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4"/>
  </p:notesMasterIdLst>
  <p:handoutMasterIdLst>
    <p:handoutMasterId r:id="rId55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</p:sldIdLst>
  <p:sldSz cx="9144000" cy="6858000" type="screen4x3"/>
  <p:notesSz cx="6807200" cy="99393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FFA3"/>
    <a:srgbClr val="A2C1FE"/>
    <a:srgbClr val="FCFEB9"/>
    <a:srgbClr val="CECECE"/>
    <a:srgbClr val="B2B2B2"/>
    <a:srgbClr val="C44C4C"/>
    <a:srgbClr val="8ABCE6"/>
    <a:srgbClr val="BAE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5" autoAdjust="0"/>
    <p:restoredTop sz="94702" autoAdjust="0"/>
  </p:normalViewPr>
  <p:slideViewPr>
    <p:cSldViewPr snapToGrid="0"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 snapToGrid="0">
      <p:cViewPr varScale="1">
        <p:scale>
          <a:sx n="53" d="100"/>
          <a:sy n="53" d="100"/>
        </p:scale>
        <p:origin x="2922" y="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030" y="109529"/>
            <a:ext cx="6744170" cy="3102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 algn="ctr" eaLnBrk="0" hangingPunct="0"/>
            <a:r>
              <a:rPr lang="en-US" sz="1400" dirty="0">
                <a:latin typeface="Book Antiqua" pitchFamily="18" charset="0"/>
              </a:rPr>
              <a:t>Asia Pacific University </a:t>
            </a:r>
            <a:r>
              <a:rPr lang="en-US" sz="1400" dirty="0" smtClean="0">
                <a:latin typeface="Book Antiqua" pitchFamily="18" charset="0"/>
              </a:rPr>
              <a:t>of </a:t>
            </a:r>
            <a:r>
              <a:rPr lang="en-US" sz="1400" dirty="0">
                <a:latin typeface="Book Antiqua" pitchFamily="18" charset="0"/>
              </a:rPr>
              <a:t>Technology and Innovation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333801" y="9522070"/>
            <a:ext cx="41037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7CC0BFB6-5620-40A7-A10C-C8237A90801E}" type="slidenum">
              <a:rPr lang="en-US" sz="1400">
                <a:latin typeface="Book Antiqua" pitchFamily="18" charset="0"/>
              </a:rPr>
              <a:pPr algn="r" eaLnBrk="0" hangingPunct="0"/>
              <a:t>‹#›</a:t>
            </a:fld>
            <a:endParaRPr lang="en-US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52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7" y="4725179"/>
            <a:ext cx="4991947" cy="41829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868363"/>
            <a:ext cx="4641850" cy="3482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030" y="111353"/>
            <a:ext cx="6744170" cy="3066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 algn="ctr" eaLnBrk="0" hangingPunct="0"/>
            <a:r>
              <a:rPr lang="en-US" sz="1400">
                <a:latin typeface="Book Antiqua" pitchFamily="18" charset="0"/>
              </a:rPr>
              <a:t>Asia Pacific University College of Technology and Innovation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333801" y="9522070"/>
            <a:ext cx="41037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972E4C37-C037-46C6-996B-C799EBB41B3B}" type="slidenum">
              <a:rPr lang="en-US" sz="1400">
                <a:latin typeface="Book Antiqua" pitchFamily="18" charset="0"/>
              </a:rPr>
              <a:pPr algn="r" eaLnBrk="0" hangingPunct="0"/>
              <a:t>‹#›</a:t>
            </a:fld>
            <a:endParaRPr lang="en-US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50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6C6533AB-8D42-4840-A470-BAF0F30428EE}" type="slidenum">
              <a:rPr lang="en-US"/>
              <a:pPr/>
              <a:t>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7214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DAB51025-0451-4DDA-BDF6-AB48419EF207}" type="slidenum">
              <a:rPr lang="en-US"/>
              <a:pPr/>
              <a:t>13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314681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62E0BA9D-7DAC-432A-8113-B9CED176939E}" type="slidenum">
              <a:rPr lang="en-US"/>
              <a:pPr/>
              <a:t>14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819024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DE66AF19-245A-4410-8FB0-688A1166A083}" type="slidenum">
              <a:rPr lang="en-US"/>
              <a:pPr/>
              <a:t>15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657784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A111B730-CD86-4A58-8209-A2D5DFB1F705}" type="slidenum">
              <a:rPr lang="en-US"/>
              <a:pPr/>
              <a:t>16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210894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725F82A7-B7EB-4629-A8F6-01787953A079}" type="slidenum">
              <a:rPr lang="en-US"/>
              <a:pPr/>
              <a:t>17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322814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9426B3E4-38D6-478B-AE0F-43DA9E92647A}" type="slidenum">
              <a:rPr lang="en-US"/>
              <a:pPr/>
              <a:t>18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832145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64092875-5610-477D-B483-4FC0B7989EEC}" type="slidenum">
              <a:rPr lang="en-US"/>
              <a:pPr/>
              <a:t>19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677605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50E964B9-6B5A-414C-A5A7-18BFE167453A}" type="slidenum">
              <a:rPr lang="en-US"/>
              <a:pPr/>
              <a:t>23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540715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31C0E39E-C3E1-4E4B-8370-78FFC7AD5836}" type="slidenum">
              <a:rPr lang="en-US"/>
              <a:pPr/>
              <a:t>24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550771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B60E8423-B957-4F2D-A9BC-4576B2DABCE3}" type="slidenum">
              <a:rPr lang="en-US"/>
              <a:pPr/>
              <a:t>25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778614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E4433071-7A6D-4A7B-AE48-F451346F1006}" type="slidenum">
              <a:rPr lang="en-US"/>
              <a:pPr/>
              <a:t>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622458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39253AC5-5D24-43E6-8B25-1CCF96905156}" type="slidenum">
              <a:rPr lang="en-US"/>
              <a:pPr/>
              <a:t>26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029700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A57B6235-6139-4563-8698-AE534ECA78E5}" type="slidenum">
              <a:rPr lang="en-US"/>
              <a:pPr/>
              <a:t>27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146039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A38E7BB7-33A6-4948-95A2-779713C47D6B}" type="slidenum">
              <a:rPr lang="en-US"/>
              <a:pPr/>
              <a:t>28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237585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8B9214F2-E3BF-4EE6-850E-9457C0717BC6}" type="slidenum">
              <a:rPr lang="en-US"/>
              <a:pPr/>
              <a:t>29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270306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A2727D74-05AE-4245-A4C6-31755C64F577}" type="slidenum">
              <a:rPr lang="en-US"/>
              <a:pPr/>
              <a:t>30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965577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D25A37CC-B3B9-46ED-BB3D-D57C57167BAA}" type="slidenum">
              <a:rPr lang="en-US"/>
              <a:pPr/>
              <a:t>31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944446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FEB83258-4B9F-45C1-BF33-D8B67B73E6A1}" type="slidenum">
              <a:rPr lang="en-US"/>
              <a:pPr/>
              <a:t>32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9411999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E8556558-4BE0-4468-9BA9-97E73DC93045}" type="slidenum">
              <a:rPr lang="en-US"/>
              <a:pPr/>
              <a:t>33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219426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EC54F1BD-A59A-40EC-90DC-76A463A6C58C}" type="slidenum">
              <a:rPr lang="en-US"/>
              <a:pPr/>
              <a:t>34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693484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3873647D-BDC1-42A1-B2CE-5245A5DF7498}" type="slidenum">
              <a:rPr lang="en-US"/>
              <a:pPr/>
              <a:t>35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86264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6B7605A9-CB7F-4D03-8DD9-4AC5CABDA4CD}" type="slidenum">
              <a:rPr lang="en-US"/>
              <a:pPr/>
              <a:t>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535055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D1B525B9-EB0E-4F06-8E12-1E98726E3B95}" type="slidenum">
              <a:rPr lang="en-US"/>
              <a:pPr/>
              <a:t>37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805475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DD141E60-68E6-4F18-B772-A97E00665B15}" type="slidenum">
              <a:rPr lang="en-US"/>
              <a:pPr/>
              <a:t>44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7113183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33776B67-158D-4A88-B006-864190959C4A}" type="slidenum">
              <a:rPr lang="en-US"/>
              <a:pPr/>
              <a:t>45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985386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ACD03306-DCD7-4920-AF49-4EC6A1A4AD31}" type="slidenum">
              <a:rPr lang="en-US"/>
              <a:pPr/>
              <a:t>47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8358160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CDDB2939-35C3-4E53-8D33-DCC542BEF384}" type="slidenum">
              <a:rPr lang="en-US"/>
              <a:pPr/>
              <a:t>48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5697778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661E52C3-3109-4EC0-A2C6-15490FFBC2BA}" type="slidenum">
              <a:rPr lang="en-US"/>
              <a:pPr/>
              <a:t>49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171028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E23FE45A-73C2-48D0-BB3E-3285C3F23BDB}" type="slidenum">
              <a:rPr lang="en-US"/>
              <a:pPr/>
              <a:t>50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834454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7401F9B9-B381-408C-A2A9-949F991F6176}" type="slidenum">
              <a:rPr lang="en-US"/>
              <a:pPr/>
              <a:t>51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6883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0919F757-0595-41C6-9BEB-5C46B506696C}" type="slidenum">
              <a:rPr lang="en-US"/>
              <a:pPr/>
              <a:t>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547063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D839A8A9-038D-4BA1-B0EE-19E9A3319189}" type="slidenum">
              <a:rPr lang="en-US"/>
              <a:pPr/>
              <a:t>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782447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7F82AC35-1B19-485D-BD49-22CE9F178CC6}" type="slidenum">
              <a:rPr lang="en-US"/>
              <a:pPr/>
              <a:t>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00934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1A0DF21D-B82B-444B-A758-31946ECB1D88}" type="slidenum">
              <a:rPr lang="en-US"/>
              <a:pPr/>
              <a:t>10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86528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41394C06-B59C-4E45-B17A-D5F6707D342D}" type="slidenum">
              <a:rPr lang="en-US"/>
              <a:pPr/>
              <a:t>11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157595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</p:spPr>
        <p:txBody>
          <a:bodyPr/>
          <a:lstStyle/>
          <a:p>
            <a:fld id="{6D2DEB65-5494-4547-85EE-32C2F7C9F590}" type="slidenum">
              <a:rPr lang="en-US"/>
              <a:pPr/>
              <a:t>12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9825" cy="3713163"/>
          </a:xfrm>
          <a:ln w="12700" cap="flat">
            <a:solidFill>
              <a:schemeClr val="tx1"/>
            </a:solidFill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627" y="4721185"/>
            <a:ext cx="4991947" cy="4472702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86337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9188" y="1952625"/>
            <a:ext cx="67548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4900" y="3886200"/>
            <a:ext cx="67691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10" descr="ucti_logo_transparent_smal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1606" y="2417763"/>
            <a:ext cx="2074862" cy="20748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274638"/>
            <a:ext cx="2057400" cy="594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74638"/>
            <a:ext cx="6021388" cy="594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33" name="Picture 17" descr="ucti_globe1_transparent_small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50825" y="2016125"/>
            <a:ext cx="5325727" cy="532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0" name="Picture 14" descr="AP-UCTI-final(26-01-05)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7672387" y="0"/>
            <a:ext cx="1468438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697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7042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800" dirty="0"/>
              <a:t>Module Code and Module Title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23050"/>
            <a:ext cx="2895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500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800"/>
              <a:t>Title of Slides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060" y="3446581"/>
            <a:ext cx="6754812" cy="1470025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Crafting and Executing Strategy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796760" y="2403396"/>
            <a:ext cx="67548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dirty="0" smtClean="0"/>
              <a:t>Strategies in Emerging Markets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29" name="Rectangle 77"/>
          <p:cNvSpPr>
            <a:spLocks noGrp="1" noChangeArrowheads="1"/>
          </p:cNvSpPr>
          <p:nvPr>
            <p:ph type="title"/>
          </p:nvPr>
        </p:nvSpPr>
        <p:spPr>
          <a:xfrm>
            <a:off x="443617" y="137380"/>
            <a:ext cx="7690556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b="1" dirty="0" smtClean="0"/>
              <a:t>Keys  to  Success  in  Competing</a:t>
            </a:r>
            <a:br>
              <a:rPr lang="en-US" b="1" dirty="0" smtClean="0"/>
            </a:br>
            <a:r>
              <a:rPr lang="en-US" b="1" dirty="0" smtClean="0"/>
              <a:t>in  High  Velocity  Markets</a:t>
            </a:r>
          </a:p>
        </p:txBody>
      </p:sp>
      <p:sp>
        <p:nvSpPr>
          <p:cNvPr id="15363" name="Rectangle 78"/>
          <p:cNvSpPr>
            <a:spLocks noGrp="1" noChangeArrowheads="1"/>
          </p:cNvSpPr>
          <p:nvPr>
            <p:ph type="body" idx="1"/>
          </p:nvPr>
        </p:nvSpPr>
        <p:spPr>
          <a:xfrm>
            <a:off x="487363" y="1284910"/>
            <a:ext cx="8229600" cy="4525962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b="1" dirty="0" smtClean="0"/>
              <a:t>Cutting-edge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expertise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b="1" dirty="0" smtClean="0"/>
              <a:t>Speed in responding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to new developments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b="1" dirty="0" smtClean="0"/>
              <a:t>Collaboration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with others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b="1" dirty="0" smtClean="0"/>
              <a:t>Agility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b="1" dirty="0" smtClean="0"/>
              <a:t>Innovativeness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b="1" dirty="0" smtClean="0"/>
              <a:t>Opportunist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Resource </a:t>
            </a:r>
            <a:r>
              <a:rPr lang="en-US" sz="2800" b="1" dirty="0" smtClean="0"/>
              <a:t>flexibility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b="1" dirty="0" smtClean="0"/>
              <a:t>First-to-market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capabilities</a:t>
            </a:r>
          </a:p>
        </p:txBody>
      </p:sp>
      <p:pic>
        <p:nvPicPr>
          <p:cNvPr id="15364" name="Picture 75" descr="eye3bkyn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0792" y="2864827"/>
            <a:ext cx="2532944" cy="316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4833" y="137380"/>
            <a:ext cx="769055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dirty="0" smtClean="0"/>
              <a:t>3 .Industry  Maturity: </a:t>
            </a:r>
            <a:br>
              <a:rPr lang="en-US" sz="3800" b="1" dirty="0" smtClean="0"/>
            </a:br>
            <a:r>
              <a:rPr lang="en-US" sz="3800" b="1" dirty="0" smtClean="0"/>
              <a:t>The  Standout  Features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23547"/>
            <a:ext cx="8229600" cy="4525962"/>
          </a:xfrm>
        </p:spPr>
        <p:txBody>
          <a:bodyPr/>
          <a:lstStyle/>
          <a:p>
            <a:pPr algn="just" eaLnBrk="1" hangingPunct="1">
              <a:spcBef>
                <a:spcPct val="10000"/>
              </a:spcBef>
              <a:spcAft>
                <a:spcPct val="15000"/>
              </a:spcAft>
            </a:pPr>
            <a:r>
              <a:rPr lang="en-US" sz="2700" b="1" dirty="0" smtClean="0"/>
              <a:t>Slowing demand </a:t>
            </a:r>
            <a:r>
              <a:rPr lang="en-US" sz="2700" dirty="0" smtClean="0"/>
              <a:t>breeds stiffer competition</a:t>
            </a:r>
          </a:p>
          <a:p>
            <a:pPr algn="just" eaLnBrk="1" hangingPunct="1">
              <a:spcBef>
                <a:spcPct val="10000"/>
              </a:spcBef>
              <a:spcAft>
                <a:spcPct val="15000"/>
              </a:spcAft>
            </a:pPr>
            <a:r>
              <a:rPr lang="en-US" sz="2700" dirty="0" smtClean="0"/>
              <a:t>More </a:t>
            </a:r>
            <a:r>
              <a:rPr lang="en-US" sz="2700" b="1" dirty="0" smtClean="0"/>
              <a:t>sophisticated buyers </a:t>
            </a:r>
            <a:r>
              <a:rPr lang="en-US" sz="2700" dirty="0" smtClean="0"/>
              <a:t>demand</a:t>
            </a:r>
            <a:r>
              <a:rPr lang="en-US" sz="2700" u="sng" dirty="0" smtClean="0"/>
              <a:t> </a:t>
            </a:r>
            <a:r>
              <a:rPr lang="en-US" sz="2700" b="1" dirty="0" smtClean="0"/>
              <a:t>bargains</a:t>
            </a:r>
          </a:p>
          <a:p>
            <a:pPr algn="just" eaLnBrk="1" hangingPunct="1">
              <a:spcBef>
                <a:spcPct val="10000"/>
              </a:spcBef>
              <a:spcAft>
                <a:spcPct val="15000"/>
              </a:spcAft>
            </a:pPr>
            <a:r>
              <a:rPr lang="en-US" sz="2700" dirty="0" smtClean="0"/>
              <a:t>Greater </a:t>
            </a:r>
            <a:r>
              <a:rPr lang="en-US" sz="2700" b="1" dirty="0" smtClean="0"/>
              <a:t>emphasis on cost </a:t>
            </a:r>
            <a:r>
              <a:rPr lang="en-US" sz="2700" dirty="0" smtClean="0"/>
              <a:t>and service</a:t>
            </a:r>
          </a:p>
          <a:p>
            <a:pPr algn="just" eaLnBrk="1" hangingPunct="1">
              <a:spcBef>
                <a:spcPct val="10000"/>
              </a:spcBef>
              <a:spcAft>
                <a:spcPct val="15000"/>
              </a:spcAft>
            </a:pPr>
            <a:r>
              <a:rPr lang="en-US" sz="2700" dirty="0" smtClean="0"/>
              <a:t>“Topping out” problem in adding </a:t>
            </a:r>
            <a:br>
              <a:rPr lang="en-US" sz="2700" dirty="0" smtClean="0"/>
            </a:br>
            <a:r>
              <a:rPr lang="en-US" sz="2700" dirty="0" smtClean="0"/>
              <a:t>production capacity</a:t>
            </a:r>
          </a:p>
          <a:p>
            <a:pPr algn="just" eaLnBrk="1" hangingPunct="1">
              <a:spcBef>
                <a:spcPct val="10000"/>
              </a:spcBef>
              <a:spcAft>
                <a:spcPct val="15000"/>
              </a:spcAft>
            </a:pPr>
            <a:r>
              <a:rPr lang="en-US" sz="2700" dirty="0" smtClean="0"/>
              <a:t>Product </a:t>
            </a:r>
            <a:r>
              <a:rPr lang="en-US" sz="2700" b="1" dirty="0" smtClean="0"/>
              <a:t>innovation and new end uses harder </a:t>
            </a:r>
            <a:r>
              <a:rPr lang="en-US" sz="2700" dirty="0" smtClean="0"/>
              <a:t>to come by</a:t>
            </a:r>
          </a:p>
          <a:p>
            <a:pPr algn="just" eaLnBrk="1" hangingPunct="1">
              <a:spcBef>
                <a:spcPct val="10000"/>
              </a:spcBef>
              <a:spcAft>
                <a:spcPct val="15000"/>
              </a:spcAft>
            </a:pPr>
            <a:r>
              <a:rPr lang="en-US" sz="2700" b="1" dirty="0" smtClean="0"/>
              <a:t>International competition increases</a:t>
            </a:r>
          </a:p>
          <a:p>
            <a:pPr algn="just" eaLnBrk="1" hangingPunct="1">
              <a:spcBef>
                <a:spcPct val="10000"/>
              </a:spcBef>
              <a:spcAft>
                <a:spcPct val="15000"/>
              </a:spcAft>
            </a:pPr>
            <a:r>
              <a:rPr lang="en-US" sz="2700" dirty="0" smtClean="0"/>
              <a:t>Industry </a:t>
            </a:r>
            <a:r>
              <a:rPr lang="en-US" sz="2700" b="1" dirty="0" smtClean="0"/>
              <a:t>profitability falls</a:t>
            </a:r>
          </a:p>
          <a:p>
            <a:pPr algn="just" eaLnBrk="1" hangingPunct="1">
              <a:spcBef>
                <a:spcPct val="10000"/>
              </a:spcBef>
              <a:spcAft>
                <a:spcPct val="15000"/>
              </a:spcAft>
            </a:pPr>
            <a:r>
              <a:rPr lang="en-US" sz="2700" b="1" dirty="0" smtClean="0"/>
              <a:t>Mergers and acquisitions reduce </a:t>
            </a:r>
            <a:r>
              <a:rPr lang="en-US" sz="2700" dirty="0" smtClean="0"/>
              <a:t>number of industry </a:t>
            </a:r>
            <a:r>
              <a:rPr lang="en-US" sz="2700" b="1" dirty="0" smtClean="0"/>
              <a:t>rivals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30" name="Rectangle 8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Strategy  Options  for  Competing</a:t>
            </a:r>
            <a:br>
              <a:rPr lang="en-US" sz="3200" b="1" dirty="0" smtClean="0"/>
            </a:br>
            <a:r>
              <a:rPr lang="en-US" sz="3200" b="1" dirty="0" smtClean="0"/>
              <a:t>in  a  Mature  Industry</a:t>
            </a:r>
          </a:p>
        </p:txBody>
      </p:sp>
      <p:sp>
        <p:nvSpPr>
          <p:cNvPr id="17411" name="Rectangle 8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eaLnBrk="1" hangingPunct="1">
              <a:lnSpc>
                <a:spcPts val="2300"/>
              </a:lnSpc>
              <a:spcBef>
                <a:spcPct val="35000"/>
              </a:spcBef>
              <a:spcAft>
                <a:spcPct val="40000"/>
              </a:spcAft>
            </a:pPr>
            <a:r>
              <a:rPr lang="en-US" sz="2800" b="1" dirty="0" smtClean="0"/>
              <a:t>Prune</a:t>
            </a:r>
            <a:r>
              <a:rPr lang="en-US" sz="2800" dirty="0" smtClean="0"/>
              <a:t> marginal products and models</a:t>
            </a:r>
          </a:p>
          <a:p>
            <a:pPr marL="0" eaLnBrk="1" hangingPunct="1">
              <a:lnSpc>
                <a:spcPts val="2300"/>
              </a:lnSpc>
              <a:spcBef>
                <a:spcPct val="35000"/>
              </a:spcBef>
              <a:spcAft>
                <a:spcPct val="40000"/>
              </a:spcAft>
            </a:pPr>
            <a:r>
              <a:rPr lang="en-US" sz="2800" dirty="0" smtClean="0"/>
              <a:t>Emphasize </a:t>
            </a:r>
            <a:r>
              <a:rPr lang="en-US" sz="2800" b="1" dirty="0" smtClean="0"/>
              <a:t>innovation</a:t>
            </a:r>
            <a:r>
              <a:rPr lang="en-US" sz="2800" dirty="0" smtClean="0"/>
              <a:t> in the </a:t>
            </a:r>
            <a:r>
              <a:rPr lang="en-US" sz="2800" b="1" dirty="0" smtClean="0"/>
              <a:t>value chain </a:t>
            </a:r>
          </a:p>
          <a:p>
            <a:pPr marL="0" eaLnBrk="1" hangingPunct="1">
              <a:lnSpc>
                <a:spcPts val="2300"/>
              </a:lnSpc>
              <a:spcBef>
                <a:spcPct val="35000"/>
              </a:spcBef>
              <a:spcAft>
                <a:spcPct val="40000"/>
              </a:spcAft>
            </a:pPr>
            <a:r>
              <a:rPr lang="en-US" sz="2800" dirty="0" smtClean="0"/>
              <a:t>Strong focus on </a:t>
            </a:r>
            <a:r>
              <a:rPr lang="en-US" sz="2800" b="1" dirty="0" smtClean="0"/>
              <a:t>cost reduction</a:t>
            </a:r>
          </a:p>
          <a:p>
            <a:pPr marL="0" eaLnBrk="1" hangingPunct="1">
              <a:lnSpc>
                <a:spcPts val="2300"/>
              </a:lnSpc>
              <a:spcBef>
                <a:spcPct val="35000"/>
              </a:spcBef>
              <a:spcAft>
                <a:spcPct val="40000"/>
              </a:spcAft>
            </a:pPr>
            <a:r>
              <a:rPr lang="en-US" sz="2800" b="1" dirty="0" smtClean="0"/>
              <a:t>Increase sales </a:t>
            </a:r>
            <a:r>
              <a:rPr lang="en-US" sz="2800" dirty="0" smtClean="0"/>
              <a:t>to present customers</a:t>
            </a:r>
          </a:p>
          <a:p>
            <a:pPr marL="0" eaLnBrk="1" hangingPunct="1">
              <a:lnSpc>
                <a:spcPts val="2300"/>
              </a:lnSpc>
              <a:spcBef>
                <a:spcPct val="35000"/>
              </a:spcBef>
              <a:spcAft>
                <a:spcPct val="40000"/>
              </a:spcAft>
            </a:pPr>
            <a:r>
              <a:rPr lang="en-US" sz="2800" b="1" dirty="0" smtClean="0"/>
              <a:t>Purchase rivals </a:t>
            </a:r>
            <a:r>
              <a:rPr lang="en-US" sz="2800" dirty="0" smtClean="0"/>
              <a:t>at bargain prices</a:t>
            </a:r>
          </a:p>
          <a:p>
            <a:pPr marL="0" eaLnBrk="1" hangingPunct="1">
              <a:lnSpc>
                <a:spcPts val="2300"/>
              </a:lnSpc>
              <a:spcBef>
                <a:spcPct val="35000"/>
              </a:spcBef>
              <a:spcAft>
                <a:spcPct val="40000"/>
              </a:spcAft>
            </a:pPr>
            <a:r>
              <a:rPr lang="en-US" sz="2800" dirty="0" smtClean="0"/>
              <a:t>Expand </a:t>
            </a:r>
            <a:r>
              <a:rPr lang="en-US" sz="2800" b="1" dirty="0" smtClean="0"/>
              <a:t>internationally</a:t>
            </a:r>
          </a:p>
          <a:p>
            <a:pPr marL="0" eaLnBrk="1" hangingPunct="1">
              <a:lnSpc>
                <a:spcPts val="2300"/>
              </a:lnSpc>
              <a:spcBef>
                <a:spcPct val="35000"/>
              </a:spcBef>
              <a:spcAft>
                <a:spcPct val="40000"/>
              </a:spcAft>
            </a:pPr>
            <a:r>
              <a:rPr lang="en-US" sz="2800" dirty="0" smtClean="0"/>
              <a:t>Build new, more </a:t>
            </a:r>
            <a:r>
              <a:rPr lang="en-US" sz="2800" b="1" dirty="0" smtClean="0"/>
              <a:t>flexible competitive capabilities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65" name="Rectangle 69"/>
          <p:cNvSpPr>
            <a:spLocks noGrp="1" noChangeArrowheads="1"/>
          </p:cNvSpPr>
          <p:nvPr>
            <p:ph type="title"/>
          </p:nvPr>
        </p:nvSpPr>
        <p:spPr>
          <a:xfrm>
            <a:off x="485775" y="274638"/>
            <a:ext cx="793700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Strategic  Pitfalls  in a  Maturing  Industry</a:t>
            </a:r>
          </a:p>
        </p:txBody>
      </p:sp>
      <p:sp>
        <p:nvSpPr>
          <p:cNvPr id="18435" name="Rectangle 70"/>
          <p:cNvSpPr>
            <a:spLocks noGrp="1" noChangeArrowheads="1"/>
          </p:cNvSpPr>
          <p:nvPr>
            <p:ph type="body" idx="1"/>
          </p:nvPr>
        </p:nvSpPr>
        <p:spPr>
          <a:xfrm>
            <a:off x="500241" y="1503855"/>
            <a:ext cx="8229600" cy="4525962"/>
          </a:xfrm>
        </p:spPr>
        <p:txBody>
          <a:bodyPr/>
          <a:lstStyle/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600" dirty="0" smtClean="0"/>
              <a:t>Employing a ho-hum strategy with no distinctive features thus leaving firm </a:t>
            </a:r>
            <a:r>
              <a:rPr lang="en-US" sz="2600" b="1" dirty="0" smtClean="0"/>
              <a:t>“stuck in the middle</a:t>
            </a:r>
            <a:r>
              <a:rPr lang="en-US" sz="2600" b="1" i="1" dirty="0" smtClean="0">
                <a:solidFill>
                  <a:schemeClr val="folHlink"/>
                </a:solidFill>
              </a:rPr>
              <a:t>”</a:t>
            </a:r>
            <a:r>
              <a:rPr lang="en-US" sz="2600" dirty="0" smtClean="0"/>
              <a:t> 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600" b="1" dirty="0" smtClean="0"/>
              <a:t>Concentrating</a:t>
            </a:r>
            <a:r>
              <a:rPr lang="en-US" sz="2600" dirty="0" smtClean="0"/>
              <a:t> on </a:t>
            </a:r>
            <a:r>
              <a:rPr lang="en-US" sz="2600" b="1" dirty="0" smtClean="0"/>
              <a:t>short-term</a:t>
            </a:r>
            <a:r>
              <a:rPr lang="en-US" sz="2600" dirty="0" smtClean="0"/>
              <a:t> profits rather than strengthening long-term competitiveness 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600" b="1" dirty="0" smtClean="0"/>
              <a:t>Being slow </a:t>
            </a:r>
            <a:r>
              <a:rPr lang="en-US" sz="2600" dirty="0" smtClean="0"/>
              <a:t>to </a:t>
            </a:r>
            <a:r>
              <a:rPr lang="en-US" sz="2600" b="1" dirty="0" smtClean="0"/>
              <a:t>adapt competencies </a:t>
            </a:r>
            <a:r>
              <a:rPr lang="en-US" sz="2600" dirty="0" smtClean="0"/>
              <a:t>to </a:t>
            </a:r>
            <a:br>
              <a:rPr lang="en-US" sz="2600" dirty="0" smtClean="0"/>
            </a:br>
            <a:r>
              <a:rPr lang="en-US" sz="2600" dirty="0" smtClean="0"/>
              <a:t>changing customer expectations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600" b="1" dirty="0" smtClean="0"/>
              <a:t>Being slow </a:t>
            </a:r>
            <a:r>
              <a:rPr lang="en-US" sz="2600" dirty="0" smtClean="0"/>
              <a:t>to </a:t>
            </a:r>
            <a:r>
              <a:rPr lang="en-US" sz="2600" b="1" dirty="0" smtClean="0"/>
              <a:t>respond</a:t>
            </a:r>
            <a:r>
              <a:rPr lang="en-US" sz="2600" dirty="0" smtClean="0"/>
              <a:t> to </a:t>
            </a:r>
            <a:r>
              <a:rPr lang="en-US" sz="2600" b="1" dirty="0" smtClean="0"/>
              <a:t>price-cutting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600" b="1" dirty="0" smtClean="0"/>
              <a:t>Having</a:t>
            </a:r>
            <a:r>
              <a:rPr lang="en-US" sz="2600" dirty="0" smtClean="0"/>
              <a:t> too much </a:t>
            </a:r>
            <a:r>
              <a:rPr lang="en-US" sz="2600" b="1" dirty="0" smtClean="0"/>
              <a:t>excess capacity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600" b="1" dirty="0" smtClean="0"/>
              <a:t>Overspending</a:t>
            </a:r>
            <a:r>
              <a:rPr lang="en-US" sz="2600" dirty="0" smtClean="0"/>
              <a:t> on </a:t>
            </a:r>
            <a:r>
              <a:rPr lang="en-US" sz="2600" b="1" dirty="0" smtClean="0"/>
              <a:t>marketing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2600" b="1" dirty="0" smtClean="0"/>
              <a:t>Failing</a:t>
            </a:r>
            <a:r>
              <a:rPr lang="en-US" sz="2600" dirty="0" smtClean="0"/>
              <a:t> to </a:t>
            </a:r>
            <a:r>
              <a:rPr lang="en-US" sz="2600" b="1" dirty="0" smtClean="0"/>
              <a:t>pursue cost reductions </a:t>
            </a:r>
            <a:r>
              <a:rPr lang="en-US" sz="2600" dirty="0" smtClean="0"/>
              <a:t>aggressively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473" y="1436078"/>
            <a:ext cx="8378472" cy="5059240"/>
          </a:xfrm>
          <a:noFill/>
        </p:spPr>
        <p:txBody>
          <a:bodyPr lIns="90484" tIns="44448" rIns="90484" bIns="44448"/>
          <a:lstStyle/>
          <a:p>
            <a:pPr marL="457034" indent="-457034" defTabSz="1032358">
              <a:spcBef>
                <a:spcPct val="45000"/>
              </a:spcBef>
              <a:spcAft>
                <a:spcPct val="50000"/>
              </a:spcAft>
            </a:pPr>
            <a:r>
              <a:rPr lang="en-US" sz="2600" b="1" dirty="0" smtClean="0"/>
              <a:t>Demand</a:t>
            </a:r>
            <a:r>
              <a:rPr lang="en-US" sz="2600" dirty="0" smtClean="0"/>
              <a:t> grows more </a:t>
            </a:r>
            <a:r>
              <a:rPr lang="en-US" sz="2600" b="1" dirty="0" smtClean="0"/>
              <a:t>slowly</a:t>
            </a:r>
            <a:r>
              <a:rPr lang="en-US" sz="2600" dirty="0" smtClean="0"/>
              <a:t> than</a:t>
            </a:r>
            <a:br>
              <a:rPr lang="en-US" sz="2600" dirty="0" smtClean="0"/>
            </a:br>
            <a:r>
              <a:rPr lang="en-US" sz="2600" dirty="0" smtClean="0"/>
              <a:t>economy as whole (or </a:t>
            </a:r>
            <a:r>
              <a:rPr lang="en-US" sz="2600" b="1" dirty="0" smtClean="0"/>
              <a:t>even declines</a:t>
            </a:r>
            <a:r>
              <a:rPr lang="en-US" sz="2600" dirty="0" smtClean="0"/>
              <a:t>)</a:t>
            </a:r>
          </a:p>
          <a:p>
            <a:pPr marL="457034" indent="-457034" defTabSz="1032358">
              <a:spcBef>
                <a:spcPct val="45000"/>
              </a:spcBef>
              <a:spcAft>
                <a:spcPct val="50000"/>
              </a:spcAft>
            </a:pPr>
            <a:r>
              <a:rPr lang="en-US" sz="2600" b="1" dirty="0" smtClean="0"/>
              <a:t>Competitive</a:t>
            </a:r>
            <a:r>
              <a:rPr lang="en-US" sz="2600" dirty="0" smtClean="0"/>
              <a:t> pressures </a:t>
            </a:r>
            <a:r>
              <a:rPr lang="en-US" sz="2600" b="1" dirty="0" smtClean="0"/>
              <a:t>intensify</a:t>
            </a:r>
            <a:r>
              <a:rPr lang="en-US" sz="2600" dirty="0" smtClean="0"/>
              <a:t> –</a:t>
            </a:r>
            <a:br>
              <a:rPr lang="en-US" sz="2600" dirty="0" smtClean="0"/>
            </a:br>
            <a:r>
              <a:rPr lang="en-US" sz="2600" dirty="0" smtClean="0"/>
              <a:t>rivals battle for market share</a:t>
            </a:r>
          </a:p>
          <a:p>
            <a:pPr marL="457034" indent="-457034" defTabSz="1032358">
              <a:spcBef>
                <a:spcPct val="45000"/>
              </a:spcBef>
              <a:spcAft>
                <a:spcPct val="50000"/>
              </a:spcAft>
            </a:pPr>
            <a:r>
              <a:rPr lang="en-US" sz="2600" b="1" dirty="0" smtClean="0"/>
              <a:t>To grow </a:t>
            </a:r>
            <a:r>
              <a:rPr lang="en-US" sz="2600" dirty="0" smtClean="0"/>
              <a:t>and prosper, </a:t>
            </a:r>
            <a:r>
              <a:rPr lang="en-US" sz="2600" b="1" dirty="0" smtClean="0"/>
              <a:t>firm must</a:t>
            </a:r>
            <a:br>
              <a:rPr lang="en-US" sz="2600" b="1" dirty="0" smtClean="0"/>
            </a:br>
            <a:r>
              <a:rPr lang="en-US" sz="2600" b="1" dirty="0" smtClean="0"/>
              <a:t>take</a:t>
            </a:r>
            <a:r>
              <a:rPr lang="en-US" sz="2600" dirty="0" smtClean="0"/>
              <a:t> market share from rivals</a:t>
            </a:r>
          </a:p>
          <a:p>
            <a:pPr marL="457034" indent="-457034" defTabSz="1032358">
              <a:spcBef>
                <a:spcPct val="45000"/>
              </a:spcBef>
              <a:spcAft>
                <a:spcPct val="50000"/>
              </a:spcAft>
            </a:pPr>
            <a:r>
              <a:rPr lang="en-US" sz="2600" b="1" dirty="0" smtClean="0"/>
              <a:t>Industry consolidates </a:t>
            </a:r>
            <a:r>
              <a:rPr lang="en-US" sz="2600" dirty="0" smtClean="0"/>
              <a:t>to a </a:t>
            </a:r>
            <a:r>
              <a:rPr lang="en-US" sz="2600" b="1" dirty="0" smtClean="0"/>
              <a:t>smaller number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of </a:t>
            </a:r>
            <a:r>
              <a:rPr lang="en-US" sz="2600" b="1" dirty="0" smtClean="0"/>
              <a:t>key players </a:t>
            </a:r>
            <a:r>
              <a:rPr lang="en-US" sz="2600" dirty="0" smtClean="0"/>
              <a:t>via mergers and acquisitions</a:t>
            </a:r>
          </a:p>
        </p:txBody>
      </p:sp>
      <p:sp>
        <p:nvSpPr>
          <p:cNvPr id="185360" name="Rectangle 16"/>
          <p:cNvSpPr>
            <a:spLocks noGrp="1" noChangeArrowheads="1"/>
          </p:cNvSpPr>
          <p:nvPr>
            <p:ph type="title"/>
          </p:nvPr>
        </p:nvSpPr>
        <p:spPr>
          <a:xfrm>
            <a:off x="536234" y="137380"/>
            <a:ext cx="7690556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200" b="1" dirty="0" smtClean="0"/>
              <a:t>4. Stagnant  or  Declining  Industries:</a:t>
            </a:r>
            <a:br>
              <a:rPr lang="en-US" sz="3200" b="1" dirty="0" smtClean="0"/>
            </a:br>
            <a:r>
              <a:rPr lang="en-US" sz="3200" b="1" dirty="0" smtClean="0"/>
              <a:t>The  Standout  Features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8" name="Rectangle 6"/>
          <p:cNvSpPr>
            <a:spLocks noGrp="1" noChangeArrowheads="1"/>
          </p:cNvSpPr>
          <p:nvPr>
            <p:ph type="title"/>
          </p:nvPr>
        </p:nvSpPr>
        <p:spPr>
          <a:xfrm>
            <a:off x="260301" y="201775"/>
            <a:ext cx="7690556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2800" b="1" dirty="0" smtClean="0"/>
              <a:t>Strategy  Options  for  Competing</a:t>
            </a:r>
            <a:br>
              <a:rPr lang="en-US" sz="2800" b="1" dirty="0" smtClean="0"/>
            </a:br>
            <a:r>
              <a:rPr lang="en-US" sz="2800" b="1" dirty="0" smtClean="0"/>
              <a:t>in  a  Stagnant  or  Declining  Industry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15760" y="1246277"/>
            <a:ext cx="830626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Pursue </a:t>
            </a:r>
            <a:r>
              <a:rPr lang="en-US" sz="2400" b="1" i="1" dirty="0" smtClean="0"/>
              <a:t>focus strategy</a:t>
            </a:r>
            <a:r>
              <a:rPr lang="en-US" sz="2400" b="1" dirty="0" smtClean="0"/>
              <a:t> </a:t>
            </a:r>
            <a:r>
              <a:rPr lang="en-US" sz="2400" dirty="0" smtClean="0"/>
              <a:t>aimed at</a:t>
            </a:r>
            <a:br>
              <a:rPr lang="en-US" sz="2400" dirty="0" smtClean="0"/>
            </a:br>
            <a:r>
              <a:rPr lang="en-US" sz="2400" b="1" dirty="0" smtClean="0"/>
              <a:t>fastest growing</a:t>
            </a:r>
            <a:r>
              <a:rPr lang="en-US" sz="2400" dirty="0" smtClean="0"/>
              <a:t> market </a:t>
            </a:r>
            <a:r>
              <a:rPr lang="en-US" sz="2400" b="1" dirty="0" smtClean="0"/>
              <a:t>segments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Stress </a:t>
            </a:r>
            <a:r>
              <a:rPr lang="en-US" sz="2400" b="1" i="1" dirty="0" smtClean="0"/>
              <a:t>differentiation</a:t>
            </a:r>
            <a:r>
              <a:rPr lang="en-US" sz="2400" dirty="0" smtClean="0"/>
              <a:t> based on </a:t>
            </a:r>
            <a:r>
              <a:rPr lang="en-US" sz="2400" b="1" dirty="0" smtClean="0"/>
              <a:t>quality</a:t>
            </a:r>
            <a:br>
              <a:rPr lang="en-US" sz="2400" b="1" dirty="0" smtClean="0"/>
            </a:br>
            <a:r>
              <a:rPr lang="en-US" sz="2400" b="1" dirty="0" smtClean="0"/>
              <a:t>improvement</a:t>
            </a:r>
            <a:r>
              <a:rPr lang="en-US" sz="2400" dirty="0" smtClean="0"/>
              <a:t> or product </a:t>
            </a:r>
            <a:r>
              <a:rPr lang="en-US" sz="2400" b="1" dirty="0" smtClean="0"/>
              <a:t>innovation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Work diligently to </a:t>
            </a:r>
            <a:r>
              <a:rPr lang="en-US" sz="2400" b="1" i="1" dirty="0" smtClean="0"/>
              <a:t>drive costs 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Cut marginal activities from value chain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 </a:t>
            </a:r>
            <a:r>
              <a:rPr lang="en-US" sz="2400" b="1" dirty="0" smtClean="0"/>
              <a:t>outsourcing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Redesign internal processes to exploit e-commerce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Consolidate under-utilized production facilities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Add more distribution channels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Close low-volume, high-cost distribution outlets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Prune marginal products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472" y="930246"/>
            <a:ext cx="8397876" cy="5202115"/>
          </a:xfrm>
          <a:noFill/>
        </p:spPr>
        <p:txBody>
          <a:bodyPr lIns="90484" tIns="44448" rIns="90484" bIns="44448" anchor="ctr"/>
          <a:lstStyle/>
          <a:p>
            <a:pPr marL="578909" indent="-578909" defTabSz="1032358">
              <a:spcBef>
                <a:spcPct val="60000"/>
              </a:spcBef>
              <a:spcAft>
                <a:spcPct val="60000"/>
              </a:spcAft>
            </a:pPr>
            <a:r>
              <a:rPr lang="en-US" sz="2900" dirty="0" smtClean="0"/>
              <a:t>Getting embroiled (</a:t>
            </a:r>
            <a:r>
              <a:rPr lang="en-US" sz="2900" b="1" dirty="0" smtClean="0">
                <a:solidFill>
                  <a:srgbClr val="FF0000"/>
                </a:solidFill>
              </a:rPr>
              <a:t>involved</a:t>
            </a:r>
            <a:r>
              <a:rPr lang="en-US" sz="2900" dirty="0" smtClean="0"/>
              <a:t>) in a </a:t>
            </a:r>
            <a:r>
              <a:rPr lang="en-US" sz="2900" b="1" dirty="0" smtClean="0">
                <a:solidFill>
                  <a:srgbClr val="FF0000"/>
                </a:solidFill>
              </a:rPr>
              <a:t>profitless</a:t>
            </a:r>
            <a:r>
              <a:rPr lang="en-US" sz="2900" dirty="0" smtClean="0"/>
              <a:t> battle for market share with </a:t>
            </a:r>
            <a:r>
              <a:rPr lang="en-US" sz="2900" b="1" dirty="0" smtClean="0">
                <a:solidFill>
                  <a:srgbClr val="FF0000"/>
                </a:solidFill>
              </a:rPr>
              <a:t>stubborn rivals</a:t>
            </a:r>
          </a:p>
          <a:p>
            <a:pPr marL="578909" indent="-578909" defTabSz="1032358">
              <a:spcBef>
                <a:spcPct val="60000"/>
              </a:spcBef>
              <a:spcAft>
                <a:spcPct val="60000"/>
              </a:spcAft>
            </a:pPr>
            <a:r>
              <a:rPr lang="en-US" sz="2900" b="1" dirty="0" smtClean="0">
                <a:solidFill>
                  <a:srgbClr val="FF0000"/>
                </a:solidFill>
              </a:rPr>
              <a:t>Diverting</a:t>
            </a:r>
            <a:r>
              <a:rPr lang="en-US" sz="2900" b="1" dirty="0" smtClean="0"/>
              <a:t> </a:t>
            </a:r>
            <a:r>
              <a:rPr lang="en-US" sz="2900" b="1" dirty="0" smtClean="0">
                <a:solidFill>
                  <a:srgbClr val="FF0000"/>
                </a:solidFill>
              </a:rPr>
              <a:t>resources</a:t>
            </a:r>
            <a:r>
              <a:rPr lang="en-US" sz="2900" b="1" dirty="0" smtClean="0"/>
              <a:t> </a:t>
            </a:r>
            <a:r>
              <a:rPr lang="en-US" sz="2900" dirty="0" smtClean="0"/>
              <a:t>out of business </a:t>
            </a:r>
            <a:r>
              <a:rPr lang="en-US" sz="2900" b="1" dirty="0" smtClean="0">
                <a:solidFill>
                  <a:srgbClr val="FF0000"/>
                </a:solidFill>
              </a:rPr>
              <a:t>too quickly</a:t>
            </a:r>
          </a:p>
          <a:p>
            <a:pPr marL="578909" indent="-578909" defTabSz="1032358">
              <a:spcBef>
                <a:spcPct val="60000"/>
              </a:spcBef>
              <a:spcAft>
                <a:spcPct val="60000"/>
              </a:spcAft>
            </a:pPr>
            <a:r>
              <a:rPr lang="en-US" sz="2900" dirty="0" smtClean="0"/>
              <a:t>Being </a:t>
            </a:r>
            <a:r>
              <a:rPr lang="en-US" sz="2900" b="1" dirty="0" smtClean="0">
                <a:solidFill>
                  <a:srgbClr val="FF0000"/>
                </a:solidFill>
              </a:rPr>
              <a:t>overly optimistic </a:t>
            </a:r>
            <a:r>
              <a:rPr lang="en-US" sz="2900" dirty="0" smtClean="0"/>
              <a:t>about  </a:t>
            </a:r>
            <a:r>
              <a:rPr lang="en-US" sz="2900" b="1" dirty="0" smtClean="0">
                <a:solidFill>
                  <a:srgbClr val="FF0000"/>
                </a:solidFill>
              </a:rPr>
              <a:t>industry’s future </a:t>
            </a:r>
            <a:r>
              <a:rPr lang="en-US" sz="2900" dirty="0" smtClean="0"/>
              <a:t>(believing things will get better)</a:t>
            </a:r>
          </a:p>
        </p:txBody>
      </p:sp>
      <p:sp>
        <p:nvSpPr>
          <p:cNvPr id="189554" name="Rectangle 114"/>
          <p:cNvSpPr>
            <a:spLocks noGrp="1" noChangeArrowheads="1"/>
          </p:cNvSpPr>
          <p:nvPr>
            <p:ph type="title"/>
          </p:nvPr>
        </p:nvSpPr>
        <p:spPr>
          <a:xfrm>
            <a:off x="368141" y="201775"/>
            <a:ext cx="7690556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2800" b="1" dirty="0" smtClean="0"/>
              <a:t> Competing  in  a  Stagnant  Industry:</a:t>
            </a:r>
            <a:br>
              <a:rPr lang="en-US" sz="2800" b="1" dirty="0" smtClean="0"/>
            </a:br>
            <a:r>
              <a:rPr lang="en-US" sz="2800" b="1" dirty="0" smtClean="0"/>
              <a:t>The  Strategic  </a:t>
            </a:r>
            <a:r>
              <a:rPr lang="en-US" sz="2800" b="1" u="sng" dirty="0" smtClean="0">
                <a:solidFill>
                  <a:srgbClr val="FF0000"/>
                </a:solidFill>
              </a:rPr>
              <a:t>Mistakes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6494" y="188895"/>
            <a:ext cx="808477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/>
              <a:t>5. Competitive  Features  of fragmented  Industries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206" y="1284914"/>
            <a:ext cx="8229600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en-US" sz="2200" dirty="0" smtClean="0"/>
              <a:t>Absence of </a:t>
            </a:r>
            <a:r>
              <a:rPr lang="en-US" sz="2200" dirty="0" smtClean="0">
                <a:solidFill>
                  <a:srgbClr val="FF0000"/>
                </a:solidFill>
              </a:rPr>
              <a:t>market leaders </a:t>
            </a:r>
            <a:r>
              <a:rPr lang="en-US" sz="2200" dirty="0" smtClean="0"/>
              <a:t>with large market shares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en-US" sz="2200" dirty="0" smtClean="0">
                <a:solidFill>
                  <a:srgbClr val="FF0000"/>
                </a:solidFill>
              </a:rPr>
              <a:t>Buyer demand </a:t>
            </a:r>
            <a:r>
              <a:rPr lang="en-US" sz="2200" dirty="0" smtClean="0"/>
              <a:t>is </a:t>
            </a:r>
            <a:r>
              <a:rPr lang="en-US" sz="2200" dirty="0" smtClean="0">
                <a:solidFill>
                  <a:srgbClr val="FF0000"/>
                </a:solidFill>
              </a:rPr>
              <a:t>so diverse </a:t>
            </a:r>
            <a:r>
              <a:rPr lang="en-US" sz="2200" dirty="0" smtClean="0"/>
              <a:t>and </a:t>
            </a:r>
            <a:r>
              <a:rPr lang="en-US" sz="2200" dirty="0" smtClean="0">
                <a:solidFill>
                  <a:srgbClr val="FF0000"/>
                </a:solidFill>
              </a:rPr>
              <a:t>geographically scattered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that many firms are required to satisfy buyer needs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en-US" sz="2200" dirty="0" smtClean="0">
                <a:solidFill>
                  <a:srgbClr val="FF0000"/>
                </a:solidFill>
              </a:rPr>
              <a:t>Low entry barriers 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en-US" sz="2200" dirty="0" smtClean="0"/>
              <a:t>Absence of </a:t>
            </a:r>
            <a:r>
              <a:rPr lang="en-US" sz="2200" dirty="0" smtClean="0">
                <a:solidFill>
                  <a:srgbClr val="FF0000"/>
                </a:solidFill>
              </a:rPr>
              <a:t>scale economies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en-US" sz="2200" dirty="0" smtClean="0"/>
              <a:t>Buyers require small amounts of customized or made-to-order products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en-US" sz="2200" dirty="0" smtClean="0">
                <a:solidFill>
                  <a:srgbClr val="FF0000"/>
                </a:solidFill>
              </a:rPr>
              <a:t>Market for industry’s</a:t>
            </a:r>
            <a:r>
              <a:rPr lang="en-US" sz="2200" dirty="0" smtClean="0"/>
              <a:t> product/service </a:t>
            </a:r>
            <a:r>
              <a:rPr lang="en-US" sz="2200" dirty="0" smtClean="0">
                <a:solidFill>
                  <a:srgbClr val="FF0000"/>
                </a:solidFill>
              </a:rPr>
              <a:t>may be globalizing</a:t>
            </a:r>
            <a:r>
              <a:rPr lang="en-US" sz="2200" dirty="0" smtClean="0"/>
              <a:t>, thus putting many companies across the world in same market arena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en-US" sz="2200" dirty="0" smtClean="0"/>
              <a:t>Exploding technologies force firms to specialize just to keep up in their area of expertise 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en-US" sz="2200" dirty="0" smtClean="0">
                <a:solidFill>
                  <a:srgbClr val="FF0000"/>
                </a:solidFill>
              </a:rPr>
              <a:t>Industry is young and crowded with aspiring contenders</a:t>
            </a:r>
            <a:r>
              <a:rPr lang="en-US" sz="2200" dirty="0" smtClean="0"/>
              <a:t>, with no firm having yet developed recognition to command a large market share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612" y="171607"/>
            <a:ext cx="7614443" cy="1143000"/>
          </a:xfrm>
          <a:effectLst/>
        </p:spPr>
        <p:txBody>
          <a:bodyPr lIns="90484" tIns="44448" rIns="90484" bIns="4444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/>
              <a:t>Examples  of Fragmented  Industries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695" y="1264589"/>
            <a:ext cx="8371417" cy="4936514"/>
          </a:xfrm>
          <a:noFill/>
        </p:spPr>
        <p:txBody>
          <a:bodyPr lIns="90484" tIns="44448" rIns="90484" bIns="44448"/>
          <a:lstStyle/>
          <a:p>
            <a:pPr marL="0" indent="0" algn="ctr" defTabSz="1032358">
              <a:spcBef>
                <a:spcPct val="5000"/>
              </a:spcBef>
              <a:spcAft>
                <a:spcPct val="10000"/>
              </a:spcAft>
              <a:buNone/>
            </a:pPr>
            <a:r>
              <a:rPr lang="en-US" sz="3000" dirty="0" smtClean="0"/>
              <a:t>Book publishing</a:t>
            </a:r>
          </a:p>
          <a:p>
            <a:pPr marL="0" indent="0" algn="ctr" defTabSz="1032358">
              <a:spcBef>
                <a:spcPct val="5000"/>
              </a:spcBef>
              <a:spcAft>
                <a:spcPct val="10000"/>
              </a:spcAft>
              <a:buNone/>
            </a:pPr>
            <a:r>
              <a:rPr lang="en-US" sz="3000" dirty="0" smtClean="0"/>
              <a:t>Landscaping and plant nurseries</a:t>
            </a:r>
          </a:p>
          <a:p>
            <a:pPr marL="0" indent="0" algn="ctr" defTabSz="1032358">
              <a:spcBef>
                <a:spcPct val="5000"/>
              </a:spcBef>
              <a:spcAft>
                <a:spcPct val="10000"/>
              </a:spcAft>
              <a:buNone/>
            </a:pPr>
            <a:r>
              <a:rPr lang="en-US" sz="3000" dirty="0" smtClean="0"/>
              <a:t>Auto repair</a:t>
            </a:r>
          </a:p>
          <a:p>
            <a:pPr marL="0" indent="0" algn="ctr" defTabSz="1032358">
              <a:spcBef>
                <a:spcPct val="5000"/>
              </a:spcBef>
              <a:spcAft>
                <a:spcPct val="10000"/>
              </a:spcAft>
              <a:buNone/>
            </a:pPr>
            <a:r>
              <a:rPr lang="en-US" sz="3000" dirty="0" smtClean="0"/>
              <a:t>Restaurant industry</a:t>
            </a:r>
          </a:p>
          <a:p>
            <a:pPr marL="0" indent="0" algn="ctr" defTabSz="1032358">
              <a:spcBef>
                <a:spcPct val="5000"/>
              </a:spcBef>
              <a:spcAft>
                <a:spcPct val="10000"/>
              </a:spcAft>
              <a:buNone/>
            </a:pPr>
            <a:r>
              <a:rPr lang="en-US" sz="3000" dirty="0" smtClean="0"/>
              <a:t>Public accounting</a:t>
            </a:r>
          </a:p>
          <a:p>
            <a:pPr marL="0" indent="0" algn="ctr" defTabSz="1032358">
              <a:spcBef>
                <a:spcPct val="5000"/>
              </a:spcBef>
              <a:spcAft>
                <a:spcPct val="10000"/>
              </a:spcAft>
              <a:buNone/>
            </a:pPr>
            <a:r>
              <a:rPr lang="en-US" sz="3000" dirty="0" smtClean="0"/>
              <a:t>Women’s dresses</a:t>
            </a:r>
          </a:p>
          <a:p>
            <a:pPr marL="0" indent="0" algn="ctr" defTabSz="1032358">
              <a:spcBef>
                <a:spcPct val="5000"/>
              </a:spcBef>
              <a:spcAft>
                <a:spcPct val="10000"/>
              </a:spcAft>
              <a:buNone/>
            </a:pPr>
            <a:r>
              <a:rPr lang="en-US" sz="3000" dirty="0" smtClean="0"/>
              <a:t>Meat packing</a:t>
            </a:r>
          </a:p>
          <a:p>
            <a:pPr marL="0" indent="0" algn="ctr" defTabSz="1032358">
              <a:spcBef>
                <a:spcPct val="5000"/>
              </a:spcBef>
              <a:spcAft>
                <a:spcPct val="10000"/>
              </a:spcAft>
              <a:buNone/>
            </a:pPr>
            <a:r>
              <a:rPr lang="en-US" sz="3000" dirty="0" smtClean="0"/>
              <a:t>Paperboard boxes</a:t>
            </a:r>
          </a:p>
          <a:p>
            <a:pPr marL="0" indent="0" algn="ctr" defTabSz="1032358">
              <a:spcBef>
                <a:spcPct val="5000"/>
              </a:spcBef>
              <a:spcAft>
                <a:spcPct val="10000"/>
              </a:spcAft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Hotels</a:t>
            </a:r>
            <a:r>
              <a:rPr lang="en-US" sz="3000" dirty="0" smtClean="0"/>
              <a:t> and motels</a:t>
            </a:r>
          </a:p>
          <a:p>
            <a:pPr marL="0" indent="0" algn="ctr" defTabSz="1032358">
              <a:spcBef>
                <a:spcPct val="5000"/>
              </a:spcBef>
              <a:spcAft>
                <a:spcPct val="10000"/>
              </a:spcAft>
              <a:buNone/>
            </a:pPr>
            <a:r>
              <a:rPr lang="en-US" sz="3000" dirty="0" smtClean="0"/>
              <a:t>Furniture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5125" y="1617420"/>
            <a:ext cx="1543403" cy="954331"/>
            <a:chOff x="131" y="825"/>
            <a:chExt cx="955" cy="518"/>
          </a:xfrm>
        </p:grpSpPr>
        <p:sp>
          <p:nvSpPr>
            <p:cNvPr id="275461" name="Freeform 5"/>
            <p:cNvSpPr>
              <a:spLocks/>
            </p:cNvSpPr>
            <p:nvPr/>
          </p:nvSpPr>
          <p:spPr bwMode="auto">
            <a:xfrm>
              <a:off x="151" y="953"/>
              <a:ext cx="792" cy="93"/>
            </a:xfrm>
            <a:custGeom>
              <a:avLst/>
              <a:gdLst/>
              <a:ahLst/>
              <a:cxnLst>
                <a:cxn ang="0">
                  <a:pos x="72" y="294"/>
                </a:cxn>
                <a:cxn ang="0">
                  <a:pos x="4" y="654"/>
                </a:cxn>
                <a:cxn ang="0">
                  <a:pos x="19" y="1065"/>
                </a:cxn>
                <a:cxn ang="0">
                  <a:pos x="115" y="1314"/>
                </a:cxn>
                <a:cxn ang="0">
                  <a:pos x="4596" y="1225"/>
                </a:cxn>
                <a:cxn ang="0">
                  <a:pos x="4707" y="1225"/>
                </a:cxn>
                <a:cxn ang="0">
                  <a:pos x="4818" y="1220"/>
                </a:cxn>
                <a:cxn ang="0">
                  <a:pos x="4935" y="1206"/>
                </a:cxn>
                <a:cxn ang="0">
                  <a:pos x="5062" y="1191"/>
                </a:cxn>
                <a:cxn ang="0">
                  <a:pos x="5210" y="1187"/>
                </a:cxn>
                <a:cxn ang="0">
                  <a:pos x="5376" y="1181"/>
                </a:cxn>
                <a:cxn ang="0">
                  <a:pos x="5552" y="1173"/>
                </a:cxn>
                <a:cxn ang="0">
                  <a:pos x="5731" y="1165"/>
                </a:cxn>
                <a:cxn ang="0">
                  <a:pos x="5906" y="1156"/>
                </a:cxn>
                <a:cxn ang="0">
                  <a:pos x="6071" y="1149"/>
                </a:cxn>
                <a:cxn ang="0">
                  <a:pos x="6219" y="1143"/>
                </a:cxn>
                <a:cxn ang="0">
                  <a:pos x="6323" y="1127"/>
                </a:cxn>
                <a:cxn ang="0">
                  <a:pos x="6326" y="1063"/>
                </a:cxn>
                <a:cxn ang="0">
                  <a:pos x="6199" y="1053"/>
                </a:cxn>
                <a:cxn ang="0">
                  <a:pos x="6028" y="1058"/>
                </a:cxn>
                <a:cxn ang="0">
                  <a:pos x="5858" y="1064"/>
                </a:cxn>
                <a:cxn ang="0">
                  <a:pos x="5690" y="1072"/>
                </a:cxn>
                <a:cxn ang="0">
                  <a:pos x="5521" y="1078"/>
                </a:cxn>
                <a:cxn ang="0">
                  <a:pos x="5352" y="1084"/>
                </a:cxn>
                <a:cxn ang="0">
                  <a:pos x="5182" y="1089"/>
                </a:cxn>
                <a:cxn ang="0">
                  <a:pos x="5011" y="1091"/>
                </a:cxn>
                <a:cxn ang="0">
                  <a:pos x="4861" y="945"/>
                </a:cxn>
                <a:cxn ang="0">
                  <a:pos x="4866" y="306"/>
                </a:cxn>
                <a:cxn ang="0">
                  <a:pos x="4900" y="137"/>
                </a:cxn>
                <a:cxn ang="0">
                  <a:pos x="4929" y="118"/>
                </a:cxn>
                <a:cxn ang="0">
                  <a:pos x="4968" y="103"/>
                </a:cxn>
                <a:cxn ang="0">
                  <a:pos x="5020" y="98"/>
                </a:cxn>
                <a:cxn ang="0">
                  <a:pos x="5116" y="102"/>
                </a:cxn>
                <a:cxn ang="0">
                  <a:pos x="5259" y="110"/>
                </a:cxn>
                <a:cxn ang="0">
                  <a:pos x="5415" y="117"/>
                </a:cxn>
                <a:cxn ang="0">
                  <a:pos x="5576" y="127"/>
                </a:cxn>
                <a:cxn ang="0">
                  <a:pos x="5736" y="135"/>
                </a:cxn>
                <a:cxn ang="0">
                  <a:pos x="5890" y="145"/>
                </a:cxn>
                <a:cxn ang="0">
                  <a:pos x="6031" y="153"/>
                </a:cxn>
                <a:cxn ang="0">
                  <a:pos x="6153" y="162"/>
                </a:cxn>
                <a:cxn ang="0">
                  <a:pos x="6279" y="167"/>
                </a:cxn>
                <a:cxn ang="0">
                  <a:pos x="6297" y="100"/>
                </a:cxn>
                <a:cxn ang="0">
                  <a:pos x="6230" y="78"/>
                </a:cxn>
                <a:cxn ang="0">
                  <a:pos x="6114" y="69"/>
                </a:cxn>
                <a:cxn ang="0">
                  <a:pos x="5967" y="58"/>
                </a:cxn>
                <a:cxn ang="0">
                  <a:pos x="5799" y="45"/>
                </a:cxn>
                <a:cxn ang="0">
                  <a:pos x="5620" y="32"/>
                </a:cxn>
                <a:cxn ang="0">
                  <a:pos x="5438" y="20"/>
                </a:cxn>
                <a:cxn ang="0">
                  <a:pos x="5263" y="9"/>
                </a:cxn>
                <a:cxn ang="0">
                  <a:pos x="5107" y="2"/>
                </a:cxn>
                <a:cxn ang="0">
                  <a:pos x="4996" y="3"/>
                </a:cxn>
                <a:cxn ang="0">
                  <a:pos x="4901" y="19"/>
                </a:cxn>
                <a:cxn ang="0">
                  <a:pos x="4801" y="39"/>
                </a:cxn>
                <a:cxn ang="0">
                  <a:pos x="4710" y="55"/>
                </a:cxn>
              </a:cxnLst>
              <a:rect l="0" t="0" r="r" b="b"/>
              <a:pathLst>
                <a:path w="6337" h="1326">
                  <a:moveTo>
                    <a:pt x="177" y="190"/>
                  </a:moveTo>
                  <a:lnTo>
                    <a:pt x="137" y="202"/>
                  </a:lnTo>
                  <a:lnTo>
                    <a:pt x="102" y="238"/>
                  </a:lnTo>
                  <a:lnTo>
                    <a:pt x="72" y="294"/>
                  </a:lnTo>
                  <a:lnTo>
                    <a:pt x="47" y="367"/>
                  </a:lnTo>
                  <a:lnTo>
                    <a:pt x="28" y="454"/>
                  </a:lnTo>
                  <a:lnTo>
                    <a:pt x="13" y="550"/>
                  </a:lnTo>
                  <a:lnTo>
                    <a:pt x="4" y="654"/>
                  </a:lnTo>
                  <a:lnTo>
                    <a:pt x="0" y="760"/>
                  </a:lnTo>
                  <a:lnTo>
                    <a:pt x="1" y="866"/>
                  </a:lnTo>
                  <a:lnTo>
                    <a:pt x="7" y="969"/>
                  </a:lnTo>
                  <a:lnTo>
                    <a:pt x="19" y="1065"/>
                  </a:lnTo>
                  <a:lnTo>
                    <a:pt x="35" y="1152"/>
                  </a:lnTo>
                  <a:lnTo>
                    <a:pt x="56" y="1224"/>
                  </a:lnTo>
                  <a:lnTo>
                    <a:pt x="83" y="1279"/>
                  </a:lnTo>
                  <a:lnTo>
                    <a:pt x="115" y="1314"/>
                  </a:lnTo>
                  <a:lnTo>
                    <a:pt x="151" y="1326"/>
                  </a:lnTo>
                  <a:lnTo>
                    <a:pt x="4540" y="1226"/>
                  </a:lnTo>
                  <a:lnTo>
                    <a:pt x="4568" y="1226"/>
                  </a:lnTo>
                  <a:lnTo>
                    <a:pt x="4596" y="1225"/>
                  </a:lnTo>
                  <a:lnTo>
                    <a:pt x="4624" y="1225"/>
                  </a:lnTo>
                  <a:lnTo>
                    <a:pt x="4651" y="1225"/>
                  </a:lnTo>
                  <a:lnTo>
                    <a:pt x="4679" y="1225"/>
                  </a:lnTo>
                  <a:lnTo>
                    <a:pt x="4707" y="1225"/>
                  </a:lnTo>
                  <a:lnTo>
                    <a:pt x="4734" y="1224"/>
                  </a:lnTo>
                  <a:lnTo>
                    <a:pt x="4762" y="1223"/>
                  </a:lnTo>
                  <a:lnTo>
                    <a:pt x="4790" y="1222"/>
                  </a:lnTo>
                  <a:lnTo>
                    <a:pt x="4818" y="1220"/>
                  </a:lnTo>
                  <a:lnTo>
                    <a:pt x="4847" y="1218"/>
                  </a:lnTo>
                  <a:lnTo>
                    <a:pt x="4876" y="1215"/>
                  </a:lnTo>
                  <a:lnTo>
                    <a:pt x="4905" y="1210"/>
                  </a:lnTo>
                  <a:lnTo>
                    <a:pt x="4935" y="1206"/>
                  </a:lnTo>
                  <a:lnTo>
                    <a:pt x="4965" y="1200"/>
                  </a:lnTo>
                  <a:lnTo>
                    <a:pt x="4996" y="1193"/>
                  </a:lnTo>
                  <a:lnTo>
                    <a:pt x="5028" y="1192"/>
                  </a:lnTo>
                  <a:lnTo>
                    <a:pt x="5062" y="1191"/>
                  </a:lnTo>
                  <a:lnTo>
                    <a:pt x="5097" y="1190"/>
                  </a:lnTo>
                  <a:lnTo>
                    <a:pt x="5134" y="1189"/>
                  </a:lnTo>
                  <a:lnTo>
                    <a:pt x="5171" y="1188"/>
                  </a:lnTo>
                  <a:lnTo>
                    <a:pt x="5210" y="1187"/>
                  </a:lnTo>
                  <a:lnTo>
                    <a:pt x="5250" y="1185"/>
                  </a:lnTo>
                  <a:lnTo>
                    <a:pt x="5291" y="1184"/>
                  </a:lnTo>
                  <a:lnTo>
                    <a:pt x="5333" y="1182"/>
                  </a:lnTo>
                  <a:lnTo>
                    <a:pt x="5376" y="1181"/>
                  </a:lnTo>
                  <a:lnTo>
                    <a:pt x="5420" y="1179"/>
                  </a:lnTo>
                  <a:lnTo>
                    <a:pt x="5463" y="1177"/>
                  </a:lnTo>
                  <a:lnTo>
                    <a:pt x="5508" y="1174"/>
                  </a:lnTo>
                  <a:lnTo>
                    <a:pt x="5552" y="1173"/>
                  </a:lnTo>
                  <a:lnTo>
                    <a:pt x="5597" y="1171"/>
                  </a:lnTo>
                  <a:lnTo>
                    <a:pt x="5641" y="1169"/>
                  </a:lnTo>
                  <a:lnTo>
                    <a:pt x="5686" y="1167"/>
                  </a:lnTo>
                  <a:lnTo>
                    <a:pt x="5731" y="1165"/>
                  </a:lnTo>
                  <a:lnTo>
                    <a:pt x="5775" y="1163"/>
                  </a:lnTo>
                  <a:lnTo>
                    <a:pt x="5819" y="1161"/>
                  </a:lnTo>
                  <a:lnTo>
                    <a:pt x="5863" y="1159"/>
                  </a:lnTo>
                  <a:lnTo>
                    <a:pt x="5906" y="1156"/>
                  </a:lnTo>
                  <a:lnTo>
                    <a:pt x="5948" y="1154"/>
                  </a:lnTo>
                  <a:lnTo>
                    <a:pt x="5990" y="1152"/>
                  </a:lnTo>
                  <a:lnTo>
                    <a:pt x="6031" y="1151"/>
                  </a:lnTo>
                  <a:lnTo>
                    <a:pt x="6071" y="1149"/>
                  </a:lnTo>
                  <a:lnTo>
                    <a:pt x="6109" y="1147"/>
                  </a:lnTo>
                  <a:lnTo>
                    <a:pt x="6147" y="1146"/>
                  </a:lnTo>
                  <a:lnTo>
                    <a:pt x="6183" y="1144"/>
                  </a:lnTo>
                  <a:lnTo>
                    <a:pt x="6219" y="1143"/>
                  </a:lnTo>
                  <a:lnTo>
                    <a:pt x="6252" y="1141"/>
                  </a:lnTo>
                  <a:lnTo>
                    <a:pt x="6284" y="1140"/>
                  </a:lnTo>
                  <a:lnTo>
                    <a:pt x="6307" y="1137"/>
                  </a:lnTo>
                  <a:lnTo>
                    <a:pt x="6323" y="1127"/>
                  </a:lnTo>
                  <a:lnTo>
                    <a:pt x="6333" y="1112"/>
                  </a:lnTo>
                  <a:lnTo>
                    <a:pt x="6337" y="1095"/>
                  </a:lnTo>
                  <a:lnTo>
                    <a:pt x="6335" y="1078"/>
                  </a:lnTo>
                  <a:lnTo>
                    <a:pt x="6326" y="1063"/>
                  </a:lnTo>
                  <a:lnTo>
                    <a:pt x="6310" y="1053"/>
                  </a:lnTo>
                  <a:lnTo>
                    <a:pt x="6286" y="1051"/>
                  </a:lnTo>
                  <a:lnTo>
                    <a:pt x="6243" y="1052"/>
                  </a:lnTo>
                  <a:lnTo>
                    <a:pt x="6199" y="1053"/>
                  </a:lnTo>
                  <a:lnTo>
                    <a:pt x="6156" y="1054"/>
                  </a:lnTo>
                  <a:lnTo>
                    <a:pt x="6113" y="1055"/>
                  </a:lnTo>
                  <a:lnTo>
                    <a:pt x="6070" y="1057"/>
                  </a:lnTo>
                  <a:lnTo>
                    <a:pt x="6028" y="1058"/>
                  </a:lnTo>
                  <a:lnTo>
                    <a:pt x="5985" y="1059"/>
                  </a:lnTo>
                  <a:lnTo>
                    <a:pt x="5943" y="1061"/>
                  </a:lnTo>
                  <a:lnTo>
                    <a:pt x="5900" y="1063"/>
                  </a:lnTo>
                  <a:lnTo>
                    <a:pt x="5858" y="1064"/>
                  </a:lnTo>
                  <a:lnTo>
                    <a:pt x="5816" y="1066"/>
                  </a:lnTo>
                  <a:lnTo>
                    <a:pt x="5774" y="1069"/>
                  </a:lnTo>
                  <a:lnTo>
                    <a:pt x="5732" y="1070"/>
                  </a:lnTo>
                  <a:lnTo>
                    <a:pt x="5690" y="1072"/>
                  </a:lnTo>
                  <a:lnTo>
                    <a:pt x="5648" y="1073"/>
                  </a:lnTo>
                  <a:lnTo>
                    <a:pt x="5606" y="1075"/>
                  </a:lnTo>
                  <a:lnTo>
                    <a:pt x="5563" y="1077"/>
                  </a:lnTo>
                  <a:lnTo>
                    <a:pt x="5521" y="1078"/>
                  </a:lnTo>
                  <a:lnTo>
                    <a:pt x="5479" y="1080"/>
                  </a:lnTo>
                  <a:lnTo>
                    <a:pt x="5437" y="1081"/>
                  </a:lnTo>
                  <a:lnTo>
                    <a:pt x="5394" y="1083"/>
                  </a:lnTo>
                  <a:lnTo>
                    <a:pt x="5352" y="1084"/>
                  </a:lnTo>
                  <a:lnTo>
                    <a:pt x="5310" y="1086"/>
                  </a:lnTo>
                  <a:lnTo>
                    <a:pt x="5267" y="1087"/>
                  </a:lnTo>
                  <a:lnTo>
                    <a:pt x="5225" y="1088"/>
                  </a:lnTo>
                  <a:lnTo>
                    <a:pt x="5182" y="1089"/>
                  </a:lnTo>
                  <a:lnTo>
                    <a:pt x="5140" y="1090"/>
                  </a:lnTo>
                  <a:lnTo>
                    <a:pt x="5097" y="1090"/>
                  </a:lnTo>
                  <a:lnTo>
                    <a:pt x="5054" y="1091"/>
                  </a:lnTo>
                  <a:lnTo>
                    <a:pt x="5011" y="1091"/>
                  </a:lnTo>
                  <a:lnTo>
                    <a:pt x="4967" y="1091"/>
                  </a:lnTo>
                  <a:lnTo>
                    <a:pt x="4924" y="1091"/>
                  </a:lnTo>
                  <a:lnTo>
                    <a:pt x="4884" y="1050"/>
                  </a:lnTo>
                  <a:lnTo>
                    <a:pt x="4861" y="945"/>
                  </a:lnTo>
                  <a:lnTo>
                    <a:pt x="4850" y="798"/>
                  </a:lnTo>
                  <a:lnTo>
                    <a:pt x="4849" y="628"/>
                  </a:lnTo>
                  <a:lnTo>
                    <a:pt x="4856" y="457"/>
                  </a:lnTo>
                  <a:lnTo>
                    <a:pt x="4866" y="306"/>
                  </a:lnTo>
                  <a:lnTo>
                    <a:pt x="4878" y="195"/>
                  </a:lnTo>
                  <a:lnTo>
                    <a:pt x="4889" y="147"/>
                  </a:lnTo>
                  <a:lnTo>
                    <a:pt x="4894" y="141"/>
                  </a:lnTo>
                  <a:lnTo>
                    <a:pt x="4900" y="137"/>
                  </a:lnTo>
                  <a:lnTo>
                    <a:pt x="4907" y="132"/>
                  </a:lnTo>
                  <a:lnTo>
                    <a:pt x="4914" y="128"/>
                  </a:lnTo>
                  <a:lnTo>
                    <a:pt x="4921" y="122"/>
                  </a:lnTo>
                  <a:lnTo>
                    <a:pt x="4929" y="118"/>
                  </a:lnTo>
                  <a:lnTo>
                    <a:pt x="4938" y="114"/>
                  </a:lnTo>
                  <a:lnTo>
                    <a:pt x="4947" y="110"/>
                  </a:lnTo>
                  <a:lnTo>
                    <a:pt x="4957" y="107"/>
                  </a:lnTo>
                  <a:lnTo>
                    <a:pt x="4968" y="103"/>
                  </a:lnTo>
                  <a:lnTo>
                    <a:pt x="4980" y="101"/>
                  </a:lnTo>
                  <a:lnTo>
                    <a:pt x="4992" y="99"/>
                  </a:lnTo>
                  <a:lnTo>
                    <a:pt x="5005" y="98"/>
                  </a:lnTo>
                  <a:lnTo>
                    <a:pt x="5020" y="98"/>
                  </a:lnTo>
                  <a:lnTo>
                    <a:pt x="5035" y="98"/>
                  </a:lnTo>
                  <a:lnTo>
                    <a:pt x="5051" y="99"/>
                  </a:lnTo>
                  <a:lnTo>
                    <a:pt x="5083" y="100"/>
                  </a:lnTo>
                  <a:lnTo>
                    <a:pt x="5116" y="102"/>
                  </a:lnTo>
                  <a:lnTo>
                    <a:pt x="5150" y="104"/>
                  </a:lnTo>
                  <a:lnTo>
                    <a:pt x="5186" y="105"/>
                  </a:lnTo>
                  <a:lnTo>
                    <a:pt x="5222" y="108"/>
                  </a:lnTo>
                  <a:lnTo>
                    <a:pt x="5259" y="110"/>
                  </a:lnTo>
                  <a:lnTo>
                    <a:pt x="5297" y="112"/>
                  </a:lnTo>
                  <a:lnTo>
                    <a:pt x="5336" y="113"/>
                  </a:lnTo>
                  <a:lnTo>
                    <a:pt x="5375" y="115"/>
                  </a:lnTo>
                  <a:lnTo>
                    <a:pt x="5415" y="117"/>
                  </a:lnTo>
                  <a:lnTo>
                    <a:pt x="5455" y="119"/>
                  </a:lnTo>
                  <a:lnTo>
                    <a:pt x="5495" y="121"/>
                  </a:lnTo>
                  <a:lnTo>
                    <a:pt x="5535" y="125"/>
                  </a:lnTo>
                  <a:lnTo>
                    <a:pt x="5576" y="127"/>
                  </a:lnTo>
                  <a:lnTo>
                    <a:pt x="5616" y="129"/>
                  </a:lnTo>
                  <a:lnTo>
                    <a:pt x="5656" y="131"/>
                  </a:lnTo>
                  <a:lnTo>
                    <a:pt x="5696" y="133"/>
                  </a:lnTo>
                  <a:lnTo>
                    <a:pt x="5736" y="135"/>
                  </a:lnTo>
                  <a:lnTo>
                    <a:pt x="5775" y="137"/>
                  </a:lnTo>
                  <a:lnTo>
                    <a:pt x="5814" y="139"/>
                  </a:lnTo>
                  <a:lnTo>
                    <a:pt x="5852" y="143"/>
                  </a:lnTo>
                  <a:lnTo>
                    <a:pt x="5890" y="145"/>
                  </a:lnTo>
                  <a:lnTo>
                    <a:pt x="5926" y="147"/>
                  </a:lnTo>
                  <a:lnTo>
                    <a:pt x="5962" y="149"/>
                  </a:lnTo>
                  <a:lnTo>
                    <a:pt x="5997" y="151"/>
                  </a:lnTo>
                  <a:lnTo>
                    <a:pt x="6031" y="153"/>
                  </a:lnTo>
                  <a:lnTo>
                    <a:pt x="6063" y="155"/>
                  </a:lnTo>
                  <a:lnTo>
                    <a:pt x="6095" y="157"/>
                  </a:lnTo>
                  <a:lnTo>
                    <a:pt x="6124" y="159"/>
                  </a:lnTo>
                  <a:lnTo>
                    <a:pt x="6153" y="162"/>
                  </a:lnTo>
                  <a:lnTo>
                    <a:pt x="6180" y="163"/>
                  </a:lnTo>
                  <a:lnTo>
                    <a:pt x="6205" y="165"/>
                  </a:lnTo>
                  <a:lnTo>
                    <a:pt x="6249" y="171"/>
                  </a:lnTo>
                  <a:lnTo>
                    <a:pt x="6279" y="167"/>
                  </a:lnTo>
                  <a:lnTo>
                    <a:pt x="6298" y="154"/>
                  </a:lnTo>
                  <a:lnTo>
                    <a:pt x="6305" y="137"/>
                  </a:lnTo>
                  <a:lnTo>
                    <a:pt x="6304" y="118"/>
                  </a:lnTo>
                  <a:lnTo>
                    <a:pt x="6297" y="100"/>
                  </a:lnTo>
                  <a:lnTo>
                    <a:pt x="6285" y="87"/>
                  </a:lnTo>
                  <a:lnTo>
                    <a:pt x="6273" y="81"/>
                  </a:lnTo>
                  <a:lnTo>
                    <a:pt x="6253" y="80"/>
                  </a:lnTo>
                  <a:lnTo>
                    <a:pt x="6230" y="78"/>
                  </a:lnTo>
                  <a:lnTo>
                    <a:pt x="6204" y="77"/>
                  </a:lnTo>
                  <a:lnTo>
                    <a:pt x="6176" y="75"/>
                  </a:lnTo>
                  <a:lnTo>
                    <a:pt x="6146" y="72"/>
                  </a:lnTo>
                  <a:lnTo>
                    <a:pt x="6114" y="69"/>
                  </a:lnTo>
                  <a:lnTo>
                    <a:pt x="6080" y="67"/>
                  </a:lnTo>
                  <a:lnTo>
                    <a:pt x="6044" y="64"/>
                  </a:lnTo>
                  <a:lnTo>
                    <a:pt x="6006" y="61"/>
                  </a:lnTo>
                  <a:lnTo>
                    <a:pt x="5967" y="58"/>
                  </a:lnTo>
                  <a:lnTo>
                    <a:pt x="5927" y="55"/>
                  </a:lnTo>
                  <a:lnTo>
                    <a:pt x="5885" y="51"/>
                  </a:lnTo>
                  <a:lnTo>
                    <a:pt x="5843" y="48"/>
                  </a:lnTo>
                  <a:lnTo>
                    <a:pt x="5799" y="45"/>
                  </a:lnTo>
                  <a:lnTo>
                    <a:pt x="5755" y="42"/>
                  </a:lnTo>
                  <a:lnTo>
                    <a:pt x="5710" y="39"/>
                  </a:lnTo>
                  <a:lnTo>
                    <a:pt x="5665" y="36"/>
                  </a:lnTo>
                  <a:lnTo>
                    <a:pt x="5620" y="32"/>
                  </a:lnTo>
                  <a:lnTo>
                    <a:pt x="5574" y="29"/>
                  </a:lnTo>
                  <a:lnTo>
                    <a:pt x="5529" y="26"/>
                  </a:lnTo>
                  <a:lnTo>
                    <a:pt x="5483" y="23"/>
                  </a:lnTo>
                  <a:lnTo>
                    <a:pt x="5438" y="20"/>
                  </a:lnTo>
                  <a:lnTo>
                    <a:pt x="5393" y="17"/>
                  </a:lnTo>
                  <a:lnTo>
                    <a:pt x="5349" y="14"/>
                  </a:lnTo>
                  <a:lnTo>
                    <a:pt x="5306" y="11"/>
                  </a:lnTo>
                  <a:lnTo>
                    <a:pt x="5263" y="9"/>
                  </a:lnTo>
                  <a:lnTo>
                    <a:pt x="5222" y="7"/>
                  </a:lnTo>
                  <a:lnTo>
                    <a:pt x="5182" y="5"/>
                  </a:lnTo>
                  <a:lnTo>
                    <a:pt x="5144" y="3"/>
                  </a:lnTo>
                  <a:lnTo>
                    <a:pt x="5107" y="2"/>
                  </a:lnTo>
                  <a:lnTo>
                    <a:pt x="5071" y="1"/>
                  </a:lnTo>
                  <a:lnTo>
                    <a:pt x="5038" y="0"/>
                  </a:lnTo>
                  <a:lnTo>
                    <a:pt x="5018" y="1"/>
                  </a:lnTo>
                  <a:lnTo>
                    <a:pt x="4996" y="3"/>
                  </a:lnTo>
                  <a:lnTo>
                    <a:pt x="4973" y="6"/>
                  </a:lnTo>
                  <a:lnTo>
                    <a:pt x="4950" y="9"/>
                  </a:lnTo>
                  <a:lnTo>
                    <a:pt x="4926" y="13"/>
                  </a:lnTo>
                  <a:lnTo>
                    <a:pt x="4901" y="19"/>
                  </a:lnTo>
                  <a:lnTo>
                    <a:pt x="4876" y="24"/>
                  </a:lnTo>
                  <a:lnTo>
                    <a:pt x="4851" y="28"/>
                  </a:lnTo>
                  <a:lnTo>
                    <a:pt x="4826" y="33"/>
                  </a:lnTo>
                  <a:lnTo>
                    <a:pt x="4801" y="39"/>
                  </a:lnTo>
                  <a:lnTo>
                    <a:pt x="4777" y="44"/>
                  </a:lnTo>
                  <a:lnTo>
                    <a:pt x="4754" y="48"/>
                  </a:lnTo>
                  <a:lnTo>
                    <a:pt x="4732" y="51"/>
                  </a:lnTo>
                  <a:lnTo>
                    <a:pt x="4710" y="55"/>
                  </a:lnTo>
                  <a:lnTo>
                    <a:pt x="4690" y="57"/>
                  </a:lnTo>
                  <a:lnTo>
                    <a:pt x="4672" y="58"/>
                  </a:lnTo>
                  <a:lnTo>
                    <a:pt x="177" y="190"/>
                  </a:lnTo>
                  <a:close/>
                </a:path>
              </a:pathLst>
            </a:custGeom>
            <a:solidFill>
              <a:srgbClr val="D8A5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62" name="Freeform 6"/>
            <p:cNvSpPr>
              <a:spLocks/>
            </p:cNvSpPr>
            <p:nvPr/>
          </p:nvSpPr>
          <p:spPr bwMode="auto">
            <a:xfrm>
              <a:off x="151" y="966"/>
              <a:ext cx="22" cy="82"/>
            </a:xfrm>
            <a:custGeom>
              <a:avLst/>
              <a:gdLst/>
              <a:ahLst/>
              <a:cxnLst>
                <a:cxn ang="0">
                  <a:pos x="155" y="1136"/>
                </a:cxn>
                <a:cxn ang="0">
                  <a:pos x="155" y="1136"/>
                </a:cxn>
                <a:cxn ang="0">
                  <a:pos x="121" y="1124"/>
                </a:cxn>
                <a:cxn ang="0">
                  <a:pos x="90" y="1091"/>
                </a:cxn>
                <a:cxn ang="0">
                  <a:pos x="64" y="1037"/>
                </a:cxn>
                <a:cxn ang="0">
                  <a:pos x="43" y="965"/>
                </a:cxn>
                <a:cxn ang="0">
                  <a:pos x="27" y="879"/>
                </a:cxn>
                <a:cxn ang="0">
                  <a:pos x="15" y="783"/>
                </a:cxn>
                <a:cxn ang="0">
                  <a:pos x="9" y="680"/>
                </a:cxn>
                <a:cxn ang="0">
                  <a:pos x="8" y="574"/>
                </a:cxn>
                <a:cxn ang="0">
                  <a:pos x="12" y="468"/>
                </a:cxn>
                <a:cxn ang="0">
                  <a:pos x="21" y="364"/>
                </a:cxn>
                <a:cxn ang="0">
                  <a:pos x="36" y="269"/>
                </a:cxn>
                <a:cxn ang="0">
                  <a:pos x="55" y="182"/>
                </a:cxn>
                <a:cxn ang="0">
                  <a:pos x="79" y="110"/>
                </a:cxn>
                <a:cxn ang="0">
                  <a:pos x="109" y="55"/>
                </a:cxn>
                <a:cxn ang="0">
                  <a:pos x="142" y="20"/>
                </a:cxn>
                <a:cxn ang="0">
                  <a:pos x="181" y="8"/>
                </a:cxn>
                <a:cxn ang="0">
                  <a:pos x="181" y="0"/>
                </a:cxn>
                <a:cxn ang="0">
                  <a:pos x="140" y="12"/>
                </a:cxn>
                <a:cxn ang="0">
                  <a:pos x="103" y="49"/>
                </a:cxn>
                <a:cxn ang="0">
                  <a:pos x="73" y="106"/>
                </a:cxn>
                <a:cxn ang="0">
                  <a:pos x="47" y="180"/>
                </a:cxn>
                <a:cxn ang="0">
                  <a:pos x="28" y="267"/>
                </a:cxn>
                <a:cxn ang="0">
                  <a:pos x="13" y="364"/>
                </a:cxn>
                <a:cxn ang="0">
                  <a:pos x="4" y="468"/>
                </a:cxn>
                <a:cxn ang="0">
                  <a:pos x="0" y="574"/>
                </a:cxn>
                <a:cxn ang="0">
                  <a:pos x="1" y="680"/>
                </a:cxn>
                <a:cxn ang="0">
                  <a:pos x="7" y="783"/>
                </a:cxn>
                <a:cxn ang="0">
                  <a:pos x="19" y="879"/>
                </a:cxn>
                <a:cxn ang="0">
                  <a:pos x="35" y="967"/>
                </a:cxn>
                <a:cxn ang="0">
                  <a:pos x="56" y="1039"/>
                </a:cxn>
                <a:cxn ang="0">
                  <a:pos x="83" y="1095"/>
                </a:cxn>
                <a:cxn ang="0">
                  <a:pos x="117" y="1132"/>
                </a:cxn>
                <a:cxn ang="0">
                  <a:pos x="155" y="1144"/>
                </a:cxn>
                <a:cxn ang="0">
                  <a:pos x="155" y="1144"/>
                </a:cxn>
                <a:cxn ang="0">
                  <a:pos x="155" y="1144"/>
                </a:cxn>
                <a:cxn ang="0">
                  <a:pos x="158" y="1143"/>
                </a:cxn>
                <a:cxn ang="0">
                  <a:pos x="159" y="1140"/>
                </a:cxn>
                <a:cxn ang="0">
                  <a:pos x="158" y="1137"/>
                </a:cxn>
                <a:cxn ang="0">
                  <a:pos x="155" y="1136"/>
                </a:cxn>
              </a:cxnLst>
              <a:rect l="0" t="0" r="r" b="b"/>
              <a:pathLst>
                <a:path w="181" h="1144">
                  <a:moveTo>
                    <a:pt x="155" y="1136"/>
                  </a:moveTo>
                  <a:lnTo>
                    <a:pt x="155" y="1136"/>
                  </a:lnTo>
                  <a:lnTo>
                    <a:pt x="121" y="1124"/>
                  </a:lnTo>
                  <a:lnTo>
                    <a:pt x="90" y="1091"/>
                  </a:lnTo>
                  <a:lnTo>
                    <a:pt x="64" y="1037"/>
                  </a:lnTo>
                  <a:lnTo>
                    <a:pt x="43" y="965"/>
                  </a:lnTo>
                  <a:lnTo>
                    <a:pt x="27" y="879"/>
                  </a:lnTo>
                  <a:lnTo>
                    <a:pt x="15" y="783"/>
                  </a:lnTo>
                  <a:lnTo>
                    <a:pt x="9" y="680"/>
                  </a:lnTo>
                  <a:lnTo>
                    <a:pt x="8" y="574"/>
                  </a:lnTo>
                  <a:lnTo>
                    <a:pt x="12" y="468"/>
                  </a:lnTo>
                  <a:lnTo>
                    <a:pt x="21" y="364"/>
                  </a:lnTo>
                  <a:lnTo>
                    <a:pt x="36" y="269"/>
                  </a:lnTo>
                  <a:lnTo>
                    <a:pt x="55" y="182"/>
                  </a:lnTo>
                  <a:lnTo>
                    <a:pt x="79" y="110"/>
                  </a:lnTo>
                  <a:lnTo>
                    <a:pt x="109" y="55"/>
                  </a:lnTo>
                  <a:lnTo>
                    <a:pt x="142" y="20"/>
                  </a:lnTo>
                  <a:lnTo>
                    <a:pt x="181" y="8"/>
                  </a:lnTo>
                  <a:lnTo>
                    <a:pt x="181" y="0"/>
                  </a:lnTo>
                  <a:lnTo>
                    <a:pt x="140" y="12"/>
                  </a:lnTo>
                  <a:lnTo>
                    <a:pt x="103" y="49"/>
                  </a:lnTo>
                  <a:lnTo>
                    <a:pt x="73" y="106"/>
                  </a:lnTo>
                  <a:lnTo>
                    <a:pt x="47" y="180"/>
                  </a:lnTo>
                  <a:lnTo>
                    <a:pt x="28" y="267"/>
                  </a:lnTo>
                  <a:lnTo>
                    <a:pt x="13" y="364"/>
                  </a:lnTo>
                  <a:lnTo>
                    <a:pt x="4" y="468"/>
                  </a:lnTo>
                  <a:lnTo>
                    <a:pt x="0" y="574"/>
                  </a:lnTo>
                  <a:lnTo>
                    <a:pt x="1" y="680"/>
                  </a:lnTo>
                  <a:lnTo>
                    <a:pt x="7" y="783"/>
                  </a:lnTo>
                  <a:lnTo>
                    <a:pt x="19" y="879"/>
                  </a:lnTo>
                  <a:lnTo>
                    <a:pt x="35" y="967"/>
                  </a:lnTo>
                  <a:lnTo>
                    <a:pt x="56" y="1039"/>
                  </a:lnTo>
                  <a:lnTo>
                    <a:pt x="83" y="1095"/>
                  </a:lnTo>
                  <a:lnTo>
                    <a:pt x="117" y="1132"/>
                  </a:lnTo>
                  <a:lnTo>
                    <a:pt x="155" y="1144"/>
                  </a:lnTo>
                  <a:lnTo>
                    <a:pt x="155" y="1144"/>
                  </a:lnTo>
                  <a:lnTo>
                    <a:pt x="155" y="1144"/>
                  </a:lnTo>
                  <a:lnTo>
                    <a:pt x="158" y="1143"/>
                  </a:lnTo>
                  <a:lnTo>
                    <a:pt x="159" y="1140"/>
                  </a:lnTo>
                  <a:lnTo>
                    <a:pt x="158" y="1137"/>
                  </a:lnTo>
                  <a:lnTo>
                    <a:pt x="155" y="1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63" name="Freeform 7"/>
            <p:cNvSpPr>
              <a:spLocks/>
            </p:cNvSpPr>
            <p:nvPr/>
          </p:nvSpPr>
          <p:spPr bwMode="auto">
            <a:xfrm>
              <a:off x="170" y="1040"/>
              <a:ext cx="549" cy="8"/>
            </a:xfrm>
            <a:custGeom>
              <a:avLst/>
              <a:gdLst/>
              <a:ahLst/>
              <a:cxnLst>
                <a:cxn ang="0">
                  <a:pos x="4389" y="0"/>
                </a:cxn>
                <a:cxn ang="0">
                  <a:pos x="4389" y="0"/>
                </a:cxn>
                <a:cxn ang="0">
                  <a:pos x="0" y="100"/>
                </a:cxn>
                <a:cxn ang="0">
                  <a:pos x="0" y="108"/>
                </a:cxn>
                <a:cxn ang="0">
                  <a:pos x="4389" y="9"/>
                </a:cxn>
                <a:cxn ang="0">
                  <a:pos x="4389" y="9"/>
                </a:cxn>
                <a:cxn ang="0">
                  <a:pos x="4389" y="9"/>
                </a:cxn>
                <a:cxn ang="0">
                  <a:pos x="4392" y="7"/>
                </a:cxn>
                <a:cxn ang="0">
                  <a:pos x="4393" y="4"/>
                </a:cxn>
                <a:cxn ang="0">
                  <a:pos x="4392" y="1"/>
                </a:cxn>
                <a:cxn ang="0">
                  <a:pos x="4389" y="0"/>
                </a:cxn>
              </a:cxnLst>
              <a:rect l="0" t="0" r="r" b="b"/>
              <a:pathLst>
                <a:path w="4393" h="108">
                  <a:moveTo>
                    <a:pt x="4389" y="0"/>
                  </a:moveTo>
                  <a:lnTo>
                    <a:pt x="4389" y="0"/>
                  </a:lnTo>
                  <a:lnTo>
                    <a:pt x="0" y="100"/>
                  </a:lnTo>
                  <a:lnTo>
                    <a:pt x="0" y="108"/>
                  </a:lnTo>
                  <a:lnTo>
                    <a:pt x="4389" y="9"/>
                  </a:lnTo>
                  <a:lnTo>
                    <a:pt x="4389" y="9"/>
                  </a:lnTo>
                  <a:lnTo>
                    <a:pt x="4389" y="9"/>
                  </a:lnTo>
                  <a:lnTo>
                    <a:pt x="4392" y="7"/>
                  </a:lnTo>
                  <a:lnTo>
                    <a:pt x="4393" y="4"/>
                  </a:lnTo>
                  <a:lnTo>
                    <a:pt x="4392" y="1"/>
                  </a:lnTo>
                  <a:lnTo>
                    <a:pt x="43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64" name="Freeform 8"/>
            <p:cNvSpPr>
              <a:spLocks/>
            </p:cNvSpPr>
            <p:nvPr/>
          </p:nvSpPr>
          <p:spPr bwMode="auto">
            <a:xfrm>
              <a:off x="719" y="1038"/>
              <a:ext cx="57" cy="3"/>
            </a:xfrm>
            <a:custGeom>
              <a:avLst/>
              <a:gdLst/>
              <a:ahLst/>
              <a:cxnLst>
                <a:cxn ang="0">
                  <a:pos x="456" y="0"/>
                </a:cxn>
                <a:cxn ang="0">
                  <a:pos x="456" y="0"/>
                </a:cxn>
                <a:cxn ang="0">
                  <a:pos x="425" y="7"/>
                </a:cxn>
                <a:cxn ang="0">
                  <a:pos x="395" y="13"/>
                </a:cxn>
                <a:cxn ang="0">
                  <a:pos x="365" y="17"/>
                </a:cxn>
                <a:cxn ang="0">
                  <a:pos x="336" y="21"/>
                </a:cxn>
                <a:cxn ang="0">
                  <a:pos x="307" y="25"/>
                </a:cxn>
                <a:cxn ang="0">
                  <a:pos x="278" y="27"/>
                </a:cxn>
                <a:cxn ang="0">
                  <a:pos x="250" y="29"/>
                </a:cxn>
                <a:cxn ang="0">
                  <a:pos x="222" y="30"/>
                </a:cxn>
                <a:cxn ang="0">
                  <a:pos x="194" y="31"/>
                </a:cxn>
                <a:cxn ang="0">
                  <a:pos x="167" y="32"/>
                </a:cxn>
                <a:cxn ang="0">
                  <a:pos x="139" y="32"/>
                </a:cxn>
                <a:cxn ang="0">
                  <a:pos x="111" y="32"/>
                </a:cxn>
                <a:cxn ang="0">
                  <a:pos x="84" y="32"/>
                </a:cxn>
                <a:cxn ang="0">
                  <a:pos x="56" y="32"/>
                </a:cxn>
                <a:cxn ang="0">
                  <a:pos x="28" y="33"/>
                </a:cxn>
                <a:cxn ang="0">
                  <a:pos x="0" y="33"/>
                </a:cxn>
                <a:cxn ang="0">
                  <a:pos x="0" y="42"/>
                </a:cxn>
                <a:cxn ang="0">
                  <a:pos x="28" y="42"/>
                </a:cxn>
                <a:cxn ang="0">
                  <a:pos x="56" y="40"/>
                </a:cxn>
                <a:cxn ang="0">
                  <a:pos x="84" y="40"/>
                </a:cxn>
                <a:cxn ang="0">
                  <a:pos x="111" y="40"/>
                </a:cxn>
                <a:cxn ang="0">
                  <a:pos x="139" y="40"/>
                </a:cxn>
                <a:cxn ang="0">
                  <a:pos x="167" y="40"/>
                </a:cxn>
                <a:cxn ang="0">
                  <a:pos x="194" y="39"/>
                </a:cxn>
                <a:cxn ang="0">
                  <a:pos x="222" y="38"/>
                </a:cxn>
                <a:cxn ang="0">
                  <a:pos x="250" y="37"/>
                </a:cxn>
                <a:cxn ang="0">
                  <a:pos x="278" y="35"/>
                </a:cxn>
                <a:cxn ang="0">
                  <a:pos x="307" y="33"/>
                </a:cxn>
                <a:cxn ang="0">
                  <a:pos x="336" y="30"/>
                </a:cxn>
                <a:cxn ang="0">
                  <a:pos x="365" y="26"/>
                </a:cxn>
                <a:cxn ang="0">
                  <a:pos x="395" y="21"/>
                </a:cxn>
                <a:cxn ang="0">
                  <a:pos x="425" y="15"/>
                </a:cxn>
                <a:cxn ang="0">
                  <a:pos x="456" y="9"/>
                </a:cxn>
                <a:cxn ang="0">
                  <a:pos x="456" y="9"/>
                </a:cxn>
                <a:cxn ang="0">
                  <a:pos x="456" y="9"/>
                </a:cxn>
                <a:cxn ang="0">
                  <a:pos x="459" y="8"/>
                </a:cxn>
                <a:cxn ang="0">
                  <a:pos x="460" y="4"/>
                </a:cxn>
                <a:cxn ang="0">
                  <a:pos x="459" y="1"/>
                </a:cxn>
                <a:cxn ang="0">
                  <a:pos x="456" y="0"/>
                </a:cxn>
              </a:cxnLst>
              <a:rect l="0" t="0" r="r" b="b"/>
              <a:pathLst>
                <a:path w="460" h="42">
                  <a:moveTo>
                    <a:pt x="456" y="0"/>
                  </a:moveTo>
                  <a:lnTo>
                    <a:pt x="456" y="0"/>
                  </a:lnTo>
                  <a:lnTo>
                    <a:pt x="425" y="7"/>
                  </a:lnTo>
                  <a:lnTo>
                    <a:pt x="395" y="13"/>
                  </a:lnTo>
                  <a:lnTo>
                    <a:pt x="365" y="17"/>
                  </a:lnTo>
                  <a:lnTo>
                    <a:pt x="336" y="21"/>
                  </a:lnTo>
                  <a:lnTo>
                    <a:pt x="307" y="25"/>
                  </a:lnTo>
                  <a:lnTo>
                    <a:pt x="278" y="27"/>
                  </a:lnTo>
                  <a:lnTo>
                    <a:pt x="250" y="29"/>
                  </a:lnTo>
                  <a:lnTo>
                    <a:pt x="222" y="30"/>
                  </a:lnTo>
                  <a:lnTo>
                    <a:pt x="194" y="31"/>
                  </a:lnTo>
                  <a:lnTo>
                    <a:pt x="167" y="32"/>
                  </a:lnTo>
                  <a:lnTo>
                    <a:pt x="139" y="32"/>
                  </a:lnTo>
                  <a:lnTo>
                    <a:pt x="111" y="32"/>
                  </a:lnTo>
                  <a:lnTo>
                    <a:pt x="84" y="32"/>
                  </a:lnTo>
                  <a:lnTo>
                    <a:pt x="56" y="32"/>
                  </a:lnTo>
                  <a:lnTo>
                    <a:pt x="28" y="33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56" y="40"/>
                  </a:lnTo>
                  <a:lnTo>
                    <a:pt x="84" y="40"/>
                  </a:lnTo>
                  <a:lnTo>
                    <a:pt x="111" y="40"/>
                  </a:lnTo>
                  <a:lnTo>
                    <a:pt x="139" y="40"/>
                  </a:lnTo>
                  <a:lnTo>
                    <a:pt x="167" y="40"/>
                  </a:lnTo>
                  <a:lnTo>
                    <a:pt x="194" y="39"/>
                  </a:lnTo>
                  <a:lnTo>
                    <a:pt x="222" y="38"/>
                  </a:lnTo>
                  <a:lnTo>
                    <a:pt x="250" y="37"/>
                  </a:lnTo>
                  <a:lnTo>
                    <a:pt x="278" y="35"/>
                  </a:lnTo>
                  <a:lnTo>
                    <a:pt x="307" y="33"/>
                  </a:lnTo>
                  <a:lnTo>
                    <a:pt x="336" y="30"/>
                  </a:lnTo>
                  <a:lnTo>
                    <a:pt x="365" y="26"/>
                  </a:lnTo>
                  <a:lnTo>
                    <a:pt x="395" y="21"/>
                  </a:lnTo>
                  <a:lnTo>
                    <a:pt x="425" y="15"/>
                  </a:lnTo>
                  <a:lnTo>
                    <a:pt x="456" y="9"/>
                  </a:lnTo>
                  <a:lnTo>
                    <a:pt x="456" y="9"/>
                  </a:lnTo>
                  <a:lnTo>
                    <a:pt x="456" y="9"/>
                  </a:lnTo>
                  <a:lnTo>
                    <a:pt x="459" y="8"/>
                  </a:lnTo>
                  <a:lnTo>
                    <a:pt x="460" y="4"/>
                  </a:lnTo>
                  <a:lnTo>
                    <a:pt x="459" y="1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65" name="Freeform 9"/>
            <p:cNvSpPr>
              <a:spLocks/>
            </p:cNvSpPr>
            <p:nvPr/>
          </p:nvSpPr>
          <p:spPr bwMode="auto">
            <a:xfrm>
              <a:off x="776" y="1034"/>
              <a:ext cx="160" cy="4"/>
            </a:xfrm>
            <a:custGeom>
              <a:avLst/>
              <a:gdLst/>
              <a:ahLst/>
              <a:cxnLst>
                <a:cxn ang="0">
                  <a:pos x="1288" y="0"/>
                </a:cxn>
                <a:cxn ang="0">
                  <a:pos x="1223" y="3"/>
                </a:cxn>
                <a:cxn ang="0">
                  <a:pos x="1151" y="7"/>
                </a:cxn>
                <a:cxn ang="0">
                  <a:pos x="1075" y="10"/>
                </a:cxn>
                <a:cxn ang="0">
                  <a:pos x="994" y="13"/>
                </a:cxn>
                <a:cxn ang="0">
                  <a:pos x="910" y="17"/>
                </a:cxn>
                <a:cxn ang="0">
                  <a:pos x="823" y="21"/>
                </a:cxn>
                <a:cxn ang="0">
                  <a:pos x="735" y="26"/>
                </a:cxn>
                <a:cxn ang="0">
                  <a:pos x="645" y="30"/>
                </a:cxn>
                <a:cxn ang="0">
                  <a:pos x="556" y="34"/>
                </a:cxn>
                <a:cxn ang="0">
                  <a:pos x="467" y="37"/>
                </a:cxn>
                <a:cxn ang="0">
                  <a:pos x="380" y="42"/>
                </a:cxn>
                <a:cxn ang="0">
                  <a:pos x="295" y="45"/>
                </a:cxn>
                <a:cxn ang="0">
                  <a:pos x="214" y="48"/>
                </a:cxn>
                <a:cxn ang="0">
                  <a:pos x="138" y="50"/>
                </a:cxn>
                <a:cxn ang="0">
                  <a:pos x="66" y="52"/>
                </a:cxn>
                <a:cxn ang="0">
                  <a:pos x="0" y="54"/>
                </a:cxn>
                <a:cxn ang="0">
                  <a:pos x="32" y="62"/>
                </a:cxn>
                <a:cxn ang="0">
                  <a:pos x="101" y="60"/>
                </a:cxn>
                <a:cxn ang="0">
                  <a:pos x="175" y="57"/>
                </a:cxn>
                <a:cxn ang="0">
                  <a:pos x="254" y="54"/>
                </a:cxn>
                <a:cxn ang="0">
                  <a:pos x="337" y="51"/>
                </a:cxn>
                <a:cxn ang="0">
                  <a:pos x="424" y="48"/>
                </a:cxn>
                <a:cxn ang="0">
                  <a:pos x="512" y="44"/>
                </a:cxn>
                <a:cxn ang="0">
                  <a:pos x="601" y="41"/>
                </a:cxn>
                <a:cxn ang="0">
                  <a:pos x="690" y="36"/>
                </a:cxn>
                <a:cxn ang="0">
                  <a:pos x="779" y="32"/>
                </a:cxn>
                <a:cxn ang="0">
                  <a:pos x="867" y="28"/>
                </a:cxn>
                <a:cxn ang="0">
                  <a:pos x="952" y="24"/>
                </a:cxn>
                <a:cxn ang="0">
                  <a:pos x="1035" y="20"/>
                </a:cxn>
                <a:cxn ang="0">
                  <a:pos x="1113" y="16"/>
                </a:cxn>
                <a:cxn ang="0">
                  <a:pos x="1187" y="13"/>
                </a:cxn>
                <a:cxn ang="0">
                  <a:pos x="1256" y="10"/>
                </a:cxn>
                <a:cxn ang="0">
                  <a:pos x="1288" y="9"/>
                </a:cxn>
                <a:cxn ang="0">
                  <a:pos x="1291" y="8"/>
                </a:cxn>
                <a:cxn ang="0">
                  <a:pos x="1291" y="1"/>
                </a:cxn>
              </a:cxnLst>
              <a:rect l="0" t="0" r="r" b="b"/>
              <a:pathLst>
                <a:path w="1292" h="63">
                  <a:moveTo>
                    <a:pt x="1288" y="0"/>
                  </a:moveTo>
                  <a:lnTo>
                    <a:pt x="1288" y="0"/>
                  </a:lnTo>
                  <a:lnTo>
                    <a:pt x="1256" y="1"/>
                  </a:lnTo>
                  <a:lnTo>
                    <a:pt x="1223" y="3"/>
                  </a:lnTo>
                  <a:lnTo>
                    <a:pt x="1187" y="5"/>
                  </a:lnTo>
                  <a:lnTo>
                    <a:pt x="1151" y="7"/>
                  </a:lnTo>
                  <a:lnTo>
                    <a:pt x="1113" y="8"/>
                  </a:lnTo>
                  <a:lnTo>
                    <a:pt x="1075" y="10"/>
                  </a:lnTo>
                  <a:lnTo>
                    <a:pt x="1035" y="12"/>
                  </a:lnTo>
                  <a:lnTo>
                    <a:pt x="994" y="13"/>
                  </a:lnTo>
                  <a:lnTo>
                    <a:pt x="952" y="15"/>
                  </a:lnTo>
                  <a:lnTo>
                    <a:pt x="910" y="17"/>
                  </a:lnTo>
                  <a:lnTo>
                    <a:pt x="867" y="19"/>
                  </a:lnTo>
                  <a:lnTo>
                    <a:pt x="823" y="21"/>
                  </a:lnTo>
                  <a:lnTo>
                    <a:pt x="779" y="24"/>
                  </a:lnTo>
                  <a:lnTo>
                    <a:pt x="735" y="26"/>
                  </a:lnTo>
                  <a:lnTo>
                    <a:pt x="690" y="28"/>
                  </a:lnTo>
                  <a:lnTo>
                    <a:pt x="645" y="30"/>
                  </a:lnTo>
                  <a:lnTo>
                    <a:pt x="601" y="32"/>
                  </a:lnTo>
                  <a:lnTo>
                    <a:pt x="556" y="34"/>
                  </a:lnTo>
                  <a:lnTo>
                    <a:pt x="512" y="35"/>
                  </a:lnTo>
                  <a:lnTo>
                    <a:pt x="467" y="37"/>
                  </a:lnTo>
                  <a:lnTo>
                    <a:pt x="424" y="39"/>
                  </a:lnTo>
                  <a:lnTo>
                    <a:pt x="380" y="42"/>
                  </a:lnTo>
                  <a:lnTo>
                    <a:pt x="337" y="43"/>
                  </a:lnTo>
                  <a:lnTo>
                    <a:pt x="295" y="45"/>
                  </a:lnTo>
                  <a:lnTo>
                    <a:pt x="254" y="46"/>
                  </a:lnTo>
                  <a:lnTo>
                    <a:pt x="214" y="48"/>
                  </a:lnTo>
                  <a:lnTo>
                    <a:pt x="175" y="49"/>
                  </a:lnTo>
                  <a:lnTo>
                    <a:pt x="138" y="50"/>
                  </a:lnTo>
                  <a:lnTo>
                    <a:pt x="101" y="51"/>
                  </a:lnTo>
                  <a:lnTo>
                    <a:pt x="66" y="52"/>
                  </a:lnTo>
                  <a:lnTo>
                    <a:pt x="32" y="53"/>
                  </a:lnTo>
                  <a:lnTo>
                    <a:pt x="0" y="54"/>
                  </a:lnTo>
                  <a:lnTo>
                    <a:pt x="0" y="63"/>
                  </a:lnTo>
                  <a:lnTo>
                    <a:pt x="32" y="62"/>
                  </a:lnTo>
                  <a:lnTo>
                    <a:pt x="66" y="61"/>
                  </a:lnTo>
                  <a:lnTo>
                    <a:pt x="101" y="60"/>
                  </a:lnTo>
                  <a:lnTo>
                    <a:pt x="138" y="58"/>
                  </a:lnTo>
                  <a:lnTo>
                    <a:pt x="175" y="57"/>
                  </a:lnTo>
                  <a:lnTo>
                    <a:pt x="214" y="56"/>
                  </a:lnTo>
                  <a:lnTo>
                    <a:pt x="254" y="54"/>
                  </a:lnTo>
                  <a:lnTo>
                    <a:pt x="295" y="53"/>
                  </a:lnTo>
                  <a:lnTo>
                    <a:pt x="337" y="51"/>
                  </a:lnTo>
                  <a:lnTo>
                    <a:pt x="380" y="50"/>
                  </a:lnTo>
                  <a:lnTo>
                    <a:pt x="424" y="48"/>
                  </a:lnTo>
                  <a:lnTo>
                    <a:pt x="467" y="46"/>
                  </a:lnTo>
                  <a:lnTo>
                    <a:pt x="512" y="44"/>
                  </a:lnTo>
                  <a:lnTo>
                    <a:pt x="556" y="43"/>
                  </a:lnTo>
                  <a:lnTo>
                    <a:pt x="601" y="41"/>
                  </a:lnTo>
                  <a:lnTo>
                    <a:pt x="645" y="38"/>
                  </a:lnTo>
                  <a:lnTo>
                    <a:pt x="690" y="36"/>
                  </a:lnTo>
                  <a:lnTo>
                    <a:pt x="735" y="34"/>
                  </a:lnTo>
                  <a:lnTo>
                    <a:pt x="779" y="32"/>
                  </a:lnTo>
                  <a:lnTo>
                    <a:pt x="823" y="30"/>
                  </a:lnTo>
                  <a:lnTo>
                    <a:pt x="867" y="28"/>
                  </a:lnTo>
                  <a:lnTo>
                    <a:pt x="910" y="26"/>
                  </a:lnTo>
                  <a:lnTo>
                    <a:pt x="952" y="24"/>
                  </a:lnTo>
                  <a:lnTo>
                    <a:pt x="994" y="21"/>
                  </a:lnTo>
                  <a:lnTo>
                    <a:pt x="1035" y="20"/>
                  </a:lnTo>
                  <a:lnTo>
                    <a:pt x="1075" y="18"/>
                  </a:lnTo>
                  <a:lnTo>
                    <a:pt x="1113" y="16"/>
                  </a:lnTo>
                  <a:lnTo>
                    <a:pt x="1151" y="15"/>
                  </a:lnTo>
                  <a:lnTo>
                    <a:pt x="1187" y="13"/>
                  </a:lnTo>
                  <a:lnTo>
                    <a:pt x="1223" y="12"/>
                  </a:lnTo>
                  <a:lnTo>
                    <a:pt x="1256" y="10"/>
                  </a:lnTo>
                  <a:lnTo>
                    <a:pt x="1288" y="9"/>
                  </a:lnTo>
                  <a:lnTo>
                    <a:pt x="1288" y="9"/>
                  </a:lnTo>
                  <a:lnTo>
                    <a:pt x="1288" y="9"/>
                  </a:lnTo>
                  <a:lnTo>
                    <a:pt x="1291" y="8"/>
                  </a:lnTo>
                  <a:lnTo>
                    <a:pt x="1292" y="5"/>
                  </a:lnTo>
                  <a:lnTo>
                    <a:pt x="1291" y="1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66" name="Freeform 10"/>
            <p:cNvSpPr>
              <a:spLocks/>
            </p:cNvSpPr>
            <p:nvPr/>
          </p:nvSpPr>
          <p:spPr bwMode="auto">
            <a:xfrm>
              <a:off x="936" y="1028"/>
              <a:ext cx="8" cy="6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4" y="9"/>
                </a:cxn>
                <a:cxn ang="0">
                  <a:pos x="27" y="11"/>
                </a:cxn>
                <a:cxn ang="0">
                  <a:pos x="42" y="20"/>
                </a:cxn>
                <a:cxn ang="0">
                  <a:pos x="49" y="33"/>
                </a:cxn>
                <a:cxn ang="0">
                  <a:pos x="51" y="49"/>
                </a:cxn>
                <a:cxn ang="0">
                  <a:pos x="48" y="64"/>
                </a:cxn>
                <a:cxn ang="0">
                  <a:pos x="39" y="78"/>
                </a:cxn>
                <a:cxn ang="0">
                  <a:pos x="24" y="87"/>
                </a:cxn>
                <a:cxn ang="0">
                  <a:pos x="2" y="89"/>
                </a:cxn>
                <a:cxn ang="0">
                  <a:pos x="2" y="98"/>
                </a:cxn>
                <a:cxn ang="0">
                  <a:pos x="26" y="96"/>
                </a:cxn>
                <a:cxn ang="0">
                  <a:pos x="43" y="84"/>
                </a:cxn>
                <a:cxn ang="0">
                  <a:pos x="54" y="68"/>
                </a:cxn>
                <a:cxn ang="0">
                  <a:pos x="59" y="49"/>
                </a:cxn>
                <a:cxn ang="0">
                  <a:pos x="57" y="31"/>
                </a:cxn>
                <a:cxn ang="0">
                  <a:pos x="46" y="14"/>
                </a:cxn>
                <a:cxn ang="0">
                  <a:pos x="29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4" y="9"/>
                </a:cxn>
              </a:cxnLst>
              <a:rect l="0" t="0" r="r" b="b"/>
              <a:pathLst>
                <a:path w="59" h="98">
                  <a:moveTo>
                    <a:pt x="4" y="9"/>
                  </a:moveTo>
                  <a:lnTo>
                    <a:pt x="4" y="9"/>
                  </a:lnTo>
                  <a:lnTo>
                    <a:pt x="27" y="11"/>
                  </a:lnTo>
                  <a:lnTo>
                    <a:pt x="42" y="20"/>
                  </a:lnTo>
                  <a:lnTo>
                    <a:pt x="49" y="33"/>
                  </a:lnTo>
                  <a:lnTo>
                    <a:pt x="51" y="49"/>
                  </a:lnTo>
                  <a:lnTo>
                    <a:pt x="48" y="64"/>
                  </a:lnTo>
                  <a:lnTo>
                    <a:pt x="39" y="78"/>
                  </a:lnTo>
                  <a:lnTo>
                    <a:pt x="24" y="87"/>
                  </a:lnTo>
                  <a:lnTo>
                    <a:pt x="2" y="89"/>
                  </a:lnTo>
                  <a:lnTo>
                    <a:pt x="2" y="98"/>
                  </a:lnTo>
                  <a:lnTo>
                    <a:pt x="26" y="96"/>
                  </a:lnTo>
                  <a:lnTo>
                    <a:pt x="43" y="84"/>
                  </a:lnTo>
                  <a:lnTo>
                    <a:pt x="54" y="68"/>
                  </a:lnTo>
                  <a:lnTo>
                    <a:pt x="59" y="49"/>
                  </a:lnTo>
                  <a:lnTo>
                    <a:pt x="57" y="31"/>
                  </a:lnTo>
                  <a:lnTo>
                    <a:pt x="46" y="14"/>
                  </a:lnTo>
                  <a:lnTo>
                    <a:pt x="29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8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67" name="Freeform 11"/>
            <p:cNvSpPr>
              <a:spLocks/>
            </p:cNvSpPr>
            <p:nvPr/>
          </p:nvSpPr>
          <p:spPr bwMode="auto">
            <a:xfrm>
              <a:off x="766" y="1028"/>
              <a:ext cx="170" cy="3"/>
            </a:xfrm>
            <a:custGeom>
              <a:avLst/>
              <a:gdLst/>
              <a:ahLst/>
              <a:cxnLst>
                <a:cxn ang="0">
                  <a:pos x="4" y="49"/>
                </a:cxn>
                <a:cxn ang="0">
                  <a:pos x="91" y="49"/>
                </a:cxn>
                <a:cxn ang="0">
                  <a:pos x="177" y="48"/>
                </a:cxn>
                <a:cxn ang="0">
                  <a:pos x="262" y="47"/>
                </a:cxn>
                <a:cxn ang="0">
                  <a:pos x="347" y="45"/>
                </a:cxn>
                <a:cxn ang="0">
                  <a:pos x="432" y="43"/>
                </a:cxn>
                <a:cxn ang="0">
                  <a:pos x="517" y="40"/>
                </a:cxn>
                <a:cxn ang="0">
                  <a:pos x="601" y="36"/>
                </a:cxn>
                <a:cxn ang="0">
                  <a:pos x="686" y="33"/>
                </a:cxn>
                <a:cxn ang="0">
                  <a:pos x="770" y="30"/>
                </a:cxn>
                <a:cxn ang="0">
                  <a:pos x="854" y="27"/>
                </a:cxn>
                <a:cxn ang="0">
                  <a:pos x="938" y="23"/>
                </a:cxn>
                <a:cxn ang="0">
                  <a:pos x="1023" y="19"/>
                </a:cxn>
                <a:cxn ang="0">
                  <a:pos x="1108" y="16"/>
                </a:cxn>
                <a:cxn ang="0">
                  <a:pos x="1193" y="13"/>
                </a:cxn>
                <a:cxn ang="0">
                  <a:pos x="1279" y="11"/>
                </a:cxn>
                <a:cxn ang="0">
                  <a:pos x="1366" y="9"/>
                </a:cxn>
                <a:cxn ang="0">
                  <a:pos x="1323" y="1"/>
                </a:cxn>
                <a:cxn ang="0">
                  <a:pos x="1236" y="4"/>
                </a:cxn>
                <a:cxn ang="0">
                  <a:pos x="1150" y="7"/>
                </a:cxn>
                <a:cxn ang="0">
                  <a:pos x="1065" y="9"/>
                </a:cxn>
                <a:cxn ang="0">
                  <a:pos x="980" y="13"/>
                </a:cxn>
                <a:cxn ang="0">
                  <a:pos x="896" y="16"/>
                </a:cxn>
                <a:cxn ang="0">
                  <a:pos x="812" y="19"/>
                </a:cxn>
                <a:cxn ang="0">
                  <a:pos x="728" y="23"/>
                </a:cxn>
                <a:cxn ang="0">
                  <a:pos x="643" y="27"/>
                </a:cxn>
                <a:cxn ang="0">
                  <a:pos x="559" y="30"/>
                </a:cxn>
                <a:cxn ang="0">
                  <a:pos x="474" y="33"/>
                </a:cxn>
                <a:cxn ang="0">
                  <a:pos x="390" y="35"/>
                </a:cxn>
                <a:cxn ang="0">
                  <a:pos x="305" y="37"/>
                </a:cxn>
                <a:cxn ang="0">
                  <a:pos x="220" y="40"/>
                </a:cxn>
                <a:cxn ang="0">
                  <a:pos x="134" y="41"/>
                </a:cxn>
                <a:cxn ang="0">
                  <a:pos x="47" y="41"/>
                </a:cxn>
                <a:cxn ang="0">
                  <a:pos x="4" y="41"/>
                </a:cxn>
                <a:cxn ang="0">
                  <a:pos x="1" y="42"/>
                </a:cxn>
                <a:cxn ang="0">
                  <a:pos x="1" y="48"/>
                </a:cxn>
              </a:cxnLst>
              <a:rect l="0" t="0" r="r" b="b"/>
              <a:pathLst>
                <a:path w="1366" h="49">
                  <a:moveTo>
                    <a:pt x="4" y="49"/>
                  </a:moveTo>
                  <a:lnTo>
                    <a:pt x="4" y="49"/>
                  </a:lnTo>
                  <a:lnTo>
                    <a:pt x="47" y="49"/>
                  </a:lnTo>
                  <a:lnTo>
                    <a:pt x="91" y="49"/>
                  </a:lnTo>
                  <a:lnTo>
                    <a:pt x="134" y="49"/>
                  </a:lnTo>
                  <a:lnTo>
                    <a:pt x="177" y="48"/>
                  </a:lnTo>
                  <a:lnTo>
                    <a:pt x="220" y="48"/>
                  </a:lnTo>
                  <a:lnTo>
                    <a:pt x="262" y="47"/>
                  </a:lnTo>
                  <a:lnTo>
                    <a:pt x="305" y="46"/>
                  </a:lnTo>
                  <a:lnTo>
                    <a:pt x="347" y="45"/>
                  </a:lnTo>
                  <a:lnTo>
                    <a:pt x="390" y="44"/>
                  </a:lnTo>
                  <a:lnTo>
                    <a:pt x="432" y="43"/>
                  </a:lnTo>
                  <a:lnTo>
                    <a:pt x="474" y="42"/>
                  </a:lnTo>
                  <a:lnTo>
                    <a:pt x="517" y="40"/>
                  </a:lnTo>
                  <a:lnTo>
                    <a:pt x="559" y="38"/>
                  </a:lnTo>
                  <a:lnTo>
                    <a:pt x="601" y="36"/>
                  </a:lnTo>
                  <a:lnTo>
                    <a:pt x="643" y="35"/>
                  </a:lnTo>
                  <a:lnTo>
                    <a:pt x="686" y="33"/>
                  </a:lnTo>
                  <a:lnTo>
                    <a:pt x="728" y="31"/>
                  </a:lnTo>
                  <a:lnTo>
                    <a:pt x="770" y="30"/>
                  </a:lnTo>
                  <a:lnTo>
                    <a:pt x="812" y="28"/>
                  </a:lnTo>
                  <a:lnTo>
                    <a:pt x="854" y="27"/>
                  </a:lnTo>
                  <a:lnTo>
                    <a:pt x="896" y="25"/>
                  </a:lnTo>
                  <a:lnTo>
                    <a:pt x="938" y="23"/>
                  </a:lnTo>
                  <a:lnTo>
                    <a:pt x="980" y="22"/>
                  </a:lnTo>
                  <a:lnTo>
                    <a:pt x="1023" y="19"/>
                  </a:lnTo>
                  <a:lnTo>
                    <a:pt x="1065" y="17"/>
                  </a:lnTo>
                  <a:lnTo>
                    <a:pt x="1108" y="16"/>
                  </a:lnTo>
                  <a:lnTo>
                    <a:pt x="1150" y="15"/>
                  </a:lnTo>
                  <a:lnTo>
                    <a:pt x="1193" y="13"/>
                  </a:lnTo>
                  <a:lnTo>
                    <a:pt x="1236" y="12"/>
                  </a:lnTo>
                  <a:lnTo>
                    <a:pt x="1279" y="11"/>
                  </a:lnTo>
                  <a:lnTo>
                    <a:pt x="1323" y="10"/>
                  </a:lnTo>
                  <a:lnTo>
                    <a:pt x="1366" y="9"/>
                  </a:lnTo>
                  <a:lnTo>
                    <a:pt x="1366" y="0"/>
                  </a:lnTo>
                  <a:lnTo>
                    <a:pt x="1323" y="1"/>
                  </a:lnTo>
                  <a:lnTo>
                    <a:pt x="1279" y="2"/>
                  </a:lnTo>
                  <a:lnTo>
                    <a:pt x="1236" y="4"/>
                  </a:lnTo>
                  <a:lnTo>
                    <a:pt x="1193" y="5"/>
                  </a:lnTo>
                  <a:lnTo>
                    <a:pt x="1150" y="7"/>
                  </a:lnTo>
                  <a:lnTo>
                    <a:pt x="1108" y="8"/>
                  </a:lnTo>
                  <a:lnTo>
                    <a:pt x="1065" y="9"/>
                  </a:lnTo>
                  <a:lnTo>
                    <a:pt x="1023" y="11"/>
                  </a:lnTo>
                  <a:lnTo>
                    <a:pt x="980" y="13"/>
                  </a:lnTo>
                  <a:lnTo>
                    <a:pt x="938" y="14"/>
                  </a:lnTo>
                  <a:lnTo>
                    <a:pt x="896" y="16"/>
                  </a:lnTo>
                  <a:lnTo>
                    <a:pt x="854" y="18"/>
                  </a:lnTo>
                  <a:lnTo>
                    <a:pt x="812" y="19"/>
                  </a:lnTo>
                  <a:lnTo>
                    <a:pt x="770" y="22"/>
                  </a:lnTo>
                  <a:lnTo>
                    <a:pt x="728" y="23"/>
                  </a:lnTo>
                  <a:lnTo>
                    <a:pt x="686" y="25"/>
                  </a:lnTo>
                  <a:lnTo>
                    <a:pt x="643" y="27"/>
                  </a:lnTo>
                  <a:lnTo>
                    <a:pt x="601" y="28"/>
                  </a:lnTo>
                  <a:lnTo>
                    <a:pt x="559" y="30"/>
                  </a:lnTo>
                  <a:lnTo>
                    <a:pt x="517" y="31"/>
                  </a:lnTo>
                  <a:lnTo>
                    <a:pt x="474" y="33"/>
                  </a:lnTo>
                  <a:lnTo>
                    <a:pt x="432" y="34"/>
                  </a:lnTo>
                  <a:lnTo>
                    <a:pt x="390" y="35"/>
                  </a:lnTo>
                  <a:lnTo>
                    <a:pt x="347" y="36"/>
                  </a:lnTo>
                  <a:lnTo>
                    <a:pt x="305" y="37"/>
                  </a:lnTo>
                  <a:lnTo>
                    <a:pt x="262" y="38"/>
                  </a:lnTo>
                  <a:lnTo>
                    <a:pt x="220" y="40"/>
                  </a:lnTo>
                  <a:lnTo>
                    <a:pt x="177" y="40"/>
                  </a:lnTo>
                  <a:lnTo>
                    <a:pt x="134" y="41"/>
                  </a:lnTo>
                  <a:lnTo>
                    <a:pt x="91" y="41"/>
                  </a:lnTo>
                  <a:lnTo>
                    <a:pt x="47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68" name="Freeform 12"/>
            <p:cNvSpPr>
              <a:spLocks/>
            </p:cNvSpPr>
            <p:nvPr/>
          </p:nvSpPr>
          <p:spPr bwMode="auto">
            <a:xfrm>
              <a:off x="757" y="963"/>
              <a:ext cx="10" cy="68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41" y="1"/>
                </a:cxn>
                <a:cxn ang="0">
                  <a:pos x="29" y="52"/>
                </a:cxn>
                <a:cxn ang="0">
                  <a:pos x="17" y="163"/>
                </a:cxn>
                <a:cxn ang="0">
                  <a:pos x="7" y="314"/>
                </a:cxn>
                <a:cxn ang="0">
                  <a:pos x="0" y="485"/>
                </a:cxn>
                <a:cxn ang="0">
                  <a:pos x="1" y="655"/>
                </a:cxn>
                <a:cxn ang="0">
                  <a:pos x="12" y="802"/>
                </a:cxn>
                <a:cxn ang="0">
                  <a:pos x="36" y="909"/>
                </a:cxn>
                <a:cxn ang="0">
                  <a:pos x="79" y="952"/>
                </a:cxn>
                <a:cxn ang="0">
                  <a:pos x="79" y="944"/>
                </a:cxn>
                <a:cxn ang="0">
                  <a:pos x="42" y="904"/>
                </a:cxn>
                <a:cxn ang="0">
                  <a:pos x="20" y="802"/>
                </a:cxn>
                <a:cxn ang="0">
                  <a:pos x="9" y="655"/>
                </a:cxn>
                <a:cxn ang="0">
                  <a:pos x="8" y="485"/>
                </a:cxn>
                <a:cxn ang="0">
                  <a:pos x="15" y="314"/>
                </a:cxn>
                <a:cxn ang="0">
                  <a:pos x="25" y="163"/>
                </a:cxn>
                <a:cxn ang="0">
                  <a:pos x="37" y="52"/>
                </a:cxn>
                <a:cxn ang="0">
                  <a:pos x="47" y="7"/>
                </a:cxn>
                <a:cxn ang="0">
                  <a:pos x="46" y="7"/>
                </a:cxn>
                <a:cxn ang="0">
                  <a:pos x="47" y="7"/>
                </a:cxn>
                <a:cxn ang="0">
                  <a:pos x="48" y="4"/>
                </a:cxn>
                <a:cxn ang="0">
                  <a:pos x="47" y="1"/>
                </a:cxn>
                <a:cxn ang="0">
                  <a:pos x="44" y="0"/>
                </a:cxn>
                <a:cxn ang="0">
                  <a:pos x="41" y="1"/>
                </a:cxn>
                <a:cxn ang="0">
                  <a:pos x="42" y="1"/>
                </a:cxn>
              </a:cxnLst>
              <a:rect l="0" t="0" r="r" b="b"/>
              <a:pathLst>
                <a:path w="79" h="952">
                  <a:moveTo>
                    <a:pt x="42" y="1"/>
                  </a:moveTo>
                  <a:lnTo>
                    <a:pt x="41" y="1"/>
                  </a:lnTo>
                  <a:lnTo>
                    <a:pt x="29" y="52"/>
                  </a:lnTo>
                  <a:lnTo>
                    <a:pt x="17" y="163"/>
                  </a:lnTo>
                  <a:lnTo>
                    <a:pt x="7" y="314"/>
                  </a:lnTo>
                  <a:lnTo>
                    <a:pt x="0" y="485"/>
                  </a:lnTo>
                  <a:lnTo>
                    <a:pt x="1" y="655"/>
                  </a:lnTo>
                  <a:lnTo>
                    <a:pt x="12" y="802"/>
                  </a:lnTo>
                  <a:lnTo>
                    <a:pt x="36" y="909"/>
                  </a:lnTo>
                  <a:lnTo>
                    <a:pt x="79" y="952"/>
                  </a:lnTo>
                  <a:lnTo>
                    <a:pt x="79" y="944"/>
                  </a:lnTo>
                  <a:lnTo>
                    <a:pt x="42" y="904"/>
                  </a:lnTo>
                  <a:lnTo>
                    <a:pt x="20" y="802"/>
                  </a:lnTo>
                  <a:lnTo>
                    <a:pt x="9" y="655"/>
                  </a:lnTo>
                  <a:lnTo>
                    <a:pt x="8" y="485"/>
                  </a:lnTo>
                  <a:lnTo>
                    <a:pt x="15" y="314"/>
                  </a:lnTo>
                  <a:lnTo>
                    <a:pt x="25" y="163"/>
                  </a:lnTo>
                  <a:lnTo>
                    <a:pt x="37" y="52"/>
                  </a:lnTo>
                  <a:lnTo>
                    <a:pt x="47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8" y="4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69" name="Freeform 13"/>
            <p:cNvSpPr>
              <a:spLocks/>
            </p:cNvSpPr>
            <p:nvPr/>
          </p:nvSpPr>
          <p:spPr bwMode="auto">
            <a:xfrm>
              <a:off x="762" y="959"/>
              <a:ext cx="21" cy="4"/>
            </a:xfrm>
            <a:custGeom>
              <a:avLst/>
              <a:gdLst/>
              <a:ahLst/>
              <a:cxnLst>
                <a:cxn ang="0">
                  <a:pos x="164" y="1"/>
                </a:cxn>
                <a:cxn ang="0">
                  <a:pos x="164" y="1"/>
                </a:cxn>
                <a:cxn ang="0">
                  <a:pos x="148" y="0"/>
                </a:cxn>
                <a:cxn ang="0">
                  <a:pos x="133" y="0"/>
                </a:cxn>
                <a:cxn ang="0">
                  <a:pos x="118" y="0"/>
                </a:cxn>
                <a:cxn ang="0">
                  <a:pos x="105" y="1"/>
                </a:cxn>
                <a:cxn ang="0">
                  <a:pos x="93" y="3"/>
                </a:cxn>
                <a:cxn ang="0">
                  <a:pos x="81" y="5"/>
                </a:cxn>
                <a:cxn ang="0">
                  <a:pos x="70" y="8"/>
                </a:cxn>
                <a:cxn ang="0">
                  <a:pos x="59" y="11"/>
                </a:cxn>
                <a:cxn ang="0">
                  <a:pos x="50" y="16"/>
                </a:cxn>
                <a:cxn ang="0">
                  <a:pos x="41" y="20"/>
                </a:cxn>
                <a:cxn ang="0">
                  <a:pos x="33" y="24"/>
                </a:cxn>
                <a:cxn ang="0">
                  <a:pos x="25" y="29"/>
                </a:cxn>
                <a:cxn ang="0">
                  <a:pos x="18" y="34"/>
                </a:cxn>
                <a:cxn ang="0">
                  <a:pos x="11" y="39"/>
                </a:cxn>
                <a:cxn ang="0">
                  <a:pos x="5" y="43"/>
                </a:cxn>
                <a:cxn ang="0">
                  <a:pos x="0" y="50"/>
                </a:cxn>
                <a:cxn ang="0">
                  <a:pos x="4" y="56"/>
                </a:cxn>
                <a:cxn ang="0">
                  <a:pos x="9" y="52"/>
                </a:cxn>
                <a:cxn ang="0">
                  <a:pos x="15" y="47"/>
                </a:cxn>
                <a:cxn ang="0">
                  <a:pos x="22" y="42"/>
                </a:cxn>
                <a:cxn ang="0">
                  <a:pos x="29" y="38"/>
                </a:cxn>
                <a:cxn ang="0">
                  <a:pos x="35" y="33"/>
                </a:cxn>
                <a:cxn ang="0">
                  <a:pos x="43" y="28"/>
                </a:cxn>
                <a:cxn ang="0">
                  <a:pos x="52" y="24"/>
                </a:cxn>
                <a:cxn ang="0">
                  <a:pos x="61" y="20"/>
                </a:cxn>
                <a:cxn ang="0">
                  <a:pos x="70" y="17"/>
                </a:cxn>
                <a:cxn ang="0">
                  <a:pos x="81" y="14"/>
                </a:cxn>
                <a:cxn ang="0">
                  <a:pos x="93" y="11"/>
                </a:cxn>
                <a:cxn ang="0">
                  <a:pos x="105" y="9"/>
                </a:cxn>
                <a:cxn ang="0">
                  <a:pos x="118" y="8"/>
                </a:cxn>
                <a:cxn ang="0">
                  <a:pos x="133" y="8"/>
                </a:cxn>
                <a:cxn ang="0">
                  <a:pos x="148" y="8"/>
                </a:cxn>
                <a:cxn ang="0">
                  <a:pos x="164" y="9"/>
                </a:cxn>
                <a:cxn ang="0">
                  <a:pos x="164" y="9"/>
                </a:cxn>
                <a:cxn ang="0">
                  <a:pos x="164" y="9"/>
                </a:cxn>
                <a:cxn ang="0">
                  <a:pos x="167" y="8"/>
                </a:cxn>
                <a:cxn ang="0">
                  <a:pos x="168" y="5"/>
                </a:cxn>
                <a:cxn ang="0">
                  <a:pos x="167" y="2"/>
                </a:cxn>
                <a:cxn ang="0">
                  <a:pos x="164" y="1"/>
                </a:cxn>
              </a:cxnLst>
              <a:rect l="0" t="0" r="r" b="b"/>
              <a:pathLst>
                <a:path w="168" h="56">
                  <a:moveTo>
                    <a:pt x="164" y="1"/>
                  </a:moveTo>
                  <a:lnTo>
                    <a:pt x="164" y="1"/>
                  </a:lnTo>
                  <a:lnTo>
                    <a:pt x="148" y="0"/>
                  </a:lnTo>
                  <a:lnTo>
                    <a:pt x="133" y="0"/>
                  </a:lnTo>
                  <a:lnTo>
                    <a:pt x="118" y="0"/>
                  </a:lnTo>
                  <a:lnTo>
                    <a:pt x="105" y="1"/>
                  </a:lnTo>
                  <a:lnTo>
                    <a:pt x="93" y="3"/>
                  </a:lnTo>
                  <a:lnTo>
                    <a:pt x="81" y="5"/>
                  </a:lnTo>
                  <a:lnTo>
                    <a:pt x="70" y="8"/>
                  </a:lnTo>
                  <a:lnTo>
                    <a:pt x="59" y="11"/>
                  </a:lnTo>
                  <a:lnTo>
                    <a:pt x="50" y="16"/>
                  </a:lnTo>
                  <a:lnTo>
                    <a:pt x="41" y="20"/>
                  </a:lnTo>
                  <a:lnTo>
                    <a:pt x="33" y="24"/>
                  </a:lnTo>
                  <a:lnTo>
                    <a:pt x="25" y="29"/>
                  </a:lnTo>
                  <a:lnTo>
                    <a:pt x="18" y="34"/>
                  </a:lnTo>
                  <a:lnTo>
                    <a:pt x="11" y="39"/>
                  </a:lnTo>
                  <a:lnTo>
                    <a:pt x="5" y="43"/>
                  </a:lnTo>
                  <a:lnTo>
                    <a:pt x="0" y="50"/>
                  </a:lnTo>
                  <a:lnTo>
                    <a:pt x="4" y="56"/>
                  </a:lnTo>
                  <a:lnTo>
                    <a:pt x="9" y="52"/>
                  </a:lnTo>
                  <a:lnTo>
                    <a:pt x="15" y="47"/>
                  </a:lnTo>
                  <a:lnTo>
                    <a:pt x="22" y="42"/>
                  </a:lnTo>
                  <a:lnTo>
                    <a:pt x="29" y="38"/>
                  </a:lnTo>
                  <a:lnTo>
                    <a:pt x="35" y="33"/>
                  </a:lnTo>
                  <a:lnTo>
                    <a:pt x="43" y="28"/>
                  </a:lnTo>
                  <a:lnTo>
                    <a:pt x="52" y="24"/>
                  </a:lnTo>
                  <a:lnTo>
                    <a:pt x="61" y="20"/>
                  </a:lnTo>
                  <a:lnTo>
                    <a:pt x="70" y="17"/>
                  </a:lnTo>
                  <a:lnTo>
                    <a:pt x="81" y="14"/>
                  </a:lnTo>
                  <a:lnTo>
                    <a:pt x="93" y="11"/>
                  </a:lnTo>
                  <a:lnTo>
                    <a:pt x="105" y="9"/>
                  </a:lnTo>
                  <a:lnTo>
                    <a:pt x="118" y="8"/>
                  </a:lnTo>
                  <a:lnTo>
                    <a:pt x="133" y="8"/>
                  </a:lnTo>
                  <a:lnTo>
                    <a:pt x="148" y="8"/>
                  </a:lnTo>
                  <a:lnTo>
                    <a:pt x="164" y="9"/>
                  </a:lnTo>
                  <a:lnTo>
                    <a:pt x="164" y="9"/>
                  </a:lnTo>
                  <a:lnTo>
                    <a:pt x="164" y="9"/>
                  </a:lnTo>
                  <a:lnTo>
                    <a:pt x="167" y="8"/>
                  </a:lnTo>
                  <a:lnTo>
                    <a:pt x="168" y="5"/>
                  </a:lnTo>
                  <a:lnTo>
                    <a:pt x="167" y="2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70" name="Freeform 14"/>
            <p:cNvSpPr>
              <a:spLocks/>
            </p:cNvSpPr>
            <p:nvPr/>
          </p:nvSpPr>
          <p:spPr bwMode="auto">
            <a:xfrm>
              <a:off x="783" y="960"/>
              <a:ext cx="145" cy="5"/>
            </a:xfrm>
            <a:custGeom>
              <a:avLst/>
              <a:gdLst/>
              <a:ahLst/>
              <a:cxnLst>
                <a:cxn ang="0">
                  <a:pos x="1154" y="66"/>
                </a:cxn>
                <a:cxn ang="0">
                  <a:pos x="1102" y="62"/>
                </a:cxn>
                <a:cxn ang="0">
                  <a:pos x="1044" y="58"/>
                </a:cxn>
                <a:cxn ang="0">
                  <a:pos x="980" y="54"/>
                </a:cxn>
                <a:cxn ang="0">
                  <a:pos x="911" y="50"/>
                </a:cxn>
                <a:cxn ang="0">
                  <a:pos x="839" y="45"/>
                </a:cxn>
                <a:cxn ang="0">
                  <a:pos x="763" y="40"/>
                </a:cxn>
                <a:cxn ang="0">
                  <a:pos x="685" y="36"/>
                </a:cxn>
                <a:cxn ang="0">
                  <a:pos x="605" y="32"/>
                </a:cxn>
                <a:cxn ang="0">
                  <a:pos x="525" y="27"/>
                </a:cxn>
                <a:cxn ang="0">
                  <a:pos x="444" y="22"/>
                </a:cxn>
                <a:cxn ang="0">
                  <a:pos x="364" y="18"/>
                </a:cxn>
                <a:cxn ang="0">
                  <a:pos x="285" y="14"/>
                </a:cxn>
                <a:cxn ang="0">
                  <a:pos x="208" y="10"/>
                </a:cxn>
                <a:cxn ang="0">
                  <a:pos x="135" y="6"/>
                </a:cxn>
                <a:cxn ang="0">
                  <a:pos x="65" y="3"/>
                </a:cxn>
                <a:cxn ang="0">
                  <a:pos x="0" y="0"/>
                </a:cxn>
                <a:cxn ang="0">
                  <a:pos x="32" y="9"/>
                </a:cxn>
                <a:cxn ang="0">
                  <a:pos x="99" y="14"/>
                </a:cxn>
                <a:cxn ang="0">
                  <a:pos x="171" y="17"/>
                </a:cxn>
                <a:cxn ang="0">
                  <a:pos x="246" y="21"/>
                </a:cxn>
                <a:cxn ang="0">
                  <a:pos x="324" y="24"/>
                </a:cxn>
                <a:cxn ang="0">
                  <a:pos x="404" y="28"/>
                </a:cxn>
                <a:cxn ang="0">
                  <a:pos x="484" y="34"/>
                </a:cxn>
                <a:cxn ang="0">
                  <a:pos x="565" y="38"/>
                </a:cxn>
                <a:cxn ang="0">
                  <a:pos x="645" y="42"/>
                </a:cxn>
                <a:cxn ang="0">
                  <a:pos x="724" y="46"/>
                </a:cxn>
                <a:cxn ang="0">
                  <a:pos x="801" y="52"/>
                </a:cxn>
                <a:cxn ang="0">
                  <a:pos x="875" y="56"/>
                </a:cxn>
                <a:cxn ang="0">
                  <a:pos x="946" y="60"/>
                </a:cxn>
                <a:cxn ang="0">
                  <a:pos x="1012" y="64"/>
                </a:cxn>
                <a:cxn ang="0">
                  <a:pos x="1073" y="69"/>
                </a:cxn>
                <a:cxn ang="0">
                  <a:pos x="1129" y="72"/>
                </a:cxn>
                <a:cxn ang="0">
                  <a:pos x="1154" y="74"/>
                </a:cxn>
                <a:cxn ang="0">
                  <a:pos x="1157" y="73"/>
                </a:cxn>
                <a:cxn ang="0">
                  <a:pos x="1157" y="67"/>
                </a:cxn>
              </a:cxnLst>
              <a:rect l="0" t="0" r="r" b="b"/>
              <a:pathLst>
                <a:path w="1158" h="74">
                  <a:moveTo>
                    <a:pt x="1154" y="66"/>
                  </a:moveTo>
                  <a:lnTo>
                    <a:pt x="1154" y="66"/>
                  </a:lnTo>
                  <a:lnTo>
                    <a:pt x="1129" y="63"/>
                  </a:lnTo>
                  <a:lnTo>
                    <a:pt x="1102" y="62"/>
                  </a:lnTo>
                  <a:lnTo>
                    <a:pt x="1073" y="60"/>
                  </a:lnTo>
                  <a:lnTo>
                    <a:pt x="1044" y="58"/>
                  </a:lnTo>
                  <a:lnTo>
                    <a:pt x="1012" y="56"/>
                  </a:lnTo>
                  <a:lnTo>
                    <a:pt x="980" y="54"/>
                  </a:lnTo>
                  <a:lnTo>
                    <a:pt x="946" y="52"/>
                  </a:lnTo>
                  <a:lnTo>
                    <a:pt x="911" y="50"/>
                  </a:lnTo>
                  <a:lnTo>
                    <a:pt x="875" y="48"/>
                  </a:lnTo>
                  <a:lnTo>
                    <a:pt x="839" y="45"/>
                  </a:lnTo>
                  <a:lnTo>
                    <a:pt x="801" y="43"/>
                  </a:lnTo>
                  <a:lnTo>
                    <a:pt x="763" y="40"/>
                  </a:lnTo>
                  <a:lnTo>
                    <a:pt x="724" y="38"/>
                  </a:lnTo>
                  <a:lnTo>
                    <a:pt x="685" y="36"/>
                  </a:lnTo>
                  <a:lnTo>
                    <a:pt x="645" y="34"/>
                  </a:lnTo>
                  <a:lnTo>
                    <a:pt x="605" y="32"/>
                  </a:lnTo>
                  <a:lnTo>
                    <a:pt x="565" y="30"/>
                  </a:lnTo>
                  <a:lnTo>
                    <a:pt x="525" y="27"/>
                  </a:lnTo>
                  <a:lnTo>
                    <a:pt x="484" y="25"/>
                  </a:lnTo>
                  <a:lnTo>
                    <a:pt x="444" y="22"/>
                  </a:lnTo>
                  <a:lnTo>
                    <a:pt x="404" y="20"/>
                  </a:lnTo>
                  <a:lnTo>
                    <a:pt x="364" y="18"/>
                  </a:lnTo>
                  <a:lnTo>
                    <a:pt x="324" y="16"/>
                  </a:lnTo>
                  <a:lnTo>
                    <a:pt x="285" y="14"/>
                  </a:lnTo>
                  <a:lnTo>
                    <a:pt x="246" y="13"/>
                  </a:lnTo>
                  <a:lnTo>
                    <a:pt x="208" y="10"/>
                  </a:lnTo>
                  <a:lnTo>
                    <a:pt x="171" y="8"/>
                  </a:lnTo>
                  <a:lnTo>
                    <a:pt x="135" y="6"/>
                  </a:lnTo>
                  <a:lnTo>
                    <a:pt x="99" y="5"/>
                  </a:lnTo>
                  <a:lnTo>
                    <a:pt x="65" y="3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9"/>
                  </a:lnTo>
                  <a:lnTo>
                    <a:pt x="65" y="12"/>
                  </a:lnTo>
                  <a:lnTo>
                    <a:pt x="99" y="14"/>
                  </a:lnTo>
                  <a:lnTo>
                    <a:pt x="135" y="15"/>
                  </a:lnTo>
                  <a:lnTo>
                    <a:pt x="171" y="17"/>
                  </a:lnTo>
                  <a:lnTo>
                    <a:pt x="208" y="19"/>
                  </a:lnTo>
                  <a:lnTo>
                    <a:pt x="246" y="21"/>
                  </a:lnTo>
                  <a:lnTo>
                    <a:pt x="285" y="22"/>
                  </a:lnTo>
                  <a:lnTo>
                    <a:pt x="324" y="24"/>
                  </a:lnTo>
                  <a:lnTo>
                    <a:pt x="364" y="26"/>
                  </a:lnTo>
                  <a:lnTo>
                    <a:pt x="404" y="28"/>
                  </a:lnTo>
                  <a:lnTo>
                    <a:pt x="444" y="31"/>
                  </a:lnTo>
                  <a:lnTo>
                    <a:pt x="484" y="34"/>
                  </a:lnTo>
                  <a:lnTo>
                    <a:pt x="525" y="36"/>
                  </a:lnTo>
                  <a:lnTo>
                    <a:pt x="565" y="38"/>
                  </a:lnTo>
                  <a:lnTo>
                    <a:pt x="605" y="40"/>
                  </a:lnTo>
                  <a:lnTo>
                    <a:pt x="645" y="42"/>
                  </a:lnTo>
                  <a:lnTo>
                    <a:pt x="685" y="44"/>
                  </a:lnTo>
                  <a:lnTo>
                    <a:pt x="724" y="46"/>
                  </a:lnTo>
                  <a:lnTo>
                    <a:pt x="763" y="49"/>
                  </a:lnTo>
                  <a:lnTo>
                    <a:pt x="801" y="52"/>
                  </a:lnTo>
                  <a:lnTo>
                    <a:pt x="839" y="54"/>
                  </a:lnTo>
                  <a:lnTo>
                    <a:pt x="875" y="56"/>
                  </a:lnTo>
                  <a:lnTo>
                    <a:pt x="911" y="58"/>
                  </a:lnTo>
                  <a:lnTo>
                    <a:pt x="946" y="60"/>
                  </a:lnTo>
                  <a:lnTo>
                    <a:pt x="980" y="62"/>
                  </a:lnTo>
                  <a:lnTo>
                    <a:pt x="1012" y="64"/>
                  </a:lnTo>
                  <a:lnTo>
                    <a:pt x="1044" y="67"/>
                  </a:lnTo>
                  <a:lnTo>
                    <a:pt x="1073" y="69"/>
                  </a:lnTo>
                  <a:lnTo>
                    <a:pt x="1102" y="71"/>
                  </a:lnTo>
                  <a:lnTo>
                    <a:pt x="1129" y="72"/>
                  </a:lnTo>
                  <a:lnTo>
                    <a:pt x="1154" y="74"/>
                  </a:lnTo>
                  <a:lnTo>
                    <a:pt x="1154" y="74"/>
                  </a:lnTo>
                  <a:lnTo>
                    <a:pt x="1154" y="74"/>
                  </a:lnTo>
                  <a:lnTo>
                    <a:pt x="1157" y="73"/>
                  </a:lnTo>
                  <a:lnTo>
                    <a:pt x="1158" y="70"/>
                  </a:lnTo>
                  <a:lnTo>
                    <a:pt x="1157" y="67"/>
                  </a:lnTo>
                  <a:lnTo>
                    <a:pt x="1154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71" name="Freeform 15"/>
            <p:cNvSpPr>
              <a:spLocks/>
            </p:cNvSpPr>
            <p:nvPr/>
          </p:nvSpPr>
          <p:spPr bwMode="auto">
            <a:xfrm>
              <a:off x="927" y="958"/>
              <a:ext cx="13" cy="7"/>
            </a:xfrm>
            <a:custGeom>
              <a:avLst/>
              <a:gdLst/>
              <a:ahLst/>
              <a:cxnLst>
                <a:cxn ang="0">
                  <a:pos x="68" y="8"/>
                </a:cxn>
                <a:cxn ang="0">
                  <a:pos x="68" y="8"/>
                </a:cxn>
                <a:cxn ang="0">
                  <a:pos x="78" y="14"/>
                </a:cxn>
                <a:cxn ang="0">
                  <a:pos x="89" y="25"/>
                </a:cxn>
                <a:cxn ang="0">
                  <a:pos x="95" y="42"/>
                </a:cxn>
                <a:cxn ang="0">
                  <a:pos x="96" y="60"/>
                </a:cxn>
                <a:cxn ang="0">
                  <a:pos x="90" y="74"/>
                </a:cxn>
                <a:cxn ang="0">
                  <a:pos x="73" y="86"/>
                </a:cxn>
                <a:cxn ang="0">
                  <a:pos x="44" y="90"/>
                </a:cxn>
                <a:cxn ang="0">
                  <a:pos x="0" y="84"/>
                </a:cxn>
                <a:cxn ang="0">
                  <a:pos x="0" y="92"/>
                </a:cxn>
                <a:cxn ang="0">
                  <a:pos x="44" y="98"/>
                </a:cxn>
                <a:cxn ang="0">
                  <a:pos x="75" y="94"/>
                </a:cxn>
                <a:cxn ang="0">
                  <a:pos x="96" y="80"/>
                </a:cxn>
                <a:cxn ang="0">
                  <a:pos x="104" y="60"/>
                </a:cxn>
                <a:cxn ang="0">
                  <a:pos x="103" y="40"/>
                </a:cxn>
                <a:cxn ang="0">
                  <a:pos x="95" y="21"/>
                </a:cxn>
                <a:cxn ang="0">
                  <a:pos x="82" y="7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65" y="1"/>
                </a:cxn>
                <a:cxn ang="0">
                  <a:pos x="64" y="4"/>
                </a:cxn>
                <a:cxn ang="0">
                  <a:pos x="65" y="7"/>
                </a:cxn>
                <a:cxn ang="0">
                  <a:pos x="68" y="8"/>
                </a:cxn>
              </a:cxnLst>
              <a:rect l="0" t="0" r="r" b="b"/>
              <a:pathLst>
                <a:path w="104" h="98">
                  <a:moveTo>
                    <a:pt x="68" y="8"/>
                  </a:moveTo>
                  <a:lnTo>
                    <a:pt x="68" y="8"/>
                  </a:lnTo>
                  <a:lnTo>
                    <a:pt x="78" y="14"/>
                  </a:lnTo>
                  <a:lnTo>
                    <a:pt x="89" y="25"/>
                  </a:lnTo>
                  <a:lnTo>
                    <a:pt x="95" y="42"/>
                  </a:lnTo>
                  <a:lnTo>
                    <a:pt x="96" y="60"/>
                  </a:lnTo>
                  <a:lnTo>
                    <a:pt x="90" y="74"/>
                  </a:lnTo>
                  <a:lnTo>
                    <a:pt x="73" y="86"/>
                  </a:lnTo>
                  <a:lnTo>
                    <a:pt x="44" y="90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44" y="98"/>
                  </a:lnTo>
                  <a:lnTo>
                    <a:pt x="75" y="94"/>
                  </a:lnTo>
                  <a:lnTo>
                    <a:pt x="96" y="80"/>
                  </a:lnTo>
                  <a:lnTo>
                    <a:pt x="104" y="60"/>
                  </a:lnTo>
                  <a:lnTo>
                    <a:pt x="103" y="40"/>
                  </a:lnTo>
                  <a:lnTo>
                    <a:pt x="95" y="21"/>
                  </a:lnTo>
                  <a:lnTo>
                    <a:pt x="82" y="7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64" y="4"/>
                  </a:lnTo>
                  <a:lnTo>
                    <a:pt x="65" y="7"/>
                  </a:lnTo>
                  <a:lnTo>
                    <a:pt x="6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72" name="Freeform 16"/>
            <p:cNvSpPr>
              <a:spLocks/>
            </p:cNvSpPr>
            <p:nvPr/>
          </p:nvSpPr>
          <p:spPr bwMode="auto">
            <a:xfrm>
              <a:off x="781" y="952"/>
              <a:ext cx="155" cy="7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73" y="11"/>
                </a:cxn>
                <a:cxn ang="0">
                  <a:pos x="148" y="14"/>
                </a:cxn>
                <a:cxn ang="0">
                  <a:pos x="229" y="18"/>
                </a:cxn>
                <a:cxn ang="0">
                  <a:pos x="315" y="24"/>
                </a:cxn>
                <a:cxn ang="0">
                  <a:pos x="404" y="29"/>
                </a:cxn>
                <a:cxn ang="0">
                  <a:pos x="495" y="35"/>
                </a:cxn>
                <a:cxn ang="0">
                  <a:pos x="586" y="42"/>
                </a:cxn>
                <a:cxn ang="0">
                  <a:pos x="676" y="48"/>
                </a:cxn>
                <a:cxn ang="0">
                  <a:pos x="765" y="54"/>
                </a:cxn>
                <a:cxn ang="0">
                  <a:pos x="851" y="61"/>
                </a:cxn>
                <a:cxn ang="0">
                  <a:pos x="933" y="67"/>
                </a:cxn>
                <a:cxn ang="0">
                  <a:pos x="1010" y="73"/>
                </a:cxn>
                <a:cxn ang="0">
                  <a:pos x="1080" y="79"/>
                </a:cxn>
                <a:cxn ang="0">
                  <a:pos x="1142" y="84"/>
                </a:cxn>
                <a:cxn ang="0">
                  <a:pos x="1196" y="87"/>
                </a:cxn>
                <a:cxn ang="0">
                  <a:pos x="1239" y="90"/>
                </a:cxn>
                <a:cxn ang="0">
                  <a:pos x="1219" y="81"/>
                </a:cxn>
                <a:cxn ang="0">
                  <a:pos x="1170" y="78"/>
                </a:cxn>
                <a:cxn ang="0">
                  <a:pos x="1112" y="72"/>
                </a:cxn>
                <a:cxn ang="0">
                  <a:pos x="1046" y="68"/>
                </a:cxn>
                <a:cxn ang="0">
                  <a:pos x="972" y="62"/>
                </a:cxn>
                <a:cxn ang="0">
                  <a:pos x="893" y="55"/>
                </a:cxn>
                <a:cxn ang="0">
                  <a:pos x="809" y="49"/>
                </a:cxn>
                <a:cxn ang="0">
                  <a:pos x="721" y="43"/>
                </a:cxn>
                <a:cxn ang="0">
                  <a:pos x="631" y="36"/>
                </a:cxn>
                <a:cxn ang="0">
                  <a:pos x="540" y="30"/>
                </a:cxn>
                <a:cxn ang="0">
                  <a:pos x="449" y="24"/>
                </a:cxn>
                <a:cxn ang="0">
                  <a:pos x="359" y="17"/>
                </a:cxn>
                <a:cxn ang="0">
                  <a:pos x="272" y="12"/>
                </a:cxn>
                <a:cxn ang="0">
                  <a:pos x="188" y="8"/>
                </a:cxn>
                <a:cxn ang="0">
                  <a:pos x="110" y="4"/>
                </a:cxn>
                <a:cxn ang="0">
                  <a:pos x="37" y="1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8"/>
                </a:cxn>
              </a:cxnLst>
              <a:rect l="0" t="0" r="r" b="b"/>
              <a:pathLst>
                <a:path w="1239" h="90">
                  <a:moveTo>
                    <a:pt x="4" y="9"/>
                  </a:moveTo>
                  <a:lnTo>
                    <a:pt x="4" y="9"/>
                  </a:lnTo>
                  <a:lnTo>
                    <a:pt x="37" y="10"/>
                  </a:lnTo>
                  <a:lnTo>
                    <a:pt x="73" y="11"/>
                  </a:lnTo>
                  <a:lnTo>
                    <a:pt x="110" y="12"/>
                  </a:lnTo>
                  <a:lnTo>
                    <a:pt x="148" y="14"/>
                  </a:lnTo>
                  <a:lnTo>
                    <a:pt x="188" y="16"/>
                  </a:lnTo>
                  <a:lnTo>
                    <a:pt x="229" y="18"/>
                  </a:lnTo>
                  <a:lnTo>
                    <a:pt x="272" y="21"/>
                  </a:lnTo>
                  <a:lnTo>
                    <a:pt x="315" y="24"/>
                  </a:lnTo>
                  <a:lnTo>
                    <a:pt x="359" y="26"/>
                  </a:lnTo>
                  <a:lnTo>
                    <a:pt x="404" y="29"/>
                  </a:lnTo>
                  <a:lnTo>
                    <a:pt x="449" y="32"/>
                  </a:lnTo>
                  <a:lnTo>
                    <a:pt x="495" y="35"/>
                  </a:lnTo>
                  <a:lnTo>
                    <a:pt x="540" y="38"/>
                  </a:lnTo>
                  <a:lnTo>
                    <a:pt x="586" y="42"/>
                  </a:lnTo>
                  <a:lnTo>
                    <a:pt x="631" y="45"/>
                  </a:lnTo>
                  <a:lnTo>
                    <a:pt x="676" y="48"/>
                  </a:lnTo>
                  <a:lnTo>
                    <a:pt x="721" y="51"/>
                  </a:lnTo>
                  <a:lnTo>
                    <a:pt x="765" y="54"/>
                  </a:lnTo>
                  <a:lnTo>
                    <a:pt x="809" y="58"/>
                  </a:lnTo>
                  <a:lnTo>
                    <a:pt x="851" y="61"/>
                  </a:lnTo>
                  <a:lnTo>
                    <a:pt x="893" y="64"/>
                  </a:lnTo>
                  <a:lnTo>
                    <a:pt x="933" y="67"/>
                  </a:lnTo>
                  <a:lnTo>
                    <a:pt x="972" y="70"/>
                  </a:lnTo>
                  <a:lnTo>
                    <a:pt x="1010" y="73"/>
                  </a:lnTo>
                  <a:lnTo>
                    <a:pt x="1046" y="77"/>
                  </a:lnTo>
                  <a:lnTo>
                    <a:pt x="1080" y="79"/>
                  </a:lnTo>
                  <a:lnTo>
                    <a:pt x="1112" y="81"/>
                  </a:lnTo>
                  <a:lnTo>
                    <a:pt x="1142" y="84"/>
                  </a:lnTo>
                  <a:lnTo>
                    <a:pt x="1170" y="86"/>
                  </a:lnTo>
                  <a:lnTo>
                    <a:pt x="1196" y="87"/>
                  </a:lnTo>
                  <a:lnTo>
                    <a:pt x="1219" y="89"/>
                  </a:lnTo>
                  <a:lnTo>
                    <a:pt x="1239" y="90"/>
                  </a:lnTo>
                  <a:lnTo>
                    <a:pt x="1239" y="82"/>
                  </a:lnTo>
                  <a:lnTo>
                    <a:pt x="1219" y="81"/>
                  </a:lnTo>
                  <a:lnTo>
                    <a:pt x="1196" y="79"/>
                  </a:lnTo>
                  <a:lnTo>
                    <a:pt x="1170" y="78"/>
                  </a:lnTo>
                  <a:lnTo>
                    <a:pt x="1142" y="76"/>
                  </a:lnTo>
                  <a:lnTo>
                    <a:pt x="1112" y="72"/>
                  </a:lnTo>
                  <a:lnTo>
                    <a:pt x="1080" y="70"/>
                  </a:lnTo>
                  <a:lnTo>
                    <a:pt x="1046" y="68"/>
                  </a:lnTo>
                  <a:lnTo>
                    <a:pt x="1010" y="65"/>
                  </a:lnTo>
                  <a:lnTo>
                    <a:pt x="972" y="62"/>
                  </a:lnTo>
                  <a:lnTo>
                    <a:pt x="933" y="59"/>
                  </a:lnTo>
                  <a:lnTo>
                    <a:pt x="893" y="55"/>
                  </a:lnTo>
                  <a:lnTo>
                    <a:pt x="851" y="52"/>
                  </a:lnTo>
                  <a:lnTo>
                    <a:pt x="809" y="49"/>
                  </a:lnTo>
                  <a:lnTo>
                    <a:pt x="765" y="46"/>
                  </a:lnTo>
                  <a:lnTo>
                    <a:pt x="721" y="43"/>
                  </a:lnTo>
                  <a:lnTo>
                    <a:pt x="676" y="40"/>
                  </a:lnTo>
                  <a:lnTo>
                    <a:pt x="631" y="36"/>
                  </a:lnTo>
                  <a:lnTo>
                    <a:pt x="586" y="33"/>
                  </a:lnTo>
                  <a:lnTo>
                    <a:pt x="540" y="30"/>
                  </a:lnTo>
                  <a:lnTo>
                    <a:pt x="495" y="27"/>
                  </a:lnTo>
                  <a:lnTo>
                    <a:pt x="449" y="24"/>
                  </a:lnTo>
                  <a:lnTo>
                    <a:pt x="404" y="21"/>
                  </a:lnTo>
                  <a:lnTo>
                    <a:pt x="359" y="17"/>
                  </a:lnTo>
                  <a:lnTo>
                    <a:pt x="315" y="15"/>
                  </a:lnTo>
                  <a:lnTo>
                    <a:pt x="272" y="12"/>
                  </a:lnTo>
                  <a:lnTo>
                    <a:pt x="229" y="10"/>
                  </a:lnTo>
                  <a:lnTo>
                    <a:pt x="188" y="8"/>
                  </a:lnTo>
                  <a:lnTo>
                    <a:pt x="148" y="6"/>
                  </a:lnTo>
                  <a:lnTo>
                    <a:pt x="110" y="4"/>
                  </a:lnTo>
                  <a:lnTo>
                    <a:pt x="73" y="3"/>
                  </a:lnTo>
                  <a:lnTo>
                    <a:pt x="37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8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73" name="Freeform 17"/>
            <p:cNvSpPr>
              <a:spLocks/>
            </p:cNvSpPr>
            <p:nvPr/>
          </p:nvSpPr>
          <p:spPr bwMode="auto">
            <a:xfrm>
              <a:off x="735" y="952"/>
              <a:ext cx="47" cy="5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4" y="67"/>
                </a:cxn>
                <a:cxn ang="0">
                  <a:pos x="22" y="66"/>
                </a:cxn>
                <a:cxn ang="0">
                  <a:pos x="42" y="64"/>
                </a:cxn>
                <a:cxn ang="0">
                  <a:pos x="64" y="61"/>
                </a:cxn>
                <a:cxn ang="0">
                  <a:pos x="86" y="58"/>
                </a:cxn>
                <a:cxn ang="0">
                  <a:pos x="109" y="53"/>
                </a:cxn>
                <a:cxn ang="0">
                  <a:pos x="133" y="48"/>
                </a:cxn>
                <a:cxn ang="0">
                  <a:pos x="158" y="43"/>
                </a:cxn>
                <a:cxn ang="0">
                  <a:pos x="183" y="37"/>
                </a:cxn>
                <a:cxn ang="0">
                  <a:pos x="208" y="33"/>
                </a:cxn>
                <a:cxn ang="0">
                  <a:pos x="233" y="28"/>
                </a:cxn>
                <a:cxn ang="0">
                  <a:pos x="258" y="23"/>
                </a:cxn>
                <a:cxn ang="0">
                  <a:pos x="282" y="18"/>
                </a:cxn>
                <a:cxn ang="0">
                  <a:pos x="305" y="15"/>
                </a:cxn>
                <a:cxn ang="0">
                  <a:pos x="328" y="12"/>
                </a:cxn>
                <a:cxn ang="0">
                  <a:pos x="350" y="10"/>
                </a:cxn>
                <a:cxn ang="0">
                  <a:pos x="370" y="9"/>
                </a:cxn>
                <a:cxn ang="0">
                  <a:pos x="370" y="0"/>
                </a:cxn>
                <a:cxn ang="0">
                  <a:pos x="350" y="1"/>
                </a:cxn>
                <a:cxn ang="0">
                  <a:pos x="328" y="4"/>
                </a:cxn>
                <a:cxn ang="0">
                  <a:pos x="305" y="7"/>
                </a:cxn>
                <a:cxn ang="0">
                  <a:pos x="282" y="10"/>
                </a:cxn>
                <a:cxn ang="0">
                  <a:pos x="258" y="14"/>
                </a:cxn>
                <a:cxn ang="0">
                  <a:pos x="233" y="19"/>
                </a:cxn>
                <a:cxn ang="0">
                  <a:pos x="208" y="25"/>
                </a:cxn>
                <a:cxn ang="0">
                  <a:pos x="183" y="29"/>
                </a:cxn>
                <a:cxn ang="0">
                  <a:pos x="158" y="34"/>
                </a:cxn>
                <a:cxn ang="0">
                  <a:pos x="133" y="40"/>
                </a:cxn>
                <a:cxn ang="0">
                  <a:pos x="109" y="45"/>
                </a:cxn>
                <a:cxn ang="0">
                  <a:pos x="86" y="49"/>
                </a:cxn>
                <a:cxn ang="0">
                  <a:pos x="64" y="52"/>
                </a:cxn>
                <a:cxn ang="0">
                  <a:pos x="42" y="55"/>
                </a:cxn>
                <a:cxn ang="0">
                  <a:pos x="22" y="58"/>
                </a:cxn>
                <a:cxn ang="0">
                  <a:pos x="4" y="59"/>
                </a:cxn>
                <a:cxn ang="0">
                  <a:pos x="4" y="59"/>
                </a:cxn>
                <a:cxn ang="0">
                  <a:pos x="4" y="59"/>
                </a:cxn>
                <a:cxn ang="0">
                  <a:pos x="1" y="60"/>
                </a:cxn>
                <a:cxn ang="0">
                  <a:pos x="0" y="63"/>
                </a:cxn>
                <a:cxn ang="0">
                  <a:pos x="1" y="66"/>
                </a:cxn>
                <a:cxn ang="0">
                  <a:pos x="4" y="67"/>
                </a:cxn>
              </a:cxnLst>
              <a:rect l="0" t="0" r="r" b="b"/>
              <a:pathLst>
                <a:path w="370" h="67">
                  <a:moveTo>
                    <a:pt x="4" y="67"/>
                  </a:moveTo>
                  <a:lnTo>
                    <a:pt x="4" y="67"/>
                  </a:lnTo>
                  <a:lnTo>
                    <a:pt x="22" y="66"/>
                  </a:lnTo>
                  <a:lnTo>
                    <a:pt x="42" y="64"/>
                  </a:lnTo>
                  <a:lnTo>
                    <a:pt x="64" y="61"/>
                  </a:lnTo>
                  <a:lnTo>
                    <a:pt x="86" y="58"/>
                  </a:lnTo>
                  <a:lnTo>
                    <a:pt x="109" y="53"/>
                  </a:lnTo>
                  <a:lnTo>
                    <a:pt x="133" y="48"/>
                  </a:lnTo>
                  <a:lnTo>
                    <a:pt x="158" y="43"/>
                  </a:lnTo>
                  <a:lnTo>
                    <a:pt x="183" y="37"/>
                  </a:lnTo>
                  <a:lnTo>
                    <a:pt x="208" y="33"/>
                  </a:lnTo>
                  <a:lnTo>
                    <a:pt x="233" y="28"/>
                  </a:lnTo>
                  <a:lnTo>
                    <a:pt x="258" y="23"/>
                  </a:lnTo>
                  <a:lnTo>
                    <a:pt x="282" y="18"/>
                  </a:lnTo>
                  <a:lnTo>
                    <a:pt x="305" y="15"/>
                  </a:lnTo>
                  <a:lnTo>
                    <a:pt x="328" y="12"/>
                  </a:lnTo>
                  <a:lnTo>
                    <a:pt x="350" y="10"/>
                  </a:lnTo>
                  <a:lnTo>
                    <a:pt x="370" y="9"/>
                  </a:lnTo>
                  <a:lnTo>
                    <a:pt x="370" y="0"/>
                  </a:lnTo>
                  <a:lnTo>
                    <a:pt x="350" y="1"/>
                  </a:lnTo>
                  <a:lnTo>
                    <a:pt x="328" y="4"/>
                  </a:lnTo>
                  <a:lnTo>
                    <a:pt x="305" y="7"/>
                  </a:lnTo>
                  <a:lnTo>
                    <a:pt x="282" y="10"/>
                  </a:lnTo>
                  <a:lnTo>
                    <a:pt x="258" y="14"/>
                  </a:lnTo>
                  <a:lnTo>
                    <a:pt x="233" y="19"/>
                  </a:lnTo>
                  <a:lnTo>
                    <a:pt x="208" y="25"/>
                  </a:lnTo>
                  <a:lnTo>
                    <a:pt x="183" y="29"/>
                  </a:lnTo>
                  <a:lnTo>
                    <a:pt x="158" y="34"/>
                  </a:lnTo>
                  <a:lnTo>
                    <a:pt x="133" y="40"/>
                  </a:lnTo>
                  <a:lnTo>
                    <a:pt x="109" y="45"/>
                  </a:lnTo>
                  <a:lnTo>
                    <a:pt x="86" y="49"/>
                  </a:lnTo>
                  <a:lnTo>
                    <a:pt x="64" y="52"/>
                  </a:lnTo>
                  <a:lnTo>
                    <a:pt x="42" y="55"/>
                  </a:lnTo>
                  <a:lnTo>
                    <a:pt x="22" y="58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1" y="66"/>
                  </a:lnTo>
                  <a:lnTo>
                    <a:pt x="4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74" name="Freeform 18"/>
            <p:cNvSpPr>
              <a:spLocks/>
            </p:cNvSpPr>
            <p:nvPr/>
          </p:nvSpPr>
          <p:spPr bwMode="auto">
            <a:xfrm>
              <a:off x="172" y="957"/>
              <a:ext cx="562" cy="10"/>
            </a:xfrm>
            <a:custGeom>
              <a:avLst/>
              <a:gdLst/>
              <a:ahLst/>
              <a:cxnLst>
                <a:cxn ang="0">
                  <a:pos x="4" y="140"/>
                </a:cxn>
                <a:cxn ang="0">
                  <a:pos x="4" y="140"/>
                </a:cxn>
                <a:cxn ang="0">
                  <a:pos x="4499" y="8"/>
                </a:cxn>
                <a:cxn ang="0">
                  <a:pos x="4499" y="0"/>
                </a:cxn>
                <a:cxn ang="0">
                  <a:pos x="4" y="132"/>
                </a:cxn>
                <a:cxn ang="0">
                  <a:pos x="4" y="132"/>
                </a:cxn>
                <a:cxn ang="0">
                  <a:pos x="4" y="132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1" y="139"/>
                </a:cxn>
                <a:cxn ang="0">
                  <a:pos x="4" y="140"/>
                </a:cxn>
              </a:cxnLst>
              <a:rect l="0" t="0" r="r" b="b"/>
              <a:pathLst>
                <a:path w="4499" h="140">
                  <a:moveTo>
                    <a:pt x="4" y="140"/>
                  </a:moveTo>
                  <a:lnTo>
                    <a:pt x="4" y="140"/>
                  </a:lnTo>
                  <a:lnTo>
                    <a:pt x="4499" y="8"/>
                  </a:lnTo>
                  <a:lnTo>
                    <a:pt x="4499" y="0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1" y="139"/>
                  </a:lnTo>
                  <a:lnTo>
                    <a:pt x="4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75" name="Freeform 19"/>
            <p:cNvSpPr>
              <a:spLocks/>
            </p:cNvSpPr>
            <p:nvPr/>
          </p:nvSpPr>
          <p:spPr bwMode="auto">
            <a:xfrm>
              <a:off x="143" y="894"/>
              <a:ext cx="703" cy="81"/>
            </a:xfrm>
            <a:custGeom>
              <a:avLst/>
              <a:gdLst/>
              <a:ahLst/>
              <a:cxnLst>
                <a:cxn ang="0">
                  <a:pos x="5308" y="138"/>
                </a:cxn>
                <a:cxn ang="0">
                  <a:pos x="5004" y="104"/>
                </a:cxn>
                <a:cxn ang="0">
                  <a:pos x="4758" y="74"/>
                </a:cxn>
                <a:cxn ang="0">
                  <a:pos x="4560" y="50"/>
                </a:cxn>
                <a:cxn ang="0">
                  <a:pos x="4405" y="30"/>
                </a:cxn>
                <a:cxn ang="0">
                  <a:pos x="4283" y="14"/>
                </a:cxn>
                <a:cxn ang="0">
                  <a:pos x="4184" y="4"/>
                </a:cxn>
                <a:cxn ang="0">
                  <a:pos x="4101" y="0"/>
                </a:cxn>
                <a:cxn ang="0">
                  <a:pos x="4025" y="2"/>
                </a:cxn>
                <a:cxn ang="0">
                  <a:pos x="3946" y="10"/>
                </a:cxn>
                <a:cxn ang="0">
                  <a:pos x="3857" y="26"/>
                </a:cxn>
                <a:cxn ang="0">
                  <a:pos x="143" y="240"/>
                </a:cxn>
                <a:cxn ang="0">
                  <a:pos x="45" y="402"/>
                </a:cxn>
                <a:cxn ang="0">
                  <a:pos x="3" y="638"/>
                </a:cxn>
                <a:cxn ang="0">
                  <a:pos x="13" y="882"/>
                </a:cxn>
                <a:cxn ang="0">
                  <a:pos x="73" y="1065"/>
                </a:cxn>
                <a:cxn ang="0">
                  <a:pos x="153" y="1093"/>
                </a:cxn>
                <a:cxn ang="0">
                  <a:pos x="194" y="1040"/>
                </a:cxn>
                <a:cxn ang="0">
                  <a:pos x="244" y="1019"/>
                </a:cxn>
                <a:cxn ang="0">
                  <a:pos x="4785" y="882"/>
                </a:cxn>
                <a:cxn ang="0">
                  <a:pos x="4855" y="869"/>
                </a:cxn>
                <a:cxn ang="0">
                  <a:pos x="4922" y="855"/>
                </a:cxn>
                <a:cxn ang="0">
                  <a:pos x="4988" y="842"/>
                </a:cxn>
                <a:cxn ang="0">
                  <a:pos x="5058" y="832"/>
                </a:cxn>
                <a:cxn ang="0">
                  <a:pos x="5135" y="827"/>
                </a:cxn>
                <a:cxn ang="0">
                  <a:pos x="5228" y="832"/>
                </a:cxn>
                <a:cxn ang="0">
                  <a:pos x="5319" y="836"/>
                </a:cxn>
                <a:cxn ang="0">
                  <a:pos x="5408" y="841"/>
                </a:cxn>
                <a:cxn ang="0">
                  <a:pos x="5499" y="847"/>
                </a:cxn>
                <a:cxn ang="0">
                  <a:pos x="5591" y="852"/>
                </a:cxn>
                <a:cxn ang="0">
                  <a:pos x="5615" y="836"/>
                </a:cxn>
                <a:cxn ang="0">
                  <a:pos x="5582" y="815"/>
                </a:cxn>
                <a:cxn ang="0">
                  <a:pos x="5527" y="805"/>
                </a:cxn>
                <a:cxn ang="0">
                  <a:pos x="5407" y="801"/>
                </a:cxn>
                <a:cxn ang="0">
                  <a:pos x="5281" y="796"/>
                </a:cxn>
                <a:cxn ang="0">
                  <a:pos x="5150" y="789"/>
                </a:cxn>
                <a:cxn ang="0">
                  <a:pos x="5014" y="783"/>
                </a:cxn>
                <a:cxn ang="0">
                  <a:pos x="4876" y="776"/>
                </a:cxn>
                <a:cxn ang="0">
                  <a:pos x="4737" y="768"/>
                </a:cxn>
                <a:cxn ang="0">
                  <a:pos x="4598" y="761"/>
                </a:cxn>
                <a:cxn ang="0">
                  <a:pos x="4459" y="752"/>
                </a:cxn>
                <a:cxn ang="0">
                  <a:pos x="4324" y="744"/>
                </a:cxn>
                <a:cxn ang="0">
                  <a:pos x="4194" y="734"/>
                </a:cxn>
                <a:cxn ang="0">
                  <a:pos x="4095" y="724"/>
                </a:cxn>
                <a:cxn ang="0">
                  <a:pos x="4054" y="688"/>
                </a:cxn>
                <a:cxn ang="0">
                  <a:pos x="4026" y="639"/>
                </a:cxn>
                <a:cxn ang="0">
                  <a:pos x="4010" y="489"/>
                </a:cxn>
                <a:cxn ang="0">
                  <a:pos x="4028" y="269"/>
                </a:cxn>
                <a:cxn ang="0">
                  <a:pos x="4104" y="161"/>
                </a:cxn>
                <a:cxn ang="0">
                  <a:pos x="4191" y="168"/>
                </a:cxn>
                <a:cxn ang="0">
                  <a:pos x="4307" y="178"/>
                </a:cxn>
                <a:cxn ang="0">
                  <a:pos x="4445" y="189"/>
                </a:cxn>
                <a:cxn ang="0">
                  <a:pos x="4600" y="203"/>
                </a:cxn>
                <a:cxn ang="0">
                  <a:pos x="4762" y="218"/>
                </a:cxn>
                <a:cxn ang="0">
                  <a:pos x="4927" y="233"/>
                </a:cxn>
                <a:cxn ang="0">
                  <a:pos x="5087" y="247"/>
                </a:cxn>
                <a:cxn ang="0">
                  <a:pos x="5236" y="260"/>
                </a:cxn>
                <a:cxn ang="0">
                  <a:pos x="5367" y="272"/>
                </a:cxn>
                <a:cxn ang="0">
                  <a:pos x="5475" y="281"/>
                </a:cxn>
                <a:cxn ang="0">
                  <a:pos x="5553" y="280"/>
                </a:cxn>
                <a:cxn ang="0">
                  <a:pos x="5587" y="229"/>
                </a:cxn>
                <a:cxn ang="0">
                  <a:pos x="5568" y="171"/>
                </a:cxn>
              </a:cxnLst>
              <a:rect l="0" t="0" r="r" b="b"/>
              <a:pathLst>
                <a:path w="5622" h="1120">
                  <a:moveTo>
                    <a:pt x="5549" y="162"/>
                  </a:moveTo>
                  <a:lnTo>
                    <a:pt x="5424" y="149"/>
                  </a:lnTo>
                  <a:lnTo>
                    <a:pt x="5308" y="138"/>
                  </a:lnTo>
                  <a:lnTo>
                    <a:pt x="5200" y="126"/>
                  </a:lnTo>
                  <a:lnTo>
                    <a:pt x="5098" y="114"/>
                  </a:lnTo>
                  <a:lnTo>
                    <a:pt x="5004" y="104"/>
                  </a:lnTo>
                  <a:lnTo>
                    <a:pt x="4916" y="94"/>
                  </a:lnTo>
                  <a:lnTo>
                    <a:pt x="4834" y="84"/>
                  </a:lnTo>
                  <a:lnTo>
                    <a:pt x="4758" y="74"/>
                  </a:lnTo>
                  <a:lnTo>
                    <a:pt x="4687" y="66"/>
                  </a:lnTo>
                  <a:lnTo>
                    <a:pt x="4622" y="57"/>
                  </a:lnTo>
                  <a:lnTo>
                    <a:pt x="4560" y="50"/>
                  </a:lnTo>
                  <a:lnTo>
                    <a:pt x="4505" y="42"/>
                  </a:lnTo>
                  <a:lnTo>
                    <a:pt x="4453" y="35"/>
                  </a:lnTo>
                  <a:lnTo>
                    <a:pt x="4405" y="30"/>
                  </a:lnTo>
                  <a:lnTo>
                    <a:pt x="4361" y="23"/>
                  </a:lnTo>
                  <a:lnTo>
                    <a:pt x="4321" y="18"/>
                  </a:lnTo>
                  <a:lnTo>
                    <a:pt x="4283" y="14"/>
                  </a:lnTo>
                  <a:lnTo>
                    <a:pt x="4248" y="9"/>
                  </a:lnTo>
                  <a:lnTo>
                    <a:pt x="4215" y="6"/>
                  </a:lnTo>
                  <a:lnTo>
                    <a:pt x="4184" y="4"/>
                  </a:lnTo>
                  <a:lnTo>
                    <a:pt x="4155" y="2"/>
                  </a:lnTo>
                  <a:lnTo>
                    <a:pt x="4128" y="1"/>
                  </a:lnTo>
                  <a:lnTo>
                    <a:pt x="4101" y="0"/>
                  </a:lnTo>
                  <a:lnTo>
                    <a:pt x="4075" y="0"/>
                  </a:lnTo>
                  <a:lnTo>
                    <a:pt x="4050" y="1"/>
                  </a:lnTo>
                  <a:lnTo>
                    <a:pt x="4025" y="2"/>
                  </a:lnTo>
                  <a:lnTo>
                    <a:pt x="3999" y="4"/>
                  </a:lnTo>
                  <a:lnTo>
                    <a:pt x="3973" y="7"/>
                  </a:lnTo>
                  <a:lnTo>
                    <a:pt x="3946" y="10"/>
                  </a:lnTo>
                  <a:lnTo>
                    <a:pt x="3918" y="15"/>
                  </a:lnTo>
                  <a:lnTo>
                    <a:pt x="3888" y="20"/>
                  </a:lnTo>
                  <a:lnTo>
                    <a:pt x="3857" y="26"/>
                  </a:lnTo>
                  <a:lnTo>
                    <a:pt x="242" y="208"/>
                  </a:lnTo>
                  <a:lnTo>
                    <a:pt x="190" y="215"/>
                  </a:lnTo>
                  <a:lnTo>
                    <a:pt x="143" y="240"/>
                  </a:lnTo>
                  <a:lnTo>
                    <a:pt x="104" y="281"/>
                  </a:lnTo>
                  <a:lnTo>
                    <a:pt x="72" y="336"/>
                  </a:lnTo>
                  <a:lnTo>
                    <a:pt x="45" y="402"/>
                  </a:lnTo>
                  <a:lnTo>
                    <a:pt x="25" y="475"/>
                  </a:lnTo>
                  <a:lnTo>
                    <a:pt x="11" y="556"/>
                  </a:lnTo>
                  <a:lnTo>
                    <a:pt x="3" y="638"/>
                  </a:lnTo>
                  <a:lnTo>
                    <a:pt x="0" y="722"/>
                  </a:lnTo>
                  <a:lnTo>
                    <a:pt x="4" y="804"/>
                  </a:lnTo>
                  <a:lnTo>
                    <a:pt x="13" y="882"/>
                  </a:lnTo>
                  <a:lnTo>
                    <a:pt x="27" y="954"/>
                  </a:lnTo>
                  <a:lnTo>
                    <a:pt x="47" y="1015"/>
                  </a:lnTo>
                  <a:lnTo>
                    <a:pt x="73" y="1065"/>
                  </a:lnTo>
                  <a:lnTo>
                    <a:pt x="103" y="1101"/>
                  </a:lnTo>
                  <a:lnTo>
                    <a:pt x="139" y="1120"/>
                  </a:lnTo>
                  <a:lnTo>
                    <a:pt x="153" y="1093"/>
                  </a:lnTo>
                  <a:lnTo>
                    <a:pt x="166" y="1072"/>
                  </a:lnTo>
                  <a:lnTo>
                    <a:pt x="180" y="1054"/>
                  </a:lnTo>
                  <a:lnTo>
                    <a:pt x="194" y="1040"/>
                  </a:lnTo>
                  <a:lnTo>
                    <a:pt x="209" y="1030"/>
                  </a:lnTo>
                  <a:lnTo>
                    <a:pt x="225" y="1022"/>
                  </a:lnTo>
                  <a:lnTo>
                    <a:pt x="244" y="1019"/>
                  </a:lnTo>
                  <a:lnTo>
                    <a:pt x="265" y="1018"/>
                  </a:lnTo>
                  <a:lnTo>
                    <a:pt x="4760" y="885"/>
                  </a:lnTo>
                  <a:lnTo>
                    <a:pt x="4785" y="882"/>
                  </a:lnTo>
                  <a:lnTo>
                    <a:pt x="4809" y="877"/>
                  </a:lnTo>
                  <a:lnTo>
                    <a:pt x="4832" y="873"/>
                  </a:lnTo>
                  <a:lnTo>
                    <a:pt x="4855" y="869"/>
                  </a:lnTo>
                  <a:lnTo>
                    <a:pt x="4877" y="865"/>
                  </a:lnTo>
                  <a:lnTo>
                    <a:pt x="4900" y="859"/>
                  </a:lnTo>
                  <a:lnTo>
                    <a:pt x="4922" y="855"/>
                  </a:lnTo>
                  <a:lnTo>
                    <a:pt x="4944" y="851"/>
                  </a:lnTo>
                  <a:lnTo>
                    <a:pt x="4966" y="846"/>
                  </a:lnTo>
                  <a:lnTo>
                    <a:pt x="4988" y="842"/>
                  </a:lnTo>
                  <a:lnTo>
                    <a:pt x="5011" y="838"/>
                  </a:lnTo>
                  <a:lnTo>
                    <a:pt x="5035" y="835"/>
                  </a:lnTo>
                  <a:lnTo>
                    <a:pt x="5058" y="832"/>
                  </a:lnTo>
                  <a:lnTo>
                    <a:pt x="5083" y="830"/>
                  </a:lnTo>
                  <a:lnTo>
                    <a:pt x="5109" y="828"/>
                  </a:lnTo>
                  <a:lnTo>
                    <a:pt x="5135" y="827"/>
                  </a:lnTo>
                  <a:lnTo>
                    <a:pt x="5166" y="829"/>
                  </a:lnTo>
                  <a:lnTo>
                    <a:pt x="5197" y="830"/>
                  </a:lnTo>
                  <a:lnTo>
                    <a:pt x="5228" y="832"/>
                  </a:lnTo>
                  <a:lnTo>
                    <a:pt x="5258" y="833"/>
                  </a:lnTo>
                  <a:lnTo>
                    <a:pt x="5289" y="835"/>
                  </a:lnTo>
                  <a:lnTo>
                    <a:pt x="5319" y="836"/>
                  </a:lnTo>
                  <a:lnTo>
                    <a:pt x="5349" y="838"/>
                  </a:lnTo>
                  <a:lnTo>
                    <a:pt x="5378" y="839"/>
                  </a:lnTo>
                  <a:lnTo>
                    <a:pt x="5408" y="841"/>
                  </a:lnTo>
                  <a:lnTo>
                    <a:pt x="5438" y="842"/>
                  </a:lnTo>
                  <a:lnTo>
                    <a:pt x="5468" y="845"/>
                  </a:lnTo>
                  <a:lnTo>
                    <a:pt x="5499" y="847"/>
                  </a:lnTo>
                  <a:lnTo>
                    <a:pt x="5530" y="849"/>
                  </a:lnTo>
                  <a:lnTo>
                    <a:pt x="5560" y="850"/>
                  </a:lnTo>
                  <a:lnTo>
                    <a:pt x="5591" y="852"/>
                  </a:lnTo>
                  <a:lnTo>
                    <a:pt x="5622" y="854"/>
                  </a:lnTo>
                  <a:lnTo>
                    <a:pt x="5620" y="845"/>
                  </a:lnTo>
                  <a:lnTo>
                    <a:pt x="5615" y="836"/>
                  </a:lnTo>
                  <a:lnTo>
                    <a:pt x="5607" y="828"/>
                  </a:lnTo>
                  <a:lnTo>
                    <a:pt x="5596" y="820"/>
                  </a:lnTo>
                  <a:lnTo>
                    <a:pt x="5582" y="815"/>
                  </a:lnTo>
                  <a:lnTo>
                    <a:pt x="5566" y="811"/>
                  </a:lnTo>
                  <a:lnTo>
                    <a:pt x="5548" y="807"/>
                  </a:lnTo>
                  <a:lnTo>
                    <a:pt x="5527" y="805"/>
                  </a:lnTo>
                  <a:lnTo>
                    <a:pt x="5488" y="804"/>
                  </a:lnTo>
                  <a:lnTo>
                    <a:pt x="5447" y="802"/>
                  </a:lnTo>
                  <a:lnTo>
                    <a:pt x="5407" y="801"/>
                  </a:lnTo>
                  <a:lnTo>
                    <a:pt x="5366" y="799"/>
                  </a:lnTo>
                  <a:lnTo>
                    <a:pt x="5324" y="798"/>
                  </a:lnTo>
                  <a:lnTo>
                    <a:pt x="5281" y="796"/>
                  </a:lnTo>
                  <a:lnTo>
                    <a:pt x="5238" y="794"/>
                  </a:lnTo>
                  <a:lnTo>
                    <a:pt x="5194" y="792"/>
                  </a:lnTo>
                  <a:lnTo>
                    <a:pt x="5150" y="789"/>
                  </a:lnTo>
                  <a:lnTo>
                    <a:pt x="5105" y="787"/>
                  </a:lnTo>
                  <a:lnTo>
                    <a:pt x="5060" y="785"/>
                  </a:lnTo>
                  <a:lnTo>
                    <a:pt x="5014" y="783"/>
                  </a:lnTo>
                  <a:lnTo>
                    <a:pt x="4968" y="781"/>
                  </a:lnTo>
                  <a:lnTo>
                    <a:pt x="4922" y="779"/>
                  </a:lnTo>
                  <a:lnTo>
                    <a:pt x="4876" y="776"/>
                  </a:lnTo>
                  <a:lnTo>
                    <a:pt x="4830" y="774"/>
                  </a:lnTo>
                  <a:lnTo>
                    <a:pt x="4783" y="771"/>
                  </a:lnTo>
                  <a:lnTo>
                    <a:pt x="4737" y="768"/>
                  </a:lnTo>
                  <a:lnTo>
                    <a:pt x="4690" y="766"/>
                  </a:lnTo>
                  <a:lnTo>
                    <a:pt x="4644" y="763"/>
                  </a:lnTo>
                  <a:lnTo>
                    <a:pt x="4598" y="761"/>
                  </a:lnTo>
                  <a:lnTo>
                    <a:pt x="4551" y="758"/>
                  </a:lnTo>
                  <a:lnTo>
                    <a:pt x="4505" y="755"/>
                  </a:lnTo>
                  <a:lnTo>
                    <a:pt x="4459" y="752"/>
                  </a:lnTo>
                  <a:lnTo>
                    <a:pt x="4414" y="749"/>
                  </a:lnTo>
                  <a:lnTo>
                    <a:pt x="4369" y="746"/>
                  </a:lnTo>
                  <a:lnTo>
                    <a:pt x="4324" y="744"/>
                  </a:lnTo>
                  <a:lnTo>
                    <a:pt x="4280" y="741"/>
                  </a:lnTo>
                  <a:lnTo>
                    <a:pt x="4237" y="738"/>
                  </a:lnTo>
                  <a:lnTo>
                    <a:pt x="4194" y="734"/>
                  </a:lnTo>
                  <a:lnTo>
                    <a:pt x="4152" y="732"/>
                  </a:lnTo>
                  <a:lnTo>
                    <a:pt x="4110" y="729"/>
                  </a:lnTo>
                  <a:lnTo>
                    <a:pt x="4095" y="724"/>
                  </a:lnTo>
                  <a:lnTo>
                    <a:pt x="4080" y="715"/>
                  </a:lnTo>
                  <a:lnTo>
                    <a:pt x="4066" y="703"/>
                  </a:lnTo>
                  <a:lnTo>
                    <a:pt x="4054" y="688"/>
                  </a:lnTo>
                  <a:lnTo>
                    <a:pt x="4043" y="672"/>
                  </a:lnTo>
                  <a:lnTo>
                    <a:pt x="4033" y="656"/>
                  </a:lnTo>
                  <a:lnTo>
                    <a:pt x="4026" y="639"/>
                  </a:lnTo>
                  <a:lnTo>
                    <a:pt x="4020" y="624"/>
                  </a:lnTo>
                  <a:lnTo>
                    <a:pt x="4013" y="561"/>
                  </a:lnTo>
                  <a:lnTo>
                    <a:pt x="4010" y="489"/>
                  </a:lnTo>
                  <a:lnTo>
                    <a:pt x="4011" y="412"/>
                  </a:lnTo>
                  <a:lnTo>
                    <a:pt x="4017" y="336"/>
                  </a:lnTo>
                  <a:lnTo>
                    <a:pt x="4028" y="269"/>
                  </a:lnTo>
                  <a:lnTo>
                    <a:pt x="4046" y="213"/>
                  </a:lnTo>
                  <a:lnTo>
                    <a:pt x="4071" y="176"/>
                  </a:lnTo>
                  <a:lnTo>
                    <a:pt x="4104" y="161"/>
                  </a:lnTo>
                  <a:lnTo>
                    <a:pt x="4130" y="163"/>
                  </a:lnTo>
                  <a:lnTo>
                    <a:pt x="4159" y="165"/>
                  </a:lnTo>
                  <a:lnTo>
                    <a:pt x="4191" y="168"/>
                  </a:lnTo>
                  <a:lnTo>
                    <a:pt x="4227" y="171"/>
                  </a:lnTo>
                  <a:lnTo>
                    <a:pt x="4266" y="175"/>
                  </a:lnTo>
                  <a:lnTo>
                    <a:pt x="4307" y="178"/>
                  </a:lnTo>
                  <a:lnTo>
                    <a:pt x="4351" y="182"/>
                  </a:lnTo>
                  <a:lnTo>
                    <a:pt x="4397" y="186"/>
                  </a:lnTo>
                  <a:lnTo>
                    <a:pt x="4445" y="189"/>
                  </a:lnTo>
                  <a:lnTo>
                    <a:pt x="4495" y="195"/>
                  </a:lnTo>
                  <a:lnTo>
                    <a:pt x="4546" y="199"/>
                  </a:lnTo>
                  <a:lnTo>
                    <a:pt x="4600" y="203"/>
                  </a:lnTo>
                  <a:lnTo>
                    <a:pt x="4653" y="208"/>
                  </a:lnTo>
                  <a:lnTo>
                    <a:pt x="4707" y="213"/>
                  </a:lnTo>
                  <a:lnTo>
                    <a:pt x="4762" y="218"/>
                  </a:lnTo>
                  <a:lnTo>
                    <a:pt x="4817" y="222"/>
                  </a:lnTo>
                  <a:lnTo>
                    <a:pt x="4872" y="227"/>
                  </a:lnTo>
                  <a:lnTo>
                    <a:pt x="4927" y="233"/>
                  </a:lnTo>
                  <a:lnTo>
                    <a:pt x="4981" y="237"/>
                  </a:lnTo>
                  <a:lnTo>
                    <a:pt x="5034" y="242"/>
                  </a:lnTo>
                  <a:lnTo>
                    <a:pt x="5087" y="247"/>
                  </a:lnTo>
                  <a:lnTo>
                    <a:pt x="5138" y="251"/>
                  </a:lnTo>
                  <a:lnTo>
                    <a:pt x="5188" y="256"/>
                  </a:lnTo>
                  <a:lnTo>
                    <a:pt x="5236" y="260"/>
                  </a:lnTo>
                  <a:lnTo>
                    <a:pt x="5282" y="265"/>
                  </a:lnTo>
                  <a:lnTo>
                    <a:pt x="5326" y="268"/>
                  </a:lnTo>
                  <a:lnTo>
                    <a:pt x="5367" y="272"/>
                  </a:lnTo>
                  <a:lnTo>
                    <a:pt x="5406" y="275"/>
                  </a:lnTo>
                  <a:lnTo>
                    <a:pt x="5442" y="278"/>
                  </a:lnTo>
                  <a:lnTo>
                    <a:pt x="5475" y="281"/>
                  </a:lnTo>
                  <a:lnTo>
                    <a:pt x="5504" y="285"/>
                  </a:lnTo>
                  <a:lnTo>
                    <a:pt x="5530" y="287"/>
                  </a:lnTo>
                  <a:lnTo>
                    <a:pt x="5553" y="280"/>
                  </a:lnTo>
                  <a:lnTo>
                    <a:pt x="5570" y="268"/>
                  </a:lnTo>
                  <a:lnTo>
                    <a:pt x="5581" y="250"/>
                  </a:lnTo>
                  <a:lnTo>
                    <a:pt x="5587" y="229"/>
                  </a:lnTo>
                  <a:lnTo>
                    <a:pt x="5586" y="207"/>
                  </a:lnTo>
                  <a:lnTo>
                    <a:pt x="5580" y="187"/>
                  </a:lnTo>
                  <a:lnTo>
                    <a:pt x="5568" y="171"/>
                  </a:lnTo>
                  <a:lnTo>
                    <a:pt x="5549" y="162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76" name="Freeform 20"/>
            <p:cNvSpPr>
              <a:spLocks/>
            </p:cNvSpPr>
            <p:nvPr/>
          </p:nvSpPr>
          <p:spPr bwMode="auto">
            <a:xfrm>
              <a:off x="625" y="893"/>
              <a:ext cx="212" cy="12"/>
            </a:xfrm>
            <a:custGeom>
              <a:avLst/>
              <a:gdLst/>
              <a:ahLst/>
              <a:cxnLst>
                <a:cxn ang="0">
                  <a:pos x="4" y="35"/>
                </a:cxn>
                <a:cxn ang="0">
                  <a:pos x="65" y="23"/>
                </a:cxn>
                <a:cxn ang="0">
                  <a:pos x="120" y="16"/>
                </a:cxn>
                <a:cxn ang="0">
                  <a:pos x="172" y="10"/>
                </a:cxn>
                <a:cxn ang="0">
                  <a:pos x="222" y="8"/>
                </a:cxn>
                <a:cxn ang="0">
                  <a:pos x="275" y="9"/>
                </a:cxn>
                <a:cxn ang="0">
                  <a:pos x="331" y="12"/>
                </a:cxn>
                <a:cxn ang="0">
                  <a:pos x="395" y="18"/>
                </a:cxn>
                <a:cxn ang="0">
                  <a:pos x="468" y="26"/>
                </a:cxn>
                <a:cxn ang="0">
                  <a:pos x="552" y="38"/>
                </a:cxn>
                <a:cxn ang="0">
                  <a:pos x="652" y="50"/>
                </a:cxn>
                <a:cxn ang="0">
                  <a:pos x="769" y="65"/>
                </a:cxn>
                <a:cxn ang="0">
                  <a:pos x="905" y="82"/>
                </a:cxn>
                <a:cxn ang="0">
                  <a:pos x="1063" y="102"/>
                </a:cxn>
                <a:cxn ang="0">
                  <a:pos x="1245" y="122"/>
                </a:cxn>
                <a:cxn ang="0">
                  <a:pos x="1455" y="146"/>
                </a:cxn>
                <a:cxn ang="0">
                  <a:pos x="1696" y="170"/>
                </a:cxn>
                <a:cxn ang="0">
                  <a:pos x="1571" y="149"/>
                </a:cxn>
                <a:cxn ang="0">
                  <a:pos x="1347" y="126"/>
                </a:cxn>
                <a:cxn ang="0">
                  <a:pos x="1151" y="103"/>
                </a:cxn>
                <a:cxn ang="0">
                  <a:pos x="981" y="83"/>
                </a:cxn>
                <a:cxn ang="0">
                  <a:pos x="834" y="65"/>
                </a:cxn>
                <a:cxn ang="0">
                  <a:pos x="707" y="49"/>
                </a:cxn>
                <a:cxn ang="0">
                  <a:pos x="600" y="35"/>
                </a:cxn>
                <a:cxn ang="0">
                  <a:pos x="508" y="23"/>
                </a:cxn>
                <a:cxn ang="0">
                  <a:pos x="430" y="13"/>
                </a:cxn>
                <a:cxn ang="0">
                  <a:pos x="362" y="6"/>
                </a:cxn>
                <a:cxn ang="0">
                  <a:pos x="302" y="2"/>
                </a:cxn>
                <a:cxn ang="0">
                  <a:pos x="248" y="0"/>
                </a:cxn>
                <a:cxn ang="0">
                  <a:pos x="197" y="1"/>
                </a:cxn>
                <a:cxn ang="0">
                  <a:pos x="146" y="4"/>
                </a:cxn>
                <a:cxn ang="0">
                  <a:pos x="93" y="10"/>
                </a:cxn>
                <a:cxn ang="0">
                  <a:pos x="35" y="20"/>
                </a:cxn>
                <a:cxn ang="0">
                  <a:pos x="4" y="26"/>
                </a:cxn>
                <a:cxn ang="0">
                  <a:pos x="1" y="27"/>
                </a:cxn>
                <a:cxn ang="0">
                  <a:pos x="1" y="34"/>
                </a:cxn>
              </a:cxnLst>
              <a:rect l="0" t="0" r="r" b="b"/>
              <a:pathLst>
                <a:path w="1696" h="170">
                  <a:moveTo>
                    <a:pt x="4" y="35"/>
                  </a:moveTo>
                  <a:lnTo>
                    <a:pt x="4" y="35"/>
                  </a:lnTo>
                  <a:lnTo>
                    <a:pt x="35" y="28"/>
                  </a:lnTo>
                  <a:lnTo>
                    <a:pt x="65" y="23"/>
                  </a:lnTo>
                  <a:lnTo>
                    <a:pt x="93" y="19"/>
                  </a:lnTo>
                  <a:lnTo>
                    <a:pt x="120" y="16"/>
                  </a:lnTo>
                  <a:lnTo>
                    <a:pt x="146" y="12"/>
                  </a:lnTo>
                  <a:lnTo>
                    <a:pt x="172" y="10"/>
                  </a:lnTo>
                  <a:lnTo>
                    <a:pt x="197" y="9"/>
                  </a:lnTo>
                  <a:lnTo>
                    <a:pt x="222" y="8"/>
                  </a:lnTo>
                  <a:lnTo>
                    <a:pt x="248" y="8"/>
                  </a:lnTo>
                  <a:lnTo>
                    <a:pt x="275" y="9"/>
                  </a:lnTo>
                  <a:lnTo>
                    <a:pt x="302" y="10"/>
                  </a:lnTo>
                  <a:lnTo>
                    <a:pt x="331" y="12"/>
                  </a:lnTo>
                  <a:lnTo>
                    <a:pt x="362" y="14"/>
                  </a:lnTo>
                  <a:lnTo>
                    <a:pt x="395" y="18"/>
                  </a:lnTo>
                  <a:lnTo>
                    <a:pt x="430" y="22"/>
                  </a:lnTo>
                  <a:lnTo>
                    <a:pt x="468" y="26"/>
                  </a:lnTo>
                  <a:lnTo>
                    <a:pt x="508" y="31"/>
                  </a:lnTo>
                  <a:lnTo>
                    <a:pt x="552" y="38"/>
                  </a:lnTo>
                  <a:lnTo>
                    <a:pt x="600" y="43"/>
                  </a:lnTo>
                  <a:lnTo>
                    <a:pt x="652" y="50"/>
                  </a:lnTo>
                  <a:lnTo>
                    <a:pt x="707" y="58"/>
                  </a:lnTo>
                  <a:lnTo>
                    <a:pt x="769" y="65"/>
                  </a:lnTo>
                  <a:lnTo>
                    <a:pt x="834" y="74"/>
                  </a:lnTo>
                  <a:lnTo>
                    <a:pt x="905" y="82"/>
                  </a:lnTo>
                  <a:lnTo>
                    <a:pt x="981" y="92"/>
                  </a:lnTo>
                  <a:lnTo>
                    <a:pt x="1063" y="102"/>
                  </a:lnTo>
                  <a:lnTo>
                    <a:pt x="1151" y="112"/>
                  </a:lnTo>
                  <a:lnTo>
                    <a:pt x="1245" y="122"/>
                  </a:lnTo>
                  <a:lnTo>
                    <a:pt x="1347" y="134"/>
                  </a:lnTo>
                  <a:lnTo>
                    <a:pt x="1455" y="146"/>
                  </a:lnTo>
                  <a:lnTo>
                    <a:pt x="1571" y="157"/>
                  </a:lnTo>
                  <a:lnTo>
                    <a:pt x="1696" y="170"/>
                  </a:lnTo>
                  <a:lnTo>
                    <a:pt x="1696" y="162"/>
                  </a:lnTo>
                  <a:lnTo>
                    <a:pt x="1571" y="149"/>
                  </a:lnTo>
                  <a:lnTo>
                    <a:pt x="1455" y="137"/>
                  </a:lnTo>
                  <a:lnTo>
                    <a:pt x="1347" y="126"/>
                  </a:lnTo>
                  <a:lnTo>
                    <a:pt x="1245" y="114"/>
                  </a:lnTo>
                  <a:lnTo>
                    <a:pt x="1151" y="103"/>
                  </a:lnTo>
                  <a:lnTo>
                    <a:pt x="1063" y="94"/>
                  </a:lnTo>
                  <a:lnTo>
                    <a:pt x="981" y="83"/>
                  </a:lnTo>
                  <a:lnTo>
                    <a:pt x="905" y="74"/>
                  </a:lnTo>
                  <a:lnTo>
                    <a:pt x="834" y="65"/>
                  </a:lnTo>
                  <a:lnTo>
                    <a:pt x="769" y="57"/>
                  </a:lnTo>
                  <a:lnTo>
                    <a:pt x="707" y="49"/>
                  </a:lnTo>
                  <a:lnTo>
                    <a:pt x="652" y="42"/>
                  </a:lnTo>
                  <a:lnTo>
                    <a:pt x="600" y="35"/>
                  </a:lnTo>
                  <a:lnTo>
                    <a:pt x="552" y="29"/>
                  </a:lnTo>
                  <a:lnTo>
                    <a:pt x="508" y="23"/>
                  </a:lnTo>
                  <a:lnTo>
                    <a:pt x="468" y="18"/>
                  </a:lnTo>
                  <a:lnTo>
                    <a:pt x="430" y="13"/>
                  </a:lnTo>
                  <a:lnTo>
                    <a:pt x="395" y="9"/>
                  </a:lnTo>
                  <a:lnTo>
                    <a:pt x="362" y="6"/>
                  </a:lnTo>
                  <a:lnTo>
                    <a:pt x="331" y="4"/>
                  </a:lnTo>
                  <a:lnTo>
                    <a:pt x="302" y="2"/>
                  </a:lnTo>
                  <a:lnTo>
                    <a:pt x="275" y="1"/>
                  </a:lnTo>
                  <a:lnTo>
                    <a:pt x="248" y="0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2" y="2"/>
                  </a:lnTo>
                  <a:lnTo>
                    <a:pt x="146" y="4"/>
                  </a:lnTo>
                  <a:lnTo>
                    <a:pt x="120" y="7"/>
                  </a:lnTo>
                  <a:lnTo>
                    <a:pt x="93" y="10"/>
                  </a:lnTo>
                  <a:lnTo>
                    <a:pt x="65" y="14"/>
                  </a:lnTo>
                  <a:lnTo>
                    <a:pt x="35" y="2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1" y="34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77" name="Freeform 21"/>
            <p:cNvSpPr>
              <a:spLocks/>
            </p:cNvSpPr>
            <p:nvPr/>
          </p:nvSpPr>
          <p:spPr bwMode="auto">
            <a:xfrm>
              <a:off x="172" y="895"/>
              <a:ext cx="453" cy="14"/>
            </a:xfrm>
            <a:custGeom>
              <a:avLst/>
              <a:gdLst/>
              <a:ahLst/>
              <a:cxnLst>
                <a:cxn ang="0">
                  <a:pos x="4" y="191"/>
                </a:cxn>
                <a:cxn ang="0">
                  <a:pos x="4" y="191"/>
                </a:cxn>
                <a:cxn ang="0">
                  <a:pos x="3619" y="9"/>
                </a:cxn>
                <a:cxn ang="0">
                  <a:pos x="3619" y="0"/>
                </a:cxn>
                <a:cxn ang="0">
                  <a:pos x="4" y="182"/>
                </a:cxn>
                <a:cxn ang="0">
                  <a:pos x="4" y="182"/>
                </a:cxn>
                <a:cxn ang="0">
                  <a:pos x="4" y="182"/>
                </a:cxn>
                <a:cxn ang="0">
                  <a:pos x="1" y="183"/>
                </a:cxn>
                <a:cxn ang="0">
                  <a:pos x="0" y="186"/>
                </a:cxn>
                <a:cxn ang="0">
                  <a:pos x="1" y="190"/>
                </a:cxn>
                <a:cxn ang="0">
                  <a:pos x="4" y="191"/>
                </a:cxn>
              </a:cxnLst>
              <a:rect l="0" t="0" r="r" b="b"/>
              <a:pathLst>
                <a:path w="3619" h="191">
                  <a:moveTo>
                    <a:pt x="4" y="191"/>
                  </a:moveTo>
                  <a:lnTo>
                    <a:pt x="4" y="191"/>
                  </a:lnTo>
                  <a:lnTo>
                    <a:pt x="3619" y="9"/>
                  </a:lnTo>
                  <a:lnTo>
                    <a:pt x="3619" y="0"/>
                  </a:lnTo>
                  <a:lnTo>
                    <a:pt x="4" y="182"/>
                  </a:lnTo>
                  <a:lnTo>
                    <a:pt x="4" y="182"/>
                  </a:lnTo>
                  <a:lnTo>
                    <a:pt x="4" y="182"/>
                  </a:lnTo>
                  <a:lnTo>
                    <a:pt x="1" y="183"/>
                  </a:lnTo>
                  <a:lnTo>
                    <a:pt x="0" y="186"/>
                  </a:lnTo>
                  <a:lnTo>
                    <a:pt x="1" y="190"/>
                  </a:lnTo>
                  <a:lnTo>
                    <a:pt x="4" y="1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78" name="Freeform 22"/>
            <p:cNvSpPr>
              <a:spLocks/>
            </p:cNvSpPr>
            <p:nvPr/>
          </p:nvSpPr>
          <p:spPr bwMode="auto">
            <a:xfrm>
              <a:off x="143" y="908"/>
              <a:ext cx="29" cy="67"/>
            </a:xfrm>
            <a:custGeom>
              <a:avLst/>
              <a:gdLst/>
              <a:ahLst/>
              <a:cxnLst>
                <a:cxn ang="0">
                  <a:pos x="140" y="914"/>
                </a:cxn>
                <a:cxn ang="0">
                  <a:pos x="143" y="911"/>
                </a:cxn>
                <a:cxn ang="0">
                  <a:pos x="109" y="893"/>
                </a:cxn>
                <a:cxn ang="0">
                  <a:pos x="80" y="859"/>
                </a:cxn>
                <a:cxn ang="0">
                  <a:pos x="54" y="809"/>
                </a:cxn>
                <a:cxn ang="0">
                  <a:pos x="35" y="748"/>
                </a:cxn>
                <a:cxn ang="0">
                  <a:pos x="21" y="678"/>
                </a:cxn>
                <a:cxn ang="0">
                  <a:pos x="12" y="600"/>
                </a:cxn>
                <a:cxn ang="0">
                  <a:pos x="8" y="518"/>
                </a:cxn>
                <a:cxn ang="0">
                  <a:pos x="11" y="434"/>
                </a:cxn>
                <a:cxn ang="0">
                  <a:pos x="19" y="352"/>
                </a:cxn>
                <a:cxn ang="0">
                  <a:pos x="33" y="272"/>
                </a:cxn>
                <a:cxn ang="0">
                  <a:pos x="53" y="199"/>
                </a:cxn>
                <a:cxn ang="0">
                  <a:pos x="79" y="135"/>
                </a:cxn>
                <a:cxn ang="0">
                  <a:pos x="111" y="81"/>
                </a:cxn>
                <a:cxn ang="0">
                  <a:pos x="149" y="40"/>
                </a:cxn>
                <a:cxn ang="0">
                  <a:pos x="195" y="15"/>
                </a:cxn>
                <a:cxn ang="0">
                  <a:pos x="246" y="9"/>
                </a:cxn>
                <a:cxn ang="0">
                  <a:pos x="246" y="0"/>
                </a:cxn>
                <a:cxn ang="0">
                  <a:pos x="193" y="7"/>
                </a:cxn>
                <a:cxn ang="0">
                  <a:pos x="145" y="32"/>
                </a:cxn>
                <a:cxn ang="0">
                  <a:pos x="105" y="74"/>
                </a:cxn>
                <a:cxn ang="0">
                  <a:pos x="73" y="130"/>
                </a:cxn>
                <a:cxn ang="0">
                  <a:pos x="45" y="197"/>
                </a:cxn>
                <a:cxn ang="0">
                  <a:pos x="25" y="270"/>
                </a:cxn>
                <a:cxn ang="0">
                  <a:pos x="11" y="352"/>
                </a:cxn>
                <a:cxn ang="0">
                  <a:pos x="3" y="434"/>
                </a:cxn>
                <a:cxn ang="0">
                  <a:pos x="0" y="518"/>
                </a:cxn>
                <a:cxn ang="0">
                  <a:pos x="4" y="600"/>
                </a:cxn>
                <a:cxn ang="0">
                  <a:pos x="13" y="678"/>
                </a:cxn>
                <a:cxn ang="0">
                  <a:pos x="27" y="751"/>
                </a:cxn>
                <a:cxn ang="0">
                  <a:pos x="48" y="813"/>
                </a:cxn>
                <a:cxn ang="0">
                  <a:pos x="74" y="863"/>
                </a:cxn>
                <a:cxn ang="0">
                  <a:pos x="105" y="900"/>
                </a:cxn>
                <a:cxn ang="0">
                  <a:pos x="143" y="920"/>
                </a:cxn>
                <a:cxn ang="0">
                  <a:pos x="146" y="918"/>
                </a:cxn>
                <a:cxn ang="0">
                  <a:pos x="143" y="920"/>
                </a:cxn>
                <a:cxn ang="0">
                  <a:pos x="146" y="919"/>
                </a:cxn>
                <a:cxn ang="0">
                  <a:pos x="147" y="917"/>
                </a:cxn>
                <a:cxn ang="0">
                  <a:pos x="146" y="914"/>
                </a:cxn>
                <a:cxn ang="0">
                  <a:pos x="143" y="911"/>
                </a:cxn>
                <a:cxn ang="0">
                  <a:pos x="140" y="914"/>
                </a:cxn>
              </a:cxnLst>
              <a:rect l="0" t="0" r="r" b="b"/>
              <a:pathLst>
                <a:path w="246" h="920">
                  <a:moveTo>
                    <a:pt x="140" y="914"/>
                  </a:moveTo>
                  <a:lnTo>
                    <a:pt x="143" y="911"/>
                  </a:lnTo>
                  <a:lnTo>
                    <a:pt x="109" y="893"/>
                  </a:lnTo>
                  <a:lnTo>
                    <a:pt x="80" y="859"/>
                  </a:lnTo>
                  <a:lnTo>
                    <a:pt x="54" y="809"/>
                  </a:lnTo>
                  <a:lnTo>
                    <a:pt x="35" y="748"/>
                  </a:lnTo>
                  <a:lnTo>
                    <a:pt x="21" y="678"/>
                  </a:lnTo>
                  <a:lnTo>
                    <a:pt x="12" y="600"/>
                  </a:lnTo>
                  <a:lnTo>
                    <a:pt x="8" y="518"/>
                  </a:lnTo>
                  <a:lnTo>
                    <a:pt x="11" y="434"/>
                  </a:lnTo>
                  <a:lnTo>
                    <a:pt x="19" y="352"/>
                  </a:lnTo>
                  <a:lnTo>
                    <a:pt x="33" y="272"/>
                  </a:lnTo>
                  <a:lnTo>
                    <a:pt x="53" y="199"/>
                  </a:lnTo>
                  <a:lnTo>
                    <a:pt x="79" y="135"/>
                  </a:lnTo>
                  <a:lnTo>
                    <a:pt x="111" y="81"/>
                  </a:lnTo>
                  <a:lnTo>
                    <a:pt x="149" y="40"/>
                  </a:lnTo>
                  <a:lnTo>
                    <a:pt x="195" y="15"/>
                  </a:lnTo>
                  <a:lnTo>
                    <a:pt x="246" y="9"/>
                  </a:lnTo>
                  <a:lnTo>
                    <a:pt x="246" y="0"/>
                  </a:lnTo>
                  <a:lnTo>
                    <a:pt x="193" y="7"/>
                  </a:lnTo>
                  <a:lnTo>
                    <a:pt x="145" y="32"/>
                  </a:lnTo>
                  <a:lnTo>
                    <a:pt x="105" y="74"/>
                  </a:lnTo>
                  <a:lnTo>
                    <a:pt x="73" y="130"/>
                  </a:lnTo>
                  <a:lnTo>
                    <a:pt x="45" y="197"/>
                  </a:lnTo>
                  <a:lnTo>
                    <a:pt x="25" y="270"/>
                  </a:lnTo>
                  <a:lnTo>
                    <a:pt x="11" y="352"/>
                  </a:lnTo>
                  <a:lnTo>
                    <a:pt x="3" y="434"/>
                  </a:lnTo>
                  <a:lnTo>
                    <a:pt x="0" y="518"/>
                  </a:lnTo>
                  <a:lnTo>
                    <a:pt x="4" y="600"/>
                  </a:lnTo>
                  <a:lnTo>
                    <a:pt x="13" y="678"/>
                  </a:lnTo>
                  <a:lnTo>
                    <a:pt x="27" y="751"/>
                  </a:lnTo>
                  <a:lnTo>
                    <a:pt x="48" y="813"/>
                  </a:lnTo>
                  <a:lnTo>
                    <a:pt x="74" y="863"/>
                  </a:lnTo>
                  <a:lnTo>
                    <a:pt x="105" y="900"/>
                  </a:lnTo>
                  <a:lnTo>
                    <a:pt x="143" y="920"/>
                  </a:lnTo>
                  <a:lnTo>
                    <a:pt x="146" y="918"/>
                  </a:lnTo>
                  <a:lnTo>
                    <a:pt x="143" y="920"/>
                  </a:lnTo>
                  <a:lnTo>
                    <a:pt x="146" y="919"/>
                  </a:lnTo>
                  <a:lnTo>
                    <a:pt x="147" y="917"/>
                  </a:lnTo>
                  <a:lnTo>
                    <a:pt x="146" y="914"/>
                  </a:lnTo>
                  <a:lnTo>
                    <a:pt x="143" y="911"/>
                  </a:lnTo>
                  <a:lnTo>
                    <a:pt x="140" y="9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79" name="Freeform 23"/>
            <p:cNvSpPr>
              <a:spLocks/>
            </p:cNvSpPr>
            <p:nvPr/>
          </p:nvSpPr>
          <p:spPr bwMode="auto">
            <a:xfrm>
              <a:off x="160" y="966"/>
              <a:ext cx="16" cy="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29" y="0"/>
                </a:cxn>
                <a:cxn ang="0">
                  <a:pos x="108" y="1"/>
                </a:cxn>
                <a:cxn ang="0">
                  <a:pos x="89" y="4"/>
                </a:cxn>
                <a:cxn ang="0">
                  <a:pos x="72" y="11"/>
                </a:cxn>
                <a:cxn ang="0">
                  <a:pos x="56" y="22"/>
                </a:cxn>
                <a:cxn ang="0">
                  <a:pos x="42" y="37"/>
                </a:cxn>
                <a:cxn ang="0">
                  <a:pos x="27" y="55"/>
                </a:cxn>
                <a:cxn ang="0">
                  <a:pos x="14" y="77"/>
                </a:cxn>
                <a:cxn ang="0">
                  <a:pos x="0" y="104"/>
                </a:cxn>
                <a:cxn ang="0">
                  <a:pos x="6" y="108"/>
                </a:cxn>
                <a:cxn ang="0">
                  <a:pos x="20" y="81"/>
                </a:cxn>
                <a:cxn ang="0">
                  <a:pos x="33" y="61"/>
                </a:cxn>
                <a:cxn ang="0">
                  <a:pos x="46" y="43"/>
                </a:cxn>
                <a:cxn ang="0">
                  <a:pos x="60" y="31"/>
                </a:cxn>
                <a:cxn ang="0">
                  <a:pos x="74" y="20"/>
                </a:cxn>
                <a:cxn ang="0">
                  <a:pos x="89" y="13"/>
                </a:cxn>
                <a:cxn ang="0">
                  <a:pos x="108" y="9"/>
                </a:cxn>
                <a:cxn ang="0">
                  <a:pos x="129" y="8"/>
                </a:cxn>
                <a:cxn ang="0">
                  <a:pos x="129" y="8"/>
                </a:cxn>
                <a:cxn ang="0">
                  <a:pos x="129" y="8"/>
                </a:cxn>
                <a:cxn ang="0">
                  <a:pos x="132" y="7"/>
                </a:cxn>
                <a:cxn ang="0">
                  <a:pos x="133" y="4"/>
                </a:cxn>
                <a:cxn ang="0">
                  <a:pos x="132" y="1"/>
                </a:cxn>
                <a:cxn ang="0">
                  <a:pos x="129" y="0"/>
                </a:cxn>
              </a:cxnLst>
              <a:rect l="0" t="0" r="r" b="b"/>
              <a:pathLst>
                <a:path w="133" h="108">
                  <a:moveTo>
                    <a:pt x="129" y="0"/>
                  </a:moveTo>
                  <a:lnTo>
                    <a:pt x="129" y="0"/>
                  </a:lnTo>
                  <a:lnTo>
                    <a:pt x="108" y="1"/>
                  </a:lnTo>
                  <a:lnTo>
                    <a:pt x="89" y="4"/>
                  </a:lnTo>
                  <a:lnTo>
                    <a:pt x="72" y="11"/>
                  </a:lnTo>
                  <a:lnTo>
                    <a:pt x="56" y="22"/>
                  </a:lnTo>
                  <a:lnTo>
                    <a:pt x="42" y="37"/>
                  </a:lnTo>
                  <a:lnTo>
                    <a:pt x="27" y="55"/>
                  </a:lnTo>
                  <a:lnTo>
                    <a:pt x="14" y="77"/>
                  </a:lnTo>
                  <a:lnTo>
                    <a:pt x="0" y="104"/>
                  </a:lnTo>
                  <a:lnTo>
                    <a:pt x="6" y="108"/>
                  </a:lnTo>
                  <a:lnTo>
                    <a:pt x="20" y="81"/>
                  </a:lnTo>
                  <a:lnTo>
                    <a:pt x="33" y="61"/>
                  </a:lnTo>
                  <a:lnTo>
                    <a:pt x="46" y="43"/>
                  </a:lnTo>
                  <a:lnTo>
                    <a:pt x="60" y="31"/>
                  </a:lnTo>
                  <a:lnTo>
                    <a:pt x="74" y="20"/>
                  </a:lnTo>
                  <a:lnTo>
                    <a:pt x="89" y="13"/>
                  </a:lnTo>
                  <a:lnTo>
                    <a:pt x="108" y="9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32" y="7"/>
                  </a:lnTo>
                  <a:lnTo>
                    <a:pt x="133" y="4"/>
                  </a:lnTo>
                  <a:lnTo>
                    <a:pt x="132" y="1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80" name="Freeform 24"/>
            <p:cNvSpPr>
              <a:spLocks/>
            </p:cNvSpPr>
            <p:nvPr/>
          </p:nvSpPr>
          <p:spPr bwMode="auto">
            <a:xfrm>
              <a:off x="176" y="956"/>
              <a:ext cx="562" cy="11"/>
            </a:xfrm>
            <a:custGeom>
              <a:avLst/>
              <a:gdLst/>
              <a:ahLst/>
              <a:cxnLst>
                <a:cxn ang="0">
                  <a:pos x="4495" y="0"/>
                </a:cxn>
                <a:cxn ang="0">
                  <a:pos x="4495" y="0"/>
                </a:cxn>
                <a:cxn ang="0">
                  <a:pos x="0" y="134"/>
                </a:cxn>
                <a:cxn ang="0">
                  <a:pos x="0" y="142"/>
                </a:cxn>
                <a:cxn ang="0">
                  <a:pos x="4495" y="9"/>
                </a:cxn>
                <a:cxn ang="0">
                  <a:pos x="4495" y="9"/>
                </a:cxn>
                <a:cxn ang="0">
                  <a:pos x="4495" y="9"/>
                </a:cxn>
                <a:cxn ang="0">
                  <a:pos x="4498" y="8"/>
                </a:cxn>
                <a:cxn ang="0">
                  <a:pos x="4499" y="5"/>
                </a:cxn>
                <a:cxn ang="0">
                  <a:pos x="4498" y="2"/>
                </a:cxn>
                <a:cxn ang="0">
                  <a:pos x="4495" y="0"/>
                </a:cxn>
              </a:cxnLst>
              <a:rect l="0" t="0" r="r" b="b"/>
              <a:pathLst>
                <a:path w="4499" h="142">
                  <a:moveTo>
                    <a:pt x="4495" y="0"/>
                  </a:moveTo>
                  <a:lnTo>
                    <a:pt x="4495" y="0"/>
                  </a:lnTo>
                  <a:lnTo>
                    <a:pt x="0" y="134"/>
                  </a:lnTo>
                  <a:lnTo>
                    <a:pt x="0" y="142"/>
                  </a:lnTo>
                  <a:lnTo>
                    <a:pt x="4495" y="9"/>
                  </a:lnTo>
                  <a:lnTo>
                    <a:pt x="4495" y="9"/>
                  </a:lnTo>
                  <a:lnTo>
                    <a:pt x="4495" y="9"/>
                  </a:lnTo>
                  <a:lnTo>
                    <a:pt x="4498" y="8"/>
                  </a:lnTo>
                  <a:lnTo>
                    <a:pt x="4499" y="5"/>
                  </a:lnTo>
                  <a:lnTo>
                    <a:pt x="4498" y="2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81" name="Freeform 25"/>
            <p:cNvSpPr>
              <a:spLocks/>
            </p:cNvSpPr>
            <p:nvPr/>
          </p:nvSpPr>
          <p:spPr bwMode="auto">
            <a:xfrm>
              <a:off x="738" y="952"/>
              <a:ext cx="47" cy="5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375" y="0"/>
                </a:cxn>
                <a:cxn ang="0">
                  <a:pos x="349" y="1"/>
                </a:cxn>
                <a:cxn ang="0">
                  <a:pos x="323" y="3"/>
                </a:cxn>
                <a:cxn ang="0">
                  <a:pos x="298" y="6"/>
                </a:cxn>
                <a:cxn ang="0">
                  <a:pos x="275" y="9"/>
                </a:cxn>
                <a:cxn ang="0">
                  <a:pos x="251" y="12"/>
                </a:cxn>
                <a:cxn ang="0">
                  <a:pos x="228" y="16"/>
                </a:cxn>
                <a:cxn ang="0">
                  <a:pos x="206" y="19"/>
                </a:cxn>
                <a:cxn ang="0">
                  <a:pos x="184" y="25"/>
                </a:cxn>
                <a:cxn ang="0">
                  <a:pos x="162" y="29"/>
                </a:cxn>
                <a:cxn ang="0">
                  <a:pos x="140" y="33"/>
                </a:cxn>
                <a:cxn ang="0">
                  <a:pos x="117" y="38"/>
                </a:cxn>
                <a:cxn ang="0">
                  <a:pos x="95" y="43"/>
                </a:cxn>
                <a:cxn ang="0">
                  <a:pos x="72" y="47"/>
                </a:cxn>
                <a:cxn ang="0">
                  <a:pos x="49" y="51"/>
                </a:cxn>
                <a:cxn ang="0">
                  <a:pos x="25" y="55"/>
                </a:cxn>
                <a:cxn ang="0">
                  <a:pos x="0" y="58"/>
                </a:cxn>
                <a:cxn ang="0">
                  <a:pos x="0" y="67"/>
                </a:cxn>
                <a:cxn ang="0">
                  <a:pos x="25" y="64"/>
                </a:cxn>
                <a:cxn ang="0">
                  <a:pos x="49" y="60"/>
                </a:cxn>
                <a:cxn ang="0">
                  <a:pos x="72" y="55"/>
                </a:cxn>
                <a:cxn ang="0">
                  <a:pos x="95" y="51"/>
                </a:cxn>
                <a:cxn ang="0">
                  <a:pos x="117" y="47"/>
                </a:cxn>
                <a:cxn ang="0">
                  <a:pos x="140" y="42"/>
                </a:cxn>
                <a:cxn ang="0">
                  <a:pos x="162" y="37"/>
                </a:cxn>
                <a:cxn ang="0">
                  <a:pos x="184" y="33"/>
                </a:cxn>
                <a:cxn ang="0">
                  <a:pos x="206" y="28"/>
                </a:cxn>
                <a:cxn ang="0">
                  <a:pos x="228" y="25"/>
                </a:cxn>
                <a:cxn ang="0">
                  <a:pos x="251" y="20"/>
                </a:cxn>
                <a:cxn ang="0">
                  <a:pos x="275" y="17"/>
                </a:cxn>
                <a:cxn ang="0">
                  <a:pos x="298" y="14"/>
                </a:cxn>
                <a:cxn ang="0">
                  <a:pos x="323" y="12"/>
                </a:cxn>
                <a:cxn ang="0">
                  <a:pos x="349" y="10"/>
                </a:cxn>
                <a:cxn ang="0">
                  <a:pos x="375" y="9"/>
                </a:cxn>
                <a:cxn ang="0">
                  <a:pos x="375" y="9"/>
                </a:cxn>
                <a:cxn ang="0">
                  <a:pos x="375" y="9"/>
                </a:cxn>
                <a:cxn ang="0">
                  <a:pos x="378" y="8"/>
                </a:cxn>
                <a:cxn ang="0">
                  <a:pos x="379" y="5"/>
                </a:cxn>
                <a:cxn ang="0">
                  <a:pos x="378" y="1"/>
                </a:cxn>
                <a:cxn ang="0">
                  <a:pos x="375" y="0"/>
                </a:cxn>
              </a:cxnLst>
              <a:rect l="0" t="0" r="r" b="b"/>
              <a:pathLst>
                <a:path w="379" h="67">
                  <a:moveTo>
                    <a:pt x="375" y="0"/>
                  </a:moveTo>
                  <a:lnTo>
                    <a:pt x="375" y="0"/>
                  </a:lnTo>
                  <a:lnTo>
                    <a:pt x="349" y="1"/>
                  </a:lnTo>
                  <a:lnTo>
                    <a:pt x="323" y="3"/>
                  </a:lnTo>
                  <a:lnTo>
                    <a:pt x="298" y="6"/>
                  </a:lnTo>
                  <a:lnTo>
                    <a:pt x="275" y="9"/>
                  </a:lnTo>
                  <a:lnTo>
                    <a:pt x="251" y="12"/>
                  </a:lnTo>
                  <a:lnTo>
                    <a:pt x="228" y="16"/>
                  </a:lnTo>
                  <a:lnTo>
                    <a:pt x="206" y="19"/>
                  </a:lnTo>
                  <a:lnTo>
                    <a:pt x="184" y="25"/>
                  </a:lnTo>
                  <a:lnTo>
                    <a:pt x="162" y="29"/>
                  </a:lnTo>
                  <a:lnTo>
                    <a:pt x="140" y="33"/>
                  </a:lnTo>
                  <a:lnTo>
                    <a:pt x="117" y="38"/>
                  </a:lnTo>
                  <a:lnTo>
                    <a:pt x="95" y="43"/>
                  </a:lnTo>
                  <a:lnTo>
                    <a:pt x="72" y="47"/>
                  </a:lnTo>
                  <a:lnTo>
                    <a:pt x="49" y="51"/>
                  </a:lnTo>
                  <a:lnTo>
                    <a:pt x="25" y="55"/>
                  </a:lnTo>
                  <a:lnTo>
                    <a:pt x="0" y="58"/>
                  </a:lnTo>
                  <a:lnTo>
                    <a:pt x="0" y="67"/>
                  </a:lnTo>
                  <a:lnTo>
                    <a:pt x="25" y="64"/>
                  </a:lnTo>
                  <a:lnTo>
                    <a:pt x="49" y="60"/>
                  </a:lnTo>
                  <a:lnTo>
                    <a:pt x="72" y="55"/>
                  </a:lnTo>
                  <a:lnTo>
                    <a:pt x="95" y="51"/>
                  </a:lnTo>
                  <a:lnTo>
                    <a:pt x="117" y="47"/>
                  </a:lnTo>
                  <a:lnTo>
                    <a:pt x="140" y="42"/>
                  </a:lnTo>
                  <a:lnTo>
                    <a:pt x="162" y="37"/>
                  </a:lnTo>
                  <a:lnTo>
                    <a:pt x="184" y="33"/>
                  </a:lnTo>
                  <a:lnTo>
                    <a:pt x="206" y="28"/>
                  </a:lnTo>
                  <a:lnTo>
                    <a:pt x="228" y="25"/>
                  </a:lnTo>
                  <a:lnTo>
                    <a:pt x="251" y="20"/>
                  </a:lnTo>
                  <a:lnTo>
                    <a:pt x="275" y="17"/>
                  </a:lnTo>
                  <a:lnTo>
                    <a:pt x="298" y="14"/>
                  </a:lnTo>
                  <a:lnTo>
                    <a:pt x="323" y="12"/>
                  </a:lnTo>
                  <a:lnTo>
                    <a:pt x="349" y="10"/>
                  </a:lnTo>
                  <a:lnTo>
                    <a:pt x="375" y="9"/>
                  </a:lnTo>
                  <a:lnTo>
                    <a:pt x="375" y="9"/>
                  </a:lnTo>
                  <a:lnTo>
                    <a:pt x="375" y="9"/>
                  </a:lnTo>
                  <a:lnTo>
                    <a:pt x="378" y="8"/>
                  </a:lnTo>
                  <a:lnTo>
                    <a:pt x="379" y="5"/>
                  </a:lnTo>
                  <a:lnTo>
                    <a:pt x="378" y="1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82" name="Freeform 26"/>
            <p:cNvSpPr>
              <a:spLocks/>
            </p:cNvSpPr>
            <p:nvPr/>
          </p:nvSpPr>
          <p:spPr bwMode="auto">
            <a:xfrm>
              <a:off x="785" y="952"/>
              <a:ext cx="61" cy="3"/>
            </a:xfrm>
            <a:custGeom>
              <a:avLst/>
              <a:gdLst/>
              <a:ahLst/>
              <a:cxnLst>
                <a:cxn ang="0">
                  <a:pos x="483" y="32"/>
                </a:cxn>
                <a:cxn ang="0">
                  <a:pos x="487" y="28"/>
                </a:cxn>
                <a:cxn ang="0">
                  <a:pos x="456" y="26"/>
                </a:cxn>
                <a:cxn ang="0">
                  <a:pos x="425" y="24"/>
                </a:cxn>
                <a:cxn ang="0">
                  <a:pos x="395" y="23"/>
                </a:cxn>
                <a:cxn ang="0">
                  <a:pos x="364" y="20"/>
                </a:cxn>
                <a:cxn ang="0">
                  <a:pos x="333" y="18"/>
                </a:cxn>
                <a:cxn ang="0">
                  <a:pos x="303" y="16"/>
                </a:cxn>
                <a:cxn ang="0">
                  <a:pos x="273" y="15"/>
                </a:cxn>
                <a:cxn ang="0">
                  <a:pos x="243" y="13"/>
                </a:cxn>
                <a:cxn ang="0">
                  <a:pos x="214" y="12"/>
                </a:cxn>
                <a:cxn ang="0">
                  <a:pos x="184" y="10"/>
                </a:cxn>
                <a:cxn ang="0">
                  <a:pos x="154" y="9"/>
                </a:cxn>
                <a:cxn ang="0">
                  <a:pos x="123" y="7"/>
                </a:cxn>
                <a:cxn ang="0">
                  <a:pos x="93" y="6"/>
                </a:cxn>
                <a:cxn ang="0">
                  <a:pos x="62" y="3"/>
                </a:cxn>
                <a:cxn ang="0">
                  <a:pos x="31" y="2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31" y="11"/>
                </a:cxn>
                <a:cxn ang="0">
                  <a:pos x="62" y="12"/>
                </a:cxn>
                <a:cxn ang="0">
                  <a:pos x="93" y="14"/>
                </a:cxn>
                <a:cxn ang="0">
                  <a:pos x="123" y="15"/>
                </a:cxn>
                <a:cxn ang="0">
                  <a:pos x="154" y="17"/>
                </a:cxn>
                <a:cxn ang="0">
                  <a:pos x="184" y="18"/>
                </a:cxn>
                <a:cxn ang="0">
                  <a:pos x="214" y="20"/>
                </a:cxn>
                <a:cxn ang="0">
                  <a:pos x="243" y="21"/>
                </a:cxn>
                <a:cxn ang="0">
                  <a:pos x="273" y="24"/>
                </a:cxn>
                <a:cxn ang="0">
                  <a:pos x="303" y="25"/>
                </a:cxn>
                <a:cxn ang="0">
                  <a:pos x="333" y="27"/>
                </a:cxn>
                <a:cxn ang="0">
                  <a:pos x="364" y="29"/>
                </a:cxn>
                <a:cxn ang="0">
                  <a:pos x="395" y="31"/>
                </a:cxn>
                <a:cxn ang="0">
                  <a:pos x="425" y="32"/>
                </a:cxn>
                <a:cxn ang="0">
                  <a:pos x="456" y="34"/>
                </a:cxn>
                <a:cxn ang="0">
                  <a:pos x="487" y="36"/>
                </a:cxn>
                <a:cxn ang="0">
                  <a:pos x="491" y="32"/>
                </a:cxn>
                <a:cxn ang="0">
                  <a:pos x="487" y="36"/>
                </a:cxn>
                <a:cxn ang="0">
                  <a:pos x="490" y="35"/>
                </a:cxn>
                <a:cxn ang="0">
                  <a:pos x="491" y="32"/>
                </a:cxn>
                <a:cxn ang="0">
                  <a:pos x="490" y="29"/>
                </a:cxn>
                <a:cxn ang="0">
                  <a:pos x="487" y="28"/>
                </a:cxn>
                <a:cxn ang="0">
                  <a:pos x="483" y="32"/>
                </a:cxn>
              </a:cxnLst>
              <a:rect l="0" t="0" r="r" b="b"/>
              <a:pathLst>
                <a:path w="491" h="36">
                  <a:moveTo>
                    <a:pt x="483" y="32"/>
                  </a:moveTo>
                  <a:lnTo>
                    <a:pt x="487" y="28"/>
                  </a:lnTo>
                  <a:lnTo>
                    <a:pt x="456" y="26"/>
                  </a:lnTo>
                  <a:lnTo>
                    <a:pt x="425" y="24"/>
                  </a:lnTo>
                  <a:lnTo>
                    <a:pt x="395" y="23"/>
                  </a:lnTo>
                  <a:lnTo>
                    <a:pt x="364" y="20"/>
                  </a:lnTo>
                  <a:lnTo>
                    <a:pt x="333" y="18"/>
                  </a:lnTo>
                  <a:lnTo>
                    <a:pt x="303" y="16"/>
                  </a:lnTo>
                  <a:lnTo>
                    <a:pt x="273" y="15"/>
                  </a:lnTo>
                  <a:lnTo>
                    <a:pt x="243" y="13"/>
                  </a:lnTo>
                  <a:lnTo>
                    <a:pt x="214" y="12"/>
                  </a:lnTo>
                  <a:lnTo>
                    <a:pt x="184" y="10"/>
                  </a:lnTo>
                  <a:lnTo>
                    <a:pt x="154" y="9"/>
                  </a:lnTo>
                  <a:lnTo>
                    <a:pt x="123" y="7"/>
                  </a:lnTo>
                  <a:lnTo>
                    <a:pt x="93" y="6"/>
                  </a:lnTo>
                  <a:lnTo>
                    <a:pt x="62" y="3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9"/>
                  </a:lnTo>
                  <a:lnTo>
                    <a:pt x="31" y="11"/>
                  </a:lnTo>
                  <a:lnTo>
                    <a:pt x="62" y="12"/>
                  </a:lnTo>
                  <a:lnTo>
                    <a:pt x="93" y="14"/>
                  </a:lnTo>
                  <a:lnTo>
                    <a:pt x="123" y="15"/>
                  </a:lnTo>
                  <a:lnTo>
                    <a:pt x="154" y="17"/>
                  </a:lnTo>
                  <a:lnTo>
                    <a:pt x="184" y="18"/>
                  </a:lnTo>
                  <a:lnTo>
                    <a:pt x="214" y="20"/>
                  </a:lnTo>
                  <a:lnTo>
                    <a:pt x="243" y="21"/>
                  </a:lnTo>
                  <a:lnTo>
                    <a:pt x="273" y="24"/>
                  </a:lnTo>
                  <a:lnTo>
                    <a:pt x="303" y="25"/>
                  </a:lnTo>
                  <a:lnTo>
                    <a:pt x="333" y="27"/>
                  </a:lnTo>
                  <a:lnTo>
                    <a:pt x="364" y="29"/>
                  </a:lnTo>
                  <a:lnTo>
                    <a:pt x="395" y="31"/>
                  </a:lnTo>
                  <a:lnTo>
                    <a:pt x="425" y="32"/>
                  </a:lnTo>
                  <a:lnTo>
                    <a:pt x="456" y="34"/>
                  </a:lnTo>
                  <a:lnTo>
                    <a:pt x="487" y="36"/>
                  </a:lnTo>
                  <a:lnTo>
                    <a:pt x="491" y="32"/>
                  </a:lnTo>
                  <a:lnTo>
                    <a:pt x="487" y="36"/>
                  </a:lnTo>
                  <a:lnTo>
                    <a:pt x="490" y="35"/>
                  </a:lnTo>
                  <a:lnTo>
                    <a:pt x="491" y="32"/>
                  </a:lnTo>
                  <a:lnTo>
                    <a:pt x="490" y="29"/>
                  </a:lnTo>
                  <a:lnTo>
                    <a:pt x="487" y="28"/>
                  </a:lnTo>
                  <a:lnTo>
                    <a:pt x="48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83" name="Freeform 27"/>
            <p:cNvSpPr>
              <a:spLocks/>
            </p:cNvSpPr>
            <p:nvPr/>
          </p:nvSpPr>
          <p:spPr bwMode="auto">
            <a:xfrm>
              <a:off x="833" y="951"/>
              <a:ext cx="13" cy="4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4" y="9"/>
                </a:cxn>
                <a:cxn ang="0">
                  <a:pos x="25" y="11"/>
                </a:cxn>
                <a:cxn ang="0">
                  <a:pos x="43" y="14"/>
                </a:cxn>
                <a:cxn ang="0">
                  <a:pos x="58" y="18"/>
                </a:cxn>
                <a:cxn ang="0">
                  <a:pos x="72" y="23"/>
                </a:cxn>
                <a:cxn ang="0">
                  <a:pos x="82" y="30"/>
                </a:cxn>
                <a:cxn ang="0">
                  <a:pos x="89" y="38"/>
                </a:cxn>
                <a:cxn ang="0">
                  <a:pos x="93" y="45"/>
                </a:cxn>
                <a:cxn ang="0">
                  <a:pos x="95" y="53"/>
                </a:cxn>
                <a:cxn ang="0">
                  <a:pos x="103" y="53"/>
                </a:cxn>
                <a:cxn ang="0">
                  <a:pos x="101" y="42"/>
                </a:cxn>
                <a:cxn ang="0">
                  <a:pos x="95" y="32"/>
                </a:cxn>
                <a:cxn ang="0">
                  <a:pos x="86" y="23"/>
                </a:cxn>
                <a:cxn ang="0">
                  <a:pos x="74" y="15"/>
                </a:cxn>
                <a:cxn ang="0">
                  <a:pos x="60" y="10"/>
                </a:cxn>
                <a:cxn ang="0">
                  <a:pos x="43" y="5"/>
                </a:cxn>
                <a:cxn ang="0">
                  <a:pos x="25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4" y="9"/>
                </a:cxn>
              </a:cxnLst>
              <a:rect l="0" t="0" r="r" b="b"/>
              <a:pathLst>
                <a:path w="103" h="53">
                  <a:moveTo>
                    <a:pt x="4" y="9"/>
                  </a:moveTo>
                  <a:lnTo>
                    <a:pt x="4" y="9"/>
                  </a:lnTo>
                  <a:lnTo>
                    <a:pt x="25" y="11"/>
                  </a:lnTo>
                  <a:lnTo>
                    <a:pt x="43" y="14"/>
                  </a:lnTo>
                  <a:lnTo>
                    <a:pt x="58" y="18"/>
                  </a:lnTo>
                  <a:lnTo>
                    <a:pt x="72" y="23"/>
                  </a:lnTo>
                  <a:lnTo>
                    <a:pt x="82" y="30"/>
                  </a:lnTo>
                  <a:lnTo>
                    <a:pt x="89" y="38"/>
                  </a:lnTo>
                  <a:lnTo>
                    <a:pt x="93" y="45"/>
                  </a:lnTo>
                  <a:lnTo>
                    <a:pt x="95" y="53"/>
                  </a:lnTo>
                  <a:lnTo>
                    <a:pt x="103" y="53"/>
                  </a:lnTo>
                  <a:lnTo>
                    <a:pt x="101" y="42"/>
                  </a:lnTo>
                  <a:lnTo>
                    <a:pt x="95" y="32"/>
                  </a:lnTo>
                  <a:lnTo>
                    <a:pt x="86" y="23"/>
                  </a:lnTo>
                  <a:lnTo>
                    <a:pt x="74" y="15"/>
                  </a:lnTo>
                  <a:lnTo>
                    <a:pt x="60" y="10"/>
                  </a:lnTo>
                  <a:lnTo>
                    <a:pt x="43" y="5"/>
                  </a:lnTo>
                  <a:lnTo>
                    <a:pt x="25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84" name="Freeform 28"/>
            <p:cNvSpPr>
              <a:spLocks/>
            </p:cNvSpPr>
            <p:nvPr/>
          </p:nvSpPr>
          <p:spPr bwMode="auto">
            <a:xfrm>
              <a:off x="656" y="945"/>
              <a:ext cx="178" cy="6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8" y="14"/>
                </a:cxn>
                <a:cxn ang="0">
                  <a:pos x="174" y="20"/>
                </a:cxn>
                <a:cxn ang="0">
                  <a:pos x="263" y="25"/>
                </a:cxn>
                <a:cxn ang="0">
                  <a:pos x="353" y="32"/>
                </a:cxn>
                <a:cxn ang="0">
                  <a:pos x="445" y="37"/>
                </a:cxn>
                <a:cxn ang="0">
                  <a:pos x="538" y="42"/>
                </a:cxn>
                <a:cxn ang="0">
                  <a:pos x="631" y="48"/>
                </a:cxn>
                <a:cxn ang="0">
                  <a:pos x="724" y="53"/>
                </a:cxn>
                <a:cxn ang="0">
                  <a:pos x="816" y="58"/>
                </a:cxn>
                <a:cxn ang="0">
                  <a:pos x="908" y="62"/>
                </a:cxn>
                <a:cxn ang="0">
                  <a:pos x="999" y="67"/>
                </a:cxn>
                <a:cxn ang="0">
                  <a:pos x="1088" y="71"/>
                </a:cxn>
                <a:cxn ang="0">
                  <a:pos x="1175" y="75"/>
                </a:cxn>
                <a:cxn ang="0">
                  <a:pos x="1260" y="78"/>
                </a:cxn>
                <a:cxn ang="0">
                  <a:pos x="1341" y="81"/>
                </a:cxn>
                <a:cxn ang="0">
                  <a:pos x="1421" y="85"/>
                </a:cxn>
                <a:cxn ang="0">
                  <a:pos x="1382" y="75"/>
                </a:cxn>
                <a:cxn ang="0">
                  <a:pos x="1301" y="72"/>
                </a:cxn>
                <a:cxn ang="0">
                  <a:pos x="1218" y="69"/>
                </a:cxn>
                <a:cxn ang="0">
                  <a:pos x="1132" y="64"/>
                </a:cxn>
                <a:cxn ang="0">
                  <a:pos x="1044" y="60"/>
                </a:cxn>
                <a:cxn ang="0">
                  <a:pos x="954" y="56"/>
                </a:cxn>
                <a:cxn ang="0">
                  <a:pos x="862" y="52"/>
                </a:cxn>
                <a:cxn ang="0">
                  <a:pos x="770" y="46"/>
                </a:cxn>
                <a:cxn ang="0">
                  <a:pos x="677" y="42"/>
                </a:cxn>
                <a:cxn ang="0">
                  <a:pos x="584" y="37"/>
                </a:cxn>
                <a:cxn ang="0">
                  <a:pos x="492" y="32"/>
                </a:cxn>
                <a:cxn ang="0">
                  <a:pos x="399" y="25"/>
                </a:cxn>
                <a:cxn ang="0">
                  <a:pos x="308" y="20"/>
                </a:cxn>
                <a:cxn ang="0">
                  <a:pos x="218" y="15"/>
                </a:cxn>
                <a:cxn ang="0">
                  <a:pos x="131" y="8"/>
                </a:cxn>
                <a:cxn ang="0">
                  <a:pos x="46" y="3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7"/>
                </a:cxn>
              </a:cxnLst>
              <a:rect l="0" t="0" r="r" b="b"/>
              <a:pathLst>
                <a:path w="1421" h="85">
                  <a:moveTo>
                    <a:pt x="4" y="8"/>
                  </a:moveTo>
                  <a:lnTo>
                    <a:pt x="4" y="8"/>
                  </a:lnTo>
                  <a:lnTo>
                    <a:pt x="46" y="12"/>
                  </a:lnTo>
                  <a:lnTo>
                    <a:pt x="88" y="14"/>
                  </a:lnTo>
                  <a:lnTo>
                    <a:pt x="131" y="17"/>
                  </a:lnTo>
                  <a:lnTo>
                    <a:pt x="174" y="20"/>
                  </a:lnTo>
                  <a:lnTo>
                    <a:pt x="218" y="23"/>
                  </a:lnTo>
                  <a:lnTo>
                    <a:pt x="263" y="25"/>
                  </a:lnTo>
                  <a:lnTo>
                    <a:pt x="308" y="28"/>
                  </a:lnTo>
                  <a:lnTo>
                    <a:pt x="353" y="32"/>
                  </a:lnTo>
                  <a:lnTo>
                    <a:pt x="399" y="34"/>
                  </a:lnTo>
                  <a:lnTo>
                    <a:pt x="445" y="37"/>
                  </a:lnTo>
                  <a:lnTo>
                    <a:pt x="492" y="40"/>
                  </a:lnTo>
                  <a:lnTo>
                    <a:pt x="538" y="42"/>
                  </a:lnTo>
                  <a:lnTo>
                    <a:pt x="584" y="45"/>
                  </a:lnTo>
                  <a:lnTo>
                    <a:pt x="631" y="48"/>
                  </a:lnTo>
                  <a:lnTo>
                    <a:pt x="677" y="51"/>
                  </a:lnTo>
                  <a:lnTo>
                    <a:pt x="724" y="53"/>
                  </a:lnTo>
                  <a:lnTo>
                    <a:pt x="770" y="55"/>
                  </a:lnTo>
                  <a:lnTo>
                    <a:pt x="816" y="58"/>
                  </a:lnTo>
                  <a:lnTo>
                    <a:pt x="862" y="60"/>
                  </a:lnTo>
                  <a:lnTo>
                    <a:pt x="908" y="62"/>
                  </a:lnTo>
                  <a:lnTo>
                    <a:pt x="954" y="64"/>
                  </a:lnTo>
                  <a:lnTo>
                    <a:pt x="999" y="67"/>
                  </a:lnTo>
                  <a:lnTo>
                    <a:pt x="1044" y="69"/>
                  </a:lnTo>
                  <a:lnTo>
                    <a:pt x="1088" y="71"/>
                  </a:lnTo>
                  <a:lnTo>
                    <a:pt x="1132" y="73"/>
                  </a:lnTo>
                  <a:lnTo>
                    <a:pt x="1175" y="75"/>
                  </a:lnTo>
                  <a:lnTo>
                    <a:pt x="1218" y="77"/>
                  </a:lnTo>
                  <a:lnTo>
                    <a:pt x="1260" y="78"/>
                  </a:lnTo>
                  <a:lnTo>
                    <a:pt x="1301" y="80"/>
                  </a:lnTo>
                  <a:lnTo>
                    <a:pt x="1341" y="81"/>
                  </a:lnTo>
                  <a:lnTo>
                    <a:pt x="1382" y="84"/>
                  </a:lnTo>
                  <a:lnTo>
                    <a:pt x="1421" y="85"/>
                  </a:lnTo>
                  <a:lnTo>
                    <a:pt x="1421" y="76"/>
                  </a:lnTo>
                  <a:lnTo>
                    <a:pt x="1382" y="75"/>
                  </a:lnTo>
                  <a:lnTo>
                    <a:pt x="1341" y="73"/>
                  </a:lnTo>
                  <a:lnTo>
                    <a:pt x="1301" y="72"/>
                  </a:lnTo>
                  <a:lnTo>
                    <a:pt x="1260" y="70"/>
                  </a:lnTo>
                  <a:lnTo>
                    <a:pt x="1218" y="69"/>
                  </a:lnTo>
                  <a:lnTo>
                    <a:pt x="1175" y="67"/>
                  </a:lnTo>
                  <a:lnTo>
                    <a:pt x="1132" y="64"/>
                  </a:lnTo>
                  <a:lnTo>
                    <a:pt x="1088" y="62"/>
                  </a:lnTo>
                  <a:lnTo>
                    <a:pt x="1044" y="60"/>
                  </a:lnTo>
                  <a:lnTo>
                    <a:pt x="999" y="58"/>
                  </a:lnTo>
                  <a:lnTo>
                    <a:pt x="954" y="56"/>
                  </a:lnTo>
                  <a:lnTo>
                    <a:pt x="908" y="54"/>
                  </a:lnTo>
                  <a:lnTo>
                    <a:pt x="862" y="52"/>
                  </a:lnTo>
                  <a:lnTo>
                    <a:pt x="816" y="50"/>
                  </a:lnTo>
                  <a:lnTo>
                    <a:pt x="770" y="46"/>
                  </a:lnTo>
                  <a:lnTo>
                    <a:pt x="724" y="44"/>
                  </a:lnTo>
                  <a:lnTo>
                    <a:pt x="677" y="42"/>
                  </a:lnTo>
                  <a:lnTo>
                    <a:pt x="631" y="39"/>
                  </a:lnTo>
                  <a:lnTo>
                    <a:pt x="584" y="37"/>
                  </a:lnTo>
                  <a:lnTo>
                    <a:pt x="538" y="34"/>
                  </a:lnTo>
                  <a:lnTo>
                    <a:pt x="492" y="32"/>
                  </a:lnTo>
                  <a:lnTo>
                    <a:pt x="445" y="28"/>
                  </a:lnTo>
                  <a:lnTo>
                    <a:pt x="399" y="25"/>
                  </a:lnTo>
                  <a:lnTo>
                    <a:pt x="353" y="23"/>
                  </a:lnTo>
                  <a:lnTo>
                    <a:pt x="308" y="20"/>
                  </a:lnTo>
                  <a:lnTo>
                    <a:pt x="263" y="17"/>
                  </a:lnTo>
                  <a:lnTo>
                    <a:pt x="218" y="15"/>
                  </a:lnTo>
                  <a:lnTo>
                    <a:pt x="174" y="12"/>
                  </a:lnTo>
                  <a:lnTo>
                    <a:pt x="131" y="8"/>
                  </a:lnTo>
                  <a:lnTo>
                    <a:pt x="88" y="5"/>
                  </a:lnTo>
                  <a:lnTo>
                    <a:pt x="46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85" name="Freeform 29"/>
            <p:cNvSpPr>
              <a:spLocks/>
            </p:cNvSpPr>
            <p:nvPr/>
          </p:nvSpPr>
          <p:spPr bwMode="auto">
            <a:xfrm>
              <a:off x="645" y="938"/>
              <a:ext cx="12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7" y="21"/>
                </a:cxn>
                <a:cxn ang="0">
                  <a:pos x="14" y="38"/>
                </a:cxn>
                <a:cxn ang="0">
                  <a:pos x="24" y="54"/>
                </a:cxn>
                <a:cxn ang="0">
                  <a:pos x="35" y="71"/>
                </a:cxn>
                <a:cxn ang="0">
                  <a:pos x="48" y="86"/>
                </a:cxn>
                <a:cxn ang="0">
                  <a:pos x="62" y="100"/>
                </a:cxn>
                <a:cxn ang="0">
                  <a:pos x="78" y="108"/>
                </a:cxn>
                <a:cxn ang="0">
                  <a:pos x="94" y="113"/>
                </a:cxn>
                <a:cxn ang="0">
                  <a:pos x="94" y="105"/>
                </a:cxn>
                <a:cxn ang="0">
                  <a:pos x="80" y="100"/>
                </a:cxn>
                <a:cxn ang="0">
                  <a:pos x="66" y="91"/>
                </a:cxn>
                <a:cxn ang="0">
                  <a:pos x="52" y="80"/>
                </a:cxn>
                <a:cxn ang="0">
                  <a:pos x="41" y="65"/>
                </a:cxn>
                <a:cxn ang="0">
                  <a:pos x="30" y="50"/>
                </a:cxn>
                <a:cxn ang="0">
                  <a:pos x="20" y="34"/>
                </a:cxn>
                <a:cxn ang="0">
                  <a:pos x="13" y="17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0" y="4"/>
                </a:cxn>
              </a:cxnLst>
              <a:rect l="0" t="0" r="r" b="b"/>
              <a:pathLst>
                <a:path w="94" h="113">
                  <a:moveTo>
                    <a:pt x="0" y="4"/>
                  </a:moveTo>
                  <a:lnTo>
                    <a:pt x="0" y="5"/>
                  </a:lnTo>
                  <a:lnTo>
                    <a:pt x="7" y="21"/>
                  </a:lnTo>
                  <a:lnTo>
                    <a:pt x="14" y="38"/>
                  </a:lnTo>
                  <a:lnTo>
                    <a:pt x="24" y="54"/>
                  </a:lnTo>
                  <a:lnTo>
                    <a:pt x="35" y="71"/>
                  </a:lnTo>
                  <a:lnTo>
                    <a:pt x="48" y="86"/>
                  </a:lnTo>
                  <a:lnTo>
                    <a:pt x="62" y="100"/>
                  </a:lnTo>
                  <a:lnTo>
                    <a:pt x="78" y="108"/>
                  </a:lnTo>
                  <a:lnTo>
                    <a:pt x="94" y="113"/>
                  </a:lnTo>
                  <a:lnTo>
                    <a:pt x="94" y="105"/>
                  </a:lnTo>
                  <a:lnTo>
                    <a:pt x="80" y="100"/>
                  </a:lnTo>
                  <a:lnTo>
                    <a:pt x="66" y="91"/>
                  </a:lnTo>
                  <a:lnTo>
                    <a:pt x="52" y="80"/>
                  </a:lnTo>
                  <a:lnTo>
                    <a:pt x="41" y="65"/>
                  </a:lnTo>
                  <a:lnTo>
                    <a:pt x="30" y="50"/>
                  </a:lnTo>
                  <a:lnTo>
                    <a:pt x="20" y="34"/>
                  </a:lnTo>
                  <a:lnTo>
                    <a:pt x="13" y="17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86" name="Freeform 30"/>
            <p:cNvSpPr>
              <a:spLocks/>
            </p:cNvSpPr>
            <p:nvPr/>
          </p:nvSpPr>
          <p:spPr bwMode="auto">
            <a:xfrm>
              <a:off x="644" y="905"/>
              <a:ext cx="12" cy="34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63" y="15"/>
                </a:cxn>
                <a:cxn ang="0">
                  <a:pos x="37" y="54"/>
                </a:cxn>
                <a:cxn ang="0">
                  <a:pos x="18" y="111"/>
                </a:cxn>
                <a:cxn ang="0">
                  <a:pos x="7" y="179"/>
                </a:cxn>
                <a:cxn ang="0">
                  <a:pos x="1" y="255"/>
                </a:cxn>
                <a:cxn ang="0">
                  <a:pos x="0" y="332"/>
                </a:cxn>
                <a:cxn ang="0">
                  <a:pos x="3" y="404"/>
                </a:cxn>
                <a:cxn ang="0">
                  <a:pos x="10" y="467"/>
                </a:cxn>
                <a:cxn ang="0">
                  <a:pos x="18" y="467"/>
                </a:cxn>
                <a:cxn ang="0">
                  <a:pos x="11" y="404"/>
                </a:cxn>
                <a:cxn ang="0">
                  <a:pos x="8" y="332"/>
                </a:cxn>
                <a:cxn ang="0">
                  <a:pos x="9" y="255"/>
                </a:cxn>
                <a:cxn ang="0">
                  <a:pos x="15" y="179"/>
                </a:cxn>
                <a:cxn ang="0">
                  <a:pos x="26" y="113"/>
                </a:cxn>
                <a:cxn ang="0">
                  <a:pos x="43" y="58"/>
                </a:cxn>
                <a:cxn ang="0">
                  <a:pos x="67" y="22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101" y="7"/>
                </a:cxn>
                <a:cxn ang="0">
                  <a:pos x="102" y="4"/>
                </a:cxn>
                <a:cxn ang="0">
                  <a:pos x="101" y="1"/>
                </a:cxn>
                <a:cxn ang="0">
                  <a:pos x="98" y="0"/>
                </a:cxn>
              </a:cxnLst>
              <a:rect l="0" t="0" r="r" b="b"/>
              <a:pathLst>
                <a:path w="102" h="467">
                  <a:moveTo>
                    <a:pt x="98" y="0"/>
                  </a:moveTo>
                  <a:lnTo>
                    <a:pt x="98" y="0"/>
                  </a:lnTo>
                  <a:lnTo>
                    <a:pt x="63" y="15"/>
                  </a:lnTo>
                  <a:lnTo>
                    <a:pt x="37" y="54"/>
                  </a:lnTo>
                  <a:lnTo>
                    <a:pt x="18" y="111"/>
                  </a:lnTo>
                  <a:lnTo>
                    <a:pt x="7" y="179"/>
                  </a:lnTo>
                  <a:lnTo>
                    <a:pt x="1" y="255"/>
                  </a:lnTo>
                  <a:lnTo>
                    <a:pt x="0" y="332"/>
                  </a:lnTo>
                  <a:lnTo>
                    <a:pt x="3" y="404"/>
                  </a:lnTo>
                  <a:lnTo>
                    <a:pt x="10" y="467"/>
                  </a:lnTo>
                  <a:lnTo>
                    <a:pt x="18" y="467"/>
                  </a:lnTo>
                  <a:lnTo>
                    <a:pt x="11" y="404"/>
                  </a:lnTo>
                  <a:lnTo>
                    <a:pt x="8" y="332"/>
                  </a:lnTo>
                  <a:lnTo>
                    <a:pt x="9" y="255"/>
                  </a:lnTo>
                  <a:lnTo>
                    <a:pt x="15" y="179"/>
                  </a:lnTo>
                  <a:lnTo>
                    <a:pt x="26" y="113"/>
                  </a:lnTo>
                  <a:lnTo>
                    <a:pt x="43" y="58"/>
                  </a:lnTo>
                  <a:lnTo>
                    <a:pt x="67" y="22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1" y="7"/>
                  </a:lnTo>
                  <a:lnTo>
                    <a:pt x="102" y="4"/>
                  </a:lnTo>
                  <a:lnTo>
                    <a:pt x="101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87" name="Freeform 31"/>
            <p:cNvSpPr>
              <a:spLocks/>
            </p:cNvSpPr>
            <p:nvPr/>
          </p:nvSpPr>
          <p:spPr bwMode="auto">
            <a:xfrm>
              <a:off x="656" y="905"/>
              <a:ext cx="179" cy="10"/>
            </a:xfrm>
            <a:custGeom>
              <a:avLst/>
              <a:gdLst/>
              <a:ahLst/>
              <a:cxnLst>
                <a:cxn ang="0">
                  <a:pos x="1426" y="126"/>
                </a:cxn>
                <a:cxn ang="0">
                  <a:pos x="1371" y="120"/>
                </a:cxn>
                <a:cxn ang="0">
                  <a:pos x="1302" y="114"/>
                </a:cxn>
                <a:cxn ang="0">
                  <a:pos x="1222" y="106"/>
                </a:cxn>
                <a:cxn ang="0">
                  <a:pos x="1132" y="99"/>
                </a:cxn>
                <a:cxn ang="0">
                  <a:pos x="1034" y="90"/>
                </a:cxn>
                <a:cxn ang="0">
                  <a:pos x="930" y="81"/>
                </a:cxn>
                <a:cxn ang="0">
                  <a:pos x="823" y="72"/>
                </a:cxn>
                <a:cxn ang="0">
                  <a:pos x="713" y="61"/>
                </a:cxn>
                <a:cxn ang="0">
                  <a:pos x="603" y="51"/>
                </a:cxn>
                <a:cxn ang="0">
                  <a:pos x="496" y="42"/>
                </a:cxn>
                <a:cxn ang="0">
                  <a:pos x="391" y="33"/>
                </a:cxn>
                <a:cxn ang="0">
                  <a:pos x="293" y="25"/>
                </a:cxn>
                <a:cxn ang="0">
                  <a:pos x="203" y="16"/>
                </a:cxn>
                <a:cxn ang="0">
                  <a:pos x="123" y="10"/>
                </a:cxn>
                <a:cxn ang="0">
                  <a:pos x="55" y="4"/>
                </a:cxn>
                <a:cxn ang="0">
                  <a:pos x="0" y="0"/>
                </a:cxn>
                <a:cxn ang="0">
                  <a:pos x="26" y="10"/>
                </a:cxn>
                <a:cxn ang="0">
                  <a:pos x="87" y="15"/>
                </a:cxn>
                <a:cxn ang="0">
                  <a:pos x="162" y="22"/>
                </a:cxn>
                <a:cxn ang="0">
                  <a:pos x="247" y="29"/>
                </a:cxn>
                <a:cxn ang="0">
                  <a:pos x="341" y="37"/>
                </a:cxn>
                <a:cxn ang="0">
                  <a:pos x="442" y="46"/>
                </a:cxn>
                <a:cxn ang="0">
                  <a:pos x="549" y="56"/>
                </a:cxn>
                <a:cxn ang="0">
                  <a:pos x="658" y="65"/>
                </a:cxn>
                <a:cxn ang="0">
                  <a:pos x="768" y="75"/>
                </a:cxn>
                <a:cxn ang="0">
                  <a:pos x="877" y="84"/>
                </a:cxn>
                <a:cxn ang="0">
                  <a:pos x="983" y="94"/>
                </a:cxn>
                <a:cxn ang="0">
                  <a:pos x="1084" y="103"/>
                </a:cxn>
                <a:cxn ang="0">
                  <a:pos x="1178" y="112"/>
                </a:cxn>
                <a:cxn ang="0">
                  <a:pos x="1263" y="119"/>
                </a:cxn>
                <a:cxn ang="0">
                  <a:pos x="1338" y="126"/>
                </a:cxn>
                <a:cxn ang="0">
                  <a:pos x="1400" y="132"/>
                </a:cxn>
                <a:cxn ang="0">
                  <a:pos x="1426" y="134"/>
                </a:cxn>
                <a:cxn ang="0">
                  <a:pos x="1429" y="133"/>
                </a:cxn>
                <a:cxn ang="0">
                  <a:pos x="1429" y="127"/>
                </a:cxn>
              </a:cxnLst>
              <a:rect l="0" t="0" r="r" b="b"/>
              <a:pathLst>
                <a:path w="1430" h="134">
                  <a:moveTo>
                    <a:pt x="1426" y="126"/>
                  </a:moveTo>
                  <a:lnTo>
                    <a:pt x="1426" y="126"/>
                  </a:lnTo>
                  <a:lnTo>
                    <a:pt x="1400" y="123"/>
                  </a:lnTo>
                  <a:lnTo>
                    <a:pt x="1371" y="120"/>
                  </a:lnTo>
                  <a:lnTo>
                    <a:pt x="1338" y="117"/>
                  </a:lnTo>
                  <a:lnTo>
                    <a:pt x="1302" y="114"/>
                  </a:lnTo>
                  <a:lnTo>
                    <a:pt x="1263" y="111"/>
                  </a:lnTo>
                  <a:lnTo>
                    <a:pt x="1222" y="106"/>
                  </a:lnTo>
                  <a:lnTo>
                    <a:pt x="1178" y="103"/>
                  </a:lnTo>
                  <a:lnTo>
                    <a:pt x="1132" y="99"/>
                  </a:lnTo>
                  <a:lnTo>
                    <a:pt x="1084" y="95"/>
                  </a:lnTo>
                  <a:lnTo>
                    <a:pt x="1034" y="90"/>
                  </a:lnTo>
                  <a:lnTo>
                    <a:pt x="983" y="85"/>
                  </a:lnTo>
                  <a:lnTo>
                    <a:pt x="930" y="81"/>
                  </a:lnTo>
                  <a:lnTo>
                    <a:pt x="877" y="76"/>
                  </a:lnTo>
                  <a:lnTo>
                    <a:pt x="823" y="72"/>
                  </a:lnTo>
                  <a:lnTo>
                    <a:pt x="768" y="66"/>
                  </a:lnTo>
                  <a:lnTo>
                    <a:pt x="713" y="61"/>
                  </a:lnTo>
                  <a:lnTo>
                    <a:pt x="658" y="57"/>
                  </a:lnTo>
                  <a:lnTo>
                    <a:pt x="603" y="51"/>
                  </a:lnTo>
                  <a:lnTo>
                    <a:pt x="549" y="47"/>
                  </a:lnTo>
                  <a:lnTo>
                    <a:pt x="496" y="42"/>
                  </a:lnTo>
                  <a:lnTo>
                    <a:pt x="442" y="38"/>
                  </a:lnTo>
                  <a:lnTo>
                    <a:pt x="391" y="33"/>
                  </a:lnTo>
                  <a:lnTo>
                    <a:pt x="341" y="28"/>
                  </a:lnTo>
                  <a:lnTo>
                    <a:pt x="293" y="25"/>
                  </a:lnTo>
                  <a:lnTo>
                    <a:pt x="247" y="21"/>
                  </a:lnTo>
                  <a:lnTo>
                    <a:pt x="203" y="16"/>
                  </a:lnTo>
                  <a:lnTo>
                    <a:pt x="162" y="13"/>
                  </a:lnTo>
                  <a:lnTo>
                    <a:pt x="123" y="10"/>
                  </a:lnTo>
                  <a:lnTo>
                    <a:pt x="87" y="7"/>
                  </a:lnTo>
                  <a:lnTo>
                    <a:pt x="55" y="4"/>
                  </a:lnTo>
                  <a:lnTo>
                    <a:pt x="26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26" y="10"/>
                  </a:lnTo>
                  <a:lnTo>
                    <a:pt x="55" y="12"/>
                  </a:lnTo>
                  <a:lnTo>
                    <a:pt x="87" y="15"/>
                  </a:lnTo>
                  <a:lnTo>
                    <a:pt x="123" y="19"/>
                  </a:lnTo>
                  <a:lnTo>
                    <a:pt x="162" y="22"/>
                  </a:lnTo>
                  <a:lnTo>
                    <a:pt x="203" y="25"/>
                  </a:lnTo>
                  <a:lnTo>
                    <a:pt x="247" y="29"/>
                  </a:lnTo>
                  <a:lnTo>
                    <a:pt x="293" y="33"/>
                  </a:lnTo>
                  <a:lnTo>
                    <a:pt x="341" y="37"/>
                  </a:lnTo>
                  <a:lnTo>
                    <a:pt x="391" y="42"/>
                  </a:lnTo>
                  <a:lnTo>
                    <a:pt x="442" y="46"/>
                  </a:lnTo>
                  <a:lnTo>
                    <a:pt x="496" y="50"/>
                  </a:lnTo>
                  <a:lnTo>
                    <a:pt x="549" y="56"/>
                  </a:lnTo>
                  <a:lnTo>
                    <a:pt x="603" y="60"/>
                  </a:lnTo>
                  <a:lnTo>
                    <a:pt x="658" y="65"/>
                  </a:lnTo>
                  <a:lnTo>
                    <a:pt x="713" y="69"/>
                  </a:lnTo>
                  <a:lnTo>
                    <a:pt x="768" y="75"/>
                  </a:lnTo>
                  <a:lnTo>
                    <a:pt x="823" y="80"/>
                  </a:lnTo>
                  <a:lnTo>
                    <a:pt x="877" y="84"/>
                  </a:lnTo>
                  <a:lnTo>
                    <a:pt x="930" y="90"/>
                  </a:lnTo>
                  <a:lnTo>
                    <a:pt x="983" y="94"/>
                  </a:lnTo>
                  <a:lnTo>
                    <a:pt x="1034" y="98"/>
                  </a:lnTo>
                  <a:lnTo>
                    <a:pt x="1084" y="103"/>
                  </a:lnTo>
                  <a:lnTo>
                    <a:pt x="1132" y="108"/>
                  </a:lnTo>
                  <a:lnTo>
                    <a:pt x="1178" y="112"/>
                  </a:lnTo>
                  <a:lnTo>
                    <a:pt x="1222" y="115"/>
                  </a:lnTo>
                  <a:lnTo>
                    <a:pt x="1263" y="119"/>
                  </a:lnTo>
                  <a:lnTo>
                    <a:pt x="1302" y="122"/>
                  </a:lnTo>
                  <a:lnTo>
                    <a:pt x="1338" y="126"/>
                  </a:lnTo>
                  <a:lnTo>
                    <a:pt x="1371" y="129"/>
                  </a:lnTo>
                  <a:lnTo>
                    <a:pt x="1400" y="132"/>
                  </a:lnTo>
                  <a:lnTo>
                    <a:pt x="1426" y="134"/>
                  </a:lnTo>
                  <a:lnTo>
                    <a:pt x="1426" y="134"/>
                  </a:lnTo>
                  <a:lnTo>
                    <a:pt x="1426" y="134"/>
                  </a:lnTo>
                  <a:lnTo>
                    <a:pt x="1429" y="133"/>
                  </a:lnTo>
                  <a:lnTo>
                    <a:pt x="1430" y="130"/>
                  </a:lnTo>
                  <a:lnTo>
                    <a:pt x="1429" y="127"/>
                  </a:lnTo>
                  <a:lnTo>
                    <a:pt x="1426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88" name="Freeform 32"/>
            <p:cNvSpPr>
              <a:spLocks/>
            </p:cNvSpPr>
            <p:nvPr/>
          </p:nvSpPr>
          <p:spPr bwMode="auto">
            <a:xfrm>
              <a:off x="834" y="905"/>
              <a:ext cx="8" cy="10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8" y="8"/>
                </a:cxn>
                <a:cxn ang="0">
                  <a:pos x="36" y="17"/>
                </a:cxn>
                <a:cxn ang="0">
                  <a:pos x="47" y="31"/>
                </a:cxn>
                <a:cxn ang="0">
                  <a:pos x="52" y="49"/>
                </a:cxn>
                <a:cxn ang="0">
                  <a:pos x="53" y="71"/>
                </a:cxn>
                <a:cxn ang="0">
                  <a:pos x="48" y="90"/>
                </a:cxn>
                <a:cxn ang="0">
                  <a:pos x="38" y="107"/>
                </a:cxn>
                <a:cxn ang="0">
                  <a:pos x="22" y="118"/>
                </a:cxn>
                <a:cxn ang="0">
                  <a:pos x="0" y="125"/>
                </a:cxn>
                <a:cxn ang="0">
                  <a:pos x="0" y="133"/>
                </a:cxn>
                <a:cxn ang="0">
                  <a:pos x="24" y="127"/>
                </a:cxn>
                <a:cxn ang="0">
                  <a:pos x="42" y="113"/>
                </a:cxn>
                <a:cxn ang="0">
                  <a:pos x="54" y="94"/>
                </a:cxn>
                <a:cxn ang="0">
                  <a:pos x="61" y="71"/>
                </a:cxn>
                <a:cxn ang="0">
                  <a:pos x="60" y="49"/>
                </a:cxn>
                <a:cxn ang="0">
                  <a:pos x="53" y="27"/>
                </a:cxn>
                <a:cxn ang="0">
                  <a:pos x="40" y="1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17" y="1"/>
                </a:cxn>
                <a:cxn ang="0">
                  <a:pos x="15" y="3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9" y="8"/>
                </a:cxn>
              </a:cxnLst>
              <a:rect l="0" t="0" r="r" b="b"/>
              <a:pathLst>
                <a:path w="61" h="133">
                  <a:moveTo>
                    <a:pt x="19" y="8"/>
                  </a:moveTo>
                  <a:lnTo>
                    <a:pt x="18" y="8"/>
                  </a:lnTo>
                  <a:lnTo>
                    <a:pt x="36" y="17"/>
                  </a:lnTo>
                  <a:lnTo>
                    <a:pt x="47" y="31"/>
                  </a:lnTo>
                  <a:lnTo>
                    <a:pt x="52" y="49"/>
                  </a:lnTo>
                  <a:lnTo>
                    <a:pt x="53" y="71"/>
                  </a:lnTo>
                  <a:lnTo>
                    <a:pt x="48" y="90"/>
                  </a:lnTo>
                  <a:lnTo>
                    <a:pt x="38" y="107"/>
                  </a:lnTo>
                  <a:lnTo>
                    <a:pt x="22" y="118"/>
                  </a:lnTo>
                  <a:lnTo>
                    <a:pt x="0" y="125"/>
                  </a:lnTo>
                  <a:lnTo>
                    <a:pt x="0" y="133"/>
                  </a:lnTo>
                  <a:lnTo>
                    <a:pt x="24" y="127"/>
                  </a:lnTo>
                  <a:lnTo>
                    <a:pt x="42" y="113"/>
                  </a:lnTo>
                  <a:lnTo>
                    <a:pt x="54" y="94"/>
                  </a:lnTo>
                  <a:lnTo>
                    <a:pt x="61" y="71"/>
                  </a:lnTo>
                  <a:lnTo>
                    <a:pt x="60" y="49"/>
                  </a:lnTo>
                  <a:lnTo>
                    <a:pt x="53" y="27"/>
                  </a:lnTo>
                  <a:lnTo>
                    <a:pt x="40" y="1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89" name="Freeform 33"/>
            <p:cNvSpPr>
              <a:spLocks noEditPoints="1"/>
            </p:cNvSpPr>
            <p:nvPr/>
          </p:nvSpPr>
          <p:spPr bwMode="auto">
            <a:xfrm>
              <a:off x="693" y="1050"/>
              <a:ext cx="383" cy="285"/>
            </a:xfrm>
            <a:custGeom>
              <a:avLst/>
              <a:gdLst/>
              <a:ahLst/>
              <a:cxnLst>
                <a:cxn ang="0">
                  <a:pos x="2979" y="2681"/>
                </a:cxn>
                <a:cxn ang="0">
                  <a:pos x="3040" y="3463"/>
                </a:cxn>
                <a:cxn ang="0">
                  <a:pos x="2863" y="3697"/>
                </a:cxn>
                <a:cxn ang="0">
                  <a:pos x="2627" y="3787"/>
                </a:cxn>
                <a:cxn ang="0">
                  <a:pos x="2431" y="3862"/>
                </a:cxn>
                <a:cxn ang="0">
                  <a:pos x="2270" y="3921"/>
                </a:cxn>
                <a:cxn ang="0">
                  <a:pos x="2140" y="3963"/>
                </a:cxn>
                <a:cxn ang="0">
                  <a:pos x="2038" y="3987"/>
                </a:cxn>
                <a:cxn ang="0">
                  <a:pos x="1959" y="3992"/>
                </a:cxn>
                <a:cxn ang="0">
                  <a:pos x="1900" y="3977"/>
                </a:cxn>
                <a:cxn ang="0">
                  <a:pos x="1830" y="3536"/>
                </a:cxn>
                <a:cxn ang="0">
                  <a:pos x="1823" y="2892"/>
                </a:cxn>
                <a:cxn ang="0">
                  <a:pos x="1804" y="2626"/>
                </a:cxn>
                <a:cxn ang="0">
                  <a:pos x="1845" y="2451"/>
                </a:cxn>
                <a:cxn ang="0">
                  <a:pos x="1904" y="2418"/>
                </a:cxn>
                <a:cxn ang="0">
                  <a:pos x="1937" y="2405"/>
                </a:cxn>
                <a:cxn ang="0">
                  <a:pos x="1978" y="2393"/>
                </a:cxn>
                <a:cxn ang="0">
                  <a:pos x="2041" y="2378"/>
                </a:cxn>
                <a:cxn ang="0">
                  <a:pos x="2145" y="2358"/>
                </a:cxn>
                <a:cxn ang="0">
                  <a:pos x="2309" y="2327"/>
                </a:cxn>
                <a:cxn ang="0">
                  <a:pos x="2549" y="2283"/>
                </a:cxn>
                <a:cxn ang="0">
                  <a:pos x="2884" y="2221"/>
                </a:cxn>
                <a:cxn ang="0">
                  <a:pos x="1401" y="946"/>
                </a:cxn>
                <a:cxn ang="0">
                  <a:pos x="1312" y="963"/>
                </a:cxn>
                <a:cxn ang="0">
                  <a:pos x="1193" y="984"/>
                </a:cxn>
                <a:cxn ang="0">
                  <a:pos x="1057" y="1009"/>
                </a:cxn>
                <a:cxn ang="0">
                  <a:pos x="914" y="1033"/>
                </a:cxn>
                <a:cxn ang="0">
                  <a:pos x="776" y="1057"/>
                </a:cxn>
                <a:cxn ang="0">
                  <a:pos x="653" y="1077"/>
                </a:cxn>
                <a:cxn ang="0">
                  <a:pos x="557" y="1094"/>
                </a:cxn>
                <a:cxn ang="0">
                  <a:pos x="467" y="1109"/>
                </a:cxn>
                <a:cxn ang="0">
                  <a:pos x="346" y="1132"/>
                </a:cxn>
                <a:cxn ang="0">
                  <a:pos x="230" y="1146"/>
                </a:cxn>
                <a:cxn ang="0">
                  <a:pos x="142" y="1137"/>
                </a:cxn>
                <a:cxn ang="0">
                  <a:pos x="78" y="1056"/>
                </a:cxn>
                <a:cxn ang="0">
                  <a:pos x="20" y="777"/>
                </a:cxn>
                <a:cxn ang="0">
                  <a:pos x="0" y="415"/>
                </a:cxn>
                <a:cxn ang="0">
                  <a:pos x="26" y="121"/>
                </a:cxn>
                <a:cxn ang="0">
                  <a:pos x="79" y="37"/>
                </a:cxn>
                <a:cxn ang="0">
                  <a:pos x="168" y="21"/>
                </a:cxn>
                <a:cxn ang="0">
                  <a:pos x="316" y="10"/>
                </a:cxn>
                <a:cxn ang="0">
                  <a:pos x="505" y="3"/>
                </a:cxn>
                <a:cxn ang="0">
                  <a:pos x="722" y="0"/>
                </a:cxn>
                <a:cxn ang="0">
                  <a:pos x="952" y="0"/>
                </a:cxn>
                <a:cxn ang="0">
                  <a:pos x="1183" y="3"/>
                </a:cxn>
                <a:cxn ang="0">
                  <a:pos x="1397" y="9"/>
                </a:cxn>
                <a:cxn ang="0">
                  <a:pos x="1454" y="37"/>
                </a:cxn>
                <a:cxn ang="0">
                  <a:pos x="1391" y="211"/>
                </a:cxn>
                <a:cxn ang="0">
                  <a:pos x="1364" y="490"/>
                </a:cxn>
                <a:cxn ang="0">
                  <a:pos x="1392" y="799"/>
                </a:cxn>
              </a:cxnLst>
              <a:rect l="0" t="0" r="r" b="b"/>
              <a:pathLst>
                <a:path w="3068" h="3992">
                  <a:moveTo>
                    <a:pt x="2984" y="2202"/>
                  </a:moveTo>
                  <a:lnTo>
                    <a:pt x="2978" y="2333"/>
                  </a:lnTo>
                  <a:lnTo>
                    <a:pt x="2976" y="2495"/>
                  </a:lnTo>
                  <a:lnTo>
                    <a:pt x="2979" y="2681"/>
                  </a:lnTo>
                  <a:lnTo>
                    <a:pt x="2986" y="2880"/>
                  </a:lnTo>
                  <a:lnTo>
                    <a:pt x="2999" y="3083"/>
                  </a:lnTo>
                  <a:lnTo>
                    <a:pt x="3017" y="3281"/>
                  </a:lnTo>
                  <a:lnTo>
                    <a:pt x="3040" y="3463"/>
                  </a:lnTo>
                  <a:lnTo>
                    <a:pt x="3068" y="3620"/>
                  </a:lnTo>
                  <a:lnTo>
                    <a:pt x="2997" y="3646"/>
                  </a:lnTo>
                  <a:lnTo>
                    <a:pt x="2929" y="3673"/>
                  </a:lnTo>
                  <a:lnTo>
                    <a:pt x="2863" y="3697"/>
                  </a:lnTo>
                  <a:lnTo>
                    <a:pt x="2800" y="3721"/>
                  </a:lnTo>
                  <a:lnTo>
                    <a:pt x="2739" y="3743"/>
                  </a:lnTo>
                  <a:lnTo>
                    <a:pt x="2682" y="3766"/>
                  </a:lnTo>
                  <a:lnTo>
                    <a:pt x="2627" y="3787"/>
                  </a:lnTo>
                  <a:lnTo>
                    <a:pt x="2574" y="3807"/>
                  </a:lnTo>
                  <a:lnTo>
                    <a:pt x="2524" y="3827"/>
                  </a:lnTo>
                  <a:lnTo>
                    <a:pt x="2476" y="3845"/>
                  </a:lnTo>
                  <a:lnTo>
                    <a:pt x="2431" y="3862"/>
                  </a:lnTo>
                  <a:lnTo>
                    <a:pt x="2387" y="3879"/>
                  </a:lnTo>
                  <a:lnTo>
                    <a:pt x="2346" y="3894"/>
                  </a:lnTo>
                  <a:lnTo>
                    <a:pt x="2307" y="3907"/>
                  </a:lnTo>
                  <a:lnTo>
                    <a:pt x="2270" y="3921"/>
                  </a:lnTo>
                  <a:lnTo>
                    <a:pt x="2235" y="3933"/>
                  </a:lnTo>
                  <a:lnTo>
                    <a:pt x="2201" y="3945"/>
                  </a:lnTo>
                  <a:lnTo>
                    <a:pt x="2170" y="3954"/>
                  </a:lnTo>
                  <a:lnTo>
                    <a:pt x="2140" y="3963"/>
                  </a:lnTo>
                  <a:lnTo>
                    <a:pt x="2112" y="3970"/>
                  </a:lnTo>
                  <a:lnTo>
                    <a:pt x="2086" y="3977"/>
                  </a:lnTo>
                  <a:lnTo>
                    <a:pt x="2061" y="3983"/>
                  </a:lnTo>
                  <a:lnTo>
                    <a:pt x="2038" y="3987"/>
                  </a:lnTo>
                  <a:lnTo>
                    <a:pt x="2017" y="3990"/>
                  </a:lnTo>
                  <a:lnTo>
                    <a:pt x="1996" y="3992"/>
                  </a:lnTo>
                  <a:lnTo>
                    <a:pt x="1978" y="3992"/>
                  </a:lnTo>
                  <a:lnTo>
                    <a:pt x="1959" y="3992"/>
                  </a:lnTo>
                  <a:lnTo>
                    <a:pt x="1943" y="3990"/>
                  </a:lnTo>
                  <a:lnTo>
                    <a:pt x="1927" y="3987"/>
                  </a:lnTo>
                  <a:lnTo>
                    <a:pt x="1913" y="3983"/>
                  </a:lnTo>
                  <a:lnTo>
                    <a:pt x="1900" y="3977"/>
                  </a:lnTo>
                  <a:lnTo>
                    <a:pt x="1888" y="3971"/>
                  </a:lnTo>
                  <a:lnTo>
                    <a:pt x="1855" y="3841"/>
                  </a:lnTo>
                  <a:lnTo>
                    <a:pt x="1837" y="3694"/>
                  </a:lnTo>
                  <a:lnTo>
                    <a:pt x="1830" y="3536"/>
                  </a:lnTo>
                  <a:lnTo>
                    <a:pt x="1829" y="3372"/>
                  </a:lnTo>
                  <a:lnTo>
                    <a:pt x="1831" y="3207"/>
                  </a:lnTo>
                  <a:lnTo>
                    <a:pt x="1830" y="3045"/>
                  </a:lnTo>
                  <a:lnTo>
                    <a:pt x="1823" y="2892"/>
                  </a:lnTo>
                  <a:lnTo>
                    <a:pt x="1805" y="2753"/>
                  </a:lnTo>
                  <a:lnTo>
                    <a:pt x="1804" y="2718"/>
                  </a:lnTo>
                  <a:lnTo>
                    <a:pt x="1804" y="2673"/>
                  </a:lnTo>
                  <a:lnTo>
                    <a:pt x="1804" y="2626"/>
                  </a:lnTo>
                  <a:lnTo>
                    <a:pt x="1807" y="2575"/>
                  </a:lnTo>
                  <a:lnTo>
                    <a:pt x="1814" y="2527"/>
                  </a:lnTo>
                  <a:lnTo>
                    <a:pt x="1826" y="2485"/>
                  </a:lnTo>
                  <a:lnTo>
                    <a:pt x="1845" y="2451"/>
                  </a:lnTo>
                  <a:lnTo>
                    <a:pt x="1872" y="2431"/>
                  </a:lnTo>
                  <a:lnTo>
                    <a:pt x="1884" y="2427"/>
                  </a:lnTo>
                  <a:lnTo>
                    <a:pt x="1894" y="2421"/>
                  </a:lnTo>
                  <a:lnTo>
                    <a:pt x="1904" y="2418"/>
                  </a:lnTo>
                  <a:lnTo>
                    <a:pt x="1912" y="2414"/>
                  </a:lnTo>
                  <a:lnTo>
                    <a:pt x="1921" y="2411"/>
                  </a:lnTo>
                  <a:lnTo>
                    <a:pt x="1929" y="2408"/>
                  </a:lnTo>
                  <a:lnTo>
                    <a:pt x="1937" y="2405"/>
                  </a:lnTo>
                  <a:lnTo>
                    <a:pt x="1946" y="2401"/>
                  </a:lnTo>
                  <a:lnTo>
                    <a:pt x="1955" y="2399"/>
                  </a:lnTo>
                  <a:lnTo>
                    <a:pt x="1966" y="2396"/>
                  </a:lnTo>
                  <a:lnTo>
                    <a:pt x="1978" y="2393"/>
                  </a:lnTo>
                  <a:lnTo>
                    <a:pt x="1991" y="2390"/>
                  </a:lnTo>
                  <a:lnTo>
                    <a:pt x="2005" y="2387"/>
                  </a:lnTo>
                  <a:lnTo>
                    <a:pt x="2022" y="2382"/>
                  </a:lnTo>
                  <a:lnTo>
                    <a:pt x="2041" y="2378"/>
                  </a:lnTo>
                  <a:lnTo>
                    <a:pt x="2062" y="2374"/>
                  </a:lnTo>
                  <a:lnTo>
                    <a:pt x="2087" y="2369"/>
                  </a:lnTo>
                  <a:lnTo>
                    <a:pt x="2114" y="2363"/>
                  </a:lnTo>
                  <a:lnTo>
                    <a:pt x="2145" y="2358"/>
                  </a:lnTo>
                  <a:lnTo>
                    <a:pt x="2180" y="2351"/>
                  </a:lnTo>
                  <a:lnTo>
                    <a:pt x="2219" y="2344"/>
                  </a:lnTo>
                  <a:lnTo>
                    <a:pt x="2261" y="2336"/>
                  </a:lnTo>
                  <a:lnTo>
                    <a:pt x="2309" y="2327"/>
                  </a:lnTo>
                  <a:lnTo>
                    <a:pt x="2361" y="2318"/>
                  </a:lnTo>
                  <a:lnTo>
                    <a:pt x="2418" y="2307"/>
                  </a:lnTo>
                  <a:lnTo>
                    <a:pt x="2481" y="2296"/>
                  </a:lnTo>
                  <a:lnTo>
                    <a:pt x="2549" y="2283"/>
                  </a:lnTo>
                  <a:lnTo>
                    <a:pt x="2623" y="2269"/>
                  </a:lnTo>
                  <a:lnTo>
                    <a:pt x="2703" y="2254"/>
                  </a:lnTo>
                  <a:lnTo>
                    <a:pt x="2789" y="2238"/>
                  </a:lnTo>
                  <a:lnTo>
                    <a:pt x="2884" y="2221"/>
                  </a:lnTo>
                  <a:lnTo>
                    <a:pt x="2984" y="2202"/>
                  </a:lnTo>
                  <a:close/>
                  <a:moveTo>
                    <a:pt x="1432" y="940"/>
                  </a:moveTo>
                  <a:lnTo>
                    <a:pt x="1418" y="943"/>
                  </a:lnTo>
                  <a:lnTo>
                    <a:pt x="1401" y="946"/>
                  </a:lnTo>
                  <a:lnTo>
                    <a:pt x="1382" y="949"/>
                  </a:lnTo>
                  <a:lnTo>
                    <a:pt x="1361" y="954"/>
                  </a:lnTo>
                  <a:lnTo>
                    <a:pt x="1337" y="958"/>
                  </a:lnTo>
                  <a:lnTo>
                    <a:pt x="1312" y="963"/>
                  </a:lnTo>
                  <a:lnTo>
                    <a:pt x="1284" y="968"/>
                  </a:lnTo>
                  <a:lnTo>
                    <a:pt x="1255" y="974"/>
                  </a:lnTo>
                  <a:lnTo>
                    <a:pt x="1225" y="979"/>
                  </a:lnTo>
                  <a:lnTo>
                    <a:pt x="1193" y="984"/>
                  </a:lnTo>
                  <a:lnTo>
                    <a:pt x="1161" y="991"/>
                  </a:lnTo>
                  <a:lnTo>
                    <a:pt x="1127" y="996"/>
                  </a:lnTo>
                  <a:lnTo>
                    <a:pt x="1093" y="1002"/>
                  </a:lnTo>
                  <a:lnTo>
                    <a:pt x="1057" y="1009"/>
                  </a:lnTo>
                  <a:lnTo>
                    <a:pt x="1021" y="1015"/>
                  </a:lnTo>
                  <a:lnTo>
                    <a:pt x="986" y="1021"/>
                  </a:lnTo>
                  <a:lnTo>
                    <a:pt x="950" y="1027"/>
                  </a:lnTo>
                  <a:lnTo>
                    <a:pt x="914" y="1033"/>
                  </a:lnTo>
                  <a:lnTo>
                    <a:pt x="879" y="1039"/>
                  </a:lnTo>
                  <a:lnTo>
                    <a:pt x="844" y="1046"/>
                  </a:lnTo>
                  <a:lnTo>
                    <a:pt x="810" y="1051"/>
                  </a:lnTo>
                  <a:lnTo>
                    <a:pt x="776" y="1057"/>
                  </a:lnTo>
                  <a:lnTo>
                    <a:pt x="744" y="1063"/>
                  </a:lnTo>
                  <a:lnTo>
                    <a:pt x="712" y="1068"/>
                  </a:lnTo>
                  <a:lnTo>
                    <a:pt x="682" y="1073"/>
                  </a:lnTo>
                  <a:lnTo>
                    <a:pt x="653" y="1077"/>
                  </a:lnTo>
                  <a:lnTo>
                    <a:pt x="626" y="1083"/>
                  </a:lnTo>
                  <a:lnTo>
                    <a:pt x="601" y="1087"/>
                  </a:lnTo>
                  <a:lnTo>
                    <a:pt x="578" y="1090"/>
                  </a:lnTo>
                  <a:lnTo>
                    <a:pt x="557" y="1094"/>
                  </a:lnTo>
                  <a:lnTo>
                    <a:pt x="538" y="1097"/>
                  </a:lnTo>
                  <a:lnTo>
                    <a:pt x="522" y="1100"/>
                  </a:lnTo>
                  <a:lnTo>
                    <a:pt x="495" y="1104"/>
                  </a:lnTo>
                  <a:lnTo>
                    <a:pt x="467" y="1109"/>
                  </a:lnTo>
                  <a:lnTo>
                    <a:pt x="438" y="1115"/>
                  </a:lnTo>
                  <a:lnTo>
                    <a:pt x="407" y="1121"/>
                  </a:lnTo>
                  <a:lnTo>
                    <a:pt x="377" y="1127"/>
                  </a:lnTo>
                  <a:lnTo>
                    <a:pt x="346" y="1132"/>
                  </a:lnTo>
                  <a:lnTo>
                    <a:pt x="315" y="1137"/>
                  </a:lnTo>
                  <a:lnTo>
                    <a:pt x="286" y="1141"/>
                  </a:lnTo>
                  <a:lnTo>
                    <a:pt x="257" y="1144"/>
                  </a:lnTo>
                  <a:lnTo>
                    <a:pt x="230" y="1146"/>
                  </a:lnTo>
                  <a:lnTo>
                    <a:pt x="204" y="1146"/>
                  </a:lnTo>
                  <a:lnTo>
                    <a:pt x="180" y="1145"/>
                  </a:lnTo>
                  <a:lnTo>
                    <a:pt x="160" y="1142"/>
                  </a:lnTo>
                  <a:lnTo>
                    <a:pt x="142" y="1137"/>
                  </a:lnTo>
                  <a:lnTo>
                    <a:pt x="128" y="1129"/>
                  </a:lnTo>
                  <a:lnTo>
                    <a:pt x="118" y="1119"/>
                  </a:lnTo>
                  <a:lnTo>
                    <a:pt x="97" y="1096"/>
                  </a:lnTo>
                  <a:lnTo>
                    <a:pt x="78" y="1056"/>
                  </a:lnTo>
                  <a:lnTo>
                    <a:pt x="61" y="1002"/>
                  </a:lnTo>
                  <a:lnTo>
                    <a:pt x="45" y="937"/>
                  </a:lnTo>
                  <a:lnTo>
                    <a:pt x="31" y="860"/>
                  </a:lnTo>
                  <a:lnTo>
                    <a:pt x="20" y="777"/>
                  </a:lnTo>
                  <a:lnTo>
                    <a:pt x="11" y="688"/>
                  </a:lnTo>
                  <a:lnTo>
                    <a:pt x="5" y="597"/>
                  </a:lnTo>
                  <a:lnTo>
                    <a:pt x="1" y="505"/>
                  </a:lnTo>
                  <a:lnTo>
                    <a:pt x="0" y="415"/>
                  </a:lnTo>
                  <a:lnTo>
                    <a:pt x="2" y="329"/>
                  </a:lnTo>
                  <a:lnTo>
                    <a:pt x="6" y="250"/>
                  </a:lnTo>
                  <a:lnTo>
                    <a:pt x="15" y="180"/>
                  </a:lnTo>
                  <a:lnTo>
                    <a:pt x="26" y="121"/>
                  </a:lnTo>
                  <a:lnTo>
                    <a:pt x="41" y="76"/>
                  </a:lnTo>
                  <a:lnTo>
                    <a:pt x="60" y="46"/>
                  </a:lnTo>
                  <a:lnTo>
                    <a:pt x="67" y="41"/>
                  </a:lnTo>
                  <a:lnTo>
                    <a:pt x="79" y="37"/>
                  </a:lnTo>
                  <a:lnTo>
                    <a:pt x="95" y="33"/>
                  </a:lnTo>
                  <a:lnTo>
                    <a:pt x="115" y="28"/>
                  </a:lnTo>
                  <a:lnTo>
                    <a:pt x="140" y="25"/>
                  </a:lnTo>
                  <a:lnTo>
                    <a:pt x="168" y="21"/>
                  </a:lnTo>
                  <a:lnTo>
                    <a:pt x="201" y="18"/>
                  </a:lnTo>
                  <a:lnTo>
                    <a:pt x="236" y="16"/>
                  </a:lnTo>
                  <a:lnTo>
                    <a:pt x="274" y="13"/>
                  </a:lnTo>
                  <a:lnTo>
                    <a:pt x="316" y="10"/>
                  </a:lnTo>
                  <a:lnTo>
                    <a:pt x="359" y="8"/>
                  </a:lnTo>
                  <a:lnTo>
                    <a:pt x="406" y="6"/>
                  </a:lnTo>
                  <a:lnTo>
                    <a:pt x="454" y="4"/>
                  </a:lnTo>
                  <a:lnTo>
                    <a:pt x="505" y="3"/>
                  </a:lnTo>
                  <a:lnTo>
                    <a:pt x="557" y="2"/>
                  </a:lnTo>
                  <a:lnTo>
                    <a:pt x="611" y="1"/>
                  </a:lnTo>
                  <a:lnTo>
                    <a:pt x="666" y="0"/>
                  </a:lnTo>
                  <a:lnTo>
                    <a:pt x="722" y="0"/>
                  </a:lnTo>
                  <a:lnTo>
                    <a:pt x="779" y="0"/>
                  </a:lnTo>
                  <a:lnTo>
                    <a:pt x="836" y="0"/>
                  </a:lnTo>
                  <a:lnTo>
                    <a:pt x="894" y="0"/>
                  </a:lnTo>
                  <a:lnTo>
                    <a:pt x="952" y="0"/>
                  </a:lnTo>
                  <a:lnTo>
                    <a:pt x="1010" y="1"/>
                  </a:lnTo>
                  <a:lnTo>
                    <a:pt x="1068" y="1"/>
                  </a:lnTo>
                  <a:lnTo>
                    <a:pt x="1126" y="2"/>
                  </a:lnTo>
                  <a:lnTo>
                    <a:pt x="1183" y="3"/>
                  </a:lnTo>
                  <a:lnTo>
                    <a:pt x="1239" y="5"/>
                  </a:lnTo>
                  <a:lnTo>
                    <a:pt x="1293" y="6"/>
                  </a:lnTo>
                  <a:lnTo>
                    <a:pt x="1346" y="7"/>
                  </a:lnTo>
                  <a:lnTo>
                    <a:pt x="1397" y="9"/>
                  </a:lnTo>
                  <a:lnTo>
                    <a:pt x="1447" y="12"/>
                  </a:lnTo>
                  <a:lnTo>
                    <a:pt x="1494" y="14"/>
                  </a:lnTo>
                  <a:lnTo>
                    <a:pt x="1474" y="19"/>
                  </a:lnTo>
                  <a:lnTo>
                    <a:pt x="1454" y="37"/>
                  </a:lnTo>
                  <a:lnTo>
                    <a:pt x="1436" y="66"/>
                  </a:lnTo>
                  <a:lnTo>
                    <a:pt x="1419" y="106"/>
                  </a:lnTo>
                  <a:lnTo>
                    <a:pt x="1404" y="154"/>
                  </a:lnTo>
                  <a:lnTo>
                    <a:pt x="1391" y="211"/>
                  </a:lnTo>
                  <a:lnTo>
                    <a:pt x="1380" y="273"/>
                  </a:lnTo>
                  <a:lnTo>
                    <a:pt x="1372" y="342"/>
                  </a:lnTo>
                  <a:lnTo>
                    <a:pt x="1366" y="415"/>
                  </a:lnTo>
                  <a:lnTo>
                    <a:pt x="1364" y="490"/>
                  </a:lnTo>
                  <a:lnTo>
                    <a:pt x="1365" y="567"/>
                  </a:lnTo>
                  <a:lnTo>
                    <a:pt x="1370" y="646"/>
                  </a:lnTo>
                  <a:lnTo>
                    <a:pt x="1379" y="723"/>
                  </a:lnTo>
                  <a:lnTo>
                    <a:pt x="1392" y="799"/>
                  </a:lnTo>
                  <a:lnTo>
                    <a:pt x="1410" y="871"/>
                  </a:lnTo>
                  <a:lnTo>
                    <a:pt x="1432" y="94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90" name="Freeform 34"/>
            <p:cNvSpPr>
              <a:spLocks/>
            </p:cNvSpPr>
            <p:nvPr/>
          </p:nvSpPr>
          <p:spPr bwMode="auto">
            <a:xfrm>
              <a:off x="1064" y="1207"/>
              <a:ext cx="12" cy="102"/>
            </a:xfrm>
            <a:custGeom>
              <a:avLst/>
              <a:gdLst/>
              <a:ahLst/>
              <a:cxnLst>
                <a:cxn ang="0">
                  <a:pos x="97" y="1423"/>
                </a:cxn>
                <a:cxn ang="0">
                  <a:pos x="99" y="1418"/>
                </a:cxn>
                <a:cxn ang="0">
                  <a:pos x="71" y="1262"/>
                </a:cxn>
                <a:cxn ang="0">
                  <a:pos x="48" y="1081"/>
                </a:cxn>
                <a:cxn ang="0">
                  <a:pos x="30" y="883"/>
                </a:cxn>
                <a:cxn ang="0">
                  <a:pos x="18" y="680"/>
                </a:cxn>
                <a:cxn ang="0">
                  <a:pos x="11" y="481"/>
                </a:cxn>
                <a:cxn ang="0">
                  <a:pos x="8" y="295"/>
                </a:cxn>
                <a:cxn ang="0">
                  <a:pos x="10" y="133"/>
                </a:cxn>
                <a:cxn ang="0">
                  <a:pos x="15" y="2"/>
                </a:cxn>
                <a:cxn ang="0">
                  <a:pos x="9" y="0"/>
                </a:cxn>
                <a:cxn ang="0">
                  <a:pos x="2" y="131"/>
                </a:cxn>
                <a:cxn ang="0">
                  <a:pos x="0" y="292"/>
                </a:cxn>
                <a:cxn ang="0">
                  <a:pos x="3" y="479"/>
                </a:cxn>
                <a:cxn ang="0">
                  <a:pos x="10" y="678"/>
                </a:cxn>
                <a:cxn ang="0">
                  <a:pos x="24" y="881"/>
                </a:cxn>
                <a:cxn ang="0">
                  <a:pos x="42" y="1079"/>
                </a:cxn>
                <a:cxn ang="0">
                  <a:pos x="65" y="1262"/>
                </a:cxn>
                <a:cxn ang="0">
                  <a:pos x="93" y="1420"/>
                </a:cxn>
                <a:cxn ang="0">
                  <a:pos x="95" y="1414"/>
                </a:cxn>
                <a:cxn ang="0">
                  <a:pos x="93" y="1420"/>
                </a:cxn>
                <a:cxn ang="0">
                  <a:pos x="95" y="1422"/>
                </a:cxn>
                <a:cxn ang="0">
                  <a:pos x="97" y="1423"/>
                </a:cxn>
                <a:cxn ang="0">
                  <a:pos x="99" y="1421"/>
                </a:cxn>
                <a:cxn ang="0">
                  <a:pos x="99" y="1418"/>
                </a:cxn>
                <a:cxn ang="0">
                  <a:pos x="97" y="1423"/>
                </a:cxn>
              </a:cxnLst>
              <a:rect l="0" t="0" r="r" b="b"/>
              <a:pathLst>
                <a:path w="99" h="1423">
                  <a:moveTo>
                    <a:pt x="97" y="1423"/>
                  </a:moveTo>
                  <a:lnTo>
                    <a:pt x="99" y="1418"/>
                  </a:lnTo>
                  <a:lnTo>
                    <a:pt x="71" y="1262"/>
                  </a:lnTo>
                  <a:lnTo>
                    <a:pt x="48" y="1081"/>
                  </a:lnTo>
                  <a:lnTo>
                    <a:pt x="30" y="883"/>
                  </a:lnTo>
                  <a:lnTo>
                    <a:pt x="18" y="680"/>
                  </a:lnTo>
                  <a:lnTo>
                    <a:pt x="11" y="481"/>
                  </a:lnTo>
                  <a:lnTo>
                    <a:pt x="8" y="295"/>
                  </a:lnTo>
                  <a:lnTo>
                    <a:pt x="10" y="13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2" y="131"/>
                  </a:lnTo>
                  <a:lnTo>
                    <a:pt x="0" y="292"/>
                  </a:lnTo>
                  <a:lnTo>
                    <a:pt x="3" y="479"/>
                  </a:lnTo>
                  <a:lnTo>
                    <a:pt x="10" y="678"/>
                  </a:lnTo>
                  <a:lnTo>
                    <a:pt x="24" y="881"/>
                  </a:lnTo>
                  <a:lnTo>
                    <a:pt x="42" y="1079"/>
                  </a:lnTo>
                  <a:lnTo>
                    <a:pt x="65" y="1262"/>
                  </a:lnTo>
                  <a:lnTo>
                    <a:pt x="93" y="1420"/>
                  </a:lnTo>
                  <a:lnTo>
                    <a:pt x="95" y="1414"/>
                  </a:lnTo>
                  <a:lnTo>
                    <a:pt x="93" y="1420"/>
                  </a:lnTo>
                  <a:lnTo>
                    <a:pt x="95" y="1422"/>
                  </a:lnTo>
                  <a:lnTo>
                    <a:pt x="97" y="1423"/>
                  </a:lnTo>
                  <a:lnTo>
                    <a:pt x="99" y="1421"/>
                  </a:lnTo>
                  <a:lnTo>
                    <a:pt x="99" y="1418"/>
                  </a:lnTo>
                  <a:lnTo>
                    <a:pt x="97" y="14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91" name="Freeform 35"/>
            <p:cNvSpPr>
              <a:spLocks/>
            </p:cNvSpPr>
            <p:nvPr/>
          </p:nvSpPr>
          <p:spPr bwMode="auto">
            <a:xfrm>
              <a:off x="928" y="1308"/>
              <a:ext cx="148" cy="28"/>
            </a:xfrm>
            <a:custGeom>
              <a:avLst/>
              <a:gdLst/>
              <a:ahLst/>
              <a:cxnLst>
                <a:cxn ang="0">
                  <a:pos x="1" y="360"/>
                </a:cxn>
                <a:cxn ang="0">
                  <a:pos x="27" y="373"/>
                </a:cxn>
                <a:cxn ang="0">
                  <a:pos x="57" y="379"/>
                </a:cxn>
                <a:cxn ang="0">
                  <a:pos x="93" y="382"/>
                </a:cxn>
                <a:cxn ang="0">
                  <a:pos x="133" y="380"/>
                </a:cxn>
                <a:cxn ang="0">
                  <a:pos x="177" y="373"/>
                </a:cxn>
                <a:cxn ang="0">
                  <a:pos x="228" y="359"/>
                </a:cxn>
                <a:cxn ang="0">
                  <a:pos x="286" y="343"/>
                </a:cxn>
                <a:cxn ang="0">
                  <a:pos x="351" y="322"/>
                </a:cxn>
                <a:cxn ang="0">
                  <a:pos x="423" y="297"/>
                </a:cxn>
                <a:cxn ang="0">
                  <a:pos x="503" y="268"/>
                </a:cxn>
                <a:cxn ang="0">
                  <a:pos x="592" y="234"/>
                </a:cxn>
                <a:cxn ang="0">
                  <a:pos x="690" y="197"/>
                </a:cxn>
                <a:cxn ang="0">
                  <a:pos x="798" y="155"/>
                </a:cxn>
                <a:cxn ang="0">
                  <a:pos x="916" y="110"/>
                </a:cxn>
                <a:cxn ang="0">
                  <a:pos x="1045" y="62"/>
                </a:cxn>
                <a:cxn ang="0">
                  <a:pos x="1184" y="9"/>
                </a:cxn>
                <a:cxn ang="0">
                  <a:pos x="1111" y="27"/>
                </a:cxn>
                <a:cxn ang="0">
                  <a:pos x="977" y="78"/>
                </a:cxn>
                <a:cxn ang="0">
                  <a:pos x="853" y="124"/>
                </a:cxn>
                <a:cxn ang="0">
                  <a:pos x="741" y="168"/>
                </a:cxn>
                <a:cxn ang="0">
                  <a:pos x="638" y="207"/>
                </a:cxn>
                <a:cxn ang="0">
                  <a:pos x="545" y="242"/>
                </a:cxn>
                <a:cxn ang="0">
                  <a:pos x="460" y="274"/>
                </a:cxn>
                <a:cxn ang="0">
                  <a:pos x="384" y="302"/>
                </a:cxn>
                <a:cxn ang="0">
                  <a:pos x="315" y="325"/>
                </a:cxn>
                <a:cxn ang="0">
                  <a:pos x="254" y="343"/>
                </a:cxn>
                <a:cxn ang="0">
                  <a:pos x="200" y="358"/>
                </a:cxn>
                <a:cxn ang="0">
                  <a:pos x="152" y="367"/>
                </a:cxn>
                <a:cxn ang="0">
                  <a:pos x="111" y="372"/>
                </a:cxn>
                <a:cxn ang="0">
                  <a:pos x="75" y="372"/>
                </a:cxn>
                <a:cxn ang="0">
                  <a:pos x="43" y="368"/>
                </a:cxn>
                <a:cxn ang="0">
                  <a:pos x="16" y="357"/>
                </a:cxn>
                <a:cxn ang="0">
                  <a:pos x="6" y="355"/>
                </a:cxn>
                <a:cxn ang="0">
                  <a:pos x="3" y="350"/>
                </a:cxn>
                <a:cxn ang="0">
                  <a:pos x="1" y="356"/>
                </a:cxn>
                <a:cxn ang="0">
                  <a:pos x="0" y="357"/>
                </a:cxn>
              </a:cxnLst>
              <a:rect l="0" t="0" r="r" b="b"/>
              <a:pathLst>
                <a:path w="1184" h="382">
                  <a:moveTo>
                    <a:pt x="0" y="357"/>
                  </a:moveTo>
                  <a:lnTo>
                    <a:pt x="1" y="360"/>
                  </a:lnTo>
                  <a:lnTo>
                    <a:pt x="14" y="368"/>
                  </a:lnTo>
                  <a:lnTo>
                    <a:pt x="27" y="373"/>
                  </a:lnTo>
                  <a:lnTo>
                    <a:pt x="41" y="376"/>
                  </a:lnTo>
                  <a:lnTo>
                    <a:pt x="57" y="379"/>
                  </a:lnTo>
                  <a:lnTo>
                    <a:pt x="73" y="382"/>
                  </a:lnTo>
                  <a:lnTo>
                    <a:pt x="93" y="382"/>
                  </a:lnTo>
                  <a:lnTo>
                    <a:pt x="111" y="382"/>
                  </a:lnTo>
                  <a:lnTo>
                    <a:pt x="133" y="380"/>
                  </a:lnTo>
                  <a:lnTo>
                    <a:pt x="154" y="377"/>
                  </a:lnTo>
                  <a:lnTo>
                    <a:pt x="177" y="373"/>
                  </a:lnTo>
                  <a:lnTo>
                    <a:pt x="202" y="367"/>
                  </a:lnTo>
                  <a:lnTo>
                    <a:pt x="228" y="359"/>
                  </a:lnTo>
                  <a:lnTo>
                    <a:pt x="256" y="352"/>
                  </a:lnTo>
                  <a:lnTo>
                    <a:pt x="286" y="343"/>
                  </a:lnTo>
                  <a:lnTo>
                    <a:pt x="317" y="334"/>
                  </a:lnTo>
                  <a:lnTo>
                    <a:pt x="351" y="322"/>
                  </a:lnTo>
                  <a:lnTo>
                    <a:pt x="386" y="310"/>
                  </a:lnTo>
                  <a:lnTo>
                    <a:pt x="423" y="297"/>
                  </a:lnTo>
                  <a:lnTo>
                    <a:pt x="462" y="283"/>
                  </a:lnTo>
                  <a:lnTo>
                    <a:pt x="503" y="268"/>
                  </a:lnTo>
                  <a:lnTo>
                    <a:pt x="547" y="252"/>
                  </a:lnTo>
                  <a:lnTo>
                    <a:pt x="592" y="234"/>
                  </a:lnTo>
                  <a:lnTo>
                    <a:pt x="640" y="217"/>
                  </a:lnTo>
                  <a:lnTo>
                    <a:pt x="690" y="197"/>
                  </a:lnTo>
                  <a:lnTo>
                    <a:pt x="743" y="176"/>
                  </a:lnTo>
                  <a:lnTo>
                    <a:pt x="798" y="155"/>
                  </a:lnTo>
                  <a:lnTo>
                    <a:pt x="855" y="133"/>
                  </a:lnTo>
                  <a:lnTo>
                    <a:pt x="916" y="110"/>
                  </a:lnTo>
                  <a:lnTo>
                    <a:pt x="979" y="86"/>
                  </a:lnTo>
                  <a:lnTo>
                    <a:pt x="1045" y="62"/>
                  </a:lnTo>
                  <a:lnTo>
                    <a:pt x="1113" y="35"/>
                  </a:lnTo>
                  <a:lnTo>
                    <a:pt x="1184" y="9"/>
                  </a:lnTo>
                  <a:lnTo>
                    <a:pt x="1182" y="0"/>
                  </a:lnTo>
                  <a:lnTo>
                    <a:pt x="1111" y="27"/>
                  </a:lnTo>
                  <a:lnTo>
                    <a:pt x="1043" y="53"/>
                  </a:lnTo>
                  <a:lnTo>
                    <a:pt x="977" y="78"/>
                  </a:lnTo>
                  <a:lnTo>
                    <a:pt x="914" y="102"/>
                  </a:lnTo>
                  <a:lnTo>
                    <a:pt x="853" y="124"/>
                  </a:lnTo>
                  <a:lnTo>
                    <a:pt x="796" y="146"/>
                  </a:lnTo>
                  <a:lnTo>
                    <a:pt x="741" y="168"/>
                  </a:lnTo>
                  <a:lnTo>
                    <a:pt x="688" y="187"/>
                  </a:lnTo>
                  <a:lnTo>
                    <a:pt x="638" y="207"/>
                  </a:lnTo>
                  <a:lnTo>
                    <a:pt x="590" y="226"/>
                  </a:lnTo>
                  <a:lnTo>
                    <a:pt x="545" y="242"/>
                  </a:lnTo>
                  <a:lnTo>
                    <a:pt x="501" y="260"/>
                  </a:lnTo>
                  <a:lnTo>
                    <a:pt x="460" y="274"/>
                  </a:lnTo>
                  <a:lnTo>
                    <a:pt x="421" y="288"/>
                  </a:lnTo>
                  <a:lnTo>
                    <a:pt x="384" y="302"/>
                  </a:lnTo>
                  <a:lnTo>
                    <a:pt x="349" y="314"/>
                  </a:lnTo>
                  <a:lnTo>
                    <a:pt x="315" y="325"/>
                  </a:lnTo>
                  <a:lnTo>
                    <a:pt x="284" y="335"/>
                  </a:lnTo>
                  <a:lnTo>
                    <a:pt x="254" y="343"/>
                  </a:lnTo>
                  <a:lnTo>
                    <a:pt x="226" y="351"/>
                  </a:lnTo>
                  <a:lnTo>
                    <a:pt x="200" y="358"/>
                  </a:lnTo>
                  <a:lnTo>
                    <a:pt x="175" y="362"/>
                  </a:lnTo>
                  <a:lnTo>
                    <a:pt x="152" y="367"/>
                  </a:lnTo>
                  <a:lnTo>
                    <a:pt x="131" y="370"/>
                  </a:lnTo>
                  <a:lnTo>
                    <a:pt x="111" y="372"/>
                  </a:lnTo>
                  <a:lnTo>
                    <a:pt x="93" y="372"/>
                  </a:lnTo>
                  <a:lnTo>
                    <a:pt x="75" y="372"/>
                  </a:lnTo>
                  <a:lnTo>
                    <a:pt x="59" y="371"/>
                  </a:lnTo>
                  <a:lnTo>
                    <a:pt x="43" y="368"/>
                  </a:lnTo>
                  <a:lnTo>
                    <a:pt x="29" y="362"/>
                  </a:lnTo>
                  <a:lnTo>
                    <a:pt x="16" y="357"/>
                  </a:lnTo>
                  <a:lnTo>
                    <a:pt x="5" y="352"/>
                  </a:lnTo>
                  <a:lnTo>
                    <a:pt x="6" y="355"/>
                  </a:lnTo>
                  <a:lnTo>
                    <a:pt x="5" y="352"/>
                  </a:lnTo>
                  <a:lnTo>
                    <a:pt x="3" y="350"/>
                  </a:lnTo>
                  <a:lnTo>
                    <a:pt x="2" y="352"/>
                  </a:lnTo>
                  <a:lnTo>
                    <a:pt x="1" y="356"/>
                  </a:lnTo>
                  <a:lnTo>
                    <a:pt x="1" y="360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92" name="Freeform 36"/>
            <p:cNvSpPr>
              <a:spLocks/>
            </p:cNvSpPr>
            <p:nvPr/>
          </p:nvSpPr>
          <p:spPr bwMode="auto">
            <a:xfrm>
              <a:off x="918" y="1247"/>
              <a:ext cx="11" cy="8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19" y="142"/>
                </a:cxn>
                <a:cxn ang="0">
                  <a:pos x="25" y="295"/>
                </a:cxn>
                <a:cxn ang="0">
                  <a:pos x="26" y="457"/>
                </a:cxn>
                <a:cxn ang="0">
                  <a:pos x="24" y="622"/>
                </a:cxn>
                <a:cxn ang="0">
                  <a:pos x="25" y="786"/>
                </a:cxn>
                <a:cxn ang="0">
                  <a:pos x="33" y="944"/>
                </a:cxn>
                <a:cxn ang="0">
                  <a:pos x="51" y="1092"/>
                </a:cxn>
                <a:cxn ang="0">
                  <a:pos x="84" y="1223"/>
                </a:cxn>
                <a:cxn ang="0">
                  <a:pos x="90" y="1221"/>
                </a:cxn>
                <a:cxn ang="0">
                  <a:pos x="57" y="1092"/>
                </a:cxn>
                <a:cxn ang="0">
                  <a:pos x="39" y="946"/>
                </a:cxn>
                <a:cxn ang="0">
                  <a:pos x="33" y="788"/>
                </a:cxn>
                <a:cxn ang="0">
                  <a:pos x="32" y="624"/>
                </a:cxn>
                <a:cxn ang="0">
                  <a:pos x="34" y="459"/>
                </a:cxn>
                <a:cxn ang="0">
                  <a:pos x="33" y="297"/>
                </a:cxn>
                <a:cxn ang="0">
                  <a:pos x="25" y="145"/>
                </a:cxn>
                <a:cxn ang="0">
                  <a:pos x="7" y="4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4"/>
                </a:cxn>
                <a:cxn ang="0">
                  <a:pos x="0" y="3"/>
                </a:cxn>
              </a:cxnLst>
              <a:rect l="0" t="0" r="r" b="b"/>
              <a:pathLst>
                <a:path w="90" h="1223">
                  <a:moveTo>
                    <a:pt x="0" y="3"/>
                  </a:moveTo>
                  <a:lnTo>
                    <a:pt x="1" y="4"/>
                  </a:lnTo>
                  <a:lnTo>
                    <a:pt x="19" y="142"/>
                  </a:lnTo>
                  <a:lnTo>
                    <a:pt x="25" y="295"/>
                  </a:lnTo>
                  <a:lnTo>
                    <a:pt x="26" y="457"/>
                  </a:lnTo>
                  <a:lnTo>
                    <a:pt x="24" y="622"/>
                  </a:lnTo>
                  <a:lnTo>
                    <a:pt x="25" y="786"/>
                  </a:lnTo>
                  <a:lnTo>
                    <a:pt x="33" y="944"/>
                  </a:lnTo>
                  <a:lnTo>
                    <a:pt x="51" y="1092"/>
                  </a:lnTo>
                  <a:lnTo>
                    <a:pt x="84" y="1223"/>
                  </a:lnTo>
                  <a:lnTo>
                    <a:pt x="90" y="1221"/>
                  </a:lnTo>
                  <a:lnTo>
                    <a:pt x="57" y="1092"/>
                  </a:lnTo>
                  <a:lnTo>
                    <a:pt x="39" y="946"/>
                  </a:lnTo>
                  <a:lnTo>
                    <a:pt x="33" y="788"/>
                  </a:lnTo>
                  <a:lnTo>
                    <a:pt x="32" y="624"/>
                  </a:lnTo>
                  <a:lnTo>
                    <a:pt x="34" y="459"/>
                  </a:lnTo>
                  <a:lnTo>
                    <a:pt x="33" y="297"/>
                  </a:lnTo>
                  <a:lnTo>
                    <a:pt x="25" y="145"/>
                  </a:lnTo>
                  <a:lnTo>
                    <a:pt x="7" y="4"/>
                  </a:lnTo>
                  <a:lnTo>
                    <a:pt x="8" y="5"/>
                  </a:lnTo>
                  <a:lnTo>
                    <a:pt x="7" y="4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93" name="Freeform 37"/>
            <p:cNvSpPr>
              <a:spLocks/>
            </p:cNvSpPr>
            <p:nvPr/>
          </p:nvSpPr>
          <p:spPr bwMode="auto">
            <a:xfrm>
              <a:off x="918" y="1223"/>
              <a:ext cx="9" cy="24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0"/>
                </a:cxn>
                <a:cxn ang="0">
                  <a:pos x="42" y="21"/>
                </a:cxn>
                <a:cxn ang="0">
                  <a:pos x="23" y="56"/>
                </a:cxn>
                <a:cxn ang="0">
                  <a:pos x="11" y="99"/>
                </a:cxn>
                <a:cxn ang="0">
                  <a:pos x="4" y="148"/>
                </a:cxn>
                <a:cxn ang="0">
                  <a:pos x="0" y="199"/>
                </a:cxn>
                <a:cxn ang="0">
                  <a:pos x="0" y="246"/>
                </a:cxn>
                <a:cxn ang="0">
                  <a:pos x="0" y="291"/>
                </a:cxn>
                <a:cxn ang="0">
                  <a:pos x="1" y="326"/>
                </a:cxn>
                <a:cxn ang="0">
                  <a:pos x="9" y="328"/>
                </a:cxn>
                <a:cxn ang="0">
                  <a:pos x="8" y="293"/>
                </a:cxn>
                <a:cxn ang="0">
                  <a:pos x="8" y="248"/>
                </a:cxn>
                <a:cxn ang="0">
                  <a:pos x="8" y="201"/>
                </a:cxn>
                <a:cxn ang="0">
                  <a:pos x="10" y="150"/>
                </a:cxn>
                <a:cxn ang="0">
                  <a:pos x="17" y="103"/>
                </a:cxn>
                <a:cxn ang="0">
                  <a:pos x="29" y="62"/>
                </a:cxn>
                <a:cxn ang="0">
                  <a:pos x="48" y="29"/>
                </a:cxn>
                <a:cxn ang="0">
                  <a:pos x="73" y="10"/>
                </a:cxn>
                <a:cxn ang="0">
                  <a:pos x="73" y="10"/>
                </a:cxn>
                <a:cxn ang="0">
                  <a:pos x="73" y="10"/>
                </a:cxn>
                <a:cxn ang="0">
                  <a:pos x="75" y="8"/>
                </a:cxn>
                <a:cxn ang="0">
                  <a:pos x="75" y="4"/>
                </a:cxn>
                <a:cxn ang="0">
                  <a:pos x="74" y="1"/>
                </a:cxn>
                <a:cxn ang="0">
                  <a:pos x="71" y="0"/>
                </a:cxn>
              </a:cxnLst>
              <a:rect l="0" t="0" r="r" b="b"/>
              <a:pathLst>
                <a:path w="75" h="328">
                  <a:moveTo>
                    <a:pt x="71" y="0"/>
                  </a:moveTo>
                  <a:lnTo>
                    <a:pt x="71" y="0"/>
                  </a:lnTo>
                  <a:lnTo>
                    <a:pt x="42" y="21"/>
                  </a:lnTo>
                  <a:lnTo>
                    <a:pt x="23" y="56"/>
                  </a:lnTo>
                  <a:lnTo>
                    <a:pt x="11" y="99"/>
                  </a:lnTo>
                  <a:lnTo>
                    <a:pt x="4" y="148"/>
                  </a:lnTo>
                  <a:lnTo>
                    <a:pt x="0" y="199"/>
                  </a:lnTo>
                  <a:lnTo>
                    <a:pt x="0" y="246"/>
                  </a:lnTo>
                  <a:lnTo>
                    <a:pt x="0" y="291"/>
                  </a:lnTo>
                  <a:lnTo>
                    <a:pt x="1" y="326"/>
                  </a:lnTo>
                  <a:lnTo>
                    <a:pt x="9" y="328"/>
                  </a:lnTo>
                  <a:lnTo>
                    <a:pt x="8" y="293"/>
                  </a:lnTo>
                  <a:lnTo>
                    <a:pt x="8" y="248"/>
                  </a:lnTo>
                  <a:lnTo>
                    <a:pt x="8" y="201"/>
                  </a:lnTo>
                  <a:lnTo>
                    <a:pt x="10" y="150"/>
                  </a:lnTo>
                  <a:lnTo>
                    <a:pt x="17" y="103"/>
                  </a:lnTo>
                  <a:lnTo>
                    <a:pt x="29" y="62"/>
                  </a:lnTo>
                  <a:lnTo>
                    <a:pt x="48" y="29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5" y="8"/>
                  </a:lnTo>
                  <a:lnTo>
                    <a:pt x="75" y="4"/>
                  </a:lnTo>
                  <a:lnTo>
                    <a:pt x="74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94" name="Freeform 38"/>
            <p:cNvSpPr>
              <a:spLocks/>
            </p:cNvSpPr>
            <p:nvPr/>
          </p:nvSpPr>
          <p:spPr bwMode="auto">
            <a:xfrm>
              <a:off x="926" y="1207"/>
              <a:ext cx="141" cy="17"/>
            </a:xfrm>
            <a:custGeom>
              <a:avLst/>
              <a:gdLst/>
              <a:ahLst/>
              <a:cxnLst>
                <a:cxn ang="0">
                  <a:pos x="1112" y="0"/>
                </a:cxn>
                <a:cxn ang="0">
                  <a:pos x="917" y="36"/>
                </a:cxn>
                <a:cxn ang="0">
                  <a:pos x="751" y="67"/>
                </a:cxn>
                <a:cxn ang="0">
                  <a:pos x="609" y="93"/>
                </a:cxn>
                <a:cxn ang="0">
                  <a:pos x="489" y="115"/>
                </a:cxn>
                <a:cxn ang="0">
                  <a:pos x="389" y="133"/>
                </a:cxn>
                <a:cxn ang="0">
                  <a:pos x="308" y="148"/>
                </a:cxn>
                <a:cxn ang="0">
                  <a:pos x="242" y="161"/>
                </a:cxn>
                <a:cxn ang="0">
                  <a:pos x="190" y="172"/>
                </a:cxn>
                <a:cxn ang="0">
                  <a:pos x="150" y="181"/>
                </a:cxn>
                <a:cxn ang="0">
                  <a:pos x="119" y="189"/>
                </a:cxn>
                <a:cxn ang="0">
                  <a:pos x="94" y="195"/>
                </a:cxn>
                <a:cxn ang="0">
                  <a:pos x="74" y="200"/>
                </a:cxn>
                <a:cxn ang="0">
                  <a:pos x="57" y="205"/>
                </a:cxn>
                <a:cxn ang="0">
                  <a:pos x="40" y="212"/>
                </a:cxn>
                <a:cxn ang="0">
                  <a:pos x="22" y="219"/>
                </a:cxn>
                <a:cxn ang="0">
                  <a:pos x="0" y="229"/>
                </a:cxn>
                <a:cxn ang="0">
                  <a:pos x="14" y="235"/>
                </a:cxn>
                <a:cxn ang="0">
                  <a:pos x="34" y="227"/>
                </a:cxn>
                <a:cxn ang="0">
                  <a:pos x="51" y="218"/>
                </a:cxn>
                <a:cxn ang="0">
                  <a:pos x="67" y="212"/>
                </a:cxn>
                <a:cxn ang="0">
                  <a:pos x="85" y="207"/>
                </a:cxn>
                <a:cxn ang="0">
                  <a:pos x="108" y="200"/>
                </a:cxn>
                <a:cxn ang="0">
                  <a:pos x="135" y="194"/>
                </a:cxn>
                <a:cxn ang="0">
                  <a:pos x="171" y="186"/>
                </a:cxn>
                <a:cxn ang="0">
                  <a:pos x="217" y="177"/>
                </a:cxn>
                <a:cxn ang="0">
                  <a:pos x="275" y="166"/>
                </a:cxn>
                <a:cxn ang="0">
                  <a:pos x="349" y="153"/>
                </a:cxn>
                <a:cxn ang="0">
                  <a:pos x="439" y="136"/>
                </a:cxn>
                <a:cxn ang="0">
                  <a:pos x="548" y="115"/>
                </a:cxn>
                <a:cxn ang="0">
                  <a:pos x="679" y="91"/>
                </a:cxn>
                <a:cxn ang="0">
                  <a:pos x="833" y="63"/>
                </a:cxn>
                <a:cxn ang="0">
                  <a:pos x="1014" y="30"/>
                </a:cxn>
                <a:cxn ang="0">
                  <a:pos x="1110" y="4"/>
                </a:cxn>
                <a:cxn ang="0">
                  <a:pos x="1116" y="10"/>
                </a:cxn>
                <a:cxn ang="0">
                  <a:pos x="1115" y="2"/>
                </a:cxn>
                <a:cxn ang="0">
                  <a:pos x="1116" y="6"/>
                </a:cxn>
              </a:cxnLst>
              <a:rect l="0" t="0" r="r" b="b"/>
              <a:pathLst>
                <a:path w="1116" h="239">
                  <a:moveTo>
                    <a:pt x="1116" y="6"/>
                  </a:moveTo>
                  <a:lnTo>
                    <a:pt x="1112" y="0"/>
                  </a:lnTo>
                  <a:lnTo>
                    <a:pt x="1012" y="19"/>
                  </a:lnTo>
                  <a:lnTo>
                    <a:pt x="917" y="36"/>
                  </a:lnTo>
                  <a:lnTo>
                    <a:pt x="831" y="52"/>
                  </a:lnTo>
                  <a:lnTo>
                    <a:pt x="751" y="67"/>
                  </a:lnTo>
                  <a:lnTo>
                    <a:pt x="677" y="81"/>
                  </a:lnTo>
                  <a:lnTo>
                    <a:pt x="609" y="93"/>
                  </a:lnTo>
                  <a:lnTo>
                    <a:pt x="546" y="105"/>
                  </a:lnTo>
                  <a:lnTo>
                    <a:pt x="489" y="115"/>
                  </a:lnTo>
                  <a:lnTo>
                    <a:pt x="437" y="125"/>
                  </a:lnTo>
                  <a:lnTo>
                    <a:pt x="389" y="133"/>
                  </a:lnTo>
                  <a:lnTo>
                    <a:pt x="347" y="142"/>
                  </a:lnTo>
                  <a:lnTo>
                    <a:pt x="308" y="148"/>
                  </a:lnTo>
                  <a:lnTo>
                    <a:pt x="273" y="156"/>
                  </a:lnTo>
                  <a:lnTo>
                    <a:pt x="242" y="161"/>
                  </a:lnTo>
                  <a:lnTo>
                    <a:pt x="215" y="166"/>
                  </a:lnTo>
                  <a:lnTo>
                    <a:pt x="190" y="172"/>
                  </a:lnTo>
                  <a:lnTo>
                    <a:pt x="169" y="176"/>
                  </a:lnTo>
                  <a:lnTo>
                    <a:pt x="150" y="181"/>
                  </a:lnTo>
                  <a:lnTo>
                    <a:pt x="133" y="185"/>
                  </a:lnTo>
                  <a:lnTo>
                    <a:pt x="119" y="189"/>
                  </a:lnTo>
                  <a:lnTo>
                    <a:pt x="106" y="192"/>
                  </a:lnTo>
                  <a:lnTo>
                    <a:pt x="94" y="195"/>
                  </a:lnTo>
                  <a:lnTo>
                    <a:pt x="83" y="198"/>
                  </a:lnTo>
                  <a:lnTo>
                    <a:pt x="74" y="200"/>
                  </a:lnTo>
                  <a:lnTo>
                    <a:pt x="65" y="203"/>
                  </a:lnTo>
                  <a:lnTo>
                    <a:pt x="57" y="205"/>
                  </a:lnTo>
                  <a:lnTo>
                    <a:pt x="49" y="210"/>
                  </a:lnTo>
                  <a:lnTo>
                    <a:pt x="40" y="212"/>
                  </a:lnTo>
                  <a:lnTo>
                    <a:pt x="32" y="216"/>
                  </a:lnTo>
                  <a:lnTo>
                    <a:pt x="22" y="219"/>
                  </a:lnTo>
                  <a:lnTo>
                    <a:pt x="12" y="224"/>
                  </a:lnTo>
                  <a:lnTo>
                    <a:pt x="0" y="229"/>
                  </a:lnTo>
                  <a:lnTo>
                    <a:pt x="2" y="239"/>
                  </a:lnTo>
                  <a:lnTo>
                    <a:pt x="14" y="235"/>
                  </a:lnTo>
                  <a:lnTo>
                    <a:pt x="24" y="230"/>
                  </a:lnTo>
                  <a:lnTo>
                    <a:pt x="34" y="227"/>
                  </a:lnTo>
                  <a:lnTo>
                    <a:pt x="42" y="222"/>
                  </a:lnTo>
                  <a:lnTo>
                    <a:pt x="51" y="218"/>
                  </a:lnTo>
                  <a:lnTo>
                    <a:pt x="59" y="216"/>
                  </a:lnTo>
                  <a:lnTo>
                    <a:pt x="67" y="212"/>
                  </a:lnTo>
                  <a:lnTo>
                    <a:pt x="76" y="209"/>
                  </a:lnTo>
                  <a:lnTo>
                    <a:pt x="85" y="207"/>
                  </a:lnTo>
                  <a:lnTo>
                    <a:pt x="96" y="203"/>
                  </a:lnTo>
                  <a:lnTo>
                    <a:pt x="108" y="200"/>
                  </a:lnTo>
                  <a:lnTo>
                    <a:pt x="121" y="197"/>
                  </a:lnTo>
                  <a:lnTo>
                    <a:pt x="135" y="194"/>
                  </a:lnTo>
                  <a:lnTo>
                    <a:pt x="152" y="190"/>
                  </a:lnTo>
                  <a:lnTo>
                    <a:pt x="171" y="186"/>
                  </a:lnTo>
                  <a:lnTo>
                    <a:pt x="192" y="182"/>
                  </a:lnTo>
                  <a:lnTo>
                    <a:pt x="217" y="177"/>
                  </a:lnTo>
                  <a:lnTo>
                    <a:pt x="244" y="172"/>
                  </a:lnTo>
                  <a:lnTo>
                    <a:pt x="275" y="166"/>
                  </a:lnTo>
                  <a:lnTo>
                    <a:pt x="310" y="159"/>
                  </a:lnTo>
                  <a:lnTo>
                    <a:pt x="349" y="153"/>
                  </a:lnTo>
                  <a:lnTo>
                    <a:pt x="391" y="144"/>
                  </a:lnTo>
                  <a:lnTo>
                    <a:pt x="439" y="136"/>
                  </a:lnTo>
                  <a:lnTo>
                    <a:pt x="491" y="126"/>
                  </a:lnTo>
                  <a:lnTo>
                    <a:pt x="548" y="115"/>
                  </a:lnTo>
                  <a:lnTo>
                    <a:pt x="611" y="104"/>
                  </a:lnTo>
                  <a:lnTo>
                    <a:pt x="679" y="91"/>
                  </a:lnTo>
                  <a:lnTo>
                    <a:pt x="753" y="77"/>
                  </a:lnTo>
                  <a:lnTo>
                    <a:pt x="833" y="63"/>
                  </a:lnTo>
                  <a:lnTo>
                    <a:pt x="919" y="47"/>
                  </a:lnTo>
                  <a:lnTo>
                    <a:pt x="1014" y="30"/>
                  </a:lnTo>
                  <a:lnTo>
                    <a:pt x="1114" y="11"/>
                  </a:lnTo>
                  <a:lnTo>
                    <a:pt x="1110" y="4"/>
                  </a:lnTo>
                  <a:lnTo>
                    <a:pt x="1114" y="11"/>
                  </a:lnTo>
                  <a:lnTo>
                    <a:pt x="1116" y="10"/>
                  </a:lnTo>
                  <a:lnTo>
                    <a:pt x="1116" y="6"/>
                  </a:lnTo>
                  <a:lnTo>
                    <a:pt x="1115" y="2"/>
                  </a:lnTo>
                  <a:lnTo>
                    <a:pt x="1112" y="0"/>
                  </a:lnTo>
                  <a:lnTo>
                    <a:pt x="111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95" name="Freeform 39"/>
            <p:cNvSpPr>
              <a:spLocks/>
            </p:cNvSpPr>
            <p:nvPr/>
          </p:nvSpPr>
          <p:spPr bwMode="auto">
            <a:xfrm>
              <a:off x="757" y="1117"/>
              <a:ext cx="115" cy="12"/>
            </a:xfrm>
            <a:custGeom>
              <a:avLst/>
              <a:gdLst/>
              <a:ahLst/>
              <a:cxnLst>
                <a:cxn ang="0">
                  <a:pos x="2" y="171"/>
                </a:cxn>
                <a:cxn ang="0">
                  <a:pos x="37" y="166"/>
                </a:cxn>
                <a:cxn ang="0">
                  <a:pos x="81" y="158"/>
                </a:cxn>
                <a:cxn ang="0">
                  <a:pos x="133" y="149"/>
                </a:cxn>
                <a:cxn ang="0">
                  <a:pos x="192" y="139"/>
                </a:cxn>
                <a:cxn ang="0">
                  <a:pos x="256" y="129"/>
                </a:cxn>
                <a:cxn ang="0">
                  <a:pos x="324" y="117"/>
                </a:cxn>
                <a:cxn ang="0">
                  <a:pos x="394" y="104"/>
                </a:cxn>
                <a:cxn ang="0">
                  <a:pos x="466" y="93"/>
                </a:cxn>
                <a:cxn ang="0">
                  <a:pos x="537" y="80"/>
                </a:cxn>
                <a:cxn ang="0">
                  <a:pos x="607" y="67"/>
                </a:cxn>
                <a:cxn ang="0">
                  <a:pos x="673" y="55"/>
                </a:cxn>
                <a:cxn ang="0">
                  <a:pos x="735" y="45"/>
                </a:cxn>
                <a:cxn ang="0">
                  <a:pos x="792" y="34"/>
                </a:cxn>
                <a:cxn ang="0">
                  <a:pos x="841" y="25"/>
                </a:cxn>
                <a:cxn ang="0">
                  <a:pos x="881" y="17"/>
                </a:cxn>
                <a:cxn ang="0">
                  <a:pos x="912" y="11"/>
                </a:cxn>
                <a:cxn ang="0">
                  <a:pos x="896" y="4"/>
                </a:cxn>
                <a:cxn ang="0">
                  <a:pos x="860" y="10"/>
                </a:cxn>
                <a:cxn ang="0">
                  <a:pos x="815" y="18"/>
                </a:cxn>
                <a:cxn ang="0">
                  <a:pos x="762" y="29"/>
                </a:cxn>
                <a:cxn ang="0">
                  <a:pos x="703" y="40"/>
                </a:cxn>
                <a:cxn ang="0">
                  <a:pos x="639" y="51"/>
                </a:cxn>
                <a:cxn ang="0">
                  <a:pos x="571" y="63"/>
                </a:cxn>
                <a:cxn ang="0">
                  <a:pos x="499" y="76"/>
                </a:cxn>
                <a:cxn ang="0">
                  <a:pos x="428" y="87"/>
                </a:cxn>
                <a:cxn ang="0">
                  <a:pos x="357" y="100"/>
                </a:cxn>
                <a:cxn ang="0">
                  <a:pos x="288" y="112"/>
                </a:cxn>
                <a:cxn ang="0">
                  <a:pos x="222" y="123"/>
                </a:cxn>
                <a:cxn ang="0">
                  <a:pos x="160" y="134"/>
                </a:cxn>
                <a:cxn ang="0">
                  <a:pos x="104" y="143"/>
                </a:cxn>
                <a:cxn ang="0">
                  <a:pos x="56" y="151"/>
                </a:cxn>
                <a:cxn ang="0">
                  <a:pos x="16" y="158"/>
                </a:cxn>
                <a:cxn ang="0">
                  <a:pos x="0" y="160"/>
                </a:cxn>
              </a:cxnLst>
              <a:rect l="0" t="0" r="r" b="b"/>
              <a:pathLst>
                <a:path w="912" h="171">
                  <a:moveTo>
                    <a:pt x="2" y="171"/>
                  </a:moveTo>
                  <a:lnTo>
                    <a:pt x="2" y="171"/>
                  </a:lnTo>
                  <a:lnTo>
                    <a:pt x="18" y="169"/>
                  </a:lnTo>
                  <a:lnTo>
                    <a:pt x="37" y="166"/>
                  </a:lnTo>
                  <a:lnTo>
                    <a:pt x="58" y="161"/>
                  </a:lnTo>
                  <a:lnTo>
                    <a:pt x="81" y="158"/>
                  </a:lnTo>
                  <a:lnTo>
                    <a:pt x="106" y="154"/>
                  </a:lnTo>
                  <a:lnTo>
                    <a:pt x="133" y="149"/>
                  </a:lnTo>
                  <a:lnTo>
                    <a:pt x="162" y="144"/>
                  </a:lnTo>
                  <a:lnTo>
                    <a:pt x="192" y="139"/>
                  </a:lnTo>
                  <a:lnTo>
                    <a:pt x="224" y="134"/>
                  </a:lnTo>
                  <a:lnTo>
                    <a:pt x="256" y="129"/>
                  </a:lnTo>
                  <a:lnTo>
                    <a:pt x="290" y="122"/>
                  </a:lnTo>
                  <a:lnTo>
                    <a:pt x="324" y="117"/>
                  </a:lnTo>
                  <a:lnTo>
                    <a:pt x="359" y="111"/>
                  </a:lnTo>
                  <a:lnTo>
                    <a:pt x="394" y="104"/>
                  </a:lnTo>
                  <a:lnTo>
                    <a:pt x="430" y="98"/>
                  </a:lnTo>
                  <a:lnTo>
                    <a:pt x="466" y="93"/>
                  </a:lnTo>
                  <a:lnTo>
                    <a:pt x="501" y="86"/>
                  </a:lnTo>
                  <a:lnTo>
                    <a:pt x="537" y="80"/>
                  </a:lnTo>
                  <a:lnTo>
                    <a:pt x="573" y="73"/>
                  </a:lnTo>
                  <a:lnTo>
                    <a:pt x="607" y="67"/>
                  </a:lnTo>
                  <a:lnTo>
                    <a:pt x="641" y="62"/>
                  </a:lnTo>
                  <a:lnTo>
                    <a:pt x="673" y="55"/>
                  </a:lnTo>
                  <a:lnTo>
                    <a:pt x="705" y="50"/>
                  </a:lnTo>
                  <a:lnTo>
                    <a:pt x="735" y="45"/>
                  </a:lnTo>
                  <a:lnTo>
                    <a:pt x="764" y="40"/>
                  </a:lnTo>
                  <a:lnTo>
                    <a:pt x="792" y="34"/>
                  </a:lnTo>
                  <a:lnTo>
                    <a:pt x="817" y="29"/>
                  </a:lnTo>
                  <a:lnTo>
                    <a:pt x="841" y="25"/>
                  </a:lnTo>
                  <a:lnTo>
                    <a:pt x="862" y="21"/>
                  </a:lnTo>
                  <a:lnTo>
                    <a:pt x="881" y="17"/>
                  </a:lnTo>
                  <a:lnTo>
                    <a:pt x="898" y="14"/>
                  </a:lnTo>
                  <a:lnTo>
                    <a:pt x="912" y="11"/>
                  </a:lnTo>
                  <a:lnTo>
                    <a:pt x="910" y="0"/>
                  </a:lnTo>
                  <a:lnTo>
                    <a:pt x="896" y="4"/>
                  </a:lnTo>
                  <a:lnTo>
                    <a:pt x="879" y="7"/>
                  </a:lnTo>
                  <a:lnTo>
                    <a:pt x="860" y="10"/>
                  </a:lnTo>
                  <a:lnTo>
                    <a:pt x="839" y="14"/>
                  </a:lnTo>
                  <a:lnTo>
                    <a:pt x="815" y="18"/>
                  </a:lnTo>
                  <a:lnTo>
                    <a:pt x="790" y="24"/>
                  </a:lnTo>
                  <a:lnTo>
                    <a:pt x="762" y="29"/>
                  </a:lnTo>
                  <a:lnTo>
                    <a:pt x="733" y="34"/>
                  </a:lnTo>
                  <a:lnTo>
                    <a:pt x="703" y="40"/>
                  </a:lnTo>
                  <a:lnTo>
                    <a:pt x="671" y="45"/>
                  </a:lnTo>
                  <a:lnTo>
                    <a:pt x="639" y="51"/>
                  </a:lnTo>
                  <a:lnTo>
                    <a:pt x="605" y="57"/>
                  </a:lnTo>
                  <a:lnTo>
                    <a:pt x="571" y="63"/>
                  </a:lnTo>
                  <a:lnTo>
                    <a:pt x="535" y="69"/>
                  </a:lnTo>
                  <a:lnTo>
                    <a:pt x="499" y="76"/>
                  </a:lnTo>
                  <a:lnTo>
                    <a:pt x="464" y="82"/>
                  </a:lnTo>
                  <a:lnTo>
                    <a:pt x="428" y="87"/>
                  </a:lnTo>
                  <a:lnTo>
                    <a:pt x="392" y="94"/>
                  </a:lnTo>
                  <a:lnTo>
                    <a:pt x="357" y="100"/>
                  </a:lnTo>
                  <a:lnTo>
                    <a:pt x="322" y="106"/>
                  </a:lnTo>
                  <a:lnTo>
                    <a:pt x="288" y="112"/>
                  </a:lnTo>
                  <a:lnTo>
                    <a:pt x="254" y="118"/>
                  </a:lnTo>
                  <a:lnTo>
                    <a:pt x="222" y="123"/>
                  </a:lnTo>
                  <a:lnTo>
                    <a:pt x="190" y="129"/>
                  </a:lnTo>
                  <a:lnTo>
                    <a:pt x="160" y="134"/>
                  </a:lnTo>
                  <a:lnTo>
                    <a:pt x="131" y="138"/>
                  </a:lnTo>
                  <a:lnTo>
                    <a:pt x="104" y="143"/>
                  </a:lnTo>
                  <a:lnTo>
                    <a:pt x="79" y="148"/>
                  </a:lnTo>
                  <a:lnTo>
                    <a:pt x="56" y="151"/>
                  </a:lnTo>
                  <a:lnTo>
                    <a:pt x="35" y="155"/>
                  </a:lnTo>
                  <a:lnTo>
                    <a:pt x="16" y="158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96" name="Freeform 40"/>
            <p:cNvSpPr>
              <a:spLocks/>
            </p:cNvSpPr>
            <p:nvPr/>
          </p:nvSpPr>
          <p:spPr bwMode="auto">
            <a:xfrm>
              <a:off x="707" y="1128"/>
              <a:ext cx="50" cy="4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1" y="27"/>
                </a:cxn>
                <a:cxn ang="0">
                  <a:pos x="11" y="39"/>
                </a:cxn>
                <a:cxn ang="0">
                  <a:pos x="27" y="48"/>
                </a:cxn>
                <a:cxn ang="0">
                  <a:pos x="45" y="52"/>
                </a:cxn>
                <a:cxn ang="0">
                  <a:pos x="65" y="56"/>
                </a:cxn>
                <a:cxn ang="0">
                  <a:pos x="90" y="57"/>
                </a:cxn>
                <a:cxn ang="0">
                  <a:pos x="116" y="57"/>
                </a:cxn>
                <a:cxn ang="0">
                  <a:pos x="143" y="55"/>
                </a:cxn>
                <a:cxn ang="0">
                  <a:pos x="173" y="52"/>
                </a:cxn>
                <a:cxn ang="0">
                  <a:pos x="202" y="48"/>
                </a:cxn>
                <a:cxn ang="0">
                  <a:pos x="233" y="44"/>
                </a:cxn>
                <a:cxn ang="0">
                  <a:pos x="264" y="38"/>
                </a:cxn>
                <a:cxn ang="0">
                  <a:pos x="294" y="32"/>
                </a:cxn>
                <a:cxn ang="0">
                  <a:pos x="325" y="27"/>
                </a:cxn>
                <a:cxn ang="0">
                  <a:pos x="354" y="20"/>
                </a:cxn>
                <a:cxn ang="0">
                  <a:pos x="382" y="15"/>
                </a:cxn>
                <a:cxn ang="0">
                  <a:pos x="409" y="11"/>
                </a:cxn>
                <a:cxn ang="0">
                  <a:pos x="407" y="0"/>
                </a:cxn>
                <a:cxn ang="0">
                  <a:pos x="380" y="5"/>
                </a:cxn>
                <a:cxn ang="0">
                  <a:pos x="352" y="10"/>
                </a:cxn>
                <a:cxn ang="0">
                  <a:pos x="323" y="16"/>
                </a:cxn>
                <a:cxn ang="0">
                  <a:pos x="292" y="21"/>
                </a:cxn>
                <a:cxn ang="0">
                  <a:pos x="262" y="28"/>
                </a:cxn>
                <a:cxn ang="0">
                  <a:pos x="231" y="33"/>
                </a:cxn>
                <a:cxn ang="0">
                  <a:pos x="200" y="37"/>
                </a:cxn>
                <a:cxn ang="0">
                  <a:pos x="171" y="42"/>
                </a:cxn>
                <a:cxn ang="0">
                  <a:pos x="143" y="45"/>
                </a:cxn>
                <a:cxn ang="0">
                  <a:pos x="116" y="47"/>
                </a:cxn>
                <a:cxn ang="0">
                  <a:pos x="90" y="47"/>
                </a:cxn>
                <a:cxn ang="0">
                  <a:pos x="67" y="46"/>
                </a:cxn>
                <a:cxn ang="0">
                  <a:pos x="47" y="44"/>
                </a:cxn>
                <a:cxn ang="0">
                  <a:pos x="29" y="37"/>
                </a:cxn>
                <a:cxn ang="0">
                  <a:pos x="17" y="31"/>
                </a:cxn>
                <a:cxn ang="0">
                  <a:pos x="7" y="23"/>
                </a:cxn>
                <a:cxn ang="0">
                  <a:pos x="6" y="20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1" y="20"/>
                </a:cxn>
                <a:cxn ang="0">
                  <a:pos x="0" y="24"/>
                </a:cxn>
                <a:cxn ang="0">
                  <a:pos x="1" y="27"/>
                </a:cxn>
                <a:cxn ang="0">
                  <a:pos x="2" y="29"/>
                </a:cxn>
              </a:cxnLst>
              <a:rect l="0" t="0" r="r" b="b"/>
              <a:pathLst>
                <a:path w="409" h="57">
                  <a:moveTo>
                    <a:pt x="2" y="29"/>
                  </a:moveTo>
                  <a:lnTo>
                    <a:pt x="1" y="27"/>
                  </a:lnTo>
                  <a:lnTo>
                    <a:pt x="11" y="39"/>
                  </a:lnTo>
                  <a:lnTo>
                    <a:pt x="27" y="48"/>
                  </a:lnTo>
                  <a:lnTo>
                    <a:pt x="45" y="52"/>
                  </a:lnTo>
                  <a:lnTo>
                    <a:pt x="65" y="56"/>
                  </a:lnTo>
                  <a:lnTo>
                    <a:pt x="90" y="57"/>
                  </a:lnTo>
                  <a:lnTo>
                    <a:pt x="116" y="57"/>
                  </a:lnTo>
                  <a:lnTo>
                    <a:pt x="143" y="55"/>
                  </a:lnTo>
                  <a:lnTo>
                    <a:pt x="173" y="52"/>
                  </a:lnTo>
                  <a:lnTo>
                    <a:pt x="202" y="48"/>
                  </a:lnTo>
                  <a:lnTo>
                    <a:pt x="233" y="44"/>
                  </a:lnTo>
                  <a:lnTo>
                    <a:pt x="264" y="38"/>
                  </a:lnTo>
                  <a:lnTo>
                    <a:pt x="294" y="32"/>
                  </a:lnTo>
                  <a:lnTo>
                    <a:pt x="325" y="27"/>
                  </a:lnTo>
                  <a:lnTo>
                    <a:pt x="354" y="20"/>
                  </a:lnTo>
                  <a:lnTo>
                    <a:pt x="382" y="15"/>
                  </a:lnTo>
                  <a:lnTo>
                    <a:pt x="409" y="11"/>
                  </a:lnTo>
                  <a:lnTo>
                    <a:pt x="407" y="0"/>
                  </a:lnTo>
                  <a:lnTo>
                    <a:pt x="380" y="5"/>
                  </a:lnTo>
                  <a:lnTo>
                    <a:pt x="352" y="10"/>
                  </a:lnTo>
                  <a:lnTo>
                    <a:pt x="323" y="16"/>
                  </a:lnTo>
                  <a:lnTo>
                    <a:pt x="292" y="21"/>
                  </a:lnTo>
                  <a:lnTo>
                    <a:pt x="262" y="28"/>
                  </a:lnTo>
                  <a:lnTo>
                    <a:pt x="231" y="33"/>
                  </a:lnTo>
                  <a:lnTo>
                    <a:pt x="200" y="37"/>
                  </a:lnTo>
                  <a:lnTo>
                    <a:pt x="171" y="42"/>
                  </a:lnTo>
                  <a:lnTo>
                    <a:pt x="143" y="45"/>
                  </a:lnTo>
                  <a:lnTo>
                    <a:pt x="116" y="47"/>
                  </a:lnTo>
                  <a:lnTo>
                    <a:pt x="90" y="47"/>
                  </a:lnTo>
                  <a:lnTo>
                    <a:pt x="67" y="46"/>
                  </a:lnTo>
                  <a:lnTo>
                    <a:pt x="47" y="44"/>
                  </a:lnTo>
                  <a:lnTo>
                    <a:pt x="29" y="37"/>
                  </a:lnTo>
                  <a:lnTo>
                    <a:pt x="17" y="31"/>
                  </a:lnTo>
                  <a:lnTo>
                    <a:pt x="7" y="23"/>
                  </a:lnTo>
                  <a:lnTo>
                    <a:pt x="6" y="20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97" name="Freeform 41"/>
            <p:cNvSpPr>
              <a:spLocks/>
            </p:cNvSpPr>
            <p:nvPr/>
          </p:nvSpPr>
          <p:spPr bwMode="auto">
            <a:xfrm>
              <a:off x="692" y="1053"/>
              <a:ext cx="16" cy="7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61" y="0"/>
                </a:cxn>
                <a:cxn ang="0">
                  <a:pos x="43" y="31"/>
                </a:cxn>
                <a:cxn ang="0">
                  <a:pos x="27" y="76"/>
                </a:cxn>
                <a:cxn ang="0">
                  <a:pos x="16" y="137"/>
                </a:cxn>
                <a:cxn ang="0">
                  <a:pos x="7" y="207"/>
                </a:cxn>
                <a:cxn ang="0">
                  <a:pos x="2" y="286"/>
                </a:cxn>
                <a:cxn ang="0">
                  <a:pos x="0" y="372"/>
                </a:cxn>
                <a:cxn ang="0">
                  <a:pos x="1" y="462"/>
                </a:cxn>
                <a:cxn ang="0">
                  <a:pos x="6" y="554"/>
                </a:cxn>
                <a:cxn ang="0">
                  <a:pos x="12" y="645"/>
                </a:cxn>
                <a:cxn ang="0">
                  <a:pos x="21" y="734"/>
                </a:cxn>
                <a:cxn ang="0">
                  <a:pos x="32" y="818"/>
                </a:cxn>
                <a:cxn ang="0">
                  <a:pos x="46" y="896"/>
                </a:cxn>
                <a:cxn ang="0">
                  <a:pos x="62" y="961"/>
                </a:cxn>
                <a:cxn ang="0">
                  <a:pos x="79" y="1015"/>
                </a:cxn>
                <a:cxn ang="0">
                  <a:pos x="98" y="1057"/>
                </a:cxn>
                <a:cxn ang="0">
                  <a:pos x="120" y="1081"/>
                </a:cxn>
                <a:cxn ang="0">
                  <a:pos x="124" y="1072"/>
                </a:cxn>
                <a:cxn ang="0">
                  <a:pos x="104" y="1052"/>
                </a:cxn>
                <a:cxn ang="0">
                  <a:pos x="85" y="1013"/>
                </a:cxn>
                <a:cxn ang="0">
                  <a:pos x="68" y="959"/>
                </a:cxn>
                <a:cxn ang="0">
                  <a:pos x="52" y="894"/>
                </a:cxn>
                <a:cxn ang="0">
                  <a:pos x="38" y="818"/>
                </a:cxn>
                <a:cxn ang="0">
                  <a:pos x="27" y="736"/>
                </a:cxn>
                <a:cxn ang="0">
                  <a:pos x="18" y="647"/>
                </a:cxn>
                <a:cxn ang="0">
                  <a:pos x="12" y="556"/>
                </a:cxn>
                <a:cxn ang="0">
                  <a:pos x="9" y="464"/>
                </a:cxn>
                <a:cxn ang="0">
                  <a:pos x="8" y="374"/>
                </a:cxn>
                <a:cxn ang="0">
                  <a:pos x="10" y="288"/>
                </a:cxn>
                <a:cxn ang="0">
                  <a:pos x="13" y="209"/>
                </a:cxn>
                <a:cxn ang="0">
                  <a:pos x="22" y="139"/>
                </a:cxn>
                <a:cxn ang="0">
                  <a:pos x="33" y="81"/>
                </a:cxn>
                <a:cxn ang="0">
                  <a:pos x="47" y="37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8" y="7"/>
                </a:cxn>
                <a:cxn ang="0">
                  <a:pos x="67" y="2"/>
                </a:cxn>
                <a:cxn ang="0">
                  <a:pos x="64" y="0"/>
                </a:cxn>
                <a:cxn ang="0">
                  <a:pos x="61" y="0"/>
                </a:cxn>
              </a:cxnLst>
              <a:rect l="0" t="0" r="r" b="b"/>
              <a:pathLst>
                <a:path w="124" h="1081">
                  <a:moveTo>
                    <a:pt x="61" y="0"/>
                  </a:moveTo>
                  <a:lnTo>
                    <a:pt x="61" y="0"/>
                  </a:lnTo>
                  <a:lnTo>
                    <a:pt x="43" y="31"/>
                  </a:lnTo>
                  <a:lnTo>
                    <a:pt x="27" y="76"/>
                  </a:lnTo>
                  <a:lnTo>
                    <a:pt x="16" y="137"/>
                  </a:lnTo>
                  <a:lnTo>
                    <a:pt x="7" y="207"/>
                  </a:lnTo>
                  <a:lnTo>
                    <a:pt x="2" y="286"/>
                  </a:lnTo>
                  <a:lnTo>
                    <a:pt x="0" y="372"/>
                  </a:lnTo>
                  <a:lnTo>
                    <a:pt x="1" y="462"/>
                  </a:lnTo>
                  <a:lnTo>
                    <a:pt x="6" y="554"/>
                  </a:lnTo>
                  <a:lnTo>
                    <a:pt x="12" y="645"/>
                  </a:lnTo>
                  <a:lnTo>
                    <a:pt x="21" y="734"/>
                  </a:lnTo>
                  <a:lnTo>
                    <a:pt x="32" y="818"/>
                  </a:lnTo>
                  <a:lnTo>
                    <a:pt x="46" y="896"/>
                  </a:lnTo>
                  <a:lnTo>
                    <a:pt x="62" y="961"/>
                  </a:lnTo>
                  <a:lnTo>
                    <a:pt x="79" y="1015"/>
                  </a:lnTo>
                  <a:lnTo>
                    <a:pt x="98" y="1057"/>
                  </a:lnTo>
                  <a:lnTo>
                    <a:pt x="120" y="1081"/>
                  </a:lnTo>
                  <a:lnTo>
                    <a:pt x="124" y="1072"/>
                  </a:lnTo>
                  <a:lnTo>
                    <a:pt x="104" y="1052"/>
                  </a:lnTo>
                  <a:lnTo>
                    <a:pt x="85" y="1013"/>
                  </a:lnTo>
                  <a:lnTo>
                    <a:pt x="68" y="959"/>
                  </a:lnTo>
                  <a:lnTo>
                    <a:pt x="52" y="894"/>
                  </a:lnTo>
                  <a:lnTo>
                    <a:pt x="38" y="818"/>
                  </a:lnTo>
                  <a:lnTo>
                    <a:pt x="27" y="736"/>
                  </a:lnTo>
                  <a:lnTo>
                    <a:pt x="18" y="647"/>
                  </a:lnTo>
                  <a:lnTo>
                    <a:pt x="12" y="556"/>
                  </a:lnTo>
                  <a:lnTo>
                    <a:pt x="9" y="464"/>
                  </a:lnTo>
                  <a:lnTo>
                    <a:pt x="8" y="374"/>
                  </a:lnTo>
                  <a:lnTo>
                    <a:pt x="10" y="288"/>
                  </a:lnTo>
                  <a:lnTo>
                    <a:pt x="13" y="209"/>
                  </a:lnTo>
                  <a:lnTo>
                    <a:pt x="22" y="139"/>
                  </a:lnTo>
                  <a:lnTo>
                    <a:pt x="33" y="81"/>
                  </a:lnTo>
                  <a:lnTo>
                    <a:pt x="47" y="37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7"/>
                  </a:lnTo>
                  <a:lnTo>
                    <a:pt x="67" y="2"/>
                  </a:lnTo>
                  <a:lnTo>
                    <a:pt x="6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98" name="Freeform 42"/>
            <p:cNvSpPr>
              <a:spLocks/>
            </p:cNvSpPr>
            <p:nvPr/>
          </p:nvSpPr>
          <p:spPr bwMode="auto">
            <a:xfrm>
              <a:off x="700" y="1050"/>
              <a:ext cx="180" cy="4"/>
            </a:xfrm>
            <a:custGeom>
              <a:avLst/>
              <a:gdLst/>
              <a:ahLst/>
              <a:cxnLst>
                <a:cxn ang="0">
                  <a:pos x="1437" y="13"/>
                </a:cxn>
                <a:cxn ang="0">
                  <a:pos x="1340" y="9"/>
                </a:cxn>
                <a:cxn ang="0">
                  <a:pos x="1236" y="6"/>
                </a:cxn>
                <a:cxn ang="0">
                  <a:pos x="1126" y="3"/>
                </a:cxn>
                <a:cxn ang="0">
                  <a:pos x="1011" y="1"/>
                </a:cxn>
                <a:cxn ang="0">
                  <a:pos x="895" y="0"/>
                </a:cxn>
                <a:cxn ang="0">
                  <a:pos x="779" y="0"/>
                </a:cxn>
                <a:cxn ang="0">
                  <a:pos x="665" y="0"/>
                </a:cxn>
                <a:cxn ang="0">
                  <a:pos x="554" y="1"/>
                </a:cxn>
                <a:cxn ang="0">
                  <a:pos x="448" y="3"/>
                </a:cxn>
                <a:cxn ang="0">
                  <a:pos x="349" y="6"/>
                </a:cxn>
                <a:cxn ang="0">
                  <a:pos x="259" y="10"/>
                </a:cxn>
                <a:cxn ang="0">
                  <a:pos x="179" y="15"/>
                </a:cxn>
                <a:cxn ang="0">
                  <a:pos x="110" y="21"/>
                </a:cxn>
                <a:cxn ang="0">
                  <a:pos x="57" y="28"/>
                </a:cxn>
                <a:cxn ang="0">
                  <a:pos x="21" y="38"/>
                </a:cxn>
                <a:cxn ang="0">
                  <a:pos x="0" y="47"/>
                </a:cxn>
                <a:cxn ang="0">
                  <a:pos x="11" y="51"/>
                </a:cxn>
                <a:cxn ang="0">
                  <a:pos x="39" y="42"/>
                </a:cxn>
                <a:cxn ang="0">
                  <a:pos x="84" y="36"/>
                </a:cxn>
                <a:cxn ang="0">
                  <a:pos x="144" y="28"/>
                </a:cxn>
                <a:cxn ang="0">
                  <a:pos x="217" y="23"/>
                </a:cxn>
                <a:cxn ang="0">
                  <a:pos x="302" y="19"/>
                </a:cxn>
                <a:cxn ang="0">
                  <a:pos x="397" y="14"/>
                </a:cxn>
                <a:cxn ang="0">
                  <a:pos x="500" y="12"/>
                </a:cxn>
                <a:cxn ang="0">
                  <a:pos x="609" y="10"/>
                </a:cxn>
                <a:cxn ang="0">
                  <a:pos x="722" y="10"/>
                </a:cxn>
                <a:cxn ang="0">
                  <a:pos x="837" y="10"/>
                </a:cxn>
                <a:cxn ang="0">
                  <a:pos x="953" y="11"/>
                </a:cxn>
                <a:cxn ang="0">
                  <a:pos x="1069" y="12"/>
                </a:cxn>
                <a:cxn ang="0">
                  <a:pos x="1182" y="15"/>
                </a:cxn>
                <a:cxn ang="0">
                  <a:pos x="1289" y="18"/>
                </a:cxn>
                <a:cxn ang="0">
                  <a:pos x="1390" y="22"/>
                </a:cxn>
                <a:cxn ang="0">
                  <a:pos x="1438" y="13"/>
                </a:cxn>
                <a:cxn ang="0">
                  <a:pos x="1440" y="23"/>
                </a:cxn>
                <a:cxn ang="0">
                  <a:pos x="1440" y="15"/>
                </a:cxn>
                <a:cxn ang="0">
                  <a:pos x="1436" y="24"/>
                </a:cxn>
              </a:cxnLst>
              <a:rect l="0" t="0" r="r" b="b"/>
              <a:pathLst>
                <a:path w="1441" h="56">
                  <a:moveTo>
                    <a:pt x="1436" y="24"/>
                  </a:moveTo>
                  <a:lnTo>
                    <a:pt x="1437" y="13"/>
                  </a:lnTo>
                  <a:lnTo>
                    <a:pt x="1390" y="11"/>
                  </a:lnTo>
                  <a:lnTo>
                    <a:pt x="1340" y="9"/>
                  </a:lnTo>
                  <a:lnTo>
                    <a:pt x="1289" y="7"/>
                  </a:lnTo>
                  <a:lnTo>
                    <a:pt x="1236" y="6"/>
                  </a:lnTo>
                  <a:lnTo>
                    <a:pt x="1182" y="5"/>
                  </a:lnTo>
                  <a:lnTo>
                    <a:pt x="1126" y="3"/>
                  </a:lnTo>
                  <a:lnTo>
                    <a:pt x="1069" y="2"/>
                  </a:lnTo>
                  <a:lnTo>
                    <a:pt x="1011" y="1"/>
                  </a:lnTo>
                  <a:lnTo>
                    <a:pt x="953" y="1"/>
                  </a:lnTo>
                  <a:lnTo>
                    <a:pt x="895" y="0"/>
                  </a:lnTo>
                  <a:lnTo>
                    <a:pt x="837" y="0"/>
                  </a:lnTo>
                  <a:lnTo>
                    <a:pt x="779" y="0"/>
                  </a:lnTo>
                  <a:lnTo>
                    <a:pt x="722" y="0"/>
                  </a:lnTo>
                  <a:lnTo>
                    <a:pt x="665" y="0"/>
                  </a:lnTo>
                  <a:lnTo>
                    <a:pt x="609" y="0"/>
                  </a:lnTo>
                  <a:lnTo>
                    <a:pt x="554" y="1"/>
                  </a:lnTo>
                  <a:lnTo>
                    <a:pt x="500" y="2"/>
                  </a:lnTo>
                  <a:lnTo>
                    <a:pt x="448" y="3"/>
                  </a:lnTo>
                  <a:lnTo>
                    <a:pt x="397" y="4"/>
                  </a:lnTo>
                  <a:lnTo>
                    <a:pt x="349" y="6"/>
                  </a:lnTo>
                  <a:lnTo>
                    <a:pt x="302" y="8"/>
                  </a:lnTo>
                  <a:lnTo>
                    <a:pt x="259" y="10"/>
                  </a:lnTo>
                  <a:lnTo>
                    <a:pt x="217" y="12"/>
                  </a:lnTo>
                  <a:lnTo>
                    <a:pt x="179" y="15"/>
                  </a:lnTo>
                  <a:lnTo>
                    <a:pt x="144" y="18"/>
                  </a:lnTo>
                  <a:lnTo>
                    <a:pt x="110" y="21"/>
                  </a:lnTo>
                  <a:lnTo>
                    <a:pt x="82" y="25"/>
                  </a:lnTo>
                  <a:lnTo>
                    <a:pt x="57" y="28"/>
                  </a:lnTo>
                  <a:lnTo>
                    <a:pt x="37" y="33"/>
                  </a:lnTo>
                  <a:lnTo>
                    <a:pt x="21" y="38"/>
                  </a:lnTo>
                  <a:lnTo>
                    <a:pt x="9" y="41"/>
                  </a:lnTo>
                  <a:lnTo>
                    <a:pt x="0" y="47"/>
                  </a:lnTo>
                  <a:lnTo>
                    <a:pt x="6" y="56"/>
                  </a:lnTo>
                  <a:lnTo>
                    <a:pt x="11" y="51"/>
                  </a:lnTo>
                  <a:lnTo>
                    <a:pt x="23" y="46"/>
                  </a:lnTo>
                  <a:lnTo>
                    <a:pt x="39" y="42"/>
                  </a:lnTo>
                  <a:lnTo>
                    <a:pt x="59" y="39"/>
                  </a:lnTo>
                  <a:lnTo>
                    <a:pt x="84" y="36"/>
                  </a:lnTo>
                  <a:lnTo>
                    <a:pt x="112" y="31"/>
                  </a:lnTo>
                  <a:lnTo>
                    <a:pt x="144" y="28"/>
                  </a:lnTo>
                  <a:lnTo>
                    <a:pt x="179" y="26"/>
                  </a:lnTo>
                  <a:lnTo>
                    <a:pt x="217" y="23"/>
                  </a:lnTo>
                  <a:lnTo>
                    <a:pt x="259" y="21"/>
                  </a:lnTo>
                  <a:lnTo>
                    <a:pt x="302" y="19"/>
                  </a:lnTo>
                  <a:lnTo>
                    <a:pt x="349" y="17"/>
                  </a:lnTo>
                  <a:lnTo>
                    <a:pt x="397" y="14"/>
                  </a:lnTo>
                  <a:lnTo>
                    <a:pt x="448" y="13"/>
                  </a:lnTo>
                  <a:lnTo>
                    <a:pt x="500" y="12"/>
                  </a:lnTo>
                  <a:lnTo>
                    <a:pt x="554" y="11"/>
                  </a:lnTo>
                  <a:lnTo>
                    <a:pt x="609" y="10"/>
                  </a:lnTo>
                  <a:lnTo>
                    <a:pt x="665" y="10"/>
                  </a:lnTo>
                  <a:lnTo>
                    <a:pt x="722" y="10"/>
                  </a:lnTo>
                  <a:lnTo>
                    <a:pt x="779" y="10"/>
                  </a:lnTo>
                  <a:lnTo>
                    <a:pt x="837" y="10"/>
                  </a:lnTo>
                  <a:lnTo>
                    <a:pt x="895" y="10"/>
                  </a:lnTo>
                  <a:lnTo>
                    <a:pt x="953" y="11"/>
                  </a:lnTo>
                  <a:lnTo>
                    <a:pt x="1011" y="11"/>
                  </a:lnTo>
                  <a:lnTo>
                    <a:pt x="1069" y="12"/>
                  </a:lnTo>
                  <a:lnTo>
                    <a:pt x="1126" y="13"/>
                  </a:lnTo>
                  <a:lnTo>
                    <a:pt x="1182" y="15"/>
                  </a:lnTo>
                  <a:lnTo>
                    <a:pt x="1236" y="17"/>
                  </a:lnTo>
                  <a:lnTo>
                    <a:pt x="1289" y="18"/>
                  </a:lnTo>
                  <a:lnTo>
                    <a:pt x="1340" y="20"/>
                  </a:lnTo>
                  <a:lnTo>
                    <a:pt x="1390" y="22"/>
                  </a:lnTo>
                  <a:lnTo>
                    <a:pt x="1437" y="24"/>
                  </a:lnTo>
                  <a:lnTo>
                    <a:pt x="1438" y="13"/>
                  </a:lnTo>
                  <a:lnTo>
                    <a:pt x="1437" y="24"/>
                  </a:lnTo>
                  <a:lnTo>
                    <a:pt x="1440" y="23"/>
                  </a:lnTo>
                  <a:lnTo>
                    <a:pt x="1441" y="20"/>
                  </a:lnTo>
                  <a:lnTo>
                    <a:pt x="1440" y="15"/>
                  </a:lnTo>
                  <a:lnTo>
                    <a:pt x="1437" y="13"/>
                  </a:lnTo>
                  <a:lnTo>
                    <a:pt x="1436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99" name="Freeform 43"/>
            <p:cNvSpPr>
              <a:spLocks/>
            </p:cNvSpPr>
            <p:nvPr/>
          </p:nvSpPr>
          <p:spPr bwMode="auto">
            <a:xfrm>
              <a:off x="862" y="1051"/>
              <a:ext cx="16" cy="68"/>
            </a:xfrm>
            <a:custGeom>
              <a:avLst/>
              <a:gdLst/>
              <a:ahLst/>
              <a:cxnLst>
                <a:cxn ang="0">
                  <a:pos x="73" y="937"/>
                </a:cxn>
                <a:cxn ang="0">
                  <a:pos x="75" y="931"/>
                </a:cxn>
                <a:cxn ang="0">
                  <a:pos x="53" y="862"/>
                </a:cxn>
                <a:cxn ang="0">
                  <a:pos x="35" y="791"/>
                </a:cxn>
                <a:cxn ang="0">
                  <a:pos x="22" y="715"/>
                </a:cxn>
                <a:cxn ang="0">
                  <a:pos x="13" y="639"/>
                </a:cxn>
                <a:cxn ang="0">
                  <a:pos x="9" y="560"/>
                </a:cxn>
                <a:cxn ang="0">
                  <a:pos x="8" y="483"/>
                </a:cxn>
                <a:cxn ang="0">
                  <a:pos x="10" y="408"/>
                </a:cxn>
                <a:cxn ang="0">
                  <a:pos x="15" y="335"/>
                </a:cxn>
                <a:cxn ang="0">
                  <a:pos x="23" y="266"/>
                </a:cxn>
                <a:cxn ang="0">
                  <a:pos x="34" y="205"/>
                </a:cxn>
                <a:cxn ang="0">
                  <a:pos x="47" y="149"/>
                </a:cxn>
                <a:cxn ang="0">
                  <a:pos x="62" y="101"/>
                </a:cxn>
                <a:cxn ang="0">
                  <a:pos x="78" y="62"/>
                </a:cxn>
                <a:cxn ang="0">
                  <a:pos x="97" y="33"/>
                </a:cxn>
                <a:cxn ang="0">
                  <a:pos x="116" y="16"/>
                </a:cxn>
                <a:cxn ang="0">
                  <a:pos x="133" y="11"/>
                </a:cxn>
                <a:cxn ang="0">
                  <a:pos x="135" y="0"/>
                </a:cxn>
                <a:cxn ang="0">
                  <a:pos x="112" y="6"/>
                </a:cxn>
                <a:cxn ang="0">
                  <a:pos x="91" y="25"/>
                </a:cxn>
                <a:cxn ang="0">
                  <a:pos x="74" y="53"/>
                </a:cxn>
                <a:cxn ang="0">
                  <a:pos x="56" y="95"/>
                </a:cxn>
                <a:cxn ang="0">
                  <a:pos x="41" y="144"/>
                </a:cxn>
                <a:cxn ang="0">
                  <a:pos x="28" y="200"/>
                </a:cxn>
                <a:cxn ang="0">
                  <a:pos x="17" y="264"/>
                </a:cxn>
                <a:cxn ang="0">
                  <a:pos x="9" y="333"/>
                </a:cxn>
                <a:cxn ang="0">
                  <a:pos x="2" y="406"/>
                </a:cxn>
                <a:cxn ang="0">
                  <a:pos x="0" y="481"/>
                </a:cxn>
                <a:cxn ang="0">
                  <a:pos x="1" y="558"/>
                </a:cxn>
                <a:cxn ang="0">
                  <a:pos x="7" y="636"/>
                </a:cxn>
                <a:cxn ang="0">
                  <a:pos x="16" y="715"/>
                </a:cxn>
                <a:cxn ang="0">
                  <a:pos x="29" y="791"/>
                </a:cxn>
                <a:cxn ang="0">
                  <a:pos x="47" y="864"/>
                </a:cxn>
                <a:cxn ang="0">
                  <a:pos x="69" y="933"/>
                </a:cxn>
                <a:cxn ang="0">
                  <a:pos x="71" y="926"/>
                </a:cxn>
                <a:cxn ang="0">
                  <a:pos x="69" y="933"/>
                </a:cxn>
                <a:cxn ang="0">
                  <a:pos x="71" y="936"/>
                </a:cxn>
                <a:cxn ang="0">
                  <a:pos x="73" y="936"/>
                </a:cxn>
                <a:cxn ang="0">
                  <a:pos x="75" y="935"/>
                </a:cxn>
                <a:cxn ang="0">
                  <a:pos x="75" y="931"/>
                </a:cxn>
                <a:cxn ang="0">
                  <a:pos x="73" y="937"/>
                </a:cxn>
              </a:cxnLst>
              <a:rect l="0" t="0" r="r" b="b"/>
              <a:pathLst>
                <a:path w="135" h="937">
                  <a:moveTo>
                    <a:pt x="73" y="937"/>
                  </a:moveTo>
                  <a:lnTo>
                    <a:pt x="75" y="931"/>
                  </a:lnTo>
                  <a:lnTo>
                    <a:pt x="53" y="862"/>
                  </a:lnTo>
                  <a:lnTo>
                    <a:pt x="35" y="791"/>
                  </a:lnTo>
                  <a:lnTo>
                    <a:pt x="22" y="715"/>
                  </a:lnTo>
                  <a:lnTo>
                    <a:pt x="13" y="639"/>
                  </a:lnTo>
                  <a:lnTo>
                    <a:pt x="9" y="560"/>
                  </a:lnTo>
                  <a:lnTo>
                    <a:pt x="8" y="483"/>
                  </a:lnTo>
                  <a:lnTo>
                    <a:pt x="10" y="408"/>
                  </a:lnTo>
                  <a:lnTo>
                    <a:pt x="15" y="335"/>
                  </a:lnTo>
                  <a:lnTo>
                    <a:pt x="23" y="266"/>
                  </a:lnTo>
                  <a:lnTo>
                    <a:pt x="34" y="205"/>
                  </a:lnTo>
                  <a:lnTo>
                    <a:pt x="47" y="149"/>
                  </a:lnTo>
                  <a:lnTo>
                    <a:pt x="62" y="101"/>
                  </a:lnTo>
                  <a:lnTo>
                    <a:pt x="78" y="62"/>
                  </a:lnTo>
                  <a:lnTo>
                    <a:pt x="97" y="33"/>
                  </a:lnTo>
                  <a:lnTo>
                    <a:pt x="116" y="16"/>
                  </a:lnTo>
                  <a:lnTo>
                    <a:pt x="133" y="11"/>
                  </a:lnTo>
                  <a:lnTo>
                    <a:pt x="135" y="0"/>
                  </a:lnTo>
                  <a:lnTo>
                    <a:pt x="112" y="6"/>
                  </a:lnTo>
                  <a:lnTo>
                    <a:pt x="91" y="25"/>
                  </a:lnTo>
                  <a:lnTo>
                    <a:pt x="74" y="53"/>
                  </a:lnTo>
                  <a:lnTo>
                    <a:pt x="56" y="95"/>
                  </a:lnTo>
                  <a:lnTo>
                    <a:pt x="41" y="144"/>
                  </a:lnTo>
                  <a:lnTo>
                    <a:pt x="28" y="200"/>
                  </a:lnTo>
                  <a:lnTo>
                    <a:pt x="17" y="264"/>
                  </a:lnTo>
                  <a:lnTo>
                    <a:pt x="9" y="333"/>
                  </a:lnTo>
                  <a:lnTo>
                    <a:pt x="2" y="406"/>
                  </a:lnTo>
                  <a:lnTo>
                    <a:pt x="0" y="481"/>
                  </a:lnTo>
                  <a:lnTo>
                    <a:pt x="1" y="558"/>
                  </a:lnTo>
                  <a:lnTo>
                    <a:pt x="7" y="636"/>
                  </a:lnTo>
                  <a:lnTo>
                    <a:pt x="16" y="715"/>
                  </a:lnTo>
                  <a:lnTo>
                    <a:pt x="29" y="791"/>
                  </a:lnTo>
                  <a:lnTo>
                    <a:pt x="47" y="864"/>
                  </a:lnTo>
                  <a:lnTo>
                    <a:pt x="69" y="933"/>
                  </a:lnTo>
                  <a:lnTo>
                    <a:pt x="71" y="926"/>
                  </a:lnTo>
                  <a:lnTo>
                    <a:pt x="69" y="933"/>
                  </a:lnTo>
                  <a:lnTo>
                    <a:pt x="71" y="936"/>
                  </a:lnTo>
                  <a:lnTo>
                    <a:pt x="73" y="936"/>
                  </a:lnTo>
                  <a:lnTo>
                    <a:pt x="75" y="935"/>
                  </a:lnTo>
                  <a:lnTo>
                    <a:pt x="75" y="931"/>
                  </a:lnTo>
                  <a:lnTo>
                    <a:pt x="73" y="9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00" name="Freeform 44"/>
            <p:cNvSpPr>
              <a:spLocks noEditPoints="1"/>
            </p:cNvSpPr>
            <p:nvPr/>
          </p:nvSpPr>
          <p:spPr bwMode="auto">
            <a:xfrm>
              <a:off x="644" y="905"/>
              <a:ext cx="284" cy="126"/>
            </a:xfrm>
            <a:custGeom>
              <a:avLst/>
              <a:gdLst/>
              <a:ahLst/>
              <a:cxnLst>
                <a:cxn ang="0">
                  <a:pos x="2187" y="1725"/>
                </a:cxn>
                <a:cxn ang="0">
                  <a:pos x="2062" y="1728"/>
                </a:cxn>
                <a:cxn ang="0">
                  <a:pos x="1940" y="1732"/>
                </a:cxn>
                <a:cxn ang="0">
                  <a:pos x="1822" y="1737"/>
                </a:cxn>
                <a:cxn ang="0">
                  <a:pos x="1705" y="1742"/>
                </a:cxn>
                <a:cxn ang="0">
                  <a:pos x="1589" y="1746"/>
                </a:cxn>
                <a:cxn ang="0">
                  <a:pos x="1473" y="1750"/>
                </a:cxn>
                <a:cxn ang="0">
                  <a:pos x="1354" y="1755"/>
                </a:cxn>
                <a:cxn ang="0">
                  <a:pos x="1234" y="1757"/>
                </a:cxn>
                <a:cxn ang="0">
                  <a:pos x="1110" y="1759"/>
                </a:cxn>
                <a:cxn ang="0">
                  <a:pos x="982" y="1759"/>
                </a:cxn>
                <a:cxn ang="0">
                  <a:pos x="908" y="1466"/>
                </a:cxn>
                <a:cxn ang="0">
                  <a:pos x="924" y="975"/>
                </a:cxn>
                <a:cxn ang="0">
                  <a:pos x="952" y="810"/>
                </a:cxn>
                <a:cxn ang="0">
                  <a:pos x="972" y="796"/>
                </a:cxn>
                <a:cxn ang="0">
                  <a:pos x="996" y="782"/>
                </a:cxn>
                <a:cxn ang="0">
                  <a:pos x="1026" y="771"/>
                </a:cxn>
                <a:cxn ang="0">
                  <a:pos x="1064" y="766"/>
                </a:cxn>
                <a:cxn ang="0">
                  <a:pos x="1109" y="768"/>
                </a:cxn>
                <a:cxn ang="0">
                  <a:pos x="1208" y="774"/>
                </a:cxn>
                <a:cxn ang="0">
                  <a:pos x="1317" y="779"/>
                </a:cxn>
                <a:cxn ang="0">
                  <a:pos x="1433" y="784"/>
                </a:cxn>
                <a:cxn ang="0">
                  <a:pos x="1553" y="790"/>
                </a:cxn>
                <a:cxn ang="0">
                  <a:pos x="1674" y="798"/>
                </a:cxn>
                <a:cxn ang="0">
                  <a:pos x="1794" y="804"/>
                </a:cxn>
                <a:cxn ang="0">
                  <a:pos x="1910" y="812"/>
                </a:cxn>
                <a:cxn ang="0">
                  <a:pos x="2020" y="818"/>
                </a:cxn>
                <a:cxn ang="0">
                  <a:pos x="2121" y="824"/>
                </a:cxn>
                <a:cxn ang="0">
                  <a:pos x="2211" y="831"/>
                </a:cxn>
                <a:cxn ang="0">
                  <a:pos x="2248" y="905"/>
                </a:cxn>
                <a:cxn ang="0">
                  <a:pos x="2232" y="1295"/>
                </a:cxn>
                <a:cxn ang="0">
                  <a:pos x="2257" y="1667"/>
                </a:cxn>
                <a:cxn ang="0">
                  <a:pos x="1477" y="149"/>
                </a:cxn>
                <a:cxn ang="0">
                  <a:pos x="1463" y="385"/>
                </a:cxn>
                <a:cxn ang="0">
                  <a:pos x="1496" y="620"/>
                </a:cxn>
                <a:cxn ang="0">
                  <a:pos x="1437" y="643"/>
                </a:cxn>
                <a:cxn ang="0">
                  <a:pos x="1314" y="638"/>
                </a:cxn>
                <a:cxn ang="0">
                  <a:pos x="1184" y="633"/>
                </a:cxn>
                <a:cxn ang="0">
                  <a:pos x="1050" y="626"/>
                </a:cxn>
                <a:cxn ang="0">
                  <a:pos x="912" y="619"/>
                </a:cxn>
                <a:cxn ang="0">
                  <a:pos x="773" y="612"/>
                </a:cxn>
                <a:cxn ang="0">
                  <a:pos x="634" y="603"/>
                </a:cxn>
                <a:cxn ang="0">
                  <a:pos x="495" y="595"/>
                </a:cxn>
                <a:cxn ang="0">
                  <a:pos x="359" y="586"/>
                </a:cxn>
                <a:cxn ang="0">
                  <a:pos x="227" y="578"/>
                </a:cxn>
                <a:cxn ang="0">
                  <a:pos x="100" y="569"/>
                </a:cxn>
                <a:cxn ang="0">
                  <a:pos x="56" y="543"/>
                </a:cxn>
                <a:cxn ang="0">
                  <a:pos x="23" y="495"/>
                </a:cxn>
                <a:cxn ang="0">
                  <a:pos x="3" y="400"/>
                </a:cxn>
                <a:cxn ang="0">
                  <a:pos x="7" y="176"/>
                </a:cxn>
                <a:cxn ang="0">
                  <a:pos x="61" y="15"/>
                </a:cxn>
                <a:cxn ang="0">
                  <a:pos x="148" y="4"/>
                </a:cxn>
                <a:cxn ang="0">
                  <a:pos x="254" y="14"/>
                </a:cxn>
                <a:cxn ang="0">
                  <a:pos x="383" y="25"/>
                </a:cxn>
                <a:cxn ang="0">
                  <a:pos x="528" y="38"/>
                </a:cxn>
                <a:cxn ang="0">
                  <a:pos x="686" y="52"/>
                </a:cxn>
                <a:cxn ang="0">
                  <a:pos x="846" y="65"/>
                </a:cxn>
                <a:cxn ang="0">
                  <a:pos x="1005" y="79"/>
                </a:cxn>
                <a:cxn ang="0">
                  <a:pos x="1155" y="93"/>
                </a:cxn>
                <a:cxn ang="0">
                  <a:pos x="1290" y="105"/>
                </a:cxn>
                <a:cxn ang="0">
                  <a:pos x="1404" y="115"/>
                </a:cxn>
                <a:cxn ang="0">
                  <a:pos x="1492" y="123"/>
                </a:cxn>
              </a:cxnLst>
              <a:rect l="0" t="0" r="r" b="b"/>
              <a:pathLst>
                <a:path w="2273" h="1759">
                  <a:moveTo>
                    <a:pt x="2273" y="1723"/>
                  </a:moveTo>
                  <a:lnTo>
                    <a:pt x="2230" y="1724"/>
                  </a:lnTo>
                  <a:lnTo>
                    <a:pt x="2187" y="1725"/>
                  </a:lnTo>
                  <a:lnTo>
                    <a:pt x="2145" y="1726"/>
                  </a:lnTo>
                  <a:lnTo>
                    <a:pt x="2103" y="1727"/>
                  </a:lnTo>
                  <a:lnTo>
                    <a:pt x="2062" y="1728"/>
                  </a:lnTo>
                  <a:lnTo>
                    <a:pt x="2021" y="1729"/>
                  </a:lnTo>
                  <a:lnTo>
                    <a:pt x="1980" y="1731"/>
                  </a:lnTo>
                  <a:lnTo>
                    <a:pt x="1940" y="1732"/>
                  </a:lnTo>
                  <a:lnTo>
                    <a:pt x="1900" y="1733"/>
                  </a:lnTo>
                  <a:lnTo>
                    <a:pt x="1861" y="1736"/>
                  </a:lnTo>
                  <a:lnTo>
                    <a:pt x="1822" y="1737"/>
                  </a:lnTo>
                  <a:lnTo>
                    <a:pt x="1783" y="1739"/>
                  </a:lnTo>
                  <a:lnTo>
                    <a:pt x="1744" y="1740"/>
                  </a:lnTo>
                  <a:lnTo>
                    <a:pt x="1705" y="1742"/>
                  </a:lnTo>
                  <a:lnTo>
                    <a:pt x="1666" y="1743"/>
                  </a:lnTo>
                  <a:lnTo>
                    <a:pt x="1628" y="1745"/>
                  </a:lnTo>
                  <a:lnTo>
                    <a:pt x="1589" y="1746"/>
                  </a:lnTo>
                  <a:lnTo>
                    <a:pt x="1550" y="1748"/>
                  </a:lnTo>
                  <a:lnTo>
                    <a:pt x="1512" y="1749"/>
                  </a:lnTo>
                  <a:lnTo>
                    <a:pt x="1473" y="1750"/>
                  </a:lnTo>
                  <a:lnTo>
                    <a:pt x="1433" y="1751"/>
                  </a:lnTo>
                  <a:lnTo>
                    <a:pt x="1393" y="1754"/>
                  </a:lnTo>
                  <a:lnTo>
                    <a:pt x="1354" y="1755"/>
                  </a:lnTo>
                  <a:lnTo>
                    <a:pt x="1314" y="1756"/>
                  </a:lnTo>
                  <a:lnTo>
                    <a:pt x="1274" y="1757"/>
                  </a:lnTo>
                  <a:lnTo>
                    <a:pt x="1234" y="1757"/>
                  </a:lnTo>
                  <a:lnTo>
                    <a:pt x="1193" y="1758"/>
                  </a:lnTo>
                  <a:lnTo>
                    <a:pt x="1152" y="1758"/>
                  </a:lnTo>
                  <a:lnTo>
                    <a:pt x="1110" y="1759"/>
                  </a:lnTo>
                  <a:lnTo>
                    <a:pt x="1068" y="1759"/>
                  </a:lnTo>
                  <a:lnTo>
                    <a:pt x="1025" y="1759"/>
                  </a:lnTo>
                  <a:lnTo>
                    <a:pt x="982" y="1759"/>
                  </a:lnTo>
                  <a:lnTo>
                    <a:pt x="943" y="1718"/>
                  </a:lnTo>
                  <a:lnTo>
                    <a:pt x="919" y="1614"/>
                  </a:lnTo>
                  <a:lnTo>
                    <a:pt x="908" y="1466"/>
                  </a:lnTo>
                  <a:lnTo>
                    <a:pt x="908" y="1296"/>
                  </a:lnTo>
                  <a:lnTo>
                    <a:pt x="914" y="1126"/>
                  </a:lnTo>
                  <a:lnTo>
                    <a:pt x="924" y="975"/>
                  </a:lnTo>
                  <a:lnTo>
                    <a:pt x="936" y="863"/>
                  </a:lnTo>
                  <a:lnTo>
                    <a:pt x="947" y="815"/>
                  </a:lnTo>
                  <a:lnTo>
                    <a:pt x="952" y="810"/>
                  </a:lnTo>
                  <a:lnTo>
                    <a:pt x="958" y="805"/>
                  </a:lnTo>
                  <a:lnTo>
                    <a:pt x="965" y="800"/>
                  </a:lnTo>
                  <a:lnTo>
                    <a:pt x="972" y="796"/>
                  </a:lnTo>
                  <a:lnTo>
                    <a:pt x="979" y="790"/>
                  </a:lnTo>
                  <a:lnTo>
                    <a:pt x="987" y="786"/>
                  </a:lnTo>
                  <a:lnTo>
                    <a:pt x="996" y="782"/>
                  </a:lnTo>
                  <a:lnTo>
                    <a:pt x="1006" y="778"/>
                  </a:lnTo>
                  <a:lnTo>
                    <a:pt x="1016" y="775"/>
                  </a:lnTo>
                  <a:lnTo>
                    <a:pt x="1026" y="771"/>
                  </a:lnTo>
                  <a:lnTo>
                    <a:pt x="1038" y="769"/>
                  </a:lnTo>
                  <a:lnTo>
                    <a:pt x="1051" y="767"/>
                  </a:lnTo>
                  <a:lnTo>
                    <a:pt x="1064" y="766"/>
                  </a:lnTo>
                  <a:lnTo>
                    <a:pt x="1078" y="766"/>
                  </a:lnTo>
                  <a:lnTo>
                    <a:pt x="1093" y="767"/>
                  </a:lnTo>
                  <a:lnTo>
                    <a:pt x="1109" y="768"/>
                  </a:lnTo>
                  <a:lnTo>
                    <a:pt x="1141" y="769"/>
                  </a:lnTo>
                  <a:lnTo>
                    <a:pt x="1174" y="771"/>
                  </a:lnTo>
                  <a:lnTo>
                    <a:pt x="1208" y="774"/>
                  </a:lnTo>
                  <a:lnTo>
                    <a:pt x="1244" y="775"/>
                  </a:lnTo>
                  <a:lnTo>
                    <a:pt x="1280" y="777"/>
                  </a:lnTo>
                  <a:lnTo>
                    <a:pt x="1317" y="779"/>
                  </a:lnTo>
                  <a:lnTo>
                    <a:pt x="1355" y="781"/>
                  </a:lnTo>
                  <a:lnTo>
                    <a:pt x="1394" y="782"/>
                  </a:lnTo>
                  <a:lnTo>
                    <a:pt x="1433" y="784"/>
                  </a:lnTo>
                  <a:lnTo>
                    <a:pt x="1473" y="786"/>
                  </a:lnTo>
                  <a:lnTo>
                    <a:pt x="1513" y="788"/>
                  </a:lnTo>
                  <a:lnTo>
                    <a:pt x="1553" y="790"/>
                  </a:lnTo>
                  <a:lnTo>
                    <a:pt x="1593" y="794"/>
                  </a:lnTo>
                  <a:lnTo>
                    <a:pt x="1634" y="796"/>
                  </a:lnTo>
                  <a:lnTo>
                    <a:pt x="1674" y="798"/>
                  </a:lnTo>
                  <a:lnTo>
                    <a:pt x="1714" y="800"/>
                  </a:lnTo>
                  <a:lnTo>
                    <a:pt x="1754" y="802"/>
                  </a:lnTo>
                  <a:lnTo>
                    <a:pt x="1794" y="804"/>
                  </a:lnTo>
                  <a:lnTo>
                    <a:pt x="1833" y="806"/>
                  </a:lnTo>
                  <a:lnTo>
                    <a:pt x="1872" y="808"/>
                  </a:lnTo>
                  <a:lnTo>
                    <a:pt x="1910" y="812"/>
                  </a:lnTo>
                  <a:lnTo>
                    <a:pt x="1948" y="814"/>
                  </a:lnTo>
                  <a:lnTo>
                    <a:pt x="1984" y="816"/>
                  </a:lnTo>
                  <a:lnTo>
                    <a:pt x="2020" y="818"/>
                  </a:lnTo>
                  <a:lnTo>
                    <a:pt x="2055" y="820"/>
                  </a:lnTo>
                  <a:lnTo>
                    <a:pt x="2089" y="822"/>
                  </a:lnTo>
                  <a:lnTo>
                    <a:pt x="2121" y="824"/>
                  </a:lnTo>
                  <a:lnTo>
                    <a:pt x="2153" y="826"/>
                  </a:lnTo>
                  <a:lnTo>
                    <a:pt x="2182" y="829"/>
                  </a:lnTo>
                  <a:lnTo>
                    <a:pt x="2211" y="831"/>
                  </a:lnTo>
                  <a:lnTo>
                    <a:pt x="2238" y="832"/>
                  </a:lnTo>
                  <a:lnTo>
                    <a:pt x="2263" y="834"/>
                  </a:lnTo>
                  <a:lnTo>
                    <a:pt x="2248" y="905"/>
                  </a:lnTo>
                  <a:lnTo>
                    <a:pt x="2238" y="1014"/>
                  </a:lnTo>
                  <a:lnTo>
                    <a:pt x="2232" y="1148"/>
                  </a:lnTo>
                  <a:lnTo>
                    <a:pt x="2232" y="1295"/>
                  </a:lnTo>
                  <a:lnTo>
                    <a:pt x="2236" y="1439"/>
                  </a:lnTo>
                  <a:lnTo>
                    <a:pt x="2244" y="1568"/>
                  </a:lnTo>
                  <a:lnTo>
                    <a:pt x="2257" y="1667"/>
                  </a:lnTo>
                  <a:lnTo>
                    <a:pt x="2273" y="1723"/>
                  </a:lnTo>
                  <a:close/>
                  <a:moveTo>
                    <a:pt x="1492" y="123"/>
                  </a:moveTo>
                  <a:lnTo>
                    <a:pt x="1477" y="149"/>
                  </a:lnTo>
                  <a:lnTo>
                    <a:pt x="1467" y="209"/>
                  </a:lnTo>
                  <a:lnTo>
                    <a:pt x="1463" y="292"/>
                  </a:lnTo>
                  <a:lnTo>
                    <a:pt x="1463" y="385"/>
                  </a:lnTo>
                  <a:lnTo>
                    <a:pt x="1469" y="478"/>
                  </a:lnTo>
                  <a:lnTo>
                    <a:pt x="1480" y="560"/>
                  </a:lnTo>
                  <a:lnTo>
                    <a:pt x="1496" y="620"/>
                  </a:lnTo>
                  <a:lnTo>
                    <a:pt x="1517" y="647"/>
                  </a:lnTo>
                  <a:lnTo>
                    <a:pt x="1478" y="645"/>
                  </a:lnTo>
                  <a:lnTo>
                    <a:pt x="1437" y="643"/>
                  </a:lnTo>
                  <a:lnTo>
                    <a:pt x="1397" y="642"/>
                  </a:lnTo>
                  <a:lnTo>
                    <a:pt x="1356" y="640"/>
                  </a:lnTo>
                  <a:lnTo>
                    <a:pt x="1314" y="638"/>
                  </a:lnTo>
                  <a:lnTo>
                    <a:pt x="1271" y="637"/>
                  </a:lnTo>
                  <a:lnTo>
                    <a:pt x="1228" y="635"/>
                  </a:lnTo>
                  <a:lnTo>
                    <a:pt x="1184" y="633"/>
                  </a:lnTo>
                  <a:lnTo>
                    <a:pt x="1140" y="631"/>
                  </a:lnTo>
                  <a:lnTo>
                    <a:pt x="1095" y="629"/>
                  </a:lnTo>
                  <a:lnTo>
                    <a:pt x="1050" y="626"/>
                  </a:lnTo>
                  <a:lnTo>
                    <a:pt x="1004" y="623"/>
                  </a:lnTo>
                  <a:lnTo>
                    <a:pt x="958" y="621"/>
                  </a:lnTo>
                  <a:lnTo>
                    <a:pt x="912" y="619"/>
                  </a:lnTo>
                  <a:lnTo>
                    <a:pt x="866" y="617"/>
                  </a:lnTo>
                  <a:lnTo>
                    <a:pt x="820" y="614"/>
                  </a:lnTo>
                  <a:lnTo>
                    <a:pt x="773" y="612"/>
                  </a:lnTo>
                  <a:lnTo>
                    <a:pt x="727" y="608"/>
                  </a:lnTo>
                  <a:lnTo>
                    <a:pt x="680" y="606"/>
                  </a:lnTo>
                  <a:lnTo>
                    <a:pt x="634" y="603"/>
                  </a:lnTo>
                  <a:lnTo>
                    <a:pt x="588" y="601"/>
                  </a:lnTo>
                  <a:lnTo>
                    <a:pt x="541" y="598"/>
                  </a:lnTo>
                  <a:lnTo>
                    <a:pt x="495" y="595"/>
                  </a:lnTo>
                  <a:lnTo>
                    <a:pt x="449" y="593"/>
                  </a:lnTo>
                  <a:lnTo>
                    <a:pt x="404" y="589"/>
                  </a:lnTo>
                  <a:lnTo>
                    <a:pt x="359" y="586"/>
                  </a:lnTo>
                  <a:lnTo>
                    <a:pt x="314" y="584"/>
                  </a:lnTo>
                  <a:lnTo>
                    <a:pt x="270" y="581"/>
                  </a:lnTo>
                  <a:lnTo>
                    <a:pt x="227" y="578"/>
                  </a:lnTo>
                  <a:lnTo>
                    <a:pt x="184" y="575"/>
                  </a:lnTo>
                  <a:lnTo>
                    <a:pt x="142" y="572"/>
                  </a:lnTo>
                  <a:lnTo>
                    <a:pt x="100" y="569"/>
                  </a:lnTo>
                  <a:lnTo>
                    <a:pt x="85" y="564"/>
                  </a:lnTo>
                  <a:lnTo>
                    <a:pt x="70" y="556"/>
                  </a:lnTo>
                  <a:lnTo>
                    <a:pt x="56" y="543"/>
                  </a:lnTo>
                  <a:lnTo>
                    <a:pt x="44" y="528"/>
                  </a:lnTo>
                  <a:lnTo>
                    <a:pt x="33" y="512"/>
                  </a:lnTo>
                  <a:lnTo>
                    <a:pt x="23" y="495"/>
                  </a:lnTo>
                  <a:lnTo>
                    <a:pt x="16" y="479"/>
                  </a:lnTo>
                  <a:lnTo>
                    <a:pt x="10" y="463"/>
                  </a:lnTo>
                  <a:lnTo>
                    <a:pt x="3" y="400"/>
                  </a:lnTo>
                  <a:lnTo>
                    <a:pt x="0" y="328"/>
                  </a:lnTo>
                  <a:lnTo>
                    <a:pt x="1" y="252"/>
                  </a:lnTo>
                  <a:lnTo>
                    <a:pt x="7" y="176"/>
                  </a:lnTo>
                  <a:lnTo>
                    <a:pt x="18" y="108"/>
                  </a:lnTo>
                  <a:lnTo>
                    <a:pt x="36" y="52"/>
                  </a:lnTo>
                  <a:lnTo>
                    <a:pt x="61" y="15"/>
                  </a:lnTo>
                  <a:lnTo>
                    <a:pt x="94" y="0"/>
                  </a:lnTo>
                  <a:lnTo>
                    <a:pt x="119" y="2"/>
                  </a:lnTo>
                  <a:lnTo>
                    <a:pt x="148" y="4"/>
                  </a:lnTo>
                  <a:lnTo>
                    <a:pt x="180" y="7"/>
                  </a:lnTo>
                  <a:lnTo>
                    <a:pt x="216" y="10"/>
                  </a:lnTo>
                  <a:lnTo>
                    <a:pt x="254" y="14"/>
                  </a:lnTo>
                  <a:lnTo>
                    <a:pt x="294" y="17"/>
                  </a:lnTo>
                  <a:lnTo>
                    <a:pt x="337" y="21"/>
                  </a:lnTo>
                  <a:lnTo>
                    <a:pt x="383" y="25"/>
                  </a:lnTo>
                  <a:lnTo>
                    <a:pt x="430" y="29"/>
                  </a:lnTo>
                  <a:lnTo>
                    <a:pt x="478" y="34"/>
                  </a:lnTo>
                  <a:lnTo>
                    <a:pt x="528" y="38"/>
                  </a:lnTo>
                  <a:lnTo>
                    <a:pt x="581" y="42"/>
                  </a:lnTo>
                  <a:lnTo>
                    <a:pt x="633" y="46"/>
                  </a:lnTo>
                  <a:lnTo>
                    <a:pt x="686" y="52"/>
                  </a:lnTo>
                  <a:lnTo>
                    <a:pt x="739" y="56"/>
                  </a:lnTo>
                  <a:lnTo>
                    <a:pt x="793" y="61"/>
                  </a:lnTo>
                  <a:lnTo>
                    <a:pt x="846" y="65"/>
                  </a:lnTo>
                  <a:lnTo>
                    <a:pt x="900" y="71"/>
                  </a:lnTo>
                  <a:lnTo>
                    <a:pt x="953" y="75"/>
                  </a:lnTo>
                  <a:lnTo>
                    <a:pt x="1005" y="79"/>
                  </a:lnTo>
                  <a:lnTo>
                    <a:pt x="1056" y="85"/>
                  </a:lnTo>
                  <a:lnTo>
                    <a:pt x="1106" y="89"/>
                  </a:lnTo>
                  <a:lnTo>
                    <a:pt x="1155" y="93"/>
                  </a:lnTo>
                  <a:lnTo>
                    <a:pt x="1202" y="97"/>
                  </a:lnTo>
                  <a:lnTo>
                    <a:pt x="1247" y="101"/>
                  </a:lnTo>
                  <a:lnTo>
                    <a:pt x="1290" y="105"/>
                  </a:lnTo>
                  <a:lnTo>
                    <a:pt x="1331" y="109"/>
                  </a:lnTo>
                  <a:lnTo>
                    <a:pt x="1369" y="112"/>
                  </a:lnTo>
                  <a:lnTo>
                    <a:pt x="1404" y="115"/>
                  </a:lnTo>
                  <a:lnTo>
                    <a:pt x="1437" y="117"/>
                  </a:lnTo>
                  <a:lnTo>
                    <a:pt x="1467" y="121"/>
                  </a:lnTo>
                  <a:lnTo>
                    <a:pt x="1492" y="12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01" name="Freeform 45"/>
            <p:cNvSpPr>
              <a:spLocks/>
            </p:cNvSpPr>
            <p:nvPr/>
          </p:nvSpPr>
          <p:spPr bwMode="auto">
            <a:xfrm>
              <a:off x="766" y="1028"/>
              <a:ext cx="162" cy="3"/>
            </a:xfrm>
            <a:custGeom>
              <a:avLst/>
              <a:gdLst/>
              <a:ahLst/>
              <a:cxnLst>
                <a:cxn ang="0">
                  <a:pos x="4" y="46"/>
                </a:cxn>
                <a:cxn ang="0">
                  <a:pos x="90" y="46"/>
                </a:cxn>
                <a:cxn ang="0">
                  <a:pos x="174" y="45"/>
                </a:cxn>
                <a:cxn ang="0">
                  <a:pos x="256" y="44"/>
                </a:cxn>
                <a:cxn ang="0">
                  <a:pos x="336" y="43"/>
                </a:cxn>
                <a:cxn ang="0">
                  <a:pos x="415" y="41"/>
                </a:cxn>
                <a:cxn ang="0">
                  <a:pos x="495" y="38"/>
                </a:cxn>
                <a:cxn ang="0">
                  <a:pos x="572" y="36"/>
                </a:cxn>
                <a:cxn ang="0">
                  <a:pos x="650" y="32"/>
                </a:cxn>
                <a:cxn ang="0">
                  <a:pos x="727" y="29"/>
                </a:cxn>
                <a:cxn ang="0">
                  <a:pos x="805" y="26"/>
                </a:cxn>
                <a:cxn ang="0">
                  <a:pos x="883" y="23"/>
                </a:cxn>
                <a:cxn ang="0">
                  <a:pos x="962" y="20"/>
                </a:cxn>
                <a:cxn ang="0">
                  <a:pos x="1043" y="17"/>
                </a:cxn>
                <a:cxn ang="0">
                  <a:pos x="1125" y="14"/>
                </a:cxn>
                <a:cxn ang="0">
                  <a:pos x="1209" y="12"/>
                </a:cxn>
                <a:cxn ang="0">
                  <a:pos x="1295" y="10"/>
                </a:cxn>
                <a:cxn ang="0">
                  <a:pos x="1252" y="1"/>
                </a:cxn>
                <a:cxn ang="0">
                  <a:pos x="1167" y="3"/>
                </a:cxn>
                <a:cxn ang="0">
                  <a:pos x="1084" y="5"/>
                </a:cxn>
                <a:cxn ang="0">
                  <a:pos x="1002" y="8"/>
                </a:cxn>
                <a:cxn ang="0">
                  <a:pos x="922" y="10"/>
                </a:cxn>
                <a:cxn ang="0">
                  <a:pos x="844" y="13"/>
                </a:cxn>
                <a:cxn ang="0">
                  <a:pos x="766" y="17"/>
                </a:cxn>
                <a:cxn ang="0">
                  <a:pos x="688" y="20"/>
                </a:cxn>
                <a:cxn ang="0">
                  <a:pos x="611" y="23"/>
                </a:cxn>
                <a:cxn ang="0">
                  <a:pos x="534" y="26"/>
                </a:cxn>
                <a:cxn ang="0">
                  <a:pos x="455" y="28"/>
                </a:cxn>
                <a:cxn ang="0">
                  <a:pos x="376" y="31"/>
                </a:cxn>
                <a:cxn ang="0">
                  <a:pos x="296" y="33"/>
                </a:cxn>
                <a:cxn ang="0">
                  <a:pos x="215" y="35"/>
                </a:cxn>
                <a:cxn ang="0">
                  <a:pos x="132" y="36"/>
                </a:cxn>
                <a:cxn ang="0">
                  <a:pos x="47" y="36"/>
                </a:cxn>
                <a:cxn ang="0">
                  <a:pos x="4" y="36"/>
                </a:cxn>
                <a:cxn ang="0">
                  <a:pos x="1" y="37"/>
                </a:cxn>
                <a:cxn ang="0">
                  <a:pos x="1" y="44"/>
                </a:cxn>
              </a:cxnLst>
              <a:rect l="0" t="0" r="r" b="b"/>
              <a:pathLst>
                <a:path w="1295" h="46">
                  <a:moveTo>
                    <a:pt x="4" y="46"/>
                  </a:moveTo>
                  <a:lnTo>
                    <a:pt x="4" y="46"/>
                  </a:lnTo>
                  <a:lnTo>
                    <a:pt x="47" y="46"/>
                  </a:lnTo>
                  <a:lnTo>
                    <a:pt x="90" y="46"/>
                  </a:lnTo>
                  <a:lnTo>
                    <a:pt x="132" y="46"/>
                  </a:lnTo>
                  <a:lnTo>
                    <a:pt x="174" y="45"/>
                  </a:lnTo>
                  <a:lnTo>
                    <a:pt x="215" y="45"/>
                  </a:lnTo>
                  <a:lnTo>
                    <a:pt x="256" y="44"/>
                  </a:lnTo>
                  <a:lnTo>
                    <a:pt x="296" y="44"/>
                  </a:lnTo>
                  <a:lnTo>
                    <a:pt x="336" y="43"/>
                  </a:lnTo>
                  <a:lnTo>
                    <a:pt x="376" y="42"/>
                  </a:lnTo>
                  <a:lnTo>
                    <a:pt x="415" y="41"/>
                  </a:lnTo>
                  <a:lnTo>
                    <a:pt x="455" y="39"/>
                  </a:lnTo>
                  <a:lnTo>
                    <a:pt x="495" y="38"/>
                  </a:lnTo>
                  <a:lnTo>
                    <a:pt x="534" y="37"/>
                  </a:lnTo>
                  <a:lnTo>
                    <a:pt x="572" y="36"/>
                  </a:lnTo>
                  <a:lnTo>
                    <a:pt x="611" y="33"/>
                  </a:lnTo>
                  <a:lnTo>
                    <a:pt x="650" y="32"/>
                  </a:lnTo>
                  <a:lnTo>
                    <a:pt x="688" y="30"/>
                  </a:lnTo>
                  <a:lnTo>
                    <a:pt x="727" y="29"/>
                  </a:lnTo>
                  <a:lnTo>
                    <a:pt x="766" y="27"/>
                  </a:lnTo>
                  <a:lnTo>
                    <a:pt x="805" y="26"/>
                  </a:lnTo>
                  <a:lnTo>
                    <a:pt x="844" y="24"/>
                  </a:lnTo>
                  <a:lnTo>
                    <a:pt x="883" y="23"/>
                  </a:lnTo>
                  <a:lnTo>
                    <a:pt x="922" y="21"/>
                  </a:lnTo>
                  <a:lnTo>
                    <a:pt x="962" y="20"/>
                  </a:lnTo>
                  <a:lnTo>
                    <a:pt x="1002" y="19"/>
                  </a:lnTo>
                  <a:lnTo>
                    <a:pt x="1043" y="17"/>
                  </a:lnTo>
                  <a:lnTo>
                    <a:pt x="1084" y="15"/>
                  </a:lnTo>
                  <a:lnTo>
                    <a:pt x="1125" y="14"/>
                  </a:lnTo>
                  <a:lnTo>
                    <a:pt x="1167" y="13"/>
                  </a:lnTo>
                  <a:lnTo>
                    <a:pt x="1209" y="12"/>
                  </a:lnTo>
                  <a:lnTo>
                    <a:pt x="1252" y="11"/>
                  </a:lnTo>
                  <a:lnTo>
                    <a:pt x="1295" y="10"/>
                  </a:lnTo>
                  <a:lnTo>
                    <a:pt x="1295" y="0"/>
                  </a:lnTo>
                  <a:lnTo>
                    <a:pt x="1252" y="1"/>
                  </a:lnTo>
                  <a:lnTo>
                    <a:pt x="1209" y="2"/>
                  </a:lnTo>
                  <a:lnTo>
                    <a:pt x="1167" y="3"/>
                  </a:lnTo>
                  <a:lnTo>
                    <a:pt x="1125" y="4"/>
                  </a:lnTo>
                  <a:lnTo>
                    <a:pt x="1084" y="5"/>
                  </a:lnTo>
                  <a:lnTo>
                    <a:pt x="1043" y="6"/>
                  </a:lnTo>
                  <a:lnTo>
                    <a:pt x="1002" y="8"/>
                  </a:lnTo>
                  <a:lnTo>
                    <a:pt x="962" y="9"/>
                  </a:lnTo>
                  <a:lnTo>
                    <a:pt x="922" y="10"/>
                  </a:lnTo>
                  <a:lnTo>
                    <a:pt x="883" y="12"/>
                  </a:lnTo>
                  <a:lnTo>
                    <a:pt x="844" y="13"/>
                  </a:lnTo>
                  <a:lnTo>
                    <a:pt x="805" y="15"/>
                  </a:lnTo>
                  <a:lnTo>
                    <a:pt x="766" y="17"/>
                  </a:lnTo>
                  <a:lnTo>
                    <a:pt x="727" y="19"/>
                  </a:lnTo>
                  <a:lnTo>
                    <a:pt x="688" y="20"/>
                  </a:lnTo>
                  <a:lnTo>
                    <a:pt x="650" y="22"/>
                  </a:lnTo>
                  <a:lnTo>
                    <a:pt x="611" y="23"/>
                  </a:lnTo>
                  <a:lnTo>
                    <a:pt x="572" y="25"/>
                  </a:lnTo>
                  <a:lnTo>
                    <a:pt x="534" y="26"/>
                  </a:lnTo>
                  <a:lnTo>
                    <a:pt x="495" y="27"/>
                  </a:lnTo>
                  <a:lnTo>
                    <a:pt x="455" y="28"/>
                  </a:lnTo>
                  <a:lnTo>
                    <a:pt x="415" y="30"/>
                  </a:lnTo>
                  <a:lnTo>
                    <a:pt x="376" y="31"/>
                  </a:lnTo>
                  <a:lnTo>
                    <a:pt x="336" y="32"/>
                  </a:lnTo>
                  <a:lnTo>
                    <a:pt x="296" y="33"/>
                  </a:lnTo>
                  <a:lnTo>
                    <a:pt x="256" y="33"/>
                  </a:lnTo>
                  <a:lnTo>
                    <a:pt x="215" y="35"/>
                  </a:lnTo>
                  <a:lnTo>
                    <a:pt x="174" y="35"/>
                  </a:lnTo>
                  <a:lnTo>
                    <a:pt x="132" y="36"/>
                  </a:lnTo>
                  <a:lnTo>
                    <a:pt x="90" y="36"/>
                  </a:lnTo>
                  <a:lnTo>
                    <a:pt x="47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02" name="Freeform 46"/>
            <p:cNvSpPr>
              <a:spLocks/>
            </p:cNvSpPr>
            <p:nvPr/>
          </p:nvSpPr>
          <p:spPr bwMode="auto">
            <a:xfrm>
              <a:off x="757" y="963"/>
              <a:ext cx="10" cy="68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40" y="3"/>
                </a:cxn>
                <a:cxn ang="0">
                  <a:pos x="29" y="54"/>
                </a:cxn>
                <a:cxn ang="0">
                  <a:pos x="17" y="166"/>
                </a:cxn>
                <a:cxn ang="0">
                  <a:pos x="6" y="317"/>
                </a:cxn>
                <a:cxn ang="0">
                  <a:pos x="0" y="487"/>
                </a:cxn>
                <a:cxn ang="0">
                  <a:pos x="0" y="657"/>
                </a:cxn>
                <a:cxn ang="0">
                  <a:pos x="12" y="806"/>
                </a:cxn>
                <a:cxn ang="0">
                  <a:pos x="37" y="911"/>
                </a:cxn>
                <a:cxn ang="0">
                  <a:pos x="78" y="956"/>
                </a:cxn>
                <a:cxn ang="0">
                  <a:pos x="78" y="946"/>
                </a:cxn>
                <a:cxn ang="0">
                  <a:pos x="41" y="909"/>
                </a:cxn>
                <a:cxn ang="0">
                  <a:pos x="18" y="806"/>
                </a:cxn>
                <a:cxn ang="0">
                  <a:pos x="8" y="659"/>
                </a:cxn>
                <a:cxn ang="0">
                  <a:pos x="8" y="489"/>
                </a:cxn>
                <a:cxn ang="0">
                  <a:pos x="14" y="319"/>
                </a:cxn>
                <a:cxn ang="0">
                  <a:pos x="23" y="168"/>
                </a:cxn>
                <a:cxn ang="0">
                  <a:pos x="35" y="57"/>
                </a:cxn>
                <a:cxn ang="0">
                  <a:pos x="46" y="11"/>
                </a:cxn>
                <a:cxn ang="0">
                  <a:pos x="46" y="11"/>
                </a:cxn>
                <a:cxn ang="0">
                  <a:pos x="46" y="11"/>
                </a:cxn>
                <a:cxn ang="0">
                  <a:pos x="47" y="7"/>
                </a:cxn>
                <a:cxn ang="0">
                  <a:pos x="46" y="3"/>
                </a:cxn>
                <a:cxn ang="0">
                  <a:pos x="43" y="0"/>
                </a:cxn>
                <a:cxn ang="0">
                  <a:pos x="40" y="3"/>
                </a:cxn>
              </a:cxnLst>
              <a:rect l="0" t="0" r="r" b="b"/>
              <a:pathLst>
                <a:path w="78" h="956">
                  <a:moveTo>
                    <a:pt x="40" y="3"/>
                  </a:moveTo>
                  <a:lnTo>
                    <a:pt x="40" y="3"/>
                  </a:lnTo>
                  <a:lnTo>
                    <a:pt x="29" y="54"/>
                  </a:lnTo>
                  <a:lnTo>
                    <a:pt x="17" y="166"/>
                  </a:lnTo>
                  <a:lnTo>
                    <a:pt x="6" y="317"/>
                  </a:lnTo>
                  <a:lnTo>
                    <a:pt x="0" y="487"/>
                  </a:lnTo>
                  <a:lnTo>
                    <a:pt x="0" y="657"/>
                  </a:lnTo>
                  <a:lnTo>
                    <a:pt x="12" y="806"/>
                  </a:lnTo>
                  <a:lnTo>
                    <a:pt x="37" y="911"/>
                  </a:lnTo>
                  <a:lnTo>
                    <a:pt x="78" y="956"/>
                  </a:lnTo>
                  <a:lnTo>
                    <a:pt x="78" y="946"/>
                  </a:lnTo>
                  <a:lnTo>
                    <a:pt x="41" y="909"/>
                  </a:lnTo>
                  <a:lnTo>
                    <a:pt x="18" y="806"/>
                  </a:lnTo>
                  <a:lnTo>
                    <a:pt x="8" y="659"/>
                  </a:lnTo>
                  <a:lnTo>
                    <a:pt x="8" y="489"/>
                  </a:lnTo>
                  <a:lnTo>
                    <a:pt x="14" y="319"/>
                  </a:lnTo>
                  <a:lnTo>
                    <a:pt x="23" y="168"/>
                  </a:lnTo>
                  <a:lnTo>
                    <a:pt x="35" y="57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7" y="7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03" name="Freeform 47"/>
            <p:cNvSpPr>
              <a:spLocks/>
            </p:cNvSpPr>
            <p:nvPr/>
          </p:nvSpPr>
          <p:spPr bwMode="auto">
            <a:xfrm>
              <a:off x="762" y="959"/>
              <a:ext cx="21" cy="5"/>
            </a:xfrm>
            <a:custGeom>
              <a:avLst/>
              <a:gdLst/>
              <a:ahLst/>
              <a:cxnLst>
                <a:cxn ang="0">
                  <a:pos x="165" y="2"/>
                </a:cxn>
                <a:cxn ang="0">
                  <a:pos x="166" y="2"/>
                </a:cxn>
                <a:cxn ang="0">
                  <a:pos x="150" y="1"/>
                </a:cxn>
                <a:cxn ang="0">
                  <a:pos x="134" y="0"/>
                </a:cxn>
                <a:cxn ang="0">
                  <a:pos x="120" y="0"/>
                </a:cxn>
                <a:cxn ang="0">
                  <a:pos x="106" y="1"/>
                </a:cxn>
                <a:cxn ang="0">
                  <a:pos x="93" y="3"/>
                </a:cxn>
                <a:cxn ang="0">
                  <a:pos x="81" y="6"/>
                </a:cxn>
                <a:cxn ang="0">
                  <a:pos x="71" y="9"/>
                </a:cxn>
                <a:cxn ang="0">
                  <a:pos x="61" y="11"/>
                </a:cxn>
                <a:cxn ang="0">
                  <a:pos x="51" y="16"/>
                </a:cxn>
                <a:cxn ang="0">
                  <a:pos x="42" y="20"/>
                </a:cxn>
                <a:cxn ang="0">
                  <a:pos x="33" y="25"/>
                </a:cxn>
                <a:cxn ang="0">
                  <a:pos x="26" y="31"/>
                </a:cxn>
                <a:cxn ang="0">
                  <a:pos x="19" y="35"/>
                </a:cxn>
                <a:cxn ang="0">
                  <a:pos x="11" y="40"/>
                </a:cxn>
                <a:cxn ang="0">
                  <a:pos x="5" y="44"/>
                </a:cxn>
                <a:cxn ang="0">
                  <a:pos x="0" y="50"/>
                </a:cxn>
                <a:cxn ang="0">
                  <a:pos x="6" y="58"/>
                </a:cxn>
                <a:cxn ang="0">
                  <a:pos x="11" y="53"/>
                </a:cxn>
                <a:cxn ang="0">
                  <a:pos x="17" y="49"/>
                </a:cxn>
                <a:cxn ang="0">
                  <a:pos x="23" y="43"/>
                </a:cxn>
                <a:cxn ang="0">
                  <a:pos x="30" y="39"/>
                </a:cxn>
                <a:cxn ang="0">
                  <a:pos x="37" y="34"/>
                </a:cxn>
                <a:cxn ang="0">
                  <a:pos x="44" y="31"/>
                </a:cxn>
                <a:cxn ang="0">
                  <a:pos x="53" y="26"/>
                </a:cxn>
                <a:cxn ang="0">
                  <a:pos x="63" y="22"/>
                </a:cxn>
                <a:cxn ang="0">
                  <a:pos x="73" y="18"/>
                </a:cxn>
                <a:cxn ang="0">
                  <a:pos x="83" y="15"/>
                </a:cxn>
                <a:cxn ang="0">
                  <a:pos x="95" y="14"/>
                </a:cxn>
                <a:cxn ang="0">
                  <a:pos x="108" y="11"/>
                </a:cxn>
                <a:cxn ang="0">
                  <a:pos x="120" y="10"/>
                </a:cxn>
                <a:cxn ang="0">
                  <a:pos x="134" y="10"/>
                </a:cxn>
                <a:cxn ang="0">
                  <a:pos x="148" y="11"/>
                </a:cxn>
                <a:cxn ang="0">
                  <a:pos x="164" y="13"/>
                </a:cxn>
                <a:cxn ang="0">
                  <a:pos x="165" y="13"/>
                </a:cxn>
                <a:cxn ang="0">
                  <a:pos x="164" y="13"/>
                </a:cxn>
                <a:cxn ang="0">
                  <a:pos x="167" y="11"/>
                </a:cxn>
                <a:cxn ang="0">
                  <a:pos x="168" y="8"/>
                </a:cxn>
                <a:cxn ang="0">
                  <a:pos x="168" y="4"/>
                </a:cxn>
                <a:cxn ang="0">
                  <a:pos x="166" y="2"/>
                </a:cxn>
                <a:cxn ang="0">
                  <a:pos x="165" y="2"/>
                </a:cxn>
              </a:cxnLst>
              <a:rect l="0" t="0" r="r" b="b"/>
              <a:pathLst>
                <a:path w="168" h="58">
                  <a:moveTo>
                    <a:pt x="165" y="2"/>
                  </a:moveTo>
                  <a:lnTo>
                    <a:pt x="166" y="2"/>
                  </a:lnTo>
                  <a:lnTo>
                    <a:pt x="150" y="1"/>
                  </a:lnTo>
                  <a:lnTo>
                    <a:pt x="134" y="0"/>
                  </a:lnTo>
                  <a:lnTo>
                    <a:pt x="120" y="0"/>
                  </a:lnTo>
                  <a:lnTo>
                    <a:pt x="106" y="1"/>
                  </a:lnTo>
                  <a:lnTo>
                    <a:pt x="93" y="3"/>
                  </a:lnTo>
                  <a:lnTo>
                    <a:pt x="81" y="6"/>
                  </a:lnTo>
                  <a:lnTo>
                    <a:pt x="71" y="9"/>
                  </a:lnTo>
                  <a:lnTo>
                    <a:pt x="61" y="11"/>
                  </a:lnTo>
                  <a:lnTo>
                    <a:pt x="51" y="16"/>
                  </a:lnTo>
                  <a:lnTo>
                    <a:pt x="42" y="20"/>
                  </a:lnTo>
                  <a:lnTo>
                    <a:pt x="33" y="25"/>
                  </a:lnTo>
                  <a:lnTo>
                    <a:pt x="26" y="31"/>
                  </a:lnTo>
                  <a:lnTo>
                    <a:pt x="19" y="35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1" y="53"/>
                  </a:lnTo>
                  <a:lnTo>
                    <a:pt x="17" y="49"/>
                  </a:lnTo>
                  <a:lnTo>
                    <a:pt x="23" y="43"/>
                  </a:lnTo>
                  <a:lnTo>
                    <a:pt x="30" y="39"/>
                  </a:lnTo>
                  <a:lnTo>
                    <a:pt x="37" y="34"/>
                  </a:lnTo>
                  <a:lnTo>
                    <a:pt x="44" y="31"/>
                  </a:lnTo>
                  <a:lnTo>
                    <a:pt x="53" y="26"/>
                  </a:lnTo>
                  <a:lnTo>
                    <a:pt x="63" y="22"/>
                  </a:lnTo>
                  <a:lnTo>
                    <a:pt x="73" y="18"/>
                  </a:lnTo>
                  <a:lnTo>
                    <a:pt x="83" y="15"/>
                  </a:lnTo>
                  <a:lnTo>
                    <a:pt x="95" y="14"/>
                  </a:lnTo>
                  <a:lnTo>
                    <a:pt x="108" y="11"/>
                  </a:lnTo>
                  <a:lnTo>
                    <a:pt x="120" y="10"/>
                  </a:lnTo>
                  <a:lnTo>
                    <a:pt x="134" y="10"/>
                  </a:lnTo>
                  <a:lnTo>
                    <a:pt x="148" y="11"/>
                  </a:lnTo>
                  <a:lnTo>
                    <a:pt x="164" y="13"/>
                  </a:lnTo>
                  <a:lnTo>
                    <a:pt x="165" y="13"/>
                  </a:lnTo>
                  <a:lnTo>
                    <a:pt x="164" y="13"/>
                  </a:lnTo>
                  <a:lnTo>
                    <a:pt x="167" y="11"/>
                  </a:lnTo>
                  <a:lnTo>
                    <a:pt x="168" y="8"/>
                  </a:lnTo>
                  <a:lnTo>
                    <a:pt x="168" y="4"/>
                  </a:lnTo>
                  <a:lnTo>
                    <a:pt x="166" y="2"/>
                  </a:lnTo>
                  <a:lnTo>
                    <a:pt x="16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04" name="Freeform 48"/>
            <p:cNvSpPr>
              <a:spLocks/>
            </p:cNvSpPr>
            <p:nvPr/>
          </p:nvSpPr>
          <p:spPr bwMode="auto">
            <a:xfrm>
              <a:off x="783" y="960"/>
              <a:ext cx="145" cy="5"/>
            </a:xfrm>
            <a:custGeom>
              <a:avLst/>
              <a:gdLst/>
              <a:ahLst/>
              <a:cxnLst>
                <a:cxn ang="0">
                  <a:pos x="1155" y="66"/>
                </a:cxn>
                <a:cxn ang="0">
                  <a:pos x="1103" y="62"/>
                </a:cxn>
                <a:cxn ang="0">
                  <a:pos x="1045" y="58"/>
                </a:cxn>
                <a:cxn ang="0">
                  <a:pos x="980" y="54"/>
                </a:cxn>
                <a:cxn ang="0">
                  <a:pos x="911" y="50"/>
                </a:cxn>
                <a:cxn ang="0">
                  <a:pos x="839" y="45"/>
                </a:cxn>
                <a:cxn ang="0">
                  <a:pos x="764" y="40"/>
                </a:cxn>
                <a:cxn ang="0">
                  <a:pos x="685" y="36"/>
                </a:cxn>
                <a:cxn ang="0">
                  <a:pos x="605" y="32"/>
                </a:cxn>
                <a:cxn ang="0">
                  <a:pos x="525" y="27"/>
                </a:cxn>
                <a:cxn ang="0">
                  <a:pos x="444" y="22"/>
                </a:cxn>
                <a:cxn ang="0">
                  <a:pos x="364" y="18"/>
                </a:cxn>
                <a:cxn ang="0">
                  <a:pos x="285" y="14"/>
                </a:cxn>
                <a:cxn ang="0">
                  <a:pos x="208" y="11"/>
                </a:cxn>
                <a:cxn ang="0">
                  <a:pos x="135" y="6"/>
                </a:cxn>
                <a:cxn ang="0">
                  <a:pos x="65" y="3"/>
                </a:cxn>
                <a:cxn ang="0">
                  <a:pos x="0" y="0"/>
                </a:cxn>
                <a:cxn ang="0">
                  <a:pos x="32" y="12"/>
                </a:cxn>
                <a:cxn ang="0">
                  <a:pos x="99" y="16"/>
                </a:cxn>
                <a:cxn ang="0">
                  <a:pos x="171" y="19"/>
                </a:cxn>
                <a:cxn ang="0">
                  <a:pos x="246" y="23"/>
                </a:cxn>
                <a:cxn ang="0">
                  <a:pos x="324" y="26"/>
                </a:cxn>
                <a:cxn ang="0">
                  <a:pos x="404" y="31"/>
                </a:cxn>
                <a:cxn ang="0">
                  <a:pos x="484" y="36"/>
                </a:cxn>
                <a:cxn ang="0">
                  <a:pos x="565" y="40"/>
                </a:cxn>
                <a:cxn ang="0">
                  <a:pos x="645" y="44"/>
                </a:cxn>
                <a:cxn ang="0">
                  <a:pos x="724" y="49"/>
                </a:cxn>
                <a:cxn ang="0">
                  <a:pos x="800" y="54"/>
                </a:cxn>
                <a:cxn ang="0">
                  <a:pos x="875" y="58"/>
                </a:cxn>
                <a:cxn ang="0">
                  <a:pos x="946" y="62"/>
                </a:cxn>
                <a:cxn ang="0">
                  <a:pos x="1012" y="67"/>
                </a:cxn>
                <a:cxn ang="0">
                  <a:pos x="1073" y="71"/>
                </a:cxn>
                <a:cxn ang="0">
                  <a:pos x="1128" y="74"/>
                </a:cxn>
                <a:cxn ang="0">
                  <a:pos x="1151" y="68"/>
                </a:cxn>
                <a:cxn ang="0">
                  <a:pos x="1156" y="75"/>
                </a:cxn>
                <a:cxn ang="0">
                  <a:pos x="1158" y="68"/>
                </a:cxn>
                <a:cxn ang="0">
                  <a:pos x="1157" y="74"/>
                </a:cxn>
              </a:cxnLst>
              <a:rect l="0" t="0" r="r" b="b"/>
              <a:pathLst>
                <a:path w="1158" h="76">
                  <a:moveTo>
                    <a:pt x="1157" y="74"/>
                  </a:moveTo>
                  <a:lnTo>
                    <a:pt x="1155" y="66"/>
                  </a:lnTo>
                  <a:lnTo>
                    <a:pt x="1130" y="63"/>
                  </a:lnTo>
                  <a:lnTo>
                    <a:pt x="1103" y="62"/>
                  </a:lnTo>
                  <a:lnTo>
                    <a:pt x="1073" y="60"/>
                  </a:lnTo>
                  <a:lnTo>
                    <a:pt x="1045" y="58"/>
                  </a:lnTo>
                  <a:lnTo>
                    <a:pt x="1012" y="56"/>
                  </a:lnTo>
                  <a:lnTo>
                    <a:pt x="980" y="54"/>
                  </a:lnTo>
                  <a:lnTo>
                    <a:pt x="946" y="52"/>
                  </a:lnTo>
                  <a:lnTo>
                    <a:pt x="911" y="50"/>
                  </a:lnTo>
                  <a:lnTo>
                    <a:pt x="875" y="48"/>
                  </a:lnTo>
                  <a:lnTo>
                    <a:pt x="839" y="45"/>
                  </a:lnTo>
                  <a:lnTo>
                    <a:pt x="802" y="43"/>
                  </a:lnTo>
                  <a:lnTo>
                    <a:pt x="764" y="40"/>
                  </a:lnTo>
                  <a:lnTo>
                    <a:pt x="724" y="38"/>
                  </a:lnTo>
                  <a:lnTo>
                    <a:pt x="685" y="36"/>
                  </a:lnTo>
                  <a:lnTo>
                    <a:pt x="645" y="34"/>
                  </a:lnTo>
                  <a:lnTo>
                    <a:pt x="605" y="32"/>
                  </a:lnTo>
                  <a:lnTo>
                    <a:pt x="565" y="30"/>
                  </a:lnTo>
                  <a:lnTo>
                    <a:pt x="525" y="27"/>
                  </a:lnTo>
                  <a:lnTo>
                    <a:pt x="484" y="25"/>
                  </a:lnTo>
                  <a:lnTo>
                    <a:pt x="444" y="22"/>
                  </a:lnTo>
                  <a:lnTo>
                    <a:pt x="404" y="20"/>
                  </a:lnTo>
                  <a:lnTo>
                    <a:pt x="364" y="18"/>
                  </a:lnTo>
                  <a:lnTo>
                    <a:pt x="324" y="16"/>
                  </a:lnTo>
                  <a:lnTo>
                    <a:pt x="285" y="14"/>
                  </a:lnTo>
                  <a:lnTo>
                    <a:pt x="246" y="13"/>
                  </a:lnTo>
                  <a:lnTo>
                    <a:pt x="208" y="11"/>
                  </a:lnTo>
                  <a:lnTo>
                    <a:pt x="171" y="8"/>
                  </a:lnTo>
                  <a:lnTo>
                    <a:pt x="135" y="6"/>
                  </a:lnTo>
                  <a:lnTo>
                    <a:pt x="99" y="5"/>
                  </a:lnTo>
                  <a:lnTo>
                    <a:pt x="65" y="3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32" y="12"/>
                  </a:lnTo>
                  <a:lnTo>
                    <a:pt x="65" y="14"/>
                  </a:lnTo>
                  <a:lnTo>
                    <a:pt x="99" y="16"/>
                  </a:lnTo>
                  <a:lnTo>
                    <a:pt x="135" y="17"/>
                  </a:lnTo>
                  <a:lnTo>
                    <a:pt x="171" y="19"/>
                  </a:lnTo>
                  <a:lnTo>
                    <a:pt x="208" y="21"/>
                  </a:lnTo>
                  <a:lnTo>
                    <a:pt x="246" y="23"/>
                  </a:lnTo>
                  <a:lnTo>
                    <a:pt x="285" y="24"/>
                  </a:lnTo>
                  <a:lnTo>
                    <a:pt x="324" y="26"/>
                  </a:lnTo>
                  <a:lnTo>
                    <a:pt x="364" y="29"/>
                  </a:lnTo>
                  <a:lnTo>
                    <a:pt x="404" y="31"/>
                  </a:lnTo>
                  <a:lnTo>
                    <a:pt x="444" y="33"/>
                  </a:lnTo>
                  <a:lnTo>
                    <a:pt x="484" y="36"/>
                  </a:lnTo>
                  <a:lnTo>
                    <a:pt x="525" y="38"/>
                  </a:lnTo>
                  <a:lnTo>
                    <a:pt x="565" y="40"/>
                  </a:lnTo>
                  <a:lnTo>
                    <a:pt x="605" y="42"/>
                  </a:lnTo>
                  <a:lnTo>
                    <a:pt x="645" y="44"/>
                  </a:lnTo>
                  <a:lnTo>
                    <a:pt x="685" y="47"/>
                  </a:lnTo>
                  <a:lnTo>
                    <a:pt x="724" y="49"/>
                  </a:lnTo>
                  <a:lnTo>
                    <a:pt x="762" y="51"/>
                  </a:lnTo>
                  <a:lnTo>
                    <a:pt x="800" y="54"/>
                  </a:lnTo>
                  <a:lnTo>
                    <a:pt x="839" y="56"/>
                  </a:lnTo>
                  <a:lnTo>
                    <a:pt x="875" y="58"/>
                  </a:lnTo>
                  <a:lnTo>
                    <a:pt x="911" y="60"/>
                  </a:lnTo>
                  <a:lnTo>
                    <a:pt x="946" y="62"/>
                  </a:lnTo>
                  <a:lnTo>
                    <a:pt x="980" y="65"/>
                  </a:lnTo>
                  <a:lnTo>
                    <a:pt x="1012" y="67"/>
                  </a:lnTo>
                  <a:lnTo>
                    <a:pt x="1043" y="69"/>
                  </a:lnTo>
                  <a:lnTo>
                    <a:pt x="1073" y="71"/>
                  </a:lnTo>
                  <a:lnTo>
                    <a:pt x="1101" y="73"/>
                  </a:lnTo>
                  <a:lnTo>
                    <a:pt x="1128" y="74"/>
                  </a:lnTo>
                  <a:lnTo>
                    <a:pt x="1153" y="76"/>
                  </a:lnTo>
                  <a:lnTo>
                    <a:pt x="1151" y="68"/>
                  </a:lnTo>
                  <a:lnTo>
                    <a:pt x="1153" y="76"/>
                  </a:lnTo>
                  <a:lnTo>
                    <a:pt x="1156" y="75"/>
                  </a:lnTo>
                  <a:lnTo>
                    <a:pt x="1158" y="72"/>
                  </a:lnTo>
                  <a:lnTo>
                    <a:pt x="1158" y="68"/>
                  </a:lnTo>
                  <a:lnTo>
                    <a:pt x="1155" y="66"/>
                  </a:lnTo>
                  <a:lnTo>
                    <a:pt x="1157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05" name="Freeform 49"/>
            <p:cNvSpPr>
              <a:spLocks/>
            </p:cNvSpPr>
            <p:nvPr/>
          </p:nvSpPr>
          <p:spPr bwMode="auto">
            <a:xfrm>
              <a:off x="923" y="964"/>
              <a:ext cx="5" cy="65"/>
            </a:xfrm>
            <a:custGeom>
              <a:avLst/>
              <a:gdLst/>
              <a:ahLst/>
              <a:cxnLst>
                <a:cxn ang="0">
                  <a:pos x="45" y="897"/>
                </a:cxn>
                <a:cxn ang="0">
                  <a:pos x="48" y="890"/>
                </a:cxn>
                <a:cxn ang="0">
                  <a:pos x="32" y="836"/>
                </a:cxn>
                <a:cxn ang="0">
                  <a:pos x="19" y="738"/>
                </a:cxn>
                <a:cxn ang="0">
                  <a:pos x="12" y="609"/>
                </a:cxn>
                <a:cxn ang="0">
                  <a:pos x="8" y="465"/>
                </a:cxn>
                <a:cxn ang="0">
                  <a:pos x="8" y="318"/>
                </a:cxn>
                <a:cxn ang="0">
                  <a:pos x="14" y="184"/>
                </a:cxn>
                <a:cxn ang="0">
                  <a:pos x="23" y="75"/>
                </a:cxn>
                <a:cxn ang="0">
                  <a:pos x="38" y="6"/>
                </a:cxn>
                <a:cxn ang="0">
                  <a:pos x="32" y="0"/>
                </a:cxn>
                <a:cxn ang="0">
                  <a:pos x="17" y="73"/>
                </a:cxn>
                <a:cxn ang="0">
                  <a:pos x="6" y="182"/>
                </a:cxn>
                <a:cxn ang="0">
                  <a:pos x="0" y="316"/>
                </a:cxn>
                <a:cxn ang="0">
                  <a:pos x="0" y="463"/>
                </a:cxn>
                <a:cxn ang="0">
                  <a:pos x="4" y="607"/>
                </a:cxn>
                <a:cxn ang="0">
                  <a:pos x="13" y="736"/>
                </a:cxn>
                <a:cxn ang="0">
                  <a:pos x="26" y="836"/>
                </a:cxn>
                <a:cxn ang="0">
                  <a:pos x="42" y="894"/>
                </a:cxn>
                <a:cxn ang="0">
                  <a:pos x="45" y="887"/>
                </a:cxn>
                <a:cxn ang="0">
                  <a:pos x="42" y="894"/>
                </a:cxn>
                <a:cxn ang="0">
                  <a:pos x="45" y="896"/>
                </a:cxn>
                <a:cxn ang="0">
                  <a:pos x="48" y="896"/>
                </a:cxn>
                <a:cxn ang="0">
                  <a:pos x="49" y="893"/>
                </a:cxn>
                <a:cxn ang="0">
                  <a:pos x="48" y="890"/>
                </a:cxn>
                <a:cxn ang="0">
                  <a:pos x="45" y="897"/>
                </a:cxn>
              </a:cxnLst>
              <a:rect l="0" t="0" r="r" b="b"/>
              <a:pathLst>
                <a:path w="49" h="897">
                  <a:moveTo>
                    <a:pt x="45" y="897"/>
                  </a:moveTo>
                  <a:lnTo>
                    <a:pt x="48" y="890"/>
                  </a:lnTo>
                  <a:lnTo>
                    <a:pt x="32" y="836"/>
                  </a:lnTo>
                  <a:lnTo>
                    <a:pt x="19" y="738"/>
                  </a:lnTo>
                  <a:lnTo>
                    <a:pt x="12" y="609"/>
                  </a:lnTo>
                  <a:lnTo>
                    <a:pt x="8" y="465"/>
                  </a:lnTo>
                  <a:lnTo>
                    <a:pt x="8" y="318"/>
                  </a:lnTo>
                  <a:lnTo>
                    <a:pt x="14" y="184"/>
                  </a:lnTo>
                  <a:lnTo>
                    <a:pt x="23" y="75"/>
                  </a:lnTo>
                  <a:lnTo>
                    <a:pt x="38" y="6"/>
                  </a:lnTo>
                  <a:lnTo>
                    <a:pt x="32" y="0"/>
                  </a:lnTo>
                  <a:lnTo>
                    <a:pt x="17" y="73"/>
                  </a:lnTo>
                  <a:lnTo>
                    <a:pt x="6" y="182"/>
                  </a:lnTo>
                  <a:lnTo>
                    <a:pt x="0" y="316"/>
                  </a:lnTo>
                  <a:lnTo>
                    <a:pt x="0" y="463"/>
                  </a:lnTo>
                  <a:lnTo>
                    <a:pt x="4" y="607"/>
                  </a:lnTo>
                  <a:lnTo>
                    <a:pt x="13" y="736"/>
                  </a:lnTo>
                  <a:lnTo>
                    <a:pt x="26" y="836"/>
                  </a:lnTo>
                  <a:lnTo>
                    <a:pt x="42" y="894"/>
                  </a:lnTo>
                  <a:lnTo>
                    <a:pt x="45" y="887"/>
                  </a:lnTo>
                  <a:lnTo>
                    <a:pt x="42" y="894"/>
                  </a:lnTo>
                  <a:lnTo>
                    <a:pt x="45" y="896"/>
                  </a:lnTo>
                  <a:lnTo>
                    <a:pt x="48" y="896"/>
                  </a:lnTo>
                  <a:lnTo>
                    <a:pt x="49" y="893"/>
                  </a:lnTo>
                  <a:lnTo>
                    <a:pt x="48" y="890"/>
                  </a:lnTo>
                  <a:lnTo>
                    <a:pt x="45" y="8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06" name="Freeform 50"/>
            <p:cNvSpPr>
              <a:spLocks/>
            </p:cNvSpPr>
            <p:nvPr/>
          </p:nvSpPr>
          <p:spPr bwMode="auto">
            <a:xfrm>
              <a:off x="826" y="914"/>
              <a:ext cx="8" cy="38"/>
            </a:xfrm>
            <a:custGeom>
              <a:avLst/>
              <a:gdLst/>
              <a:ahLst/>
              <a:cxnLst>
                <a:cxn ang="0">
                  <a:pos x="59" y="534"/>
                </a:cxn>
                <a:cxn ang="0">
                  <a:pos x="60" y="524"/>
                </a:cxn>
                <a:cxn ang="0">
                  <a:pos x="40" y="501"/>
                </a:cxn>
                <a:cxn ang="0">
                  <a:pos x="25" y="442"/>
                </a:cxn>
                <a:cxn ang="0">
                  <a:pos x="14" y="361"/>
                </a:cxn>
                <a:cxn ang="0">
                  <a:pos x="9" y="268"/>
                </a:cxn>
                <a:cxn ang="0">
                  <a:pos x="9" y="175"/>
                </a:cxn>
                <a:cxn ang="0">
                  <a:pos x="12" y="92"/>
                </a:cxn>
                <a:cxn ang="0">
                  <a:pos x="22" y="34"/>
                </a:cxn>
                <a:cxn ang="0">
                  <a:pos x="35" y="9"/>
                </a:cxn>
                <a:cxn ang="0">
                  <a:pos x="33" y="0"/>
                </a:cxn>
                <a:cxn ang="0">
                  <a:pos x="16" y="28"/>
                </a:cxn>
                <a:cxn ang="0">
                  <a:pos x="6" y="90"/>
                </a:cxn>
                <a:cxn ang="0">
                  <a:pos x="0" y="173"/>
                </a:cxn>
                <a:cxn ang="0">
                  <a:pos x="0" y="266"/>
                </a:cxn>
                <a:cxn ang="0">
                  <a:pos x="8" y="359"/>
                </a:cxn>
                <a:cxn ang="0">
                  <a:pos x="19" y="442"/>
                </a:cxn>
                <a:cxn ang="0">
                  <a:pos x="36" y="503"/>
                </a:cxn>
                <a:cxn ang="0">
                  <a:pos x="58" y="533"/>
                </a:cxn>
                <a:cxn ang="0">
                  <a:pos x="59" y="523"/>
                </a:cxn>
                <a:cxn ang="0">
                  <a:pos x="58" y="533"/>
                </a:cxn>
                <a:cxn ang="0">
                  <a:pos x="61" y="533"/>
                </a:cxn>
                <a:cxn ang="0">
                  <a:pos x="62" y="530"/>
                </a:cxn>
                <a:cxn ang="0">
                  <a:pos x="62" y="526"/>
                </a:cxn>
                <a:cxn ang="0">
                  <a:pos x="60" y="524"/>
                </a:cxn>
                <a:cxn ang="0">
                  <a:pos x="59" y="534"/>
                </a:cxn>
              </a:cxnLst>
              <a:rect l="0" t="0" r="r" b="b"/>
              <a:pathLst>
                <a:path w="62" h="534">
                  <a:moveTo>
                    <a:pt x="59" y="534"/>
                  </a:moveTo>
                  <a:lnTo>
                    <a:pt x="60" y="524"/>
                  </a:lnTo>
                  <a:lnTo>
                    <a:pt x="40" y="501"/>
                  </a:lnTo>
                  <a:lnTo>
                    <a:pt x="25" y="442"/>
                  </a:lnTo>
                  <a:lnTo>
                    <a:pt x="14" y="361"/>
                  </a:lnTo>
                  <a:lnTo>
                    <a:pt x="9" y="268"/>
                  </a:lnTo>
                  <a:lnTo>
                    <a:pt x="9" y="175"/>
                  </a:lnTo>
                  <a:lnTo>
                    <a:pt x="12" y="92"/>
                  </a:lnTo>
                  <a:lnTo>
                    <a:pt x="22" y="34"/>
                  </a:lnTo>
                  <a:lnTo>
                    <a:pt x="35" y="9"/>
                  </a:lnTo>
                  <a:lnTo>
                    <a:pt x="33" y="0"/>
                  </a:lnTo>
                  <a:lnTo>
                    <a:pt x="16" y="28"/>
                  </a:lnTo>
                  <a:lnTo>
                    <a:pt x="6" y="90"/>
                  </a:lnTo>
                  <a:lnTo>
                    <a:pt x="0" y="173"/>
                  </a:lnTo>
                  <a:lnTo>
                    <a:pt x="0" y="266"/>
                  </a:lnTo>
                  <a:lnTo>
                    <a:pt x="8" y="359"/>
                  </a:lnTo>
                  <a:lnTo>
                    <a:pt x="19" y="442"/>
                  </a:lnTo>
                  <a:lnTo>
                    <a:pt x="36" y="503"/>
                  </a:lnTo>
                  <a:lnTo>
                    <a:pt x="58" y="533"/>
                  </a:lnTo>
                  <a:lnTo>
                    <a:pt x="59" y="523"/>
                  </a:lnTo>
                  <a:lnTo>
                    <a:pt x="58" y="533"/>
                  </a:lnTo>
                  <a:lnTo>
                    <a:pt x="61" y="533"/>
                  </a:lnTo>
                  <a:lnTo>
                    <a:pt x="62" y="530"/>
                  </a:lnTo>
                  <a:lnTo>
                    <a:pt x="62" y="526"/>
                  </a:lnTo>
                  <a:lnTo>
                    <a:pt x="60" y="524"/>
                  </a:lnTo>
                  <a:lnTo>
                    <a:pt x="59" y="5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07" name="Freeform 51"/>
            <p:cNvSpPr>
              <a:spLocks/>
            </p:cNvSpPr>
            <p:nvPr/>
          </p:nvSpPr>
          <p:spPr bwMode="auto">
            <a:xfrm>
              <a:off x="656" y="945"/>
              <a:ext cx="178" cy="7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88" y="16"/>
                </a:cxn>
                <a:cxn ang="0">
                  <a:pos x="173" y="22"/>
                </a:cxn>
                <a:cxn ang="0">
                  <a:pos x="263" y="27"/>
                </a:cxn>
                <a:cxn ang="0">
                  <a:pos x="353" y="34"/>
                </a:cxn>
                <a:cxn ang="0">
                  <a:pos x="444" y="39"/>
                </a:cxn>
                <a:cxn ang="0">
                  <a:pos x="538" y="44"/>
                </a:cxn>
                <a:cxn ang="0">
                  <a:pos x="631" y="50"/>
                </a:cxn>
                <a:cxn ang="0">
                  <a:pos x="724" y="55"/>
                </a:cxn>
                <a:cxn ang="0">
                  <a:pos x="816" y="60"/>
                </a:cxn>
                <a:cxn ang="0">
                  <a:pos x="908" y="65"/>
                </a:cxn>
                <a:cxn ang="0">
                  <a:pos x="999" y="70"/>
                </a:cxn>
                <a:cxn ang="0">
                  <a:pos x="1088" y="74"/>
                </a:cxn>
                <a:cxn ang="0">
                  <a:pos x="1175" y="78"/>
                </a:cxn>
                <a:cxn ang="0">
                  <a:pos x="1260" y="81"/>
                </a:cxn>
                <a:cxn ang="0">
                  <a:pos x="1341" y="85"/>
                </a:cxn>
                <a:cxn ang="0">
                  <a:pos x="1421" y="88"/>
                </a:cxn>
                <a:cxn ang="0">
                  <a:pos x="1382" y="76"/>
                </a:cxn>
                <a:cxn ang="0">
                  <a:pos x="1301" y="73"/>
                </a:cxn>
                <a:cxn ang="0">
                  <a:pos x="1218" y="69"/>
                </a:cxn>
                <a:cxn ang="0">
                  <a:pos x="1132" y="66"/>
                </a:cxn>
                <a:cxn ang="0">
                  <a:pos x="1044" y="61"/>
                </a:cxn>
                <a:cxn ang="0">
                  <a:pos x="954" y="57"/>
                </a:cxn>
                <a:cxn ang="0">
                  <a:pos x="862" y="52"/>
                </a:cxn>
                <a:cxn ang="0">
                  <a:pos x="770" y="48"/>
                </a:cxn>
                <a:cxn ang="0">
                  <a:pos x="677" y="42"/>
                </a:cxn>
                <a:cxn ang="0">
                  <a:pos x="584" y="37"/>
                </a:cxn>
                <a:cxn ang="0">
                  <a:pos x="492" y="32"/>
                </a:cxn>
                <a:cxn ang="0">
                  <a:pos x="399" y="25"/>
                </a:cxn>
                <a:cxn ang="0">
                  <a:pos x="309" y="20"/>
                </a:cxn>
                <a:cxn ang="0">
                  <a:pos x="218" y="15"/>
                </a:cxn>
                <a:cxn ang="0">
                  <a:pos x="132" y="8"/>
                </a:cxn>
                <a:cxn ang="0">
                  <a:pos x="46" y="3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1" y="8"/>
                </a:cxn>
                <a:cxn ang="0">
                  <a:pos x="3" y="9"/>
                </a:cxn>
              </a:cxnLst>
              <a:rect l="0" t="0" r="r" b="b"/>
              <a:pathLst>
                <a:path w="1421" h="88">
                  <a:moveTo>
                    <a:pt x="3" y="9"/>
                  </a:moveTo>
                  <a:lnTo>
                    <a:pt x="3" y="11"/>
                  </a:lnTo>
                  <a:lnTo>
                    <a:pt x="46" y="14"/>
                  </a:lnTo>
                  <a:lnTo>
                    <a:pt x="88" y="16"/>
                  </a:lnTo>
                  <a:lnTo>
                    <a:pt x="130" y="19"/>
                  </a:lnTo>
                  <a:lnTo>
                    <a:pt x="173" y="22"/>
                  </a:lnTo>
                  <a:lnTo>
                    <a:pt x="218" y="25"/>
                  </a:lnTo>
                  <a:lnTo>
                    <a:pt x="263" y="27"/>
                  </a:lnTo>
                  <a:lnTo>
                    <a:pt x="307" y="31"/>
                  </a:lnTo>
                  <a:lnTo>
                    <a:pt x="353" y="34"/>
                  </a:lnTo>
                  <a:lnTo>
                    <a:pt x="399" y="36"/>
                  </a:lnTo>
                  <a:lnTo>
                    <a:pt x="444" y="39"/>
                  </a:lnTo>
                  <a:lnTo>
                    <a:pt x="492" y="42"/>
                  </a:lnTo>
                  <a:lnTo>
                    <a:pt x="538" y="44"/>
                  </a:lnTo>
                  <a:lnTo>
                    <a:pt x="584" y="48"/>
                  </a:lnTo>
                  <a:lnTo>
                    <a:pt x="631" y="50"/>
                  </a:lnTo>
                  <a:lnTo>
                    <a:pt x="677" y="53"/>
                  </a:lnTo>
                  <a:lnTo>
                    <a:pt x="724" y="55"/>
                  </a:lnTo>
                  <a:lnTo>
                    <a:pt x="770" y="58"/>
                  </a:lnTo>
                  <a:lnTo>
                    <a:pt x="816" y="60"/>
                  </a:lnTo>
                  <a:lnTo>
                    <a:pt x="862" y="62"/>
                  </a:lnTo>
                  <a:lnTo>
                    <a:pt x="908" y="65"/>
                  </a:lnTo>
                  <a:lnTo>
                    <a:pt x="954" y="68"/>
                  </a:lnTo>
                  <a:lnTo>
                    <a:pt x="999" y="70"/>
                  </a:lnTo>
                  <a:lnTo>
                    <a:pt x="1044" y="72"/>
                  </a:lnTo>
                  <a:lnTo>
                    <a:pt x="1088" y="74"/>
                  </a:lnTo>
                  <a:lnTo>
                    <a:pt x="1132" y="76"/>
                  </a:lnTo>
                  <a:lnTo>
                    <a:pt x="1175" y="78"/>
                  </a:lnTo>
                  <a:lnTo>
                    <a:pt x="1218" y="79"/>
                  </a:lnTo>
                  <a:lnTo>
                    <a:pt x="1260" y="81"/>
                  </a:lnTo>
                  <a:lnTo>
                    <a:pt x="1301" y="84"/>
                  </a:lnTo>
                  <a:lnTo>
                    <a:pt x="1341" y="85"/>
                  </a:lnTo>
                  <a:lnTo>
                    <a:pt x="1382" y="87"/>
                  </a:lnTo>
                  <a:lnTo>
                    <a:pt x="1421" y="88"/>
                  </a:lnTo>
                  <a:lnTo>
                    <a:pt x="1421" y="77"/>
                  </a:lnTo>
                  <a:lnTo>
                    <a:pt x="1382" y="76"/>
                  </a:lnTo>
                  <a:lnTo>
                    <a:pt x="1341" y="74"/>
                  </a:lnTo>
                  <a:lnTo>
                    <a:pt x="1301" y="73"/>
                  </a:lnTo>
                  <a:lnTo>
                    <a:pt x="1260" y="71"/>
                  </a:lnTo>
                  <a:lnTo>
                    <a:pt x="1218" y="69"/>
                  </a:lnTo>
                  <a:lnTo>
                    <a:pt x="1175" y="68"/>
                  </a:lnTo>
                  <a:lnTo>
                    <a:pt x="1132" y="66"/>
                  </a:lnTo>
                  <a:lnTo>
                    <a:pt x="1088" y="63"/>
                  </a:lnTo>
                  <a:lnTo>
                    <a:pt x="1044" y="61"/>
                  </a:lnTo>
                  <a:lnTo>
                    <a:pt x="999" y="59"/>
                  </a:lnTo>
                  <a:lnTo>
                    <a:pt x="954" y="57"/>
                  </a:lnTo>
                  <a:lnTo>
                    <a:pt x="908" y="54"/>
                  </a:lnTo>
                  <a:lnTo>
                    <a:pt x="862" y="52"/>
                  </a:lnTo>
                  <a:lnTo>
                    <a:pt x="816" y="50"/>
                  </a:lnTo>
                  <a:lnTo>
                    <a:pt x="770" y="48"/>
                  </a:lnTo>
                  <a:lnTo>
                    <a:pt x="724" y="44"/>
                  </a:lnTo>
                  <a:lnTo>
                    <a:pt x="677" y="42"/>
                  </a:lnTo>
                  <a:lnTo>
                    <a:pt x="631" y="39"/>
                  </a:lnTo>
                  <a:lnTo>
                    <a:pt x="584" y="37"/>
                  </a:lnTo>
                  <a:lnTo>
                    <a:pt x="538" y="34"/>
                  </a:lnTo>
                  <a:lnTo>
                    <a:pt x="492" y="32"/>
                  </a:lnTo>
                  <a:lnTo>
                    <a:pt x="446" y="29"/>
                  </a:lnTo>
                  <a:lnTo>
                    <a:pt x="399" y="25"/>
                  </a:lnTo>
                  <a:lnTo>
                    <a:pt x="353" y="23"/>
                  </a:lnTo>
                  <a:lnTo>
                    <a:pt x="309" y="20"/>
                  </a:lnTo>
                  <a:lnTo>
                    <a:pt x="263" y="17"/>
                  </a:lnTo>
                  <a:lnTo>
                    <a:pt x="218" y="15"/>
                  </a:lnTo>
                  <a:lnTo>
                    <a:pt x="175" y="12"/>
                  </a:lnTo>
                  <a:lnTo>
                    <a:pt x="132" y="8"/>
                  </a:lnTo>
                  <a:lnTo>
                    <a:pt x="88" y="5"/>
                  </a:lnTo>
                  <a:lnTo>
                    <a:pt x="46" y="3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1" y="8"/>
                  </a:lnTo>
                  <a:lnTo>
                    <a:pt x="3" y="1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08" name="Freeform 52"/>
            <p:cNvSpPr>
              <a:spLocks/>
            </p:cNvSpPr>
            <p:nvPr/>
          </p:nvSpPr>
          <p:spPr bwMode="auto">
            <a:xfrm>
              <a:off x="645" y="938"/>
              <a:ext cx="12" cy="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"/>
                </a:cxn>
                <a:cxn ang="0">
                  <a:pos x="7" y="22"/>
                </a:cxn>
                <a:cxn ang="0">
                  <a:pos x="14" y="39"/>
                </a:cxn>
                <a:cxn ang="0">
                  <a:pos x="23" y="56"/>
                </a:cxn>
                <a:cxn ang="0">
                  <a:pos x="34" y="72"/>
                </a:cxn>
                <a:cxn ang="0">
                  <a:pos x="46" y="89"/>
                </a:cxn>
                <a:cxn ang="0">
                  <a:pos x="60" y="102"/>
                </a:cxn>
                <a:cxn ang="0">
                  <a:pos x="77" y="111"/>
                </a:cxn>
                <a:cxn ang="0">
                  <a:pos x="92" y="115"/>
                </a:cxn>
                <a:cxn ang="0">
                  <a:pos x="94" y="107"/>
                </a:cxn>
                <a:cxn ang="0">
                  <a:pos x="79" y="101"/>
                </a:cxn>
                <a:cxn ang="0">
                  <a:pos x="66" y="93"/>
                </a:cxn>
                <a:cxn ang="0">
                  <a:pos x="52" y="81"/>
                </a:cxn>
                <a:cxn ang="0">
                  <a:pos x="40" y="68"/>
                </a:cxn>
                <a:cxn ang="0">
                  <a:pos x="29" y="52"/>
                </a:cxn>
                <a:cxn ang="0">
                  <a:pos x="18" y="35"/>
                </a:cxn>
                <a:cxn ang="0">
                  <a:pos x="11" y="20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5"/>
                </a:cxn>
              </a:cxnLst>
              <a:rect l="0" t="0" r="r" b="b"/>
              <a:pathLst>
                <a:path w="94" h="115">
                  <a:moveTo>
                    <a:pt x="0" y="5"/>
                  </a:moveTo>
                  <a:lnTo>
                    <a:pt x="0" y="6"/>
                  </a:lnTo>
                  <a:lnTo>
                    <a:pt x="7" y="22"/>
                  </a:lnTo>
                  <a:lnTo>
                    <a:pt x="14" y="39"/>
                  </a:lnTo>
                  <a:lnTo>
                    <a:pt x="23" y="56"/>
                  </a:lnTo>
                  <a:lnTo>
                    <a:pt x="34" y="72"/>
                  </a:lnTo>
                  <a:lnTo>
                    <a:pt x="46" y="89"/>
                  </a:lnTo>
                  <a:lnTo>
                    <a:pt x="60" y="102"/>
                  </a:lnTo>
                  <a:lnTo>
                    <a:pt x="77" y="111"/>
                  </a:lnTo>
                  <a:lnTo>
                    <a:pt x="92" y="115"/>
                  </a:lnTo>
                  <a:lnTo>
                    <a:pt x="94" y="107"/>
                  </a:lnTo>
                  <a:lnTo>
                    <a:pt x="79" y="101"/>
                  </a:lnTo>
                  <a:lnTo>
                    <a:pt x="66" y="93"/>
                  </a:lnTo>
                  <a:lnTo>
                    <a:pt x="52" y="81"/>
                  </a:lnTo>
                  <a:lnTo>
                    <a:pt x="40" y="68"/>
                  </a:lnTo>
                  <a:lnTo>
                    <a:pt x="29" y="52"/>
                  </a:lnTo>
                  <a:lnTo>
                    <a:pt x="18" y="35"/>
                  </a:lnTo>
                  <a:lnTo>
                    <a:pt x="11" y="20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09" name="Freeform 53"/>
            <p:cNvSpPr>
              <a:spLocks/>
            </p:cNvSpPr>
            <p:nvPr/>
          </p:nvSpPr>
          <p:spPr bwMode="auto">
            <a:xfrm>
              <a:off x="644" y="905"/>
              <a:ext cx="12" cy="34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98" y="0"/>
                </a:cxn>
                <a:cxn ang="0">
                  <a:pos x="62" y="15"/>
                </a:cxn>
                <a:cxn ang="0">
                  <a:pos x="38" y="54"/>
                </a:cxn>
                <a:cxn ang="0">
                  <a:pos x="19" y="111"/>
                </a:cxn>
                <a:cxn ang="0">
                  <a:pos x="8" y="179"/>
                </a:cxn>
                <a:cxn ang="0">
                  <a:pos x="1" y="256"/>
                </a:cxn>
                <a:cxn ang="0">
                  <a:pos x="0" y="332"/>
                </a:cxn>
                <a:cxn ang="0">
                  <a:pos x="4" y="404"/>
                </a:cxn>
                <a:cxn ang="0">
                  <a:pos x="11" y="468"/>
                </a:cxn>
                <a:cxn ang="0">
                  <a:pos x="17" y="468"/>
                </a:cxn>
                <a:cxn ang="0">
                  <a:pos x="10" y="406"/>
                </a:cxn>
                <a:cxn ang="0">
                  <a:pos x="8" y="334"/>
                </a:cxn>
                <a:cxn ang="0">
                  <a:pos x="9" y="258"/>
                </a:cxn>
                <a:cxn ang="0">
                  <a:pos x="14" y="182"/>
                </a:cxn>
                <a:cxn ang="0">
                  <a:pos x="25" y="115"/>
                </a:cxn>
                <a:cxn ang="0">
                  <a:pos x="42" y="60"/>
                </a:cxn>
                <a:cxn ang="0">
                  <a:pos x="68" y="24"/>
                </a:cxn>
                <a:cxn ang="0">
                  <a:pos x="98" y="10"/>
                </a:cxn>
                <a:cxn ang="0">
                  <a:pos x="97" y="10"/>
                </a:cxn>
                <a:cxn ang="0">
                  <a:pos x="98" y="10"/>
                </a:cxn>
                <a:cxn ang="0">
                  <a:pos x="101" y="9"/>
                </a:cxn>
                <a:cxn ang="0">
                  <a:pos x="102" y="6"/>
                </a:cxn>
                <a:cxn ang="0">
                  <a:pos x="101" y="2"/>
                </a:cxn>
                <a:cxn ang="0">
                  <a:pos x="98" y="0"/>
                </a:cxn>
                <a:cxn ang="0">
                  <a:pos x="99" y="0"/>
                </a:cxn>
              </a:cxnLst>
              <a:rect l="0" t="0" r="r" b="b"/>
              <a:pathLst>
                <a:path w="102" h="468">
                  <a:moveTo>
                    <a:pt x="99" y="0"/>
                  </a:moveTo>
                  <a:lnTo>
                    <a:pt x="98" y="0"/>
                  </a:lnTo>
                  <a:lnTo>
                    <a:pt x="62" y="15"/>
                  </a:lnTo>
                  <a:lnTo>
                    <a:pt x="38" y="54"/>
                  </a:lnTo>
                  <a:lnTo>
                    <a:pt x="19" y="111"/>
                  </a:lnTo>
                  <a:lnTo>
                    <a:pt x="8" y="179"/>
                  </a:lnTo>
                  <a:lnTo>
                    <a:pt x="1" y="256"/>
                  </a:lnTo>
                  <a:lnTo>
                    <a:pt x="0" y="332"/>
                  </a:lnTo>
                  <a:lnTo>
                    <a:pt x="4" y="404"/>
                  </a:lnTo>
                  <a:lnTo>
                    <a:pt x="11" y="468"/>
                  </a:lnTo>
                  <a:lnTo>
                    <a:pt x="17" y="468"/>
                  </a:lnTo>
                  <a:lnTo>
                    <a:pt x="10" y="406"/>
                  </a:lnTo>
                  <a:lnTo>
                    <a:pt x="8" y="334"/>
                  </a:lnTo>
                  <a:lnTo>
                    <a:pt x="9" y="258"/>
                  </a:lnTo>
                  <a:lnTo>
                    <a:pt x="14" y="182"/>
                  </a:lnTo>
                  <a:lnTo>
                    <a:pt x="25" y="115"/>
                  </a:lnTo>
                  <a:lnTo>
                    <a:pt x="42" y="60"/>
                  </a:lnTo>
                  <a:lnTo>
                    <a:pt x="68" y="24"/>
                  </a:lnTo>
                  <a:lnTo>
                    <a:pt x="98" y="10"/>
                  </a:lnTo>
                  <a:lnTo>
                    <a:pt x="97" y="10"/>
                  </a:lnTo>
                  <a:lnTo>
                    <a:pt x="98" y="10"/>
                  </a:lnTo>
                  <a:lnTo>
                    <a:pt x="101" y="9"/>
                  </a:lnTo>
                  <a:lnTo>
                    <a:pt x="102" y="6"/>
                  </a:lnTo>
                  <a:lnTo>
                    <a:pt x="101" y="2"/>
                  </a:lnTo>
                  <a:lnTo>
                    <a:pt x="98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10" name="Freeform 54"/>
            <p:cNvSpPr>
              <a:spLocks/>
            </p:cNvSpPr>
            <p:nvPr/>
          </p:nvSpPr>
          <p:spPr bwMode="auto">
            <a:xfrm>
              <a:off x="656" y="905"/>
              <a:ext cx="175" cy="10"/>
            </a:xfrm>
            <a:custGeom>
              <a:avLst/>
              <a:gdLst/>
              <a:ahLst/>
              <a:cxnLst>
                <a:cxn ang="0">
                  <a:pos x="1400" y="122"/>
                </a:cxn>
                <a:cxn ang="0">
                  <a:pos x="1345" y="117"/>
                </a:cxn>
                <a:cxn ang="0">
                  <a:pos x="1277" y="112"/>
                </a:cxn>
                <a:cxn ang="0">
                  <a:pos x="1198" y="104"/>
                </a:cxn>
                <a:cxn ang="0">
                  <a:pos x="1110" y="97"/>
                </a:cxn>
                <a:cxn ang="0">
                  <a:pos x="1014" y="88"/>
                </a:cxn>
                <a:cxn ang="0">
                  <a:pos x="913" y="79"/>
                </a:cxn>
                <a:cxn ang="0">
                  <a:pos x="808" y="70"/>
                </a:cxn>
                <a:cxn ang="0">
                  <a:pos x="701" y="61"/>
                </a:cxn>
                <a:cxn ang="0">
                  <a:pos x="594" y="51"/>
                </a:cxn>
                <a:cxn ang="0">
                  <a:pos x="489" y="42"/>
                </a:cxn>
                <a:cxn ang="0">
                  <a:pos x="386" y="33"/>
                </a:cxn>
                <a:cxn ang="0">
                  <a:pos x="291" y="25"/>
                </a:cxn>
                <a:cxn ang="0">
                  <a:pos x="202" y="16"/>
                </a:cxn>
                <a:cxn ang="0">
                  <a:pos x="124" y="10"/>
                </a:cxn>
                <a:cxn ang="0">
                  <a:pos x="56" y="4"/>
                </a:cxn>
                <a:cxn ang="0">
                  <a:pos x="2" y="0"/>
                </a:cxn>
                <a:cxn ang="0">
                  <a:pos x="26" y="12"/>
                </a:cxn>
                <a:cxn ang="0">
                  <a:pos x="86" y="18"/>
                </a:cxn>
                <a:cxn ang="0">
                  <a:pos x="160" y="24"/>
                </a:cxn>
                <a:cxn ang="0">
                  <a:pos x="243" y="31"/>
                </a:cxn>
                <a:cxn ang="0">
                  <a:pos x="336" y="40"/>
                </a:cxn>
                <a:cxn ang="0">
                  <a:pos x="434" y="48"/>
                </a:cxn>
                <a:cxn ang="0">
                  <a:pos x="539" y="57"/>
                </a:cxn>
                <a:cxn ang="0">
                  <a:pos x="645" y="66"/>
                </a:cxn>
                <a:cxn ang="0">
                  <a:pos x="752" y="76"/>
                </a:cxn>
                <a:cxn ang="0">
                  <a:pos x="859" y="85"/>
                </a:cxn>
                <a:cxn ang="0">
                  <a:pos x="962" y="95"/>
                </a:cxn>
                <a:cxn ang="0">
                  <a:pos x="1061" y="103"/>
                </a:cxn>
                <a:cxn ang="0">
                  <a:pos x="1153" y="112"/>
                </a:cxn>
                <a:cxn ang="0">
                  <a:pos x="1237" y="119"/>
                </a:cxn>
                <a:cxn ang="0">
                  <a:pos x="1310" y="126"/>
                </a:cxn>
                <a:cxn ang="0">
                  <a:pos x="1373" y="131"/>
                </a:cxn>
                <a:cxn ang="0">
                  <a:pos x="1398" y="123"/>
                </a:cxn>
                <a:cxn ang="0">
                  <a:pos x="1401" y="132"/>
                </a:cxn>
                <a:cxn ang="0">
                  <a:pos x="1402" y="124"/>
                </a:cxn>
                <a:cxn ang="0">
                  <a:pos x="1400" y="132"/>
                </a:cxn>
              </a:cxnLst>
              <a:rect l="0" t="0" r="r" b="b"/>
              <a:pathLst>
                <a:path w="1402" h="133">
                  <a:moveTo>
                    <a:pt x="1400" y="132"/>
                  </a:moveTo>
                  <a:lnTo>
                    <a:pt x="1400" y="122"/>
                  </a:lnTo>
                  <a:lnTo>
                    <a:pt x="1375" y="120"/>
                  </a:lnTo>
                  <a:lnTo>
                    <a:pt x="1345" y="117"/>
                  </a:lnTo>
                  <a:lnTo>
                    <a:pt x="1312" y="115"/>
                  </a:lnTo>
                  <a:lnTo>
                    <a:pt x="1277" y="112"/>
                  </a:lnTo>
                  <a:lnTo>
                    <a:pt x="1239" y="109"/>
                  </a:lnTo>
                  <a:lnTo>
                    <a:pt x="1198" y="104"/>
                  </a:lnTo>
                  <a:lnTo>
                    <a:pt x="1155" y="101"/>
                  </a:lnTo>
                  <a:lnTo>
                    <a:pt x="1110" y="97"/>
                  </a:lnTo>
                  <a:lnTo>
                    <a:pt x="1063" y="93"/>
                  </a:lnTo>
                  <a:lnTo>
                    <a:pt x="1014" y="88"/>
                  </a:lnTo>
                  <a:lnTo>
                    <a:pt x="964" y="84"/>
                  </a:lnTo>
                  <a:lnTo>
                    <a:pt x="913" y="79"/>
                  </a:lnTo>
                  <a:lnTo>
                    <a:pt x="861" y="75"/>
                  </a:lnTo>
                  <a:lnTo>
                    <a:pt x="808" y="70"/>
                  </a:lnTo>
                  <a:lnTo>
                    <a:pt x="754" y="65"/>
                  </a:lnTo>
                  <a:lnTo>
                    <a:pt x="701" y="61"/>
                  </a:lnTo>
                  <a:lnTo>
                    <a:pt x="647" y="56"/>
                  </a:lnTo>
                  <a:lnTo>
                    <a:pt x="594" y="51"/>
                  </a:lnTo>
                  <a:lnTo>
                    <a:pt x="541" y="46"/>
                  </a:lnTo>
                  <a:lnTo>
                    <a:pt x="489" y="42"/>
                  </a:lnTo>
                  <a:lnTo>
                    <a:pt x="436" y="38"/>
                  </a:lnTo>
                  <a:lnTo>
                    <a:pt x="386" y="33"/>
                  </a:lnTo>
                  <a:lnTo>
                    <a:pt x="338" y="29"/>
                  </a:lnTo>
                  <a:lnTo>
                    <a:pt x="291" y="25"/>
                  </a:lnTo>
                  <a:lnTo>
                    <a:pt x="245" y="21"/>
                  </a:lnTo>
                  <a:lnTo>
                    <a:pt x="202" y="16"/>
                  </a:lnTo>
                  <a:lnTo>
                    <a:pt x="162" y="13"/>
                  </a:lnTo>
                  <a:lnTo>
                    <a:pt x="124" y="10"/>
                  </a:lnTo>
                  <a:lnTo>
                    <a:pt x="88" y="7"/>
                  </a:lnTo>
                  <a:lnTo>
                    <a:pt x="56" y="4"/>
                  </a:lnTo>
                  <a:lnTo>
                    <a:pt x="26" y="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26" y="12"/>
                  </a:lnTo>
                  <a:lnTo>
                    <a:pt x="54" y="14"/>
                  </a:lnTo>
                  <a:lnTo>
                    <a:pt x="86" y="18"/>
                  </a:lnTo>
                  <a:lnTo>
                    <a:pt x="122" y="21"/>
                  </a:lnTo>
                  <a:lnTo>
                    <a:pt x="160" y="24"/>
                  </a:lnTo>
                  <a:lnTo>
                    <a:pt x="200" y="27"/>
                  </a:lnTo>
                  <a:lnTo>
                    <a:pt x="243" y="31"/>
                  </a:lnTo>
                  <a:lnTo>
                    <a:pt x="289" y="36"/>
                  </a:lnTo>
                  <a:lnTo>
                    <a:pt x="336" y="40"/>
                  </a:lnTo>
                  <a:lnTo>
                    <a:pt x="384" y="44"/>
                  </a:lnTo>
                  <a:lnTo>
                    <a:pt x="434" y="48"/>
                  </a:lnTo>
                  <a:lnTo>
                    <a:pt x="487" y="52"/>
                  </a:lnTo>
                  <a:lnTo>
                    <a:pt x="539" y="57"/>
                  </a:lnTo>
                  <a:lnTo>
                    <a:pt x="592" y="62"/>
                  </a:lnTo>
                  <a:lnTo>
                    <a:pt x="645" y="66"/>
                  </a:lnTo>
                  <a:lnTo>
                    <a:pt x="699" y="72"/>
                  </a:lnTo>
                  <a:lnTo>
                    <a:pt x="752" y="76"/>
                  </a:lnTo>
                  <a:lnTo>
                    <a:pt x="806" y="81"/>
                  </a:lnTo>
                  <a:lnTo>
                    <a:pt x="859" y="85"/>
                  </a:lnTo>
                  <a:lnTo>
                    <a:pt x="911" y="90"/>
                  </a:lnTo>
                  <a:lnTo>
                    <a:pt x="962" y="95"/>
                  </a:lnTo>
                  <a:lnTo>
                    <a:pt x="1012" y="99"/>
                  </a:lnTo>
                  <a:lnTo>
                    <a:pt x="1061" y="103"/>
                  </a:lnTo>
                  <a:lnTo>
                    <a:pt x="1108" y="108"/>
                  </a:lnTo>
                  <a:lnTo>
                    <a:pt x="1153" y="112"/>
                  </a:lnTo>
                  <a:lnTo>
                    <a:pt x="1196" y="115"/>
                  </a:lnTo>
                  <a:lnTo>
                    <a:pt x="1237" y="119"/>
                  </a:lnTo>
                  <a:lnTo>
                    <a:pt x="1275" y="122"/>
                  </a:lnTo>
                  <a:lnTo>
                    <a:pt x="1310" y="126"/>
                  </a:lnTo>
                  <a:lnTo>
                    <a:pt x="1343" y="128"/>
                  </a:lnTo>
                  <a:lnTo>
                    <a:pt x="1373" y="131"/>
                  </a:lnTo>
                  <a:lnTo>
                    <a:pt x="1398" y="133"/>
                  </a:lnTo>
                  <a:lnTo>
                    <a:pt x="1398" y="123"/>
                  </a:lnTo>
                  <a:lnTo>
                    <a:pt x="1398" y="133"/>
                  </a:lnTo>
                  <a:lnTo>
                    <a:pt x="1401" y="132"/>
                  </a:lnTo>
                  <a:lnTo>
                    <a:pt x="1402" y="129"/>
                  </a:lnTo>
                  <a:lnTo>
                    <a:pt x="1402" y="124"/>
                  </a:lnTo>
                  <a:lnTo>
                    <a:pt x="1400" y="122"/>
                  </a:lnTo>
                  <a:lnTo>
                    <a:pt x="140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11" name="Freeform 55"/>
            <p:cNvSpPr>
              <a:spLocks/>
            </p:cNvSpPr>
            <p:nvPr/>
          </p:nvSpPr>
          <p:spPr bwMode="auto">
            <a:xfrm>
              <a:off x="312" y="825"/>
              <a:ext cx="612" cy="80"/>
            </a:xfrm>
            <a:custGeom>
              <a:avLst/>
              <a:gdLst/>
              <a:ahLst/>
              <a:cxnLst>
                <a:cxn ang="0">
                  <a:pos x="90" y="1057"/>
                </a:cxn>
                <a:cxn ang="0">
                  <a:pos x="28" y="870"/>
                </a:cxn>
                <a:cxn ang="0">
                  <a:pos x="1" y="607"/>
                </a:cxn>
                <a:cxn ang="0">
                  <a:pos x="13" y="343"/>
                </a:cxn>
                <a:cxn ang="0">
                  <a:pos x="69" y="157"/>
                </a:cxn>
                <a:cxn ang="0">
                  <a:pos x="4028" y="1"/>
                </a:cxn>
                <a:cxn ang="0">
                  <a:pos x="4107" y="2"/>
                </a:cxn>
                <a:cxn ang="0">
                  <a:pos x="4161" y="11"/>
                </a:cxn>
                <a:cxn ang="0">
                  <a:pos x="4195" y="24"/>
                </a:cxn>
                <a:cxn ang="0">
                  <a:pos x="4216" y="37"/>
                </a:cxn>
                <a:cxn ang="0">
                  <a:pos x="4232" y="47"/>
                </a:cxn>
                <a:cxn ang="0">
                  <a:pos x="4300" y="70"/>
                </a:cxn>
                <a:cxn ang="0">
                  <a:pos x="4417" y="109"/>
                </a:cxn>
                <a:cxn ang="0">
                  <a:pos x="4546" y="154"/>
                </a:cxn>
                <a:cxn ang="0">
                  <a:pos x="4669" y="196"/>
                </a:cxn>
                <a:cxn ang="0">
                  <a:pos x="4768" y="232"/>
                </a:cxn>
                <a:cxn ang="0">
                  <a:pos x="4839" y="267"/>
                </a:cxn>
                <a:cxn ang="0">
                  <a:pos x="4885" y="310"/>
                </a:cxn>
                <a:cxn ang="0">
                  <a:pos x="4887" y="347"/>
                </a:cxn>
                <a:cxn ang="0">
                  <a:pos x="4866" y="373"/>
                </a:cxn>
                <a:cxn ang="0">
                  <a:pos x="4834" y="381"/>
                </a:cxn>
                <a:cxn ang="0">
                  <a:pos x="4779" y="384"/>
                </a:cxn>
                <a:cxn ang="0">
                  <a:pos x="4791" y="325"/>
                </a:cxn>
                <a:cxn ang="0">
                  <a:pos x="4750" y="284"/>
                </a:cxn>
                <a:cxn ang="0">
                  <a:pos x="4644" y="249"/>
                </a:cxn>
                <a:cxn ang="0">
                  <a:pos x="4514" y="208"/>
                </a:cxn>
                <a:cxn ang="0">
                  <a:pos x="4379" y="166"/>
                </a:cxn>
                <a:cxn ang="0">
                  <a:pos x="4262" y="131"/>
                </a:cxn>
                <a:cxn ang="0">
                  <a:pos x="4176" y="143"/>
                </a:cxn>
                <a:cxn ang="0">
                  <a:pos x="4120" y="490"/>
                </a:cxn>
                <a:cxn ang="0">
                  <a:pos x="4141" y="859"/>
                </a:cxn>
                <a:cxn ang="0">
                  <a:pos x="4228" y="917"/>
                </a:cxn>
                <a:cxn ang="0">
                  <a:pos x="4332" y="940"/>
                </a:cxn>
                <a:cxn ang="0">
                  <a:pos x="4452" y="965"/>
                </a:cxn>
                <a:cxn ang="0">
                  <a:pos x="4576" y="991"/>
                </a:cxn>
                <a:cxn ang="0">
                  <a:pos x="4692" y="1014"/>
                </a:cxn>
                <a:cxn ang="0">
                  <a:pos x="4770" y="1033"/>
                </a:cxn>
                <a:cxn ang="0">
                  <a:pos x="4785" y="1071"/>
                </a:cxn>
                <a:cxn ang="0">
                  <a:pos x="4768" y="1108"/>
                </a:cxn>
                <a:cxn ang="0">
                  <a:pos x="4693" y="1114"/>
                </a:cxn>
                <a:cxn ang="0">
                  <a:pos x="4586" y="1115"/>
                </a:cxn>
                <a:cxn ang="0">
                  <a:pos x="4468" y="1115"/>
                </a:cxn>
                <a:cxn ang="0">
                  <a:pos x="4349" y="1114"/>
                </a:cxn>
                <a:cxn ang="0">
                  <a:pos x="4238" y="1115"/>
                </a:cxn>
                <a:cxn ang="0">
                  <a:pos x="4124" y="1110"/>
                </a:cxn>
                <a:cxn ang="0">
                  <a:pos x="3975" y="1096"/>
                </a:cxn>
                <a:cxn ang="0">
                  <a:pos x="3836" y="1081"/>
                </a:cxn>
                <a:cxn ang="0">
                  <a:pos x="3705" y="1066"/>
                </a:cxn>
                <a:cxn ang="0">
                  <a:pos x="3583" y="1052"/>
                </a:cxn>
                <a:cxn ang="0">
                  <a:pos x="3470" y="1039"/>
                </a:cxn>
                <a:cxn ang="0">
                  <a:pos x="3365" y="1026"/>
                </a:cxn>
                <a:cxn ang="0">
                  <a:pos x="3268" y="1013"/>
                </a:cxn>
                <a:cxn ang="0">
                  <a:pos x="3180" y="1003"/>
                </a:cxn>
                <a:cxn ang="0">
                  <a:pos x="3100" y="992"/>
                </a:cxn>
                <a:cxn ang="0">
                  <a:pos x="3029" y="982"/>
                </a:cxn>
                <a:cxn ang="0">
                  <a:pos x="2929" y="970"/>
                </a:cxn>
                <a:cxn ang="0">
                  <a:pos x="2825" y="959"/>
                </a:cxn>
                <a:cxn ang="0">
                  <a:pos x="2732" y="955"/>
                </a:cxn>
                <a:cxn ang="0">
                  <a:pos x="2644" y="958"/>
                </a:cxn>
                <a:cxn ang="0">
                  <a:pos x="2556" y="969"/>
                </a:cxn>
                <a:cxn ang="0">
                  <a:pos x="149" y="1099"/>
                </a:cxn>
              </a:cxnLst>
              <a:rect l="0" t="0" r="r" b="b"/>
              <a:pathLst>
                <a:path w="4890" h="1116">
                  <a:moveTo>
                    <a:pt x="149" y="1099"/>
                  </a:moveTo>
                  <a:lnTo>
                    <a:pt x="118" y="1087"/>
                  </a:lnTo>
                  <a:lnTo>
                    <a:pt x="90" y="1057"/>
                  </a:lnTo>
                  <a:lnTo>
                    <a:pt x="65" y="1008"/>
                  </a:lnTo>
                  <a:lnTo>
                    <a:pt x="45" y="944"/>
                  </a:lnTo>
                  <a:lnTo>
                    <a:pt x="28" y="870"/>
                  </a:lnTo>
                  <a:lnTo>
                    <a:pt x="15" y="788"/>
                  </a:lnTo>
                  <a:lnTo>
                    <a:pt x="6" y="699"/>
                  </a:lnTo>
                  <a:lnTo>
                    <a:pt x="1" y="607"/>
                  </a:lnTo>
                  <a:lnTo>
                    <a:pt x="0" y="515"/>
                  </a:lnTo>
                  <a:lnTo>
                    <a:pt x="5" y="426"/>
                  </a:lnTo>
                  <a:lnTo>
                    <a:pt x="13" y="343"/>
                  </a:lnTo>
                  <a:lnTo>
                    <a:pt x="27" y="269"/>
                  </a:lnTo>
                  <a:lnTo>
                    <a:pt x="45" y="206"/>
                  </a:lnTo>
                  <a:lnTo>
                    <a:pt x="69" y="157"/>
                  </a:lnTo>
                  <a:lnTo>
                    <a:pt x="97" y="126"/>
                  </a:lnTo>
                  <a:lnTo>
                    <a:pt x="131" y="115"/>
                  </a:lnTo>
                  <a:lnTo>
                    <a:pt x="4028" y="1"/>
                  </a:lnTo>
                  <a:lnTo>
                    <a:pt x="4058" y="0"/>
                  </a:lnTo>
                  <a:lnTo>
                    <a:pt x="4084" y="1"/>
                  </a:lnTo>
                  <a:lnTo>
                    <a:pt x="4107" y="2"/>
                  </a:lnTo>
                  <a:lnTo>
                    <a:pt x="4128" y="4"/>
                  </a:lnTo>
                  <a:lnTo>
                    <a:pt x="4146" y="8"/>
                  </a:lnTo>
                  <a:lnTo>
                    <a:pt x="4161" y="11"/>
                  </a:lnTo>
                  <a:lnTo>
                    <a:pt x="4174" y="15"/>
                  </a:lnTo>
                  <a:lnTo>
                    <a:pt x="4185" y="19"/>
                  </a:lnTo>
                  <a:lnTo>
                    <a:pt x="4195" y="24"/>
                  </a:lnTo>
                  <a:lnTo>
                    <a:pt x="4203" y="29"/>
                  </a:lnTo>
                  <a:lnTo>
                    <a:pt x="4210" y="33"/>
                  </a:lnTo>
                  <a:lnTo>
                    <a:pt x="4216" y="37"/>
                  </a:lnTo>
                  <a:lnTo>
                    <a:pt x="4221" y="40"/>
                  </a:lnTo>
                  <a:lnTo>
                    <a:pt x="4227" y="45"/>
                  </a:lnTo>
                  <a:lnTo>
                    <a:pt x="4232" y="47"/>
                  </a:lnTo>
                  <a:lnTo>
                    <a:pt x="4237" y="49"/>
                  </a:lnTo>
                  <a:lnTo>
                    <a:pt x="4266" y="58"/>
                  </a:lnTo>
                  <a:lnTo>
                    <a:pt x="4300" y="70"/>
                  </a:lnTo>
                  <a:lnTo>
                    <a:pt x="4336" y="83"/>
                  </a:lnTo>
                  <a:lnTo>
                    <a:pt x="4376" y="95"/>
                  </a:lnTo>
                  <a:lnTo>
                    <a:pt x="4417" y="109"/>
                  </a:lnTo>
                  <a:lnTo>
                    <a:pt x="4459" y="124"/>
                  </a:lnTo>
                  <a:lnTo>
                    <a:pt x="4502" y="139"/>
                  </a:lnTo>
                  <a:lnTo>
                    <a:pt x="4546" y="154"/>
                  </a:lnTo>
                  <a:lnTo>
                    <a:pt x="4588" y="167"/>
                  </a:lnTo>
                  <a:lnTo>
                    <a:pt x="4629" y="182"/>
                  </a:lnTo>
                  <a:lnTo>
                    <a:pt x="4669" y="196"/>
                  </a:lnTo>
                  <a:lnTo>
                    <a:pt x="4705" y="209"/>
                  </a:lnTo>
                  <a:lnTo>
                    <a:pt x="4739" y="221"/>
                  </a:lnTo>
                  <a:lnTo>
                    <a:pt x="4768" y="232"/>
                  </a:lnTo>
                  <a:lnTo>
                    <a:pt x="4793" y="242"/>
                  </a:lnTo>
                  <a:lnTo>
                    <a:pt x="4813" y="249"/>
                  </a:lnTo>
                  <a:lnTo>
                    <a:pt x="4839" y="267"/>
                  </a:lnTo>
                  <a:lnTo>
                    <a:pt x="4860" y="283"/>
                  </a:lnTo>
                  <a:lnTo>
                    <a:pt x="4875" y="297"/>
                  </a:lnTo>
                  <a:lnTo>
                    <a:pt x="4885" y="310"/>
                  </a:lnTo>
                  <a:lnTo>
                    <a:pt x="4890" y="323"/>
                  </a:lnTo>
                  <a:lnTo>
                    <a:pt x="4890" y="335"/>
                  </a:lnTo>
                  <a:lnTo>
                    <a:pt x="4887" y="347"/>
                  </a:lnTo>
                  <a:lnTo>
                    <a:pt x="4881" y="360"/>
                  </a:lnTo>
                  <a:lnTo>
                    <a:pt x="4874" y="368"/>
                  </a:lnTo>
                  <a:lnTo>
                    <a:pt x="4866" y="373"/>
                  </a:lnTo>
                  <a:lnTo>
                    <a:pt x="4857" y="376"/>
                  </a:lnTo>
                  <a:lnTo>
                    <a:pt x="4846" y="379"/>
                  </a:lnTo>
                  <a:lnTo>
                    <a:pt x="4834" y="381"/>
                  </a:lnTo>
                  <a:lnTo>
                    <a:pt x="4818" y="382"/>
                  </a:lnTo>
                  <a:lnTo>
                    <a:pt x="4800" y="383"/>
                  </a:lnTo>
                  <a:lnTo>
                    <a:pt x="4779" y="384"/>
                  </a:lnTo>
                  <a:lnTo>
                    <a:pt x="4784" y="363"/>
                  </a:lnTo>
                  <a:lnTo>
                    <a:pt x="4788" y="344"/>
                  </a:lnTo>
                  <a:lnTo>
                    <a:pt x="4791" y="325"/>
                  </a:lnTo>
                  <a:lnTo>
                    <a:pt x="4796" y="302"/>
                  </a:lnTo>
                  <a:lnTo>
                    <a:pt x="4776" y="293"/>
                  </a:lnTo>
                  <a:lnTo>
                    <a:pt x="4750" y="284"/>
                  </a:lnTo>
                  <a:lnTo>
                    <a:pt x="4719" y="273"/>
                  </a:lnTo>
                  <a:lnTo>
                    <a:pt x="4683" y="261"/>
                  </a:lnTo>
                  <a:lnTo>
                    <a:pt x="4644" y="249"/>
                  </a:lnTo>
                  <a:lnTo>
                    <a:pt x="4603" y="235"/>
                  </a:lnTo>
                  <a:lnTo>
                    <a:pt x="4559" y="221"/>
                  </a:lnTo>
                  <a:lnTo>
                    <a:pt x="4514" y="208"/>
                  </a:lnTo>
                  <a:lnTo>
                    <a:pt x="4468" y="194"/>
                  </a:lnTo>
                  <a:lnTo>
                    <a:pt x="4423" y="180"/>
                  </a:lnTo>
                  <a:lnTo>
                    <a:pt x="4379" y="166"/>
                  </a:lnTo>
                  <a:lnTo>
                    <a:pt x="4337" y="154"/>
                  </a:lnTo>
                  <a:lnTo>
                    <a:pt x="4298" y="142"/>
                  </a:lnTo>
                  <a:lnTo>
                    <a:pt x="4262" y="131"/>
                  </a:lnTo>
                  <a:lnTo>
                    <a:pt x="4231" y="122"/>
                  </a:lnTo>
                  <a:lnTo>
                    <a:pt x="4204" y="113"/>
                  </a:lnTo>
                  <a:lnTo>
                    <a:pt x="4176" y="143"/>
                  </a:lnTo>
                  <a:lnTo>
                    <a:pt x="4151" y="227"/>
                  </a:lnTo>
                  <a:lnTo>
                    <a:pt x="4132" y="348"/>
                  </a:lnTo>
                  <a:lnTo>
                    <a:pt x="4120" y="490"/>
                  </a:lnTo>
                  <a:lnTo>
                    <a:pt x="4116" y="634"/>
                  </a:lnTo>
                  <a:lnTo>
                    <a:pt x="4122" y="763"/>
                  </a:lnTo>
                  <a:lnTo>
                    <a:pt x="4141" y="859"/>
                  </a:lnTo>
                  <a:lnTo>
                    <a:pt x="4172" y="904"/>
                  </a:lnTo>
                  <a:lnTo>
                    <a:pt x="4198" y="910"/>
                  </a:lnTo>
                  <a:lnTo>
                    <a:pt x="4228" y="917"/>
                  </a:lnTo>
                  <a:lnTo>
                    <a:pt x="4260" y="924"/>
                  </a:lnTo>
                  <a:lnTo>
                    <a:pt x="4295" y="932"/>
                  </a:lnTo>
                  <a:lnTo>
                    <a:pt x="4332" y="940"/>
                  </a:lnTo>
                  <a:lnTo>
                    <a:pt x="4371" y="949"/>
                  </a:lnTo>
                  <a:lnTo>
                    <a:pt x="4411" y="957"/>
                  </a:lnTo>
                  <a:lnTo>
                    <a:pt x="4452" y="965"/>
                  </a:lnTo>
                  <a:lnTo>
                    <a:pt x="4493" y="974"/>
                  </a:lnTo>
                  <a:lnTo>
                    <a:pt x="4535" y="982"/>
                  </a:lnTo>
                  <a:lnTo>
                    <a:pt x="4576" y="991"/>
                  </a:lnTo>
                  <a:lnTo>
                    <a:pt x="4616" y="999"/>
                  </a:lnTo>
                  <a:lnTo>
                    <a:pt x="4655" y="1007"/>
                  </a:lnTo>
                  <a:lnTo>
                    <a:pt x="4692" y="1014"/>
                  </a:lnTo>
                  <a:lnTo>
                    <a:pt x="4727" y="1022"/>
                  </a:lnTo>
                  <a:lnTo>
                    <a:pt x="4760" y="1028"/>
                  </a:lnTo>
                  <a:lnTo>
                    <a:pt x="4770" y="1033"/>
                  </a:lnTo>
                  <a:lnTo>
                    <a:pt x="4778" y="1043"/>
                  </a:lnTo>
                  <a:lnTo>
                    <a:pt x="4783" y="1057"/>
                  </a:lnTo>
                  <a:lnTo>
                    <a:pt x="4785" y="1071"/>
                  </a:lnTo>
                  <a:lnTo>
                    <a:pt x="4784" y="1086"/>
                  </a:lnTo>
                  <a:lnTo>
                    <a:pt x="4778" y="1099"/>
                  </a:lnTo>
                  <a:lnTo>
                    <a:pt x="4768" y="1108"/>
                  </a:lnTo>
                  <a:lnTo>
                    <a:pt x="4753" y="1112"/>
                  </a:lnTo>
                  <a:lnTo>
                    <a:pt x="4724" y="1113"/>
                  </a:lnTo>
                  <a:lnTo>
                    <a:pt x="4693" y="1114"/>
                  </a:lnTo>
                  <a:lnTo>
                    <a:pt x="4659" y="1115"/>
                  </a:lnTo>
                  <a:lnTo>
                    <a:pt x="4623" y="1115"/>
                  </a:lnTo>
                  <a:lnTo>
                    <a:pt x="4586" y="1115"/>
                  </a:lnTo>
                  <a:lnTo>
                    <a:pt x="4547" y="1115"/>
                  </a:lnTo>
                  <a:lnTo>
                    <a:pt x="4508" y="1115"/>
                  </a:lnTo>
                  <a:lnTo>
                    <a:pt x="4468" y="1115"/>
                  </a:lnTo>
                  <a:lnTo>
                    <a:pt x="4428" y="1115"/>
                  </a:lnTo>
                  <a:lnTo>
                    <a:pt x="4388" y="1114"/>
                  </a:lnTo>
                  <a:lnTo>
                    <a:pt x="4349" y="1114"/>
                  </a:lnTo>
                  <a:lnTo>
                    <a:pt x="4310" y="1114"/>
                  </a:lnTo>
                  <a:lnTo>
                    <a:pt x="4273" y="1114"/>
                  </a:lnTo>
                  <a:lnTo>
                    <a:pt x="4238" y="1115"/>
                  </a:lnTo>
                  <a:lnTo>
                    <a:pt x="4205" y="1115"/>
                  </a:lnTo>
                  <a:lnTo>
                    <a:pt x="4175" y="1116"/>
                  </a:lnTo>
                  <a:lnTo>
                    <a:pt x="4124" y="1110"/>
                  </a:lnTo>
                  <a:lnTo>
                    <a:pt x="4073" y="1105"/>
                  </a:lnTo>
                  <a:lnTo>
                    <a:pt x="4023" y="1100"/>
                  </a:lnTo>
                  <a:lnTo>
                    <a:pt x="3975" y="1096"/>
                  </a:lnTo>
                  <a:lnTo>
                    <a:pt x="3928" y="1090"/>
                  </a:lnTo>
                  <a:lnTo>
                    <a:pt x="3881" y="1085"/>
                  </a:lnTo>
                  <a:lnTo>
                    <a:pt x="3836" y="1081"/>
                  </a:lnTo>
                  <a:lnTo>
                    <a:pt x="3791" y="1076"/>
                  </a:lnTo>
                  <a:lnTo>
                    <a:pt x="3748" y="1070"/>
                  </a:lnTo>
                  <a:lnTo>
                    <a:pt x="3705" y="1066"/>
                  </a:lnTo>
                  <a:lnTo>
                    <a:pt x="3664" y="1061"/>
                  </a:lnTo>
                  <a:lnTo>
                    <a:pt x="3623" y="1057"/>
                  </a:lnTo>
                  <a:lnTo>
                    <a:pt x="3583" y="1052"/>
                  </a:lnTo>
                  <a:lnTo>
                    <a:pt x="3545" y="1047"/>
                  </a:lnTo>
                  <a:lnTo>
                    <a:pt x="3507" y="1043"/>
                  </a:lnTo>
                  <a:lnTo>
                    <a:pt x="3470" y="1039"/>
                  </a:lnTo>
                  <a:lnTo>
                    <a:pt x="3434" y="1034"/>
                  </a:lnTo>
                  <a:lnTo>
                    <a:pt x="3399" y="1030"/>
                  </a:lnTo>
                  <a:lnTo>
                    <a:pt x="3365" y="1026"/>
                  </a:lnTo>
                  <a:lnTo>
                    <a:pt x="3332" y="1022"/>
                  </a:lnTo>
                  <a:lnTo>
                    <a:pt x="3300" y="1017"/>
                  </a:lnTo>
                  <a:lnTo>
                    <a:pt x="3268" y="1013"/>
                  </a:lnTo>
                  <a:lnTo>
                    <a:pt x="3238" y="1010"/>
                  </a:lnTo>
                  <a:lnTo>
                    <a:pt x="3208" y="1006"/>
                  </a:lnTo>
                  <a:lnTo>
                    <a:pt x="3180" y="1003"/>
                  </a:lnTo>
                  <a:lnTo>
                    <a:pt x="3152" y="998"/>
                  </a:lnTo>
                  <a:lnTo>
                    <a:pt x="3126" y="995"/>
                  </a:lnTo>
                  <a:lnTo>
                    <a:pt x="3100" y="992"/>
                  </a:lnTo>
                  <a:lnTo>
                    <a:pt x="3075" y="989"/>
                  </a:lnTo>
                  <a:lnTo>
                    <a:pt x="3052" y="986"/>
                  </a:lnTo>
                  <a:lnTo>
                    <a:pt x="3029" y="982"/>
                  </a:lnTo>
                  <a:lnTo>
                    <a:pt x="3007" y="979"/>
                  </a:lnTo>
                  <a:lnTo>
                    <a:pt x="2967" y="974"/>
                  </a:lnTo>
                  <a:lnTo>
                    <a:pt x="2929" y="970"/>
                  </a:lnTo>
                  <a:lnTo>
                    <a:pt x="2893" y="965"/>
                  </a:lnTo>
                  <a:lnTo>
                    <a:pt x="2858" y="962"/>
                  </a:lnTo>
                  <a:lnTo>
                    <a:pt x="2825" y="959"/>
                  </a:lnTo>
                  <a:lnTo>
                    <a:pt x="2793" y="957"/>
                  </a:lnTo>
                  <a:lnTo>
                    <a:pt x="2762" y="956"/>
                  </a:lnTo>
                  <a:lnTo>
                    <a:pt x="2732" y="955"/>
                  </a:lnTo>
                  <a:lnTo>
                    <a:pt x="2702" y="956"/>
                  </a:lnTo>
                  <a:lnTo>
                    <a:pt x="2673" y="956"/>
                  </a:lnTo>
                  <a:lnTo>
                    <a:pt x="2644" y="958"/>
                  </a:lnTo>
                  <a:lnTo>
                    <a:pt x="2615" y="961"/>
                  </a:lnTo>
                  <a:lnTo>
                    <a:pt x="2585" y="964"/>
                  </a:lnTo>
                  <a:lnTo>
                    <a:pt x="2556" y="969"/>
                  </a:lnTo>
                  <a:lnTo>
                    <a:pt x="2526" y="975"/>
                  </a:lnTo>
                  <a:lnTo>
                    <a:pt x="2495" y="981"/>
                  </a:lnTo>
                  <a:lnTo>
                    <a:pt x="149" y="1099"/>
                  </a:lnTo>
                  <a:close/>
                </a:path>
              </a:pathLst>
            </a:custGeom>
            <a:solidFill>
              <a:srgbClr val="A5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12" name="Freeform 56"/>
            <p:cNvSpPr>
              <a:spLocks/>
            </p:cNvSpPr>
            <p:nvPr/>
          </p:nvSpPr>
          <p:spPr bwMode="auto">
            <a:xfrm>
              <a:off x="312" y="833"/>
              <a:ext cx="19" cy="71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35" y="0"/>
                </a:cxn>
                <a:cxn ang="0">
                  <a:pos x="99" y="12"/>
                </a:cxn>
                <a:cxn ang="0">
                  <a:pos x="70" y="44"/>
                </a:cxn>
                <a:cxn ang="0">
                  <a:pos x="45" y="95"/>
                </a:cxn>
                <a:cxn ang="0">
                  <a:pos x="27" y="158"/>
                </a:cxn>
                <a:cxn ang="0">
                  <a:pos x="13" y="233"/>
                </a:cxn>
                <a:cxn ang="0">
                  <a:pos x="5" y="316"/>
                </a:cxn>
                <a:cxn ang="0">
                  <a:pos x="0" y="405"/>
                </a:cxn>
                <a:cxn ang="0">
                  <a:pos x="1" y="497"/>
                </a:cxn>
                <a:cxn ang="0">
                  <a:pos x="6" y="589"/>
                </a:cxn>
                <a:cxn ang="0">
                  <a:pos x="15" y="678"/>
                </a:cxn>
                <a:cxn ang="0">
                  <a:pos x="28" y="761"/>
                </a:cxn>
                <a:cxn ang="0">
                  <a:pos x="45" y="835"/>
                </a:cxn>
                <a:cxn ang="0">
                  <a:pos x="66" y="900"/>
                </a:cxn>
                <a:cxn ang="0">
                  <a:pos x="91" y="949"/>
                </a:cxn>
                <a:cxn ang="0">
                  <a:pos x="120" y="981"/>
                </a:cxn>
                <a:cxn ang="0">
                  <a:pos x="153" y="993"/>
                </a:cxn>
                <a:cxn ang="0">
                  <a:pos x="153" y="985"/>
                </a:cxn>
                <a:cxn ang="0">
                  <a:pos x="124" y="973"/>
                </a:cxn>
                <a:cxn ang="0">
                  <a:pos x="97" y="944"/>
                </a:cxn>
                <a:cxn ang="0">
                  <a:pos x="72" y="896"/>
                </a:cxn>
                <a:cxn ang="0">
                  <a:pos x="53" y="833"/>
                </a:cxn>
                <a:cxn ang="0">
                  <a:pos x="36" y="759"/>
                </a:cxn>
                <a:cxn ang="0">
                  <a:pos x="23" y="678"/>
                </a:cxn>
                <a:cxn ang="0">
                  <a:pos x="14" y="589"/>
                </a:cxn>
                <a:cxn ang="0">
                  <a:pos x="9" y="497"/>
                </a:cxn>
                <a:cxn ang="0">
                  <a:pos x="8" y="405"/>
                </a:cxn>
                <a:cxn ang="0">
                  <a:pos x="13" y="316"/>
                </a:cxn>
                <a:cxn ang="0">
                  <a:pos x="21" y="233"/>
                </a:cxn>
                <a:cxn ang="0">
                  <a:pos x="35" y="160"/>
                </a:cxn>
                <a:cxn ang="0">
                  <a:pos x="53" y="97"/>
                </a:cxn>
                <a:cxn ang="0">
                  <a:pos x="76" y="50"/>
                </a:cxn>
                <a:cxn ang="0">
                  <a:pos x="103" y="20"/>
                </a:cxn>
                <a:cxn ang="0">
                  <a:pos x="135" y="9"/>
                </a:cxn>
                <a:cxn ang="0">
                  <a:pos x="135" y="9"/>
                </a:cxn>
                <a:cxn ang="0">
                  <a:pos x="135" y="9"/>
                </a:cxn>
                <a:cxn ang="0">
                  <a:pos x="138" y="8"/>
                </a:cxn>
                <a:cxn ang="0">
                  <a:pos x="139" y="5"/>
                </a:cxn>
                <a:cxn ang="0">
                  <a:pos x="138" y="1"/>
                </a:cxn>
                <a:cxn ang="0">
                  <a:pos x="135" y="0"/>
                </a:cxn>
              </a:cxnLst>
              <a:rect l="0" t="0" r="r" b="b"/>
              <a:pathLst>
                <a:path w="153" h="993">
                  <a:moveTo>
                    <a:pt x="135" y="0"/>
                  </a:moveTo>
                  <a:lnTo>
                    <a:pt x="135" y="0"/>
                  </a:lnTo>
                  <a:lnTo>
                    <a:pt x="99" y="12"/>
                  </a:lnTo>
                  <a:lnTo>
                    <a:pt x="70" y="44"/>
                  </a:lnTo>
                  <a:lnTo>
                    <a:pt x="45" y="95"/>
                  </a:lnTo>
                  <a:lnTo>
                    <a:pt x="27" y="158"/>
                  </a:lnTo>
                  <a:lnTo>
                    <a:pt x="13" y="233"/>
                  </a:lnTo>
                  <a:lnTo>
                    <a:pt x="5" y="316"/>
                  </a:lnTo>
                  <a:lnTo>
                    <a:pt x="0" y="405"/>
                  </a:lnTo>
                  <a:lnTo>
                    <a:pt x="1" y="497"/>
                  </a:lnTo>
                  <a:lnTo>
                    <a:pt x="6" y="589"/>
                  </a:lnTo>
                  <a:lnTo>
                    <a:pt x="15" y="678"/>
                  </a:lnTo>
                  <a:lnTo>
                    <a:pt x="28" y="761"/>
                  </a:lnTo>
                  <a:lnTo>
                    <a:pt x="45" y="835"/>
                  </a:lnTo>
                  <a:lnTo>
                    <a:pt x="66" y="900"/>
                  </a:lnTo>
                  <a:lnTo>
                    <a:pt x="91" y="949"/>
                  </a:lnTo>
                  <a:lnTo>
                    <a:pt x="120" y="981"/>
                  </a:lnTo>
                  <a:lnTo>
                    <a:pt x="153" y="993"/>
                  </a:lnTo>
                  <a:lnTo>
                    <a:pt x="153" y="985"/>
                  </a:lnTo>
                  <a:lnTo>
                    <a:pt x="124" y="973"/>
                  </a:lnTo>
                  <a:lnTo>
                    <a:pt x="97" y="944"/>
                  </a:lnTo>
                  <a:lnTo>
                    <a:pt x="72" y="896"/>
                  </a:lnTo>
                  <a:lnTo>
                    <a:pt x="53" y="833"/>
                  </a:lnTo>
                  <a:lnTo>
                    <a:pt x="36" y="759"/>
                  </a:lnTo>
                  <a:lnTo>
                    <a:pt x="23" y="678"/>
                  </a:lnTo>
                  <a:lnTo>
                    <a:pt x="14" y="589"/>
                  </a:lnTo>
                  <a:lnTo>
                    <a:pt x="9" y="497"/>
                  </a:lnTo>
                  <a:lnTo>
                    <a:pt x="8" y="405"/>
                  </a:lnTo>
                  <a:lnTo>
                    <a:pt x="13" y="316"/>
                  </a:lnTo>
                  <a:lnTo>
                    <a:pt x="21" y="233"/>
                  </a:lnTo>
                  <a:lnTo>
                    <a:pt x="35" y="160"/>
                  </a:lnTo>
                  <a:lnTo>
                    <a:pt x="53" y="97"/>
                  </a:lnTo>
                  <a:lnTo>
                    <a:pt x="76" y="50"/>
                  </a:lnTo>
                  <a:lnTo>
                    <a:pt x="103" y="20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8" y="8"/>
                  </a:lnTo>
                  <a:lnTo>
                    <a:pt x="139" y="5"/>
                  </a:lnTo>
                  <a:lnTo>
                    <a:pt x="138" y="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13" name="Freeform 57"/>
            <p:cNvSpPr>
              <a:spLocks/>
            </p:cNvSpPr>
            <p:nvPr/>
          </p:nvSpPr>
          <p:spPr bwMode="auto">
            <a:xfrm>
              <a:off x="329" y="825"/>
              <a:ext cx="489" cy="9"/>
            </a:xfrm>
            <a:custGeom>
              <a:avLst/>
              <a:gdLst/>
              <a:ahLst/>
              <a:cxnLst>
                <a:cxn ang="0">
                  <a:pos x="3897" y="0"/>
                </a:cxn>
                <a:cxn ang="0">
                  <a:pos x="3897" y="0"/>
                </a:cxn>
                <a:cxn ang="0">
                  <a:pos x="0" y="113"/>
                </a:cxn>
                <a:cxn ang="0">
                  <a:pos x="0" y="122"/>
                </a:cxn>
                <a:cxn ang="0">
                  <a:pos x="3897" y="9"/>
                </a:cxn>
                <a:cxn ang="0">
                  <a:pos x="3897" y="9"/>
                </a:cxn>
                <a:cxn ang="0">
                  <a:pos x="3897" y="9"/>
                </a:cxn>
                <a:cxn ang="0">
                  <a:pos x="3900" y="7"/>
                </a:cxn>
                <a:cxn ang="0">
                  <a:pos x="3901" y="4"/>
                </a:cxn>
                <a:cxn ang="0">
                  <a:pos x="3900" y="1"/>
                </a:cxn>
                <a:cxn ang="0">
                  <a:pos x="3897" y="0"/>
                </a:cxn>
              </a:cxnLst>
              <a:rect l="0" t="0" r="r" b="b"/>
              <a:pathLst>
                <a:path w="3901" h="122">
                  <a:moveTo>
                    <a:pt x="3897" y="0"/>
                  </a:moveTo>
                  <a:lnTo>
                    <a:pt x="3897" y="0"/>
                  </a:lnTo>
                  <a:lnTo>
                    <a:pt x="0" y="113"/>
                  </a:lnTo>
                  <a:lnTo>
                    <a:pt x="0" y="122"/>
                  </a:lnTo>
                  <a:lnTo>
                    <a:pt x="3897" y="9"/>
                  </a:lnTo>
                  <a:lnTo>
                    <a:pt x="3897" y="9"/>
                  </a:lnTo>
                  <a:lnTo>
                    <a:pt x="3897" y="9"/>
                  </a:lnTo>
                  <a:lnTo>
                    <a:pt x="3900" y="7"/>
                  </a:lnTo>
                  <a:lnTo>
                    <a:pt x="3901" y="4"/>
                  </a:lnTo>
                  <a:lnTo>
                    <a:pt x="3900" y="1"/>
                  </a:lnTo>
                  <a:lnTo>
                    <a:pt x="38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14" name="Freeform 58"/>
            <p:cNvSpPr>
              <a:spLocks/>
            </p:cNvSpPr>
            <p:nvPr/>
          </p:nvSpPr>
          <p:spPr bwMode="auto">
            <a:xfrm>
              <a:off x="816" y="825"/>
              <a:ext cx="26" cy="4"/>
            </a:xfrm>
            <a:custGeom>
              <a:avLst/>
              <a:gdLst/>
              <a:ahLst/>
              <a:cxnLst>
                <a:cxn ang="0">
                  <a:pos x="210" y="49"/>
                </a:cxn>
                <a:cxn ang="0">
                  <a:pos x="210" y="49"/>
                </a:cxn>
                <a:cxn ang="0">
                  <a:pos x="205" y="47"/>
                </a:cxn>
                <a:cxn ang="0">
                  <a:pos x="201" y="44"/>
                </a:cxn>
                <a:cxn ang="0">
                  <a:pos x="195" y="40"/>
                </a:cxn>
                <a:cxn ang="0">
                  <a:pos x="190" y="37"/>
                </a:cxn>
                <a:cxn ang="0">
                  <a:pos x="184" y="33"/>
                </a:cxn>
                <a:cxn ang="0">
                  <a:pos x="177" y="29"/>
                </a:cxn>
                <a:cxn ang="0">
                  <a:pos x="168" y="23"/>
                </a:cxn>
                <a:cxn ang="0">
                  <a:pos x="158" y="19"/>
                </a:cxn>
                <a:cxn ang="0">
                  <a:pos x="147" y="15"/>
                </a:cxn>
                <a:cxn ang="0">
                  <a:pos x="134" y="11"/>
                </a:cxn>
                <a:cxn ang="0">
                  <a:pos x="118" y="7"/>
                </a:cxn>
                <a:cxn ang="0">
                  <a:pos x="100" y="4"/>
                </a:cxn>
                <a:cxn ang="0">
                  <a:pos x="79" y="2"/>
                </a:cxn>
                <a:cxn ang="0">
                  <a:pos x="56" y="1"/>
                </a:cxn>
                <a:cxn ang="0">
                  <a:pos x="30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30" y="8"/>
                </a:cxn>
                <a:cxn ang="0">
                  <a:pos x="56" y="10"/>
                </a:cxn>
                <a:cxn ang="0">
                  <a:pos x="79" y="11"/>
                </a:cxn>
                <a:cxn ang="0">
                  <a:pos x="100" y="13"/>
                </a:cxn>
                <a:cxn ang="0">
                  <a:pos x="118" y="16"/>
                </a:cxn>
                <a:cxn ang="0">
                  <a:pos x="132" y="19"/>
                </a:cxn>
                <a:cxn ang="0">
                  <a:pos x="145" y="23"/>
                </a:cxn>
                <a:cxn ang="0">
                  <a:pos x="156" y="28"/>
                </a:cxn>
                <a:cxn ang="0">
                  <a:pos x="166" y="32"/>
                </a:cxn>
                <a:cxn ang="0">
                  <a:pos x="173" y="37"/>
                </a:cxn>
                <a:cxn ang="0">
                  <a:pos x="180" y="41"/>
                </a:cxn>
                <a:cxn ang="0">
                  <a:pos x="186" y="46"/>
                </a:cxn>
                <a:cxn ang="0">
                  <a:pos x="191" y="49"/>
                </a:cxn>
                <a:cxn ang="0">
                  <a:pos x="197" y="53"/>
                </a:cxn>
                <a:cxn ang="0">
                  <a:pos x="203" y="55"/>
                </a:cxn>
                <a:cxn ang="0">
                  <a:pos x="208" y="57"/>
                </a:cxn>
                <a:cxn ang="0">
                  <a:pos x="208" y="57"/>
                </a:cxn>
                <a:cxn ang="0">
                  <a:pos x="208" y="57"/>
                </a:cxn>
                <a:cxn ang="0">
                  <a:pos x="211" y="56"/>
                </a:cxn>
                <a:cxn ang="0">
                  <a:pos x="213" y="54"/>
                </a:cxn>
                <a:cxn ang="0">
                  <a:pos x="213" y="51"/>
                </a:cxn>
                <a:cxn ang="0">
                  <a:pos x="210" y="49"/>
                </a:cxn>
              </a:cxnLst>
              <a:rect l="0" t="0" r="r" b="b"/>
              <a:pathLst>
                <a:path w="213" h="57">
                  <a:moveTo>
                    <a:pt x="210" y="49"/>
                  </a:moveTo>
                  <a:lnTo>
                    <a:pt x="210" y="49"/>
                  </a:lnTo>
                  <a:lnTo>
                    <a:pt x="205" y="47"/>
                  </a:lnTo>
                  <a:lnTo>
                    <a:pt x="201" y="44"/>
                  </a:lnTo>
                  <a:lnTo>
                    <a:pt x="195" y="40"/>
                  </a:lnTo>
                  <a:lnTo>
                    <a:pt x="190" y="37"/>
                  </a:lnTo>
                  <a:lnTo>
                    <a:pt x="184" y="33"/>
                  </a:lnTo>
                  <a:lnTo>
                    <a:pt x="177" y="29"/>
                  </a:lnTo>
                  <a:lnTo>
                    <a:pt x="168" y="23"/>
                  </a:lnTo>
                  <a:lnTo>
                    <a:pt x="158" y="19"/>
                  </a:lnTo>
                  <a:lnTo>
                    <a:pt x="147" y="15"/>
                  </a:lnTo>
                  <a:lnTo>
                    <a:pt x="134" y="11"/>
                  </a:lnTo>
                  <a:lnTo>
                    <a:pt x="118" y="7"/>
                  </a:lnTo>
                  <a:lnTo>
                    <a:pt x="100" y="4"/>
                  </a:lnTo>
                  <a:lnTo>
                    <a:pt x="79" y="2"/>
                  </a:lnTo>
                  <a:lnTo>
                    <a:pt x="56" y="1"/>
                  </a:lnTo>
                  <a:lnTo>
                    <a:pt x="30" y="0"/>
                  </a:lnTo>
                  <a:lnTo>
                    <a:pt x="0" y="1"/>
                  </a:lnTo>
                  <a:lnTo>
                    <a:pt x="0" y="10"/>
                  </a:lnTo>
                  <a:lnTo>
                    <a:pt x="30" y="8"/>
                  </a:lnTo>
                  <a:lnTo>
                    <a:pt x="56" y="10"/>
                  </a:lnTo>
                  <a:lnTo>
                    <a:pt x="79" y="11"/>
                  </a:lnTo>
                  <a:lnTo>
                    <a:pt x="100" y="13"/>
                  </a:lnTo>
                  <a:lnTo>
                    <a:pt x="118" y="16"/>
                  </a:lnTo>
                  <a:lnTo>
                    <a:pt x="132" y="19"/>
                  </a:lnTo>
                  <a:lnTo>
                    <a:pt x="145" y="23"/>
                  </a:lnTo>
                  <a:lnTo>
                    <a:pt x="156" y="28"/>
                  </a:lnTo>
                  <a:lnTo>
                    <a:pt x="166" y="32"/>
                  </a:lnTo>
                  <a:lnTo>
                    <a:pt x="173" y="37"/>
                  </a:lnTo>
                  <a:lnTo>
                    <a:pt x="180" y="41"/>
                  </a:lnTo>
                  <a:lnTo>
                    <a:pt x="186" y="46"/>
                  </a:lnTo>
                  <a:lnTo>
                    <a:pt x="191" y="49"/>
                  </a:lnTo>
                  <a:lnTo>
                    <a:pt x="197" y="53"/>
                  </a:lnTo>
                  <a:lnTo>
                    <a:pt x="203" y="55"/>
                  </a:lnTo>
                  <a:lnTo>
                    <a:pt x="208" y="57"/>
                  </a:lnTo>
                  <a:lnTo>
                    <a:pt x="208" y="57"/>
                  </a:lnTo>
                  <a:lnTo>
                    <a:pt x="208" y="57"/>
                  </a:lnTo>
                  <a:lnTo>
                    <a:pt x="211" y="56"/>
                  </a:lnTo>
                  <a:lnTo>
                    <a:pt x="213" y="54"/>
                  </a:lnTo>
                  <a:lnTo>
                    <a:pt x="213" y="51"/>
                  </a:lnTo>
                  <a:lnTo>
                    <a:pt x="21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15" name="Freeform 59"/>
            <p:cNvSpPr>
              <a:spLocks/>
            </p:cNvSpPr>
            <p:nvPr/>
          </p:nvSpPr>
          <p:spPr bwMode="auto">
            <a:xfrm>
              <a:off x="842" y="829"/>
              <a:ext cx="73" cy="14"/>
            </a:xfrm>
            <a:custGeom>
              <a:avLst/>
              <a:gdLst/>
              <a:ahLst/>
              <a:cxnLst>
                <a:cxn ang="0">
                  <a:pos x="579" y="200"/>
                </a:cxn>
                <a:cxn ang="0">
                  <a:pos x="578" y="200"/>
                </a:cxn>
                <a:cxn ang="0">
                  <a:pos x="558" y="192"/>
                </a:cxn>
                <a:cxn ang="0">
                  <a:pos x="533" y="183"/>
                </a:cxn>
                <a:cxn ang="0">
                  <a:pos x="504" y="172"/>
                </a:cxn>
                <a:cxn ang="0">
                  <a:pos x="470" y="160"/>
                </a:cxn>
                <a:cxn ang="0">
                  <a:pos x="434" y="147"/>
                </a:cxn>
                <a:cxn ang="0">
                  <a:pos x="394" y="133"/>
                </a:cxn>
                <a:cxn ang="0">
                  <a:pos x="353" y="118"/>
                </a:cxn>
                <a:cxn ang="0">
                  <a:pos x="311" y="104"/>
                </a:cxn>
                <a:cxn ang="0">
                  <a:pos x="267" y="90"/>
                </a:cxn>
                <a:cxn ang="0">
                  <a:pos x="224" y="75"/>
                </a:cxn>
                <a:cxn ang="0">
                  <a:pos x="182" y="60"/>
                </a:cxn>
                <a:cxn ang="0">
                  <a:pos x="141" y="46"/>
                </a:cxn>
                <a:cxn ang="0">
                  <a:pos x="101" y="34"/>
                </a:cxn>
                <a:cxn ang="0">
                  <a:pos x="65" y="21"/>
                </a:cxn>
                <a:cxn ang="0">
                  <a:pos x="31" y="9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29" y="18"/>
                </a:cxn>
                <a:cxn ang="0">
                  <a:pos x="63" y="29"/>
                </a:cxn>
                <a:cxn ang="0">
                  <a:pos x="99" y="42"/>
                </a:cxn>
                <a:cxn ang="0">
                  <a:pos x="139" y="55"/>
                </a:cxn>
                <a:cxn ang="0">
                  <a:pos x="180" y="68"/>
                </a:cxn>
                <a:cxn ang="0">
                  <a:pos x="222" y="83"/>
                </a:cxn>
                <a:cxn ang="0">
                  <a:pos x="265" y="98"/>
                </a:cxn>
                <a:cxn ang="0">
                  <a:pos x="309" y="113"/>
                </a:cxn>
                <a:cxn ang="0">
                  <a:pos x="351" y="127"/>
                </a:cxn>
                <a:cxn ang="0">
                  <a:pos x="392" y="142"/>
                </a:cxn>
                <a:cxn ang="0">
                  <a:pos x="432" y="155"/>
                </a:cxn>
                <a:cxn ang="0">
                  <a:pos x="468" y="168"/>
                </a:cxn>
                <a:cxn ang="0">
                  <a:pos x="502" y="181"/>
                </a:cxn>
                <a:cxn ang="0">
                  <a:pos x="531" y="191"/>
                </a:cxn>
                <a:cxn ang="0">
                  <a:pos x="556" y="201"/>
                </a:cxn>
                <a:cxn ang="0">
                  <a:pos x="576" y="208"/>
                </a:cxn>
                <a:cxn ang="0">
                  <a:pos x="575" y="208"/>
                </a:cxn>
                <a:cxn ang="0">
                  <a:pos x="576" y="208"/>
                </a:cxn>
                <a:cxn ang="0">
                  <a:pos x="579" y="207"/>
                </a:cxn>
                <a:cxn ang="0">
                  <a:pos x="581" y="205"/>
                </a:cxn>
                <a:cxn ang="0">
                  <a:pos x="581" y="202"/>
                </a:cxn>
                <a:cxn ang="0">
                  <a:pos x="578" y="200"/>
                </a:cxn>
                <a:cxn ang="0">
                  <a:pos x="579" y="200"/>
                </a:cxn>
              </a:cxnLst>
              <a:rect l="0" t="0" r="r" b="b"/>
              <a:pathLst>
                <a:path w="581" h="208">
                  <a:moveTo>
                    <a:pt x="579" y="200"/>
                  </a:moveTo>
                  <a:lnTo>
                    <a:pt x="578" y="200"/>
                  </a:lnTo>
                  <a:lnTo>
                    <a:pt x="558" y="192"/>
                  </a:lnTo>
                  <a:lnTo>
                    <a:pt x="533" y="183"/>
                  </a:lnTo>
                  <a:lnTo>
                    <a:pt x="504" y="172"/>
                  </a:lnTo>
                  <a:lnTo>
                    <a:pt x="470" y="160"/>
                  </a:lnTo>
                  <a:lnTo>
                    <a:pt x="434" y="147"/>
                  </a:lnTo>
                  <a:lnTo>
                    <a:pt x="394" y="133"/>
                  </a:lnTo>
                  <a:lnTo>
                    <a:pt x="353" y="118"/>
                  </a:lnTo>
                  <a:lnTo>
                    <a:pt x="311" y="104"/>
                  </a:lnTo>
                  <a:lnTo>
                    <a:pt x="267" y="90"/>
                  </a:lnTo>
                  <a:lnTo>
                    <a:pt x="224" y="75"/>
                  </a:lnTo>
                  <a:lnTo>
                    <a:pt x="182" y="60"/>
                  </a:lnTo>
                  <a:lnTo>
                    <a:pt x="141" y="46"/>
                  </a:lnTo>
                  <a:lnTo>
                    <a:pt x="101" y="34"/>
                  </a:lnTo>
                  <a:lnTo>
                    <a:pt x="65" y="21"/>
                  </a:lnTo>
                  <a:lnTo>
                    <a:pt x="31" y="9"/>
                  </a:lnTo>
                  <a:lnTo>
                    <a:pt x="2" y="0"/>
                  </a:lnTo>
                  <a:lnTo>
                    <a:pt x="0" y="8"/>
                  </a:lnTo>
                  <a:lnTo>
                    <a:pt x="29" y="18"/>
                  </a:lnTo>
                  <a:lnTo>
                    <a:pt x="63" y="29"/>
                  </a:lnTo>
                  <a:lnTo>
                    <a:pt x="99" y="42"/>
                  </a:lnTo>
                  <a:lnTo>
                    <a:pt x="139" y="55"/>
                  </a:lnTo>
                  <a:lnTo>
                    <a:pt x="180" y="68"/>
                  </a:lnTo>
                  <a:lnTo>
                    <a:pt x="222" y="83"/>
                  </a:lnTo>
                  <a:lnTo>
                    <a:pt x="265" y="98"/>
                  </a:lnTo>
                  <a:lnTo>
                    <a:pt x="309" y="113"/>
                  </a:lnTo>
                  <a:lnTo>
                    <a:pt x="351" y="127"/>
                  </a:lnTo>
                  <a:lnTo>
                    <a:pt x="392" y="142"/>
                  </a:lnTo>
                  <a:lnTo>
                    <a:pt x="432" y="155"/>
                  </a:lnTo>
                  <a:lnTo>
                    <a:pt x="468" y="168"/>
                  </a:lnTo>
                  <a:lnTo>
                    <a:pt x="502" y="181"/>
                  </a:lnTo>
                  <a:lnTo>
                    <a:pt x="531" y="191"/>
                  </a:lnTo>
                  <a:lnTo>
                    <a:pt x="556" y="201"/>
                  </a:lnTo>
                  <a:lnTo>
                    <a:pt x="576" y="208"/>
                  </a:lnTo>
                  <a:lnTo>
                    <a:pt x="575" y="208"/>
                  </a:lnTo>
                  <a:lnTo>
                    <a:pt x="576" y="208"/>
                  </a:lnTo>
                  <a:lnTo>
                    <a:pt x="579" y="207"/>
                  </a:lnTo>
                  <a:lnTo>
                    <a:pt x="581" y="205"/>
                  </a:lnTo>
                  <a:lnTo>
                    <a:pt x="581" y="202"/>
                  </a:lnTo>
                  <a:lnTo>
                    <a:pt x="578" y="200"/>
                  </a:lnTo>
                  <a:lnTo>
                    <a:pt x="579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16" name="Freeform 60"/>
            <p:cNvSpPr>
              <a:spLocks/>
            </p:cNvSpPr>
            <p:nvPr/>
          </p:nvSpPr>
          <p:spPr bwMode="auto">
            <a:xfrm>
              <a:off x="914" y="843"/>
              <a:ext cx="11" cy="8"/>
            </a:xfrm>
            <a:custGeom>
              <a:avLst/>
              <a:gdLst/>
              <a:ahLst/>
              <a:cxnLst>
                <a:cxn ang="0">
                  <a:pos x="72" y="118"/>
                </a:cxn>
                <a:cxn ang="0">
                  <a:pos x="73" y="117"/>
                </a:cxn>
                <a:cxn ang="0">
                  <a:pos x="80" y="103"/>
                </a:cxn>
                <a:cxn ang="0">
                  <a:pos x="83" y="90"/>
                </a:cxn>
                <a:cxn ang="0">
                  <a:pos x="83" y="78"/>
                </a:cxn>
                <a:cxn ang="0">
                  <a:pos x="77" y="63"/>
                </a:cxn>
                <a:cxn ang="0">
                  <a:pos x="67" y="48"/>
                </a:cxn>
                <a:cxn ang="0">
                  <a:pos x="51" y="35"/>
                </a:cxn>
                <a:cxn ang="0">
                  <a:pos x="30" y="18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26" y="26"/>
                </a:cxn>
                <a:cxn ang="0">
                  <a:pos x="47" y="41"/>
                </a:cxn>
                <a:cxn ang="0">
                  <a:pos x="61" y="55"/>
                </a:cxn>
                <a:cxn ang="0">
                  <a:pos x="71" y="67"/>
                </a:cxn>
                <a:cxn ang="0">
                  <a:pos x="75" y="78"/>
                </a:cxn>
                <a:cxn ang="0">
                  <a:pos x="75" y="90"/>
                </a:cxn>
                <a:cxn ang="0">
                  <a:pos x="72" y="101"/>
                </a:cxn>
                <a:cxn ang="0">
                  <a:pos x="67" y="113"/>
                </a:cxn>
                <a:cxn ang="0">
                  <a:pos x="68" y="112"/>
                </a:cxn>
                <a:cxn ang="0">
                  <a:pos x="67" y="113"/>
                </a:cxn>
                <a:cxn ang="0">
                  <a:pos x="67" y="116"/>
                </a:cxn>
                <a:cxn ang="0">
                  <a:pos x="69" y="118"/>
                </a:cxn>
                <a:cxn ang="0">
                  <a:pos x="71" y="119"/>
                </a:cxn>
                <a:cxn ang="0">
                  <a:pos x="73" y="117"/>
                </a:cxn>
                <a:cxn ang="0">
                  <a:pos x="72" y="118"/>
                </a:cxn>
              </a:cxnLst>
              <a:rect l="0" t="0" r="r" b="b"/>
              <a:pathLst>
                <a:path w="83" h="119">
                  <a:moveTo>
                    <a:pt x="72" y="118"/>
                  </a:moveTo>
                  <a:lnTo>
                    <a:pt x="73" y="117"/>
                  </a:lnTo>
                  <a:lnTo>
                    <a:pt x="80" y="103"/>
                  </a:lnTo>
                  <a:lnTo>
                    <a:pt x="83" y="90"/>
                  </a:lnTo>
                  <a:lnTo>
                    <a:pt x="83" y="78"/>
                  </a:lnTo>
                  <a:lnTo>
                    <a:pt x="77" y="63"/>
                  </a:lnTo>
                  <a:lnTo>
                    <a:pt x="67" y="48"/>
                  </a:lnTo>
                  <a:lnTo>
                    <a:pt x="51" y="35"/>
                  </a:lnTo>
                  <a:lnTo>
                    <a:pt x="30" y="18"/>
                  </a:lnTo>
                  <a:lnTo>
                    <a:pt x="4" y="0"/>
                  </a:lnTo>
                  <a:lnTo>
                    <a:pt x="0" y="8"/>
                  </a:lnTo>
                  <a:lnTo>
                    <a:pt x="26" y="26"/>
                  </a:lnTo>
                  <a:lnTo>
                    <a:pt x="47" y="41"/>
                  </a:lnTo>
                  <a:lnTo>
                    <a:pt x="61" y="55"/>
                  </a:lnTo>
                  <a:lnTo>
                    <a:pt x="71" y="67"/>
                  </a:lnTo>
                  <a:lnTo>
                    <a:pt x="75" y="78"/>
                  </a:lnTo>
                  <a:lnTo>
                    <a:pt x="75" y="90"/>
                  </a:lnTo>
                  <a:lnTo>
                    <a:pt x="72" y="101"/>
                  </a:lnTo>
                  <a:lnTo>
                    <a:pt x="67" y="113"/>
                  </a:lnTo>
                  <a:lnTo>
                    <a:pt x="68" y="112"/>
                  </a:lnTo>
                  <a:lnTo>
                    <a:pt x="67" y="113"/>
                  </a:lnTo>
                  <a:lnTo>
                    <a:pt x="67" y="116"/>
                  </a:lnTo>
                  <a:lnTo>
                    <a:pt x="69" y="118"/>
                  </a:lnTo>
                  <a:lnTo>
                    <a:pt x="71" y="119"/>
                  </a:lnTo>
                  <a:lnTo>
                    <a:pt x="73" y="117"/>
                  </a:lnTo>
                  <a:lnTo>
                    <a:pt x="72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17" name="Freeform 61"/>
            <p:cNvSpPr>
              <a:spLocks/>
            </p:cNvSpPr>
            <p:nvPr/>
          </p:nvSpPr>
          <p:spPr bwMode="auto">
            <a:xfrm>
              <a:off x="909" y="851"/>
              <a:ext cx="14" cy="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32"/>
                </a:cxn>
                <a:cxn ang="0">
                  <a:pos x="25" y="31"/>
                </a:cxn>
                <a:cxn ang="0">
                  <a:pos x="43" y="30"/>
                </a:cxn>
                <a:cxn ang="0">
                  <a:pos x="59" y="28"/>
                </a:cxn>
                <a:cxn ang="0">
                  <a:pos x="71" y="26"/>
                </a:cxn>
                <a:cxn ang="0">
                  <a:pos x="82" y="23"/>
                </a:cxn>
                <a:cxn ang="0">
                  <a:pos x="92" y="20"/>
                </a:cxn>
                <a:cxn ang="0">
                  <a:pos x="101" y="15"/>
                </a:cxn>
                <a:cxn ang="0">
                  <a:pos x="108" y="6"/>
                </a:cxn>
                <a:cxn ang="0">
                  <a:pos x="104" y="0"/>
                </a:cxn>
                <a:cxn ang="0">
                  <a:pos x="97" y="6"/>
                </a:cxn>
                <a:cxn ang="0">
                  <a:pos x="90" y="12"/>
                </a:cxn>
                <a:cxn ang="0">
                  <a:pos x="82" y="15"/>
                </a:cxn>
                <a:cxn ang="0">
                  <a:pos x="71" y="18"/>
                </a:cxn>
                <a:cxn ang="0">
                  <a:pos x="59" y="20"/>
                </a:cxn>
                <a:cxn ang="0">
                  <a:pos x="43" y="21"/>
                </a:cxn>
                <a:cxn ang="0">
                  <a:pos x="25" y="22"/>
                </a:cxn>
                <a:cxn ang="0">
                  <a:pos x="4" y="23"/>
                </a:cxn>
                <a:cxn ang="0">
                  <a:pos x="8" y="28"/>
                </a:cxn>
                <a:cxn ang="0">
                  <a:pos x="4" y="23"/>
                </a:cxn>
                <a:cxn ang="0">
                  <a:pos x="1" y="24"/>
                </a:cxn>
                <a:cxn ang="0">
                  <a:pos x="0" y="27"/>
                </a:cxn>
                <a:cxn ang="0">
                  <a:pos x="1" y="31"/>
                </a:cxn>
                <a:cxn ang="0">
                  <a:pos x="4" y="32"/>
                </a:cxn>
                <a:cxn ang="0">
                  <a:pos x="0" y="26"/>
                </a:cxn>
              </a:cxnLst>
              <a:rect l="0" t="0" r="r" b="b"/>
              <a:pathLst>
                <a:path w="108" h="32">
                  <a:moveTo>
                    <a:pt x="0" y="26"/>
                  </a:moveTo>
                  <a:lnTo>
                    <a:pt x="4" y="32"/>
                  </a:lnTo>
                  <a:lnTo>
                    <a:pt x="25" y="31"/>
                  </a:lnTo>
                  <a:lnTo>
                    <a:pt x="43" y="30"/>
                  </a:lnTo>
                  <a:lnTo>
                    <a:pt x="59" y="28"/>
                  </a:lnTo>
                  <a:lnTo>
                    <a:pt x="71" y="26"/>
                  </a:lnTo>
                  <a:lnTo>
                    <a:pt x="82" y="23"/>
                  </a:lnTo>
                  <a:lnTo>
                    <a:pt x="92" y="20"/>
                  </a:lnTo>
                  <a:lnTo>
                    <a:pt x="101" y="15"/>
                  </a:lnTo>
                  <a:lnTo>
                    <a:pt x="108" y="6"/>
                  </a:lnTo>
                  <a:lnTo>
                    <a:pt x="104" y="0"/>
                  </a:lnTo>
                  <a:lnTo>
                    <a:pt x="97" y="6"/>
                  </a:lnTo>
                  <a:lnTo>
                    <a:pt x="90" y="12"/>
                  </a:lnTo>
                  <a:lnTo>
                    <a:pt x="82" y="15"/>
                  </a:lnTo>
                  <a:lnTo>
                    <a:pt x="71" y="18"/>
                  </a:lnTo>
                  <a:lnTo>
                    <a:pt x="59" y="20"/>
                  </a:lnTo>
                  <a:lnTo>
                    <a:pt x="43" y="21"/>
                  </a:lnTo>
                  <a:lnTo>
                    <a:pt x="25" y="22"/>
                  </a:lnTo>
                  <a:lnTo>
                    <a:pt x="4" y="23"/>
                  </a:lnTo>
                  <a:lnTo>
                    <a:pt x="8" y="28"/>
                  </a:lnTo>
                  <a:lnTo>
                    <a:pt x="4" y="23"/>
                  </a:lnTo>
                  <a:lnTo>
                    <a:pt x="1" y="24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4" y="3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18" name="Freeform 62"/>
            <p:cNvSpPr>
              <a:spLocks/>
            </p:cNvSpPr>
            <p:nvPr/>
          </p:nvSpPr>
          <p:spPr bwMode="auto">
            <a:xfrm>
              <a:off x="909" y="847"/>
              <a:ext cx="3" cy="6"/>
            </a:xfrm>
            <a:custGeom>
              <a:avLst/>
              <a:gdLst/>
              <a:ahLst/>
              <a:cxnLst>
                <a:cxn ang="0">
                  <a:pos x="20" y="8"/>
                </a:cxn>
                <a:cxn ang="0">
                  <a:pos x="17" y="3"/>
                </a:cxn>
                <a:cxn ang="0">
                  <a:pos x="12" y="26"/>
                </a:cxn>
                <a:cxn ang="0">
                  <a:pos x="9" y="46"/>
                </a:cxn>
                <a:cxn ang="0">
                  <a:pos x="5" y="64"/>
                </a:cxn>
                <a:cxn ang="0">
                  <a:pos x="0" y="85"/>
                </a:cxn>
                <a:cxn ang="0">
                  <a:pos x="8" y="87"/>
                </a:cxn>
                <a:cxn ang="0">
                  <a:pos x="13" y="66"/>
                </a:cxn>
                <a:cxn ang="0">
                  <a:pos x="17" y="46"/>
                </a:cxn>
                <a:cxn ang="0">
                  <a:pos x="20" y="28"/>
                </a:cxn>
                <a:cxn ang="0">
                  <a:pos x="25" y="5"/>
                </a:cxn>
                <a:cxn ang="0">
                  <a:pos x="22" y="0"/>
                </a:cxn>
                <a:cxn ang="0">
                  <a:pos x="25" y="5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7" y="3"/>
                </a:cxn>
                <a:cxn ang="0">
                  <a:pos x="20" y="8"/>
                </a:cxn>
              </a:cxnLst>
              <a:rect l="0" t="0" r="r" b="b"/>
              <a:pathLst>
                <a:path w="25" h="87">
                  <a:moveTo>
                    <a:pt x="20" y="8"/>
                  </a:moveTo>
                  <a:lnTo>
                    <a:pt x="17" y="3"/>
                  </a:lnTo>
                  <a:lnTo>
                    <a:pt x="12" y="26"/>
                  </a:lnTo>
                  <a:lnTo>
                    <a:pt x="9" y="46"/>
                  </a:lnTo>
                  <a:lnTo>
                    <a:pt x="5" y="64"/>
                  </a:lnTo>
                  <a:lnTo>
                    <a:pt x="0" y="85"/>
                  </a:lnTo>
                  <a:lnTo>
                    <a:pt x="8" y="87"/>
                  </a:lnTo>
                  <a:lnTo>
                    <a:pt x="13" y="66"/>
                  </a:lnTo>
                  <a:lnTo>
                    <a:pt x="17" y="46"/>
                  </a:lnTo>
                  <a:lnTo>
                    <a:pt x="20" y="28"/>
                  </a:lnTo>
                  <a:lnTo>
                    <a:pt x="25" y="5"/>
                  </a:lnTo>
                  <a:lnTo>
                    <a:pt x="22" y="0"/>
                  </a:lnTo>
                  <a:lnTo>
                    <a:pt x="25" y="5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7" y="3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19" name="Freeform 63"/>
            <p:cNvSpPr>
              <a:spLocks/>
            </p:cNvSpPr>
            <p:nvPr/>
          </p:nvSpPr>
          <p:spPr bwMode="auto">
            <a:xfrm>
              <a:off x="837" y="833"/>
              <a:ext cx="75" cy="14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3" y="9"/>
                </a:cxn>
                <a:cxn ang="0">
                  <a:pos x="30" y="17"/>
                </a:cxn>
                <a:cxn ang="0">
                  <a:pos x="61" y="27"/>
                </a:cxn>
                <a:cxn ang="0">
                  <a:pos x="97" y="37"/>
                </a:cxn>
                <a:cxn ang="0">
                  <a:pos x="136" y="49"/>
                </a:cxn>
                <a:cxn ang="0">
                  <a:pos x="178" y="62"/>
                </a:cxn>
                <a:cxn ang="0">
                  <a:pos x="222" y="75"/>
                </a:cxn>
                <a:cxn ang="0">
                  <a:pos x="267" y="89"/>
                </a:cxn>
                <a:cxn ang="0">
                  <a:pos x="313" y="103"/>
                </a:cxn>
                <a:cxn ang="0">
                  <a:pos x="358" y="117"/>
                </a:cxn>
                <a:cxn ang="0">
                  <a:pos x="402" y="130"/>
                </a:cxn>
                <a:cxn ang="0">
                  <a:pos x="443" y="144"/>
                </a:cxn>
                <a:cxn ang="0">
                  <a:pos x="482" y="156"/>
                </a:cxn>
                <a:cxn ang="0">
                  <a:pos x="518" y="169"/>
                </a:cxn>
                <a:cxn ang="0">
                  <a:pos x="549" y="179"/>
                </a:cxn>
                <a:cxn ang="0">
                  <a:pos x="575" y="189"/>
                </a:cxn>
                <a:cxn ang="0">
                  <a:pos x="595" y="197"/>
                </a:cxn>
                <a:cxn ang="0">
                  <a:pos x="597" y="189"/>
                </a:cxn>
                <a:cxn ang="0">
                  <a:pos x="577" y="180"/>
                </a:cxn>
                <a:cxn ang="0">
                  <a:pos x="551" y="171"/>
                </a:cxn>
                <a:cxn ang="0">
                  <a:pos x="520" y="160"/>
                </a:cxn>
                <a:cxn ang="0">
                  <a:pos x="484" y="147"/>
                </a:cxn>
                <a:cxn ang="0">
                  <a:pos x="445" y="136"/>
                </a:cxn>
                <a:cxn ang="0">
                  <a:pos x="404" y="122"/>
                </a:cxn>
                <a:cxn ang="0">
                  <a:pos x="360" y="108"/>
                </a:cxn>
                <a:cxn ang="0">
                  <a:pos x="315" y="94"/>
                </a:cxn>
                <a:cxn ang="0">
                  <a:pos x="269" y="81"/>
                </a:cxn>
                <a:cxn ang="0">
                  <a:pos x="224" y="67"/>
                </a:cxn>
                <a:cxn ang="0">
                  <a:pos x="180" y="53"/>
                </a:cxn>
                <a:cxn ang="0">
                  <a:pos x="138" y="40"/>
                </a:cxn>
                <a:cxn ang="0">
                  <a:pos x="99" y="29"/>
                </a:cxn>
                <a:cxn ang="0">
                  <a:pos x="63" y="18"/>
                </a:cxn>
                <a:cxn ang="0">
                  <a:pos x="32" y="9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3" y="9"/>
                </a:cxn>
                <a:cxn ang="0">
                  <a:pos x="4" y="9"/>
                </a:cxn>
              </a:cxnLst>
              <a:rect l="0" t="0" r="r" b="b"/>
              <a:pathLst>
                <a:path w="597" h="197">
                  <a:moveTo>
                    <a:pt x="4" y="9"/>
                  </a:moveTo>
                  <a:lnTo>
                    <a:pt x="3" y="9"/>
                  </a:lnTo>
                  <a:lnTo>
                    <a:pt x="30" y="17"/>
                  </a:lnTo>
                  <a:lnTo>
                    <a:pt x="61" y="27"/>
                  </a:lnTo>
                  <a:lnTo>
                    <a:pt x="97" y="37"/>
                  </a:lnTo>
                  <a:lnTo>
                    <a:pt x="136" y="49"/>
                  </a:lnTo>
                  <a:lnTo>
                    <a:pt x="178" y="62"/>
                  </a:lnTo>
                  <a:lnTo>
                    <a:pt x="222" y="75"/>
                  </a:lnTo>
                  <a:lnTo>
                    <a:pt x="267" y="89"/>
                  </a:lnTo>
                  <a:lnTo>
                    <a:pt x="313" y="103"/>
                  </a:lnTo>
                  <a:lnTo>
                    <a:pt x="358" y="117"/>
                  </a:lnTo>
                  <a:lnTo>
                    <a:pt x="402" y="130"/>
                  </a:lnTo>
                  <a:lnTo>
                    <a:pt x="443" y="144"/>
                  </a:lnTo>
                  <a:lnTo>
                    <a:pt x="482" y="156"/>
                  </a:lnTo>
                  <a:lnTo>
                    <a:pt x="518" y="169"/>
                  </a:lnTo>
                  <a:lnTo>
                    <a:pt x="549" y="179"/>
                  </a:lnTo>
                  <a:lnTo>
                    <a:pt x="575" y="189"/>
                  </a:lnTo>
                  <a:lnTo>
                    <a:pt x="595" y="197"/>
                  </a:lnTo>
                  <a:lnTo>
                    <a:pt x="597" y="189"/>
                  </a:lnTo>
                  <a:lnTo>
                    <a:pt x="577" y="180"/>
                  </a:lnTo>
                  <a:lnTo>
                    <a:pt x="551" y="171"/>
                  </a:lnTo>
                  <a:lnTo>
                    <a:pt x="520" y="160"/>
                  </a:lnTo>
                  <a:lnTo>
                    <a:pt x="484" y="147"/>
                  </a:lnTo>
                  <a:lnTo>
                    <a:pt x="445" y="136"/>
                  </a:lnTo>
                  <a:lnTo>
                    <a:pt x="404" y="122"/>
                  </a:lnTo>
                  <a:lnTo>
                    <a:pt x="360" y="108"/>
                  </a:lnTo>
                  <a:lnTo>
                    <a:pt x="315" y="94"/>
                  </a:lnTo>
                  <a:lnTo>
                    <a:pt x="269" y="81"/>
                  </a:lnTo>
                  <a:lnTo>
                    <a:pt x="224" y="67"/>
                  </a:lnTo>
                  <a:lnTo>
                    <a:pt x="180" y="53"/>
                  </a:lnTo>
                  <a:lnTo>
                    <a:pt x="138" y="40"/>
                  </a:lnTo>
                  <a:lnTo>
                    <a:pt x="99" y="29"/>
                  </a:lnTo>
                  <a:lnTo>
                    <a:pt x="63" y="18"/>
                  </a:lnTo>
                  <a:lnTo>
                    <a:pt x="32" y="9"/>
                  </a:lnTo>
                  <a:lnTo>
                    <a:pt x="5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1" y="7"/>
                  </a:lnTo>
                  <a:lnTo>
                    <a:pt x="3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20" name="Freeform 64"/>
            <p:cNvSpPr>
              <a:spLocks/>
            </p:cNvSpPr>
            <p:nvPr/>
          </p:nvSpPr>
          <p:spPr bwMode="auto">
            <a:xfrm>
              <a:off x="826" y="833"/>
              <a:ext cx="12" cy="57"/>
            </a:xfrm>
            <a:custGeom>
              <a:avLst/>
              <a:gdLst/>
              <a:ahLst/>
              <a:cxnLst>
                <a:cxn ang="0">
                  <a:pos x="61" y="791"/>
                </a:cxn>
                <a:cxn ang="0">
                  <a:pos x="62" y="791"/>
                </a:cxn>
                <a:cxn ang="0">
                  <a:pos x="34" y="749"/>
                </a:cxn>
                <a:cxn ang="0">
                  <a:pos x="15" y="654"/>
                </a:cxn>
                <a:cxn ang="0">
                  <a:pos x="9" y="525"/>
                </a:cxn>
                <a:cxn ang="0">
                  <a:pos x="13" y="381"/>
                </a:cxn>
                <a:cxn ang="0">
                  <a:pos x="25" y="239"/>
                </a:cxn>
                <a:cxn ang="0">
                  <a:pos x="44" y="119"/>
                </a:cxn>
                <a:cxn ang="0">
                  <a:pos x="68" y="36"/>
                </a:cxn>
                <a:cxn ang="0">
                  <a:pos x="93" y="9"/>
                </a:cxn>
                <a:cxn ang="0">
                  <a:pos x="93" y="0"/>
                </a:cxn>
                <a:cxn ang="0">
                  <a:pos x="62" y="32"/>
                </a:cxn>
                <a:cxn ang="0">
                  <a:pos x="36" y="117"/>
                </a:cxn>
                <a:cxn ang="0">
                  <a:pos x="17" y="239"/>
                </a:cxn>
                <a:cxn ang="0">
                  <a:pos x="5" y="381"/>
                </a:cxn>
                <a:cxn ang="0">
                  <a:pos x="0" y="525"/>
                </a:cxn>
                <a:cxn ang="0">
                  <a:pos x="7" y="654"/>
                </a:cxn>
                <a:cxn ang="0">
                  <a:pos x="26" y="751"/>
                </a:cxn>
                <a:cxn ang="0">
                  <a:pos x="60" y="799"/>
                </a:cxn>
                <a:cxn ang="0">
                  <a:pos x="61" y="799"/>
                </a:cxn>
                <a:cxn ang="0">
                  <a:pos x="60" y="799"/>
                </a:cxn>
                <a:cxn ang="0">
                  <a:pos x="63" y="798"/>
                </a:cxn>
                <a:cxn ang="0">
                  <a:pos x="65" y="796"/>
                </a:cxn>
                <a:cxn ang="0">
                  <a:pos x="65" y="793"/>
                </a:cxn>
                <a:cxn ang="0">
                  <a:pos x="62" y="791"/>
                </a:cxn>
                <a:cxn ang="0">
                  <a:pos x="61" y="791"/>
                </a:cxn>
              </a:cxnLst>
              <a:rect l="0" t="0" r="r" b="b"/>
              <a:pathLst>
                <a:path w="93" h="799">
                  <a:moveTo>
                    <a:pt x="61" y="791"/>
                  </a:moveTo>
                  <a:lnTo>
                    <a:pt x="62" y="791"/>
                  </a:lnTo>
                  <a:lnTo>
                    <a:pt x="34" y="749"/>
                  </a:lnTo>
                  <a:lnTo>
                    <a:pt x="15" y="654"/>
                  </a:lnTo>
                  <a:lnTo>
                    <a:pt x="9" y="525"/>
                  </a:lnTo>
                  <a:lnTo>
                    <a:pt x="13" y="381"/>
                  </a:lnTo>
                  <a:lnTo>
                    <a:pt x="25" y="239"/>
                  </a:lnTo>
                  <a:lnTo>
                    <a:pt x="44" y="119"/>
                  </a:lnTo>
                  <a:lnTo>
                    <a:pt x="68" y="36"/>
                  </a:lnTo>
                  <a:lnTo>
                    <a:pt x="93" y="9"/>
                  </a:lnTo>
                  <a:lnTo>
                    <a:pt x="93" y="0"/>
                  </a:lnTo>
                  <a:lnTo>
                    <a:pt x="62" y="32"/>
                  </a:lnTo>
                  <a:lnTo>
                    <a:pt x="36" y="117"/>
                  </a:lnTo>
                  <a:lnTo>
                    <a:pt x="17" y="239"/>
                  </a:lnTo>
                  <a:lnTo>
                    <a:pt x="5" y="381"/>
                  </a:lnTo>
                  <a:lnTo>
                    <a:pt x="0" y="525"/>
                  </a:lnTo>
                  <a:lnTo>
                    <a:pt x="7" y="654"/>
                  </a:lnTo>
                  <a:lnTo>
                    <a:pt x="26" y="751"/>
                  </a:lnTo>
                  <a:lnTo>
                    <a:pt x="60" y="799"/>
                  </a:lnTo>
                  <a:lnTo>
                    <a:pt x="61" y="799"/>
                  </a:lnTo>
                  <a:lnTo>
                    <a:pt x="60" y="799"/>
                  </a:lnTo>
                  <a:lnTo>
                    <a:pt x="63" y="798"/>
                  </a:lnTo>
                  <a:lnTo>
                    <a:pt x="65" y="796"/>
                  </a:lnTo>
                  <a:lnTo>
                    <a:pt x="65" y="793"/>
                  </a:lnTo>
                  <a:lnTo>
                    <a:pt x="62" y="791"/>
                  </a:lnTo>
                  <a:lnTo>
                    <a:pt x="61" y="7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21" name="Freeform 65"/>
            <p:cNvSpPr>
              <a:spLocks/>
            </p:cNvSpPr>
            <p:nvPr/>
          </p:nvSpPr>
          <p:spPr bwMode="auto">
            <a:xfrm>
              <a:off x="834" y="890"/>
              <a:ext cx="74" cy="9"/>
            </a:xfrm>
            <a:custGeom>
              <a:avLst/>
              <a:gdLst/>
              <a:ahLst/>
              <a:cxnLst>
                <a:cxn ang="0">
                  <a:pos x="588" y="124"/>
                </a:cxn>
                <a:cxn ang="0">
                  <a:pos x="588" y="124"/>
                </a:cxn>
                <a:cxn ang="0">
                  <a:pos x="555" y="117"/>
                </a:cxn>
                <a:cxn ang="0">
                  <a:pos x="520" y="110"/>
                </a:cxn>
                <a:cxn ang="0">
                  <a:pos x="483" y="103"/>
                </a:cxn>
                <a:cxn ang="0">
                  <a:pos x="444" y="95"/>
                </a:cxn>
                <a:cxn ang="0">
                  <a:pos x="404" y="87"/>
                </a:cxn>
                <a:cxn ang="0">
                  <a:pos x="363" y="78"/>
                </a:cxn>
                <a:cxn ang="0">
                  <a:pos x="321" y="70"/>
                </a:cxn>
                <a:cxn ang="0">
                  <a:pos x="280" y="61"/>
                </a:cxn>
                <a:cxn ang="0">
                  <a:pos x="239" y="53"/>
                </a:cxn>
                <a:cxn ang="0">
                  <a:pos x="199" y="44"/>
                </a:cxn>
                <a:cxn ang="0">
                  <a:pos x="160" y="36"/>
                </a:cxn>
                <a:cxn ang="0">
                  <a:pos x="123" y="27"/>
                </a:cxn>
                <a:cxn ang="0">
                  <a:pos x="88" y="20"/>
                </a:cxn>
                <a:cxn ang="0">
                  <a:pos x="56" y="13"/>
                </a:cxn>
                <a:cxn ang="0">
                  <a:pos x="26" y="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26" y="15"/>
                </a:cxn>
                <a:cxn ang="0">
                  <a:pos x="56" y="21"/>
                </a:cxn>
                <a:cxn ang="0">
                  <a:pos x="88" y="28"/>
                </a:cxn>
                <a:cxn ang="0">
                  <a:pos x="123" y="36"/>
                </a:cxn>
                <a:cxn ang="0">
                  <a:pos x="160" y="44"/>
                </a:cxn>
                <a:cxn ang="0">
                  <a:pos x="199" y="53"/>
                </a:cxn>
                <a:cxn ang="0">
                  <a:pos x="239" y="61"/>
                </a:cxn>
                <a:cxn ang="0">
                  <a:pos x="280" y="70"/>
                </a:cxn>
                <a:cxn ang="0">
                  <a:pos x="321" y="78"/>
                </a:cxn>
                <a:cxn ang="0">
                  <a:pos x="363" y="87"/>
                </a:cxn>
                <a:cxn ang="0">
                  <a:pos x="404" y="95"/>
                </a:cxn>
                <a:cxn ang="0">
                  <a:pos x="444" y="104"/>
                </a:cxn>
                <a:cxn ang="0">
                  <a:pos x="483" y="111"/>
                </a:cxn>
                <a:cxn ang="0">
                  <a:pos x="520" y="118"/>
                </a:cxn>
                <a:cxn ang="0">
                  <a:pos x="555" y="126"/>
                </a:cxn>
                <a:cxn ang="0">
                  <a:pos x="588" y="132"/>
                </a:cxn>
                <a:cxn ang="0">
                  <a:pos x="588" y="132"/>
                </a:cxn>
                <a:cxn ang="0">
                  <a:pos x="588" y="132"/>
                </a:cxn>
                <a:cxn ang="0">
                  <a:pos x="591" y="131"/>
                </a:cxn>
                <a:cxn ang="0">
                  <a:pos x="592" y="128"/>
                </a:cxn>
                <a:cxn ang="0">
                  <a:pos x="591" y="125"/>
                </a:cxn>
                <a:cxn ang="0">
                  <a:pos x="588" y="124"/>
                </a:cxn>
              </a:cxnLst>
              <a:rect l="0" t="0" r="r" b="b"/>
              <a:pathLst>
                <a:path w="592" h="132">
                  <a:moveTo>
                    <a:pt x="588" y="124"/>
                  </a:moveTo>
                  <a:lnTo>
                    <a:pt x="588" y="124"/>
                  </a:lnTo>
                  <a:lnTo>
                    <a:pt x="555" y="117"/>
                  </a:lnTo>
                  <a:lnTo>
                    <a:pt x="520" y="110"/>
                  </a:lnTo>
                  <a:lnTo>
                    <a:pt x="483" y="103"/>
                  </a:lnTo>
                  <a:lnTo>
                    <a:pt x="444" y="95"/>
                  </a:lnTo>
                  <a:lnTo>
                    <a:pt x="404" y="87"/>
                  </a:lnTo>
                  <a:lnTo>
                    <a:pt x="363" y="78"/>
                  </a:lnTo>
                  <a:lnTo>
                    <a:pt x="321" y="70"/>
                  </a:lnTo>
                  <a:lnTo>
                    <a:pt x="280" y="61"/>
                  </a:lnTo>
                  <a:lnTo>
                    <a:pt x="239" y="53"/>
                  </a:lnTo>
                  <a:lnTo>
                    <a:pt x="199" y="44"/>
                  </a:lnTo>
                  <a:lnTo>
                    <a:pt x="160" y="36"/>
                  </a:lnTo>
                  <a:lnTo>
                    <a:pt x="123" y="27"/>
                  </a:lnTo>
                  <a:lnTo>
                    <a:pt x="88" y="20"/>
                  </a:lnTo>
                  <a:lnTo>
                    <a:pt x="56" y="13"/>
                  </a:lnTo>
                  <a:lnTo>
                    <a:pt x="26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26" y="15"/>
                  </a:lnTo>
                  <a:lnTo>
                    <a:pt x="56" y="21"/>
                  </a:lnTo>
                  <a:lnTo>
                    <a:pt x="88" y="28"/>
                  </a:lnTo>
                  <a:lnTo>
                    <a:pt x="123" y="36"/>
                  </a:lnTo>
                  <a:lnTo>
                    <a:pt x="160" y="44"/>
                  </a:lnTo>
                  <a:lnTo>
                    <a:pt x="199" y="53"/>
                  </a:lnTo>
                  <a:lnTo>
                    <a:pt x="239" y="61"/>
                  </a:lnTo>
                  <a:lnTo>
                    <a:pt x="280" y="70"/>
                  </a:lnTo>
                  <a:lnTo>
                    <a:pt x="321" y="78"/>
                  </a:lnTo>
                  <a:lnTo>
                    <a:pt x="363" y="87"/>
                  </a:lnTo>
                  <a:lnTo>
                    <a:pt x="404" y="95"/>
                  </a:lnTo>
                  <a:lnTo>
                    <a:pt x="444" y="104"/>
                  </a:lnTo>
                  <a:lnTo>
                    <a:pt x="483" y="111"/>
                  </a:lnTo>
                  <a:lnTo>
                    <a:pt x="520" y="118"/>
                  </a:lnTo>
                  <a:lnTo>
                    <a:pt x="555" y="126"/>
                  </a:lnTo>
                  <a:lnTo>
                    <a:pt x="588" y="132"/>
                  </a:lnTo>
                  <a:lnTo>
                    <a:pt x="588" y="132"/>
                  </a:lnTo>
                  <a:lnTo>
                    <a:pt x="588" y="132"/>
                  </a:lnTo>
                  <a:lnTo>
                    <a:pt x="591" y="131"/>
                  </a:lnTo>
                  <a:lnTo>
                    <a:pt x="592" y="128"/>
                  </a:lnTo>
                  <a:lnTo>
                    <a:pt x="591" y="125"/>
                  </a:lnTo>
                  <a:lnTo>
                    <a:pt x="588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22" name="Freeform 66"/>
            <p:cNvSpPr>
              <a:spLocks/>
            </p:cNvSpPr>
            <p:nvPr/>
          </p:nvSpPr>
          <p:spPr bwMode="auto">
            <a:xfrm>
              <a:off x="906" y="898"/>
              <a:ext cx="5" cy="7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4" y="92"/>
                </a:cxn>
                <a:cxn ang="0">
                  <a:pos x="20" y="89"/>
                </a:cxn>
                <a:cxn ang="0">
                  <a:pos x="32" y="78"/>
                </a:cxn>
                <a:cxn ang="0">
                  <a:pos x="39" y="63"/>
                </a:cxn>
                <a:cxn ang="0">
                  <a:pos x="40" y="47"/>
                </a:cxn>
                <a:cxn ang="0">
                  <a:pos x="38" y="31"/>
                </a:cxn>
                <a:cxn ang="0">
                  <a:pos x="32" y="17"/>
                </a:cxn>
                <a:cxn ang="0">
                  <a:pos x="23" y="6"/>
                </a:cxn>
                <a:cxn ang="0">
                  <a:pos x="11" y="0"/>
                </a:cxn>
                <a:cxn ang="0">
                  <a:pos x="11" y="8"/>
                </a:cxn>
                <a:cxn ang="0">
                  <a:pos x="19" y="12"/>
                </a:cxn>
                <a:cxn ang="0">
                  <a:pos x="26" y="21"/>
                </a:cxn>
                <a:cxn ang="0">
                  <a:pos x="30" y="34"/>
                </a:cxn>
                <a:cxn ang="0">
                  <a:pos x="32" y="47"/>
                </a:cxn>
                <a:cxn ang="0">
                  <a:pos x="31" y="61"/>
                </a:cxn>
                <a:cxn ang="0">
                  <a:pos x="26" y="72"/>
                </a:cxn>
                <a:cxn ang="0">
                  <a:pos x="18" y="80"/>
                </a:cxn>
                <a:cxn ang="0">
                  <a:pos x="4" y="83"/>
                </a:cxn>
                <a:cxn ang="0">
                  <a:pos x="4" y="83"/>
                </a:cxn>
                <a:cxn ang="0">
                  <a:pos x="4" y="83"/>
                </a:cxn>
                <a:cxn ang="0">
                  <a:pos x="1" y="84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4" y="92"/>
                </a:cxn>
              </a:cxnLst>
              <a:rect l="0" t="0" r="r" b="b"/>
              <a:pathLst>
                <a:path w="40" h="92">
                  <a:moveTo>
                    <a:pt x="4" y="92"/>
                  </a:moveTo>
                  <a:lnTo>
                    <a:pt x="4" y="92"/>
                  </a:lnTo>
                  <a:lnTo>
                    <a:pt x="20" y="89"/>
                  </a:lnTo>
                  <a:lnTo>
                    <a:pt x="32" y="78"/>
                  </a:lnTo>
                  <a:lnTo>
                    <a:pt x="39" y="63"/>
                  </a:lnTo>
                  <a:lnTo>
                    <a:pt x="40" y="47"/>
                  </a:lnTo>
                  <a:lnTo>
                    <a:pt x="38" y="31"/>
                  </a:lnTo>
                  <a:lnTo>
                    <a:pt x="32" y="17"/>
                  </a:lnTo>
                  <a:lnTo>
                    <a:pt x="23" y="6"/>
                  </a:lnTo>
                  <a:lnTo>
                    <a:pt x="11" y="0"/>
                  </a:lnTo>
                  <a:lnTo>
                    <a:pt x="11" y="8"/>
                  </a:lnTo>
                  <a:lnTo>
                    <a:pt x="19" y="12"/>
                  </a:lnTo>
                  <a:lnTo>
                    <a:pt x="26" y="21"/>
                  </a:lnTo>
                  <a:lnTo>
                    <a:pt x="30" y="34"/>
                  </a:lnTo>
                  <a:lnTo>
                    <a:pt x="32" y="47"/>
                  </a:lnTo>
                  <a:lnTo>
                    <a:pt x="31" y="61"/>
                  </a:lnTo>
                  <a:lnTo>
                    <a:pt x="26" y="72"/>
                  </a:lnTo>
                  <a:lnTo>
                    <a:pt x="18" y="80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1" y="84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23" name="Freeform 67"/>
            <p:cNvSpPr>
              <a:spLocks/>
            </p:cNvSpPr>
            <p:nvPr/>
          </p:nvSpPr>
          <p:spPr bwMode="auto">
            <a:xfrm>
              <a:off x="834" y="904"/>
              <a:ext cx="73" cy="1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4" y="13"/>
                </a:cxn>
                <a:cxn ang="0">
                  <a:pos x="34" y="12"/>
                </a:cxn>
                <a:cxn ang="0">
                  <a:pos x="67" y="12"/>
                </a:cxn>
                <a:cxn ang="0">
                  <a:pos x="102" y="11"/>
                </a:cxn>
                <a:cxn ang="0">
                  <a:pos x="139" y="11"/>
                </a:cxn>
                <a:cxn ang="0">
                  <a:pos x="178" y="11"/>
                </a:cxn>
                <a:cxn ang="0">
                  <a:pos x="217" y="11"/>
                </a:cxn>
                <a:cxn ang="0">
                  <a:pos x="257" y="12"/>
                </a:cxn>
                <a:cxn ang="0">
                  <a:pos x="297" y="12"/>
                </a:cxn>
                <a:cxn ang="0">
                  <a:pos x="337" y="12"/>
                </a:cxn>
                <a:cxn ang="0">
                  <a:pos x="376" y="12"/>
                </a:cxn>
                <a:cxn ang="0">
                  <a:pos x="415" y="12"/>
                </a:cxn>
                <a:cxn ang="0">
                  <a:pos x="452" y="12"/>
                </a:cxn>
                <a:cxn ang="0">
                  <a:pos x="488" y="12"/>
                </a:cxn>
                <a:cxn ang="0">
                  <a:pos x="522" y="11"/>
                </a:cxn>
                <a:cxn ang="0">
                  <a:pos x="553" y="10"/>
                </a:cxn>
                <a:cxn ang="0">
                  <a:pos x="582" y="9"/>
                </a:cxn>
                <a:cxn ang="0">
                  <a:pos x="582" y="0"/>
                </a:cxn>
                <a:cxn ang="0">
                  <a:pos x="553" y="1"/>
                </a:cxn>
                <a:cxn ang="0">
                  <a:pos x="522" y="2"/>
                </a:cxn>
                <a:cxn ang="0">
                  <a:pos x="488" y="3"/>
                </a:cxn>
                <a:cxn ang="0">
                  <a:pos x="452" y="3"/>
                </a:cxn>
                <a:cxn ang="0">
                  <a:pos x="415" y="3"/>
                </a:cxn>
                <a:cxn ang="0">
                  <a:pos x="376" y="3"/>
                </a:cxn>
                <a:cxn ang="0">
                  <a:pos x="337" y="3"/>
                </a:cxn>
                <a:cxn ang="0">
                  <a:pos x="297" y="3"/>
                </a:cxn>
                <a:cxn ang="0">
                  <a:pos x="257" y="3"/>
                </a:cxn>
                <a:cxn ang="0">
                  <a:pos x="217" y="2"/>
                </a:cxn>
                <a:cxn ang="0">
                  <a:pos x="178" y="2"/>
                </a:cxn>
                <a:cxn ang="0">
                  <a:pos x="139" y="2"/>
                </a:cxn>
                <a:cxn ang="0">
                  <a:pos x="102" y="2"/>
                </a:cxn>
                <a:cxn ang="0">
                  <a:pos x="67" y="3"/>
                </a:cxn>
                <a:cxn ang="0">
                  <a:pos x="3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4" y="13"/>
                </a:cxn>
              </a:cxnLst>
              <a:rect l="0" t="0" r="r" b="b"/>
              <a:pathLst>
                <a:path w="582" h="13">
                  <a:moveTo>
                    <a:pt x="4" y="13"/>
                  </a:moveTo>
                  <a:lnTo>
                    <a:pt x="4" y="13"/>
                  </a:lnTo>
                  <a:lnTo>
                    <a:pt x="34" y="12"/>
                  </a:lnTo>
                  <a:lnTo>
                    <a:pt x="67" y="12"/>
                  </a:lnTo>
                  <a:lnTo>
                    <a:pt x="102" y="11"/>
                  </a:lnTo>
                  <a:lnTo>
                    <a:pt x="139" y="11"/>
                  </a:lnTo>
                  <a:lnTo>
                    <a:pt x="178" y="11"/>
                  </a:lnTo>
                  <a:lnTo>
                    <a:pt x="217" y="11"/>
                  </a:lnTo>
                  <a:lnTo>
                    <a:pt x="257" y="12"/>
                  </a:lnTo>
                  <a:lnTo>
                    <a:pt x="297" y="12"/>
                  </a:lnTo>
                  <a:lnTo>
                    <a:pt x="337" y="12"/>
                  </a:lnTo>
                  <a:lnTo>
                    <a:pt x="376" y="12"/>
                  </a:lnTo>
                  <a:lnTo>
                    <a:pt x="415" y="12"/>
                  </a:lnTo>
                  <a:lnTo>
                    <a:pt x="452" y="12"/>
                  </a:lnTo>
                  <a:lnTo>
                    <a:pt x="488" y="12"/>
                  </a:lnTo>
                  <a:lnTo>
                    <a:pt x="522" y="11"/>
                  </a:lnTo>
                  <a:lnTo>
                    <a:pt x="553" y="10"/>
                  </a:lnTo>
                  <a:lnTo>
                    <a:pt x="582" y="9"/>
                  </a:lnTo>
                  <a:lnTo>
                    <a:pt x="582" y="0"/>
                  </a:lnTo>
                  <a:lnTo>
                    <a:pt x="553" y="1"/>
                  </a:lnTo>
                  <a:lnTo>
                    <a:pt x="522" y="2"/>
                  </a:lnTo>
                  <a:lnTo>
                    <a:pt x="488" y="3"/>
                  </a:lnTo>
                  <a:lnTo>
                    <a:pt x="452" y="3"/>
                  </a:lnTo>
                  <a:lnTo>
                    <a:pt x="415" y="3"/>
                  </a:lnTo>
                  <a:lnTo>
                    <a:pt x="376" y="3"/>
                  </a:lnTo>
                  <a:lnTo>
                    <a:pt x="337" y="3"/>
                  </a:lnTo>
                  <a:lnTo>
                    <a:pt x="297" y="3"/>
                  </a:lnTo>
                  <a:lnTo>
                    <a:pt x="257" y="3"/>
                  </a:lnTo>
                  <a:lnTo>
                    <a:pt x="217" y="2"/>
                  </a:lnTo>
                  <a:lnTo>
                    <a:pt x="178" y="2"/>
                  </a:lnTo>
                  <a:lnTo>
                    <a:pt x="139" y="2"/>
                  </a:lnTo>
                  <a:lnTo>
                    <a:pt x="102" y="2"/>
                  </a:lnTo>
                  <a:lnTo>
                    <a:pt x="67" y="3"/>
                  </a:lnTo>
                  <a:lnTo>
                    <a:pt x="3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24" name="Freeform 68"/>
            <p:cNvSpPr>
              <a:spLocks/>
            </p:cNvSpPr>
            <p:nvPr/>
          </p:nvSpPr>
          <p:spPr bwMode="auto">
            <a:xfrm>
              <a:off x="688" y="895"/>
              <a:ext cx="146" cy="10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49" y="15"/>
                </a:cxn>
                <a:cxn ang="0">
                  <a:pos x="97" y="21"/>
                </a:cxn>
                <a:cxn ang="0">
                  <a:pos x="149" y="28"/>
                </a:cxn>
                <a:cxn ang="0">
                  <a:pos x="205" y="35"/>
                </a:cxn>
                <a:cxn ang="0">
                  <a:pos x="265" y="42"/>
                </a:cxn>
                <a:cxn ang="0">
                  <a:pos x="329" y="51"/>
                </a:cxn>
                <a:cxn ang="0">
                  <a:pos x="396" y="59"/>
                </a:cxn>
                <a:cxn ang="0">
                  <a:pos x="467" y="68"/>
                </a:cxn>
                <a:cxn ang="0">
                  <a:pos x="542" y="76"/>
                </a:cxn>
                <a:cxn ang="0">
                  <a:pos x="620" y="86"/>
                </a:cxn>
                <a:cxn ang="0">
                  <a:pos x="702" y="95"/>
                </a:cxn>
                <a:cxn ang="0">
                  <a:pos x="788" y="105"/>
                </a:cxn>
                <a:cxn ang="0">
                  <a:pos x="878" y="114"/>
                </a:cxn>
                <a:cxn ang="0">
                  <a:pos x="972" y="125"/>
                </a:cxn>
                <a:cxn ang="0">
                  <a:pos x="1070" y="134"/>
                </a:cxn>
                <a:cxn ang="0">
                  <a:pos x="1172" y="145"/>
                </a:cxn>
                <a:cxn ang="0">
                  <a:pos x="1121" y="131"/>
                </a:cxn>
                <a:cxn ang="0">
                  <a:pos x="1020" y="121"/>
                </a:cxn>
                <a:cxn ang="0">
                  <a:pos x="925" y="111"/>
                </a:cxn>
                <a:cxn ang="0">
                  <a:pos x="833" y="102"/>
                </a:cxn>
                <a:cxn ang="0">
                  <a:pos x="745" y="91"/>
                </a:cxn>
                <a:cxn ang="0">
                  <a:pos x="661" y="82"/>
                </a:cxn>
                <a:cxn ang="0">
                  <a:pos x="580" y="73"/>
                </a:cxn>
                <a:cxn ang="0">
                  <a:pos x="504" y="64"/>
                </a:cxn>
                <a:cxn ang="0">
                  <a:pos x="431" y="55"/>
                </a:cxn>
                <a:cxn ang="0">
                  <a:pos x="362" y="47"/>
                </a:cxn>
                <a:cxn ang="0">
                  <a:pos x="297" y="38"/>
                </a:cxn>
                <a:cxn ang="0">
                  <a:pos x="235" y="31"/>
                </a:cxn>
                <a:cxn ang="0">
                  <a:pos x="177" y="23"/>
                </a:cxn>
                <a:cxn ang="0">
                  <a:pos x="123" y="16"/>
                </a:cxn>
                <a:cxn ang="0">
                  <a:pos x="72" y="10"/>
                </a:cxn>
                <a:cxn ang="0">
                  <a:pos x="26" y="3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7"/>
                </a:cxn>
              </a:cxnLst>
              <a:rect l="0" t="0" r="r" b="b"/>
              <a:pathLst>
                <a:path w="1172" h="145">
                  <a:moveTo>
                    <a:pt x="4" y="8"/>
                  </a:moveTo>
                  <a:lnTo>
                    <a:pt x="4" y="8"/>
                  </a:lnTo>
                  <a:lnTo>
                    <a:pt x="26" y="12"/>
                  </a:lnTo>
                  <a:lnTo>
                    <a:pt x="49" y="15"/>
                  </a:lnTo>
                  <a:lnTo>
                    <a:pt x="72" y="18"/>
                  </a:lnTo>
                  <a:lnTo>
                    <a:pt x="97" y="21"/>
                  </a:lnTo>
                  <a:lnTo>
                    <a:pt x="123" y="24"/>
                  </a:lnTo>
                  <a:lnTo>
                    <a:pt x="149" y="28"/>
                  </a:lnTo>
                  <a:lnTo>
                    <a:pt x="177" y="32"/>
                  </a:lnTo>
                  <a:lnTo>
                    <a:pt x="205" y="35"/>
                  </a:lnTo>
                  <a:lnTo>
                    <a:pt x="235" y="39"/>
                  </a:lnTo>
                  <a:lnTo>
                    <a:pt x="265" y="42"/>
                  </a:lnTo>
                  <a:lnTo>
                    <a:pt x="297" y="47"/>
                  </a:lnTo>
                  <a:lnTo>
                    <a:pt x="329" y="51"/>
                  </a:lnTo>
                  <a:lnTo>
                    <a:pt x="362" y="55"/>
                  </a:lnTo>
                  <a:lnTo>
                    <a:pt x="396" y="59"/>
                  </a:lnTo>
                  <a:lnTo>
                    <a:pt x="431" y="64"/>
                  </a:lnTo>
                  <a:lnTo>
                    <a:pt x="467" y="68"/>
                  </a:lnTo>
                  <a:lnTo>
                    <a:pt x="504" y="72"/>
                  </a:lnTo>
                  <a:lnTo>
                    <a:pt x="542" y="76"/>
                  </a:lnTo>
                  <a:lnTo>
                    <a:pt x="580" y="82"/>
                  </a:lnTo>
                  <a:lnTo>
                    <a:pt x="620" y="86"/>
                  </a:lnTo>
                  <a:lnTo>
                    <a:pt x="661" y="90"/>
                  </a:lnTo>
                  <a:lnTo>
                    <a:pt x="702" y="95"/>
                  </a:lnTo>
                  <a:lnTo>
                    <a:pt x="745" y="100"/>
                  </a:lnTo>
                  <a:lnTo>
                    <a:pt x="788" y="105"/>
                  </a:lnTo>
                  <a:lnTo>
                    <a:pt x="833" y="110"/>
                  </a:lnTo>
                  <a:lnTo>
                    <a:pt x="878" y="114"/>
                  </a:lnTo>
                  <a:lnTo>
                    <a:pt x="925" y="120"/>
                  </a:lnTo>
                  <a:lnTo>
                    <a:pt x="972" y="125"/>
                  </a:lnTo>
                  <a:lnTo>
                    <a:pt x="1020" y="129"/>
                  </a:lnTo>
                  <a:lnTo>
                    <a:pt x="1070" y="134"/>
                  </a:lnTo>
                  <a:lnTo>
                    <a:pt x="1121" y="140"/>
                  </a:lnTo>
                  <a:lnTo>
                    <a:pt x="1172" y="145"/>
                  </a:lnTo>
                  <a:lnTo>
                    <a:pt x="1172" y="137"/>
                  </a:lnTo>
                  <a:lnTo>
                    <a:pt x="1121" y="131"/>
                  </a:lnTo>
                  <a:lnTo>
                    <a:pt x="1070" y="126"/>
                  </a:lnTo>
                  <a:lnTo>
                    <a:pt x="1020" y="121"/>
                  </a:lnTo>
                  <a:lnTo>
                    <a:pt x="972" y="116"/>
                  </a:lnTo>
                  <a:lnTo>
                    <a:pt x="925" y="111"/>
                  </a:lnTo>
                  <a:lnTo>
                    <a:pt x="878" y="106"/>
                  </a:lnTo>
                  <a:lnTo>
                    <a:pt x="833" y="102"/>
                  </a:lnTo>
                  <a:lnTo>
                    <a:pt x="788" y="96"/>
                  </a:lnTo>
                  <a:lnTo>
                    <a:pt x="745" y="91"/>
                  </a:lnTo>
                  <a:lnTo>
                    <a:pt x="702" y="87"/>
                  </a:lnTo>
                  <a:lnTo>
                    <a:pt x="661" y="82"/>
                  </a:lnTo>
                  <a:lnTo>
                    <a:pt x="620" y="77"/>
                  </a:lnTo>
                  <a:lnTo>
                    <a:pt x="580" y="73"/>
                  </a:lnTo>
                  <a:lnTo>
                    <a:pt x="542" y="68"/>
                  </a:lnTo>
                  <a:lnTo>
                    <a:pt x="504" y="64"/>
                  </a:lnTo>
                  <a:lnTo>
                    <a:pt x="467" y="59"/>
                  </a:lnTo>
                  <a:lnTo>
                    <a:pt x="431" y="55"/>
                  </a:lnTo>
                  <a:lnTo>
                    <a:pt x="396" y="51"/>
                  </a:lnTo>
                  <a:lnTo>
                    <a:pt x="362" y="47"/>
                  </a:lnTo>
                  <a:lnTo>
                    <a:pt x="329" y="42"/>
                  </a:lnTo>
                  <a:lnTo>
                    <a:pt x="297" y="38"/>
                  </a:lnTo>
                  <a:lnTo>
                    <a:pt x="265" y="34"/>
                  </a:lnTo>
                  <a:lnTo>
                    <a:pt x="235" y="31"/>
                  </a:lnTo>
                  <a:lnTo>
                    <a:pt x="205" y="26"/>
                  </a:lnTo>
                  <a:lnTo>
                    <a:pt x="177" y="23"/>
                  </a:lnTo>
                  <a:lnTo>
                    <a:pt x="149" y="19"/>
                  </a:lnTo>
                  <a:lnTo>
                    <a:pt x="123" y="16"/>
                  </a:lnTo>
                  <a:lnTo>
                    <a:pt x="97" y="13"/>
                  </a:lnTo>
                  <a:lnTo>
                    <a:pt x="72" y="10"/>
                  </a:lnTo>
                  <a:lnTo>
                    <a:pt x="49" y="6"/>
                  </a:lnTo>
                  <a:lnTo>
                    <a:pt x="26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25" name="Freeform 69"/>
            <p:cNvSpPr>
              <a:spLocks/>
            </p:cNvSpPr>
            <p:nvPr/>
          </p:nvSpPr>
          <p:spPr bwMode="auto">
            <a:xfrm>
              <a:off x="624" y="893"/>
              <a:ext cx="63" cy="3"/>
            </a:xfrm>
            <a:custGeom>
              <a:avLst/>
              <a:gdLst/>
              <a:ahLst/>
              <a:cxnLst>
                <a:cxn ang="0">
                  <a:pos x="4" y="35"/>
                </a:cxn>
                <a:cxn ang="0">
                  <a:pos x="4" y="35"/>
                </a:cxn>
                <a:cxn ang="0">
                  <a:pos x="35" y="28"/>
                </a:cxn>
                <a:cxn ang="0">
                  <a:pos x="65" y="22"/>
                </a:cxn>
                <a:cxn ang="0">
                  <a:pos x="94" y="18"/>
                </a:cxn>
                <a:cxn ang="0">
                  <a:pos x="124" y="14"/>
                </a:cxn>
                <a:cxn ang="0">
                  <a:pos x="153" y="11"/>
                </a:cxn>
                <a:cxn ang="0">
                  <a:pos x="182" y="9"/>
                </a:cxn>
                <a:cxn ang="0">
                  <a:pos x="211" y="9"/>
                </a:cxn>
                <a:cxn ang="0">
                  <a:pos x="241" y="8"/>
                </a:cxn>
                <a:cxn ang="0">
                  <a:pos x="271" y="9"/>
                </a:cxn>
                <a:cxn ang="0">
                  <a:pos x="302" y="10"/>
                </a:cxn>
                <a:cxn ang="0">
                  <a:pos x="334" y="12"/>
                </a:cxn>
                <a:cxn ang="0">
                  <a:pos x="367" y="16"/>
                </a:cxn>
                <a:cxn ang="0">
                  <a:pos x="402" y="19"/>
                </a:cxn>
                <a:cxn ang="0">
                  <a:pos x="438" y="23"/>
                </a:cxn>
                <a:cxn ang="0">
                  <a:pos x="476" y="27"/>
                </a:cxn>
                <a:cxn ang="0">
                  <a:pos x="516" y="32"/>
                </a:cxn>
                <a:cxn ang="0">
                  <a:pos x="516" y="24"/>
                </a:cxn>
                <a:cxn ang="0">
                  <a:pos x="476" y="19"/>
                </a:cxn>
                <a:cxn ang="0">
                  <a:pos x="438" y="14"/>
                </a:cxn>
                <a:cxn ang="0">
                  <a:pos x="402" y="10"/>
                </a:cxn>
                <a:cxn ang="0">
                  <a:pos x="367" y="7"/>
                </a:cxn>
                <a:cxn ang="0">
                  <a:pos x="334" y="4"/>
                </a:cxn>
                <a:cxn ang="0">
                  <a:pos x="302" y="2"/>
                </a:cxn>
                <a:cxn ang="0">
                  <a:pos x="271" y="1"/>
                </a:cxn>
                <a:cxn ang="0">
                  <a:pos x="241" y="0"/>
                </a:cxn>
                <a:cxn ang="0">
                  <a:pos x="211" y="1"/>
                </a:cxn>
                <a:cxn ang="0">
                  <a:pos x="182" y="1"/>
                </a:cxn>
                <a:cxn ang="0">
                  <a:pos x="153" y="3"/>
                </a:cxn>
                <a:cxn ang="0">
                  <a:pos x="124" y="6"/>
                </a:cxn>
                <a:cxn ang="0">
                  <a:pos x="94" y="9"/>
                </a:cxn>
                <a:cxn ang="0">
                  <a:pos x="65" y="13"/>
                </a:cxn>
                <a:cxn ang="0">
                  <a:pos x="35" y="20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1" y="27"/>
                </a:cxn>
                <a:cxn ang="0">
                  <a:pos x="0" y="30"/>
                </a:cxn>
                <a:cxn ang="0">
                  <a:pos x="1" y="34"/>
                </a:cxn>
                <a:cxn ang="0">
                  <a:pos x="4" y="35"/>
                </a:cxn>
              </a:cxnLst>
              <a:rect l="0" t="0" r="r" b="b"/>
              <a:pathLst>
                <a:path w="516" h="35">
                  <a:moveTo>
                    <a:pt x="4" y="35"/>
                  </a:moveTo>
                  <a:lnTo>
                    <a:pt x="4" y="35"/>
                  </a:lnTo>
                  <a:lnTo>
                    <a:pt x="35" y="28"/>
                  </a:lnTo>
                  <a:lnTo>
                    <a:pt x="65" y="22"/>
                  </a:lnTo>
                  <a:lnTo>
                    <a:pt x="94" y="18"/>
                  </a:lnTo>
                  <a:lnTo>
                    <a:pt x="124" y="14"/>
                  </a:lnTo>
                  <a:lnTo>
                    <a:pt x="153" y="11"/>
                  </a:lnTo>
                  <a:lnTo>
                    <a:pt x="182" y="9"/>
                  </a:lnTo>
                  <a:lnTo>
                    <a:pt x="211" y="9"/>
                  </a:lnTo>
                  <a:lnTo>
                    <a:pt x="241" y="8"/>
                  </a:lnTo>
                  <a:lnTo>
                    <a:pt x="271" y="9"/>
                  </a:lnTo>
                  <a:lnTo>
                    <a:pt x="302" y="10"/>
                  </a:lnTo>
                  <a:lnTo>
                    <a:pt x="334" y="12"/>
                  </a:lnTo>
                  <a:lnTo>
                    <a:pt x="367" y="16"/>
                  </a:lnTo>
                  <a:lnTo>
                    <a:pt x="402" y="19"/>
                  </a:lnTo>
                  <a:lnTo>
                    <a:pt x="438" y="23"/>
                  </a:lnTo>
                  <a:lnTo>
                    <a:pt x="476" y="27"/>
                  </a:lnTo>
                  <a:lnTo>
                    <a:pt x="516" y="32"/>
                  </a:lnTo>
                  <a:lnTo>
                    <a:pt x="516" y="24"/>
                  </a:lnTo>
                  <a:lnTo>
                    <a:pt x="476" y="19"/>
                  </a:lnTo>
                  <a:lnTo>
                    <a:pt x="438" y="14"/>
                  </a:lnTo>
                  <a:lnTo>
                    <a:pt x="402" y="10"/>
                  </a:lnTo>
                  <a:lnTo>
                    <a:pt x="367" y="7"/>
                  </a:lnTo>
                  <a:lnTo>
                    <a:pt x="334" y="4"/>
                  </a:lnTo>
                  <a:lnTo>
                    <a:pt x="302" y="2"/>
                  </a:lnTo>
                  <a:lnTo>
                    <a:pt x="271" y="1"/>
                  </a:lnTo>
                  <a:lnTo>
                    <a:pt x="241" y="0"/>
                  </a:lnTo>
                  <a:lnTo>
                    <a:pt x="211" y="1"/>
                  </a:lnTo>
                  <a:lnTo>
                    <a:pt x="182" y="1"/>
                  </a:lnTo>
                  <a:lnTo>
                    <a:pt x="153" y="3"/>
                  </a:lnTo>
                  <a:lnTo>
                    <a:pt x="124" y="6"/>
                  </a:lnTo>
                  <a:lnTo>
                    <a:pt x="94" y="9"/>
                  </a:lnTo>
                  <a:lnTo>
                    <a:pt x="65" y="13"/>
                  </a:lnTo>
                  <a:lnTo>
                    <a:pt x="35" y="2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1" y="34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26" name="Freeform 70"/>
            <p:cNvSpPr>
              <a:spLocks/>
            </p:cNvSpPr>
            <p:nvPr/>
          </p:nvSpPr>
          <p:spPr bwMode="auto">
            <a:xfrm>
              <a:off x="331" y="895"/>
              <a:ext cx="294" cy="9"/>
            </a:xfrm>
            <a:custGeom>
              <a:avLst/>
              <a:gdLst/>
              <a:ahLst/>
              <a:cxnLst>
                <a:cxn ang="0">
                  <a:pos x="4" y="126"/>
                </a:cxn>
                <a:cxn ang="0">
                  <a:pos x="4" y="126"/>
                </a:cxn>
                <a:cxn ang="0">
                  <a:pos x="2350" y="9"/>
                </a:cxn>
                <a:cxn ang="0">
                  <a:pos x="2350" y="0"/>
                </a:cxn>
                <a:cxn ang="0">
                  <a:pos x="4" y="118"/>
                </a:cxn>
                <a:cxn ang="0">
                  <a:pos x="4" y="118"/>
                </a:cxn>
                <a:cxn ang="0">
                  <a:pos x="4" y="118"/>
                </a:cxn>
                <a:cxn ang="0">
                  <a:pos x="1" y="119"/>
                </a:cxn>
                <a:cxn ang="0">
                  <a:pos x="0" y="122"/>
                </a:cxn>
                <a:cxn ang="0">
                  <a:pos x="1" y="125"/>
                </a:cxn>
                <a:cxn ang="0">
                  <a:pos x="4" y="126"/>
                </a:cxn>
              </a:cxnLst>
              <a:rect l="0" t="0" r="r" b="b"/>
              <a:pathLst>
                <a:path w="2350" h="126">
                  <a:moveTo>
                    <a:pt x="4" y="126"/>
                  </a:moveTo>
                  <a:lnTo>
                    <a:pt x="4" y="126"/>
                  </a:lnTo>
                  <a:lnTo>
                    <a:pt x="2350" y="9"/>
                  </a:lnTo>
                  <a:lnTo>
                    <a:pt x="2350" y="0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1" y="119"/>
                  </a:lnTo>
                  <a:lnTo>
                    <a:pt x="0" y="122"/>
                  </a:lnTo>
                  <a:lnTo>
                    <a:pt x="1" y="125"/>
                  </a:lnTo>
                  <a:lnTo>
                    <a:pt x="4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27" name="Freeform 71"/>
            <p:cNvSpPr>
              <a:spLocks noEditPoints="1"/>
            </p:cNvSpPr>
            <p:nvPr/>
          </p:nvSpPr>
          <p:spPr bwMode="auto">
            <a:xfrm>
              <a:off x="827" y="834"/>
              <a:ext cx="186" cy="381"/>
            </a:xfrm>
            <a:custGeom>
              <a:avLst/>
              <a:gdLst/>
              <a:ahLst/>
              <a:cxnLst>
                <a:cxn ang="0">
                  <a:pos x="671" y="230"/>
                </a:cxn>
                <a:cxn ang="0">
                  <a:pos x="659" y="178"/>
                </a:cxn>
                <a:cxn ang="0">
                  <a:pos x="567" y="147"/>
                </a:cxn>
                <a:cxn ang="0">
                  <a:pos x="442" y="108"/>
                </a:cxn>
                <a:cxn ang="0">
                  <a:pos x="307" y="66"/>
                </a:cxn>
                <a:cxn ang="0">
                  <a:pos x="182" y="28"/>
                </a:cxn>
                <a:cxn ang="0">
                  <a:pos x="88" y="0"/>
                </a:cxn>
                <a:cxn ang="0">
                  <a:pos x="16" y="235"/>
                </a:cxn>
                <a:cxn ang="0">
                  <a:pos x="6" y="649"/>
                </a:cxn>
                <a:cxn ang="0">
                  <a:pos x="81" y="797"/>
                </a:cxn>
                <a:cxn ang="0">
                  <a:pos x="166" y="816"/>
                </a:cxn>
                <a:cxn ang="0">
                  <a:pos x="261" y="836"/>
                </a:cxn>
                <a:cxn ang="0">
                  <a:pos x="361" y="857"/>
                </a:cxn>
                <a:cxn ang="0">
                  <a:pos x="462" y="878"/>
                </a:cxn>
                <a:cxn ang="0">
                  <a:pos x="559" y="898"/>
                </a:cxn>
                <a:cxn ang="0">
                  <a:pos x="587" y="677"/>
                </a:cxn>
                <a:cxn ang="0">
                  <a:pos x="639" y="406"/>
                </a:cxn>
                <a:cxn ang="0">
                  <a:pos x="1457" y="3894"/>
                </a:cxn>
                <a:cxn ang="0">
                  <a:pos x="1431" y="3912"/>
                </a:cxn>
                <a:cxn ang="0">
                  <a:pos x="1397" y="3926"/>
                </a:cxn>
                <a:cxn ang="0">
                  <a:pos x="1353" y="3937"/>
                </a:cxn>
                <a:cxn ang="0">
                  <a:pos x="1300" y="3946"/>
                </a:cxn>
                <a:cxn ang="0">
                  <a:pos x="1234" y="3957"/>
                </a:cxn>
                <a:cxn ang="0">
                  <a:pos x="1183" y="3985"/>
                </a:cxn>
                <a:cxn ang="0">
                  <a:pos x="1139" y="4019"/>
                </a:cxn>
                <a:cxn ang="0">
                  <a:pos x="1092" y="4043"/>
                </a:cxn>
                <a:cxn ang="0">
                  <a:pos x="1033" y="4051"/>
                </a:cxn>
                <a:cxn ang="0">
                  <a:pos x="969" y="4062"/>
                </a:cxn>
                <a:cxn ang="0">
                  <a:pos x="901" y="4072"/>
                </a:cxn>
                <a:cxn ang="0">
                  <a:pos x="829" y="4084"/>
                </a:cxn>
                <a:cxn ang="0">
                  <a:pos x="757" y="4096"/>
                </a:cxn>
                <a:cxn ang="0">
                  <a:pos x="683" y="4107"/>
                </a:cxn>
                <a:cxn ang="0">
                  <a:pos x="610" y="4119"/>
                </a:cxn>
                <a:cxn ang="0">
                  <a:pos x="539" y="4129"/>
                </a:cxn>
                <a:cxn ang="0">
                  <a:pos x="470" y="4139"/>
                </a:cxn>
                <a:cxn ang="0">
                  <a:pos x="406" y="4147"/>
                </a:cxn>
                <a:cxn ang="0">
                  <a:pos x="345" y="4157"/>
                </a:cxn>
                <a:cxn ang="0">
                  <a:pos x="302" y="4205"/>
                </a:cxn>
                <a:cxn ang="0">
                  <a:pos x="277" y="4265"/>
                </a:cxn>
                <a:cxn ang="0">
                  <a:pos x="256" y="4487"/>
                </a:cxn>
                <a:cxn ang="0">
                  <a:pos x="275" y="5009"/>
                </a:cxn>
                <a:cxn ang="0">
                  <a:pos x="353" y="5334"/>
                </a:cxn>
                <a:cxn ang="0">
                  <a:pos x="1349" y="5083"/>
                </a:cxn>
                <a:cxn ang="0">
                  <a:pos x="1343" y="4819"/>
                </a:cxn>
                <a:cxn ang="0">
                  <a:pos x="1377" y="4520"/>
                </a:cxn>
                <a:cxn ang="0">
                  <a:pos x="1459" y="4253"/>
                </a:cxn>
                <a:cxn ang="0">
                  <a:pos x="1483" y="3992"/>
                </a:cxn>
                <a:cxn ang="0">
                  <a:pos x="1457" y="3894"/>
                </a:cxn>
              </a:cxnLst>
              <a:rect l="0" t="0" r="r" b="b"/>
              <a:pathLst>
                <a:path w="1483" h="5334">
                  <a:moveTo>
                    <a:pt x="663" y="272"/>
                  </a:moveTo>
                  <a:lnTo>
                    <a:pt x="668" y="249"/>
                  </a:lnTo>
                  <a:lnTo>
                    <a:pt x="671" y="230"/>
                  </a:lnTo>
                  <a:lnTo>
                    <a:pt x="675" y="210"/>
                  </a:lnTo>
                  <a:lnTo>
                    <a:pt x="679" y="187"/>
                  </a:lnTo>
                  <a:lnTo>
                    <a:pt x="659" y="178"/>
                  </a:lnTo>
                  <a:lnTo>
                    <a:pt x="633" y="169"/>
                  </a:lnTo>
                  <a:lnTo>
                    <a:pt x="602" y="158"/>
                  </a:lnTo>
                  <a:lnTo>
                    <a:pt x="567" y="147"/>
                  </a:lnTo>
                  <a:lnTo>
                    <a:pt x="528" y="134"/>
                  </a:lnTo>
                  <a:lnTo>
                    <a:pt x="486" y="120"/>
                  </a:lnTo>
                  <a:lnTo>
                    <a:pt x="442" y="108"/>
                  </a:lnTo>
                  <a:lnTo>
                    <a:pt x="397" y="93"/>
                  </a:lnTo>
                  <a:lnTo>
                    <a:pt x="352" y="79"/>
                  </a:lnTo>
                  <a:lnTo>
                    <a:pt x="307" y="66"/>
                  </a:lnTo>
                  <a:lnTo>
                    <a:pt x="263" y="52"/>
                  </a:lnTo>
                  <a:lnTo>
                    <a:pt x="221" y="40"/>
                  </a:lnTo>
                  <a:lnTo>
                    <a:pt x="182" y="28"/>
                  </a:lnTo>
                  <a:lnTo>
                    <a:pt x="146" y="18"/>
                  </a:lnTo>
                  <a:lnTo>
                    <a:pt x="114" y="8"/>
                  </a:lnTo>
                  <a:lnTo>
                    <a:pt x="88" y="0"/>
                  </a:lnTo>
                  <a:lnTo>
                    <a:pt x="60" y="28"/>
                  </a:lnTo>
                  <a:lnTo>
                    <a:pt x="35" y="113"/>
                  </a:lnTo>
                  <a:lnTo>
                    <a:pt x="16" y="235"/>
                  </a:lnTo>
                  <a:lnTo>
                    <a:pt x="3" y="376"/>
                  </a:lnTo>
                  <a:lnTo>
                    <a:pt x="0" y="520"/>
                  </a:lnTo>
                  <a:lnTo>
                    <a:pt x="6" y="649"/>
                  </a:lnTo>
                  <a:lnTo>
                    <a:pt x="24" y="745"/>
                  </a:lnTo>
                  <a:lnTo>
                    <a:pt x="56" y="790"/>
                  </a:lnTo>
                  <a:lnTo>
                    <a:pt x="81" y="797"/>
                  </a:lnTo>
                  <a:lnTo>
                    <a:pt x="108" y="802"/>
                  </a:lnTo>
                  <a:lnTo>
                    <a:pt x="136" y="808"/>
                  </a:lnTo>
                  <a:lnTo>
                    <a:pt x="166" y="816"/>
                  </a:lnTo>
                  <a:lnTo>
                    <a:pt x="197" y="822"/>
                  </a:lnTo>
                  <a:lnTo>
                    <a:pt x="228" y="828"/>
                  </a:lnTo>
                  <a:lnTo>
                    <a:pt x="261" y="836"/>
                  </a:lnTo>
                  <a:lnTo>
                    <a:pt x="294" y="842"/>
                  </a:lnTo>
                  <a:lnTo>
                    <a:pt x="327" y="849"/>
                  </a:lnTo>
                  <a:lnTo>
                    <a:pt x="361" y="857"/>
                  </a:lnTo>
                  <a:lnTo>
                    <a:pt x="395" y="864"/>
                  </a:lnTo>
                  <a:lnTo>
                    <a:pt x="428" y="871"/>
                  </a:lnTo>
                  <a:lnTo>
                    <a:pt x="462" y="878"/>
                  </a:lnTo>
                  <a:lnTo>
                    <a:pt x="495" y="884"/>
                  </a:lnTo>
                  <a:lnTo>
                    <a:pt x="527" y="892"/>
                  </a:lnTo>
                  <a:lnTo>
                    <a:pt x="559" y="898"/>
                  </a:lnTo>
                  <a:lnTo>
                    <a:pt x="562" y="840"/>
                  </a:lnTo>
                  <a:lnTo>
                    <a:pt x="572" y="764"/>
                  </a:lnTo>
                  <a:lnTo>
                    <a:pt x="587" y="677"/>
                  </a:lnTo>
                  <a:lnTo>
                    <a:pt x="604" y="585"/>
                  </a:lnTo>
                  <a:lnTo>
                    <a:pt x="622" y="493"/>
                  </a:lnTo>
                  <a:lnTo>
                    <a:pt x="639" y="406"/>
                  </a:lnTo>
                  <a:lnTo>
                    <a:pt x="654" y="330"/>
                  </a:lnTo>
                  <a:lnTo>
                    <a:pt x="663" y="272"/>
                  </a:lnTo>
                  <a:close/>
                  <a:moveTo>
                    <a:pt x="1457" y="3894"/>
                  </a:moveTo>
                  <a:lnTo>
                    <a:pt x="1449" y="3901"/>
                  </a:lnTo>
                  <a:lnTo>
                    <a:pt x="1440" y="3907"/>
                  </a:lnTo>
                  <a:lnTo>
                    <a:pt x="1431" y="3912"/>
                  </a:lnTo>
                  <a:lnTo>
                    <a:pt x="1420" y="3917"/>
                  </a:lnTo>
                  <a:lnTo>
                    <a:pt x="1409" y="3922"/>
                  </a:lnTo>
                  <a:lnTo>
                    <a:pt x="1397" y="3926"/>
                  </a:lnTo>
                  <a:lnTo>
                    <a:pt x="1383" y="3930"/>
                  </a:lnTo>
                  <a:lnTo>
                    <a:pt x="1369" y="3934"/>
                  </a:lnTo>
                  <a:lnTo>
                    <a:pt x="1353" y="3937"/>
                  </a:lnTo>
                  <a:lnTo>
                    <a:pt x="1336" y="3940"/>
                  </a:lnTo>
                  <a:lnTo>
                    <a:pt x="1319" y="3943"/>
                  </a:lnTo>
                  <a:lnTo>
                    <a:pt x="1300" y="3946"/>
                  </a:lnTo>
                  <a:lnTo>
                    <a:pt x="1279" y="3951"/>
                  </a:lnTo>
                  <a:lnTo>
                    <a:pt x="1257" y="3954"/>
                  </a:lnTo>
                  <a:lnTo>
                    <a:pt x="1234" y="3957"/>
                  </a:lnTo>
                  <a:lnTo>
                    <a:pt x="1210" y="3960"/>
                  </a:lnTo>
                  <a:lnTo>
                    <a:pt x="1197" y="3973"/>
                  </a:lnTo>
                  <a:lnTo>
                    <a:pt x="1183" y="3985"/>
                  </a:lnTo>
                  <a:lnTo>
                    <a:pt x="1169" y="3998"/>
                  </a:lnTo>
                  <a:lnTo>
                    <a:pt x="1154" y="4009"/>
                  </a:lnTo>
                  <a:lnTo>
                    <a:pt x="1139" y="4019"/>
                  </a:lnTo>
                  <a:lnTo>
                    <a:pt x="1124" y="4028"/>
                  </a:lnTo>
                  <a:lnTo>
                    <a:pt x="1108" y="4036"/>
                  </a:lnTo>
                  <a:lnTo>
                    <a:pt x="1092" y="4043"/>
                  </a:lnTo>
                  <a:lnTo>
                    <a:pt x="1073" y="4046"/>
                  </a:lnTo>
                  <a:lnTo>
                    <a:pt x="1053" y="4049"/>
                  </a:lnTo>
                  <a:lnTo>
                    <a:pt x="1033" y="4051"/>
                  </a:lnTo>
                  <a:lnTo>
                    <a:pt x="1012" y="4055"/>
                  </a:lnTo>
                  <a:lnTo>
                    <a:pt x="991" y="4058"/>
                  </a:lnTo>
                  <a:lnTo>
                    <a:pt x="969" y="4062"/>
                  </a:lnTo>
                  <a:lnTo>
                    <a:pt x="947" y="4065"/>
                  </a:lnTo>
                  <a:lnTo>
                    <a:pt x="924" y="4069"/>
                  </a:lnTo>
                  <a:lnTo>
                    <a:pt x="901" y="4072"/>
                  </a:lnTo>
                  <a:lnTo>
                    <a:pt x="877" y="4076"/>
                  </a:lnTo>
                  <a:lnTo>
                    <a:pt x="853" y="4080"/>
                  </a:lnTo>
                  <a:lnTo>
                    <a:pt x="829" y="4084"/>
                  </a:lnTo>
                  <a:lnTo>
                    <a:pt x="805" y="4088"/>
                  </a:lnTo>
                  <a:lnTo>
                    <a:pt x="781" y="4091"/>
                  </a:lnTo>
                  <a:lnTo>
                    <a:pt x="757" y="4096"/>
                  </a:lnTo>
                  <a:lnTo>
                    <a:pt x="732" y="4100"/>
                  </a:lnTo>
                  <a:lnTo>
                    <a:pt x="708" y="4103"/>
                  </a:lnTo>
                  <a:lnTo>
                    <a:pt x="683" y="4107"/>
                  </a:lnTo>
                  <a:lnTo>
                    <a:pt x="659" y="4111"/>
                  </a:lnTo>
                  <a:lnTo>
                    <a:pt x="635" y="4115"/>
                  </a:lnTo>
                  <a:lnTo>
                    <a:pt x="610" y="4119"/>
                  </a:lnTo>
                  <a:lnTo>
                    <a:pt x="586" y="4122"/>
                  </a:lnTo>
                  <a:lnTo>
                    <a:pt x="563" y="4125"/>
                  </a:lnTo>
                  <a:lnTo>
                    <a:pt x="539" y="4129"/>
                  </a:lnTo>
                  <a:lnTo>
                    <a:pt x="516" y="4133"/>
                  </a:lnTo>
                  <a:lnTo>
                    <a:pt x="493" y="4136"/>
                  </a:lnTo>
                  <a:lnTo>
                    <a:pt x="470" y="4139"/>
                  </a:lnTo>
                  <a:lnTo>
                    <a:pt x="448" y="4141"/>
                  </a:lnTo>
                  <a:lnTo>
                    <a:pt x="427" y="4144"/>
                  </a:lnTo>
                  <a:lnTo>
                    <a:pt x="406" y="4147"/>
                  </a:lnTo>
                  <a:lnTo>
                    <a:pt x="385" y="4150"/>
                  </a:lnTo>
                  <a:lnTo>
                    <a:pt x="365" y="4152"/>
                  </a:lnTo>
                  <a:lnTo>
                    <a:pt x="345" y="4157"/>
                  </a:lnTo>
                  <a:lnTo>
                    <a:pt x="328" y="4170"/>
                  </a:lnTo>
                  <a:lnTo>
                    <a:pt x="314" y="4185"/>
                  </a:lnTo>
                  <a:lnTo>
                    <a:pt x="302" y="4205"/>
                  </a:lnTo>
                  <a:lnTo>
                    <a:pt x="292" y="4225"/>
                  </a:lnTo>
                  <a:lnTo>
                    <a:pt x="284" y="4246"/>
                  </a:lnTo>
                  <a:lnTo>
                    <a:pt x="277" y="4265"/>
                  </a:lnTo>
                  <a:lnTo>
                    <a:pt x="272" y="4281"/>
                  </a:lnTo>
                  <a:lnTo>
                    <a:pt x="261" y="4357"/>
                  </a:lnTo>
                  <a:lnTo>
                    <a:pt x="256" y="4487"/>
                  </a:lnTo>
                  <a:lnTo>
                    <a:pt x="256" y="4651"/>
                  </a:lnTo>
                  <a:lnTo>
                    <a:pt x="263" y="4832"/>
                  </a:lnTo>
                  <a:lnTo>
                    <a:pt x="275" y="5009"/>
                  </a:lnTo>
                  <a:lnTo>
                    <a:pt x="294" y="5165"/>
                  </a:lnTo>
                  <a:lnTo>
                    <a:pt x="320" y="5279"/>
                  </a:lnTo>
                  <a:lnTo>
                    <a:pt x="353" y="5334"/>
                  </a:lnTo>
                  <a:lnTo>
                    <a:pt x="1212" y="5148"/>
                  </a:lnTo>
                  <a:lnTo>
                    <a:pt x="1350" y="5141"/>
                  </a:lnTo>
                  <a:lnTo>
                    <a:pt x="1349" y="5083"/>
                  </a:lnTo>
                  <a:lnTo>
                    <a:pt x="1346" y="5007"/>
                  </a:lnTo>
                  <a:lnTo>
                    <a:pt x="1343" y="4918"/>
                  </a:lnTo>
                  <a:lnTo>
                    <a:pt x="1343" y="4819"/>
                  </a:lnTo>
                  <a:lnTo>
                    <a:pt x="1347" y="4717"/>
                  </a:lnTo>
                  <a:lnTo>
                    <a:pt x="1358" y="4615"/>
                  </a:lnTo>
                  <a:lnTo>
                    <a:pt x="1377" y="4520"/>
                  </a:lnTo>
                  <a:lnTo>
                    <a:pt x="1406" y="4433"/>
                  </a:lnTo>
                  <a:lnTo>
                    <a:pt x="1437" y="4347"/>
                  </a:lnTo>
                  <a:lnTo>
                    <a:pt x="1459" y="4253"/>
                  </a:lnTo>
                  <a:lnTo>
                    <a:pt x="1474" y="4159"/>
                  </a:lnTo>
                  <a:lnTo>
                    <a:pt x="1481" y="4069"/>
                  </a:lnTo>
                  <a:lnTo>
                    <a:pt x="1483" y="3992"/>
                  </a:lnTo>
                  <a:lnTo>
                    <a:pt x="1479" y="3933"/>
                  </a:lnTo>
                  <a:lnTo>
                    <a:pt x="1470" y="3898"/>
                  </a:lnTo>
                  <a:lnTo>
                    <a:pt x="1457" y="3894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28" name="Freeform 72"/>
            <p:cNvSpPr>
              <a:spLocks/>
            </p:cNvSpPr>
            <p:nvPr/>
          </p:nvSpPr>
          <p:spPr bwMode="auto">
            <a:xfrm>
              <a:off x="910" y="847"/>
              <a:ext cx="2" cy="6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6" y="4"/>
                </a:cxn>
                <a:cxn ang="0">
                  <a:pos x="12" y="26"/>
                </a:cxn>
                <a:cxn ang="0">
                  <a:pos x="8" y="47"/>
                </a:cxn>
                <a:cxn ang="0">
                  <a:pos x="5" y="65"/>
                </a:cxn>
                <a:cxn ang="0">
                  <a:pos x="0" y="87"/>
                </a:cxn>
                <a:cxn ang="0">
                  <a:pos x="8" y="90"/>
                </a:cxn>
                <a:cxn ang="0">
                  <a:pos x="13" y="67"/>
                </a:cxn>
                <a:cxn ang="0">
                  <a:pos x="16" y="47"/>
                </a:cxn>
                <a:cxn ang="0">
                  <a:pos x="20" y="28"/>
                </a:cxn>
                <a:cxn ang="0">
                  <a:pos x="24" y="4"/>
                </a:cxn>
                <a:cxn ang="0">
                  <a:pos x="21" y="0"/>
                </a:cxn>
                <a:cxn ang="0">
                  <a:pos x="24" y="4"/>
                </a:cxn>
                <a:cxn ang="0">
                  <a:pos x="23" y="1"/>
                </a:cxn>
                <a:cxn ang="0">
                  <a:pos x="20" y="0"/>
                </a:cxn>
                <a:cxn ang="0">
                  <a:pos x="17" y="1"/>
                </a:cxn>
                <a:cxn ang="0">
                  <a:pos x="16" y="4"/>
                </a:cxn>
                <a:cxn ang="0">
                  <a:pos x="19" y="8"/>
                </a:cxn>
              </a:cxnLst>
              <a:rect l="0" t="0" r="r" b="b"/>
              <a:pathLst>
                <a:path w="24" h="90">
                  <a:moveTo>
                    <a:pt x="19" y="8"/>
                  </a:moveTo>
                  <a:lnTo>
                    <a:pt x="16" y="4"/>
                  </a:lnTo>
                  <a:lnTo>
                    <a:pt x="12" y="26"/>
                  </a:lnTo>
                  <a:lnTo>
                    <a:pt x="8" y="47"/>
                  </a:lnTo>
                  <a:lnTo>
                    <a:pt x="5" y="65"/>
                  </a:lnTo>
                  <a:lnTo>
                    <a:pt x="0" y="87"/>
                  </a:lnTo>
                  <a:lnTo>
                    <a:pt x="8" y="90"/>
                  </a:lnTo>
                  <a:lnTo>
                    <a:pt x="13" y="67"/>
                  </a:lnTo>
                  <a:lnTo>
                    <a:pt x="16" y="47"/>
                  </a:lnTo>
                  <a:lnTo>
                    <a:pt x="20" y="28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4" y="4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6" y="4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29" name="Freeform 73"/>
            <p:cNvSpPr>
              <a:spLocks/>
            </p:cNvSpPr>
            <p:nvPr/>
          </p:nvSpPr>
          <p:spPr bwMode="auto">
            <a:xfrm>
              <a:off x="838" y="833"/>
              <a:ext cx="74" cy="14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3" y="9"/>
                </a:cxn>
                <a:cxn ang="0">
                  <a:pos x="29" y="17"/>
                </a:cxn>
                <a:cxn ang="0">
                  <a:pos x="61" y="27"/>
                </a:cxn>
                <a:cxn ang="0">
                  <a:pos x="97" y="37"/>
                </a:cxn>
                <a:cxn ang="0">
                  <a:pos x="136" y="49"/>
                </a:cxn>
                <a:cxn ang="0">
                  <a:pos x="178" y="62"/>
                </a:cxn>
                <a:cxn ang="0">
                  <a:pos x="222" y="75"/>
                </a:cxn>
                <a:cxn ang="0">
                  <a:pos x="267" y="88"/>
                </a:cxn>
                <a:cxn ang="0">
                  <a:pos x="312" y="102"/>
                </a:cxn>
                <a:cxn ang="0">
                  <a:pos x="357" y="117"/>
                </a:cxn>
                <a:cxn ang="0">
                  <a:pos x="401" y="129"/>
                </a:cxn>
                <a:cxn ang="0">
                  <a:pos x="443" y="143"/>
                </a:cxn>
                <a:cxn ang="0">
                  <a:pos x="482" y="156"/>
                </a:cxn>
                <a:cxn ang="0">
                  <a:pos x="517" y="168"/>
                </a:cxn>
                <a:cxn ang="0">
                  <a:pos x="548" y="178"/>
                </a:cxn>
                <a:cxn ang="0">
                  <a:pos x="574" y="188"/>
                </a:cxn>
                <a:cxn ang="0">
                  <a:pos x="594" y="196"/>
                </a:cxn>
                <a:cxn ang="0">
                  <a:pos x="596" y="188"/>
                </a:cxn>
                <a:cxn ang="0">
                  <a:pos x="576" y="179"/>
                </a:cxn>
                <a:cxn ang="0">
                  <a:pos x="550" y="170"/>
                </a:cxn>
                <a:cxn ang="0">
                  <a:pos x="519" y="159"/>
                </a:cxn>
                <a:cxn ang="0">
                  <a:pos x="484" y="147"/>
                </a:cxn>
                <a:cxn ang="0">
                  <a:pos x="445" y="135"/>
                </a:cxn>
                <a:cxn ang="0">
                  <a:pos x="403" y="121"/>
                </a:cxn>
                <a:cxn ang="0">
                  <a:pos x="359" y="108"/>
                </a:cxn>
                <a:cxn ang="0">
                  <a:pos x="314" y="93"/>
                </a:cxn>
                <a:cxn ang="0">
                  <a:pos x="269" y="80"/>
                </a:cxn>
                <a:cxn ang="0">
                  <a:pos x="224" y="67"/>
                </a:cxn>
                <a:cxn ang="0">
                  <a:pos x="180" y="53"/>
                </a:cxn>
                <a:cxn ang="0">
                  <a:pos x="138" y="41"/>
                </a:cxn>
                <a:cxn ang="0">
                  <a:pos x="99" y="29"/>
                </a:cxn>
                <a:cxn ang="0">
                  <a:pos x="63" y="18"/>
                </a:cxn>
                <a:cxn ang="0">
                  <a:pos x="31" y="9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3" y="9"/>
                </a:cxn>
                <a:cxn ang="0">
                  <a:pos x="4" y="9"/>
                </a:cxn>
              </a:cxnLst>
              <a:rect l="0" t="0" r="r" b="b"/>
              <a:pathLst>
                <a:path w="596" h="196">
                  <a:moveTo>
                    <a:pt x="4" y="9"/>
                  </a:moveTo>
                  <a:lnTo>
                    <a:pt x="3" y="9"/>
                  </a:lnTo>
                  <a:lnTo>
                    <a:pt x="29" y="17"/>
                  </a:lnTo>
                  <a:lnTo>
                    <a:pt x="61" y="27"/>
                  </a:lnTo>
                  <a:lnTo>
                    <a:pt x="97" y="37"/>
                  </a:lnTo>
                  <a:lnTo>
                    <a:pt x="136" y="49"/>
                  </a:lnTo>
                  <a:lnTo>
                    <a:pt x="178" y="62"/>
                  </a:lnTo>
                  <a:lnTo>
                    <a:pt x="222" y="75"/>
                  </a:lnTo>
                  <a:lnTo>
                    <a:pt x="267" y="88"/>
                  </a:lnTo>
                  <a:lnTo>
                    <a:pt x="312" y="102"/>
                  </a:lnTo>
                  <a:lnTo>
                    <a:pt x="357" y="117"/>
                  </a:lnTo>
                  <a:lnTo>
                    <a:pt x="401" y="129"/>
                  </a:lnTo>
                  <a:lnTo>
                    <a:pt x="443" y="143"/>
                  </a:lnTo>
                  <a:lnTo>
                    <a:pt x="482" y="156"/>
                  </a:lnTo>
                  <a:lnTo>
                    <a:pt x="517" y="168"/>
                  </a:lnTo>
                  <a:lnTo>
                    <a:pt x="548" y="178"/>
                  </a:lnTo>
                  <a:lnTo>
                    <a:pt x="574" y="188"/>
                  </a:lnTo>
                  <a:lnTo>
                    <a:pt x="594" y="196"/>
                  </a:lnTo>
                  <a:lnTo>
                    <a:pt x="596" y="188"/>
                  </a:lnTo>
                  <a:lnTo>
                    <a:pt x="576" y="179"/>
                  </a:lnTo>
                  <a:lnTo>
                    <a:pt x="550" y="170"/>
                  </a:lnTo>
                  <a:lnTo>
                    <a:pt x="519" y="159"/>
                  </a:lnTo>
                  <a:lnTo>
                    <a:pt x="484" y="147"/>
                  </a:lnTo>
                  <a:lnTo>
                    <a:pt x="445" y="135"/>
                  </a:lnTo>
                  <a:lnTo>
                    <a:pt x="403" y="121"/>
                  </a:lnTo>
                  <a:lnTo>
                    <a:pt x="359" y="108"/>
                  </a:lnTo>
                  <a:lnTo>
                    <a:pt x="314" y="93"/>
                  </a:lnTo>
                  <a:lnTo>
                    <a:pt x="269" y="80"/>
                  </a:lnTo>
                  <a:lnTo>
                    <a:pt x="224" y="67"/>
                  </a:lnTo>
                  <a:lnTo>
                    <a:pt x="180" y="53"/>
                  </a:lnTo>
                  <a:lnTo>
                    <a:pt x="138" y="41"/>
                  </a:lnTo>
                  <a:lnTo>
                    <a:pt x="99" y="29"/>
                  </a:lnTo>
                  <a:lnTo>
                    <a:pt x="63" y="18"/>
                  </a:lnTo>
                  <a:lnTo>
                    <a:pt x="31" y="9"/>
                  </a:lnTo>
                  <a:lnTo>
                    <a:pt x="5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1" y="7"/>
                  </a:lnTo>
                  <a:lnTo>
                    <a:pt x="3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30" name="Freeform 74"/>
            <p:cNvSpPr>
              <a:spLocks/>
            </p:cNvSpPr>
            <p:nvPr/>
          </p:nvSpPr>
          <p:spPr bwMode="auto">
            <a:xfrm>
              <a:off x="827" y="833"/>
              <a:ext cx="11" cy="57"/>
            </a:xfrm>
            <a:custGeom>
              <a:avLst/>
              <a:gdLst/>
              <a:ahLst/>
              <a:cxnLst>
                <a:cxn ang="0">
                  <a:pos x="61" y="791"/>
                </a:cxn>
                <a:cxn ang="0">
                  <a:pos x="62" y="791"/>
                </a:cxn>
                <a:cxn ang="0">
                  <a:pos x="33" y="749"/>
                </a:cxn>
                <a:cxn ang="0">
                  <a:pos x="15" y="654"/>
                </a:cxn>
                <a:cxn ang="0">
                  <a:pos x="9" y="525"/>
                </a:cxn>
                <a:cxn ang="0">
                  <a:pos x="12" y="381"/>
                </a:cxn>
                <a:cxn ang="0">
                  <a:pos x="25" y="240"/>
                </a:cxn>
                <a:cxn ang="0">
                  <a:pos x="44" y="119"/>
                </a:cxn>
                <a:cxn ang="0">
                  <a:pos x="68" y="35"/>
                </a:cxn>
                <a:cxn ang="0">
                  <a:pos x="93" y="9"/>
                </a:cxn>
                <a:cxn ang="0">
                  <a:pos x="93" y="0"/>
                </a:cxn>
                <a:cxn ang="0">
                  <a:pos x="62" y="31"/>
                </a:cxn>
                <a:cxn ang="0">
                  <a:pos x="36" y="117"/>
                </a:cxn>
                <a:cxn ang="0">
                  <a:pos x="17" y="240"/>
                </a:cxn>
                <a:cxn ang="0">
                  <a:pos x="4" y="381"/>
                </a:cxn>
                <a:cxn ang="0">
                  <a:pos x="0" y="525"/>
                </a:cxn>
                <a:cxn ang="0">
                  <a:pos x="7" y="654"/>
                </a:cxn>
                <a:cxn ang="0">
                  <a:pos x="25" y="751"/>
                </a:cxn>
                <a:cxn ang="0">
                  <a:pos x="60" y="799"/>
                </a:cxn>
                <a:cxn ang="0">
                  <a:pos x="61" y="799"/>
                </a:cxn>
                <a:cxn ang="0">
                  <a:pos x="60" y="799"/>
                </a:cxn>
                <a:cxn ang="0">
                  <a:pos x="63" y="798"/>
                </a:cxn>
                <a:cxn ang="0">
                  <a:pos x="65" y="796"/>
                </a:cxn>
                <a:cxn ang="0">
                  <a:pos x="65" y="793"/>
                </a:cxn>
                <a:cxn ang="0">
                  <a:pos x="62" y="791"/>
                </a:cxn>
                <a:cxn ang="0">
                  <a:pos x="61" y="791"/>
                </a:cxn>
              </a:cxnLst>
              <a:rect l="0" t="0" r="r" b="b"/>
              <a:pathLst>
                <a:path w="93" h="799">
                  <a:moveTo>
                    <a:pt x="61" y="791"/>
                  </a:moveTo>
                  <a:lnTo>
                    <a:pt x="62" y="791"/>
                  </a:lnTo>
                  <a:lnTo>
                    <a:pt x="33" y="749"/>
                  </a:lnTo>
                  <a:lnTo>
                    <a:pt x="15" y="654"/>
                  </a:lnTo>
                  <a:lnTo>
                    <a:pt x="9" y="525"/>
                  </a:lnTo>
                  <a:lnTo>
                    <a:pt x="12" y="381"/>
                  </a:lnTo>
                  <a:lnTo>
                    <a:pt x="25" y="240"/>
                  </a:lnTo>
                  <a:lnTo>
                    <a:pt x="44" y="119"/>
                  </a:lnTo>
                  <a:lnTo>
                    <a:pt x="68" y="35"/>
                  </a:lnTo>
                  <a:lnTo>
                    <a:pt x="93" y="9"/>
                  </a:lnTo>
                  <a:lnTo>
                    <a:pt x="93" y="0"/>
                  </a:lnTo>
                  <a:lnTo>
                    <a:pt x="62" y="31"/>
                  </a:lnTo>
                  <a:lnTo>
                    <a:pt x="36" y="117"/>
                  </a:lnTo>
                  <a:lnTo>
                    <a:pt x="17" y="240"/>
                  </a:lnTo>
                  <a:lnTo>
                    <a:pt x="4" y="381"/>
                  </a:lnTo>
                  <a:lnTo>
                    <a:pt x="0" y="525"/>
                  </a:lnTo>
                  <a:lnTo>
                    <a:pt x="7" y="654"/>
                  </a:lnTo>
                  <a:lnTo>
                    <a:pt x="25" y="751"/>
                  </a:lnTo>
                  <a:lnTo>
                    <a:pt x="60" y="799"/>
                  </a:lnTo>
                  <a:lnTo>
                    <a:pt x="61" y="799"/>
                  </a:lnTo>
                  <a:lnTo>
                    <a:pt x="60" y="799"/>
                  </a:lnTo>
                  <a:lnTo>
                    <a:pt x="63" y="798"/>
                  </a:lnTo>
                  <a:lnTo>
                    <a:pt x="65" y="796"/>
                  </a:lnTo>
                  <a:lnTo>
                    <a:pt x="65" y="793"/>
                  </a:lnTo>
                  <a:lnTo>
                    <a:pt x="62" y="791"/>
                  </a:lnTo>
                  <a:lnTo>
                    <a:pt x="61" y="7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31" name="Freeform 75"/>
            <p:cNvSpPr>
              <a:spLocks/>
            </p:cNvSpPr>
            <p:nvPr/>
          </p:nvSpPr>
          <p:spPr bwMode="auto">
            <a:xfrm>
              <a:off x="834" y="890"/>
              <a:ext cx="64" cy="8"/>
            </a:xfrm>
            <a:custGeom>
              <a:avLst/>
              <a:gdLst/>
              <a:ahLst/>
              <a:cxnLst>
                <a:cxn ang="0">
                  <a:pos x="499" y="112"/>
                </a:cxn>
                <a:cxn ang="0">
                  <a:pos x="503" y="108"/>
                </a:cxn>
                <a:cxn ang="0">
                  <a:pos x="471" y="102"/>
                </a:cxn>
                <a:cxn ang="0">
                  <a:pos x="439" y="94"/>
                </a:cxn>
                <a:cxn ang="0">
                  <a:pos x="406" y="88"/>
                </a:cxn>
                <a:cxn ang="0">
                  <a:pos x="372" y="80"/>
                </a:cxn>
                <a:cxn ang="0">
                  <a:pos x="339" y="74"/>
                </a:cxn>
                <a:cxn ang="0">
                  <a:pos x="305" y="67"/>
                </a:cxn>
                <a:cxn ang="0">
                  <a:pos x="271" y="59"/>
                </a:cxn>
                <a:cxn ang="0">
                  <a:pos x="238" y="52"/>
                </a:cxn>
                <a:cxn ang="0">
                  <a:pos x="205" y="45"/>
                </a:cxn>
                <a:cxn ang="0">
                  <a:pos x="172" y="38"/>
                </a:cxn>
                <a:cxn ang="0">
                  <a:pos x="141" y="32"/>
                </a:cxn>
                <a:cxn ang="0">
                  <a:pos x="110" y="25"/>
                </a:cxn>
                <a:cxn ang="0">
                  <a:pos x="80" y="18"/>
                </a:cxn>
                <a:cxn ang="0">
                  <a:pos x="52" y="12"/>
                </a:cxn>
                <a:cxn ang="0">
                  <a:pos x="25" y="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25" y="15"/>
                </a:cxn>
                <a:cxn ang="0">
                  <a:pos x="52" y="20"/>
                </a:cxn>
                <a:cxn ang="0">
                  <a:pos x="80" y="26"/>
                </a:cxn>
                <a:cxn ang="0">
                  <a:pos x="110" y="34"/>
                </a:cxn>
                <a:cxn ang="0">
                  <a:pos x="141" y="40"/>
                </a:cxn>
                <a:cxn ang="0">
                  <a:pos x="172" y="47"/>
                </a:cxn>
                <a:cxn ang="0">
                  <a:pos x="205" y="54"/>
                </a:cxn>
                <a:cxn ang="0">
                  <a:pos x="238" y="60"/>
                </a:cxn>
                <a:cxn ang="0">
                  <a:pos x="271" y="68"/>
                </a:cxn>
                <a:cxn ang="0">
                  <a:pos x="305" y="75"/>
                </a:cxn>
                <a:cxn ang="0">
                  <a:pos x="339" y="82"/>
                </a:cxn>
                <a:cxn ang="0">
                  <a:pos x="372" y="89"/>
                </a:cxn>
                <a:cxn ang="0">
                  <a:pos x="406" y="96"/>
                </a:cxn>
                <a:cxn ang="0">
                  <a:pos x="439" y="103"/>
                </a:cxn>
                <a:cxn ang="0">
                  <a:pos x="471" y="110"/>
                </a:cxn>
                <a:cxn ang="0">
                  <a:pos x="503" y="116"/>
                </a:cxn>
                <a:cxn ang="0">
                  <a:pos x="507" y="112"/>
                </a:cxn>
                <a:cxn ang="0">
                  <a:pos x="503" y="116"/>
                </a:cxn>
                <a:cxn ang="0">
                  <a:pos x="506" y="115"/>
                </a:cxn>
                <a:cxn ang="0">
                  <a:pos x="507" y="112"/>
                </a:cxn>
                <a:cxn ang="0">
                  <a:pos x="506" y="109"/>
                </a:cxn>
                <a:cxn ang="0">
                  <a:pos x="503" y="108"/>
                </a:cxn>
                <a:cxn ang="0">
                  <a:pos x="499" y="112"/>
                </a:cxn>
              </a:cxnLst>
              <a:rect l="0" t="0" r="r" b="b"/>
              <a:pathLst>
                <a:path w="507" h="116">
                  <a:moveTo>
                    <a:pt x="499" y="112"/>
                  </a:moveTo>
                  <a:lnTo>
                    <a:pt x="503" y="108"/>
                  </a:lnTo>
                  <a:lnTo>
                    <a:pt x="471" y="102"/>
                  </a:lnTo>
                  <a:lnTo>
                    <a:pt x="439" y="94"/>
                  </a:lnTo>
                  <a:lnTo>
                    <a:pt x="406" y="88"/>
                  </a:lnTo>
                  <a:lnTo>
                    <a:pt x="372" y="80"/>
                  </a:lnTo>
                  <a:lnTo>
                    <a:pt x="339" y="74"/>
                  </a:lnTo>
                  <a:lnTo>
                    <a:pt x="305" y="67"/>
                  </a:lnTo>
                  <a:lnTo>
                    <a:pt x="271" y="59"/>
                  </a:lnTo>
                  <a:lnTo>
                    <a:pt x="238" y="52"/>
                  </a:lnTo>
                  <a:lnTo>
                    <a:pt x="205" y="45"/>
                  </a:lnTo>
                  <a:lnTo>
                    <a:pt x="172" y="38"/>
                  </a:lnTo>
                  <a:lnTo>
                    <a:pt x="141" y="32"/>
                  </a:lnTo>
                  <a:lnTo>
                    <a:pt x="110" y="25"/>
                  </a:lnTo>
                  <a:lnTo>
                    <a:pt x="80" y="18"/>
                  </a:lnTo>
                  <a:lnTo>
                    <a:pt x="52" y="12"/>
                  </a:lnTo>
                  <a:lnTo>
                    <a:pt x="25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25" y="15"/>
                  </a:lnTo>
                  <a:lnTo>
                    <a:pt x="52" y="20"/>
                  </a:lnTo>
                  <a:lnTo>
                    <a:pt x="80" y="26"/>
                  </a:lnTo>
                  <a:lnTo>
                    <a:pt x="110" y="34"/>
                  </a:lnTo>
                  <a:lnTo>
                    <a:pt x="141" y="40"/>
                  </a:lnTo>
                  <a:lnTo>
                    <a:pt x="172" y="47"/>
                  </a:lnTo>
                  <a:lnTo>
                    <a:pt x="205" y="54"/>
                  </a:lnTo>
                  <a:lnTo>
                    <a:pt x="238" y="60"/>
                  </a:lnTo>
                  <a:lnTo>
                    <a:pt x="271" y="68"/>
                  </a:lnTo>
                  <a:lnTo>
                    <a:pt x="305" y="75"/>
                  </a:lnTo>
                  <a:lnTo>
                    <a:pt x="339" y="82"/>
                  </a:lnTo>
                  <a:lnTo>
                    <a:pt x="372" y="89"/>
                  </a:lnTo>
                  <a:lnTo>
                    <a:pt x="406" y="96"/>
                  </a:lnTo>
                  <a:lnTo>
                    <a:pt x="439" y="103"/>
                  </a:lnTo>
                  <a:lnTo>
                    <a:pt x="471" y="110"/>
                  </a:lnTo>
                  <a:lnTo>
                    <a:pt x="503" y="116"/>
                  </a:lnTo>
                  <a:lnTo>
                    <a:pt x="507" y="112"/>
                  </a:lnTo>
                  <a:lnTo>
                    <a:pt x="503" y="116"/>
                  </a:lnTo>
                  <a:lnTo>
                    <a:pt x="506" y="115"/>
                  </a:lnTo>
                  <a:lnTo>
                    <a:pt x="507" y="112"/>
                  </a:lnTo>
                  <a:lnTo>
                    <a:pt x="506" y="109"/>
                  </a:lnTo>
                  <a:lnTo>
                    <a:pt x="503" y="108"/>
                  </a:lnTo>
                  <a:lnTo>
                    <a:pt x="499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32" name="Freeform 76"/>
            <p:cNvSpPr>
              <a:spLocks/>
            </p:cNvSpPr>
            <p:nvPr/>
          </p:nvSpPr>
          <p:spPr bwMode="auto">
            <a:xfrm>
              <a:off x="897" y="853"/>
              <a:ext cx="14" cy="45"/>
            </a:xfrm>
            <a:custGeom>
              <a:avLst/>
              <a:gdLst/>
              <a:ahLst/>
              <a:cxnLst>
                <a:cxn ang="0">
                  <a:pos x="104" y="3"/>
                </a:cxn>
                <a:cxn ang="0">
                  <a:pos x="104" y="5"/>
                </a:cxn>
                <a:cxn ang="0">
                  <a:pos x="95" y="63"/>
                </a:cxn>
                <a:cxn ang="0">
                  <a:pos x="80" y="138"/>
                </a:cxn>
                <a:cxn ang="0">
                  <a:pos x="63" y="225"/>
                </a:cxn>
                <a:cxn ang="0">
                  <a:pos x="45" y="317"/>
                </a:cxn>
                <a:cxn ang="0">
                  <a:pos x="28" y="410"/>
                </a:cxn>
                <a:cxn ang="0">
                  <a:pos x="13" y="497"/>
                </a:cxn>
                <a:cxn ang="0">
                  <a:pos x="3" y="573"/>
                </a:cxn>
                <a:cxn ang="0">
                  <a:pos x="0" y="631"/>
                </a:cxn>
                <a:cxn ang="0">
                  <a:pos x="8" y="631"/>
                </a:cxn>
                <a:cxn ang="0">
                  <a:pos x="11" y="573"/>
                </a:cxn>
                <a:cxn ang="0">
                  <a:pos x="21" y="497"/>
                </a:cxn>
                <a:cxn ang="0">
                  <a:pos x="36" y="410"/>
                </a:cxn>
                <a:cxn ang="0">
                  <a:pos x="53" y="319"/>
                </a:cxn>
                <a:cxn ang="0">
                  <a:pos x="71" y="227"/>
                </a:cxn>
                <a:cxn ang="0">
                  <a:pos x="88" y="140"/>
                </a:cxn>
                <a:cxn ang="0">
                  <a:pos x="103" y="63"/>
                </a:cxn>
                <a:cxn ang="0">
                  <a:pos x="112" y="5"/>
                </a:cxn>
                <a:cxn ang="0">
                  <a:pos x="112" y="6"/>
                </a:cxn>
                <a:cxn ang="0">
                  <a:pos x="112" y="5"/>
                </a:cxn>
                <a:cxn ang="0">
                  <a:pos x="111" y="1"/>
                </a:cxn>
                <a:cxn ang="0">
                  <a:pos x="108" y="0"/>
                </a:cxn>
                <a:cxn ang="0">
                  <a:pos x="105" y="1"/>
                </a:cxn>
                <a:cxn ang="0">
                  <a:pos x="104" y="5"/>
                </a:cxn>
                <a:cxn ang="0">
                  <a:pos x="104" y="3"/>
                </a:cxn>
              </a:cxnLst>
              <a:rect l="0" t="0" r="r" b="b"/>
              <a:pathLst>
                <a:path w="112" h="631">
                  <a:moveTo>
                    <a:pt x="104" y="3"/>
                  </a:moveTo>
                  <a:lnTo>
                    <a:pt x="104" y="5"/>
                  </a:lnTo>
                  <a:lnTo>
                    <a:pt x="95" y="63"/>
                  </a:lnTo>
                  <a:lnTo>
                    <a:pt x="80" y="138"/>
                  </a:lnTo>
                  <a:lnTo>
                    <a:pt x="63" y="225"/>
                  </a:lnTo>
                  <a:lnTo>
                    <a:pt x="45" y="317"/>
                  </a:lnTo>
                  <a:lnTo>
                    <a:pt x="28" y="410"/>
                  </a:lnTo>
                  <a:lnTo>
                    <a:pt x="13" y="497"/>
                  </a:lnTo>
                  <a:lnTo>
                    <a:pt x="3" y="573"/>
                  </a:lnTo>
                  <a:lnTo>
                    <a:pt x="0" y="631"/>
                  </a:lnTo>
                  <a:lnTo>
                    <a:pt x="8" y="631"/>
                  </a:lnTo>
                  <a:lnTo>
                    <a:pt x="11" y="573"/>
                  </a:lnTo>
                  <a:lnTo>
                    <a:pt x="21" y="497"/>
                  </a:lnTo>
                  <a:lnTo>
                    <a:pt x="36" y="410"/>
                  </a:lnTo>
                  <a:lnTo>
                    <a:pt x="53" y="319"/>
                  </a:lnTo>
                  <a:lnTo>
                    <a:pt x="71" y="227"/>
                  </a:lnTo>
                  <a:lnTo>
                    <a:pt x="88" y="140"/>
                  </a:lnTo>
                  <a:lnTo>
                    <a:pt x="103" y="63"/>
                  </a:lnTo>
                  <a:lnTo>
                    <a:pt x="112" y="5"/>
                  </a:lnTo>
                  <a:lnTo>
                    <a:pt x="112" y="6"/>
                  </a:lnTo>
                  <a:lnTo>
                    <a:pt x="112" y="5"/>
                  </a:lnTo>
                  <a:lnTo>
                    <a:pt x="111" y="1"/>
                  </a:lnTo>
                  <a:lnTo>
                    <a:pt x="108" y="0"/>
                  </a:lnTo>
                  <a:lnTo>
                    <a:pt x="105" y="1"/>
                  </a:lnTo>
                  <a:lnTo>
                    <a:pt x="104" y="5"/>
                  </a:lnTo>
                  <a:lnTo>
                    <a:pt x="10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33" name="Freeform 77"/>
            <p:cNvSpPr>
              <a:spLocks/>
            </p:cNvSpPr>
            <p:nvPr/>
          </p:nvSpPr>
          <p:spPr bwMode="auto">
            <a:xfrm>
              <a:off x="978" y="1112"/>
              <a:ext cx="32" cy="5"/>
            </a:xfrm>
            <a:custGeom>
              <a:avLst/>
              <a:gdLst/>
              <a:ahLst/>
              <a:cxnLst>
                <a:cxn ang="0">
                  <a:pos x="6" y="72"/>
                </a:cxn>
                <a:cxn ang="0">
                  <a:pos x="4" y="73"/>
                </a:cxn>
                <a:cxn ang="0">
                  <a:pos x="28" y="70"/>
                </a:cxn>
                <a:cxn ang="0">
                  <a:pos x="51" y="67"/>
                </a:cxn>
                <a:cxn ang="0">
                  <a:pos x="73" y="64"/>
                </a:cxn>
                <a:cxn ang="0">
                  <a:pos x="94" y="60"/>
                </a:cxn>
                <a:cxn ang="0">
                  <a:pos x="113" y="56"/>
                </a:cxn>
                <a:cxn ang="0">
                  <a:pos x="130" y="53"/>
                </a:cxn>
                <a:cxn ang="0">
                  <a:pos x="147" y="50"/>
                </a:cxn>
                <a:cxn ang="0">
                  <a:pos x="163" y="47"/>
                </a:cxn>
                <a:cxn ang="0">
                  <a:pos x="177" y="44"/>
                </a:cxn>
                <a:cxn ang="0">
                  <a:pos x="192" y="39"/>
                </a:cxn>
                <a:cxn ang="0">
                  <a:pos x="204" y="35"/>
                </a:cxn>
                <a:cxn ang="0">
                  <a:pos x="215" y="30"/>
                </a:cxn>
                <a:cxn ang="0">
                  <a:pos x="226" y="26"/>
                </a:cxn>
                <a:cxn ang="0">
                  <a:pos x="236" y="20"/>
                </a:cxn>
                <a:cxn ang="0">
                  <a:pos x="245" y="14"/>
                </a:cxn>
                <a:cxn ang="0">
                  <a:pos x="253" y="7"/>
                </a:cxn>
                <a:cxn ang="0">
                  <a:pos x="249" y="0"/>
                </a:cxn>
                <a:cxn ang="0">
                  <a:pos x="241" y="6"/>
                </a:cxn>
                <a:cxn ang="0">
                  <a:pos x="232" y="12"/>
                </a:cxn>
                <a:cxn ang="0">
                  <a:pos x="224" y="17"/>
                </a:cxn>
                <a:cxn ang="0">
                  <a:pos x="213" y="21"/>
                </a:cxn>
                <a:cxn ang="0">
                  <a:pos x="202" y="27"/>
                </a:cxn>
                <a:cxn ang="0">
                  <a:pos x="190" y="31"/>
                </a:cxn>
                <a:cxn ang="0">
                  <a:pos x="177" y="35"/>
                </a:cxn>
                <a:cxn ang="0">
                  <a:pos x="163" y="38"/>
                </a:cxn>
                <a:cxn ang="0">
                  <a:pos x="147" y="42"/>
                </a:cxn>
                <a:cxn ang="0">
                  <a:pos x="130" y="45"/>
                </a:cxn>
                <a:cxn ang="0">
                  <a:pos x="113" y="48"/>
                </a:cxn>
                <a:cxn ang="0">
                  <a:pos x="94" y="51"/>
                </a:cxn>
                <a:cxn ang="0">
                  <a:pos x="73" y="55"/>
                </a:cxn>
                <a:cxn ang="0">
                  <a:pos x="51" y="58"/>
                </a:cxn>
                <a:cxn ang="0">
                  <a:pos x="28" y="62"/>
                </a:cxn>
                <a:cxn ang="0">
                  <a:pos x="4" y="65"/>
                </a:cxn>
                <a:cxn ang="0">
                  <a:pos x="2" y="66"/>
                </a:cxn>
                <a:cxn ang="0">
                  <a:pos x="4" y="65"/>
                </a:cxn>
                <a:cxn ang="0">
                  <a:pos x="1" y="66"/>
                </a:cxn>
                <a:cxn ang="0">
                  <a:pos x="0" y="69"/>
                </a:cxn>
                <a:cxn ang="0">
                  <a:pos x="1" y="72"/>
                </a:cxn>
                <a:cxn ang="0">
                  <a:pos x="4" y="73"/>
                </a:cxn>
                <a:cxn ang="0">
                  <a:pos x="6" y="72"/>
                </a:cxn>
              </a:cxnLst>
              <a:rect l="0" t="0" r="r" b="b"/>
              <a:pathLst>
                <a:path w="253" h="73">
                  <a:moveTo>
                    <a:pt x="6" y="72"/>
                  </a:moveTo>
                  <a:lnTo>
                    <a:pt x="4" y="73"/>
                  </a:lnTo>
                  <a:lnTo>
                    <a:pt x="28" y="70"/>
                  </a:lnTo>
                  <a:lnTo>
                    <a:pt x="51" y="67"/>
                  </a:lnTo>
                  <a:lnTo>
                    <a:pt x="73" y="64"/>
                  </a:lnTo>
                  <a:lnTo>
                    <a:pt x="94" y="60"/>
                  </a:lnTo>
                  <a:lnTo>
                    <a:pt x="113" y="56"/>
                  </a:lnTo>
                  <a:lnTo>
                    <a:pt x="130" y="53"/>
                  </a:lnTo>
                  <a:lnTo>
                    <a:pt x="147" y="50"/>
                  </a:lnTo>
                  <a:lnTo>
                    <a:pt x="163" y="47"/>
                  </a:lnTo>
                  <a:lnTo>
                    <a:pt x="177" y="44"/>
                  </a:lnTo>
                  <a:lnTo>
                    <a:pt x="192" y="39"/>
                  </a:lnTo>
                  <a:lnTo>
                    <a:pt x="204" y="35"/>
                  </a:lnTo>
                  <a:lnTo>
                    <a:pt x="215" y="30"/>
                  </a:lnTo>
                  <a:lnTo>
                    <a:pt x="226" y="26"/>
                  </a:lnTo>
                  <a:lnTo>
                    <a:pt x="236" y="20"/>
                  </a:lnTo>
                  <a:lnTo>
                    <a:pt x="245" y="14"/>
                  </a:lnTo>
                  <a:lnTo>
                    <a:pt x="253" y="7"/>
                  </a:lnTo>
                  <a:lnTo>
                    <a:pt x="249" y="0"/>
                  </a:lnTo>
                  <a:lnTo>
                    <a:pt x="241" y="6"/>
                  </a:lnTo>
                  <a:lnTo>
                    <a:pt x="232" y="12"/>
                  </a:lnTo>
                  <a:lnTo>
                    <a:pt x="224" y="17"/>
                  </a:lnTo>
                  <a:lnTo>
                    <a:pt x="213" y="21"/>
                  </a:lnTo>
                  <a:lnTo>
                    <a:pt x="202" y="27"/>
                  </a:lnTo>
                  <a:lnTo>
                    <a:pt x="190" y="31"/>
                  </a:lnTo>
                  <a:lnTo>
                    <a:pt x="177" y="35"/>
                  </a:lnTo>
                  <a:lnTo>
                    <a:pt x="163" y="38"/>
                  </a:lnTo>
                  <a:lnTo>
                    <a:pt x="147" y="42"/>
                  </a:lnTo>
                  <a:lnTo>
                    <a:pt x="130" y="45"/>
                  </a:lnTo>
                  <a:lnTo>
                    <a:pt x="113" y="48"/>
                  </a:lnTo>
                  <a:lnTo>
                    <a:pt x="94" y="51"/>
                  </a:lnTo>
                  <a:lnTo>
                    <a:pt x="73" y="55"/>
                  </a:lnTo>
                  <a:lnTo>
                    <a:pt x="51" y="58"/>
                  </a:lnTo>
                  <a:lnTo>
                    <a:pt x="28" y="62"/>
                  </a:lnTo>
                  <a:lnTo>
                    <a:pt x="4" y="65"/>
                  </a:lnTo>
                  <a:lnTo>
                    <a:pt x="2" y="66"/>
                  </a:lnTo>
                  <a:lnTo>
                    <a:pt x="4" y="65"/>
                  </a:lnTo>
                  <a:lnTo>
                    <a:pt x="1" y="66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4" y="73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34" name="Freeform 78"/>
            <p:cNvSpPr>
              <a:spLocks/>
            </p:cNvSpPr>
            <p:nvPr/>
          </p:nvSpPr>
          <p:spPr bwMode="auto">
            <a:xfrm>
              <a:off x="963" y="1116"/>
              <a:ext cx="16" cy="7"/>
            </a:xfrm>
            <a:custGeom>
              <a:avLst/>
              <a:gdLst/>
              <a:ahLst/>
              <a:cxnLst>
                <a:cxn ang="0">
                  <a:pos x="4" y="90"/>
                </a:cxn>
                <a:cxn ang="0">
                  <a:pos x="5" y="90"/>
                </a:cxn>
                <a:cxn ang="0">
                  <a:pos x="21" y="83"/>
                </a:cxn>
                <a:cxn ang="0">
                  <a:pos x="37" y="75"/>
                </a:cxn>
                <a:cxn ang="0">
                  <a:pos x="53" y="67"/>
                </a:cxn>
                <a:cxn ang="0">
                  <a:pos x="68" y="56"/>
                </a:cxn>
                <a:cxn ang="0">
                  <a:pos x="83" y="45"/>
                </a:cxn>
                <a:cxn ang="0">
                  <a:pos x="97" y="32"/>
                </a:cxn>
                <a:cxn ang="0">
                  <a:pos x="111" y="19"/>
                </a:cxn>
                <a:cxn ang="0">
                  <a:pos x="124" y="6"/>
                </a:cxn>
                <a:cxn ang="0">
                  <a:pos x="120" y="0"/>
                </a:cxn>
                <a:cxn ang="0">
                  <a:pos x="107" y="13"/>
                </a:cxn>
                <a:cxn ang="0">
                  <a:pos x="93" y="25"/>
                </a:cxn>
                <a:cxn ang="0">
                  <a:pos x="79" y="37"/>
                </a:cxn>
                <a:cxn ang="0">
                  <a:pos x="64" y="48"/>
                </a:cxn>
                <a:cxn ang="0">
                  <a:pos x="49" y="58"/>
                </a:cxn>
                <a:cxn ang="0">
                  <a:pos x="35" y="67"/>
                </a:cxn>
                <a:cxn ang="0">
                  <a:pos x="19" y="75"/>
                </a:cxn>
                <a:cxn ang="0">
                  <a:pos x="3" y="81"/>
                </a:cxn>
                <a:cxn ang="0">
                  <a:pos x="4" y="81"/>
                </a:cxn>
                <a:cxn ang="0">
                  <a:pos x="3" y="81"/>
                </a:cxn>
                <a:cxn ang="0">
                  <a:pos x="1" y="83"/>
                </a:cxn>
                <a:cxn ang="0">
                  <a:pos x="0" y="87"/>
                </a:cxn>
                <a:cxn ang="0">
                  <a:pos x="2" y="89"/>
                </a:cxn>
                <a:cxn ang="0">
                  <a:pos x="5" y="90"/>
                </a:cxn>
                <a:cxn ang="0">
                  <a:pos x="4" y="90"/>
                </a:cxn>
              </a:cxnLst>
              <a:rect l="0" t="0" r="r" b="b"/>
              <a:pathLst>
                <a:path w="124" h="90">
                  <a:moveTo>
                    <a:pt x="4" y="90"/>
                  </a:moveTo>
                  <a:lnTo>
                    <a:pt x="5" y="90"/>
                  </a:lnTo>
                  <a:lnTo>
                    <a:pt x="21" y="83"/>
                  </a:lnTo>
                  <a:lnTo>
                    <a:pt x="37" y="75"/>
                  </a:lnTo>
                  <a:lnTo>
                    <a:pt x="53" y="67"/>
                  </a:lnTo>
                  <a:lnTo>
                    <a:pt x="68" y="56"/>
                  </a:lnTo>
                  <a:lnTo>
                    <a:pt x="83" y="45"/>
                  </a:lnTo>
                  <a:lnTo>
                    <a:pt x="97" y="32"/>
                  </a:lnTo>
                  <a:lnTo>
                    <a:pt x="111" y="19"/>
                  </a:lnTo>
                  <a:lnTo>
                    <a:pt x="124" y="6"/>
                  </a:lnTo>
                  <a:lnTo>
                    <a:pt x="120" y="0"/>
                  </a:lnTo>
                  <a:lnTo>
                    <a:pt x="107" y="13"/>
                  </a:lnTo>
                  <a:lnTo>
                    <a:pt x="93" y="25"/>
                  </a:lnTo>
                  <a:lnTo>
                    <a:pt x="79" y="37"/>
                  </a:lnTo>
                  <a:lnTo>
                    <a:pt x="64" y="48"/>
                  </a:lnTo>
                  <a:lnTo>
                    <a:pt x="49" y="58"/>
                  </a:lnTo>
                  <a:lnTo>
                    <a:pt x="35" y="67"/>
                  </a:lnTo>
                  <a:lnTo>
                    <a:pt x="19" y="75"/>
                  </a:lnTo>
                  <a:lnTo>
                    <a:pt x="3" y="81"/>
                  </a:lnTo>
                  <a:lnTo>
                    <a:pt x="4" y="81"/>
                  </a:lnTo>
                  <a:lnTo>
                    <a:pt x="3" y="81"/>
                  </a:lnTo>
                  <a:lnTo>
                    <a:pt x="1" y="83"/>
                  </a:lnTo>
                  <a:lnTo>
                    <a:pt x="0" y="87"/>
                  </a:lnTo>
                  <a:lnTo>
                    <a:pt x="2" y="89"/>
                  </a:lnTo>
                  <a:lnTo>
                    <a:pt x="5" y="90"/>
                  </a:lnTo>
                  <a:lnTo>
                    <a:pt x="4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35" name="Freeform 79"/>
            <p:cNvSpPr>
              <a:spLocks/>
            </p:cNvSpPr>
            <p:nvPr/>
          </p:nvSpPr>
          <p:spPr bwMode="auto">
            <a:xfrm>
              <a:off x="872" y="1122"/>
              <a:ext cx="92" cy="8"/>
            </a:xfrm>
            <a:custGeom>
              <a:avLst/>
              <a:gdLst/>
              <a:ahLst/>
              <a:cxnLst>
                <a:cxn ang="0">
                  <a:pos x="4" y="118"/>
                </a:cxn>
                <a:cxn ang="0">
                  <a:pos x="45" y="114"/>
                </a:cxn>
                <a:cxn ang="0">
                  <a:pos x="87" y="107"/>
                </a:cxn>
                <a:cxn ang="0">
                  <a:pos x="132" y="102"/>
                </a:cxn>
                <a:cxn ang="0">
                  <a:pos x="178" y="96"/>
                </a:cxn>
                <a:cxn ang="0">
                  <a:pos x="225" y="88"/>
                </a:cxn>
                <a:cxn ang="0">
                  <a:pos x="274" y="81"/>
                </a:cxn>
                <a:cxn ang="0">
                  <a:pos x="322" y="73"/>
                </a:cxn>
                <a:cxn ang="0">
                  <a:pos x="371" y="66"/>
                </a:cxn>
                <a:cxn ang="0">
                  <a:pos x="420" y="58"/>
                </a:cxn>
                <a:cxn ang="0">
                  <a:pos x="468" y="50"/>
                </a:cxn>
                <a:cxn ang="0">
                  <a:pos x="516" y="43"/>
                </a:cxn>
                <a:cxn ang="0">
                  <a:pos x="563" y="35"/>
                </a:cxn>
                <a:cxn ang="0">
                  <a:pos x="608" y="28"/>
                </a:cxn>
                <a:cxn ang="0">
                  <a:pos x="651" y="22"/>
                </a:cxn>
                <a:cxn ang="0">
                  <a:pos x="692" y="15"/>
                </a:cxn>
                <a:cxn ang="0">
                  <a:pos x="731" y="9"/>
                </a:cxn>
                <a:cxn ang="0">
                  <a:pos x="712" y="4"/>
                </a:cxn>
                <a:cxn ang="0">
                  <a:pos x="672" y="9"/>
                </a:cxn>
                <a:cxn ang="0">
                  <a:pos x="630" y="16"/>
                </a:cxn>
                <a:cxn ang="0">
                  <a:pos x="586" y="23"/>
                </a:cxn>
                <a:cxn ang="0">
                  <a:pos x="540" y="30"/>
                </a:cxn>
                <a:cxn ang="0">
                  <a:pos x="492" y="37"/>
                </a:cxn>
                <a:cxn ang="0">
                  <a:pos x="444" y="46"/>
                </a:cxn>
                <a:cxn ang="0">
                  <a:pos x="396" y="53"/>
                </a:cxn>
                <a:cxn ang="0">
                  <a:pos x="347" y="61"/>
                </a:cxn>
                <a:cxn ang="0">
                  <a:pos x="298" y="69"/>
                </a:cxn>
                <a:cxn ang="0">
                  <a:pos x="249" y="77"/>
                </a:cxn>
                <a:cxn ang="0">
                  <a:pos x="202" y="83"/>
                </a:cxn>
                <a:cxn ang="0">
                  <a:pos x="155" y="90"/>
                </a:cxn>
                <a:cxn ang="0">
                  <a:pos x="109" y="97"/>
                </a:cxn>
                <a:cxn ang="0">
                  <a:pos x="66" y="102"/>
                </a:cxn>
                <a:cxn ang="0">
                  <a:pos x="24" y="107"/>
                </a:cxn>
                <a:cxn ang="0">
                  <a:pos x="4" y="109"/>
                </a:cxn>
                <a:cxn ang="0">
                  <a:pos x="1" y="110"/>
                </a:cxn>
                <a:cxn ang="0">
                  <a:pos x="1" y="117"/>
                </a:cxn>
              </a:cxnLst>
              <a:rect l="0" t="0" r="r" b="b"/>
              <a:pathLst>
                <a:path w="731" h="118">
                  <a:moveTo>
                    <a:pt x="4" y="118"/>
                  </a:moveTo>
                  <a:lnTo>
                    <a:pt x="4" y="118"/>
                  </a:lnTo>
                  <a:lnTo>
                    <a:pt x="24" y="116"/>
                  </a:lnTo>
                  <a:lnTo>
                    <a:pt x="45" y="114"/>
                  </a:lnTo>
                  <a:lnTo>
                    <a:pt x="66" y="110"/>
                  </a:lnTo>
                  <a:lnTo>
                    <a:pt x="87" y="107"/>
                  </a:lnTo>
                  <a:lnTo>
                    <a:pt x="109" y="105"/>
                  </a:lnTo>
                  <a:lnTo>
                    <a:pt x="132" y="102"/>
                  </a:lnTo>
                  <a:lnTo>
                    <a:pt x="155" y="99"/>
                  </a:lnTo>
                  <a:lnTo>
                    <a:pt x="178" y="96"/>
                  </a:lnTo>
                  <a:lnTo>
                    <a:pt x="202" y="91"/>
                  </a:lnTo>
                  <a:lnTo>
                    <a:pt x="225" y="88"/>
                  </a:lnTo>
                  <a:lnTo>
                    <a:pt x="249" y="85"/>
                  </a:lnTo>
                  <a:lnTo>
                    <a:pt x="274" y="81"/>
                  </a:lnTo>
                  <a:lnTo>
                    <a:pt x="298" y="78"/>
                  </a:lnTo>
                  <a:lnTo>
                    <a:pt x="322" y="73"/>
                  </a:lnTo>
                  <a:lnTo>
                    <a:pt x="347" y="69"/>
                  </a:lnTo>
                  <a:lnTo>
                    <a:pt x="371" y="66"/>
                  </a:lnTo>
                  <a:lnTo>
                    <a:pt x="396" y="62"/>
                  </a:lnTo>
                  <a:lnTo>
                    <a:pt x="420" y="58"/>
                  </a:lnTo>
                  <a:lnTo>
                    <a:pt x="444" y="54"/>
                  </a:lnTo>
                  <a:lnTo>
                    <a:pt x="468" y="50"/>
                  </a:lnTo>
                  <a:lnTo>
                    <a:pt x="492" y="46"/>
                  </a:lnTo>
                  <a:lnTo>
                    <a:pt x="516" y="43"/>
                  </a:lnTo>
                  <a:lnTo>
                    <a:pt x="540" y="38"/>
                  </a:lnTo>
                  <a:lnTo>
                    <a:pt x="563" y="35"/>
                  </a:lnTo>
                  <a:lnTo>
                    <a:pt x="586" y="31"/>
                  </a:lnTo>
                  <a:lnTo>
                    <a:pt x="608" y="28"/>
                  </a:lnTo>
                  <a:lnTo>
                    <a:pt x="630" y="25"/>
                  </a:lnTo>
                  <a:lnTo>
                    <a:pt x="651" y="22"/>
                  </a:lnTo>
                  <a:lnTo>
                    <a:pt x="672" y="17"/>
                  </a:lnTo>
                  <a:lnTo>
                    <a:pt x="692" y="15"/>
                  </a:lnTo>
                  <a:lnTo>
                    <a:pt x="712" y="12"/>
                  </a:lnTo>
                  <a:lnTo>
                    <a:pt x="731" y="9"/>
                  </a:lnTo>
                  <a:lnTo>
                    <a:pt x="731" y="0"/>
                  </a:lnTo>
                  <a:lnTo>
                    <a:pt x="712" y="4"/>
                  </a:lnTo>
                  <a:lnTo>
                    <a:pt x="692" y="7"/>
                  </a:lnTo>
                  <a:lnTo>
                    <a:pt x="672" y="9"/>
                  </a:lnTo>
                  <a:lnTo>
                    <a:pt x="651" y="13"/>
                  </a:lnTo>
                  <a:lnTo>
                    <a:pt x="630" y="16"/>
                  </a:lnTo>
                  <a:lnTo>
                    <a:pt x="608" y="19"/>
                  </a:lnTo>
                  <a:lnTo>
                    <a:pt x="586" y="23"/>
                  </a:lnTo>
                  <a:lnTo>
                    <a:pt x="563" y="27"/>
                  </a:lnTo>
                  <a:lnTo>
                    <a:pt x="540" y="30"/>
                  </a:lnTo>
                  <a:lnTo>
                    <a:pt x="516" y="34"/>
                  </a:lnTo>
                  <a:lnTo>
                    <a:pt x="492" y="37"/>
                  </a:lnTo>
                  <a:lnTo>
                    <a:pt x="468" y="42"/>
                  </a:lnTo>
                  <a:lnTo>
                    <a:pt x="444" y="46"/>
                  </a:lnTo>
                  <a:lnTo>
                    <a:pt x="420" y="49"/>
                  </a:lnTo>
                  <a:lnTo>
                    <a:pt x="396" y="53"/>
                  </a:lnTo>
                  <a:lnTo>
                    <a:pt x="371" y="58"/>
                  </a:lnTo>
                  <a:lnTo>
                    <a:pt x="347" y="61"/>
                  </a:lnTo>
                  <a:lnTo>
                    <a:pt x="322" y="65"/>
                  </a:lnTo>
                  <a:lnTo>
                    <a:pt x="298" y="69"/>
                  </a:lnTo>
                  <a:lnTo>
                    <a:pt x="274" y="72"/>
                  </a:lnTo>
                  <a:lnTo>
                    <a:pt x="249" y="77"/>
                  </a:lnTo>
                  <a:lnTo>
                    <a:pt x="225" y="80"/>
                  </a:lnTo>
                  <a:lnTo>
                    <a:pt x="202" y="83"/>
                  </a:lnTo>
                  <a:lnTo>
                    <a:pt x="178" y="87"/>
                  </a:lnTo>
                  <a:lnTo>
                    <a:pt x="155" y="90"/>
                  </a:lnTo>
                  <a:lnTo>
                    <a:pt x="132" y="94"/>
                  </a:lnTo>
                  <a:lnTo>
                    <a:pt x="109" y="97"/>
                  </a:lnTo>
                  <a:lnTo>
                    <a:pt x="87" y="99"/>
                  </a:lnTo>
                  <a:lnTo>
                    <a:pt x="66" y="102"/>
                  </a:lnTo>
                  <a:lnTo>
                    <a:pt x="45" y="105"/>
                  </a:lnTo>
                  <a:lnTo>
                    <a:pt x="24" y="107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1" y="110"/>
                  </a:lnTo>
                  <a:lnTo>
                    <a:pt x="0" y="114"/>
                  </a:lnTo>
                  <a:lnTo>
                    <a:pt x="1" y="117"/>
                  </a:lnTo>
                  <a:lnTo>
                    <a:pt x="4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36" name="Freeform 80"/>
            <p:cNvSpPr>
              <a:spLocks/>
            </p:cNvSpPr>
            <p:nvPr/>
          </p:nvSpPr>
          <p:spPr bwMode="auto">
            <a:xfrm>
              <a:off x="861" y="1130"/>
              <a:ext cx="12" cy="10"/>
            </a:xfrm>
            <a:custGeom>
              <a:avLst/>
              <a:gdLst/>
              <a:ahLst/>
              <a:cxnLst>
                <a:cxn ang="0">
                  <a:pos x="8" y="135"/>
                </a:cxn>
                <a:cxn ang="0">
                  <a:pos x="8" y="135"/>
                </a:cxn>
                <a:cxn ang="0">
                  <a:pos x="13" y="119"/>
                </a:cxn>
                <a:cxn ang="0">
                  <a:pos x="19" y="100"/>
                </a:cxn>
                <a:cxn ang="0">
                  <a:pos x="27" y="80"/>
                </a:cxn>
                <a:cxn ang="0">
                  <a:pos x="37" y="60"/>
                </a:cxn>
                <a:cxn ang="0">
                  <a:pos x="49" y="42"/>
                </a:cxn>
                <a:cxn ang="0">
                  <a:pos x="62" y="26"/>
                </a:cxn>
                <a:cxn ang="0">
                  <a:pos x="78" y="14"/>
                </a:cxn>
                <a:cxn ang="0">
                  <a:pos x="97" y="9"/>
                </a:cxn>
                <a:cxn ang="0">
                  <a:pos x="97" y="0"/>
                </a:cxn>
                <a:cxn ang="0">
                  <a:pos x="76" y="6"/>
                </a:cxn>
                <a:cxn ang="0">
                  <a:pos x="58" y="19"/>
                </a:cxn>
                <a:cxn ang="0">
                  <a:pos x="43" y="35"/>
                </a:cxn>
                <a:cxn ang="0">
                  <a:pos x="31" y="55"/>
                </a:cxn>
                <a:cxn ang="0">
                  <a:pos x="21" y="76"/>
                </a:cxn>
                <a:cxn ang="0">
                  <a:pos x="13" y="98"/>
                </a:cxn>
                <a:cxn ang="0">
                  <a:pos x="5" y="117"/>
                </a:cxn>
                <a:cxn ang="0">
                  <a:pos x="0" y="133"/>
                </a:cxn>
                <a:cxn ang="0">
                  <a:pos x="0" y="133"/>
                </a:cxn>
                <a:cxn ang="0">
                  <a:pos x="0" y="133"/>
                </a:cxn>
                <a:cxn ang="0">
                  <a:pos x="1" y="136"/>
                </a:cxn>
                <a:cxn ang="0">
                  <a:pos x="3" y="138"/>
                </a:cxn>
                <a:cxn ang="0">
                  <a:pos x="6" y="137"/>
                </a:cxn>
                <a:cxn ang="0">
                  <a:pos x="8" y="135"/>
                </a:cxn>
              </a:cxnLst>
              <a:rect l="0" t="0" r="r" b="b"/>
              <a:pathLst>
                <a:path w="97" h="138">
                  <a:moveTo>
                    <a:pt x="8" y="135"/>
                  </a:moveTo>
                  <a:lnTo>
                    <a:pt x="8" y="135"/>
                  </a:lnTo>
                  <a:lnTo>
                    <a:pt x="13" y="119"/>
                  </a:lnTo>
                  <a:lnTo>
                    <a:pt x="19" y="100"/>
                  </a:lnTo>
                  <a:lnTo>
                    <a:pt x="27" y="80"/>
                  </a:lnTo>
                  <a:lnTo>
                    <a:pt x="37" y="60"/>
                  </a:lnTo>
                  <a:lnTo>
                    <a:pt x="49" y="42"/>
                  </a:lnTo>
                  <a:lnTo>
                    <a:pt x="62" y="26"/>
                  </a:lnTo>
                  <a:lnTo>
                    <a:pt x="78" y="14"/>
                  </a:lnTo>
                  <a:lnTo>
                    <a:pt x="97" y="9"/>
                  </a:lnTo>
                  <a:lnTo>
                    <a:pt x="97" y="0"/>
                  </a:lnTo>
                  <a:lnTo>
                    <a:pt x="76" y="6"/>
                  </a:lnTo>
                  <a:lnTo>
                    <a:pt x="58" y="19"/>
                  </a:lnTo>
                  <a:lnTo>
                    <a:pt x="43" y="35"/>
                  </a:lnTo>
                  <a:lnTo>
                    <a:pt x="31" y="55"/>
                  </a:lnTo>
                  <a:lnTo>
                    <a:pt x="21" y="76"/>
                  </a:lnTo>
                  <a:lnTo>
                    <a:pt x="13" y="98"/>
                  </a:lnTo>
                  <a:lnTo>
                    <a:pt x="5" y="117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36"/>
                  </a:lnTo>
                  <a:lnTo>
                    <a:pt x="3" y="138"/>
                  </a:lnTo>
                  <a:lnTo>
                    <a:pt x="6" y="137"/>
                  </a:lnTo>
                  <a:lnTo>
                    <a:pt x="8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37" name="Freeform 81"/>
            <p:cNvSpPr>
              <a:spLocks/>
            </p:cNvSpPr>
            <p:nvPr/>
          </p:nvSpPr>
          <p:spPr bwMode="auto">
            <a:xfrm>
              <a:off x="859" y="1139"/>
              <a:ext cx="13" cy="76"/>
            </a:xfrm>
            <a:custGeom>
              <a:avLst/>
              <a:gdLst/>
              <a:ahLst/>
              <a:cxnLst>
                <a:cxn ang="0">
                  <a:pos x="101" y="1050"/>
                </a:cxn>
                <a:cxn ang="0">
                  <a:pos x="102" y="1050"/>
                </a:cxn>
                <a:cxn ang="0">
                  <a:pos x="72" y="998"/>
                </a:cxn>
                <a:cxn ang="0">
                  <a:pos x="46" y="885"/>
                </a:cxn>
                <a:cxn ang="0">
                  <a:pos x="27" y="729"/>
                </a:cxn>
                <a:cxn ang="0">
                  <a:pos x="15" y="552"/>
                </a:cxn>
                <a:cxn ang="0">
                  <a:pos x="8" y="371"/>
                </a:cxn>
                <a:cxn ang="0">
                  <a:pos x="8" y="207"/>
                </a:cxn>
                <a:cxn ang="0">
                  <a:pos x="13" y="77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5" y="77"/>
                </a:cxn>
                <a:cxn ang="0">
                  <a:pos x="0" y="207"/>
                </a:cxn>
                <a:cxn ang="0">
                  <a:pos x="0" y="371"/>
                </a:cxn>
                <a:cxn ang="0">
                  <a:pos x="7" y="552"/>
                </a:cxn>
                <a:cxn ang="0">
                  <a:pos x="19" y="729"/>
                </a:cxn>
                <a:cxn ang="0">
                  <a:pos x="38" y="885"/>
                </a:cxn>
                <a:cxn ang="0">
                  <a:pos x="64" y="1000"/>
                </a:cxn>
                <a:cxn ang="0">
                  <a:pos x="100" y="1058"/>
                </a:cxn>
                <a:cxn ang="0">
                  <a:pos x="101" y="1058"/>
                </a:cxn>
                <a:cxn ang="0">
                  <a:pos x="100" y="1058"/>
                </a:cxn>
                <a:cxn ang="0">
                  <a:pos x="103" y="1057"/>
                </a:cxn>
                <a:cxn ang="0">
                  <a:pos x="105" y="1055"/>
                </a:cxn>
                <a:cxn ang="0">
                  <a:pos x="105" y="1052"/>
                </a:cxn>
                <a:cxn ang="0">
                  <a:pos x="102" y="1050"/>
                </a:cxn>
                <a:cxn ang="0">
                  <a:pos x="101" y="1050"/>
                </a:cxn>
              </a:cxnLst>
              <a:rect l="0" t="0" r="r" b="b"/>
              <a:pathLst>
                <a:path w="105" h="1058">
                  <a:moveTo>
                    <a:pt x="101" y="1050"/>
                  </a:moveTo>
                  <a:lnTo>
                    <a:pt x="102" y="1050"/>
                  </a:lnTo>
                  <a:lnTo>
                    <a:pt x="72" y="998"/>
                  </a:lnTo>
                  <a:lnTo>
                    <a:pt x="46" y="885"/>
                  </a:lnTo>
                  <a:lnTo>
                    <a:pt x="27" y="729"/>
                  </a:lnTo>
                  <a:lnTo>
                    <a:pt x="15" y="552"/>
                  </a:lnTo>
                  <a:lnTo>
                    <a:pt x="8" y="371"/>
                  </a:lnTo>
                  <a:lnTo>
                    <a:pt x="8" y="207"/>
                  </a:lnTo>
                  <a:lnTo>
                    <a:pt x="13" y="77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5" y="77"/>
                  </a:lnTo>
                  <a:lnTo>
                    <a:pt x="0" y="207"/>
                  </a:lnTo>
                  <a:lnTo>
                    <a:pt x="0" y="371"/>
                  </a:lnTo>
                  <a:lnTo>
                    <a:pt x="7" y="552"/>
                  </a:lnTo>
                  <a:lnTo>
                    <a:pt x="19" y="729"/>
                  </a:lnTo>
                  <a:lnTo>
                    <a:pt x="38" y="885"/>
                  </a:lnTo>
                  <a:lnTo>
                    <a:pt x="64" y="1000"/>
                  </a:lnTo>
                  <a:lnTo>
                    <a:pt x="100" y="1058"/>
                  </a:lnTo>
                  <a:lnTo>
                    <a:pt x="101" y="1058"/>
                  </a:lnTo>
                  <a:lnTo>
                    <a:pt x="100" y="1058"/>
                  </a:lnTo>
                  <a:lnTo>
                    <a:pt x="103" y="1057"/>
                  </a:lnTo>
                  <a:lnTo>
                    <a:pt x="105" y="1055"/>
                  </a:lnTo>
                  <a:lnTo>
                    <a:pt x="105" y="1052"/>
                  </a:lnTo>
                  <a:lnTo>
                    <a:pt x="102" y="1050"/>
                  </a:lnTo>
                  <a:lnTo>
                    <a:pt x="101" y="10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38" name="Freeform 82"/>
            <p:cNvSpPr>
              <a:spLocks/>
            </p:cNvSpPr>
            <p:nvPr/>
          </p:nvSpPr>
          <p:spPr bwMode="auto">
            <a:xfrm>
              <a:off x="871" y="1201"/>
              <a:ext cx="108" cy="14"/>
            </a:xfrm>
            <a:custGeom>
              <a:avLst/>
              <a:gdLst/>
              <a:ahLst/>
              <a:cxnLst>
                <a:cxn ang="0">
                  <a:pos x="859" y="0"/>
                </a:cxn>
                <a:cxn ang="0">
                  <a:pos x="859" y="0"/>
                </a:cxn>
                <a:cxn ang="0">
                  <a:pos x="0" y="187"/>
                </a:cxn>
                <a:cxn ang="0">
                  <a:pos x="0" y="195"/>
                </a:cxn>
                <a:cxn ang="0">
                  <a:pos x="859" y="9"/>
                </a:cxn>
                <a:cxn ang="0">
                  <a:pos x="859" y="9"/>
                </a:cxn>
                <a:cxn ang="0">
                  <a:pos x="859" y="9"/>
                </a:cxn>
                <a:cxn ang="0">
                  <a:pos x="862" y="8"/>
                </a:cxn>
                <a:cxn ang="0">
                  <a:pos x="863" y="5"/>
                </a:cxn>
                <a:cxn ang="0">
                  <a:pos x="862" y="1"/>
                </a:cxn>
                <a:cxn ang="0">
                  <a:pos x="859" y="0"/>
                </a:cxn>
              </a:cxnLst>
              <a:rect l="0" t="0" r="r" b="b"/>
              <a:pathLst>
                <a:path w="863" h="195">
                  <a:moveTo>
                    <a:pt x="859" y="0"/>
                  </a:moveTo>
                  <a:lnTo>
                    <a:pt x="859" y="0"/>
                  </a:lnTo>
                  <a:lnTo>
                    <a:pt x="0" y="187"/>
                  </a:lnTo>
                  <a:lnTo>
                    <a:pt x="0" y="195"/>
                  </a:lnTo>
                  <a:lnTo>
                    <a:pt x="859" y="9"/>
                  </a:lnTo>
                  <a:lnTo>
                    <a:pt x="859" y="9"/>
                  </a:lnTo>
                  <a:lnTo>
                    <a:pt x="859" y="9"/>
                  </a:lnTo>
                  <a:lnTo>
                    <a:pt x="862" y="8"/>
                  </a:lnTo>
                  <a:lnTo>
                    <a:pt x="863" y="5"/>
                  </a:lnTo>
                  <a:lnTo>
                    <a:pt x="862" y="1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39" name="Freeform 83"/>
            <p:cNvSpPr>
              <a:spLocks/>
            </p:cNvSpPr>
            <p:nvPr/>
          </p:nvSpPr>
          <p:spPr bwMode="auto">
            <a:xfrm>
              <a:off x="979" y="1200"/>
              <a:ext cx="17" cy="2"/>
            </a:xfrm>
            <a:custGeom>
              <a:avLst/>
              <a:gdLst/>
              <a:ahLst/>
              <a:cxnLst>
                <a:cxn ang="0">
                  <a:pos x="134" y="4"/>
                </a:cxn>
                <a:cxn ang="0">
                  <a:pos x="138" y="0"/>
                </a:cxn>
                <a:cxn ang="0">
                  <a:pos x="0" y="6"/>
                </a:cxn>
                <a:cxn ang="0">
                  <a:pos x="0" y="15"/>
                </a:cxn>
                <a:cxn ang="0">
                  <a:pos x="138" y="8"/>
                </a:cxn>
                <a:cxn ang="0">
                  <a:pos x="142" y="4"/>
                </a:cxn>
                <a:cxn ang="0">
                  <a:pos x="138" y="8"/>
                </a:cxn>
                <a:cxn ang="0">
                  <a:pos x="141" y="7"/>
                </a:cxn>
                <a:cxn ang="0">
                  <a:pos x="142" y="4"/>
                </a:cxn>
                <a:cxn ang="0">
                  <a:pos x="141" y="1"/>
                </a:cxn>
                <a:cxn ang="0">
                  <a:pos x="138" y="0"/>
                </a:cxn>
                <a:cxn ang="0">
                  <a:pos x="134" y="4"/>
                </a:cxn>
              </a:cxnLst>
              <a:rect l="0" t="0" r="r" b="b"/>
              <a:pathLst>
                <a:path w="142" h="15">
                  <a:moveTo>
                    <a:pt x="134" y="4"/>
                  </a:moveTo>
                  <a:lnTo>
                    <a:pt x="138" y="0"/>
                  </a:lnTo>
                  <a:lnTo>
                    <a:pt x="0" y="6"/>
                  </a:lnTo>
                  <a:lnTo>
                    <a:pt x="0" y="15"/>
                  </a:lnTo>
                  <a:lnTo>
                    <a:pt x="138" y="8"/>
                  </a:lnTo>
                  <a:lnTo>
                    <a:pt x="142" y="4"/>
                  </a:lnTo>
                  <a:lnTo>
                    <a:pt x="138" y="8"/>
                  </a:lnTo>
                  <a:lnTo>
                    <a:pt x="141" y="7"/>
                  </a:lnTo>
                  <a:lnTo>
                    <a:pt x="142" y="4"/>
                  </a:lnTo>
                  <a:lnTo>
                    <a:pt x="141" y="1"/>
                  </a:lnTo>
                  <a:lnTo>
                    <a:pt x="138" y="0"/>
                  </a:lnTo>
                  <a:lnTo>
                    <a:pt x="13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40" name="Freeform 84"/>
            <p:cNvSpPr>
              <a:spLocks/>
            </p:cNvSpPr>
            <p:nvPr/>
          </p:nvSpPr>
          <p:spPr bwMode="auto">
            <a:xfrm>
              <a:off x="995" y="1150"/>
              <a:ext cx="8" cy="51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0"/>
                </a:cxn>
                <a:cxn ang="0">
                  <a:pos x="34" y="88"/>
                </a:cxn>
                <a:cxn ang="0">
                  <a:pos x="15" y="184"/>
                </a:cxn>
                <a:cxn ang="0">
                  <a:pos x="4" y="286"/>
                </a:cxn>
                <a:cxn ang="0">
                  <a:pos x="0" y="388"/>
                </a:cxn>
                <a:cxn ang="0">
                  <a:pos x="0" y="487"/>
                </a:cxn>
                <a:cxn ang="0">
                  <a:pos x="3" y="576"/>
                </a:cxn>
                <a:cxn ang="0">
                  <a:pos x="6" y="652"/>
                </a:cxn>
                <a:cxn ang="0">
                  <a:pos x="7" y="710"/>
                </a:cxn>
                <a:cxn ang="0">
                  <a:pos x="15" y="710"/>
                </a:cxn>
                <a:cxn ang="0">
                  <a:pos x="14" y="652"/>
                </a:cxn>
                <a:cxn ang="0">
                  <a:pos x="11" y="576"/>
                </a:cxn>
                <a:cxn ang="0">
                  <a:pos x="8" y="487"/>
                </a:cxn>
                <a:cxn ang="0">
                  <a:pos x="8" y="388"/>
                </a:cxn>
                <a:cxn ang="0">
                  <a:pos x="12" y="286"/>
                </a:cxn>
                <a:cxn ang="0">
                  <a:pos x="23" y="184"/>
                </a:cxn>
                <a:cxn ang="0">
                  <a:pos x="42" y="90"/>
                </a:cxn>
                <a:cxn ang="0">
                  <a:pos x="70" y="4"/>
                </a:cxn>
                <a:cxn ang="0">
                  <a:pos x="70" y="4"/>
                </a:cxn>
                <a:cxn ang="0">
                  <a:pos x="64" y="0"/>
                </a:cxn>
              </a:cxnLst>
              <a:rect l="0" t="0" r="r" b="b"/>
              <a:pathLst>
                <a:path w="70" h="710">
                  <a:moveTo>
                    <a:pt x="64" y="0"/>
                  </a:moveTo>
                  <a:lnTo>
                    <a:pt x="64" y="0"/>
                  </a:lnTo>
                  <a:lnTo>
                    <a:pt x="34" y="88"/>
                  </a:lnTo>
                  <a:lnTo>
                    <a:pt x="15" y="184"/>
                  </a:lnTo>
                  <a:lnTo>
                    <a:pt x="4" y="286"/>
                  </a:lnTo>
                  <a:lnTo>
                    <a:pt x="0" y="388"/>
                  </a:lnTo>
                  <a:lnTo>
                    <a:pt x="0" y="487"/>
                  </a:lnTo>
                  <a:lnTo>
                    <a:pt x="3" y="576"/>
                  </a:lnTo>
                  <a:lnTo>
                    <a:pt x="6" y="652"/>
                  </a:lnTo>
                  <a:lnTo>
                    <a:pt x="7" y="710"/>
                  </a:lnTo>
                  <a:lnTo>
                    <a:pt x="15" y="710"/>
                  </a:lnTo>
                  <a:lnTo>
                    <a:pt x="14" y="652"/>
                  </a:lnTo>
                  <a:lnTo>
                    <a:pt x="11" y="576"/>
                  </a:lnTo>
                  <a:lnTo>
                    <a:pt x="8" y="487"/>
                  </a:lnTo>
                  <a:lnTo>
                    <a:pt x="8" y="388"/>
                  </a:lnTo>
                  <a:lnTo>
                    <a:pt x="12" y="286"/>
                  </a:lnTo>
                  <a:lnTo>
                    <a:pt x="23" y="184"/>
                  </a:lnTo>
                  <a:lnTo>
                    <a:pt x="42" y="90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41" name="Freeform 85"/>
            <p:cNvSpPr>
              <a:spLocks/>
            </p:cNvSpPr>
            <p:nvPr/>
          </p:nvSpPr>
          <p:spPr bwMode="auto">
            <a:xfrm>
              <a:off x="1003" y="1112"/>
              <a:ext cx="10" cy="38"/>
            </a:xfrm>
            <a:custGeom>
              <a:avLst/>
              <a:gdLst/>
              <a:ahLst/>
              <a:cxnLst>
                <a:cxn ang="0">
                  <a:pos x="56" y="7"/>
                </a:cxn>
                <a:cxn ang="0">
                  <a:pos x="56" y="7"/>
                </a:cxn>
                <a:cxn ang="0">
                  <a:pos x="64" y="9"/>
                </a:cxn>
                <a:cxn ang="0">
                  <a:pos x="72" y="42"/>
                </a:cxn>
                <a:cxn ang="0">
                  <a:pos x="76" y="101"/>
                </a:cxn>
                <a:cxn ang="0">
                  <a:pos x="74" y="178"/>
                </a:cxn>
                <a:cxn ang="0">
                  <a:pos x="67" y="268"/>
                </a:cxn>
                <a:cxn ang="0">
                  <a:pos x="52" y="361"/>
                </a:cxn>
                <a:cxn ang="0">
                  <a:pos x="30" y="455"/>
                </a:cxn>
                <a:cxn ang="0">
                  <a:pos x="0" y="540"/>
                </a:cxn>
                <a:cxn ang="0">
                  <a:pos x="6" y="544"/>
                </a:cxn>
                <a:cxn ang="0">
                  <a:pos x="38" y="457"/>
                </a:cxn>
                <a:cxn ang="0">
                  <a:pos x="60" y="363"/>
                </a:cxn>
                <a:cxn ang="0">
                  <a:pos x="75" y="268"/>
                </a:cxn>
                <a:cxn ang="0">
                  <a:pos x="82" y="178"/>
                </a:cxn>
                <a:cxn ang="0">
                  <a:pos x="84" y="101"/>
                </a:cxn>
                <a:cxn ang="0">
                  <a:pos x="80" y="42"/>
                </a:cxn>
                <a:cxn ang="0">
                  <a:pos x="70" y="4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0" y="3"/>
                </a:cxn>
                <a:cxn ang="0">
                  <a:pos x="51" y="7"/>
                </a:cxn>
                <a:cxn ang="0">
                  <a:pos x="53" y="8"/>
                </a:cxn>
                <a:cxn ang="0">
                  <a:pos x="56" y="7"/>
                </a:cxn>
              </a:cxnLst>
              <a:rect l="0" t="0" r="r" b="b"/>
              <a:pathLst>
                <a:path w="84" h="544">
                  <a:moveTo>
                    <a:pt x="56" y="7"/>
                  </a:moveTo>
                  <a:lnTo>
                    <a:pt x="56" y="7"/>
                  </a:lnTo>
                  <a:lnTo>
                    <a:pt x="64" y="9"/>
                  </a:lnTo>
                  <a:lnTo>
                    <a:pt x="72" y="42"/>
                  </a:lnTo>
                  <a:lnTo>
                    <a:pt x="76" y="101"/>
                  </a:lnTo>
                  <a:lnTo>
                    <a:pt x="74" y="178"/>
                  </a:lnTo>
                  <a:lnTo>
                    <a:pt x="67" y="268"/>
                  </a:lnTo>
                  <a:lnTo>
                    <a:pt x="52" y="361"/>
                  </a:lnTo>
                  <a:lnTo>
                    <a:pt x="30" y="455"/>
                  </a:lnTo>
                  <a:lnTo>
                    <a:pt x="0" y="540"/>
                  </a:lnTo>
                  <a:lnTo>
                    <a:pt x="6" y="544"/>
                  </a:lnTo>
                  <a:lnTo>
                    <a:pt x="38" y="457"/>
                  </a:lnTo>
                  <a:lnTo>
                    <a:pt x="60" y="363"/>
                  </a:lnTo>
                  <a:lnTo>
                    <a:pt x="75" y="268"/>
                  </a:lnTo>
                  <a:lnTo>
                    <a:pt x="82" y="178"/>
                  </a:lnTo>
                  <a:lnTo>
                    <a:pt x="84" y="101"/>
                  </a:lnTo>
                  <a:lnTo>
                    <a:pt x="80" y="42"/>
                  </a:lnTo>
                  <a:lnTo>
                    <a:pt x="70" y="4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0" y="3"/>
                  </a:lnTo>
                  <a:lnTo>
                    <a:pt x="51" y="7"/>
                  </a:lnTo>
                  <a:lnTo>
                    <a:pt x="53" y="8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42" name="Freeform 86"/>
            <p:cNvSpPr>
              <a:spLocks noEditPoints="1"/>
            </p:cNvSpPr>
            <p:nvPr/>
          </p:nvSpPr>
          <p:spPr bwMode="auto">
            <a:xfrm>
              <a:off x="319" y="829"/>
              <a:ext cx="606" cy="76"/>
            </a:xfrm>
            <a:custGeom>
              <a:avLst/>
              <a:gdLst/>
              <a:ahLst/>
              <a:cxnLst>
                <a:cxn ang="0">
                  <a:pos x="2904" y="910"/>
                </a:cxn>
                <a:cxn ang="0">
                  <a:pos x="3079" y="904"/>
                </a:cxn>
                <a:cxn ang="0">
                  <a:pos x="3270" y="895"/>
                </a:cxn>
                <a:cxn ang="0">
                  <a:pos x="3464" y="885"/>
                </a:cxn>
                <a:cxn ang="0">
                  <a:pos x="3648" y="872"/>
                </a:cxn>
                <a:cxn ang="0">
                  <a:pos x="3808" y="854"/>
                </a:cxn>
                <a:cxn ang="0">
                  <a:pos x="3932" y="832"/>
                </a:cxn>
                <a:cxn ang="0">
                  <a:pos x="4007" y="804"/>
                </a:cxn>
                <a:cxn ang="0">
                  <a:pos x="3995" y="695"/>
                </a:cxn>
                <a:cxn ang="0">
                  <a:pos x="3991" y="426"/>
                </a:cxn>
                <a:cxn ang="0">
                  <a:pos x="4032" y="144"/>
                </a:cxn>
                <a:cxn ang="0">
                  <a:pos x="4135" y="0"/>
                </a:cxn>
                <a:cxn ang="0">
                  <a:pos x="4307" y="48"/>
                </a:cxn>
                <a:cxn ang="0">
                  <a:pos x="4468" y="103"/>
                </a:cxn>
                <a:cxn ang="0">
                  <a:pos x="4610" y="153"/>
                </a:cxn>
                <a:cxn ang="0">
                  <a:pos x="4731" y="197"/>
                </a:cxn>
                <a:cxn ang="0">
                  <a:pos x="4804" y="238"/>
                </a:cxn>
                <a:cxn ang="0">
                  <a:pos x="4834" y="298"/>
                </a:cxn>
                <a:cxn ang="0">
                  <a:pos x="4802" y="330"/>
                </a:cxn>
                <a:cxn ang="0">
                  <a:pos x="4749" y="336"/>
                </a:cxn>
                <a:cxn ang="0">
                  <a:pos x="4743" y="272"/>
                </a:cxn>
                <a:cxn ang="0">
                  <a:pos x="4637" y="217"/>
                </a:cxn>
                <a:cxn ang="0">
                  <a:pos x="4487" y="168"/>
                </a:cxn>
                <a:cxn ang="0">
                  <a:pos x="4335" y="122"/>
                </a:cxn>
                <a:cxn ang="0">
                  <a:pos x="4187" y="78"/>
                </a:cxn>
                <a:cxn ang="0">
                  <a:pos x="4101" y="158"/>
                </a:cxn>
                <a:cxn ang="0">
                  <a:pos x="4064" y="430"/>
                </a:cxn>
                <a:cxn ang="0">
                  <a:pos x="4062" y="661"/>
                </a:cxn>
                <a:cxn ang="0">
                  <a:pos x="4099" y="844"/>
                </a:cxn>
                <a:cxn ang="0">
                  <a:pos x="4205" y="882"/>
                </a:cxn>
                <a:cxn ang="0">
                  <a:pos x="4356" y="915"/>
                </a:cxn>
                <a:cxn ang="0">
                  <a:pos x="4521" y="950"/>
                </a:cxn>
                <a:cxn ang="0">
                  <a:pos x="4672" y="980"/>
                </a:cxn>
                <a:cxn ang="0">
                  <a:pos x="4729" y="1016"/>
                </a:cxn>
                <a:cxn ang="0">
                  <a:pos x="4707" y="1064"/>
                </a:cxn>
                <a:cxn ang="0">
                  <a:pos x="4043" y="1059"/>
                </a:cxn>
                <a:cxn ang="0">
                  <a:pos x="3881" y="1041"/>
                </a:cxn>
                <a:cxn ang="0">
                  <a:pos x="3714" y="1021"/>
                </a:cxn>
                <a:cxn ang="0">
                  <a:pos x="3543" y="1001"/>
                </a:cxn>
                <a:cxn ang="0">
                  <a:pos x="3372" y="980"/>
                </a:cxn>
                <a:cxn ang="0">
                  <a:pos x="3201" y="960"/>
                </a:cxn>
                <a:cxn ang="0">
                  <a:pos x="3033" y="941"/>
                </a:cxn>
                <a:cxn ang="0">
                  <a:pos x="2871" y="923"/>
                </a:cxn>
                <a:cxn ang="0">
                  <a:pos x="1913" y="960"/>
                </a:cxn>
                <a:cxn ang="0">
                  <a:pos x="1678" y="963"/>
                </a:cxn>
                <a:cxn ang="0">
                  <a:pos x="1385" y="971"/>
                </a:cxn>
                <a:cxn ang="0">
                  <a:pos x="1063" y="982"/>
                </a:cxn>
                <a:cxn ang="0">
                  <a:pos x="740" y="990"/>
                </a:cxn>
                <a:cxn ang="0">
                  <a:pos x="443" y="990"/>
                </a:cxn>
                <a:cxn ang="0">
                  <a:pos x="202" y="979"/>
                </a:cxn>
                <a:cxn ang="0">
                  <a:pos x="46" y="951"/>
                </a:cxn>
                <a:cxn ang="0">
                  <a:pos x="10" y="947"/>
                </a:cxn>
                <a:cxn ang="0">
                  <a:pos x="58" y="1026"/>
                </a:cxn>
                <a:cxn ang="0">
                  <a:pos x="1959" y="961"/>
                </a:cxn>
              </a:cxnLst>
              <a:rect l="0" t="0" r="r" b="b"/>
              <a:pathLst>
                <a:path w="4835" h="1068">
                  <a:moveTo>
                    <a:pt x="2792" y="914"/>
                  </a:moveTo>
                  <a:lnTo>
                    <a:pt x="2827" y="913"/>
                  </a:lnTo>
                  <a:lnTo>
                    <a:pt x="2865" y="911"/>
                  </a:lnTo>
                  <a:lnTo>
                    <a:pt x="2904" y="910"/>
                  </a:lnTo>
                  <a:lnTo>
                    <a:pt x="2946" y="908"/>
                  </a:lnTo>
                  <a:lnTo>
                    <a:pt x="2989" y="907"/>
                  </a:lnTo>
                  <a:lnTo>
                    <a:pt x="3033" y="905"/>
                  </a:lnTo>
                  <a:lnTo>
                    <a:pt x="3079" y="904"/>
                  </a:lnTo>
                  <a:lnTo>
                    <a:pt x="3125" y="901"/>
                  </a:lnTo>
                  <a:lnTo>
                    <a:pt x="3174" y="899"/>
                  </a:lnTo>
                  <a:lnTo>
                    <a:pt x="3222" y="897"/>
                  </a:lnTo>
                  <a:lnTo>
                    <a:pt x="3270" y="895"/>
                  </a:lnTo>
                  <a:lnTo>
                    <a:pt x="3319" y="893"/>
                  </a:lnTo>
                  <a:lnTo>
                    <a:pt x="3368" y="891"/>
                  </a:lnTo>
                  <a:lnTo>
                    <a:pt x="3416" y="888"/>
                  </a:lnTo>
                  <a:lnTo>
                    <a:pt x="3464" y="885"/>
                  </a:lnTo>
                  <a:lnTo>
                    <a:pt x="3511" y="881"/>
                  </a:lnTo>
                  <a:lnTo>
                    <a:pt x="3558" y="878"/>
                  </a:lnTo>
                  <a:lnTo>
                    <a:pt x="3603" y="875"/>
                  </a:lnTo>
                  <a:lnTo>
                    <a:pt x="3648" y="872"/>
                  </a:lnTo>
                  <a:lnTo>
                    <a:pt x="3690" y="868"/>
                  </a:lnTo>
                  <a:lnTo>
                    <a:pt x="3732" y="863"/>
                  </a:lnTo>
                  <a:lnTo>
                    <a:pt x="3771" y="859"/>
                  </a:lnTo>
                  <a:lnTo>
                    <a:pt x="3808" y="854"/>
                  </a:lnTo>
                  <a:lnTo>
                    <a:pt x="3843" y="849"/>
                  </a:lnTo>
                  <a:lnTo>
                    <a:pt x="3876" y="843"/>
                  </a:lnTo>
                  <a:lnTo>
                    <a:pt x="3905" y="838"/>
                  </a:lnTo>
                  <a:lnTo>
                    <a:pt x="3932" y="832"/>
                  </a:lnTo>
                  <a:lnTo>
                    <a:pt x="3956" y="825"/>
                  </a:lnTo>
                  <a:lnTo>
                    <a:pt x="3976" y="819"/>
                  </a:lnTo>
                  <a:lnTo>
                    <a:pt x="3993" y="811"/>
                  </a:lnTo>
                  <a:lnTo>
                    <a:pt x="4007" y="804"/>
                  </a:lnTo>
                  <a:lnTo>
                    <a:pt x="4016" y="796"/>
                  </a:lnTo>
                  <a:lnTo>
                    <a:pt x="4008" y="777"/>
                  </a:lnTo>
                  <a:lnTo>
                    <a:pt x="4001" y="743"/>
                  </a:lnTo>
                  <a:lnTo>
                    <a:pt x="3995" y="695"/>
                  </a:lnTo>
                  <a:lnTo>
                    <a:pt x="3991" y="638"/>
                  </a:lnTo>
                  <a:lnTo>
                    <a:pt x="3989" y="572"/>
                  </a:lnTo>
                  <a:lnTo>
                    <a:pt x="3989" y="501"/>
                  </a:lnTo>
                  <a:lnTo>
                    <a:pt x="3991" y="426"/>
                  </a:lnTo>
                  <a:lnTo>
                    <a:pt x="3997" y="351"/>
                  </a:lnTo>
                  <a:lnTo>
                    <a:pt x="4005" y="277"/>
                  </a:lnTo>
                  <a:lnTo>
                    <a:pt x="4016" y="207"/>
                  </a:lnTo>
                  <a:lnTo>
                    <a:pt x="4032" y="144"/>
                  </a:lnTo>
                  <a:lnTo>
                    <a:pt x="4051" y="89"/>
                  </a:lnTo>
                  <a:lnTo>
                    <a:pt x="4075" y="44"/>
                  </a:lnTo>
                  <a:lnTo>
                    <a:pt x="4103" y="15"/>
                  </a:lnTo>
                  <a:lnTo>
                    <a:pt x="4135" y="0"/>
                  </a:lnTo>
                  <a:lnTo>
                    <a:pt x="4173" y="4"/>
                  </a:lnTo>
                  <a:lnTo>
                    <a:pt x="4219" y="19"/>
                  </a:lnTo>
                  <a:lnTo>
                    <a:pt x="4264" y="35"/>
                  </a:lnTo>
                  <a:lnTo>
                    <a:pt x="4307" y="48"/>
                  </a:lnTo>
                  <a:lnTo>
                    <a:pt x="4349" y="63"/>
                  </a:lnTo>
                  <a:lnTo>
                    <a:pt x="4390" y="77"/>
                  </a:lnTo>
                  <a:lnTo>
                    <a:pt x="4430" y="91"/>
                  </a:lnTo>
                  <a:lnTo>
                    <a:pt x="4468" y="103"/>
                  </a:lnTo>
                  <a:lnTo>
                    <a:pt x="4506" y="116"/>
                  </a:lnTo>
                  <a:lnTo>
                    <a:pt x="4542" y="129"/>
                  </a:lnTo>
                  <a:lnTo>
                    <a:pt x="4576" y="140"/>
                  </a:lnTo>
                  <a:lnTo>
                    <a:pt x="4610" y="153"/>
                  </a:lnTo>
                  <a:lnTo>
                    <a:pt x="4642" y="164"/>
                  </a:lnTo>
                  <a:lnTo>
                    <a:pt x="4673" y="175"/>
                  </a:lnTo>
                  <a:lnTo>
                    <a:pt x="4702" y="186"/>
                  </a:lnTo>
                  <a:lnTo>
                    <a:pt x="4731" y="197"/>
                  </a:lnTo>
                  <a:lnTo>
                    <a:pt x="4758" y="207"/>
                  </a:lnTo>
                  <a:lnTo>
                    <a:pt x="4772" y="216"/>
                  </a:lnTo>
                  <a:lnTo>
                    <a:pt x="4788" y="226"/>
                  </a:lnTo>
                  <a:lnTo>
                    <a:pt x="4804" y="238"/>
                  </a:lnTo>
                  <a:lnTo>
                    <a:pt x="4818" y="252"/>
                  </a:lnTo>
                  <a:lnTo>
                    <a:pt x="4829" y="266"/>
                  </a:lnTo>
                  <a:lnTo>
                    <a:pt x="4835" y="282"/>
                  </a:lnTo>
                  <a:lnTo>
                    <a:pt x="4834" y="298"/>
                  </a:lnTo>
                  <a:lnTo>
                    <a:pt x="4824" y="316"/>
                  </a:lnTo>
                  <a:lnTo>
                    <a:pt x="4818" y="323"/>
                  </a:lnTo>
                  <a:lnTo>
                    <a:pt x="4811" y="327"/>
                  </a:lnTo>
                  <a:lnTo>
                    <a:pt x="4802" y="330"/>
                  </a:lnTo>
                  <a:lnTo>
                    <a:pt x="4792" y="332"/>
                  </a:lnTo>
                  <a:lnTo>
                    <a:pt x="4780" y="333"/>
                  </a:lnTo>
                  <a:lnTo>
                    <a:pt x="4766" y="335"/>
                  </a:lnTo>
                  <a:lnTo>
                    <a:pt x="4749" y="336"/>
                  </a:lnTo>
                  <a:lnTo>
                    <a:pt x="4729" y="337"/>
                  </a:lnTo>
                  <a:lnTo>
                    <a:pt x="4733" y="318"/>
                  </a:lnTo>
                  <a:lnTo>
                    <a:pt x="4738" y="295"/>
                  </a:lnTo>
                  <a:lnTo>
                    <a:pt x="4743" y="272"/>
                  </a:lnTo>
                  <a:lnTo>
                    <a:pt x="4745" y="254"/>
                  </a:lnTo>
                  <a:lnTo>
                    <a:pt x="4710" y="241"/>
                  </a:lnTo>
                  <a:lnTo>
                    <a:pt x="4674" y="229"/>
                  </a:lnTo>
                  <a:lnTo>
                    <a:pt x="4637" y="217"/>
                  </a:lnTo>
                  <a:lnTo>
                    <a:pt x="4600" y="204"/>
                  </a:lnTo>
                  <a:lnTo>
                    <a:pt x="4563" y="192"/>
                  </a:lnTo>
                  <a:lnTo>
                    <a:pt x="4525" y="181"/>
                  </a:lnTo>
                  <a:lnTo>
                    <a:pt x="4487" y="168"/>
                  </a:lnTo>
                  <a:lnTo>
                    <a:pt x="4449" y="156"/>
                  </a:lnTo>
                  <a:lnTo>
                    <a:pt x="4411" y="145"/>
                  </a:lnTo>
                  <a:lnTo>
                    <a:pt x="4373" y="133"/>
                  </a:lnTo>
                  <a:lnTo>
                    <a:pt x="4335" y="122"/>
                  </a:lnTo>
                  <a:lnTo>
                    <a:pt x="4298" y="111"/>
                  </a:lnTo>
                  <a:lnTo>
                    <a:pt x="4260" y="100"/>
                  </a:lnTo>
                  <a:lnTo>
                    <a:pt x="4223" y="89"/>
                  </a:lnTo>
                  <a:lnTo>
                    <a:pt x="4187" y="78"/>
                  </a:lnTo>
                  <a:lnTo>
                    <a:pt x="4151" y="67"/>
                  </a:lnTo>
                  <a:lnTo>
                    <a:pt x="4132" y="76"/>
                  </a:lnTo>
                  <a:lnTo>
                    <a:pt x="4116" y="109"/>
                  </a:lnTo>
                  <a:lnTo>
                    <a:pt x="4101" y="158"/>
                  </a:lnTo>
                  <a:lnTo>
                    <a:pt x="4088" y="221"/>
                  </a:lnTo>
                  <a:lnTo>
                    <a:pt x="4078" y="292"/>
                  </a:lnTo>
                  <a:lnTo>
                    <a:pt x="4069" y="363"/>
                  </a:lnTo>
                  <a:lnTo>
                    <a:pt x="4064" y="430"/>
                  </a:lnTo>
                  <a:lnTo>
                    <a:pt x="4061" y="490"/>
                  </a:lnTo>
                  <a:lnTo>
                    <a:pt x="4059" y="545"/>
                  </a:lnTo>
                  <a:lnTo>
                    <a:pt x="4059" y="603"/>
                  </a:lnTo>
                  <a:lnTo>
                    <a:pt x="4062" y="661"/>
                  </a:lnTo>
                  <a:lnTo>
                    <a:pt x="4067" y="717"/>
                  </a:lnTo>
                  <a:lnTo>
                    <a:pt x="4074" y="769"/>
                  </a:lnTo>
                  <a:lnTo>
                    <a:pt x="4084" y="811"/>
                  </a:lnTo>
                  <a:lnTo>
                    <a:pt x="4099" y="844"/>
                  </a:lnTo>
                  <a:lnTo>
                    <a:pt x="4117" y="862"/>
                  </a:lnTo>
                  <a:lnTo>
                    <a:pt x="4143" y="869"/>
                  </a:lnTo>
                  <a:lnTo>
                    <a:pt x="4172" y="875"/>
                  </a:lnTo>
                  <a:lnTo>
                    <a:pt x="4205" y="882"/>
                  </a:lnTo>
                  <a:lnTo>
                    <a:pt x="4240" y="891"/>
                  </a:lnTo>
                  <a:lnTo>
                    <a:pt x="4277" y="898"/>
                  </a:lnTo>
                  <a:lnTo>
                    <a:pt x="4316" y="907"/>
                  </a:lnTo>
                  <a:lnTo>
                    <a:pt x="4356" y="915"/>
                  </a:lnTo>
                  <a:lnTo>
                    <a:pt x="4397" y="924"/>
                  </a:lnTo>
                  <a:lnTo>
                    <a:pt x="4438" y="933"/>
                  </a:lnTo>
                  <a:lnTo>
                    <a:pt x="4480" y="942"/>
                  </a:lnTo>
                  <a:lnTo>
                    <a:pt x="4521" y="950"/>
                  </a:lnTo>
                  <a:lnTo>
                    <a:pt x="4561" y="958"/>
                  </a:lnTo>
                  <a:lnTo>
                    <a:pt x="4600" y="966"/>
                  </a:lnTo>
                  <a:lnTo>
                    <a:pt x="4637" y="973"/>
                  </a:lnTo>
                  <a:lnTo>
                    <a:pt x="4672" y="980"/>
                  </a:lnTo>
                  <a:lnTo>
                    <a:pt x="4704" y="986"/>
                  </a:lnTo>
                  <a:lnTo>
                    <a:pt x="4716" y="991"/>
                  </a:lnTo>
                  <a:lnTo>
                    <a:pt x="4724" y="1002"/>
                  </a:lnTo>
                  <a:lnTo>
                    <a:pt x="4729" y="1016"/>
                  </a:lnTo>
                  <a:lnTo>
                    <a:pt x="4729" y="1032"/>
                  </a:lnTo>
                  <a:lnTo>
                    <a:pt x="4726" y="1045"/>
                  </a:lnTo>
                  <a:lnTo>
                    <a:pt x="4719" y="1057"/>
                  </a:lnTo>
                  <a:lnTo>
                    <a:pt x="4707" y="1064"/>
                  </a:lnTo>
                  <a:lnTo>
                    <a:pt x="4691" y="1065"/>
                  </a:lnTo>
                  <a:lnTo>
                    <a:pt x="4123" y="1068"/>
                  </a:lnTo>
                  <a:lnTo>
                    <a:pt x="4084" y="1063"/>
                  </a:lnTo>
                  <a:lnTo>
                    <a:pt x="4043" y="1059"/>
                  </a:lnTo>
                  <a:lnTo>
                    <a:pt x="4003" y="1055"/>
                  </a:lnTo>
                  <a:lnTo>
                    <a:pt x="3963" y="1051"/>
                  </a:lnTo>
                  <a:lnTo>
                    <a:pt x="3922" y="1045"/>
                  </a:lnTo>
                  <a:lnTo>
                    <a:pt x="3881" y="1041"/>
                  </a:lnTo>
                  <a:lnTo>
                    <a:pt x="3840" y="1036"/>
                  </a:lnTo>
                  <a:lnTo>
                    <a:pt x="3798" y="1032"/>
                  </a:lnTo>
                  <a:lnTo>
                    <a:pt x="3756" y="1026"/>
                  </a:lnTo>
                  <a:lnTo>
                    <a:pt x="3714" y="1021"/>
                  </a:lnTo>
                  <a:lnTo>
                    <a:pt x="3671" y="1016"/>
                  </a:lnTo>
                  <a:lnTo>
                    <a:pt x="3629" y="1012"/>
                  </a:lnTo>
                  <a:lnTo>
                    <a:pt x="3586" y="1006"/>
                  </a:lnTo>
                  <a:lnTo>
                    <a:pt x="3543" y="1001"/>
                  </a:lnTo>
                  <a:lnTo>
                    <a:pt x="3500" y="996"/>
                  </a:lnTo>
                  <a:lnTo>
                    <a:pt x="3458" y="990"/>
                  </a:lnTo>
                  <a:lnTo>
                    <a:pt x="3415" y="985"/>
                  </a:lnTo>
                  <a:lnTo>
                    <a:pt x="3372" y="980"/>
                  </a:lnTo>
                  <a:lnTo>
                    <a:pt x="3329" y="974"/>
                  </a:lnTo>
                  <a:lnTo>
                    <a:pt x="3286" y="970"/>
                  </a:lnTo>
                  <a:lnTo>
                    <a:pt x="3244" y="965"/>
                  </a:lnTo>
                  <a:lnTo>
                    <a:pt x="3201" y="960"/>
                  </a:lnTo>
                  <a:lnTo>
                    <a:pt x="3158" y="954"/>
                  </a:lnTo>
                  <a:lnTo>
                    <a:pt x="3116" y="950"/>
                  </a:lnTo>
                  <a:lnTo>
                    <a:pt x="3074" y="945"/>
                  </a:lnTo>
                  <a:lnTo>
                    <a:pt x="3033" y="941"/>
                  </a:lnTo>
                  <a:lnTo>
                    <a:pt x="2992" y="935"/>
                  </a:lnTo>
                  <a:lnTo>
                    <a:pt x="2951" y="931"/>
                  </a:lnTo>
                  <a:lnTo>
                    <a:pt x="2911" y="927"/>
                  </a:lnTo>
                  <a:lnTo>
                    <a:pt x="2871" y="923"/>
                  </a:lnTo>
                  <a:lnTo>
                    <a:pt x="2831" y="918"/>
                  </a:lnTo>
                  <a:lnTo>
                    <a:pt x="2792" y="914"/>
                  </a:lnTo>
                  <a:close/>
                  <a:moveTo>
                    <a:pt x="1959" y="961"/>
                  </a:moveTo>
                  <a:lnTo>
                    <a:pt x="1913" y="960"/>
                  </a:lnTo>
                  <a:lnTo>
                    <a:pt x="1861" y="960"/>
                  </a:lnTo>
                  <a:lnTo>
                    <a:pt x="1805" y="961"/>
                  </a:lnTo>
                  <a:lnTo>
                    <a:pt x="1743" y="962"/>
                  </a:lnTo>
                  <a:lnTo>
                    <a:pt x="1678" y="963"/>
                  </a:lnTo>
                  <a:lnTo>
                    <a:pt x="1610" y="965"/>
                  </a:lnTo>
                  <a:lnTo>
                    <a:pt x="1538" y="967"/>
                  </a:lnTo>
                  <a:lnTo>
                    <a:pt x="1463" y="969"/>
                  </a:lnTo>
                  <a:lnTo>
                    <a:pt x="1385" y="971"/>
                  </a:lnTo>
                  <a:lnTo>
                    <a:pt x="1306" y="974"/>
                  </a:lnTo>
                  <a:lnTo>
                    <a:pt x="1226" y="978"/>
                  </a:lnTo>
                  <a:lnTo>
                    <a:pt x="1145" y="980"/>
                  </a:lnTo>
                  <a:lnTo>
                    <a:pt x="1063" y="982"/>
                  </a:lnTo>
                  <a:lnTo>
                    <a:pt x="981" y="985"/>
                  </a:lnTo>
                  <a:lnTo>
                    <a:pt x="900" y="987"/>
                  </a:lnTo>
                  <a:lnTo>
                    <a:pt x="819" y="988"/>
                  </a:lnTo>
                  <a:lnTo>
                    <a:pt x="740" y="990"/>
                  </a:lnTo>
                  <a:lnTo>
                    <a:pt x="662" y="991"/>
                  </a:lnTo>
                  <a:lnTo>
                    <a:pt x="587" y="991"/>
                  </a:lnTo>
                  <a:lnTo>
                    <a:pt x="514" y="991"/>
                  </a:lnTo>
                  <a:lnTo>
                    <a:pt x="443" y="990"/>
                  </a:lnTo>
                  <a:lnTo>
                    <a:pt x="377" y="989"/>
                  </a:lnTo>
                  <a:lnTo>
                    <a:pt x="314" y="986"/>
                  </a:lnTo>
                  <a:lnTo>
                    <a:pt x="256" y="983"/>
                  </a:lnTo>
                  <a:lnTo>
                    <a:pt x="202" y="979"/>
                  </a:lnTo>
                  <a:lnTo>
                    <a:pt x="154" y="973"/>
                  </a:lnTo>
                  <a:lnTo>
                    <a:pt x="112" y="967"/>
                  </a:lnTo>
                  <a:lnTo>
                    <a:pt x="75" y="960"/>
                  </a:lnTo>
                  <a:lnTo>
                    <a:pt x="46" y="951"/>
                  </a:lnTo>
                  <a:lnTo>
                    <a:pt x="23" y="942"/>
                  </a:lnTo>
                  <a:lnTo>
                    <a:pt x="7" y="930"/>
                  </a:lnTo>
                  <a:lnTo>
                    <a:pt x="0" y="917"/>
                  </a:lnTo>
                  <a:lnTo>
                    <a:pt x="10" y="947"/>
                  </a:lnTo>
                  <a:lnTo>
                    <a:pt x="21" y="972"/>
                  </a:lnTo>
                  <a:lnTo>
                    <a:pt x="33" y="994"/>
                  </a:lnTo>
                  <a:lnTo>
                    <a:pt x="45" y="1012"/>
                  </a:lnTo>
                  <a:lnTo>
                    <a:pt x="58" y="1026"/>
                  </a:lnTo>
                  <a:lnTo>
                    <a:pt x="71" y="1039"/>
                  </a:lnTo>
                  <a:lnTo>
                    <a:pt x="83" y="1049"/>
                  </a:lnTo>
                  <a:lnTo>
                    <a:pt x="95" y="1056"/>
                  </a:lnTo>
                  <a:lnTo>
                    <a:pt x="1959" y="961"/>
                  </a:lnTo>
                  <a:close/>
                </a:path>
              </a:pathLst>
            </a:custGeom>
            <a:solidFill>
              <a:srgbClr val="7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43" name="Freeform 87"/>
            <p:cNvSpPr>
              <a:spLocks noEditPoints="1"/>
            </p:cNvSpPr>
            <p:nvPr/>
          </p:nvSpPr>
          <p:spPr bwMode="auto">
            <a:xfrm>
              <a:off x="144" y="894"/>
              <a:ext cx="701" cy="80"/>
            </a:xfrm>
            <a:custGeom>
              <a:avLst/>
              <a:gdLst/>
              <a:ahLst/>
              <a:cxnLst>
                <a:cxn ang="0">
                  <a:pos x="4833" y="871"/>
                </a:cxn>
                <a:cxn ang="0">
                  <a:pos x="4944" y="848"/>
                </a:cxn>
                <a:cxn ang="0">
                  <a:pos x="5046" y="829"/>
                </a:cxn>
                <a:cxn ang="0">
                  <a:pos x="5614" y="847"/>
                </a:cxn>
                <a:cxn ang="0">
                  <a:pos x="5570" y="816"/>
                </a:cxn>
                <a:cxn ang="0">
                  <a:pos x="5389" y="801"/>
                </a:cxn>
                <a:cxn ang="0">
                  <a:pos x="5169" y="791"/>
                </a:cxn>
                <a:cxn ang="0">
                  <a:pos x="4950" y="780"/>
                </a:cxn>
                <a:cxn ang="0">
                  <a:pos x="4731" y="768"/>
                </a:cxn>
                <a:cxn ang="0">
                  <a:pos x="4510" y="757"/>
                </a:cxn>
                <a:cxn ang="0">
                  <a:pos x="4291" y="744"/>
                </a:cxn>
                <a:cxn ang="0">
                  <a:pos x="4078" y="713"/>
                </a:cxn>
                <a:cxn ang="0">
                  <a:pos x="4007" y="550"/>
                </a:cxn>
                <a:cxn ang="0">
                  <a:pos x="4013" y="324"/>
                </a:cxn>
                <a:cxn ang="0">
                  <a:pos x="4110" y="161"/>
                </a:cxn>
                <a:cxn ang="0">
                  <a:pos x="5578" y="238"/>
                </a:cxn>
                <a:cxn ang="0">
                  <a:pos x="5487" y="156"/>
                </a:cxn>
                <a:cxn ang="0">
                  <a:pos x="5278" y="134"/>
                </a:cxn>
                <a:cxn ang="0">
                  <a:pos x="5072" y="111"/>
                </a:cxn>
                <a:cxn ang="0">
                  <a:pos x="4865" y="87"/>
                </a:cxn>
                <a:cxn ang="0">
                  <a:pos x="4658" y="62"/>
                </a:cxn>
                <a:cxn ang="0">
                  <a:pos x="4451" y="37"/>
                </a:cxn>
                <a:cxn ang="0">
                  <a:pos x="4245" y="13"/>
                </a:cxn>
                <a:cxn ang="0">
                  <a:pos x="4119" y="2"/>
                </a:cxn>
                <a:cxn ang="0">
                  <a:pos x="4020" y="51"/>
                </a:cxn>
                <a:cxn ang="0">
                  <a:pos x="3948" y="179"/>
                </a:cxn>
                <a:cxn ang="0">
                  <a:pos x="3916" y="468"/>
                </a:cxn>
                <a:cxn ang="0">
                  <a:pos x="3938" y="709"/>
                </a:cxn>
                <a:cxn ang="0">
                  <a:pos x="3776" y="752"/>
                </a:cxn>
                <a:cxn ang="0">
                  <a:pos x="3450" y="794"/>
                </a:cxn>
                <a:cxn ang="0">
                  <a:pos x="3011" y="835"/>
                </a:cxn>
                <a:cxn ang="0">
                  <a:pos x="2507" y="877"/>
                </a:cxn>
                <a:cxn ang="0">
                  <a:pos x="1991" y="920"/>
                </a:cxn>
                <a:cxn ang="0">
                  <a:pos x="1511" y="964"/>
                </a:cxn>
                <a:cxn ang="0">
                  <a:pos x="1" y="767"/>
                </a:cxn>
                <a:cxn ang="0">
                  <a:pos x="99" y="1093"/>
                </a:cxn>
                <a:cxn ang="0">
                  <a:pos x="175" y="1054"/>
                </a:cxn>
                <a:cxn ang="0">
                  <a:pos x="273" y="1016"/>
                </a:cxn>
                <a:cxn ang="0">
                  <a:pos x="440" y="1012"/>
                </a:cxn>
                <a:cxn ang="0">
                  <a:pos x="614" y="1006"/>
                </a:cxn>
                <a:cxn ang="0">
                  <a:pos x="776" y="1002"/>
                </a:cxn>
                <a:cxn ang="0">
                  <a:pos x="595" y="990"/>
                </a:cxn>
                <a:cxn ang="0">
                  <a:pos x="373" y="980"/>
                </a:cxn>
                <a:cxn ang="0">
                  <a:pos x="190" y="972"/>
                </a:cxn>
                <a:cxn ang="0">
                  <a:pos x="91" y="936"/>
                </a:cxn>
                <a:cxn ang="0">
                  <a:pos x="37" y="832"/>
                </a:cxn>
                <a:cxn ang="0">
                  <a:pos x="11" y="682"/>
                </a:cxn>
                <a:cxn ang="0">
                  <a:pos x="1358" y="249"/>
                </a:cxn>
                <a:cxn ang="0">
                  <a:pos x="1387" y="415"/>
                </a:cxn>
                <a:cxn ang="0">
                  <a:pos x="1524" y="422"/>
                </a:cxn>
                <a:cxn ang="0">
                  <a:pos x="1727" y="381"/>
                </a:cxn>
                <a:cxn ang="0">
                  <a:pos x="1976" y="320"/>
                </a:cxn>
                <a:cxn ang="0">
                  <a:pos x="2262" y="246"/>
                </a:cxn>
                <a:cxn ang="0">
                  <a:pos x="2579" y="168"/>
                </a:cxn>
                <a:cxn ang="0">
                  <a:pos x="2920" y="97"/>
                </a:cxn>
              </a:cxnLst>
              <a:rect l="0" t="0" r="r" b="b"/>
              <a:pathLst>
                <a:path w="5616" h="1114">
                  <a:moveTo>
                    <a:pt x="1341" y="982"/>
                  </a:moveTo>
                  <a:lnTo>
                    <a:pt x="4765" y="882"/>
                  </a:lnTo>
                  <a:lnTo>
                    <a:pt x="4788" y="878"/>
                  </a:lnTo>
                  <a:lnTo>
                    <a:pt x="4810" y="874"/>
                  </a:lnTo>
                  <a:lnTo>
                    <a:pt x="4833" y="871"/>
                  </a:lnTo>
                  <a:lnTo>
                    <a:pt x="4855" y="866"/>
                  </a:lnTo>
                  <a:lnTo>
                    <a:pt x="4878" y="861"/>
                  </a:lnTo>
                  <a:lnTo>
                    <a:pt x="4900" y="857"/>
                  </a:lnTo>
                  <a:lnTo>
                    <a:pt x="4922" y="852"/>
                  </a:lnTo>
                  <a:lnTo>
                    <a:pt x="4944" y="848"/>
                  </a:lnTo>
                  <a:lnTo>
                    <a:pt x="4966" y="844"/>
                  </a:lnTo>
                  <a:lnTo>
                    <a:pt x="4987" y="839"/>
                  </a:lnTo>
                  <a:lnTo>
                    <a:pt x="5007" y="835"/>
                  </a:lnTo>
                  <a:lnTo>
                    <a:pt x="5027" y="832"/>
                  </a:lnTo>
                  <a:lnTo>
                    <a:pt x="5046" y="829"/>
                  </a:lnTo>
                  <a:lnTo>
                    <a:pt x="5065" y="827"/>
                  </a:lnTo>
                  <a:lnTo>
                    <a:pt x="5083" y="826"/>
                  </a:lnTo>
                  <a:lnTo>
                    <a:pt x="5100" y="824"/>
                  </a:lnTo>
                  <a:lnTo>
                    <a:pt x="5616" y="852"/>
                  </a:lnTo>
                  <a:lnTo>
                    <a:pt x="5614" y="847"/>
                  </a:lnTo>
                  <a:lnTo>
                    <a:pt x="5610" y="840"/>
                  </a:lnTo>
                  <a:lnTo>
                    <a:pt x="5605" y="834"/>
                  </a:lnTo>
                  <a:lnTo>
                    <a:pt x="5597" y="828"/>
                  </a:lnTo>
                  <a:lnTo>
                    <a:pt x="5585" y="821"/>
                  </a:lnTo>
                  <a:lnTo>
                    <a:pt x="5570" y="816"/>
                  </a:lnTo>
                  <a:lnTo>
                    <a:pt x="5549" y="812"/>
                  </a:lnTo>
                  <a:lnTo>
                    <a:pt x="5522" y="809"/>
                  </a:lnTo>
                  <a:lnTo>
                    <a:pt x="5478" y="806"/>
                  </a:lnTo>
                  <a:lnTo>
                    <a:pt x="5433" y="804"/>
                  </a:lnTo>
                  <a:lnTo>
                    <a:pt x="5389" y="801"/>
                  </a:lnTo>
                  <a:lnTo>
                    <a:pt x="5345" y="799"/>
                  </a:lnTo>
                  <a:lnTo>
                    <a:pt x="5301" y="797"/>
                  </a:lnTo>
                  <a:lnTo>
                    <a:pt x="5257" y="795"/>
                  </a:lnTo>
                  <a:lnTo>
                    <a:pt x="5213" y="793"/>
                  </a:lnTo>
                  <a:lnTo>
                    <a:pt x="5169" y="791"/>
                  </a:lnTo>
                  <a:lnTo>
                    <a:pt x="5126" y="788"/>
                  </a:lnTo>
                  <a:lnTo>
                    <a:pt x="5082" y="786"/>
                  </a:lnTo>
                  <a:lnTo>
                    <a:pt x="5038" y="784"/>
                  </a:lnTo>
                  <a:lnTo>
                    <a:pt x="4994" y="782"/>
                  </a:lnTo>
                  <a:lnTo>
                    <a:pt x="4950" y="780"/>
                  </a:lnTo>
                  <a:lnTo>
                    <a:pt x="4906" y="778"/>
                  </a:lnTo>
                  <a:lnTo>
                    <a:pt x="4862" y="775"/>
                  </a:lnTo>
                  <a:lnTo>
                    <a:pt x="4818" y="773"/>
                  </a:lnTo>
                  <a:lnTo>
                    <a:pt x="4774" y="770"/>
                  </a:lnTo>
                  <a:lnTo>
                    <a:pt x="4731" y="768"/>
                  </a:lnTo>
                  <a:lnTo>
                    <a:pt x="4687" y="766"/>
                  </a:lnTo>
                  <a:lnTo>
                    <a:pt x="4643" y="764"/>
                  </a:lnTo>
                  <a:lnTo>
                    <a:pt x="4599" y="762"/>
                  </a:lnTo>
                  <a:lnTo>
                    <a:pt x="4554" y="759"/>
                  </a:lnTo>
                  <a:lnTo>
                    <a:pt x="4510" y="757"/>
                  </a:lnTo>
                  <a:lnTo>
                    <a:pt x="4466" y="755"/>
                  </a:lnTo>
                  <a:lnTo>
                    <a:pt x="4423" y="752"/>
                  </a:lnTo>
                  <a:lnTo>
                    <a:pt x="4379" y="749"/>
                  </a:lnTo>
                  <a:lnTo>
                    <a:pt x="4335" y="747"/>
                  </a:lnTo>
                  <a:lnTo>
                    <a:pt x="4291" y="744"/>
                  </a:lnTo>
                  <a:lnTo>
                    <a:pt x="4247" y="742"/>
                  </a:lnTo>
                  <a:lnTo>
                    <a:pt x="4204" y="739"/>
                  </a:lnTo>
                  <a:lnTo>
                    <a:pt x="4160" y="737"/>
                  </a:lnTo>
                  <a:lnTo>
                    <a:pt x="4116" y="733"/>
                  </a:lnTo>
                  <a:lnTo>
                    <a:pt x="4078" y="713"/>
                  </a:lnTo>
                  <a:lnTo>
                    <a:pt x="4050" y="690"/>
                  </a:lnTo>
                  <a:lnTo>
                    <a:pt x="4031" y="663"/>
                  </a:lnTo>
                  <a:lnTo>
                    <a:pt x="4018" y="631"/>
                  </a:lnTo>
                  <a:lnTo>
                    <a:pt x="4010" y="594"/>
                  </a:lnTo>
                  <a:lnTo>
                    <a:pt x="4007" y="550"/>
                  </a:lnTo>
                  <a:lnTo>
                    <a:pt x="4006" y="501"/>
                  </a:lnTo>
                  <a:lnTo>
                    <a:pt x="4006" y="444"/>
                  </a:lnTo>
                  <a:lnTo>
                    <a:pt x="4007" y="413"/>
                  </a:lnTo>
                  <a:lnTo>
                    <a:pt x="4008" y="370"/>
                  </a:lnTo>
                  <a:lnTo>
                    <a:pt x="4013" y="324"/>
                  </a:lnTo>
                  <a:lnTo>
                    <a:pt x="4021" y="276"/>
                  </a:lnTo>
                  <a:lnTo>
                    <a:pt x="4033" y="232"/>
                  </a:lnTo>
                  <a:lnTo>
                    <a:pt x="4051" y="195"/>
                  </a:lnTo>
                  <a:lnTo>
                    <a:pt x="4077" y="169"/>
                  </a:lnTo>
                  <a:lnTo>
                    <a:pt x="4110" y="161"/>
                  </a:lnTo>
                  <a:lnTo>
                    <a:pt x="5499" y="280"/>
                  </a:lnTo>
                  <a:lnTo>
                    <a:pt x="5527" y="286"/>
                  </a:lnTo>
                  <a:lnTo>
                    <a:pt x="5550" y="278"/>
                  </a:lnTo>
                  <a:lnTo>
                    <a:pt x="5567" y="261"/>
                  </a:lnTo>
                  <a:lnTo>
                    <a:pt x="5578" y="238"/>
                  </a:lnTo>
                  <a:lnTo>
                    <a:pt x="5581" y="213"/>
                  </a:lnTo>
                  <a:lnTo>
                    <a:pt x="5574" y="189"/>
                  </a:lnTo>
                  <a:lnTo>
                    <a:pt x="5557" y="170"/>
                  </a:lnTo>
                  <a:lnTo>
                    <a:pt x="5528" y="160"/>
                  </a:lnTo>
                  <a:lnTo>
                    <a:pt x="5487" y="156"/>
                  </a:lnTo>
                  <a:lnTo>
                    <a:pt x="5444" y="151"/>
                  </a:lnTo>
                  <a:lnTo>
                    <a:pt x="5403" y="147"/>
                  </a:lnTo>
                  <a:lnTo>
                    <a:pt x="5361" y="143"/>
                  </a:lnTo>
                  <a:lnTo>
                    <a:pt x="5320" y="139"/>
                  </a:lnTo>
                  <a:lnTo>
                    <a:pt x="5278" y="134"/>
                  </a:lnTo>
                  <a:lnTo>
                    <a:pt x="5237" y="130"/>
                  </a:lnTo>
                  <a:lnTo>
                    <a:pt x="5196" y="126"/>
                  </a:lnTo>
                  <a:lnTo>
                    <a:pt x="5154" y="121"/>
                  </a:lnTo>
                  <a:lnTo>
                    <a:pt x="5113" y="116"/>
                  </a:lnTo>
                  <a:lnTo>
                    <a:pt x="5072" y="111"/>
                  </a:lnTo>
                  <a:lnTo>
                    <a:pt x="5030" y="107"/>
                  </a:lnTo>
                  <a:lnTo>
                    <a:pt x="4989" y="102"/>
                  </a:lnTo>
                  <a:lnTo>
                    <a:pt x="4948" y="97"/>
                  </a:lnTo>
                  <a:lnTo>
                    <a:pt x="4906" y="92"/>
                  </a:lnTo>
                  <a:lnTo>
                    <a:pt x="4865" y="87"/>
                  </a:lnTo>
                  <a:lnTo>
                    <a:pt x="4824" y="83"/>
                  </a:lnTo>
                  <a:lnTo>
                    <a:pt x="4782" y="77"/>
                  </a:lnTo>
                  <a:lnTo>
                    <a:pt x="4741" y="72"/>
                  </a:lnTo>
                  <a:lnTo>
                    <a:pt x="4700" y="68"/>
                  </a:lnTo>
                  <a:lnTo>
                    <a:pt x="4658" y="62"/>
                  </a:lnTo>
                  <a:lnTo>
                    <a:pt x="4617" y="57"/>
                  </a:lnTo>
                  <a:lnTo>
                    <a:pt x="4575" y="52"/>
                  </a:lnTo>
                  <a:lnTo>
                    <a:pt x="4534" y="48"/>
                  </a:lnTo>
                  <a:lnTo>
                    <a:pt x="4492" y="42"/>
                  </a:lnTo>
                  <a:lnTo>
                    <a:pt x="4451" y="37"/>
                  </a:lnTo>
                  <a:lnTo>
                    <a:pt x="4410" y="32"/>
                  </a:lnTo>
                  <a:lnTo>
                    <a:pt x="4369" y="27"/>
                  </a:lnTo>
                  <a:lnTo>
                    <a:pt x="4328" y="22"/>
                  </a:lnTo>
                  <a:lnTo>
                    <a:pt x="4286" y="17"/>
                  </a:lnTo>
                  <a:lnTo>
                    <a:pt x="4245" y="13"/>
                  </a:lnTo>
                  <a:lnTo>
                    <a:pt x="4204" y="7"/>
                  </a:lnTo>
                  <a:lnTo>
                    <a:pt x="4183" y="3"/>
                  </a:lnTo>
                  <a:lnTo>
                    <a:pt x="4161" y="0"/>
                  </a:lnTo>
                  <a:lnTo>
                    <a:pt x="4140" y="0"/>
                  </a:lnTo>
                  <a:lnTo>
                    <a:pt x="4119" y="2"/>
                  </a:lnTo>
                  <a:lnTo>
                    <a:pt x="4098" y="6"/>
                  </a:lnTo>
                  <a:lnTo>
                    <a:pt x="4077" y="14"/>
                  </a:lnTo>
                  <a:lnTo>
                    <a:pt x="4057" y="23"/>
                  </a:lnTo>
                  <a:lnTo>
                    <a:pt x="4038" y="35"/>
                  </a:lnTo>
                  <a:lnTo>
                    <a:pt x="4020" y="51"/>
                  </a:lnTo>
                  <a:lnTo>
                    <a:pt x="4003" y="70"/>
                  </a:lnTo>
                  <a:lnTo>
                    <a:pt x="3987" y="92"/>
                  </a:lnTo>
                  <a:lnTo>
                    <a:pt x="3973" y="117"/>
                  </a:lnTo>
                  <a:lnTo>
                    <a:pt x="3960" y="146"/>
                  </a:lnTo>
                  <a:lnTo>
                    <a:pt x="3948" y="179"/>
                  </a:lnTo>
                  <a:lnTo>
                    <a:pt x="3939" y="216"/>
                  </a:lnTo>
                  <a:lnTo>
                    <a:pt x="3931" y="257"/>
                  </a:lnTo>
                  <a:lnTo>
                    <a:pt x="3924" y="327"/>
                  </a:lnTo>
                  <a:lnTo>
                    <a:pt x="3919" y="398"/>
                  </a:lnTo>
                  <a:lnTo>
                    <a:pt x="3916" y="468"/>
                  </a:lnTo>
                  <a:lnTo>
                    <a:pt x="3915" y="534"/>
                  </a:lnTo>
                  <a:lnTo>
                    <a:pt x="3917" y="594"/>
                  </a:lnTo>
                  <a:lnTo>
                    <a:pt x="3921" y="645"/>
                  </a:lnTo>
                  <a:lnTo>
                    <a:pt x="3928" y="684"/>
                  </a:lnTo>
                  <a:lnTo>
                    <a:pt x="3938" y="709"/>
                  </a:lnTo>
                  <a:lnTo>
                    <a:pt x="3921" y="718"/>
                  </a:lnTo>
                  <a:lnTo>
                    <a:pt x="3896" y="726"/>
                  </a:lnTo>
                  <a:lnTo>
                    <a:pt x="3864" y="734"/>
                  </a:lnTo>
                  <a:lnTo>
                    <a:pt x="3824" y="744"/>
                  </a:lnTo>
                  <a:lnTo>
                    <a:pt x="3776" y="752"/>
                  </a:lnTo>
                  <a:lnTo>
                    <a:pt x="3723" y="761"/>
                  </a:lnTo>
                  <a:lnTo>
                    <a:pt x="3662" y="768"/>
                  </a:lnTo>
                  <a:lnTo>
                    <a:pt x="3597" y="777"/>
                  </a:lnTo>
                  <a:lnTo>
                    <a:pt x="3526" y="785"/>
                  </a:lnTo>
                  <a:lnTo>
                    <a:pt x="3450" y="794"/>
                  </a:lnTo>
                  <a:lnTo>
                    <a:pt x="3370" y="802"/>
                  </a:lnTo>
                  <a:lnTo>
                    <a:pt x="3285" y="811"/>
                  </a:lnTo>
                  <a:lnTo>
                    <a:pt x="3197" y="819"/>
                  </a:lnTo>
                  <a:lnTo>
                    <a:pt x="3105" y="827"/>
                  </a:lnTo>
                  <a:lnTo>
                    <a:pt x="3011" y="835"/>
                  </a:lnTo>
                  <a:lnTo>
                    <a:pt x="2914" y="844"/>
                  </a:lnTo>
                  <a:lnTo>
                    <a:pt x="2815" y="852"/>
                  </a:lnTo>
                  <a:lnTo>
                    <a:pt x="2713" y="860"/>
                  </a:lnTo>
                  <a:lnTo>
                    <a:pt x="2610" y="869"/>
                  </a:lnTo>
                  <a:lnTo>
                    <a:pt x="2507" y="877"/>
                  </a:lnTo>
                  <a:lnTo>
                    <a:pt x="2403" y="886"/>
                  </a:lnTo>
                  <a:lnTo>
                    <a:pt x="2299" y="894"/>
                  </a:lnTo>
                  <a:lnTo>
                    <a:pt x="2196" y="903"/>
                  </a:lnTo>
                  <a:lnTo>
                    <a:pt x="2093" y="911"/>
                  </a:lnTo>
                  <a:lnTo>
                    <a:pt x="1991" y="920"/>
                  </a:lnTo>
                  <a:lnTo>
                    <a:pt x="1890" y="928"/>
                  </a:lnTo>
                  <a:lnTo>
                    <a:pt x="1791" y="937"/>
                  </a:lnTo>
                  <a:lnTo>
                    <a:pt x="1695" y="946"/>
                  </a:lnTo>
                  <a:lnTo>
                    <a:pt x="1601" y="955"/>
                  </a:lnTo>
                  <a:lnTo>
                    <a:pt x="1511" y="964"/>
                  </a:lnTo>
                  <a:lnTo>
                    <a:pt x="1424" y="973"/>
                  </a:lnTo>
                  <a:lnTo>
                    <a:pt x="1341" y="982"/>
                  </a:lnTo>
                  <a:close/>
                  <a:moveTo>
                    <a:pt x="4" y="613"/>
                  </a:moveTo>
                  <a:lnTo>
                    <a:pt x="0" y="688"/>
                  </a:lnTo>
                  <a:lnTo>
                    <a:pt x="1" y="767"/>
                  </a:lnTo>
                  <a:lnTo>
                    <a:pt x="9" y="848"/>
                  </a:lnTo>
                  <a:lnTo>
                    <a:pt x="22" y="925"/>
                  </a:lnTo>
                  <a:lnTo>
                    <a:pt x="42" y="995"/>
                  </a:lnTo>
                  <a:lnTo>
                    <a:pt x="67" y="1052"/>
                  </a:lnTo>
                  <a:lnTo>
                    <a:pt x="99" y="1093"/>
                  </a:lnTo>
                  <a:lnTo>
                    <a:pt x="137" y="1114"/>
                  </a:lnTo>
                  <a:lnTo>
                    <a:pt x="147" y="1099"/>
                  </a:lnTo>
                  <a:lnTo>
                    <a:pt x="156" y="1084"/>
                  </a:lnTo>
                  <a:lnTo>
                    <a:pt x="165" y="1068"/>
                  </a:lnTo>
                  <a:lnTo>
                    <a:pt x="175" y="1054"/>
                  </a:lnTo>
                  <a:lnTo>
                    <a:pt x="187" y="1041"/>
                  </a:lnTo>
                  <a:lnTo>
                    <a:pt x="202" y="1031"/>
                  </a:lnTo>
                  <a:lnTo>
                    <a:pt x="221" y="1022"/>
                  </a:lnTo>
                  <a:lnTo>
                    <a:pt x="243" y="1017"/>
                  </a:lnTo>
                  <a:lnTo>
                    <a:pt x="273" y="1016"/>
                  </a:lnTo>
                  <a:lnTo>
                    <a:pt x="305" y="1016"/>
                  </a:lnTo>
                  <a:lnTo>
                    <a:pt x="338" y="1015"/>
                  </a:lnTo>
                  <a:lnTo>
                    <a:pt x="371" y="1014"/>
                  </a:lnTo>
                  <a:lnTo>
                    <a:pt x="405" y="1013"/>
                  </a:lnTo>
                  <a:lnTo>
                    <a:pt x="440" y="1012"/>
                  </a:lnTo>
                  <a:lnTo>
                    <a:pt x="475" y="1011"/>
                  </a:lnTo>
                  <a:lnTo>
                    <a:pt x="510" y="1010"/>
                  </a:lnTo>
                  <a:lnTo>
                    <a:pt x="545" y="1009"/>
                  </a:lnTo>
                  <a:lnTo>
                    <a:pt x="580" y="1008"/>
                  </a:lnTo>
                  <a:lnTo>
                    <a:pt x="614" y="1006"/>
                  </a:lnTo>
                  <a:lnTo>
                    <a:pt x="648" y="1005"/>
                  </a:lnTo>
                  <a:lnTo>
                    <a:pt x="682" y="1004"/>
                  </a:lnTo>
                  <a:lnTo>
                    <a:pt x="714" y="1003"/>
                  </a:lnTo>
                  <a:lnTo>
                    <a:pt x="746" y="1003"/>
                  </a:lnTo>
                  <a:lnTo>
                    <a:pt x="776" y="1002"/>
                  </a:lnTo>
                  <a:lnTo>
                    <a:pt x="747" y="999"/>
                  </a:lnTo>
                  <a:lnTo>
                    <a:pt x="714" y="997"/>
                  </a:lnTo>
                  <a:lnTo>
                    <a:pt x="677" y="995"/>
                  </a:lnTo>
                  <a:lnTo>
                    <a:pt x="637" y="993"/>
                  </a:lnTo>
                  <a:lnTo>
                    <a:pt x="595" y="990"/>
                  </a:lnTo>
                  <a:lnTo>
                    <a:pt x="551" y="987"/>
                  </a:lnTo>
                  <a:lnTo>
                    <a:pt x="507" y="985"/>
                  </a:lnTo>
                  <a:lnTo>
                    <a:pt x="462" y="984"/>
                  </a:lnTo>
                  <a:lnTo>
                    <a:pt x="417" y="982"/>
                  </a:lnTo>
                  <a:lnTo>
                    <a:pt x="373" y="980"/>
                  </a:lnTo>
                  <a:lnTo>
                    <a:pt x="331" y="978"/>
                  </a:lnTo>
                  <a:lnTo>
                    <a:pt x="291" y="977"/>
                  </a:lnTo>
                  <a:lnTo>
                    <a:pt x="254" y="975"/>
                  </a:lnTo>
                  <a:lnTo>
                    <a:pt x="220" y="973"/>
                  </a:lnTo>
                  <a:lnTo>
                    <a:pt x="190" y="972"/>
                  </a:lnTo>
                  <a:lnTo>
                    <a:pt x="165" y="969"/>
                  </a:lnTo>
                  <a:lnTo>
                    <a:pt x="143" y="966"/>
                  </a:lnTo>
                  <a:lnTo>
                    <a:pt x="124" y="959"/>
                  </a:lnTo>
                  <a:lnTo>
                    <a:pt x="106" y="948"/>
                  </a:lnTo>
                  <a:lnTo>
                    <a:pt x="91" y="936"/>
                  </a:lnTo>
                  <a:lnTo>
                    <a:pt x="77" y="920"/>
                  </a:lnTo>
                  <a:lnTo>
                    <a:pt x="65" y="901"/>
                  </a:lnTo>
                  <a:lnTo>
                    <a:pt x="55" y="881"/>
                  </a:lnTo>
                  <a:lnTo>
                    <a:pt x="45" y="857"/>
                  </a:lnTo>
                  <a:lnTo>
                    <a:pt x="37" y="832"/>
                  </a:lnTo>
                  <a:lnTo>
                    <a:pt x="30" y="804"/>
                  </a:lnTo>
                  <a:lnTo>
                    <a:pt x="24" y="776"/>
                  </a:lnTo>
                  <a:lnTo>
                    <a:pt x="19" y="745"/>
                  </a:lnTo>
                  <a:lnTo>
                    <a:pt x="15" y="714"/>
                  </a:lnTo>
                  <a:lnTo>
                    <a:pt x="11" y="682"/>
                  </a:lnTo>
                  <a:lnTo>
                    <a:pt x="7" y="648"/>
                  </a:lnTo>
                  <a:lnTo>
                    <a:pt x="4" y="613"/>
                  </a:lnTo>
                  <a:close/>
                  <a:moveTo>
                    <a:pt x="1352" y="154"/>
                  </a:moveTo>
                  <a:lnTo>
                    <a:pt x="1355" y="203"/>
                  </a:lnTo>
                  <a:lnTo>
                    <a:pt x="1358" y="249"/>
                  </a:lnTo>
                  <a:lnTo>
                    <a:pt x="1362" y="290"/>
                  </a:lnTo>
                  <a:lnTo>
                    <a:pt x="1366" y="328"/>
                  </a:lnTo>
                  <a:lnTo>
                    <a:pt x="1371" y="362"/>
                  </a:lnTo>
                  <a:lnTo>
                    <a:pt x="1378" y="391"/>
                  </a:lnTo>
                  <a:lnTo>
                    <a:pt x="1387" y="415"/>
                  </a:lnTo>
                  <a:lnTo>
                    <a:pt x="1399" y="435"/>
                  </a:lnTo>
                  <a:lnTo>
                    <a:pt x="1427" y="434"/>
                  </a:lnTo>
                  <a:lnTo>
                    <a:pt x="1457" y="432"/>
                  </a:lnTo>
                  <a:lnTo>
                    <a:pt x="1489" y="428"/>
                  </a:lnTo>
                  <a:lnTo>
                    <a:pt x="1524" y="422"/>
                  </a:lnTo>
                  <a:lnTo>
                    <a:pt x="1561" y="417"/>
                  </a:lnTo>
                  <a:lnTo>
                    <a:pt x="1599" y="410"/>
                  </a:lnTo>
                  <a:lnTo>
                    <a:pt x="1640" y="401"/>
                  </a:lnTo>
                  <a:lnTo>
                    <a:pt x="1683" y="392"/>
                  </a:lnTo>
                  <a:lnTo>
                    <a:pt x="1727" y="381"/>
                  </a:lnTo>
                  <a:lnTo>
                    <a:pt x="1773" y="370"/>
                  </a:lnTo>
                  <a:lnTo>
                    <a:pt x="1821" y="359"/>
                  </a:lnTo>
                  <a:lnTo>
                    <a:pt x="1871" y="346"/>
                  </a:lnTo>
                  <a:lnTo>
                    <a:pt x="1923" y="333"/>
                  </a:lnTo>
                  <a:lnTo>
                    <a:pt x="1976" y="320"/>
                  </a:lnTo>
                  <a:lnTo>
                    <a:pt x="2031" y="305"/>
                  </a:lnTo>
                  <a:lnTo>
                    <a:pt x="2087" y="291"/>
                  </a:lnTo>
                  <a:lnTo>
                    <a:pt x="2144" y="276"/>
                  </a:lnTo>
                  <a:lnTo>
                    <a:pt x="2203" y="260"/>
                  </a:lnTo>
                  <a:lnTo>
                    <a:pt x="2262" y="246"/>
                  </a:lnTo>
                  <a:lnTo>
                    <a:pt x="2324" y="230"/>
                  </a:lnTo>
                  <a:lnTo>
                    <a:pt x="2386" y="215"/>
                  </a:lnTo>
                  <a:lnTo>
                    <a:pt x="2449" y="199"/>
                  </a:lnTo>
                  <a:lnTo>
                    <a:pt x="2514" y="183"/>
                  </a:lnTo>
                  <a:lnTo>
                    <a:pt x="2579" y="168"/>
                  </a:lnTo>
                  <a:lnTo>
                    <a:pt x="2645" y="153"/>
                  </a:lnTo>
                  <a:lnTo>
                    <a:pt x="2713" y="139"/>
                  </a:lnTo>
                  <a:lnTo>
                    <a:pt x="2781" y="125"/>
                  </a:lnTo>
                  <a:lnTo>
                    <a:pt x="2851" y="111"/>
                  </a:lnTo>
                  <a:lnTo>
                    <a:pt x="2920" y="97"/>
                  </a:lnTo>
                  <a:lnTo>
                    <a:pt x="2990" y="85"/>
                  </a:lnTo>
                  <a:lnTo>
                    <a:pt x="3061" y="73"/>
                  </a:lnTo>
                  <a:lnTo>
                    <a:pt x="3132" y="61"/>
                  </a:lnTo>
                  <a:lnTo>
                    <a:pt x="1352" y="1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44" name="Freeform 88"/>
            <p:cNvSpPr>
              <a:spLocks/>
            </p:cNvSpPr>
            <p:nvPr/>
          </p:nvSpPr>
          <p:spPr bwMode="auto">
            <a:xfrm>
              <a:off x="750" y="953"/>
              <a:ext cx="193" cy="84"/>
            </a:xfrm>
            <a:custGeom>
              <a:avLst/>
              <a:gdLst/>
              <a:ahLst/>
              <a:cxnLst>
                <a:cxn ang="0">
                  <a:pos x="1514" y="118"/>
                </a:cxn>
                <a:cxn ang="0">
                  <a:pos x="1459" y="167"/>
                </a:cxn>
                <a:cxn ang="0">
                  <a:pos x="1306" y="153"/>
                </a:cxn>
                <a:cxn ang="0">
                  <a:pos x="1161" y="145"/>
                </a:cxn>
                <a:cxn ang="0">
                  <a:pos x="1020" y="137"/>
                </a:cxn>
                <a:cxn ang="0">
                  <a:pos x="882" y="130"/>
                </a:cxn>
                <a:cxn ang="0">
                  <a:pos x="744" y="121"/>
                </a:cxn>
                <a:cxn ang="0">
                  <a:pos x="603" y="114"/>
                </a:cxn>
                <a:cxn ang="0">
                  <a:pos x="460" y="108"/>
                </a:cxn>
                <a:cxn ang="0">
                  <a:pos x="312" y="100"/>
                </a:cxn>
                <a:cxn ang="0">
                  <a:pos x="241" y="95"/>
                </a:cxn>
                <a:cxn ang="0">
                  <a:pos x="196" y="97"/>
                </a:cxn>
                <a:cxn ang="0">
                  <a:pos x="153" y="110"/>
                </a:cxn>
                <a:cxn ang="0">
                  <a:pos x="112" y="135"/>
                </a:cxn>
                <a:cxn ang="0">
                  <a:pos x="80" y="297"/>
                </a:cxn>
                <a:cxn ang="0">
                  <a:pos x="62" y="588"/>
                </a:cxn>
                <a:cxn ang="0">
                  <a:pos x="70" y="900"/>
                </a:cxn>
                <a:cxn ang="0">
                  <a:pos x="115" y="1077"/>
                </a:cxn>
                <a:cxn ang="0">
                  <a:pos x="258" y="1086"/>
                </a:cxn>
                <a:cxn ang="0">
                  <a:pos x="428" y="1084"/>
                </a:cxn>
                <a:cxn ang="0">
                  <a:pos x="598" y="1078"/>
                </a:cxn>
                <a:cxn ang="0">
                  <a:pos x="770" y="1073"/>
                </a:cxn>
                <a:cxn ang="0">
                  <a:pos x="941" y="1067"/>
                </a:cxn>
                <a:cxn ang="0">
                  <a:pos x="1112" y="1061"/>
                </a:cxn>
                <a:cxn ang="0">
                  <a:pos x="1284" y="1056"/>
                </a:cxn>
                <a:cxn ang="0">
                  <a:pos x="1455" y="1052"/>
                </a:cxn>
                <a:cxn ang="0">
                  <a:pos x="1543" y="1075"/>
                </a:cxn>
                <a:cxn ang="0">
                  <a:pos x="1522" y="1130"/>
                </a:cxn>
                <a:cxn ang="0">
                  <a:pos x="1410" y="1136"/>
                </a:cxn>
                <a:cxn ang="0">
                  <a:pos x="1286" y="1142"/>
                </a:cxn>
                <a:cxn ang="0">
                  <a:pos x="1162" y="1147"/>
                </a:cxn>
                <a:cxn ang="0">
                  <a:pos x="1037" y="1151"/>
                </a:cxn>
                <a:cxn ang="0">
                  <a:pos x="913" y="1158"/>
                </a:cxn>
                <a:cxn ang="0">
                  <a:pos x="789" y="1163"/>
                </a:cxn>
                <a:cxn ang="0">
                  <a:pos x="665" y="1168"/>
                </a:cxn>
                <a:cxn ang="0">
                  <a:pos x="541" y="1174"/>
                </a:cxn>
                <a:cxn ang="0">
                  <a:pos x="408" y="1172"/>
                </a:cxn>
                <a:cxn ang="0">
                  <a:pos x="269" y="1163"/>
                </a:cxn>
                <a:cxn ang="0">
                  <a:pos x="151" y="1151"/>
                </a:cxn>
                <a:cxn ang="0">
                  <a:pos x="81" y="1141"/>
                </a:cxn>
                <a:cxn ang="0">
                  <a:pos x="6" y="852"/>
                </a:cxn>
                <a:cxn ang="0">
                  <a:pos x="23" y="244"/>
                </a:cxn>
                <a:cxn ang="0">
                  <a:pos x="56" y="94"/>
                </a:cxn>
                <a:cxn ang="0">
                  <a:pos x="93" y="45"/>
                </a:cxn>
                <a:cxn ang="0">
                  <a:pos x="158" y="12"/>
                </a:cxn>
                <a:cxn ang="0">
                  <a:pos x="259" y="0"/>
                </a:cxn>
                <a:cxn ang="0">
                  <a:pos x="408" y="5"/>
                </a:cxn>
                <a:cxn ang="0">
                  <a:pos x="560" y="12"/>
                </a:cxn>
                <a:cxn ang="0">
                  <a:pos x="707" y="22"/>
                </a:cxn>
                <a:cxn ang="0">
                  <a:pos x="851" y="34"/>
                </a:cxn>
                <a:cxn ang="0">
                  <a:pos x="994" y="45"/>
                </a:cxn>
                <a:cxn ang="0">
                  <a:pos x="1139" y="58"/>
                </a:cxn>
                <a:cxn ang="0">
                  <a:pos x="1287" y="70"/>
                </a:cxn>
                <a:cxn ang="0">
                  <a:pos x="1440" y="80"/>
                </a:cxn>
              </a:cxnLst>
              <a:rect l="0" t="0" r="r" b="b"/>
              <a:pathLst>
                <a:path w="1546" h="1175">
                  <a:moveTo>
                    <a:pt x="1480" y="82"/>
                  </a:moveTo>
                  <a:lnTo>
                    <a:pt x="1495" y="88"/>
                  </a:lnTo>
                  <a:lnTo>
                    <a:pt x="1508" y="101"/>
                  </a:lnTo>
                  <a:lnTo>
                    <a:pt x="1514" y="118"/>
                  </a:lnTo>
                  <a:lnTo>
                    <a:pt x="1514" y="136"/>
                  </a:lnTo>
                  <a:lnTo>
                    <a:pt x="1506" y="153"/>
                  </a:lnTo>
                  <a:lnTo>
                    <a:pt x="1487" y="164"/>
                  </a:lnTo>
                  <a:lnTo>
                    <a:pt x="1459" y="167"/>
                  </a:lnTo>
                  <a:lnTo>
                    <a:pt x="1419" y="160"/>
                  </a:lnTo>
                  <a:lnTo>
                    <a:pt x="1381" y="157"/>
                  </a:lnTo>
                  <a:lnTo>
                    <a:pt x="1343" y="155"/>
                  </a:lnTo>
                  <a:lnTo>
                    <a:pt x="1306" y="153"/>
                  </a:lnTo>
                  <a:lnTo>
                    <a:pt x="1269" y="151"/>
                  </a:lnTo>
                  <a:lnTo>
                    <a:pt x="1233" y="149"/>
                  </a:lnTo>
                  <a:lnTo>
                    <a:pt x="1197" y="147"/>
                  </a:lnTo>
                  <a:lnTo>
                    <a:pt x="1161" y="145"/>
                  </a:lnTo>
                  <a:lnTo>
                    <a:pt x="1126" y="144"/>
                  </a:lnTo>
                  <a:lnTo>
                    <a:pt x="1090" y="142"/>
                  </a:lnTo>
                  <a:lnTo>
                    <a:pt x="1055" y="139"/>
                  </a:lnTo>
                  <a:lnTo>
                    <a:pt x="1020" y="137"/>
                  </a:lnTo>
                  <a:lnTo>
                    <a:pt x="986" y="135"/>
                  </a:lnTo>
                  <a:lnTo>
                    <a:pt x="951" y="133"/>
                  </a:lnTo>
                  <a:lnTo>
                    <a:pt x="916" y="132"/>
                  </a:lnTo>
                  <a:lnTo>
                    <a:pt x="882" y="130"/>
                  </a:lnTo>
                  <a:lnTo>
                    <a:pt x="847" y="128"/>
                  </a:lnTo>
                  <a:lnTo>
                    <a:pt x="813" y="126"/>
                  </a:lnTo>
                  <a:lnTo>
                    <a:pt x="778" y="124"/>
                  </a:lnTo>
                  <a:lnTo>
                    <a:pt x="744" y="121"/>
                  </a:lnTo>
                  <a:lnTo>
                    <a:pt x="709" y="120"/>
                  </a:lnTo>
                  <a:lnTo>
                    <a:pt x="674" y="118"/>
                  </a:lnTo>
                  <a:lnTo>
                    <a:pt x="639" y="116"/>
                  </a:lnTo>
                  <a:lnTo>
                    <a:pt x="603" y="114"/>
                  </a:lnTo>
                  <a:lnTo>
                    <a:pt x="568" y="113"/>
                  </a:lnTo>
                  <a:lnTo>
                    <a:pt x="532" y="111"/>
                  </a:lnTo>
                  <a:lnTo>
                    <a:pt x="496" y="109"/>
                  </a:lnTo>
                  <a:lnTo>
                    <a:pt x="460" y="108"/>
                  </a:lnTo>
                  <a:lnTo>
                    <a:pt x="424" y="106"/>
                  </a:lnTo>
                  <a:lnTo>
                    <a:pt x="387" y="103"/>
                  </a:lnTo>
                  <a:lnTo>
                    <a:pt x="350" y="101"/>
                  </a:lnTo>
                  <a:lnTo>
                    <a:pt x="312" y="100"/>
                  </a:lnTo>
                  <a:lnTo>
                    <a:pt x="274" y="98"/>
                  </a:lnTo>
                  <a:lnTo>
                    <a:pt x="263" y="97"/>
                  </a:lnTo>
                  <a:lnTo>
                    <a:pt x="252" y="96"/>
                  </a:lnTo>
                  <a:lnTo>
                    <a:pt x="241" y="95"/>
                  </a:lnTo>
                  <a:lnTo>
                    <a:pt x="230" y="95"/>
                  </a:lnTo>
                  <a:lnTo>
                    <a:pt x="218" y="95"/>
                  </a:lnTo>
                  <a:lnTo>
                    <a:pt x="207" y="96"/>
                  </a:lnTo>
                  <a:lnTo>
                    <a:pt x="196" y="97"/>
                  </a:lnTo>
                  <a:lnTo>
                    <a:pt x="185" y="99"/>
                  </a:lnTo>
                  <a:lnTo>
                    <a:pt x="174" y="102"/>
                  </a:lnTo>
                  <a:lnTo>
                    <a:pt x="164" y="106"/>
                  </a:lnTo>
                  <a:lnTo>
                    <a:pt x="153" y="110"/>
                  </a:lnTo>
                  <a:lnTo>
                    <a:pt x="143" y="114"/>
                  </a:lnTo>
                  <a:lnTo>
                    <a:pt x="132" y="120"/>
                  </a:lnTo>
                  <a:lnTo>
                    <a:pt x="122" y="127"/>
                  </a:lnTo>
                  <a:lnTo>
                    <a:pt x="112" y="135"/>
                  </a:lnTo>
                  <a:lnTo>
                    <a:pt x="102" y="144"/>
                  </a:lnTo>
                  <a:lnTo>
                    <a:pt x="94" y="176"/>
                  </a:lnTo>
                  <a:lnTo>
                    <a:pt x="87" y="229"/>
                  </a:lnTo>
                  <a:lnTo>
                    <a:pt x="80" y="297"/>
                  </a:lnTo>
                  <a:lnTo>
                    <a:pt x="74" y="372"/>
                  </a:lnTo>
                  <a:lnTo>
                    <a:pt x="69" y="451"/>
                  </a:lnTo>
                  <a:lnTo>
                    <a:pt x="65" y="525"/>
                  </a:lnTo>
                  <a:lnTo>
                    <a:pt x="62" y="588"/>
                  </a:lnTo>
                  <a:lnTo>
                    <a:pt x="61" y="635"/>
                  </a:lnTo>
                  <a:lnTo>
                    <a:pt x="61" y="735"/>
                  </a:lnTo>
                  <a:lnTo>
                    <a:pt x="64" y="824"/>
                  </a:lnTo>
                  <a:lnTo>
                    <a:pt x="70" y="900"/>
                  </a:lnTo>
                  <a:lnTo>
                    <a:pt x="78" y="965"/>
                  </a:lnTo>
                  <a:lnTo>
                    <a:pt x="89" y="1016"/>
                  </a:lnTo>
                  <a:lnTo>
                    <a:pt x="101" y="1053"/>
                  </a:lnTo>
                  <a:lnTo>
                    <a:pt x="115" y="1077"/>
                  </a:lnTo>
                  <a:lnTo>
                    <a:pt x="131" y="1087"/>
                  </a:lnTo>
                  <a:lnTo>
                    <a:pt x="173" y="1087"/>
                  </a:lnTo>
                  <a:lnTo>
                    <a:pt x="216" y="1087"/>
                  </a:lnTo>
                  <a:lnTo>
                    <a:pt x="258" y="1086"/>
                  </a:lnTo>
                  <a:lnTo>
                    <a:pt x="300" y="1086"/>
                  </a:lnTo>
                  <a:lnTo>
                    <a:pt x="343" y="1085"/>
                  </a:lnTo>
                  <a:lnTo>
                    <a:pt x="385" y="1084"/>
                  </a:lnTo>
                  <a:lnTo>
                    <a:pt x="428" y="1084"/>
                  </a:lnTo>
                  <a:lnTo>
                    <a:pt x="470" y="1082"/>
                  </a:lnTo>
                  <a:lnTo>
                    <a:pt x="513" y="1081"/>
                  </a:lnTo>
                  <a:lnTo>
                    <a:pt x="556" y="1080"/>
                  </a:lnTo>
                  <a:lnTo>
                    <a:pt x="598" y="1078"/>
                  </a:lnTo>
                  <a:lnTo>
                    <a:pt x="642" y="1077"/>
                  </a:lnTo>
                  <a:lnTo>
                    <a:pt x="685" y="1076"/>
                  </a:lnTo>
                  <a:lnTo>
                    <a:pt x="727" y="1074"/>
                  </a:lnTo>
                  <a:lnTo>
                    <a:pt x="770" y="1073"/>
                  </a:lnTo>
                  <a:lnTo>
                    <a:pt x="813" y="1072"/>
                  </a:lnTo>
                  <a:lnTo>
                    <a:pt x="856" y="1070"/>
                  </a:lnTo>
                  <a:lnTo>
                    <a:pt x="898" y="1069"/>
                  </a:lnTo>
                  <a:lnTo>
                    <a:pt x="941" y="1067"/>
                  </a:lnTo>
                  <a:lnTo>
                    <a:pt x="984" y="1066"/>
                  </a:lnTo>
                  <a:lnTo>
                    <a:pt x="1027" y="1063"/>
                  </a:lnTo>
                  <a:lnTo>
                    <a:pt x="1070" y="1062"/>
                  </a:lnTo>
                  <a:lnTo>
                    <a:pt x="1112" y="1061"/>
                  </a:lnTo>
                  <a:lnTo>
                    <a:pt x="1155" y="1059"/>
                  </a:lnTo>
                  <a:lnTo>
                    <a:pt x="1198" y="1058"/>
                  </a:lnTo>
                  <a:lnTo>
                    <a:pt x="1241" y="1057"/>
                  </a:lnTo>
                  <a:lnTo>
                    <a:pt x="1284" y="1056"/>
                  </a:lnTo>
                  <a:lnTo>
                    <a:pt x="1327" y="1054"/>
                  </a:lnTo>
                  <a:lnTo>
                    <a:pt x="1369" y="1053"/>
                  </a:lnTo>
                  <a:lnTo>
                    <a:pt x="1412" y="1053"/>
                  </a:lnTo>
                  <a:lnTo>
                    <a:pt x="1455" y="1052"/>
                  </a:lnTo>
                  <a:lnTo>
                    <a:pt x="1498" y="1051"/>
                  </a:lnTo>
                  <a:lnTo>
                    <a:pt x="1520" y="1053"/>
                  </a:lnTo>
                  <a:lnTo>
                    <a:pt x="1535" y="1061"/>
                  </a:lnTo>
                  <a:lnTo>
                    <a:pt x="1543" y="1075"/>
                  </a:lnTo>
                  <a:lnTo>
                    <a:pt x="1546" y="1091"/>
                  </a:lnTo>
                  <a:lnTo>
                    <a:pt x="1543" y="1107"/>
                  </a:lnTo>
                  <a:lnTo>
                    <a:pt x="1535" y="1121"/>
                  </a:lnTo>
                  <a:lnTo>
                    <a:pt x="1522" y="1130"/>
                  </a:lnTo>
                  <a:lnTo>
                    <a:pt x="1503" y="1133"/>
                  </a:lnTo>
                  <a:lnTo>
                    <a:pt x="1471" y="1134"/>
                  </a:lnTo>
                  <a:lnTo>
                    <a:pt x="1441" y="1135"/>
                  </a:lnTo>
                  <a:lnTo>
                    <a:pt x="1410" y="1136"/>
                  </a:lnTo>
                  <a:lnTo>
                    <a:pt x="1379" y="1138"/>
                  </a:lnTo>
                  <a:lnTo>
                    <a:pt x="1348" y="1139"/>
                  </a:lnTo>
                  <a:lnTo>
                    <a:pt x="1317" y="1141"/>
                  </a:lnTo>
                  <a:lnTo>
                    <a:pt x="1286" y="1142"/>
                  </a:lnTo>
                  <a:lnTo>
                    <a:pt x="1255" y="1143"/>
                  </a:lnTo>
                  <a:lnTo>
                    <a:pt x="1224" y="1144"/>
                  </a:lnTo>
                  <a:lnTo>
                    <a:pt x="1193" y="1145"/>
                  </a:lnTo>
                  <a:lnTo>
                    <a:pt x="1162" y="1147"/>
                  </a:lnTo>
                  <a:lnTo>
                    <a:pt x="1131" y="1148"/>
                  </a:lnTo>
                  <a:lnTo>
                    <a:pt x="1100" y="1149"/>
                  </a:lnTo>
                  <a:lnTo>
                    <a:pt x="1069" y="1150"/>
                  </a:lnTo>
                  <a:lnTo>
                    <a:pt x="1037" y="1151"/>
                  </a:lnTo>
                  <a:lnTo>
                    <a:pt x="1006" y="1153"/>
                  </a:lnTo>
                  <a:lnTo>
                    <a:pt x="975" y="1154"/>
                  </a:lnTo>
                  <a:lnTo>
                    <a:pt x="944" y="1156"/>
                  </a:lnTo>
                  <a:lnTo>
                    <a:pt x="913" y="1158"/>
                  </a:lnTo>
                  <a:lnTo>
                    <a:pt x="882" y="1159"/>
                  </a:lnTo>
                  <a:lnTo>
                    <a:pt x="851" y="1160"/>
                  </a:lnTo>
                  <a:lnTo>
                    <a:pt x="820" y="1161"/>
                  </a:lnTo>
                  <a:lnTo>
                    <a:pt x="789" y="1163"/>
                  </a:lnTo>
                  <a:lnTo>
                    <a:pt x="758" y="1164"/>
                  </a:lnTo>
                  <a:lnTo>
                    <a:pt x="727" y="1165"/>
                  </a:lnTo>
                  <a:lnTo>
                    <a:pt x="696" y="1167"/>
                  </a:lnTo>
                  <a:lnTo>
                    <a:pt x="665" y="1168"/>
                  </a:lnTo>
                  <a:lnTo>
                    <a:pt x="634" y="1169"/>
                  </a:lnTo>
                  <a:lnTo>
                    <a:pt x="603" y="1170"/>
                  </a:lnTo>
                  <a:lnTo>
                    <a:pt x="572" y="1172"/>
                  </a:lnTo>
                  <a:lnTo>
                    <a:pt x="541" y="1174"/>
                  </a:lnTo>
                  <a:lnTo>
                    <a:pt x="511" y="1175"/>
                  </a:lnTo>
                  <a:lnTo>
                    <a:pt x="478" y="1175"/>
                  </a:lnTo>
                  <a:lnTo>
                    <a:pt x="443" y="1174"/>
                  </a:lnTo>
                  <a:lnTo>
                    <a:pt x="408" y="1172"/>
                  </a:lnTo>
                  <a:lnTo>
                    <a:pt x="373" y="1170"/>
                  </a:lnTo>
                  <a:lnTo>
                    <a:pt x="337" y="1168"/>
                  </a:lnTo>
                  <a:lnTo>
                    <a:pt x="303" y="1166"/>
                  </a:lnTo>
                  <a:lnTo>
                    <a:pt x="269" y="1163"/>
                  </a:lnTo>
                  <a:lnTo>
                    <a:pt x="236" y="1160"/>
                  </a:lnTo>
                  <a:lnTo>
                    <a:pt x="205" y="1157"/>
                  </a:lnTo>
                  <a:lnTo>
                    <a:pt x="177" y="1154"/>
                  </a:lnTo>
                  <a:lnTo>
                    <a:pt x="151" y="1151"/>
                  </a:lnTo>
                  <a:lnTo>
                    <a:pt x="128" y="1148"/>
                  </a:lnTo>
                  <a:lnTo>
                    <a:pt x="108" y="1145"/>
                  </a:lnTo>
                  <a:lnTo>
                    <a:pt x="93" y="1143"/>
                  </a:lnTo>
                  <a:lnTo>
                    <a:pt x="81" y="1141"/>
                  </a:lnTo>
                  <a:lnTo>
                    <a:pt x="75" y="1139"/>
                  </a:lnTo>
                  <a:lnTo>
                    <a:pt x="43" y="1084"/>
                  </a:lnTo>
                  <a:lnTo>
                    <a:pt x="20" y="984"/>
                  </a:lnTo>
                  <a:lnTo>
                    <a:pt x="6" y="852"/>
                  </a:lnTo>
                  <a:lnTo>
                    <a:pt x="0" y="699"/>
                  </a:lnTo>
                  <a:lnTo>
                    <a:pt x="1" y="540"/>
                  </a:lnTo>
                  <a:lnTo>
                    <a:pt x="9" y="384"/>
                  </a:lnTo>
                  <a:lnTo>
                    <a:pt x="23" y="244"/>
                  </a:lnTo>
                  <a:lnTo>
                    <a:pt x="43" y="134"/>
                  </a:lnTo>
                  <a:lnTo>
                    <a:pt x="46" y="120"/>
                  </a:lnTo>
                  <a:lnTo>
                    <a:pt x="51" y="107"/>
                  </a:lnTo>
                  <a:lnTo>
                    <a:pt x="56" y="94"/>
                  </a:lnTo>
                  <a:lnTo>
                    <a:pt x="63" y="80"/>
                  </a:lnTo>
                  <a:lnTo>
                    <a:pt x="72" y="69"/>
                  </a:lnTo>
                  <a:lnTo>
                    <a:pt x="82" y="57"/>
                  </a:lnTo>
                  <a:lnTo>
                    <a:pt x="93" y="45"/>
                  </a:lnTo>
                  <a:lnTo>
                    <a:pt x="107" y="36"/>
                  </a:lnTo>
                  <a:lnTo>
                    <a:pt x="122" y="26"/>
                  </a:lnTo>
                  <a:lnTo>
                    <a:pt x="139" y="19"/>
                  </a:lnTo>
                  <a:lnTo>
                    <a:pt x="158" y="12"/>
                  </a:lnTo>
                  <a:lnTo>
                    <a:pt x="180" y="7"/>
                  </a:lnTo>
                  <a:lnTo>
                    <a:pt x="204" y="3"/>
                  </a:lnTo>
                  <a:lnTo>
                    <a:pt x="230" y="1"/>
                  </a:lnTo>
                  <a:lnTo>
                    <a:pt x="259" y="0"/>
                  </a:lnTo>
                  <a:lnTo>
                    <a:pt x="290" y="1"/>
                  </a:lnTo>
                  <a:lnTo>
                    <a:pt x="330" y="2"/>
                  </a:lnTo>
                  <a:lnTo>
                    <a:pt x="369" y="3"/>
                  </a:lnTo>
                  <a:lnTo>
                    <a:pt x="408" y="5"/>
                  </a:lnTo>
                  <a:lnTo>
                    <a:pt x="447" y="6"/>
                  </a:lnTo>
                  <a:lnTo>
                    <a:pt x="485" y="8"/>
                  </a:lnTo>
                  <a:lnTo>
                    <a:pt x="522" y="10"/>
                  </a:lnTo>
                  <a:lnTo>
                    <a:pt x="560" y="12"/>
                  </a:lnTo>
                  <a:lnTo>
                    <a:pt x="597" y="15"/>
                  </a:lnTo>
                  <a:lnTo>
                    <a:pt x="634" y="18"/>
                  </a:lnTo>
                  <a:lnTo>
                    <a:pt x="671" y="20"/>
                  </a:lnTo>
                  <a:lnTo>
                    <a:pt x="707" y="22"/>
                  </a:lnTo>
                  <a:lnTo>
                    <a:pt x="743" y="25"/>
                  </a:lnTo>
                  <a:lnTo>
                    <a:pt x="780" y="27"/>
                  </a:lnTo>
                  <a:lnTo>
                    <a:pt x="815" y="30"/>
                  </a:lnTo>
                  <a:lnTo>
                    <a:pt x="851" y="34"/>
                  </a:lnTo>
                  <a:lnTo>
                    <a:pt x="887" y="37"/>
                  </a:lnTo>
                  <a:lnTo>
                    <a:pt x="923" y="39"/>
                  </a:lnTo>
                  <a:lnTo>
                    <a:pt x="959" y="42"/>
                  </a:lnTo>
                  <a:lnTo>
                    <a:pt x="994" y="45"/>
                  </a:lnTo>
                  <a:lnTo>
                    <a:pt x="1030" y="48"/>
                  </a:lnTo>
                  <a:lnTo>
                    <a:pt x="1066" y="52"/>
                  </a:lnTo>
                  <a:lnTo>
                    <a:pt x="1103" y="55"/>
                  </a:lnTo>
                  <a:lnTo>
                    <a:pt x="1139" y="58"/>
                  </a:lnTo>
                  <a:lnTo>
                    <a:pt x="1176" y="60"/>
                  </a:lnTo>
                  <a:lnTo>
                    <a:pt x="1212" y="63"/>
                  </a:lnTo>
                  <a:lnTo>
                    <a:pt x="1250" y="66"/>
                  </a:lnTo>
                  <a:lnTo>
                    <a:pt x="1287" y="70"/>
                  </a:lnTo>
                  <a:lnTo>
                    <a:pt x="1325" y="72"/>
                  </a:lnTo>
                  <a:lnTo>
                    <a:pt x="1363" y="75"/>
                  </a:lnTo>
                  <a:lnTo>
                    <a:pt x="1401" y="77"/>
                  </a:lnTo>
                  <a:lnTo>
                    <a:pt x="1440" y="80"/>
                  </a:lnTo>
                  <a:lnTo>
                    <a:pt x="1480" y="82"/>
                  </a:lnTo>
                  <a:close/>
                </a:path>
              </a:pathLst>
            </a:custGeom>
            <a:solidFill>
              <a:srgbClr val="BF8C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45" name="Freeform 89"/>
            <p:cNvSpPr>
              <a:spLocks/>
            </p:cNvSpPr>
            <p:nvPr/>
          </p:nvSpPr>
          <p:spPr bwMode="auto">
            <a:xfrm>
              <a:off x="152" y="1002"/>
              <a:ext cx="563" cy="4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1" y="301"/>
                </a:cxn>
                <a:cxn ang="0">
                  <a:pos x="43" y="491"/>
                </a:cxn>
                <a:cxn ang="0">
                  <a:pos x="102" y="610"/>
                </a:cxn>
                <a:cxn ang="0">
                  <a:pos x="4505" y="530"/>
                </a:cxn>
                <a:cxn ang="0">
                  <a:pos x="4310" y="499"/>
                </a:cxn>
                <a:cxn ang="0">
                  <a:pos x="4089" y="475"/>
                </a:cxn>
                <a:cxn ang="0">
                  <a:pos x="3846" y="456"/>
                </a:cxn>
                <a:cxn ang="0">
                  <a:pos x="3584" y="441"/>
                </a:cxn>
                <a:cxn ang="0">
                  <a:pos x="3311" y="431"/>
                </a:cxn>
                <a:cxn ang="0">
                  <a:pos x="3031" y="421"/>
                </a:cxn>
                <a:cxn ang="0">
                  <a:pos x="2747" y="415"/>
                </a:cxn>
                <a:cxn ang="0">
                  <a:pos x="2463" y="408"/>
                </a:cxn>
                <a:cxn ang="0">
                  <a:pos x="2187" y="402"/>
                </a:cxn>
                <a:cxn ang="0">
                  <a:pos x="1921" y="395"/>
                </a:cxn>
                <a:cxn ang="0">
                  <a:pos x="1669" y="385"/>
                </a:cxn>
                <a:cxn ang="0">
                  <a:pos x="1439" y="372"/>
                </a:cxn>
                <a:cxn ang="0">
                  <a:pos x="1234" y="356"/>
                </a:cxn>
                <a:cxn ang="0">
                  <a:pos x="1058" y="336"/>
                </a:cxn>
                <a:cxn ang="0">
                  <a:pos x="914" y="310"/>
                </a:cxn>
                <a:cxn ang="0">
                  <a:pos x="811" y="278"/>
                </a:cxn>
                <a:cxn ang="0">
                  <a:pos x="744" y="254"/>
                </a:cxn>
                <a:cxn ang="0">
                  <a:pos x="678" y="238"/>
                </a:cxn>
                <a:cxn ang="0">
                  <a:pos x="612" y="227"/>
                </a:cxn>
                <a:cxn ang="0">
                  <a:pos x="547" y="223"/>
                </a:cxn>
                <a:cxn ang="0">
                  <a:pos x="483" y="222"/>
                </a:cxn>
                <a:cxn ang="0">
                  <a:pos x="421" y="223"/>
                </a:cxn>
                <a:cxn ang="0">
                  <a:pos x="361" y="224"/>
                </a:cxn>
                <a:cxn ang="0">
                  <a:pos x="304" y="224"/>
                </a:cxn>
                <a:cxn ang="0">
                  <a:pos x="250" y="221"/>
                </a:cxn>
                <a:cxn ang="0">
                  <a:pos x="200" y="215"/>
                </a:cxn>
                <a:cxn ang="0">
                  <a:pos x="154" y="202"/>
                </a:cxn>
                <a:cxn ang="0">
                  <a:pos x="112" y="182"/>
                </a:cxn>
                <a:cxn ang="0">
                  <a:pos x="75" y="153"/>
                </a:cxn>
                <a:cxn ang="0">
                  <a:pos x="44" y="115"/>
                </a:cxn>
                <a:cxn ang="0">
                  <a:pos x="19" y="64"/>
                </a:cxn>
                <a:cxn ang="0">
                  <a:pos x="1" y="0"/>
                </a:cxn>
              </a:cxnLst>
              <a:rect l="0" t="0" r="r" b="b"/>
              <a:pathLst>
                <a:path w="4505" h="627">
                  <a:moveTo>
                    <a:pt x="1" y="0"/>
                  </a:moveTo>
                  <a:lnTo>
                    <a:pt x="0" y="94"/>
                  </a:lnTo>
                  <a:lnTo>
                    <a:pt x="3" y="197"/>
                  </a:lnTo>
                  <a:lnTo>
                    <a:pt x="11" y="301"/>
                  </a:lnTo>
                  <a:lnTo>
                    <a:pt x="24" y="401"/>
                  </a:lnTo>
                  <a:lnTo>
                    <a:pt x="43" y="491"/>
                  </a:lnTo>
                  <a:lnTo>
                    <a:pt x="68" y="562"/>
                  </a:lnTo>
                  <a:lnTo>
                    <a:pt x="102" y="610"/>
                  </a:lnTo>
                  <a:lnTo>
                    <a:pt x="142" y="627"/>
                  </a:lnTo>
                  <a:lnTo>
                    <a:pt x="4505" y="530"/>
                  </a:lnTo>
                  <a:lnTo>
                    <a:pt x="4411" y="514"/>
                  </a:lnTo>
                  <a:lnTo>
                    <a:pt x="4310" y="499"/>
                  </a:lnTo>
                  <a:lnTo>
                    <a:pt x="4203" y="487"/>
                  </a:lnTo>
                  <a:lnTo>
                    <a:pt x="4089" y="475"/>
                  </a:lnTo>
                  <a:lnTo>
                    <a:pt x="3970" y="465"/>
                  </a:lnTo>
                  <a:lnTo>
                    <a:pt x="3846" y="456"/>
                  </a:lnTo>
                  <a:lnTo>
                    <a:pt x="3717" y="449"/>
                  </a:lnTo>
                  <a:lnTo>
                    <a:pt x="3584" y="441"/>
                  </a:lnTo>
                  <a:lnTo>
                    <a:pt x="3449" y="436"/>
                  </a:lnTo>
                  <a:lnTo>
                    <a:pt x="3311" y="431"/>
                  </a:lnTo>
                  <a:lnTo>
                    <a:pt x="3172" y="425"/>
                  </a:lnTo>
                  <a:lnTo>
                    <a:pt x="3031" y="421"/>
                  </a:lnTo>
                  <a:lnTo>
                    <a:pt x="2889" y="418"/>
                  </a:lnTo>
                  <a:lnTo>
                    <a:pt x="2747" y="415"/>
                  </a:lnTo>
                  <a:lnTo>
                    <a:pt x="2604" y="411"/>
                  </a:lnTo>
                  <a:lnTo>
                    <a:pt x="2463" y="408"/>
                  </a:lnTo>
                  <a:lnTo>
                    <a:pt x="2324" y="405"/>
                  </a:lnTo>
                  <a:lnTo>
                    <a:pt x="2187" y="402"/>
                  </a:lnTo>
                  <a:lnTo>
                    <a:pt x="2052" y="398"/>
                  </a:lnTo>
                  <a:lnTo>
                    <a:pt x="1921" y="395"/>
                  </a:lnTo>
                  <a:lnTo>
                    <a:pt x="1792" y="389"/>
                  </a:lnTo>
                  <a:lnTo>
                    <a:pt x="1669" y="385"/>
                  </a:lnTo>
                  <a:lnTo>
                    <a:pt x="1552" y="379"/>
                  </a:lnTo>
                  <a:lnTo>
                    <a:pt x="1439" y="372"/>
                  </a:lnTo>
                  <a:lnTo>
                    <a:pt x="1333" y="365"/>
                  </a:lnTo>
                  <a:lnTo>
                    <a:pt x="1234" y="356"/>
                  </a:lnTo>
                  <a:lnTo>
                    <a:pt x="1142" y="347"/>
                  </a:lnTo>
                  <a:lnTo>
                    <a:pt x="1058" y="336"/>
                  </a:lnTo>
                  <a:lnTo>
                    <a:pt x="982" y="324"/>
                  </a:lnTo>
                  <a:lnTo>
                    <a:pt x="914" y="310"/>
                  </a:lnTo>
                  <a:lnTo>
                    <a:pt x="858" y="295"/>
                  </a:lnTo>
                  <a:lnTo>
                    <a:pt x="811" y="278"/>
                  </a:lnTo>
                  <a:lnTo>
                    <a:pt x="778" y="264"/>
                  </a:lnTo>
                  <a:lnTo>
                    <a:pt x="744" y="254"/>
                  </a:lnTo>
                  <a:lnTo>
                    <a:pt x="711" y="244"/>
                  </a:lnTo>
                  <a:lnTo>
                    <a:pt x="678" y="238"/>
                  </a:lnTo>
                  <a:lnTo>
                    <a:pt x="645" y="232"/>
                  </a:lnTo>
                  <a:lnTo>
                    <a:pt x="612" y="227"/>
                  </a:lnTo>
                  <a:lnTo>
                    <a:pt x="579" y="225"/>
                  </a:lnTo>
                  <a:lnTo>
                    <a:pt x="547" y="223"/>
                  </a:lnTo>
                  <a:lnTo>
                    <a:pt x="514" y="222"/>
                  </a:lnTo>
                  <a:lnTo>
                    <a:pt x="483" y="222"/>
                  </a:lnTo>
                  <a:lnTo>
                    <a:pt x="451" y="222"/>
                  </a:lnTo>
                  <a:lnTo>
                    <a:pt x="421" y="223"/>
                  </a:lnTo>
                  <a:lnTo>
                    <a:pt x="390" y="223"/>
                  </a:lnTo>
                  <a:lnTo>
                    <a:pt x="361" y="224"/>
                  </a:lnTo>
                  <a:lnTo>
                    <a:pt x="332" y="224"/>
                  </a:lnTo>
                  <a:lnTo>
                    <a:pt x="304" y="224"/>
                  </a:lnTo>
                  <a:lnTo>
                    <a:pt x="276" y="223"/>
                  </a:lnTo>
                  <a:lnTo>
                    <a:pt x="250" y="221"/>
                  </a:lnTo>
                  <a:lnTo>
                    <a:pt x="224" y="219"/>
                  </a:lnTo>
                  <a:lnTo>
                    <a:pt x="200" y="215"/>
                  </a:lnTo>
                  <a:lnTo>
                    <a:pt x="176" y="209"/>
                  </a:lnTo>
                  <a:lnTo>
                    <a:pt x="154" y="202"/>
                  </a:lnTo>
                  <a:lnTo>
                    <a:pt x="132" y="193"/>
                  </a:lnTo>
                  <a:lnTo>
                    <a:pt x="112" y="182"/>
                  </a:lnTo>
                  <a:lnTo>
                    <a:pt x="94" y="169"/>
                  </a:lnTo>
                  <a:lnTo>
                    <a:pt x="75" y="153"/>
                  </a:lnTo>
                  <a:lnTo>
                    <a:pt x="59" y="135"/>
                  </a:lnTo>
                  <a:lnTo>
                    <a:pt x="44" y="115"/>
                  </a:lnTo>
                  <a:lnTo>
                    <a:pt x="31" y="91"/>
                  </a:lnTo>
                  <a:lnTo>
                    <a:pt x="19" y="64"/>
                  </a:lnTo>
                  <a:lnTo>
                    <a:pt x="9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8C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46" name="Freeform 90"/>
            <p:cNvSpPr>
              <a:spLocks/>
            </p:cNvSpPr>
            <p:nvPr/>
          </p:nvSpPr>
          <p:spPr bwMode="auto">
            <a:xfrm>
              <a:off x="253" y="963"/>
              <a:ext cx="154" cy="83"/>
            </a:xfrm>
            <a:custGeom>
              <a:avLst/>
              <a:gdLst/>
              <a:ahLst/>
              <a:cxnLst>
                <a:cxn ang="0">
                  <a:pos x="104" y="30"/>
                </a:cxn>
                <a:cxn ang="0">
                  <a:pos x="178" y="29"/>
                </a:cxn>
                <a:cxn ang="0">
                  <a:pos x="251" y="27"/>
                </a:cxn>
                <a:cxn ang="0">
                  <a:pos x="324" y="25"/>
                </a:cxn>
                <a:cxn ang="0">
                  <a:pos x="396" y="23"/>
                </a:cxn>
                <a:cxn ang="0">
                  <a:pos x="469" y="21"/>
                </a:cxn>
                <a:cxn ang="0">
                  <a:pos x="542" y="19"/>
                </a:cxn>
                <a:cxn ang="0">
                  <a:pos x="614" y="17"/>
                </a:cxn>
                <a:cxn ang="0">
                  <a:pos x="687" y="14"/>
                </a:cxn>
                <a:cxn ang="0">
                  <a:pos x="759" y="12"/>
                </a:cxn>
                <a:cxn ang="0">
                  <a:pos x="832" y="10"/>
                </a:cxn>
                <a:cxn ang="0">
                  <a:pos x="905" y="8"/>
                </a:cxn>
                <a:cxn ang="0">
                  <a:pos x="977" y="6"/>
                </a:cxn>
                <a:cxn ang="0">
                  <a:pos x="1051" y="4"/>
                </a:cxn>
                <a:cxn ang="0">
                  <a:pos x="1124" y="3"/>
                </a:cxn>
                <a:cxn ang="0">
                  <a:pos x="1197" y="1"/>
                </a:cxn>
                <a:cxn ang="0">
                  <a:pos x="1203" y="57"/>
                </a:cxn>
                <a:cxn ang="0">
                  <a:pos x="1169" y="373"/>
                </a:cxn>
                <a:cxn ang="0">
                  <a:pos x="1168" y="786"/>
                </a:cxn>
                <a:cxn ang="0">
                  <a:pos x="1203" y="1089"/>
                </a:cxn>
                <a:cxn ang="0">
                  <a:pos x="1198" y="1136"/>
                </a:cxn>
                <a:cxn ang="0">
                  <a:pos x="1125" y="1137"/>
                </a:cxn>
                <a:cxn ang="0">
                  <a:pos x="1052" y="1139"/>
                </a:cxn>
                <a:cxn ang="0">
                  <a:pos x="978" y="1141"/>
                </a:cxn>
                <a:cxn ang="0">
                  <a:pos x="905" y="1142"/>
                </a:cxn>
                <a:cxn ang="0">
                  <a:pos x="833" y="1143"/>
                </a:cxn>
                <a:cxn ang="0">
                  <a:pos x="760" y="1145"/>
                </a:cxn>
                <a:cxn ang="0">
                  <a:pos x="687" y="1146"/>
                </a:cxn>
                <a:cxn ang="0">
                  <a:pos x="614" y="1147"/>
                </a:cxn>
                <a:cxn ang="0">
                  <a:pos x="541" y="1149"/>
                </a:cxn>
                <a:cxn ang="0">
                  <a:pos x="469" y="1150"/>
                </a:cxn>
                <a:cxn ang="0">
                  <a:pos x="396" y="1151"/>
                </a:cxn>
                <a:cxn ang="0">
                  <a:pos x="323" y="1153"/>
                </a:cxn>
                <a:cxn ang="0">
                  <a:pos x="251" y="1154"/>
                </a:cxn>
                <a:cxn ang="0">
                  <a:pos x="178" y="1156"/>
                </a:cxn>
                <a:cxn ang="0">
                  <a:pos x="104" y="1157"/>
                </a:cxn>
                <a:cxn ang="0">
                  <a:pos x="35" y="1112"/>
                </a:cxn>
                <a:cxn ang="0">
                  <a:pos x="2" y="810"/>
                </a:cxn>
                <a:cxn ang="0">
                  <a:pos x="6" y="400"/>
                </a:cxn>
                <a:cxn ang="0">
                  <a:pos x="41" y="86"/>
                </a:cxn>
              </a:cxnLst>
              <a:rect l="0" t="0" r="r" b="b"/>
              <a:pathLst>
                <a:path w="1234" h="1159">
                  <a:moveTo>
                    <a:pt x="68" y="31"/>
                  </a:moveTo>
                  <a:lnTo>
                    <a:pt x="104" y="30"/>
                  </a:lnTo>
                  <a:lnTo>
                    <a:pt x="141" y="29"/>
                  </a:lnTo>
                  <a:lnTo>
                    <a:pt x="178" y="29"/>
                  </a:lnTo>
                  <a:lnTo>
                    <a:pt x="214" y="28"/>
                  </a:lnTo>
                  <a:lnTo>
                    <a:pt x="251" y="27"/>
                  </a:lnTo>
                  <a:lnTo>
                    <a:pt x="287" y="26"/>
                  </a:lnTo>
                  <a:lnTo>
                    <a:pt x="324" y="25"/>
                  </a:lnTo>
                  <a:lnTo>
                    <a:pt x="360" y="24"/>
                  </a:lnTo>
                  <a:lnTo>
                    <a:pt x="396" y="23"/>
                  </a:lnTo>
                  <a:lnTo>
                    <a:pt x="433" y="22"/>
                  </a:lnTo>
                  <a:lnTo>
                    <a:pt x="469" y="21"/>
                  </a:lnTo>
                  <a:lnTo>
                    <a:pt x="505" y="20"/>
                  </a:lnTo>
                  <a:lnTo>
                    <a:pt x="542" y="19"/>
                  </a:lnTo>
                  <a:lnTo>
                    <a:pt x="578" y="18"/>
                  </a:lnTo>
                  <a:lnTo>
                    <a:pt x="614" y="17"/>
                  </a:lnTo>
                  <a:lnTo>
                    <a:pt x="651" y="15"/>
                  </a:lnTo>
                  <a:lnTo>
                    <a:pt x="687" y="14"/>
                  </a:lnTo>
                  <a:lnTo>
                    <a:pt x="723" y="13"/>
                  </a:lnTo>
                  <a:lnTo>
                    <a:pt x="759" y="12"/>
                  </a:lnTo>
                  <a:lnTo>
                    <a:pt x="796" y="11"/>
                  </a:lnTo>
                  <a:lnTo>
                    <a:pt x="832" y="10"/>
                  </a:lnTo>
                  <a:lnTo>
                    <a:pt x="868" y="9"/>
                  </a:lnTo>
                  <a:lnTo>
                    <a:pt x="905" y="8"/>
                  </a:lnTo>
                  <a:lnTo>
                    <a:pt x="941" y="7"/>
                  </a:lnTo>
                  <a:lnTo>
                    <a:pt x="977" y="6"/>
                  </a:lnTo>
                  <a:lnTo>
                    <a:pt x="1014" y="5"/>
                  </a:lnTo>
                  <a:lnTo>
                    <a:pt x="1051" y="4"/>
                  </a:lnTo>
                  <a:lnTo>
                    <a:pt x="1088" y="4"/>
                  </a:lnTo>
                  <a:lnTo>
                    <a:pt x="1124" y="3"/>
                  </a:lnTo>
                  <a:lnTo>
                    <a:pt x="1160" y="2"/>
                  </a:lnTo>
                  <a:lnTo>
                    <a:pt x="1197" y="1"/>
                  </a:lnTo>
                  <a:lnTo>
                    <a:pt x="1233" y="0"/>
                  </a:lnTo>
                  <a:lnTo>
                    <a:pt x="1203" y="57"/>
                  </a:lnTo>
                  <a:lnTo>
                    <a:pt x="1182" y="190"/>
                  </a:lnTo>
                  <a:lnTo>
                    <a:pt x="1169" y="373"/>
                  </a:lnTo>
                  <a:lnTo>
                    <a:pt x="1164" y="580"/>
                  </a:lnTo>
                  <a:lnTo>
                    <a:pt x="1168" y="786"/>
                  </a:lnTo>
                  <a:lnTo>
                    <a:pt x="1181" y="964"/>
                  </a:lnTo>
                  <a:lnTo>
                    <a:pt x="1203" y="1089"/>
                  </a:lnTo>
                  <a:lnTo>
                    <a:pt x="1234" y="1135"/>
                  </a:lnTo>
                  <a:lnTo>
                    <a:pt x="1198" y="1136"/>
                  </a:lnTo>
                  <a:lnTo>
                    <a:pt x="1161" y="1136"/>
                  </a:lnTo>
                  <a:lnTo>
                    <a:pt x="1125" y="1137"/>
                  </a:lnTo>
                  <a:lnTo>
                    <a:pt x="1088" y="1138"/>
                  </a:lnTo>
                  <a:lnTo>
                    <a:pt x="1052" y="1139"/>
                  </a:lnTo>
                  <a:lnTo>
                    <a:pt x="1015" y="1139"/>
                  </a:lnTo>
                  <a:lnTo>
                    <a:pt x="978" y="1141"/>
                  </a:lnTo>
                  <a:lnTo>
                    <a:pt x="942" y="1142"/>
                  </a:lnTo>
                  <a:lnTo>
                    <a:pt x="905" y="1142"/>
                  </a:lnTo>
                  <a:lnTo>
                    <a:pt x="869" y="1143"/>
                  </a:lnTo>
                  <a:lnTo>
                    <a:pt x="833" y="1143"/>
                  </a:lnTo>
                  <a:lnTo>
                    <a:pt x="796" y="1144"/>
                  </a:lnTo>
                  <a:lnTo>
                    <a:pt x="760" y="1145"/>
                  </a:lnTo>
                  <a:lnTo>
                    <a:pt x="723" y="1145"/>
                  </a:lnTo>
                  <a:lnTo>
                    <a:pt x="687" y="1146"/>
                  </a:lnTo>
                  <a:lnTo>
                    <a:pt x="651" y="1147"/>
                  </a:lnTo>
                  <a:lnTo>
                    <a:pt x="614" y="1147"/>
                  </a:lnTo>
                  <a:lnTo>
                    <a:pt x="578" y="1148"/>
                  </a:lnTo>
                  <a:lnTo>
                    <a:pt x="541" y="1149"/>
                  </a:lnTo>
                  <a:lnTo>
                    <a:pt x="505" y="1149"/>
                  </a:lnTo>
                  <a:lnTo>
                    <a:pt x="469" y="1150"/>
                  </a:lnTo>
                  <a:lnTo>
                    <a:pt x="432" y="1151"/>
                  </a:lnTo>
                  <a:lnTo>
                    <a:pt x="396" y="1151"/>
                  </a:lnTo>
                  <a:lnTo>
                    <a:pt x="360" y="1152"/>
                  </a:lnTo>
                  <a:lnTo>
                    <a:pt x="323" y="1153"/>
                  </a:lnTo>
                  <a:lnTo>
                    <a:pt x="287" y="1153"/>
                  </a:lnTo>
                  <a:lnTo>
                    <a:pt x="251" y="1154"/>
                  </a:lnTo>
                  <a:lnTo>
                    <a:pt x="214" y="1155"/>
                  </a:lnTo>
                  <a:lnTo>
                    <a:pt x="178" y="1156"/>
                  </a:lnTo>
                  <a:lnTo>
                    <a:pt x="141" y="1156"/>
                  </a:lnTo>
                  <a:lnTo>
                    <a:pt x="104" y="1157"/>
                  </a:lnTo>
                  <a:lnTo>
                    <a:pt x="68" y="1159"/>
                  </a:lnTo>
                  <a:lnTo>
                    <a:pt x="35" y="1112"/>
                  </a:lnTo>
                  <a:lnTo>
                    <a:pt x="14" y="987"/>
                  </a:lnTo>
                  <a:lnTo>
                    <a:pt x="2" y="810"/>
                  </a:lnTo>
                  <a:lnTo>
                    <a:pt x="0" y="605"/>
                  </a:lnTo>
                  <a:lnTo>
                    <a:pt x="6" y="400"/>
                  </a:lnTo>
                  <a:lnTo>
                    <a:pt x="20" y="218"/>
                  </a:lnTo>
                  <a:lnTo>
                    <a:pt x="41" y="86"/>
                  </a:lnTo>
                  <a:lnTo>
                    <a:pt x="68" y="31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47" name="Freeform 91"/>
            <p:cNvSpPr>
              <a:spLocks/>
            </p:cNvSpPr>
            <p:nvPr/>
          </p:nvSpPr>
          <p:spPr bwMode="auto">
            <a:xfrm>
              <a:off x="257" y="965"/>
              <a:ext cx="143" cy="79"/>
            </a:xfrm>
            <a:custGeom>
              <a:avLst/>
              <a:gdLst/>
              <a:ahLst/>
              <a:cxnLst>
                <a:cxn ang="0">
                  <a:pos x="93" y="34"/>
                </a:cxn>
                <a:cxn ang="0">
                  <a:pos x="162" y="33"/>
                </a:cxn>
                <a:cxn ang="0">
                  <a:pos x="230" y="31"/>
                </a:cxn>
                <a:cxn ang="0">
                  <a:pos x="298" y="28"/>
                </a:cxn>
                <a:cxn ang="0">
                  <a:pos x="366" y="26"/>
                </a:cxn>
                <a:cxn ang="0">
                  <a:pos x="433" y="24"/>
                </a:cxn>
                <a:cxn ang="0">
                  <a:pos x="500" y="22"/>
                </a:cxn>
                <a:cxn ang="0">
                  <a:pos x="567" y="19"/>
                </a:cxn>
                <a:cxn ang="0">
                  <a:pos x="634" y="17"/>
                </a:cxn>
                <a:cxn ang="0">
                  <a:pos x="701" y="15"/>
                </a:cxn>
                <a:cxn ang="0">
                  <a:pos x="768" y="13"/>
                </a:cxn>
                <a:cxn ang="0">
                  <a:pos x="835" y="9"/>
                </a:cxn>
                <a:cxn ang="0">
                  <a:pos x="902" y="7"/>
                </a:cxn>
                <a:cxn ang="0">
                  <a:pos x="970" y="5"/>
                </a:cxn>
                <a:cxn ang="0">
                  <a:pos x="1040" y="3"/>
                </a:cxn>
                <a:cxn ang="0">
                  <a:pos x="1108" y="1"/>
                </a:cxn>
                <a:cxn ang="0">
                  <a:pos x="1124" y="75"/>
                </a:cxn>
                <a:cxn ang="0">
                  <a:pos x="1100" y="368"/>
                </a:cxn>
                <a:cxn ang="0">
                  <a:pos x="1097" y="729"/>
                </a:cxn>
                <a:cxn ang="0">
                  <a:pos x="1120" y="1013"/>
                </a:cxn>
                <a:cxn ang="0">
                  <a:pos x="1108" y="1079"/>
                </a:cxn>
                <a:cxn ang="0">
                  <a:pos x="1040" y="1082"/>
                </a:cxn>
                <a:cxn ang="0">
                  <a:pos x="971" y="1083"/>
                </a:cxn>
                <a:cxn ang="0">
                  <a:pos x="903" y="1085"/>
                </a:cxn>
                <a:cxn ang="0">
                  <a:pos x="835" y="1086"/>
                </a:cxn>
                <a:cxn ang="0">
                  <a:pos x="768" y="1088"/>
                </a:cxn>
                <a:cxn ang="0">
                  <a:pos x="701" y="1090"/>
                </a:cxn>
                <a:cxn ang="0">
                  <a:pos x="634" y="1091"/>
                </a:cxn>
                <a:cxn ang="0">
                  <a:pos x="567" y="1093"/>
                </a:cxn>
                <a:cxn ang="0">
                  <a:pos x="500" y="1094"/>
                </a:cxn>
                <a:cxn ang="0">
                  <a:pos x="433" y="1096"/>
                </a:cxn>
                <a:cxn ang="0">
                  <a:pos x="365" y="1098"/>
                </a:cxn>
                <a:cxn ang="0">
                  <a:pos x="298" y="1100"/>
                </a:cxn>
                <a:cxn ang="0">
                  <a:pos x="230" y="1102"/>
                </a:cxn>
                <a:cxn ang="0">
                  <a:pos x="162" y="1103"/>
                </a:cxn>
                <a:cxn ang="0">
                  <a:pos x="92" y="1105"/>
                </a:cxn>
                <a:cxn ang="0">
                  <a:pos x="29" y="1048"/>
                </a:cxn>
                <a:cxn ang="0">
                  <a:pos x="1" y="756"/>
                </a:cxn>
                <a:cxn ang="0">
                  <a:pos x="7" y="377"/>
                </a:cxn>
                <a:cxn ang="0">
                  <a:pos x="37" y="89"/>
                </a:cxn>
              </a:cxnLst>
              <a:rect l="0" t="0" r="r" b="b"/>
              <a:pathLst>
                <a:path w="1143" h="1106">
                  <a:moveTo>
                    <a:pt x="58" y="35"/>
                  </a:moveTo>
                  <a:lnTo>
                    <a:pt x="93" y="34"/>
                  </a:lnTo>
                  <a:lnTo>
                    <a:pt x="128" y="33"/>
                  </a:lnTo>
                  <a:lnTo>
                    <a:pt x="162" y="33"/>
                  </a:lnTo>
                  <a:lnTo>
                    <a:pt x="196" y="32"/>
                  </a:lnTo>
                  <a:lnTo>
                    <a:pt x="230" y="31"/>
                  </a:lnTo>
                  <a:lnTo>
                    <a:pt x="264" y="29"/>
                  </a:lnTo>
                  <a:lnTo>
                    <a:pt x="298" y="28"/>
                  </a:lnTo>
                  <a:lnTo>
                    <a:pt x="332" y="27"/>
                  </a:lnTo>
                  <a:lnTo>
                    <a:pt x="366" y="26"/>
                  </a:lnTo>
                  <a:lnTo>
                    <a:pt x="399" y="25"/>
                  </a:lnTo>
                  <a:lnTo>
                    <a:pt x="433" y="24"/>
                  </a:lnTo>
                  <a:lnTo>
                    <a:pt x="466" y="23"/>
                  </a:lnTo>
                  <a:lnTo>
                    <a:pt x="500" y="22"/>
                  </a:lnTo>
                  <a:lnTo>
                    <a:pt x="533" y="20"/>
                  </a:lnTo>
                  <a:lnTo>
                    <a:pt x="567" y="19"/>
                  </a:lnTo>
                  <a:lnTo>
                    <a:pt x="600" y="18"/>
                  </a:lnTo>
                  <a:lnTo>
                    <a:pt x="634" y="17"/>
                  </a:lnTo>
                  <a:lnTo>
                    <a:pt x="667" y="16"/>
                  </a:lnTo>
                  <a:lnTo>
                    <a:pt x="701" y="15"/>
                  </a:lnTo>
                  <a:lnTo>
                    <a:pt x="734" y="14"/>
                  </a:lnTo>
                  <a:lnTo>
                    <a:pt x="768" y="13"/>
                  </a:lnTo>
                  <a:lnTo>
                    <a:pt x="801" y="10"/>
                  </a:lnTo>
                  <a:lnTo>
                    <a:pt x="835" y="9"/>
                  </a:lnTo>
                  <a:lnTo>
                    <a:pt x="869" y="8"/>
                  </a:lnTo>
                  <a:lnTo>
                    <a:pt x="902" y="7"/>
                  </a:lnTo>
                  <a:lnTo>
                    <a:pt x="936" y="6"/>
                  </a:lnTo>
                  <a:lnTo>
                    <a:pt x="970" y="5"/>
                  </a:lnTo>
                  <a:lnTo>
                    <a:pt x="1004" y="4"/>
                  </a:lnTo>
                  <a:lnTo>
                    <a:pt x="1040" y="3"/>
                  </a:lnTo>
                  <a:lnTo>
                    <a:pt x="1074" y="2"/>
                  </a:lnTo>
                  <a:lnTo>
                    <a:pt x="1108" y="1"/>
                  </a:lnTo>
                  <a:lnTo>
                    <a:pt x="1143" y="0"/>
                  </a:lnTo>
                  <a:lnTo>
                    <a:pt x="1124" y="75"/>
                  </a:lnTo>
                  <a:lnTo>
                    <a:pt x="1109" y="204"/>
                  </a:lnTo>
                  <a:lnTo>
                    <a:pt x="1100" y="368"/>
                  </a:lnTo>
                  <a:lnTo>
                    <a:pt x="1095" y="549"/>
                  </a:lnTo>
                  <a:lnTo>
                    <a:pt x="1097" y="729"/>
                  </a:lnTo>
                  <a:lnTo>
                    <a:pt x="1105" y="890"/>
                  </a:lnTo>
                  <a:lnTo>
                    <a:pt x="1120" y="1013"/>
                  </a:lnTo>
                  <a:lnTo>
                    <a:pt x="1143" y="1078"/>
                  </a:lnTo>
                  <a:lnTo>
                    <a:pt x="1108" y="1079"/>
                  </a:lnTo>
                  <a:lnTo>
                    <a:pt x="1074" y="1080"/>
                  </a:lnTo>
                  <a:lnTo>
                    <a:pt x="1040" y="1082"/>
                  </a:lnTo>
                  <a:lnTo>
                    <a:pt x="1005" y="1082"/>
                  </a:lnTo>
                  <a:lnTo>
                    <a:pt x="971" y="1083"/>
                  </a:lnTo>
                  <a:lnTo>
                    <a:pt x="937" y="1084"/>
                  </a:lnTo>
                  <a:lnTo>
                    <a:pt x="903" y="1085"/>
                  </a:lnTo>
                  <a:lnTo>
                    <a:pt x="869" y="1086"/>
                  </a:lnTo>
                  <a:lnTo>
                    <a:pt x="835" y="1086"/>
                  </a:lnTo>
                  <a:lnTo>
                    <a:pt x="801" y="1087"/>
                  </a:lnTo>
                  <a:lnTo>
                    <a:pt x="768" y="1088"/>
                  </a:lnTo>
                  <a:lnTo>
                    <a:pt x="734" y="1089"/>
                  </a:lnTo>
                  <a:lnTo>
                    <a:pt x="701" y="1090"/>
                  </a:lnTo>
                  <a:lnTo>
                    <a:pt x="667" y="1090"/>
                  </a:lnTo>
                  <a:lnTo>
                    <a:pt x="634" y="1091"/>
                  </a:lnTo>
                  <a:lnTo>
                    <a:pt x="600" y="1092"/>
                  </a:lnTo>
                  <a:lnTo>
                    <a:pt x="567" y="1093"/>
                  </a:lnTo>
                  <a:lnTo>
                    <a:pt x="533" y="1094"/>
                  </a:lnTo>
                  <a:lnTo>
                    <a:pt x="500" y="1094"/>
                  </a:lnTo>
                  <a:lnTo>
                    <a:pt x="466" y="1095"/>
                  </a:lnTo>
                  <a:lnTo>
                    <a:pt x="433" y="1096"/>
                  </a:lnTo>
                  <a:lnTo>
                    <a:pt x="399" y="1097"/>
                  </a:lnTo>
                  <a:lnTo>
                    <a:pt x="365" y="1098"/>
                  </a:lnTo>
                  <a:lnTo>
                    <a:pt x="332" y="1098"/>
                  </a:lnTo>
                  <a:lnTo>
                    <a:pt x="298" y="1100"/>
                  </a:lnTo>
                  <a:lnTo>
                    <a:pt x="264" y="1101"/>
                  </a:lnTo>
                  <a:lnTo>
                    <a:pt x="230" y="1102"/>
                  </a:lnTo>
                  <a:lnTo>
                    <a:pt x="196" y="1103"/>
                  </a:lnTo>
                  <a:lnTo>
                    <a:pt x="162" y="1103"/>
                  </a:lnTo>
                  <a:lnTo>
                    <a:pt x="128" y="1104"/>
                  </a:lnTo>
                  <a:lnTo>
                    <a:pt x="92" y="1105"/>
                  </a:lnTo>
                  <a:lnTo>
                    <a:pt x="58" y="1106"/>
                  </a:lnTo>
                  <a:lnTo>
                    <a:pt x="29" y="1048"/>
                  </a:lnTo>
                  <a:lnTo>
                    <a:pt x="10" y="924"/>
                  </a:lnTo>
                  <a:lnTo>
                    <a:pt x="1" y="756"/>
                  </a:lnTo>
                  <a:lnTo>
                    <a:pt x="0" y="566"/>
                  </a:lnTo>
                  <a:lnTo>
                    <a:pt x="7" y="377"/>
                  </a:lnTo>
                  <a:lnTo>
                    <a:pt x="19" y="210"/>
                  </a:lnTo>
                  <a:lnTo>
                    <a:pt x="37" y="89"/>
                  </a:lnTo>
                  <a:lnTo>
                    <a:pt x="58" y="35"/>
                  </a:lnTo>
                  <a:close/>
                </a:path>
              </a:pathLst>
            </a:custGeom>
            <a:solidFill>
              <a:srgbClr val="E5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48" name="Freeform 92"/>
            <p:cNvSpPr>
              <a:spLocks/>
            </p:cNvSpPr>
            <p:nvPr/>
          </p:nvSpPr>
          <p:spPr bwMode="auto">
            <a:xfrm>
              <a:off x="253" y="1022"/>
              <a:ext cx="154" cy="24"/>
            </a:xfrm>
            <a:custGeom>
              <a:avLst/>
              <a:gdLst/>
              <a:ahLst/>
              <a:cxnLst>
                <a:cxn ang="0">
                  <a:pos x="64" y="334"/>
                </a:cxn>
                <a:cxn ang="0">
                  <a:pos x="1231" y="310"/>
                </a:cxn>
                <a:cxn ang="0">
                  <a:pos x="1218" y="300"/>
                </a:cxn>
                <a:cxn ang="0">
                  <a:pos x="1208" y="282"/>
                </a:cxn>
                <a:cxn ang="0">
                  <a:pos x="1200" y="258"/>
                </a:cxn>
                <a:cxn ang="0">
                  <a:pos x="1194" y="231"/>
                </a:cxn>
                <a:cxn ang="0">
                  <a:pos x="1190" y="201"/>
                </a:cxn>
                <a:cxn ang="0">
                  <a:pos x="1186" y="173"/>
                </a:cxn>
                <a:cxn ang="0">
                  <a:pos x="1182" y="145"/>
                </a:cxn>
                <a:cxn ang="0">
                  <a:pos x="1178" y="121"/>
                </a:cxn>
                <a:cxn ang="0">
                  <a:pos x="1143" y="119"/>
                </a:cxn>
                <a:cxn ang="0">
                  <a:pos x="1108" y="116"/>
                </a:cxn>
                <a:cxn ang="0">
                  <a:pos x="1071" y="114"/>
                </a:cxn>
                <a:cxn ang="0">
                  <a:pos x="1034" y="113"/>
                </a:cxn>
                <a:cxn ang="0">
                  <a:pos x="997" y="112"/>
                </a:cxn>
                <a:cxn ang="0">
                  <a:pos x="959" y="110"/>
                </a:cxn>
                <a:cxn ang="0">
                  <a:pos x="921" y="109"/>
                </a:cxn>
                <a:cxn ang="0">
                  <a:pos x="883" y="108"/>
                </a:cxn>
                <a:cxn ang="0">
                  <a:pos x="845" y="107"/>
                </a:cxn>
                <a:cxn ang="0">
                  <a:pos x="806" y="106"/>
                </a:cxn>
                <a:cxn ang="0">
                  <a:pos x="767" y="104"/>
                </a:cxn>
                <a:cxn ang="0">
                  <a:pos x="728" y="103"/>
                </a:cxn>
                <a:cxn ang="0">
                  <a:pos x="689" y="101"/>
                </a:cxn>
                <a:cxn ang="0">
                  <a:pos x="650" y="99"/>
                </a:cxn>
                <a:cxn ang="0">
                  <a:pos x="611" y="97"/>
                </a:cxn>
                <a:cxn ang="0">
                  <a:pos x="572" y="95"/>
                </a:cxn>
                <a:cxn ang="0">
                  <a:pos x="533" y="92"/>
                </a:cxn>
                <a:cxn ang="0">
                  <a:pos x="494" y="90"/>
                </a:cxn>
                <a:cxn ang="0">
                  <a:pos x="456" y="87"/>
                </a:cxn>
                <a:cxn ang="0">
                  <a:pos x="418" y="83"/>
                </a:cxn>
                <a:cxn ang="0">
                  <a:pos x="380" y="79"/>
                </a:cxn>
                <a:cxn ang="0">
                  <a:pos x="343" y="75"/>
                </a:cxn>
                <a:cxn ang="0">
                  <a:pos x="306" y="70"/>
                </a:cxn>
                <a:cxn ang="0">
                  <a:pos x="269" y="65"/>
                </a:cxn>
                <a:cxn ang="0">
                  <a:pos x="233" y="58"/>
                </a:cxn>
                <a:cxn ang="0">
                  <a:pos x="198" y="52"/>
                </a:cxn>
                <a:cxn ang="0">
                  <a:pos x="163" y="46"/>
                </a:cxn>
                <a:cxn ang="0">
                  <a:pos x="128" y="38"/>
                </a:cxn>
                <a:cxn ang="0">
                  <a:pos x="95" y="30"/>
                </a:cxn>
                <a:cxn ang="0">
                  <a:pos x="62" y="20"/>
                </a:cxn>
                <a:cxn ang="0">
                  <a:pos x="31" y="11"/>
                </a:cxn>
                <a:cxn ang="0">
                  <a:pos x="0" y="0"/>
                </a:cxn>
                <a:cxn ang="0">
                  <a:pos x="3" y="46"/>
                </a:cxn>
                <a:cxn ang="0">
                  <a:pos x="7" y="97"/>
                </a:cxn>
                <a:cxn ang="0">
                  <a:pos x="12" y="152"/>
                </a:cxn>
                <a:cxn ang="0">
                  <a:pos x="18" y="205"/>
                </a:cxn>
                <a:cxn ang="0">
                  <a:pos x="26" y="254"/>
                </a:cxn>
                <a:cxn ang="0">
                  <a:pos x="36" y="294"/>
                </a:cxn>
                <a:cxn ang="0">
                  <a:pos x="49" y="323"/>
                </a:cxn>
                <a:cxn ang="0">
                  <a:pos x="64" y="334"/>
                </a:cxn>
              </a:cxnLst>
              <a:rect l="0" t="0" r="r" b="b"/>
              <a:pathLst>
                <a:path w="1231" h="334">
                  <a:moveTo>
                    <a:pt x="64" y="334"/>
                  </a:moveTo>
                  <a:lnTo>
                    <a:pt x="1231" y="310"/>
                  </a:lnTo>
                  <a:lnTo>
                    <a:pt x="1218" y="300"/>
                  </a:lnTo>
                  <a:lnTo>
                    <a:pt x="1208" y="282"/>
                  </a:lnTo>
                  <a:lnTo>
                    <a:pt x="1200" y="258"/>
                  </a:lnTo>
                  <a:lnTo>
                    <a:pt x="1194" y="231"/>
                  </a:lnTo>
                  <a:lnTo>
                    <a:pt x="1190" y="201"/>
                  </a:lnTo>
                  <a:lnTo>
                    <a:pt x="1186" y="173"/>
                  </a:lnTo>
                  <a:lnTo>
                    <a:pt x="1182" y="145"/>
                  </a:lnTo>
                  <a:lnTo>
                    <a:pt x="1178" y="121"/>
                  </a:lnTo>
                  <a:lnTo>
                    <a:pt x="1143" y="119"/>
                  </a:lnTo>
                  <a:lnTo>
                    <a:pt x="1108" y="116"/>
                  </a:lnTo>
                  <a:lnTo>
                    <a:pt x="1071" y="114"/>
                  </a:lnTo>
                  <a:lnTo>
                    <a:pt x="1034" y="113"/>
                  </a:lnTo>
                  <a:lnTo>
                    <a:pt x="997" y="112"/>
                  </a:lnTo>
                  <a:lnTo>
                    <a:pt x="959" y="110"/>
                  </a:lnTo>
                  <a:lnTo>
                    <a:pt x="921" y="109"/>
                  </a:lnTo>
                  <a:lnTo>
                    <a:pt x="883" y="108"/>
                  </a:lnTo>
                  <a:lnTo>
                    <a:pt x="845" y="107"/>
                  </a:lnTo>
                  <a:lnTo>
                    <a:pt x="806" y="106"/>
                  </a:lnTo>
                  <a:lnTo>
                    <a:pt x="767" y="104"/>
                  </a:lnTo>
                  <a:lnTo>
                    <a:pt x="728" y="103"/>
                  </a:lnTo>
                  <a:lnTo>
                    <a:pt x="689" y="101"/>
                  </a:lnTo>
                  <a:lnTo>
                    <a:pt x="650" y="99"/>
                  </a:lnTo>
                  <a:lnTo>
                    <a:pt x="611" y="97"/>
                  </a:lnTo>
                  <a:lnTo>
                    <a:pt x="572" y="95"/>
                  </a:lnTo>
                  <a:lnTo>
                    <a:pt x="533" y="92"/>
                  </a:lnTo>
                  <a:lnTo>
                    <a:pt x="494" y="90"/>
                  </a:lnTo>
                  <a:lnTo>
                    <a:pt x="456" y="87"/>
                  </a:lnTo>
                  <a:lnTo>
                    <a:pt x="418" y="83"/>
                  </a:lnTo>
                  <a:lnTo>
                    <a:pt x="380" y="79"/>
                  </a:lnTo>
                  <a:lnTo>
                    <a:pt x="343" y="75"/>
                  </a:lnTo>
                  <a:lnTo>
                    <a:pt x="306" y="70"/>
                  </a:lnTo>
                  <a:lnTo>
                    <a:pt x="269" y="65"/>
                  </a:lnTo>
                  <a:lnTo>
                    <a:pt x="233" y="58"/>
                  </a:lnTo>
                  <a:lnTo>
                    <a:pt x="198" y="52"/>
                  </a:lnTo>
                  <a:lnTo>
                    <a:pt x="163" y="46"/>
                  </a:lnTo>
                  <a:lnTo>
                    <a:pt x="128" y="38"/>
                  </a:lnTo>
                  <a:lnTo>
                    <a:pt x="95" y="30"/>
                  </a:lnTo>
                  <a:lnTo>
                    <a:pt x="62" y="20"/>
                  </a:lnTo>
                  <a:lnTo>
                    <a:pt x="31" y="11"/>
                  </a:lnTo>
                  <a:lnTo>
                    <a:pt x="0" y="0"/>
                  </a:lnTo>
                  <a:lnTo>
                    <a:pt x="3" y="46"/>
                  </a:lnTo>
                  <a:lnTo>
                    <a:pt x="7" y="97"/>
                  </a:lnTo>
                  <a:lnTo>
                    <a:pt x="12" y="152"/>
                  </a:lnTo>
                  <a:lnTo>
                    <a:pt x="18" y="205"/>
                  </a:lnTo>
                  <a:lnTo>
                    <a:pt x="26" y="254"/>
                  </a:lnTo>
                  <a:lnTo>
                    <a:pt x="36" y="294"/>
                  </a:lnTo>
                  <a:lnTo>
                    <a:pt x="49" y="323"/>
                  </a:lnTo>
                  <a:lnTo>
                    <a:pt x="64" y="334"/>
                  </a:lnTo>
                  <a:close/>
                </a:path>
              </a:pathLst>
            </a:custGeom>
            <a:solidFill>
              <a:srgbClr val="D8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49" name="Freeform 93"/>
            <p:cNvSpPr>
              <a:spLocks/>
            </p:cNvSpPr>
            <p:nvPr/>
          </p:nvSpPr>
          <p:spPr bwMode="auto">
            <a:xfrm>
              <a:off x="258" y="1023"/>
              <a:ext cx="142" cy="21"/>
            </a:xfrm>
            <a:custGeom>
              <a:avLst/>
              <a:gdLst/>
              <a:ahLst/>
              <a:cxnLst>
                <a:cxn ang="0">
                  <a:pos x="57" y="293"/>
                </a:cxn>
                <a:cxn ang="0">
                  <a:pos x="1140" y="265"/>
                </a:cxn>
                <a:cxn ang="0">
                  <a:pos x="1133" y="252"/>
                </a:cxn>
                <a:cxn ang="0">
                  <a:pos x="1127" y="234"/>
                </a:cxn>
                <a:cxn ang="0">
                  <a:pos x="1122" y="215"/>
                </a:cxn>
                <a:cxn ang="0">
                  <a:pos x="1118" y="192"/>
                </a:cxn>
                <a:cxn ang="0">
                  <a:pos x="1114" y="170"/>
                </a:cxn>
                <a:cxn ang="0">
                  <a:pos x="1111" y="147"/>
                </a:cxn>
                <a:cxn ang="0">
                  <a:pos x="1109" y="125"/>
                </a:cxn>
                <a:cxn ang="0">
                  <a:pos x="1106" y="103"/>
                </a:cxn>
                <a:cxn ang="0">
                  <a:pos x="1074" y="101"/>
                </a:cxn>
                <a:cxn ang="0">
                  <a:pos x="1041" y="99"/>
                </a:cxn>
                <a:cxn ang="0">
                  <a:pos x="1007" y="98"/>
                </a:cxn>
                <a:cxn ang="0">
                  <a:pos x="972" y="96"/>
                </a:cxn>
                <a:cxn ang="0">
                  <a:pos x="937" y="95"/>
                </a:cxn>
                <a:cxn ang="0">
                  <a:pos x="902" y="94"/>
                </a:cxn>
                <a:cxn ang="0">
                  <a:pos x="867" y="93"/>
                </a:cxn>
                <a:cxn ang="0">
                  <a:pos x="831" y="91"/>
                </a:cxn>
                <a:cxn ang="0">
                  <a:pos x="795" y="90"/>
                </a:cxn>
                <a:cxn ang="0">
                  <a:pos x="758" y="89"/>
                </a:cxn>
                <a:cxn ang="0">
                  <a:pos x="722" y="88"/>
                </a:cxn>
                <a:cxn ang="0">
                  <a:pos x="685" y="85"/>
                </a:cxn>
                <a:cxn ang="0">
                  <a:pos x="648" y="84"/>
                </a:cxn>
                <a:cxn ang="0">
                  <a:pos x="611" y="82"/>
                </a:cxn>
                <a:cxn ang="0">
                  <a:pos x="574" y="80"/>
                </a:cxn>
                <a:cxn ang="0">
                  <a:pos x="538" y="78"/>
                </a:cxn>
                <a:cxn ang="0">
                  <a:pos x="501" y="76"/>
                </a:cxn>
                <a:cxn ang="0">
                  <a:pos x="464" y="74"/>
                </a:cxn>
                <a:cxn ang="0">
                  <a:pos x="428" y="71"/>
                </a:cxn>
                <a:cxn ang="0">
                  <a:pos x="392" y="68"/>
                </a:cxn>
                <a:cxn ang="0">
                  <a:pos x="357" y="64"/>
                </a:cxn>
                <a:cxn ang="0">
                  <a:pos x="321" y="61"/>
                </a:cxn>
                <a:cxn ang="0">
                  <a:pos x="286" y="57"/>
                </a:cxn>
                <a:cxn ang="0">
                  <a:pos x="252" y="53"/>
                </a:cxn>
                <a:cxn ang="0">
                  <a:pos x="218" y="47"/>
                </a:cxn>
                <a:cxn ang="0">
                  <a:pos x="185" y="42"/>
                </a:cxn>
                <a:cxn ang="0">
                  <a:pos x="152" y="37"/>
                </a:cxn>
                <a:cxn ang="0">
                  <a:pos x="121" y="30"/>
                </a:cxn>
                <a:cxn ang="0">
                  <a:pos x="88" y="23"/>
                </a:cxn>
                <a:cxn ang="0">
                  <a:pos x="58" y="17"/>
                </a:cxn>
                <a:cxn ang="0">
                  <a:pos x="29" y="8"/>
                </a:cxn>
                <a:cxn ang="0">
                  <a:pos x="0" y="0"/>
                </a:cxn>
                <a:cxn ang="0">
                  <a:pos x="3" y="41"/>
                </a:cxn>
                <a:cxn ang="0">
                  <a:pos x="7" y="86"/>
                </a:cxn>
                <a:cxn ang="0">
                  <a:pos x="11" y="134"/>
                </a:cxn>
                <a:cxn ang="0">
                  <a:pos x="17" y="181"/>
                </a:cxn>
                <a:cxn ang="0">
                  <a:pos x="23" y="223"/>
                </a:cxn>
                <a:cxn ang="0">
                  <a:pos x="32" y="258"/>
                </a:cxn>
                <a:cxn ang="0">
                  <a:pos x="43" y="282"/>
                </a:cxn>
                <a:cxn ang="0">
                  <a:pos x="57" y="293"/>
                </a:cxn>
              </a:cxnLst>
              <a:rect l="0" t="0" r="r" b="b"/>
              <a:pathLst>
                <a:path w="1140" h="293">
                  <a:moveTo>
                    <a:pt x="57" y="293"/>
                  </a:moveTo>
                  <a:lnTo>
                    <a:pt x="1140" y="265"/>
                  </a:lnTo>
                  <a:lnTo>
                    <a:pt x="1133" y="252"/>
                  </a:lnTo>
                  <a:lnTo>
                    <a:pt x="1127" y="234"/>
                  </a:lnTo>
                  <a:lnTo>
                    <a:pt x="1122" y="215"/>
                  </a:lnTo>
                  <a:lnTo>
                    <a:pt x="1118" y="192"/>
                  </a:lnTo>
                  <a:lnTo>
                    <a:pt x="1114" y="170"/>
                  </a:lnTo>
                  <a:lnTo>
                    <a:pt x="1111" y="147"/>
                  </a:lnTo>
                  <a:lnTo>
                    <a:pt x="1109" y="125"/>
                  </a:lnTo>
                  <a:lnTo>
                    <a:pt x="1106" y="103"/>
                  </a:lnTo>
                  <a:lnTo>
                    <a:pt x="1074" y="101"/>
                  </a:lnTo>
                  <a:lnTo>
                    <a:pt x="1041" y="99"/>
                  </a:lnTo>
                  <a:lnTo>
                    <a:pt x="1007" y="98"/>
                  </a:lnTo>
                  <a:lnTo>
                    <a:pt x="972" y="96"/>
                  </a:lnTo>
                  <a:lnTo>
                    <a:pt x="937" y="95"/>
                  </a:lnTo>
                  <a:lnTo>
                    <a:pt x="902" y="94"/>
                  </a:lnTo>
                  <a:lnTo>
                    <a:pt x="867" y="93"/>
                  </a:lnTo>
                  <a:lnTo>
                    <a:pt x="831" y="91"/>
                  </a:lnTo>
                  <a:lnTo>
                    <a:pt x="795" y="90"/>
                  </a:lnTo>
                  <a:lnTo>
                    <a:pt x="758" y="89"/>
                  </a:lnTo>
                  <a:lnTo>
                    <a:pt x="722" y="88"/>
                  </a:lnTo>
                  <a:lnTo>
                    <a:pt x="685" y="85"/>
                  </a:lnTo>
                  <a:lnTo>
                    <a:pt x="648" y="84"/>
                  </a:lnTo>
                  <a:lnTo>
                    <a:pt x="611" y="82"/>
                  </a:lnTo>
                  <a:lnTo>
                    <a:pt x="574" y="80"/>
                  </a:lnTo>
                  <a:lnTo>
                    <a:pt x="538" y="78"/>
                  </a:lnTo>
                  <a:lnTo>
                    <a:pt x="501" y="76"/>
                  </a:lnTo>
                  <a:lnTo>
                    <a:pt x="464" y="74"/>
                  </a:lnTo>
                  <a:lnTo>
                    <a:pt x="428" y="71"/>
                  </a:lnTo>
                  <a:lnTo>
                    <a:pt x="392" y="68"/>
                  </a:lnTo>
                  <a:lnTo>
                    <a:pt x="357" y="64"/>
                  </a:lnTo>
                  <a:lnTo>
                    <a:pt x="321" y="61"/>
                  </a:lnTo>
                  <a:lnTo>
                    <a:pt x="286" y="57"/>
                  </a:lnTo>
                  <a:lnTo>
                    <a:pt x="252" y="53"/>
                  </a:lnTo>
                  <a:lnTo>
                    <a:pt x="218" y="47"/>
                  </a:lnTo>
                  <a:lnTo>
                    <a:pt x="185" y="42"/>
                  </a:lnTo>
                  <a:lnTo>
                    <a:pt x="152" y="37"/>
                  </a:lnTo>
                  <a:lnTo>
                    <a:pt x="121" y="30"/>
                  </a:lnTo>
                  <a:lnTo>
                    <a:pt x="88" y="23"/>
                  </a:lnTo>
                  <a:lnTo>
                    <a:pt x="58" y="17"/>
                  </a:lnTo>
                  <a:lnTo>
                    <a:pt x="29" y="8"/>
                  </a:lnTo>
                  <a:lnTo>
                    <a:pt x="0" y="0"/>
                  </a:lnTo>
                  <a:lnTo>
                    <a:pt x="3" y="41"/>
                  </a:lnTo>
                  <a:lnTo>
                    <a:pt x="7" y="86"/>
                  </a:lnTo>
                  <a:lnTo>
                    <a:pt x="11" y="134"/>
                  </a:lnTo>
                  <a:lnTo>
                    <a:pt x="17" y="181"/>
                  </a:lnTo>
                  <a:lnTo>
                    <a:pt x="23" y="223"/>
                  </a:lnTo>
                  <a:lnTo>
                    <a:pt x="32" y="258"/>
                  </a:lnTo>
                  <a:lnTo>
                    <a:pt x="43" y="282"/>
                  </a:lnTo>
                  <a:lnTo>
                    <a:pt x="57" y="293"/>
                  </a:lnTo>
                  <a:close/>
                </a:path>
              </a:pathLst>
            </a:cu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50" name="Freeform 94"/>
            <p:cNvSpPr>
              <a:spLocks/>
            </p:cNvSpPr>
            <p:nvPr/>
          </p:nvSpPr>
          <p:spPr bwMode="auto">
            <a:xfrm>
              <a:off x="160" y="960"/>
              <a:ext cx="577" cy="51"/>
            </a:xfrm>
            <a:custGeom>
              <a:avLst/>
              <a:gdLst/>
              <a:ahLst/>
              <a:cxnLst>
                <a:cxn ang="0">
                  <a:pos x="86" y="106"/>
                </a:cxn>
                <a:cxn ang="0">
                  <a:pos x="4625" y="0"/>
                </a:cxn>
                <a:cxn ang="0">
                  <a:pos x="4603" y="80"/>
                </a:cxn>
                <a:cxn ang="0">
                  <a:pos x="4589" y="168"/>
                </a:cxn>
                <a:cxn ang="0">
                  <a:pos x="4583" y="261"/>
                </a:cxn>
                <a:cxn ang="0">
                  <a:pos x="4581" y="356"/>
                </a:cxn>
                <a:cxn ang="0">
                  <a:pos x="4583" y="451"/>
                </a:cxn>
                <a:cxn ang="0">
                  <a:pos x="4586" y="544"/>
                </a:cxn>
                <a:cxn ang="0">
                  <a:pos x="4589" y="630"/>
                </a:cxn>
                <a:cxn ang="0">
                  <a:pos x="4590" y="707"/>
                </a:cxn>
                <a:cxn ang="0">
                  <a:pos x="4579" y="677"/>
                </a:cxn>
                <a:cxn ang="0">
                  <a:pos x="4568" y="624"/>
                </a:cxn>
                <a:cxn ang="0">
                  <a:pos x="4557" y="553"/>
                </a:cxn>
                <a:cxn ang="0">
                  <a:pos x="4547" y="471"/>
                </a:cxn>
                <a:cxn ang="0">
                  <a:pos x="4539" y="383"/>
                </a:cxn>
                <a:cxn ang="0">
                  <a:pos x="4533" y="296"/>
                </a:cxn>
                <a:cxn ang="0">
                  <a:pos x="4530" y="212"/>
                </a:cxn>
                <a:cxn ang="0">
                  <a:pos x="4531" y="140"/>
                </a:cxn>
                <a:cxn ang="0">
                  <a:pos x="610" y="231"/>
                </a:cxn>
                <a:cxn ang="0">
                  <a:pos x="558" y="231"/>
                </a:cxn>
                <a:cxn ang="0">
                  <a:pos x="510" y="229"/>
                </a:cxn>
                <a:cxn ang="0">
                  <a:pos x="467" y="225"/>
                </a:cxn>
                <a:cxn ang="0">
                  <a:pos x="426" y="219"/>
                </a:cxn>
                <a:cxn ang="0">
                  <a:pos x="388" y="214"/>
                </a:cxn>
                <a:cxn ang="0">
                  <a:pos x="353" y="209"/>
                </a:cxn>
                <a:cxn ang="0">
                  <a:pos x="319" y="204"/>
                </a:cxn>
                <a:cxn ang="0">
                  <a:pos x="286" y="198"/>
                </a:cxn>
                <a:cxn ang="0">
                  <a:pos x="254" y="196"/>
                </a:cxn>
                <a:cxn ang="0">
                  <a:pos x="222" y="195"/>
                </a:cxn>
                <a:cxn ang="0">
                  <a:pos x="189" y="196"/>
                </a:cxn>
                <a:cxn ang="0">
                  <a:pos x="156" y="200"/>
                </a:cxn>
                <a:cxn ang="0">
                  <a:pos x="121" y="209"/>
                </a:cxn>
                <a:cxn ang="0">
                  <a:pos x="84" y="220"/>
                </a:cxn>
                <a:cxn ang="0">
                  <a:pos x="44" y="237"/>
                </a:cxn>
                <a:cxn ang="0">
                  <a:pos x="0" y="259"/>
                </a:cxn>
                <a:cxn ang="0">
                  <a:pos x="7" y="233"/>
                </a:cxn>
                <a:cxn ang="0">
                  <a:pos x="15" y="210"/>
                </a:cxn>
                <a:cxn ang="0">
                  <a:pos x="24" y="187"/>
                </a:cxn>
                <a:cxn ang="0">
                  <a:pos x="34" y="166"/>
                </a:cxn>
                <a:cxn ang="0">
                  <a:pos x="45" y="147"/>
                </a:cxn>
                <a:cxn ang="0">
                  <a:pos x="57" y="130"/>
                </a:cxn>
                <a:cxn ang="0">
                  <a:pos x="71" y="117"/>
                </a:cxn>
                <a:cxn ang="0">
                  <a:pos x="86" y="106"/>
                </a:cxn>
              </a:cxnLst>
              <a:rect l="0" t="0" r="r" b="b"/>
              <a:pathLst>
                <a:path w="4625" h="707">
                  <a:moveTo>
                    <a:pt x="86" y="106"/>
                  </a:moveTo>
                  <a:lnTo>
                    <a:pt x="4625" y="0"/>
                  </a:lnTo>
                  <a:lnTo>
                    <a:pt x="4603" y="80"/>
                  </a:lnTo>
                  <a:lnTo>
                    <a:pt x="4589" y="168"/>
                  </a:lnTo>
                  <a:lnTo>
                    <a:pt x="4583" y="261"/>
                  </a:lnTo>
                  <a:lnTo>
                    <a:pt x="4581" y="356"/>
                  </a:lnTo>
                  <a:lnTo>
                    <a:pt x="4583" y="451"/>
                  </a:lnTo>
                  <a:lnTo>
                    <a:pt x="4586" y="544"/>
                  </a:lnTo>
                  <a:lnTo>
                    <a:pt x="4589" y="630"/>
                  </a:lnTo>
                  <a:lnTo>
                    <a:pt x="4590" y="707"/>
                  </a:lnTo>
                  <a:lnTo>
                    <a:pt x="4579" y="677"/>
                  </a:lnTo>
                  <a:lnTo>
                    <a:pt x="4568" y="624"/>
                  </a:lnTo>
                  <a:lnTo>
                    <a:pt x="4557" y="553"/>
                  </a:lnTo>
                  <a:lnTo>
                    <a:pt x="4547" y="471"/>
                  </a:lnTo>
                  <a:lnTo>
                    <a:pt x="4539" y="383"/>
                  </a:lnTo>
                  <a:lnTo>
                    <a:pt x="4533" y="296"/>
                  </a:lnTo>
                  <a:lnTo>
                    <a:pt x="4530" y="212"/>
                  </a:lnTo>
                  <a:lnTo>
                    <a:pt x="4531" y="140"/>
                  </a:lnTo>
                  <a:lnTo>
                    <a:pt x="610" y="231"/>
                  </a:lnTo>
                  <a:lnTo>
                    <a:pt x="558" y="231"/>
                  </a:lnTo>
                  <a:lnTo>
                    <a:pt x="510" y="229"/>
                  </a:lnTo>
                  <a:lnTo>
                    <a:pt x="467" y="225"/>
                  </a:lnTo>
                  <a:lnTo>
                    <a:pt x="426" y="219"/>
                  </a:lnTo>
                  <a:lnTo>
                    <a:pt x="388" y="214"/>
                  </a:lnTo>
                  <a:lnTo>
                    <a:pt x="353" y="209"/>
                  </a:lnTo>
                  <a:lnTo>
                    <a:pt x="319" y="204"/>
                  </a:lnTo>
                  <a:lnTo>
                    <a:pt x="286" y="198"/>
                  </a:lnTo>
                  <a:lnTo>
                    <a:pt x="254" y="196"/>
                  </a:lnTo>
                  <a:lnTo>
                    <a:pt x="222" y="195"/>
                  </a:lnTo>
                  <a:lnTo>
                    <a:pt x="189" y="196"/>
                  </a:lnTo>
                  <a:lnTo>
                    <a:pt x="156" y="200"/>
                  </a:lnTo>
                  <a:lnTo>
                    <a:pt x="121" y="209"/>
                  </a:lnTo>
                  <a:lnTo>
                    <a:pt x="84" y="220"/>
                  </a:lnTo>
                  <a:lnTo>
                    <a:pt x="44" y="237"/>
                  </a:lnTo>
                  <a:lnTo>
                    <a:pt x="0" y="259"/>
                  </a:lnTo>
                  <a:lnTo>
                    <a:pt x="7" y="233"/>
                  </a:lnTo>
                  <a:lnTo>
                    <a:pt x="15" y="210"/>
                  </a:lnTo>
                  <a:lnTo>
                    <a:pt x="24" y="187"/>
                  </a:lnTo>
                  <a:lnTo>
                    <a:pt x="34" y="166"/>
                  </a:lnTo>
                  <a:lnTo>
                    <a:pt x="45" y="147"/>
                  </a:lnTo>
                  <a:lnTo>
                    <a:pt x="57" y="130"/>
                  </a:lnTo>
                  <a:lnTo>
                    <a:pt x="71" y="117"/>
                  </a:lnTo>
                  <a:lnTo>
                    <a:pt x="86" y="106"/>
                  </a:lnTo>
                  <a:close/>
                </a:path>
              </a:pathLst>
            </a:custGeom>
            <a:solidFill>
              <a:srgbClr val="E5B2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51" name="Freeform 95"/>
            <p:cNvSpPr>
              <a:spLocks/>
            </p:cNvSpPr>
            <p:nvPr/>
          </p:nvSpPr>
          <p:spPr bwMode="auto">
            <a:xfrm>
              <a:off x="257" y="965"/>
              <a:ext cx="147" cy="11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2" y="148"/>
                </a:cxn>
                <a:cxn ang="0">
                  <a:pos x="4" y="131"/>
                </a:cxn>
                <a:cxn ang="0">
                  <a:pos x="7" y="114"/>
                </a:cxn>
                <a:cxn ang="0">
                  <a:pos x="10" y="97"/>
                </a:cxn>
                <a:cxn ang="0">
                  <a:pos x="13" y="79"/>
                </a:cxn>
                <a:cxn ang="0">
                  <a:pos x="18" y="62"/>
                </a:cxn>
                <a:cxn ang="0">
                  <a:pos x="24" y="44"/>
                </a:cxn>
                <a:cxn ang="0">
                  <a:pos x="31" y="27"/>
                </a:cxn>
                <a:cxn ang="0">
                  <a:pos x="1191" y="0"/>
                </a:cxn>
                <a:cxn ang="0">
                  <a:pos x="1185" y="19"/>
                </a:cxn>
                <a:cxn ang="0">
                  <a:pos x="1180" y="37"/>
                </a:cxn>
                <a:cxn ang="0">
                  <a:pos x="1175" y="54"/>
                </a:cxn>
                <a:cxn ang="0">
                  <a:pos x="1172" y="71"/>
                </a:cxn>
                <a:cxn ang="0">
                  <a:pos x="1168" y="88"/>
                </a:cxn>
                <a:cxn ang="0">
                  <a:pos x="1166" y="105"/>
                </a:cxn>
                <a:cxn ang="0">
                  <a:pos x="1163" y="121"/>
                </a:cxn>
                <a:cxn ang="0">
                  <a:pos x="1161" y="138"/>
                </a:cxn>
                <a:cxn ang="0">
                  <a:pos x="0" y="165"/>
                </a:cxn>
              </a:cxnLst>
              <a:rect l="0" t="0" r="r" b="b"/>
              <a:pathLst>
                <a:path w="1191" h="165">
                  <a:moveTo>
                    <a:pt x="0" y="165"/>
                  </a:moveTo>
                  <a:lnTo>
                    <a:pt x="2" y="148"/>
                  </a:lnTo>
                  <a:lnTo>
                    <a:pt x="4" y="131"/>
                  </a:lnTo>
                  <a:lnTo>
                    <a:pt x="7" y="114"/>
                  </a:lnTo>
                  <a:lnTo>
                    <a:pt x="10" y="97"/>
                  </a:lnTo>
                  <a:lnTo>
                    <a:pt x="13" y="79"/>
                  </a:lnTo>
                  <a:lnTo>
                    <a:pt x="18" y="62"/>
                  </a:lnTo>
                  <a:lnTo>
                    <a:pt x="24" y="44"/>
                  </a:lnTo>
                  <a:lnTo>
                    <a:pt x="31" y="27"/>
                  </a:lnTo>
                  <a:lnTo>
                    <a:pt x="1191" y="0"/>
                  </a:lnTo>
                  <a:lnTo>
                    <a:pt x="1185" y="19"/>
                  </a:lnTo>
                  <a:lnTo>
                    <a:pt x="1180" y="37"/>
                  </a:lnTo>
                  <a:lnTo>
                    <a:pt x="1175" y="54"/>
                  </a:lnTo>
                  <a:lnTo>
                    <a:pt x="1172" y="71"/>
                  </a:lnTo>
                  <a:lnTo>
                    <a:pt x="1168" y="88"/>
                  </a:lnTo>
                  <a:lnTo>
                    <a:pt x="1166" y="105"/>
                  </a:lnTo>
                  <a:lnTo>
                    <a:pt x="1163" y="121"/>
                  </a:lnTo>
                  <a:lnTo>
                    <a:pt x="1161" y="138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FFD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52" name="Freeform 96"/>
            <p:cNvSpPr>
              <a:spLocks/>
            </p:cNvSpPr>
            <p:nvPr/>
          </p:nvSpPr>
          <p:spPr bwMode="auto">
            <a:xfrm>
              <a:off x="260" y="965"/>
              <a:ext cx="140" cy="11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3" y="144"/>
                </a:cxn>
                <a:cxn ang="0">
                  <a:pos x="6" y="126"/>
                </a:cxn>
                <a:cxn ang="0">
                  <a:pos x="9" y="108"/>
                </a:cxn>
                <a:cxn ang="0">
                  <a:pos x="13" y="89"/>
                </a:cxn>
                <a:cxn ang="0">
                  <a:pos x="17" y="71"/>
                </a:cxn>
                <a:cxn ang="0">
                  <a:pos x="22" y="55"/>
                </a:cxn>
                <a:cxn ang="0">
                  <a:pos x="28" y="42"/>
                </a:cxn>
                <a:cxn ang="0">
                  <a:pos x="37" y="34"/>
                </a:cxn>
                <a:cxn ang="0">
                  <a:pos x="1119" y="0"/>
                </a:cxn>
                <a:cxn ang="0">
                  <a:pos x="1114" y="18"/>
                </a:cxn>
                <a:cxn ang="0">
                  <a:pos x="1110" y="35"/>
                </a:cxn>
                <a:cxn ang="0">
                  <a:pos x="1105" y="52"/>
                </a:cxn>
                <a:cxn ang="0">
                  <a:pos x="1102" y="68"/>
                </a:cxn>
                <a:cxn ang="0">
                  <a:pos x="1098" y="85"/>
                </a:cxn>
                <a:cxn ang="0">
                  <a:pos x="1095" y="100"/>
                </a:cxn>
                <a:cxn ang="0">
                  <a:pos x="1092" y="117"/>
                </a:cxn>
                <a:cxn ang="0">
                  <a:pos x="1089" y="134"/>
                </a:cxn>
                <a:cxn ang="0">
                  <a:pos x="0" y="160"/>
                </a:cxn>
              </a:cxnLst>
              <a:rect l="0" t="0" r="r" b="b"/>
              <a:pathLst>
                <a:path w="1119" h="160">
                  <a:moveTo>
                    <a:pt x="0" y="160"/>
                  </a:moveTo>
                  <a:lnTo>
                    <a:pt x="3" y="144"/>
                  </a:lnTo>
                  <a:lnTo>
                    <a:pt x="6" y="126"/>
                  </a:lnTo>
                  <a:lnTo>
                    <a:pt x="9" y="108"/>
                  </a:lnTo>
                  <a:lnTo>
                    <a:pt x="13" y="89"/>
                  </a:lnTo>
                  <a:lnTo>
                    <a:pt x="17" y="71"/>
                  </a:lnTo>
                  <a:lnTo>
                    <a:pt x="22" y="55"/>
                  </a:lnTo>
                  <a:lnTo>
                    <a:pt x="28" y="42"/>
                  </a:lnTo>
                  <a:lnTo>
                    <a:pt x="37" y="34"/>
                  </a:lnTo>
                  <a:lnTo>
                    <a:pt x="1119" y="0"/>
                  </a:lnTo>
                  <a:lnTo>
                    <a:pt x="1114" y="18"/>
                  </a:lnTo>
                  <a:lnTo>
                    <a:pt x="1110" y="35"/>
                  </a:lnTo>
                  <a:lnTo>
                    <a:pt x="1105" y="52"/>
                  </a:lnTo>
                  <a:lnTo>
                    <a:pt x="1102" y="68"/>
                  </a:lnTo>
                  <a:lnTo>
                    <a:pt x="1098" y="85"/>
                  </a:lnTo>
                  <a:lnTo>
                    <a:pt x="1095" y="100"/>
                  </a:lnTo>
                  <a:lnTo>
                    <a:pt x="1092" y="117"/>
                  </a:lnTo>
                  <a:lnTo>
                    <a:pt x="1089" y="134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53" name="Freeform 97"/>
            <p:cNvSpPr>
              <a:spLocks/>
            </p:cNvSpPr>
            <p:nvPr/>
          </p:nvSpPr>
          <p:spPr bwMode="auto">
            <a:xfrm>
              <a:off x="202" y="894"/>
              <a:ext cx="455" cy="72"/>
            </a:xfrm>
            <a:custGeom>
              <a:avLst/>
              <a:gdLst/>
              <a:ahLst/>
              <a:cxnLst>
                <a:cxn ang="0">
                  <a:pos x="3592" y="0"/>
                </a:cxn>
                <a:cxn ang="0">
                  <a:pos x="3523" y="3"/>
                </a:cxn>
                <a:cxn ang="0">
                  <a:pos x="3455" y="10"/>
                </a:cxn>
                <a:cxn ang="0">
                  <a:pos x="3404" y="22"/>
                </a:cxn>
                <a:cxn ang="0">
                  <a:pos x="3347" y="139"/>
                </a:cxn>
                <a:cxn ang="0">
                  <a:pos x="3324" y="354"/>
                </a:cxn>
                <a:cxn ang="0">
                  <a:pos x="3270" y="428"/>
                </a:cxn>
                <a:cxn ang="0">
                  <a:pos x="3178" y="452"/>
                </a:cxn>
                <a:cxn ang="0">
                  <a:pos x="3078" y="453"/>
                </a:cxn>
                <a:cxn ang="0">
                  <a:pos x="2986" y="445"/>
                </a:cxn>
                <a:cxn ang="0">
                  <a:pos x="2856" y="450"/>
                </a:cxn>
                <a:cxn ang="0">
                  <a:pos x="2711" y="467"/>
                </a:cxn>
                <a:cxn ang="0">
                  <a:pos x="2570" y="491"/>
                </a:cxn>
                <a:cxn ang="0">
                  <a:pos x="2432" y="518"/>
                </a:cxn>
                <a:cxn ang="0">
                  <a:pos x="2297" y="546"/>
                </a:cxn>
                <a:cxn ang="0">
                  <a:pos x="2166" y="573"/>
                </a:cxn>
                <a:cxn ang="0">
                  <a:pos x="2038" y="595"/>
                </a:cxn>
                <a:cxn ang="0">
                  <a:pos x="1914" y="610"/>
                </a:cxn>
                <a:cxn ang="0">
                  <a:pos x="1829" y="610"/>
                </a:cxn>
                <a:cxn ang="0">
                  <a:pos x="1747" y="608"/>
                </a:cxn>
                <a:cxn ang="0">
                  <a:pos x="1658" y="606"/>
                </a:cxn>
                <a:cxn ang="0">
                  <a:pos x="1563" y="608"/>
                </a:cxn>
                <a:cxn ang="0">
                  <a:pos x="1467" y="610"/>
                </a:cxn>
                <a:cxn ang="0">
                  <a:pos x="1372" y="614"/>
                </a:cxn>
                <a:cxn ang="0">
                  <a:pos x="1282" y="618"/>
                </a:cxn>
                <a:cxn ang="0">
                  <a:pos x="1201" y="624"/>
                </a:cxn>
                <a:cxn ang="0">
                  <a:pos x="1055" y="642"/>
                </a:cxn>
                <a:cxn ang="0">
                  <a:pos x="909" y="675"/>
                </a:cxn>
                <a:cxn ang="0">
                  <a:pos x="764" y="718"/>
                </a:cxn>
                <a:cxn ang="0">
                  <a:pos x="594" y="769"/>
                </a:cxn>
                <a:cxn ang="0">
                  <a:pos x="468" y="815"/>
                </a:cxn>
                <a:cxn ang="0">
                  <a:pos x="355" y="864"/>
                </a:cxn>
                <a:cxn ang="0">
                  <a:pos x="219" y="917"/>
                </a:cxn>
                <a:cxn ang="0">
                  <a:pos x="49" y="968"/>
                </a:cxn>
                <a:cxn ang="0">
                  <a:pos x="105" y="990"/>
                </a:cxn>
                <a:cxn ang="0">
                  <a:pos x="230" y="996"/>
                </a:cxn>
                <a:cxn ang="0">
                  <a:pos x="342" y="998"/>
                </a:cxn>
                <a:cxn ang="0">
                  <a:pos x="444" y="996"/>
                </a:cxn>
                <a:cxn ang="0">
                  <a:pos x="541" y="993"/>
                </a:cxn>
                <a:cxn ang="0">
                  <a:pos x="636" y="989"/>
                </a:cxn>
                <a:cxn ang="0">
                  <a:pos x="732" y="986"/>
                </a:cxn>
                <a:cxn ang="0">
                  <a:pos x="833" y="986"/>
                </a:cxn>
                <a:cxn ang="0">
                  <a:pos x="1093" y="958"/>
                </a:cxn>
                <a:cxn ang="0">
                  <a:pos x="1445" y="923"/>
                </a:cxn>
                <a:cxn ang="0">
                  <a:pos x="1826" y="890"/>
                </a:cxn>
                <a:cxn ang="0">
                  <a:pos x="2213" y="859"/>
                </a:cxn>
                <a:cxn ang="0">
                  <a:pos x="2588" y="829"/>
                </a:cxn>
                <a:cxn ang="0">
                  <a:pos x="2929" y="796"/>
                </a:cxn>
                <a:cxn ang="0">
                  <a:pos x="3217" y="759"/>
                </a:cxn>
                <a:cxn ang="0">
                  <a:pos x="3431" y="717"/>
                </a:cxn>
                <a:cxn ang="0">
                  <a:pos x="3445" y="537"/>
                </a:cxn>
                <a:cxn ang="0">
                  <a:pos x="3467" y="229"/>
                </a:cxn>
                <a:cxn ang="0">
                  <a:pos x="3533" y="69"/>
                </a:cxn>
                <a:cxn ang="0">
                  <a:pos x="3616" y="7"/>
                </a:cxn>
              </a:cxnLst>
              <a:rect l="0" t="0" r="r" b="b"/>
              <a:pathLst>
                <a:path w="3636" h="998">
                  <a:moveTo>
                    <a:pt x="3636" y="0"/>
                  </a:moveTo>
                  <a:lnTo>
                    <a:pt x="3623" y="0"/>
                  </a:lnTo>
                  <a:lnTo>
                    <a:pt x="3608" y="0"/>
                  </a:lnTo>
                  <a:lnTo>
                    <a:pt x="3592" y="0"/>
                  </a:lnTo>
                  <a:lnTo>
                    <a:pt x="3575" y="0"/>
                  </a:lnTo>
                  <a:lnTo>
                    <a:pt x="3558" y="1"/>
                  </a:lnTo>
                  <a:lnTo>
                    <a:pt x="3540" y="1"/>
                  </a:lnTo>
                  <a:lnTo>
                    <a:pt x="3523" y="3"/>
                  </a:lnTo>
                  <a:lnTo>
                    <a:pt x="3505" y="4"/>
                  </a:lnTo>
                  <a:lnTo>
                    <a:pt x="3487" y="5"/>
                  </a:lnTo>
                  <a:lnTo>
                    <a:pt x="3471" y="7"/>
                  </a:lnTo>
                  <a:lnTo>
                    <a:pt x="3455" y="10"/>
                  </a:lnTo>
                  <a:lnTo>
                    <a:pt x="3440" y="13"/>
                  </a:lnTo>
                  <a:lnTo>
                    <a:pt x="3426" y="16"/>
                  </a:lnTo>
                  <a:lnTo>
                    <a:pt x="3414" y="19"/>
                  </a:lnTo>
                  <a:lnTo>
                    <a:pt x="3404" y="22"/>
                  </a:lnTo>
                  <a:lnTo>
                    <a:pt x="3396" y="26"/>
                  </a:lnTo>
                  <a:lnTo>
                    <a:pt x="3376" y="50"/>
                  </a:lnTo>
                  <a:lnTo>
                    <a:pt x="3359" y="89"/>
                  </a:lnTo>
                  <a:lnTo>
                    <a:pt x="3347" y="139"/>
                  </a:lnTo>
                  <a:lnTo>
                    <a:pt x="3338" y="195"/>
                  </a:lnTo>
                  <a:lnTo>
                    <a:pt x="3332" y="253"/>
                  </a:lnTo>
                  <a:lnTo>
                    <a:pt x="3327" y="307"/>
                  </a:lnTo>
                  <a:lnTo>
                    <a:pt x="3324" y="354"/>
                  </a:lnTo>
                  <a:lnTo>
                    <a:pt x="3322" y="387"/>
                  </a:lnTo>
                  <a:lnTo>
                    <a:pt x="3307" y="403"/>
                  </a:lnTo>
                  <a:lnTo>
                    <a:pt x="3289" y="417"/>
                  </a:lnTo>
                  <a:lnTo>
                    <a:pt x="3270" y="428"/>
                  </a:lnTo>
                  <a:lnTo>
                    <a:pt x="3249" y="437"/>
                  </a:lnTo>
                  <a:lnTo>
                    <a:pt x="3226" y="443"/>
                  </a:lnTo>
                  <a:lnTo>
                    <a:pt x="3202" y="448"/>
                  </a:lnTo>
                  <a:lnTo>
                    <a:pt x="3178" y="452"/>
                  </a:lnTo>
                  <a:lnTo>
                    <a:pt x="3153" y="453"/>
                  </a:lnTo>
                  <a:lnTo>
                    <a:pt x="3128" y="454"/>
                  </a:lnTo>
                  <a:lnTo>
                    <a:pt x="3103" y="454"/>
                  </a:lnTo>
                  <a:lnTo>
                    <a:pt x="3078" y="453"/>
                  </a:lnTo>
                  <a:lnTo>
                    <a:pt x="3053" y="451"/>
                  </a:lnTo>
                  <a:lnTo>
                    <a:pt x="3030" y="449"/>
                  </a:lnTo>
                  <a:lnTo>
                    <a:pt x="3007" y="447"/>
                  </a:lnTo>
                  <a:lnTo>
                    <a:pt x="2986" y="445"/>
                  </a:lnTo>
                  <a:lnTo>
                    <a:pt x="2966" y="442"/>
                  </a:lnTo>
                  <a:lnTo>
                    <a:pt x="2929" y="445"/>
                  </a:lnTo>
                  <a:lnTo>
                    <a:pt x="2892" y="447"/>
                  </a:lnTo>
                  <a:lnTo>
                    <a:pt x="2856" y="450"/>
                  </a:lnTo>
                  <a:lnTo>
                    <a:pt x="2819" y="453"/>
                  </a:lnTo>
                  <a:lnTo>
                    <a:pt x="2783" y="457"/>
                  </a:lnTo>
                  <a:lnTo>
                    <a:pt x="2747" y="463"/>
                  </a:lnTo>
                  <a:lnTo>
                    <a:pt x="2711" y="467"/>
                  </a:lnTo>
                  <a:lnTo>
                    <a:pt x="2676" y="473"/>
                  </a:lnTo>
                  <a:lnTo>
                    <a:pt x="2640" y="478"/>
                  </a:lnTo>
                  <a:lnTo>
                    <a:pt x="2605" y="485"/>
                  </a:lnTo>
                  <a:lnTo>
                    <a:pt x="2570" y="491"/>
                  </a:lnTo>
                  <a:lnTo>
                    <a:pt x="2535" y="497"/>
                  </a:lnTo>
                  <a:lnTo>
                    <a:pt x="2501" y="504"/>
                  </a:lnTo>
                  <a:lnTo>
                    <a:pt x="2466" y="511"/>
                  </a:lnTo>
                  <a:lnTo>
                    <a:pt x="2432" y="518"/>
                  </a:lnTo>
                  <a:lnTo>
                    <a:pt x="2398" y="525"/>
                  </a:lnTo>
                  <a:lnTo>
                    <a:pt x="2365" y="532"/>
                  </a:lnTo>
                  <a:lnTo>
                    <a:pt x="2330" y="539"/>
                  </a:lnTo>
                  <a:lnTo>
                    <a:pt x="2297" y="546"/>
                  </a:lnTo>
                  <a:lnTo>
                    <a:pt x="2264" y="554"/>
                  </a:lnTo>
                  <a:lnTo>
                    <a:pt x="2231" y="560"/>
                  </a:lnTo>
                  <a:lnTo>
                    <a:pt x="2198" y="566"/>
                  </a:lnTo>
                  <a:lnTo>
                    <a:pt x="2166" y="573"/>
                  </a:lnTo>
                  <a:lnTo>
                    <a:pt x="2133" y="579"/>
                  </a:lnTo>
                  <a:lnTo>
                    <a:pt x="2101" y="584"/>
                  </a:lnTo>
                  <a:lnTo>
                    <a:pt x="2070" y="590"/>
                  </a:lnTo>
                  <a:lnTo>
                    <a:pt x="2038" y="595"/>
                  </a:lnTo>
                  <a:lnTo>
                    <a:pt x="2007" y="599"/>
                  </a:lnTo>
                  <a:lnTo>
                    <a:pt x="1975" y="603"/>
                  </a:lnTo>
                  <a:lnTo>
                    <a:pt x="1944" y="606"/>
                  </a:lnTo>
                  <a:lnTo>
                    <a:pt x="1914" y="610"/>
                  </a:lnTo>
                  <a:lnTo>
                    <a:pt x="1883" y="612"/>
                  </a:lnTo>
                  <a:lnTo>
                    <a:pt x="1866" y="611"/>
                  </a:lnTo>
                  <a:lnTo>
                    <a:pt x="1848" y="610"/>
                  </a:lnTo>
                  <a:lnTo>
                    <a:pt x="1829" y="610"/>
                  </a:lnTo>
                  <a:lnTo>
                    <a:pt x="1810" y="609"/>
                  </a:lnTo>
                  <a:lnTo>
                    <a:pt x="1789" y="609"/>
                  </a:lnTo>
                  <a:lnTo>
                    <a:pt x="1769" y="608"/>
                  </a:lnTo>
                  <a:lnTo>
                    <a:pt x="1747" y="608"/>
                  </a:lnTo>
                  <a:lnTo>
                    <a:pt x="1726" y="608"/>
                  </a:lnTo>
                  <a:lnTo>
                    <a:pt x="1703" y="606"/>
                  </a:lnTo>
                  <a:lnTo>
                    <a:pt x="1681" y="606"/>
                  </a:lnTo>
                  <a:lnTo>
                    <a:pt x="1658" y="606"/>
                  </a:lnTo>
                  <a:lnTo>
                    <a:pt x="1635" y="606"/>
                  </a:lnTo>
                  <a:lnTo>
                    <a:pt x="1611" y="608"/>
                  </a:lnTo>
                  <a:lnTo>
                    <a:pt x="1587" y="608"/>
                  </a:lnTo>
                  <a:lnTo>
                    <a:pt x="1563" y="608"/>
                  </a:lnTo>
                  <a:lnTo>
                    <a:pt x="1539" y="609"/>
                  </a:lnTo>
                  <a:lnTo>
                    <a:pt x="1515" y="609"/>
                  </a:lnTo>
                  <a:lnTo>
                    <a:pt x="1491" y="610"/>
                  </a:lnTo>
                  <a:lnTo>
                    <a:pt x="1467" y="610"/>
                  </a:lnTo>
                  <a:lnTo>
                    <a:pt x="1442" y="611"/>
                  </a:lnTo>
                  <a:lnTo>
                    <a:pt x="1419" y="612"/>
                  </a:lnTo>
                  <a:lnTo>
                    <a:pt x="1395" y="613"/>
                  </a:lnTo>
                  <a:lnTo>
                    <a:pt x="1372" y="614"/>
                  </a:lnTo>
                  <a:lnTo>
                    <a:pt x="1349" y="615"/>
                  </a:lnTo>
                  <a:lnTo>
                    <a:pt x="1326" y="616"/>
                  </a:lnTo>
                  <a:lnTo>
                    <a:pt x="1304" y="617"/>
                  </a:lnTo>
                  <a:lnTo>
                    <a:pt x="1282" y="618"/>
                  </a:lnTo>
                  <a:lnTo>
                    <a:pt x="1261" y="619"/>
                  </a:lnTo>
                  <a:lnTo>
                    <a:pt x="1240" y="621"/>
                  </a:lnTo>
                  <a:lnTo>
                    <a:pt x="1220" y="622"/>
                  </a:lnTo>
                  <a:lnTo>
                    <a:pt x="1201" y="624"/>
                  </a:lnTo>
                  <a:lnTo>
                    <a:pt x="1182" y="626"/>
                  </a:lnTo>
                  <a:lnTo>
                    <a:pt x="1137" y="631"/>
                  </a:lnTo>
                  <a:lnTo>
                    <a:pt x="1095" y="636"/>
                  </a:lnTo>
                  <a:lnTo>
                    <a:pt x="1055" y="642"/>
                  </a:lnTo>
                  <a:lnTo>
                    <a:pt x="1017" y="650"/>
                  </a:lnTo>
                  <a:lnTo>
                    <a:pt x="980" y="657"/>
                  </a:lnTo>
                  <a:lnTo>
                    <a:pt x="944" y="666"/>
                  </a:lnTo>
                  <a:lnTo>
                    <a:pt x="909" y="675"/>
                  </a:lnTo>
                  <a:lnTo>
                    <a:pt x="874" y="685"/>
                  </a:lnTo>
                  <a:lnTo>
                    <a:pt x="838" y="695"/>
                  </a:lnTo>
                  <a:lnTo>
                    <a:pt x="801" y="706"/>
                  </a:lnTo>
                  <a:lnTo>
                    <a:pt x="764" y="718"/>
                  </a:lnTo>
                  <a:lnTo>
                    <a:pt x="725" y="730"/>
                  </a:lnTo>
                  <a:lnTo>
                    <a:pt x="684" y="743"/>
                  </a:lnTo>
                  <a:lnTo>
                    <a:pt x="640" y="756"/>
                  </a:lnTo>
                  <a:lnTo>
                    <a:pt x="594" y="769"/>
                  </a:lnTo>
                  <a:lnTo>
                    <a:pt x="543" y="784"/>
                  </a:lnTo>
                  <a:lnTo>
                    <a:pt x="519" y="794"/>
                  </a:lnTo>
                  <a:lnTo>
                    <a:pt x="494" y="804"/>
                  </a:lnTo>
                  <a:lnTo>
                    <a:pt x="468" y="815"/>
                  </a:lnTo>
                  <a:lnTo>
                    <a:pt x="442" y="827"/>
                  </a:lnTo>
                  <a:lnTo>
                    <a:pt x="414" y="838"/>
                  </a:lnTo>
                  <a:lnTo>
                    <a:pt x="385" y="851"/>
                  </a:lnTo>
                  <a:lnTo>
                    <a:pt x="355" y="864"/>
                  </a:lnTo>
                  <a:lnTo>
                    <a:pt x="324" y="876"/>
                  </a:lnTo>
                  <a:lnTo>
                    <a:pt x="291" y="890"/>
                  </a:lnTo>
                  <a:lnTo>
                    <a:pt x="256" y="903"/>
                  </a:lnTo>
                  <a:lnTo>
                    <a:pt x="219" y="917"/>
                  </a:lnTo>
                  <a:lnTo>
                    <a:pt x="180" y="929"/>
                  </a:lnTo>
                  <a:lnTo>
                    <a:pt x="139" y="943"/>
                  </a:lnTo>
                  <a:lnTo>
                    <a:pt x="95" y="956"/>
                  </a:lnTo>
                  <a:lnTo>
                    <a:pt x="49" y="968"/>
                  </a:lnTo>
                  <a:lnTo>
                    <a:pt x="0" y="981"/>
                  </a:lnTo>
                  <a:lnTo>
                    <a:pt x="36" y="984"/>
                  </a:lnTo>
                  <a:lnTo>
                    <a:pt x="71" y="988"/>
                  </a:lnTo>
                  <a:lnTo>
                    <a:pt x="105" y="990"/>
                  </a:lnTo>
                  <a:lnTo>
                    <a:pt x="137" y="992"/>
                  </a:lnTo>
                  <a:lnTo>
                    <a:pt x="169" y="994"/>
                  </a:lnTo>
                  <a:lnTo>
                    <a:pt x="200" y="995"/>
                  </a:lnTo>
                  <a:lnTo>
                    <a:pt x="230" y="996"/>
                  </a:lnTo>
                  <a:lnTo>
                    <a:pt x="259" y="997"/>
                  </a:lnTo>
                  <a:lnTo>
                    <a:pt x="287" y="997"/>
                  </a:lnTo>
                  <a:lnTo>
                    <a:pt x="315" y="998"/>
                  </a:lnTo>
                  <a:lnTo>
                    <a:pt x="342" y="998"/>
                  </a:lnTo>
                  <a:lnTo>
                    <a:pt x="368" y="997"/>
                  </a:lnTo>
                  <a:lnTo>
                    <a:pt x="394" y="997"/>
                  </a:lnTo>
                  <a:lnTo>
                    <a:pt x="419" y="996"/>
                  </a:lnTo>
                  <a:lnTo>
                    <a:pt x="444" y="996"/>
                  </a:lnTo>
                  <a:lnTo>
                    <a:pt x="469" y="995"/>
                  </a:lnTo>
                  <a:lnTo>
                    <a:pt x="493" y="994"/>
                  </a:lnTo>
                  <a:lnTo>
                    <a:pt x="517" y="993"/>
                  </a:lnTo>
                  <a:lnTo>
                    <a:pt x="541" y="993"/>
                  </a:lnTo>
                  <a:lnTo>
                    <a:pt x="566" y="992"/>
                  </a:lnTo>
                  <a:lnTo>
                    <a:pt x="589" y="991"/>
                  </a:lnTo>
                  <a:lnTo>
                    <a:pt x="613" y="990"/>
                  </a:lnTo>
                  <a:lnTo>
                    <a:pt x="636" y="989"/>
                  </a:lnTo>
                  <a:lnTo>
                    <a:pt x="660" y="988"/>
                  </a:lnTo>
                  <a:lnTo>
                    <a:pt x="684" y="988"/>
                  </a:lnTo>
                  <a:lnTo>
                    <a:pt x="708" y="986"/>
                  </a:lnTo>
                  <a:lnTo>
                    <a:pt x="732" y="986"/>
                  </a:lnTo>
                  <a:lnTo>
                    <a:pt x="757" y="986"/>
                  </a:lnTo>
                  <a:lnTo>
                    <a:pt x="782" y="986"/>
                  </a:lnTo>
                  <a:lnTo>
                    <a:pt x="808" y="986"/>
                  </a:lnTo>
                  <a:lnTo>
                    <a:pt x="833" y="986"/>
                  </a:lnTo>
                  <a:lnTo>
                    <a:pt x="860" y="988"/>
                  </a:lnTo>
                  <a:lnTo>
                    <a:pt x="934" y="977"/>
                  </a:lnTo>
                  <a:lnTo>
                    <a:pt x="1012" y="967"/>
                  </a:lnTo>
                  <a:lnTo>
                    <a:pt x="1093" y="958"/>
                  </a:lnTo>
                  <a:lnTo>
                    <a:pt x="1177" y="948"/>
                  </a:lnTo>
                  <a:lnTo>
                    <a:pt x="1264" y="940"/>
                  </a:lnTo>
                  <a:lnTo>
                    <a:pt x="1353" y="931"/>
                  </a:lnTo>
                  <a:lnTo>
                    <a:pt x="1445" y="923"/>
                  </a:lnTo>
                  <a:lnTo>
                    <a:pt x="1539" y="914"/>
                  </a:lnTo>
                  <a:lnTo>
                    <a:pt x="1633" y="906"/>
                  </a:lnTo>
                  <a:lnTo>
                    <a:pt x="1729" y="899"/>
                  </a:lnTo>
                  <a:lnTo>
                    <a:pt x="1826" y="890"/>
                  </a:lnTo>
                  <a:lnTo>
                    <a:pt x="1922" y="883"/>
                  </a:lnTo>
                  <a:lnTo>
                    <a:pt x="2020" y="875"/>
                  </a:lnTo>
                  <a:lnTo>
                    <a:pt x="2116" y="868"/>
                  </a:lnTo>
                  <a:lnTo>
                    <a:pt x="2213" y="859"/>
                  </a:lnTo>
                  <a:lnTo>
                    <a:pt x="2309" y="852"/>
                  </a:lnTo>
                  <a:lnTo>
                    <a:pt x="2404" y="845"/>
                  </a:lnTo>
                  <a:lnTo>
                    <a:pt x="2497" y="837"/>
                  </a:lnTo>
                  <a:lnTo>
                    <a:pt x="2588" y="829"/>
                  </a:lnTo>
                  <a:lnTo>
                    <a:pt x="2678" y="821"/>
                  </a:lnTo>
                  <a:lnTo>
                    <a:pt x="2764" y="813"/>
                  </a:lnTo>
                  <a:lnTo>
                    <a:pt x="2848" y="804"/>
                  </a:lnTo>
                  <a:lnTo>
                    <a:pt x="2929" y="796"/>
                  </a:lnTo>
                  <a:lnTo>
                    <a:pt x="3007" y="787"/>
                  </a:lnTo>
                  <a:lnTo>
                    <a:pt x="3081" y="778"/>
                  </a:lnTo>
                  <a:lnTo>
                    <a:pt x="3151" y="768"/>
                  </a:lnTo>
                  <a:lnTo>
                    <a:pt x="3217" y="759"/>
                  </a:lnTo>
                  <a:lnTo>
                    <a:pt x="3279" y="749"/>
                  </a:lnTo>
                  <a:lnTo>
                    <a:pt x="3335" y="739"/>
                  </a:lnTo>
                  <a:lnTo>
                    <a:pt x="3386" y="728"/>
                  </a:lnTo>
                  <a:lnTo>
                    <a:pt x="3431" y="717"/>
                  </a:lnTo>
                  <a:lnTo>
                    <a:pt x="3470" y="705"/>
                  </a:lnTo>
                  <a:lnTo>
                    <a:pt x="3457" y="666"/>
                  </a:lnTo>
                  <a:lnTo>
                    <a:pt x="3448" y="609"/>
                  </a:lnTo>
                  <a:lnTo>
                    <a:pt x="3445" y="537"/>
                  </a:lnTo>
                  <a:lnTo>
                    <a:pt x="3445" y="456"/>
                  </a:lnTo>
                  <a:lnTo>
                    <a:pt x="3449" y="375"/>
                  </a:lnTo>
                  <a:lnTo>
                    <a:pt x="3457" y="297"/>
                  </a:lnTo>
                  <a:lnTo>
                    <a:pt x="3467" y="229"/>
                  </a:lnTo>
                  <a:lnTo>
                    <a:pt x="3479" y="176"/>
                  </a:lnTo>
                  <a:lnTo>
                    <a:pt x="3495" y="132"/>
                  </a:lnTo>
                  <a:lnTo>
                    <a:pt x="3513" y="96"/>
                  </a:lnTo>
                  <a:lnTo>
                    <a:pt x="3533" y="69"/>
                  </a:lnTo>
                  <a:lnTo>
                    <a:pt x="3553" y="47"/>
                  </a:lnTo>
                  <a:lnTo>
                    <a:pt x="3574" y="30"/>
                  </a:lnTo>
                  <a:lnTo>
                    <a:pt x="3596" y="17"/>
                  </a:lnTo>
                  <a:lnTo>
                    <a:pt x="3616" y="7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54" name="Freeform 98"/>
            <p:cNvSpPr>
              <a:spLocks/>
            </p:cNvSpPr>
            <p:nvPr/>
          </p:nvSpPr>
          <p:spPr bwMode="auto">
            <a:xfrm>
              <a:off x="131" y="1199"/>
              <a:ext cx="954" cy="143"/>
            </a:xfrm>
            <a:custGeom>
              <a:avLst/>
              <a:gdLst/>
              <a:ahLst/>
              <a:cxnLst>
                <a:cxn ang="0">
                  <a:pos x="50" y="525"/>
                </a:cxn>
                <a:cxn ang="0">
                  <a:pos x="4" y="972"/>
                </a:cxn>
                <a:cxn ang="0">
                  <a:pos x="16" y="1455"/>
                </a:cxn>
                <a:cxn ang="0">
                  <a:pos x="114" y="1841"/>
                </a:cxn>
                <a:cxn ang="0">
                  <a:pos x="203" y="1921"/>
                </a:cxn>
                <a:cxn ang="0">
                  <a:pos x="262" y="1934"/>
                </a:cxn>
                <a:cxn ang="0">
                  <a:pos x="323" y="1944"/>
                </a:cxn>
                <a:cxn ang="0">
                  <a:pos x="397" y="1951"/>
                </a:cxn>
                <a:cxn ang="0">
                  <a:pos x="6414" y="2008"/>
                </a:cxn>
                <a:cxn ang="0">
                  <a:pos x="6488" y="2009"/>
                </a:cxn>
                <a:cxn ang="0">
                  <a:pos x="6552" y="2002"/>
                </a:cxn>
                <a:cxn ang="0">
                  <a:pos x="6626" y="1982"/>
                </a:cxn>
                <a:cxn ang="0">
                  <a:pos x="6731" y="1944"/>
                </a:cxn>
                <a:cxn ang="0">
                  <a:pos x="6884" y="1885"/>
                </a:cxn>
                <a:cxn ang="0">
                  <a:pos x="7105" y="1799"/>
                </a:cxn>
                <a:cxn ang="0">
                  <a:pos x="7415" y="1682"/>
                </a:cxn>
                <a:cxn ang="0">
                  <a:pos x="7623" y="1589"/>
                </a:cxn>
                <a:cxn ang="0">
                  <a:pos x="7598" y="1536"/>
                </a:cxn>
                <a:cxn ang="0">
                  <a:pos x="7418" y="1594"/>
                </a:cxn>
                <a:cxn ang="0">
                  <a:pos x="7171" y="1687"/>
                </a:cxn>
                <a:cxn ang="0">
                  <a:pos x="6965" y="1766"/>
                </a:cxn>
                <a:cxn ang="0">
                  <a:pos x="6796" y="1828"/>
                </a:cxn>
                <a:cxn ang="0">
                  <a:pos x="6659" y="1875"/>
                </a:cxn>
                <a:cxn ang="0">
                  <a:pos x="6550" y="1904"/>
                </a:cxn>
                <a:cxn ang="0">
                  <a:pos x="6467" y="1913"/>
                </a:cxn>
                <a:cxn ang="0">
                  <a:pos x="6402" y="1904"/>
                </a:cxn>
                <a:cxn ang="0">
                  <a:pos x="6326" y="1615"/>
                </a:cxn>
                <a:cxn ang="0">
                  <a:pos x="6319" y="966"/>
                </a:cxn>
                <a:cxn ang="0">
                  <a:pos x="6293" y="594"/>
                </a:cxn>
                <a:cxn ang="0">
                  <a:pos x="6315" y="406"/>
                </a:cxn>
                <a:cxn ang="0">
                  <a:pos x="6384" y="342"/>
                </a:cxn>
                <a:cxn ang="0">
                  <a:pos x="6426" y="328"/>
                </a:cxn>
                <a:cxn ang="0">
                  <a:pos x="6476" y="313"/>
                </a:cxn>
                <a:cxn ang="0">
                  <a:pos x="6547" y="297"/>
                </a:cxn>
                <a:cxn ang="0">
                  <a:pos x="6655" y="275"/>
                </a:cxn>
                <a:cxn ang="0">
                  <a:pos x="6818" y="244"/>
                </a:cxn>
                <a:cxn ang="0">
                  <a:pos x="7049" y="202"/>
                </a:cxn>
                <a:cxn ang="0">
                  <a:pos x="7366" y="144"/>
                </a:cxn>
                <a:cxn ang="0">
                  <a:pos x="7615" y="97"/>
                </a:cxn>
                <a:cxn ang="0">
                  <a:pos x="7608" y="18"/>
                </a:cxn>
                <a:cxn ang="0">
                  <a:pos x="7504" y="2"/>
                </a:cxn>
                <a:cxn ang="0">
                  <a:pos x="7406" y="7"/>
                </a:cxn>
                <a:cxn ang="0">
                  <a:pos x="7309" y="11"/>
                </a:cxn>
                <a:cxn ang="0">
                  <a:pos x="7214" y="15"/>
                </a:cxn>
                <a:cxn ang="0">
                  <a:pos x="7119" y="20"/>
                </a:cxn>
                <a:cxn ang="0">
                  <a:pos x="7023" y="24"/>
                </a:cxn>
                <a:cxn ang="0">
                  <a:pos x="6926" y="29"/>
                </a:cxn>
                <a:cxn ang="0">
                  <a:pos x="6827" y="33"/>
                </a:cxn>
                <a:cxn ang="0">
                  <a:pos x="6730" y="47"/>
                </a:cxn>
                <a:cxn ang="0">
                  <a:pos x="6631" y="68"/>
                </a:cxn>
                <a:cxn ang="0">
                  <a:pos x="6524" y="92"/>
                </a:cxn>
                <a:cxn ang="0">
                  <a:pos x="6412" y="115"/>
                </a:cxn>
                <a:cxn ang="0">
                  <a:pos x="6299" y="139"/>
                </a:cxn>
                <a:cxn ang="0">
                  <a:pos x="6187" y="163"/>
                </a:cxn>
                <a:cxn ang="0">
                  <a:pos x="6076" y="187"/>
                </a:cxn>
                <a:cxn ang="0">
                  <a:pos x="5971" y="210"/>
                </a:cxn>
                <a:cxn ang="0">
                  <a:pos x="486" y="274"/>
                </a:cxn>
                <a:cxn ang="0">
                  <a:pos x="452" y="230"/>
                </a:cxn>
                <a:cxn ang="0">
                  <a:pos x="435" y="177"/>
                </a:cxn>
                <a:cxn ang="0">
                  <a:pos x="370" y="190"/>
                </a:cxn>
                <a:cxn ang="0">
                  <a:pos x="284" y="214"/>
                </a:cxn>
                <a:cxn ang="0">
                  <a:pos x="185" y="253"/>
                </a:cxn>
              </a:cxnLst>
              <a:rect l="0" t="0" r="r" b="b"/>
              <a:pathLst>
                <a:path w="7630" h="2011">
                  <a:moveTo>
                    <a:pt x="107" y="292"/>
                  </a:moveTo>
                  <a:lnTo>
                    <a:pt x="87" y="355"/>
                  </a:lnTo>
                  <a:lnTo>
                    <a:pt x="68" y="434"/>
                  </a:lnTo>
                  <a:lnTo>
                    <a:pt x="50" y="525"/>
                  </a:lnTo>
                  <a:lnTo>
                    <a:pt x="35" y="625"/>
                  </a:lnTo>
                  <a:lnTo>
                    <a:pt x="21" y="735"/>
                  </a:lnTo>
                  <a:lnTo>
                    <a:pt x="11" y="852"/>
                  </a:lnTo>
                  <a:lnTo>
                    <a:pt x="4" y="972"/>
                  </a:lnTo>
                  <a:lnTo>
                    <a:pt x="0" y="1094"/>
                  </a:lnTo>
                  <a:lnTo>
                    <a:pt x="1" y="1217"/>
                  </a:lnTo>
                  <a:lnTo>
                    <a:pt x="6" y="1338"/>
                  </a:lnTo>
                  <a:lnTo>
                    <a:pt x="16" y="1455"/>
                  </a:lnTo>
                  <a:lnTo>
                    <a:pt x="31" y="1566"/>
                  </a:lnTo>
                  <a:lnTo>
                    <a:pt x="52" y="1669"/>
                  </a:lnTo>
                  <a:lnTo>
                    <a:pt x="80" y="1761"/>
                  </a:lnTo>
                  <a:lnTo>
                    <a:pt x="114" y="1841"/>
                  </a:lnTo>
                  <a:lnTo>
                    <a:pt x="155" y="1907"/>
                  </a:lnTo>
                  <a:lnTo>
                    <a:pt x="172" y="1912"/>
                  </a:lnTo>
                  <a:lnTo>
                    <a:pt x="188" y="1916"/>
                  </a:lnTo>
                  <a:lnTo>
                    <a:pt x="203" y="1921"/>
                  </a:lnTo>
                  <a:lnTo>
                    <a:pt x="218" y="1925"/>
                  </a:lnTo>
                  <a:lnTo>
                    <a:pt x="232" y="1929"/>
                  </a:lnTo>
                  <a:lnTo>
                    <a:pt x="248" y="1932"/>
                  </a:lnTo>
                  <a:lnTo>
                    <a:pt x="262" y="1934"/>
                  </a:lnTo>
                  <a:lnTo>
                    <a:pt x="277" y="1937"/>
                  </a:lnTo>
                  <a:lnTo>
                    <a:pt x="292" y="1940"/>
                  </a:lnTo>
                  <a:lnTo>
                    <a:pt x="307" y="1942"/>
                  </a:lnTo>
                  <a:lnTo>
                    <a:pt x="323" y="1944"/>
                  </a:lnTo>
                  <a:lnTo>
                    <a:pt x="340" y="1946"/>
                  </a:lnTo>
                  <a:lnTo>
                    <a:pt x="358" y="1948"/>
                  </a:lnTo>
                  <a:lnTo>
                    <a:pt x="377" y="1949"/>
                  </a:lnTo>
                  <a:lnTo>
                    <a:pt x="397" y="1951"/>
                  </a:lnTo>
                  <a:lnTo>
                    <a:pt x="418" y="1952"/>
                  </a:lnTo>
                  <a:lnTo>
                    <a:pt x="6369" y="2006"/>
                  </a:lnTo>
                  <a:lnTo>
                    <a:pt x="6393" y="2007"/>
                  </a:lnTo>
                  <a:lnTo>
                    <a:pt x="6414" y="2008"/>
                  </a:lnTo>
                  <a:lnTo>
                    <a:pt x="6434" y="2009"/>
                  </a:lnTo>
                  <a:lnTo>
                    <a:pt x="6454" y="2011"/>
                  </a:lnTo>
                  <a:lnTo>
                    <a:pt x="6471" y="2011"/>
                  </a:lnTo>
                  <a:lnTo>
                    <a:pt x="6488" y="2009"/>
                  </a:lnTo>
                  <a:lnTo>
                    <a:pt x="6504" y="2008"/>
                  </a:lnTo>
                  <a:lnTo>
                    <a:pt x="6520" y="2007"/>
                  </a:lnTo>
                  <a:lnTo>
                    <a:pt x="6536" y="2005"/>
                  </a:lnTo>
                  <a:lnTo>
                    <a:pt x="6552" y="2002"/>
                  </a:lnTo>
                  <a:lnTo>
                    <a:pt x="6569" y="1999"/>
                  </a:lnTo>
                  <a:lnTo>
                    <a:pt x="6586" y="1994"/>
                  </a:lnTo>
                  <a:lnTo>
                    <a:pt x="6606" y="1988"/>
                  </a:lnTo>
                  <a:lnTo>
                    <a:pt x="6626" y="1982"/>
                  </a:lnTo>
                  <a:lnTo>
                    <a:pt x="6649" y="1975"/>
                  </a:lnTo>
                  <a:lnTo>
                    <a:pt x="6674" y="1965"/>
                  </a:lnTo>
                  <a:lnTo>
                    <a:pt x="6701" y="1955"/>
                  </a:lnTo>
                  <a:lnTo>
                    <a:pt x="6731" y="1944"/>
                  </a:lnTo>
                  <a:lnTo>
                    <a:pt x="6764" y="1931"/>
                  </a:lnTo>
                  <a:lnTo>
                    <a:pt x="6800" y="1917"/>
                  </a:lnTo>
                  <a:lnTo>
                    <a:pt x="6840" y="1902"/>
                  </a:lnTo>
                  <a:lnTo>
                    <a:pt x="6884" y="1885"/>
                  </a:lnTo>
                  <a:lnTo>
                    <a:pt x="6932" y="1866"/>
                  </a:lnTo>
                  <a:lnTo>
                    <a:pt x="6985" y="1845"/>
                  </a:lnTo>
                  <a:lnTo>
                    <a:pt x="7042" y="1823"/>
                  </a:lnTo>
                  <a:lnTo>
                    <a:pt x="7105" y="1799"/>
                  </a:lnTo>
                  <a:lnTo>
                    <a:pt x="7173" y="1772"/>
                  </a:lnTo>
                  <a:lnTo>
                    <a:pt x="7247" y="1745"/>
                  </a:lnTo>
                  <a:lnTo>
                    <a:pt x="7328" y="1714"/>
                  </a:lnTo>
                  <a:lnTo>
                    <a:pt x="7415" y="1682"/>
                  </a:lnTo>
                  <a:lnTo>
                    <a:pt x="7508" y="1649"/>
                  </a:lnTo>
                  <a:lnTo>
                    <a:pt x="7608" y="1612"/>
                  </a:lnTo>
                  <a:lnTo>
                    <a:pt x="7618" y="1602"/>
                  </a:lnTo>
                  <a:lnTo>
                    <a:pt x="7623" y="1589"/>
                  </a:lnTo>
                  <a:lnTo>
                    <a:pt x="7624" y="1573"/>
                  </a:lnTo>
                  <a:lnTo>
                    <a:pt x="7620" y="1558"/>
                  </a:lnTo>
                  <a:lnTo>
                    <a:pt x="7611" y="1545"/>
                  </a:lnTo>
                  <a:lnTo>
                    <a:pt x="7598" y="1536"/>
                  </a:lnTo>
                  <a:lnTo>
                    <a:pt x="7580" y="1534"/>
                  </a:lnTo>
                  <a:lnTo>
                    <a:pt x="7557" y="1541"/>
                  </a:lnTo>
                  <a:lnTo>
                    <a:pt x="7486" y="1567"/>
                  </a:lnTo>
                  <a:lnTo>
                    <a:pt x="7418" y="1594"/>
                  </a:lnTo>
                  <a:lnTo>
                    <a:pt x="7352" y="1618"/>
                  </a:lnTo>
                  <a:lnTo>
                    <a:pt x="7289" y="1642"/>
                  </a:lnTo>
                  <a:lnTo>
                    <a:pt x="7228" y="1664"/>
                  </a:lnTo>
                  <a:lnTo>
                    <a:pt x="7171" y="1687"/>
                  </a:lnTo>
                  <a:lnTo>
                    <a:pt x="7116" y="1708"/>
                  </a:lnTo>
                  <a:lnTo>
                    <a:pt x="7063" y="1728"/>
                  </a:lnTo>
                  <a:lnTo>
                    <a:pt x="7013" y="1748"/>
                  </a:lnTo>
                  <a:lnTo>
                    <a:pt x="6965" y="1766"/>
                  </a:lnTo>
                  <a:lnTo>
                    <a:pt x="6920" y="1783"/>
                  </a:lnTo>
                  <a:lnTo>
                    <a:pt x="6876" y="1800"/>
                  </a:lnTo>
                  <a:lnTo>
                    <a:pt x="6835" y="1815"/>
                  </a:lnTo>
                  <a:lnTo>
                    <a:pt x="6796" y="1828"/>
                  </a:lnTo>
                  <a:lnTo>
                    <a:pt x="6759" y="1842"/>
                  </a:lnTo>
                  <a:lnTo>
                    <a:pt x="6724" y="1854"/>
                  </a:lnTo>
                  <a:lnTo>
                    <a:pt x="6690" y="1866"/>
                  </a:lnTo>
                  <a:lnTo>
                    <a:pt x="6659" y="1875"/>
                  </a:lnTo>
                  <a:lnTo>
                    <a:pt x="6629" y="1884"/>
                  </a:lnTo>
                  <a:lnTo>
                    <a:pt x="6601" y="1891"/>
                  </a:lnTo>
                  <a:lnTo>
                    <a:pt x="6575" y="1898"/>
                  </a:lnTo>
                  <a:lnTo>
                    <a:pt x="6550" y="1904"/>
                  </a:lnTo>
                  <a:lnTo>
                    <a:pt x="6527" y="1908"/>
                  </a:lnTo>
                  <a:lnTo>
                    <a:pt x="6506" y="1911"/>
                  </a:lnTo>
                  <a:lnTo>
                    <a:pt x="6485" y="1913"/>
                  </a:lnTo>
                  <a:lnTo>
                    <a:pt x="6467" y="1913"/>
                  </a:lnTo>
                  <a:lnTo>
                    <a:pt x="6448" y="1913"/>
                  </a:lnTo>
                  <a:lnTo>
                    <a:pt x="6432" y="1911"/>
                  </a:lnTo>
                  <a:lnTo>
                    <a:pt x="6416" y="1908"/>
                  </a:lnTo>
                  <a:lnTo>
                    <a:pt x="6402" y="1904"/>
                  </a:lnTo>
                  <a:lnTo>
                    <a:pt x="6389" y="1898"/>
                  </a:lnTo>
                  <a:lnTo>
                    <a:pt x="6377" y="1892"/>
                  </a:lnTo>
                  <a:lnTo>
                    <a:pt x="6344" y="1762"/>
                  </a:lnTo>
                  <a:lnTo>
                    <a:pt x="6326" y="1615"/>
                  </a:lnTo>
                  <a:lnTo>
                    <a:pt x="6319" y="1457"/>
                  </a:lnTo>
                  <a:lnTo>
                    <a:pt x="6318" y="1293"/>
                  </a:lnTo>
                  <a:lnTo>
                    <a:pt x="6320" y="1128"/>
                  </a:lnTo>
                  <a:lnTo>
                    <a:pt x="6319" y="966"/>
                  </a:lnTo>
                  <a:lnTo>
                    <a:pt x="6312" y="813"/>
                  </a:lnTo>
                  <a:lnTo>
                    <a:pt x="6294" y="674"/>
                  </a:lnTo>
                  <a:lnTo>
                    <a:pt x="6293" y="638"/>
                  </a:lnTo>
                  <a:lnTo>
                    <a:pt x="6293" y="594"/>
                  </a:lnTo>
                  <a:lnTo>
                    <a:pt x="6293" y="546"/>
                  </a:lnTo>
                  <a:lnTo>
                    <a:pt x="6296" y="496"/>
                  </a:lnTo>
                  <a:lnTo>
                    <a:pt x="6303" y="448"/>
                  </a:lnTo>
                  <a:lnTo>
                    <a:pt x="6315" y="406"/>
                  </a:lnTo>
                  <a:lnTo>
                    <a:pt x="6334" y="372"/>
                  </a:lnTo>
                  <a:lnTo>
                    <a:pt x="6361" y="352"/>
                  </a:lnTo>
                  <a:lnTo>
                    <a:pt x="6373" y="347"/>
                  </a:lnTo>
                  <a:lnTo>
                    <a:pt x="6384" y="342"/>
                  </a:lnTo>
                  <a:lnTo>
                    <a:pt x="6395" y="338"/>
                  </a:lnTo>
                  <a:lnTo>
                    <a:pt x="6405" y="335"/>
                  </a:lnTo>
                  <a:lnTo>
                    <a:pt x="6416" y="331"/>
                  </a:lnTo>
                  <a:lnTo>
                    <a:pt x="6426" y="328"/>
                  </a:lnTo>
                  <a:lnTo>
                    <a:pt x="6437" y="323"/>
                  </a:lnTo>
                  <a:lnTo>
                    <a:pt x="6448" y="320"/>
                  </a:lnTo>
                  <a:lnTo>
                    <a:pt x="6462" y="317"/>
                  </a:lnTo>
                  <a:lnTo>
                    <a:pt x="6476" y="313"/>
                  </a:lnTo>
                  <a:lnTo>
                    <a:pt x="6491" y="310"/>
                  </a:lnTo>
                  <a:lnTo>
                    <a:pt x="6507" y="305"/>
                  </a:lnTo>
                  <a:lnTo>
                    <a:pt x="6526" y="301"/>
                  </a:lnTo>
                  <a:lnTo>
                    <a:pt x="6547" y="297"/>
                  </a:lnTo>
                  <a:lnTo>
                    <a:pt x="6570" y="292"/>
                  </a:lnTo>
                  <a:lnTo>
                    <a:pt x="6595" y="286"/>
                  </a:lnTo>
                  <a:lnTo>
                    <a:pt x="6624" y="281"/>
                  </a:lnTo>
                  <a:lnTo>
                    <a:pt x="6655" y="275"/>
                  </a:lnTo>
                  <a:lnTo>
                    <a:pt x="6690" y="268"/>
                  </a:lnTo>
                  <a:lnTo>
                    <a:pt x="6729" y="261"/>
                  </a:lnTo>
                  <a:lnTo>
                    <a:pt x="6771" y="253"/>
                  </a:lnTo>
                  <a:lnTo>
                    <a:pt x="6818" y="244"/>
                  </a:lnTo>
                  <a:lnTo>
                    <a:pt x="6868" y="235"/>
                  </a:lnTo>
                  <a:lnTo>
                    <a:pt x="6924" y="224"/>
                  </a:lnTo>
                  <a:lnTo>
                    <a:pt x="6984" y="213"/>
                  </a:lnTo>
                  <a:lnTo>
                    <a:pt x="7049" y="202"/>
                  </a:lnTo>
                  <a:lnTo>
                    <a:pt x="7119" y="188"/>
                  </a:lnTo>
                  <a:lnTo>
                    <a:pt x="7195" y="174"/>
                  </a:lnTo>
                  <a:lnTo>
                    <a:pt x="7277" y="159"/>
                  </a:lnTo>
                  <a:lnTo>
                    <a:pt x="7366" y="144"/>
                  </a:lnTo>
                  <a:lnTo>
                    <a:pt x="7460" y="127"/>
                  </a:lnTo>
                  <a:lnTo>
                    <a:pt x="7560" y="108"/>
                  </a:lnTo>
                  <a:lnTo>
                    <a:pt x="7593" y="108"/>
                  </a:lnTo>
                  <a:lnTo>
                    <a:pt x="7615" y="97"/>
                  </a:lnTo>
                  <a:lnTo>
                    <a:pt x="7628" y="80"/>
                  </a:lnTo>
                  <a:lnTo>
                    <a:pt x="7630" y="59"/>
                  </a:lnTo>
                  <a:lnTo>
                    <a:pt x="7623" y="37"/>
                  </a:lnTo>
                  <a:lnTo>
                    <a:pt x="7608" y="18"/>
                  </a:lnTo>
                  <a:lnTo>
                    <a:pt x="7585" y="4"/>
                  </a:lnTo>
                  <a:lnTo>
                    <a:pt x="7554" y="0"/>
                  </a:lnTo>
                  <a:lnTo>
                    <a:pt x="7529" y="1"/>
                  </a:lnTo>
                  <a:lnTo>
                    <a:pt x="7504" y="2"/>
                  </a:lnTo>
                  <a:lnTo>
                    <a:pt x="7479" y="4"/>
                  </a:lnTo>
                  <a:lnTo>
                    <a:pt x="7455" y="5"/>
                  </a:lnTo>
                  <a:lnTo>
                    <a:pt x="7430" y="6"/>
                  </a:lnTo>
                  <a:lnTo>
                    <a:pt x="7406" y="7"/>
                  </a:lnTo>
                  <a:lnTo>
                    <a:pt x="7382" y="8"/>
                  </a:lnTo>
                  <a:lnTo>
                    <a:pt x="7358" y="9"/>
                  </a:lnTo>
                  <a:lnTo>
                    <a:pt x="7333" y="10"/>
                  </a:lnTo>
                  <a:lnTo>
                    <a:pt x="7309" y="11"/>
                  </a:lnTo>
                  <a:lnTo>
                    <a:pt x="7285" y="12"/>
                  </a:lnTo>
                  <a:lnTo>
                    <a:pt x="7261" y="13"/>
                  </a:lnTo>
                  <a:lnTo>
                    <a:pt x="7237" y="14"/>
                  </a:lnTo>
                  <a:lnTo>
                    <a:pt x="7214" y="15"/>
                  </a:lnTo>
                  <a:lnTo>
                    <a:pt x="7190" y="17"/>
                  </a:lnTo>
                  <a:lnTo>
                    <a:pt x="7166" y="18"/>
                  </a:lnTo>
                  <a:lnTo>
                    <a:pt x="7142" y="19"/>
                  </a:lnTo>
                  <a:lnTo>
                    <a:pt x="7119" y="20"/>
                  </a:lnTo>
                  <a:lnTo>
                    <a:pt x="7095" y="21"/>
                  </a:lnTo>
                  <a:lnTo>
                    <a:pt x="7071" y="22"/>
                  </a:lnTo>
                  <a:lnTo>
                    <a:pt x="7047" y="23"/>
                  </a:lnTo>
                  <a:lnTo>
                    <a:pt x="7023" y="24"/>
                  </a:lnTo>
                  <a:lnTo>
                    <a:pt x="6999" y="25"/>
                  </a:lnTo>
                  <a:lnTo>
                    <a:pt x="6975" y="26"/>
                  </a:lnTo>
                  <a:lnTo>
                    <a:pt x="6951" y="28"/>
                  </a:lnTo>
                  <a:lnTo>
                    <a:pt x="6926" y="29"/>
                  </a:lnTo>
                  <a:lnTo>
                    <a:pt x="6902" y="30"/>
                  </a:lnTo>
                  <a:lnTo>
                    <a:pt x="6877" y="31"/>
                  </a:lnTo>
                  <a:lnTo>
                    <a:pt x="6852" y="32"/>
                  </a:lnTo>
                  <a:lnTo>
                    <a:pt x="6827" y="33"/>
                  </a:lnTo>
                  <a:lnTo>
                    <a:pt x="6802" y="36"/>
                  </a:lnTo>
                  <a:lnTo>
                    <a:pt x="6777" y="37"/>
                  </a:lnTo>
                  <a:lnTo>
                    <a:pt x="6754" y="42"/>
                  </a:lnTo>
                  <a:lnTo>
                    <a:pt x="6730" y="47"/>
                  </a:lnTo>
                  <a:lnTo>
                    <a:pt x="6706" y="53"/>
                  </a:lnTo>
                  <a:lnTo>
                    <a:pt x="6682" y="58"/>
                  </a:lnTo>
                  <a:lnTo>
                    <a:pt x="6656" y="63"/>
                  </a:lnTo>
                  <a:lnTo>
                    <a:pt x="6631" y="68"/>
                  </a:lnTo>
                  <a:lnTo>
                    <a:pt x="6605" y="74"/>
                  </a:lnTo>
                  <a:lnTo>
                    <a:pt x="6578" y="80"/>
                  </a:lnTo>
                  <a:lnTo>
                    <a:pt x="6551" y="85"/>
                  </a:lnTo>
                  <a:lnTo>
                    <a:pt x="6524" y="92"/>
                  </a:lnTo>
                  <a:lnTo>
                    <a:pt x="6497" y="97"/>
                  </a:lnTo>
                  <a:lnTo>
                    <a:pt x="6469" y="103"/>
                  </a:lnTo>
                  <a:lnTo>
                    <a:pt x="6440" y="109"/>
                  </a:lnTo>
                  <a:lnTo>
                    <a:pt x="6412" y="115"/>
                  </a:lnTo>
                  <a:lnTo>
                    <a:pt x="6384" y="121"/>
                  </a:lnTo>
                  <a:lnTo>
                    <a:pt x="6356" y="127"/>
                  </a:lnTo>
                  <a:lnTo>
                    <a:pt x="6328" y="133"/>
                  </a:lnTo>
                  <a:lnTo>
                    <a:pt x="6299" y="139"/>
                  </a:lnTo>
                  <a:lnTo>
                    <a:pt x="6271" y="145"/>
                  </a:lnTo>
                  <a:lnTo>
                    <a:pt x="6243" y="151"/>
                  </a:lnTo>
                  <a:lnTo>
                    <a:pt x="6215" y="157"/>
                  </a:lnTo>
                  <a:lnTo>
                    <a:pt x="6187" y="163"/>
                  </a:lnTo>
                  <a:lnTo>
                    <a:pt x="6159" y="169"/>
                  </a:lnTo>
                  <a:lnTo>
                    <a:pt x="6131" y="175"/>
                  </a:lnTo>
                  <a:lnTo>
                    <a:pt x="6104" y="181"/>
                  </a:lnTo>
                  <a:lnTo>
                    <a:pt x="6076" y="187"/>
                  </a:lnTo>
                  <a:lnTo>
                    <a:pt x="6050" y="193"/>
                  </a:lnTo>
                  <a:lnTo>
                    <a:pt x="6023" y="199"/>
                  </a:lnTo>
                  <a:lnTo>
                    <a:pt x="5997" y="205"/>
                  </a:lnTo>
                  <a:lnTo>
                    <a:pt x="5971" y="210"/>
                  </a:lnTo>
                  <a:lnTo>
                    <a:pt x="5946" y="217"/>
                  </a:lnTo>
                  <a:lnTo>
                    <a:pt x="5921" y="222"/>
                  </a:lnTo>
                  <a:lnTo>
                    <a:pt x="504" y="277"/>
                  </a:lnTo>
                  <a:lnTo>
                    <a:pt x="486" y="274"/>
                  </a:lnTo>
                  <a:lnTo>
                    <a:pt x="473" y="267"/>
                  </a:lnTo>
                  <a:lnTo>
                    <a:pt x="463" y="258"/>
                  </a:lnTo>
                  <a:lnTo>
                    <a:pt x="457" y="245"/>
                  </a:lnTo>
                  <a:lnTo>
                    <a:pt x="452" y="230"/>
                  </a:lnTo>
                  <a:lnTo>
                    <a:pt x="450" y="214"/>
                  </a:lnTo>
                  <a:lnTo>
                    <a:pt x="449" y="196"/>
                  </a:lnTo>
                  <a:lnTo>
                    <a:pt x="448" y="176"/>
                  </a:lnTo>
                  <a:lnTo>
                    <a:pt x="435" y="177"/>
                  </a:lnTo>
                  <a:lnTo>
                    <a:pt x="421" y="180"/>
                  </a:lnTo>
                  <a:lnTo>
                    <a:pt x="406" y="183"/>
                  </a:lnTo>
                  <a:lnTo>
                    <a:pt x="388" y="186"/>
                  </a:lnTo>
                  <a:lnTo>
                    <a:pt x="370" y="190"/>
                  </a:lnTo>
                  <a:lnTo>
                    <a:pt x="350" y="194"/>
                  </a:lnTo>
                  <a:lnTo>
                    <a:pt x="329" y="201"/>
                  </a:lnTo>
                  <a:lnTo>
                    <a:pt x="307" y="207"/>
                  </a:lnTo>
                  <a:lnTo>
                    <a:pt x="284" y="214"/>
                  </a:lnTo>
                  <a:lnTo>
                    <a:pt x="260" y="223"/>
                  </a:lnTo>
                  <a:lnTo>
                    <a:pt x="235" y="231"/>
                  </a:lnTo>
                  <a:lnTo>
                    <a:pt x="210" y="242"/>
                  </a:lnTo>
                  <a:lnTo>
                    <a:pt x="185" y="253"/>
                  </a:lnTo>
                  <a:lnTo>
                    <a:pt x="159" y="265"/>
                  </a:lnTo>
                  <a:lnTo>
                    <a:pt x="133" y="278"/>
                  </a:lnTo>
                  <a:lnTo>
                    <a:pt x="107" y="292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55" name="Freeform 99"/>
            <p:cNvSpPr>
              <a:spLocks/>
            </p:cNvSpPr>
            <p:nvPr/>
          </p:nvSpPr>
          <p:spPr bwMode="auto">
            <a:xfrm>
              <a:off x="131" y="1219"/>
              <a:ext cx="20" cy="116"/>
            </a:xfrm>
            <a:custGeom>
              <a:avLst/>
              <a:gdLst/>
              <a:ahLst/>
              <a:cxnLst>
                <a:cxn ang="0">
                  <a:pos x="160" y="1612"/>
                </a:cxn>
                <a:cxn ang="0">
                  <a:pos x="162" y="1613"/>
                </a:cxn>
                <a:cxn ang="0">
                  <a:pos x="121" y="1548"/>
                </a:cxn>
                <a:cxn ang="0">
                  <a:pos x="88" y="1469"/>
                </a:cxn>
                <a:cxn ang="0">
                  <a:pos x="60" y="1377"/>
                </a:cxn>
                <a:cxn ang="0">
                  <a:pos x="39" y="1275"/>
                </a:cxn>
                <a:cxn ang="0">
                  <a:pos x="24" y="1164"/>
                </a:cxn>
                <a:cxn ang="0">
                  <a:pos x="14" y="1047"/>
                </a:cxn>
                <a:cxn ang="0">
                  <a:pos x="9" y="926"/>
                </a:cxn>
                <a:cxn ang="0">
                  <a:pos x="8" y="803"/>
                </a:cxn>
                <a:cxn ang="0">
                  <a:pos x="12" y="681"/>
                </a:cxn>
                <a:cxn ang="0">
                  <a:pos x="19" y="561"/>
                </a:cxn>
                <a:cxn ang="0">
                  <a:pos x="29" y="444"/>
                </a:cxn>
                <a:cxn ang="0">
                  <a:pos x="43" y="334"/>
                </a:cxn>
                <a:cxn ang="0">
                  <a:pos x="58" y="234"/>
                </a:cxn>
                <a:cxn ang="0">
                  <a:pos x="76" y="144"/>
                </a:cxn>
                <a:cxn ang="0">
                  <a:pos x="95" y="65"/>
                </a:cxn>
                <a:cxn ang="0">
                  <a:pos x="115" y="2"/>
                </a:cxn>
                <a:cxn ang="0">
                  <a:pos x="107" y="0"/>
                </a:cxn>
                <a:cxn ang="0">
                  <a:pos x="87" y="63"/>
                </a:cxn>
                <a:cxn ang="0">
                  <a:pos x="68" y="141"/>
                </a:cxn>
                <a:cxn ang="0">
                  <a:pos x="50" y="234"/>
                </a:cxn>
                <a:cxn ang="0">
                  <a:pos x="35" y="334"/>
                </a:cxn>
                <a:cxn ang="0">
                  <a:pos x="21" y="444"/>
                </a:cxn>
                <a:cxn ang="0">
                  <a:pos x="11" y="561"/>
                </a:cxn>
                <a:cxn ang="0">
                  <a:pos x="4" y="681"/>
                </a:cxn>
                <a:cxn ang="0">
                  <a:pos x="0" y="803"/>
                </a:cxn>
                <a:cxn ang="0">
                  <a:pos x="1" y="926"/>
                </a:cxn>
                <a:cxn ang="0">
                  <a:pos x="6" y="1047"/>
                </a:cxn>
                <a:cxn ang="0">
                  <a:pos x="16" y="1164"/>
                </a:cxn>
                <a:cxn ang="0">
                  <a:pos x="31" y="1275"/>
                </a:cxn>
                <a:cxn ang="0">
                  <a:pos x="52" y="1379"/>
                </a:cxn>
                <a:cxn ang="0">
                  <a:pos x="80" y="1471"/>
                </a:cxn>
                <a:cxn ang="0">
                  <a:pos x="115" y="1552"/>
                </a:cxn>
                <a:cxn ang="0">
                  <a:pos x="156" y="1619"/>
                </a:cxn>
                <a:cxn ang="0">
                  <a:pos x="158" y="1620"/>
                </a:cxn>
                <a:cxn ang="0">
                  <a:pos x="156" y="1619"/>
                </a:cxn>
                <a:cxn ang="0">
                  <a:pos x="158" y="1620"/>
                </a:cxn>
                <a:cxn ang="0">
                  <a:pos x="161" y="1619"/>
                </a:cxn>
                <a:cxn ang="0">
                  <a:pos x="162" y="1616"/>
                </a:cxn>
                <a:cxn ang="0">
                  <a:pos x="162" y="1613"/>
                </a:cxn>
                <a:cxn ang="0">
                  <a:pos x="160" y="1612"/>
                </a:cxn>
              </a:cxnLst>
              <a:rect l="0" t="0" r="r" b="b"/>
              <a:pathLst>
                <a:path w="162" h="1620">
                  <a:moveTo>
                    <a:pt x="160" y="1612"/>
                  </a:moveTo>
                  <a:lnTo>
                    <a:pt x="162" y="1613"/>
                  </a:lnTo>
                  <a:lnTo>
                    <a:pt x="121" y="1548"/>
                  </a:lnTo>
                  <a:lnTo>
                    <a:pt x="88" y="1469"/>
                  </a:lnTo>
                  <a:lnTo>
                    <a:pt x="60" y="1377"/>
                  </a:lnTo>
                  <a:lnTo>
                    <a:pt x="39" y="1275"/>
                  </a:lnTo>
                  <a:lnTo>
                    <a:pt x="24" y="1164"/>
                  </a:lnTo>
                  <a:lnTo>
                    <a:pt x="14" y="1047"/>
                  </a:lnTo>
                  <a:lnTo>
                    <a:pt x="9" y="926"/>
                  </a:lnTo>
                  <a:lnTo>
                    <a:pt x="8" y="803"/>
                  </a:lnTo>
                  <a:lnTo>
                    <a:pt x="12" y="681"/>
                  </a:lnTo>
                  <a:lnTo>
                    <a:pt x="19" y="561"/>
                  </a:lnTo>
                  <a:lnTo>
                    <a:pt x="29" y="444"/>
                  </a:lnTo>
                  <a:lnTo>
                    <a:pt x="43" y="334"/>
                  </a:lnTo>
                  <a:lnTo>
                    <a:pt x="58" y="234"/>
                  </a:lnTo>
                  <a:lnTo>
                    <a:pt x="76" y="144"/>
                  </a:lnTo>
                  <a:lnTo>
                    <a:pt x="95" y="65"/>
                  </a:lnTo>
                  <a:lnTo>
                    <a:pt x="115" y="2"/>
                  </a:lnTo>
                  <a:lnTo>
                    <a:pt x="107" y="0"/>
                  </a:lnTo>
                  <a:lnTo>
                    <a:pt x="87" y="63"/>
                  </a:lnTo>
                  <a:lnTo>
                    <a:pt x="68" y="141"/>
                  </a:lnTo>
                  <a:lnTo>
                    <a:pt x="50" y="234"/>
                  </a:lnTo>
                  <a:lnTo>
                    <a:pt x="35" y="334"/>
                  </a:lnTo>
                  <a:lnTo>
                    <a:pt x="21" y="444"/>
                  </a:lnTo>
                  <a:lnTo>
                    <a:pt x="11" y="561"/>
                  </a:lnTo>
                  <a:lnTo>
                    <a:pt x="4" y="681"/>
                  </a:lnTo>
                  <a:lnTo>
                    <a:pt x="0" y="803"/>
                  </a:lnTo>
                  <a:lnTo>
                    <a:pt x="1" y="926"/>
                  </a:lnTo>
                  <a:lnTo>
                    <a:pt x="6" y="1047"/>
                  </a:lnTo>
                  <a:lnTo>
                    <a:pt x="16" y="1164"/>
                  </a:lnTo>
                  <a:lnTo>
                    <a:pt x="31" y="1275"/>
                  </a:lnTo>
                  <a:lnTo>
                    <a:pt x="52" y="1379"/>
                  </a:lnTo>
                  <a:lnTo>
                    <a:pt x="80" y="1471"/>
                  </a:lnTo>
                  <a:lnTo>
                    <a:pt x="115" y="1552"/>
                  </a:lnTo>
                  <a:lnTo>
                    <a:pt x="156" y="1619"/>
                  </a:lnTo>
                  <a:lnTo>
                    <a:pt x="158" y="1620"/>
                  </a:lnTo>
                  <a:lnTo>
                    <a:pt x="156" y="1619"/>
                  </a:lnTo>
                  <a:lnTo>
                    <a:pt x="158" y="1620"/>
                  </a:lnTo>
                  <a:lnTo>
                    <a:pt x="161" y="1619"/>
                  </a:lnTo>
                  <a:lnTo>
                    <a:pt x="162" y="1616"/>
                  </a:lnTo>
                  <a:lnTo>
                    <a:pt x="162" y="1613"/>
                  </a:lnTo>
                  <a:lnTo>
                    <a:pt x="160" y="16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56" name="Freeform 100"/>
            <p:cNvSpPr>
              <a:spLocks/>
            </p:cNvSpPr>
            <p:nvPr/>
          </p:nvSpPr>
          <p:spPr bwMode="auto">
            <a:xfrm>
              <a:off x="151" y="1335"/>
              <a:ext cx="34" cy="3"/>
            </a:xfrm>
            <a:custGeom>
              <a:avLst/>
              <a:gdLst/>
              <a:ahLst/>
              <a:cxnLst>
                <a:cxn ang="0">
                  <a:pos x="264" y="45"/>
                </a:cxn>
                <a:cxn ang="0">
                  <a:pos x="264" y="45"/>
                </a:cxn>
                <a:cxn ang="0">
                  <a:pos x="243" y="44"/>
                </a:cxn>
                <a:cxn ang="0">
                  <a:pos x="223" y="42"/>
                </a:cxn>
                <a:cxn ang="0">
                  <a:pos x="204" y="41"/>
                </a:cxn>
                <a:cxn ang="0">
                  <a:pos x="186" y="39"/>
                </a:cxn>
                <a:cxn ang="0">
                  <a:pos x="169" y="37"/>
                </a:cxn>
                <a:cxn ang="0">
                  <a:pos x="153" y="34"/>
                </a:cxn>
                <a:cxn ang="0">
                  <a:pos x="138" y="32"/>
                </a:cxn>
                <a:cxn ang="0">
                  <a:pos x="123" y="30"/>
                </a:cxn>
                <a:cxn ang="0">
                  <a:pos x="108" y="27"/>
                </a:cxn>
                <a:cxn ang="0">
                  <a:pos x="94" y="25"/>
                </a:cxn>
                <a:cxn ang="0">
                  <a:pos x="78" y="22"/>
                </a:cxn>
                <a:cxn ang="0">
                  <a:pos x="65" y="18"/>
                </a:cxn>
                <a:cxn ang="0">
                  <a:pos x="49" y="13"/>
                </a:cxn>
                <a:cxn ang="0">
                  <a:pos x="34" y="9"/>
                </a:cxn>
                <a:cxn ang="0">
                  <a:pos x="19" y="5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17" y="13"/>
                </a:cxn>
                <a:cxn ang="0">
                  <a:pos x="34" y="18"/>
                </a:cxn>
                <a:cxn ang="0">
                  <a:pos x="49" y="22"/>
                </a:cxn>
                <a:cxn ang="0">
                  <a:pos x="63" y="26"/>
                </a:cxn>
                <a:cxn ang="0">
                  <a:pos x="78" y="30"/>
                </a:cxn>
                <a:cxn ang="0">
                  <a:pos x="94" y="33"/>
                </a:cxn>
                <a:cxn ang="0">
                  <a:pos x="108" y="36"/>
                </a:cxn>
                <a:cxn ang="0">
                  <a:pos x="123" y="39"/>
                </a:cxn>
                <a:cxn ang="0">
                  <a:pos x="138" y="41"/>
                </a:cxn>
                <a:cxn ang="0">
                  <a:pos x="153" y="43"/>
                </a:cxn>
                <a:cxn ang="0">
                  <a:pos x="169" y="45"/>
                </a:cxn>
                <a:cxn ang="0">
                  <a:pos x="186" y="47"/>
                </a:cxn>
                <a:cxn ang="0">
                  <a:pos x="204" y="49"/>
                </a:cxn>
                <a:cxn ang="0">
                  <a:pos x="223" y="50"/>
                </a:cxn>
                <a:cxn ang="0">
                  <a:pos x="243" y="52"/>
                </a:cxn>
                <a:cxn ang="0">
                  <a:pos x="264" y="54"/>
                </a:cxn>
                <a:cxn ang="0">
                  <a:pos x="264" y="54"/>
                </a:cxn>
                <a:cxn ang="0">
                  <a:pos x="264" y="54"/>
                </a:cxn>
                <a:cxn ang="0">
                  <a:pos x="267" y="52"/>
                </a:cxn>
                <a:cxn ang="0">
                  <a:pos x="268" y="49"/>
                </a:cxn>
                <a:cxn ang="0">
                  <a:pos x="267" y="46"/>
                </a:cxn>
                <a:cxn ang="0">
                  <a:pos x="264" y="45"/>
                </a:cxn>
              </a:cxnLst>
              <a:rect l="0" t="0" r="r" b="b"/>
              <a:pathLst>
                <a:path w="268" h="54">
                  <a:moveTo>
                    <a:pt x="264" y="45"/>
                  </a:moveTo>
                  <a:lnTo>
                    <a:pt x="264" y="45"/>
                  </a:lnTo>
                  <a:lnTo>
                    <a:pt x="243" y="44"/>
                  </a:lnTo>
                  <a:lnTo>
                    <a:pt x="223" y="42"/>
                  </a:lnTo>
                  <a:lnTo>
                    <a:pt x="204" y="41"/>
                  </a:lnTo>
                  <a:lnTo>
                    <a:pt x="186" y="39"/>
                  </a:lnTo>
                  <a:lnTo>
                    <a:pt x="169" y="37"/>
                  </a:lnTo>
                  <a:lnTo>
                    <a:pt x="153" y="34"/>
                  </a:lnTo>
                  <a:lnTo>
                    <a:pt x="138" y="32"/>
                  </a:lnTo>
                  <a:lnTo>
                    <a:pt x="123" y="30"/>
                  </a:lnTo>
                  <a:lnTo>
                    <a:pt x="108" y="27"/>
                  </a:lnTo>
                  <a:lnTo>
                    <a:pt x="94" y="25"/>
                  </a:lnTo>
                  <a:lnTo>
                    <a:pt x="78" y="22"/>
                  </a:lnTo>
                  <a:lnTo>
                    <a:pt x="65" y="18"/>
                  </a:lnTo>
                  <a:lnTo>
                    <a:pt x="49" y="13"/>
                  </a:lnTo>
                  <a:lnTo>
                    <a:pt x="34" y="9"/>
                  </a:lnTo>
                  <a:lnTo>
                    <a:pt x="19" y="5"/>
                  </a:lnTo>
                  <a:lnTo>
                    <a:pt x="2" y="0"/>
                  </a:lnTo>
                  <a:lnTo>
                    <a:pt x="0" y="8"/>
                  </a:lnTo>
                  <a:lnTo>
                    <a:pt x="17" y="13"/>
                  </a:lnTo>
                  <a:lnTo>
                    <a:pt x="34" y="18"/>
                  </a:lnTo>
                  <a:lnTo>
                    <a:pt x="49" y="22"/>
                  </a:lnTo>
                  <a:lnTo>
                    <a:pt x="63" y="26"/>
                  </a:lnTo>
                  <a:lnTo>
                    <a:pt x="78" y="30"/>
                  </a:lnTo>
                  <a:lnTo>
                    <a:pt x="94" y="33"/>
                  </a:lnTo>
                  <a:lnTo>
                    <a:pt x="108" y="36"/>
                  </a:lnTo>
                  <a:lnTo>
                    <a:pt x="123" y="39"/>
                  </a:lnTo>
                  <a:lnTo>
                    <a:pt x="138" y="41"/>
                  </a:lnTo>
                  <a:lnTo>
                    <a:pt x="153" y="43"/>
                  </a:lnTo>
                  <a:lnTo>
                    <a:pt x="169" y="45"/>
                  </a:lnTo>
                  <a:lnTo>
                    <a:pt x="186" y="47"/>
                  </a:lnTo>
                  <a:lnTo>
                    <a:pt x="204" y="49"/>
                  </a:lnTo>
                  <a:lnTo>
                    <a:pt x="223" y="50"/>
                  </a:lnTo>
                  <a:lnTo>
                    <a:pt x="243" y="52"/>
                  </a:lnTo>
                  <a:lnTo>
                    <a:pt x="264" y="54"/>
                  </a:lnTo>
                  <a:lnTo>
                    <a:pt x="264" y="54"/>
                  </a:lnTo>
                  <a:lnTo>
                    <a:pt x="264" y="54"/>
                  </a:lnTo>
                  <a:lnTo>
                    <a:pt x="267" y="52"/>
                  </a:lnTo>
                  <a:lnTo>
                    <a:pt x="268" y="49"/>
                  </a:lnTo>
                  <a:lnTo>
                    <a:pt x="267" y="46"/>
                  </a:lnTo>
                  <a:lnTo>
                    <a:pt x="264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57" name="Freeform 101"/>
            <p:cNvSpPr>
              <a:spLocks/>
            </p:cNvSpPr>
            <p:nvPr/>
          </p:nvSpPr>
          <p:spPr bwMode="auto">
            <a:xfrm>
              <a:off x="184" y="1338"/>
              <a:ext cx="743" cy="4"/>
            </a:xfrm>
            <a:custGeom>
              <a:avLst/>
              <a:gdLst/>
              <a:ahLst/>
              <a:cxnLst>
                <a:cxn ang="0">
                  <a:pos x="5951" y="54"/>
                </a:cxn>
                <a:cxn ang="0">
                  <a:pos x="5951" y="54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5951" y="63"/>
                </a:cxn>
                <a:cxn ang="0">
                  <a:pos x="5951" y="63"/>
                </a:cxn>
                <a:cxn ang="0">
                  <a:pos x="5951" y="63"/>
                </a:cxn>
                <a:cxn ang="0">
                  <a:pos x="5954" y="61"/>
                </a:cxn>
                <a:cxn ang="0">
                  <a:pos x="5955" y="58"/>
                </a:cxn>
                <a:cxn ang="0">
                  <a:pos x="5954" y="55"/>
                </a:cxn>
                <a:cxn ang="0">
                  <a:pos x="5951" y="54"/>
                </a:cxn>
              </a:cxnLst>
              <a:rect l="0" t="0" r="r" b="b"/>
              <a:pathLst>
                <a:path w="5955" h="63">
                  <a:moveTo>
                    <a:pt x="5951" y="54"/>
                  </a:moveTo>
                  <a:lnTo>
                    <a:pt x="5951" y="54"/>
                  </a:lnTo>
                  <a:lnTo>
                    <a:pt x="0" y="0"/>
                  </a:lnTo>
                  <a:lnTo>
                    <a:pt x="0" y="9"/>
                  </a:lnTo>
                  <a:lnTo>
                    <a:pt x="5951" y="63"/>
                  </a:lnTo>
                  <a:lnTo>
                    <a:pt x="5951" y="63"/>
                  </a:lnTo>
                  <a:lnTo>
                    <a:pt x="5951" y="63"/>
                  </a:lnTo>
                  <a:lnTo>
                    <a:pt x="5954" y="61"/>
                  </a:lnTo>
                  <a:lnTo>
                    <a:pt x="5955" y="58"/>
                  </a:lnTo>
                  <a:lnTo>
                    <a:pt x="5954" y="55"/>
                  </a:lnTo>
                  <a:lnTo>
                    <a:pt x="5951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58" name="Freeform 102"/>
            <p:cNvSpPr>
              <a:spLocks/>
            </p:cNvSpPr>
            <p:nvPr/>
          </p:nvSpPr>
          <p:spPr bwMode="auto">
            <a:xfrm>
              <a:off x="928" y="1314"/>
              <a:ext cx="155" cy="29"/>
            </a:xfrm>
            <a:custGeom>
              <a:avLst/>
              <a:gdLst/>
              <a:ahLst/>
              <a:cxnLst>
                <a:cxn ang="0">
                  <a:pos x="1238" y="0"/>
                </a:cxn>
                <a:cxn ang="0">
                  <a:pos x="1045" y="71"/>
                </a:cxn>
                <a:cxn ang="0">
                  <a:pos x="877" y="134"/>
                </a:cxn>
                <a:cxn ang="0">
                  <a:pos x="735" y="188"/>
                </a:cxn>
                <a:cxn ang="0">
                  <a:pos x="615" y="234"/>
                </a:cxn>
                <a:cxn ang="0">
                  <a:pos x="514" y="273"/>
                </a:cxn>
                <a:cxn ang="0">
                  <a:pos x="430" y="306"/>
                </a:cxn>
                <a:cxn ang="0">
                  <a:pos x="361" y="333"/>
                </a:cxn>
                <a:cxn ang="0">
                  <a:pos x="304" y="354"/>
                </a:cxn>
                <a:cxn ang="0">
                  <a:pos x="256" y="371"/>
                </a:cxn>
                <a:cxn ang="0">
                  <a:pos x="216" y="382"/>
                </a:cxn>
                <a:cxn ang="0">
                  <a:pos x="183" y="391"/>
                </a:cxn>
                <a:cxn ang="0">
                  <a:pos x="151" y="396"/>
                </a:cxn>
                <a:cxn ang="0">
                  <a:pos x="119" y="398"/>
                </a:cxn>
                <a:cxn ang="0">
                  <a:pos x="85" y="399"/>
                </a:cxn>
                <a:cxn ang="0">
                  <a:pos x="45" y="397"/>
                </a:cxn>
                <a:cxn ang="0">
                  <a:pos x="0" y="395"/>
                </a:cxn>
                <a:cxn ang="0">
                  <a:pos x="24" y="405"/>
                </a:cxn>
                <a:cxn ang="0">
                  <a:pos x="65" y="407"/>
                </a:cxn>
                <a:cxn ang="0">
                  <a:pos x="102" y="408"/>
                </a:cxn>
                <a:cxn ang="0">
                  <a:pos x="135" y="406"/>
                </a:cxn>
                <a:cxn ang="0">
                  <a:pos x="167" y="402"/>
                </a:cxn>
                <a:cxn ang="0">
                  <a:pos x="200" y="396"/>
                </a:cxn>
                <a:cxn ang="0">
                  <a:pos x="238" y="386"/>
                </a:cxn>
                <a:cxn ang="0">
                  <a:pos x="281" y="372"/>
                </a:cxn>
                <a:cxn ang="0">
                  <a:pos x="333" y="353"/>
                </a:cxn>
                <a:cxn ang="0">
                  <a:pos x="396" y="328"/>
                </a:cxn>
                <a:cxn ang="0">
                  <a:pos x="472" y="299"/>
                </a:cxn>
                <a:cxn ang="0">
                  <a:pos x="564" y="263"/>
                </a:cxn>
                <a:cxn ang="0">
                  <a:pos x="674" y="220"/>
                </a:cxn>
                <a:cxn ang="0">
                  <a:pos x="805" y="170"/>
                </a:cxn>
                <a:cxn ang="0">
                  <a:pos x="960" y="111"/>
                </a:cxn>
                <a:cxn ang="0">
                  <a:pos x="1140" y="46"/>
                </a:cxn>
                <a:cxn ang="0">
                  <a:pos x="1240" y="9"/>
                </a:cxn>
                <a:cxn ang="0">
                  <a:pos x="1243" y="7"/>
                </a:cxn>
                <a:cxn ang="0">
                  <a:pos x="1241" y="1"/>
                </a:cxn>
              </a:cxnLst>
              <a:rect l="0" t="0" r="r" b="b"/>
              <a:pathLst>
                <a:path w="1243" h="408">
                  <a:moveTo>
                    <a:pt x="1238" y="0"/>
                  </a:moveTo>
                  <a:lnTo>
                    <a:pt x="1238" y="0"/>
                  </a:lnTo>
                  <a:lnTo>
                    <a:pt x="1138" y="37"/>
                  </a:lnTo>
                  <a:lnTo>
                    <a:pt x="1045" y="71"/>
                  </a:lnTo>
                  <a:lnTo>
                    <a:pt x="958" y="103"/>
                  </a:lnTo>
                  <a:lnTo>
                    <a:pt x="877" y="134"/>
                  </a:lnTo>
                  <a:lnTo>
                    <a:pt x="803" y="161"/>
                  </a:lnTo>
                  <a:lnTo>
                    <a:pt x="735" y="188"/>
                  </a:lnTo>
                  <a:lnTo>
                    <a:pt x="672" y="212"/>
                  </a:lnTo>
                  <a:lnTo>
                    <a:pt x="615" y="234"/>
                  </a:lnTo>
                  <a:lnTo>
                    <a:pt x="562" y="254"/>
                  </a:lnTo>
                  <a:lnTo>
                    <a:pt x="514" y="273"/>
                  </a:lnTo>
                  <a:lnTo>
                    <a:pt x="470" y="290"/>
                  </a:lnTo>
                  <a:lnTo>
                    <a:pt x="430" y="306"/>
                  </a:lnTo>
                  <a:lnTo>
                    <a:pt x="394" y="320"/>
                  </a:lnTo>
                  <a:lnTo>
                    <a:pt x="361" y="333"/>
                  </a:lnTo>
                  <a:lnTo>
                    <a:pt x="331" y="344"/>
                  </a:lnTo>
                  <a:lnTo>
                    <a:pt x="304" y="354"/>
                  </a:lnTo>
                  <a:lnTo>
                    <a:pt x="279" y="363"/>
                  </a:lnTo>
                  <a:lnTo>
                    <a:pt x="256" y="371"/>
                  </a:lnTo>
                  <a:lnTo>
                    <a:pt x="236" y="377"/>
                  </a:lnTo>
                  <a:lnTo>
                    <a:pt x="216" y="382"/>
                  </a:lnTo>
                  <a:lnTo>
                    <a:pt x="200" y="388"/>
                  </a:lnTo>
                  <a:lnTo>
                    <a:pt x="183" y="391"/>
                  </a:lnTo>
                  <a:lnTo>
                    <a:pt x="167" y="394"/>
                  </a:lnTo>
                  <a:lnTo>
                    <a:pt x="151" y="396"/>
                  </a:lnTo>
                  <a:lnTo>
                    <a:pt x="135" y="397"/>
                  </a:lnTo>
                  <a:lnTo>
                    <a:pt x="119" y="398"/>
                  </a:lnTo>
                  <a:lnTo>
                    <a:pt x="102" y="399"/>
                  </a:lnTo>
                  <a:lnTo>
                    <a:pt x="85" y="399"/>
                  </a:lnTo>
                  <a:lnTo>
                    <a:pt x="65" y="398"/>
                  </a:lnTo>
                  <a:lnTo>
                    <a:pt x="45" y="397"/>
                  </a:lnTo>
                  <a:lnTo>
                    <a:pt x="24" y="396"/>
                  </a:lnTo>
                  <a:lnTo>
                    <a:pt x="0" y="395"/>
                  </a:lnTo>
                  <a:lnTo>
                    <a:pt x="0" y="404"/>
                  </a:lnTo>
                  <a:lnTo>
                    <a:pt x="24" y="405"/>
                  </a:lnTo>
                  <a:lnTo>
                    <a:pt x="45" y="406"/>
                  </a:lnTo>
                  <a:lnTo>
                    <a:pt x="65" y="407"/>
                  </a:lnTo>
                  <a:lnTo>
                    <a:pt x="85" y="408"/>
                  </a:lnTo>
                  <a:lnTo>
                    <a:pt x="102" y="408"/>
                  </a:lnTo>
                  <a:lnTo>
                    <a:pt x="119" y="407"/>
                  </a:lnTo>
                  <a:lnTo>
                    <a:pt x="135" y="406"/>
                  </a:lnTo>
                  <a:lnTo>
                    <a:pt x="151" y="405"/>
                  </a:lnTo>
                  <a:lnTo>
                    <a:pt x="167" y="402"/>
                  </a:lnTo>
                  <a:lnTo>
                    <a:pt x="183" y="399"/>
                  </a:lnTo>
                  <a:lnTo>
                    <a:pt x="200" y="396"/>
                  </a:lnTo>
                  <a:lnTo>
                    <a:pt x="218" y="391"/>
                  </a:lnTo>
                  <a:lnTo>
                    <a:pt x="238" y="386"/>
                  </a:lnTo>
                  <a:lnTo>
                    <a:pt x="258" y="379"/>
                  </a:lnTo>
                  <a:lnTo>
                    <a:pt x="281" y="372"/>
                  </a:lnTo>
                  <a:lnTo>
                    <a:pt x="306" y="362"/>
                  </a:lnTo>
                  <a:lnTo>
                    <a:pt x="333" y="353"/>
                  </a:lnTo>
                  <a:lnTo>
                    <a:pt x="363" y="341"/>
                  </a:lnTo>
                  <a:lnTo>
                    <a:pt x="396" y="328"/>
                  </a:lnTo>
                  <a:lnTo>
                    <a:pt x="432" y="315"/>
                  </a:lnTo>
                  <a:lnTo>
                    <a:pt x="472" y="299"/>
                  </a:lnTo>
                  <a:lnTo>
                    <a:pt x="516" y="282"/>
                  </a:lnTo>
                  <a:lnTo>
                    <a:pt x="564" y="263"/>
                  </a:lnTo>
                  <a:lnTo>
                    <a:pt x="617" y="243"/>
                  </a:lnTo>
                  <a:lnTo>
                    <a:pt x="674" y="220"/>
                  </a:lnTo>
                  <a:lnTo>
                    <a:pt x="737" y="196"/>
                  </a:lnTo>
                  <a:lnTo>
                    <a:pt x="805" y="170"/>
                  </a:lnTo>
                  <a:lnTo>
                    <a:pt x="879" y="142"/>
                  </a:lnTo>
                  <a:lnTo>
                    <a:pt x="960" y="111"/>
                  </a:lnTo>
                  <a:lnTo>
                    <a:pt x="1047" y="80"/>
                  </a:lnTo>
                  <a:lnTo>
                    <a:pt x="1140" y="46"/>
                  </a:lnTo>
                  <a:lnTo>
                    <a:pt x="1240" y="9"/>
                  </a:lnTo>
                  <a:lnTo>
                    <a:pt x="1240" y="9"/>
                  </a:lnTo>
                  <a:lnTo>
                    <a:pt x="1240" y="9"/>
                  </a:lnTo>
                  <a:lnTo>
                    <a:pt x="1243" y="7"/>
                  </a:lnTo>
                  <a:lnTo>
                    <a:pt x="1243" y="3"/>
                  </a:lnTo>
                  <a:lnTo>
                    <a:pt x="1241" y="1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59" name="Freeform 103"/>
            <p:cNvSpPr>
              <a:spLocks/>
            </p:cNvSpPr>
            <p:nvPr/>
          </p:nvSpPr>
          <p:spPr bwMode="auto">
            <a:xfrm>
              <a:off x="1075" y="1308"/>
              <a:ext cx="10" cy="6"/>
            </a:xfrm>
            <a:custGeom>
              <a:avLst/>
              <a:gdLst/>
              <a:ahLst/>
              <a:cxnLst>
                <a:cxn ang="0">
                  <a:pos x="5" y="15"/>
                </a:cxn>
                <a:cxn ang="0">
                  <a:pos x="5" y="15"/>
                </a:cxn>
                <a:cxn ang="0">
                  <a:pos x="27" y="8"/>
                </a:cxn>
                <a:cxn ang="0">
                  <a:pos x="44" y="11"/>
                </a:cxn>
                <a:cxn ang="0">
                  <a:pos x="56" y="18"/>
                </a:cxn>
                <a:cxn ang="0">
                  <a:pos x="64" y="30"/>
                </a:cxn>
                <a:cxn ang="0">
                  <a:pos x="67" y="43"/>
                </a:cxn>
                <a:cxn ang="0">
                  <a:pos x="66" y="58"/>
                </a:cxn>
                <a:cxn ang="0">
                  <a:pos x="62" y="69"/>
                </a:cxn>
                <a:cxn ang="0">
                  <a:pos x="54" y="77"/>
                </a:cxn>
                <a:cxn ang="0">
                  <a:pos x="56" y="86"/>
                </a:cxn>
                <a:cxn ang="0">
                  <a:pos x="68" y="75"/>
                </a:cxn>
                <a:cxn ang="0">
                  <a:pos x="74" y="60"/>
                </a:cxn>
                <a:cxn ang="0">
                  <a:pos x="75" y="43"/>
                </a:cxn>
                <a:cxn ang="0">
                  <a:pos x="70" y="25"/>
                </a:cxn>
                <a:cxn ang="0">
                  <a:pos x="60" y="12"/>
                </a:cxn>
                <a:cxn ang="0">
                  <a:pos x="46" y="2"/>
                </a:cxn>
                <a:cxn ang="0">
                  <a:pos x="27" y="0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5" y="15"/>
                </a:cxn>
              </a:cxnLst>
              <a:rect l="0" t="0" r="r" b="b"/>
              <a:pathLst>
                <a:path w="75" h="86">
                  <a:moveTo>
                    <a:pt x="5" y="15"/>
                  </a:moveTo>
                  <a:lnTo>
                    <a:pt x="5" y="15"/>
                  </a:lnTo>
                  <a:lnTo>
                    <a:pt x="27" y="8"/>
                  </a:lnTo>
                  <a:lnTo>
                    <a:pt x="44" y="11"/>
                  </a:lnTo>
                  <a:lnTo>
                    <a:pt x="56" y="18"/>
                  </a:lnTo>
                  <a:lnTo>
                    <a:pt x="64" y="30"/>
                  </a:lnTo>
                  <a:lnTo>
                    <a:pt x="67" y="43"/>
                  </a:lnTo>
                  <a:lnTo>
                    <a:pt x="66" y="58"/>
                  </a:lnTo>
                  <a:lnTo>
                    <a:pt x="62" y="69"/>
                  </a:lnTo>
                  <a:lnTo>
                    <a:pt x="54" y="77"/>
                  </a:lnTo>
                  <a:lnTo>
                    <a:pt x="56" y="86"/>
                  </a:lnTo>
                  <a:lnTo>
                    <a:pt x="68" y="75"/>
                  </a:lnTo>
                  <a:lnTo>
                    <a:pt x="74" y="60"/>
                  </a:lnTo>
                  <a:lnTo>
                    <a:pt x="75" y="43"/>
                  </a:lnTo>
                  <a:lnTo>
                    <a:pt x="70" y="25"/>
                  </a:lnTo>
                  <a:lnTo>
                    <a:pt x="60" y="12"/>
                  </a:lnTo>
                  <a:lnTo>
                    <a:pt x="46" y="2"/>
                  </a:lnTo>
                  <a:lnTo>
                    <a:pt x="27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60" name="Freeform 104"/>
            <p:cNvSpPr>
              <a:spLocks/>
            </p:cNvSpPr>
            <p:nvPr/>
          </p:nvSpPr>
          <p:spPr bwMode="auto">
            <a:xfrm>
              <a:off x="928" y="1308"/>
              <a:ext cx="148" cy="28"/>
            </a:xfrm>
            <a:custGeom>
              <a:avLst/>
              <a:gdLst/>
              <a:ahLst/>
              <a:cxnLst>
                <a:cxn ang="0">
                  <a:pos x="2" y="360"/>
                </a:cxn>
                <a:cxn ang="0">
                  <a:pos x="28" y="372"/>
                </a:cxn>
                <a:cxn ang="0">
                  <a:pos x="59" y="379"/>
                </a:cxn>
                <a:cxn ang="0">
                  <a:pos x="94" y="381"/>
                </a:cxn>
                <a:cxn ang="0">
                  <a:pos x="133" y="379"/>
                </a:cxn>
                <a:cxn ang="0">
                  <a:pos x="177" y="372"/>
                </a:cxn>
                <a:cxn ang="0">
                  <a:pos x="228" y="359"/>
                </a:cxn>
                <a:cxn ang="0">
                  <a:pos x="287" y="343"/>
                </a:cxn>
                <a:cxn ang="0">
                  <a:pos x="352" y="322"/>
                </a:cxn>
                <a:cxn ang="0">
                  <a:pos x="424" y="297"/>
                </a:cxn>
                <a:cxn ang="0">
                  <a:pos x="504" y="268"/>
                </a:cxn>
                <a:cxn ang="0">
                  <a:pos x="593" y="234"/>
                </a:cxn>
                <a:cxn ang="0">
                  <a:pos x="691" y="196"/>
                </a:cxn>
                <a:cxn ang="0">
                  <a:pos x="799" y="155"/>
                </a:cxn>
                <a:cxn ang="0">
                  <a:pos x="917" y="110"/>
                </a:cxn>
                <a:cxn ang="0">
                  <a:pos x="1046" y="62"/>
                </a:cxn>
                <a:cxn ang="0">
                  <a:pos x="1185" y="9"/>
                </a:cxn>
                <a:cxn ang="0">
                  <a:pos x="1112" y="27"/>
                </a:cxn>
                <a:cxn ang="0">
                  <a:pos x="978" y="78"/>
                </a:cxn>
                <a:cxn ang="0">
                  <a:pos x="854" y="124"/>
                </a:cxn>
                <a:cxn ang="0">
                  <a:pos x="742" y="168"/>
                </a:cxn>
                <a:cxn ang="0">
                  <a:pos x="639" y="208"/>
                </a:cxn>
                <a:cxn ang="0">
                  <a:pos x="546" y="243"/>
                </a:cxn>
                <a:cxn ang="0">
                  <a:pos x="461" y="274"/>
                </a:cxn>
                <a:cxn ang="0">
                  <a:pos x="385" y="302"/>
                </a:cxn>
                <a:cxn ang="0">
                  <a:pos x="316" y="325"/>
                </a:cxn>
                <a:cxn ang="0">
                  <a:pos x="256" y="343"/>
                </a:cxn>
                <a:cxn ang="0">
                  <a:pos x="202" y="358"/>
                </a:cxn>
                <a:cxn ang="0">
                  <a:pos x="154" y="368"/>
                </a:cxn>
                <a:cxn ang="0">
                  <a:pos x="112" y="373"/>
                </a:cxn>
                <a:cxn ang="0">
                  <a:pos x="75" y="373"/>
                </a:cxn>
                <a:cxn ang="0">
                  <a:pos x="43" y="368"/>
                </a:cxn>
                <a:cxn ang="0">
                  <a:pos x="17" y="358"/>
                </a:cxn>
                <a:cxn ang="0">
                  <a:pos x="8" y="355"/>
                </a:cxn>
                <a:cxn ang="0">
                  <a:pos x="3" y="352"/>
                </a:cxn>
                <a:cxn ang="0">
                  <a:pos x="0" y="358"/>
                </a:cxn>
                <a:cxn ang="0">
                  <a:pos x="0" y="357"/>
                </a:cxn>
              </a:cxnLst>
              <a:rect l="0" t="0" r="r" b="b"/>
              <a:pathLst>
                <a:path w="1185" h="381">
                  <a:moveTo>
                    <a:pt x="0" y="357"/>
                  </a:moveTo>
                  <a:lnTo>
                    <a:pt x="2" y="360"/>
                  </a:lnTo>
                  <a:lnTo>
                    <a:pt x="15" y="367"/>
                  </a:lnTo>
                  <a:lnTo>
                    <a:pt x="28" y="372"/>
                  </a:lnTo>
                  <a:lnTo>
                    <a:pt x="43" y="376"/>
                  </a:lnTo>
                  <a:lnTo>
                    <a:pt x="59" y="379"/>
                  </a:lnTo>
                  <a:lnTo>
                    <a:pt x="75" y="381"/>
                  </a:lnTo>
                  <a:lnTo>
                    <a:pt x="94" y="381"/>
                  </a:lnTo>
                  <a:lnTo>
                    <a:pt x="112" y="381"/>
                  </a:lnTo>
                  <a:lnTo>
                    <a:pt x="133" y="379"/>
                  </a:lnTo>
                  <a:lnTo>
                    <a:pt x="154" y="376"/>
                  </a:lnTo>
                  <a:lnTo>
                    <a:pt x="177" y="372"/>
                  </a:lnTo>
                  <a:lnTo>
                    <a:pt x="202" y="367"/>
                  </a:lnTo>
                  <a:lnTo>
                    <a:pt x="228" y="359"/>
                  </a:lnTo>
                  <a:lnTo>
                    <a:pt x="256" y="352"/>
                  </a:lnTo>
                  <a:lnTo>
                    <a:pt x="287" y="343"/>
                  </a:lnTo>
                  <a:lnTo>
                    <a:pt x="318" y="334"/>
                  </a:lnTo>
                  <a:lnTo>
                    <a:pt x="352" y="322"/>
                  </a:lnTo>
                  <a:lnTo>
                    <a:pt x="387" y="310"/>
                  </a:lnTo>
                  <a:lnTo>
                    <a:pt x="424" y="297"/>
                  </a:lnTo>
                  <a:lnTo>
                    <a:pt x="463" y="283"/>
                  </a:lnTo>
                  <a:lnTo>
                    <a:pt x="504" y="268"/>
                  </a:lnTo>
                  <a:lnTo>
                    <a:pt x="548" y="251"/>
                  </a:lnTo>
                  <a:lnTo>
                    <a:pt x="593" y="234"/>
                  </a:lnTo>
                  <a:lnTo>
                    <a:pt x="641" y="216"/>
                  </a:lnTo>
                  <a:lnTo>
                    <a:pt x="691" y="196"/>
                  </a:lnTo>
                  <a:lnTo>
                    <a:pt x="744" y="176"/>
                  </a:lnTo>
                  <a:lnTo>
                    <a:pt x="799" y="155"/>
                  </a:lnTo>
                  <a:lnTo>
                    <a:pt x="856" y="133"/>
                  </a:lnTo>
                  <a:lnTo>
                    <a:pt x="917" y="110"/>
                  </a:lnTo>
                  <a:lnTo>
                    <a:pt x="980" y="86"/>
                  </a:lnTo>
                  <a:lnTo>
                    <a:pt x="1046" y="62"/>
                  </a:lnTo>
                  <a:lnTo>
                    <a:pt x="1114" y="35"/>
                  </a:lnTo>
                  <a:lnTo>
                    <a:pt x="1185" y="9"/>
                  </a:lnTo>
                  <a:lnTo>
                    <a:pt x="1183" y="0"/>
                  </a:lnTo>
                  <a:lnTo>
                    <a:pt x="1112" y="27"/>
                  </a:lnTo>
                  <a:lnTo>
                    <a:pt x="1044" y="53"/>
                  </a:lnTo>
                  <a:lnTo>
                    <a:pt x="978" y="78"/>
                  </a:lnTo>
                  <a:lnTo>
                    <a:pt x="915" y="102"/>
                  </a:lnTo>
                  <a:lnTo>
                    <a:pt x="854" y="124"/>
                  </a:lnTo>
                  <a:lnTo>
                    <a:pt x="797" y="146"/>
                  </a:lnTo>
                  <a:lnTo>
                    <a:pt x="742" y="168"/>
                  </a:lnTo>
                  <a:lnTo>
                    <a:pt x="689" y="188"/>
                  </a:lnTo>
                  <a:lnTo>
                    <a:pt x="639" y="208"/>
                  </a:lnTo>
                  <a:lnTo>
                    <a:pt x="591" y="226"/>
                  </a:lnTo>
                  <a:lnTo>
                    <a:pt x="546" y="243"/>
                  </a:lnTo>
                  <a:lnTo>
                    <a:pt x="502" y="260"/>
                  </a:lnTo>
                  <a:lnTo>
                    <a:pt x="461" y="274"/>
                  </a:lnTo>
                  <a:lnTo>
                    <a:pt x="422" y="288"/>
                  </a:lnTo>
                  <a:lnTo>
                    <a:pt x="385" y="302"/>
                  </a:lnTo>
                  <a:lnTo>
                    <a:pt x="350" y="314"/>
                  </a:lnTo>
                  <a:lnTo>
                    <a:pt x="316" y="325"/>
                  </a:lnTo>
                  <a:lnTo>
                    <a:pt x="285" y="335"/>
                  </a:lnTo>
                  <a:lnTo>
                    <a:pt x="256" y="343"/>
                  </a:lnTo>
                  <a:lnTo>
                    <a:pt x="228" y="351"/>
                  </a:lnTo>
                  <a:lnTo>
                    <a:pt x="202" y="358"/>
                  </a:lnTo>
                  <a:lnTo>
                    <a:pt x="177" y="363"/>
                  </a:lnTo>
                  <a:lnTo>
                    <a:pt x="154" y="368"/>
                  </a:lnTo>
                  <a:lnTo>
                    <a:pt x="133" y="371"/>
                  </a:lnTo>
                  <a:lnTo>
                    <a:pt x="112" y="373"/>
                  </a:lnTo>
                  <a:lnTo>
                    <a:pt x="94" y="373"/>
                  </a:lnTo>
                  <a:lnTo>
                    <a:pt x="75" y="373"/>
                  </a:lnTo>
                  <a:lnTo>
                    <a:pt x="59" y="371"/>
                  </a:lnTo>
                  <a:lnTo>
                    <a:pt x="43" y="368"/>
                  </a:lnTo>
                  <a:lnTo>
                    <a:pt x="30" y="363"/>
                  </a:lnTo>
                  <a:lnTo>
                    <a:pt x="17" y="358"/>
                  </a:lnTo>
                  <a:lnTo>
                    <a:pt x="6" y="352"/>
                  </a:lnTo>
                  <a:lnTo>
                    <a:pt x="8" y="355"/>
                  </a:lnTo>
                  <a:lnTo>
                    <a:pt x="6" y="352"/>
                  </a:lnTo>
                  <a:lnTo>
                    <a:pt x="3" y="352"/>
                  </a:lnTo>
                  <a:lnTo>
                    <a:pt x="1" y="354"/>
                  </a:lnTo>
                  <a:lnTo>
                    <a:pt x="0" y="358"/>
                  </a:lnTo>
                  <a:lnTo>
                    <a:pt x="2" y="360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61" name="Freeform 105"/>
            <p:cNvSpPr>
              <a:spLocks/>
            </p:cNvSpPr>
            <p:nvPr/>
          </p:nvSpPr>
          <p:spPr bwMode="auto">
            <a:xfrm>
              <a:off x="918" y="1247"/>
              <a:ext cx="11" cy="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18" y="143"/>
                </a:cxn>
                <a:cxn ang="0">
                  <a:pos x="25" y="296"/>
                </a:cxn>
                <a:cxn ang="0">
                  <a:pos x="26" y="458"/>
                </a:cxn>
                <a:cxn ang="0">
                  <a:pos x="24" y="623"/>
                </a:cxn>
                <a:cxn ang="0">
                  <a:pos x="25" y="787"/>
                </a:cxn>
                <a:cxn ang="0">
                  <a:pos x="32" y="945"/>
                </a:cxn>
                <a:cxn ang="0">
                  <a:pos x="50" y="1093"/>
                </a:cxn>
                <a:cxn ang="0">
                  <a:pos x="83" y="1223"/>
                </a:cxn>
                <a:cxn ang="0">
                  <a:pos x="91" y="1221"/>
                </a:cxn>
                <a:cxn ang="0">
                  <a:pos x="58" y="1091"/>
                </a:cxn>
                <a:cxn ang="0">
                  <a:pos x="40" y="945"/>
                </a:cxn>
                <a:cxn ang="0">
                  <a:pos x="33" y="787"/>
                </a:cxn>
                <a:cxn ang="0">
                  <a:pos x="32" y="623"/>
                </a:cxn>
                <a:cxn ang="0">
                  <a:pos x="34" y="458"/>
                </a:cxn>
                <a:cxn ang="0">
                  <a:pos x="33" y="296"/>
                </a:cxn>
                <a:cxn ang="0">
                  <a:pos x="26" y="143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0" y="4"/>
                </a:cxn>
              </a:cxnLst>
              <a:rect l="0" t="0" r="r" b="b"/>
              <a:pathLst>
                <a:path w="91" h="1223">
                  <a:moveTo>
                    <a:pt x="0" y="4"/>
                  </a:moveTo>
                  <a:lnTo>
                    <a:pt x="0" y="5"/>
                  </a:lnTo>
                  <a:lnTo>
                    <a:pt x="18" y="143"/>
                  </a:lnTo>
                  <a:lnTo>
                    <a:pt x="25" y="296"/>
                  </a:lnTo>
                  <a:lnTo>
                    <a:pt x="26" y="458"/>
                  </a:lnTo>
                  <a:lnTo>
                    <a:pt x="24" y="623"/>
                  </a:lnTo>
                  <a:lnTo>
                    <a:pt x="25" y="787"/>
                  </a:lnTo>
                  <a:lnTo>
                    <a:pt x="32" y="945"/>
                  </a:lnTo>
                  <a:lnTo>
                    <a:pt x="50" y="1093"/>
                  </a:lnTo>
                  <a:lnTo>
                    <a:pt x="83" y="1223"/>
                  </a:lnTo>
                  <a:lnTo>
                    <a:pt x="91" y="1221"/>
                  </a:lnTo>
                  <a:lnTo>
                    <a:pt x="58" y="1091"/>
                  </a:lnTo>
                  <a:lnTo>
                    <a:pt x="40" y="945"/>
                  </a:lnTo>
                  <a:lnTo>
                    <a:pt x="33" y="787"/>
                  </a:lnTo>
                  <a:lnTo>
                    <a:pt x="32" y="623"/>
                  </a:lnTo>
                  <a:lnTo>
                    <a:pt x="34" y="458"/>
                  </a:lnTo>
                  <a:lnTo>
                    <a:pt x="33" y="296"/>
                  </a:lnTo>
                  <a:lnTo>
                    <a:pt x="26" y="14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62" name="Freeform 106"/>
            <p:cNvSpPr>
              <a:spLocks/>
            </p:cNvSpPr>
            <p:nvPr/>
          </p:nvSpPr>
          <p:spPr bwMode="auto">
            <a:xfrm>
              <a:off x="918" y="1224"/>
              <a:ext cx="9" cy="2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0"/>
                </a:cxn>
                <a:cxn ang="0">
                  <a:pos x="42" y="21"/>
                </a:cxn>
                <a:cxn ang="0">
                  <a:pos x="23" y="56"/>
                </a:cxn>
                <a:cxn ang="0">
                  <a:pos x="10" y="99"/>
                </a:cxn>
                <a:cxn ang="0">
                  <a:pos x="3" y="148"/>
                </a:cxn>
                <a:cxn ang="0">
                  <a:pos x="0" y="198"/>
                </a:cxn>
                <a:cxn ang="0">
                  <a:pos x="0" y="246"/>
                </a:cxn>
                <a:cxn ang="0">
                  <a:pos x="0" y="290"/>
                </a:cxn>
                <a:cxn ang="0">
                  <a:pos x="1" y="326"/>
                </a:cxn>
                <a:cxn ang="0">
                  <a:pos x="9" y="326"/>
                </a:cxn>
                <a:cxn ang="0">
                  <a:pos x="8" y="290"/>
                </a:cxn>
                <a:cxn ang="0">
                  <a:pos x="8" y="246"/>
                </a:cxn>
                <a:cxn ang="0">
                  <a:pos x="8" y="198"/>
                </a:cxn>
                <a:cxn ang="0">
                  <a:pos x="11" y="148"/>
                </a:cxn>
                <a:cxn ang="0">
                  <a:pos x="18" y="101"/>
                </a:cxn>
                <a:cxn ang="0">
                  <a:pos x="29" y="60"/>
                </a:cxn>
                <a:cxn ang="0">
                  <a:pos x="48" y="27"/>
                </a:cxn>
                <a:cxn ang="0">
                  <a:pos x="73" y="8"/>
                </a:cxn>
                <a:cxn ang="0">
                  <a:pos x="73" y="8"/>
                </a:cxn>
                <a:cxn ang="0">
                  <a:pos x="73" y="8"/>
                </a:cxn>
                <a:cxn ang="0">
                  <a:pos x="76" y="6"/>
                </a:cxn>
                <a:cxn ang="0">
                  <a:pos x="76" y="3"/>
                </a:cxn>
                <a:cxn ang="0">
                  <a:pos x="74" y="1"/>
                </a:cxn>
                <a:cxn ang="0">
                  <a:pos x="71" y="0"/>
                </a:cxn>
              </a:cxnLst>
              <a:rect l="0" t="0" r="r" b="b"/>
              <a:pathLst>
                <a:path w="76" h="326">
                  <a:moveTo>
                    <a:pt x="71" y="0"/>
                  </a:moveTo>
                  <a:lnTo>
                    <a:pt x="71" y="0"/>
                  </a:lnTo>
                  <a:lnTo>
                    <a:pt x="42" y="21"/>
                  </a:lnTo>
                  <a:lnTo>
                    <a:pt x="23" y="56"/>
                  </a:lnTo>
                  <a:lnTo>
                    <a:pt x="10" y="99"/>
                  </a:lnTo>
                  <a:lnTo>
                    <a:pt x="3" y="148"/>
                  </a:lnTo>
                  <a:lnTo>
                    <a:pt x="0" y="198"/>
                  </a:lnTo>
                  <a:lnTo>
                    <a:pt x="0" y="246"/>
                  </a:lnTo>
                  <a:lnTo>
                    <a:pt x="0" y="290"/>
                  </a:lnTo>
                  <a:lnTo>
                    <a:pt x="1" y="326"/>
                  </a:lnTo>
                  <a:lnTo>
                    <a:pt x="9" y="326"/>
                  </a:lnTo>
                  <a:lnTo>
                    <a:pt x="8" y="290"/>
                  </a:lnTo>
                  <a:lnTo>
                    <a:pt x="8" y="246"/>
                  </a:lnTo>
                  <a:lnTo>
                    <a:pt x="8" y="198"/>
                  </a:lnTo>
                  <a:lnTo>
                    <a:pt x="11" y="148"/>
                  </a:lnTo>
                  <a:lnTo>
                    <a:pt x="18" y="101"/>
                  </a:lnTo>
                  <a:lnTo>
                    <a:pt x="29" y="60"/>
                  </a:lnTo>
                  <a:lnTo>
                    <a:pt x="48" y="27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6" y="6"/>
                  </a:lnTo>
                  <a:lnTo>
                    <a:pt x="76" y="3"/>
                  </a:lnTo>
                  <a:lnTo>
                    <a:pt x="74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63" name="Freeform 107"/>
            <p:cNvSpPr>
              <a:spLocks/>
            </p:cNvSpPr>
            <p:nvPr/>
          </p:nvSpPr>
          <p:spPr bwMode="auto">
            <a:xfrm>
              <a:off x="926" y="1206"/>
              <a:ext cx="152" cy="18"/>
            </a:xfrm>
            <a:custGeom>
              <a:avLst/>
              <a:gdLst/>
              <a:ahLst/>
              <a:cxnLst>
                <a:cxn ang="0">
                  <a:pos x="1200" y="0"/>
                </a:cxn>
                <a:cxn ang="0">
                  <a:pos x="1006" y="36"/>
                </a:cxn>
                <a:cxn ang="0">
                  <a:pos x="835" y="67"/>
                </a:cxn>
                <a:cxn ang="0">
                  <a:pos x="689" y="95"/>
                </a:cxn>
                <a:cxn ang="0">
                  <a:pos x="564" y="117"/>
                </a:cxn>
                <a:cxn ang="0">
                  <a:pos x="458" y="137"/>
                </a:cxn>
                <a:cxn ang="0">
                  <a:pos x="369" y="154"/>
                </a:cxn>
                <a:cxn ang="0">
                  <a:pos x="295" y="168"/>
                </a:cxn>
                <a:cxn ang="0">
                  <a:pos x="235" y="179"/>
                </a:cxn>
                <a:cxn ang="0">
                  <a:pos x="187" y="190"/>
                </a:cxn>
                <a:cxn ang="0">
                  <a:pos x="147" y="198"/>
                </a:cxn>
                <a:cxn ang="0">
                  <a:pos x="116" y="206"/>
                </a:cxn>
                <a:cxn ang="0">
                  <a:pos x="88" y="213"/>
                </a:cxn>
                <a:cxn ang="0">
                  <a:pos x="65" y="220"/>
                </a:cxn>
                <a:cxn ang="0">
                  <a:pos x="44" y="228"/>
                </a:cxn>
                <a:cxn ang="0">
                  <a:pos x="23" y="235"/>
                </a:cxn>
                <a:cxn ang="0">
                  <a:pos x="0" y="245"/>
                </a:cxn>
                <a:cxn ang="0">
                  <a:pos x="14" y="248"/>
                </a:cxn>
                <a:cxn ang="0">
                  <a:pos x="36" y="239"/>
                </a:cxn>
                <a:cxn ang="0">
                  <a:pos x="57" y="232"/>
                </a:cxn>
                <a:cxn ang="0">
                  <a:pos x="78" y="225"/>
                </a:cxn>
                <a:cxn ang="0">
                  <a:pos x="102" y="218"/>
                </a:cxn>
                <a:cxn ang="0">
                  <a:pos x="131" y="211"/>
                </a:cxn>
                <a:cxn ang="0">
                  <a:pos x="166" y="202"/>
                </a:cxn>
                <a:cxn ang="0">
                  <a:pos x="210" y="193"/>
                </a:cxn>
                <a:cxn ang="0">
                  <a:pos x="264" y="182"/>
                </a:cxn>
                <a:cxn ang="0">
                  <a:pos x="330" y="170"/>
                </a:cxn>
                <a:cxn ang="0">
                  <a:pos x="411" y="154"/>
                </a:cxn>
                <a:cxn ang="0">
                  <a:pos x="508" y="136"/>
                </a:cxn>
                <a:cxn ang="0">
                  <a:pos x="624" y="115"/>
                </a:cxn>
                <a:cxn ang="0">
                  <a:pos x="759" y="89"/>
                </a:cxn>
                <a:cxn ang="0">
                  <a:pos x="917" y="61"/>
                </a:cxn>
                <a:cxn ang="0">
                  <a:pos x="1100" y="28"/>
                </a:cxn>
                <a:cxn ang="0">
                  <a:pos x="1200" y="9"/>
                </a:cxn>
                <a:cxn ang="0">
                  <a:pos x="1203" y="8"/>
                </a:cxn>
                <a:cxn ang="0">
                  <a:pos x="1203" y="1"/>
                </a:cxn>
              </a:cxnLst>
              <a:rect l="0" t="0" r="r" b="b"/>
              <a:pathLst>
                <a:path w="1204" h="253">
                  <a:moveTo>
                    <a:pt x="1200" y="0"/>
                  </a:moveTo>
                  <a:lnTo>
                    <a:pt x="1200" y="0"/>
                  </a:lnTo>
                  <a:lnTo>
                    <a:pt x="1100" y="19"/>
                  </a:lnTo>
                  <a:lnTo>
                    <a:pt x="1006" y="36"/>
                  </a:lnTo>
                  <a:lnTo>
                    <a:pt x="917" y="52"/>
                  </a:lnTo>
                  <a:lnTo>
                    <a:pt x="835" y="67"/>
                  </a:lnTo>
                  <a:lnTo>
                    <a:pt x="759" y="81"/>
                  </a:lnTo>
                  <a:lnTo>
                    <a:pt x="689" y="95"/>
                  </a:lnTo>
                  <a:lnTo>
                    <a:pt x="624" y="106"/>
                  </a:lnTo>
                  <a:lnTo>
                    <a:pt x="564" y="117"/>
                  </a:lnTo>
                  <a:lnTo>
                    <a:pt x="508" y="127"/>
                  </a:lnTo>
                  <a:lnTo>
                    <a:pt x="458" y="137"/>
                  </a:lnTo>
                  <a:lnTo>
                    <a:pt x="411" y="145"/>
                  </a:lnTo>
                  <a:lnTo>
                    <a:pt x="369" y="154"/>
                  </a:lnTo>
                  <a:lnTo>
                    <a:pt x="330" y="161"/>
                  </a:lnTo>
                  <a:lnTo>
                    <a:pt x="295" y="168"/>
                  </a:lnTo>
                  <a:lnTo>
                    <a:pt x="264" y="174"/>
                  </a:lnTo>
                  <a:lnTo>
                    <a:pt x="235" y="179"/>
                  </a:lnTo>
                  <a:lnTo>
                    <a:pt x="210" y="184"/>
                  </a:lnTo>
                  <a:lnTo>
                    <a:pt x="187" y="190"/>
                  </a:lnTo>
                  <a:lnTo>
                    <a:pt x="166" y="194"/>
                  </a:lnTo>
                  <a:lnTo>
                    <a:pt x="147" y="198"/>
                  </a:lnTo>
                  <a:lnTo>
                    <a:pt x="131" y="202"/>
                  </a:lnTo>
                  <a:lnTo>
                    <a:pt x="116" y="206"/>
                  </a:lnTo>
                  <a:lnTo>
                    <a:pt x="102" y="210"/>
                  </a:lnTo>
                  <a:lnTo>
                    <a:pt x="88" y="213"/>
                  </a:lnTo>
                  <a:lnTo>
                    <a:pt x="76" y="216"/>
                  </a:lnTo>
                  <a:lnTo>
                    <a:pt x="65" y="220"/>
                  </a:lnTo>
                  <a:lnTo>
                    <a:pt x="55" y="224"/>
                  </a:lnTo>
                  <a:lnTo>
                    <a:pt x="44" y="228"/>
                  </a:lnTo>
                  <a:lnTo>
                    <a:pt x="34" y="231"/>
                  </a:lnTo>
                  <a:lnTo>
                    <a:pt x="23" y="235"/>
                  </a:lnTo>
                  <a:lnTo>
                    <a:pt x="12" y="239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14" y="248"/>
                  </a:lnTo>
                  <a:lnTo>
                    <a:pt x="25" y="244"/>
                  </a:lnTo>
                  <a:lnTo>
                    <a:pt x="36" y="239"/>
                  </a:lnTo>
                  <a:lnTo>
                    <a:pt x="46" y="236"/>
                  </a:lnTo>
                  <a:lnTo>
                    <a:pt x="57" y="232"/>
                  </a:lnTo>
                  <a:lnTo>
                    <a:pt x="67" y="229"/>
                  </a:lnTo>
                  <a:lnTo>
                    <a:pt x="78" y="225"/>
                  </a:lnTo>
                  <a:lnTo>
                    <a:pt x="88" y="222"/>
                  </a:lnTo>
                  <a:lnTo>
                    <a:pt x="102" y="218"/>
                  </a:lnTo>
                  <a:lnTo>
                    <a:pt x="116" y="214"/>
                  </a:lnTo>
                  <a:lnTo>
                    <a:pt x="131" y="211"/>
                  </a:lnTo>
                  <a:lnTo>
                    <a:pt x="147" y="207"/>
                  </a:lnTo>
                  <a:lnTo>
                    <a:pt x="166" y="202"/>
                  </a:lnTo>
                  <a:lnTo>
                    <a:pt x="187" y="198"/>
                  </a:lnTo>
                  <a:lnTo>
                    <a:pt x="210" y="193"/>
                  </a:lnTo>
                  <a:lnTo>
                    <a:pt x="235" y="188"/>
                  </a:lnTo>
                  <a:lnTo>
                    <a:pt x="264" y="182"/>
                  </a:lnTo>
                  <a:lnTo>
                    <a:pt x="295" y="176"/>
                  </a:lnTo>
                  <a:lnTo>
                    <a:pt x="330" y="170"/>
                  </a:lnTo>
                  <a:lnTo>
                    <a:pt x="369" y="162"/>
                  </a:lnTo>
                  <a:lnTo>
                    <a:pt x="411" y="154"/>
                  </a:lnTo>
                  <a:lnTo>
                    <a:pt x="458" y="145"/>
                  </a:lnTo>
                  <a:lnTo>
                    <a:pt x="508" y="136"/>
                  </a:lnTo>
                  <a:lnTo>
                    <a:pt x="564" y="125"/>
                  </a:lnTo>
                  <a:lnTo>
                    <a:pt x="624" y="115"/>
                  </a:lnTo>
                  <a:lnTo>
                    <a:pt x="689" y="103"/>
                  </a:lnTo>
                  <a:lnTo>
                    <a:pt x="759" y="89"/>
                  </a:lnTo>
                  <a:lnTo>
                    <a:pt x="835" y="75"/>
                  </a:lnTo>
                  <a:lnTo>
                    <a:pt x="917" y="61"/>
                  </a:lnTo>
                  <a:lnTo>
                    <a:pt x="1006" y="45"/>
                  </a:lnTo>
                  <a:lnTo>
                    <a:pt x="1100" y="28"/>
                  </a:lnTo>
                  <a:lnTo>
                    <a:pt x="1200" y="9"/>
                  </a:lnTo>
                  <a:lnTo>
                    <a:pt x="1200" y="9"/>
                  </a:lnTo>
                  <a:lnTo>
                    <a:pt x="1200" y="9"/>
                  </a:lnTo>
                  <a:lnTo>
                    <a:pt x="1203" y="8"/>
                  </a:lnTo>
                  <a:lnTo>
                    <a:pt x="1204" y="5"/>
                  </a:lnTo>
                  <a:lnTo>
                    <a:pt x="1203" y="1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64" name="Freeform 108"/>
            <p:cNvSpPr>
              <a:spLocks/>
            </p:cNvSpPr>
            <p:nvPr/>
          </p:nvSpPr>
          <p:spPr bwMode="auto">
            <a:xfrm>
              <a:off x="1075" y="1198"/>
              <a:ext cx="11" cy="9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4" y="9"/>
                </a:cxn>
                <a:cxn ang="0">
                  <a:pos x="34" y="13"/>
                </a:cxn>
                <a:cxn ang="0">
                  <a:pos x="56" y="26"/>
                </a:cxn>
                <a:cxn ang="0">
                  <a:pos x="70" y="44"/>
                </a:cxn>
                <a:cxn ang="0">
                  <a:pos x="76" y="64"/>
                </a:cxn>
                <a:cxn ang="0">
                  <a:pos x="75" y="83"/>
                </a:cxn>
                <a:cxn ang="0">
                  <a:pos x="63" y="98"/>
                </a:cxn>
                <a:cxn ang="0">
                  <a:pos x="43" y="108"/>
                </a:cxn>
                <a:cxn ang="0">
                  <a:pos x="10" y="108"/>
                </a:cxn>
                <a:cxn ang="0">
                  <a:pos x="10" y="117"/>
                </a:cxn>
                <a:cxn ang="0">
                  <a:pos x="43" y="117"/>
                </a:cxn>
                <a:cxn ang="0">
                  <a:pos x="67" y="106"/>
                </a:cxn>
                <a:cxn ang="0">
                  <a:pos x="81" y="87"/>
                </a:cxn>
                <a:cxn ang="0">
                  <a:pos x="84" y="64"/>
                </a:cxn>
                <a:cxn ang="0">
                  <a:pos x="76" y="40"/>
                </a:cxn>
                <a:cxn ang="0">
                  <a:pos x="60" y="19"/>
                </a:cxn>
                <a:cxn ang="0">
                  <a:pos x="36" y="5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4" y="9"/>
                </a:cxn>
              </a:cxnLst>
              <a:rect l="0" t="0" r="r" b="b"/>
              <a:pathLst>
                <a:path w="84" h="117">
                  <a:moveTo>
                    <a:pt x="4" y="9"/>
                  </a:moveTo>
                  <a:lnTo>
                    <a:pt x="4" y="9"/>
                  </a:lnTo>
                  <a:lnTo>
                    <a:pt x="34" y="13"/>
                  </a:lnTo>
                  <a:lnTo>
                    <a:pt x="56" y="26"/>
                  </a:lnTo>
                  <a:lnTo>
                    <a:pt x="70" y="44"/>
                  </a:lnTo>
                  <a:lnTo>
                    <a:pt x="76" y="64"/>
                  </a:lnTo>
                  <a:lnTo>
                    <a:pt x="75" y="83"/>
                  </a:lnTo>
                  <a:lnTo>
                    <a:pt x="63" y="98"/>
                  </a:lnTo>
                  <a:lnTo>
                    <a:pt x="43" y="108"/>
                  </a:lnTo>
                  <a:lnTo>
                    <a:pt x="10" y="108"/>
                  </a:lnTo>
                  <a:lnTo>
                    <a:pt x="10" y="117"/>
                  </a:lnTo>
                  <a:lnTo>
                    <a:pt x="43" y="117"/>
                  </a:lnTo>
                  <a:lnTo>
                    <a:pt x="67" y="106"/>
                  </a:lnTo>
                  <a:lnTo>
                    <a:pt x="81" y="87"/>
                  </a:lnTo>
                  <a:lnTo>
                    <a:pt x="84" y="64"/>
                  </a:lnTo>
                  <a:lnTo>
                    <a:pt x="76" y="40"/>
                  </a:lnTo>
                  <a:lnTo>
                    <a:pt x="60" y="19"/>
                  </a:lnTo>
                  <a:lnTo>
                    <a:pt x="36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8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65" name="Freeform 109"/>
            <p:cNvSpPr>
              <a:spLocks/>
            </p:cNvSpPr>
            <p:nvPr/>
          </p:nvSpPr>
          <p:spPr bwMode="auto">
            <a:xfrm>
              <a:off x="978" y="1198"/>
              <a:ext cx="98" cy="4"/>
            </a:xfrm>
            <a:custGeom>
              <a:avLst/>
              <a:gdLst/>
              <a:ahLst/>
              <a:cxnLst>
                <a:cxn ang="0">
                  <a:pos x="4" y="46"/>
                </a:cxn>
                <a:cxn ang="0">
                  <a:pos x="54" y="43"/>
                </a:cxn>
                <a:cxn ang="0">
                  <a:pos x="104" y="41"/>
                </a:cxn>
                <a:cxn ang="0">
                  <a:pos x="153" y="38"/>
                </a:cxn>
                <a:cxn ang="0">
                  <a:pos x="202" y="35"/>
                </a:cxn>
                <a:cxn ang="0">
                  <a:pos x="250" y="33"/>
                </a:cxn>
                <a:cxn ang="0">
                  <a:pos x="298" y="31"/>
                </a:cxn>
                <a:cxn ang="0">
                  <a:pos x="346" y="29"/>
                </a:cxn>
                <a:cxn ang="0">
                  <a:pos x="393" y="27"/>
                </a:cxn>
                <a:cxn ang="0">
                  <a:pos x="441" y="25"/>
                </a:cxn>
                <a:cxn ang="0">
                  <a:pos x="488" y="23"/>
                </a:cxn>
                <a:cxn ang="0">
                  <a:pos x="536" y="20"/>
                </a:cxn>
                <a:cxn ang="0">
                  <a:pos x="585" y="18"/>
                </a:cxn>
                <a:cxn ang="0">
                  <a:pos x="633" y="16"/>
                </a:cxn>
                <a:cxn ang="0">
                  <a:pos x="682" y="14"/>
                </a:cxn>
                <a:cxn ang="0">
                  <a:pos x="731" y="11"/>
                </a:cxn>
                <a:cxn ang="0">
                  <a:pos x="781" y="9"/>
                </a:cxn>
                <a:cxn ang="0">
                  <a:pos x="756" y="1"/>
                </a:cxn>
                <a:cxn ang="0">
                  <a:pos x="706" y="5"/>
                </a:cxn>
                <a:cxn ang="0">
                  <a:pos x="657" y="7"/>
                </a:cxn>
                <a:cxn ang="0">
                  <a:pos x="609" y="9"/>
                </a:cxn>
                <a:cxn ang="0">
                  <a:pos x="560" y="11"/>
                </a:cxn>
                <a:cxn ang="0">
                  <a:pos x="512" y="13"/>
                </a:cxn>
                <a:cxn ang="0">
                  <a:pos x="464" y="15"/>
                </a:cxn>
                <a:cxn ang="0">
                  <a:pos x="417" y="17"/>
                </a:cxn>
                <a:cxn ang="0">
                  <a:pos x="369" y="19"/>
                </a:cxn>
                <a:cxn ang="0">
                  <a:pos x="322" y="22"/>
                </a:cxn>
                <a:cxn ang="0">
                  <a:pos x="274" y="24"/>
                </a:cxn>
                <a:cxn ang="0">
                  <a:pos x="226" y="26"/>
                </a:cxn>
                <a:cxn ang="0">
                  <a:pos x="178" y="29"/>
                </a:cxn>
                <a:cxn ang="0">
                  <a:pos x="129" y="31"/>
                </a:cxn>
                <a:cxn ang="0">
                  <a:pos x="79" y="33"/>
                </a:cxn>
                <a:cxn ang="0">
                  <a:pos x="29" y="36"/>
                </a:cxn>
                <a:cxn ang="0">
                  <a:pos x="4" y="37"/>
                </a:cxn>
                <a:cxn ang="0">
                  <a:pos x="1" y="38"/>
                </a:cxn>
                <a:cxn ang="0">
                  <a:pos x="1" y="45"/>
                </a:cxn>
              </a:cxnLst>
              <a:rect l="0" t="0" r="r" b="b"/>
              <a:pathLst>
                <a:path w="781" h="46">
                  <a:moveTo>
                    <a:pt x="4" y="46"/>
                  </a:moveTo>
                  <a:lnTo>
                    <a:pt x="4" y="46"/>
                  </a:lnTo>
                  <a:lnTo>
                    <a:pt x="29" y="45"/>
                  </a:lnTo>
                  <a:lnTo>
                    <a:pt x="54" y="43"/>
                  </a:lnTo>
                  <a:lnTo>
                    <a:pt x="79" y="42"/>
                  </a:lnTo>
                  <a:lnTo>
                    <a:pt x="104" y="41"/>
                  </a:lnTo>
                  <a:lnTo>
                    <a:pt x="129" y="40"/>
                  </a:lnTo>
                  <a:lnTo>
                    <a:pt x="153" y="38"/>
                  </a:lnTo>
                  <a:lnTo>
                    <a:pt x="178" y="37"/>
                  </a:lnTo>
                  <a:lnTo>
                    <a:pt x="202" y="35"/>
                  </a:lnTo>
                  <a:lnTo>
                    <a:pt x="226" y="34"/>
                  </a:lnTo>
                  <a:lnTo>
                    <a:pt x="250" y="33"/>
                  </a:lnTo>
                  <a:lnTo>
                    <a:pt x="274" y="32"/>
                  </a:lnTo>
                  <a:lnTo>
                    <a:pt x="298" y="31"/>
                  </a:lnTo>
                  <a:lnTo>
                    <a:pt x="322" y="30"/>
                  </a:lnTo>
                  <a:lnTo>
                    <a:pt x="346" y="29"/>
                  </a:lnTo>
                  <a:lnTo>
                    <a:pt x="369" y="28"/>
                  </a:lnTo>
                  <a:lnTo>
                    <a:pt x="393" y="27"/>
                  </a:lnTo>
                  <a:lnTo>
                    <a:pt x="417" y="26"/>
                  </a:lnTo>
                  <a:lnTo>
                    <a:pt x="441" y="25"/>
                  </a:lnTo>
                  <a:lnTo>
                    <a:pt x="464" y="24"/>
                  </a:lnTo>
                  <a:lnTo>
                    <a:pt x="488" y="23"/>
                  </a:lnTo>
                  <a:lnTo>
                    <a:pt x="512" y="22"/>
                  </a:lnTo>
                  <a:lnTo>
                    <a:pt x="536" y="20"/>
                  </a:lnTo>
                  <a:lnTo>
                    <a:pt x="560" y="19"/>
                  </a:lnTo>
                  <a:lnTo>
                    <a:pt x="585" y="18"/>
                  </a:lnTo>
                  <a:lnTo>
                    <a:pt x="609" y="17"/>
                  </a:lnTo>
                  <a:lnTo>
                    <a:pt x="633" y="16"/>
                  </a:lnTo>
                  <a:lnTo>
                    <a:pt x="657" y="15"/>
                  </a:lnTo>
                  <a:lnTo>
                    <a:pt x="682" y="14"/>
                  </a:lnTo>
                  <a:lnTo>
                    <a:pt x="706" y="13"/>
                  </a:lnTo>
                  <a:lnTo>
                    <a:pt x="731" y="11"/>
                  </a:lnTo>
                  <a:lnTo>
                    <a:pt x="756" y="10"/>
                  </a:lnTo>
                  <a:lnTo>
                    <a:pt x="781" y="9"/>
                  </a:lnTo>
                  <a:lnTo>
                    <a:pt x="781" y="0"/>
                  </a:lnTo>
                  <a:lnTo>
                    <a:pt x="756" y="1"/>
                  </a:lnTo>
                  <a:lnTo>
                    <a:pt x="731" y="2"/>
                  </a:lnTo>
                  <a:lnTo>
                    <a:pt x="706" y="5"/>
                  </a:lnTo>
                  <a:lnTo>
                    <a:pt x="682" y="6"/>
                  </a:lnTo>
                  <a:lnTo>
                    <a:pt x="657" y="7"/>
                  </a:lnTo>
                  <a:lnTo>
                    <a:pt x="633" y="8"/>
                  </a:lnTo>
                  <a:lnTo>
                    <a:pt x="609" y="9"/>
                  </a:lnTo>
                  <a:lnTo>
                    <a:pt x="585" y="10"/>
                  </a:lnTo>
                  <a:lnTo>
                    <a:pt x="560" y="11"/>
                  </a:lnTo>
                  <a:lnTo>
                    <a:pt x="536" y="12"/>
                  </a:lnTo>
                  <a:lnTo>
                    <a:pt x="512" y="13"/>
                  </a:lnTo>
                  <a:lnTo>
                    <a:pt x="488" y="14"/>
                  </a:lnTo>
                  <a:lnTo>
                    <a:pt x="464" y="15"/>
                  </a:lnTo>
                  <a:lnTo>
                    <a:pt x="441" y="16"/>
                  </a:lnTo>
                  <a:lnTo>
                    <a:pt x="417" y="17"/>
                  </a:lnTo>
                  <a:lnTo>
                    <a:pt x="393" y="18"/>
                  </a:lnTo>
                  <a:lnTo>
                    <a:pt x="369" y="19"/>
                  </a:lnTo>
                  <a:lnTo>
                    <a:pt x="346" y="20"/>
                  </a:lnTo>
                  <a:lnTo>
                    <a:pt x="322" y="22"/>
                  </a:lnTo>
                  <a:lnTo>
                    <a:pt x="298" y="23"/>
                  </a:lnTo>
                  <a:lnTo>
                    <a:pt x="274" y="24"/>
                  </a:lnTo>
                  <a:lnTo>
                    <a:pt x="250" y="25"/>
                  </a:lnTo>
                  <a:lnTo>
                    <a:pt x="226" y="26"/>
                  </a:lnTo>
                  <a:lnTo>
                    <a:pt x="202" y="27"/>
                  </a:lnTo>
                  <a:lnTo>
                    <a:pt x="178" y="29"/>
                  </a:lnTo>
                  <a:lnTo>
                    <a:pt x="153" y="30"/>
                  </a:lnTo>
                  <a:lnTo>
                    <a:pt x="129" y="31"/>
                  </a:lnTo>
                  <a:lnTo>
                    <a:pt x="104" y="32"/>
                  </a:lnTo>
                  <a:lnTo>
                    <a:pt x="79" y="33"/>
                  </a:lnTo>
                  <a:lnTo>
                    <a:pt x="54" y="34"/>
                  </a:lnTo>
                  <a:lnTo>
                    <a:pt x="29" y="36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1" y="38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66" name="Freeform 110"/>
            <p:cNvSpPr>
              <a:spLocks/>
            </p:cNvSpPr>
            <p:nvPr/>
          </p:nvSpPr>
          <p:spPr bwMode="auto">
            <a:xfrm>
              <a:off x="871" y="1201"/>
              <a:ext cx="107" cy="14"/>
            </a:xfrm>
            <a:custGeom>
              <a:avLst/>
              <a:gdLst/>
              <a:ahLst/>
              <a:cxnLst>
                <a:cxn ang="0">
                  <a:pos x="4" y="194"/>
                </a:cxn>
                <a:cxn ang="0">
                  <a:pos x="54" y="182"/>
                </a:cxn>
                <a:cxn ang="0">
                  <a:pos x="106" y="171"/>
                </a:cxn>
                <a:cxn ang="0">
                  <a:pos x="159" y="159"/>
                </a:cxn>
                <a:cxn ang="0">
                  <a:pos x="214" y="148"/>
                </a:cxn>
                <a:cxn ang="0">
                  <a:pos x="270" y="135"/>
                </a:cxn>
                <a:cxn ang="0">
                  <a:pos x="326" y="123"/>
                </a:cxn>
                <a:cxn ang="0">
                  <a:pos x="382" y="112"/>
                </a:cxn>
                <a:cxn ang="0">
                  <a:pos x="439" y="99"/>
                </a:cxn>
                <a:cxn ang="0">
                  <a:pos x="495" y="87"/>
                </a:cxn>
                <a:cxn ang="0">
                  <a:pos x="552" y="76"/>
                </a:cxn>
                <a:cxn ang="0">
                  <a:pos x="607" y="64"/>
                </a:cxn>
                <a:cxn ang="0">
                  <a:pos x="661" y="52"/>
                </a:cxn>
                <a:cxn ang="0">
                  <a:pos x="714" y="41"/>
                </a:cxn>
                <a:cxn ang="0">
                  <a:pos x="765" y="30"/>
                </a:cxn>
                <a:cxn ang="0">
                  <a:pos x="813" y="19"/>
                </a:cxn>
                <a:cxn ang="0">
                  <a:pos x="860" y="9"/>
                </a:cxn>
                <a:cxn ang="0">
                  <a:pos x="837" y="6"/>
                </a:cxn>
                <a:cxn ang="0">
                  <a:pos x="789" y="16"/>
                </a:cxn>
                <a:cxn ang="0">
                  <a:pos x="739" y="27"/>
                </a:cxn>
                <a:cxn ang="0">
                  <a:pos x="688" y="37"/>
                </a:cxn>
                <a:cxn ang="0">
                  <a:pos x="634" y="49"/>
                </a:cxn>
                <a:cxn ang="0">
                  <a:pos x="580" y="61"/>
                </a:cxn>
                <a:cxn ang="0">
                  <a:pos x="523" y="72"/>
                </a:cxn>
                <a:cxn ang="0">
                  <a:pos x="467" y="85"/>
                </a:cxn>
                <a:cxn ang="0">
                  <a:pos x="411" y="97"/>
                </a:cxn>
                <a:cxn ang="0">
                  <a:pos x="354" y="108"/>
                </a:cxn>
                <a:cxn ang="0">
                  <a:pos x="298" y="121"/>
                </a:cxn>
                <a:cxn ang="0">
                  <a:pos x="242" y="133"/>
                </a:cxn>
                <a:cxn ang="0">
                  <a:pos x="187" y="144"/>
                </a:cxn>
                <a:cxn ang="0">
                  <a:pos x="133" y="157"/>
                </a:cxn>
                <a:cxn ang="0">
                  <a:pos x="80" y="169"/>
                </a:cxn>
                <a:cxn ang="0">
                  <a:pos x="29" y="180"/>
                </a:cxn>
                <a:cxn ang="0">
                  <a:pos x="4" y="186"/>
                </a:cxn>
                <a:cxn ang="0">
                  <a:pos x="1" y="187"/>
                </a:cxn>
                <a:cxn ang="0">
                  <a:pos x="1" y="193"/>
                </a:cxn>
              </a:cxnLst>
              <a:rect l="0" t="0" r="r" b="b"/>
              <a:pathLst>
                <a:path w="860" h="194">
                  <a:moveTo>
                    <a:pt x="4" y="194"/>
                  </a:moveTo>
                  <a:lnTo>
                    <a:pt x="4" y="194"/>
                  </a:lnTo>
                  <a:lnTo>
                    <a:pt x="29" y="189"/>
                  </a:lnTo>
                  <a:lnTo>
                    <a:pt x="54" y="182"/>
                  </a:lnTo>
                  <a:lnTo>
                    <a:pt x="80" y="177"/>
                  </a:lnTo>
                  <a:lnTo>
                    <a:pt x="106" y="171"/>
                  </a:lnTo>
                  <a:lnTo>
                    <a:pt x="133" y="166"/>
                  </a:lnTo>
                  <a:lnTo>
                    <a:pt x="159" y="159"/>
                  </a:lnTo>
                  <a:lnTo>
                    <a:pt x="187" y="153"/>
                  </a:lnTo>
                  <a:lnTo>
                    <a:pt x="214" y="148"/>
                  </a:lnTo>
                  <a:lnTo>
                    <a:pt x="242" y="141"/>
                  </a:lnTo>
                  <a:lnTo>
                    <a:pt x="270" y="135"/>
                  </a:lnTo>
                  <a:lnTo>
                    <a:pt x="298" y="130"/>
                  </a:lnTo>
                  <a:lnTo>
                    <a:pt x="326" y="123"/>
                  </a:lnTo>
                  <a:lnTo>
                    <a:pt x="354" y="117"/>
                  </a:lnTo>
                  <a:lnTo>
                    <a:pt x="382" y="112"/>
                  </a:lnTo>
                  <a:lnTo>
                    <a:pt x="411" y="105"/>
                  </a:lnTo>
                  <a:lnTo>
                    <a:pt x="439" y="99"/>
                  </a:lnTo>
                  <a:lnTo>
                    <a:pt x="467" y="94"/>
                  </a:lnTo>
                  <a:lnTo>
                    <a:pt x="495" y="87"/>
                  </a:lnTo>
                  <a:lnTo>
                    <a:pt x="523" y="81"/>
                  </a:lnTo>
                  <a:lnTo>
                    <a:pt x="552" y="76"/>
                  </a:lnTo>
                  <a:lnTo>
                    <a:pt x="580" y="69"/>
                  </a:lnTo>
                  <a:lnTo>
                    <a:pt x="607" y="64"/>
                  </a:lnTo>
                  <a:lnTo>
                    <a:pt x="634" y="58"/>
                  </a:lnTo>
                  <a:lnTo>
                    <a:pt x="661" y="52"/>
                  </a:lnTo>
                  <a:lnTo>
                    <a:pt x="688" y="46"/>
                  </a:lnTo>
                  <a:lnTo>
                    <a:pt x="714" y="41"/>
                  </a:lnTo>
                  <a:lnTo>
                    <a:pt x="739" y="35"/>
                  </a:lnTo>
                  <a:lnTo>
                    <a:pt x="765" y="30"/>
                  </a:lnTo>
                  <a:lnTo>
                    <a:pt x="789" y="25"/>
                  </a:lnTo>
                  <a:lnTo>
                    <a:pt x="813" y="19"/>
                  </a:lnTo>
                  <a:lnTo>
                    <a:pt x="837" y="14"/>
                  </a:lnTo>
                  <a:lnTo>
                    <a:pt x="860" y="9"/>
                  </a:lnTo>
                  <a:lnTo>
                    <a:pt x="860" y="0"/>
                  </a:lnTo>
                  <a:lnTo>
                    <a:pt x="837" y="6"/>
                  </a:lnTo>
                  <a:lnTo>
                    <a:pt x="813" y="11"/>
                  </a:lnTo>
                  <a:lnTo>
                    <a:pt x="789" y="16"/>
                  </a:lnTo>
                  <a:lnTo>
                    <a:pt x="765" y="22"/>
                  </a:lnTo>
                  <a:lnTo>
                    <a:pt x="739" y="27"/>
                  </a:lnTo>
                  <a:lnTo>
                    <a:pt x="714" y="32"/>
                  </a:lnTo>
                  <a:lnTo>
                    <a:pt x="688" y="37"/>
                  </a:lnTo>
                  <a:lnTo>
                    <a:pt x="661" y="44"/>
                  </a:lnTo>
                  <a:lnTo>
                    <a:pt x="634" y="49"/>
                  </a:lnTo>
                  <a:lnTo>
                    <a:pt x="607" y="55"/>
                  </a:lnTo>
                  <a:lnTo>
                    <a:pt x="580" y="61"/>
                  </a:lnTo>
                  <a:lnTo>
                    <a:pt x="552" y="67"/>
                  </a:lnTo>
                  <a:lnTo>
                    <a:pt x="523" y="72"/>
                  </a:lnTo>
                  <a:lnTo>
                    <a:pt x="495" y="79"/>
                  </a:lnTo>
                  <a:lnTo>
                    <a:pt x="467" y="85"/>
                  </a:lnTo>
                  <a:lnTo>
                    <a:pt x="439" y="90"/>
                  </a:lnTo>
                  <a:lnTo>
                    <a:pt x="411" y="97"/>
                  </a:lnTo>
                  <a:lnTo>
                    <a:pt x="382" y="103"/>
                  </a:lnTo>
                  <a:lnTo>
                    <a:pt x="354" y="108"/>
                  </a:lnTo>
                  <a:lnTo>
                    <a:pt x="326" y="115"/>
                  </a:lnTo>
                  <a:lnTo>
                    <a:pt x="298" y="121"/>
                  </a:lnTo>
                  <a:lnTo>
                    <a:pt x="270" y="126"/>
                  </a:lnTo>
                  <a:lnTo>
                    <a:pt x="242" y="133"/>
                  </a:lnTo>
                  <a:lnTo>
                    <a:pt x="214" y="139"/>
                  </a:lnTo>
                  <a:lnTo>
                    <a:pt x="187" y="144"/>
                  </a:lnTo>
                  <a:lnTo>
                    <a:pt x="159" y="151"/>
                  </a:lnTo>
                  <a:lnTo>
                    <a:pt x="133" y="157"/>
                  </a:lnTo>
                  <a:lnTo>
                    <a:pt x="106" y="162"/>
                  </a:lnTo>
                  <a:lnTo>
                    <a:pt x="80" y="169"/>
                  </a:lnTo>
                  <a:lnTo>
                    <a:pt x="54" y="174"/>
                  </a:lnTo>
                  <a:lnTo>
                    <a:pt x="29" y="180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1" y="187"/>
                  </a:lnTo>
                  <a:lnTo>
                    <a:pt x="0" y="190"/>
                  </a:lnTo>
                  <a:lnTo>
                    <a:pt x="1" y="193"/>
                  </a:lnTo>
                  <a:lnTo>
                    <a:pt x="4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67" name="Freeform 111"/>
            <p:cNvSpPr>
              <a:spLocks/>
            </p:cNvSpPr>
            <p:nvPr/>
          </p:nvSpPr>
          <p:spPr bwMode="auto">
            <a:xfrm>
              <a:off x="194" y="1214"/>
              <a:ext cx="677" cy="5"/>
            </a:xfrm>
            <a:custGeom>
              <a:avLst/>
              <a:gdLst/>
              <a:ahLst/>
              <a:cxnLst>
                <a:cxn ang="0">
                  <a:pos x="4" y="63"/>
                </a:cxn>
                <a:cxn ang="0">
                  <a:pos x="4" y="63"/>
                </a:cxn>
                <a:cxn ang="0">
                  <a:pos x="5421" y="8"/>
                </a:cxn>
                <a:cxn ang="0">
                  <a:pos x="5421" y="0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1" y="56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4" y="63"/>
                </a:cxn>
              </a:cxnLst>
              <a:rect l="0" t="0" r="r" b="b"/>
              <a:pathLst>
                <a:path w="5421" h="63">
                  <a:moveTo>
                    <a:pt x="4" y="63"/>
                  </a:moveTo>
                  <a:lnTo>
                    <a:pt x="4" y="63"/>
                  </a:lnTo>
                  <a:lnTo>
                    <a:pt x="5421" y="8"/>
                  </a:lnTo>
                  <a:lnTo>
                    <a:pt x="5421" y="0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4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68" name="Freeform 112"/>
            <p:cNvSpPr>
              <a:spLocks/>
            </p:cNvSpPr>
            <p:nvPr/>
          </p:nvSpPr>
          <p:spPr bwMode="auto">
            <a:xfrm>
              <a:off x="187" y="1211"/>
              <a:ext cx="8" cy="8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2" y="42"/>
                </a:cxn>
                <a:cxn ang="0">
                  <a:pos x="4" y="59"/>
                </a:cxn>
                <a:cxn ang="0">
                  <a:pos x="10" y="75"/>
                </a:cxn>
                <a:cxn ang="0">
                  <a:pos x="16" y="89"/>
                </a:cxn>
                <a:cxn ang="0">
                  <a:pos x="27" y="100"/>
                </a:cxn>
                <a:cxn ang="0">
                  <a:pos x="41" y="106"/>
                </a:cxn>
                <a:cxn ang="0">
                  <a:pos x="60" y="109"/>
                </a:cxn>
                <a:cxn ang="0">
                  <a:pos x="60" y="101"/>
                </a:cxn>
                <a:cxn ang="0">
                  <a:pos x="43" y="97"/>
                </a:cxn>
                <a:cxn ang="0">
                  <a:pos x="31" y="91"/>
                </a:cxn>
                <a:cxn ang="0">
                  <a:pos x="22" y="83"/>
                </a:cxn>
                <a:cxn ang="0">
                  <a:pos x="16" y="71"/>
                </a:cxn>
                <a:cxn ang="0">
                  <a:pos x="12" y="57"/>
                </a:cxn>
                <a:cxn ang="0">
                  <a:pos x="10" y="42"/>
                </a:cxn>
                <a:cxn ang="0">
                  <a:pos x="9" y="2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4" y="9"/>
                </a:cxn>
              </a:cxnLst>
              <a:rect l="0" t="0" r="r" b="b"/>
              <a:pathLst>
                <a:path w="60" h="109">
                  <a:moveTo>
                    <a:pt x="4" y="9"/>
                  </a:moveTo>
                  <a:lnTo>
                    <a:pt x="0" y="4"/>
                  </a:lnTo>
                  <a:lnTo>
                    <a:pt x="1" y="24"/>
                  </a:lnTo>
                  <a:lnTo>
                    <a:pt x="2" y="42"/>
                  </a:lnTo>
                  <a:lnTo>
                    <a:pt x="4" y="59"/>
                  </a:lnTo>
                  <a:lnTo>
                    <a:pt x="10" y="75"/>
                  </a:lnTo>
                  <a:lnTo>
                    <a:pt x="16" y="89"/>
                  </a:lnTo>
                  <a:lnTo>
                    <a:pt x="27" y="100"/>
                  </a:lnTo>
                  <a:lnTo>
                    <a:pt x="41" y="106"/>
                  </a:lnTo>
                  <a:lnTo>
                    <a:pt x="60" y="109"/>
                  </a:lnTo>
                  <a:lnTo>
                    <a:pt x="60" y="101"/>
                  </a:lnTo>
                  <a:lnTo>
                    <a:pt x="43" y="97"/>
                  </a:lnTo>
                  <a:lnTo>
                    <a:pt x="31" y="91"/>
                  </a:lnTo>
                  <a:lnTo>
                    <a:pt x="22" y="83"/>
                  </a:lnTo>
                  <a:lnTo>
                    <a:pt x="16" y="71"/>
                  </a:lnTo>
                  <a:lnTo>
                    <a:pt x="12" y="57"/>
                  </a:lnTo>
                  <a:lnTo>
                    <a:pt x="10" y="42"/>
                  </a:lnTo>
                  <a:lnTo>
                    <a:pt x="9" y="24"/>
                  </a:lnTo>
                  <a:lnTo>
                    <a:pt x="8" y="4"/>
                  </a:lnTo>
                  <a:lnTo>
                    <a:pt x="4" y="0"/>
                  </a:lnTo>
                  <a:lnTo>
                    <a:pt x="8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69" name="Freeform 113"/>
            <p:cNvSpPr>
              <a:spLocks/>
            </p:cNvSpPr>
            <p:nvPr/>
          </p:nvSpPr>
          <p:spPr bwMode="auto">
            <a:xfrm>
              <a:off x="144" y="1211"/>
              <a:ext cx="43" cy="9"/>
            </a:xfrm>
            <a:custGeom>
              <a:avLst/>
              <a:gdLst/>
              <a:ahLst/>
              <a:cxnLst>
                <a:cxn ang="0">
                  <a:pos x="8" y="121"/>
                </a:cxn>
                <a:cxn ang="0">
                  <a:pos x="5" y="124"/>
                </a:cxn>
                <a:cxn ang="0">
                  <a:pos x="31" y="110"/>
                </a:cxn>
                <a:cxn ang="0">
                  <a:pos x="57" y="97"/>
                </a:cxn>
                <a:cxn ang="0">
                  <a:pos x="83" y="85"/>
                </a:cxn>
                <a:cxn ang="0">
                  <a:pos x="108" y="74"/>
                </a:cxn>
                <a:cxn ang="0">
                  <a:pos x="133" y="64"/>
                </a:cxn>
                <a:cxn ang="0">
                  <a:pos x="158" y="55"/>
                </a:cxn>
                <a:cxn ang="0">
                  <a:pos x="182" y="47"/>
                </a:cxn>
                <a:cxn ang="0">
                  <a:pos x="205" y="39"/>
                </a:cxn>
                <a:cxn ang="0">
                  <a:pos x="227" y="33"/>
                </a:cxn>
                <a:cxn ang="0">
                  <a:pos x="247" y="27"/>
                </a:cxn>
                <a:cxn ang="0">
                  <a:pos x="267" y="22"/>
                </a:cxn>
                <a:cxn ang="0">
                  <a:pos x="285" y="18"/>
                </a:cxn>
                <a:cxn ang="0">
                  <a:pos x="303" y="15"/>
                </a:cxn>
                <a:cxn ang="0">
                  <a:pos x="318" y="12"/>
                </a:cxn>
                <a:cxn ang="0">
                  <a:pos x="332" y="10"/>
                </a:cxn>
                <a:cxn ang="0">
                  <a:pos x="345" y="9"/>
                </a:cxn>
                <a:cxn ang="0">
                  <a:pos x="345" y="0"/>
                </a:cxn>
                <a:cxn ang="0">
                  <a:pos x="332" y="1"/>
                </a:cxn>
                <a:cxn ang="0">
                  <a:pos x="318" y="3"/>
                </a:cxn>
                <a:cxn ang="0">
                  <a:pos x="303" y="6"/>
                </a:cxn>
                <a:cxn ang="0">
                  <a:pos x="285" y="10"/>
                </a:cxn>
                <a:cxn ang="0">
                  <a:pos x="267" y="14"/>
                </a:cxn>
                <a:cxn ang="0">
                  <a:pos x="247" y="18"/>
                </a:cxn>
                <a:cxn ang="0">
                  <a:pos x="225" y="24"/>
                </a:cxn>
                <a:cxn ang="0">
                  <a:pos x="203" y="31"/>
                </a:cxn>
                <a:cxn ang="0">
                  <a:pos x="180" y="38"/>
                </a:cxn>
                <a:cxn ang="0">
                  <a:pos x="156" y="47"/>
                </a:cxn>
                <a:cxn ang="0">
                  <a:pos x="131" y="55"/>
                </a:cxn>
                <a:cxn ang="0">
                  <a:pos x="106" y="66"/>
                </a:cxn>
                <a:cxn ang="0">
                  <a:pos x="81" y="76"/>
                </a:cxn>
                <a:cxn ang="0">
                  <a:pos x="55" y="89"/>
                </a:cxn>
                <a:cxn ang="0">
                  <a:pos x="29" y="102"/>
                </a:cxn>
                <a:cxn ang="0">
                  <a:pos x="3" y="115"/>
                </a:cxn>
                <a:cxn ang="0">
                  <a:pos x="0" y="119"/>
                </a:cxn>
                <a:cxn ang="0">
                  <a:pos x="3" y="115"/>
                </a:cxn>
                <a:cxn ang="0">
                  <a:pos x="1" y="118"/>
                </a:cxn>
                <a:cxn ang="0">
                  <a:pos x="1" y="121"/>
                </a:cxn>
                <a:cxn ang="0">
                  <a:pos x="2" y="124"/>
                </a:cxn>
                <a:cxn ang="0">
                  <a:pos x="5" y="124"/>
                </a:cxn>
                <a:cxn ang="0">
                  <a:pos x="8" y="121"/>
                </a:cxn>
              </a:cxnLst>
              <a:rect l="0" t="0" r="r" b="b"/>
              <a:pathLst>
                <a:path w="345" h="124">
                  <a:moveTo>
                    <a:pt x="8" y="121"/>
                  </a:moveTo>
                  <a:lnTo>
                    <a:pt x="5" y="124"/>
                  </a:lnTo>
                  <a:lnTo>
                    <a:pt x="31" y="110"/>
                  </a:lnTo>
                  <a:lnTo>
                    <a:pt x="57" y="97"/>
                  </a:lnTo>
                  <a:lnTo>
                    <a:pt x="83" y="85"/>
                  </a:lnTo>
                  <a:lnTo>
                    <a:pt x="108" y="74"/>
                  </a:lnTo>
                  <a:lnTo>
                    <a:pt x="133" y="64"/>
                  </a:lnTo>
                  <a:lnTo>
                    <a:pt x="158" y="55"/>
                  </a:lnTo>
                  <a:lnTo>
                    <a:pt x="182" y="47"/>
                  </a:lnTo>
                  <a:lnTo>
                    <a:pt x="205" y="39"/>
                  </a:lnTo>
                  <a:lnTo>
                    <a:pt x="227" y="33"/>
                  </a:lnTo>
                  <a:lnTo>
                    <a:pt x="247" y="27"/>
                  </a:lnTo>
                  <a:lnTo>
                    <a:pt x="267" y="22"/>
                  </a:lnTo>
                  <a:lnTo>
                    <a:pt x="285" y="18"/>
                  </a:lnTo>
                  <a:lnTo>
                    <a:pt x="303" y="15"/>
                  </a:lnTo>
                  <a:lnTo>
                    <a:pt x="318" y="12"/>
                  </a:lnTo>
                  <a:lnTo>
                    <a:pt x="332" y="10"/>
                  </a:lnTo>
                  <a:lnTo>
                    <a:pt x="345" y="9"/>
                  </a:lnTo>
                  <a:lnTo>
                    <a:pt x="345" y="0"/>
                  </a:lnTo>
                  <a:lnTo>
                    <a:pt x="332" y="1"/>
                  </a:lnTo>
                  <a:lnTo>
                    <a:pt x="318" y="3"/>
                  </a:lnTo>
                  <a:lnTo>
                    <a:pt x="303" y="6"/>
                  </a:lnTo>
                  <a:lnTo>
                    <a:pt x="285" y="10"/>
                  </a:lnTo>
                  <a:lnTo>
                    <a:pt x="267" y="14"/>
                  </a:lnTo>
                  <a:lnTo>
                    <a:pt x="247" y="18"/>
                  </a:lnTo>
                  <a:lnTo>
                    <a:pt x="225" y="24"/>
                  </a:lnTo>
                  <a:lnTo>
                    <a:pt x="203" y="31"/>
                  </a:lnTo>
                  <a:lnTo>
                    <a:pt x="180" y="38"/>
                  </a:lnTo>
                  <a:lnTo>
                    <a:pt x="156" y="47"/>
                  </a:lnTo>
                  <a:lnTo>
                    <a:pt x="131" y="55"/>
                  </a:lnTo>
                  <a:lnTo>
                    <a:pt x="106" y="66"/>
                  </a:lnTo>
                  <a:lnTo>
                    <a:pt x="81" y="76"/>
                  </a:lnTo>
                  <a:lnTo>
                    <a:pt x="55" y="89"/>
                  </a:lnTo>
                  <a:lnTo>
                    <a:pt x="29" y="102"/>
                  </a:lnTo>
                  <a:lnTo>
                    <a:pt x="3" y="115"/>
                  </a:lnTo>
                  <a:lnTo>
                    <a:pt x="0" y="119"/>
                  </a:lnTo>
                  <a:lnTo>
                    <a:pt x="3" y="115"/>
                  </a:lnTo>
                  <a:lnTo>
                    <a:pt x="1" y="118"/>
                  </a:lnTo>
                  <a:lnTo>
                    <a:pt x="1" y="121"/>
                  </a:lnTo>
                  <a:lnTo>
                    <a:pt x="2" y="124"/>
                  </a:lnTo>
                  <a:lnTo>
                    <a:pt x="5" y="124"/>
                  </a:lnTo>
                  <a:lnTo>
                    <a:pt x="8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70" name="Freeform 114"/>
            <p:cNvSpPr>
              <a:spLocks noEditPoints="1"/>
            </p:cNvSpPr>
            <p:nvPr/>
          </p:nvSpPr>
          <p:spPr bwMode="auto">
            <a:xfrm>
              <a:off x="818" y="1221"/>
              <a:ext cx="93" cy="121"/>
            </a:xfrm>
            <a:custGeom>
              <a:avLst/>
              <a:gdLst/>
              <a:ahLst/>
              <a:cxnLst>
                <a:cxn ang="0">
                  <a:pos x="508" y="0"/>
                </a:cxn>
                <a:cxn ang="0">
                  <a:pos x="546" y="0"/>
                </a:cxn>
                <a:cxn ang="0">
                  <a:pos x="585" y="0"/>
                </a:cxn>
                <a:cxn ang="0">
                  <a:pos x="624" y="0"/>
                </a:cxn>
                <a:cxn ang="0">
                  <a:pos x="625" y="46"/>
                </a:cxn>
                <a:cxn ang="0">
                  <a:pos x="593" y="202"/>
                </a:cxn>
                <a:cxn ang="0">
                  <a:pos x="568" y="424"/>
                </a:cxn>
                <a:cxn ang="0">
                  <a:pos x="555" y="685"/>
                </a:cxn>
                <a:cxn ang="0">
                  <a:pos x="557" y="962"/>
                </a:cxn>
                <a:cxn ang="0">
                  <a:pos x="579" y="1228"/>
                </a:cxn>
                <a:cxn ang="0">
                  <a:pos x="624" y="1462"/>
                </a:cxn>
                <a:cxn ang="0">
                  <a:pos x="696" y="1636"/>
                </a:cxn>
                <a:cxn ang="0">
                  <a:pos x="725" y="1693"/>
                </a:cxn>
                <a:cxn ang="0">
                  <a:pos x="686" y="1693"/>
                </a:cxn>
                <a:cxn ang="0">
                  <a:pos x="648" y="1692"/>
                </a:cxn>
                <a:cxn ang="0">
                  <a:pos x="609" y="1692"/>
                </a:cxn>
                <a:cxn ang="0">
                  <a:pos x="556" y="1663"/>
                </a:cxn>
                <a:cxn ang="0">
                  <a:pos x="496" y="1545"/>
                </a:cxn>
                <a:cxn ang="0">
                  <a:pos x="446" y="1364"/>
                </a:cxn>
                <a:cxn ang="0">
                  <a:pos x="410" y="1134"/>
                </a:cxn>
                <a:cxn ang="0">
                  <a:pos x="391" y="877"/>
                </a:cxn>
                <a:cxn ang="0">
                  <a:pos x="391" y="607"/>
                </a:cxn>
                <a:cxn ang="0">
                  <a:pos x="412" y="343"/>
                </a:cxn>
                <a:cxn ang="0">
                  <a:pos x="457" y="104"/>
                </a:cxn>
                <a:cxn ang="0">
                  <a:pos x="105" y="0"/>
                </a:cxn>
                <a:cxn ang="0">
                  <a:pos x="143" y="0"/>
                </a:cxn>
                <a:cxn ang="0">
                  <a:pos x="182" y="0"/>
                </a:cxn>
                <a:cxn ang="0">
                  <a:pos x="220" y="0"/>
                </a:cxn>
                <a:cxn ang="0">
                  <a:pos x="259" y="0"/>
                </a:cxn>
                <a:cxn ang="0">
                  <a:pos x="224" y="114"/>
                </a:cxn>
                <a:cxn ang="0">
                  <a:pos x="194" y="305"/>
                </a:cxn>
                <a:cxn ang="0">
                  <a:pos x="173" y="549"/>
                </a:cxn>
                <a:cxn ang="0">
                  <a:pos x="165" y="820"/>
                </a:cxn>
                <a:cxn ang="0">
                  <a:pos x="175" y="1095"/>
                </a:cxn>
                <a:cxn ang="0">
                  <a:pos x="207" y="1347"/>
                </a:cxn>
                <a:cxn ang="0">
                  <a:pos x="264" y="1553"/>
                </a:cxn>
                <a:cxn ang="0">
                  <a:pos x="351" y="1689"/>
                </a:cxn>
                <a:cxn ang="0">
                  <a:pos x="313" y="1689"/>
                </a:cxn>
                <a:cxn ang="0">
                  <a:pos x="274" y="1688"/>
                </a:cxn>
                <a:cxn ang="0">
                  <a:pos x="235" y="1688"/>
                </a:cxn>
                <a:cxn ang="0">
                  <a:pos x="197" y="1688"/>
                </a:cxn>
                <a:cxn ang="0">
                  <a:pos x="132" y="1609"/>
                </a:cxn>
                <a:cxn ang="0">
                  <a:pos x="77" y="1457"/>
                </a:cxn>
                <a:cxn ang="0">
                  <a:pos x="35" y="1251"/>
                </a:cxn>
                <a:cxn ang="0">
                  <a:pos x="9" y="1005"/>
                </a:cxn>
                <a:cxn ang="0">
                  <a:pos x="0" y="740"/>
                </a:cxn>
                <a:cxn ang="0">
                  <a:pos x="12" y="473"/>
                </a:cxn>
                <a:cxn ang="0">
                  <a:pos x="46" y="220"/>
                </a:cxn>
                <a:cxn ang="0">
                  <a:pos x="105" y="0"/>
                </a:cxn>
              </a:cxnLst>
              <a:rect l="0" t="0" r="r" b="b"/>
              <a:pathLst>
                <a:path w="744" h="1693">
                  <a:moveTo>
                    <a:pt x="489" y="0"/>
                  </a:moveTo>
                  <a:lnTo>
                    <a:pt x="508" y="0"/>
                  </a:lnTo>
                  <a:lnTo>
                    <a:pt x="527" y="0"/>
                  </a:lnTo>
                  <a:lnTo>
                    <a:pt x="546" y="0"/>
                  </a:lnTo>
                  <a:lnTo>
                    <a:pt x="566" y="0"/>
                  </a:lnTo>
                  <a:lnTo>
                    <a:pt x="585" y="0"/>
                  </a:lnTo>
                  <a:lnTo>
                    <a:pt x="604" y="0"/>
                  </a:lnTo>
                  <a:lnTo>
                    <a:pt x="624" y="0"/>
                  </a:lnTo>
                  <a:lnTo>
                    <a:pt x="643" y="0"/>
                  </a:lnTo>
                  <a:lnTo>
                    <a:pt x="625" y="46"/>
                  </a:lnTo>
                  <a:lnTo>
                    <a:pt x="608" y="114"/>
                  </a:lnTo>
                  <a:lnTo>
                    <a:pt x="593" y="202"/>
                  </a:lnTo>
                  <a:lnTo>
                    <a:pt x="579" y="306"/>
                  </a:lnTo>
                  <a:lnTo>
                    <a:pt x="568" y="424"/>
                  </a:lnTo>
                  <a:lnTo>
                    <a:pt x="560" y="551"/>
                  </a:lnTo>
                  <a:lnTo>
                    <a:pt x="555" y="685"/>
                  </a:lnTo>
                  <a:lnTo>
                    <a:pt x="554" y="823"/>
                  </a:lnTo>
                  <a:lnTo>
                    <a:pt x="557" y="962"/>
                  </a:lnTo>
                  <a:lnTo>
                    <a:pt x="565" y="1098"/>
                  </a:lnTo>
                  <a:lnTo>
                    <a:pt x="579" y="1228"/>
                  </a:lnTo>
                  <a:lnTo>
                    <a:pt x="598" y="1351"/>
                  </a:lnTo>
                  <a:lnTo>
                    <a:pt x="624" y="1462"/>
                  </a:lnTo>
                  <a:lnTo>
                    <a:pt x="656" y="1557"/>
                  </a:lnTo>
                  <a:lnTo>
                    <a:pt x="696" y="1636"/>
                  </a:lnTo>
                  <a:lnTo>
                    <a:pt x="744" y="1693"/>
                  </a:lnTo>
                  <a:lnTo>
                    <a:pt x="725" y="1693"/>
                  </a:lnTo>
                  <a:lnTo>
                    <a:pt x="706" y="1693"/>
                  </a:lnTo>
                  <a:lnTo>
                    <a:pt x="686" y="1693"/>
                  </a:lnTo>
                  <a:lnTo>
                    <a:pt x="667" y="1692"/>
                  </a:lnTo>
                  <a:lnTo>
                    <a:pt x="648" y="1692"/>
                  </a:lnTo>
                  <a:lnTo>
                    <a:pt x="628" y="1692"/>
                  </a:lnTo>
                  <a:lnTo>
                    <a:pt x="609" y="1692"/>
                  </a:lnTo>
                  <a:lnTo>
                    <a:pt x="590" y="1692"/>
                  </a:lnTo>
                  <a:lnTo>
                    <a:pt x="556" y="1663"/>
                  </a:lnTo>
                  <a:lnTo>
                    <a:pt x="525" y="1614"/>
                  </a:lnTo>
                  <a:lnTo>
                    <a:pt x="496" y="1545"/>
                  </a:lnTo>
                  <a:lnTo>
                    <a:pt x="469" y="1461"/>
                  </a:lnTo>
                  <a:lnTo>
                    <a:pt x="446" y="1364"/>
                  </a:lnTo>
                  <a:lnTo>
                    <a:pt x="426" y="1254"/>
                  </a:lnTo>
                  <a:lnTo>
                    <a:pt x="410" y="1134"/>
                  </a:lnTo>
                  <a:lnTo>
                    <a:pt x="399" y="1008"/>
                  </a:lnTo>
                  <a:lnTo>
                    <a:pt x="391" y="877"/>
                  </a:lnTo>
                  <a:lnTo>
                    <a:pt x="388" y="743"/>
                  </a:lnTo>
                  <a:lnTo>
                    <a:pt x="391" y="607"/>
                  </a:lnTo>
                  <a:lnTo>
                    <a:pt x="398" y="474"/>
                  </a:lnTo>
                  <a:lnTo>
                    <a:pt x="412" y="343"/>
                  </a:lnTo>
                  <a:lnTo>
                    <a:pt x="431" y="221"/>
                  </a:lnTo>
                  <a:lnTo>
                    <a:pt x="457" y="104"/>
                  </a:lnTo>
                  <a:lnTo>
                    <a:pt x="489" y="0"/>
                  </a:lnTo>
                  <a:close/>
                  <a:moveTo>
                    <a:pt x="105" y="0"/>
                  </a:moveTo>
                  <a:lnTo>
                    <a:pt x="124" y="0"/>
                  </a:lnTo>
                  <a:lnTo>
                    <a:pt x="143" y="0"/>
                  </a:lnTo>
                  <a:lnTo>
                    <a:pt x="162" y="0"/>
                  </a:lnTo>
                  <a:lnTo>
                    <a:pt x="182" y="0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0"/>
                  </a:lnTo>
                  <a:lnTo>
                    <a:pt x="259" y="0"/>
                  </a:lnTo>
                  <a:lnTo>
                    <a:pt x="241" y="46"/>
                  </a:lnTo>
                  <a:lnTo>
                    <a:pt x="224" y="114"/>
                  </a:lnTo>
                  <a:lnTo>
                    <a:pt x="208" y="202"/>
                  </a:lnTo>
                  <a:lnTo>
                    <a:pt x="194" y="305"/>
                  </a:lnTo>
                  <a:lnTo>
                    <a:pt x="182" y="422"/>
                  </a:lnTo>
                  <a:lnTo>
                    <a:pt x="173" y="549"/>
                  </a:lnTo>
                  <a:lnTo>
                    <a:pt x="167" y="683"/>
                  </a:lnTo>
                  <a:lnTo>
                    <a:pt x="165" y="820"/>
                  </a:lnTo>
                  <a:lnTo>
                    <a:pt x="168" y="958"/>
                  </a:lnTo>
                  <a:lnTo>
                    <a:pt x="175" y="1095"/>
                  </a:lnTo>
                  <a:lnTo>
                    <a:pt x="188" y="1225"/>
                  </a:lnTo>
                  <a:lnTo>
                    <a:pt x="207" y="1347"/>
                  </a:lnTo>
                  <a:lnTo>
                    <a:pt x="232" y="1458"/>
                  </a:lnTo>
                  <a:lnTo>
                    <a:pt x="264" y="1553"/>
                  </a:lnTo>
                  <a:lnTo>
                    <a:pt x="303" y="1632"/>
                  </a:lnTo>
                  <a:lnTo>
                    <a:pt x="351" y="1689"/>
                  </a:lnTo>
                  <a:lnTo>
                    <a:pt x="332" y="1689"/>
                  </a:lnTo>
                  <a:lnTo>
                    <a:pt x="313" y="1689"/>
                  </a:lnTo>
                  <a:lnTo>
                    <a:pt x="293" y="1688"/>
                  </a:lnTo>
                  <a:lnTo>
                    <a:pt x="274" y="1688"/>
                  </a:lnTo>
                  <a:lnTo>
                    <a:pt x="255" y="1688"/>
                  </a:lnTo>
                  <a:lnTo>
                    <a:pt x="235" y="1688"/>
                  </a:lnTo>
                  <a:lnTo>
                    <a:pt x="216" y="1688"/>
                  </a:lnTo>
                  <a:lnTo>
                    <a:pt x="197" y="1688"/>
                  </a:lnTo>
                  <a:lnTo>
                    <a:pt x="163" y="1658"/>
                  </a:lnTo>
                  <a:lnTo>
                    <a:pt x="132" y="1609"/>
                  </a:lnTo>
                  <a:lnTo>
                    <a:pt x="103" y="1541"/>
                  </a:lnTo>
                  <a:lnTo>
                    <a:pt x="77" y="1457"/>
                  </a:lnTo>
                  <a:lnTo>
                    <a:pt x="54" y="1360"/>
                  </a:lnTo>
                  <a:lnTo>
                    <a:pt x="35" y="1251"/>
                  </a:lnTo>
                  <a:lnTo>
                    <a:pt x="20" y="1132"/>
                  </a:lnTo>
                  <a:lnTo>
                    <a:pt x="9" y="1005"/>
                  </a:lnTo>
                  <a:lnTo>
                    <a:pt x="2" y="875"/>
                  </a:lnTo>
                  <a:lnTo>
                    <a:pt x="0" y="740"/>
                  </a:lnTo>
                  <a:lnTo>
                    <a:pt x="3" y="606"/>
                  </a:lnTo>
                  <a:lnTo>
                    <a:pt x="12" y="473"/>
                  </a:lnTo>
                  <a:lnTo>
                    <a:pt x="26" y="343"/>
                  </a:lnTo>
                  <a:lnTo>
                    <a:pt x="46" y="220"/>
                  </a:lnTo>
                  <a:lnTo>
                    <a:pt x="72" y="10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2B2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71" name="Freeform 115"/>
            <p:cNvSpPr>
              <a:spLocks/>
            </p:cNvSpPr>
            <p:nvPr/>
          </p:nvSpPr>
          <p:spPr bwMode="auto">
            <a:xfrm>
              <a:off x="187" y="1089"/>
              <a:ext cx="817" cy="128"/>
            </a:xfrm>
            <a:custGeom>
              <a:avLst/>
              <a:gdLst/>
              <a:ahLst/>
              <a:cxnLst>
                <a:cxn ang="0">
                  <a:pos x="5653" y="229"/>
                </a:cxn>
                <a:cxn ang="0">
                  <a:pos x="5880" y="205"/>
                </a:cxn>
                <a:cxn ang="0">
                  <a:pos x="6045" y="186"/>
                </a:cxn>
                <a:cxn ang="0">
                  <a:pos x="6158" y="170"/>
                </a:cxn>
                <a:cxn ang="0">
                  <a:pos x="6234" y="155"/>
                </a:cxn>
                <a:cxn ang="0">
                  <a:pos x="6284" y="138"/>
                </a:cxn>
                <a:cxn ang="0">
                  <a:pos x="6321" y="116"/>
                </a:cxn>
                <a:cxn ang="0">
                  <a:pos x="6356" y="90"/>
                </a:cxn>
                <a:cxn ang="0">
                  <a:pos x="6404" y="55"/>
                </a:cxn>
                <a:cxn ang="0">
                  <a:pos x="6470" y="14"/>
                </a:cxn>
                <a:cxn ang="0">
                  <a:pos x="6524" y="3"/>
                </a:cxn>
                <a:cxn ang="0">
                  <a:pos x="6535" y="60"/>
                </a:cxn>
                <a:cxn ang="0">
                  <a:pos x="6487" y="175"/>
                </a:cxn>
                <a:cxn ang="0">
                  <a:pos x="6411" y="291"/>
                </a:cxn>
                <a:cxn ang="0">
                  <a:pos x="6321" y="391"/>
                </a:cxn>
                <a:cxn ang="0">
                  <a:pos x="6232" y="455"/>
                </a:cxn>
                <a:cxn ang="0">
                  <a:pos x="6153" y="472"/>
                </a:cxn>
                <a:cxn ang="0">
                  <a:pos x="6067" y="486"/>
                </a:cxn>
                <a:cxn ang="0">
                  <a:pos x="5974" y="501"/>
                </a:cxn>
                <a:cxn ang="0">
                  <a:pos x="5877" y="515"/>
                </a:cxn>
                <a:cxn ang="0">
                  <a:pos x="5780" y="531"/>
                </a:cxn>
                <a:cxn ang="0">
                  <a:pos x="5684" y="545"/>
                </a:cxn>
                <a:cxn ang="0">
                  <a:pos x="5591" y="559"/>
                </a:cxn>
                <a:cxn ang="0">
                  <a:pos x="5506" y="569"/>
                </a:cxn>
                <a:cxn ang="0">
                  <a:pos x="5435" y="605"/>
                </a:cxn>
                <a:cxn ang="0">
                  <a:pos x="5399" y="685"/>
                </a:cxn>
                <a:cxn ang="0">
                  <a:pos x="5378" y="1073"/>
                </a:cxn>
                <a:cxn ang="0">
                  <a:pos x="5442" y="1701"/>
                </a:cxn>
                <a:cxn ang="0">
                  <a:pos x="45" y="1808"/>
                </a:cxn>
                <a:cxn ang="0">
                  <a:pos x="9" y="1766"/>
                </a:cxn>
                <a:cxn ang="0">
                  <a:pos x="0" y="1412"/>
                </a:cxn>
                <a:cxn ang="0">
                  <a:pos x="28" y="847"/>
                </a:cxn>
                <a:cxn ang="0">
                  <a:pos x="128" y="705"/>
                </a:cxn>
                <a:cxn ang="0">
                  <a:pos x="436" y="686"/>
                </a:cxn>
                <a:cxn ang="0">
                  <a:pos x="943" y="673"/>
                </a:cxn>
                <a:cxn ang="0">
                  <a:pos x="1578" y="669"/>
                </a:cxn>
                <a:cxn ang="0">
                  <a:pos x="2271" y="671"/>
                </a:cxn>
                <a:cxn ang="0">
                  <a:pos x="2956" y="681"/>
                </a:cxn>
                <a:cxn ang="0">
                  <a:pos x="3562" y="696"/>
                </a:cxn>
                <a:cxn ang="0">
                  <a:pos x="4020" y="720"/>
                </a:cxn>
                <a:cxn ang="0">
                  <a:pos x="4200" y="740"/>
                </a:cxn>
                <a:cxn ang="0">
                  <a:pos x="4251" y="745"/>
                </a:cxn>
                <a:cxn ang="0">
                  <a:pos x="4298" y="743"/>
                </a:cxn>
                <a:cxn ang="0">
                  <a:pos x="4351" y="733"/>
                </a:cxn>
                <a:cxn ang="0">
                  <a:pos x="4415" y="719"/>
                </a:cxn>
                <a:cxn ang="0">
                  <a:pos x="4500" y="698"/>
                </a:cxn>
                <a:cxn ang="0">
                  <a:pos x="4613" y="671"/>
                </a:cxn>
                <a:cxn ang="0">
                  <a:pos x="4762" y="641"/>
                </a:cxn>
                <a:cxn ang="0">
                  <a:pos x="4930" y="612"/>
                </a:cxn>
                <a:cxn ang="0">
                  <a:pos x="5089" y="585"/>
                </a:cxn>
                <a:cxn ang="0">
                  <a:pos x="5252" y="559"/>
                </a:cxn>
                <a:cxn ang="0">
                  <a:pos x="5412" y="535"/>
                </a:cxn>
                <a:cxn ang="0">
                  <a:pos x="5530" y="492"/>
                </a:cxn>
                <a:cxn ang="0">
                  <a:pos x="5517" y="410"/>
                </a:cxn>
                <a:cxn ang="0">
                  <a:pos x="5466" y="364"/>
                </a:cxn>
                <a:cxn ang="0">
                  <a:pos x="5445" y="295"/>
                </a:cxn>
              </a:cxnLst>
              <a:rect l="0" t="0" r="r" b="b"/>
              <a:pathLst>
                <a:path w="6538" h="1810">
                  <a:moveTo>
                    <a:pt x="5435" y="250"/>
                  </a:moveTo>
                  <a:lnTo>
                    <a:pt x="5513" y="242"/>
                  </a:lnTo>
                  <a:lnTo>
                    <a:pt x="5585" y="235"/>
                  </a:lnTo>
                  <a:lnTo>
                    <a:pt x="5653" y="229"/>
                  </a:lnTo>
                  <a:lnTo>
                    <a:pt x="5716" y="222"/>
                  </a:lnTo>
                  <a:lnTo>
                    <a:pt x="5775" y="216"/>
                  </a:lnTo>
                  <a:lnTo>
                    <a:pt x="5829" y="211"/>
                  </a:lnTo>
                  <a:lnTo>
                    <a:pt x="5880" y="205"/>
                  </a:lnTo>
                  <a:lnTo>
                    <a:pt x="5926" y="200"/>
                  </a:lnTo>
                  <a:lnTo>
                    <a:pt x="5969" y="195"/>
                  </a:lnTo>
                  <a:lnTo>
                    <a:pt x="6009" y="191"/>
                  </a:lnTo>
                  <a:lnTo>
                    <a:pt x="6045" y="186"/>
                  </a:lnTo>
                  <a:lnTo>
                    <a:pt x="6077" y="182"/>
                  </a:lnTo>
                  <a:lnTo>
                    <a:pt x="6107" y="178"/>
                  </a:lnTo>
                  <a:lnTo>
                    <a:pt x="6134" y="174"/>
                  </a:lnTo>
                  <a:lnTo>
                    <a:pt x="6158" y="170"/>
                  </a:lnTo>
                  <a:lnTo>
                    <a:pt x="6180" y="166"/>
                  </a:lnTo>
                  <a:lnTo>
                    <a:pt x="6200" y="162"/>
                  </a:lnTo>
                  <a:lnTo>
                    <a:pt x="6218" y="159"/>
                  </a:lnTo>
                  <a:lnTo>
                    <a:pt x="6234" y="155"/>
                  </a:lnTo>
                  <a:lnTo>
                    <a:pt x="6248" y="150"/>
                  </a:lnTo>
                  <a:lnTo>
                    <a:pt x="6262" y="146"/>
                  </a:lnTo>
                  <a:lnTo>
                    <a:pt x="6273" y="142"/>
                  </a:lnTo>
                  <a:lnTo>
                    <a:pt x="6284" y="138"/>
                  </a:lnTo>
                  <a:lnTo>
                    <a:pt x="6294" y="132"/>
                  </a:lnTo>
                  <a:lnTo>
                    <a:pt x="6303" y="127"/>
                  </a:lnTo>
                  <a:lnTo>
                    <a:pt x="6312" y="122"/>
                  </a:lnTo>
                  <a:lnTo>
                    <a:pt x="6321" y="116"/>
                  </a:lnTo>
                  <a:lnTo>
                    <a:pt x="6329" y="110"/>
                  </a:lnTo>
                  <a:lnTo>
                    <a:pt x="6338" y="104"/>
                  </a:lnTo>
                  <a:lnTo>
                    <a:pt x="6347" y="97"/>
                  </a:lnTo>
                  <a:lnTo>
                    <a:pt x="6356" y="90"/>
                  </a:lnTo>
                  <a:lnTo>
                    <a:pt x="6366" y="83"/>
                  </a:lnTo>
                  <a:lnTo>
                    <a:pt x="6377" y="75"/>
                  </a:lnTo>
                  <a:lnTo>
                    <a:pt x="6390" y="66"/>
                  </a:lnTo>
                  <a:lnTo>
                    <a:pt x="6404" y="55"/>
                  </a:lnTo>
                  <a:lnTo>
                    <a:pt x="6420" y="43"/>
                  </a:lnTo>
                  <a:lnTo>
                    <a:pt x="6437" y="33"/>
                  </a:lnTo>
                  <a:lnTo>
                    <a:pt x="6454" y="22"/>
                  </a:lnTo>
                  <a:lnTo>
                    <a:pt x="6470" y="14"/>
                  </a:lnTo>
                  <a:lnTo>
                    <a:pt x="6486" y="6"/>
                  </a:lnTo>
                  <a:lnTo>
                    <a:pt x="6501" y="2"/>
                  </a:lnTo>
                  <a:lnTo>
                    <a:pt x="6513" y="0"/>
                  </a:lnTo>
                  <a:lnTo>
                    <a:pt x="6524" y="3"/>
                  </a:lnTo>
                  <a:lnTo>
                    <a:pt x="6532" y="10"/>
                  </a:lnTo>
                  <a:lnTo>
                    <a:pt x="6537" y="20"/>
                  </a:lnTo>
                  <a:lnTo>
                    <a:pt x="6538" y="37"/>
                  </a:lnTo>
                  <a:lnTo>
                    <a:pt x="6535" y="60"/>
                  </a:lnTo>
                  <a:lnTo>
                    <a:pt x="6528" y="90"/>
                  </a:lnTo>
                  <a:lnTo>
                    <a:pt x="6517" y="118"/>
                  </a:lnTo>
                  <a:lnTo>
                    <a:pt x="6503" y="146"/>
                  </a:lnTo>
                  <a:lnTo>
                    <a:pt x="6487" y="175"/>
                  </a:lnTo>
                  <a:lnTo>
                    <a:pt x="6470" y="204"/>
                  </a:lnTo>
                  <a:lnTo>
                    <a:pt x="6451" y="234"/>
                  </a:lnTo>
                  <a:lnTo>
                    <a:pt x="6432" y="263"/>
                  </a:lnTo>
                  <a:lnTo>
                    <a:pt x="6411" y="291"/>
                  </a:lnTo>
                  <a:lnTo>
                    <a:pt x="6389" y="319"/>
                  </a:lnTo>
                  <a:lnTo>
                    <a:pt x="6366" y="344"/>
                  </a:lnTo>
                  <a:lnTo>
                    <a:pt x="6344" y="368"/>
                  </a:lnTo>
                  <a:lnTo>
                    <a:pt x="6321" y="391"/>
                  </a:lnTo>
                  <a:lnTo>
                    <a:pt x="6298" y="411"/>
                  </a:lnTo>
                  <a:lnTo>
                    <a:pt x="6275" y="429"/>
                  </a:lnTo>
                  <a:lnTo>
                    <a:pt x="6253" y="443"/>
                  </a:lnTo>
                  <a:lnTo>
                    <a:pt x="6232" y="455"/>
                  </a:lnTo>
                  <a:lnTo>
                    <a:pt x="6212" y="463"/>
                  </a:lnTo>
                  <a:lnTo>
                    <a:pt x="6193" y="466"/>
                  </a:lnTo>
                  <a:lnTo>
                    <a:pt x="6174" y="469"/>
                  </a:lnTo>
                  <a:lnTo>
                    <a:pt x="6153" y="472"/>
                  </a:lnTo>
                  <a:lnTo>
                    <a:pt x="6133" y="475"/>
                  </a:lnTo>
                  <a:lnTo>
                    <a:pt x="6111" y="478"/>
                  </a:lnTo>
                  <a:lnTo>
                    <a:pt x="6090" y="482"/>
                  </a:lnTo>
                  <a:lnTo>
                    <a:pt x="6067" y="486"/>
                  </a:lnTo>
                  <a:lnTo>
                    <a:pt x="6045" y="489"/>
                  </a:lnTo>
                  <a:lnTo>
                    <a:pt x="6022" y="493"/>
                  </a:lnTo>
                  <a:lnTo>
                    <a:pt x="5997" y="496"/>
                  </a:lnTo>
                  <a:lnTo>
                    <a:pt x="5974" y="501"/>
                  </a:lnTo>
                  <a:lnTo>
                    <a:pt x="5950" y="505"/>
                  </a:lnTo>
                  <a:lnTo>
                    <a:pt x="5926" y="508"/>
                  </a:lnTo>
                  <a:lnTo>
                    <a:pt x="5902" y="512"/>
                  </a:lnTo>
                  <a:lnTo>
                    <a:pt x="5877" y="515"/>
                  </a:lnTo>
                  <a:lnTo>
                    <a:pt x="5853" y="520"/>
                  </a:lnTo>
                  <a:lnTo>
                    <a:pt x="5829" y="524"/>
                  </a:lnTo>
                  <a:lnTo>
                    <a:pt x="5804" y="527"/>
                  </a:lnTo>
                  <a:lnTo>
                    <a:pt x="5780" y="531"/>
                  </a:lnTo>
                  <a:lnTo>
                    <a:pt x="5755" y="535"/>
                  </a:lnTo>
                  <a:lnTo>
                    <a:pt x="5731" y="539"/>
                  </a:lnTo>
                  <a:lnTo>
                    <a:pt x="5707" y="542"/>
                  </a:lnTo>
                  <a:lnTo>
                    <a:pt x="5684" y="545"/>
                  </a:lnTo>
                  <a:lnTo>
                    <a:pt x="5660" y="549"/>
                  </a:lnTo>
                  <a:lnTo>
                    <a:pt x="5637" y="553"/>
                  </a:lnTo>
                  <a:lnTo>
                    <a:pt x="5614" y="556"/>
                  </a:lnTo>
                  <a:lnTo>
                    <a:pt x="5591" y="559"/>
                  </a:lnTo>
                  <a:lnTo>
                    <a:pt x="5569" y="561"/>
                  </a:lnTo>
                  <a:lnTo>
                    <a:pt x="5548" y="564"/>
                  </a:lnTo>
                  <a:lnTo>
                    <a:pt x="5527" y="567"/>
                  </a:lnTo>
                  <a:lnTo>
                    <a:pt x="5506" y="569"/>
                  </a:lnTo>
                  <a:lnTo>
                    <a:pt x="5486" y="572"/>
                  </a:lnTo>
                  <a:lnTo>
                    <a:pt x="5466" y="577"/>
                  </a:lnTo>
                  <a:lnTo>
                    <a:pt x="5450" y="590"/>
                  </a:lnTo>
                  <a:lnTo>
                    <a:pt x="5435" y="605"/>
                  </a:lnTo>
                  <a:lnTo>
                    <a:pt x="5424" y="624"/>
                  </a:lnTo>
                  <a:lnTo>
                    <a:pt x="5414" y="645"/>
                  </a:lnTo>
                  <a:lnTo>
                    <a:pt x="5406" y="666"/>
                  </a:lnTo>
                  <a:lnTo>
                    <a:pt x="5399" y="685"/>
                  </a:lnTo>
                  <a:lnTo>
                    <a:pt x="5394" y="702"/>
                  </a:lnTo>
                  <a:lnTo>
                    <a:pt x="5383" y="778"/>
                  </a:lnTo>
                  <a:lnTo>
                    <a:pt x="5378" y="908"/>
                  </a:lnTo>
                  <a:lnTo>
                    <a:pt x="5378" y="1073"/>
                  </a:lnTo>
                  <a:lnTo>
                    <a:pt x="5385" y="1253"/>
                  </a:lnTo>
                  <a:lnTo>
                    <a:pt x="5397" y="1431"/>
                  </a:lnTo>
                  <a:lnTo>
                    <a:pt x="5416" y="1587"/>
                  </a:lnTo>
                  <a:lnTo>
                    <a:pt x="5442" y="1701"/>
                  </a:lnTo>
                  <a:lnTo>
                    <a:pt x="5474" y="1755"/>
                  </a:lnTo>
                  <a:lnTo>
                    <a:pt x="68" y="1810"/>
                  </a:lnTo>
                  <a:lnTo>
                    <a:pt x="57" y="1810"/>
                  </a:lnTo>
                  <a:lnTo>
                    <a:pt x="45" y="1808"/>
                  </a:lnTo>
                  <a:lnTo>
                    <a:pt x="34" y="1805"/>
                  </a:lnTo>
                  <a:lnTo>
                    <a:pt x="24" y="1797"/>
                  </a:lnTo>
                  <a:lnTo>
                    <a:pt x="15" y="1786"/>
                  </a:lnTo>
                  <a:lnTo>
                    <a:pt x="9" y="1766"/>
                  </a:lnTo>
                  <a:lnTo>
                    <a:pt x="4" y="1742"/>
                  </a:lnTo>
                  <a:lnTo>
                    <a:pt x="3" y="1708"/>
                  </a:lnTo>
                  <a:lnTo>
                    <a:pt x="1" y="1566"/>
                  </a:lnTo>
                  <a:lnTo>
                    <a:pt x="0" y="1412"/>
                  </a:lnTo>
                  <a:lnTo>
                    <a:pt x="2" y="1254"/>
                  </a:lnTo>
                  <a:lnTo>
                    <a:pt x="6" y="1102"/>
                  </a:lnTo>
                  <a:lnTo>
                    <a:pt x="15" y="963"/>
                  </a:lnTo>
                  <a:lnTo>
                    <a:pt x="28" y="847"/>
                  </a:lnTo>
                  <a:lnTo>
                    <a:pt x="45" y="762"/>
                  </a:lnTo>
                  <a:lnTo>
                    <a:pt x="69" y="718"/>
                  </a:lnTo>
                  <a:lnTo>
                    <a:pt x="90" y="711"/>
                  </a:lnTo>
                  <a:lnTo>
                    <a:pt x="128" y="705"/>
                  </a:lnTo>
                  <a:lnTo>
                    <a:pt x="183" y="700"/>
                  </a:lnTo>
                  <a:lnTo>
                    <a:pt x="253" y="694"/>
                  </a:lnTo>
                  <a:lnTo>
                    <a:pt x="338" y="690"/>
                  </a:lnTo>
                  <a:lnTo>
                    <a:pt x="436" y="686"/>
                  </a:lnTo>
                  <a:lnTo>
                    <a:pt x="547" y="682"/>
                  </a:lnTo>
                  <a:lnTo>
                    <a:pt x="669" y="678"/>
                  </a:lnTo>
                  <a:lnTo>
                    <a:pt x="802" y="676"/>
                  </a:lnTo>
                  <a:lnTo>
                    <a:pt x="943" y="673"/>
                  </a:lnTo>
                  <a:lnTo>
                    <a:pt x="1092" y="672"/>
                  </a:lnTo>
                  <a:lnTo>
                    <a:pt x="1248" y="670"/>
                  </a:lnTo>
                  <a:lnTo>
                    <a:pt x="1410" y="669"/>
                  </a:lnTo>
                  <a:lnTo>
                    <a:pt x="1578" y="669"/>
                  </a:lnTo>
                  <a:lnTo>
                    <a:pt x="1748" y="669"/>
                  </a:lnTo>
                  <a:lnTo>
                    <a:pt x="1921" y="669"/>
                  </a:lnTo>
                  <a:lnTo>
                    <a:pt x="2096" y="670"/>
                  </a:lnTo>
                  <a:lnTo>
                    <a:pt x="2271" y="671"/>
                  </a:lnTo>
                  <a:lnTo>
                    <a:pt x="2446" y="673"/>
                  </a:lnTo>
                  <a:lnTo>
                    <a:pt x="2619" y="675"/>
                  </a:lnTo>
                  <a:lnTo>
                    <a:pt x="2790" y="677"/>
                  </a:lnTo>
                  <a:lnTo>
                    <a:pt x="2956" y="681"/>
                  </a:lnTo>
                  <a:lnTo>
                    <a:pt x="3117" y="684"/>
                  </a:lnTo>
                  <a:lnTo>
                    <a:pt x="3272" y="688"/>
                  </a:lnTo>
                  <a:lnTo>
                    <a:pt x="3422" y="692"/>
                  </a:lnTo>
                  <a:lnTo>
                    <a:pt x="3562" y="696"/>
                  </a:lnTo>
                  <a:lnTo>
                    <a:pt x="3693" y="702"/>
                  </a:lnTo>
                  <a:lnTo>
                    <a:pt x="3814" y="707"/>
                  </a:lnTo>
                  <a:lnTo>
                    <a:pt x="3923" y="713"/>
                  </a:lnTo>
                  <a:lnTo>
                    <a:pt x="4020" y="720"/>
                  </a:lnTo>
                  <a:lnTo>
                    <a:pt x="4103" y="726"/>
                  </a:lnTo>
                  <a:lnTo>
                    <a:pt x="4172" y="733"/>
                  </a:lnTo>
                  <a:lnTo>
                    <a:pt x="4187" y="737"/>
                  </a:lnTo>
                  <a:lnTo>
                    <a:pt x="4200" y="740"/>
                  </a:lnTo>
                  <a:lnTo>
                    <a:pt x="4214" y="742"/>
                  </a:lnTo>
                  <a:lnTo>
                    <a:pt x="4226" y="743"/>
                  </a:lnTo>
                  <a:lnTo>
                    <a:pt x="4239" y="744"/>
                  </a:lnTo>
                  <a:lnTo>
                    <a:pt x="4251" y="745"/>
                  </a:lnTo>
                  <a:lnTo>
                    <a:pt x="4263" y="745"/>
                  </a:lnTo>
                  <a:lnTo>
                    <a:pt x="4275" y="745"/>
                  </a:lnTo>
                  <a:lnTo>
                    <a:pt x="4287" y="744"/>
                  </a:lnTo>
                  <a:lnTo>
                    <a:pt x="4298" y="743"/>
                  </a:lnTo>
                  <a:lnTo>
                    <a:pt x="4311" y="741"/>
                  </a:lnTo>
                  <a:lnTo>
                    <a:pt x="4323" y="739"/>
                  </a:lnTo>
                  <a:lnTo>
                    <a:pt x="4337" y="737"/>
                  </a:lnTo>
                  <a:lnTo>
                    <a:pt x="4351" y="733"/>
                  </a:lnTo>
                  <a:lnTo>
                    <a:pt x="4365" y="730"/>
                  </a:lnTo>
                  <a:lnTo>
                    <a:pt x="4381" y="727"/>
                  </a:lnTo>
                  <a:lnTo>
                    <a:pt x="4398" y="723"/>
                  </a:lnTo>
                  <a:lnTo>
                    <a:pt x="4415" y="719"/>
                  </a:lnTo>
                  <a:lnTo>
                    <a:pt x="4434" y="713"/>
                  </a:lnTo>
                  <a:lnTo>
                    <a:pt x="4455" y="708"/>
                  </a:lnTo>
                  <a:lnTo>
                    <a:pt x="4477" y="703"/>
                  </a:lnTo>
                  <a:lnTo>
                    <a:pt x="4500" y="698"/>
                  </a:lnTo>
                  <a:lnTo>
                    <a:pt x="4526" y="691"/>
                  </a:lnTo>
                  <a:lnTo>
                    <a:pt x="4553" y="685"/>
                  </a:lnTo>
                  <a:lnTo>
                    <a:pt x="4582" y="678"/>
                  </a:lnTo>
                  <a:lnTo>
                    <a:pt x="4613" y="671"/>
                  </a:lnTo>
                  <a:lnTo>
                    <a:pt x="4647" y="665"/>
                  </a:lnTo>
                  <a:lnTo>
                    <a:pt x="4683" y="657"/>
                  </a:lnTo>
                  <a:lnTo>
                    <a:pt x="4721" y="650"/>
                  </a:lnTo>
                  <a:lnTo>
                    <a:pt x="4762" y="641"/>
                  </a:lnTo>
                  <a:lnTo>
                    <a:pt x="4806" y="634"/>
                  </a:lnTo>
                  <a:lnTo>
                    <a:pt x="4852" y="626"/>
                  </a:lnTo>
                  <a:lnTo>
                    <a:pt x="4891" y="619"/>
                  </a:lnTo>
                  <a:lnTo>
                    <a:pt x="4930" y="612"/>
                  </a:lnTo>
                  <a:lnTo>
                    <a:pt x="4969" y="605"/>
                  </a:lnTo>
                  <a:lnTo>
                    <a:pt x="5009" y="599"/>
                  </a:lnTo>
                  <a:lnTo>
                    <a:pt x="5049" y="592"/>
                  </a:lnTo>
                  <a:lnTo>
                    <a:pt x="5089" y="585"/>
                  </a:lnTo>
                  <a:lnTo>
                    <a:pt x="5130" y="579"/>
                  </a:lnTo>
                  <a:lnTo>
                    <a:pt x="5171" y="573"/>
                  </a:lnTo>
                  <a:lnTo>
                    <a:pt x="5211" y="566"/>
                  </a:lnTo>
                  <a:lnTo>
                    <a:pt x="5252" y="559"/>
                  </a:lnTo>
                  <a:lnTo>
                    <a:pt x="5292" y="553"/>
                  </a:lnTo>
                  <a:lnTo>
                    <a:pt x="5332" y="547"/>
                  </a:lnTo>
                  <a:lnTo>
                    <a:pt x="5372" y="541"/>
                  </a:lnTo>
                  <a:lnTo>
                    <a:pt x="5412" y="535"/>
                  </a:lnTo>
                  <a:lnTo>
                    <a:pt x="5452" y="528"/>
                  </a:lnTo>
                  <a:lnTo>
                    <a:pt x="5491" y="523"/>
                  </a:lnTo>
                  <a:lnTo>
                    <a:pt x="5515" y="510"/>
                  </a:lnTo>
                  <a:lnTo>
                    <a:pt x="5530" y="492"/>
                  </a:lnTo>
                  <a:lnTo>
                    <a:pt x="5538" y="471"/>
                  </a:lnTo>
                  <a:lnTo>
                    <a:pt x="5537" y="448"/>
                  </a:lnTo>
                  <a:lnTo>
                    <a:pt x="5530" y="428"/>
                  </a:lnTo>
                  <a:lnTo>
                    <a:pt x="5517" y="410"/>
                  </a:lnTo>
                  <a:lnTo>
                    <a:pt x="5499" y="399"/>
                  </a:lnTo>
                  <a:lnTo>
                    <a:pt x="5477" y="396"/>
                  </a:lnTo>
                  <a:lnTo>
                    <a:pt x="5471" y="380"/>
                  </a:lnTo>
                  <a:lnTo>
                    <a:pt x="5466" y="364"/>
                  </a:lnTo>
                  <a:lnTo>
                    <a:pt x="5461" y="348"/>
                  </a:lnTo>
                  <a:lnTo>
                    <a:pt x="5455" y="332"/>
                  </a:lnTo>
                  <a:lnTo>
                    <a:pt x="5450" y="314"/>
                  </a:lnTo>
                  <a:lnTo>
                    <a:pt x="5445" y="295"/>
                  </a:lnTo>
                  <a:lnTo>
                    <a:pt x="5440" y="273"/>
                  </a:lnTo>
                  <a:lnTo>
                    <a:pt x="5435" y="250"/>
                  </a:lnTo>
                  <a:close/>
                </a:path>
              </a:pathLst>
            </a:custGeom>
            <a:solidFill>
              <a:srgbClr val="A572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72" name="Freeform 116"/>
            <p:cNvSpPr>
              <a:spLocks/>
            </p:cNvSpPr>
            <p:nvPr/>
          </p:nvSpPr>
          <p:spPr bwMode="auto">
            <a:xfrm>
              <a:off x="866" y="1095"/>
              <a:ext cx="118" cy="12"/>
            </a:xfrm>
            <a:custGeom>
              <a:avLst/>
              <a:gdLst/>
              <a:ahLst/>
              <a:cxnLst>
                <a:cxn ang="0">
                  <a:pos x="929" y="0"/>
                </a:cxn>
                <a:cxn ang="0">
                  <a:pos x="910" y="15"/>
                </a:cxn>
                <a:cxn ang="0">
                  <a:pos x="892" y="28"/>
                </a:cxn>
                <a:cxn ang="0">
                  <a:pos x="876" y="40"/>
                </a:cxn>
                <a:cxn ang="0">
                  <a:pos x="858" y="50"/>
                </a:cxn>
                <a:cxn ang="0">
                  <a:pos x="837" y="60"/>
                </a:cxn>
                <a:cxn ang="0">
                  <a:pos x="812" y="68"/>
                </a:cxn>
                <a:cxn ang="0">
                  <a:pos x="783" y="77"/>
                </a:cxn>
                <a:cxn ang="0">
                  <a:pos x="745" y="84"/>
                </a:cxn>
                <a:cxn ang="0">
                  <a:pos x="699" y="91"/>
                </a:cxn>
                <a:cxn ang="0">
                  <a:pos x="642" y="100"/>
                </a:cxn>
                <a:cxn ang="0">
                  <a:pos x="574" y="108"/>
                </a:cxn>
                <a:cxn ang="0">
                  <a:pos x="491" y="118"/>
                </a:cxn>
                <a:cxn ang="0">
                  <a:pos x="394" y="128"/>
                </a:cxn>
                <a:cxn ang="0">
                  <a:pos x="281" y="140"/>
                </a:cxn>
                <a:cxn ang="0">
                  <a:pos x="150" y="153"/>
                </a:cxn>
                <a:cxn ang="0">
                  <a:pos x="0" y="168"/>
                </a:cxn>
                <a:cxn ang="0">
                  <a:pos x="78" y="169"/>
                </a:cxn>
                <a:cxn ang="0">
                  <a:pos x="218" y="155"/>
                </a:cxn>
                <a:cxn ang="0">
                  <a:pos x="340" y="142"/>
                </a:cxn>
                <a:cxn ang="0">
                  <a:pos x="445" y="132"/>
                </a:cxn>
                <a:cxn ang="0">
                  <a:pos x="534" y="121"/>
                </a:cxn>
                <a:cxn ang="0">
                  <a:pos x="610" y="113"/>
                </a:cxn>
                <a:cxn ang="0">
                  <a:pos x="672" y="104"/>
                </a:cxn>
                <a:cxn ang="0">
                  <a:pos x="723" y="97"/>
                </a:cxn>
                <a:cxn ang="0">
                  <a:pos x="765" y="88"/>
                </a:cxn>
                <a:cxn ang="0">
                  <a:pos x="799" y="81"/>
                </a:cxn>
                <a:cxn ang="0">
                  <a:pos x="828" y="72"/>
                </a:cxn>
                <a:cxn ang="0">
                  <a:pos x="850" y="64"/>
                </a:cxn>
                <a:cxn ang="0">
                  <a:pos x="869" y="53"/>
                </a:cxn>
                <a:cxn ang="0">
                  <a:pos x="888" y="43"/>
                </a:cxn>
                <a:cxn ang="0">
                  <a:pos x="905" y="30"/>
                </a:cxn>
                <a:cxn ang="0">
                  <a:pos x="923" y="16"/>
                </a:cxn>
                <a:cxn ang="0">
                  <a:pos x="933" y="9"/>
                </a:cxn>
                <a:cxn ang="0">
                  <a:pos x="935" y="7"/>
                </a:cxn>
                <a:cxn ang="0">
                  <a:pos x="932" y="0"/>
                </a:cxn>
              </a:cxnLst>
              <a:rect l="0" t="0" r="r" b="b"/>
              <a:pathLst>
                <a:path w="935" h="176">
                  <a:moveTo>
                    <a:pt x="929" y="0"/>
                  </a:moveTo>
                  <a:lnTo>
                    <a:pt x="929" y="0"/>
                  </a:lnTo>
                  <a:lnTo>
                    <a:pt x="919" y="8"/>
                  </a:lnTo>
                  <a:lnTo>
                    <a:pt x="910" y="15"/>
                  </a:lnTo>
                  <a:lnTo>
                    <a:pt x="901" y="22"/>
                  </a:lnTo>
                  <a:lnTo>
                    <a:pt x="892" y="28"/>
                  </a:lnTo>
                  <a:lnTo>
                    <a:pt x="884" y="34"/>
                  </a:lnTo>
                  <a:lnTo>
                    <a:pt x="876" y="40"/>
                  </a:lnTo>
                  <a:lnTo>
                    <a:pt x="867" y="45"/>
                  </a:lnTo>
                  <a:lnTo>
                    <a:pt x="858" y="50"/>
                  </a:lnTo>
                  <a:lnTo>
                    <a:pt x="848" y="55"/>
                  </a:lnTo>
                  <a:lnTo>
                    <a:pt x="837" y="60"/>
                  </a:lnTo>
                  <a:lnTo>
                    <a:pt x="826" y="64"/>
                  </a:lnTo>
                  <a:lnTo>
                    <a:pt x="812" y="68"/>
                  </a:lnTo>
                  <a:lnTo>
                    <a:pt x="799" y="72"/>
                  </a:lnTo>
                  <a:lnTo>
                    <a:pt x="783" y="77"/>
                  </a:lnTo>
                  <a:lnTo>
                    <a:pt x="765" y="80"/>
                  </a:lnTo>
                  <a:lnTo>
                    <a:pt x="745" y="84"/>
                  </a:lnTo>
                  <a:lnTo>
                    <a:pt x="723" y="88"/>
                  </a:lnTo>
                  <a:lnTo>
                    <a:pt x="699" y="91"/>
                  </a:lnTo>
                  <a:lnTo>
                    <a:pt x="672" y="96"/>
                  </a:lnTo>
                  <a:lnTo>
                    <a:pt x="642" y="100"/>
                  </a:lnTo>
                  <a:lnTo>
                    <a:pt x="610" y="104"/>
                  </a:lnTo>
                  <a:lnTo>
                    <a:pt x="574" y="108"/>
                  </a:lnTo>
                  <a:lnTo>
                    <a:pt x="534" y="113"/>
                  </a:lnTo>
                  <a:lnTo>
                    <a:pt x="491" y="118"/>
                  </a:lnTo>
                  <a:lnTo>
                    <a:pt x="445" y="123"/>
                  </a:lnTo>
                  <a:lnTo>
                    <a:pt x="394" y="128"/>
                  </a:lnTo>
                  <a:lnTo>
                    <a:pt x="340" y="134"/>
                  </a:lnTo>
                  <a:lnTo>
                    <a:pt x="281" y="140"/>
                  </a:lnTo>
                  <a:lnTo>
                    <a:pt x="218" y="146"/>
                  </a:lnTo>
                  <a:lnTo>
                    <a:pt x="150" y="153"/>
                  </a:lnTo>
                  <a:lnTo>
                    <a:pt x="78" y="160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78" y="169"/>
                  </a:lnTo>
                  <a:lnTo>
                    <a:pt x="150" y="161"/>
                  </a:lnTo>
                  <a:lnTo>
                    <a:pt x="218" y="155"/>
                  </a:lnTo>
                  <a:lnTo>
                    <a:pt x="281" y="149"/>
                  </a:lnTo>
                  <a:lnTo>
                    <a:pt x="340" y="142"/>
                  </a:lnTo>
                  <a:lnTo>
                    <a:pt x="394" y="137"/>
                  </a:lnTo>
                  <a:lnTo>
                    <a:pt x="445" y="132"/>
                  </a:lnTo>
                  <a:lnTo>
                    <a:pt x="491" y="126"/>
                  </a:lnTo>
                  <a:lnTo>
                    <a:pt x="534" y="121"/>
                  </a:lnTo>
                  <a:lnTo>
                    <a:pt x="574" y="117"/>
                  </a:lnTo>
                  <a:lnTo>
                    <a:pt x="610" y="113"/>
                  </a:lnTo>
                  <a:lnTo>
                    <a:pt x="642" y="108"/>
                  </a:lnTo>
                  <a:lnTo>
                    <a:pt x="672" y="104"/>
                  </a:lnTo>
                  <a:lnTo>
                    <a:pt x="699" y="100"/>
                  </a:lnTo>
                  <a:lnTo>
                    <a:pt x="723" y="97"/>
                  </a:lnTo>
                  <a:lnTo>
                    <a:pt x="745" y="92"/>
                  </a:lnTo>
                  <a:lnTo>
                    <a:pt x="765" y="88"/>
                  </a:lnTo>
                  <a:lnTo>
                    <a:pt x="783" y="85"/>
                  </a:lnTo>
                  <a:lnTo>
                    <a:pt x="799" y="81"/>
                  </a:lnTo>
                  <a:lnTo>
                    <a:pt x="814" y="77"/>
                  </a:lnTo>
                  <a:lnTo>
                    <a:pt x="828" y="72"/>
                  </a:lnTo>
                  <a:lnTo>
                    <a:pt x="839" y="68"/>
                  </a:lnTo>
                  <a:lnTo>
                    <a:pt x="850" y="64"/>
                  </a:lnTo>
                  <a:lnTo>
                    <a:pt x="860" y="59"/>
                  </a:lnTo>
                  <a:lnTo>
                    <a:pt x="869" y="53"/>
                  </a:lnTo>
                  <a:lnTo>
                    <a:pt x="878" y="48"/>
                  </a:lnTo>
                  <a:lnTo>
                    <a:pt x="888" y="43"/>
                  </a:lnTo>
                  <a:lnTo>
                    <a:pt x="896" y="36"/>
                  </a:lnTo>
                  <a:lnTo>
                    <a:pt x="905" y="30"/>
                  </a:lnTo>
                  <a:lnTo>
                    <a:pt x="914" y="24"/>
                  </a:lnTo>
                  <a:lnTo>
                    <a:pt x="923" y="16"/>
                  </a:lnTo>
                  <a:lnTo>
                    <a:pt x="933" y="9"/>
                  </a:lnTo>
                  <a:lnTo>
                    <a:pt x="933" y="9"/>
                  </a:lnTo>
                  <a:lnTo>
                    <a:pt x="933" y="9"/>
                  </a:lnTo>
                  <a:lnTo>
                    <a:pt x="935" y="7"/>
                  </a:lnTo>
                  <a:lnTo>
                    <a:pt x="934" y="2"/>
                  </a:lnTo>
                  <a:lnTo>
                    <a:pt x="932" y="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73" name="Freeform 117"/>
            <p:cNvSpPr>
              <a:spLocks/>
            </p:cNvSpPr>
            <p:nvPr/>
          </p:nvSpPr>
          <p:spPr bwMode="auto">
            <a:xfrm>
              <a:off x="982" y="1089"/>
              <a:ext cx="23" cy="7"/>
            </a:xfrm>
            <a:custGeom>
              <a:avLst/>
              <a:gdLst/>
              <a:ahLst/>
              <a:cxnLst>
                <a:cxn ang="0">
                  <a:pos x="167" y="96"/>
                </a:cxn>
                <a:cxn ang="0">
                  <a:pos x="168" y="95"/>
                </a:cxn>
                <a:cxn ang="0">
                  <a:pos x="175" y="65"/>
                </a:cxn>
                <a:cxn ang="0">
                  <a:pos x="178" y="41"/>
                </a:cxn>
                <a:cxn ang="0">
                  <a:pos x="177" y="23"/>
                </a:cxn>
                <a:cxn ang="0">
                  <a:pos x="171" y="10"/>
                </a:cxn>
                <a:cxn ang="0">
                  <a:pos x="161" y="3"/>
                </a:cxn>
                <a:cxn ang="0">
                  <a:pos x="149" y="0"/>
                </a:cxn>
                <a:cxn ang="0">
                  <a:pos x="137" y="2"/>
                </a:cxn>
                <a:cxn ang="0">
                  <a:pos x="121" y="6"/>
                </a:cxn>
                <a:cxn ang="0">
                  <a:pos x="105" y="14"/>
                </a:cxn>
                <a:cxn ang="0">
                  <a:pos x="89" y="22"/>
                </a:cxn>
                <a:cxn ang="0">
                  <a:pos x="71" y="33"/>
                </a:cxn>
                <a:cxn ang="0">
                  <a:pos x="54" y="43"/>
                </a:cxn>
                <a:cxn ang="0">
                  <a:pos x="38" y="55"/>
                </a:cxn>
                <a:cxn ang="0">
                  <a:pos x="24" y="65"/>
                </a:cxn>
                <a:cxn ang="0">
                  <a:pos x="11" y="75"/>
                </a:cxn>
                <a:cxn ang="0">
                  <a:pos x="0" y="82"/>
                </a:cxn>
                <a:cxn ang="0">
                  <a:pos x="4" y="91"/>
                </a:cxn>
                <a:cxn ang="0">
                  <a:pos x="15" y="83"/>
                </a:cxn>
                <a:cxn ang="0">
                  <a:pos x="28" y="74"/>
                </a:cxn>
                <a:cxn ang="0">
                  <a:pos x="42" y="63"/>
                </a:cxn>
                <a:cxn ang="0">
                  <a:pos x="58" y="52"/>
                </a:cxn>
                <a:cxn ang="0">
                  <a:pos x="75" y="41"/>
                </a:cxn>
                <a:cxn ang="0">
                  <a:pos x="91" y="30"/>
                </a:cxn>
                <a:cxn ang="0">
                  <a:pos x="107" y="22"/>
                </a:cxn>
                <a:cxn ang="0">
                  <a:pos x="123" y="15"/>
                </a:cxn>
                <a:cxn ang="0">
                  <a:pos x="137" y="10"/>
                </a:cxn>
                <a:cxn ang="0">
                  <a:pos x="149" y="8"/>
                </a:cxn>
                <a:cxn ang="0">
                  <a:pos x="159" y="11"/>
                </a:cxn>
                <a:cxn ang="0">
                  <a:pos x="165" y="17"/>
                </a:cxn>
                <a:cxn ang="0">
                  <a:pos x="169" y="25"/>
                </a:cxn>
                <a:cxn ang="0">
                  <a:pos x="170" y="41"/>
                </a:cxn>
                <a:cxn ang="0">
                  <a:pos x="167" y="63"/>
                </a:cxn>
                <a:cxn ang="0">
                  <a:pos x="160" y="93"/>
                </a:cxn>
                <a:cxn ang="0">
                  <a:pos x="161" y="92"/>
                </a:cxn>
                <a:cxn ang="0">
                  <a:pos x="160" y="93"/>
                </a:cxn>
                <a:cxn ang="0">
                  <a:pos x="161" y="96"/>
                </a:cxn>
                <a:cxn ang="0">
                  <a:pos x="163" y="98"/>
                </a:cxn>
                <a:cxn ang="0">
                  <a:pos x="166" y="97"/>
                </a:cxn>
                <a:cxn ang="0">
                  <a:pos x="168" y="95"/>
                </a:cxn>
                <a:cxn ang="0">
                  <a:pos x="167" y="96"/>
                </a:cxn>
              </a:cxnLst>
              <a:rect l="0" t="0" r="r" b="b"/>
              <a:pathLst>
                <a:path w="178" h="98">
                  <a:moveTo>
                    <a:pt x="167" y="96"/>
                  </a:moveTo>
                  <a:lnTo>
                    <a:pt x="168" y="95"/>
                  </a:lnTo>
                  <a:lnTo>
                    <a:pt x="175" y="65"/>
                  </a:lnTo>
                  <a:lnTo>
                    <a:pt x="178" y="41"/>
                  </a:lnTo>
                  <a:lnTo>
                    <a:pt x="177" y="23"/>
                  </a:lnTo>
                  <a:lnTo>
                    <a:pt x="171" y="10"/>
                  </a:lnTo>
                  <a:lnTo>
                    <a:pt x="161" y="3"/>
                  </a:lnTo>
                  <a:lnTo>
                    <a:pt x="149" y="0"/>
                  </a:lnTo>
                  <a:lnTo>
                    <a:pt x="137" y="2"/>
                  </a:lnTo>
                  <a:lnTo>
                    <a:pt x="121" y="6"/>
                  </a:lnTo>
                  <a:lnTo>
                    <a:pt x="105" y="14"/>
                  </a:lnTo>
                  <a:lnTo>
                    <a:pt x="89" y="22"/>
                  </a:lnTo>
                  <a:lnTo>
                    <a:pt x="71" y="33"/>
                  </a:lnTo>
                  <a:lnTo>
                    <a:pt x="54" y="43"/>
                  </a:lnTo>
                  <a:lnTo>
                    <a:pt x="38" y="55"/>
                  </a:lnTo>
                  <a:lnTo>
                    <a:pt x="24" y="65"/>
                  </a:lnTo>
                  <a:lnTo>
                    <a:pt x="11" y="75"/>
                  </a:lnTo>
                  <a:lnTo>
                    <a:pt x="0" y="82"/>
                  </a:lnTo>
                  <a:lnTo>
                    <a:pt x="4" y="91"/>
                  </a:lnTo>
                  <a:lnTo>
                    <a:pt x="15" y="83"/>
                  </a:lnTo>
                  <a:lnTo>
                    <a:pt x="28" y="74"/>
                  </a:lnTo>
                  <a:lnTo>
                    <a:pt x="42" y="63"/>
                  </a:lnTo>
                  <a:lnTo>
                    <a:pt x="58" y="52"/>
                  </a:lnTo>
                  <a:lnTo>
                    <a:pt x="75" y="41"/>
                  </a:lnTo>
                  <a:lnTo>
                    <a:pt x="91" y="30"/>
                  </a:lnTo>
                  <a:lnTo>
                    <a:pt x="107" y="22"/>
                  </a:lnTo>
                  <a:lnTo>
                    <a:pt x="123" y="15"/>
                  </a:lnTo>
                  <a:lnTo>
                    <a:pt x="137" y="10"/>
                  </a:lnTo>
                  <a:lnTo>
                    <a:pt x="149" y="8"/>
                  </a:lnTo>
                  <a:lnTo>
                    <a:pt x="159" y="11"/>
                  </a:lnTo>
                  <a:lnTo>
                    <a:pt x="165" y="17"/>
                  </a:lnTo>
                  <a:lnTo>
                    <a:pt x="169" y="25"/>
                  </a:lnTo>
                  <a:lnTo>
                    <a:pt x="170" y="41"/>
                  </a:lnTo>
                  <a:lnTo>
                    <a:pt x="167" y="63"/>
                  </a:lnTo>
                  <a:lnTo>
                    <a:pt x="160" y="93"/>
                  </a:lnTo>
                  <a:lnTo>
                    <a:pt x="161" y="92"/>
                  </a:lnTo>
                  <a:lnTo>
                    <a:pt x="160" y="93"/>
                  </a:lnTo>
                  <a:lnTo>
                    <a:pt x="161" y="96"/>
                  </a:lnTo>
                  <a:lnTo>
                    <a:pt x="163" y="98"/>
                  </a:lnTo>
                  <a:lnTo>
                    <a:pt x="166" y="97"/>
                  </a:lnTo>
                  <a:lnTo>
                    <a:pt x="168" y="95"/>
                  </a:lnTo>
                  <a:lnTo>
                    <a:pt x="167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74" name="Freeform 118"/>
            <p:cNvSpPr>
              <a:spLocks/>
            </p:cNvSpPr>
            <p:nvPr/>
          </p:nvSpPr>
          <p:spPr bwMode="auto">
            <a:xfrm>
              <a:off x="963" y="1095"/>
              <a:ext cx="40" cy="28"/>
            </a:xfrm>
            <a:custGeom>
              <a:avLst/>
              <a:gdLst/>
              <a:ahLst/>
              <a:cxnLst>
                <a:cxn ang="0">
                  <a:pos x="4" y="379"/>
                </a:cxn>
                <a:cxn ang="0">
                  <a:pos x="5" y="379"/>
                </a:cxn>
                <a:cxn ang="0">
                  <a:pos x="25" y="371"/>
                </a:cxn>
                <a:cxn ang="0">
                  <a:pos x="47" y="360"/>
                </a:cxn>
                <a:cxn ang="0">
                  <a:pos x="69" y="345"/>
                </a:cxn>
                <a:cxn ang="0">
                  <a:pos x="92" y="327"/>
                </a:cxn>
                <a:cxn ang="0">
                  <a:pos x="115" y="306"/>
                </a:cxn>
                <a:cxn ang="0">
                  <a:pos x="138" y="284"/>
                </a:cxn>
                <a:cxn ang="0">
                  <a:pos x="160" y="259"/>
                </a:cxn>
                <a:cxn ang="0">
                  <a:pos x="184" y="234"/>
                </a:cxn>
                <a:cxn ang="0">
                  <a:pos x="206" y="206"/>
                </a:cxn>
                <a:cxn ang="0">
                  <a:pos x="227" y="178"/>
                </a:cxn>
                <a:cxn ang="0">
                  <a:pos x="246" y="149"/>
                </a:cxn>
                <a:cxn ang="0">
                  <a:pos x="265" y="118"/>
                </a:cxn>
                <a:cxn ang="0">
                  <a:pos x="282" y="89"/>
                </a:cxn>
                <a:cxn ang="0">
                  <a:pos x="298" y="60"/>
                </a:cxn>
                <a:cxn ang="0">
                  <a:pos x="312" y="32"/>
                </a:cxn>
                <a:cxn ang="0">
                  <a:pos x="323" y="4"/>
                </a:cxn>
                <a:cxn ang="0">
                  <a:pos x="317" y="0"/>
                </a:cxn>
                <a:cxn ang="0">
                  <a:pos x="306" y="27"/>
                </a:cxn>
                <a:cxn ang="0">
                  <a:pos x="292" y="56"/>
                </a:cxn>
                <a:cxn ang="0">
                  <a:pos x="276" y="85"/>
                </a:cxn>
                <a:cxn ang="0">
                  <a:pos x="259" y="114"/>
                </a:cxn>
                <a:cxn ang="0">
                  <a:pos x="240" y="143"/>
                </a:cxn>
                <a:cxn ang="0">
                  <a:pos x="221" y="171"/>
                </a:cxn>
                <a:cxn ang="0">
                  <a:pos x="200" y="200"/>
                </a:cxn>
                <a:cxn ang="0">
                  <a:pos x="178" y="227"/>
                </a:cxn>
                <a:cxn ang="0">
                  <a:pos x="156" y="253"/>
                </a:cxn>
                <a:cxn ang="0">
                  <a:pos x="134" y="277"/>
                </a:cxn>
                <a:cxn ang="0">
                  <a:pos x="111" y="299"/>
                </a:cxn>
                <a:cxn ang="0">
                  <a:pos x="88" y="318"/>
                </a:cxn>
                <a:cxn ang="0">
                  <a:pos x="65" y="336"/>
                </a:cxn>
                <a:cxn ang="0">
                  <a:pos x="43" y="351"/>
                </a:cxn>
                <a:cxn ang="0">
                  <a:pos x="23" y="363"/>
                </a:cxn>
                <a:cxn ang="0">
                  <a:pos x="3" y="370"/>
                </a:cxn>
                <a:cxn ang="0">
                  <a:pos x="4" y="370"/>
                </a:cxn>
                <a:cxn ang="0">
                  <a:pos x="3" y="370"/>
                </a:cxn>
                <a:cxn ang="0">
                  <a:pos x="1" y="372"/>
                </a:cxn>
                <a:cxn ang="0">
                  <a:pos x="0" y="376"/>
                </a:cxn>
                <a:cxn ang="0">
                  <a:pos x="2" y="378"/>
                </a:cxn>
                <a:cxn ang="0">
                  <a:pos x="5" y="379"/>
                </a:cxn>
                <a:cxn ang="0">
                  <a:pos x="4" y="379"/>
                </a:cxn>
              </a:cxnLst>
              <a:rect l="0" t="0" r="r" b="b"/>
              <a:pathLst>
                <a:path w="323" h="379">
                  <a:moveTo>
                    <a:pt x="4" y="379"/>
                  </a:moveTo>
                  <a:lnTo>
                    <a:pt x="5" y="379"/>
                  </a:lnTo>
                  <a:lnTo>
                    <a:pt x="25" y="371"/>
                  </a:lnTo>
                  <a:lnTo>
                    <a:pt x="47" y="360"/>
                  </a:lnTo>
                  <a:lnTo>
                    <a:pt x="69" y="345"/>
                  </a:lnTo>
                  <a:lnTo>
                    <a:pt x="92" y="327"/>
                  </a:lnTo>
                  <a:lnTo>
                    <a:pt x="115" y="306"/>
                  </a:lnTo>
                  <a:lnTo>
                    <a:pt x="138" y="284"/>
                  </a:lnTo>
                  <a:lnTo>
                    <a:pt x="160" y="259"/>
                  </a:lnTo>
                  <a:lnTo>
                    <a:pt x="184" y="234"/>
                  </a:lnTo>
                  <a:lnTo>
                    <a:pt x="206" y="206"/>
                  </a:lnTo>
                  <a:lnTo>
                    <a:pt x="227" y="178"/>
                  </a:lnTo>
                  <a:lnTo>
                    <a:pt x="246" y="149"/>
                  </a:lnTo>
                  <a:lnTo>
                    <a:pt x="265" y="118"/>
                  </a:lnTo>
                  <a:lnTo>
                    <a:pt x="282" y="89"/>
                  </a:lnTo>
                  <a:lnTo>
                    <a:pt x="298" y="60"/>
                  </a:lnTo>
                  <a:lnTo>
                    <a:pt x="312" y="32"/>
                  </a:lnTo>
                  <a:lnTo>
                    <a:pt x="323" y="4"/>
                  </a:lnTo>
                  <a:lnTo>
                    <a:pt x="317" y="0"/>
                  </a:lnTo>
                  <a:lnTo>
                    <a:pt x="306" y="27"/>
                  </a:lnTo>
                  <a:lnTo>
                    <a:pt x="292" y="56"/>
                  </a:lnTo>
                  <a:lnTo>
                    <a:pt x="276" y="85"/>
                  </a:lnTo>
                  <a:lnTo>
                    <a:pt x="259" y="114"/>
                  </a:lnTo>
                  <a:lnTo>
                    <a:pt x="240" y="143"/>
                  </a:lnTo>
                  <a:lnTo>
                    <a:pt x="221" y="171"/>
                  </a:lnTo>
                  <a:lnTo>
                    <a:pt x="200" y="200"/>
                  </a:lnTo>
                  <a:lnTo>
                    <a:pt x="178" y="227"/>
                  </a:lnTo>
                  <a:lnTo>
                    <a:pt x="156" y="253"/>
                  </a:lnTo>
                  <a:lnTo>
                    <a:pt x="134" y="277"/>
                  </a:lnTo>
                  <a:lnTo>
                    <a:pt x="111" y="299"/>
                  </a:lnTo>
                  <a:lnTo>
                    <a:pt x="88" y="318"/>
                  </a:lnTo>
                  <a:lnTo>
                    <a:pt x="65" y="336"/>
                  </a:lnTo>
                  <a:lnTo>
                    <a:pt x="43" y="351"/>
                  </a:lnTo>
                  <a:lnTo>
                    <a:pt x="23" y="363"/>
                  </a:lnTo>
                  <a:lnTo>
                    <a:pt x="3" y="370"/>
                  </a:lnTo>
                  <a:lnTo>
                    <a:pt x="4" y="370"/>
                  </a:lnTo>
                  <a:lnTo>
                    <a:pt x="3" y="370"/>
                  </a:lnTo>
                  <a:lnTo>
                    <a:pt x="1" y="372"/>
                  </a:lnTo>
                  <a:lnTo>
                    <a:pt x="0" y="376"/>
                  </a:lnTo>
                  <a:lnTo>
                    <a:pt x="2" y="378"/>
                  </a:lnTo>
                  <a:lnTo>
                    <a:pt x="5" y="379"/>
                  </a:lnTo>
                  <a:lnTo>
                    <a:pt x="4" y="3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75" name="Freeform 119"/>
            <p:cNvSpPr>
              <a:spLocks/>
            </p:cNvSpPr>
            <p:nvPr/>
          </p:nvSpPr>
          <p:spPr bwMode="auto">
            <a:xfrm>
              <a:off x="872" y="1122"/>
              <a:ext cx="91" cy="8"/>
            </a:xfrm>
            <a:custGeom>
              <a:avLst/>
              <a:gdLst/>
              <a:ahLst/>
              <a:cxnLst>
                <a:cxn ang="0">
                  <a:pos x="4" y="118"/>
                </a:cxn>
                <a:cxn ang="0">
                  <a:pos x="45" y="114"/>
                </a:cxn>
                <a:cxn ang="0">
                  <a:pos x="87" y="107"/>
                </a:cxn>
                <a:cxn ang="0">
                  <a:pos x="132" y="102"/>
                </a:cxn>
                <a:cxn ang="0">
                  <a:pos x="178" y="96"/>
                </a:cxn>
                <a:cxn ang="0">
                  <a:pos x="225" y="88"/>
                </a:cxn>
                <a:cxn ang="0">
                  <a:pos x="273" y="81"/>
                </a:cxn>
                <a:cxn ang="0">
                  <a:pos x="322" y="73"/>
                </a:cxn>
                <a:cxn ang="0">
                  <a:pos x="371" y="66"/>
                </a:cxn>
                <a:cxn ang="0">
                  <a:pos x="420" y="59"/>
                </a:cxn>
                <a:cxn ang="0">
                  <a:pos x="468" y="51"/>
                </a:cxn>
                <a:cxn ang="0">
                  <a:pos x="515" y="43"/>
                </a:cxn>
                <a:cxn ang="0">
                  <a:pos x="563" y="35"/>
                </a:cxn>
                <a:cxn ang="0">
                  <a:pos x="608" y="28"/>
                </a:cxn>
                <a:cxn ang="0">
                  <a:pos x="651" y="21"/>
                </a:cxn>
                <a:cxn ang="0">
                  <a:pos x="692" y="15"/>
                </a:cxn>
                <a:cxn ang="0">
                  <a:pos x="730" y="9"/>
                </a:cxn>
                <a:cxn ang="0">
                  <a:pos x="711" y="3"/>
                </a:cxn>
                <a:cxn ang="0">
                  <a:pos x="671" y="10"/>
                </a:cxn>
                <a:cxn ang="0">
                  <a:pos x="629" y="16"/>
                </a:cxn>
                <a:cxn ang="0">
                  <a:pos x="585" y="24"/>
                </a:cxn>
                <a:cxn ang="0">
                  <a:pos x="540" y="31"/>
                </a:cxn>
                <a:cxn ang="0">
                  <a:pos x="492" y="38"/>
                </a:cxn>
                <a:cxn ang="0">
                  <a:pos x="444" y="46"/>
                </a:cxn>
                <a:cxn ang="0">
                  <a:pos x="395" y="53"/>
                </a:cxn>
                <a:cxn ang="0">
                  <a:pos x="347" y="62"/>
                </a:cxn>
                <a:cxn ang="0">
                  <a:pos x="298" y="69"/>
                </a:cxn>
                <a:cxn ang="0">
                  <a:pos x="249" y="77"/>
                </a:cxn>
                <a:cxn ang="0">
                  <a:pos x="202" y="83"/>
                </a:cxn>
                <a:cxn ang="0">
                  <a:pos x="155" y="90"/>
                </a:cxn>
                <a:cxn ang="0">
                  <a:pos x="109" y="97"/>
                </a:cxn>
                <a:cxn ang="0">
                  <a:pos x="66" y="102"/>
                </a:cxn>
                <a:cxn ang="0">
                  <a:pos x="24" y="107"/>
                </a:cxn>
                <a:cxn ang="0">
                  <a:pos x="4" y="109"/>
                </a:cxn>
                <a:cxn ang="0">
                  <a:pos x="1" y="110"/>
                </a:cxn>
                <a:cxn ang="0">
                  <a:pos x="1" y="117"/>
                </a:cxn>
              </a:cxnLst>
              <a:rect l="0" t="0" r="r" b="b"/>
              <a:pathLst>
                <a:path w="730" h="118">
                  <a:moveTo>
                    <a:pt x="4" y="118"/>
                  </a:moveTo>
                  <a:lnTo>
                    <a:pt x="4" y="118"/>
                  </a:lnTo>
                  <a:lnTo>
                    <a:pt x="24" y="116"/>
                  </a:lnTo>
                  <a:lnTo>
                    <a:pt x="45" y="114"/>
                  </a:lnTo>
                  <a:lnTo>
                    <a:pt x="66" y="110"/>
                  </a:lnTo>
                  <a:lnTo>
                    <a:pt x="87" y="107"/>
                  </a:lnTo>
                  <a:lnTo>
                    <a:pt x="109" y="105"/>
                  </a:lnTo>
                  <a:lnTo>
                    <a:pt x="132" y="102"/>
                  </a:lnTo>
                  <a:lnTo>
                    <a:pt x="155" y="99"/>
                  </a:lnTo>
                  <a:lnTo>
                    <a:pt x="178" y="96"/>
                  </a:lnTo>
                  <a:lnTo>
                    <a:pt x="202" y="91"/>
                  </a:lnTo>
                  <a:lnTo>
                    <a:pt x="225" y="88"/>
                  </a:lnTo>
                  <a:lnTo>
                    <a:pt x="249" y="85"/>
                  </a:lnTo>
                  <a:lnTo>
                    <a:pt x="273" y="81"/>
                  </a:lnTo>
                  <a:lnTo>
                    <a:pt x="298" y="78"/>
                  </a:lnTo>
                  <a:lnTo>
                    <a:pt x="322" y="73"/>
                  </a:lnTo>
                  <a:lnTo>
                    <a:pt x="347" y="70"/>
                  </a:lnTo>
                  <a:lnTo>
                    <a:pt x="371" y="66"/>
                  </a:lnTo>
                  <a:lnTo>
                    <a:pt x="395" y="62"/>
                  </a:lnTo>
                  <a:lnTo>
                    <a:pt x="420" y="59"/>
                  </a:lnTo>
                  <a:lnTo>
                    <a:pt x="444" y="54"/>
                  </a:lnTo>
                  <a:lnTo>
                    <a:pt x="468" y="51"/>
                  </a:lnTo>
                  <a:lnTo>
                    <a:pt x="492" y="47"/>
                  </a:lnTo>
                  <a:lnTo>
                    <a:pt x="515" y="43"/>
                  </a:lnTo>
                  <a:lnTo>
                    <a:pt x="540" y="39"/>
                  </a:lnTo>
                  <a:lnTo>
                    <a:pt x="563" y="35"/>
                  </a:lnTo>
                  <a:lnTo>
                    <a:pt x="585" y="32"/>
                  </a:lnTo>
                  <a:lnTo>
                    <a:pt x="608" y="28"/>
                  </a:lnTo>
                  <a:lnTo>
                    <a:pt x="629" y="25"/>
                  </a:lnTo>
                  <a:lnTo>
                    <a:pt x="651" y="21"/>
                  </a:lnTo>
                  <a:lnTo>
                    <a:pt x="671" y="18"/>
                  </a:lnTo>
                  <a:lnTo>
                    <a:pt x="692" y="15"/>
                  </a:lnTo>
                  <a:lnTo>
                    <a:pt x="711" y="12"/>
                  </a:lnTo>
                  <a:lnTo>
                    <a:pt x="730" y="9"/>
                  </a:lnTo>
                  <a:lnTo>
                    <a:pt x="730" y="0"/>
                  </a:lnTo>
                  <a:lnTo>
                    <a:pt x="711" y="3"/>
                  </a:lnTo>
                  <a:lnTo>
                    <a:pt x="692" y="7"/>
                  </a:lnTo>
                  <a:lnTo>
                    <a:pt x="671" y="10"/>
                  </a:lnTo>
                  <a:lnTo>
                    <a:pt x="651" y="13"/>
                  </a:lnTo>
                  <a:lnTo>
                    <a:pt x="629" y="16"/>
                  </a:lnTo>
                  <a:lnTo>
                    <a:pt x="608" y="19"/>
                  </a:lnTo>
                  <a:lnTo>
                    <a:pt x="585" y="24"/>
                  </a:lnTo>
                  <a:lnTo>
                    <a:pt x="563" y="27"/>
                  </a:lnTo>
                  <a:lnTo>
                    <a:pt x="540" y="31"/>
                  </a:lnTo>
                  <a:lnTo>
                    <a:pt x="515" y="34"/>
                  </a:lnTo>
                  <a:lnTo>
                    <a:pt x="492" y="38"/>
                  </a:lnTo>
                  <a:lnTo>
                    <a:pt x="468" y="43"/>
                  </a:lnTo>
                  <a:lnTo>
                    <a:pt x="444" y="46"/>
                  </a:lnTo>
                  <a:lnTo>
                    <a:pt x="420" y="50"/>
                  </a:lnTo>
                  <a:lnTo>
                    <a:pt x="395" y="53"/>
                  </a:lnTo>
                  <a:lnTo>
                    <a:pt x="371" y="57"/>
                  </a:lnTo>
                  <a:lnTo>
                    <a:pt x="347" y="62"/>
                  </a:lnTo>
                  <a:lnTo>
                    <a:pt x="322" y="65"/>
                  </a:lnTo>
                  <a:lnTo>
                    <a:pt x="298" y="69"/>
                  </a:lnTo>
                  <a:lnTo>
                    <a:pt x="273" y="72"/>
                  </a:lnTo>
                  <a:lnTo>
                    <a:pt x="249" y="77"/>
                  </a:lnTo>
                  <a:lnTo>
                    <a:pt x="225" y="80"/>
                  </a:lnTo>
                  <a:lnTo>
                    <a:pt x="202" y="83"/>
                  </a:lnTo>
                  <a:lnTo>
                    <a:pt x="178" y="87"/>
                  </a:lnTo>
                  <a:lnTo>
                    <a:pt x="155" y="90"/>
                  </a:lnTo>
                  <a:lnTo>
                    <a:pt x="132" y="93"/>
                  </a:lnTo>
                  <a:lnTo>
                    <a:pt x="109" y="97"/>
                  </a:lnTo>
                  <a:lnTo>
                    <a:pt x="87" y="99"/>
                  </a:lnTo>
                  <a:lnTo>
                    <a:pt x="66" y="102"/>
                  </a:lnTo>
                  <a:lnTo>
                    <a:pt x="45" y="105"/>
                  </a:lnTo>
                  <a:lnTo>
                    <a:pt x="24" y="107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4" y="109"/>
                  </a:lnTo>
                  <a:lnTo>
                    <a:pt x="1" y="110"/>
                  </a:lnTo>
                  <a:lnTo>
                    <a:pt x="0" y="114"/>
                  </a:lnTo>
                  <a:lnTo>
                    <a:pt x="1" y="117"/>
                  </a:lnTo>
                  <a:lnTo>
                    <a:pt x="4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76" name="Freeform 120"/>
            <p:cNvSpPr>
              <a:spLocks/>
            </p:cNvSpPr>
            <p:nvPr/>
          </p:nvSpPr>
          <p:spPr bwMode="auto">
            <a:xfrm>
              <a:off x="861" y="1130"/>
              <a:ext cx="12" cy="10"/>
            </a:xfrm>
            <a:custGeom>
              <a:avLst/>
              <a:gdLst/>
              <a:ahLst/>
              <a:cxnLst>
                <a:cxn ang="0">
                  <a:pos x="8" y="136"/>
                </a:cxn>
                <a:cxn ang="0">
                  <a:pos x="8" y="136"/>
                </a:cxn>
                <a:cxn ang="0">
                  <a:pos x="13" y="119"/>
                </a:cxn>
                <a:cxn ang="0">
                  <a:pos x="19" y="100"/>
                </a:cxn>
                <a:cxn ang="0">
                  <a:pos x="27" y="80"/>
                </a:cxn>
                <a:cxn ang="0">
                  <a:pos x="37" y="60"/>
                </a:cxn>
                <a:cxn ang="0">
                  <a:pos x="48" y="42"/>
                </a:cxn>
                <a:cxn ang="0">
                  <a:pos x="62" y="26"/>
                </a:cxn>
                <a:cxn ang="0">
                  <a:pos x="77" y="14"/>
                </a:cxn>
                <a:cxn ang="0">
                  <a:pos x="96" y="9"/>
                </a:cxn>
                <a:cxn ang="0">
                  <a:pos x="96" y="0"/>
                </a:cxn>
                <a:cxn ang="0">
                  <a:pos x="75" y="6"/>
                </a:cxn>
                <a:cxn ang="0">
                  <a:pos x="58" y="19"/>
                </a:cxn>
                <a:cxn ang="0">
                  <a:pos x="42" y="35"/>
                </a:cxn>
                <a:cxn ang="0">
                  <a:pos x="31" y="55"/>
                </a:cxn>
                <a:cxn ang="0">
                  <a:pos x="21" y="75"/>
                </a:cxn>
                <a:cxn ang="0">
                  <a:pos x="13" y="98"/>
                </a:cxn>
                <a:cxn ang="0">
                  <a:pos x="5" y="117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1" y="137"/>
                </a:cxn>
                <a:cxn ang="0">
                  <a:pos x="3" y="139"/>
                </a:cxn>
                <a:cxn ang="0">
                  <a:pos x="6" y="138"/>
                </a:cxn>
                <a:cxn ang="0">
                  <a:pos x="8" y="136"/>
                </a:cxn>
              </a:cxnLst>
              <a:rect l="0" t="0" r="r" b="b"/>
              <a:pathLst>
                <a:path w="96" h="139">
                  <a:moveTo>
                    <a:pt x="8" y="136"/>
                  </a:moveTo>
                  <a:lnTo>
                    <a:pt x="8" y="136"/>
                  </a:lnTo>
                  <a:lnTo>
                    <a:pt x="13" y="119"/>
                  </a:lnTo>
                  <a:lnTo>
                    <a:pt x="19" y="100"/>
                  </a:lnTo>
                  <a:lnTo>
                    <a:pt x="27" y="80"/>
                  </a:lnTo>
                  <a:lnTo>
                    <a:pt x="37" y="60"/>
                  </a:lnTo>
                  <a:lnTo>
                    <a:pt x="48" y="42"/>
                  </a:lnTo>
                  <a:lnTo>
                    <a:pt x="62" y="26"/>
                  </a:lnTo>
                  <a:lnTo>
                    <a:pt x="77" y="14"/>
                  </a:lnTo>
                  <a:lnTo>
                    <a:pt x="96" y="9"/>
                  </a:lnTo>
                  <a:lnTo>
                    <a:pt x="96" y="0"/>
                  </a:lnTo>
                  <a:lnTo>
                    <a:pt x="75" y="6"/>
                  </a:lnTo>
                  <a:lnTo>
                    <a:pt x="58" y="19"/>
                  </a:lnTo>
                  <a:lnTo>
                    <a:pt x="42" y="35"/>
                  </a:lnTo>
                  <a:lnTo>
                    <a:pt x="31" y="55"/>
                  </a:lnTo>
                  <a:lnTo>
                    <a:pt x="21" y="75"/>
                  </a:lnTo>
                  <a:lnTo>
                    <a:pt x="13" y="98"/>
                  </a:lnTo>
                  <a:lnTo>
                    <a:pt x="5" y="11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" y="137"/>
                  </a:lnTo>
                  <a:lnTo>
                    <a:pt x="3" y="139"/>
                  </a:lnTo>
                  <a:lnTo>
                    <a:pt x="6" y="138"/>
                  </a:lnTo>
                  <a:lnTo>
                    <a:pt x="8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77" name="Freeform 121"/>
            <p:cNvSpPr>
              <a:spLocks/>
            </p:cNvSpPr>
            <p:nvPr/>
          </p:nvSpPr>
          <p:spPr bwMode="auto">
            <a:xfrm>
              <a:off x="859" y="1139"/>
              <a:ext cx="13" cy="76"/>
            </a:xfrm>
            <a:custGeom>
              <a:avLst/>
              <a:gdLst/>
              <a:ahLst/>
              <a:cxnLst>
                <a:cxn ang="0">
                  <a:pos x="100" y="1058"/>
                </a:cxn>
                <a:cxn ang="0">
                  <a:pos x="101" y="1050"/>
                </a:cxn>
                <a:cxn ang="0">
                  <a:pos x="72" y="999"/>
                </a:cxn>
                <a:cxn ang="0">
                  <a:pos x="46" y="886"/>
                </a:cxn>
                <a:cxn ang="0">
                  <a:pos x="27" y="730"/>
                </a:cxn>
                <a:cxn ang="0">
                  <a:pos x="15" y="552"/>
                </a:cxn>
                <a:cxn ang="0">
                  <a:pos x="8" y="372"/>
                </a:cxn>
                <a:cxn ang="0">
                  <a:pos x="8" y="207"/>
                </a:cxn>
                <a:cxn ang="0">
                  <a:pos x="13" y="77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5" y="77"/>
                </a:cxn>
                <a:cxn ang="0">
                  <a:pos x="0" y="207"/>
                </a:cxn>
                <a:cxn ang="0">
                  <a:pos x="0" y="372"/>
                </a:cxn>
                <a:cxn ang="0">
                  <a:pos x="7" y="552"/>
                </a:cxn>
                <a:cxn ang="0">
                  <a:pos x="19" y="730"/>
                </a:cxn>
                <a:cxn ang="0">
                  <a:pos x="38" y="886"/>
                </a:cxn>
                <a:cxn ang="0">
                  <a:pos x="64" y="1001"/>
                </a:cxn>
                <a:cxn ang="0">
                  <a:pos x="99" y="1058"/>
                </a:cxn>
                <a:cxn ang="0">
                  <a:pos x="100" y="1050"/>
                </a:cxn>
                <a:cxn ang="0">
                  <a:pos x="99" y="1058"/>
                </a:cxn>
                <a:cxn ang="0">
                  <a:pos x="102" y="1057"/>
                </a:cxn>
                <a:cxn ang="0">
                  <a:pos x="104" y="1055"/>
                </a:cxn>
                <a:cxn ang="0">
                  <a:pos x="104" y="1052"/>
                </a:cxn>
                <a:cxn ang="0">
                  <a:pos x="101" y="1050"/>
                </a:cxn>
                <a:cxn ang="0">
                  <a:pos x="100" y="1058"/>
                </a:cxn>
              </a:cxnLst>
              <a:rect l="0" t="0" r="r" b="b"/>
              <a:pathLst>
                <a:path w="104" h="1058">
                  <a:moveTo>
                    <a:pt x="100" y="1058"/>
                  </a:moveTo>
                  <a:lnTo>
                    <a:pt x="101" y="1050"/>
                  </a:lnTo>
                  <a:lnTo>
                    <a:pt x="72" y="999"/>
                  </a:lnTo>
                  <a:lnTo>
                    <a:pt x="46" y="886"/>
                  </a:lnTo>
                  <a:lnTo>
                    <a:pt x="27" y="730"/>
                  </a:lnTo>
                  <a:lnTo>
                    <a:pt x="15" y="552"/>
                  </a:lnTo>
                  <a:lnTo>
                    <a:pt x="8" y="372"/>
                  </a:lnTo>
                  <a:lnTo>
                    <a:pt x="8" y="207"/>
                  </a:lnTo>
                  <a:lnTo>
                    <a:pt x="13" y="77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5" y="77"/>
                  </a:lnTo>
                  <a:lnTo>
                    <a:pt x="0" y="207"/>
                  </a:lnTo>
                  <a:lnTo>
                    <a:pt x="0" y="372"/>
                  </a:lnTo>
                  <a:lnTo>
                    <a:pt x="7" y="552"/>
                  </a:lnTo>
                  <a:lnTo>
                    <a:pt x="19" y="730"/>
                  </a:lnTo>
                  <a:lnTo>
                    <a:pt x="38" y="886"/>
                  </a:lnTo>
                  <a:lnTo>
                    <a:pt x="64" y="1001"/>
                  </a:lnTo>
                  <a:lnTo>
                    <a:pt x="99" y="1058"/>
                  </a:lnTo>
                  <a:lnTo>
                    <a:pt x="100" y="1050"/>
                  </a:lnTo>
                  <a:lnTo>
                    <a:pt x="99" y="1058"/>
                  </a:lnTo>
                  <a:lnTo>
                    <a:pt x="102" y="1057"/>
                  </a:lnTo>
                  <a:lnTo>
                    <a:pt x="104" y="1055"/>
                  </a:lnTo>
                  <a:lnTo>
                    <a:pt x="104" y="1052"/>
                  </a:lnTo>
                  <a:lnTo>
                    <a:pt x="101" y="1050"/>
                  </a:lnTo>
                  <a:lnTo>
                    <a:pt x="100" y="10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78" name="Freeform 122"/>
            <p:cNvSpPr>
              <a:spLocks/>
            </p:cNvSpPr>
            <p:nvPr/>
          </p:nvSpPr>
          <p:spPr bwMode="auto">
            <a:xfrm>
              <a:off x="195" y="1214"/>
              <a:ext cx="676" cy="5"/>
            </a:xfrm>
            <a:custGeom>
              <a:avLst/>
              <a:gdLst/>
              <a:ahLst/>
              <a:cxnLst>
                <a:cxn ang="0">
                  <a:pos x="4" y="63"/>
                </a:cxn>
                <a:cxn ang="0">
                  <a:pos x="4" y="63"/>
                </a:cxn>
                <a:cxn ang="0">
                  <a:pos x="5410" y="8"/>
                </a:cxn>
                <a:cxn ang="0">
                  <a:pos x="5410" y="0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1" y="56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4" y="63"/>
                </a:cxn>
              </a:cxnLst>
              <a:rect l="0" t="0" r="r" b="b"/>
              <a:pathLst>
                <a:path w="5410" h="63">
                  <a:moveTo>
                    <a:pt x="4" y="63"/>
                  </a:moveTo>
                  <a:lnTo>
                    <a:pt x="4" y="63"/>
                  </a:lnTo>
                  <a:lnTo>
                    <a:pt x="5410" y="8"/>
                  </a:lnTo>
                  <a:lnTo>
                    <a:pt x="5410" y="0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4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79" name="Freeform 123"/>
            <p:cNvSpPr>
              <a:spLocks/>
            </p:cNvSpPr>
            <p:nvPr/>
          </p:nvSpPr>
          <p:spPr bwMode="auto">
            <a:xfrm>
              <a:off x="187" y="1211"/>
              <a:ext cx="9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" y="38"/>
                </a:cxn>
                <a:cxn ang="0">
                  <a:pos x="6" y="64"/>
                </a:cxn>
                <a:cxn ang="0">
                  <a:pos x="13" y="84"/>
                </a:cxn>
                <a:cxn ang="0">
                  <a:pos x="23" y="96"/>
                </a:cxn>
                <a:cxn ang="0">
                  <a:pos x="34" y="105"/>
                </a:cxn>
                <a:cxn ang="0">
                  <a:pos x="46" y="108"/>
                </a:cxn>
                <a:cxn ang="0">
                  <a:pos x="58" y="110"/>
                </a:cxn>
                <a:cxn ang="0">
                  <a:pos x="69" y="110"/>
                </a:cxn>
                <a:cxn ang="0">
                  <a:pos x="69" y="102"/>
                </a:cxn>
                <a:cxn ang="0">
                  <a:pos x="58" y="102"/>
                </a:cxn>
                <a:cxn ang="0">
                  <a:pos x="46" y="100"/>
                </a:cxn>
                <a:cxn ang="0">
                  <a:pos x="36" y="96"/>
                </a:cxn>
                <a:cxn ang="0">
                  <a:pos x="27" y="90"/>
                </a:cxn>
                <a:cxn ang="0">
                  <a:pos x="19" y="79"/>
                </a:cxn>
                <a:cxn ang="0">
                  <a:pos x="14" y="61"/>
                </a:cxn>
                <a:cxn ang="0">
                  <a:pos x="9" y="3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</a:cxnLst>
              <a:rect l="0" t="0" r="r" b="b"/>
              <a:pathLst>
                <a:path w="69" h="110">
                  <a:moveTo>
                    <a:pt x="0" y="4"/>
                  </a:moveTo>
                  <a:lnTo>
                    <a:pt x="0" y="4"/>
                  </a:lnTo>
                  <a:lnTo>
                    <a:pt x="1" y="38"/>
                  </a:lnTo>
                  <a:lnTo>
                    <a:pt x="6" y="64"/>
                  </a:lnTo>
                  <a:lnTo>
                    <a:pt x="13" y="84"/>
                  </a:lnTo>
                  <a:lnTo>
                    <a:pt x="23" y="96"/>
                  </a:lnTo>
                  <a:lnTo>
                    <a:pt x="34" y="105"/>
                  </a:lnTo>
                  <a:lnTo>
                    <a:pt x="46" y="108"/>
                  </a:lnTo>
                  <a:lnTo>
                    <a:pt x="58" y="110"/>
                  </a:lnTo>
                  <a:lnTo>
                    <a:pt x="69" y="110"/>
                  </a:lnTo>
                  <a:lnTo>
                    <a:pt x="69" y="102"/>
                  </a:lnTo>
                  <a:lnTo>
                    <a:pt x="58" y="102"/>
                  </a:lnTo>
                  <a:lnTo>
                    <a:pt x="46" y="100"/>
                  </a:lnTo>
                  <a:lnTo>
                    <a:pt x="36" y="96"/>
                  </a:lnTo>
                  <a:lnTo>
                    <a:pt x="27" y="90"/>
                  </a:lnTo>
                  <a:lnTo>
                    <a:pt x="19" y="79"/>
                  </a:lnTo>
                  <a:lnTo>
                    <a:pt x="14" y="61"/>
                  </a:lnTo>
                  <a:lnTo>
                    <a:pt x="9" y="38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80" name="Freeform 124"/>
            <p:cNvSpPr>
              <a:spLocks/>
            </p:cNvSpPr>
            <p:nvPr/>
          </p:nvSpPr>
          <p:spPr bwMode="auto">
            <a:xfrm>
              <a:off x="186" y="1140"/>
              <a:ext cx="11" cy="7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1" y="0"/>
                </a:cxn>
                <a:cxn ang="0">
                  <a:pos x="45" y="48"/>
                </a:cxn>
                <a:cxn ang="0">
                  <a:pos x="28" y="134"/>
                </a:cxn>
                <a:cxn ang="0">
                  <a:pos x="15" y="250"/>
                </a:cxn>
                <a:cxn ang="0">
                  <a:pos x="6" y="389"/>
                </a:cxn>
                <a:cxn ang="0">
                  <a:pos x="2" y="541"/>
                </a:cxn>
                <a:cxn ang="0">
                  <a:pos x="0" y="699"/>
                </a:cxn>
                <a:cxn ang="0">
                  <a:pos x="1" y="853"/>
                </a:cxn>
                <a:cxn ang="0">
                  <a:pos x="3" y="995"/>
                </a:cxn>
                <a:cxn ang="0">
                  <a:pos x="11" y="995"/>
                </a:cxn>
                <a:cxn ang="0">
                  <a:pos x="9" y="853"/>
                </a:cxn>
                <a:cxn ang="0">
                  <a:pos x="8" y="699"/>
                </a:cxn>
                <a:cxn ang="0">
                  <a:pos x="10" y="541"/>
                </a:cxn>
                <a:cxn ang="0">
                  <a:pos x="14" y="389"/>
                </a:cxn>
                <a:cxn ang="0">
                  <a:pos x="23" y="250"/>
                </a:cxn>
                <a:cxn ang="0">
                  <a:pos x="36" y="134"/>
                </a:cxn>
                <a:cxn ang="0">
                  <a:pos x="53" y="50"/>
                </a:cxn>
                <a:cxn ang="0">
                  <a:pos x="75" y="9"/>
                </a:cxn>
                <a:cxn ang="0">
                  <a:pos x="74" y="9"/>
                </a:cxn>
                <a:cxn ang="0">
                  <a:pos x="75" y="9"/>
                </a:cxn>
                <a:cxn ang="0">
                  <a:pos x="77" y="7"/>
                </a:cxn>
                <a:cxn ang="0">
                  <a:pos x="76" y="3"/>
                </a:cxn>
                <a:cxn ang="0">
                  <a:pos x="74" y="0"/>
                </a:cxn>
                <a:cxn ang="0">
                  <a:pos x="71" y="0"/>
                </a:cxn>
                <a:cxn ang="0">
                  <a:pos x="72" y="0"/>
                </a:cxn>
              </a:cxnLst>
              <a:rect l="0" t="0" r="r" b="b"/>
              <a:pathLst>
                <a:path w="77" h="995">
                  <a:moveTo>
                    <a:pt x="72" y="0"/>
                  </a:moveTo>
                  <a:lnTo>
                    <a:pt x="71" y="0"/>
                  </a:lnTo>
                  <a:lnTo>
                    <a:pt x="45" y="48"/>
                  </a:lnTo>
                  <a:lnTo>
                    <a:pt x="28" y="134"/>
                  </a:lnTo>
                  <a:lnTo>
                    <a:pt x="15" y="250"/>
                  </a:lnTo>
                  <a:lnTo>
                    <a:pt x="6" y="389"/>
                  </a:lnTo>
                  <a:lnTo>
                    <a:pt x="2" y="541"/>
                  </a:lnTo>
                  <a:lnTo>
                    <a:pt x="0" y="699"/>
                  </a:lnTo>
                  <a:lnTo>
                    <a:pt x="1" y="853"/>
                  </a:lnTo>
                  <a:lnTo>
                    <a:pt x="3" y="995"/>
                  </a:lnTo>
                  <a:lnTo>
                    <a:pt x="11" y="995"/>
                  </a:lnTo>
                  <a:lnTo>
                    <a:pt x="9" y="853"/>
                  </a:lnTo>
                  <a:lnTo>
                    <a:pt x="8" y="699"/>
                  </a:lnTo>
                  <a:lnTo>
                    <a:pt x="10" y="541"/>
                  </a:lnTo>
                  <a:lnTo>
                    <a:pt x="14" y="389"/>
                  </a:lnTo>
                  <a:lnTo>
                    <a:pt x="23" y="250"/>
                  </a:lnTo>
                  <a:lnTo>
                    <a:pt x="36" y="134"/>
                  </a:lnTo>
                  <a:lnTo>
                    <a:pt x="53" y="50"/>
                  </a:lnTo>
                  <a:lnTo>
                    <a:pt x="75" y="9"/>
                  </a:lnTo>
                  <a:lnTo>
                    <a:pt x="74" y="9"/>
                  </a:lnTo>
                  <a:lnTo>
                    <a:pt x="75" y="9"/>
                  </a:lnTo>
                  <a:lnTo>
                    <a:pt x="77" y="7"/>
                  </a:lnTo>
                  <a:lnTo>
                    <a:pt x="76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81" name="Freeform 125"/>
            <p:cNvSpPr>
              <a:spLocks/>
            </p:cNvSpPr>
            <p:nvPr/>
          </p:nvSpPr>
          <p:spPr bwMode="auto">
            <a:xfrm>
              <a:off x="195" y="1137"/>
              <a:ext cx="514" cy="5"/>
            </a:xfrm>
            <a:custGeom>
              <a:avLst/>
              <a:gdLst/>
              <a:ahLst/>
              <a:cxnLst>
                <a:cxn ang="0">
                  <a:pos x="4104" y="64"/>
                </a:cxn>
                <a:cxn ang="0">
                  <a:pos x="3952" y="51"/>
                </a:cxn>
                <a:cxn ang="0">
                  <a:pos x="3746" y="38"/>
                </a:cxn>
                <a:cxn ang="0">
                  <a:pos x="3494" y="27"/>
                </a:cxn>
                <a:cxn ang="0">
                  <a:pos x="3204" y="19"/>
                </a:cxn>
                <a:cxn ang="0">
                  <a:pos x="2888" y="11"/>
                </a:cxn>
                <a:cxn ang="0">
                  <a:pos x="2551" y="6"/>
                </a:cxn>
                <a:cxn ang="0">
                  <a:pos x="2203" y="2"/>
                </a:cxn>
                <a:cxn ang="0">
                  <a:pos x="1853" y="0"/>
                </a:cxn>
                <a:cxn ang="0">
                  <a:pos x="1510" y="0"/>
                </a:cxn>
                <a:cxn ang="0">
                  <a:pos x="1180" y="1"/>
                </a:cxn>
                <a:cxn ang="0">
                  <a:pos x="875" y="4"/>
                </a:cxn>
                <a:cxn ang="0">
                  <a:pos x="601" y="9"/>
                </a:cxn>
                <a:cxn ang="0">
                  <a:pos x="368" y="17"/>
                </a:cxn>
                <a:cxn ang="0">
                  <a:pos x="185" y="25"/>
                </a:cxn>
                <a:cxn ang="0">
                  <a:pos x="60" y="36"/>
                </a:cxn>
                <a:cxn ang="0">
                  <a:pos x="0" y="48"/>
                </a:cxn>
                <a:cxn ang="0">
                  <a:pos x="22" y="51"/>
                </a:cxn>
                <a:cxn ang="0">
                  <a:pos x="115" y="39"/>
                </a:cxn>
                <a:cxn ang="0">
                  <a:pos x="270" y="29"/>
                </a:cxn>
                <a:cxn ang="0">
                  <a:pos x="479" y="21"/>
                </a:cxn>
                <a:cxn ang="0">
                  <a:pos x="734" y="16"/>
                </a:cxn>
                <a:cxn ang="0">
                  <a:pos x="1024" y="11"/>
                </a:cxn>
                <a:cxn ang="0">
                  <a:pos x="1342" y="8"/>
                </a:cxn>
                <a:cxn ang="0">
                  <a:pos x="1680" y="8"/>
                </a:cxn>
                <a:cxn ang="0">
                  <a:pos x="2028" y="9"/>
                </a:cxn>
                <a:cxn ang="0">
                  <a:pos x="2378" y="12"/>
                </a:cxn>
                <a:cxn ang="0">
                  <a:pos x="2722" y="17"/>
                </a:cxn>
                <a:cxn ang="0">
                  <a:pos x="3049" y="23"/>
                </a:cxn>
                <a:cxn ang="0">
                  <a:pos x="3354" y="31"/>
                </a:cxn>
                <a:cxn ang="0">
                  <a:pos x="3625" y="41"/>
                </a:cxn>
                <a:cxn ang="0">
                  <a:pos x="3855" y="53"/>
                </a:cxn>
                <a:cxn ang="0">
                  <a:pos x="4035" y="65"/>
                </a:cxn>
                <a:cxn ang="0">
                  <a:pos x="4104" y="73"/>
                </a:cxn>
                <a:cxn ang="0">
                  <a:pos x="4107" y="72"/>
                </a:cxn>
                <a:cxn ang="0">
                  <a:pos x="4107" y="65"/>
                </a:cxn>
              </a:cxnLst>
              <a:rect l="0" t="0" r="r" b="b"/>
              <a:pathLst>
                <a:path w="4108" h="73">
                  <a:moveTo>
                    <a:pt x="4104" y="64"/>
                  </a:moveTo>
                  <a:lnTo>
                    <a:pt x="4104" y="64"/>
                  </a:lnTo>
                  <a:lnTo>
                    <a:pt x="4035" y="57"/>
                  </a:lnTo>
                  <a:lnTo>
                    <a:pt x="3952" y="51"/>
                  </a:lnTo>
                  <a:lnTo>
                    <a:pt x="3855" y="44"/>
                  </a:lnTo>
                  <a:lnTo>
                    <a:pt x="3746" y="38"/>
                  </a:lnTo>
                  <a:lnTo>
                    <a:pt x="3625" y="33"/>
                  </a:lnTo>
                  <a:lnTo>
                    <a:pt x="3494" y="27"/>
                  </a:lnTo>
                  <a:lnTo>
                    <a:pt x="3354" y="23"/>
                  </a:lnTo>
                  <a:lnTo>
                    <a:pt x="3204" y="19"/>
                  </a:lnTo>
                  <a:lnTo>
                    <a:pt x="3049" y="15"/>
                  </a:lnTo>
                  <a:lnTo>
                    <a:pt x="2888" y="11"/>
                  </a:lnTo>
                  <a:lnTo>
                    <a:pt x="2722" y="8"/>
                  </a:lnTo>
                  <a:lnTo>
                    <a:pt x="2551" y="6"/>
                  </a:lnTo>
                  <a:lnTo>
                    <a:pt x="2378" y="4"/>
                  </a:lnTo>
                  <a:lnTo>
                    <a:pt x="2203" y="2"/>
                  </a:lnTo>
                  <a:lnTo>
                    <a:pt x="2028" y="1"/>
                  </a:lnTo>
                  <a:lnTo>
                    <a:pt x="1853" y="0"/>
                  </a:lnTo>
                  <a:lnTo>
                    <a:pt x="1680" y="0"/>
                  </a:lnTo>
                  <a:lnTo>
                    <a:pt x="1510" y="0"/>
                  </a:lnTo>
                  <a:lnTo>
                    <a:pt x="1342" y="0"/>
                  </a:lnTo>
                  <a:lnTo>
                    <a:pt x="1180" y="1"/>
                  </a:lnTo>
                  <a:lnTo>
                    <a:pt x="1024" y="3"/>
                  </a:lnTo>
                  <a:lnTo>
                    <a:pt x="875" y="4"/>
                  </a:lnTo>
                  <a:lnTo>
                    <a:pt x="734" y="7"/>
                  </a:lnTo>
                  <a:lnTo>
                    <a:pt x="601" y="9"/>
                  </a:lnTo>
                  <a:lnTo>
                    <a:pt x="479" y="12"/>
                  </a:lnTo>
                  <a:lnTo>
                    <a:pt x="368" y="17"/>
                  </a:lnTo>
                  <a:lnTo>
                    <a:pt x="270" y="21"/>
                  </a:lnTo>
                  <a:lnTo>
                    <a:pt x="185" y="25"/>
                  </a:lnTo>
                  <a:lnTo>
                    <a:pt x="115" y="30"/>
                  </a:lnTo>
                  <a:lnTo>
                    <a:pt x="60" y="36"/>
                  </a:lnTo>
                  <a:lnTo>
                    <a:pt x="22" y="42"/>
                  </a:lnTo>
                  <a:lnTo>
                    <a:pt x="0" y="48"/>
                  </a:lnTo>
                  <a:lnTo>
                    <a:pt x="2" y="57"/>
                  </a:lnTo>
                  <a:lnTo>
                    <a:pt x="22" y="51"/>
                  </a:lnTo>
                  <a:lnTo>
                    <a:pt x="60" y="44"/>
                  </a:lnTo>
                  <a:lnTo>
                    <a:pt x="115" y="39"/>
                  </a:lnTo>
                  <a:lnTo>
                    <a:pt x="185" y="34"/>
                  </a:lnTo>
                  <a:lnTo>
                    <a:pt x="270" y="29"/>
                  </a:lnTo>
                  <a:lnTo>
                    <a:pt x="368" y="25"/>
                  </a:lnTo>
                  <a:lnTo>
                    <a:pt x="479" y="21"/>
                  </a:lnTo>
                  <a:lnTo>
                    <a:pt x="601" y="18"/>
                  </a:lnTo>
                  <a:lnTo>
                    <a:pt x="734" y="16"/>
                  </a:lnTo>
                  <a:lnTo>
                    <a:pt x="875" y="12"/>
                  </a:lnTo>
                  <a:lnTo>
                    <a:pt x="1024" y="11"/>
                  </a:lnTo>
                  <a:lnTo>
                    <a:pt x="1180" y="9"/>
                  </a:lnTo>
                  <a:lnTo>
                    <a:pt x="1342" y="8"/>
                  </a:lnTo>
                  <a:lnTo>
                    <a:pt x="1510" y="8"/>
                  </a:lnTo>
                  <a:lnTo>
                    <a:pt x="1680" y="8"/>
                  </a:lnTo>
                  <a:lnTo>
                    <a:pt x="1853" y="8"/>
                  </a:lnTo>
                  <a:lnTo>
                    <a:pt x="2028" y="9"/>
                  </a:lnTo>
                  <a:lnTo>
                    <a:pt x="2203" y="10"/>
                  </a:lnTo>
                  <a:lnTo>
                    <a:pt x="2378" y="12"/>
                  </a:lnTo>
                  <a:lnTo>
                    <a:pt x="2551" y="15"/>
                  </a:lnTo>
                  <a:lnTo>
                    <a:pt x="2722" y="17"/>
                  </a:lnTo>
                  <a:lnTo>
                    <a:pt x="2888" y="20"/>
                  </a:lnTo>
                  <a:lnTo>
                    <a:pt x="3049" y="23"/>
                  </a:lnTo>
                  <a:lnTo>
                    <a:pt x="3204" y="27"/>
                  </a:lnTo>
                  <a:lnTo>
                    <a:pt x="3354" y="31"/>
                  </a:lnTo>
                  <a:lnTo>
                    <a:pt x="3494" y="36"/>
                  </a:lnTo>
                  <a:lnTo>
                    <a:pt x="3625" y="41"/>
                  </a:lnTo>
                  <a:lnTo>
                    <a:pt x="3746" y="46"/>
                  </a:lnTo>
                  <a:lnTo>
                    <a:pt x="3855" y="53"/>
                  </a:lnTo>
                  <a:lnTo>
                    <a:pt x="3952" y="59"/>
                  </a:lnTo>
                  <a:lnTo>
                    <a:pt x="4035" y="65"/>
                  </a:lnTo>
                  <a:lnTo>
                    <a:pt x="4104" y="73"/>
                  </a:lnTo>
                  <a:lnTo>
                    <a:pt x="4104" y="73"/>
                  </a:lnTo>
                  <a:lnTo>
                    <a:pt x="4104" y="73"/>
                  </a:lnTo>
                  <a:lnTo>
                    <a:pt x="4107" y="72"/>
                  </a:lnTo>
                  <a:lnTo>
                    <a:pt x="4108" y="68"/>
                  </a:lnTo>
                  <a:lnTo>
                    <a:pt x="4107" y="65"/>
                  </a:lnTo>
                  <a:lnTo>
                    <a:pt x="4104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82" name="Freeform 126"/>
            <p:cNvSpPr>
              <a:spLocks/>
            </p:cNvSpPr>
            <p:nvPr/>
          </p:nvSpPr>
          <p:spPr bwMode="auto">
            <a:xfrm>
              <a:off x="709" y="1134"/>
              <a:ext cx="84" cy="9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590" y="16"/>
                </a:cxn>
                <a:cxn ang="0">
                  <a:pos x="511" y="32"/>
                </a:cxn>
                <a:cxn ang="0">
                  <a:pos x="441" y="46"/>
                </a:cxn>
                <a:cxn ang="0">
                  <a:pos x="381" y="60"/>
                </a:cxn>
                <a:cxn ang="0">
                  <a:pos x="328" y="72"/>
                </a:cxn>
                <a:cxn ang="0">
                  <a:pos x="283" y="83"/>
                </a:cxn>
                <a:cxn ang="0">
                  <a:pos x="243" y="93"/>
                </a:cxn>
                <a:cxn ang="0">
                  <a:pos x="209" y="102"/>
                </a:cxn>
                <a:cxn ang="0">
                  <a:pos x="179" y="108"/>
                </a:cxn>
                <a:cxn ang="0">
                  <a:pos x="151" y="114"/>
                </a:cxn>
                <a:cxn ang="0">
                  <a:pos x="126" y="118"/>
                </a:cxn>
                <a:cxn ang="0">
                  <a:pos x="103" y="120"/>
                </a:cxn>
                <a:cxn ang="0">
                  <a:pos x="79" y="120"/>
                </a:cxn>
                <a:cxn ang="0">
                  <a:pos x="54" y="118"/>
                </a:cxn>
                <a:cxn ang="0">
                  <a:pos x="28" y="115"/>
                </a:cxn>
                <a:cxn ang="0">
                  <a:pos x="0" y="108"/>
                </a:cxn>
                <a:cxn ang="0">
                  <a:pos x="15" y="120"/>
                </a:cxn>
                <a:cxn ang="0">
                  <a:pos x="42" y="125"/>
                </a:cxn>
                <a:cxn ang="0">
                  <a:pos x="67" y="127"/>
                </a:cxn>
                <a:cxn ang="0">
                  <a:pos x="91" y="128"/>
                </a:cxn>
                <a:cxn ang="0">
                  <a:pos x="115" y="127"/>
                </a:cxn>
                <a:cxn ang="0">
                  <a:pos x="139" y="124"/>
                </a:cxn>
                <a:cxn ang="0">
                  <a:pos x="165" y="120"/>
                </a:cxn>
                <a:cxn ang="0">
                  <a:pos x="193" y="114"/>
                </a:cxn>
                <a:cxn ang="0">
                  <a:pos x="226" y="106"/>
                </a:cxn>
                <a:cxn ang="0">
                  <a:pos x="262" y="97"/>
                </a:cxn>
                <a:cxn ang="0">
                  <a:pos x="305" y="86"/>
                </a:cxn>
                <a:cxn ang="0">
                  <a:pos x="354" y="74"/>
                </a:cxn>
                <a:cxn ang="0">
                  <a:pos x="410" y="62"/>
                </a:cxn>
                <a:cxn ang="0">
                  <a:pos x="475" y="48"/>
                </a:cxn>
                <a:cxn ang="0">
                  <a:pos x="549" y="33"/>
                </a:cxn>
                <a:cxn ang="0">
                  <a:pos x="634" y="17"/>
                </a:cxn>
                <a:cxn ang="0">
                  <a:pos x="680" y="9"/>
                </a:cxn>
              </a:cxnLst>
              <a:rect l="0" t="0" r="r" b="b"/>
              <a:pathLst>
                <a:path w="680" h="128">
                  <a:moveTo>
                    <a:pt x="680" y="0"/>
                  </a:moveTo>
                  <a:lnTo>
                    <a:pt x="680" y="0"/>
                  </a:lnTo>
                  <a:lnTo>
                    <a:pt x="634" y="9"/>
                  </a:lnTo>
                  <a:lnTo>
                    <a:pt x="590" y="16"/>
                  </a:lnTo>
                  <a:lnTo>
                    <a:pt x="549" y="25"/>
                  </a:lnTo>
                  <a:lnTo>
                    <a:pt x="511" y="32"/>
                  </a:lnTo>
                  <a:lnTo>
                    <a:pt x="475" y="39"/>
                  </a:lnTo>
                  <a:lnTo>
                    <a:pt x="441" y="46"/>
                  </a:lnTo>
                  <a:lnTo>
                    <a:pt x="410" y="53"/>
                  </a:lnTo>
                  <a:lnTo>
                    <a:pt x="381" y="60"/>
                  </a:lnTo>
                  <a:lnTo>
                    <a:pt x="354" y="66"/>
                  </a:lnTo>
                  <a:lnTo>
                    <a:pt x="328" y="72"/>
                  </a:lnTo>
                  <a:lnTo>
                    <a:pt x="305" y="78"/>
                  </a:lnTo>
                  <a:lnTo>
                    <a:pt x="283" y="83"/>
                  </a:lnTo>
                  <a:lnTo>
                    <a:pt x="262" y="88"/>
                  </a:lnTo>
                  <a:lnTo>
                    <a:pt x="243" y="93"/>
                  </a:lnTo>
                  <a:lnTo>
                    <a:pt x="226" y="98"/>
                  </a:lnTo>
                  <a:lnTo>
                    <a:pt x="209" y="102"/>
                  </a:lnTo>
                  <a:lnTo>
                    <a:pt x="193" y="105"/>
                  </a:lnTo>
                  <a:lnTo>
                    <a:pt x="179" y="108"/>
                  </a:lnTo>
                  <a:lnTo>
                    <a:pt x="165" y="111"/>
                  </a:lnTo>
                  <a:lnTo>
                    <a:pt x="151" y="114"/>
                  </a:lnTo>
                  <a:lnTo>
                    <a:pt x="139" y="116"/>
                  </a:lnTo>
                  <a:lnTo>
                    <a:pt x="126" y="118"/>
                  </a:lnTo>
                  <a:lnTo>
                    <a:pt x="115" y="119"/>
                  </a:lnTo>
                  <a:lnTo>
                    <a:pt x="103" y="120"/>
                  </a:lnTo>
                  <a:lnTo>
                    <a:pt x="91" y="120"/>
                  </a:lnTo>
                  <a:lnTo>
                    <a:pt x="79" y="120"/>
                  </a:lnTo>
                  <a:lnTo>
                    <a:pt x="67" y="119"/>
                  </a:lnTo>
                  <a:lnTo>
                    <a:pt x="54" y="118"/>
                  </a:lnTo>
                  <a:lnTo>
                    <a:pt x="42" y="117"/>
                  </a:lnTo>
                  <a:lnTo>
                    <a:pt x="28" y="115"/>
                  </a:lnTo>
                  <a:lnTo>
                    <a:pt x="15" y="111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15" y="120"/>
                  </a:lnTo>
                  <a:lnTo>
                    <a:pt x="28" y="123"/>
                  </a:lnTo>
                  <a:lnTo>
                    <a:pt x="42" y="125"/>
                  </a:lnTo>
                  <a:lnTo>
                    <a:pt x="54" y="126"/>
                  </a:lnTo>
                  <a:lnTo>
                    <a:pt x="67" y="127"/>
                  </a:lnTo>
                  <a:lnTo>
                    <a:pt x="79" y="128"/>
                  </a:lnTo>
                  <a:lnTo>
                    <a:pt x="91" y="128"/>
                  </a:lnTo>
                  <a:lnTo>
                    <a:pt x="103" y="128"/>
                  </a:lnTo>
                  <a:lnTo>
                    <a:pt x="115" y="127"/>
                  </a:lnTo>
                  <a:lnTo>
                    <a:pt x="126" y="126"/>
                  </a:lnTo>
                  <a:lnTo>
                    <a:pt x="139" y="124"/>
                  </a:lnTo>
                  <a:lnTo>
                    <a:pt x="151" y="122"/>
                  </a:lnTo>
                  <a:lnTo>
                    <a:pt x="165" y="120"/>
                  </a:lnTo>
                  <a:lnTo>
                    <a:pt x="179" y="117"/>
                  </a:lnTo>
                  <a:lnTo>
                    <a:pt x="193" y="114"/>
                  </a:lnTo>
                  <a:lnTo>
                    <a:pt x="209" y="110"/>
                  </a:lnTo>
                  <a:lnTo>
                    <a:pt x="226" y="106"/>
                  </a:lnTo>
                  <a:lnTo>
                    <a:pt x="243" y="102"/>
                  </a:lnTo>
                  <a:lnTo>
                    <a:pt x="262" y="97"/>
                  </a:lnTo>
                  <a:lnTo>
                    <a:pt x="283" y="91"/>
                  </a:lnTo>
                  <a:lnTo>
                    <a:pt x="305" y="86"/>
                  </a:lnTo>
                  <a:lnTo>
                    <a:pt x="328" y="81"/>
                  </a:lnTo>
                  <a:lnTo>
                    <a:pt x="354" y="74"/>
                  </a:lnTo>
                  <a:lnTo>
                    <a:pt x="381" y="68"/>
                  </a:lnTo>
                  <a:lnTo>
                    <a:pt x="410" y="62"/>
                  </a:lnTo>
                  <a:lnTo>
                    <a:pt x="441" y="54"/>
                  </a:lnTo>
                  <a:lnTo>
                    <a:pt x="475" y="48"/>
                  </a:lnTo>
                  <a:lnTo>
                    <a:pt x="511" y="41"/>
                  </a:lnTo>
                  <a:lnTo>
                    <a:pt x="549" y="33"/>
                  </a:lnTo>
                  <a:lnTo>
                    <a:pt x="590" y="25"/>
                  </a:lnTo>
                  <a:lnTo>
                    <a:pt x="634" y="17"/>
                  </a:lnTo>
                  <a:lnTo>
                    <a:pt x="680" y="9"/>
                  </a:lnTo>
                  <a:lnTo>
                    <a:pt x="680" y="9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83" name="Freeform 127"/>
            <p:cNvSpPr>
              <a:spLocks/>
            </p:cNvSpPr>
            <p:nvPr/>
          </p:nvSpPr>
          <p:spPr bwMode="auto">
            <a:xfrm>
              <a:off x="793" y="1126"/>
              <a:ext cx="81" cy="8"/>
            </a:xfrm>
            <a:custGeom>
              <a:avLst/>
              <a:gdLst/>
              <a:ahLst/>
              <a:cxnLst>
                <a:cxn ang="0">
                  <a:pos x="638" y="0"/>
                </a:cxn>
                <a:cxn ang="0">
                  <a:pos x="639" y="0"/>
                </a:cxn>
                <a:cxn ang="0">
                  <a:pos x="600" y="5"/>
                </a:cxn>
                <a:cxn ang="0">
                  <a:pos x="560" y="11"/>
                </a:cxn>
                <a:cxn ang="0">
                  <a:pos x="520" y="18"/>
                </a:cxn>
                <a:cxn ang="0">
                  <a:pos x="480" y="24"/>
                </a:cxn>
                <a:cxn ang="0">
                  <a:pos x="440" y="29"/>
                </a:cxn>
                <a:cxn ang="0">
                  <a:pos x="400" y="36"/>
                </a:cxn>
                <a:cxn ang="0">
                  <a:pos x="359" y="43"/>
                </a:cxn>
                <a:cxn ang="0">
                  <a:pos x="319" y="49"/>
                </a:cxn>
                <a:cxn ang="0">
                  <a:pos x="278" y="56"/>
                </a:cxn>
                <a:cxn ang="0">
                  <a:pos x="237" y="62"/>
                </a:cxn>
                <a:cxn ang="0">
                  <a:pos x="197" y="68"/>
                </a:cxn>
                <a:cxn ang="0">
                  <a:pos x="157" y="76"/>
                </a:cxn>
                <a:cxn ang="0">
                  <a:pos x="117" y="82"/>
                </a:cxn>
                <a:cxn ang="0">
                  <a:pos x="78" y="89"/>
                </a:cxn>
                <a:cxn ang="0">
                  <a:pos x="39" y="96"/>
                </a:cxn>
                <a:cxn ang="0">
                  <a:pos x="0" y="102"/>
                </a:cxn>
                <a:cxn ang="0">
                  <a:pos x="0" y="111"/>
                </a:cxn>
                <a:cxn ang="0">
                  <a:pos x="39" y="104"/>
                </a:cxn>
                <a:cxn ang="0">
                  <a:pos x="78" y="97"/>
                </a:cxn>
                <a:cxn ang="0">
                  <a:pos x="117" y="91"/>
                </a:cxn>
                <a:cxn ang="0">
                  <a:pos x="157" y="84"/>
                </a:cxn>
                <a:cxn ang="0">
                  <a:pos x="197" y="77"/>
                </a:cxn>
                <a:cxn ang="0">
                  <a:pos x="237" y="71"/>
                </a:cxn>
                <a:cxn ang="0">
                  <a:pos x="278" y="64"/>
                </a:cxn>
                <a:cxn ang="0">
                  <a:pos x="319" y="58"/>
                </a:cxn>
                <a:cxn ang="0">
                  <a:pos x="359" y="52"/>
                </a:cxn>
                <a:cxn ang="0">
                  <a:pos x="400" y="44"/>
                </a:cxn>
                <a:cxn ang="0">
                  <a:pos x="440" y="38"/>
                </a:cxn>
                <a:cxn ang="0">
                  <a:pos x="480" y="32"/>
                </a:cxn>
                <a:cxn ang="0">
                  <a:pos x="520" y="26"/>
                </a:cxn>
                <a:cxn ang="0">
                  <a:pos x="560" y="20"/>
                </a:cxn>
                <a:cxn ang="0">
                  <a:pos x="600" y="13"/>
                </a:cxn>
                <a:cxn ang="0">
                  <a:pos x="639" y="8"/>
                </a:cxn>
                <a:cxn ang="0">
                  <a:pos x="640" y="8"/>
                </a:cxn>
                <a:cxn ang="0">
                  <a:pos x="639" y="8"/>
                </a:cxn>
                <a:cxn ang="0">
                  <a:pos x="642" y="7"/>
                </a:cxn>
                <a:cxn ang="0">
                  <a:pos x="643" y="4"/>
                </a:cxn>
                <a:cxn ang="0">
                  <a:pos x="642" y="1"/>
                </a:cxn>
                <a:cxn ang="0">
                  <a:pos x="639" y="0"/>
                </a:cxn>
                <a:cxn ang="0">
                  <a:pos x="638" y="0"/>
                </a:cxn>
              </a:cxnLst>
              <a:rect l="0" t="0" r="r" b="b"/>
              <a:pathLst>
                <a:path w="643" h="111">
                  <a:moveTo>
                    <a:pt x="638" y="0"/>
                  </a:moveTo>
                  <a:lnTo>
                    <a:pt x="639" y="0"/>
                  </a:lnTo>
                  <a:lnTo>
                    <a:pt x="600" y="5"/>
                  </a:lnTo>
                  <a:lnTo>
                    <a:pt x="560" y="11"/>
                  </a:lnTo>
                  <a:lnTo>
                    <a:pt x="520" y="18"/>
                  </a:lnTo>
                  <a:lnTo>
                    <a:pt x="480" y="24"/>
                  </a:lnTo>
                  <a:lnTo>
                    <a:pt x="440" y="29"/>
                  </a:lnTo>
                  <a:lnTo>
                    <a:pt x="400" y="36"/>
                  </a:lnTo>
                  <a:lnTo>
                    <a:pt x="359" y="43"/>
                  </a:lnTo>
                  <a:lnTo>
                    <a:pt x="319" y="49"/>
                  </a:lnTo>
                  <a:lnTo>
                    <a:pt x="278" y="56"/>
                  </a:lnTo>
                  <a:lnTo>
                    <a:pt x="237" y="62"/>
                  </a:lnTo>
                  <a:lnTo>
                    <a:pt x="197" y="68"/>
                  </a:lnTo>
                  <a:lnTo>
                    <a:pt x="157" y="76"/>
                  </a:lnTo>
                  <a:lnTo>
                    <a:pt x="117" y="82"/>
                  </a:lnTo>
                  <a:lnTo>
                    <a:pt x="78" y="89"/>
                  </a:lnTo>
                  <a:lnTo>
                    <a:pt x="39" y="96"/>
                  </a:lnTo>
                  <a:lnTo>
                    <a:pt x="0" y="102"/>
                  </a:lnTo>
                  <a:lnTo>
                    <a:pt x="0" y="111"/>
                  </a:lnTo>
                  <a:lnTo>
                    <a:pt x="39" y="104"/>
                  </a:lnTo>
                  <a:lnTo>
                    <a:pt x="78" y="97"/>
                  </a:lnTo>
                  <a:lnTo>
                    <a:pt x="117" y="91"/>
                  </a:lnTo>
                  <a:lnTo>
                    <a:pt x="157" y="84"/>
                  </a:lnTo>
                  <a:lnTo>
                    <a:pt x="197" y="77"/>
                  </a:lnTo>
                  <a:lnTo>
                    <a:pt x="237" y="71"/>
                  </a:lnTo>
                  <a:lnTo>
                    <a:pt x="278" y="64"/>
                  </a:lnTo>
                  <a:lnTo>
                    <a:pt x="319" y="58"/>
                  </a:lnTo>
                  <a:lnTo>
                    <a:pt x="359" y="52"/>
                  </a:lnTo>
                  <a:lnTo>
                    <a:pt x="400" y="44"/>
                  </a:lnTo>
                  <a:lnTo>
                    <a:pt x="440" y="38"/>
                  </a:lnTo>
                  <a:lnTo>
                    <a:pt x="480" y="32"/>
                  </a:lnTo>
                  <a:lnTo>
                    <a:pt x="520" y="26"/>
                  </a:lnTo>
                  <a:lnTo>
                    <a:pt x="560" y="20"/>
                  </a:lnTo>
                  <a:lnTo>
                    <a:pt x="600" y="13"/>
                  </a:lnTo>
                  <a:lnTo>
                    <a:pt x="639" y="8"/>
                  </a:lnTo>
                  <a:lnTo>
                    <a:pt x="640" y="8"/>
                  </a:lnTo>
                  <a:lnTo>
                    <a:pt x="639" y="8"/>
                  </a:lnTo>
                  <a:lnTo>
                    <a:pt x="642" y="7"/>
                  </a:lnTo>
                  <a:lnTo>
                    <a:pt x="643" y="4"/>
                  </a:lnTo>
                  <a:lnTo>
                    <a:pt x="642" y="1"/>
                  </a:lnTo>
                  <a:lnTo>
                    <a:pt x="639" y="0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84" name="Freeform 128"/>
            <p:cNvSpPr>
              <a:spLocks/>
            </p:cNvSpPr>
            <p:nvPr/>
          </p:nvSpPr>
          <p:spPr bwMode="auto">
            <a:xfrm>
              <a:off x="871" y="1117"/>
              <a:ext cx="9" cy="1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8"/>
                </a:cxn>
                <a:cxn ang="0">
                  <a:pos x="25" y="11"/>
                </a:cxn>
                <a:cxn ang="0">
                  <a:pos x="42" y="21"/>
                </a:cxn>
                <a:cxn ang="0">
                  <a:pos x="54" y="38"/>
                </a:cxn>
                <a:cxn ang="0">
                  <a:pos x="60" y="57"/>
                </a:cxn>
                <a:cxn ang="0">
                  <a:pos x="61" y="79"/>
                </a:cxn>
                <a:cxn ang="0">
                  <a:pos x="54" y="98"/>
                </a:cxn>
                <a:cxn ang="0">
                  <a:pos x="40" y="114"/>
                </a:cxn>
                <a:cxn ang="0">
                  <a:pos x="17" y="127"/>
                </a:cxn>
                <a:cxn ang="0">
                  <a:pos x="19" y="135"/>
                </a:cxn>
                <a:cxn ang="0">
                  <a:pos x="44" y="122"/>
                </a:cxn>
                <a:cxn ang="0">
                  <a:pos x="60" y="102"/>
                </a:cxn>
                <a:cxn ang="0">
                  <a:pos x="69" y="79"/>
                </a:cxn>
                <a:cxn ang="0">
                  <a:pos x="68" y="55"/>
                </a:cxn>
                <a:cxn ang="0">
                  <a:pos x="60" y="34"/>
                </a:cxn>
                <a:cxn ang="0">
                  <a:pos x="46" y="14"/>
                </a:cxn>
                <a:cxn ang="0">
                  <a:pos x="27" y="3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4" y="8"/>
                </a:cxn>
                <a:cxn ang="0">
                  <a:pos x="0" y="5"/>
                </a:cxn>
              </a:cxnLst>
              <a:rect l="0" t="0" r="r" b="b"/>
              <a:pathLst>
                <a:path w="69" h="135">
                  <a:moveTo>
                    <a:pt x="0" y="5"/>
                  </a:moveTo>
                  <a:lnTo>
                    <a:pt x="4" y="8"/>
                  </a:lnTo>
                  <a:lnTo>
                    <a:pt x="25" y="11"/>
                  </a:lnTo>
                  <a:lnTo>
                    <a:pt x="42" y="21"/>
                  </a:lnTo>
                  <a:lnTo>
                    <a:pt x="54" y="38"/>
                  </a:lnTo>
                  <a:lnTo>
                    <a:pt x="60" y="57"/>
                  </a:lnTo>
                  <a:lnTo>
                    <a:pt x="61" y="79"/>
                  </a:lnTo>
                  <a:lnTo>
                    <a:pt x="54" y="98"/>
                  </a:lnTo>
                  <a:lnTo>
                    <a:pt x="40" y="114"/>
                  </a:lnTo>
                  <a:lnTo>
                    <a:pt x="17" y="127"/>
                  </a:lnTo>
                  <a:lnTo>
                    <a:pt x="19" y="135"/>
                  </a:lnTo>
                  <a:lnTo>
                    <a:pt x="44" y="122"/>
                  </a:lnTo>
                  <a:lnTo>
                    <a:pt x="60" y="102"/>
                  </a:lnTo>
                  <a:lnTo>
                    <a:pt x="69" y="79"/>
                  </a:lnTo>
                  <a:lnTo>
                    <a:pt x="68" y="55"/>
                  </a:lnTo>
                  <a:lnTo>
                    <a:pt x="60" y="34"/>
                  </a:lnTo>
                  <a:lnTo>
                    <a:pt x="46" y="14"/>
                  </a:lnTo>
                  <a:lnTo>
                    <a:pt x="27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85" name="Freeform 129"/>
            <p:cNvSpPr>
              <a:spLocks/>
            </p:cNvSpPr>
            <p:nvPr/>
          </p:nvSpPr>
          <p:spPr bwMode="auto">
            <a:xfrm>
              <a:off x="866" y="1107"/>
              <a:ext cx="7" cy="1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5" y="28"/>
                </a:cxn>
                <a:cxn ang="0">
                  <a:pos x="10" y="50"/>
                </a:cxn>
                <a:cxn ang="0">
                  <a:pos x="15" y="69"/>
                </a:cxn>
                <a:cxn ang="0">
                  <a:pos x="20" y="87"/>
                </a:cxn>
                <a:cxn ang="0">
                  <a:pos x="26" y="103"/>
                </a:cxn>
                <a:cxn ang="0">
                  <a:pos x="31" y="119"/>
                </a:cxn>
                <a:cxn ang="0">
                  <a:pos x="36" y="135"/>
                </a:cxn>
                <a:cxn ang="0">
                  <a:pos x="42" y="151"/>
                </a:cxn>
                <a:cxn ang="0">
                  <a:pos x="50" y="149"/>
                </a:cxn>
                <a:cxn ang="0">
                  <a:pos x="44" y="133"/>
                </a:cxn>
                <a:cxn ang="0">
                  <a:pos x="39" y="117"/>
                </a:cxn>
                <a:cxn ang="0">
                  <a:pos x="34" y="101"/>
                </a:cxn>
                <a:cxn ang="0">
                  <a:pos x="28" y="85"/>
                </a:cxn>
                <a:cxn ang="0">
                  <a:pos x="23" y="67"/>
                </a:cxn>
                <a:cxn ang="0">
                  <a:pos x="18" y="48"/>
                </a:cxn>
                <a:cxn ang="0">
                  <a:pos x="13" y="26"/>
                </a:cxn>
                <a:cxn ang="0">
                  <a:pos x="8" y="3"/>
                </a:cxn>
                <a:cxn ang="0">
                  <a:pos x="4" y="8"/>
                </a:cxn>
                <a:cxn ang="0">
                  <a:pos x="8" y="3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50" h="151">
                  <a:moveTo>
                    <a:pt x="4" y="0"/>
                  </a:moveTo>
                  <a:lnTo>
                    <a:pt x="0" y="5"/>
                  </a:lnTo>
                  <a:lnTo>
                    <a:pt x="5" y="28"/>
                  </a:lnTo>
                  <a:lnTo>
                    <a:pt x="10" y="50"/>
                  </a:lnTo>
                  <a:lnTo>
                    <a:pt x="15" y="69"/>
                  </a:lnTo>
                  <a:lnTo>
                    <a:pt x="20" y="87"/>
                  </a:lnTo>
                  <a:lnTo>
                    <a:pt x="26" y="103"/>
                  </a:lnTo>
                  <a:lnTo>
                    <a:pt x="31" y="119"/>
                  </a:lnTo>
                  <a:lnTo>
                    <a:pt x="36" y="135"/>
                  </a:lnTo>
                  <a:lnTo>
                    <a:pt x="42" y="151"/>
                  </a:lnTo>
                  <a:lnTo>
                    <a:pt x="50" y="149"/>
                  </a:lnTo>
                  <a:lnTo>
                    <a:pt x="44" y="133"/>
                  </a:lnTo>
                  <a:lnTo>
                    <a:pt x="39" y="117"/>
                  </a:lnTo>
                  <a:lnTo>
                    <a:pt x="34" y="101"/>
                  </a:lnTo>
                  <a:lnTo>
                    <a:pt x="28" y="85"/>
                  </a:lnTo>
                  <a:lnTo>
                    <a:pt x="23" y="67"/>
                  </a:lnTo>
                  <a:lnTo>
                    <a:pt x="18" y="48"/>
                  </a:lnTo>
                  <a:lnTo>
                    <a:pt x="13" y="26"/>
                  </a:lnTo>
                  <a:lnTo>
                    <a:pt x="8" y="3"/>
                  </a:lnTo>
                  <a:lnTo>
                    <a:pt x="4" y="8"/>
                  </a:lnTo>
                  <a:lnTo>
                    <a:pt x="8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86" name="Freeform 130"/>
            <p:cNvSpPr>
              <a:spLocks/>
            </p:cNvSpPr>
            <p:nvPr/>
          </p:nvSpPr>
          <p:spPr bwMode="auto">
            <a:xfrm>
              <a:off x="143" y="1040"/>
              <a:ext cx="743" cy="102"/>
            </a:xfrm>
            <a:custGeom>
              <a:avLst/>
              <a:gdLst/>
              <a:ahLst/>
              <a:cxnLst>
                <a:cxn ang="0">
                  <a:pos x="4455" y="3"/>
                </a:cxn>
                <a:cxn ang="0">
                  <a:pos x="4309" y="1"/>
                </a:cxn>
                <a:cxn ang="0">
                  <a:pos x="4159" y="8"/>
                </a:cxn>
                <a:cxn ang="0">
                  <a:pos x="4016" y="19"/>
                </a:cxn>
                <a:cxn ang="0">
                  <a:pos x="3895" y="28"/>
                </a:cxn>
                <a:cxn ang="0">
                  <a:pos x="3494" y="37"/>
                </a:cxn>
                <a:cxn ang="0">
                  <a:pos x="2788" y="50"/>
                </a:cxn>
                <a:cxn ang="0">
                  <a:pos x="2080" y="64"/>
                </a:cxn>
                <a:cxn ang="0">
                  <a:pos x="1372" y="80"/>
                </a:cxn>
                <a:cxn ang="0">
                  <a:pos x="667" y="97"/>
                </a:cxn>
                <a:cxn ang="0">
                  <a:pos x="49" y="160"/>
                </a:cxn>
                <a:cxn ang="0">
                  <a:pos x="58" y="1260"/>
                </a:cxn>
                <a:cxn ang="0">
                  <a:pos x="141" y="1356"/>
                </a:cxn>
                <a:cxn ang="0">
                  <a:pos x="225" y="1367"/>
                </a:cxn>
                <a:cxn ang="0">
                  <a:pos x="356" y="1376"/>
                </a:cxn>
                <a:cxn ang="0">
                  <a:pos x="534" y="1380"/>
                </a:cxn>
                <a:cxn ang="0">
                  <a:pos x="761" y="1378"/>
                </a:cxn>
                <a:cxn ang="0">
                  <a:pos x="1189" y="1369"/>
                </a:cxn>
                <a:cxn ang="0">
                  <a:pos x="1913" y="1363"/>
                </a:cxn>
                <a:cxn ang="0">
                  <a:pos x="2724" y="1363"/>
                </a:cxn>
                <a:cxn ang="0">
                  <a:pos x="3514" y="1374"/>
                </a:cxn>
                <a:cxn ang="0">
                  <a:pos x="4177" y="1398"/>
                </a:cxn>
                <a:cxn ang="0">
                  <a:pos x="4580" y="1434"/>
                </a:cxn>
                <a:cxn ang="0">
                  <a:pos x="4718" y="1423"/>
                </a:cxn>
                <a:cxn ang="0">
                  <a:pos x="4900" y="1377"/>
                </a:cxn>
                <a:cxn ang="0">
                  <a:pos x="5117" y="1334"/>
                </a:cxn>
                <a:cxn ang="0">
                  <a:pos x="5263" y="1307"/>
                </a:cxn>
                <a:cxn ang="0">
                  <a:pos x="5420" y="1278"/>
                </a:cxn>
                <a:cxn ang="0">
                  <a:pos x="5578" y="1253"/>
                </a:cxn>
                <a:cxn ang="0">
                  <a:pos x="5726" y="1231"/>
                </a:cxn>
                <a:cxn ang="0">
                  <a:pos x="5861" y="1209"/>
                </a:cxn>
                <a:cxn ang="0">
                  <a:pos x="5856" y="1093"/>
                </a:cxn>
                <a:cxn ang="0">
                  <a:pos x="5734" y="1105"/>
                </a:cxn>
                <a:cxn ang="0">
                  <a:pos x="5557" y="1135"/>
                </a:cxn>
                <a:cxn ang="0">
                  <a:pos x="5347" y="1171"/>
                </a:cxn>
                <a:cxn ang="0">
                  <a:pos x="5141" y="1207"/>
                </a:cxn>
                <a:cxn ang="0">
                  <a:pos x="4975" y="1235"/>
                </a:cxn>
                <a:cxn ang="0">
                  <a:pos x="4835" y="1260"/>
                </a:cxn>
                <a:cxn ang="0">
                  <a:pos x="4655" y="1289"/>
                </a:cxn>
                <a:cxn ang="0">
                  <a:pos x="4526" y="1274"/>
                </a:cxn>
                <a:cxn ang="0">
                  <a:pos x="4429" y="1005"/>
                </a:cxn>
                <a:cxn ang="0">
                  <a:pos x="4399" y="474"/>
                </a:cxn>
                <a:cxn ang="0">
                  <a:pos x="4464" y="186"/>
                </a:cxn>
                <a:cxn ang="0">
                  <a:pos x="4598" y="163"/>
                </a:cxn>
                <a:cxn ang="0">
                  <a:pos x="4851" y="149"/>
                </a:cxn>
                <a:cxn ang="0">
                  <a:pos x="5176" y="145"/>
                </a:cxn>
                <a:cxn ang="0">
                  <a:pos x="5523" y="147"/>
                </a:cxn>
                <a:cxn ang="0">
                  <a:pos x="5844" y="155"/>
                </a:cxn>
                <a:cxn ang="0">
                  <a:pos x="5943" y="80"/>
                </a:cxn>
                <a:cxn ang="0">
                  <a:pos x="5746" y="38"/>
                </a:cxn>
                <a:cxn ang="0">
                  <a:pos x="5440" y="31"/>
                </a:cxn>
                <a:cxn ang="0">
                  <a:pos x="5138" y="26"/>
                </a:cxn>
                <a:cxn ang="0">
                  <a:pos x="4870" y="23"/>
                </a:cxn>
                <a:cxn ang="0">
                  <a:pos x="4666" y="20"/>
                </a:cxn>
              </a:cxnLst>
              <a:rect l="0" t="0" r="r" b="b"/>
              <a:pathLst>
                <a:path w="5945" h="1436">
                  <a:moveTo>
                    <a:pt x="4565" y="16"/>
                  </a:moveTo>
                  <a:lnTo>
                    <a:pt x="4544" y="13"/>
                  </a:lnTo>
                  <a:lnTo>
                    <a:pt x="4523" y="9"/>
                  </a:lnTo>
                  <a:lnTo>
                    <a:pt x="4501" y="6"/>
                  </a:lnTo>
                  <a:lnTo>
                    <a:pt x="4478" y="4"/>
                  </a:lnTo>
                  <a:lnTo>
                    <a:pt x="4455" y="3"/>
                  </a:lnTo>
                  <a:lnTo>
                    <a:pt x="4432" y="2"/>
                  </a:lnTo>
                  <a:lnTo>
                    <a:pt x="4408" y="1"/>
                  </a:lnTo>
                  <a:lnTo>
                    <a:pt x="4383" y="0"/>
                  </a:lnTo>
                  <a:lnTo>
                    <a:pt x="4359" y="0"/>
                  </a:lnTo>
                  <a:lnTo>
                    <a:pt x="4334" y="0"/>
                  </a:lnTo>
                  <a:lnTo>
                    <a:pt x="4309" y="1"/>
                  </a:lnTo>
                  <a:lnTo>
                    <a:pt x="4284" y="1"/>
                  </a:lnTo>
                  <a:lnTo>
                    <a:pt x="4259" y="2"/>
                  </a:lnTo>
                  <a:lnTo>
                    <a:pt x="4233" y="4"/>
                  </a:lnTo>
                  <a:lnTo>
                    <a:pt x="4208" y="5"/>
                  </a:lnTo>
                  <a:lnTo>
                    <a:pt x="4183" y="6"/>
                  </a:lnTo>
                  <a:lnTo>
                    <a:pt x="4159" y="8"/>
                  </a:lnTo>
                  <a:lnTo>
                    <a:pt x="4134" y="9"/>
                  </a:lnTo>
                  <a:lnTo>
                    <a:pt x="4110" y="11"/>
                  </a:lnTo>
                  <a:lnTo>
                    <a:pt x="4086" y="14"/>
                  </a:lnTo>
                  <a:lnTo>
                    <a:pt x="4062" y="16"/>
                  </a:lnTo>
                  <a:lnTo>
                    <a:pt x="4039" y="18"/>
                  </a:lnTo>
                  <a:lnTo>
                    <a:pt x="4016" y="19"/>
                  </a:lnTo>
                  <a:lnTo>
                    <a:pt x="3994" y="21"/>
                  </a:lnTo>
                  <a:lnTo>
                    <a:pt x="3973" y="23"/>
                  </a:lnTo>
                  <a:lnTo>
                    <a:pt x="3952" y="24"/>
                  </a:lnTo>
                  <a:lnTo>
                    <a:pt x="3932" y="26"/>
                  </a:lnTo>
                  <a:lnTo>
                    <a:pt x="3913" y="27"/>
                  </a:lnTo>
                  <a:lnTo>
                    <a:pt x="3895" y="28"/>
                  </a:lnTo>
                  <a:lnTo>
                    <a:pt x="3878" y="29"/>
                  </a:lnTo>
                  <a:lnTo>
                    <a:pt x="3861" y="31"/>
                  </a:lnTo>
                  <a:lnTo>
                    <a:pt x="3846" y="31"/>
                  </a:lnTo>
                  <a:lnTo>
                    <a:pt x="3729" y="33"/>
                  </a:lnTo>
                  <a:lnTo>
                    <a:pt x="3611" y="35"/>
                  </a:lnTo>
                  <a:lnTo>
                    <a:pt x="3494" y="37"/>
                  </a:lnTo>
                  <a:lnTo>
                    <a:pt x="3377" y="39"/>
                  </a:lnTo>
                  <a:lnTo>
                    <a:pt x="3259" y="41"/>
                  </a:lnTo>
                  <a:lnTo>
                    <a:pt x="3142" y="43"/>
                  </a:lnTo>
                  <a:lnTo>
                    <a:pt x="3024" y="45"/>
                  </a:lnTo>
                  <a:lnTo>
                    <a:pt x="2907" y="47"/>
                  </a:lnTo>
                  <a:lnTo>
                    <a:pt x="2788" y="50"/>
                  </a:lnTo>
                  <a:lnTo>
                    <a:pt x="2670" y="53"/>
                  </a:lnTo>
                  <a:lnTo>
                    <a:pt x="2552" y="55"/>
                  </a:lnTo>
                  <a:lnTo>
                    <a:pt x="2434" y="57"/>
                  </a:lnTo>
                  <a:lnTo>
                    <a:pt x="2316" y="60"/>
                  </a:lnTo>
                  <a:lnTo>
                    <a:pt x="2198" y="62"/>
                  </a:lnTo>
                  <a:lnTo>
                    <a:pt x="2080" y="64"/>
                  </a:lnTo>
                  <a:lnTo>
                    <a:pt x="1963" y="68"/>
                  </a:lnTo>
                  <a:lnTo>
                    <a:pt x="1844" y="70"/>
                  </a:lnTo>
                  <a:lnTo>
                    <a:pt x="1726" y="73"/>
                  </a:lnTo>
                  <a:lnTo>
                    <a:pt x="1608" y="75"/>
                  </a:lnTo>
                  <a:lnTo>
                    <a:pt x="1490" y="77"/>
                  </a:lnTo>
                  <a:lnTo>
                    <a:pt x="1372" y="80"/>
                  </a:lnTo>
                  <a:lnTo>
                    <a:pt x="1255" y="83"/>
                  </a:lnTo>
                  <a:lnTo>
                    <a:pt x="1137" y="86"/>
                  </a:lnTo>
                  <a:lnTo>
                    <a:pt x="1019" y="89"/>
                  </a:lnTo>
                  <a:lnTo>
                    <a:pt x="902" y="91"/>
                  </a:lnTo>
                  <a:lnTo>
                    <a:pt x="784" y="94"/>
                  </a:lnTo>
                  <a:lnTo>
                    <a:pt x="667" y="97"/>
                  </a:lnTo>
                  <a:lnTo>
                    <a:pt x="551" y="99"/>
                  </a:lnTo>
                  <a:lnTo>
                    <a:pt x="434" y="103"/>
                  </a:lnTo>
                  <a:lnTo>
                    <a:pt x="317" y="106"/>
                  </a:lnTo>
                  <a:lnTo>
                    <a:pt x="201" y="108"/>
                  </a:lnTo>
                  <a:lnTo>
                    <a:pt x="84" y="111"/>
                  </a:lnTo>
                  <a:lnTo>
                    <a:pt x="49" y="160"/>
                  </a:lnTo>
                  <a:lnTo>
                    <a:pt x="23" y="289"/>
                  </a:lnTo>
                  <a:lnTo>
                    <a:pt x="6" y="473"/>
                  </a:lnTo>
                  <a:lnTo>
                    <a:pt x="0" y="688"/>
                  </a:lnTo>
                  <a:lnTo>
                    <a:pt x="6" y="908"/>
                  </a:lnTo>
                  <a:lnTo>
                    <a:pt x="25" y="1107"/>
                  </a:lnTo>
                  <a:lnTo>
                    <a:pt x="58" y="1260"/>
                  </a:lnTo>
                  <a:lnTo>
                    <a:pt x="107" y="1344"/>
                  </a:lnTo>
                  <a:lnTo>
                    <a:pt x="111" y="1346"/>
                  </a:lnTo>
                  <a:lnTo>
                    <a:pt x="117" y="1348"/>
                  </a:lnTo>
                  <a:lnTo>
                    <a:pt x="123" y="1351"/>
                  </a:lnTo>
                  <a:lnTo>
                    <a:pt x="132" y="1354"/>
                  </a:lnTo>
                  <a:lnTo>
                    <a:pt x="141" y="1356"/>
                  </a:lnTo>
                  <a:lnTo>
                    <a:pt x="152" y="1358"/>
                  </a:lnTo>
                  <a:lnTo>
                    <a:pt x="164" y="1360"/>
                  </a:lnTo>
                  <a:lnTo>
                    <a:pt x="178" y="1362"/>
                  </a:lnTo>
                  <a:lnTo>
                    <a:pt x="192" y="1364"/>
                  </a:lnTo>
                  <a:lnTo>
                    <a:pt x="208" y="1365"/>
                  </a:lnTo>
                  <a:lnTo>
                    <a:pt x="225" y="1367"/>
                  </a:lnTo>
                  <a:lnTo>
                    <a:pt x="244" y="1369"/>
                  </a:lnTo>
                  <a:lnTo>
                    <a:pt x="263" y="1370"/>
                  </a:lnTo>
                  <a:lnTo>
                    <a:pt x="284" y="1373"/>
                  </a:lnTo>
                  <a:lnTo>
                    <a:pt x="307" y="1374"/>
                  </a:lnTo>
                  <a:lnTo>
                    <a:pt x="331" y="1375"/>
                  </a:lnTo>
                  <a:lnTo>
                    <a:pt x="356" y="1376"/>
                  </a:lnTo>
                  <a:lnTo>
                    <a:pt x="382" y="1377"/>
                  </a:lnTo>
                  <a:lnTo>
                    <a:pt x="410" y="1378"/>
                  </a:lnTo>
                  <a:lnTo>
                    <a:pt x="439" y="1378"/>
                  </a:lnTo>
                  <a:lnTo>
                    <a:pt x="469" y="1379"/>
                  </a:lnTo>
                  <a:lnTo>
                    <a:pt x="501" y="1379"/>
                  </a:lnTo>
                  <a:lnTo>
                    <a:pt x="534" y="1380"/>
                  </a:lnTo>
                  <a:lnTo>
                    <a:pt x="569" y="1380"/>
                  </a:lnTo>
                  <a:lnTo>
                    <a:pt x="604" y="1380"/>
                  </a:lnTo>
                  <a:lnTo>
                    <a:pt x="641" y="1379"/>
                  </a:lnTo>
                  <a:lnTo>
                    <a:pt x="680" y="1379"/>
                  </a:lnTo>
                  <a:lnTo>
                    <a:pt x="720" y="1378"/>
                  </a:lnTo>
                  <a:lnTo>
                    <a:pt x="761" y="1378"/>
                  </a:lnTo>
                  <a:lnTo>
                    <a:pt x="804" y="1377"/>
                  </a:lnTo>
                  <a:lnTo>
                    <a:pt x="848" y="1375"/>
                  </a:lnTo>
                  <a:lnTo>
                    <a:pt x="893" y="1374"/>
                  </a:lnTo>
                  <a:lnTo>
                    <a:pt x="985" y="1372"/>
                  </a:lnTo>
                  <a:lnTo>
                    <a:pt x="1085" y="1370"/>
                  </a:lnTo>
                  <a:lnTo>
                    <a:pt x="1189" y="1369"/>
                  </a:lnTo>
                  <a:lnTo>
                    <a:pt x="1299" y="1367"/>
                  </a:lnTo>
                  <a:lnTo>
                    <a:pt x="1414" y="1366"/>
                  </a:lnTo>
                  <a:lnTo>
                    <a:pt x="1533" y="1365"/>
                  </a:lnTo>
                  <a:lnTo>
                    <a:pt x="1657" y="1364"/>
                  </a:lnTo>
                  <a:lnTo>
                    <a:pt x="1783" y="1363"/>
                  </a:lnTo>
                  <a:lnTo>
                    <a:pt x="1913" y="1363"/>
                  </a:lnTo>
                  <a:lnTo>
                    <a:pt x="2046" y="1362"/>
                  </a:lnTo>
                  <a:lnTo>
                    <a:pt x="2179" y="1362"/>
                  </a:lnTo>
                  <a:lnTo>
                    <a:pt x="2315" y="1362"/>
                  </a:lnTo>
                  <a:lnTo>
                    <a:pt x="2451" y="1362"/>
                  </a:lnTo>
                  <a:lnTo>
                    <a:pt x="2587" y="1362"/>
                  </a:lnTo>
                  <a:lnTo>
                    <a:pt x="2724" y="1363"/>
                  </a:lnTo>
                  <a:lnTo>
                    <a:pt x="2861" y="1364"/>
                  </a:lnTo>
                  <a:lnTo>
                    <a:pt x="2996" y="1365"/>
                  </a:lnTo>
                  <a:lnTo>
                    <a:pt x="3129" y="1367"/>
                  </a:lnTo>
                  <a:lnTo>
                    <a:pt x="3260" y="1369"/>
                  </a:lnTo>
                  <a:lnTo>
                    <a:pt x="3389" y="1372"/>
                  </a:lnTo>
                  <a:lnTo>
                    <a:pt x="3514" y="1374"/>
                  </a:lnTo>
                  <a:lnTo>
                    <a:pt x="3636" y="1377"/>
                  </a:lnTo>
                  <a:lnTo>
                    <a:pt x="3755" y="1380"/>
                  </a:lnTo>
                  <a:lnTo>
                    <a:pt x="3869" y="1384"/>
                  </a:lnTo>
                  <a:lnTo>
                    <a:pt x="3977" y="1388"/>
                  </a:lnTo>
                  <a:lnTo>
                    <a:pt x="4080" y="1393"/>
                  </a:lnTo>
                  <a:lnTo>
                    <a:pt x="4177" y="1398"/>
                  </a:lnTo>
                  <a:lnTo>
                    <a:pt x="4267" y="1403"/>
                  </a:lnTo>
                  <a:lnTo>
                    <a:pt x="4350" y="1410"/>
                  </a:lnTo>
                  <a:lnTo>
                    <a:pt x="4425" y="1416"/>
                  </a:lnTo>
                  <a:lnTo>
                    <a:pt x="4493" y="1423"/>
                  </a:lnTo>
                  <a:lnTo>
                    <a:pt x="4552" y="1431"/>
                  </a:lnTo>
                  <a:lnTo>
                    <a:pt x="4580" y="1434"/>
                  </a:lnTo>
                  <a:lnTo>
                    <a:pt x="4607" y="1436"/>
                  </a:lnTo>
                  <a:lnTo>
                    <a:pt x="4630" y="1436"/>
                  </a:lnTo>
                  <a:lnTo>
                    <a:pt x="4652" y="1435"/>
                  </a:lnTo>
                  <a:lnTo>
                    <a:pt x="4674" y="1432"/>
                  </a:lnTo>
                  <a:lnTo>
                    <a:pt x="4696" y="1429"/>
                  </a:lnTo>
                  <a:lnTo>
                    <a:pt x="4718" y="1423"/>
                  </a:lnTo>
                  <a:lnTo>
                    <a:pt x="4741" y="1417"/>
                  </a:lnTo>
                  <a:lnTo>
                    <a:pt x="4767" y="1411"/>
                  </a:lnTo>
                  <a:lnTo>
                    <a:pt x="4794" y="1403"/>
                  </a:lnTo>
                  <a:lnTo>
                    <a:pt x="4826" y="1395"/>
                  </a:lnTo>
                  <a:lnTo>
                    <a:pt x="4860" y="1386"/>
                  </a:lnTo>
                  <a:lnTo>
                    <a:pt x="4900" y="1377"/>
                  </a:lnTo>
                  <a:lnTo>
                    <a:pt x="4944" y="1367"/>
                  </a:lnTo>
                  <a:lnTo>
                    <a:pt x="4994" y="1358"/>
                  </a:lnTo>
                  <a:lnTo>
                    <a:pt x="5051" y="1348"/>
                  </a:lnTo>
                  <a:lnTo>
                    <a:pt x="5072" y="1344"/>
                  </a:lnTo>
                  <a:lnTo>
                    <a:pt x="5094" y="1339"/>
                  </a:lnTo>
                  <a:lnTo>
                    <a:pt x="5117" y="1334"/>
                  </a:lnTo>
                  <a:lnTo>
                    <a:pt x="5140" y="1330"/>
                  </a:lnTo>
                  <a:lnTo>
                    <a:pt x="5164" y="1325"/>
                  </a:lnTo>
                  <a:lnTo>
                    <a:pt x="5188" y="1321"/>
                  </a:lnTo>
                  <a:lnTo>
                    <a:pt x="5213" y="1315"/>
                  </a:lnTo>
                  <a:lnTo>
                    <a:pt x="5238" y="1311"/>
                  </a:lnTo>
                  <a:lnTo>
                    <a:pt x="5263" y="1307"/>
                  </a:lnTo>
                  <a:lnTo>
                    <a:pt x="5289" y="1302"/>
                  </a:lnTo>
                  <a:lnTo>
                    <a:pt x="5314" y="1297"/>
                  </a:lnTo>
                  <a:lnTo>
                    <a:pt x="5341" y="1292"/>
                  </a:lnTo>
                  <a:lnTo>
                    <a:pt x="5367" y="1288"/>
                  </a:lnTo>
                  <a:lnTo>
                    <a:pt x="5393" y="1284"/>
                  </a:lnTo>
                  <a:lnTo>
                    <a:pt x="5420" y="1278"/>
                  </a:lnTo>
                  <a:lnTo>
                    <a:pt x="5446" y="1274"/>
                  </a:lnTo>
                  <a:lnTo>
                    <a:pt x="5473" y="1270"/>
                  </a:lnTo>
                  <a:lnTo>
                    <a:pt x="5500" y="1266"/>
                  </a:lnTo>
                  <a:lnTo>
                    <a:pt x="5526" y="1261"/>
                  </a:lnTo>
                  <a:lnTo>
                    <a:pt x="5552" y="1257"/>
                  </a:lnTo>
                  <a:lnTo>
                    <a:pt x="5578" y="1253"/>
                  </a:lnTo>
                  <a:lnTo>
                    <a:pt x="5604" y="1249"/>
                  </a:lnTo>
                  <a:lnTo>
                    <a:pt x="5629" y="1246"/>
                  </a:lnTo>
                  <a:lnTo>
                    <a:pt x="5654" y="1241"/>
                  </a:lnTo>
                  <a:lnTo>
                    <a:pt x="5678" y="1238"/>
                  </a:lnTo>
                  <a:lnTo>
                    <a:pt x="5703" y="1234"/>
                  </a:lnTo>
                  <a:lnTo>
                    <a:pt x="5726" y="1231"/>
                  </a:lnTo>
                  <a:lnTo>
                    <a:pt x="5749" y="1228"/>
                  </a:lnTo>
                  <a:lnTo>
                    <a:pt x="5772" y="1225"/>
                  </a:lnTo>
                  <a:lnTo>
                    <a:pt x="5794" y="1222"/>
                  </a:lnTo>
                  <a:lnTo>
                    <a:pt x="5815" y="1219"/>
                  </a:lnTo>
                  <a:lnTo>
                    <a:pt x="5836" y="1217"/>
                  </a:lnTo>
                  <a:lnTo>
                    <a:pt x="5861" y="1209"/>
                  </a:lnTo>
                  <a:lnTo>
                    <a:pt x="5878" y="1193"/>
                  </a:lnTo>
                  <a:lnTo>
                    <a:pt x="5888" y="1171"/>
                  </a:lnTo>
                  <a:lnTo>
                    <a:pt x="5891" y="1148"/>
                  </a:lnTo>
                  <a:lnTo>
                    <a:pt x="5887" y="1126"/>
                  </a:lnTo>
                  <a:lnTo>
                    <a:pt x="5875" y="1107"/>
                  </a:lnTo>
                  <a:lnTo>
                    <a:pt x="5856" y="1093"/>
                  </a:lnTo>
                  <a:lnTo>
                    <a:pt x="5829" y="1088"/>
                  </a:lnTo>
                  <a:lnTo>
                    <a:pt x="5815" y="1090"/>
                  </a:lnTo>
                  <a:lnTo>
                    <a:pt x="5798" y="1093"/>
                  </a:lnTo>
                  <a:lnTo>
                    <a:pt x="5779" y="1096"/>
                  </a:lnTo>
                  <a:lnTo>
                    <a:pt x="5757" y="1101"/>
                  </a:lnTo>
                  <a:lnTo>
                    <a:pt x="5734" y="1105"/>
                  </a:lnTo>
                  <a:lnTo>
                    <a:pt x="5708" y="1109"/>
                  </a:lnTo>
                  <a:lnTo>
                    <a:pt x="5681" y="1114"/>
                  </a:lnTo>
                  <a:lnTo>
                    <a:pt x="5652" y="1119"/>
                  </a:lnTo>
                  <a:lnTo>
                    <a:pt x="5622" y="1124"/>
                  </a:lnTo>
                  <a:lnTo>
                    <a:pt x="5590" y="1130"/>
                  </a:lnTo>
                  <a:lnTo>
                    <a:pt x="5557" y="1135"/>
                  </a:lnTo>
                  <a:lnTo>
                    <a:pt x="5524" y="1142"/>
                  </a:lnTo>
                  <a:lnTo>
                    <a:pt x="5489" y="1147"/>
                  </a:lnTo>
                  <a:lnTo>
                    <a:pt x="5453" y="1153"/>
                  </a:lnTo>
                  <a:lnTo>
                    <a:pt x="5418" y="1160"/>
                  </a:lnTo>
                  <a:lnTo>
                    <a:pt x="5383" y="1166"/>
                  </a:lnTo>
                  <a:lnTo>
                    <a:pt x="5347" y="1171"/>
                  </a:lnTo>
                  <a:lnTo>
                    <a:pt x="5311" y="1178"/>
                  </a:lnTo>
                  <a:lnTo>
                    <a:pt x="5276" y="1184"/>
                  </a:lnTo>
                  <a:lnTo>
                    <a:pt x="5241" y="1191"/>
                  </a:lnTo>
                  <a:lnTo>
                    <a:pt x="5207" y="1196"/>
                  </a:lnTo>
                  <a:lnTo>
                    <a:pt x="5173" y="1202"/>
                  </a:lnTo>
                  <a:lnTo>
                    <a:pt x="5141" y="1207"/>
                  </a:lnTo>
                  <a:lnTo>
                    <a:pt x="5109" y="1213"/>
                  </a:lnTo>
                  <a:lnTo>
                    <a:pt x="5079" y="1218"/>
                  </a:lnTo>
                  <a:lnTo>
                    <a:pt x="5051" y="1222"/>
                  </a:lnTo>
                  <a:lnTo>
                    <a:pt x="5024" y="1228"/>
                  </a:lnTo>
                  <a:lnTo>
                    <a:pt x="4998" y="1232"/>
                  </a:lnTo>
                  <a:lnTo>
                    <a:pt x="4975" y="1235"/>
                  </a:lnTo>
                  <a:lnTo>
                    <a:pt x="4954" y="1239"/>
                  </a:lnTo>
                  <a:lnTo>
                    <a:pt x="4935" y="1242"/>
                  </a:lnTo>
                  <a:lnTo>
                    <a:pt x="4919" y="1245"/>
                  </a:lnTo>
                  <a:lnTo>
                    <a:pt x="4892" y="1249"/>
                  </a:lnTo>
                  <a:lnTo>
                    <a:pt x="4864" y="1254"/>
                  </a:lnTo>
                  <a:lnTo>
                    <a:pt x="4835" y="1260"/>
                  </a:lnTo>
                  <a:lnTo>
                    <a:pt x="4805" y="1266"/>
                  </a:lnTo>
                  <a:lnTo>
                    <a:pt x="4774" y="1272"/>
                  </a:lnTo>
                  <a:lnTo>
                    <a:pt x="4743" y="1277"/>
                  </a:lnTo>
                  <a:lnTo>
                    <a:pt x="4713" y="1282"/>
                  </a:lnTo>
                  <a:lnTo>
                    <a:pt x="4683" y="1286"/>
                  </a:lnTo>
                  <a:lnTo>
                    <a:pt x="4655" y="1289"/>
                  </a:lnTo>
                  <a:lnTo>
                    <a:pt x="4627" y="1291"/>
                  </a:lnTo>
                  <a:lnTo>
                    <a:pt x="4602" y="1291"/>
                  </a:lnTo>
                  <a:lnTo>
                    <a:pt x="4578" y="1290"/>
                  </a:lnTo>
                  <a:lnTo>
                    <a:pt x="4558" y="1287"/>
                  </a:lnTo>
                  <a:lnTo>
                    <a:pt x="4540" y="1282"/>
                  </a:lnTo>
                  <a:lnTo>
                    <a:pt x="4526" y="1274"/>
                  </a:lnTo>
                  <a:lnTo>
                    <a:pt x="4516" y="1264"/>
                  </a:lnTo>
                  <a:lnTo>
                    <a:pt x="4495" y="1241"/>
                  </a:lnTo>
                  <a:lnTo>
                    <a:pt x="4476" y="1201"/>
                  </a:lnTo>
                  <a:lnTo>
                    <a:pt x="4458" y="1147"/>
                  </a:lnTo>
                  <a:lnTo>
                    <a:pt x="4443" y="1082"/>
                  </a:lnTo>
                  <a:lnTo>
                    <a:pt x="4429" y="1005"/>
                  </a:lnTo>
                  <a:lnTo>
                    <a:pt x="4418" y="922"/>
                  </a:lnTo>
                  <a:lnTo>
                    <a:pt x="4409" y="833"/>
                  </a:lnTo>
                  <a:lnTo>
                    <a:pt x="4402" y="742"/>
                  </a:lnTo>
                  <a:lnTo>
                    <a:pt x="4398" y="650"/>
                  </a:lnTo>
                  <a:lnTo>
                    <a:pt x="4397" y="560"/>
                  </a:lnTo>
                  <a:lnTo>
                    <a:pt x="4399" y="474"/>
                  </a:lnTo>
                  <a:lnTo>
                    <a:pt x="4404" y="395"/>
                  </a:lnTo>
                  <a:lnTo>
                    <a:pt x="4412" y="325"/>
                  </a:lnTo>
                  <a:lnTo>
                    <a:pt x="4423" y="265"/>
                  </a:lnTo>
                  <a:lnTo>
                    <a:pt x="4438" y="221"/>
                  </a:lnTo>
                  <a:lnTo>
                    <a:pt x="4457" y="191"/>
                  </a:lnTo>
                  <a:lnTo>
                    <a:pt x="4464" y="186"/>
                  </a:lnTo>
                  <a:lnTo>
                    <a:pt x="4476" y="182"/>
                  </a:lnTo>
                  <a:lnTo>
                    <a:pt x="4492" y="178"/>
                  </a:lnTo>
                  <a:lnTo>
                    <a:pt x="4512" y="173"/>
                  </a:lnTo>
                  <a:lnTo>
                    <a:pt x="4537" y="170"/>
                  </a:lnTo>
                  <a:lnTo>
                    <a:pt x="4565" y="166"/>
                  </a:lnTo>
                  <a:lnTo>
                    <a:pt x="4598" y="163"/>
                  </a:lnTo>
                  <a:lnTo>
                    <a:pt x="4633" y="161"/>
                  </a:lnTo>
                  <a:lnTo>
                    <a:pt x="4671" y="158"/>
                  </a:lnTo>
                  <a:lnTo>
                    <a:pt x="4713" y="155"/>
                  </a:lnTo>
                  <a:lnTo>
                    <a:pt x="4756" y="153"/>
                  </a:lnTo>
                  <a:lnTo>
                    <a:pt x="4803" y="151"/>
                  </a:lnTo>
                  <a:lnTo>
                    <a:pt x="4851" y="149"/>
                  </a:lnTo>
                  <a:lnTo>
                    <a:pt x="4902" y="148"/>
                  </a:lnTo>
                  <a:lnTo>
                    <a:pt x="4954" y="147"/>
                  </a:lnTo>
                  <a:lnTo>
                    <a:pt x="5008" y="146"/>
                  </a:lnTo>
                  <a:lnTo>
                    <a:pt x="5063" y="145"/>
                  </a:lnTo>
                  <a:lnTo>
                    <a:pt x="5119" y="145"/>
                  </a:lnTo>
                  <a:lnTo>
                    <a:pt x="5176" y="145"/>
                  </a:lnTo>
                  <a:lnTo>
                    <a:pt x="5233" y="144"/>
                  </a:lnTo>
                  <a:lnTo>
                    <a:pt x="5291" y="145"/>
                  </a:lnTo>
                  <a:lnTo>
                    <a:pt x="5349" y="145"/>
                  </a:lnTo>
                  <a:lnTo>
                    <a:pt x="5407" y="145"/>
                  </a:lnTo>
                  <a:lnTo>
                    <a:pt x="5465" y="146"/>
                  </a:lnTo>
                  <a:lnTo>
                    <a:pt x="5523" y="147"/>
                  </a:lnTo>
                  <a:lnTo>
                    <a:pt x="5580" y="148"/>
                  </a:lnTo>
                  <a:lnTo>
                    <a:pt x="5636" y="149"/>
                  </a:lnTo>
                  <a:lnTo>
                    <a:pt x="5690" y="150"/>
                  </a:lnTo>
                  <a:lnTo>
                    <a:pt x="5743" y="152"/>
                  </a:lnTo>
                  <a:lnTo>
                    <a:pt x="5794" y="153"/>
                  </a:lnTo>
                  <a:lnTo>
                    <a:pt x="5844" y="155"/>
                  </a:lnTo>
                  <a:lnTo>
                    <a:pt x="5891" y="158"/>
                  </a:lnTo>
                  <a:lnTo>
                    <a:pt x="5913" y="151"/>
                  </a:lnTo>
                  <a:lnTo>
                    <a:pt x="5930" y="138"/>
                  </a:lnTo>
                  <a:lnTo>
                    <a:pt x="5941" y="120"/>
                  </a:lnTo>
                  <a:lnTo>
                    <a:pt x="5945" y="100"/>
                  </a:lnTo>
                  <a:lnTo>
                    <a:pt x="5943" y="80"/>
                  </a:lnTo>
                  <a:lnTo>
                    <a:pt x="5933" y="62"/>
                  </a:lnTo>
                  <a:lnTo>
                    <a:pt x="5916" y="50"/>
                  </a:lnTo>
                  <a:lnTo>
                    <a:pt x="5891" y="43"/>
                  </a:lnTo>
                  <a:lnTo>
                    <a:pt x="5844" y="41"/>
                  </a:lnTo>
                  <a:lnTo>
                    <a:pt x="5796" y="40"/>
                  </a:lnTo>
                  <a:lnTo>
                    <a:pt x="5746" y="38"/>
                  </a:lnTo>
                  <a:lnTo>
                    <a:pt x="5697" y="37"/>
                  </a:lnTo>
                  <a:lnTo>
                    <a:pt x="5646" y="35"/>
                  </a:lnTo>
                  <a:lnTo>
                    <a:pt x="5595" y="34"/>
                  </a:lnTo>
                  <a:lnTo>
                    <a:pt x="5544" y="33"/>
                  </a:lnTo>
                  <a:lnTo>
                    <a:pt x="5492" y="32"/>
                  </a:lnTo>
                  <a:lnTo>
                    <a:pt x="5440" y="31"/>
                  </a:lnTo>
                  <a:lnTo>
                    <a:pt x="5389" y="29"/>
                  </a:lnTo>
                  <a:lnTo>
                    <a:pt x="5338" y="29"/>
                  </a:lnTo>
                  <a:lnTo>
                    <a:pt x="5287" y="28"/>
                  </a:lnTo>
                  <a:lnTo>
                    <a:pt x="5237" y="27"/>
                  </a:lnTo>
                  <a:lnTo>
                    <a:pt x="5187" y="27"/>
                  </a:lnTo>
                  <a:lnTo>
                    <a:pt x="5138" y="26"/>
                  </a:lnTo>
                  <a:lnTo>
                    <a:pt x="5090" y="26"/>
                  </a:lnTo>
                  <a:lnTo>
                    <a:pt x="5044" y="25"/>
                  </a:lnTo>
                  <a:lnTo>
                    <a:pt x="4998" y="25"/>
                  </a:lnTo>
                  <a:lnTo>
                    <a:pt x="4954" y="24"/>
                  </a:lnTo>
                  <a:lnTo>
                    <a:pt x="4911" y="24"/>
                  </a:lnTo>
                  <a:lnTo>
                    <a:pt x="4870" y="23"/>
                  </a:lnTo>
                  <a:lnTo>
                    <a:pt x="4831" y="23"/>
                  </a:lnTo>
                  <a:lnTo>
                    <a:pt x="4793" y="22"/>
                  </a:lnTo>
                  <a:lnTo>
                    <a:pt x="4758" y="22"/>
                  </a:lnTo>
                  <a:lnTo>
                    <a:pt x="4725" y="21"/>
                  </a:lnTo>
                  <a:lnTo>
                    <a:pt x="4694" y="21"/>
                  </a:lnTo>
                  <a:lnTo>
                    <a:pt x="4666" y="20"/>
                  </a:lnTo>
                  <a:lnTo>
                    <a:pt x="4640" y="19"/>
                  </a:lnTo>
                  <a:lnTo>
                    <a:pt x="4617" y="19"/>
                  </a:lnTo>
                  <a:lnTo>
                    <a:pt x="4597" y="18"/>
                  </a:lnTo>
                  <a:lnTo>
                    <a:pt x="4579" y="17"/>
                  </a:lnTo>
                  <a:lnTo>
                    <a:pt x="4565" y="16"/>
                  </a:lnTo>
                  <a:close/>
                </a:path>
              </a:pathLst>
            </a:custGeom>
            <a:solidFill>
              <a:srgbClr val="D8A5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87" name="Freeform 131"/>
            <p:cNvSpPr>
              <a:spLocks/>
            </p:cNvSpPr>
            <p:nvPr/>
          </p:nvSpPr>
          <p:spPr bwMode="auto">
            <a:xfrm>
              <a:off x="623" y="1039"/>
              <a:ext cx="91" cy="3"/>
            </a:xfrm>
            <a:custGeom>
              <a:avLst/>
              <a:gdLst/>
              <a:ahLst/>
              <a:cxnLst>
                <a:cxn ang="0">
                  <a:pos x="4" y="39"/>
                </a:cxn>
                <a:cxn ang="0">
                  <a:pos x="36" y="38"/>
                </a:cxn>
                <a:cxn ang="0">
                  <a:pos x="71" y="36"/>
                </a:cxn>
                <a:cxn ang="0">
                  <a:pos x="110" y="32"/>
                </a:cxn>
                <a:cxn ang="0">
                  <a:pos x="152" y="29"/>
                </a:cxn>
                <a:cxn ang="0">
                  <a:pos x="197" y="26"/>
                </a:cxn>
                <a:cxn ang="0">
                  <a:pos x="244" y="22"/>
                </a:cxn>
                <a:cxn ang="0">
                  <a:pos x="292" y="18"/>
                </a:cxn>
                <a:cxn ang="0">
                  <a:pos x="341" y="14"/>
                </a:cxn>
                <a:cxn ang="0">
                  <a:pos x="391" y="12"/>
                </a:cxn>
                <a:cxn ang="0">
                  <a:pos x="442" y="9"/>
                </a:cxn>
                <a:cxn ang="0">
                  <a:pos x="492" y="8"/>
                </a:cxn>
                <a:cxn ang="0">
                  <a:pos x="541" y="8"/>
                </a:cxn>
                <a:cxn ang="0">
                  <a:pos x="590" y="10"/>
                </a:cxn>
                <a:cxn ang="0">
                  <a:pos x="636" y="12"/>
                </a:cxn>
                <a:cxn ang="0">
                  <a:pos x="681" y="18"/>
                </a:cxn>
                <a:cxn ang="0">
                  <a:pos x="723" y="24"/>
                </a:cxn>
                <a:cxn ang="0">
                  <a:pos x="702" y="12"/>
                </a:cxn>
                <a:cxn ang="0">
                  <a:pos x="659" y="6"/>
                </a:cxn>
                <a:cxn ang="0">
                  <a:pos x="613" y="3"/>
                </a:cxn>
                <a:cxn ang="0">
                  <a:pos x="566" y="1"/>
                </a:cxn>
                <a:cxn ang="0">
                  <a:pos x="517" y="0"/>
                </a:cxn>
                <a:cxn ang="0">
                  <a:pos x="467" y="1"/>
                </a:cxn>
                <a:cxn ang="0">
                  <a:pos x="417" y="2"/>
                </a:cxn>
                <a:cxn ang="0">
                  <a:pos x="366" y="5"/>
                </a:cxn>
                <a:cxn ang="0">
                  <a:pos x="317" y="8"/>
                </a:cxn>
                <a:cxn ang="0">
                  <a:pos x="268" y="11"/>
                </a:cxn>
                <a:cxn ang="0">
                  <a:pos x="220" y="15"/>
                </a:cxn>
                <a:cxn ang="0">
                  <a:pos x="174" y="19"/>
                </a:cxn>
                <a:cxn ang="0">
                  <a:pos x="131" y="23"/>
                </a:cxn>
                <a:cxn ang="0">
                  <a:pos x="90" y="26"/>
                </a:cxn>
                <a:cxn ang="0">
                  <a:pos x="53" y="28"/>
                </a:cxn>
                <a:cxn ang="0">
                  <a:pos x="19" y="30"/>
                </a:cxn>
                <a:cxn ang="0">
                  <a:pos x="4" y="30"/>
                </a:cxn>
                <a:cxn ang="0">
                  <a:pos x="1" y="31"/>
                </a:cxn>
                <a:cxn ang="0">
                  <a:pos x="1" y="38"/>
                </a:cxn>
              </a:cxnLst>
              <a:rect l="0" t="0" r="r" b="b"/>
              <a:pathLst>
                <a:path w="723" h="39">
                  <a:moveTo>
                    <a:pt x="4" y="39"/>
                  </a:moveTo>
                  <a:lnTo>
                    <a:pt x="4" y="39"/>
                  </a:lnTo>
                  <a:lnTo>
                    <a:pt x="19" y="39"/>
                  </a:lnTo>
                  <a:lnTo>
                    <a:pt x="36" y="38"/>
                  </a:lnTo>
                  <a:lnTo>
                    <a:pt x="53" y="37"/>
                  </a:lnTo>
                  <a:lnTo>
                    <a:pt x="71" y="36"/>
                  </a:lnTo>
                  <a:lnTo>
                    <a:pt x="90" y="35"/>
                  </a:lnTo>
                  <a:lnTo>
                    <a:pt x="110" y="32"/>
                  </a:lnTo>
                  <a:lnTo>
                    <a:pt x="131" y="31"/>
                  </a:lnTo>
                  <a:lnTo>
                    <a:pt x="152" y="29"/>
                  </a:lnTo>
                  <a:lnTo>
                    <a:pt x="174" y="27"/>
                  </a:lnTo>
                  <a:lnTo>
                    <a:pt x="197" y="26"/>
                  </a:lnTo>
                  <a:lnTo>
                    <a:pt x="220" y="24"/>
                  </a:lnTo>
                  <a:lnTo>
                    <a:pt x="244" y="22"/>
                  </a:lnTo>
                  <a:lnTo>
                    <a:pt x="268" y="20"/>
                  </a:lnTo>
                  <a:lnTo>
                    <a:pt x="292" y="18"/>
                  </a:lnTo>
                  <a:lnTo>
                    <a:pt x="317" y="17"/>
                  </a:lnTo>
                  <a:lnTo>
                    <a:pt x="341" y="14"/>
                  </a:lnTo>
                  <a:lnTo>
                    <a:pt x="366" y="13"/>
                  </a:lnTo>
                  <a:lnTo>
                    <a:pt x="391" y="12"/>
                  </a:lnTo>
                  <a:lnTo>
                    <a:pt x="417" y="10"/>
                  </a:lnTo>
                  <a:lnTo>
                    <a:pt x="442" y="9"/>
                  </a:lnTo>
                  <a:lnTo>
                    <a:pt x="467" y="9"/>
                  </a:lnTo>
                  <a:lnTo>
                    <a:pt x="492" y="8"/>
                  </a:lnTo>
                  <a:lnTo>
                    <a:pt x="517" y="8"/>
                  </a:lnTo>
                  <a:lnTo>
                    <a:pt x="541" y="8"/>
                  </a:lnTo>
                  <a:lnTo>
                    <a:pt x="566" y="9"/>
                  </a:lnTo>
                  <a:lnTo>
                    <a:pt x="590" y="10"/>
                  </a:lnTo>
                  <a:lnTo>
                    <a:pt x="613" y="11"/>
                  </a:lnTo>
                  <a:lnTo>
                    <a:pt x="636" y="12"/>
                  </a:lnTo>
                  <a:lnTo>
                    <a:pt x="659" y="14"/>
                  </a:lnTo>
                  <a:lnTo>
                    <a:pt x="681" y="18"/>
                  </a:lnTo>
                  <a:lnTo>
                    <a:pt x="702" y="21"/>
                  </a:lnTo>
                  <a:lnTo>
                    <a:pt x="723" y="24"/>
                  </a:lnTo>
                  <a:lnTo>
                    <a:pt x="723" y="15"/>
                  </a:lnTo>
                  <a:lnTo>
                    <a:pt x="702" y="12"/>
                  </a:lnTo>
                  <a:lnTo>
                    <a:pt x="681" y="9"/>
                  </a:lnTo>
                  <a:lnTo>
                    <a:pt x="659" y="6"/>
                  </a:lnTo>
                  <a:lnTo>
                    <a:pt x="636" y="4"/>
                  </a:lnTo>
                  <a:lnTo>
                    <a:pt x="613" y="3"/>
                  </a:lnTo>
                  <a:lnTo>
                    <a:pt x="590" y="2"/>
                  </a:lnTo>
                  <a:lnTo>
                    <a:pt x="566" y="1"/>
                  </a:lnTo>
                  <a:lnTo>
                    <a:pt x="541" y="0"/>
                  </a:lnTo>
                  <a:lnTo>
                    <a:pt x="517" y="0"/>
                  </a:lnTo>
                  <a:lnTo>
                    <a:pt x="492" y="0"/>
                  </a:lnTo>
                  <a:lnTo>
                    <a:pt x="467" y="1"/>
                  </a:lnTo>
                  <a:lnTo>
                    <a:pt x="442" y="1"/>
                  </a:lnTo>
                  <a:lnTo>
                    <a:pt x="417" y="2"/>
                  </a:lnTo>
                  <a:lnTo>
                    <a:pt x="391" y="4"/>
                  </a:lnTo>
                  <a:lnTo>
                    <a:pt x="366" y="5"/>
                  </a:lnTo>
                  <a:lnTo>
                    <a:pt x="341" y="6"/>
                  </a:lnTo>
                  <a:lnTo>
                    <a:pt x="317" y="8"/>
                  </a:lnTo>
                  <a:lnTo>
                    <a:pt x="292" y="9"/>
                  </a:lnTo>
                  <a:lnTo>
                    <a:pt x="268" y="11"/>
                  </a:lnTo>
                  <a:lnTo>
                    <a:pt x="244" y="13"/>
                  </a:lnTo>
                  <a:lnTo>
                    <a:pt x="220" y="15"/>
                  </a:lnTo>
                  <a:lnTo>
                    <a:pt x="197" y="18"/>
                  </a:lnTo>
                  <a:lnTo>
                    <a:pt x="174" y="19"/>
                  </a:lnTo>
                  <a:lnTo>
                    <a:pt x="152" y="21"/>
                  </a:lnTo>
                  <a:lnTo>
                    <a:pt x="131" y="23"/>
                  </a:lnTo>
                  <a:lnTo>
                    <a:pt x="110" y="24"/>
                  </a:lnTo>
                  <a:lnTo>
                    <a:pt x="90" y="26"/>
                  </a:lnTo>
                  <a:lnTo>
                    <a:pt x="71" y="27"/>
                  </a:lnTo>
                  <a:lnTo>
                    <a:pt x="53" y="28"/>
                  </a:lnTo>
                  <a:lnTo>
                    <a:pt x="36" y="29"/>
                  </a:lnTo>
                  <a:lnTo>
                    <a:pt x="19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88" name="Freeform 132"/>
            <p:cNvSpPr>
              <a:spLocks/>
            </p:cNvSpPr>
            <p:nvPr/>
          </p:nvSpPr>
          <p:spPr bwMode="auto">
            <a:xfrm>
              <a:off x="153" y="1042"/>
              <a:ext cx="471" cy="6"/>
            </a:xfrm>
            <a:custGeom>
              <a:avLst/>
              <a:gdLst/>
              <a:ahLst/>
              <a:cxnLst>
                <a:cxn ang="0">
                  <a:pos x="4" y="89"/>
                </a:cxn>
                <a:cxn ang="0">
                  <a:pos x="237" y="84"/>
                </a:cxn>
                <a:cxn ang="0">
                  <a:pos x="471" y="78"/>
                </a:cxn>
                <a:cxn ang="0">
                  <a:pos x="704" y="72"/>
                </a:cxn>
                <a:cxn ang="0">
                  <a:pos x="939" y="67"/>
                </a:cxn>
                <a:cxn ang="0">
                  <a:pos x="1175" y="62"/>
                </a:cxn>
                <a:cxn ang="0">
                  <a:pos x="1410" y="55"/>
                </a:cxn>
                <a:cxn ang="0">
                  <a:pos x="1646" y="51"/>
                </a:cxn>
                <a:cxn ang="0">
                  <a:pos x="1883" y="46"/>
                </a:cxn>
                <a:cxn ang="0">
                  <a:pos x="2118" y="41"/>
                </a:cxn>
                <a:cxn ang="0">
                  <a:pos x="2354" y="35"/>
                </a:cxn>
                <a:cxn ang="0">
                  <a:pos x="2590" y="31"/>
                </a:cxn>
                <a:cxn ang="0">
                  <a:pos x="2827" y="26"/>
                </a:cxn>
                <a:cxn ang="0">
                  <a:pos x="3062" y="21"/>
                </a:cxn>
                <a:cxn ang="0">
                  <a:pos x="3297" y="17"/>
                </a:cxn>
                <a:cxn ang="0">
                  <a:pos x="3531" y="13"/>
                </a:cxn>
                <a:cxn ang="0">
                  <a:pos x="3766" y="9"/>
                </a:cxn>
                <a:cxn ang="0">
                  <a:pos x="3649" y="2"/>
                </a:cxn>
                <a:cxn ang="0">
                  <a:pos x="3414" y="7"/>
                </a:cxn>
                <a:cxn ang="0">
                  <a:pos x="3179" y="11"/>
                </a:cxn>
                <a:cxn ang="0">
                  <a:pos x="2944" y="15"/>
                </a:cxn>
                <a:cxn ang="0">
                  <a:pos x="2708" y="19"/>
                </a:cxn>
                <a:cxn ang="0">
                  <a:pos x="2472" y="25"/>
                </a:cxn>
                <a:cxn ang="0">
                  <a:pos x="2236" y="30"/>
                </a:cxn>
                <a:cxn ang="0">
                  <a:pos x="2000" y="34"/>
                </a:cxn>
                <a:cxn ang="0">
                  <a:pos x="1764" y="39"/>
                </a:cxn>
                <a:cxn ang="0">
                  <a:pos x="1528" y="45"/>
                </a:cxn>
                <a:cxn ang="0">
                  <a:pos x="1292" y="50"/>
                </a:cxn>
                <a:cxn ang="0">
                  <a:pos x="1057" y="55"/>
                </a:cxn>
                <a:cxn ang="0">
                  <a:pos x="822" y="61"/>
                </a:cxn>
                <a:cxn ang="0">
                  <a:pos x="587" y="67"/>
                </a:cxn>
                <a:cxn ang="0">
                  <a:pos x="354" y="72"/>
                </a:cxn>
                <a:cxn ang="0">
                  <a:pos x="121" y="78"/>
                </a:cxn>
                <a:cxn ang="0">
                  <a:pos x="4" y="81"/>
                </a:cxn>
                <a:cxn ang="0">
                  <a:pos x="1" y="82"/>
                </a:cxn>
                <a:cxn ang="0">
                  <a:pos x="1" y="88"/>
                </a:cxn>
              </a:cxnLst>
              <a:rect l="0" t="0" r="r" b="b"/>
              <a:pathLst>
                <a:path w="3766" h="89">
                  <a:moveTo>
                    <a:pt x="4" y="89"/>
                  </a:moveTo>
                  <a:lnTo>
                    <a:pt x="4" y="89"/>
                  </a:lnTo>
                  <a:lnTo>
                    <a:pt x="121" y="86"/>
                  </a:lnTo>
                  <a:lnTo>
                    <a:pt x="237" y="84"/>
                  </a:lnTo>
                  <a:lnTo>
                    <a:pt x="354" y="81"/>
                  </a:lnTo>
                  <a:lnTo>
                    <a:pt x="471" y="78"/>
                  </a:lnTo>
                  <a:lnTo>
                    <a:pt x="587" y="75"/>
                  </a:lnTo>
                  <a:lnTo>
                    <a:pt x="704" y="72"/>
                  </a:lnTo>
                  <a:lnTo>
                    <a:pt x="822" y="69"/>
                  </a:lnTo>
                  <a:lnTo>
                    <a:pt x="939" y="67"/>
                  </a:lnTo>
                  <a:lnTo>
                    <a:pt x="1057" y="64"/>
                  </a:lnTo>
                  <a:lnTo>
                    <a:pt x="1175" y="62"/>
                  </a:lnTo>
                  <a:lnTo>
                    <a:pt x="1292" y="59"/>
                  </a:lnTo>
                  <a:lnTo>
                    <a:pt x="1410" y="55"/>
                  </a:lnTo>
                  <a:lnTo>
                    <a:pt x="1528" y="53"/>
                  </a:lnTo>
                  <a:lnTo>
                    <a:pt x="1646" y="51"/>
                  </a:lnTo>
                  <a:lnTo>
                    <a:pt x="1764" y="48"/>
                  </a:lnTo>
                  <a:lnTo>
                    <a:pt x="1883" y="46"/>
                  </a:lnTo>
                  <a:lnTo>
                    <a:pt x="2000" y="43"/>
                  </a:lnTo>
                  <a:lnTo>
                    <a:pt x="2118" y="41"/>
                  </a:lnTo>
                  <a:lnTo>
                    <a:pt x="2236" y="38"/>
                  </a:lnTo>
                  <a:lnTo>
                    <a:pt x="2354" y="35"/>
                  </a:lnTo>
                  <a:lnTo>
                    <a:pt x="2472" y="33"/>
                  </a:lnTo>
                  <a:lnTo>
                    <a:pt x="2590" y="31"/>
                  </a:lnTo>
                  <a:lnTo>
                    <a:pt x="2708" y="28"/>
                  </a:lnTo>
                  <a:lnTo>
                    <a:pt x="2827" y="26"/>
                  </a:lnTo>
                  <a:lnTo>
                    <a:pt x="2944" y="24"/>
                  </a:lnTo>
                  <a:lnTo>
                    <a:pt x="3062" y="21"/>
                  </a:lnTo>
                  <a:lnTo>
                    <a:pt x="3179" y="19"/>
                  </a:lnTo>
                  <a:lnTo>
                    <a:pt x="3297" y="17"/>
                  </a:lnTo>
                  <a:lnTo>
                    <a:pt x="3414" y="15"/>
                  </a:lnTo>
                  <a:lnTo>
                    <a:pt x="3531" y="13"/>
                  </a:lnTo>
                  <a:lnTo>
                    <a:pt x="3649" y="11"/>
                  </a:lnTo>
                  <a:lnTo>
                    <a:pt x="3766" y="9"/>
                  </a:lnTo>
                  <a:lnTo>
                    <a:pt x="3766" y="0"/>
                  </a:lnTo>
                  <a:lnTo>
                    <a:pt x="3649" y="2"/>
                  </a:lnTo>
                  <a:lnTo>
                    <a:pt x="3531" y="5"/>
                  </a:lnTo>
                  <a:lnTo>
                    <a:pt x="3414" y="7"/>
                  </a:lnTo>
                  <a:lnTo>
                    <a:pt x="3297" y="9"/>
                  </a:lnTo>
                  <a:lnTo>
                    <a:pt x="3179" y="11"/>
                  </a:lnTo>
                  <a:lnTo>
                    <a:pt x="3062" y="13"/>
                  </a:lnTo>
                  <a:lnTo>
                    <a:pt x="2944" y="15"/>
                  </a:lnTo>
                  <a:lnTo>
                    <a:pt x="2827" y="17"/>
                  </a:lnTo>
                  <a:lnTo>
                    <a:pt x="2708" y="19"/>
                  </a:lnTo>
                  <a:lnTo>
                    <a:pt x="2590" y="23"/>
                  </a:lnTo>
                  <a:lnTo>
                    <a:pt x="2472" y="25"/>
                  </a:lnTo>
                  <a:lnTo>
                    <a:pt x="2354" y="27"/>
                  </a:lnTo>
                  <a:lnTo>
                    <a:pt x="2236" y="30"/>
                  </a:lnTo>
                  <a:lnTo>
                    <a:pt x="2118" y="32"/>
                  </a:lnTo>
                  <a:lnTo>
                    <a:pt x="2000" y="34"/>
                  </a:lnTo>
                  <a:lnTo>
                    <a:pt x="1883" y="37"/>
                  </a:lnTo>
                  <a:lnTo>
                    <a:pt x="1764" y="39"/>
                  </a:lnTo>
                  <a:lnTo>
                    <a:pt x="1646" y="43"/>
                  </a:lnTo>
                  <a:lnTo>
                    <a:pt x="1528" y="45"/>
                  </a:lnTo>
                  <a:lnTo>
                    <a:pt x="1410" y="47"/>
                  </a:lnTo>
                  <a:lnTo>
                    <a:pt x="1292" y="50"/>
                  </a:lnTo>
                  <a:lnTo>
                    <a:pt x="1175" y="53"/>
                  </a:lnTo>
                  <a:lnTo>
                    <a:pt x="1057" y="55"/>
                  </a:lnTo>
                  <a:lnTo>
                    <a:pt x="939" y="59"/>
                  </a:lnTo>
                  <a:lnTo>
                    <a:pt x="822" y="61"/>
                  </a:lnTo>
                  <a:lnTo>
                    <a:pt x="704" y="64"/>
                  </a:lnTo>
                  <a:lnTo>
                    <a:pt x="587" y="67"/>
                  </a:lnTo>
                  <a:lnTo>
                    <a:pt x="471" y="69"/>
                  </a:lnTo>
                  <a:lnTo>
                    <a:pt x="354" y="72"/>
                  </a:lnTo>
                  <a:lnTo>
                    <a:pt x="237" y="75"/>
                  </a:lnTo>
                  <a:lnTo>
                    <a:pt x="121" y="78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1" y="82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4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89" name="Freeform 133"/>
            <p:cNvSpPr>
              <a:spLocks/>
            </p:cNvSpPr>
            <p:nvPr/>
          </p:nvSpPr>
          <p:spPr bwMode="auto">
            <a:xfrm>
              <a:off x="142" y="1047"/>
              <a:ext cx="15" cy="89"/>
            </a:xfrm>
            <a:custGeom>
              <a:avLst/>
              <a:gdLst/>
              <a:ahLst/>
              <a:cxnLst>
                <a:cxn ang="0">
                  <a:pos x="113" y="1233"/>
                </a:cxn>
                <a:cxn ang="0">
                  <a:pos x="113" y="1233"/>
                </a:cxn>
                <a:cxn ang="0">
                  <a:pos x="66" y="1152"/>
                </a:cxn>
                <a:cxn ang="0">
                  <a:pos x="33" y="1000"/>
                </a:cxn>
                <a:cxn ang="0">
                  <a:pos x="14" y="801"/>
                </a:cxn>
                <a:cxn ang="0">
                  <a:pos x="8" y="581"/>
                </a:cxn>
                <a:cxn ang="0">
                  <a:pos x="14" y="366"/>
                </a:cxn>
                <a:cxn ang="0">
                  <a:pos x="31" y="182"/>
                </a:cxn>
                <a:cxn ang="0">
                  <a:pos x="57" y="54"/>
                </a:cxn>
                <a:cxn ang="0">
                  <a:pos x="88" y="8"/>
                </a:cxn>
                <a:cxn ang="0">
                  <a:pos x="88" y="0"/>
                </a:cxn>
                <a:cxn ang="0">
                  <a:pos x="49" y="52"/>
                </a:cxn>
                <a:cxn ang="0">
                  <a:pos x="23" y="182"/>
                </a:cxn>
                <a:cxn ang="0">
                  <a:pos x="6" y="366"/>
                </a:cxn>
                <a:cxn ang="0">
                  <a:pos x="0" y="581"/>
                </a:cxn>
                <a:cxn ang="0">
                  <a:pos x="6" y="801"/>
                </a:cxn>
                <a:cxn ang="0">
                  <a:pos x="25" y="1000"/>
                </a:cxn>
                <a:cxn ang="0">
                  <a:pos x="58" y="1154"/>
                </a:cxn>
                <a:cxn ang="0">
                  <a:pos x="109" y="1241"/>
                </a:cxn>
                <a:cxn ang="0">
                  <a:pos x="109" y="1241"/>
                </a:cxn>
                <a:cxn ang="0">
                  <a:pos x="113" y="1233"/>
                </a:cxn>
              </a:cxnLst>
              <a:rect l="0" t="0" r="r" b="b"/>
              <a:pathLst>
                <a:path w="113" h="1241">
                  <a:moveTo>
                    <a:pt x="113" y="1233"/>
                  </a:moveTo>
                  <a:lnTo>
                    <a:pt x="113" y="1233"/>
                  </a:lnTo>
                  <a:lnTo>
                    <a:pt x="66" y="1152"/>
                  </a:lnTo>
                  <a:lnTo>
                    <a:pt x="33" y="1000"/>
                  </a:lnTo>
                  <a:lnTo>
                    <a:pt x="14" y="801"/>
                  </a:lnTo>
                  <a:lnTo>
                    <a:pt x="8" y="581"/>
                  </a:lnTo>
                  <a:lnTo>
                    <a:pt x="14" y="366"/>
                  </a:lnTo>
                  <a:lnTo>
                    <a:pt x="31" y="182"/>
                  </a:lnTo>
                  <a:lnTo>
                    <a:pt x="57" y="54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49" y="52"/>
                  </a:lnTo>
                  <a:lnTo>
                    <a:pt x="23" y="182"/>
                  </a:lnTo>
                  <a:lnTo>
                    <a:pt x="6" y="366"/>
                  </a:lnTo>
                  <a:lnTo>
                    <a:pt x="0" y="581"/>
                  </a:lnTo>
                  <a:lnTo>
                    <a:pt x="6" y="801"/>
                  </a:lnTo>
                  <a:lnTo>
                    <a:pt x="25" y="1000"/>
                  </a:lnTo>
                  <a:lnTo>
                    <a:pt x="58" y="1154"/>
                  </a:lnTo>
                  <a:lnTo>
                    <a:pt x="109" y="1241"/>
                  </a:lnTo>
                  <a:lnTo>
                    <a:pt x="109" y="1241"/>
                  </a:lnTo>
                  <a:lnTo>
                    <a:pt x="113" y="12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90" name="Freeform 134"/>
            <p:cNvSpPr>
              <a:spLocks/>
            </p:cNvSpPr>
            <p:nvPr/>
          </p:nvSpPr>
          <p:spPr bwMode="auto">
            <a:xfrm>
              <a:off x="156" y="1135"/>
              <a:ext cx="99" cy="4"/>
            </a:xfrm>
            <a:custGeom>
              <a:avLst/>
              <a:gdLst/>
              <a:ahLst/>
              <a:cxnLst>
                <a:cxn ang="0">
                  <a:pos x="788" y="29"/>
                </a:cxn>
                <a:cxn ang="0">
                  <a:pos x="699" y="33"/>
                </a:cxn>
                <a:cxn ang="0">
                  <a:pos x="615" y="34"/>
                </a:cxn>
                <a:cxn ang="0">
                  <a:pos x="536" y="35"/>
                </a:cxn>
                <a:cxn ang="0">
                  <a:pos x="464" y="36"/>
                </a:cxn>
                <a:cxn ang="0">
                  <a:pos x="396" y="35"/>
                </a:cxn>
                <a:cxn ang="0">
                  <a:pos x="334" y="34"/>
                </a:cxn>
                <a:cxn ang="0">
                  <a:pos x="277" y="33"/>
                </a:cxn>
                <a:cxn ang="0">
                  <a:pos x="226" y="30"/>
                </a:cxn>
                <a:cxn ang="0">
                  <a:pos x="179" y="28"/>
                </a:cxn>
                <a:cxn ang="0">
                  <a:pos x="139" y="25"/>
                </a:cxn>
                <a:cxn ang="0">
                  <a:pos x="103" y="21"/>
                </a:cxn>
                <a:cxn ang="0">
                  <a:pos x="73" y="18"/>
                </a:cxn>
                <a:cxn ang="0">
                  <a:pos x="47" y="14"/>
                </a:cxn>
                <a:cxn ang="0">
                  <a:pos x="27" y="9"/>
                </a:cxn>
                <a:cxn ang="0">
                  <a:pos x="13" y="4"/>
                </a:cxn>
                <a:cxn ang="0">
                  <a:pos x="4" y="0"/>
                </a:cxn>
                <a:cxn ang="0">
                  <a:pos x="5" y="10"/>
                </a:cxn>
                <a:cxn ang="0">
                  <a:pos x="17" y="16"/>
                </a:cxn>
                <a:cxn ang="0">
                  <a:pos x="36" y="20"/>
                </a:cxn>
                <a:cxn ang="0">
                  <a:pos x="59" y="24"/>
                </a:cxn>
                <a:cxn ang="0">
                  <a:pos x="87" y="28"/>
                </a:cxn>
                <a:cxn ang="0">
                  <a:pos x="120" y="32"/>
                </a:cxn>
                <a:cxn ang="0">
                  <a:pos x="158" y="35"/>
                </a:cxn>
                <a:cxn ang="0">
                  <a:pos x="202" y="38"/>
                </a:cxn>
                <a:cxn ang="0">
                  <a:pos x="251" y="40"/>
                </a:cxn>
                <a:cxn ang="0">
                  <a:pos x="305" y="42"/>
                </a:cxn>
                <a:cxn ang="0">
                  <a:pos x="364" y="43"/>
                </a:cxn>
                <a:cxn ang="0">
                  <a:pos x="429" y="44"/>
                </a:cxn>
                <a:cxn ang="0">
                  <a:pos x="499" y="44"/>
                </a:cxn>
                <a:cxn ang="0">
                  <a:pos x="575" y="43"/>
                </a:cxn>
                <a:cxn ang="0">
                  <a:pos x="656" y="42"/>
                </a:cxn>
                <a:cxn ang="0">
                  <a:pos x="743" y="39"/>
                </a:cxn>
                <a:cxn ang="0">
                  <a:pos x="788" y="38"/>
                </a:cxn>
                <a:cxn ang="0">
                  <a:pos x="791" y="37"/>
                </a:cxn>
                <a:cxn ang="0">
                  <a:pos x="791" y="30"/>
                </a:cxn>
              </a:cxnLst>
              <a:rect l="0" t="0" r="r" b="b"/>
              <a:pathLst>
                <a:path w="792" h="44">
                  <a:moveTo>
                    <a:pt x="788" y="29"/>
                  </a:moveTo>
                  <a:lnTo>
                    <a:pt x="788" y="29"/>
                  </a:lnTo>
                  <a:lnTo>
                    <a:pt x="743" y="30"/>
                  </a:lnTo>
                  <a:lnTo>
                    <a:pt x="699" y="33"/>
                  </a:lnTo>
                  <a:lnTo>
                    <a:pt x="656" y="34"/>
                  </a:lnTo>
                  <a:lnTo>
                    <a:pt x="615" y="34"/>
                  </a:lnTo>
                  <a:lnTo>
                    <a:pt x="575" y="35"/>
                  </a:lnTo>
                  <a:lnTo>
                    <a:pt x="536" y="35"/>
                  </a:lnTo>
                  <a:lnTo>
                    <a:pt x="499" y="36"/>
                  </a:lnTo>
                  <a:lnTo>
                    <a:pt x="464" y="36"/>
                  </a:lnTo>
                  <a:lnTo>
                    <a:pt x="429" y="36"/>
                  </a:lnTo>
                  <a:lnTo>
                    <a:pt x="396" y="35"/>
                  </a:lnTo>
                  <a:lnTo>
                    <a:pt x="364" y="35"/>
                  </a:lnTo>
                  <a:lnTo>
                    <a:pt x="334" y="34"/>
                  </a:lnTo>
                  <a:lnTo>
                    <a:pt x="305" y="34"/>
                  </a:lnTo>
                  <a:lnTo>
                    <a:pt x="277" y="33"/>
                  </a:lnTo>
                  <a:lnTo>
                    <a:pt x="251" y="32"/>
                  </a:lnTo>
                  <a:lnTo>
                    <a:pt x="226" y="30"/>
                  </a:lnTo>
                  <a:lnTo>
                    <a:pt x="202" y="29"/>
                  </a:lnTo>
                  <a:lnTo>
                    <a:pt x="179" y="28"/>
                  </a:lnTo>
                  <a:lnTo>
                    <a:pt x="158" y="26"/>
                  </a:lnTo>
                  <a:lnTo>
                    <a:pt x="139" y="25"/>
                  </a:lnTo>
                  <a:lnTo>
                    <a:pt x="120" y="23"/>
                  </a:lnTo>
                  <a:lnTo>
                    <a:pt x="103" y="21"/>
                  </a:lnTo>
                  <a:lnTo>
                    <a:pt x="87" y="20"/>
                  </a:lnTo>
                  <a:lnTo>
                    <a:pt x="73" y="18"/>
                  </a:lnTo>
                  <a:lnTo>
                    <a:pt x="59" y="16"/>
                  </a:lnTo>
                  <a:lnTo>
                    <a:pt x="47" y="14"/>
                  </a:lnTo>
                  <a:lnTo>
                    <a:pt x="36" y="11"/>
                  </a:lnTo>
                  <a:lnTo>
                    <a:pt x="27" y="9"/>
                  </a:lnTo>
                  <a:lnTo>
                    <a:pt x="19" y="7"/>
                  </a:lnTo>
                  <a:lnTo>
                    <a:pt x="13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8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17" y="16"/>
                  </a:lnTo>
                  <a:lnTo>
                    <a:pt x="27" y="18"/>
                  </a:lnTo>
                  <a:lnTo>
                    <a:pt x="36" y="20"/>
                  </a:lnTo>
                  <a:lnTo>
                    <a:pt x="47" y="22"/>
                  </a:lnTo>
                  <a:lnTo>
                    <a:pt x="59" y="24"/>
                  </a:lnTo>
                  <a:lnTo>
                    <a:pt x="73" y="26"/>
                  </a:lnTo>
                  <a:lnTo>
                    <a:pt x="87" y="28"/>
                  </a:lnTo>
                  <a:lnTo>
                    <a:pt x="103" y="29"/>
                  </a:lnTo>
                  <a:lnTo>
                    <a:pt x="120" y="32"/>
                  </a:lnTo>
                  <a:lnTo>
                    <a:pt x="139" y="34"/>
                  </a:lnTo>
                  <a:lnTo>
                    <a:pt x="158" y="35"/>
                  </a:lnTo>
                  <a:lnTo>
                    <a:pt x="179" y="37"/>
                  </a:lnTo>
                  <a:lnTo>
                    <a:pt x="202" y="38"/>
                  </a:lnTo>
                  <a:lnTo>
                    <a:pt x="226" y="39"/>
                  </a:lnTo>
                  <a:lnTo>
                    <a:pt x="251" y="40"/>
                  </a:lnTo>
                  <a:lnTo>
                    <a:pt x="277" y="41"/>
                  </a:lnTo>
                  <a:lnTo>
                    <a:pt x="305" y="42"/>
                  </a:lnTo>
                  <a:lnTo>
                    <a:pt x="334" y="42"/>
                  </a:lnTo>
                  <a:lnTo>
                    <a:pt x="364" y="43"/>
                  </a:lnTo>
                  <a:lnTo>
                    <a:pt x="396" y="43"/>
                  </a:lnTo>
                  <a:lnTo>
                    <a:pt x="429" y="44"/>
                  </a:lnTo>
                  <a:lnTo>
                    <a:pt x="464" y="44"/>
                  </a:lnTo>
                  <a:lnTo>
                    <a:pt x="499" y="44"/>
                  </a:lnTo>
                  <a:lnTo>
                    <a:pt x="536" y="43"/>
                  </a:lnTo>
                  <a:lnTo>
                    <a:pt x="575" y="43"/>
                  </a:lnTo>
                  <a:lnTo>
                    <a:pt x="615" y="42"/>
                  </a:lnTo>
                  <a:lnTo>
                    <a:pt x="656" y="42"/>
                  </a:lnTo>
                  <a:lnTo>
                    <a:pt x="699" y="41"/>
                  </a:lnTo>
                  <a:lnTo>
                    <a:pt x="743" y="39"/>
                  </a:lnTo>
                  <a:lnTo>
                    <a:pt x="788" y="38"/>
                  </a:lnTo>
                  <a:lnTo>
                    <a:pt x="788" y="38"/>
                  </a:lnTo>
                  <a:lnTo>
                    <a:pt x="788" y="38"/>
                  </a:lnTo>
                  <a:lnTo>
                    <a:pt x="791" y="37"/>
                  </a:lnTo>
                  <a:lnTo>
                    <a:pt x="792" y="34"/>
                  </a:lnTo>
                  <a:lnTo>
                    <a:pt x="791" y="30"/>
                  </a:lnTo>
                  <a:lnTo>
                    <a:pt x="78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91" name="Freeform 135"/>
            <p:cNvSpPr>
              <a:spLocks/>
            </p:cNvSpPr>
            <p:nvPr/>
          </p:nvSpPr>
          <p:spPr bwMode="auto">
            <a:xfrm>
              <a:off x="255" y="1137"/>
              <a:ext cx="456" cy="5"/>
            </a:xfrm>
            <a:custGeom>
              <a:avLst/>
              <a:gdLst/>
              <a:ahLst/>
              <a:cxnLst>
                <a:cxn ang="0">
                  <a:pos x="3659" y="69"/>
                </a:cxn>
                <a:cxn ang="0">
                  <a:pos x="3532" y="54"/>
                </a:cxn>
                <a:cxn ang="0">
                  <a:pos x="3374" y="41"/>
                </a:cxn>
                <a:cxn ang="0">
                  <a:pos x="3187" y="30"/>
                </a:cxn>
                <a:cxn ang="0">
                  <a:pos x="2976" y="22"/>
                </a:cxn>
                <a:cxn ang="0">
                  <a:pos x="2743" y="15"/>
                </a:cxn>
                <a:cxn ang="0">
                  <a:pos x="2496" y="9"/>
                </a:cxn>
                <a:cxn ang="0">
                  <a:pos x="2236" y="5"/>
                </a:cxn>
                <a:cxn ang="0">
                  <a:pos x="1968" y="2"/>
                </a:cxn>
                <a:cxn ang="0">
                  <a:pos x="1694" y="0"/>
                </a:cxn>
                <a:cxn ang="0">
                  <a:pos x="1422" y="0"/>
                </a:cxn>
                <a:cxn ang="0">
                  <a:pos x="1153" y="0"/>
                </a:cxn>
                <a:cxn ang="0">
                  <a:pos x="890" y="1"/>
                </a:cxn>
                <a:cxn ang="0">
                  <a:pos x="640" y="3"/>
                </a:cxn>
                <a:cxn ang="0">
                  <a:pos x="406" y="5"/>
                </a:cxn>
                <a:cxn ang="0">
                  <a:pos x="192" y="8"/>
                </a:cxn>
                <a:cxn ang="0">
                  <a:pos x="0" y="11"/>
                </a:cxn>
                <a:cxn ang="0">
                  <a:pos x="92" y="18"/>
                </a:cxn>
                <a:cxn ang="0">
                  <a:pos x="296" y="16"/>
                </a:cxn>
                <a:cxn ang="0">
                  <a:pos x="521" y="12"/>
                </a:cxn>
                <a:cxn ang="0">
                  <a:pos x="764" y="10"/>
                </a:cxn>
                <a:cxn ang="0">
                  <a:pos x="1020" y="9"/>
                </a:cxn>
                <a:cxn ang="0">
                  <a:pos x="1286" y="8"/>
                </a:cxn>
                <a:cxn ang="0">
                  <a:pos x="1558" y="8"/>
                </a:cxn>
                <a:cxn ang="0">
                  <a:pos x="1831" y="9"/>
                </a:cxn>
                <a:cxn ang="0">
                  <a:pos x="2103" y="11"/>
                </a:cxn>
                <a:cxn ang="0">
                  <a:pos x="2367" y="16"/>
                </a:cxn>
                <a:cxn ang="0">
                  <a:pos x="2621" y="20"/>
                </a:cxn>
                <a:cxn ang="0">
                  <a:pos x="2862" y="26"/>
                </a:cxn>
                <a:cxn ang="0">
                  <a:pos x="3084" y="35"/>
                </a:cxn>
                <a:cxn ang="0">
                  <a:pos x="3284" y="44"/>
                </a:cxn>
                <a:cxn ang="0">
                  <a:pos x="3457" y="56"/>
                </a:cxn>
                <a:cxn ang="0">
                  <a:pos x="3600" y="70"/>
                </a:cxn>
                <a:cxn ang="0">
                  <a:pos x="3659" y="77"/>
                </a:cxn>
              </a:cxnLst>
              <a:rect l="0" t="0" r="r" b="b"/>
              <a:pathLst>
                <a:path w="3659" h="77">
                  <a:moveTo>
                    <a:pt x="3659" y="69"/>
                  </a:moveTo>
                  <a:lnTo>
                    <a:pt x="3659" y="69"/>
                  </a:lnTo>
                  <a:lnTo>
                    <a:pt x="3600" y="61"/>
                  </a:lnTo>
                  <a:lnTo>
                    <a:pt x="3532" y="54"/>
                  </a:lnTo>
                  <a:lnTo>
                    <a:pt x="3457" y="47"/>
                  </a:lnTo>
                  <a:lnTo>
                    <a:pt x="3374" y="41"/>
                  </a:lnTo>
                  <a:lnTo>
                    <a:pt x="3284" y="36"/>
                  </a:lnTo>
                  <a:lnTo>
                    <a:pt x="3187" y="30"/>
                  </a:lnTo>
                  <a:lnTo>
                    <a:pt x="3084" y="26"/>
                  </a:lnTo>
                  <a:lnTo>
                    <a:pt x="2976" y="22"/>
                  </a:lnTo>
                  <a:lnTo>
                    <a:pt x="2862" y="18"/>
                  </a:lnTo>
                  <a:lnTo>
                    <a:pt x="2743" y="15"/>
                  </a:lnTo>
                  <a:lnTo>
                    <a:pt x="2621" y="11"/>
                  </a:lnTo>
                  <a:lnTo>
                    <a:pt x="2496" y="9"/>
                  </a:lnTo>
                  <a:lnTo>
                    <a:pt x="2367" y="7"/>
                  </a:lnTo>
                  <a:lnTo>
                    <a:pt x="2236" y="5"/>
                  </a:lnTo>
                  <a:lnTo>
                    <a:pt x="2103" y="3"/>
                  </a:lnTo>
                  <a:lnTo>
                    <a:pt x="1968" y="2"/>
                  </a:lnTo>
                  <a:lnTo>
                    <a:pt x="1831" y="1"/>
                  </a:lnTo>
                  <a:lnTo>
                    <a:pt x="1694" y="0"/>
                  </a:lnTo>
                  <a:lnTo>
                    <a:pt x="1558" y="0"/>
                  </a:lnTo>
                  <a:lnTo>
                    <a:pt x="1422" y="0"/>
                  </a:lnTo>
                  <a:lnTo>
                    <a:pt x="1286" y="0"/>
                  </a:lnTo>
                  <a:lnTo>
                    <a:pt x="1153" y="0"/>
                  </a:lnTo>
                  <a:lnTo>
                    <a:pt x="1020" y="1"/>
                  </a:lnTo>
                  <a:lnTo>
                    <a:pt x="890" y="1"/>
                  </a:lnTo>
                  <a:lnTo>
                    <a:pt x="764" y="2"/>
                  </a:lnTo>
                  <a:lnTo>
                    <a:pt x="640" y="3"/>
                  </a:lnTo>
                  <a:lnTo>
                    <a:pt x="521" y="4"/>
                  </a:lnTo>
                  <a:lnTo>
                    <a:pt x="406" y="5"/>
                  </a:lnTo>
                  <a:lnTo>
                    <a:pt x="296" y="7"/>
                  </a:lnTo>
                  <a:lnTo>
                    <a:pt x="192" y="8"/>
                  </a:lnTo>
                  <a:lnTo>
                    <a:pt x="92" y="9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92" y="18"/>
                  </a:lnTo>
                  <a:lnTo>
                    <a:pt x="192" y="17"/>
                  </a:lnTo>
                  <a:lnTo>
                    <a:pt x="296" y="16"/>
                  </a:lnTo>
                  <a:lnTo>
                    <a:pt x="406" y="14"/>
                  </a:lnTo>
                  <a:lnTo>
                    <a:pt x="521" y="12"/>
                  </a:lnTo>
                  <a:lnTo>
                    <a:pt x="640" y="11"/>
                  </a:lnTo>
                  <a:lnTo>
                    <a:pt x="764" y="10"/>
                  </a:lnTo>
                  <a:lnTo>
                    <a:pt x="890" y="9"/>
                  </a:lnTo>
                  <a:lnTo>
                    <a:pt x="1020" y="9"/>
                  </a:lnTo>
                  <a:lnTo>
                    <a:pt x="1153" y="8"/>
                  </a:lnTo>
                  <a:lnTo>
                    <a:pt x="1286" y="8"/>
                  </a:lnTo>
                  <a:lnTo>
                    <a:pt x="1422" y="8"/>
                  </a:lnTo>
                  <a:lnTo>
                    <a:pt x="1558" y="8"/>
                  </a:lnTo>
                  <a:lnTo>
                    <a:pt x="1694" y="8"/>
                  </a:lnTo>
                  <a:lnTo>
                    <a:pt x="1831" y="9"/>
                  </a:lnTo>
                  <a:lnTo>
                    <a:pt x="1968" y="10"/>
                  </a:lnTo>
                  <a:lnTo>
                    <a:pt x="2103" y="11"/>
                  </a:lnTo>
                  <a:lnTo>
                    <a:pt x="2236" y="14"/>
                  </a:lnTo>
                  <a:lnTo>
                    <a:pt x="2367" y="16"/>
                  </a:lnTo>
                  <a:lnTo>
                    <a:pt x="2496" y="18"/>
                  </a:lnTo>
                  <a:lnTo>
                    <a:pt x="2621" y="20"/>
                  </a:lnTo>
                  <a:lnTo>
                    <a:pt x="2743" y="23"/>
                  </a:lnTo>
                  <a:lnTo>
                    <a:pt x="2862" y="26"/>
                  </a:lnTo>
                  <a:lnTo>
                    <a:pt x="2976" y="30"/>
                  </a:lnTo>
                  <a:lnTo>
                    <a:pt x="3084" y="35"/>
                  </a:lnTo>
                  <a:lnTo>
                    <a:pt x="3187" y="39"/>
                  </a:lnTo>
                  <a:lnTo>
                    <a:pt x="3284" y="44"/>
                  </a:lnTo>
                  <a:lnTo>
                    <a:pt x="3374" y="50"/>
                  </a:lnTo>
                  <a:lnTo>
                    <a:pt x="3457" y="56"/>
                  </a:lnTo>
                  <a:lnTo>
                    <a:pt x="3532" y="62"/>
                  </a:lnTo>
                  <a:lnTo>
                    <a:pt x="3600" y="70"/>
                  </a:lnTo>
                  <a:lnTo>
                    <a:pt x="3659" y="77"/>
                  </a:lnTo>
                  <a:lnTo>
                    <a:pt x="3659" y="77"/>
                  </a:lnTo>
                  <a:lnTo>
                    <a:pt x="3659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92" name="Freeform 136"/>
            <p:cNvSpPr>
              <a:spLocks/>
            </p:cNvSpPr>
            <p:nvPr/>
          </p:nvSpPr>
          <p:spPr bwMode="auto">
            <a:xfrm>
              <a:off x="712" y="1136"/>
              <a:ext cx="63" cy="7"/>
            </a:xfrm>
            <a:custGeom>
              <a:avLst/>
              <a:gdLst/>
              <a:ahLst/>
              <a:cxnLst>
                <a:cxn ang="0">
                  <a:pos x="499" y="0"/>
                </a:cxn>
                <a:cxn ang="0">
                  <a:pos x="499" y="0"/>
                </a:cxn>
                <a:cxn ang="0">
                  <a:pos x="442" y="10"/>
                </a:cxn>
                <a:cxn ang="0">
                  <a:pos x="392" y="19"/>
                </a:cxn>
                <a:cxn ang="0">
                  <a:pos x="348" y="29"/>
                </a:cxn>
                <a:cxn ang="0">
                  <a:pos x="308" y="38"/>
                </a:cxn>
                <a:cxn ang="0">
                  <a:pos x="274" y="47"/>
                </a:cxn>
                <a:cxn ang="0">
                  <a:pos x="242" y="55"/>
                </a:cxn>
                <a:cxn ang="0">
                  <a:pos x="215" y="62"/>
                </a:cxn>
                <a:cxn ang="0">
                  <a:pos x="189" y="69"/>
                </a:cxn>
                <a:cxn ang="0">
                  <a:pos x="166" y="75"/>
                </a:cxn>
                <a:cxn ang="0">
                  <a:pos x="144" y="80"/>
                </a:cxn>
                <a:cxn ang="0">
                  <a:pos x="122" y="84"/>
                </a:cxn>
                <a:cxn ang="0">
                  <a:pos x="100" y="87"/>
                </a:cxn>
                <a:cxn ang="0">
                  <a:pos x="78" y="88"/>
                </a:cxn>
                <a:cxn ang="0">
                  <a:pos x="55" y="88"/>
                </a:cxn>
                <a:cxn ang="0">
                  <a:pos x="28" y="86"/>
                </a:cxn>
                <a:cxn ang="0">
                  <a:pos x="0" y="83"/>
                </a:cxn>
                <a:cxn ang="0">
                  <a:pos x="0" y="91"/>
                </a:cxn>
                <a:cxn ang="0">
                  <a:pos x="28" y="94"/>
                </a:cxn>
                <a:cxn ang="0">
                  <a:pos x="55" y="96"/>
                </a:cxn>
                <a:cxn ang="0">
                  <a:pos x="78" y="96"/>
                </a:cxn>
                <a:cxn ang="0">
                  <a:pos x="100" y="95"/>
                </a:cxn>
                <a:cxn ang="0">
                  <a:pos x="122" y="92"/>
                </a:cxn>
                <a:cxn ang="0">
                  <a:pos x="144" y="89"/>
                </a:cxn>
                <a:cxn ang="0">
                  <a:pos x="166" y="84"/>
                </a:cxn>
                <a:cxn ang="0">
                  <a:pos x="189" y="77"/>
                </a:cxn>
                <a:cxn ang="0">
                  <a:pos x="215" y="71"/>
                </a:cxn>
                <a:cxn ang="0">
                  <a:pos x="242" y="64"/>
                </a:cxn>
                <a:cxn ang="0">
                  <a:pos x="274" y="55"/>
                </a:cxn>
                <a:cxn ang="0">
                  <a:pos x="308" y="47"/>
                </a:cxn>
                <a:cxn ang="0">
                  <a:pos x="348" y="37"/>
                </a:cxn>
                <a:cxn ang="0">
                  <a:pos x="392" y="28"/>
                </a:cxn>
                <a:cxn ang="0">
                  <a:pos x="442" y="18"/>
                </a:cxn>
                <a:cxn ang="0">
                  <a:pos x="499" y="8"/>
                </a:cxn>
                <a:cxn ang="0">
                  <a:pos x="499" y="8"/>
                </a:cxn>
                <a:cxn ang="0">
                  <a:pos x="499" y="8"/>
                </a:cxn>
                <a:cxn ang="0">
                  <a:pos x="502" y="7"/>
                </a:cxn>
                <a:cxn ang="0">
                  <a:pos x="503" y="4"/>
                </a:cxn>
                <a:cxn ang="0">
                  <a:pos x="502" y="1"/>
                </a:cxn>
                <a:cxn ang="0">
                  <a:pos x="499" y="0"/>
                </a:cxn>
              </a:cxnLst>
              <a:rect l="0" t="0" r="r" b="b"/>
              <a:pathLst>
                <a:path w="503" h="96">
                  <a:moveTo>
                    <a:pt x="499" y="0"/>
                  </a:moveTo>
                  <a:lnTo>
                    <a:pt x="499" y="0"/>
                  </a:lnTo>
                  <a:lnTo>
                    <a:pt x="442" y="10"/>
                  </a:lnTo>
                  <a:lnTo>
                    <a:pt x="392" y="19"/>
                  </a:lnTo>
                  <a:lnTo>
                    <a:pt x="348" y="29"/>
                  </a:lnTo>
                  <a:lnTo>
                    <a:pt x="308" y="38"/>
                  </a:lnTo>
                  <a:lnTo>
                    <a:pt x="274" y="47"/>
                  </a:lnTo>
                  <a:lnTo>
                    <a:pt x="242" y="55"/>
                  </a:lnTo>
                  <a:lnTo>
                    <a:pt x="215" y="62"/>
                  </a:lnTo>
                  <a:lnTo>
                    <a:pt x="189" y="69"/>
                  </a:lnTo>
                  <a:lnTo>
                    <a:pt x="166" y="75"/>
                  </a:lnTo>
                  <a:lnTo>
                    <a:pt x="144" y="80"/>
                  </a:lnTo>
                  <a:lnTo>
                    <a:pt x="122" y="84"/>
                  </a:lnTo>
                  <a:lnTo>
                    <a:pt x="100" y="87"/>
                  </a:lnTo>
                  <a:lnTo>
                    <a:pt x="78" y="88"/>
                  </a:lnTo>
                  <a:lnTo>
                    <a:pt x="55" y="88"/>
                  </a:lnTo>
                  <a:lnTo>
                    <a:pt x="28" y="86"/>
                  </a:lnTo>
                  <a:lnTo>
                    <a:pt x="0" y="83"/>
                  </a:lnTo>
                  <a:lnTo>
                    <a:pt x="0" y="91"/>
                  </a:lnTo>
                  <a:lnTo>
                    <a:pt x="28" y="94"/>
                  </a:lnTo>
                  <a:lnTo>
                    <a:pt x="55" y="96"/>
                  </a:lnTo>
                  <a:lnTo>
                    <a:pt x="78" y="96"/>
                  </a:lnTo>
                  <a:lnTo>
                    <a:pt x="100" y="95"/>
                  </a:lnTo>
                  <a:lnTo>
                    <a:pt x="122" y="92"/>
                  </a:lnTo>
                  <a:lnTo>
                    <a:pt x="144" y="89"/>
                  </a:lnTo>
                  <a:lnTo>
                    <a:pt x="166" y="84"/>
                  </a:lnTo>
                  <a:lnTo>
                    <a:pt x="189" y="77"/>
                  </a:lnTo>
                  <a:lnTo>
                    <a:pt x="215" y="71"/>
                  </a:lnTo>
                  <a:lnTo>
                    <a:pt x="242" y="64"/>
                  </a:lnTo>
                  <a:lnTo>
                    <a:pt x="274" y="55"/>
                  </a:lnTo>
                  <a:lnTo>
                    <a:pt x="308" y="47"/>
                  </a:lnTo>
                  <a:lnTo>
                    <a:pt x="348" y="37"/>
                  </a:lnTo>
                  <a:lnTo>
                    <a:pt x="392" y="28"/>
                  </a:lnTo>
                  <a:lnTo>
                    <a:pt x="442" y="18"/>
                  </a:lnTo>
                  <a:lnTo>
                    <a:pt x="499" y="8"/>
                  </a:lnTo>
                  <a:lnTo>
                    <a:pt x="499" y="8"/>
                  </a:lnTo>
                  <a:lnTo>
                    <a:pt x="499" y="8"/>
                  </a:lnTo>
                  <a:lnTo>
                    <a:pt x="502" y="7"/>
                  </a:lnTo>
                  <a:lnTo>
                    <a:pt x="503" y="4"/>
                  </a:lnTo>
                  <a:lnTo>
                    <a:pt x="502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93" name="Freeform 137"/>
            <p:cNvSpPr>
              <a:spLocks/>
            </p:cNvSpPr>
            <p:nvPr/>
          </p:nvSpPr>
          <p:spPr bwMode="auto">
            <a:xfrm>
              <a:off x="774" y="1126"/>
              <a:ext cx="99" cy="10"/>
            </a:xfrm>
            <a:custGeom>
              <a:avLst/>
              <a:gdLst/>
              <a:ahLst/>
              <a:cxnLst>
                <a:cxn ang="0">
                  <a:pos x="785" y="0"/>
                </a:cxn>
                <a:cxn ang="0">
                  <a:pos x="743" y="5"/>
                </a:cxn>
                <a:cxn ang="0">
                  <a:pos x="698" y="10"/>
                </a:cxn>
                <a:cxn ang="0">
                  <a:pos x="652" y="17"/>
                </a:cxn>
                <a:cxn ang="0">
                  <a:pos x="603" y="24"/>
                </a:cxn>
                <a:cxn ang="0">
                  <a:pos x="553" y="32"/>
                </a:cxn>
                <a:cxn ang="0">
                  <a:pos x="501" y="40"/>
                </a:cxn>
                <a:cxn ang="0">
                  <a:pos x="449" y="48"/>
                </a:cxn>
                <a:cxn ang="0">
                  <a:pos x="395" y="57"/>
                </a:cxn>
                <a:cxn ang="0">
                  <a:pos x="342" y="66"/>
                </a:cxn>
                <a:cxn ang="0">
                  <a:pos x="290" y="75"/>
                </a:cxn>
                <a:cxn ang="0">
                  <a:pos x="238" y="84"/>
                </a:cxn>
                <a:cxn ang="0">
                  <a:pos x="187" y="94"/>
                </a:cxn>
                <a:cxn ang="0">
                  <a:pos x="137" y="103"/>
                </a:cxn>
                <a:cxn ang="0">
                  <a:pos x="89" y="113"/>
                </a:cxn>
                <a:cxn ang="0">
                  <a:pos x="43" y="121"/>
                </a:cxn>
                <a:cxn ang="0">
                  <a:pos x="0" y="131"/>
                </a:cxn>
                <a:cxn ang="0">
                  <a:pos x="21" y="135"/>
                </a:cxn>
                <a:cxn ang="0">
                  <a:pos x="66" y="126"/>
                </a:cxn>
                <a:cxn ang="0">
                  <a:pos x="113" y="116"/>
                </a:cxn>
                <a:cxn ang="0">
                  <a:pos x="162" y="107"/>
                </a:cxn>
                <a:cxn ang="0">
                  <a:pos x="212" y="98"/>
                </a:cxn>
                <a:cxn ang="0">
                  <a:pos x="263" y="89"/>
                </a:cxn>
                <a:cxn ang="0">
                  <a:pos x="316" y="79"/>
                </a:cxn>
                <a:cxn ang="0">
                  <a:pos x="369" y="70"/>
                </a:cxn>
                <a:cxn ang="0">
                  <a:pos x="422" y="61"/>
                </a:cxn>
                <a:cxn ang="0">
                  <a:pos x="475" y="53"/>
                </a:cxn>
                <a:cxn ang="0">
                  <a:pos x="527" y="44"/>
                </a:cxn>
                <a:cxn ang="0">
                  <a:pos x="578" y="37"/>
                </a:cxn>
                <a:cxn ang="0">
                  <a:pos x="627" y="29"/>
                </a:cxn>
                <a:cxn ang="0">
                  <a:pos x="675" y="22"/>
                </a:cxn>
                <a:cxn ang="0">
                  <a:pos x="721" y="17"/>
                </a:cxn>
                <a:cxn ang="0">
                  <a:pos x="764" y="10"/>
                </a:cxn>
                <a:cxn ang="0">
                  <a:pos x="785" y="8"/>
                </a:cxn>
                <a:cxn ang="0">
                  <a:pos x="788" y="7"/>
                </a:cxn>
                <a:cxn ang="0">
                  <a:pos x="788" y="1"/>
                </a:cxn>
              </a:cxnLst>
              <a:rect l="0" t="0" r="r" b="b"/>
              <a:pathLst>
                <a:path w="789" h="139">
                  <a:moveTo>
                    <a:pt x="785" y="0"/>
                  </a:moveTo>
                  <a:lnTo>
                    <a:pt x="785" y="0"/>
                  </a:lnTo>
                  <a:lnTo>
                    <a:pt x="764" y="2"/>
                  </a:lnTo>
                  <a:lnTo>
                    <a:pt x="743" y="5"/>
                  </a:lnTo>
                  <a:lnTo>
                    <a:pt x="721" y="8"/>
                  </a:lnTo>
                  <a:lnTo>
                    <a:pt x="698" y="10"/>
                  </a:lnTo>
                  <a:lnTo>
                    <a:pt x="675" y="14"/>
                  </a:lnTo>
                  <a:lnTo>
                    <a:pt x="652" y="17"/>
                  </a:lnTo>
                  <a:lnTo>
                    <a:pt x="627" y="21"/>
                  </a:lnTo>
                  <a:lnTo>
                    <a:pt x="603" y="24"/>
                  </a:lnTo>
                  <a:lnTo>
                    <a:pt x="578" y="28"/>
                  </a:lnTo>
                  <a:lnTo>
                    <a:pt x="553" y="32"/>
                  </a:lnTo>
                  <a:lnTo>
                    <a:pt x="527" y="36"/>
                  </a:lnTo>
                  <a:lnTo>
                    <a:pt x="501" y="40"/>
                  </a:lnTo>
                  <a:lnTo>
                    <a:pt x="475" y="44"/>
                  </a:lnTo>
                  <a:lnTo>
                    <a:pt x="449" y="48"/>
                  </a:lnTo>
                  <a:lnTo>
                    <a:pt x="422" y="53"/>
                  </a:lnTo>
                  <a:lnTo>
                    <a:pt x="395" y="57"/>
                  </a:lnTo>
                  <a:lnTo>
                    <a:pt x="369" y="61"/>
                  </a:lnTo>
                  <a:lnTo>
                    <a:pt x="342" y="66"/>
                  </a:lnTo>
                  <a:lnTo>
                    <a:pt x="316" y="71"/>
                  </a:lnTo>
                  <a:lnTo>
                    <a:pt x="290" y="75"/>
                  </a:lnTo>
                  <a:lnTo>
                    <a:pt x="263" y="80"/>
                  </a:lnTo>
                  <a:lnTo>
                    <a:pt x="238" y="84"/>
                  </a:lnTo>
                  <a:lnTo>
                    <a:pt x="212" y="90"/>
                  </a:lnTo>
                  <a:lnTo>
                    <a:pt x="187" y="94"/>
                  </a:lnTo>
                  <a:lnTo>
                    <a:pt x="162" y="98"/>
                  </a:lnTo>
                  <a:lnTo>
                    <a:pt x="137" y="103"/>
                  </a:lnTo>
                  <a:lnTo>
                    <a:pt x="113" y="108"/>
                  </a:lnTo>
                  <a:lnTo>
                    <a:pt x="89" y="113"/>
                  </a:lnTo>
                  <a:lnTo>
                    <a:pt x="66" y="117"/>
                  </a:lnTo>
                  <a:lnTo>
                    <a:pt x="43" y="121"/>
                  </a:lnTo>
                  <a:lnTo>
                    <a:pt x="21" y="127"/>
                  </a:lnTo>
                  <a:lnTo>
                    <a:pt x="0" y="131"/>
                  </a:lnTo>
                  <a:lnTo>
                    <a:pt x="0" y="139"/>
                  </a:lnTo>
                  <a:lnTo>
                    <a:pt x="21" y="135"/>
                  </a:lnTo>
                  <a:lnTo>
                    <a:pt x="43" y="130"/>
                  </a:lnTo>
                  <a:lnTo>
                    <a:pt x="66" y="126"/>
                  </a:lnTo>
                  <a:lnTo>
                    <a:pt x="89" y="121"/>
                  </a:lnTo>
                  <a:lnTo>
                    <a:pt x="113" y="116"/>
                  </a:lnTo>
                  <a:lnTo>
                    <a:pt x="137" y="112"/>
                  </a:lnTo>
                  <a:lnTo>
                    <a:pt x="162" y="107"/>
                  </a:lnTo>
                  <a:lnTo>
                    <a:pt x="187" y="102"/>
                  </a:lnTo>
                  <a:lnTo>
                    <a:pt x="212" y="98"/>
                  </a:lnTo>
                  <a:lnTo>
                    <a:pt x="238" y="93"/>
                  </a:lnTo>
                  <a:lnTo>
                    <a:pt x="263" y="89"/>
                  </a:lnTo>
                  <a:lnTo>
                    <a:pt x="290" y="83"/>
                  </a:lnTo>
                  <a:lnTo>
                    <a:pt x="316" y="79"/>
                  </a:lnTo>
                  <a:lnTo>
                    <a:pt x="342" y="75"/>
                  </a:lnTo>
                  <a:lnTo>
                    <a:pt x="369" y="70"/>
                  </a:lnTo>
                  <a:lnTo>
                    <a:pt x="395" y="65"/>
                  </a:lnTo>
                  <a:lnTo>
                    <a:pt x="422" y="61"/>
                  </a:lnTo>
                  <a:lnTo>
                    <a:pt x="449" y="57"/>
                  </a:lnTo>
                  <a:lnTo>
                    <a:pt x="475" y="53"/>
                  </a:lnTo>
                  <a:lnTo>
                    <a:pt x="501" y="48"/>
                  </a:lnTo>
                  <a:lnTo>
                    <a:pt x="527" y="44"/>
                  </a:lnTo>
                  <a:lnTo>
                    <a:pt x="553" y="40"/>
                  </a:lnTo>
                  <a:lnTo>
                    <a:pt x="578" y="37"/>
                  </a:lnTo>
                  <a:lnTo>
                    <a:pt x="603" y="33"/>
                  </a:lnTo>
                  <a:lnTo>
                    <a:pt x="627" y="29"/>
                  </a:lnTo>
                  <a:lnTo>
                    <a:pt x="652" y="25"/>
                  </a:lnTo>
                  <a:lnTo>
                    <a:pt x="675" y="22"/>
                  </a:lnTo>
                  <a:lnTo>
                    <a:pt x="698" y="19"/>
                  </a:lnTo>
                  <a:lnTo>
                    <a:pt x="721" y="17"/>
                  </a:lnTo>
                  <a:lnTo>
                    <a:pt x="743" y="14"/>
                  </a:lnTo>
                  <a:lnTo>
                    <a:pt x="764" y="10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8" y="7"/>
                  </a:lnTo>
                  <a:lnTo>
                    <a:pt x="789" y="4"/>
                  </a:lnTo>
                  <a:lnTo>
                    <a:pt x="788" y="1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94" name="Freeform 138"/>
            <p:cNvSpPr>
              <a:spLocks/>
            </p:cNvSpPr>
            <p:nvPr/>
          </p:nvSpPr>
          <p:spPr bwMode="auto">
            <a:xfrm>
              <a:off x="871" y="1117"/>
              <a:ext cx="9" cy="10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4" y="8"/>
                </a:cxn>
                <a:cxn ang="0">
                  <a:pos x="30" y="13"/>
                </a:cxn>
                <a:cxn ang="0">
                  <a:pos x="48" y="26"/>
                </a:cxn>
                <a:cxn ang="0">
                  <a:pos x="59" y="44"/>
                </a:cxn>
                <a:cxn ang="0">
                  <a:pos x="62" y="64"/>
                </a:cxn>
                <a:cxn ang="0">
                  <a:pos x="59" y="86"/>
                </a:cxn>
                <a:cxn ang="0">
                  <a:pos x="50" y="105"/>
                </a:cxn>
                <a:cxn ang="0">
                  <a:pos x="35" y="120"/>
                </a:cxn>
                <a:cxn ang="0">
                  <a:pos x="11" y="129"/>
                </a:cxn>
                <a:cxn ang="0">
                  <a:pos x="11" y="137"/>
                </a:cxn>
                <a:cxn ang="0">
                  <a:pos x="37" y="129"/>
                </a:cxn>
                <a:cxn ang="0">
                  <a:pos x="56" y="112"/>
                </a:cxn>
                <a:cxn ang="0">
                  <a:pos x="67" y="89"/>
                </a:cxn>
                <a:cxn ang="0">
                  <a:pos x="70" y="64"/>
                </a:cxn>
                <a:cxn ang="0">
                  <a:pos x="65" y="40"/>
                </a:cxn>
                <a:cxn ang="0">
                  <a:pos x="52" y="20"/>
                </a:cxn>
                <a:cxn ang="0">
                  <a:pos x="32" y="5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4" y="8"/>
                </a:cxn>
              </a:cxnLst>
              <a:rect l="0" t="0" r="r" b="b"/>
              <a:pathLst>
                <a:path w="70" h="137">
                  <a:moveTo>
                    <a:pt x="4" y="8"/>
                  </a:moveTo>
                  <a:lnTo>
                    <a:pt x="4" y="8"/>
                  </a:lnTo>
                  <a:lnTo>
                    <a:pt x="30" y="13"/>
                  </a:lnTo>
                  <a:lnTo>
                    <a:pt x="48" y="26"/>
                  </a:lnTo>
                  <a:lnTo>
                    <a:pt x="59" y="44"/>
                  </a:lnTo>
                  <a:lnTo>
                    <a:pt x="62" y="64"/>
                  </a:lnTo>
                  <a:lnTo>
                    <a:pt x="59" y="86"/>
                  </a:lnTo>
                  <a:lnTo>
                    <a:pt x="50" y="105"/>
                  </a:lnTo>
                  <a:lnTo>
                    <a:pt x="35" y="120"/>
                  </a:lnTo>
                  <a:lnTo>
                    <a:pt x="11" y="129"/>
                  </a:lnTo>
                  <a:lnTo>
                    <a:pt x="11" y="137"/>
                  </a:lnTo>
                  <a:lnTo>
                    <a:pt x="37" y="129"/>
                  </a:lnTo>
                  <a:lnTo>
                    <a:pt x="56" y="112"/>
                  </a:lnTo>
                  <a:lnTo>
                    <a:pt x="67" y="89"/>
                  </a:lnTo>
                  <a:lnTo>
                    <a:pt x="70" y="64"/>
                  </a:lnTo>
                  <a:lnTo>
                    <a:pt x="65" y="40"/>
                  </a:lnTo>
                  <a:lnTo>
                    <a:pt x="52" y="20"/>
                  </a:lnTo>
                  <a:lnTo>
                    <a:pt x="32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95" name="Freeform 139"/>
            <p:cNvSpPr>
              <a:spLocks/>
            </p:cNvSpPr>
            <p:nvPr/>
          </p:nvSpPr>
          <p:spPr bwMode="auto">
            <a:xfrm>
              <a:off x="757" y="1117"/>
              <a:ext cx="114" cy="12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35" y="159"/>
                </a:cxn>
                <a:cxn ang="0">
                  <a:pos x="79" y="152"/>
                </a:cxn>
                <a:cxn ang="0">
                  <a:pos x="132" y="143"/>
                </a:cxn>
                <a:cxn ang="0">
                  <a:pos x="190" y="133"/>
                </a:cxn>
                <a:cxn ang="0">
                  <a:pos x="254" y="122"/>
                </a:cxn>
                <a:cxn ang="0">
                  <a:pos x="322" y="111"/>
                </a:cxn>
                <a:cxn ang="0">
                  <a:pos x="392" y="98"/>
                </a:cxn>
                <a:cxn ang="0">
                  <a:pos x="464" y="86"/>
                </a:cxn>
                <a:cxn ang="0">
                  <a:pos x="534" y="74"/>
                </a:cxn>
                <a:cxn ang="0">
                  <a:pos x="605" y="62"/>
                </a:cxn>
                <a:cxn ang="0">
                  <a:pos x="671" y="50"/>
                </a:cxn>
                <a:cxn ang="0">
                  <a:pos x="733" y="39"/>
                </a:cxn>
                <a:cxn ang="0">
                  <a:pos x="789" y="29"/>
                </a:cxn>
                <a:cxn ang="0">
                  <a:pos x="838" y="21"/>
                </a:cxn>
                <a:cxn ang="0">
                  <a:pos x="879" y="13"/>
                </a:cxn>
                <a:cxn ang="0">
                  <a:pos x="910" y="8"/>
                </a:cxn>
                <a:cxn ang="0">
                  <a:pos x="896" y="2"/>
                </a:cxn>
                <a:cxn ang="0">
                  <a:pos x="860" y="8"/>
                </a:cxn>
                <a:cxn ang="0">
                  <a:pos x="815" y="17"/>
                </a:cxn>
                <a:cxn ang="0">
                  <a:pos x="762" y="26"/>
                </a:cxn>
                <a:cxn ang="0">
                  <a:pos x="703" y="36"/>
                </a:cxn>
                <a:cxn ang="0">
                  <a:pos x="638" y="47"/>
                </a:cxn>
                <a:cxn ang="0">
                  <a:pos x="570" y="59"/>
                </a:cxn>
                <a:cxn ang="0">
                  <a:pos x="499" y="72"/>
                </a:cxn>
                <a:cxn ang="0">
                  <a:pos x="428" y="83"/>
                </a:cxn>
                <a:cxn ang="0">
                  <a:pos x="357" y="96"/>
                </a:cxn>
                <a:cxn ang="0">
                  <a:pos x="288" y="108"/>
                </a:cxn>
                <a:cxn ang="0">
                  <a:pos x="222" y="119"/>
                </a:cxn>
                <a:cxn ang="0">
                  <a:pos x="160" y="130"/>
                </a:cxn>
                <a:cxn ang="0">
                  <a:pos x="105" y="139"/>
                </a:cxn>
                <a:cxn ang="0">
                  <a:pos x="56" y="147"/>
                </a:cxn>
                <a:cxn ang="0">
                  <a:pos x="16" y="154"/>
                </a:cxn>
                <a:cxn ang="0">
                  <a:pos x="0" y="156"/>
                </a:cxn>
              </a:cxnLst>
              <a:rect l="0" t="0" r="r" b="b"/>
              <a:pathLst>
                <a:path w="910" h="165">
                  <a:moveTo>
                    <a:pt x="0" y="165"/>
                  </a:moveTo>
                  <a:lnTo>
                    <a:pt x="0" y="165"/>
                  </a:lnTo>
                  <a:lnTo>
                    <a:pt x="16" y="163"/>
                  </a:lnTo>
                  <a:lnTo>
                    <a:pt x="35" y="159"/>
                  </a:lnTo>
                  <a:lnTo>
                    <a:pt x="56" y="155"/>
                  </a:lnTo>
                  <a:lnTo>
                    <a:pt x="79" y="152"/>
                  </a:lnTo>
                  <a:lnTo>
                    <a:pt x="105" y="148"/>
                  </a:lnTo>
                  <a:lnTo>
                    <a:pt x="132" y="143"/>
                  </a:lnTo>
                  <a:lnTo>
                    <a:pt x="160" y="138"/>
                  </a:lnTo>
                  <a:lnTo>
                    <a:pt x="190" y="133"/>
                  </a:lnTo>
                  <a:lnTo>
                    <a:pt x="222" y="128"/>
                  </a:lnTo>
                  <a:lnTo>
                    <a:pt x="254" y="122"/>
                  </a:lnTo>
                  <a:lnTo>
                    <a:pt x="288" y="116"/>
                  </a:lnTo>
                  <a:lnTo>
                    <a:pt x="322" y="111"/>
                  </a:lnTo>
                  <a:lnTo>
                    <a:pt x="357" y="104"/>
                  </a:lnTo>
                  <a:lnTo>
                    <a:pt x="392" y="98"/>
                  </a:lnTo>
                  <a:lnTo>
                    <a:pt x="428" y="92"/>
                  </a:lnTo>
                  <a:lnTo>
                    <a:pt x="464" y="86"/>
                  </a:lnTo>
                  <a:lnTo>
                    <a:pt x="499" y="80"/>
                  </a:lnTo>
                  <a:lnTo>
                    <a:pt x="534" y="74"/>
                  </a:lnTo>
                  <a:lnTo>
                    <a:pt x="570" y="67"/>
                  </a:lnTo>
                  <a:lnTo>
                    <a:pt x="605" y="62"/>
                  </a:lnTo>
                  <a:lnTo>
                    <a:pt x="638" y="56"/>
                  </a:lnTo>
                  <a:lnTo>
                    <a:pt x="671" y="50"/>
                  </a:lnTo>
                  <a:lnTo>
                    <a:pt x="703" y="44"/>
                  </a:lnTo>
                  <a:lnTo>
                    <a:pt x="733" y="39"/>
                  </a:lnTo>
                  <a:lnTo>
                    <a:pt x="762" y="35"/>
                  </a:lnTo>
                  <a:lnTo>
                    <a:pt x="789" y="29"/>
                  </a:lnTo>
                  <a:lnTo>
                    <a:pt x="815" y="25"/>
                  </a:lnTo>
                  <a:lnTo>
                    <a:pt x="838" y="21"/>
                  </a:lnTo>
                  <a:lnTo>
                    <a:pt x="860" y="17"/>
                  </a:lnTo>
                  <a:lnTo>
                    <a:pt x="879" y="13"/>
                  </a:lnTo>
                  <a:lnTo>
                    <a:pt x="896" y="10"/>
                  </a:lnTo>
                  <a:lnTo>
                    <a:pt x="910" y="8"/>
                  </a:lnTo>
                  <a:lnTo>
                    <a:pt x="910" y="0"/>
                  </a:lnTo>
                  <a:lnTo>
                    <a:pt x="896" y="2"/>
                  </a:lnTo>
                  <a:lnTo>
                    <a:pt x="879" y="5"/>
                  </a:lnTo>
                  <a:lnTo>
                    <a:pt x="860" y="8"/>
                  </a:lnTo>
                  <a:lnTo>
                    <a:pt x="838" y="12"/>
                  </a:lnTo>
                  <a:lnTo>
                    <a:pt x="815" y="17"/>
                  </a:lnTo>
                  <a:lnTo>
                    <a:pt x="789" y="21"/>
                  </a:lnTo>
                  <a:lnTo>
                    <a:pt x="762" y="26"/>
                  </a:lnTo>
                  <a:lnTo>
                    <a:pt x="733" y="30"/>
                  </a:lnTo>
                  <a:lnTo>
                    <a:pt x="703" y="36"/>
                  </a:lnTo>
                  <a:lnTo>
                    <a:pt x="671" y="42"/>
                  </a:lnTo>
                  <a:lnTo>
                    <a:pt x="638" y="47"/>
                  </a:lnTo>
                  <a:lnTo>
                    <a:pt x="605" y="54"/>
                  </a:lnTo>
                  <a:lnTo>
                    <a:pt x="570" y="59"/>
                  </a:lnTo>
                  <a:lnTo>
                    <a:pt x="534" y="65"/>
                  </a:lnTo>
                  <a:lnTo>
                    <a:pt x="499" y="72"/>
                  </a:lnTo>
                  <a:lnTo>
                    <a:pt x="464" y="78"/>
                  </a:lnTo>
                  <a:lnTo>
                    <a:pt x="428" y="83"/>
                  </a:lnTo>
                  <a:lnTo>
                    <a:pt x="392" y="90"/>
                  </a:lnTo>
                  <a:lnTo>
                    <a:pt x="357" y="96"/>
                  </a:lnTo>
                  <a:lnTo>
                    <a:pt x="322" y="102"/>
                  </a:lnTo>
                  <a:lnTo>
                    <a:pt x="288" y="108"/>
                  </a:lnTo>
                  <a:lnTo>
                    <a:pt x="254" y="114"/>
                  </a:lnTo>
                  <a:lnTo>
                    <a:pt x="222" y="119"/>
                  </a:lnTo>
                  <a:lnTo>
                    <a:pt x="190" y="125"/>
                  </a:lnTo>
                  <a:lnTo>
                    <a:pt x="160" y="130"/>
                  </a:lnTo>
                  <a:lnTo>
                    <a:pt x="132" y="134"/>
                  </a:lnTo>
                  <a:lnTo>
                    <a:pt x="105" y="139"/>
                  </a:lnTo>
                  <a:lnTo>
                    <a:pt x="79" y="144"/>
                  </a:lnTo>
                  <a:lnTo>
                    <a:pt x="56" y="147"/>
                  </a:lnTo>
                  <a:lnTo>
                    <a:pt x="35" y="151"/>
                  </a:lnTo>
                  <a:lnTo>
                    <a:pt x="16" y="15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96" name="Freeform 140"/>
            <p:cNvSpPr>
              <a:spLocks/>
            </p:cNvSpPr>
            <p:nvPr/>
          </p:nvSpPr>
          <p:spPr bwMode="auto">
            <a:xfrm>
              <a:off x="707" y="1128"/>
              <a:ext cx="50" cy="4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7"/>
                </a:cxn>
                <a:cxn ang="0">
                  <a:pos x="11" y="38"/>
                </a:cxn>
                <a:cxn ang="0">
                  <a:pos x="26" y="46"/>
                </a:cxn>
                <a:cxn ang="0">
                  <a:pos x="45" y="51"/>
                </a:cxn>
                <a:cxn ang="0">
                  <a:pos x="65" y="54"/>
                </a:cxn>
                <a:cxn ang="0">
                  <a:pos x="89" y="55"/>
                </a:cxn>
                <a:cxn ang="0">
                  <a:pos x="114" y="55"/>
                </a:cxn>
                <a:cxn ang="0">
                  <a:pos x="142" y="53"/>
                </a:cxn>
                <a:cxn ang="0">
                  <a:pos x="170" y="50"/>
                </a:cxn>
                <a:cxn ang="0">
                  <a:pos x="200" y="46"/>
                </a:cxn>
                <a:cxn ang="0">
                  <a:pos x="230" y="42"/>
                </a:cxn>
                <a:cxn ang="0">
                  <a:pos x="261" y="36"/>
                </a:cxn>
                <a:cxn ang="0">
                  <a:pos x="292" y="30"/>
                </a:cxn>
                <a:cxn ang="0">
                  <a:pos x="322" y="25"/>
                </a:cxn>
                <a:cxn ang="0">
                  <a:pos x="351" y="18"/>
                </a:cxn>
                <a:cxn ang="0">
                  <a:pos x="379" y="13"/>
                </a:cxn>
                <a:cxn ang="0">
                  <a:pos x="406" y="9"/>
                </a:cxn>
                <a:cxn ang="0">
                  <a:pos x="406" y="0"/>
                </a:cxn>
                <a:cxn ang="0">
                  <a:pos x="379" y="5"/>
                </a:cxn>
                <a:cxn ang="0">
                  <a:pos x="351" y="10"/>
                </a:cxn>
                <a:cxn ang="0">
                  <a:pos x="322" y="16"/>
                </a:cxn>
                <a:cxn ang="0">
                  <a:pos x="292" y="21"/>
                </a:cxn>
                <a:cxn ang="0">
                  <a:pos x="261" y="28"/>
                </a:cxn>
                <a:cxn ang="0">
                  <a:pos x="230" y="33"/>
                </a:cxn>
                <a:cxn ang="0">
                  <a:pos x="200" y="37"/>
                </a:cxn>
                <a:cxn ang="0">
                  <a:pos x="170" y="42"/>
                </a:cxn>
                <a:cxn ang="0">
                  <a:pos x="142" y="45"/>
                </a:cxn>
                <a:cxn ang="0">
                  <a:pos x="114" y="47"/>
                </a:cxn>
                <a:cxn ang="0">
                  <a:pos x="89" y="47"/>
                </a:cxn>
                <a:cxn ang="0">
                  <a:pos x="65" y="46"/>
                </a:cxn>
                <a:cxn ang="0">
                  <a:pos x="45" y="43"/>
                </a:cxn>
                <a:cxn ang="0">
                  <a:pos x="28" y="37"/>
                </a:cxn>
                <a:cxn ang="0">
                  <a:pos x="15" y="30"/>
                </a:cxn>
                <a:cxn ang="0">
                  <a:pos x="6" y="20"/>
                </a:cxn>
                <a:cxn ang="0">
                  <a:pos x="5" y="19"/>
                </a:cxn>
                <a:cxn ang="0">
                  <a:pos x="6" y="20"/>
                </a:cxn>
                <a:cxn ang="0">
                  <a:pos x="4" y="19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0" y="27"/>
                </a:cxn>
                <a:cxn ang="0">
                  <a:pos x="1" y="28"/>
                </a:cxn>
              </a:cxnLst>
              <a:rect l="0" t="0" r="r" b="b"/>
              <a:pathLst>
                <a:path w="406" h="55">
                  <a:moveTo>
                    <a:pt x="1" y="28"/>
                  </a:moveTo>
                  <a:lnTo>
                    <a:pt x="0" y="27"/>
                  </a:lnTo>
                  <a:lnTo>
                    <a:pt x="11" y="38"/>
                  </a:lnTo>
                  <a:lnTo>
                    <a:pt x="26" y="46"/>
                  </a:lnTo>
                  <a:lnTo>
                    <a:pt x="45" y="51"/>
                  </a:lnTo>
                  <a:lnTo>
                    <a:pt x="65" y="54"/>
                  </a:lnTo>
                  <a:lnTo>
                    <a:pt x="89" y="55"/>
                  </a:lnTo>
                  <a:lnTo>
                    <a:pt x="114" y="55"/>
                  </a:lnTo>
                  <a:lnTo>
                    <a:pt x="142" y="53"/>
                  </a:lnTo>
                  <a:lnTo>
                    <a:pt x="170" y="50"/>
                  </a:lnTo>
                  <a:lnTo>
                    <a:pt x="200" y="46"/>
                  </a:lnTo>
                  <a:lnTo>
                    <a:pt x="230" y="42"/>
                  </a:lnTo>
                  <a:lnTo>
                    <a:pt x="261" y="36"/>
                  </a:lnTo>
                  <a:lnTo>
                    <a:pt x="292" y="30"/>
                  </a:lnTo>
                  <a:lnTo>
                    <a:pt x="322" y="25"/>
                  </a:lnTo>
                  <a:lnTo>
                    <a:pt x="351" y="18"/>
                  </a:lnTo>
                  <a:lnTo>
                    <a:pt x="379" y="13"/>
                  </a:lnTo>
                  <a:lnTo>
                    <a:pt x="406" y="9"/>
                  </a:lnTo>
                  <a:lnTo>
                    <a:pt x="406" y="0"/>
                  </a:lnTo>
                  <a:lnTo>
                    <a:pt x="379" y="5"/>
                  </a:lnTo>
                  <a:lnTo>
                    <a:pt x="351" y="10"/>
                  </a:lnTo>
                  <a:lnTo>
                    <a:pt x="322" y="16"/>
                  </a:lnTo>
                  <a:lnTo>
                    <a:pt x="292" y="21"/>
                  </a:lnTo>
                  <a:lnTo>
                    <a:pt x="261" y="28"/>
                  </a:lnTo>
                  <a:lnTo>
                    <a:pt x="230" y="33"/>
                  </a:lnTo>
                  <a:lnTo>
                    <a:pt x="200" y="37"/>
                  </a:lnTo>
                  <a:lnTo>
                    <a:pt x="170" y="42"/>
                  </a:lnTo>
                  <a:lnTo>
                    <a:pt x="142" y="45"/>
                  </a:lnTo>
                  <a:lnTo>
                    <a:pt x="114" y="47"/>
                  </a:lnTo>
                  <a:lnTo>
                    <a:pt x="89" y="47"/>
                  </a:lnTo>
                  <a:lnTo>
                    <a:pt x="65" y="46"/>
                  </a:lnTo>
                  <a:lnTo>
                    <a:pt x="45" y="43"/>
                  </a:lnTo>
                  <a:lnTo>
                    <a:pt x="28" y="37"/>
                  </a:lnTo>
                  <a:lnTo>
                    <a:pt x="15" y="30"/>
                  </a:lnTo>
                  <a:lnTo>
                    <a:pt x="6" y="20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4" y="19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97" name="Freeform 141"/>
            <p:cNvSpPr>
              <a:spLocks/>
            </p:cNvSpPr>
            <p:nvPr/>
          </p:nvSpPr>
          <p:spPr bwMode="auto">
            <a:xfrm>
              <a:off x="692" y="1053"/>
              <a:ext cx="16" cy="78"/>
            </a:xfrm>
            <a:custGeom>
              <a:avLst/>
              <a:gdLst/>
              <a:ahLst/>
              <a:cxnLst>
                <a:cxn ang="0">
                  <a:pos x="62" y="1"/>
                </a:cxn>
                <a:cxn ang="0">
                  <a:pos x="62" y="1"/>
                </a:cxn>
                <a:cxn ang="0">
                  <a:pos x="42" y="32"/>
                </a:cxn>
                <a:cxn ang="0">
                  <a:pos x="26" y="77"/>
                </a:cxn>
                <a:cxn ang="0">
                  <a:pos x="15" y="138"/>
                </a:cxn>
                <a:cxn ang="0">
                  <a:pos x="7" y="208"/>
                </a:cxn>
                <a:cxn ang="0">
                  <a:pos x="2" y="287"/>
                </a:cxn>
                <a:cxn ang="0">
                  <a:pos x="0" y="373"/>
                </a:cxn>
                <a:cxn ang="0">
                  <a:pos x="1" y="463"/>
                </a:cxn>
                <a:cxn ang="0">
                  <a:pos x="5" y="555"/>
                </a:cxn>
                <a:cxn ang="0">
                  <a:pos x="12" y="646"/>
                </a:cxn>
                <a:cxn ang="0">
                  <a:pos x="21" y="735"/>
                </a:cxn>
                <a:cxn ang="0">
                  <a:pos x="32" y="818"/>
                </a:cxn>
                <a:cxn ang="0">
                  <a:pos x="46" y="896"/>
                </a:cxn>
                <a:cxn ang="0">
                  <a:pos x="61" y="961"/>
                </a:cxn>
                <a:cxn ang="0">
                  <a:pos x="80" y="1016"/>
                </a:cxn>
                <a:cxn ang="0">
                  <a:pos x="99" y="1056"/>
                </a:cxn>
                <a:cxn ang="0">
                  <a:pos x="121" y="1081"/>
                </a:cxn>
                <a:cxn ang="0">
                  <a:pos x="125" y="1072"/>
                </a:cxn>
                <a:cxn ang="0">
                  <a:pos x="105" y="1052"/>
                </a:cxn>
                <a:cxn ang="0">
                  <a:pos x="86" y="1012"/>
                </a:cxn>
                <a:cxn ang="0">
                  <a:pos x="69" y="959"/>
                </a:cxn>
                <a:cxn ang="0">
                  <a:pos x="54" y="893"/>
                </a:cxn>
                <a:cxn ang="0">
                  <a:pos x="40" y="818"/>
                </a:cxn>
                <a:cxn ang="0">
                  <a:pos x="29" y="735"/>
                </a:cxn>
                <a:cxn ang="0">
                  <a:pos x="20" y="646"/>
                </a:cxn>
                <a:cxn ang="0">
                  <a:pos x="13" y="555"/>
                </a:cxn>
                <a:cxn ang="0">
                  <a:pos x="9" y="463"/>
                </a:cxn>
                <a:cxn ang="0">
                  <a:pos x="8" y="373"/>
                </a:cxn>
                <a:cxn ang="0">
                  <a:pos x="10" y="287"/>
                </a:cxn>
                <a:cxn ang="0">
                  <a:pos x="15" y="208"/>
                </a:cxn>
                <a:cxn ang="0">
                  <a:pos x="23" y="138"/>
                </a:cxn>
                <a:cxn ang="0">
                  <a:pos x="34" y="80"/>
                </a:cxn>
                <a:cxn ang="0">
                  <a:pos x="48" y="36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4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2" y="1"/>
                </a:cxn>
              </a:cxnLst>
              <a:rect l="0" t="0" r="r" b="b"/>
              <a:pathLst>
                <a:path w="125" h="1081">
                  <a:moveTo>
                    <a:pt x="62" y="1"/>
                  </a:moveTo>
                  <a:lnTo>
                    <a:pt x="62" y="1"/>
                  </a:lnTo>
                  <a:lnTo>
                    <a:pt x="42" y="32"/>
                  </a:lnTo>
                  <a:lnTo>
                    <a:pt x="26" y="77"/>
                  </a:lnTo>
                  <a:lnTo>
                    <a:pt x="15" y="138"/>
                  </a:lnTo>
                  <a:lnTo>
                    <a:pt x="7" y="208"/>
                  </a:lnTo>
                  <a:lnTo>
                    <a:pt x="2" y="287"/>
                  </a:lnTo>
                  <a:lnTo>
                    <a:pt x="0" y="373"/>
                  </a:lnTo>
                  <a:lnTo>
                    <a:pt x="1" y="463"/>
                  </a:lnTo>
                  <a:lnTo>
                    <a:pt x="5" y="555"/>
                  </a:lnTo>
                  <a:lnTo>
                    <a:pt x="12" y="646"/>
                  </a:lnTo>
                  <a:lnTo>
                    <a:pt x="21" y="735"/>
                  </a:lnTo>
                  <a:lnTo>
                    <a:pt x="32" y="818"/>
                  </a:lnTo>
                  <a:lnTo>
                    <a:pt x="46" y="896"/>
                  </a:lnTo>
                  <a:lnTo>
                    <a:pt x="61" y="961"/>
                  </a:lnTo>
                  <a:lnTo>
                    <a:pt x="80" y="1016"/>
                  </a:lnTo>
                  <a:lnTo>
                    <a:pt x="99" y="1056"/>
                  </a:lnTo>
                  <a:lnTo>
                    <a:pt x="121" y="1081"/>
                  </a:lnTo>
                  <a:lnTo>
                    <a:pt x="125" y="1072"/>
                  </a:lnTo>
                  <a:lnTo>
                    <a:pt x="105" y="1052"/>
                  </a:lnTo>
                  <a:lnTo>
                    <a:pt x="86" y="1012"/>
                  </a:lnTo>
                  <a:lnTo>
                    <a:pt x="69" y="959"/>
                  </a:lnTo>
                  <a:lnTo>
                    <a:pt x="54" y="893"/>
                  </a:lnTo>
                  <a:lnTo>
                    <a:pt x="40" y="818"/>
                  </a:lnTo>
                  <a:lnTo>
                    <a:pt x="29" y="735"/>
                  </a:lnTo>
                  <a:lnTo>
                    <a:pt x="20" y="646"/>
                  </a:lnTo>
                  <a:lnTo>
                    <a:pt x="13" y="555"/>
                  </a:lnTo>
                  <a:lnTo>
                    <a:pt x="9" y="463"/>
                  </a:lnTo>
                  <a:lnTo>
                    <a:pt x="8" y="373"/>
                  </a:lnTo>
                  <a:lnTo>
                    <a:pt x="10" y="287"/>
                  </a:lnTo>
                  <a:lnTo>
                    <a:pt x="15" y="208"/>
                  </a:lnTo>
                  <a:lnTo>
                    <a:pt x="23" y="138"/>
                  </a:lnTo>
                  <a:lnTo>
                    <a:pt x="34" y="80"/>
                  </a:lnTo>
                  <a:lnTo>
                    <a:pt x="48" y="36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4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98" name="Freeform 142"/>
            <p:cNvSpPr>
              <a:spLocks/>
            </p:cNvSpPr>
            <p:nvPr/>
          </p:nvSpPr>
          <p:spPr bwMode="auto">
            <a:xfrm>
              <a:off x="700" y="1050"/>
              <a:ext cx="180" cy="4"/>
            </a:xfrm>
            <a:custGeom>
              <a:avLst/>
              <a:gdLst/>
              <a:ahLst/>
              <a:cxnLst>
                <a:cxn ang="0">
                  <a:pos x="1436" y="13"/>
                </a:cxn>
                <a:cxn ang="0">
                  <a:pos x="1339" y="9"/>
                </a:cxn>
                <a:cxn ang="0">
                  <a:pos x="1235" y="6"/>
                </a:cxn>
                <a:cxn ang="0">
                  <a:pos x="1125" y="4"/>
                </a:cxn>
                <a:cxn ang="0">
                  <a:pos x="1010" y="2"/>
                </a:cxn>
                <a:cxn ang="0">
                  <a:pos x="894" y="1"/>
                </a:cxn>
                <a:cxn ang="0">
                  <a:pos x="778" y="0"/>
                </a:cxn>
                <a:cxn ang="0">
                  <a:pos x="664" y="1"/>
                </a:cxn>
                <a:cxn ang="0">
                  <a:pos x="553" y="2"/>
                </a:cxn>
                <a:cxn ang="0">
                  <a:pos x="447" y="4"/>
                </a:cxn>
                <a:cxn ang="0">
                  <a:pos x="348" y="7"/>
                </a:cxn>
                <a:cxn ang="0">
                  <a:pos x="258" y="11"/>
                </a:cxn>
                <a:cxn ang="0">
                  <a:pos x="178" y="16"/>
                </a:cxn>
                <a:cxn ang="0">
                  <a:pos x="110" y="22"/>
                </a:cxn>
                <a:cxn ang="0">
                  <a:pos x="57" y="29"/>
                </a:cxn>
                <a:cxn ang="0">
                  <a:pos x="20" y="38"/>
                </a:cxn>
                <a:cxn ang="0">
                  <a:pos x="0" y="48"/>
                </a:cxn>
                <a:cxn ang="0">
                  <a:pos x="10" y="50"/>
                </a:cxn>
                <a:cxn ang="0">
                  <a:pos x="37" y="42"/>
                </a:cxn>
                <a:cxn ang="0">
                  <a:pos x="82" y="34"/>
                </a:cxn>
                <a:cxn ang="0">
                  <a:pos x="143" y="27"/>
                </a:cxn>
                <a:cxn ang="0">
                  <a:pos x="216" y="22"/>
                </a:cxn>
                <a:cxn ang="0">
                  <a:pos x="301" y="18"/>
                </a:cxn>
                <a:cxn ang="0">
                  <a:pos x="396" y="13"/>
                </a:cxn>
                <a:cxn ang="0">
                  <a:pos x="499" y="11"/>
                </a:cxn>
                <a:cxn ang="0">
                  <a:pos x="608" y="9"/>
                </a:cxn>
                <a:cxn ang="0">
                  <a:pos x="721" y="9"/>
                </a:cxn>
                <a:cxn ang="0">
                  <a:pos x="836" y="9"/>
                </a:cxn>
                <a:cxn ang="0">
                  <a:pos x="952" y="9"/>
                </a:cxn>
                <a:cxn ang="0">
                  <a:pos x="1068" y="11"/>
                </a:cxn>
                <a:cxn ang="0">
                  <a:pos x="1181" y="13"/>
                </a:cxn>
                <a:cxn ang="0">
                  <a:pos x="1288" y="16"/>
                </a:cxn>
                <a:cxn ang="0">
                  <a:pos x="1389" y="20"/>
                </a:cxn>
                <a:cxn ang="0">
                  <a:pos x="1436" y="22"/>
                </a:cxn>
                <a:cxn ang="0">
                  <a:pos x="1439" y="21"/>
                </a:cxn>
                <a:cxn ang="0">
                  <a:pos x="1439" y="14"/>
                </a:cxn>
              </a:cxnLst>
              <a:rect l="0" t="0" r="r" b="b"/>
              <a:pathLst>
                <a:path w="1440" h="55">
                  <a:moveTo>
                    <a:pt x="1436" y="13"/>
                  </a:moveTo>
                  <a:lnTo>
                    <a:pt x="1436" y="13"/>
                  </a:lnTo>
                  <a:lnTo>
                    <a:pt x="1389" y="11"/>
                  </a:lnTo>
                  <a:lnTo>
                    <a:pt x="1339" y="9"/>
                  </a:lnTo>
                  <a:lnTo>
                    <a:pt x="1288" y="8"/>
                  </a:lnTo>
                  <a:lnTo>
                    <a:pt x="1235" y="6"/>
                  </a:lnTo>
                  <a:lnTo>
                    <a:pt x="1181" y="5"/>
                  </a:lnTo>
                  <a:lnTo>
                    <a:pt x="1125" y="4"/>
                  </a:lnTo>
                  <a:lnTo>
                    <a:pt x="1068" y="3"/>
                  </a:lnTo>
                  <a:lnTo>
                    <a:pt x="1010" y="2"/>
                  </a:lnTo>
                  <a:lnTo>
                    <a:pt x="952" y="1"/>
                  </a:lnTo>
                  <a:lnTo>
                    <a:pt x="894" y="1"/>
                  </a:lnTo>
                  <a:lnTo>
                    <a:pt x="836" y="1"/>
                  </a:lnTo>
                  <a:lnTo>
                    <a:pt x="778" y="0"/>
                  </a:lnTo>
                  <a:lnTo>
                    <a:pt x="721" y="1"/>
                  </a:lnTo>
                  <a:lnTo>
                    <a:pt x="664" y="1"/>
                  </a:lnTo>
                  <a:lnTo>
                    <a:pt x="608" y="1"/>
                  </a:lnTo>
                  <a:lnTo>
                    <a:pt x="553" y="2"/>
                  </a:lnTo>
                  <a:lnTo>
                    <a:pt x="499" y="3"/>
                  </a:lnTo>
                  <a:lnTo>
                    <a:pt x="447" y="4"/>
                  </a:lnTo>
                  <a:lnTo>
                    <a:pt x="396" y="5"/>
                  </a:lnTo>
                  <a:lnTo>
                    <a:pt x="348" y="7"/>
                  </a:lnTo>
                  <a:lnTo>
                    <a:pt x="301" y="9"/>
                  </a:lnTo>
                  <a:lnTo>
                    <a:pt x="258" y="11"/>
                  </a:lnTo>
                  <a:lnTo>
                    <a:pt x="216" y="13"/>
                  </a:lnTo>
                  <a:lnTo>
                    <a:pt x="178" y="16"/>
                  </a:lnTo>
                  <a:lnTo>
                    <a:pt x="143" y="19"/>
                  </a:lnTo>
                  <a:lnTo>
                    <a:pt x="110" y="22"/>
                  </a:lnTo>
                  <a:lnTo>
                    <a:pt x="82" y="26"/>
                  </a:lnTo>
                  <a:lnTo>
                    <a:pt x="57" y="29"/>
                  </a:lnTo>
                  <a:lnTo>
                    <a:pt x="37" y="33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0" y="48"/>
                  </a:lnTo>
                  <a:lnTo>
                    <a:pt x="4" y="55"/>
                  </a:lnTo>
                  <a:lnTo>
                    <a:pt x="10" y="50"/>
                  </a:lnTo>
                  <a:lnTo>
                    <a:pt x="22" y="46"/>
                  </a:lnTo>
                  <a:lnTo>
                    <a:pt x="37" y="42"/>
                  </a:lnTo>
                  <a:lnTo>
                    <a:pt x="57" y="38"/>
                  </a:lnTo>
                  <a:lnTo>
                    <a:pt x="82" y="34"/>
                  </a:lnTo>
                  <a:lnTo>
                    <a:pt x="110" y="30"/>
                  </a:lnTo>
                  <a:lnTo>
                    <a:pt x="143" y="27"/>
                  </a:lnTo>
                  <a:lnTo>
                    <a:pt x="178" y="25"/>
                  </a:lnTo>
                  <a:lnTo>
                    <a:pt x="216" y="22"/>
                  </a:lnTo>
                  <a:lnTo>
                    <a:pt x="258" y="20"/>
                  </a:lnTo>
                  <a:lnTo>
                    <a:pt x="301" y="18"/>
                  </a:lnTo>
                  <a:lnTo>
                    <a:pt x="348" y="15"/>
                  </a:lnTo>
                  <a:lnTo>
                    <a:pt x="396" y="13"/>
                  </a:lnTo>
                  <a:lnTo>
                    <a:pt x="447" y="12"/>
                  </a:lnTo>
                  <a:lnTo>
                    <a:pt x="499" y="11"/>
                  </a:lnTo>
                  <a:lnTo>
                    <a:pt x="553" y="10"/>
                  </a:lnTo>
                  <a:lnTo>
                    <a:pt x="608" y="9"/>
                  </a:lnTo>
                  <a:lnTo>
                    <a:pt x="664" y="9"/>
                  </a:lnTo>
                  <a:lnTo>
                    <a:pt x="721" y="9"/>
                  </a:lnTo>
                  <a:lnTo>
                    <a:pt x="778" y="8"/>
                  </a:lnTo>
                  <a:lnTo>
                    <a:pt x="836" y="9"/>
                  </a:lnTo>
                  <a:lnTo>
                    <a:pt x="894" y="9"/>
                  </a:lnTo>
                  <a:lnTo>
                    <a:pt x="952" y="9"/>
                  </a:lnTo>
                  <a:lnTo>
                    <a:pt x="1010" y="10"/>
                  </a:lnTo>
                  <a:lnTo>
                    <a:pt x="1068" y="11"/>
                  </a:lnTo>
                  <a:lnTo>
                    <a:pt x="1125" y="12"/>
                  </a:lnTo>
                  <a:lnTo>
                    <a:pt x="1181" y="13"/>
                  </a:lnTo>
                  <a:lnTo>
                    <a:pt x="1235" y="14"/>
                  </a:lnTo>
                  <a:lnTo>
                    <a:pt x="1288" y="16"/>
                  </a:lnTo>
                  <a:lnTo>
                    <a:pt x="1339" y="18"/>
                  </a:lnTo>
                  <a:lnTo>
                    <a:pt x="1389" y="20"/>
                  </a:lnTo>
                  <a:lnTo>
                    <a:pt x="1436" y="22"/>
                  </a:lnTo>
                  <a:lnTo>
                    <a:pt x="1436" y="22"/>
                  </a:lnTo>
                  <a:lnTo>
                    <a:pt x="1436" y="22"/>
                  </a:lnTo>
                  <a:lnTo>
                    <a:pt x="1439" y="21"/>
                  </a:lnTo>
                  <a:lnTo>
                    <a:pt x="1440" y="18"/>
                  </a:lnTo>
                  <a:lnTo>
                    <a:pt x="1439" y="14"/>
                  </a:lnTo>
                  <a:lnTo>
                    <a:pt x="143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599" name="Freeform 143"/>
            <p:cNvSpPr>
              <a:spLocks/>
            </p:cNvSpPr>
            <p:nvPr/>
          </p:nvSpPr>
          <p:spPr bwMode="auto">
            <a:xfrm>
              <a:off x="879" y="1043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4" y="8"/>
                </a:cxn>
                <a:cxn ang="0">
                  <a:pos x="28" y="15"/>
                </a:cxn>
                <a:cxn ang="0">
                  <a:pos x="43" y="26"/>
                </a:cxn>
                <a:cxn ang="0">
                  <a:pos x="52" y="42"/>
                </a:cxn>
                <a:cxn ang="0">
                  <a:pos x="54" y="61"/>
                </a:cxn>
                <a:cxn ang="0">
                  <a:pos x="51" y="79"/>
                </a:cxn>
                <a:cxn ang="0">
                  <a:pos x="41" y="96"/>
                </a:cxn>
                <a:cxn ang="0">
                  <a:pos x="25" y="108"/>
                </a:cxn>
                <a:cxn ang="0">
                  <a:pos x="4" y="114"/>
                </a:cxn>
                <a:cxn ang="0">
                  <a:pos x="4" y="123"/>
                </a:cxn>
                <a:cxn ang="0">
                  <a:pos x="27" y="116"/>
                </a:cxn>
                <a:cxn ang="0">
                  <a:pos x="45" y="103"/>
                </a:cxn>
                <a:cxn ang="0">
                  <a:pos x="57" y="84"/>
                </a:cxn>
                <a:cxn ang="0">
                  <a:pos x="62" y="61"/>
                </a:cxn>
                <a:cxn ang="0">
                  <a:pos x="60" y="40"/>
                </a:cxn>
                <a:cxn ang="0">
                  <a:pos x="49" y="20"/>
                </a:cxn>
                <a:cxn ang="0">
                  <a:pos x="30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4" y="8"/>
                </a:cxn>
              </a:cxnLst>
              <a:rect l="0" t="0" r="r" b="b"/>
              <a:pathLst>
                <a:path w="62" h="123">
                  <a:moveTo>
                    <a:pt x="4" y="8"/>
                  </a:moveTo>
                  <a:lnTo>
                    <a:pt x="4" y="8"/>
                  </a:lnTo>
                  <a:lnTo>
                    <a:pt x="28" y="15"/>
                  </a:lnTo>
                  <a:lnTo>
                    <a:pt x="43" y="26"/>
                  </a:lnTo>
                  <a:lnTo>
                    <a:pt x="52" y="42"/>
                  </a:lnTo>
                  <a:lnTo>
                    <a:pt x="54" y="61"/>
                  </a:lnTo>
                  <a:lnTo>
                    <a:pt x="51" y="79"/>
                  </a:lnTo>
                  <a:lnTo>
                    <a:pt x="41" y="96"/>
                  </a:lnTo>
                  <a:lnTo>
                    <a:pt x="25" y="108"/>
                  </a:lnTo>
                  <a:lnTo>
                    <a:pt x="4" y="114"/>
                  </a:lnTo>
                  <a:lnTo>
                    <a:pt x="4" y="123"/>
                  </a:lnTo>
                  <a:lnTo>
                    <a:pt x="27" y="116"/>
                  </a:lnTo>
                  <a:lnTo>
                    <a:pt x="45" y="103"/>
                  </a:lnTo>
                  <a:lnTo>
                    <a:pt x="57" y="84"/>
                  </a:lnTo>
                  <a:lnTo>
                    <a:pt x="62" y="61"/>
                  </a:lnTo>
                  <a:lnTo>
                    <a:pt x="60" y="40"/>
                  </a:lnTo>
                  <a:lnTo>
                    <a:pt x="49" y="20"/>
                  </a:lnTo>
                  <a:lnTo>
                    <a:pt x="30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00" name="Freeform 144"/>
            <p:cNvSpPr>
              <a:spLocks/>
            </p:cNvSpPr>
            <p:nvPr/>
          </p:nvSpPr>
          <p:spPr bwMode="auto">
            <a:xfrm>
              <a:off x="713" y="1041"/>
              <a:ext cx="166" cy="2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36" y="11"/>
                </a:cxn>
                <a:cxn ang="0">
                  <a:pos x="79" y="12"/>
                </a:cxn>
                <a:cxn ang="0">
                  <a:pos x="133" y="14"/>
                </a:cxn>
                <a:cxn ang="0">
                  <a:pos x="197" y="15"/>
                </a:cxn>
                <a:cxn ang="0">
                  <a:pos x="270" y="16"/>
                </a:cxn>
                <a:cxn ang="0">
                  <a:pos x="350" y="17"/>
                </a:cxn>
                <a:cxn ang="0">
                  <a:pos x="437" y="18"/>
                </a:cxn>
                <a:cxn ang="0">
                  <a:pos x="529" y="20"/>
                </a:cxn>
                <a:cxn ang="0">
                  <a:pos x="626" y="21"/>
                </a:cxn>
                <a:cxn ang="0">
                  <a:pos x="726" y="22"/>
                </a:cxn>
                <a:cxn ang="0">
                  <a:pos x="828" y="23"/>
                </a:cxn>
                <a:cxn ang="0">
                  <a:pos x="931" y="25"/>
                </a:cxn>
                <a:cxn ang="0">
                  <a:pos x="1034" y="27"/>
                </a:cxn>
                <a:cxn ang="0">
                  <a:pos x="1136" y="30"/>
                </a:cxn>
                <a:cxn ang="0">
                  <a:pos x="1235" y="33"/>
                </a:cxn>
                <a:cxn ang="0">
                  <a:pos x="1330" y="36"/>
                </a:cxn>
                <a:cxn ang="0">
                  <a:pos x="1283" y="26"/>
                </a:cxn>
                <a:cxn ang="0">
                  <a:pos x="1185" y="23"/>
                </a:cxn>
                <a:cxn ang="0">
                  <a:pos x="1085" y="20"/>
                </a:cxn>
                <a:cxn ang="0">
                  <a:pos x="983" y="17"/>
                </a:cxn>
                <a:cxn ang="0">
                  <a:pos x="879" y="15"/>
                </a:cxn>
                <a:cxn ang="0">
                  <a:pos x="777" y="14"/>
                </a:cxn>
                <a:cxn ang="0">
                  <a:pos x="676" y="12"/>
                </a:cxn>
                <a:cxn ang="0">
                  <a:pos x="577" y="11"/>
                </a:cxn>
                <a:cxn ang="0">
                  <a:pos x="483" y="10"/>
                </a:cxn>
                <a:cxn ang="0">
                  <a:pos x="393" y="9"/>
                </a:cxn>
                <a:cxn ang="0">
                  <a:pos x="309" y="8"/>
                </a:cxn>
                <a:cxn ang="0">
                  <a:pos x="232" y="7"/>
                </a:cxn>
                <a:cxn ang="0">
                  <a:pos x="164" y="6"/>
                </a:cxn>
                <a:cxn ang="0">
                  <a:pos x="105" y="5"/>
                </a:cxn>
                <a:cxn ang="0">
                  <a:pos x="56" y="4"/>
                </a:cxn>
                <a:cxn ang="0">
                  <a:pos x="18" y="2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1" y="8"/>
                </a:cxn>
              </a:cxnLst>
              <a:rect l="0" t="0" r="r" b="b"/>
              <a:pathLst>
                <a:path w="1330" h="36">
                  <a:moveTo>
                    <a:pt x="4" y="9"/>
                  </a:moveTo>
                  <a:lnTo>
                    <a:pt x="4" y="9"/>
                  </a:lnTo>
                  <a:lnTo>
                    <a:pt x="18" y="10"/>
                  </a:lnTo>
                  <a:lnTo>
                    <a:pt x="36" y="11"/>
                  </a:lnTo>
                  <a:lnTo>
                    <a:pt x="56" y="12"/>
                  </a:lnTo>
                  <a:lnTo>
                    <a:pt x="79" y="12"/>
                  </a:lnTo>
                  <a:lnTo>
                    <a:pt x="105" y="13"/>
                  </a:lnTo>
                  <a:lnTo>
                    <a:pt x="133" y="14"/>
                  </a:lnTo>
                  <a:lnTo>
                    <a:pt x="164" y="14"/>
                  </a:lnTo>
                  <a:lnTo>
                    <a:pt x="197" y="15"/>
                  </a:lnTo>
                  <a:lnTo>
                    <a:pt x="232" y="15"/>
                  </a:lnTo>
                  <a:lnTo>
                    <a:pt x="270" y="16"/>
                  </a:lnTo>
                  <a:lnTo>
                    <a:pt x="309" y="16"/>
                  </a:lnTo>
                  <a:lnTo>
                    <a:pt x="350" y="17"/>
                  </a:lnTo>
                  <a:lnTo>
                    <a:pt x="393" y="17"/>
                  </a:lnTo>
                  <a:lnTo>
                    <a:pt x="437" y="18"/>
                  </a:lnTo>
                  <a:lnTo>
                    <a:pt x="483" y="18"/>
                  </a:lnTo>
                  <a:lnTo>
                    <a:pt x="529" y="20"/>
                  </a:lnTo>
                  <a:lnTo>
                    <a:pt x="577" y="20"/>
                  </a:lnTo>
                  <a:lnTo>
                    <a:pt x="626" y="21"/>
                  </a:lnTo>
                  <a:lnTo>
                    <a:pt x="676" y="21"/>
                  </a:lnTo>
                  <a:lnTo>
                    <a:pt x="726" y="22"/>
                  </a:lnTo>
                  <a:lnTo>
                    <a:pt x="777" y="23"/>
                  </a:lnTo>
                  <a:lnTo>
                    <a:pt x="828" y="23"/>
                  </a:lnTo>
                  <a:lnTo>
                    <a:pt x="879" y="24"/>
                  </a:lnTo>
                  <a:lnTo>
                    <a:pt x="931" y="25"/>
                  </a:lnTo>
                  <a:lnTo>
                    <a:pt x="983" y="26"/>
                  </a:lnTo>
                  <a:lnTo>
                    <a:pt x="1034" y="27"/>
                  </a:lnTo>
                  <a:lnTo>
                    <a:pt x="1085" y="28"/>
                  </a:lnTo>
                  <a:lnTo>
                    <a:pt x="1136" y="30"/>
                  </a:lnTo>
                  <a:lnTo>
                    <a:pt x="1185" y="31"/>
                  </a:lnTo>
                  <a:lnTo>
                    <a:pt x="1235" y="33"/>
                  </a:lnTo>
                  <a:lnTo>
                    <a:pt x="1283" y="34"/>
                  </a:lnTo>
                  <a:lnTo>
                    <a:pt x="1330" y="36"/>
                  </a:lnTo>
                  <a:lnTo>
                    <a:pt x="1330" y="28"/>
                  </a:lnTo>
                  <a:lnTo>
                    <a:pt x="1283" y="26"/>
                  </a:lnTo>
                  <a:lnTo>
                    <a:pt x="1235" y="25"/>
                  </a:lnTo>
                  <a:lnTo>
                    <a:pt x="1185" y="23"/>
                  </a:lnTo>
                  <a:lnTo>
                    <a:pt x="1136" y="22"/>
                  </a:lnTo>
                  <a:lnTo>
                    <a:pt x="1085" y="20"/>
                  </a:lnTo>
                  <a:lnTo>
                    <a:pt x="1034" y="18"/>
                  </a:lnTo>
                  <a:lnTo>
                    <a:pt x="983" y="17"/>
                  </a:lnTo>
                  <a:lnTo>
                    <a:pt x="931" y="16"/>
                  </a:lnTo>
                  <a:lnTo>
                    <a:pt x="879" y="15"/>
                  </a:lnTo>
                  <a:lnTo>
                    <a:pt x="828" y="14"/>
                  </a:lnTo>
                  <a:lnTo>
                    <a:pt x="777" y="14"/>
                  </a:lnTo>
                  <a:lnTo>
                    <a:pt x="726" y="13"/>
                  </a:lnTo>
                  <a:lnTo>
                    <a:pt x="676" y="12"/>
                  </a:lnTo>
                  <a:lnTo>
                    <a:pt x="626" y="12"/>
                  </a:lnTo>
                  <a:lnTo>
                    <a:pt x="577" y="11"/>
                  </a:lnTo>
                  <a:lnTo>
                    <a:pt x="529" y="11"/>
                  </a:lnTo>
                  <a:lnTo>
                    <a:pt x="483" y="10"/>
                  </a:lnTo>
                  <a:lnTo>
                    <a:pt x="437" y="10"/>
                  </a:lnTo>
                  <a:lnTo>
                    <a:pt x="393" y="9"/>
                  </a:lnTo>
                  <a:lnTo>
                    <a:pt x="350" y="9"/>
                  </a:lnTo>
                  <a:lnTo>
                    <a:pt x="309" y="8"/>
                  </a:lnTo>
                  <a:lnTo>
                    <a:pt x="270" y="8"/>
                  </a:lnTo>
                  <a:lnTo>
                    <a:pt x="232" y="7"/>
                  </a:lnTo>
                  <a:lnTo>
                    <a:pt x="197" y="7"/>
                  </a:lnTo>
                  <a:lnTo>
                    <a:pt x="164" y="6"/>
                  </a:lnTo>
                  <a:lnTo>
                    <a:pt x="133" y="6"/>
                  </a:lnTo>
                  <a:lnTo>
                    <a:pt x="105" y="5"/>
                  </a:lnTo>
                  <a:lnTo>
                    <a:pt x="79" y="4"/>
                  </a:lnTo>
                  <a:lnTo>
                    <a:pt x="56" y="4"/>
                  </a:lnTo>
                  <a:lnTo>
                    <a:pt x="36" y="3"/>
                  </a:lnTo>
                  <a:lnTo>
                    <a:pt x="18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01" name="Freeform 145"/>
            <p:cNvSpPr>
              <a:spLocks noEditPoints="1"/>
            </p:cNvSpPr>
            <p:nvPr/>
          </p:nvSpPr>
          <p:spPr bwMode="auto">
            <a:xfrm>
              <a:off x="144" y="1040"/>
              <a:ext cx="742" cy="102"/>
            </a:xfrm>
            <a:custGeom>
              <a:avLst/>
              <a:gdLst/>
              <a:ahLst/>
              <a:cxnLst>
                <a:cxn ang="0">
                  <a:pos x="4163" y="62"/>
                </a:cxn>
                <a:cxn ang="0">
                  <a:pos x="4383" y="98"/>
                </a:cxn>
                <a:cxn ang="0">
                  <a:pos x="4516" y="169"/>
                </a:cxn>
                <a:cxn ang="0">
                  <a:pos x="4891" y="145"/>
                </a:cxn>
                <a:cxn ang="0">
                  <a:pos x="5359" y="144"/>
                </a:cxn>
                <a:cxn ang="0">
                  <a:pos x="5773" y="153"/>
                </a:cxn>
                <a:cxn ang="0">
                  <a:pos x="5918" y="63"/>
                </a:cxn>
                <a:cxn ang="0">
                  <a:pos x="5731" y="42"/>
                </a:cxn>
                <a:cxn ang="0">
                  <a:pos x="5533" y="38"/>
                </a:cxn>
                <a:cxn ang="0">
                  <a:pos x="5340" y="34"/>
                </a:cxn>
                <a:cxn ang="0">
                  <a:pos x="5123" y="29"/>
                </a:cxn>
                <a:cxn ang="0">
                  <a:pos x="4698" y="22"/>
                </a:cxn>
                <a:cxn ang="0">
                  <a:pos x="4448" y="3"/>
                </a:cxn>
                <a:cxn ang="0">
                  <a:pos x="4119" y="9"/>
                </a:cxn>
                <a:cxn ang="0">
                  <a:pos x="781" y="167"/>
                </a:cxn>
                <a:cxn ang="0">
                  <a:pos x="905" y="286"/>
                </a:cxn>
                <a:cxn ang="0">
                  <a:pos x="1019" y="555"/>
                </a:cxn>
                <a:cxn ang="0">
                  <a:pos x="941" y="956"/>
                </a:cxn>
                <a:cxn ang="0">
                  <a:pos x="708" y="1014"/>
                </a:cxn>
                <a:cxn ang="0">
                  <a:pos x="426" y="1020"/>
                </a:cxn>
                <a:cxn ang="0">
                  <a:pos x="92" y="950"/>
                </a:cxn>
                <a:cxn ang="0">
                  <a:pos x="23" y="1120"/>
                </a:cxn>
                <a:cxn ang="0">
                  <a:pos x="230" y="1360"/>
                </a:cxn>
                <a:cxn ang="0">
                  <a:pos x="562" y="1370"/>
                </a:cxn>
                <a:cxn ang="0">
                  <a:pos x="1315" y="1364"/>
                </a:cxn>
                <a:cxn ang="0">
                  <a:pos x="2482" y="1363"/>
                </a:cxn>
                <a:cxn ang="0">
                  <a:pos x="3694" y="1382"/>
                </a:cxn>
                <a:cxn ang="0">
                  <a:pos x="4523" y="1428"/>
                </a:cxn>
                <a:cxn ang="0">
                  <a:pos x="4670" y="1429"/>
                </a:cxn>
                <a:cxn ang="0">
                  <a:pos x="4857" y="1383"/>
                </a:cxn>
                <a:cxn ang="0">
                  <a:pos x="5049" y="1344"/>
                </a:cxn>
                <a:cxn ang="0">
                  <a:pos x="5246" y="1308"/>
                </a:cxn>
                <a:cxn ang="0">
                  <a:pos x="5448" y="1274"/>
                </a:cxn>
                <a:cxn ang="0">
                  <a:pos x="5646" y="1240"/>
                </a:cxn>
                <a:cxn ang="0">
                  <a:pos x="5847" y="1209"/>
                </a:cxn>
                <a:cxn ang="0">
                  <a:pos x="5706" y="1107"/>
                </a:cxn>
                <a:cxn ang="0">
                  <a:pos x="5246" y="1185"/>
                </a:cxn>
                <a:cxn ang="0">
                  <a:pos x="4871" y="1255"/>
                </a:cxn>
                <a:cxn ang="0">
                  <a:pos x="4601" y="1290"/>
                </a:cxn>
                <a:cxn ang="0">
                  <a:pos x="4452" y="1265"/>
                </a:cxn>
                <a:cxn ang="0">
                  <a:pos x="4358" y="1153"/>
                </a:cxn>
                <a:cxn ang="0">
                  <a:pos x="4264" y="473"/>
                </a:cxn>
                <a:cxn ang="0">
                  <a:pos x="4175" y="904"/>
                </a:cxn>
                <a:cxn ang="0">
                  <a:pos x="3987" y="1120"/>
                </a:cxn>
                <a:cxn ang="0">
                  <a:pos x="3269" y="1139"/>
                </a:cxn>
                <a:cxn ang="0">
                  <a:pos x="2383" y="1104"/>
                </a:cxn>
                <a:cxn ang="0">
                  <a:pos x="1762" y="1028"/>
                </a:cxn>
                <a:cxn ang="0">
                  <a:pos x="1739" y="849"/>
                </a:cxn>
                <a:cxn ang="0">
                  <a:pos x="1871" y="568"/>
                </a:cxn>
                <a:cxn ang="0">
                  <a:pos x="2127" y="360"/>
                </a:cxn>
                <a:cxn ang="0">
                  <a:pos x="2429" y="303"/>
                </a:cxn>
                <a:cxn ang="0">
                  <a:pos x="2654" y="216"/>
                </a:cxn>
                <a:cxn ang="0">
                  <a:pos x="2888" y="120"/>
                </a:cxn>
                <a:cxn ang="0">
                  <a:pos x="3230" y="49"/>
                </a:cxn>
                <a:cxn ang="0">
                  <a:pos x="2520" y="57"/>
                </a:cxn>
                <a:cxn ang="0">
                  <a:pos x="1815" y="71"/>
                </a:cxn>
                <a:cxn ang="0">
                  <a:pos x="1107" y="87"/>
                </a:cxn>
              </a:cxnLst>
              <a:rect l="0" t="0" r="r" b="b"/>
              <a:pathLst>
                <a:path w="5931" h="1435">
                  <a:moveTo>
                    <a:pt x="4009" y="22"/>
                  </a:moveTo>
                  <a:lnTo>
                    <a:pt x="4030" y="25"/>
                  </a:lnTo>
                  <a:lnTo>
                    <a:pt x="4050" y="28"/>
                  </a:lnTo>
                  <a:lnTo>
                    <a:pt x="4069" y="34"/>
                  </a:lnTo>
                  <a:lnTo>
                    <a:pt x="4088" y="39"/>
                  </a:lnTo>
                  <a:lnTo>
                    <a:pt x="4107" y="44"/>
                  </a:lnTo>
                  <a:lnTo>
                    <a:pt x="4125" y="51"/>
                  </a:lnTo>
                  <a:lnTo>
                    <a:pt x="4144" y="56"/>
                  </a:lnTo>
                  <a:lnTo>
                    <a:pt x="4163" y="62"/>
                  </a:lnTo>
                  <a:lnTo>
                    <a:pt x="4183" y="69"/>
                  </a:lnTo>
                  <a:lnTo>
                    <a:pt x="4205" y="74"/>
                  </a:lnTo>
                  <a:lnTo>
                    <a:pt x="4227" y="80"/>
                  </a:lnTo>
                  <a:lnTo>
                    <a:pt x="4251" y="85"/>
                  </a:lnTo>
                  <a:lnTo>
                    <a:pt x="4277" y="89"/>
                  </a:lnTo>
                  <a:lnTo>
                    <a:pt x="4304" y="92"/>
                  </a:lnTo>
                  <a:lnTo>
                    <a:pt x="4334" y="94"/>
                  </a:lnTo>
                  <a:lnTo>
                    <a:pt x="4367" y="95"/>
                  </a:lnTo>
                  <a:lnTo>
                    <a:pt x="4383" y="98"/>
                  </a:lnTo>
                  <a:lnTo>
                    <a:pt x="4400" y="103"/>
                  </a:lnTo>
                  <a:lnTo>
                    <a:pt x="4416" y="110"/>
                  </a:lnTo>
                  <a:lnTo>
                    <a:pt x="4431" y="118"/>
                  </a:lnTo>
                  <a:lnTo>
                    <a:pt x="4444" y="130"/>
                  </a:lnTo>
                  <a:lnTo>
                    <a:pt x="4454" y="144"/>
                  </a:lnTo>
                  <a:lnTo>
                    <a:pt x="4460" y="161"/>
                  </a:lnTo>
                  <a:lnTo>
                    <a:pt x="4461" y="180"/>
                  </a:lnTo>
                  <a:lnTo>
                    <a:pt x="4487" y="174"/>
                  </a:lnTo>
                  <a:lnTo>
                    <a:pt x="4516" y="169"/>
                  </a:lnTo>
                  <a:lnTo>
                    <a:pt x="4549" y="165"/>
                  </a:lnTo>
                  <a:lnTo>
                    <a:pt x="4585" y="162"/>
                  </a:lnTo>
                  <a:lnTo>
                    <a:pt x="4622" y="158"/>
                  </a:lnTo>
                  <a:lnTo>
                    <a:pt x="4662" y="154"/>
                  </a:lnTo>
                  <a:lnTo>
                    <a:pt x="4705" y="152"/>
                  </a:lnTo>
                  <a:lnTo>
                    <a:pt x="4749" y="150"/>
                  </a:lnTo>
                  <a:lnTo>
                    <a:pt x="4795" y="148"/>
                  </a:lnTo>
                  <a:lnTo>
                    <a:pt x="4842" y="146"/>
                  </a:lnTo>
                  <a:lnTo>
                    <a:pt x="4891" y="145"/>
                  </a:lnTo>
                  <a:lnTo>
                    <a:pt x="4941" y="144"/>
                  </a:lnTo>
                  <a:lnTo>
                    <a:pt x="4992" y="143"/>
                  </a:lnTo>
                  <a:lnTo>
                    <a:pt x="5044" y="143"/>
                  </a:lnTo>
                  <a:lnTo>
                    <a:pt x="5097" y="142"/>
                  </a:lnTo>
                  <a:lnTo>
                    <a:pt x="5149" y="142"/>
                  </a:lnTo>
                  <a:lnTo>
                    <a:pt x="5202" y="142"/>
                  </a:lnTo>
                  <a:lnTo>
                    <a:pt x="5255" y="143"/>
                  </a:lnTo>
                  <a:lnTo>
                    <a:pt x="5307" y="143"/>
                  </a:lnTo>
                  <a:lnTo>
                    <a:pt x="5359" y="144"/>
                  </a:lnTo>
                  <a:lnTo>
                    <a:pt x="5411" y="145"/>
                  </a:lnTo>
                  <a:lnTo>
                    <a:pt x="5462" y="145"/>
                  </a:lnTo>
                  <a:lnTo>
                    <a:pt x="5511" y="146"/>
                  </a:lnTo>
                  <a:lnTo>
                    <a:pt x="5559" y="147"/>
                  </a:lnTo>
                  <a:lnTo>
                    <a:pt x="5606" y="148"/>
                  </a:lnTo>
                  <a:lnTo>
                    <a:pt x="5651" y="150"/>
                  </a:lnTo>
                  <a:lnTo>
                    <a:pt x="5694" y="151"/>
                  </a:lnTo>
                  <a:lnTo>
                    <a:pt x="5734" y="152"/>
                  </a:lnTo>
                  <a:lnTo>
                    <a:pt x="5773" y="153"/>
                  </a:lnTo>
                  <a:lnTo>
                    <a:pt x="5809" y="154"/>
                  </a:lnTo>
                  <a:lnTo>
                    <a:pt x="5842" y="155"/>
                  </a:lnTo>
                  <a:lnTo>
                    <a:pt x="5872" y="156"/>
                  </a:lnTo>
                  <a:lnTo>
                    <a:pt x="5898" y="151"/>
                  </a:lnTo>
                  <a:lnTo>
                    <a:pt x="5916" y="137"/>
                  </a:lnTo>
                  <a:lnTo>
                    <a:pt x="5927" y="119"/>
                  </a:lnTo>
                  <a:lnTo>
                    <a:pt x="5931" y="99"/>
                  </a:lnTo>
                  <a:lnTo>
                    <a:pt x="5928" y="79"/>
                  </a:lnTo>
                  <a:lnTo>
                    <a:pt x="5918" y="63"/>
                  </a:lnTo>
                  <a:lnTo>
                    <a:pt x="5901" y="52"/>
                  </a:lnTo>
                  <a:lnTo>
                    <a:pt x="5878" y="50"/>
                  </a:lnTo>
                  <a:lnTo>
                    <a:pt x="5858" y="49"/>
                  </a:lnTo>
                  <a:lnTo>
                    <a:pt x="5837" y="47"/>
                  </a:lnTo>
                  <a:lnTo>
                    <a:pt x="5816" y="46"/>
                  </a:lnTo>
                  <a:lnTo>
                    <a:pt x="5795" y="45"/>
                  </a:lnTo>
                  <a:lnTo>
                    <a:pt x="5774" y="44"/>
                  </a:lnTo>
                  <a:lnTo>
                    <a:pt x="5753" y="43"/>
                  </a:lnTo>
                  <a:lnTo>
                    <a:pt x="5731" y="42"/>
                  </a:lnTo>
                  <a:lnTo>
                    <a:pt x="5709" y="42"/>
                  </a:lnTo>
                  <a:lnTo>
                    <a:pt x="5688" y="41"/>
                  </a:lnTo>
                  <a:lnTo>
                    <a:pt x="5666" y="40"/>
                  </a:lnTo>
                  <a:lnTo>
                    <a:pt x="5644" y="40"/>
                  </a:lnTo>
                  <a:lnTo>
                    <a:pt x="5621" y="39"/>
                  </a:lnTo>
                  <a:lnTo>
                    <a:pt x="5599" y="39"/>
                  </a:lnTo>
                  <a:lnTo>
                    <a:pt x="5577" y="38"/>
                  </a:lnTo>
                  <a:lnTo>
                    <a:pt x="5555" y="38"/>
                  </a:lnTo>
                  <a:lnTo>
                    <a:pt x="5533" y="38"/>
                  </a:lnTo>
                  <a:lnTo>
                    <a:pt x="5511" y="37"/>
                  </a:lnTo>
                  <a:lnTo>
                    <a:pt x="5489" y="37"/>
                  </a:lnTo>
                  <a:lnTo>
                    <a:pt x="5468" y="36"/>
                  </a:lnTo>
                  <a:lnTo>
                    <a:pt x="5445" y="36"/>
                  </a:lnTo>
                  <a:lnTo>
                    <a:pt x="5424" y="36"/>
                  </a:lnTo>
                  <a:lnTo>
                    <a:pt x="5402" y="35"/>
                  </a:lnTo>
                  <a:lnTo>
                    <a:pt x="5381" y="35"/>
                  </a:lnTo>
                  <a:lnTo>
                    <a:pt x="5360" y="35"/>
                  </a:lnTo>
                  <a:lnTo>
                    <a:pt x="5340" y="34"/>
                  </a:lnTo>
                  <a:lnTo>
                    <a:pt x="5320" y="34"/>
                  </a:lnTo>
                  <a:lnTo>
                    <a:pt x="5300" y="33"/>
                  </a:lnTo>
                  <a:lnTo>
                    <a:pt x="5280" y="33"/>
                  </a:lnTo>
                  <a:lnTo>
                    <a:pt x="5261" y="32"/>
                  </a:lnTo>
                  <a:lnTo>
                    <a:pt x="5242" y="31"/>
                  </a:lnTo>
                  <a:lnTo>
                    <a:pt x="5224" y="31"/>
                  </a:lnTo>
                  <a:lnTo>
                    <a:pt x="5206" y="29"/>
                  </a:lnTo>
                  <a:lnTo>
                    <a:pt x="5166" y="29"/>
                  </a:lnTo>
                  <a:lnTo>
                    <a:pt x="5123" y="29"/>
                  </a:lnTo>
                  <a:lnTo>
                    <a:pt x="5077" y="29"/>
                  </a:lnTo>
                  <a:lnTo>
                    <a:pt x="5029" y="28"/>
                  </a:lnTo>
                  <a:lnTo>
                    <a:pt x="4980" y="27"/>
                  </a:lnTo>
                  <a:lnTo>
                    <a:pt x="4930" y="27"/>
                  </a:lnTo>
                  <a:lnTo>
                    <a:pt x="4881" y="26"/>
                  </a:lnTo>
                  <a:lnTo>
                    <a:pt x="4832" y="25"/>
                  </a:lnTo>
                  <a:lnTo>
                    <a:pt x="4785" y="24"/>
                  </a:lnTo>
                  <a:lnTo>
                    <a:pt x="4740" y="23"/>
                  </a:lnTo>
                  <a:lnTo>
                    <a:pt x="4698" y="22"/>
                  </a:lnTo>
                  <a:lnTo>
                    <a:pt x="4660" y="21"/>
                  </a:lnTo>
                  <a:lnTo>
                    <a:pt x="4626" y="20"/>
                  </a:lnTo>
                  <a:lnTo>
                    <a:pt x="4597" y="19"/>
                  </a:lnTo>
                  <a:lnTo>
                    <a:pt x="4574" y="18"/>
                  </a:lnTo>
                  <a:lnTo>
                    <a:pt x="4557" y="17"/>
                  </a:lnTo>
                  <a:lnTo>
                    <a:pt x="4533" y="13"/>
                  </a:lnTo>
                  <a:lnTo>
                    <a:pt x="4507" y="8"/>
                  </a:lnTo>
                  <a:lnTo>
                    <a:pt x="4479" y="5"/>
                  </a:lnTo>
                  <a:lnTo>
                    <a:pt x="4448" y="3"/>
                  </a:lnTo>
                  <a:lnTo>
                    <a:pt x="4415" y="1"/>
                  </a:lnTo>
                  <a:lnTo>
                    <a:pt x="4381" y="0"/>
                  </a:lnTo>
                  <a:lnTo>
                    <a:pt x="4345" y="0"/>
                  </a:lnTo>
                  <a:lnTo>
                    <a:pt x="4309" y="0"/>
                  </a:lnTo>
                  <a:lnTo>
                    <a:pt x="4271" y="1"/>
                  </a:lnTo>
                  <a:lnTo>
                    <a:pt x="4233" y="2"/>
                  </a:lnTo>
                  <a:lnTo>
                    <a:pt x="4195" y="4"/>
                  </a:lnTo>
                  <a:lnTo>
                    <a:pt x="4157" y="6"/>
                  </a:lnTo>
                  <a:lnTo>
                    <a:pt x="4119" y="9"/>
                  </a:lnTo>
                  <a:lnTo>
                    <a:pt x="4081" y="14"/>
                  </a:lnTo>
                  <a:lnTo>
                    <a:pt x="4045" y="18"/>
                  </a:lnTo>
                  <a:lnTo>
                    <a:pt x="4009" y="22"/>
                  </a:lnTo>
                  <a:close/>
                  <a:moveTo>
                    <a:pt x="708" y="98"/>
                  </a:moveTo>
                  <a:lnTo>
                    <a:pt x="723" y="111"/>
                  </a:lnTo>
                  <a:lnTo>
                    <a:pt x="738" y="124"/>
                  </a:lnTo>
                  <a:lnTo>
                    <a:pt x="753" y="138"/>
                  </a:lnTo>
                  <a:lnTo>
                    <a:pt x="767" y="152"/>
                  </a:lnTo>
                  <a:lnTo>
                    <a:pt x="781" y="167"/>
                  </a:lnTo>
                  <a:lnTo>
                    <a:pt x="795" y="182"/>
                  </a:lnTo>
                  <a:lnTo>
                    <a:pt x="808" y="197"/>
                  </a:lnTo>
                  <a:lnTo>
                    <a:pt x="822" y="212"/>
                  </a:lnTo>
                  <a:lnTo>
                    <a:pt x="835" y="226"/>
                  </a:lnTo>
                  <a:lnTo>
                    <a:pt x="849" y="239"/>
                  </a:lnTo>
                  <a:lnTo>
                    <a:pt x="863" y="253"/>
                  </a:lnTo>
                  <a:lnTo>
                    <a:pt x="877" y="264"/>
                  </a:lnTo>
                  <a:lnTo>
                    <a:pt x="891" y="275"/>
                  </a:lnTo>
                  <a:lnTo>
                    <a:pt x="905" y="286"/>
                  </a:lnTo>
                  <a:lnTo>
                    <a:pt x="920" y="294"/>
                  </a:lnTo>
                  <a:lnTo>
                    <a:pt x="935" y="300"/>
                  </a:lnTo>
                  <a:lnTo>
                    <a:pt x="945" y="313"/>
                  </a:lnTo>
                  <a:lnTo>
                    <a:pt x="957" y="336"/>
                  </a:lnTo>
                  <a:lnTo>
                    <a:pt x="970" y="369"/>
                  </a:lnTo>
                  <a:lnTo>
                    <a:pt x="983" y="408"/>
                  </a:lnTo>
                  <a:lnTo>
                    <a:pt x="996" y="453"/>
                  </a:lnTo>
                  <a:lnTo>
                    <a:pt x="1008" y="503"/>
                  </a:lnTo>
                  <a:lnTo>
                    <a:pt x="1019" y="555"/>
                  </a:lnTo>
                  <a:lnTo>
                    <a:pt x="1028" y="611"/>
                  </a:lnTo>
                  <a:lnTo>
                    <a:pt x="1033" y="667"/>
                  </a:lnTo>
                  <a:lnTo>
                    <a:pt x="1036" y="721"/>
                  </a:lnTo>
                  <a:lnTo>
                    <a:pt x="1034" y="774"/>
                  </a:lnTo>
                  <a:lnTo>
                    <a:pt x="1027" y="822"/>
                  </a:lnTo>
                  <a:lnTo>
                    <a:pt x="1014" y="867"/>
                  </a:lnTo>
                  <a:lnTo>
                    <a:pt x="997" y="904"/>
                  </a:lnTo>
                  <a:lnTo>
                    <a:pt x="972" y="934"/>
                  </a:lnTo>
                  <a:lnTo>
                    <a:pt x="941" y="956"/>
                  </a:lnTo>
                  <a:lnTo>
                    <a:pt x="924" y="963"/>
                  </a:lnTo>
                  <a:lnTo>
                    <a:pt x="904" y="970"/>
                  </a:lnTo>
                  <a:lnTo>
                    <a:pt x="882" y="978"/>
                  </a:lnTo>
                  <a:lnTo>
                    <a:pt x="857" y="985"/>
                  </a:lnTo>
                  <a:lnTo>
                    <a:pt x="831" y="992"/>
                  </a:lnTo>
                  <a:lnTo>
                    <a:pt x="802" y="998"/>
                  </a:lnTo>
                  <a:lnTo>
                    <a:pt x="772" y="1004"/>
                  </a:lnTo>
                  <a:lnTo>
                    <a:pt x="741" y="1010"/>
                  </a:lnTo>
                  <a:lnTo>
                    <a:pt x="708" y="1014"/>
                  </a:lnTo>
                  <a:lnTo>
                    <a:pt x="675" y="1018"/>
                  </a:lnTo>
                  <a:lnTo>
                    <a:pt x="641" y="1021"/>
                  </a:lnTo>
                  <a:lnTo>
                    <a:pt x="607" y="1023"/>
                  </a:lnTo>
                  <a:lnTo>
                    <a:pt x="573" y="1025"/>
                  </a:lnTo>
                  <a:lnTo>
                    <a:pt x="539" y="1025"/>
                  </a:lnTo>
                  <a:lnTo>
                    <a:pt x="506" y="1024"/>
                  </a:lnTo>
                  <a:lnTo>
                    <a:pt x="473" y="1022"/>
                  </a:lnTo>
                  <a:lnTo>
                    <a:pt x="453" y="1021"/>
                  </a:lnTo>
                  <a:lnTo>
                    <a:pt x="426" y="1020"/>
                  </a:lnTo>
                  <a:lnTo>
                    <a:pt x="395" y="1018"/>
                  </a:lnTo>
                  <a:lnTo>
                    <a:pt x="361" y="1016"/>
                  </a:lnTo>
                  <a:lnTo>
                    <a:pt x="323" y="1012"/>
                  </a:lnTo>
                  <a:lnTo>
                    <a:pt x="284" y="1006"/>
                  </a:lnTo>
                  <a:lnTo>
                    <a:pt x="244" y="1000"/>
                  </a:lnTo>
                  <a:lnTo>
                    <a:pt x="204" y="990"/>
                  </a:lnTo>
                  <a:lnTo>
                    <a:pt x="164" y="980"/>
                  </a:lnTo>
                  <a:lnTo>
                    <a:pt x="126" y="966"/>
                  </a:lnTo>
                  <a:lnTo>
                    <a:pt x="92" y="950"/>
                  </a:lnTo>
                  <a:lnTo>
                    <a:pt x="63" y="930"/>
                  </a:lnTo>
                  <a:lnTo>
                    <a:pt x="37" y="908"/>
                  </a:lnTo>
                  <a:lnTo>
                    <a:pt x="18" y="881"/>
                  </a:lnTo>
                  <a:lnTo>
                    <a:pt x="6" y="852"/>
                  </a:lnTo>
                  <a:lnTo>
                    <a:pt x="2" y="818"/>
                  </a:lnTo>
                  <a:lnTo>
                    <a:pt x="0" y="876"/>
                  </a:lnTo>
                  <a:lnTo>
                    <a:pt x="3" y="950"/>
                  </a:lnTo>
                  <a:lnTo>
                    <a:pt x="11" y="1034"/>
                  </a:lnTo>
                  <a:lnTo>
                    <a:pt x="23" y="1120"/>
                  </a:lnTo>
                  <a:lnTo>
                    <a:pt x="40" y="1200"/>
                  </a:lnTo>
                  <a:lnTo>
                    <a:pt x="59" y="1268"/>
                  </a:lnTo>
                  <a:lnTo>
                    <a:pt x="81" y="1316"/>
                  </a:lnTo>
                  <a:lnTo>
                    <a:pt x="106" y="1338"/>
                  </a:lnTo>
                  <a:lnTo>
                    <a:pt x="122" y="1344"/>
                  </a:lnTo>
                  <a:lnTo>
                    <a:pt x="144" y="1348"/>
                  </a:lnTo>
                  <a:lnTo>
                    <a:pt x="169" y="1354"/>
                  </a:lnTo>
                  <a:lnTo>
                    <a:pt x="198" y="1357"/>
                  </a:lnTo>
                  <a:lnTo>
                    <a:pt x="230" y="1360"/>
                  </a:lnTo>
                  <a:lnTo>
                    <a:pt x="265" y="1363"/>
                  </a:lnTo>
                  <a:lnTo>
                    <a:pt x="301" y="1365"/>
                  </a:lnTo>
                  <a:lnTo>
                    <a:pt x="339" y="1366"/>
                  </a:lnTo>
                  <a:lnTo>
                    <a:pt x="378" y="1367"/>
                  </a:lnTo>
                  <a:lnTo>
                    <a:pt x="416" y="1368"/>
                  </a:lnTo>
                  <a:lnTo>
                    <a:pt x="455" y="1369"/>
                  </a:lnTo>
                  <a:lnTo>
                    <a:pt x="492" y="1370"/>
                  </a:lnTo>
                  <a:lnTo>
                    <a:pt x="528" y="1370"/>
                  </a:lnTo>
                  <a:lnTo>
                    <a:pt x="562" y="1370"/>
                  </a:lnTo>
                  <a:lnTo>
                    <a:pt x="592" y="1372"/>
                  </a:lnTo>
                  <a:lnTo>
                    <a:pt x="620" y="1372"/>
                  </a:lnTo>
                  <a:lnTo>
                    <a:pt x="702" y="1370"/>
                  </a:lnTo>
                  <a:lnTo>
                    <a:pt x="790" y="1369"/>
                  </a:lnTo>
                  <a:lnTo>
                    <a:pt x="884" y="1368"/>
                  </a:lnTo>
                  <a:lnTo>
                    <a:pt x="984" y="1367"/>
                  </a:lnTo>
                  <a:lnTo>
                    <a:pt x="1091" y="1366"/>
                  </a:lnTo>
                  <a:lnTo>
                    <a:pt x="1200" y="1365"/>
                  </a:lnTo>
                  <a:lnTo>
                    <a:pt x="1315" y="1364"/>
                  </a:lnTo>
                  <a:lnTo>
                    <a:pt x="1433" y="1363"/>
                  </a:lnTo>
                  <a:lnTo>
                    <a:pt x="1556" y="1363"/>
                  </a:lnTo>
                  <a:lnTo>
                    <a:pt x="1681" y="1362"/>
                  </a:lnTo>
                  <a:lnTo>
                    <a:pt x="1809" y="1362"/>
                  </a:lnTo>
                  <a:lnTo>
                    <a:pt x="1941" y="1362"/>
                  </a:lnTo>
                  <a:lnTo>
                    <a:pt x="2074" y="1362"/>
                  </a:lnTo>
                  <a:lnTo>
                    <a:pt x="2209" y="1362"/>
                  </a:lnTo>
                  <a:lnTo>
                    <a:pt x="2345" y="1362"/>
                  </a:lnTo>
                  <a:lnTo>
                    <a:pt x="2482" y="1363"/>
                  </a:lnTo>
                  <a:lnTo>
                    <a:pt x="2619" y="1364"/>
                  </a:lnTo>
                  <a:lnTo>
                    <a:pt x="2757" y="1365"/>
                  </a:lnTo>
                  <a:lnTo>
                    <a:pt x="2895" y="1366"/>
                  </a:lnTo>
                  <a:lnTo>
                    <a:pt x="3032" y="1368"/>
                  </a:lnTo>
                  <a:lnTo>
                    <a:pt x="3168" y="1370"/>
                  </a:lnTo>
                  <a:lnTo>
                    <a:pt x="3302" y="1373"/>
                  </a:lnTo>
                  <a:lnTo>
                    <a:pt x="3435" y="1375"/>
                  </a:lnTo>
                  <a:lnTo>
                    <a:pt x="3565" y="1378"/>
                  </a:lnTo>
                  <a:lnTo>
                    <a:pt x="3694" y="1382"/>
                  </a:lnTo>
                  <a:lnTo>
                    <a:pt x="3819" y="1386"/>
                  </a:lnTo>
                  <a:lnTo>
                    <a:pt x="3941" y="1391"/>
                  </a:lnTo>
                  <a:lnTo>
                    <a:pt x="4059" y="1395"/>
                  </a:lnTo>
                  <a:lnTo>
                    <a:pt x="4172" y="1400"/>
                  </a:lnTo>
                  <a:lnTo>
                    <a:pt x="4282" y="1406"/>
                  </a:lnTo>
                  <a:lnTo>
                    <a:pt x="4386" y="1413"/>
                  </a:lnTo>
                  <a:lnTo>
                    <a:pt x="4485" y="1419"/>
                  </a:lnTo>
                  <a:lnTo>
                    <a:pt x="4505" y="1423"/>
                  </a:lnTo>
                  <a:lnTo>
                    <a:pt x="4523" y="1428"/>
                  </a:lnTo>
                  <a:lnTo>
                    <a:pt x="4540" y="1431"/>
                  </a:lnTo>
                  <a:lnTo>
                    <a:pt x="4557" y="1433"/>
                  </a:lnTo>
                  <a:lnTo>
                    <a:pt x="4574" y="1434"/>
                  </a:lnTo>
                  <a:lnTo>
                    <a:pt x="4589" y="1435"/>
                  </a:lnTo>
                  <a:lnTo>
                    <a:pt x="4605" y="1435"/>
                  </a:lnTo>
                  <a:lnTo>
                    <a:pt x="4621" y="1435"/>
                  </a:lnTo>
                  <a:lnTo>
                    <a:pt x="4636" y="1434"/>
                  </a:lnTo>
                  <a:lnTo>
                    <a:pt x="4653" y="1432"/>
                  </a:lnTo>
                  <a:lnTo>
                    <a:pt x="4670" y="1429"/>
                  </a:lnTo>
                  <a:lnTo>
                    <a:pt x="4688" y="1425"/>
                  </a:lnTo>
                  <a:lnTo>
                    <a:pt x="4707" y="1421"/>
                  </a:lnTo>
                  <a:lnTo>
                    <a:pt x="4727" y="1416"/>
                  </a:lnTo>
                  <a:lnTo>
                    <a:pt x="4749" y="1410"/>
                  </a:lnTo>
                  <a:lnTo>
                    <a:pt x="4773" y="1403"/>
                  </a:lnTo>
                  <a:lnTo>
                    <a:pt x="4794" y="1398"/>
                  </a:lnTo>
                  <a:lnTo>
                    <a:pt x="4815" y="1393"/>
                  </a:lnTo>
                  <a:lnTo>
                    <a:pt x="4836" y="1388"/>
                  </a:lnTo>
                  <a:lnTo>
                    <a:pt x="4857" y="1383"/>
                  </a:lnTo>
                  <a:lnTo>
                    <a:pt x="4878" y="1379"/>
                  </a:lnTo>
                  <a:lnTo>
                    <a:pt x="4900" y="1374"/>
                  </a:lnTo>
                  <a:lnTo>
                    <a:pt x="4921" y="1369"/>
                  </a:lnTo>
                  <a:lnTo>
                    <a:pt x="4942" y="1365"/>
                  </a:lnTo>
                  <a:lnTo>
                    <a:pt x="4963" y="1361"/>
                  </a:lnTo>
                  <a:lnTo>
                    <a:pt x="4985" y="1357"/>
                  </a:lnTo>
                  <a:lnTo>
                    <a:pt x="5006" y="1352"/>
                  </a:lnTo>
                  <a:lnTo>
                    <a:pt x="5028" y="1348"/>
                  </a:lnTo>
                  <a:lnTo>
                    <a:pt x="5049" y="1344"/>
                  </a:lnTo>
                  <a:lnTo>
                    <a:pt x="5071" y="1340"/>
                  </a:lnTo>
                  <a:lnTo>
                    <a:pt x="5092" y="1336"/>
                  </a:lnTo>
                  <a:lnTo>
                    <a:pt x="5114" y="1331"/>
                  </a:lnTo>
                  <a:lnTo>
                    <a:pt x="5136" y="1328"/>
                  </a:lnTo>
                  <a:lnTo>
                    <a:pt x="5158" y="1324"/>
                  </a:lnTo>
                  <a:lnTo>
                    <a:pt x="5180" y="1320"/>
                  </a:lnTo>
                  <a:lnTo>
                    <a:pt x="5202" y="1316"/>
                  </a:lnTo>
                  <a:lnTo>
                    <a:pt x="5224" y="1312"/>
                  </a:lnTo>
                  <a:lnTo>
                    <a:pt x="5246" y="1308"/>
                  </a:lnTo>
                  <a:lnTo>
                    <a:pt x="5268" y="1305"/>
                  </a:lnTo>
                  <a:lnTo>
                    <a:pt x="5290" y="1301"/>
                  </a:lnTo>
                  <a:lnTo>
                    <a:pt x="5312" y="1297"/>
                  </a:lnTo>
                  <a:lnTo>
                    <a:pt x="5335" y="1293"/>
                  </a:lnTo>
                  <a:lnTo>
                    <a:pt x="5357" y="1289"/>
                  </a:lnTo>
                  <a:lnTo>
                    <a:pt x="5380" y="1286"/>
                  </a:lnTo>
                  <a:lnTo>
                    <a:pt x="5403" y="1282"/>
                  </a:lnTo>
                  <a:lnTo>
                    <a:pt x="5425" y="1277"/>
                  </a:lnTo>
                  <a:lnTo>
                    <a:pt x="5448" y="1274"/>
                  </a:lnTo>
                  <a:lnTo>
                    <a:pt x="5472" y="1270"/>
                  </a:lnTo>
                  <a:lnTo>
                    <a:pt x="5494" y="1265"/>
                  </a:lnTo>
                  <a:lnTo>
                    <a:pt x="5516" y="1260"/>
                  </a:lnTo>
                  <a:lnTo>
                    <a:pt x="5538" y="1256"/>
                  </a:lnTo>
                  <a:lnTo>
                    <a:pt x="5560" y="1252"/>
                  </a:lnTo>
                  <a:lnTo>
                    <a:pt x="5581" y="1249"/>
                  </a:lnTo>
                  <a:lnTo>
                    <a:pt x="5603" y="1246"/>
                  </a:lnTo>
                  <a:lnTo>
                    <a:pt x="5625" y="1242"/>
                  </a:lnTo>
                  <a:lnTo>
                    <a:pt x="5646" y="1240"/>
                  </a:lnTo>
                  <a:lnTo>
                    <a:pt x="5668" y="1237"/>
                  </a:lnTo>
                  <a:lnTo>
                    <a:pt x="5690" y="1235"/>
                  </a:lnTo>
                  <a:lnTo>
                    <a:pt x="5713" y="1232"/>
                  </a:lnTo>
                  <a:lnTo>
                    <a:pt x="5736" y="1230"/>
                  </a:lnTo>
                  <a:lnTo>
                    <a:pt x="5759" y="1227"/>
                  </a:lnTo>
                  <a:lnTo>
                    <a:pt x="5783" y="1223"/>
                  </a:lnTo>
                  <a:lnTo>
                    <a:pt x="5807" y="1220"/>
                  </a:lnTo>
                  <a:lnTo>
                    <a:pt x="5832" y="1216"/>
                  </a:lnTo>
                  <a:lnTo>
                    <a:pt x="5847" y="1209"/>
                  </a:lnTo>
                  <a:lnTo>
                    <a:pt x="5860" y="1195"/>
                  </a:lnTo>
                  <a:lnTo>
                    <a:pt x="5870" y="1177"/>
                  </a:lnTo>
                  <a:lnTo>
                    <a:pt x="5876" y="1156"/>
                  </a:lnTo>
                  <a:lnTo>
                    <a:pt x="5875" y="1134"/>
                  </a:lnTo>
                  <a:lnTo>
                    <a:pt x="5866" y="1115"/>
                  </a:lnTo>
                  <a:lnTo>
                    <a:pt x="5847" y="1100"/>
                  </a:lnTo>
                  <a:lnTo>
                    <a:pt x="5817" y="1090"/>
                  </a:lnTo>
                  <a:lnTo>
                    <a:pt x="5761" y="1098"/>
                  </a:lnTo>
                  <a:lnTo>
                    <a:pt x="5706" y="1107"/>
                  </a:lnTo>
                  <a:lnTo>
                    <a:pt x="5651" y="1115"/>
                  </a:lnTo>
                  <a:lnTo>
                    <a:pt x="5598" y="1124"/>
                  </a:lnTo>
                  <a:lnTo>
                    <a:pt x="5545" y="1132"/>
                  </a:lnTo>
                  <a:lnTo>
                    <a:pt x="5493" y="1142"/>
                  </a:lnTo>
                  <a:lnTo>
                    <a:pt x="5441" y="1150"/>
                  </a:lnTo>
                  <a:lnTo>
                    <a:pt x="5390" y="1159"/>
                  </a:lnTo>
                  <a:lnTo>
                    <a:pt x="5341" y="1168"/>
                  </a:lnTo>
                  <a:lnTo>
                    <a:pt x="5293" y="1177"/>
                  </a:lnTo>
                  <a:lnTo>
                    <a:pt x="5246" y="1185"/>
                  </a:lnTo>
                  <a:lnTo>
                    <a:pt x="5200" y="1195"/>
                  </a:lnTo>
                  <a:lnTo>
                    <a:pt x="5154" y="1203"/>
                  </a:lnTo>
                  <a:lnTo>
                    <a:pt x="5110" y="1211"/>
                  </a:lnTo>
                  <a:lnTo>
                    <a:pt x="5067" y="1219"/>
                  </a:lnTo>
                  <a:lnTo>
                    <a:pt x="5026" y="1227"/>
                  </a:lnTo>
                  <a:lnTo>
                    <a:pt x="4985" y="1234"/>
                  </a:lnTo>
                  <a:lnTo>
                    <a:pt x="4946" y="1241"/>
                  </a:lnTo>
                  <a:lnTo>
                    <a:pt x="4908" y="1249"/>
                  </a:lnTo>
                  <a:lnTo>
                    <a:pt x="4871" y="1255"/>
                  </a:lnTo>
                  <a:lnTo>
                    <a:pt x="4835" y="1261"/>
                  </a:lnTo>
                  <a:lnTo>
                    <a:pt x="4801" y="1267"/>
                  </a:lnTo>
                  <a:lnTo>
                    <a:pt x="4768" y="1272"/>
                  </a:lnTo>
                  <a:lnTo>
                    <a:pt x="4737" y="1276"/>
                  </a:lnTo>
                  <a:lnTo>
                    <a:pt x="4707" y="1280"/>
                  </a:lnTo>
                  <a:lnTo>
                    <a:pt x="4678" y="1284"/>
                  </a:lnTo>
                  <a:lnTo>
                    <a:pt x="4651" y="1287"/>
                  </a:lnTo>
                  <a:lnTo>
                    <a:pt x="4625" y="1289"/>
                  </a:lnTo>
                  <a:lnTo>
                    <a:pt x="4601" y="1290"/>
                  </a:lnTo>
                  <a:lnTo>
                    <a:pt x="4579" y="1291"/>
                  </a:lnTo>
                  <a:lnTo>
                    <a:pt x="4557" y="1291"/>
                  </a:lnTo>
                  <a:lnTo>
                    <a:pt x="4538" y="1290"/>
                  </a:lnTo>
                  <a:lnTo>
                    <a:pt x="4523" y="1288"/>
                  </a:lnTo>
                  <a:lnTo>
                    <a:pt x="4508" y="1285"/>
                  </a:lnTo>
                  <a:lnTo>
                    <a:pt x="4493" y="1282"/>
                  </a:lnTo>
                  <a:lnTo>
                    <a:pt x="4479" y="1276"/>
                  </a:lnTo>
                  <a:lnTo>
                    <a:pt x="4465" y="1271"/>
                  </a:lnTo>
                  <a:lnTo>
                    <a:pt x="4452" y="1265"/>
                  </a:lnTo>
                  <a:lnTo>
                    <a:pt x="4439" y="1258"/>
                  </a:lnTo>
                  <a:lnTo>
                    <a:pt x="4427" y="1250"/>
                  </a:lnTo>
                  <a:lnTo>
                    <a:pt x="4415" y="1240"/>
                  </a:lnTo>
                  <a:lnTo>
                    <a:pt x="4404" y="1229"/>
                  </a:lnTo>
                  <a:lnTo>
                    <a:pt x="4393" y="1217"/>
                  </a:lnTo>
                  <a:lnTo>
                    <a:pt x="4383" y="1203"/>
                  </a:lnTo>
                  <a:lnTo>
                    <a:pt x="4374" y="1188"/>
                  </a:lnTo>
                  <a:lnTo>
                    <a:pt x="4366" y="1171"/>
                  </a:lnTo>
                  <a:lnTo>
                    <a:pt x="4358" y="1153"/>
                  </a:lnTo>
                  <a:lnTo>
                    <a:pt x="4351" y="1133"/>
                  </a:lnTo>
                  <a:lnTo>
                    <a:pt x="4333" y="1053"/>
                  </a:lnTo>
                  <a:lnTo>
                    <a:pt x="4319" y="971"/>
                  </a:lnTo>
                  <a:lnTo>
                    <a:pt x="4307" y="891"/>
                  </a:lnTo>
                  <a:lnTo>
                    <a:pt x="4297" y="810"/>
                  </a:lnTo>
                  <a:lnTo>
                    <a:pt x="4289" y="727"/>
                  </a:lnTo>
                  <a:lnTo>
                    <a:pt x="4281" y="644"/>
                  </a:lnTo>
                  <a:lnTo>
                    <a:pt x="4273" y="560"/>
                  </a:lnTo>
                  <a:lnTo>
                    <a:pt x="4264" y="473"/>
                  </a:lnTo>
                  <a:lnTo>
                    <a:pt x="4253" y="505"/>
                  </a:lnTo>
                  <a:lnTo>
                    <a:pt x="4241" y="545"/>
                  </a:lnTo>
                  <a:lnTo>
                    <a:pt x="4229" y="593"/>
                  </a:lnTo>
                  <a:lnTo>
                    <a:pt x="4217" y="644"/>
                  </a:lnTo>
                  <a:lnTo>
                    <a:pt x="4206" y="698"/>
                  </a:lnTo>
                  <a:lnTo>
                    <a:pt x="4196" y="752"/>
                  </a:lnTo>
                  <a:lnTo>
                    <a:pt x="4186" y="804"/>
                  </a:lnTo>
                  <a:lnTo>
                    <a:pt x="4179" y="852"/>
                  </a:lnTo>
                  <a:lnTo>
                    <a:pt x="4175" y="904"/>
                  </a:lnTo>
                  <a:lnTo>
                    <a:pt x="4174" y="963"/>
                  </a:lnTo>
                  <a:lnTo>
                    <a:pt x="4175" y="1022"/>
                  </a:lnTo>
                  <a:lnTo>
                    <a:pt x="4176" y="1074"/>
                  </a:lnTo>
                  <a:lnTo>
                    <a:pt x="4167" y="1084"/>
                  </a:lnTo>
                  <a:lnTo>
                    <a:pt x="4148" y="1092"/>
                  </a:lnTo>
                  <a:lnTo>
                    <a:pt x="4120" y="1101"/>
                  </a:lnTo>
                  <a:lnTo>
                    <a:pt x="4084" y="1108"/>
                  </a:lnTo>
                  <a:lnTo>
                    <a:pt x="4039" y="1114"/>
                  </a:lnTo>
                  <a:lnTo>
                    <a:pt x="3987" y="1120"/>
                  </a:lnTo>
                  <a:lnTo>
                    <a:pt x="3928" y="1125"/>
                  </a:lnTo>
                  <a:lnTo>
                    <a:pt x="3862" y="1129"/>
                  </a:lnTo>
                  <a:lnTo>
                    <a:pt x="3791" y="1132"/>
                  </a:lnTo>
                  <a:lnTo>
                    <a:pt x="3714" y="1135"/>
                  </a:lnTo>
                  <a:lnTo>
                    <a:pt x="3632" y="1138"/>
                  </a:lnTo>
                  <a:lnTo>
                    <a:pt x="3546" y="1139"/>
                  </a:lnTo>
                  <a:lnTo>
                    <a:pt x="3457" y="1139"/>
                  </a:lnTo>
                  <a:lnTo>
                    <a:pt x="3364" y="1139"/>
                  </a:lnTo>
                  <a:lnTo>
                    <a:pt x="3269" y="1139"/>
                  </a:lnTo>
                  <a:lnTo>
                    <a:pt x="3172" y="1137"/>
                  </a:lnTo>
                  <a:lnTo>
                    <a:pt x="3073" y="1134"/>
                  </a:lnTo>
                  <a:lnTo>
                    <a:pt x="2973" y="1132"/>
                  </a:lnTo>
                  <a:lnTo>
                    <a:pt x="2873" y="1129"/>
                  </a:lnTo>
                  <a:lnTo>
                    <a:pt x="2772" y="1125"/>
                  </a:lnTo>
                  <a:lnTo>
                    <a:pt x="2672" y="1121"/>
                  </a:lnTo>
                  <a:lnTo>
                    <a:pt x="2574" y="1115"/>
                  </a:lnTo>
                  <a:lnTo>
                    <a:pt x="2477" y="1110"/>
                  </a:lnTo>
                  <a:lnTo>
                    <a:pt x="2383" y="1104"/>
                  </a:lnTo>
                  <a:lnTo>
                    <a:pt x="2292" y="1096"/>
                  </a:lnTo>
                  <a:lnTo>
                    <a:pt x="2204" y="1089"/>
                  </a:lnTo>
                  <a:lnTo>
                    <a:pt x="2120" y="1082"/>
                  </a:lnTo>
                  <a:lnTo>
                    <a:pt x="2040" y="1073"/>
                  </a:lnTo>
                  <a:lnTo>
                    <a:pt x="1965" y="1064"/>
                  </a:lnTo>
                  <a:lnTo>
                    <a:pt x="1895" y="1054"/>
                  </a:lnTo>
                  <a:lnTo>
                    <a:pt x="1832" y="1044"/>
                  </a:lnTo>
                  <a:lnTo>
                    <a:pt x="1776" y="1034"/>
                  </a:lnTo>
                  <a:lnTo>
                    <a:pt x="1762" y="1028"/>
                  </a:lnTo>
                  <a:lnTo>
                    <a:pt x="1751" y="1018"/>
                  </a:lnTo>
                  <a:lnTo>
                    <a:pt x="1742" y="1005"/>
                  </a:lnTo>
                  <a:lnTo>
                    <a:pt x="1735" y="989"/>
                  </a:lnTo>
                  <a:lnTo>
                    <a:pt x="1730" y="971"/>
                  </a:lnTo>
                  <a:lnTo>
                    <a:pt x="1728" y="950"/>
                  </a:lnTo>
                  <a:lnTo>
                    <a:pt x="1727" y="928"/>
                  </a:lnTo>
                  <a:lnTo>
                    <a:pt x="1729" y="903"/>
                  </a:lnTo>
                  <a:lnTo>
                    <a:pt x="1733" y="876"/>
                  </a:lnTo>
                  <a:lnTo>
                    <a:pt x="1739" y="849"/>
                  </a:lnTo>
                  <a:lnTo>
                    <a:pt x="1746" y="819"/>
                  </a:lnTo>
                  <a:lnTo>
                    <a:pt x="1756" y="788"/>
                  </a:lnTo>
                  <a:lnTo>
                    <a:pt x="1767" y="758"/>
                  </a:lnTo>
                  <a:lnTo>
                    <a:pt x="1780" y="726"/>
                  </a:lnTo>
                  <a:lnTo>
                    <a:pt x="1795" y="694"/>
                  </a:lnTo>
                  <a:lnTo>
                    <a:pt x="1812" y="662"/>
                  </a:lnTo>
                  <a:lnTo>
                    <a:pt x="1830" y="631"/>
                  </a:lnTo>
                  <a:lnTo>
                    <a:pt x="1850" y="599"/>
                  </a:lnTo>
                  <a:lnTo>
                    <a:pt x="1871" y="568"/>
                  </a:lnTo>
                  <a:lnTo>
                    <a:pt x="1894" y="539"/>
                  </a:lnTo>
                  <a:lnTo>
                    <a:pt x="1919" y="510"/>
                  </a:lnTo>
                  <a:lnTo>
                    <a:pt x="1945" y="482"/>
                  </a:lnTo>
                  <a:lnTo>
                    <a:pt x="1972" y="457"/>
                  </a:lnTo>
                  <a:lnTo>
                    <a:pt x="2001" y="433"/>
                  </a:lnTo>
                  <a:lnTo>
                    <a:pt x="2030" y="410"/>
                  </a:lnTo>
                  <a:lnTo>
                    <a:pt x="2061" y="391"/>
                  </a:lnTo>
                  <a:lnTo>
                    <a:pt x="2094" y="373"/>
                  </a:lnTo>
                  <a:lnTo>
                    <a:pt x="2127" y="360"/>
                  </a:lnTo>
                  <a:lnTo>
                    <a:pt x="2161" y="348"/>
                  </a:lnTo>
                  <a:lnTo>
                    <a:pt x="2197" y="340"/>
                  </a:lnTo>
                  <a:lnTo>
                    <a:pt x="2233" y="334"/>
                  </a:lnTo>
                  <a:lnTo>
                    <a:pt x="2271" y="333"/>
                  </a:lnTo>
                  <a:lnTo>
                    <a:pt x="2306" y="328"/>
                  </a:lnTo>
                  <a:lnTo>
                    <a:pt x="2339" y="323"/>
                  </a:lnTo>
                  <a:lnTo>
                    <a:pt x="2370" y="316"/>
                  </a:lnTo>
                  <a:lnTo>
                    <a:pt x="2400" y="310"/>
                  </a:lnTo>
                  <a:lnTo>
                    <a:pt x="2429" y="303"/>
                  </a:lnTo>
                  <a:lnTo>
                    <a:pt x="2457" y="294"/>
                  </a:lnTo>
                  <a:lnTo>
                    <a:pt x="2484" y="286"/>
                  </a:lnTo>
                  <a:lnTo>
                    <a:pt x="2509" y="277"/>
                  </a:lnTo>
                  <a:lnTo>
                    <a:pt x="2535" y="268"/>
                  </a:lnTo>
                  <a:lnTo>
                    <a:pt x="2559" y="258"/>
                  </a:lnTo>
                  <a:lnTo>
                    <a:pt x="2583" y="248"/>
                  </a:lnTo>
                  <a:lnTo>
                    <a:pt x="2607" y="237"/>
                  </a:lnTo>
                  <a:lnTo>
                    <a:pt x="2630" y="226"/>
                  </a:lnTo>
                  <a:lnTo>
                    <a:pt x="2654" y="216"/>
                  </a:lnTo>
                  <a:lnTo>
                    <a:pt x="2678" y="205"/>
                  </a:lnTo>
                  <a:lnTo>
                    <a:pt x="2702" y="195"/>
                  </a:lnTo>
                  <a:lnTo>
                    <a:pt x="2726" y="184"/>
                  </a:lnTo>
                  <a:lnTo>
                    <a:pt x="2751" y="172"/>
                  </a:lnTo>
                  <a:lnTo>
                    <a:pt x="2776" y="162"/>
                  </a:lnTo>
                  <a:lnTo>
                    <a:pt x="2803" y="151"/>
                  </a:lnTo>
                  <a:lnTo>
                    <a:pt x="2831" y="141"/>
                  </a:lnTo>
                  <a:lnTo>
                    <a:pt x="2859" y="130"/>
                  </a:lnTo>
                  <a:lnTo>
                    <a:pt x="2888" y="120"/>
                  </a:lnTo>
                  <a:lnTo>
                    <a:pt x="2919" y="110"/>
                  </a:lnTo>
                  <a:lnTo>
                    <a:pt x="2951" y="101"/>
                  </a:lnTo>
                  <a:lnTo>
                    <a:pt x="2985" y="92"/>
                  </a:lnTo>
                  <a:lnTo>
                    <a:pt x="3021" y="83"/>
                  </a:lnTo>
                  <a:lnTo>
                    <a:pt x="3058" y="75"/>
                  </a:lnTo>
                  <a:lnTo>
                    <a:pt x="3098" y="68"/>
                  </a:lnTo>
                  <a:lnTo>
                    <a:pt x="3140" y="60"/>
                  </a:lnTo>
                  <a:lnTo>
                    <a:pt x="3184" y="54"/>
                  </a:lnTo>
                  <a:lnTo>
                    <a:pt x="3230" y="49"/>
                  </a:lnTo>
                  <a:lnTo>
                    <a:pt x="3151" y="50"/>
                  </a:lnTo>
                  <a:lnTo>
                    <a:pt x="3072" y="51"/>
                  </a:lnTo>
                  <a:lnTo>
                    <a:pt x="2992" y="51"/>
                  </a:lnTo>
                  <a:lnTo>
                    <a:pt x="2914" y="52"/>
                  </a:lnTo>
                  <a:lnTo>
                    <a:pt x="2835" y="53"/>
                  </a:lnTo>
                  <a:lnTo>
                    <a:pt x="2755" y="54"/>
                  </a:lnTo>
                  <a:lnTo>
                    <a:pt x="2677" y="55"/>
                  </a:lnTo>
                  <a:lnTo>
                    <a:pt x="2598" y="56"/>
                  </a:lnTo>
                  <a:lnTo>
                    <a:pt x="2520" y="57"/>
                  </a:lnTo>
                  <a:lnTo>
                    <a:pt x="2441" y="59"/>
                  </a:lnTo>
                  <a:lnTo>
                    <a:pt x="2363" y="60"/>
                  </a:lnTo>
                  <a:lnTo>
                    <a:pt x="2285" y="61"/>
                  </a:lnTo>
                  <a:lnTo>
                    <a:pt x="2207" y="62"/>
                  </a:lnTo>
                  <a:lnTo>
                    <a:pt x="2129" y="64"/>
                  </a:lnTo>
                  <a:lnTo>
                    <a:pt x="2050" y="65"/>
                  </a:lnTo>
                  <a:lnTo>
                    <a:pt x="1972" y="67"/>
                  </a:lnTo>
                  <a:lnTo>
                    <a:pt x="1893" y="69"/>
                  </a:lnTo>
                  <a:lnTo>
                    <a:pt x="1815" y="71"/>
                  </a:lnTo>
                  <a:lnTo>
                    <a:pt x="1736" y="72"/>
                  </a:lnTo>
                  <a:lnTo>
                    <a:pt x="1658" y="74"/>
                  </a:lnTo>
                  <a:lnTo>
                    <a:pt x="1580" y="75"/>
                  </a:lnTo>
                  <a:lnTo>
                    <a:pt x="1501" y="77"/>
                  </a:lnTo>
                  <a:lnTo>
                    <a:pt x="1422" y="79"/>
                  </a:lnTo>
                  <a:lnTo>
                    <a:pt x="1344" y="81"/>
                  </a:lnTo>
                  <a:lnTo>
                    <a:pt x="1265" y="83"/>
                  </a:lnTo>
                  <a:lnTo>
                    <a:pt x="1186" y="85"/>
                  </a:lnTo>
                  <a:lnTo>
                    <a:pt x="1107" y="87"/>
                  </a:lnTo>
                  <a:lnTo>
                    <a:pt x="1028" y="89"/>
                  </a:lnTo>
                  <a:lnTo>
                    <a:pt x="947" y="91"/>
                  </a:lnTo>
                  <a:lnTo>
                    <a:pt x="868" y="94"/>
                  </a:lnTo>
                  <a:lnTo>
                    <a:pt x="788" y="96"/>
                  </a:lnTo>
                  <a:lnTo>
                    <a:pt x="708" y="98"/>
                  </a:lnTo>
                  <a:close/>
                </a:path>
              </a:pathLst>
            </a:custGeom>
            <a:solidFill>
              <a:srgbClr val="BF8C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02" name="Freeform 146"/>
            <p:cNvSpPr>
              <a:spLocks noEditPoints="1"/>
            </p:cNvSpPr>
            <p:nvPr/>
          </p:nvSpPr>
          <p:spPr bwMode="auto">
            <a:xfrm>
              <a:off x="191" y="1090"/>
              <a:ext cx="813" cy="70"/>
            </a:xfrm>
            <a:custGeom>
              <a:avLst/>
              <a:gdLst/>
              <a:ahLst/>
              <a:cxnLst>
                <a:cxn ang="0">
                  <a:pos x="4996" y="622"/>
                </a:cxn>
                <a:cxn ang="0">
                  <a:pos x="5192" y="601"/>
                </a:cxn>
                <a:cxn ang="0">
                  <a:pos x="5302" y="582"/>
                </a:cxn>
                <a:cxn ang="0">
                  <a:pos x="5368" y="569"/>
                </a:cxn>
                <a:cxn ang="0">
                  <a:pos x="5431" y="562"/>
                </a:cxn>
                <a:cxn ang="0">
                  <a:pos x="5544" y="554"/>
                </a:cxn>
                <a:cxn ang="0">
                  <a:pos x="5678" y="535"/>
                </a:cxn>
                <a:cxn ang="0">
                  <a:pos x="5805" y="516"/>
                </a:cxn>
                <a:cxn ang="0">
                  <a:pos x="5932" y="496"/>
                </a:cxn>
                <a:cxn ang="0">
                  <a:pos x="6065" y="474"/>
                </a:cxn>
                <a:cxn ang="0">
                  <a:pos x="6204" y="447"/>
                </a:cxn>
                <a:cxn ang="0">
                  <a:pos x="6364" y="299"/>
                </a:cxn>
                <a:cxn ang="0">
                  <a:pos x="6492" y="90"/>
                </a:cxn>
                <a:cxn ang="0">
                  <a:pos x="6477" y="0"/>
                </a:cxn>
                <a:cxn ang="0">
                  <a:pos x="6378" y="54"/>
                </a:cxn>
                <a:cxn ang="0">
                  <a:pos x="6265" y="132"/>
                </a:cxn>
                <a:cxn ang="0">
                  <a:pos x="6170" y="161"/>
                </a:cxn>
                <a:cxn ang="0">
                  <a:pos x="6027" y="185"/>
                </a:cxn>
                <a:cxn ang="0">
                  <a:pos x="5850" y="207"/>
                </a:cxn>
                <a:cxn ang="0">
                  <a:pos x="5663" y="226"/>
                </a:cxn>
                <a:cxn ang="0">
                  <a:pos x="5488" y="243"/>
                </a:cxn>
                <a:cxn ang="0">
                  <a:pos x="5422" y="305"/>
                </a:cxn>
                <a:cxn ang="0">
                  <a:pos x="5475" y="399"/>
                </a:cxn>
                <a:cxn ang="0">
                  <a:pos x="5485" y="509"/>
                </a:cxn>
                <a:cxn ang="0">
                  <a:pos x="5339" y="537"/>
                </a:cxn>
                <a:cxn ang="0">
                  <a:pos x="5179" y="561"/>
                </a:cxn>
                <a:cxn ang="0">
                  <a:pos x="5023" y="587"/>
                </a:cxn>
                <a:cxn ang="0">
                  <a:pos x="4886" y="611"/>
                </a:cxn>
                <a:cxn ang="0">
                  <a:pos x="4778" y="631"/>
                </a:cxn>
                <a:cxn ang="0">
                  <a:pos x="29" y="736"/>
                </a:cxn>
                <a:cxn ang="0">
                  <a:pos x="0" y="852"/>
                </a:cxn>
                <a:cxn ang="0">
                  <a:pos x="188" y="816"/>
                </a:cxn>
                <a:cxn ang="0">
                  <a:pos x="391" y="797"/>
                </a:cxn>
                <a:cxn ang="0">
                  <a:pos x="604" y="791"/>
                </a:cxn>
                <a:cxn ang="0">
                  <a:pos x="820" y="793"/>
                </a:cxn>
                <a:cxn ang="0">
                  <a:pos x="1030" y="799"/>
                </a:cxn>
                <a:cxn ang="0">
                  <a:pos x="1623" y="819"/>
                </a:cxn>
                <a:cxn ang="0">
                  <a:pos x="2294" y="846"/>
                </a:cxn>
                <a:cxn ang="0">
                  <a:pos x="2853" y="876"/>
                </a:cxn>
                <a:cxn ang="0">
                  <a:pos x="3331" y="910"/>
                </a:cxn>
                <a:cxn ang="0">
                  <a:pos x="3755" y="955"/>
                </a:cxn>
                <a:cxn ang="0">
                  <a:pos x="4106" y="991"/>
                </a:cxn>
                <a:cxn ang="0">
                  <a:pos x="4233" y="910"/>
                </a:cxn>
                <a:cxn ang="0">
                  <a:pos x="4320" y="769"/>
                </a:cxn>
                <a:cxn ang="0">
                  <a:pos x="4335" y="727"/>
                </a:cxn>
                <a:cxn ang="0">
                  <a:pos x="4264" y="740"/>
                </a:cxn>
                <a:cxn ang="0">
                  <a:pos x="4164" y="735"/>
                </a:cxn>
                <a:cxn ang="0">
                  <a:pos x="3905" y="709"/>
                </a:cxn>
                <a:cxn ang="0">
                  <a:pos x="3560" y="692"/>
                </a:cxn>
                <a:cxn ang="0">
                  <a:pos x="3165" y="681"/>
                </a:cxn>
                <a:cxn ang="0">
                  <a:pos x="2758" y="674"/>
                </a:cxn>
                <a:cxn ang="0">
                  <a:pos x="2371" y="671"/>
                </a:cxn>
                <a:cxn ang="0">
                  <a:pos x="2013" y="668"/>
                </a:cxn>
                <a:cxn ang="0">
                  <a:pos x="1649" y="666"/>
                </a:cxn>
                <a:cxn ang="0">
                  <a:pos x="1283" y="667"/>
                </a:cxn>
                <a:cxn ang="0">
                  <a:pos x="925" y="671"/>
                </a:cxn>
                <a:cxn ang="0">
                  <a:pos x="578" y="677"/>
                </a:cxn>
                <a:cxn ang="0">
                  <a:pos x="317" y="686"/>
                </a:cxn>
                <a:cxn ang="0">
                  <a:pos x="186" y="696"/>
                </a:cxn>
                <a:cxn ang="0">
                  <a:pos x="71" y="709"/>
                </a:cxn>
              </a:cxnLst>
              <a:rect l="0" t="0" r="r" b="b"/>
              <a:pathLst>
                <a:path w="6503" h="993">
                  <a:moveTo>
                    <a:pt x="4738" y="640"/>
                  </a:moveTo>
                  <a:lnTo>
                    <a:pt x="4798" y="636"/>
                  </a:lnTo>
                  <a:lnTo>
                    <a:pt x="4853" y="633"/>
                  </a:lnTo>
                  <a:lnTo>
                    <a:pt x="4905" y="629"/>
                  </a:lnTo>
                  <a:lnTo>
                    <a:pt x="4952" y="626"/>
                  </a:lnTo>
                  <a:lnTo>
                    <a:pt x="4996" y="622"/>
                  </a:lnTo>
                  <a:lnTo>
                    <a:pt x="5036" y="618"/>
                  </a:lnTo>
                  <a:lnTo>
                    <a:pt x="5073" y="615"/>
                  </a:lnTo>
                  <a:lnTo>
                    <a:pt x="5108" y="611"/>
                  </a:lnTo>
                  <a:lnTo>
                    <a:pt x="5139" y="608"/>
                  </a:lnTo>
                  <a:lnTo>
                    <a:pt x="5167" y="605"/>
                  </a:lnTo>
                  <a:lnTo>
                    <a:pt x="5192" y="601"/>
                  </a:lnTo>
                  <a:lnTo>
                    <a:pt x="5216" y="597"/>
                  </a:lnTo>
                  <a:lnTo>
                    <a:pt x="5236" y="594"/>
                  </a:lnTo>
                  <a:lnTo>
                    <a:pt x="5255" y="591"/>
                  </a:lnTo>
                  <a:lnTo>
                    <a:pt x="5272" y="588"/>
                  </a:lnTo>
                  <a:lnTo>
                    <a:pt x="5288" y="586"/>
                  </a:lnTo>
                  <a:lnTo>
                    <a:pt x="5302" y="582"/>
                  </a:lnTo>
                  <a:lnTo>
                    <a:pt x="5315" y="579"/>
                  </a:lnTo>
                  <a:lnTo>
                    <a:pt x="5327" y="577"/>
                  </a:lnTo>
                  <a:lnTo>
                    <a:pt x="5338" y="575"/>
                  </a:lnTo>
                  <a:lnTo>
                    <a:pt x="5348" y="573"/>
                  </a:lnTo>
                  <a:lnTo>
                    <a:pt x="5358" y="571"/>
                  </a:lnTo>
                  <a:lnTo>
                    <a:pt x="5368" y="569"/>
                  </a:lnTo>
                  <a:lnTo>
                    <a:pt x="5377" y="568"/>
                  </a:lnTo>
                  <a:lnTo>
                    <a:pt x="5387" y="565"/>
                  </a:lnTo>
                  <a:lnTo>
                    <a:pt x="5397" y="564"/>
                  </a:lnTo>
                  <a:lnTo>
                    <a:pt x="5407" y="563"/>
                  </a:lnTo>
                  <a:lnTo>
                    <a:pt x="5418" y="563"/>
                  </a:lnTo>
                  <a:lnTo>
                    <a:pt x="5431" y="562"/>
                  </a:lnTo>
                  <a:lnTo>
                    <a:pt x="5444" y="562"/>
                  </a:lnTo>
                  <a:lnTo>
                    <a:pt x="5458" y="562"/>
                  </a:lnTo>
                  <a:lnTo>
                    <a:pt x="5474" y="563"/>
                  </a:lnTo>
                  <a:lnTo>
                    <a:pt x="5498" y="560"/>
                  </a:lnTo>
                  <a:lnTo>
                    <a:pt x="5521" y="557"/>
                  </a:lnTo>
                  <a:lnTo>
                    <a:pt x="5544" y="554"/>
                  </a:lnTo>
                  <a:lnTo>
                    <a:pt x="5567" y="551"/>
                  </a:lnTo>
                  <a:lnTo>
                    <a:pt x="5590" y="547"/>
                  </a:lnTo>
                  <a:lnTo>
                    <a:pt x="5612" y="544"/>
                  </a:lnTo>
                  <a:lnTo>
                    <a:pt x="5634" y="541"/>
                  </a:lnTo>
                  <a:lnTo>
                    <a:pt x="5656" y="538"/>
                  </a:lnTo>
                  <a:lnTo>
                    <a:pt x="5678" y="535"/>
                  </a:lnTo>
                  <a:lnTo>
                    <a:pt x="5699" y="532"/>
                  </a:lnTo>
                  <a:lnTo>
                    <a:pt x="5720" y="528"/>
                  </a:lnTo>
                  <a:lnTo>
                    <a:pt x="5742" y="525"/>
                  </a:lnTo>
                  <a:lnTo>
                    <a:pt x="5763" y="522"/>
                  </a:lnTo>
                  <a:lnTo>
                    <a:pt x="5784" y="519"/>
                  </a:lnTo>
                  <a:lnTo>
                    <a:pt x="5805" y="516"/>
                  </a:lnTo>
                  <a:lnTo>
                    <a:pt x="5826" y="513"/>
                  </a:lnTo>
                  <a:lnTo>
                    <a:pt x="5847" y="509"/>
                  </a:lnTo>
                  <a:lnTo>
                    <a:pt x="5868" y="506"/>
                  </a:lnTo>
                  <a:lnTo>
                    <a:pt x="5890" y="503"/>
                  </a:lnTo>
                  <a:lnTo>
                    <a:pt x="5911" y="499"/>
                  </a:lnTo>
                  <a:lnTo>
                    <a:pt x="5932" y="496"/>
                  </a:lnTo>
                  <a:lnTo>
                    <a:pt x="5954" y="492"/>
                  </a:lnTo>
                  <a:lnTo>
                    <a:pt x="5976" y="489"/>
                  </a:lnTo>
                  <a:lnTo>
                    <a:pt x="5998" y="485"/>
                  </a:lnTo>
                  <a:lnTo>
                    <a:pt x="6020" y="482"/>
                  </a:lnTo>
                  <a:lnTo>
                    <a:pt x="6043" y="478"/>
                  </a:lnTo>
                  <a:lnTo>
                    <a:pt x="6065" y="474"/>
                  </a:lnTo>
                  <a:lnTo>
                    <a:pt x="6088" y="470"/>
                  </a:lnTo>
                  <a:lnTo>
                    <a:pt x="6111" y="466"/>
                  </a:lnTo>
                  <a:lnTo>
                    <a:pt x="6135" y="463"/>
                  </a:lnTo>
                  <a:lnTo>
                    <a:pt x="6159" y="459"/>
                  </a:lnTo>
                  <a:lnTo>
                    <a:pt x="6183" y="454"/>
                  </a:lnTo>
                  <a:lnTo>
                    <a:pt x="6204" y="447"/>
                  </a:lnTo>
                  <a:lnTo>
                    <a:pt x="6227" y="433"/>
                  </a:lnTo>
                  <a:lnTo>
                    <a:pt x="6253" y="414"/>
                  </a:lnTo>
                  <a:lnTo>
                    <a:pt x="6280" y="391"/>
                  </a:lnTo>
                  <a:lnTo>
                    <a:pt x="6308" y="363"/>
                  </a:lnTo>
                  <a:lnTo>
                    <a:pt x="6336" y="333"/>
                  </a:lnTo>
                  <a:lnTo>
                    <a:pt x="6364" y="299"/>
                  </a:lnTo>
                  <a:lnTo>
                    <a:pt x="6392" y="264"/>
                  </a:lnTo>
                  <a:lnTo>
                    <a:pt x="6417" y="229"/>
                  </a:lnTo>
                  <a:lnTo>
                    <a:pt x="6440" y="192"/>
                  </a:lnTo>
                  <a:lnTo>
                    <a:pt x="6461" y="157"/>
                  </a:lnTo>
                  <a:lnTo>
                    <a:pt x="6478" y="123"/>
                  </a:lnTo>
                  <a:lnTo>
                    <a:pt x="6492" y="90"/>
                  </a:lnTo>
                  <a:lnTo>
                    <a:pt x="6500" y="61"/>
                  </a:lnTo>
                  <a:lnTo>
                    <a:pt x="6503" y="35"/>
                  </a:lnTo>
                  <a:lnTo>
                    <a:pt x="6501" y="13"/>
                  </a:lnTo>
                  <a:lnTo>
                    <a:pt x="6495" y="4"/>
                  </a:lnTo>
                  <a:lnTo>
                    <a:pt x="6487" y="0"/>
                  </a:lnTo>
                  <a:lnTo>
                    <a:pt x="6477" y="0"/>
                  </a:lnTo>
                  <a:lnTo>
                    <a:pt x="6464" y="3"/>
                  </a:lnTo>
                  <a:lnTo>
                    <a:pt x="6449" y="10"/>
                  </a:lnTo>
                  <a:lnTo>
                    <a:pt x="6433" y="18"/>
                  </a:lnTo>
                  <a:lnTo>
                    <a:pt x="6416" y="29"/>
                  </a:lnTo>
                  <a:lnTo>
                    <a:pt x="6397" y="42"/>
                  </a:lnTo>
                  <a:lnTo>
                    <a:pt x="6378" y="54"/>
                  </a:lnTo>
                  <a:lnTo>
                    <a:pt x="6359" y="68"/>
                  </a:lnTo>
                  <a:lnTo>
                    <a:pt x="6339" y="83"/>
                  </a:lnTo>
                  <a:lnTo>
                    <a:pt x="6319" y="97"/>
                  </a:lnTo>
                  <a:lnTo>
                    <a:pt x="6300" y="109"/>
                  </a:lnTo>
                  <a:lnTo>
                    <a:pt x="6282" y="122"/>
                  </a:lnTo>
                  <a:lnTo>
                    <a:pt x="6265" y="132"/>
                  </a:lnTo>
                  <a:lnTo>
                    <a:pt x="6249" y="140"/>
                  </a:lnTo>
                  <a:lnTo>
                    <a:pt x="6237" y="144"/>
                  </a:lnTo>
                  <a:lnTo>
                    <a:pt x="6223" y="148"/>
                  </a:lnTo>
                  <a:lnTo>
                    <a:pt x="6207" y="153"/>
                  </a:lnTo>
                  <a:lnTo>
                    <a:pt x="6189" y="157"/>
                  </a:lnTo>
                  <a:lnTo>
                    <a:pt x="6170" y="161"/>
                  </a:lnTo>
                  <a:lnTo>
                    <a:pt x="6149" y="165"/>
                  </a:lnTo>
                  <a:lnTo>
                    <a:pt x="6127" y="170"/>
                  </a:lnTo>
                  <a:lnTo>
                    <a:pt x="6104" y="174"/>
                  </a:lnTo>
                  <a:lnTo>
                    <a:pt x="6079" y="177"/>
                  </a:lnTo>
                  <a:lnTo>
                    <a:pt x="6054" y="181"/>
                  </a:lnTo>
                  <a:lnTo>
                    <a:pt x="6027" y="185"/>
                  </a:lnTo>
                  <a:lnTo>
                    <a:pt x="5999" y="189"/>
                  </a:lnTo>
                  <a:lnTo>
                    <a:pt x="5970" y="193"/>
                  </a:lnTo>
                  <a:lnTo>
                    <a:pt x="5941" y="196"/>
                  </a:lnTo>
                  <a:lnTo>
                    <a:pt x="5911" y="200"/>
                  </a:lnTo>
                  <a:lnTo>
                    <a:pt x="5881" y="203"/>
                  </a:lnTo>
                  <a:lnTo>
                    <a:pt x="5850" y="207"/>
                  </a:lnTo>
                  <a:lnTo>
                    <a:pt x="5819" y="210"/>
                  </a:lnTo>
                  <a:lnTo>
                    <a:pt x="5788" y="214"/>
                  </a:lnTo>
                  <a:lnTo>
                    <a:pt x="5757" y="217"/>
                  </a:lnTo>
                  <a:lnTo>
                    <a:pt x="5725" y="220"/>
                  </a:lnTo>
                  <a:lnTo>
                    <a:pt x="5694" y="224"/>
                  </a:lnTo>
                  <a:lnTo>
                    <a:pt x="5663" y="226"/>
                  </a:lnTo>
                  <a:lnTo>
                    <a:pt x="5633" y="229"/>
                  </a:lnTo>
                  <a:lnTo>
                    <a:pt x="5602" y="232"/>
                  </a:lnTo>
                  <a:lnTo>
                    <a:pt x="5573" y="235"/>
                  </a:lnTo>
                  <a:lnTo>
                    <a:pt x="5544" y="237"/>
                  </a:lnTo>
                  <a:lnTo>
                    <a:pt x="5515" y="241"/>
                  </a:lnTo>
                  <a:lnTo>
                    <a:pt x="5488" y="243"/>
                  </a:lnTo>
                  <a:lnTo>
                    <a:pt x="5461" y="246"/>
                  </a:lnTo>
                  <a:lnTo>
                    <a:pt x="5435" y="248"/>
                  </a:lnTo>
                  <a:lnTo>
                    <a:pt x="5411" y="250"/>
                  </a:lnTo>
                  <a:lnTo>
                    <a:pt x="5414" y="268"/>
                  </a:lnTo>
                  <a:lnTo>
                    <a:pt x="5417" y="286"/>
                  </a:lnTo>
                  <a:lnTo>
                    <a:pt x="5422" y="305"/>
                  </a:lnTo>
                  <a:lnTo>
                    <a:pt x="5427" y="325"/>
                  </a:lnTo>
                  <a:lnTo>
                    <a:pt x="5433" y="344"/>
                  </a:lnTo>
                  <a:lnTo>
                    <a:pt x="5438" y="362"/>
                  </a:lnTo>
                  <a:lnTo>
                    <a:pt x="5444" y="378"/>
                  </a:lnTo>
                  <a:lnTo>
                    <a:pt x="5449" y="393"/>
                  </a:lnTo>
                  <a:lnTo>
                    <a:pt x="5475" y="399"/>
                  </a:lnTo>
                  <a:lnTo>
                    <a:pt x="5494" y="413"/>
                  </a:lnTo>
                  <a:lnTo>
                    <a:pt x="5505" y="431"/>
                  </a:lnTo>
                  <a:lnTo>
                    <a:pt x="5509" y="452"/>
                  </a:lnTo>
                  <a:lnTo>
                    <a:pt x="5506" y="473"/>
                  </a:lnTo>
                  <a:lnTo>
                    <a:pt x="5499" y="493"/>
                  </a:lnTo>
                  <a:lnTo>
                    <a:pt x="5485" y="509"/>
                  </a:lnTo>
                  <a:lnTo>
                    <a:pt x="5468" y="519"/>
                  </a:lnTo>
                  <a:lnTo>
                    <a:pt x="5443" y="522"/>
                  </a:lnTo>
                  <a:lnTo>
                    <a:pt x="5417" y="525"/>
                  </a:lnTo>
                  <a:lnTo>
                    <a:pt x="5391" y="529"/>
                  </a:lnTo>
                  <a:lnTo>
                    <a:pt x="5365" y="533"/>
                  </a:lnTo>
                  <a:lnTo>
                    <a:pt x="5339" y="537"/>
                  </a:lnTo>
                  <a:lnTo>
                    <a:pt x="5312" y="540"/>
                  </a:lnTo>
                  <a:lnTo>
                    <a:pt x="5286" y="544"/>
                  </a:lnTo>
                  <a:lnTo>
                    <a:pt x="5259" y="549"/>
                  </a:lnTo>
                  <a:lnTo>
                    <a:pt x="5232" y="553"/>
                  </a:lnTo>
                  <a:lnTo>
                    <a:pt x="5205" y="557"/>
                  </a:lnTo>
                  <a:lnTo>
                    <a:pt x="5179" y="561"/>
                  </a:lnTo>
                  <a:lnTo>
                    <a:pt x="5152" y="565"/>
                  </a:lnTo>
                  <a:lnTo>
                    <a:pt x="5126" y="570"/>
                  </a:lnTo>
                  <a:lnTo>
                    <a:pt x="5100" y="574"/>
                  </a:lnTo>
                  <a:lnTo>
                    <a:pt x="5073" y="578"/>
                  </a:lnTo>
                  <a:lnTo>
                    <a:pt x="5048" y="582"/>
                  </a:lnTo>
                  <a:lnTo>
                    <a:pt x="5023" y="587"/>
                  </a:lnTo>
                  <a:lnTo>
                    <a:pt x="4999" y="591"/>
                  </a:lnTo>
                  <a:lnTo>
                    <a:pt x="4975" y="595"/>
                  </a:lnTo>
                  <a:lnTo>
                    <a:pt x="4952" y="598"/>
                  </a:lnTo>
                  <a:lnTo>
                    <a:pt x="4929" y="602"/>
                  </a:lnTo>
                  <a:lnTo>
                    <a:pt x="4907" y="607"/>
                  </a:lnTo>
                  <a:lnTo>
                    <a:pt x="4886" y="611"/>
                  </a:lnTo>
                  <a:lnTo>
                    <a:pt x="4866" y="614"/>
                  </a:lnTo>
                  <a:lnTo>
                    <a:pt x="4846" y="618"/>
                  </a:lnTo>
                  <a:lnTo>
                    <a:pt x="4827" y="622"/>
                  </a:lnTo>
                  <a:lnTo>
                    <a:pt x="4810" y="625"/>
                  </a:lnTo>
                  <a:lnTo>
                    <a:pt x="4793" y="628"/>
                  </a:lnTo>
                  <a:lnTo>
                    <a:pt x="4778" y="631"/>
                  </a:lnTo>
                  <a:lnTo>
                    <a:pt x="4763" y="634"/>
                  </a:lnTo>
                  <a:lnTo>
                    <a:pt x="4750" y="637"/>
                  </a:lnTo>
                  <a:lnTo>
                    <a:pt x="4738" y="640"/>
                  </a:lnTo>
                  <a:close/>
                  <a:moveTo>
                    <a:pt x="43" y="718"/>
                  </a:moveTo>
                  <a:lnTo>
                    <a:pt x="36" y="725"/>
                  </a:lnTo>
                  <a:lnTo>
                    <a:pt x="29" y="736"/>
                  </a:lnTo>
                  <a:lnTo>
                    <a:pt x="23" y="750"/>
                  </a:lnTo>
                  <a:lnTo>
                    <a:pt x="18" y="765"/>
                  </a:lnTo>
                  <a:lnTo>
                    <a:pt x="13" y="783"/>
                  </a:lnTo>
                  <a:lnTo>
                    <a:pt x="8" y="805"/>
                  </a:lnTo>
                  <a:lnTo>
                    <a:pt x="4" y="827"/>
                  </a:lnTo>
                  <a:lnTo>
                    <a:pt x="0" y="852"/>
                  </a:lnTo>
                  <a:lnTo>
                    <a:pt x="30" y="845"/>
                  </a:lnTo>
                  <a:lnTo>
                    <a:pt x="60" y="839"/>
                  </a:lnTo>
                  <a:lnTo>
                    <a:pt x="91" y="832"/>
                  </a:lnTo>
                  <a:lnTo>
                    <a:pt x="123" y="826"/>
                  </a:lnTo>
                  <a:lnTo>
                    <a:pt x="155" y="821"/>
                  </a:lnTo>
                  <a:lnTo>
                    <a:pt x="188" y="816"/>
                  </a:lnTo>
                  <a:lnTo>
                    <a:pt x="221" y="812"/>
                  </a:lnTo>
                  <a:lnTo>
                    <a:pt x="254" y="808"/>
                  </a:lnTo>
                  <a:lnTo>
                    <a:pt x="288" y="805"/>
                  </a:lnTo>
                  <a:lnTo>
                    <a:pt x="322" y="801"/>
                  </a:lnTo>
                  <a:lnTo>
                    <a:pt x="357" y="799"/>
                  </a:lnTo>
                  <a:lnTo>
                    <a:pt x="391" y="797"/>
                  </a:lnTo>
                  <a:lnTo>
                    <a:pt x="426" y="795"/>
                  </a:lnTo>
                  <a:lnTo>
                    <a:pt x="462" y="794"/>
                  </a:lnTo>
                  <a:lnTo>
                    <a:pt x="497" y="792"/>
                  </a:lnTo>
                  <a:lnTo>
                    <a:pt x="533" y="792"/>
                  </a:lnTo>
                  <a:lnTo>
                    <a:pt x="568" y="791"/>
                  </a:lnTo>
                  <a:lnTo>
                    <a:pt x="604" y="791"/>
                  </a:lnTo>
                  <a:lnTo>
                    <a:pt x="640" y="791"/>
                  </a:lnTo>
                  <a:lnTo>
                    <a:pt x="677" y="791"/>
                  </a:lnTo>
                  <a:lnTo>
                    <a:pt x="713" y="791"/>
                  </a:lnTo>
                  <a:lnTo>
                    <a:pt x="749" y="791"/>
                  </a:lnTo>
                  <a:lnTo>
                    <a:pt x="785" y="792"/>
                  </a:lnTo>
                  <a:lnTo>
                    <a:pt x="820" y="793"/>
                  </a:lnTo>
                  <a:lnTo>
                    <a:pt x="856" y="793"/>
                  </a:lnTo>
                  <a:lnTo>
                    <a:pt x="891" y="794"/>
                  </a:lnTo>
                  <a:lnTo>
                    <a:pt x="926" y="795"/>
                  </a:lnTo>
                  <a:lnTo>
                    <a:pt x="961" y="796"/>
                  </a:lnTo>
                  <a:lnTo>
                    <a:pt x="996" y="798"/>
                  </a:lnTo>
                  <a:lnTo>
                    <a:pt x="1030" y="799"/>
                  </a:lnTo>
                  <a:lnTo>
                    <a:pt x="1064" y="800"/>
                  </a:lnTo>
                  <a:lnTo>
                    <a:pt x="1098" y="801"/>
                  </a:lnTo>
                  <a:lnTo>
                    <a:pt x="1235" y="806"/>
                  </a:lnTo>
                  <a:lnTo>
                    <a:pt x="1368" y="811"/>
                  </a:lnTo>
                  <a:lnTo>
                    <a:pt x="1497" y="815"/>
                  </a:lnTo>
                  <a:lnTo>
                    <a:pt x="1623" y="819"/>
                  </a:lnTo>
                  <a:lnTo>
                    <a:pt x="1744" y="824"/>
                  </a:lnTo>
                  <a:lnTo>
                    <a:pt x="1861" y="828"/>
                  </a:lnTo>
                  <a:lnTo>
                    <a:pt x="1974" y="832"/>
                  </a:lnTo>
                  <a:lnTo>
                    <a:pt x="2084" y="836"/>
                  </a:lnTo>
                  <a:lnTo>
                    <a:pt x="2190" y="842"/>
                  </a:lnTo>
                  <a:lnTo>
                    <a:pt x="2294" y="846"/>
                  </a:lnTo>
                  <a:lnTo>
                    <a:pt x="2394" y="850"/>
                  </a:lnTo>
                  <a:lnTo>
                    <a:pt x="2492" y="855"/>
                  </a:lnTo>
                  <a:lnTo>
                    <a:pt x="2586" y="860"/>
                  </a:lnTo>
                  <a:lnTo>
                    <a:pt x="2678" y="865"/>
                  </a:lnTo>
                  <a:lnTo>
                    <a:pt x="2767" y="870"/>
                  </a:lnTo>
                  <a:lnTo>
                    <a:pt x="2853" y="876"/>
                  </a:lnTo>
                  <a:lnTo>
                    <a:pt x="2937" y="881"/>
                  </a:lnTo>
                  <a:lnTo>
                    <a:pt x="3020" y="886"/>
                  </a:lnTo>
                  <a:lnTo>
                    <a:pt x="3100" y="892"/>
                  </a:lnTo>
                  <a:lnTo>
                    <a:pt x="3178" y="898"/>
                  </a:lnTo>
                  <a:lnTo>
                    <a:pt x="3255" y="904"/>
                  </a:lnTo>
                  <a:lnTo>
                    <a:pt x="3331" y="910"/>
                  </a:lnTo>
                  <a:lnTo>
                    <a:pt x="3404" y="918"/>
                  </a:lnTo>
                  <a:lnTo>
                    <a:pt x="3476" y="924"/>
                  </a:lnTo>
                  <a:lnTo>
                    <a:pt x="3547" y="932"/>
                  </a:lnTo>
                  <a:lnTo>
                    <a:pt x="3617" y="939"/>
                  </a:lnTo>
                  <a:lnTo>
                    <a:pt x="3686" y="948"/>
                  </a:lnTo>
                  <a:lnTo>
                    <a:pt x="3755" y="955"/>
                  </a:lnTo>
                  <a:lnTo>
                    <a:pt x="3822" y="964"/>
                  </a:lnTo>
                  <a:lnTo>
                    <a:pt x="3890" y="973"/>
                  </a:lnTo>
                  <a:lnTo>
                    <a:pt x="3956" y="982"/>
                  </a:lnTo>
                  <a:lnTo>
                    <a:pt x="4023" y="992"/>
                  </a:lnTo>
                  <a:lnTo>
                    <a:pt x="4068" y="993"/>
                  </a:lnTo>
                  <a:lnTo>
                    <a:pt x="4106" y="991"/>
                  </a:lnTo>
                  <a:lnTo>
                    <a:pt x="4138" y="985"/>
                  </a:lnTo>
                  <a:lnTo>
                    <a:pt x="4164" y="975"/>
                  </a:lnTo>
                  <a:lnTo>
                    <a:pt x="4186" y="962"/>
                  </a:lnTo>
                  <a:lnTo>
                    <a:pt x="4205" y="948"/>
                  </a:lnTo>
                  <a:lnTo>
                    <a:pt x="4220" y="931"/>
                  </a:lnTo>
                  <a:lnTo>
                    <a:pt x="4233" y="910"/>
                  </a:lnTo>
                  <a:lnTo>
                    <a:pt x="4245" y="889"/>
                  </a:lnTo>
                  <a:lnTo>
                    <a:pt x="4257" y="867"/>
                  </a:lnTo>
                  <a:lnTo>
                    <a:pt x="4270" y="844"/>
                  </a:lnTo>
                  <a:lnTo>
                    <a:pt x="4284" y="818"/>
                  </a:lnTo>
                  <a:lnTo>
                    <a:pt x="4300" y="794"/>
                  </a:lnTo>
                  <a:lnTo>
                    <a:pt x="4320" y="769"/>
                  </a:lnTo>
                  <a:lnTo>
                    <a:pt x="4344" y="743"/>
                  </a:lnTo>
                  <a:lnTo>
                    <a:pt x="4373" y="718"/>
                  </a:lnTo>
                  <a:lnTo>
                    <a:pt x="4364" y="720"/>
                  </a:lnTo>
                  <a:lnTo>
                    <a:pt x="4354" y="722"/>
                  </a:lnTo>
                  <a:lnTo>
                    <a:pt x="4345" y="724"/>
                  </a:lnTo>
                  <a:lnTo>
                    <a:pt x="4335" y="727"/>
                  </a:lnTo>
                  <a:lnTo>
                    <a:pt x="4324" y="729"/>
                  </a:lnTo>
                  <a:lnTo>
                    <a:pt x="4313" y="732"/>
                  </a:lnTo>
                  <a:lnTo>
                    <a:pt x="4302" y="735"/>
                  </a:lnTo>
                  <a:lnTo>
                    <a:pt x="4290" y="737"/>
                  </a:lnTo>
                  <a:lnTo>
                    <a:pt x="4277" y="738"/>
                  </a:lnTo>
                  <a:lnTo>
                    <a:pt x="4264" y="740"/>
                  </a:lnTo>
                  <a:lnTo>
                    <a:pt x="4250" y="741"/>
                  </a:lnTo>
                  <a:lnTo>
                    <a:pt x="4235" y="741"/>
                  </a:lnTo>
                  <a:lnTo>
                    <a:pt x="4219" y="741"/>
                  </a:lnTo>
                  <a:lnTo>
                    <a:pt x="4202" y="740"/>
                  </a:lnTo>
                  <a:lnTo>
                    <a:pt x="4183" y="738"/>
                  </a:lnTo>
                  <a:lnTo>
                    <a:pt x="4164" y="735"/>
                  </a:lnTo>
                  <a:lnTo>
                    <a:pt x="4128" y="729"/>
                  </a:lnTo>
                  <a:lnTo>
                    <a:pt x="4089" y="725"/>
                  </a:lnTo>
                  <a:lnTo>
                    <a:pt x="4047" y="721"/>
                  </a:lnTo>
                  <a:lnTo>
                    <a:pt x="4002" y="717"/>
                  </a:lnTo>
                  <a:lnTo>
                    <a:pt x="3955" y="713"/>
                  </a:lnTo>
                  <a:lnTo>
                    <a:pt x="3905" y="709"/>
                  </a:lnTo>
                  <a:lnTo>
                    <a:pt x="3852" y="706"/>
                  </a:lnTo>
                  <a:lnTo>
                    <a:pt x="3798" y="703"/>
                  </a:lnTo>
                  <a:lnTo>
                    <a:pt x="3741" y="700"/>
                  </a:lnTo>
                  <a:lnTo>
                    <a:pt x="3682" y="697"/>
                  </a:lnTo>
                  <a:lnTo>
                    <a:pt x="3622" y="695"/>
                  </a:lnTo>
                  <a:lnTo>
                    <a:pt x="3560" y="692"/>
                  </a:lnTo>
                  <a:lnTo>
                    <a:pt x="3497" y="689"/>
                  </a:lnTo>
                  <a:lnTo>
                    <a:pt x="3433" y="687"/>
                  </a:lnTo>
                  <a:lnTo>
                    <a:pt x="3367" y="686"/>
                  </a:lnTo>
                  <a:lnTo>
                    <a:pt x="3300" y="684"/>
                  </a:lnTo>
                  <a:lnTo>
                    <a:pt x="3233" y="682"/>
                  </a:lnTo>
                  <a:lnTo>
                    <a:pt x="3165" y="681"/>
                  </a:lnTo>
                  <a:lnTo>
                    <a:pt x="3097" y="680"/>
                  </a:lnTo>
                  <a:lnTo>
                    <a:pt x="3029" y="678"/>
                  </a:lnTo>
                  <a:lnTo>
                    <a:pt x="2961" y="677"/>
                  </a:lnTo>
                  <a:lnTo>
                    <a:pt x="2893" y="676"/>
                  </a:lnTo>
                  <a:lnTo>
                    <a:pt x="2825" y="676"/>
                  </a:lnTo>
                  <a:lnTo>
                    <a:pt x="2758" y="674"/>
                  </a:lnTo>
                  <a:lnTo>
                    <a:pt x="2691" y="673"/>
                  </a:lnTo>
                  <a:lnTo>
                    <a:pt x="2625" y="672"/>
                  </a:lnTo>
                  <a:lnTo>
                    <a:pt x="2560" y="672"/>
                  </a:lnTo>
                  <a:lnTo>
                    <a:pt x="2496" y="671"/>
                  </a:lnTo>
                  <a:lnTo>
                    <a:pt x="2433" y="671"/>
                  </a:lnTo>
                  <a:lnTo>
                    <a:pt x="2371" y="671"/>
                  </a:lnTo>
                  <a:lnTo>
                    <a:pt x="2311" y="670"/>
                  </a:lnTo>
                  <a:lnTo>
                    <a:pt x="2253" y="670"/>
                  </a:lnTo>
                  <a:lnTo>
                    <a:pt x="2193" y="669"/>
                  </a:lnTo>
                  <a:lnTo>
                    <a:pt x="2134" y="669"/>
                  </a:lnTo>
                  <a:lnTo>
                    <a:pt x="2073" y="668"/>
                  </a:lnTo>
                  <a:lnTo>
                    <a:pt x="2013" y="668"/>
                  </a:lnTo>
                  <a:lnTo>
                    <a:pt x="1953" y="667"/>
                  </a:lnTo>
                  <a:lnTo>
                    <a:pt x="1892" y="667"/>
                  </a:lnTo>
                  <a:lnTo>
                    <a:pt x="1831" y="667"/>
                  </a:lnTo>
                  <a:lnTo>
                    <a:pt x="1770" y="666"/>
                  </a:lnTo>
                  <a:lnTo>
                    <a:pt x="1710" y="666"/>
                  </a:lnTo>
                  <a:lnTo>
                    <a:pt x="1649" y="666"/>
                  </a:lnTo>
                  <a:lnTo>
                    <a:pt x="1588" y="666"/>
                  </a:lnTo>
                  <a:lnTo>
                    <a:pt x="1526" y="666"/>
                  </a:lnTo>
                  <a:lnTo>
                    <a:pt x="1465" y="666"/>
                  </a:lnTo>
                  <a:lnTo>
                    <a:pt x="1404" y="667"/>
                  </a:lnTo>
                  <a:lnTo>
                    <a:pt x="1344" y="667"/>
                  </a:lnTo>
                  <a:lnTo>
                    <a:pt x="1283" y="667"/>
                  </a:lnTo>
                  <a:lnTo>
                    <a:pt x="1223" y="668"/>
                  </a:lnTo>
                  <a:lnTo>
                    <a:pt x="1163" y="668"/>
                  </a:lnTo>
                  <a:lnTo>
                    <a:pt x="1103" y="669"/>
                  </a:lnTo>
                  <a:lnTo>
                    <a:pt x="1043" y="669"/>
                  </a:lnTo>
                  <a:lnTo>
                    <a:pt x="984" y="670"/>
                  </a:lnTo>
                  <a:lnTo>
                    <a:pt x="925" y="671"/>
                  </a:lnTo>
                  <a:lnTo>
                    <a:pt x="866" y="671"/>
                  </a:lnTo>
                  <a:lnTo>
                    <a:pt x="808" y="672"/>
                  </a:lnTo>
                  <a:lnTo>
                    <a:pt x="750" y="673"/>
                  </a:lnTo>
                  <a:lnTo>
                    <a:pt x="693" y="674"/>
                  </a:lnTo>
                  <a:lnTo>
                    <a:pt x="635" y="676"/>
                  </a:lnTo>
                  <a:lnTo>
                    <a:pt x="578" y="677"/>
                  </a:lnTo>
                  <a:lnTo>
                    <a:pt x="522" y="678"/>
                  </a:lnTo>
                  <a:lnTo>
                    <a:pt x="467" y="679"/>
                  </a:lnTo>
                  <a:lnTo>
                    <a:pt x="412" y="681"/>
                  </a:lnTo>
                  <a:lnTo>
                    <a:pt x="358" y="682"/>
                  </a:lnTo>
                  <a:lnTo>
                    <a:pt x="338" y="684"/>
                  </a:lnTo>
                  <a:lnTo>
                    <a:pt x="317" y="686"/>
                  </a:lnTo>
                  <a:lnTo>
                    <a:pt x="295" y="688"/>
                  </a:lnTo>
                  <a:lnTo>
                    <a:pt x="273" y="689"/>
                  </a:lnTo>
                  <a:lnTo>
                    <a:pt x="251" y="691"/>
                  </a:lnTo>
                  <a:lnTo>
                    <a:pt x="229" y="692"/>
                  </a:lnTo>
                  <a:lnTo>
                    <a:pt x="207" y="694"/>
                  </a:lnTo>
                  <a:lnTo>
                    <a:pt x="186" y="696"/>
                  </a:lnTo>
                  <a:lnTo>
                    <a:pt x="165" y="697"/>
                  </a:lnTo>
                  <a:lnTo>
                    <a:pt x="144" y="699"/>
                  </a:lnTo>
                  <a:lnTo>
                    <a:pt x="124" y="701"/>
                  </a:lnTo>
                  <a:lnTo>
                    <a:pt x="106" y="704"/>
                  </a:lnTo>
                  <a:lnTo>
                    <a:pt x="88" y="706"/>
                  </a:lnTo>
                  <a:lnTo>
                    <a:pt x="71" y="709"/>
                  </a:lnTo>
                  <a:lnTo>
                    <a:pt x="56" y="714"/>
                  </a:lnTo>
                  <a:lnTo>
                    <a:pt x="43" y="718"/>
                  </a:lnTo>
                  <a:close/>
                </a:path>
              </a:pathLst>
            </a:custGeom>
            <a:solidFill>
              <a:srgbClr val="8C59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03" name="Freeform 147"/>
            <p:cNvSpPr>
              <a:spLocks/>
            </p:cNvSpPr>
            <p:nvPr/>
          </p:nvSpPr>
          <p:spPr bwMode="auto">
            <a:xfrm>
              <a:off x="837" y="1200"/>
              <a:ext cx="205" cy="18"/>
            </a:xfrm>
            <a:custGeom>
              <a:avLst/>
              <a:gdLst/>
              <a:ahLst/>
              <a:cxnLst>
                <a:cxn ang="0">
                  <a:pos x="18" y="212"/>
                </a:cxn>
                <a:cxn ang="0">
                  <a:pos x="52" y="212"/>
                </a:cxn>
                <a:cxn ang="0">
                  <a:pos x="86" y="212"/>
                </a:cxn>
                <a:cxn ang="0">
                  <a:pos x="119" y="211"/>
                </a:cxn>
                <a:cxn ang="0">
                  <a:pos x="153" y="211"/>
                </a:cxn>
                <a:cxn ang="0">
                  <a:pos x="187" y="210"/>
                </a:cxn>
                <a:cxn ang="0">
                  <a:pos x="221" y="210"/>
                </a:cxn>
                <a:cxn ang="0">
                  <a:pos x="255" y="210"/>
                </a:cxn>
                <a:cxn ang="0">
                  <a:pos x="299" y="205"/>
                </a:cxn>
                <a:cxn ang="0">
                  <a:pos x="352" y="193"/>
                </a:cxn>
                <a:cxn ang="0">
                  <a:pos x="405" y="181"/>
                </a:cxn>
                <a:cxn ang="0">
                  <a:pos x="459" y="170"/>
                </a:cxn>
                <a:cxn ang="0">
                  <a:pos x="512" y="158"/>
                </a:cxn>
                <a:cxn ang="0">
                  <a:pos x="566" y="146"/>
                </a:cxn>
                <a:cxn ang="0">
                  <a:pos x="619" y="135"/>
                </a:cxn>
                <a:cxn ang="0">
                  <a:pos x="673" y="123"/>
                </a:cxn>
                <a:cxn ang="0">
                  <a:pos x="728" y="111"/>
                </a:cxn>
                <a:cxn ang="0">
                  <a:pos x="782" y="100"/>
                </a:cxn>
                <a:cxn ang="0">
                  <a:pos x="838" y="88"/>
                </a:cxn>
                <a:cxn ang="0">
                  <a:pos x="892" y="77"/>
                </a:cxn>
                <a:cxn ang="0">
                  <a:pos x="947" y="65"/>
                </a:cxn>
                <a:cxn ang="0">
                  <a:pos x="1002" y="54"/>
                </a:cxn>
                <a:cxn ang="0">
                  <a:pos x="1058" y="43"/>
                </a:cxn>
                <a:cxn ang="0">
                  <a:pos x="1113" y="31"/>
                </a:cxn>
                <a:cxn ang="0">
                  <a:pos x="1637" y="0"/>
                </a:cxn>
                <a:cxn ang="0">
                  <a:pos x="1548" y="17"/>
                </a:cxn>
                <a:cxn ang="0">
                  <a:pos x="1457" y="36"/>
                </a:cxn>
                <a:cxn ang="0">
                  <a:pos x="1366" y="56"/>
                </a:cxn>
                <a:cxn ang="0">
                  <a:pos x="1274" y="79"/>
                </a:cxn>
                <a:cxn ang="0">
                  <a:pos x="1183" y="100"/>
                </a:cxn>
                <a:cxn ang="0">
                  <a:pos x="1093" y="122"/>
                </a:cxn>
                <a:cxn ang="0">
                  <a:pos x="1005" y="144"/>
                </a:cxn>
                <a:cxn ang="0">
                  <a:pos x="921" y="164"/>
                </a:cxn>
                <a:cxn ang="0">
                  <a:pos x="840" y="185"/>
                </a:cxn>
                <a:cxn ang="0">
                  <a:pos x="763" y="202"/>
                </a:cxn>
                <a:cxn ang="0">
                  <a:pos x="692" y="218"/>
                </a:cxn>
                <a:cxn ang="0">
                  <a:pos x="628" y="232"/>
                </a:cxn>
                <a:cxn ang="0">
                  <a:pos x="570" y="242"/>
                </a:cxn>
                <a:cxn ang="0">
                  <a:pos x="521" y="249"/>
                </a:cxn>
                <a:cxn ang="0">
                  <a:pos x="480" y="252"/>
                </a:cxn>
                <a:cxn ang="0">
                  <a:pos x="449" y="251"/>
                </a:cxn>
                <a:cxn ang="0">
                  <a:pos x="393" y="246"/>
                </a:cxn>
                <a:cxn ang="0">
                  <a:pos x="336" y="241"/>
                </a:cxn>
                <a:cxn ang="0">
                  <a:pos x="280" y="235"/>
                </a:cxn>
                <a:cxn ang="0">
                  <a:pos x="224" y="230"/>
                </a:cxn>
                <a:cxn ang="0">
                  <a:pos x="168" y="225"/>
                </a:cxn>
                <a:cxn ang="0">
                  <a:pos x="112" y="220"/>
                </a:cxn>
                <a:cxn ang="0">
                  <a:pos x="56" y="216"/>
                </a:cxn>
                <a:cxn ang="0">
                  <a:pos x="0" y="212"/>
                </a:cxn>
              </a:cxnLst>
              <a:rect l="0" t="0" r="r" b="b"/>
              <a:pathLst>
                <a:path w="1637" h="252">
                  <a:moveTo>
                    <a:pt x="0" y="212"/>
                  </a:moveTo>
                  <a:lnTo>
                    <a:pt x="18" y="212"/>
                  </a:lnTo>
                  <a:lnTo>
                    <a:pt x="35" y="212"/>
                  </a:lnTo>
                  <a:lnTo>
                    <a:pt x="52" y="212"/>
                  </a:lnTo>
                  <a:lnTo>
                    <a:pt x="69" y="212"/>
                  </a:lnTo>
                  <a:lnTo>
                    <a:pt x="86" y="212"/>
                  </a:lnTo>
                  <a:lnTo>
                    <a:pt x="103" y="211"/>
                  </a:lnTo>
                  <a:lnTo>
                    <a:pt x="119" y="211"/>
                  </a:lnTo>
                  <a:lnTo>
                    <a:pt x="136" y="211"/>
                  </a:lnTo>
                  <a:lnTo>
                    <a:pt x="153" y="211"/>
                  </a:lnTo>
                  <a:lnTo>
                    <a:pt x="170" y="211"/>
                  </a:lnTo>
                  <a:lnTo>
                    <a:pt x="187" y="210"/>
                  </a:lnTo>
                  <a:lnTo>
                    <a:pt x="203" y="210"/>
                  </a:lnTo>
                  <a:lnTo>
                    <a:pt x="221" y="210"/>
                  </a:lnTo>
                  <a:lnTo>
                    <a:pt x="238" y="210"/>
                  </a:lnTo>
                  <a:lnTo>
                    <a:pt x="255" y="210"/>
                  </a:lnTo>
                  <a:lnTo>
                    <a:pt x="273" y="210"/>
                  </a:lnTo>
                  <a:lnTo>
                    <a:pt x="299" y="205"/>
                  </a:lnTo>
                  <a:lnTo>
                    <a:pt x="326" y="198"/>
                  </a:lnTo>
                  <a:lnTo>
                    <a:pt x="352" y="193"/>
                  </a:lnTo>
                  <a:lnTo>
                    <a:pt x="379" y="187"/>
                  </a:lnTo>
                  <a:lnTo>
                    <a:pt x="405" y="181"/>
                  </a:lnTo>
                  <a:lnTo>
                    <a:pt x="432" y="176"/>
                  </a:lnTo>
                  <a:lnTo>
                    <a:pt x="459" y="170"/>
                  </a:lnTo>
                  <a:lnTo>
                    <a:pt x="485" y="164"/>
                  </a:lnTo>
                  <a:lnTo>
                    <a:pt x="512" y="158"/>
                  </a:lnTo>
                  <a:lnTo>
                    <a:pt x="539" y="153"/>
                  </a:lnTo>
                  <a:lnTo>
                    <a:pt x="566" y="146"/>
                  </a:lnTo>
                  <a:lnTo>
                    <a:pt x="593" y="141"/>
                  </a:lnTo>
                  <a:lnTo>
                    <a:pt x="619" y="135"/>
                  </a:lnTo>
                  <a:lnTo>
                    <a:pt x="646" y="129"/>
                  </a:lnTo>
                  <a:lnTo>
                    <a:pt x="673" y="123"/>
                  </a:lnTo>
                  <a:lnTo>
                    <a:pt x="701" y="118"/>
                  </a:lnTo>
                  <a:lnTo>
                    <a:pt x="728" y="111"/>
                  </a:lnTo>
                  <a:lnTo>
                    <a:pt x="755" y="106"/>
                  </a:lnTo>
                  <a:lnTo>
                    <a:pt x="782" y="100"/>
                  </a:lnTo>
                  <a:lnTo>
                    <a:pt x="810" y="95"/>
                  </a:lnTo>
                  <a:lnTo>
                    <a:pt x="838" y="88"/>
                  </a:lnTo>
                  <a:lnTo>
                    <a:pt x="865" y="83"/>
                  </a:lnTo>
                  <a:lnTo>
                    <a:pt x="892" y="77"/>
                  </a:lnTo>
                  <a:lnTo>
                    <a:pt x="920" y="71"/>
                  </a:lnTo>
                  <a:lnTo>
                    <a:pt x="947" y="65"/>
                  </a:lnTo>
                  <a:lnTo>
                    <a:pt x="975" y="60"/>
                  </a:lnTo>
                  <a:lnTo>
                    <a:pt x="1002" y="54"/>
                  </a:lnTo>
                  <a:lnTo>
                    <a:pt x="1030" y="48"/>
                  </a:lnTo>
                  <a:lnTo>
                    <a:pt x="1058" y="43"/>
                  </a:lnTo>
                  <a:lnTo>
                    <a:pt x="1085" y="37"/>
                  </a:lnTo>
                  <a:lnTo>
                    <a:pt x="1113" y="31"/>
                  </a:lnTo>
                  <a:lnTo>
                    <a:pt x="1141" y="26"/>
                  </a:lnTo>
                  <a:lnTo>
                    <a:pt x="1637" y="0"/>
                  </a:lnTo>
                  <a:lnTo>
                    <a:pt x="1593" y="9"/>
                  </a:lnTo>
                  <a:lnTo>
                    <a:pt x="1548" y="17"/>
                  </a:lnTo>
                  <a:lnTo>
                    <a:pt x="1503" y="27"/>
                  </a:lnTo>
                  <a:lnTo>
                    <a:pt x="1457" y="36"/>
                  </a:lnTo>
                  <a:lnTo>
                    <a:pt x="1412" y="47"/>
                  </a:lnTo>
                  <a:lnTo>
                    <a:pt x="1366" y="56"/>
                  </a:lnTo>
                  <a:lnTo>
                    <a:pt x="1320" y="67"/>
                  </a:lnTo>
                  <a:lnTo>
                    <a:pt x="1274" y="79"/>
                  </a:lnTo>
                  <a:lnTo>
                    <a:pt x="1228" y="89"/>
                  </a:lnTo>
                  <a:lnTo>
                    <a:pt x="1183" y="100"/>
                  </a:lnTo>
                  <a:lnTo>
                    <a:pt x="1137" y="111"/>
                  </a:lnTo>
                  <a:lnTo>
                    <a:pt x="1093" y="122"/>
                  </a:lnTo>
                  <a:lnTo>
                    <a:pt x="1049" y="133"/>
                  </a:lnTo>
                  <a:lnTo>
                    <a:pt x="1005" y="144"/>
                  </a:lnTo>
                  <a:lnTo>
                    <a:pt x="962" y="155"/>
                  </a:lnTo>
                  <a:lnTo>
                    <a:pt x="921" y="164"/>
                  </a:lnTo>
                  <a:lnTo>
                    <a:pt x="880" y="175"/>
                  </a:lnTo>
                  <a:lnTo>
                    <a:pt x="840" y="185"/>
                  </a:lnTo>
                  <a:lnTo>
                    <a:pt x="800" y="194"/>
                  </a:lnTo>
                  <a:lnTo>
                    <a:pt x="763" y="202"/>
                  </a:lnTo>
                  <a:lnTo>
                    <a:pt x="727" y="211"/>
                  </a:lnTo>
                  <a:lnTo>
                    <a:pt x="692" y="218"/>
                  </a:lnTo>
                  <a:lnTo>
                    <a:pt x="659" y="226"/>
                  </a:lnTo>
                  <a:lnTo>
                    <a:pt x="628" y="232"/>
                  </a:lnTo>
                  <a:lnTo>
                    <a:pt x="598" y="237"/>
                  </a:lnTo>
                  <a:lnTo>
                    <a:pt x="570" y="242"/>
                  </a:lnTo>
                  <a:lnTo>
                    <a:pt x="545" y="246"/>
                  </a:lnTo>
                  <a:lnTo>
                    <a:pt x="521" y="249"/>
                  </a:lnTo>
                  <a:lnTo>
                    <a:pt x="499" y="251"/>
                  </a:lnTo>
                  <a:lnTo>
                    <a:pt x="480" y="252"/>
                  </a:lnTo>
                  <a:lnTo>
                    <a:pt x="463" y="252"/>
                  </a:lnTo>
                  <a:lnTo>
                    <a:pt x="449" y="251"/>
                  </a:lnTo>
                  <a:lnTo>
                    <a:pt x="421" y="249"/>
                  </a:lnTo>
                  <a:lnTo>
                    <a:pt x="393" y="246"/>
                  </a:lnTo>
                  <a:lnTo>
                    <a:pt x="365" y="244"/>
                  </a:lnTo>
                  <a:lnTo>
                    <a:pt x="336" y="241"/>
                  </a:lnTo>
                  <a:lnTo>
                    <a:pt x="308" y="238"/>
                  </a:lnTo>
                  <a:lnTo>
                    <a:pt x="280" y="235"/>
                  </a:lnTo>
                  <a:lnTo>
                    <a:pt x="252" y="233"/>
                  </a:lnTo>
                  <a:lnTo>
                    <a:pt x="224" y="230"/>
                  </a:lnTo>
                  <a:lnTo>
                    <a:pt x="196" y="228"/>
                  </a:lnTo>
                  <a:lnTo>
                    <a:pt x="168" y="225"/>
                  </a:lnTo>
                  <a:lnTo>
                    <a:pt x="140" y="223"/>
                  </a:lnTo>
                  <a:lnTo>
                    <a:pt x="112" y="220"/>
                  </a:lnTo>
                  <a:lnTo>
                    <a:pt x="84" y="218"/>
                  </a:lnTo>
                  <a:lnTo>
                    <a:pt x="56" y="216"/>
                  </a:lnTo>
                  <a:lnTo>
                    <a:pt x="28" y="214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04" name="Freeform 148"/>
            <p:cNvSpPr>
              <a:spLocks/>
            </p:cNvSpPr>
            <p:nvPr/>
          </p:nvSpPr>
          <p:spPr bwMode="auto">
            <a:xfrm>
              <a:off x="837" y="1214"/>
              <a:ext cx="35" cy="1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273" y="0"/>
                </a:cxn>
                <a:cxn ang="0">
                  <a:pos x="255" y="0"/>
                </a:cxn>
                <a:cxn ang="0">
                  <a:pos x="238" y="0"/>
                </a:cxn>
                <a:cxn ang="0">
                  <a:pos x="221" y="0"/>
                </a:cxn>
                <a:cxn ang="0">
                  <a:pos x="203" y="0"/>
                </a:cxn>
                <a:cxn ang="0">
                  <a:pos x="187" y="0"/>
                </a:cxn>
                <a:cxn ang="0">
                  <a:pos x="170" y="1"/>
                </a:cxn>
                <a:cxn ang="0">
                  <a:pos x="153" y="1"/>
                </a:cxn>
                <a:cxn ang="0">
                  <a:pos x="136" y="1"/>
                </a:cxn>
                <a:cxn ang="0">
                  <a:pos x="119" y="1"/>
                </a:cxn>
                <a:cxn ang="0">
                  <a:pos x="103" y="1"/>
                </a:cxn>
                <a:cxn ang="0">
                  <a:pos x="86" y="2"/>
                </a:cxn>
                <a:cxn ang="0">
                  <a:pos x="69" y="2"/>
                </a:cxn>
                <a:cxn ang="0">
                  <a:pos x="52" y="2"/>
                </a:cxn>
                <a:cxn ang="0">
                  <a:pos x="35" y="2"/>
                </a:cxn>
                <a:cxn ang="0">
                  <a:pos x="18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18" y="10"/>
                </a:cxn>
                <a:cxn ang="0">
                  <a:pos x="35" y="10"/>
                </a:cxn>
                <a:cxn ang="0">
                  <a:pos x="52" y="10"/>
                </a:cxn>
                <a:cxn ang="0">
                  <a:pos x="69" y="10"/>
                </a:cxn>
                <a:cxn ang="0">
                  <a:pos x="86" y="10"/>
                </a:cxn>
                <a:cxn ang="0">
                  <a:pos x="103" y="9"/>
                </a:cxn>
                <a:cxn ang="0">
                  <a:pos x="119" y="9"/>
                </a:cxn>
                <a:cxn ang="0">
                  <a:pos x="136" y="9"/>
                </a:cxn>
                <a:cxn ang="0">
                  <a:pos x="153" y="9"/>
                </a:cxn>
                <a:cxn ang="0">
                  <a:pos x="170" y="9"/>
                </a:cxn>
                <a:cxn ang="0">
                  <a:pos x="187" y="8"/>
                </a:cxn>
                <a:cxn ang="0">
                  <a:pos x="203" y="8"/>
                </a:cxn>
                <a:cxn ang="0">
                  <a:pos x="221" y="8"/>
                </a:cxn>
                <a:cxn ang="0">
                  <a:pos x="238" y="8"/>
                </a:cxn>
                <a:cxn ang="0">
                  <a:pos x="255" y="8"/>
                </a:cxn>
                <a:cxn ang="0">
                  <a:pos x="273" y="8"/>
                </a:cxn>
                <a:cxn ang="0">
                  <a:pos x="273" y="8"/>
                </a:cxn>
                <a:cxn ang="0">
                  <a:pos x="273" y="8"/>
                </a:cxn>
                <a:cxn ang="0">
                  <a:pos x="276" y="7"/>
                </a:cxn>
                <a:cxn ang="0">
                  <a:pos x="277" y="4"/>
                </a:cxn>
                <a:cxn ang="0">
                  <a:pos x="276" y="1"/>
                </a:cxn>
                <a:cxn ang="0">
                  <a:pos x="273" y="0"/>
                </a:cxn>
              </a:cxnLst>
              <a:rect l="0" t="0" r="r" b="b"/>
              <a:pathLst>
                <a:path w="277" h="10">
                  <a:moveTo>
                    <a:pt x="273" y="0"/>
                  </a:moveTo>
                  <a:lnTo>
                    <a:pt x="273" y="0"/>
                  </a:lnTo>
                  <a:lnTo>
                    <a:pt x="255" y="0"/>
                  </a:lnTo>
                  <a:lnTo>
                    <a:pt x="238" y="0"/>
                  </a:lnTo>
                  <a:lnTo>
                    <a:pt x="221" y="0"/>
                  </a:lnTo>
                  <a:lnTo>
                    <a:pt x="203" y="0"/>
                  </a:lnTo>
                  <a:lnTo>
                    <a:pt x="187" y="0"/>
                  </a:lnTo>
                  <a:lnTo>
                    <a:pt x="170" y="1"/>
                  </a:lnTo>
                  <a:lnTo>
                    <a:pt x="153" y="1"/>
                  </a:lnTo>
                  <a:lnTo>
                    <a:pt x="136" y="1"/>
                  </a:lnTo>
                  <a:lnTo>
                    <a:pt x="119" y="1"/>
                  </a:lnTo>
                  <a:lnTo>
                    <a:pt x="103" y="1"/>
                  </a:lnTo>
                  <a:lnTo>
                    <a:pt x="86" y="2"/>
                  </a:lnTo>
                  <a:lnTo>
                    <a:pt x="69" y="2"/>
                  </a:lnTo>
                  <a:lnTo>
                    <a:pt x="52" y="2"/>
                  </a:lnTo>
                  <a:lnTo>
                    <a:pt x="35" y="2"/>
                  </a:lnTo>
                  <a:lnTo>
                    <a:pt x="18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18" y="10"/>
                  </a:lnTo>
                  <a:lnTo>
                    <a:pt x="35" y="10"/>
                  </a:lnTo>
                  <a:lnTo>
                    <a:pt x="52" y="10"/>
                  </a:lnTo>
                  <a:lnTo>
                    <a:pt x="69" y="10"/>
                  </a:lnTo>
                  <a:lnTo>
                    <a:pt x="86" y="10"/>
                  </a:lnTo>
                  <a:lnTo>
                    <a:pt x="103" y="9"/>
                  </a:lnTo>
                  <a:lnTo>
                    <a:pt x="119" y="9"/>
                  </a:lnTo>
                  <a:lnTo>
                    <a:pt x="136" y="9"/>
                  </a:lnTo>
                  <a:lnTo>
                    <a:pt x="153" y="9"/>
                  </a:lnTo>
                  <a:lnTo>
                    <a:pt x="170" y="9"/>
                  </a:lnTo>
                  <a:lnTo>
                    <a:pt x="187" y="8"/>
                  </a:lnTo>
                  <a:lnTo>
                    <a:pt x="203" y="8"/>
                  </a:lnTo>
                  <a:lnTo>
                    <a:pt x="221" y="8"/>
                  </a:lnTo>
                  <a:lnTo>
                    <a:pt x="238" y="8"/>
                  </a:lnTo>
                  <a:lnTo>
                    <a:pt x="255" y="8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6" y="7"/>
                  </a:lnTo>
                  <a:lnTo>
                    <a:pt x="277" y="4"/>
                  </a:lnTo>
                  <a:lnTo>
                    <a:pt x="276" y="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05" name="Freeform 149"/>
            <p:cNvSpPr>
              <a:spLocks/>
            </p:cNvSpPr>
            <p:nvPr/>
          </p:nvSpPr>
          <p:spPr bwMode="auto">
            <a:xfrm>
              <a:off x="871" y="1201"/>
              <a:ext cx="109" cy="14"/>
            </a:xfrm>
            <a:custGeom>
              <a:avLst/>
              <a:gdLst/>
              <a:ahLst/>
              <a:cxnLst>
                <a:cxn ang="0">
                  <a:pos x="868" y="0"/>
                </a:cxn>
                <a:cxn ang="0">
                  <a:pos x="812" y="11"/>
                </a:cxn>
                <a:cxn ang="0">
                  <a:pos x="757" y="22"/>
                </a:cxn>
                <a:cxn ang="0">
                  <a:pos x="702" y="33"/>
                </a:cxn>
                <a:cxn ang="0">
                  <a:pos x="647" y="45"/>
                </a:cxn>
                <a:cxn ang="0">
                  <a:pos x="592" y="57"/>
                </a:cxn>
                <a:cxn ang="0">
                  <a:pos x="537" y="68"/>
                </a:cxn>
                <a:cxn ang="0">
                  <a:pos x="482" y="80"/>
                </a:cxn>
                <a:cxn ang="0">
                  <a:pos x="428" y="92"/>
                </a:cxn>
                <a:cxn ang="0">
                  <a:pos x="373" y="103"/>
                </a:cxn>
                <a:cxn ang="0">
                  <a:pos x="320" y="115"/>
                </a:cxn>
                <a:cxn ang="0">
                  <a:pos x="266" y="127"/>
                </a:cxn>
                <a:cxn ang="0">
                  <a:pos x="212" y="138"/>
                </a:cxn>
                <a:cxn ang="0">
                  <a:pos x="159" y="150"/>
                </a:cxn>
                <a:cxn ang="0">
                  <a:pos x="106" y="160"/>
                </a:cxn>
                <a:cxn ang="0">
                  <a:pos x="53" y="172"/>
                </a:cxn>
                <a:cxn ang="0">
                  <a:pos x="0" y="184"/>
                </a:cxn>
                <a:cxn ang="0">
                  <a:pos x="26" y="187"/>
                </a:cxn>
                <a:cxn ang="0">
                  <a:pos x="79" y="175"/>
                </a:cxn>
                <a:cxn ang="0">
                  <a:pos x="132" y="164"/>
                </a:cxn>
                <a:cxn ang="0">
                  <a:pos x="186" y="152"/>
                </a:cxn>
                <a:cxn ang="0">
                  <a:pos x="239" y="140"/>
                </a:cxn>
                <a:cxn ang="0">
                  <a:pos x="293" y="129"/>
                </a:cxn>
                <a:cxn ang="0">
                  <a:pos x="346" y="117"/>
                </a:cxn>
                <a:cxn ang="0">
                  <a:pos x="400" y="105"/>
                </a:cxn>
                <a:cxn ang="0">
                  <a:pos x="455" y="94"/>
                </a:cxn>
                <a:cxn ang="0">
                  <a:pos x="509" y="82"/>
                </a:cxn>
                <a:cxn ang="0">
                  <a:pos x="565" y="70"/>
                </a:cxn>
                <a:cxn ang="0">
                  <a:pos x="619" y="59"/>
                </a:cxn>
                <a:cxn ang="0">
                  <a:pos x="674" y="47"/>
                </a:cxn>
                <a:cxn ang="0">
                  <a:pos x="729" y="37"/>
                </a:cxn>
                <a:cxn ang="0">
                  <a:pos x="785" y="25"/>
                </a:cxn>
                <a:cxn ang="0">
                  <a:pos x="840" y="13"/>
                </a:cxn>
                <a:cxn ang="0">
                  <a:pos x="868" y="8"/>
                </a:cxn>
                <a:cxn ang="0">
                  <a:pos x="871" y="7"/>
                </a:cxn>
                <a:cxn ang="0">
                  <a:pos x="871" y="1"/>
                </a:cxn>
              </a:cxnLst>
              <a:rect l="0" t="0" r="r" b="b"/>
              <a:pathLst>
                <a:path w="872" h="192">
                  <a:moveTo>
                    <a:pt x="868" y="0"/>
                  </a:moveTo>
                  <a:lnTo>
                    <a:pt x="868" y="0"/>
                  </a:lnTo>
                  <a:lnTo>
                    <a:pt x="840" y="5"/>
                  </a:lnTo>
                  <a:lnTo>
                    <a:pt x="812" y="11"/>
                  </a:lnTo>
                  <a:lnTo>
                    <a:pt x="785" y="16"/>
                  </a:lnTo>
                  <a:lnTo>
                    <a:pt x="757" y="22"/>
                  </a:lnTo>
                  <a:lnTo>
                    <a:pt x="729" y="28"/>
                  </a:lnTo>
                  <a:lnTo>
                    <a:pt x="702" y="33"/>
                  </a:lnTo>
                  <a:lnTo>
                    <a:pt x="674" y="39"/>
                  </a:lnTo>
                  <a:lnTo>
                    <a:pt x="647" y="45"/>
                  </a:lnTo>
                  <a:lnTo>
                    <a:pt x="619" y="50"/>
                  </a:lnTo>
                  <a:lnTo>
                    <a:pt x="592" y="57"/>
                  </a:lnTo>
                  <a:lnTo>
                    <a:pt x="565" y="62"/>
                  </a:lnTo>
                  <a:lnTo>
                    <a:pt x="537" y="68"/>
                  </a:lnTo>
                  <a:lnTo>
                    <a:pt x="509" y="74"/>
                  </a:lnTo>
                  <a:lnTo>
                    <a:pt x="482" y="80"/>
                  </a:lnTo>
                  <a:lnTo>
                    <a:pt x="455" y="85"/>
                  </a:lnTo>
                  <a:lnTo>
                    <a:pt x="428" y="92"/>
                  </a:lnTo>
                  <a:lnTo>
                    <a:pt x="400" y="97"/>
                  </a:lnTo>
                  <a:lnTo>
                    <a:pt x="373" y="103"/>
                  </a:lnTo>
                  <a:lnTo>
                    <a:pt x="346" y="109"/>
                  </a:lnTo>
                  <a:lnTo>
                    <a:pt x="320" y="115"/>
                  </a:lnTo>
                  <a:lnTo>
                    <a:pt x="293" y="120"/>
                  </a:lnTo>
                  <a:lnTo>
                    <a:pt x="266" y="127"/>
                  </a:lnTo>
                  <a:lnTo>
                    <a:pt x="239" y="132"/>
                  </a:lnTo>
                  <a:lnTo>
                    <a:pt x="212" y="138"/>
                  </a:lnTo>
                  <a:lnTo>
                    <a:pt x="186" y="143"/>
                  </a:lnTo>
                  <a:lnTo>
                    <a:pt x="159" y="150"/>
                  </a:lnTo>
                  <a:lnTo>
                    <a:pt x="132" y="155"/>
                  </a:lnTo>
                  <a:lnTo>
                    <a:pt x="106" y="160"/>
                  </a:lnTo>
                  <a:lnTo>
                    <a:pt x="79" y="167"/>
                  </a:lnTo>
                  <a:lnTo>
                    <a:pt x="53" y="172"/>
                  </a:lnTo>
                  <a:lnTo>
                    <a:pt x="26" y="178"/>
                  </a:lnTo>
                  <a:lnTo>
                    <a:pt x="0" y="184"/>
                  </a:lnTo>
                  <a:lnTo>
                    <a:pt x="0" y="192"/>
                  </a:lnTo>
                  <a:lnTo>
                    <a:pt x="26" y="187"/>
                  </a:lnTo>
                  <a:lnTo>
                    <a:pt x="53" y="180"/>
                  </a:lnTo>
                  <a:lnTo>
                    <a:pt x="79" y="175"/>
                  </a:lnTo>
                  <a:lnTo>
                    <a:pt x="106" y="169"/>
                  </a:lnTo>
                  <a:lnTo>
                    <a:pt x="132" y="164"/>
                  </a:lnTo>
                  <a:lnTo>
                    <a:pt x="159" y="158"/>
                  </a:lnTo>
                  <a:lnTo>
                    <a:pt x="186" y="152"/>
                  </a:lnTo>
                  <a:lnTo>
                    <a:pt x="212" y="147"/>
                  </a:lnTo>
                  <a:lnTo>
                    <a:pt x="239" y="140"/>
                  </a:lnTo>
                  <a:lnTo>
                    <a:pt x="266" y="135"/>
                  </a:lnTo>
                  <a:lnTo>
                    <a:pt x="293" y="129"/>
                  </a:lnTo>
                  <a:lnTo>
                    <a:pt x="320" y="123"/>
                  </a:lnTo>
                  <a:lnTo>
                    <a:pt x="346" y="117"/>
                  </a:lnTo>
                  <a:lnTo>
                    <a:pt x="373" y="112"/>
                  </a:lnTo>
                  <a:lnTo>
                    <a:pt x="400" y="105"/>
                  </a:lnTo>
                  <a:lnTo>
                    <a:pt x="428" y="100"/>
                  </a:lnTo>
                  <a:lnTo>
                    <a:pt x="455" y="94"/>
                  </a:lnTo>
                  <a:lnTo>
                    <a:pt x="482" y="88"/>
                  </a:lnTo>
                  <a:lnTo>
                    <a:pt x="509" y="82"/>
                  </a:lnTo>
                  <a:lnTo>
                    <a:pt x="537" y="77"/>
                  </a:lnTo>
                  <a:lnTo>
                    <a:pt x="565" y="70"/>
                  </a:lnTo>
                  <a:lnTo>
                    <a:pt x="592" y="65"/>
                  </a:lnTo>
                  <a:lnTo>
                    <a:pt x="619" y="59"/>
                  </a:lnTo>
                  <a:lnTo>
                    <a:pt x="647" y="53"/>
                  </a:lnTo>
                  <a:lnTo>
                    <a:pt x="674" y="47"/>
                  </a:lnTo>
                  <a:lnTo>
                    <a:pt x="702" y="42"/>
                  </a:lnTo>
                  <a:lnTo>
                    <a:pt x="729" y="37"/>
                  </a:lnTo>
                  <a:lnTo>
                    <a:pt x="757" y="30"/>
                  </a:lnTo>
                  <a:lnTo>
                    <a:pt x="785" y="25"/>
                  </a:lnTo>
                  <a:lnTo>
                    <a:pt x="812" y="20"/>
                  </a:lnTo>
                  <a:lnTo>
                    <a:pt x="840" y="13"/>
                  </a:lnTo>
                  <a:lnTo>
                    <a:pt x="868" y="8"/>
                  </a:lnTo>
                  <a:lnTo>
                    <a:pt x="868" y="8"/>
                  </a:lnTo>
                  <a:lnTo>
                    <a:pt x="868" y="8"/>
                  </a:lnTo>
                  <a:lnTo>
                    <a:pt x="871" y="7"/>
                  </a:lnTo>
                  <a:lnTo>
                    <a:pt x="872" y="4"/>
                  </a:lnTo>
                  <a:lnTo>
                    <a:pt x="871" y="1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06" name="Freeform 150"/>
            <p:cNvSpPr>
              <a:spLocks/>
            </p:cNvSpPr>
            <p:nvPr/>
          </p:nvSpPr>
          <p:spPr bwMode="auto">
            <a:xfrm>
              <a:off x="980" y="1199"/>
              <a:ext cx="62" cy="3"/>
            </a:xfrm>
            <a:custGeom>
              <a:avLst/>
              <a:gdLst/>
              <a:ahLst/>
              <a:cxnLst>
                <a:cxn ang="0">
                  <a:pos x="496" y="9"/>
                </a:cxn>
                <a:cxn ang="0">
                  <a:pos x="496" y="0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496" y="9"/>
                </a:cxn>
                <a:cxn ang="0">
                  <a:pos x="496" y="0"/>
                </a:cxn>
                <a:cxn ang="0">
                  <a:pos x="496" y="9"/>
                </a:cxn>
                <a:cxn ang="0">
                  <a:pos x="499" y="8"/>
                </a:cxn>
                <a:cxn ang="0">
                  <a:pos x="500" y="4"/>
                </a:cxn>
                <a:cxn ang="0">
                  <a:pos x="499" y="1"/>
                </a:cxn>
                <a:cxn ang="0">
                  <a:pos x="496" y="0"/>
                </a:cxn>
                <a:cxn ang="0">
                  <a:pos x="496" y="9"/>
                </a:cxn>
              </a:cxnLst>
              <a:rect l="0" t="0" r="r" b="b"/>
              <a:pathLst>
                <a:path w="500" h="34">
                  <a:moveTo>
                    <a:pt x="496" y="9"/>
                  </a:moveTo>
                  <a:lnTo>
                    <a:pt x="496" y="0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496" y="9"/>
                  </a:lnTo>
                  <a:lnTo>
                    <a:pt x="496" y="0"/>
                  </a:lnTo>
                  <a:lnTo>
                    <a:pt x="496" y="9"/>
                  </a:lnTo>
                  <a:lnTo>
                    <a:pt x="499" y="8"/>
                  </a:lnTo>
                  <a:lnTo>
                    <a:pt x="500" y="4"/>
                  </a:lnTo>
                  <a:lnTo>
                    <a:pt x="499" y="1"/>
                  </a:lnTo>
                  <a:lnTo>
                    <a:pt x="496" y="0"/>
                  </a:lnTo>
                  <a:lnTo>
                    <a:pt x="49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07" name="Freeform 151"/>
            <p:cNvSpPr>
              <a:spLocks/>
            </p:cNvSpPr>
            <p:nvPr/>
          </p:nvSpPr>
          <p:spPr bwMode="auto">
            <a:xfrm>
              <a:off x="893" y="1199"/>
              <a:ext cx="150" cy="19"/>
            </a:xfrm>
            <a:custGeom>
              <a:avLst/>
              <a:gdLst/>
              <a:ahLst/>
              <a:cxnLst>
                <a:cxn ang="0">
                  <a:pos x="4" y="259"/>
                </a:cxn>
                <a:cxn ang="0">
                  <a:pos x="35" y="260"/>
                </a:cxn>
                <a:cxn ang="0">
                  <a:pos x="76" y="257"/>
                </a:cxn>
                <a:cxn ang="0">
                  <a:pos x="125" y="250"/>
                </a:cxn>
                <a:cxn ang="0">
                  <a:pos x="183" y="240"/>
                </a:cxn>
                <a:cxn ang="0">
                  <a:pos x="247" y="227"/>
                </a:cxn>
                <a:cxn ang="0">
                  <a:pos x="318" y="211"/>
                </a:cxn>
                <a:cxn ang="0">
                  <a:pos x="395" y="193"/>
                </a:cxn>
                <a:cxn ang="0">
                  <a:pos x="476" y="173"/>
                </a:cxn>
                <a:cxn ang="0">
                  <a:pos x="560" y="153"/>
                </a:cxn>
                <a:cxn ang="0">
                  <a:pos x="648" y="130"/>
                </a:cxn>
                <a:cxn ang="0">
                  <a:pos x="738" y="108"/>
                </a:cxn>
                <a:cxn ang="0">
                  <a:pos x="829" y="87"/>
                </a:cxn>
                <a:cxn ang="0">
                  <a:pos x="921" y="65"/>
                </a:cxn>
                <a:cxn ang="0">
                  <a:pos x="1012" y="45"/>
                </a:cxn>
                <a:cxn ang="0">
                  <a:pos x="1103" y="26"/>
                </a:cxn>
                <a:cxn ang="0">
                  <a:pos x="1192" y="9"/>
                </a:cxn>
                <a:cxn ang="0">
                  <a:pos x="1148" y="9"/>
                </a:cxn>
                <a:cxn ang="0">
                  <a:pos x="1058" y="27"/>
                </a:cxn>
                <a:cxn ang="0">
                  <a:pos x="967" y="47"/>
                </a:cxn>
                <a:cxn ang="0">
                  <a:pos x="875" y="67"/>
                </a:cxn>
                <a:cxn ang="0">
                  <a:pos x="783" y="89"/>
                </a:cxn>
                <a:cxn ang="0">
                  <a:pos x="692" y="111"/>
                </a:cxn>
                <a:cxn ang="0">
                  <a:pos x="604" y="132"/>
                </a:cxn>
                <a:cxn ang="0">
                  <a:pos x="517" y="155"/>
                </a:cxn>
                <a:cxn ang="0">
                  <a:pos x="435" y="175"/>
                </a:cxn>
                <a:cxn ang="0">
                  <a:pos x="355" y="194"/>
                </a:cxn>
                <a:cxn ang="0">
                  <a:pos x="282" y="211"/>
                </a:cxn>
                <a:cxn ang="0">
                  <a:pos x="214" y="226"/>
                </a:cxn>
                <a:cxn ang="0">
                  <a:pos x="153" y="237"/>
                </a:cxn>
                <a:cxn ang="0">
                  <a:pos x="100" y="246"/>
                </a:cxn>
                <a:cxn ang="0">
                  <a:pos x="54" y="251"/>
                </a:cxn>
                <a:cxn ang="0">
                  <a:pos x="18" y="252"/>
                </a:cxn>
                <a:cxn ang="0">
                  <a:pos x="4" y="251"/>
                </a:cxn>
                <a:cxn ang="0">
                  <a:pos x="1" y="252"/>
                </a:cxn>
                <a:cxn ang="0">
                  <a:pos x="1" y="258"/>
                </a:cxn>
              </a:cxnLst>
              <a:rect l="0" t="0" r="r" b="b"/>
              <a:pathLst>
                <a:path w="1192" h="260">
                  <a:moveTo>
                    <a:pt x="4" y="259"/>
                  </a:moveTo>
                  <a:lnTo>
                    <a:pt x="4" y="259"/>
                  </a:lnTo>
                  <a:lnTo>
                    <a:pt x="18" y="260"/>
                  </a:lnTo>
                  <a:lnTo>
                    <a:pt x="35" y="260"/>
                  </a:lnTo>
                  <a:lnTo>
                    <a:pt x="54" y="259"/>
                  </a:lnTo>
                  <a:lnTo>
                    <a:pt x="76" y="257"/>
                  </a:lnTo>
                  <a:lnTo>
                    <a:pt x="100" y="254"/>
                  </a:lnTo>
                  <a:lnTo>
                    <a:pt x="125" y="250"/>
                  </a:lnTo>
                  <a:lnTo>
                    <a:pt x="153" y="246"/>
                  </a:lnTo>
                  <a:lnTo>
                    <a:pt x="183" y="240"/>
                  </a:lnTo>
                  <a:lnTo>
                    <a:pt x="214" y="234"/>
                  </a:lnTo>
                  <a:lnTo>
                    <a:pt x="247" y="227"/>
                  </a:lnTo>
                  <a:lnTo>
                    <a:pt x="282" y="219"/>
                  </a:lnTo>
                  <a:lnTo>
                    <a:pt x="318" y="211"/>
                  </a:lnTo>
                  <a:lnTo>
                    <a:pt x="355" y="202"/>
                  </a:lnTo>
                  <a:lnTo>
                    <a:pt x="395" y="193"/>
                  </a:lnTo>
                  <a:lnTo>
                    <a:pt x="435" y="183"/>
                  </a:lnTo>
                  <a:lnTo>
                    <a:pt x="476" y="173"/>
                  </a:lnTo>
                  <a:lnTo>
                    <a:pt x="517" y="163"/>
                  </a:lnTo>
                  <a:lnTo>
                    <a:pt x="560" y="153"/>
                  </a:lnTo>
                  <a:lnTo>
                    <a:pt x="604" y="141"/>
                  </a:lnTo>
                  <a:lnTo>
                    <a:pt x="648" y="130"/>
                  </a:lnTo>
                  <a:lnTo>
                    <a:pt x="692" y="120"/>
                  </a:lnTo>
                  <a:lnTo>
                    <a:pt x="738" y="108"/>
                  </a:lnTo>
                  <a:lnTo>
                    <a:pt x="783" y="97"/>
                  </a:lnTo>
                  <a:lnTo>
                    <a:pt x="829" y="87"/>
                  </a:lnTo>
                  <a:lnTo>
                    <a:pt x="875" y="75"/>
                  </a:lnTo>
                  <a:lnTo>
                    <a:pt x="921" y="65"/>
                  </a:lnTo>
                  <a:lnTo>
                    <a:pt x="967" y="55"/>
                  </a:lnTo>
                  <a:lnTo>
                    <a:pt x="1012" y="45"/>
                  </a:lnTo>
                  <a:lnTo>
                    <a:pt x="1058" y="35"/>
                  </a:lnTo>
                  <a:lnTo>
                    <a:pt x="1103" y="26"/>
                  </a:lnTo>
                  <a:lnTo>
                    <a:pt x="1148" y="17"/>
                  </a:lnTo>
                  <a:lnTo>
                    <a:pt x="1192" y="9"/>
                  </a:lnTo>
                  <a:lnTo>
                    <a:pt x="1192" y="0"/>
                  </a:lnTo>
                  <a:lnTo>
                    <a:pt x="1148" y="9"/>
                  </a:lnTo>
                  <a:lnTo>
                    <a:pt x="1103" y="17"/>
                  </a:lnTo>
                  <a:lnTo>
                    <a:pt x="1058" y="27"/>
                  </a:lnTo>
                  <a:lnTo>
                    <a:pt x="1012" y="36"/>
                  </a:lnTo>
                  <a:lnTo>
                    <a:pt x="967" y="47"/>
                  </a:lnTo>
                  <a:lnTo>
                    <a:pt x="921" y="56"/>
                  </a:lnTo>
                  <a:lnTo>
                    <a:pt x="875" y="67"/>
                  </a:lnTo>
                  <a:lnTo>
                    <a:pt x="829" y="78"/>
                  </a:lnTo>
                  <a:lnTo>
                    <a:pt x="783" y="89"/>
                  </a:lnTo>
                  <a:lnTo>
                    <a:pt x="738" y="100"/>
                  </a:lnTo>
                  <a:lnTo>
                    <a:pt x="692" y="111"/>
                  </a:lnTo>
                  <a:lnTo>
                    <a:pt x="648" y="122"/>
                  </a:lnTo>
                  <a:lnTo>
                    <a:pt x="604" y="132"/>
                  </a:lnTo>
                  <a:lnTo>
                    <a:pt x="560" y="144"/>
                  </a:lnTo>
                  <a:lnTo>
                    <a:pt x="517" y="155"/>
                  </a:lnTo>
                  <a:lnTo>
                    <a:pt x="476" y="164"/>
                  </a:lnTo>
                  <a:lnTo>
                    <a:pt x="435" y="175"/>
                  </a:lnTo>
                  <a:lnTo>
                    <a:pt x="395" y="184"/>
                  </a:lnTo>
                  <a:lnTo>
                    <a:pt x="355" y="194"/>
                  </a:lnTo>
                  <a:lnTo>
                    <a:pt x="318" y="202"/>
                  </a:lnTo>
                  <a:lnTo>
                    <a:pt x="282" y="211"/>
                  </a:lnTo>
                  <a:lnTo>
                    <a:pt x="247" y="218"/>
                  </a:lnTo>
                  <a:lnTo>
                    <a:pt x="214" y="226"/>
                  </a:lnTo>
                  <a:lnTo>
                    <a:pt x="183" y="232"/>
                  </a:lnTo>
                  <a:lnTo>
                    <a:pt x="153" y="237"/>
                  </a:lnTo>
                  <a:lnTo>
                    <a:pt x="125" y="241"/>
                  </a:lnTo>
                  <a:lnTo>
                    <a:pt x="100" y="246"/>
                  </a:lnTo>
                  <a:lnTo>
                    <a:pt x="76" y="249"/>
                  </a:lnTo>
                  <a:lnTo>
                    <a:pt x="54" y="251"/>
                  </a:lnTo>
                  <a:lnTo>
                    <a:pt x="35" y="252"/>
                  </a:lnTo>
                  <a:lnTo>
                    <a:pt x="18" y="252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1" y="252"/>
                  </a:lnTo>
                  <a:lnTo>
                    <a:pt x="0" y="255"/>
                  </a:lnTo>
                  <a:lnTo>
                    <a:pt x="1" y="258"/>
                  </a:lnTo>
                  <a:lnTo>
                    <a:pt x="4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08" name="Freeform 152"/>
            <p:cNvSpPr>
              <a:spLocks/>
            </p:cNvSpPr>
            <p:nvPr/>
          </p:nvSpPr>
          <p:spPr bwMode="auto">
            <a:xfrm>
              <a:off x="837" y="1214"/>
              <a:ext cx="56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8"/>
                </a:cxn>
                <a:cxn ang="0">
                  <a:pos x="32" y="10"/>
                </a:cxn>
                <a:cxn ang="0">
                  <a:pos x="60" y="12"/>
                </a:cxn>
                <a:cxn ang="0">
                  <a:pos x="88" y="15"/>
                </a:cxn>
                <a:cxn ang="0">
                  <a:pos x="116" y="17"/>
                </a:cxn>
                <a:cxn ang="0">
                  <a:pos x="144" y="19"/>
                </a:cxn>
                <a:cxn ang="0">
                  <a:pos x="172" y="21"/>
                </a:cxn>
                <a:cxn ang="0">
                  <a:pos x="200" y="24"/>
                </a:cxn>
                <a:cxn ang="0">
                  <a:pos x="228" y="26"/>
                </a:cxn>
                <a:cxn ang="0">
                  <a:pos x="256" y="29"/>
                </a:cxn>
                <a:cxn ang="0">
                  <a:pos x="284" y="32"/>
                </a:cxn>
                <a:cxn ang="0">
                  <a:pos x="312" y="35"/>
                </a:cxn>
                <a:cxn ang="0">
                  <a:pos x="340" y="37"/>
                </a:cxn>
                <a:cxn ang="0">
                  <a:pos x="369" y="40"/>
                </a:cxn>
                <a:cxn ang="0">
                  <a:pos x="397" y="42"/>
                </a:cxn>
                <a:cxn ang="0">
                  <a:pos x="425" y="45"/>
                </a:cxn>
                <a:cxn ang="0">
                  <a:pos x="453" y="47"/>
                </a:cxn>
                <a:cxn ang="0">
                  <a:pos x="453" y="39"/>
                </a:cxn>
                <a:cxn ang="0">
                  <a:pos x="425" y="37"/>
                </a:cxn>
                <a:cxn ang="0">
                  <a:pos x="397" y="34"/>
                </a:cxn>
                <a:cxn ang="0">
                  <a:pos x="369" y="32"/>
                </a:cxn>
                <a:cxn ang="0">
                  <a:pos x="340" y="28"/>
                </a:cxn>
                <a:cxn ang="0">
                  <a:pos x="312" y="26"/>
                </a:cxn>
                <a:cxn ang="0">
                  <a:pos x="284" y="23"/>
                </a:cxn>
                <a:cxn ang="0">
                  <a:pos x="256" y="21"/>
                </a:cxn>
                <a:cxn ang="0">
                  <a:pos x="228" y="18"/>
                </a:cxn>
                <a:cxn ang="0">
                  <a:pos x="200" y="16"/>
                </a:cxn>
                <a:cxn ang="0">
                  <a:pos x="172" y="12"/>
                </a:cxn>
                <a:cxn ang="0">
                  <a:pos x="144" y="10"/>
                </a:cxn>
                <a:cxn ang="0">
                  <a:pos x="116" y="8"/>
                </a:cxn>
                <a:cxn ang="0">
                  <a:pos x="88" y="6"/>
                </a:cxn>
                <a:cxn ang="0">
                  <a:pos x="60" y="4"/>
                </a:cxn>
                <a:cxn ang="0">
                  <a:pos x="32" y="2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4" y="8"/>
                </a:cxn>
                <a:cxn ang="0">
                  <a:pos x="4" y="0"/>
                </a:cxn>
              </a:cxnLst>
              <a:rect l="0" t="0" r="r" b="b"/>
              <a:pathLst>
                <a:path w="453" h="47">
                  <a:moveTo>
                    <a:pt x="4" y="0"/>
                  </a:moveTo>
                  <a:lnTo>
                    <a:pt x="4" y="8"/>
                  </a:lnTo>
                  <a:lnTo>
                    <a:pt x="32" y="10"/>
                  </a:lnTo>
                  <a:lnTo>
                    <a:pt x="60" y="12"/>
                  </a:lnTo>
                  <a:lnTo>
                    <a:pt x="88" y="15"/>
                  </a:lnTo>
                  <a:lnTo>
                    <a:pt x="116" y="17"/>
                  </a:lnTo>
                  <a:lnTo>
                    <a:pt x="144" y="19"/>
                  </a:lnTo>
                  <a:lnTo>
                    <a:pt x="172" y="21"/>
                  </a:lnTo>
                  <a:lnTo>
                    <a:pt x="200" y="24"/>
                  </a:lnTo>
                  <a:lnTo>
                    <a:pt x="228" y="26"/>
                  </a:lnTo>
                  <a:lnTo>
                    <a:pt x="256" y="29"/>
                  </a:lnTo>
                  <a:lnTo>
                    <a:pt x="284" y="32"/>
                  </a:lnTo>
                  <a:lnTo>
                    <a:pt x="312" y="35"/>
                  </a:lnTo>
                  <a:lnTo>
                    <a:pt x="340" y="37"/>
                  </a:lnTo>
                  <a:lnTo>
                    <a:pt x="369" y="40"/>
                  </a:lnTo>
                  <a:lnTo>
                    <a:pt x="397" y="42"/>
                  </a:lnTo>
                  <a:lnTo>
                    <a:pt x="425" y="45"/>
                  </a:lnTo>
                  <a:lnTo>
                    <a:pt x="453" y="47"/>
                  </a:lnTo>
                  <a:lnTo>
                    <a:pt x="453" y="39"/>
                  </a:lnTo>
                  <a:lnTo>
                    <a:pt x="425" y="37"/>
                  </a:lnTo>
                  <a:lnTo>
                    <a:pt x="397" y="34"/>
                  </a:lnTo>
                  <a:lnTo>
                    <a:pt x="369" y="32"/>
                  </a:lnTo>
                  <a:lnTo>
                    <a:pt x="340" y="28"/>
                  </a:lnTo>
                  <a:lnTo>
                    <a:pt x="312" y="26"/>
                  </a:lnTo>
                  <a:lnTo>
                    <a:pt x="284" y="23"/>
                  </a:lnTo>
                  <a:lnTo>
                    <a:pt x="256" y="21"/>
                  </a:lnTo>
                  <a:lnTo>
                    <a:pt x="228" y="18"/>
                  </a:lnTo>
                  <a:lnTo>
                    <a:pt x="200" y="16"/>
                  </a:lnTo>
                  <a:lnTo>
                    <a:pt x="172" y="12"/>
                  </a:lnTo>
                  <a:lnTo>
                    <a:pt x="144" y="10"/>
                  </a:lnTo>
                  <a:lnTo>
                    <a:pt x="116" y="8"/>
                  </a:lnTo>
                  <a:lnTo>
                    <a:pt x="88" y="6"/>
                  </a:lnTo>
                  <a:lnTo>
                    <a:pt x="60" y="4"/>
                  </a:lnTo>
                  <a:lnTo>
                    <a:pt x="32" y="2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09" name="Freeform 153"/>
            <p:cNvSpPr>
              <a:spLocks/>
            </p:cNvSpPr>
            <p:nvPr/>
          </p:nvSpPr>
          <p:spPr bwMode="auto">
            <a:xfrm>
              <a:off x="132" y="1222"/>
              <a:ext cx="646" cy="115"/>
            </a:xfrm>
            <a:custGeom>
              <a:avLst/>
              <a:gdLst/>
              <a:ahLst/>
              <a:cxnLst>
                <a:cxn ang="0">
                  <a:pos x="4" y="980"/>
                </a:cxn>
                <a:cxn ang="0">
                  <a:pos x="34" y="1247"/>
                </a:cxn>
                <a:cxn ang="0">
                  <a:pos x="321" y="1359"/>
                </a:cxn>
                <a:cxn ang="0">
                  <a:pos x="654" y="1416"/>
                </a:cxn>
                <a:cxn ang="0">
                  <a:pos x="960" y="1455"/>
                </a:cxn>
                <a:cxn ang="0">
                  <a:pos x="1253" y="1480"/>
                </a:cxn>
                <a:cxn ang="0">
                  <a:pos x="1545" y="1496"/>
                </a:cxn>
                <a:cxn ang="0">
                  <a:pos x="1850" y="1508"/>
                </a:cxn>
                <a:cxn ang="0">
                  <a:pos x="2181" y="1520"/>
                </a:cxn>
                <a:cxn ang="0">
                  <a:pos x="2550" y="1538"/>
                </a:cxn>
                <a:cxn ang="0">
                  <a:pos x="2842" y="1552"/>
                </a:cxn>
                <a:cxn ang="0">
                  <a:pos x="3144" y="1564"/>
                </a:cxn>
                <a:cxn ang="0">
                  <a:pos x="3479" y="1574"/>
                </a:cxn>
                <a:cxn ang="0">
                  <a:pos x="3834" y="1581"/>
                </a:cxn>
                <a:cxn ang="0">
                  <a:pos x="4191" y="1587"/>
                </a:cxn>
                <a:cxn ang="0">
                  <a:pos x="4533" y="1593"/>
                </a:cxn>
                <a:cxn ang="0">
                  <a:pos x="4847" y="1597"/>
                </a:cxn>
                <a:cxn ang="0">
                  <a:pos x="5113" y="1601"/>
                </a:cxn>
                <a:cxn ang="0">
                  <a:pos x="4890" y="1570"/>
                </a:cxn>
                <a:cxn ang="0">
                  <a:pos x="4528" y="1515"/>
                </a:cxn>
                <a:cxn ang="0">
                  <a:pos x="4186" y="1450"/>
                </a:cxn>
                <a:cxn ang="0">
                  <a:pos x="3869" y="1379"/>
                </a:cxn>
                <a:cxn ang="0">
                  <a:pos x="3581" y="1309"/>
                </a:cxn>
                <a:cxn ang="0">
                  <a:pos x="3330" y="1244"/>
                </a:cxn>
                <a:cxn ang="0">
                  <a:pos x="3119" y="1191"/>
                </a:cxn>
                <a:cxn ang="0">
                  <a:pos x="2954" y="1154"/>
                </a:cxn>
                <a:cxn ang="0">
                  <a:pos x="2777" y="1126"/>
                </a:cxn>
                <a:cxn ang="0">
                  <a:pos x="2563" y="1110"/>
                </a:cxn>
                <a:cxn ang="0">
                  <a:pos x="2332" y="1097"/>
                </a:cxn>
                <a:cxn ang="0">
                  <a:pos x="2099" y="1074"/>
                </a:cxn>
                <a:cxn ang="0">
                  <a:pos x="1877" y="1026"/>
                </a:cxn>
                <a:cxn ang="0">
                  <a:pos x="1682" y="941"/>
                </a:cxn>
                <a:cxn ang="0">
                  <a:pos x="1527" y="802"/>
                </a:cxn>
                <a:cxn ang="0">
                  <a:pos x="1427" y="599"/>
                </a:cxn>
                <a:cxn ang="0">
                  <a:pos x="1433" y="468"/>
                </a:cxn>
                <a:cxn ang="0">
                  <a:pos x="1553" y="387"/>
                </a:cxn>
                <a:cxn ang="0">
                  <a:pos x="1758" y="316"/>
                </a:cxn>
                <a:cxn ang="0">
                  <a:pos x="2024" y="252"/>
                </a:cxn>
                <a:cxn ang="0">
                  <a:pos x="2327" y="192"/>
                </a:cxn>
                <a:cxn ang="0">
                  <a:pos x="2643" y="135"/>
                </a:cxn>
                <a:cxn ang="0">
                  <a:pos x="2952" y="77"/>
                </a:cxn>
                <a:cxn ang="0">
                  <a:pos x="3227" y="16"/>
                </a:cxn>
                <a:cxn ang="0">
                  <a:pos x="3126" y="13"/>
                </a:cxn>
                <a:cxn ang="0">
                  <a:pos x="2906" y="34"/>
                </a:cxn>
                <a:cxn ang="0">
                  <a:pos x="2681" y="54"/>
                </a:cxn>
                <a:cxn ang="0">
                  <a:pos x="2455" y="76"/>
                </a:cxn>
                <a:cxn ang="0">
                  <a:pos x="2227" y="98"/>
                </a:cxn>
                <a:cxn ang="0">
                  <a:pos x="1998" y="121"/>
                </a:cxn>
                <a:cxn ang="0">
                  <a:pos x="1770" y="146"/>
                </a:cxn>
                <a:cxn ang="0">
                  <a:pos x="1544" y="171"/>
                </a:cxn>
                <a:cxn ang="0">
                  <a:pos x="1253" y="216"/>
                </a:cxn>
                <a:cxn ang="0">
                  <a:pos x="964" y="275"/>
                </a:cxn>
                <a:cxn ang="0">
                  <a:pos x="709" y="343"/>
                </a:cxn>
                <a:cxn ang="0">
                  <a:pos x="488" y="417"/>
                </a:cxn>
                <a:cxn ang="0">
                  <a:pos x="305" y="496"/>
                </a:cxn>
                <a:cxn ang="0">
                  <a:pos x="161" y="579"/>
                </a:cxn>
                <a:cxn ang="0">
                  <a:pos x="61" y="663"/>
                </a:cxn>
                <a:cxn ang="0">
                  <a:pos x="7" y="747"/>
                </a:cxn>
              </a:cxnLst>
              <a:rect l="0" t="0" r="r" b="b"/>
              <a:pathLst>
                <a:path w="5170" h="1602">
                  <a:moveTo>
                    <a:pt x="1" y="768"/>
                  </a:moveTo>
                  <a:lnTo>
                    <a:pt x="0" y="837"/>
                  </a:lnTo>
                  <a:lnTo>
                    <a:pt x="1" y="908"/>
                  </a:lnTo>
                  <a:lnTo>
                    <a:pt x="4" y="980"/>
                  </a:lnTo>
                  <a:lnTo>
                    <a:pt x="9" y="1052"/>
                  </a:lnTo>
                  <a:lnTo>
                    <a:pt x="16" y="1121"/>
                  </a:lnTo>
                  <a:lnTo>
                    <a:pt x="24" y="1186"/>
                  </a:lnTo>
                  <a:lnTo>
                    <a:pt x="34" y="1247"/>
                  </a:lnTo>
                  <a:lnTo>
                    <a:pt x="45" y="1301"/>
                  </a:lnTo>
                  <a:lnTo>
                    <a:pt x="140" y="1322"/>
                  </a:lnTo>
                  <a:lnTo>
                    <a:pt x="231" y="1341"/>
                  </a:lnTo>
                  <a:lnTo>
                    <a:pt x="321" y="1359"/>
                  </a:lnTo>
                  <a:lnTo>
                    <a:pt x="408" y="1375"/>
                  </a:lnTo>
                  <a:lnTo>
                    <a:pt x="492" y="1389"/>
                  </a:lnTo>
                  <a:lnTo>
                    <a:pt x="574" y="1403"/>
                  </a:lnTo>
                  <a:lnTo>
                    <a:pt x="654" y="1416"/>
                  </a:lnTo>
                  <a:lnTo>
                    <a:pt x="733" y="1428"/>
                  </a:lnTo>
                  <a:lnTo>
                    <a:pt x="810" y="1437"/>
                  </a:lnTo>
                  <a:lnTo>
                    <a:pt x="885" y="1447"/>
                  </a:lnTo>
                  <a:lnTo>
                    <a:pt x="960" y="1455"/>
                  </a:lnTo>
                  <a:lnTo>
                    <a:pt x="1034" y="1462"/>
                  </a:lnTo>
                  <a:lnTo>
                    <a:pt x="1107" y="1469"/>
                  </a:lnTo>
                  <a:lnTo>
                    <a:pt x="1181" y="1475"/>
                  </a:lnTo>
                  <a:lnTo>
                    <a:pt x="1253" y="1480"/>
                  </a:lnTo>
                  <a:lnTo>
                    <a:pt x="1326" y="1485"/>
                  </a:lnTo>
                  <a:lnTo>
                    <a:pt x="1399" y="1489"/>
                  </a:lnTo>
                  <a:lnTo>
                    <a:pt x="1472" y="1493"/>
                  </a:lnTo>
                  <a:lnTo>
                    <a:pt x="1545" y="1496"/>
                  </a:lnTo>
                  <a:lnTo>
                    <a:pt x="1620" y="1499"/>
                  </a:lnTo>
                  <a:lnTo>
                    <a:pt x="1695" y="1503"/>
                  </a:lnTo>
                  <a:lnTo>
                    <a:pt x="1772" y="1505"/>
                  </a:lnTo>
                  <a:lnTo>
                    <a:pt x="1850" y="1508"/>
                  </a:lnTo>
                  <a:lnTo>
                    <a:pt x="1929" y="1511"/>
                  </a:lnTo>
                  <a:lnTo>
                    <a:pt x="2011" y="1513"/>
                  </a:lnTo>
                  <a:lnTo>
                    <a:pt x="2095" y="1516"/>
                  </a:lnTo>
                  <a:lnTo>
                    <a:pt x="2181" y="1520"/>
                  </a:lnTo>
                  <a:lnTo>
                    <a:pt x="2269" y="1524"/>
                  </a:lnTo>
                  <a:lnTo>
                    <a:pt x="2360" y="1528"/>
                  </a:lnTo>
                  <a:lnTo>
                    <a:pt x="2453" y="1532"/>
                  </a:lnTo>
                  <a:lnTo>
                    <a:pt x="2550" y="1538"/>
                  </a:lnTo>
                  <a:lnTo>
                    <a:pt x="2650" y="1543"/>
                  </a:lnTo>
                  <a:lnTo>
                    <a:pt x="2710" y="1546"/>
                  </a:lnTo>
                  <a:lnTo>
                    <a:pt x="2775" y="1549"/>
                  </a:lnTo>
                  <a:lnTo>
                    <a:pt x="2842" y="1552"/>
                  </a:lnTo>
                  <a:lnTo>
                    <a:pt x="2914" y="1556"/>
                  </a:lnTo>
                  <a:lnTo>
                    <a:pt x="2988" y="1559"/>
                  </a:lnTo>
                  <a:lnTo>
                    <a:pt x="3065" y="1561"/>
                  </a:lnTo>
                  <a:lnTo>
                    <a:pt x="3144" y="1564"/>
                  </a:lnTo>
                  <a:lnTo>
                    <a:pt x="3225" y="1566"/>
                  </a:lnTo>
                  <a:lnTo>
                    <a:pt x="3308" y="1568"/>
                  </a:lnTo>
                  <a:lnTo>
                    <a:pt x="3393" y="1570"/>
                  </a:lnTo>
                  <a:lnTo>
                    <a:pt x="3479" y="1574"/>
                  </a:lnTo>
                  <a:lnTo>
                    <a:pt x="3566" y="1575"/>
                  </a:lnTo>
                  <a:lnTo>
                    <a:pt x="3655" y="1577"/>
                  </a:lnTo>
                  <a:lnTo>
                    <a:pt x="3744" y="1579"/>
                  </a:lnTo>
                  <a:lnTo>
                    <a:pt x="3834" y="1581"/>
                  </a:lnTo>
                  <a:lnTo>
                    <a:pt x="3924" y="1582"/>
                  </a:lnTo>
                  <a:lnTo>
                    <a:pt x="4013" y="1584"/>
                  </a:lnTo>
                  <a:lnTo>
                    <a:pt x="4102" y="1585"/>
                  </a:lnTo>
                  <a:lnTo>
                    <a:pt x="4191" y="1587"/>
                  </a:lnTo>
                  <a:lnTo>
                    <a:pt x="4278" y="1588"/>
                  </a:lnTo>
                  <a:lnTo>
                    <a:pt x="4365" y="1589"/>
                  </a:lnTo>
                  <a:lnTo>
                    <a:pt x="4450" y="1592"/>
                  </a:lnTo>
                  <a:lnTo>
                    <a:pt x="4533" y="1593"/>
                  </a:lnTo>
                  <a:lnTo>
                    <a:pt x="4615" y="1594"/>
                  </a:lnTo>
                  <a:lnTo>
                    <a:pt x="4695" y="1595"/>
                  </a:lnTo>
                  <a:lnTo>
                    <a:pt x="4772" y="1596"/>
                  </a:lnTo>
                  <a:lnTo>
                    <a:pt x="4847" y="1597"/>
                  </a:lnTo>
                  <a:lnTo>
                    <a:pt x="4918" y="1598"/>
                  </a:lnTo>
                  <a:lnTo>
                    <a:pt x="4987" y="1599"/>
                  </a:lnTo>
                  <a:lnTo>
                    <a:pt x="5052" y="1600"/>
                  </a:lnTo>
                  <a:lnTo>
                    <a:pt x="5113" y="1601"/>
                  </a:lnTo>
                  <a:lnTo>
                    <a:pt x="5170" y="1602"/>
                  </a:lnTo>
                  <a:lnTo>
                    <a:pt x="5076" y="1593"/>
                  </a:lnTo>
                  <a:lnTo>
                    <a:pt x="4982" y="1582"/>
                  </a:lnTo>
                  <a:lnTo>
                    <a:pt x="4890" y="1570"/>
                  </a:lnTo>
                  <a:lnTo>
                    <a:pt x="4798" y="1558"/>
                  </a:lnTo>
                  <a:lnTo>
                    <a:pt x="4707" y="1545"/>
                  </a:lnTo>
                  <a:lnTo>
                    <a:pt x="4616" y="1530"/>
                  </a:lnTo>
                  <a:lnTo>
                    <a:pt x="4528" y="1515"/>
                  </a:lnTo>
                  <a:lnTo>
                    <a:pt x="4440" y="1499"/>
                  </a:lnTo>
                  <a:lnTo>
                    <a:pt x="4354" y="1484"/>
                  </a:lnTo>
                  <a:lnTo>
                    <a:pt x="4269" y="1467"/>
                  </a:lnTo>
                  <a:lnTo>
                    <a:pt x="4186" y="1450"/>
                  </a:lnTo>
                  <a:lnTo>
                    <a:pt x="4104" y="1432"/>
                  </a:lnTo>
                  <a:lnTo>
                    <a:pt x="4024" y="1415"/>
                  </a:lnTo>
                  <a:lnTo>
                    <a:pt x="3946" y="1397"/>
                  </a:lnTo>
                  <a:lnTo>
                    <a:pt x="3869" y="1379"/>
                  </a:lnTo>
                  <a:lnTo>
                    <a:pt x="3795" y="1361"/>
                  </a:lnTo>
                  <a:lnTo>
                    <a:pt x="3721" y="1343"/>
                  </a:lnTo>
                  <a:lnTo>
                    <a:pt x="3650" y="1326"/>
                  </a:lnTo>
                  <a:lnTo>
                    <a:pt x="3581" y="1309"/>
                  </a:lnTo>
                  <a:lnTo>
                    <a:pt x="3515" y="1292"/>
                  </a:lnTo>
                  <a:lnTo>
                    <a:pt x="3451" y="1275"/>
                  </a:lnTo>
                  <a:lnTo>
                    <a:pt x="3389" y="1259"/>
                  </a:lnTo>
                  <a:lnTo>
                    <a:pt x="3330" y="1244"/>
                  </a:lnTo>
                  <a:lnTo>
                    <a:pt x="3273" y="1230"/>
                  </a:lnTo>
                  <a:lnTo>
                    <a:pt x="3219" y="1216"/>
                  </a:lnTo>
                  <a:lnTo>
                    <a:pt x="3167" y="1203"/>
                  </a:lnTo>
                  <a:lnTo>
                    <a:pt x="3119" y="1191"/>
                  </a:lnTo>
                  <a:lnTo>
                    <a:pt x="3073" y="1180"/>
                  </a:lnTo>
                  <a:lnTo>
                    <a:pt x="3030" y="1170"/>
                  </a:lnTo>
                  <a:lnTo>
                    <a:pt x="2990" y="1162"/>
                  </a:lnTo>
                  <a:lnTo>
                    <a:pt x="2954" y="1154"/>
                  </a:lnTo>
                  <a:lnTo>
                    <a:pt x="2920" y="1149"/>
                  </a:lnTo>
                  <a:lnTo>
                    <a:pt x="2874" y="1140"/>
                  </a:lnTo>
                  <a:lnTo>
                    <a:pt x="2827" y="1132"/>
                  </a:lnTo>
                  <a:lnTo>
                    <a:pt x="2777" y="1126"/>
                  </a:lnTo>
                  <a:lnTo>
                    <a:pt x="2726" y="1121"/>
                  </a:lnTo>
                  <a:lnTo>
                    <a:pt x="2673" y="1116"/>
                  </a:lnTo>
                  <a:lnTo>
                    <a:pt x="2619" y="1113"/>
                  </a:lnTo>
                  <a:lnTo>
                    <a:pt x="2563" y="1110"/>
                  </a:lnTo>
                  <a:lnTo>
                    <a:pt x="2506" y="1107"/>
                  </a:lnTo>
                  <a:lnTo>
                    <a:pt x="2449" y="1104"/>
                  </a:lnTo>
                  <a:lnTo>
                    <a:pt x="2390" y="1100"/>
                  </a:lnTo>
                  <a:lnTo>
                    <a:pt x="2332" y="1097"/>
                  </a:lnTo>
                  <a:lnTo>
                    <a:pt x="2273" y="1093"/>
                  </a:lnTo>
                  <a:lnTo>
                    <a:pt x="2215" y="1088"/>
                  </a:lnTo>
                  <a:lnTo>
                    <a:pt x="2157" y="1081"/>
                  </a:lnTo>
                  <a:lnTo>
                    <a:pt x="2099" y="1074"/>
                  </a:lnTo>
                  <a:lnTo>
                    <a:pt x="2042" y="1064"/>
                  </a:lnTo>
                  <a:lnTo>
                    <a:pt x="1985" y="1054"/>
                  </a:lnTo>
                  <a:lnTo>
                    <a:pt x="1930" y="1041"/>
                  </a:lnTo>
                  <a:lnTo>
                    <a:pt x="1877" y="1026"/>
                  </a:lnTo>
                  <a:lnTo>
                    <a:pt x="1825" y="1009"/>
                  </a:lnTo>
                  <a:lnTo>
                    <a:pt x="1775" y="989"/>
                  </a:lnTo>
                  <a:lnTo>
                    <a:pt x="1727" y="966"/>
                  </a:lnTo>
                  <a:lnTo>
                    <a:pt x="1682" y="941"/>
                  </a:lnTo>
                  <a:lnTo>
                    <a:pt x="1639" y="911"/>
                  </a:lnTo>
                  <a:lnTo>
                    <a:pt x="1598" y="879"/>
                  </a:lnTo>
                  <a:lnTo>
                    <a:pt x="1561" y="842"/>
                  </a:lnTo>
                  <a:lnTo>
                    <a:pt x="1527" y="802"/>
                  </a:lnTo>
                  <a:lnTo>
                    <a:pt x="1496" y="759"/>
                  </a:lnTo>
                  <a:lnTo>
                    <a:pt x="1469" y="710"/>
                  </a:lnTo>
                  <a:lnTo>
                    <a:pt x="1446" y="656"/>
                  </a:lnTo>
                  <a:lnTo>
                    <a:pt x="1427" y="599"/>
                  </a:lnTo>
                  <a:lnTo>
                    <a:pt x="1412" y="535"/>
                  </a:lnTo>
                  <a:lnTo>
                    <a:pt x="1412" y="512"/>
                  </a:lnTo>
                  <a:lnTo>
                    <a:pt x="1419" y="489"/>
                  </a:lnTo>
                  <a:lnTo>
                    <a:pt x="1433" y="468"/>
                  </a:lnTo>
                  <a:lnTo>
                    <a:pt x="1454" y="446"/>
                  </a:lnTo>
                  <a:lnTo>
                    <a:pt x="1481" y="426"/>
                  </a:lnTo>
                  <a:lnTo>
                    <a:pt x="1514" y="406"/>
                  </a:lnTo>
                  <a:lnTo>
                    <a:pt x="1553" y="387"/>
                  </a:lnTo>
                  <a:lnTo>
                    <a:pt x="1597" y="368"/>
                  </a:lnTo>
                  <a:lnTo>
                    <a:pt x="1646" y="350"/>
                  </a:lnTo>
                  <a:lnTo>
                    <a:pt x="1700" y="333"/>
                  </a:lnTo>
                  <a:lnTo>
                    <a:pt x="1758" y="316"/>
                  </a:lnTo>
                  <a:lnTo>
                    <a:pt x="1819" y="299"/>
                  </a:lnTo>
                  <a:lnTo>
                    <a:pt x="1884" y="283"/>
                  </a:lnTo>
                  <a:lnTo>
                    <a:pt x="1952" y="268"/>
                  </a:lnTo>
                  <a:lnTo>
                    <a:pt x="2024" y="252"/>
                  </a:lnTo>
                  <a:lnTo>
                    <a:pt x="2097" y="237"/>
                  </a:lnTo>
                  <a:lnTo>
                    <a:pt x="2172" y="222"/>
                  </a:lnTo>
                  <a:lnTo>
                    <a:pt x="2249" y="207"/>
                  </a:lnTo>
                  <a:lnTo>
                    <a:pt x="2327" y="192"/>
                  </a:lnTo>
                  <a:lnTo>
                    <a:pt x="2405" y="179"/>
                  </a:lnTo>
                  <a:lnTo>
                    <a:pt x="2485" y="164"/>
                  </a:lnTo>
                  <a:lnTo>
                    <a:pt x="2564" y="149"/>
                  </a:lnTo>
                  <a:lnTo>
                    <a:pt x="2643" y="135"/>
                  </a:lnTo>
                  <a:lnTo>
                    <a:pt x="2722" y="120"/>
                  </a:lnTo>
                  <a:lnTo>
                    <a:pt x="2800" y="107"/>
                  </a:lnTo>
                  <a:lnTo>
                    <a:pt x="2876" y="92"/>
                  </a:lnTo>
                  <a:lnTo>
                    <a:pt x="2952" y="77"/>
                  </a:lnTo>
                  <a:lnTo>
                    <a:pt x="3025" y="62"/>
                  </a:lnTo>
                  <a:lnTo>
                    <a:pt x="3095" y="47"/>
                  </a:lnTo>
                  <a:lnTo>
                    <a:pt x="3163" y="31"/>
                  </a:lnTo>
                  <a:lnTo>
                    <a:pt x="3227" y="16"/>
                  </a:lnTo>
                  <a:lnTo>
                    <a:pt x="3288" y="0"/>
                  </a:lnTo>
                  <a:lnTo>
                    <a:pt x="3234" y="4"/>
                  </a:lnTo>
                  <a:lnTo>
                    <a:pt x="3180" y="9"/>
                  </a:lnTo>
                  <a:lnTo>
                    <a:pt x="3126" y="13"/>
                  </a:lnTo>
                  <a:lnTo>
                    <a:pt x="3071" y="19"/>
                  </a:lnTo>
                  <a:lnTo>
                    <a:pt x="3016" y="23"/>
                  </a:lnTo>
                  <a:lnTo>
                    <a:pt x="2961" y="28"/>
                  </a:lnTo>
                  <a:lnTo>
                    <a:pt x="2906" y="34"/>
                  </a:lnTo>
                  <a:lnTo>
                    <a:pt x="2849" y="39"/>
                  </a:lnTo>
                  <a:lnTo>
                    <a:pt x="2793" y="43"/>
                  </a:lnTo>
                  <a:lnTo>
                    <a:pt x="2737" y="48"/>
                  </a:lnTo>
                  <a:lnTo>
                    <a:pt x="2681" y="54"/>
                  </a:lnTo>
                  <a:lnTo>
                    <a:pt x="2625" y="59"/>
                  </a:lnTo>
                  <a:lnTo>
                    <a:pt x="2568" y="64"/>
                  </a:lnTo>
                  <a:lnTo>
                    <a:pt x="2511" y="70"/>
                  </a:lnTo>
                  <a:lnTo>
                    <a:pt x="2455" y="76"/>
                  </a:lnTo>
                  <a:lnTo>
                    <a:pt x="2398" y="81"/>
                  </a:lnTo>
                  <a:lnTo>
                    <a:pt x="2341" y="87"/>
                  </a:lnTo>
                  <a:lnTo>
                    <a:pt x="2284" y="93"/>
                  </a:lnTo>
                  <a:lnTo>
                    <a:pt x="2227" y="98"/>
                  </a:lnTo>
                  <a:lnTo>
                    <a:pt x="2170" y="103"/>
                  </a:lnTo>
                  <a:lnTo>
                    <a:pt x="2113" y="110"/>
                  </a:lnTo>
                  <a:lnTo>
                    <a:pt x="2056" y="115"/>
                  </a:lnTo>
                  <a:lnTo>
                    <a:pt x="1998" y="121"/>
                  </a:lnTo>
                  <a:lnTo>
                    <a:pt x="1941" y="128"/>
                  </a:lnTo>
                  <a:lnTo>
                    <a:pt x="1884" y="134"/>
                  </a:lnTo>
                  <a:lnTo>
                    <a:pt x="1827" y="139"/>
                  </a:lnTo>
                  <a:lnTo>
                    <a:pt x="1770" y="146"/>
                  </a:lnTo>
                  <a:lnTo>
                    <a:pt x="1713" y="152"/>
                  </a:lnTo>
                  <a:lnTo>
                    <a:pt x="1657" y="158"/>
                  </a:lnTo>
                  <a:lnTo>
                    <a:pt x="1600" y="165"/>
                  </a:lnTo>
                  <a:lnTo>
                    <a:pt x="1544" y="171"/>
                  </a:lnTo>
                  <a:lnTo>
                    <a:pt x="1488" y="178"/>
                  </a:lnTo>
                  <a:lnTo>
                    <a:pt x="1408" y="189"/>
                  </a:lnTo>
                  <a:lnTo>
                    <a:pt x="1329" y="202"/>
                  </a:lnTo>
                  <a:lnTo>
                    <a:pt x="1253" y="216"/>
                  </a:lnTo>
                  <a:lnTo>
                    <a:pt x="1178" y="229"/>
                  </a:lnTo>
                  <a:lnTo>
                    <a:pt x="1104" y="244"/>
                  </a:lnTo>
                  <a:lnTo>
                    <a:pt x="1033" y="259"/>
                  </a:lnTo>
                  <a:lnTo>
                    <a:pt x="964" y="275"/>
                  </a:lnTo>
                  <a:lnTo>
                    <a:pt x="897" y="291"/>
                  </a:lnTo>
                  <a:lnTo>
                    <a:pt x="832" y="308"/>
                  </a:lnTo>
                  <a:lnTo>
                    <a:pt x="769" y="325"/>
                  </a:lnTo>
                  <a:lnTo>
                    <a:pt x="709" y="343"/>
                  </a:lnTo>
                  <a:lnTo>
                    <a:pt x="650" y="361"/>
                  </a:lnTo>
                  <a:lnTo>
                    <a:pt x="594" y="379"/>
                  </a:lnTo>
                  <a:lnTo>
                    <a:pt x="540" y="398"/>
                  </a:lnTo>
                  <a:lnTo>
                    <a:pt x="488" y="417"/>
                  </a:lnTo>
                  <a:lnTo>
                    <a:pt x="439" y="436"/>
                  </a:lnTo>
                  <a:lnTo>
                    <a:pt x="391" y="456"/>
                  </a:lnTo>
                  <a:lnTo>
                    <a:pt x="347" y="476"/>
                  </a:lnTo>
                  <a:lnTo>
                    <a:pt x="305" y="496"/>
                  </a:lnTo>
                  <a:lnTo>
                    <a:pt x="265" y="516"/>
                  </a:lnTo>
                  <a:lnTo>
                    <a:pt x="227" y="536"/>
                  </a:lnTo>
                  <a:lnTo>
                    <a:pt x="193" y="558"/>
                  </a:lnTo>
                  <a:lnTo>
                    <a:pt x="161" y="579"/>
                  </a:lnTo>
                  <a:lnTo>
                    <a:pt x="132" y="600"/>
                  </a:lnTo>
                  <a:lnTo>
                    <a:pt x="105" y="621"/>
                  </a:lnTo>
                  <a:lnTo>
                    <a:pt x="82" y="642"/>
                  </a:lnTo>
                  <a:lnTo>
                    <a:pt x="61" y="663"/>
                  </a:lnTo>
                  <a:lnTo>
                    <a:pt x="43" y="685"/>
                  </a:lnTo>
                  <a:lnTo>
                    <a:pt x="28" y="705"/>
                  </a:lnTo>
                  <a:lnTo>
                    <a:pt x="16" y="726"/>
                  </a:lnTo>
                  <a:lnTo>
                    <a:pt x="7" y="747"/>
                  </a:lnTo>
                  <a:lnTo>
                    <a:pt x="1" y="76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10" name="Freeform 154"/>
            <p:cNvSpPr>
              <a:spLocks noEditPoints="1"/>
            </p:cNvSpPr>
            <p:nvPr/>
          </p:nvSpPr>
          <p:spPr bwMode="auto">
            <a:xfrm>
              <a:off x="136" y="1212"/>
              <a:ext cx="947" cy="130"/>
            </a:xfrm>
            <a:custGeom>
              <a:avLst/>
              <a:gdLst/>
              <a:ahLst/>
              <a:cxnLst>
                <a:cxn ang="0">
                  <a:pos x="3643" y="62"/>
                </a:cxn>
                <a:cxn ang="0">
                  <a:pos x="3074" y="67"/>
                </a:cxn>
                <a:cxn ang="0">
                  <a:pos x="2507" y="74"/>
                </a:cxn>
                <a:cxn ang="0">
                  <a:pos x="1941" y="79"/>
                </a:cxn>
                <a:cxn ang="0">
                  <a:pos x="1374" y="84"/>
                </a:cxn>
                <a:cxn ang="0">
                  <a:pos x="802" y="91"/>
                </a:cxn>
                <a:cxn ang="0">
                  <a:pos x="438" y="93"/>
                </a:cxn>
                <a:cxn ang="0">
                  <a:pos x="404" y="26"/>
                </a:cxn>
                <a:cxn ang="0">
                  <a:pos x="318" y="13"/>
                </a:cxn>
                <a:cxn ang="0">
                  <a:pos x="209" y="47"/>
                </a:cxn>
                <a:cxn ang="0">
                  <a:pos x="104" y="94"/>
                </a:cxn>
                <a:cxn ang="0">
                  <a:pos x="46" y="170"/>
                </a:cxn>
                <a:cxn ang="0">
                  <a:pos x="23" y="268"/>
                </a:cxn>
                <a:cxn ang="0">
                  <a:pos x="169" y="248"/>
                </a:cxn>
                <a:cxn ang="0">
                  <a:pos x="307" y="241"/>
                </a:cxn>
                <a:cxn ang="0">
                  <a:pos x="439" y="249"/>
                </a:cxn>
                <a:cxn ang="0">
                  <a:pos x="474" y="411"/>
                </a:cxn>
                <a:cxn ang="0">
                  <a:pos x="635" y="419"/>
                </a:cxn>
                <a:cxn ang="0">
                  <a:pos x="1161" y="355"/>
                </a:cxn>
                <a:cxn ang="0">
                  <a:pos x="1702" y="296"/>
                </a:cxn>
                <a:cxn ang="0">
                  <a:pos x="2260" y="238"/>
                </a:cxn>
                <a:cxn ang="0">
                  <a:pos x="2827" y="182"/>
                </a:cxn>
                <a:cxn ang="0">
                  <a:pos x="3404" y="126"/>
                </a:cxn>
                <a:cxn ang="0">
                  <a:pos x="3986" y="68"/>
                </a:cxn>
                <a:cxn ang="0">
                  <a:pos x="32" y="1561"/>
                </a:cxn>
                <a:cxn ang="0">
                  <a:pos x="113" y="1723"/>
                </a:cxn>
                <a:cxn ang="0">
                  <a:pos x="289" y="1752"/>
                </a:cxn>
                <a:cxn ang="0">
                  <a:pos x="660" y="1767"/>
                </a:cxn>
                <a:cxn ang="0">
                  <a:pos x="1172" y="1770"/>
                </a:cxn>
                <a:cxn ang="0">
                  <a:pos x="1769" y="1771"/>
                </a:cxn>
                <a:cxn ang="0">
                  <a:pos x="2396" y="1773"/>
                </a:cxn>
                <a:cxn ang="0">
                  <a:pos x="2999" y="1784"/>
                </a:cxn>
                <a:cxn ang="0">
                  <a:pos x="6486" y="1818"/>
                </a:cxn>
                <a:cxn ang="0">
                  <a:pos x="6590" y="1789"/>
                </a:cxn>
                <a:cxn ang="0">
                  <a:pos x="6741" y="1735"/>
                </a:cxn>
                <a:cxn ang="0">
                  <a:pos x="6926" y="1663"/>
                </a:cxn>
                <a:cxn ang="0">
                  <a:pos x="7132" y="1584"/>
                </a:cxn>
                <a:cxn ang="0">
                  <a:pos x="7346" y="1503"/>
                </a:cxn>
                <a:cxn ang="0">
                  <a:pos x="7555" y="1428"/>
                </a:cxn>
                <a:cxn ang="0">
                  <a:pos x="7547" y="1390"/>
                </a:cxn>
                <a:cxn ang="0">
                  <a:pos x="7301" y="1468"/>
                </a:cxn>
                <a:cxn ang="0">
                  <a:pos x="6984" y="1593"/>
                </a:cxn>
                <a:cxn ang="0">
                  <a:pos x="6758" y="1680"/>
                </a:cxn>
                <a:cxn ang="0">
                  <a:pos x="6600" y="1736"/>
                </a:cxn>
                <a:cxn ang="0">
                  <a:pos x="6487" y="1767"/>
                </a:cxn>
                <a:cxn ang="0">
                  <a:pos x="6395" y="1777"/>
                </a:cxn>
                <a:cxn ang="0">
                  <a:pos x="6303" y="1768"/>
                </a:cxn>
                <a:cxn ang="0">
                  <a:pos x="5837" y="1762"/>
                </a:cxn>
                <a:cxn ang="0">
                  <a:pos x="5367" y="1754"/>
                </a:cxn>
                <a:cxn ang="0">
                  <a:pos x="4897" y="1746"/>
                </a:cxn>
                <a:cxn ang="0">
                  <a:pos x="4426" y="1738"/>
                </a:cxn>
                <a:cxn ang="0">
                  <a:pos x="3958" y="1729"/>
                </a:cxn>
                <a:cxn ang="0">
                  <a:pos x="3490" y="1723"/>
                </a:cxn>
                <a:cxn ang="0">
                  <a:pos x="2989" y="1704"/>
                </a:cxn>
                <a:cxn ang="0">
                  <a:pos x="2456" y="1682"/>
                </a:cxn>
                <a:cxn ang="0">
                  <a:pos x="1923" y="1661"/>
                </a:cxn>
                <a:cxn ang="0">
                  <a:pos x="1396" y="1635"/>
                </a:cxn>
                <a:cxn ang="0">
                  <a:pos x="879" y="1593"/>
                </a:cxn>
                <a:cxn ang="0">
                  <a:pos x="382" y="1526"/>
                </a:cxn>
              </a:cxnLst>
              <a:rect l="0" t="0" r="r" b="b"/>
              <a:pathLst>
                <a:path w="7574" h="1821">
                  <a:moveTo>
                    <a:pt x="4103" y="57"/>
                  </a:moveTo>
                  <a:lnTo>
                    <a:pt x="3988" y="58"/>
                  </a:lnTo>
                  <a:lnTo>
                    <a:pt x="3873" y="59"/>
                  </a:lnTo>
                  <a:lnTo>
                    <a:pt x="3758" y="61"/>
                  </a:lnTo>
                  <a:lnTo>
                    <a:pt x="3643" y="62"/>
                  </a:lnTo>
                  <a:lnTo>
                    <a:pt x="3528" y="63"/>
                  </a:lnTo>
                  <a:lnTo>
                    <a:pt x="3414" y="64"/>
                  </a:lnTo>
                  <a:lnTo>
                    <a:pt x="3301" y="65"/>
                  </a:lnTo>
                  <a:lnTo>
                    <a:pt x="3187" y="66"/>
                  </a:lnTo>
                  <a:lnTo>
                    <a:pt x="3074" y="67"/>
                  </a:lnTo>
                  <a:lnTo>
                    <a:pt x="2960" y="68"/>
                  </a:lnTo>
                  <a:lnTo>
                    <a:pt x="2846" y="69"/>
                  </a:lnTo>
                  <a:lnTo>
                    <a:pt x="2733" y="71"/>
                  </a:lnTo>
                  <a:lnTo>
                    <a:pt x="2620" y="72"/>
                  </a:lnTo>
                  <a:lnTo>
                    <a:pt x="2507" y="74"/>
                  </a:lnTo>
                  <a:lnTo>
                    <a:pt x="2394" y="75"/>
                  </a:lnTo>
                  <a:lnTo>
                    <a:pt x="2281" y="76"/>
                  </a:lnTo>
                  <a:lnTo>
                    <a:pt x="2168" y="77"/>
                  </a:lnTo>
                  <a:lnTo>
                    <a:pt x="2055" y="78"/>
                  </a:lnTo>
                  <a:lnTo>
                    <a:pt x="1941" y="79"/>
                  </a:lnTo>
                  <a:lnTo>
                    <a:pt x="1828" y="80"/>
                  </a:lnTo>
                  <a:lnTo>
                    <a:pt x="1714" y="81"/>
                  </a:lnTo>
                  <a:lnTo>
                    <a:pt x="1601" y="82"/>
                  </a:lnTo>
                  <a:lnTo>
                    <a:pt x="1488" y="83"/>
                  </a:lnTo>
                  <a:lnTo>
                    <a:pt x="1374" y="84"/>
                  </a:lnTo>
                  <a:lnTo>
                    <a:pt x="1260" y="85"/>
                  </a:lnTo>
                  <a:lnTo>
                    <a:pt x="1146" y="87"/>
                  </a:lnTo>
                  <a:lnTo>
                    <a:pt x="1031" y="89"/>
                  </a:lnTo>
                  <a:lnTo>
                    <a:pt x="917" y="90"/>
                  </a:lnTo>
                  <a:lnTo>
                    <a:pt x="802" y="91"/>
                  </a:lnTo>
                  <a:lnTo>
                    <a:pt x="688" y="92"/>
                  </a:lnTo>
                  <a:lnTo>
                    <a:pt x="572" y="94"/>
                  </a:lnTo>
                  <a:lnTo>
                    <a:pt x="457" y="95"/>
                  </a:lnTo>
                  <a:lnTo>
                    <a:pt x="447" y="95"/>
                  </a:lnTo>
                  <a:lnTo>
                    <a:pt x="438" y="93"/>
                  </a:lnTo>
                  <a:lnTo>
                    <a:pt x="428" y="87"/>
                  </a:lnTo>
                  <a:lnTo>
                    <a:pt x="420" y="78"/>
                  </a:lnTo>
                  <a:lnTo>
                    <a:pt x="413" y="65"/>
                  </a:lnTo>
                  <a:lnTo>
                    <a:pt x="407" y="47"/>
                  </a:lnTo>
                  <a:lnTo>
                    <a:pt x="404" y="26"/>
                  </a:lnTo>
                  <a:lnTo>
                    <a:pt x="402" y="0"/>
                  </a:lnTo>
                  <a:lnTo>
                    <a:pt x="381" y="2"/>
                  </a:lnTo>
                  <a:lnTo>
                    <a:pt x="360" y="5"/>
                  </a:lnTo>
                  <a:lnTo>
                    <a:pt x="339" y="8"/>
                  </a:lnTo>
                  <a:lnTo>
                    <a:pt x="318" y="13"/>
                  </a:lnTo>
                  <a:lnTo>
                    <a:pt x="296" y="19"/>
                  </a:lnTo>
                  <a:lnTo>
                    <a:pt x="274" y="25"/>
                  </a:lnTo>
                  <a:lnTo>
                    <a:pt x="252" y="31"/>
                  </a:lnTo>
                  <a:lnTo>
                    <a:pt x="231" y="39"/>
                  </a:lnTo>
                  <a:lnTo>
                    <a:pt x="209" y="47"/>
                  </a:lnTo>
                  <a:lnTo>
                    <a:pt x="187" y="56"/>
                  </a:lnTo>
                  <a:lnTo>
                    <a:pt x="165" y="64"/>
                  </a:lnTo>
                  <a:lnTo>
                    <a:pt x="144" y="74"/>
                  </a:lnTo>
                  <a:lnTo>
                    <a:pt x="124" y="83"/>
                  </a:lnTo>
                  <a:lnTo>
                    <a:pt x="104" y="94"/>
                  </a:lnTo>
                  <a:lnTo>
                    <a:pt x="84" y="103"/>
                  </a:lnTo>
                  <a:lnTo>
                    <a:pt x="65" y="114"/>
                  </a:lnTo>
                  <a:lnTo>
                    <a:pt x="59" y="132"/>
                  </a:lnTo>
                  <a:lnTo>
                    <a:pt x="52" y="150"/>
                  </a:lnTo>
                  <a:lnTo>
                    <a:pt x="46" y="170"/>
                  </a:lnTo>
                  <a:lnTo>
                    <a:pt x="41" y="191"/>
                  </a:lnTo>
                  <a:lnTo>
                    <a:pt x="35" y="211"/>
                  </a:lnTo>
                  <a:lnTo>
                    <a:pt x="31" y="231"/>
                  </a:lnTo>
                  <a:lnTo>
                    <a:pt x="26" y="250"/>
                  </a:lnTo>
                  <a:lnTo>
                    <a:pt x="23" y="268"/>
                  </a:lnTo>
                  <a:lnTo>
                    <a:pt x="53" y="263"/>
                  </a:lnTo>
                  <a:lnTo>
                    <a:pt x="82" y="259"/>
                  </a:lnTo>
                  <a:lnTo>
                    <a:pt x="112" y="255"/>
                  </a:lnTo>
                  <a:lnTo>
                    <a:pt x="140" y="252"/>
                  </a:lnTo>
                  <a:lnTo>
                    <a:pt x="169" y="248"/>
                  </a:lnTo>
                  <a:lnTo>
                    <a:pt x="198" y="245"/>
                  </a:lnTo>
                  <a:lnTo>
                    <a:pt x="225" y="243"/>
                  </a:lnTo>
                  <a:lnTo>
                    <a:pt x="253" y="242"/>
                  </a:lnTo>
                  <a:lnTo>
                    <a:pt x="280" y="241"/>
                  </a:lnTo>
                  <a:lnTo>
                    <a:pt x="307" y="241"/>
                  </a:lnTo>
                  <a:lnTo>
                    <a:pt x="334" y="241"/>
                  </a:lnTo>
                  <a:lnTo>
                    <a:pt x="360" y="242"/>
                  </a:lnTo>
                  <a:lnTo>
                    <a:pt x="386" y="244"/>
                  </a:lnTo>
                  <a:lnTo>
                    <a:pt x="413" y="246"/>
                  </a:lnTo>
                  <a:lnTo>
                    <a:pt x="439" y="249"/>
                  </a:lnTo>
                  <a:lnTo>
                    <a:pt x="465" y="254"/>
                  </a:lnTo>
                  <a:lnTo>
                    <a:pt x="466" y="311"/>
                  </a:lnTo>
                  <a:lnTo>
                    <a:pt x="467" y="355"/>
                  </a:lnTo>
                  <a:lnTo>
                    <a:pt x="469" y="388"/>
                  </a:lnTo>
                  <a:lnTo>
                    <a:pt x="474" y="411"/>
                  </a:lnTo>
                  <a:lnTo>
                    <a:pt x="481" y="426"/>
                  </a:lnTo>
                  <a:lnTo>
                    <a:pt x="493" y="435"/>
                  </a:lnTo>
                  <a:lnTo>
                    <a:pt x="510" y="436"/>
                  </a:lnTo>
                  <a:lnTo>
                    <a:pt x="533" y="433"/>
                  </a:lnTo>
                  <a:lnTo>
                    <a:pt x="635" y="419"/>
                  </a:lnTo>
                  <a:lnTo>
                    <a:pt x="739" y="406"/>
                  </a:lnTo>
                  <a:lnTo>
                    <a:pt x="843" y="393"/>
                  </a:lnTo>
                  <a:lnTo>
                    <a:pt x="948" y="381"/>
                  </a:lnTo>
                  <a:lnTo>
                    <a:pt x="1053" y="368"/>
                  </a:lnTo>
                  <a:lnTo>
                    <a:pt x="1161" y="355"/>
                  </a:lnTo>
                  <a:lnTo>
                    <a:pt x="1268" y="344"/>
                  </a:lnTo>
                  <a:lnTo>
                    <a:pt x="1375" y="331"/>
                  </a:lnTo>
                  <a:lnTo>
                    <a:pt x="1484" y="319"/>
                  </a:lnTo>
                  <a:lnTo>
                    <a:pt x="1593" y="308"/>
                  </a:lnTo>
                  <a:lnTo>
                    <a:pt x="1702" y="296"/>
                  </a:lnTo>
                  <a:lnTo>
                    <a:pt x="1812" y="284"/>
                  </a:lnTo>
                  <a:lnTo>
                    <a:pt x="1923" y="273"/>
                  </a:lnTo>
                  <a:lnTo>
                    <a:pt x="2035" y="261"/>
                  </a:lnTo>
                  <a:lnTo>
                    <a:pt x="2147" y="249"/>
                  </a:lnTo>
                  <a:lnTo>
                    <a:pt x="2260" y="238"/>
                  </a:lnTo>
                  <a:lnTo>
                    <a:pt x="2372" y="227"/>
                  </a:lnTo>
                  <a:lnTo>
                    <a:pt x="2485" y="216"/>
                  </a:lnTo>
                  <a:lnTo>
                    <a:pt x="2599" y="205"/>
                  </a:lnTo>
                  <a:lnTo>
                    <a:pt x="2713" y="193"/>
                  </a:lnTo>
                  <a:lnTo>
                    <a:pt x="2827" y="182"/>
                  </a:lnTo>
                  <a:lnTo>
                    <a:pt x="2943" y="171"/>
                  </a:lnTo>
                  <a:lnTo>
                    <a:pt x="3058" y="159"/>
                  </a:lnTo>
                  <a:lnTo>
                    <a:pt x="3173" y="149"/>
                  </a:lnTo>
                  <a:lnTo>
                    <a:pt x="3288" y="137"/>
                  </a:lnTo>
                  <a:lnTo>
                    <a:pt x="3404" y="126"/>
                  </a:lnTo>
                  <a:lnTo>
                    <a:pt x="3520" y="115"/>
                  </a:lnTo>
                  <a:lnTo>
                    <a:pt x="3636" y="103"/>
                  </a:lnTo>
                  <a:lnTo>
                    <a:pt x="3754" y="92"/>
                  </a:lnTo>
                  <a:lnTo>
                    <a:pt x="3870" y="80"/>
                  </a:lnTo>
                  <a:lnTo>
                    <a:pt x="3986" y="68"/>
                  </a:lnTo>
                  <a:lnTo>
                    <a:pt x="4103" y="57"/>
                  </a:lnTo>
                  <a:close/>
                  <a:moveTo>
                    <a:pt x="0" y="1451"/>
                  </a:moveTo>
                  <a:lnTo>
                    <a:pt x="10" y="1488"/>
                  </a:lnTo>
                  <a:lnTo>
                    <a:pt x="21" y="1524"/>
                  </a:lnTo>
                  <a:lnTo>
                    <a:pt x="32" y="1561"/>
                  </a:lnTo>
                  <a:lnTo>
                    <a:pt x="45" y="1596"/>
                  </a:lnTo>
                  <a:lnTo>
                    <a:pt x="59" y="1631"/>
                  </a:lnTo>
                  <a:lnTo>
                    <a:pt x="75" y="1663"/>
                  </a:lnTo>
                  <a:lnTo>
                    <a:pt x="93" y="1694"/>
                  </a:lnTo>
                  <a:lnTo>
                    <a:pt x="113" y="1723"/>
                  </a:lnTo>
                  <a:lnTo>
                    <a:pt x="130" y="1730"/>
                  </a:lnTo>
                  <a:lnTo>
                    <a:pt x="156" y="1738"/>
                  </a:lnTo>
                  <a:lnTo>
                    <a:pt x="191" y="1743"/>
                  </a:lnTo>
                  <a:lnTo>
                    <a:pt x="237" y="1748"/>
                  </a:lnTo>
                  <a:lnTo>
                    <a:pt x="289" y="1752"/>
                  </a:lnTo>
                  <a:lnTo>
                    <a:pt x="349" y="1757"/>
                  </a:lnTo>
                  <a:lnTo>
                    <a:pt x="417" y="1760"/>
                  </a:lnTo>
                  <a:lnTo>
                    <a:pt x="491" y="1763"/>
                  </a:lnTo>
                  <a:lnTo>
                    <a:pt x="573" y="1765"/>
                  </a:lnTo>
                  <a:lnTo>
                    <a:pt x="660" y="1767"/>
                  </a:lnTo>
                  <a:lnTo>
                    <a:pt x="752" y="1768"/>
                  </a:lnTo>
                  <a:lnTo>
                    <a:pt x="850" y="1769"/>
                  </a:lnTo>
                  <a:lnTo>
                    <a:pt x="953" y="1770"/>
                  </a:lnTo>
                  <a:lnTo>
                    <a:pt x="1060" y="1770"/>
                  </a:lnTo>
                  <a:lnTo>
                    <a:pt x="1172" y="1770"/>
                  </a:lnTo>
                  <a:lnTo>
                    <a:pt x="1286" y="1771"/>
                  </a:lnTo>
                  <a:lnTo>
                    <a:pt x="1403" y="1771"/>
                  </a:lnTo>
                  <a:lnTo>
                    <a:pt x="1523" y="1771"/>
                  </a:lnTo>
                  <a:lnTo>
                    <a:pt x="1645" y="1771"/>
                  </a:lnTo>
                  <a:lnTo>
                    <a:pt x="1769" y="1771"/>
                  </a:lnTo>
                  <a:lnTo>
                    <a:pt x="1893" y="1771"/>
                  </a:lnTo>
                  <a:lnTo>
                    <a:pt x="2020" y="1771"/>
                  </a:lnTo>
                  <a:lnTo>
                    <a:pt x="2146" y="1771"/>
                  </a:lnTo>
                  <a:lnTo>
                    <a:pt x="2271" y="1772"/>
                  </a:lnTo>
                  <a:lnTo>
                    <a:pt x="2396" y="1773"/>
                  </a:lnTo>
                  <a:lnTo>
                    <a:pt x="2520" y="1775"/>
                  </a:lnTo>
                  <a:lnTo>
                    <a:pt x="2643" y="1776"/>
                  </a:lnTo>
                  <a:lnTo>
                    <a:pt x="2764" y="1778"/>
                  </a:lnTo>
                  <a:lnTo>
                    <a:pt x="2883" y="1781"/>
                  </a:lnTo>
                  <a:lnTo>
                    <a:pt x="2999" y="1784"/>
                  </a:lnTo>
                  <a:lnTo>
                    <a:pt x="3111" y="1787"/>
                  </a:lnTo>
                  <a:lnTo>
                    <a:pt x="3220" y="1791"/>
                  </a:lnTo>
                  <a:lnTo>
                    <a:pt x="6460" y="1821"/>
                  </a:lnTo>
                  <a:lnTo>
                    <a:pt x="6472" y="1820"/>
                  </a:lnTo>
                  <a:lnTo>
                    <a:pt x="6486" y="1818"/>
                  </a:lnTo>
                  <a:lnTo>
                    <a:pt x="6502" y="1815"/>
                  </a:lnTo>
                  <a:lnTo>
                    <a:pt x="6521" y="1811"/>
                  </a:lnTo>
                  <a:lnTo>
                    <a:pt x="6542" y="1804"/>
                  </a:lnTo>
                  <a:lnTo>
                    <a:pt x="6565" y="1798"/>
                  </a:lnTo>
                  <a:lnTo>
                    <a:pt x="6590" y="1789"/>
                  </a:lnTo>
                  <a:lnTo>
                    <a:pt x="6616" y="1781"/>
                  </a:lnTo>
                  <a:lnTo>
                    <a:pt x="6645" y="1770"/>
                  </a:lnTo>
                  <a:lnTo>
                    <a:pt x="6675" y="1760"/>
                  </a:lnTo>
                  <a:lnTo>
                    <a:pt x="6707" y="1748"/>
                  </a:lnTo>
                  <a:lnTo>
                    <a:pt x="6741" y="1735"/>
                  </a:lnTo>
                  <a:lnTo>
                    <a:pt x="6775" y="1722"/>
                  </a:lnTo>
                  <a:lnTo>
                    <a:pt x="6811" y="1708"/>
                  </a:lnTo>
                  <a:lnTo>
                    <a:pt x="6848" y="1694"/>
                  </a:lnTo>
                  <a:lnTo>
                    <a:pt x="6887" y="1679"/>
                  </a:lnTo>
                  <a:lnTo>
                    <a:pt x="6926" y="1663"/>
                  </a:lnTo>
                  <a:lnTo>
                    <a:pt x="6966" y="1649"/>
                  </a:lnTo>
                  <a:lnTo>
                    <a:pt x="7006" y="1633"/>
                  </a:lnTo>
                  <a:lnTo>
                    <a:pt x="7048" y="1616"/>
                  </a:lnTo>
                  <a:lnTo>
                    <a:pt x="7089" y="1600"/>
                  </a:lnTo>
                  <a:lnTo>
                    <a:pt x="7132" y="1584"/>
                  </a:lnTo>
                  <a:lnTo>
                    <a:pt x="7174" y="1567"/>
                  </a:lnTo>
                  <a:lnTo>
                    <a:pt x="7217" y="1550"/>
                  </a:lnTo>
                  <a:lnTo>
                    <a:pt x="7260" y="1534"/>
                  </a:lnTo>
                  <a:lnTo>
                    <a:pt x="7304" y="1518"/>
                  </a:lnTo>
                  <a:lnTo>
                    <a:pt x="7346" y="1503"/>
                  </a:lnTo>
                  <a:lnTo>
                    <a:pt x="7389" y="1487"/>
                  </a:lnTo>
                  <a:lnTo>
                    <a:pt x="7431" y="1472"/>
                  </a:lnTo>
                  <a:lnTo>
                    <a:pt x="7473" y="1457"/>
                  </a:lnTo>
                  <a:lnTo>
                    <a:pt x="7514" y="1442"/>
                  </a:lnTo>
                  <a:lnTo>
                    <a:pt x="7555" y="1428"/>
                  </a:lnTo>
                  <a:lnTo>
                    <a:pt x="7568" y="1415"/>
                  </a:lnTo>
                  <a:lnTo>
                    <a:pt x="7574" y="1403"/>
                  </a:lnTo>
                  <a:lnTo>
                    <a:pt x="7572" y="1396"/>
                  </a:lnTo>
                  <a:lnTo>
                    <a:pt x="7563" y="1391"/>
                  </a:lnTo>
                  <a:lnTo>
                    <a:pt x="7547" y="1390"/>
                  </a:lnTo>
                  <a:lnTo>
                    <a:pt x="7524" y="1394"/>
                  </a:lnTo>
                  <a:lnTo>
                    <a:pt x="7494" y="1399"/>
                  </a:lnTo>
                  <a:lnTo>
                    <a:pt x="7458" y="1407"/>
                  </a:lnTo>
                  <a:lnTo>
                    <a:pt x="7377" y="1438"/>
                  </a:lnTo>
                  <a:lnTo>
                    <a:pt x="7301" y="1468"/>
                  </a:lnTo>
                  <a:lnTo>
                    <a:pt x="7228" y="1496"/>
                  </a:lnTo>
                  <a:lnTo>
                    <a:pt x="7161" y="1523"/>
                  </a:lnTo>
                  <a:lnTo>
                    <a:pt x="7098" y="1547"/>
                  </a:lnTo>
                  <a:lnTo>
                    <a:pt x="7039" y="1570"/>
                  </a:lnTo>
                  <a:lnTo>
                    <a:pt x="6984" y="1593"/>
                  </a:lnTo>
                  <a:lnTo>
                    <a:pt x="6932" y="1613"/>
                  </a:lnTo>
                  <a:lnTo>
                    <a:pt x="6884" y="1632"/>
                  </a:lnTo>
                  <a:lnTo>
                    <a:pt x="6839" y="1649"/>
                  </a:lnTo>
                  <a:lnTo>
                    <a:pt x="6797" y="1666"/>
                  </a:lnTo>
                  <a:lnTo>
                    <a:pt x="6758" y="1680"/>
                  </a:lnTo>
                  <a:lnTo>
                    <a:pt x="6722" y="1694"/>
                  </a:lnTo>
                  <a:lnTo>
                    <a:pt x="6688" y="1707"/>
                  </a:lnTo>
                  <a:lnTo>
                    <a:pt x="6657" y="1717"/>
                  </a:lnTo>
                  <a:lnTo>
                    <a:pt x="6627" y="1728"/>
                  </a:lnTo>
                  <a:lnTo>
                    <a:pt x="6600" y="1736"/>
                  </a:lnTo>
                  <a:lnTo>
                    <a:pt x="6575" y="1745"/>
                  </a:lnTo>
                  <a:lnTo>
                    <a:pt x="6551" y="1752"/>
                  </a:lnTo>
                  <a:lnTo>
                    <a:pt x="6528" y="1758"/>
                  </a:lnTo>
                  <a:lnTo>
                    <a:pt x="6507" y="1763"/>
                  </a:lnTo>
                  <a:lnTo>
                    <a:pt x="6487" y="1767"/>
                  </a:lnTo>
                  <a:lnTo>
                    <a:pt x="6468" y="1770"/>
                  </a:lnTo>
                  <a:lnTo>
                    <a:pt x="6449" y="1773"/>
                  </a:lnTo>
                  <a:lnTo>
                    <a:pt x="6431" y="1775"/>
                  </a:lnTo>
                  <a:lnTo>
                    <a:pt x="6414" y="1776"/>
                  </a:lnTo>
                  <a:lnTo>
                    <a:pt x="6395" y="1777"/>
                  </a:lnTo>
                  <a:lnTo>
                    <a:pt x="6378" y="1776"/>
                  </a:lnTo>
                  <a:lnTo>
                    <a:pt x="6360" y="1775"/>
                  </a:lnTo>
                  <a:lnTo>
                    <a:pt x="6341" y="1773"/>
                  </a:lnTo>
                  <a:lnTo>
                    <a:pt x="6323" y="1771"/>
                  </a:lnTo>
                  <a:lnTo>
                    <a:pt x="6303" y="1768"/>
                  </a:lnTo>
                  <a:lnTo>
                    <a:pt x="6210" y="1767"/>
                  </a:lnTo>
                  <a:lnTo>
                    <a:pt x="6117" y="1766"/>
                  </a:lnTo>
                  <a:lnTo>
                    <a:pt x="6023" y="1765"/>
                  </a:lnTo>
                  <a:lnTo>
                    <a:pt x="5930" y="1764"/>
                  </a:lnTo>
                  <a:lnTo>
                    <a:pt x="5837" y="1762"/>
                  </a:lnTo>
                  <a:lnTo>
                    <a:pt x="5743" y="1761"/>
                  </a:lnTo>
                  <a:lnTo>
                    <a:pt x="5649" y="1759"/>
                  </a:lnTo>
                  <a:lnTo>
                    <a:pt x="5556" y="1758"/>
                  </a:lnTo>
                  <a:lnTo>
                    <a:pt x="5461" y="1755"/>
                  </a:lnTo>
                  <a:lnTo>
                    <a:pt x="5367" y="1754"/>
                  </a:lnTo>
                  <a:lnTo>
                    <a:pt x="5273" y="1752"/>
                  </a:lnTo>
                  <a:lnTo>
                    <a:pt x="5179" y="1751"/>
                  </a:lnTo>
                  <a:lnTo>
                    <a:pt x="5085" y="1749"/>
                  </a:lnTo>
                  <a:lnTo>
                    <a:pt x="4991" y="1747"/>
                  </a:lnTo>
                  <a:lnTo>
                    <a:pt x="4897" y="1746"/>
                  </a:lnTo>
                  <a:lnTo>
                    <a:pt x="4803" y="1744"/>
                  </a:lnTo>
                  <a:lnTo>
                    <a:pt x="4709" y="1742"/>
                  </a:lnTo>
                  <a:lnTo>
                    <a:pt x="4614" y="1741"/>
                  </a:lnTo>
                  <a:lnTo>
                    <a:pt x="4520" y="1739"/>
                  </a:lnTo>
                  <a:lnTo>
                    <a:pt x="4426" y="1738"/>
                  </a:lnTo>
                  <a:lnTo>
                    <a:pt x="4333" y="1735"/>
                  </a:lnTo>
                  <a:lnTo>
                    <a:pt x="4239" y="1733"/>
                  </a:lnTo>
                  <a:lnTo>
                    <a:pt x="4145" y="1732"/>
                  </a:lnTo>
                  <a:lnTo>
                    <a:pt x="4051" y="1730"/>
                  </a:lnTo>
                  <a:lnTo>
                    <a:pt x="3958" y="1729"/>
                  </a:lnTo>
                  <a:lnTo>
                    <a:pt x="3864" y="1728"/>
                  </a:lnTo>
                  <a:lnTo>
                    <a:pt x="3771" y="1726"/>
                  </a:lnTo>
                  <a:lnTo>
                    <a:pt x="3676" y="1725"/>
                  </a:lnTo>
                  <a:lnTo>
                    <a:pt x="3583" y="1724"/>
                  </a:lnTo>
                  <a:lnTo>
                    <a:pt x="3490" y="1723"/>
                  </a:lnTo>
                  <a:lnTo>
                    <a:pt x="3397" y="1722"/>
                  </a:lnTo>
                  <a:lnTo>
                    <a:pt x="3304" y="1721"/>
                  </a:lnTo>
                  <a:lnTo>
                    <a:pt x="3199" y="1714"/>
                  </a:lnTo>
                  <a:lnTo>
                    <a:pt x="3094" y="1709"/>
                  </a:lnTo>
                  <a:lnTo>
                    <a:pt x="2989" y="1704"/>
                  </a:lnTo>
                  <a:lnTo>
                    <a:pt x="2883" y="1698"/>
                  </a:lnTo>
                  <a:lnTo>
                    <a:pt x="2776" y="1694"/>
                  </a:lnTo>
                  <a:lnTo>
                    <a:pt x="2669" y="1690"/>
                  </a:lnTo>
                  <a:lnTo>
                    <a:pt x="2563" y="1686"/>
                  </a:lnTo>
                  <a:lnTo>
                    <a:pt x="2456" y="1682"/>
                  </a:lnTo>
                  <a:lnTo>
                    <a:pt x="2350" y="1678"/>
                  </a:lnTo>
                  <a:lnTo>
                    <a:pt x="2243" y="1674"/>
                  </a:lnTo>
                  <a:lnTo>
                    <a:pt x="2137" y="1670"/>
                  </a:lnTo>
                  <a:lnTo>
                    <a:pt x="2030" y="1666"/>
                  </a:lnTo>
                  <a:lnTo>
                    <a:pt x="1923" y="1661"/>
                  </a:lnTo>
                  <a:lnTo>
                    <a:pt x="1817" y="1657"/>
                  </a:lnTo>
                  <a:lnTo>
                    <a:pt x="1711" y="1652"/>
                  </a:lnTo>
                  <a:lnTo>
                    <a:pt x="1606" y="1646"/>
                  </a:lnTo>
                  <a:lnTo>
                    <a:pt x="1501" y="1641"/>
                  </a:lnTo>
                  <a:lnTo>
                    <a:pt x="1396" y="1635"/>
                  </a:lnTo>
                  <a:lnTo>
                    <a:pt x="1292" y="1627"/>
                  </a:lnTo>
                  <a:lnTo>
                    <a:pt x="1188" y="1620"/>
                  </a:lnTo>
                  <a:lnTo>
                    <a:pt x="1085" y="1612"/>
                  </a:lnTo>
                  <a:lnTo>
                    <a:pt x="981" y="1602"/>
                  </a:lnTo>
                  <a:lnTo>
                    <a:pt x="879" y="1593"/>
                  </a:lnTo>
                  <a:lnTo>
                    <a:pt x="778" y="1581"/>
                  </a:lnTo>
                  <a:lnTo>
                    <a:pt x="678" y="1569"/>
                  </a:lnTo>
                  <a:lnTo>
                    <a:pt x="578" y="1555"/>
                  </a:lnTo>
                  <a:lnTo>
                    <a:pt x="480" y="1542"/>
                  </a:lnTo>
                  <a:lnTo>
                    <a:pt x="382" y="1526"/>
                  </a:lnTo>
                  <a:lnTo>
                    <a:pt x="285" y="1509"/>
                  </a:lnTo>
                  <a:lnTo>
                    <a:pt x="188" y="1491"/>
                  </a:lnTo>
                  <a:lnTo>
                    <a:pt x="94" y="1472"/>
                  </a:lnTo>
                  <a:lnTo>
                    <a:pt x="0" y="14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11" name="Freeform 155"/>
            <p:cNvSpPr>
              <a:spLocks/>
            </p:cNvSpPr>
            <p:nvPr/>
          </p:nvSpPr>
          <p:spPr bwMode="auto">
            <a:xfrm>
              <a:off x="194" y="1215"/>
              <a:ext cx="456" cy="4"/>
            </a:xfrm>
            <a:custGeom>
              <a:avLst/>
              <a:gdLst/>
              <a:ahLst/>
              <a:cxnLst>
                <a:cxn ang="0">
                  <a:pos x="4" y="46"/>
                </a:cxn>
                <a:cxn ang="0">
                  <a:pos x="235" y="43"/>
                </a:cxn>
                <a:cxn ang="0">
                  <a:pos x="464" y="41"/>
                </a:cxn>
                <a:cxn ang="0">
                  <a:pos x="693" y="39"/>
                </a:cxn>
                <a:cxn ang="0">
                  <a:pos x="921" y="36"/>
                </a:cxn>
                <a:cxn ang="0">
                  <a:pos x="1148" y="33"/>
                </a:cxn>
                <a:cxn ang="0">
                  <a:pos x="1375" y="31"/>
                </a:cxn>
                <a:cxn ang="0">
                  <a:pos x="1602" y="29"/>
                </a:cxn>
                <a:cxn ang="0">
                  <a:pos x="1828" y="27"/>
                </a:cxn>
                <a:cxn ang="0">
                  <a:pos x="2054" y="25"/>
                </a:cxn>
                <a:cxn ang="0">
                  <a:pos x="2280" y="22"/>
                </a:cxn>
                <a:cxn ang="0">
                  <a:pos x="2507" y="20"/>
                </a:cxn>
                <a:cxn ang="0">
                  <a:pos x="2734" y="18"/>
                </a:cxn>
                <a:cxn ang="0">
                  <a:pos x="2961" y="15"/>
                </a:cxn>
                <a:cxn ang="0">
                  <a:pos x="3190" y="13"/>
                </a:cxn>
                <a:cxn ang="0">
                  <a:pos x="3420" y="10"/>
                </a:cxn>
                <a:cxn ang="0">
                  <a:pos x="3650" y="8"/>
                </a:cxn>
                <a:cxn ang="0">
                  <a:pos x="3535" y="1"/>
                </a:cxn>
                <a:cxn ang="0">
                  <a:pos x="3305" y="4"/>
                </a:cxn>
                <a:cxn ang="0">
                  <a:pos x="3075" y="6"/>
                </a:cxn>
                <a:cxn ang="0">
                  <a:pos x="2848" y="8"/>
                </a:cxn>
                <a:cxn ang="0">
                  <a:pos x="2621" y="10"/>
                </a:cxn>
                <a:cxn ang="0">
                  <a:pos x="2393" y="12"/>
                </a:cxn>
                <a:cxn ang="0">
                  <a:pos x="2167" y="14"/>
                </a:cxn>
                <a:cxn ang="0">
                  <a:pos x="1941" y="18"/>
                </a:cxn>
                <a:cxn ang="0">
                  <a:pos x="1715" y="20"/>
                </a:cxn>
                <a:cxn ang="0">
                  <a:pos x="1488" y="22"/>
                </a:cxn>
                <a:cxn ang="0">
                  <a:pos x="1261" y="24"/>
                </a:cxn>
                <a:cxn ang="0">
                  <a:pos x="1035" y="26"/>
                </a:cxn>
                <a:cxn ang="0">
                  <a:pos x="807" y="28"/>
                </a:cxn>
                <a:cxn ang="0">
                  <a:pos x="578" y="31"/>
                </a:cxn>
                <a:cxn ang="0">
                  <a:pos x="349" y="33"/>
                </a:cxn>
                <a:cxn ang="0">
                  <a:pos x="119" y="37"/>
                </a:cxn>
                <a:cxn ang="0">
                  <a:pos x="4" y="38"/>
                </a:cxn>
                <a:cxn ang="0">
                  <a:pos x="1" y="39"/>
                </a:cxn>
                <a:cxn ang="0">
                  <a:pos x="1" y="45"/>
                </a:cxn>
              </a:cxnLst>
              <a:rect l="0" t="0" r="r" b="b"/>
              <a:pathLst>
                <a:path w="3650" h="46">
                  <a:moveTo>
                    <a:pt x="4" y="46"/>
                  </a:moveTo>
                  <a:lnTo>
                    <a:pt x="4" y="46"/>
                  </a:lnTo>
                  <a:lnTo>
                    <a:pt x="119" y="45"/>
                  </a:lnTo>
                  <a:lnTo>
                    <a:pt x="235" y="43"/>
                  </a:lnTo>
                  <a:lnTo>
                    <a:pt x="349" y="42"/>
                  </a:lnTo>
                  <a:lnTo>
                    <a:pt x="464" y="41"/>
                  </a:lnTo>
                  <a:lnTo>
                    <a:pt x="578" y="40"/>
                  </a:lnTo>
                  <a:lnTo>
                    <a:pt x="693" y="39"/>
                  </a:lnTo>
                  <a:lnTo>
                    <a:pt x="807" y="37"/>
                  </a:lnTo>
                  <a:lnTo>
                    <a:pt x="921" y="36"/>
                  </a:lnTo>
                  <a:lnTo>
                    <a:pt x="1035" y="34"/>
                  </a:lnTo>
                  <a:lnTo>
                    <a:pt x="1148" y="33"/>
                  </a:lnTo>
                  <a:lnTo>
                    <a:pt x="1261" y="32"/>
                  </a:lnTo>
                  <a:lnTo>
                    <a:pt x="1375" y="31"/>
                  </a:lnTo>
                  <a:lnTo>
                    <a:pt x="1488" y="30"/>
                  </a:lnTo>
                  <a:lnTo>
                    <a:pt x="1602" y="29"/>
                  </a:lnTo>
                  <a:lnTo>
                    <a:pt x="1715" y="28"/>
                  </a:lnTo>
                  <a:lnTo>
                    <a:pt x="1828" y="27"/>
                  </a:lnTo>
                  <a:lnTo>
                    <a:pt x="1941" y="26"/>
                  </a:lnTo>
                  <a:lnTo>
                    <a:pt x="2054" y="25"/>
                  </a:lnTo>
                  <a:lnTo>
                    <a:pt x="2167" y="23"/>
                  </a:lnTo>
                  <a:lnTo>
                    <a:pt x="2280" y="22"/>
                  </a:lnTo>
                  <a:lnTo>
                    <a:pt x="2393" y="21"/>
                  </a:lnTo>
                  <a:lnTo>
                    <a:pt x="2507" y="20"/>
                  </a:lnTo>
                  <a:lnTo>
                    <a:pt x="2621" y="19"/>
                  </a:lnTo>
                  <a:lnTo>
                    <a:pt x="2734" y="18"/>
                  </a:lnTo>
                  <a:lnTo>
                    <a:pt x="2848" y="16"/>
                  </a:lnTo>
                  <a:lnTo>
                    <a:pt x="2961" y="15"/>
                  </a:lnTo>
                  <a:lnTo>
                    <a:pt x="3075" y="14"/>
                  </a:lnTo>
                  <a:lnTo>
                    <a:pt x="3190" y="13"/>
                  </a:lnTo>
                  <a:lnTo>
                    <a:pt x="3305" y="12"/>
                  </a:lnTo>
                  <a:lnTo>
                    <a:pt x="3420" y="10"/>
                  </a:lnTo>
                  <a:lnTo>
                    <a:pt x="3535" y="9"/>
                  </a:lnTo>
                  <a:lnTo>
                    <a:pt x="3650" y="8"/>
                  </a:lnTo>
                  <a:lnTo>
                    <a:pt x="3650" y="0"/>
                  </a:lnTo>
                  <a:lnTo>
                    <a:pt x="3535" y="1"/>
                  </a:lnTo>
                  <a:lnTo>
                    <a:pt x="3420" y="2"/>
                  </a:lnTo>
                  <a:lnTo>
                    <a:pt x="3305" y="4"/>
                  </a:lnTo>
                  <a:lnTo>
                    <a:pt x="3190" y="5"/>
                  </a:lnTo>
                  <a:lnTo>
                    <a:pt x="3075" y="6"/>
                  </a:lnTo>
                  <a:lnTo>
                    <a:pt x="2961" y="7"/>
                  </a:lnTo>
                  <a:lnTo>
                    <a:pt x="2848" y="8"/>
                  </a:lnTo>
                  <a:lnTo>
                    <a:pt x="2734" y="9"/>
                  </a:lnTo>
                  <a:lnTo>
                    <a:pt x="2621" y="10"/>
                  </a:lnTo>
                  <a:lnTo>
                    <a:pt x="2507" y="11"/>
                  </a:lnTo>
                  <a:lnTo>
                    <a:pt x="2393" y="12"/>
                  </a:lnTo>
                  <a:lnTo>
                    <a:pt x="2280" y="13"/>
                  </a:lnTo>
                  <a:lnTo>
                    <a:pt x="2167" y="14"/>
                  </a:lnTo>
                  <a:lnTo>
                    <a:pt x="2054" y="16"/>
                  </a:lnTo>
                  <a:lnTo>
                    <a:pt x="1941" y="18"/>
                  </a:lnTo>
                  <a:lnTo>
                    <a:pt x="1828" y="19"/>
                  </a:lnTo>
                  <a:lnTo>
                    <a:pt x="1715" y="20"/>
                  </a:lnTo>
                  <a:lnTo>
                    <a:pt x="1602" y="21"/>
                  </a:lnTo>
                  <a:lnTo>
                    <a:pt x="1488" y="22"/>
                  </a:lnTo>
                  <a:lnTo>
                    <a:pt x="1375" y="23"/>
                  </a:lnTo>
                  <a:lnTo>
                    <a:pt x="1261" y="24"/>
                  </a:lnTo>
                  <a:lnTo>
                    <a:pt x="1148" y="25"/>
                  </a:lnTo>
                  <a:lnTo>
                    <a:pt x="1035" y="26"/>
                  </a:lnTo>
                  <a:lnTo>
                    <a:pt x="921" y="27"/>
                  </a:lnTo>
                  <a:lnTo>
                    <a:pt x="807" y="28"/>
                  </a:lnTo>
                  <a:lnTo>
                    <a:pt x="693" y="30"/>
                  </a:lnTo>
                  <a:lnTo>
                    <a:pt x="578" y="31"/>
                  </a:lnTo>
                  <a:lnTo>
                    <a:pt x="464" y="32"/>
                  </a:lnTo>
                  <a:lnTo>
                    <a:pt x="349" y="33"/>
                  </a:lnTo>
                  <a:lnTo>
                    <a:pt x="235" y="34"/>
                  </a:lnTo>
                  <a:lnTo>
                    <a:pt x="119" y="37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12" name="Freeform 156"/>
            <p:cNvSpPr>
              <a:spLocks/>
            </p:cNvSpPr>
            <p:nvPr/>
          </p:nvSpPr>
          <p:spPr bwMode="auto">
            <a:xfrm>
              <a:off x="187" y="1211"/>
              <a:ext cx="8" cy="8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0" y="5"/>
                </a:cxn>
                <a:cxn ang="0">
                  <a:pos x="2" y="31"/>
                </a:cxn>
                <a:cxn ang="0">
                  <a:pos x="5" y="53"/>
                </a:cxn>
                <a:cxn ang="0">
                  <a:pos x="12" y="72"/>
                </a:cxn>
                <a:cxn ang="0">
                  <a:pos x="19" y="86"/>
                </a:cxn>
                <a:cxn ang="0">
                  <a:pos x="28" y="97"/>
                </a:cxn>
                <a:cxn ang="0">
                  <a:pos x="39" y="102"/>
                </a:cxn>
                <a:cxn ang="0">
                  <a:pos x="49" y="104"/>
                </a:cxn>
                <a:cxn ang="0">
                  <a:pos x="59" y="104"/>
                </a:cxn>
                <a:cxn ang="0">
                  <a:pos x="59" y="96"/>
                </a:cxn>
                <a:cxn ang="0">
                  <a:pos x="49" y="96"/>
                </a:cxn>
                <a:cxn ang="0">
                  <a:pos x="41" y="94"/>
                </a:cxn>
                <a:cxn ang="0">
                  <a:pos x="32" y="88"/>
                </a:cxn>
                <a:cxn ang="0">
                  <a:pos x="25" y="80"/>
                </a:cxn>
                <a:cxn ang="0">
                  <a:pos x="18" y="68"/>
                </a:cxn>
                <a:cxn ang="0">
                  <a:pos x="13" y="51"/>
                </a:cxn>
                <a:cxn ang="0">
                  <a:pos x="10" y="31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8" y="5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4" y="9"/>
                </a:cxn>
              </a:cxnLst>
              <a:rect l="0" t="0" r="r" b="b"/>
              <a:pathLst>
                <a:path w="59" h="104">
                  <a:moveTo>
                    <a:pt x="4" y="9"/>
                  </a:moveTo>
                  <a:lnTo>
                    <a:pt x="0" y="5"/>
                  </a:lnTo>
                  <a:lnTo>
                    <a:pt x="2" y="31"/>
                  </a:lnTo>
                  <a:lnTo>
                    <a:pt x="5" y="53"/>
                  </a:lnTo>
                  <a:lnTo>
                    <a:pt x="12" y="72"/>
                  </a:lnTo>
                  <a:lnTo>
                    <a:pt x="19" y="86"/>
                  </a:lnTo>
                  <a:lnTo>
                    <a:pt x="28" y="97"/>
                  </a:lnTo>
                  <a:lnTo>
                    <a:pt x="39" y="102"/>
                  </a:lnTo>
                  <a:lnTo>
                    <a:pt x="49" y="104"/>
                  </a:lnTo>
                  <a:lnTo>
                    <a:pt x="59" y="104"/>
                  </a:lnTo>
                  <a:lnTo>
                    <a:pt x="59" y="96"/>
                  </a:lnTo>
                  <a:lnTo>
                    <a:pt x="49" y="96"/>
                  </a:lnTo>
                  <a:lnTo>
                    <a:pt x="41" y="94"/>
                  </a:lnTo>
                  <a:lnTo>
                    <a:pt x="32" y="88"/>
                  </a:lnTo>
                  <a:lnTo>
                    <a:pt x="25" y="80"/>
                  </a:lnTo>
                  <a:lnTo>
                    <a:pt x="18" y="68"/>
                  </a:lnTo>
                  <a:lnTo>
                    <a:pt x="13" y="51"/>
                  </a:lnTo>
                  <a:lnTo>
                    <a:pt x="10" y="31"/>
                  </a:lnTo>
                  <a:lnTo>
                    <a:pt x="8" y="5"/>
                  </a:lnTo>
                  <a:lnTo>
                    <a:pt x="4" y="0"/>
                  </a:lnTo>
                  <a:lnTo>
                    <a:pt x="8" y="5"/>
                  </a:lnTo>
                  <a:lnTo>
                    <a:pt x="7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13" name="Freeform 157"/>
            <p:cNvSpPr>
              <a:spLocks/>
            </p:cNvSpPr>
            <p:nvPr/>
          </p:nvSpPr>
          <p:spPr bwMode="auto">
            <a:xfrm>
              <a:off x="145" y="1211"/>
              <a:ext cx="41" cy="9"/>
            </a:xfrm>
            <a:custGeom>
              <a:avLst/>
              <a:gdLst/>
              <a:ahLst/>
              <a:cxnLst>
                <a:cxn ang="0">
                  <a:pos x="6" y="121"/>
                </a:cxn>
                <a:cxn ang="0">
                  <a:pos x="4" y="123"/>
                </a:cxn>
                <a:cxn ang="0">
                  <a:pos x="23" y="113"/>
                </a:cxn>
                <a:cxn ang="0">
                  <a:pos x="43" y="103"/>
                </a:cxn>
                <a:cxn ang="0">
                  <a:pos x="63" y="92"/>
                </a:cxn>
                <a:cxn ang="0">
                  <a:pos x="83" y="83"/>
                </a:cxn>
                <a:cxn ang="0">
                  <a:pos x="104" y="73"/>
                </a:cxn>
                <a:cxn ang="0">
                  <a:pos x="126" y="65"/>
                </a:cxn>
                <a:cxn ang="0">
                  <a:pos x="148" y="56"/>
                </a:cxn>
                <a:cxn ang="0">
                  <a:pos x="170" y="48"/>
                </a:cxn>
                <a:cxn ang="0">
                  <a:pos x="191" y="41"/>
                </a:cxn>
                <a:cxn ang="0">
                  <a:pos x="213" y="34"/>
                </a:cxn>
                <a:cxn ang="0">
                  <a:pos x="234" y="28"/>
                </a:cxn>
                <a:cxn ang="0">
                  <a:pos x="256" y="23"/>
                </a:cxn>
                <a:cxn ang="0">
                  <a:pos x="277" y="17"/>
                </a:cxn>
                <a:cxn ang="0">
                  <a:pos x="298" y="14"/>
                </a:cxn>
                <a:cxn ang="0">
                  <a:pos x="319" y="11"/>
                </a:cxn>
                <a:cxn ang="0">
                  <a:pos x="340" y="9"/>
                </a:cxn>
                <a:cxn ang="0">
                  <a:pos x="340" y="0"/>
                </a:cxn>
                <a:cxn ang="0">
                  <a:pos x="319" y="3"/>
                </a:cxn>
                <a:cxn ang="0">
                  <a:pos x="298" y="6"/>
                </a:cxn>
                <a:cxn ang="0">
                  <a:pos x="277" y="9"/>
                </a:cxn>
                <a:cxn ang="0">
                  <a:pos x="256" y="14"/>
                </a:cxn>
                <a:cxn ang="0">
                  <a:pos x="234" y="19"/>
                </a:cxn>
                <a:cxn ang="0">
                  <a:pos x="211" y="26"/>
                </a:cxn>
                <a:cxn ang="0">
                  <a:pos x="189" y="32"/>
                </a:cxn>
                <a:cxn ang="0">
                  <a:pos x="168" y="40"/>
                </a:cxn>
                <a:cxn ang="0">
                  <a:pos x="146" y="48"/>
                </a:cxn>
                <a:cxn ang="0">
                  <a:pos x="124" y="56"/>
                </a:cxn>
                <a:cxn ang="0">
                  <a:pos x="102" y="65"/>
                </a:cxn>
                <a:cxn ang="0">
                  <a:pos x="81" y="74"/>
                </a:cxn>
                <a:cxn ang="0">
                  <a:pos x="61" y="84"/>
                </a:cxn>
                <a:cxn ang="0">
                  <a:pos x="41" y="95"/>
                </a:cxn>
                <a:cxn ang="0">
                  <a:pos x="21" y="104"/>
                </a:cxn>
                <a:cxn ang="0">
                  <a:pos x="2" y="115"/>
                </a:cxn>
                <a:cxn ang="0">
                  <a:pos x="0" y="117"/>
                </a:cxn>
                <a:cxn ang="0">
                  <a:pos x="2" y="115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3"/>
                </a:cxn>
                <a:cxn ang="0">
                  <a:pos x="4" y="123"/>
                </a:cxn>
                <a:cxn ang="0">
                  <a:pos x="6" y="121"/>
                </a:cxn>
              </a:cxnLst>
              <a:rect l="0" t="0" r="r" b="b"/>
              <a:pathLst>
                <a:path w="340" h="123">
                  <a:moveTo>
                    <a:pt x="6" y="121"/>
                  </a:moveTo>
                  <a:lnTo>
                    <a:pt x="4" y="123"/>
                  </a:lnTo>
                  <a:lnTo>
                    <a:pt x="23" y="113"/>
                  </a:lnTo>
                  <a:lnTo>
                    <a:pt x="43" y="103"/>
                  </a:lnTo>
                  <a:lnTo>
                    <a:pt x="63" y="92"/>
                  </a:lnTo>
                  <a:lnTo>
                    <a:pt x="83" y="83"/>
                  </a:lnTo>
                  <a:lnTo>
                    <a:pt x="104" y="73"/>
                  </a:lnTo>
                  <a:lnTo>
                    <a:pt x="126" y="65"/>
                  </a:lnTo>
                  <a:lnTo>
                    <a:pt x="148" y="56"/>
                  </a:lnTo>
                  <a:lnTo>
                    <a:pt x="170" y="48"/>
                  </a:lnTo>
                  <a:lnTo>
                    <a:pt x="191" y="41"/>
                  </a:lnTo>
                  <a:lnTo>
                    <a:pt x="213" y="34"/>
                  </a:lnTo>
                  <a:lnTo>
                    <a:pt x="234" y="28"/>
                  </a:lnTo>
                  <a:lnTo>
                    <a:pt x="256" y="23"/>
                  </a:lnTo>
                  <a:lnTo>
                    <a:pt x="277" y="17"/>
                  </a:lnTo>
                  <a:lnTo>
                    <a:pt x="298" y="14"/>
                  </a:lnTo>
                  <a:lnTo>
                    <a:pt x="319" y="11"/>
                  </a:lnTo>
                  <a:lnTo>
                    <a:pt x="340" y="9"/>
                  </a:lnTo>
                  <a:lnTo>
                    <a:pt x="340" y="0"/>
                  </a:lnTo>
                  <a:lnTo>
                    <a:pt x="319" y="3"/>
                  </a:lnTo>
                  <a:lnTo>
                    <a:pt x="298" y="6"/>
                  </a:lnTo>
                  <a:lnTo>
                    <a:pt x="277" y="9"/>
                  </a:lnTo>
                  <a:lnTo>
                    <a:pt x="256" y="14"/>
                  </a:lnTo>
                  <a:lnTo>
                    <a:pt x="234" y="19"/>
                  </a:lnTo>
                  <a:lnTo>
                    <a:pt x="211" y="26"/>
                  </a:lnTo>
                  <a:lnTo>
                    <a:pt x="189" y="32"/>
                  </a:lnTo>
                  <a:lnTo>
                    <a:pt x="168" y="40"/>
                  </a:lnTo>
                  <a:lnTo>
                    <a:pt x="146" y="48"/>
                  </a:lnTo>
                  <a:lnTo>
                    <a:pt x="124" y="56"/>
                  </a:lnTo>
                  <a:lnTo>
                    <a:pt x="102" y="65"/>
                  </a:lnTo>
                  <a:lnTo>
                    <a:pt x="81" y="74"/>
                  </a:lnTo>
                  <a:lnTo>
                    <a:pt x="61" y="84"/>
                  </a:lnTo>
                  <a:lnTo>
                    <a:pt x="41" y="95"/>
                  </a:lnTo>
                  <a:lnTo>
                    <a:pt x="21" y="104"/>
                  </a:lnTo>
                  <a:lnTo>
                    <a:pt x="2" y="115"/>
                  </a:lnTo>
                  <a:lnTo>
                    <a:pt x="0" y="117"/>
                  </a:lnTo>
                  <a:lnTo>
                    <a:pt x="2" y="115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3"/>
                  </a:lnTo>
                  <a:lnTo>
                    <a:pt x="4" y="123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14" name="Freeform 158"/>
            <p:cNvSpPr>
              <a:spLocks/>
            </p:cNvSpPr>
            <p:nvPr/>
          </p:nvSpPr>
          <p:spPr bwMode="auto">
            <a:xfrm>
              <a:off x="140" y="1220"/>
              <a:ext cx="7" cy="11"/>
            </a:xfrm>
            <a:custGeom>
              <a:avLst/>
              <a:gdLst/>
              <a:ahLst/>
              <a:cxnLst>
                <a:cxn ang="0">
                  <a:pos x="4" y="152"/>
                </a:cxn>
                <a:cxn ang="0">
                  <a:pos x="8" y="156"/>
                </a:cxn>
                <a:cxn ang="0">
                  <a:pos x="11" y="140"/>
                </a:cxn>
                <a:cxn ang="0">
                  <a:pos x="16" y="120"/>
                </a:cxn>
                <a:cxn ang="0">
                  <a:pos x="20" y="100"/>
                </a:cxn>
                <a:cxn ang="0">
                  <a:pos x="26" y="80"/>
                </a:cxn>
                <a:cxn ang="0">
                  <a:pos x="31" y="59"/>
                </a:cxn>
                <a:cxn ang="0">
                  <a:pos x="37" y="39"/>
                </a:cxn>
                <a:cxn ang="0">
                  <a:pos x="44" y="21"/>
                </a:cxn>
                <a:cxn ang="0">
                  <a:pos x="49" y="4"/>
                </a:cxn>
                <a:cxn ang="0">
                  <a:pos x="43" y="0"/>
                </a:cxn>
                <a:cxn ang="0">
                  <a:pos x="36" y="19"/>
                </a:cxn>
                <a:cxn ang="0">
                  <a:pos x="29" y="37"/>
                </a:cxn>
                <a:cxn ang="0">
                  <a:pos x="23" y="57"/>
                </a:cxn>
                <a:cxn ang="0">
                  <a:pos x="18" y="78"/>
                </a:cxn>
                <a:cxn ang="0">
                  <a:pos x="12" y="98"/>
                </a:cxn>
                <a:cxn ang="0">
                  <a:pos x="8" y="118"/>
                </a:cxn>
                <a:cxn ang="0">
                  <a:pos x="3" y="137"/>
                </a:cxn>
                <a:cxn ang="0">
                  <a:pos x="0" y="156"/>
                </a:cxn>
                <a:cxn ang="0">
                  <a:pos x="4" y="161"/>
                </a:cxn>
                <a:cxn ang="0">
                  <a:pos x="0" y="156"/>
                </a:cxn>
                <a:cxn ang="0">
                  <a:pos x="1" y="160"/>
                </a:cxn>
                <a:cxn ang="0">
                  <a:pos x="4" y="161"/>
                </a:cxn>
                <a:cxn ang="0">
                  <a:pos x="7" y="160"/>
                </a:cxn>
                <a:cxn ang="0">
                  <a:pos x="8" y="156"/>
                </a:cxn>
                <a:cxn ang="0">
                  <a:pos x="4" y="152"/>
                </a:cxn>
              </a:cxnLst>
              <a:rect l="0" t="0" r="r" b="b"/>
              <a:pathLst>
                <a:path w="49" h="161">
                  <a:moveTo>
                    <a:pt x="4" y="152"/>
                  </a:moveTo>
                  <a:lnTo>
                    <a:pt x="8" y="156"/>
                  </a:lnTo>
                  <a:lnTo>
                    <a:pt x="11" y="140"/>
                  </a:lnTo>
                  <a:lnTo>
                    <a:pt x="16" y="120"/>
                  </a:lnTo>
                  <a:lnTo>
                    <a:pt x="20" y="100"/>
                  </a:lnTo>
                  <a:lnTo>
                    <a:pt x="26" y="80"/>
                  </a:lnTo>
                  <a:lnTo>
                    <a:pt x="31" y="59"/>
                  </a:lnTo>
                  <a:lnTo>
                    <a:pt x="37" y="39"/>
                  </a:lnTo>
                  <a:lnTo>
                    <a:pt x="44" y="21"/>
                  </a:lnTo>
                  <a:lnTo>
                    <a:pt x="49" y="4"/>
                  </a:lnTo>
                  <a:lnTo>
                    <a:pt x="43" y="0"/>
                  </a:lnTo>
                  <a:lnTo>
                    <a:pt x="36" y="19"/>
                  </a:lnTo>
                  <a:lnTo>
                    <a:pt x="29" y="37"/>
                  </a:lnTo>
                  <a:lnTo>
                    <a:pt x="23" y="57"/>
                  </a:lnTo>
                  <a:lnTo>
                    <a:pt x="18" y="78"/>
                  </a:lnTo>
                  <a:lnTo>
                    <a:pt x="12" y="98"/>
                  </a:lnTo>
                  <a:lnTo>
                    <a:pt x="8" y="118"/>
                  </a:lnTo>
                  <a:lnTo>
                    <a:pt x="3" y="137"/>
                  </a:lnTo>
                  <a:lnTo>
                    <a:pt x="0" y="156"/>
                  </a:lnTo>
                  <a:lnTo>
                    <a:pt x="4" y="161"/>
                  </a:lnTo>
                  <a:lnTo>
                    <a:pt x="0" y="156"/>
                  </a:lnTo>
                  <a:lnTo>
                    <a:pt x="1" y="160"/>
                  </a:lnTo>
                  <a:lnTo>
                    <a:pt x="4" y="161"/>
                  </a:lnTo>
                  <a:lnTo>
                    <a:pt x="7" y="160"/>
                  </a:lnTo>
                  <a:lnTo>
                    <a:pt x="8" y="156"/>
                  </a:lnTo>
                  <a:lnTo>
                    <a:pt x="4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15" name="Freeform 159"/>
            <p:cNvSpPr>
              <a:spLocks/>
            </p:cNvSpPr>
            <p:nvPr/>
          </p:nvSpPr>
          <p:spPr bwMode="auto">
            <a:xfrm>
              <a:off x="140" y="1229"/>
              <a:ext cx="57" cy="2"/>
            </a:xfrm>
            <a:custGeom>
              <a:avLst/>
              <a:gdLst/>
              <a:ahLst/>
              <a:cxnLst>
                <a:cxn ang="0">
                  <a:pos x="446" y="17"/>
                </a:cxn>
                <a:cxn ang="0">
                  <a:pos x="442" y="12"/>
                </a:cxn>
                <a:cxn ang="0">
                  <a:pos x="416" y="8"/>
                </a:cxn>
                <a:cxn ang="0">
                  <a:pos x="390" y="5"/>
                </a:cxn>
                <a:cxn ang="0">
                  <a:pos x="363" y="3"/>
                </a:cxn>
                <a:cxn ang="0">
                  <a:pos x="337" y="1"/>
                </a:cxn>
                <a:cxn ang="0">
                  <a:pos x="311" y="0"/>
                </a:cxn>
                <a:cxn ang="0">
                  <a:pos x="284" y="0"/>
                </a:cxn>
                <a:cxn ang="0">
                  <a:pos x="257" y="0"/>
                </a:cxn>
                <a:cxn ang="0">
                  <a:pos x="230" y="1"/>
                </a:cxn>
                <a:cxn ang="0">
                  <a:pos x="202" y="2"/>
                </a:cxn>
                <a:cxn ang="0">
                  <a:pos x="175" y="4"/>
                </a:cxn>
                <a:cxn ang="0">
                  <a:pos x="146" y="7"/>
                </a:cxn>
                <a:cxn ang="0">
                  <a:pos x="117" y="10"/>
                </a:cxn>
                <a:cxn ang="0">
                  <a:pos x="89" y="13"/>
                </a:cxn>
                <a:cxn ang="0">
                  <a:pos x="59" y="18"/>
                </a:cxn>
                <a:cxn ang="0">
                  <a:pos x="30" y="22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30" y="30"/>
                </a:cxn>
                <a:cxn ang="0">
                  <a:pos x="59" y="26"/>
                </a:cxn>
                <a:cxn ang="0">
                  <a:pos x="89" y="22"/>
                </a:cxn>
                <a:cxn ang="0">
                  <a:pos x="117" y="19"/>
                </a:cxn>
                <a:cxn ang="0">
                  <a:pos x="146" y="16"/>
                </a:cxn>
                <a:cxn ang="0">
                  <a:pos x="175" y="12"/>
                </a:cxn>
                <a:cxn ang="0">
                  <a:pos x="202" y="10"/>
                </a:cxn>
                <a:cxn ang="0">
                  <a:pos x="230" y="9"/>
                </a:cxn>
                <a:cxn ang="0">
                  <a:pos x="257" y="8"/>
                </a:cxn>
                <a:cxn ang="0">
                  <a:pos x="284" y="8"/>
                </a:cxn>
                <a:cxn ang="0">
                  <a:pos x="311" y="8"/>
                </a:cxn>
                <a:cxn ang="0">
                  <a:pos x="337" y="9"/>
                </a:cxn>
                <a:cxn ang="0">
                  <a:pos x="363" y="11"/>
                </a:cxn>
                <a:cxn ang="0">
                  <a:pos x="390" y="13"/>
                </a:cxn>
                <a:cxn ang="0">
                  <a:pos x="416" y="17"/>
                </a:cxn>
                <a:cxn ang="0">
                  <a:pos x="442" y="21"/>
                </a:cxn>
                <a:cxn ang="0">
                  <a:pos x="438" y="17"/>
                </a:cxn>
                <a:cxn ang="0">
                  <a:pos x="442" y="21"/>
                </a:cxn>
                <a:cxn ang="0">
                  <a:pos x="445" y="20"/>
                </a:cxn>
                <a:cxn ang="0">
                  <a:pos x="446" y="17"/>
                </a:cxn>
                <a:cxn ang="0">
                  <a:pos x="445" y="13"/>
                </a:cxn>
                <a:cxn ang="0">
                  <a:pos x="442" y="12"/>
                </a:cxn>
                <a:cxn ang="0">
                  <a:pos x="446" y="17"/>
                </a:cxn>
              </a:cxnLst>
              <a:rect l="0" t="0" r="r" b="b"/>
              <a:pathLst>
                <a:path w="446" h="36">
                  <a:moveTo>
                    <a:pt x="446" y="17"/>
                  </a:moveTo>
                  <a:lnTo>
                    <a:pt x="442" y="12"/>
                  </a:lnTo>
                  <a:lnTo>
                    <a:pt x="416" y="8"/>
                  </a:lnTo>
                  <a:lnTo>
                    <a:pt x="390" y="5"/>
                  </a:lnTo>
                  <a:lnTo>
                    <a:pt x="363" y="3"/>
                  </a:lnTo>
                  <a:lnTo>
                    <a:pt x="337" y="1"/>
                  </a:lnTo>
                  <a:lnTo>
                    <a:pt x="311" y="0"/>
                  </a:lnTo>
                  <a:lnTo>
                    <a:pt x="284" y="0"/>
                  </a:lnTo>
                  <a:lnTo>
                    <a:pt x="257" y="0"/>
                  </a:lnTo>
                  <a:lnTo>
                    <a:pt x="230" y="1"/>
                  </a:lnTo>
                  <a:lnTo>
                    <a:pt x="202" y="2"/>
                  </a:lnTo>
                  <a:lnTo>
                    <a:pt x="175" y="4"/>
                  </a:lnTo>
                  <a:lnTo>
                    <a:pt x="146" y="7"/>
                  </a:lnTo>
                  <a:lnTo>
                    <a:pt x="117" y="10"/>
                  </a:lnTo>
                  <a:lnTo>
                    <a:pt x="89" y="13"/>
                  </a:lnTo>
                  <a:lnTo>
                    <a:pt x="59" y="18"/>
                  </a:lnTo>
                  <a:lnTo>
                    <a:pt x="30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30" y="30"/>
                  </a:lnTo>
                  <a:lnTo>
                    <a:pt x="59" y="26"/>
                  </a:lnTo>
                  <a:lnTo>
                    <a:pt x="89" y="22"/>
                  </a:lnTo>
                  <a:lnTo>
                    <a:pt x="117" y="19"/>
                  </a:lnTo>
                  <a:lnTo>
                    <a:pt x="146" y="16"/>
                  </a:lnTo>
                  <a:lnTo>
                    <a:pt x="175" y="12"/>
                  </a:lnTo>
                  <a:lnTo>
                    <a:pt x="202" y="10"/>
                  </a:lnTo>
                  <a:lnTo>
                    <a:pt x="230" y="9"/>
                  </a:lnTo>
                  <a:lnTo>
                    <a:pt x="257" y="8"/>
                  </a:lnTo>
                  <a:lnTo>
                    <a:pt x="284" y="8"/>
                  </a:lnTo>
                  <a:lnTo>
                    <a:pt x="311" y="8"/>
                  </a:lnTo>
                  <a:lnTo>
                    <a:pt x="337" y="9"/>
                  </a:lnTo>
                  <a:lnTo>
                    <a:pt x="363" y="11"/>
                  </a:lnTo>
                  <a:lnTo>
                    <a:pt x="390" y="13"/>
                  </a:lnTo>
                  <a:lnTo>
                    <a:pt x="416" y="17"/>
                  </a:lnTo>
                  <a:lnTo>
                    <a:pt x="442" y="21"/>
                  </a:lnTo>
                  <a:lnTo>
                    <a:pt x="438" y="17"/>
                  </a:lnTo>
                  <a:lnTo>
                    <a:pt x="442" y="21"/>
                  </a:lnTo>
                  <a:lnTo>
                    <a:pt x="445" y="20"/>
                  </a:lnTo>
                  <a:lnTo>
                    <a:pt x="446" y="17"/>
                  </a:lnTo>
                  <a:lnTo>
                    <a:pt x="445" y="13"/>
                  </a:lnTo>
                  <a:lnTo>
                    <a:pt x="442" y="12"/>
                  </a:lnTo>
                  <a:lnTo>
                    <a:pt x="44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16" name="Freeform 160"/>
            <p:cNvSpPr>
              <a:spLocks/>
            </p:cNvSpPr>
            <p:nvPr/>
          </p:nvSpPr>
          <p:spPr bwMode="auto">
            <a:xfrm>
              <a:off x="195" y="1230"/>
              <a:ext cx="9" cy="13"/>
            </a:xfrm>
            <a:custGeom>
              <a:avLst/>
              <a:gdLst/>
              <a:ahLst/>
              <a:cxnLst>
                <a:cxn ang="0">
                  <a:pos x="72" y="174"/>
                </a:cxn>
                <a:cxn ang="0">
                  <a:pos x="72" y="174"/>
                </a:cxn>
                <a:cxn ang="0">
                  <a:pos x="49" y="177"/>
                </a:cxn>
                <a:cxn ang="0">
                  <a:pos x="33" y="176"/>
                </a:cxn>
                <a:cxn ang="0">
                  <a:pos x="23" y="169"/>
                </a:cxn>
                <a:cxn ang="0">
                  <a:pos x="17" y="156"/>
                </a:cxn>
                <a:cxn ang="0">
                  <a:pos x="12" y="134"/>
                </a:cxn>
                <a:cxn ang="0">
                  <a:pos x="10" y="101"/>
                </a:cxn>
                <a:cxn ang="0">
                  <a:pos x="9" y="57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" y="57"/>
                </a:cxn>
                <a:cxn ang="0">
                  <a:pos x="2" y="101"/>
                </a:cxn>
                <a:cxn ang="0">
                  <a:pos x="4" y="134"/>
                </a:cxn>
                <a:cxn ang="0">
                  <a:pos x="9" y="158"/>
                </a:cxn>
                <a:cxn ang="0">
                  <a:pos x="17" y="175"/>
                </a:cxn>
                <a:cxn ang="0">
                  <a:pos x="31" y="185"/>
                </a:cxn>
                <a:cxn ang="0">
                  <a:pos x="49" y="186"/>
                </a:cxn>
                <a:cxn ang="0">
                  <a:pos x="72" y="183"/>
                </a:cxn>
                <a:cxn ang="0">
                  <a:pos x="72" y="183"/>
                </a:cxn>
                <a:cxn ang="0">
                  <a:pos x="72" y="183"/>
                </a:cxn>
                <a:cxn ang="0">
                  <a:pos x="75" y="182"/>
                </a:cxn>
                <a:cxn ang="0">
                  <a:pos x="76" y="179"/>
                </a:cxn>
                <a:cxn ang="0">
                  <a:pos x="75" y="175"/>
                </a:cxn>
                <a:cxn ang="0">
                  <a:pos x="72" y="174"/>
                </a:cxn>
              </a:cxnLst>
              <a:rect l="0" t="0" r="r" b="b"/>
              <a:pathLst>
                <a:path w="76" h="186">
                  <a:moveTo>
                    <a:pt x="72" y="174"/>
                  </a:moveTo>
                  <a:lnTo>
                    <a:pt x="72" y="174"/>
                  </a:lnTo>
                  <a:lnTo>
                    <a:pt x="49" y="177"/>
                  </a:lnTo>
                  <a:lnTo>
                    <a:pt x="33" y="176"/>
                  </a:lnTo>
                  <a:lnTo>
                    <a:pt x="23" y="169"/>
                  </a:lnTo>
                  <a:lnTo>
                    <a:pt x="17" y="156"/>
                  </a:lnTo>
                  <a:lnTo>
                    <a:pt x="12" y="134"/>
                  </a:lnTo>
                  <a:lnTo>
                    <a:pt x="10" y="101"/>
                  </a:lnTo>
                  <a:lnTo>
                    <a:pt x="9" y="57"/>
                  </a:lnTo>
                  <a:lnTo>
                    <a:pt x="8" y="0"/>
                  </a:lnTo>
                  <a:lnTo>
                    <a:pt x="0" y="0"/>
                  </a:lnTo>
                  <a:lnTo>
                    <a:pt x="1" y="57"/>
                  </a:lnTo>
                  <a:lnTo>
                    <a:pt x="2" y="101"/>
                  </a:lnTo>
                  <a:lnTo>
                    <a:pt x="4" y="134"/>
                  </a:lnTo>
                  <a:lnTo>
                    <a:pt x="9" y="158"/>
                  </a:lnTo>
                  <a:lnTo>
                    <a:pt x="17" y="175"/>
                  </a:lnTo>
                  <a:lnTo>
                    <a:pt x="31" y="185"/>
                  </a:lnTo>
                  <a:lnTo>
                    <a:pt x="49" y="186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5" y="182"/>
                  </a:lnTo>
                  <a:lnTo>
                    <a:pt x="76" y="179"/>
                  </a:lnTo>
                  <a:lnTo>
                    <a:pt x="75" y="175"/>
                  </a:lnTo>
                  <a:lnTo>
                    <a:pt x="72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17" name="Freeform 161"/>
            <p:cNvSpPr>
              <a:spLocks/>
            </p:cNvSpPr>
            <p:nvPr/>
          </p:nvSpPr>
          <p:spPr bwMode="auto">
            <a:xfrm>
              <a:off x="204" y="1215"/>
              <a:ext cx="446" cy="28"/>
            </a:xfrm>
            <a:custGeom>
              <a:avLst/>
              <a:gdLst/>
              <a:ahLst/>
              <a:cxnLst>
                <a:cxn ang="0">
                  <a:pos x="3570" y="0"/>
                </a:cxn>
                <a:cxn ang="0">
                  <a:pos x="3337" y="23"/>
                </a:cxn>
                <a:cxn ang="0">
                  <a:pos x="3103" y="46"/>
                </a:cxn>
                <a:cxn ang="0">
                  <a:pos x="2871" y="68"/>
                </a:cxn>
                <a:cxn ang="0">
                  <a:pos x="2640" y="92"/>
                </a:cxn>
                <a:cxn ang="0">
                  <a:pos x="2410" y="114"/>
                </a:cxn>
                <a:cxn ang="0">
                  <a:pos x="2180" y="136"/>
                </a:cxn>
                <a:cxn ang="0">
                  <a:pos x="1952" y="158"/>
                </a:cxn>
                <a:cxn ang="0">
                  <a:pos x="1727" y="181"/>
                </a:cxn>
                <a:cxn ang="0">
                  <a:pos x="1502" y="204"/>
                </a:cxn>
                <a:cxn ang="0">
                  <a:pos x="1279" y="227"/>
                </a:cxn>
                <a:cxn ang="0">
                  <a:pos x="1060" y="250"/>
                </a:cxn>
                <a:cxn ang="0">
                  <a:pos x="842" y="274"/>
                </a:cxn>
                <a:cxn ang="0">
                  <a:pos x="628" y="298"/>
                </a:cxn>
                <a:cxn ang="0">
                  <a:pos x="415" y="323"/>
                </a:cxn>
                <a:cxn ang="0">
                  <a:pos x="206" y="349"/>
                </a:cxn>
                <a:cxn ang="0">
                  <a:pos x="0" y="375"/>
                </a:cxn>
                <a:cxn ang="0">
                  <a:pos x="102" y="370"/>
                </a:cxn>
                <a:cxn ang="0">
                  <a:pos x="310" y="345"/>
                </a:cxn>
                <a:cxn ang="0">
                  <a:pos x="520" y="319"/>
                </a:cxn>
                <a:cxn ang="0">
                  <a:pos x="735" y="295"/>
                </a:cxn>
                <a:cxn ang="0">
                  <a:pos x="951" y="270"/>
                </a:cxn>
                <a:cxn ang="0">
                  <a:pos x="1169" y="247"/>
                </a:cxn>
                <a:cxn ang="0">
                  <a:pos x="1390" y="224"/>
                </a:cxn>
                <a:cxn ang="0">
                  <a:pos x="1614" y="201"/>
                </a:cxn>
                <a:cxn ang="0">
                  <a:pos x="1839" y="178"/>
                </a:cxn>
                <a:cxn ang="0">
                  <a:pos x="2066" y="156"/>
                </a:cxn>
                <a:cxn ang="0">
                  <a:pos x="2294" y="133"/>
                </a:cxn>
                <a:cxn ang="0">
                  <a:pos x="2525" y="111"/>
                </a:cxn>
                <a:cxn ang="0">
                  <a:pos x="2755" y="88"/>
                </a:cxn>
                <a:cxn ang="0">
                  <a:pos x="2987" y="66"/>
                </a:cxn>
                <a:cxn ang="0">
                  <a:pos x="3221" y="43"/>
                </a:cxn>
                <a:cxn ang="0">
                  <a:pos x="3453" y="20"/>
                </a:cxn>
                <a:cxn ang="0">
                  <a:pos x="3570" y="0"/>
                </a:cxn>
                <a:cxn ang="0">
                  <a:pos x="3573" y="7"/>
                </a:cxn>
                <a:cxn ang="0">
                  <a:pos x="3573" y="1"/>
                </a:cxn>
                <a:cxn ang="0">
                  <a:pos x="3570" y="8"/>
                </a:cxn>
              </a:cxnLst>
              <a:rect l="0" t="0" r="r" b="b"/>
              <a:pathLst>
                <a:path w="3574" h="384">
                  <a:moveTo>
                    <a:pt x="3570" y="8"/>
                  </a:moveTo>
                  <a:lnTo>
                    <a:pt x="3570" y="0"/>
                  </a:lnTo>
                  <a:lnTo>
                    <a:pt x="3453" y="11"/>
                  </a:lnTo>
                  <a:lnTo>
                    <a:pt x="3337" y="23"/>
                  </a:lnTo>
                  <a:lnTo>
                    <a:pt x="3221" y="34"/>
                  </a:lnTo>
                  <a:lnTo>
                    <a:pt x="3103" y="46"/>
                  </a:lnTo>
                  <a:lnTo>
                    <a:pt x="2987" y="58"/>
                  </a:lnTo>
                  <a:lnTo>
                    <a:pt x="2871" y="68"/>
                  </a:lnTo>
                  <a:lnTo>
                    <a:pt x="2755" y="80"/>
                  </a:lnTo>
                  <a:lnTo>
                    <a:pt x="2640" y="92"/>
                  </a:lnTo>
                  <a:lnTo>
                    <a:pt x="2525" y="102"/>
                  </a:lnTo>
                  <a:lnTo>
                    <a:pt x="2410" y="114"/>
                  </a:lnTo>
                  <a:lnTo>
                    <a:pt x="2294" y="124"/>
                  </a:lnTo>
                  <a:lnTo>
                    <a:pt x="2180" y="136"/>
                  </a:lnTo>
                  <a:lnTo>
                    <a:pt x="2066" y="148"/>
                  </a:lnTo>
                  <a:lnTo>
                    <a:pt x="1952" y="158"/>
                  </a:lnTo>
                  <a:lnTo>
                    <a:pt x="1839" y="170"/>
                  </a:lnTo>
                  <a:lnTo>
                    <a:pt x="1727" y="181"/>
                  </a:lnTo>
                  <a:lnTo>
                    <a:pt x="1614" y="192"/>
                  </a:lnTo>
                  <a:lnTo>
                    <a:pt x="1502" y="204"/>
                  </a:lnTo>
                  <a:lnTo>
                    <a:pt x="1390" y="215"/>
                  </a:lnTo>
                  <a:lnTo>
                    <a:pt x="1279" y="227"/>
                  </a:lnTo>
                  <a:lnTo>
                    <a:pt x="1169" y="239"/>
                  </a:lnTo>
                  <a:lnTo>
                    <a:pt x="1060" y="250"/>
                  </a:lnTo>
                  <a:lnTo>
                    <a:pt x="951" y="262"/>
                  </a:lnTo>
                  <a:lnTo>
                    <a:pt x="842" y="274"/>
                  </a:lnTo>
                  <a:lnTo>
                    <a:pt x="735" y="286"/>
                  </a:lnTo>
                  <a:lnTo>
                    <a:pt x="628" y="298"/>
                  </a:lnTo>
                  <a:lnTo>
                    <a:pt x="520" y="311"/>
                  </a:lnTo>
                  <a:lnTo>
                    <a:pt x="415" y="323"/>
                  </a:lnTo>
                  <a:lnTo>
                    <a:pt x="310" y="336"/>
                  </a:lnTo>
                  <a:lnTo>
                    <a:pt x="206" y="349"/>
                  </a:lnTo>
                  <a:lnTo>
                    <a:pt x="102" y="362"/>
                  </a:lnTo>
                  <a:lnTo>
                    <a:pt x="0" y="375"/>
                  </a:lnTo>
                  <a:lnTo>
                    <a:pt x="0" y="384"/>
                  </a:lnTo>
                  <a:lnTo>
                    <a:pt x="102" y="370"/>
                  </a:lnTo>
                  <a:lnTo>
                    <a:pt x="206" y="357"/>
                  </a:lnTo>
                  <a:lnTo>
                    <a:pt x="310" y="345"/>
                  </a:lnTo>
                  <a:lnTo>
                    <a:pt x="415" y="332"/>
                  </a:lnTo>
                  <a:lnTo>
                    <a:pt x="520" y="319"/>
                  </a:lnTo>
                  <a:lnTo>
                    <a:pt x="628" y="306"/>
                  </a:lnTo>
                  <a:lnTo>
                    <a:pt x="735" y="295"/>
                  </a:lnTo>
                  <a:lnTo>
                    <a:pt x="842" y="282"/>
                  </a:lnTo>
                  <a:lnTo>
                    <a:pt x="951" y="270"/>
                  </a:lnTo>
                  <a:lnTo>
                    <a:pt x="1060" y="259"/>
                  </a:lnTo>
                  <a:lnTo>
                    <a:pt x="1169" y="247"/>
                  </a:lnTo>
                  <a:lnTo>
                    <a:pt x="1279" y="236"/>
                  </a:lnTo>
                  <a:lnTo>
                    <a:pt x="1390" y="224"/>
                  </a:lnTo>
                  <a:lnTo>
                    <a:pt x="1502" y="212"/>
                  </a:lnTo>
                  <a:lnTo>
                    <a:pt x="1614" y="201"/>
                  </a:lnTo>
                  <a:lnTo>
                    <a:pt x="1727" y="189"/>
                  </a:lnTo>
                  <a:lnTo>
                    <a:pt x="1839" y="178"/>
                  </a:lnTo>
                  <a:lnTo>
                    <a:pt x="1952" y="167"/>
                  </a:lnTo>
                  <a:lnTo>
                    <a:pt x="2066" y="156"/>
                  </a:lnTo>
                  <a:lnTo>
                    <a:pt x="2180" y="145"/>
                  </a:lnTo>
                  <a:lnTo>
                    <a:pt x="2294" y="133"/>
                  </a:lnTo>
                  <a:lnTo>
                    <a:pt x="2410" y="122"/>
                  </a:lnTo>
                  <a:lnTo>
                    <a:pt x="2525" y="111"/>
                  </a:lnTo>
                  <a:lnTo>
                    <a:pt x="2640" y="100"/>
                  </a:lnTo>
                  <a:lnTo>
                    <a:pt x="2755" y="88"/>
                  </a:lnTo>
                  <a:lnTo>
                    <a:pt x="2871" y="77"/>
                  </a:lnTo>
                  <a:lnTo>
                    <a:pt x="2987" y="66"/>
                  </a:lnTo>
                  <a:lnTo>
                    <a:pt x="3103" y="55"/>
                  </a:lnTo>
                  <a:lnTo>
                    <a:pt x="3221" y="43"/>
                  </a:lnTo>
                  <a:lnTo>
                    <a:pt x="3337" y="31"/>
                  </a:lnTo>
                  <a:lnTo>
                    <a:pt x="3453" y="20"/>
                  </a:lnTo>
                  <a:lnTo>
                    <a:pt x="3570" y="8"/>
                  </a:lnTo>
                  <a:lnTo>
                    <a:pt x="3570" y="0"/>
                  </a:lnTo>
                  <a:lnTo>
                    <a:pt x="3570" y="8"/>
                  </a:lnTo>
                  <a:lnTo>
                    <a:pt x="3573" y="7"/>
                  </a:lnTo>
                  <a:lnTo>
                    <a:pt x="3574" y="4"/>
                  </a:lnTo>
                  <a:lnTo>
                    <a:pt x="3573" y="1"/>
                  </a:lnTo>
                  <a:lnTo>
                    <a:pt x="3570" y="0"/>
                  </a:lnTo>
                  <a:lnTo>
                    <a:pt x="357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18" name="Freeform 162"/>
            <p:cNvSpPr>
              <a:spLocks/>
            </p:cNvSpPr>
            <p:nvPr/>
          </p:nvSpPr>
          <p:spPr bwMode="auto">
            <a:xfrm>
              <a:off x="136" y="1315"/>
              <a:ext cx="15" cy="20"/>
            </a:xfrm>
            <a:custGeom>
              <a:avLst/>
              <a:gdLst/>
              <a:ahLst/>
              <a:cxnLst>
                <a:cxn ang="0">
                  <a:pos x="119" y="268"/>
                </a:cxn>
                <a:cxn ang="0">
                  <a:pos x="120" y="270"/>
                </a:cxn>
                <a:cxn ang="0">
                  <a:pos x="100" y="242"/>
                </a:cxn>
                <a:cxn ang="0">
                  <a:pos x="82" y="211"/>
                </a:cxn>
                <a:cxn ang="0">
                  <a:pos x="66" y="178"/>
                </a:cxn>
                <a:cxn ang="0">
                  <a:pos x="52" y="145"/>
                </a:cxn>
                <a:cxn ang="0">
                  <a:pos x="40" y="110"/>
                </a:cxn>
                <a:cxn ang="0">
                  <a:pos x="29" y="73"/>
                </a:cxn>
                <a:cxn ang="0">
                  <a:pos x="18" y="37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10" y="39"/>
                </a:cxn>
                <a:cxn ang="0">
                  <a:pos x="21" y="75"/>
                </a:cxn>
                <a:cxn ang="0">
                  <a:pos x="32" y="112"/>
                </a:cxn>
                <a:cxn ang="0">
                  <a:pos x="46" y="147"/>
                </a:cxn>
                <a:cxn ang="0">
                  <a:pos x="60" y="183"/>
                </a:cxn>
                <a:cxn ang="0">
                  <a:pos x="76" y="216"/>
                </a:cxn>
                <a:cxn ang="0">
                  <a:pos x="94" y="246"/>
                </a:cxn>
                <a:cxn ang="0">
                  <a:pos x="114" y="276"/>
                </a:cxn>
                <a:cxn ang="0">
                  <a:pos x="115" y="277"/>
                </a:cxn>
                <a:cxn ang="0">
                  <a:pos x="114" y="276"/>
                </a:cxn>
                <a:cxn ang="0">
                  <a:pos x="116" y="277"/>
                </a:cxn>
                <a:cxn ang="0">
                  <a:pos x="119" y="276"/>
                </a:cxn>
                <a:cxn ang="0">
                  <a:pos x="120" y="273"/>
                </a:cxn>
                <a:cxn ang="0">
                  <a:pos x="120" y="270"/>
                </a:cxn>
                <a:cxn ang="0">
                  <a:pos x="119" y="268"/>
                </a:cxn>
              </a:cxnLst>
              <a:rect l="0" t="0" r="r" b="b"/>
              <a:pathLst>
                <a:path w="120" h="277">
                  <a:moveTo>
                    <a:pt x="119" y="268"/>
                  </a:moveTo>
                  <a:lnTo>
                    <a:pt x="120" y="270"/>
                  </a:lnTo>
                  <a:lnTo>
                    <a:pt x="100" y="242"/>
                  </a:lnTo>
                  <a:lnTo>
                    <a:pt x="82" y="211"/>
                  </a:lnTo>
                  <a:lnTo>
                    <a:pt x="66" y="178"/>
                  </a:lnTo>
                  <a:lnTo>
                    <a:pt x="52" y="145"/>
                  </a:lnTo>
                  <a:lnTo>
                    <a:pt x="40" y="110"/>
                  </a:lnTo>
                  <a:lnTo>
                    <a:pt x="29" y="73"/>
                  </a:lnTo>
                  <a:lnTo>
                    <a:pt x="18" y="37"/>
                  </a:lnTo>
                  <a:lnTo>
                    <a:pt x="8" y="0"/>
                  </a:lnTo>
                  <a:lnTo>
                    <a:pt x="0" y="2"/>
                  </a:lnTo>
                  <a:lnTo>
                    <a:pt x="10" y="39"/>
                  </a:lnTo>
                  <a:lnTo>
                    <a:pt x="21" y="75"/>
                  </a:lnTo>
                  <a:lnTo>
                    <a:pt x="32" y="112"/>
                  </a:lnTo>
                  <a:lnTo>
                    <a:pt x="46" y="147"/>
                  </a:lnTo>
                  <a:lnTo>
                    <a:pt x="60" y="183"/>
                  </a:lnTo>
                  <a:lnTo>
                    <a:pt x="76" y="216"/>
                  </a:lnTo>
                  <a:lnTo>
                    <a:pt x="94" y="246"/>
                  </a:lnTo>
                  <a:lnTo>
                    <a:pt x="114" y="276"/>
                  </a:lnTo>
                  <a:lnTo>
                    <a:pt x="115" y="277"/>
                  </a:lnTo>
                  <a:lnTo>
                    <a:pt x="114" y="276"/>
                  </a:lnTo>
                  <a:lnTo>
                    <a:pt x="116" y="277"/>
                  </a:lnTo>
                  <a:lnTo>
                    <a:pt x="119" y="276"/>
                  </a:lnTo>
                  <a:lnTo>
                    <a:pt x="120" y="273"/>
                  </a:lnTo>
                  <a:lnTo>
                    <a:pt x="120" y="270"/>
                  </a:lnTo>
                  <a:lnTo>
                    <a:pt x="119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19" name="Freeform 163"/>
            <p:cNvSpPr>
              <a:spLocks/>
            </p:cNvSpPr>
            <p:nvPr/>
          </p:nvSpPr>
          <p:spPr bwMode="auto">
            <a:xfrm>
              <a:off x="151" y="1334"/>
              <a:ext cx="390" cy="6"/>
            </a:xfrm>
            <a:custGeom>
              <a:avLst/>
              <a:gdLst/>
              <a:ahLst/>
              <a:cxnLst>
                <a:cxn ang="0">
                  <a:pos x="3109" y="69"/>
                </a:cxn>
                <a:cxn ang="0">
                  <a:pos x="2888" y="62"/>
                </a:cxn>
                <a:cxn ang="0">
                  <a:pos x="2653" y="55"/>
                </a:cxn>
                <a:cxn ang="0">
                  <a:pos x="2409" y="52"/>
                </a:cxn>
                <a:cxn ang="0">
                  <a:pos x="2160" y="50"/>
                </a:cxn>
                <a:cxn ang="0">
                  <a:pos x="1909" y="49"/>
                </a:cxn>
                <a:cxn ang="0">
                  <a:pos x="1658" y="49"/>
                </a:cxn>
                <a:cxn ang="0">
                  <a:pos x="1412" y="49"/>
                </a:cxn>
                <a:cxn ang="0">
                  <a:pos x="1175" y="49"/>
                </a:cxn>
                <a:cxn ang="0">
                  <a:pos x="949" y="48"/>
                </a:cxn>
                <a:cxn ang="0">
                  <a:pos x="739" y="47"/>
                </a:cxn>
                <a:cxn ang="0">
                  <a:pos x="549" y="45"/>
                </a:cxn>
                <a:cxn ang="0">
                  <a:pos x="380" y="41"/>
                </a:cxn>
                <a:cxn ang="0">
                  <a:pos x="238" y="34"/>
                </a:cxn>
                <a:cxn ang="0">
                  <a:pos x="126" y="26"/>
                </a:cxn>
                <a:cxn ang="0">
                  <a:pos x="45" y="15"/>
                </a:cxn>
                <a:cxn ang="0">
                  <a:pos x="4" y="0"/>
                </a:cxn>
                <a:cxn ang="0">
                  <a:pos x="18" y="16"/>
                </a:cxn>
                <a:cxn ang="0">
                  <a:pos x="80" y="29"/>
                </a:cxn>
                <a:cxn ang="0">
                  <a:pos x="178" y="39"/>
                </a:cxn>
                <a:cxn ang="0">
                  <a:pos x="306" y="46"/>
                </a:cxn>
                <a:cxn ang="0">
                  <a:pos x="462" y="51"/>
                </a:cxn>
                <a:cxn ang="0">
                  <a:pos x="641" y="54"/>
                </a:cxn>
                <a:cxn ang="0">
                  <a:pos x="842" y="57"/>
                </a:cxn>
                <a:cxn ang="0">
                  <a:pos x="1061" y="57"/>
                </a:cxn>
                <a:cxn ang="0">
                  <a:pos x="1292" y="58"/>
                </a:cxn>
                <a:cxn ang="0">
                  <a:pos x="1534" y="58"/>
                </a:cxn>
                <a:cxn ang="0">
                  <a:pos x="1782" y="58"/>
                </a:cxn>
                <a:cxn ang="0">
                  <a:pos x="2035" y="58"/>
                </a:cxn>
                <a:cxn ang="0">
                  <a:pos x="2285" y="60"/>
                </a:cxn>
                <a:cxn ang="0">
                  <a:pos x="2532" y="62"/>
                </a:cxn>
                <a:cxn ang="0">
                  <a:pos x="2772" y="67"/>
                </a:cxn>
                <a:cxn ang="0">
                  <a:pos x="3000" y="73"/>
                </a:cxn>
                <a:cxn ang="0">
                  <a:pos x="3109" y="78"/>
                </a:cxn>
                <a:cxn ang="0">
                  <a:pos x="3112" y="77"/>
                </a:cxn>
                <a:cxn ang="0">
                  <a:pos x="3112" y="70"/>
                </a:cxn>
              </a:cxnLst>
              <a:rect l="0" t="0" r="r" b="b"/>
              <a:pathLst>
                <a:path w="3113" h="78">
                  <a:moveTo>
                    <a:pt x="3109" y="69"/>
                  </a:moveTo>
                  <a:lnTo>
                    <a:pt x="3109" y="69"/>
                  </a:lnTo>
                  <a:lnTo>
                    <a:pt x="3000" y="65"/>
                  </a:lnTo>
                  <a:lnTo>
                    <a:pt x="2888" y="62"/>
                  </a:lnTo>
                  <a:lnTo>
                    <a:pt x="2772" y="59"/>
                  </a:lnTo>
                  <a:lnTo>
                    <a:pt x="2653" y="55"/>
                  </a:lnTo>
                  <a:lnTo>
                    <a:pt x="2532" y="53"/>
                  </a:lnTo>
                  <a:lnTo>
                    <a:pt x="2409" y="52"/>
                  </a:lnTo>
                  <a:lnTo>
                    <a:pt x="2285" y="51"/>
                  </a:lnTo>
                  <a:lnTo>
                    <a:pt x="2160" y="50"/>
                  </a:lnTo>
                  <a:lnTo>
                    <a:pt x="2035" y="49"/>
                  </a:lnTo>
                  <a:lnTo>
                    <a:pt x="1909" y="49"/>
                  </a:lnTo>
                  <a:lnTo>
                    <a:pt x="1782" y="49"/>
                  </a:lnTo>
                  <a:lnTo>
                    <a:pt x="1658" y="49"/>
                  </a:lnTo>
                  <a:lnTo>
                    <a:pt x="1534" y="49"/>
                  </a:lnTo>
                  <a:lnTo>
                    <a:pt x="1412" y="49"/>
                  </a:lnTo>
                  <a:lnTo>
                    <a:pt x="1292" y="49"/>
                  </a:lnTo>
                  <a:lnTo>
                    <a:pt x="1175" y="49"/>
                  </a:lnTo>
                  <a:lnTo>
                    <a:pt x="1061" y="48"/>
                  </a:lnTo>
                  <a:lnTo>
                    <a:pt x="949" y="48"/>
                  </a:lnTo>
                  <a:lnTo>
                    <a:pt x="842" y="48"/>
                  </a:lnTo>
                  <a:lnTo>
                    <a:pt x="739" y="47"/>
                  </a:lnTo>
                  <a:lnTo>
                    <a:pt x="641" y="46"/>
                  </a:lnTo>
                  <a:lnTo>
                    <a:pt x="549" y="45"/>
                  </a:lnTo>
                  <a:lnTo>
                    <a:pt x="462" y="43"/>
                  </a:lnTo>
                  <a:lnTo>
                    <a:pt x="380" y="41"/>
                  </a:lnTo>
                  <a:lnTo>
                    <a:pt x="306" y="37"/>
                  </a:lnTo>
                  <a:lnTo>
                    <a:pt x="238" y="34"/>
                  </a:lnTo>
                  <a:lnTo>
                    <a:pt x="178" y="30"/>
                  </a:lnTo>
                  <a:lnTo>
                    <a:pt x="126" y="26"/>
                  </a:lnTo>
                  <a:lnTo>
                    <a:pt x="80" y="21"/>
                  </a:lnTo>
                  <a:lnTo>
                    <a:pt x="45" y="15"/>
                  </a:lnTo>
                  <a:lnTo>
                    <a:pt x="20" y="8"/>
                  </a:lnTo>
                  <a:lnTo>
                    <a:pt x="4" y="0"/>
                  </a:lnTo>
                  <a:lnTo>
                    <a:pt x="0" y="9"/>
                  </a:lnTo>
                  <a:lnTo>
                    <a:pt x="18" y="16"/>
                  </a:lnTo>
                  <a:lnTo>
                    <a:pt x="45" y="24"/>
                  </a:lnTo>
                  <a:lnTo>
                    <a:pt x="80" y="29"/>
                  </a:lnTo>
                  <a:lnTo>
                    <a:pt x="126" y="34"/>
                  </a:lnTo>
                  <a:lnTo>
                    <a:pt x="178" y="39"/>
                  </a:lnTo>
                  <a:lnTo>
                    <a:pt x="238" y="43"/>
                  </a:lnTo>
                  <a:lnTo>
                    <a:pt x="306" y="46"/>
                  </a:lnTo>
                  <a:lnTo>
                    <a:pt x="380" y="49"/>
                  </a:lnTo>
                  <a:lnTo>
                    <a:pt x="462" y="51"/>
                  </a:lnTo>
                  <a:lnTo>
                    <a:pt x="549" y="53"/>
                  </a:lnTo>
                  <a:lnTo>
                    <a:pt x="641" y="54"/>
                  </a:lnTo>
                  <a:lnTo>
                    <a:pt x="739" y="55"/>
                  </a:lnTo>
                  <a:lnTo>
                    <a:pt x="842" y="57"/>
                  </a:lnTo>
                  <a:lnTo>
                    <a:pt x="949" y="57"/>
                  </a:lnTo>
                  <a:lnTo>
                    <a:pt x="1061" y="57"/>
                  </a:lnTo>
                  <a:lnTo>
                    <a:pt x="1175" y="58"/>
                  </a:lnTo>
                  <a:lnTo>
                    <a:pt x="1292" y="58"/>
                  </a:lnTo>
                  <a:lnTo>
                    <a:pt x="1412" y="58"/>
                  </a:lnTo>
                  <a:lnTo>
                    <a:pt x="1534" y="58"/>
                  </a:lnTo>
                  <a:lnTo>
                    <a:pt x="1658" y="58"/>
                  </a:lnTo>
                  <a:lnTo>
                    <a:pt x="1782" y="58"/>
                  </a:lnTo>
                  <a:lnTo>
                    <a:pt x="1909" y="58"/>
                  </a:lnTo>
                  <a:lnTo>
                    <a:pt x="2035" y="58"/>
                  </a:lnTo>
                  <a:lnTo>
                    <a:pt x="2160" y="59"/>
                  </a:lnTo>
                  <a:lnTo>
                    <a:pt x="2285" y="60"/>
                  </a:lnTo>
                  <a:lnTo>
                    <a:pt x="2409" y="61"/>
                  </a:lnTo>
                  <a:lnTo>
                    <a:pt x="2532" y="62"/>
                  </a:lnTo>
                  <a:lnTo>
                    <a:pt x="2653" y="64"/>
                  </a:lnTo>
                  <a:lnTo>
                    <a:pt x="2772" y="67"/>
                  </a:lnTo>
                  <a:lnTo>
                    <a:pt x="2888" y="70"/>
                  </a:lnTo>
                  <a:lnTo>
                    <a:pt x="3000" y="73"/>
                  </a:lnTo>
                  <a:lnTo>
                    <a:pt x="3109" y="78"/>
                  </a:lnTo>
                  <a:lnTo>
                    <a:pt x="3109" y="78"/>
                  </a:lnTo>
                  <a:lnTo>
                    <a:pt x="3109" y="78"/>
                  </a:lnTo>
                  <a:lnTo>
                    <a:pt x="3112" y="77"/>
                  </a:lnTo>
                  <a:lnTo>
                    <a:pt x="3113" y="73"/>
                  </a:lnTo>
                  <a:lnTo>
                    <a:pt x="3112" y="70"/>
                  </a:lnTo>
                  <a:lnTo>
                    <a:pt x="3109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20" name="Freeform 164"/>
            <p:cNvSpPr>
              <a:spLocks/>
            </p:cNvSpPr>
            <p:nvPr/>
          </p:nvSpPr>
          <p:spPr bwMode="auto">
            <a:xfrm>
              <a:off x="540" y="1339"/>
              <a:ext cx="405" cy="3"/>
            </a:xfrm>
            <a:custGeom>
              <a:avLst/>
              <a:gdLst/>
              <a:ahLst/>
              <a:cxnLst>
                <a:cxn ang="0">
                  <a:pos x="3240" y="30"/>
                </a:cxn>
                <a:cxn ang="0">
                  <a:pos x="3240" y="3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3240" y="38"/>
                </a:cxn>
                <a:cxn ang="0">
                  <a:pos x="3240" y="38"/>
                </a:cxn>
                <a:cxn ang="0">
                  <a:pos x="3240" y="38"/>
                </a:cxn>
                <a:cxn ang="0">
                  <a:pos x="3243" y="37"/>
                </a:cxn>
                <a:cxn ang="0">
                  <a:pos x="3244" y="34"/>
                </a:cxn>
                <a:cxn ang="0">
                  <a:pos x="3243" y="31"/>
                </a:cxn>
                <a:cxn ang="0">
                  <a:pos x="3240" y="30"/>
                </a:cxn>
              </a:cxnLst>
              <a:rect l="0" t="0" r="r" b="b"/>
              <a:pathLst>
                <a:path w="3244" h="38">
                  <a:moveTo>
                    <a:pt x="3240" y="30"/>
                  </a:moveTo>
                  <a:lnTo>
                    <a:pt x="3240" y="3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240" y="38"/>
                  </a:lnTo>
                  <a:lnTo>
                    <a:pt x="3240" y="38"/>
                  </a:lnTo>
                  <a:lnTo>
                    <a:pt x="3240" y="38"/>
                  </a:lnTo>
                  <a:lnTo>
                    <a:pt x="3243" y="37"/>
                  </a:lnTo>
                  <a:lnTo>
                    <a:pt x="3244" y="34"/>
                  </a:lnTo>
                  <a:lnTo>
                    <a:pt x="3243" y="31"/>
                  </a:lnTo>
                  <a:lnTo>
                    <a:pt x="324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21" name="Freeform 165"/>
            <p:cNvSpPr>
              <a:spLocks/>
            </p:cNvSpPr>
            <p:nvPr/>
          </p:nvSpPr>
          <p:spPr bwMode="auto">
            <a:xfrm>
              <a:off x="945" y="1313"/>
              <a:ext cx="136" cy="29"/>
            </a:xfrm>
            <a:custGeom>
              <a:avLst/>
              <a:gdLst/>
              <a:ahLst/>
              <a:cxnLst>
                <a:cxn ang="0">
                  <a:pos x="1094" y="0"/>
                </a:cxn>
                <a:cxn ang="0">
                  <a:pos x="1012" y="29"/>
                </a:cxn>
                <a:cxn ang="0">
                  <a:pos x="928" y="58"/>
                </a:cxn>
                <a:cxn ang="0">
                  <a:pos x="843" y="90"/>
                </a:cxn>
                <a:cxn ang="0">
                  <a:pos x="756" y="122"/>
                </a:cxn>
                <a:cxn ang="0">
                  <a:pos x="671" y="156"/>
                </a:cxn>
                <a:cxn ang="0">
                  <a:pos x="587" y="188"/>
                </a:cxn>
                <a:cxn ang="0">
                  <a:pos x="505" y="220"/>
                </a:cxn>
                <a:cxn ang="0">
                  <a:pos x="426" y="251"/>
                </a:cxn>
                <a:cxn ang="0">
                  <a:pos x="350" y="280"/>
                </a:cxn>
                <a:cxn ang="0">
                  <a:pos x="280" y="307"/>
                </a:cxn>
                <a:cxn ang="0">
                  <a:pos x="214" y="331"/>
                </a:cxn>
                <a:cxn ang="0">
                  <a:pos x="155" y="353"/>
                </a:cxn>
                <a:cxn ang="0">
                  <a:pos x="104" y="370"/>
                </a:cxn>
                <a:cxn ang="0">
                  <a:pos x="61" y="382"/>
                </a:cxn>
                <a:cxn ang="0">
                  <a:pos x="26" y="390"/>
                </a:cxn>
                <a:cxn ang="0">
                  <a:pos x="0" y="393"/>
                </a:cxn>
                <a:cxn ang="0">
                  <a:pos x="12" y="400"/>
                </a:cxn>
                <a:cxn ang="0">
                  <a:pos x="42" y="395"/>
                </a:cxn>
                <a:cxn ang="0">
                  <a:pos x="83" y="384"/>
                </a:cxn>
                <a:cxn ang="0">
                  <a:pos x="131" y="370"/>
                </a:cxn>
                <a:cxn ang="0">
                  <a:pos x="186" y="351"/>
                </a:cxn>
                <a:cxn ang="0">
                  <a:pos x="248" y="328"/>
                </a:cxn>
                <a:cxn ang="0">
                  <a:pos x="316" y="302"/>
                </a:cxn>
                <a:cxn ang="0">
                  <a:pos x="389" y="274"/>
                </a:cxn>
                <a:cxn ang="0">
                  <a:pos x="467" y="244"/>
                </a:cxn>
                <a:cxn ang="0">
                  <a:pos x="547" y="213"/>
                </a:cxn>
                <a:cxn ang="0">
                  <a:pos x="630" y="180"/>
                </a:cxn>
                <a:cxn ang="0">
                  <a:pos x="715" y="147"/>
                </a:cxn>
                <a:cxn ang="0">
                  <a:pos x="801" y="115"/>
                </a:cxn>
                <a:cxn ang="0">
                  <a:pos x="887" y="83"/>
                </a:cxn>
                <a:cxn ang="0">
                  <a:pos x="972" y="52"/>
                </a:cxn>
                <a:cxn ang="0">
                  <a:pos x="1055" y="22"/>
                </a:cxn>
                <a:cxn ang="0">
                  <a:pos x="1097" y="8"/>
                </a:cxn>
                <a:cxn ang="0">
                  <a:pos x="1099" y="7"/>
                </a:cxn>
                <a:cxn ang="0">
                  <a:pos x="1097" y="1"/>
                </a:cxn>
                <a:cxn ang="0">
                  <a:pos x="1093" y="1"/>
                </a:cxn>
              </a:cxnLst>
              <a:rect l="0" t="0" r="r" b="b"/>
              <a:pathLst>
                <a:path w="1099" h="401">
                  <a:moveTo>
                    <a:pt x="1093" y="1"/>
                  </a:moveTo>
                  <a:lnTo>
                    <a:pt x="1094" y="0"/>
                  </a:lnTo>
                  <a:lnTo>
                    <a:pt x="1053" y="14"/>
                  </a:lnTo>
                  <a:lnTo>
                    <a:pt x="1012" y="29"/>
                  </a:lnTo>
                  <a:lnTo>
                    <a:pt x="970" y="44"/>
                  </a:lnTo>
                  <a:lnTo>
                    <a:pt x="928" y="58"/>
                  </a:lnTo>
                  <a:lnTo>
                    <a:pt x="885" y="74"/>
                  </a:lnTo>
                  <a:lnTo>
                    <a:pt x="843" y="90"/>
                  </a:lnTo>
                  <a:lnTo>
                    <a:pt x="799" y="106"/>
                  </a:lnTo>
                  <a:lnTo>
                    <a:pt x="756" y="122"/>
                  </a:lnTo>
                  <a:lnTo>
                    <a:pt x="713" y="139"/>
                  </a:lnTo>
                  <a:lnTo>
                    <a:pt x="671" y="156"/>
                  </a:lnTo>
                  <a:lnTo>
                    <a:pt x="628" y="172"/>
                  </a:lnTo>
                  <a:lnTo>
                    <a:pt x="587" y="188"/>
                  </a:lnTo>
                  <a:lnTo>
                    <a:pt x="545" y="204"/>
                  </a:lnTo>
                  <a:lnTo>
                    <a:pt x="505" y="220"/>
                  </a:lnTo>
                  <a:lnTo>
                    <a:pt x="465" y="235"/>
                  </a:lnTo>
                  <a:lnTo>
                    <a:pt x="426" y="251"/>
                  </a:lnTo>
                  <a:lnTo>
                    <a:pt x="387" y="266"/>
                  </a:lnTo>
                  <a:lnTo>
                    <a:pt x="350" y="280"/>
                  </a:lnTo>
                  <a:lnTo>
                    <a:pt x="314" y="293"/>
                  </a:lnTo>
                  <a:lnTo>
                    <a:pt x="280" y="307"/>
                  </a:lnTo>
                  <a:lnTo>
                    <a:pt x="246" y="320"/>
                  </a:lnTo>
                  <a:lnTo>
                    <a:pt x="214" y="331"/>
                  </a:lnTo>
                  <a:lnTo>
                    <a:pt x="184" y="342"/>
                  </a:lnTo>
                  <a:lnTo>
                    <a:pt x="155" y="353"/>
                  </a:lnTo>
                  <a:lnTo>
                    <a:pt x="129" y="361"/>
                  </a:lnTo>
                  <a:lnTo>
                    <a:pt x="104" y="370"/>
                  </a:lnTo>
                  <a:lnTo>
                    <a:pt x="81" y="376"/>
                  </a:lnTo>
                  <a:lnTo>
                    <a:pt x="61" y="382"/>
                  </a:lnTo>
                  <a:lnTo>
                    <a:pt x="42" y="387"/>
                  </a:lnTo>
                  <a:lnTo>
                    <a:pt x="26" y="390"/>
                  </a:lnTo>
                  <a:lnTo>
                    <a:pt x="12" y="392"/>
                  </a:lnTo>
                  <a:lnTo>
                    <a:pt x="0" y="393"/>
                  </a:lnTo>
                  <a:lnTo>
                    <a:pt x="0" y="401"/>
                  </a:lnTo>
                  <a:lnTo>
                    <a:pt x="12" y="400"/>
                  </a:lnTo>
                  <a:lnTo>
                    <a:pt x="26" y="398"/>
                  </a:lnTo>
                  <a:lnTo>
                    <a:pt x="42" y="395"/>
                  </a:lnTo>
                  <a:lnTo>
                    <a:pt x="61" y="391"/>
                  </a:lnTo>
                  <a:lnTo>
                    <a:pt x="83" y="384"/>
                  </a:lnTo>
                  <a:lnTo>
                    <a:pt x="106" y="378"/>
                  </a:lnTo>
                  <a:lnTo>
                    <a:pt x="131" y="370"/>
                  </a:lnTo>
                  <a:lnTo>
                    <a:pt x="157" y="361"/>
                  </a:lnTo>
                  <a:lnTo>
                    <a:pt x="186" y="351"/>
                  </a:lnTo>
                  <a:lnTo>
                    <a:pt x="216" y="340"/>
                  </a:lnTo>
                  <a:lnTo>
                    <a:pt x="248" y="328"/>
                  </a:lnTo>
                  <a:lnTo>
                    <a:pt x="282" y="316"/>
                  </a:lnTo>
                  <a:lnTo>
                    <a:pt x="316" y="302"/>
                  </a:lnTo>
                  <a:lnTo>
                    <a:pt x="352" y="288"/>
                  </a:lnTo>
                  <a:lnTo>
                    <a:pt x="389" y="274"/>
                  </a:lnTo>
                  <a:lnTo>
                    <a:pt x="428" y="260"/>
                  </a:lnTo>
                  <a:lnTo>
                    <a:pt x="467" y="244"/>
                  </a:lnTo>
                  <a:lnTo>
                    <a:pt x="507" y="229"/>
                  </a:lnTo>
                  <a:lnTo>
                    <a:pt x="547" y="213"/>
                  </a:lnTo>
                  <a:lnTo>
                    <a:pt x="589" y="196"/>
                  </a:lnTo>
                  <a:lnTo>
                    <a:pt x="630" y="180"/>
                  </a:lnTo>
                  <a:lnTo>
                    <a:pt x="673" y="164"/>
                  </a:lnTo>
                  <a:lnTo>
                    <a:pt x="715" y="147"/>
                  </a:lnTo>
                  <a:lnTo>
                    <a:pt x="758" y="130"/>
                  </a:lnTo>
                  <a:lnTo>
                    <a:pt x="801" y="115"/>
                  </a:lnTo>
                  <a:lnTo>
                    <a:pt x="845" y="99"/>
                  </a:lnTo>
                  <a:lnTo>
                    <a:pt x="887" y="83"/>
                  </a:lnTo>
                  <a:lnTo>
                    <a:pt x="930" y="67"/>
                  </a:lnTo>
                  <a:lnTo>
                    <a:pt x="972" y="52"/>
                  </a:lnTo>
                  <a:lnTo>
                    <a:pt x="1014" y="37"/>
                  </a:lnTo>
                  <a:lnTo>
                    <a:pt x="1055" y="22"/>
                  </a:lnTo>
                  <a:lnTo>
                    <a:pt x="1096" y="9"/>
                  </a:lnTo>
                  <a:lnTo>
                    <a:pt x="1097" y="8"/>
                  </a:lnTo>
                  <a:lnTo>
                    <a:pt x="1096" y="9"/>
                  </a:lnTo>
                  <a:lnTo>
                    <a:pt x="1099" y="7"/>
                  </a:lnTo>
                  <a:lnTo>
                    <a:pt x="1099" y="3"/>
                  </a:lnTo>
                  <a:lnTo>
                    <a:pt x="1097" y="1"/>
                  </a:lnTo>
                  <a:lnTo>
                    <a:pt x="1094" y="0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22" name="Freeform 166"/>
            <p:cNvSpPr>
              <a:spLocks/>
            </p:cNvSpPr>
            <p:nvPr/>
          </p:nvSpPr>
          <p:spPr bwMode="auto">
            <a:xfrm>
              <a:off x="1069" y="1311"/>
              <a:ext cx="15" cy="3"/>
            </a:xfrm>
            <a:custGeom>
              <a:avLst/>
              <a:gdLst/>
              <a:ahLst/>
              <a:cxnLst>
                <a:cxn ang="0">
                  <a:pos x="5" y="26"/>
                </a:cxn>
                <a:cxn ang="0">
                  <a:pos x="4" y="26"/>
                </a:cxn>
                <a:cxn ang="0">
                  <a:pos x="40" y="17"/>
                </a:cxn>
                <a:cxn ang="0">
                  <a:pos x="70" y="12"/>
                </a:cxn>
                <a:cxn ang="0">
                  <a:pos x="93" y="9"/>
                </a:cxn>
                <a:cxn ang="0">
                  <a:pos x="109" y="10"/>
                </a:cxn>
                <a:cxn ang="0">
                  <a:pos x="116" y="13"/>
                </a:cxn>
                <a:cxn ang="0">
                  <a:pos x="116" y="16"/>
                </a:cxn>
                <a:cxn ang="0">
                  <a:pos x="111" y="26"/>
                </a:cxn>
                <a:cxn ang="0">
                  <a:pos x="99" y="39"/>
                </a:cxn>
                <a:cxn ang="0">
                  <a:pos x="103" y="46"/>
                </a:cxn>
                <a:cxn ang="0">
                  <a:pos x="117" y="32"/>
                </a:cxn>
                <a:cxn ang="0">
                  <a:pos x="124" y="18"/>
                </a:cxn>
                <a:cxn ang="0">
                  <a:pos x="120" y="6"/>
                </a:cxn>
                <a:cxn ang="0">
                  <a:pos x="109" y="1"/>
                </a:cxn>
                <a:cxn ang="0">
                  <a:pos x="93" y="0"/>
                </a:cxn>
                <a:cxn ang="0">
                  <a:pos x="70" y="3"/>
                </a:cxn>
                <a:cxn ang="0">
                  <a:pos x="40" y="9"/>
                </a:cxn>
                <a:cxn ang="0">
                  <a:pos x="4" y="17"/>
                </a:cxn>
                <a:cxn ang="0">
                  <a:pos x="3" y="17"/>
                </a:cxn>
                <a:cxn ang="0">
                  <a:pos x="4" y="17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1" y="24"/>
                </a:cxn>
                <a:cxn ang="0">
                  <a:pos x="4" y="26"/>
                </a:cxn>
                <a:cxn ang="0">
                  <a:pos x="5" y="26"/>
                </a:cxn>
              </a:cxnLst>
              <a:rect l="0" t="0" r="r" b="b"/>
              <a:pathLst>
                <a:path w="124" h="46">
                  <a:moveTo>
                    <a:pt x="5" y="26"/>
                  </a:moveTo>
                  <a:lnTo>
                    <a:pt x="4" y="26"/>
                  </a:lnTo>
                  <a:lnTo>
                    <a:pt x="40" y="17"/>
                  </a:lnTo>
                  <a:lnTo>
                    <a:pt x="70" y="12"/>
                  </a:lnTo>
                  <a:lnTo>
                    <a:pt x="93" y="9"/>
                  </a:lnTo>
                  <a:lnTo>
                    <a:pt x="109" y="10"/>
                  </a:lnTo>
                  <a:lnTo>
                    <a:pt x="116" y="13"/>
                  </a:lnTo>
                  <a:lnTo>
                    <a:pt x="116" y="16"/>
                  </a:lnTo>
                  <a:lnTo>
                    <a:pt x="111" y="26"/>
                  </a:lnTo>
                  <a:lnTo>
                    <a:pt x="99" y="39"/>
                  </a:lnTo>
                  <a:lnTo>
                    <a:pt x="103" y="46"/>
                  </a:lnTo>
                  <a:lnTo>
                    <a:pt x="117" y="32"/>
                  </a:lnTo>
                  <a:lnTo>
                    <a:pt x="124" y="18"/>
                  </a:lnTo>
                  <a:lnTo>
                    <a:pt x="120" y="6"/>
                  </a:lnTo>
                  <a:lnTo>
                    <a:pt x="109" y="1"/>
                  </a:lnTo>
                  <a:lnTo>
                    <a:pt x="93" y="0"/>
                  </a:lnTo>
                  <a:lnTo>
                    <a:pt x="70" y="3"/>
                  </a:lnTo>
                  <a:lnTo>
                    <a:pt x="40" y="9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23" name="Freeform 167"/>
            <p:cNvSpPr>
              <a:spLocks/>
            </p:cNvSpPr>
            <p:nvPr/>
          </p:nvSpPr>
          <p:spPr bwMode="auto">
            <a:xfrm>
              <a:off x="924" y="1312"/>
              <a:ext cx="144" cy="27"/>
            </a:xfrm>
            <a:custGeom>
              <a:avLst/>
              <a:gdLst/>
              <a:ahLst/>
              <a:cxnLst>
                <a:cxn ang="0">
                  <a:pos x="4" y="369"/>
                </a:cxn>
                <a:cxn ang="0">
                  <a:pos x="42" y="375"/>
                </a:cxn>
                <a:cxn ang="0">
                  <a:pos x="79" y="377"/>
                </a:cxn>
                <a:cxn ang="0">
                  <a:pos x="115" y="377"/>
                </a:cxn>
                <a:cxn ang="0">
                  <a:pos x="150" y="375"/>
                </a:cxn>
                <a:cxn ang="0">
                  <a:pos x="188" y="368"/>
                </a:cxn>
                <a:cxn ang="0">
                  <a:pos x="229" y="359"/>
                </a:cxn>
                <a:cxn ang="0">
                  <a:pos x="277" y="346"/>
                </a:cxn>
                <a:cxn ang="0">
                  <a:pos x="329" y="329"/>
                </a:cxn>
                <a:cxn ang="0">
                  <a:pos x="390" y="308"/>
                </a:cxn>
                <a:cxn ang="0">
                  <a:pos x="460" y="282"/>
                </a:cxn>
                <a:cxn ang="0">
                  <a:pos x="541" y="250"/>
                </a:cxn>
                <a:cxn ang="0">
                  <a:pos x="634" y="214"/>
                </a:cxn>
                <a:cxn ang="0">
                  <a:pos x="741" y="172"/>
                </a:cxn>
                <a:cxn ang="0">
                  <a:pos x="863" y="124"/>
                </a:cxn>
                <a:cxn ang="0">
                  <a:pos x="1003" y="69"/>
                </a:cxn>
                <a:cxn ang="0">
                  <a:pos x="1160" y="9"/>
                </a:cxn>
                <a:cxn ang="0">
                  <a:pos x="1077" y="31"/>
                </a:cxn>
                <a:cxn ang="0">
                  <a:pos x="928" y="89"/>
                </a:cxn>
                <a:cxn ang="0">
                  <a:pos x="798" y="140"/>
                </a:cxn>
                <a:cxn ang="0">
                  <a:pos x="684" y="185"/>
                </a:cxn>
                <a:cxn ang="0">
                  <a:pos x="584" y="224"/>
                </a:cxn>
                <a:cxn ang="0">
                  <a:pos x="497" y="258"/>
                </a:cxn>
                <a:cxn ang="0">
                  <a:pos x="422" y="287"/>
                </a:cxn>
                <a:cxn ang="0">
                  <a:pos x="357" y="310"/>
                </a:cxn>
                <a:cxn ang="0">
                  <a:pos x="300" y="329"/>
                </a:cxn>
                <a:cxn ang="0">
                  <a:pos x="252" y="345"/>
                </a:cxn>
                <a:cxn ang="0">
                  <a:pos x="208" y="356"/>
                </a:cxn>
                <a:cxn ang="0">
                  <a:pos x="169" y="363"/>
                </a:cxn>
                <a:cxn ang="0">
                  <a:pos x="132" y="367"/>
                </a:cxn>
                <a:cxn ang="0">
                  <a:pos x="96" y="369"/>
                </a:cxn>
                <a:cxn ang="0">
                  <a:pos x="61" y="367"/>
                </a:cxn>
                <a:cxn ang="0">
                  <a:pos x="24" y="364"/>
                </a:cxn>
                <a:cxn ang="0">
                  <a:pos x="4" y="361"/>
                </a:cxn>
                <a:cxn ang="0">
                  <a:pos x="1" y="362"/>
                </a:cxn>
                <a:cxn ang="0">
                  <a:pos x="1" y="368"/>
                </a:cxn>
              </a:cxnLst>
              <a:rect l="0" t="0" r="r" b="b"/>
              <a:pathLst>
                <a:path w="1160" h="378">
                  <a:moveTo>
                    <a:pt x="4" y="369"/>
                  </a:moveTo>
                  <a:lnTo>
                    <a:pt x="4" y="369"/>
                  </a:lnTo>
                  <a:lnTo>
                    <a:pt x="24" y="373"/>
                  </a:lnTo>
                  <a:lnTo>
                    <a:pt x="42" y="375"/>
                  </a:lnTo>
                  <a:lnTo>
                    <a:pt x="61" y="376"/>
                  </a:lnTo>
                  <a:lnTo>
                    <a:pt x="79" y="377"/>
                  </a:lnTo>
                  <a:lnTo>
                    <a:pt x="96" y="378"/>
                  </a:lnTo>
                  <a:lnTo>
                    <a:pt x="115" y="377"/>
                  </a:lnTo>
                  <a:lnTo>
                    <a:pt x="132" y="376"/>
                  </a:lnTo>
                  <a:lnTo>
                    <a:pt x="150" y="375"/>
                  </a:lnTo>
                  <a:lnTo>
                    <a:pt x="169" y="372"/>
                  </a:lnTo>
                  <a:lnTo>
                    <a:pt x="188" y="368"/>
                  </a:lnTo>
                  <a:lnTo>
                    <a:pt x="208" y="364"/>
                  </a:lnTo>
                  <a:lnTo>
                    <a:pt x="229" y="359"/>
                  </a:lnTo>
                  <a:lnTo>
                    <a:pt x="252" y="354"/>
                  </a:lnTo>
                  <a:lnTo>
                    <a:pt x="277" y="346"/>
                  </a:lnTo>
                  <a:lnTo>
                    <a:pt x="302" y="338"/>
                  </a:lnTo>
                  <a:lnTo>
                    <a:pt x="329" y="329"/>
                  </a:lnTo>
                  <a:lnTo>
                    <a:pt x="359" y="319"/>
                  </a:lnTo>
                  <a:lnTo>
                    <a:pt x="390" y="308"/>
                  </a:lnTo>
                  <a:lnTo>
                    <a:pt x="424" y="295"/>
                  </a:lnTo>
                  <a:lnTo>
                    <a:pt x="460" y="282"/>
                  </a:lnTo>
                  <a:lnTo>
                    <a:pt x="499" y="267"/>
                  </a:lnTo>
                  <a:lnTo>
                    <a:pt x="541" y="250"/>
                  </a:lnTo>
                  <a:lnTo>
                    <a:pt x="586" y="233"/>
                  </a:lnTo>
                  <a:lnTo>
                    <a:pt x="634" y="214"/>
                  </a:lnTo>
                  <a:lnTo>
                    <a:pt x="686" y="194"/>
                  </a:lnTo>
                  <a:lnTo>
                    <a:pt x="741" y="172"/>
                  </a:lnTo>
                  <a:lnTo>
                    <a:pt x="800" y="148"/>
                  </a:lnTo>
                  <a:lnTo>
                    <a:pt x="863" y="124"/>
                  </a:lnTo>
                  <a:lnTo>
                    <a:pt x="930" y="97"/>
                  </a:lnTo>
                  <a:lnTo>
                    <a:pt x="1003" y="69"/>
                  </a:lnTo>
                  <a:lnTo>
                    <a:pt x="1079" y="39"/>
                  </a:lnTo>
                  <a:lnTo>
                    <a:pt x="1160" y="9"/>
                  </a:lnTo>
                  <a:lnTo>
                    <a:pt x="1158" y="0"/>
                  </a:lnTo>
                  <a:lnTo>
                    <a:pt x="1077" y="31"/>
                  </a:lnTo>
                  <a:lnTo>
                    <a:pt x="1001" y="60"/>
                  </a:lnTo>
                  <a:lnTo>
                    <a:pt x="928" y="89"/>
                  </a:lnTo>
                  <a:lnTo>
                    <a:pt x="861" y="115"/>
                  </a:lnTo>
                  <a:lnTo>
                    <a:pt x="798" y="140"/>
                  </a:lnTo>
                  <a:lnTo>
                    <a:pt x="739" y="163"/>
                  </a:lnTo>
                  <a:lnTo>
                    <a:pt x="684" y="185"/>
                  </a:lnTo>
                  <a:lnTo>
                    <a:pt x="632" y="205"/>
                  </a:lnTo>
                  <a:lnTo>
                    <a:pt x="584" y="224"/>
                  </a:lnTo>
                  <a:lnTo>
                    <a:pt x="539" y="241"/>
                  </a:lnTo>
                  <a:lnTo>
                    <a:pt x="497" y="258"/>
                  </a:lnTo>
                  <a:lnTo>
                    <a:pt x="458" y="273"/>
                  </a:lnTo>
                  <a:lnTo>
                    <a:pt x="422" y="287"/>
                  </a:lnTo>
                  <a:lnTo>
                    <a:pt x="388" y="300"/>
                  </a:lnTo>
                  <a:lnTo>
                    <a:pt x="357" y="310"/>
                  </a:lnTo>
                  <a:lnTo>
                    <a:pt x="327" y="321"/>
                  </a:lnTo>
                  <a:lnTo>
                    <a:pt x="300" y="329"/>
                  </a:lnTo>
                  <a:lnTo>
                    <a:pt x="275" y="338"/>
                  </a:lnTo>
                  <a:lnTo>
                    <a:pt x="252" y="345"/>
                  </a:lnTo>
                  <a:lnTo>
                    <a:pt x="229" y="350"/>
                  </a:lnTo>
                  <a:lnTo>
                    <a:pt x="208" y="356"/>
                  </a:lnTo>
                  <a:lnTo>
                    <a:pt x="188" y="360"/>
                  </a:lnTo>
                  <a:lnTo>
                    <a:pt x="169" y="363"/>
                  </a:lnTo>
                  <a:lnTo>
                    <a:pt x="150" y="366"/>
                  </a:lnTo>
                  <a:lnTo>
                    <a:pt x="132" y="367"/>
                  </a:lnTo>
                  <a:lnTo>
                    <a:pt x="115" y="368"/>
                  </a:lnTo>
                  <a:lnTo>
                    <a:pt x="96" y="369"/>
                  </a:lnTo>
                  <a:lnTo>
                    <a:pt x="79" y="368"/>
                  </a:lnTo>
                  <a:lnTo>
                    <a:pt x="61" y="367"/>
                  </a:lnTo>
                  <a:lnTo>
                    <a:pt x="42" y="366"/>
                  </a:lnTo>
                  <a:lnTo>
                    <a:pt x="24" y="364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1" y="362"/>
                  </a:lnTo>
                  <a:lnTo>
                    <a:pt x="0" y="365"/>
                  </a:lnTo>
                  <a:lnTo>
                    <a:pt x="1" y="368"/>
                  </a:lnTo>
                  <a:lnTo>
                    <a:pt x="4" y="3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24" name="Freeform 168"/>
            <p:cNvSpPr>
              <a:spLocks/>
            </p:cNvSpPr>
            <p:nvPr/>
          </p:nvSpPr>
          <p:spPr bwMode="auto">
            <a:xfrm>
              <a:off x="550" y="1334"/>
              <a:ext cx="374" cy="4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190" y="11"/>
                </a:cxn>
                <a:cxn ang="0">
                  <a:pos x="376" y="13"/>
                </a:cxn>
                <a:cxn ang="0">
                  <a:pos x="564" y="16"/>
                </a:cxn>
                <a:cxn ang="0">
                  <a:pos x="751" y="18"/>
                </a:cxn>
                <a:cxn ang="0">
                  <a:pos x="939" y="22"/>
                </a:cxn>
                <a:cxn ang="0">
                  <a:pos x="1126" y="26"/>
                </a:cxn>
                <a:cxn ang="0">
                  <a:pos x="1314" y="29"/>
                </a:cxn>
                <a:cxn ang="0">
                  <a:pos x="1503" y="32"/>
                </a:cxn>
                <a:cxn ang="0">
                  <a:pos x="1691" y="35"/>
                </a:cxn>
                <a:cxn ang="0">
                  <a:pos x="1879" y="39"/>
                </a:cxn>
                <a:cxn ang="0">
                  <a:pos x="2067" y="43"/>
                </a:cxn>
                <a:cxn ang="0">
                  <a:pos x="2256" y="46"/>
                </a:cxn>
                <a:cxn ang="0">
                  <a:pos x="2443" y="49"/>
                </a:cxn>
                <a:cxn ang="0">
                  <a:pos x="2630" y="52"/>
                </a:cxn>
                <a:cxn ang="0">
                  <a:pos x="2817" y="54"/>
                </a:cxn>
                <a:cxn ang="0">
                  <a:pos x="3003" y="56"/>
                </a:cxn>
                <a:cxn ang="0">
                  <a:pos x="2910" y="47"/>
                </a:cxn>
                <a:cxn ang="0">
                  <a:pos x="2723" y="45"/>
                </a:cxn>
                <a:cxn ang="0">
                  <a:pos x="2537" y="42"/>
                </a:cxn>
                <a:cxn ang="0">
                  <a:pos x="2349" y="38"/>
                </a:cxn>
                <a:cxn ang="0">
                  <a:pos x="2161" y="35"/>
                </a:cxn>
                <a:cxn ang="0">
                  <a:pos x="1973" y="32"/>
                </a:cxn>
                <a:cxn ang="0">
                  <a:pos x="1785" y="29"/>
                </a:cxn>
                <a:cxn ang="0">
                  <a:pos x="1597" y="26"/>
                </a:cxn>
                <a:cxn ang="0">
                  <a:pos x="1409" y="22"/>
                </a:cxn>
                <a:cxn ang="0">
                  <a:pos x="1220" y="18"/>
                </a:cxn>
                <a:cxn ang="0">
                  <a:pos x="1033" y="15"/>
                </a:cxn>
                <a:cxn ang="0">
                  <a:pos x="845" y="12"/>
                </a:cxn>
                <a:cxn ang="0">
                  <a:pos x="658" y="9"/>
                </a:cxn>
                <a:cxn ang="0">
                  <a:pos x="471" y="6"/>
                </a:cxn>
                <a:cxn ang="0">
                  <a:pos x="283" y="4"/>
                </a:cxn>
                <a:cxn ang="0">
                  <a:pos x="97" y="1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8"/>
                </a:cxn>
              </a:cxnLst>
              <a:rect l="0" t="0" r="r" b="b"/>
              <a:pathLst>
                <a:path w="3003" h="56">
                  <a:moveTo>
                    <a:pt x="4" y="9"/>
                  </a:moveTo>
                  <a:lnTo>
                    <a:pt x="4" y="9"/>
                  </a:lnTo>
                  <a:lnTo>
                    <a:pt x="97" y="10"/>
                  </a:lnTo>
                  <a:lnTo>
                    <a:pt x="190" y="11"/>
                  </a:lnTo>
                  <a:lnTo>
                    <a:pt x="283" y="12"/>
                  </a:lnTo>
                  <a:lnTo>
                    <a:pt x="376" y="13"/>
                  </a:lnTo>
                  <a:lnTo>
                    <a:pt x="471" y="14"/>
                  </a:lnTo>
                  <a:lnTo>
                    <a:pt x="564" y="16"/>
                  </a:lnTo>
                  <a:lnTo>
                    <a:pt x="658" y="17"/>
                  </a:lnTo>
                  <a:lnTo>
                    <a:pt x="751" y="18"/>
                  </a:lnTo>
                  <a:lnTo>
                    <a:pt x="845" y="20"/>
                  </a:lnTo>
                  <a:lnTo>
                    <a:pt x="939" y="22"/>
                  </a:lnTo>
                  <a:lnTo>
                    <a:pt x="1033" y="24"/>
                  </a:lnTo>
                  <a:lnTo>
                    <a:pt x="1126" y="26"/>
                  </a:lnTo>
                  <a:lnTo>
                    <a:pt x="1220" y="27"/>
                  </a:lnTo>
                  <a:lnTo>
                    <a:pt x="1314" y="29"/>
                  </a:lnTo>
                  <a:lnTo>
                    <a:pt x="1409" y="30"/>
                  </a:lnTo>
                  <a:lnTo>
                    <a:pt x="1503" y="32"/>
                  </a:lnTo>
                  <a:lnTo>
                    <a:pt x="1597" y="34"/>
                  </a:lnTo>
                  <a:lnTo>
                    <a:pt x="1691" y="35"/>
                  </a:lnTo>
                  <a:lnTo>
                    <a:pt x="1785" y="37"/>
                  </a:lnTo>
                  <a:lnTo>
                    <a:pt x="1879" y="39"/>
                  </a:lnTo>
                  <a:lnTo>
                    <a:pt x="1973" y="41"/>
                  </a:lnTo>
                  <a:lnTo>
                    <a:pt x="2067" y="43"/>
                  </a:lnTo>
                  <a:lnTo>
                    <a:pt x="2161" y="44"/>
                  </a:lnTo>
                  <a:lnTo>
                    <a:pt x="2256" y="46"/>
                  </a:lnTo>
                  <a:lnTo>
                    <a:pt x="2349" y="47"/>
                  </a:lnTo>
                  <a:lnTo>
                    <a:pt x="2443" y="49"/>
                  </a:lnTo>
                  <a:lnTo>
                    <a:pt x="2537" y="50"/>
                  </a:lnTo>
                  <a:lnTo>
                    <a:pt x="2630" y="52"/>
                  </a:lnTo>
                  <a:lnTo>
                    <a:pt x="2723" y="53"/>
                  </a:lnTo>
                  <a:lnTo>
                    <a:pt x="2817" y="54"/>
                  </a:lnTo>
                  <a:lnTo>
                    <a:pt x="2910" y="55"/>
                  </a:lnTo>
                  <a:lnTo>
                    <a:pt x="3003" y="56"/>
                  </a:lnTo>
                  <a:lnTo>
                    <a:pt x="3003" y="48"/>
                  </a:lnTo>
                  <a:lnTo>
                    <a:pt x="2910" y="47"/>
                  </a:lnTo>
                  <a:lnTo>
                    <a:pt x="2817" y="46"/>
                  </a:lnTo>
                  <a:lnTo>
                    <a:pt x="2723" y="45"/>
                  </a:lnTo>
                  <a:lnTo>
                    <a:pt x="2630" y="44"/>
                  </a:lnTo>
                  <a:lnTo>
                    <a:pt x="2537" y="42"/>
                  </a:lnTo>
                  <a:lnTo>
                    <a:pt x="2443" y="41"/>
                  </a:lnTo>
                  <a:lnTo>
                    <a:pt x="2349" y="38"/>
                  </a:lnTo>
                  <a:lnTo>
                    <a:pt x="2256" y="37"/>
                  </a:lnTo>
                  <a:lnTo>
                    <a:pt x="2161" y="35"/>
                  </a:lnTo>
                  <a:lnTo>
                    <a:pt x="2067" y="34"/>
                  </a:lnTo>
                  <a:lnTo>
                    <a:pt x="1973" y="32"/>
                  </a:lnTo>
                  <a:lnTo>
                    <a:pt x="1879" y="31"/>
                  </a:lnTo>
                  <a:lnTo>
                    <a:pt x="1785" y="29"/>
                  </a:lnTo>
                  <a:lnTo>
                    <a:pt x="1691" y="27"/>
                  </a:lnTo>
                  <a:lnTo>
                    <a:pt x="1597" y="26"/>
                  </a:lnTo>
                  <a:lnTo>
                    <a:pt x="1503" y="24"/>
                  </a:lnTo>
                  <a:lnTo>
                    <a:pt x="1409" y="22"/>
                  </a:lnTo>
                  <a:lnTo>
                    <a:pt x="1314" y="20"/>
                  </a:lnTo>
                  <a:lnTo>
                    <a:pt x="1220" y="18"/>
                  </a:lnTo>
                  <a:lnTo>
                    <a:pt x="1126" y="17"/>
                  </a:lnTo>
                  <a:lnTo>
                    <a:pt x="1033" y="15"/>
                  </a:lnTo>
                  <a:lnTo>
                    <a:pt x="939" y="13"/>
                  </a:lnTo>
                  <a:lnTo>
                    <a:pt x="845" y="12"/>
                  </a:lnTo>
                  <a:lnTo>
                    <a:pt x="751" y="10"/>
                  </a:lnTo>
                  <a:lnTo>
                    <a:pt x="658" y="9"/>
                  </a:lnTo>
                  <a:lnTo>
                    <a:pt x="564" y="8"/>
                  </a:lnTo>
                  <a:lnTo>
                    <a:pt x="471" y="6"/>
                  </a:lnTo>
                  <a:lnTo>
                    <a:pt x="376" y="5"/>
                  </a:lnTo>
                  <a:lnTo>
                    <a:pt x="283" y="4"/>
                  </a:lnTo>
                  <a:lnTo>
                    <a:pt x="190" y="2"/>
                  </a:lnTo>
                  <a:lnTo>
                    <a:pt x="97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8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25" name="Freeform 169"/>
            <p:cNvSpPr>
              <a:spLocks/>
            </p:cNvSpPr>
            <p:nvPr/>
          </p:nvSpPr>
          <p:spPr bwMode="auto">
            <a:xfrm>
              <a:off x="136" y="1315"/>
              <a:ext cx="414" cy="20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192" y="49"/>
                </a:cxn>
                <a:cxn ang="0">
                  <a:pos x="386" y="84"/>
                </a:cxn>
                <a:cxn ang="0">
                  <a:pos x="582" y="114"/>
                </a:cxn>
                <a:cxn ang="0">
                  <a:pos x="782" y="139"/>
                </a:cxn>
                <a:cxn ang="0">
                  <a:pos x="985" y="160"/>
                </a:cxn>
                <a:cxn ang="0">
                  <a:pos x="1192" y="178"/>
                </a:cxn>
                <a:cxn ang="0">
                  <a:pos x="1400" y="193"/>
                </a:cxn>
                <a:cxn ang="0">
                  <a:pos x="1610" y="205"/>
                </a:cxn>
                <a:cxn ang="0">
                  <a:pos x="1821" y="215"/>
                </a:cxn>
                <a:cxn ang="0">
                  <a:pos x="2034" y="224"/>
                </a:cxn>
                <a:cxn ang="0">
                  <a:pos x="2247" y="232"/>
                </a:cxn>
                <a:cxn ang="0">
                  <a:pos x="2460" y="241"/>
                </a:cxn>
                <a:cxn ang="0">
                  <a:pos x="2673" y="248"/>
                </a:cxn>
                <a:cxn ang="0">
                  <a:pos x="2887" y="257"/>
                </a:cxn>
                <a:cxn ang="0">
                  <a:pos x="3098" y="267"/>
                </a:cxn>
                <a:cxn ang="0">
                  <a:pos x="3308" y="279"/>
                </a:cxn>
                <a:cxn ang="0">
                  <a:pos x="3203" y="264"/>
                </a:cxn>
                <a:cxn ang="0">
                  <a:pos x="2993" y="253"/>
                </a:cxn>
                <a:cxn ang="0">
                  <a:pos x="2780" y="244"/>
                </a:cxn>
                <a:cxn ang="0">
                  <a:pos x="2567" y="235"/>
                </a:cxn>
                <a:cxn ang="0">
                  <a:pos x="2354" y="228"/>
                </a:cxn>
                <a:cxn ang="0">
                  <a:pos x="2141" y="220"/>
                </a:cxn>
                <a:cxn ang="0">
                  <a:pos x="1927" y="211"/>
                </a:cxn>
                <a:cxn ang="0">
                  <a:pos x="1715" y="202"/>
                </a:cxn>
                <a:cxn ang="0">
                  <a:pos x="1505" y="191"/>
                </a:cxn>
                <a:cxn ang="0">
                  <a:pos x="1296" y="177"/>
                </a:cxn>
                <a:cxn ang="0">
                  <a:pos x="1089" y="161"/>
                </a:cxn>
                <a:cxn ang="0">
                  <a:pos x="883" y="142"/>
                </a:cxn>
                <a:cxn ang="0">
                  <a:pos x="682" y="119"/>
                </a:cxn>
                <a:cxn ang="0">
                  <a:pos x="484" y="91"/>
                </a:cxn>
                <a:cxn ang="0">
                  <a:pos x="289" y="59"/>
                </a:cxn>
                <a:cxn ang="0">
                  <a:pos x="98" y="22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1" y="8"/>
                </a:cxn>
                <a:cxn ang="0">
                  <a:pos x="8" y="4"/>
                </a:cxn>
              </a:cxnLst>
              <a:rect l="0" t="0" r="r" b="b"/>
              <a:pathLst>
                <a:path w="3308" h="279">
                  <a:moveTo>
                    <a:pt x="8" y="4"/>
                  </a:moveTo>
                  <a:lnTo>
                    <a:pt x="4" y="9"/>
                  </a:lnTo>
                  <a:lnTo>
                    <a:pt x="98" y="30"/>
                  </a:lnTo>
                  <a:lnTo>
                    <a:pt x="192" y="49"/>
                  </a:lnTo>
                  <a:lnTo>
                    <a:pt x="289" y="67"/>
                  </a:lnTo>
                  <a:lnTo>
                    <a:pt x="386" y="84"/>
                  </a:lnTo>
                  <a:lnTo>
                    <a:pt x="484" y="100"/>
                  </a:lnTo>
                  <a:lnTo>
                    <a:pt x="582" y="114"/>
                  </a:lnTo>
                  <a:lnTo>
                    <a:pt x="682" y="127"/>
                  </a:lnTo>
                  <a:lnTo>
                    <a:pt x="782" y="139"/>
                  </a:lnTo>
                  <a:lnTo>
                    <a:pt x="883" y="151"/>
                  </a:lnTo>
                  <a:lnTo>
                    <a:pt x="985" y="160"/>
                  </a:lnTo>
                  <a:lnTo>
                    <a:pt x="1089" y="170"/>
                  </a:lnTo>
                  <a:lnTo>
                    <a:pt x="1192" y="178"/>
                  </a:lnTo>
                  <a:lnTo>
                    <a:pt x="1296" y="186"/>
                  </a:lnTo>
                  <a:lnTo>
                    <a:pt x="1400" y="193"/>
                  </a:lnTo>
                  <a:lnTo>
                    <a:pt x="1505" y="199"/>
                  </a:lnTo>
                  <a:lnTo>
                    <a:pt x="1610" y="205"/>
                  </a:lnTo>
                  <a:lnTo>
                    <a:pt x="1715" y="210"/>
                  </a:lnTo>
                  <a:lnTo>
                    <a:pt x="1821" y="215"/>
                  </a:lnTo>
                  <a:lnTo>
                    <a:pt x="1927" y="220"/>
                  </a:lnTo>
                  <a:lnTo>
                    <a:pt x="2034" y="224"/>
                  </a:lnTo>
                  <a:lnTo>
                    <a:pt x="2141" y="228"/>
                  </a:lnTo>
                  <a:lnTo>
                    <a:pt x="2247" y="232"/>
                  </a:lnTo>
                  <a:lnTo>
                    <a:pt x="2354" y="236"/>
                  </a:lnTo>
                  <a:lnTo>
                    <a:pt x="2460" y="241"/>
                  </a:lnTo>
                  <a:lnTo>
                    <a:pt x="2567" y="244"/>
                  </a:lnTo>
                  <a:lnTo>
                    <a:pt x="2673" y="248"/>
                  </a:lnTo>
                  <a:lnTo>
                    <a:pt x="2780" y="252"/>
                  </a:lnTo>
                  <a:lnTo>
                    <a:pt x="2887" y="257"/>
                  </a:lnTo>
                  <a:lnTo>
                    <a:pt x="2993" y="262"/>
                  </a:lnTo>
                  <a:lnTo>
                    <a:pt x="3098" y="267"/>
                  </a:lnTo>
                  <a:lnTo>
                    <a:pt x="3203" y="272"/>
                  </a:lnTo>
                  <a:lnTo>
                    <a:pt x="3308" y="279"/>
                  </a:lnTo>
                  <a:lnTo>
                    <a:pt x="3308" y="270"/>
                  </a:lnTo>
                  <a:lnTo>
                    <a:pt x="3203" y="264"/>
                  </a:lnTo>
                  <a:lnTo>
                    <a:pt x="3098" y="259"/>
                  </a:lnTo>
                  <a:lnTo>
                    <a:pt x="2993" y="253"/>
                  </a:lnTo>
                  <a:lnTo>
                    <a:pt x="2887" y="248"/>
                  </a:lnTo>
                  <a:lnTo>
                    <a:pt x="2780" y="244"/>
                  </a:lnTo>
                  <a:lnTo>
                    <a:pt x="2673" y="240"/>
                  </a:lnTo>
                  <a:lnTo>
                    <a:pt x="2567" y="235"/>
                  </a:lnTo>
                  <a:lnTo>
                    <a:pt x="2460" y="232"/>
                  </a:lnTo>
                  <a:lnTo>
                    <a:pt x="2354" y="228"/>
                  </a:lnTo>
                  <a:lnTo>
                    <a:pt x="2247" y="224"/>
                  </a:lnTo>
                  <a:lnTo>
                    <a:pt x="2141" y="220"/>
                  </a:lnTo>
                  <a:lnTo>
                    <a:pt x="2034" y="215"/>
                  </a:lnTo>
                  <a:lnTo>
                    <a:pt x="1927" y="211"/>
                  </a:lnTo>
                  <a:lnTo>
                    <a:pt x="1821" y="207"/>
                  </a:lnTo>
                  <a:lnTo>
                    <a:pt x="1715" y="202"/>
                  </a:lnTo>
                  <a:lnTo>
                    <a:pt x="1610" y="196"/>
                  </a:lnTo>
                  <a:lnTo>
                    <a:pt x="1505" y="191"/>
                  </a:lnTo>
                  <a:lnTo>
                    <a:pt x="1400" y="185"/>
                  </a:lnTo>
                  <a:lnTo>
                    <a:pt x="1296" y="177"/>
                  </a:lnTo>
                  <a:lnTo>
                    <a:pt x="1192" y="170"/>
                  </a:lnTo>
                  <a:lnTo>
                    <a:pt x="1089" y="161"/>
                  </a:lnTo>
                  <a:lnTo>
                    <a:pt x="985" y="152"/>
                  </a:lnTo>
                  <a:lnTo>
                    <a:pt x="883" y="142"/>
                  </a:lnTo>
                  <a:lnTo>
                    <a:pt x="782" y="131"/>
                  </a:lnTo>
                  <a:lnTo>
                    <a:pt x="682" y="119"/>
                  </a:lnTo>
                  <a:lnTo>
                    <a:pt x="582" y="105"/>
                  </a:lnTo>
                  <a:lnTo>
                    <a:pt x="484" y="91"/>
                  </a:lnTo>
                  <a:lnTo>
                    <a:pt x="386" y="76"/>
                  </a:lnTo>
                  <a:lnTo>
                    <a:pt x="289" y="59"/>
                  </a:lnTo>
                  <a:lnTo>
                    <a:pt x="192" y="41"/>
                  </a:lnTo>
                  <a:lnTo>
                    <a:pt x="98" y="22"/>
                  </a:lnTo>
                  <a:lnTo>
                    <a:pt x="4" y="0"/>
                  </a:lnTo>
                  <a:lnTo>
                    <a:pt x="0" y="6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4" y="9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26" name="Freeform 170"/>
            <p:cNvSpPr>
              <a:spLocks noEditPoints="1"/>
            </p:cNvSpPr>
            <p:nvPr/>
          </p:nvSpPr>
          <p:spPr bwMode="auto">
            <a:xfrm>
              <a:off x="153" y="1217"/>
              <a:ext cx="360" cy="122"/>
            </a:xfrm>
            <a:custGeom>
              <a:avLst/>
              <a:gdLst/>
              <a:ahLst/>
              <a:cxnLst>
                <a:cxn ang="0">
                  <a:pos x="153" y="51"/>
                </a:cxn>
                <a:cxn ang="0">
                  <a:pos x="211" y="51"/>
                </a:cxn>
                <a:cxn ang="0">
                  <a:pos x="269" y="51"/>
                </a:cxn>
                <a:cxn ang="0">
                  <a:pos x="215" y="248"/>
                </a:cxn>
                <a:cxn ang="0">
                  <a:pos x="174" y="584"/>
                </a:cxn>
                <a:cxn ang="0">
                  <a:pos x="161" y="980"/>
                </a:cxn>
                <a:cxn ang="0">
                  <a:pos x="193" y="1356"/>
                </a:cxn>
                <a:cxn ang="0">
                  <a:pos x="286" y="1632"/>
                </a:cxn>
                <a:cxn ang="0">
                  <a:pos x="294" y="1688"/>
                </a:cxn>
                <a:cxn ang="0">
                  <a:pos x="236" y="1686"/>
                </a:cxn>
                <a:cxn ang="0">
                  <a:pos x="177" y="1683"/>
                </a:cxn>
                <a:cxn ang="0">
                  <a:pos x="86" y="1542"/>
                </a:cxn>
                <a:cxn ang="0">
                  <a:pos x="25" y="1264"/>
                </a:cxn>
                <a:cxn ang="0">
                  <a:pos x="0" y="903"/>
                </a:cxn>
                <a:cxn ang="0">
                  <a:pos x="17" y="514"/>
                </a:cxn>
                <a:cxn ang="0">
                  <a:pos x="82" y="155"/>
                </a:cxn>
                <a:cxn ang="0">
                  <a:pos x="963" y="47"/>
                </a:cxn>
                <a:cxn ang="0">
                  <a:pos x="1021" y="47"/>
                </a:cxn>
                <a:cxn ang="0">
                  <a:pos x="1079" y="47"/>
                </a:cxn>
                <a:cxn ang="0">
                  <a:pos x="1061" y="159"/>
                </a:cxn>
                <a:cxn ang="0">
                  <a:pos x="1012" y="460"/>
                </a:cxn>
                <a:cxn ang="0">
                  <a:pos x="985" y="849"/>
                </a:cxn>
                <a:cxn ang="0">
                  <a:pos x="997" y="1244"/>
                </a:cxn>
                <a:cxn ang="0">
                  <a:pos x="1066" y="1564"/>
                </a:cxn>
                <a:cxn ang="0">
                  <a:pos x="1132" y="1697"/>
                </a:cxn>
                <a:cxn ang="0">
                  <a:pos x="1073" y="1696"/>
                </a:cxn>
                <a:cxn ang="0">
                  <a:pos x="1015" y="1696"/>
                </a:cxn>
                <a:cxn ang="0">
                  <a:pos x="932" y="1619"/>
                </a:cxn>
                <a:cxn ang="0">
                  <a:pos x="863" y="1377"/>
                </a:cxn>
                <a:cxn ang="0">
                  <a:pos x="828" y="1033"/>
                </a:cxn>
                <a:cxn ang="0">
                  <a:pos x="833" y="644"/>
                </a:cxn>
                <a:cxn ang="0">
                  <a:pos x="883" y="265"/>
                </a:cxn>
                <a:cxn ang="0">
                  <a:pos x="2630" y="0"/>
                </a:cxn>
                <a:cxn ang="0">
                  <a:pos x="2687" y="0"/>
                </a:cxn>
                <a:cxn ang="0">
                  <a:pos x="2746" y="0"/>
                </a:cxn>
                <a:cxn ang="0">
                  <a:pos x="2766" y="47"/>
                </a:cxn>
                <a:cxn ang="0">
                  <a:pos x="2718" y="310"/>
                </a:cxn>
                <a:cxn ang="0">
                  <a:pos x="2692" y="691"/>
                </a:cxn>
                <a:cxn ang="0">
                  <a:pos x="2700" y="1108"/>
                </a:cxn>
                <a:cxn ang="0">
                  <a:pos x="2759" y="1475"/>
                </a:cxn>
                <a:cxn ang="0">
                  <a:pos x="2878" y="1708"/>
                </a:cxn>
                <a:cxn ang="0">
                  <a:pos x="2820" y="1707"/>
                </a:cxn>
                <a:cxn ang="0">
                  <a:pos x="2761" y="1707"/>
                </a:cxn>
                <a:cxn ang="0">
                  <a:pos x="2688" y="1678"/>
                </a:cxn>
                <a:cxn ang="0">
                  <a:pos x="2603" y="1474"/>
                </a:cxn>
                <a:cxn ang="0">
                  <a:pos x="2546" y="1145"/>
                </a:cxn>
                <a:cxn ang="0">
                  <a:pos x="2526" y="749"/>
                </a:cxn>
                <a:cxn ang="0">
                  <a:pos x="2551" y="348"/>
                </a:cxn>
                <a:cxn ang="0">
                  <a:pos x="2630" y="0"/>
                </a:cxn>
              </a:cxnLst>
              <a:rect l="0" t="0" r="r" b="b"/>
              <a:pathLst>
                <a:path w="2878" h="1708">
                  <a:moveTo>
                    <a:pt x="115" y="51"/>
                  </a:moveTo>
                  <a:lnTo>
                    <a:pt x="134" y="51"/>
                  </a:lnTo>
                  <a:lnTo>
                    <a:pt x="153" y="51"/>
                  </a:lnTo>
                  <a:lnTo>
                    <a:pt x="172" y="51"/>
                  </a:lnTo>
                  <a:lnTo>
                    <a:pt x="192" y="51"/>
                  </a:lnTo>
                  <a:lnTo>
                    <a:pt x="211" y="51"/>
                  </a:lnTo>
                  <a:lnTo>
                    <a:pt x="230" y="51"/>
                  </a:lnTo>
                  <a:lnTo>
                    <a:pt x="250" y="51"/>
                  </a:lnTo>
                  <a:lnTo>
                    <a:pt x="269" y="51"/>
                  </a:lnTo>
                  <a:lnTo>
                    <a:pt x="251" y="96"/>
                  </a:lnTo>
                  <a:lnTo>
                    <a:pt x="233" y="163"/>
                  </a:lnTo>
                  <a:lnTo>
                    <a:pt x="215" y="248"/>
                  </a:lnTo>
                  <a:lnTo>
                    <a:pt x="199" y="348"/>
                  </a:lnTo>
                  <a:lnTo>
                    <a:pt x="185" y="461"/>
                  </a:lnTo>
                  <a:lnTo>
                    <a:pt x="174" y="584"/>
                  </a:lnTo>
                  <a:lnTo>
                    <a:pt x="166" y="713"/>
                  </a:lnTo>
                  <a:lnTo>
                    <a:pt x="161" y="847"/>
                  </a:lnTo>
                  <a:lnTo>
                    <a:pt x="161" y="980"/>
                  </a:lnTo>
                  <a:lnTo>
                    <a:pt x="166" y="1111"/>
                  </a:lnTo>
                  <a:lnTo>
                    <a:pt x="176" y="1237"/>
                  </a:lnTo>
                  <a:lnTo>
                    <a:pt x="193" y="1356"/>
                  </a:lnTo>
                  <a:lnTo>
                    <a:pt x="216" y="1463"/>
                  </a:lnTo>
                  <a:lnTo>
                    <a:pt x="247" y="1556"/>
                  </a:lnTo>
                  <a:lnTo>
                    <a:pt x="286" y="1632"/>
                  </a:lnTo>
                  <a:lnTo>
                    <a:pt x="333" y="1688"/>
                  </a:lnTo>
                  <a:lnTo>
                    <a:pt x="314" y="1688"/>
                  </a:lnTo>
                  <a:lnTo>
                    <a:pt x="294" y="1688"/>
                  </a:lnTo>
                  <a:lnTo>
                    <a:pt x="275" y="1687"/>
                  </a:lnTo>
                  <a:lnTo>
                    <a:pt x="255" y="1687"/>
                  </a:lnTo>
                  <a:lnTo>
                    <a:pt x="236" y="1686"/>
                  </a:lnTo>
                  <a:lnTo>
                    <a:pt x="216" y="1685"/>
                  </a:lnTo>
                  <a:lnTo>
                    <a:pt x="197" y="1684"/>
                  </a:lnTo>
                  <a:lnTo>
                    <a:pt x="177" y="1683"/>
                  </a:lnTo>
                  <a:lnTo>
                    <a:pt x="144" y="1654"/>
                  </a:lnTo>
                  <a:lnTo>
                    <a:pt x="113" y="1607"/>
                  </a:lnTo>
                  <a:lnTo>
                    <a:pt x="86" y="1542"/>
                  </a:lnTo>
                  <a:lnTo>
                    <a:pt x="61" y="1462"/>
                  </a:lnTo>
                  <a:lnTo>
                    <a:pt x="41" y="1369"/>
                  </a:lnTo>
                  <a:lnTo>
                    <a:pt x="25" y="1264"/>
                  </a:lnTo>
                  <a:lnTo>
                    <a:pt x="12" y="1149"/>
                  </a:lnTo>
                  <a:lnTo>
                    <a:pt x="4" y="1029"/>
                  </a:lnTo>
                  <a:lnTo>
                    <a:pt x="0" y="903"/>
                  </a:lnTo>
                  <a:lnTo>
                    <a:pt x="1" y="774"/>
                  </a:lnTo>
                  <a:lnTo>
                    <a:pt x="6" y="644"/>
                  </a:lnTo>
                  <a:lnTo>
                    <a:pt x="17" y="514"/>
                  </a:lnTo>
                  <a:lnTo>
                    <a:pt x="33" y="389"/>
                  </a:lnTo>
                  <a:lnTo>
                    <a:pt x="54" y="269"/>
                  </a:lnTo>
                  <a:lnTo>
                    <a:pt x="82" y="155"/>
                  </a:lnTo>
                  <a:lnTo>
                    <a:pt x="115" y="51"/>
                  </a:lnTo>
                  <a:close/>
                  <a:moveTo>
                    <a:pt x="943" y="47"/>
                  </a:moveTo>
                  <a:lnTo>
                    <a:pt x="963" y="47"/>
                  </a:lnTo>
                  <a:lnTo>
                    <a:pt x="982" y="47"/>
                  </a:lnTo>
                  <a:lnTo>
                    <a:pt x="1001" y="47"/>
                  </a:lnTo>
                  <a:lnTo>
                    <a:pt x="1021" y="47"/>
                  </a:lnTo>
                  <a:lnTo>
                    <a:pt x="1040" y="47"/>
                  </a:lnTo>
                  <a:lnTo>
                    <a:pt x="1059" y="47"/>
                  </a:lnTo>
                  <a:lnTo>
                    <a:pt x="1079" y="47"/>
                  </a:lnTo>
                  <a:lnTo>
                    <a:pt x="1098" y="47"/>
                  </a:lnTo>
                  <a:lnTo>
                    <a:pt x="1080" y="92"/>
                  </a:lnTo>
                  <a:lnTo>
                    <a:pt x="1061" y="159"/>
                  </a:lnTo>
                  <a:lnTo>
                    <a:pt x="1043" y="244"/>
                  </a:lnTo>
                  <a:lnTo>
                    <a:pt x="1027" y="346"/>
                  </a:lnTo>
                  <a:lnTo>
                    <a:pt x="1012" y="460"/>
                  </a:lnTo>
                  <a:lnTo>
                    <a:pt x="999" y="584"/>
                  </a:lnTo>
                  <a:lnTo>
                    <a:pt x="990" y="714"/>
                  </a:lnTo>
                  <a:lnTo>
                    <a:pt x="985" y="849"/>
                  </a:lnTo>
                  <a:lnTo>
                    <a:pt x="983" y="983"/>
                  </a:lnTo>
                  <a:lnTo>
                    <a:pt x="987" y="1116"/>
                  </a:lnTo>
                  <a:lnTo>
                    <a:pt x="997" y="1244"/>
                  </a:lnTo>
                  <a:lnTo>
                    <a:pt x="1013" y="1362"/>
                  </a:lnTo>
                  <a:lnTo>
                    <a:pt x="1035" y="1470"/>
                  </a:lnTo>
                  <a:lnTo>
                    <a:pt x="1066" y="1564"/>
                  </a:lnTo>
                  <a:lnTo>
                    <a:pt x="1104" y="1641"/>
                  </a:lnTo>
                  <a:lnTo>
                    <a:pt x="1151" y="1697"/>
                  </a:lnTo>
                  <a:lnTo>
                    <a:pt x="1132" y="1697"/>
                  </a:lnTo>
                  <a:lnTo>
                    <a:pt x="1112" y="1697"/>
                  </a:lnTo>
                  <a:lnTo>
                    <a:pt x="1093" y="1696"/>
                  </a:lnTo>
                  <a:lnTo>
                    <a:pt x="1073" y="1696"/>
                  </a:lnTo>
                  <a:lnTo>
                    <a:pt x="1054" y="1696"/>
                  </a:lnTo>
                  <a:lnTo>
                    <a:pt x="1034" y="1696"/>
                  </a:lnTo>
                  <a:lnTo>
                    <a:pt x="1015" y="1696"/>
                  </a:lnTo>
                  <a:lnTo>
                    <a:pt x="996" y="1696"/>
                  </a:lnTo>
                  <a:lnTo>
                    <a:pt x="963" y="1667"/>
                  </a:lnTo>
                  <a:lnTo>
                    <a:pt x="932" y="1619"/>
                  </a:lnTo>
                  <a:lnTo>
                    <a:pt x="906" y="1553"/>
                  </a:lnTo>
                  <a:lnTo>
                    <a:pt x="882" y="1472"/>
                  </a:lnTo>
                  <a:lnTo>
                    <a:pt x="863" y="1377"/>
                  </a:lnTo>
                  <a:lnTo>
                    <a:pt x="847" y="1271"/>
                  </a:lnTo>
                  <a:lnTo>
                    <a:pt x="836" y="1156"/>
                  </a:lnTo>
                  <a:lnTo>
                    <a:pt x="828" y="1033"/>
                  </a:lnTo>
                  <a:lnTo>
                    <a:pt x="825" y="905"/>
                  </a:lnTo>
                  <a:lnTo>
                    <a:pt x="827" y="775"/>
                  </a:lnTo>
                  <a:lnTo>
                    <a:pt x="833" y="644"/>
                  </a:lnTo>
                  <a:lnTo>
                    <a:pt x="845" y="513"/>
                  </a:lnTo>
                  <a:lnTo>
                    <a:pt x="861" y="386"/>
                  </a:lnTo>
                  <a:lnTo>
                    <a:pt x="883" y="265"/>
                  </a:lnTo>
                  <a:lnTo>
                    <a:pt x="910" y="151"/>
                  </a:lnTo>
                  <a:lnTo>
                    <a:pt x="943" y="47"/>
                  </a:lnTo>
                  <a:close/>
                  <a:moveTo>
                    <a:pt x="2630" y="0"/>
                  </a:moveTo>
                  <a:lnTo>
                    <a:pt x="2649" y="0"/>
                  </a:lnTo>
                  <a:lnTo>
                    <a:pt x="2668" y="0"/>
                  </a:lnTo>
                  <a:lnTo>
                    <a:pt x="2687" y="0"/>
                  </a:lnTo>
                  <a:lnTo>
                    <a:pt x="2707" y="0"/>
                  </a:lnTo>
                  <a:lnTo>
                    <a:pt x="2726" y="0"/>
                  </a:lnTo>
                  <a:lnTo>
                    <a:pt x="2746" y="0"/>
                  </a:lnTo>
                  <a:lnTo>
                    <a:pt x="2765" y="0"/>
                  </a:lnTo>
                  <a:lnTo>
                    <a:pt x="2784" y="0"/>
                  </a:lnTo>
                  <a:lnTo>
                    <a:pt x="2766" y="47"/>
                  </a:lnTo>
                  <a:lnTo>
                    <a:pt x="2749" y="116"/>
                  </a:lnTo>
                  <a:lnTo>
                    <a:pt x="2733" y="204"/>
                  </a:lnTo>
                  <a:lnTo>
                    <a:pt x="2718" y="310"/>
                  </a:lnTo>
                  <a:lnTo>
                    <a:pt x="2706" y="428"/>
                  </a:lnTo>
                  <a:lnTo>
                    <a:pt x="2697" y="557"/>
                  </a:lnTo>
                  <a:lnTo>
                    <a:pt x="2692" y="691"/>
                  </a:lnTo>
                  <a:lnTo>
                    <a:pt x="2690" y="831"/>
                  </a:lnTo>
                  <a:lnTo>
                    <a:pt x="2693" y="971"/>
                  </a:lnTo>
                  <a:lnTo>
                    <a:pt x="2700" y="1108"/>
                  </a:lnTo>
                  <a:lnTo>
                    <a:pt x="2713" y="1240"/>
                  </a:lnTo>
                  <a:lnTo>
                    <a:pt x="2733" y="1363"/>
                  </a:lnTo>
                  <a:lnTo>
                    <a:pt x="2759" y="1475"/>
                  </a:lnTo>
                  <a:lnTo>
                    <a:pt x="2791" y="1572"/>
                  </a:lnTo>
                  <a:lnTo>
                    <a:pt x="2830" y="1651"/>
                  </a:lnTo>
                  <a:lnTo>
                    <a:pt x="2878" y="1708"/>
                  </a:lnTo>
                  <a:lnTo>
                    <a:pt x="2859" y="1708"/>
                  </a:lnTo>
                  <a:lnTo>
                    <a:pt x="2839" y="1708"/>
                  </a:lnTo>
                  <a:lnTo>
                    <a:pt x="2820" y="1707"/>
                  </a:lnTo>
                  <a:lnTo>
                    <a:pt x="2800" y="1707"/>
                  </a:lnTo>
                  <a:lnTo>
                    <a:pt x="2781" y="1707"/>
                  </a:lnTo>
                  <a:lnTo>
                    <a:pt x="2761" y="1707"/>
                  </a:lnTo>
                  <a:lnTo>
                    <a:pt x="2742" y="1707"/>
                  </a:lnTo>
                  <a:lnTo>
                    <a:pt x="2722" y="1707"/>
                  </a:lnTo>
                  <a:lnTo>
                    <a:pt x="2688" y="1678"/>
                  </a:lnTo>
                  <a:lnTo>
                    <a:pt x="2657" y="1628"/>
                  </a:lnTo>
                  <a:lnTo>
                    <a:pt x="2628" y="1559"/>
                  </a:lnTo>
                  <a:lnTo>
                    <a:pt x="2603" y="1474"/>
                  </a:lnTo>
                  <a:lnTo>
                    <a:pt x="2580" y="1376"/>
                  </a:lnTo>
                  <a:lnTo>
                    <a:pt x="2561" y="1266"/>
                  </a:lnTo>
                  <a:lnTo>
                    <a:pt x="2546" y="1145"/>
                  </a:lnTo>
                  <a:lnTo>
                    <a:pt x="2535" y="1018"/>
                  </a:lnTo>
                  <a:lnTo>
                    <a:pt x="2528" y="885"/>
                  </a:lnTo>
                  <a:lnTo>
                    <a:pt x="2526" y="749"/>
                  </a:lnTo>
                  <a:lnTo>
                    <a:pt x="2529" y="614"/>
                  </a:lnTo>
                  <a:lnTo>
                    <a:pt x="2537" y="479"/>
                  </a:lnTo>
                  <a:lnTo>
                    <a:pt x="2551" y="348"/>
                  </a:lnTo>
                  <a:lnTo>
                    <a:pt x="2571" y="223"/>
                  </a:lnTo>
                  <a:lnTo>
                    <a:pt x="2597" y="106"/>
                  </a:lnTo>
                  <a:lnTo>
                    <a:pt x="2630" y="0"/>
                  </a:lnTo>
                  <a:close/>
                </a:path>
              </a:pathLst>
            </a:custGeom>
            <a:solidFill>
              <a:srgbClr val="F2B2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27" name="Freeform 171"/>
            <p:cNvSpPr>
              <a:spLocks noEditPoints="1"/>
            </p:cNvSpPr>
            <p:nvPr/>
          </p:nvSpPr>
          <p:spPr bwMode="auto">
            <a:xfrm>
              <a:off x="153" y="1238"/>
              <a:ext cx="353" cy="95"/>
            </a:xfrm>
            <a:custGeom>
              <a:avLst/>
              <a:gdLst/>
              <a:ahLst/>
              <a:cxnLst>
                <a:cxn ang="0">
                  <a:pos x="171" y="256"/>
                </a:cxn>
                <a:cxn ang="0">
                  <a:pos x="153" y="265"/>
                </a:cxn>
                <a:cxn ang="0">
                  <a:pos x="132" y="275"/>
                </a:cxn>
                <a:cxn ang="0">
                  <a:pos x="109" y="286"/>
                </a:cxn>
                <a:cxn ang="0">
                  <a:pos x="86" y="299"/>
                </a:cxn>
                <a:cxn ang="0">
                  <a:pos x="62" y="311"/>
                </a:cxn>
                <a:cxn ang="0">
                  <a:pos x="39" y="325"/>
                </a:cxn>
                <a:cxn ang="0">
                  <a:pos x="18" y="339"/>
                </a:cxn>
                <a:cxn ang="0">
                  <a:pos x="2" y="454"/>
                </a:cxn>
                <a:cxn ang="0">
                  <a:pos x="2" y="667"/>
                </a:cxn>
                <a:cxn ang="0">
                  <a:pos x="15" y="867"/>
                </a:cxn>
                <a:cxn ang="0">
                  <a:pos x="38" y="1043"/>
                </a:cxn>
                <a:cxn ang="0">
                  <a:pos x="70" y="1122"/>
                </a:cxn>
                <a:cxn ang="0">
                  <a:pos x="111" y="1129"/>
                </a:cxn>
                <a:cxn ang="0">
                  <a:pos x="153" y="1137"/>
                </a:cxn>
                <a:cxn ang="0">
                  <a:pos x="193" y="1144"/>
                </a:cxn>
                <a:cxn ang="0">
                  <a:pos x="196" y="1070"/>
                </a:cxn>
                <a:cxn ang="0">
                  <a:pos x="174" y="886"/>
                </a:cxn>
                <a:cxn ang="0">
                  <a:pos x="163" y="665"/>
                </a:cxn>
                <a:cxn ang="0">
                  <a:pos x="169" y="401"/>
                </a:cxn>
                <a:cxn ang="0">
                  <a:pos x="872" y="35"/>
                </a:cxn>
                <a:cxn ang="0">
                  <a:pos x="1010" y="190"/>
                </a:cxn>
                <a:cxn ang="0">
                  <a:pos x="985" y="554"/>
                </a:cxn>
                <a:cxn ang="0">
                  <a:pos x="992" y="880"/>
                </a:cxn>
                <a:cxn ang="0">
                  <a:pos x="1029" y="1145"/>
                </a:cxn>
                <a:cxn ang="0">
                  <a:pos x="900" y="1237"/>
                </a:cxn>
                <a:cxn ang="0">
                  <a:pos x="857" y="1019"/>
                </a:cxn>
                <a:cxn ang="0">
                  <a:pos x="831" y="742"/>
                </a:cxn>
                <a:cxn ang="0">
                  <a:pos x="831" y="411"/>
                </a:cxn>
                <a:cxn ang="0">
                  <a:pos x="872" y="35"/>
                </a:cxn>
                <a:cxn ang="0">
                  <a:pos x="2703" y="919"/>
                </a:cxn>
                <a:cxn ang="0">
                  <a:pos x="2685" y="916"/>
                </a:cxn>
                <a:cxn ang="0">
                  <a:pos x="2665" y="911"/>
                </a:cxn>
                <a:cxn ang="0">
                  <a:pos x="2644" y="908"/>
                </a:cxn>
                <a:cxn ang="0">
                  <a:pos x="2622" y="905"/>
                </a:cxn>
                <a:cxn ang="0">
                  <a:pos x="2601" y="903"/>
                </a:cxn>
                <a:cxn ang="0">
                  <a:pos x="2580" y="901"/>
                </a:cxn>
                <a:cxn ang="0">
                  <a:pos x="2561" y="899"/>
                </a:cxn>
                <a:cxn ang="0">
                  <a:pos x="2561" y="957"/>
                </a:cxn>
                <a:cxn ang="0">
                  <a:pos x="2581" y="1078"/>
                </a:cxn>
                <a:cxn ang="0">
                  <a:pos x="2606" y="1191"/>
                </a:cxn>
                <a:cxn ang="0">
                  <a:pos x="2637" y="1286"/>
                </a:cxn>
                <a:cxn ang="0">
                  <a:pos x="2663" y="1324"/>
                </a:cxn>
                <a:cxn ang="0">
                  <a:pos x="2681" y="1325"/>
                </a:cxn>
                <a:cxn ang="0">
                  <a:pos x="2702" y="1326"/>
                </a:cxn>
                <a:cxn ang="0">
                  <a:pos x="2723" y="1327"/>
                </a:cxn>
                <a:cxn ang="0">
                  <a:pos x="2745" y="1328"/>
                </a:cxn>
                <a:cxn ang="0">
                  <a:pos x="2767" y="1328"/>
                </a:cxn>
                <a:cxn ang="0">
                  <a:pos x="2787" y="1329"/>
                </a:cxn>
                <a:cxn ang="0">
                  <a:pos x="2806" y="1330"/>
                </a:cxn>
                <a:cxn ang="0">
                  <a:pos x="2799" y="1294"/>
                </a:cxn>
                <a:cxn ang="0">
                  <a:pos x="2768" y="1210"/>
                </a:cxn>
                <a:cxn ang="0">
                  <a:pos x="2742" y="1108"/>
                </a:cxn>
                <a:cxn ang="0">
                  <a:pos x="2720" y="989"/>
                </a:cxn>
              </a:cxnLst>
              <a:rect l="0" t="0" r="r" b="b"/>
              <a:pathLst>
                <a:path w="2815" h="1330">
                  <a:moveTo>
                    <a:pt x="179" y="252"/>
                  </a:moveTo>
                  <a:lnTo>
                    <a:pt x="171" y="256"/>
                  </a:lnTo>
                  <a:lnTo>
                    <a:pt x="162" y="260"/>
                  </a:lnTo>
                  <a:lnTo>
                    <a:pt x="153" y="265"/>
                  </a:lnTo>
                  <a:lnTo>
                    <a:pt x="143" y="270"/>
                  </a:lnTo>
                  <a:lnTo>
                    <a:pt x="132" y="275"/>
                  </a:lnTo>
                  <a:lnTo>
                    <a:pt x="121" y="281"/>
                  </a:lnTo>
                  <a:lnTo>
                    <a:pt x="109" y="286"/>
                  </a:lnTo>
                  <a:lnTo>
                    <a:pt x="98" y="292"/>
                  </a:lnTo>
                  <a:lnTo>
                    <a:pt x="86" y="299"/>
                  </a:lnTo>
                  <a:lnTo>
                    <a:pt x="74" y="305"/>
                  </a:lnTo>
                  <a:lnTo>
                    <a:pt x="62" y="311"/>
                  </a:lnTo>
                  <a:lnTo>
                    <a:pt x="50" y="319"/>
                  </a:lnTo>
                  <a:lnTo>
                    <a:pt x="39" y="325"/>
                  </a:lnTo>
                  <a:lnTo>
                    <a:pt x="28" y="332"/>
                  </a:lnTo>
                  <a:lnTo>
                    <a:pt x="18" y="339"/>
                  </a:lnTo>
                  <a:lnTo>
                    <a:pt x="8" y="346"/>
                  </a:lnTo>
                  <a:lnTo>
                    <a:pt x="2" y="454"/>
                  </a:lnTo>
                  <a:lnTo>
                    <a:pt x="0" y="561"/>
                  </a:lnTo>
                  <a:lnTo>
                    <a:pt x="2" y="667"/>
                  </a:lnTo>
                  <a:lnTo>
                    <a:pt x="7" y="768"/>
                  </a:lnTo>
                  <a:lnTo>
                    <a:pt x="15" y="867"/>
                  </a:lnTo>
                  <a:lnTo>
                    <a:pt x="25" y="958"/>
                  </a:lnTo>
                  <a:lnTo>
                    <a:pt x="38" y="1043"/>
                  </a:lnTo>
                  <a:lnTo>
                    <a:pt x="51" y="1119"/>
                  </a:lnTo>
                  <a:lnTo>
                    <a:pt x="70" y="1122"/>
                  </a:lnTo>
                  <a:lnTo>
                    <a:pt x="90" y="1126"/>
                  </a:lnTo>
                  <a:lnTo>
                    <a:pt x="111" y="1129"/>
                  </a:lnTo>
                  <a:lnTo>
                    <a:pt x="132" y="1134"/>
                  </a:lnTo>
                  <a:lnTo>
                    <a:pt x="153" y="1137"/>
                  </a:lnTo>
                  <a:lnTo>
                    <a:pt x="173" y="1141"/>
                  </a:lnTo>
                  <a:lnTo>
                    <a:pt x="193" y="1144"/>
                  </a:lnTo>
                  <a:lnTo>
                    <a:pt x="211" y="1148"/>
                  </a:lnTo>
                  <a:lnTo>
                    <a:pt x="196" y="1070"/>
                  </a:lnTo>
                  <a:lnTo>
                    <a:pt x="184" y="982"/>
                  </a:lnTo>
                  <a:lnTo>
                    <a:pt x="174" y="886"/>
                  </a:lnTo>
                  <a:lnTo>
                    <a:pt x="167" y="780"/>
                  </a:lnTo>
                  <a:lnTo>
                    <a:pt x="163" y="665"/>
                  </a:lnTo>
                  <a:lnTo>
                    <a:pt x="163" y="538"/>
                  </a:lnTo>
                  <a:lnTo>
                    <a:pt x="169" y="401"/>
                  </a:lnTo>
                  <a:lnTo>
                    <a:pt x="179" y="252"/>
                  </a:lnTo>
                  <a:close/>
                  <a:moveTo>
                    <a:pt x="872" y="35"/>
                  </a:moveTo>
                  <a:lnTo>
                    <a:pt x="1036" y="0"/>
                  </a:lnTo>
                  <a:lnTo>
                    <a:pt x="1010" y="190"/>
                  </a:lnTo>
                  <a:lnTo>
                    <a:pt x="993" y="376"/>
                  </a:lnTo>
                  <a:lnTo>
                    <a:pt x="985" y="554"/>
                  </a:lnTo>
                  <a:lnTo>
                    <a:pt x="984" y="723"/>
                  </a:lnTo>
                  <a:lnTo>
                    <a:pt x="992" y="880"/>
                  </a:lnTo>
                  <a:lnTo>
                    <a:pt x="1007" y="1021"/>
                  </a:lnTo>
                  <a:lnTo>
                    <a:pt x="1029" y="1145"/>
                  </a:lnTo>
                  <a:lnTo>
                    <a:pt x="1058" y="1250"/>
                  </a:lnTo>
                  <a:lnTo>
                    <a:pt x="900" y="1237"/>
                  </a:lnTo>
                  <a:lnTo>
                    <a:pt x="877" y="1137"/>
                  </a:lnTo>
                  <a:lnTo>
                    <a:pt x="857" y="1019"/>
                  </a:lnTo>
                  <a:lnTo>
                    <a:pt x="841" y="888"/>
                  </a:lnTo>
                  <a:lnTo>
                    <a:pt x="831" y="742"/>
                  </a:lnTo>
                  <a:lnTo>
                    <a:pt x="827" y="582"/>
                  </a:lnTo>
                  <a:lnTo>
                    <a:pt x="831" y="411"/>
                  </a:lnTo>
                  <a:lnTo>
                    <a:pt x="846" y="229"/>
                  </a:lnTo>
                  <a:lnTo>
                    <a:pt x="872" y="35"/>
                  </a:lnTo>
                  <a:close/>
                  <a:moveTo>
                    <a:pt x="2712" y="921"/>
                  </a:moveTo>
                  <a:lnTo>
                    <a:pt x="2703" y="919"/>
                  </a:lnTo>
                  <a:lnTo>
                    <a:pt x="2694" y="917"/>
                  </a:lnTo>
                  <a:lnTo>
                    <a:pt x="2685" y="916"/>
                  </a:lnTo>
                  <a:lnTo>
                    <a:pt x="2675" y="913"/>
                  </a:lnTo>
                  <a:lnTo>
                    <a:pt x="2665" y="911"/>
                  </a:lnTo>
                  <a:lnTo>
                    <a:pt x="2654" y="909"/>
                  </a:lnTo>
                  <a:lnTo>
                    <a:pt x="2644" y="908"/>
                  </a:lnTo>
                  <a:lnTo>
                    <a:pt x="2633" y="906"/>
                  </a:lnTo>
                  <a:lnTo>
                    <a:pt x="2622" y="905"/>
                  </a:lnTo>
                  <a:lnTo>
                    <a:pt x="2611" y="904"/>
                  </a:lnTo>
                  <a:lnTo>
                    <a:pt x="2601" y="903"/>
                  </a:lnTo>
                  <a:lnTo>
                    <a:pt x="2590" y="902"/>
                  </a:lnTo>
                  <a:lnTo>
                    <a:pt x="2580" y="901"/>
                  </a:lnTo>
                  <a:lnTo>
                    <a:pt x="2570" y="900"/>
                  </a:lnTo>
                  <a:lnTo>
                    <a:pt x="2561" y="899"/>
                  </a:lnTo>
                  <a:lnTo>
                    <a:pt x="2552" y="899"/>
                  </a:lnTo>
                  <a:lnTo>
                    <a:pt x="2561" y="957"/>
                  </a:lnTo>
                  <a:lnTo>
                    <a:pt x="2570" y="1017"/>
                  </a:lnTo>
                  <a:lnTo>
                    <a:pt x="2581" y="1078"/>
                  </a:lnTo>
                  <a:lnTo>
                    <a:pt x="2593" y="1136"/>
                  </a:lnTo>
                  <a:lnTo>
                    <a:pt x="2606" y="1191"/>
                  </a:lnTo>
                  <a:lnTo>
                    <a:pt x="2621" y="1242"/>
                  </a:lnTo>
                  <a:lnTo>
                    <a:pt x="2637" y="1286"/>
                  </a:lnTo>
                  <a:lnTo>
                    <a:pt x="2654" y="1323"/>
                  </a:lnTo>
                  <a:lnTo>
                    <a:pt x="2663" y="1324"/>
                  </a:lnTo>
                  <a:lnTo>
                    <a:pt x="2672" y="1324"/>
                  </a:lnTo>
                  <a:lnTo>
                    <a:pt x="2681" y="1325"/>
                  </a:lnTo>
                  <a:lnTo>
                    <a:pt x="2691" y="1325"/>
                  </a:lnTo>
                  <a:lnTo>
                    <a:pt x="2702" y="1326"/>
                  </a:lnTo>
                  <a:lnTo>
                    <a:pt x="2712" y="1326"/>
                  </a:lnTo>
                  <a:lnTo>
                    <a:pt x="2723" y="1327"/>
                  </a:lnTo>
                  <a:lnTo>
                    <a:pt x="2735" y="1327"/>
                  </a:lnTo>
                  <a:lnTo>
                    <a:pt x="2745" y="1328"/>
                  </a:lnTo>
                  <a:lnTo>
                    <a:pt x="2756" y="1328"/>
                  </a:lnTo>
                  <a:lnTo>
                    <a:pt x="2767" y="1328"/>
                  </a:lnTo>
                  <a:lnTo>
                    <a:pt x="2777" y="1329"/>
                  </a:lnTo>
                  <a:lnTo>
                    <a:pt x="2787" y="1329"/>
                  </a:lnTo>
                  <a:lnTo>
                    <a:pt x="2797" y="1329"/>
                  </a:lnTo>
                  <a:lnTo>
                    <a:pt x="2806" y="1330"/>
                  </a:lnTo>
                  <a:lnTo>
                    <a:pt x="2815" y="1330"/>
                  </a:lnTo>
                  <a:lnTo>
                    <a:pt x="2799" y="1294"/>
                  </a:lnTo>
                  <a:lnTo>
                    <a:pt x="2783" y="1254"/>
                  </a:lnTo>
                  <a:lnTo>
                    <a:pt x="2768" y="1210"/>
                  </a:lnTo>
                  <a:lnTo>
                    <a:pt x="2755" y="1161"/>
                  </a:lnTo>
                  <a:lnTo>
                    <a:pt x="2742" y="1108"/>
                  </a:lnTo>
                  <a:lnTo>
                    <a:pt x="2731" y="1050"/>
                  </a:lnTo>
                  <a:lnTo>
                    <a:pt x="2720" y="989"/>
                  </a:lnTo>
                  <a:lnTo>
                    <a:pt x="2712" y="921"/>
                  </a:lnTo>
                  <a:close/>
                </a:path>
              </a:pathLst>
            </a:custGeom>
            <a:solidFill>
              <a:srgbClr val="E5A5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28" name="Freeform 172"/>
            <p:cNvSpPr>
              <a:spLocks noEditPoints="1"/>
            </p:cNvSpPr>
            <p:nvPr/>
          </p:nvSpPr>
          <p:spPr bwMode="auto">
            <a:xfrm>
              <a:off x="170" y="1046"/>
              <a:ext cx="528" cy="95"/>
            </a:xfrm>
            <a:custGeom>
              <a:avLst/>
              <a:gdLst/>
              <a:ahLst/>
              <a:cxnLst>
                <a:cxn ang="0">
                  <a:pos x="4058" y="1"/>
                </a:cxn>
                <a:cxn ang="0">
                  <a:pos x="4083" y="4"/>
                </a:cxn>
                <a:cxn ang="0">
                  <a:pos x="4113" y="7"/>
                </a:cxn>
                <a:cxn ang="0">
                  <a:pos x="4143" y="8"/>
                </a:cxn>
                <a:cxn ang="0">
                  <a:pos x="4129" y="19"/>
                </a:cxn>
                <a:cxn ang="0">
                  <a:pos x="4088" y="121"/>
                </a:cxn>
                <a:cxn ang="0">
                  <a:pos x="4065" y="303"/>
                </a:cxn>
                <a:cxn ang="0">
                  <a:pos x="4059" y="534"/>
                </a:cxn>
                <a:cxn ang="0">
                  <a:pos x="4069" y="782"/>
                </a:cxn>
                <a:cxn ang="0">
                  <a:pos x="4096" y="1015"/>
                </a:cxn>
                <a:cxn ang="0">
                  <a:pos x="4137" y="1202"/>
                </a:cxn>
                <a:cxn ang="0">
                  <a:pos x="4191" y="1310"/>
                </a:cxn>
                <a:cxn ang="0">
                  <a:pos x="4213" y="1325"/>
                </a:cxn>
                <a:cxn ang="0">
                  <a:pos x="4190" y="1324"/>
                </a:cxn>
                <a:cxn ang="0">
                  <a:pos x="4166" y="1322"/>
                </a:cxn>
                <a:cxn ang="0">
                  <a:pos x="4144" y="1318"/>
                </a:cxn>
                <a:cxn ang="0">
                  <a:pos x="4100" y="1302"/>
                </a:cxn>
                <a:cxn ang="0">
                  <a:pos x="4044" y="1190"/>
                </a:cxn>
                <a:cxn ang="0">
                  <a:pos x="4004" y="1002"/>
                </a:cxn>
                <a:cxn ang="0">
                  <a:pos x="3979" y="768"/>
                </a:cxn>
                <a:cxn ang="0">
                  <a:pos x="3970" y="519"/>
                </a:cxn>
                <a:cxn ang="0">
                  <a:pos x="3975" y="290"/>
                </a:cxn>
                <a:cxn ang="0">
                  <a:pos x="3994" y="109"/>
                </a:cxn>
                <a:cxn ang="0">
                  <a:pos x="4027" y="9"/>
                </a:cxn>
                <a:cxn ang="0">
                  <a:pos x="85" y="22"/>
                </a:cxn>
                <a:cxn ang="0">
                  <a:pos x="107" y="21"/>
                </a:cxn>
                <a:cxn ang="0">
                  <a:pos x="135" y="20"/>
                </a:cxn>
                <a:cxn ang="0">
                  <a:pos x="165" y="19"/>
                </a:cxn>
                <a:cxn ang="0">
                  <a:pos x="194" y="19"/>
                </a:cxn>
                <a:cxn ang="0">
                  <a:pos x="123" y="222"/>
                </a:cxn>
                <a:cxn ang="0">
                  <a:pos x="107" y="648"/>
                </a:cxn>
                <a:cxn ang="0">
                  <a:pos x="141" y="1078"/>
                </a:cxn>
                <a:cxn ang="0">
                  <a:pos x="218" y="1288"/>
                </a:cxn>
                <a:cxn ang="0">
                  <a:pos x="196" y="1288"/>
                </a:cxn>
                <a:cxn ang="0">
                  <a:pos x="174" y="1286"/>
                </a:cxn>
                <a:cxn ang="0">
                  <a:pos x="152" y="1285"/>
                </a:cxn>
                <a:cxn ang="0">
                  <a:pos x="130" y="1285"/>
                </a:cxn>
                <a:cxn ang="0">
                  <a:pos x="75" y="1232"/>
                </a:cxn>
                <a:cxn ang="0">
                  <a:pos x="35" y="1091"/>
                </a:cxn>
                <a:cxn ang="0">
                  <a:pos x="10" y="891"/>
                </a:cxn>
                <a:cxn ang="0">
                  <a:pos x="0" y="661"/>
                </a:cxn>
                <a:cxn ang="0">
                  <a:pos x="3" y="430"/>
                </a:cxn>
                <a:cxn ang="0">
                  <a:pos x="19" y="227"/>
                </a:cxn>
                <a:cxn ang="0">
                  <a:pos x="47" y="81"/>
                </a:cxn>
                <a:cxn ang="0">
                  <a:pos x="85" y="22"/>
                </a:cxn>
              </a:cxnLst>
              <a:rect l="0" t="0" r="r" b="b"/>
              <a:pathLst>
                <a:path w="4224" h="1325">
                  <a:moveTo>
                    <a:pt x="4049" y="0"/>
                  </a:moveTo>
                  <a:lnTo>
                    <a:pt x="4058" y="1"/>
                  </a:lnTo>
                  <a:lnTo>
                    <a:pt x="4070" y="3"/>
                  </a:lnTo>
                  <a:lnTo>
                    <a:pt x="4083" y="4"/>
                  </a:lnTo>
                  <a:lnTo>
                    <a:pt x="4098" y="5"/>
                  </a:lnTo>
                  <a:lnTo>
                    <a:pt x="4113" y="7"/>
                  </a:lnTo>
                  <a:lnTo>
                    <a:pt x="4128" y="7"/>
                  </a:lnTo>
                  <a:lnTo>
                    <a:pt x="4143" y="8"/>
                  </a:lnTo>
                  <a:lnTo>
                    <a:pt x="4157" y="8"/>
                  </a:lnTo>
                  <a:lnTo>
                    <a:pt x="4129" y="19"/>
                  </a:lnTo>
                  <a:lnTo>
                    <a:pt x="4106" y="58"/>
                  </a:lnTo>
                  <a:lnTo>
                    <a:pt x="4088" y="121"/>
                  </a:lnTo>
                  <a:lnTo>
                    <a:pt x="4074" y="204"/>
                  </a:lnTo>
                  <a:lnTo>
                    <a:pt x="4065" y="303"/>
                  </a:lnTo>
                  <a:lnTo>
                    <a:pt x="4060" y="415"/>
                  </a:lnTo>
                  <a:lnTo>
                    <a:pt x="4059" y="534"/>
                  </a:lnTo>
                  <a:lnTo>
                    <a:pt x="4062" y="658"/>
                  </a:lnTo>
                  <a:lnTo>
                    <a:pt x="4069" y="782"/>
                  </a:lnTo>
                  <a:lnTo>
                    <a:pt x="4081" y="902"/>
                  </a:lnTo>
                  <a:lnTo>
                    <a:pt x="4096" y="1015"/>
                  </a:lnTo>
                  <a:lnTo>
                    <a:pt x="4114" y="1116"/>
                  </a:lnTo>
                  <a:lnTo>
                    <a:pt x="4137" y="1202"/>
                  </a:lnTo>
                  <a:lnTo>
                    <a:pt x="4162" y="1268"/>
                  </a:lnTo>
                  <a:lnTo>
                    <a:pt x="4191" y="1310"/>
                  </a:lnTo>
                  <a:lnTo>
                    <a:pt x="4224" y="1325"/>
                  </a:lnTo>
                  <a:lnTo>
                    <a:pt x="4213" y="1325"/>
                  </a:lnTo>
                  <a:lnTo>
                    <a:pt x="4201" y="1324"/>
                  </a:lnTo>
                  <a:lnTo>
                    <a:pt x="4190" y="1324"/>
                  </a:lnTo>
                  <a:lnTo>
                    <a:pt x="4178" y="1323"/>
                  </a:lnTo>
                  <a:lnTo>
                    <a:pt x="4166" y="1322"/>
                  </a:lnTo>
                  <a:lnTo>
                    <a:pt x="4155" y="1321"/>
                  </a:lnTo>
                  <a:lnTo>
                    <a:pt x="4144" y="1318"/>
                  </a:lnTo>
                  <a:lnTo>
                    <a:pt x="4134" y="1317"/>
                  </a:lnTo>
                  <a:lnTo>
                    <a:pt x="4100" y="1302"/>
                  </a:lnTo>
                  <a:lnTo>
                    <a:pt x="4070" y="1257"/>
                  </a:lnTo>
                  <a:lnTo>
                    <a:pt x="4044" y="1190"/>
                  </a:lnTo>
                  <a:lnTo>
                    <a:pt x="4022" y="1104"/>
                  </a:lnTo>
                  <a:lnTo>
                    <a:pt x="4004" y="1002"/>
                  </a:lnTo>
                  <a:lnTo>
                    <a:pt x="3990" y="889"/>
                  </a:lnTo>
                  <a:lnTo>
                    <a:pt x="3979" y="768"/>
                  </a:lnTo>
                  <a:lnTo>
                    <a:pt x="3973" y="643"/>
                  </a:lnTo>
                  <a:lnTo>
                    <a:pt x="3970" y="519"/>
                  </a:lnTo>
                  <a:lnTo>
                    <a:pt x="3970" y="400"/>
                  </a:lnTo>
                  <a:lnTo>
                    <a:pt x="3975" y="290"/>
                  </a:lnTo>
                  <a:lnTo>
                    <a:pt x="3983" y="190"/>
                  </a:lnTo>
                  <a:lnTo>
                    <a:pt x="3994" y="109"/>
                  </a:lnTo>
                  <a:lnTo>
                    <a:pt x="4009" y="46"/>
                  </a:lnTo>
                  <a:lnTo>
                    <a:pt x="4027" y="9"/>
                  </a:lnTo>
                  <a:lnTo>
                    <a:pt x="4049" y="0"/>
                  </a:lnTo>
                  <a:close/>
                  <a:moveTo>
                    <a:pt x="85" y="22"/>
                  </a:moveTo>
                  <a:lnTo>
                    <a:pt x="95" y="22"/>
                  </a:lnTo>
                  <a:lnTo>
                    <a:pt x="107" y="21"/>
                  </a:lnTo>
                  <a:lnTo>
                    <a:pt x="121" y="21"/>
                  </a:lnTo>
                  <a:lnTo>
                    <a:pt x="135" y="20"/>
                  </a:lnTo>
                  <a:lnTo>
                    <a:pt x="150" y="20"/>
                  </a:lnTo>
                  <a:lnTo>
                    <a:pt x="165" y="19"/>
                  </a:lnTo>
                  <a:lnTo>
                    <a:pt x="180" y="19"/>
                  </a:lnTo>
                  <a:lnTo>
                    <a:pt x="194" y="19"/>
                  </a:lnTo>
                  <a:lnTo>
                    <a:pt x="151" y="79"/>
                  </a:lnTo>
                  <a:lnTo>
                    <a:pt x="123" y="222"/>
                  </a:lnTo>
                  <a:lnTo>
                    <a:pt x="109" y="422"/>
                  </a:lnTo>
                  <a:lnTo>
                    <a:pt x="107" y="648"/>
                  </a:lnTo>
                  <a:lnTo>
                    <a:pt x="119" y="877"/>
                  </a:lnTo>
                  <a:lnTo>
                    <a:pt x="141" y="1078"/>
                  </a:lnTo>
                  <a:lnTo>
                    <a:pt x="175" y="1224"/>
                  </a:lnTo>
                  <a:lnTo>
                    <a:pt x="218" y="1288"/>
                  </a:lnTo>
                  <a:lnTo>
                    <a:pt x="207" y="1288"/>
                  </a:lnTo>
                  <a:lnTo>
                    <a:pt x="196" y="1288"/>
                  </a:lnTo>
                  <a:lnTo>
                    <a:pt x="185" y="1287"/>
                  </a:lnTo>
                  <a:lnTo>
                    <a:pt x="174" y="1286"/>
                  </a:lnTo>
                  <a:lnTo>
                    <a:pt x="163" y="1286"/>
                  </a:lnTo>
                  <a:lnTo>
                    <a:pt x="152" y="1285"/>
                  </a:lnTo>
                  <a:lnTo>
                    <a:pt x="141" y="1285"/>
                  </a:lnTo>
                  <a:lnTo>
                    <a:pt x="130" y="1285"/>
                  </a:lnTo>
                  <a:lnTo>
                    <a:pt x="100" y="1271"/>
                  </a:lnTo>
                  <a:lnTo>
                    <a:pt x="75" y="1232"/>
                  </a:lnTo>
                  <a:lnTo>
                    <a:pt x="53" y="1170"/>
                  </a:lnTo>
                  <a:lnTo>
                    <a:pt x="35" y="1091"/>
                  </a:lnTo>
                  <a:lnTo>
                    <a:pt x="21" y="996"/>
                  </a:lnTo>
                  <a:lnTo>
                    <a:pt x="10" y="891"/>
                  </a:lnTo>
                  <a:lnTo>
                    <a:pt x="4" y="778"/>
                  </a:lnTo>
                  <a:lnTo>
                    <a:pt x="0" y="661"/>
                  </a:lnTo>
                  <a:lnTo>
                    <a:pt x="0" y="544"/>
                  </a:lnTo>
                  <a:lnTo>
                    <a:pt x="3" y="430"/>
                  </a:lnTo>
                  <a:lnTo>
                    <a:pt x="10" y="324"/>
                  </a:lnTo>
                  <a:lnTo>
                    <a:pt x="19" y="227"/>
                  </a:lnTo>
                  <a:lnTo>
                    <a:pt x="32" y="146"/>
                  </a:lnTo>
                  <a:lnTo>
                    <a:pt x="47" y="81"/>
                  </a:lnTo>
                  <a:lnTo>
                    <a:pt x="65" y="39"/>
                  </a:lnTo>
                  <a:lnTo>
                    <a:pt x="85" y="22"/>
                  </a:lnTo>
                  <a:close/>
                </a:path>
              </a:pathLst>
            </a:custGeom>
            <a:solidFill>
              <a:srgbClr val="F2B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29" name="Freeform 173"/>
            <p:cNvSpPr>
              <a:spLocks noEditPoints="1"/>
            </p:cNvSpPr>
            <p:nvPr/>
          </p:nvSpPr>
          <p:spPr bwMode="auto">
            <a:xfrm>
              <a:off x="171" y="1070"/>
              <a:ext cx="527" cy="72"/>
            </a:xfrm>
            <a:custGeom>
              <a:avLst/>
              <a:gdLst/>
              <a:ahLst/>
              <a:cxnLst>
                <a:cxn ang="0">
                  <a:pos x="4050" y="59"/>
                </a:cxn>
                <a:cxn ang="0">
                  <a:pos x="4050" y="197"/>
                </a:cxn>
                <a:cxn ang="0">
                  <a:pos x="4054" y="353"/>
                </a:cxn>
                <a:cxn ang="0">
                  <a:pos x="4065" y="514"/>
                </a:cxn>
                <a:cxn ang="0">
                  <a:pos x="4082" y="670"/>
                </a:cxn>
                <a:cxn ang="0">
                  <a:pos x="4108" y="808"/>
                </a:cxn>
                <a:cxn ang="0">
                  <a:pos x="4142" y="915"/>
                </a:cxn>
                <a:cxn ang="0">
                  <a:pos x="4187" y="980"/>
                </a:cxn>
                <a:cxn ang="0">
                  <a:pos x="4201" y="993"/>
                </a:cxn>
                <a:cxn ang="0">
                  <a:pos x="4175" y="991"/>
                </a:cxn>
                <a:cxn ang="0">
                  <a:pos x="4148" y="989"/>
                </a:cxn>
                <a:cxn ang="0">
                  <a:pos x="4124" y="984"/>
                </a:cxn>
                <a:cxn ang="0">
                  <a:pos x="4082" y="960"/>
                </a:cxn>
                <a:cxn ang="0">
                  <a:pos x="4030" y="848"/>
                </a:cxn>
                <a:cxn ang="0">
                  <a:pos x="3992" y="665"/>
                </a:cxn>
                <a:cxn ang="0">
                  <a:pos x="3968" y="432"/>
                </a:cxn>
                <a:cxn ang="0">
                  <a:pos x="3967" y="222"/>
                </a:cxn>
                <a:cxn ang="0">
                  <a:pos x="3982" y="147"/>
                </a:cxn>
                <a:cxn ang="0">
                  <a:pos x="4003" y="122"/>
                </a:cxn>
                <a:cxn ang="0">
                  <a:pos x="4033" y="65"/>
                </a:cxn>
                <a:cxn ang="0">
                  <a:pos x="0" y="573"/>
                </a:cxn>
                <a:cxn ang="0">
                  <a:pos x="22" y="578"/>
                </a:cxn>
                <a:cxn ang="0">
                  <a:pos x="52" y="583"/>
                </a:cxn>
                <a:cxn ang="0">
                  <a:pos x="84" y="589"/>
                </a:cxn>
                <a:cxn ang="0">
                  <a:pos x="111" y="593"/>
                </a:cxn>
                <a:cxn ang="0">
                  <a:pos x="121" y="682"/>
                </a:cxn>
                <a:cxn ang="0">
                  <a:pos x="139" y="796"/>
                </a:cxn>
                <a:cxn ang="0">
                  <a:pos x="166" y="899"/>
                </a:cxn>
                <a:cxn ang="0">
                  <a:pos x="204" y="953"/>
                </a:cxn>
                <a:cxn ang="0">
                  <a:pos x="186" y="953"/>
                </a:cxn>
                <a:cxn ang="0">
                  <a:pos x="164" y="953"/>
                </a:cxn>
                <a:cxn ang="0">
                  <a:pos x="142" y="953"/>
                </a:cxn>
                <a:cxn ang="0">
                  <a:pos x="123" y="952"/>
                </a:cxn>
                <a:cxn ang="0">
                  <a:pos x="69" y="908"/>
                </a:cxn>
                <a:cxn ang="0">
                  <a:pos x="34" y="803"/>
                </a:cxn>
                <a:cxn ang="0">
                  <a:pos x="13" y="677"/>
                </a:cxn>
                <a:cxn ang="0">
                  <a:pos x="0" y="573"/>
                </a:cxn>
              </a:cxnLst>
              <a:rect l="0" t="0" r="r" b="b"/>
              <a:pathLst>
                <a:path w="4213" h="993">
                  <a:moveTo>
                    <a:pt x="4051" y="0"/>
                  </a:moveTo>
                  <a:lnTo>
                    <a:pt x="4050" y="59"/>
                  </a:lnTo>
                  <a:lnTo>
                    <a:pt x="4049" y="125"/>
                  </a:lnTo>
                  <a:lnTo>
                    <a:pt x="4050" y="197"/>
                  </a:lnTo>
                  <a:lnTo>
                    <a:pt x="4051" y="273"/>
                  </a:lnTo>
                  <a:lnTo>
                    <a:pt x="4054" y="353"/>
                  </a:lnTo>
                  <a:lnTo>
                    <a:pt x="4059" y="434"/>
                  </a:lnTo>
                  <a:lnTo>
                    <a:pt x="4065" y="514"/>
                  </a:lnTo>
                  <a:lnTo>
                    <a:pt x="4073" y="594"/>
                  </a:lnTo>
                  <a:lnTo>
                    <a:pt x="4082" y="670"/>
                  </a:lnTo>
                  <a:lnTo>
                    <a:pt x="4094" y="742"/>
                  </a:lnTo>
                  <a:lnTo>
                    <a:pt x="4108" y="808"/>
                  </a:lnTo>
                  <a:lnTo>
                    <a:pt x="4124" y="865"/>
                  </a:lnTo>
                  <a:lnTo>
                    <a:pt x="4142" y="915"/>
                  </a:lnTo>
                  <a:lnTo>
                    <a:pt x="4163" y="953"/>
                  </a:lnTo>
                  <a:lnTo>
                    <a:pt x="4187" y="980"/>
                  </a:lnTo>
                  <a:lnTo>
                    <a:pt x="4213" y="993"/>
                  </a:lnTo>
                  <a:lnTo>
                    <a:pt x="4201" y="993"/>
                  </a:lnTo>
                  <a:lnTo>
                    <a:pt x="4188" y="992"/>
                  </a:lnTo>
                  <a:lnTo>
                    <a:pt x="4175" y="991"/>
                  </a:lnTo>
                  <a:lnTo>
                    <a:pt x="4162" y="990"/>
                  </a:lnTo>
                  <a:lnTo>
                    <a:pt x="4148" y="989"/>
                  </a:lnTo>
                  <a:lnTo>
                    <a:pt x="4136" y="987"/>
                  </a:lnTo>
                  <a:lnTo>
                    <a:pt x="4124" y="984"/>
                  </a:lnTo>
                  <a:lnTo>
                    <a:pt x="4114" y="982"/>
                  </a:lnTo>
                  <a:lnTo>
                    <a:pt x="4082" y="960"/>
                  </a:lnTo>
                  <a:lnTo>
                    <a:pt x="4054" y="915"/>
                  </a:lnTo>
                  <a:lnTo>
                    <a:pt x="4030" y="848"/>
                  </a:lnTo>
                  <a:lnTo>
                    <a:pt x="4009" y="764"/>
                  </a:lnTo>
                  <a:lnTo>
                    <a:pt x="3992" y="665"/>
                  </a:lnTo>
                  <a:lnTo>
                    <a:pt x="3978" y="554"/>
                  </a:lnTo>
                  <a:lnTo>
                    <a:pt x="3968" y="432"/>
                  </a:lnTo>
                  <a:lnTo>
                    <a:pt x="3961" y="304"/>
                  </a:lnTo>
                  <a:lnTo>
                    <a:pt x="3967" y="222"/>
                  </a:lnTo>
                  <a:lnTo>
                    <a:pt x="3974" y="174"/>
                  </a:lnTo>
                  <a:lnTo>
                    <a:pt x="3982" y="147"/>
                  </a:lnTo>
                  <a:lnTo>
                    <a:pt x="3992" y="133"/>
                  </a:lnTo>
                  <a:lnTo>
                    <a:pt x="4003" y="122"/>
                  </a:lnTo>
                  <a:lnTo>
                    <a:pt x="4017" y="102"/>
                  </a:lnTo>
                  <a:lnTo>
                    <a:pt x="4033" y="65"/>
                  </a:lnTo>
                  <a:lnTo>
                    <a:pt x="4051" y="0"/>
                  </a:lnTo>
                  <a:close/>
                  <a:moveTo>
                    <a:pt x="0" y="573"/>
                  </a:moveTo>
                  <a:lnTo>
                    <a:pt x="9" y="575"/>
                  </a:lnTo>
                  <a:lnTo>
                    <a:pt x="22" y="578"/>
                  </a:lnTo>
                  <a:lnTo>
                    <a:pt x="36" y="580"/>
                  </a:lnTo>
                  <a:lnTo>
                    <a:pt x="52" y="583"/>
                  </a:lnTo>
                  <a:lnTo>
                    <a:pt x="68" y="585"/>
                  </a:lnTo>
                  <a:lnTo>
                    <a:pt x="84" y="589"/>
                  </a:lnTo>
                  <a:lnTo>
                    <a:pt x="99" y="591"/>
                  </a:lnTo>
                  <a:lnTo>
                    <a:pt x="111" y="593"/>
                  </a:lnTo>
                  <a:lnTo>
                    <a:pt x="115" y="632"/>
                  </a:lnTo>
                  <a:lnTo>
                    <a:pt x="121" y="682"/>
                  </a:lnTo>
                  <a:lnTo>
                    <a:pt x="129" y="738"/>
                  </a:lnTo>
                  <a:lnTo>
                    <a:pt x="139" y="796"/>
                  </a:lnTo>
                  <a:lnTo>
                    <a:pt x="151" y="851"/>
                  </a:lnTo>
                  <a:lnTo>
                    <a:pt x="166" y="899"/>
                  </a:lnTo>
                  <a:lnTo>
                    <a:pt x="183" y="934"/>
                  </a:lnTo>
                  <a:lnTo>
                    <a:pt x="204" y="953"/>
                  </a:lnTo>
                  <a:lnTo>
                    <a:pt x="196" y="953"/>
                  </a:lnTo>
                  <a:lnTo>
                    <a:pt x="186" y="953"/>
                  </a:lnTo>
                  <a:lnTo>
                    <a:pt x="175" y="953"/>
                  </a:lnTo>
                  <a:lnTo>
                    <a:pt x="164" y="953"/>
                  </a:lnTo>
                  <a:lnTo>
                    <a:pt x="153" y="953"/>
                  </a:lnTo>
                  <a:lnTo>
                    <a:pt x="142" y="953"/>
                  </a:lnTo>
                  <a:lnTo>
                    <a:pt x="132" y="952"/>
                  </a:lnTo>
                  <a:lnTo>
                    <a:pt x="123" y="952"/>
                  </a:lnTo>
                  <a:lnTo>
                    <a:pt x="93" y="940"/>
                  </a:lnTo>
                  <a:lnTo>
                    <a:pt x="69" y="908"/>
                  </a:lnTo>
                  <a:lnTo>
                    <a:pt x="49" y="861"/>
                  </a:lnTo>
                  <a:lnTo>
                    <a:pt x="34" y="803"/>
                  </a:lnTo>
                  <a:lnTo>
                    <a:pt x="22" y="740"/>
                  </a:lnTo>
                  <a:lnTo>
                    <a:pt x="13" y="677"/>
                  </a:lnTo>
                  <a:lnTo>
                    <a:pt x="6" y="619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A5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30" name="Freeform 174"/>
            <p:cNvSpPr>
              <a:spLocks noEditPoints="1"/>
            </p:cNvSpPr>
            <p:nvPr/>
          </p:nvSpPr>
          <p:spPr bwMode="auto">
            <a:xfrm>
              <a:off x="159" y="1221"/>
              <a:ext cx="354" cy="118"/>
            </a:xfrm>
            <a:custGeom>
              <a:avLst/>
              <a:gdLst/>
              <a:ahLst/>
              <a:cxnLst>
                <a:cxn ang="0">
                  <a:pos x="2624" y="1571"/>
                </a:cxn>
                <a:cxn ang="0">
                  <a:pos x="2654" y="1572"/>
                </a:cxn>
                <a:cxn ang="0">
                  <a:pos x="2685" y="1572"/>
                </a:cxn>
                <a:cxn ang="0">
                  <a:pos x="2715" y="1573"/>
                </a:cxn>
                <a:cxn ang="0">
                  <a:pos x="2746" y="1574"/>
                </a:cxn>
                <a:cxn ang="0">
                  <a:pos x="2771" y="1585"/>
                </a:cxn>
                <a:cxn ang="0">
                  <a:pos x="2791" y="1617"/>
                </a:cxn>
                <a:cxn ang="0">
                  <a:pos x="2818" y="1652"/>
                </a:cxn>
                <a:cxn ang="0">
                  <a:pos x="2790" y="1661"/>
                </a:cxn>
                <a:cxn ang="0">
                  <a:pos x="2731" y="1661"/>
                </a:cxn>
                <a:cxn ang="0">
                  <a:pos x="2673" y="1661"/>
                </a:cxn>
                <a:cxn ang="0">
                  <a:pos x="2645" y="1636"/>
                </a:cxn>
                <a:cxn ang="0">
                  <a:pos x="2618" y="1599"/>
                </a:cxn>
                <a:cxn ang="0">
                  <a:pos x="0" y="1362"/>
                </a:cxn>
                <a:cxn ang="0">
                  <a:pos x="31" y="1368"/>
                </a:cxn>
                <a:cxn ang="0">
                  <a:pos x="61" y="1373"/>
                </a:cxn>
                <a:cxn ang="0">
                  <a:pos x="91" y="1379"/>
                </a:cxn>
                <a:cxn ang="0">
                  <a:pos x="121" y="1385"/>
                </a:cxn>
                <a:cxn ang="0">
                  <a:pos x="151" y="1390"/>
                </a:cxn>
                <a:cxn ang="0">
                  <a:pos x="185" y="1478"/>
                </a:cxn>
                <a:cxn ang="0">
                  <a:pos x="233" y="1577"/>
                </a:cxn>
                <a:cxn ang="0">
                  <a:pos x="285" y="1643"/>
                </a:cxn>
                <a:cxn ang="0">
                  <a:pos x="226" y="1640"/>
                </a:cxn>
                <a:cxn ang="0">
                  <a:pos x="167" y="1640"/>
                </a:cxn>
                <a:cxn ang="0">
                  <a:pos x="108" y="1620"/>
                </a:cxn>
                <a:cxn ang="0">
                  <a:pos x="52" y="1532"/>
                </a:cxn>
                <a:cxn ang="0">
                  <a:pos x="10" y="1407"/>
                </a:cxn>
                <a:cxn ang="0">
                  <a:pos x="868" y="1483"/>
                </a:cxn>
                <a:cxn ang="0">
                  <a:pos x="929" y="1488"/>
                </a:cxn>
                <a:cxn ang="0">
                  <a:pos x="991" y="1493"/>
                </a:cxn>
                <a:cxn ang="0">
                  <a:pos x="1027" y="1539"/>
                </a:cxn>
                <a:cxn ang="0">
                  <a:pos x="1058" y="1598"/>
                </a:cxn>
                <a:cxn ang="0">
                  <a:pos x="1102" y="1650"/>
                </a:cxn>
                <a:cxn ang="0">
                  <a:pos x="1044" y="1650"/>
                </a:cxn>
                <a:cxn ang="0">
                  <a:pos x="979" y="1650"/>
                </a:cxn>
                <a:cxn ang="0">
                  <a:pos x="933" y="1639"/>
                </a:cxn>
                <a:cxn ang="0">
                  <a:pos x="892" y="1587"/>
                </a:cxn>
                <a:cxn ang="0">
                  <a:pos x="859" y="1511"/>
                </a:cxn>
                <a:cxn ang="0">
                  <a:pos x="87" y="4"/>
                </a:cxn>
                <a:cxn ang="0">
                  <a:pos x="145" y="4"/>
                </a:cxn>
                <a:cxn ang="0">
                  <a:pos x="203" y="5"/>
                </a:cxn>
                <a:cxn ang="0">
                  <a:pos x="210" y="32"/>
                </a:cxn>
                <a:cxn ang="0">
                  <a:pos x="196" y="75"/>
                </a:cxn>
                <a:cxn ang="0">
                  <a:pos x="183" y="118"/>
                </a:cxn>
                <a:cxn ang="0">
                  <a:pos x="125" y="116"/>
                </a:cxn>
                <a:cxn ang="0">
                  <a:pos x="65" y="118"/>
                </a:cxn>
                <a:cxn ang="0">
                  <a:pos x="35" y="105"/>
                </a:cxn>
                <a:cxn ang="0">
                  <a:pos x="49" y="62"/>
                </a:cxn>
                <a:cxn ang="0">
                  <a:pos x="62" y="18"/>
                </a:cxn>
                <a:cxn ang="0">
                  <a:pos x="910" y="0"/>
                </a:cxn>
                <a:cxn ang="0">
                  <a:pos x="972" y="0"/>
                </a:cxn>
                <a:cxn ang="0">
                  <a:pos x="1035" y="1"/>
                </a:cxn>
                <a:cxn ang="0">
                  <a:pos x="1031" y="51"/>
                </a:cxn>
                <a:cxn ang="0">
                  <a:pos x="1006" y="148"/>
                </a:cxn>
                <a:cxn ang="0">
                  <a:pos x="990" y="229"/>
                </a:cxn>
                <a:cxn ang="0">
                  <a:pos x="964" y="232"/>
                </a:cxn>
                <a:cxn ang="0">
                  <a:pos x="933" y="237"/>
                </a:cxn>
                <a:cxn ang="0">
                  <a:pos x="898" y="240"/>
                </a:cxn>
                <a:cxn ang="0">
                  <a:pos x="866" y="244"/>
                </a:cxn>
                <a:cxn ang="0">
                  <a:pos x="837" y="248"/>
                </a:cxn>
                <a:cxn ang="0">
                  <a:pos x="840" y="194"/>
                </a:cxn>
                <a:cxn ang="0">
                  <a:pos x="864" y="98"/>
                </a:cxn>
                <a:cxn ang="0">
                  <a:pos x="895" y="0"/>
                </a:cxn>
              </a:cxnLst>
              <a:rect l="0" t="0" r="r" b="b"/>
              <a:pathLst>
                <a:path w="2828" h="1662">
                  <a:moveTo>
                    <a:pt x="2604" y="1569"/>
                  </a:moveTo>
                  <a:lnTo>
                    <a:pt x="2614" y="1570"/>
                  </a:lnTo>
                  <a:lnTo>
                    <a:pt x="2624" y="1571"/>
                  </a:lnTo>
                  <a:lnTo>
                    <a:pt x="2634" y="1571"/>
                  </a:lnTo>
                  <a:lnTo>
                    <a:pt x="2644" y="1571"/>
                  </a:lnTo>
                  <a:lnTo>
                    <a:pt x="2654" y="1572"/>
                  </a:lnTo>
                  <a:lnTo>
                    <a:pt x="2664" y="1572"/>
                  </a:lnTo>
                  <a:lnTo>
                    <a:pt x="2674" y="1572"/>
                  </a:lnTo>
                  <a:lnTo>
                    <a:pt x="2685" y="1572"/>
                  </a:lnTo>
                  <a:lnTo>
                    <a:pt x="2695" y="1573"/>
                  </a:lnTo>
                  <a:lnTo>
                    <a:pt x="2705" y="1573"/>
                  </a:lnTo>
                  <a:lnTo>
                    <a:pt x="2715" y="1573"/>
                  </a:lnTo>
                  <a:lnTo>
                    <a:pt x="2726" y="1573"/>
                  </a:lnTo>
                  <a:lnTo>
                    <a:pt x="2736" y="1574"/>
                  </a:lnTo>
                  <a:lnTo>
                    <a:pt x="2746" y="1574"/>
                  </a:lnTo>
                  <a:lnTo>
                    <a:pt x="2756" y="1575"/>
                  </a:lnTo>
                  <a:lnTo>
                    <a:pt x="2766" y="1577"/>
                  </a:lnTo>
                  <a:lnTo>
                    <a:pt x="2771" y="1585"/>
                  </a:lnTo>
                  <a:lnTo>
                    <a:pt x="2777" y="1595"/>
                  </a:lnTo>
                  <a:lnTo>
                    <a:pt x="2784" y="1606"/>
                  </a:lnTo>
                  <a:lnTo>
                    <a:pt x="2791" y="1617"/>
                  </a:lnTo>
                  <a:lnTo>
                    <a:pt x="2799" y="1628"/>
                  </a:lnTo>
                  <a:lnTo>
                    <a:pt x="2808" y="1640"/>
                  </a:lnTo>
                  <a:lnTo>
                    <a:pt x="2818" y="1652"/>
                  </a:lnTo>
                  <a:lnTo>
                    <a:pt x="2828" y="1662"/>
                  </a:lnTo>
                  <a:lnTo>
                    <a:pt x="2810" y="1661"/>
                  </a:lnTo>
                  <a:lnTo>
                    <a:pt x="2790" y="1661"/>
                  </a:lnTo>
                  <a:lnTo>
                    <a:pt x="2771" y="1661"/>
                  </a:lnTo>
                  <a:lnTo>
                    <a:pt x="2751" y="1661"/>
                  </a:lnTo>
                  <a:lnTo>
                    <a:pt x="2731" y="1661"/>
                  </a:lnTo>
                  <a:lnTo>
                    <a:pt x="2711" y="1661"/>
                  </a:lnTo>
                  <a:lnTo>
                    <a:pt x="2692" y="1661"/>
                  </a:lnTo>
                  <a:lnTo>
                    <a:pt x="2673" y="1661"/>
                  </a:lnTo>
                  <a:lnTo>
                    <a:pt x="2664" y="1654"/>
                  </a:lnTo>
                  <a:lnTo>
                    <a:pt x="2654" y="1645"/>
                  </a:lnTo>
                  <a:lnTo>
                    <a:pt x="2645" y="1636"/>
                  </a:lnTo>
                  <a:lnTo>
                    <a:pt x="2636" y="1624"/>
                  </a:lnTo>
                  <a:lnTo>
                    <a:pt x="2627" y="1611"/>
                  </a:lnTo>
                  <a:lnTo>
                    <a:pt x="2618" y="1599"/>
                  </a:lnTo>
                  <a:lnTo>
                    <a:pt x="2611" y="1584"/>
                  </a:lnTo>
                  <a:lnTo>
                    <a:pt x="2604" y="1569"/>
                  </a:lnTo>
                  <a:close/>
                  <a:moveTo>
                    <a:pt x="0" y="1362"/>
                  </a:moveTo>
                  <a:lnTo>
                    <a:pt x="10" y="1364"/>
                  </a:lnTo>
                  <a:lnTo>
                    <a:pt x="21" y="1366"/>
                  </a:lnTo>
                  <a:lnTo>
                    <a:pt x="31" y="1368"/>
                  </a:lnTo>
                  <a:lnTo>
                    <a:pt x="41" y="1369"/>
                  </a:lnTo>
                  <a:lnTo>
                    <a:pt x="51" y="1371"/>
                  </a:lnTo>
                  <a:lnTo>
                    <a:pt x="61" y="1373"/>
                  </a:lnTo>
                  <a:lnTo>
                    <a:pt x="71" y="1375"/>
                  </a:lnTo>
                  <a:lnTo>
                    <a:pt x="81" y="1376"/>
                  </a:lnTo>
                  <a:lnTo>
                    <a:pt x="91" y="1379"/>
                  </a:lnTo>
                  <a:lnTo>
                    <a:pt x="101" y="1381"/>
                  </a:lnTo>
                  <a:lnTo>
                    <a:pt x="111" y="1383"/>
                  </a:lnTo>
                  <a:lnTo>
                    <a:pt x="121" y="1385"/>
                  </a:lnTo>
                  <a:lnTo>
                    <a:pt x="131" y="1386"/>
                  </a:lnTo>
                  <a:lnTo>
                    <a:pt x="141" y="1388"/>
                  </a:lnTo>
                  <a:lnTo>
                    <a:pt x="151" y="1390"/>
                  </a:lnTo>
                  <a:lnTo>
                    <a:pt x="161" y="1392"/>
                  </a:lnTo>
                  <a:lnTo>
                    <a:pt x="172" y="1437"/>
                  </a:lnTo>
                  <a:lnTo>
                    <a:pt x="185" y="1478"/>
                  </a:lnTo>
                  <a:lnTo>
                    <a:pt x="200" y="1515"/>
                  </a:lnTo>
                  <a:lnTo>
                    <a:pt x="216" y="1548"/>
                  </a:lnTo>
                  <a:lnTo>
                    <a:pt x="233" y="1577"/>
                  </a:lnTo>
                  <a:lnTo>
                    <a:pt x="250" y="1602"/>
                  </a:lnTo>
                  <a:lnTo>
                    <a:pt x="268" y="1624"/>
                  </a:lnTo>
                  <a:lnTo>
                    <a:pt x="285" y="1643"/>
                  </a:lnTo>
                  <a:lnTo>
                    <a:pt x="266" y="1641"/>
                  </a:lnTo>
                  <a:lnTo>
                    <a:pt x="246" y="1640"/>
                  </a:lnTo>
                  <a:lnTo>
                    <a:pt x="226" y="1640"/>
                  </a:lnTo>
                  <a:lnTo>
                    <a:pt x="206" y="1640"/>
                  </a:lnTo>
                  <a:lnTo>
                    <a:pt x="186" y="1640"/>
                  </a:lnTo>
                  <a:lnTo>
                    <a:pt x="167" y="1640"/>
                  </a:lnTo>
                  <a:lnTo>
                    <a:pt x="148" y="1638"/>
                  </a:lnTo>
                  <a:lnTo>
                    <a:pt x="130" y="1636"/>
                  </a:lnTo>
                  <a:lnTo>
                    <a:pt x="108" y="1620"/>
                  </a:lnTo>
                  <a:lnTo>
                    <a:pt x="87" y="1596"/>
                  </a:lnTo>
                  <a:lnTo>
                    <a:pt x="69" y="1566"/>
                  </a:lnTo>
                  <a:lnTo>
                    <a:pt x="52" y="1532"/>
                  </a:lnTo>
                  <a:lnTo>
                    <a:pt x="36" y="1493"/>
                  </a:lnTo>
                  <a:lnTo>
                    <a:pt x="23" y="1451"/>
                  </a:lnTo>
                  <a:lnTo>
                    <a:pt x="10" y="1407"/>
                  </a:lnTo>
                  <a:lnTo>
                    <a:pt x="0" y="1362"/>
                  </a:lnTo>
                  <a:close/>
                  <a:moveTo>
                    <a:pt x="850" y="1481"/>
                  </a:moveTo>
                  <a:lnTo>
                    <a:pt x="868" y="1483"/>
                  </a:lnTo>
                  <a:lnTo>
                    <a:pt x="888" y="1485"/>
                  </a:lnTo>
                  <a:lnTo>
                    <a:pt x="909" y="1487"/>
                  </a:lnTo>
                  <a:lnTo>
                    <a:pt x="929" y="1488"/>
                  </a:lnTo>
                  <a:lnTo>
                    <a:pt x="950" y="1490"/>
                  </a:lnTo>
                  <a:lnTo>
                    <a:pt x="971" y="1491"/>
                  </a:lnTo>
                  <a:lnTo>
                    <a:pt x="991" y="1493"/>
                  </a:lnTo>
                  <a:lnTo>
                    <a:pt x="1010" y="1496"/>
                  </a:lnTo>
                  <a:lnTo>
                    <a:pt x="1018" y="1518"/>
                  </a:lnTo>
                  <a:lnTo>
                    <a:pt x="1027" y="1539"/>
                  </a:lnTo>
                  <a:lnTo>
                    <a:pt x="1036" y="1560"/>
                  </a:lnTo>
                  <a:lnTo>
                    <a:pt x="1047" y="1579"/>
                  </a:lnTo>
                  <a:lnTo>
                    <a:pt x="1058" y="1598"/>
                  </a:lnTo>
                  <a:lnTo>
                    <a:pt x="1071" y="1615"/>
                  </a:lnTo>
                  <a:lnTo>
                    <a:pt x="1086" y="1633"/>
                  </a:lnTo>
                  <a:lnTo>
                    <a:pt x="1102" y="1650"/>
                  </a:lnTo>
                  <a:lnTo>
                    <a:pt x="1085" y="1650"/>
                  </a:lnTo>
                  <a:lnTo>
                    <a:pt x="1066" y="1650"/>
                  </a:lnTo>
                  <a:lnTo>
                    <a:pt x="1044" y="1650"/>
                  </a:lnTo>
                  <a:lnTo>
                    <a:pt x="1022" y="1650"/>
                  </a:lnTo>
                  <a:lnTo>
                    <a:pt x="1000" y="1650"/>
                  </a:lnTo>
                  <a:lnTo>
                    <a:pt x="979" y="1650"/>
                  </a:lnTo>
                  <a:lnTo>
                    <a:pt x="961" y="1650"/>
                  </a:lnTo>
                  <a:lnTo>
                    <a:pt x="947" y="1650"/>
                  </a:lnTo>
                  <a:lnTo>
                    <a:pt x="933" y="1639"/>
                  </a:lnTo>
                  <a:lnTo>
                    <a:pt x="919" y="1625"/>
                  </a:lnTo>
                  <a:lnTo>
                    <a:pt x="905" y="1607"/>
                  </a:lnTo>
                  <a:lnTo>
                    <a:pt x="892" y="1587"/>
                  </a:lnTo>
                  <a:lnTo>
                    <a:pt x="880" y="1564"/>
                  </a:lnTo>
                  <a:lnTo>
                    <a:pt x="869" y="1538"/>
                  </a:lnTo>
                  <a:lnTo>
                    <a:pt x="859" y="1511"/>
                  </a:lnTo>
                  <a:lnTo>
                    <a:pt x="850" y="1481"/>
                  </a:lnTo>
                  <a:close/>
                  <a:moveTo>
                    <a:pt x="68" y="4"/>
                  </a:moveTo>
                  <a:lnTo>
                    <a:pt x="87" y="4"/>
                  </a:lnTo>
                  <a:lnTo>
                    <a:pt x="106" y="4"/>
                  </a:lnTo>
                  <a:lnTo>
                    <a:pt x="125" y="4"/>
                  </a:lnTo>
                  <a:lnTo>
                    <a:pt x="145" y="4"/>
                  </a:lnTo>
                  <a:lnTo>
                    <a:pt x="164" y="5"/>
                  </a:lnTo>
                  <a:lnTo>
                    <a:pt x="183" y="5"/>
                  </a:lnTo>
                  <a:lnTo>
                    <a:pt x="203" y="5"/>
                  </a:lnTo>
                  <a:lnTo>
                    <a:pt x="222" y="5"/>
                  </a:lnTo>
                  <a:lnTo>
                    <a:pt x="215" y="19"/>
                  </a:lnTo>
                  <a:lnTo>
                    <a:pt x="210" y="32"/>
                  </a:lnTo>
                  <a:lnTo>
                    <a:pt x="205" y="46"/>
                  </a:lnTo>
                  <a:lnTo>
                    <a:pt x="200" y="61"/>
                  </a:lnTo>
                  <a:lnTo>
                    <a:pt x="196" y="75"/>
                  </a:lnTo>
                  <a:lnTo>
                    <a:pt x="192" y="89"/>
                  </a:lnTo>
                  <a:lnTo>
                    <a:pt x="188" y="103"/>
                  </a:lnTo>
                  <a:lnTo>
                    <a:pt x="183" y="118"/>
                  </a:lnTo>
                  <a:lnTo>
                    <a:pt x="165" y="117"/>
                  </a:lnTo>
                  <a:lnTo>
                    <a:pt x="145" y="116"/>
                  </a:lnTo>
                  <a:lnTo>
                    <a:pt x="125" y="116"/>
                  </a:lnTo>
                  <a:lnTo>
                    <a:pt x="105" y="116"/>
                  </a:lnTo>
                  <a:lnTo>
                    <a:pt x="84" y="117"/>
                  </a:lnTo>
                  <a:lnTo>
                    <a:pt x="65" y="118"/>
                  </a:lnTo>
                  <a:lnTo>
                    <a:pt x="46" y="119"/>
                  </a:lnTo>
                  <a:lnTo>
                    <a:pt x="30" y="120"/>
                  </a:lnTo>
                  <a:lnTo>
                    <a:pt x="35" y="105"/>
                  </a:lnTo>
                  <a:lnTo>
                    <a:pt x="40" y="92"/>
                  </a:lnTo>
                  <a:lnTo>
                    <a:pt x="44" y="77"/>
                  </a:lnTo>
                  <a:lnTo>
                    <a:pt x="49" y="62"/>
                  </a:lnTo>
                  <a:lnTo>
                    <a:pt x="53" y="47"/>
                  </a:lnTo>
                  <a:lnTo>
                    <a:pt x="57" y="32"/>
                  </a:lnTo>
                  <a:lnTo>
                    <a:pt x="62" y="18"/>
                  </a:lnTo>
                  <a:lnTo>
                    <a:pt x="68" y="4"/>
                  </a:lnTo>
                  <a:close/>
                  <a:moveTo>
                    <a:pt x="895" y="0"/>
                  </a:moveTo>
                  <a:lnTo>
                    <a:pt x="910" y="0"/>
                  </a:lnTo>
                  <a:lnTo>
                    <a:pt x="928" y="0"/>
                  </a:lnTo>
                  <a:lnTo>
                    <a:pt x="949" y="0"/>
                  </a:lnTo>
                  <a:lnTo>
                    <a:pt x="972" y="0"/>
                  </a:lnTo>
                  <a:lnTo>
                    <a:pt x="995" y="1"/>
                  </a:lnTo>
                  <a:lnTo>
                    <a:pt x="1017" y="1"/>
                  </a:lnTo>
                  <a:lnTo>
                    <a:pt x="1035" y="1"/>
                  </a:lnTo>
                  <a:lnTo>
                    <a:pt x="1049" y="1"/>
                  </a:lnTo>
                  <a:lnTo>
                    <a:pt x="1040" y="24"/>
                  </a:lnTo>
                  <a:lnTo>
                    <a:pt x="1031" y="51"/>
                  </a:lnTo>
                  <a:lnTo>
                    <a:pt x="1022" y="82"/>
                  </a:lnTo>
                  <a:lnTo>
                    <a:pt x="1014" y="115"/>
                  </a:lnTo>
                  <a:lnTo>
                    <a:pt x="1006" y="148"/>
                  </a:lnTo>
                  <a:lnTo>
                    <a:pt x="999" y="178"/>
                  </a:lnTo>
                  <a:lnTo>
                    <a:pt x="994" y="206"/>
                  </a:lnTo>
                  <a:lnTo>
                    <a:pt x="990" y="229"/>
                  </a:lnTo>
                  <a:lnTo>
                    <a:pt x="982" y="230"/>
                  </a:lnTo>
                  <a:lnTo>
                    <a:pt x="973" y="231"/>
                  </a:lnTo>
                  <a:lnTo>
                    <a:pt x="964" y="232"/>
                  </a:lnTo>
                  <a:lnTo>
                    <a:pt x="954" y="233"/>
                  </a:lnTo>
                  <a:lnTo>
                    <a:pt x="943" y="234"/>
                  </a:lnTo>
                  <a:lnTo>
                    <a:pt x="933" y="237"/>
                  </a:lnTo>
                  <a:lnTo>
                    <a:pt x="922" y="238"/>
                  </a:lnTo>
                  <a:lnTo>
                    <a:pt x="910" y="239"/>
                  </a:lnTo>
                  <a:lnTo>
                    <a:pt x="898" y="240"/>
                  </a:lnTo>
                  <a:lnTo>
                    <a:pt x="887" y="242"/>
                  </a:lnTo>
                  <a:lnTo>
                    <a:pt x="876" y="243"/>
                  </a:lnTo>
                  <a:lnTo>
                    <a:pt x="866" y="244"/>
                  </a:lnTo>
                  <a:lnTo>
                    <a:pt x="856" y="245"/>
                  </a:lnTo>
                  <a:lnTo>
                    <a:pt x="846" y="247"/>
                  </a:lnTo>
                  <a:lnTo>
                    <a:pt x="837" y="248"/>
                  </a:lnTo>
                  <a:lnTo>
                    <a:pt x="829" y="249"/>
                  </a:lnTo>
                  <a:lnTo>
                    <a:pt x="834" y="223"/>
                  </a:lnTo>
                  <a:lnTo>
                    <a:pt x="840" y="194"/>
                  </a:lnTo>
                  <a:lnTo>
                    <a:pt x="847" y="164"/>
                  </a:lnTo>
                  <a:lnTo>
                    <a:pt x="855" y="131"/>
                  </a:lnTo>
                  <a:lnTo>
                    <a:pt x="864" y="98"/>
                  </a:lnTo>
                  <a:lnTo>
                    <a:pt x="874" y="64"/>
                  </a:lnTo>
                  <a:lnTo>
                    <a:pt x="884" y="31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D89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631" name="Freeform 175"/>
            <p:cNvSpPr>
              <a:spLocks/>
            </p:cNvSpPr>
            <p:nvPr/>
          </p:nvSpPr>
          <p:spPr bwMode="auto">
            <a:xfrm>
              <a:off x="711" y="1034"/>
              <a:ext cx="229" cy="9"/>
            </a:xfrm>
            <a:custGeom>
              <a:avLst/>
              <a:gdLst/>
              <a:ahLst/>
              <a:cxnLst>
                <a:cxn ang="0">
                  <a:pos x="1352" y="124"/>
                </a:cxn>
                <a:cxn ang="0">
                  <a:pos x="1264" y="122"/>
                </a:cxn>
                <a:cxn ang="0">
                  <a:pos x="1174" y="120"/>
                </a:cxn>
                <a:cxn ang="0">
                  <a:pos x="1081" y="118"/>
                </a:cxn>
                <a:cxn ang="0">
                  <a:pos x="988" y="117"/>
                </a:cxn>
                <a:cxn ang="0">
                  <a:pos x="892" y="115"/>
                </a:cxn>
                <a:cxn ang="0">
                  <a:pos x="798" y="114"/>
                </a:cxn>
                <a:cxn ang="0">
                  <a:pos x="704" y="112"/>
                </a:cxn>
                <a:cxn ang="0">
                  <a:pos x="612" y="109"/>
                </a:cxn>
                <a:cxn ang="0">
                  <a:pos x="522" y="108"/>
                </a:cxn>
                <a:cxn ang="0">
                  <a:pos x="434" y="106"/>
                </a:cxn>
                <a:cxn ang="0">
                  <a:pos x="350" y="104"/>
                </a:cxn>
                <a:cxn ang="0">
                  <a:pos x="269" y="102"/>
                </a:cxn>
                <a:cxn ang="0">
                  <a:pos x="193" y="100"/>
                </a:cxn>
                <a:cxn ang="0">
                  <a:pos x="123" y="97"/>
                </a:cxn>
                <a:cxn ang="0">
                  <a:pos x="59" y="95"/>
                </a:cxn>
                <a:cxn ang="0">
                  <a:pos x="0" y="91"/>
                </a:cxn>
                <a:cxn ang="0">
                  <a:pos x="60" y="89"/>
                </a:cxn>
                <a:cxn ang="0">
                  <a:pos x="127" y="88"/>
                </a:cxn>
                <a:cxn ang="0">
                  <a:pos x="200" y="87"/>
                </a:cxn>
                <a:cxn ang="0">
                  <a:pos x="275" y="85"/>
                </a:cxn>
                <a:cxn ang="0">
                  <a:pos x="347" y="81"/>
                </a:cxn>
                <a:cxn ang="0">
                  <a:pos x="415" y="76"/>
                </a:cxn>
                <a:cxn ang="0">
                  <a:pos x="473" y="67"/>
                </a:cxn>
                <a:cxn ang="0">
                  <a:pos x="519" y="55"/>
                </a:cxn>
                <a:cxn ang="0">
                  <a:pos x="600" y="53"/>
                </a:cxn>
                <a:cxn ang="0">
                  <a:pos x="683" y="51"/>
                </a:cxn>
                <a:cxn ang="0">
                  <a:pos x="767" y="48"/>
                </a:cxn>
                <a:cxn ang="0">
                  <a:pos x="852" y="45"/>
                </a:cxn>
                <a:cxn ang="0">
                  <a:pos x="938" y="42"/>
                </a:cxn>
                <a:cxn ang="0">
                  <a:pos x="1024" y="38"/>
                </a:cxn>
                <a:cxn ang="0">
                  <a:pos x="1110" y="34"/>
                </a:cxn>
                <a:cxn ang="0">
                  <a:pos x="1196" y="30"/>
                </a:cxn>
                <a:cxn ang="0">
                  <a:pos x="1280" y="26"/>
                </a:cxn>
                <a:cxn ang="0">
                  <a:pos x="1364" y="22"/>
                </a:cxn>
                <a:cxn ang="0">
                  <a:pos x="1447" y="18"/>
                </a:cxn>
                <a:cxn ang="0">
                  <a:pos x="1528" y="14"/>
                </a:cxn>
                <a:cxn ang="0">
                  <a:pos x="1607" y="11"/>
                </a:cxn>
                <a:cxn ang="0">
                  <a:pos x="1684" y="7"/>
                </a:cxn>
                <a:cxn ang="0">
                  <a:pos x="1758" y="4"/>
                </a:cxn>
                <a:cxn ang="0">
                  <a:pos x="1830" y="0"/>
                </a:cxn>
              </a:cxnLst>
              <a:rect l="0" t="0" r="r" b="b"/>
              <a:pathLst>
                <a:path w="1830" h="124">
                  <a:moveTo>
                    <a:pt x="1830" y="0"/>
                  </a:moveTo>
                  <a:lnTo>
                    <a:pt x="1352" y="124"/>
                  </a:lnTo>
                  <a:lnTo>
                    <a:pt x="1308" y="123"/>
                  </a:lnTo>
                  <a:lnTo>
                    <a:pt x="1264" y="122"/>
                  </a:lnTo>
                  <a:lnTo>
                    <a:pt x="1219" y="121"/>
                  </a:lnTo>
                  <a:lnTo>
                    <a:pt x="1174" y="120"/>
                  </a:lnTo>
                  <a:lnTo>
                    <a:pt x="1128" y="119"/>
                  </a:lnTo>
                  <a:lnTo>
                    <a:pt x="1081" y="118"/>
                  </a:lnTo>
                  <a:lnTo>
                    <a:pt x="1035" y="118"/>
                  </a:lnTo>
                  <a:lnTo>
                    <a:pt x="988" y="117"/>
                  </a:lnTo>
                  <a:lnTo>
                    <a:pt x="940" y="116"/>
                  </a:lnTo>
                  <a:lnTo>
                    <a:pt x="892" y="115"/>
                  </a:lnTo>
                  <a:lnTo>
                    <a:pt x="845" y="114"/>
                  </a:lnTo>
                  <a:lnTo>
                    <a:pt x="798" y="114"/>
                  </a:lnTo>
                  <a:lnTo>
                    <a:pt x="751" y="113"/>
                  </a:lnTo>
                  <a:lnTo>
                    <a:pt x="704" y="112"/>
                  </a:lnTo>
                  <a:lnTo>
                    <a:pt x="658" y="111"/>
                  </a:lnTo>
                  <a:lnTo>
                    <a:pt x="612" y="109"/>
                  </a:lnTo>
                  <a:lnTo>
                    <a:pt x="566" y="109"/>
                  </a:lnTo>
                  <a:lnTo>
                    <a:pt x="522" y="108"/>
                  </a:lnTo>
                  <a:lnTo>
                    <a:pt x="477" y="107"/>
                  </a:lnTo>
                  <a:lnTo>
                    <a:pt x="434" y="106"/>
                  </a:lnTo>
                  <a:lnTo>
                    <a:pt x="391" y="105"/>
                  </a:lnTo>
                  <a:lnTo>
                    <a:pt x="350" y="104"/>
                  </a:lnTo>
                  <a:lnTo>
                    <a:pt x="309" y="103"/>
                  </a:lnTo>
                  <a:lnTo>
                    <a:pt x="269" y="102"/>
                  </a:lnTo>
                  <a:lnTo>
                    <a:pt x="231" y="101"/>
                  </a:lnTo>
                  <a:lnTo>
                    <a:pt x="193" y="100"/>
                  </a:lnTo>
                  <a:lnTo>
                    <a:pt x="158" y="99"/>
                  </a:lnTo>
                  <a:lnTo>
                    <a:pt x="123" y="97"/>
                  </a:lnTo>
                  <a:lnTo>
                    <a:pt x="90" y="96"/>
                  </a:lnTo>
                  <a:lnTo>
                    <a:pt x="59" y="95"/>
                  </a:lnTo>
                  <a:lnTo>
                    <a:pt x="28" y="93"/>
                  </a:lnTo>
                  <a:lnTo>
                    <a:pt x="0" y="91"/>
                  </a:lnTo>
                  <a:lnTo>
                    <a:pt x="28" y="90"/>
                  </a:lnTo>
                  <a:lnTo>
                    <a:pt x="60" y="89"/>
                  </a:lnTo>
                  <a:lnTo>
                    <a:pt x="92" y="89"/>
                  </a:lnTo>
                  <a:lnTo>
                    <a:pt x="127" y="88"/>
                  </a:lnTo>
                  <a:lnTo>
                    <a:pt x="163" y="88"/>
                  </a:lnTo>
                  <a:lnTo>
                    <a:pt x="200" y="87"/>
                  </a:lnTo>
                  <a:lnTo>
                    <a:pt x="237" y="86"/>
                  </a:lnTo>
                  <a:lnTo>
                    <a:pt x="275" y="85"/>
                  </a:lnTo>
                  <a:lnTo>
                    <a:pt x="311" y="83"/>
                  </a:lnTo>
                  <a:lnTo>
                    <a:pt x="347" y="81"/>
                  </a:lnTo>
                  <a:lnTo>
                    <a:pt x="382" y="79"/>
                  </a:lnTo>
                  <a:lnTo>
                    <a:pt x="415" y="76"/>
                  </a:lnTo>
                  <a:lnTo>
                    <a:pt x="445" y="71"/>
                  </a:lnTo>
                  <a:lnTo>
                    <a:pt x="473" y="67"/>
                  </a:lnTo>
                  <a:lnTo>
                    <a:pt x="498" y="62"/>
                  </a:lnTo>
                  <a:lnTo>
                    <a:pt x="519" y="55"/>
                  </a:lnTo>
                  <a:lnTo>
                    <a:pt x="559" y="54"/>
                  </a:lnTo>
                  <a:lnTo>
                    <a:pt x="600" y="53"/>
                  </a:lnTo>
                  <a:lnTo>
                    <a:pt x="641" y="52"/>
                  </a:lnTo>
                  <a:lnTo>
                    <a:pt x="683" y="51"/>
                  </a:lnTo>
                  <a:lnTo>
                    <a:pt x="725" y="49"/>
                  </a:lnTo>
                  <a:lnTo>
                    <a:pt x="767" y="48"/>
                  </a:lnTo>
                  <a:lnTo>
                    <a:pt x="809" y="46"/>
                  </a:lnTo>
                  <a:lnTo>
                    <a:pt x="852" y="45"/>
                  </a:lnTo>
                  <a:lnTo>
                    <a:pt x="894" y="43"/>
                  </a:lnTo>
                  <a:lnTo>
                    <a:pt x="938" y="42"/>
                  </a:lnTo>
                  <a:lnTo>
                    <a:pt x="981" y="40"/>
                  </a:lnTo>
                  <a:lnTo>
                    <a:pt x="1024" y="38"/>
                  </a:lnTo>
                  <a:lnTo>
                    <a:pt x="1067" y="35"/>
                  </a:lnTo>
                  <a:lnTo>
                    <a:pt x="1110" y="34"/>
                  </a:lnTo>
                  <a:lnTo>
                    <a:pt x="1153" y="32"/>
                  </a:lnTo>
                  <a:lnTo>
                    <a:pt x="1196" y="30"/>
                  </a:lnTo>
                  <a:lnTo>
                    <a:pt x="1238" y="28"/>
                  </a:lnTo>
                  <a:lnTo>
                    <a:pt x="1280" y="26"/>
                  </a:lnTo>
                  <a:lnTo>
                    <a:pt x="1322" y="24"/>
                  </a:lnTo>
                  <a:lnTo>
                    <a:pt x="1364" y="22"/>
                  </a:lnTo>
                  <a:lnTo>
                    <a:pt x="1406" y="21"/>
                  </a:lnTo>
                  <a:lnTo>
                    <a:pt x="1447" y="18"/>
                  </a:lnTo>
                  <a:lnTo>
                    <a:pt x="1487" y="16"/>
                  </a:lnTo>
                  <a:lnTo>
                    <a:pt x="1528" y="14"/>
                  </a:lnTo>
                  <a:lnTo>
                    <a:pt x="1567" y="12"/>
                  </a:lnTo>
                  <a:lnTo>
                    <a:pt x="1607" y="11"/>
                  </a:lnTo>
                  <a:lnTo>
                    <a:pt x="1645" y="9"/>
                  </a:lnTo>
                  <a:lnTo>
                    <a:pt x="1684" y="7"/>
                  </a:lnTo>
                  <a:lnTo>
                    <a:pt x="1721" y="6"/>
                  </a:lnTo>
                  <a:lnTo>
                    <a:pt x="1758" y="4"/>
                  </a:lnTo>
                  <a:lnTo>
                    <a:pt x="1794" y="2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rgbClr val="B2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176"/>
          <p:cNvGrpSpPr>
            <a:grpSpLocks/>
          </p:cNvGrpSpPr>
          <p:nvPr/>
        </p:nvGrpSpPr>
        <p:grpSpPr bwMode="auto">
          <a:xfrm>
            <a:off x="1081265" y="3119438"/>
            <a:ext cx="1666874" cy="1055077"/>
            <a:chOff x="752" y="1633"/>
            <a:chExt cx="828" cy="489"/>
          </a:xfrm>
        </p:grpSpPr>
        <p:sp>
          <p:nvSpPr>
            <p:cNvPr id="275633" name="AutoShape 177"/>
            <p:cNvSpPr>
              <a:spLocks noChangeArrowheads="1"/>
            </p:cNvSpPr>
            <p:nvPr/>
          </p:nvSpPr>
          <p:spPr bwMode="auto">
            <a:xfrm>
              <a:off x="752" y="1633"/>
              <a:ext cx="828" cy="489"/>
            </a:xfrm>
            <a:prstGeom prst="roundRect">
              <a:avLst>
                <a:gd name="adj" fmla="val 12412"/>
              </a:avLst>
            </a:prstGeom>
            <a:solidFill>
              <a:srgbClr val="FFFFFF"/>
            </a:solidFill>
            <a:ln w="4763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" name="Group 178"/>
            <p:cNvGrpSpPr>
              <a:grpSpLocks/>
            </p:cNvGrpSpPr>
            <p:nvPr/>
          </p:nvGrpSpPr>
          <p:grpSpPr bwMode="auto">
            <a:xfrm>
              <a:off x="1224" y="1679"/>
              <a:ext cx="113" cy="391"/>
              <a:chOff x="1224" y="1679"/>
              <a:chExt cx="113" cy="391"/>
            </a:xfrm>
          </p:grpSpPr>
          <p:sp>
            <p:nvSpPr>
              <p:cNvPr id="275635" name="Oval 179"/>
              <p:cNvSpPr>
                <a:spLocks noChangeArrowheads="1"/>
              </p:cNvSpPr>
              <p:nvPr/>
            </p:nvSpPr>
            <p:spPr bwMode="auto">
              <a:xfrm>
                <a:off x="1224" y="1679"/>
                <a:ext cx="113" cy="67"/>
              </a:xfrm>
              <a:prstGeom prst="ellipse">
                <a:avLst/>
              </a:prstGeom>
              <a:solidFill>
                <a:srgbClr val="CF0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5636" name="Rectangle 180"/>
              <p:cNvSpPr>
                <a:spLocks noChangeArrowheads="1"/>
              </p:cNvSpPr>
              <p:nvPr/>
            </p:nvSpPr>
            <p:spPr bwMode="auto">
              <a:xfrm>
                <a:off x="1224" y="1711"/>
                <a:ext cx="113" cy="207"/>
              </a:xfrm>
              <a:prstGeom prst="rect">
                <a:avLst/>
              </a:prstGeom>
              <a:solidFill>
                <a:srgbClr val="CF0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5637" name="Rectangle 181"/>
              <p:cNvSpPr>
                <a:spLocks noChangeArrowheads="1"/>
              </p:cNvSpPr>
              <p:nvPr/>
            </p:nvSpPr>
            <p:spPr bwMode="auto">
              <a:xfrm>
                <a:off x="1265" y="1901"/>
                <a:ext cx="72" cy="151"/>
              </a:xfrm>
              <a:prstGeom prst="rect">
                <a:avLst/>
              </a:prstGeom>
              <a:solidFill>
                <a:srgbClr val="CF0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5638" name="Oval 182"/>
              <p:cNvSpPr>
                <a:spLocks noChangeArrowheads="1"/>
              </p:cNvSpPr>
              <p:nvPr/>
            </p:nvSpPr>
            <p:spPr bwMode="auto">
              <a:xfrm>
                <a:off x="1265" y="2030"/>
                <a:ext cx="72" cy="40"/>
              </a:xfrm>
              <a:prstGeom prst="ellipse">
                <a:avLst/>
              </a:prstGeom>
              <a:solidFill>
                <a:srgbClr val="CF0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" name="Group 183"/>
            <p:cNvGrpSpPr>
              <a:grpSpLocks/>
            </p:cNvGrpSpPr>
            <p:nvPr/>
          </p:nvGrpSpPr>
          <p:grpSpPr bwMode="auto">
            <a:xfrm>
              <a:off x="986" y="1687"/>
              <a:ext cx="154" cy="385"/>
              <a:chOff x="986" y="1687"/>
              <a:chExt cx="154" cy="385"/>
            </a:xfrm>
          </p:grpSpPr>
          <p:grpSp>
            <p:nvGrpSpPr>
              <p:cNvPr id="6" name="Group 184"/>
              <p:cNvGrpSpPr>
                <a:grpSpLocks/>
              </p:cNvGrpSpPr>
              <p:nvPr/>
            </p:nvGrpSpPr>
            <p:grpSpPr bwMode="auto">
              <a:xfrm>
                <a:off x="986" y="1687"/>
                <a:ext cx="154" cy="87"/>
                <a:chOff x="986" y="1687"/>
                <a:chExt cx="154" cy="87"/>
              </a:xfrm>
            </p:grpSpPr>
            <p:grpSp>
              <p:nvGrpSpPr>
                <p:cNvPr id="7" name="Group 185"/>
                <p:cNvGrpSpPr>
                  <a:grpSpLocks/>
                </p:cNvGrpSpPr>
                <p:nvPr/>
              </p:nvGrpSpPr>
              <p:grpSpPr bwMode="auto">
                <a:xfrm>
                  <a:off x="986" y="1688"/>
                  <a:ext cx="29" cy="86"/>
                  <a:chOff x="986" y="1688"/>
                  <a:chExt cx="29" cy="86"/>
                </a:xfrm>
              </p:grpSpPr>
              <p:sp>
                <p:nvSpPr>
                  <p:cNvPr id="275642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986" y="1688"/>
                    <a:ext cx="29" cy="17"/>
                  </a:xfrm>
                  <a:prstGeom prst="ellipse">
                    <a:avLst/>
                  </a:prstGeom>
                  <a:solidFill>
                    <a:srgbClr val="CF0E3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5643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986" y="1696"/>
                    <a:ext cx="29" cy="78"/>
                  </a:xfrm>
                  <a:prstGeom prst="rect">
                    <a:avLst/>
                  </a:prstGeom>
                  <a:solidFill>
                    <a:srgbClr val="CF0E3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8" name="Group 188"/>
                <p:cNvGrpSpPr>
                  <a:grpSpLocks/>
                </p:cNvGrpSpPr>
                <p:nvPr/>
              </p:nvGrpSpPr>
              <p:grpSpPr bwMode="auto">
                <a:xfrm>
                  <a:off x="1111" y="1687"/>
                  <a:ext cx="29" cy="87"/>
                  <a:chOff x="1111" y="1687"/>
                  <a:chExt cx="29" cy="87"/>
                </a:xfrm>
              </p:grpSpPr>
              <p:sp>
                <p:nvSpPr>
                  <p:cNvPr id="275645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1687"/>
                    <a:ext cx="29" cy="18"/>
                  </a:xfrm>
                  <a:prstGeom prst="ellipse">
                    <a:avLst/>
                  </a:prstGeom>
                  <a:solidFill>
                    <a:srgbClr val="CF0E3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5646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1697"/>
                    <a:ext cx="29" cy="77"/>
                  </a:xfrm>
                  <a:prstGeom prst="rect">
                    <a:avLst/>
                  </a:prstGeom>
                  <a:solidFill>
                    <a:srgbClr val="CF0E3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9" name="Group 191"/>
                <p:cNvGrpSpPr>
                  <a:grpSpLocks/>
                </p:cNvGrpSpPr>
                <p:nvPr/>
              </p:nvGrpSpPr>
              <p:grpSpPr bwMode="auto">
                <a:xfrm>
                  <a:off x="1029" y="1687"/>
                  <a:ext cx="28" cy="87"/>
                  <a:chOff x="1029" y="1687"/>
                  <a:chExt cx="28" cy="87"/>
                </a:xfrm>
              </p:grpSpPr>
              <p:sp>
                <p:nvSpPr>
                  <p:cNvPr id="275648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1687"/>
                    <a:ext cx="28" cy="18"/>
                  </a:xfrm>
                  <a:prstGeom prst="ellipse">
                    <a:avLst/>
                  </a:prstGeom>
                  <a:solidFill>
                    <a:srgbClr val="CF0E3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5649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1697"/>
                    <a:ext cx="28" cy="77"/>
                  </a:xfrm>
                  <a:prstGeom prst="rect">
                    <a:avLst/>
                  </a:prstGeom>
                  <a:solidFill>
                    <a:srgbClr val="CF0E3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" name="Group 194"/>
                <p:cNvGrpSpPr>
                  <a:grpSpLocks/>
                </p:cNvGrpSpPr>
                <p:nvPr/>
              </p:nvGrpSpPr>
              <p:grpSpPr bwMode="auto">
                <a:xfrm>
                  <a:off x="1071" y="1687"/>
                  <a:ext cx="28" cy="87"/>
                  <a:chOff x="1071" y="1687"/>
                  <a:chExt cx="28" cy="87"/>
                </a:xfrm>
              </p:grpSpPr>
              <p:sp>
                <p:nvSpPr>
                  <p:cNvPr id="275651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1071" y="1687"/>
                    <a:ext cx="28" cy="18"/>
                  </a:xfrm>
                  <a:prstGeom prst="ellipse">
                    <a:avLst/>
                  </a:prstGeom>
                  <a:solidFill>
                    <a:srgbClr val="CF0E3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5652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1071" y="1697"/>
                    <a:ext cx="28" cy="77"/>
                  </a:xfrm>
                  <a:prstGeom prst="rect">
                    <a:avLst/>
                  </a:prstGeom>
                  <a:solidFill>
                    <a:srgbClr val="CF0E3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1" name="Group 197"/>
              <p:cNvGrpSpPr>
                <a:grpSpLocks/>
              </p:cNvGrpSpPr>
              <p:nvPr/>
            </p:nvGrpSpPr>
            <p:grpSpPr bwMode="auto">
              <a:xfrm>
                <a:off x="986" y="1773"/>
                <a:ext cx="154" cy="299"/>
                <a:chOff x="986" y="1773"/>
                <a:chExt cx="154" cy="299"/>
              </a:xfrm>
            </p:grpSpPr>
            <p:sp>
              <p:nvSpPr>
                <p:cNvPr id="275654" name="Rectangle 198"/>
                <p:cNvSpPr>
                  <a:spLocks noChangeArrowheads="1"/>
                </p:cNvSpPr>
                <p:nvPr/>
              </p:nvSpPr>
              <p:spPr bwMode="auto">
                <a:xfrm>
                  <a:off x="986" y="1773"/>
                  <a:ext cx="154" cy="44"/>
                </a:xfrm>
                <a:prstGeom prst="rect">
                  <a:avLst/>
                </a:prstGeom>
                <a:solidFill>
                  <a:srgbClr val="CF0E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5655" name="Oval 199"/>
                <p:cNvSpPr>
                  <a:spLocks noChangeArrowheads="1"/>
                </p:cNvSpPr>
                <p:nvPr/>
              </p:nvSpPr>
              <p:spPr bwMode="auto">
                <a:xfrm>
                  <a:off x="1061" y="1796"/>
                  <a:ext cx="79" cy="38"/>
                </a:xfrm>
                <a:prstGeom prst="ellipse">
                  <a:avLst/>
                </a:prstGeom>
                <a:solidFill>
                  <a:srgbClr val="CF0E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5656" name="Oval 200"/>
                <p:cNvSpPr>
                  <a:spLocks noChangeArrowheads="1"/>
                </p:cNvSpPr>
                <p:nvPr/>
              </p:nvSpPr>
              <p:spPr bwMode="auto">
                <a:xfrm>
                  <a:off x="986" y="1796"/>
                  <a:ext cx="79" cy="38"/>
                </a:xfrm>
                <a:prstGeom prst="ellipse">
                  <a:avLst/>
                </a:prstGeom>
                <a:solidFill>
                  <a:srgbClr val="CF0E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5657" name="Rectangle 201"/>
                <p:cNvSpPr>
                  <a:spLocks noChangeArrowheads="1"/>
                </p:cNvSpPr>
                <p:nvPr/>
              </p:nvSpPr>
              <p:spPr bwMode="auto">
                <a:xfrm>
                  <a:off x="1028" y="1818"/>
                  <a:ext cx="71" cy="235"/>
                </a:xfrm>
                <a:prstGeom prst="rect">
                  <a:avLst/>
                </a:prstGeom>
                <a:solidFill>
                  <a:srgbClr val="CF0E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5658" name="Oval 202"/>
                <p:cNvSpPr>
                  <a:spLocks noChangeArrowheads="1"/>
                </p:cNvSpPr>
                <p:nvPr/>
              </p:nvSpPr>
              <p:spPr bwMode="auto">
                <a:xfrm>
                  <a:off x="1028" y="2031"/>
                  <a:ext cx="71" cy="41"/>
                </a:xfrm>
                <a:prstGeom prst="ellipse">
                  <a:avLst/>
                </a:prstGeom>
                <a:solidFill>
                  <a:srgbClr val="CF0E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pic>
        <p:nvPicPr>
          <p:cNvPr id="23558" name="Picture 527" descr="dy30qtfo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7198" y="1845919"/>
            <a:ext cx="1661583" cy="136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30" descr="bwwfe1np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5244" y="3323784"/>
            <a:ext cx="1471083" cy="175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534" descr="otvw0ajv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931" y="4502395"/>
            <a:ext cx="1943806" cy="202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536" descr="garamfjg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4444" y="5134342"/>
            <a:ext cx="1721556" cy="138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8556" y="1020343"/>
            <a:ext cx="8323792" cy="5110529"/>
          </a:xfrm>
          <a:noFill/>
        </p:spPr>
        <p:txBody>
          <a:bodyPr lIns="90484" tIns="44448" rIns="90484" bIns="44448" anchor="ctr"/>
          <a:lstStyle/>
          <a:p>
            <a:pPr marL="510803" indent="-510803" defTabSz="1032358">
              <a:spcBef>
                <a:spcPts val="1800"/>
              </a:spcBef>
              <a:spcAft>
                <a:spcPts val="1800"/>
              </a:spcAft>
            </a:pPr>
            <a:r>
              <a:rPr lang="en-US" sz="3000" dirty="0" smtClean="0"/>
              <a:t>Construct and operate </a:t>
            </a:r>
            <a:r>
              <a:rPr lang="en-US" sz="3000" b="1" i="1" dirty="0" smtClean="0">
                <a:solidFill>
                  <a:schemeClr val="folHlink"/>
                </a:solidFill>
              </a:rPr>
              <a:t>“formula” facilities</a:t>
            </a:r>
            <a:endParaRPr lang="en-US" sz="3000" dirty="0" smtClean="0"/>
          </a:p>
          <a:p>
            <a:pPr marL="510803" indent="-510803" defTabSz="1032358">
              <a:spcBef>
                <a:spcPts val="1800"/>
              </a:spcBef>
              <a:spcAft>
                <a:spcPts val="1800"/>
              </a:spcAft>
            </a:pPr>
            <a:r>
              <a:rPr lang="en-US" sz="3000" dirty="0" smtClean="0"/>
              <a:t>Become a </a:t>
            </a:r>
            <a:r>
              <a:rPr lang="en-US" sz="3000" b="1" i="1" dirty="0" smtClean="0">
                <a:solidFill>
                  <a:schemeClr val="folHlink"/>
                </a:solidFill>
              </a:rPr>
              <a:t>low-cost</a:t>
            </a:r>
            <a:r>
              <a:rPr lang="en-US" sz="3000" dirty="0" smtClean="0"/>
              <a:t> operator</a:t>
            </a:r>
            <a:endParaRPr lang="en-US" sz="3000" b="1" i="1" dirty="0" smtClean="0">
              <a:solidFill>
                <a:schemeClr val="folHlink"/>
              </a:solidFill>
            </a:endParaRPr>
          </a:p>
          <a:p>
            <a:pPr marL="510803" indent="-510803" defTabSz="1032358">
              <a:spcBef>
                <a:spcPts val="1800"/>
              </a:spcBef>
              <a:spcAft>
                <a:spcPts val="1800"/>
              </a:spcAft>
            </a:pPr>
            <a:r>
              <a:rPr lang="en-US" sz="3000" b="1" i="1" dirty="0" smtClean="0">
                <a:solidFill>
                  <a:schemeClr val="folHlink"/>
                </a:solidFill>
              </a:rPr>
              <a:t>Specialize</a:t>
            </a:r>
            <a:r>
              <a:rPr lang="en-US" sz="3000" dirty="0" smtClean="0"/>
              <a:t> by </a:t>
            </a:r>
            <a:r>
              <a:rPr lang="en-US" sz="3000" b="1" i="1" dirty="0" smtClean="0">
                <a:solidFill>
                  <a:schemeClr val="folHlink"/>
                </a:solidFill>
              </a:rPr>
              <a:t>product</a:t>
            </a:r>
            <a:r>
              <a:rPr lang="en-US" sz="3000" dirty="0" smtClean="0"/>
              <a:t> type</a:t>
            </a:r>
          </a:p>
          <a:p>
            <a:pPr marL="510803" indent="-510803" defTabSz="1032358">
              <a:spcBef>
                <a:spcPts val="1800"/>
              </a:spcBef>
              <a:spcAft>
                <a:spcPts val="1800"/>
              </a:spcAft>
            </a:pPr>
            <a:r>
              <a:rPr lang="en-US" sz="3000" b="1" i="1" dirty="0" smtClean="0">
                <a:solidFill>
                  <a:schemeClr val="folHlink"/>
                </a:solidFill>
              </a:rPr>
              <a:t>Specialize</a:t>
            </a:r>
            <a:r>
              <a:rPr lang="en-US" sz="3000" dirty="0" smtClean="0"/>
              <a:t> by </a:t>
            </a:r>
            <a:r>
              <a:rPr lang="en-US" sz="3000" b="1" i="1" dirty="0" smtClean="0">
                <a:solidFill>
                  <a:schemeClr val="folHlink"/>
                </a:solidFill>
              </a:rPr>
              <a:t>customer</a:t>
            </a:r>
            <a:r>
              <a:rPr lang="en-US" sz="3000" dirty="0" smtClean="0"/>
              <a:t> type</a:t>
            </a:r>
          </a:p>
          <a:p>
            <a:pPr marL="510803" indent="-510803" defTabSz="1032358">
              <a:spcBef>
                <a:spcPts val="1800"/>
              </a:spcBef>
              <a:spcAft>
                <a:spcPts val="1800"/>
              </a:spcAft>
            </a:pPr>
            <a:r>
              <a:rPr lang="en-US" sz="3000" dirty="0" smtClean="0"/>
              <a:t>Focus on </a:t>
            </a:r>
            <a:r>
              <a:rPr lang="en-US" sz="3000" b="1" i="1" dirty="0" smtClean="0">
                <a:solidFill>
                  <a:schemeClr val="folHlink"/>
                </a:solidFill>
              </a:rPr>
              <a:t>limited geographic </a:t>
            </a:r>
            <a:r>
              <a:rPr lang="en-US" sz="3000" dirty="0" smtClean="0"/>
              <a:t>area</a:t>
            </a:r>
          </a:p>
        </p:txBody>
      </p:sp>
      <p:sp>
        <p:nvSpPr>
          <p:cNvPr id="277594" name="Rectangle 90"/>
          <p:cNvSpPr>
            <a:spLocks noGrp="1" noChangeArrowheads="1"/>
          </p:cNvSpPr>
          <p:nvPr>
            <p:ph type="title"/>
          </p:nvPr>
        </p:nvSpPr>
        <p:spPr>
          <a:xfrm>
            <a:off x="283335" y="137380"/>
            <a:ext cx="8684276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200" b="1" dirty="0" smtClean="0"/>
              <a:t>Competing  in  a  Fragmented Industry:  The  Strategy  Options </a:t>
            </a:r>
          </a:p>
        </p:txBody>
      </p:sp>
      <p:pic>
        <p:nvPicPr>
          <p:cNvPr id="24580" name="Picture 91" descr="gqf4d4yl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1236" y="2665812"/>
            <a:ext cx="2922764" cy="240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63473" y="1078891"/>
            <a:ext cx="6318250" cy="3908913"/>
          </a:xfrm>
          <a:effectLst/>
        </p:spPr>
        <p:txBody>
          <a:bodyPr lIns="90480" tIns="44446" rIns="90480" bIns="44446"/>
          <a:lstStyle/>
          <a:p>
            <a:pPr eaLnBrk="1" hangingPunct="1">
              <a:lnSpc>
                <a:spcPct val="140000"/>
              </a:lnSpc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“The best strategy for a given firm is ultimately a unique construction reflecting its particular circumstances.”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8070" y="5101371"/>
            <a:ext cx="5849056" cy="609966"/>
          </a:xfrm>
          <a:noFill/>
        </p:spPr>
        <p:txBody>
          <a:bodyPr lIns="90480" tIns="44446" rIns="90480" bIns="44446"/>
          <a:lstStyle/>
          <a:p>
            <a:pPr marL="457034" indent="-457034" algn="ctr" defTabSz="1032358">
              <a:buNone/>
            </a:pPr>
            <a:r>
              <a:rPr lang="en-US" b="1" dirty="0" smtClean="0">
                <a:solidFill>
                  <a:schemeClr val="bg2"/>
                </a:solidFill>
              </a:rPr>
              <a:t>Michael E. Porter</a:t>
            </a:r>
          </a:p>
        </p:txBody>
      </p:sp>
      <p:pic>
        <p:nvPicPr>
          <p:cNvPr id="6148" name="Picture 8" descr="s3k2nxad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1" y="1736481"/>
            <a:ext cx="2820459" cy="28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6232" y="274760"/>
            <a:ext cx="7690556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200" b="1" dirty="0" smtClean="0"/>
              <a:t>6. Three  Strategy  Horizons</a:t>
            </a:r>
            <a:br>
              <a:rPr lang="en-US" sz="3200" b="1" dirty="0" smtClean="0"/>
            </a:br>
            <a:r>
              <a:rPr lang="en-US" sz="3200" b="1" dirty="0" smtClean="0"/>
              <a:t>for  Sustaining  Rapid  Growth</a:t>
            </a:r>
          </a:p>
        </p:txBody>
      </p:sp>
      <p:pic>
        <p:nvPicPr>
          <p:cNvPr id="25603" name="Picture 11" descr="tho84485_0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015" y="1417760"/>
            <a:ext cx="8695972" cy="519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0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Risks  of  Pursuing Multiple  Strategy  Horizons</a:t>
            </a:r>
          </a:p>
        </p:txBody>
      </p:sp>
      <p:sp>
        <p:nvSpPr>
          <p:cNvPr id="26627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504472" y="1436078"/>
            <a:ext cx="8397876" cy="51837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5000"/>
              </a:spcBef>
              <a:spcAft>
                <a:spcPct val="55000"/>
              </a:spcAft>
            </a:pPr>
            <a:r>
              <a:rPr lang="en-US" sz="2600" dirty="0" smtClean="0"/>
              <a:t>Firm </a:t>
            </a:r>
            <a:r>
              <a:rPr lang="en-US" sz="2600" dirty="0" smtClean="0">
                <a:solidFill>
                  <a:srgbClr val="FF0000"/>
                </a:solidFill>
              </a:rPr>
              <a:t>should not pursue </a:t>
            </a:r>
            <a:r>
              <a:rPr lang="en-US" sz="2600" dirty="0" smtClean="0"/>
              <a:t>all options</a:t>
            </a:r>
            <a:br>
              <a:rPr lang="en-US" sz="2600" dirty="0" smtClean="0"/>
            </a:br>
            <a:r>
              <a:rPr lang="en-US" sz="2600" dirty="0" smtClean="0"/>
              <a:t>to avoid stretching itself too thin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spcAft>
                <a:spcPct val="55000"/>
              </a:spcAft>
            </a:pPr>
            <a:r>
              <a:rPr lang="en-US" sz="2600" dirty="0" smtClean="0"/>
              <a:t>Pursuit of </a:t>
            </a:r>
            <a:r>
              <a:rPr lang="en-US" sz="2600" dirty="0" smtClean="0">
                <a:solidFill>
                  <a:srgbClr val="FF0000"/>
                </a:solidFill>
              </a:rPr>
              <a:t>medium- and long-jump</a:t>
            </a:r>
            <a:br>
              <a:rPr lang="en-US" sz="2600" dirty="0" smtClean="0">
                <a:solidFill>
                  <a:srgbClr val="FF0000"/>
                </a:solidFill>
              </a:rPr>
            </a:br>
            <a:r>
              <a:rPr lang="en-US" sz="2600" dirty="0" smtClean="0">
                <a:solidFill>
                  <a:srgbClr val="FF0000"/>
                </a:solidFill>
              </a:rPr>
              <a:t>initiatives</a:t>
            </a:r>
            <a:r>
              <a:rPr lang="en-US" sz="2600" dirty="0" smtClean="0"/>
              <a:t> may cause firm to stray</a:t>
            </a:r>
            <a:br>
              <a:rPr lang="en-US" sz="2600" dirty="0" smtClean="0"/>
            </a:br>
            <a:r>
              <a:rPr lang="en-US" sz="2600" dirty="0" smtClean="0"/>
              <a:t>too far from its core competencies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spcAft>
                <a:spcPct val="55000"/>
              </a:spcAft>
            </a:pPr>
            <a:r>
              <a:rPr lang="en-US" sz="2600" dirty="0" smtClean="0">
                <a:solidFill>
                  <a:srgbClr val="FF0000"/>
                </a:solidFill>
              </a:rPr>
              <a:t>Competitive advantage may be difficult</a:t>
            </a:r>
            <a:r>
              <a:rPr lang="en-US" sz="2600" dirty="0" smtClean="0"/>
              <a:t> to achieve in medium- and long-jump businesses that do not mesh            well with firm’s present resource strengths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spcAft>
                <a:spcPct val="55000"/>
              </a:spcAft>
            </a:pPr>
            <a:r>
              <a:rPr lang="en-US" sz="2600" dirty="0" smtClean="0"/>
              <a:t>Payoffs of long-jump initiatives may prove elusive</a:t>
            </a:r>
          </a:p>
        </p:txBody>
      </p:sp>
      <p:pic>
        <p:nvPicPr>
          <p:cNvPr id="26628" name="Picture 19" descr="0ngt4la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7667" y="1643064"/>
            <a:ext cx="2257778" cy="24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472" y="1525832"/>
            <a:ext cx="6392333" cy="4945673"/>
          </a:xfrm>
          <a:noFill/>
        </p:spPr>
        <p:txBody>
          <a:bodyPr lIns="90484" tIns="44448" rIns="90484" bIns="44448" anchor="ctr" anchorCtr="1"/>
          <a:lstStyle/>
          <a:p>
            <a:pPr marL="457034" indent="-457034" algn="ctr" defTabSz="1032358">
              <a:spcBef>
                <a:spcPct val="115000"/>
              </a:spcBef>
              <a:spcAft>
                <a:spcPct val="115000"/>
              </a:spcAft>
              <a:buNone/>
            </a:pPr>
            <a:r>
              <a:rPr lang="en-US" sz="3600" b="1" dirty="0" smtClean="0"/>
              <a:t>a. Industry leaders firms </a:t>
            </a:r>
          </a:p>
          <a:p>
            <a:pPr marL="457034" indent="-457034" algn="ctr" defTabSz="1032358">
              <a:spcBef>
                <a:spcPct val="115000"/>
              </a:spcBef>
              <a:spcAft>
                <a:spcPct val="115000"/>
              </a:spcAft>
              <a:buNone/>
            </a:pPr>
            <a:r>
              <a:rPr lang="en-US" sz="3600" b="1" dirty="0" smtClean="0"/>
              <a:t>b. Runner-up firms</a:t>
            </a:r>
          </a:p>
          <a:p>
            <a:pPr marL="457034" indent="-457034" algn="ctr" defTabSz="1032358">
              <a:spcBef>
                <a:spcPct val="115000"/>
              </a:spcBef>
              <a:spcAft>
                <a:spcPct val="115000"/>
              </a:spcAft>
              <a:buNone/>
            </a:pPr>
            <a:r>
              <a:rPr lang="en-US" sz="3600" b="1" dirty="0" smtClean="0"/>
              <a:t>c. Weak or crisis-ridden firms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48917" y="1492861"/>
            <a:ext cx="2121959" cy="1465385"/>
            <a:chOff x="3607" y="756"/>
            <a:chExt cx="1514" cy="96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607" y="756"/>
              <a:ext cx="1514" cy="969"/>
              <a:chOff x="3607" y="756"/>
              <a:chExt cx="1514" cy="969"/>
            </a:xfrm>
          </p:grpSpPr>
          <p:sp>
            <p:nvSpPr>
              <p:cNvPr id="281606" name="Rectangle 6"/>
              <p:cNvSpPr>
                <a:spLocks noChangeArrowheads="1"/>
              </p:cNvSpPr>
              <p:nvPr/>
            </p:nvSpPr>
            <p:spPr bwMode="auto">
              <a:xfrm>
                <a:off x="3607" y="1264"/>
                <a:ext cx="1514" cy="461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07" name="Freeform 7"/>
              <p:cNvSpPr>
                <a:spLocks/>
              </p:cNvSpPr>
              <p:nvPr/>
            </p:nvSpPr>
            <p:spPr bwMode="auto">
              <a:xfrm>
                <a:off x="4356" y="790"/>
                <a:ext cx="471" cy="633"/>
              </a:xfrm>
              <a:custGeom>
                <a:avLst/>
                <a:gdLst/>
                <a:ahLst/>
                <a:cxnLst>
                  <a:cxn ang="0">
                    <a:pos x="4002" y="0"/>
                  </a:cxn>
                  <a:cxn ang="0">
                    <a:pos x="4237" y="0"/>
                  </a:cxn>
                  <a:cxn ang="0">
                    <a:pos x="4237" y="191"/>
                  </a:cxn>
                  <a:cxn ang="0">
                    <a:pos x="2471" y="6310"/>
                  </a:cxn>
                  <a:cxn ang="0">
                    <a:pos x="2525" y="6485"/>
                  </a:cxn>
                  <a:cxn ang="0">
                    <a:pos x="2599" y="6614"/>
                  </a:cxn>
                  <a:cxn ang="0">
                    <a:pos x="2700" y="6709"/>
                  </a:cxn>
                  <a:cxn ang="0">
                    <a:pos x="2821" y="6770"/>
                  </a:cxn>
                  <a:cxn ang="0">
                    <a:pos x="2954" y="6804"/>
                  </a:cxn>
                  <a:cxn ang="0">
                    <a:pos x="3096" y="6818"/>
                  </a:cxn>
                  <a:cxn ang="0">
                    <a:pos x="3243" y="6824"/>
                  </a:cxn>
                  <a:cxn ang="0">
                    <a:pos x="3398" y="6824"/>
                  </a:cxn>
                  <a:cxn ang="0">
                    <a:pos x="3398" y="6966"/>
                  </a:cxn>
                  <a:cxn ang="0">
                    <a:pos x="0" y="6966"/>
                  </a:cxn>
                  <a:cxn ang="0">
                    <a:pos x="0" y="6824"/>
                  </a:cxn>
                  <a:cxn ang="0">
                    <a:pos x="249" y="6810"/>
                  </a:cxn>
                  <a:cxn ang="0">
                    <a:pos x="464" y="6777"/>
                  </a:cxn>
                  <a:cxn ang="0">
                    <a:pos x="652" y="6722"/>
                  </a:cxn>
                  <a:cxn ang="0">
                    <a:pos x="813" y="6641"/>
                  </a:cxn>
                  <a:cxn ang="0">
                    <a:pos x="954" y="6546"/>
                  </a:cxn>
                  <a:cxn ang="0">
                    <a:pos x="1075" y="6431"/>
                  </a:cxn>
                  <a:cxn ang="0">
                    <a:pos x="1176" y="6296"/>
                  </a:cxn>
                  <a:cxn ang="0">
                    <a:pos x="1262" y="6140"/>
                  </a:cxn>
                  <a:cxn ang="0">
                    <a:pos x="1336" y="5971"/>
                  </a:cxn>
                  <a:cxn ang="0">
                    <a:pos x="1404" y="5788"/>
                  </a:cxn>
                  <a:cxn ang="0">
                    <a:pos x="1465" y="5591"/>
                  </a:cxn>
                  <a:cxn ang="0">
                    <a:pos x="1525" y="5381"/>
                  </a:cxn>
                  <a:cxn ang="0">
                    <a:pos x="1578" y="5158"/>
                  </a:cxn>
                  <a:cxn ang="0">
                    <a:pos x="1639" y="4920"/>
                  </a:cxn>
                  <a:cxn ang="0">
                    <a:pos x="1699" y="4676"/>
                  </a:cxn>
                  <a:cxn ang="0">
                    <a:pos x="1773" y="4425"/>
                  </a:cxn>
                  <a:cxn ang="0">
                    <a:pos x="2041" y="3511"/>
                  </a:cxn>
                  <a:cxn ang="0">
                    <a:pos x="2257" y="2813"/>
                  </a:cxn>
                  <a:cxn ang="0">
                    <a:pos x="2411" y="2304"/>
                  </a:cxn>
                  <a:cxn ang="0">
                    <a:pos x="2518" y="1938"/>
                  </a:cxn>
                  <a:cxn ang="0">
                    <a:pos x="2592" y="1688"/>
                  </a:cxn>
                  <a:cxn ang="0">
                    <a:pos x="2632" y="1519"/>
                  </a:cxn>
                  <a:cxn ang="0">
                    <a:pos x="2653" y="1390"/>
                  </a:cxn>
                  <a:cxn ang="0">
                    <a:pos x="2659" y="1274"/>
                  </a:cxn>
                  <a:cxn ang="0">
                    <a:pos x="2639" y="1105"/>
                  </a:cxn>
                  <a:cxn ang="0">
                    <a:pos x="2585" y="969"/>
                  </a:cxn>
                  <a:cxn ang="0">
                    <a:pos x="2505" y="861"/>
                  </a:cxn>
                  <a:cxn ang="0">
                    <a:pos x="2397" y="780"/>
                  </a:cxn>
                  <a:cxn ang="0">
                    <a:pos x="2269" y="733"/>
                  </a:cxn>
                  <a:cxn ang="0">
                    <a:pos x="2129" y="712"/>
                  </a:cxn>
                  <a:cxn ang="0">
                    <a:pos x="1974" y="719"/>
                  </a:cxn>
                  <a:cxn ang="0">
                    <a:pos x="1820" y="753"/>
                  </a:cxn>
                  <a:cxn ang="0">
                    <a:pos x="1632" y="753"/>
                  </a:cxn>
                  <a:cxn ang="0">
                    <a:pos x="1632" y="611"/>
                  </a:cxn>
                  <a:cxn ang="0">
                    <a:pos x="4002" y="0"/>
                  </a:cxn>
                </a:cxnLst>
                <a:rect l="0" t="0" r="r" b="b"/>
                <a:pathLst>
                  <a:path w="4237" h="6966">
                    <a:moveTo>
                      <a:pt x="4002" y="0"/>
                    </a:moveTo>
                    <a:lnTo>
                      <a:pt x="4237" y="0"/>
                    </a:lnTo>
                    <a:lnTo>
                      <a:pt x="4237" y="191"/>
                    </a:lnTo>
                    <a:lnTo>
                      <a:pt x="2471" y="6310"/>
                    </a:lnTo>
                    <a:lnTo>
                      <a:pt x="2525" y="6485"/>
                    </a:lnTo>
                    <a:lnTo>
                      <a:pt x="2599" y="6614"/>
                    </a:lnTo>
                    <a:lnTo>
                      <a:pt x="2700" y="6709"/>
                    </a:lnTo>
                    <a:lnTo>
                      <a:pt x="2821" y="6770"/>
                    </a:lnTo>
                    <a:lnTo>
                      <a:pt x="2954" y="6804"/>
                    </a:lnTo>
                    <a:lnTo>
                      <a:pt x="3096" y="6818"/>
                    </a:lnTo>
                    <a:lnTo>
                      <a:pt x="3243" y="6824"/>
                    </a:lnTo>
                    <a:lnTo>
                      <a:pt x="3398" y="6824"/>
                    </a:lnTo>
                    <a:lnTo>
                      <a:pt x="3398" y="6966"/>
                    </a:lnTo>
                    <a:lnTo>
                      <a:pt x="0" y="6966"/>
                    </a:lnTo>
                    <a:lnTo>
                      <a:pt x="0" y="6824"/>
                    </a:lnTo>
                    <a:lnTo>
                      <a:pt x="249" y="6810"/>
                    </a:lnTo>
                    <a:lnTo>
                      <a:pt x="464" y="6777"/>
                    </a:lnTo>
                    <a:lnTo>
                      <a:pt x="652" y="6722"/>
                    </a:lnTo>
                    <a:lnTo>
                      <a:pt x="813" y="6641"/>
                    </a:lnTo>
                    <a:lnTo>
                      <a:pt x="954" y="6546"/>
                    </a:lnTo>
                    <a:lnTo>
                      <a:pt x="1075" y="6431"/>
                    </a:lnTo>
                    <a:lnTo>
                      <a:pt x="1176" y="6296"/>
                    </a:lnTo>
                    <a:lnTo>
                      <a:pt x="1262" y="6140"/>
                    </a:lnTo>
                    <a:lnTo>
                      <a:pt x="1336" y="5971"/>
                    </a:lnTo>
                    <a:lnTo>
                      <a:pt x="1404" y="5788"/>
                    </a:lnTo>
                    <a:lnTo>
                      <a:pt x="1465" y="5591"/>
                    </a:lnTo>
                    <a:lnTo>
                      <a:pt x="1525" y="5381"/>
                    </a:lnTo>
                    <a:lnTo>
                      <a:pt x="1578" y="5158"/>
                    </a:lnTo>
                    <a:lnTo>
                      <a:pt x="1639" y="4920"/>
                    </a:lnTo>
                    <a:lnTo>
                      <a:pt x="1699" y="4676"/>
                    </a:lnTo>
                    <a:lnTo>
                      <a:pt x="1773" y="4425"/>
                    </a:lnTo>
                    <a:lnTo>
                      <a:pt x="2041" y="3511"/>
                    </a:lnTo>
                    <a:lnTo>
                      <a:pt x="2257" y="2813"/>
                    </a:lnTo>
                    <a:lnTo>
                      <a:pt x="2411" y="2304"/>
                    </a:lnTo>
                    <a:lnTo>
                      <a:pt x="2518" y="1938"/>
                    </a:lnTo>
                    <a:lnTo>
                      <a:pt x="2592" y="1688"/>
                    </a:lnTo>
                    <a:lnTo>
                      <a:pt x="2632" y="1519"/>
                    </a:lnTo>
                    <a:lnTo>
                      <a:pt x="2653" y="1390"/>
                    </a:lnTo>
                    <a:lnTo>
                      <a:pt x="2659" y="1274"/>
                    </a:lnTo>
                    <a:lnTo>
                      <a:pt x="2639" y="1105"/>
                    </a:lnTo>
                    <a:lnTo>
                      <a:pt x="2585" y="969"/>
                    </a:lnTo>
                    <a:lnTo>
                      <a:pt x="2505" y="861"/>
                    </a:lnTo>
                    <a:lnTo>
                      <a:pt x="2397" y="780"/>
                    </a:lnTo>
                    <a:lnTo>
                      <a:pt x="2269" y="733"/>
                    </a:lnTo>
                    <a:lnTo>
                      <a:pt x="2129" y="712"/>
                    </a:lnTo>
                    <a:lnTo>
                      <a:pt x="1974" y="719"/>
                    </a:lnTo>
                    <a:lnTo>
                      <a:pt x="1820" y="753"/>
                    </a:lnTo>
                    <a:lnTo>
                      <a:pt x="1632" y="753"/>
                    </a:lnTo>
                    <a:lnTo>
                      <a:pt x="1632" y="611"/>
                    </a:lnTo>
                    <a:lnTo>
                      <a:pt x="400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08" name="Freeform 8"/>
              <p:cNvSpPr>
                <a:spLocks/>
              </p:cNvSpPr>
              <p:nvPr/>
            </p:nvSpPr>
            <p:spPr bwMode="auto">
              <a:xfrm>
                <a:off x="4063" y="995"/>
                <a:ext cx="205" cy="337"/>
              </a:xfrm>
              <a:custGeom>
                <a:avLst/>
                <a:gdLst/>
                <a:ahLst/>
                <a:cxnLst>
                  <a:cxn ang="0">
                    <a:pos x="1504" y="0"/>
                  </a:cxn>
                  <a:cxn ang="0">
                    <a:pos x="1852" y="6"/>
                  </a:cxn>
                  <a:cxn ang="0">
                    <a:pos x="349" y="3700"/>
                  </a:cxn>
                  <a:cxn ang="0">
                    <a:pos x="0" y="3693"/>
                  </a:cxn>
                  <a:cxn ang="0">
                    <a:pos x="1504" y="0"/>
                  </a:cxn>
                </a:cxnLst>
                <a:rect l="0" t="0" r="r" b="b"/>
                <a:pathLst>
                  <a:path w="1852" h="3700">
                    <a:moveTo>
                      <a:pt x="1504" y="0"/>
                    </a:moveTo>
                    <a:lnTo>
                      <a:pt x="1852" y="6"/>
                    </a:lnTo>
                    <a:lnTo>
                      <a:pt x="349" y="3700"/>
                    </a:lnTo>
                    <a:lnTo>
                      <a:pt x="0" y="3693"/>
                    </a:lnTo>
                    <a:lnTo>
                      <a:pt x="150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09" name="Freeform 9"/>
              <p:cNvSpPr>
                <a:spLocks/>
              </p:cNvSpPr>
              <p:nvPr/>
            </p:nvSpPr>
            <p:spPr bwMode="auto">
              <a:xfrm>
                <a:off x="4200" y="997"/>
                <a:ext cx="206" cy="336"/>
              </a:xfrm>
              <a:custGeom>
                <a:avLst/>
                <a:gdLst/>
                <a:ahLst/>
                <a:cxnLst>
                  <a:cxn ang="0">
                    <a:pos x="1504" y="0"/>
                  </a:cxn>
                  <a:cxn ang="0">
                    <a:pos x="1853" y="0"/>
                  </a:cxn>
                  <a:cxn ang="0">
                    <a:pos x="349" y="3693"/>
                  </a:cxn>
                  <a:cxn ang="0">
                    <a:pos x="0" y="3693"/>
                  </a:cxn>
                  <a:cxn ang="0">
                    <a:pos x="1504" y="0"/>
                  </a:cxn>
                </a:cxnLst>
                <a:rect l="0" t="0" r="r" b="b"/>
                <a:pathLst>
                  <a:path w="1853" h="3693">
                    <a:moveTo>
                      <a:pt x="1504" y="0"/>
                    </a:moveTo>
                    <a:lnTo>
                      <a:pt x="1853" y="0"/>
                    </a:lnTo>
                    <a:lnTo>
                      <a:pt x="349" y="3693"/>
                    </a:lnTo>
                    <a:lnTo>
                      <a:pt x="0" y="3693"/>
                    </a:lnTo>
                    <a:lnTo>
                      <a:pt x="150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10" name="Freeform 10"/>
              <p:cNvSpPr>
                <a:spLocks/>
              </p:cNvSpPr>
              <p:nvPr/>
            </p:nvSpPr>
            <p:spPr bwMode="auto">
              <a:xfrm>
                <a:off x="4007" y="1201"/>
                <a:ext cx="408" cy="3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3665" y="34"/>
                  </a:cxn>
                  <a:cxn ang="0">
                    <a:pos x="3530" y="373"/>
                  </a:cxn>
                  <a:cxn ang="0">
                    <a:pos x="0" y="339"/>
                  </a:cxn>
                  <a:cxn ang="0">
                    <a:pos x="140" y="0"/>
                  </a:cxn>
                </a:cxnLst>
                <a:rect l="0" t="0" r="r" b="b"/>
                <a:pathLst>
                  <a:path w="3665" h="373">
                    <a:moveTo>
                      <a:pt x="140" y="0"/>
                    </a:moveTo>
                    <a:lnTo>
                      <a:pt x="3665" y="34"/>
                    </a:lnTo>
                    <a:lnTo>
                      <a:pt x="3530" y="373"/>
                    </a:lnTo>
                    <a:lnTo>
                      <a:pt x="0" y="339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11" name="Freeform 11"/>
              <p:cNvSpPr>
                <a:spLocks/>
              </p:cNvSpPr>
              <p:nvPr/>
            </p:nvSpPr>
            <p:spPr bwMode="auto">
              <a:xfrm>
                <a:off x="4063" y="1092"/>
                <a:ext cx="408" cy="34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3665" y="34"/>
                  </a:cxn>
                  <a:cxn ang="0">
                    <a:pos x="3532" y="373"/>
                  </a:cxn>
                  <a:cxn ang="0">
                    <a:pos x="0" y="339"/>
                  </a:cxn>
                  <a:cxn ang="0">
                    <a:pos x="141" y="0"/>
                  </a:cxn>
                </a:cxnLst>
                <a:rect l="0" t="0" r="r" b="b"/>
                <a:pathLst>
                  <a:path w="3665" h="373">
                    <a:moveTo>
                      <a:pt x="141" y="0"/>
                    </a:moveTo>
                    <a:lnTo>
                      <a:pt x="3665" y="34"/>
                    </a:lnTo>
                    <a:lnTo>
                      <a:pt x="3532" y="373"/>
                    </a:lnTo>
                    <a:lnTo>
                      <a:pt x="0" y="339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12" name="Freeform 12"/>
              <p:cNvSpPr>
                <a:spLocks/>
              </p:cNvSpPr>
              <p:nvPr/>
            </p:nvSpPr>
            <p:spPr bwMode="auto">
              <a:xfrm>
                <a:off x="4342" y="756"/>
                <a:ext cx="471" cy="633"/>
              </a:xfrm>
              <a:custGeom>
                <a:avLst/>
                <a:gdLst/>
                <a:ahLst/>
                <a:cxnLst>
                  <a:cxn ang="0">
                    <a:pos x="4001" y="0"/>
                  </a:cxn>
                  <a:cxn ang="0">
                    <a:pos x="4236" y="0"/>
                  </a:cxn>
                  <a:cxn ang="0">
                    <a:pos x="4236" y="183"/>
                  </a:cxn>
                  <a:cxn ang="0">
                    <a:pos x="2471" y="6302"/>
                  </a:cxn>
                  <a:cxn ang="0">
                    <a:pos x="2524" y="6477"/>
                  </a:cxn>
                  <a:cxn ang="0">
                    <a:pos x="2598" y="6607"/>
                  </a:cxn>
                  <a:cxn ang="0">
                    <a:pos x="2699" y="6702"/>
                  </a:cxn>
                  <a:cxn ang="0">
                    <a:pos x="2820" y="6763"/>
                  </a:cxn>
                  <a:cxn ang="0">
                    <a:pos x="2954" y="6796"/>
                  </a:cxn>
                  <a:cxn ang="0">
                    <a:pos x="3095" y="6816"/>
                  </a:cxn>
                  <a:cxn ang="0">
                    <a:pos x="3242" y="6824"/>
                  </a:cxn>
                  <a:cxn ang="0">
                    <a:pos x="3397" y="6824"/>
                  </a:cxn>
                  <a:cxn ang="0">
                    <a:pos x="3397" y="6959"/>
                  </a:cxn>
                  <a:cxn ang="0">
                    <a:pos x="0" y="6959"/>
                  </a:cxn>
                  <a:cxn ang="0">
                    <a:pos x="0" y="6824"/>
                  </a:cxn>
                  <a:cxn ang="0">
                    <a:pos x="248" y="6810"/>
                  </a:cxn>
                  <a:cxn ang="0">
                    <a:pos x="463" y="6776"/>
                  </a:cxn>
                  <a:cxn ang="0">
                    <a:pos x="651" y="6722"/>
                  </a:cxn>
                  <a:cxn ang="0">
                    <a:pos x="812" y="6641"/>
                  </a:cxn>
                  <a:cxn ang="0">
                    <a:pos x="953" y="6546"/>
                  </a:cxn>
                  <a:cxn ang="0">
                    <a:pos x="1074" y="6424"/>
                  </a:cxn>
                  <a:cxn ang="0">
                    <a:pos x="1175" y="6288"/>
                  </a:cxn>
                  <a:cxn ang="0">
                    <a:pos x="1261" y="6139"/>
                  </a:cxn>
                  <a:cxn ang="0">
                    <a:pos x="1335" y="5969"/>
                  </a:cxn>
                  <a:cxn ang="0">
                    <a:pos x="1403" y="5786"/>
                  </a:cxn>
                  <a:cxn ang="0">
                    <a:pos x="1464" y="5591"/>
                  </a:cxn>
                  <a:cxn ang="0">
                    <a:pos x="1524" y="5380"/>
                  </a:cxn>
                  <a:cxn ang="0">
                    <a:pos x="1577" y="5156"/>
                  </a:cxn>
                  <a:cxn ang="0">
                    <a:pos x="1638" y="4919"/>
                  </a:cxn>
                  <a:cxn ang="0">
                    <a:pos x="1698" y="4675"/>
                  </a:cxn>
                  <a:cxn ang="0">
                    <a:pos x="1772" y="4418"/>
                  </a:cxn>
                  <a:cxn ang="0">
                    <a:pos x="2041" y="3503"/>
                  </a:cxn>
                  <a:cxn ang="0">
                    <a:pos x="2256" y="2812"/>
                  </a:cxn>
                  <a:cxn ang="0">
                    <a:pos x="2410" y="2297"/>
                  </a:cxn>
                  <a:cxn ang="0">
                    <a:pos x="2517" y="1932"/>
                  </a:cxn>
                  <a:cxn ang="0">
                    <a:pos x="2591" y="1680"/>
                  </a:cxn>
                  <a:cxn ang="0">
                    <a:pos x="2631" y="1511"/>
                  </a:cxn>
                  <a:cxn ang="0">
                    <a:pos x="2652" y="1382"/>
                  </a:cxn>
                  <a:cxn ang="0">
                    <a:pos x="2658" y="1267"/>
                  </a:cxn>
                  <a:cxn ang="0">
                    <a:pos x="2638" y="1105"/>
                  </a:cxn>
                  <a:cxn ang="0">
                    <a:pos x="2584" y="963"/>
                  </a:cxn>
                  <a:cxn ang="0">
                    <a:pos x="2504" y="853"/>
                  </a:cxn>
                  <a:cxn ang="0">
                    <a:pos x="2397" y="780"/>
                  </a:cxn>
                  <a:cxn ang="0">
                    <a:pos x="2269" y="732"/>
                  </a:cxn>
                  <a:cxn ang="0">
                    <a:pos x="2128" y="705"/>
                  </a:cxn>
                  <a:cxn ang="0">
                    <a:pos x="1973" y="719"/>
                  </a:cxn>
                  <a:cxn ang="0">
                    <a:pos x="1819" y="752"/>
                  </a:cxn>
                  <a:cxn ang="0">
                    <a:pos x="1631" y="752"/>
                  </a:cxn>
                  <a:cxn ang="0">
                    <a:pos x="1631" y="610"/>
                  </a:cxn>
                  <a:cxn ang="0">
                    <a:pos x="4001" y="0"/>
                  </a:cxn>
                </a:cxnLst>
                <a:rect l="0" t="0" r="r" b="b"/>
                <a:pathLst>
                  <a:path w="4236" h="6959">
                    <a:moveTo>
                      <a:pt x="4001" y="0"/>
                    </a:moveTo>
                    <a:lnTo>
                      <a:pt x="4236" y="0"/>
                    </a:lnTo>
                    <a:lnTo>
                      <a:pt x="4236" y="183"/>
                    </a:lnTo>
                    <a:lnTo>
                      <a:pt x="2471" y="6302"/>
                    </a:lnTo>
                    <a:lnTo>
                      <a:pt x="2524" y="6477"/>
                    </a:lnTo>
                    <a:lnTo>
                      <a:pt x="2598" y="6607"/>
                    </a:lnTo>
                    <a:lnTo>
                      <a:pt x="2699" y="6702"/>
                    </a:lnTo>
                    <a:lnTo>
                      <a:pt x="2820" y="6763"/>
                    </a:lnTo>
                    <a:lnTo>
                      <a:pt x="2954" y="6796"/>
                    </a:lnTo>
                    <a:lnTo>
                      <a:pt x="3095" y="6816"/>
                    </a:lnTo>
                    <a:lnTo>
                      <a:pt x="3242" y="6824"/>
                    </a:lnTo>
                    <a:lnTo>
                      <a:pt x="3397" y="6824"/>
                    </a:lnTo>
                    <a:lnTo>
                      <a:pt x="3397" y="6959"/>
                    </a:lnTo>
                    <a:lnTo>
                      <a:pt x="0" y="6959"/>
                    </a:lnTo>
                    <a:lnTo>
                      <a:pt x="0" y="6824"/>
                    </a:lnTo>
                    <a:lnTo>
                      <a:pt x="248" y="6810"/>
                    </a:lnTo>
                    <a:lnTo>
                      <a:pt x="463" y="6776"/>
                    </a:lnTo>
                    <a:lnTo>
                      <a:pt x="651" y="6722"/>
                    </a:lnTo>
                    <a:lnTo>
                      <a:pt x="812" y="6641"/>
                    </a:lnTo>
                    <a:lnTo>
                      <a:pt x="953" y="6546"/>
                    </a:lnTo>
                    <a:lnTo>
                      <a:pt x="1074" y="6424"/>
                    </a:lnTo>
                    <a:lnTo>
                      <a:pt x="1175" y="6288"/>
                    </a:lnTo>
                    <a:lnTo>
                      <a:pt x="1261" y="6139"/>
                    </a:lnTo>
                    <a:lnTo>
                      <a:pt x="1335" y="5969"/>
                    </a:lnTo>
                    <a:lnTo>
                      <a:pt x="1403" y="5786"/>
                    </a:lnTo>
                    <a:lnTo>
                      <a:pt x="1464" y="5591"/>
                    </a:lnTo>
                    <a:lnTo>
                      <a:pt x="1524" y="5380"/>
                    </a:lnTo>
                    <a:lnTo>
                      <a:pt x="1577" y="5156"/>
                    </a:lnTo>
                    <a:lnTo>
                      <a:pt x="1638" y="4919"/>
                    </a:lnTo>
                    <a:lnTo>
                      <a:pt x="1698" y="4675"/>
                    </a:lnTo>
                    <a:lnTo>
                      <a:pt x="1772" y="4418"/>
                    </a:lnTo>
                    <a:lnTo>
                      <a:pt x="2041" y="3503"/>
                    </a:lnTo>
                    <a:lnTo>
                      <a:pt x="2256" y="2812"/>
                    </a:lnTo>
                    <a:lnTo>
                      <a:pt x="2410" y="2297"/>
                    </a:lnTo>
                    <a:lnTo>
                      <a:pt x="2517" y="1932"/>
                    </a:lnTo>
                    <a:lnTo>
                      <a:pt x="2591" y="1680"/>
                    </a:lnTo>
                    <a:lnTo>
                      <a:pt x="2631" y="1511"/>
                    </a:lnTo>
                    <a:lnTo>
                      <a:pt x="2652" y="1382"/>
                    </a:lnTo>
                    <a:lnTo>
                      <a:pt x="2658" y="1267"/>
                    </a:lnTo>
                    <a:lnTo>
                      <a:pt x="2638" y="1105"/>
                    </a:lnTo>
                    <a:lnTo>
                      <a:pt x="2584" y="963"/>
                    </a:lnTo>
                    <a:lnTo>
                      <a:pt x="2504" y="853"/>
                    </a:lnTo>
                    <a:lnTo>
                      <a:pt x="2397" y="780"/>
                    </a:lnTo>
                    <a:lnTo>
                      <a:pt x="2269" y="732"/>
                    </a:lnTo>
                    <a:lnTo>
                      <a:pt x="2128" y="705"/>
                    </a:lnTo>
                    <a:lnTo>
                      <a:pt x="1973" y="719"/>
                    </a:lnTo>
                    <a:lnTo>
                      <a:pt x="1819" y="752"/>
                    </a:lnTo>
                    <a:lnTo>
                      <a:pt x="1631" y="752"/>
                    </a:lnTo>
                    <a:lnTo>
                      <a:pt x="1631" y="610"/>
                    </a:lnTo>
                    <a:lnTo>
                      <a:pt x="40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13" name="Freeform 13"/>
              <p:cNvSpPr>
                <a:spLocks/>
              </p:cNvSpPr>
              <p:nvPr/>
            </p:nvSpPr>
            <p:spPr bwMode="auto">
              <a:xfrm>
                <a:off x="4054" y="980"/>
                <a:ext cx="205" cy="337"/>
              </a:xfrm>
              <a:custGeom>
                <a:avLst/>
                <a:gdLst/>
                <a:ahLst/>
                <a:cxnLst>
                  <a:cxn ang="0">
                    <a:pos x="1504" y="0"/>
                  </a:cxn>
                  <a:cxn ang="0">
                    <a:pos x="1853" y="0"/>
                  </a:cxn>
                  <a:cxn ang="0">
                    <a:pos x="349" y="3700"/>
                  </a:cxn>
                  <a:cxn ang="0">
                    <a:pos x="0" y="3694"/>
                  </a:cxn>
                  <a:cxn ang="0">
                    <a:pos x="1504" y="0"/>
                  </a:cxn>
                </a:cxnLst>
                <a:rect l="0" t="0" r="r" b="b"/>
                <a:pathLst>
                  <a:path w="1853" h="3700">
                    <a:moveTo>
                      <a:pt x="1504" y="0"/>
                    </a:moveTo>
                    <a:lnTo>
                      <a:pt x="1853" y="0"/>
                    </a:lnTo>
                    <a:lnTo>
                      <a:pt x="349" y="3700"/>
                    </a:lnTo>
                    <a:lnTo>
                      <a:pt x="0" y="3694"/>
                    </a:lnTo>
                    <a:lnTo>
                      <a:pt x="15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14" name="Freeform 14"/>
              <p:cNvSpPr>
                <a:spLocks/>
              </p:cNvSpPr>
              <p:nvPr/>
            </p:nvSpPr>
            <p:spPr bwMode="auto">
              <a:xfrm>
                <a:off x="4192" y="983"/>
                <a:ext cx="205" cy="336"/>
              </a:xfrm>
              <a:custGeom>
                <a:avLst/>
                <a:gdLst/>
                <a:ahLst/>
                <a:cxnLst>
                  <a:cxn ang="0">
                    <a:pos x="1503" y="0"/>
                  </a:cxn>
                  <a:cxn ang="0">
                    <a:pos x="1852" y="6"/>
                  </a:cxn>
                  <a:cxn ang="0">
                    <a:pos x="348" y="3699"/>
                  </a:cxn>
                  <a:cxn ang="0">
                    <a:pos x="0" y="3699"/>
                  </a:cxn>
                  <a:cxn ang="0">
                    <a:pos x="1503" y="0"/>
                  </a:cxn>
                </a:cxnLst>
                <a:rect l="0" t="0" r="r" b="b"/>
                <a:pathLst>
                  <a:path w="1852" h="3699">
                    <a:moveTo>
                      <a:pt x="1503" y="0"/>
                    </a:moveTo>
                    <a:lnTo>
                      <a:pt x="1852" y="6"/>
                    </a:lnTo>
                    <a:lnTo>
                      <a:pt x="348" y="3699"/>
                    </a:lnTo>
                    <a:lnTo>
                      <a:pt x="0" y="3699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15" name="Freeform 15"/>
              <p:cNvSpPr>
                <a:spLocks/>
              </p:cNvSpPr>
              <p:nvPr/>
            </p:nvSpPr>
            <p:spPr bwMode="auto">
              <a:xfrm>
                <a:off x="3998" y="1187"/>
                <a:ext cx="408" cy="33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3665" y="34"/>
                  </a:cxn>
                  <a:cxn ang="0">
                    <a:pos x="3531" y="373"/>
                  </a:cxn>
                  <a:cxn ang="0">
                    <a:pos x="0" y="339"/>
                  </a:cxn>
                  <a:cxn ang="0">
                    <a:pos x="140" y="0"/>
                  </a:cxn>
                </a:cxnLst>
                <a:rect l="0" t="0" r="r" b="b"/>
                <a:pathLst>
                  <a:path w="3665" h="373">
                    <a:moveTo>
                      <a:pt x="140" y="0"/>
                    </a:moveTo>
                    <a:lnTo>
                      <a:pt x="3665" y="34"/>
                    </a:lnTo>
                    <a:lnTo>
                      <a:pt x="3531" y="373"/>
                    </a:lnTo>
                    <a:lnTo>
                      <a:pt x="0" y="339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16" name="Freeform 16"/>
              <p:cNvSpPr>
                <a:spLocks/>
              </p:cNvSpPr>
              <p:nvPr/>
            </p:nvSpPr>
            <p:spPr bwMode="auto">
              <a:xfrm>
                <a:off x="4055" y="1076"/>
                <a:ext cx="407" cy="34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3666" y="34"/>
                  </a:cxn>
                  <a:cxn ang="0">
                    <a:pos x="3532" y="373"/>
                  </a:cxn>
                  <a:cxn ang="0">
                    <a:pos x="0" y="339"/>
                  </a:cxn>
                  <a:cxn ang="0">
                    <a:pos x="141" y="0"/>
                  </a:cxn>
                </a:cxnLst>
                <a:rect l="0" t="0" r="r" b="b"/>
                <a:pathLst>
                  <a:path w="3666" h="373">
                    <a:moveTo>
                      <a:pt x="141" y="0"/>
                    </a:moveTo>
                    <a:lnTo>
                      <a:pt x="3666" y="34"/>
                    </a:lnTo>
                    <a:lnTo>
                      <a:pt x="3532" y="373"/>
                    </a:lnTo>
                    <a:lnTo>
                      <a:pt x="0" y="339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17" name="Freeform 17"/>
              <p:cNvSpPr>
                <a:spLocks/>
              </p:cNvSpPr>
              <p:nvPr/>
            </p:nvSpPr>
            <p:spPr bwMode="auto">
              <a:xfrm>
                <a:off x="4110" y="1434"/>
                <a:ext cx="76" cy="101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77" y="0"/>
                  </a:cxn>
                  <a:cxn ang="0">
                    <a:pos x="677" y="27"/>
                  </a:cxn>
                  <a:cxn ang="0">
                    <a:pos x="396" y="1009"/>
                  </a:cxn>
                  <a:cxn ang="0">
                    <a:pos x="416" y="1057"/>
                  </a:cxn>
                  <a:cxn ang="0">
                    <a:pos x="449" y="1083"/>
                  </a:cxn>
                  <a:cxn ang="0">
                    <a:pos x="497" y="1091"/>
                  </a:cxn>
                  <a:cxn ang="0">
                    <a:pos x="544" y="1091"/>
                  </a:cxn>
                  <a:cxn ang="0">
                    <a:pos x="544" y="1118"/>
                  </a:cxn>
                  <a:cxn ang="0">
                    <a:pos x="0" y="1118"/>
                  </a:cxn>
                  <a:cxn ang="0">
                    <a:pos x="0" y="1091"/>
                  </a:cxn>
                  <a:cxn ang="0">
                    <a:pos x="74" y="1083"/>
                  </a:cxn>
                  <a:cxn ang="0">
                    <a:pos x="127" y="1063"/>
                  </a:cxn>
                  <a:cxn ang="0">
                    <a:pos x="167" y="1030"/>
                  </a:cxn>
                  <a:cxn ang="0">
                    <a:pos x="201" y="982"/>
                  </a:cxn>
                  <a:cxn ang="0">
                    <a:pos x="221" y="928"/>
                  </a:cxn>
                  <a:cxn ang="0">
                    <a:pos x="241" y="860"/>
                  </a:cxn>
                  <a:cxn ang="0">
                    <a:pos x="261" y="792"/>
                  </a:cxn>
                  <a:cxn ang="0">
                    <a:pos x="281" y="711"/>
                  </a:cxn>
                  <a:cxn ang="0">
                    <a:pos x="362" y="453"/>
                  </a:cxn>
                  <a:cxn ang="0">
                    <a:pos x="402" y="311"/>
                  </a:cxn>
                  <a:cxn ang="0">
                    <a:pos x="423" y="244"/>
                  </a:cxn>
                  <a:cxn ang="0">
                    <a:pos x="423" y="203"/>
                  </a:cxn>
                  <a:cxn ang="0">
                    <a:pos x="409" y="149"/>
                  </a:cxn>
                  <a:cxn ang="0">
                    <a:pos x="382" y="122"/>
                  </a:cxn>
                  <a:cxn ang="0">
                    <a:pos x="335" y="108"/>
                  </a:cxn>
                  <a:cxn ang="0">
                    <a:pos x="288" y="122"/>
                  </a:cxn>
                  <a:cxn ang="0">
                    <a:pos x="261" y="122"/>
                  </a:cxn>
                  <a:cxn ang="0">
                    <a:pos x="261" y="94"/>
                  </a:cxn>
                  <a:cxn ang="0">
                    <a:pos x="644" y="0"/>
                  </a:cxn>
                </a:cxnLst>
                <a:rect l="0" t="0" r="r" b="b"/>
                <a:pathLst>
                  <a:path w="677" h="1118">
                    <a:moveTo>
                      <a:pt x="644" y="0"/>
                    </a:moveTo>
                    <a:lnTo>
                      <a:pt x="677" y="0"/>
                    </a:lnTo>
                    <a:lnTo>
                      <a:pt x="677" y="27"/>
                    </a:lnTo>
                    <a:lnTo>
                      <a:pt x="396" y="1009"/>
                    </a:lnTo>
                    <a:lnTo>
                      <a:pt x="416" y="1057"/>
                    </a:lnTo>
                    <a:lnTo>
                      <a:pt x="449" y="1083"/>
                    </a:lnTo>
                    <a:lnTo>
                      <a:pt x="497" y="1091"/>
                    </a:lnTo>
                    <a:lnTo>
                      <a:pt x="544" y="1091"/>
                    </a:lnTo>
                    <a:lnTo>
                      <a:pt x="544" y="1118"/>
                    </a:lnTo>
                    <a:lnTo>
                      <a:pt x="0" y="1118"/>
                    </a:lnTo>
                    <a:lnTo>
                      <a:pt x="0" y="1091"/>
                    </a:lnTo>
                    <a:lnTo>
                      <a:pt x="74" y="1083"/>
                    </a:lnTo>
                    <a:lnTo>
                      <a:pt x="127" y="1063"/>
                    </a:lnTo>
                    <a:lnTo>
                      <a:pt x="167" y="1030"/>
                    </a:lnTo>
                    <a:lnTo>
                      <a:pt x="201" y="982"/>
                    </a:lnTo>
                    <a:lnTo>
                      <a:pt x="221" y="928"/>
                    </a:lnTo>
                    <a:lnTo>
                      <a:pt x="241" y="860"/>
                    </a:lnTo>
                    <a:lnTo>
                      <a:pt x="261" y="792"/>
                    </a:lnTo>
                    <a:lnTo>
                      <a:pt x="281" y="711"/>
                    </a:lnTo>
                    <a:lnTo>
                      <a:pt x="362" y="453"/>
                    </a:lnTo>
                    <a:lnTo>
                      <a:pt x="402" y="311"/>
                    </a:lnTo>
                    <a:lnTo>
                      <a:pt x="423" y="244"/>
                    </a:lnTo>
                    <a:lnTo>
                      <a:pt x="423" y="203"/>
                    </a:lnTo>
                    <a:lnTo>
                      <a:pt x="409" y="149"/>
                    </a:lnTo>
                    <a:lnTo>
                      <a:pt x="382" y="122"/>
                    </a:lnTo>
                    <a:lnTo>
                      <a:pt x="335" y="108"/>
                    </a:lnTo>
                    <a:lnTo>
                      <a:pt x="288" y="122"/>
                    </a:lnTo>
                    <a:lnTo>
                      <a:pt x="261" y="122"/>
                    </a:lnTo>
                    <a:lnTo>
                      <a:pt x="261" y="94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18" name="Freeform 18"/>
              <p:cNvSpPr>
                <a:spLocks/>
              </p:cNvSpPr>
              <p:nvPr/>
            </p:nvSpPr>
            <p:spPr bwMode="auto">
              <a:xfrm>
                <a:off x="4181" y="1429"/>
                <a:ext cx="11" cy="8"/>
              </a:xfrm>
              <a:custGeom>
                <a:avLst/>
                <a:gdLst/>
                <a:ahLst/>
                <a:cxnLst>
                  <a:cxn ang="0">
                    <a:pos x="95" y="48"/>
                  </a:cxn>
                  <a:cxn ang="0">
                    <a:pos x="47" y="0"/>
                  </a:cxn>
                  <a:cxn ang="0">
                    <a:pos x="14" y="0"/>
                  </a:cxn>
                  <a:cxn ang="0">
                    <a:pos x="14" y="95"/>
                  </a:cxn>
                  <a:cxn ang="0">
                    <a:pos x="47" y="95"/>
                  </a:cxn>
                  <a:cxn ang="0">
                    <a:pos x="0" y="48"/>
                  </a:cxn>
                  <a:cxn ang="0">
                    <a:pos x="95" y="48"/>
                  </a:cxn>
                  <a:cxn ang="0">
                    <a:pos x="95" y="0"/>
                  </a:cxn>
                  <a:cxn ang="0">
                    <a:pos x="47" y="0"/>
                  </a:cxn>
                  <a:cxn ang="0">
                    <a:pos x="95" y="48"/>
                  </a:cxn>
                </a:cxnLst>
                <a:rect l="0" t="0" r="r" b="b"/>
                <a:pathLst>
                  <a:path w="95" h="95">
                    <a:moveTo>
                      <a:pt x="95" y="48"/>
                    </a:moveTo>
                    <a:lnTo>
                      <a:pt x="47" y="0"/>
                    </a:lnTo>
                    <a:lnTo>
                      <a:pt x="14" y="0"/>
                    </a:lnTo>
                    <a:lnTo>
                      <a:pt x="14" y="95"/>
                    </a:lnTo>
                    <a:lnTo>
                      <a:pt x="47" y="95"/>
                    </a:lnTo>
                    <a:lnTo>
                      <a:pt x="0" y="48"/>
                    </a:lnTo>
                    <a:lnTo>
                      <a:pt x="95" y="48"/>
                    </a:lnTo>
                    <a:lnTo>
                      <a:pt x="95" y="0"/>
                    </a:lnTo>
                    <a:lnTo>
                      <a:pt x="47" y="0"/>
                    </a:lnTo>
                    <a:lnTo>
                      <a:pt x="9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19" name="Freeform 19"/>
              <p:cNvSpPr>
                <a:spLocks/>
              </p:cNvSpPr>
              <p:nvPr/>
            </p:nvSpPr>
            <p:spPr bwMode="auto">
              <a:xfrm>
                <a:off x="4181" y="1434"/>
                <a:ext cx="11" cy="2"/>
              </a:xfrm>
              <a:custGeom>
                <a:avLst/>
                <a:gdLst/>
                <a:ahLst/>
                <a:cxnLst>
                  <a:cxn ang="0">
                    <a:pos x="88" y="33"/>
                  </a:cxn>
                  <a:cxn ang="0">
                    <a:pos x="95" y="27"/>
                  </a:cxn>
                  <a:cxn ang="0">
                    <a:pos x="95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8" y="20"/>
                  </a:cxn>
                  <a:cxn ang="0">
                    <a:pos x="88" y="33"/>
                  </a:cxn>
                  <a:cxn ang="0">
                    <a:pos x="95" y="27"/>
                  </a:cxn>
                  <a:cxn ang="0">
                    <a:pos x="88" y="33"/>
                  </a:cxn>
                </a:cxnLst>
                <a:rect l="0" t="0" r="r" b="b"/>
                <a:pathLst>
                  <a:path w="95" h="33">
                    <a:moveTo>
                      <a:pt x="88" y="33"/>
                    </a:moveTo>
                    <a:lnTo>
                      <a:pt x="95" y="27"/>
                    </a:lnTo>
                    <a:lnTo>
                      <a:pt x="95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8" y="20"/>
                    </a:lnTo>
                    <a:lnTo>
                      <a:pt x="88" y="33"/>
                    </a:lnTo>
                    <a:lnTo>
                      <a:pt x="95" y="27"/>
                    </a:lnTo>
                    <a:lnTo>
                      <a:pt x="88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20" name="Freeform 20"/>
              <p:cNvSpPr>
                <a:spLocks/>
              </p:cNvSpPr>
              <p:nvPr/>
            </p:nvSpPr>
            <p:spPr bwMode="auto">
              <a:xfrm>
                <a:off x="4149" y="1436"/>
                <a:ext cx="42" cy="91"/>
              </a:xfrm>
              <a:custGeom>
                <a:avLst/>
                <a:gdLst/>
                <a:ahLst/>
                <a:cxnLst>
                  <a:cxn ang="0">
                    <a:pos x="87" y="982"/>
                  </a:cxn>
                  <a:cxn ang="0">
                    <a:pos x="87" y="996"/>
                  </a:cxn>
                  <a:cxn ang="0">
                    <a:pos x="369" y="13"/>
                  </a:cxn>
                  <a:cxn ang="0">
                    <a:pos x="289" y="0"/>
                  </a:cxn>
                  <a:cxn ang="0">
                    <a:pos x="6" y="982"/>
                  </a:cxn>
                  <a:cxn ang="0">
                    <a:pos x="6" y="996"/>
                  </a:cxn>
                  <a:cxn ang="0">
                    <a:pos x="6" y="982"/>
                  </a:cxn>
                  <a:cxn ang="0">
                    <a:pos x="0" y="989"/>
                  </a:cxn>
                  <a:cxn ang="0">
                    <a:pos x="6" y="996"/>
                  </a:cxn>
                  <a:cxn ang="0">
                    <a:pos x="87" y="982"/>
                  </a:cxn>
                </a:cxnLst>
                <a:rect l="0" t="0" r="r" b="b"/>
                <a:pathLst>
                  <a:path w="369" h="996">
                    <a:moveTo>
                      <a:pt x="87" y="982"/>
                    </a:moveTo>
                    <a:lnTo>
                      <a:pt x="87" y="996"/>
                    </a:lnTo>
                    <a:lnTo>
                      <a:pt x="369" y="13"/>
                    </a:lnTo>
                    <a:lnTo>
                      <a:pt x="289" y="0"/>
                    </a:lnTo>
                    <a:lnTo>
                      <a:pt x="6" y="982"/>
                    </a:lnTo>
                    <a:lnTo>
                      <a:pt x="6" y="996"/>
                    </a:lnTo>
                    <a:lnTo>
                      <a:pt x="6" y="982"/>
                    </a:lnTo>
                    <a:lnTo>
                      <a:pt x="0" y="989"/>
                    </a:lnTo>
                    <a:lnTo>
                      <a:pt x="6" y="996"/>
                    </a:lnTo>
                    <a:lnTo>
                      <a:pt x="87" y="9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21" name="Freeform 21"/>
              <p:cNvSpPr>
                <a:spLocks/>
              </p:cNvSpPr>
              <p:nvPr/>
            </p:nvSpPr>
            <p:spPr bwMode="auto">
              <a:xfrm>
                <a:off x="4149" y="1525"/>
                <a:ext cx="28" cy="12"/>
              </a:xfrm>
              <a:custGeom>
                <a:avLst/>
                <a:gdLst/>
                <a:ahLst/>
                <a:cxnLst>
                  <a:cxn ang="0">
                    <a:pos x="236" y="89"/>
                  </a:cxn>
                  <a:cxn ang="0">
                    <a:pos x="189" y="41"/>
                  </a:cxn>
                  <a:cxn ang="0">
                    <a:pos x="142" y="48"/>
                  </a:cxn>
                  <a:cxn ang="0">
                    <a:pos x="107" y="41"/>
                  </a:cxn>
                  <a:cxn ang="0">
                    <a:pos x="94" y="28"/>
                  </a:cxn>
                  <a:cxn ang="0">
                    <a:pos x="81" y="0"/>
                  </a:cxn>
                  <a:cxn ang="0">
                    <a:pos x="0" y="14"/>
                  </a:cxn>
                  <a:cxn ang="0">
                    <a:pos x="27" y="81"/>
                  </a:cxn>
                  <a:cxn ang="0">
                    <a:pos x="81" y="122"/>
                  </a:cxn>
                  <a:cxn ang="0">
                    <a:pos x="142" y="129"/>
                  </a:cxn>
                  <a:cxn ang="0">
                    <a:pos x="189" y="136"/>
                  </a:cxn>
                  <a:cxn ang="0">
                    <a:pos x="142" y="89"/>
                  </a:cxn>
                  <a:cxn ang="0">
                    <a:pos x="236" y="89"/>
                  </a:cxn>
                  <a:cxn ang="0">
                    <a:pos x="236" y="41"/>
                  </a:cxn>
                  <a:cxn ang="0">
                    <a:pos x="189" y="41"/>
                  </a:cxn>
                  <a:cxn ang="0">
                    <a:pos x="236" y="89"/>
                  </a:cxn>
                </a:cxnLst>
                <a:rect l="0" t="0" r="r" b="b"/>
                <a:pathLst>
                  <a:path w="236" h="136">
                    <a:moveTo>
                      <a:pt x="236" y="89"/>
                    </a:moveTo>
                    <a:lnTo>
                      <a:pt x="189" y="41"/>
                    </a:lnTo>
                    <a:lnTo>
                      <a:pt x="142" y="48"/>
                    </a:lnTo>
                    <a:lnTo>
                      <a:pt x="107" y="41"/>
                    </a:lnTo>
                    <a:lnTo>
                      <a:pt x="94" y="28"/>
                    </a:lnTo>
                    <a:lnTo>
                      <a:pt x="81" y="0"/>
                    </a:lnTo>
                    <a:lnTo>
                      <a:pt x="0" y="14"/>
                    </a:lnTo>
                    <a:lnTo>
                      <a:pt x="27" y="81"/>
                    </a:lnTo>
                    <a:lnTo>
                      <a:pt x="81" y="122"/>
                    </a:lnTo>
                    <a:lnTo>
                      <a:pt x="142" y="129"/>
                    </a:lnTo>
                    <a:lnTo>
                      <a:pt x="189" y="136"/>
                    </a:lnTo>
                    <a:lnTo>
                      <a:pt x="142" y="89"/>
                    </a:lnTo>
                    <a:lnTo>
                      <a:pt x="236" y="89"/>
                    </a:lnTo>
                    <a:lnTo>
                      <a:pt x="236" y="41"/>
                    </a:lnTo>
                    <a:lnTo>
                      <a:pt x="189" y="41"/>
                    </a:lnTo>
                    <a:lnTo>
                      <a:pt x="236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22" name="Freeform 22"/>
              <p:cNvSpPr>
                <a:spLocks/>
              </p:cNvSpPr>
              <p:nvPr/>
            </p:nvSpPr>
            <p:spPr bwMode="auto">
              <a:xfrm>
                <a:off x="4166" y="1531"/>
                <a:ext cx="11" cy="8"/>
              </a:xfrm>
              <a:custGeom>
                <a:avLst/>
                <a:gdLst/>
                <a:ahLst/>
                <a:cxnLst>
                  <a:cxn ang="0">
                    <a:pos x="47" y="95"/>
                  </a:cxn>
                  <a:cxn ang="0">
                    <a:pos x="94" y="48"/>
                  </a:cxn>
                  <a:cxn ang="0">
                    <a:pos x="94" y="21"/>
                  </a:cxn>
                  <a:cxn ang="0">
                    <a:pos x="0" y="21"/>
                  </a:cxn>
                  <a:cxn ang="0">
                    <a:pos x="0" y="48"/>
                  </a:cxn>
                  <a:cxn ang="0">
                    <a:pos x="47" y="0"/>
                  </a:cxn>
                  <a:cxn ang="0">
                    <a:pos x="47" y="95"/>
                  </a:cxn>
                  <a:cxn ang="0">
                    <a:pos x="94" y="95"/>
                  </a:cxn>
                  <a:cxn ang="0">
                    <a:pos x="94" y="48"/>
                  </a:cxn>
                  <a:cxn ang="0">
                    <a:pos x="47" y="95"/>
                  </a:cxn>
                </a:cxnLst>
                <a:rect l="0" t="0" r="r" b="b"/>
                <a:pathLst>
                  <a:path w="94" h="95">
                    <a:moveTo>
                      <a:pt x="47" y="95"/>
                    </a:moveTo>
                    <a:lnTo>
                      <a:pt x="94" y="48"/>
                    </a:lnTo>
                    <a:lnTo>
                      <a:pt x="94" y="21"/>
                    </a:lnTo>
                    <a:lnTo>
                      <a:pt x="0" y="21"/>
                    </a:lnTo>
                    <a:lnTo>
                      <a:pt x="0" y="48"/>
                    </a:lnTo>
                    <a:lnTo>
                      <a:pt x="47" y="0"/>
                    </a:lnTo>
                    <a:lnTo>
                      <a:pt x="47" y="95"/>
                    </a:lnTo>
                    <a:lnTo>
                      <a:pt x="94" y="95"/>
                    </a:lnTo>
                    <a:lnTo>
                      <a:pt x="94" y="48"/>
                    </a:lnTo>
                    <a:lnTo>
                      <a:pt x="47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23" name="Freeform 23"/>
              <p:cNvSpPr>
                <a:spLocks/>
              </p:cNvSpPr>
              <p:nvPr/>
            </p:nvSpPr>
            <p:spPr bwMode="auto">
              <a:xfrm>
                <a:off x="4105" y="1531"/>
                <a:ext cx="65" cy="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7" y="95"/>
                  </a:cxn>
                  <a:cxn ang="0">
                    <a:pos x="591" y="95"/>
                  </a:cxn>
                  <a:cxn ang="0">
                    <a:pos x="591" y="0"/>
                  </a:cxn>
                  <a:cxn ang="0">
                    <a:pos x="47" y="0"/>
                  </a:cxn>
                  <a:cxn ang="0">
                    <a:pos x="94" y="48"/>
                  </a:cxn>
                  <a:cxn ang="0">
                    <a:pos x="0" y="48"/>
                  </a:cxn>
                  <a:cxn ang="0">
                    <a:pos x="0" y="95"/>
                  </a:cxn>
                  <a:cxn ang="0">
                    <a:pos x="47" y="95"/>
                  </a:cxn>
                  <a:cxn ang="0">
                    <a:pos x="0" y="48"/>
                  </a:cxn>
                </a:cxnLst>
                <a:rect l="0" t="0" r="r" b="b"/>
                <a:pathLst>
                  <a:path w="591" h="95">
                    <a:moveTo>
                      <a:pt x="0" y="48"/>
                    </a:moveTo>
                    <a:lnTo>
                      <a:pt x="47" y="95"/>
                    </a:lnTo>
                    <a:lnTo>
                      <a:pt x="591" y="95"/>
                    </a:lnTo>
                    <a:lnTo>
                      <a:pt x="591" y="0"/>
                    </a:lnTo>
                    <a:lnTo>
                      <a:pt x="47" y="0"/>
                    </a:lnTo>
                    <a:lnTo>
                      <a:pt x="94" y="48"/>
                    </a:lnTo>
                    <a:lnTo>
                      <a:pt x="0" y="48"/>
                    </a:lnTo>
                    <a:lnTo>
                      <a:pt x="0" y="95"/>
                    </a:lnTo>
                    <a:lnTo>
                      <a:pt x="47" y="9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24" name="Freeform 24"/>
              <p:cNvSpPr>
                <a:spLocks/>
              </p:cNvSpPr>
              <p:nvPr/>
            </p:nvSpPr>
            <p:spPr bwMode="auto">
              <a:xfrm>
                <a:off x="4105" y="1528"/>
                <a:ext cx="10" cy="1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0" y="48"/>
                  </a:cxn>
                  <a:cxn ang="0">
                    <a:pos x="0" y="75"/>
                  </a:cxn>
                  <a:cxn ang="0">
                    <a:pos x="94" y="75"/>
                  </a:cxn>
                  <a:cxn ang="0">
                    <a:pos x="94" y="48"/>
                  </a:cxn>
                  <a:cxn ang="0">
                    <a:pos x="47" y="95"/>
                  </a:cxn>
                  <a:cxn ang="0">
                    <a:pos x="47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47" y="0"/>
                  </a:cxn>
                </a:cxnLst>
                <a:rect l="0" t="0" r="r" b="b"/>
                <a:pathLst>
                  <a:path w="94" h="95">
                    <a:moveTo>
                      <a:pt x="47" y="0"/>
                    </a:moveTo>
                    <a:lnTo>
                      <a:pt x="0" y="48"/>
                    </a:lnTo>
                    <a:lnTo>
                      <a:pt x="0" y="75"/>
                    </a:lnTo>
                    <a:lnTo>
                      <a:pt x="94" y="75"/>
                    </a:lnTo>
                    <a:lnTo>
                      <a:pt x="94" y="48"/>
                    </a:lnTo>
                    <a:lnTo>
                      <a:pt x="47" y="95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25" name="Freeform 25"/>
              <p:cNvSpPr>
                <a:spLocks/>
              </p:cNvSpPr>
              <p:nvPr/>
            </p:nvSpPr>
            <p:spPr bwMode="auto">
              <a:xfrm>
                <a:off x="4110" y="1497"/>
                <a:ext cx="36" cy="40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21" y="89"/>
                  </a:cxn>
                  <a:cxn ang="0">
                    <a:pos x="201" y="156"/>
                  </a:cxn>
                  <a:cxn ang="0">
                    <a:pos x="181" y="217"/>
                  </a:cxn>
                  <a:cxn ang="0">
                    <a:pos x="160" y="264"/>
                  </a:cxn>
                  <a:cxn ang="0">
                    <a:pos x="134" y="305"/>
                  </a:cxn>
                  <a:cxn ang="0">
                    <a:pos x="107" y="325"/>
                  </a:cxn>
                  <a:cxn ang="0">
                    <a:pos x="66" y="346"/>
                  </a:cxn>
                  <a:cxn ang="0">
                    <a:pos x="0" y="346"/>
                  </a:cxn>
                  <a:cxn ang="0">
                    <a:pos x="0" y="441"/>
                  </a:cxn>
                  <a:cxn ang="0">
                    <a:pos x="80" y="427"/>
                  </a:cxn>
                  <a:cxn ang="0">
                    <a:pos x="148" y="407"/>
                  </a:cxn>
                  <a:cxn ang="0">
                    <a:pos x="201" y="360"/>
                  </a:cxn>
                  <a:cxn ang="0">
                    <a:pos x="241" y="305"/>
                  </a:cxn>
                  <a:cxn ang="0">
                    <a:pos x="261" y="244"/>
                  </a:cxn>
                  <a:cxn ang="0">
                    <a:pos x="281" y="170"/>
                  </a:cxn>
                  <a:cxn ang="0">
                    <a:pos x="302" y="102"/>
                  </a:cxn>
                  <a:cxn ang="0">
                    <a:pos x="322" y="28"/>
                  </a:cxn>
                  <a:cxn ang="0">
                    <a:pos x="241" y="0"/>
                  </a:cxn>
                </a:cxnLst>
                <a:rect l="0" t="0" r="r" b="b"/>
                <a:pathLst>
                  <a:path w="322" h="441">
                    <a:moveTo>
                      <a:pt x="241" y="0"/>
                    </a:moveTo>
                    <a:lnTo>
                      <a:pt x="221" y="89"/>
                    </a:lnTo>
                    <a:lnTo>
                      <a:pt x="201" y="156"/>
                    </a:lnTo>
                    <a:lnTo>
                      <a:pt x="181" y="217"/>
                    </a:lnTo>
                    <a:lnTo>
                      <a:pt x="160" y="264"/>
                    </a:lnTo>
                    <a:lnTo>
                      <a:pt x="134" y="305"/>
                    </a:lnTo>
                    <a:lnTo>
                      <a:pt x="107" y="325"/>
                    </a:lnTo>
                    <a:lnTo>
                      <a:pt x="66" y="346"/>
                    </a:lnTo>
                    <a:lnTo>
                      <a:pt x="0" y="346"/>
                    </a:lnTo>
                    <a:lnTo>
                      <a:pt x="0" y="441"/>
                    </a:lnTo>
                    <a:lnTo>
                      <a:pt x="80" y="427"/>
                    </a:lnTo>
                    <a:lnTo>
                      <a:pt x="148" y="407"/>
                    </a:lnTo>
                    <a:lnTo>
                      <a:pt x="201" y="360"/>
                    </a:lnTo>
                    <a:lnTo>
                      <a:pt x="241" y="305"/>
                    </a:lnTo>
                    <a:lnTo>
                      <a:pt x="261" y="244"/>
                    </a:lnTo>
                    <a:lnTo>
                      <a:pt x="281" y="170"/>
                    </a:lnTo>
                    <a:lnTo>
                      <a:pt x="302" y="102"/>
                    </a:lnTo>
                    <a:lnTo>
                      <a:pt x="322" y="28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26" name="Freeform 26"/>
              <p:cNvSpPr>
                <a:spLocks/>
              </p:cNvSpPr>
              <p:nvPr/>
            </p:nvSpPr>
            <p:spPr bwMode="auto">
              <a:xfrm>
                <a:off x="4138" y="1452"/>
                <a:ext cx="25" cy="47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41" y="33"/>
                  </a:cxn>
                  <a:cxn ang="0">
                    <a:pos x="121" y="102"/>
                  </a:cxn>
                  <a:cxn ang="0">
                    <a:pos x="81" y="237"/>
                  </a:cxn>
                  <a:cxn ang="0">
                    <a:pos x="0" y="494"/>
                  </a:cxn>
                  <a:cxn ang="0">
                    <a:pos x="81" y="522"/>
                  </a:cxn>
                  <a:cxn ang="0">
                    <a:pos x="161" y="264"/>
                  </a:cxn>
                  <a:cxn ang="0">
                    <a:pos x="202" y="116"/>
                  </a:cxn>
                  <a:cxn ang="0">
                    <a:pos x="221" y="47"/>
                  </a:cxn>
                  <a:cxn ang="0">
                    <a:pos x="229" y="0"/>
                  </a:cxn>
                  <a:cxn ang="0">
                    <a:pos x="135" y="0"/>
                  </a:cxn>
                </a:cxnLst>
                <a:rect l="0" t="0" r="r" b="b"/>
                <a:pathLst>
                  <a:path w="229" h="522">
                    <a:moveTo>
                      <a:pt x="135" y="0"/>
                    </a:moveTo>
                    <a:lnTo>
                      <a:pt x="141" y="33"/>
                    </a:lnTo>
                    <a:lnTo>
                      <a:pt x="121" y="102"/>
                    </a:lnTo>
                    <a:lnTo>
                      <a:pt x="81" y="237"/>
                    </a:lnTo>
                    <a:lnTo>
                      <a:pt x="0" y="494"/>
                    </a:lnTo>
                    <a:lnTo>
                      <a:pt x="81" y="522"/>
                    </a:lnTo>
                    <a:lnTo>
                      <a:pt x="161" y="264"/>
                    </a:lnTo>
                    <a:lnTo>
                      <a:pt x="202" y="116"/>
                    </a:lnTo>
                    <a:lnTo>
                      <a:pt x="221" y="47"/>
                    </a:lnTo>
                    <a:lnTo>
                      <a:pt x="229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27" name="Freeform 27"/>
              <p:cNvSpPr>
                <a:spLocks/>
              </p:cNvSpPr>
              <p:nvPr/>
            </p:nvSpPr>
            <p:spPr bwMode="auto">
              <a:xfrm>
                <a:off x="4142" y="1439"/>
                <a:ext cx="21" cy="13"/>
              </a:xfrm>
              <a:custGeom>
                <a:avLst/>
                <a:gdLst/>
                <a:ahLst/>
                <a:cxnLst>
                  <a:cxn ang="0">
                    <a:pos x="13" y="108"/>
                  </a:cxn>
                  <a:cxn ang="0">
                    <a:pos x="27" y="101"/>
                  </a:cxn>
                  <a:cxn ang="0">
                    <a:pos x="60" y="94"/>
                  </a:cxn>
                  <a:cxn ang="0">
                    <a:pos x="87" y="101"/>
                  </a:cxn>
                  <a:cxn ang="0">
                    <a:pos x="94" y="108"/>
                  </a:cxn>
                  <a:cxn ang="0">
                    <a:pos x="101" y="142"/>
                  </a:cxn>
                  <a:cxn ang="0">
                    <a:pos x="195" y="142"/>
                  </a:cxn>
                  <a:cxn ang="0">
                    <a:pos x="174" y="67"/>
                  </a:cxn>
                  <a:cxn ang="0">
                    <a:pos x="127" y="20"/>
                  </a:cxn>
                  <a:cxn ang="0">
                    <a:pos x="60" y="0"/>
                  </a:cxn>
                  <a:cxn ang="0">
                    <a:pos x="0" y="20"/>
                  </a:cxn>
                  <a:cxn ang="0">
                    <a:pos x="13" y="13"/>
                  </a:cxn>
                  <a:cxn ang="0">
                    <a:pos x="13" y="108"/>
                  </a:cxn>
                  <a:cxn ang="0">
                    <a:pos x="20" y="108"/>
                  </a:cxn>
                  <a:cxn ang="0">
                    <a:pos x="27" y="101"/>
                  </a:cxn>
                  <a:cxn ang="0">
                    <a:pos x="13" y="108"/>
                  </a:cxn>
                </a:cxnLst>
                <a:rect l="0" t="0" r="r" b="b"/>
                <a:pathLst>
                  <a:path w="195" h="142">
                    <a:moveTo>
                      <a:pt x="13" y="108"/>
                    </a:moveTo>
                    <a:lnTo>
                      <a:pt x="27" y="101"/>
                    </a:lnTo>
                    <a:lnTo>
                      <a:pt x="60" y="94"/>
                    </a:lnTo>
                    <a:lnTo>
                      <a:pt x="87" y="101"/>
                    </a:lnTo>
                    <a:lnTo>
                      <a:pt x="94" y="108"/>
                    </a:lnTo>
                    <a:lnTo>
                      <a:pt x="101" y="142"/>
                    </a:lnTo>
                    <a:lnTo>
                      <a:pt x="195" y="142"/>
                    </a:lnTo>
                    <a:lnTo>
                      <a:pt x="174" y="67"/>
                    </a:lnTo>
                    <a:lnTo>
                      <a:pt x="127" y="20"/>
                    </a:lnTo>
                    <a:lnTo>
                      <a:pt x="60" y="0"/>
                    </a:lnTo>
                    <a:lnTo>
                      <a:pt x="0" y="20"/>
                    </a:lnTo>
                    <a:lnTo>
                      <a:pt x="13" y="13"/>
                    </a:lnTo>
                    <a:lnTo>
                      <a:pt x="13" y="108"/>
                    </a:lnTo>
                    <a:lnTo>
                      <a:pt x="20" y="108"/>
                    </a:lnTo>
                    <a:lnTo>
                      <a:pt x="27" y="101"/>
                    </a:lnTo>
                    <a:lnTo>
                      <a:pt x="13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28" name="Freeform 28"/>
              <p:cNvSpPr>
                <a:spLocks/>
              </p:cNvSpPr>
              <p:nvPr/>
            </p:nvSpPr>
            <p:spPr bwMode="auto">
              <a:xfrm>
                <a:off x="4136" y="1440"/>
                <a:ext cx="9" cy="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7" y="95"/>
                  </a:cxn>
                  <a:cxn ang="0">
                    <a:pos x="74" y="95"/>
                  </a:cxn>
                  <a:cxn ang="0">
                    <a:pos x="74" y="0"/>
                  </a:cxn>
                  <a:cxn ang="0">
                    <a:pos x="47" y="0"/>
                  </a:cxn>
                  <a:cxn ang="0">
                    <a:pos x="94" y="48"/>
                  </a:cxn>
                  <a:cxn ang="0">
                    <a:pos x="0" y="48"/>
                  </a:cxn>
                  <a:cxn ang="0">
                    <a:pos x="0" y="95"/>
                  </a:cxn>
                  <a:cxn ang="0">
                    <a:pos x="47" y="95"/>
                  </a:cxn>
                  <a:cxn ang="0">
                    <a:pos x="0" y="48"/>
                  </a:cxn>
                </a:cxnLst>
                <a:rect l="0" t="0" r="r" b="b"/>
                <a:pathLst>
                  <a:path w="94" h="95">
                    <a:moveTo>
                      <a:pt x="0" y="48"/>
                    </a:moveTo>
                    <a:lnTo>
                      <a:pt x="47" y="95"/>
                    </a:lnTo>
                    <a:lnTo>
                      <a:pt x="74" y="95"/>
                    </a:lnTo>
                    <a:lnTo>
                      <a:pt x="74" y="0"/>
                    </a:lnTo>
                    <a:lnTo>
                      <a:pt x="47" y="0"/>
                    </a:lnTo>
                    <a:lnTo>
                      <a:pt x="94" y="48"/>
                    </a:lnTo>
                    <a:lnTo>
                      <a:pt x="0" y="48"/>
                    </a:lnTo>
                    <a:lnTo>
                      <a:pt x="0" y="95"/>
                    </a:lnTo>
                    <a:lnTo>
                      <a:pt x="47" y="9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29" name="Freeform 29"/>
              <p:cNvSpPr>
                <a:spLocks/>
              </p:cNvSpPr>
              <p:nvPr/>
            </p:nvSpPr>
            <p:spPr bwMode="auto">
              <a:xfrm>
                <a:off x="4136" y="1438"/>
                <a:ext cx="9" cy="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69"/>
                  </a:cxn>
                  <a:cxn ang="0">
                    <a:pos x="94" y="69"/>
                  </a:cxn>
                  <a:cxn ang="0">
                    <a:pos x="94" y="41"/>
                  </a:cxn>
                  <a:cxn ang="0">
                    <a:pos x="55" y="82"/>
                  </a:cxn>
                  <a:cxn ang="0">
                    <a:pos x="41" y="0"/>
                  </a:cxn>
                  <a:cxn ang="0">
                    <a:pos x="0" y="8"/>
                  </a:cxn>
                  <a:cxn ang="0">
                    <a:pos x="0" y="41"/>
                  </a:cxn>
                  <a:cxn ang="0">
                    <a:pos x="41" y="0"/>
                  </a:cxn>
                </a:cxnLst>
                <a:rect l="0" t="0" r="r" b="b"/>
                <a:pathLst>
                  <a:path w="94" h="82">
                    <a:moveTo>
                      <a:pt x="41" y="0"/>
                    </a:moveTo>
                    <a:lnTo>
                      <a:pt x="0" y="41"/>
                    </a:lnTo>
                    <a:lnTo>
                      <a:pt x="0" y="69"/>
                    </a:lnTo>
                    <a:lnTo>
                      <a:pt x="94" y="69"/>
                    </a:lnTo>
                    <a:lnTo>
                      <a:pt x="94" y="41"/>
                    </a:lnTo>
                    <a:lnTo>
                      <a:pt x="55" y="82"/>
                    </a:lnTo>
                    <a:lnTo>
                      <a:pt x="41" y="0"/>
                    </a:lnTo>
                    <a:lnTo>
                      <a:pt x="0" y="8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30" name="Freeform 30"/>
              <p:cNvSpPr>
                <a:spLocks/>
              </p:cNvSpPr>
              <p:nvPr/>
            </p:nvSpPr>
            <p:spPr bwMode="auto">
              <a:xfrm>
                <a:off x="4139" y="1429"/>
                <a:ext cx="44" cy="17"/>
              </a:xfrm>
              <a:custGeom>
                <a:avLst/>
                <a:gdLst/>
                <a:ahLst/>
                <a:cxnLst>
                  <a:cxn ang="0">
                    <a:pos x="389" y="0"/>
                  </a:cxn>
                  <a:cxn ang="0">
                    <a:pos x="383" y="7"/>
                  </a:cxn>
                  <a:cxn ang="0">
                    <a:pos x="0" y="101"/>
                  </a:cxn>
                  <a:cxn ang="0">
                    <a:pos x="14" y="183"/>
                  </a:cxn>
                  <a:cxn ang="0">
                    <a:pos x="396" y="88"/>
                  </a:cxn>
                  <a:cxn ang="0">
                    <a:pos x="389" y="95"/>
                  </a:cxn>
                  <a:cxn ang="0">
                    <a:pos x="389" y="0"/>
                  </a:cxn>
                  <a:cxn ang="0">
                    <a:pos x="383" y="7"/>
                  </a:cxn>
                  <a:cxn ang="0">
                    <a:pos x="389" y="0"/>
                  </a:cxn>
                </a:cxnLst>
                <a:rect l="0" t="0" r="r" b="b"/>
                <a:pathLst>
                  <a:path w="396" h="183">
                    <a:moveTo>
                      <a:pt x="389" y="0"/>
                    </a:moveTo>
                    <a:lnTo>
                      <a:pt x="383" y="7"/>
                    </a:lnTo>
                    <a:lnTo>
                      <a:pt x="0" y="101"/>
                    </a:lnTo>
                    <a:lnTo>
                      <a:pt x="14" y="183"/>
                    </a:lnTo>
                    <a:lnTo>
                      <a:pt x="396" y="88"/>
                    </a:lnTo>
                    <a:lnTo>
                      <a:pt x="389" y="95"/>
                    </a:lnTo>
                    <a:lnTo>
                      <a:pt x="389" y="0"/>
                    </a:lnTo>
                    <a:lnTo>
                      <a:pt x="383" y="7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31" name="Freeform 31"/>
              <p:cNvSpPr>
                <a:spLocks/>
              </p:cNvSpPr>
              <p:nvPr/>
            </p:nvSpPr>
            <p:spPr bwMode="auto">
              <a:xfrm>
                <a:off x="4107" y="1431"/>
                <a:ext cx="77" cy="102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85" y="0"/>
                  </a:cxn>
                  <a:cxn ang="0">
                    <a:pos x="685" y="34"/>
                  </a:cxn>
                  <a:cxn ang="0">
                    <a:pos x="403" y="1016"/>
                  </a:cxn>
                  <a:cxn ang="0">
                    <a:pos x="422" y="1064"/>
                  </a:cxn>
                  <a:cxn ang="0">
                    <a:pos x="457" y="1084"/>
                  </a:cxn>
                  <a:cxn ang="0">
                    <a:pos x="504" y="1097"/>
                  </a:cxn>
                  <a:cxn ang="0">
                    <a:pos x="551" y="1097"/>
                  </a:cxn>
                  <a:cxn ang="0">
                    <a:pos x="551" y="1117"/>
                  </a:cxn>
                  <a:cxn ang="0">
                    <a:pos x="0" y="1117"/>
                  </a:cxn>
                  <a:cxn ang="0">
                    <a:pos x="0" y="1097"/>
                  </a:cxn>
                  <a:cxn ang="0">
                    <a:pos x="74" y="1091"/>
                  </a:cxn>
                  <a:cxn ang="0">
                    <a:pos x="135" y="1070"/>
                  </a:cxn>
                  <a:cxn ang="0">
                    <a:pos x="174" y="1036"/>
                  </a:cxn>
                  <a:cxn ang="0">
                    <a:pos x="208" y="989"/>
                  </a:cxn>
                  <a:cxn ang="0">
                    <a:pos x="229" y="934"/>
                  </a:cxn>
                  <a:cxn ang="0">
                    <a:pos x="248" y="867"/>
                  </a:cxn>
                  <a:cxn ang="0">
                    <a:pos x="268" y="792"/>
                  </a:cxn>
                  <a:cxn ang="0">
                    <a:pos x="289" y="711"/>
                  </a:cxn>
                  <a:cxn ang="0">
                    <a:pos x="363" y="454"/>
                  </a:cxn>
                  <a:cxn ang="0">
                    <a:pos x="410" y="312"/>
                  </a:cxn>
                  <a:cxn ang="0">
                    <a:pos x="422" y="243"/>
                  </a:cxn>
                  <a:cxn ang="0">
                    <a:pos x="430" y="203"/>
                  </a:cxn>
                  <a:cxn ang="0">
                    <a:pos x="416" y="156"/>
                  </a:cxn>
                  <a:cxn ang="0">
                    <a:pos x="389" y="128"/>
                  </a:cxn>
                  <a:cxn ang="0">
                    <a:pos x="342" y="115"/>
                  </a:cxn>
                  <a:cxn ang="0">
                    <a:pos x="295" y="122"/>
                  </a:cxn>
                  <a:cxn ang="0">
                    <a:pos x="262" y="122"/>
                  </a:cxn>
                  <a:cxn ang="0">
                    <a:pos x="262" y="101"/>
                  </a:cxn>
                  <a:cxn ang="0">
                    <a:pos x="644" y="0"/>
                  </a:cxn>
                </a:cxnLst>
                <a:rect l="0" t="0" r="r" b="b"/>
                <a:pathLst>
                  <a:path w="685" h="1117">
                    <a:moveTo>
                      <a:pt x="644" y="0"/>
                    </a:moveTo>
                    <a:lnTo>
                      <a:pt x="685" y="0"/>
                    </a:lnTo>
                    <a:lnTo>
                      <a:pt x="685" y="34"/>
                    </a:lnTo>
                    <a:lnTo>
                      <a:pt x="403" y="1016"/>
                    </a:lnTo>
                    <a:lnTo>
                      <a:pt x="422" y="1064"/>
                    </a:lnTo>
                    <a:lnTo>
                      <a:pt x="457" y="1084"/>
                    </a:lnTo>
                    <a:lnTo>
                      <a:pt x="504" y="1097"/>
                    </a:lnTo>
                    <a:lnTo>
                      <a:pt x="551" y="1097"/>
                    </a:lnTo>
                    <a:lnTo>
                      <a:pt x="551" y="1117"/>
                    </a:lnTo>
                    <a:lnTo>
                      <a:pt x="0" y="1117"/>
                    </a:lnTo>
                    <a:lnTo>
                      <a:pt x="0" y="1097"/>
                    </a:lnTo>
                    <a:lnTo>
                      <a:pt x="74" y="1091"/>
                    </a:lnTo>
                    <a:lnTo>
                      <a:pt x="135" y="1070"/>
                    </a:lnTo>
                    <a:lnTo>
                      <a:pt x="174" y="1036"/>
                    </a:lnTo>
                    <a:lnTo>
                      <a:pt x="208" y="989"/>
                    </a:lnTo>
                    <a:lnTo>
                      <a:pt x="229" y="934"/>
                    </a:lnTo>
                    <a:lnTo>
                      <a:pt x="248" y="867"/>
                    </a:lnTo>
                    <a:lnTo>
                      <a:pt x="268" y="792"/>
                    </a:lnTo>
                    <a:lnTo>
                      <a:pt x="289" y="711"/>
                    </a:lnTo>
                    <a:lnTo>
                      <a:pt x="363" y="454"/>
                    </a:lnTo>
                    <a:lnTo>
                      <a:pt x="410" y="312"/>
                    </a:lnTo>
                    <a:lnTo>
                      <a:pt x="422" y="243"/>
                    </a:lnTo>
                    <a:lnTo>
                      <a:pt x="430" y="203"/>
                    </a:lnTo>
                    <a:lnTo>
                      <a:pt x="416" y="156"/>
                    </a:lnTo>
                    <a:lnTo>
                      <a:pt x="389" y="128"/>
                    </a:lnTo>
                    <a:lnTo>
                      <a:pt x="342" y="115"/>
                    </a:lnTo>
                    <a:lnTo>
                      <a:pt x="295" y="122"/>
                    </a:lnTo>
                    <a:lnTo>
                      <a:pt x="262" y="122"/>
                    </a:lnTo>
                    <a:lnTo>
                      <a:pt x="262" y="101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32" name="Freeform 32"/>
              <p:cNvSpPr>
                <a:spLocks/>
              </p:cNvSpPr>
              <p:nvPr/>
            </p:nvSpPr>
            <p:spPr bwMode="auto">
              <a:xfrm>
                <a:off x="4109" y="1432"/>
                <a:ext cx="76" cy="102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85" y="0"/>
                  </a:cxn>
                  <a:cxn ang="0">
                    <a:pos x="685" y="34"/>
                  </a:cxn>
                  <a:cxn ang="0">
                    <a:pos x="396" y="1016"/>
                  </a:cxn>
                  <a:cxn ang="0">
                    <a:pos x="416" y="1064"/>
                  </a:cxn>
                  <a:cxn ang="0">
                    <a:pos x="456" y="1084"/>
                  </a:cxn>
                  <a:cxn ang="0">
                    <a:pos x="503" y="1097"/>
                  </a:cxn>
                  <a:cxn ang="0">
                    <a:pos x="550" y="1097"/>
                  </a:cxn>
                  <a:cxn ang="0">
                    <a:pos x="550" y="1118"/>
                  </a:cxn>
                  <a:cxn ang="0">
                    <a:pos x="0" y="1118"/>
                  </a:cxn>
                  <a:cxn ang="0">
                    <a:pos x="0" y="1097"/>
                  </a:cxn>
                  <a:cxn ang="0">
                    <a:pos x="73" y="1091"/>
                  </a:cxn>
                  <a:cxn ang="0">
                    <a:pos x="133" y="1071"/>
                  </a:cxn>
                  <a:cxn ang="0">
                    <a:pos x="174" y="1036"/>
                  </a:cxn>
                  <a:cxn ang="0">
                    <a:pos x="207" y="989"/>
                  </a:cxn>
                  <a:cxn ang="0">
                    <a:pos x="228" y="935"/>
                  </a:cxn>
                  <a:cxn ang="0">
                    <a:pos x="248" y="867"/>
                  </a:cxn>
                  <a:cxn ang="0">
                    <a:pos x="268" y="792"/>
                  </a:cxn>
                  <a:cxn ang="0">
                    <a:pos x="289" y="711"/>
                  </a:cxn>
                  <a:cxn ang="0">
                    <a:pos x="362" y="454"/>
                  </a:cxn>
                  <a:cxn ang="0">
                    <a:pos x="408" y="312"/>
                  </a:cxn>
                  <a:cxn ang="0">
                    <a:pos x="422" y="244"/>
                  </a:cxn>
                  <a:cxn ang="0">
                    <a:pos x="429" y="203"/>
                  </a:cxn>
                  <a:cxn ang="0">
                    <a:pos x="416" y="156"/>
                  </a:cxn>
                  <a:cxn ang="0">
                    <a:pos x="389" y="128"/>
                  </a:cxn>
                  <a:cxn ang="0">
                    <a:pos x="342" y="115"/>
                  </a:cxn>
                  <a:cxn ang="0">
                    <a:pos x="295" y="122"/>
                  </a:cxn>
                  <a:cxn ang="0">
                    <a:pos x="261" y="122"/>
                  </a:cxn>
                  <a:cxn ang="0">
                    <a:pos x="261" y="102"/>
                  </a:cxn>
                  <a:cxn ang="0">
                    <a:pos x="644" y="0"/>
                  </a:cxn>
                </a:cxnLst>
                <a:rect l="0" t="0" r="r" b="b"/>
                <a:pathLst>
                  <a:path w="685" h="1118">
                    <a:moveTo>
                      <a:pt x="644" y="0"/>
                    </a:moveTo>
                    <a:lnTo>
                      <a:pt x="685" y="0"/>
                    </a:lnTo>
                    <a:lnTo>
                      <a:pt x="685" y="34"/>
                    </a:lnTo>
                    <a:lnTo>
                      <a:pt x="396" y="1016"/>
                    </a:lnTo>
                    <a:lnTo>
                      <a:pt x="416" y="1064"/>
                    </a:lnTo>
                    <a:lnTo>
                      <a:pt x="456" y="1084"/>
                    </a:lnTo>
                    <a:lnTo>
                      <a:pt x="503" y="1097"/>
                    </a:lnTo>
                    <a:lnTo>
                      <a:pt x="550" y="1097"/>
                    </a:lnTo>
                    <a:lnTo>
                      <a:pt x="550" y="1118"/>
                    </a:lnTo>
                    <a:lnTo>
                      <a:pt x="0" y="1118"/>
                    </a:lnTo>
                    <a:lnTo>
                      <a:pt x="0" y="1097"/>
                    </a:lnTo>
                    <a:lnTo>
                      <a:pt x="73" y="1091"/>
                    </a:lnTo>
                    <a:lnTo>
                      <a:pt x="133" y="1071"/>
                    </a:lnTo>
                    <a:lnTo>
                      <a:pt x="174" y="1036"/>
                    </a:lnTo>
                    <a:lnTo>
                      <a:pt x="207" y="989"/>
                    </a:lnTo>
                    <a:lnTo>
                      <a:pt x="228" y="935"/>
                    </a:lnTo>
                    <a:lnTo>
                      <a:pt x="248" y="867"/>
                    </a:lnTo>
                    <a:lnTo>
                      <a:pt x="268" y="792"/>
                    </a:lnTo>
                    <a:lnTo>
                      <a:pt x="289" y="711"/>
                    </a:lnTo>
                    <a:lnTo>
                      <a:pt x="362" y="454"/>
                    </a:lnTo>
                    <a:lnTo>
                      <a:pt x="408" y="312"/>
                    </a:lnTo>
                    <a:lnTo>
                      <a:pt x="422" y="244"/>
                    </a:lnTo>
                    <a:lnTo>
                      <a:pt x="429" y="203"/>
                    </a:lnTo>
                    <a:lnTo>
                      <a:pt x="416" y="156"/>
                    </a:lnTo>
                    <a:lnTo>
                      <a:pt x="389" y="128"/>
                    </a:lnTo>
                    <a:lnTo>
                      <a:pt x="342" y="115"/>
                    </a:lnTo>
                    <a:lnTo>
                      <a:pt x="295" y="122"/>
                    </a:lnTo>
                    <a:lnTo>
                      <a:pt x="261" y="122"/>
                    </a:lnTo>
                    <a:lnTo>
                      <a:pt x="261" y="102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33" name="Freeform 33"/>
              <p:cNvSpPr>
                <a:spLocks/>
              </p:cNvSpPr>
              <p:nvPr/>
            </p:nvSpPr>
            <p:spPr bwMode="auto">
              <a:xfrm>
                <a:off x="3841" y="1432"/>
                <a:ext cx="76" cy="102"/>
              </a:xfrm>
              <a:custGeom>
                <a:avLst/>
                <a:gdLst/>
                <a:ahLst/>
                <a:cxnLst>
                  <a:cxn ang="0">
                    <a:pos x="645" y="0"/>
                  </a:cxn>
                  <a:cxn ang="0">
                    <a:pos x="685" y="0"/>
                  </a:cxn>
                  <a:cxn ang="0">
                    <a:pos x="685" y="27"/>
                  </a:cxn>
                  <a:cxn ang="0">
                    <a:pos x="396" y="1010"/>
                  </a:cxn>
                  <a:cxn ang="0">
                    <a:pos x="417" y="1064"/>
                  </a:cxn>
                  <a:cxn ang="0">
                    <a:pos x="456" y="1084"/>
                  </a:cxn>
                  <a:cxn ang="0">
                    <a:pos x="497" y="1097"/>
                  </a:cxn>
                  <a:cxn ang="0">
                    <a:pos x="544" y="1097"/>
                  </a:cxn>
                  <a:cxn ang="0">
                    <a:pos x="544" y="1118"/>
                  </a:cxn>
                  <a:cxn ang="0">
                    <a:pos x="0" y="1118"/>
                  </a:cxn>
                  <a:cxn ang="0">
                    <a:pos x="0" y="1097"/>
                  </a:cxn>
                  <a:cxn ang="0">
                    <a:pos x="74" y="1091"/>
                  </a:cxn>
                  <a:cxn ang="0">
                    <a:pos x="134" y="1071"/>
                  </a:cxn>
                  <a:cxn ang="0">
                    <a:pos x="175" y="1030"/>
                  </a:cxn>
                  <a:cxn ang="0">
                    <a:pos x="202" y="983"/>
                  </a:cxn>
                  <a:cxn ang="0">
                    <a:pos x="228" y="928"/>
                  </a:cxn>
                  <a:cxn ang="0">
                    <a:pos x="242" y="861"/>
                  </a:cxn>
                  <a:cxn ang="0">
                    <a:pos x="263" y="792"/>
                  </a:cxn>
                  <a:cxn ang="0">
                    <a:pos x="282" y="711"/>
                  </a:cxn>
                  <a:cxn ang="0">
                    <a:pos x="363" y="454"/>
                  </a:cxn>
                  <a:cxn ang="0">
                    <a:pos x="410" y="312"/>
                  </a:cxn>
                  <a:cxn ang="0">
                    <a:pos x="423" y="244"/>
                  </a:cxn>
                  <a:cxn ang="0">
                    <a:pos x="430" y="203"/>
                  </a:cxn>
                  <a:cxn ang="0">
                    <a:pos x="417" y="156"/>
                  </a:cxn>
                  <a:cxn ang="0">
                    <a:pos x="382" y="128"/>
                  </a:cxn>
                  <a:cxn ang="0">
                    <a:pos x="343" y="115"/>
                  </a:cxn>
                  <a:cxn ang="0">
                    <a:pos x="296" y="122"/>
                  </a:cxn>
                  <a:cxn ang="0">
                    <a:pos x="263" y="122"/>
                  </a:cxn>
                  <a:cxn ang="0">
                    <a:pos x="263" y="102"/>
                  </a:cxn>
                  <a:cxn ang="0">
                    <a:pos x="645" y="0"/>
                  </a:cxn>
                </a:cxnLst>
                <a:rect l="0" t="0" r="r" b="b"/>
                <a:pathLst>
                  <a:path w="685" h="1118">
                    <a:moveTo>
                      <a:pt x="645" y="0"/>
                    </a:moveTo>
                    <a:lnTo>
                      <a:pt x="685" y="0"/>
                    </a:lnTo>
                    <a:lnTo>
                      <a:pt x="685" y="27"/>
                    </a:lnTo>
                    <a:lnTo>
                      <a:pt x="396" y="1010"/>
                    </a:lnTo>
                    <a:lnTo>
                      <a:pt x="417" y="1064"/>
                    </a:lnTo>
                    <a:lnTo>
                      <a:pt x="456" y="1084"/>
                    </a:lnTo>
                    <a:lnTo>
                      <a:pt x="497" y="1097"/>
                    </a:lnTo>
                    <a:lnTo>
                      <a:pt x="544" y="1097"/>
                    </a:lnTo>
                    <a:lnTo>
                      <a:pt x="544" y="1118"/>
                    </a:lnTo>
                    <a:lnTo>
                      <a:pt x="0" y="1118"/>
                    </a:lnTo>
                    <a:lnTo>
                      <a:pt x="0" y="1097"/>
                    </a:lnTo>
                    <a:lnTo>
                      <a:pt x="74" y="1091"/>
                    </a:lnTo>
                    <a:lnTo>
                      <a:pt x="134" y="1071"/>
                    </a:lnTo>
                    <a:lnTo>
                      <a:pt x="175" y="1030"/>
                    </a:lnTo>
                    <a:lnTo>
                      <a:pt x="202" y="983"/>
                    </a:lnTo>
                    <a:lnTo>
                      <a:pt x="228" y="928"/>
                    </a:lnTo>
                    <a:lnTo>
                      <a:pt x="242" y="861"/>
                    </a:lnTo>
                    <a:lnTo>
                      <a:pt x="263" y="792"/>
                    </a:lnTo>
                    <a:lnTo>
                      <a:pt x="282" y="711"/>
                    </a:lnTo>
                    <a:lnTo>
                      <a:pt x="363" y="454"/>
                    </a:lnTo>
                    <a:lnTo>
                      <a:pt x="410" y="312"/>
                    </a:lnTo>
                    <a:lnTo>
                      <a:pt x="423" y="244"/>
                    </a:lnTo>
                    <a:lnTo>
                      <a:pt x="430" y="203"/>
                    </a:lnTo>
                    <a:lnTo>
                      <a:pt x="417" y="156"/>
                    </a:lnTo>
                    <a:lnTo>
                      <a:pt x="382" y="128"/>
                    </a:lnTo>
                    <a:lnTo>
                      <a:pt x="343" y="115"/>
                    </a:lnTo>
                    <a:lnTo>
                      <a:pt x="296" y="122"/>
                    </a:lnTo>
                    <a:lnTo>
                      <a:pt x="263" y="122"/>
                    </a:lnTo>
                    <a:lnTo>
                      <a:pt x="263" y="102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34" name="Freeform 34"/>
              <p:cNvSpPr>
                <a:spLocks/>
              </p:cNvSpPr>
              <p:nvPr/>
            </p:nvSpPr>
            <p:spPr bwMode="auto">
              <a:xfrm>
                <a:off x="3912" y="1428"/>
                <a:ext cx="10" cy="8"/>
              </a:xfrm>
              <a:custGeom>
                <a:avLst/>
                <a:gdLst/>
                <a:ahLst/>
                <a:cxnLst>
                  <a:cxn ang="0">
                    <a:pos x="94" y="47"/>
                  </a:cxn>
                  <a:cxn ang="0">
                    <a:pos x="47" y="0"/>
                  </a:cxn>
                  <a:cxn ang="0">
                    <a:pos x="7" y="0"/>
                  </a:cxn>
                  <a:cxn ang="0">
                    <a:pos x="7" y="94"/>
                  </a:cxn>
                  <a:cxn ang="0">
                    <a:pos x="47" y="94"/>
                  </a:cxn>
                  <a:cxn ang="0">
                    <a:pos x="0" y="47"/>
                  </a:cxn>
                  <a:cxn ang="0">
                    <a:pos x="94" y="47"/>
                  </a:cxn>
                  <a:cxn ang="0">
                    <a:pos x="94" y="0"/>
                  </a:cxn>
                  <a:cxn ang="0">
                    <a:pos x="47" y="0"/>
                  </a:cxn>
                  <a:cxn ang="0">
                    <a:pos x="94" y="47"/>
                  </a:cxn>
                </a:cxnLst>
                <a:rect l="0" t="0" r="r" b="b"/>
                <a:pathLst>
                  <a:path w="94" h="94">
                    <a:moveTo>
                      <a:pt x="94" y="47"/>
                    </a:moveTo>
                    <a:lnTo>
                      <a:pt x="47" y="0"/>
                    </a:lnTo>
                    <a:lnTo>
                      <a:pt x="7" y="0"/>
                    </a:lnTo>
                    <a:lnTo>
                      <a:pt x="7" y="94"/>
                    </a:lnTo>
                    <a:lnTo>
                      <a:pt x="47" y="94"/>
                    </a:lnTo>
                    <a:lnTo>
                      <a:pt x="0" y="47"/>
                    </a:lnTo>
                    <a:lnTo>
                      <a:pt x="94" y="47"/>
                    </a:lnTo>
                    <a:lnTo>
                      <a:pt x="94" y="0"/>
                    </a:lnTo>
                    <a:lnTo>
                      <a:pt x="47" y="0"/>
                    </a:lnTo>
                    <a:lnTo>
                      <a:pt x="9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35" name="Freeform 35"/>
              <p:cNvSpPr>
                <a:spLocks/>
              </p:cNvSpPr>
              <p:nvPr/>
            </p:nvSpPr>
            <p:spPr bwMode="auto">
              <a:xfrm>
                <a:off x="3912" y="1432"/>
                <a:ext cx="10" cy="4"/>
              </a:xfrm>
              <a:custGeom>
                <a:avLst/>
                <a:gdLst/>
                <a:ahLst/>
                <a:cxnLst>
                  <a:cxn ang="0">
                    <a:pos x="87" y="34"/>
                  </a:cxn>
                  <a:cxn ang="0">
                    <a:pos x="94" y="27"/>
                  </a:cxn>
                  <a:cxn ang="0">
                    <a:pos x="94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7" y="20"/>
                  </a:cxn>
                  <a:cxn ang="0">
                    <a:pos x="87" y="34"/>
                  </a:cxn>
                  <a:cxn ang="0">
                    <a:pos x="94" y="27"/>
                  </a:cxn>
                  <a:cxn ang="0">
                    <a:pos x="87" y="34"/>
                  </a:cxn>
                </a:cxnLst>
                <a:rect l="0" t="0" r="r" b="b"/>
                <a:pathLst>
                  <a:path w="94" h="34">
                    <a:moveTo>
                      <a:pt x="87" y="34"/>
                    </a:moveTo>
                    <a:lnTo>
                      <a:pt x="94" y="27"/>
                    </a:lnTo>
                    <a:lnTo>
                      <a:pt x="94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7" y="20"/>
                    </a:lnTo>
                    <a:lnTo>
                      <a:pt x="87" y="34"/>
                    </a:lnTo>
                    <a:lnTo>
                      <a:pt x="94" y="27"/>
                    </a:lnTo>
                    <a:lnTo>
                      <a:pt x="87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36" name="Freeform 36"/>
              <p:cNvSpPr>
                <a:spLocks/>
              </p:cNvSpPr>
              <p:nvPr/>
            </p:nvSpPr>
            <p:spPr bwMode="auto">
              <a:xfrm>
                <a:off x="3880" y="1434"/>
                <a:ext cx="40" cy="91"/>
              </a:xfrm>
              <a:custGeom>
                <a:avLst/>
                <a:gdLst/>
                <a:ahLst/>
                <a:cxnLst>
                  <a:cxn ang="0">
                    <a:pos x="88" y="983"/>
                  </a:cxn>
                  <a:cxn ang="0">
                    <a:pos x="88" y="996"/>
                  </a:cxn>
                  <a:cxn ang="0">
                    <a:pos x="376" y="14"/>
                  </a:cxn>
                  <a:cxn ang="0">
                    <a:pos x="296" y="0"/>
                  </a:cxn>
                  <a:cxn ang="0">
                    <a:pos x="7" y="983"/>
                  </a:cxn>
                  <a:cxn ang="0">
                    <a:pos x="7" y="996"/>
                  </a:cxn>
                  <a:cxn ang="0">
                    <a:pos x="7" y="983"/>
                  </a:cxn>
                  <a:cxn ang="0">
                    <a:pos x="0" y="990"/>
                  </a:cxn>
                  <a:cxn ang="0">
                    <a:pos x="7" y="996"/>
                  </a:cxn>
                  <a:cxn ang="0">
                    <a:pos x="88" y="983"/>
                  </a:cxn>
                </a:cxnLst>
                <a:rect l="0" t="0" r="r" b="b"/>
                <a:pathLst>
                  <a:path w="376" h="996">
                    <a:moveTo>
                      <a:pt x="88" y="983"/>
                    </a:moveTo>
                    <a:lnTo>
                      <a:pt x="88" y="996"/>
                    </a:lnTo>
                    <a:lnTo>
                      <a:pt x="376" y="14"/>
                    </a:lnTo>
                    <a:lnTo>
                      <a:pt x="296" y="0"/>
                    </a:lnTo>
                    <a:lnTo>
                      <a:pt x="7" y="983"/>
                    </a:lnTo>
                    <a:lnTo>
                      <a:pt x="7" y="996"/>
                    </a:lnTo>
                    <a:lnTo>
                      <a:pt x="7" y="983"/>
                    </a:lnTo>
                    <a:lnTo>
                      <a:pt x="0" y="990"/>
                    </a:lnTo>
                    <a:lnTo>
                      <a:pt x="7" y="996"/>
                    </a:lnTo>
                    <a:lnTo>
                      <a:pt x="88" y="9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37" name="Freeform 37"/>
              <p:cNvSpPr>
                <a:spLocks/>
              </p:cNvSpPr>
              <p:nvPr/>
            </p:nvSpPr>
            <p:spPr bwMode="auto">
              <a:xfrm>
                <a:off x="3880" y="1524"/>
                <a:ext cx="26" cy="12"/>
              </a:xfrm>
              <a:custGeom>
                <a:avLst/>
                <a:gdLst/>
                <a:ahLst/>
                <a:cxnLst>
                  <a:cxn ang="0">
                    <a:pos x="235" y="94"/>
                  </a:cxn>
                  <a:cxn ang="0">
                    <a:pos x="188" y="47"/>
                  </a:cxn>
                  <a:cxn ang="0">
                    <a:pos x="147" y="54"/>
                  </a:cxn>
                  <a:cxn ang="0">
                    <a:pos x="114" y="41"/>
                  </a:cxn>
                  <a:cxn ang="0">
                    <a:pos x="94" y="33"/>
                  </a:cxn>
                  <a:cxn ang="0">
                    <a:pos x="81" y="0"/>
                  </a:cxn>
                  <a:cxn ang="0">
                    <a:pos x="0" y="13"/>
                  </a:cxn>
                  <a:cxn ang="0">
                    <a:pos x="26" y="88"/>
                  </a:cxn>
                  <a:cxn ang="0">
                    <a:pos x="87" y="122"/>
                  </a:cxn>
                  <a:cxn ang="0">
                    <a:pos x="135" y="135"/>
                  </a:cxn>
                  <a:cxn ang="0">
                    <a:pos x="188" y="142"/>
                  </a:cxn>
                  <a:cxn ang="0">
                    <a:pos x="141" y="94"/>
                  </a:cxn>
                  <a:cxn ang="0">
                    <a:pos x="235" y="94"/>
                  </a:cxn>
                  <a:cxn ang="0">
                    <a:pos x="235" y="47"/>
                  </a:cxn>
                  <a:cxn ang="0">
                    <a:pos x="188" y="47"/>
                  </a:cxn>
                  <a:cxn ang="0">
                    <a:pos x="235" y="94"/>
                  </a:cxn>
                </a:cxnLst>
                <a:rect l="0" t="0" r="r" b="b"/>
                <a:pathLst>
                  <a:path w="235" h="142">
                    <a:moveTo>
                      <a:pt x="235" y="94"/>
                    </a:moveTo>
                    <a:lnTo>
                      <a:pt x="188" y="47"/>
                    </a:lnTo>
                    <a:lnTo>
                      <a:pt x="147" y="54"/>
                    </a:lnTo>
                    <a:lnTo>
                      <a:pt x="114" y="41"/>
                    </a:lnTo>
                    <a:lnTo>
                      <a:pt x="94" y="33"/>
                    </a:lnTo>
                    <a:lnTo>
                      <a:pt x="81" y="0"/>
                    </a:lnTo>
                    <a:lnTo>
                      <a:pt x="0" y="13"/>
                    </a:lnTo>
                    <a:lnTo>
                      <a:pt x="26" y="88"/>
                    </a:lnTo>
                    <a:lnTo>
                      <a:pt x="87" y="122"/>
                    </a:lnTo>
                    <a:lnTo>
                      <a:pt x="135" y="135"/>
                    </a:lnTo>
                    <a:lnTo>
                      <a:pt x="188" y="142"/>
                    </a:lnTo>
                    <a:lnTo>
                      <a:pt x="141" y="94"/>
                    </a:lnTo>
                    <a:lnTo>
                      <a:pt x="235" y="94"/>
                    </a:lnTo>
                    <a:lnTo>
                      <a:pt x="235" y="47"/>
                    </a:lnTo>
                    <a:lnTo>
                      <a:pt x="188" y="47"/>
                    </a:lnTo>
                    <a:lnTo>
                      <a:pt x="235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38" name="Freeform 38"/>
              <p:cNvSpPr>
                <a:spLocks/>
              </p:cNvSpPr>
              <p:nvPr/>
            </p:nvSpPr>
            <p:spPr bwMode="auto">
              <a:xfrm>
                <a:off x="3896" y="1530"/>
                <a:ext cx="10" cy="8"/>
              </a:xfrm>
              <a:custGeom>
                <a:avLst/>
                <a:gdLst/>
                <a:ahLst/>
                <a:cxnLst>
                  <a:cxn ang="0">
                    <a:pos x="47" y="95"/>
                  </a:cxn>
                  <a:cxn ang="0">
                    <a:pos x="94" y="47"/>
                  </a:cxn>
                  <a:cxn ang="0">
                    <a:pos x="94" y="26"/>
                  </a:cxn>
                  <a:cxn ang="0">
                    <a:pos x="0" y="26"/>
                  </a:cxn>
                  <a:cxn ang="0">
                    <a:pos x="0" y="47"/>
                  </a:cxn>
                  <a:cxn ang="0">
                    <a:pos x="47" y="0"/>
                  </a:cxn>
                  <a:cxn ang="0">
                    <a:pos x="47" y="95"/>
                  </a:cxn>
                  <a:cxn ang="0">
                    <a:pos x="94" y="95"/>
                  </a:cxn>
                  <a:cxn ang="0">
                    <a:pos x="94" y="47"/>
                  </a:cxn>
                  <a:cxn ang="0">
                    <a:pos x="47" y="95"/>
                  </a:cxn>
                </a:cxnLst>
                <a:rect l="0" t="0" r="r" b="b"/>
                <a:pathLst>
                  <a:path w="94" h="95">
                    <a:moveTo>
                      <a:pt x="47" y="95"/>
                    </a:moveTo>
                    <a:lnTo>
                      <a:pt x="94" y="47"/>
                    </a:lnTo>
                    <a:lnTo>
                      <a:pt x="94" y="26"/>
                    </a:lnTo>
                    <a:lnTo>
                      <a:pt x="0" y="26"/>
                    </a:lnTo>
                    <a:lnTo>
                      <a:pt x="0" y="47"/>
                    </a:lnTo>
                    <a:lnTo>
                      <a:pt x="47" y="0"/>
                    </a:lnTo>
                    <a:lnTo>
                      <a:pt x="47" y="95"/>
                    </a:lnTo>
                    <a:lnTo>
                      <a:pt x="94" y="95"/>
                    </a:lnTo>
                    <a:lnTo>
                      <a:pt x="94" y="47"/>
                    </a:lnTo>
                    <a:lnTo>
                      <a:pt x="47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39" name="Freeform 39"/>
              <p:cNvSpPr>
                <a:spLocks/>
              </p:cNvSpPr>
              <p:nvPr/>
            </p:nvSpPr>
            <p:spPr bwMode="auto">
              <a:xfrm>
                <a:off x="3836" y="1530"/>
                <a:ext cx="65" cy="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47" y="95"/>
                  </a:cxn>
                  <a:cxn ang="0">
                    <a:pos x="591" y="95"/>
                  </a:cxn>
                  <a:cxn ang="0">
                    <a:pos x="591" y="0"/>
                  </a:cxn>
                  <a:cxn ang="0">
                    <a:pos x="47" y="0"/>
                  </a:cxn>
                  <a:cxn ang="0">
                    <a:pos x="94" y="47"/>
                  </a:cxn>
                  <a:cxn ang="0">
                    <a:pos x="0" y="47"/>
                  </a:cxn>
                  <a:cxn ang="0">
                    <a:pos x="0" y="95"/>
                  </a:cxn>
                  <a:cxn ang="0">
                    <a:pos x="47" y="95"/>
                  </a:cxn>
                  <a:cxn ang="0">
                    <a:pos x="0" y="47"/>
                  </a:cxn>
                </a:cxnLst>
                <a:rect l="0" t="0" r="r" b="b"/>
                <a:pathLst>
                  <a:path w="591" h="95">
                    <a:moveTo>
                      <a:pt x="0" y="47"/>
                    </a:moveTo>
                    <a:lnTo>
                      <a:pt x="47" y="95"/>
                    </a:lnTo>
                    <a:lnTo>
                      <a:pt x="591" y="95"/>
                    </a:lnTo>
                    <a:lnTo>
                      <a:pt x="591" y="0"/>
                    </a:lnTo>
                    <a:lnTo>
                      <a:pt x="47" y="0"/>
                    </a:lnTo>
                    <a:lnTo>
                      <a:pt x="94" y="47"/>
                    </a:lnTo>
                    <a:lnTo>
                      <a:pt x="0" y="47"/>
                    </a:lnTo>
                    <a:lnTo>
                      <a:pt x="0" y="95"/>
                    </a:lnTo>
                    <a:lnTo>
                      <a:pt x="47" y="9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40" name="Freeform 40"/>
              <p:cNvSpPr>
                <a:spLocks/>
              </p:cNvSpPr>
              <p:nvPr/>
            </p:nvSpPr>
            <p:spPr bwMode="auto">
              <a:xfrm>
                <a:off x="3836" y="1528"/>
                <a:ext cx="10" cy="8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0" y="47"/>
                  </a:cxn>
                  <a:cxn ang="0">
                    <a:pos x="0" y="68"/>
                  </a:cxn>
                  <a:cxn ang="0">
                    <a:pos x="94" y="68"/>
                  </a:cxn>
                  <a:cxn ang="0">
                    <a:pos x="94" y="47"/>
                  </a:cxn>
                  <a:cxn ang="0">
                    <a:pos x="47" y="95"/>
                  </a:cxn>
                  <a:cxn ang="0">
                    <a:pos x="47" y="0"/>
                  </a:cxn>
                  <a:cxn ang="0">
                    <a:pos x="0" y="0"/>
                  </a:cxn>
                  <a:cxn ang="0">
                    <a:pos x="0" y="47"/>
                  </a:cxn>
                  <a:cxn ang="0">
                    <a:pos x="47" y="0"/>
                  </a:cxn>
                </a:cxnLst>
                <a:rect l="0" t="0" r="r" b="b"/>
                <a:pathLst>
                  <a:path w="94" h="95">
                    <a:moveTo>
                      <a:pt x="47" y="0"/>
                    </a:moveTo>
                    <a:lnTo>
                      <a:pt x="0" y="47"/>
                    </a:lnTo>
                    <a:lnTo>
                      <a:pt x="0" y="68"/>
                    </a:lnTo>
                    <a:lnTo>
                      <a:pt x="94" y="68"/>
                    </a:lnTo>
                    <a:lnTo>
                      <a:pt x="94" y="47"/>
                    </a:lnTo>
                    <a:lnTo>
                      <a:pt x="47" y="95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41" name="Freeform 41"/>
              <p:cNvSpPr>
                <a:spLocks/>
              </p:cNvSpPr>
              <p:nvPr/>
            </p:nvSpPr>
            <p:spPr bwMode="auto">
              <a:xfrm>
                <a:off x="3841" y="1496"/>
                <a:ext cx="36" cy="40"/>
              </a:xfrm>
              <a:custGeom>
                <a:avLst/>
                <a:gdLst/>
                <a:ahLst/>
                <a:cxnLst>
                  <a:cxn ang="0">
                    <a:pos x="242" y="0"/>
                  </a:cxn>
                  <a:cxn ang="0">
                    <a:pos x="242" y="7"/>
                  </a:cxn>
                  <a:cxn ang="0">
                    <a:pos x="222" y="88"/>
                  </a:cxn>
                  <a:cxn ang="0">
                    <a:pos x="202" y="155"/>
                  </a:cxn>
                  <a:cxn ang="0">
                    <a:pos x="189" y="216"/>
                  </a:cxn>
                  <a:cxn ang="0">
                    <a:pos x="161" y="265"/>
                  </a:cxn>
                  <a:cxn ang="0">
                    <a:pos x="142" y="305"/>
                  </a:cxn>
                  <a:cxn ang="0">
                    <a:pos x="115" y="338"/>
                  </a:cxn>
                  <a:cxn ang="0">
                    <a:pos x="68" y="352"/>
                  </a:cxn>
                  <a:cxn ang="0">
                    <a:pos x="0" y="352"/>
                  </a:cxn>
                  <a:cxn ang="0">
                    <a:pos x="0" y="447"/>
                  </a:cxn>
                  <a:cxn ang="0">
                    <a:pos x="81" y="434"/>
                  </a:cxn>
                  <a:cxn ang="0">
                    <a:pos x="154" y="407"/>
                  </a:cxn>
                  <a:cxn ang="0">
                    <a:pos x="208" y="359"/>
                  </a:cxn>
                  <a:cxn ang="0">
                    <a:pos x="242" y="305"/>
                  </a:cxn>
                  <a:cxn ang="0">
                    <a:pos x="269" y="244"/>
                  </a:cxn>
                  <a:cxn ang="0">
                    <a:pos x="282" y="169"/>
                  </a:cxn>
                  <a:cxn ang="0">
                    <a:pos x="302" y="102"/>
                  </a:cxn>
                  <a:cxn ang="0">
                    <a:pos x="323" y="21"/>
                  </a:cxn>
                  <a:cxn ang="0">
                    <a:pos x="323" y="27"/>
                  </a:cxn>
                  <a:cxn ang="0">
                    <a:pos x="242" y="0"/>
                  </a:cxn>
                </a:cxnLst>
                <a:rect l="0" t="0" r="r" b="b"/>
                <a:pathLst>
                  <a:path w="323" h="447">
                    <a:moveTo>
                      <a:pt x="242" y="0"/>
                    </a:moveTo>
                    <a:lnTo>
                      <a:pt x="242" y="7"/>
                    </a:lnTo>
                    <a:lnTo>
                      <a:pt x="222" y="88"/>
                    </a:lnTo>
                    <a:lnTo>
                      <a:pt x="202" y="155"/>
                    </a:lnTo>
                    <a:lnTo>
                      <a:pt x="189" y="216"/>
                    </a:lnTo>
                    <a:lnTo>
                      <a:pt x="161" y="265"/>
                    </a:lnTo>
                    <a:lnTo>
                      <a:pt x="142" y="305"/>
                    </a:lnTo>
                    <a:lnTo>
                      <a:pt x="115" y="338"/>
                    </a:lnTo>
                    <a:lnTo>
                      <a:pt x="68" y="352"/>
                    </a:lnTo>
                    <a:lnTo>
                      <a:pt x="0" y="352"/>
                    </a:lnTo>
                    <a:lnTo>
                      <a:pt x="0" y="447"/>
                    </a:lnTo>
                    <a:lnTo>
                      <a:pt x="81" y="434"/>
                    </a:lnTo>
                    <a:lnTo>
                      <a:pt x="154" y="407"/>
                    </a:lnTo>
                    <a:lnTo>
                      <a:pt x="208" y="359"/>
                    </a:lnTo>
                    <a:lnTo>
                      <a:pt x="242" y="305"/>
                    </a:lnTo>
                    <a:lnTo>
                      <a:pt x="269" y="244"/>
                    </a:lnTo>
                    <a:lnTo>
                      <a:pt x="282" y="169"/>
                    </a:lnTo>
                    <a:lnTo>
                      <a:pt x="302" y="102"/>
                    </a:lnTo>
                    <a:lnTo>
                      <a:pt x="323" y="21"/>
                    </a:lnTo>
                    <a:lnTo>
                      <a:pt x="323" y="27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42" name="Freeform 42"/>
              <p:cNvSpPr>
                <a:spLocks/>
              </p:cNvSpPr>
              <p:nvPr/>
            </p:nvSpPr>
            <p:spPr bwMode="auto">
              <a:xfrm>
                <a:off x="3868" y="1451"/>
                <a:ext cx="26" cy="47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34"/>
                  </a:cxn>
                  <a:cxn ang="0">
                    <a:pos x="128" y="102"/>
                  </a:cxn>
                  <a:cxn ang="0">
                    <a:pos x="81" y="238"/>
                  </a:cxn>
                  <a:cxn ang="0">
                    <a:pos x="0" y="495"/>
                  </a:cxn>
                  <a:cxn ang="0">
                    <a:pos x="81" y="522"/>
                  </a:cxn>
                  <a:cxn ang="0">
                    <a:pos x="161" y="264"/>
                  </a:cxn>
                  <a:cxn ang="0">
                    <a:pos x="208" y="116"/>
                  </a:cxn>
                  <a:cxn ang="0">
                    <a:pos x="222" y="47"/>
                  </a:cxn>
                  <a:cxn ang="0">
                    <a:pos x="235" y="0"/>
                  </a:cxn>
                  <a:cxn ang="0">
                    <a:pos x="140" y="0"/>
                  </a:cxn>
                </a:cxnLst>
                <a:rect l="0" t="0" r="r" b="b"/>
                <a:pathLst>
                  <a:path w="235" h="522">
                    <a:moveTo>
                      <a:pt x="140" y="0"/>
                    </a:moveTo>
                    <a:lnTo>
                      <a:pt x="140" y="34"/>
                    </a:lnTo>
                    <a:lnTo>
                      <a:pt x="128" y="102"/>
                    </a:lnTo>
                    <a:lnTo>
                      <a:pt x="81" y="238"/>
                    </a:lnTo>
                    <a:lnTo>
                      <a:pt x="0" y="495"/>
                    </a:lnTo>
                    <a:lnTo>
                      <a:pt x="81" y="522"/>
                    </a:lnTo>
                    <a:lnTo>
                      <a:pt x="161" y="264"/>
                    </a:lnTo>
                    <a:lnTo>
                      <a:pt x="208" y="116"/>
                    </a:lnTo>
                    <a:lnTo>
                      <a:pt x="222" y="47"/>
                    </a:lnTo>
                    <a:lnTo>
                      <a:pt x="235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43" name="Freeform 43"/>
              <p:cNvSpPr>
                <a:spLocks/>
              </p:cNvSpPr>
              <p:nvPr/>
            </p:nvSpPr>
            <p:spPr bwMode="auto">
              <a:xfrm>
                <a:off x="3873" y="1439"/>
                <a:ext cx="21" cy="12"/>
              </a:xfrm>
              <a:custGeom>
                <a:avLst/>
                <a:gdLst/>
                <a:ahLst/>
                <a:cxnLst>
                  <a:cxn ang="0">
                    <a:pos x="14" y="94"/>
                  </a:cxn>
                  <a:cxn ang="0">
                    <a:pos x="27" y="88"/>
                  </a:cxn>
                  <a:cxn ang="0">
                    <a:pos x="61" y="81"/>
                  </a:cxn>
                  <a:cxn ang="0">
                    <a:pos x="81" y="94"/>
                  </a:cxn>
                  <a:cxn ang="0">
                    <a:pos x="100" y="101"/>
                  </a:cxn>
                  <a:cxn ang="0">
                    <a:pos x="100" y="128"/>
                  </a:cxn>
                  <a:cxn ang="0">
                    <a:pos x="195" y="128"/>
                  </a:cxn>
                  <a:cxn ang="0">
                    <a:pos x="168" y="61"/>
                  </a:cxn>
                  <a:cxn ang="0">
                    <a:pos x="121" y="13"/>
                  </a:cxn>
                  <a:cxn ang="0">
                    <a:pos x="61" y="0"/>
                  </a:cxn>
                  <a:cxn ang="0">
                    <a:pos x="0" y="6"/>
                  </a:cxn>
                  <a:cxn ang="0">
                    <a:pos x="14" y="0"/>
                  </a:cxn>
                  <a:cxn ang="0">
                    <a:pos x="14" y="94"/>
                  </a:cxn>
                  <a:cxn ang="0">
                    <a:pos x="20" y="88"/>
                  </a:cxn>
                  <a:cxn ang="0">
                    <a:pos x="27" y="88"/>
                  </a:cxn>
                  <a:cxn ang="0">
                    <a:pos x="14" y="94"/>
                  </a:cxn>
                </a:cxnLst>
                <a:rect l="0" t="0" r="r" b="b"/>
                <a:pathLst>
                  <a:path w="195" h="128">
                    <a:moveTo>
                      <a:pt x="14" y="94"/>
                    </a:moveTo>
                    <a:lnTo>
                      <a:pt x="27" y="88"/>
                    </a:lnTo>
                    <a:lnTo>
                      <a:pt x="61" y="81"/>
                    </a:lnTo>
                    <a:lnTo>
                      <a:pt x="81" y="94"/>
                    </a:lnTo>
                    <a:lnTo>
                      <a:pt x="100" y="101"/>
                    </a:lnTo>
                    <a:lnTo>
                      <a:pt x="100" y="128"/>
                    </a:lnTo>
                    <a:lnTo>
                      <a:pt x="195" y="128"/>
                    </a:lnTo>
                    <a:lnTo>
                      <a:pt x="168" y="61"/>
                    </a:lnTo>
                    <a:lnTo>
                      <a:pt x="121" y="13"/>
                    </a:lnTo>
                    <a:lnTo>
                      <a:pt x="61" y="0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14" y="94"/>
                    </a:lnTo>
                    <a:lnTo>
                      <a:pt x="20" y="88"/>
                    </a:lnTo>
                    <a:lnTo>
                      <a:pt x="27" y="88"/>
                    </a:lnTo>
                    <a:lnTo>
                      <a:pt x="14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44" name="Freeform 44"/>
              <p:cNvSpPr>
                <a:spLocks/>
              </p:cNvSpPr>
              <p:nvPr/>
            </p:nvSpPr>
            <p:spPr bwMode="auto">
              <a:xfrm>
                <a:off x="3865" y="1439"/>
                <a:ext cx="10" cy="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48" y="94"/>
                  </a:cxn>
                  <a:cxn ang="0">
                    <a:pos x="81" y="94"/>
                  </a:cxn>
                  <a:cxn ang="0">
                    <a:pos x="81" y="0"/>
                  </a:cxn>
                  <a:cxn ang="0">
                    <a:pos x="48" y="0"/>
                  </a:cxn>
                  <a:cxn ang="0">
                    <a:pos x="94" y="47"/>
                  </a:cxn>
                  <a:cxn ang="0">
                    <a:pos x="0" y="47"/>
                  </a:cxn>
                  <a:cxn ang="0">
                    <a:pos x="0" y="94"/>
                  </a:cxn>
                  <a:cxn ang="0">
                    <a:pos x="48" y="94"/>
                  </a:cxn>
                  <a:cxn ang="0">
                    <a:pos x="0" y="47"/>
                  </a:cxn>
                </a:cxnLst>
                <a:rect l="0" t="0" r="r" b="b"/>
                <a:pathLst>
                  <a:path w="94" h="94">
                    <a:moveTo>
                      <a:pt x="0" y="47"/>
                    </a:moveTo>
                    <a:lnTo>
                      <a:pt x="48" y="94"/>
                    </a:lnTo>
                    <a:lnTo>
                      <a:pt x="81" y="94"/>
                    </a:lnTo>
                    <a:lnTo>
                      <a:pt x="81" y="0"/>
                    </a:lnTo>
                    <a:lnTo>
                      <a:pt x="48" y="0"/>
                    </a:lnTo>
                    <a:lnTo>
                      <a:pt x="94" y="47"/>
                    </a:lnTo>
                    <a:lnTo>
                      <a:pt x="0" y="47"/>
                    </a:lnTo>
                    <a:lnTo>
                      <a:pt x="0" y="94"/>
                    </a:lnTo>
                    <a:lnTo>
                      <a:pt x="48" y="9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45" name="Freeform 45"/>
              <p:cNvSpPr>
                <a:spLocks/>
              </p:cNvSpPr>
              <p:nvPr/>
            </p:nvSpPr>
            <p:spPr bwMode="auto">
              <a:xfrm>
                <a:off x="3865" y="1438"/>
                <a:ext cx="10" cy="7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1"/>
                  </a:cxn>
                  <a:cxn ang="0">
                    <a:pos x="0" y="61"/>
                  </a:cxn>
                  <a:cxn ang="0">
                    <a:pos x="94" y="61"/>
                  </a:cxn>
                  <a:cxn ang="0">
                    <a:pos x="94" y="41"/>
                  </a:cxn>
                  <a:cxn ang="0">
                    <a:pos x="54" y="81"/>
                  </a:cxn>
                  <a:cxn ang="0">
                    <a:pos x="40" y="0"/>
                  </a:cxn>
                  <a:cxn ang="0">
                    <a:pos x="0" y="6"/>
                  </a:cxn>
                  <a:cxn ang="0">
                    <a:pos x="0" y="41"/>
                  </a:cxn>
                  <a:cxn ang="0">
                    <a:pos x="40" y="0"/>
                  </a:cxn>
                </a:cxnLst>
                <a:rect l="0" t="0" r="r" b="b"/>
                <a:pathLst>
                  <a:path w="94" h="81">
                    <a:moveTo>
                      <a:pt x="40" y="0"/>
                    </a:moveTo>
                    <a:lnTo>
                      <a:pt x="0" y="41"/>
                    </a:lnTo>
                    <a:lnTo>
                      <a:pt x="0" y="61"/>
                    </a:lnTo>
                    <a:lnTo>
                      <a:pt x="94" y="61"/>
                    </a:lnTo>
                    <a:lnTo>
                      <a:pt x="94" y="41"/>
                    </a:lnTo>
                    <a:lnTo>
                      <a:pt x="54" y="81"/>
                    </a:lnTo>
                    <a:lnTo>
                      <a:pt x="40" y="0"/>
                    </a:lnTo>
                    <a:lnTo>
                      <a:pt x="0" y="6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46" name="Freeform 46"/>
              <p:cNvSpPr>
                <a:spLocks/>
              </p:cNvSpPr>
              <p:nvPr/>
            </p:nvSpPr>
            <p:spPr bwMode="auto">
              <a:xfrm>
                <a:off x="3869" y="1428"/>
                <a:ext cx="44" cy="17"/>
              </a:xfrm>
              <a:custGeom>
                <a:avLst/>
                <a:gdLst/>
                <a:ahLst/>
                <a:cxnLst>
                  <a:cxn ang="0">
                    <a:pos x="390" y="0"/>
                  </a:cxn>
                  <a:cxn ang="0">
                    <a:pos x="383" y="6"/>
                  </a:cxn>
                  <a:cxn ang="0">
                    <a:pos x="0" y="108"/>
                  </a:cxn>
                  <a:cxn ang="0">
                    <a:pos x="14" y="189"/>
                  </a:cxn>
                  <a:cxn ang="0">
                    <a:pos x="396" y="88"/>
                  </a:cxn>
                  <a:cxn ang="0">
                    <a:pos x="390" y="94"/>
                  </a:cxn>
                  <a:cxn ang="0">
                    <a:pos x="390" y="0"/>
                  </a:cxn>
                  <a:cxn ang="0">
                    <a:pos x="390" y="6"/>
                  </a:cxn>
                  <a:cxn ang="0">
                    <a:pos x="383" y="6"/>
                  </a:cxn>
                  <a:cxn ang="0">
                    <a:pos x="390" y="0"/>
                  </a:cxn>
                </a:cxnLst>
                <a:rect l="0" t="0" r="r" b="b"/>
                <a:pathLst>
                  <a:path w="396" h="189">
                    <a:moveTo>
                      <a:pt x="390" y="0"/>
                    </a:moveTo>
                    <a:lnTo>
                      <a:pt x="383" y="6"/>
                    </a:lnTo>
                    <a:lnTo>
                      <a:pt x="0" y="108"/>
                    </a:lnTo>
                    <a:lnTo>
                      <a:pt x="14" y="189"/>
                    </a:lnTo>
                    <a:lnTo>
                      <a:pt x="396" y="88"/>
                    </a:lnTo>
                    <a:lnTo>
                      <a:pt x="390" y="94"/>
                    </a:lnTo>
                    <a:lnTo>
                      <a:pt x="390" y="0"/>
                    </a:lnTo>
                    <a:lnTo>
                      <a:pt x="390" y="6"/>
                    </a:lnTo>
                    <a:lnTo>
                      <a:pt x="383" y="6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47" name="Freeform 47"/>
              <p:cNvSpPr>
                <a:spLocks/>
              </p:cNvSpPr>
              <p:nvPr/>
            </p:nvSpPr>
            <p:spPr bwMode="auto">
              <a:xfrm>
                <a:off x="3839" y="1429"/>
                <a:ext cx="74" cy="103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77" y="0"/>
                  </a:cxn>
                  <a:cxn ang="0">
                    <a:pos x="677" y="27"/>
                  </a:cxn>
                  <a:cxn ang="0">
                    <a:pos x="396" y="1010"/>
                  </a:cxn>
                  <a:cxn ang="0">
                    <a:pos x="416" y="1057"/>
                  </a:cxn>
                  <a:cxn ang="0">
                    <a:pos x="449" y="1084"/>
                  </a:cxn>
                  <a:cxn ang="0">
                    <a:pos x="496" y="1091"/>
                  </a:cxn>
                  <a:cxn ang="0">
                    <a:pos x="543" y="1091"/>
                  </a:cxn>
                  <a:cxn ang="0">
                    <a:pos x="543" y="1118"/>
                  </a:cxn>
                  <a:cxn ang="0">
                    <a:pos x="0" y="1118"/>
                  </a:cxn>
                  <a:cxn ang="0">
                    <a:pos x="0" y="1091"/>
                  </a:cxn>
                  <a:cxn ang="0">
                    <a:pos x="73" y="1084"/>
                  </a:cxn>
                  <a:cxn ang="0">
                    <a:pos x="133" y="1063"/>
                  </a:cxn>
                  <a:cxn ang="0">
                    <a:pos x="174" y="1030"/>
                  </a:cxn>
                  <a:cxn ang="0">
                    <a:pos x="201" y="982"/>
                  </a:cxn>
                  <a:cxn ang="0">
                    <a:pos x="228" y="929"/>
                  </a:cxn>
                  <a:cxn ang="0">
                    <a:pos x="241" y="860"/>
                  </a:cxn>
                  <a:cxn ang="0">
                    <a:pos x="261" y="786"/>
                  </a:cxn>
                  <a:cxn ang="0">
                    <a:pos x="281" y="705"/>
                  </a:cxn>
                  <a:cxn ang="0">
                    <a:pos x="362" y="447"/>
                  </a:cxn>
                  <a:cxn ang="0">
                    <a:pos x="402" y="311"/>
                  </a:cxn>
                  <a:cxn ang="0">
                    <a:pos x="422" y="244"/>
                  </a:cxn>
                  <a:cxn ang="0">
                    <a:pos x="422" y="203"/>
                  </a:cxn>
                  <a:cxn ang="0">
                    <a:pos x="408" y="149"/>
                  </a:cxn>
                  <a:cxn ang="0">
                    <a:pos x="382" y="122"/>
                  </a:cxn>
                  <a:cxn ang="0">
                    <a:pos x="335" y="108"/>
                  </a:cxn>
                  <a:cxn ang="0">
                    <a:pos x="289" y="115"/>
                  </a:cxn>
                  <a:cxn ang="0">
                    <a:pos x="261" y="115"/>
                  </a:cxn>
                  <a:cxn ang="0">
                    <a:pos x="261" y="94"/>
                  </a:cxn>
                  <a:cxn ang="0">
                    <a:pos x="644" y="0"/>
                  </a:cxn>
                </a:cxnLst>
                <a:rect l="0" t="0" r="r" b="b"/>
                <a:pathLst>
                  <a:path w="677" h="1118">
                    <a:moveTo>
                      <a:pt x="644" y="0"/>
                    </a:moveTo>
                    <a:lnTo>
                      <a:pt x="677" y="0"/>
                    </a:lnTo>
                    <a:lnTo>
                      <a:pt x="677" y="27"/>
                    </a:lnTo>
                    <a:lnTo>
                      <a:pt x="396" y="1010"/>
                    </a:lnTo>
                    <a:lnTo>
                      <a:pt x="416" y="1057"/>
                    </a:lnTo>
                    <a:lnTo>
                      <a:pt x="449" y="1084"/>
                    </a:lnTo>
                    <a:lnTo>
                      <a:pt x="496" y="1091"/>
                    </a:lnTo>
                    <a:lnTo>
                      <a:pt x="543" y="1091"/>
                    </a:lnTo>
                    <a:lnTo>
                      <a:pt x="543" y="1118"/>
                    </a:lnTo>
                    <a:lnTo>
                      <a:pt x="0" y="1118"/>
                    </a:lnTo>
                    <a:lnTo>
                      <a:pt x="0" y="1091"/>
                    </a:lnTo>
                    <a:lnTo>
                      <a:pt x="73" y="1084"/>
                    </a:lnTo>
                    <a:lnTo>
                      <a:pt x="133" y="1063"/>
                    </a:lnTo>
                    <a:lnTo>
                      <a:pt x="174" y="1030"/>
                    </a:lnTo>
                    <a:lnTo>
                      <a:pt x="201" y="982"/>
                    </a:lnTo>
                    <a:lnTo>
                      <a:pt x="228" y="929"/>
                    </a:lnTo>
                    <a:lnTo>
                      <a:pt x="241" y="860"/>
                    </a:lnTo>
                    <a:lnTo>
                      <a:pt x="261" y="786"/>
                    </a:lnTo>
                    <a:lnTo>
                      <a:pt x="281" y="705"/>
                    </a:lnTo>
                    <a:lnTo>
                      <a:pt x="362" y="447"/>
                    </a:lnTo>
                    <a:lnTo>
                      <a:pt x="402" y="311"/>
                    </a:lnTo>
                    <a:lnTo>
                      <a:pt x="422" y="244"/>
                    </a:lnTo>
                    <a:lnTo>
                      <a:pt x="422" y="203"/>
                    </a:lnTo>
                    <a:lnTo>
                      <a:pt x="408" y="149"/>
                    </a:lnTo>
                    <a:lnTo>
                      <a:pt x="382" y="122"/>
                    </a:lnTo>
                    <a:lnTo>
                      <a:pt x="335" y="108"/>
                    </a:lnTo>
                    <a:lnTo>
                      <a:pt x="289" y="115"/>
                    </a:lnTo>
                    <a:lnTo>
                      <a:pt x="261" y="115"/>
                    </a:lnTo>
                    <a:lnTo>
                      <a:pt x="261" y="94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48" name="Freeform 48"/>
              <p:cNvSpPr>
                <a:spLocks/>
              </p:cNvSpPr>
              <p:nvPr/>
            </p:nvSpPr>
            <p:spPr bwMode="auto">
              <a:xfrm>
                <a:off x="3839" y="1431"/>
                <a:ext cx="77" cy="102"/>
              </a:xfrm>
              <a:custGeom>
                <a:avLst/>
                <a:gdLst/>
                <a:ahLst/>
                <a:cxnLst>
                  <a:cxn ang="0">
                    <a:pos x="638" y="0"/>
                  </a:cxn>
                  <a:cxn ang="0">
                    <a:pos x="679" y="0"/>
                  </a:cxn>
                  <a:cxn ang="0">
                    <a:pos x="679" y="34"/>
                  </a:cxn>
                  <a:cxn ang="0">
                    <a:pos x="396" y="1017"/>
                  </a:cxn>
                  <a:cxn ang="0">
                    <a:pos x="417" y="1064"/>
                  </a:cxn>
                  <a:cxn ang="0">
                    <a:pos x="451" y="1091"/>
                  </a:cxn>
                  <a:cxn ang="0">
                    <a:pos x="498" y="1098"/>
                  </a:cxn>
                  <a:cxn ang="0">
                    <a:pos x="544" y="1098"/>
                  </a:cxn>
                  <a:cxn ang="0">
                    <a:pos x="544" y="1119"/>
                  </a:cxn>
                  <a:cxn ang="0">
                    <a:pos x="0" y="1119"/>
                  </a:cxn>
                  <a:cxn ang="0">
                    <a:pos x="0" y="1098"/>
                  </a:cxn>
                  <a:cxn ang="0">
                    <a:pos x="74" y="1091"/>
                  </a:cxn>
                  <a:cxn ang="0">
                    <a:pos x="129" y="1071"/>
                  </a:cxn>
                  <a:cxn ang="0">
                    <a:pos x="168" y="1037"/>
                  </a:cxn>
                  <a:cxn ang="0">
                    <a:pos x="203" y="989"/>
                  </a:cxn>
                  <a:cxn ang="0">
                    <a:pos x="222" y="936"/>
                  </a:cxn>
                  <a:cxn ang="0">
                    <a:pos x="242" y="867"/>
                  </a:cxn>
                  <a:cxn ang="0">
                    <a:pos x="263" y="794"/>
                  </a:cxn>
                  <a:cxn ang="0">
                    <a:pos x="283" y="712"/>
                  </a:cxn>
                  <a:cxn ang="0">
                    <a:pos x="357" y="455"/>
                  </a:cxn>
                  <a:cxn ang="0">
                    <a:pos x="404" y="312"/>
                  </a:cxn>
                  <a:cxn ang="0">
                    <a:pos x="417" y="245"/>
                  </a:cxn>
                  <a:cxn ang="0">
                    <a:pos x="424" y="211"/>
                  </a:cxn>
                  <a:cxn ang="0">
                    <a:pos x="410" y="156"/>
                  </a:cxn>
                  <a:cxn ang="0">
                    <a:pos x="384" y="129"/>
                  </a:cxn>
                  <a:cxn ang="0">
                    <a:pos x="337" y="116"/>
                  </a:cxn>
                  <a:cxn ang="0">
                    <a:pos x="289" y="122"/>
                  </a:cxn>
                  <a:cxn ang="0">
                    <a:pos x="263" y="122"/>
                  </a:cxn>
                  <a:cxn ang="0">
                    <a:pos x="263" y="102"/>
                  </a:cxn>
                  <a:cxn ang="0">
                    <a:pos x="638" y="0"/>
                  </a:cxn>
                </a:cxnLst>
                <a:rect l="0" t="0" r="r" b="b"/>
                <a:pathLst>
                  <a:path w="679" h="1119">
                    <a:moveTo>
                      <a:pt x="638" y="0"/>
                    </a:moveTo>
                    <a:lnTo>
                      <a:pt x="679" y="0"/>
                    </a:lnTo>
                    <a:lnTo>
                      <a:pt x="679" y="34"/>
                    </a:lnTo>
                    <a:lnTo>
                      <a:pt x="396" y="1017"/>
                    </a:lnTo>
                    <a:lnTo>
                      <a:pt x="417" y="1064"/>
                    </a:lnTo>
                    <a:lnTo>
                      <a:pt x="451" y="1091"/>
                    </a:lnTo>
                    <a:lnTo>
                      <a:pt x="498" y="1098"/>
                    </a:lnTo>
                    <a:lnTo>
                      <a:pt x="544" y="1098"/>
                    </a:lnTo>
                    <a:lnTo>
                      <a:pt x="544" y="1119"/>
                    </a:lnTo>
                    <a:lnTo>
                      <a:pt x="0" y="1119"/>
                    </a:lnTo>
                    <a:lnTo>
                      <a:pt x="0" y="1098"/>
                    </a:lnTo>
                    <a:lnTo>
                      <a:pt x="74" y="1091"/>
                    </a:lnTo>
                    <a:lnTo>
                      <a:pt x="129" y="1071"/>
                    </a:lnTo>
                    <a:lnTo>
                      <a:pt x="168" y="1037"/>
                    </a:lnTo>
                    <a:lnTo>
                      <a:pt x="203" y="989"/>
                    </a:lnTo>
                    <a:lnTo>
                      <a:pt x="222" y="936"/>
                    </a:lnTo>
                    <a:lnTo>
                      <a:pt x="242" y="867"/>
                    </a:lnTo>
                    <a:lnTo>
                      <a:pt x="263" y="794"/>
                    </a:lnTo>
                    <a:lnTo>
                      <a:pt x="283" y="712"/>
                    </a:lnTo>
                    <a:lnTo>
                      <a:pt x="357" y="455"/>
                    </a:lnTo>
                    <a:lnTo>
                      <a:pt x="404" y="312"/>
                    </a:lnTo>
                    <a:lnTo>
                      <a:pt x="417" y="245"/>
                    </a:lnTo>
                    <a:lnTo>
                      <a:pt x="424" y="211"/>
                    </a:lnTo>
                    <a:lnTo>
                      <a:pt x="410" y="156"/>
                    </a:lnTo>
                    <a:lnTo>
                      <a:pt x="384" y="129"/>
                    </a:lnTo>
                    <a:lnTo>
                      <a:pt x="337" y="116"/>
                    </a:lnTo>
                    <a:lnTo>
                      <a:pt x="289" y="122"/>
                    </a:lnTo>
                    <a:lnTo>
                      <a:pt x="263" y="122"/>
                    </a:lnTo>
                    <a:lnTo>
                      <a:pt x="263" y="102"/>
                    </a:lnTo>
                    <a:lnTo>
                      <a:pt x="6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49" name="Freeform 49"/>
              <p:cNvSpPr>
                <a:spLocks/>
              </p:cNvSpPr>
              <p:nvPr/>
            </p:nvSpPr>
            <p:spPr bwMode="auto">
              <a:xfrm>
                <a:off x="3946" y="1561"/>
                <a:ext cx="76" cy="102"/>
              </a:xfrm>
              <a:custGeom>
                <a:avLst/>
                <a:gdLst/>
                <a:ahLst/>
                <a:cxnLst>
                  <a:cxn ang="0">
                    <a:pos x="646" y="0"/>
                  </a:cxn>
                  <a:cxn ang="0">
                    <a:pos x="679" y="0"/>
                  </a:cxn>
                  <a:cxn ang="0">
                    <a:pos x="679" y="27"/>
                  </a:cxn>
                  <a:cxn ang="0">
                    <a:pos x="397" y="1002"/>
                  </a:cxn>
                  <a:cxn ang="0">
                    <a:pos x="417" y="1057"/>
                  </a:cxn>
                  <a:cxn ang="0">
                    <a:pos x="451" y="1077"/>
                  </a:cxn>
                  <a:cxn ang="0">
                    <a:pos x="498" y="1091"/>
                  </a:cxn>
                  <a:cxn ang="0">
                    <a:pos x="544" y="1091"/>
                  </a:cxn>
                  <a:cxn ang="0">
                    <a:pos x="544" y="1111"/>
                  </a:cxn>
                  <a:cxn ang="0">
                    <a:pos x="0" y="1111"/>
                  </a:cxn>
                  <a:cxn ang="0">
                    <a:pos x="0" y="1091"/>
                  </a:cxn>
                  <a:cxn ang="0">
                    <a:pos x="74" y="1083"/>
                  </a:cxn>
                  <a:cxn ang="0">
                    <a:pos x="135" y="1063"/>
                  </a:cxn>
                  <a:cxn ang="0">
                    <a:pos x="175" y="1022"/>
                  </a:cxn>
                  <a:cxn ang="0">
                    <a:pos x="203" y="975"/>
                  </a:cxn>
                  <a:cxn ang="0">
                    <a:pos x="229" y="921"/>
                  </a:cxn>
                  <a:cxn ang="0">
                    <a:pos x="242" y="853"/>
                  </a:cxn>
                  <a:cxn ang="0">
                    <a:pos x="263" y="786"/>
                  </a:cxn>
                  <a:cxn ang="0">
                    <a:pos x="283" y="705"/>
                  </a:cxn>
                  <a:cxn ang="0">
                    <a:pos x="363" y="447"/>
                  </a:cxn>
                  <a:cxn ang="0">
                    <a:pos x="404" y="305"/>
                  </a:cxn>
                  <a:cxn ang="0">
                    <a:pos x="424" y="237"/>
                  </a:cxn>
                  <a:cxn ang="0">
                    <a:pos x="424" y="197"/>
                  </a:cxn>
                  <a:cxn ang="0">
                    <a:pos x="410" y="149"/>
                  </a:cxn>
                  <a:cxn ang="0">
                    <a:pos x="384" y="122"/>
                  </a:cxn>
                  <a:cxn ang="0">
                    <a:pos x="337" y="108"/>
                  </a:cxn>
                  <a:cxn ang="0">
                    <a:pos x="289" y="115"/>
                  </a:cxn>
                  <a:cxn ang="0">
                    <a:pos x="263" y="115"/>
                  </a:cxn>
                  <a:cxn ang="0">
                    <a:pos x="263" y="88"/>
                  </a:cxn>
                  <a:cxn ang="0">
                    <a:pos x="646" y="0"/>
                  </a:cxn>
                </a:cxnLst>
                <a:rect l="0" t="0" r="r" b="b"/>
                <a:pathLst>
                  <a:path w="679" h="1111">
                    <a:moveTo>
                      <a:pt x="646" y="0"/>
                    </a:moveTo>
                    <a:lnTo>
                      <a:pt x="679" y="0"/>
                    </a:lnTo>
                    <a:lnTo>
                      <a:pt x="679" y="27"/>
                    </a:lnTo>
                    <a:lnTo>
                      <a:pt x="397" y="1002"/>
                    </a:lnTo>
                    <a:lnTo>
                      <a:pt x="417" y="1057"/>
                    </a:lnTo>
                    <a:lnTo>
                      <a:pt x="451" y="1077"/>
                    </a:lnTo>
                    <a:lnTo>
                      <a:pt x="498" y="1091"/>
                    </a:lnTo>
                    <a:lnTo>
                      <a:pt x="544" y="1091"/>
                    </a:lnTo>
                    <a:lnTo>
                      <a:pt x="544" y="1111"/>
                    </a:lnTo>
                    <a:lnTo>
                      <a:pt x="0" y="1111"/>
                    </a:lnTo>
                    <a:lnTo>
                      <a:pt x="0" y="1091"/>
                    </a:lnTo>
                    <a:lnTo>
                      <a:pt x="74" y="1083"/>
                    </a:lnTo>
                    <a:lnTo>
                      <a:pt x="135" y="1063"/>
                    </a:lnTo>
                    <a:lnTo>
                      <a:pt x="175" y="1022"/>
                    </a:lnTo>
                    <a:lnTo>
                      <a:pt x="203" y="975"/>
                    </a:lnTo>
                    <a:lnTo>
                      <a:pt x="229" y="921"/>
                    </a:lnTo>
                    <a:lnTo>
                      <a:pt x="242" y="853"/>
                    </a:lnTo>
                    <a:lnTo>
                      <a:pt x="263" y="786"/>
                    </a:lnTo>
                    <a:lnTo>
                      <a:pt x="283" y="705"/>
                    </a:lnTo>
                    <a:lnTo>
                      <a:pt x="363" y="447"/>
                    </a:lnTo>
                    <a:lnTo>
                      <a:pt x="404" y="305"/>
                    </a:lnTo>
                    <a:lnTo>
                      <a:pt x="424" y="237"/>
                    </a:lnTo>
                    <a:lnTo>
                      <a:pt x="424" y="197"/>
                    </a:lnTo>
                    <a:lnTo>
                      <a:pt x="410" y="149"/>
                    </a:lnTo>
                    <a:lnTo>
                      <a:pt x="384" y="122"/>
                    </a:lnTo>
                    <a:lnTo>
                      <a:pt x="337" y="108"/>
                    </a:lnTo>
                    <a:lnTo>
                      <a:pt x="289" y="115"/>
                    </a:lnTo>
                    <a:lnTo>
                      <a:pt x="263" y="115"/>
                    </a:lnTo>
                    <a:lnTo>
                      <a:pt x="263" y="88"/>
                    </a:lnTo>
                    <a:lnTo>
                      <a:pt x="6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50" name="Freeform 50"/>
              <p:cNvSpPr>
                <a:spLocks/>
              </p:cNvSpPr>
              <p:nvPr/>
            </p:nvSpPr>
            <p:spPr bwMode="auto">
              <a:xfrm>
                <a:off x="4016" y="1558"/>
                <a:ext cx="11" cy="10"/>
              </a:xfrm>
              <a:custGeom>
                <a:avLst/>
                <a:gdLst/>
                <a:ahLst/>
                <a:cxnLst>
                  <a:cxn ang="0">
                    <a:pos x="94" y="47"/>
                  </a:cxn>
                  <a:cxn ang="0">
                    <a:pos x="47" y="0"/>
                  </a:cxn>
                  <a:cxn ang="0">
                    <a:pos x="14" y="0"/>
                  </a:cxn>
                  <a:cxn ang="0">
                    <a:pos x="14" y="94"/>
                  </a:cxn>
                  <a:cxn ang="0">
                    <a:pos x="47" y="94"/>
                  </a:cxn>
                  <a:cxn ang="0">
                    <a:pos x="0" y="47"/>
                  </a:cxn>
                  <a:cxn ang="0">
                    <a:pos x="94" y="47"/>
                  </a:cxn>
                  <a:cxn ang="0">
                    <a:pos x="94" y="0"/>
                  </a:cxn>
                  <a:cxn ang="0">
                    <a:pos x="47" y="0"/>
                  </a:cxn>
                  <a:cxn ang="0">
                    <a:pos x="94" y="47"/>
                  </a:cxn>
                </a:cxnLst>
                <a:rect l="0" t="0" r="r" b="b"/>
                <a:pathLst>
                  <a:path w="94" h="94">
                    <a:moveTo>
                      <a:pt x="94" y="47"/>
                    </a:moveTo>
                    <a:lnTo>
                      <a:pt x="47" y="0"/>
                    </a:lnTo>
                    <a:lnTo>
                      <a:pt x="14" y="0"/>
                    </a:lnTo>
                    <a:lnTo>
                      <a:pt x="14" y="94"/>
                    </a:lnTo>
                    <a:lnTo>
                      <a:pt x="47" y="94"/>
                    </a:lnTo>
                    <a:lnTo>
                      <a:pt x="0" y="47"/>
                    </a:lnTo>
                    <a:lnTo>
                      <a:pt x="94" y="47"/>
                    </a:lnTo>
                    <a:lnTo>
                      <a:pt x="94" y="0"/>
                    </a:lnTo>
                    <a:lnTo>
                      <a:pt x="47" y="0"/>
                    </a:lnTo>
                    <a:lnTo>
                      <a:pt x="9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51" name="Freeform 51"/>
              <p:cNvSpPr>
                <a:spLocks/>
              </p:cNvSpPr>
              <p:nvPr/>
            </p:nvSpPr>
            <p:spPr bwMode="auto">
              <a:xfrm>
                <a:off x="4016" y="1561"/>
                <a:ext cx="11" cy="4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94" y="27"/>
                  </a:cxn>
                  <a:cxn ang="0">
                    <a:pos x="94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6" y="20"/>
                  </a:cxn>
                  <a:cxn ang="0">
                    <a:pos x="88" y="34"/>
                  </a:cxn>
                  <a:cxn ang="0">
                    <a:pos x="94" y="27"/>
                  </a:cxn>
                  <a:cxn ang="0">
                    <a:pos x="88" y="34"/>
                  </a:cxn>
                </a:cxnLst>
                <a:rect l="0" t="0" r="r" b="b"/>
                <a:pathLst>
                  <a:path w="94" h="34">
                    <a:moveTo>
                      <a:pt x="88" y="34"/>
                    </a:moveTo>
                    <a:lnTo>
                      <a:pt x="94" y="27"/>
                    </a:lnTo>
                    <a:lnTo>
                      <a:pt x="94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6" y="20"/>
                    </a:lnTo>
                    <a:lnTo>
                      <a:pt x="88" y="34"/>
                    </a:lnTo>
                    <a:lnTo>
                      <a:pt x="94" y="27"/>
                    </a:lnTo>
                    <a:lnTo>
                      <a:pt x="88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52" name="Freeform 52"/>
              <p:cNvSpPr>
                <a:spLocks/>
              </p:cNvSpPr>
              <p:nvPr/>
            </p:nvSpPr>
            <p:spPr bwMode="auto">
              <a:xfrm>
                <a:off x="3985" y="1564"/>
                <a:ext cx="42" cy="90"/>
              </a:xfrm>
              <a:custGeom>
                <a:avLst/>
                <a:gdLst/>
                <a:ahLst/>
                <a:cxnLst>
                  <a:cxn ang="0">
                    <a:pos x="87" y="976"/>
                  </a:cxn>
                  <a:cxn ang="0">
                    <a:pos x="87" y="990"/>
                  </a:cxn>
                  <a:cxn ang="0">
                    <a:pos x="370" y="14"/>
                  </a:cxn>
                  <a:cxn ang="0">
                    <a:pos x="288" y="0"/>
                  </a:cxn>
                  <a:cxn ang="0">
                    <a:pos x="7" y="976"/>
                  </a:cxn>
                  <a:cxn ang="0">
                    <a:pos x="7" y="990"/>
                  </a:cxn>
                  <a:cxn ang="0">
                    <a:pos x="7" y="976"/>
                  </a:cxn>
                  <a:cxn ang="0">
                    <a:pos x="0" y="982"/>
                  </a:cxn>
                  <a:cxn ang="0">
                    <a:pos x="7" y="990"/>
                  </a:cxn>
                  <a:cxn ang="0">
                    <a:pos x="87" y="976"/>
                  </a:cxn>
                </a:cxnLst>
                <a:rect l="0" t="0" r="r" b="b"/>
                <a:pathLst>
                  <a:path w="370" h="990">
                    <a:moveTo>
                      <a:pt x="87" y="976"/>
                    </a:moveTo>
                    <a:lnTo>
                      <a:pt x="87" y="990"/>
                    </a:lnTo>
                    <a:lnTo>
                      <a:pt x="370" y="14"/>
                    </a:lnTo>
                    <a:lnTo>
                      <a:pt x="288" y="0"/>
                    </a:lnTo>
                    <a:lnTo>
                      <a:pt x="7" y="976"/>
                    </a:lnTo>
                    <a:lnTo>
                      <a:pt x="7" y="990"/>
                    </a:lnTo>
                    <a:lnTo>
                      <a:pt x="7" y="976"/>
                    </a:lnTo>
                    <a:lnTo>
                      <a:pt x="0" y="982"/>
                    </a:lnTo>
                    <a:lnTo>
                      <a:pt x="7" y="990"/>
                    </a:lnTo>
                    <a:lnTo>
                      <a:pt x="87" y="9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53" name="Freeform 53"/>
              <p:cNvSpPr>
                <a:spLocks/>
              </p:cNvSpPr>
              <p:nvPr/>
            </p:nvSpPr>
            <p:spPr bwMode="auto">
              <a:xfrm>
                <a:off x="3986" y="1654"/>
                <a:ext cx="26" cy="12"/>
              </a:xfrm>
              <a:custGeom>
                <a:avLst/>
                <a:gdLst/>
                <a:ahLst/>
                <a:cxnLst>
                  <a:cxn ang="0">
                    <a:pos x="234" y="95"/>
                  </a:cxn>
                  <a:cxn ang="0">
                    <a:pos x="187" y="47"/>
                  </a:cxn>
                  <a:cxn ang="0">
                    <a:pos x="141" y="54"/>
                  </a:cxn>
                  <a:cxn ang="0">
                    <a:pos x="107" y="40"/>
                  </a:cxn>
                  <a:cxn ang="0">
                    <a:pos x="94" y="34"/>
                  </a:cxn>
                  <a:cxn ang="0">
                    <a:pos x="80" y="0"/>
                  </a:cxn>
                  <a:cxn ang="0">
                    <a:pos x="0" y="14"/>
                  </a:cxn>
                  <a:cxn ang="0">
                    <a:pos x="27" y="87"/>
                  </a:cxn>
                  <a:cxn ang="0">
                    <a:pos x="80" y="122"/>
                  </a:cxn>
                  <a:cxn ang="0">
                    <a:pos x="141" y="136"/>
                  </a:cxn>
                  <a:cxn ang="0">
                    <a:pos x="187" y="142"/>
                  </a:cxn>
                  <a:cxn ang="0">
                    <a:pos x="141" y="95"/>
                  </a:cxn>
                  <a:cxn ang="0">
                    <a:pos x="234" y="95"/>
                  </a:cxn>
                  <a:cxn ang="0">
                    <a:pos x="234" y="47"/>
                  </a:cxn>
                  <a:cxn ang="0">
                    <a:pos x="187" y="47"/>
                  </a:cxn>
                  <a:cxn ang="0">
                    <a:pos x="234" y="95"/>
                  </a:cxn>
                </a:cxnLst>
                <a:rect l="0" t="0" r="r" b="b"/>
                <a:pathLst>
                  <a:path w="234" h="142">
                    <a:moveTo>
                      <a:pt x="234" y="95"/>
                    </a:moveTo>
                    <a:lnTo>
                      <a:pt x="187" y="47"/>
                    </a:lnTo>
                    <a:lnTo>
                      <a:pt x="141" y="54"/>
                    </a:lnTo>
                    <a:lnTo>
                      <a:pt x="107" y="40"/>
                    </a:lnTo>
                    <a:lnTo>
                      <a:pt x="94" y="34"/>
                    </a:lnTo>
                    <a:lnTo>
                      <a:pt x="80" y="0"/>
                    </a:lnTo>
                    <a:lnTo>
                      <a:pt x="0" y="14"/>
                    </a:lnTo>
                    <a:lnTo>
                      <a:pt x="27" y="87"/>
                    </a:lnTo>
                    <a:lnTo>
                      <a:pt x="80" y="122"/>
                    </a:lnTo>
                    <a:lnTo>
                      <a:pt x="141" y="136"/>
                    </a:lnTo>
                    <a:lnTo>
                      <a:pt x="187" y="142"/>
                    </a:lnTo>
                    <a:lnTo>
                      <a:pt x="141" y="95"/>
                    </a:lnTo>
                    <a:lnTo>
                      <a:pt x="234" y="95"/>
                    </a:lnTo>
                    <a:lnTo>
                      <a:pt x="234" y="47"/>
                    </a:lnTo>
                    <a:lnTo>
                      <a:pt x="187" y="47"/>
                    </a:lnTo>
                    <a:lnTo>
                      <a:pt x="234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54" name="Freeform 54"/>
              <p:cNvSpPr>
                <a:spLocks/>
              </p:cNvSpPr>
              <p:nvPr/>
            </p:nvSpPr>
            <p:spPr bwMode="auto">
              <a:xfrm>
                <a:off x="4001" y="1660"/>
                <a:ext cx="11" cy="8"/>
              </a:xfrm>
              <a:custGeom>
                <a:avLst/>
                <a:gdLst/>
                <a:ahLst/>
                <a:cxnLst>
                  <a:cxn ang="0">
                    <a:pos x="46" y="95"/>
                  </a:cxn>
                  <a:cxn ang="0">
                    <a:pos x="93" y="48"/>
                  </a:cxn>
                  <a:cxn ang="0">
                    <a:pos x="93" y="28"/>
                  </a:cxn>
                  <a:cxn ang="0">
                    <a:pos x="0" y="28"/>
                  </a:cxn>
                  <a:cxn ang="0">
                    <a:pos x="0" y="48"/>
                  </a:cxn>
                  <a:cxn ang="0">
                    <a:pos x="46" y="0"/>
                  </a:cxn>
                  <a:cxn ang="0">
                    <a:pos x="46" y="95"/>
                  </a:cxn>
                  <a:cxn ang="0">
                    <a:pos x="93" y="95"/>
                  </a:cxn>
                  <a:cxn ang="0">
                    <a:pos x="93" y="48"/>
                  </a:cxn>
                  <a:cxn ang="0">
                    <a:pos x="46" y="95"/>
                  </a:cxn>
                </a:cxnLst>
                <a:rect l="0" t="0" r="r" b="b"/>
                <a:pathLst>
                  <a:path w="93" h="95">
                    <a:moveTo>
                      <a:pt x="46" y="95"/>
                    </a:moveTo>
                    <a:lnTo>
                      <a:pt x="93" y="48"/>
                    </a:lnTo>
                    <a:lnTo>
                      <a:pt x="93" y="28"/>
                    </a:lnTo>
                    <a:lnTo>
                      <a:pt x="0" y="28"/>
                    </a:lnTo>
                    <a:lnTo>
                      <a:pt x="0" y="48"/>
                    </a:lnTo>
                    <a:lnTo>
                      <a:pt x="46" y="0"/>
                    </a:lnTo>
                    <a:lnTo>
                      <a:pt x="46" y="95"/>
                    </a:lnTo>
                    <a:lnTo>
                      <a:pt x="93" y="95"/>
                    </a:lnTo>
                    <a:lnTo>
                      <a:pt x="93" y="48"/>
                    </a:lnTo>
                    <a:lnTo>
                      <a:pt x="46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55" name="Freeform 55"/>
              <p:cNvSpPr>
                <a:spLocks/>
              </p:cNvSpPr>
              <p:nvPr/>
            </p:nvSpPr>
            <p:spPr bwMode="auto">
              <a:xfrm>
                <a:off x="3941" y="1660"/>
                <a:ext cx="65" cy="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7" y="95"/>
                  </a:cxn>
                  <a:cxn ang="0">
                    <a:pos x="591" y="95"/>
                  </a:cxn>
                  <a:cxn ang="0">
                    <a:pos x="591" y="0"/>
                  </a:cxn>
                  <a:cxn ang="0">
                    <a:pos x="47" y="0"/>
                  </a:cxn>
                  <a:cxn ang="0">
                    <a:pos x="95" y="48"/>
                  </a:cxn>
                  <a:cxn ang="0">
                    <a:pos x="0" y="48"/>
                  </a:cxn>
                  <a:cxn ang="0">
                    <a:pos x="0" y="95"/>
                  </a:cxn>
                  <a:cxn ang="0">
                    <a:pos x="47" y="95"/>
                  </a:cxn>
                  <a:cxn ang="0">
                    <a:pos x="0" y="48"/>
                  </a:cxn>
                </a:cxnLst>
                <a:rect l="0" t="0" r="r" b="b"/>
                <a:pathLst>
                  <a:path w="591" h="95">
                    <a:moveTo>
                      <a:pt x="0" y="48"/>
                    </a:moveTo>
                    <a:lnTo>
                      <a:pt x="47" y="95"/>
                    </a:lnTo>
                    <a:lnTo>
                      <a:pt x="591" y="95"/>
                    </a:lnTo>
                    <a:lnTo>
                      <a:pt x="591" y="0"/>
                    </a:lnTo>
                    <a:lnTo>
                      <a:pt x="47" y="0"/>
                    </a:lnTo>
                    <a:lnTo>
                      <a:pt x="95" y="48"/>
                    </a:lnTo>
                    <a:lnTo>
                      <a:pt x="0" y="48"/>
                    </a:lnTo>
                    <a:lnTo>
                      <a:pt x="0" y="95"/>
                    </a:lnTo>
                    <a:lnTo>
                      <a:pt x="47" y="9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56" name="Freeform 56"/>
              <p:cNvSpPr>
                <a:spLocks/>
              </p:cNvSpPr>
              <p:nvPr/>
            </p:nvSpPr>
            <p:spPr bwMode="auto">
              <a:xfrm>
                <a:off x="3941" y="1657"/>
                <a:ext cx="10" cy="8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0" y="48"/>
                  </a:cxn>
                  <a:cxn ang="0">
                    <a:pos x="0" y="68"/>
                  </a:cxn>
                  <a:cxn ang="0">
                    <a:pos x="95" y="68"/>
                  </a:cxn>
                  <a:cxn ang="0">
                    <a:pos x="95" y="48"/>
                  </a:cxn>
                  <a:cxn ang="0">
                    <a:pos x="47" y="95"/>
                  </a:cxn>
                  <a:cxn ang="0">
                    <a:pos x="47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47" y="0"/>
                  </a:cxn>
                </a:cxnLst>
                <a:rect l="0" t="0" r="r" b="b"/>
                <a:pathLst>
                  <a:path w="95" h="95">
                    <a:moveTo>
                      <a:pt x="47" y="0"/>
                    </a:moveTo>
                    <a:lnTo>
                      <a:pt x="0" y="48"/>
                    </a:lnTo>
                    <a:lnTo>
                      <a:pt x="0" y="68"/>
                    </a:lnTo>
                    <a:lnTo>
                      <a:pt x="95" y="68"/>
                    </a:lnTo>
                    <a:lnTo>
                      <a:pt x="95" y="48"/>
                    </a:lnTo>
                    <a:lnTo>
                      <a:pt x="47" y="95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57" name="Freeform 57"/>
              <p:cNvSpPr>
                <a:spLocks/>
              </p:cNvSpPr>
              <p:nvPr/>
            </p:nvSpPr>
            <p:spPr bwMode="auto">
              <a:xfrm>
                <a:off x="3946" y="1624"/>
                <a:ext cx="36" cy="41"/>
              </a:xfrm>
              <a:custGeom>
                <a:avLst/>
                <a:gdLst/>
                <a:ahLst/>
                <a:cxnLst>
                  <a:cxn ang="0">
                    <a:pos x="242" y="0"/>
                  </a:cxn>
                  <a:cxn ang="0">
                    <a:pos x="242" y="6"/>
                  </a:cxn>
                  <a:cxn ang="0">
                    <a:pos x="222" y="88"/>
                  </a:cxn>
                  <a:cxn ang="0">
                    <a:pos x="203" y="156"/>
                  </a:cxn>
                  <a:cxn ang="0">
                    <a:pos x="189" y="217"/>
                  </a:cxn>
                  <a:cxn ang="0">
                    <a:pos x="162" y="264"/>
                  </a:cxn>
                  <a:cxn ang="0">
                    <a:pos x="142" y="305"/>
                  </a:cxn>
                  <a:cxn ang="0">
                    <a:pos x="115" y="339"/>
                  </a:cxn>
                  <a:cxn ang="0">
                    <a:pos x="68" y="352"/>
                  </a:cxn>
                  <a:cxn ang="0">
                    <a:pos x="0" y="352"/>
                  </a:cxn>
                  <a:cxn ang="0">
                    <a:pos x="0" y="447"/>
                  </a:cxn>
                  <a:cxn ang="0">
                    <a:pos x="82" y="433"/>
                  </a:cxn>
                  <a:cxn ang="0">
                    <a:pos x="156" y="406"/>
                  </a:cxn>
                  <a:cxn ang="0">
                    <a:pos x="209" y="359"/>
                  </a:cxn>
                  <a:cxn ang="0">
                    <a:pos x="242" y="305"/>
                  </a:cxn>
                  <a:cxn ang="0">
                    <a:pos x="269" y="244"/>
                  </a:cxn>
                  <a:cxn ang="0">
                    <a:pos x="283" y="169"/>
                  </a:cxn>
                  <a:cxn ang="0">
                    <a:pos x="303" y="102"/>
                  </a:cxn>
                  <a:cxn ang="0">
                    <a:pos x="323" y="20"/>
                  </a:cxn>
                  <a:cxn ang="0">
                    <a:pos x="323" y="27"/>
                  </a:cxn>
                  <a:cxn ang="0">
                    <a:pos x="242" y="0"/>
                  </a:cxn>
                </a:cxnLst>
                <a:rect l="0" t="0" r="r" b="b"/>
                <a:pathLst>
                  <a:path w="323" h="447">
                    <a:moveTo>
                      <a:pt x="242" y="0"/>
                    </a:moveTo>
                    <a:lnTo>
                      <a:pt x="242" y="6"/>
                    </a:lnTo>
                    <a:lnTo>
                      <a:pt x="222" y="88"/>
                    </a:lnTo>
                    <a:lnTo>
                      <a:pt x="203" y="156"/>
                    </a:lnTo>
                    <a:lnTo>
                      <a:pt x="189" y="217"/>
                    </a:lnTo>
                    <a:lnTo>
                      <a:pt x="162" y="264"/>
                    </a:lnTo>
                    <a:lnTo>
                      <a:pt x="142" y="305"/>
                    </a:lnTo>
                    <a:lnTo>
                      <a:pt x="115" y="339"/>
                    </a:lnTo>
                    <a:lnTo>
                      <a:pt x="68" y="352"/>
                    </a:lnTo>
                    <a:lnTo>
                      <a:pt x="0" y="352"/>
                    </a:lnTo>
                    <a:lnTo>
                      <a:pt x="0" y="447"/>
                    </a:lnTo>
                    <a:lnTo>
                      <a:pt x="82" y="433"/>
                    </a:lnTo>
                    <a:lnTo>
                      <a:pt x="156" y="406"/>
                    </a:lnTo>
                    <a:lnTo>
                      <a:pt x="209" y="359"/>
                    </a:lnTo>
                    <a:lnTo>
                      <a:pt x="242" y="305"/>
                    </a:lnTo>
                    <a:lnTo>
                      <a:pt x="269" y="244"/>
                    </a:lnTo>
                    <a:lnTo>
                      <a:pt x="283" y="169"/>
                    </a:lnTo>
                    <a:lnTo>
                      <a:pt x="303" y="102"/>
                    </a:lnTo>
                    <a:lnTo>
                      <a:pt x="323" y="20"/>
                    </a:lnTo>
                    <a:lnTo>
                      <a:pt x="323" y="27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58" name="Freeform 58"/>
              <p:cNvSpPr>
                <a:spLocks/>
              </p:cNvSpPr>
              <p:nvPr/>
            </p:nvSpPr>
            <p:spPr bwMode="auto">
              <a:xfrm>
                <a:off x="3973" y="1580"/>
                <a:ext cx="25" cy="48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42" y="33"/>
                  </a:cxn>
                  <a:cxn ang="0">
                    <a:pos x="121" y="101"/>
                  </a:cxn>
                  <a:cxn ang="0">
                    <a:pos x="81" y="236"/>
                  </a:cxn>
                  <a:cxn ang="0">
                    <a:pos x="0" y="494"/>
                  </a:cxn>
                  <a:cxn ang="0">
                    <a:pos x="81" y="521"/>
                  </a:cxn>
                  <a:cxn ang="0">
                    <a:pos x="162" y="264"/>
                  </a:cxn>
                  <a:cxn ang="0">
                    <a:pos x="202" y="114"/>
                  </a:cxn>
                  <a:cxn ang="0">
                    <a:pos x="222" y="47"/>
                  </a:cxn>
                  <a:cxn ang="0">
                    <a:pos x="228" y="0"/>
                  </a:cxn>
                  <a:cxn ang="0">
                    <a:pos x="135" y="0"/>
                  </a:cxn>
                </a:cxnLst>
                <a:rect l="0" t="0" r="r" b="b"/>
                <a:pathLst>
                  <a:path w="228" h="521">
                    <a:moveTo>
                      <a:pt x="135" y="0"/>
                    </a:moveTo>
                    <a:lnTo>
                      <a:pt x="142" y="33"/>
                    </a:lnTo>
                    <a:lnTo>
                      <a:pt x="121" y="101"/>
                    </a:lnTo>
                    <a:lnTo>
                      <a:pt x="81" y="236"/>
                    </a:lnTo>
                    <a:lnTo>
                      <a:pt x="0" y="494"/>
                    </a:lnTo>
                    <a:lnTo>
                      <a:pt x="81" y="521"/>
                    </a:lnTo>
                    <a:lnTo>
                      <a:pt x="162" y="264"/>
                    </a:lnTo>
                    <a:lnTo>
                      <a:pt x="202" y="114"/>
                    </a:lnTo>
                    <a:lnTo>
                      <a:pt x="222" y="47"/>
                    </a:lnTo>
                    <a:lnTo>
                      <a:pt x="228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59" name="Freeform 59"/>
              <p:cNvSpPr>
                <a:spLocks/>
              </p:cNvSpPr>
              <p:nvPr/>
            </p:nvSpPr>
            <p:spPr bwMode="auto">
              <a:xfrm>
                <a:off x="3977" y="1568"/>
                <a:ext cx="21" cy="12"/>
              </a:xfrm>
              <a:custGeom>
                <a:avLst/>
                <a:gdLst/>
                <a:ahLst/>
                <a:cxnLst>
                  <a:cxn ang="0">
                    <a:pos x="6" y="96"/>
                  </a:cxn>
                  <a:cxn ang="0">
                    <a:pos x="13" y="89"/>
                  </a:cxn>
                  <a:cxn ang="0">
                    <a:pos x="54" y="82"/>
                  </a:cxn>
                  <a:cxn ang="0">
                    <a:pos x="80" y="96"/>
                  </a:cxn>
                  <a:cxn ang="0">
                    <a:pos x="87" y="102"/>
                  </a:cxn>
                  <a:cxn ang="0">
                    <a:pos x="94" y="130"/>
                  </a:cxn>
                  <a:cxn ang="0">
                    <a:pos x="187" y="130"/>
                  </a:cxn>
                  <a:cxn ang="0">
                    <a:pos x="168" y="61"/>
                  </a:cxn>
                  <a:cxn ang="0">
                    <a:pos x="121" y="14"/>
                  </a:cxn>
                  <a:cxn ang="0">
                    <a:pos x="54" y="0"/>
                  </a:cxn>
                  <a:cxn ang="0">
                    <a:pos x="0" y="8"/>
                  </a:cxn>
                  <a:cxn ang="0">
                    <a:pos x="6" y="0"/>
                  </a:cxn>
                  <a:cxn ang="0">
                    <a:pos x="6" y="96"/>
                  </a:cxn>
                  <a:cxn ang="0">
                    <a:pos x="13" y="89"/>
                  </a:cxn>
                  <a:cxn ang="0">
                    <a:pos x="6" y="96"/>
                  </a:cxn>
                </a:cxnLst>
                <a:rect l="0" t="0" r="r" b="b"/>
                <a:pathLst>
                  <a:path w="187" h="130">
                    <a:moveTo>
                      <a:pt x="6" y="96"/>
                    </a:moveTo>
                    <a:lnTo>
                      <a:pt x="13" y="89"/>
                    </a:lnTo>
                    <a:lnTo>
                      <a:pt x="54" y="82"/>
                    </a:lnTo>
                    <a:lnTo>
                      <a:pt x="80" y="96"/>
                    </a:lnTo>
                    <a:lnTo>
                      <a:pt x="87" y="102"/>
                    </a:lnTo>
                    <a:lnTo>
                      <a:pt x="94" y="130"/>
                    </a:lnTo>
                    <a:lnTo>
                      <a:pt x="187" y="130"/>
                    </a:lnTo>
                    <a:lnTo>
                      <a:pt x="168" y="61"/>
                    </a:lnTo>
                    <a:lnTo>
                      <a:pt x="121" y="14"/>
                    </a:lnTo>
                    <a:lnTo>
                      <a:pt x="54" y="0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13" y="89"/>
                    </a:lnTo>
                    <a:lnTo>
                      <a:pt x="6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60" name="Freeform 60"/>
              <p:cNvSpPr>
                <a:spLocks/>
              </p:cNvSpPr>
              <p:nvPr/>
            </p:nvSpPr>
            <p:spPr bwMode="auto">
              <a:xfrm>
                <a:off x="3969" y="1568"/>
                <a:ext cx="10" cy="1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7" y="96"/>
                  </a:cxn>
                  <a:cxn ang="0">
                    <a:pos x="73" y="96"/>
                  </a:cxn>
                  <a:cxn ang="0">
                    <a:pos x="73" y="0"/>
                  </a:cxn>
                  <a:cxn ang="0">
                    <a:pos x="47" y="0"/>
                  </a:cxn>
                  <a:cxn ang="0">
                    <a:pos x="94" y="48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47" y="96"/>
                  </a:cxn>
                  <a:cxn ang="0">
                    <a:pos x="0" y="48"/>
                  </a:cxn>
                </a:cxnLst>
                <a:rect l="0" t="0" r="r" b="b"/>
                <a:pathLst>
                  <a:path w="94" h="96">
                    <a:moveTo>
                      <a:pt x="0" y="48"/>
                    </a:moveTo>
                    <a:lnTo>
                      <a:pt x="47" y="96"/>
                    </a:lnTo>
                    <a:lnTo>
                      <a:pt x="73" y="96"/>
                    </a:lnTo>
                    <a:lnTo>
                      <a:pt x="73" y="0"/>
                    </a:lnTo>
                    <a:lnTo>
                      <a:pt x="47" y="0"/>
                    </a:lnTo>
                    <a:lnTo>
                      <a:pt x="94" y="48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47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61" name="Freeform 61"/>
              <p:cNvSpPr>
                <a:spLocks/>
              </p:cNvSpPr>
              <p:nvPr/>
            </p:nvSpPr>
            <p:spPr bwMode="auto">
              <a:xfrm>
                <a:off x="3969" y="1568"/>
                <a:ext cx="10" cy="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1"/>
                  </a:cxn>
                  <a:cxn ang="0">
                    <a:pos x="0" y="68"/>
                  </a:cxn>
                  <a:cxn ang="0">
                    <a:pos x="94" y="68"/>
                  </a:cxn>
                  <a:cxn ang="0">
                    <a:pos x="94" y="41"/>
                  </a:cxn>
                  <a:cxn ang="0">
                    <a:pos x="53" y="81"/>
                  </a:cxn>
                  <a:cxn ang="0">
                    <a:pos x="40" y="0"/>
                  </a:cxn>
                  <a:cxn ang="0">
                    <a:pos x="0" y="7"/>
                  </a:cxn>
                  <a:cxn ang="0">
                    <a:pos x="0" y="41"/>
                  </a:cxn>
                  <a:cxn ang="0">
                    <a:pos x="40" y="0"/>
                  </a:cxn>
                </a:cxnLst>
                <a:rect l="0" t="0" r="r" b="b"/>
                <a:pathLst>
                  <a:path w="94" h="81">
                    <a:moveTo>
                      <a:pt x="40" y="0"/>
                    </a:moveTo>
                    <a:lnTo>
                      <a:pt x="0" y="41"/>
                    </a:lnTo>
                    <a:lnTo>
                      <a:pt x="0" y="68"/>
                    </a:lnTo>
                    <a:lnTo>
                      <a:pt x="94" y="68"/>
                    </a:lnTo>
                    <a:lnTo>
                      <a:pt x="94" y="41"/>
                    </a:lnTo>
                    <a:lnTo>
                      <a:pt x="53" y="81"/>
                    </a:lnTo>
                    <a:lnTo>
                      <a:pt x="40" y="0"/>
                    </a:lnTo>
                    <a:lnTo>
                      <a:pt x="0" y="7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62" name="Freeform 62"/>
              <p:cNvSpPr>
                <a:spLocks/>
              </p:cNvSpPr>
              <p:nvPr/>
            </p:nvSpPr>
            <p:spPr bwMode="auto">
              <a:xfrm>
                <a:off x="3974" y="1558"/>
                <a:ext cx="44" cy="16"/>
              </a:xfrm>
              <a:custGeom>
                <a:avLst/>
                <a:gdLst/>
                <a:ahLst/>
                <a:cxnLst>
                  <a:cxn ang="0">
                    <a:pos x="390" y="0"/>
                  </a:cxn>
                  <a:cxn ang="0">
                    <a:pos x="382" y="6"/>
                  </a:cxn>
                  <a:cxn ang="0">
                    <a:pos x="0" y="94"/>
                  </a:cxn>
                  <a:cxn ang="0">
                    <a:pos x="13" y="175"/>
                  </a:cxn>
                  <a:cxn ang="0">
                    <a:pos x="396" y="88"/>
                  </a:cxn>
                  <a:cxn ang="0">
                    <a:pos x="390" y="94"/>
                  </a:cxn>
                  <a:cxn ang="0">
                    <a:pos x="390" y="0"/>
                  </a:cxn>
                  <a:cxn ang="0">
                    <a:pos x="382" y="6"/>
                  </a:cxn>
                  <a:cxn ang="0">
                    <a:pos x="390" y="0"/>
                  </a:cxn>
                </a:cxnLst>
                <a:rect l="0" t="0" r="r" b="b"/>
                <a:pathLst>
                  <a:path w="396" h="175">
                    <a:moveTo>
                      <a:pt x="390" y="0"/>
                    </a:moveTo>
                    <a:lnTo>
                      <a:pt x="382" y="6"/>
                    </a:lnTo>
                    <a:lnTo>
                      <a:pt x="0" y="94"/>
                    </a:lnTo>
                    <a:lnTo>
                      <a:pt x="13" y="175"/>
                    </a:lnTo>
                    <a:lnTo>
                      <a:pt x="396" y="88"/>
                    </a:lnTo>
                    <a:lnTo>
                      <a:pt x="390" y="94"/>
                    </a:lnTo>
                    <a:lnTo>
                      <a:pt x="390" y="0"/>
                    </a:lnTo>
                    <a:lnTo>
                      <a:pt x="382" y="6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63" name="Freeform 63"/>
              <p:cNvSpPr>
                <a:spLocks/>
              </p:cNvSpPr>
              <p:nvPr/>
            </p:nvSpPr>
            <p:spPr bwMode="auto">
              <a:xfrm>
                <a:off x="3943" y="1560"/>
                <a:ext cx="76" cy="101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78" y="0"/>
                  </a:cxn>
                  <a:cxn ang="0">
                    <a:pos x="678" y="28"/>
                  </a:cxn>
                  <a:cxn ang="0">
                    <a:pos x="396" y="1003"/>
                  </a:cxn>
                  <a:cxn ang="0">
                    <a:pos x="416" y="1050"/>
                  </a:cxn>
                  <a:cxn ang="0">
                    <a:pos x="450" y="1078"/>
                  </a:cxn>
                  <a:cxn ang="0">
                    <a:pos x="496" y="1085"/>
                  </a:cxn>
                  <a:cxn ang="0">
                    <a:pos x="543" y="1085"/>
                  </a:cxn>
                  <a:cxn ang="0">
                    <a:pos x="543" y="1111"/>
                  </a:cxn>
                  <a:cxn ang="0">
                    <a:pos x="0" y="1111"/>
                  </a:cxn>
                  <a:cxn ang="0">
                    <a:pos x="0" y="1085"/>
                  </a:cxn>
                  <a:cxn ang="0">
                    <a:pos x="74" y="1078"/>
                  </a:cxn>
                  <a:cxn ang="0">
                    <a:pos x="127" y="1058"/>
                  </a:cxn>
                  <a:cxn ang="0">
                    <a:pos x="168" y="1024"/>
                  </a:cxn>
                  <a:cxn ang="0">
                    <a:pos x="201" y="977"/>
                  </a:cxn>
                  <a:cxn ang="0">
                    <a:pos x="221" y="922"/>
                  </a:cxn>
                  <a:cxn ang="0">
                    <a:pos x="242" y="855"/>
                  </a:cxn>
                  <a:cxn ang="0">
                    <a:pos x="262" y="780"/>
                  </a:cxn>
                  <a:cxn ang="0">
                    <a:pos x="282" y="699"/>
                  </a:cxn>
                  <a:cxn ang="0">
                    <a:pos x="363" y="441"/>
                  </a:cxn>
                  <a:cxn ang="0">
                    <a:pos x="403" y="299"/>
                  </a:cxn>
                  <a:cxn ang="0">
                    <a:pos x="423" y="231"/>
                  </a:cxn>
                  <a:cxn ang="0">
                    <a:pos x="423" y="197"/>
                  </a:cxn>
                  <a:cxn ang="0">
                    <a:pos x="410" y="143"/>
                  </a:cxn>
                  <a:cxn ang="0">
                    <a:pos x="383" y="116"/>
                  </a:cxn>
                  <a:cxn ang="0">
                    <a:pos x="336" y="103"/>
                  </a:cxn>
                  <a:cxn ang="0">
                    <a:pos x="289" y="109"/>
                  </a:cxn>
                  <a:cxn ang="0">
                    <a:pos x="262" y="109"/>
                  </a:cxn>
                  <a:cxn ang="0">
                    <a:pos x="262" y="89"/>
                  </a:cxn>
                  <a:cxn ang="0">
                    <a:pos x="644" y="0"/>
                  </a:cxn>
                </a:cxnLst>
                <a:rect l="0" t="0" r="r" b="b"/>
                <a:pathLst>
                  <a:path w="678" h="1111">
                    <a:moveTo>
                      <a:pt x="644" y="0"/>
                    </a:moveTo>
                    <a:lnTo>
                      <a:pt x="678" y="0"/>
                    </a:lnTo>
                    <a:lnTo>
                      <a:pt x="678" y="28"/>
                    </a:lnTo>
                    <a:lnTo>
                      <a:pt x="396" y="1003"/>
                    </a:lnTo>
                    <a:lnTo>
                      <a:pt x="416" y="1050"/>
                    </a:lnTo>
                    <a:lnTo>
                      <a:pt x="450" y="1078"/>
                    </a:lnTo>
                    <a:lnTo>
                      <a:pt x="496" y="1085"/>
                    </a:lnTo>
                    <a:lnTo>
                      <a:pt x="543" y="1085"/>
                    </a:lnTo>
                    <a:lnTo>
                      <a:pt x="543" y="1111"/>
                    </a:lnTo>
                    <a:lnTo>
                      <a:pt x="0" y="1111"/>
                    </a:lnTo>
                    <a:lnTo>
                      <a:pt x="0" y="1085"/>
                    </a:lnTo>
                    <a:lnTo>
                      <a:pt x="74" y="1078"/>
                    </a:lnTo>
                    <a:lnTo>
                      <a:pt x="127" y="1058"/>
                    </a:lnTo>
                    <a:lnTo>
                      <a:pt x="168" y="1024"/>
                    </a:lnTo>
                    <a:lnTo>
                      <a:pt x="201" y="977"/>
                    </a:lnTo>
                    <a:lnTo>
                      <a:pt x="221" y="922"/>
                    </a:lnTo>
                    <a:lnTo>
                      <a:pt x="242" y="855"/>
                    </a:lnTo>
                    <a:lnTo>
                      <a:pt x="262" y="780"/>
                    </a:lnTo>
                    <a:lnTo>
                      <a:pt x="282" y="699"/>
                    </a:lnTo>
                    <a:lnTo>
                      <a:pt x="363" y="441"/>
                    </a:lnTo>
                    <a:lnTo>
                      <a:pt x="403" y="299"/>
                    </a:lnTo>
                    <a:lnTo>
                      <a:pt x="423" y="231"/>
                    </a:lnTo>
                    <a:lnTo>
                      <a:pt x="423" y="197"/>
                    </a:lnTo>
                    <a:lnTo>
                      <a:pt x="410" y="143"/>
                    </a:lnTo>
                    <a:lnTo>
                      <a:pt x="383" y="116"/>
                    </a:lnTo>
                    <a:lnTo>
                      <a:pt x="336" y="103"/>
                    </a:lnTo>
                    <a:lnTo>
                      <a:pt x="289" y="109"/>
                    </a:lnTo>
                    <a:lnTo>
                      <a:pt x="262" y="109"/>
                    </a:lnTo>
                    <a:lnTo>
                      <a:pt x="262" y="89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64" name="Freeform 64"/>
              <p:cNvSpPr>
                <a:spLocks/>
              </p:cNvSpPr>
              <p:nvPr/>
            </p:nvSpPr>
            <p:spPr bwMode="auto">
              <a:xfrm>
                <a:off x="3944" y="1561"/>
                <a:ext cx="76" cy="101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84" y="0"/>
                  </a:cxn>
                  <a:cxn ang="0">
                    <a:pos x="684" y="34"/>
                  </a:cxn>
                  <a:cxn ang="0">
                    <a:pos x="403" y="1010"/>
                  </a:cxn>
                  <a:cxn ang="0">
                    <a:pos x="423" y="1057"/>
                  </a:cxn>
                  <a:cxn ang="0">
                    <a:pos x="456" y="1077"/>
                  </a:cxn>
                  <a:cxn ang="0">
                    <a:pos x="503" y="1091"/>
                  </a:cxn>
                  <a:cxn ang="0">
                    <a:pos x="550" y="1091"/>
                  </a:cxn>
                  <a:cxn ang="0">
                    <a:pos x="550" y="1111"/>
                  </a:cxn>
                  <a:cxn ang="0">
                    <a:pos x="0" y="1111"/>
                  </a:cxn>
                  <a:cxn ang="0">
                    <a:pos x="0" y="1091"/>
                  </a:cxn>
                  <a:cxn ang="0">
                    <a:pos x="74" y="1085"/>
                  </a:cxn>
                  <a:cxn ang="0">
                    <a:pos x="134" y="1064"/>
                  </a:cxn>
                  <a:cxn ang="0">
                    <a:pos x="175" y="1030"/>
                  </a:cxn>
                  <a:cxn ang="0">
                    <a:pos x="208" y="983"/>
                  </a:cxn>
                  <a:cxn ang="0">
                    <a:pos x="228" y="928"/>
                  </a:cxn>
                  <a:cxn ang="0">
                    <a:pos x="248" y="861"/>
                  </a:cxn>
                  <a:cxn ang="0">
                    <a:pos x="268" y="786"/>
                  </a:cxn>
                  <a:cxn ang="0">
                    <a:pos x="288" y="705"/>
                  </a:cxn>
                  <a:cxn ang="0">
                    <a:pos x="362" y="447"/>
                  </a:cxn>
                  <a:cxn ang="0">
                    <a:pos x="409" y="305"/>
                  </a:cxn>
                  <a:cxn ang="0">
                    <a:pos x="423" y="237"/>
                  </a:cxn>
                  <a:cxn ang="0">
                    <a:pos x="429" y="197"/>
                  </a:cxn>
                  <a:cxn ang="0">
                    <a:pos x="416" y="150"/>
                  </a:cxn>
                  <a:cxn ang="0">
                    <a:pos x="389" y="122"/>
                  </a:cxn>
                  <a:cxn ang="0">
                    <a:pos x="342" y="109"/>
                  </a:cxn>
                  <a:cxn ang="0">
                    <a:pos x="296" y="116"/>
                  </a:cxn>
                  <a:cxn ang="0">
                    <a:pos x="261" y="116"/>
                  </a:cxn>
                  <a:cxn ang="0">
                    <a:pos x="261" y="95"/>
                  </a:cxn>
                  <a:cxn ang="0">
                    <a:pos x="644" y="0"/>
                  </a:cxn>
                </a:cxnLst>
                <a:rect l="0" t="0" r="r" b="b"/>
                <a:pathLst>
                  <a:path w="684" h="1111">
                    <a:moveTo>
                      <a:pt x="644" y="0"/>
                    </a:moveTo>
                    <a:lnTo>
                      <a:pt x="684" y="0"/>
                    </a:lnTo>
                    <a:lnTo>
                      <a:pt x="684" y="34"/>
                    </a:lnTo>
                    <a:lnTo>
                      <a:pt x="403" y="1010"/>
                    </a:lnTo>
                    <a:lnTo>
                      <a:pt x="423" y="1057"/>
                    </a:lnTo>
                    <a:lnTo>
                      <a:pt x="456" y="1077"/>
                    </a:lnTo>
                    <a:lnTo>
                      <a:pt x="503" y="1091"/>
                    </a:lnTo>
                    <a:lnTo>
                      <a:pt x="550" y="1091"/>
                    </a:lnTo>
                    <a:lnTo>
                      <a:pt x="550" y="1111"/>
                    </a:lnTo>
                    <a:lnTo>
                      <a:pt x="0" y="1111"/>
                    </a:lnTo>
                    <a:lnTo>
                      <a:pt x="0" y="1091"/>
                    </a:lnTo>
                    <a:lnTo>
                      <a:pt x="74" y="1085"/>
                    </a:lnTo>
                    <a:lnTo>
                      <a:pt x="134" y="1064"/>
                    </a:lnTo>
                    <a:lnTo>
                      <a:pt x="175" y="1030"/>
                    </a:lnTo>
                    <a:lnTo>
                      <a:pt x="208" y="983"/>
                    </a:lnTo>
                    <a:lnTo>
                      <a:pt x="228" y="928"/>
                    </a:lnTo>
                    <a:lnTo>
                      <a:pt x="248" y="861"/>
                    </a:lnTo>
                    <a:lnTo>
                      <a:pt x="268" y="786"/>
                    </a:lnTo>
                    <a:lnTo>
                      <a:pt x="288" y="705"/>
                    </a:lnTo>
                    <a:lnTo>
                      <a:pt x="362" y="447"/>
                    </a:lnTo>
                    <a:lnTo>
                      <a:pt x="409" y="305"/>
                    </a:lnTo>
                    <a:lnTo>
                      <a:pt x="423" y="237"/>
                    </a:lnTo>
                    <a:lnTo>
                      <a:pt x="429" y="197"/>
                    </a:lnTo>
                    <a:lnTo>
                      <a:pt x="416" y="150"/>
                    </a:lnTo>
                    <a:lnTo>
                      <a:pt x="389" y="122"/>
                    </a:lnTo>
                    <a:lnTo>
                      <a:pt x="342" y="109"/>
                    </a:lnTo>
                    <a:lnTo>
                      <a:pt x="296" y="116"/>
                    </a:lnTo>
                    <a:lnTo>
                      <a:pt x="261" y="116"/>
                    </a:lnTo>
                    <a:lnTo>
                      <a:pt x="261" y="95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65" name="Freeform 65"/>
              <p:cNvSpPr>
                <a:spLocks/>
              </p:cNvSpPr>
              <p:nvPr/>
            </p:nvSpPr>
            <p:spPr bwMode="auto">
              <a:xfrm>
                <a:off x="3671" y="1561"/>
                <a:ext cx="76" cy="101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85" y="0"/>
                  </a:cxn>
                  <a:cxn ang="0">
                    <a:pos x="685" y="34"/>
                  </a:cxn>
                  <a:cxn ang="0">
                    <a:pos x="396" y="1010"/>
                  </a:cxn>
                  <a:cxn ang="0">
                    <a:pos x="416" y="1057"/>
                  </a:cxn>
                  <a:cxn ang="0">
                    <a:pos x="456" y="1077"/>
                  </a:cxn>
                  <a:cxn ang="0">
                    <a:pos x="503" y="1091"/>
                  </a:cxn>
                  <a:cxn ang="0">
                    <a:pos x="550" y="1091"/>
                  </a:cxn>
                  <a:cxn ang="0">
                    <a:pos x="550" y="1111"/>
                  </a:cxn>
                  <a:cxn ang="0">
                    <a:pos x="0" y="1111"/>
                  </a:cxn>
                  <a:cxn ang="0">
                    <a:pos x="0" y="1091"/>
                  </a:cxn>
                  <a:cxn ang="0">
                    <a:pos x="74" y="1085"/>
                  </a:cxn>
                  <a:cxn ang="0">
                    <a:pos x="134" y="1064"/>
                  </a:cxn>
                  <a:cxn ang="0">
                    <a:pos x="174" y="1030"/>
                  </a:cxn>
                  <a:cxn ang="0">
                    <a:pos x="208" y="983"/>
                  </a:cxn>
                  <a:cxn ang="0">
                    <a:pos x="228" y="928"/>
                  </a:cxn>
                  <a:cxn ang="0">
                    <a:pos x="248" y="861"/>
                  </a:cxn>
                  <a:cxn ang="0">
                    <a:pos x="268" y="786"/>
                  </a:cxn>
                  <a:cxn ang="0">
                    <a:pos x="288" y="705"/>
                  </a:cxn>
                  <a:cxn ang="0">
                    <a:pos x="362" y="447"/>
                  </a:cxn>
                  <a:cxn ang="0">
                    <a:pos x="409" y="305"/>
                  </a:cxn>
                  <a:cxn ang="0">
                    <a:pos x="423" y="237"/>
                  </a:cxn>
                  <a:cxn ang="0">
                    <a:pos x="429" y="197"/>
                  </a:cxn>
                  <a:cxn ang="0">
                    <a:pos x="416" y="150"/>
                  </a:cxn>
                  <a:cxn ang="0">
                    <a:pos x="389" y="122"/>
                  </a:cxn>
                  <a:cxn ang="0">
                    <a:pos x="342" y="109"/>
                  </a:cxn>
                  <a:cxn ang="0">
                    <a:pos x="295" y="116"/>
                  </a:cxn>
                  <a:cxn ang="0">
                    <a:pos x="261" y="116"/>
                  </a:cxn>
                  <a:cxn ang="0">
                    <a:pos x="261" y="95"/>
                  </a:cxn>
                  <a:cxn ang="0">
                    <a:pos x="644" y="0"/>
                  </a:cxn>
                </a:cxnLst>
                <a:rect l="0" t="0" r="r" b="b"/>
                <a:pathLst>
                  <a:path w="685" h="1111">
                    <a:moveTo>
                      <a:pt x="644" y="0"/>
                    </a:moveTo>
                    <a:lnTo>
                      <a:pt x="685" y="0"/>
                    </a:lnTo>
                    <a:lnTo>
                      <a:pt x="685" y="34"/>
                    </a:lnTo>
                    <a:lnTo>
                      <a:pt x="396" y="1010"/>
                    </a:lnTo>
                    <a:lnTo>
                      <a:pt x="416" y="1057"/>
                    </a:lnTo>
                    <a:lnTo>
                      <a:pt x="456" y="1077"/>
                    </a:lnTo>
                    <a:lnTo>
                      <a:pt x="503" y="1091"/>
                    </a:lnTo>
                    <a:lnTo>
                      <a:pt x="550" y="1091"/>
                    </a:lnTo>
                    <a:lnTo>
                      <a:pt x="550" y="1111"/>
                    </a:lnTo>
                    <a:lnTo>
                      <a:pt x="0" y="1111"/>
                    </a:lnTo>
                    <a:lnTo>
                      <a:pt x="0" y="1091"/>
                    </a:lnTo>
                    <a:lnTo>
                      <a:pt x="74" y="1085"/>
                    </a:lnTo>
                    <a:lnTo>
                      <a:pt x="134" y="1064"/>
                    </a:lnTo>
                    <a:lnTo>
                      <a:pt x="174" y="1030"/>
                    </a:lnTo>
                    <a:lnTo>
                      <a:pt x="208" y="983"/>
                    </a:lnTo>
                    <a:lnTo>
                      <a:pt x="228" y="928"/>
                    </a:lnTo>
                    <a:lnTo>
                      <a:pt x="248" y="861"/>
                    </a:lnTo>
                    <a:lnTo>
                      <a:pt x="268" y="786"/>
                    </a:lnTo>
                    <a:lnTo>
                      <a:pt x="288" y="705"/>
                    </a:lnTo>
                    <a:lnTo>
                      <a:pt x="362" y="447"/>
                    </a:lnTo>
                    <a:lnTo>
                      <a:pt x="409" y="305"/>
                    </a:lnTo>
                    <a:lnTo>
                      <a:pt x="423" y="237"/>
                    </a:lnTo>
                    <a:lnTo>
                      <a:pt x="429" y="197"/>
                    </a:lnTo>
                    <a:lnTo>
                      <a:pt x="416" y="150"/>
                    </a:lnTo>
                    <a:lnTo>
                      <a:pt x="389" y="122"/>
                    </a:lnTo>
                    <a:lnTo>
                      <a:pt x="342" y="109"/>
                    </a:lnTo>
                    <a:lnTo>
                      <a:pt x="295" y="116"/>
                    </a:lnTo>
                    <a:lnTo>
                      <a:pt x="261" y="116"/>
                    </a:lnTo>
                    <a:lnTo>
                      <a:pt x="261" y="95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66" name="Freeform 66"/>
              <p:cNvSpPr>
                <a:spLocks/>
              </p:cNvSpPr>
              <p:nvPr/>
            </p:nvSpPr>
            <p:spPr bwMode="auto">
              <a:xfrm>
                <a:off x="3742" y="1557"/>
                <a:ext cx="10" cy="8"/>
              </a:xfrm>
              <a:custGeom>
                <a:avLst/>
                <a:gdLst/>
                <a:ahLst/>
                <a:cxnLst>
                  <a:cxn ang="0">
                    <a:pos x="93" y="47"/>
                  </a:cxn>
                  <a:cxn ang="0">
                    <a:pos x="47" y="0"/>
                  </a:cxn>
                  <a:cxn ang="0">
                    <a:pos x="6" y="0"/>
                  </a:cxn>
                  <a:cxn ang="0">
                    <a:pos x="6" y="95"/>
                  </a:cxn>
                  <a:cxn ang="0">
                    <a:pos x="47" y="95"/>
                  </a:cxn>
                  <a:cxn ang="0">
                    <a:pos x="0" y="47"/>
                  </a:cxn>
                  <a:cxn ang="0">
                    <a:pos x="93" y="47"/>
                  </a:cxn>
                  <a:cxn ang="0">
                    <a:pos x="93" y="0"/>
                  </a:cxn>
                  <a:cxn ang="0">
                    <a:pos x="47" y="0"/>
                  </a:cxn>
                  <a:cxn ang="0">
                    <a:pos x="93" y="47"/>
                  </a:cxn>
                </a:cxnLst>
                <a:rect l="0" t="0" r="r" b="b"/>
                <a:pathLst>
                  <a:path w="93" h="95">
                    <a:moveTo>
                      <a:pt x="93" y="47"/>
                    </a:moveTo>
                    <a:lnTo>
                      <a:pt x="47" y="0"/>
                    </a:lnTo>
                    <a:lnTo>
                      <a:pt x="6" y="0"/>
                    </a:lnTo>
                    <a:lnTo>
                      <a:pt x="6" y="95"/>
                    </a:lnTo>
                    <a:lnTo>
                      <a:pt x="47" y="95"/>
                    </a:lnTo>
                    <a:lnTo>
                      <a:pt x="0" y="47"/>
                    </a:lnTo>
                    <a:lnTo>
                      <a:pt x="93" y="47"/>
                    </a:lnTo>
                    <a:lnTo>
                      <a:pt x="93" y="0"/>
                    </a:lnTo>
                    <a:lnTo>
                      <a:pt x="47" y="0"/>
                    </a:lnTo>
                    <a:lnTo>
                      <a:pt x="93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67" name="Freeform 67"/>
              <p:cNvSpPr>
                <a:spLocks/>
              </p:cNvSpPr>
              <p:nvPr/>
            </p:nvSpPr>
            <p:spPr bwMode="auto">
              <a:xfrm>
                <a:off x="3742" y="1561"/>
                <a:ext cx="10" cy="4"/>
              </a:xfrm>
              <a:custGeom>
                <a:avLst/>
                <a:gdLst/>
                <a:ahLst/>
                <a:cxnLst>
                  <a:cxn ang="0">
                    <a:pos x="86" y="41"/>
                  </a:cxn>
                  <a:cxn ang="0">
                    <a:pos x="93" y="34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6" y="28"/>
                  </a:cxn>
                  <a:cxn ang="0">
                    <a:pos x="86" y="41"/>
                  </a:cxn>
                  <a:cxn ang="0">
                    <a:pos x="93" y="41"/>
                  </a:cxn>
                  <a:cxn ang="0">
                    <a:pos x="93" y="34"/>
                  </a:cxn>
                  <a:cxn ang="0">
                    <a:pos x="86" y="41"/>
                  </a:cxn>
                </a:cxnLst>
                <a:rect l="0" t="0" r="r" b="b"/>
                <a:pathLst>
                  <a:path w="93" h="41">
                    <a:moveTo>
                      <a:pt x="86" y="41"/>
                    </a:moveTo>
                    <a:lnTo>
                      <a:pt x="93" y="34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28"/>
                    </a:lnTo>
                    <a:lnTo>
                      <a:pt x="86" y="41"/>
                    </a:lnTo>
                    <a:lnTo>
                      <a:pt x="93" y="41"/>
                    </a:lnTo>
                    <a:lnTo>
                      <a:pt x="93" y="34"/>
                    </a:lnTo>
                    <a:lnTo>
                      <a:pt x="86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68" name="Freeform 68"/>
              <p:cNvSpPr>
                <a:spLocks/>
              </p:cNvSpPr>
              <p:nvPr/>
            </p:nvSpPr>
            <p:spPr bwMode="auto">
              <a:xfrm>
                <a:off x="3710" y="1564"/>
                <a:ext cx="40" cy="90"/>
              </a:xfrm>
              <a:custGeom>
                <a:avLst/>
                <a:gdLst/>
                <a:ahLst/>
                <a:cxnLst>
                  <a:cxn ang="0">
                    <a:pos x="86" y="975"/>
                  </a:cxn>
                  <a:cxn ang="0">
                    <a:pos x="86" y="988"/>
                  </a:cxn>
                  <a:cxn ang="0">
                    <a:pos x="375" y="13"/>
                  </a:cxn>
                  <a:cxn ang="0">
                    <a:pos x="295" y="0"/>
                  </a:cxn>
                  <a:cxn ang="0">
                    <a:pos x="6" y="975"/>
                  </a:cxn>
                  <a:cxn ang="0">
                    <a:pos x="6" y="988"/>
                  </a:cxn>
                  <a:cxn ang="0">
                    <a:pos x="6" y="975"/>
                  </a:cxn>
                  <a:cxn ang="0">
                    <a:pos x="0" y="982"/>
                  </a:cxn>
                  <a:cxn ang="0">
                    <a:pos x="6" y="988"/>
                  </a:cxn>
                  <a:cxn ang="0">
                    <a:pos x="86" y="975"/>
                  </a:cxn>
                </a:cxnLst>
                <a:rect l="0" t="0" r="r" b="b"/>
                <a:pathLst>
                  <a:path w="375" h="988">
                    <a:moveTo>
                      <a:pt x="86" y="975"/>
                    </a:moveTo>
                    <a:lnTo>
                      <a:pt x="86" y="988"/>
                    </a:lnTo>
                    <a:lnTo>
                      <a:pt x="375" y="13"/>
                    </a:lnTo>
                    <a:lnTo>
                      <a:pt x="295" y="0"/>
                    </a:lnTo>
                    <a:lnTo>
                      <a:pt x="6" y="975"/>
                    </a:lnTo>
                    <a:lnTo>
                      <a:pt x="6" y="988"/>
                    </a:lnTo>
                    <a:lnTo>
                      <a:pt x="6" y="975"/>
                    </a:lnTo>
                    <a:lnTo>
                      <a:pt x="0" y="982"/>
                    </a:lnTo>
                    <a:lnTo>
                      <a:pt x="6" y="988"/>
                    </a:lnTo>
                    <a:lnTo>
                      <a:pt x="86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69" name="Freeform 69"/>
              <p:cNvSpPr>
                <a:spLocks/>
              </p:cNvSpPr>
              <p:nvPr/>
            </p:nvSpPr>
            <p:spPr bwMode="auto">
              <a:xfrm>
                <a:off x="3710" y="1652"/>
                <a:ext cx="26" cy="12"/>
              </a:xfrm>
              <a:custGeom>
                <a:avLst/>
                <a:gdLst/>
                <a:ahLst/>
                <a:cxnLst>
                  <a:cxn ang="0">
                    <a:pos x="242" y="88"/>
                  </a:cxn>
                  <a:cxn ang="0">
                    <a:pos x="195" y="41"/>
                  </a:cxn>
                  <a:cxn ang="0">
                    <a:pos x="148" y="47"/>
                  </a:cxn>
                  <a:cxn ang="0">
                    <a:pos x="115" y="33"/>
                  </a:cxn>
                  <a:cxn ang="0">
                    <a:pos x="94" y="27"/>
                  </a:cxn>
                  <a:cxn ang="0">
                    <a:pos x="80" y="0"/>
                  </a:cxn>
                  <a:cxn ang="0">
                    <a:pos x="0" y="13"/>
                  </a:cxn>
                  <a:cxn ang="0">
                    <a:pos x="27" y="82"/>
                  </a:cxn>
                  <a:cxn ang="0">
                    <a:pos x="88" y="116"/>
                  </a:cxn>
                  <a:cxn ang="0">
                    <a:pos x="148" y="129"/>
                  </a:cxn>
                  <a:cxn ang="0">
                    <a:pos x="195" y="135"/>
                  </a:cxn>
                  <a:cxn ang="0">
                    <a:pos x="148" y="88"/>
                  </a:cxn>
                  <a:cxn ang="0">
                    <a:pos x="242" y="88"/>
                  </a:cxn>
                  <a:cxn ang="0">
                    <a:pos x="242" y="41"/>
                  </a:cxn>
                  <a:cxn ang="0">
                    <a:pos x="195" y="41"/>
                  </a:cxn>
                  <a:cxn ang="0">
                    <a:pos x="242" y="88"/>
                  </a:cxn>
                </a:cxnLst>
                <a:rect l="0" t="0" r="r" b="b"/>
                <a:pathLst>
                  <a:path w="242" h="135">
                    <a:moveTo>
                      <a:pt x="242" y="88"/>
                    </a:moveTo>
                    <a:lnTo>
                      <a:pt x="195" y="41"/>
                    </a:lnTo>
                    <a:lnTo>
                      <a:pt x="148" y="47"/>
                    </a:lnTo>
                    <a:lnTo>
                      <a:pt x="115" y="33"/>
                    </a:lnTo>
                    <a:lnTo>
                      <a:pt x="94" y="27"/>
                    </a:lnTo>
                    <a:lnTo>
                      <a:pt x="80" y="0"/>
                    </a:lnTo>
                    <a:lnTo>
                      <a:pt x="0" y="13"/>
                    </a:lnTo>
                    <a:lnTo>
                      <a:pt x="27" y="82"/>
                    </a:lnTo>
                    <a:lnTo>
                      <a:pt x="88" y="116"/>
                    </a:lnTo>
                    <a:lnTo>
                      <a:pt x="148" y="129"/>
                    </a:lnTo>
                    <a:lnTo>
                      <a:pt x="195" y="135"/>
                    </a:lnTo>
                    <a:lnTo>
                      <a:pt x="148" y="88"/>
                    </a:lnTo>
                    <a:lnTo>
                      <a:pt x="242" y="88"/>
                    </a:lnTo>
                    <a:lnTo>
                      <a:pt x="242" y="41"/>
                    </a:lnTo>
                    <a:lnTo>
                      <a:pt x="195" y="41"/>
                    </a:lnTo>
                    <a:lnTo>
                      <a:pt x="242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70" name="Freeform 70"/>
              <p:cNvSpPr>
                <a:spLocks/>
              </p:cNvSpPr>
              <p:nvPr/>
            </p:nvSpPr>
            <p:spPr bwMode="auto">
              <a:xfrm>
                <a:off x="3727" y="1658"/>
                <a:ext cx="10" cy="7"/>
              </a:xfrm>
              <a:custGeom>
                <a:avLst/>
                <a:gdLst/>
                <a:ahLst/>
                <a:cxnLst>
                  <a:cxn ang="0">
                    <a:pos x="47" y="94"/>
                  </a:cxn>
                  <a:cxn ang="0">
                    <a:pos x="94" y="47"/>
                  </a:cxn>
                  <a:cxn ang="0">
                    <a:pos x="94" y="27"/>
                  </a:cxn>
                  <a:cxn ang="0">
                    <a:pos x="0" y="27"/>
                  </a:cxn>
                  <a:cxn ang="0">
                    <a:pos x="0" y="47"/>
                  </a:cxn>
                  <a:cxn ang="0">
                    <a:pos x="47" y="0"/>
                  </a:cxn>
                  <a:cxn ang="0">
                    <a:pos x="47" y="94"/>
                  </a:cxn>
                  <a:cxn ang="0">
                    <a:pos x="94" y="94"/>
                  </a:cxn>
                  <a:cxn ang="0">
                    <a:pos x="94" y="47"/>
                  </a:cxn>
                  <a:cxn ang="0">
                    <a:pos x="47" y="94"/>
                  </a:cxn>
                </a:cxnLst>
                <a:rect l="0" t="0" r="r" b="b"/>
                <a:pathLst>
                  <a:path w="94" h="94">
                    <a:moveTo>
                      <a:pt x="47" y="94"/>
                    </a:moveTo>
                    <a:lnTo>
                      <a:pt x="94" y="47"/>
                    </a:lnTo>
                    <a:lnTo>
                      <a:pt x="94" y="27"/>
                    </a:lnTo>
                    <a:lnTo>
                      <a:pt x="0" y="27"/>
                    </a:lnTo>
                    <a:lnTo>
                      <a:pt x="0" y="47"/>
                    </a:lnTo>
                    <a:lnTo>
                      <a:pt x="47" y="0"/>
                    </a:lnTo>
                    <a:lnTo>
                      <a:pt x="47" y="94"/>
                    </a:lnTo>
                    <a:lnTo>
                      <a:pt x="94" y="94"/>
                    </a:lnTo>
                    <a:lnTo>
                      <a:pt x="94" y="47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71" name="Freeform 71"/>
              <p:cNvSpPr>
                <a:spLocks/>
              </p:cNvSpPr>
              <p:nvPr/>
            </p:nvSpPr>
            <p:spPr bwMode="auto">
              <a:xfrm>
                <a:off x="3666" y="1658"/>
                <a:ext cx="65" cy="7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47" y="94"/>
                  </a:cxn>
                  <a:cxn ang="0">
                    <a:pos x="597" y="94"/>
                  </a:cxn>
                  <a:cxn ang="0">
                    <a:pos x="597" y="0"/>
                  </a:cxn>
                  <a:cxn ang="0">
                    <a:pos x="47" y="0"/>
                  </a:cxn>
                  <a:cxn ang="0">
                    <a:pos x="94" y="47"/>
                  </a:cxn>
                  <a:cxn ang="0">
                    <a:pos x="0" y="47"/>
                  </a:cxn>
                  <a:cxn ang="0">
                    <a:pos x="0" y="94"/>
                  </a:cxn>
                  <a:cxn ang="0">
                    <a:pos x="47" y="94"/>
                  </a:cxn>
                  <a:cxn ang="0">
                    <a:pos x="0" y="47"/>
                  </a:cxn>
                </a:cxnLst>
                <a:rect l="0" t="0" r="r" b="b"/>
                <a:pathLst>
                  <a:path w="597" h="94">
                    <a:moveTo>
                      <a:pt x="0" y="47"/>
                    </a:moveTo>
                    <a:lnTo>
                      <a:pt x="47" y="94"/>
                    </a:lnTo>
                    <a:lnTo>
                      <a:pt x="597" y="94"/>
                    </a:lnTo>
                    <a:lnTo>
                      <a:pt x="597" y="0"/>
                    </a:lnTo>
                    <a:lnTo>
                      <a:pt x="47" y="0"/>
                    </a:lnTo>
                    <a:lnTo>
                      <a:pt x="94" y="47"/>
                    </a:lnTo>
                    <a:lnTo>
                      <a:pt x="0" y="47"/>
                    </a:lnTo>
                    <a:lnTo>
                      <a:pt x="0" y="94"/>
                    </a:lnTo>
                    <a:lnTo>
                      <a:pt x="47" y="9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72" name="Freeform 72"/>
              <p:cNvSpPr>
                <a:spLocks/>
              </p:cNvSpPr>
              <p:nvPr/>
            </p:nvSpPr>
            <p:spPr bwMode="auto">
              <a:xfrm>
                <a:off x="3666" y="1656"/>
                <a:ext cx="10" cy="8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0" y="47"/>
                  </a:cxn>
                  <a:cxn ang="0">
                    <a:pos x="0" y="67"/>
                  </a:cxn>
                  <a:cxn ang="0">
                    <a:pos x="94" y="67"/>
                  </a:cxn>
                  <a:cxn ang="0">
                    <a:pos x="94" y="47"/>
                  </a:cxn>
                  <a:cxn ang="0">
                    <a:pos x="47" y="94"/>
                  </a:cxn>
                  <a:cxn ang="0">
                    <a:pos x="47" y="0"/>
                  </a:cxn>
                  <a:cxn ang="0">
                    <a:pos x="0" y="0"/>
                  </a:cxn>
                  <a:cxn ang="0">
                    <a:pos x="0" y="47"/>
                  </a:cxn>
                  <a:cxn ang="0">
                    <a:pos x="47" y="0"/>
                  </a:cxn>
                </a:cxnLst>
                <a:rect l="0" t="0" r="r" b="b"/>
                <a:pathLst>
                  <a:path w="94" h="94">
                    <a:moveTo>
                      <a:pt x="47" y="0"/>
                    </a:moveTo>
                    <a:lnTo>
                      <a:pt x="0" y="47"/>
                    </a:lnTo>
                    <a:lnTo>
                      <a:pt x="0" y="67"/>
                    </a:lnTo>
                    <a:lnTo>
                      <a:pt x="94" y="67"/>
                    </a:lnTo>
                    <a:lnTo>
                      <a:pt x="94" y="47"/>
                    </a:lnTo>
                    <a:lnTo>
                      <a:pt x="47" y="94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73" name="Freeform 73"/>
              <p:cNvSpPr>
                <a:spLocks/>
              </p:cNvSpPr>
              <p:nvPr/>
            </p:nvSpPr>
            <p:spPr bwMode="auto">
              <a:xfrm>
                <a:off x="3671" y="1624"/>
                <a:ext cx="35" cy="40"/>
              </a:xfrm>
              <a:custGeom>
                <a:avLst/>
                <a:gdLst/>
                <a:ahLst/>
                <a:cxnLst>
                  <a:cxn ang="0">
                    <a:pos x="248" y="7"/>
                  </a:cxn>
                  <a:cxn ang="0">
                    <a:pos x="248" y="0"/>
                  </a:cxn>
                  <a:cxn ang="0">
                    <a:pos x="228" y="89"/>
                  </a:cxn>
                  <a:cxn ang="0">
                    <a:pos x="208" y="163"/>
                  </a:cxn>
                  <a:cxn ang="0">
                    <a:pos x="187" y="224"/>
                  </a:cxn>
                  <a:cxn ang="0">
                    <a:pos x="168" y="272"/>
                  </a:cxn>
                  <a:cxn ang="0">
                    <a:pos x="140" y="312"/>
                  </a:cxn>
                  <a:cxn ang="0">
                    <a:pos x="113" y="333"/>
                  </a:cxn>
                  <a:cxn ang="0">
                    <a:pos x="66" y="353"/>
                  </a:cxn>
                  <a:cxn ang="0">
                    <a:pos x="0" y="353"/>
                  </a:cxn>
                  <a:cxn ang="0">
                    <a:pos x="0" y="447"/>
                  </a:cxn>
                  <a:cxn ang="0">
                    <a:pos x="80" y="434"/>
                  </a:cxn>
                  <a:cxn ang="0">
                    <a:pos x="154" y="414"/>
                  </a:cxn>
                  <a:cxn ang="0">
                    <a:pos x="208" y="366"/>
                  </a:cxn>
                  <a:cxn ang="0">
                    <a:pos x="248" y="312"/>
                  </a:cxn>
                  <a:cxn ang="0">
                    <a:pos x="268" y="251"/>
                  </a:cxn>
                  <a:cxn ang="0">
                    <a:pos x="288" y="176"/>
                  </a:cxn>
                  <a:cxn ang="0">
                    <a:pos x="308" y="102"/>
                  </a:cxn>
                  <a:cxn ang="0">
                    <a:pos x="328" y="28"/>
                  </a:cxn>
                  <a:cxn ang="0">
                    <a:pos x="328" y="20"/>
                  </a:cxn>
                  <a:cxn ang="0">
                    <a:pos x="248" y="7"/>
                  </a:cxn>
                </a:cxnLst>
                <a:rect l="0" t="0" r="r" b="b"/>
                <a:pathLst>
                  <a:path w="328" h="447">
                    <a:moveTo>
                      <a:pt x="248" y="7"/>
                    </a:moveTo>
                    <a:lnTo>
                      <a:pt x="248" y="0"/>
                    </a:lnTo>
                    <a:lnTo>
                      <a:pt x="228" y="89"/>
                    </a:lnTo>
                    <a:lnTo>
                      <a:pt x="208" y="163"/>
                    </a:lnTo>
                    <a:lnTo>
                      <a:pt x="187" y="224"/>
                    </a:lnTo>
                    <a:lnTo>
                      <a:pt x="168" y="272"/>
                    </a:lnTo>
                    <a:lnTo>
                      <a:pt x="140" y="312"/>
                    </a:lnTo>
                    <a:lnTo>
                      <a:pt x="113" y="333"/>
                    </a:lnTo>
                    <a:lnTo>
                      <a:pt x="66" y="353"/>
                    </a:lnTo>
                    <a:lnTo>
                      <a:pt x="0" y="353"/>
                    </a:lnTo>
                    <a:lnTo>
                      <a:pt x="0" y="447"/>
                    </a:lnTo>
                    <a:lnTo>
                      <a:pt x="80" y="434"/>
                    </a:lnTo>
                    <a:lnTo>
                      <a:pt x="154" y="414"/>
                    </a:lnTo>
                    <a:lnTo>
                      <a:pt x="208" y="366"/>
                    </a:lnTo>
                    <a:lnTo>
                      <a:pt x="248" y="312"/>
                    </a:lnTo>
                    <a:lnTo>
                      <a:pt x="268" y="251"/>
                    </a:lnTo>
                    <a:lnTo>
                      <a:pt x="288" y="176"/>
                    </a:lnTo>
                    <a:lnTo>
                      <a:pt x="308" y="102"/>
                    </a:lnTo>
                    <a:lnTo>
                      <a:pt x="328" y="28"/>
                    </a:lnTo>
                    <a:lnTo>
                      <a:pt x="328" y="20"/>
                    </a:lnTo>
                    <a:lnTo>
                      <a:pt x="248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74" name="Freeform 74"/>
              <p:cNvSpPr>
                <a:spLocks/>
              </p:cNvSpPr>
              <p:nvPr/>
            </p:nvSpPr>
            <p:spPr bwMode="auto">
              <a:xfrm>
                <a:off x="3698" y="1578"/>
                <a:ext cx="26" cy="47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134" y="34"/>
                  </a:cxn>
                  <a:cxn ang="0">
                    <a:pos x="121" y="101"/>
                  </a:cxn>
                  <a:cxn ang="0">
                    <a:pos x="74" y="237"/>
                  </a:cxn>
                  <a:cxn ang="0">
                    <a:pos x="0" y="501"/>
                  </a:cxn>
                  <a:cxn ang="0">
                    <a:pos x="80" y="514"/>
                  </a:cxn>
                  <a:cxn ang="0">
                    <a:pos x="154" y="264"/>
                  </a:cxn>
                  <a:cxn ang="0">
                    <a:pos x="201" y="115"/>
                  </a:cxn>
                  <a:cxn ang="0">
                    <a:pos x="215" y="47"/>
                  </a:cxn>
                  <a:cxn ang="0">
                    <a:pos x="228" y="0"/>
                  </a:cxn>
                  <a:cxn ang="0">
                    <a:pos x="134" y="0"/>
                  </a:cxn>
                </a:cxnLst>
                <a:rect l="0" t="0" r="r" b="b"/>
                <a:pathLst>
                  <a:path w="228" h="514">
                    <a:moveTo>
                      <a:pt x="134" y="0"/>
                    </a:moveTo>
                    <a:lnTo>
                      <a:pt x="134" y="34"/>
                    </a:lnTo>
                    <a:lnTo>
                      <a:pt x="121" y="101"/>
                    </a:lnTo>
                    <a:lnTo>
                      <a:pt x="74" y="237"/>
                    </a:lnTo>
                    <a:lnTo>
                      <a:pt x="0" y="501"/>
                    </a:lnTo>
                    <a:lnTo>
                      <a:pt x="80" y="514"/>
                    </a:lnTo>
                    <a:lnTo>
                      <a:pt x="154" y="264"/>
                    </a:lnTo>
                    <a:lnTo>
                      <a:pt x="201" y="115"/>
                    </a:lnTo>
                    <a:lnTo>
                      <a:pt x="215" y="47"/>
                    </a:lnTo>
                    <a:lnTo>
                      <a:pt x="228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75" name="Freeform 75"/>
              <p:cNvSpPr>
                <a:spLocks/>
              </p:cNvSpPr>
              <p:nvPr/>
            </p:nvSpPr>
            <p:spPr bwMode="auto">
              <a:xfrm>
                <a:off x="3703" y="1568"/>
                <a:ext cx="21" cy="11"/>
              </a:xfrm>
              <a:custGeom>
                <a:avLst/>
                <a:gdLst/>
                <a:ahLst/>
                <a:cxnLst>
                  <a:cxn ang="0">
                    <a:pos x="7" y="95"/>
                  </a:cxn>
                  <a:cxn ang="0">
                    <a:pos x="14" y="88"/>
                  </a:cxn>
                  <a:cxn ang="0">
                    <a:pos x="54" y="82"/>
                  </a:cxn>
                  <a:cxn ang="0">
                    <a:pos x="81" y="95"/>
                  </a:cxn>
                  <a:cxn ang="0">
                    <a:pos x="88" y="102"/>
                  </a:cxn>
                  <a:cxn ang="0">
                    <a:pos x="94" y="129"/>
                  </a:cxn>
                  <a:cxn ang="0">
                    <a:pos x="188" y="129"/>
                  </a:cxn>
                  <a:cxn ang="0">
                    <a:pos x="168" y="61"/>
                  </a:cxn>
                  <a:cxn ang="0">
                    <a:pos x="121" y="13"/>
                  </a:cxn>
                  <a:cxn ang="0">
                    <a:pos x="54" y="0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7" y="95"/>
                  </a:cxn>
                  <a:cxn ang="0">
                    <a:pos x="14" y="88"/>
                  </a:cxn>
                  <a:cxn ang="0">
                    <a:pos x="7" y="95"/>
                  </a:cxn>
                </a:cxnLst>
                <a:rect l="0" t="0" r="r" b="b"/>
                <a:pathLst>
                  <a:path w="188" h="129">
                    <a:moveTo>
                      <a:pt x="7" y="95"/>
                    </a:moveTo>
                    <a:lnTo>
                      <a:pt x="14" y="88"/>
                    </a:lnTo>
                    <a:lnTo>
                      <a:pt x="54" y="82"/>
                    </a:lnTo>
                    <a:lnTo>
                      <a:pt x="81" y="95"/>
                    </a:lnTo>
                    <a:lnTo>
                      <a:pt x="88" y="102"/>
                    </a:lnTo>
                    <a:lnTo>
                      <a:pt x="94" y="129"/>
                    </a:lnTo>
                    <a:lnTo>
                      <a:pt x="188" y="129"/>
                    </a:lnTo>
                    <a:lnTo>
                      <a:pt x="168" y="61"/>
                    </a:lnTo>
                    <a:lnTo>
                      <a:pt x="121" y="13"/>
                    </a:lnTo>
                    <a:lnTo>
                      <a:pt x="54" y="0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7" y="95"/>
                    </a:lnTo>
                    <a:lnTo>
                      <a:pt x="14" y="88"/>
                    </a:lnTo>
                    <a:lnTo>
                      <a:pt x="7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76" name="Freeform 76"/>
              <p:cNvSpPr>
                <a:spLocks/>
              </p:cNvSpPr>
              <p:nvPr/>
            </p:nvSpPr>
            <p:spPr bwMode="auto">
              <a:xfrm>
                <a:off x="3695" y="1568"/>
                <a:ext cx="10" cy="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7" y="95"/>
                  </a:cxn>
                  <a:cxn ang="0">
                    <a:pos x="81" y="95"/>
                  </a:cxn>
                  <a:cxn ang="0">
                    <a:pos x="81" y="0"/>
                  </a:cxn>
                  <a:cxn ang="0">
                    <a:pos x="47" y="0"/>
                  </a:cxn>
                  <a:cxn ang="0">
                    <a:pos x="94" y="48"/>
                  </a:cxn>
                  <a:cxn ang="0">
                    <a:pos x="0" y="48"/>
                  </a:cxn>
                  <a:cxn ang="0">
                    <a:pos x="0" y="95"/>
                  </a:cxn>
                  <a:cxn ang="0">
                    <a:pos x="47" y="95"/>
                  </a:cxn>
                  <a:cxn ang="0">
                    <a:pos x="0" y="48"/>
                  </a:cxn>
                </a:cxnLst>
                <a:rect l="0" t="0" r="r" b="b"/>
                <a:pathLst>
                  <a:path w="94" h="95">
                    <a:moveTo>
                      <a:pt x="0" y="48"/>
                    </a:moveTo>
                    <a:lnTo>
                      <a:pt x="47" y="95"/>
                    </a:lnTo>
                    <a:lnTo>
                      <a:pt x="81" y="95"/>
                    </a:lnTo>
                    <a:lnTo>
                      <a:pt x="81" y="0"/>
                    </a:lnTo>
                    <a:lnTo>
                      <a:pt x="47" y="0"/>
                    </a:lnTo>
                    <a:lnTo>
                      <a:pt x="94" y="48"/>
                    </a:lnTo>
                    <a:lnTo>
                      <a:pt x="0" y="48"/>
                    </a:lnTo>
                    <a:lnTo>
                      <a:pt x="0" y="95"/>
                    </a:lnTo>
                    <a:lnTo>
                      <a:pt x="47" y="9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77" name="Freeform 77"/>
              <p:cNvSpPr>
                <a:spLocks/>
              </p:cNvSpPr>
              <p:nvPr/>
            </p:nvSpPr>
            <p:spPr bwMode="auto">
              <a:xfrm>
                <a:off x="3695" y="1566"/>
                <a:ext cx="10" cy="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94" y="61"/>
                  </a:cxn>
                  <a:cxn ang="0">
                    <a:pos x="94" y="40"/>
                  </a:cxn>
                  <a:cxn ang="0">
                    <a:pos x="54" y="81"/>
                  </a:cxn>
                  <a:cxn ang="0">
                    <a:pos x="41" y="0"/>
                  </a:cxn>
                  <a:cxn ang="0">
                    <a:pos x="0" y="6"/>
                  </a:cxn>
                  <a:cxn ang="0">
                    <a:pos x="0" y="40"/>
                  </a:cxn>
                  <a:cxn ang="0">
                    <a:pos x="41" y="0"/>
                  </a:cxn>
                </a:cxnLst>
                <a:rect l="0" t="0" r="r" b="b"/>
                <a:pathLst>
                  <a:path w="94" h="81">
                    <a:moveTo>
                      <a:pt x="41" y="0"/>
                    </a:moveTo>
                    <a:lnTo>
                      <a:pt x="0" y="40"/>
                    </a:lnTo>
                    <a:lnTo>
                      <a:pt x="0" y="61"/>
                    </a:lnTo>
                    <a:lnTo>
                      <a:pt x="94" y="61"/>
                    </a:lnTo>
                    <a:lnTo>
                      <a:pt x="94" y="40"/>
                    </a:lnTo>
                    <a:lnTo>
                      <a:pt x="54" y="81"/>
                    </a:lnTo>
                    <a:lnTo>
                      <a:pt x="41" y="0"/>
                    </a:lnTo>
                    <a:lnTo>
                      <a:pt x="0" y="6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78" name="Freeform 78"/>
              <p:cNvSpPr>
                <a:spLocks/>
              </p:cNvSpPr>
              <p:nvPr/>
            </p:nvSpPr>
            <p:spPr bwMode="auto">
              <a:xfrm>
                <a:off x="3699" y="1557"/>
                <a:ext cx="44" cy="17"/>
              </a:xfrm>
              <a:custGeom>
                <a:avLst/>
                <a:gdLst/>
                <a:ahLst/>
                <a:cxnLst>
                  <a:cxn ang="0">
                    <a:pos x="389" y="0"/>
                  </a:cxn>
                  <a:cxn ang="0">
                    <a:pos x="383" y="6"/>
                  </a:cxn>
                  <a:cxn ang="0">
                    <a:pos x="0" y="102"/>
                  </a:cxn>
                  <a:cxn ang="0">
                    <a:pos x="13" y="183"/>
                  </a:cxn>
                  <a:cxn ang="0">
                    <a:pos x="396" y="88"/>
                  </a:cxn>
                  <a:cxn ang="0">
                    <a:pos x="389" y="95"/>
                  </a:cxn>
                  <a:cxn ang="0">
                    <a:pos x="389" y="0"/>
                  </a:cxn>
                  <a:cxn ang="0">
                    <a:pos x="383" y="6"/>
                  </a:cxn>
                  <a:cxn ang="0">
                    <a:pos x="389" y="0"/>
                  </a:cxn>
                </a:cxnLst>
                <a:rect l="0" t="0" r="r" b="b"/>
                <a:pathLst>
                  <a:path w="396" h="183">
                    <a:moveTo>
                      <a:pt x="389" y="0"/>
                    </a:moveTo>
                    <a:lnTo>
                      <a:pt x="383" y="6"/>
                    </a:lnTo>
                    <a:lnTo>
                      <a:pt x="0" y="102"/>
                    </a:lnTo>
                    <a:lnTo>
                      <a:pt x="13" y="183"/>
                    </a:lnTo>
                    <a:lnTo>
                      <a:pt x="396" y="88"/>
                    </a:lnTo>
                    <a:lnTo>
                      <a:pt x="389" y="95"/>
                    </a:lnTo>
                    <a:lnTo>
                      <a:pt x="389" y="0"/>
                    </a:lnTo>
                    <a:lnTo>
                      <a:pt x="383" y="6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79" name="Freeform 79"/>
              <p:cNvSpPr>
                <a:spLocks/>
              </p:cNvSpPr>
              <p:nvPr/>
            </p:nvSpPr>
            <p:spPr bwMode="auto">
              <a:xfrm>
                <a:off x="3667" y="1559"/>
                <a:ext cx="77" cy="101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84" y="0"/>
                  </a:cxn>
                  <a:cxn ang="0">
                    <a:pos x="684" y="27"/>
                  </a:cxn>
                  <a:cxn ang="0">
                    <a:pos x="396" y="1003"/>
                  </a:cxn>
                  <a:cxn ang="0">
                    <a:pos x="416" y="1057"/>
                  </a:cxn>
                  <a:cxn ang="0">
                    <a:pos x="456" y="1077"/>
                  </a:cxn>
                  <a:cxn ang="0">
                    <a:pos x="503" y="1091"/>
                  </a:cxn>
                  <a:cxn ang="0">
                    <a:pos x="550" y="1091"/>
                  </a:cxn>
                  <a:cxn ang="0">
                    <a:pos x="550" y="1112"/>
                  </a:cxn>
                  <a:cxn ang="0">
                    <a:pos x="0" y="1112"/>
                  </a:cxn>
                  <a:cxn ang="0">
                    <a:pos x="0" y="1091"/>
                  </a:cxn>
                  <a:cxn ang="0">
                    <a:pos x="74" y="1084"/>
                  </a:cxn>
                  <a:cxn ang="0">
                    <a:pos x="134" y="1063"/>
                  </a:cxn>
                  <a:cxn ang="0">
                    <a:pos x="175" y="1023"/>
                  </a:cxn>
                  <a:cxn ang="0">
                    <a:pos x="208" y="976"/>
                  </a:cxn>
                  <a:cxn ang="0">
                    <a:pos x="228" y="921"/>
                  </a:cxn>
                  <a:cxn ang="0">
                    <a:pos x="248" y="854"/>
                  </a:cxn>
                  <a:cxn ang="0">
                    <a:pos x="269" y="786"/>
                  </a:cxn>
                  <a:cxn ang="0">
                    <a:pos x="288" y="705"/>
                  </a:cxn>
                  <a:cxn ang="0">
                    <a:pos x="362" y="447"/>
                  </a:cxn>
                  <a:cxn ang="0">
                    <a:pos x="409" y="305"/>
                  </a:cxn>
                  <a:cxn ang="0">
                    <a:pos x="423" y="238"/>
                  </a:cxn>
                  <a:cxn ang="0">
                    <a:pos x="429" y="197"/>
                  </a:cxn>
                  <a:cxn ang="0">
                    <a:pos x="416" y="149"/>
                  </a:cxn>
                  <a:cxn ang="0">
                    <a:pos x="389" y="116"/>
                  </a:cxn>
                  <a:cxn ang="0">
                    <a:pos x="343" y="108"/>
                  </a:cxn>
                  <a:cxn ang="0">
                    <a:pos x="295" y="116"/>
                  </a:cxn>
                  <a:cxn ang="0">
                    <a:pos x="261" y="116"/>
                  </a:cxn>
                  <a:cxn ang="0">
                    <a:pos x="261" y="88"/>
                  </a:cxn>
                  <a:cxn ang="0">
                    <a:pos x="644" y="0"/>
                  </a:cxn>
                </a:cxnLst>
                <a:rect l="0" t="0" r="r" b="b"/>
                <a:pathLst>
                  <a:path w="684" h="1112">
                    <a:moveTo>
                      <a:pt x="644" y="0"/>
                    </a:moveTo>
                    <a:lnTo>
                      <a:pt x="684" y="0"/>
                    </a:lnTo>
                    <a:lnTo>
                      <a:pt x="684" y="27"/>
                    </a:lnTo>
                    <a:lnTo>
                      <a:pt x="396" y="1003"/>
                    </a:lnTo>
                    <a:lnTo>
                      <a:pt x="416" y="1057"/>
                    </a:lnTo>
                    <a:lnTo>
                      <a:pt x="456" y="1077"/>
                    </a:lnTo>
                    <a:lnTo>
                      <a:pt x="503" y="1091"/>
                    </a:lnTo>
                    <a:lnTo>
                      <a:pt x="550" y="1091"/>
                    </a:lnTo>
                    <a:lnTo>
                      <a:pt x="550" y="1112"/>
                    </a:lnTo>
                    <a:lnTo>
                      <a:pt x="0" y="1112"/>
                    </a:lnTo>
                    <a:lnTo>
                      <a:pt x="0" y="1091"/>
                    </a:lnTo>
                    <a:lnTo>
                      <a:pt x="74" y="1084"/>
                    </a:lnTo>
                    <a:lnTo>
                      <a:pt x="134" y="1063"/>
                    </a:lnTo>
                    <a:lnTo>
                      <a:pt x="175" y="1023"/>
                    </a:lnTo>
                    <a:lnTo>
                      <a:pt x="208" y="976"/>
                    </a:lnTo>
                    <a:lnTo>
                      <a:pt x="228" y="921"/>
                    </a:lnTo>
                    <a:lnTo>
                      <a:pt x="248" y="854"/>
                    </a:lnTo>
                    <a:lnTo>
                      <a:pt x="269" y="786"/>
                    </a:lnTo>
                    <a:lnTo>
                      <a:pt x="288" y="705"/>
                    </a:lnTo>
                    <a:lnTo>
                      <a:pt x="362" y="447"/>
                    </a:lnTo>
                    <a:lnTo>
                      <a:pt x="409" y="305"/>
                    </a:lnTo>
                    <a:lnTo>
                      <a:pt x="423" y="238"/>
                    </a:lnTo>
                    <a:lnTo>
                      <a:pt x="429" y="197"/>
                    </a:lnTo>
                    <a:lnTo>
                      <a:pt x="416" y="149"/>
                    </a:lnTo>
                    <a:lnTo>
                      <a:pt x="389" y="116"/>
                    </a:lnTo>
                    <a:lnTo>
                      <a:pt x="343" y="108"/>
                    </a:lnTo>
                    <a:lnTo>
                      <a:pt x="295" y="116"/>
                    </a:lnTo>
                    <a:lnTo>
                      <a:pt x="261" y="116"/>
                    </a:lnTo>
                    <a:lnTo>
                      <a:pt x="261" y="88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80" name="Freeform 80"/>
              <p:cNvSpPr>
                <a:spLocks/>
              </p:cNvSpPr>
              <p:nvPr/>
            </p:nvSpPr>
            <p:spPr bwMode="auto">
              <a:xfrm>
                <a:off x="3669" y="1561"/>
                <a:ext cx="77" cy="101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78" y="0"/>
                  </a:cxn>
                  <a:cxn ang="0">
                    <a:pos x="678" y="26"/>
                  </a:cxn>
                  <a:cxn ang="0">
                    <a:pos x="396" y="1002"/>
                  </a:cxn>
                  <a:cxn ang="0">
                    <a:pos x="416" y="1050"/>
                  </a:cxn>
                  <a:cxn ang="0">
                    <a:pos x="449" y="1077"/>
                  </a:cxn>
                  <a:cxn ang="0">
                    <a:pos x="497" y="1083"/>
                  </a:cxn>
                  <a:cxn ang="0">
                    <a:pos x="544" y="1083"/>
                  </a:cxn>
                  <a:cxn ang="0">
                    <a:pos x="544" y="1111"/>
                  </a:cxn>
                  <a:cxn ang="0">
                    <a:pos x="0" y="1111"/>
                  </a:cxn>
                  <a:cxn ang="0">
                    <a:pos x="0" y="1083"/>
                  </a:cxn>
                  <a:cxn ang="0">
                    <a:pos x="74" y="1077"/>
                  </a:cxn>
                  <a:cxn ang="0">
                    <a:pos x="135" y="1056"/>
                  </a:cxn>
                  <a:cxn ang="0">
                    <a:pos x="174" y="1022"/>
                  </a:cxn>
                  <a:cxn ang="0">
                    <a:pos x="201" y="975"/>
                  </a:cxn>
                  <a:cxn ang="0">
                    <a:pos x="228" y="921"/>
                  </a:cxn>
                  <a:cxn ang="0">
                    <a:pos x="242" y="853"/>
                  </a:cxn>
                  <a:cxn ang="0">
                    <a:pos x="262" y="778"/>
                  </a:cxn>
                  <a:cxn ang="0">
                    <a:pos x="282" y="697"/>
                  </a:cxn>
                  <a:cxn ang="0">
                    <a:pos x="363" y="440"/>
                  </a:cxn>
                  <a:cxn ang="0">
                    <a:pos x="403" y="304"/>
                  </a:cxn>
                  <a:cxn ang="0">
                    <a:pos x="423" y="237"/>
                  </a:cxn>
                  <a:cxn ang="0">
                    <a:pos x="423" y="196"/>
                  </a:cxn>
                  <a:cxn ang="0">
                    <a:pos x="410" y="142"/>
                  </a:cxn>
                  <a:cxn ang="0">
                    <a:pos x="383" y="115"/>
                  </a:cxn>
                  <a:cxn ang="0">
                    <a:pos x="336" y="101"/>
                  </a:cxn>
                  <a:cxn ang="0">
                    <a:pos x="289" y="115"/>
                  </a:cxn>
                  <a:cxn ang="0">
                    <a:pos x="262" y="115"/>
                  </a:cxn>
                  <a:cxn ang="0">
                    <a:pos x="262" y="87"/>
                  </a:cxn>
                  <a:cxn ang="0">
                    <a:pos x="644" y="0"/>
                  </a:cxn>
                </a:cxnLst>
                <a:rect l="0" t="0" r="r" b="b"/>
                <a:pathLst>
                  <a:path w="678" h="1111">
                    <a:moveTo>
                      <a:pt x="644" y="0"/>
                    </a:moveTo>
                    <a:lnTo>
                      <a:pt x="678" y="0"/>
                    </a:lnTo>
                    <a:lnTo>
                      <a:pt x="678" y="26"/>
                    </a:lnTo>
                    <a:lnTo>
                      <a:pt x="396" y="1002"/>
                    </a:lnTo>
                    <a:lnTo>
                      <a:pt x="416" y="1050"/>
                    </a:lnTo>
                    <a:lnTo>
                      <a:pt x="449" y="1077"/>
                    </a:lnTo>
                    <a:lnTo>
                      <a:pt x="497" y="1083"/>
                    </a:lnTo>
                    <a:lnTo>
                      <a:pt x="544" y="1083"/>
                    </a:lnTo>
                    <a:lnTo>
                      <a:pt x="544" y="1111"/>
                    </a:lnTo>
                    <a:lnTo>
                      <a:pt x="0" y="1111"/>
                    </a:lnTo>
                    <a:lnTo>
                      <a:pt x="0" y="1083"/>
                    </a:lnTo>
                    <a:lnTo>
                      <a:pt x="74" y="1077"/>
                    </a:lnTo>
                    <a:lnTo>
                      <a:pt x="135" y="1056"/>
                    </a:lnTo>
                    <a:lnTo>
                      <a:pt x="174" y="1022"/>
                    </a:lnTo>
                    <a:lnTo>
                      <a:pt x="201" y="975"/>
                    </a:lnTo>
                    <a:lnTo>
                      <a:pt x="228" y="921"/>
                    </a:lnTo>
                    <a:lnTo>
                      <a:pt x="242" y="853"/>
                    </a:lnTo>
                    <a:lnTo>
                      <a:pt x="262" y="778"/>
                    </a:lnTo>
                    <a:lnTo>
                      <a:pt x="282" y="697"/>
                    </a:lnTo>
                    <a:lnTo>
                      <a:pt x="363" y="440"/>
                    </a:lnTo>
                    <a:lnTo>
                      <a:pt x="403" y="304"/>
                    </a:lnTo>
                    <a:lnTo>
                      <a:pt x="423" y="237"/>
                    </a:lnTo>
                    <a:lnTo>
                      <a:pt x="423" y="196"/>
                    </a:lnTo>
                    <a:lnTo>
                      <a:pt x="410" y="142"/>
                    </a:lnTo>
                    <a:lnTo>
                      <a:pt x="383" y="115"/>
                    </a:lnTo>
                    <a:lnTo>
                      <a:pt x="336" y="101"/>
                    </a:lnTo>
                    <a:lnTo>
                      <a:pt x="289" y="115"/>
                    </a:lnTo>
                    <a:lnTo>
                      <a:pt x="262" y="115"/>
                    </a:lnTo>
                    <a:lnTo>
                      <a:pt x="262" y="87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81" name="Freeform 81"/>
              <p:cNvSpPr>
                <a:spLocks/>
              </p:cNvSpPr>
              <p:nvPr/>
            </p:nvSpPr>
            <p:spPr bwMode="auto">
              <a:xfrm>
                <a:off x="4479" y="1564"/>
                <a:ext cx="77" cy="101"/>
              </a:xfrm>
              <a:custGeom>
                <a:avLst/>
                <a:gdLst/>
                <a:ahLst/>
                <a:cxnLst>
                  <a:cxn ang="0">
                    <a:pos x="645" y="0"/>
                  </a:cxn>
                  <a:cxn ang="0">
                    <a:pos x="685" y="0"/>
                  </a:cxn>
                  <a:cxn ang="0">
                    <a:pos x="685" y="27"/>
                  </a:cxn>
                  <a:cxn ang="0">
                    <a:pos x="396" y="1010"/>
                  </a:cxn>
                  <a:cxn ang="0">
                    <a:pos x="416" y="1057"/>
                  </a:cxn>
                  <a:cxn ang="0">
                    <a:pos x="457" y="1085"/>
                  </a:cxn>
                  <a:cxn ang="0">
                    <a:pos x="504" y="1091"/>
                  </a:cxn>
                  <a:cxn ang="0">
                    <a:pos x="551" y="1091"/>
                  </a:cxn>
                  <a:cxn ang="0">
                    <a:pos x="551" y="1112"/>
                  </a:cxn>
                  <a:cxn ang="0">
                    <a:pos x="0" y="1112"/>
                  </a:cxn>
                  <a:cxn ang="0">
                    <a:pos x="0" y="1091"/>
                  </a:cxn>
                  <a:cxn ang="0">
                    <a:pos x="74" y="1085"/>
                  </a:cxn>
                  <a:cxn ang="0">
                    <a:pos x="134" y="1063"/>
                  </a:cxn>
                  <a:cxn ang="0">
                    <a:pos x="174" y="1030"/>
                  </a:cxn>
                  <a:cxn ang="0">
                    <a:pos x="208" y="982"/>
                  </a:cxn>
                  <a:cxn ang="0">
                    <a:pos x="229" y="929"/>
                  </a:cxn>
                  <a:cxn ang="0">
                    <a:pos x="248" y="860"/>
                  </a:cxn>
                  <a:cxn ang="0">
                    <a:pos x="268" y="786"/>
                  </a:cxn>
                  <a:cxn ang="0">
                    <a:pos x="289" y="705"/>
                  </a:cxn>
                  <a:cxn ang="0">
                    <a:pos x="362" y="447"/>
                  </a:cxn>
                  <a:cxn ang="0">
                    <a:pos x="410" y="305"/>
                  </a:cxn>
                  <a:cxn ang="0">
                    <a:pos x="423" y="238"/>
                  </a:cxn>
                  <a:cxn ang="0">
                    <a:pos x="430" y="203"/>
                  </a:cxn>
                  <a:cxn ang="0">
                    <a:pos x="416" y="149"/>
                  </a:cxn>
                  <a:cxn ang="0">
                    <a:pos x="389" y="122"/>
                  </a:cxn>
                  <a:cxn ang="0">
                    <a:pos x="342" y="108"/>
                  </a:cxn>
                  <a:cxn ang="0">
                    <a:pos x="295" y="116"/>
                  </a:cxn>
                  <a:cxn ang="0">
                    <a:pos x="262" y="116"/>
                  </a:cxn>
                  <a:cxn ang="0">
                    <a:pos x="262" y="95"/>
                  </a:cxn>
                  <a:cxn ang="0">
                    <a:pos x="645" y="0"/>
                  </a:cxn>
                </a:cxnLst>
                <a:rect l="0" t="0" r="r" b="b"/>
                <a:pathLst>
                  <a:path w="685" h="1112">
                    <a:moveTo>
                      <a:pt x="645" y="0"/>
                    </a:moveTo>
                    <a:lnTo>
                      <a:pt x="685" y="0"/>
                    </a:lnTo>
                    <a:lnTo>
                      <a:pt x="685" y="27"/>
                    </a:lnTo>
                    <a:lnTo>
                      <a:pt x="396" y="1010"/>
                    </a:lnTo>
                    <a:lnTo>
                      <a:pt x="416" y="1057"/>
                    </a:lnTo>
                    <a:lnTo>
                      <a:pt x="457" y="1085"/>
                    </a:lnTo>
                    <a:lnTo>
                      <a:pt x="504" y="1091"/>
                    </a:lnTo>
                    <a:lnTo>
                      <a:pt x="551" y="1091"/>
                    </a:lnTo>
                    <a:lnTo>
                      <a:pt x="551" y="1112"/>
                    </a:lnTo>
                    <a:lnTo>
                      <a:pt x="0" y="1112"/>
                    </a:lnTo>
                    <a:lnTo>
                      <a:pt x="0" y="1091"/>
                    </a:lnTo>
                    <a:lnTo>
                      <a:pt x="74" y="1085"/>
                    </a:lnTo>
                    <a:lnTo>
                      <a:pt x="134" y="1063"/>
                    </a:lnTo>
                    <a:lnTo>
                      <a:pt x="174" y="1030"/>
                    </a:lnTo>
                    <a:lnTo>
                      <a:pt x="208" y="982"/>
                    </a:lnTo>
                    <a:lnTo>
                      <a:pt x="229" y="929"/>
                    </a:lnTo>
                    <a:lnTo>
                      <a:pt x="248" y="860"/>
                    </a:lnTo>
                    <a:lnTo>
                      <a:pt x="268" y="786"/>
                    </a:lnTo>
                    <a:lnTo>
                      <a:pt x="289" y="705"/>
                    </a:lnTo>
                    <a:lnTo>
                      <a:pt x="362" y="447"/>
                    </a:lnTo>
                    <a:lnTo>
                      <a:pt x="410" y="305"/>
                    </a:lnTo>
                    <a:lnTo>
                      <a:pt x="423" y="238"/>
                    </a:lnTo>
                    <a:lnTo>
                      <a:pt x="430" y="203"/>
                    </a:lnTo>
                    <a:lnTo>
                      <a:pt x="416" y="149"/>
                    </a:lnTo>
                    <a:lnTo>
                      <a:pt x="389" y="122"/>
                    </a:lnTo>
                    <a:lnTo>
                      <a:pt x="342" y="108"/>
                    </a:lnTo>
                    <a:lnTo>
                      <a:pt x="295" y="116"/>
                    </a:lnTo>
                    <a:lnTo>
                      <a:pt x="262" y="116"/>
                    </a:lnTo>
                    <a:lnTo>
                      <a:pt x="262" y="95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82" name="Freeform 82"/>
              <p:cNvSpPr>
                <a:spLocks/>
              </p:cNvSpPr>
              <p:nvPr/>
            </p:nvSpPr>
            <p:spPr bwMode="auto">
              <a:xfrm>
                <a:off x="4550" y="1560"/>
                <a:ext cx="11" cy="7"/>
              </a:xfrm>
              <a:custGeom>
                <a:avLst/>
                <a:gdLst/>
                <a:ahLst/>
                <a:cxnLst>
                  <a:cxn ang="0">
                    <a:pos x="94" y="48"/>
                  </a:cxn>
                  <a:cxn ang="0">
                    <a:pos x="47" y="0"/>
                  </a:cxn>
                  <a:cxn ang="0">
                    <a:pos x="7" y="0"/>
                  </a:cxn>
                  <a:cxn ang="0">
                    <a:pos x="7" y="95"/>
                  </a:cxn>
                  <a:cxn ang="0">
                    <a:pos x="47" y="95"/>
                  </a:cxn>
                  <a:cxn ang="0">
                    <a:pos x="0" y="48"/>
                  </a:cxn>
                  <a:cxn ang="0">
                    <a:pos x="94" y="48"/>
                  </a:cxn>
                  <a:cxn ang="0">
                    <a:pos x="94" y="0"/>
                  </a:cxn>
                  <a:cxn ang="0">
                    <a:pos x="47" y="0"/>
                  </a:cxn>
                  <a:cxn ang="0">
                    <a:pos x="94" y="48"/>
                  </a:cxn>
                </a:cxnLst>
                <a:rect l="0" t="0" r="r" b="b"/>
                <a:pathLst>
                  <a:path w="94" h="95">
                    <a:moveTo>
                      <a:pt x="94" y="48"/>
                    </a:moveTo>
                    <a:lnTo>
                      <a:pt x="47" y="0"/>
                    </a:lnTo>
                    <a:lnTo>
                      <a:pt x="7" y="0"/>
                    </a:lnTo>
                    <a:lnTo>
                      <a:pt x="7" y="95"/>
                    </a:lnTo>
                    <a:lnTo>
                      <a:pt x="47" y="95"/>
                    </a:lnTo>
                    <a:lnTo>
                      <a:pt x="0" y="48"/>
                    </a:lnTo>
                    <a:lnTo>
                      <a:pt x="94" y="48"/>
                    </a:lnTo>
                    <a:lnTo>
                      <a:pt x="94" y="0"/>
                    </a:lnTo>
                    <a:lnTo>
                      <a:pt x="47" y="0"/>
                    </a:lnTo>
                    <a:lnTo>
                      <a:pt x="94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83" name="Freeform 83"/>
              <p:cNvSpPr>
                <a:spLocks/>
              </p:cNvSpPr>
              <p:nvPr/>
            </p:nvSpPr>
            <p:spPr bwMode="auto">
              <a:xfrm>
                <a:off x="4550" y="1564"/>
                <a:ext cx="11" cy="4"/>
              </a:xfrm>
              <a:custGeom>
                <a:avLst/>
                <a:gdLst/>
                <a:ahLst/>
                <a:cxnLst>
                  <a:cxn ang="0">
                    <a:pos x="87" y="34"/>
                  </a:cxn>
                  <a:cxn ang="0">
                    <a:pos x="94" y="27"/>
                  </a:cxn>
                  <a:cxn ang="0">
                    <a:pos x="94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7" y="21"/>
                  </a:cxn>
                  <a:cxn ang="0">
                    <a:pos x="87" y="34"/>
                  </a:cxn>
                  <a:cxn ang="0">
                    <a:pos x="94" y="27"/>
                  </a:cxn>
                  <a:cxn ang="0">
                    <a:pos x="87" y="34"/>
                  </a:cxn>
                </a:cxnLst>
                <a:rect l="0" t="0" r="r" b="b"/>
                <a:pathLst>
                  <a:path w="94" h="34">
                    <a:moveTo>
                      <a:pt x="87" y="34"/>
                    </a:moveTo>
                    <a:lnTo>
                      <a:pt x="94" y="27"/>
                    </a:lnTo>
                    <a:lnTo>
                      <a:pt x="94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7" y="21"/>
                    </a:lnTo>
                    <a:lnTo>
                      <a:pt x="87" y="34"/>
                    </a:lnTo>
                    <a:lnTo>
                      <a:pt x="94" y="27"/>
                    </a:lnTo>
                    <a:lnTo>
                      <a:pt x="87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84" name="Freeform 84"/>
              <p:cNvSpPr>
                <a:spLocks/>
              </p:cNvSpPr>
              <p:nvPr/>
            </p:nvSpPr>
            <p:spPr bwMode="auto">
              <a:xfrm>
                <a:off x="4518" y="1566"/>
                <a:ext cx="42" cy="91"/>
              </a:xfrm>
              <a:custGeom>
                <a:avLst/>
                <a:gdLst/>
                <a:ahLst/>
                <a:cxnLst>
                  <a:cxn ang="0">
                    <a:pos x="86" y="981"/>
                  </a:cxn>
                  <a:cxn ang="0">
                    <a:pos x="86" y="995"/>
                  </a:cxn>
                  <a:cxn ang="0">
                    <a:pos x="375" y="13"/>
                  </a:cxn>
                  <a:cxn ang="0">
                    <a:pos x="295" y="0"/>
                  </a:cxn>
                  <a:cxn ang="0">
                    <a:pos x="6" y="981"/>
                  </a:cxn>
                  <a:cxn ang="0">
                    <a:pos x="6" y="995"/>
                  </a:cxn>
                  <a:cxn ang="0">
                    <a:pos x="6" y="981"/>
                  </a:cxn>
                  <a:cxn ang="0">
                    <a:pos x="0" y="989"/>
                  </a:cxn>
                  <a:cxn ang="0">
                    <a:pos x="6" y="995"/>
                  </a:cxn>
                  <a:cxn ang="0">
                    <a:pos x="86" y="981"/>
                  </a:cxn>
                </a:cxnLst>
                <a:rect l="0" t="0" r="r" b="b"/>
                <a:pathLst>
                  <a:path w="375" h="995">
                    <a:moveTo>
                      <a:pt x="86" y="981"/>
                    </a:moveTo>
                    <a:lnTo>
                      <a:pt x="86" y="995"/>
                    </a:lnTo>
                    <a:lnTo>
                      <a:pt x="375" y="13"/>
                    </a:lnTo>
                    <a:lnTo>
                      <a:pt x="295" y="0"/>
                    </a:lnTo>
                    <a:lnTo>
                      <a:pt x="6" y="981"/>
                    </a:lnTo>
                    <a:lnTo>
                      <a:pt x="6" y="995"/>
                    </a:lnTo>
                    <a:lnTo>
                      <a:pt x="6" y="981"/>
                    </a:lnTo>
                    <a:lnTo>
                      <a:pt x="0" y="989"/>
                    </a:lnTo>
                    <a:lnTo>
                      <a:pt x="6" y="995"/>
                    </a:lnTo>
                    <a:lnTo>
                      <a:pt x="86" y="9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85" name="Freeform 85"/>
              <p:cNvSpPr>
                <a:spLocks/>
              </p:cNvSpPr>
              <p:nvPr/>
            </p:nvSpPr>
            <p:spPr bwMode="auto">
              <a:xfrm>
                <a:off x="4519" y="1655"/>
                <a:ext cx="26" cy="13"/>
              </a:xfrm>
              <a:custGeom>
                <a:avLst/>
                <a:gdLst/>
                <a:ahLst/>
                <a:cxnLst>
                  <a:cxn ang="0">
                    <a:pos x="242" y="89"/>
                  </a:cxn>
                  <a:cxn ang="0">
                    <a:pos x="195" y="41"/>
                  </a:cxn>
                  <a:cxn ang="0">
                    <a:pos x="148" y="49"/>
                  </a:cxn>
                  <a:cxn ang="0">
                    <a:pos x="114" y="41"/>
                  </a:cxn>
                  <a:cxn ang="0">
                    <a:pos x="94" y="28"/>
                  </a:cxn>
                  <a:cxn ang="0">
                    <a:pos x="80" y="0"/>
                  </a:cxn>
                  <a:cxn ang="0">
                    <a:pos x="0" y="14"/>
                  </a:cxn>
                  <a:cxn ang="0">
                    <a:pos x="27" y="83"/>
                  </a:cxn>
                  <a:cxn ang="0">
                    <a:pos x="87" y="122"/>
                  </a:cxn>
                  <a:cxn ang="0">
                    <a:pos x="148" y="130"/>
                  </a:cxn>
                  <a:cxn ang="0">
                    <a:pos x="195" y="136"/>
                  </a:cxn>
                  <a:cxn ang="0">
                    <a:pos x="148" y="89"/>
                  </a:cxn>
                  <a:cxn ang="0">
                    <a:pos x="242" y="89"/>
                  </a:cxn>
                  <a:cxn ang="0">
                    <a:pos x="242" y="41"/>
                  </a:cxn>
                  <a:cxn ang="0">
                    <a:pos x="195" y="41"/>
                  </a:cxn>
                  <a:cxn ang="0">
                    <a:pos x="242" y="89"/>
                  </a:cxn>
                </a:cxnLst>
                <a:rect l="0" t="0" r="r" b="b"/>
                <a:pathLst>
                  <a:path w="242" h="136">
                    <a:moveTo>
                      <a:pt x="242" y="89"/>
                    </a:moveTo>
                    <a:lnTo>
                      <a:pt x="195" y="41"/>
                    </a:lnTo>
                    <a:lnTo>
                      <a:pt x="148" y="49"/>
                    </a:lnTo>
                    <a:lnTo>
                      <a:pt x="114" y="41"/>
                    </a:lnTo>
                    <a:lnTo>
                      <a:pt x="94" y="28"/>
                    </a:lnTo>
                    <a:lnTo>
                      <a:pt x="80" y="0"/>
                    </a:lnTo>
                    <a:lnTo>
                      <a:pt x="0" y="14"/>
                    </a:lnTo>
                    <a:lnTo>
                      <a:pt x="27" y="83"/>
                    </a:lnTo>
                    <a:lnTo>
                      <a:pt x="87" y="122"/>
                    </a:lnTo>
                    <a:lnTo>
                      <a:pt x="148" y="130"/>
                    </a:lnTo>
                    <a:lnTo>
                      <a:pt x="195" y="136"/>
                    </a:lnTo>
                    <a:lnTo>
                      <a:pt x="148" y="89"/>
                    </a:lnTo>
                    <a:lnTo>
                      <a:pt x="242" y="89"/>
                    </a:lnTo>
                    <a:lnTo>
                      <a:pt x="242" y="41"/>
                    </a:lnTo>
                    <a:lnTo>
                      <a:pt x="195" y="41"/>
                    </a:lnTo>
                    <a:lnTo>
                      <a:pt x="242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86" name="Freeform 86"/>
              <p:cNvSpPr>
                <a:spLocks/>
              </p:cNvSpPr>
              <p:nvPr/>
            </p:nvSpPr>
            <p:spPr bwMode="auto">
              <a:xfrm>
                <a:off x="4535" y="1661"/>
                <a:ext cx="11" cy="10"/>
              </a:xfrm>
              <a:custGeom>
                <a:avLst/>
                <a:gdLst/>
                <a:ahLst/>
                <a:cxnLst>
                  <a:cxn ang="0">
                    <a:pos x="47" y="96"/>
                  </a:cxn>
                  <a:cxn ang="0">
                    <a:pos x="94" y="49"/>
                  </a:cxn>
                  <a:cxn ang="0">
                    <a:pos x="94" y="28"/>
                  </a:cxn>
                  <a:cxn ang="0">
                    <a:pos x="0" y="28"/>
                  </a:cxn>
                  <a:cxn ang="0">
                    <a:pos x="0" y="49"/>
                  </a:cxn>
                  <a:cxn ang="0">
                    <a:pos x="47" y="0"/>
                  </a:cxn>
                  <a:cxn ang="0">
                    <a:pos x="47" y="96"/>
                  </a:cxn>
                  <a:cxn ang="0">
                    <a:pos x="94" y="96"/>
                  </a:cxn>
                  <a:cxn ang="0">
                    <a:pos x="94" y="49"/>
                  </a:cxn>
                  <a:cxn ang="0">
                    <a:pos x="47" y="96"/>
                  </a:cxn>
                </a:cxnLst>
                <a:rect l="0" t="0" r="r" b="b"/>
                <a:pathLst>
                  <a:path w="94" h="96">
                    <a:moveTo>
                      <a:pt x="47" y="96"/>
                    </a:moveTo>
                    <a:lnTo>
                      <a:pt x="94" y="49"/>
                    </a:lnTo>
                    <a:lnTo>
                      <a:pt x="94" y="28"/>
                    </a:lnTo>
                    <a:lnTo>
                      <a:pt x="0" y="28"/>
                    </a:lnTo>
                    <a:lnTo>
                      <a:pt x="0" y="49"/>
                    </a:lnTo>
                    <a:lnTo>
                      <a:pt x="47" y="0"/>
                    </a:lnTo>
                    <a:lnTo>
                      <a:pt x="47" y="96"/>
                    </a:lnTo>
                    <a:lnTo>
                      <a:pt x="94" y="96"/>
                    </a:lnTo>
                    <a:lnTo>
                      <a:pt x="94" y="49"/>
                    </a:lnTo>
                    <a:lnTo>
                      <a:pt x="47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87" name="Freeform 87"/>
              <p:cNvSpPr>
                <a:spLocks/>
              </p:cNvSpPr>
              <p:nvPr/>
            </p:nvSpPr>
            <p:spPr bwMode="auto">
              <a:xfrm>
                <a:off x="4474" y="1661"/>
                <a:ext cx="67" cy="10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47" y="96"/>
                  </a:cxn>
                  <a:cxn ang="0">
                    <a:pos x="598" y="96"/>
                  </a:cxn>
                  <a:cxn ang="0">
                    <a:pos x="598" y="0"/>
                  </a:cxn>
                  <a:cxn ang="0">
                    <a:pos x="47" y="0"/>
                  </a:cxn>
                  <a:cxn ang="0">
                    <a:pos x="94" y="49"/>
                  </a:cxn>
                  <a:cxn ang="0">
                    <a:pos x="0" y="49"/>
                  </a:cxn>
                  <a:cxn ang="0">
                    <a:pos x="0" y="96"/>
                  </a:cxn>
                  <a:cxn ang="0">
                    <a:pos x="47" y="96"/>
                  </a:cxn>
                  <a:cxn ang="0">
                    <a:pos x="0" y="49"/>
                  </a:cxn>
                </a:cxnLst>
                <a:rect l="0" t="0" r="r" b="b"/>
                <a:pathLst>
                  <a:path w="598" h="96">
                    <a:moveTo>
                      <a:pt x="0" y="49"/>
                    </a:moveTo>
                    <a:lnTo>
                      <a:pt x="47" y="96"/>
                    </a:lnTo>
                    <a:lnTo>
                      <a:pt x="598" y="96"/>
                    </a:lnTo>
                    <a:lnTo>
                      <a:pt x="598" y="0"/>
                    </a:lnTo>
                    <a:lnTo>
                      <a:pt x="47" y="0"/>
                    </a:lnTo>
                    <a:lnTo>
                      <a:pt x="94" y="49"/>
                    </a:lnTo>
                    <a:lnTo>
                      <a:pt x="0" y="49"/>
                    </a:lnTo>
                    <a:lnTo>
                      <a:pt x="0" y="96"/>
                    </a:lnTo>
                    <a:lnTo>
                      <a:pt x="47" y="9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88" name="Freeform 88"/>
              <p:cNvSpPr>
                <a:spLocks/>
              </p:cNvSpPr>
              <p:nvPr/>
            </p:nvSpPr>
            <p:spPr bwMode="auto">
              <a:xfrm>
                <a:off x="4474" y="1660"/>
                <a:ext cx="11" cy="8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0" y="48"/>
                  </a:cxn>
                  <a:cxn ang="0">
                    <a:pos x="0" y="69"/>
                  </a:cxn>
                  <a:cxn ang="0">
                    <a:pos x="94" y="69"/>
                  </a:cxn>
                  <a:cxn ang="0">
                    <a:pos x="94" y="48"/>
                  </a:cxn>
                  <a:cxn ang="0">
                    <a:pos x="47" y="95"/>
                  </a:cxn>
                  <a:cxn ang="0">
                    <a:pos x="47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47" y="0"/>
                  </a:cxn>
                </a:cxnLst>
                <a:rect l="0" t="0" r="r" b="b"/>
                <a:pathLst>
                  <a:path w="94" h="95">
                    <a:moveTo>
                      <a:pt x="47" y="0"/>
                    </a:moveTo>
                    <a:lnTo>
                      <a:pt x="0" y="48"/>
                    </a:lnTo>
                    <a:lnTo>
                      <a:pt x="0" y="69"/>
                    </a:lnTo>
                    <a:lnTo>
                      <a:pt x="94" y="69"/>
                    </a:lnTo>
                    <a:lnTo>
                      <a:pt x="94" y="48"/>
                    </a:lnTo>
                    <a:lnTo>
                      <a:pt x="47" y="95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89" name="Freeform 89"/>
              <p:cNvSpPr>
                <a:spLocks/>
              </p:cNvSpPr>
              <p:nvPr/>
            </p:nvSpPr>
            <p:spPr bwMode="auto">
              <a:xfrm>
                <a:off x="4479" y="1627"/>
                <a:ext cx="36" cy="41"/>
              </a:xfrm>
              <a:custGeom>
                <a:avLst/>
                <a:gdLst/>
                <a:ahLst/>
                <a:cxnLst>
                  <a:cxn ang="0">
                    <a:pos x="248" y="7"/>
                  </a:cxn>
                  <a:cxn ang="0">
                    <a:pos x="248" y="0"/>
                  </a:cxn>
                  <a:cxn ang="0">
                    <a:pos x="229" y="88"/>
                  </a:cxn>
                  <a:cxn ang="0">
                    <a:pos x="208" y="163"/>
                  </a:cxn>
                  <a:cxn ang="0">
                    <a:pos x="188" y="224"/>
                  </a:cxn>
                  <a:cxn ang="0">
                    <a:pos x="168" y="271"/>
                  </a:cxn>
                  <a:cxn ang="0">
                    <a:pos x="141" y="311"/>
                  </a:cxn>
                  <a:cxn ang="0">
                    <a:pos x="114" y="332"/>
                  </a:cxn>
                  <a:cxn ang="0">
                    <a:pos x="67" y="352"/>
                  </a:cxn>
                  <a:cxn ang="0">
                    <a:pos x="0" y="352"/>
                  </a:cxn>
                  <a:cxn ang="0">
                    <a:pos x="0" y="447"/>
                  </a:cxn>
                  <a:cxn ang="0">
                    <a:pos x="81" y="433"/>
                  </a:cxn>
                  <a:cxn ang="0">
                    <a:pos x="155" y="413"/>
                  </a:cxn>
                  <a:cxn ang="0">
                    <a:pos x="208" y="366"/>
                  </a:cxn>
                  <a:cxn ang="0">
                    <a:pos x="248" y="311"/>
                  </a:cxn>
                  <a:cxn ang="0">
                    <a:pos x="268" y="251"/>
                  </a:cxn>
                  <a:cxn ang="0">
                    <a:pos x="289" y="177"/>
                  </a:cxn>
                  <a:cxn ang="0">
                    <a:pos x="309" y="102"/>
                  </a:cxn>
                  <a:cxn ang="0">
                    <a:pos x="329" y="27"/>
                  </a:cxn>
                  <a:cxn ang="0">
                    <a:pos x="329" y="21"/>
                  </a:cxn>
                  <a:cxn ang="0">
                    <a:pos x="248" y="7"/>
                  </a:cxn>
                </a:cxnLst>
                <a:rect l="0" t="0" r="r" b="b"/>
                <a:pathLst>
                  <a:path w="329" h="447">
                    <a:moveTo>
                      <a:pt x="248" y="7"/>
                    </a:moveTo>
                    <a:lnTo>
                      <a:pt x="248" y="0"/>
                    </a:lnTo>
                    <a:lnTo>
                      <a:pt x="229" y="88"/>
                    </a:lnTo>
                    <a:lnTo>
                      <a:pt x="208" y="163"/>
                    </a:lnTo>
                    <a:lnTo>
                      <a:pt x="188" y="224"/>
                    </a:lnTo>
                    <a:lnTo>
                      <a:pt x="168" y="271"/>
                    </a:lnTo>
                    <a:lnTo>
                      <a:pt x="141" y="311"/>
                    </a:lnTo>
                    <a:lnTo>
                      <a:pt x="114" y="332"/>
                    </a:lnTo>
                    <a:lnTo>
                      <a:pt x="67" y="352"/>
                    </a:lnTo>
                    <a:lnTo>
                      <a:pt x="0" y="352"/>
                    </a:lnTo>
                    <a:lnTo>
                      <a:pt x="0" y="447"/>
                    </a:lnTo>
                    <a:lnTo>
                      <a:pt x="81" y="433"/>
                    </a:lnTo>
                    <a:lnTo>
                      <a:pt x="155" y="413"/>
                    </a:lnTo>
                    <a:lnTo>
                      <a:pt x="208" y="366"/>
                    </a:lnTo>
                    <a:lnTo>
                      <a:pt x="248" y="311"/>
                    </a:lnTo>
                    <a:lnTo>
                      <a:pt x="268" y="251"/>
                    </a:lnTo>
                    <a:lnTo>
                      <a:pt x="289" y="177"/>
                    </a:lnTo>
                    <a:lnTo>
                      <a:pt x="309" y="102"/>
                    </a:lnTo>
                    <a:lnTo>
                      <a:pt x="329" y="27"/>
                    </a:lnTo>
                    <a:lnTo>
                      <a:pt x="329" y="21"/>
                    </a:lnTo>
                    <a:lnTo>
                      <a:pt x="248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90" name="Freeform 90"/>
              <p:cNvSpPr>
                <a:spLocks/>
              </p:cNvSpPr>
              <p:nvPr/>
            </p:nvSpPr>
            <p:spPr bwMode="auto">
              <a:xfrm>
                <a:off x="4507" y="1583"/>
                <a:ext cx="25" cy="46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35" y="27"/>
                  </a:cxn>
                  <a:cxn ang="0">
                    <a:pos x="121" y="96"/>
                  </a:cxn>
                  <a:cxn ang="0">
                    <a:pos x="74" y="230"/>
                  </a:cxn>
                  <a:cxn ang="0">
                    <a:pos x="0" y="495"/>
                  </a:cxn>
                  <a:cxn ang="0">
                    <a:pos x="81" y="509"/>
                  </a:cxn>
                  <a:cxn ang="0">
                    <a:pos x="155" y="258"/>
                  </a:cxn>
                  <a:cxn ang="0">
                    <a:pos x="202" y="109"/>
                  </a:cxn>
                  <a:cxn ang="0">
                    <a:pos x="215" y="41"/>
                  </a:cxn>
                  <a:cxn ang="0">
                    <a:pos x="229" y="0"/>
                  </a:cxn>
                  <a:cxn ang="0">
                    <a:pos x="135" y="0"/>
                  </a:cxn>
                </a:cxnLst>
                <a:rect l="0" t="0" r="r" b="b"/>
                <a:pathLst>
                  <a:path w="229" h="509">
                    <a:moveTo>
                      <a:pt x="135" y="0"/>
                    </a:moveTo>
                    <a:lnTo>
                      <a:pt x="135" y="27"/>
                    </a:lnTo>
                    <a:lnTo>
                      <a:pt x="121" y="96"/>
                    </a:lnTo>
                    <a:lnTo>
                      <a:pt x="74" y="230"/>
                    </a:lnTo>
                    <a:lnTo>
                      <a:pt x="0" y="495"/>
                    </a:lnTo>
                    <a:lnTo>
                      <a:pt x="81" y="509"/>
                    </a:lnTo>
                    <a:lnTo>
                      <a:pt x="155" y="258"/>
                    </a:lnTo>
                    <a:lnTo>
                      <a:pt x="202" y="109"/>
                    </a:lnTo>
                    <a:lnTo>
                      <a:pt x="215" y="41"/>
                    </a:lnTo>
                    <a:lnTo>
                      <a:pt x="229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91" name="Freeform 91"/>
              <p:cNvSpPr>
                <a:spLocks/>
              </p:cNvSpPr>
              <p:nvPr/>
            </p:nvSpPr>
            <p:spPr bwMode="auto">
              <a:xfrm>
                <a:off x="4512" y="1570"/>
                <a:ext cx="20" cy="13"/>
              </a:xfrm>
              <a:custGeom>
                <a:avLst/>
                <a:gdLst/>
                <a:ahLst/>
                <a:cxnLst>
                  <a:cxn ang="0">
                    <a:pos x="6" y="95"/>
                  </a:cxn>
                  <a:cxn ang="0">
                    <a:pos x="13" y="88"/>
                  </a:cxn>
                  <a:cxn ang="0">
                    <a:pos x="53" y="81"/>
                  </a:cxn>
                  <a:cxn ang="0">
                    <a:pos x="80" y="95"/>
                  </a:cxn>
                  <a:cxn ang="0">
                    <a:pos x="87" y="101"/>
                  </a:cxn>
                  <a:cxn ang="0">
                    <a:pos x="94" y="135"/>
                  </a:cxn>
                  <a:cxn ang="0">
                    <a:pos x="188" y="135"/>
                  </a:cxn>
                  <a:cxn ang="0">
                    <a:pos x="168" y="61"/>
                  </a:cxn>
                  <a:cxn ang="0">
                    <a:pos x="121" y="14"/>
                  </a:cxn>
                  <a:cxn ang="0">
                    <a:pos x="53" y="0"/>
                  </a:cxn>
                  <a:cxn ang="0">
                    <a:pos x="0" y="7"/>
                  </a:cxn>
                  <a:cxn ang="0">
                    <a:pos x="6" y="0"/>
                  </a:cxn>
                  <a:cxn ang="0">
                    <a:pos x="6" y="95"/>
                  </a:cxn>
                  <a:cxn ang="0">
                    <a:pos x="13" y="88"/>
                  </a:cxn>
                  <a:cxn ang="0">
                    <a:pos x="6" y="95"/>
                  </a:cxn>
                </a:cxnLst>
                <a:rect l="0" t="0" r="r" b="b"/>
                <a:pathLst>
                  <a:path w="188" h="135">
                    <a:moveTo>
                      <a:pt x="6" y="95"/>
                    </a:moveTo>
                    <a:lnTo>
                      <a:pt x="13" y="88"/>
                    </a:lnTo>
                    <a:lnTo>
                      <a:pt x="53" y="81"/>
                    </a:lnTo>
                    <a:lnTo>
                      <a:pt x="80" y="95"/>
                    </a:lnTo>
                    <a:lnTo>
                      <a:pt x="87" y="101"/>
                    </a:lnTo>
                    <a:lnTo>
                      <a:pt x="94" y="135"/>
                    </a:lnTo>
                    <a:lnTo>
                      <a:pt x="188" y="135"/>
                    </a:lnTo>
                    <a:lnTo>
                      <a:pt x="168" y="61"/>
                    </a:lnTo>
                    <a:lnTo>
                      <a:pt x="121" y="14"/>
                    </a:lnTo>
                    <a:lnTo>
                      <a:pt x="53" y="0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6" y="95"/>
                    </a:lnTo>
                    <a:lnTo>
                      <a:pt x="13" y="88"/>
                    </a:lnTo>
                    <a:lnTo>
                      <a:pt x="6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92" name="Freeform 92"/>
              <p:cNvSpPr>
                <a:spLocks/>
              </p:cNvSpPr>
              <p:nvPr/>
            </p:nvSpPr>
            <p:spPr bwMode="auto">
              <a:xfrm>
                <a:off x="4503" y="1570"/>
                <a:ext cx="11" cy="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7" y="95"/>
                  </a:cxn>
                  <a:cxn ang="0">
                    <a:pos x="80" y="95"/>
                  </a:cxn>
                  <a:cxn ang="0">
                    <a:pos x="80" y="0"/>
                  </a:cxn>
                  <a:cxn ang="0">
                    <a:pos x="47" y="0"/>
                  </a:cxn>
                  <a:cxn ang="0">
                    <a:pos x="94" y="48"/>
                  </a:cxn>
                  <a:cxn ang="0">
                    <a:pos x="0" y="48"/>
                  </a:cxn>
                  <a:cxn ang="0">
                    <a:pos x="0" y="95"/>
                  </a:cxn>
                  <a:cxn ang="0">
                    <a:pos x="47" y="95"/>
                  </a:cxn>
                  <a:cxn ang="0">
                    <a:pos x="0" y="48"/>
                  </a:cxn>
                </a:cxnLst>
                <a:rect l="0" t="0" r="r" b="b"/>
                <a:pathLst>
                  <a:path w="94" h="95">
                    <a:moveTo>
                      <a:pt x="0" y="48"/>
                    </a:moveTo>
                    <a:lnTo>
                      <a:pt x="47" y="95"/>
                    </a:lnTo>
                    <a:lnTo>
                      <a:pt x="80" y="95"/>
                    </a:lnTo>
                    <a:lnTo>
                      <a:pt x="80" y="0"/>
                    </a:lnTo>
                    <a:lnTo>
                      <a:pt x="47" y="0"/>
                    </a:lnTo>
                    <a:lnTo>
                      <a:pt x="94" y="48"/>
                    </a:lnTo>
                    <a:lnTo>
                      <a:pt x="0" y="48"/>
                    </a:lnTo>
                    <a:lnTo>
                      <a:pt x="0" y="95"/>
                    </a:lnTo>
                    <a:lnTo>
                      <a:pt x="47" y="9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93" name="Freeform 93"/>
              <p:cNvSpPr>
                <a:spLocks/>
              </p:cNvSpPr>
              <p:nvPr/>
            </p:nvSpPr>
            <p:spPr bwMode="auto">
              <a:xfrm>
                <a:off x="4503" y="1569"/>
                <a:ext cx="11" cy="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94" y="61"/>
                  </a:cxn>
                  <a:cxn ang="0">
                    <a:pos x="94" y="40"/>
                  </a:cxn>
                  <a:cxn ang="0">
                    <a:pos x="53" y="81"/>
                  </a:cxn>
                  <a:cxn ang="0">
                    <a:pos x="40" y="0"/>
                  </a:cxn>
                  <a:cxn ang="0">
                    <a:pos x="0" y="6"/>
                  </a:cxn>
                  <a:cxn ang="0">
                    <a:pos x="0" y="40"/>
                  </a:cxn>
                  <a:cxn ang="0">
                    <a:pos x="40" y="0"/>
                  </a:cxn>
                </a:cxnLst>
                <a:rect l="0" t="0" r="r" b="b"/>
                <a:pathLst>
                  <a:path w="94" h="81">
                    <a:moveTo>
                      <a:pt x="40" y="0"/>
                    </a:moveTo>
                    <a:lnTo>
                      <a:pt x="0" y="40"/>
                    </a:lnTo>
                    <a:lnTo>
                      <a:pt x="0" y="61"/>
                    </a:lnTo>
                    <a:lnTo>
                      <a:pt x="94" y="61"/>
                    </a:lnTo>
                    <a:lnTo>
                      <a:pt x="94" y="40"/>
                    </a:lnTo>
                    <a:lnTo>
                      <a:pt x="53" y="81"/>
                    </a:lnTo>
                    <a:lnTo>
                      <a:pt x="40" y="0"/>
                    </a:lnTo>
                    <a:lnTo>
                      <a:pt x="0" y="6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94" name="Freeform 94"/>
              <p:cNvSpPr>
                <a:spLocks/>
              </p:cNvSpPr>
              <p:nvPr/>
            </p:nvSpPr>
            <p:spPr bwMode="auto">
              <a:xfrm>
                <a:off x="4508" y="1560"/>
                <a:ext cx="44" cy="17"/>
              </a:xfrm>
              <a:custGeom>
                <a:avLst/>
                <a:gdLst/>
                <a:ahLst/>
                <a:cxnLst>
                  <a:cxn ang="0">
                    <a:pos x="390" y="0"/>
                  </a:cxn>
                  <a:cxn ang="0">
                    <a:pos x="383" y="8"/>
                  </a:cxn>
                  <a:cxn ang="0">
                    <a:pos x="0" y="103"/>
                  </a:cxn>
                  <a:cxn ang="0">
                    <a:pos x="13" y="184"/>
                  </a:cxn>
                  <a:cxn ang="0">
                    <a:pos x="396" y="89"/>
                  </a:cxn>
                  <a:cxn ang="0">
                    <a:pos x="390" y="95"/>
                  </a:cxn>
                  <a:cxn ang="0">
                    <a:pos x="390" y="0"/>
                  </a:cxn>
                  <a:cxn ang="0">
                    <a:pos x="383" y="8"/>
                  </a:cxn>
                  <a:cxn ang="0">
                    <a:pos x="390" y="0"/>
                  </a:cxn>
                </a:cxnLst>
                <a:rect l="0" t="0" r="r" b="b"/>
                <a:pathLst>
                  <a:path w="396" h="184">
                    <a:moveTo>
                      <a:pt x="390" y="0"/>
                    </a:moveTo>
                    <a:lnTo>
                      <a:pt x="383" y="8"/>
                    </a:lnTo>
                    <a:lnTo>
                      <a:pt x="0" y="103"/>
                    </a:lnTo>
                    <a:lnTo>
                      <a:pt x="13" y="184"/>
                    </a:lnTo>
                    <a:lnTo>
                      <a:pt x="396" y="89"/>
                    </a:lnTo>
                    <a:lnTo>
                      <a:pt x="390" y="95"/>
                    </a:lnTo>
                    <a:lnTo>
                      <a:pt x="390" y="0"/>
                    </a:lnTo>
                    <a:lnTo>
                      <a:pt x="383" y="8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95" name="Freeform 95"/>
              <p:cNvSpPr>
                <a:spLocks/>
              </p:cNvSpPr>
              <p:nvPr/>
            </p:nvSpPr>
            <p:spPr bwMode="auto">
              <a:xfrm>
                <a:off x="4475" y="1561"/>
                <a:ext cx="77" cy="102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78" y="0"/>
                  </a:cxn>
                  <a:cxn ang="0">
                    <a:pos x="678" y="35"/>
                  </a:cxn>
                  <a:cxn ang="0">
                    <a:pos x="396" y="1004"/>
                  </a:cxn>
                  <a:cxn ang="0">
                    <a:pos x="416" y="1058"/>
                  </a:cxn>
                  <a:cxn ang="0">
                    <a:pos x="457" y="1079"/>
                  </a:cxn>
                  <a:cxn ang="0">
                    <a:pos x="497" y="1091"/>
                  </a:cxn>
                  <a:cxn ang="0">
                    <a:pos x="544" y="1091"/>
                  </a:cxn>
                  <a:cxn ang="0">
                    <a:pos x="544" y="1113"/>
                  </a:cxn>
                  <a:cxn ang="0">
                    <a:pos x="0" y="1113"/>
                  </a:cxn>
                  <a:cxn ang="0">
                    <a:pos x="0" y="1091"/>
                  </a:cxn>
                  <a:cxn ang="0">
                    <a:pos x="74" y="1085"/>
                  </a:cxn>
                  <a:cxn ang="0">
                    <a:pos x="135" y="1065"/>
                  </a:cxn>
                  <a:cxn ang="0">
                    <a:pos x="174" y="1030"/>
                  </a:cxn>
                  <a:cxn ang="0">
                    <a:pos x="201" y="983"/>
                  </a:cxn>
                  <a:cxn ang="0">
                    <a:pos x="229" y="929"/>
                  </a:cxn>
                  <a:cxn ang="0">
                    <a:pos x="242" y="861"/>
                  </a:cxn>
                  <a:cxn ang="0">
                    <a:pos x="262" y="787"/>
                  </a:cxn>
                  <a:cxn ang="0">
                    <a:pos x="282" y="705"/>
                  </a:cxn>
                  <a:cxn ang="0">
                    <a:pos x="363" y="449"/>
                  </a:cxn>
                  <a:cxn ang="0">
                    <a:pos x="410" y="306"/>
                  </a:cxn>
                  <a:cxn ang="0">
                    <a:pos x="423" y="238"/>
                  </a:cxn>
                  <a:cxn ang="0">
                    <a:pos x="430" y="197"/>
                  </a:cxn>
                  <a:cxn ang="0">
                    <a:pos x="416" y="150"/>
                  </a:cxn>
                  <a:cxn ang="0">
                    <a:pos x="383" y="123"/>
                  </a:cxn>
                  <a:cxn ang="0">
                    <a:pos x="342" y="110"/>
                  </a:cxn>
                  <a:cxn ang="0">
                    <a:pos x="289" y="116"/>
                  </a:cxn>
                  <a:cxn ang="0">
                    <a:pos x="262" y="116"/>
                  </a:cxn>
                  <a:cxn ang="0">
                    <a:pos x="262" y="96"/>
                  </a:cxn>
                  <a:cxn ang="0">
                    <a:pos x="644" y="0"/>
                  </a:cxn>
                </a:cxnLst>
                <a:rect l="0" t="0" r="r" b="b"/>
                <a:pathLst>
                  <a:path w="678" h="1113">
                    <a:moveTo>
                      <a:pt x="644" y="0"/>
                    </a:moveTo>
                    <a:lnTo>
                      <a:pt x="678" y="0"/>
                    </a:lnTo>
                    <a:lnTo>
                      <a:pt x="678" y="35"/>
                    </a:lnTo>
                    <a:lnTo>
                      <a:pt x="396" y="1004"/>
                    </a:lnTo>
                    <a:lnTo>
                      <a:pt x="416" y="1058"/>
                    </a:lnTo>
                    <a:lnTo>
                      <a:pt x="457" y="1079"/>
                    </a:lnTo>
                    <a:lnTo>
                      <a:pt x="497" y="1091"/>
                    </a:lnTo>
                    <a:lnTo>
                      <a:pt x="544" y="1091"/>
                    </a:lnTo>
                    <a:lnTo>
                      <a:pt x="544" y="1113"/>
                    </a:lnTo>
                    <a:lnTo>
                      <a:pt x="0" y="1113"/>
                    </a:lnTo>
                    <a:lnTo>
                      <a:pt x="0" y="1091"/>
                    </a:lnTo>
                    <a:lnTo>
                      <a:pt x="74" y="1085"/>
                    </a:lnTo>
                    <a:lnTo>
                      <a:pt x="135" y="1065"/>
                    </a:lnTo>
                    <a:lnTo>
                      <a:pt x="174" y="1030"/>
                    </a:lnTo>
                    <a:lnTo>
                      <a:pt x="201" y="983"/>
                    </a:lnTo>
                    <a:lnTo>
                      <a:pt x="229" y="929"/>
                    </a:lnTo>
                    <a:lnTo>
                      <a:pt x="242" y="861"/>
                    </a:lnTo>
                    <a:lnTo>
                      <a:pt x="262" y="787"/>
                    </a:lnTo>
                    <a:lnTo>
                      <a:pt x="282" y="705"/>
                    </a:lnTo>
                    <a:lnTo>
                      <a:pt x="363" y="449"/>
                    </a:lnTo>
                    <a:lnTo>
                      <a:pt x="410" y="306"/>
                    </a:lnTo>
                    <a:lnTo>
                      <a:pt x="423" y="238"/>
                    </a:lnTo>
                    <a:lnTo>
                      <a:pt x="430" y="197"/>
                    </a:lnTo>
                    <a:lnTo>
                      <a:pt x="416" y="150"/>
                    </a:lnTo>
                    <a:lnTo>
                      <a:pt x="383" y="123"/>
                    </a:lnTo>
                    <a:lnTo>
                      <a:pt x="342" y="110"/>
                    </a:lnTo>
                    <a:lnTo>
                      <a:pt x="289" y="116"/>
                    </a:lnTo>
                    <a:lnTo>
                      <a:pt x="262" y="116"/>
                    </a:lnTo>
                    <a:lnTo>
                      <a:pt x="262" y="96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96" name="Freeform 96"/>
              <p:cNvSpPr>
                <a:spLocks/>
              </p:cNvSpPr>
              <p:nvPr/>
            </p:nvSpPr>
            <p:spPr bwMode="auto">
              <a:xfrm>
                <a:off x="4478" y="1564"/>
                <a:ext cx="76" cy="101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77" y="0"/>
                  </a:cxn>
                  <a:cxn ang="0">
                    <a:pos x="677" y="27"/>
                  </a:cxn>
                  <a:cxn ang="0">
                    <a:pos x="396" y="1002"/>
                  </a:cxn>
                  <a:cxn ang="0">
                    <a:pos x="416" y="1049"/>
                  </a:cxn>
                  <a:cxn ang="0">
                    <a:pos x="449" y="1077"/>
                  </a:cxn>
                  <a:cxn ang="0">
                    <a:pos x="496" y="1083"/>
                  </a:cxn>
                  <a:cxn ang="0">
                    <a:pos x="543" y="1083"/>
                  </a:cxn>
                  <a:cxn ang="0">
                    <a:pos x="543" y="1110"/>
                  </a:cxn>
                  <a:cxn ang="0">
                    <a:pos x="0" y="1110"/>
                  </a:cxn>
                  <a:cxn ang="0">
                    <a:pos x="0" y="1083"/>
                  </a:cxn>
                  <a:cxn ang="0">
                    <a:pos x="74" y="1077"/>
                  </a:cxn>
                  <a:cxn ang="0">
                    <a:pos x="127" y="1057"/>
                  </a:cxn>
                  <a:cxn ang="0">
                    <a:pos x="168" y="1022"/>
                  </a:cxn>
                  <a:cxn ang="0">
                    <a:pos x="201" y="975"/>
                  </a:cxn>
                  <a:cxn ang="0">
                    <a:pos x="221" y="921"/>
                  </a:cxn>
                  <a:cxn ang="0">
                    <a:pos x="242" y="853"/>
                  </a:cxn>
                  <a:cxn ang="0">
                    <a:pos x="261" y="785"/>
                  </a:cxn>
                  <a:cxn ang="0">
                    <a:pos x="281" y="704"/>
                  </a:cxn>
                  <a:cxn ang="0">
                    <a:pos x="363" y="447"/>
                  </a:cxn>
                  <a:cxn ang="0">
                    <a:pos x="402" y="305"/>
                  </a:cxn>
                  <a:cxn ang="0">
                    <a:pos x="423" y="236"/>
                  </a:cxn>
                  <a:cxn ang="0">
                    <a:pos x="423" y="196"/>
                  </a:cxn>
                  <a:cxn ang="0">
                    <a:pos x="409" y="149"/>
                  </a:cxn>
                  <a:cxn ang="0">
                    <a:pos x="382" y="114"/>
                  </a:cxn>
                  <a:cxn ang="0">
                    <a:pos x="335" y="108"/>
                  </a:cxn>
                  <a:cxn ang="0">
                    <a:pos x="289" y="114"/>
                  </a:cxn>
                  <a:cxn ang="0">
                    <a:pos x="261" y="114"/>
                  </a:cxn>
                  <a:cxn ang="0">
                    <a:pos x="261" y="88"/>
                  </a:cxn>
                  <a:cxn ang="0">
                    <a:pos x="644" y="0"/>
                  </a:cxn>
                </a:cxnLst>
                <a:rect l="0" t="0" r="r" b="b"/>
                <a:pathLst>
                  <a:path w="677" h="1110">
                    <a:moveTo>
                      <a:pt x="644" y="0"/>
                    </a:moveTo>
                    <a:lnTo>
                      <a:pt x="677" y="0"/>
                    </a:lnTo>
                    <a:lnTo>
                      <a:pt x="677" y="27"/>
                    </a:lnTo>
                    <a:lnTo>
                      <a:pt x="396" y="1002"/>
                    </a:lnTo>
                    <a:lnTo>
                      <a:pt x="416" y="1049"/>
                    </a:lnTo>
                    <a:lnTo>
                      <a:pt x="449" y="1077"/>
                    </a:lnTo>
                    <a:lnTo>
                      <a:pt x="496" y="1083"/>
                    </a:lnTo>
                    <a:lnTo>
                      <a:pt x="543" y="1083"/>
                    </a:lnTo>
                    <a:lnTo>
                      <a:pt x="543" y="1110"/>
                    </a:lnTo>
                    <a:lnTo>
                      <a:pt x="0" y="1110"/>
                    </a:lnTo>
                    <a:lnTo>
                      <a:pt x="0" y="1083"/>
                    </a:lnTo>
                    <a:lnTo>
                      <a:pt x="74" y="1077"/>
                    </a:lnTo>
                    <a:lnTo>
                      <a:pt x="127" y="1057"/>
                    </a:lnTo>
                    <a:lnTo>
                      <a:pt x="168" y="1022"/>
                    </a:lnTo>
                    <a:lnTo>
                      <a:pt x="201" y="975"/>
                    </a:lnTo>
                    <a:lnTo>
                      <a:pt x="221" y="921"/>
                    </a:lnTo>
                    <a:lnTo>
                      <a:pt x="242" y="853"/>
                    </a:lnTo>
                    <a:lnTo>
                      <a:pt x="261" y="785"/>
                    </a:lnTo>
                    <a:lnTo>
                      <a:pt x="281" y="704"/>
                    </a:lnTo>
                    <a:lnTo>
                      <a:pt x="363" y="447"/>
                    </a:lnTo>
                    <a:lnTo>
                      <a:pt x="402" y="305"/>
                    </a:lnTo>
                    <a:lnTo>
                      <a:pt x="423" y="236"/>
                    </a:lnTo>
                    <a:lnTo>
                      <a:pt x="423" y="196"/>
                    </a:lnTo>
                    <a:lnTo>
                      <a:pt x="409" y="149"/>
                    </a:lnTo>
                    <a:lnTo>
                      <a:pt x="382" y="114"/>
                    </a:lnTo>
                    <a:lnTo>
                      <a:pt x="335" y="108"/>
                    </a:lnTo>
                    <a:lnTo>
                      <a:pt x="289" y="114"/>
                    </a:lnTo>
                    <a:lnTo>
                      <a:pt x="261" y="114"/>
                    </a:lnTo>
                    <a:lnTo>
                      <a:pt x="261" y="88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97" name="Freeform 97"/>
              <p:cNvSpPr>
                <a:spLocks/>
              </p:cNvSpPr>
              <p:nvPr/>
            </p:nvSpPr>
            <p:spPr bwMode="auto">
              <a:xfrm>
                <a:off x="4205" y="1564"/>
                <a:ext cx="76" cy="101"/>
              </a:xfrm>
              <a:custGeom>
                <a:avLst/>
                <a:gdLst/>
                <a:ahLst/>
                <a:cxnLst>
                  <a:cxn ang="0">
                    <a:pos x="645" y="0"/>
                  </a:cxn>
                  <a:cxn ang="0">
                    <a:pos x="679" y="0"/>
                  </a:cxn>
                  <a:cxn ang="0">
                    <a:pos x="679" y="27"/>
                  </a:cxn>
                  <a:cxn ang="0">
                    <a:pos x="396" y="1002"/>
                  </a:cxn>
                  <a:cxn ang="0">
                    <a:pos x="417" y="1049"/>
                  </a:cxn>
                  <a:cxn ang="0">
                    <a:pos x="450" y="1077"/>
                  </a:cxn>
                  <a:cxn ang="0">
                    <a:pos x="497" y="1083"/>
                  </a:cxn>
                  <a:cxn ang="0">
                    <a:pos x="544" y="1083"/>
                  </a:cxn>
                  <a:cxn ang="0">
                    <a:pos x="544" y="1110"/>
                  </a:cxn>
                  <a:cxn ang="0">
                    <a:pos x="0" y="1110"/>
                  </a:cxn>
                  <a:cxn ang="0">
                    <a:pos x="0" y="1083"/>
                  </a:cxn>
                  <a:cxn ang="0">
                    <a:pos x="74" y="1077"/>
                  </a:cxn>
                  <a:cxn ang="0">
                    <a:pos x="128" y="1057"/>
                  </a:cxn>
                  <a:cxn ang="0">
                    <a:pos x="168" y="1022"/>
                  </a:cxn>
                  <a:cxn ang="0">
                    <a:pos x="202" y="975"/>
                  </a:cxn>
                  <a:cxn ang="0">
                    <a:pos x="222" y="921"/>
                  </a:cxn>
                  <a:cxn ang="0">
                    <a:pos x="242" y="853"/>
                  </a:cxn>
                  <a:cxn ang="0">
                    <a:pos x="263" y="785"/>
                  </a:cxn>
                  <a:cxn ang="0">
                    <a:pos x="282" y="704"/>
                  </a:cxn>
                  <a:cxn ang="0">
                    <a:pos x="363" y="447"/>
                  </a:cxn>
                  <a:cxn ang="0">
                    <a:pos x="403" y="305"/>
                  </a:cxn>
                  <a:cxn ang="0">
                    <a:pos x="423" y="236"/>
                  </a:cxn>
                  <a:cxn ang="0">
                    <a:pos x="423" y="196"/>
                  </a:cxn>
                  <a:cxn ang="0">
                    <a:pos x="410" y="142"/>
                  </a:cxn>
                  <a:cxn ang="0">
                    <a:pos x="384" y="114"/>
                  </a:cxn>
                  <a:cxn ang="0">
                    <a:pos x="336" y="101"/>
                  </a:cxn>
                  <a:cxn ang="0">
                    <a:pos x="289" y="114"/>
                  </a:cxn>
                  <a:cxn ang="0">
                    <a:pos x="263" y="114"/>
                  </a:cxn>
                  <a:cxn ang="0">
                    <a:pos x="263" y="88"/>
                  </a:cxn>
                  <a:cxn ang="0">
                    <a:pos x="645" y="0"/>
                  </a:cxn>
                </a:cxnLst>
                <a:rect l="0" t="0" r="r" b="b"/>
                <a:pathLst>
                  <a:path w="679" h="1110">
                    <a:moveTo>
                      <a:pt x="645" y="0"/>
                    </a:moveTo>
                    <a:lnTo>
                      <a:pt x="679" y="0"/>
                    </a:lnTo>
                    <a:lnTo>
                      <a:pt x="679" y="27"/>
                    </a:lnTo>
                    <a:lnTo>
                      <a:pt x="396" y="1002"/>
                    </a:lnTo>
                    <a:lnTo>
                      <a:pt x="417" y="1049"/>
                    </a:lnTo>
                    <a:lnTo>
                      <a:pt x="450" y="1077"/>
                    </a:lnTo>
                    <a:lnTo>
                      <a:pt x="497" y="1083"/>
                    </a:lnTo>
                    <a:lnTo>
                      <a:pt x="544" y="1083"/>
                    </a:lnTo>
                    <a:lnTo>
                      <a:pt x="544" y="1110"/>
                    </a:lnTo>
                    <a:lnTo>
                      <a:pt x="0" y="1110"/>
                    </a:lnTo>
                    <a:lnTo>
                      <a:pt x="0" y="1083"/>
                    </a:lnTo>
                    <a:lnTo>
                      <a:pt x="74" y="1077"/>
                    </a:lnTo>
                    <a:lnTo>
                      <a:pt x="128" y="1057"/>
                    </a:lnTo>
                    <a:lnTo>
                      <a:pt x="168" y="1022"/>
                    </a:lnTo>
                    <a:lnTo>
                      <a:pt x="202" y="975"/>
                    </a:lnTo>
                    <a:lnTo>
                      <a:pt x="222" y="921"/>
                    </a:lnTo>
                    <a:lnTo>
                      <a:pt x="242" y="853"/>
                    </a:lnTo>
                    <a:lnTo>
                      <a:pt x="263" y="785"/>
                    </a:lnTo>
                    <a:lnTo>
                      <a:pt x="282" y="704"/>
                    </a:lnTo>
                    <a:lnTo>
                      <a:pt x="363" y="447"/>
                    </a:lnTo>
                    <a:lnTo>
                      <a:pt x="403" y="305"/>
                    </a:lnTo>
                    <a:lnTo>
                      <a:pt x="423" y="236"/>
                    </a:lnTo>
                    <a:lnTo>
                      <a:pt x="423" y="196"/>
                    </a:lnTo>
                    <a:lnTo>
                      <a:pt x="410" y="142"/>
                    </a:lnTo>
                    <a:lnTo>
                      <a:pt x="384" y="114"/>
                    </a:lnTo>
                    <a:lnTo>
                      <a:pt x="336" y="101"/>
                    </a:lnTo>
                    <a:lnTo>
                      <a:pt x="289" y="114"/>
                    </a:lnTo>
                    <a:lnTo>
                      <a:pt x="263" y="114"/>
                    </a:lnTo>
                    <a:lnTo>
                      <a:pt x="263" y="88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98" name="Freeform 98"/>
              <p:cNvSpPr>
                <a:spLocks/>
              </p:cNvSpPr>
              <p:nvPr/>
            </p:nvSpPr>
            <p:spPr bwMode="auto">
              <a:xfrm>
                <a:off x="4275" y="1559"/>
                <a:ext cx="10" cy="8"/>
              </a:xfrm>
              <a:custGeom>
                <a:avLst/>
                <a:gdLst/>
                <a:ahLst/>
                <a:cxnLst>
                  <a:cxn ang="0">
                    <a:pos x="93" y="48"/>
                  </a:cxn>
                  <a:cxn ang="0">
                    <a:pos x="47" y="0"/>
                  </a:cxn>
                  <a:cxn ang="0">
                    <a:pos x="13" y="0"/>
                  </a:cxn>
                  <a:cxn ang="0">
                    <a:pos x="13" y="95"/>
                  </a:cxn>
                  <a:cxn ang="0">
                    <a:pos x="47" y="95"/>
                  </a:cxn>
                  <a:cxn ang="0">
                    <a:pos x="0" y="48"/>
                  </a:cxn>
                  <a:cxn ang="0">
                    <a:pos x="93" y="48"/>
                  </a:cxn>
                  <a:cxn ang="0">
                    <a:pos x="93" y="0"/>
                  </a:cxn>
                  <a:cxn ang="0">
                    <a:pos x="47" y="0"/>
                  </a:cxn>
                  <a:cxn ang="0">
                    <a:pos x="93" y="48"/>
                  </a:cxn>
                </a:cxnLst>
                <a:rect l="0" t="0" r="r" b="b"/>
                <a:pathLst>
                  <a:path w="93" h="95">
                    <a:moveTo>
                      <a:pt x="93" y="48"/>
                    </a:moveTo>
                    <a:lnTo>
                      <a:pt x="47" y="0"/>
                    </a:lnTo>
                    <a:lnTo>
                      <a:pt x="13" y="0"/>
                    </a:lnTo>
                    <a:lnTo>
                      <a:pt x="13" y="95"/>
                    </a:lnTo>
                    <a:lnTo>
                      <a:pt x="47" y="95"/>
                    </a:lnTo>
                    <a:lnTo>
                      <a:pt x="0" y="48"/>
                    </a:lnTo>
                    <a:lnTo>
                      <a:pt x="93" y="48"/>
                    </a:lnTo>
                    <a:lnTo>
                      <a:pt x="93" y="0"/>
                    </a:lnTo>
                    <a:lnTo>
                      <a:pt x="47" y="0"/>
                    </a:lnTo>
                    <a:lnTo>
                      <a:pt x="93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699" name="Freeform 99"/>
              <p:cNvSpPr>
                <a:spLocks/>
              </p:cNvSpPr>
              <p:nvPr/>
            </p:nvSpPr>
            <p:spPr bwMode="auto">
              <a:xfrm>
                <a:off x="4275" y="1564"/>
                <a:ext cx="10" cy="4"/>
              </a:xfrm>
              <a:custGeom>
                <a:avLst/>
                <a:gdLst/>
                <a:ahLst/>
                <a:cxnLst>
                  <a:cxn ang="0">
                    <a:pos x="87" y="33"/>
                  </a:cxn>
                  <a:cxn ang="0">
                    <a:pos x="93" y="27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6" y="20"/>
                  </a:cxn>
                  <a:cxn ang="0">
                    <a:pos x="87" y="33"/>
                  </a:cxn>
                  <a:cxn ang="0">
                    <a:pos x="93" y="27"/>
                  </a:cxn>
                  <a:cxn ang="0">
                    <a:pos x="87" y="33"/>
                  </a:cxn>
                </a:cxnLst>
                <a:rect l="0" t="0" r="r" b="b"/>
                <a:pathLst>
                  <a:path w="93" h="33">
                    <a:moveTo>
                      <a:pt x="87" y="33"/>
                    </a:moveTo>
                    <a:lnTo>
                      <a:pt x="93" y="27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6" y="20"/>
                    </a:lnTo>
                    <a:lnTo>
                      <a:pt x="87" y="33"/>
                    </a:lnTo>
                    <a:lnTo>
                      <a:pt x="93" y="27"/>
                    </a:lnTo>
                    <a:lnTo>
                      <a:pt x="87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00" name="Freeform 100"/>
              <p:cNvSpPr>
                <a:spLocks/>
              </p:cNvSpPr>
              <p:nvPr/>
            </p:nvSpPr>
            <p:spPr bwMode="auto">
              <a:xfrm>
                <a:off x="4244" y="1565"/>
                <a:ext cx="42" cy="90"/>
              </a:xfrm>
              <a:custGeom>
                <a:avLst/>
                <a:gdLst/>
                <a:ahLst/>
                <a:cxnLst>
                  <a:cxn ang="0">
                    <a:pos x="88" y="976"/>
                  </a:cxn>
                  <a:cxn ang="0">
                    <a:pos x="88" y="988"/>
                  </a:cxn>
                  <a:cxn ang="0">
                    <a:pos x="370" y="13"/>
                  </a:cxn>
                  <a:cxn ang="0">
                    <a:pos x="289" y="0"/>
                  </a:cxn>
                  <a:cxn ang="0">
                    <a:pos x="7" y="976"/>
                  </a:cxn>
                  <a:cxn ang="0">
                    <a:pos x="7" y="988"/>
                  </a:cxn>
                  <a:cxn ang="0">
                    <a:pos x="7" y="976"/>
                  </a:cxn>
                  <a:cxn ang="0">
                    <a:pos x="0" y="982"/>
                  </a:cxn>
                  <a:cxn ang="0">
                    <a:pos x="7" y="988"/>
                  </a:cxn>
                  <a:cxn ang="0">
                    <a:pos x="88" y="976"/>
                  </a:cxn>
                </a:cxnLst>
                <a:rect l="0" t="0" r="r" b="b"/>
                <a:pathLst>
                  <a:path w="370" h="988">
                    <a:moveTo>
                      <a:pt x="88" y="976"/>
                    </a:moveTo>
                    <a:lnTo>
                      <a:pt x="88" y="988"/>
                    </a:lnTo>
                    <a:lnTo>
                      <a:pt x="370" y="13"/>
                    </a:lnTo>
                    <a:lnTo>
                      <a:pt x="289" y="0"/>
                    </a:lnTo>
                    <a:lnTo>
                      <a:pt x="7" y="976"/>
                    </a:lnTo>
                    <a:lnTo>
                      <a:pt x="7" y="988"/>
                    </a:lnTo>
                    <a:lnTo>
                      <a:pt x="7" y="976"/>
                    </a:lnTo>
                    <a:lnTo>
                      <a:pt x="0" y="982"/>
                    </a:lnTo>
                    <a:lnTo>
                      <a:pt x="7" y="988"/>
                    </a:lnTo>
                    <a:lnTo>
                      <a:pt x="88" y="9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01" name="Freeform 101"/>
              <p:cNvSpPr>
                <a:spLocks/>
              </p:cNvSpPr>
              <p:nvPr/>
            </p:nvSpPr>
            <p:spPr bwMode="auto">
              <a:xfrm>
                <a:off x="4244" y="1654"/>
                <a:ext cx="28" cy="12"/>
              </a:xfrm>
              <a:custGeom>
                <a:avLst/>
                <a:gdLst/>
                <a:ahLst/>
                <a:cxnLst>
                  <a:cxn ang="0">
                    <a:pos x="235" y="87"/>
                  </a:cxn>
                  <a:cxn ang="0">
                    <a:pos x="188" y="40"/>
                  </a:cxn>
                  <a:cxn ang="0">
                    <a:pos x="141" y="47"/>
                  </a:cxn>
                  <a:cxn ang="0">
                    <a:pos x="108" y="40"/>
                  </a:cxn>
                  <a:cxn ang="0">
                    <a:pos x="94" y="26"/>
                  </a:cxn>
                  <a:cxn ang="0">
                    <a:pos x="81" y="0"/>
                  </a:cxn>
                  <a:cxn ang="0">
                    <a:pos x="0" y="12"/>
                  </a:cxn>
                  <a:cxn ang="0">
                    <a:pos x="28" y="81"/>
                  </a:cxn>
                  <a:cxn ang="0">
                    <a:pos x="81" y="122"/>
                  </a:cxn>
                  <a:cxn ang="0">
                    <a:pos x="141" y="128"/>
                  </a:cxn>
                  <a:cxn ang="0">
                    <a:pos x="188" y="134"/>
                  </a:cxn>
                  <a:cxn ang="0">
                    <a:pos x="141" y="87"/>
                  </a:cxn>
                  <a:cxn ang="0">
                    <a:pos x="235" y="87"/>
                  </a:cxn>
                  <a:cxn ang="0">
                    <a:pos x="235" y="40"/>
                  </a:cxn>
                  <a:cxn ang="0">
                    <a:pos x="188" y="40"/>
                  </a:cxn>
                  <a:cxn ang="0">
                    <a:pos x="235" y="87"/>
                  </a:cxn>
                </a:cxnLst>
                <a:rect l="0" t="0" r="r" b="b"/>
                <a:pathLst>
                  <a:path w="235" h="134">
                    <a:moveTo>
                      <a:pt x="235" y="87"/>
                    </a:moveTo>
                    <a:lnTo>
                      <a:pt x="188" y="40"/>
                    </a:lnTo>
                    <a:lnTo>
                      <a:pt x="141" y="47"/>
                    </a:lnTo>
                    <a:lnTo>
                      <a:pt x="108" y="40"/>
                    </a:lnTo>
                    <a:lnTo>
                      <a:pt x="94" y="26"/>
                    </a:lnTo>
                    <a:lnTo>
                      <a:pt x="81" y="0"/>
                    </a:lnTo>
                    <a:lnTo>
                      <a:pt x="0" y="12"/>
                    </a:lnTo>
                    <a:lnTo>
                      <a:pt x="28" y="81"/>
                    </a:lnTo>
                    <a:lnTo>
                      <a:pt x="81" y="122"/>
                    </a:lnTo>
                    <a:lnTo>
                      <a:pt x="141" y="128"/>
                    </a:lnTo>
                    <a:lnTo>
                      <a:pt x="188" y="134"/>
                    </a:lnTo>
                    <a:lnTo>
                      <a:pt x="141" y="87"/>
                    </a:lnTo>
                    <a:lnTo>
                      <a:pt x="235" y="87"/>
                    </a:lnTo>
                    <a:lnTo>
                      <a:pt x="235" y="40"/>
                    </a:lnTo>
                    <a:lnTo>
                      <a:pt x="188" y="40"/>
                    </a:lnTo>
                    <a:lnTo>
                      <a:pt x="235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02" name="Freeform 102"/>
              <p:cNvSpPr>
                <a:spLocks/>
              </p:cNvSpPr>
              <p:nvPr/>
            </p:nvSpPr>
            <p:spPr bwMode="auto">
              <a:xfrm>
                <a:off x="4260" y="1660"/>
                <a:ext cx="11" cy="10"/>
              </a:xfrm>
              <a:custGeom>
                <a:avLst/>
                <a:gdLst/>
                <a:ahLst/>
                <a:cxnLst>
                  <a:cxn ang="0">
                    <a:pos x="47" y="95"/>
                  </a:cxn>
                  <a:cxn ang="0">
                    <a:pos x="94" y="47"/>
                  </a:cxn>
                  <a:cxn ang="0">
                    <a:pos x="94" y="20"/>
                  </a:cxn>
                  <a:cxn ang="0">
                    <a:pos x="0" y="20"/>
                  </a:cxn>
                  <a:cxn ang="0">
                    <a:pos x="0" y="47"/>
                  </a:cxn>
                  <a:cxn ang="0">
                    <a:pos x="47" y="0"/>
                  </a:cxn>
                  <a:cxn ang="0">
                    <a:pos x="47" y="95"/>
                  </a:cxn>
                  <a:cxn ang="0">
                    <a:pos x="94" y="95"/>
                  </a:cxn>
                  <a:cxn ang="0">
                    <a:pos x="94" y="47"/>
                  </a:cxn>
                  <a:cxn ang="0">
                    <a:pos x="47" y="95"/>
                  </a:cxn>
                </a:cxnLst>
                <a:rect l="0" t="0" r="r" b="b"/>
                <a:pathLst>
                  <a:path w="94" h="95">
                    <a:moveTo>
                      <a:pt x="47" y="95"/>
                    </a:moveTo>
                    <a:lnTo>
                      <a:pt x="94" y="47"/>
                    </a:lnTo>
                    <a:lnTo>
                      <a:pt x="94" y="20"/>
                    </a:lnTo>
                    <a:lnTo>
                      <a:pt x="0" y="20"/>
                    </a:lnTo>
                    <a:lnTo>
                      <a:pt x="0" y="47"/>
                    </a:lnTo>
                    <a:lnTo>
                      <a:pt x="47" y="0"/>
                    </a:lnTo>
                    <a:lnTo>
                      <a:pt x="47" y="95"/>
                    </a:lnTo>
                    <a:lnTo>
                      <a:pt x="94" y="95"/>
                    </a:lnTo>
                    <a:lnTo>
                      <a:pt x="94" y="47"/>
                    </a:lnTo>
                    <a:lnTo>
                      <a:pt x="47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03" name="Freeform 103"/>
              <p:cNvSpPr>
                <a:spLocks/>
              </p:cNvSpPr>
              <p:nvPr/>
            </p:nvSpPr>
            <p:spPr bwMode="auto">
              <a:xfrm>
                <a:off x="4200" y="1660"/>
                <a:ext cx="65" cy="10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47" y="95"/>
                  </a:cxn>
                  <a:cxn ang="0">
                    <a:pos x="591" y="95"/>
                  </a:cxn>
                  <a:cxn ang="0">
                    <a:pos x="591" y="0"/>
                  </a:cxn>
                  <a:cxn ang="0">
                    <a:pos x="47" y="0"/>
                  </a:cxn>
                  <a:cxn ang="0">
                    <a:pos x="95" y="47"/>
                  </a:cxn>
                  <a:cxn ang="0">
                    <a:pos x="0" y="47"/>
                  </a:cxn>
                  <a:cxn ang="0">
                    <a:pos x="0" y="95"/>
                  </a:cxn>
                  <a:cxn ang="0">
                    <a:pos x="47" y="95"/>
                  </a:cxn>
                  <a:cxn ang="0">
                    <a:pos x="0" y="47"/>
                  </a:cxn>
                </a:cxnLst>
                <a:rect l="0" t="0" r="r" b="b"/>
                <a:pathLst>
                  <a:path w="591" h="95">
                    <a:moveTo>
                      <a:pt x="0" y="47"/>
                    </a:moveTo>
                    <a:lnTo>
                      <a:pt x="47" y="95"/>
                    </a:lnTo>
                    <a:lnTo>
                      <a:pt x="591" y="95"/>
                    </a:lnTo>
                    <a:lnTo>
                      <a:pt x="591" y="0"/>
                    </a:lnTo>
                    <a:lnTo>
                      <a:pt x="47" y="0"/>
                    </a:lnTo>
                    <a:lnTo>
                      <a:pt x="95" y="47"/>
                    </a:lnTo>
                    <a:lnTo>
                      <a:pt x="0" y="47"/>
                    </a:lnTo>
                    <a:lnTo>
                      <a:pt x="0" y="95"/>
                    </a:lnTo>
                    <a:lnTo>
                      <a:pt x="47" y="9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04" name="Freeform 104"/>
              <p:cNvSpPr>
                <a:spLocks/>
              </p:cNvSpPr>
              <p:nvPr/>
            </p:nvSpPr>
            <p:spPr bwMode="auto">
              <a:xfrm>
                <a:off x="4200" y="1658"/>
                <a:ext cx="10" cy="7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0" y="47"/>
                  </a:cxn>
                  <a:cxn ang="0">
                    <a:pos x="0" y="74"/>
                  </a:cxn>
                  <a:cxn ang="0">
                    <a:pos x="95" y="74"/>
                  </a:cxn>
                  <a:cxn ang="0">
                    <a:pos x="95" y="47"/>
                  </a:cxn>
                  <a:cxn ang="0">
                    <a:pos x="47" y="94"/>
                  </a:cxn>
                  <a:cxn ang="0">
                    <a:pos x="47" y="0"/>
                  </a:cxn>
                  <a:cxn ang="0">
                    <a:pos x="0" y="0"/>
                  </a:cxn>
                  <a:cxn ang="0">
                    <a:pos x="0" y="47"/>
                  </a:cxn>
                  <a:cxn ang="0">
                    <a:pos x="47" y="0"/>
                  </a:cxn>
                </a:cxnLst>
                <a:rect l="0" t="0" r="r" b="b"/>
                <a:pathLst>
                  <a:path w="95" h="94">
                    <a:moveTo>
                      <a:pt x="47" y="0"/>
                    </a:moveTo>
                    <a:lnTo>
                      <a:pt x="0" y="47"/>
                    </a:lnTo>
                    <a:lnTo>
                      <a:pt x="0" y="74"/>
                    </a:lnTo>
                    <a:lnTo>
                      <a:pt x="95" y="74"/>
                    </a:lnTo>
                    <a:lnTo>
                      <a:pt x="95" y="47"/>
                    </a:lnTo>
                    <a:lnTo>
                      <a:pt x="47" y="94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05" name="Freeform 105"/>
              <p:cNvSpPr>
                <a:spLocks/>
              </p:cNvSpPr>
              <p:nvPr/>
            </p:nvSpPr>
            <p:spPr bwMode="auto">
              <a:xfrm>
                <a:off x="4205" y="1626"/>
                <a:ext cx="36" cy="40"/>
              </a:xfrm>
              <a:custGeom>
                <a:avLst/>
                <a:gdLst/>
                <a:ahLst/>
                <a:cxnLst>
                  <a:cxn ang="0">
                    <a:pos x="242" y="0"/>
                  </a:cxn>
                  <a:cxn ang="0">
                    <a:pos x="222" y="88"/>
                  </a:cxn>
                  <a:cxn ang="0">
                    <a:pos x="202" y="155"/>
                  </a:cxn>
                  <a:cxn ang="0">
                    <a:pos x="181" y="216"/>
                  </a:cxn>
                  <a:cxn ang="0">
                    <a:pos x="162" y="264"/>
                  </a:cxn>
                  <a:cxn ang="0">
                    <a:pos x="134" y="305"/>
                  </a:cxn>
                  <a:cxn ang="0">
                    <a:pos x="108" y="325"/>
                  </a:cxn>
                  <a:cxn ang="0">
                    <a:pos x="68" y="345"/>
                  </a:cxn>
                  <a:cxn ang="0">
                    <a:pos x="0" y="345"/>
                  </a:cxn>
                  <a:cxn ang="0">
                    <a:pos x="0" y="439"/>
                  </a:cxn>
                  <a:cxn ang="0">
                    <a:pos x="81" y="427"/>
                  </a:cxn>
                  <a:cxn ang="0">
                    <a:pos x="148" y="406"/>
                  </a:cxn>
                  <a:cxn ang="0">
                    <a:pos x="202" y="358"/>
                  </a:cxn>
                  <a:cxn ang="0">
                    <a:pos x="242" y="305"/>
                  </a:cxn>
                  <a:cxn ang="0">
                    <a:pos x="263" y="244"/>
                  </a:cxn>
                  <a:cxn ang="0">
                    <a:pos x="282" y="169"/>
                  </a:cxn>
                  <a:cxn ang="0">
                    <a:pos x="302" y="101"/>
                  </a:cxn>
                  <a:cxn ang="0">
                    <a:pos x="323" y="27"/>
                  </a:cxn>
                  <a:cxn ang="0">
                    <a:pos x="242" y="0"/>
                  </a:cxn>
                </a:cxnLst>
                <a:rect l="0" t="0" r="r" b="b"/>
                <a:pathLst>
                  <a:path w="323" h="439">
                    <a:moveTo>
                      <a:pt x="242" y="0"/>
                    </a:moveTo>
                    <a:lnTo>
                      <a:pt x="222" y="88"/>
                    </a:lnTo>
                    <a:lnTo>
                      <a:pt x="202" y="155"/>
                    </a:lnTo>
                    <a:lnTo>
                      <a:pt x="181" y="216"/>
                    </a:lnTo>
                    <a:lnTo>
                      <a:pt x="162" y="264"/>
                    </a:lnTo>
                    <a:lnTo>
                      <a:pt x="134" y="305"/>
                    </a:lnTo>
                    <a:lnTo>
                      <a:pt x="108" y="325"/>
                    </a:lnTo>
                    <a:lnTo>
                      <a:pt x="68" y="345"/>
                    </a:lnTo>
                    <a:lnTo>
                      <a:pt x="0" y="345"/>
                    </a:lnTo>
                    <a:lnTo>
                      <a:pt x="0" y="439"/>
                    </a:lnTo>
                    <a:lnTo>
                      <a:pt x="81" y="427"/>
                    </a:lnTo>
                    <a:lnTo>
                      <a:pt x="148" y="406"/>
                    </a:lnTo>
                    <a:lnTo>
                      <a:pt x="202" y="358"/>
                    </a:lnTo>
                    <a:lnTo>
                      <a:pt x="242" y="305"/>
                    </a:lnTo>
                    <a:lnTo>
                      <a:pt x="263" y="244"/>
                    </a:lnTo>
                    <a:lnTo>
                      <a:pt x="282" y="169"/>
                    </a:lnTo>
                    <a:lnTo>
                      <a:pt x="302" y="101"/>
                    </a:lnTo>
                    <a:lnTo>
                      <a:pt x="323" y="27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06" name="Freeform 106"/>
              <p:cNvSpPr>
                <a:spLocks/>
              </p:cNvSpPr>
              <p:nvPr/>
            </p:nvSpPr>
            <p:spPr bwMode="auto">
              <a:xfrm>
                <a:off x="4232" y="1581"/>
                <a:ext cx="24" cy="48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142" y="34"/>
                  </a:cxn>
                  <a:cxn ang="0">
                    <a:pos x="121" y="101"/>
                  </a:cxn>
                  <a:cxn ang="0">
                    <a:pos x="81" y="237"/>
                  </a:cxn>
                  <a:cxn ang="0">
                    <a:pos x="0" y="495"/>
                  </a:cxn>
                  <a:cxn ang="0">
                    <a:pos x="81" y="522"/>
                  </a:cxn>
                  <a:cxn ang="0">
                    <a:pos x="161" y="264"/>
                  </a:cxn>
                  <a:cxn ang="0">
                    <a:pos x="202" y="115"/>
                  </a:cxn>
                  <a:cxn ang="0">
                    <a:pos x="222" y="48"/>
                  </a:cxn>
                  <a:cxn ang="0">
                    <a:pos x="228" y="0"/>
                  </a:cxn>
                  <a:cxn ang="0">
                    <a:pos x="134" y="0"/>
                  </a:cxn>
                </a:cxnLst>
                <a:rect l="0" t="0" r="r" b="b"/>
                <a:pathLst>
                  <a:path w="228" h="522">
                    <a:moveTo>
                      <a:pt x="134" y="0"/>
                    </a:moveTo>
                    <a:lnTo>
                      <a:pt x="142" y="34"/>
                    </a:lnTo>
                    <a:lnTo>
                      <a:pt x="121" y="101"/>
                    </a:lnTo>
                    <a:lnTo>
                      <a:pt x="81" y="237"/>
                    </a:lnTo>
                    <a:lnTo>
                      <a:pt x="0" y="495"/>
                    </a:lnTo>
                    <a:lnTo>
                      <a:pt x="81" y="522"/>
                    </a:lnTo>
                    <a:lnTo>
                      <a:pt x="161" y="264"/>
                    </a:lnTo>
                    <a:lnTo>
                      <a:pt x="202" y="115"/>
                    </a:lnTo>
                    <a:lnTo>
                      <a:pt x="222" y="48"/>
                    </a:lnTo>
                    <a:lnTo>
                      <a:pt x="228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07" name="Freeform 107"/>
              <p:cNvSpPr>
                <a:spLocks/>
              </p:cNvSpPr>
              <p:nvPr/>
            </p:nvSpPr>
            <p:spPr bwMode="auto">
              <a:xfrm>
                <a:off x="4236" y="1568"/>
                <a:ext cx="20" cy="13"/>
              </a:xfrm>
              <a:custGeom>
                <a:avLst/>
                <a:gdLst/>
                <a:ahLst/>
                <a:cxnLst>
                  <a:cxn ang="0">
                    <a:pos x="13" y="109"/>
                  </a:cxn>
                  <a:cxn ang="0">
                    <a:pos x="26" y="102"/>
                  </a:cxn>
                  <a:cxn ang="0">
                    <a:pos x="60" y="96"/>
                  </a:cxn>
                  <a:cxn ang="0">
                    <a:pos x="87" y="102"/>
                  </a:cxn>
                  <a:cxn ang="0">
                    <a:pos x="94" y="109"/>
                  </a:cxn>
                  <a:cxn ang="0">
                    <a:pos x="100" y="143"/>
                  </a:cxn>
                  <a:cxn ang="0">
                    <a:pos x="194" y="143"/>
                  </a:cxn>
                  <a:cxn ang="0">
                    <a:pos x="174" y="69"/>
                  </a:cxn>
                  <a:cxn ang="0">
                    <a:pos x="127" y="21"/>
                  </a:cxn>
                  <a:cxn ang="0">
                    <a:pos x="60" y="0"/>
                  </a:cxn>
                  <a:cxn ang="0">
                    <a:pos x="0" y="21"/>
                  </a:cxn>
                  <a:cxn ang="0">
                    <a:pos x="13" y="14"/>
                  </a:cxn>
                  <a:cxn ang="0">
                    <a:pos x="13" y="109"/>
                  </a:cxn>
                  <a:cxn ang="0">
                    <a:pos x="20" y="109"/>
                  </a:cxn>
                  <a:cxn ang="0">
                    <a:pos x="26" y="102"/>
                  </a:cxn>
                  <a:cxn ang="0">
                    <a:pos x="13" y="109"/>
                  </a:cxn>
                </a:cxnLst>
                <a:rect l="0" t="0" r="r" b="b"/>
                <a:pathLst>
                  <a:path w="194" h="143">
                    <a:moveTo>
                      <a:pt x="13" y="109"/>
                    </a:moveTo>
                    <a:lnTo>
                      <a:pt x="26" y="102"/>
                    </a:lnTo>
                    <a:lnTo>
                      <a:pt x="60" y="96"/>
                    </a:lnTo>
                    <a:lnTo>
                      <a:pt x="87" y="102"/>
                    </a:lnTo>
                    <a:lnTo>
                      <a:pt x="94" y="109"/>
                    </a:lnTo>
                    <a:lnTo>
                      <a:pt x="100" y="143"/>
                    </a:lnTo>
                    <a:lnTo>
                      <a:pt x="194" y="143"/>
                    </a:lnTo>
                    <a:lnTo>
                      <a:pt x="174" y="69"/>
                    </a:lnTo>
                    <a:lnTo>
                      <a:pt x="127" y="21"/>
                    </a:lnTo>
                    <a:lnTo>
                      <a:pt x="60" y="0"/>
                    </a:lnTo>
                    <a:lnTo>
                      <a:pt x="0" y="21"/>
                    </a:lnTo>
                    <a:lnTo>
                      <a:pt x="13" y="14"/>
                    </a:lnTo>
                    <a:lnTo>
                      <a:pt x="13" y="109"/>
                    </a:lnTo>
                    <a:lnTo>
                      <a:pt x="20" y="109"/>
                    </a:lnTo>
                    <a:lnTo>
                      <a:pt x="26" y="102"/>
                    </a:lnTo>
                    <a:lnTo>
                      <a:pt x="13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08" name="Freeform 108"/>
              <p:cNvSpPr>
                <a:spLocks/>
              </p:cNvSpPr>
              <p:nvPr/>
            </p:nvSpPr>
            <p:spPr bwMode="auto">
              <a:xfrm>
                <a:off x="4229" y="1570"/>
                <a:ext cx="10" cy="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47" y="95"/>
                  </a:cxn>
                  <a:cxn ang="0">
                    <a:pos x="73" y="95"/>
                  </a:cxn>
                  <a:cxn ang="0">
                    <a:pos x="73" y="0"/>
                  </a:cxn>
                  <a:cxn ang="0">
                    <a:pos x="47" y="0"/>
                  </a:cxn>
                  <a:cxn ang="0">
                    <a:pos x="94" y="47"/>
                  </a:cxn>
                  <a:cxn ang="0">
                    <a:pos x="0" y="47"/>
                  </a:cxn>
                  <a:cxn ang="0">
                    <a:pos x="0" y="95"/>
                  </a:cxn>
                  <a:cxn ang="0">
                    <a:pos x="47" y="95"/>
                  </a:cxn>
                  <a:cxn ang="0">
                    <a:pos x="0" y="47"/>
                  </a:cxn>
                </a:cxnLst>
                <a:rect l="0" t="0" r="r" b="b"/>
                <a:pathLst>
                  <a:path w="94" h="95">
                    <a:moveTo>
                      <a:pt x="0" y="47"/>
                    </a:moveTo>
                    <a:lnTo>
                      <a:pt x="47" y="95"/>
                    </a:lnTo>
                    <a:lnTo>
                      <a:pt x="73" y="95"/>
                    </a:lnTo>
                    <a:lnTo>
                      <a:pt x="73" y="0"/>
                    </a:lnTo>
                    <a:lnTo>
                      <a:pt x="47" y="0"/>
                    </a:lnTo>
                    <a:lnTo>
                      <a:pt x="94" y="47"/>
                    </a:lnTo>
                    <a:lnTo>
                      <a:pt x="0" y="47"/>
                    </a:lnTo>
                    <a:lnTo>
                      <a:pt x="0" y="95"/>
                    </a:lnTo>
                    <a:lnTo>
                      <a:pt x="47" y="9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09" name="Freeform 109"/>
              <p:cNvSpPr>
                <a:spLocks/>
              </p:cNvSpPr>
              <p:nvPr/>
            </p:nvSpPr>
            <p:spPr bwMode="auto">
              <a:xfrm>
                <a:off x="4229" y="1568"/>
                <a:ext cx="10" cy="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41"/>
                  </a:cxn>
                  <a:cxn ang="0">
                    <a:pos x="0" y="67"/>
                  </a:cxn>
                  <a:cxn ang="0">
                    <a:pos x="94" y="67"/>
                  </a:cxn>
                  <a:cxn ang="0">
                    <a:pos x="94" y="41"/>
                  </a:cxn>
                  <a:cxn ang="0">
                    <a:pos x="53" y="81"/>
                  </a:cxn>
                  <a:cxn ang="0">
                    <a:pos x="39" y="0"/>
                  </a:cxn>
                  <a:cxn ang="0">
                    <a:pos x="0" y="6"/>
                  </a:cxn>
                  <a:cxn ang="0">
                    <a:pos x="0" y="41"/>
                  </a:cxn>
                  <a:cxn ang="0">
                    <a:pos x="39" y="0"/>
                  </a:cxn>
                </a:cxnLst>
                <a:rect l="0" t="0" r="r" b="b"/>
                <a:pathLst>
                  <a:path w="94" h="81">
                    <a:moveTo>
                      <a:pt x="39" y="0"/>
                    </a:moveTo>
                    <a:lnTo>
                      <a:pt x="0" y="41"/>
                    </a:lnTo>
                    <a:lnTo>
                      <a:pt x="0" y="67"/>
                    </a:lnTo>
                    <a:lnTo>
                      <a:pt x="94" y="67"/>
                    </a:lnTo>
                    <a:lnTo>
                      <a:pt x="94" y="41"/>
                    </a:lnTo>
                    <a:lnTo>
                      <a:pt x="53" y="81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0" y="4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10" name="Freeform 110"/>
              <p:cNvSpPr>
                <a:spLocks/>
              </p:cNvSpPr>
              <p:nvPr/>
            </p:nvSpPr>
            <p:spPr bwMode="auto">
              <a:xfrm>
                <a:off x="4232" y="1559"/>
                <a:ext cx="44" cy="16"/>
              </a:xfrm>
              <a:custGeom>
                <a:avLst/>
                <a:gdLst/>
                <a:ahLst/>
                <a:cxnLst>
                  <a:cxn ang="0">
                    <a:pos x="390" y="0"/>
                  </a:cxn>
                  <a:cxn ang="0">
                    <a:pos x="383" y="6"/>
                  </a:cxn>
                  <a:cxn ang="0">
                    <a:pos x="0" y="95"/>
                  </a:cxn>
                  <a:cxn ang="0">
                    <a:pos x="14" y="176"/>
                  </a:cxn>
                  <a:cxn ang="0">
                    <a:pos x="396" y="88"/>
                  </a:cxn>
                  <a:cxn ang="0">
                    <a:pos x="390" y="95"/>
                  </a:cxn>
                  <a:cxn ang="0">
                    <a:pos x="390" y="0"/>
                  </a:cxn>
                  <a:cxn ang="0">
                    <a:pos x="383" y="6"/>
                  </a:cxn>
                  <a:cxn ang="0">
                    <a:pos x="390" y="0"/>
                  </a:cxn>
                </a:cxnLst>
                <a:rect l="0" t="0" r="r" b="b"/>
                <a:pathLst>
                  <a:path w="396" h="176">
                    <a:moveTo>
                      <a:pt x="390" y="0"/>
                    </a:moveTo>
                    <a:lnTo>
                      <a:pt x="383" y="6"/>
                    </a:lnTo>
                    <a:lnTo>
                      <a:pt x="0" y="95"/>
                    </a:lnTo>
                    <a:lnTo>
                      <a:pt x="14" y="176"/>
                    </a:lnTo>
                    <a:lnTo>
                      <a:pt x="396" y="88"/>
                    </a:lnTo>
                    <a:lnTo>
                      <a:pt x="390" y="95"/>
                    </a:lnTo>
                    <a:lnTo>
                      <a:pt x="390" y="0"/>
                    </a:lnTo>
                    <a:lnTo>
                      <a:pt x="383" y="6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11" name="Freeform 111"/>
              <p:cNvSpPr>
                <a:spLocks/>
              </p:cNvSpPr>
              <p:nvPr/>
            </p:nvSpPr>
            <p:spPr bwMode="auto">
              <a:xfrm>
                <a:off x="4201" y="1561"/>
                <a:ext cx="76" cy="101"/>
              </a:xfrm>
              <a:custGeom>
                <a:avLst/>
                <a:gdLst/>
                <a:ahLst/>
                <a:cxnLst>
                  <a:cxn ang="0">
                    <a:pos x="645" y="0"/>
                  </a:cxn>
                  <a:cxn ang="0">
                    <a:pos x="684" y="0"/>
                  </a:cxn>
                  <a:cxn ang="0">
                    <a:pos x="684" y="34"/>
                  </a:cxn>
                  <a:cxn ang="0">
                    <a:pos x="403" y="1009"/>
                  </a:cxn>
                  <a:cxn ang="0">
                    <a:pos x="423" y="1056"/>
                  </a:cxn>
                  <a:cxn ang="0">
                    <a:pos x="456" y="1077"/>
                  </a:cxn>
                  <a:cxn ang="0">
                    <a:pos x="503" y="1091"/>
                  </a:cxn>
                  <a:cxn ang="0">
                    <a:pos x="550" y="1091"/>
                  </a:cxn>
                  <a:cxn ang="0">
                    <a:pos x="550" y="1111"/>
                  </a:cxn>
                  <a:cxn ang="0">
                    <a:pos x="0" y="1111"/>
                  </a:cxn>
                  <a:cxn ang="0">
                    <a:pos x="0" y="1091"/>
                  </a:cxn>
                  <a:cxn ang="0">
                    <a:pos x="74" y="1083"/>
                  </a:cxn>
                  <a:cxn ang="0">
                    <a:pos x="134" y="1063"/>
                  </a:cxn>
                  <a:cxn ang="0">
                    <a:pos x="175" y="1030"/>
                  </a:cxn>
                  <a:cxn ang="0">
                    <a:pos x="208" y="982"/>
                  </a:cxn>
                  <a:cxn ang="0">
                    <a:pos x="228" y="928"/>
                  </a:cxn>
                  <a:cxn ang="0">
                    <a:pos x="249" y="860"/>
                  </a:cxn>
                  <a:cxn ang="0">
                    <a:pos x="269" y="786"/>
                  </a:cxn>
                  <a:cxn ang="0">
                    <a:pos x="288" y="704"/>
                  </a:cxn>
                  <a:cxn ang="0">
                    <a:pos x="362" y="447"/>
                  </a:cxn>
                  <a:cxn ang="0">
                    <a:pos x="409" y="304"/>
                  </a:cxn>
                  <a:cxn ang="0">
                    <a:pos x="423" y="237"/>
                  </a:cxn>
                  <a:cxn ang="0">
                    <a:pos x="429" y="196"/>
                  </a:cxn>
                  <a:cxn ang="0">
                    <a:pos x="417" y="148"/>
                  </a:cxn>
                  <a:cxn ang="0">
                    <a:pos x="389" y="122"/>
                  </a:cxn>
                  <a:cxn ang="0">
                    <a:pos x="343" y="108"/>
                  </a:cxn>
                  <a:cxn ang="0">
                    <a:pos x="296" y="115"/>
                  </a:cxn>
                  <a:cxn ang="0">
                    <a:pos x="261" y="115"/>
                  </a:cxn>
                  <a:cxn ang="0">
                    <a:pos x="261" y="95"/>
                  </a:cxn>
                  <a:cxn ang="0">
                    <a:pos x="645" y="0"/>
                  </a:cxn>
                </a:cxnLst>
                <a:rect l="0" t="0" r="r" b="b"/>
                <a:pathLst>
                  <a:path w="684" h="1111">
                    <a:moveTo>
                      <a:pt x="645" y="0"/>
                    </a:moveTo>
                    <a:lnTo>
                      <a:pt x="684" y="0"/>
                    </a:lnTo>
                    <a:lnTo>
                      <a:pt x="684" y="34"/>
                    </a:lnTo>
                    <a:lnTo>
                      <a:pt x="403" y="1009"/>
                    </a:lnTo>
                    <a:lnTo>
                      <a:pt x="423" y="1056"/>
                    </a:lnTo>
                    <a:lnTo>
                      <a:pt x="456" y="1077"/>
                    </a:lnTo>
                    <a:lnTo>
                      <a:pt x="503" y="1091"/>
                    </a:lnTo>
                    <a:lnTo>
                      <a:pt x="550" y="1091"/>
                    </a:lnTo>
                    <a:lnTo>
                      <a:pt x="550" y="1111"/>
                    </a:lnTo>
                    <a:lnTo>
                      <a:pt x="0" y="1111"/>
                    </a:lnTo>
                    <a:lnTo>
                      <a:pt x="0" y="1091"/>
                    </a:lnTo>
                    <a:lnTo>
                      <a:pt x="74" y="1083"/>
                    </a:lnTo>
                    <a:lnTo>
                      <a:pt x="134" y="1063"/>
                    </a:lnTo>
                    <a:lnTo>
                      <a:pt x="175" y="1030"/>
                    </a:lnTo>
                    <a:lnTo>
                      <a:pt x="208" y="982"/>
                    </a:lnTo>
                    <a:lnTo>
                      <a:pt x="228" y="928"/>
                    </a:lnTo>
                    <a:lnTo>
                      <a:pt x="249" y="860"/>
                    </a:lnTo>
                    <a:lnTo>
                      <a:pt x="269" y="786"/>
                    </a:lnTo>
                    <a:lnTo>
                      <a:pt x="288" y="704"/>
                    </a:lnTo>
                    <a:lnTo>
                      <a:pt x="362" y="447"/>
                    </a:lnTo>
                    <a:lnTo>
                      <a:pt x="409" y="304"/>
                    </a:lnTo>
                    <a:lnTo>
                      <a:pt x="423" y="237"/>
                    </a:lnTo>
                    <a:lnTo>
                      <a:pt x="429" y="196"/>
                    </a:lnTo>
                    <a:lnTo>
                      <a:pt x="417" y="148"/>
                    </a:lnTo>
                    <a:lnTo>
                      <a:pt x="389" y="122"/>
                    </a:lnTo>
                    <a:lnTo>
                      <a:pt x="343" y="108"/>
                    </a:lnTo>
                    <a:lnTo>
                      <a:pt x="296" y="115"/>
                    </a:lnTo>
                    <a:lnTo>
                      <a:pt x="261" y="115"/>
                    </a:lnTo>
                    <a:lnTo>
                      <a:pt x="261" y="95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12" name="Freeform 112"/>
              <p:cNvSpPr>
                <a:spLocks/>
              </p:cNvSpPr>
              <p:nvPr/>
            </p:nvSpPr>
            <p:spPr bwMode="auto">
              <a:xfrm>
                <a:off x="4204" y="1561"/>
                <a:ext cx="76" cy="102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85" y="0"/>
                  </a:cxn>
                  <a:cxn ang="0">
                    <a:pos x="685" y="34"/>
                  </a:cxn>
                  <a:cxn ang="0">
                    <a:pos x="396" y="1010"/>
                  </a:cxn>
                  <a:cxn ang="0">
                    <a:pos x="416" y="1057"/>
                  </a:cxn>
                  <a:cxn ang="0">
                    <a:pos x="457" y="1077"/>
                  </a:cxn>
                  <a:cxn ang="0">
                    <a:pos x="504" y="1091"/>
                  </a:cxn>
                  <a:cxn ang="0">
                    <a:pos x="551" y="1091"/>
                  </a:cxn>
                  <a:cxn ang="0">
                    <a:pos x="551" y="1111"/>
                  </a:cxn>
                  <a:cxn ang="0">
                    <a:pos x="0" y="1111"/>
                  </a:cxn>
                  <a:cxn ang="0">
                    <a:pos x="0" y="1091"/>
                  </a:cxn>
                  <a:cxn ang="0">
                    <a:pos x="74" y="1083"/>
                  </a:cxn>
                  <a:cxn ang="0">
                    <a:pos x="135" y="1063"/>
                  </a:cxn>
                  <a:cxn ang="0">
                    <a:pos x="175" y="1030"/>
                  </a:cxn>
                  <a:cxn ang="0">
                    <a:pos x="209" y="982"/>
                  </a:cxn>
                  <a:cxn ang="0">
                    <a:pos x="228" y="928"/>
                  </a:cxn>
                  <a:cxn ang="0">
                    <a:pos x="248" y="860"/>
                  </a:cxn>
                  <a:cxn ang="0">
                    <a:pos x="269" y="786"/>
                  </a:cxn>
                  <a:cxn ang="0">
                    <a:pos x="289" y="705"/>
                  </a:cxn>
                  <a:cxn ang="0">
                    <a:pos x="363" y="447"/>
                  </a:cxn>
                  <a:cxn ang="0">
                    <a:pos x="410" y="305"/>
                  </a:cxn>
                  <a:cxn ang="0">
                    <a:pos x="423" y="237"/>
                  </a:cxn>
                  <a:cxn ang="0">
                    <a:pos x="430" y="197"/>
                  </a:cxn>
                  <a:cxn ang="0">
                    <a:pos x="416" y="149"/>
                  </a:cxn>
                  <a:cxn ang="0">
                    <a:pos x="390" y="122"/>
                  </a:cxn>
                  <a:cxn ang="0">
                    <a:pos x="343" y="108"/>
                  </a:cxn>
                  <a:cxn ang="0">
                    <a:pos x="296" y="115"/>
                  </a:cxn>
                  <a:cxn ang="0">
                    <a:pos x="262" y="115"/>
                  </a:cxn>
                  <a:cxn ang="0">
                    <a:pos x="262" y="95"/>
                  </a:cxn>
                  <a:cxn ang="0">
                    <a:pos x="644" y="0"/>
                  </a:cxn>
                </a:cxnLst>
                <a:rect l="0" t="0" r="r" b="b"/>
                <a:pathLst>
                  <a:path w="685" h="1111">
                    <a:moveTo>
                      <a:pt x="644" y="0"/>
                    </a:moveTo>
                    <a:lnTo>
                      <a:pt x="685" y="0"/>
                    </a:lnTo>
                    <a:lnTo>
                      <a:pt x="685" y="34"/>
                    </a:lnTo>
                    <a:lnTo>
                      <a:pt x="396" y="1010"/>
                    </a:lnTo>
                    <a:lnTo>
                      <a:pt x="416" y="1057"/>
                    </a:lnTo>
                    <a:lnTo>
                      <a:pt x="457" y="1077"/>
                    </a:lnTo>
                    <a:lnTo>
                      <a:pt x="504" y="1091"/>
                    </a:lnTo>
                    <a:lnTo>
                      <a:pt x="551" y="1091"/>
                    </a:lnTo>
                    <a:lnTo>
                      <a:pt x="551" y="1111"/>
                    </a:lnTo>
                    <a:lnTo>
                      <a:pt x="0" y="1111"/>
                    </a:lnTo>
                    <a:lnTo>
                      <a:pt x="0" y="1091"/>
                    </a:lnTo>
                    <a:lnTo>
                      <a:pt x="74" y="1083"/>
                    </a:lnTo>
                    <a:lnTo>
                      <a:pt x="135" y="1063"/>
                    </a:lnTo>
                    <a:lnTo>
                      <a:pt x="175" y="1030"/>
                    </a:lnTo>
                    <a:lnTo>
                      <a:pt x="209" y="982"/>
                    </a:lnTo>
                    <a:lnTo>
                      <a:pt x="228" y="928"/>
                    </a:lnTo>
                    <a:lnTo>
                      <a:pt x="248" y="860"/>
                    </a:lnTo>
                    <a:lnTo>
                      <a:pt x="269" y="786"/>
                    </a:lnTo>
                    <a:lnTo>
                      <a:pt x="289" y="705"/>
                    </a:lnTo>
                    <a:lnTo>
                      <a:pt x="363" y="447"/>
                    </a:lnTo>
                    <a:lnTo>
                      <a:pt x="410" y="305"/>
                    </a:lnTo>
                    <a:lnTo>
                      <a:pt x="423" y="237"/>
                    </a:lnTo>
                    <a:lnTo>
                      <a:pt x="430" y="197"/>
                    </a:lnTo>
                    <a:lnTo>
                      <a:pt x="416" y="149"/>
                    </a:lnTo>
                    <a:lnTo>
                      <a:pt x="390" y="122"/>
                    </a:lnTo>
                    <a:lnTo>
                      <a:pt x="343" y="108"/>
                    </a:lnTo>
                    <a:lnTo>
                      <a:pt x="296" y="115"/>
                    </a:lnTo>
                    <a:lnTo>
                      <a:pt x="262" y="115"/>
                    </a:lnTo>
                    <a:lnTo>
                      <a:pt x="262" y="95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13" name="Freeform 113"/>
              <p:cNvSpPr>
                <a:spLocks/>
              </p:cNvSpPr>
              <p:nvPr/>
            </p:nvSpPr>
            <p:spPr bwMode="auto">
              <a:xfrm>
                <a:off x="5012" y="1560"/>
                <a:ext cx="77" cy="101"/>
              </a:xfrm>
              <a:custGeom>
                <a:avLst/>
                <a:gdLst/>
                <a:ahLst/>
                <a:cxnLst>
                  <a:cxn ang="0">
                    <a:pos x="645" y="0"/>
                  </a:cxn>
                  <a:cxn ang="0">
                    <a:pos x="685" y="0"/>
                  </a:cxn>
                  <a:cxn ang="0">
                    <a:pos x="685" y="34"/>
                  </a:cxn>
                  <a:cxn ang="0">
                    <a:pos x="403" y="1010"/>
                  </a:cxn>
                  <a:cxn ang="0">
                    <a:pos x="423" y="1058"/>
                  </a:cxn>
                  <a:cxn ang="0">
                    <a:pos x="457" y="1085"/>
                  </a:cxn>
                  <a:cxn ang="0">
                    <a:pos x="504" y="1091"/>
                  </a:cxn>
                  <a:cxn ang="0">
                    <a:pos x="551" y="1091"/>
                  </a:cxn>
                  <a:cxn ang="0">
                    <a:pos x="551" y="1111"/>
                  </a:cxn>
                  <a:cxn ang="0">
                    <a:pos x="0" y="1111"/>
                  </a:cxn>
                  <a:cxn ang="0">
                    <a:pos x="0" y="1091"/>
                  </a:cxn>
                  <a:cxn ang="0">
                    <a:pos x="74" y="1085"/>
                  </a:cxn>
                  <a:cxn ang="0">
                    <a:pos x="135" y="1064"/>
                  </a:cxn>
                  <a:cxn ang="0">
                    <a:pos x="175" y="1030"/>
                  </a:cxn>
                  <a:cxn ang="0">
                    <a:pos x="209" y="983"/>
                  </a:cxn>
                  <a:cxn ang="0">
                    <a:pos x="228" y="929"/>
                  </a:cxn>
                  <a:cxn ang="0">
                    <a:pos x="249" y="861"/>
                  </a:cxn>
                  <a:cxn ang="0">
                    <a:pos x="269" y="786"/>
                  </a:cxn>
                  <a:cxn ang="0">
                    <a:pos x="289" y="705"/>
                  </a:cxn>
                  <a:cxn ang="0">
                    <a:pos x="363" y="448"/>
                  </a:cxn>
                  <a:cxn ang="0">
                    <a:pos x="410" y="306"/>
                  </a:cxn>
                  <a:cxn ang="0">
                    <a:pos x="423" y="238"/>
                  </a:cxn>
                  <a:cxn ang="0">
                    <a:pos x="431" y="204"/>
                  </a:cxn>
                  <a:cxn ang="0">
                    <a:pos x="417" y="150"/>
                  </a:cxn>
                  <a:cxn ang="0">
                    <a:pos x="390" y="123"/>
                  </a:cxn>
                  <a:cxn ang="0">
                    <a:pos x="343" y="109"/>
                  </a:cxn>
                  <a:cxn ang="0">
                    <a:pos x="296" y="116"/>
                  </a:cxn>
                  <a:cxn ang="0">
                    <a:pos x="269" y="116"/>
                  </a:cxn>
                  <a:cxn ang="0">
                    <a:pos x="269" y="95"/>
                  </a:cxn>
                  <a:cxn ang="0">
                    <a:pos x="645" y="0"/>
                  </a:cxn>
                </a:cxnLst>
                <a:rect l="0" t="0" r="r" b="b"/>
                <a:pathLst>
                  <a:path w="685" h="1111">
                    <a:moveTo>
                      <a:pt x="645" y="0"/>
                    </a:moveTo>
                    <a:lnTo>
                      <a:pt x="685" y="0"/>
                    </a:lnTo>
                    <a:lnTo>
                      <a:pt x="685" y="34"/>
                    </a:lnTo>
                    <a:lnTo>
                      <a:pt x="403" y="1010"/>
                    </a:lnTo>
                    <a:lnTo>
                      <a:pt x="423" y="1058"/>
                    </a:lnTo>
                    <a:lnTo>
                      <a:pt x="457" y="1085"/>
                    </a:lnTo>
                    <a:lnTo>
                      <a:pt x="504" y="1091"/>
                    </a:lnTo>
                    <a:lnTo>
                      <a:pt x="551" y="1091"/>
                    </a:lnTo>
                    <a:lnTo>
                      <a:pt x="551" y="1111"/>
                    </a:lnTo>
                    <a:lnTo>
                      <a:pt x="0" y="1111"/>
                    </a:lnTo>
                    <a:lnTo>
                      <a:pt x="0" y="1091"/>
                    </a:lnTo>
                    <a:lnTo>
                      <a:pt x="74" y="1085"/>
                    </a:lnTo>
                    <a:lnTo>
                      <a:pt x="135" y="1064"/>
                    </a:lnTo>
                    <a:lnTo>
                      <a:pt x="175" y="1030"/>
                    </a:lnTo>
                    <a:lnTo>
                      <a:pt x="209" y="983"/>
                    </a:lnTo>
                    <a:lnTo>
                      <a:pt x="228" y="929"/>
                    </a:lnTo>
                    <a:lnTo>
                      <a:pt x="249" y="861"/>
                    </a:lnTo>
                    <a:lnTo>
                      <a:pt x="269" y="786"/>
                    </a:lnTo>
                    <a:lnTo>
                      <a:pt x="289" y="705"/>
                    </a:lnTo>
                    <a:lnTo>
                      <a:pt x="363" y="448"/>
                    </a:lnTo>
                    <a:lnTo>
                      <a:pt x="410" y="306"/>
                    </a:lnTo>
                    <a:lnTo>
                      <a:pt x="423" y="238"/>
                    </a:lnTo>
                    <a:lnTo>
                      <a:pt x="431" y="204"/>
                    </a:lnTo>
                    <a:lnTo>
                      <a:pt x="417" y="150"/>
                    </a:lnTo>
                    <a:lnTo>
                      <a:pt x="390" y="123"/>
                    </a:lnTo>
                    <a:lnTo>
                      <a:pt x="343" y="109"/>
                    </a:lnTo>
                    <a:lnTo>
                      <a:pt x="296" y="116"/>
                    </a:lnTo>
                    <a:lnTo>
                      <a:pt x="269" y="116"/>
                    </a:lnTo>
                    <a:lnTo>
                      <a:pt x="269" y="95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14" name="Freeform 114"/>
              <p:cNvSpPr>
                <a:spLocks/>
              </p:cNvSpPr>
              <p:nvPr/>
            </p:nvSpPr>
            <p:spPr bwMode="auto">
              <a:xfrm>
                <a:off x="5083" y="1555"/>
                <a:ext cx="10" cy="8"/>
              </a:xfrm>
              <a:custGeom>
                <a:avLst/>
                <a:gdLst/>
                <a:ahLst/>
                <a:cxnLst>
                  <a:cxn ang="0">
                    <a:pos x="94" y="47"/>
                  </a:cxn>
                  <a:cxn ang="0">
                    <a:pos x="47" y="0"/>
                  </a:cxn>
                  <a:cxn ang="0">
                    <a:pos x="7" y="0"/>
                  </a:cxn>
                  <a:cxn ang="0">
                    <a:pos x="7" y="95"/>
                  </a:cxn>
                  <a:cxn ang="0">
                    <a:pos x="47" y="95"/>
                  </a:cxn>
                  <a:cxn ang="0">
                    <a:pos x="0" y="47"/>
                  </a:cxn>
                  <a:cxn ang="0">
                    <a:pos x="94" y="47"/>
                  </a:cxn>
                  <a:cxn ang="0">
                    <a:pos x="94" y="0"/>
                  </a:cxn>
                  <a:cxn ang="0">
                    <a:pos x="47" y="0"/>
                  </a:cxn>
                  <a:cxn ang="0">
                    <a:pos x="94" y="47"/>
                  </a:cxn>
                </a:cxnLst>
                <a:rect l="0" t="0" r="r" b="b"/>
                <a:pathLst>
                  <a:path w="94" h="95">
                    <a:moveTo>
                      <a:pt x="94" y="47"/>
                    </a:moveTo>
                    <a:lnTo>
                      <a:pt x="47" y="0"/>
                    </a:lnTo>
                    <a:lnTo>
                      <a:pt x="7" y="0"/>
                    </a:lnTo>
                    <a:lnTo>
                      <a:pt x="7" y="95"/>
                    </a:lnTo>
                    <a:lnTo>
                      <a:pt x="47" y="95"/>
                    </a:lnTo>
                    <a:lnTo>
                      <a:pt x="0" y="47"/>
                    </a:lnTo>
                    <a:lnTo>
                      <a:pt x="94" y="47"/>
                    </a:lnTo>
                    <a:lnTo>
                      <a:pt x="94" y="0"/>
                    </a:lnTo>
                    <a:lnTo>
                      <a:pt x="47" y="0"/>
                    </a:lnTo>
                    <a:lnTo>
                      <a:pt x="9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15" name="Freeform 115"/>
              <p:cNvSpPr>
                <a:spLocks/>
              </p:cNvSpPr>
              <p:nvPr/>
            </p:nvSpPr>
            <p:spPr bwMode="auto">
              <a:xfrm>
                <a:off x="5083" y="1560"/>
                <a:ext cx="10" cy="4"/>
              </a:xfrm>
              <a:custGeom>
                <a:avLst/>
                <a:gdLst/>
                <a:ahLst/>
                <a:cxnLst>
                  <a:cxn ang="0">
                    <a:pos x="88" y="42"/>
                  </a:cxn>
                  <a:cxn ang="0">
                    <a:pos x="94" y="34"/>
                  </a:cxn>
                  <a:cxn ang="0">
                    <a:pos x="94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7" y="28"/>
                  </a:cxn>
                  <a:cxn ang="0">
                    <a:pos x="88" y="42"/>
                  </a:cxn>
                  <a:cxn ang="0">
                    <a:pos x="94" y="34"/>
                  </a:cxn>
                  <a:cxn ang="0">
                    <a:pos x="88" y="42"/>
                  </a:cxn>
                </a:cxnLst>
                <a:rect l="0" t="0" r="r" b="b"/>
                <a:pathLst>
                  <a:path w="94" h="42">
                    <a:moveTo>
                      <a:pt x="88" y="42"/>
                    </a:moveTo>
                    <a:lnTo>
                      <a:pt x="94" y="34"/>
                    </a:lnTo>
                    <a:lnTo>
                      <a:pt x="94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7" y="28"/>
                    </a:lnTo>
                    <a:lnTo>
                      <a:pt x="88" y="42"/>
                    </a:lnTo>
                    <a:lnTo>
                      <a:pt x="94" y="34"/>
                    </a:lnTo>
                    <a:lnTo>
                      <a:pt x="88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16" name="Freeform 116"/>
              <p:cNvSpPr>
                <a:spLocks/>
              </p:cNvSpPr>
              <p:nvPr/>
            </p:nvSpPr>
            <p:spPr bwMode="auto">
              <a:xfrm>
                <a:off x="5052" y="1561"/>
                <a:ext cx="42" cy="91"/>
              </a:xfrm>
              <a:custGeom>
                <a:avLst/>
                <a:gdLst/>
                <a:ahLst/>
                <a:cxnLst>
                  <a:cxn ang="0">
                    <a:pos x="86" y="975"/>
                  </a:cxn>
                  <a:cxn ang="0">
                    <a:pos x="86" y="989"/>
                  </a:cxn>
                  <a:cxn ang="0">
                    <a:pos x="369" y="14"/>
                  </a:cxn>
                  <a:cxn ang="0">
                    <a:pos x="288" y="0"/>
                  </a:cxn>
                  <a:cxn ang="0">
                    <a:pos x="6" y="975"/>
                  </a:cxn>
                  <a:cxn ang="0">
                    <a:pos x="6" y="989"/>
                  </a:cxn>
                  <a:cxn ang="0">
                    <a:pos x="6" y="975"/>
                  </a:cxn>
                  <a:cxn ang="0">
                    <a:pos x="0" y="982"/>
                  </a:cxn>
                  <a:cxn ang="0">
                    <a:pos x="6" y="989"/>
                  </a:cxn>
                  <a:cxn ang="0">
                    <a:pos x="86" y="975"/>
                  </a:cxn>
                </a:cxnLst>
                <a:rect l="0" t="0" r="r" b="b"/>
                <a:pathLst>
                  <a:path w="369" h="989">
                    <a:moveTo>
                      <a:pt x="86" y="975"/>
                    </a:moveTo>
                    <a:lnTo>
                      <a:pt x="86" y="989"/>
                    </a:lnTo>
                    <a:lnTo>
                      <a:pt x="369" y="14"/>
                    </a:lnTo>
                    <a:lnTo>
                      <a:pt x="288" y="0"/>
                    </a:lnTo>
                    <a:lnTo>
                      <a:pt x="6" y="975"/>
                    </a:lnTo>
                    <a:lnTo>
                      <a:pt x="6" y="989"/>
                    </a:lnTo>
                    <a:lnTo>
                      <a:pt x="6" y="975"/>
                    </a:lnTo>
                    <a:lnTo>
                      <a:pt x="0" y="982"/>
                    </a:lnTo>
                    <a:lnTo>
                      <a:pt x="6" y="989"/>
                    </a:lnTo>
                    <a:lnTo>
                      <a:pt x="86" y="9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17" name="Freeform 117"/>
              <p:cNvSpPr>
                <a:spLocks/>
              </p:cNvSpPr>
              <p:nvPr/>
            </p:nvSpPr>
            <p:spPr bwMode="auto">
              <a:xfrm>
                <a:off x="5052" y="1651"/>
                <a:ext cx="26" cy="12"/>
              </a:xfrm>
              <a:custGeom>
                <a:avLst/>
                <a:gdLst/>
                <a:ahLst/>
                <a:cxnLst>
                  <a:cxn ang="0">
                    <a:pos x="235" y="88"/>
                  </a:cxn>
                  <a:cxn ang="0">
                    <a:pos x="188" y="41"/>
                  </a:cxn>
                  <a:cxn ang="0">
                    <a:pos x="141" y="47"/>
                  </a:cxn>
                  <a:cxn ang="0">
                    <a:pos x="107" y="41"/>
                  </a:cxn>
                  <a:cxn ang="0">
                    <a:pos x="94" y="27"/>
                  </a:cxn>
                  <a:cxn ang="0">
                    <a:pos x="80" y="0"/>
                  </a:cxn>
                  <a:cxn ang="0">
                    <a:pos x="0" y="14"/>
                  </a:cxn>
                  <a:cxn ang="0">
                    <a:pos x="27" y="82"/>
                  </a:cxn>
                  <a:cxn ang="0">
                    <a:pos x="80" y="122"/>
                  </a:cxn>
                  <a:cxn ang="0">
                    <a:pos x="141" y="130"/>
                  </a:cxn>
                  <a:cxn ang="0">
                    <a:pos x="188" y="136"/>
                  </a:cxn>
                  <a:cxn ang="0">
                    <a:pos x="141" y="88"/>
                  </a:cxn>
                  <a:cxn ang="0">
                    <a:pos x="235" y="88"/>
                  </a:cxn>
                  <a:cxn ang="0">
                    <a:pos x="235" y="41"/>
                  </a:cxn>
                  <a:cxn ang="0">
                    <a:pos x="188" y="41"/>
                  </a:cxn>
                  <a:cxn ang="0">
                    <a:pos x="235" y="88"/>
                  </a:cxn>
                </a:cxnLst>
                <a:rect l="0" t="0" r="r" b="b"/>
                <a:pathLst>
                  <a:path w="235" h="136">
                    <a:moveTo>
                      <a:pt x="235" y="88"/>
                    </a:moveTo>
                    <a:lnTo>
                      <a:pt x="188" y="41"/>
                    </a:lnTo>
                    <a:lnTo>
                      <a:pt x="141" y="47"/>
                    </a:lnTo>
                    <a:lnTo>
                      <a:pt x="107" y="41"/>
                    </a:lnTo>
                    <a:lnTo>
                      <a:pt x="94" y="27"/>
                    </a:lnTo>
                    <a:lnTo>
                      <a:pt x="80" y="0"/>
                    </a:lnTo>
                    <a:lnTo>
                      <a:pt x="0" y="14"/>
                    </a:lnTo>
                    <a:lnTo>
                      <a:pt x="27" y="82"/>
                    </a:lnTo>
                    <a:lnTo>
                      <a:pt x="80" y="122"/>
                    </a:lnTo>
                    <a:lnTo>
                      <a:pt x="141" y="130"/>
                    </a:lnTo>
                    <a:lnTo>
                      <a:pt x="188" y="136"/>
                    </a:lnTo>
                    <a:lnTo>
                      <a:pt x="141" y="88"/>
                    </a:lnTo>
                    <a:lnTo>
                      <a:pt x="235" y="88"/>
                    </a:lnTo>
                    <a:lnTo>
                      <a:pt x="235" y="41"/>
                    </a:lnTo>
                    <a:lnTo>
                      <a:pt x="188" y="41"/>
                    </a:lnTo>
                    <a:lnTo>
                      <a:pt x="235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18" name="Freeform 118"/>
              <p:cNvSpPr>
                <a:spLocks/>
              </p:cNvSpPr>
              <p:nvPr/>
            </p:nvSpPr>
            <p:spPr bwMode="auto">
              <a:xfrm>
                <a:off x="5068" y="1657"/>
                <a:ext cx="10" cy="7"/>
              </a:xfrm>
              <a:custGeom>
                <a:avLst/>
                <a:gdLst/>
                <a:ahLst/>
                <a:cxnLst>
                  <a:cxn ang="0">
                    <a:pos x="47" y="96"/>
                  </a:cxn>
                  <a:cxn ang="0">
                    <a:pos x="94" y="47"/>
                  </a:cxn>
                  <a:cxn ang="0">
                    <a:pos x="94" y="27"/>
                  </a:cxn>
                  <a:cxn ang="0">
                    <a:pos x="0" y="27"/>
                  </a:cxn>
                  <a:cxn ang="0">
                    <a:pos x="0" y="47"/>
                  </a:cxn>
                  <a:cxn ang="0">
                    <a:pos x="47" y="0"/>
                  </a:cxn>
                  <a:cxn ang="0">
                    <a:pos x="47" y="96"/>
                  </a:cxn>
                  <a:cxn ang="0">
                    <a:pos x="94" y="96"/>
                  </a:cxn>
                  <a:cxn ang="0">
                    <a:pos x="94" y="47"/>
                  </a:cxn>
                  <a:cxn ang="0">
                    <a:pos x="47" y="96"/>
                  </a:cxn>
                </a:cxnLst>
                <a:rect l="0" t="0" r="r" b="b"/>
                <a:pathLst>
                  <a:path w="94" h="96">
                    <a:moveTo>
                      <a:pt x="47" y="96"/>
                    </a:moveTo>
                    <a:lnTo>
                      <a:pt x="94" y="47"/>
                    </a:lnTo>
                    <a:lnTo>
                      <a:pt x="94" y="27"/>
                    </a:lnTo>
                    <a:lnTo>
                      <a:pt x="0" y="27"/>
                    </a:lnTo>
                    <a:lnTo>
                      <a:pt x="0" y="47"/>
                    </a:lnTo>
                    <a:lnTo>
                      <a:pt x="47" y="0"/>
                    </a:lnTo>
                    <a:lnTo>
                      <a:pt x="47" y="96"/>
                    </a:lnTo>
                    <a:lnTo>
                      <a:pt x="94" y="96"/>
                    </a:lnTo>
                    <a:lnTo>
                      <a:pt x="94" y="47"/>
                    </a:lnTo>
                    <a:lnTo>
                      <a:pt x="47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19" name="Freeform 119"/>
              <p:cNvSpPr>
                <a:spLocks/>
              </p:cNvSpPr>
              <p:nvPr/>
            </p:nvSpPr>
            <p:spPr bwMode="auto">
              <a:xfrm>
                <a:off x="5006" y="1657"/>
                <a:ext cx="67" cy="7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47" y="96"/>
                  </a:cxn>
                  <a:cxn ang="0">
                    <a:pos x="598" y="96"/>
                  </a:cxn>
                  <a:cxn ang="0">
                    <a:pos x="598" y="0"/>
                  </a:cxn>
                  <a:cxn ang="0">
                    <a:pos x="47" y="0"/>
                  </a:cxn>
                  <a:cxn ang="0">
                    <a:pos x="94" y="47"/>
                  </a:cxn>
                  <a:cxn ang="0">
                    <a:pos x="0" y="47"/>
                  </a:cxn>
                  <a:cxn ang="0">
                    <a:pos x="0" y="96"/>
                  </a:cxn>
                  <a:cxn ang="0">
                    <a:pos x="47" y="96"/>
                  </a:cxn>
                  <a:cxn ang="0">
                    <a:pos x="0" y="47"/>
                  </a:cxn>
                </a:cxnLst>
                <a:rect l="0" t="0" r="r" b="b"/>
                <a:pathLst>
                  <a:path w="598" h="96">
                    <a:moveTo>
                      <a:pt x="0" y="47"/>
                    </a:moveTo>
                    <a:lnTo>
                      <a:pt x="47" y="96"/>
                    </a:lnTo>
                    <a:lnTo>
                      <a:pt x="598" y="96"/>
                    </a:lnTo>
                    <a:lnTo>
                      <a:pt x="598" y="0"/>
                    </a:lnTo>
                    <a:lnTo>
                      <a:pt x="47" y="0"/>
                    </a:lnTo>
                    <a:lnTo>
                      <a:pt x="94" y="47"/>
                    </a:lnTo>
                    <a:lnTo>
                      <a:pt x="0" y="47"/>
                    </a:lnTo>
                    <a:lnTo>
                      <a:pt x="0" y="96"/>
                    </a:lnTo>
                    <a:lnTo>
                      <a:pt x="47" y="96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20" name="Freeform 120"/>
              <p:cNvSpPr>
                <a:spLocks/>
              </p:cNvSpPr>
              <p:nvPr/>
            </p:nvSpPr>
            <p:spPr bwMode="auto">
              <a:xfrm>
                <a:off x="5006" y="1655"/>
                <a:ext cx="10" cy="8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0" y="47"/>
                  </a:cxn>
                  <a:cxn ang="0">
                    <a:pos x="0" y="67"/>
                  </a:cxn>
                  <a:cxn ang="0">
                    <a:pos x="94" y="67"/>
                  </a:cxn>
                  <a:cxn ang="0">
                    <a:pos x="94" y="47"/>
                  </a:cxn>
                  <a:cxn ang="0">
                    <a:pos x="47" y="95"/>
                  </a:cxn>
                  <a:cxn ang="0">
                    <a:pos x="47" y="0"/>
                  </a:cxn>
                  <a:cxn ang="0">
                    <a:pos x="0" y="0"/>
                  </a:cxn>
                  <a:cxn ang="0">
                    <a:pos x="0" y="47"/>
                  </a:cxn>
                  <a:cxn ang="0">
                    <a:pos x="47" y="0"/>
                  </a:cxn>
                </a:cxnLst>
                <a:rect l="0" t="0" r="r" b="b"/>
                <a:pathLst>
                  <a:path w="94" h="95">
                    <a:moveTo>
                      <a:pt x="47" y="0"/>
                    </a:moveTo>
                    <a:lnTo>
                      <a:pt x="0" y="47"/>
                    </a:lnTo>
                    <a:lnTo>
                      <a:pt x="0" y="67"/>
                    </a:lnTo>
                    <a:lnTo>
                      <a:pt x="94" y="67"/>
                    </a:lnTo>
                    <a:lnTo>
                      <a:pt x="94" y="47"/>
                    </a:lnTo>
                    <a:lnTo>
                      <a:pt x="47" y="95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21" name="Freeform 121"/>
              <p:cNvSpPr>
                <a:spLocks/>
              </p:cNvSpPr>
              <p:nvPr/>
            </p:nvSpPr>
            <p:spPr bwMode="auto">
              <a:xfrm>
                <a:off x="5012" y="1623"/>
                <a:ext cx="38" cy="40"/>
              </a:xfrm>
              <a:custGeom>
                <a:avLst/>
                <a:gdLst/>
                <a:ahLst/>
                <a:cxnLst>
                  <a:cxn ang="0">
                    <a:pos x="249" y="7"/>
                  </a:cxn>
                  <a:cxn ang="0">
                    <a:pos x="249" y="0"/>
                  </a:cxn>
                  <a:cxn ang="0">
                    <a:pos x="228" y="88"/>
                  </a:cxn>
                  <a:cxn ang="0">
                    <a:pos x="209" y="163"/>
                  </a:cxn>
                  <a:cxn ang="0">
                    <a:pos x="189" y="224"/>
                  </a:cxn>
                  <a:cxn ang="0">
                    <a:pos x="168" y="271"/>
                  </a:cxn>
                  <a:cxn ang="0">
                    <a:pos x="142" y="311"/>
                  </a:cxn>
                  <a:cxn ang="0">
                    <a:pos x="115" y="332"/>
                  </a:cxn>
                  <a:cxn ang="0">
                    <a:pos x="68" y="352"/>
                  </a:cxn>
                  <a:cxn ang="0">
                    <a:pos x="0" y="352"/>
                  </a:cxn>
                  <a:cxn ang="0">
                    <a:pos x="0" y="447"/>
                  </a:cxn>
                  <a:cxn ang="0">
                    <a:pos x="81" y="433"/>
                  </a:cxn>
                  <a:cxn ang="0">
                    <a:pos x="155" y="413"/>
                  </a:cxn>
                  <a:cxn ang="0">
                    <a:pos x="209" y="366"/>
                  </a:cxn>
                  <a:cxn ang="0">
                    <a:pos x="249" y="311"/>
                  </a:cxn>
                  <a:cxn ang="0">
                    <a:pos x="269" y="250"/>
                  </a:cxn>
                  <a:cxn ang="0">
                    <a:pos x="289" y="176"/>
                  </a:cxn>
                  <a:cxn ang="0">
                    <a:pos x="310" y="102"/>
                  </a:cxn>
                  <a:cxn ang="0">
                    <a:pos x="329" y="27"/>
                  </a:cxn>
                  <a:cxn ang="0">
                    <a:pos x="329" y="20"/>
                  </a:cxn>
                  <a:cxn ang="0">
                    <a:pos x="249" y="7"/>
                  </a:cxn>
                </a:cxnLst>
                <a:rect l="0" t="0" r="r" b="b"/>
                <a:pathLst>
                  <a:path w="329" h="447">
                    <a:moveTo>
                      <a:pt x="249" y="7"/>
                    </a:moveTo>
                    <a:lnTo>
                      <a:pt x="249" y="0"/>
                    </a:lnTo>
                    <a:lnTo>
                      <a:pt x="228" y="88"/>
                    </a:lnTo>
                    <a:lnTo>
                      <a:pt x="209" y="163"/>
                    </a:lnTo>
                    <a:lnTo>
                      <a:pt x="189" y="224"/>
                    </a:lnTo>
                    <a:lnTo>
                      <a:pt x="168" y="271"/>
                    </a:lnTo>
                    <a:lnTo>
                      <a:pt x="142" y="311"/>
                    </a:lnTo>
                    <a:lnTo>
                      <a:pt x="115" y="332"/>
                    </a:lnTo>
                    <a:lnTo>
                      <a:pt x="68" y="352"/>
                    </a:lnTo>
                    <a:lnTo>
                      <a:pt x="0" y="352"/>
                    </a:lnTo>
                    <a:lnTo>
                      <a:pt x="0" y="447"/>
                    </a:lnTo>
                    <a:lnTo>
                      <a:pt x="81" y="433"/>
                    </a:lnTo>
                    <a:lnTo>
                      <a:pt x="155" y="413"/>
                    </a:lnTo>
                    <a:lnTo>
                      <a:pt x="209" y="366"/>
                    </a:lnTo>
                    <a:lnTo>
                      <a:pt x="249" y="311"/>
                    </a:lnTo>
                    <a:lnTo>
                      <a:pt x="269" y="250"/>
                    </a:lnTo>
                    <a:lnTo>
                      <a:pt x="289" y="176"/>
                    </a:lnTo>
                    <a:lnTo>
                      <a:pt x="310" y="102"/>
                    </a:lnTo>
                    <a:lnTo>
                      <a:pt x="329" y="27"/>
                    </a:lnTo>
                    <a:lnTo>
                      <a:pt x="329" y="20"/>
                    </a:lnTo>
                    <a:lnTo>
                      <a:pt x="249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22" name="Freeform 122"/>
              <p:cNvSpPr>
                <a:spLocks/>
              </p:cNvSpPr>
              <p:nvPr/>
            </p:nvSpPr>
            <p:spPr bwMode="auto">
              <a:xfrm>
                <a:off x="5040" y="1578"/>
                <a:ext cx="25" cy="46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35" y="27"/>
                  </a:cxn>
                  <a:cxn ang="0">
                    <a:pos x="121" y="95"/>
                  </a:cxn>
                  <a:cxn ang="0">
                    <a:pos x="74" y="230"/>
                  </a:cxn>
                  <a:cxn ang="0">
                    <a:pos x="0" y="495"/>
                  </a:cxn>
                  <a:cxn ang="0">
                    <a:pos x="80" y="508"/>
                  </a:cxn>
                  <a:cxn ang="0">
                    <a:pos x="154" y="257"/>
                  </a:cxn>
                  <a:cxn ang="0">
                    <a:pos x="201" y="108"/>
                  </a:cxn>
                  <a:cxn ang="0">
                    <a:pos x="215" y="41"/>
                  </a:cxn>
                  <a:cxn ang="0">
                    <a:pos x="228" y="0"/>
                  </a:cxn>
                  <a:cxn ang="0">
                    <a:pos x="135" y="0"/>
                  </a:cxn>
                </a:cxnLst>
                <a:rect l="0" t="0" r="r" b="b"/>
                <a:pathLst>
                  <a:path w="228" h="508">
                    <a:moveTo>
                      <a:pt x="135" y="0"/>
                    </a:moveTo>
                    <a:lnTo>
                      <a:pt x="135" y="27"/>
                    </a:lnTo>
                    <a:lnTo>
                      <a:pt x="121" y="95"/>
                    </a:lnTo>
                    <a:lnTo>
                      <a:pt x="74" y="230"/>
                    </a:lnTo>
                    <a:lnTo>
                      <a:pt x="0" y="495"/>
                    </a:lnTo>
                    <a:lnTo>
                      <a:pt x="80" y="508"/>
                    </a:lnTo>
                    <a:lnTo>
                      <a:pt x="154" y="257"/>
                    </a:lnTo>
                    <a:lnTo>
                      <a:pt x="201" y="108"/>
                    </a:lnTo>
                    <a:lnTo>
                      <a:pt x="215" y="41"/>
                    </a:lnTo>
                    <a:lnTo>
                      <a:pt x="228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23" name="Freeform 123"/>
              <p:cNvSpPr>
                <a:spLocks/>
              </p:cNvSpPr>
              <p:nvPr/>
            </p:nvSpPr>
            <p:spPr bwMode="auto">
              <a:xfrm>
                <a:off x="5044" y="1566"/>
                <a:ext cx="21" cy="12"/>
              </a:xfrm>
              <a:custGeom>
                <a:avLst/>
                <a:gdLst/>
                <a:ahLst/>
                <a:cxnLst>
                  <a:cxn ang="0">
                    <a:pos x="7" y="95"/>
                  </a:cxn>
                  <a:cxn ang="0">
                    <a:pos x="13" y="87"/>
                  </a:cxn>
                  <a:cxn ang="0">
                    <a:pos x="54" y="81"/>
                  </a:cxn>
                  <a:cxn ang="0">
                    <a:pos x="81" y="95"/>
                  </a:cxn>
                  <a:cxn ang="0">
                    <a:pos x="87" y="101"/>
                  </a:cxn>
                  <a:cxn ang="0">
                    <a:pos x="95" y="135"/>
                  </a:cxn>
                  <a:cxn ang="0">
                    <a:pos x="188" y="135"/>
                  </a:cxn>
                  <a:cxn ang="0">
                    <a:pos x="168" y="61"/>
                  </a:cxn>
                  <a:cxn ang="0">
                    <a:pos x="121" y="13"/>
                  </a:cxn>
                  <a:cxn ang="0">
                    <a:pos x="54" y="0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7" y="95"/>
                  </a:cxn>
                  <a:cxn ang="0">
                    <a:pos x="13" y="87"/>
                  </a:cxn>
                  <a:cxn ang="0">
                    <a:pos x="7" y="95"/>
                  </a:cxn>
                </a:cxnLst>
                <a:rect l="0" t="0" r="r" b="b"/>
                <a:pathLst>
                  <a:path w="188" h="135">
                    <a:moveTo>
                      <a:pt x="7" y="95"/>
                    </a:moveTo>
                    <a:lnTo>
                      <a:pt x="13" y="87"/>
                    </a:lnTo>
                    <a:lnTo>
                      <a:pt x="54" y="81"/>
                    </a:lnTo>
                    <a:lnTo>
                      <a:pt x="81" y="95"/>
                    </a:lnTo>
                    <a:lnTo>
                      <a:pt x="87" y="101"/>
                    </a:lnTo>
                    <a:lnTo>
                      <a:pt x="95" y="135"/>
                    </a:lnTo>
                    <a:lnTo>
                      <a:pt x="188" y="135"/>
                    </a:lnTo>
                    <a:lnTo>
                      <a:pt x="168" y="61"/>
                    </a:lnTo>
                    <a:lnTo>
                      <a:pt x="121" y="13"/>
                    </a:lnTo>
                    <a:lnTo>
                      <a:pt x="54" y="0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7" y="95"/>
                    </a:lnTo>
                    <a:lnTo>
                      <a:pt x="13" y="87"/>
                    </a:lnTo>
                    <a:lnTo>
                      <a:pt x="7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24" name="Freeform 124"/>
              <p:cNvSpPr>
                <a:spLocks/>
              </p:cNvSpPr>
              <p:nvPr/>
            </p:nvSpPr>
            <p:spPr bwMode="auto">
              <a:xfrm>
                <a:off x="5037" y="1566"/>
                <a:ext cx="10" cy="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47" y="95"/>
                  </a:cxn>
                  <a:cxn ang="0">
                    <a:pos x="74" y="95"/>
                  </a:cxn>
                  <a:cxn ang="0">
                    <a:pos x="74" y="0"/>
                  </a:cxn>
                  <a:cxn ang="0">
                    <a:pos x="47" y="0"/>
                  </a:cxn>
                  <a:cxn ang="0">
                    <a:pos x="94" y="47"/>
                  </a:cxn>
                  <a:cxn ang="0">
                    <a:pos x="0" y="47"/>
                  </a:cxn>
                  <a:cxn ang="0">
                    <a:pos x="0" y="95"/>
                  </a:cxn>
                  <a:cxn ang="0">
                    <a:pos x="47" y="95"/>
                  </a:cxn>
                  <a:cxn ang="0">
                    <a:pos x="0" y="47"/>
                  </a:cxn>
                </a:cxnLst>
                <a:rect l="0" t="0" r="r" b="b"/>
                <a:pathLst>
                  <a:path w="94" h="95">
                    <a:moveTo>
                      <a:pt x="0" y="47"/>
                    </a:moveTo>
                    <a:lnTo>
                      <a:pt x="47" y="95"/>
                    </a:lnTo>
                    <a:lnTo>
                      <a:pt x="74" y="95"/>
                    </a:lnTo>
                    <a:lnTo>
                      <a:pt x="74" y="0"/>
                    </a:lnTo>
                    <a:lnTo>
                      <a:pt x="47" y="0"/>
                    </a:lnTo>
                    <a:lnTo>
                      <a:pt x="94" y="47"/>
                    </a:lnTo>
                    <a:lnTo>
                      <a:pt x="0" y="47"/>
                    </a:lnTo>
                    <a:lnTo>
                      <a:pt x="0" y="95"/>
                    </a:lnTo>
                    <a:lnTo>
                      <a:pt x="47" y="9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25" name="Freeform 125"/>
              <p:cNvSpPr>
                <a:spLocks/>
              </p:cNvSpPr>
              <p:nvPr/>
            </p:nvSpPr>
            <p:spPr bwMode="auto">
              <a:xfrm>
                <a:off x="5037" y="1565"/>
                <a:ext cx="10" cy="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94" y="61"/>
                  </a:cxn>
                  <a:cxn ang="0">
                    <a:pos x="94" y="40"/>
                  </a:cxn>
                  <a:cxn ang="0">
                    <a:pos x="53" y="81"/>
                  </a:cxn>
                  <a:cxn ang="0">
                    <a:pos x="41" y="0"/>
                  </a:cxn>
                  <a:cxn ang="0">
                    <a:pos x="6" y="7"/>
                  </a:cxn>
                  <a:cxn ang="0">
                    <a:pos x="0" y="40"/>
                  </a:cxn>
                  <a:cxn ang="0">
                    <a:pos x="41" y="0"/>
                  </a:cxn>
                </a:cxnLst>
                <a:rect l="0" t="0" r="r" b="b"/>
                <a:pathLst>
                  <a:path w="94" h="81">
                    <a:moveTo>
                      <a:pt x="41" y="0"/>
                    </a:moveTo>
                    <a:lnTo>
                      <a:pt x="0" y="40"/>
                    </a:lnTo>
                    <a:lnTo>
                      <a:pt x="0" y="61"/>
                    </a:lnTo>
                    <a:lnTo>
                      <a:pt x="94" y="61"/>
                    </a:lnTo>
                    <a:lnTo>
                      <a:pt x="94" y="40"/>
                    </a:lnTo>
                    <a:lnTo>
                      <a:pt x="53" y="81"/>
                    </a:lnTo>
                    <a:lnTo>
                      <a:pt x="41" y="0"/>
                    </a:lnTo>
                    <a:lnTo>
                      <a:pt x="6" y="7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26" name="Freeform 126"/>
              <p:cNvSpPr>
                <a:spLocks/>
              </p:cNvSpPr>
              <p:nvPr/>
            </p:nvSpPr>
            <p:spPr bwMode="auto">
              <a:xfrm>
                <a:off x="5040" y="1555"/>
                <a:ext cx="44" cy="17"/>
              </a:xfrm>
              <a:custGeom>
                <a:avLst/>
                <a:gdLst/>
                <a:ahLst/>
                <a:cxnLst>
                  <a:cxn ang="0">
                    <a:pos x="382" y="0"/>
                  </a:cxn>
                  <a:cxn ang="0">
                    <a:pos x="375" y="8"/>
                  </a:cxn>
                  <a:cxn ang="0">
                    <a:pos x="0" y="102"/>
                  </a:cxn>
                  <a:cxn ang="0">
                    <a:pos x="12" y="183"/>
                  </a:cxn>
                  <a:cxn ang="0">
                    <a:pos x="389" y="89"/>
                  </a:cxn>
                  <a:cxn ang="0">
                    <a:pos x="382" y="95"/>
                  </a:cxn>
                  <a:cxn ang="0">
                    <a:pos x="382" y="0"/>
                  </a:cxn>
                  <a:cxn ang="0">
                    <a:pos x="375" y="8"/>
                  </a:cxn>
                  <a:cxn ang="0">
                    <a:pos x="382" y="0"/>
                  </a:cxn>
                </a:cxnLst>
                <a:rect l="0" t="0" r="r" b="b"/>
                <a:pathLst>
                  <a:path w="389" h="183">
                    <a:moveTo>
                      <a:pt x="382" y="0"/>
                    </a:moveTo>
                    <a:lnTo>
                      <a:pt x="375" y="8"/>
                    </a:lnTo>
                    <a:lnTo>
                      <a:pt x="0" y="102"/>
                    </a:lnTo>
                    <a:lnTo>
                      <a:pt x="12" y="183"/>
                    </a:lnTo>
                    <a:lnTo>
                      <a:pt x="389" y="89"/>
                    </a:lnTo>
                    <a:lnTo>
                      <a:pt x="382" y="95"/>
                    </a:lnTo>
                    <a:lnTo>
                      <a:pt x="382" y="0"/>
                    </a:lnTo>
                    <a:lnTo>
                      <a:pt x="375" y="8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27" name="Freeform 127"/>
              <p:cNvSpPr>
                <a:spLocks/>
              </p:cNvSpPr>
              <p:nvPr/>
            </p:nvSpPr>
            <p:spPr bwMode="auto">
              <a:xfrm>
                <a:off x="5009" y="1557"/>
                <a:ext cx="76" cy="102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85" y="0"/>
                  </a:cxn>
                  <a:cxn ang="0">
                    <a:pos x="685" y="35"/>
                  </a:cxn>
                  <a:cxn ang="0">
                    <a:pos x="396" y="1010"/>
                  </a:cxn>
                  <a:cxn ang="0">
                    <a:pos x="416" y="1057"/>
                  </a:cxn>
                  <a:cxn ang="0">
                    <a:pos x="457" y="1077"/>
                  </a:cxn>
                  <a:cxn ang="0">
                    <a:pos x="503" y="1091"/>
                  </a:cxn>
                  <a:cxn ang="0">
                    <a:pos x="550" y="1091"/>
                  </a:cxn>
                  <a:cxn ang="0">
                    <a:pos x="550" y="1112"/>
                  </a:cxn>
                  <a:cxn ang="0">
                    <a:pos x="0" y="1112"/>
                  </a:cxn>
                  <a:cxn ang="0">
                    <a:pos x="0" y="1091"/>
                  </a:cxn>
                  <a:cxn ang="0">
                    <a:pos x="73" y="1085"/>
                  </a:cxn>
                  <a:cxn ang="0">
                    <a:pos x="133" y="1065"/>
                  </a:cxn>
                  <a:cxn ang="0">
                    <a:pos x="174" y="1030"/>
                  </a:cxn>
                  <a:cxn ang="0">
                    <a:pos x="207" y="983"/>
                  </a:cxn>
                  <a:cxn ang="0">
                    <a:pos x="228" y="929"/>
                  </a:cxn>
                  <a:cxn ang="0">
                    <a:pos x="248" y="861"/>
                  </a:cxn>
                  <a:cxn ang="0">
                    <a:pos x="268" y="787"/>
                  </a:cxn>
                  <a:cxn ang="0">
                    <a:pos x="289" y="705"/>
                  </a:cxn>
                  <a:cxn ang="0">
                    <a:pos x="362" y="447"/>
                  </a:cxn>
                  <a:cxn ang="0">
                    <a:pos x="410" y="305"/>
                  </a:cxn>
                  <a:cxn ang="0">
                    <a:pos x="422" y="238"/>
                  </a:cxn>
                  <a:cxn ang="0">
                    <a:pos x="429" y="197"/>
                  </a:cxn>
                  <a:cxn ang="0">
                    <a:pos x="416" y="150"/>
                  </a:cxn>
                  <a:cxn ang="0">
                    <a:pos x="389" y="122"/>
                  </a:cxn>
                  <a:cxn ang="0">
                    <a:pos x="342" y="109"/>
                  </a:cxn>
                  <a:cxn ang="0">
                    <a:pos x="295" y="116"/>
                  </a:cxn>
                  <a:cxn ang="0">
                    <a:pos x="262" y="116"/>
                  </a:cxn>
                  <a:cxn ang="0">
                    <a:pos x="262" y="96"/>
                  </a:cxn>
                  <a:cxn ang="0">
                    <a:pos x="644" y="0"/>
                  </a:cxn>
                </a:cxnLst>
                <a:rect l="0" t="0" r="r" b="b"/>
                <a:pathLst>
                  <a:path w="685" h="1112">
                    <a:moveTo>
                      <a:pt x="644" y="0"/>
                    </a:moveTo>
                    <a:lnTo>
                      <a:pt x="685" y="0"/>
                    </a:lnTo>
                    <a:lnTo>
                      <a:pt x="685" y="35"/>
                    </a:lnTo>
                    <a:lnTo>
                      <a:pt x="396" y="1010"/>
                    </a:lnTo>
                    <a:lnTo>
                      <a:pt x="416" y="1057"/>
                    </a:lnTo>
                    <a:lnTo>
                      <a:pt x="457" y="1077"/>
                    </a:lnTo>
                    <a:lnTo>
                      <a:pt x="503" y="1091"/>
                    </a:lnTo>
                    <a:lnTo>
                      <a:pt x="550" y="1091"/>
                    </a:lnTo>
                    <a:lnTo>
                      <a:pt x="550" y="1112"/>
                    </a:lnTo>
                    <a:lnTo>
                      <a:pt x="0" y="1112"/>
                    </a:lnTo>
                    <a:lnTo>
                      <a:pt x="0" y="1091"/>
                    </a:lnTo>
                    <a:lnTo>
                      <a:pt x="73" y="1085"/>
                    </a:lnTo>
                    <a:lnTo>
                      <a:pt x="133" y="1065"/>
                    </a:lnTo>
                    <a:lnTo>
                      <a:pt x="174" y="1030"/>
                    </a:lnTo>
                    <a:lnTo>
                      <a:pt x="207" y="983"/>
                    </a:lnTo>
                    <a:lnTo>
                      <a:pt x="228" y="929"/>
                    </a:lnTo>
                    <a:lnTo>
                      <a:pt x="248" y="861"/>
                    </a:lnTo>
                    <a:lnTo>
                      <a:pt x="268" y="787"/>
                    </a:lnTo>
                    <a:lnTo>
                      <a:pt x="289" y="705"/>
                    </a:lnTo>
                    <a:lnTo>
                      <a:pt x="362" y="447"/>
                    </a:lnTo>
                    <a:lnTo>
                      <a:pt x="410" y="305"/>
                    </a:lnTo>
                    <a:lnTo>
                      <a:pt x="422" y="238"/>
                    </a:lnTo>
                    <a:lnTo>
                      <a:pt x="429" y="197"/>
                    </a:lnTo>
                    <a:lnTo>
                      <a:pt x="416" y="150"/>
                    </a:lnTo>
                    <a:lnTo>
                      <a:pt x="389" y="122"/>
                    </a:lnTo>
                    <a:lnTo>
                      <a:pt x="342" y="109"/>
                    </a:lnTo>
                    <a:lnTo>
                      <a:pt x="295" y="116"/>
                    </a:lnTo>
                    <a:lnTo>
                      <a:pt x="262" y="116"/>
                    </a:lnTo>
                    <a:lnTo>
                      <a:pt x="262" y="96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28" name="Freeform 128"/>
              <p:cNvSpPr>
                <a:spLocks/>
              </p:cNvSpPr>
              <p:nvPr/>
            </p:nvSpPr>
            <p:spPr bwMode="auto">
              <a:xfrm>
                <a:off x="5012" y="1559"/>
                <a:ext cx="74" cy="101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77" y="0"/>
                  </a:cxn>
                  <a:cxn ang="0">
                    <a:pos x="677" y="26"/>
                  </a:cxn>
                  <a:cxn ang="0">
                    <a:pos x="396" y="1003"/>
                  </a:cxn>
                  <a:cxn ang="0">
                    <a:pos x="415" y="1056"/>
                  </a:cxn>
                  <a:cxn ang="0">
                    <a:pos x="455" y="1077"/>
                  </a:cxn>
                  <a:cxn ang="0">
                    <a:pos x="496" y="1091"/>
                  </a:cxn>
                  <a:cxn ang="0">
                    <a:pos x="543" y="1091"/>
                  </a:cxn>
                  <a:cxn ang="0">
                    <a:pos x="543" y="1111"/>
                  </a:cxn>
                  <a:cxn ang="0">
                    <a:pos x="0" y="1111"/>
                  </a:cxn>
                  <a:cxn ang="0">
                    <a:pos x="0" y="1091"/>
                  </a:cxn>
                  <a:cxn ang="0">
                    <a:pos x="73" y="1084"/>
                  </a:cxn>
                  <a:cxn ang="0">
                    <a:pos x="133" y="1064"/>
                  </a:cxn>
                  <a:cxn ang="0">
                    <a:pos x="174" y="1023"/>
                  </a:cxn>
                  <a:cxn ang="0">
                    <a:pos x="201" y="975"/>
                  </a:cxn>
                  <a:cxn ang="0">
                    <a:pos x="227" y="922"/>
                  </a:cxn>
                  <a:cxn ang="0">
                    <a:pos x="240" y="853"/>
                  </a:cxn>
                  <a:cxn ang="0">
                    <a:pos x="261" y="786"/>
                  </a:cxn>
                  <a:cxn ang="0">
                    <a:pos x="281" y="705"/>
                  </a:cxn>
                  <a:cxn ang="0">
                    <a:pos x="361" y="447"/>
                  </a:cxn>
                  <a:cxn ang="0">
                    <a:pos x="408" y="305"/>
                  </a:cxn>
                  <a:cxn ang="0">
                    <a:pos x="422" y="237"/>
                  </a:cxn>
                  <a:cxn ang="0">
                    <a:pos x="429" y="197"/>
                  </a:cxn>
                  <a:cxn ang="0">
                    <a:pos x="415" y="149"/>
                  </a:cxn>
                  <a:cxn ang="0">
                    <a:pos x="382" y="115"/>
                  </a:cxn>
                  <a:cxn ang="0">
                    <a:pos x="341" y="109"/>
                  </a:cxn>
                  <a:cxn ang="0">
                    <a:pos x="295" y="115"/>
                  </a:cxn>
                  <a:cxn ang="0">
                    <a:pos x="261" y="115"/>
                  </a:cxn>
                  <a:cxn ang="0">
                    <a:pos x="261" y="88"/>
                  </a:cxn>
                  <a:cxn ang="0">
                    <a:pos x="644" y="0"/>
                  </a:cxn>
                </a:cxnLst>
                <a:rect l="0" t="0" r="r" b="b"/>
                <a:pathLst>
                  <a:path w="677" h="1111">
                    <a:moveTo>
                      <a:pt x="644" y="0"/>
                    </a:moveTo>
                    <a:lnTo>
                      <a:pt x="677" y="0"/>
                    </a:lnTo>
                    <a:lnTo>
                      <a:pt x="677" y="26"/>
                    </a:lnTo>
                    <a:lnTo>
                      <a:pt x="396" y="1003"/>
                    </a:lnTo>
                    <a:lnTo>
                      <a:pt x="415" y="1056"/>
                    </a:lnTo>
                    <a:lnTo>
                      <a:pt x="455" y="1077"/>
                    </a:lnTo>
                    <a:lnTo>
                      <a:pt x="496" y="1091"/>
                    </a:lnTo>
                    <a:lnTo>
                      <a:pt x="543" y="1091"/>
                    </a:lnTo>
                    <a:lnTo>
                      <a:pt x="543" y="1111"/>
                    </a:lnTo>
                    <a:lnTo>
                      <a:pt x="0" y="1111"/>
                    </a:lnTo>
                    <a:lnTo>
                      <a:pt x="0" y="1091"/>
                    </a:lnTo>
                    <a:lnTo>
                      <a:pt x="73" y="1084"/>
                    </a:lnTo>
                    <a:lnTo>
                      <a:pt x="133" y="1064"/>
                    </a:lnTo>
                    <a:lnTo>
                      <a:pt x="174" y="1023"/>
                    </a:lnTo>
                    <a:lnTo>
                      <a:pt x="201" y="975"/>
                    </a:lnTo>
                    <a:lnTo>
                      <a:pt x="227" y="922"/>
                    </a:lnTo>
                    <a:lnTo>
                      <a:pt x="240" y="853"/>
                    </a:lnTo>
                    <a:lnTo>
                      <a:pt x="261" y="786"/>
                    </a:lnTo>
                    <a:lnTo>
                      <a:pt x="281" y="705"/>
                    </a:lnTo>
                    <a:lnTo>
                      <a:pt x="361" y="447"/>
                    </a:lnTo>
                    <a:lnTo>
                      <a:pt x="408" y="305"/>
                    </a:lnTo>
                    <a:lnTo>
                      <a:pt x="422" y="237"/>
                    </a:lnTo>
                    <a:lnTo>
                      <a:pt x="429" y="197"/>
                    </a:lnTo>
                    <a:lnTo>
                      <a:pt x="415" y="149"/>
                    </a:lnTo>
                    <a:lnTo>
                      <a:pt x="382" y="115"/>
                    </a:lnTo>
                    <a:lnTo>
                      <a:pt x="341" y="109"/>
                    </a:lnTo>
                    <a:lnTo>
                      <a:pt x="295" y="115"/>
                    </a:lnTo>
                    <a:lnTo>
                      <a:pt x="261" y="115"/>
                    </a:lnTo>
                    <a:lnTo>
                      <a:pt x="261" y="88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29" name="Freeform 129"/>
              <p:cNvSpPr>
                <a:spLocks/>
              </p:cNvSpPr>
              <p:nvPr/>
            </p:nvSpPr>
            <p:spPr bwMode="auto">
              <a:xfrm>
                <a:off x="4738" y="1559"/>
                <a:ext cx="74" cy="101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78" y="0"/>
                  </a:cxn>
                  <a:cxn ang="0">
                    <a:pos x="678" y="26"/>
                  </a:cxn>
                  <a:cxn ang="0">
                    <a:pos x="396" y="1003"/>
                  </a:cxn>
                  <a:cxn ang="0">
                    <a:pos x="417" y="1050"/>
                  </a:cxn>
                  <a:cxn ang="0">
                    <a:pos x="450" y="1077"/>
                  </a:cxn>
                  <a:cxn ang="0">
                    <a:pos x="497" y="1084"/>
                  </a:cxn>
                  <a:cxn ang="0">
                    <a:pos x="544" y="1084"/>
                  </a:cxn>
                  <a:cxn ang="0">
                    <a:pos x="544" y="1111"/>
                  </a:cxn>
                  <a:cxn ang="0">
                    <a:pos x="0" y="1111"/>
                  </a:cxn>
                  <a:cxn ang="0">
                    <a:pos x="0" y="1084"/>
                  </a:cxn>
                  <a:cxn ang="0">
                    <a:pos x="74" y="1077"/>
                  </a:cxn>
                  <a:cxn ang="0">
                    <a:pos x="134" y="1056"/>
                  </a:cxn>
                  <a:cxn ang="0">
                    <a:pos x="175" y="1023"/>
                  </a:cxn>
                  <a:cxn ang="0">
                    <a:pos x="201" y="975"/>
                  </a:cxn>
                  <a:cxn ang="0">
                    <a:pos x="228" y="922"/>
                  </a:cxn>
                  <a:cxn ang="0">
                    <a:pos x="242" y="853"/>
                  </a:cxn>
                  <a:cxn ang="0">
                    <a:pos x="261" y="786"/>
                  </a:cxn>
                  <a:cxn ang="0">
                    <a:pos x="282" y="705"/>
                  </a:cxn>
                  <a:cxn ang="0">
                    <a:pos x="362" y="447"/>
                  </a:cxn>
                  <a:cxn ang="0">
                    <a:pos x="409" y="305"/>
                  </a:cxn>
                  <a:cxn ang="0">
                    <a:pos x="423" y="237"/>
                  </a:cxn>
                  <a:cxn ang="0">
                    <a:pos x="429" y="197"/>
                  </a:cxn>
                  <a:cxn ang="0">
                    <a:pos x="417" y="149"/>
                  </a:cxn>
                  <a:cxn ang="0">
                    <a:pos x="382" y="115"/>
                  </a:cxn>
                  <a:cxn ang="0">
                    <a:pos x="343" y="109"/>
                  </a:cxn>
                  <a:cxn ang="0">
                    <a:pos x="288" y="115"/>
                  </a:cxn>
                  <a:cxn ang="0">
                    <a:pos x="261" y="115"/>
                  </a:cxn>
                  <a:cxn ang="0">
                    <a:pos x="261" y="88"/>
                  </a:cxn>
                  <a:cxn ang="0">
                    <a:pos x="644" y="0"/>
                  </a:cxn>
                </a:cxnLst>
                <a:rect l="0" t="0" r="r" b="b"/>
                <a:pathLst>
                  <a:path w="678" h="1111">
                    <a:moveTo>
                      <a:pt x="644" y="0"/>
                    </a:moveTo>
                    <a:lnTo>
                      <a:pt x="678" y="0"/>
                    </a:lnTo>
                    <a:lnTo>
                      <a:pt x="678" y="26"/>
                    </a:lnTo>
                    <a:lnTo>
                      <a:pt x="396" y="1003"/>
                    </a:lnTo>
                    <a:lnTo>
                      <a:pt x="417" y="1050"/>
                    </a:lnTo>
                    <a:lnTo>
                      <a:pt x="450" y="1077"/>
                    </a:lnTo>
                    <a:lnTo>
                      <a:pt x="497" y="1084"/>
                    </a:lnTo>
                    <a:lnTo>
                      <a:pt x="544" y="1084"/>
                    </a:lnTo>
                    <a:lnTo>
                      <a:pt x="544" y="1111"/>
                    </a:lnTo>
                    <a:lnTo>
                      <a:pt x="0" y="1111"/>
                    </a:lnTo>
                    <a:lnTo>
                      <a:pt x="0" y="1084"/>
                    </a:lnTo>
                    <a:lnTo>
                      <a:pt x="74" y="1077"/>
                    </a:lnTo>
                    <a:lnTo>
                      <a:pt x="134" y="1056"/>
                    </a:lnTo>
                    <a:lnTo>
                      <a:pt x="175" y="1023"/>
                    </a:lnTo>
                    <a:lnTo>
                      <a:pt x="201" y="975"/>
                    </a:lnTo>
                    <a:lnTo>
                      <a:pt x="228" y="922"/>
                    </a:lnTo>
                    <a:lnTo>
                      <a:pt x="242" y="853"/>
                    </a:lnTo>
                    <a:lnTo>
                      <a:pt x="261" y="786"/>
                    </a:lnTo>
                    <a:lnTo>
                      <a:pt x="282" y="705"/>
                    </a:lnTo>
                    <a:lnTo>
                      <a:pt x="362" y="447"/>
                    </a:lnTo>
                    <a:lnTo>
                      <a:pt x="409" y="305"/>
                    </a:lnTo>
                    <a:lnTo>
                      <a:pt x="423" y="237"/>
                    </a:lnTo>
                    <a:lnTo>
                      <a:pt x="429" y="197"/>
                    </a:lnTo>
                    <a:lnTo>
                      <a:pt x="417" y="149"/>
                    </a:lnTo>
                    <a:lnTo>
                      <a:pt x="382" y="115"/>
                    </a:lnTo>
                    <a:lnTo>
                      <a:pt x="343" y="109"/>
                    </a:lnTo>
                    <a:lnTo>
                      <a:pt x="288" y="115"/>
                    </a:lnTo>
                    <a:lnTo>
                      <a:pt x="261" y="115"/>
                    </a:lnTo>
                    <a:lnTo>
                      <a:pt x="261" y="88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30" name="Freeform 130"/>
              <p:cNvSpPr>
                <a:spLocks/>
              </p:cNvSpPr>
              <p:nvPr/>
            </p:nvSpPr>
            <p:spPr bwMode="auto">
              <a:xfrm>
                <a:off x="4808" y="1555"/>
                <a:ext cx="10" cy="8"/>
              </a:xfrm>
              <a:custGeom>
                <a:avLst/>
                <a:gdLst/>
                <a:ahLst/>
                <a:cxnLst>
                  <a:cxn ang="0">
                    <a:pos x="94" y="47"/>
                  </a:cxn>
                  <a:cxn ang="0">
                    <a:pos x="47" y="0"/>
                  </a:cxn>
                  <a:cxn ang="0">
                    <a:pos x="13" y="0"/>
                  </a:cxn>
                  <a:cxn ang="0">
                    <a:pos x="13" y="95"/>
                  </a:cxn>
                  <a:cxn ang="0">
                    <a:pos x="47" y="95"/>
                  </a:cxn>
                  <a:cxn ang="0">
                    <a:pos x="0" y="47"/>
                  </a:cxn>
                  <a:cxn ang="0">
                    <a:pos x="94" y="47"/>
                  </a:cxn>
                  <a:cxn ang="0">
                    <a:pos x="94" y="0"/>
                  </a:cxn>
                  <a:cxn ang="0">
                    <a:pos x="47" y="0"/>
                  </a:cxn>
                  <a:cxn ang="0">
                    <a:pos x="94" y="47"/>
                  </a:cxn>
                </a:cxnLst>
                <a:rect l="0" t="0" r="r" b="b"/>
                <a:pathLst>
                  <a:path w="94" h="95">
                    <a:moveTo>
                      <a:pt x="94" y="47"/>
                    </a:moveTo>
                    <a:lnTo>
                      <a:pt x="47" y="0"/>
                    </a:lnTo>
                    <a:lnTo>
                      <a:pt x="13" y="0"/>
                    </a:lnTo>
                    <a:lnTo>
                      <a:pt x="13" y="95"/>
                    </a:lnTo>
                    <a:lnTo>
                      <a:pt x="47" y="95"/>
                    </a:lnTo>
                    <a:lnTo>
                      <a:pt x="0" y="47"/>
                    </a:lnTo>
                    <a:lnTo>
                      <a:pt x="94" y="47"/>
                    </a:lnTo>
                    <a:lnTo>
                      <a:pt x="94" y="0"/>
                    </a:lnTo>
                    <a:lnTo>
                      <a:pt x="47" y="0"/>
                    </a:lnTo>
                    <a:lnTo>
                      <a:pt x="9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31" name="Freeform 131"/>
              <p:cNvSpPr>
                <a:spLocks/>
              </p:cNvSpPr>
              <p:nvPr/>
            </p:nvSpPr>
            <p:spPr bwMode="auto">
              <a:xfrm>
                <a:off x="4808" y="1559"/>
                <a:ext cx="10" cy="2"/>
              </a:xfrm>
              <a:custGeom>
                <a:avLst/>
                <a:gdLst/>
                <a:ahLst/>
                <a:cxnLst>
                  <a:cxn ang="0">
                    <a:pos x="87" y="34"/>
                  </a:cxn>
                  <a:cxn ang="0">
                    <a:pos x="94" y="26"/>
                  </a:cxn>
                  <a:cxn ang="0">
                    <a:pos x="94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7" y="20"/>
                  </a:cxn>
                  <a:cxn ang="0">
                    <a:pos x="87" y="34"/>
                  </a:cxn>
                  <a:cxn ang="0">
                    <a:pos x="94" y="26"/>
                  </a:cxn>
                  <a:cxn ang="0">
                    <a:pos x="87" y="34"/>
                  </a:cxn>
                </a:cxnLst>
                <a:rect l="0" t="0" r="r" b="b"/>
                <a:pathLst>
                  <a:path w="94" h="34">
                    <a:moveTo>
                      <a:pt x="87" y="34"/>
                    </a:moveTo>
                    <a:lnTo>
                      <a:pt x="94" y="26"/>
                    </a:lnTo>
                    <a:lnTo>
                      <a:pt x="94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7" y="20"/>
                    </a:lnTo>
                    <a:lnTo>
                      <a:pt x="87" y="34"/>
                    </a:lnTo>
                    <a:lnTo>
                      <a:pt x="94" y="26"/>
                    </a:lnTo>
                    <a:lnTo>
                      <a:pt x="87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32" name="Freeform 132"/>
              <p:cNvSpPr>
                <a:spLocks/>
              </p:cNvSpPr>
              <p:nvPr/>
            </p:nvSpPr>
            <p:spPr bwMode="auto">
              <a:xfrm>
                <a:off x="4776" y="1561"/>
                <a:ext cx="40" cy="90"/>
              </a:xfrm>
              <a:custGeom>
                <a:avLst/>
                <a:gdLst/>
                <a:ahLst/>
                <a:cxnLst>
                  <a:cxn ang="0">
                    <a:pos x="87" y="976"/>
                  </a:cxn>
                  <a:cxn ang="0">
                    <a:pos x="87" y="989"/>
                  </a:cxn>
                  <a:cxn ang="0">
                    <a:pos x="369" y="14"/>
                  </a:cxn>
                  <a:cxn ang="0">
                    <a:pos x="289" y="0"/>
                  </a:cxn>
                  <a:cxn ang="0">
                    <a:pos x="7" y="976"/>
                  </a:cxn>
                  <a:cxn ang="0">
                    <a:pos x="7" y="989"/>
                  </a:cxn>
                  <a:cxn ang="0">
                    <a:pos x="7" y="976"/>
                  </a:cxn>
                  <a:cxn ang="0">
                    <a:pos x="0" y="983"/>
                  </a:cxn>
                  <a:cxn ang="0">
                    <a:pos x="7" y="989"/>
                  </a:cxn>
                  <a:cxn ang="0">
                    <a:pos x="87" y="976"/>
                  </a:cxn>
                </a:cxnLst>
                <a:rect l="0" t="0" r="r" b="b"/>
                <a:pathLst>
                  <a:path w="369" h="989">
                    <a:moveTo>
                      <a:pt x="87" y="976"/>
                    </a:moveTo>
                    <a:lnTo>
                      <a:pt x="87" y="989"/>
                    </a:lnTo>
                    <a:lnTo>
                      <a:pt x="369" y="14"/>
                    </a:lnTo>
                    <a:lnTo>
                      <a:pt x="289" y="0"/>
                    </a:lnTo>
                    <a:lnTo>
                      <a:pt x="7" y="976"/>
                    </a:lnTo>
                    <a:lnTo>
                      <a:pt x="7" y="989"/>
                    </a:lnTo>
                    <a:lnTo>
                      <a:pt x="7" y="976"/>
                    </a:lnTo>
                    <a:lnTo>
                      <a:pt x="0" y="983"/>
                    </a:lnTo>
                    <a:lnTo>
                      <a:pt x="7" y="989"/>
                    </a:lnTo>
                    <a:lnTo>
                      <a:pt x="87" y="9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33" name="Freeform 133"/>
              <p:cNvSpPr>
                <a:spLocks/>
              </p:cNvSpPr>
              <p:nvPr/>
            </p:nvSpPr>
            <p:spPr bwMode="auto">
              <a:xfrm>
                <a:off x="4777" y="1650"/>
                <a:ext cx="25" cy="12"/>
              </a:xfrm>
              <a:custGeom>
                <a:avLst/>
                <a:gdLst/>
                <a:ahLst/>
                <a:cxnLst>
                  <a:cxn ang="0">
                    <a:pos x="235" y="88"/>
                  </a:cxn>
                  <a:cxn ang="0">
                    <a:pos x="188" y="40"/>
                  </a:cxn>
                  <a:cxn ang="0">
                    <a:pos x="141" y="48"/>
                  </a:cxn>
                  <a:cxn ang="0">
                    <a:pos x="108" y="40"/>
                  </a:cxn>
                  <a:cxn ang="0">
                    <a:pos x="94" y="27"/>
                  </a:cxn>
                  <a:cxn ang="0">
                    <a:pos x="80" y="0"/>
                  </a:cxn>
                  <a:cxn ang="0">
                    <a:pos x="0" y="13"/>
                  </a:cxn>
                  <a:cxn ang="0">
                    <a:pos x="26" y="81"/>
                  </a:cxn>
                  <a:cxn ang="0">
                    <a:pos x="80" y="121"/>
                  </a:cxn>
                  <a:cxn ang="0">
                    <a:pos x="141" y="129"/>
                  </a:cxn>
                  <a:cxn ang="0">
                    <a:pos x="188" y="135"/>
                  </a:cxn>
                  <a:cxn ang="0">
                    <a:pos x="141" y="88"/>
                  </a:cxn>
                  <a:cxn ang="0">
                    <a:pos x="235" y="88"/>
                  </a:cxn>
                  <a:cxn ang="0">
                    <a:pos x="235" y="40"/>
                  </a:cxn>
                  <a:cxn ang="0">
                    <a:pos x="188" y="40"/>
                  </a:cxn>
                  <a:cxn ang="0">
                    <a:pos x="235" y="88"/>
                  </a:cxn>
                </a:cxnLst>
                <a:rect l="0" t="0" r="r" b="b"/>
                <a:pathLst>
                  <a:path w="235" h="135">
                    <a:moveTo>
                      <a:pt x="235" y="88"/>
                    </a:moveTo>
                    <a:lnTo>
                      <a:pt x="188" y="40"/>
                    </a:lnTo>
                    <a:lnTo>
                      <a:pt x="141" y="48"/>
                    </a:lnTo>
                    <a:lnTo>
                      <a:pt x="108" y="40"/>
                    </a:lnTo>
                    <a:lnTo>
                      <a:pt x="94" y="27"/>
                    </a:lnTo>
                    <a:lnTo>
                      <a:pt x="80" y="0"/>
                    </a:lnTo>
                    <a:lnTo>
                      <a:pt x="0" y="13"/>
                    </a:lnTo>
                    <a:lnTo>
                      <a:pt x="26" y="81"/>
                    </a:lnTo>
                    <a:lnTo>
                      <a:pt x="80" y="121"/>
                    </a:lnTo>
                    <a:lnTo>
                      <a:pt x="141" y="129"/>
                    </a:lnTo>
                    <a:lnTo>
                      <a:pt x="188" y="135"/>
                    </a:lnTo>
                    <a:lnTo>
                      <a:pt x="141" y="88"/>
                    </a:lnTo>
                    <a:lnTo>
                      <a:pt x="235" y="88"/>
                    </a:lnTo>
                    <a:lnTo>
                      <a:pt x="235" y="40"/>
                    </a:lnTo>
                    <a:lnTo>
                      <a:pt x="188" y="40"/>
                    </a:lnTo>
                    <a:lnTo>
                      <a:pt x="235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34" name="Freeform 134"/>
              <p:cNvSpPr>
                <a:spLocks/>
              </p:cNvSpPr>
              <p:nvPr/>
            </p:nvSpPr>
            <p:spPr bwMode="auto">
              <a:xfrm>
                <a:off x="4793" y="1656"/>
                <a:ext cx="10" cy="8"/>
              </a:xfrm>
              <a:custGeom>
                <a:avLst/>
                <a:gdLst/>
                <a:ahLst/>
                <a:cxnLst>
                  <a:cxn ang="0">
                    <a:pos x="47" y="94"/>
                  </a:cxn>
                  <a:cxn ang="0">
                    <a:pos x="94" y="47"/>
                  </a:cxn>
                  <a:cxn ang="0">
                    <a:pos x="94" y="20"/>
                  </a:cxn>
                  <a:cxn ang="0">
                    <a:pos x="0" y="20"/>
                  </a:cxn>
                  <a:cxn ang="0">
                    <a:pos x="0" y="47"/>
                  </a:cxn>
                  <a:cxn ang="0">
                    <a:pos x="47" y="0"/>
                  </a:cxn>
                  <a:cxn ang="0">
                    <a:pos x="47" y="94"/>
                  </a:cxn>
                  <a:cxn ang="0">
                    <a:pos x="94" y="94"/>
                  </a:cxn>
                  <a:cxn ang="0">
                    <a:pos x="94" y="47"/>
                  </a:cxn>
                  <a:cxn ang="0">
                    <a:pos x="47" y="94"/>
                  </a:cxn>
                </a:cxnLst>
                <a:rect l="0" t="0" r="r" b="b"/>
                <a:pathLst>
                  <a:path w="94" h="94">
                    <a:moveTo>
                      <a:pt x="47" y="94"/>
                    </a:moveTo>
                    <a:lnTo>
                      <a:pt x="94" y="47"/>
                    </a:lnTo>
                    <a:lnTo>
                      <a:pt x="94" y="20"/>
                    </a:lnTo>
                    <a:lnTo>
                      <a:pt x="0" y="20"/>
                    </a:lnTo>
                    <a:lnTo>
                      <a:pt x="0" y="47"/>
                    </a:lnTo>
                    <a:lnTo>
                      <a:pt x="47" y="0"/>
                    </a:lnTo>
                    <a:lnTo>
                      <a:pt x="47" y="94"/>
                    </a:lnTo>
                    <a:lnTo>
                      <a:pt x="94" y="94"/>
                    </a:lnTo>
                    <a:lnTo>
                      <a:pt x="94" y="47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35" name="Freeform 135"/>
              <p:cNvSpPr>
                <a:spLocks/>
              </p:cNvSpPr>
              <p:nvPr/>
            </p:nvSpPr>
            <p:spPr bwMode="auto">
              <a:xfrm>
                <a:off x="4732" y="1656"/>
                <a:ext cx="65" cy="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47" y="94"/>
                  </a:cxn>
                  <a:cxn ang="0">
                    <a:pos x="591" y="94"/>
                  </a:cxn>
                  <a:cxn ang="0">
                    <a:pos x="591" y="0"/>
                  </a:cxn>
                  <a:cxn ang="0">
                    <a:pos x="47" y="0"/>
                  </a:cxn>
                  <a:cxn ang="0">
                    <a:pos x="94" y="47"/>
                  </a:cxn>
                  <a:cxn ang="0">
                    <a:pos x="0" y="47"/>
                  </a:cxn>
                  <a:cxn ang="0">
                    <a:pos x="0" y="94"/>
                  </a:cxn>
                  <a:cxn ang="0">
                    <a:pos x="47" y="94"/>
                  </a:cxn>
                  <a:cxn ang="0">
                    <a:pos x="0" y="47"/>
                  </a:cxn>
                </a:cxnLst>
                <a:rect l="0" t="0" r="r" b="b"/>
                <a:pathLst>
                  <a:path w="591" h="94">
                    <a:moveTo>
                      <a:pt x="0" y="47"/>
                    </a:moveTo>
                    <a:lnTo>
                      <a:pt x="47" y="94"/>
                    </a:lnTo>
                    <a:lnTo>
                      <a:pt x="591" y="94"/>
                    </a:lnTo>
                    <a:lnTo>
                      <a:pt x="591" y="0"/>
                    </a:lnTo>
                    <a:lnTo>
                      <a:pt x="47" y="0"/>
                    </a:lnTo>
                    <a:lnTo>
                      <a:pt x="94" y="47"/>
                    </a:lnTo>
                    <a:lnTo>
                      <a:pt x="0" y="47"/>
                    </a:lnTo>
                    <a:lnTo>
                      <a:pt x="0" y="94"/>
                    </a:lnTo>
                    <a:lnTo>
                      <a:pt x="47" y="9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36" name="Freeform 136"/>
              <p:cNvSpPr>
                <a:spLocks/>
              </p:cNvSpPr>
              <p:nvPr/>
            </p:nvSpPr>
            <p:spPr bwMode="auto">
              <a:xfrm>
                <a:off x="4732" y="1654"/>
                <a:ext cx="11" cy="8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0" y="48"/>
                  </a:cxn>
                  <a:cxn ang="0">
                    <a:pos x="0" y="75"/>
                  </a:cxn>
                  <a:cxn ang="0">
                    <a:pos x="94" y="75"/>
                  </a:cxn>
                  <a:cxn ang="0">
                    <a:pos x="94" y="48"/>
                  </a:cxn>
                  <a:cxn ang="0">
                    <a:pos x="47" y="95"/>
                  </a:cxn>
                  <a:cxn ang="0">
                    <a:pos x="47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47" y="0"/>
                  </a:cxn>
                </a:cxnLst>
                <a:rect l="0" t="0" r="r" b="b"/>
                <a:pathLst>
                  <a:path w="94" h="95">
                    <a:moveTo>
                      <a:pt x="47" y="0"/>
                    </a:moveTo>
                    <a:lnTo>
                      <a:pt x="0" y="48"/>
                    </a:lnTo>
                    <a:lnTo>
                      <a:pt x="0" y="75"/>
                    </a:lnTo>
                    <a:lnTo>
                      <a:pt x="94" y="75"/>
                    </a:lnTo>
                    <a:lnTo>
                      <a:pt x="94" y="48"/>
                    </a:lnTo>
                    <a:lnTo>
                      <a:pt x="47" y="95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37" name="Freeform 137"/>
              <p:cNvSpPr>
                <a:spLocks/>
              </p:cNvSpPr>
              <p:nvPr/>
            </p:nvSpPr>
            <p:spPr bwMode="auto">
              <a:xfrm>
                <a:off x="4738" y="1622"/>
                <a:ext cx="34" cy="40"/>
              </a:xfrm>
              <a:custGeom>
                <a:avLst/>
                <a:gdLst/>
                <a:ahLst/>
                <a:cxnLst>
                  <a:cxn ang="0">
                    <a:pos x="242" y="0"/>
                  </a:cxn>
                  <a:cxn ang="0">
                    <a:pos x="242" y="7"/>
                  </a:cxn>
                  <a:cxn ang="0">
                    <a:pos x="222" y="88"/>
                  </a:cxn>
                  <a:cxn ang="0">
                    <a:pos x="201" y="156"/>
                  </a:cxn>
                  <a:cxn ang="0">
                    <a:pos x="188" y="217"/>
                  </a:cxn>
                  <a:cxn ang="0">
                    <a:pos x="161" y="264"/>
                  </a:cxn>
                  <a:cxn ang="0">
                    <a:pos x="140" y="305"/>
                  </a:cxn>
                  <a:cxn ang="0">
                    <a:pos x="114" y="325"/>
                  </a:cxn>
                  <a:cxn ang="0">
                    <a:pos x="67" y="345"/>
                  </a:cxn>
                  <a:cxn ang="0">
                    <a:pos x="0" y="345"/>
                  </a:cxn>
                  <a:cxn ang="0">
                    <a:pos x="0" y="440"/>
                  </a:cxn>
                  <a:cxn ang="0">
                    <a:pos x="80" y="426"/>
                  </a:cxn>
                  <a:cxn ang="0">
                    <a:pos x="154" y="406"/>
                  </a:cxn>
                  <a:cxn ang="0">
                    <a:pos x="208" y="359"/>
                  </a:cxn>
                  <a:cxn ang="0">
                    <a:pos x="242" y="305"/>
                  </a:cxn>
                  <a:cxn ang="0">
                    <a:pos x="269" y="244"/>
                  </a:cxn>
                  <a:cxn ang="0">
                    <a:pos x="282" y="170"/>
                  </a:cxn>
                  <a:cxn ang="0">
                    <a:pos x="302" y="101"/>
                  </a:cxn>
                  <a:cxn ang="0">
                    <a:pos x="322" y="20"/>
                  </a:cxn>
                  <a:cxn ang="0">
                    <a:pos x="322" y="27"/>
                  </a:cxn>
                  <a:cxn ang="0">
                    <a:pos x="242" y="0"/>
                  </a:cxn>
                </a:cxnLst>
                <a:rect l="0" t="0" r="r" b="b"/>
                <a:pathLst>
                  <a:path w="322" h="440">
                    <a:moveTo>
                      <a:pt x="242" y="0"/>
                    </a:moveTo>
                    <a:lnTo>
                      <a:pt x="242" y="7"/>
                    </a:lnTo>
                    <a:lnTo>
                      <a:pt x="222" y="88"/>
                    </a:lnTo>
                    <a:lnTo>
                      <a:pt x="201" y="156"/>
                    </a:lnTo>
                    <a:lnTo>
                      <a:pt x="188" y="217"/>
                    </a:lnTo>
                    <a:lnTo>
                      <a:pt x="161" y="264"/>
                    </a:lnTo>
                    <a:lnTo>
                      <a:pt x="140" y="305"/>
                    </a:lnTo>
                    <a:lnTo>
                      <a:pt x="114" y="325"/>
                    </a:lnTo>
                    <a:lnTo>
                      <a:pt x="67" y="345"/>
                    </a:lnTo>
                    <a:lnTo>
                      <a:pt x="0" y="345"/>
                    </a:lnTo>
                    <a:lnTo>
                      <a:pt x="0" y="440"/>
                    </a:lnTo>
                    <a:lnTo>
                      <a:pt x="80" y="426"/>
                    </a:lnTo>
                    <a:lnTo>
                      <a:pt x="154" y="406"/>
                    </a:lnTo>
                    <a:lnTo>
                      <a:pt x="208" y="359"/>
                    </a:lnTo>
                    <a:lnTo>
                      <a:pt x="242" y="305"/>
                    </a:lnTo>
                    <a:lnTo>
                      <a:pt x="269" y="244"/>
                    </a:lnTo>
                    <a:lnTo>
                      <a:pt x="282" y="170"/>
                    </a:lnTo>
                    <a:lnTo>
                      <a:pt x="302" y="101"/>
                    </a:lnTo>
                    <a:lnTo>
                      <a:pt x="322" y="20"/>
                    </a:lnTo>
                    <a:lnTo>
                      <a:pt x="322" y="27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38" name="Freeform 138"/>
              <p:cNvSpPr>
                <a:spLocks/>
              </p:cNvSpPr>
              <p:nvPr/>
            </p:nvSpPr>
            <p:spPr bwMode="auto">
              <a:xfrm>
                <a:off x="4764" y="1577"/>
                <a:ext cx="26" cy="47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34"/>
                  </a:cxn>
                  <a:cxn ang="0">
                    <a:pos x="127" y="101"/>
                  </a:cxn>
                  <a:cxn ang="0">
                    <a:pos x="80" y="237"/>
                  </a:cxn>
                  <a:cxn ang="0">
                    <a:pos x="0" y="494"/>
                  </a:cxn>
                  <a:cxn ang="0">
                    <a:pos x="80" y="521"/>
                  </a:cxn>
                  <a:cxn ang="0">
                    <a:pos x="161" y="264"/>
                  </a:cxn>
                  <a:cxn ang="0">
                    <a:pos x="208" y="115"/>
                  </a:cxn>
                  <a:cxn ang="0">
                    <a:pos x="222" y="47"/>
                  </a:cxn>
                  <a:cxn ang="0">
                    <a:pos x="234" y="0"/>
                  </a:cxn>
                  <a:cxn ang="0">
                    <a:pos x="140" y="0"/>
                  </a:cxn>
                </a:cxnLst>
                <a:rect l="0" t="0" r="r" b="b"/>
                <a:pathLst>
                  <a:path w="234" h="521">
                    <a:moveTo>
                      <a:pt x="140" y="0"/>
                    </a:moveTo>
                    <a:lnTo>
                      <a:pt x="140" y="34"/>
                    </a:lnTo>
                    <a:lnTo>
                      <a:pt x="127" y="101"/>
                    </a:lnTo>
                    <a:lnTo>
                      <a:pt x="80" y="237"/>
                    </a:lnTo>
                    <a:lnTo>
                      <a:pt x="0" y="494"/>
                    </a:lnTo>
                    <a:lnTo>
                      <a:pt x="80" y="521"/>
                    </a:lnTo>
                    <a:lnTo>
                      <a:pt x="161" y="264"/>
                    </a:lnTo>
                    <a:lnTo>
                      <a:pt x="208" y="115"/>
                    </a:lnTo>
                    <a:lnTo>
                      <a:pt x="222" y="47"/>
                    </a:lnTo>
                    <a:lnTo>
                      <a:pt x="234" y="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39" name="Freeform 139"/>
              <p:cNvSpPr>
                <a:spLocks/>
              </p:cNvSpPr>
              <p:nvPr/>
            </p:nvSpPr>
            <p:spPr bwMode="auto">
              <a:xfrm>
                <a:off x="4769" y="1565"/>
                <a:ext cx="21" cy="12"/>
              </a:xfrm>
              <a:custGeom>
                <a:avLst/>
                <a:gdLst/>
                <a:ahLst/>
                <a:cxnLst>
                  <a:cxn ang="0">
                    <a:pos x="13" y="101"/>
                  </a:cxn>
                  <a:cxn ang="0">
                    <a:pos x="27" y="95"/>
                  </a:cxn>
                  <a:cxn ang="0">
                    <a:pos x="68" y="95"/>
                  </a:cxn>
                  <a:cxn ang="0">
                    <a:pos x="87" y="95"/>
                  </a:cxn>
                  <a:cxn ang="0">
                    <a:pos x="101" y="109"/>
                  </a:cxn>
                  <a:cxn ang="0">
                    <a:pos x="107" y="136"/>
                  </a:cxn>
                  <a:cxn ang="0">
                    <a:pos x="201" y="136"/>
                  </a:cxn>
                  <a:cxn ang="0">
                    <a:pos x="181" y="68"/>
                  </a:cxn>
                  <a:cxn ang="0">
                    <a:pos x="128" y="14"/>
                  </a:cxn>
                  <a:cxn ang="0">
                    <a:pos x="68" y="0"/>
                  </a:cxn>
                  <a:cxn ang="0">
                    <a:pos x="0" y="14"/>
                  </a:cxn>
                  <a:cxn ang="0">
                    <a:pos x="13" y="7"/>
                  </a:cxn>
                  <a:cxn ang="0">
                    <a:pos x="13" y="101"/>
                  </a:cxn>
                  <a:cxn ang="0">
                    <a:pos x="21" y="101"/>
                  </a:cxn>
                  <a:cxn ang="0">
                    <a:pos x="27" y="95"/>
                  </a:cxn>
                  <a:cxn ang="0">
                    <a:pos x="13" y="101"/>
                  </a:cxn>
                </a:cxnLst>
                <a:rect l="0" t="0" r="r" b="b"/>
                <a:pathLst>
                  <a:path w="201" h="136">
                    <a:moveTo>
                      <a:pt x="13" y="101"/>
                    </a:moveTo>
                    <a:lnTo>
                      <a:pt x="27" y="95"/>
                    </a:lnTo>
                    <a:lnTo>
                      <a:pt x="68" y="95"/>
                    </a:lnTo>
                    <a:lnTo>
                      <a:pt x="87" y="95"/>
                    </a:lnTo>
                    <a:lnTo>
                      <a:pt x="101" y="109"/>
                    </a:lnTo>
                    <a:lnTo>
                      <a:pt x="107" y="136"/>
                    </a:lnTo>
                    <a:lnTo>
                      <a:pt x="201" y="136"/>
                    </a:lnTo>
                    <a:lnTo>
                      <a:pt x="181" y="68"/>
                    </a:lnTo>
                    <a:lnTo>
                      <a:pt x="128" y="14"/>
                    </a:lnTo>
                    <a:lnTo>
                      <a:pt x="68" y="0"/>
                    </a:lnTo>
                    <a:lnTo>
                      <a:pt x="0" y="14"/>
                    </a:lnTo>
                    <a:lnTo>
                      <a:pt x="13" y="7"/>
                    </a:lnTo>
                    <a:lnTo>
                      <a:pt x="13" y="101"/>
                    </a:lnTo>
                    <a:lnTo>
                      <a:pt x="21" y="101"/>
                    </a:lnTo>
                    <a:lnTo>
                      <a:pt x="27" y="95"/>
                    </a:lnTo>
                    <a:lnTo>
                      <a:pt x="13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40" name="Freeform 140"/>
              <p:cNvSpPr>
                <a:spLocks/>
              </p:cNvSpPr>
              <p:nvPr/>
            </p:nvSpPr>
            <p:spPr bwMode="auto">
              <a:xfrm>
                <a:off x="4761" y="1565"/>
                <a:ext cx="11" cy="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47" y="94"/>
                  </a:cxn>
                  <a:cxn ang="0">
                    <a:pos x="74" y="94"/>
                  </a:cxn>
                  <a:cxn ang="0">
                    <a:pos x="74" y="0"/>
                  </a:cxn>
                  <a:cxn ang="0">
                    <a:pos x="47" y="0"/>
                  </a:cxn>
                  <a:cxn ang="0">
                    <a:pos x="94" y="47"/>
                  </a:cxn>
                  <a:cxn ang="0">
                    <a:pos x="0" y="47"/>
                  </a:cxn>
                  <a:cxn ang="0">
                    <a:pos x="0" y="94"/>
                  </a:cxn>
                  <a:cxn ang="0">
                    <a:pos x="47" y="94"/>
                  </a:cxn>
                  <a:cxn ang="0">
                    <a:pos x="0" y="47"/>
                  </a:cxn>
                </a:cxnLst>
                <a:rect l="0" t="0" r="r" b="b"/>
                <a:pathLst>
                  <a:path w="94" h="94">
                    <a:moveTo>
                      <a:pt x="0" y="47"/>
                    </a:moveTo>
                    <a:lnTo>
                      <a:pt x="47" y="94"/>
                    </a:lnTo>
                    <a:lnTo>
                      <a:pt x="74" y="94"/>
                    </a:lnTo>
                    <a:lnTo>
                      <a:pt x="74" y="0"/>
                    </a:lnTo>
                    <a:lnTo>
                      <a:pt x="47" y="0"/>
                    </a:lnTo>
                    <a:lnTo>
                      <a:pt x="94" y="47"/>
                    </a:lnTo>
                    <a:lnTo>
                      <a:pt x="0" y="47"/>
                    </a:lnTo>
                    <a:lnTo>
                      <a:pt x="0" y="94"/>
                    </a:lnTo>
                    <a:lnTo>
                      <a:pt x="47" y="9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41" name="Freeform 141"/>
              <p:cNvSpPr>
                <a:spLocks/>
              </p:cNvSpPr>
              <p:nvPr/>
            </p:nvSpPr>
            <p:spPr bwMode="auto">
              <a:xfrm>
                <a:off x="4761" y="1564"/>
                <a:ext cx="11" cy="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0"/>
                  </a:cxn>
                  <a:cxn ang="0">
                    <a:pos x="0" y="67"/>
                  </a:cxn>
                  <a:cxn ang="0">
                    <a:pos x="94" y="67"/>
                  </a:cxn>
                  <a:cxn ang="0">
                    <a:pos x="94" y="40"/>
                  </a:cxn>
                  <a:cxn ang="0">
                    <a:pos x="55" y="81"/>
                  </a:cxn>
                  <a:cxn ang="0">
                    <a:pos x="41" y="0"/>
                  </a:cxn>
                  <a:cxn ang="0">
                    <a:pos x="0" y="6"/>
                  </a:cxn>
                  <a:cxn ang="0">
                    <a:pos x="0" y="40"/>
                  </a:cxn>
                  <a:cxn ang="0">
                    <a:pos x="41" y="0"/>
                  </a:cxn>
                </a:cxnLst>
                <a:rect l="0" t="0" r="r" b="b"/>
                <a:pathLst>
                  <a:path w="94" h="81">
                    <a:moveTo>
                      <a:pt x="41" y="0"/>
                    </a:moveTo>
                    <a:lnTo>
                      <a:pt x="0" y="40"/>
                    </a:lnTo>
                    <a:lnTo>
                      <a:pt x="0" y="67"/>
                    </a:lnTo>
                    <a:lnTo>
                      <a:pt x="94" y="67"/>
                    </a:lnTo>
                    <a:lnTo>
                      <a:pt x="94" y="40"/>
                    </a:lnTo>
                    <a:lnTo>
                      <a:pt x="55" y="81"/>
                    </a:lnTo>
                    <a:lnTo>
                      <a:pt x="41" y="0"/>
                    </a:lnTo>
                    <a:lnTo>
                      <a:pt x="0" y="6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42" name="Freeform 142"/>
              <p:cNvSpPr>
                <a:spLocks/>
              </p:cNvSpPr>
              <p:nvPr/>
            </p:nvSpPr>
            <p:spPr bwMode="auto">
              <a:xfrm>
                <a:off x="4766" y="1555"/>
                <a:ext cx="44" cy="16"/>
              </a:xfrm>
              <a:custGeom>
                <a:avLst/>
                <a:gdLst/>
                <a:ahLst/>
                <a:cxnLst>
                  <a:cxn ang="0">
                    <a:pos x="389" y="0"/>
                  </a:cxn>
                  <a:cxn ang="0">
                    <a:pos x="383" y="6"/>
                  </a:cxn>
                  <a:cxn ang="0">
                    <a:pos x="0" y="95"/>
                  </a:cxn>
                  <a:cxn ang="0">
                    <a:pos x="14" y="176"/>
                  </a:cxn>
                  <a:cxn ang="0">
                    <a:pos x="396" y="87"/>
                  </a:cxn>
                  <a:cxn ang="0">
                    <a:pos x="389" y="95"/>
                  </a:cxn>
                  <a:cxn ang="0">
                    <a:pos x="389" y="0"/>
                  </a:cxn>
                  <a:cxn ang="0">
                    <a:pos x="383" y="6"/>
                  </a:cxn>
                  <a:cxn ang="0">
                    <a:pos x="389" y="0"/>
                  </a:cxn>
                </a:cxnLst>
                <a:rect l="0" t="0" r="r" b="b"/>
                <a:pathLst>
                  <a:path w="396" h="176">
                    <a:moveTo>
                      <a:pt x="389" y="0"/>
                    </a:moveTo>
                    <a:lnTo>
                      <a:pt x="383" y="6"/>
                    </a:lnTo>
                    <a:lnTo>
                      <a:pt x="0" y="95"/>
                    </a:lnTo>
                    <a:lnTo>
                      <a:pt x="14" y="176"/>
                    </a:lnTo>
                    <a:lnTo>
                      <a:pt x="396" y="87"/>
                    </a:lnTo>
                    <a:lnTo>
                      <a:pt x="389" y="95"/>
                    </a:lnTo>
                    <a:lnTo>
                      <a:pt x="389" y="0"/>
                    </a:lnTo>
                    <a:lnTo>
                      <a:pt x="383" y="6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43" name="Freeform 143"/>
              <p:cNvSpPr>
                <a:spLocks/>
              </p:cNvSpPr>
              <p:nvPr/>
            </p:nvSpPr>
            <p:spPr bwMode="auto">
              <a:xfrm>
                <a:off x="4735" y="1555"/>
                <a:ext cx="76" cy="102"/>
              </a:xfrm>
              <a:custGeom>
                <a:avLst/>
                <a:gdLst/>
                <a:ahLst/>
                <a:cxnLst>
                  <a:cxn ang="0">
                    <a:pos x="645" y="0"/>
                  </a:cxn>
                  <a:cxn ang="0">
                    <a:pos x="678" y="0"/>
                  </a:cxn>
                  <a:cxn ang="0">
                    <a:pos x="678" y="33"/>
                  </a:cxn>
                  <a:cxn ang="0">
                    <a:pos x="396" y="1008"/>
                  </a:cxn>
                  <a:cxn ang="0">
                    <a:pos x="417" y="1056"/>
                  </a:cxn>
                  <a:cxn ang="0">
                    <a:pos x="450" y="1083"/>
                  </a:cxn>
                  <a:cxn ang="0">
                    <a:pos x="497" y="1089"/>
                  </a:cxn>
                  <a:cxn ang="0">
                    <a:pos x="544" y="1089"/>
                  </a:cxn>
                  <a:cxn ang="0">
                    <a:pos x="544" y="1110"/>
                  </a:cxn>
                  <a:cxn ang="0">
                    <a:pos x="0" y="1110"/>
                  </a:cxn>
                  <a:cxn ang="0">
                    <a:pos x="0" y="1089"/>
                  </a:cxn>
                  <a:cxn ang="0">
                    <a:pos x="74" y="1083"/>
                  </a:cxn>
                  <a:cxn ang="0">
                    <a:pos x="128" y="1063"/>
                  </a:cxn>
                  <a:cxn ang="0">
                    <a:pos x="167" y="1029"/>
                  </a:cxn>
                  <a:cxn ang="0">
                    <a:pos x="202" y="981"/>
                  </a:cxn>
                  <a:cxn ang="0">
                    <a:pos x="222" y="927"/>
                  </a:cxn>
                  <a:cxn ang="0">
                    <a:pos x="241" y="860"/>
                  </a:cxn>
                  <a:cxn ang="0">
                    <a:pos x="262" y="785"/>
                  </a:cxn>
                  <a:cxn ang="0">
                    <a:pos x="282" y="703"/>
                  </a:cxn>
                  <a:cxn ang="0">
                    <a:pos x="362" y="447"/>
                  </a:cxn>
                  <a:cxn ang="0">
                    <a:pos x="403" y="304"/>
                  </a:cxn>
                  <a:cxn ang="0">
                    <a:pos x="423" y="236"/>
                  </a:cxn>
                  <a:cxn ang="0">
                    <a:pos x="423" y="203"/>
                  </a:cxn>
                  <a:cxn ang="0">
                    <a:pos x="409" y="155"/>
                  </a:cxn>
                  <a:cxn ang="0">
                    <a:pos x="383" y="121"/>
                  </a:cxn>
                  <a:cxn ang="0">
                    <a:pos x="335" y="108"/>
                  </a:cxn>
                  <a:cxn ang="0">
                    <a:pos x="288" y="114"/>
                  </a:cxn>
                  <a:cxn ang="0">
                    <a:pos x="262" y="114"/>
                  </a:cxn>
                  <a:cxn ang="0">
                    <a:pos x="262" y="101"/>
                  </a:cxn>
                  <a:cxn ang="0">
                    <a:pos x="645" y="0"/>
                  </a:cxn>
                </a:cxnLst>
                <a:rect l="0" t="0" r="r" b="b"/>
                <a:pathLst>
                  <a:path w="678" h="1110">
                    <a:moveTo>
                      <a:pt x="645" y="0"/>
                    </a:moveTo>
                    <a:lnTo>
                      <a:pt x="678" y="0"/>
                    </a:lnTo>
                    <a:lnTo>
                      <a:pt x="678" y="33"/>
                    </a:lnTo>
                    <a:lnTo>
                      <a:pt x="396" y="1008"/>
                    </a:lnTo>
                    <a:lnTo>
                      <a:pt x="417" y="1056"/>
                    </a:lnTo>
                    <a:lnTo>
                      <a:pt x="450" y="1083"/>
                    </a:lnTo>
                    <a:lnTo>
                      <a:pt x="497" y="1089"/>
                    </a:lnTo>
                    <a:lnTo>
                      <a:pt x="544" y="1089"/>
                    </a:lnTo>
                    <a:lnTo>
                      <a:pt x="544" y="1110"/>
                    </a:lnTo>
                    <a:lnTo>
                      <a:pt x="0" y="1110"/>
                    </a:lnTo>
                    <a:lnTo>
                      <a:pt x="0" y="1089"/>
                    </a:lnTo>
                    <a:lnTo>
                      <a:pt x="74" y="1083"/>
                    </a:lnTo>
                    <a:lnTo>
                      <a:pt x="128" y="1063"/>
                    </a:lnTo>
                    <a:lnTo>
                      <a:pt x="167" y="1029"/>
                    </a:lnTo>
                    <a:lnTo>
                      <a:pt x="202" y="981"/>
                    </a:lnTo>
                    <a:lnTo>
                      <a:pt x="222" y="927"/>
                    </a:lnTo>
                    <a:lnTo>
                      <a:pt x="241" y="860"/>
                    </a:lnTo>
                    <a:lnTo>
                      <a:pt x="262" y="785"/>
                    </a:lnTo>
                    <a:lnTo>
                      <a:pt x="282" y="703"/>
                    </a:lnTo>
                    <a:lnTo>
                      <a:pt x="362" y="447"/>
                    </a:lnTo>
                    <a:lnTo>
                      <a:pt x="403" y="304"/>
                    </a:lnTo>
                    <a:lnTo>
                      <a:pt x="423" y="236"/>
                    </a:lnTo>
                    <a:lnTo>
                      <a:pt x="423" y="203"/>
                    </a:lnTo>
                    <a:lnTo>
                      <a:pt x="409" y="155"/>
                    </a:lnTo>
                    <a:lnTo>
                      <a:pt x="383" y="121"/>
                    </a:lnTo>
                    <a:lnTo>
                      <a:pt x="335" y="108"/>
                    </a:lnTo>
                    <a:lnTo>
                      <a:pt x="288" y="114"/>
                    </a:lnTo>
                    <a:lnTo>
                      <a:pt x="262" y="114"/>
                    </a:lnTo>
                    <a:lnTo>
                      <a:pt x="262" y="101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44" name="Freeform 144"/>
              <p:cNvSpPr>
                <a:spLocks/>
              </p:cNvSpPr>
              <p:nvPr/>
            </p:nvSpPr>
            <p:spPr bwMode="auto">
              <a:xfrm>
                <a:off x="4735" y="1558"/>
                <a:ext cx="77" cy="102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85" y="0"/>
                  </a:cxn>
                  <a:cxn ang="0">
                    <a:pos x="685" y="33"/>
                  </a:cxn>
                  <a:cxn ang="0">
                    <a:pos x="402" y="1009"/>
                  </a:cxn>
                  <a:cxn ang="0">
                    <a:pos x="423" y="1057"/>
                  </a:cxn>
                  <a:cxn ang="0">
                    <a:pos x="456" y="1077"/>
                  </a:cxn>
                  <a:cxn ang="0">
                    <a:pos x="503" y="1090"/>
                  </a:cxn>
                  <a:cxn ang="0">
                    <a:pos x="550" y="1090"/>
                  </a:cxn>
                  <a:cxn ang="0">
                    <a:pos x="550" y="1110"/>
                  </a:cxn>
                  <a:cxn ang="0">
                    <a:pos x="0" y="1110"/>
                  </a:cxn>
                  <a:cxn ang="0">
                    <a:pos x="0" y="1090"/>
                  </a:cxn>
                  <a:cxn ang="0">
                    <a:pos x="74" y="1083"/>
                  </a:cxn>
                  <a:cxn ang="0">
                    <a:pos x="134" y="1063"/>
                  </a:cxn>
                  <a:cxn ang="0">
                    <a:pos x="174" y="1029"/>
                  </a:cxn>
                  <a:cxn ang="0">
                    <a:pos x="208" y="982"/>
                  </a:cxn>
                  <a:cxn ang="0">
                    <a:pos x="228" y="927"/>
                  </a:cxn>
                  <a:cxn ang="0">
                    <a:pos x="248" y="860"/>
                  </a:cxn>
                  <a:cxn ang="0">
                    <a:pos x="268" y="785"/>
                  </a:cxn>
                  <a:cxn ang="0">
                    <a:pos x="289" y="704"/>
                  </a:cxn>
                  <a:cxn ang="0">
                    <a:pos x="363" y="447"/>
                  </a:cxn>
                  <a:cxn ang="0">
                    <a:pos x="410" y="305"/>
                  </a:cxn>
                  <a:cxn ang="0">
                    <a:pos x="423" y="236"/>
                  </a:cxn>
                  <a:cxn ang="0">
                    <a:pos x="429" y="196"/>
                  </a:cxn>
                  <a:cxn ang="0">
                    <a:pos x="416" y="149"/>
                  </a:cxn>
                  <a:cxn ang="0">
                    <a:pos x="389" y="122"/>
                  </a:cxn>
                  <a:cxn ang="0">
                    <a:pos x="342" y="108"/>
                  </a:cxn>
                  <a:cxn ang="0">
                    <a:pos x="295" y="114"/>
                  </a:cxn>
                  <a:cxn ang="0">
                    <a:pos x="268" y="114"/>
                  </a:cxn>
                  <a:cxn ang="0">
                    <a:pos x="268" y="94"/>
                  </a:cxn>
                  <a:cxn ang="0">
                    <a:pos x="644" y="0"/>
                  </a:cxn>
                </a:cxnLst>
                <a:rect l="0" t="0" r="r" b="b"/>
                <a:pathLst>
                  <a:path w="685" h="1110">
                    <a:moveTo>
                      <a:pt x="644" y="0"/>
                    </a:moveTo>
                    <a:lnTo>
                      <a:pt x="685" y="0"/>
                    </a:lnTo>
                    <a:lnTo>
                      <a:pt x="685" y="33"/>
                    </a:lnTo>
                    <a:lnTo>
                      <a:pt x="402" y="1009"/>
                    </a:lnTo>
                    <a:lnTo>
                      <a:pt x="423" y="1057"/>
                    </a:lnTo>
                    <a:lnTo>
                      <a:pt x="456" y="1077"/>
                    </a:lnTo>
                    <a:lnTo>
                      <a:pt x="503" y="1090"/>
                    </a:lnTo>
                    <a:lnTo>
                      <a:pt x="550" y="1090"/>
                    </a:lnTo>
                    <a:lnTo>
                      <a:pt x="550" y="1110"/>
                    </a:lnTo>
                    <a:lnTo>
                      <a:pt x="0" y="1110"/>
                    </a:lnTo>
                    <a:lnTo>
                      <a:pt x="0" y="1090"/>
                    </a:lnTo>
                    <a:lnTo>
                      <a:pt x="74" y="1083"/>
                    </a:lnTo>
                    <a:lnTo>
                      <a:pt x="134" y="1063"/>
                    </a:lnTo>
                    <a:lnTo>
                      <a:pt x="174" y="1029"/>
                    </a:lnTo>
                    <a:lnTo>
                      <a:pt x="208" y="982"/>
                    </a:lnTo>
                    <a:lnTo>
                      <a:pt x="228" y="927"/>
                    </a:lnTo>
                    <a:lnTo>
                      <a:pt x="248" y="860"/>
                    </a:lnTo>
                    <a:lnTo>
                      <a:pt x="268" y="785"/>
                    </a:lnTo>
                    <a:lnTo>
                      <a:pt x="289" y="704"/>
                    </a:lnTo>
                    <a:lnTo>
                      <a:pt x="363" y="447"/>
                    </a:lnTo>
                    <a:lnTo>
                      <a:pt x="410" y="305"/>
                    </a:lnTo>
                    <a:lnTo>
                      <a:pt x="423" y="236"/>
                    </a:lnTo>
                    <a:lnTo>
                      <a:pt x="429" y="196"/>
                    </a:lnTo>
                    <a:lnTo>
                      <a:pt x="416" y="149"/>
                    </a:lnTo>
                    <a:lnTo>
                      <a:pt x="389" y="122"/>
                    </a:lnTo>
                    <a:lnTo>
                      <a:pt x="342" y="108"/>
                    </a:lnTo>
                    <a:lnTo>
                      <a:pt x="295" y="114"/>
                    </a:lnTo>
                    <a:lnTo>
                      <a:pt x="268" y="114"/>
                    </a:lnTo>
                    <a:lnTo>
                      <a:pt x="268" y="94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45" name="Freeform 145"/>
              <p:cNvSpPr>
                <a:spLocks/>
              </p:cNvSpPr>
              <p:nvPr/>
            </p:nvSpPr>
            <p:spPr bwMode="auto">
              <a:xfrm>
                <a:off x="4663" y="1432"/>
                <a:ext cx="76" cy="101"/>
              </a:xfrm>
              <a:custGeom>
                <a:avLst/>
                <a:gdLst/>
                <a:ahLst/>
                <a:cxnLst>
                  <a:cxn ang="0">
                    <a:pos x="645" y="0"/>
                  </a:cxn>
                  <a:cxn ang="0">
                    <a:pos x="679" y="0"/>
                  </a:cxn>
                  <a:cxn ang="0">
                    <a:pos x="679" y="34"/>
                  </a:cxn>
                  <a:cxn ang="0">
                    <a:pos x="397" y="1017"/>
                  </a:cxn>
                  <a:cxn ang="0">
                    <a:pos x="416" y="1064"/>
                  </a:cxn>
                  <a:cxn ang="0">
                    <a:pos x="451" y="1084"/>
                  </a:cxn>
                  <a:cxn ang="0">
                    <a:pos x="498" y="1098"/>
                  </a:cxn>
                  <a:cxn ang="0">
                    <a:pos x="545" y="1098"/>
                  </a:cxn>
                  <a:cxn ang="0">
                    <a:pos x="545" y="1118"/>
                  </a:cxn>
                  <a:cxn ang="0">
                    <a:pos x="0" y="1118"/>
                  </a:cxn>
                  <a:cxn ang="0">
                    <a:pos x="0" y="1098"/>
                  </a:cxn>
                  <a:cxn ang="0">
                    <a:pos x="74" y="1091"/>
                  </a:cxn>
                  <a:cxn ang="0">
                    <a:pos x="128" y="1071"/>
                  </a:cxn>
                  <a:cxn ang="0">
                    <a:pos x="168" y="1037"/>
                  </a:cxn>
                  <a:cxn ang="0">
                    <a:pos x="202" y="990"/>
                  </a:cxn>
                  <a:cxn ang="0">
                    <a:pos x="222" y="935"/>
                  </a:cxn>
                  <a:cxn ang="0">
                    <a:pos x="242" y="868"/>
                  </a:cxn>
                  <a:cxn ang="0">
                    <a:pos x="262" y="793"/>
                  </a:cxn>
                  <a:cxn ang="0">
                    <a:pos x="283" y="712"/>
                  </a:cxn>
                  <a:cxn ang="0">
                    <a:pos x="363" y="454"/>
                  </a:cxn>
                  <a:cxn ang="0">
                    <a:pos x="404" y="312"/>
                  </a:cxn>
                  <a:cxn ang="0">
                    <a:pos x="424" y="244"/>
                  </a:cxn>
                  <a:cxn ang="0">
                    <a:pos x="424" y="204"/>
                  </a:cxn>
                  <a:cxn ang="0">
                    <a:pos x="410" y="156"/>
                  </a:cxn>
                  <a:cxn ang="0">
                    <a:pos x="383" y="129"/>
                  </a:cxn>
                  <a:cxn ang="0">
                    <a:pos x="336" y="115"/>
                  </a:cxn>
                  <a:cxn ang="0">
                    <a:pos x="289" y="122"/>
                  </a:cxn>
                  <a:cxn ang="0">
                    <a:pos x="262" y="122"/>
                  </a:cxn>
                  <a:cxn ang="0">
                    <a:pos x="262" y="102"/>
                  </a:cxn>
                  <a:cxn ang="0">
                    <a:pos x="645" y="0"/>
                  </a:cxn>
                </a:cxnLst>
                <a:rect l="0" t="0" r="r" b="b"/>
                <a:pathLst>
                  <a:path w="679" h="1118">
                    <a:moveTo>
                      <a:pt x="645" y="0"/>
                    </a:moveTo>
                    <a:lnTo>
                      <a:pt x="679" y="0"/>
                    </a:lnTo>
                    <a:lnTo>
                      <a:pt x="679" y="34"/>
                    </a:lnTo>
                    <a:lnTo>
                      <a:pt x="397" y="1017"/>
                    </a:lnTo>
                    <a:lnTo>
                      <a:pt x="416" y="1064"/>
                    </a:lnTo>
                    <a:lnTo>
                      <a:pt x="451" y="1084"/>
                    </a:lnTo>
                    <a:lnTo>
                      <a:pt x="498" y="1098"/>
                    </a:lnTo>
                    <a:lnTo>
                      <a:pt x="545" y="1098"/>
                    </a:lnTo>
                    <a:lnTo>
                      <a:pt x="545" y="1118"/>
                    </a:lnTo>
                    <a:lnTo>
                      <a:pt x="0" y="1118"/>
                    </a:lnTo>
                    <a:lnTo>
                      <a:pt x="0" y="1098"/>
                    </a:lnTo>
                    <a:lnTo>
                      <a:pt x="74" y="1091"/>
                    </a:lnTo>
                    <a:lnTo>
                      <a:pt x="128" y="1071"/>
                    </a:lnTo>
                    <a:lnTo>
                      <a:pt x="168" y="1037"/>
                    </a:lnTo>
                    <a:lnTo>
                      <a:pt x="202" y="990"/>
                    </a:lnTo>
                    <a:lnTo>
                      <a:pt x="222" y="935"/>
                    </a:lnTo>
                    <a:lnTo>
                      <a:pt x="242" y="868"/>
                    </a:lnTo>
                    <a:lnTo>
                      <a:pt x="262" y="793"/>
                    </a:lnTo>
                    <a:lnTo>
                      <a:pt x="283" y="712"/>
                    </a:lnTo>
                    <a:lnTo>
                      <a:pt x="363" y="454"/>
                    </a:lnTo>
                    <a:lnTo>
                      <a:pt x="404" y="312"/>
                    </a:lnTo>
                    <a:lnTo>
                      <a:pt x="424" y="244"/>
                    </a:lnTo>
                    <a:lnTo>
                      <a:pt x="424" y="204"/>
                    </a:lnTo>
                    <a:lnTo>
                      <a:pt x="410" y="156"/>
                    </a:lnTo>
                    <a:lnTo>
                      <a:pt x="383" y="129"/>
                    </a:lnTo>
                    <a:lnTo>
                      <a:pt x="336" y="115"/>
                    </a:lnTo>
                    <a:lnTo>
                      <a:pt x="289" y="122"/>
                    </a:lnTo>
                    <a:lnTo>
                      <a:pt x="262" y="122"/>
                    </a:lnTo>
                    <a:lnTo>
                      <a:pt x="262" y="102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46" name="Freeform 146"/>
              <p:cNvSpPr>
                <a:spLocks/>
              </p:cNvSpPr>
              <p:nvPr/>
            </p:nvSpPr>
            <p:spPr bwMode="auto">
              <a:xfrm>
                <a:off x="4733" y="1427"/>
                <a:ext cx="10" cy="8"/>
              </a:xfrm>
              <a:custGeom>
                <a:avLst/>
                <a:gdLst/>
                <a:ahLst/>
                <a:cxnLst>
                  <a:cxn ang="0">
                    <a:pos x="94" y="48"/>
                  </a:cxn>
                  <a:cxn ang="0">
                    <a:pos x="47" y="0"/>
                  </a:cxn>
                  <a:cxn ang="0">
                    <a:pos x="13" y="0"/>
                  </a:cxn>
                  <a:cxn ang="0">
                    <a:pos x="13" y="96"/>
                  </a:cxn>
                  <a:cxn ang="0">
                    <a:pos x="47" y="96"/>
                  </a:cxn>
                  <a:cxn ang="0">
                    <a:pos x="0" y="48"/>
                  </a:cxn>
                  <a:cxn ang="0">
                    <a:pos x="94" y="48"/>
                  </a:cxn>
                  <a:cxn ang="0">
                    <a:pos x="94" y="0"/>
                  </a:cxn>
                  <a:cxn ang="0">
                    <a:pos x="47" y="0"/>
                  </a:cxn>
                  <a:cxn ang="0">
                    <a:pos x="94" y="48"/>
                  </a:cxn>
                </a:cxnLst>
                <a:rect l="0" t="0" r="r" b="b"/>
                <a:pathLst>
                  <a:path w="94" h="96">
                    <a:moveTo>
                      <a:pt x="94" y="48"/>
                    </a:moveTo>
                    <a:lnTo>
                      <a:pt x="47" y="0"/>
                    </a:lnTo>
                    <a:lnTo>
                      <a:pt x="13" y="0"/>
                    </a:lnTo>
                    <a:lnTo>
                      <a:pt x="13" y="96"/>
                    </a:lnTo>
                    <a:lnTo>
                      <a:pt x="47" y="96"/>
                    </a:lnTo>
                    <a:lnTo>
                      <a:pt x="0" y="48"/>
                    </a:lnTo>
                    <a:lnTo>
                      <a:pt x="94" y="48"/>
                    </a:lnTo>
                    <a:lnTo>
                      <a:pt x="94" y="0"/>
                    </a:lnTo>
                    <a:lnTo>
                      <a:pt x="47" y="0"/>
                    </a:lnTo>
                    <a:lnTo>
                      <a:pt x="94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47" name="Freeform 147"/>
              <p:cNvSpPr>
                <a:spLocks/>
              </p:cNvSpPr>
              <p:nvPr/>
            </p:nvSpPr>
            <p:spPr bwMode="auto">
              <a:xfrm>
                <a:off x="4733" y="1432"/>
                <a:ext cx="10" cy="4"/>
              </a:xfrm>
              <a:custGeom>
                <a:avLst/>
                <a:gdLst/>
                <a:ahLst/>
                <a:cxnLst>
                  <a:cxn ang="0">
                    <a:pos x="87" y="41"/>
                  </a:cxn>
                  <a:cxn ang="0">
                    <a:pos x="94" y="34"/>
                  </a:cxn>
                  <a:cxn ang="0">
                    <a:pos x="94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6" y="27"/>
                  </a:cxn>
                  <a:cxn ang="0">
                    <a:pos x="87" y="41"/>
                  </a:cxn>
                  <a:cxn ang="0">
                    <a:pos x="94" y="34"/>
                  </a:cxn>
                  <a:cxn ang="0">
                    <a:pos x="87" y="41"/>
                  </a:cxn>
                </a:cxnLst>
                <a:rect l="0" t="0" r="r" b="b"/>
                <a:pathLst>
                  <a:path w="94" h="41">
                    <a:moveTo>
                      <a:pt x="87" y="41"/>
                    </a:moveTo>
                    <a:lnTo>
                      <a:pt x="94" y="34"/>
                    </a:lnTo>
                    <a:lnTo>
                      <a:pt x="94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27"/>
                    </a:lnTo>
                    <a:lnTo>
                      <a:pt x="87" y="41"/>
                    </a:lnTo>
                    <a:lnTo>
                      <a:pt x="94" y="34"/>
                    </a:lnTo>
                    <a:lnTo>
                      <a:pt x="87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48" name="Freeform 148"/>
              <p:cNvSpPr>
                <a:spLocks/>
              </p:cNvSpPr>
              <p:nvPr/>
            </p:nvSpPr>
            <p:spPr bwMode="auto">
              <a:xfrm>
                <a:off x="4702" y="1434"/>
                <a:ext cx="42" cy="91"/>
              </a:xfrm>
              <a:custGeom>
                <a:avLst/>
                <a:gdLst/>
                <a:ahLst/>
                <a:cxnLst>
                  <a:cxn ang="0">
                    <a:pos x="87" y="983"/>
                  </a:cxn>
                  <a:cxn ang="0">
                    <a:pos x="87" y="996"/>
                  </a:cxn>
                  <a:cxn ang="0">
                    <a:pos x="369" y="14"/>
                  </a:cxn>
                  <a:cxn ang="0">
                    <a:pos x="288" y="0"/>
                  </a:cxn>
                  <a:cxn ang="0">
                    <a:pos x="6" y="983"/>
                  </a:cxn>
                  <a:cxn ang="0">
                    <a:pos x="6" y="996"/>
                  </a:cxn>
                  <a:cxn ang="0">
                    <a:pos x="6" y="983"/>
                  </a:cxn>
                  <a:cxn ang="0">
                    <a:pos x="0" y="990"/>
                  </a:cxn>
                  <a:cxn ang="0">
                    <a:pos x="6" y="996"/>
                  </a:cxn>
                  <a:cxn ang="0">
                    <a:pos x="87" y="983"/>
                  </a:cxn>
                </a:cxnLst>
                <a:rect l="0" t="0" r="r" b="b"/>
                <a:pathLst>
                  <a:path w="369" h="996">
                    <a:moveTo>
                      <a:pt x="87" y="983"/>
                    </a:moveTo>
                    <a:lnTo>
                      <a:pt x="87" y="996"/>
                    </a:lnTo>
                    <a:lnTo>
                      <a:pt x="369" y="14"/>
                    </a:lnTo>
                    <a:lnTo>
                      <a:pt x="288" y="0"/>
                    </a:lnTo>
                    <a:lnTo>
                      <a:pt x="6" y="983"/>
                    </a:lnTo>
                    <a:lnTo>
                      <a:pt x="6" y="996"/>
                    </a:lnTo>
                    <a:lnTo>
                      <a:pt x="6" y="983"/>
                    </a:lnTo>
                    <a:lnTo>
                      <a:pt x="0" y="990"/>
                    </a:lnTo>
                    <a:lnTo>
                      <a:pt x="6" y="996"/>
                    </a:lnTo>
                    <a:lnTo>
                      <a:pt x="87" y="9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49" name="Freeform 149"/>
              <p:cNvSpPr>
                <a:spLocks/>
              </p:cNvSpPr>
              <p:nvPr/>
            </p:nvSpPr>
            <p:spPr bwMode="auto">
              <a:xfrm>
                <a:off x="4702" y="1524"/>
                <a:ext cx="28" cy="12"/>
              </a:xfrm>
              <a:custGeom>
                <a:avLst/>
                <a:gdLst/>
                <a:ahLst/>
                <a:cxnLst>
                  <a:cxn ang="0">
                    <a:pos x="235" y="88"/>
                  </a:cxn>
                  <a:cxn ang="0">
                    <a:pos x="189" y="41"/>
                  </a:cxn>
                  <a:cxn ang="0">
                    <a:pos x="142" y="47"/>
                  </a:cxn>
                  <a:cxn ang="0">
                    <a:pos x="108" y="33"/>
                  </a:cxn>
                  <a:cxn ang="0">
                    <a:pos x="95" y="27"/>
                  </a:cxn>
                  <a:cxn ang="0">
                    <a:pos x="81" y="0"/>
                  </a:cxn>
                  <a:cxn ang="0">
                    <a:pos x="0" y="13"/>
                  </a:cxn>
                  <a:cxn ang="0">
                    <a:pos x="27" y="81"/>
                  </a:cxn>
                  <a:cxn ang="0">
                    <a:pos x="81" y="115"/>
                  </a:cxn>
                  <a:cxn ang="0">
                    <a:pos x="142" y="129"/>
                  </a:cxn>
                  <a:cxn ang="0">
                    <a:pos x="189" y="135"/>
                  </a:cxn>
                  <a:cxn ang="0">
                    <a:pos x="142" y="88"/>
                  </a:cxn>
                  <a:cxn ang="0">
                    <a:pos x="235" y="88"/>
                  </a:cxn>
                  <a:cxn ang="0">
                    <a:pos x="235" y="41"/>
                  </a:cxn>
                  <a:cxn ang="0">
                    <a:pos x="189" y="41"/>
                  </a:cxn>
                  <a:cxn ang="0">
                    <a:pos x="235" y="88"/>
                  </a:cxn>
                </a:cxnLst>
                <a:rect l="0" t="0" r="r" b="b"/>
                <a:pathLst>
                  <a:path w="235" h="135">
                    <a:moveTo>
                      <a:pt x="235" y="88"/>
                    </a:moveTo>
                    <a:lnTo>
                      <a:pt x="189" y="41"/>
                    </a:lnTo>
                    <a:lnTo>
                      <a:pt x="142" y="47"/>
                    </a:lnTo>
                    <a:lnTo>
                      <a:pt x="108" y="33"/>
                    </a:lnTo>
                    <a:lnTo>
                      <a:pt x="95" y="27"/>
                    </a:lnTo>
                    <a:lnTo>
                      <a:pt x="81" y="0"/>
                    </a:lnTo>
                    <a:lnTo>
                      <a:pt x="0" y="13"/>
                    </a:lnTo>
                    <a:lnTo>
                      <a:pt x="27" y="81"/>
                    </a:lnTo>
                    <a:lnTo>
                      <a:pt x="81" y="115"/>
                    </a:lnTo>
                    <a:lnTo>
                      <a:pt x="142" y="129"/>
                    </a:lnTo>
                    <a:lnTo>
                      <a:pt x="189" y="135"/>
                    </a:lnTo>
                    <a:lnTo>
                      <a:pt x="142" y="88"/>
                    </a:lnTo>
                    <a:lnTo>
                      <a:pt x="235" y="88"/>
                    </a:lnTo>
                    <a:lnTo>
                      <a:pt x="235" y="41"/>
                    </a:lnTo>
                    <a:lnTo>
                      <a:pt x="189" y="41"/>
                    </a:lnTo>
                    <a:lnTo>
                      <a:pt x="235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50" name="Freeform 150"/>
              <p:cNvSpPr>
                <a:spLocks/>
              </p:cNvSpPr>
              <p:nvPr/>
            </p:nvSpPr>
            <p:spPr bwMode="auto">
              <a:xfrm>
                <a:off x="4718" y="1529"/>
                <a:ext cx="11" cy="10"/>
              </a:xfrm>
              <a:custGeom>
                <a:avLst/>
                <a:gdLst/>
                <a:ahLst/>
                <a:cxnLst>
                  <a:cxn ang="0">
                    <a:pos x="47" y="94"/>
                  </a:cxn>
                  <a:cxn ang="0">
                    <a:pos x="93" y="47"/>
                  </a:cxn>
                  <a:cxn ang="0">
                    <a:pos x="93" y="27"/>
                  </a:cxn>
                  <a:cxn ang="0">
                    <a:pos x="0" y="27"/>
                  </a:cxn>
                  <a:cxn ang="0">
                    <a:pos x="0" y="47"/>
                  </a:cxn>
                  <a:cxn ang="0">
                    <a:pos x="47" y="0"/>
                  </a:cxn>
                  <a:cxn ang="0">
                    <a:pos x="47" y="94"/>
                  </a:cxn>
                  <a:cxn ang="0">
                    <a:pos x="93" y="94"/>
                  </a:cxn>
                  <a:cxn ang="0">
                    <a:pos x="93" y="47"/>
                  </a:cxn>
                  <a:cxn ang="0">
                    <a:pos x="47" y="94"/>
                  </a:cxn>
                </a:cxnLst>
                <a:rect l="0" t="0" r="r" b="b"/>
                <a:pathLst>
                  <a:path w="93" h="94">
                    <a:moveTo>
                      <a:pt x="47" y="94"/>
                    </a:moveTo>
                    <a:lnTo>
                      <a:pt x="93" y="47"/>
                    </a:lnTo>
                    <a:lnTo>
                      <a:pt x="93" y="27"/>
                    </a:lnTo>
                    <a:lnTo>
                      <a:pt x="0" y="27"/>
                    </a:lnTo>
                    <a:lnTo>
                      <a:pt x="0" y="47"/>
                    </a:lnTo>
                    <a:lnTo>
                      <a:pt x="47" y="0"/>
                    </a:lnTo>
                    <a:lnTo>
                      <a:pt x="47" y="94"/>
                    </a:lnTo>
                    <a:lnTo>
                      <a:pt x="93" y="94"/>
                    </a:lnTo>
                    <a:lnTo>
                      <a:pt x="93" y="47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51" name="Freeform 151"/>
              <p:cNvSpPr>
                <a:spLocks/>
              </p:cNvSpPr>
              <p:nvPr/>
            </p:nvSpPr>
            <p:spPr bwMode="auto">
              <a:xfrm>
                <a:off x="4658" y="1529"/>
                <a:ext cx="65" cy="10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46" y="94"/>
                  </a:cxn>
                  <a:cxn ang="0">
                    <a:pos x="591" y="94"/>
                  </a:cxn>
                  <a:cxn ang="0">
                    <a:pos x="591" y="0"/>
                  </a:cxn>
                  <a:cxn ang="0">
                    <a:pos x="46" y="0"/>
                  </a:cxn>
                  <a:cxn ang="0">
                    <a:pos x="93" y="47"/>
                  </a:cxn>
                  <a:cxn ang="0">
                    <a:pos x="0" y="47"/>
                  </a:cxn>
                  <a:cxn ang="0">
                    <a:pos x="0" y="94"/>
                  </a:cxn>
                  <a:cxn ang="0">
                    <a:pos x="46" y="94"/>
                  </a:cxn>
                  <a:cxn ang="0">
                    <a:pos x="0" y="47"/>
                  </a:cxn>
                </a:cxnLst>
                <a:rect l="0" t="0" r="r" b="b"/>
                <a:pathLst>
                  <a:path w="591" h="94">
                    <a:moveTo>
                      <a:pt x="0" y="47"/>
                    </a:moveTo>
                    <a:lnTo>
                      <a:pt x="46" y="94"/>
                    </a:lnTo>
                    <a:lnTo>
                      <a:pt x="591" y="94"/>
                    </a:lnTo>
                    <a:lnTo>
                      <a:pt x="591" y="0"/>
                    </a:lnTo>
                    <a:lnTo>
                      <a:pt x="46" y="0"/>
                    </a:lnTo>
                    <a:lnTo>
                      <a:pt x="93" y="47"/>
                    </a:lnTo>
                    <a:lnTo>
                      <a:pt x="0" y="47"/>
                    </a:lnTo>
                    <a:lnTo>
                      <a:pt x="0" y="94"/>
                    </a:lnTo>
                    <a:lnTo>
                      <a:pt x="46" y="9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52" name="Freeform 152"/>
              <p:cNvSpPr>
                <a:spLocks/>
              </p:cNvSpPr>
              <p:nvPr/>
            </p:nvSpPr>
            <p:spPr bwMode="auto">
              <a:xfrm>
                <a:off x="4658" y="1528"/>
                <a:ext cx="10" cy="8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47"/>
                  </a:cxn>
                  <a:cxn ang="0">
                    <a:pos x="0" y="67"/>
                  </a:cxn>
                  <a:cxn ang="0">
                    <a:pos x="93" y="67"/>
                  </a:cxn>
                  <a:cxn ang="0">
                    <a:pos x="93" y="47"/>
                  </a:cxn>
                  <a:cxn ang="0">
                    <a:pos x="46" y="94"/>
                  </a:cxn>
                  <a:cxn ang="0">
                    <a:pos x="46" y="0"/>
                  </a:cxn>
                  <a:cxn ang="0">
                    <a:pos x="0" y="0"/>
                  </a:cxn>
                  <a:cxn ang="0">
                    <a:pos x="0" y="47"/>
                  </a:cxn>
                  <a:cxn ang="0">
                    <a:pos x="46" y="0"/>
                  </a:cxn>
                </a:cxnLst>
                <a:rect l="0" t="0" r="r" b="b"/>
                <a:pathLst>
                  <a:path w="93" h="94">
                    <a:moveTo>
                      <a:pt x="46" y="0"/>
                    </a:moveTo>
                    <a:lnTo>
                      <a:pt x="0" y="47"/>
                    </a:lnTo>
                    <a:lnTo>
                      <a:pt x="0" y="67"/>
                    </a:lnTo>
                    <a:lnTo>
                      <a:pt x="93" y="67"/>
                    </a:lnTo>
                    <a:lnTo>
                      <a:pt x="93" y="47"/>
                    </a:lnTo>
                    <a:lnTo>
                      <a:pt x="46" y="94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53" name="Freeform 153"/>
              <p:cNvSpPr>
                <a:spLocks/>
              </p:cNvSpPr>
              <p:nvPr/>
            </p:nvSpPr>
            <p:spPr bwMode="auto">
              <a:xfrm>
                <a:off x="4663" y="1495"/>
                <a:ext cx="36" cy="41"/>
              </a:xfrm>
              <a:custGeom>
                <a:avLst/>
                <a:gdLst/>
                <a:ahLst/>
                <a:cxnLst>
                  <a:cxn ang="0">
                    <a:pos x="242" y="0"/>
                  </a:cxn>
                  <a:cxn ang="0">
                    <a:pos x="222" y="89"/>
                  </a:cxn>
                  <a:cxn ang="0">
                    <a:pos x="202" y="162"/>
                  </a:cxn>
                  <a:cxn ang="0">
                    <a:pos x="182" y="223"/>
                  </a:cxn>
                  <a:cxn ang="0">
                    <a:pos x="162" y="272"/>
                  </a:cxn>
                  <a:cxn ang="0">
                    <a:pos x="135" y="312"/>
                  </a:cxn>
                  <a:cxn ang="0">
                    <a:pos x="108" y="332"/>
                  </a:cxn>
                  <a:cxn ang="0">
                    <a:pos x="68" y="353"/>
                  </a:cxn>
                  <a:cxn ang="0">
                    <a:pos x="0" y="353"/>
                  </a:cxn>
                  <a:cxn ang="0">
                    <a:pos x="0" y="447"/>
                  </a:cxn>
                  <a:cxn ang="0">
                    <a:pos x="81" y="434"/>
                  </a:cxn>
                  <a:cxn ang="0">
                    <a:pos x="148" y="414"/>
                  </a:cxn>
                  <a:cxn ang="0">
                    <a:pos x="202" y="366"/>
                  </a:cxn>
                  <a:cxn ang="0">
                    <a:pos x="242" y="312"/>
                  </a:cxn>
                  <a:cxn ang="0">
                    <a:pos x="262" y="251"/>
                  </a:cxn>
                  <a:cxn ang="0">
                    <a:pos x="283" y="176"/>
                  </a:cxn>
                  <a:cxn ang="0">
                    <a:pos x="303" y="101"/>
                  </a:cxn>
                  <a:cxn ang="0">
                    <a:pos x="323" y="28"/>
                  </a:cxn>
                  <a:cxn ang="0">
                    <a:pos x="242" y="0"/>
                  </a:cxn>
                </a:cxnLst>
                <a:rect l="0" t="0" r="r" b="b"/>
                <a:pathLst>
                  <a:path w="323" h="447">
                    <a:moveTo>
                      <a:pt x="242" y="0"/>
                    </a:moveTo>
                    <a:lnTo>
                      <a:pt x="222" y="89"/>
                    </a:lnTo>
                    <a:lnTo>
                      <a:pt x="202" y="162"/>
                    </a:lnTo>
                    <a:lnTo>
                      <a:pt x="182" y="223"/>
                    </a:lnTo>
                    <a:lnTo>
                      <a:pt x="162" y="272"/>
                    </a:lnTo>
                    <a:lnTo>
                      <a:pt x="135" y="312"/>
                    </a:lnTo>
                    <a:lnTo>
                      <a:pt x="108" y="332"/>
                    </a:lnTo>
                    <a:lnTo>
                      <a:pt x="68" y="353"/>
                    </a:lnTo>
                    <a:lnTo>
                      <a:pt x="0" y="353"/>
                    </a:lnTo>
                    <a:lnTo>
                      <a:pt x="0" y="447"/>
                    </a:lnTo>
                    <a:lnTo>
                      <a:pt x="81" y="434"/>
                    </a:lnTo>
                    <a:lnTo>
                      <a:pt x="148" y="414"/>
                    </a:lnTo>
                    <a:lnTo>
                      <a:pt x="202" y="366"/>
                    </a:lnTo>
                    <a:lnTo>
                      <a:pt x="242" y="312"/>
                    </a:lnTo>
                    <a:lnTo>
                      <a:pt x="262" y="251"/>
                    </a:lnTo>
                    <a:lnTo>
                      <a:pt x="283" y="176"/>
                    </a:lnTo>
                    <a:lnTo>
                      <a:pt x="303" y="101"/>
                    </a:lnTo>
                    <a:lnTo>
                      <a:pt x="323" y="28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54" name="Freeform 154"/>
              <p:cNvSpPr>
                <a:spLocks/>
              </p:cNvSpPr>
              <p:nvPr/>
            </p:nvSpPr>
            <p:spPr bwMode="auto">
              <a:xfrm>
                <a:off x="4691" y="1450"/>
                <a:ext cx="24" cy="48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41" y="34"/>
                  </a:cxn>
                  <a:cxn ang="0">
                    <a:pos x="121" y="101"/>
                  </a:cxn>
                  <a:cxn ang="0">
                    <a:pos x="81" y="237"/>
                  </a:cxn>
                  <a:cxn ang="0">
                    <a:pos x="0" y="494"/>
                  </a:cxn>
                  <a:cxn ang="0">
                    <a:pos x="81" y="522"/>
                  </a:cxn>
                  <a:cxn ang="0">
                    <a:pos x="162" y="264"/>
                  </a:cxn>
                  <a:cxn ang="0">
                    <a:pos x="201" y="115"/>
                  </a:cxn>
                  <a:cxn ang="0">
                    <a:pos x="222" y="47"/>
                  </a:cxn>
                  <a:cxn ang="0">
                    <a:pos x="229" y="0"/>
                  </a:cxn>
                  <a:cxn ang="0">
                    <a:pos x="135" y="0"/>
                  </a:cxn>
                </a:cxnLst>
                <a:rect l="0" t="0" r="r" b="b"/>
                <a:pathLst>
                  <a:path w="229" h="522">
                    <a:moveTo>
                      <a:pt x="135" y="0"/>
                    </a:moveTo>
                    <a:lnTo>
                      <a:pt x="141" y="34"/>
                    </a:lnTo>
                    <a:lnTo>
                      <a:pt x="121" y="101"/>
                    </a:lnTo>
                    <a:lnTo>
                      <a:pt x="81" y="237"/>
                    </a:lnTo>
                    <a:lnTo>
                      <a:pt x="0" y="494"/>
                    </a:lnTo>
                    <a:lnTo>
                      <a:pt x="81" y="522"/>
                    </a:lnTo>
                    <a:lnTo>
                      <a:pt x="162" y="264"/>
                    </a:lnTo>
                    <a:lnTo>
                      <a:pt x="201" y="115"/>
                    </a:lnTo>
                    <a:lnTo>
                      <a:pt x="222" y="47"/>
                    </a:lnTo>
                    <a:lnTo>
                      <a:pt x="229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55" name="Freeform 155"/>
              <p:cNvSpPr>
                <a:spLocks/>
              </p:cNvSpPr>
              <p:nvPr/>
            </p:nvSpPr>
            <p:spPr bwMode="auto">
              <a:xfrm>
                <a:off x="4694" y="1438"/>
                <a:ext cx="20" cy="12"/>
              </a:xfrm>
              <a:custGeom>
                <a:avLst/>
                <a:gdLst/>
                <a:ahLst/>
                <a:cxnLst>
                  <a:cxn ang="0">
                    <a:pos x="6" y="96"/>
                  </a:cxn>
                  <a:cxn ang="0">
                    <a:pos x="12" y="89"/>
                  </a:cxn>
                  <a:cxn ang="0">
                    <a:pos x="53" y="82"/>
                  </a:cxn>
                  <a:cxn ang="0">
                    <a:pos x="80" y="96"/>
                  </a:cxn>
                  <a:cxn ang="0">
                    <a:pos x="86" y="102"/>
                  </a:cxn>
                  <a:cxn ang="0">
                    <a:pos x="94" y="130"/>
                  </a:cxn>
                  <a:cxn ang="0">
                    <a:pos x="188" y="130"/>
                  </a:cxn>
                  <a:cxn ang="0">
                    <a:pos x="168" y="61"/>
                  </a:cxn>
                  <a:cxn ang="0">
                    <a:pos x="121" y="14"/>
                  </a:cxn>
                  <a:cxn ang="0">
                    <a:pos x="53" y="0"/>
                  </a:cxn>
                  <a:cxn ang="0">
                    <a:pos x="0" y="8"/>
                  </a:cxn>
                  <a:cxn ang="0">
                    <a:pos x="6" y="0"/>
                  </a:cxn>
                  <a:cxn ang="0">
                    <a:pos x="6" y="96"/>
                  </a:cxn>
                  <a:cxn ang="0">
                    <a:pos x="12" y="89"/>
                  </a:cxn>
                  <a:cxn ang="0">
                    <a:pos x="6" y="96"/>
                  </a:cxn>
                </a:cxnLst>
                <a:rect l="0" t="0" r="r" b="b"/>
                <a:pathLst>
                  <a:path w="188" h="130">
                    <a:moveTo>
                      <a:pt x="6" y="96"/>
                    </a:moveTo>
                    <a:lnTo>
                      <a:pt x="12" y="89"/>
                    </a:lnTo>
                    <a:lnTo>
                      <a:pt x="53" y="82"/>
                    </a:lnTo>
                    <a:lnTo>
                      <a:pt x="80" y="96"/>
                    </a:lnTo>
                    <a:lnTo>
                      <a:pt x="86" y="102"/>
                    </a:lnTo>
                    <a:lnTo>
                      <a:pt x="94" y="130"/>
                    </a:lnTo>
                    <a:lnTo>
                      <a:pt x="188" y="130"/>
                    </a:lnTo>
                    <a:lnTo>
                      <a:pt x="168" y="61"/>
                    </a:lnTo>
                    <a:lnTo>
                      <a:pt x="121" y="14"/>
                    </a:lnTo>
                    <a:lnTo>
                      <a:pt x="53" y="0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12" y="89"/>
                    </a:lnTo>
                    <a:lnTo>
                      <a:pt x="6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56" name="Freeform 156"/>
              <p:cNvSpPr>
                <a:spLocks/>
              </p:cNvSpPr>
              <p:nvPr/>
            </p:nvSpPr>
            <p:spPr bwMode="auto">
              <a:xfrm>
                <a:off x="4687" y="1438"/>
                <a:ext cx="10" cy="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7" y="96"/>
                  </a:cxn>
                  <a:cxn ang="0">
                    <a:pos x="74" y="96"/>
                  </a:cxn>
                  <a:cxn ang="0">
                    <a:pos x="74" y="0"/>
                  </a:cxn>
                  <a:cxn ang="0">
                    <a:pos x="47" y="0"/>
                  </a:cxn>
                  <a:cxn ang="0">
                    <a:pos x="94" y="48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47" y="96"/>
                  </a:cxn>
                  <a:cxn ang="0">
                    <a:pos x="0" y="48"/>
                  </a:cxn>
                </a:cxnLst>
                <a:rect l="0" t="0" r="r" b="b"/>
                <a:pathLst>
                  <a:path w="94" h="96">
                    <a:moveTo>
                      <a:pt x="0" y="48"/>
                    </a:moveTo>
                    <a:lnTo>
                      <a:pt x="47" y="96"/>
                    </a:lnTo>
                    <a:lnTo>
                      <a:pt x="74" y="96"/>
                    </a:lnTo>
                    <a:lnTo>
                      <a:pt x="74" y="0"/>
                    </a:lnTo>
                    <a:lnTo>
                      <a:pt x="47" y="0"/>
                    </a:lnTo>
                    <a:lnTo>
                      <a:pt x="94" y="48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47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57" name="Freeform 157"/>
              <p:cNvSpPr>
                <a:spLocks/>
              </p:cNvSpPr>
              <p:nvPr/>
            </p:nvSpPr>
            <p:spPr bwMode="auto">
              <a:xfrm>
                <a:off x="4687" y="1437"/>
                <a:ext cx="10" cy="8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61"/>
                  </a:cxn>
                  <a:cxn ang="0">
                    <a:pos x="94" y="61"/>
                  </a:cxn>
                  <a:cxn ang="0">
                    <a:pos x="94" y="41"/>
                  </a:cxn>
                  <a:cxn ang="0">
                    <a:pos x="54" y="82"/>
                  </a:cxn>
                  <a:cxn ang="0">
                    <a:pos x="41" y="0"/>
                  </a:cxn>
                  <a:cxn ang="0">
                    <a:pos x="0" y="7"/>
                  </a:cxn>
                  <a:cxn ang="0">
                    <a:pos x="0" y="41"/>
                  </a:cxn>
                  <a:cxn ang="0">
                    <a:pos x="41" y="0"/>
                  </a:cxn>
                </a:cxnLst>
                <a:rect l="0" t="0" r="r" b="b"/>
                <a:pathLst>
                  <a:path w="94" h="82">
                    <a:moveTo>
                      <a:pt x="41" y="0"/>
                    </a:moveTo>
                    <a:lnTo>
                      <a:pt x="0" y="41"/>
                    </a:lnTo>
                    <a:lnTo>
                      <a:pt x="0" y="61"/>
                    </a:lnTo>
                    <a:lnTo>
                      <a:pt x="94" y="61"/>
                    </a:lnTo>
                    <a:lnTo>
                      <a:pt x="94" y="41"/>
                    </a:lnTo>
                    <a:lnTo>
                      <a:pt x="54" y="82"/>
                    </a:lnTo>
                    <a:lnTo>
                      <a:pt x="41" y="0"/>
                    </a:lnTo>
                    <a:lnTo>
                      <a:pt x="0" y="7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58" name="Freeform 158"/>
              <p:cNvSpPr>
                <a:spLocks/>
              </p:cNvSpPr>
              <p:nvPr/>
            </p:nvSpPr>
            <p:spPr bwMode="auto">
              <a:xfrm>
                <a:off x="4691" y="1427"/>
                <a:ext cx="44" cy="18"/>
              </a:xfrm>
              <a:custGeom>
                <a:avLst/>
                <a:gdLst/>
                <a:ahLst/>
                <a:cxnLst>
                  <a:cxn ang="0">
                    <a:pos x="389" y="0"/>
                  </a:cxn>
                  <a:cxn ang="0">
                    <a:pos x="382" y="8"/>
                  </a:cxn>
                  <a:cxn ang="0">
                    <a:pos x="0" y="109"/>
                  </a:cxn>
                  <a:cxn ang="0">
                    <a:pos x="13" y="191"/>
                  </a:cxn>
                  <a:cxn ang="0">
                    <a:pos x="396" y="89"/>
                  </a:cxn>
                  <a:cxn ang="0">
                    <a:pos x="389" y="96"/>
                  </a:cxn>
                  <a:cxn ang="0">
                    <a:pos x="389" y="0"/>
                  </a:cxn>
                  <a:cxn ang="0">
                    <a:pos x="389" y="8"/>
                  </a:cxn>
                  <a:cxn ang="0">
                    <a:pos x="382" y="8"/>
                  </a:cxn>
                  <a:cxn ang="0">
                    <a:pos x="389" y="0"/>
                  </a:cxn>
                </a:cxnLst>
                <a:rect l="0" t="0" r="r" b="b"/>
                <a:pathLst>
                  <a:path w="396" h="191">
                    <a:moveTo>
                      <a:pt x="389" y="0"/>
                    </a:moveTo>
                    <a:lnTo>
                      <a:pt x="382" y="8"/>
                    </a:lnTo>
                    <a:lnTo>
                      <a:pt x="0" y="109"/>
                    </a:lnTo>
                    <a:lnTo>
                      <a:pt x="13" y="191"/>
                    </a:lnTo>
                    <a:lnTo>
                      <a:pt x="396" y="89"/>
                    </a:lnTo>
                    <a:lnTo>
                      <a:pt x="389" y="96"/>
                    </a:lnTo>
                    <a:lnTo>
                      <a:pt x="389" y="0"/>
                    </a:lnTo>
                    <a:lnTo>
                      <a:pt x="389" y="8"/>
                    </a:lnTo>
                    <a:lnTo>
                      <a:pt x="382" y="8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59" name="Freeform 159"/>
              <p:cNvSpPr>
                <a:spLocks/>
              </p:cNvSpPr>
              <p:nvPr/>
            </p:nvSpPr>
            <p:spPr bwMode="auto">
              <a:xfrm>
                <a:off x="4660" y="1429"/>
                <a:ext cx="74" cy="102"/>
              </a:xfrm>
              <a:custGeom>
                <a:avLst/>
                <a:gdLst/>
                <a:ahLst/>
                <a:cxnLst>
                  <a:cxn ang="0">
                    <a:pos x="630" y="0"/>
                  </a:cxn>
                  <a:cxn ang="0">
                    <a:pos x="671" y="0"/>
                  </a:cxn>
                  <a:cxn ang="0">
                    <a:pos x="671" y="27"/>
                  </a:cxn>
                  <a:cxn ang="0">
                    <a:pos x="388" y="1009"/>
                  </a:cxn>
                  <a:cxn ang="0">
                    <a:pos x="409" y="1057"/>
                  </a:cxn>
                  <a:cxn ang="0">
                    <a:pos x="443" y="1084"/>
                  </a:cxn>
                  <a:cxn ang="0">
                    <a:pos x="490" y="1091"/>
                  </a:cxn>
                  <a:cxn ang="0">
                    <a:pos x="536" y="1091"/>
                  </a:cxn>
                  <a:cxn ang="0">
                    <a:pos x="536" y="1118"/>
                  </a:cxn>
                  <a:cxn ang="0">
                    <a:pos x="0" y="1118"/>
                  </a:cxn>
                  <a:cxn ang="0">
                    <a:pos x="0" y="1091"/>
                  </a:cxn>
                  <a:cxn ang="0">
                    <a:pos x="74" y="1084"/>
                  </a:cxn>
                  <a:cxn ang="0">
                    <a:pos x="127" y="1064"/>
                  </a:cxn>
                  <a:cxn ang="0">
                    <a:pos x="160" y="1030"/>
                  </a:cxn>
                  <a:cxn ang="0">
                    <a:pos x="195" y="983"/>
                  </a:cxn>
                  <a:cxn ang="0">
                    <a:pos x="214" y="928"/>
                  </a:cxn>
                  <a:cxn ang="0">
                    <a:pos x="234" y="861"/>
                  </a:cxn>
                  <a:cxn ang="0">
                    <a:pos x="255" y="793"/>
                  </a:cxn>
                  <a:cxn ang="0">
                    <a:pos x="275" y="712"/>
                  </a:cxn>
                  <a:cxn ang="0">
                    <a:pos x="349" y="454"/>
                  </a:cxn>
                  <a:cxn ang="0">
                    <a:pos x="396" y="312"/>
                  </a:cxn>
                  <a:cxn ang="0">
                    <a:pos x="409" y="245"/>
                  </a:cxn>
                  <a:cxn ang="0">
                    <a:pos x="416" y="203"/>
                  </a:cxn>
                  <a:cxn ang="0">
                    <a:pos x="402" y="156"/>
                  </a:cxn>
                  <a:cxn ang="0">
                    <a:pos x="375" y="122"/>
                  </a:cxn>
                  <a:cxn ang="0">
                    <a:pos x="328" y="115"/>
                  </a:cxn>
                  <a:cxn ang="0">
                    <a:pos x="281" y="122"/>
                  </a:cxn>
                  <a:cxn ang="0">
                    <a:pos x="255" y="122"/>
                  </a:cxn>
                  <a:cxn ang="0">
                    <a:pos x="255" y="95"/>
                  </a:cxn>
                  <a:cxn ang="0">
                    <a:pos x="630" y="0"/>
                  </a:cxn>
                </a:cxnLst>
                <a:rect l="0" t="0" r="r" b="b"/>
                <a:pathLst>
                  <a:path w="671" h="1118">
                    <a:moveTo>
                      <a:pt x="630" y="0"/>
                    </a:moveTo>
                    <a:lnTo>
                      <a:pt x="671" y="0"/>
                    </a:lnTo>
                    <a:lnTo>
                      <a:pt x="671" y="27"/>
                    </a:lnTo>
                    <a:lnTo>
                      <a:pt x="388" y="1009"/>
                    </a:lnTo>
                    <a:lnTo>
                      <a:pt x="409" y="1057"/>
                    </a:lnTo>
                    <a:lnTo>
                      <a:pt x="443" y="1084"/>
                    </a:lnTo>
                    <a:lnTo>
                      <a:pt x="490" y="1091"/>
                    </a:lnTo>
                    <a:lnTo>
                      <a:pt x="536" y="1091"/>
                    </a:lnTo>
                    <a:lnTo>
                      <a:pt x="536" y="1118"/>
                    </a:lnTo>
                    <a:lnTo>
                      <a:pt x="0" y="1118"/>
                    </a:lnTo>
                    <a:lnTo>
                      <a:pt x="0" y="1091"/>
                    </a:lnTo>
                    <a:lnTo>
                      <a:pt x="74" y="1084"/>
                    </a:lnTo>
                    <a:lnTo>
                      <a:pt x="127" y="1064"/>
                    </a:lnTo>
                    <a:lnTo>
                      <a:pt x="160" y="1030"/>
                    </a:lnTo>
                    <a:lnTo>
                      <a:pt x="195" y="983"/>
                    </a:lnTo>
                    <a:lnTo>
                      <a:pt x="214" y="928"/>
                    </a:lnTo>
                    <a:lnTo>
                      <a:pt x="234" y="861"/>
                    </a:lnTo>
                    <a:lnTo>
                      <a:pt x="255" y="793"/>
                    </a:lnTo>
                    <a:lnTo>
                      <a:pt x="275" y="712"/>
                    </a:lnTo>
                    <a:lnTo>
                      <a:pt x="349" y="454"/>
                    </a:lnTo>
                    <a:lnTo>
                      <a:pt x="396" y="312"/>
                    </a:lnTo>
                    <a:lnTo>
                      <a:pt x="409" y="245"/>
                    </a:lnTo>
                    <a:lnTo>
                      <a:pt x="416" y="203"/>
                    </a:lnTo>
                    <a:lnTo>
                      <a:pt x="402" y="156"/>
                    </a:lnTo>
                    <a:lnTo>
                      <a:pt x="375" y="122"/>
                    </a:lnTo>
                    <a:lnTo>
                      <a:pt x="328" y="115"/>
                    </a:lnTo>
                    <a:lnTo>
                      <a:pt x="281" y="122"/>
                    </a:lnTo>
                    <a:lnTo>
                      <a:pt x="255" y="122"/>
                    </a:lnTo>
                    <a:lnTo>
                      <a:pt x="255" y="95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60" name="Freeform 160"/>
              <p:cNvSpPr>
                <a:spLocks/>
              </p:cNvSpPr>
              <p:nvPr/>
            </p:nvSpPr>
            <p:spPr bwMode="auto">
              <a:xfrm>
                <a:off x="4660" y="1431"/>
                <a:ext cx="77" cy="102"/>
              </a:xfrm>
              <a:custGeom>
                <a:avLst/>
                <a:gdLst/>
                <a:ahLst/>
                <a:cxnLst>
                  <a:cxn ang="0">
                    <a:pos x="638" y="0"/>
                  </a:cxn>
                  <a:cxn ang="0">
                    <a:pos x="678" y="0"/>
                  </a:cxn>
                  <a:cxn ang="0">
                    <a:pos x="678" y="28"/>
                  </a:cxn>
                  <a:cxn ang="0">
                    <a:pos x="390" y="1010"/>
                  </a:cxn>
                  <a:cxn ang="0">
                    <a:pos x="410" y="1058"/>
                  </a:cxn>
                  <a:cxn ang="0">
                    <a:pos x="450" y="1085"/>
                  </a:cxn>
                  <a:cxn ang="0">
                    <a:pos x="497" y="1091"/>
                  </a:cxn>
                  <a:cxn ang="0">
                    <a:pos x="544" y="1091"/>
                  </a:cxn>
                  <a:cxn ang="0">
                    <a:pos x="544" y="1119"/>
                  </a:cxn>
                  <a:cxn ang="0">
                    <a:pos x="0" y="1119"/>
                  </a:cxn>
                  <a:cxn ang="0">
                    <a:pos x="0" y="1091"/>
                  </a:cxn>
                  <a:cxn ang="0">
                    <a:pos x="74" y="1085"/>
                  </a:cxn>
                  <a:cxn ang="0">
                    <a:pos x="128" y="1064"/>
                  </a:cxn>
                  <a:cxn ang="0">
                    <a:pos x="168" y="1030"/>
                  </a:cxn>
                  <a:cxn ang="0">
                    <a:pos x="201" y="983"/>
                  </a:cxn>
                  <a:cxn ang="0">
                    <a:pos x="222" y="928"/>
                  </a:cxn>
                  <a:cxn ang="0">
                    <a:pos x="242" y="861"/>
                  </a:cxn>
                  <a:cxn ang="0">
                    <a:pos x="262" y="786"/>
                  </a:cxn>
                  <a:cxn ang="0">
                    <a:pos x="282" y="705"/>
                  </a:cxn>
                  <a:cxn ang="0">
                    <a:pos x="356" y="448"/>
                  </a:cxn>
                  <a:cxn ang="0">
                    <a:pos x="403" y="306"/>
                  </a:cxn>
                  <a:cxn ang="0">
                    <a:pos x="417" y="237"/>
                  </a:cxn>
                  <a:cxn ang="0">
                    <a:pos x="423" y="203"/>
                  </a:cxn>
                  <a:cxn ang="0">
                    <a:pos x="410" y="150"/>
                  </a:cxn>
                  <a:cxn ang="0">
                    <a:pos x="382" y="122"/>
                  </a:cxn>
                  <a:cxn ang="0">
                    <a:pos x="336" y="109"/>
                  </a:cxn>
                  <a:cxn ang="0">
                    <a:pos x="289" y="116"/>
                  </a:cxn>
                  <a:cxn ang="0">
                    <a:pos x="255" y="116"/>
                  </a:cxn>
                  <a:cxn ang="0">
                    <a:pos x="255" y="95"/>
                  </a:cxn>
                  <a:cxn ang="0">
                    <a:pos x="638" y="0"/>
                  </a:cxn>
                </a:cxnLst>
                <a:rect l="0" t="0" r="r" b="b"/>
                <a:pathLst>
                  <a:path w="678" h="1119">
                    <a:moveTo>
                      <a:pt x="638" y="0"/>
                    </a:moveTo>
                    <a:lnTo>
                      <a:pt x="678" y="0"/>
                    </a:lnTo>
                    <a:lnTo>
                      <a:pt x="678" y="28"/>
                    </a:lnTo>
                    <a:lnTo>
                      <a:pt x="390" y="1010"/>
                    </a:lnTo>
                    <a:lnTo>
                      <a:pt x="410" y="1058"/>
                    </a:lnTo>
                    <a:lnTo>
                      <a:pt x="450" y="1085"/>
                    </a:lnTo>
                    <a:lnTo>
                      <a:pt x="497" y="1091"/>
                    </a:lnTo>
                    <a:lnTo>
                      <a:pt x="544" y="1091"/>
                    </a:lnTo>
                    <a:lnTo>
                      <a:pt x="544" y="1119"/>
                    </a:lnTo>
                    <a:lnTo>
                      <a:pt x="0" y="1119"/>
                    </a:lnTo>
                    <a:lnTo>
                      <a:pt x="0" y="1091"/>
                    </a:lnTo>
                    <a:lnTo>
                      <a:pt x="74" y="1085"/>
                    </a:lnTo>
                    <a:lnTo>
                      <a:pt x="128" y="1064"/>
                    </a:lnTo>
                    <a:lnTo>
                      <a:pt x="168" y="1030"/>
                    </a:lnTo>
                    <a:lnTo>
                      <a:pt x="201" y="983"/>
                    </a:lnTo>
                    <a:lnTo>
                      <a:pt x="222" y="928"/>
                    </a:lnTo>
                    <a:lnTo>
                      <a:pt x="242" y="861"/>
                    </a:lnTo>
                    <a:lnTo>
                      <a:pt x="262" y="786"/>
                    </a:lnTo>
                    <a:lnTo>
                      <a:pt x="282" y="705"/>
                    </a:lnTo>
                    <a:lnTo>
                      <a:pt x="356" y="448"/>
                    </a:lnTo>
                    <a:lnTo>
                      <a:pt x="403" y="306"/>
                    </a:lnTo>
                    <a:lnTo>
                      <a:pt x="417" y="237"/>
                    </a:lnTo>
                    <a:lnTo>
                      <a:pt x="423" y="203"/>
                    </a:lnTo>
                    <a:lnTo>
                      <a:pt x="410" y="150"/>
                    </a:lnTo>
                    <a:lnTo>
                      <a:pt x="382" y="122"/>
                    </a:lnTo>
                    <a:lnTo>
                      <a:pt x="336" y="109"/>
                    </a:lnTo>
                    <a:lnTo>
                      <a:pt x="289" y="116"/>
                    </a:lnTo>
                    <a:lnTo>
                      <a:pt x="255" y="116"/>
                    </a:lnTo>
                    <a:lnTo>
                      <a:pt x="255" y="95"/>
                    </a:lnTo>
                    <a:lnTo>
                      <a:pt x="6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61" name="Freeform 161"/>
              <p:cNvSpPr>
                <a:spLocks/>
              </p:cNvSpPr>
              <p:nvPr/>
            </p:nvSpPr>
            <p:spPr bwMode="auto">
              <a:xfrm>
                <a:off x="4394" y="1431"/>
                <a:ext cx="77" cy="102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85" y="0"/>
                  </a:cxn>
                  <a:cxn ang="0">
                    <a:pos x="685" y="34"/>
                  </a:cxn>
                  <a:cxn ang="0">
                    <a:pos x="396" y="1016"/>
                  </a:cxn>
                  <a:cxn ang="0">
                    <a:pos x="416" y="1064"/>
                  </a:cxn>
                  <a:cxn ang="0">
                    <a:pos x="457" y="1091"/>
                  </a:cxn>
                  <a:cxn ang="0">
                    <a:pos x="503" y="1097"/>
                  </a:cxn>
                  <a:cxn ang="0">
                    <a:pos x="550" y="1097"/>
                  </a:cxn>
                  <a:cxn ang="0">
                    <a:pos x="550" y="1117"/>
                  </a:cxn>
                  <a:cxn ang="0">
                    <a:pos x="0" y="1117"/>
                  </a:cxn>
                  <a:cxn ang="0">
                    <a:pos x="0" y="1097"/>
                  </a:cxn>
                  <a:cxn ang="0">
                    <a:pos x="74" y="1091"/>
                  </a:cxn>
                  <a:cxn ang="0">
                    <a:pos x="134" y="1070"/>
                  </a:cxn>
                  <a:cxn ang="0">
                    <a:pos x="174" y="1036"/>
                  </a:cxn>
                  <a:cxn ang="0">
                    <a:pos x="208" y="989"/>
                  </a:cxn>
                  <a:cxn ang="0">
                    <a:pos x="228" y="934"/>
                  </a:cxn>
                  <a:cxn ang="0">
                    <a:pos x="248" y="867"/>
                  </a:cxn>
                  <a:cxn ang="0">
                    <a:pos x="269" y="792"/>
                  </a:cxn>
                  <a:cxn ang="0">
                    <a:pos x="289" y="711"/>
                  </a:cxn>
                  <a:cxn ang="0">
                    <a:pos x="363" y="454"/>
                  </a:cxn>
                  <a:cxn ang="0">
                    <a:pos x="410" y="312"/>
                  </a:cxn>
                  <a:cxn ang="0">
                    <a:pos x="423" y="243"/>
                  </a:cxn>
                  <a:cxn ang="0">
                    <a:pos x="429" y="209"/>
                  </a:cxn>
                  <a:cxn ang="0">
                    <a:pos x="416" y="156"/>
                  </a:cxn>
                  <a:cxn ang="0">
                    <a:pos x="390" y="128"/>
                  </a:cxn>
                  <a:cxn ang="0">
                    <a:pos x="342" y="115"/>
                  </a:cxn>
                  <a:cxn ang="0">
                    <a:pos x="295" y="122"/>
                  </a:cxn>
                  <a:cxn ang="0">
                    <a:pos x="262" y="122"/>
                  </a:cxn>
                  <a:cxn ang="0">
                    <a:pos x="262" y="101"/>
                  </a:cxn>
                  <a:cxn ang="0">
                    <a:pos x="644" y="0"/>
                  </a:cxn>
                </a:cxnLst>
                <a:rect l="0" t="0" r="r" b="b"/>
                <a:pathLst>
                  <a:path w="685" h="1117">
                    <a:moveTo>
                      <a:pt x="644" y="0"/>
                    </a:moveTo>
                    <a:lnTo>
                      <a:pt x="685" y="0"/>
                    </a:lnTo>
                    <a:lnTo>
                      <a:pt x="685" y="34"/>
                    </a:lnTo>
                    <a:lnTo>
                      <a:pt x="396" y="1016"/>
                    </a:lnTo>
                    <a:lnTo>
                      <a:pt x="416" y="1064"/>
                    </a:lnTo>
                    <a:lnTo>
                      <a:pt x="457" y="1091"/>
                    </a:lnTo>
                    <a:lnTo>
                      <a:pt x="503" y="1097"/>
                    </a:lnTo>
                    <a:lnTo>
                      <a:pt x="550" y="1097"/>
                    </a:lnTo>
                    <a:lnTo>
                      <a:pt x="550" y="1117"/>
                    </a:lnTo>
                    <a:lnTo>
                      <a:pt x="0" y="1117"/>
                    </a:lnTo>
                    <a:lnTo>
                      <a:pt x="0" y="1097"/>
                    </a:lnTo>
                    <a:lnTo>
                      <a:pt x="74" y="1091"/>
                    </a:lnTo>
                    <a:lnTo>
                      <a:pt x="134" y="1070"/>
                    </a:lnTo>
                    <a:lnTo>
                      <a:pt x="174" y="1036"/>
                    </a:lnTo>
                    <a:lnTo>
                      <a:pt x="208" y="989"/>
                    </a:lnTo>
                    <a:lnTo>
                      <a:pt x="228" y="934"/>
                    </a:lnTo>
                    <a:lnTo>
                      <a:pt x="248" y="867"/>
                    </a:lnTo>
                    <a:lnTo>
                      <a:pt x="269" y="792"/>
                    </a:lnTo>
                    <a:lnTo>
                      <a:pt x="289" y="711"/>
                    </a:lnTo>
                    <a:lnTo>
                      <a:pt x="363" y="454"/>
                    </a:lnTo>
                    <a:lnTo>
                      <a:pt x="410" y="312"/>
                    </a:lnTo>
                    <a:lnTo>
                      <a:pt x="423" y="243"/>
                    </a:lnTo>
                    <a:lnTo>
                      <a:pt x="429" y="209"/>
                    </a:lnTo>
                    <a:lnTo>
                      <a:pt x="416" y="156"/>
                    </a:lnTo>
                    <a:lnTo>
                      <a:pt x="390" y="128"/>
                    </a:lnTo>
                    <a:lnTo>
                      <a:pt x="342" y="115"/>
                    </a:lnTo>
                    <a:lnTo>
                      <a:pt x="295" y="122"/>
                    </a:lnTo>
                    <a:lnTo>
                      <a:pt x="262" y="122"/>
                    </a:lnTo>
                    <a:lnTo>
                      <a:pt x="262" y="101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62" name="Freeform 162"/>
              <p:cNvSpPr>
                <a:spLocks/>
              </p:cNvSpPr>
              <p:nvPr/>
            </p:nvSpPr>
            <p:spPr bwMode="auto">
              <a:xfrm>
                <a:off x="4465" y="1426"/>
                <a:ext cx="10" cy="10"/>
              </a:xfrm>
              <a:custGeom>
                <a:avLst/>
                <a:gdLst/>
                <a:ahLst/>
                <a:cxnLst>
                  <a:cxn ang="0">
                    <a:pos x="94" y="47"/>
                  </a:cxn>
                  <a:cxn ang="0">
                    <a:pos x="47" y="0"/>
                  </a:cxn>
                  <a:cxn ang="0">
                    <a:pos x="6" y="0"/>
                  </a:cxn>
                  <a:cxn ang="0">
                    <a:pos x="6" y="94"/>
                  </a:cxn>
                  <a:cxn ang="0">
                    <a:pos x="47" y="94"/>
                  </a:cxn>
                  <a:cxn ang="0">
                    <a:pos x="0" y="47"/>
                  </a:cxn>
                  <a:cxn ang="0">
                    <a:pos x="94" y="47"/>
                  </a:cxn>
                  <a:cxn ang="0">
                    <a:pos x="94" y="0"/>
                  </a:cxn>
                  <a:cxn ang="0">
                    <a:pos x="47" y="0"/>
                  </a:cxn>
                  <a:cxn ang="0">
                    <a:pos x="94" y="47"/>
                  </a:cxn>
                </a:cxnLst>
                <a:rect l="0" t="0" r="r" b="b"/>
                <a:pathLst>
                  <a:path w="94" h="94">
                    <a:moveTo>
                      <a:pt x="94" y="47"/>
                    </a:moveTo>
                    <a:lnTo>
                      <a:pt x="47" y="0"/>
                    </a:lnTo>
                    <a:lnTo>
                      <a:pt x="6" y="0"/>
                    </a:lnTo>
                    <a:lnTo>
                      <a:pt x="6" y="94"/>
                    </a:lnTo>
                    <a:lnTo>
                      <a:pt x="47" y="94"/>
                    </a:lnTo>
                    <a:lnTo>
                      <a:pt x="0" y="47"/>
                    </a:lnTo>
                    <a:lnTo>
                      <a:pt x="94" y="47"/>
                    </a:lnTo>
                    <a:lnTo>
                      <a:pt x="94" y="0"/>
                    </a:lnTo>
                    <a:lnTo>
                      <a:pt x="47" y="0"/>
                    </a:lnTo>
                    <a:lnTo>
                      <a:pt x="9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63" name="Freeform 163"/>
              <p:cNvSpPr>
                <a:spLocks/>
              </p:cNvSpPr>
              <p:nvPr/>
            </p:nvSpPr>
            <p:spPr bwMode="auto">
              <a:xfrm>
                <a:off x="4465" y="1431"/>
                <a:ext cx="10" cy="4"/>
              </a:xfrm>
              <a:custGeom>
                <a:avLst/>
                <a:gdLst/>
                <a:ahLst/>
                <a:cxnLst>
                  <a:cxn ang="0">
                    <a:pos x="87" y="40"/>
                  </a:cxn>
                  <a:cxn ang="0">
                    <a:pos x="94" y="34"/>
                  </a:cxn>
                  <a:cxn ang="0">
                    <a:pos x="94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6" y="26"/>
                  </a:cxn>
                  <a:cxn ang="0">
                    <a:pos x="87" y="40"/>
                  </a:cxn>
                  <a:cxn ang="0">
                    <a:pos x="94" y="34"/>
                  </a:cxn>
                  <a:cxn ang="0">
                    <a:pos x="87" y="40"/>
                  </a:cxn>
                </a:cxnLst>
                <a:rect l="0" t="0" r="r" b="b"/>
                <a:pathLst>
                  <a:path w="94" h="40">
                    <a:moveTo>
                      <a:pt x="87" y="40"/>
                    </a:moveTo>
                    <a:lnTo>
                      <a:pt x="94" y="34"/>
                    </a:lnTo>
                    <a:lnTo>
                      <a:pt x="94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26"/>
                    </a:lnTo>
                    <a:lnTo>
                      <a:pt x="87" y="40"/>
                    </a:lnTo>
                    <a:lnTo>
                      <a:pt x="94" y="34"/>
                    </a:lnTo>
                    <a:lnTo>
                      <a:pt x="87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64" name="Freeform 164"/>
              <p:cNvSpPr>
                <a:spLocks/>
              </p:cNvSpPr>
              <p:nvPr/>
            </p:nvSpPr>
            <p:spPr bwMode="auto">
              <a:xfrm>
                <a:off x="4433" y="1433"/>
                <a:ext cx="42" cy="91"/>
              </a:xfrm>
              <a:custGeom>
                <a:avLst/>
                <a:gdLst/>
                <a:ahLst/>
                <a:cxnLst>
                  <a:cxn ang="0">
                    <a:pos x="88" y="983"/>
                  </a:cxn>
                  <a:cxn ang="0">
                    <a:pos x="88" y="997"/>
                  </a:cxn>
                  <a:cxn ang="0">
                    <a:pos x="376" y="14"/>
                  </a:cxn>
                  <a:cxn ang="0">
                    <a:pos x="295" y="0"/>
                  </a:cxn>
                  <a:cxn ang="0">
                    <a:pos x="6" y="983"/>
                  </a:cxn>
                  <a:cxn ang="0">
                    <a:pos x="6" y="997"/>
                  </a:cxn>
                  <a:cxn ang="0">
                    <a:pos x="6" y="983"/>
                  </a:cxn>
                  <a:cxn ang="0">
                    <a:pos x="0" y="990"/>
                  </a:cxn>
                  <a:cxn ang="0">
                    <a:pos x="6" y="997"/>
                  </a:cxn>
                  <a:cxn ang="0">
                    <a:pos x="88" y="983"/>
                  </a:cxn>
                </a:cxnLst>
                <a:rect l="0" t="0" r="r" b="b"/>
                <a:pathLst>
                  <a:path w="376" h="997">
                    <a:moveTo>
                      <a:pt x="88" y="983"/>
                    </a:moveTo>
                    <a:lnTo>
                      <a:pt x="88" y="997"/>
                    </a:lnTo>
                    <a:lnTo>
                      <a:pt x="376" y="14"/>
                    </a:lnTo>
                    <a:lnTo>
                      <a:pt x="295" y="0"/>
                    </a:lnTo>
                    <a:lnTo>
                      <a:pt x="6" y="983"/>
                    </a:lnTo>
                    <a:lnTo>
                      <a:pt x="6" y="997"/>
                    </a:lnTo>
                    <a:lnTo>
                      <a:pt x="6" y="983"/>
                    </a:lnTo>
                    <a:lnTo>
                      <a:pt x="0" y="990"/>
                    </a:lnTo>
                    <a:lnTo>
                      <a:pt x="6" y="997"/>
                    </a:lnTo>
                    <a:lnTo>
                      <a:pt x="88" y="9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65" name="Freeform 165"/>
              <p:cNvSpPr>
                <a:spLocks/>
              </p:cNvSpPr>
              <p:nvPr/>
            </p:nvSpPr>
            <p:spPr bwMode="auto">
              <a:xfrm>
                <a:off x="4433" y="1522"/>
                <a:ext cx="28" cy="13"/>
              </a:xfrm>
              <a:custGeom>
                <a:avLst/>
                <a:gdLst/>
                <a:ahLst/>
                <a:cxnLst>
                  <a:cxn ang="0">
                    <a:pos x="242" y="88"/>
                  </a:cxn>
                  <a:cxn ang="0">
                    <a:pos x="195" y="41"/>
                  </a:cxn>
                  <a:cxn ang="0">
                    <a:pos x="148" y="47"/>
                  </a:cxn>
                  <a:cxn ang="0">
                    <a:pos x="115" y="41"/>
                  </a:cxn>
                  <a:cxn ang="0">
                    <a:pos x="95" y="27"/>
                  </a:cxn>
                  <a:cxn ang="0">
                    <a:pos x="82" y="0"/>
                  </a:cxn>
                  <a:cxn ang="0">
                    <a:pos x="0" y="14"/>
                  </a:cxn>
                  <a:cxn ang="0">
                    <a:pos x="28" y="82"/>
                  </a:cxn>
                  <a:cxn ang="0">
                    <a:pos x="88" y="122"/>
                  </a:cxn>
                  <a:cxn ang="0">
                    <a:pos x="148" y="129"/>
                  </a:cxn>
                  <a:cxn ang="0">
                    <a:pos x="195" y="136"/>
                  </a:cxn>
                  <a:cxn ang="0">
                    <a:pos x="148" y="88"/>
                  </a:cxn>
                  <a:cxn ang="0">
                    <a:pos x="242" y="88"/>
                  </a:cxn>
                  <a:cxn ang="0">
                    <a:pos x="242" y="41"/>
                  </a:cxn>
                  <a:cxn ang="0">
                    <a:pos x="195" y="41"/>
                  </a:cxn>
                  <a:cxn ang="0">
                    <a:pos x="242" y="88"/>
                  </a:cxn>
                </a:cxnLst>
                <a:rect l="0" t="0" r="r" b="b"/>
                <a:pathLst>
                  <a:path w="242" h="136">
                    <a:moveTo>
                      <a:pt x="242" y="88"/>
                    </a:moveTo>
                    <a:lnTo>
                      <a:pt x="195" y="41"/>
                    </a:lnTo>
                    <a:lnTo>
                      <a:pt x="148" y="47"/>
                    </a:lnTo>
                    <a:lnTo>
                      <a:pt x="115" y="41"/>
                    </a:lnTo>
                    <a:lnTo>
                      <a:pt x="95" y="27"/>
                    </a:lnTo>
                    <a:lnTo>
                      <a:pt x="82" y="0"/>
                    </a:lnTo>
                    <a:lnTo>
                      <a:pt x="0" y="14"/>
                    </a:lnTo>
                    <a:lnTo>
                      <a:pt x="28" y="82"/>
                    </a:lnTo>
                    <a:lnTo>
                      <a:pt x="88" y="122"/>
                    </a:lnTo>
                    <a:lnTo>
                      <a:pt x="148" y="129"/>
                    </a:lnTo>
                    <a:lnTo>
                      <a:pt x="195" y="136"/>
                    </a:lnTo>
                    <a:lnTo>
                      <a:pt x="148" y="88"/>
                    </a:lnTo>
                    <a:lnTo>
                      <a:pt x="242" y="88"/>
                    </a:lnTo>
                    <a:lnTo>
                      <a:pt x="242" y="41"/>
                    </a:lnTo>
                    <a:lnTo>
                      <a:pt x="195" y="41"/>
                    </a:lnTo>
                    <a:lnTo>
                      <a:pt x="242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66" name="Freeform 166"/>
              <p:cNvSpPr>
                <a:spLocks/>
              </p:cNvSpPr>
              <p:nvPr/>
            </p:nvSpPr>
            <p:spPr bwMode="auto">
              <a:xfrm>
                <a:off x="4450" y="1528"/>
                <a:ext cx="10" cy="8"/>
              </a:xfrm>
              <a:custGeom>
                <a:avLst/>
                <a:gdLst/>
                <a:ahLst/>
                <a:cxnLst>
                  <a:cxn ang="0">
                    <a:pos x="47" y="95"/>
                  </a:cxn>
                  <a:cxn ang="0">
                    <a:pos x="94" y="47"/>
                  </a:cxn>
                  <a:cxn ang="0">
                    <a:pos x="94" y="27"/>
                  </a:cxn>
                  <a:cxn ang="0">
                    <a:pos x="0" y="27"/>
                  </a:cxn>
                  <a:cxn ang="0">
                    <a:pos x="0" y="47"/>
                  </a:cxn>
                  <a:cxn ang="0">
                    <a:pos x="47" y="0"/>
                  </a:cxn>
                  <a:cxn ang="0">
                    <a:pos x="47" y="95"/>
                  </a:cxn>
                  <a:cxn ang="0">
                    <a:pos x="94" y="95"/>
                  </a:cxn>
                  <a:cxn ang="0">
                    <a:pos x="94" y="47"/>
                  </a:cxn>
                  <a:cxn ang="0">
                    <a:pos x="47" y="95"/>
                  </a:cxn>
                </a:cxnLst>
                <a:rect l="0" t="0" r="r" b="b"/>
                <a:pathLst>
                  <a:path w="94" h="95">
                    <a:moveTo>
                      <a:pt x="47" y="95"/>
                    </a:moveTo>
                    <a:lnTo>
                      <a:pt x="94" y="47"/>
                    </a:lnTo>
                    <a:lnTo>
                      <a:pt x="94" y="27"/>
                    </a:lnTo>
                    <a:lnTo>
                      <a:pt x="0" y="27"/>
                    </a:lnTo>
                    <a:lnTo>
                      <a:pt x="0" y="47"/>
                    </a:lnTo>
                    <a:lnTo>
                      <a:pt x="47" y="0"/>
                    </a:lnTo>
                    <a:lnTo>
                      <a:pt x="47" y="95"/>
                    </a:lnTo>
                    <a:lnTo>
                      <a:pt x="94" y="95"/>
                    </a:lnTo>
                    <a:lnTo>
                      <a:pt x="94" y="47"/>
                    </a:lnTo>
                    <a:lnTo>
                      <a:pt x="47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67" name="Freeform 167"/>
              <p:cNvSpPr>
                <a:spLocks/>
              </p:cNvSpPr>
              <p:nvPr/>
            </p:nvSpPr>
            <p:spPr bwMode="auto">
              <a:xfrm>
                <a:off x="4389" y="1528"/>
                <a:ext cx="67" cy="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47" y="95"/>
                  </a:cxn>
                  <a:cxn ang="0">
                    <a:pos x="597" y="95"/>
                  </a:cxn>
                  <a:cxn ang="0">
                    <a:pos x="597" y="0"/>
                  </a:cxn>
                  <a:cxn ang="0">
                    <a:pos x="47" y="0"/>
                  </a:cxn>
                  <a:cxn ang="0">
                    <a:pos x="94" y="47"/>
                  </a:cxn>
                  <a:cxn ang="0">
                    <a:pos x="0" y="47"/>
                  </a:cxn>
                  <a:cxn ang="0">
                    <a:pos x="0" y="95"/>
                  </a:cxn>
                  <a:cxn ang="0">
                    <a:pos x="47" y="95"/>
                  </a:cxn>
                  <a:cxn ang="0">
                    <a:pos x="0" y="47"/>
                  </a:cxn>
                </a:cxnLst>
                <a:rect l="0" t="0" r="r" b="b"/>
                <a:pathLst>
                  <a:path w="597" h="95">
                    <a:moveTo>
                      <a:pt x="0" y="47"/>
                    </a:moveTo>
                    <a:lnTo>
                      <a:pt x="47" y="95"/>
                    </a:lnTo>
                    <a:lnTo>
                      <a:pt x="597" y="95"/>
                    </a:lnTo>
                    <a:lnTo>
                      <a:pt x="597" y="0"/>
                    </a:lnTo>
                    <a:lnTo>
                      <a:pt x="47" y="0"/>
                    </a:lnTo>
                    <a:lnTo>
                      <a:pt x="94" y="47"/>
                    </a:lnTo>
                    <a:lnTo>
                      <a:pt x="0" y="47"/>
                    </a:lnTo>
                    <a:lnTo>
                      <a:pt x="0" y="95"/>
                    </a:lnTo>
                    <a:lnTo>
                      <a:pt x="47" y="9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68" name="Freeform 168"/>
              <p:cNvSpPr>
                <a:spLocks/>
              </p:cNvSpPr>
              <p:nvPr/>
            </p:nvSpPr>
            <p:spPr bwMode="auto">
              <a:xfrm>
                <a:off x="4389" y="1526"/>
                <a:ext cx="10" cy="8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0" y="47"/>
                  </a:cxn>
                  <a:cxn ang="0">
                    <a:pos x="0" y="67"/>
                  </a:cxn>
                  <a:cxn ang="0">
                    <a:pos x="94" y="67"/>
                  </a:cxn>
                  <a:cxn ang="0">
                    <a:pos x="94" y="47"/>
                  </a:cxn>
                  <a:cxn ang="0">
                    <a:pos x="47" y="95"/>
                  </a:cxn>
                  <a:cxn ang="0">
                    <a:pos x="47" y="0"/>
                  </a:cxn>
                  <a:cxn ang="0">
                    <a:pos x="0" y="0"/>
                  </a:cxn>
                  <a:cxn ang="0">
                    <a:pos x="0" y="47"/>
                  </a:cxn>
                  <a:cxn ang="0">
                    <a:pos x="47" y="0"/>
                  </a:cxn>
                </a:cxnLst>
                <a:rect l="0" t="0" r="r" b="b"/>
                <a:pathLst>
                  <a:path w="94" h="95">
                    <a:moveTo>
                      <a:pt x="47" y="0"/>
                    </a:moveTo>
                    <a:lnTo>
                      <a:pt x="0" y="47"/>
                    </a:lnTo>
                    <a:lnTo>
                      <a:pt x="0" y="67"/>
                    </a:lnTo>
                    <a:lnTo>
                      <a:pt x="94" y="67"/>
                    </a:lnTo>
                    <a:lnTo>
                      <a:pt x="94" y="47"/>
                    </a:lnTo>
                    <a:lnTo>
                      <a:pt x="47" y="95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69" name="Freeform 169"/>
              <p:cNvSpPr>
                <a:spLocks/>
              </p:cNvSpPr>
              <p:nvPr/>
            </p:nvSpPr>
            <p:spPr bwMode="auto">
              <a:xfrm>
                <a:off x="4394" y="1494"/>
                <a:ext cx="36" cy="41"/>
              </a:xfrm>
              <a:custGeom>
                <a:avLst/>
                <a:gdLst/>
                <a:ahLst/>
                <a:cxnLst>
                  <a:cxn ang="0">
                    <a:pos x="248" y="6"/>
                  </a:cxn>
                  <a:cxn ang="0">
                    <a:pos x="248" y="0"/>
                  </a:cxn>
                  <a:cxn ang="0">
                    <a:pos x="228" y="88"/>
                  </a:cxn>
                  <a:cxn ang="0">
                    <a:pos x="208" y="163"/>
                  </a:cxn>
                  <a:cxn ang="0">
                    <a:pos x="188" y="224"/>
                  </a:cxn>
                  <a:cxn ang="0">
                    <a:pos x="168" y="271"/>
                  </a:cxn>
                  <a:cxn ang="0">
                    <a:pos x="141" y="311"/>
                  </a:cxn>
                  <a:cxn ang="0">
                    <a:pos x="114" y="332"/>
                  </a:cxn>
                  <a:cxn ang="0">
                    <a:pos x="67" y="352"/>
                  </a:cxn>
                  <a:cxn ang="0">
                    <a:pos x="0" y="352"/>
                  </a:cxn>
                  <a:cxn ang="0">
                    <a:pos x="0" y="447"/>
                  </a:cxn>
                  <a:cxn ang="0">
                    <a:pos x="80" y="433"/>
                  </a:cxn>
                  <a:cxn ang="0">
                    <a:pos x="154" y="413"/>
                  </a:cxn>
                  <a:cxn ang="0">
                    <a:pos x="208" y="366"/>
                  </a:cxn>
                  <a:cxn ang="0">
                    <a:pos x="248" y="311"/>
                  </a:cxn>
                  <a:cxn ang="0">
                    <a:pos x="269" y="250"/>
                  </a:cxn>
                  <a:cxn ang="0">
                    <a:pos x="289" y="175"/>
                  </a:cxn>
                  <a:cxn ang="0">
                    <a:pos x="309" y="102"/>
                  </a:cxn>
                  <a:cxn ang="0">
                    <a:pos x="329" y="27"/>
                  </a:cxn>
                  <a:cxn ang="0">
                    <a:pos x="329" y="20"/>
                  </a:cxn>
                  <a:cxn ang="0">
                    <a:pos x="248" y="6"/>
                  </a:cxn>
                </a:cxnLst>
                <a:rect l="0" t="0" r="r" b="b"/>
                <a:pathLst>
                  <a:path w="329" h="447">
                    <a:moveTo>
                      <a:pt x="248" y="6"/>
                    </a:moveTo>
                    <a:lnTo>
                      <a:pt x="248" y="0"/>
                    </a:lnTo>
                    <a:lnTo>
                      <a:pt x="228" y="88"/>
                    </a:lnTo>
                    <a:lnTo>
                      <a:pt x="208" y="163"/>
                    </a:lnTo>
                    <a:lnTo>
                      <a:pt x="188" y="224"/>
                    </a:lnTo>
                    <a:lnTo>
                      <a:pt x="168" y="271"/>
                    </a:lnTo>
                    <a:lnTo>
                      <a:pt x="141" y="311"/>
                    </a:lnTo>
                    <a:lnTo>
                      <a:pt x="114" y="332"/>
                    </a:lnTo>
                    <a:lnTo>
                      <a:pt x="67" y="352"/>
                    </a:lnTo>
                    <a:lnTo>
                      <a:pt x="0" y="352"/>
                    </a:lnTo>
                    <a:lnTo>
                      <a:pt x="0" y="447"/>
                    </a:lnTo>
                    <a:lnTo>
                      <a:pt x="80" y="433"/>
                    </a:lnTo>
                    <a:lnTo>
                      <a:pt x="154" y="413"/>
                    </a:lnTo>
                    <a:lnTo>
                      <a:pt x="208" y="366"/>
                    </a:lnTo>
                    <a:lnTo>
                      <a:pt x="248" y="311"/>
                    </a:lnTo>
                    <a:lnTo>
                      <a:pt x="269" y="250"/>
                    </a:lnTo>
                    <a:lnTo>
                      <a:pt x="289" y="175"/>
                    </a:lnTo>
                    <a:lnTo>
                      <a:pt x="309" y="102"/>
                    </a:lnTo>
                    <a:lnTo>
                      <a:pt x="329" y="27"/>
                    </a:lnTo>
                    <a:lnTo>
                      <a:pt x="329" y="20"/>
                    </a:lnTo>
                    <a:lnTo>
                      <a:pt x="248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70" name="Freeform 170"/>
              <p:cNvSpPr>
                <a:spLocks/>
              </p:cNvSpPr>
              <p:nvPr/>
            </p:nvSpPr>
            <p:spPr bwMode="auto">
              <a:xfrm>
                <a:off x="4421" y="1450"/>
                <a:ext cx="25" cy="46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35" y="28"/>
                  </a:cxn>
                  <a:cxn ang="0">
                    <a:pos x="121" y="95"/>
                  </a:cxn>
                  <a:cxn ang="0">
                    <a:pos x="74" y="231"/>
                  </a:cxn>
                  <a:cxn ang="0">
                    <a:pos x="0" y="495"/>
                  </a:cxn>
                  <a:cxn ang="0">
                    <a:pos x="81" y="509"/>
                  </a:cxn>
                  <a:cxn ang="0">
                    <a:pos x="154" y="258"/>
                  </a:cxn>
                  <a:cxn ang="0">
                    <a:pos x="202" y="109"/>
                  </a:cxn>
                  <a:cxn ang="0">
                    <a:pos x="215" y="42"/>
                  </a:cxn>
                  <a:cxn ang="0">
                    <a:pos x="228" y="0"/>
                  </a:cxn>
                  <a:cxn ang="0">
                    <a:pos x="135" y="0"/>
                  </a:cxn>
                </a:cxnLst>
                <a:rect l="0" t="0" r="r" b="b"/>
                <a:pathLst>
                  <a:path w="228" h="509">
                    <a:moveTo>
                      <a:pt x="135" y="0"/>
                    </a:moveTo>
                    <a:lnTo>
                      <a:pt x="135" y="28"/>
                    </a:lnTo>
                    <a:lnTo>
                      <a:pt x="121" y="95"/>
                    </a:lnTo>
                    <a:lnTo>
                      <a:pt x="74" y="231"/>
                    </a:lnTo>
                    <a:lnTo>
                      <a:pt x="0" y="495"/>
                    </a:lnTo>
                    <a:lnTo>
                      <a:pt x="81" y="509"/>
                    </a:lnTo>
                    <a:lnTo>
                      <a:pt x="154" y="258"/>
                    </a:lnTo>
                    <a:lnTo>
                      <a:pt x="202" y="109"/>
                    </a:lnTo>
                    <a:lnTo>
                      <a:pt x="215" y="42"/>
                    </a:lnTo>
                    <a:lnTo>
                      <a:pt x="228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71" name="Freeform 171"/>
              <p:cNvSpPr>
                <a:spLocks/>
              </p:cNvSpPr>
              <p:nvPr/>
            </p:nvSpPr>
            <p:spPr bwMode="auto">
              <a:xfrm>
                <a:off x="4426" y="1437"/>
                <a:ext cx="20" cy="13"/>
              </a:xfrm>
              <a:custGeom>
                <a:avLst/>
                <a:gdLst/>
                <a:ahLst/>
                <a:cxnLst>
                  <a:cxn ang="0">
                    <a:pos x="6" y="95"/>
                  </a:cxn>
                  <a:cxn ang="0">
                    <a:pos x="13" y="88"/>
                  </a:cxn>
                  <a:cxn ang="0">
                    <a:pos x="53" y="82"/>
                  </a:cxn>
                  <a:cxn ang="0">
                    <a:pos x="80" y="95"/>
                  </a:cxn>
                  <a:cxn ang="0">
                    <a:pos x="87" y="102"/>
                  </a:cxn>
                  <a:cxn ang="0">
                    <a:pos x="94" y="135"/>
                  </a:cxn>
                  <a:cxn ang="0">
                    <a:pos x="187" y="135"/>
                  </a:cxn>
                  <a:cxn ang="0">
                    <a:pos x="168" y="61"/>
                  </a:cxn>
                  <a:cxn ang="0">
                    <a:pos x="121" y="13"/>
                  </a:cxn>
                  <a:cxn ang="0">
                    <a:pos x="53" y="0"/>
                  </a:cxn>
                  <a:cxn ang="0">
                    <a:pos x="0" y="7"/>
                  </a:cxn>
                  <a:cxn ang="0">
                    <a:pos x="6" y="0"/>
                  </a:cxn>
                  <a:cxn ang="0">
                    <a:pos x="6" y="95"/>
                  </a:cxn>
                  <a:cxn ang="0">
                    <a:pos x="13" y="88"/>
                  </a:cxn>
                  <a:cxn ang="0">
                    <a:pos x="6" y="95"/>
                  </a:cxn>
                </a:cxnLst>
                <a:rect l="0" t="0" r="r" b="b"/>
                <a:pathLst>
                  <a:path w="187" h="135">
                    <a:moveTo>
                      <a:pt x="6" y="95"/>
                    </a:moveTo>
                    <a:lnTo>
                      <a:pt x="13" y="88"/>
                    </a:lnTo>
                    <a:lnTo>
                      <a:pt x="53" y="82"/>
                    </a:lnTo>
                    <a:lnTo>
                      <a:pt x="80" y="95"/>
                    </a:lnTo>
                    <a:lnTo>
                      <a:pt x="87" y="102"/>
                    </a:lnTo>
                    <a:lnTo>
                      <a:pt x="94" y="135"/>
                    </a:lnTo>
                    <a:lnTo>
                      <a:pt x="187" y="135"/>
                    </a:lnTo>
                    <a:lnTo>
                      <a:pt x="168" y="61"/>
                    </a:lnTo>
                    <a:lnTo>
                      <a:pt x="121" y="13"/>
                    </a:lnTo>
                    <a:lnTo>
                      <a:pt x="53" y="0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6" y="95"/>
                    </a:lnTo>
                    <a:lnTo>
                      <a:pt x="13" y="88"/>
                    </a:lnTo>
                    <a:lnTo>
                      <a:pt x="6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72" name="Freeform 172"/>
              <p:cNvSpPr>
                <a:spLocks/>
              </p:cNvSpPr>
              <p:nvPr/>
            </p:nvSpPr>
            <p:spPr bwMode="auto">
              <a:xfrm>
                <a:off x="4417" y="1437"/>
                <a:ext cx="10" cy="1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7" y="95"/>
                  </a:cxn>
                  <a:cxn ang="0">
                    <a:pos x="80" y="95"/>
                  </a:cxn>
                  <a:cxn ang="0">
                    <a:pos x="80" y="0"/>
                  </a:cxn>
                  <a:cxn ang="0">
                    <a:pos x="47" y="0"/>
                  </a:cxn>
                  <a:cxn ang="0">
                    <a:pos x="94" y="48"/>
                  </a:cxn>
                  <a:cxn ang="0">
                    <a:pos x="0" y="48"/>
                  </a:cxn>
                  <a:cxn ang="0">
                    <a:pos x="0" y="95"/>
                  </a:cxn>
                  <a:cxn ang="0">
                    <a:pos x="47" y="95"/>
                  </a:cxn>
                  <a:cxn ang="0">
                    <a:pos x="0" y="48"/>
                  </a:cxn>
                </a:cxnLst>
                <a:rect l="0" t="0" r="r" b="b"/>
                <a:pathLst>
                  <a:path w="94" h="95">
                    <a:moveTo>
                      <a:pt x="0" y="48"/>
                    </a:moveTo>
                    <a:lnTo>
                      <a:pt x="47" y="95"/>
                    </a:lnTo>
                    <a:lnTo>
                      <a:pt x="80" y="95"/>
                    </a:lnTo>
                    <a:lnTo>
                      <a:pt x="80" y="0"/>
                    </a:lnTo>
                    <a:lnTo>
                      <a:pt x="47" y="0"/>
                    </a:lnTo>
                    <a:lnTo>
                      <a:pt x="94" y="48"/>
                    </a:lnTo>
                    <a:lnTo>
                      <a:pt x="0" y="48"/>
                    </a:lnTo>
                    <a:lnTo>
                      <a:pt x="0" y="95"/>
                    </a:lnTo>
                    <a:lnTo>
                      <a:pt x="47" y="9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73" name="Freeform 173"/>
              <p:cNvSpPr>
                <a:spLocks/>
              </p:cNvSpPr>
              <p:nvPr/>
            </p:nvSpPr>
            <p:spPr bwMode="auto">
              <a:xfrm>
                <a:off x="4417" y="1436"/>
                <a:ext cx="10" cy="7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94" y="61"/>
                  </a:cxn>
                  <a:cxn ang="0">
                    <a:pos x="94" y="40"/>
                  </a:cxn>
                  <a:cxn ang="0">
                    <a:pos x="54" y="81"/>
                  </a:cxn>
                  <a:cxn ang="0">
                    <a:pos x="40" y="0"/>
                  </a:cxn>
                  <a:cxn ang="0">
                    <a:pos x="0" y="6"/>
                  </a:cxn>
                  <a:cxn ang="0">
                    <a:pos x="0" y="40"/>
                  </a:cxn>
                  <a:cxn ang="0">
                    <a:pos x="40" y="0"/>
                  </a:cxn>
                </a:cxnLst>
                <a:rect l="0" t="0" r="r" b="b"/>
                <a:pathLst>
                  <a:path w="94" h="81">
                    <a:moveTo>
                      <a:pt x="40" y="0"/>
                    </a:moveTo>
                    <a:lnTo>
                      <a:pt x="0" y="40"/>
                    </a:lnTo>
                    <a:lnTo>
                      <a:pt x="0" y="61"/>
                    </a:lnTo>
                    <a:lnTo>
                      <a:pt x="94" y="61"/>
                    </a:lnTo>
                    <a:lnTo>
                      <a:pt x="94" y="40"/>
                    </a:lnTo>
                    <a:lnTo>
                      <a:pt x="54" y="81"/>
                    </a:lnTo>
                    <a:lnTo>
                      <a:pt x="40" y="0"/>
                    </a:lnTo>
                    <a:lnTo>
                      <a:pt x="0" y="6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74" name="Freeform 174"/>
              <p:cNvSpPr>
                <a:spLocks/>
              </p:cNvSpPr>
              <p:nvPr/>
            </p:nvSpPr>
            <p:spPr bwMode="auto">
              <a:xfrm>
                <a:off x="4423" y="1426"/>
                <a:ext cx="44" cy="17"/>
              </a:xfrm>
              <a:custGeom>
                <a:avLst/>
                <a:gdLst/>
                <a:ahLst/>
                <a:cxnLst>
                  <a:cxn ang="0">
                    <a:pos x="389" y="0"/>
                  </a:cxn>
                  <a:cxn ang="0">
                    <a:pos x="383" y="6"/>
                  </a:cxn>
                  <a:cxn ang="0">
                    <a:pos x="0" y="108"/>
                  </a:cxn>
                  <a:cxn ang="0">
                    <a:pos x="14" y="189"/>
                  </a:cxn>
                  <a:cxn ang="0">
                    <a:pos x="396" y="87"/>
                  </a:cxn>
                  <a:cxn ang="0">
                    <a:pos x="389" y="94"/>
                  </a:cxn>
                  <a:cxn ang="0">
                    <a:pos x="389" y="0"/>
                  </a:cxn>
                  <a:cxn ang="0">
                    <a:pos x="389" y="6"/>
                  </a:cxn>
                  <a:cxn ang="0">
                    <a:pos x="383" y="6"/>
                  </a:cxn>
                  <a:cxn ang="0">
                    <a:pos x="389" y="0"/>
                  </a:cxn>
                </a:cxnLst>
                <a:rect l="0" t="0" r="r" b="b"/>
                <a:pathLst>
                  <a:path w="396" h="189">
                    <a:moveTo>
                      <a:pt x="389" y="0"/>
                    </a:moveTo>
                    <a:lnTo>
                      <a:pt x="383" y="6"/>
                    </a:lnTo>
                    <a:lnTo>
                      <a:pt x="0" y="108"/>
                    </a:lnTo>
                    <a:lnTo>
                      <a:pt x="14" y="189"/>
                    </a:lnTo>
                    <a:lnTo>
                      <a:pt x="396" y="87"/>
                    </a:lnTo>
                    <a:lnTo>
                      <a:pt x="389" y="94"/>
                    </a:lnTo>
                    <a:lnTo>
                      <a:pt x="389" y="0"/>
                    </a:lnTo>
                    <a:lnTo>
                      <a:pt x="389" y="6"/>
                    </a:lnTo>
                    <a:lnTo>
                      <a:pt x="383" y="6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75" name="Freeform 175"/>
              <p:cNvSpPr>
                <a:spLocks/>
              </p:cNvSpPr>
              <p:nvPr/>
            </p:nvSpPr>
            <p:spPr bwMode="auto">
              <a:xfrm>
                <a:off x="4391" y="1428"/>
                <a:ext cx="76" cy="102"/>
              </a:xfrm>
              <a:custGeom>
                <a:avLst/>
                <a:gdLst/>
                <a:ahLst/>
                <a:cxnLst>
                  <a:cxn ang="0">
                    <a:pos x="645" y="0"/>
                  </a:cxn>
                  <a:cxn ang="0">
                    <a:pos x="678" y="0"/>
                  </a:cxn>
                  <a:cxn ang="0">
                    <a:pos x="678" y="33"/>
                  </a:cxn>
                  <a:cxn ang="0">
                    <a:pos x="396" y="1010"/>
                  </a:cxn>
                  <a:cxn ang="0">
                    <a:pos x="417" y="1063"/>
                  </a:cxn>
                  <a:cxn ang="0">
                    <a:pos x="450" y="1083"/>
                  </a:cxn>
                  <a:cxn ang="0">
                    <a:pos x="497" y="1097"/>
                  </a:cxn>
                  <a:cxn ang="0">
                    <a:pos x="544" y="1097"/>
                  </a:cxn>
                  <a:cxn ang="0">
                    <a:pos x="544" y="1118"/>
                  </a:cxn>
                  <a:cxn ang="0">
                    <a:pos x="0" y="1118"/>
                  </a:cxn>
                  <a:cxn ang="0">
                    <a:pos x="0" y="1097"/>
                  </a:cxn>
                  <a:cxn ang="0">
                    <a:pos x="74" y="1091"/>
                  </a:cxn>
                  <a:cxn ang="0">
                    <a:pos x="134" y="1070"/>
                  </a:cxn>
                  <a:cxn ang="0">
                    <a:pos x="175" y="1036"/>
                  </a:cxn>
                  <a:cxn ang="0">
                    <a:pos x="201" y="989"/>
                  </a:cxn>
                  <a:cxn ang="0">
                    <a:pos x="228" y="935"/>
                  </a:cxn>
                  <a:cxn ang="0">
                    <a:pos x="242" y="867"/>
                  </a:cxn>
                  <a:cxn ang="0">
                    <a:pos x="262" y="792"/>
                  </a:cxn>
                  <a:cxn ang="0">
                    <a:pos x="282" y="711"/>
                  </a:cxn>
                  <a:cxn ang="0">
                    <a:pos x="363" y="453"/>
                  </a:cxn>
                  <a:cxn ang="0">
                    <a:pos x="403" y="311"/>
                  </a:cxn>
                  <a:cxn ang="0">
                    <a:pos x="423" y="244"/>
                  </a:cxn>
                  <a:cxn ang="0">
                    <a:pos x="423" y="203"/>
                  </a:cxn>
                  <a:cxn ang="0">
                    <a:pos x="410" y="155"/>
                  </a:cxn>
                  <a:cxn ang="0">
                    <a:pos x="382" y="128"/>
                  </a:cxn>
                  <a:cxn ang="0">
                    <a:pos x="336" y="114"/>
                  </a:cxn>
                  <a:cxn ang="0">
                    <a:pos x="289" y="122"/>
                  </a:cxn>
                  <a:cxn ang="0">
                    <a:pos x="262" y="122"/>
                  </a:cxn>
                  <a:cxn ang="0">
                    <a:pos x="262" y="101"/>
                  </a:cxn>
                  <a:cxn ang="0">
                    <a:pos x="645" y="0"/>
                  </a:cxn>
                </a:cxnLst>
                <a:rect l="0" t="0" r="r" b="b"/>
                <a:pathLst>
                  <a:path w="678" h="1118">
                    <a:moveTo>
                      <a:pt x="645" y="0"/>
                    </a:moveTo>
                    <a:lnTo>
                      <a:pt x="678" y="0"/>
                    </a:lnTo>
                    <a:lnTo>
                      <a:pt x="678" y="33"/>
                    </a:lnTo>
                    <a:lnTo>
                      <a:pt x="396" y="1010"/>
                    </a:lnTo>
                    <a:lnTo>
                      <a:pt x="417" y="1063"/>
                    </a:lnTo>
                    <a:lnTo>
                      <a:pt x="450" y="1083"/>
                    </a:lnTo>
                    <a:lnTo>
                      <a:pt x="497" y="1097"/>
                    </a:lnTo>
                    <a:lnTo>
                      <a:pt x="544" y="1097"/>
                    </a:lnTo>
                    <a:lnTo>
                      <a:pt x="544" y="1118"/>
                    </a:lnTo>
                    <a:lnTo>
                      <a:pt x="0" y="1118"/>
                    </a:lnTo>
                    <a:lnTo>
                      <a:pt x="0" y="1097"/>
                    </a:lnTo>
                    <a:lnTo>
                      <a:pt x="74" y="1091"/>
                    </a:lnTo>
                    <a:lnTo>
                      <a:pt x="134" y="1070"/>
                    </a:lnTo>
                    <a:lnTo>
                      <a:pt x="175" y="1036"/>
                    </a:lnTo>
                    <a:lnTo>
                      <a:pt x="201" y="989"/>
                    </a:lnTo>
                    <a:lnTo>
                      <a:pt x="228" y="935"/>
                    </a:lnTo>
                    <a:lnTo>
                      <a:pt x="242" y="867"/>
                    </a:lnTo>
                    <a:lnTo>
                      <a:pt x="262" y="792"/>
                    </a:lnTo>
                    <a:lnTo>
                      <a:pt x="282" y="711"/>
                    </a:lnTo>
                    <a:lnTo>
                      <a:pt x="363" y="453"/>
                    </a:lnTo>
                    <a:lnTo>
                      <a:pt x="403" y="311"/>
                    </a:lnTo>
                    <a:lnTo>
                      <a:pt x="423" y="244"/>
                    </a:lnTo>
                    <a:lnTo>
                      <a:pt x="423" y="203"/>
                    </a:lnTo>
                    <a:lnTo>
                      <a:pt x="410" y="155"/>
                    </a:lnTo>
                    <a:lnTo>
                      <a:pt x="382" y="128"/>
                    </a:lnTo>
                    <a:lnTo>
                      <a:pt x="336" y="114"/>
                    </a:lnTo>
                    <a:lnTo>
                      <a:pt x="289" y="122"/>
                    </a:lnTo>
                    <a:lnTo>
                      <a:pt x="262" y="122"/>
                    </a:lnTo>
                    <a:lnTo>
                      <a:pt x="262" y="101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76" name="Freeform 176"/>
              <p:cNvSpPr>
                <a:spLocks/>
              </p:cNvSpPr>
              <p:nvPr/>
            </p:nvSpPr>
            <p:spPr bwMode="auto">
              <a:xfrm>
                <a:off x="4392" y="1429"/>
                <a:ext cx="76" cy="103"/>
              </a:xfrm>
              <a:custGeom>
                <a:avLst/>
                <a:gdLst/>
                <a:ahLst/>
                <a:cxnLst>
                  <a:cxn ang="0">
                    <a:pos x="645" y="0"/>
                  </a:cxn>
                  <a:cxn ang="0">
                    <a:pos x="679" y="0"/>
                  </a:cxn>
                  <a:cxn ang="0">
                    <a:pos x="679" y="27"/>
                  </a:cxn>
                  <a:cxn ang="0">
                    <a:pos x="397" y="1010"/>
                  </a:cxn>
                  <a:cxn ang="0">
                    <a:pos x="416" y="1063"/>
                  </a:cxn>
                  <a:cxn ang="0">
                    <a:pos x="451" y="1084"/>
                  </a:cxn>
                  <a:cxn ang="0">
                    <a:pos x="498" y="1098"/>
                  </a:cxn>
                  <a:cxn ang="0">
                    <a:pos x="545" y="1098"/>
                  </a:cxn>
                  <a:cxn ang="0">
                    <a:pos x="545" y="1118"/>
                  </a:cxn>
                  <a:cxn ang="0">
                    <a:pos x="0" y="1118"/>
                  </a:cxn>
                  <a:cxn ang="0">
                    <a:pos x="0" y="1098"/>
                  </a:cxn>
                  <a:cxn ang="0">
                    <a:pos x="74" y="1091"/>
                  </a:cxn>
                  <a:cxn ang="0">
                    <a:pos x="128" y="1071"/>
                  </a:cxn>
                  <a:cxn ang="0">
                    <a:pos x="168" y="1030"/>
                  </a:cxn>
                  <a:cxn ang="0">
                    <a:pos x="202" y="982"/>
                  </a:cxn>
                  <a:cxn ang="0">
                    <a:pos x="222" y="929"/>
                  </a:cxn>
                  <a:cxn ang="0">
                    <a:pos x="242" y="860"/>
                  </a:cxn>
                  <a:cxn ang="0">
                    <a:pos x="262" y="793"/>
                  </a:cxn>
                  <a:cxn ang="0">
                    <a:pos x="283" y="711"/>
                  </a:cxn>
                  <a:cxn ang="0">
                    <a:pos x="363" y="454"/>
                  </a:cxn>
                  <a:cxn ang="0">
                    <a:pos x="404" y="311"/>
                  </a:cxn>
                  <a:cxn ang="0">
                    <a:pos x="424" y="244"/>
                  </a:cxn>
                  <a:cxn ang="0">
                    <a:pos x="424" y="203"/>
                  </a:cxn>
                  <a:cxn ang="0">
                    <a:pos x="410" y="155"/>
                  </a:cxn>
                  <a:cxn ang="0">
                    <a:pos x="383" y="122"/>
                  </a:cxn>
                  <a:cxn ang="0">
                    <a:pos x="336" y="115"/>
                  </a:cxn>
                  <a:cxn ang="0">
                    <a:pos x="289" y="122"/>
                  </a:cxn>
                  <a:cxn ang="0">
                    <a:pos x="262" y="122"/>
                  </a:cxn>
                  <a:cxn ang="0">
                    <a:pos x="262" y="94"/>
                  </a:cxn>
                  <a:cxn ang="0">
                    <a:pos x="645" y="0"/>
                  </a:cxn>
                </a:cxnLst>
                <a:rect l="0" t="0" r="r" b="b"/>
                <a:pathLst>
                  <a:path w="679" h="1118">
                    <a:moveTo>
                      <a:pt x="645" y="0"/>
                    </a:moveTo>
                    <a:lnTo>
                      <a:pt x="679" y="0"/>
                    </a:lnTo>
                    <a:lnTo>
                      <a:pt x="679" y="27"/>
                    </a:lnTo>
                    <a:lnTo>
                      <a:pt x="397" y="1010"/>
                    </a:lnTo>
                    <a:lnTo>
                      <a:pt x="416" y="1063"/>
                    </a:lnTo>
                    <a:lnTo>
                      <a:pt x="451" y="1084"/>
                    </a:lnTo>
                    <a:lnTo>
                      <a:pt x="498" y="1098"/>
                    </a:lnTo>
                    <a:lnTo>
                      <a:pt x="545" y="1098"/>
                    </a:lnTo>
                    <a:lnTo>
                      <a:pt x="545" y="1118"/>
                    </a:lnTo>
                    <a:lnTo>
                      <a:pt x="0" y="1118"/>
                    </a:lnTo>
                    <a:lnTo>
                      <a:pt x="0" y="1098"/>
                    </a:lnTo>
                    <a:lnTo>
                      <a:pt x="74" y="1091"/>
                    </a:lnTo>
                    <a:lnTo>
                      <a:pt x="128" y="1071"/>
                    </a:lnTo>
                    <a:lnTo>
                      <a:pt x="168" y="1030"/>
                    </a:lnTo>
                    <a:lnTo>
                      <a:pt x="202" y="982"/>
                    </a:lnTo>
                    <a:lnTo>
                      <a:pt x="222" y="929"/>
                    </a:lnTo>
                    <a:lnTo>
                      <a:pt x="242" y="860"/>
                    </a:lnTo>
                    <a:lnTo>
                      <a:pt x="262" y="793"/>
                    </a:lnTo>
                    <a:lnTo>
                      <a:pt x="283" y="711"/>
                    </a:lnTo>
                    <a:lnTo>
                      <a:pt x="363" y="454"/>
                    </a:lnTo>
                    <a:lnTo>
                      <a:pt x="404" y="311"/>
                    </a:lnTo>
                    <a:lnTo>
                      <a:pt x="424" y="244"/>
                    </a:lnTo>
                    <a:lnTo>
                      <a:pt x="424" y="203"/>
                    </a:lnTo>
                    <a:lnTo>
                      <a:pt x="410" y="155"/>
                    </a:lnTo>
                    <a:lnTo>
                      <a:pt x="383" y="122"/>
                    </a:lnTo>
                    <a:lnTo>
                      <a:pt x="336" y="115"/>
                    </a:lnTo>
                    <a:lnTo>
                      <a:pt x="289" y="122"/>
                    </a:lnTo>
                    <a:lnTo>
                      <a:pt x="262" y="122"/>
                    </a:lnTo>
                    <a:lnTo>
                      <a:pt x="262" y="94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77" name="Freeform 177"/>
              <p:cNvSpPr>
                <a:spLocks/>
              </p:cNvSpPr>
              <p:nvPr/>
            </p:nvSpPr>
            <p:spPr bwMode="auto">
              <a:xfrm>
                <a:off x="4808" y="1299"/>
                <a:ext cx="77" cy="103"/>
              </a:xfrm>
              <a:custGeom>
                <a:avLst/>
                <a:gdLst/>
                <a:ahLst/>
                <a:cxnLst>
                  <a:cxn ang="0">
                    <a:pos x="645" y="0"/>
                  </a:cxn>
                  <a:cxn ang="0">
                    <a:pos x="685" y="0"/>
                  </a:cxn>
                  <a:cxn ang="0">
                    <a:pos x="685" y="26"/>
                  </a:cxn>
                  <a:cxn ang="0">
                    <a:pos x="396" y="1009"/>
                  </a:cxn>
                  <a:cxn ang="0">
                    <a:pos x="416" y="1063"/>
                  </a:cxn>
                  <a:cxn ang="0">
                    <a:pos x="457" y="1083"/>
                  </a:cxn>
                  <a:cxn ang="0">
                    <a:pos x="504" y="1097"/>
                  </a:cxn>
                  <a:cxn ang="0">
                    <a:pos x="551" y="1097"/>
                  </a:cxn>
                  <a:cxn ang="0">
                    <a:pos x="551" y="1117"/>
                  </a:cxn>
                  <a:cxn ang="0">
                    <a:pos x="0" y="1117"/>
                  </a:cxn>
                  <a:cxn ang="0">
                    <a:pos x="0" y="1097"/>
                  </a:cxn>
                  <a:cxn ang="0">
                    <a:pos x="73" y="1091"/>
                  </a:cxn>
                  <a:cxn ang="0">
                    <a:pos x="134" y="1070"/>
                  </a:cxn>
                  <a:cxn ang="0">
                    <a:pos x="174" y="1030"/>
                  </a:cxn>
                  <a:cxn ang="0">
                    <a:pos x="208" y="982"/>
                  </a:cxn>
                  <a:cxn ang="0">
                    <a:pos x="229" y="928"/>
                  </a:cxn>
                  <a:cxn ang="0">
                    <a:pos x="248" y="860"/>
                  </a:cxn>
                  <a:cxn ang="0">
                    <a:pos x="268" y="792"/>
                  </a:cxn>
                  <a:cxn ang="0">
                    <a:pos x="289" y="711"/>
                  </a:cxn>
                  <a:cxn ang="0">
                    <a:pos x="362" y="453"/>
                  </a:cxn>
                  <a:cxn ang="0">
                    <a:pos x="409" y="311"/>
                  </a:cxn>
                  <a:cxn ang="0">
                    <a:pos x="423" y="244"/>
                  </a:cxn>
                  <a:cxn ang="0">
                    <a:pos x="430" y="203"/>
                  </a:cxn>
                  <a:cxn ang="0">
                    <a:pos x="416" y="155"/>
                  </a:cxn>
                  <a:cxn ang="0">
                    <a:pos x="389" y="122"/>
                  </a:cxn>
                  <a:cxn ang="0">
                    <a:pos x="342" y="114"/>
                  </a:cxn>
                  <a:cxn ang="0">
                    <a:pos x="295" y="122"/>
                  </a:cxn>
                  <a:cxn ang="0">
                    <a:pos x="262" y="122"/>
                  </a:cxn>
                  <a:cxn ang="0">
                    <a:pos x="262" y="94"/>
                  </a:cxn>
                  <a:cxn ang="0">
                    <a:pos x="645" y="0"/>
                  </a:cxn>
                </a:cxnLst>
                <a:rect l="0" t="0" r="r" b="b"/>
                <a:pathLst>
                  <a:path w="685" h="1117">
                    <a:moveTo>
                      <a:pt x="645" y="0"/>
                    </a:moveTo>
                    <a:lnTo>
                      <a:pt x="685" y="0"/>
                    </a:lnTo>
                    <a:lnTo>
                      <a:pt x="685" y="26"/>
                    </a:lnTo>
                    <a:lnTo>
                      <a:pt x="396" y="1009"/>
                    </a:lnTo>
                    <a:lnTo>
                      <a:pt x="416" y="1063"/>
                    </a:lnTo>
                    <a:lnTo>
                      <a:pt x="457" y="1083"/>
                    </a:lnTo>
                    <a:lnTo>
                      <a:pt x="504" y="1097"/>
                    </a:lnTo>
                    <a:lnTo>
                      <a:pt x="551" y="1097"/>
                    </a:lnTo>
                    <a:lnTo>
                      <a:pt x="551" y="1117"/>
                    </a:lnTo>
                    <a:lnTo>
                      <a:pt x="0" y="1117"/>
                    </a:lnTo>
                    <a:lnTo>
                      <a:pt x="0" y="1097"/>
                    </a:lnTo>
                    <a:lnTo>
                      <a:pt x="73" y="1091"/>
                    </a:lnTo>
                    <a:lnTo>
                      <a:pt x="134" y="1070"/>
                    </a:lnTo>
                    <a:lnTo>
                      <a:pt x="174" y="1030"/>
                    </a:lnTo>
                    <a:lnTo>
                      <a:pt x="208" y="982"/>
                    </a:lnTo>
                    <a:lnTo>
                      <a:pt x="229" y="928"/>
                    </a:lnTo>
                    <a:lnTo>
                      <a:pt x="248" y="860"/>
                    </a:lnTo>
                    <a:lnTo>
                      <a:pt x="268" y="792"/>
                    </a:lnTo>
                    <a:lnTo>
                      <a:pt x="289" y="711"/>
                    </a:lnTo>
                    <a:lnTo>
                      <a:pt x="362" y="453"/>
                    </a:lnTo>
                    <a:lnTo>
                      <a:pt x="409" y="311"/>
                    </a:lnTo>
                    <a:lnTo>
                      <a:pt x="423" y="244"/>
                    </a:lnTo>
                    <a:lnTo>
                      <a:pt x="430" y="203"/>
                    </a:lnTo>
                    <a:lnTo>
                      <a:pt x="416" y="155"/>
                    </a:lnTo>
                    <a:lnTo>
                      <a:pt x="389" y="122"/>
                    </a:lnTo>
                    <a:lnTo>
                      <a:pt x="342" y="114"/>
                    </a:lnTo>
                    <a:lnTo>
                      <a:pt x="295" y="122"/>
                    </a:lnTo>
                    <a:lnTo>
                      <a:pt x="262" y="122"/>
                    </a:lnTo>
                    <a:lnTo>
                      <a:pt x="262" y="94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78" name="Freeform 178"/>
              <p:cNvSpPr>
                <a:spLocks/>
              </p:cNvSpPr>
              <p:nvPr/>
            </p:nvSpPr>
            <p:spPr bwMode="auto">
              <a:xfrm>
                <a:off x="4878" y="1295"/>
                <a:ext cx="11" cy="8"/>
              </a:xfrm>
              <a:custGeom>
                <a:avLst/>
                <a:gdLst/>
                <a:ahLst/>
                <a:cxnLst>
                  <a:cxn ang="0">
                    <a:pos x="95" y="48"/>
                  </a:cxn>
                  <a:cxn ang="0">
                    <a:pos x="48" y="0"/>
                  </a:cxn>
                  <a:cxn ang="0">
                    <a:pos x="8" y="0"/>
                  </a:cxn>
                  <a:cxn ang="0">
                    <a:pos x="8" y="95"/>
                  </a:cxn>
                  <a:cxn ang="0">
                    <a:pos x="48" y="95"/>
                  </a:cxn>
                  <a:cxn ang="0">
                    <a:pos x="0" y="48"/>
                  </a:cxn>
                  <a:cxn ang="0">
                    <a:pos x="95" y="48"/>
                  </a:cxn>
                  <a:cxn ang="0">
                    <a:pos x="95" y="0"/>
                  </a:cxn>
                  <a:cxn ang="0">
                    <a:pos x="48" y="0"/>
                  </a:cxn>
                  <a:cxn ang="0">
                    <a:pos x="95" y="48"/>
                  </a:cxn>
                </a:cxnLst>
                <a:rect l="0" t="0" r="r" b="b"/>
                <a:pathLst>
                  <a:path w="95" h="95">
                    <a:moveTo>
                      <a:pt x="95" y="48"/>
                    </a:moveTo>
                    <a:lnTo>
                      <a:pt x="48" y="0"/>
                    </a:lnTo>
                    <a:lnTo>
                      <a:pt x="8" y="0"/>
                    </a:lnTo>
                    <a:lnTo>
                      <a:pt x="8" y="95"/>
                    </a:lnTo>
                    <a:lnTo>
                      <a:pt x="48" y="95"/>
                    </a:lnTo>
                    <a:lnTo>
                      <a:pt x="0" y="48"/>
                    </a:lnTo>
                    <a:lnTo>
                      <a:pt x="95" y="48"/>
                    </a:lnTo>
                    <a:lnTo>
                      <a:pt x="95" y="0"/>
                    </a:lnTo>
                    <a:lnTo>
                      <a:pt x="48" y="0"/>
                    </a:lnTo>
                    <a:lnTo>
                      <a:pt x="95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79" name="Freeform 179"/>
              <p:cNvSpPr>
                <a:spLocks/>
              </p:cNvSpPr>
              <p:nvPr/>
            </p:nvSpPr>
            <p:spPr bwMode="auto">
              <a:xfrm>
                <a:off x="4878" y="1299"/>
                <a:ext cx="11" cy="4"/>
              </a:xfrm>
              <a:custGeom>
                <a:avLst/>
                <a:gdLst/>
                <a:ahLst/>
                <a:cxnLst>
                  <a:cxn ang="0">
                    <a:pos x="88" y="33"/>
                  </a:cxn>
                  <a:cxn ang="0">
                    <a:pos x="95" y="26"/>
                  </a:cxn>
                  <a:cxn ang="0">
                    <a:pos x="95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8" y="20"/>
                  </a:cxn>
                  <a:cxn ang="0">
                    <a:pos x="88" y="33"/>
                  </a:cxn>
                  <a:cxn ang="0">
                    <a:pos x="95" y="26"/>
                  </a:cxn>
                  <a:cxn ang="0">
                    <a:pos x="88" y="33"/>
                  </a:cxn>
                </a:cxnLst>
                <a:rect l="0" t="0" r="r" b="b"/>
                <a:pathLst>
                  <a:path w="95" h="33">
                    <a:moveTo>
                      <a:pt x="88" y="33"/>
                    </a:moveTo>
                    <a:lnTo>
                      <a:pt x="95" y="26"/>
                    </a:lnTo>
                    <a:lnTo>
                      <a:pt x="95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8" y="20"/>
                    </a:lnTo>
                    <a:lnTo>
                      <a:pt x="88" y="33"/>
                    </a:lnTo>
                    <a:lnTo>
                      <a:pt x="95" y="26"/>
                    </a:lnTo>
                    <a:lnTo>
                      <a:pt x="88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80" name="Freeform 180"/>
              <p:cNvSpPr>
                <a:spLocks/>
              </p:cNvSpPr>
              <p:nvPr/>
            </p:nvSpPr>
            <p:spPr bwMode="auto">
              <a:xfrm>
                <a:off x="4847" y="1301"/>
                <a:ext cx="42" cy="91"/>
              </a:xfrm>
              <a:custGeom>
                <a:avLst/>
                <a:gdLst/>
                <a:ahLst/>
                <a:cxnLst>
                  <a:cxn ang="0">
                    <a:pos x="86" y="982"/>
                  </a:cxn>
                  <a:cxn ang="0">
                    <a:pos x="86" y="996"/>
                  </a:cxn>
                  <a:cxn ang="0">
                    <a:pos x="375" y="13"/>
                  </a:cxn>
                  <a:cxn ang="0">
                    <a:pos x="295" y="0"/>
                  </a:cxn>
                  <a:cxn ang="0">
                    <a:pos x="6" y="982"/>
                  </a:cxn>
                  <a:cxn ang="0">
                    <a:pos x="6" y="996"/>
                  </a:cxn>
                  <a:cxn ang="0">
                    <a:pos x="6" y="982"/>
                  </a:cxn>
                  <a:cxn ang="0">
                    <a:pos x="0" y="989"/>
                  </a:cxn>
                  <a:cxn ang="0">
                    <a:pos x="6" y="996"/>
                  </a:cxn>
                  <a:cxn ang="0">
                    <a:pos x="86" y="982"/>
                  </a:cxn>
                </a:cxnLst>
                <a:rect l="0" t="0" r="r" b="b"/>
                <a:pathLst>
                  <a:path w="375" h="996">
                    <a:moveTo>
                      <a:pt x="86" y="982"/>
                    </a:moveTo>
                    <a:lnTo>
                      <a:pt x="86" y="996"/>
                    </a:lnTo>
                    <a:lnTo>
                      <a:pt x="375" y="13"/>
                    </a:lnTo>
                    <a:lnTo>
                      <a:pt x="295" y="0"/>
                    </a:lnTo>
                    <a:lnTo>
                      <a:pt x="6" y="982"/>
                    </a:lnTo>
                    <a:lnTo>
                      <a:pt x="6" y="996"/>
                    </a:lnTo>
                    <a:lnTo>
                      <a:pt x="6" y="982"/>
                    </a:lnTo>
                    <a:lnTo>
                      <a:pt x="0" y="989"/>
                    </a:lnTo>
                    <a:lnTo>
                      <a:pt x="6" y="996"/>
                    </a:lnTo>
                    <a:lnTo>
                      <a:pt x="86" y="9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81" name="Freeform 181"/>
              <p:cNvSpPr>
                <a:spLocks/>
              </p:cNvSpPr>
              <p:nvPr/>
            </p:nvSpPr>
            <p:spPr bwMode="auto">
              <a:xfrm>
                <a:off x="4847" y="1389"/>
                <a:ext cx="28" cy="13"/>
              </a:xfrm>
              <a:custGeom>
                <a:avLst/>
                <a:gdLst/>
                <a:ahLst/>
                <a:cxnLst>
                  <a:cxn ang="0">
                    <a:pos x="242" y="95"/>
                  </a:cxn>
                  <a:cxn ang="0">
                    <a:pos x="195" y="48"/>
                  </a:cxn>
                  <a:cxn ang="0">
                    <a:pos x="148" y="54"/>
                  </a:cxn>
                  <a:cxn ang="0">
                    <a:pos x="113" y="41"/>
                  </a:cxn>
                  <a:cxn ang="0">
                    <a:pos x="94" y="34"/>
                  </a:cxn>
                  <a:cxn ang="0">
                    <a:pos x="80" y="0"/>
                  </a:cxn>
                  <a:cxn ang="0">
                    <a:pos x="0" y="14"/>
                  </a:cxn>
                  <a:cxn ang="0">
                    <a:pos x="27" y="89"/>
                  </a:cxn>
                  <a:cxn ang="0">
                    <a:pos x="87" y="122"/>
                  </a:cxn>
                  <a:cxn ang="0">
                    <a:pos x="148" y="136"/>
                  </a:cxn>
                  <a:cxn ang="0">
                    <a:pos x="195" y="142"/>
                  </a:cxn>
                  <a:cxn ang="0">
                    <a:pos x="148" y="95"/>
                  </a:cxn>
                  <a:cxn ang="0">
                    <a:pos x="242" y="95"/>
                  </a:cxn>
                  <a:cxn ang="0">
                    <a:pos x="242" y="48"/>
                  </a:cxn>
                  <a:cxn ang="0">
                    <a:pos x="195" y="48"/>
                  </a:cxn>
                  <a:cxn ang="0">
                    <a:pos x="242" y="95"/>
                  </a:cxn>
                </a:cxnLst>
                <a:rect l="0" t="0" r="r" b="b"/>
                <a:pathLst>
                  <a:path w="242" h="142">
                    <a:moveTo>
                      <a:pt x="242" y="95"/>
                    </a:moveTo>
                    <a:lnTo>
                      <a:pt x="195" y="48"/>
                    </a:lnTo>
                    <a:lnTo>
                      <a:pt x="148" y="54"/>
                    </a:lnTo>
                    <a:lnTo>
                      <a:pt x="113" y="41"/>
                    </a:lnTo>
                    <a:lnTo>
                      <a:pt x="94" y="34"/>
                    </a:lnTo>
                    <a:lnTo>
                      <a:pt x="80" y="0"/>
                    </a:lnTo>
                    <a:lnTo>
                      <a:pt x="0" y="14"/>
                    </a:lnTo>
                    <a:lnTo>
                      <a:pt x="27" y="89"/>
                    </a:lnTo>
                    <a:lnTo>
                      <a:pt x="87" y="122"/>
                    </a:lnTo>
                    <a:lnTo>
                      <a:pt x="148" y="136"/>
                    </a:lnTo>
                    <a:lnTo>
                      <a:pt x="195" y="142"/>
                    </a:lnTo>
                    <a:lnTo>
                      <a:pt x="148" y="95"/>
                    </a:lnTo>
                    <a:lnTo>
                      <a:pt x="242" y="95"/>
                    </a:lnTo>
                    <a:lnTo>
                      <a:pt x="242" y="48"/>
                    </a:lnTo>
                    <a:lnTo>
                      <a:pt x="195" y="48"/>
                    </a:lnTo>
                    <a:lnTo>
                      <a:pt x="242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82" name="Freeform 182"/>
              <p:cNvSpPr>
                <a:spLocks/>
              </p:cNvSpPr>
              <p:nvPr/>
            </p:nvSpPr>
            <p:spPr bwMode="auto">
              <a:xfrm>
                <a:off x="4864" y="1397"/>
                <a:ext cx="10" cy="8"/>
              </a:xfrm>
              <a:custGeom>
                <a:avLst/>
                <a:gdLst/>
                <a:ahLst/>
                <a:cxnLst>
                  <a:cxn ang="0">
                    <a:pos x="47" y="95"/>
                  </a:cxn>
                  <a:cxn ang="0">
                    <a:pos x="94" y="47"/>
                  </a:cxn>
                  <a:cxn ang="0">
                    <a:pos x="94" y="27"/>
                  </a:cxn>
                  <a:cxn ang="0">
                    <a:pos x="0" y="27"/>
                  </a:cxn>
                  <a:cxn ang="0">
                    <a:pos x="0" y="47"/>
                  </a:cxn>
                  <a:cxn ang="0">
                    <a:pos x="47" y="0"/>
                  </a:cxn>
                  <a:cxn ang="0">
                    <a:pos x="47" y="95"/>
                  </a:cxn>
                  <a:cxn ang="0">
                    <a:pos x="94" y="95"/>
                  </a:cxn>
                  <a:cxn ang="0">
                    <a:pos x="94" y="47"/>
                  </a:cxn>
                  <a:cxn ang="0">
                    <a:pos x="47" y="95"/>
                  </a:cxn>
                </a:cxnLst>
                <a:rect l="0" t="0" r="r" b="b"/>
                <a:pathLst>
                  <a:path w="94" h="95">
                    <a:moveTo>
                      <a:pt x="47" y="95"/>
                    </a:moveTo>
                    <a:lnTo>
                      <a:pt x="94" y="47"/>
                    </a:lnTo>
                    <a:lnTo>
                      <a:pt x="94" y="27"/>
                    </a:lnTo>
                    <a:lnTo>
                      <a:pt x="0" y="27"/>
                    </a:lnTo>
                    <a:lnTo>
                      <a:pt x="0" y="47"/>
                    </a:lnTo>
                    <a:lnTo>
                      <a:pt x="47" y="0"/>
                    </a:lnTo>
                    <a:lnTo>
                      <a:pt x="47" y="95"/>
                    </a:lnTo>
                    <a:lnTo>
                      <a:pt x="94" y="95"/>
                    </a:lnTo>
                    <a:lnTo>
                      <a:pt x="94" y="47"/>
                    </a:lnTo>
                    <a:lnTo>
                      <a:pt x="47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83" name="Freeform 183"/>
              <p:cNvSpPr>
                <a:spLocks/>
              </p:cNvSpPr>
              <p:nvPr/>
            </p:nvSpPr>
            <p:spPr bwMode="auto">
              <a:xfrm>
                <a:off x="4803" y="1397"/>
                <a:ext cx="67" cy="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47" y="95"/>
                  </a:cxn>
                  <a:cxn ang="0">
                    <a:pos x="598" y="95"/>
                  </a:cxn>
                  <a:cxn ang="0">
                    <a:pos x="598" y="0"/>
                  </a:cxn>
                  <a:cxn ang="0">
                    <a:pos x="47" y="0"/>
                  </a:cxn>
                  <a:cxn ang="0">
                    <a:pos x="94" y="47"/>
                  </a:cxn>
                  <a:cxn ang="0">
                    <a:pos x="0" y="47"/>
                  </a:cxn>
                  <a:cxn ang="0">
                    <a:pos x="0" y="95"/>
                  </a:cxn>
                  <a:cxn ang="0">
                    <a:pos x="47" y="95"/>
                  </a:cxn>
                  <a:cxn ang="0">
                    <a:pos x="0" y="47"/>
                  </a:cxn>
                </a:cxnLst>
                <a:rect l="0" t="0" r="r" b="b"/>
                <a:pathLst>
                  <a:path w="598" h="95">
                    <a:moveTo>
                      <a:pt x="0" y="47"/>
                    </a:moveTo>
                    <a:lnTo>
                      <a:pt x="47" y="95"/>
                    </a:lnTo>
                    <a:lnTo>
                      <a:pt x="598" y="95"/>
                    </a:lnTo>
                    <a:lnTo>
                      <a:pt x="598" y="0"/>
                    </a:lnTo>
                    <a:lnTo>
                      <a:pt x="47" y="0"/>
                    </a:lnTo>
                    <a:lnTo>
                      <a:pt x="94" y="47"/>
                    </a:lnTo>
                    <a:lnTo>
                      <a:pt x="0" y="47"/>
                    </a:lnTo>
                    <a:lnTo>
                      <a:pt x="0" y="95"/>
                    </a:lnTo>
                    <a:lnTo>
                      <a:pt x="47" y="9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84" name="Freeform 184"/>
              <p:cNvSpPr>
                <a:spLocks/>
              </p:cNvSpPr>
              <p:nvPr/>
            </p:nvSpPr>
            <p:spPr bwMode="auto">
              <a:xfrm>
                <a:off x="4803" y="1396"/>
                <a:ext cx="10" cy="7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0" y="47"/>
                  </a:cxn>
                  <a:cxn ang="0">
                    <a:pos x="0" y="67"/>
                  </a:cxn>
                  <a:cxn ang="0">
                    <a:pos x="94" y="67"/>
                  </a:cxn>
                  <a:cxn ang="0">
                    <a:pos x="94" y="47"/>
                  </a:cxn>
                  <a:cxn ang="0">
                    <a:pos x="47" y="94"/>
                  </a:cxn>
                  <a:cxn ang="0">
                    <a:pos x="47" y="0"/>
                  </a:cxn>
                  <a:cxn ang="0">
                    <a:pos x="0" y="0"/>
                  </a:cxn>
                  <a:cxn ang="0">
                    <a:pos x="0" y="47"/>
                  </a:cxn>
                  <a:cxn ang="0">
                    <a:pos x="47" y="0"/>
                  </a:cxn>
                </a:cxnLst>
                <a:rect l="0" t="0" r="r" b="b"/>
                <a:pathLst>
                  <a:path w="94" h="94">
                    <a:moveTo>
                      <a:pt x="47" y="0"/>
                    </a:moveTo>
                    <a:lnTo>
                      <a:pt x="0" y="47"/>
                    </a:lnTo>
                    <a:lnTo>
                      <a:pt x="0" y="67"/>
                    </a:lnTo>
                    <a:lnTo>
                      <a:pt x="94" y="67"/>
                    </a:lnTo>
                    <a:lnTo>
                      <a:pt x="94" y="47"/>
                    </a:lnTo>
                    <a:lnTo>
                      <a:pt x="47" y="94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85" name="Freeform 185"/>
              <p:cNvSpPr>
                <a:spLocks/>
              </p:cNvSpPr>
              <p:nvPr/>
            </p:nvSpPr>
            <p:spPr bwMode="auto">
              <a:xfrm>
                <a:off x="4808" y="1363"/>
                <a:ext cx="36" cy="40"/>
              </a:xfrm>
              <a:custGeom>
                <a:avLst/>
                <a:gdLst/>
                <a:ahLst/>
                <a:cxnLst>
                  <a:cxn ang="0">
                    <a:pos x="248" y="8"/>
                  </a:cxn>
                  <a:cxn ang="0">
                    <a:pos x="248" y="0"/>
                  </a:cxn>
                  <a:cxn ang="0">
                    <a:pos x="229" y="89"/>
                  </a:cxn>
                  <a:cxn ang="0">
                    <a:pos x="208" y="156"/>
                  </a:cxn>
                  <a:cxn ang="0">
                    <a:pos x="188" y="217"/>
                  </a:cxn>
                  <a:cxn ang="0">
                    <a:pos x="168" y="264"/>
                  </a:cxn>
                  <a:cxn ang="0">
                    <a:pos x="141" y="305"/>
                  </a:cxn>
                  <a:cxn ang="0">
                    <a:pos x="114" y="339"/>
                  </a:cxn>
                  <a:cxn ang="0">
                    <a:pos x="67" y="353"/>
                  </a:cxn>
                  <a:cxn ang="0">
                    <a:pos x="0" y="353"/>
                  </a:cxn>
                  <a:cxn ang="0">
                    <a:pos x="0" y="447"/>
                  </a:cxn>
                  <a:cxn ang="0">
                    <a:pos x="81" y="434"/>
                  </a:cxn>
                  <a:cxn ang="0">
                    <a:pos x="155" y="407"/>
                  </a:cxn>
                  <a:cxn ang="0">
                    <a:pos x="208" y="359"/>
                  </a:cxn>
                  <a:cxn ang="0">
                    <a:pos x="248" y="305"/>
                  </a:cxn>
                  <a:cxn ang="0">
                    <a:pos x="268" y="244"/>
                  </a:cxn>
                  <a:cxn ang="0">
                    <a:pos x="289" y="170"/>
                  </a:cxn>
                  <a:cxn ang="0">
                    <a:pos x="309" y="102"/>
                  </a:cxn>
                  <a:cxn ang="0">
                    <a:pos x="329" y="28"/>
                  </a:cxn>
                  <a:cxn ang="0">
                    <a:pos x="329" y="20"/>
                  </a:cxn>
                  <a:cxn ang="0">
                    <a:pos x="248" y="8"/>
                  </a:cxn>
                </a:cxnLst>
                <a:rect l="0" t="0" r="r" b="b"/>
                <a:pathLst>
                  <a:path w="329" h="447">
                    <a:moveTo>
                      <a:pt x="248" y="8"/>
                    </a:moveTo>
                    <a:lnTo>
                      <a:pt x="248" y="0"/>
                    </a:lnTo>
                    <a:lnTo>
                      <a:pt x="229" y="89"/>
                    </a:lnTo>
                    <a:lnTo>
                      <a:pt x="208" y="156"/>
                    </a:lnTo>
                    <a:lnTo>
                      <a:pt x="188" y="217"/>
                    </a:lnTo>
                    <a:lnTo>
                      <a:pt x="168" y="264"/>
                    </a:lnTo>
                    <a:lnTo>
                      <a:pt x="141" y="305"/>
                    </a:lnTo>
                    <a:lnTo>
                      <a:pt x="114" y="339"/>
                    </a:lnTo>
                    <a:lnTo>
                      <a:pt x="67" y="353"/>
                    </a:lnTo>
                    <a:lnTo>
                      <a:pt x="0" y="353"/>
                    </a:lnTo>
                    <a:lnTo>
                      <a:pt x="0" y="447"/>
                    </a:lnTo>
                    <a:lnTo>
                      <a:pt x="81" y="434"/>
                    </a:lnTo>
                    <a:lnTo>
                      <a:pt x="155" y="407"/>
                    </a:lnTo>
                    <a:lnTo>
                      <a:pt x="208" y="359"/>
                    </a:lnTo>
                    <a:lnTo>
                      <a:pt x="248" y="305"/>
                    </a:lnTo>
                    <a:lnTo>
                      <a:pt x="268" y="244"/>
                    </a:lnTo>
                    <a:lnTo>
                      <a:pt x="289" y="170"/>
                    </a:lnTo>
                    <a:lnTo>
                      <a:pt x="309" y="102"/>
                    </a:lnTo>
                    <a:lnTo>
                      <a:pt x="329" y="28"/>
                    </a:lnTo>
                    <a:lnTo>
                      <a:pt x="329" y="20"/>
                    </a:lnTo>
                    <a:lnTo>
                      <a:pt x="24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86" name="Freeform 186"/>
              <p:cNvSpPr>
                <a:spLocks/>
              </p:cNvSpPr>
              <p:nvPr/>
            </p:nvSpPr>
            <p:spPr bwMode="auto">
              <a:xfrm>
                <a:off x="4835" y="1318"/>
                <a:ext cx="25" cy="47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35" y="33"/>
                  </a:cxn>
                  <a:cxn ang="0">
                    <a:pos x="121" y="102"/>
                  </a:cxn>
                  <a:cxn ang="0">
                    <a:pos x="74" y="236"/>
                  </a:cxn>
                  <a:cxn ang="0">
                    <a:pos x="0" y="502"/>
                  </a:cxn>
                  <a:cxn ang="0">
                    <a:pos x="81" y="514"/>
                  </a:cxn>
                  <a:cxn ang="0">
                    <a:pos x="155" y="264"/>
                  </a:cxn>
                  <a:cxn ang="0">
                    <a:pos x="202" y="114"/>
                  </a:cxn>
                  <a:cxn ang="0">
                    <a:pos x="215" y="47"/>
                  </a:cxn>
                  <a:cxn ang="0">
                    <a:pos x="229" y="0"/>
                  </a:cxn>
                  <a:cxn ang="0">
                    <a:pos x="135" y="0"/>
                  </a:cxn>
                </a:cxnLst>
                <a:rect l="0" t="0" r="r" b="b"/>
                <a:pathLst>
                  <a:path w="229" h="514">
                    <a:moveTo>
                      <a:pt x="135" y="0"/>
                    </a:moveTo>
                    <a:lnTo>
                      <a:pt x="135" y="33"/>
                    </a:lnTo>
                    <a:lnTo>
                      <a:pt x="121" y="102"/>
                    </a:lnTo>
                    <a:lnTo>
                      <a:pt x="74" y="236"/>
                    </a:lnTo>
                    <a:lnTo>
                      <a:pt x="0" y="502"/>
                    </a:lnTo>
                    <a:lnTo>
                      <a:pt x="81" y="514"/>
                    </a:lnTo>
                    <a:lnTo>
                      <a:pt x="155" y="264"/>
                    </a:lnTo>
                    <a:lnTo>
                      <a:pt x="202" y="114"/>
                    </a:lnTo>
                    <a:lnTo>
                      <a:pt x="215" y="47"/>
                    </a:lnTo>
                    <a:lnTo>
                      <a:pt x="229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87" name="Freeform 187"/>
              <p:cNvSpPr>
                <a:spLocks/>
              </p:cNvSpPr>
              <p:nvPr/>
            </p:nvSpPr>
            <p:spPr bwMode="auto">
              <a:xfrm>
                <a:off x="4839" y="1305"/>
                <a:ext cx="21" cy="13"/>
              </a:xfrm>
              <a:custGeom>
                <a:avLst/>
                <a:gdLst/>
                <a:ahLst/>
                <a:cxnLst>
                  <a:cxn ang="0">
                    <a:pos x="13" y="102"/>
                  </a:cxn>
                  <a:cxn ang="0">
                    <a:pos x="27" y="95"/>
                  </a:cxn>
                  <a:cxn ang="0">
                    <a:pos x="60" y="95"/>
                  </a:cxn>
                  <a:cxn ang="0">
                    <a:pos x="87" y="95"/>
                  </a:cxn>
                  <a:cxn ang="0">
                    <a:pos x="94" y="108"/>
                  </a:cxn>
                  <a:cxn ang="0">
                    <a:pos x="101" y="136"/>
                  </a:cxn>
                  <a:cxn ang="0">
                    <a:pos x="195" y="136"/>
                  </a:cxn>
                  <a:cxn ang="0">
                    <a:pos x="175" y="68"/>
                  </a:cxn>
                  <a:cxn ang="0">
                    <a:pos x="127" y="14"/>
                  </a:cxn>
                  <a:cxn ang="0">
                    <a:pos x="60" y="0"/>
                  </a:cxn>
                  <a:cxn ang="0">
                    <a:pos x="0" y="14"/>
                  </a:cxn>
                  <a:cxn ang="0">
                    <a:pos x="13" y="7"/>
                  </a:cxn>
                  <a:cxn ang="0">
                    <a:pos x="13" y="102"/>
                  </a:cxn>
                  <a:cxn ang="0">
                    <a:pos x="20" y="102"/>
                  </a:cxn>
                  <a:cxn ang="0">
                    <a:pos x="27" y="95"/>
                  </a:cxn>
                  <a:cxn ang="0">
                    <a:pos x="13" y="102"/>
                  </a:cxn>
                </a:cxnLst>
                <a:rect l="0" t="0" r="r" b="b"/>
                <a:pathLst>
                  <a:path w="195" h="136">
                    <a:moveTo>
                      <a:pt x="13" y="102"/>
                    </a:moveTo>
                    <a:lnTo>
                      <a:pt x="27" y="95"/>
                    </a:lnTo>
                    <a:lnTo>
                      <a:pt x="60" y="95"/>
                    </a:lnTo>
                    <a:lnTo>
                      <a:pt x="87" y="95"/>
                    </a:lnTo>
                    <a:lnTo>
                      <a:pt x="94" y="108"/>
                    </a:lnTo>
                    <a:lnTo>
                      <a:pt x="101" y="136"/>
                    </a:lnTo>
                    <a:lnTo>
                      <a:pt x="195" y="136"/>
                    </a:lnTo>
                    <a:lnTo>
                      <a:pt x="175" y="68"/>
                    </a:lnTo>
                    <a:lnTo>
                      <a:pt x="127" y="14"/>
                    </a:lnTo>
                    <a:lnTo>
                      <a:pt x="60" y="0"/>
                    </a:lnTo>
                    <a:lnTo>
                      <a:pt x="0" y="14"/>
                    </a:lnTo>
                    <a:lnTo>
                      <a:pt x="13" y="7"/>
                    </a:lnTo>
                    <a:lnTo>
                      <a:pt x="13" y="102"/>
                    </a:lnTo>
                    <a:lnTo>
                      <a:pt x="20" y="102"/>
                    </a:lnTo>
                    <a:lnTo>
                      <a:pt x="27" y="95"/>
                    </a:lnTo>
                    <a:lnTo>
                      <a:pt x="13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88" name="Freeform 188"/>
              <p:cNvSpPr>
                <a:spLocks/>
              </p:cNvSpPr>
              <p:nvPr/>
            </p:nvSpPr>
            <p:spPr bwMode="auto">
              <a:xfrm>
                <a:off x="4832" y="1306"/>
                <a:ext cx="10" cy="1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7" y="95"/>
                  </a:cxn>
                  <a:cxn ang="0">
                    <a:pos x="80" y="95"/>
                  </a:cxn>
                  <a:cxn ang="0">
                    <a:pos x="80" y="0"/>
                  </a:cxn>
                  <a:cxn ang="0">
                    <a:pos x="47" y="0"/>
                  </a:cxn>
                  <a:cxn ang="0">
                    <a:pos x="94" y="48"/>
                  </a:cxn>
                  <a:cxn ang="0">
                    <a:pos x="0" y="48"/>
                  </a:cxn>
                  <a:cxn ang="0">
                    <a:pos x="0" y="95"/>
                  </a:cxn>
                  <a:cxn ang="0">
                    <a:pos x="47" y="95"/>
                  </a:cxn>
                  <a:cxn ang="0">
                    <a:pos x="0" y="48"/>
                  </a:cxn>
                </a:cxnLst>
                <a:rect l="0" t="0" r="r" b="b"/>
                <a:pathLst>
                  <a:path w="94" h="95">
                    <a:moveTo>
                      <a:pt x="0" y="48"/>
                    </a:moveTo>
                    <a:lnTo>
                      <a:pt x="47" y="95"/>
                    </a:lnTo>
                    <a:lnTo>
                      <a:pt x="80" y="95"/>
                    </a:lnTo>
                    <a:lnTo>
                      <a:pt x="80" y="0"/>
                    </a:lnTo>
                    <a:lnTo>
                      <a:pt x="47" y="0"/>
                    </a:lnTo>
                    <a:lnTo>
                      <a:pt x="94" y="48"/>
                    </a:lnTo>
                    <a:lnTo>
                      <a:pt x="0" y="48"/>
                    </a:lnTo>
                    <a:lnTo>
                      <a:pt x="0" y="95"/>
                    </a:lnTo>
                    <a:lnTo>
                      <a:pt x="47" y="9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89" name="Freeform 189"/>
              <p:cNvSpPr>
                <a:spLocks/>
              </p:cNvSpPr>
              <p:nvPr/>
            </p:nvSpPr>
            <p:spPr bwMode="auto">
              <a:xfrm>
                <a:off x="4832" y="1303"/>
                <a:ext cx="10" cy="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1"/>
                  </a:cxn>
                  <a:cxn ang="0">
                    <a:pos x="0" y="69"/>
                  </a:cxn>
                  <a:cxn ang="0">
                    <a:pos x="94" y="69"/>
                  </a:cxn>
                  <a:cxn ang="0">
                    <a:pos x="94" y="41"/>
                  </a:cxn>
                  <a:cxn ang="0">
                    <a:pos x="53" y="82"/>
                  </a:cxn>
                  <a:cxn ang="0">
                    <a:pos x="40" y="0"/>
                  </a:cxn>
                  <a:cxn ang="0">
                    <a:pos x="0" y="8"/>
                  </a:cxn>
                  <a:cxn ang="0">
                    <a:pos x="0" y="41"/>
                  </a:cxn>
                  <a:cxn ang="0">
                    <a:pos x="40" y="0"/>
                  </a:cxn>
                </a:cxnLst>
                <a:rect l="0" t="0" r="r" b="b"/>
                <a:pathLst>
                  <a:path w="94" h="82">
                    <a:moveTo>
                      <a:pt x="40" y="0"/>
                    </a:moveTo>
                    <a:lnTo>
                      <a:pt x="0" y="41"/>
                    </a:lnTo>
                    <a:lnTo>
                      <a:pt x="0" y="69"/>
                    </a:lnTo>
                    <a:lnTo>
                      <a:pt x="94" y="69"/>
                    </a:lnTo>
                    <a:lnTo>
                      <a:pt x="94" y="41"/>
                    </a:lnTo>
                    <a:lnTo>
                      <a:pt x="53" y="82"/>
                    </a:lnTo>
                    <a:lnTo>
                      <a:pt x="40" y="0"/>
                    </a:lnTo>
                    <a:lnTo>
                      <a:pt x="0" y="8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90" name="Freeform 190"/>
              <p:cNvSpPr>
                <a:spLocks/>
              </p:cNvSpPr>
              <p:nvPr/>
            </p:nvSpPr>
            <p:spPr bwMode="auto">
              <a:xfrm>
                <a:off x="4837" y="1295"/>
                <a:ext cx="44" cy="17"/>
              </a:xfrm>
              <a:custGeom>
                <a:avLst/>
                <a:gdLst/>
                <a:ahLst/>
                <a:cxnLst>
                  <a:cxn ang="0">
                    <a:pos x="390" y="0"/>
                  </a:cxn>
                  <a:cxn ang="0">
                    <a:pos x="382" y="7"/>
                  </a:cxn>
                  <a:cxn ang="0">
                    <a:pos x="0" y="101"/>
                  </a:cxn>
                  <a:cxn ang="0">
                    <a:pos x="13" y="183"/>
                  </a:cxn>
                  <a:cxn ang="0">
                    <a:pos x="396" y="88"/>
                  </a:cxn>
                  <a:cxn ang="0">
                    <a:pos x="390" y="95"/>
                  </a:cxn>
                  <a:cxn ang="0">
                    <a:pos x="390" y="0"/>
                  </a:cxn>
                  <a:cxn ang="0">
                    <a:pos x="382" y="7"/>
                  </a:cxn>
                  <a:cxn ang="0">
                    <a:pos x="390" y="0"/>
                  </a:cxn>
                </a:cxnLst>
                <a:rect l="0" t="0" r="r" b="b"/>
                <a:pathLst>
                  <a:path w="396" h="183">
                    <a:moveTo>
                      <a:pt x="390" y="0"/>
                    </a:moveTo>
                    <a:lnTo>
                      <a:pt x="382" y="7"/>
                    </a:lnTo>
                    <a:lnTo>
                      <a:pt x="0" y="101"/>
                    </a:lnTo>
                    <a:lnTo>
                      <a:pt x="13" y="183"/>
                    </a:lnTo>
                    <a:lnTo>
                      <a:pt x="396" y="88"/>
                    </a:lnTo>
                    <a:lnTo>
                      <a:pt x="390" y="95"/>
                    </a:lnTo>
                    <a:lnTo>
                      <a:pt x="390" y="0"/>
                    </a:lnTo>
                    <a:lnTo>
                      <a:pt x="382" y="7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91" name="Freeform 191"/>
              <p:cNvSpPr>
                <a:spLocks/>
              </p:cNvSpPr>
              <p:nvPr/>
            </p:nvSpPr>
            <p:spPr bwMode="auto">
              <a:xfrm>
                <a:off x="4805" y="1296"/>
                <a:ext cx="76" cy="103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78" y="0"/>
                  </a:cxn>
                  <a:cxn ang="0">
                    <a:pos x="678" y="34"/>
                  </a:cxn>
                  <a:cxn ang="0">
                    <a:pos x="396" y="1016"/>
                  </a:cxn>
                  <a:cxn ang="0">
                    <a:pos x="416" y="1064"/>
                  </a:cxn>
                  <a:cxn ang="0">
                    <a:pos x="450" y="1090"/>
                  </a:cxn>
                  <a:cxn ang="0">
                    <a:pos x="496" y="1097"/>
                  </a:cxn>
                  <a:cxn ang="0">
                    <a:pos x="544" y="1097"/>
                  </a:cxn>
                  <a:cxn ang="0">
                    <a:pos x="544" y="1125"/>
                  </a:cxn>
                  <a:cxn ang="0">
                    <a:pos x="0" y="1125"/>
                  </a:cxn>
                  <a:cxn ang="0">
                    <a:pos x="0" y="1097"/>
                  </a:cxn>
                  <a:cxn ang="0">
                    <a:pos x="74" y="1090"/>
                  </a:cxn>
                  <a:cxn ang="0">
                    <a:pos x="135" y="1070"/>
                  </a:cxn>
                  <a:cxn ang="0">
                    <a:pos x="174" y="1036"/>
                  </a:cxn>
                  <a:cxn ang="0">
                    <a:pos x="201" y="989"/>
                  </a:cxn>
                  <a:cxn ang="0">
                    <a:pos x="229" y="934"/>
                  </a:cxn>
                  <a:cxn ang="0">
                    <a:pos x="242" y="867"/>
                  </a:cxn>
                  <a:cxn ang="0">
                    <a:pos x="262" y="792"/>
                  </a:cxn>
                  <a:cxn ang="0">
                    <a:pos x="282" y="711"/>
                  </a:cxn>
                  <a:cxn ang="0">
                    <a:pos x="363" y="453"/>
                  </a:cxn>
                  <a:cxn ang="0">
                    <a:pos x="403" y="311"/>
                  </a:cxn>
                  <a:cxn ang="0">
                    <a:pos x="423" y="243"/>
                  </a:cxn>
                  <a:cxn ang="0">
                    <a:pos x="423" y="209"/>
                  </a:cxn>
                  <a:cxn ang="0">
                    <a:pos x="410" y="156"/>
                  </a:cxn>
                  <a:cxn ang="0">
                    <a:pos x="383" y="128"/>
                  </a:cxn>
                  <a:cxn ang="0">
                    <a:pos x="336" y="115"/>
                  </a:cxn>
                  <a:cxn ang="0">
                    <a:pos x="289" y="121"/>
                  </a:cxn>
                  <a:cxn ang="0">
                    <a:pos x="262" y="121"/>
                  </a:cxn>
                  <a:cxn ang="0">
                    <a:pos x="262" y="101"/>
                  </a:cxn>
                  <a:cxn ang="0">
                    <a:pos x="644" y="0"/>
                  </a:cxn>
                </a:cxnLst>
                <a:rect l="0" t="0" r="r" b="b"/>
                <a:pathLst>
                  <a:path w="678" h="1125">
                    <a:moveTo>
                      <a:pt x="644" y="0"/>
                    </a:moveTo>
                    <a:lnTo>
                      <a:pt x="678" y="0"/>
                    </a:lnTo>
                    <a:lnTo>
                      <a:pt x="678" y="34"/>
                    </a:lnTo>
                    <a:lnTo>
                      <a:pt x="396" y="1016"/>
                    </a:lnTo>
                    <a:lnTo>
                      <a:pt x="416" y="1064"/>
                    </a:lnTo>
                    <a:lnTo>
                      <a:pt x="450" y="1090"/>
                    </a:lnTo>
                    <a:lnTo>
                      <a:pt x="496" y="1097"/>
                    </a:lnTo>
                    <a:lnTo>
                      <a:pt x="544" y="1097"/>
                    </a:lnTo>
                    <a:lnTo>
                      <a:pt x="544" y="1125"/>
                    </a:lnTo>
                    <a:lnTo>
                      <a:pt x="0" y="1125"/>
                    </a:lnTo>
                    <a:lnTo>
                      <a:pt x="0" y="1097"/>
                    </a:lnTo>
                    <a:lnTo>
                      <a:pt x="74" y="1090"/>
                    </a:lnTo>
                    <a:lnTo>
                      <a:pt x="135" y="1070"/>
                    </a:lnTo>
                    <a:lnTo>
                      <a:pt x="174" y="1036"/>
                    </a:lnTo>
                    <a:lnTo>
                      <a:pt x="201" y="989"/>
                    </a:lnTo>
                    <a:lnTo>
                      <a:pt x="229" y="934"/>
                    </a:lnTo>
                    <a:lnTo>
                      <a:pt x="242" y="867"/>
                    </a:lnTo>
                    <a:lnTo>
                      <a:pt x="262" y="792"/>
                    </a:lnTo>
                    <a:lnTo>
                      <a:pt x="282" y="711"/>
                    </a:lnTo>
                    <a:lnTo>
                      <a:pt x="363" y="453"/>
                    </a:lnTo>
                    <a:lnTo>
                      <a:pt x="403" y="311"/>
                    </a:lnTo>
                    <a:lnTo>
                      <a:pt x="423" y="243"/>
                    </a:lnTo>
                    <a:lnTo>
                      <a:pt x="423" y="209"/>
                    </a:lnTo>
                    <a:lnTo>
                      <a:pt x="410" y="156"/>
                    </a:lnTo>
                    <a:lnTo>
                      <a:pt x="383" y="128"/>
                    </a:lnTo>
                    <a:lnTo>
                      <a:pt x="336" y="115"/>
                    </a:lnTo>
                    <a:lnTo>
                      <a:pt x="289" y="121"/>
                    </a:lnTo>
                    <a:lnTo>
                      <a:pt x="262" y="121"/>
                    </a:lnTo>
                    <a:lnTo>
                      <a:pt x="262" y="101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92" name="Freeform 192"/>
              <p:cNvSpPr>
                <a:spLocks/>
              </p:cNvSpPr>
              <p:nvPr/>
            </p:nvSpPr>
            <p:spPr bwMode="auto">
              <a:xfrm>
                <a:off x="4806" y="1297"/>
                <a:ext cx="74" cy="103"/>
              </a:xfrm>
              <a:custGeom>
                <a:avLst/>
                <a:gdLst/>
                <a:ahLst/>
                <a:cxnLst>
                  <a:cxn ang="0">
                    <a:pos x="644" y="0"/>
                  </a:cxn>
                  <a:cxn ang="0">
                    <a:pos x="677" y="0"/>
                  </a:cxn>
                  <a:cxn ang="0">
                    <a:pos x="677" y="34"/>
                  </a:cxn>
                  <a:cxn ang="0">
                    <a:pos x="396" y="1016"/>
                  </a:cxn>
                  <a:cxn ang="0">
                    <a:pos x="416" y="1064"/>
                  </a:cxn>
                  <a:cxn ang="0">
                    <a:pos x="449" y="1084"/>
                  </a:cxn>
                  <a:cxn ang="0">
                    <a:pos x="496" y="1097"/>
                  </a:cxn>
                  <a:cxn ang="0">
                    <a:pos x="543" y="1097"/>
                  </a:cxn>
                  <a:cxn ang="0">
                    <a:pos x="543" y="1118"/>
                  </a:cxn>
                  <a:cxn ang="0">
                    <a:pos x="0" y="1118"/>
                  </a:cxn>
                  <a:cxn ang="0">
                    <a:pos x="0" y="1097"/>
                  </a:cxn>
                  <a:cxn ang="0">
                    <a:pos x="74" y="1091"/>
                  </a:cxn>
                  <a:cxn ang="0">
                    <a:pos x="127" y="1070"/>
                  </a:cxn>
                  <a:cxn ang="0">
                    <a:pos x="168" y="1036"/>
                  </a:cxn>
                  <a:cxn ang="0">
                    <a:pos x="201" y="989"/>
                  </a:cxn>
                  <a:cxn ang="0">
                    <a:pos x="221" y="935"/>
                  </a:cxn>
                  <a:cxn ang="0">
                    <a:pos x="242" y="867"/>
                  </a:cxn>
                  <a:cxn ang="0">
                    <a:pos x="261" y="792"/>
                  </a:cxn>
                  <a:cxn ang="0">
                    <a:pos x="281" y="711"/>
                  </a:cxn>
                  <a:cxn ang="0">
                    <a:pos x="363" y="453"/>
                  </a:cxn>
                  <a:cxn ang="0">
                    <a:pos x="402" y="311"/>
                  </a:cxn>
                  <a:cxn ang="0">
                    <a:pos x="422" y="244"/>
                  </a:cxn>
                  <a:cxn ang="0">
                    <a:pos x="422" y="203"/>
                  </a:cxn>
                  <a:cxn ang="0">
                    <a:pos x="409" y="156"/>
                  </a:cxn>
                  <a:cxn ang="0">
                    <a:pos x="382" y="128"/>
                  </a:cxn>
                  <a:cxn ang="0">
                    <a:pos x="335" y="115"/>
                  </a:cxn>
                  <a:cxn ang="0">
                    <a:pos x="289" y="122"/>
                  </a:cxn>
                  <a:cxn ang="0">
                    <a:pos x="261" y="122"/>
                  </a:cxn>
                  <a:cxn ang="0">
                    <a:pos x="261" y="101"/>
                  </a:cxn>
                  <a:cxn ang="0">
                    <a:pos x="644" y="0"/>
                  </a:cxn>
                </a:cxnLst>
                <a:rect l="0" t="0" r="r" b="b"/>
                <a:pathLst>
                  <a:path w="677" h="1118">
                    <a:moveTo>
                      <a:pt x="644" y="0"/>
                    </a:moveTo>
                    <a:lnTo>
                      <a:pt x="677" y="0"/>
                    </a:lnTo>
                    <a:lnTo>
                      <a:pt x="677" y="34"/>
                    </a:lnTo>
                    <a:lnTo>
                      <a:pt x="396" y="1016"/>
                    </a:lnTo>
                    <a:lnTo>
                      <a:pt x="416" y="1064"/>
                    </a:lnTo>
                    <a:lnTo>
                      <a:pt x="449" y="1084"/>
                    </a:lnTo>
                    <a:lnTo>
                      <a:pt x="496" y="1097"/>
                    </a:lnTo>
                    <a:lnTo>
                      <a:pt x="543" y="1097"/>
                    </a:lnTo>
                    <a:lnTo>
                      <a:pt x="543" y="1118"/>
                    </a:lnTo>
                    <a:lnTo>
                      <a:pt x="0" y="1118"/>
                    </a:lnTo>
                    <a:lnTo>
                      <a:pt x="0" y="1097"/>
                    </a:lnTo>
                    <a:lnTo>
                      <a:pt x="74" y="1091"/>
                    </a:lnTo>
                    <a:lnTo>
                      <a:pt x="127" y="1070"/>
                    </a:lnTo>
                    <a:lnTo>
                      <a:pt x="168" y="1036"/>
                    </a:lnTo>
                    <a:lnTo>
                      <a:pt x="201" y="989"/>
                    </a:lnTo>
                    <a:lnTo>
                      <a:pt x="221" y="935"/>
                    </a:lnTo>
                    <a:lnTo>
                      <a:pt x="242" y="867"/>
                    </a:lnTo>
                    <a:lnTo>
                      <a:pt x="261" y="792"/>
                    </a:lnTo>
                    <a:lnTo>
                      <a:pt x="281" y="711"/>
                    </a:lnTo>
                    <a:lnTo>
                      <a:pt x="363" y="453"/>
                    </a:lnTo>
                    <a:lnTo>
                      <a:pt x="402" y="311"/>
                    </a:lnTo>
                    <a:lnTo>
                      <a:pt x="422" y="244"/>
                    </a:lnTo>
                    <a:lnTo>
                      <a:pt x="422" y="203"/>
                    </a:lnTo>
                    <a:lnTo>
                      <a:pt x="409" y="156"/>
                    </a:lnTo>
                    <a:lnTo>
                      <a:pt x="382" y="128"/>
                    </a:lnTo>
                    <a:lnTo>
                      <a:pt x="335" y="115"/>
                    </a:lnTo>
                    <a:lnTo>
                      <a:pt x="289" y="122"/>
                    </a:lnTo>
                    <a:lnTo>
                      <a:pt x="261" y="122"/>
                    </a:lnTo>
                    <a:lnTo>
                      <a:pt x="261" y="101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93" name="Freeform 193"/>
              <p:cNvSpPr>
                <a:spLocks/>
              </p:cNvSpPr>
              <p:nvPr/>
            </p:nvSpPr>
            <p:spPr bwMode="auto">
              <a:xfrm>
                <a:off x="4911" y="1426"/>
                <a:ext cx="77" cy="102"/>
              </a:xfrm>
              <a:custGeom>
                <a:avLst/>
                <a:gdLst/>
                <a:ahLst/>
                <a:cxnLst>
                  <a:cxn ang="0">
                    <a:pos x="638" y="0"/>
                  </a:cxn>
                  <a:cxn ang="0">
                    <a:pos x="678" y="0"/>
                  </a:cxn>
                  <a:cxn ang="0">
                    <a:pos x="678" y="33"/>
                  </a:cxn>
                  <a:cxn ang="0">
                    <a:pos x="396" y="1016"/>
                  </a:cxn>
                  <a:cxn ang="0">
                    <a:pos x="416" y="1063"/>
                  </a:cxn>
                  <a:cxn ang="0">
                    <a:pos x="450" y="1090"/>
                  </a:cxn>
                  <a:cxn ang="0">
                    <a:pos x="496" y="1097"/>
                  </a:cxn>
                  <a:cxn ang="0">
                    <a:pos x="544" y="1097"/>
                  </a:cxn>
                  <a:cxn ang="0">
                    <a:pos x="544" y="1124"/>
                  </a:cxn>
                  <a:cxn ang="0">
                    <a:pos x="0" y="1124"/>
                  </a:cxn>
                  <a:cxn ang="0">
                    <a:pos x="0" y="1097"/>
                  </a:cxn>
                  <a:cxn ang="0">
                    <a:pos x="74" y="1090"/>
                  </a:cxn>
                  <a:cxn ang="0">
                    <a:pos x="127" y="1070"/>
                  </a:cxn>
                  <a:cxn ang="0">
                    <a:pos x="168" y="1036"/>
                  </a:cxn>
                  <a:cxn ang="0">
                    <a:pos x="201" y="989"/>
                  </a:cxn>
                  <a:cxn ang="0">
                    <a:pos x="221" y="934"/>
                  </a:cxn>
                  <a:cxn ang="0">
                    <a:pos x="242" y="867"/>
                  </a:cxn>
                  <a:cxn ang="0">
                    <a:pos x="262" y="792"/>
                  </a:cxn>
                  <a:cxn ang="0">
                    <a:pos x="282" y="711"/>
                  </a:cxn>
                  <a:cxn ang="0">
                    <a:pos x="356" y="453"/>
                  </a:cxn>
                  <a:cxn ang="0">
                    <a:pos x="403" y="311"/>
                  </a:cxn>
                  <a:cxn ang="0">
                    <a:pos x="416" y="243"/>
                  </a:cxn>
                  <a:cxn ang="0">
                    <a:pos x="423" y="209"/>
                  </a:cxn>
                  <a:cxn ang="0">
                    <a:pos x="410" y="155"/>
                  </a:cxn>
                  <a:cxn ang="0">
                    <a:pos x="383" y="128"/>
                  </a:cxn>
                  <a:cxn ang="0">
                    <a:pos x="336" y="114"/>
                  </a:cxn>
                  <a:cxn ang="0">
                    <a:pos x="289" y="121"/>
                  </a:cxn>
                  <a:cxn ang="0">
                    <a:pos x="262" y="121"/>
                  </a:cxn>
                  <a:cxn ang="0">
                    <a:pos x="262" y="101"/>
                  </a:cxn>
                  <a:cxn ang="0">
                    <a:pos x="638" y="0"/>
                  </a:cxn>
                </a:cxnLst>
                <a:rect l="0" t="0" r="r" b="b"/>
                <a:pathLst>
                  <a:path w="678" h="1124">
                    <a:moveTo>
                      <a:pt x="638" y="0"/>
                    </a:moveTo>
                    <a:lnTo>
                      <a:pt x="678" y="0"/>
                    </a:lnTo>
                    <a:lnTo>
                      <a:pt x="678" y="33"/>
                    </a:lnTo>
                    <a:lnTo>
                      <a:pt x="396" y="1016"/>
                    </a:lnTo>
                    <a:lnTo>
                      <a:pt x="416" y="1063"/>
                    </a:lnTo>
                    <a:lnTo>
                      <a:pt x="450" y="1090"/>
                    </a:lnTo>
                    <a:lnTo>
                      <a:pt x="496" y="1097"/>
                    </a:lnTo>
                    <a:lnTo>
                      <a:pt x="544" y="1097"/>
                    </a:lnTo>
                    <a:lnTo>
                      <a:pt x="544" y="1124"/>
                    </a:lnTo>
                    <a:lnTo>
                      <a:pt x="0" y="1124"/>
                    </a:lnTo>
                    <a:lnTo>
                      <a:pt x="0" y="1097"/>
                    </a:lnTo>
                    <a:lnTo>
                      <a:pt x="74" y="1090"/>
                    </a:lnTo>
                    <a:lnTo>
                      <a:pt x="127" y="1070"/>
                    </a:lnTo>
                    <a:lnTo>
                      <a:pt x="168" y="1036"/>
                    </a:lnTo>
                    <a:lnTo>
                      <a:pt x="201" y="989"/>
                    </a:lnTo>
                    <a:lnTo>
                      <a:pt x="221" y="934"/>
                    </a:lnTo>
                    <a:lnTo>
                      <a:pt x="242" y="867"/>
                    </a:lnTo>
                    <a:lnTo>
                      <a:pt x="262" y="792"/>
                    </a:lnTo>
                    <a:lnTo>
                      <a:pt x="282" y="711"/>
                    </a:lnTo>
                    <a:lnTo>
                      <a:pt x="356" y="453"/>
                    </a:lnTo>
                    <a:lnTo>
                      <a:pt x="403" y="311"/>
                    </a:lnTo>
                    <a:lnTo>
                      <a:pt x="416" y="243"/>
                    </a:lnTo>
                    <a:lnTo>
                      <a:pt x="423" y="209"/>
                    </a:lnTo>
                    <a:lnTo>
                      <a:pt x="410" y="155"/>
                    </a:lnTo>
                    <a:lnTo>
                      <a:pt x="383" y="128"/>
                    </a:lnTo>
                    <a:lnTo>
                      <a:pt x="336" y="114"/>
                    </a:lnTo>
                    <a:lnTo>
                      <a:pt x="289" y="121"/>
                    </a:lnTo>
                    <a:lnTo>
                      <a:pt x="262" y="121"/>
                    </a:lnTo>
                    <a:lnTo>
                      <a:pt x="262" y="101"/>
                    </a:lnTo>
                    <a:lnTo>
                      <a:pt x="6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94" name="Freeform 194"/>
              <p:cNvSpPr>
                <a:spLocks/>
              </p:cNvSpPr>
              <p:nvPr/>
            </p:nvSpPr>
            <p:spPr bwMode="auto">
              <a:xfrm>
                <a:off x="4981" y="1422"/>
                <a:ext cx="10" cy="8"/>
              </a:xfrm>
              <a:custGeom>
                <a:avLst/>
                <a:gdLst/>
                <a:ahLst/>
                <a:cxnLst>
                  <a:cxn ang="0">
                    <a:pos x="94" y="49"/>
                  </a:cxn>
                  <a:cxn ang="0">
                    <a:pos x="47" y="0"/>
                  </a:cxn>
                  <a:cxn ang="0">
                    <a:pos x="7" y="0"/>
                  </a:cxn>
                  <a:cxn ang="0">
                    <a:pos x="7" y="96"/>
                  </a:cxn>
                  <a:cxn ang="0">
                    <a:pos x="47" y="96"/>
                  </a:cxn>
                  <a:cxn ang="0">
                    <a:pos x="0" y="49"/>
                  </a:cxn>
                  <a:cxn ang="0">
                    <a:pos x="94" y="49"/>
                  </a:cxn>
                  <a:cxn ang="0">
                    <a:pos x="94" y="0"/>
                  </a:cxn>
                  <a:cxn ang="0">
                    <a:pos x="47" y="0"/>
                  </a:cxn>
                  <a:cxn ang="0">
                    <a:pos x="94" y="49"/>
                  </a:cxn>
                </a:cxnLst>
                <a:rect l="0" t="0" r="r" b="b"/>
                <a:pathLst>
                  <a:path w="94" h="96">
                    <a:moveTo>
                      <a:pt x="94" y="49"/>
                    </a:moveTo>
                    <a:lnTo>
                      <a:pt x="47" y="0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47" y="96"/>
                    </a:lnTo>
                    <a:lnTo>
                      <a:pt x="0" y="49"/>
                    </a:lnTo>
                    <a:lnTo>
                      <a:pt x="94" y="49"/>
                    </a:lnTo>
                    <a:lnTo>
                      <a:pt x="94" y="0"/>
                    </a:lnTo>
                    <a:lnTo>
                      <a:pt x="47" y="0"/>
                    </a:lnTo>
                    <a:lnTo>
                      <a:pt x="94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95" name="Freeform 195"/>
              <p:cNvSpPr>
                <a:spLocks/>
              </p:cNvSpPr>
              <p:nvPr/>
            </p:nvSpPr>
            <p:spPr bwMode="auto">
              <a:xfrm>
                <a:off x="4981" y="1426"/>
                <a:ext cx="10" cy="4"/>
              </a:xfrm>
              <a:custGeom>
                <a:avLst/>
                <a:gdLst/>
                <a:ahLst/>
                <a:cxnLst>
                  <a:cxn ang="0">
                    <a:pos x="87" y="40"/>
                  </a:cxn>
                  <a:cxn ang="0">
                    <a:pos x="94" y="33"/>
                  </a:cxn>
                  <a:cxn ang="0">
                    <a:pos x="94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7" y="26"/>
                  </a:cxn>
                  <a:cxn ang="0">
                    <a:pos x="87" y="40"/>
                  </a:cxn>
                  <a:cxn ang="0">
                    <a:pos x="94" y="33"/>
                  </a:cxn>
                  <a:cxn ang="0">
                    <a:pos x="87" y="40"/>
                  </a:cxn>
                </a:cxnLst>
                <a:rect l="0" t="0" r="r" b="b"/>
                <a:pathLst>
                  <a:path w="94" h="40">
                    <a:moveTo>
                      <a:pt x="87" y="40"/>
                    </a:moveTo>
                    <a:lnTo>
                      <a:pt x="94" y="33"/>
                    </a:lnTo>
                    <a:lnTo>
                      <a:pt x="94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26"/>
                    </a:lnTo>
                    <a:lnTo>
                      <a:pt x="87" y="40"/>
                    </a:lnTo>
                    <a:lnTo>
                      <a:pt x="94" y="33"/>
                    </a:lnTo>
                    <a:lnTo>
                      <a:pt x="87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96" name="Freeform 196"/>
              <p:cNvSpPr>
                <a:spLocks/>
              </p:cNvSpPr>
              <p:nvPr/>
            </p:nvSpPr>
            <p:spPr bwMode="auto">
              <a:xfrm>
                <a:off x="4950" y="1429"/>
                <a:ext cx="42" cy="90"/>
              </a:xfrm>
              <a:custGeom>
                <a:avLst/>
                <a:gdLst/>
                <a:ahLst/>
                <a:cxnLst>
                  <a:cxn ang="0">
                    <a:pos x="88" y="983"/>
                  </a:cxn>
                  <a:cxn ang="0">
                    <a:pos x="88" y="996"/>
                  </a:cxn>
                  <a:cxn ang="0">
                    <a:pos x="369" y="14"/>
                  </a:cxn>
                  <a:cxn ang="0">
                    <a:pos x="289" y="0"/>
                  </a:cxn>
                  <a:cxn ang="0">
                    <a:pos x="7" y="983"/>
                  </a:cxn>
                  <a:cxn ang="0">
                    <a:pos x="7" y="996"/>
                  </a:cxn>
                  <a:cxn ang="0">
                    <a:pos x="7" y="983"/>
                  </a:cxn>
                  <a:cxn ang="0">
                    <a:pos x="0" y="990"/>
                  </a:cxn>
                  <a:cxn ang="0">
                    <a:pos x="7" y="996"/>
                  </a:cxn>
                  <a:cxn ang="0">
                    <a:pos x="88" y="983"/>
                  </a:cxn>
                </a:cxnLst>
                <a:rect l="0" t="0" r="r" b="b"/>
                <a:pathLst>
                  <a:path w="369" h="996">
                    <a:moveTo>
                      <a:pt x="88" y="983"/>
                    </a:moveTo>
                    <a:lnTo>
                      <a:pt x="88" y="996"/>
                    </a:lnTo>
                    <a:lnTo>
                      <a:pt x="369" y="14"/>
                    </a:lnTo>
                    <a:lnTo>
                      <a:pt x="289" y="0"/>
                    </a:lnTo>
                    <a:lnTo>
                      <a:pt x="7" y="983"/>
                    </a:lnTo>
                    <a:lnTo>
                      <a:pt x="7" y="996"/>
                    </a:lnTo>
                    <a:lnTo>
                      <a:pt x="7" y="983"/>
                    </a:lnTo>
                    <a:lnTo>
                      <a:pt x="0" y="990"/>
                    </a:lnTo>
                    <a:lnTo>
                      <a:pt x="7" y="996"/>
                    </a:lnTo>
                    <a:lnTo>
                      <a:pt x="88" y="9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97" name="Freeform 197"/>
              <p:cNvSpPr>
                <a:spLocks/>
              </p:cNvSpPr>
              <p:nvPr/>
            </p:nvSpPr>
            <p:spPr bwMode="auto">
              <a:xfrm>
                <a:off x="4951" y="1518"/>
                <a:ext cx="26" cy="12"/>
              </a:xfrm>
              <a:custGeom>
                <a:avLst/>
                <a:gdLst/>
                <a:ahLst/>
                <a:cxnLst>
                  <a:cxn ang="0">
                    <a:pos x="235" y="88"/>
                  </a:cxn>
                  <a:cxn ang="0">
                    <a:pos x="188" y="41"/>
                  </a:cxn>
                  <a:cxn ang="0">
                    <a:pos x="140" y="47"/>
                  </a:cxn>
                  <a:cxn ang="0">
                    <a:pos x="107" y="41"/>
                  </a:cxn>
                  <a:cxn ang="0">
                    <a:pos x="94" y="27"/>
                  </a:cxn>
                  <a:cxn ang="0">
                    <a:pos x="81" y="0"/>
                  </a:cxn>
                  <a:cxn ang="0">
                    <a:pos x="0" y="13"/>
                  </a:cxn>
                  <a:cxn ang="0">
                    <a:pos x="27" y="81"/>
                  </a:cxn>
                  <a:cxn ang="0">
                    <a:pos x="81" y="122"/>
                  </a:cxn>
                  <a:cxn ang="0">
                    <a:pos x="140" y="129"/>
                  </a:cxn>
                  <a:cxn ang="0">
                    <a:pos x="188" y="135"/>
                  </a:cxn>
                  <a:cxn ang="0">
                    <a:pos x="140" y="88"/>
                  </a:cxn>
                  <a:cxn ang="0">
                    <a:pos x="235" y="88"/>
                  </a:cxn>
                  <a:cxn ang="0">
                    <a:pos x="235" y="41"/>
                  </a:cxn>
                  <a:cxn ang="0">
                    <a:pos x="188" y="41"/>
                  </a:cxn>
                  <a:cxn ang="0">
                    <a:pos x="235" y="88"/>
                  </a:cxn>
                </a:cxnLst>
                <a:rect l="0" t="0" r="r" b="b"/>
                <a:pathLst>
                  <a:path w="235" h="135">
                    <a:moveTo>
                      <a:pt x="235" y="88"/>
                    </a:moveTo>
                    <a:lnTo>
                      <a:pt x="188" y="41"/>
                    </a:lnTo>
                    <a:lnTo>
                      <a:pt x="140" y="47"/>
                    </a:lnTo>
                    <a:lnTo>
                      <a:pt x="107" y="41"/>
                    </a:lnTo>
                    <a:lnTo>
                      <a:pt x="94" y="27"/>
                    </a:lnTo>
                    <a:lnTo>
                      <a:pt x="81" y="0"/>
                    </a:lnTo>
                    <a:lnTo>
                      <a:pt x="0" y="13"/>
                    </a:lnTo>
                    <a:lnTo>
                      <a:pt x="27" y="81"/>
                    </a:lnTo>
                    <a:lnTo>
                      <a:pt x="81" y="122"/>
                    </a:lnTo>
                    <a:lnTo>
                      <a:pt x="140" y="129"/>
                    </a:lnTo>
                    <a:lnTo>
                      <a:pt x="188" y="135"/>
                    </a:lnTo>
                    <a:lnTo>
                      <a:pt x="140" y="88"/>
                    </a:lnTo>
                    <a:lnTo>
                      <a:pt x="235" y="88"/>
                    </a:lnTo>
                    <a:lnTo>
                      <a:pt x="235" y="41"/>
                    </a:lnTo>
                    <a:lnTo>
                      <a:pt x="188" y="41"/>
                    </a:lnTo>
                    <a:lnTo>
                      <a:pt x="235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98" name="Freeform 198"/>
              <p:cNvSpPr>
                <a:spLocks/>
              </p:cNvSpPr>
              <p:nvPr/>
            </p:nvSpPr>
            <p:spPr bwMode="auto">
              <a:xfrm>
                <a:off x="4966" y="1524"/>
                <a:ext cx="11" cy="8"/>
              </a:xfrm>
              <a:custGeom>
                <a:avLst/>
                <a:gdLst/>
                <a:ahLst/>
                <a:cxnLst>
                  <a:cxn ang="0">
                    <a:pos x="48" y="95"/>
                  </a:cxn>
                  <a:cxn ang="0">
                    <a:pos x="95" y="47"/>
                  </a:cxn>
                  <a:cxn ang="0">
                    <a:pos x="95" y="20"/>
                  </a:cxn>
                  <a:cxn ang="0">
                    <a:pos x="0" y="20"/>
                  </a:cxn>
                  <a:cxn ang="0">
                    <a:pos x="0" y="47"/>
                  </a:cxn>
                  <a:cxn ang="0">
                    <a:pos x="48" y="0"/>
                  </a:cxn>
                  <a:cxn ang="0">
                    <a:pos x="48" y="95"/>
                  </a:cxn>
                  <a:cxn ang="0">
                    <a:pos x="95" y="95"/>
                  </a:cxn>
                  <a:cxn ang="0">
                    <a:pos x="95" y="47"/>
                  </a:cxn>
                  <a:cxn ang="0">
                    <a:pos x="48" y="95"/>
                  </a:cxn>
                </a:cxnLst>
                <a:rect l="0" t="0" r="r" b="b"/>
                <a:pathLst>
                  <a:path w="95" h="95">
                    <a:moveTo>
                      <a:pt x="48" y="95"/>
                    </a:moveTo>
                    <a:lnTo>
                      <a:pt x="95" y="47"/>
                    </a:lnTo>
                    <a:lnTo>
                      <a:pt x="95" y="20"/>
                    </a:lnTo>
                    <a:lnTo>
                      <a:pt x="0" y="20"/>
                    </a:lnTo>
                    <a:lnTo>
                      <a:pt x="0" y="47"/>
                    </a:lnTo>
                    <a:lnTo>
                      <a:pt x="48" y="0"/>
                    </a:lnTo>
                    <a:lnTo>
                      <a:pt x="48" y="95"/>
                    </a:lnTo>
                    <a:lnTo>
                      <a:pt x="95" y="95"/>
                    </a:lnTo>
                    <a:lnTo>
                      <a:pt x="95" y="47"/>
                    </a:lnTo>
                    <a:lnTo>
                      <a:pt x="48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799" name="Freeform 199"/>
              <p:cNvSpPr>
                <a:spLocks/>
              </p:cNvSpPr>
              <p:nvPr/>
            </p:nvSpPr>
            <p:spPr bwMode="auto">
              <a:xfrm>
                <a:off x="4906" y="1524"/>
                <a:ext cx="67" cy="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47" y="95"/>
                  </a:cxn>
                  <a:cxn ang="0">
                    <a:pos x="591" y="95"/>
                  </a:cxn>
                  <a:cxn ang="0">
                    <a:pos x="591" y="0"/>
                  </a:cxn>
                  <a:cxn ang="0">
                    <a:pos x="47" y="0"/>
                  </a:cxn>
                  <a:cxn ang="0">
                    <a:pos x="94" y="47"/>
                  </a:cxn>
                  <a:cxn ang="0">
                    <a:pos x="0" y="47"/>
                  </a:cxn>
                  <a:cxn ang="0">
                    <a:pos x="0" y="95"/>
                  </a:cxn>
                  <a:cxn ang="0">
                    <a:pos x="47" y="95"/>
                  </a:cxn>
                  <a:cxn ang="0">
                    <a:pos x="0" y="47"/>
                  </a:cxn>
                </a:cxnLst>
                <a:rect l="0" t="0" r="r" b="b"/>
                <a:pathLst>
                  <a:path w="591" h="95">
                    <a:moveTo>
                      <a:pt x="0" y="47"/>
                    </a:moveTo>
                    <a:lnTo>
                      <a:pt x="47" y="95"/>
                    </a:lnTo>
                    <a:lnTo>
                      <a:pt x="591" y="95"/>
                    </a:lnTo>
                    <a:lnTo>
                      <a:pt x="591" y="0"/>
                    </a:lnTo>
                    <a:lnTo>
                      <a:pt x="47" y="0"/>
                    </a:lnTo>
                    <a:lnTo>
                      <a:pt x="94" y="47"/>
                    </a:lnTo>
                    <a:lnTo>
                      <a:pt x="0" y="47"/>
                    </a:lnTo>
                    <a:lnTo>
                      <a:pt x="0" y="95"/>
                    </a:lnTo>
                    <a:lnTo>
                      <a:pt x="47" y="9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800" name="Freeform 200"/>
              <p:cNvSpPr>
                <a:spLocks/>
              </p:cNvSpPr>
              <p:nvPr/>
            </p:nvSpPr>
            <p:spPr bwMode="auto">
              <a:xfrm>
                <a:off x="4906" y="1522"/>
                <a:ext cx="11" cy="8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0" y="47"/>
                  </a:cxn>
                  <a:cxn ang="0">
                    <a:pos x="0" y="74"/>
                  </a:cxn>
                  <a:cxn ang="0">
                    <a:pos x="94" y="74"/>
                  </a:cxn>
                  <a:cxn ang="0">
                    <a:pos x="94" y="47"/>
                  </a:cxn>
                  <a:cxn ang="0">
                    <a:pos x="47" y="94"/>
                  </a:cxn>
                  <a:cxn ang="0">
                    <a:pos x="47" y="0"/>
                  </a:cxn>
                  <a:cxn ang="0">
                    <a:pos x="0" y="0"/>
                  </a:cxn>
                  <a:cxn ang="0">
                    <a:pos x="0" y="47"/>
                  </a:cxn>
                  <a:cxn ang="0">
                    <a:pos x="47" y="0"/>
                  </a:cxn>
                </a:cxnLst>
                <a:rect l="0" t="0" r="r" b="b"/>
                <a:pathLst>
                  <a:path w="94" h="94">
                    <a:moveTo>
                      <a:pt x="47" y="0"/>
                    </a:moveTo>
                    <a:lnTo>
                      <a:pt x="0" y="47"/>
                    </a:lnTo>
                    <a:lnTo>
                      <a:pt x="0" y="74"/>
                    </a:lnTo>
                    <a:lnTo>
                      <a:pt x="94" y="74"/>
                    </a:lnTo>
                    <a:lnTo>
                      <a:pt x="94" y="47"/>
                    </a:lnTo>
                    <a:lnTo>
                      <a:pt x="47" y="94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801" name="Freeform 201"/>
              <p:cNvSpPr>
                <a:spLocks/>
              </p:cNvSpPr>
              <p:nvPr/>
            </p:nvSpPr>
            <p:spPr bwMode="auto">
              <a:xfrm>
                <a:off x="4911" y="1490"/>
                <a:ext cx="36" cy="40"/>
              </a:xfrm>
              <a:custGeom>
                <a:avLst/>
                <a:gdLst/>
                <a:ahLst/>
                <a:cxnLst>
                  <a:cxn ang="0">
                    <a:pos x="242" y="7"/>
                  </a:cxn>
                  <a:cxn ang="0">
                    <a:pos x="242" y="0"/>
                  </a:cxn>
                  <a:cxn ang="0">
                    <a:pos x="221" y="89"/>
                  </a:cxn>
                  <a:cxn ang="0">
                    <a:pos x="201" y="162"/>
                  </a:cxn>
                  <a:cxn ang="0">
                    <a:pos x="182" y="223"/>
                  </a:cxn>
                  <a:cxn ang="0">
                    <a:pos x="161" y="272"/>
                  </a:cxn>
                  <a:cxn ang="0">
                    <a:pos x="135" y="312"/>
                  </a:cxn>
                  <a:cxn ang="0">
                    <a:pos x="108" y="333"/>
                  </a:cxn>
                  <a:cxn ang="0">
                    <a:pos x="67" y="353"/>
                  </a:cxn>
                  <a:cxn ang="0">
                    <a:pos x="0" y="353"/>
                  </a:cxn>
                  <a:cxn ang="0">
                    <a:pos x="0" y="447"/>
                  </a:cxn>
                  <a:cxn ang="0">
                    <a:pos x="81" y="434"/>
                  </a:cxn>
                  <a:cxn ang="0">
                    <a:pos x="148" y="414"/>
                  </a:cxn>
                  <a:cxn ang="0">
                    <a:pos x="201" y="366"/>
                  </a:cxn>
                  <a:cxn ang="0">
                    <a:pos x="242" y="312"/>
                  </a:cxn>
                  <a:cxn ang="0">
                    <a:pos x="262" y="251"/>
                  </a:cxn>
                  <a:cxn ang="0">
                    <a:pos x="282" y="176"/>
                  </a:cxn>
                  <a:cxn ang="0">
                    <a:pos x="303" y="102"/>
                  </a:cxn>
                  <a:cxn ang="0">
                    <a:pos x="322" y="28"/>
                  </a:cxn>
                  <a:cxn ang="0">
                    <a:pos x="322" y="20"/>
                  </a:cxn>
                  <a:cxn ang="0">
                    <a:pos x="242" y="7"/>
                  </a:cxn>
                </a:cxnLst>
                <a:rect l="0" t="0" r="r" b="b"/>
                <a:pathLst>
                  <a:path w="322" h="447">
                    <a:moveTo>
                      <a:pt x="242" y="7"/>
                    </a:moveTo>
                    <a:lnTo>
                      <a:pt x="242" y="0"/>
                    </a:lnTo>
                    <a:lnTo>
                      <a:pt x="221" y="89"/>
                    </a:lnTo>
                    <a:lnTo>
                      <a:pt x="201" y="162"/>
                    </a:lnTo>
                    <a:lnTo>
                      <a:pt x="182" y="223"/>
                    </a:lnTo>
                    <a:lnTo>
                      <a:pt x="161" y="272"/>
                    </a:lnTo>
                    <a:lnTo>
                      <a:pt x="135" y="312"/>
                    </a:lnTo>
                    <a:lnTo>
                      <a:pt x="108" y="333"/>
                    </a:lnTo>
                    <a:lnTo>
                      <a:pt x="67" y="353"/>
                    </a:lnTo>
                    <a:lnTo>
                      <a:pt x="0" y="353"/>
                    </a:lnTo>
                    <a:lnTo>
                      <a:pt x="0" y="447"/>
                    </a:lnTo>
                    <a:lnTo>
                      <a:pt x="81" y="434"/>
                    </a:lnTo>
                    <a:lnTo>
                      <a:pt x="148" y="414"/>
                    </a:lnTo>
                    <a:lnTo>
                      <a:pt x="201" y="366"/>
                    </a:lnTo>
                    <a:lnTo>
                      <a:pt x="242" y="312"/>
                    </a:lnTo>
                    <a:lnTo>
                      <a:pt x="262" y="251"/>
                    </a:lnTo>
                    <a:lnTo>
                      <a:pt x="282" y="176"/>
                    </a:lnTo>
                    <a:lnTo>
                      <a:pt x="303" y="102"/>
                    </a:lnTo>
                    <a:lnTo>
                      <a:pt x="322" y="28"/>
                    </a:lnTo>
                    <a:lnTo>
                      <a:pt x="322" y="20"/>
                    </a:lnTo>
                    <a:lnTo>
                      <a:pt x="242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802" name="Freeform 202"/>
              <p:cNvSpPr>
                <a:spLocks/>
              </p:cNvSpPr>
              <p:nvPr/>
            </p:nvSpPr>
            <p:spPr bwMode="auto">
              <a:xfrm>
                <a:off x="4939" y="1445"/>
                <a:ext cx="25" cy="46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35" y="27"/>
                  </a:cxn>
                  <a:cxn ang="0">
                    <a:pos x="121" y="95"/>
                  </a:cxn>
                  <a:cxn ang="0">
                    <a:pos x="74" y="231"/>
                  </a:cxn>
                  <a:cxn ang="0">
                    <a:pos x="0" y="495"/>
                  </a:cxn>
                  <a:cxn ang="0">
                    <a:pos x="80" y="508"/>
                  </a:cxn>
                  <a:cxn ang="0">
                    <a:pos x="154" y="258"/>
                  </a:cxn>
                  <a:cxn ang="0">
                    <a:pos x="201" y="108"/>
                  </a:cxn>
                  <a:cxn ang="0">
                    <a:pos x="215" y="41"/>
                  </a:cxn>
                  <a:cxn ang="0">
                    <a:pos x="228" y="0"/>
                  </a:cxn>
                  <a:cxn ang="0">
                    <a:pos x="135" y="0"/>
                  </a:cxn>
                </a:cxnLst>
                <a:rect l="0" t="0" r="r" b="b"/>
                <a:pathLst>
                  <a:path w="228" h="508">
                    <a:moveTo>
                      <a:pt x="135" y="0"/>
                    </a:moveTo>
                    <a:lnTo>
                      <a:pt x="135" y="27"/>
                    </a:lnTo>
                    <a:lnTo>
                      <a:pt x="121" y="95"/>
                    </a:lnTo>
                    <a:lnTo>
                      <a:pt x="74" y="231"/>
                    </a:lnTo>
                    <a:lnTo>
                      <a:pt x="0" y="495"/>
                    </a:lnTo>
                    <a:lnTo>
                      <a:pt x="80" y="508"/>
                    </a:lnTo>
                    <a:lnTo>
                      <a:pt x="154" y="258"/>
                    </a:lnTo>
                    <a:lnTo>
                      <a:pt x="201" y="108"/>
                    </a:lnTo>
                    <a:lnTo>
                      <a:pt x="215" y="41"/>
                    </a:lnTo>
                    <a:lnTo>
                      <a:pt x="228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803" name="Freeform 203"/>
              <p:cNvSpPr>
                <a:spLocks/>
              </p:cNvSpPr>
              <p:nvPr/>
            </p:nvSpPr>
            <p:spPr bwMode="auto">
              <a:xfrm>
                <a:off x="4944" y="1433"/>
                <a:ext cx="20" cy="12"/>
              </a:xfrm>
              <a:custGeom>
                <a:avLst/>
                <a:gdLst/>
                <a:ahLst/>
                <a:cxnLst>
                  <a:cxn ang="0">
                    <a:pos x="7" y="96"/>
                  </a:cxn>
                  <a:cxn ang="0">
                    <a:pos x="13" y="89"/>
                  </a:cxn>
                  <a:cxn ang="0">
                    <a:pos x="54" y="82"/>
                  </a:cxn>
                  <a:cxn ang="0">
                    <a:pos x="81" y="96"/>
                  </a:cxn>
                  <a:cxn ang="0">
                    <a:pos x="87" y="102"/>
                  </a:cxn>
                  <a:cxn ang="0">
                    <a:pos x="95" y="136"/>
                  </a:cxn>
                  <a:cxn ang="0">
                    <a:pos x="188" y="136"/>
                  </a:cxn>
                  <a:cxn ang="0">
                    <a:pos x="168" y="61"/>
                  </a:cxn>
                  <a:cxn ang="0">
                    <a:pos x="121" y="14"/>
                  </a:cxn>
                  <a:cxn ang="0">
                    <a:pos x="54" y="0"/>
                  </a:cxn>
                  <a:cxn ang="0">
                    <a:pos x="0" y="8"/>
                  </a:cxn>
                  <a:cxn ang="0">
                    <a:pos x="7" y="0"/>
                  </a:cxn>
                  <a:cxn ang="0">
                    <a:pos x="7" y="96"/>
                  </a:cxn>
                  <a:cxn ang="0">
                    <a:pos x="13" y="89"/>
                  </a:cxn>
                  <a:cxn ang="0">
                    <a:pos x="7" y="96"/>
                  </a:cxn>
                </a:cxnLst>
                <a:rect l="0" t="0" r="r" b="b"/>
                <a:pathLst>
                  <a:path w="188" h="136">
                    <a:moveTo>
                      <a:pt x="7" y="96"/>
                    </a:moveTo>
                    <a:lnTo>
                      <a:pt x="13" y="89"/>
                    </a:lnTo>
                    <a:lnTo>
                      <a:pt x="54" y="82"/>
                    </a:lnTo>
                    <a:lnTo>
                      <a:pt x="81" y="96"/>
                    </a:lnTo>
                    <a:lnTo>
                      <a:pt x="87" y="102"/>
                    </a:lnTo>
                    <a:lnTo>
                      <a:pt x="95" y="136"/>
                    </a:lnTo>
                    <a:lnTo>
                      <a:pt x="188" y="136"/>
                    </a:lnTo>
                    <a:lnTo>
                      <a:pt x="168" y="61"/>
                    </a:lnTo>
                    <a:lnTo>
                      <a:pt x="121" y="14"/>
                    </a:lnTo>
                    <a:lnTo>
                      <a:pt x="54" y="0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7" y="96"/>
                    </a:lnTo>
                    <a:lnTo>
                      <a:pt x="13" y="89"/>
                    </a:lnTo>
                    <a:lnTo>
                      <a:pt x="7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804" name="Freeform 204"/>
              <p:cNvSpPr>
                <a:spLocks/>
              </p:cNvSpPr>
              <p:nvPr/>
            </p:nvSpPr>
            <p:spPr bwMode="auto">
              <a:xfrm>
                <a:off x="4935" y="1433"/>
                <a:ext cx="11" cy="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7" y="96"/>
                  </a:cxn>
                  <a:cxn ang="0">
                    <a:pos x="74" y="96"/>
                  </a:cxn>
                  <a:cxn ang="0">
                    <a:pos x="74" y="0"/>
                  </a:cxn>
                  <a:cxn ang="0">
                    <a:pos x="47" y="0"/>
                  </a:cxn>
                  <a:cxn ang="0">
                    <a:pos x="94" y="48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47" y="96"/>
                  </a:cxn>
                  <a:cxn ang="0">
                    <a:pos x="0" y="48"/>
                  </a:cxn>
                </a:cxnLst>
                <a:rect l="0" t="0" r="r" b="b"/>
                <a:pathLst>
                  <a:path w="94" h="96">
                    <a:moveTo>
                      <a:pt x="0" y="48"/>
                    </a:moveTo>
                    <a:lnTo>
                      <a:pt x="47" y="96"/>
                    </a:lnTo>
                    <a:lnTo>
                      <a:pt x="74" y="96"/>
                    </a:lnTo>
                    <a:lnTo>
                      <a:pt x="74" y="0"/>
                    </a:lnTo>
                    <a:lnTo>
                      <a:pt x="47" y="0"/>
                    </a:lnTo>
                    <a:lnTo>
                      <a:pt x="94" y="48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47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1805" name="Freeform 205"/>
              <p:cNvSpPr>
                <a:spLocks/>
              </p:cNvSpPr>
              <p:nvPr/>
            </p:nvSpPr>
            <p:spPr bwMode="auto">
              <a:xfrm>
                <a:off x="4935" y="1432"/>
                <a:ext cx="11" cy="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0" y="61"/>
                  </a:cxn>
                  <a:cxn ang="0">
                    <a:pos x="94" y="61"/>
                  </a:cxn>
                  <a:cxn ang="0">
                    <a:pos x="94" y="41"/>
                  </a:cxn>
                  <a:cxn ang="0">
                    <a:pos x="54" y="82"/>
                  </a:cxn>
                  <a:cxn ang="0">
                    <a:pos x="41" y="0"/>
                  </a:cxn>
                  <a:cxn ang="0">
                    <a:pos x="0" y="7"/>
                  </a:cxn>
                  <a:cxn ang="0">
                    <a:pos x="0" y="41"/>
                  </a:cxn>
                  <a:cxn ang="0">
                    <a:pos x="41" y="0"/>
                  </a:cxn>
                </a:cxnLst>
                <a:rect l="0" t="0" r="r" b="b"/>
                <a:pathLst>
                  <a:path w="94" h="82">
                    <a:moveTo>
                      <a:pt x="41" y="0"/>
                    </a:moveTo>
                    <a:lnTo>
                      <a:pt x="0" y="41"/>
                    </a:lnTo>
                    <a:lnTo>
                      <a:pt x="0" y="61"/>
                    </a:lnTo>
                    <a:lnTo>
                      <a:pt x="94" y="61"/>
                    </a:lnTo>
                    <a:lnTo>
                      <a:pt x="94" y="41"/>
                    </a:lnTo>
                    <a:lnTo>
                      <a:pt x="54" y="82"/>
                    </a:lnTo>
                    <a:lnTo>
                      <a:pt x="41" y="0"/>
                    </a:lnTo>
                    <a:lnTo>
                      <a:pt x="0" y="7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81806" name="Freeform 206"/>
            <p:cNvSpPr>
              <a:spLocks/>
            </p:cNvSpPr>
            <p:nvPr/>
          </p:nvSpPr>
          <p:spPr bwMode="auto">
            <a:xfrm>
              <a:off x="4940" y="1422"/>
              <a:ext cx="43" cy="17"/>
            </a:xfrm>
            <a:custGeom>
              <a:avLst/>
              <a:gdLst/>
              <a:ahLst/>
              <a:cxnLst>
                <a:cxn ang="0">
                  <a:pos x="382" y="0"/>
                </a:cxn>
                <a:cxn ang="0">
                  <a:pos x="375" y="8"/>
                </a:cxn>
                <a:cxn ang="0">
                  <a:pos x="0" y="109"/>
                </a:cxn>
                <a:cxn ang="0">
                  <a:pos x="13" y="191"/>
                </a:cxn>
                <a:cxn ang="0">
                  <a:pos x="388" y="89"/>
                </a:cxn>
                <a:cxn ang="0">
                  <a:pos x="382" y="96"/>
                </a:cxn>
                <a:cxn ang="0">
                  <a:pos x="382" y="0"/>
                </a:cxn>
                <a:cxn ang="0">
                  <a:pos x="382" y="8"/>
                </a:cxn>
                <a:cxn ang="0">
                  <a:pos x="375" y="8"/>
                </a:cxn>
                <a:cxn ang="0">
                  <a:pos x="382" y="0"/>
                </a:cxn>
              </a:cxnLst>
              <a:rect l="0" t="0" r="r" b="b"/>
              <a:pathLst>
                <a:path w="388" h="191">
                  <a:moveTo>
                    <a:pt x="382" y="0"/>
                  </a:moveTo>
                  <a:lnTo>
                    <a:pt x="375" y="8"/>
                  </a:lnTo>
                  <a:lnTo>
                    <a:pt x="0" y="109"/>
                  </a:lnTo>
                  <a:lnTo>
                    <a:pt x="13" y="191"/>
                  </a:lnTo>
                  <a:lnTo>
                    <a:pt x="388" y="89"/>
                  </a:lnTo>
                  <a:lnTo>
                    <a:pt x="382" y="96"/>
                  </a:lnTo>
                  <a:lnTo>
                    <a:pt x="382" y="0"/>
                  </a:lnTo>
                  <a:lnTo>
                    <a:pt x="382" y="8"/>
                  </a:lnTo>
                  <a:lnTo>
                    <a:pt x="375" y="8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07" name="Freeform 207"/>
            <p:cNvSpPr>
              <a:spLocks/>
            </p:cNvSpPr>
            <p:nvPr/>
          </p:nvSpPr>
          <p:spPr bwMode="auto">
            <a:xfrm>
              <a:off x="4908" y="1423"/>
              <a:ext cx="76" cy="102"/>
            </a:xfrm>
            <a:custGeom>
              <a:avLst/>
              <a:gdLst/>
              <a:ahLst/>
              <a:cxnLst>
                <a:cxn ang="0">
                  <a:pos x="644" y="0"/>
                </a:cxn>
                <a:cxn ang="0">
                  <a:pos x="685" y="0"/>
                </a:cxn>
                <a:cxn ang="0">
                  <a:pos x="685" y="34"/>
                </a:cxn>
                <a:cxn ang="0">
                  <a:pos x="396" y="1017"/>
                </a:cxn>
                <a:cxn ang="0">
                  <a:pos x="416" y="1064"/>
                </a:cxn>
                <a:cxn ang="0">
                  <a:pos x="456" y="1084"/>
                </a:cxn>
                <a:cxn ang="0">
                  <a:pos x="503" y="1098"/>
                </a:cxn>
                <a:cxn ang="0">
                  <a:pos x="550" y="1098"/>
                </a:cxn>
                <a:cxn ang="0">
                  <a:pos x="550" y="1118"/>
                </a:cxn>
                <a:cxn ang="0">
                  <a:pos x="0" y="1118"/>
                </a:cxn>
                <a:cxn ang="0">
                  <a:pos x="0" y="1098"/>
                </a:cxn>
                <a:cxn ang="0">
                  <a:pos x="74" y="1091"/>
                </a:cxn>
                <a:cxn ang="0">
                  <a:pos x="133" y="1070"/>
                </a:cxn>
                <a:cxn ang="0">
                  <a:pos x="174" y="1037"/>
                </a:cxn>
                <a:cxn ang="0">
                  <a:pos x="207" y="989"/>
                </a:cxn>
                <a:cxn ang="0">
                  <a:pos x="228" y="936"/>
                </a:cxn>
                <a:cxn ang="0">
                  <a:pos x="248" y="867"/>
                </a:cxn>
                <a:cxn ang="0">
                  <a:pos x="268" y="793"/>
                </a:cxn>
                <a:cxn ang="0">
                  <a:pos x="289" y="712"/>
                </a:cxn>
                <a:cxn ang="0">
                  <a:pos x="362" y="454"/>
                </a:cxn>
                <a:cxn ang="0">
                  <a:pos x="410" y="312"/>
                </a:cxn>
                <a:cxn ang="0">
                  <a:pos x="422" y="244"/>
                </a:cxn>
                <a:cxn ang="0">
                  <a:pos x="429" y="203"/>
                </a:cxn>
                <a:cxn ang="0">
                  <a:pos x="416" y="156"/>
                </a:cxn>
                <a:cxn ang="0">
                  <a:pos x="389" y="129"/>
                </a:cxn>
                <a:cxn ang="0">
                  <a:pos x="342" y="115"/>
                </a:cxn>
                <a:cxn ang="0">
                  <a:pos x="295" y="122"/>
                </a:cxn>
                <a:cxn ang="0">
                  <a:pos x="262" y="122"/>
                </a:cxn>
                <a:cxn ang="0">
                  <a:pos x="262" y="101"/>
                </a:cxn>
                <a:cxn ang="0">
                  <a:pos x="644" y="0"/>
                </a:cxn>
              </a:cxnLst>
              <a:rect l="0" t="0" r="r" b="b"/>
              <a:pathLst>
                <a:path w="685" h="1118">
                  <a:moveTo>
                    <a:pt x="644" y="0"/>
                  </a:moveTo>
                  <a:lnTo>
                    <a:pt x="685" y="0"/>
                  </a:lnTo>
                  <a:lnTo>
                    <a:pt x="685" y="34"/>
                  </a:lnTo>
                  <a:lnTo>
                    <a:pt x="396" y="1017"/>
                  </a:lnTo>
                  <a:lnTo>
                    <a:pt x="416" y="1064"/>
                  </a:lnTo>
                  <a:lnTo>
                    <a:pt x="456" y="1084"/>
                  </a:lnTo>
                  <a:lnTo>
                    <a:pt x="503" y="1098"/>
                  </a:lnTo>
                  <a:lnTo>
                    <a:pt x="550" y="1098"/>
                  </a:lnTo>
                  <a:lnTo>
                    <a:pt x="550" y="1118"/>
                  </a:lnTo>
                  <a:lnTo>
                    <a:pt x="0" y="1118"/>
                  </a:lnTo>
                  <a:lnTo>
                    <a:pt x="0" y="1098"/>
                  </a:lnTo>
                  <a:lnTo>
                    <a:pt x="74" y="1091"/>
                  </a:lnTo>
                  <a:lnTo>
                    <a:pt x="133" y="1070"/>
                  </a:lnTo>
                  <a:lnTo>
                    <a:pt x="174" y="1037"/>
                  </a:lnTo>
                  <a:lnTo>
                    <a:pt x="207" y="989"/>
                  </a:lnTo>
                  <a:lnTo>
                    <a:pt x="228" y="936"/>
                  </a:lnTo>
                  <a:lnTo>
                    <a:pt x="248" y="867"/>
                  </a:lnTo>
                  <a:lnTo>
                    <a:pt x="268" y="793"/>
                  </a:lnTo>
                  <a:lnTo>
                    <a:pt x="289" y="712"/>
                  </a:lnTo>
                  <a:lnTo>
                    <a:pt x="362" y="454"/>
                  </a:lnTo>
                  <a:lnTo>
                    <a:pt x="410" y="312"/>
                  </a:lnTo>
                  <a:lnTo>
                    <a:pt x="422" y="244"/>
                  </a:lnTo>
                  <a:lnTo>
                    <a:pt x="429" y="203"/>
                  </a:lnTo>
                  <a:lnTo>
                    <a:pt x="416" y="156"/>
                  </a:lnTo>
                  <a:lnTo>
                    <a:pt x="389" y="129"/>
                  </a:lnTo>
                  <a:lnTo>
                    <a:pt x="342" y="115"/>
                  </a:lnTo>
                  <a:lnTo>
                    <a:pt x="295" y="122"/>
                  </a:lnTo>
                  <a:lnTo>
                    <a:pt x="262" y="122"/>
                  </a:lnTo>
                  <a:lnTo>
                    <a:pt x="262" y="10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08" name="Freeform 208"/>
            <p:cNvSpPr>
              <a:spLocks/>
            </p:cNvSpPr>
            <p:nvPr/>
          </p:nvSpPr>
          <p:spPr bwMode="auto">
            <a:xfrm>
              <a:off x="4910" y="1426"/>
              <a:ext cx="76" cy="102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685" y="0"/>
                </a:cxn>
                <a:cxn ang="0">
                  <a:pos x="685" y="28"/>
                </a:cxn>
                <a:cxn ang="0">
                  <a:pos x="397" y="1010"/>
                </a:cxn>
                <a:cxn ang="0">
                  <a:pos x="416" y="1064"/>
                </a:cxn>
                <a:cxn ang="0">
                  <a:pos x="457" y="1085"/>
                </a:cxn>
                <a:cxn ang="0">
                  <a:pos x="504" y="1098"/>
                </a:cxn>
                <a:cxn ang="0">
                  <a:pos x="551" y="1098"/>
                </a:cxn>
                <a:cxn ang="0">
                  <a:pos x="551" y="1119"/>
                </a:cxn>
                <a:cxn ang="0">
                  <a:pos x="0" y="1119"/>
                </a:cxn>
                <a:cxn ang="0">
                  <a:pos x="0" y="1098"/>
                </a:cxn>
                <a:cxn ang="0">
                  <a:pos x="73" y="1091"/>
                </a:cxn>
                <a:cxn ang="0">
                  <a:pos x="134" y="1071"/>
                </a:cxn>
                <a:cxn ang="0">
                  <a:pos x="175" y="1030"/>
                </a:cxn>
                <a:cxn ang="0">
                  <a:pos x="208" y="983"/>
                </a:cxn>
                <a:cxn ang="0">
                  <a:pos x="229" y="928"/>
                </a:cxn>
                <a:cxn ang="0">
                  <a:pos x="249" y="861"/>
                </a:cxn>
                <a:cxn ang="0">
                  <a:pos x="268" y="794"/>
                </a:cxn>
                <a:cxn ang="0">
                  <a:pos x="289" y="712"/>
                </a:cxn>
                <a:cxn ang="0">
                  <a:pos x="362" y="455"/>
                </a:cxn>
                <a:cxn ang="0">
                  <a:pos x="409" y="312"/>
                </a:cxn>
                <a:cxn ang="0">
                  <a:pos x="423" y="244"/>
                </a:cxn>
                <a:cxn ang="0">
                  <a:pos x="430" y="203"/>
                </a:cxn>
                <a:cxn ang="0">
                  <a:pos x="416" y="156"/>
                </a:cxn>
                <a:cxn ang="0">
                  <a:pos x="389" y="129"/>
                </a:cxn>
                <a:cxn ang="0">
                  <a:pos x="342" y="116"/>
                </a:cxn>
                <a:cxn ang="0">
                  <a:pos x="295" y="122"/>
                </a:cxn>
                <a:cxn ang="0">
                  <a:pos x="262" y="122"/>
                </a:cxn>
                <a:cxn ang="0">
                  <a:pos x="262" y="95"/>
                </a:cxn>
                <a:cxn ang="0">
                  <a:pos x="645" y="0"/>
                </a:cxn>
              </a:cxnLst>
              <a:rect l="0" t="0" r="r" b="b"/>
              <a:pathLst>
                <a:path w="685" h="1119">
                  <a:moveTo>
                    <a:pt x="645" y="0"/>
                  </a:moveTo>
                  <a:lnTo>
                    <a:pt x="685" y="0"/>
                  </a:lnTo>
                  <a:lnTo>
                    <a:pt x="685" y="28"/>
                  </a:lnTo>
                  <a:lnTo>
                    <a:pt x="397" y="1010"/>
                  </a:lnTo>
                  <a:lnTo>
                    <a:pt x="416" y="1064"/>
                  </a:lnTo>
                  <a:lnTo>
                    <a:pt x="457" y="1085"/>
                  </a:lnTo>
                  <a:lnTo>
                    <a:pt x="504" y="1098"/>
                  </a:lnTo>
                  <a:lnTo>
                    <a:pt x="551" y="1098"/>
                  </a:lnTo>
                  <a:lnTo>
                    <a:pt x="551" y="1119"/>
                  </a:lnTo>
                  <a:lnTo>
                    <a:pt x="0" y="1119"/>
                  </a:lnTo>
                  <a:lnTo>
                    <a:pt x="0" y="1098"/>
                  </a:lnTo>
                  <a:lnTo>
                    <a:pt x="73" y="1091"/>
                  </a:lnTo>
                  <a:lnTo>
                    <a:pt x="134" y="1071"/>
                  </a:lnTo>
                  <a:lnTo>
                    <a:pt x="175" y="1030"/>
                  </a:lnTo>
                  <a:lnTo>
                    <a:pt x="208" y="983"/>
                  </a:lnTo>
                  <a:lnTo>
                    <a:pt x="229" y="928"/>
                  </a:lnTo>
                  <a:lnTo>
                    <a:pt x="249" y="861"/>
                  </a:lnTo>
                  <a:lnTo>
                    <a:pt x="268" y="794"/>
                  </a:lnTo>
                  <a:lnTo>
                    <a:pt x="289" y="712"/>
                  </a:lnTo>
                  <a:lnTo>
                    <a:pt x="362" y="455"/>
                  </a:lnTo>
                  <a:lnTo>
                    <a:pt x="409" y="312"/>
                  </a:lnTo>
                  <a:lnTo>
                    <a:pt x="423" y="244"/>
                  </a:lnTo>
                  <a:lnTo>
                    <a:pt x="430" y="203"/>
                  </a:lnTo>
                  <a:lnTo>
                    <a:pt x="416" y="156"/>
                  </a:lnTo>
                  <a:lnTo>
                    <a:pt x="389" y="129"/>
                  </a:lnTo>
                  <a:lnTo>
                    <a:pt x="342" y="116"/>
                  </a:lnTo>
                  <a:lnTo>
                    <a:pt x="295" y="122"/>
                  </a:lnTo>
                  <a:lnTo>
                    <a:pt x="262" y="122"/>
                  </a:lnTo>
                  <a:lnTo>
                    <a:pt x="262" y="95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09" name="Freeform 209"/>
            <p:cNvSpPr>
              <a:spLocks/>
            </p:cNvSpPr>
            <p:nvPr/>
          </p:nvSpPr>
          <p:spPr bwMode="auto">
            <a:xfrm>
              <a:off x="4249" y="1282"/>
              <a:ext cx="77" cy="102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685" y="0"/>
                </a:cxn>
                <a:cxn ang="0">
                  <a:pos x="685" y="35"/>
                </a:cxn>
                <a:cxn ang="0">
                  <a:pos x="396" y="1010"/>
                </a:cxn>
                <a:cxn ang="0">
                  <a:pos x="417" y="1065"/>
                </a:cxn>
                <a:cxn ang="0">
                  <a:pos x="457" y="1085"/>
                </a:cxn>
                <a:cxn ang="0">
                  <a:pos x="505" y="1099"/>
                </a:cxn>
                <a:cxn ang="0">
                  <a:pos x="551" y="1099"/>
                </a:cxn>
                <a:cxn ang="0">
                  <a:pos x="551" y="1119"/>
                </a:cxn>
                <a:cxn ang="0">
                  <a:pos x="0" y="1119"/>
                </a:cxn>
                <a:cxn ang="0">
                  <a:pos x="0" y="1099"/>
                </a:cxn>
                <a:cxn ang="0">
                  <a:pos x="74" y="1091"/>
                </a:cxn>
                <a:cxn ang="0">
                  <a:pos x="135" y="1071"/>
                </a:cxn>
                <a:cxn ang="0">
                  <a:pos x="175" y="1038"/>
                </a:cxn>
                <a:cxn ang="0">
                  <a:pos x="209" y="990"/>
                </a:cxn>
                <a:cxn ang="0">
                  <a:pos x="228" y="936"/>
                </a:cxn>
                <a:cxn ang="0">
                  <a:pos x="249" y="868"/>
                </a:cxn>
                <a:cxn ang="0">
                  <a:pos x="269" y="794"/>
                </a:cxn>
                <a:cxn ang="0">
                  <a:pos x="289" y="713"/>
                </a:cxn>
                <a:cxn ang="0">
                  <a:pos x="363" y="455"/>
                </a:cxn>
                <a:cxn ang="0">
                  <a:pos x="410" y="313"/>
                </a:cxn>
                <a:cxn ang="0">
                  <a:pos x="423" y="244"/>
                </a:cxn>
                <a:cxn ang="0">
                  <a:pos x="431" y="204"/>
                </a:cxn>
                <a:cxn ang="0">
                  <a:pos x="417" y="157"/>
                </a:cxn>
                <a:cxn ang="0">
                  <a:pos x="390" y="130"/>
                </a:cxn>
                <a:cxn ang="0">
                  <a:pos x="343" y="116"/>
                </a:cxn>
                <a:cxn ang="0">
                  <a:pos x="296" y="122"/>
                </a:cxn>
                <a:cxn ang="0">
                  <a:pos x="263" y="122"/>
                </a:cxn>
                <a:cxn ang="0">
                  <a:pos x="263" y="102"/>
                </a:cxn>
                <a:cxn ang="0">
                  <a:pos x="645" y="0"/>
                </a:cxn>
              </a:cxnLst>
              <a:rect l="0" t="0" r="r" b="b"/>
              <a:pathLst>
                <a:path w="685" h="1119">
                  <a:moveTo>
                    <a:pt x="645" y="0"/>
                  </a:moveTo>
                  <a:lnTo>
                    <a:pt x="685" y="0"/>
                  </a:lnTo>
                  <a:lnTo>
                    <a:pt x="685" y="35"/>
                  </a:lnTo>
                  <a:lnTo>
                    <a:pt x="396" y="1010"/>
                  </a:lnTo>
                  <a:lnTo>
                    <a:pt x="417" y="1065"/>
                  </a:lnTo>
                  <a:lnTo>
                    <a:pt x="457" y="1085"/>
                  </a:lnTo>
                  <a:lnTo>
                    <a:pt x="505" y="1099"/>
                  </a:lnTo>
                  <a:lnTo>
                    <a:pt x="551" y="1099"/>
                  </a:lnTo>
                  <a:lnTo>
                    <a:pt x="551" y="1119"/>
                  </a:lnTo>
                  <a:lnTo>
                    <a:pt x="0" y="1119"/>
                  </a:lnTo>
                  <a:lnTo>
                    <a:pt x="0" y="1099"/>
                  </a:lnTo>
                  <a:lnTo>
                    <a:pt x="74" y="1091"/>
                  </a:lnTo>
                  <a:lnTo>
                    <a:pt x="135" y="1071"/>
                  </a:lnTo>
                  <a:lnTo>
                    <a:pt x="175" y="1038"/>
                  </a:lnTo>
                  <a:lnTo>
                    <a:pt x="209" y="990"/>
                  </a:lnTo>
                  <a:lnTo>
                    <a:pt x="228" y="936"/>
                  </a:lnTo>
                  <a:lnTo>
                    <a:pt x="249" y="868"/>
                  </a:lnTo>
                  <a:lnTo>
                    <a:pt x="269" y="794"/>
                  </a:lnTo>
                  <a:lnTo>
                    <a:pt x="289" y="713"/>
                  </a:lnTo>
                  <a:lnTo>
                    <a:pt x="363" y="455"/>
                  </a:lnTo>
                  <a:lnTo>
                    <a:pt x="410" y="313"/>
                  </a:lnTo>
                  <a:lnTo>
                    <a:pt x="423" y="244"/>
                  </a:lnTo>
                  <a:lnTo>
                    <a:pt x="431" y="204"/>
                  </a:lnTo>
                  <a:lnTo>
                    <a:pt x="417" y="157"/>
                  </a:lnTo>
                  <a:lnTo>
                    <a:pt x="390" y="130"/>
                  </a:lnTo>
                  <a:lnTo>
                    <a:pt x="343" y="116"/>
                  </a:lnTo>
                  <a:lnTo>
                    <a:pt x="296" y="122"/>
                  </a:lnTo>
                  <a:lnTo>
                    <a:pt x="263" y="122"/>
                  </a:lnTo>
                  <a:lnTo>
                    <a:pt x="263" y="10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10" name="Freeform 210"/>
            <p:cNvSpPr>
              <a:spLocks/>
            </p:cNvSpPr>
            <p:nvPr/>
          </p:nvSpPr>
          <p:spPr bwMode="auto">
            <a:xfrm>
              <a:off x="4321" y="1278"/>
              <a:ext cx="9" cy="8"/>
            </a:xfrm>
            <a:custGeom>
              <a:avLst/>
              <a:gdLst/>
              <a:ahLst/>
              <a:cxnLst>
                <a:cxn ang="0">
                  <a:pos x="95" y="47"/>
                </a:cxn>
                <a:cxn ang="0">
                  <a:pos x="47" y="0"/>
                </a:cxn>
                <a:cxn ang="0">
                  <a:pos x="7" y="0"/>
                </a:cxn>
                <a:cxn ang="0">
                  <a:pos x="7" y="95"/>
                </a:cxn>
                <a:cxn ang="0">
                  <a:pos x="47" y="95"/>
                </a:cxn>
                <a:cxn ang="0">
                  <a:pos x="0" y="47"/>
                </a:cxn>
                <a:cxn ang="0">
                  <a:pos x="95" y="47"/>
                </a:cxn>
                <a:cxn ang="0">
                  <a:pos x="95" y="0"/>
                </a:cxn>
                <a:cxn ang="0">
                  <a:pos x="47" y="0"/>
                </a:cxn>
                <a:cxn ang="0">
                  <a:pos x="95" y="47"/>
                </a:cxn>
              </a:cxnLst>
              <a:rect l="0" t="0" r="r" b="b"/>
              <a:pathLst>
                <a:path w="95" h="95">
                  <a:moveTo>
                    <a:pt x="95" y="47"/>
                  </a:moveTo>
                  <a:lnTo>
                    <a:pt x="47" y="0"/>
                  </a:lnTo>
                  <a:lnTo>
                    <a:pt x="7" y="0"/>
                  </a:lnTo>
                  <a:lnTo>
                    <a:pt x="7" y="95"/>
                  </a:lnTo>
                  <a:lnTo>
                    <a:pt x="47" y="95"/>
                  </a:lnTo>
                  <a:lnTo>
                    <a:pt x="0" y="47"/>
                  </a:lnTo>
                  <a:lnTo>
                    <a:pt x="95" y="47"/>
                  </a:lnTo>
                  <a:lnTo>
                    <a:pt x="95" y="0"/>
                  </a:lnTo>
                  <a:lnTo>
                    <a:pt x="47" y="0"/>
                  </a:lnTo>
                  <a:lnTo>
                    <a:pt x="95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11" name="Freeform 211"/>
            <p:cNvSpPr>
              <a:spLocks/>
            </p:cNvSpPr>
            <p:nvPr/>
          </p:nvSpPr>
          <p:spPr bwMode="auto">
            <a:xfrm>
              <a:off x="4321" y="1282"/>
              <a:ext cx="9" cy="5"/>
            </a:xfrm>
            <a:custGeom>
              <a:avLst/>
              <a:gdLst/>
              <a:ahLst/>
              <a:cxnLst>
                <a:cxn ang="0">
                  <a:pos x="88" y="41"/>
                </a:cxn>
                <a:cxn ang="0">
                  <a:pos x="95" y="35"/>
                </a:cxn>
                <a:cxn ang="0">
                  <a:pos x="9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7" y="28"/>
                </a:cxn>
                <a:cxn ang="0">
                  <a:pos x="88" y="41"/>
                </a:cxn>
                <a:cxn ang="0">
                  <a:pos x="95" y="41"/>
                </a:cxn>
                <a:cxn ang="0">
                  <a:pos x="95" y="35"/>
                </a:cxn>
                <a:cxn ang="0">
                  <a:pos x="88" y="41"/>
                </a:cxn>
              </a:cxnLst>
              <a:rect l="0" t="0" r="r" b="b"/>
              <a:pathLst>
                <a:path w="95" h="41">
                  <a:moveTo>
                    <a:pt x="88" y="41"/>
                  </a:moveTo>
                  <a:lnTo>
                    <a:pt x="95" y="35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7" y="28"/>
                  </a:lnTo>
                  <a:lnTo>
                    <a:pt x="88" y="41"/>
                  </a:lnTo>
                  <a:lnTo>
                    <a:pt x="95" y="41"/>
                  </a:lnTo>
                  <a:lnTo>
                    <a:pt x="95" y="35"/>
                  </a:lnTo>
                  <a:lnTo>
                    <a:pt x="88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12" name="Freeform 212"/>
            <p:cNvSpPr>
              <a:spLocks/>
            </p:cNvSpPr>
            <p:nvPr/>
          </p:nvSpPr>
          <p:spPr bwMode="auto">
            <a:xfrm>
              <a:off x="4288" y="1285"/>
              <a:ext cx="42" cy="88"/>
            </a:xfrm>
            <a:custGeom>
              <a:avLst/>
              <a:gdLst/>
              <a:ahLst/>
              <a:cxnLst>
                <a:cxn ang="0">
                  <a:pos x="88" y="976"/>
                </a:cxn>
                <a:cxn ang="0">
                  <a:pos x="88" y="989"/>
                </a:cxn>
                <a:cxn ang="0">
                  <a:pos x="377" y="13"/>
                </a:cxn>
                <a:cxn ang="0">
                  <a:pos x="296" y="0"/>
                </a:cxn>
                <a:cxn ang="0">
                  <a:pos x="8" y="976"/>
                </a:cxn>
                <a:cxn ang="0">
                  <a:pos x="8" y="989"/>
                </a:cxn>
                <a:cxn ang="0">
                  <a:pos x="8" y="976"/>
                </a:cxn>
                <a:cxn ang="0">
                  <a:pos x="0" y="982"/>
                </a:cxn>
                <a:cxn ang="0">
                  <a:pos x="8" y="989"/>
                </a:cxn>
                <a:cxn ang="0">
                  <a:pos x="88" y="976"/>
                </a:cxn>
              </a:cxnLst>
              <a:rect l="0" t="0" r="r" b="b"/>
              <a:pathLst>
                <a:path w="377" h="989">
                  <a:moveTo>
                    <a:pt x="88" y="976"/>
                  </a:moveTo>
                  <a:lnTo>
                    <a:pt x="88" y="989"/>
                  </a:lnTo>
                  <a:lnTo>
                    <a:pt x="377" y="13"/>
                  </a:lnTo>
                  <a:lnTo>
                    <a:pt x="296" y="0"/>
                  </a:lnTo>
                  <a:lnTo>
                    <a:pt x="8" y="976"/>
                  </a:lnTo>
                  <a:lnTo>
                    <a:pt x="8" y="989"/>
                  </a:lnTo>
                  <a:lnTo>
                    <a:pt x="8" y="976"/>
                  </a:lnTo>
                  <a:lnTo>
                    <a:pt x="0" y="982"/>
                  </a:lnTo>
                  <a:lnTo>
                    <a:pt x="8" y="989"/>
                  </a:lnTo>
                  <a:lnTo>
                    <a:pt x="88" y="9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13" name="Freeform 213"/>
            <p:cNvSpPr>
              <a:spLocks/>
            </p:cNvSpPr>
            <p:nvPr/>
          </p:nvSpPr>
          <p:spPr bwMode="auto">
            <a:xfrm>
              <a:off x="4289" y="1373"/>
              <a:ext cx="26" cy="13"/>
            </a:xfrm>
            <a:custGeom>
              <a:avLst/>
              <a:gdLst/>
              <a:ahLst/>
              <a:cxnLst>
                <a:cxn ang="0">
                  <a:pos x="241" y="95"/>
                </a:cxn>
                <a:cxn ang="0">
                  <a:pos x="194" y="47"/>
                </a:cxn>
                <a:cxn ang="0">
                  <a:pos x="148" y="54"/>
                </a:cxn>
                <a:cxn ang="0">
                  <a:pos x="113" y="40"/>
                </a:cxn>
                <a:cxn ang="0">
                  <a:pos x="93" y="34"/>
                </a:cxn>
                <a:cxn ang="0">
                  <a:pos x="80" y="0"/>
                </a:cxn>
                <a:cxn ang="0">
                  <a:pos x="0" y="13"/>
                </a:cxn>
                <a:cxn ang="0">
                  <a:pos x="27" y="87"/>
                </a:cxn>
                <a:cxn ang="0">
                  <a:pos x="87" y="122"/>
                </a:cxn>
                <a:cxn ang="0">
                  <a:pos x="148" y="135"/>
                </a:cxn>
                <a:cxn ang="0">
                  <a:pos x="194" y="142"/>
                </a:cxn>
                <a:cxn ang="0">
                  <a:pos x="148" y="95"/>
                </a:cxn>
                <a:cxn ang="0">
                  <a:pos x="241" y="95"/>
                </a:cxn>
                <a:cxn ang="0">
                  <a:pos x="241" y="47"/>
                </a:cxn>
                <a:cxn ang="0">
                  <a:pos x="194" y="47"/>
                </a:cxn>
                <a:cxn ang="0">
                  <a:pos x="241" y="95"/>
                </a:cxn>
              </a:cxnLst>
              <a:rect l="0" t="0" r="r" b="b"/>
              <a:pathLst>
                <a:path w="241" h="142">
                  <a:moveTo>
                    <a:pt x="241" y="95"/>
                  </a:moveTo>
                  <a:lnTo>
                    <a:pt x="194" y="47"/>
                  </a:lnTo>
                  <a:lnTo>
                    <a:pt x="148" y="54"/>
                  </a:lnTo>
                  <a:lnTo>
                    <a:pt x="113" y="40"/>
                  </a:lnTo>
                  <a:lnTo>
                    <a:pt x="93" y="34"/>
                  </a:lnTo>
                  <a:lnTo>
                    <a:pt x="80" y="0"/>
                  </a:lnTo>
                  <a:lnTo>
                    <a:pt x="0" y="13"/>
                  </a:lnTo>
                  <a:lnTo>
                    <a:pt x="27" y="87"/>
                  </a:lnTo>
                  <a:lnTo>
                    <a:pt x="87" y="122"/>
                  </a:lnTo>
                  <a:lnTo>
                    <a:pt x="148" y="135"/>
                  </a:lnTo>
                  <a:lnTo>
                    <a:pt x="194" y="142"/>
                  </a:lnTo>
                  <a:lnTo>
                    <a:pt x="148" y="95"/>
                  </a:lnTo>
                  <a:lnTo>
                    <a:pt x="241" y="95"/>
                  </a:lnTo>
                  <a:lnTo>
                    <a:pt x="241" y="47"/>
                  </a:lnTo>
                  <a:lnTo>
                    <a:pt x="194" y="47"/>
                  </a:lnTo>
                  <a:lnTo>
                    <a:pt x="241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14" name="Freeform 214"/>
            <p:cNvSpPr>
              <a:spLocks/>
            </p:cNvSpPr>
            <p:nvPr/>
          </p:nvSpPr>
          <p:spPr bwMode="auto">
            <a:xfrm>
              <a:off x="4305" y="1379"/>
              <a:ext cx="10" cy="10"/>
            </a:xfrm>
            <a:custGeom>
              <a:avLst/>
              <a:gdLst/>
              <a:ahLst/>
              <a:cxnLst>
                <a:cxn ang="0">
                  <a:pos x="46" y="95"/>
                </a:cxn>
                <a:cxn ang="0">
                  <a:pos x="93" y="48"/>
                </a:cxn>
                <a:cxn ang="0">
                  <a:pos x="93" y="28"/>
                </a:cxn>
                <a:cxn ang="0">
                  <a:pos x="0" y="28"/>
                </a:cxn>
                <a:cxn ang="0">
                  <a:pos x="0" y="48"/>
                </a:cxn>
                <a:cxn ang="0">
                  <a:pos x="46" y="0"/>
                </a:cxn>
                <a:cxn ang="0">
                  <a:pos x="46" y="95"/>
                </a:cxn>
                <a:cxn ang="0">
                  <a:pos x="93" y="95"/>
                </a:cxn>
                <a:cxn ang="0">
                  <a:pos x="93" y="48"/>
                </a:cxn>
                <a:cxn ang="0">
                  <a:pos x="46" y="95"/>
                </a:cxn>
              </a:cxnLst>
              <a:rect l="0" t="0" r="r" b="b"/>
              <a:pathLst>
                <a:path w="93" h="95">
                  <a:moveTo>
                    <a:pt x="46" y="95"/>
                  </a:moveTo>
                  <a:lnTo>
                    <a:pt x="93" y="48"/>
                  </a:lnTo>
                  <a:lnTo>
                    <a:pt x="93" y="28"/>
                  </a:lnTo>
                  <a:lnTo>
                    <a:pt x="0" y="28"/>
                  </a:lnTo>
                  <a:lnTo>
                    <a:pt x="0" y="48"/>
                  </a:lnTo>
                  <a:lnTo>
                    <a:pt x="46" y="0"/>
                  </a:lnTo>
                  <a:lnTo>
                    <a:pt x="46" y="95"/>
                  </a:lnTo>
                  <a:lnTo>
                    <a:pt x="93" y="95"/>
                  </a:lnTo>
                  <a:lnTo>
                    <a:pt x="93" y="48"/>
                  </a:lnTo>
                  <a:lnTo>
                    <a:pt x="46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15" name="Freeform 215"/>
            <p:cNvSpPr>
              <a:spLocks/>
            </p:cNvSpPr>
            <p:nvPr/>
          </p:nvSpPr>
          <p:spPr bwMode="auto">
            <a:xfrm>
              <a:off x="4244" y="1379"/>
              <a:ext cx="67" cy="1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7" y="95"/>
                </a:cxn>
                <a:cxn ang="0">
                  <a:pos x="598" y="95"/>
                </a:cxn>
                <a:cxn ang="0">
                  <a:pos x="598" y="0"/>
                </a:cxn>
                <a:cxn ang="0">
                  <a:pos x="47" y="0"/>
                </a:cxn>
                <a:cxn ang="0">
                  <a:pos x="95" y="48"/>
                </a:cxn>
                <a:cxn ang="0">
                  <a:pos x="0" y="48"/>
                </a:cxn>
                <a:cxn ang="0">
                  <a:pos x="0" y="95"/>
                </a:cxn>
                <a:cxn ang="0">
                  <a:pos x="47" y="95"/>
                </a:cxn>
                <a:cxn ang="0">
                  <a:pos x="0" y="48"/>
                </a:cxn>
              </a:cxnLst>
              <a:rect l="0" t="0" r="r" b="b"/>
              <a:pathLst>
                <a:path w="598" h="95">
                  <a:moveTo>
                    <a:pt x="0" y="48"/>
                  </a:moveTo>
                  <a:lnTo>
                    <a:pt x="47" y="95"/>
                  </a:lnTo>
                  <a:lnTo>
                    <a:pt x="598" y="95"/>
                  </a:lnTo>
                  <a:lnTo>
                    <a:pt x="598" y="0"/>
                  </a:lnTo>
                  <a:lnTo>
                    <a:pt x="47" y="0"/>
                  </a:lnTo>
                  <a:lnTo>
                    <a:pt x="95" y="48"/>
                  </a:lnTo>
                  <a:lnTo>
                    <a:pt x="0" y="48"/>
                  </a:lnTo>
                  <a:lnTo>
                    <a:pt x="0" y="95"/>
                  </a:lnTo>
                  <a:lnTo>
                    <a:pt x="47" y="9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16" name="Freeform 216"/>
            <p:cNvSpPr>
              <a:spLocks/>
            </p:cNvSpPr>
            <p:nvPr/>
          </p:nvSpPr>
          <p:spPr bwMode="auto">
            <a:xfrm>
              <a:off x="4244" y="1379"/>
              <a:ext cx="10" cy="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95" y="68"/>
                </a:cxn>
                <a:cxn ang="0">
                  <a:pos x="95" y="48"/>
                </a:cxn>
                <a:cxn ang="0">
                  <a:pos x="47" y="95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47" y="0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0" y="48"/>
                  </a:lnTo>
                  <a:lnTo>
                    <a:pt x="0" y="68"/>
                  </a:lnTo>
                  <a:lnTo>
                    <a:pt x="95" y="68"/>
                  </a:lnTo>
                  <a:lnTo>
                    <a:pt x="95" y="48"/>
                  </a:lnTo>
                  <a:lnTo>
                    <a:pt x="47" y="95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17" name="Freeform 217"/>
            <p:cNvSpPr>
              <a:spLocks/>
            </p:cNvSpPr>
            <p:nvPr/>
          </p:nvSpPr>
          <p:spPr bwMode="auto">
            <a:xfrm>
              <a:off x="4249" y="1346"/>
              <a:ext cx="36" cy="40"/>
            </a:xfrm>
            <a:custGeom>
              <a:avLst/>
              <a:gdLst/>
              <a:ahLst/>
              <a:cxnLst>
                <a:cxn ang="0">
                  <a:pos x="249" y="6"/>
                </a:cxn>
                <a:cxn ang="0">
                  <a:pos x="249" y="0"/>
                </a:cxn>
                <a:cxn ang="0">
                  <a:pos x="228" y="88"/>
                </a:cxn>
                <a:cxn ang="0">
                  <a:pos x="209" y="162"/>
                </a:cxn>
                <a:cxn ang="0">
                  <a:pos x="189" y="223"/>
                </a:cxn>
                <a:cxn ang="0">
                  <a:pos x="168" y="270"/>
                </a:cxn>
                <a:cxn ang="0">
                  <a:pos x="142" y="311"/>
                </a:cxn>
                <a:cxn ang="0">
                  <a:pos x="115" y="331"/>
                </a:cxn>
                <a:cxn ang="0">
                  <a:pos x="68" y="352"/>
                </a:cxn>
                <a:cxn ang="0">
                  <a:pos x="0" y="352"/>
                </a:cxn>
                <a:cxn ang="0">
                  <a:pos x="0" y="447"/>
                </a:cxn>
                <a:cxn ang="0">
                  <a:pos x="81" y="433"/>
                </a:cxn>
                <a:cxn ang="0">
                  <a:pos x="155" y="413"/>
                </a:cxn>
                <a:cxn ang="0">
                  <a:pos x="209" y="366"/>
                </a:cxn>
                <a:cxn ang="0">
                  <a:pos x="249" y="311"/>
                </a:cxn>
                <a:cxn ang="0">
                  <a:pos x="269" y="250"/>
                </a:cxn>
                <a:cxn ang="0">
                  <a:pos x="289" y="176"/>
                </a:cxn>
                <a:cxn ang="0">
                  <a:pos x="310" y="101"/>
                </a:cxn>
                <a:cxn ang="0">
                  <a:pos x="329" y="27"/>
                </a:cxn>
                <a:cxn ang="0">
                  <a:pos x="329" y="20"/>
                </a:cxn>
                <a:cxn ang="0">
                  <a:pos x="249" y="6"/>
                </a:cxn>
              </a:cxnLst>
              <a:rect l="0" t="0" r="r" b="b"/>
              <a:pathLst>
                <a:path w="329" h="447">
                  <a:moveTo>
                    <a:pt x="249" y="6"/>
                  </a:moveTo>
                  <a:lnTo>
                    <a:pt x="249" y="0"/>
                  </a:lnTo>
                  <a:lnTo>
                    <a:pt x="228" y="88"/>
                  </a:lnTo>
                  <a:lnTo>
                    <a:pt x="209" y="162"/>
                  </a:lnTo>
                  <a:lnTo>
                    <a:pt x="189" y="223"/>
                  </a:lnTo>
                  <a:lnTo>
                    <a:pt x="168" y="270"/>
                  </a:lnTo>
                  <a:lnTo>
                    <a:pt x="142" y="311"/>
                  </a:lnTo>
                  <a:lnTo>
                    <a:pt x="115" y="331"/>
                  </a:lnTo>
                  <a:lnTo>
                    <a:pt x="68" y="352"/>
                  </a:lnTo>
                  <a:lnTo>
                    <a:pt x="0" y="352"/>
                  </a:lnTo>
                  <a:lnTo>
                    <a:pt x="0" y="447"/>
                  </a:lnTo>
                  <a:lnTo>
                    <a:pt x="81" y="433"/>
                  </a:lnTo>
                  <a:lnTo>
                    <a:pt x="155" y="413"/>
                  </a:lnTo>
                  <a:lnTo>
                    <a:pt x="209" y="366"/>
                  </a:lnTo>
                  <a:lnTo>
                    <a:pt x="249" y="311"/>
                  </a:lnTo>
                  <a:lnTo>
                    <a:pt x="269" y="250"/>
                  </a:lnTo>
                  <a:lnTo>
                    <a:pt x="289" y="176"/>
                  </a:lnTo>
                  <a:lnTo>
                    <a:pt x="310" y="101"/>
                  </a:lnTo>
                  <a:lnTo>
                    <a:pt x="329" y="27"/>
                  </a:lnTo>
                  <a:lnTo>
                    <a:pt x="329" y="20"/>
                  </a:lnTo>
                  <a:lnTo>
                    <a:pt x="249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18" name="Freeform 218"/>
            <p:cNvSpPr>
              <a:spLocks/>
            </p:cNvSpPr>
            <p:nvPr/>
          </p:nvSpPr>
          <p:spPr bwMode="auto">
            <a:xfrm>
              <a:off x="4277" y="1301"/>
              <a:ext cx="25" cy="46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35" y="34"/>
                </a:cxn>
                <a:cxn ang="0">
                  <a:pos x="121" y="101"/>
                </a:cxn>
                <a:cxn ang="0">
                  <a:pos x="74" y="237"/>
                </a:cxn>
                <a:cxn ang="0">
                  <a:pos x="0" y="501"/>
                </a:cxn>
                <a:cxn ang="0">
                  <a:pos x="80" y="515"/>
                </a:cxn>
                <a:cxn ang="0">
                  <a:pos x="154" y="264"/>
                </a:cxn>
                <a:cxn ang="0">
                  <a:pos x="201" y="115"/>
                </a:cxn>
                <a:cxn ang="0">
                  <a:pos x="215" y="48"/>
                </a:cxn>
                <a:cxn ang="0">
                  <a:pos x="228" y="0"/>
                </a:cxn>
                <a:cxn ang="0">
                  <a:pos x="135" y="0"/>
                </a:cxn>
              </a:cxnLst>
              <a:rect l="0" t="0" r="r" b="b"/>
              <a:pathLst>
                <a:path w="228" h="515">
                  <a:moveTo>
                    <a:pt x="135" y="0"/>
                  </a:moveTo>
                  <a:lnTo>
                    <a:pt x="135" y="34"/>
                  </a:lnTo>
                  <a:lnTo>
                    <a:pt x="121" y="101"/>
                  </a:lnTo>
                  <a:lnTo>
                    <a:pt x="74" y="237"/>
                  </a:lnTo>
                  <a:lnTo>
                    <a:pt x="0" y="501"/>
                  </a:lnTo>
                  <a:lnTo>
                    <a:pt x="80" y="515"/>
                  </a:lnTo>
                  <a:lnTo>
                    <a:pt x="154" y="264"/>
                  </a:lnTo>
                  <a:lnTo>
                    <a:pt x="201" y="115"/>
                  </a:lnTo>
                  <a:lnTo>
                    <a:pt x="215" y="48"/>
                  </a:lnTo>
                  <a:lnTo>
                    <a:pt x="228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19" name="Freeform 219"/>
            <p:cNvSpPr>
              <a:spLocks/>
            </p:cNvSpPr>
            <p:nvPr/>
          </p:nvSpPr>
          <p:spPr bwMode="auto">
            <a:xfrm>
              <a:off x="4282" y="1289"/>
              <a:ext cx="20" cy="12"/>
            </a:xfrm>
            <a:custGeom>
              <a:avLst/>
              <a:gdLst/>
              <a:ahLst/>
              <a:cxnLst>
                <a:cxn ang="0">
                  <a:pos x="7" y="95"/>
                </a:cxn>
                <a:cxn ang="0">
                  <a:pos x="13" y="88"/>
                </a:cxn>
                <a:cxn ang="0">
                  <a:pos x="54" y="82"/>
                </a:cxn>
                <a:cxn ang="0">
                  <a:pos x="81" y="95"/>
                </a:cxn>
                <a:cxn ang="0">
                  <a:pos x="87" y="102"/>
                </a:cxn>
                <a:cxn ang="0">
                  <a:pos x="95" y="129"/>
                </a:cxn>
                <a:cxn ang="0">
                  <a:pos x="188" y="129"/>
                </a:cxn>
                <a:cxn ang="0">
                  <a:pos x="168" y="61"/>
                </a:cxn>
                <a:cxn ang="0">
                  <a:pos x="121" y="14"/>
                </a:cxn>
                <a:cxn ang="0">
                  <a:pos x="54" y="0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7" y="95"/>
                </a:cxn>
                <a:cxn ang="0">
                  <a:pos x="13" y="88"/>
                </a:cxn>
                <a:cxn ang="0">
                  <a:pos x="7" y="95"/>
                </a:cxn>
              </a:cxnLst>
              <a:rect l="0" t="0" r="r" b="b"/>
              <a:pathLst>
                <a:path w="188" h="129">
                  <a:moveTo>
                    <a:pt x="7" y="95"/>
                  </a:moveTo>
                  <a:lnTo>
                    <a:pt x="13" y="88"/>
                  </a:lnTo>
                  <a:lnTo>
                    <a:pt x="54" y="82"/>
                  </a:lnTo>
                  <a:lnTo>
                    <a:pt x="81" y="95"/>
                  </a:lnTo>
                  <a:lnTo>
                    <a:pt x="87" y="102"/>
                  </a:lnTo>
                  <a:lnTo>
                    <a:pt x="95" y="129"/>
                  </a:lnTo>
                  <a:lnTo>
                    <a:pt x="188" y="129"/>
                  </a:lnTo>
                  <a:lnTo>
                    <a:pt x="168" y="61"/>
                  </a:lnTo>
                  <a:lnTo>
                    <a:pt x="121" y="14"/>
                  </a:lnTo>
                  <a:lnTo>
                    <a:pt x="54" y="0"/>
                  </a:lnTo>
                  <a:lnTo>
                    <a:pt x="0" y="7"/>
                  </a:lnTo>
                  <a:lnTo>
                    <a:pt x="7" y="0"/>
                  </a:lnTo>
                  <a:lnTo>
                    <a:pt x="7" y="95"/>
                  </a:lnTo>
                  <a:lnTo>
                    <a:pt x="13" y="88"/>
                  </a:lnTo>
                  <a:lnTo>
                    <a:pt x="7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20" name="Freeform 220"/>
            <p:cNvSpPr>
              <a:spLocks/>
            </p:cNvSpPr>
            <p:nvPr/>
          </p:nvSpPr>
          <p:spPr bwMode="auto">
            <a:xfrm>
              <a:off x="4273" y="1289"/>
              <a:ext cx="10" cy="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47" y="95"/>
                </a:cxn>
                <a:cxn ang="0">
                  <a:pos x="80" y="95"/>
                </a:cxn>
                <a:cxn ang="0">
                  <a:pos x="80" y="0"/>
                </a:cxn>
                <a:cxn ang="0">
                  <a:pos x="47" y="0"/>
                </a:cxn>
                <a:cxn ang="0">
                  <a:pos x="94" y="47"/>
                </a:cxn>
                <a:cxn ang="0">
                  <a:pos x="0" y="47"/>
                </a:cxn>
                <a:cxn ang="0">
                  <a:pos x="0" y="95"/>
                </a:cxn>
                <a:cxn ang="0">
                  <a:pos x="47" y="95"/>
                </a:cxn>
                <a:cxn ang="0">
                  <a:pos x="0" y="47"/>
                </a:cxn>
              </a:cxnLst>
              <a:rect l="0" t="0" r="r" b="b"/>
              <a:pathLst>
                <a:path w="94" h="95">
                  <a:moveTo>
                    <a:pt x="0" y="47"/>
                  </a:moveTo>
                  <a:lnTo>
                    <a:pt x="47" y="95"/>
                  </a:lnTo>
                  <a:lnTo>
                    <a:pt x="80" y="95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94" y="47"/>
                  </a:lnTo>
                  <a:lnTo>
                    <a:pt x="0" y="47"/>
                  </a:lnTo>
                  <a:lnTo>
                    <a:pt x="0" y="95"/>
                  </a:lnTo>
                  <a:lnTo>
                    <a:pt x="47" y="95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21" name="Freeform 221"/>
            <p:cNvSpPr>
              <a:spLocks/>
            </p:cNvSpPr>
            <p:nvPr/>
          </p:nvSpPr>
          <p:spPr bwMode="auto">
            <a:xfrm>
              <a:off x="4273" y="1288"/>
              <a:ext cx="10" cy="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41"/>
                </a:cxn>
                <a:cxn ang="0">
                  <a:pos x="0" y="61"/>
                </a:cxn>
                <a:cxn ang="0">
                  <a:pos x="94" y="61"/>
                </a:cxn>
                <a:cxn ang="0">
                  <a:pos x="94" y="41"/>
                </a:cxn>
                <a:cxn ang="0">
                  <a:pos x="53" y="82"/>
                </a:cxn>
                <a:cxn ang="0">
                  <a:pos x="39" y="0"/>
                </a:cxn>
                <a:cxn ang="0">
                  <a:pos x="0" y="8"/>
                </a:cxn>
                <a:cxn ang="0">
                  <a:pos x="0" y="41"/>
                </a:cxn>
                <a:cxn ang="0">
                  <a:pos x="39" y="0"/>
                </a:cxn>
              </a:cxnLst>
              <a:rect l="0" t="0" r="r" b="b"/>
              <a:pathLst>
                <a:path w="94" h="82">
                  <a:moveTo>
                    <a:pt x="39" y="0"/>
                  </a:moveTo>
                  <a:lnTo>
                    <a:pt x="0" y="41"/>
                  </a:lnTo>
                  <a:lnTo>
                    <a:pt x="0" y="61"/>
                  </a:lnTo>
                  <a:lnTo>
                    <a:pt x="94" y="61"/>
                  </a:lnTo>
                  <a:lnTo>
                    <a:pt x="94" y="41"/>
                  </a:lnTo>
                  <a:lnTo>
                    <a:pt x="53" y="82"/>
                  </a:lnTo>
                  <a:lnTo>
                    <a:pt x="39" y="0"/>
                  </a:lnTo>
                  <a:lnTo>
                    <a:pt x="0" y="8"/>
                  </a:lnTo>
                  <a:lnTo>
                    <a:pt x="0" y="4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22" name="Freeform 222"/>
            <p:cNvSpPr>
              <a:spLocks/>
            </p:cNvSpPr>
            <p:nvPr/>
          </p:nvSpPr>
          <p:spPr bwMode="auto">
            <a:xfrm>
              <a:off x="4277" y="1278"/>
              <a:ext cx="44" cy="17"/>
            </a:xfrm>
            <a:custGeom>
              <a:avLst/>
              <a:gdLst/>
              <a:ahLst/>
              <a:cxnLst>
                <a:cxn ang="0">
                  <a:pos x="390" y="0"/>
                </a:cxn>
                <a:cxn ang="0">
                  <a:pos x="383" y="7"/>
                </a:cxn>
                <a:cxn ang="0">
                  <a:pos x="0" y="108"/>
                </a:cxn>
                <a:cxn ang="0">
                  <a:pos x="14" y="190"/>
                </a:cxn>
                <a:cxn ang="0">
                  <a:pos x="397" y="88"/>
                </a:cxn>
                <a:cxn ang="0">
                  <a:pos x="390" y="95"/>
                </a:cxn>
                <a:cxn ang="0">
                  <a:pos x="390" y="0"/>
                </a:cxn>
                <a:cxn ang="0">
                  <a:pos x="390" y="7"/>
                </a:cxn>
                <a:cxn ang="0">
                  <a:pos x="383" y="7"/>
                </a:cxn>
                <a:cxn ang="0">
                  <a:pos x="390" y="0"/>
                </a:cxn>
              </a:cxnLst>
              <a:rect l="0" t="0" r="r" b="b"/>
              <a:pathLst>
                <a:path w="397" h="190">
                  <a:moveTo>
                    <a:pt x="390" y="0"/>
                  </a:moveTo>
                  <a:lnTo>
                    <a:pt x="383" y="7"/>
                  </a:lnTo>
                  <a:lnTo>
                    <a:pt x="0" y="108"/>
                  </a:lnTo>
                  <a:lnTo>
                    <a:pt x="14" y="190"/>
                  </a:lnTo>
                  <a:lnTo>
                    <a:pt x="397" y="88"/>
                  </a:lnTo>
                  <a:lnTo>
                    <a:pt x="390" y="95"/>
                  </a:lnTo>
                  <a:lnTo>
                    <a:pt x="390" y="0"/>
                  </a:lnTo>
                  <a:lnTo>
                    <a:pt x="390" y="7"/>
                  </a:lnTo>
                  <a:lnTo>
                    <a:pt x="383" y="7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23" name="Freeform 223"/>
            <p:cNvSpPr>
              <a:spLocks/>
            </p:cNvSpPr>
            <p:nvPr/>
          </p:nvSpPr>
          <p:spPr bwMode="auto">
            <a:xfrm>
              <a:off x="4246" y="1280"/>
              <a:ext cx="74" cy="101"/>
            </a:xfrm>
            <a:custGeom>
              <a:avLst/>
              <a:gdLst/>
              <a:ahLst/>
              <a:cxnLst>
                <a:cxn ang="0">
                  <a:pos x="644" y="0"/>
                </a:cxn>
                <a:cxn ang="0">
                  <a:pos x="678" y="0"/>
                </a:cxn>
                <a:cxn ang="0">
                  <a:pos x="678" y="26"/>
                </a:cxn>
                <a:cxn ang="0">
                  <a:pos x="396" y="1009"/>
                </a:cxn>
                <a:cxn ang="0">
                  <a:pos x="416" y="1056"/>
                </a:cxn>
                <a:cxn ang="0">
                  <a:pos x="449" y="1084"/>
                </a:cxn>
                <a:cxn ang="0">
                  <a:pos x="496" y="1091"/>
                </a:cxn>
                <a:cxn ang="0">
                  <a:pos x="543" y="1091"/>
                </a:cxn>
                <a:cxn ang="0">
                  <a:pos x="543" y="1117"/>
                </a:cxn>
                <a:cxn ang="0">
                  <a:pos x="0" y="1117"/>
                </a:cxn>
                <a:cxn ang="0">
                  <a:pos x="0" y="1091"/>
                </a:cxn>
                <a:cxn ang="0">
                  <a:pos x="74" y="1084"/>
                </a:cxn>
                <a:cxn ang="0">
                  <a:pos x="134" y="1064"/>
                </a:cxn>
                <a:cxn ang="0">
                  <a:pos x="174" y="1030"/>
                </a:cxn>
                <a:cxn ang="0">
                  <a:pos x="201" y="983"/>
                </a:cxn>
                <a:cxn ang="0">
                  <a:pos x="228" y="928"/>
                </a:cxn>
                <a:cxn ang="0">
                  <a:pos x="242" y="861"/>
                </a:cxn>
                <a:cxn ang="0">
                  <a:pos x="262" y="792"/>
                </a:cxn>
                <a:cxn ang="0">
                  <a:pos x="281" y="711"/>
                </a:cxn>
                <a:cxn ang="0">
                  <a:pos x="362" y="453"/>
                </a:cxn>
                <a:cxn ang="0">
                  <a:pos x="402" y="311"/>
                </a:cxn>
                <a:cxn ang="0">
                  <a:pos x="422" y="243"/>
                </a:cxn>
                <a:cxn ang="0">
                  <a:pos x="422" y="203"/>
                </a:cxn>
                <a:cxn ang="0">
                  <a:pos x="410" y="148"/>
                </a:cxn>
                <a:cxn ang="0">
                  <a:pos x="383" y="122"/>
                </a:cxn>
                <a:cxn ang="0">
                  <a:pos x="336" y="108"/>
                </a:cxn>
                <a:cxn ang="0">
                  <a:pos x="289" y="122"/>
                </a:cxn>
                <a:cxn ang="0">
                  <a:pos x="262" y="122"/>
                </a:cxn>
                <a:cxn ang="0">
                  <a:pos x="262" y="95"/>
                </a:cxn>
                <a:cxn ang="0">
                  <a:pos x="644" y="0"/>
                </a:cxn>
              </a:cxnLst>
              <a:rect l="0" t="0" r="r" b="b"/>
              <a:pathLst>
                <a:path w="678" h="1117">
                  <a:moveTo>
                    <a:pt x="644" y="0"/>
                  </a:moveTo>
                  <a:lnTo>
                    <a:pt x="678" y="0"/>
                  </a:lnTo>
                  <a:lnTo>
                    <a:pt x="678" y="26"/>
                  </a:lnTo>
                  <a:lnTo>
                    <a:pt x="396" y="1009"/>
                  </a:lnTo>
                  <a:lnTo>
                    <a:pt x="416" y="1056"/>
                  </a:lnTo>
                  <a:lnTo>
                    <a:pt x="449" y="1084"/>
                  </a:lnTo>
                  <a:lnTo>
                    <a:pt x="496" y="1091"/>
                  </a:lnTo>
                  <a:lnTo>
                    <a:pt x="543" y="1091"/>
                  </a:lnTo>
                  <a:lnTo>
                    <a:pt x="543" y="1117"/>
                  </a:lnTo>
                  <a:lnTo>
                    <a:pt x="0" y="1117"/>
                  </a:lnTo>
                  <a:lnTo>
                    <a:pt x="0" y="1091"/>
                  </a:lnTo>
                  <a:lnTo>
                    <a:pt x="74" y="1084"/>
                  </a:lnTo>
                  <a:lnTo>
                    <a:pt x="134" y="1064"/>
                  </a:lnTo>
                  <a:lnTo>
                    <a:pt x="174" y="1030"/>
                  </a:lnTo>
                  <a:lnTo>
                    <a:pt x="201" y="983"/>
                  </a:lnTo>
                  <a:lnTo>
                    <a:pt x="228" y="928"/>
                  </a:lnTo>
                  <a:lnTo>
                    <a:pt x="242" y="861"/>
                  </a:lnTo>
                  <a:lnTo>
                    <a:pt x="262" y="792"/>
                  </a:lnTo>
                  <a:lnTo>
                    <a:pt x="281" y="711"/>
                  </a:lnTo>
                  <a:lnTo>
                    <a:pt x="362" y="453"/>
                  </a:lnTo>
                  <a:lnTo>
                    <a:pt x="402" y="311"/>
                  </a:lnTo>
                  <a:lnTo>
                    <a:pt x="422" y="243"/>
                  </a:lnTo>
                  <a:lnTo>
                    <a:pt x="422" y="203"/>
                  </a:lnTo>
                  <a:lnTo>
                    <a:pt x="410" y="148"/>
                  </a:lnTo>
                  <a:lnTo>
                    <a:pt x="383" y="122"/>
                  </a:lnTo>
                  <a:lnTo>
                    <a:pt x="336" y="108"/>
                  </a:lnTo>
                  <a:lnTo>
                    <a:pt x="289" y="122"/>
                  </a:lnTo>
                  <a:lnTo>
                    <a:pt x="262" y="122"/>
                  </a:lnTo>
                  <a:lnTo>
                    <a:pt x="262" y="95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24" name="Freeform 224"/>
            <p:cNvSpPr>
              <a:spLocks/>
            </p:cNvSpPr>
            <p:nvPr/>
          </p:nvSpPr>
          <p:spPr bwMode="auto">
            <a:xfrm>
              <a:off x="4248" y="1280"/>
              <a:ext cx="76" cy="103"/>
            </a:xfrm>
            <a:custGeom>
              <a:avLst/>
              <a:gdLst/>
              <a:ahLst/>
              <a:cxnLst>
                <a:cxn ang="0">
                  <a:pos x="644" y="0"/>
                </a:cxn>
                <a:cxn ang="0">
                  <a:pos x="677" y="0"/>
                </a:cxn>
                <a:cxn ang="0">
                  <a:pos x="677" y="34"/>
                </a:cxn>
                <a:cxn ang="0">
                  <a:pos x="396" y="1017"/>
                </a:cxn>
                <a:cxn ang="0">
                  <a:pos x="415" y="1064"/>
                </a:cxn>
                <a:cxn ang="0">
                  <a:pos x="449" y="1091"/>
                </a:cxn>
                <a:cxn ang="0">
                  <a:pos x="496" y="1098"/>
                </a:cxn>
                <a:cxn ang="0">
                  <a:pos x="543" y="1098"/>
                </a:cxn>
                <a:cxn ang="0">
                  <a:pos x="543" y="1125"/>
                </a:cxn>
                <a:cxn ang="0">
                  <a:pos x="0" y="1125"/>
                </a:cxn>
                <a:cxn ang="0">
                  <a:pos x="0" y="1098"/>
                </a:cxn>
                <a:cxn ang="0">
                  <a:pos x="73" y="1091"/>
                </a:cxn>
                <a:cxn ang="0">
                  <a:pos x="127" y="1071"/>
                </a:cxn>
                <a:cxn ang="0">
                  <a:pos x="167" y="1037"/>
                </a:cxn>
                <a:cxn ang="0">
                  <a:pos x="201" y="990"/>
                </a:cxn>
                <a:cxn ang="0">
                  <a:pos x="221" y="935"/>
                </a:cxn>
                <a:cxn ang="0">
                  <a:pos x="240" y="868"/>
                </a:cxn>
                <a:cxn ang="0">
                  <a:pos x="261" y="793"/>
                </a:cxn>
                <a:cxn ang="0">
                  <a:pos x="281" y="712"/>
                </a:cxn>
                <a:cxn ang="0">
                  <a:pos x="361" y="454"/>
                </a:cxn>
                <a:cxn ang="0">
                  <a:pos x="402" y="312"/>
                </a:cxn>
                <a:cxn ang="0">
                  <a:pos x="422" y="244"/>
                </a:cxn>
                <a:cxn ang="0">
                  <a:pos x="422" y="210"/>
                </a:cxn>
                <a:cxn ang="0">
                  <a:pos x="408" y="156"/>
                </a:cxn>
                <a:cxn ang="0">
                  <a:pos x="382" y="129"/>
                </a:cxn>
                <a:cxn ang="0">
                  <a:pos x="335" y="115"/>
                </a:cxn>
                <a:cxn ang="0">
                  <a:pos x="288" y="122"/>
                </a:cxn>
                <a:cxn ang="0">
                  <a:pos x="261" y="122"/>
                </a:cxn>
                <a:cxn ang="0">
                  <a:pos x="261" y="102"/>
                </a:cxn>
                <a:cxn ang="0">
                  <a:pos x="644" y="0"/>
                </a:cxn>
              </a:cxnLst>
              <a:rect l="0" t="0" r="r" b="b"/>
              <a:pathLst>
                <a:path w="677" h="1125">
                  <a:moveTo>
                    <a:pt x="644" y="0"/>
                  </a:moveTo>
                  <a:lnTo>
                    <a:pt x="677" y="0"/>
                  </a:lnTo>
                  <a:lnTo>
                    <a:pt x="677" y="34"/>
                  </a:lnTo>
                  <a:lnTo>
                    <a:pt x="396" y="1017"/>
                  </a:lnTo>
                  <a:lnTo>
                    <a:pt x="415" y="1064"/>
                  </a:lnTo>
                  <a:lnTo>
                    <a:pt x="449" y="1091"/>
                  </a:lnTo>
                  <a:lnTo>
                    <a:pt x="496" y="1098"/>
                  </a:lnTo>
                  <a:lnTo>
                    <a:pt x="543" y="1098"/>
                  </a:lnTo>
                  <a:lnTo>
                    <a:pt x="543" y="1125"/>
                  </a:lnTo>
                  <a:lnTo>
                    <a:pt x="0" y="1125"/>
                  </a:lnTo>
                  <a:lnTo>
                    <a:pt x="0" y="1098"/>
                  </a:lnTo>
                  <a:lnTo>
                    <a:pt x="73" y="1091"/>
                  </a:lnTo>
                  <a:lnTo>
                    <a:pt x="127" y="1071"/>
                  </a:lnTo>
                  <a:lnTo>
                    <a:pt x="167" y="1037"/>
                  </a:lnTo>
                  <a:lnTo>
                    <a:pt x="201" y="990"/>
                  </a:lnTo>
                  <a:lnTo>
                    <a:pt x="221" y="935"/>
                  </a:lnTo>
                  <a:lnTo>
                    <a:pt x="240" y="868"/>
                  </a:lnTo>
                  <a:lnTo>
                    <a:pt x="261" y="793"/>
                  </a:lnTo>
                  <a:lnTo>
                    <a:pt x="281" y="712"/>
                  </a:lnTo>
                  <a:lnTo>
                    <a:pt x="361" y="454"/>
                  </a:lnTo>
                  <a:lnTo>
                    <a:pt x="402" y="312"/>
                  </a:lnTo>
                  <a:lnTo>
                    <a:pt x="422" y="244"/>
                  </a:lnTo>
                  <a:lnTo>
                    <a:pt x="422" y="210"/>
                  </a:lnTo>
                  <a:lnTo>
                    <a:pt x="408" y="156"/>
                  </a:lnTo>
                  <a:lnTo>
                    <a:pt x="382" y="129"/>
                  </a:lnTo>
                  <a:lnTo>
                    <a:pt x="335" y="115"/>
                  </a:lnTo>
                  <a:lnTo>
                    <a:pt x="288" y="122"/>
                  </a:lnTo>
                  <a:lnTo>
                    <a:pt x="261" y="122"/>
                  </a:lnTo>
                  <a:lnTo>
                    <a:pt x="261" y="102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25" name="Freeform 225"/>
            <p:cNvSpPr>
              <a:spLocks/>
            </p:cNvSpPr>
            <p:nvPr/>
          </p:nvSpPr>
          <p:spPr bwMode="auto">
            <a:xfrm>
              <a:off x="3980" y="1280"/>
              <a:ext cx="76" cy="102"/>
            </a:xfrm>
            <a:custGeom>
              <a:avLst/>
              <a:gdLst/>
              <a:ahLst/>
              <a:cxnLst>
                <a:cxn ang="0">
                  <a:pos x="638" y="0"/>
                </a:cxn>
                <a:cxn ang="0">
                  <a:pos x="678" y="0"/>
                </a:cxn>
                <a:cxn ang="0">
                  <a:pos x="678" y="34"/>
                </a:cxn>
                <a:cxn ang="0">
                  <a:pos x="396" y="1017"/>
                </a:cxn>
                <a:cxn ang="0">
                  <a:pos x="417" y="1064"/>
                </a:cxn>
                <a:cxn ang="0">
                  <a:pos x="450" y="1084"/>
                </a:cxn>
                <a:cxn ang="0">
                  <a:pos x="497" y="1098"/>
                </a:cxn>
                <a:cxn ang="0">
                  <a:pos x="544" y="1098"/>
                </a:cxn>
                <a:cxn ang="0">
                  <a:pos x="544" y="1118"/>
                </a:cxn>
                <a:cxn ang="0">
                  <a:pos x="0" y="1118"/>
                </a:cxn>
                <a:cxn ang="0">
                  <a:pos x="0" y="1098"/>
                </a:cxn>
                <a:cxn ang="0">
                  <a:pos x="74" y="1091"/>
                </a:cxn>
                <a:cxn ang="0">
                  <a:pos x="128" y="1071"/>
                </a:cxn>
                <a:cxn ang="0">
                  <a:pos x="167" y="1037"/>
                </a:cxn>
                <a:cxn ang="0">
                  <a:pos x="202" y="990"/>
                </a:cxn>
                <a:cxn ang="0">
                  <a:pos x="222" y="935"/>
                </a:cxn>
                <a:cxn ang="0">
                  <a:pos x="241" y="868"/>
                </a:cxn>
                <a:cxn ang="0">
                  <a:pos x="262" y="793"/>
                </a:cxn>
                <a:cxn ang="0">
                  <a:pos x="282" y="712"/>
                </a:cxn>
                <a:cxn ang="0">
                  <a:pos x="356" y="454"/>
                </a:cxn>
                <a:cxn ang="0">
                  <a:pos x="403" y="312"/>
                </a:cxn>
                <a:cxn ang="0">
                  <a:pos x="417" y="244"/>
                </a:cxn>
                <a:cxn ang="0">
                  <a:pos x="423" y="204"/>
                </a:cxn>
                <a:cxn ang="0">
                  <a:pos x="409" y="156"/>
                </a:cxn>
                <a:cxn ang="0">
                  <a:pos x="382" y="129"/>
                </a:cxn>
                <a:cxn ang="0">
                  <a:pos x="335" y="115"/>
                </a:cxn>
                <a:cxn ang="0">
                  <a:pos x="288" y="122"/>
                </a:cxn>
                <a:cxn ang="0">
                  <a:pos x="262" y="122"/>
                </a:cxn>
                <a:cxn ang="0">
                  <a:pos x="262" y="102"/>
                </a:cxn>
                <a:cxn ang="0">
                  <a:pos x="638" y="0"/>
                </a:cxn>
              </a:cxnLst>
              <a:rect l="0" t="0" r="r" b="b"/>
              <a:pathLst>
                <a:path w="678" h="1118">
                  <a:moveTo>
                    <a:pt x="638" y="0"/>
                  </a:moveTo>
                  <a:lnTo>
                    <a:pt x="678" y="0"/>
                  </a:lnTo>
                  <a:lnTo>
                    <a:pt x="678" y="34"/>
                  </a:lnTo>
                  <a:lnTo>
                    <a:pt x="396" y="1017"/>
                  </a:lnTo>
                  <a:lnTo>
                    <a:pt x="417" y="1064"/>
                  </a:lnTo>
                  <a:lnTo>
                    <a:pt x="450" y="1084"/>
                  </a:lnTo>
                  <a:lnTo>
                    <a:pt x="497" y="1098"/>
                  </a:lnTo>
                  <a:lnTo>
                    <a:pt x="544" y="1098"/>
                  </a:lnTo>
                  <a:lnTo>
                    <a:pt x="544" y="1118"/>
                  </a:lnTo>
                  <a:lnTo>
                    <a:pt x="0" y="1118"/>
                  </a:lnTo>
                  <a:lnTo>
                    <a:pt x="0" y="1098"/>
                  </a:lnTo>
                  <a:lnTo>
                    <a:pt x="74" y="1091"/>
                  </a:lnTo>
                  <a:lnTo>
                    <a:pt x="128" y="1071"/>
                  </a:lnTo>
                  <a:lnTo>
                    <a:pt x="167" y="1037"/>
                  </a:lnTo>
                  <a:lnTo>
                    <a:pt x="202" y="990"/>
                  </a:lnTo>
                  <a:lnTo>
                    <a:pt x="222" y="935"/>
                  </a:lnTo>
                  <a:lnTo>
                    <a:pt x="241" y="868"/>
                  </a:lnTo>
                  <a:lnTo>
                    <a:pt x="262" y="793"/>
                  </a:lnTo>
                  <a:lnTo>
                    <a:pt x="282" y="712"/>
                  </a:lnTo>
                  <a:lnTo>
                    <a:pt x="356" y="454"/>
                  </a:lnTo>
                  <a:lnTo>
                    <a:pt x="403" y="312"/>
                  </a:lnTo>
                  <a:lnTo>
                    <a:pt x="417" y="244"/>
                  </a:lnTo>
                  <a:lnTo>
                    <a:pt x="423" y="204"/>
                  </a:lnTo>
                  <a:lnTo>
                    <a:pt x="409" y="156"/>
                  </a:lnTo>
                  <a:lnTo>
                    <a:pt x="382" y="129"/>
                  </a:lnTo>
                  <a:lnTo>
                    <a:pt x="335" y="115"/>
                  </a:lnTo>
                  <a:lnTo>
                    <a:pt x="288" y="122"/>
                  </a:lnTo>
                  <a:lnTo>
                    <a:pt x="262" y="122"/>
                  </a:lnTo>
                  <a:lnTo>
                    <a:pt x="262" y="10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26" name="Freeform 226"/>
            <p:cNvSpPr>
              <a:spLocks/>
            </p:cNvSpPr>
            <p:nvPr/>
          </p:nvSpPr>
          <p:spPr bwMode="auto">
            <a:xfrm>
              <a:off x="4050" y="1276"/>
              <a:ext cx="10" cy="10"/>
            </a:xfrm>
            <a:custGeom>
              <a:avLst/>
              <a:gdLst/>
              <a:ahLst/>
              <a:cxnLst>
                <a:cxn ang="0">
                  <a:pos x="94" y="48"/>
                </a:cxn>
                <a:cxn ang="0">
                  <a:pos x="47" y="0"/>
                </a:cxn>
                <a:cxn ang="0">
                  <a:pos x="7" y="0"/>
                </a:cxn>
                <a:cxn ang="0">
                  <a:pos x="7" y="96"/>
                </a:cxn>
                <a:cxn ang="0">
                  <a:pos x="47" y="96"/>
                </a:cxn>
                <a:cxn ang="0">
                  <a:pos x="0" y="48"/>
                </a:cxn>
                <a:cxn ang="0">
                  <a:pos x="94" y="48"/>
                </a:cxn>
                <a:cxn ang="0">
                  <a:pos x="94" y="0"/>
                </a:cxn>
                <a:cxn ang="0">
                  <a:pos x="47" y="0"/>
                </a:cxn>
                <a:cxn ang="0">
                  <a:pos x="94" y="48"/>
                </a:cxn>
              </a:cxnLst>
              <a:rect l="0" t="0" r="r" b="b"/>
              <a:pathLst>
                <a:path w="94" h="96">
                  <a:moveTo>
                    <a:pt x="94" y="48"/>
                  </a:moveTo>
                  <a:lnTo>
                    <a:pt x="47" y="0"/>
                  </a:lnTo>
                  <a:lnTo>
                    <a:pt x="7" y="0"/>
                  </a:lnTo>
                  <a:lnTo>
                    <a:pt x="7" y="96"/>
                  </a:lnTo>
                  <a:lnTo>
                    <a:pt x="47" y="96"/>
                  </a:lnTo>
                  <a:lnTo>
                    <a:pt x="0" y="48"/>
                  </a:lnTo>
                  <a:lnTo>
                    <a:pt x="94" y="48"/>
                  </a:lnTo>
                  <a:lnTo>
                    <a:pt x="94" y="0"/>
                  </a:lnTo>
                  <a:lnTo>
                    <a:pt x="47" y="0"/>
                  </a:lnTo>
                  <a:lnTo>
                    <a:pt x="94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27" name="Freeform 227"/>
            <p:cNvSpPr>
              <a:spLocks/>
            </p:cNvSpPr>
            <p:nvPr/>
          </p:nvSpPr>
          <p:spPr bwMode="auto">
            <a:xfrm>
              <a:off x="4050" y="1280"/>
              <a:ext cx="10" cy="5"/>
            </a:xfrm>
            <a:custGeom>
              <a:avLst/>
              <a:gdLst/>
              <a:ahLst/>
              <a:cxnLst>
                <a:cxn ang="0">
                  <a:pos x="87" y="41"/>
                </a:cxn>
                <a:cxn ang="0">
                  <a:pos x="94" y="34"/>
                </a:cxn>
                <a:cxn ang="0">
                  <a:pos x="94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7" y="27"/>
                </a:cxn>
                <a:cxn ang="0">
                  <a:pos x="87" y="41"/>
                </a:cxn>
                <a:cxn ang="0">
                  <a:pos x="94" y="34"/>
                </a:cxn>
                <a:cxn ang="0">
                  <a:pos x="87" y="41"/>
                </a:cxn>
              </a:cxnLst>
              <a:rect l="0" t="0" r="r" b="b"/>
              <a:pathLst>
                <a:path w="94" h="41">
                  <a:moveTo>
                    <a:pt x="87" y="41"/>
                  </a:moveTo>
                  <a:lnTo>
                    <a:pt x="94" y="34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7" y="27"/>
                  </a:lnTo>
                  <a:lnTo>
                    <a:pt x="87" y="41"/>
                  </a:lnTo>
                  <a:lnTo>
                    <a:pt x="94" y="34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28" name="Freeform 228"/>
            <p:cNvSpPr>
              <a:spLocks/>
            </p:cNvSpPr>
            <p:nvPr/>
          </p:nvSpPr>
          <p:spPr bwMode="auto">
            <a:xfrm>
              <a:off x="4019" y="1283"/>
              <a:ext cx="40" cy="91"/>
            </a:xfrm>
            <a:custGeom>
              <a:avLst/>
              <a:gdLst/>
              <a:ahLst/>
              <a:cxnLst>
                <a:cxn ang="0">
                  <a:pos x="87" y="983"/>
                </a:cxn>
                <a:cxn ang="0">
                  <a:pos x="87" y="996"/>
                </a:cxn>
                <a:cxn ang="0">
                  <a:pos x="369" y="14"/>
                </a:cxn>
                <a:cxn ang="0">
                  <a:pos x="289" y="0"/>
                </a:cxn>
                <a:cxn ang="0">
                  <a:pos x="7" y="983"/>
                </a:cxn>
                <a:cxn ang="0">
                  <a:pos x="7" y="996"/>
                </a:cxn>
                <a:cxn ang="0">
                  <a:pos x="7" y="983"/>
                </a:cxn>
                <a:cxn ang="0">
                  <a:pos x="0" y="990"/>
                </a:cxn>
                <a:cxn ang="0">
                  <a:pos x="7" y="996"/>
                </a:cxn>
                <a:cxn ang="0">
                  <a:pos x="87" y="983"/>
                </a:cxn>
              </a:cxnLst>
              <a:rect l="0" t="0" r="r" b="b"/>
              <a:pathLst>
                <a:path w="369" h="996">
                  <a:moveTo>
                    <a:pt x="87" y="983"/>
                  </a:moveTo>
                  <a:lnTo>
                    <a:pt x="87" y="996"/>
                  </a:lnTo>
                  <a:lnTo>
                    <a:pt x="369" y="14"/>
                  </a:lnTo>
                  <a:lnTo>
                    <a:pt x="289" y="0"/>
                  </a:lnTo>
                  <a:lnTo>
                    <a:pt x="7" y="983"/>
                  </a:lnTo>
                  <a:lnTo>
                    <a:pt x="7" y="996"/>
                  </a:lnTo>
                  <a:lnTo>
                    <a:pt x="7" y="983"/>
                  </a:lnTo>
                  <a:lnTo>
                    <a:pt x="0" y="990"/>
                  </a:lnTo>
                  <a:lnTo>
                    <a:pt x="7" y="996"/>
                  </a:lnTo>
                  <a:lnTo>
                    <a:pt x="87" y="9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29" name="Freeform 229"/>
            <p:cNvSpPr>
              <a:spLocks/>
            </p:cNvSpPr>
            <p:nvPr/>
          </p:nvSpPr>
          <p:spPr bwMode="auto">
            <a:xfrm>
              <a:off x="4019" y="1373"/>
              <a:ext cx="26" cy="12"/>
            </a:xfrm>
            <a:custGeom>
              <a:avLst/>
              <a:gdLst/>
              <a:ahLst/>
              <a:cxnLst>
                <a:cxn ang="0">
                  <a:pos x="235" y="88"/>
                </a:cxn>
                <a:cxn ang="0">
                  <a:pos x="188" y="41"/>
                </a:cxn>
                <a:cxn ang="0">
                  <a:pos x="141" y="47"/>
                </a:cxn>
                <a:cxn ang="0">
                  <a:pos x="107" y="33"/>
                </a:cxn>
                <a:cxn ang="0">
                  <a:pos x="94" y="27"/>
                </a:cxn>
                <a:cxn ang="0">
                  <a:pos x="80" y="0"/>
                </a:cxn>
                <a:cxn ang="0">
                  <a:pos x="0" y="13"/>
                </a:cxn>
                <a:cxn ang="0">
                  <a:pos x="26" y="81"/>
                </a:cxn>
                <a:cxn ang="0">
                  <a:pos x="80" y="115"/>
                </a:cxn>
                <a:cxn ang="0">
                  <a:pos x="141" y="129"/>
                </a:cxn>
                <a:cxn ang="0">
                  <a:pos x="188" y="135"/>
                </a:cxn>
                <a:cxn ang="0">
                  <a:pos x="141" y="88"/>
                </a:cxn>
                <a:cxn ang="0">
                  <a:pos x="235" y="88"/>
                </a:cxn>
                <a:cxn ang="0">
                  <a:pos x="235" y="41"/>
                </a:cxn>
                <a:cxn ang="0">
                  <a:pos x="188" y="41"/>
                </a:cxn>
                <a:cxn ang="0">
                  <a:pos x="235" y="88"/>
                </a:cxn>
              </a:cxnLst>
              <a:rect l="0" t="0" r="r" b="b"/>
              <a:pathLst>
                <a:path w="235" h="135">
                  <a:moveTo>
                    <a:pt x="235" y="88"/>
                  </a:moveTo>
                  <a:lnTo>
                    <a:pt x="188" y="41"/>
                  </a:lnTo>
                  <a:lnTo>
                    <a:pt x="141" y="47"/>
                  </a:lnTo>
                  <a:lnTo>
                    <a:pt x="107" y="33"/>
                  </a:lnTo>
                  <a:lnTo>
                    <a:pt x="94" y="27"/>
                  </a:lnTo>
                  <a:lnTo>
                    <a:pt x="80" y="0"/>
                  </a:lnTo>
                  <a:lnTo>
                    <a:pt x="0" y="13"/>
                  </a:lnTo>
                  <a:lnTo>
                    <a:pt x="26" y="81"/>
                  </a:lnTo>
                  <a:lnTo>
                    <a:pt x="80" y="115"/>
                  </a:lnTo>
                  <a:lnTo>
                    <a:pt x="141" y="129"/>
                  </a:lnTo>
                  <a:lnTo>
                    <a:pt x="188" y="135"/>
                  </a:lnTo>
                  <a:lnTo>
                    <a:pt x="141" y="88"/>
                  </a:lnTo>
                  <a:lnTo>
                    <a:pt x="235" y="88"/>
                  </a:lnTo>
                  <a:lnTo>
                    <a:pt x="235" y="41"/>
                  </a:lnTo>
                  <a:lnTo>
                    <a:pt x="188" y="41"/>
                  </a:lnTo>
                  <a:lnTo>
                    <a:pt x="23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30" name="Freeform 230"/>
            <p:cNvSpPr>
              <a:spLocks/>
            </p:cNvSpPr>
            <p:nvPr/>
          </p:nvSpPr>
          <p:spPr bwMode="auto">
            <a:xfrm>
              <a:off x="4035" y="1379"/>
              <a:ext cx="10" cy="8"/>
            </a:xfrm>
            <a:custGeom>
              <a:avLst/>
              <a:gdLst/>
              <a:ahLst/>
              <a:cxnLst>
                <a:cxn ang="0">
                  <a:pos x="47" y="94"/>
                </a:cxn>
                <a:cxn ang="0">
                  <a:pos x="94" y="47"/>
                </a:cxn>
                <a:cxn ang="0">
                  <a:pos x="94" y="27"/>
                </a:cxn>
                <a:cxn ang="0">
                  <a:pos x="0" y="27"/>
                </a:cxn>
                <a:cxn ang="0">
                  <a:pos x="0" y="47"/>
                </a:cxn>
                <a:cxn ang="0">
                  <a:pos x="47" y="0"/>
                </a:cxn>
                <a:cxn ang="0">
                  <a:pos x="47" y="94"/>
                </a:cxn>
                <a:cxn ang="0">
                  <a:pos x="94" y="94"/>
                </a:cxn>
                <a:cxn ang="0">
                  <a:pos x="94" y="47"/>
                </a:cxn>
                <a:cxn ang="0">
                  <a:pos x="47" y="94"/>
                </a:cxn>
              </a:cxnLst>
              <a:rect l="0" t="0" r="r" b="b"/>
              <a:pathLst>
                <a:path w="94" h="94">
                  <a:moveTo>
                    <a:pt x="47" y="94"/>
                  </a:moveTo>
                  <a:lnTo>
                    <a:pt x="94" y="47"/>
                  </a:lnTo>
                  <a:lnTo>
                    <a:pt x="94" y="27"/>
                  </a:lnTo>
                  <a:lnTo>
                    <a:pt x="0" y="27"/>
                  </a:lnTo>
                  <a:lnTo>
                    <a:pt x="0" y="47"/>
                  </a:lnTo>
                  <a:lnTo>
                    <a:pt x="47" y="0"/>
                  </a:lnTo>
                  <a:lnTo>
                    <a:pt x="47" y="94"/>
                  </a:lnTo>
                  <a:lnTo>
                    <a:pt x="94" y="94"/>
                  </a:lnTo>
                  <a:lnTo>
                    <a:pt x="94" y="47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31" name="Freeform 231"/>
            <p:cNvSpPr>
              <a:spLocks/>
            </p:cNvSpPr>
            <p:nvPr/>
          </p:nvSpPr>
          <p:spPr bwMode="auto">
            <a:xfrm>
              <a:off x="3974" y="1379"/>
              <a:ext cx="65" cy="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47" y="94"/>
                </a:cxn>
                <a:cxn ang="0">
                  <a:pos x="591" y="94"/>
                </a:cxn>
                <a:cxn ang="0">
                  <a:pos x="591" y="0"/>
                </a:cxn>
                <a:cxn ang="0">
                  <a:pos x="47" y="0"/>
                </a:cxn>
                <a:cxn ang="0">
                  <a:pos x="94" y="47"/>
                </a:cxn>
                <a:cxn ang="0">
                  <a:pos x="0" y="47"/>
                </a:cxn>
                <a:cxn ang="0">
                  <a:pos x="0" y="94"/>
                </a:cxn>
                <a:cxn ang="0">
                  <a:pos x="47" y="94"/>
                </a:cxn>
                <a:cxn ang="0">
                  <a:pos x="0" y="47"/>
                </a:cxn>
              </a:cxnLst>
              <a:rect l="0" t="0" r="r" b="b"/>
              <a:pathLst>
                <a:path w="591" h="94">
                  <a:moveTo>
                    <a:pt x="0" y="47"/>
                  </a:moveTo>
                  <a:lnTo>
                    <a:pt x="47" y="94"/>
                  </a:lnTo>
                  <a:lnTo>
                    <a:pt x="591" y="94"/>
                  </a:lnTo>
                  <a:lnTo>
                    <a:pt x="591" y="0"/>
                  </a:lnTo>
                  <a:lnTo>
                    <a:pt x="47" y="0"/>
                  </a:lnTo>
                  <a:lnTo>
                    <a:pt x="94" y="47"/>
                  </a:lnTo>
                  <a:lnTo>
                    <a:pt x="0" y="47"/>
                  </a:lnTo>
                  <a:lnTo>
                    <a:pt x="0" y="94"/>
                  </a:lnTo>
                  <a:lnTo>
                    <a:pt x="47" y="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32" name="Freeform 232"/>
            <p:cNvSpPr>
              <a:spLocks/>
            </p:cNvSpPr>
            <p:nvPr/>
          </p:nvSpPr>
          <p:spPr bwMode="auto">
            <a:xfrm>
              <a:off x="3974" y="1376"/>
              <a:ext cx="10" cy="8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47"/>
                </a:cxn>
                <a:cxn ang="0">
                  <a:pos x="0" y="67"/>
                </a:cxn>
                <a:cxn ang="0">
                  <a:pos x="94" y="67"/>
                </a:cxn>
                <a:cxn ang="0">
                  <a:pos x="94" y="47"/>
                </a:cxn>
                <a:cxn ang="0">
                  <a:pos x="47" y="94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47" y="0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0" y="47"/>
                  </a:lnTo>
                  <a:lnTo>
                    <a:pt x="0" y="67"/>
                  </a:lnTo>
                  <a:lnTo>
                    <a:pt x="94" y="67"/>
                  </a:lnTo>
                  <a:lnTo>
                    <a:pt x="94" y="47"/>
                  </a:lnTo>
                  <a:lnTo>
                    <a:pt x="47" y="94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33" name="Freeform 233"/>
            <p:cNvSpPr>
              <a:spLocks/>
            </p:cNvSpPr>
            <p:nvPr/>
          </p:nvSpPr>
          <p:spPr bwMode="auto">
            <a:xfrm>
              <a:off x="3980" y="1343"/>
              <a:ext cx="35" cy="41"/>
            </a:xfrm>
            <a:custGeom>
              <a:avLst/>
              <a:gdLst/>
              <a:ahLst/>
              <a:cxnLst>
                <a:cxn ang="0">
                  <a:pos x="241" y="6"/>
                </a:cxn>
                <a:cxn ang="0">
                  <a:pos x="241" y="0"/>
                </a:cxn>
                <a:cxn ang="0">
                  <a:pos x="222" y="89"/>
                </a:cxn>
                <a:cxn ang="0">
                  <a:pos x="202" y="162"/>
                </a:cxn>
                <a:cxn ang="0">
                  <a:pos x="181" y="223"/>
                </a:cxn>
                <a:cxn ang="0">
                  <a:pos x="161" y="272"/>
                </a:cxn>
                <a:cxn ang="0">
                  <a:pos x="134" y="312"/>
                </a:cxn>
                <a:cxn ang="0">
                  <a:pos x="107" y="332"/>
                </a:cxn>
                <a:cxn ang="0">
                  <a:pos x="67" y="353"/>
                </a:cxn>
                <a:cxn ang="0">
                  <a:pos x="0" y="353"/>
                </a:cxn>
                <a:cxn ang="0">
                  <a:pos x="0" y="447"/>
                </a:cxn>
                <a:cxn ang="0">
                  <a:pos x="81" y="434"/>
                </a:cxn>
                <a:cxn ang="0">
                  <a:pos x="148" y="414"/>
                </a:cxn>
                <a:cxn ang="0">
                  <a:pos x="202" y="366"/>
                </a:cxn>
                <a:cxn ang="0">
                  <a:pos x="241" y="312"/>
                </a:cxn>
                <a:cxn ang="0">
                  <a:pos x="262" y="251"/>
                </a:cxn>
                <a:cxn ang="0">
                  <a:pos x="282" y="176"/>
                </a:cxn>
                <a:cxn ang="0">
                  <a:pos x="302" y="102"/>
                </a:cxn>
                <a:cxn ang="0">
                  <a:pos x="322" y="28"/>
                </a:cxn>
                <a:cxn ang="0">
                  <a:pos x="322" y="20"/>
                </a:cxn>
                <a:cxn ang="0">
                  <a:pos x="241" y="6"/>
                </a:cxn>
              </a:cxnLst>
              <a:rect l="0" t="0" r="r" b="b"/>
              <a:pathLst>
                <a:path w="322" h="447">
                  <a:moveTo>
                    <a:pt x="241" y="6"/>
                  </a:moveTo>
                  <a:lnTo>
                    <a:pt x="241" y="0"/>
                  </a:lnTo>
                  <a:lnTo>
                    <a:pt x="222" y="89"/>
                  </a:lnTo>
                  <a:lnTo>
                    <a:pt x="202" y="162"/>
                  </a:lnTo>
                  <a:lnTo>
                    <a:pt x="181" y="223"/>
                  </a:lnTo>
                  <a:lnTo>
                    <a:pt x="161" y="272"/>
                  </a:lnTo>
                  <a:lnTo>
                    <a:pt x="134" y="312"/>
                  </a:lnTo>
                  <a:lnTo>
                    <a:pt x="107" y="332"/>
                  </a:lnTo>
                  <a:lnTo>
                    <a:pt x="67" y="353"/>
                  </a:lnTo>
                  <a:lnTo>
                    <a:pt x="0" y="353"/>
                  </a:lnTo>
                  <a:lnTo>
                    <a:pt x="0" y="447"/>
                  </a:lnTo>
                  <a:lnTo>
                    <a:pt x="81" y="434"/>
                  </a:lnTo>
                  <a:lnTo>
                    <a:pt x="148" y="414"/>
                  </a:lnTo>
                  <a:lnTo>
                    <a:pt x="202" y="366"/>
                  </a:lnTo>
                  <a:lnTo>
                    <a:pt x="241" y="312"/>
                  </a:lnTo>
                  <a:lnTo>
                    <a:pt x="262" y="251"/>
                  </a:lnTo>
                  <a:lnTo>
                    <a:pt x="282" y="176"/>
                  </a:lnTo>
                  <a:lnTo>
                    <a:pt x="302" y="102"/>
                  </a:lnTo>
                  <a:lnTo>
                    <a:pt x="322" y="28"/>
                  </a:lnTo>
                  <a:lnTo>
                    <a:pt x="322" y="20"/>
                  </a:lnTo>
                  <a:lnTo>
                    <a:pt x="241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34" name="Freeform 234"/>
            <p:cNvSpPr>
              <a:spLocks/>
            </p:cNvSpPr>
            <p:nvPr/>
          </p:nvSpPr>
          <p:spPr bwMode="auto">
            <a:xfrm>
              <a:off x="4006" y="1299"/>
              <a:ext cx="26" cy="47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35" y="33"/>
                </a:cxn>
                <a:cxn ang="0">
                  <a:pos x="121" y="101"/>
                </a:cxn>
                <a:cxn ang="0">
                  <a:pos x="74" y="236"/>
                </a:cxn>
                <a:cxn ang="0">
                  <a:pos x="0" y="500"/>
                </a:cxn>
                <a:cxn ang="0">
                  <a:pos x="81" y="514"/>
                </a:cxn>
                <a:cxn ang="0">
                  <a:pos x="155" y="264"/>
                </a:cxn>
                <a:cxn ang="0">
                  <a:pos x="202" y="114"/>
                </a:cxn>
                <a:cxn ang="0">
                  <a:pos x="215" y="47"/>
                </a:cxn>
                <a:cxn ang="0">
                  <a:pos x="229" y="0"/>
                </a:cxn>
                <a:cxn ang="0">
                  <a:pos x="135" y="0"/>
                </a:cxn>
              </a:cxnLst>
              <a:rect l="0" t="0" r="r" b="b"/>
              <a:pathLst>
                <a:path w="229" h="514">
                  <a:moveTo>
                    <a:pt x="135" y="0"/>
                  </a:moveTo>
                  <a:lnTo>
                    <a:pt x="135" y="33"/>
                  </a:lnTo>
                  <a:lnTo>
                    <a:pt x="121" y="101"/>
                  </a:lnTo>
                  <a:lnTo>
                    <a:pt x="74" y="236"/>
                  </a:lnTo>
                  <a:lnTo>
                    <a:pt x="0" y="500"/>
                  </a:lnTo>
                  <a:lnTo>
                    <a:pt x="81" y="514"/>
                  </a:lnTo>
                  <a:lnTo>
                    <a:pt x="155" y="264"/>
                  </a:lnTo>
                  <a:lnTo>
                    <a:pt x="202" y="114"/>
                  </a:lnTo>
                  <a:lnTo>
                    <a:pt x="215" y="47"/>
                  </a:lnTo>
                  <a:lnTo>
                    <a:pt x="229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35" name="Freeform 235"/>
            <p:cNvSpPr>
              <a:spLocks/>
            </p:cNvSpPr>
            <p:nvPr/>
          </p:nvSpPr>
          <p:spPr bwMode="auto">
            <a:xfrm>
              <a:off x="4011" y="1288"/>
              <a:ext cx="21" cy="11"/>
            </a:xfrm>
            <a:custGeom>
              <a:avLst/>
              <a:gdLst/>
              <a:ahLst/>
              <a:cxnLst>
                <a:cxn ang="0">
                  <a:pos x="6" y="96"/>
                </a:cxn>
                <a:cxn ang="0">
                  <a:pos x="14" y="89"/>
                </a:cxn>
                <a:cxn ang="0">
                  <a:pos x="53" y="82"/>
                </a:cxn>
                <a:cxn ang="0">
                  <a:pos x="80" y="96"/>
                </a:cxn>
                <a:cxn ang="0">
                  <a:pos x="88" y="102"/>
                </a:cxn>
                <a:cxn ang="0">
                  <a:pos x="94" y="130"/>
                </a:cxn>
                <a:cxn ang="0">
                  <a:pos x="188" y="130"/>
                </a:cxn>
                <a:cxn ang="0">
                  <a:pos x="168" y="61"/>
                </a:cxn>
                <a:cxn ang="0">
                  <a:pos x="121" y="14"/>
                </a:cxn>
                <a:cxn ang="0">
                  <a:pos x="53" y="0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6" y="96"/>
                </a:cxn>
                <a:cxn ang="0">
                  <a:pos x="14" y="89"/>
                </a:cxn>
                <a:cxn ang="0">
                  <a:pos x="6" y="96"/>
                </a:cxn>
              </a:cxnLst>
              <a:rect l="0" t="0" r="r" b="b"/>
              <a:pathLst>
                <a:path w="188" h="130">
                  <a:moveTo>
                    <a:pt x="6" y="96"/>
                  </a:moveTo>
                  <a:lnTo>
                    <a:pt x="14" y="89"/>
                  </a:lnTo>
                  <a:lnTo>
                    <a:pt x="53" y="82"/>
                  </a:lnTo>
                  <a:lnTo>
                    <a:pt x="80" y="96"/>
                  </a:lnTo>
                  <a:lnTo>
                    <a:pt x="88" y="102"/>
                  </a:lnTo>
                  <a:lnTo>
                    <a:pt x="94" y="130"/>
                  </a:lnTo>
                  <a:lnTo>
                    <a:pt x="188" y="130"/>
                  </a:lnTo>
                  <a:lnTo>
                    <a:pt x="168" y="61"/>
                  </a:lnTo>
                  <a:lnTo>
                    <a:pt x="121" y="14"/>
                  </a:lnTo>
                  <a:lnTo>
                    <a:pt x="53" y="0"/>
                  </a:lnTo>
                  <a:lnTo>
                    <a:pt x="0" y="8"/>
                  </a:lnTo>
                  <a:lnTo>
                    <a:pt x="6" y="0"/>
                  </a:lnTo>
                  <a:lnTo>
                    <a:pt x="6" y="96"/>
                  </a:lnTo>
                  <a:lnTo>
                    <a:pt x="14" y="89"/>
                  </a:lnTo>
                  <a:lnTo>
                    <a:pt x="6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36" name="Freeform 236"/>
            <p:cNvSpPr>
              <a:spLocks/>
            </p:cNvSpPr>
            <p:nvPr/>
          </p:nvSpPr>
          <p:spPr bwMode="auto">
            <a:xfrm>
              <a:off x="4003" y="1288"/>
              <a:ext cx="10" cy="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96"/>
                </a:cxn>
                <a:cxn ang="0">
                  <a:pos x="74" y="96"/>
                </a:cxn>
                <a:cxn ang="0">
                  <a:pos x="74" y="0"/>
                </a:cxn>
                <a:cxn ang="0">
                  <a:pos x="48" y="0"/>
                </a:cxn>
                <a:cxn ang="0">
                  <a:pos x="95" y="48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95" h="96">
                  <a:moveTo>
                    <a:pt x="0" y="48"/>
                  </a:moveTo>
                  <a:lnTo>
                    <a:pt x="48" y="96"/>
                  </a:lnTo>
                  <a:lnTo>
                    <a:pt x="74" y="96"/>
                  </a:lnTo>
                  <a:lnTo>
                    <a:pt x="74" y="0"/>
                  </a:lnTo>
                  <a:lnTo>
                    <a:pt x="48" y="0"/>
                  </a:lnTo>
                  <a:lnTo>
                    <a:pt x="95" y="48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37" name="Freeform 237"/>
            <p:cNvSpPr>
              <a:spLocks/>
            </p:cNvSpPr>
            <p:nvPr/>
          </p:nvSpPr>
          <p:spPr bwMode="auto">
            <a:xfrm>
              <a:off x="4003" y="1287"/>
              <a:ext cx="10" cy="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41"/>
                </a:cxn>
                <a:cxn ang="0">
                  <a:pos x="0" y="61"/>
                </a:cxn>
                <a:cxn ang="0">
                  <a:pos x="95" y="61"/>
                </a:cxn>
                <a:cxn ang="0">
                  <a:pos x="95" y="41"/>
                </a:cxn>
                <a:cxn ang="0">
                  <a:pos x="55" y="82"/>
                </a:cxn>
                <a:cxn ang="0">
                  <a:pos x="41" y="0"/>
                </a:cxn>
                <a:cxn ang="0">
                  <a:pos x="0" y="7"/>
                </a:cxn>
                <a:cxn ang="0">
                  <a:pos x="0" y="41"/>
                </a:cxn>
                <a:cxn ang="0">
                  <a:pos x="41" y="0"/>
                </a:cxn>
              </a:cxnLst>
              <a:rect l="0" t="0" r="r" b="b"/>
              <a:pathLst>
                <a:path w="95" h="82">
                  <a:moveTo>
                    <a:pt x="41" y="0"/>
                  </a:moveTo>
                  <a:lnTo>
                    <a:pt x="0" y="41"/>
                  </a:lnTo>
                  <a:lnTo>
                    <a:pt x="0" y="61"/>
                  </a:lnTo>
                  <a:lnTo>
                    <a:pt x="95" y="61"/>
                  </a:lnTo>
                  <a:lnTo>
                    <a:pt x="95" y="41"/>
                  </a:lnTo>
                  <a:lnTo>
                    <a:pt x="55" y="82"/>
                  </a:lnTo>
                  <a:lnTo>
                    <a:pt x="41" y="0"/>
                  </a:lnTo>
                  <a:lnTo>
                    <a:pt x="0" y="7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38" name="Freeform 238"/>
            <p:cNvSpPr>
              <a:spLocks/>
            </p:cNvSpPr>
            <p:nvPr/>
          </p:nvSpPr>
          <p:spPr bwMode="auto">
            <a:xfrm>
              <a:off x="4008" y="1276"/>
              <a:ext cx="43" cy="18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376" y="8"/>
                </a:cxn>
                <a:cxn ang="0">
                  <a:pos x="0" y="109"/>
                </a:cxn>
                <a:cxn ang="0">
                  <a:pos x="14" y="191"/>
                </a:cxn>
                <a:cxn ang="0">
                  <a:pos x="390" y="89"/>
                </a:cxn>
                <a:cxn ang="0">
                  <a:pos x="383" y="96"/>
                </a:cxn>
                <a:cxn ang="0">
                  <a:pos x="383" y="0"/>
                </a:cxn>
                <a:cxn ang="0">
                  <a:pos x="383" y="8"/>
                </a:cxn>
                <a:cxn ang="0">
                  <a:pos x="376" y="8"/>
                </a:cxn>
                <a:cxn ang="0">
                  <a:pos x="383" y="0"/>
                </a:cxn>
              </a:cxnLst>
              <a:rect l="0" t="0" r="r" b="b"/>
              <a:pathLst>
                <a:path w="390" h="191">
                  <a:moveTo>
                    <a:pt x="383" y="0"/>
                  </a:moveTo>
                  <a:lnTo>
                    <a:pt x="376" y="8"/>
                  </a:lnTo>
                  <a:lnTo>
                    <a:pt x="0" y="109"/>
                  </a:lnTo>
                  <a:lnTo>
                    <a:pt x="14" y="191"/>
                  </a:lnTo>
                  <a:lnTo>
                    <a:pt x="390" y="89"/>
                  </a:lnTo>
                  <a:lnTo>
                    <a:pt x="383" y="96"/>
                  </a:lnTo>
                  <a:lnTo>
                    <a:pt x="383" y="0"/>
                  </a:lnTo>
                  <a:lnTo>
                    <a:pt x="383" y="8"/>
                  </a:lnTo>
                  <a:lnTo>
                    <a:pt x="376" y="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39" name="Freeform 239"/>
            <p:cNvSpPr>
              <a:spLocks/>
            </p:cNvSpPr>
            <p:nvPr/>
          </p:nvSpPr>
          <p:spPr bwMode="auto">
            <a:xfrm>
              <a:off x="3976" y="1278"/>
              <a:ext cx="77" cy="102"/>
            </a:xfrm>
            <a:custGeom>
              <a:avLst/>
              <a:gdLst/>
              <a:ahLst/>
              <a:cxnLst>
                <a:cxn ang="0">
                  <a:pos x="644" y="0"/>
                </a:cxn>
                <a:cxn ang="0">
                  <a:pos x="685" y="0"/>
                </a:cxn>
                <a:cxn ang="0">
                  <a:pos x="685" y="27"/>
                </a:cxn>
                <a:cxn ang="0">
                  <a:pos x="396" y="1009"/>
                </a:cxn>
                <a:cxn ang="0">
                  <a:pos x="416" y="1064"/>
                </a:cxn>
                <a:cxn ang="0">
                  <a:pos x="457" y="1084"/>
                </a:cxn>
                <a:cxn ang="0">
                  <a:pos x="504" y="1098"/>
                </a:cxn>
                <a:cxn ang="0">
                  <a:pos x="551" y="1098"/>
                </a:cxn>
                <a:cxn ang="0">
                  <a:pos x="551" y="1118"/>
                </a:cxn>
                <a:cxn ang="0">
                  <a:pos x="0" y="1118"/>
                </a:cxn>
                <a:cxn ang="0">
                  <a:pos x="0" y="1098"/>
                </a:cxn>
                <a:cxn ang="0">
                  <a:pos x="74" y="1091"/>
                </a:cxn>
                <a:cxn ang="0">
                  <a:pos x="135" y="1070"/>
                </a:cxn>
                <a:cxn ang="0">
                  <a:pos x="175" y="1030"/>
                </a:cxn>
                <a:cxn ang="0">
                  <a:pos x="209" y="983"/>
                </a:cxn>
                <a:cxn ang="0">
                  <a:pos x="229" y="928"/>
                </a:cxn>
                <a:cxn ang="0">
                  <a:pos x="248" y="861"/>
                </a:cxn>
                <a:cxn ang="0">
                  <a:pos x="269" y="793"/>
                </a:cxn>
                <a:cxn ang="0">
                  <a:pos x="289" y="711"/>
                </a:cxn>
                <a:cxn ang="0">
                  <a:pos x="363" y="454"/>
                </a:cxn>
                <a:cxn ang="0">
                  <a:pos x="410" y="312"/>
                </a:cxn>
                <a:cxn ang="0">
                  <a:pos x="423" y="244"/>
                </a:cxn>
                <a:cxn ang="0">
                  <a:pos x="430" y="203"/>
                </a:cxn>
                <a:cxn ang="0">
                  <a:pos x="416" y="156"/>
                </a:cxn>
                <a:cxn ang="0">
                  <a:pos x="390" y="129"/>
                </a:cxn>
                <a:cxn ang="0">
                  <a:pos x="343" y="115"/>
                </a:cxn>
                <a:cxn ang="0">
                  <a:pos x="296" y="122"/>
                </a:cxn>
                <a:cxn ang="0">
                  <a:pos x="262" y="122"/>
                </a:cxn>
                <a:cxn ang="0">
                  <a:pos x="262" y="101"/>
                </a:cxn>
                <a:cxn ang="0">
                  <a:pos x="644" y="0"/>
                </a:cxn>
              </a:cxnLst>
              <a:rect l="0" t="0" r="r" b="b"/>
              <a:pathLst>
                <a:path w="685" h="1118">
                  <a:moveTo>
                    <a:pt x="644" y="0"/>
                  </a:moveTo>
                  <a:lnTo>
                    <a:pt x="685" y="0"/>
                  </a:lnTo>
                  <a:lnTo>
                    <a:pt x="685" y="27"/>
                  </a:lnTo>
                  <a:lnTo>
                    <a:pt x="396" y="1009"/>
                  </a:lnTo>
                  <a:lnTo>
                    <a:pt x="416" y="1064"/>
                  </a:lnTo>
                  <a:lnTo>
                    <a:pt x="457" y="1084"/>
                  </a:lnTo>
                  <a:lnTo>
                    <a:pt x="504" y="1098"/>
                  </a:lnTo>
                  <a:lnTo>
                    <a:pt x="551" y="1098"/>
                  </a:lnTo>
                  <a:lnTo>
                    <a:pt x="551" y="1118"/>
                  </a:lnTo>
                  <a:lnTo>
                    <a:pt x="0" y="1118"/>
                  </a:lnTo>
                  <a:lnTo>
                    <a:pt x="0" y="1098"/>
                  </a:lnTo>
                  <a:lnTo>
                    <a:pt x="74" y="1091"/>
                  </a:lnTo>
                  <a:lnTo>
                    <a:pt x="135" y="1070"/>
                  </a:lnTo>
                  <a:lnTo>
                    <a:pt x="175" y="1030"/>
                  </a:lnTo>
                  <a:lnTo>
                    <a:pt x="209" y="983"/>
                  </a:lnTo>
                  <a:lnTo>
                    <a:pt x="229" y="928"/>
                  </a:lnTo>
                  <a:lnTo>
                    <a:pt x="248" y="861"/>
                  </a:lnTo>
                  <a:lnTo>
                    <a:pt x="269" y="793"/>
                  </a:lnTo>
                  <a:lnTo>
                    <a:pt x="289" y="711"/>
                  </a:lnTo>
                  <a:lnTo>
                    <a:pt x="363" y="454"/>
                  </a:lnTo>
                  <a:lnTo>
                    <a:pt x="410" y="312"/>
                  </a:lnTo>
                  <a:lnTo>
                    <a:pt x="423" y="244"/>
                  </a:lnTo>
                  <a:lnTo>
                    <a:pt x="430" y="203"/>
                  </a:lnTo>
                  <a:lnTo>
                    <a:pt x="416" y="156"/>
                  </a:lnTo>
                  <a:lnTo>
                    <a:pt x="390" y="129"/>
                  </a:lnTo>
                  <a:lnTo>
                    <a:pt x="343" y="115"/>
                  </a:lnTo>
                  <a:lnTo>
                    <a:pt x="296" y="122"/>
                  </a:lnTo>
                  <a:lnTo>
                    <a:pt x="262" y="122"/>
                  </a:lnTo>
                  <a:lnTo>
                    <a:pt x="262" y="10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40" name="Freeform 240"/>
            <p:cNvSpPr>
              <a:spLocks/>
            </p:cNvSpPr>
            <p:nvPr/>
          </p:nvSpPr>
          <p:spPr bwMode="auto">
            <a:xfrm>
              <a:off x="3977" y="1280"/>
              <a:ext cx="77" cy="102"/>
            </a:xfrm>
            <a:custGeom>
              <a:avLst/>
              <a:gdLst/>
              <a:ahLst/>
              <a:cxnLst>
                <a:cxn ang="0">
                  <a:pos x="644" y="0"/>
                </a:cxn>
                <a:cxn ang="0">
                  <a:pos x="685" y="0"/>
                </a:cxn>
                <a:cxn ang="0">
                  <a:pos x="685" y="28"/>
                </a:cxn>
                <a:cxn ang="0">
                  <a:pos x="396" y="1010"/>
                </a:cxn>
                <a:cxn ang="0">
                  <a:pos x="416" y="1058"/>
                </a:cxn>
                <a:cxn ang="0">
                  <a:pos x="456" y="1085"/>
                </a:cxn>
                <a:cxn ang="0">
                  <a:pos x="503" y="1091"/>
                </a:cxn>
                <a:cxn ang="0">
                  <a:pos x="550" y="1091"/>
                </a:cxn>
                <a:cxn ang="0">
                  <a:pos x="550" y="1119"/>
                </a:cxn>
                <a:cxn ang="0">
                  <a:pos x="0" y="1119"/>
                </a:cxn>
                <a:cxn ang="0">
                  <a:pos x="0" y="1091"/>
                </a:cxn>
                <a:cxn ang="0">
                  <a:pos x="74" y="1085"/>
                </a:cxn>
                <a:cxn ang="0">
                  <a:pos x="134" y="1064"/>
                </a:cxn>
                <a:cxn ang="0">
                  <a:pos x="174" y="1030"/>
                </a:cxn>
                <a:cxn ang="0">
                  <a:pos x="208" y="983"/>
                </a:cxn>
                <a:cxn ang="0">
                  <a:pos x="228" y="928"/>
                </a:cxn>
                <a:cxn ang="0">
                  <a:pos x="248" y="861"/>
                </a:cxn>
                <a:cxn ang="0">
                  <a:pos x="269" y="794"/>
                </a:cxn>
                <a:cxn ang="0">
                  <a:pos x="289" y="711"/>
                </a:cxn>
                <a:cxn ang="0">
                  <a:pos x="363" y="455"/>
                </a:cxn>
                <a:cxn ang="0">
                  <a:pos x="409" y="312"/>
                </a:cxn>
                <a:cxn ang="0">
                  <a:pos x="423" y="244"/>
                </a:cxn>
                <a:cxn ang="0">
                  <a:pos x="429" y="203"/>
                </a:cxn>
                <a:cxn ang="0">
                  <a:pos x="416" y="156"/>
                </a:cxn>
                <a:cxn ang="0">
                  <a:pos x="390" y="122"/>
                </a:cxn>
                <a:cxn ang="0">
                  <a:pos x="342" y="116"/>
                </a:cxn>
                <a:cxn ang="0">
                  <a:pos x="295" y="122"/>
                </a:cxn>
                <a:cxn ang="0">
                  <a:pos x="261" y="122"/>
                </a:cxn>
                <a:cxn ang="0">
                  <a:pos x="261" y="95"/>
                </a:cxn>
                <a:cxn ang="0">
                  <a:pos x="644" y="0"/>
                </a:cxn>
              </a:cxnLst>
              <a:rect l="0" t="0" r="r" b="b"/>
              <a:pathLst>
                <a:path w="685" h="1119">
                  <a:moveTo>
                    <a:pt x="644" y="0"/>
                  </a:moveTo>
                  <a:lnTo>
                    <a:pt x="685" y="0"/>
                  </a:lnTo>
                  <a:lnTo>
                    <a:pt x="685" y="28"/>
                  </a:lnTo>
                  <a:lnTo>
                    <a:pt x="396" y="1010"/>
                  </a:lnTo>
                  <a:lnTo>
                    <a:pt x="416" y="1058"/>
                  </a:lnTo>
                  <a:lnTo>
                    <a:pt x="456" y="1085"/>
                  </a:lnTo>
                  <a:lnTo>
                    <a:pt x="503" y="1091"/>
                  </a:lnTo>
                  <a:lnTo>
                    <a:pt x="550" y="1091"/>
                  </a:lnTo>
                  <a:lnTo>
                    <a:pt x="550" y="1119"/>
                  </a:lnTo>
                  <a:lnTo>
                    <a:pt x="0" y="1119"/>
                  </a:lnTo>
                  <a:lnTo>
                    <a:pt x="0" y="1091"/>
                  </a:lnTo>
                  <a:lnTo>
                    <a:pt x="74" y="1085"/>
                  </a:lnTo>
                  <a:lnTo>
                    <a:pt x="134" y="1064"/>
                  </a:lnTo>
                  <a:lnTo>
                    <a:pt x="174" y="1030"/>
                  </a:lnTo>
                  <a:lnTo>
                    <a:pt x="208" y="983"/>
                  </a:lnTo>
                  <a:lnTo>
                    <a:pt x="228" y="928"/>
                  </a:lnTo>
                  <a:lnTo>
                    <a:pt x="248" y="861"/>
                  </a:lnTo>
                  <a:lnTo>
                    <a:pt x="269" y="794"/>
                  </a:lnTo>
                  <a:lnTo>
                    <a:pt x="289" y="711"/>
                  </a:lnTo>
                  <a:lnTo>
                    <a:pt x="363" y="455"/>
                  </a:lnTo>
                  <a:lnTo>
                    <a:pt x="409" y="312"/>
                  </a:lnTo>
                  <a:lnTo>
                    <a:pt x="423" y="244"/>
                  </a:lnTo>
                  <a:lnTo>
                    <a:pt x="429" y="203"/>
                  </a:lnTo>
                  <a:lnTo>
                    <a:pt x="416" y="156"/>
                  </a:lnTo>
                  <a:lnTo>
                    <a:pt x="390" y="122"/>
                  </a:lnTo>
                  <a:lnTo>
                    <a:pt x="342" y="116"/>
                  </a:lnTo>
                  <a:lnTo>
                    <a:pt x="295" y="122"/>
                  </a:lnTo>
                  <a:lnTo>
                    <a:pt x="261" y="122"/>
                  </a:lnTo>
                  <a:lnTo>
                    <a:pt x="261" y="95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41" name="Freeform 241"/>
            <p:cNvSpPr>
              <a:spLocks/>
            </p:cNvSpPr>
            <p:nvPr/>
          </p:nvSpPr>
          <p:spPr bwMode="auto">
            <a:xfrm>
              <a:off x="3722" y="1287"/>
              <a:ext cx="74" cy="101"/>
            </a:xfrm>
            <a:custGeom>
              <a:avLst/>
              <a:gdLst/>
              <a:ahLst/>
              <a:cxnLst>
                <a:cxn ang="0">
                  <a:pos x="638" y="0"/>
                </a:cxn>
                <a:cxn ang="0">
                  <a:pos x="679" y="0"/>
                </a:cxn>
                <a:cxn ang="0">
                  <a:pos x="679" y="34"/>
                </a:cxn>
                <a:cxn ang="0">
                  <a:pos x="396" y="1017"/>
                </a:cxn>
                <a:cxn ang="0">
                  <a:pos x="417" y="1064"/>
                </a:cxn>
                <a:cxn ang="0">
                  <a:pos x="450" y="1085"/>
                </a:cxn>
                <a:cxn ang="0">
                  <a:pos x="497" y="1098"/>
                </a:cxn>
                <a:cxn ang="0">
                  <a:pos x="544" y="1098"/>
                </a:cxn>
                <a:cxn ang="0">
                  <a:pos x="544" y="1119"/>
                </a:cxn>
                <a:cxn ang="0">
                  <a:pos x="0" y="1119"/>
                </a:cxn>
                <a:cxn ang="0">
                  <a:pos x="0" y="1098"/>
                </a:cxn>
                <a:cxn ang="0">
                  <a:pos x="74" y="1091"/>
                </a:cxn>
                <a:cxn ang="0">
                  <a:pos x="128" y="1071"/>
                </a:cxn>
                <a:cxn ang="0">
                  <a:pos x="168" y="1037"/>
                </a:cxn>
                <a:cxn ang="0">
                  <a:pos x="202" y="989"/>
                </a:cxn>
                <a:cxn ang="0">
                  <a:pos x="222" y="936"/>
                </a:cxn>
                <a:cxn ang="0">
                  <a:pos x="242" y="867"/>
                </a:cxn>
                <a:cxn ang="0">
                  <a:pos x="263" y="794"/>
                </a:cxn>
                <a:cxn ang="0">
                  <a:pos x="282" y="712"/>
                </a:cxn>
                <a:cxn ang="0">
                  <a:pos x="356" y="455"/>
                </a:cxn>
                <a:cxn ang="0">
                  <a:pos x="403" y="312"/>
                </a:cxn>
                <a:cxn ang="0">
                  <a:pos x="417" y="244"/>
                </a:cxn>
                <a:cxn ang="0">
                  <a:pos x="423" y="203"/>
                </a:cxn>
                <a:cxn ang="0">
                  <a:pos x="410" y="156"/>
                </a:cxn>
                <a:cxn ang="0">
                  <a:pos x="384" y="129"/>
                </a:cxn>
                <a:cxn ang="0">
                  <a:pos x="336" y="116"/>
                </a:cxn>
                <a:cxn ang="0">
                  <a:pos x="289" y="122"/>
                </a:cxn>
                <a:cxn ang="0">
                  <a:pos x="263" y="122"/>
                </a:cxn>
                <a:cxn ang="0">
                  <a:pos x="263" y="102"/>
                </a:cxn>
                <a:cxn ang="0">
                  <a:pos x="638" y="0"/>
                </a:cxn>
              </a:cxnLst>
              <a:rect l="0" t="0" r="r" b="b"/>
              <a:pathLst>
                <a:path w="679" h="1119">
                  <a:moveTo>
                    <a:pt x="638" y="0"/>
                  </a:moveTo>
                  <a:lnTo>
                    <a:pt x="679" y="0"/>
                  </a:lnTo>
                  <a:lnTo>
                    <a:pt x="679" y="34"/>
                  </a:lnTo>
                  <a:lnTo>
                    <a:pt x="396" y="1017"/>
                  </a:lnTo>
                  <a:lnTo>
                    <a:pt x="417" y="1064"/>
                  </a:lnTo>
                  <a:lnTo>
                    <a:pt x="450" y="1085"/>
                  </a:lnTo>
                  <a:lnTo>
                    <a:pt x="497" y="1098"/>
                  </a:lnTo>
                  <a:lnTo>
                    <a:pt x="544" y="1098"/>
                  </a:lnTo>
                  <a:lnTo>
                    <a:pt x="544" y="1119"/>
                  </a:lnTo>
                  <a:lnTo>
                    <a:pt x="0" y="1119"/>
                  </a:lnTo>
                  <a:lnTo>
                    <a:pt x="0" y="1098"/>
                  </a:lnTo>
                  <a:lnTo>
                    <a:pt x="74" y="1091"/>
                  </a:lnTo>
                  <a:lnTo>
                    <a:pt x="128" y="1071"/>
                  </a:lnTo>
                  <a:lnTo>
                    <a:pt x="168" y="1037"/>
                  </a:lnTo>
                  <a:lnTo>
                    <a:pt x="202" y="989"/>
                  </a:lnTo>
                  <a:lnTo>
                    <a:pt x="222" y="936"/>
                  </a:lnTo>
                  <a:lnTo>
                    <a:pt x="242" y="867"/>
                  </a:lnTo>
                  <a:lnTo>
                    <a:pt x="263" y="794"/>
                  </a:lnTo>
                  <a:lnTo>
                    <a:pt x="282" y="712"/>
                  </a:lnTo>
                  <a:lnTo>
                    <a:pt x="356" y="455"/>
                  </a:lnTo>
                  <a:lnTo>
                    <a:pt x="403" y="312"/>
                  </a:lnTo>
                  <a:lnTo>
                    <a:pt x="417" y="244"/>
                  </a:lnTo>
                  <a:lnTo>
                    <a:pt x="423" y="203"/>
                  </a:lnTo>
                  <a:lnTo>
                    <a:pt x="410" y="156"/>
                  </a:lnTo>
                  <a:lnTo>
                    <a:pt x="384" y="129"/>
                  </a:lnTo>
                  <a:lnTo>
                    <a:pt x="336" y="116"/>
                  </a:lnTo>
                  <a:lnTo>
                    <a:pt x="289" y="122"/>
                  </a:lnTo>
                  <a:lnTo>
                    <a:pt x="263" y="122"/>
                  </a:lnTo>
                  <a:lnTo>
                    <a:pt x="263" y="10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42" name="Freeform 242"/>
            <p:cNvSpPr>
              <a:spLocks/>
            </p:cNvSpPr>
            <p:nvPr/>
          </p:nvSpPr>
          <p:spPr bwMode="auto">
            <a:xfrm>
              <a:off x="3791" y="1280"/>
              <a:ext cx="10" cy="10"/>
            </a:xfrm>
            <a:custGeom>
              <a:avLst/>
              <a:gdLst/>
              <a:ahLst/>
              <a:cxnLst>
                <a:cxn ang="0">
                  <a:pos x="93" y="47"/>
                </a:cxn>
                <a:cxn ang="0">
                  <a:pos x="47" y="0"/>
                </a:cxn>
                <a:cxn ang="0">
                  <a:pos x="6" y="0"/>
                </a:cxn>
                <a:cxn ang="0">
                  <a:pos x="6" y="95"/>
                </a:cxn>
                <a:cxn ang="0">
                  <a:pos x="47" y="95"/>
                </a:cxn>
                <a:cxn ang="0">
                  <a:pos x="0" y="47"/>
                </a:cxn>
                <a:cxn ang="0">
                  <a:pos x="93" y="47"/>
                </a:cxn>
                <a:cxn ang="0">
                  <a:pos x="93" y="0"/>
                </a:cxn>
                <a:cxn ang="0">
                  <a:pos x="47" y="0"/>
                </a:cxn>
                <a:cxn ang="0">
                  <a:pos x="93" y="47"/>
                </a:cxn>
              </a:cxnLst>
              <a:rect l="0" t="0" r="r" b="b"/>
              <a:pathLst>
                <a:path w="93" h="95">
                  <a:moveTo>
                    <a:pt x="93" y="47"/>
                  </a:moveTo>
                  <a:lnTo>
                    <a:pt x="47" y="0"/>
                  </a:lnTo>
                  <a:lnTo>
                    <a:pt x="6" y="0"/>
                  </a:lnTo>
                  <a:lnTo>
                    <a:pt x="6" y="95"/>
                  </a:lnTo>
                  <a:lnTo>
                    <a:pt x="47" y="95"/>
                  </a:lnTo>
                  <a:lnTo>
                    <a:pt x="0" y="47"/>
                  </a:lnTo>
                  <a:lnTo>
                    <a:pt x="93" y="47"/>
                  </a:lnTo>
                  <a:lnTo>
                    <a:pt x="93" y="0"/>
                  </a:lnTo>
                  <a:lnTo>
                    <a:pt x="47" y="0"/>
                  </a:lnTo>
                  <a:lnTo>
                    <a:pt x="93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43" name="Freeform 243"/>
            <p:cNvSpPr>
              <a:spLocks/>
            </p:cNvSpPr>
            <p:nvPr/>
          </p:nvSpPr>
          <p:spPr bwMode="auto">
            <a:xfrm>
              <a:off x="3791" y="1287"/>
              <a:ext cx="10" cy="2"/>
            </a:xfrm>
            <a:custGeom>
              <a:avLst/>
              <a:gdLst/>
              <a:ahLst/>
              <a:cxnLst>
                <a:cxn ang="0">
                  <a:pos x="87" y="41"/>
                </a:cxn>
                <a:cxn ang="0">
                  <a:pos x="93" y="34"/>
                </a:cxn>
                <a:cxn ang="0">
                  <a:pos x="93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6" y="28"/>
                </a:cxn>
                <a:cxn ang="0">
                  <a:pos x="87" y="41"/>
                </a:cxn>
                <a:cxn ang="0">
                  <a:pos x="93" y="34"/>
                </a:cxn>
                <a:cxn ang="0">
                  <a:pos x="87" y="41"/>
                </a:cxn>
              </a:cxnLst>
              <a:rect l="0" t="0" r="r" b="b"/>
              <a:pathLst>
                <a:path w="93" h="41">
                  <a:moveTo>
                    <a:pt x="87" y="41"/>
                  </a:moveTo>
                  <a:lnTo>
                    <a:pt x="93" y="34"/>
                  </a:lnTo>
                  <a:lnTo>
                    <a:pt x="93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6" y="28"/>
                  </a:lnTo>
                  <a:lnTo>
                    <a:pt x="87" y="41"/>
                  </a:lnTo>
                  <a:lnTo>
                    <a:pt x="93" y="34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44" name="Freeform 244"/>
            <p:cNvSpPr>
              <a:spLocks/>
            </p:cNvSpPr>
            <p:nvPr/>
          </p:nvSpPr>
          <p:spPr bwMode="auto">
            <a:xfrm>
              <a:off x="3761" y="1288"/>
              <a:ext cx="40" cy="91"/>
            </a:xfrm>
            <a:custGeom>
              <a:avLst/>
              <a:gdLst/>
              <a:ahLst/>
              <a:cxnLst>
                <a:cxn ang="0">
                  <a:pos x="88" y="982"/>
                </a:cxn>
                <a:cxn ang="0">
                  <a:pos x="88" y="996"/>
                </a:cxn>
                <a:cxn ang="0">
                  <a:pos x="370" y="13"/>
                </a:cxn>
                <a:cxn ang="0">
                  <a:pos x="289" y="0"/>
                </a:cxn>
                <a:cxn ang="0">
                  <a:pos x="7" y="982"/>
                </a:cxn>
                <a:cxn ang="0">
                  <a:pos x="7" y="996"/>
                </a:cxn>
                <a:cxn ang="0">
                  <a:pos x="7" y="982"/>
                </a:cxn>
                <a:cxn ang="0">
                  <a:pos x="0" y="989"/>
                </a:cxn>
                <a:cxn ang="0">
                  <a:pos x="7" y="996"/>
                </a:cxn>
                <a:cxn ang="0">
                  <a:pos x="88" y="982"/>
                </a:cxn>
              </a:cxnLst>
              <a:rect l="0" t="0" r="r" b="b"/>
              <a:pathLst>
                <a:path w="370" h="996">
                  <a:moveTo>
                    <a:pt x="88" y="982"/>
                  </a:moveTo>
                  <a:lnTo>
                    <a:pt x="88" y="996"/>
                  </a:lnTo>
                  <a:lnTo>
                    <a:pt x="370" y="13"/>
                  </a:lnTo>
                  <a:lnTo>
                    <a:pt x="289" y="0"/>
                  </a:lnTo>
                  <a:lnTo>
                    <a:pt x="7" y="982"/>
                  </a:lnTo>
                  <a:lnTo>
                    <a:pt x="7" y="996"/>
                  </a:lnTo>
                  <a:lnTo>
                    <a:pt x="7" y="982"/>
                  </a:lnTo>
                  <a:lnTo>
                    <a:pt x="0" y="989"/>
                  </a:lnTo>
                  <a:lnTo>
                    <a:pt x="7" y="996"/>
                  </a:lnTo>
                  <a:lnTo>
                    <a:pt x="88" y="9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45" name="Freeform 245"/>
            <p:cNvSpPr>
              <a:spLocks/>
            </p:cNvSpPr>
            <p:nvPr/>
          </p:nvSpPr>
          <p:spPr bwMode="auto">
            <a:xfrm>
              <a:off x="3761" y="1379"/>
              <a:ext cx="25" cy="11"/>
            </a:xfrm>
            <a:custGeom>
              <a:avLst/>
              <a:gdLst/>
              <a:ahLst/>
              <a:cxnLst>
                <a:cxn ang="0">
                  <a:pos x="235" y="88"/>
                </a:cxn>
                <a:cxn ang="0">
                  <a:pos x="188" y="40"/>
                </a:cxn>
                <a:cxn ang="0">
                  <a:pos x="141" y="48"/>
                </a:cxn>
                <a:cxn ang="0">
                  <a:pos x="108" y="34"/>
                </a:cxn>
                <a:cxn ang="0">
                  <a:pos x="94" y="27"/>
                </a:cxn>
                <a:cxn ang="0">
                  <a:pos x="81" y="0"/>
                </a:cxn>
                <a:cxn ang="0">
                  <a:pos x="0" y="14"/>
                </a:cxn>
                <a:cxn ang="0">
                  <a:pos x="28" y="81"/>
                </a:cxn>
                <a:cxn ang="0">
                  <a:pos x="81" y="115"/>
                </a:cxn>
                <a:cxn ang="0">
                  <a:pos x="141" y="129"/>
                </a:cxn>
                <a:cxn ang="0">
                  <a:pos x="188" y="136"/>
                </a:cxn>
                <a:cxn ang="0">
                  <a:pos x="141" y="88"/>
                </a:cxn>
                <a:cxn ang="0">
                  <a:pos x="235" y="88"/>
                </a:cxn>
                <a:cxn ang="0">
                  <a:pos x="235" y="40"/>
                </a:cxn>
                <a:cxn ang="0">
                  <a:pos x="188" y="40"/>
                </a:cxn>
                <a:cxn ang="0">
                  <a:pos x="235" y="88"/>
                </a:cxn>
              </a:cxnLst>
              <a:rect l="0" t="0" r="r" b="b"/>
              <a:pathLst>
                <a:path w="235" h="136">
                  <a:moveTo>
                    <a:pt x="235" y="88"/>
                  </a:moveTo>
                  <a:lnTo>
                    <a:pt x="188" y="40"/>
                  </a:lnTo>
                  <a:lnTo>
                    <a:pt x="141" y="48"/>
                  </a:lnTo>
                  <a:lnTo>
                    <a:pt x="108" y="34"/>
                  </a:lnTo>
                  <a:lnTo>
                    <a:pt x="94" y="27"/>
                  </a:lnTo>
                  <a:lnTo>
                    <a:pt x="81" y="0"/>
                  </a:lnTo>
                  <a:lnTo>
                    <a:pt x="0" y="14"/>
                  </a:lnTo>
                  <a:lnTo>
                    <a:pt x="28" y="81"/>
                  </a:lnTo>
                  <a:lnTo>
                    <a:pt x="81" y="115"/>
                  </a:lnTo>
                  <a:lnTo>
                    <a:pt x="141" y="129"/>
                  </a:lnTo>
                  <a:lnTo>
                    <a:pt x="188" y="136"/>
                  </a:lnTo>
                  <a:lnTo>
                    <a:pt x="141" y="88"/>
                  </a:lnTo>
                  <a:lnTo>
                    <a:pt x="235" y="88"/>
                  </a:lnTo>
                  <a:lnTo>
                    <a:pt x="235" y="40"/>
                  </a:lnTo>
                  <a:lnTo>
                    <a:pt x="188" y="40"/>
                  </a:lnTo>
                  <a:lnTo>
                    <a:pt x="23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46" name="Freeform 246"/>
            <p:cNvSpPr>
              <a:spLocks/>
            </p:cNvSpPr>
            <p:nvPr/>
          </p:nvSpPr>
          <p:spPr bwMode="auto">
            <a:xfrm>
              <a:off x="3776" y="1383"/>
              <a:ext cx="10" cy="8"/>
            </a:xfrm>
            <a:custGeom>
              <a:avLst/>
              <a:gdLst/>
              <a:ahLst/>
              <a:cxnLst>
                <a:cxn ang="0">
                  <a:pos x="47" y="95"/>
                </a:cxn>
                <a:cxn ang="0">
                  <a:pos x="94" y="48"/>
                </a:cxn>
                <a:cxn ang="0">
                  <a:pos x="94" y="27"/>
                </a:cxn>
                <a:cxn ang="0">
                  <a:pos x="0" y="27"/>
                </a:cxn>
                <a:cxn ang="0">
                  <a:pos x="0" y="48"/>
                </a:cxn>
                <a:cxn ang="0">
                  <a:pos x="47" y="0"/>
                </a:cxn>
                <a:cxn ang="0">
                  <a:pos x="47" y="95"/>
                </a:cxn>
                <a:cxn ang="0">
                  <a:pos x="94" y="95"/>
                </a:cxn>
                <a:cxn ang="0">
                  <a:pos x="94" y="48"/>
                </a:cxn>
                <a:cxn ang="0">
                  <a:pos x="47" y="95"/>
                </a:cxn>
              </a:cxnLst>
              <a:rect l="0" t="0" r="r" b="b"/>
              <a:pathLst>
                <a:path w="94" h="95">
                  <a:moveTo>
                    <a:pt x="47" y="95"/>
                  </a:moveTo>
                  <a:lnTo>
                    <a:pt x="94" y="48"/>
                  </a:lnTo>
                  <a:lnTo>
                    <a:pt x="94" y="27"/>
                  </a:lnTo>
                  <a:lnTo>
                    <a:pt x="0" y="27"/>
                  </a:lnTo>
                  <a:lnTo>
                    <a:pt x="0" y="48"/>
                  </a:lnTo>
                  <a:lnTo>
                    <a:pt x="47" y="0"/>
                  </a:lnTo>
                  <a:lnTo>
                    <a:pt x="47" y="95"/>
                  </a:lnTo>
                  <a:lnTo>
                    <a:pt x="94" y="95"/>
                  </a:lnTo>
                  <a:lnTo>
                    <a:pt x="94" y="48"/>
                  </a:lnTo>
                  <a:lnTo>
                    <a:pt x="47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47" name="Freeform 247"/>
            <p:cNvSpPr>
              <a:spLocks/>
            </p:cNvSpPr>
            <p:nvPr/>
          </p:nvSpPr>
          <p:spPr bwMode="auto">
            <a:xfrm>
              <a:off x="3716" y="1383"/>
              <a:ext cx="64" cy="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7" y="95"/>
                </a:cxn>
                <a:cxn ang="0">
                  <a:pos x="591" y="95"/>
                </a:cxn>
                <a:cxn ang="0">
                  <a:pos x="591" y="0"/>
                </a:cxn>
                <a:cxn ang="0">
                  <a:pos x="47" y="0"/>
                </a:cxn>
                <a:cxn ang="0">
                  <a:pos x="94" y="48"/>
                </a:cxn>
                <a:cxn ang="0">
                  <a:pos x="0" y="48"/>
                </a:cxn>
                <a:cxn ang="0">
                  <a:pos x="0" y="95"/>
                </a:cxn>
                <a:cxn ang="0">
                  <a:pos x="47" y="95"/>
                </a:cxn>
                <a:cxn ang="0">
                  <a:pos x="0" y="48"/>
                </a:cxn>
              </a:cxnLst>
              <a:rect l="0" t="0" r="r" b="b"/>
              <a:pathLst>
                <a:path w="591" h="95">
                  <a:moveTo>
                    <a:pt x="0" y="48"/>
                  </a:moveTo>
                  <a:lnTo>
                    <a:pt x="47" y="95"/>
                  </a:lnTo>
                  <a:lnTo>
                    <a:pt x="591" y="95"/>
                  </a:lnTo>
                  <a:lnTo>
                    <a:pt x="591" y="0"/>
                  </a:lnTo>
                  <a:lnTo>
                    <a:pt x="47" y="0"/>
                  </a:lnTo>
                  <a:lnTo>
                    <a:pt x="94" y="48"/>
                  </a:lnTo>
                  <a:lnTo>
                    <a:pt x="0" y="48"/>
                  </a:lnTo>
                  <a:lnTo>
                    <a:pt x="0" y="95"/>
                  </a:lnTo>
                  <a:lnTo>
                    <a:pt x="47" y="9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48" name="Freeform 248"/>
            <p:cNvSpPr>
              <a:spLocks/>
            </p:cNvSpPr>
            <p:nvPr/>
          </p:nvSpPr>
          <p:spPr bwMode="auto">
            <a:xfrm>
              <a:off x="3716" y="1381"/>
              <a:ext cx="10" cy="8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48"/>
                </a:cxn>
                <a:cxn ang="0">
                  <a:pos x="0" y="69"/>
                </a:cxn>
                <a:cxn ang="0">
                  <a:pos x="94" y="69"/>
                </a:cxn>
                <a:cxn ang="0">
                  <a:pos x="94" y="48"/>
                </a:cxn>
                <a:cxn ang="0">
                  <a:pos x="47" y="96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47" y="0"/>
                </a:cxn>
              </a:cxnLst>
              <a:rect l="0" t="0" r="r" b="b"/>
              <a:pathLst>
                <a:path w="94" h="96">
                  <a:moveTo>
                    <a:pt x="47" y="0"/>
                  </a:moveTo>
                  <a:lnTo>
                    <a:pt x="0" y="48"/>
                  </a:lnTo>
                  <a:lnTo>
                    <a:pt x="0" y="69"/>
                  </a:lnTo>
                  <a:lnTo>
                    <a:pt x="94" y="69"/>
                  </a:lnTo>
                  <a:lnTo>
                    <a:pt x="94" y="48"/>
                  </a:lnTo>
                  <a:lnTo>
                    <a:pt x="47" y="96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49" name="Freeform 249"/>
            <p:cNvSpPr>
              <a:spLocks/>
            </p:cNvSpPr>
            <p:nvPr/>
          </p:nvSpPr>
          <p:spPr bwMode="auto">
            <a:xfrm>
              <a:off x="3722" y="1350"/>
              <a:ext cx="35" cy="40"/>
            </a:xfrm>
            <a:custGeom>
              <a:avLst/>
              <a:gdLst/>
              <a:ahLst/>
              <a:cxnLst>
                <a:cxn ang="0">
                  <a:pos x="242" y="7"/>
                </a:cxn>
                <a:cxn ang="0">
                  <a:pos x="242" y="0"/>
                </a:cxn>
                <a:cxn ang="0">
                  <a:pos x="222" y="88"/>
                </a:cxn>
                <a:cxn ang="0">
                  <a:pos x="202" y="163"/>
                </a:cxn>
                <a:cxn ang="0">
                  <a:pos x="181" y="224"/>
                </a:cxn>
                <a:cxn ang="0">
                  <a:pos x="162" y="271"/>
                </a:cxn>
                <a:cxn ang="0">
                  <a:pos x="134" y="312"/>
                </a:cxn>
                <a:cxn ang="0">
                  <a:pos x="107" y="332"/>
                </a:cxn>
                <a:cxn ang="0">
                  <a:pos x="68" y="352"/>
                </a:cxn>
                <a:cxn ang="0">
                  <a:pos x="0" y="352"/>
                </a:cxn>
                <a:cxn ang="0">
                  <a:pos x="0" y="448"/>
                </a:cxn>
                <a:cxn ang="0">
                  <a:pos x="81" y="434"/>
                </a:cxn>
                <a:cxn ang="0">
                  <a:pos x="148" y="413"/>
                </a:cxn>
                <a:cxn ang="0">
                  <a:pos x="202" y="366"/>
                </a:cxn>
                <a:cxn ang="0">
                  <a:pos x="242" y="312"/>
                </a:cxn>
                <a:cxn ang="0">
                  <a:pos x="263" y="251"/>
                </a:cxn>
                <a:cxn ang="0">
                  <a:pos x="282" y="177"/>
                </a:cxn>
                <a:cxn ang="0">
                  <a:pos x="302" y="102"/>
                </a:cxn>
                <a:cxn ang="0">
                  <a:pos x="323" y="27"/>
                </a:cxn>
                <a:cxn ang="0">
                  <a:pos x="323" y="21"/>
                </a:cxn>
                <a:cxn ang="0">
                  <a:pos x="242" y="7"/>
                </a:cxn>
              </a:cxnLst>
              <a:rect l="0" t="0" r="r" b="b"/>
              <a:pathLst>
                <a:path w="323" h="448">
                  <a:moveTo>
                    <a:pt x="242" y="7"/>
                  </a:moveTo>
                  <a:lnTo>
                    <a:pt x="242" y="0"/>
                  </a:lnTo>
                  <a:lnTo>
                    <a:pt x="222" y="88"/>
                  </a:lnTo>
                  <a:lnTo>
                    <a:pt x="202" y="163"/>
                  </a:lnTo>
                  <a:lnTo>
                    <a:pt x="181" y="224"/>
                  </a:lnTo>
                  <a:lnTo>
                    <a:pt x="162" y="271"/>
                  </a:lnTo>
                  <a:lnTo>
                    <a:pt x="134" y="312"/>
                  </a:lnTo>
                  <a:lnTo>
                    <a:pt x="107" y="332"/>
                  </a:lnTo>
                  <a:lnTo>
                    <a:pt x="68" y="352"/>
                  </a:lnTo>
                  <a:lnTo>
                    <a:pt x="0" y="352"/>
                  </a:lnTo>
                  <a:lnTo>
                    <a:pt x="0" y="448"/>
                  </a:lnTo>
                  <a:lnTo>
                    <a:pt x="81" y="434"/>
                  </a:lnTo>
                  <a:lnTo>
                    <a:pt x="148" y="413"/>
                  </a:lnTo>
                  <a:lnTo>
                    <a:pt x="202" y="366"/>
                  </a:lnTo>
                  <a:lnTo>
                    <a:pt x="242" y="312"/>
                  </a:lnTo>
                  <a:lnTo>
                    <a:pt x="263" y="251"/>
                  </a:lnTo>
                  <a:lnTo>
                    <a:pt x="282" y="177"/>
                  </a:lnTo>
                  <a:lnTo>
                    <a:pt x="302" y="102"/>
                  </a:lnTo>
                  <a:lnTo>
                    <a:pt x="323" y="27"/>
                  </a:lnTo>
                  <a:lnTo>
                    <a:pt x="323" y="21"/>
                  </a:lnTo>
                  <a:lnTo>
                    <a:pt x="24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50" name="Freeform 250"/>
            <p:cNvSpPr>
              <a:spLocks/>
            </p:cNvSpPr>
            <p:nvPr/>
          </p:nvSpPr>
          <p:spPr bwMode="auto">
            <a:xfrm>
              <a:off x="3748" y="1303"/>
              <a:ext cx="25" cy="47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34" y="34"/>
                </a:cxn>
                <a:cxn ang="0">
                  <a:pos x="121" y="102"/>
                </a:cxn>
                <a:cxn ang="0">
                  <a:pos x="74" y="238"/>
                </a:cxn>
                <a:cxn ang="0">
                  <a:pos x="0" y="502"/>
                </a:cxn>
                <a:cxn ang="0">
                  <a:pos x="81" y="516"/>
                </a:cxn>
                <a:cxn ang="0">
                  <a:pos x="154" y="264"/>
                </a:cxn>
                <a:cxn ang="0">
                  <a:pos x="201" y="116"/>
                </a:cxn>
                <a:cxn ang="0">
                  <a:pos x="215" y="48"/>
                </a:cxn>
                <a:cxn ang="0">
                  <a:pos x="228" y="0"/>
                </a:cxn>
                <a:cxn ang="0">
                  <a:pos x="134" y="0"/>
                </a:cxn>
              </a:cxnLst>
              <a:rect l="0" t="0" r="r" b="b"/>
              <a:pathLst>
                <a:path w="228" h="516">
                  <a:moveTo>
                    <a:pt x="134" y="0"/>
                  </a:moveTo>
                  <a:lnTo>
                    <a:pt x="134" y="34"/>
                  </a:lnTo>
                  <a:lnTo>
                    <a:pt x="121" y="102"/>
                  </a:lnTo>
                  <a:lnTo>
                    <a:pt x="74" y="238"/>
                  </a:lnTo>
                  <a:lnTo>
                    <a:pt x="0" y="502"/>
                  </a:lnTo>
                  <a:lnTo>
                    <a:pt x="81" y="516"/>
                  </a:lnTo>
                  <a:lnTo>
                    <a:pt x="154" y="264"/>
                  </a:lnTo>
                  <a:lnTo>
                    <a:pt x="201" y="116"/>
                  </a:lnTo>
                  <a:lnTo>
                    <a:pt x="215" y="48"/>
                  </a:lnTo>
                  <a:lnTo>
                    <a:pt x="228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51" name="Freeform 251"/>
            <p:cNvSpPr>
              <a:spLocks/>
            </p:cNvSpPr>
            <p:nvPr/>
          </p:nvSpPr>
          <p:spPr bwMode="auto">
            <a:xfrm>
              <a:off x="3752" y="1293"/>
              <a:ext cx="21" cy="11"/>
            </a:xfrm>
            <a:custGeom>
              <a:avLst/>
              <a:gdLst/>
              <a:ahLst/>
              <a:cxnLst>
                <a:cxn ang="0">
                  <a:pos x="7" y="95"/>
                </a:cxn>
                <a:cxn ang="0">
                  <a:pos x="14" y="88"/>
                </a:cxn>
                <a:cxn ang="0">
                  <a:pos x="54" y="81"/>
                </a:cxn>
                <a:cxn ang="0">
                  <a:pos x="81" y="95"/>
                </a:cxn>
                <a:cxn ang="0">
                  <a:pos x="88" y="101"/>
                </a:cxn>
                <a:cxn ang="0">
                  <a:pos x="94" y="128"/>
                </a:cxn>
                <a:cxn ang="0">
                  <a:pos x="188" y="128"/>
                </a:cxn>
                <a:cxn ang="0">
                  <a:pos x="168" y="61"/>
                </a:cxn>
                <a:cxn ang="0">
                  <a:pos x="121" y="14"/>
                </a:cxn>
                <a:cxn ang="0">
                  <a:pos x="54" y="0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7" y="95"/>
                </a:cxn>
                <a:cxn ang="0">
                  <a:pos x="14" y="88"/>
                </a:cxn>
                <a:cxn ang="0">
                  <a:pos x="7" y="95"/>
                </a:cxn>
              </a:cxnLst>
              <a:rect l="0" t="0" r="r" b="b"/>
              <a:pathLst>
                <a:path w="188" h="128">
                  <a:moveTo>
                    <a:pt x="7" y="95"/>
                  </a:moveTo>
                  <a:lnTo>
                    <a:pt x="14" y="88"/>
                  </a:lnTo>
                  <a:lnTo>
                    <a:pt x="54" y="81"/>
                  </a:lnTo>
                  <a:lnTo>
                    <a:pt x="81" y="95"/>
                  </a:lnTo>
                  <a:lnTo>
                    <a:pt x="88" y="101"/>
                  </a:lnTo>
                  <a:lnTo>
                    <a:pt x="94" y="128"/>
                  </a:lnTo>
                  <a:lnTo>
                    <a:pt x="188" y="128"/>
                  </a:lnTo>
                  <a:lnTo>
                    <a:pt x="168" y="61"/>
                  </a:lnTo>
                  <a:lnTo>
                    <a:pt x="121" y="14"/>
                  </a:lnTo>
                  <a:lnTo>
                    <a:pt x="54" y="0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95"/>
                  </a:lnTo>
                  <a:lnTo>
                    <a:pt x="14" y="88"/>
                  </a:lnTo>
                  <a:lnTo>
                    <a:pt x="7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52" name="Freeform 252"/>
            <p:cNvSpPr>
              <a:spLocks/>
            </p:cNvSpPr>
            <p:nvPr/>
          </p:nvSpPr>
          <p:spPr bwMode="auto">
            <a:xfrm>
              <a:off x="3745" y="1293"/>
              <a:ext cx="10" cy="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48" y="95"/>
                </a:cxn>
                <a:cxn ang="0">
                  <a:pos x="74" y="95"/>
                </a:cxn>
                <a:cxn ang="0">
                  <a:pos x="74" y="0"/>
                </a:cxn>
                <a:cxn ang="0">
                  <a:pos x="48" y="0"/>
                </a:cxn>
                <a:cxn ang="0">
                  <a:pos x="95" y="47"/>
                </a:cxn>
                <a:cxn ang="0">
                  <a:pos x="0" y="47"/>
                </a:cxn>
                <a:cxn ang="0">
                  <a:pos x="0" y="95"/>
                </a:cxn>
                <a:cxn ang="0">
                  <a:pos x="48" y="95"/>
                </a:cxn>
                <a:cxn ang="0">
                  <a:pos x="0" y="47"/>
                </a:cxn>
              </a:cxnLst>
              <a:rect l="0" t="0" r="r" b="b"/>
              <a:pathLst>
                <a:path w="95" h="95">
                  <a:moveTo>
                    <a:pt x="0" y="47"/>
                  </a:moveTo>
                  <a:lnTo>
                    <a:pt x="48" y="95"/>
                  </a:lnTo>
                  <a:lnTo>
                    <a:pt x="74" y="95"/>
                  </a:lnTo>
                  <a:lnTo>
                    <a:pt x="74" y="0"/>
                  </a:lnTo>
                  <a:lnTo>
                    <a:pt x="48" y="0"/>
                  </a:lnTo>
                  <a:lnTo>
                    <a:pt x="95" y="47"/>
                  </a:lnTo>
                  <a:lnTo>
                    <a:pt x="0" y="47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53" name="Freeform 253"/>
            <p:cNvSpPr>
              <a:spLocks/>
            </p:cNvSpPr>
            <p:nvPr/>
          </p:nvSpPr>
          <p:spPr bwMode="auto">
            <a:xfrm>
              <a:off x="3745" y="1291"/>
              <a:ext cx="10" cy="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41"/>
                </a:cxn>
                <a:cxn ang="0">
                  <a:pos x="0" y="61"/>
                </a:cxn>
                <a:cxn ang="0">
                  <a:pos x="95" y="61"/>
                </a:cxn>
                <a:cxn ang="0">
                  <a:pos x="95" y="41"/>
                </a:cxn>
                <a:cxn ang="0">
                  <a:pos x="54" y="81"/>
                </a:cxn>
                <a:cxn ang="0">
                  <a:pos x="40" y="0"/>
                </a:cxn>
                <a:cxn ang="0">
                  <a:pos x="0" y="7"/>
                </a:cxn>
                <a:cxn ang="0">
                  <a:pos x="0" y="41"/>
                </a:cxn>
                <a:cxn ang="0">
                  <a:pos x="40" y="0"/>
                </a:cxn>
              </a:cxnLst>
              <a:rect l="0" t="0" r="r" b="b"/>
              <a:pathLst>
                <a:path w="95" h="81">
                  <a:moveTo>
                    <a:pt x="40" y="0"/>
                  </a:moveTo>
                  <a:lnTo>
                    <a:pt x="0" y="41"/>
                  </a:lnTo>
                  <a:lnTo>
                    <a:pt x="0" y="61"/>
                  </a:lnTo>
                  <a:lnTo>
                    <a:pt x="95" y="61"/>
                  </a:lnTo>
                  <a:lnTo>
                    <a:pt x="95" y="41"/>
                  </a:lnTo>
                  <a:lnTo>
                    <a:pt x="54" y="81"/>
                  </a:lnTo>
                  <a:lnTo>
                    <a:pt x="40" y="0"/>
                  </a:lnTo>
                  <a:lnTo>
                    <a:pt x="0" y="7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54" name="Freeform 254"/>
            <p:cNvSpPr>
              <a:spLocks/>
            </p:cNvSpPr>
            <p:nvPr/>
          </p:nvSpPr>
          <p:spPr bwMode="auto">
            <a:xfrm>
              <a:off x="3749" y="1280"/>
              <a:ext cx="43" cy="18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377" y="6"/>
                </a:cxn>
                <a:cxn ang="0">
                  <a:pos x="0" y="108"/>
                </a:cxn>
                <a:cxn ang="0">
                  <a:pos x="14" y="189"/>
                </a:cxn>
                <a:cxn ang="0">
                  <a:pos x="390" y="88"/>
                </a:cxn>
                <a:cxn ang="0">
                  <a:pos x="383" y="95"/>
                </a:cxn>
                <a:cxn ang="0">
                  <a:pos x="383" y="0"/>
                </a:cxn>
                <a:cxn ang="0">
                  <a:pos x="383" y="6"/>
                </a:cxn>
                <a:cxn ang="0">
                  <a:pos x="377" y="6"/>
                </a:cxn>
                <a:cxn ang="0">
                  <a:pos x="383" y="0"/>
                </a:cxn>
              </a:cxnLst>
              <a:rect l="0" t="0" r="r" b="b"/>
              <a:pathLst>
                <a:path w="390" h="189">
                  <a:moveTo>
                    <a:pt x="383" y="0"/>
                  </a:moveTo>
                  <a:lnTo>
                    <a:pt x="377" y="6"/>
                  </a:lnTo>
                  <a:lnTo>
                    <a:pt x="0" y="108"/>
                  </a:lnTo>
                  <a:lnTo>
                    <a:pt x="14" y="189"/>
                  </a:lnTo>
                  <a:lnTo>
                    <a:pt x="390" y="88"/>
                  </a:lnTo>
                  <a:lnTo>
                    <a:pt x="383" y="95"/>
                  </a:lnTo>
                  <a:lnTo>
                    <a:pt x="383" y="0"/>
                  </a:lnTo>
                  <a:lnTo>
                    <a:pt x="383" y="6"/>
                  </a:lnTo>
                  <a:lnTo>
                    <a:pt x="377" y="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55" name="Freeform 255"/>
            <p:cNvSpPr>
              <a:spLocks/>
            </p:cNvSpPr>
            <p:nvPr/>
          </p:nvSpPr>
          <p:spPr bwMode="auto">
            <a:xfrm>
              <a:off x="3716" y="1283"/>
              <a:ext cx="77" cy="102"/>
            </a:xfrm>
            <a:custGeom>
              <a:avLst/>
              <a:gdLst/>
              <a:ahLst/>
              <a:cxnLst>
                <a:cxn ang="0">
                  <a:pos x="644" y="0"/>
                </a:cxn>
                <a:cxn ang="0">
                  <a:pos x="684" y="0"/>
                </a:cxn>
                <a:cxn ang="0">
                  <a:pos x="684" y="27"/>
                </a:cxn>
                <a:cxn ang="0">
                  <a:pos x="396" y="1010"/>
                </a:cxn>
                <a:cxn ang="0">
                  <a:pos x="417" y="1057"/>
                </a:cxn>
                <a:cxn ang="0">
                  <a:pos x="456" y="1085"/>
                </a:cxn>
                <a:cxn ang="0">
                  <a:pos x="503" y="1091"/>
                </a:cxn>
                <a:cxn ang="0">
                  <a:pos x="550" y="1091"/>
                </a:cxn>
                <a:cxn ang="0">
                  <a:pos x="550" y="1118"/>
                </a:cxn>
                <a:cxn ang="0">
                  <a:pos x="0" y="1118"/>
                </a:cxn>
                <a:cxn ang="0">
                  <a:pos x="0" y="1091"/>
                </a:cxn>
                <a:cxn ang="0">
                  <a:pos x="74" y="1085"/>
                </a:cxn>
                <a:cxn ang="0">
                  <a:pos x="134" y="1064"/>
                </a:cxn>
                <a:cxn ang="0">
                  <a:pos x="175" y="1030"/>
                </a:cxn>
                <a:cxn ang="0">
                  <a:pos x="208" y="983"/>
                </a:cxn>
                <a:cxn ang="0">
                  <a:pos x="228" y="929"/>
                </a:cxn>
                <a:cxn ang="0">
                  <a:pos x="248" y="861"/>
                </a:cxn>
                <a:cxn ang="0">
                  <a:pos x="269" y="793"/>
                </a:cxn>
                <a:cxn ang="0">
                  <a:pos x="288" y="712"/>
                </a:cxn>
                <a:cxn ang="0">
                  <a:pos x="362" y="454"/>
                </a:cxn>
                <a:cxn ang="0">
                  <a:pos x="409" y="312"/>
                </a:cxn>
                <a:cxn ang="0">
                  <a:pos x="423" y="244"/>
                </a:cxn>
                <a:cxn ang="0">
                  <a:pos x="429" y="203"/>
                </a:cxn>
                <a:cxn ang="0">
                  <a:pos x="417" y="156"/>
                </a:cxn>
                <a:cxn ang="0">
                  <a:pos x="389" y="122"/>
                </a:cxn>
                <a:cxn ang="0">
                  <a:pos x="343" y="116"/>
                </a:cxn>
                <a:cxn ang="0">
                  <a:pos x="296" y="122"/>
                </a:cxn>
                <a:cxn ang="0">
                  <a:pos x="261" y="122"/>
                </a:cxn>
                <a:cxn ang="0">
                  <a:pos x="261" y="95"/>
                </a:cxn>
                <a:cxn ang="0">
                  <a:pos x="644" y="0"/>
                </a:cxn>
              </a:cxnLst>
              <a:rect l="0" t="0" r="r" b="b"/>
              <a:pathLst>
                <a:path w="684" h="1118">
                  <a:moveTo>
                    <a:pt x="644" y="0"/>
                  </a:moveTo>
                  <a:lnTo>
                    <a:pt x="684" y="0"/>
                  </a:lnTo>
                  <a:lnTo>
                    <a:pt x="684" y="27"/>
                  </a:lnTo>
                  <a:lnTo>
                    <a:pt x="396" y="1010"/>
                  </a:lnTo>
                  <a:lnTo>
                    <a:pt x="417" y="1057"/>
                  </a:lnTo>
                  <a:lnTo>
                    <a:pt x="456" y="1085"/>
                  </a:lnTo>
                  <a:lnTo>
                    <a:pt x="503" y="1091"/>
                  </a:lnTo>
                  <a:lnTo>
                    <a:pt x="550" y="1091"/>
                  </a:lnTo>
                  <a:lnTo>
                    <a:pt x="550" y="1118"/>
                  </a:lnTo>
                  <a:lnTo>
                    <a:pt x="0" y="1118"/>
                  </a:lnTo>
                  <a:lnTo>
                    <a:pt x="0" y="1091"/>
                  </a:lnTo>
                  <a:lnTo>
                    <a:pt x="74" y="1085"/>
                  </a:lnTo>
                  <a:lnTo>
                    <a:pt x="134" y="1064"/>
                  </a:lnTo>
                  <a:lnTo>
                    <a:pt x="175" y="1030"/>
                  </a:lnTo>
                  <a:lnTo>
                    <a:pt x="208" y="983"/>
                  </a:lnTo>
                  <a:lnTo>
                    <a:pt x="228" y="929"/>
                  </a:lnTo>
                  <a:lnTo>
                    <a:pt x="248" y="861"/>
                  </a:lnTo>
                  <a:lnTo>
                    <a:pt x="269" y="793"/>
                  </a:lnTo>
                  <a:lnTo>
                    <a:pt x="288" y="712"/>
                  </a:lnTo>
                  <a:lnTo>
                    <a:pt x="362" y="454"/>
                  </a:lnTo>
                  <a:lnTo>
                    <a:pt x="409" y="312"/>
                  </a:lnTo>
                  <a:lnTo>
                    <a:pt x="423" y="244"/>
                  </a:lnTo>
                  <a:lnTo>
                    <a:pt x="429" y="203"/>
                  </a:lnTo>
                  <a:lnTo>
                    <a:pt x="417" y="156"/>
                  </a:lnTo>
                  <a:lnTo>
                    <a:pt x="389" y="122"/>
                  </a:lnTo>
                  <a:lnTo>
                    <a:pt x="343" y="116"/>
                  </a:lnTo>
                  <a:lnTo>
                    <a:pt x="296" y="122"/>
                  </a:lnTo>
                  <a:lnTo>
                    <a:pt x="261" y="122"/>
                  </a:lnTo>
                  <a:lnTo>
                    <a:pt x="261" y="95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56" name="Freeform 256"/>
            <p:cNvSpPr>
              <a:spLocks/>
            </p:cNvSpPr>
            <p:nvPr/>
          </p:nvSpPr>
          <p:spPr bwMode="auto">
            <a:xfrm>
              <a:off x="3719" y="1285"/>
              <a:ext cx="76" cy="102"/>
            </a:xfrm>
            <a:custGeom>
              <a:avLst/>
              <a:gdLst/>
              <a:ahLst/>
              <a:cxnLst>
                <a:cxn ang="0">
                  <a:pos x="644" y="0"/>
                </a:cxn>
                <a:cxn ang="0">
                  <a:pos x="685" y="0"/>
                </a:cxn>
                <a:cxn ang="0">
                  <a:pos x="685" y="26"/>
                </a:cxn>
                <a:cxn ang="0">
                  <a:pos x="396" y="1009"/>
                </a:cxn>
                <a:cxn ang="0">
                  <a:pos x="416" y="1056"/>
                </a:cxn>
                <a:cxn ang="0">
                  <a:pos x="457" y="1084"/>
                </a:cxn>
                <a:cxn ang="0">
                  <a:pos x="504" y="1091"/>
                </a:cxn>
                <a:cxn ang="0">
                  <a:pos x="551" y="1091"/>
                </a:cxn>
                <a:cxn ang="0">
                  <a:pos x="551" y="1117"/>
                </a:cxn>
                <a:cxn ang="0">
                  <a:pos x="0" y="1117"/>
                </a:cxn>
                <a:cxn ang="0">
                  <a:pos x="0" y="1091"/>
                </a:cxn>
                <a:cxn ang="0">
                  <a:pos x="74" y="1084"/>
                </a:cxn>
                <a:cxn ang="0">
                  <a:pos x="135" y="1064"/>
                </a:cxn>
                <a:cxn ang="0">
                  <a:pos x="175" y="1030"/>
                </a:cxn>
                <a:cxn ang="0">
                  <a:pos x="209" y="982"/>
                </a:cxn>
                <a:cxn ang="0">
                  <a:pos x="228" y="928"/>
                </a:cxn>
                <a:cxn ang="0">
                  <a:pos x="248" y="861"/>
                </a:cxn>
                <a:cxn ang="0">
                  <a:pos x="269" y="786"/>
                </a:cxn>
                <a:cxn ang="0">
                  <a:pos x="289" y="704"/>
                </a:cxn>
                <a:cxn ang="0">
                  <a:pos x="363" y="447"/>
                </a:cxn>
                <a:cxn ang="0">
                  <a:pos x="410" y="311"/>
                </a:cxn>
                <a:cxn ang="0">
                  <a:pos x="423" y="243"/>
                </a:cxn>
                <a:cxn ang="0">
                  <a:pos x="430" y="203"/>
                </a:cxn>
                <a:cxn ang="0">
                  <a:pos x="416" y="148"/>
                </a:cxn>
                <a:cxn ang="0">
                  <a:pos x="390" y="122"/>
                </a:cxn>
                <a:cxn ang="0">
                  <a:pos x="343" y="108"/>
                </a:cxn>
                <a:cxn ang="0">
                  <a:pos x="295" y="115"/>
                </a:cxn>
                <a:cxn ang="0">
                  <a:pos x="262" y="115"/>
                </a:cxn>
                <a:cxn ang="0">
                  <a:pos x="262" y="95"/>
                </a:cxn>
                <a:cxn ang="0">
                  <a:pos x="644" y="0"/>
                </a:cxn>
              </a:cxnLst>
              <a:rect l="0" t="0" r="r" b="b"/>
              <a:pathLst>
                <a:path w="685" h="1117">
                  <a:moveTo>
                    <a:pt x="644" y="0"/>
                  </a:moveTo>
                  <a:lnTo>
                    <a:pt x="685" y="0"/>
                  </a:lnTo>
                  <a:lnTo>
                    <a:pt x="685" y="26"/>
                  </a:lnTo>
                  <a:lnTo>
                    <a:pt x="396" y="1009"/>
                  </a:lnTo>
                  <a:lnTo>
                    <a:pt x="416" y="1056"/>
                  </a:lnTo>
                  <a:lnTo>
                    <a:pt x="457" y="1084"/>
                  </a:lnTo>
                  <a:lnTo>
                    <a:pt x="504" y="1091"/>
                  </a:lnTo>
                  <a:lnTo>
                    <a:pt x="551" y="1091"/>
                  </a:lnTo>
                  <a:lnTo>
                    <a:pt x="551" y="1117"/>
                  </a:lnTo>
                  <a:lnTo>
                    <a:pt x="0" y="1117"/>
                  </a:lnTo>
                  <a:lnTo>
                    <a:pt x="0" y="1091"/>
                  </a:lnTo>
                  <a:lnTo>
                    <a:pt x="74" y="1084"/>
                  </a:lnTo>
                  <a:lnTo>
                    <a:pt x="135" y="1064"/>
                  </a:lnTo>
                  <a:lnTo>
                    <a:pt x="175" y="1030"/>
                  </a:lnTo>
                  <a:lnTo>
                    <a:pt x="209" y="982"/>
                  </a:lnTo>
                  <a:lnTo>
                    <a:pt x="228" y="928"/>
                  </a:lnTo>
                  <a:lnTo>
                    <a:pt x="248" y="861"/>
                  </a:lnTo>
                  <a:lnTo>
                    <a:pt x="269" y="786"/>
                  </a:lnTo>
                  <a:lnTo>
                    <a:pt x="289" y="704"/>
                  </a:lnTo>
                  <a:lnTo>
                    <a:pt x="363" y="447"/>
                  </a:lnTo>
                  <a:lnTo>
                    <a:pt x="410" y="311"/>
                  </a:lnTo>
                  <a:lnTo>
                    <a:pt x="423" y="243"/>
                  </a:lnTo>
                  <a:lnTo>
                    <a:pt x="430" y="203"/>
                  </a:lnTo>
                  <a:lnTo>
                    <a:pt x="416" y="148"/>
                  </a:lnTo>
                  <a:lnTo>
                    <a:pt x="390" y="122"/>
                  </a:lnTo>
                  <a:lnTo>
                    <a:pt x="343" y="108"/>
                  </a:lnTo>
                  <a:lnTo>
                    <a:pt x="295" y="115"/>
                  </a:lnTo>
                  <a:lnTo>
                    <a:pt x="262" y="115"/>
                  </a:lnTo>
                  <a:lnTo>
                    <a:pt x="262" y="95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257"/>
          <p:cNvGrpSpPr>
            <a:grpSpLocks/>
          </p:cNvGrpSpPr>
          <p:nvPr/>
        </p:nvGrpSpPr>
        <p:grpSpPr bwMode="auto">
          <a:xfrm>
            <a:off x="5533320" y="3346573"/>
            <a:ext cx="1867958" cy="1342658"/>
            <a:chOff x="3486" y="1960"/>
            <a:chExt cx="1114" cy="865"/>
          </a:xfrm>
        </p:grpSpPr>
        <p:sp>
          <p:nvSpPr>
            <p:cNvPr id="281858" name="Freeform 258"/>
            <p:cNvSpPr>
              <a:spLocks/>
            </p:cNvSpPr>
            <p:nvPr/>
          </p:nvSpPr>
          <p:spPr bwMode="auto">
            <a:xfrm>
              <a:off x="3486" y="1960"/>
              <a:ext cx="789" cy="859"/>
            </a:xfrm>
            <a:custGeom>
              <a:avLst/>
              <a:gdLst/>
              <a:ahLst/>
              <a:cxnLst>
                <a:cxn ang="0">
                  <a:pos x="2343" y="2762"/>
                </a:cxn>
                <a:cxn ang="0">
                  <a:pos x="2288" y="2002"/>
                </a:cxn>
                <a:cxn ang="0">
                  <a:pos x="2293" y="1922"/>
                </a:cxn>
                <a:cxn ang="0">
                  <a:pos x="2313" y="1847"/>
                </a:cxn>
                <a:cxn ang="0">
                  <a:pos x="2356" y="1759"/>
                </a:cxn>
                <a:cxn ang="0">
                  <a:pos x="2399" y="1712"/>
                </a:cxn>
                <a:cxn ang="0">
                  <a:pos x="2452" y="1688"/>
                </a:cxn>
                <a:cxn ang="0">
                  <a:pos x="2408" y="1630"/>
                </a:cxn>
                <a:cxn ang="0">
                  <a:pos x="2359" y="1658"/>
                </a:cxn>
                <a:cxn ang="0">
                  <a:pos x="2317" y="1704"/>
                </a:cxn>
                <a:cxn ang="0">
                  <a:pos x="2282" y="1759"/>
                </a:cxn>
                <a:cxn ang="0">
                  <a:pos x="2256" y="1820"/>
                </a:cxn>
                <a:cxn ang="0">
                  <a:pos x="2234" y="1896"/>
                </a:cxn>
                <a:cxn ang="0">
                  <a:pos x="2225" y="1975"/>
                </a:cxn>
                <a:cxn ang="0">
                  <a:pos x="2275" y="2685"/>
                </a:cxn>
                <a:cxn ang="0">
                  <a:pos x="811" y="677"/>
                </a:cxn>
                <a:cxn ang="0">
                  <a:pos x="802" y="575"/>
                </a:cxn>
                <a:cxn ang="0">
                  <a:pos x="840" y="471"/>
                </a:cxn>
                <a:cxn ang="0">
                  <a:pos x="920" y="403"/>
                </a:cxn>
                <a:cxn ang="0">
                  <a:pos x="1019" y="391"/>
                </a:cxn>
                <a:cxn ang="0">
                  <a:pos x="1107" y="438"/>
                </a:cxn>
                <a:cxn ang="0">
                  <a:pos x="1866" y="2033"/>
                </a:cxn>
                <a:cxn ang="0">
                  <a:pos x="1953" y="1882"/>
                </a:cxn>
                <a:cxn ang="0">
                  <a:pos x="1971" y="941"/>
                </a:cxn>
                <a:cxn ang="0">
                  <a:pos x="2041" y="0"/>
                </a:cxn>
                <a:cxn ang="0">
                  <a:pos x="385" y="12"/>
                </a:cxn>
                <a:cxn ang="0">
                  <a:pos x="236" y="79"/>
                </a:cxn>
                <a:cxn ang="0">
                  <a:pos x="114" y="198"/>
                </a:cxn>
                <a:cxn ang="0">
                  <a:pos x="33" y="355"/>
                </a:cxn>
                <a:cxn ang="0">
                  <a:pos x="0" y="535"/>
                </a:cxn>
                <a:cxn ang="0">
                  <a:pos x="10" y="4705"/>
                </a:cxn>
                <a:cxn ang="0">
                  <a:pos x="68" y="4879"/>
                </a:cxn>
                <a:cxn ang="0">
                  <a:pos x="169" y="5019"/>
                </a:cxn>
                <a:cxn ang="0">
                  <a:pos x="305" y="5115"/>
                </a:cxn>
                <a:cxn ang="0">
                  <a:pos x="462" y="5153"/>
                </a:cxn>
                <a:cxn ang="0">
                  <a:pos x="1932" y="4632"/>
                </a:cxn>
                <a:cxn ang="0">
                  <a:pos x="3152" y="4413"/>
                </a:cxn>
                <a:cxn ang="0">
                  <a:pos x="2106" y="4363"/>
                </a:cxn>
                <a:cxn ang="0">
                  <a:pos x="1367" y="3339"/>
                </a:cxn>
              </a:cxnLst>
              <a:rect l="0" t="0" r="r" b="b"/>
              <a:pathLst>
                <a:path w="3157" h="5154">
                  <a:moveTo>
                    <a:pt x="1577" y="2762"/>
                  </a:moveTo>
                  <a:lnTo>
                    <a:pt x="2343" y="2762"/>
                  </a:lnTo>
                  <a:lnTo>
                    <a:pt x="2288" y="2033"/>
                  </a:lnTo>
                  <a:lnTo>
                    <a:pt x="2288" y="2002"/>
                  </a:lnTo>
                  <a:lnTo>
                    <a:pt x="2289" y="1960"/>
                  </a:lnTo>
                  <a:lnTo>
                    <a:pt x="2293" y="1922"/>
                  </a:lnTo>
                  <a:lnTo>
                    <a:pt x="2300" y="1887"/>
                  </a:lnTo>
                  <a:lnTo>
                    <a:pt x="2313" y="1847"/>
                  </a:lnTo>
                  <a:lnTo>
                    <a:pt x="2333" y="1801"/>
                  </a:lnTo>
                  <a:lnTo>
                    <a:pt x="2356" y="1759"/>
                  </a:lnTo>
                  <a:lnTo>
                    <a:pt x="2379" y="1731"/>
                  </a:lnTo>
                  <a:lnTo>
                    <a:pt x="2399" y="1712"/>
                  </a:lnTo>
                  <a:lnTo>
                    <a:pt x="2423" y="1699"/>
                  </a:lnTo>
                  <a:lnTo>
                    <a:pt x="2452" y="1688"/>
                  </a:lnTo>
                  <a:lnTo>
                    <a:pt x="2436" y="1619"/>
                  </a:lnTo>
                  <a:lnTo>
                    <a:pt x="2408" y="1630"/>
                  </a:lnTo>
                  <a:lnTo>
                    <a:pt x="2383" y="1643"/>
                  </a:lnTo>
                  <a:lnTo>
                    <a:pt x="2359" y="1658"/>
                  </a:lnTo>
                  <a:lnTo>
                    <a:pt x="2336" y="1682"/>
                  </a:lnTo>
                  <a:lnTo>
                    <a:pt x="2317" y="1704"/>
                  </a:lnTo>
                  <a:lnTo>
                    <a:pt x="2299" y="1728"/>
                  </a:lnTo>
                  <a:lnTo>
                    <a:pt x="2282" y="1759"/>
                  </a:lnTo>
                  <a:lnTo>
                    <a:pt x="2272" y="1781"/>
                  </a:lnTo>
                  <a:lnTo>
                    <a:pt x="2256" y="1820"/>
                  </a:lnTo>
                  <a:lnTo>
                    <a:pt x="2245" y="1857"/>
                  </a:lnTo>
                  <a:lnTo>
                    <a:pt x="2234" y="1896"/>
                  </a:lnTo>
                  <a:lnTo>
                    <a:pt x="2229" y="1937"/>
                  </a:lnTo>
                  <a:lnTo>
                    <a:pt x="2225" y="1975"/>
                  </a:lnTo>
                  <a:lnTo>
                    <a:pt x="2225" y="2008"/>
                  </a:lnTo>
                  <a:lnTo>
                    <a:pt x="2275" y="2685"/>
                  </a:lnTo>
                  <a:lnTo>
                    <a:pt x="1572" y="2685"/>
                  </a:lnTo>
                  <a:lnTo>
                    <a:pt x="811" y="677"/>
                  </a:lnTo>
                  <a:lnTo>
                    <a:pt x="802" y="633"/>
                  </a:lnTo>
                  <a:lnTo>
                    <a:pt x="802" y="575"/>
                  </a:lnTo>
                  <a:lnTo>
                    <a:pt x="816" y="520"/>
                  </a:lnTo>
                  <a:lnTo>
                    <a:pt x="840" y="471"/>
                  </a:lnTo>
                  <a:lnTo>
                    <a:pt x="878" y="431"/>
                  </a:lnTo>
                  <a:lnTo>
                    <a:pt x="920" y="403"/>
                  </a:lnTo>
                  <a:lnTo>
                    <a:pt x="968" y="390"/>
                  </a:lnTo>
                  <a:lnTo>
                    <a:pt x="1019" y="391"/>
                  </a:lnTo>
                  <a:lnTo>
                    <a:pt x="1066" y="408"/>
                  </a:lnTo>
                  <a:lnTo>
                    <a:pt x="1107" y="438"/>
                  </a:lnTo>
                  <a:lnTo>
                    <a:pt x="1141" y="481"/>
                  </a:lnTo>
                  <a:lnTo>
                    <a:pt x="1866" y="2033"/>
                  </a:lnTo>
                  <a:lnTo>
                    <a:pt x="1957" y="2033"/>
                  </a:lnTo>
                  <a:lnTo>
                    <a:pt x="1953" y="1882"/>
                  </a:lnTo>
                  <a:lnTo>
                    <a:pt x="1957" y="1412"/>
                  </a:lnTo>
                  <a:lnTo>
                    <a:pt x="1971" y="941"/>
                  </a:lnTo>
                  <a:lnTo>
                    <a:pt x="2001" y="471"/>
                  </a:lnTo>
                  <a:lnTo>
                    <a:pt x="2041" y="0"/>
                  </a:lnTo>
                  <a:lnTo>
                    <a:pt x="464" y="0"/>
                  </a:lnTo>
                  <a:lnTo>
                    <a:pt x="385" y="12"/>
                  </a:lnTo>
                  <a:lnTo>
                    <a:pt x="308" y="38"/>
                  </a:lnTo>
                  <a:lnTo>
                    <a:pt x="236" y="79"/>
                  </a:lnTo>
                  <a:lnTo>
                    <a:pt x="170" y="133"/>
                  </a:lnTo>
                  <a:lnTo>
                    <a:pt x="114" y="198"/>
                  </a:lnTo>
                  <a:lnTo>
                    <a:pt x="68" y="271"/>
                  </a:lnTo>
                  <a:lnTo>
                    <a:pt x="33" y="355"/>
                  </a:lnTo>
                  <a:lnTo>
                    <a:pt x="9" y="445"/>
                  </a:lnTo>
                  <a:lnTo>
                    <a:pt x="0" y="535"/>
                  </a:lnTo>
                  <a:lnTo>
                    <a:pt x="0" y="4615"/>
                  </a:lnTo>
                  <a:lnTo>
                    <a:pt x="10" y="4705"/>
                  </a:lnTo>
                  <a:lnTo>
                    <a:pt x="33" y="4795"/>
                  </a:lnTo>
                  <a:lnTo>
                    <a:pt x="68" y="4879"/>
                  </a:lnTo>
                  <a:lnTo>
                    <a:pt x="112" y="4954"/>
                  </a:lnTo>
                  <a:lnTo>
                    <a:pt x="169" y="5019"/>
                  </a:lnTo>
                  <a:lnTo>
                    <a:pt x="233" y="5074"/>
                  </a:lnTo>
                  <a:lnTo>
                    <a:pt x="305" y="5115"/>
                  </a:lnTo>
                  <a:lnTo>
                    <a:pt x="383" y="5141"/>
                  </a:lnTo>
                  <a:lnTo>
                    <a:pt x="462" y="5153"/>
                  </a:lnTo>
                  <a:lnTo>
                    <a:pt x="1947" y="5154"/>
                  </a:lnTo>
                  <a:lnTo>
                    <a:pt x="1932" y="4632"/>
                  </a:lnTo>
                  <a:lnTo>
                    <a:pt x="3157" y="4480"/>
                  </a:lnTo>
                  <a:lnTo>
                    <a:pt x="3152" y="4413"/>
                  </a:lnTo>
                  <a:lnTo>
                    <a:pt x="2118" y="4535"/>
                  </a:lnTo>
                  <a:lnTo>
                    <a:pt x="2106" y="4363"/>
                  </a:lnTo>
                  <a:lnTo>
                    <a:pt x="1943" y="4308"/>
                  </a:lnTo>
                  <a:lnTo>
                    <a:pt x="1367" y="3339"/>
                  </a:lnTo>
                  <a:lnTo>
                    <a:pt x="1577" y="276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59" name="Freeform 259"/>
            <p:cNvSpPr>
              <a:spLocks/>
            </p:cNvSpPr>
            <p:nvPr/>
          </p:nvSpPr>
          <p:spPr bwMode="auto">
            <a:xfrm>
              <a:off x="4075" y="1961"/>
              <a:ext cx="525" cy="859"/>
            </a:xfrm>
            <a:custGeom>
              <a:avLst/>
              <a:gdLst/>
              <a:ahLst/>
              <a:cxnLst>
                <a:cxn ang="0">
                  <a:pos x="778" y="4170"/>
                </a:cxn>
                <a:cxn ang="0">
                  <a:pos x="825" y="4124"/>
                </a:cxn>
                <a:cxn ang="0">
                  <a:pos x="867" y="4072"/>
                </a:cxn>
                <a:cxn ang="0">
                  <a:pos x="903" y="4016"/>
                </a:cxn>
                <a:cxn ang="0">
                  <a:pos x="934" y="3955"/>
                </a:cxn>
                <a:cxn ang="0">
                  <a:pos x="960" y="3889"/>
                </a:cxn>
                <a:cxn ang="0">
                  <a:pos x="978" y="3821"/>
                </a:cxn>
                <a:cxn ang="0">
                  <a:pos x="990" y="3751"/>
                </a:cxn>
                <a:cxn ang="0">
                  <a:pos x="997" y="3681"/>
                </a:cxn>
                <a:cxn ang="0">
                  <a:pos x="1000" y="3505"/>
                </a:cxn>
                <a:cxn ang="0">
                  <a:pos x="921" y="2665"/>
                </a:cxn>
                <a:cxn ang="0">
                  <a:pos x="896" y="2568"/>
                </a:cxn>
                <a:cxn ang="0">
                  <a:pos x="893" y="2500"/>
                </a:cxn>
                <a:cxn ang="0">
                  <a:pos x="878" y="2439"/>
                </a:cxn>
                <a:cxn ang="0">
                  <a:pos x="853" y="2379"/>
                </a:cxn>
                <a:cxn ang="0">
                  <a:pos x="826" y="2329"/>
                </a:cxn>
                <a:cxn ang="0">
                  <a:pos x="782" y="2269"/>
                </a:cxn>
                <a:cxn ang="0">
                  <a:pos x="729" y="2217"/>
                </a:cxn>
                <a:cxn ang="0">
                  <a:pos x="685" y="2188"/>
                </a:cxn>
                <a:cxn ang="0">
                  <a:pos x="635" y="2174"/>
                </a:cxn>
                <a:cxn ang="0">
                  <a:pos x="582" y="2173"/>
                </a:cxn>
                <a:cxn ang="0">
                  <a:pos x="532" y="2185"/>
                </a:cxn>
                <a:cxn ang="0">
                  <a:pos x="499" y="2190"/>
                </a:cxn>
                <a:cxn ang="0">
                  <a:pos x="495" y="2109"/>
                </a:cxn>
                <a:cxn ang="0">
                  <a:pos x="480" y="2027"/>
                </a:cxn>
                <a:cxn ang="0">
                  <a:pos x="452" y="1951"/>
                </a:cxn>
                <a:cxn ang="0">
                  <a:pos x="427" y="1905"/>
                </a:cxn>
                <a:cxn ang="0">
                  <a:pos x="387" y="1835"/>
                </a:cxn>
                <a:cxn ang="0">
                  <a:pos x="338" y="1775"/>
                </a:cxn>
                <a:cxn ang="0">
                  <a:pos x="277" y="1721"/>
                </a:cxn>
                <a:cxn ang="0">
                  <a:pos x="221" y="1689"/>
                </a:cxn>
                <a:cxn ang="0">
                  <a:pos x="137" y="1679"/>
                </a:cxn>
                <a:cxn ang="0">
                  <a:pos x="79" y="1616"/>
                </a:cxn>
                <a:cxn ang="0">
                  <a:pos x="41" y="1251"/>
                </a:cxn>
                <a:cxn ang="0">
                  <a:pos x="13" y="835"/>
                </a:cxn>
                <a:cxn ang="0">
                  <a:pos x="1" y="416"/>
                </a:cxn>
                <a:cxn ang="0">
                  <a:pos x="3" y="0"/>
                </a:cxn>
                <a:cxn ang="0">
                  <a:pos x="1628" y="0"/>
                </a:cxn>
                <a:cxn ang="0">
                  <a:pos x="1785" y="39"/>
                </a:cxn>
                <a:cxn ang="0">
                  <a:pos x="1922" y="134"/>
                </a:cxn>
                <a:cxn ang="0">
                  <a:pos x="2022" y="275"/>
                </a:cxn>
                <a:cxn ang="0">
                  <a:pos x="2079" y="447"/>
                </a:cxn>
                <a:cxn ang="0">
                  <a:pos x="2103" y="613"/>
                </a:cxn>
                <a:cxn ang="0">
                  <a:pos x="2093" y="4622"/>
                </a:cxn>
                <a:cxn ang="0">
                  <a:pos x="2056" y="4800"/>
                </a:cxn>
                <a:cxn ang="0">
                  <a:pos x="1975" y="4958"/>
                </a:cxn>
                <a:cxn ang="0">
                  <a:pos x="1853" y="5078"/>
                </a:cxn>
                <a:cxn ang="0">
                  <a:pos x="1705" y="5144"/>
                </a:cxn>
                <a:cxn ang="0">
                  <a:pos x="1143" y="5155"/>
                </a:cxn>
                <a:cxn ang="0">
                  <a:pos x="800" y="4476"/>
                </a:cxn>
              </a:cxnLst>
              <a:rect l="0" t="0" r="r" b="b"/>
              <a:pathLst>
                <a:path w="2103" h="5155">
                  <a:moveTo>
                    <a:pt x="794" y="4410"/>
                  </a:moveTo>
                  <a:lnTo>
                    <a:pt x="778" y="4170"/>
                  </a:lnTo>
                  <a:lnTo>
                    <a:pt x="801" y="4146"/>
                  </a:lnTo>
                  <a:lnTo>
                    <a:pt x="825" y="4124"/>
                  </a:lnTo>
                  <a:lnTo>
                    <a:pt x="847" y="4099"/>
                  </a:lnTo>
                  <a:lnTo>
                    <a:pt x="867" y="4072"/>
                  </a:lnTo>
                  <a:lnTo>
                    <a:pt x="886" y="4045"/>
                  </a:lnTo>
                  <a:lnTo>
                    <a:pt x="903" y="4016"/>
                  </a:lnTo>
                  <a:lnTo>
                    <a:pt x="920" y="3984"/>
                  </a:lnTo>
                  <a:lnTo>
                    <a:pt x="934" y="3955"/>
                  </a:lnTo>
                  <a:lnTo>
                    <a:pt x="948" y="3921"/>
                  </a:lnTo>
                  <a:lnTo>
                    <a:pt x="960" y="3889"/>
                  </a:lnTo>
                  <a:lnTo>
                    <a:pt x="971" y="3855"/>
                  </a:lnTo>
                  <a:lnTo>
                    <a:pt x="978" y="3821"/>
                  </a:lnTo>
                  <a:lnTo>
                    <a:pt x="985" y="3787"/>
                  </a:lnTo>
                  <a:lnTo>
                    <a:pt x="990" y="3751"/>
                  </a:lnTo>
                  <a:lnTo>
                    <a:pt x="993" y="3715"/>
                  </a:lnTo>
                  <a:lnTo>
                    <a:pt x="997" y="3681"/>
                  </a:lnTo>
                  <a:lnTo>
                    <a:pt x="1000" y="3628"/>
                  </a:lnTo>
                  <a:lnTo>
                    <a:pt x="1000" y="3505"/>
                  </a:lnTo>
                  <a:lnTo>
                    <a:pt x="994" y="3354"/>
                  </a:lnTo>
                  <a:lnTo>
                    <a:pt x="921" y="2665"/>
                  </a:lnTo>
                  <a:lnTo>
                    <a:pt x="893" y="2601"/>
                  </a:lnTo>
                  <a:lnTo>
                    <a:pt x="896" y="2568"/>
                  </a:lnTo>
                  <a:lnTo>
                    <a:pt x="896" y="2535"/>
                  </a:lnTo>
                  <a:lnTo>
                    <a:pt x="893" y="2500"/>
                  </a:lnTo>
                  <a:lnTo>
                    <a:pt x="888" y="2469"/>
                  </a:lnTo>
                  <a:lnTo>
                    <a:pt x="878" y="2439"/>
                  </a:lnTo>
                  <a:lnTo>
                    <a:pt x="867" y="2407"/>
                  </a:lnTo>
                  <a:lnTo>
                    <a:pt x="853" y="2379"/>
                  </a:lnTo>
                  <a:lnTo>
                    <a:pt x="843" y="2362"/>
                  </a:lnTo>
                  <a:lnTo>
                    <a:pt x="826" y="2329"/>
                  </a:lnTo>
                  <a:lnTo>
                    <a:pt x="806" y="2297"/>
                  </a:lnTo>
                  <a:lnTo>
                    <a:pt x="782" y="2269"/>
                  </a:lnTo>
                  <a:lnTo>
                    <a:pt x="756" y="2241"/>
                  </a:lnTo>
                  <a:lnTo>
                    <a:pt x="729" y="2217"/>
                  </a:lnTo>
                  <a:lnTo>
                    <a:pt x="708" y="2201"/>
                  </a:lnTo>
                  <a:lnTo>
                    <a:pt x="685" y="2188"/>
                  </a:lnTo>
                  <a:lnTo>
                    <a:pt x="660" y="2179"/>
                  </a:lnTo>
                  <a:lnTo>
                    <a:pt x="635" y="2174"/>
                  </a:lnTo>
                  <a:lnTo>
                    <a:pt x="608" y="2169"/>
                  </a:lnTo>
                  <a:lnTo>
                    <a:pt x="582" y="2173"/>
                  </a:lnTo>
                  <a:lnTo>
                    <a:pt x="556" y="2176"/>
                  </a:lnTo>
                  <a:lnTo>
                    <a:pt x="532" y="2185"/>
                  </a:lnTo>
                  <a:lnTo>
                    <a:pt x="508" y="2195"/>
                  </a:lnTo>
                  <a:lnTo>
                    <a:pt x="499" y="2190"/>
                  </a:lnTo>
                  <a:lnTo>
                    <a:pt x="499" y="2148"/>
                  </a:lnTo>
                  <a:lnTo>
                    <a:pt x="495" y="2109"/>
                  </a:lnTo>
                  <a:lnTo>
                    <a:pt x="490" y="2067"/>
                  </a:lnTo>
                  <a:lnTo>
                    <a:pt x="480" y="2027"/>
                  </a:lnTo>
                  <a:lnTo>
                    <a:pt x="468" y="1989"/>
                  </a:lnTo>
                  <a:lnTo>
                    <a:pt x="452" y="1951"/>
                  </a:lnTo>
                  <a:lnTo>
                    <a:pt x="434" y="1916"/>
                  </a:lnTo>
                  <a:lnTo>
                    <a:pt x="427" y="1905"/>
                  </a:lnTo>
                  <a:lnTo>
                    <a:pt x="410" y="1870"/>
                  </a:lnTo>
                  <a:lnTo>
                    <a:pt x="387" y="1835"/>
                  </a:lnTo>
                  <a:lnTo>
                    <a:pt x="363" y="1803"/>
                  </a:lnTo>
                  <a:lnTo>
                    <a:pt x="338" y="1775"/>
                  </a:lnTo>
                  <a:lnTo>
                    <a:pt x="310" y="1747"/>
                  </a:lnTo>
                  <a:lnTo>
                    <a:pt x="277" y="1721"/>
                  </a:lnTo>
                  <a:lnTo>
                    <a:pt x="250" y="1701"/>
                  </a:lnTo>
                  <a:lnTo>
                    <a:pt x="221" y="1689"/>
                  </a:lnTo>
                  <a:lnTo>
                    <a:pt x="184" y="1679"/>
                  </a:lnTo>
                  <a:lnTo>
                    <a:pt x="137" y="1679"/>
                  </a:lnTo>
                  <a:lnTo>
                    <a:pt x="95" y="1685"/>
                  </a:lnTo>
                  <a:lnTo>
                    <a:pt x="79" y="1616"/>
                  </a:lnTo>
                  <a:lnTo>
                    <a:pt x="59" y="1460"/>
                  </a:lnTo>
                  <a:lnTo>
                    <a:pt x="41" y="1251"/>
                  </a:lnTo>
                  <a:lnTo>
                    <a:pt x="26" y="1043"/>
                  </a:lnTo>
                  <a:lnTo>
                    <a:pt x="13" y="835"/>
                  </a:lnTo>
                  <a:lnTo>
                    <a:pt x="6" y="626"/>
                  </a:lnTo>
                  <a:lnTo>
                    <a:pt x="1" y="416"/>
                  </a:lnTo>
                  <a:lnTo>
                    <a:pt x="0" y="208"/>
                  </a:lnTo>
                  <a:lnTo>
                    <a:pt x="3" y="0"/>
                  </a:lnTo>
                  <a:lnTo>
                    <a:pt x="1627" y="0"/>
                  </a:lnTo>
                  <a:lnTo>
                    <a:pt x="1628" y="0"/>
                  </a:lnTo>
                  <a:lnTo>
                    <a:pt x="1707" y="12"/>
                  </a:lnTo>
                  <a:lnTo>
                    <a:pt x="1785" y="39"/>
                  </a:lnTo>
                  <a:lnTo>
                    <a:pt x="1855" y="81"/>
                  </a:lnTo>
                  <a:lnTo>
                    <a:pt x="1922" y="134"/>
                  </a:lnTo>
                  <a:lnTo>
                    <a:pt x="1978" y="201"/>
                  </a:lnTo>
                  <a:lnTo>
                    <a:pt x="2022" y="275"/>
                  </a:lnTo>
                  <a:lnTo>
                    <a:pt x="2057" y="358"/>
                  </a:lnTo>
                  <a:lnTo>
                    <a:pt x="2079" y="447"/>
                  </a:lnTo>
                  <a:lnTo>
                    <a:pt x="2093" y="536"/>
                  </a:lnTo>
                  <a:lnTo>
                    <a:pt x="2103" y="613"/>
                  </a:lnTo>
                  <a:lnTo>
                    <a:pt x="2103" y="4531"/>
                  </a:lnTo>
                  <a:lnTo>
                    <a:pt x="2093" y="4622"/>
                  </a:lnTo>
                  <a:lnTo>
                    <a:pt x="2079" y="4712"/>
                  </a:lnTo>
                  <a:lnTo>
                    <a:pt x="2056" y="4800"/>
                  </a:lnTo>
                  <a:lnTo>
                    <a:pt x="2022" y="4884"/>
                  </a:lnTo>
                  <a:lnTo>
                    <a:pt x="1975" y="4958"/>
                  </a:lnTo>
                  <a:lnTo>
                    <a:pt x="1919" y="5023"/>
                  </a:lnTo>
                  <a:lnTo>
                    <a:pt x="1853" y="5078"/>
                  </a:lnTo>
                  <a:lnTo>
                    <a:pt x="1782" y="5117"/>
                  </a:lnTo>
                  <a:lnTo>
                    <a:pt x="1705" y="5144"/>
                  </a:lnTo>
                  <a:lnTo>
                    <a:pt x="1624" y="5155"/>
                  </a:lnTo>
                  <a:lnTo>
                    <a:pt x="1143" y="5155"/>
                  </a:lnTo>
                  <a:lnTo>
                    <a:pt x="1017" y="4446"/>
                  </a:lnTo>
                  <a:lnTo>
                    <a:pt x="800" y="4476"/>
                  </a:lnTo>
                  <a:lnTo>
                    <a:pt x="794" y="441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60" name="Freeform 260"/>
            <p:cNvSpPr>
              <a:spLocks/>
            </p:cNvSpPr>
            <p:nvPr/>
          </p:nvSpPr>
          <p:spPr bwMode="auto">
            <a:xfrm>
              <a:off x="3969" y="2702"/>
              <a:ext cx="391" cy="118"/>
            </a:xfrm>
            <a:custGeom>
              <a:avLst/>
              <a:gdLst/>
              <a:ahLst/>
              <a:cxnLst>
                <a:cxn ang="0">
                  <a:pos x="1568" y="709"/>
                </a:cxn>
                <a:cxn ang="0">
                  <a:pos x="1442" y="0"/>
                </a:cxn>
                <a:cxn ang="0">
                  <a:pos x="1225" y="30"/>
                </a:cxn>
                <a:cxn ang="0">
                  <a:pos x="1225" y="31"/>
                </a:cxn>
                <a:cxn ang="0">
                  <a:pos x="0" y="183"/>
                </a:cxn>
                <a:cxn ang="0">
                  <a:pos x="15" y="705"/>
                </a:cxn>
                <a:cxn ang="0">
                  <a:pos x="1568" y="709"/>
                </a:cxn>
              </a:cxnLst>
              <a:rect l="0" t="0" r="r" b="b"/>
              <a:pathLst>
                <a:path w="1568" h="709">
                  <a:moveTo>
                    <a:pt x="1568" y="709"/>
                  </a:moveTo>
                  <a:lnTo>
                    <a:pt x="1442" y="0"/>
                  </a:lnTo>
                  <a:lnTo>
                    <a:pt x="1225" y="30"/>
                  </a:lnTo>
                  <a:lnTo>
                    <a:pt x="1225" y="31"/>
                  </a:lnTo>
                  <a:lnTo>
                    <a:pt x="0" y="183"/>
                  </a:lnTo>
                  <a:lnTo>
                    <a:pt x="15" y="705"/>
                  </a:lnTo>
                  <a:lnTo>
                    <a:pt x="1568" y="70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61" name="Freeform 261"/>
            <p:cNvSpPr>
              <a:spLocks/>
            </p:cNvSpPr>
            <p:nvPr/>
          </p:nvSpPr>
          <p:spPr bwMode="auto">
            <a:xfrm>
              <a:off x="4100" y="2733"/>
              <a:ext cx="116" cy="92"/>
            </a:xfrm>
            <a:custGeom>
              <a:avLst/>
              <a:gdLst/>
              <a:ahLst/>
              <a:cxnLst>
                <a:cxn ang="0">
                  <a:pos x="216" y="4"/>
                </a:cxn>
                <a:cxn ang="0">
                  <a:pos x="297" y="189"/>
                </a:cxn>
                <a:cxn ang="0">
                  <a:pos x="464" y="165"/>
                </a:cxn>
                <a:cxn ang="0">
                  <a:pos x="339" y="302"/>
                </a:cxn>
                <a:cxn ang="0">
                  <a:pos x="430" y="518"/>
                </a:cxn>
                <a:cxn ang="0">
                  <a:pos x="258" y="397"/>
                </a:cxn>
                <a:cxn ang="0">
                  <a:pos x="117" y="553"/>
                </a:cxn>
                <a:cxn ang="0">
                  <a:pos x="155" y="328"/>
                </a:cxn>
                <a:cxn ang="0">
                  <a:pos x="0" y="227"/>
                </a:cxn>
                <a:cxn ang="0">
                  <a:pos x="182" y="203"/>
                </a:cxn>
                <a:cxn ang="0">
                  <a:pos x="216" y="0"/>
                </a:cxn>
                <a:cxn ang="0">
                  <a:pos x="216" y="4"/>
                </a:cxn>
              </a:cxnLst>
              <a:rect l="0" t="0" r="r" b="b"/>
              <a:pathLst>
                <a:path w="464" h="553">
                  <a:moveTo>
                    <a:pt x="216" y="4"/>
                  </a:moveTo>
                  <a:lnTo>
                    <a:pt x="297" y="189"/>
                  </a:lnTo>
                  <a:lnTo>
                    <a:pt x="464" y="165"/>
                  </a:lnTo>
                  <a:lnTo>
                    <a:pt x="339" y="302"/>
                  </a:lnTo>
                  <a:lnTo>
                    <a:pt x="430" y="518"/>
                  </a:lnTo>
                  <a:lnTo>
                    <a:pt x="258" y="397"/>
                  </a:lnTo>
                  <a:lnTo>
                    <a:pt x="117" y="553"/>
                  </a:lnTo>
                  <a:lnTo>
                    <a:pt x="155" y="328"/>
                  </a:lnTo>
                  <a:lnTo>
                    <a:pt x="0" y="227"/>
                  </a:lnTo>
                  <a:lnTo>
                    <a:pt x="182" y="203"/>
                  </a:lnTo>
                  <a:lnTo>
                    <a:pt x="216" y="0"/>
                  </a:lnTo>
                  <a:lnTo>
                    <a:pt x="216" y="4"/>
                  </a:lnTo>
                  <a:close/>
                </a:path>
              </a:pathLst>
            </a:custGeom>
            <a:solidFill>
              <a:srgbClr val="BF0000"/>
            </a:solidFill>
            <a:ln w="0">
              <a:solidFill>
                <a:srgbClr val="B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62" name="Freeform 262"/>
            <p:cNvSpPr>
              <a:spLocks/>
            </p:cNvSpPr>
            <p:nvPr/>
          </p:nvSpPr>
          <p:spPr bwMode="auto">
            <a:xfrm>
              <a:off x="3686" y="1960"/>
              <a:ext cx="409" cy="448"/>
            </a:xfrm>
            <a:custGeom>
              <a:avLst/>
              <a:gdLst/>
              <a:ahLst/>
              <a:cxnLst>
                <a:cxn ang="0">
                  <a:pos x="1239" y="0"/>
                </a:cxn>
                <a:cxn ang="0">
                  <a:pos x="1199" y="471"/>
                </a:cxn>
                <a:cxn ang="0">
                  <a:pos x="1169" y="941"/>
                </a:cxn>
                <a:cxn ang="0">
                  <a:pos x="1155" y="1412"/>
                </a:cxn>
                <a:cxn ang="0">
                  <a:pos x="1151" y="1882"/>
                </a:cxn>
                <a:cxn ang="0">
                  <a:pos x="1155" y="2033"/>
                </a:cxn>
                <a:cxn ang="0">
                  <a:pos x="1064" y="2033"/>
                </a:cxn>
                <a:cxn ang="0">
                  <a:pos x="339" y="481"/>
                </a:cxn>
                <a:cxn ang="0">
                  <a:pos x="305" y="438"/>
                </a:cxn>
                <a:cxn ang="0">
                  <a:pos x="264" y="408"/>
                </a:cxn>
                <a:cxn ang="0">
                  <a:pos x="217" y="391"/>
                </a:cxn>
                <a:cxn ang="0">
                  <a:pos x="166" y="390"/>
                </a:cxn>
                <a:cxn ang="0">
                  <a:pos x="118" y="403"/>
                </a:cxn>
                <a:cxn ang="0">
                  <a:pos x="76" y="431"/>
                </a:cxn>
                <a:cxn ang="0">
                  <a:pos x="38" y="471"/>
                </a:cxn>
                <a:cxn ang="0">
                  <a:pos x="14" y="520"/>
                </a:cxn>
                <a:cxn ang="0">
                  <a:pos x="0" y="575"/>
                </a:cxn>
                <a:cxn ang="0">
                  <a:pos x="0" y="633"/>
                </a:cxn>
                <a:cxn ang="0">
                  <a:pos x="9" y="677"/>
                </a:cxn>
                <a:cxn ang="0">
                  <a:pos x="770" y="2685"/>
                </a:cxn>
                <a:cxn ang="0">
                  <a:pos x="1473" y="2685"/>
                </a:cxn>
                <a:cxn ang="0">
                  <a:pos x="1423" y="2008"/>
                </a:cxn>
                <a:cxn ang="0">
                  <a:pos x="1423" y="1975"/>
                </a:cxn>
                <a:cxn ang="0">
                  <a:pos x="1427" y="1937"/>
                </a:cxn>
                <a:cxn ang="0">
                  <a:pos x="1432" y="1896"/>
                </a:cxn>
                <a:cxn ang="0">
                  <a:pos x="1443" y="1857"/>
                </a:cxn>
                <a:cxn ang="0">
                  <a:pos x="1454" y="1820"/>
                </a:cxn>
                <a:cxn ang="0">
                  <a:pos x="1470" y="1781"/>
                </a:cxn>
                <a:cxn ang="0">
                  <a:pos x="1480" y="1759"/>
                </a:cxn>
                <a:cxn ang="0">
                  <a:pos x="1497" y="1728"/>
                </a:cxn>
                <a:cxn ang="0">
                  <a:pos x="1515" y="1704"/>
                </a:cxn>
                <a:cxn ang="0">
                  <a:pos x="1534" y="1682"/>
                </a:cxn>
                <a:cxn ang="0">
                  <a:pos x="1557" y="1658"/>
                </a:cxn>
                <a:cxn ang="0">
                  <a:pos x="1581" y="1643"/>
                </a:cxn>
                <a:cxn ang="0">
                  <a:pos x="1606" y="1630"/>
                </a:cxn>
                <a:cxn ang="0">
                  <a:pos x="1634" y="1619"/>
                </a:cxn>
                <a:cxn ang="0">
                  <a:pos x="1614" y="1463"/>
                </a:cxn>
                <a:cxn ang="0">
                  <a:pos x="1596" y="1254"/>
                </a:cxn>
                <a:cxn ang="0">
                  <a:pos x="1581" y="1046"/>
                </a:cxn>
                <a:cxn ang="0">
                  <a:pos x="1568" y="838"/>
                </a:cxn>
                <a:cxn ang="0">
                  <a:pos x="1561" y="629"/>
                </a:cxn>
                <a:cxn ang="0">
                  <a:pos x="1556" y="419"/>
                </a:cxn>
                <a:cxn ang="0">
                  <a:pos x="1555" y="211"/>
                </a:cxn>
                <a:cxn ang="0">
                  <a:pos x="1558" y="3"/>
                </a:cxn>
                <a:cxn ang="0">
                  <a:pos x="1239" y="0"/>
                </a:cxn>
              </a:cxnLst>
              <a:rect l="0" t="0" r="r" b="b"/>
              <a:pathLst>
                <a:path w="1634" h="2685">
                  <a:moveTo>
                    <a:pt x="1239" y="0"/>
                  </a:moveTo>
                  <a:lnTo>
                    <a:pt x="1199" y="471"/>
                  </a:lnTo>
                  <a:lnTo>
                    <a:pt x="1169" y="941"/>
                  </a:lnTo>
                  <a:lnTo>
                    <a:pt x="1155" y="1412"/>
                  </a:lnTo>
                  <a:lnTo>
                    <a:pt x="1151" y="1882"/>
                  </a:lnTo>
                  <a:lnTo>
                    <a:pt x="1155" y="2033"/>
                  </a:lnTo>
                  <a:lnTo>
                    <a:pt x="1064" y="2033"/>
                  </a:lnTo>
                  <a:lnTo>
                    <a:pt x="339" y="481"/>
                  </a:lnTo>
                  <a:lnTo>
                    <a:pt x="305" y="438"/>
                  </a:lnTo>
                  <a:lnTo>
                    <a:pt x="264" y="408"/>
                  </a:lnTo>
                  <a:lnTo>
                    <a:pt x="217" y="391"/>
                  </a:lnTo>
                  <a:lnTo>
                    <a:pt x="166" y="390"/>
                  </a:lnTo>
                  <a:lnTo>
                    <a:pt x="118" y="403"/>
                  </a:lnTo>
                  <a:lnTo>
                    <a:pt x="76" y="431"/>
                  </a:lnTo>
                  <a:lnTo>
                    <a:pt x="38" y="471"/>
                  </a:lnTo>
                  <a:lnTo>
                    <a:pt x="14" y="520"/>
                  </a:lnTo>
                  <a:lnTo>
                    <a:pt x="0" y="575"/>
                  </a:lnTo>
                  <a:lnTo>
                    <a:pt x="0" y="633"/>
                  </a:lnTo>
                  <a:lnTo>
                    <a:pt x="9" y="677"/>
                  </a:lnTo>
                  <a:lnTo>
                    <a:pt x="770" y="2685"/>
                  </a:lnTo>
                  <a:lnTo>
                    <a:pt x="1473" y="2685"/>
                  </a:lnTo>
                  <a:lnTo>
                    <a:pt x="1423" y="2008"/>
                  </a:lnTo>
                  <a:lnTo>
                    <a:pt x="1423" y="1975"/>
                  </a:lnTo>
                  <a:lnTo>
                    <a:pt x="1427" y="1937"/>
                  </a:lnTo>
                  <a:lnTo>
                    <a:pt x="1432" y="1896"/>
                  </a:lnTo>
                  <a:lnTo>
                    <a:pt x="1443" y="1857"/>
                  </a:lnTo>
                  <a:lnTo>
                    <a:pt x="1454" y="1820"/>
                  </a:lnTo>
                  <a:lnTo>
                    <a:pt x="1470" y="1781"/>
                  </a:lnTo>
                  <a:lnTo>
                    <a:pt x="1480" y="1759"/>
                  </a:lnTo>
                  <a:lnTo>
                    <a:pt x="1497" y="1728"/>
                  </a:lnTo>
                  <a:lnTo>
                    <a:pt x="1515" y="1704"/>
                  </a:lnTo>
                  <a:lnTo>
                    <a:pt x="1534" y="1682"/>
                  </a:lnTo>
                  <a:lnTo>
                    <a:pt x="1557" y="1658"/>
                  </a:lnTo>
                  <a:lnTo>
                    <a:pt x="1581" y="1643"/>
                  </a:lnTo>
                  <a:lnTo>
                    <a:pt x="1606" y="1630"/>
                  </a:lnTo>
                  <a:lnTo>
                    <a:pt x="1634" y="1619"/>
                  </a:lnTo>
                  <a:lnTo>
                    <a:pt x="1614" y="1463"/>
                  </a:lnTo>
                  <a:lnTo>
                    <a:pt x="1596" y="1254"/>
                  </a:lnTo>
                  <a:lnTo>
                    <a:pt x="1581" y="1046"/>
                  </a:lnTo>
                  <a:lnTo>
                    <a:pt x="1568" y="838"/>
                  </a:lnTo>
                  <a:lnTo>
                    <a:pt x="1561" y="629"/>
                  </a:lnTo>
                  <a:lnTo>
                    <a:pt x="1556" y="419"/>
                  </a:lnTo>
                  <a:lnTo>
                    <a:pt x="1555" y="211"/>
                  </a:lnTo>
                  <a:lnTo>
                    <a:pt x="1558" y="3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rgbClr val="FFBF78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63" name="Freeform 263"/>
            <p:cNvSpPr>
              <a:spLocks/>
            </p:cNvSpPr>
            <p:nvPr/>
          </p:nvSpPr>
          <p:spPr bwMode="auto">
            <a:xfrm>
              <a:off x="3827" y="2240"/>
              <a:ext cx="499" cy="477"/>
            </a:xfrm>
            <a:custGeom>
              <a:avLst/>
              <a:gdLst/>
              <a:ahLst/>
              <a:cxnLst>
                <a:cxn ang="0">
                  <a:pos x="1767" y="2491"/>
                </a:cxn>
                <a:cxn ang="0">
                  <a:pos x="1814" y="2445"/>
                </a:cxn>
                <a:cxn ang="0">
                  <a:pos x="1856" y="2393"/>
                </a:cxn>
                <a:cxn ang="0">
                  <a:pos x="1892" y="2337"/>
                </a:cxn>
                <a:cxn ang="0">
                  <a:pos x="1923" y="2276"/>
                </a:cxn>
                <a:cxn ang="0">
                  <a:pos x="1949" y="2210"/>
                </a:cxn>
                <a:cxn ang="0">
                  <a:pos x="1967" y="2142"/>
                </a:cxn>
                <a:cxn ang="0">
                  <a:pos x="1979" y="2072"/>
                </a:cxn>
                <a:cxn ang="0">
                  <a:pos x="1986" y="2002"/>
                </a:cxn>
                <a:cxn ang="0">
                  <a:pos x="1989" y="1826"/>
                </a:cxn>
                <a:cxn ang="0">
                  <a:pos x="1910" y="986"/>
                </a:cxn>
                <a:cxn ang="0">
                  <a:pos x="1885" y="889"/>
                </a:cxn>
                <a:cxn ang="0">
                  <a:pos x="1882" y="821"/>
                </a:cxn>
                <a:cxn ang="0">
                  <a:pos x="1867" y="760"/>
                </a:cxn>
                <a:cxn ang="0">
                  <a:pos x="1842" y="700"/>
                </a:cxn>
                <a:cxn ang="0">
                  <a:pos x="1815" y="650"/>
                </a:cxn>
                <a:cxn ang="0">
                  <a:pos x="1771" y="590"/>
                </a:cxn>
                <a:cxn ang="0">
                  <a:pos x="1718" y="538"/>
                </a:cxn>
                <a:cxn ang="0">
                  <a:pos x="1674" y="509"/>
                </a:cxn>
                <a:cxn ang="0">
                  <a:pos x="1624" y="495"/>
                </a:cxn>
                <a:cxn ang="0">
                  <a:pos x="1571" y="494"/>
                </a:cxn>
                <a:cxn ang="0">
                  <a:pos x="1521" y="506"/>
                </a:cxn>
                <a:cxn ang="0">
                  <a:pos x="1488" y="511"/>
                </a:cxn>
                <a:cxn ang="0">
                  <a:pos x="1484" y="430"/>
                </a:cxn>
                <a:cxn ang="0">
                  <a:pos x="1469" y="348"/>
                </a:cxn>
                <a:cxn ang="0">
                  <a:pos x="1441" y="272"/>
                </a:cxn>
                <a:cxn ang="0">
                  <a:pos x="1416" y="226"/>
                </a:cxn>
                <a:cxn ang="0">
                  <a:pos x="1376" y="156"/>
                </a:cxn>
                <a:cxn ang="0">
                  <a:pos x="1327" y="96"/>
                </a:cxn>
                <a:cxn ang="0">
                  <a:pos x="1266" y="42"/>
                </a:cxn>
                <a:cxn ang="0">
                  <a:pos x="1210" y="10"/>
                </a:cxn>
                <a:cxn ang="0">
                  <a:pos x="1126" y="0"/>
                </a:cxn>
                <a:cxn ang="0">
                  <a:pos x="1055" y="17"/>
                </a:cxn>
                <a:cxn ang="0">
                  <a:pos x="1011" y="49"/>
                </a:cxn>
                <a:cxn ang="0">
                  <a:pos x="965" y="119"/>
                </a:cxn>
                <a:cxn ang="0">
                  <a:pos x="932" y="205"/>
                </a:cxn>
                <a:cxn ang="0">
                  <a:pos x="921" y="278"/>
                </a:cxn>
                <a:cxn ang="0">
                  <a:pos x="920" y="351"/>
                </a:cxn>
                <a:cxn ang="0">
                  <a:pos x="209" y="1080"/>
                </a:cxn>
                <a:cxn ang="0">
                  <a:pos x="577" y="2626"/>
                </a:cxn>
                <a:cxn ang="0">
                  <a:pos x="751" y="2852"/>
                </a:cxn>
                <a:cxn ang="0">
                  <a:pos x="1783" y="2731"/>
                </a:cxn>
              </a:cxnLst>
              <a:rect l="0" t="0" r="r" b="b"/>
              <a:pathLst>
                <a:path w="1989" h="2852">
                  <a:moveTo>
                    <a:pt x="1783" y="2731"/>
                  </a:moveTo>
                  <a:lnTo>
                    <a:pt x="1767" y="2491"/>
                  </a:lnTo>
                  <a:lnTo>
                    <a:pt x="1790" y="2467"/>
                  </a:lnTo>
                  <a:lnTo>
                    <a:pt x="1814" y="2445"/>
                  </a:lnTo>
                  <a:lnTo>
                    <a:pt x="1836" y="2420"/>
                  </a:lnTo>
                  <a:lnTo>
                    <a:pt x="1856" y="2393"/>
                  </a:lnTo>
                  <a:lnTo>
                    <a:pt x="1875" y="2366"/>
                  </a:lnTo>
                  <a:lnTo>
                    <a:pt x="1892" y="2337"/>
                  </a:lnTo>
                  <a:lnTo>
                    <a:pt x="1909" y="2305"/>
                  </a:lnTo>
                  <a:lnTo>
                    <a:pt x="1923" y="2276"/>
                  </a:lnTo>
                  <a:lnTo>
                    <a:pt x="1937" y="2242"/>
                  </a:lnTo>
                  <a:lnTo>
                    <a:pt x="1949" y="2210"/>
                  </a:lnTo>
                  <a:lnTo>
                    <a:pt x="1960" y="2176"/>
                  </a:lnTo>
                  <a:lnTo>
                    <a:pt x="1967" y="2142"/>
                  </a:lnTo>
                  <a:lnTo>
                    <a:pt x="1974" y="2108"/>
                  </a:lnTo>
                  <a:lnTo>
                    <a:pt x="1979" y="2072"/>
                  </a:lnTo>
                  <a:lnTo>
                    <a:pt x="1982" y="2036"/>
                  </a:lnTo>
                  <a:lnTo>
                    <a:pt x="1986" y="2002"/>
                  </a:lnTo>
                  <a:lnTo>
                    <a:pt x="1989" y="1949"/>
                  </a:lnTo>
                  <a:lnTo>
                    <a:pt x="1989" y="1826"/>
                  </a:lnTo>
                  <a:lnTo>
                    <a:pt x="1983" y="1675"/>
                  </a:lnTo>
                  <a:lnTo>
                    <a:pt x="1910" y="986"/>
                  </a:lnTo>
                  <a:lnTo>
                    <a:pt x="1882" y="922"/>
                  </a:lnTo>
                  <a:lnTo>
                    <a:pt x="1885" y="889"/>
                  </a:lnTo>
                  <a:lnTo>
                    <a:pt x="1885" y="856"/>
                  </a:lnTo>
                  <a:lnTo>
                    <a:pt x="1882" y="821"/>
                  </a:lnTo>
                  <a:lnTo>
                    <a:pt x="1877" y="790"/>
                  </a:lnTo>
                  <a:lnTo>
                    <a:pt x="1867" y="760"/>
                  </a:lnTo>
                  <a:lnTo>
                    <a:pt x="1856" y="728"/>
                  </a:lnTo>
                  <a:lnTo>
                    <a:pt x="1842" y="700"/>
                  </a:lnTo>
                  <a:lnTo>
                    <a:pt x="1832" y="683"/>
                  </a:lnTo>
                  <a:lnTo>
                    <a:pt x="1815" y="650"/>
                  </a:lnTo>
                  <a:lnTo>
                    <a:pt x="1795" y="618"/>
                  </a:lnTo>
                  <a:lnTo>
                    <a:pt x="1771" y="590"/>
                  </a:lnTo>
                  <a:lnTo>
                    <a:pt x="1745" y="562"/>
                  </a:lnTo>
                  <a:lnTo>
                    <a:pt x="1718" y="538"/>
                  </a:lnTo>
                  <a:lnTo>
                    <a:pt x="1697" y="522"/>
                  </a:lnTo>
                  <a:lnTo>
                    <a:pt x="1674" y="509"/>
                  </a:lnTo>
                  <a:lnTo>
                    <a:pt x="1649" y="500"/>
                  </a:lnTo>
                  <a:lnTo>
                    <a:pt x="1624" y="495"/>
                  </a:lnTo>
                  <a:lnTo>
                    <a:pt x="1597" y="490"/>
                  </a:lnTo>
                  <a:lnTo>
                    <a:pt x="1571" y="494"/>
                  </a:lnTo>
                  <a:lnTo>
                    <a:pt x="1545" y="497"/>
                  </a:lnTo>
                  <a:lnTo>
                    <a:pt x="1521" y="506"/>
                  </a:lnTo>
                  <a:lnTo>
                    <a:pt x="1497" y="516"/>
                  </a:lnTo>
                  <a:lnTo>
                    <a:pt x="1488" y="511"/>
                  </a:lnTo>
                  <a:lnTo>
                    <a:pt x="1488" y="469"/>
                  </a:lnTo>
                  <a:lnTo>
                    <a:pt x="1484" y="430"/>
                  </a:lnTo>
                  <a:lnTo>
                    <a:pt x="1479" y="388"/>
                  </a:lnTo>
                  <a:lnTo>
                    <a:pt x="1469" y="348"/>
                  </a:lnTo>
                  <a:lnTo>
                    <a:pt x="1457" y="310"/>
                  </a:lnTo>
                  <a:lnTo>
                    <a:pt x="1441" y="272"/>
                  </a:lnTo>
                  <a:lnTo>
                    <a:pt x="1423" y="237"/>
                  </a:lnTo>
                  <a:lnTo>
                    <a:pt x="1416" y="226"/>
                  </a:lnTo>
                  <a:lnTo>
                    <a:pt x="1399" y="191"/>
                  </a:lnTo>
                  <a:lnTo>
                    <a:pt x="1376" y="156"/>
                  </a:lnTo>
                  <a:lnTo>
                    <a:pt x="1352" y="124"/>
                  </a:lnTo>
                  <a:lnTo>
                    <a:pt x="1327" y="96"/>
                  </a:lnTo>
                  <a:lnTo>
                    <a:pt x="1299" y="68"/>
                  </a:lnTo>
                  <a:lnTo>
                    <a:pt x="1266" y="42"/>
                  </a:lnTo>
                  <a:lnTo>
                    <a:pt x="1239" y="22"/>
                  </a:lnTo>
                  <a:lnTo>
                    <a:pt x="1210" y="10"/>
                  </a:lnTo>
                  <a:lnTo>
                    <a:pt x="1173" y="0"/>
                  </a:lnTo>
                  <a:lnTo>
                    <a:pt x="1126" y="0"/>
                  </a:lnTo>
                  <a:lnTo>
                    <a:pt x="1084" y="6"/>
                  </a:lnTo>
                  <a:lnTo>
                    <a:pt x="1055" y="17"/>
                  </a:lnTo>
                  <a:lnTo>
                    <a:pt x="1031" y="30"/>
                  </a:lnTo>
                  <a:lnTo>
                    <a:pt x="1011" y="49"/>
                  </a:lnTo>
                  <a:lnTo>
                    <a:pt x="988" y="77"/>
                  </a:lnTo>
                  <a:lnTo>
                    <a:pt x="965" y="119"/>
                  </a:lnTo>
                  <a:lnTo>
                    <a:pt x="945" y="165"/>
                  </a:lnTo>
                  <a:lnTo>
                    <a:pt x="932" y="205"/>
                  </a:lnTo>
                  <a:lnTo>
                    <a:pt x="925" y="240"/>
                  </a:lnTo>
                  <a:lnTo>
                    <a:pt x="921" y="278"/>
                  </a:lnTo>
                  <a:lnTo>
                    <a:pt x="920" y="320"/>
                  </a:lnTo>
                  <a:lnTo>
                    <a:pt x="920" y="351"/>
                  </a:lnTo>
                  <a:lnTo>
                    <a:pt x="975" y="1080"/>
                  </a:lnTo>
                  <a:lnTo>
                    <a:pt x="209" y="1080"/>
                  </a:lnTo>
                  <a:lnTo>
                    <a:pt x="0" y="1656"/>
                  </a:lnTo>
                  <a:lnTo>
                    <a:pt x="577" y="2626"/>
                  </a:lnTo>
                  <a:lnTo>
                    <a:pt x="739" y="2678"/>
                  </a:lnTo>
                  <a:lnTo>
                    <a:pt x="751" y="2852"/>
                  </a:lnTo>
                  <a:lnTo>
                    <a:pt x="1785" y="2729"/>
                  </a:lnTo>
                  <a:lnTo>
                    <a:pt x="1783" y="2731"/>
                  </a:lnTo>
                  <a:close/>
                </a:path>
              </a:pathLst>
            </a:custGeom>
            <a:solidFill>
              <a:srgbClr val="FFBF78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64" name="Freeform 264"/>
            <p:cNvSpPr>
              <a:spLocks/>
            </p:cNvSpPr>
            <p:nvPr/>
          </p:nvSpPr>
          <p:spPr bwMode="auto">
            <a:xfrm>
              <a:off x="3964" y="2394"/>
              <a:ext cx="342" cy="146"/>
            </a:xfrm>
            <a:custGeom>
              <a:avLst/>
              <a:gdLst/>
              <a:ahLst/>
              <a:cxnLst>
                <a:cxn ang="0">
                  <a:pos x="899" y="766"/>
                </a:cxn>
                <a:cxn ang="0">
                  <a:pos x="859" y="803"/>
                </a:cxn>
                <a:cxn ang="0">
                  <a:pos x="820" y="819"/>
                </a:cxn>
                <a:cxn ang="0">
                  <a:pos x="780" y="824"/>
                </a:cxn>
                <a:cxn ang="0">
                  <a:pos x="724" y="811"/>
                </a:cxn>
                <a:cxn ang="0">
                  <a:pos x="683" y="785"/>
                </a:cxn>
                <a:cxn ang="0">
                  <a:pos x="656" y="749"/>
                </a:cxn>
                <a:cxn ang="0">
                  <a:pos x="637" y="696"/>
                </a:cxn>
                <a:cxn ang="0">
                  <a:pos x="634" y="644"/>
                </a:cxn>
                <a:cxn ang="0">
                  <a:pos x="625" y="628"/>
                </a:cxn>
                <a:cxn ang="0">
                  <a:pos x="583" y="632"/>
                </a:cxn>
                <a:cxn ang="0">
                  <a:pos x="539" y="623"/>
                </a:cxn>
                <a:cxn ang="0">
                  <a:pos x="506" y="606"/>
                </a:cxn>
                <a:cxn ang="0">
                  <a:pos x="473" y="571"/>
                </a:cxn>
                <a:cxn ang="0">
                  <a:pos x="444" y="521"/>
                </a:cxn>
                <a:cxn ang="0">
                  <a:pos x="403" y="567"/>
                </a:cxn>
                <a:cxn ang="0">
                  <a:pos x="338" y="622"/>
                </a:cxn>
                <a:cxn ang="0">
                  <a:pos x="268" y="664"/>
                </a:cxn>
                <a:cxn ang="0">
                  <a:pos x="213" y="686"/>
                </a:cxn>
                <a:cxn ang="0">
                  <a:pos x="155" y="691"/>
                </a:cxn>
                <a:cxn ang="0">
                  <a:pos x="121" y="691"/>
                </a:cxn>
                <a:cxn ang="0">
                  <a:pos x="0" y="853"/>
                </a:cxn>
                <a:cxn ang="0">
                  <a:pos x="95" y="607"/>
                </a:cxn>
                <a:cxn ang="0">
                  <a:pos x="146" y="614"/>
                </a:cxn>
                <a:cxn ang="0">
                  <a:pos x="197" y="606"/>
                </a:cxn>
                <a:cxn ang="0">
                  <a:pos x="246" y="588"/>
                </a:cxn>
                <a:cxn ang="0">
                  <a:pos x="310" y="549"/>
                </a:cxn>
                <a:cxn ang="0">
                  <a:pos x="365" y="504"/>
                </a:cxn>
                <a:cxn ang="0">
                  <a:pos x="417" y="450"/>
                </a:cxn>
                <a:cxn ang="0">
                  <a:pos x="454" y="400"/>
                </a:cxn>
                <a:cxn ang="0">
                  <a:pos x="472" y="450"/>
                </a:cxn>
                <a:cxn ang="0">
                  <a:pos x="499" y="495"/>
                </a:cxn>
                <a:cxn ang="0">
                  <a:pos x="533" y="534"/>
                </a:cxn>
                <a:cxn ang="0">
                  <a:pos x="563" y="551"/>
                </a:cxn>
                <a:cxn ang="0">
                  <a:pos x="601" y="560"/>
                </a:cxn>
                <a:cxn ang="0">
                  <a:pos x="638" y="556"/>
                </a:cxn>
                <a:cxn ang="0">
                  <a:pos x="673" y="543"/>
                </a:cxn>
                <a:cxn ang="0">
                  <a:pos x="706" y="516"/>
                </a:cxn>
                <a:cxn ang="0">
                  <a:pos x="703" y="534"/>
                </a:cxn>
                <a:cxn ang="0">
                  <a:pos x="693" y="588"/>
                </a:cxn>
                <a:cxn ang="0">
                  <a:pos x="692" y="644"/>
                </a:cxn>
                <a:cxn ang="0">
                  <a:pos x="695" y="680"/>
                </a:cxn>
                <a:cxn ang="0">
                  <a:pos x="711" y="711"/>
                </a:cxn>
                <a:cxn ang="0">
                  <a:pos x="735" y="735"/>
                </a:cxn>
                <a:cxn ang="0">
                  <a:pos x="764" y="750"/>
                </a:cxn>
                <a:cxn ang="0">
                  <a:pos x="794" y="753"/>
                </a:cxn>
                <a:cxn ang="0">
                  <a:pos x="825" y="745"/>
                </a:cxn>
                <a:cxn ang="0">
                  <a:pos x="867" y="707"/>
                </a:cxn>
                <a:cxn ang="0">
                  <a:pos x="1364" y="64"/>
                </a:cxn>
              </a:cxnLst>
              <a:rect l="0" t="0" r="r" b="b"/>
              <a:pathLst>
                <a:path w="1364" h="881">
                  <a:moveTo>
                    <a:pt x="1364" y="64"/>
                  </a:moveTo>
                  <a:lnTo>
                    <a:pt x="899" y="766"/>
                  </a:lnTo>
                  <a:lnTo>
                    <a:pt x="877" y="788"/>
                  </a:lnTo>
                  <a:lnTo>
                    <a:pt x="859" y="803"/>
                  </a:lnTo>
                  <a:lnTo>
                    <a:pt x="841" y="812"/>
                  </a:lnTo>
                  <a:lnTo>
                    <a:pt x="820" y="819"/>
                  </a:lnTo>
                  <a:lnTo>
                    <a:pt x="801" y="824"/>
                  </a:lnTo>
                  <a:lnTo>
                    <a:pt x="780" y="824"/>
                  </a:lnTo>
                  <a:lnTo>
                    <a:pt x="747" y="822"/>
                  </a:lnTo>
                  <a:lnTo>
                    <a:pt x="724" y="811"/>
                  </a:lnTo>
                  <a:lnTo>
                    <a:pt x="703" y="803"/>
                  </a:lnTo>
                  <a:lnTo>
                    <a:pt x="683" y="785"/>
                  </a:lnTo>
                  <a:lnTo>
                    <a:pt x="667" y="769"/>
                  </a:lnTo>
                  <a:lnTo>
                    <a:pt x="656" y="749"/>
                  </a:lnTo>
                  <a:lnTo>
                    <a:pt x="643" y="722"/>
                  </a:lnTo>
                  <a:lnTo>
                    <a:pt x="637" y="696"/>
                  </a:lnTo>
                  <a:lnTo>
                    <a:pt x="634" y="672"/>
                  </a:lnTo>
                  <a:lnTo>
                    <a:pt x="634" y="644"/>
                  </a:lnTo>
                  <a:lnTo>
                    <a:pt x="637" y="622"/>
                  </a:lnTo>
                  <a:lnTo>
                    <a:pt x="625" y="628"/>
                  </a:lnTo>
                  <a:lnTo>
                    <a:pt x="604" y="633"/>
                  </a:lnTo>
                  <a:lnTo>
                    <a:pt x="583" y="632"/>
                  </a:lnTo>
                  <a:lnTo>
                    <a:pt x="562" y="629"/>
                  </a:lnTo>
                  <a:lnTo>
                    <a:pt x="539" y="623"/>
                  </a:lnTo>
                  <a:lnTo>
                    <a:pt x="520" y="614"/>
                  </a:lnTo>
                  <a:lnTo>
                    <a:pt x="506" y="606"/>
                  </a:lnTo>
                  <a:lnTo>
                    <a:pt x="489" y="591"/>
                  </a:lnTo>
                  <a:lnTo>
                    <a:pt x="473" y="571"/>
                  </a:lnTo>
                  <a:lnTo>
                    <a:pt x="458" y="546"/>
                  </a:lnTo>
                  <a:lnTo>
                    <a:pt x="444" y="521"/>
                  </a:lnTo>
                  <a:lnTo>
                    <a:pt x="432" y="538"/>
                  </a:lnTo>
                  <a:lnTo>
                    <a:pt x="403" y="567"/>
                  </a:lnTo>
                  <a:lnTo>
                    <a:pt x="371" y="595"/>
                  </a:lnTo>
                  <a:lnTo>
                    <a:pt x="338" y="622"/>
                  </a:lnTo>
                  <a:lnTo>
                    <a:pt x="305" y="643"/>
                  </a:lnTo>
                  <a:lnTo>
                    <a:pt x="268" y="664"/>
                  </a:lnTo>
                  <a:lnTo>
                    <a:pt x="232" y="680"/>
                  </a:lnTo>
                  <a:lnTo>
                    <a:pt x="213" y="686"/>
                  </a:lnTo>
                  <a:lnTo>
                    <a:pt x="184" y="691"/>
                  </a:lnTo>
                  <a:lnTo>
                    <a:pt x="155" y="691"/>
                  </a:lnTo>
                  <a:lnTo>
                    <a:pt x="127" y="691"/>
                  </a:lnTo>
                  <a:lnTo>
                    <a:pt x="121" y="691"/>
                  </a:lnTo>
                  <a:lnTo>
                    <a:pt x="53" y="881"/>
                  </a:lnTo>
                  <a:lnTo>
                    <a:pt x="0" y="853"/>
                  </a:lnTo>
                  <a:lnTo>
                    <a:pt x="90" y="614"/>
                  </a:lnTo>
                  <a:lnTo>
                    <a:pt x="95" y="607"/>
                  </a:lnTo>
                  <a:lnTo>
                    <a:pt x="119" y="613"/>
                  </a:lnTo>
                  <a:lnTo>
                    <a:pt x="146" y="614"/>
                  </a:lnTo>
                  <a:lnTo>
                    <a:pt x="171" y="611"/>
                  </a:lnTo>
                  <a:lnTo>
                    <a:pt x="197" y="606"/>
                  </a:lnTo>
                  <a:lnTo>
                    <a:pt x="221" y="598"/>
                  </a:lnTo>
                  <a:lnTo>
                    <a:pt x="246" y="588"/>
                  </a:lnTo>
                  <a:lnTo>
                    <a:pt x="279" y="567"/>
                  </a:lnTo>
                  <a:lnTo>
                    <a:pt x="310" y="549"/>
                  </a:lnTo>
                  <a:lnTo>
                    <a:pt x="338" y="528"/>
                  </a:lnTo>
                  <a:lnTo>
                    <a:pt x="365" y="504"/>
                  </a:lnTo>
                  <a:lnTo>
                    <a:pt x="392" y="478"/>
                  </a:lnTo>
                  <a:lnTo>
                    <a:pt x="417" y="450"/>
                  </a:lnTo>
                  <a:lnTo>
                    <a:pt x="439" y="419"/>
                  </a:lnTo>
                  <a:lnTo>
                    <a:pt x="454" y="400"/>
                  </a:lnTo>
                  <a:lnTo>
                    <a:pt x="462" y="424"/>
                  </a:lnTo>
                  <a:lnTo>
                    <a:pt x="472" y="450"/>
                  </a:lnTo>
                  <a:lnTo>
                    <a:pt x="485" y="474"/>
                  </a:lnTo>
                  <a:lnTo>
                    <a:pt x="499" y="495"/>
                  </a:lnTo>
                  <a:lnTo>
                    <a:pt x="515" y="515"/>
                  </a:lnTo>
                  <a:lnTo>
                    <a:pt x="533" y="534"/>
                  </a:lnTo>
                  <a:lnTo>
                    <a:pt x="545" y="541"/>
                  </a:lnTo>
                  <a:lnTo>
                    <a:pt x="563" y="551"/>
                  </a:lnTo>
                  <a:lnTo>
                    <a:pt x="583" y="556"/>
                  </a:lnTo>
                  <a:lnTo>
                    <a:pt x="601" y="560"/>
                  </a:lnTo>
                  <a:lnTo>
                    <a:pt x="620" y="560"/>
                  </a:lnTo>
                  <a:lnTo>
                    <a:pt x="638" y="556"/>
                  </a:lnTo>
                  <a:lnTo>
                    <a:pt x="656" y="551"/>
                  </a:lnTo>
                  <a:lnTo>
                    <a:pt x="673" y="543"/>
                  </a:lnTo>
                  <a:lnTo>
                    <a:pt x="690" y="530"/>
                  </a:lnTo>
                  <a:lnTo>
                    <a:pt x="706" y="516"/>
                  </a:lnTo>
                  <a:lnTo>
                    <a:pt x="713" y="509"/>
                  </a:lnTo>
                  <a:lnTo>
                    <a:pt x="703" y="534"/>
                  </a:lnTo>
                  <a:lnTo>
                    <a:pt x="697" y="560"/>
                  </a:lnTo>
                  <a:lnTo>
                    <a:pt x="693" y="588"/>
                  </a:lnTo>
                  <a:lnTo>
                    <a:pt x="692" y="616"/>
                  </a:lnTo>
                  <a:lnTo>
                    <a:pt x="692" y="644"/>
                  </a:lnTo>
                  <a:lnTo>
                    <a:pt x="694" y="674"/>
                  </a:lnTo>
                  <a:lnTo>
                    <a:pt x="695" y="680"/>
                  </a:lnTo>
                  <a:lnTo>
                    <a:pt x="703" y="696"/>
                  </a:lnTo>
                  <a:lnTo>
                    <a:pt x="711" y="711"/>
                  </a:lnTo>
                  <a:lnTo>
                    <a:pt x="722" y="724"/>
                  </a:lnTo>
                  <a:lnTo>
                    <a:pt x="735" y="735"/>
                  </a:lnTo>
                  <a:lnTo>
                    <a:pt x="749" y="745"/>
                  </a:lnTo>
                  <a:lnTo>
                    <a:pt x="764" y="750"/>
                  </a:lnTo>
                  <a:lnTo>
                    <a:pt x="778" y="753"/>
                  </a:lnTo>
                  <a:lnTo>
                    <a:pt x="794" y="753"/>
                  </a:lnTo>
                  <a:lnTo>
                    <a:pt x="810" y="750"/>
                  </a:lnTo>
                  <a:lnTo>
                    <a:pt x="825" y="745"/>
                  </a:lnTo>
                  <a:lnTo>
                    <a:pt x="850" y="724"/>
                  </a:lnTo>
                  <a:lnTo>
                    <a:pt x="867" y="707"/>
                  </a:lnTo>
                  <a:lnTo>
                    <a:pt x="1336" y="0"/>
                  </a:lnTo>
                  <a:lnTo>
                    <a:pt x="1364" y="6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865" name="Freeform 265"/>
            <p:cNvSpPr>
              <a:spLocks/>
            </p:cNvSpPr>
            <p:nvPr/>
          </p:nvSpPr>
          <p:spPr bwMode="auto">
            <a:xfrm>
              <a:off x="4155" y="2314"/>
              <a:ext cx="32" cy="10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654"/>
                </a:cxn>
                <a:cxn ang="0">
                  <a:pos x="12" y="654"/>
                </a:cxn>
                <a:cxn ang="0">
                  <a:pos x="127" y="331"/>
                </a:cxn>
                <a:cxn ang="0">
                  <a:pos x="126" y="289"/>
                </a:cxn>
                <a:cxn ang="0">
                  <a:pos x="119" y="248"/>
                </a:cxn>
                <a:cxn ang="0">
                  <a:pos x="112" y="207"/>
                </a:cxn>
                <a:cxn ang="0">
                  <a:pos x="102" y="167"/>
                </a:cxn>
                <a:cxn ang="0">
                  <a:pos x="88" y="131"/>
                </a:cxn>
                <a:cxn ang="0">
                  <a:pos x="71" y="93"/>
                </a:cxn>
                <a:cxn ang="0">
                  <a:pos x="52" y="58"/>
                </a:cxn>
                <a:cxn ang="0">
                  <a:pos x="30" y="24"/>
                </a:cxn>
                <a:cxn ang="0">
                  <a:pos x="12" y="0"/>
                </a:cxn>
                <a:cxn ang="0">
                  <a:pos x="9" y="0"/>
                </a:cxn>
              </a:cxnLst>
              <a:rect l="0" t="0" r="r" b="b"/>
              <a:pathLst>
                <a:path w="127" h="654">
                  <a:moveTo>
                    <a:pt x="9" y="0"/>
                  </a:moveTo>
                  <a:lnTo>
                    <a:pt x="0" y="654"/>
                  </a:lnTo>
                  <a:lnTo>
                    <a:pt x="12" y="654"/>
                  </a:lnTo>
                  <a:lnTo>
                    <a:pt x="127" y="331"/>
                  </a:lnTo>
                  <a:lnTo>
                    <a:pt x="126" y="289"/>
                  </a:lnTo>
                  <a:lnTo>
                    <a:pt x="119" y="248"/>
                  </a:lnTo>
                  <a:lnTo>
                    <a:pt x="112" y="207"/>
                  </a:lnTo>
                  <a:lnTo>
                    <a:pt x="102" y="167"/>
                  </a:lnTo>
                  <a:lnTo>
                    <a:pt x="88" y="131"/>
                  </a:lnTo>
                  <a:lnTo>
                    <a:pt x="71" y="93"/>
                  </a:lnTo>
                  <a:lnTo>
                    <a:pt x="52" y="58"/>
                  </a:lnTo>
                  <a:lnTo>
                    <a:pt x="30" y="24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1920" name="Rectangle 320"/>
          <p:cNvSpPr>
            <a:spLocks noGrp="1" noChangeArrowheads="1"/>
          </p:cNvSpPr>
          <p:nvPr>
            <p:ph type="title"/>
          </p:nvPr>
        </p:nvSpPr>
        <p:spPr>
          <a:xfrm>
            <a:off x="35010" y="274638"/>
            <a:ext cx="812024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200" b="1" dirty="0" smtClean="0"/>
              <a:t>7. Strategies  Based  on  a Company’s  Market  Position</a:t>
            </a:r>
          </a:p>
        </p:txBody>
      </p:sp>
      <p:pic>
        <p:nvPicPr>
          <p:cNvPr id="27654" name="Picture 322" descr="a4egajvs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112" y="4705718"/>
            <a:ext cx="1860903" cy="187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6357" y="137380"/>
            <a:ext cx="7690556" cy="1143000"/>
          </a:xfrm>
          <a:effectLst/>
        </p:spPr>
        <p:txBody>
          <a:bodyPr lIns="90484" tIns="44448" rIns="90484" bIns="4444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100" b="1" dirty="0" smtClean="0"/>
              <a:t>Industry  Leaders:  The </a:t>
            </a:r>
            <a:br>
              <a:rPr lang="en-US" sz="4100" b="1" dirty="0" smtClean="0"/>
            </a:br>
            <a:r>
              <a:rPr lang="en-US" sz="4100" b="1" dirty="0" smtClean="0"/>
              <a:t>Defining  Characteristics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472" y="1494693"/>
            <a:ext cx="8397876" cy="5035428"/>
          </a:xfrm>
          <a:noFill/>
        </p:spPr>
        <p:txBody>
          <a:bodyPr lIns="90484" tIns="44448" rIns="90484" bIns="44448" anchor="ctr"/>
          <a:lstStyle/>
          <a:p>
            <a:pPr marL="182880" indent="-91440" defTabSz="1032358">
              <a:spcBef>
                <a:spcPts val="1800"/>
              </a:spcBef>
              <a:spcAft>
                <a:spcPts val="1800"/>
              </a:spcAft>
            </a:pPr>
            <a:r>
              <a:rPr lang="en-US" b="1" dirty="0" smtClean="0"/>
              <a:t>Strong to powerful </a:t>
            </a:r>
            <a:r>
              <a:rPr lang="en-US" dirty="0" smtClean="0"/>
              <a:t>market position</a:t>
            </a:r>
          </a:p>
          <a:p>
            <a:pPr marL="182880" indent="-91440" defTabSz="1032358">
              <a:spcBef>
                <a:spcPts val="1800"/>
              </a:spcBef>
              <a:spcAft>
                <a:spcPts val="1800"/>
              </a:spcAft>
            </a:pPr>
            <a:r>
              <a:rPr lang="en-US" b="1" dirty="0" smtClean="0"/>
              <a:t>Well-known</a:t>
            </a:r>
            <a:r>
              <a:rPr lang="en-US" dirty="0" smtClean="0"/>
              <a:t> reputation</a:t>
            </a:r>
          </a:p>
          <a:p>
            <a:pPr marL="182880" indent="-91440" defTabSz="1032358">
              <a:spcBef>
                <a:spcPts val="1800"/>
              </a:spcBef>
              <a:spcAft>
                <a:spcPts val="1800"/>
              </a:spcAft>
            </a:pPr>
            <a:r>
              <a:rPr lang="en-US" b="1" dirty="0" smtClean="0"/>
              <a:t>Proven</a:t>
            </a:r>
            <a:r>
              <a:rPr lang="en-US" dirty="0" smtClean="0"/>
              <a:t> marketing strategy</a:t>
            </a:r>
          </a:p>
          <a:p>
            <a:pPr marL="182880" indent="-91440" defTabSz="1032358"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Key </a:t>
            </a:r>
            <a:r>
              <a:rPr lang="en-US" b="1" dirty="0" smtClean="0"/>
              <a:t>strategic concern </a:t>
            </a:r>
            <a:r>
              <a:rPr lang="en-US" dirty="0" smtClean="0"/>
              <a:t>– </a:t>
            </a:r>
            <a:r>
              <a:rPr lang="en-US" b="1" i="1" dirty="0" smtClean="0">
                <a:solidFill>
                  <a:schemeClr val="folHlink"/>
                </a:solidFill>
              </a:rPr>
              <a:t>How to sustain</a:t>
            </a:r>
            <a:br>
              <a:rPr lang="en-US" b="1" i="1" dirty="0" smtClean="0">
                <a:solidFill>
                  <a:schemeClr val="folHlink"/>
                </a:solidFill>
              </a:rPr>
            </a:br>
            <a:r>
              <a:rPr lang="en-US" b="1" i="1" dirty="0" smtClean="0">
                <a:solidFill>
                  <a:schemeClr val="folHlink"/>
                </a:solidFill>
              </a:rPr>
              <a:t>dominant leadership position</a:t>
            </a: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96278" y="137380"/>
            <a:ext cx="7690556" cy="1143000"/>
          </a:xfrm>
          <a:effectLst/>
        </p:spPr>
        <p:txBody>
          <a:bodyPr lIns="90484" tIns="44448" rIns="90484" bIns="4444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400" b="1" dirty="0" smtClean="0"/>
              <a:t>Strategy  Options:  Industry  Leaders</a:t>
            </a:r>
          </a:p>
        </p:txBody>
      </p:sp>
      <p:graphicFrame>
        <p:nvGraphicFramePr>
          <p:cNvPr id="1026" name="Object 3"/>
          <p:cNvGraphicFramePr>
            <a:graphicFrameLocks/>
          </p:cNvGraphicFramePr>
          <p:nvPr/>
        </p:nvGraphicFramePr>
        <p:xfrm>
          <a:off x="654403" y="1533159"/>
          <a:ext cx="8281458" cy="500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Clip" r:id="rId4" imgW="8278560" imgH="5002200" progId="MS_ClipArt_Gallery.2">
                  <p:embed/>
                </p:oleObj>
              </mc:Choice>
              <mc:Fallback>
                <p:oleObj name="Clip" r:id="rId4" imgW="8278560" imgH="5002200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403" y="1533159"/>
                        <a:ext cx="8281458" cy="500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721556" y="1989260"/>
            <a:ext cx="6401153" cy="9909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4" tIns="44448" rIns="90484" bIns="44448" anchor="ctr"/>
          <a:lstStyle/>
          <a:p>
            <a:pPr algn="ctr" defTabSz="914067"/>
            <a:r>
              <a:rPr lang="en-US" sz="3600" b="1" dirty="0">
                <a:latin typeface="Times New Roman" pitchFamily="18" charset="0"/>
              </a:rPr>
              <a:t>Stay-on-the-offensive strategy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21556" y="3513260"/>
            <a:ext cx="6401153" cy="9909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4" tIns="44448" rIns="90484" bIns="44448" anchor="ctr"/>
          <a:lstStyle/>
          <a:p>
            <a:pPr algn="ctr" defTabSz="914067"/>
            <a:r>
              <a:rPr lang="en-US" sz="3600" b="1" dirty="0">
                <a:latin typeface="Times New Roman" pitchFamily="18" charset="0"/>
              </a:rPr>
              <a:t>Fortify-and-defend strategy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21556" y="5191125"/>
            <a:ext cx="6401153" cy="9891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4" tIns="44448" rIns="90484" bIns="44448" anchor="ctr"/>
          <a:lstStyle/>
          <a:p>
            <a:pPr algn="ctr" defTabSz="914067"/>
            <a:r>
              <a:rPr lang="en-US" sz="3600" b="1" dirty="0">
                <a:latin typeface="Times New Roman" pitchFamily="18" charset="0"/>
              </a:rPr>
              <a:t>Muscle-flexing strategy</a:t>
            </a: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100" b="1" dirty="0" smtClean="0"/>
              <a:t>Stay-on-the-Offensive  Strategies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5000"/>
              </a:spcBef>
              <a:spcAft>
                <a:spcPct val="40000"/>
              </a:spcAft>
            </a:pPr>
            <a:r>
              <a:rPr lang="en-US" sz="2400" dirty="0" smtClean="0"/>
              <a:t>Be a </a:t>
            </a:r>
            <a:r>
              <a:rPr lang="en-US" sz="2400" b="1" u="sng" dirty="0" smtClean="0"/>
              <a:t>first-mover</a:t>
            </a:r>
            <a:r>
              <a:rPr lang="en-US" sz="2400" dirty="0" smtClean="0"/>
              <a:t>, leading industry change</a:t>
            </a:r>
          </a:p>
          <a:p>
            <a:pPr eaLnBrk="1" hangingPunct="1">
              <a:spcBef>
                <a:spcPct val="35000"/>
              </a:spcBef>
              <a:spcAft>
                <a:spcPct val="40000"/>
              </a:spcAft>
            </a:pPr>
            <a:r>
              <a:rPr lang="en-US" sz="2400" b="1" u="sng" dirty="0" smtClean="0"/>
              <a:t>Best defense </a:t>
            </a:r>
            <a:r>
              <a:rPr lang="en-US" sz="2400" dirty="0" smtClean="0"/>
              <a:t>is a good offense</a:t>
            </a:r>
          </a:p>
          <a:p>
            <a:pPr eaLnBrk="1" hangingPunct="1">
              <a:spcBef>
                <a:spcPct val="35000"/>
              </a:spcBef>
              <a:spcAft>
                <a:spcPct val="40000"/>
              </a:spcAft>
            </a:pPr>
            <a:r>
              <a:rPr lang="en-US" sz="2400" dirty="0" smtClean="0"/>
              <a:t>Relentlessly pursue </a:t>
            </a:r>
            <a:r>
              <a:rPr lang="en-US" sz="2400" b="1" u="sng" dirty="0" smtClean="0"/>
              <a:t>continuous</a:t>
            </a:r>
            <a:br>
              <a:rPr lang="en-US" sz="2400" b="1" u="sng" dirty="0" smtClean="0"/>
            </a:br>
            <a:r>
              <a:rPr lang="en-US" sz="2400" b="1" u="sng" dirty="0" smtClean="0"/>
              <a:t>improvement and innovation</a:t>
            </a:r>
          </a:p>
          <a:p>
            <a:pPr eaLnBrk="1" hangingPunct="1">
              <a:spcBef>
                <a:spcPct val="35000"/>
              </a:spcBef>
              <a:spcAft>
                <a:spcPct val="40000"/>
              </a:spcAft>
            </a:pPr>
            <a:r>
              <a:rPr lang="en-US" sz="2400" dirty="0" smtClean="0"/>
              <a:t>Force </a:t>
            </a:r>
            <a:r>
              <a:rPr lang="en-US" sz="2400" b="1" u="sng" dirty="0" smtClean="0"/>
              <a:t>rivals to scramble </a:t>
            </a:r>
            <a:r>
              <a:rPr lang="en-US" sz="2400" dirty="0" smtClean="0"/>
              <a:t>to keep up</a:t>
            </a:r>
          </a:p>
          <a:p>
            <a:pPr eaLnBrk="1" hangingPunct="1">
              <a:spcBef>
                <a:spcPct val="35000"/>
              </a:spcBef>
              <a:spcAft>
                <a:spcPct val="40000"/>
              </a:spcAft>
            </a:pPr>
            <a:r>
              <a:rPr lang="en-US" sz="2400" dirty="0" smtClean="0"/>
              <a:t>Launch </a:t>
            </a:r>
            <a:r>
              <a:rPr lang="en-US" sz="2400" b="1" u="sng" dirty="0" smtClean="0"/>
              <a:t>fresh initiatives </a:t>
            </a:r>
            <a:r>
              <a:rPr lang="en-US" sz="2400" dirty="0" smtClean="0"/>
              <a:t>to keep rivals off balance</a:t>
            </a:r>
          </a:p>
          <a:p>
            <a:pPr eaLnBrk="1" hangingPunct="1">
              <a:spcBef>
                <a:spcPct val="35000"/>
              </a:spcBef>
              <a:spcAft>
                <a:spcPct val="40000"/>
              </a:spcAft>
            </a:pPr>
            <a:r>
              <a:rPr lang="en-US" sz="2400" dirty="0" smtClean="0"/>
              <a:t>Grow faster than industry, taking market share from rivals</a:t>
            </a: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19" name="Rectangle 147"/>
          <p:cNvSpPr>
            <a:spLocks noGrp="1" noChangeArrowheads="1"/>
          </p:cNvSpPr>
          <p:nvPr>
            <p:ph type="title"/>
          </p:nvPr>
        </p:nvSpPr>
        <p:spPr>
          <a:xfrm>
            <a:off x="295797" y="100518"/>
            <a:ext cx="7690556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dirty="0" smtClean="0"/>
              <a:t>Fortify-and-Defend  Strategy</a:t>
            </a:r>
          </a:p>
        </p:txBody>
      </p:sp>
      <p:sp>
        <p:nvSpPr>
          <p:cNvPr id="30723" name="Rectangle 148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>
              <a:spcBef>
                <a:spcPct val="90000"/>
              </a:spcBef>
              <a:spcAft>
                <a:spcPct val="95000"/>
              </a:spcAft>
            </a:pPr>
            <a:r>
              <a:rPr lang="en-US" dirty="0" smtClean="0"/>
              <a:t>Make it </a:t>
            </a:r>
            <a:r>
              <a:rPr lang="en-US" b="1" u="sng" dirty="0" smtClean="0"/>
              <a:t>harder for new firms to enter </a:t>
            </a:r>
            <a:r>
              <a:rPr lang="en-US" dirty="0" smtClean="0"/>
              <a:t>and for challengers to gain ground</a:t>
            </a:r>
          </a:p>
          <a:p>
            <a:pPr eaLnBrk="1" hangingPunct="1">
              <a:spcBef>
                <a:spcPct val="90000"/>
              </a:spcBef>
              <a:spcAft>
                <a:spcPct val="95000"/>
              </a:spcAft>
            </a:pPr>
            <a:r>
              <a:rPr lang="en-US" b="1" u="sng" dirty="0" smtClean="0"/>
              <a:t>Hold onto present market share</a:t>
            </a:r>
          </a:p>
          <a:p>
            <a:pPr eaLnBrk="1" hangingPunct="1">
              <a:spcBef>
                <a:spcPct val="90000"/>
              </a:spcBef>
              <a:spcAft>
                <a:spcPct val="95000"/>
              </a:spcAft>
            </a:pPr>
            <a:r>
              <a:rPr lang="en-US" b="1" u="sng" dirty="0" smtClean="0"/>
              <a:t>Strengthen</a:t>
            </a:r>
            <a:r>
              <a:rPr lang="en-US" dirty="0" smtClean="0"/>
              <a:t> current </a:t>
            </a:r>
            <a:r>
              <a:rPr lang="en-US" b="1" u="sng" dirty="0" smtClean="0"/>
              <a:t>market position</a:t>
            </a:r>
          </a:p>
          <a:p>
            <a:pPr eaLnBrk="1" hangingPunct="1">
              <a:spcBef>
                <a:spcPct val="90000"/>
              </a:spcBef>
              <a:spcAft>
                <a:spcPct val="95000"/>
              </a:spcAft>
            </a:pPr>
            <a:r>
              <a:rPr lang="en-US" b="1" u="sng" dirty="0" smtClean="0"/>
              <a:t>Protect competitive advantage</a:t>
            </a: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506237" y="1641232"/>
            <a:ext cx="8459611" cy="4868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4" tIns="44448" rIns="90484" bIns="44448"/>
          <a:lstStyle/>
          <a:p>
            <a:pPr marL="387134" indent="-387134">
              <a:spcBef>
                <a:spcPct val="20000"/>
              </a:spcBef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b="1" i="1" dirty="0">
                <a:latin typeface="Times New Roman" pitchFamily="18" charset="0"/>
              </a:rPr>
              <a:t>Increase advertising and R&amp;D</a:t>
            </a:r>
          </a:p>
          <a:p>
            <a:pPr marL="387134" indent="-387134">
              <a:spcBef>
                <a:spcPct val="20000"/>
              </a:spcBef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dirty="0">
                <a:latin typeface="Times New Roman" pitchFamily="18" charset="0"/>
              </a:rPr>
              <a:t>Provide </a:t>
            </a:r>
            <a:r>
              <a:rPr lang="en-US" sz="2700" b="1" i="1" dirty="0">
                <a:latin typeface="Times New Roman" pitchFamily="18" charset="0"/>
              </a:rPr>
              <a:t>higher levels of customer service </a:t>
            </a:r>
          </a:p>
          <a:p>
            <a:pPr marL="387134" indent="-387134">
              <a:spcBef>
                <a:spcPct val="20000"/>
              </a:spcBef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dirty="0">
                <a:latin typeface="Times New Roman" pitchFamily="18" charset="0"/>
              </a:rPr>
              <a:t>Introduce </a:t>
            </a:r>
            <a:r>
              <a:rPr lang="en-US" sz="2700" b="1" i="1" dirty="0">
                <a:latin typeface="Times New Roman" pitchFamily="18" charset="0"/>
              </a:rPr>
              <a:t>more brands </a:t>
            </a:r>
            <a:r>
              <a:rPr lang="en-US" sz="2700" dirty="0">
                <a:latin typeface="Times New Roman" pitchFamily="18" charset="0"/>
              </a:rPr>
              <a:t>to match attributes of rivals</a:t>
            </a:r>
          </a:p>
          <a:p>
            <a:pPr marL="387134" indent="-387134">
              <a:spcBef>
                <a:spcPct val="20000"/>
              </a:spcBef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dirty="0">
                <a:latin typeface="Times New Roman" pitchFamily="18" charset="0"/>
              </a:rPr>
              <a:t>Add </a:t>
            </a:r>
            <a:r>
              <a:rPr lang="en-US" sz="2700" b="1" i="1" dirty="0">
                <a:latin typeface="Times New Roman" pitchFamily="18" charset="0"/>
              </a:rPr>
              <a:t>personalized services </a:t>
            </a:r>
            <a:r>
              <a:rPr lang="en-US" sz="2700" dirty="0">
                <a:latin typeface="Times New Roman" pitchFamily="18" charset="0"/>
              </a:rPr>
              <a:t>to boost buyer loyalty</a:t>
            </a:r>
          </a:p>
          <a:p>
            <a:pPr marL="387134" indent="-387134">
              <a:spcBef>
                <a:spcPct val="20000"/>
              </a:spcBef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dirty="0">
                <a:latin typeface="Times New Roman" pitchFamily="18" charset="0"/>
              </a:rPr>
              <a:t>Keep </a:t>
            </a:r>
            <a:r>
              <a:rPr lang="en-US" sz="2700" b="1" i="1" dirty="0">
                <a:latin typeface="Times New Roman" pitchFamily="18" charset="0"/>
              </a:rPr>
              <a:t>prices reasonable </a:t>
            </a:r>
            <a:r>
              <a:rPr lang="en-US" sz="2700" dirty="0">
                <a:latin typeface="Times New Roman" pitchFamily="18" charset="0"/>
              </a:rPr>
              <a:t>and </a:t>
            </a:r>
            <a:r>
              <a:rPr lang="en-US" sz="2700" b="1" i="1" dirty="0">
                <a:latin typeface="Times New Roman" pitchFamily="18" charset="0"/>
              </a:rPr>
              <a:t>quality attractive</a:t>
            </a:r>
          </a:p>
          <a:p>
            <a:pPr marL="387134" indent="-387134">
              <a:spcBef>
                <a:spcPct val="20000"/>
              </a:spcBef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dirty="0">
                <a:latin typeface="Times New Roman" pitchFamily="18" charset="0"/>
              </a:rPr>
              <a:t>Build </a:t>
            </a:r>
            <a:r>
              <a:rPr lang="en-US" sz="2700" b="1" i="1" dirty="0">
                <a:latin typeface="Times New Roman" pitchFamily="18" charset="0"/>
              </a:rPr>
              <a:t>new capacity ahead of market demand</a:t>
            </a:r>
          </a:p>
          <a:p>
            <a:pPr marL="387134" indent="-387134">
              <a:spcBef>
                <a:spcPct val="20000"/>
              </a:spcBef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b="1" i="1" dirty="0">
                <a:latin typeface="Times New Roman" pitchFamily="18" charset="0"/>
              </a:rPr>
              <a:t>Invest </a:t>
            </a:r>
            <a:r>
              <a:rPr lang="en-US" sz="2700" dirty="0">
                <a:latin typeface="Times New Roman" pitchFamily="18" charset="0"/>
              </a:rPr>
              <a:t>enough </a:t>
            </a:r>
            <a:r>
              <a:rPr lang="en-US" sz="2700" b="1" i="1" dirty="0">
                <a:latin typeface="Times New Roman" pitchFamily="18" charset="0"/>
              </a:rPr>
              <a:t>to remain cost competitive</a:t>
            </a:r>
          </a:p>
          <a:p>
            <a:pPr marL="387134" indent="-387134">
              <a:spcBef>
                <a:spcPct val="20000"/>
              </a:spcBef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dirty="0">
                <a:latin typeface="Times New Roman" pitchFamily="18" charset="0"/>
              </a:rPr>
              <a:t>Patent </a:t>
            </a:r>
            <a:r>
              <a:rPr lang="en-US" sz="2700" b="1" i="1" dirty="0">
                <a:latin typeface="Times New Roman" pitchFamily="18" charset="0"/>
              </a:rPr>
              <a:t>feasible</a:t>
            </a:r>
            <a:r>
              <a:rPr lang="en-US" sz="2700" dirty="0">
                <a:latin typeface="Times New Roman" pitchFamily="18" charset="0"/>
              </a:rPr>
              <a:t> </a:t>
            </a:r>
            <a:r>
              <a:rPr lang="en-US" sz="2700" b="1" i="1" dirty="0">
                <a:latin typeface="Times New Roman" pitchFamily="18" charset="0"/>
              </a:rPr>
              <a:t>alternative technologies</a:t>
            </a:r>
          </a:p>
          <a:p>
            <a:pPr marL="387134" indent="-387134">
              <a:spcBef>
                <a:spcPct val="20000"/>
              </a:spcBef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b="1" i="1" dirty="0">
                <a:latin typeface="Times New Roman" pitchFamily="18" charset="0"/>
              </a:rPr>
              <a:t>Sign</a:t>
            </a:r>
            <a:r>
              <a:rPr lang="en-US" sz="2700" dirty="0">
                <a:latin typeface="Times New Roman" pitchFamily="18" charset="0"/>
              </a:rPr>
              <a:t> exclusive </a:t>
            </a:r>
            <a:r>
              <a:rPr lang="en-US" sz="2700" b="1" i="1" dirty="0">
                <a:latin typeface="Times New Roman" pitchFamily="18" charset="0"/>
              </a:rPr>
              <a:t>contracts </a:t>
            </a:r>
            <a:r>
              <a:rPr lang="en-US" sz="2700" dirty="0">
                <a:latin typeface="Times New Roman" pitchFamily="18" charset="0"/>
              </a:rPr>
              <a:t>with </a:t>
            </a:r>
            <a:r>
              <a:rPr lang="en-US" sz="2700" b="1" i="1" dirty="0">
                <a:latin typeface="Times New Roman" pitchFamily="18" charset="0"/>
              </a:rPr>
              <a:t>best suppliers and distributors</a:t>
            </a:r>
            <a:endParaRPr lang="en-US" sz="2500" b="1" i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82632" name="Rectangle 8"/>
          <p:cNvSpPr>
            <a:spLocks noChangeArrowheads="1"/>
          </p:cNvSpPr>
          <p:nvPr/>
        </p:nvSpPr>
        <p:spPr bwMode="auto">
          <a:xfrm>
            <a:off x="0" y="136106"/>
            <a:ext cx="7690556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000000"/>
            </a:outerShdw>
          </a:effectLst>
        </p:spPr>
        <p:txBody>
          <a:bodyPr lIns="91422" tIns="45711" rIns="91422" bIns="45711" anchor="ctr"/>
          <a:lstStyle/>
          <a:p>
            <a:pPr algn="ctr" defTabSz="914067">
              <a:lnSpc>
                <a:spcPct val="95000"/>
              </a:lnSpc>
              <a:defRPr/>
            </a:pPr>
            <a:r>
              <a:rPr lang="en-US" sz="3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Fortify-and-Defend  Strategy</a:t>
            </a: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9"/>
          <p:cNvSpPr>
            <a:spLocks noChangeArrowheads="1"/>
          </p:cNvSpPr>
          <p:nvPr/>
        </p:nvSpPr>
        <p:spPr bwMode="auto">
          <a:xfrm>
            <a:off x="506237" y="1685193"/>
            <a:ext cx="8459611" cy="48247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4" tIns="44448" rIns="90484" bIns="44448" anchor="ctr"/>
          <a:lstStyle/>
          <a:p>
            <a:pPr marL="387134" indent="-387134">
              <a:spcBef>
                <a:spcPct val="80000"/>
              </a:spcBef>
              <a:spcAft>
                <a:spcPct val="80000"/>
              </a:spcAft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dirty="0">
                <a:latin typeface="Times New Roman" pitchFamily="18" charset="0"/>
              </a:rPr>
              <a:t>Play </a:t>
            </a:r>
            <a:r>
              <a:rPr lang="en-US" sz="2700" b="1" i="1" u="sng" dirty="0">
                <a:latin typeface="Times New Roman" pitchFamily="18" charset="0"/>
              </a:rPr>
              <a:t>competitive hardball</a:t>
            </a:r>
            <a:r>
              <a:rPr lang="en-US" sz="2700" b="1" u="sng" dirty="0">
                <a:latin typeface="Times New Roman" pitchFamily="18" charset="0"/>
              </a:rPr>
              <a:t> </a:t>
            </a:r>
            <a:r>
              <a:rPr lang="en-US" sz="2700" dirty="0">
                <a:latin typeface="Times New Roman" pitchFamily="18" charset="0"/>
              </a:rPr>
              <a:t>with smaller</a:t>
            </a:r>
            <a:br>
              <a:rPr lang="en-US" sz="2700" dirty="0">
                <a:latin typeface="Times New Roman" pitchFamily="18" charset="0"/>
              </a:rPr>
            </a:br>
            <a:r>
              <a:rPr lang="en-US" sz="2700" dirty="0">
                <a:latin typeface="Times New Roman" pitchFamily="18" charset="0"/>
              </a:rPr>
              <a:t>rivals that threaten leader’s position</a:t>
            </a:r>
          </a:p>
          <a:p>
            <a:pPr marL="387134" indent="-387134">
              <a:spcBef>
                <a:spcPct val="80000"/>
              </a:spcBef>
              <a:spcAft>
                <a:spcPct val="80000"/>
              </a:spcAft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b="1" i="1" u="sng" dirty="0">
                <a:latin typeface="Times New Roman" pitchFamily="18" charset="0"/>
              </a:rPr>
              <a:t>Signal smaller rivals </a:t>
            </a:r>
            <a:r>
              <a:rPr lang="en-US" sz="2700" dirty="0">
                <a:latin typeface="Times New Roman" pitchFamily="18" charset="0"/>
              </a:rPr>
              <a:t>that moves to cut</a:t>
            </a:r>
            <a:br>
              <a:rPr lang="en-US" sz="2700" dirty="0">
                <a:latin typeface="Times New Roman" pitchFamily="18" charset="0"/>
              </a:rPr>
            </a:br>
            <a:r>
              <a:rPr lang="en-US" sz="2700" dirty="0">
                <a:latin typeface="Times New Roman" pitchFamily="18" charset="0"/>
              </a:rPr>
              <a:t>into leader’s business will be </a:t>
            </a:r>
            <a:r>
              <a:rPr lang="en-US" sz="2700" b="1" i="1" u="sng" dirty="0">
                <a:latin typeface="Times New Roman" pitchFamily="18" charset="0"/>
              </a:rPr>
              <a:t>hard fought</a:t>
            </a:r>
          </a:p>
          <a:p>
            <a:pPr marL="387134" indent="-387134">
              <a:spcBef>
                <a:spcPct val="80000"/>
              </a:spcBef>
              <a:spcAft>
                <a:spcPct val="80000"/>
              </a:spcAft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b="1" i="1" u="sng" dirty="0">
                <a:latin typeface="Times New Roman" pitchFamily="18" charset="0"/>
              </a:rPr>
              <a:t>Convince rivals </a:t>
            </a:r>
            <a:r>
              <a:rPr lang="en-US" sz="2700" dirty="0">
                <a:latin typeface="Times New Roman" pitchFamily="18" charset="0"/>
              </a:rPr>
              <a:t>they are better off </a:t>
            </a:r>
            <a:r>
              <a:rPr lang="en-US" sz="2700" b="1" i="1" u="sng" dirty="0">
                <a:latin typeface="Times New Roman" pitchFamily="18" charset="0"/>
              </a:rPr>
              <a:t>playing </a:t>
            </a:r>
            <a:br>
              <a:rPr lang="en-US" sz="2700" b="1" i="1" u="sng" dirty="0">
                <a:latin typeface="Times New Roman" pitchFamily="18" charset="0"/>
              </a:rPr>
            </a:br>
            <a:r>
              <a:rPr lang="en-US" sz="2700" b="1" i="1" u="sng" dirty="0">
                <a:latin typeface="Times New Roman" pitchFamily="18" charset="0"/>
              </a:rPr>
              <a:t>“follow-the-leader” </a:t>
            </a:r>
            <a:r>
              <a:rPr lang="en-US" sz="2700" dirty="0">
                <a:latin typeface="Times New Roman" pitchFamily="18" charset="0"/>
              </a:rPr>
              <a:t>or else attacking each</a:t>
            </a:r>
            <a:br>
              <a:rPr lang="en-US" sz="2700" dirty="0">
                <a:latin typeface="Times New Roman" pitchFamily="18" charset="0"/>
              </a:rPr>
            </a:br>
            <a:r>
              <a:rPr lang="en-US" sz="2700" dirty="0">
                <a:latin typeface="Times New Roman" pitchFamily="18" charset="0"/>
              </a:rPr>
              <a:t>other rather the industry leader</a:t>
            </a:r>
            <a:endParaRPr lang="en-US" sz="2500" b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9944" y="137380"/>
            <a:ext cx="7224889" cy="967154"/>
          </a:xfrm>
          <a:effectLst/>
        </p:spPr>
        <p:txBody>
          <a:bodyPr lIns="90484" tIns="44448" rIns="90484" bIns="4444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200" dirty="0" smtClean="0"/>
              <a:t>Muscle-Flexing  Strategy</a:t>
            </a:r>
          </a:p>
        </p:txBody>
      </p:sp>
      <p:pic>
        <p:nvPicPr>
          <p:cNvPr id="32772" name="Picture 56" descr="qzrd1frs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4432" y="2467342"/>
            <a:ext cx="1920874" cy="284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57"/>
          <p:cNvSpPr>
            <a:spLocks noChangeArrowheads="1"/>
          </p:cNvSpPr>
          <p:nvPr/>
        </p:nvSpPr>
        <p:spPr bwMode="auto">
          <a:xfrm>
            <a:off x="3317876" y="1100871"/>
            <a:ext cx="2723444" cy="566004"/>
          </a:xfrm>
          <a:prstGeom prst="roundRect">
            <a:avLst>
              <a:gd name="adj" fmla="val 12421"/>
            </a:avLst>
          </a:prstGeom>
          <a:gradFill rotWithShape="1">
            <a:gsLst>
              <a:gs pos="0">
                <a:srgbClr val="FFCC66"/>
              </a:gs>
              <a:gs pos="50000">
                <a:srgbClr val="FFF5E2"/>
              </a:gs>
              <a:gs pos="100000">
                <a:srgbClr val="FFCC66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4" tIns="44448" rIns="90484" bIns="44448" anchor="ctr"/>
          <a:lstStyle/>
          <a:p>
            <a:pPr algn="ctr" defTabSz="914067"/>
            <a:r>
              <a:rPr lang="en-US" sz="2900" b="1" dirty="0">
                <a:solidFill>
                  <a:schemeClr val="folHlink"/>
                </a:solidFill>
                <a:latin typeface="Times New Roman" pitchFamily="18" charset="0"/>
              </a:rPr>
              <a:t>Objectives</a:t>
            </a:r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6"/>
          <p:cNvSpPr>
            <a:spLocks noChangeArrowheads="1"/>
          </p:cNvSpPr>
          <p:nvPr/>
        </p:nvSpPr>
        <p:spPr bwMode="auto">
          <a:xfrm>
            <a:off x="2936876" y="1100871"/>
            <a:ext cx="3429000" cy="566004"/>
          </a:xfrm>
          <a:prstGeom prst="roundRect">
            <a:avLst>
              <a:gd name="adj" fmla="val 12421"/>
            </a:avLst>
          </a:prstGeom>
          <a:gradFill rotWithShape="1">
            <a:gsLst>
              <a:gs pos="0">
                <a:srgbClr val="FFCC66"/>
              </a:gs>
              <a:gs pos="50000">
                <a:srgbClr val="FFF5E2"/>
              </a:gs>
              <a:gs pos="100000">
                <a:srgbClr val="FFCC66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4" tIns="44448" rIns="90484" bIns="44448" anchor="ctr"/>
          <a:lstStyle/>
          <a:p>
            <a:pPr algn="ctr" defTabSz="914067"/>
            <a:r>
              <a:rPr lang="en-US" sz="2900" b="1" dirty="0">
                <a:solidFill>
                  <a:schemeClr val="folHlink"/>
                </a:solidFill>
                <a:latin typeface="Times New Roman" pitchFamily="18" charset="0"/>
              </a:rPr>
              <a:t>Strategic Options</a:t>
            </a: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506237" y="1655885"/>
            <a:ext cx="8459611" cy="48247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4" tIns="44448" rIns="90484" bIns="44448"/>
          <a:lstStyle/>
          <a:p>
            <a:pPr marL="387134" indent="-387134">
              <a:spcBef>
                <a:spcPct val="10000"/>
              </a:spcBef>
              <a:spcAft>
                <a:spcPct val="15000"/>
              </a:spcAft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dirty="0">
                <a:latin typeface="Times New Roman" pitchFamily="18" charset="0"/>
              </a:rPr>
              <a:t>Be </a:t>
            </a:r>
            <a:r>
              <a:rPr lang="en-US" sz="2700" b="1" i="1" u="sng" dirty="0">
                <a:latin typeface="Times New Roman" pitchFamily="18" charset="0"/>
              </a:rPr>
              <a:t>quick to meet price cuts</a:t>
            </a:r>
            <a:r>
              <a:rPr lang="en-US" sz="2700" dirty="0">
                <a:latin typeface="Times New Roman" pitchFamily="18" charset="0"/>
              </a:rPr>
              <a:t> of rivals</a:t>
            </a:r>
          </a:p>
          <a:p>
            <a:pPr marL="387134" indent="-387134">
              <a:spcBef>
                <a:spcPct val="10000"/>
              </a:spcBef>
              <a:spcAft>
                <a:spcPct val="15000"/>
              </a:spcAft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dirty="0">
                <a:latin typeface="Times New Roman" pitchFamily="18" charset="0"/>
              </a:rPr>
              <a:t>Counter with </a:t>
            </a:r>
            <a:r>
              <a:rPr lang="en-US" sz="2700" b="1" i="1" u="sng" dirty="0">
                <a:latin typeface="Times New Roman" pitchFamily="18" charset="0"/>
              </a:rPr>
              <a:t>large-scale promotional campaigns</a:t>
            </a:r>
            <a:r>
              <a:rPr lang="en-US" sz="2700" dirty="0">
                <a:latin typeface="Times New Roman" pitchFamily="18" charset="0"/>
              </a:rPr>
              <a:t> if rivals boost advertising</a:t>
            </a:r>
          </a:p>
          <a:p>
            <a:pPr marL="387134" indent="-387134">
              <a:spcBef>
                <a:spcPct val="10000"/>
              </a:spcBef>
              <a:spcAft>
                <a:spcPct val="15000"/>
              </a:spcAft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dirty="0">
                <a:latin typeface="Times New Roman" pitchFamily="18" charset="0"/>
              </a:rPr>
              <a:t>Offer </a:t>
            </a:r>
            <a:r>
              <a:rPr lang="en-US" sz="2700" b="1" i="1" u="sng" dirty="0">
                <a:latin typeface="Times New Roman" pitchFamily="18" charset="0"/>
              </a:rPr>
              <a:t>better deals to rivals’ </a:t>
            </a:r>
            <a:r>
              <a:rPr lang="en-US" sz="2700" dirty="0">
                <a:latin typeface="Times New Roman" pitchFamily="18" charset="0"/>
              </a:rPr>
              <a:t>major </a:t>
            </a:r>
            <a:r>
              <a:rPr lang="en-US" sz="2700" b="1" i="1" u="sng" dirty="0">
                <a:latin typeface="Times New Roman" pitchFamily="18" charset="0"/>
              </a:rPr>
              <a:t>customers</a:t>
            </a:r>
            <a:r>
              <a:rPr lang="en-US" sz="2700" dirty="0">
                <a:latin typeface="Times New Roman" pitchFamily="18" charset="0"/>
              </a:rPr>
              <a:t> </a:t>
            </a:r>
          </a:p>
          <a:p>
            <a:pPr marL="387134" indent="-387134">
              <a:spcBef>
                <a:spcPct val="10000"/>
              </a:spcBef>
              <a:spcAft>
                <a:spcPct val="15000"/>
              </a:spcAft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b="1" i="1" u="sng" dirty="0">
                <a:latin typeface="Times New Roman" pitchFamily="18" charset="0"/>
              </a:rPr>
              <a:t>Dissuade distributors </a:t>
            </a:r>
            <a:r>
              <a:rPr lang="en-US" sz="2700" dirty="0">
                <a:latin typeface="Times New Roman" pitchFamily="18" charset="0"/>
              </a:rPr>
              <a:t>from carrying rivals’ products</a:t>
            </a:r>
          </a:p>
          <a:p>
            <a:pPr marL="387134" indent="-387134">
              <a:spcBef>
                <a:spcPct val="10000"/>
              </a:spcBef>
              <a:spcAft>
                <a:spcPct val="15000"/>
              </a:spcAft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b="1" i="1" u="sng" dirty="0">
                <a:latin typeface="Times New Roman" pitchFamily="18" charset="0"/>
              </a:rPr>
              <a:t>Provide salespersons </a:t>
            </a:r>
            <a:r>
              <a:rPr lang="en-US" sz="2700" dirty="0">
                <a:latin typeface="Times New Roman" pitchFamily="18" charset="0"/>
              </a:rPr>
              <a:t>with documentation about </a:t>
            </a:r>
            <a:r>
              <a:rPr lang="en-US" sz="2700" b="1" i="1" u="sng" dirty="0">
                <a:latin typeface="Times New Roman" pitchFamily="18" charset="0"/>
              </a:rPr>
              <a:t>weaknesses of competing products</a:t>
            </a:r>
          </a:p>
          <a:p>
            <a:pPr marL="387134" indent="-387134">
              <a:spcBef>
                <a:spcPct val="10000"/>
              </a:spcBef>
              <a:spcAft>
                <a:spcPct val="15000"/>
              </a:spcAft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dirty="0">
                <a:latin typeface="Times New Roman" pitchFamily="18" charset="0"/>
              </a:rPr>
              <a:t>Make </a:t>
            </a:r>
            <a:r>
              <a:rPr lang="en-US" sz="2700" b="1" i="1" u="sng" dirty="0">
                <a:latin typeface="Times New Roman" pitchFamily="18" charset="0"/>
              </a:rPr>
              <a:t>attractive offers </a:t>
            </a:r>
            <a:r>
              <a:rPr lang="en-US" sz="2700" dirty="0">
                <a:latin typeface="Times New Roman" pitchFamily="18" charset="0"/>
              </a:rPr>
              <a:t>to key executives of rivals</a:t>
            </a:r>
          </a:p>
          <a:p>
            <a:pPr marL="387134" indent="-387134">
              <a:spcBef>
                <a:spcPct val="10000"/>
              </a:spcBef>
              <a:spcAft>
                <a:spcPct val="15000"/>
              </a:spcAft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dirty="0">
                <a:latin typeface="Times New Roman" pitchFamily="18" charset="0"/>
              </a:rPr>
              <a:t>Use </a:t>
            </a:r>
            <a:r>
              <a:rPr lang="en-US" sz="2700" b="1" i="1" u="sng" dirty="0">
                <a:latin typeface="Times New Roman" pitchFamily="18" charset="0"/>
              </a:rPr>
              <a:t>arm-twisting tactics </a:t>
            </a:r>
            <a:r>
              <a:rPr lang="en-US" sz="2700" dirty="0">
                <a:latin typeface="Times New Roman" pitchFamily="18" charset="0"/>
              </a:rPr>
              <a:t>to </a:t>
            </a:r>
            <a:r>
              <a:rPr lang="en-US" sz="2700" b="1" i="1" u="sng" dirty="0">
                <a:latin typeface="Times New Roman" pitchFamily="18" charset="0"/>
              </a:rPr>
              <a:t>pressure</a:t>
            </a:r>
            <a:r>
              <a:rPr lang="en-US" sz="2700" dirty="0">
                <a:latin typeface="Times New Roman" pitchFamily="18" charset="0"/>
              </a:rPr>
              <a:t> present </a:t>
            </a:r>
            <a:r>
              <a:rPr lang="en-US" sz="2700" b="1" i="1" u="sng" dirty="0">
                <a:latin typeface="Times New Roman" pitchFamily="18" charset="0"/>
              </a:rPr>
              <a:t>customers</a:t>
            </a:r>
            <a:br>
              <a:rPr lang="en-US" sz="2700" b="1" i="1" u="sng" dirty="0">
                <a:latin typeface="Times New Roman" pitchFamily="18" charset="0"/>
              </a:rPr>
            </a:br>
            <a:r>
              <a:rPr lang="en-US" sz="2700" b="1" i="1" u="sng" dirty="0">
                <a:latin typeface="Times New Roman" pitchFamily="18" charset="0"/>
              </a:rPr>
              <a:t>not to use rivals’ products</a:t>
            </a:r>
            <a:endParaRPr lang="en-US" sz="2500" b="1" i="1" u="sng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14026" name="Rectangle 10"/>
          <p:cNvSpPr>
            <a:spLocks noGrp="1" noChangeArrowheads="1"/>
          </p:cNvSpPr>
          <p:nvPr>
            <p:ph type="title"/>
          </p:nvPr>
        </p:nvSpPr>
        <p:spPr>
          <a:xfrm>
            <a:off x="1389944" y="137380"/>
            <a:ext cx="7224889" cy="967154"/>
          </a:xfrm>
          <a:effectLst/>
        </p:spPr>
        <p:txBody>
          <a:bodyPr lIns="90484" tIns="44448" rIns="90484" bIns="4444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Muscle-Flexing  Strategy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54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Chapters  Outline</a:t>
            </a:r>
          </a:p>
        </p:txBody>
      </p:sp>
      <p:sp>
        <p:nvSpPr>
          <p:cNvPr id="717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487363" y="1413700"/>
            <a:ext cx="8229600" cy="4525962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sz="2500" dirty="0" smtClean="0"/>
              <a:t>Strategies for </a:t>
            </a:r>
          </a:p>
          <a:p>
            <a:pPr marL="914400" lvl="1" indent="-457200">
              <a:spcBef>
                <a:spcPct val="10000"/>
              </a:spcBef>
              <a:spcAft>
                <a:spcPct val="10000"/>
              </a:spcAft>
              <a:buFont typeface="+mj-lt"/>
              <a:buAutoNum type="arabicPeriod"/>
            </a:pPr>
            <a:r>
              <a:rPr lang="en-US" sz="2100" dirty="0" smtClean="0"/>
              <a:t>Competing in Emerging Industries</a:t>
            </a:r>
          </a:p>
          <a:p>
            <a:pPr marL="914400" lvl="1" indent="-457200">
              <a:spcBef>
                <a:spcPct val="10000"/>
              </a:spcBef>
              <a:spcAft>
                <a:spcPct val="10000"/>
              </a:spcAft>
              <a:buFont typeface="+mj-lt"/>
              <a:buAutoNum type="arabicPeriod"/>
            </a:pPr>
            <a:r>
              <a:rPr lang="en-US" sz="2100" dirty="0" smtClean="0"/>
              <a:t>Competing in Turbulent, High Velocity Markets</a:t>
            </a:r>
          </a:p>
          <a:p>
            <a:pPr marL="914400" lvl="1" indent="-457200">
              <a:spcBef>
                <a:spcPct val="10000"/>
              </a:spcBef>
              <a:spcAft>
                <a:spcPct val="10000"/>
              </a:spcAft>
              <a:buFont typeface="+mj-lt"/>
              <a:buAutoNum type="arabicPeriod"/>
            </a:pPr>
            <a:r>
              <a:rPr lang="en-US" sz="2100" dirty="0" smtClean="0"/>
              <a:t>Competing in Maturing Industries</a:t>
            </a:r>
          </a:p>
          <a:p>
            <a:pPr marL="914400" lvl="1" indent="-457200">
              <a:spcBef>
                <a:spcPct val="10000"/>
              </a:spcBef>
              <a:spcAft>
                <a:spcPct val="10000"/>
              </a:spcAft>
              <a:buFont typeface="+mj-lt"/>
              <a:buAutoNum type="arabicPeriod"/>
            </a:pPr>
            <a:r>
              <a:rPr lang="en-US" sz="2100" dirty="0" smtClean="0"/>
              <a:t>Firms in Stagnant or Declining Industries</a:t>
            </a:r>
          </a:p>
          <a:p>
            <a:pPr marL="914400" lvl="1" indent="-457200">
              <a:spcBef>
                <a:spcPct val="10000"/>
              </a:spcBef>
              <a:spcAft>
                <a:spcPct val="10000"/>
              </a:spcAft>
              <a:buFont typeface="+mj-lt"/>
              <a:buAutoNum type="arabicPeriod"/>
            </a:pPr>
            <a:r>
              <a:rPr lang="en-US" sz="2100" dirty="0" smtClean="0"/>
              <a:t>Competing in Fragmented Industries</a:t>
            </a:r>
          </a:p>
          <a:p>
            <a:pPr marL="914400" lvl="1" indent="-457200">
              <a:spcBef>
                <a:spcPct val="10000"/>
              </a:spcBef>
              <a:spcAft>
                <a:spcPct val="10000"/>
              </a:spcAft>
              <a:buFont typeface="+mj-lt"/>
              <a:buAutoNum type="arabicPeriod"/>
            </a:pPr>
            <a:r>
              <a:rPr lang="en-US" sz="2100" dirty="0" smtClean="0"/>
              <a:t>Sustaining Rapid Company Growth </a:t>
            </a:r>
          </a:p>
          <a:p>
            <a:pPr marL="914400" lvl="1" indent="-457200">
              <a:spcBef>
                <a:spcPct val="10000"/>
              </a:spcBef>
              <a:spcAft>
                <a:spcPct val="10000"/>
              </a:spcAft>
              <a:buFont typeface="+mj-lt"/>
              <a:buAutoNum type="arabicPeriod"/>
            </a:pPr>
            <a:r>
              <a:rPr lang="en-US" sz="2100" dirty="0" smtClean="0"/>
              <a:t>Industry Leaders</a:t>
            </a:r>
          </a:p>
          <a:p>
            <a:pPr marL="914400" lvl="1" indent="-457200">
              <a:spcBef>
                <a:spcPct val="10000"/>
              </a:spcBef>
              <a:spcAft>
                <a:spcPct val="10000"/>
              </a:spcAft>
              <a:buFont typeface="+mj-lt"/>
              <a:buAutoNum type="arabicPeriod"/>
            </a:pPr>
            <a:r>
              <a:rPr lang="en-US" sz="2100" dirty="0" smtClean="0"/>
              <a:t>Runner-up Firms</a:t>
            </a:r>
          </a:p>
          <a:p>
            <a:pPr marL="914400" lvl="1" indent="-457200">
              <a:spcBef>
                <a:spcPct val="10000"/>
              </a:spcBef>
              <a:spcAft>
                <a:spcPct val="10000"/>
              </a:spcAft>
              <a:buFont typeface="+mj-lt"/>
              <a:buAutoNum type="arabicPeriod"/>
            </a:pPr>
            <a:r>
              <a:rPr lang="en-US" sz="2100" dirty="0" smtClean="0"/>
              <a:t>Weak and Crisis-Ridden Businesses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sz="2500" dirty="0" smtClean="0"/>
              <a:t>Ten Commandments for Crafting Successful Business Strategies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3092098" y="1100871"/>
            <a:ext cx="3019778" cy="566004"/>
          </a:xfrm>
          <a:prstGeom prst="roundRect">
            <a:avLst>
              <a:gd name="adj" fmla="val 12421"/>
            </a:avLst>
          </a:prstGeom>
          <a:gradFill rotWithShape="1">
            <a:gsLst>
              <a:gs pos="0">
                <a:srgbClr val="FFCC66"/>
              </a:gs>
              <a:gs pos="50000">
                <a:srgbClr val="FFF5E2"/>
              </a:gs>
              <a:gs pos="100000">
                <a:srgbClr val="FFCC66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4" tIns="44448" rIns="90484" bIns="44448" anchor="ctr"/>
          <a:lstStyle/>
          <a:p>
            <a:pPr algn="ctr" defTabSz="914067"/>
            <a:r>
              <a:rPr lang="en-US" sz="2900" b="1" dirty="0">
                <a:solidFill>
                  <a:schemeClr val="folHlink"/>
                </a:solidFill>
                <a:latin typeface="Times New Roman" pitchFamily="18" charset="0"/>
              </a:rPr>
              <a:t>Risks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06237" y="1670539"/>
            <a:ext cx="8459611" cy="4810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4" tIns="44448" rIns="90484" bIns="44448" anchor="ctr"/>
          <a:lstStyle/>
          <a:p>
            <a:pPr marL="387134" indent="-387134">
              <a:spcBef>
                <a:spcPct val="125000"/>
              </a:spcBef>
              <a:spcAft>
                <a:spcPct val="125000"/>
              </a:spcAft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dirty="0">
                <a:latin typeface="Times New Roman" pitchFamily="18" charset="0"/>
              </a:rPr>
              <a:t>Running afoul of </a:t>
            </a:r>
            <a:r>
              <a:rPr lang="en-US" sz="2700" b="1" i="1" u="sng" dirty="0">
                <a:latin typeface="Times New Roman" pitchFamily="18" charset="0"/>
              </a:rPr>
              <a:t>antitrust laws</a:t>
            </a:r>
          </a:p>
          <a:p>
            <a:pPr marL="387134" indent="-387134">
              <a:spcBef>
                <a:spcPct val="125000"/>
              </a:spcBef>
              <a:spcAft>
                <a:spcPct val="125000"/>
              </a:spcAft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dirty="0">
                <a:latin typeface="Times New Roman" pitchFamily="18" charset="0"/>
              </a:rPr>
              <a:t>Alienating customers with </a:t>
            </a:r>
            <a:r>
              <a:rPr lang="en-US" sz="2700" b="1" i="1" u="sng" dirty="0">
                <a:latin typeface="Times New Roman" pitchFamily="18" charset="0"/>
              </a:rPr>
              <a:t>bullying tactics</a:t>
            </a:r>
          </a:p>
          <a:p>
            <a:pPr marL="387134" indent="-387134">
              <a:spcBef>
                <a:spcPct val="125000"/>
              </a:spcBef>
              <a:spcAft>
                <a:spcPct val="125000"/>
              </a:spcAft>
              <a:buClr>
                <a:srgbClr val="D36001"/>
              </a:buClr>
              <a:buSzPct val="85000"/>
              <a:buFont typeface="Wingdings" pitchFamily="2" charset="2"/>
              <a:buChar char="u"/>
            </a:pPr>
            <a:r>
              <a:rPr lang="en-US" sz="2700" dirty="0">
                <a:latin typeface="Times New Roman" pitchFamily="18" charset="0"/>
              </a:rPr>
              <a:t>Arousing </a:t>
            </a:r>
            <a:r>
              <a:rPr lang="en-US" sz="2700" b="1" i="1" u="sng" dirty="0">
                <a:latin typeface="Times New Roman" pitchFamily="18" charset="0"/>
              </a:rPr>
              <a:t>adverse public opinion</a:t>
            </a:r>
            <a:endParaRPr lang="en-US" sz="2500" b="1" i="1" u="sng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title"/>
          </p:nvPr>
        </p:nvSpPr>
        <p:spPr>
          <a:xfrm>
            <a:off x="1389944" y="137380"/>
            <a:ext cx="7224889" cy="967154"/>
          </a:xfrm>
          <a:effectLst/>
        </p:spPr>
        <p:txBody>
          <a:bodyPr lIns="90484" tIns="44448" rIns="90484" bIns="4444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Muscle-Flexing  Strategy</a:t>
            </a:r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029" y="124501"/>
            <a:ext cx="7690556" cy="1143000"/>
          </a:xfrm>
          <a:effectLst/>
        </p:spPr>
        <p:txBody>
          <a:bodyPr lIns="90484" tIns="44448" rIns="90484" bIns="4444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100" b="1" dirty="0" smtClean="0"/>
              <a:t>8. Types  of  Runner-up  Firms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8556" y="1421423"/>
            <a:ext cx="8269111" cy="5121519"/>
          </a:xfrm>
          <a:noFill/>
        </p:spPr>
        <p:txBody>
          <a:bodyPr lIns="90484" tIns="44448" rIns="90484" bIns="44448"/>
          <a:lstStyle/>
          <a:p>
            <a:pPr marL="451656" indent="-451656" defTabSz="1032358">
              <a:spcBef>
                <a:spcPts val="600"/>
              </a:spcBef>
              <a:spcAft>
                <a:spcPts val="600"/>
              </a:spcAft>
            </a:pPr>
            <a:r>
              <a:rPr lang="en-US" sz="2900" b="1" i="1" dirty="0" smtClean="0">
                <a:solidFill>
                  <a:schemeClr val="accent2">
                    <a:lumMod val="75000"/>
                  </a:schemeClr>
                </a:solidFill>
              </a:rPr>
              <a:t>Market challengers</a:t>
            </a:r>
            <a:endParaRPr lang="en-US" sz="2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32358" lvl="1" indent="-451656" defTabSz="1032358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Use </a:t>
            </a:r>
            <a:r>
              <a:rPr lang="en-US" b="1" dirty="0" smtClean="0"/>
              <a:t>offensive strategies </a:t>
            </a:r>
            <a:r>
              <a:rPr lang="en-US" dirty="0" smtClean="0"/>
              <a:t>to gain market share</a:t>
            </a:r>
            <a:endParaRPr lang="en-US" sz="2700" dirty="0" smtClean="0"/>
          </a:p>
          <a:p>
            <a:pPr marL="451656" indent="-451656" defTabSz="1032358">
              <a:spcBef>
                <a:spcPts val="600"/>
              </a:spcBef>
              <a:spcAft>
                <a:spcPts val="600"/>
              </a:spcAft>
            </a:pPr>
            <a:r>
              <a:rPr lang="en-US" sz="2900" b="1" i="1" dirty="0" smtClean="0">
                <a:solidFill>
                  <a:schemeClr val="accent2">
                    <a:lumMod val="75000"/>
                  </a:schemeClr>
                </a:solidFill>
              </a:rPr>
              <a:t>Focusers</a:t>
            </a:r>
          </a:p>
          <a:p>
            <a:pPr marL="1032358" lvl="1" indent="-451656" defTabSz="1032358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Concentrate on </a:t>
            </a:r>
            <a:r>
              <a:rPr lang="en-US" b="1" dirty="0" smtClean="0"/>
              <a:t>serving a limited portion </a:t>
            </a:r>
            <a:r>
              <a:rPr lang="en-US" dirty="0" smtClean="0"/>
              <a:t>of market</a:t>
            </a:r>
          </a:p>
          <a:p>
            <a:pPr marL="451656" indent="-451656" defTabSz="1032358">
              <a:spcBef>
                <a:spcPts val="600"/>
              </a:spcBef>
              <a:spcAft>
                <a:spcPts val="600"/>
              </a:spcAft>
            </a:pPr>
            <a:r>
              <a:rPr lang="en-US" sz="2900" b="1" i="1" dirty="0" smtClean="0">
                <a:solidFill>
                  <a:schemeClr val="accent2">
                    <a:lumMod val="75000"/>
                  </a:schemeClr>
                </a:solidFill>
              </a:rPr>
              <a:t>Perennial runners-up</a:t>
            </a:r>
          </a:p>
          <a:p>
            <a:pPr marL="1032358" lvl="1" indent="-451656" defTabSz="1032358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Lack competitive strength </a:t>
            </a:r>
            <a:r>
              <a:rPr lang="en-US" dirty="0" smtClean="0"/>
              <a:t>to do</a:t>
            </a:r>
            <a:br>
              <a:rPr lang="en-US" dirty="0" smtClean="0"/>
            </a:br>
            <a:r>
              <a:rPr lang="en-US" dirty="0" smtClean="0"/>
              <a:t>more than continue in trailing position</a:t>
            </a:r>
            <a:endParaRPr lang="en-US" sz="2700" dirty="0" smtClean="0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4472" y="1439741"/>
            <a:ext cx="8177389" cy="5090380"/>
          </a:xfrm>
          <a:noFill/>
        </p:spPr>
        <p:txBody>
          <a:bodyPr lIns="90484" tIns="44448" rIns="90484" bIns="44448"/>
          <a:lstStyle/>
          <a:p>
            <a:pPr marL="451656" indent="-451656" defTabSz="1032358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When </a:t>
            </a: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big size </a:t>
            </a:r>
            <a:r>
              <a:rPr lang="en-US" dirty="0" smtClean="0"/>
              <a:t>is a </a:t>
            </a: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competitive asset</a:t>
            </a:r>
            <a:r>
              <a:rPr lang="en-US" b="1" i="1" dirty="0" smtClean="0">
                <a:solidFill>
                  <a:schemeClr val="folHlink"/>
                </a:solidFill>
              </a:rPr>
              <a:t>,</a:t>
            </a:r>
            <a:r>
              <a:rPr lang="en-US" dirty="0" smtClean="0"/>
              <a:t> firms with </a:t>
            </a: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small market share </a:t>
            </a:r>
            <a:r>
              <a:rPr lang="en-US" dirty="0" smtClean="0"/>
              <a:t>face </a:t>
            </a: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obstacles in trying to strengthen their positions</a:t>
            </a:r>
            <a:endParaRPr lang="en-US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96880" lvl="1" indent="-451656" defTabSz="1032358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Less access</a:t>
            </a:r>
            <a:r>
              <a:rPr lang="en-US" dirty="0" smtClean="0"/>
              <a:t> to economies of scale</a:t>
            </a:r>
          </a:p>
          <a:p>
            <a:pPr marL="1096880" lvl="1" indent="-451656" defTabSz="1032358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Difficulty</a:t>
            </a:r>
            <a:r>
              <a:rPr lang="en-US" dirty="0" smtClean="0"/>
              <a:t> in gaining </a:t>
            </a:r>
            <a:r>
              <a:rPr lang="en-US" b="1" dirty="0" smtClean="0"/>
              <a:t>customer recognition</a:t>
            </a:r>
          </a:p>
          <a:p>
            <a:pPr marL="1096880" lvl="1" indent="-451656" defTabSz="1032358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Inability</a:t>
            </a:r>
            <a:r>
              <a:rPr lang="en-US" dirty="0" smtClean="0"/>
              <a:t> to afford </a:t>
            </a:r>
            <a:r>
              <a:rPr lang="en-US" b="1" dirty="0" smtClean="0"/>
              <a:t>mass media advertising</a:t>
            </a:r>
          </a:p>
          <a:p>
            <a:pPr marL="1096880" lvl="1" indent="-451656" defTabSz="1032358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Difficulty</a:t>
            </a:r>
            <a:r>
              <a:rPr lang="en-US" dirty="0" smtClean="0"/>
              <a:t> in </a:t>
            </a:r>
            <a:r>
              <a:rPr lang="en-US" b="1" dirty="0" smtClean="0"/>
              <a:t>funding capital </a:t>
            </a:r>
            <a:r>
              <a:rPr lang="en-US" dirty="0" smtClean="0"/>
              <a:t>requirements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title"/>
          </p:nvPr>
        </p:nvSpPr>
        <p:spPr>
          <a:xfrm>
            <a:off x="199483" y="98743"/>
            <a:ext cx="7690556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100" b="1" dirty="0" smtClean="0"/>
              <a:t>Obstacles  Runner-Up</a:t>
            </a:r>
            <a:br>
              <a:rPr lang="en-US" sz="4100" b="1" dirty="0" smtClean="0"/>
            </a:br>
            <a:r>
              <a:rPr lang="en-US" sz="4100" b="1" dirty="0" smtClean="0"/>
              <a:t>Firms  Must  Overcome</a:t>
            </a: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19" y="137380"/>
            <a:ext cx="769055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100" b="1" dirty="0" smtClean="0"/>
              <a:t>Strategic  Options for  Runner-Up  Firms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When </a:t>
            </a: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big size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provides larger rivals with a </a:t>
            </a: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cost advantage</a:t>
            </a:r>
            <a:r>
              <a:rPr lang="en-US" b="1" i="1" dirty="0" smtClean="0">
                <a:solidFill>
                  <a:schemeClr val="folHlink"/>
                </a:solidFill>
              </a:rPr>
              <a:t>,</a:t>
            </a:r>
            <a:r>
              <a:rPr lang="en-US" dirty="0" smtClean="0"/>
              <a:t> runner-up firms have </a:t>
            </a: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two options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Build market share</a:t>
            </a:r>
          </a:p>
          <a:p>
            <a:pPr lvl="2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Lower costs and prices to grow sales or </a:t>
            </a:r>
          </a:p>
          <a:p>
            <a:pPr lvl="2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Out-differentiate rivals in ways to grow sales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Withdraw from market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055" y="137380"/>
            <a:ext cx="7690556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200" b="1" dirty="0" smtClean="0"/>
              <a:t>  Competitive  Strategies  for  Runner-Up  Firms:  Building  Market  Share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600" b="1" i="1" u="sng" dirty="0" smtClean="0">
                <a:solidFill>
                  <a:schemeClr val="accent2">
                    <a:lumMod val="75000"/>
                  </a:schemeClr>
                </a:solidFill>
              </a:rPr>
              <a:t>Strategic options</a:t>
            </a:r>
            <a:r>
              <a:rPr lang="en-US" sz="26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smtClean="0"/>
              <a:t>for building market share to overcome cost advantage of larger rivals 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Use </a:t>
            </a:r>
            <a:r>
              <a:rPr lang="en-US" sz="2600" b="1" i="1" u="sng" dirty="0" smtClean="0">
                <a:solidFill>
                  <a:schemeClr val="accent2">
                    <a:lumMod val="75000"/>
                  </a:schemeClr>
                </a:solidFill>
              </a:rPr>
              <a:t>lower prices</a:t>
            </a:r>
            <a:r>
              <a:rPr lang="en-US" sz="26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smtClean="0"/>
              <a:t>to win customers</a:t>
            </a:r>
            <a:br>
              <a:rPr lang="en-US" sz="2600" dirty="0" smtClean="0"/>
            </a:br>
            <a:r>
              <a:rPr lang="en-US" sz="2600" dirty="0" smtClean="0"/>
              <a:t>from weak, higher-cost rivals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600" b="1" i="1" u="sng" dirty="0" smtClean="0">
                <a:solidFill>
                  <a:schemeClr val="accent2">
                    <a:lumMod val="75000"/>
                  </a:schemeClr>
                </a:solidFill>
              </a:rPr>
              <a:t>Merge</a:t>
            </a:r>
            <a:r>
              <a:rPr lang="en-US" sz="2600" dirty="0" smtClean="0"/>
              <a:t> or </a:t>
            </a:r>
            <a:r>
              <a:rPr lang="en-US" sz="2600" b="1" i="1" u="sng" dirty="0" smtClean="0">
                <a:solidFill>
                  <a:schemeClr val="accent2">
                    <a:lumMod val="75000"/>
                  </a:schemeClr>
                </a:solidFill>
              </a:rPr>
              <a:t>acquire rivals</a:t>
            </a:r>
            <a:r>
              <a:rPr lang="en-US" sz="26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smtClean="0"/>
              <a:t>to achieve size</a:t>
            </a:r>
            <a:br>
              <a:rPr lang="en-US" sz="2600" dirty="0" smtClean="0"/>
            </a:br>
            <a:r>
              <a:rPr lang="en-US" sz="2600" dirty="0" smtClean="0"/>
              <a:t>needed to capture greater scale economies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600" b="1" i="1" u="sng" dirty="0" smtClean="0">
                <a:solidFill>
                  <a:schemeClr val="accent2">
                    <a:lumMod val="75000"/>
                  </a:schemeClr>
                </a:solidFill>
              </a:rPr>
              <a:t>Invest</a:t>
            </a:r>
            <a:r>
              <a:rPr lang="en-US" sz="2600" dirty="0" smtClean="0"/>
              <a:t> in new </a:t>
            </a:r>
            <a:r>
              <a:rPr lang="en-US" sz="2600" b="1" i="1" u="sng" dirty="0" smtClean="0">
                <a:solidFill>
                  <a:schemeClr val="accent2">
                    <a:lumMod val="75000"/>
                  </a:schemeClr>
                </a:solidFill>
              </a:rPr>
              <a:t>cost-saving facilities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and </a:t>
            </a:r>
            <a:r>
              <a:rPr lang="en-US" sz="2600" b="1" i="1" u="sng" dirty="0" smtClean="0">
                <a:solidFill>
                  <a:schemeClr val="accent2">
                    <a:lumMod val="75000"/>
                  </a:schemeClr>
                </a:solidFill>
              </a:rPr>
              <a:t>equipment,</a:t>
            </a:r>
            <a:r>
              <a:rPr lang="en-US" sz="2600" dirty="0" smtClean="0"/>
              <a:t> perhaps relocating</a:t>
            </a:r>
            <a:br>
              <a:rPr lang="en-US" sz="2600" dirty="0" smtClean="0"/>
            </a:br>
            <a:r>
              <a:rPr lang="en-US" sz="2600" dirty="0" smtClean="0"/>
              <a:t>operations to countries where costs are lower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Pursue </a:t>
            </a:r>
            <a:r>
              <a:rPr lang="en-US" sz="2600" b="1" i="1" u="sng" dirty="0" smtClean="0">
                <a:solidFill>
                  <a:schemeClr val="accent2">
                    <a:lumMod val="75000"/>
                  </a:schemeClr>
                </a:solidFill>
              </a:rPr>
              <a:t>technological innovations</a:t>
            </a:r>
            <a:r>
              <a:rPr lang="en-US" sz="26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smtClean="0"/>
              <a:t>or radical</a:t>
            </a:r>
            <a:br>
              <a:rPr lang="en-US" sz="2600" dirty="0" smtClean="0"/>
            </a:br>
            <a:r>
              <a:rPr lang="en-US" sz="2600" b="1" i="1" u="sng" dirty="0" smtClean="0">
                <a:solidFill>
                  <a:schemeClr val="accent2">
                    <a:lumMod val="75000"/>
                  </a:schemeClr>
                </a:solidFill>
              </a:rPr>
              <a:t>value chain revamping</a:t>
            </a:r>
            <a:r>
              <a:rPr lang="en-US" sz="26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smtClean="0"/>
              <a:t>to achieve cost-savings</a:t>
            </a:r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0362" y="1428751"/>
            <a:ext cx="8322028" cy="5103202"/>
          </a:xfrm>
          <a:noFill/>
        </p:spPr>
        <p:txBody>
          <a:bodyPr lIns="90484" tIns="44448" rIns="90484" bIns="44448"/>
          <a:lstStyle/>
          <a:p>
            <a:pPr defTabSz="1032358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Where </a:t>
            </a: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big size </a:t>
            </a:r>
            <a:r>
              <a:rPr lang="en-US" dirty="0" smtClean="0"/>
              <a:t>does </a:t>
            </a: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n-US" dirty="0" smtClean="0"/>
              <a:t> yield a </a:t>
            </a: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cost advantage</a:t>
            </a:r>
            <a:r>
              <a:rPr lang="en-US" b="1" i="1" dirty="0" smtClean="0">
                <a:solidFill>
                  <a:schemeClr val="folHlink"/>
                </a:solidFill>
              </a:rPr>
              <a:t>,</a:t>
            </a:r>
            <a:r>
              <a:rPr lang="en-US" dirty="0" smtClean="0"/>
              <a:t> runner-up firms have seven options</a:t>
            </a:r>
          </a:p>
          <a:p>
            <a:pPr marL="845960" lvl="1" indent="-329781" defTabSz="1032358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1.</a:t>
            </a:r>
            <a:r>
              <a:rPr lang="en-US" dirty="0" smtClean="0"/>
              <a:t> Offensive strategies to </a:t>
            </a:r>
            <a:r>
              <a:rPr lang="en-US" i="1" u="sng" dirty="0" smtClean="0"/>
              <a:t>build market share</a:t>
            </a:r>
          </a:p>
          <a:p>
            <a:pPr marL="845960" lvl="1" indent="-329781" defTabSz="1032358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2.</a:t>
            </a:r>
            <a:r>
              <a:rPr lang="en-US" dirty="0" smtClean="0"/>
              <a:t> Growth-via-</a:t>
            </a:r>
            <a:r>
              <a:rPr lang="en-US" i="1" u="sng" dirty="0" smtClean="0"/>
              <a:t>acquisition</a:t>
            </a:r>
            <a:r>
              <a:rPr lang="en-US" dirty="0" smtClean="0"/>
              <a:t> strategy</a:t>
            </a:r>
          </a:p>
          <a:p>
            <a:pPr marL="845960" lvl="1" indent="-329781" defTabSz="1032358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3.</a:t>
            </a:r>
            <a:r>
              <a:rPr lang="en-US" dirty="0" smtClean="0"/>
              <a:t> Vacant </a:t>
            </a:r>
            <a:r>
              <a:rPr lang="en-US" i="1" u="sng" dirty="0" smtClean="0"/>
              <a:t>niche strategy</a:t>
            </a:r>
          </a:p>
          <a:p>
            <a:pPr marL="845960" lvl="1" indent="-329781" defTabSz="1032358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4.</a:t>
            </a:r>
            <a:r>
              <a:rPr lang="en-US" dirty="0" smtClean="0"/>
              <a:t> </a:t>
            </a:r>
            <a:r>
              <a:rPr lang="en-US" i="1" u="sng" dirty="0" smtClean="0"/>
              <a:t>Specialist strategy</a:t>
            </a:r>
          </a:p>
          <a:p>
            <a:pPr marL="845960" lvl="1" indent="-329781" defTabSz="1032358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5.</a:t>
            </a:r>
            <a:r>
              <a:rPr lang="en-US" dirty="0" smtClean="0"/>
              <a:t> </a:t>
            </a:r>
            <a:r>
              <a:rPr lang="en-US" i="1" u="sng" dirty="0" smtClean="0"/>
              <a:t>Superior</a:t>
            </a:r>
            <a:r>
              <a:rPr lang="en-US" dirty="0" smtClean="0"/>
              <a:t> product </a:t>
            </a:r>
            <a:r>
              <a:rPr lang="en-US" i="1" u="sng" dirty="0" smtClean="0"/>
              <a:t>strategy</a:t>
            </a:r>
          </a:p>
          <a:p>
            <a:pPr marL="845960" lvl="1" indent="-329781" defTabSz="1032358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6.</a:t>
            </a:r>
            <a:r>
              <a:rPr lang="en-US" dirty="0" smtClean="0"/>
              <a:t> </a:t>
            </a:r>
            <a:r>
              <a:rPr lang="en-US" i="1" u="sng" dirty="0" smtClean="0"/>
              <a:t>Distinctive</a:t>
            </a:r>
            <a:r>
              <a:rPr lang="en-US" dirty="0" smtClean="0"/>
              <a:t> image </a:t>
            </a:r>
            <a:r>
              <a:rPr lang="en-US" i="1" u="sng" dirty="0" smtClean="0"/>
              <a:t>strateg</a:t>
            </a:r>
            <a:r>
              <a:rPr lang="en-US" dirty="0" smtClean="0"/>
              <a:t>y</a:t>
            </a:r>
          </a:p>
          <a:p>
            <a:pPr marL="845960" lvl="1" indent="-329781" defTabSz="1032358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folHlink"/>
                </a:solidFill>
              </a:rPr>
              <a:t>7.</a:t>
            </a:r>
            <a:r>
              <a:rPr lang="en-US" dirty="0" smtClean="0"/>
              <a:t> </a:t>
            </a:r>
            <a:r>
              <a:rPr lang="en-US" i="1" u="sng" dirty="0" smtClean="0"/>
              <a:t>Content follower strategy</a:t>
            </a:r>
          </a:p>
        </p:txBody>
      </p:sp>
      <p:sp>
        <p:nvSpPr>
          <p:cNvPr id="224296" name="Rectangle 40"/>
          <p:cNvSpPr>
            <a:spLocks noGrp="1" noChangeArrowheads="1"/>
          </p:cNvSpPr>
          <p:nvPr>
            <p:ph type="title"/>
          </p:nvPr>
        </p:nvSpPr>
        <p:spPr>
          <a:xfrm>
            <a:off x="332644" y="163138"/>
            <a:ext cx="7690556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200" b="1" dirty="0" smtClean="0"/>
              <a:t>Strategic  Options  for  Runner-Up  Firms  Not  Disadvantaged  By  Smaller  Size</a:t>
            </a:r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>
          <a:xfrm>
            <a:off x="282242" y="98743"/>
            <a:ext cx="769055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100" b="1" dirty="0" smtClean="0"/>
              <a:t>Offensive  Strategies</a:t>
            </a:r>
            <a:br>
              <a:rPr lang="en-US" sz="4100" b="1" dirty="0" smtClean="0"/>
            </a:br>
            <a:r>
              <a:rPr lang="en-US" sz="4100" b="1" dirty="0" smtClean="0"/>
              <a:t>for  Runner-Up  Firms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7363" y="1645522"/>
            <a:ext cx="8229600" cy="452596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Best </a:t>
            </a:r>
            <a:r>
              <a:rPr lang="en-US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“mover-and-shaker” offensives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Pioneer a leapfrog technological breakthrough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Get new/better products into market ahead of rivals and build reputation for product leadership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Be more agile and innovative in adapting to evolving market conditions and customer needs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Forge attractive strategic alliances with key distributors and/or marketers of similar products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Find innovative ways to dramatically drive down costs to win customers from higher-cost rivals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Craft an attractive differentiation strategy</a:t>
            </a:r>
          </a:p>
        </p:txBody>
      </p: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4595" y="201774"/>
            <a:ext cx="7690556" cy="1143000"/>
          </a:xfrm>
          <a:effectLst/>
        </p:spPr>
        <p:txBody>
          <a:bodyPr lIns="90484" tIns="44448" rIns="90484" bIns="4444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100" b="1" dirty="0" smtClean="0"/>
              <a:t>Rule  of  Offensive  Strategy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404" y="1763958"/>
            <a:ext cx="7858124" cy="4612298"/>
          </a:xfrm>
          <a:gradFill rotWithShape="1">
            <a:gsLst>
              <a:gs pos="0">
                <a:srgbClr val="FFCC66">
                  <a:alpha val="54999"/>
                </a:srgbClr>
              </a:gs>
              <a:gs pos="100000">
                <a:srgbClr val="FFF0D3"/>
              </a:gs>
            </a:gsLst>
            <a:path path="shape">
              <a:fillToRect l="50000" t="50000" r="50000" b="50000"/>
            </a:path>
          </a:gradFill>
          <a:ln w="57150" cap="flat">
            <a:solidFill>
              <a:schemeClr val="tx1"/>
            </a:solidFill>
          </a:ln>
        </p:spPr>
        <p:txBody>
          <a:bodyPr lIns="90484" tIns="44448" rIns="90484" bIns="44448" anchor="ctr"/>
          <a:lstStyle/>
          <a:p>
            <a:pPr marL="0" indent="0" algn="ctr" defTabSz="1032358">
              <a:lnSpc>
                <a:spcPct val="150000"/>
              </a:lnSpc>
              <a:buNone/>
            </a:pPr>
            <a:r>
              <a:rPr lang="en-US" sz="3600" b="1" i="1" dirty="0" smtClean="0">
                <a:solidFill>
                  <a:schemeClr val="folHlink"/>
                </a:solidFill>
              </a:rPr>
              <a:t>Runner-up firms</a:t>
            </a:r>
            <a:r>
              <a:rPr lang="en-US" sz="3600" b="1" dirty="0" smtClean="0"/>
              <a:t> should avoid attacking a leader head-on with an imitative strategy, regardless of the resources and staying power an underdog may have!</a:t>
            </a:r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24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b="1" dirty="0" smtClean="0"/>
              <a:t>Growth-via-Acquisition</a:t>
            </a:r>
            <a:br>
              <a:rPr lang="en-US" b="1" dirty="0" smtClean="0"/>
            </a:br>
            <a:r>
              <a:rPr lang="en-US" b="1" dirty="0" smtClean="0"/>
              <a:t>Strategies  for  Runner-Up  Firms</a:t>
            </a:r>
          </a:p>
        </p:txBody>
      </p:sp>
      <p:sp>
        <p:nvSpPr>
          <p:cNvPr id="43011" name="Rectangle 4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b="1" i="1" dirty="0" smtClean="0">
                <a:solidFill>
                  <a:schemeClr val="folHlink"/>
                </a:solidFill>
              </a:rPr>
              <a:t>Frequently used strategy</a:t>
            </a:r>
            <a:r>
              <a:rPr lang="en-US" sz="2600" dirty="0" smtClean="0"/>
              <a:t> of ambitious runner-up firms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To succeed, top managers must have skills to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Assimilate operations of acquired firms, eliminating duplication and overlap,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Generate efficiencies and cost savings, </a:t>
            </a:r>
            <a:r>
              <a:rPr lang="en-US" sz="2600" b="1" i="1" dirty="0" smtClean="0"/>
              <a:t>and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Structure combined resources to</a:t>
            </a:r>
            <a:br>
              <a:rPr lang="en-US" sz="2600" dirty="0" smtClean="0"/>
            </a:br>
            <a:r>
              <a:rPr lang="en-US" sz="2600" dirty="0" smtClean="0"/>
              <a:t>create stronger competitive capabilities</a:t>
            </a:r>
          </a:p>
        </p:txBody>
      </p:sp>
      <p:pic>
        <p:nvPicPr>
          <p:cNvPr id="43012" name="Picture 56" descr="j01494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945" y="4209317"/>
            <a:ext cx="2270126" cy="239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487363" y="1684159"/>
            <a:ext cx="8229600" cy="452596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chemeClr val="folHlink"/>
                </a:solidFill>
              </a:rPr>
              <a:t>Focus strategy</a:t>
            </a:r>
            <a:r>
              <a:rPr lang="en-US" dirty="0" smtClean="0"/>
              <a:t> concentrated on end-use applications market leaders have neglected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chemeClr val="folHlink"/>
                </a:solidFill>
              </a:rPr>
              <a:t>Characteristics</a:t>
            </a:r>
            <a:r>
              <a:rPr lang="en-US" dirty="0" smtClean="0"/>
              <a:t> of an </a:t>
            </a:r>
            <a:r>
              <a:rPr lang="en-US" b="1" i="1" dirty="0" smtClean="0">
                <a:solidFill>
                  <a:schemeClr val="folHlink"/>
                </a:solidFill>
              </a:rPr>
              <a:t>ideal vacant niche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Sufficient size to be profitable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Growth potential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Well-suited to a firm’s capabilities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Hard for leaders to serve</a:t>
            </a:r>
          </a:p>
        </p:txBody>
      </p:sp>
      <p:sp>
        <p:nvSpPr>
          <p:cNvPr id="230440" name="Rectangle 40"/>
          <p:cNvSpPr>
            <a:spLocks noGrp="1" noChangeArrowheads="1"/>
          </p:cNvSpPr>
          <p:nvPr>
            <p:ph type="title"/>
          </p:nvPr>
        </p:nvSpPr>
        <p:spPr>
          <a:xfrm>
            <a:off x="1051278" y="137380"/>
            <a:ext cx="7690556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800" b="1" dirty="0" smtClean="0"/>
              <a:t>Vacant  Niche  Strategies</a:t>
            </a:r>
            <a:br>
              <a:rPr lang="en-US" sz="3800" b="1" dirty="0" smtClean="0"/>
            </a:br>
            <a:r>
              <a:rPr lang="en-US" sz="3800" b="1" dirty="0" smtClean="0"/>
              <a:t>for  Runner-Up  Firms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7722" y="137380"/>
            <a:ext cx="769055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100" dirty="0" smtClean="0"/>
              <a:t>Matching  Strategy  to  a  Company’s  Situation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06237" y="1952626"/>
            <a:ext cx="3261430" cy="417451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rgbClr val="F3F3F3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90484" tIns="44448" rIns="90484" bIns="44448" anchor="ctr" anchorCtr="1"/>
          <a:lstStyle/>
          <a:p>
            <a:pPr algn="ctr" defTabSz="914067">
              <a:lnSpc>
                <a:spcPct val="115000"/>
              </a:lnSpc>
              <a:spcBef>
                <a:spcPct val="20000"/>
              </a:spcBef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Most important 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drivers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shaping a firm’s strategic options fall into 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two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categories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293431" y="4181842"/>
            <a:ext cx="3568347" cy="234461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rgbClr val="F3F3F3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90484" tIns="44448" rIns="90484" bIns="44448" anchor="ctr" anchorCtr="1"/>
          <a:lstStyle/>
          <a:p>
            <a:pPr marL="114706" lvl="1" algn="ctr" defTabSz="914067">
              <a:lnSpc>
                <a:spcPct val="110000"/>
              </a:lnSpc>
              <a:spcBef>
                <a:spcPct val="20000"/>
              </a:spcBef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Firm’s </a:t>
            </a: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competitive capabilities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, market position, </a:t>
            </a: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best opportunities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93431" y="1522169"/>
            <a:ext cx="3568347" cy="2344615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rgbClr val="F3F3F3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90484" tIns="44448" rIns="90484" bIns="44448" anchor="ctr" anchorCtr="1"/>
          <a:lstStyle/>
          <a:p>
            <a:pPr marL="114706" lvl="1" algn="ctr" defTabSz="914067">
              <a:lnSpc>
                <a:spcPct val="110000"/>
              </a:lnSpc>
              <a:spcBef>
                <a:spcPct val="20000"/>
              </a:spcBef>
            </a:pP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Nature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of industry and </a:t>
            </a: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competitive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conditions</a:t>
            </a:r>
          </a:p>
        </p:txBody>
      </p:sp>
      <p:sp>
        <p:nvSpPr>
          <p:cNvPr id="309254" name="AutoShape 6"/>
          <p:cNvSpPr>
            <a:spLocks noChangeArrowheads="1"/>
          </p:cNvSpPr>
          <p:nvPr/>
        </p:nvSpPr>
        <p:spPr bwMode="auto">
          <a:xfrm>
            <a:off x="3808237" y="2247534"/>
            <a:ext cx="1414639" cy="892052"/>
          </a:xfrm>
          <a:prstGeom prst="rightArrow">
            <a:avLst>
              <a:gd name="adj1" fmla="val 50000"/>
              <a:gd name="adj2" fmla="val 4117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3236" tIns="51618" rIns="103236" bIns="51618" anchor="ctr"/>
          <a:lstStyle/>
          <a:p>
            <a:pPr>
              <a:defRPr/>
            </a:pPr>
            <a:endParaRPr lang="en-US"/>
          </a:p>
        </p:txBody>
      </p:sp>
      <p:sp>
        <p:nvSpPr>
          <p:cNvPr id="309255" name="AutoShape 7"/>
          <p:cNvSpPr>
            <a:spLocks noChangeArrowheads="1"/>
          </p:cNvSpPr>
          <p:nvPr/>
        </p:nvSpPr>
        <p:spPr bwMode="auto">
          <a:xfrm>
            <a:off x="3808237" y="4909039"/>
            <a:ext cx="1414639" cy="892053"/>
          </a:xfrm>
          <a:prstGeom prst="rightArrow">
            <a:avLst>
              <a:gd name="adj1" fmla="val 50000"/>
              <a:gd name="adj2" fmla="val 4117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3236" tIns="51618" rIns="103236" bIns="51618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7166" y="137380"/>
            <a:ext cx="7690556" cy="11430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4100" b="1" dirty="0" smtClean="0"/>
              <a:t>Specialist  Strategy  for</a:t>
            </a:r>
            <a:br>
              <a:rPr lang="en-US" sz="4100" b="1" dirty="0" smtClean="0"/>
            </a:br>
            <a:r>
              <a:rPr lang="en-US" sz="4100" b="1" dirty="0" smtClean="0"/>
              <a:t>Runner-Up  Firms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chemeClr val="folHlink"/>
                </a:solidFill>
              </a:rPr>
              <a:t>Strategy</a:t>
            </a:r>
            <a:r>
              <a:rPr lang="en-US" dirty="0" smtClean="0"/>
              <a:t> concentrated on</a:t>
            </a:r>
            <a:br>
              <a:rPr lang="en-US" dirty="0" smtClean="0"/>
            </a:br>
            <a:r>
              <a:rPr lang="en-US" dirty="0" smtClean="0"/>
              <a:t>being a leader based on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Specific technology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Product uniqueness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Expertise in 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Special-purpose products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Specialized know-how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Delivering distinctive customer services</a:t>
            </a:r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137380"/>
            <a:ext cx="7690556" cy="11430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4100" b="1" dirty="0" smtClean="0"/>
              <a:t>Superior  Product  Strategy</a:t>
            </a:r>
            <a:br>
              <a:rPr lang="en-US" sz="4100" b="1" dirty="0" smtClean="0"/>
            </a:br>
            <a:r>
              <a:rPr lang="en-US" sz="4100" b="1" dirty="0" smtClean="0"/>
              <a:t>for  Runner-Up  Firms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chemeClr val="folHlink"/>
                </a:solidFill>
              </a:rPr>
              <a:t>Differentiation-based focused strategy</a:t>
            </a:r>
            <a:r>
              <a:rPr lang="en-US" dirty="0" smtClean="0"/>
              <a:t> based on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Superior product quality </a:t>
            </a:r>
            <a:r>
              <a:rPr lang="en-US" b="1" i="1" dirty="0" smtClean="0"/>
              <a:t>or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Unique product attributes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chemeClr val="folHlink"/>
                </a:solidFill>
              </a:rPr>
              <a:t>Approaches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Fine craftsmanship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Prestige quality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Frequent product innovations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Close contact with customers to</a:t>
            </a:r>
            <a:br>
              <a:rPr lang="en-US" dirty="0" smtClean="0"/>
            </a:br>
            <a:r>
              <a:rPr lang="en-US" dirty="0" smtClean="0"/>
              <a:t>gain input for better quality product</a:t>
            </a:r>
          </a:p>
        </p:txBody>
      </p:sp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chemeClr val="folHlink"/>
                </a:solidFill>
              </a:rPr>
              <a:t>Strategy </a:t>
            </a:r>
            <a:r>
              <a:rPr lang="en-US" dirty="0" smtClean="0"/>
              <a:t>concentrated on ways to</a:t>
            </a:r>
            <a:br>
              <a:rPr lang="en-US" dirty="0" smtClean="0"/>
            </a:br>
            <a:r>
              <a:rPr lang="en-US" b="1" i="1" dirty="0" smtClean="0">
                <a:solidFill>
                  <a:schemeClr val="folHlink"/>
                </a:solidFill>
              </a:rPr>
              <a:t>stand out</a:t>
            </a:r>
            <a:r>
              <a:rPr lang="en-US" dirty="0" smtClean="0"/>
              <a:t> from rivals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 </a:t>
            </a:r>
            <a:r>
              <a:rPr lang="en-US" b="1" i="1" dirty="0" smtClean="0">
                <a:solidFill>
                  <a:schemeClr val="folHlink"/>
                </a:solidFill>
              </a:rPr>
              <a:t>Approaches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Reputation for charging lowest price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Prestige quality at a good price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Superior customer service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Unique product attributes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New product introductions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Unusually creative advertising</a:t>
            </a:r>
          </a:p>
        </p:txBody>
      </p:sp>
      <p:sp>
        <p:nvSpPr>
          <p:cNvPr id="233482" name="Rectangle 10"/>
          <p:cNvSpPr>
            <a:spLocks noGrp="1" noChangeArrowheads="1"/>
          </p:cNvSpPr>
          <p:nvPr>
            <p:ph type="title"/>
          </p:nvPr>
        </p:nvSpPr>
        <p:spPr>
          <a:xfrm>
            <a:off x="1107722" y="137380"/>
            <a:ext cx="7690556" cy="11430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3800" b="1" dirty="0" smtClean="0"/>
              <a:t>Distinctive  Image  Strategy</a:t>
            </a:r>
            <a:br>
              <a:rPr lang="en-US" sz="3800" b="1" dirty="0" smtClean="0"/>
            </a:br>
            <a:r>
              <a:rPr lang="en-US" sz="3800" b="1" dirty="0" smtClean="0"/>
              <a:t>for  Runner-Up  Firms</a:t>
            </a:r>
          </a:p>
        </p:txBody>
      </p:sp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9" name="Rectangle 13"/>
          <p:cNvSpPr>
            <a:spLocks noGrp="1" noChangeArrowheads="1"/>
          </p:cNvSpPr>
          <p:nvPr>
            <p:ph type="title"/>
          </p:nvPr>
        </p:nvSpPr>
        <p:spPr>
          <a:xfrm>
            <a:off x="1107722" y="137380"/>
            <a:ext cx="7690556" cy="11430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3800" b="1" dirty="0" smtClean="0"/>
              <a:t>Content  Follower  Strategy</a:t>
            </a:r>
            <a:br>
              <a:rPr lang="en-US" sz="3800" b="1" dirty="0" smtClean="0"/>
            </a:br>
            <a:r>
              <a:rPr lang="en-US" sz="3800" b="1" dirty="0" smtClean="0"/>
              <a:t>for  Runner-Up  Firms</a:t>
            </a:r>
          </a:p>
        </p:txBody>
      </p:sp>
      <p:sp>
        <p:nvSpPr>
          <p:cNvPr id="47107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chemeClr val="folHlink"/>
                </a:solidFill>
              </a:rPr>
              <a:t>Strategy</a:t>
            </a:r>
            <a:r>
              <a:rPr lang="en-US" dirty="0" smtClean="0"/>
              <a:t> involves </a:t>
            </a:r>
            <a:r>
              <a:rPr lang="en-US" b="1" i="1" dirty="0" smtClean="0">
                <a:solidFill>
                  <a:schemeClr val="folHlink"/>
                </a:solidFill>
              </a:rPr>
              <a:t>avoiding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Trend-setting moves </a:t>
            </a:r>
            <a:r>
              <a:rPr lang="en-US" b="1" i="1" dirty="0" smtClean="0"/>
              <a:t>and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Aggressive moves to steal</a:t>
            </a:r>
            <a:br>
              <a:rPr lang="en-US" dirty="0" smtClean="0"/>
            </a:br>
            <a:r>
              <a:rPr lang="en-US" dirty="0" smtClean="0"/>
              <a:t>customers from leaders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chemeClr val="folHlink"/>
                </a:solidFill>
              </a:rPr>
              <a:t>Approaches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Do not provoke competitive retaliation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React and respond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Defense rather than offense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Keep same price as leaders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Attempt to maintain market position</a:t>
            </a:r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1833" y="137380"/>
            <a:ext cx="7690556" cy="1143000"/>
          </a:xfrm>
          <a:effectLst/>
        </p:spPr>
        <p:txBody>
          <a:bodyPr lIns="90484" tIns="44448" rIns="90484" bIns="44448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4100" b="1" dirty="0" smtClean="0"/>
              <a:t>9. Weak  Businesses:</a:t>
            </a:r>
            <a:br>
              <a:rPr lang="en-US" sz="4100" b="1" dirty="0" smtClean="0"/>
            </a:br>
            <a:r>
              <a:rPr lang="en-US" sz="4100" b="1" dirty="0" smtClean="0"/>
              <a:t>Strategic  Options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361" y="1423255"/>
            <a:ext cx="8397876" cy="5141668"/>
          </a:xfrm>
          <a:noFill/>
        </p:spPr>
        <p:txBody>
          <a:bodyPr lIns="90484" tIns="44448" rIns="90484" bIns="44448" anchor="ctr"/>
          <a:lstStyle/>
          <a:p>
            <a:pPr defTabSz="1032358"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Launch an </a:t>
            </a:r>
            <a:r>
              <a:rPr lang="en-US" b="1" i="1" dirty="0" smtClean="0">
                <a:solidFill>
                  <a:schemeClr val="folHlink"/>
                </a:solidFill>
              </a:rPr>
              <a:t>offensive turnaround strategy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(if resources permit)</a:t>
            </a:r>
          </a:p>
          <a:p>
            <a:pPr defTabSz="1032358"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Employ a </a:t>
            </a:r>
            <a:r>
              <a:rPr lang="en-US" b="1" i="1" dirty="0" smtClean="0">
                <a:solidFill>
                  <a:schemeClr val="folHlink"/>
                </a:solidFill>
              </a:rPr>
              <a:t>fortify-and-defend strategy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(to the extent resources permit)</a:t>
            </a:r>
          </a:p>
          <a:p>
            <a:pPr defTabSz="1032358"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Pursue a </a:t>
            </a:r>
            <a:r>
              <a:rPr lang="en-US" b="1" i="1" dirty="0" smtClean="0">
                <a:solidFill>
                  <a:schemeClr val="folHlink"/>
                </a:solidFill>
              </a:rPr>
              <a:t>fast-exit strategy</a:t>
            </a:r>
          </a:p>
          <a:p>
            <a:pPr defTabSz="1032358"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Adopt an </a:t>
            </a:r>
            <a:r>
              <a:rPr lang="en-US" b="1" i="1" dirty="0" smtClean="0">
                <a:solidFill>
                  <a:schemeClr val="folHlink"/>
                </a:solidFill>
              </a:rPr>
              <a:t>end-game strategy</a:t>
            </a:r>
          </a:p>
        </p:txBody>
      </p:sp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07722" y="137380"/>
            <a:ext cx="7690556" cy="11430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3800" b="1" dirty="0" smtClean="0"/>
              <a:t>Achieving  a  Turnaround:  </a:t>
            </a:r>
            <a:br>
              <a:rPr lang="en-US" sz="3800" b="1" dirty="0" smtClean="0"/>
            </a:br>
            <a:r>
              <a:rPr lang="en-US" sz="3800" b="1" dirty="0" smtClean="0"/>
              <a:t>The  Strategic  Options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Sell off assets to generate cash and/or reduce debt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Revise existing strategy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Launch efforts to boost revenues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Cut costs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Combination of efforts</a:t>
            </a:r>
          </a:p>
        </p:txBody>
      </p:sp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343" y="0"/>
            <a:ext cx="769055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Liquidation  Strategy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smtClean="0">
                <a:solidFill>
                  <a:schemeClr val="folHlink"/>
                </a:solidFill>
              </a:rPr>
              <a:t>Wisest</a:t>
            </a:r>
            <a:r>
              <a:rPr lang="en-US" sz="2800" dirty="0" smtClean="0"/>
              <a:t> strategic </a:t>
            </a:r>
            <a:r>
              <a:rPr lang="en-US" sz="2800" b="1" i="1" dirty="0" smtClean="0">
                <a:solidFill>
                  <a:schemeClr val="folHlink"/>
                </a:solidFill>
              </a:rPr>
              <a:t>option</a:t>
            </a:r>
            <a:r>
              <a:rPr lang="en-US" sz="2800" dirty="0" smtClean="0"/>
              <a:t> in </a:t>
            </a:r>
            <a:r>
              <a:rPr lang="en-US" sz="2800" b="1" i="1" dirty="0" smtClean="0">
                <a:solidFill>
                  <a:schemeClr val="folHlink"/>
                </a:solidFill>
              </a:rPr>
              <a:t>certain situations</a:t>
            </a:r>
          </a:p>
          <a:p>
            <a:pPr marL="912275" lvl="1" indent="-396096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Lack of resources</a:t>
            </a:r>
          </a:p>
          <a:p>
            <a:pPr marL="912275" lvl="1" indent="-396096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Dim profit prospects</a:t>
            </a:r>
          </a:p>
          <a:p>
            <a:pPr marL="912275" lvl="1" indent="-396096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May serve stockholder interests</a:t>
            </a:r>
            <a:br>
              <a:rPr lang="en-US" dirty="0" smtClean="0"/>
            </a:br>
            <a:r>
              <a:rPr lang="en-US" dirty="0" smtClean="0"/>
              <a:t>better than bankruptcy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smtClean="0">
                <a:solidFill>
                  <a:schemeClr val="folHlink"/>
                </a:solidFill>
              </a:rPr>
              <a:t>Unpleasant</a:t>
            </a:r>
            <a:r>
              <a:rPr lang="en-US" sz="2800" dirty="0" smtClean="0"/>
              <a:t> strategic </a:t>
            </a:r>
            <a:r>
              <a:rPr lang="en-US" sz="2800" b="1" i="1" dirty="0" smtClean="0">
                <a:solidFill>
                  <a:schemeClr val="folHlink"/>
                </a:solidFill>
              </a:rPr>
              <a:t>option</a:t>
            </a:r>
          </a:p>
          <a:p>
            <a:pPr marL="912275" lvl="1" indent="-396096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Hardship of job eliminations</a:t>
            </a:r>
          </a:p>
          <a:p>
            <a:pPr marL="912275" lvl="1" indent="-396096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Effects of closing on local community</a:t>
            </a:r>
          </a:p>
        </p:txBody>
      </p:sp>
    </p:spTree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055" y="137380"/>
            <a:ext cx="7690556" cy="1143000"/>
          </a:xfrm>
          <a:effectLst/>
        </p:spPr>
        <p:txBody>
          <a:bodyPr lIns="90484" tIns="44448" rIns="90484" bIns="44448"/>
          <a:lstStyle/>
          <a:p>
            <a:pPr algn="l" eaLnBrk="1" hangingPunct="1">
              <a:defRPr/>
            </a:pPr>
            <a:r>
              <a:rPr lang="en-US" sz="4100" b="1" dirty="0" smtClean="0"/>
              <a:t>What  Is  an</a:t>
            </a:r>
            <a:br>
              <a:rPr lang="en-US" sz="4100" b="1" dirty="0" smtClean="0"/>
            </a:br>
            <a:r>
              <a:rPr lang="en-US" sz="4100" b="1" dirty="0" smtClean="0"/>
              <a:t>End-Game  Strategy?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361" y="1419593"/>
            <a:ext cx="8397876" cy="5183798"/>
          </a:xfrm>
          <a:noFill/>
        </p:spPr>
        <p:txBody>
          <a:bodyPr lIns="90484" tIns="44448" rIns="90484" bIns="44448"/>
          <a:lstStyle/>
          <a:p>
            <a:pPr defTabSz="1032358">
              <a:spcBef>
                <a:spcPct val="45000"/>
              </a:spcBef>
              <a:spcAft>
                <a:spcPct val="45000"/>
              </a:spcAft>
            </a:pPr>
            <a:r>
              <a:rPr lang="en-US" sz="2400" dirty="0" smtClean="0"/>
              <a:t>Steers </a:t>
            </a:r>
            <a:r>
              <a:rPr lang="en-US" sz="2400" b="1" i="1" dirty="0" smtClean="0">
                <a:solidFill>
                  <a:schemeClr val="folHlink"/>
                </a:solidFill>
              </a:rPr>
              <a:t>middle course </a:t>
            </a:r>
            <a:r>
              <a:rPr lang="en-US" sz="2400" dirty="0" smtClean="0"/>
              <a:t>between status quo and exiting quickly</a:t>
            </a:r>
          </a:p>
          <a:p>
            <a:pPr defTabSz="1032358">
              <a:spcBef>
                <a:spcPct val="45000"/>
              </a:spcBef>
              <a:spcAft>
                <a:spcPct val="45000"/>
              </a:spcAft>
            </a:pPr>
            <a:r>
              <a:rPr lang="en-US" sz="2400" dirty="0" smtClean="0"/>
              <a:t>Involves </a:t>
            </a:r>
            <a:r>
              <a:rPr lang="en-US" sz="2400" b="1" i="1" dirty="0" smtClean="0">
                <a:solidFill>
                  <a:schemeClr val="folHlink"/>
                </a:solidFill>
              </a:rPr>
              <a:t>gradually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chemeClr val="folHlink"/>
                </a:solidFill>
              </a:rPr>
              <a:t>sacrificing market position</a:t>
            </a:r>
            <a:br>
              <a:rPr lang="en-US" sz="2400" b="1" i="1" dirty="0" smtClean="0">
                <a:solidFill>
                  <a:schemeClr val="folHlink"/>
                </a:solidFill>
              </a:rPr>
            </a:br>
            <a:r>
              <a:rPr lang="en-US" sz="2400" dirty="0" smtClean="0"/>
              <a:t>in return for bigger </a:t>
            </a:r>
            <a:r>
              <a:rPr lang="en-US" sz="2400" b="1" i="1" dirty="0" smtClean="0">
                <a:solidFill>
                  <a:schemeClr val="folHlink"/>
                </a:solidFill>
              </a:rPr>
              <a:t>near-term</a:t>
            </a:r>
            <a:r>
              <a:rPr lang="en-US" sz="2400" dirty="0" smtClean="0"/>
              <a:t> cash flow/profit</a:t>
            </a:r>
          </a:p>
          <a:p>
            <a:pPr defTabSz="1032358">
              <a:spcBef>
                <a:spcPct val="45000"/>
              </a:spcBef>
              <a:spcAft>
                <a:spcPct val="45000"/>
              </a:spcAft>
            </a:pPr>
            <a:r>
              <a:rPr lang="en-US" sz="2400" dirty="0" smtClean="0"/>
              <a:t>Objectives</a:t>
            </a:r>
          </a:p>
          <a:p>
            <a:pPr marL="845960" lvl="1" indent="-329781" defTabSz="1032358">
              <a:spcBef>
                <a:spcPct val="45000"/>
              </a:spcBef>
              <a:spcAft>
                <a:spcPct val="45000"/>
              </a:spcAft>
            </a:pPr>
            <a:r>
              <a:rPr lang="en-US" sz="2400" b="1" i="1" dirty="0" smtClean="0">
                <a:solidFill>
                  <a:schemeClr val="folHlink"/>
                </a:solidFill>
              </a:rPr>
              <a:t>Short-term</a:t>
            </a:r>
            <a:r>
              <a:rPr lang="en-US" sz="2400" dirty="0" smtClean="0"/>
              <a:t> - Generate largest</a:t>
            </a:r>
            <a:br>
              <a:rPr lang="en-US" sz="2400" dirty="0" smtClean="0"/>
            </a:br>
            <a:r>
              <a:rPr lang="en-US" sz="2400" dirty="0" smtClean="0"/>
              <a:t>feasible cash flow</a:t>
            </a:r>
          </a:p>
          <a:p>
            <a:pPr marL="845960" lvl="1" indent="-329781" defTabSz="1032358">
              <a:spcBef>
                <a:spcPct val="45000"/>
              </a:spcBef>
              <a:spcAft>
                <a:spcPct val="45000"/>
              </a:spcAft>
            </a:pPr>
            <a:r>
              <a:rPr lang="en-US" sz="2400" b="1" i="1" dirty="0" smtClean="0">
                <a:solidFill>
                  <a:schemeClr val="folHlink"/>
                </a:solidFill>
              </a:rPr>
              <a:t>Long-term</a:t>
            </a:r>
            <a:r>
              <a:rPr lang="en-US" sz="2400" dirty="0" smtClean="0"/>
              <a:t> - Exit market</a:t>
            </a:r>
          </a:p>
        </p:txBody>
      </p:sp>
      <p:pic>
        <p:nvPicPr>
          <p:cNvPr id="51204" name="Picture 4" descr="0mreko1a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6737" y="3518755"/>
            <a:ext cx="1753306" cy="289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100" b="1" dirty="0" smtClean="0"/>
              <a:t>Types  of</a:t>
            </a:r>
            <a:br>
              <a:rPr lang="en-US" sz="4100" b="1" dirty="0" smtClean="0"/>
            </a:br>
            <a:r>
              <a:rPr lang="en-US" sz="4100" b="1" dirty="0" smtClean="0"/>
              <a:t>End-Game  Options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5000"/>
              </a:spcBef>
              <a:spcAft>
                <a:spcPct val="20000"/>
              </a:spcAft>
            </a:pPr>
            <a:r>
              <a:rPr lang="en-US" sz="2400" dirty="0" smtClean="0"/>
              <a:t>Reduce operating budget to rock-bottom</a:t>
            </a:r>
          </a:p>
          <a:p>
            <a:pPr eaLnBrk="1" hangingPunct="1">
              <a:spcBef>
                <a:spcPct val="15000"/>
              </a:spcBef>
              <a:spcAft>
                <a:spcPct val="20000"/>
              </a:spcAft>
            </a:pPr>
            <a:r>
              <a:rPr lang="en-US" sz="2400" dirty="0" smtClean="0"/>
              <a:t>Hold reinvestment to minimum</a:t>
            </a:r>
          </a:p>
          <a:p>
            <a:pPr eaLnBrk="1" hangingPunct="1">
              <a:spcBef>
                <a:spcPct val="15000"/>
              </a:spcBef>
              <a:spcAft>
                <a:spcPct val="20000"/>
              </a:spcAft>
            </a:pPr>
            <a:r>
              <a:rPr lang="en-US" sz="2400" dirty="0" smtClean="0"/>
              <a:t>Emphasize stringent internal cost controls</a:t>
            </a:r>
          </a:p>
          <a:p>
            <a:pPr eaLnBrk="1" hangingPunct="1">
              <a:spcBef>
                <a:spcPct val="15000"/>
              </a:spcBef>
              <a:spcAft>
                <a:spcPct val="20000"/>
              </a:spcAft>
            </a:pPr>
            <a:r>
              <a:rPr lang="en-US" sz="2400" dirty="0" smtClean="0"/>
              <a:t>Place little priority on new capital investments</a:t>
            </a:r>
          </a:p>
          <a:p>
            <a:pPr eaLnBrk="1" hangingPunct="1">
              <a:spcBef>
                <a:spcPct val="15000"/>
              </a:spcBef>
              <a:spcAft>
                <a:spcPct val="20000"/>
              </a:spcAft>
            </a:pPr>
            <a:r>
              <a:rPr lang="en-US" sz="2400" dirty="0" smtClean="0"/>
              <a:t>Raise price gradually</a:t>
            </a:r>
          </a:p>
          <a:p>
            <a:pPr eaLnBrk="1" hangingPunct="1">
              <a:spcBef>
                <a:spcPct val="15000"/>
              </a:spcBef>
              <a:spcAft>
                <a:spcPct val="20000"/>
              </a:spcAft>
            </a:pPr>
            <a:r>
              <a:rPr lang="en-US" sz="2400" dirty="0" smtClean="0"/>
              <a:t>Trim promotional expenses</a:t>
            </a:r>
          </a:p>
          <a:p>
            <a:pPr eaLnBrk="1" hangingPunct="1">
              <a:spcBef>
                <a:spcPct val="15000"/>
              </a:spcBef>
              <a:spcAft>
                <a:spcPct val="20000"/>
              </a:spcAft>
            </a:pPr>
            <a:r>
              <a:rPr lang="en-US" sz="2400" dirty="0" smtClean="0"/>
              <a:t>Reduce quality in non-visible ways</a:t>
            </a:r>
          </a:p>
          <a:p>
            <a:pPr eaLnBrk="1" hangingPunct="1">
              <a:spcBef>
                <a:spcPct val="15000"/>
              </a:spcBef>
              <a:spcAft>
                <a:spcPct val="20000"/>
              </a:spcAft>
            </a:pPr>
            <a:r>
              <a:rPr lang="en-US" sz="2400" dirty="0" smtClean="0"/>
              <a:t>Curtail non-essential customer services</a:t>
            </a:r>
          </a:p>
          <a:p>
            <a:pPr eaLnBrk="1" hangingPunct="1">
              <a:spcBef>
                <a:spcPct val="15000"/>
              </a:spcBef>
              <a:spcAft>
                <a:spcPct val="20000"/>
              </a:spcAft>
            </a:pPr>
            <a:r>
              <a:rPr lang="en-US" sz="2400" dirty="0" smtClean="0"/>
              <a:t>Shave equipment maintenance</a:t>
            </a:r>
          </a:p>
        </p:txBody>
      </p:sp>
      <p:pic>
        <p:nvPicPr>
          <p:cNvPr id="52228" name="Picture 7" descr="l1fc1hbv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6278" y="4178179"/>
            <a:ext cx="1989667" cy="206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8" descr="ufz3bqav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5583" y="1558804"/>
            <a:ext cx="1850320" cy="180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1979" y="98743"/>
            <a:ext cx="769055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When  Should  an  End-Game</a:t>
            </a:r>
            <a:br>
              <a:rPr lang="en-US" b="1" dirty="0" smtClean="0"/>
            </a:br>
            <a:r>
              <a:rPr lang="en-US" b="1" dirty="0" smtClean="0"/>
              <a:t>Strategy  be  Considered?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"/>
              </a:spcBef>
              <a:spcAft>
                <a:spcPct val="10000"/>
              </a:spcAft>
            </a:pPr>
            <a:r>
              <a:rPr lang="en-US" sz="2400" dirty="0" smtClean="0"/>
              <a:t>Industry’s long-term prospects are unattractive</a:t>
            </a:r>
          </a:p>
          <a:p>
            <a:pPr eaLnBrk="1" hangingPunct="1">
              <a:spcBef>
                <a:spcPct val="5000"/>
              </a:spcBef>
              <a:spcAft>
                <a:spcPct val="10000"/>
              </a:spcAft>
            </a:pPr>
            <a:r>
              <a:rPr lang="en-US" sz="2400" dirty="0" smtClean="0"/>
              <a:t>Building up business would be too costly</a:t>
            </a:r>
          </a:p>
          <a:p>
            <a:pPr eaLnBrk="1" hangingPunct="1">
              <a:spcBef>
                <a:spcPct val="5000"/>
              </a:spcBef>
              <a:spcAft>
                <a:spcPct val="10000"/>
              </a:spcAft>
            </a:pPr>
            <a:r>
              <a:rPr lang="en-US" sz="2400" dirty="0" smtClean="0"/>
              <a:t>Market share is increasingly costly to maintain</a:t>
            </a:r>
          </a:p>
          <a:p>
            <a:pPr eaLnBrk="1" hangingPunct="1">
              <a:spcBef>
                <a:spcPct val="5000"/>
              </a:spcBef>
              <a:spcAft>
                <a:spcPct val="10000"/>
              </a:spcAft>
            </a:pPr>
            <a:r>
              <a:rPr lang="en-US" sz="2400" dirty="0" smtClean="0"/>
              <a:t>Reduced levels of competitive effort will not trigger immediate fall-off in sales</a:t>
            </a:r>
          </a:p>
          <a:p>
            <a:pPr eaLnBrk="1" hangingPunct="1">
              <a:spcBef>
                <a:spcPct val="5000"/>
              </a:spcBef>
              <a:spcAft>
                <a:spcPct val="10000"/>
              </a:spcAft>
            </a:pPr>
            <a:r>
              <a:rPr lang="en-US" sz="2400" dirty="0" smtClean="0"/>
              <a:t>Firm can re-deploy freed-up resources</a:t>
            </a:r>
            <a:br>
              <a:rPr lang="en-US" sz="2400" dirty="0" smtClean="0"/>
            </a:br>
            <a:r>
              <a:rPr lang="en-US" sz="2400" dirty="0" smtClean="0"/>
              <a:t>in higher opportunity areas</a:t>
            </a:r>
          </a:p>
          <a:p>
            <a:pPr eaLnBrk="1" hangingPunct="1">
              <a:spcBef>
                <a:spcPct val="5000"/>
              </a:spcBef>
              <a:spcAft>
                <a:spcPct val="10000"/>
              </a:spcAft>
            </a:pPr>
            <a:r>
              <a:rPr lang="en-US" sz="2400" dirty="0" smtClean="0"/>
              <a:t>Business is not a major component of</a:t>
            </a:r>
            <a:br>
              <a:rPr lang="en-US" sz="2400" dirty="0" smtClean="0"/>
            </a:br>
            <a:r>
              <a:rPr lang="en-US" sz="2400" dirty="0" smtClean="0"/>
              <a:t>diversified firm’s portfolio of businesses</a:t>
            </a:r>
          </a:p>
          <a:p>
            <a:pPr eaLnBrk="1" hangingPunct="1">
              <a:spcBef>
                <a:spcPct val="5000"/>
              </a:spcBef>
              <a:spcAft>
                <a:spcPct val="10000"/>
              </a:spcAft>
            </a:pPr>
            <a:r>
              <a:rPr lang="en-US" sz="2400" dirty="0" smtClean="0"/>
              <a:t>Business does not contribute other desired</a:t>
            </a:r>
            <a:br>
              <a:rPr lang="en-US" sz="2400" dirty="0" smtClean="0"/>
            </a:br>
            <a:r>
              <a:rPr lang="en-US" sz="2400" dirty="0" smtClean="0"/>
              <a:t>features to overall business portfolio</a:t>
            </a:r>
          </a:p>
        </p:txBody>
      </p:sp>
      <p:pic>
        <p:nvPicPr>
          <p:cNvPr id="53252" name="Picture 6" descr="vk1jsvmo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2084" y="3454644"/>
            <a:ext cx="186090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152" y="98743"/>
            <a:ext cx="868125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100" b="1" dirty="0"/>
              <a:t>1</a:t>
            </a:r>
            <a:r>
              <a:rPr lang="en-US" sz="4100" b="1" dirty="0" smtClean="0"/>
              <a:t>.Features  of  an Emerging  </a:t>
            </a:r>
            <a:br>
              <a:rPr lang="en-US" sz="4100" b="1" dirty="0" smtClean="0"/>
            </a:br>
            <a:r>
              <a:rPr lang="en-US" sz="4100" b="1" dirty="0" smtClean="0"/>
              <a:t>Industry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439458"/>
            <a:ext cx="8229600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en-US" sz="2200" u="sng" dirty="0" smtClean="0"/>
              <a:t>New</a:t>
            </a:r>
            <a:r>
              <a:rPr lang="en-US" sz="2200" dirty="0" smtClean="0"/>
              <a:t> and unproven </a:t>
            </a:r>
            <a:r>
              <a:rPr lang="en-US" sz="2200" u="sng" dirty="0" smtClean="0"/>
              <a:t>market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en-US" sz="2200" dirty="0" smtClean="0"/>
              <a:t>Proprietary technology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en-US" sz="2200" u="sng" dirty="0" smtClean="0"/>
              <a:t>Lack of consensus </a:t>
            </a:r>
            <a:r>
              <a:rPr lang="en-US" sz="2200" dirty="0" smtClean="0"/>
              <a:t>regarding which of</a:t>
            </a:r>
            <a:br>
              <a:rPr lang="en-US" sz="2200" dirty="0" smtClean="0"/>
            </a:br>
            <a:r>
              <a:rPr lang="en-US" sz="2200" dirty="0" smtClean="0"/>
              <a:t>several </a:t>
            </a:r>
            <a:r>
              <a:rPr lang="en-US" sz="2200" u="sng" dirty="0" smtClean="0"/>
              <a:t>competing technologies </a:t>
            </a:r>
            <a:r>
              <a:rPr lang="en-US" sz="2200" dirty="0" smtClean="0"/>
              <a:t>will win out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en-US" sz="2200" u="sng" dirty="0" smtClean="0"/>
              <a:t>Low</a:t>
            </a:r>
            <a:r>
              <a:rPr lang="en-US" sz="2200" dirty="0" smtClean="0"/>
              <a:t> entry </a:t>
            </a:r>
            <a:r>
              <a:rPr lang="en-US" sz="2200" u="sng" dirty="0" smtClean="0"/>
              <a:t>barriers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en-US" sz="2200" u="sng" dirty="0" smtClean="0"/>
              <a:t>Experience curve </a:t>
            </a:r>
            <a:r>
              <a:rPr lang="en-US" sz="2200" dirty="0" smtClean="0"/>
              <a:t>effects may permit</a:t>
            </a:r>
            <a:br>
              <a:rPr lang="en-US" sz="2200" dirty="0" smtClean="0"/>
            </a:br>
            <a:r>
              <a:rPr lang="en-US" sz="2200" u="sng" dirty="0" smtClean="0"/>
              <a:t>cost reductions </a:t>
            </a:r>
            <a:r>
              <a:rPr lang="en-US" sz="2200" dirty="0" smtClean="0"/>
              <a:t>as volume builds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en-US" sz="2200" u="sng" dirty="0" smtClean="0"/>
              <a:t>Buyers are first-time users </a:t>
            </a:r>
            <a:r>
              <a:rPr lang="en-US" sz="2200" dirty="0" smtClean="0"/>
              <a:t>and </a:t>
            </a:r>
            <a:r>
              <a:rPr lang="en-US" sz="2200" u="sng" dirty="0" smtClean="0"/>
              <a:t>marketing</a:t>
            </a:r>
            <a:r>
              <a:rPr lang="en-US" sz="2200" dirty="0" smtClean="0"/>
              <a:t> involves </a:t>
            </a:r>
            <a:r>
              <a:rPr lang="en-US" sz="2200" u="sng" dirty="0" smtClean="0"/>
              <a:t>inducing</a:t>
            </a:r>
            <a:r>
              <a:rPr lang="en-US" sz="2200" dirty="0" smtClean="0"/>
              <a:t> </a:t>
            </a:r>
            <a:r>
              <a:rPr lang="en-US" sz="2200" u="sng" dirty="0" smtClean="0"/>
              <a:t>initial purchase </a:t>
            </a:r>
            <a:r>
              <a:rPr lang="en-US" sz="2200" dirty="0" smtClean="0"/>
              <a:t>and </a:t>
            </a:r>
            <a:r>
              <a:rPr lang="en-US" sz="2200" u="sng" dirty="0" smtClean="0"/>
              <a:t>overcoming customer concerns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en-US" sz="2200" u="sng" dirty="0" smtClean="0"/>
              <a:t>First-generation products </a:t>
            </a:r>
            <a:r>
              <a:rPr lang="en-US" sz="2200" dirty="0" smtClean="0"/>
              <a:t>are expected to be rapidly improved so buyers delay purchase until technology matures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en-US" sz="2200" dirty="0" smtClean="0"/>
              <a:t>Possible </a:t>
            </a:r>
            <a:r>
              <a:rPr lang="en-US" sz="2200" u="sng" dirty="0" smtClean="0"/>
              <a:t>difficulties</a:t>
            </a:r>
            <a:r>
              <a:rPr lang="en-US" sz="2200" dirty="0" smtClean="0"/>
              <a:t> in </a:t>
            </a:r>
            <a:r>
              <a:rPr lang="en-US" sz="2200" u="sng" dirty="0" smtClean="0"/>
              <a:t>securing raw materials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</a:pPr>
            <a:r>
              <a:rPr lang="en-US" sz="2200" dirty="0" smtClean="0"/>
              <a:t>Firms </a:t>
            </a:r>
            <a:r>
              <a:rPr lang="en-US" sz="2200" u="sng" dirty="0" smtClean="0"/>
              <a:t>struggle to fund R&amp;D</a:t>
            </a:r>
            <a:r>
              <a:rPr lang="en-US" sz="2200" dirty="0" smtClean="0"/>
              <a:t>, operations and build resource capabilities for rapid growth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64112" y="1600933"/>
            <a:ext cx="2192514" cy="2298823"/>
            <a:chOff x="3592" y="634"/>
            <a:chExt cx="1499" cy="159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665" y="634"/>
              <a:ext cx="1353" cy="916"/>
              <a:chOff x="4032" y="480"/>
              <a:chExt cx="1585" cy="1249"/>
            </a:xfrm>
          </p:grpSpPr>
          <p:sp>
            <p:nvSpPr>
              <p:cNvPr id="311302" name="Freeform 6"/>
              <p:cNvSpPr>
                <a:spLocks/>
              </p:cNvSpPr>
              <p:nvPr/>
            </p:nvSpPr>
            <p:spPr bwMode="auto">
              <a:xfrm>
                <a:off x="4076" y="1295"/>
                <a:ext cx="290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9" y="140"/>
                  </a:cxn>
                  <a:cxn ang="0">
                    <a:pos x="50" y="114"/>
                  </a:cxn>
                  <a:cxn ang="0">
                    <a:pos x="83" y="91"/>
                  </a:cxn>
                  <a:cxn ang="0">
                    <a:pos x="121" y="72"/>
                  </a:cxn>
                  <a:cxn ang="0">
                    <a:pos x="160" y="55"/>
                  </a:cxn>
                  <a:cxn ang="0">
                    <a:pos x="204" y="37"/>
                  </a:cxn>
                  <a:cxn ang="0">
                    <a:pos x="240" y="22"/>
                  </a:cxn>
                  <a:cxn ang="0">
                    <a:pos x="288" y="0"/>
                  </a:cxn>
                  <a:cxn ang="0">
                    <a:pos x="259" y="9"/>
                  </a:cxn>
                  <a:cxn ang="0">
                    <a:pos x="234" y="16"/>
                  </a:cxn>
                  <a:cxn ang="0">
                    <a:pos x="208" y="22"/>
                  </a:cxn>
                  <a:cxn ang="0">
                    <a:pos x="187" y="30"/>
                  </a:cxn>
                  <a:cxn ang="0">
                    <a:pos x="164" y="38"/>
                  </a:cxn>
                  <a:cxn ang="0">
                    <a:pos x="123" y="55"/>
                  </a:cxn>
                  <a:cxn ang="0">
                    <a:pos x="88" y="66"/>
                  </a:cxn>
                  <a:cxn ang="0">
                    <a:pos x="70" y="76"/>
                  </a:cxn>
                  <a:cxn ang="0">
                    <a:pos x="55" y="86"/>
                  </a:cxn>
                  <a:cxn ang="0">
                    <a:pos x="40" y="98"/>
                  </a:cxn>
                  <a:cxn ang="0">
                    <a:pos x="28" y="109"/>
                  </a:cxn>
                  <a:cxn ang="0">
                    <a:pos x="11" y="132"/>
                  </a:cxn>
                  <a:cxn ang="0">
                    <a:pos x="4" y="149"/>
                  </a:cxn>
                  <a:cxn ang="0">
                    <a:pos x="0" y="163"/>
                  </a:cxn>
                </a:cxnLst>
                <a:rect l="0" t="0" r="r" b="b"/>
                <a:pathLst>
                  <a:path w="289" h="164">
                    <a:moveTo>
                      <a:pt x="0" y="163"/>
                    </a:moveTo>
                    <a:lnTo>
                      <a:pt x="19" y="140"/>
                    </a:lnTo>
                    <a:lnTo>
                      <a:pt x="50" y="114"/>
                    </a:lnTo>
                    <a:lnTo>
                      <a:pt x="83" y="91"/>
                    </a:lnTo>
                    <a:lnTo>
                      <a:pt x="121" y="72"/>
                    </a:lnTo>
                    <a:lnTo>
                      <a:pt x="160" y="55"/>
                    </a:lnTo>
                    <a:lnTo>
                      <a:pt x="204" y="37"/>
                    </a:lnTo>
                    <a:lnTo>
                      <a:pt x="240" y="22"/>
                    </a:lnTo>
                    <a:lnTo>
                      <a:pt x="288" y="0"/>
                    </a:lnTo>
                    <a:lnTo>
                      <a:pt x="259" y="9"/>
                    </a:lnTo>
                    <a:lnTo>
                      <a:pt x="234" y="16"/>
                    </a:lnTo>
                    <a:lnTo>
                      <a:pt x="208" y="22"/>
                    </a:lnTo>
                    <a:lnTo>
                      <a:pt x="187" y="30"/>
                    </a:lnTo>
                    <a:lnTo>
                      <a:pt x="164" y="38"/>
                    </a:lnTo>
                    <a:lnTo>
                      <a:pt x="123" y="55"/>
                    </a:lnTo>
                    <a:lnTo>
                      <a:pt x="88" y="66"/>
                    </a:lnTo>
                    <a:lnTo>
                      <a:pt x="70" y="76"/>
                    </a:lnTo>
                    <a:lnTo>
                      <a:pt x="55" y="86"/>
                    </a:lnTo>
                    <a:lnTo>
                      <a:pt x="40" y="98"/>
                    </a:lnTo>
                    <a:lnTo>
                      <a:pt x="28" y="109"/>
                    </a:lnTo>
                    <a:lnTo>
                      <a:pt x="11" y="132"/>
                    </a:lnTo>
                    <a:lnTo>
                      <a:pt x="4" y="149"/>
                    </a:lnTo>
                    <a:lnTo>
                      <a:pt x="0" y="16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03" name="Freeform 7"/>
              <p:cNvSpPr>
                <a:spLocks/>
              </p:cNvSpPr>
              <p:nvPr/>
            </p:nvSpPr>
            <p:spPr bwMode="auto">
              <a:xfrm>
                <a:off x="4051" y="480"/>
                <a:ext cx="400" cy="1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9"/>
                  </a:cxn>
                  <a:cxn ang="0">
                    <a:pos x="59" y="25"/>
                  </a:cxn>
                  <a:cxn ang="0">
                    <a:pos x="85" y="36"/>
                  </a:cxn>
                  <a:cxn ang="0">
                    <a:pos x="112" y="45"/>
                  </a:cxn>
                  <a:cxn ang="0">
                    <a:pos x="163" y="67"/>
                  </a:cxn>
                  <a:cxn ang="0">
                    <a:pos x="208" y="85"/>
                  </a:cxn>
                  <a:cxn ang="0">
                    <a:pos x="263" y="110"/>
                  </a:cxn>
                  <a:cxn ang="0">
                    <a:pos x="311" y="135"/>
                  </a:cxn>
                  <a:cxn ang="0">
                    <a:pos x="357" y="160"/>
                  </a:cxn>
                  <a:cxn ang="0">
                    <a:pos x="398" y="183"/>
                  </a:cxn>
                  <a:cxn ang="0">
                    <a:pos x="398" y="160"/>
                  </a:cxn>
                  <a:cxn ang="0">
                    <a:pos x="369" y="145"/>
                  </a:cxn>
                  <a:cxn ang="0">
                    <a:pos x="317" y="120"/>
                  </a:cxn>
                  <a:cxn ang="0">
                    <a:pos x="262" y="96"/>
                  </a:cxn>
                  <a:cxn ang="0">
                    <a:pos x="196" y="68"/>
                  </a:cxn>
                  <a:cxn ang="0">
                    <a:pos x="151" y="51"/>
                  </a:cxn>
                  <a:cxn ang="0">
                    <a:pos x="109" y="35"/>
                  </a:cxn>
                  <a:cxn ang="0">
                    <a:pos x="84" y="25"/>
                  </a:cxn>
                  <a:cxn ang="0">
                    <a:pos x="61" y="17"/>
                  </a:cxn>
                  <a:cxn ang="0">
                    <a:pos x="30" y="8"/>
                  </a:cxn>
                  <a:cxn ang="0">
                    <a:pos x="0" y="0"/>
                  </a:cxn>
                </a:cxnLst>
                <a:rect l="0" t="0" r="r" b="b"/>
                <a:pathLst>
                  <a:path w="399" h="184">
                    <a:moveTo>
                      <a:pt x="0" y="0"/>
                    </a:moveTo>
                    <a:lnTo>
                      <a:pt x="19" y="9"/>
                    </a:lnTo>
                    <a:lnTo>
                      <a:pt x="59" y="25"/>
                    </a:lnTo>
                    <a:lnTo>
                      <a:pt x="85" y="36"/>
                    </a:lnTo>
                    <a:lnTo>
                      <a:pt x="112" y="45"/>
                    </a:lnTo>
                    <a:lnTo>
                      <a:pt x="163" y="67"/>
                    </a:lnTo>
                    <a:lnTo>
                      <a:pt x="208" y="85"/>
                    </a:lnTo>
                    <a:lnTo>
                      <a:pt x="263" y="110"/>
                    </a:lnTo>
                    <a:lnTo>
                      <a:pt x="311" y="135"/>
                    </a:lnTo>
                    <a:lnTo>
                      <a:pt x="357" y="160"/>
                    </a:lnTo>
                    <a:lnTo>
                      <a:pt x="398" y="183"/>
                    </a:lnTo>
                    <a:lnTo>
                      <a:pt x="398" y="160"/>
                    </a:lnTo>
                    <a:lnTo>
                      <a:pt x="369" y="145"/>
                    </a:lnTo>
                    <a:lnTo>
                      <a:pt x="317" y="120"/>
                    </a:lnTo>
                    <a:lnTo>
                      <a:pt x="262" y="96"/>
                    </a:lnTo>
                    <a:lnTo>
                      <a:pt x="196" y="68"/>
                    </a:lnTo>
                    <a:lnTo>
                      <a:pt x="151" y="51"/>
                    </a:lnTo>
                    <a:lnTo>
                      <a:pt x="109" y="35"/>
                    </a:lnTo>
                    <a:lnTo>
                      <a:pt x="84" y="25"/>
                    </a:lnTo>
                    <a:lnTo>
                      <a:pt x="61" y="17"/>
                    </a:lnTo>
                    <a:lnTo>
                      <a:pt x="3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04" name="Freeform 8"/>
              <p:cNvSpPr>
                <a:spLocks/>
              </p:cNvSpPr>
              <p:nvPr/>
            </p:nvSpPr>
            <p:spPr bwMode="auto">
              <a:xfrm>
                <a:off x="4461" y="647"/>
                <a:ext cx="41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3"/>
                  </a:cxn>
                  <a:cxn ang="0">
                    <a:pos x="40" y="51"/>
                  </a:cxn>
                  <a:cxn ang="0">
                    <a:pos x="37" y="23"/>
                  </a:cxn>
                  <a:cxn ang="0">
                    <a:pos x="0" y="0"/>
                  </a:cxn>
                </a:cxnLst>
                <a:rect l="0" t="0" r="r" b="b"/>
                <a:pathLst>
                  <a:path w="41" h="52">
                    <a:moveTo>
                      <a:pt x="0" y="0"/>
                    </a:moveTo>
                    <a:lnTo>
                      <a:pt x="1" y="23"/>
                    </a:lnTo>
                    <a:lnTo>
                      <a:pt x="40" y="51"/>
                    </a:lnTo>
                    <a:lnTo>
                      <a:pt x="37" y="2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05" name="Freeform 9"/>
              <p:cNvSpPr>
                <a:spLocks/>
              </p:cNvSpPr>
              <p:nvPr/>
            </p:nvSpPr>
            <p:spPr bwMode="auto">
              <a:xfrm>
                <a:off x="4514" y="678"/>
                <a:ext cx="25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7"/>
                  </a:cxn>
                  <a:cxn ang="0">
                    <a:pos x="8" y="33"/>
                  </a:cxn>
                  <a:cxn ang="0">
                    <a:pos x="24" y="44"/>
                  </a:cxn>
                  <a:cxn ang="0">
                    <a:pos x="23" y="35"/>
                  </a:cxn>
                  <a:cxn ang="0">
                    <a:pos x="24" y="17"/>
                  </a:cxn>
                  <a:cxn ang="0">
                    <a:pos x="0" y="0"/>
                  </a:cxn>
                </a:cxnLst>
                <a:rect l="0" t="0" r="r" b="b"/>
                <a:pathLst>
                  <a:path w="25" h="45">
                    <a:moveTo>
                      <a:pt x="0" y="0"/>
                    </a:moveTo>
                    <a:lnTo>
                      <a:pt x="3" y="17"/>
                    </a:lnTo>
                    <a:lnTo>
                      <a:pt x="8" y="33"/>
                    </a:lnTo>
                    <a:lnTo>
                      <a:pt x="24" y="44"/>
                    </a:lnTo>
                    <a:lnTo>
                      <a:pt x="23" y="35"/>
                    </a:lnTo>
                    <a:lnTo>
                      <a:pt x="24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06" name="Freeform 10"/>
              <p:cNvSpPr>
                <a:spLocks/>
              </p:cNvSpPr>
              <p:nvPr/>
            </p:nvSpPr>
            <p:spPr bwMode="auto">
              <a:xfrm>
                <a:off x="4551" y="706"/>
                <a:ext cx="28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0"/>
                  </a:cxn>
                  <a:cxn ang="0">
                    <a:pos x="27" y="20"/>
                  </a:cxn>
                  <a:cxn ang="0">
                    <a:pos x="24" y="33"/>
                  </a:cxn>
                  <a:cxn ang="0">
                    <a:pos x="23" y="48"/>
                  </a:cxn>
                  <a:cxn ang="0">
                    <a:pos x="0" y="27"/>
                  </a:cxn>
                  <a:cxn ang="0">
                    <a:pos x="0" y="13"/>
                  </a:cxn>
                </a:cxnLst>
                <a:rect l="0" t="0" r="r" b="b"/>
                <a:pathLst>
                  <a:path w="28" h="49">
                    <a:moveTo>
                      <a:pt x="0" y="13"/>
                    </a:moveTo>
                    <a:lnTo>
                      <a:pt x="1" y="0"/>
                    </a:lnTo>
                    <a:lnTo>
                      <a:pt x="27" y="20"/>
                    </a:lnTo>
                    <a:lnTo>
                      <a:pt x="24" y="33"/>
                    </a:lnTo>
                    <a:lnTo>
                      <a:pt x="23" y="48"/>
                    </a:lnTo>
                    <a:lnTo>
                      <a:pt x="0" y="27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07" name="Freeform 11"/>
              <p:cNvSpPr>
                <a:spLocks/>
              </p:cNvSpPr>
              <p:nvPr/>
            </p:nvSpPr>
            <p:spPr bwMode="auto">
              <a:xfrm>
                <a:off x="4591" y="742"/>
                <a:ext cx="41" cy="57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8" y="0"/>
                  </a:cxn>
                  <a:cxn ang="0">
                    <a:pos x="41" y="32"/>
                  </a:cxn>
                  <a:cxn ang="0">
                    <a:pos x="38" y="38"/>
                  </a:cxn>
                  <a:cxn ang="0">
                    <a:pos x="29" y="49"/>
                  </a:cxn>
                  <a:cxn ang="0">
                    <a:pos x="26" y="56"/>
                  </a:cxn>
                  <a:cxn ang="0">
                    <a:pos x="0" y="22"/>
                  </a:cxn>
                  <a:cxn ang="0">
                    <a:pos x="3" y="9"/>
                  </a:cxn>
                </a:cxnLst>
                <a:rect l="0" t="0" r="r" b="b"/>
                <a:pathLst>
                  <a:path w="42" h="57">
                    <a:moveTo>
                      <a:pt x="3" y="9"/>
                    </a:moveTo>
                    <a:lnTo>
                      <a:pt x="8" y="0"/>
                    </a:lnTo>
                    <a:lnTo>
                      <a:pt x="41" y="32"/>
                    </a:lnTo>
                    <a:lnTo>
                      <a:pt x="38" y="38"/>
                    </a:lnTo>
                    <a:lnTo>
                      <a:pt x="29" y="49"/>
                    </a:lnTo>
                    <a:lnTo>
                      <a:pt x="26" y="56"/>
                    </a:lnTo>
                    <a:lnTo>
                      <a:pt x="0" y="22"/>
                    </a:lnTo>
                    <a:lnTo>
                      <a:pt x="3" y="9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08" name="Freeform 12"/>
              <p:cNvSpPr>
                <a:spLocks/>
              </p:cNvSpPr>
              <p:nvPr/>
            </p:nvSpPr>
            <p:spPr bwMode="auto">
              <a:xfrm>
                <a:off x="4630" y="791"/>
                <a:ext cx="40" cy="63"/>
              </a:xfrm>
              <a:custGeom>
                <a:avLst/>
                <a:gdLst/>
                <a:ahLst/>
                <a:cxnLst>
                  <a:cxn ang="0">
                    <a:pos x="4" y="18"/>
                  </a:cxn>
                  <a:cxn ang="0">
                    <a:pos x="15" y="0"/>
                  </a:cxn>
                  <a:cxn ang="0">
                    <a:pos x="39" y="36"/>
                  </a:cxn>
                  <a:cxn ang="0">
                    <a:pos x="27" y="46"/>
                  </a:cxn>
                  <a:cxn ang="0">
                    <a:pos x="13" y="62"/>
                  </a:cxn>
                  <a:cxn ang="0">
                    <a:pos x="0" y="30"/>
                  </a:cxn>
                  <a:cxn ang="0">
                    <a:pos x="4" y="18"/>
                  </a:cxn>
                </a:cxnLst>
                <a:rect l="0" t="0" r="r" b="b"/>
                <a:pathLst>
                  <a:path w="40" h="63">
                    <a:moveTo>
                      <a:pt x="4" y="18"/>
                    </a:moveTo>
                    <a:lnTo>
                      <a:pt x="15" y="0"/>
                    </a:lnTo>
                    <a:lnTo>
                      <a:pt x="39" y="36"/>
                    </a:lnTo>
                    <a:lnTo>
                      <a:pt x="27" y="46"/>
                    </a:lnTo>
                    <a:lnTo>
                      <a:pt x="13" y="62"/>
                    </a:lnTo>
                    <a:lnTo>
                      <a:pt x="0" y="30"/>
                    </a:lnTo>
                    <a:lnTo>
                      <a:pt x="4" y="18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09" name="Freeform 13"/>
              <p:cNvSpPr>
                <a:spLocks/>
              </p:cNvSpPr>
              <p:nvPr/>
            </p:nvSpPr>
            <p:spPr bwMode="auto">
              <a:xfrm>
                <a:off x="4651" y="854"/>
                <a:ext cx="41" cy="5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0" y="49"/>
                  </a:cxn>
                  <a:cxn ang="0">
                    <a:pos x="30" y="39"/>
                  </a:cxn>
                  <a:cxn ang="0">
                    <a:pos x="40" y="37"/>
                  </a:cxn>
                  <a:cxn ang="0">
                    <a:pos x="30" y="0"/>
                  </a:cxn>
                  <a:cxn ang="0">
                    <a:pos x="23" y="6"/>
                  </a:cxn>
                  <a:cxn ang="0">
                    <a:pos x="14" y="14"/>
                  </a:cxn>
                  <a:cxn ang="0">
                    <a:pos x="10" y="21"/>
                  </a:cxn>
                  <a:cxn ang="0">
                    <a:pos x="4" y="30"/>
                  </a:cxn>
                  <a:cxn ang="0">
                    <a:pos x="0" y="43"/>
                  </a:cxn>
                  <a:cxn ang="0">
                    <a:pos x="0" y="58"/>
                  </a:cxn>
                </a:cxnLst>
                <a:rect l="0" t="0" r="r" b="b"/>
                <a:pathLst>
                  <a:path w="41" h="59">
                    <a:moveTo>
                      <a:pt x="0" y="58"/>
                    </a:moveTo>
                    <a:lnTo>
                      <a:pt x="10" y="49"/>
                    </a:lnTo>
                    <a:lnTo>
                      <a:pt x="30" y="39"/>
                    </a:lnTo>
                    <a:lnTo>
                      <a:pt x="40" y="37"/>
                    </a:lnTo>
                    <a:lnTo>
                      <a:pt x="30" y="0"/>
                    </a:lnTo>
                    <a:lnTo>
                      <a:pt x="23" y="6"/>
                    </a:lnTo>
                    <a:lnTo>
                      <a:pt x="14" y="14"/>
                    </a:lnTo>
                    <a:lnTo>
                      <a:pt x="10" y="21"/>
                    </a:lnTo>
                    <a:lnTo>
                      <a:pt x="4" y="30"/>
                    </a:lnTo>
                    <a:lnTo>
                      <a:pt x="0" y="43"/>
                    </a:lnTo>
                    <a:lnTo>
                      <a:pt x="0" y="58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10" name="Freeform 14"/>
              <p:cNvSpPr>
                <a:spLocks/>
              </p:cNvSpPr>
              <p:nvPr/>
            </p:nvSpPr>
            <p:spPr bwMode="auto">
              <a:xfrm>
                <a:off x="4642" y="913"/>
                <a:ext cx="51" cy="3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0" y="33"/>
                  </a:cxn>
                  <a:cxn ang="0">
                    <a:pos x="21" y="33"/>
                  </a:cxn>
                  <a:cxn ang="0">
                    <a:pos x="31" y="35"/>
                  </a:cxn>
                  <a:cxn ang="0">
                    <a:pos x="38" y="37"/>
                  </a:cxn>
                  <a:cxn ang="0">
                    <a:pos x="49" y="0"/>
                  </a:cxn>
                  <a:cxn ang="0">
                    <a:pos x="38" y="3"/>
                  </a:cxn>
                  <a:cxn ang="0">
                    <a:pos x="22" y="11"/>
                  </a:cxn>
                  <a:cxn ang="0">
                    <a:pos x="10" y="19"/>
                  </a:cxn>
                  <a:cxn ang="0">
                    <a:pos x="3" y="27"/>
                  </a:cxn>
                  <a:cxn ang="0">
                    <a:pos x="0" y="34"/>
                  </a:cxn>
                </a:cxnLst>
                <a:rect l="0" t="0" r="r" b="b"/>
                <a:pathLst>
                  <a:path w="50" h="38">
                    <a:moveTo>
                      <a:pt x="0" y="34"/>
                    </a:moveTo>
                    <a:lnTo>
                      <a:pt x="10" y="33"/>
                    </a:lnTo>
                    <a:lnTo>
                      <a:pt x="21" y="33"/>
                    </a:lnTo>
                    <a:lnTo>
                      <a:pt x="31" y="35"/>
                    </a:lnTo>
                    <a:lnTo>
                      <a:pt x="38" y="37"/>
                    </a:lnTo>
                    <a:lnTo>
                      <a:pt x="49" y="0"/>
                    </a:lnTo>
                    <a:lnTo>
                      <a:pt x="38" y="3"/>
                    </a:lnTo>
                    <a:lnTo>
                      <a:pt x="22" y="11"/>
                    </a:lnTo>
                    <a:lnTo>
                      <a:pt x="10" y="19"/>
                    </a:lnTo>
                    <a:lnTo>
                      <a:pt x="3" y="27"/>
                    </a:lnTo>
                    <a:lnTo>
                      <a:pt x="0" y="34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11" name="Freeform 15"/>
              <p:cNvSpPr>
                <a:spLocks/>
              </p:cNvSpPr>
              <p:nvPr/>
            </p:nvSpPr>
            <p:spPr bwMode="auto">
              <a:xfrm>
                <a:off x="4603" y="963"/>
                <a:ext cx="66" cy="38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34" y="0"/>
                  </a:cxn>
                  <a:cxn ang="0">
                    <a:pos x="44" y="0"/>
                  </a:cxn>
                  <a:cxn ang="0">
                    <a:pos x="58" y="2"/>
                  </a:cxn>
                  <a:cxn ang="0">
                    <a:pos x="66" y="3"/>
                  </a:cxn>
                  <a:cxn ang="0">
                    <a:pos x="47" y="30"/>
                  </a:cxn>
                  <a:cxn ang="0">
                    <a:pos x="33" y="30"/>
                  </a:cxn>
                  <a:cxn ang="0">
                    <a:pos x="23" y="30"/>
                  </a:cxn>
                  <a:cxn ang="0">
                    <a:pos x="15" y="32"/>
                  </a:cxn>
                  <a:cxn ang="0">
                    <a:pos x="0" y="38"/>
                  </a:cxn>
                  <a:cxn ang="0">
                    <a:pos x="26" y="3"/>
                  </a:cxn>
                </a:cxnLst>
                <a:rect l="0" t="0" r="r" b="b"/>
                <a:pathLst>
                  <a:path w="67" h="39">
                    <a:moveTo>
                      <a:pt x="26" y="3"/>
                    </a:moveTo>
                    <a:lnTo>
                      <a:pt x="34" y="0"/>
                    </a:lnTo>
                    <a:lnTo>
                      <a:pt x="44" y="0"/>
                    </a:lnTo>
                    <a:lnTo>
                      <a:pt x="58" y="2"/>
                    </a:lnTo>
                    <a:lnTo>
                      <a:pt x="66" y="3"/>
                    </a:lnTo>
                    <a:lnTo>
                      <a:pt x="47" y="30"/>
                    </a:lnTo>
                    <a:lnTo>
                      <a:pt x="33" y="30"/>
                    </a:lnTo>
                    <a:lnTo>
                      <a:pt x="23" y="30"/>
                    </a:lnTo>
                    <a:lnTo>
                      <a:pt x="15" y="32"/>
                    </a:lnTo>
                    <a:lnTo>
                      <a:pt x="0" y="38"/>
                    </a:lnTo>
                    <a:lnTo>
                      <a:pt x="26" y="3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12" name="Freeform 16"/>
              <p:cNvSpPr>
                <a:spLocks/>
              </p:cNvSpPr>
              <p:nvPr/>
            </p:nvSpPr>
            <p:spPr bwMode="auto">
              <a:xfrm>
                <a:off x="4577" y="1012"/>
                <a:ext cx="62" cy="52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0" y="41"/>
                  </a:cxn>
                  <a:cxn ang="0">
                    <a:pos x="25" y="29"/>
                  </a:cxn>
                  <a:cxn ang="0">
                    <a:pos x="37" y="21"/>
                  </a:cxn>
                  <a:cxn ang="0">
                    <a:pos x="55" y="13"/>
                  </a:cxn>
                  <a:cxn ang="0">
                    <a:pos x="58" y="6"/>
                  </a:cxn>
                  <a:cxn ang="0">
                    <a:pos x="61" y="0"/>
                  </a:cxn>
                  <a:cxn ang="0">
                    <a:pos x="49" y="1"/>
                  </a:cxn>
                  <a:cxn ang="0">
                    <a:pos x="33" y="5"/>
                  </a:cxn>
                  <a:cxn ang="0">
                    <a:pos x="22" y="9"/>
                  </a:cxn>
                  <a:cxn ang="0">
                    <a:pos x="14" y="15"/>
                  </a:cxn>
                  <a:cxn ang="0">
                    <a:pos x="0" y="50"/>
                  </a:cxn>
                </a:cxnLst>
                <a:rect l="0" t="0" r="r" b="b"/>
                <a:pathLst>
                  <a:path w="62" h="51">
                    <a:moveTo>
                      <a:pt x="0" y="50"/>
                    </a:moveTo>
                    <a:lnTo>
                      <a:pt x="10" y="41"/>
                    </a:lnTo>
                    <a:lnTo>
                      <a:pt x="25" y="29"/>
                    </a:lnTo>
                    <a:lnTo>
                      <a:pt x="37" y="21"/>
                    </a:lnTo>
                    <a:lnTo>
                      <a:pt x="55" y="13"/>
                    </a:lnTo>
                    <a:lnTo>
                      <a:pt x="58" y="6"/>
                    </a:lnTo>
                    <a:lnTo>
                      <a:pt x="61" y="0"/>
                    </a:lnTo>
                    <a:lnTo>
                      <a:pt x="49" y="1"/>
                    </a:lnTo>
                    <a:lnTo>
                      <a:pt x="33" y="5"/>
                    </a:lnTo>
                    <a:lnTo>
                      <a:pt x="22" y="9"/>
                    </a:lnTo>
                    <a:lnTo>
                      <a:pt x="14" y="15"/>
                    </a:lnTo>
                    <a:lnTo>
                      <a:pt x="0" y="5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13" name="Freeform 17"/>
              <p:cNvSpPr>
                <a:spLocks/>
              </p:cNvSpPr>
              <p:nvPr/>
            </p:nvSpPr>
            <p:spPr bwMode="auto">
              <a:xfrm>
                <a:off x="4588" y="1045"/>
                <a:ext cx="37" cy="59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3" y="35"/>
                  </a:cxn>
                  <a:cxn ang="0">
                    <a:pos x="8" y="24"/>
                  </a:cxn>
                  <a:cxn ang="0">
                    <a:pos x="16" y="16"/>
                  </a:cxn>
                  <a:cxn ang="0">
                    <a:pos x="37" y="0"/>
                  </a:cxn>
                  <a:cxn ang="0">
                    <a:pos x="36" y="9"/>
                  </a:cxn>
                  <a:cxn ang="0">
                    <a:pos x="34" y="15"/>
                  </a:cxn>
                  <a:cxn ang="0">
                    <a:pos x="36" y="24"/>
                  </a:cxn>
                  <a:cxn ang="0">
                    <a:pos x="30" y="29"/>
                  </a:cxn>
                  <a:cxn ang="0">
                    <a:pos x="22" y="35"/>
                  </a:cxn>
                  <a:cxn ang="0">
                    <a:pos x="16" y="48"/>
                  </a:cxn>
                  <a:cxn ang="0">
                    <a:pos x="16" y="58"/>
                  </a:cxn>
                  <a:cxn ang="0">
                    <a:pos x="0" y="45"/>
                  </a:cxn>
                </a:cxnLst>
                <a:rect l="0" t="0" r="r" b="b"/>
                <a:pathLst>
                  <a:path w="38" h="59">
                    <a:moveTo>
                      <a:pt x="0" y="45"/>
                    </a:moveTo>
                    <a:lnTo>
                      <a:pt x="3" y="35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37" y="0"/>
                    </a:lnTo>
                    <a:lnTo>
                      <a:pt x="36" y="9"/>
                    </a:lnTo>
                    <a:lnTo>
                      <a:pt x="34" y="15"/>
                    </a:lnTo>
                    <a:lnTo>
                      <a:pt x="36" y="24"/>
                    </a:lnTo>
                    <a:lnTo>
                      <a:pt x="30" y="29"/>
                    </a:lnTo>
                    <a:lnTo>
                      <a:pt x="22" y="35"/>
                    </a:lnTo>
                    <a:lnTo>
                      <a:pt x="16" y="48"/>
                    </a:lnTo>
                    <a:lnTo>
                      <a:pt x="16" y="58"/>
                    </a:lnTo>
                    <a:lnTo>
                      <a:pt x="0" y="45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14" name="Freeform 18"/>
              <p:cNvSpPr>
                <a:spLocks/>
              </p:cNvSpPr>
              <p:nvPr/>
            </p:nvSpPr>
            <p:spPr bwMode="auto">
              <a:xfrm>
                <a:off x="4618" y="1083"/>
                <a:ext cx="47" cy="5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30"/>
                  </a:cxn>
                  <a:cxn ang="0">
                    <a:pos x="1" y="33"/>
                  </a:cxn>
                  <a:cxn ang="0">
                    <a:pos x="5" y="36"/>
                  </a:cxn>
                  <a:cxn ang="0">
                    <a:pos x="45" y="59"/>
                  </a:cxn>
                  <a:cxn ang="0">
                    <a:pos x="27" y="8"/>
                  </a:cxn>
                  <a:cxn ang="0">
                    <a:pos x="22" y="3"/>
                  </a:cxn>
                  <a:cxn ang="0">
                    <a:pos x="16" y="0"/>
                  </a:cxn>
                </a:cxnLst>
                <a:rect l="0" t="0" r="r" b="b"/>
                <a:pathLst>
                  <a:path w="46" h="60">
                    <a:moveTo>
                      <a:pt x="16" y="0"/>
                    </a:moveTo>
                    <a:lnTo>
                      <a:pt x="0" y="30"/>
                    </a:lnTo>
                    <a:lnTo>
                      <a:pt x="1" y="33"/>
                    </a:lnTo>
                    <a:lnTo>
                      <a:pt x="5" y="36"/>
                    </a:lnTo>
                    <a:lnTo>
                      <a:pt x="45" y="59"/>
                    </a:lnTo>
                    <a:lnTo>
                      <a:pt x="27" y="8"/>
                    </a:lnTo>
                    <a:lnTo>
                      <a:pt x="22" y="3"/>
                    </a:lnTo>
                    <a:lnTo>
                      <a:pt x="1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15" name="Freeform 19"/>
              <p:cNvSpPr>
                <a:spLocks/>
              </p:cNvSpPr>
              <p:nvPr/>
            </p:nvSpPr>
            <p:spPr bwMode="auto">
              <a:xfrm>
                <a:off x="4681" y="1111"/>
                <a:ext cx="45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4"/>
                  </a:cxn>
                  <a:cxn ang="0">
                    <a:pos x="44" y="60"/>
                  </a:cxn>
                  <a:cxn ang="0">
                    <a:pos x="33" y="31"/>
                  </a:cxn>
                  <a:cxn ang="0">
                    <a:pos x="22" y="13"/>
                  </a:cxn>
                  <a:cxn ang="0">
                    <a:pos x="14" y="7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45" h="61">
                    <a:moveTo>
                      <a:pt x="0" y="0"/>
                    </a:moveTo>
                    <a:lnTo>
                      <a:pt x="6" y="44"/>
                    </a:lnTo>
                    <a:lnTo>
                      <a:pt x="44" y="60"/>
                    </a:lnTo>
                    <a:lnTo>
                      <a:pt x="33" y="31"/>
                    </a:lnTo>
                    <a:lnTo>
                      <a:pt x="22" y="13"/>
                    </a:lnTo>
                    <a:lnTo>
                      <a:pt x="14" y="7"/>
                    </a:lnTo>
                    <a:lnTo>
                      <a:pt x="7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16" name="Freeform 20"/>
              <p:cNvSpPr>
                <a:spLocks/>
              </p:cNvSpPr>
              <p:nvPr/>
            </p:nvSpPr>
            <p:spPr bwMode="auto">
              <a:xfrm>
                <a:off x="4728" y="1130"/>
                <a:ext cx="75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12" y="24"/>
                  </a:cxn>
                  <a:cxn ang="0">
                    <a:pos x="18" y="41"/>
                  </a:cxn>
                  <a:cxn ang="0">
                    <a:pos x="21" y="49"/>
                  </a:cxn>
                  <a:cxn ang="0">
                    <a:pos x="39" y="59"/>
                  </a:cxn>
                  <a:cxn ang="0">
                    <a:pos x="52" y="62"/>
                  </a:cxn>
                  <a:cxn ang="0">
                    <a:pos x="58" y="65"/>
                  </a:cxn>
                  <a:cxn ang="0">
                    <a:pos x="73" y="67"/>
                  </a:cxn>
                  <a:cxn ang="0">
                    <a:pos x="40" y="18"/>
                  </a:cxn>
                  <a:cxn ang="0">
                    <a:pos x="0" y="0"/>
                  </a:cxn>
                </a:cxnLst>
                <a:rect l="0" t="0" r="r" b="b"/>
                <a:pathLst>
                  <a:path w="74" h="68">
                    <a:moveTo>
                      <a:pt x="0" y="0"/>
                    </a:moveTo>
                    <a:lnTo>
                      <a:pt x="6" y="9"/>
                    </a:lnTo>
                    <a:lnTo>
                      <a:pt x="12" y="24"/>
                    </a:lnTo>
                    <a:lnTo>
                      <a:pt x="18" y="41"/>
                    </a:lnTo>
                    <a:lnTo>
                      <a:pt x="21" y="49"/>
                    </a:lnTo>
                    <a:lnTo>
                      <a:pt x="39" y="59"/>
                    </a:lnTo>
                    <a:lnTo>
                      <a:pt x="52" y="62"/>
                    </a:lnTo>
                    <a:lnTo>
                      <a:pt x="58" y="65"/>
                    </a:lnTo>
                    <a:lnTo>
                      <a:pt x="73" y="67"/>
                    </a:lnTo>
                    <a:lnTo>
                      <a:pt x="40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17" name="Freeform 21"/>
              <p:cNvSpPr>
                <a:spLocks/>
              </p:cNvSpPr>
              <p:nvPr/>
            </p:nvSpPr>
            <p:spPr bwMode="auto">
              <a:xfrm>
                <a:off x="4803" y="1158"/>
                <a:ext cx="72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45"/>
                  </a:cxn>
                  <a:cxn ang="0">
                    <a:pos x="72" y="55"/>
                  </a:cxn>
                  <a:cxn ang="0">
                    <a:pos x="69" y="50"/>
                  </a:cxn>
                  <a:cxn ang="0">
                    <a:pos x="65" y="44"/>
                  </a:cxn>
                  <a:cxn ang="0">
                    <a:pos x="60" y="38"/>
                  </a:cxn>
                  <a:cxn ang="0">
                    <a:pos x="55" y="31"/>
                  </a:cxn>
                  <a:cxn ang="0">
                    <a:pos x="50" y="25"/>
                  </a:cxn>
                  <a:cxn ang="0">
                    <a:pos x="44" y="18"/>
                  </a:cxn>
                  <a:cxn ang="0">
                    <a:pos x="39" y="14"/>
                  </a:cxn>
                  <a:cxn ang="0">
                    <a:pos x="30" y="8"/>
                  </a:cxn>
                  <a:cxn ang="0">
                    <a:pos x="0" y="0"/>
                  </a:cxn>
                </a:cxnLst>
                <a:rect l="0" t="0" r="r" b="b"/>
                <a:pathLst>
                  <a:path w="73" h="56">
                    <a:moveTo>
                      <a:pt x="0" y="0"/>
                    </a:moveTo>
                    <a:lnTo>
                      <a:pt x="25" y="45"/>
                    </a:lnTo>
                    <a:lnTo>
                      <a:pt x="72" y="55"/>
                    </a:lnTo>
                    <a:lnTo>
                      <a:pt x="69" y="50"/>
                    </a:lnTo>
                    <a:lnTo>
                      <a:pt x="65" y="44"/>
                    </a:lnTo>
                    <a:lnTo>
                      <a:pt x="60" y="38"/>
                    </a:lnTo>
                    <a:lnTo>
                      <a:pt x="55" y="31"/>
                    </a:lnTo>
                    <a:lnTo>
                      <a:pt x="50" y="25"/>
                    </a:lnTo>
                    <a:lnTo>
                      <a:pt x="44" y="18"/>
                    </a:lnTo>
                    <a:lnTo>
                      <a:pt x="39" y="14"/>
                    </a:lnTo>
                    <a:lnTo>
                      <a:pt x="3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18" name="Freeform 22"/>
              <p:cNvSpPr>
                <a:spLocks/>
              </p:cNvSpPr>
              <p:nvPr/>
            </p:nvSpPr>
            <p:spPr bwMode="auto">
              <a:xfrm>
                <a:off x="4866" y="1173"/>
                <a:ext cx="90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8"/>
                  </a:cxn>
                  <a:cxn ang="0">
                    <a:pos x="21" y="19"/>
                  </a:cxn>
                  <a:cxn ang="0">
                    <a:pos x="28" y="31"/>
                  </a:cxn>
                  <a:cxn ang="0">
                    <a:pos x="36" y="43"/>
                  </a:cxn>
                  <a:cxn ang="0">
                    <a:pos x="90" y="50"/>
                  </a:cxn>
                  <a:cxn ang="0">
                    <a:pos x="82" y="41"/>
                  </a:cxn>
                  <a:cxn ang="0">
                    <a:pos x="66" y="26"/>
                  </a:cxn>
                  <a:cxn ang="0">
                    <a:pos x="55" y="15"/>
                  </a:cxn>
                  <a:cxn ang="0">
                    <a:pos x="47" y="9"/>
                  </a:cxn>
                  <a:cxn ang="0">
                    <a:pos x="0" y="0"/>
                  </a:cxn>
                </a:cxnLst>
                <a:rect l="0" t="0" r="r" b="b"/>
                <a:pathLst>
                  <a:path w="91" h="51">
                    <a:moveTo>
                      <a:pt x="0" y="0"/>
                    </a:moveTo>
                    <a:lnTo>
                      <a:pt x="11" y="8"/>
                    </a:lnTo>
                    <a:lnTo>
                      <a:pt x="21" y="19"/>
                    </a:lnTo>
                    <a:lnTo>
                      <a:pt x="28" y="31"/>
                    </a:lnTo>
                    <a:lnTo>
                      <a:pt x="36" y="43"/>
                    </a:lnTo>
                    <a:lnTo>
                      <a:pt x="90" y="50"/>
                    </a:lnTo>
                    <a:lnTo>
                      <a:pt x="82" y="41"/>
                    </a:lnTo>
                    <a:lnTo>
                      <a:pt x="66" y="26"/>
                    </a:lnTo>
                    <a:lnTo>
                      <a:pt x="55" y="15"/>
                    </a:lnTo>
                    <a:lnTo>
                      <a:pt x="47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19" name="Freeform 23"/>
              <p:cNvSpPr>
                <a:spLocks/>
              </p:cNvSpPr>
              <p:nvPr/>
            </p:nvSpPr>
            <p:spPr bwMode="auto">
              <a:xfrm>
                <a:off x="4951" y="1185"/>
                <a:ext cx="81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9"/>
                  </a:cxn>
                  <a:cxn ang="0">
                    <a:pos x="22" y="29"/>
                  </a:cxn>
                  <a:cxn ang="0">
                    <a:pos x="31" y="41"/>
                  </a:cxn>
                  <a:cxn ang="0">
                    <a:pos x="79" y="43"/>
                  </a:cxn>
                  <a:cxn ang="0">
                    <a:pos x="42" y="7"/>
                  </a:cxn>
                  <a:cxn ang="0">
                    <a:pos x="0" y="0"/>
                  </a:cxn>
                </a:cxnLst>
                <a:rect l="0" t="0" r="r" b="b"/>
                <a:pathLst>
                  <a:path w="80" h="44">
                    <a:moveTo>
                      <a:pt x="0" y="0"/>
                    </a:moveTo>
                    <a:lnTo>
                      <a:pt x="11" y="9"/>
                    </a:lnTo>
                    <a:lnTo>
                      <a:pt x="22" y="29"/>
                    </a:lnTo>
                    <a:lnTo>
                      <a:pt x="31" y="41"/>
                    </a:lnTo>
                    <a:lnTo>
                      <a:pt x="79" y="43"/>
                    </a:lnTo>
                    <a:lnTo>
                      <a:pt x="42" y="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20" name="Freeform 24"/>
              <p:cNvSpPr>
                <a:spLocks/>
              </p:cNvSpPr>
              <p:nvPr/>
            </p:nvSpPr>
            <p:spPr bwMode="auto">
              <a:xfrm>
                <a:off x="5010" y="1191"/>
                <a:ext cx="93" cy="42"/>
              </a:xfrm>
              <a:custGeom>
                <a:avLst/>
                <a:gdLst/>
                <a:ahLst/>
                <a:cxnLst>
                  <a:cxn ang="0">
                    <a:pos x="53" y="5"/>
                  </a:cxn>
                  <a:cxn ang="0">
                    <a:pos x="0" y="0"/>
                  </a:cxn>
                  <a:cxn ang="0">
                    <a:pos x="12" y="8"/>
                  </a:cxn>
                  <a:cxn ang="0">
                    <a:pos x="16" y="12"/>
                  </a:cxn>
                  <a:cxn ang="0">
                    <a:pos x="29" y="29"/>
                  </a:cxn>
                  <a:cxn ang="0">
                    <a:pos x="37" y="37"/>
                  </a:cxn>
                  <a:cxn ang="0">
                    <a:pos x="51" y="40"/>
                  </a:cxn>
                  <a:cxn ang="0">
                    <a:pos x="70" y="41"/>
                  </a:cxn>
                  <a:cxn ang="0">
                    <a:pos x="93" y="41"/>
                  </a:cxn>
                  <a:cxn ang="0">
                    <a:pos x="86" y="35"/>
                  </a:cxn>
                  <a:cxn ang="0">
                    <a:pos x="81" y="25"/>
                  </a:cxn>
                  <a:cxn ang="0">
                    <a:pos x="70" y="14"/>
                  </a:cxn>
                  <a:cxn ang="0">
                    <a:pos x="53" y="5"/>
                  </a:cxn>
                </a:cxnLst>
                <a:rect l="0" t="0" r="r" b="b"/>
                <a:pathLst>
                  <a:path w="94" h="42">
                    <a:moveTo>
                      <a:pt x="53" y="5"/>
                    </a:moveTo>
                    <a:lnTo>
                      <a:pt x="0" y="0"/>
                    </a:lnTo>
                    <a:lnTo>
                      <a:pt x="12" y="8"/>
                    </a:lnTo>
                    <a:lnTo>
                      <a:pt x="16" y="12"/>
                    </a:lnTo>
                    <a:lnTo>
                      <a:pt x="29" y="29"/>
                    </a:lnTo>
                    <a:lnTo>
                      <a:pt x="37" y="37"/>
                    </a:lnTo>
                    <a:lnTo>
                      <a:pt x="51" y="40"/>
                    </a:lnTo>
                    <a:lnTo>
                      <a:pt x="70" y="41"/>
                    </a:lnTo>
                    <a:lnTo>
                      <a:pt x="93" y="41"/>
                    </a:lnTo>
                    <a:lnTo>
                      <a:pt x="86" y="35"/>
                    </a:lnTo>
                    <a:lnTo>
                      <a:pt x="81" y="25"/>
                    </a:lnTo>
                    <a:lnTo>
                      <a:pt x="70" y="14"/>
                    </a:lnTo>
                    <a:lnTo>
                      <a:pt x="53" y="5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21" name="Freeform 25"/>
              <p:cNvSpPr>
                <a:spLocks/>
              </p:cNvSpPr>
              <p:nvPr/>
            </p:nvSpPr>
            <p:spPr bwMode="auto">
              <a:xfrm>
                <a:off x="5089" y="1197"/>
                <a:ext cx="68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5"/>
                  </a:cxn>
                  <a:cxn ang="0">
                    <a:pos x="15" y="9"/>
                  </a:cxn>
                  <a:cxn ang="0">
                    <a:pos x="22" y="16"/>
                  </a:cxn>
                  <a:cxn ang="0">
                    <a:pos x="33" y="28"/>
                  </a:cxn>
                  <a:cxn ang="0">
                    <a:pos x="38" y="34"/>
                  </a:cxn>
                  <a:cxn ang="0">
                    <a:pos x="68" y="34"/>
                  </a:cxn>
                  <a:cxn ang="0">
                    <a:pos x="60" y="26"/>
                  </a:cxn>
                  <a:cxn ang="0">
                    <a:pos x="48" y="8"/>
                  </a:cxn>
                  <a:cxn ang="0">
                    <a:pos x="44" y="2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l="0" t="0" r="r" b="b"/>
                <a:pathLst>
                  <a:path w="69" h="35">
                    <a:moveTo>
                      <a:pt x="0" y="0"/>
                    </a:moveTo>
                    <a:lnTo>
                      <a:pt x="7" y="5"/>
                    </a:lnTo>
                    <a:lnTo>
                      <a:pt x="15" y="9"/>
                    </a:lnTo>
                    <a:lnTo>
                      <a:pt x="22" y="16"/>
                    </a:lnTo>
                    <a:lnTo>
                      <a:pt x="33" y="28"/>
                    </a:lnTo>
                    <a:lnTo>
                      <a:pt x="38" y="34"/>
                    </a:lnTo>
                    <a:lnTo>
                      <a:pt x="68" y="34"/>
                    </a:lnTo>
                    <a:lnTo>
                      <a:pt x="60" y="26"/>
                    </a:lnTo>
                    <a:lnTo>
                      <a:pt x="48" y="8"/>
                    </a:lnTo>
                    <a:lnTo>
                      <a:pt x="44" y="2"/>
                    </a:ln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22" name="Freeform 26"/>
              <p:cNvSpPr>
                <a:spLocks/>
              </p:cNvSpPr>
              <p:nvPr/>
            </p:nvSpPr>
            <p:spPr bwMode="auto">
              <a:xfrm>
                <a:off x="5149" y="1197"/>
                <a:ext cx="73" cy="3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1" y="0"/>
                  </a:cxn>
                  <a:cxn ang="0">
                    <a:pos x="53" y="15"/>
                  </a:cxn>
                  <a:cxn ang="0">
                    <a:pos x="72" y="32"/>
                  </a:cxn>
                  <a:cxn ang="0">
                    <a:pos x="24" y="33"/>
                  </a:cxn>
                  <a:cxn ang="0">
                    <a:pos x="8" y="15"/>
                  </a:cxn>
                  <a:cxn ang="0">
                    <a:pos x="0" y="1"/>
                  </a:cxn>
                </a:cxnLst>
                <a:rect l="0" t="0" r="r" b="b"/>
                <a:pathLst>
                  <a:path w="73" h="34">
                    <a:moveTo>
                      <a:pt x="0" y="1"/>
                    </a:moveTo>
                    <a:lnTo>
                      <a:pt x="41" y="0"/>
                    </a:lnTo>
                    <a:lnTo>
                      <a:pt x="53" y="15"/>
                    </a:lnTo>
                    <a:lnTo>
                      <a:pt x="72" y="32"/>
                    </a:lnTo>
                    <a:lnTo>
                      <a:pt x="24" y="33"/>
                    </a:lnTo>
                    <a:lnTo>
                      <a:pt x="8" y="15"/>
                    </a:lnTo>
                    <a:lnTo>
                      <a:pt x="0" y="1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23" name="Freeform 27"/>
              <p:cNvSpPr>
                <a:spLocks/>
              </p:cNvSpPr>
              <p:nvPr/>
            </p:nvSpPr>
            <p:spPr bwMode="auto">
              <a:xfrm>
                <a:off x="5212" y="1196"/>
                <a:ext cx="71" cy="3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3" y="0"/>
                  </a:cxn>
                  <a:cxn ang="0">
                    <a:pos x="43" y="3"/>
                  </a:cxn>
                  <a:cxn ang="0">
                    <a:pos x="55" y="15"/>
                  </a:cxn>
                  <a:cxn ang="0">
                    <a:pos x="67" y="27"/>
                  </a:cxn>
                  <a:cxn ang="0">
                    <a:pos x="70" y="33"/>
                  </a:cxn>
                  <a:cxn ang="0">
                    <a:pos x="58" y="34"/>
                  </a:cxn>
                  <a:cxn ang="0">
                    <a:pos x="40" y="34"/>
                  </a:cxn>
                  <a:cxn ang="0">
                    <a:pos x="23" y="23"/>
                  </a:cxn>
                  <a:cxn ang="0">
                    <a:pos x="7" y="8"/>
                  </a:cxn>
                  <a:cxn ang="0">
                    <a:pos x="0" y="1"/>
                  </a:cxn>
                </a:cxnLst>
                <a:rect l="0" t="0" r="r" b="b"/>
                <a:pathLst>
                  <a:path w="71" h="35">
                    <a:moveTo>
                      <a:pt x="0" y="1"/>
                    </a:moveTo>
                    <a:lnTo>
                      <a:pt x="33" y="0"/>
                    </a:lnTo>
                    <a:lnTo>
                      <a:pt x="43" y="3"/>
                    </a:lnTo>
                    <a:lnTo>
                      <a:pt x="55" y="15"/>
                    </a:lnTo>
                    <a:lnTo>
                      <a:pt x="67" y="27"/>
                    </a:lnTo>
                    <a:lnTo>
                      <a:pt x="70" y="33"/>
                    </a:lnTo>
                    <a:lnTo>
                      <a:pt x="58" y="34"/>
                    </a:lnTo>
                    <a:lnTo>
                      <a:pt x="40" y="34"/>
                    </a:lnTo>
                    <a:lnTo>
                      <a:pt x="23" y="23"/>
                    </a:lnTo>
                    <a:lnTo>
                      <a:pt x="7" y="8"/>
                    </a:lnTo>
                    <a:lnTo>
                      <a:pt x="0" y="1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24" name="Freeform 28"/>
              <p:cNvSpPr>
                <a:spLocks/>
              </p:cNvSpPr>
              <p:nvPr/>
            </p:nvSpPr>
            <p:spPr bwMode="auto">
              <a:xfrm>
                <a:off x="5267" y="1192"/>
                <a:ext cx="66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0"/>
                  </a:cxn>
                  <a:cxn ang="0">
                    <a:pos x="53" y="17"/>
                  </a:cxn>
                  <a:cxn ang="0">
                    <a:pos x="65" y="36"/>
                  </a:cxn>
                  <a:cxn ang="0">
                    <a:pos x="37" y="35"/>
                  </a:cxn>
                  <a:cxn ang="0">
                    <a:pos x="33" y="29"/>
                  </a:cxn>
                  <a:cxn ang="0">
                    <a:pos x="21" y="15"/>
                  </a:cxn>
                  <a:cxn ang="0">
                    <a:pos x="10" y="6"/>
                  </a:cxn>
                  <a:cxn ang="0">
                    <a:pos x="0" y="0"/>
                  </a:cxn>
                </a:cxnLst>
                <a:rect l="0" t="0" r="r" b="b"/>
                <a:pathLst>
                  <a:path w="66" h="37">
                    <a:moveTo>
                      <a:pt x="0" y="0"/>
                    </a:moveTo>
                    <a:lnTo>
                      <a:pt x="41" y="0"/>
                    </a:lnTo>
                    <a:lnTo>
                      <a:pt x="53" y="17"/>
                    </a:lnTo>
                    <a:lnTo>
                      <a:pt x="65" y="36"/>
                    </a:lnTo>
                    <a:lnTo>
                      <a:pt x="37" y="35"/>
                    </a:lnTo>
                    <a:lnTo>
                      <a:pt x="33" y="29"/>
                    </a:lnTo>
                    <a:lnTo>
                      <a:pt x="21" y="15"/>
                    </a:lnTo>
                    <a:lnTo>
                      <a:pt x="10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25" name="Freeform 29"/>
              <p:cNvSpPr>
                <a:spLocks/>
              </p:cNvSpPr>
              <p:nvPr/>
            </p:nvSpPr>
            <p:spPr bwMode="auto">
              <a:xfrm>
                <a:off x="5331" y="1191"/>
                <a:ext cx="55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40" y="17"/>
                  </a:cxn>
                  <a:cxn ang="0">
                    <a:pos x="55" y="37"/>
                  </a:cxn>
                  <a:cxn ang="0">
                    <a:pos x="40" y="38"/>
                  </a:cxn>
                  <a:cxn ang="0">
                    <a:pos x="25" y="37"/>
                  </a:cxn>
                  <a:cxn ang="0">
                    <a:pos x="11" y="21"/>
                  </a:cxn>
                  <a:cxn ang="0">
                    <a:pos x="3" y="10"/>
                  </a:cxn>
                  <a:cxn ang="0">
                    <a:pos x="0" y="0"/>
                  </a:cxn>
                </a:cxnLst>
                <a:rect l="0" t="0" r="r" b="b"/>
                <a:pathLst>
                  <a:path w="56" h="39">
                    <a:moveTo>
                      <a:pt x="0" y="0"/>
                    </a:moveTo>
                    <a:lnTo>
                      <a:pt x="23" y="0"/>
                    </a:lnTo>
                    <a:lnTo>
                      <a:pt x="40" y="17"/>
                    </a:lnTo>
                    <a:lnTo>
                      <a:pt x="55" y="37"/>
                    </a:lnTo>
                    <a:lnTo>
                      <a:pt x="40" y="38"/>
                    </a:lnTo>
                    <a:lnTo>
                      <a:pt x="25" y="37"/>
                    </a:lnTo>
                    <a:lnTo>
                      <a:pt x="11" y="21"/>
                    </a:lnTo>
                    <a:lnTo>
                      <a:pt x="3" y="1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26" name="Freeform 30"/>
              <p:cNvSpPr>
                <a:spLocks/>
              </p:cNvSpPr>
              <p:nvPr/>
            </p:nvSpPr>
            <p:spPr bwMode="auto">
              <a:xfrm>
                <a:off x="5372" y="1189"/>
                <a:ext cx="81" cy="4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1"/>
                  </a:cxn>
                  <a:cxn ang="0">
                    <a:pos x="6" y="6"/>
                  </a:cxn>
                  <a:cxn ang="0">
                    <a:pos x="22" y="20"/>
                  </a:cxn>
                  <a:cxn ang="0">
                    <a:pos x="32" y="33"/>
                  </a:cxn>
                  <a:cxn ang="0">
                    <a:pos x="39" y="41"/>
                  </a:cxn>
                  <a:cxn ang="0">
                    <a:pos x="80" y="41"/>
                  </a:cxn>
                  <a:cxn ang="0">
                    <a:pos x="72" y="34"/>
                  </a:cxn>
                  <a:cxn ang="0">
                    <a:pos x="57" y="12"/>
                  </a:cxn>
                  <a:cxn ang="0">
                    <a:pos x="46" y="4"/>
                  </a:cxn>
                  <a:cxn ang="0">
                    <a:pos x="39" y="1"/>
                  </a:cxn>
                  <a:cxn ang="0">
                    <a:pos x="22" y="0"/>
                  </a:cxn>
                </a:cxnLst>
                <a:rect l="0" t="0" r="r" b="b"/>
                <a:pathLst>
                  <a:path w="81" h="42">
                    <a:moveTo>
                      <a:pt x="22" y="0"/>
                    </a:moveTo>
                    <a:lnTo>
                      <a:pt x="0" y="1"/>
                    </a:lnTo>
                    <a:lnTo>
                      <a:pt x="6" y="6"/>
                    </a:lnTo>
                    <a:lnTo>
                      <a:pt x="22" y="20"/>
                    </a:lnTo>
                    <a:lnTo>
                      <a:pt x="32" y="33"/>
                    </a:lnTo>
                    <a:lnTo>
                      <a:pt x="39" y="41"/>
                    </a:lnTo>
                    <a:lnTo>
                      <a:pt x="80" y="41"/>
                    </a:lnTo>
                    <a:lnTo>
                      <a:pt x="72" y="34"/>
                    </a:lnTo>
                    <a:lnTo>
                      <a:pt x="57" y="12"/>
                    </a:lnTo>
                    <a:lnTo>
                      <a:pt x="46" y="4"/>
                    </a:lnTo>
                    <a:lnTo>
                      <a:pt x="39" y="1"/>
                    </a:lnTo>
                    <a:lnTo>
                      <a:pt x="22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27" name="Freeform 31"/>
              <p:cNvSpPr>
                <a:spLocks/>
              </p:cNvSpPr>
              <p:nvPr/>
            </p:nvSpPr>
            <p:spPr bwMode="auto">
              <a:xfrm>
                <a:off x="5445" y="1189"/>
                <a:ext cx="54" cy="4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7" y="26"/>
                  </a:cxn>
                  <a:cxn ang="0">
                    <a:pos x="28" y="40"/>
                  </a:cxn>
                  <a:cxn ang="0">
                    <a:pos x="53" y="42"/>
                  </a:cxn>
                  <a:cxn ang="0">
                    <a:pos x="52" y="36"/>
                  </a:cxn>
                  <a:cxn ang="0">
                    <a:pos x="47" y="23"/>
                  </a:cxn>
                  <a:cxn ang="0">
                    <a:pos x="38" y="12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7" y="0"/>
                  </a:cxn>
                </a:cxnLst>
                <a:rect l="0" t="0" r="r" b="b"/>
                <a:pathLst>
                  <a:path w="54" h="43">
                    <a:moveTo>
                      <a:pt x="7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7" y="26"/>
                    </a:lnTo>
                    <a:lnTo>
                      <a:pt x="28" y="40"/>
                    </a:lnTo>
                    <a:lnTo>
                      <a:pt x="53" y="42"/>
                    </a:lnTo>
                    <a:lnTo>
                      <a:pt x="52" y="36"/>
                    </a:lnTo>
                    <a:lnTo>
                      <a:pt x="47" y="23"/>
                    </a:lnTo>
                    <a:lnTo>
                      <a:pt x="38" y="12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7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28" name="Freeform 32"/>
              <p:cNvSpPr>
                <a:spLocks/>
              </p:cNvSpPr>
              <p:nvPr/>
            </p:nvSpPr>
            <p:spPr bwMode="auto">
              <a:xfrm>
                <a:off x="5495" y="1191"/>
                <a:ext cx="48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13"/>
                  </a:cxn>
                  <a:cxn ang="0">
                    <a:pos x="22" y="29"/>
                  </a:cxn>
                  <a:cxn ang="0">
                    <a:pos x="23" y="40"/>
                  </a:cxn>
                  <a:cxn ang="0">
                    <a:pos x="48" y="53"/>
                  </a:cxn>
                  <a:cxn ang="0">
                    <a:pos x="43" y="39"/>
                  </a:cxn>
                  <a:cxn ang="0">
                    <a:pos x="40" y="22"/>
                  </a:cxn>
                  <a:cxn ang="0">
                    <a:pos x="41" y="8"/>
                  </a:cxn>
                  <a:cxn ang="0">
                    <a:pos x="0" y="0"/>
                  </a:cxn>
                </a:cxnLst>
                <a:rect l="0" t="0" r="r" b="b"/>
                <a:pathLst>
                  <a:path w="49" h="54">
                    <a:moveTo>
                      <a:pt x="0" y="0"/>
                    </a:moveTo>
                    <a:lnTo>
                      <a:pt x="12" y="13"/>
                    </a:lnTo>
                    <a:lnTo>
                      <a:pt x="22" y="29"/>
                    </a:lnTo>
                    <a:lnTo>
                      <a:pt x="23" y="40"/>
                    </a:lnTo>
                    <a:lnTo>
                      <a:pt x="48" y="53"/>
                    </a:lnTo>
                    <a:lnTo>
                      <a:pt x="43" y="39"/>
                    </a:lnTo>
                    <a:lnTo>
                      <a:pt x="40" y="22"/>
                    </a:lnTo>
                    <a:lnTo>
                      <a:pt x="41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29" name="Freeform 33"/>
              <p:cNvSpPr>
                <a:spLocks/>
              </p:cNvSpPr>
              <p:nvPr/>
            </p:nvSpPr>
            <p:spPr bwMode="auto">
              <a:xfrm>
                <a:off x="5550" y="1206"/>
                <a:ext cx="35" cy="45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0" y="0"/>
                  </a:cxn>
                  <a:cxn ang="0">
                    <a:pos x="1" y="22"/>
                  </a:cxn>
                  <a:cxn ang="0">
                    <a:pos x="9" y="45"/>
                  </a:cxn>
                  <a:cxn ang="0">
                    <a:pos x="14" y="32"/>
                  </a:cxn>
                  <a:cxn ang="0">
                    <a:pos x="24" y="21"/>
                  </a:cxn>
                  <a:cxn ang="0">
                    <a:pos x="34" y="16"/>
                  </a:cxn>
                </a:cxnLst>
                <a:rect l="0" t="0" r="r" b="b"/>
                <a:pathLst>
                  <a:path w="35" h="46">
                    <a:moveTo>
                      <a:pt x="34" y="16"/>
                    </a:moveTo>
                    <a:lnTo>
                      <a:pt x="0" y="0"/>
                    </a:lnTo>
                    <a:lnTo>
                      <a:pt x="1" y="22"/>
                    </a:lnTo>
                    <a:lnTo>
                      <a:pt x="9" y="45"/>
                    </a:lnTo>
                    <a:lnTo>
                      <a:pt x="14" y="32"/>
                    </a:lnTo>
                    <a:lnTo>
                      <a:pt x="24" y="21"/>
                    </a:lnTo>
                    <a:lnTo>
                      <a:pt x="34" y="1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30" name="Freeform 34"/>
              <p:cNvSpPr>
                <a:spLocks/>
              </p:cNvSpPr>
              <p:nvPr/>
            </p:nvSpPr>
            <p:spPr bwMode="auto">
              <a:xfrm>
                <a:off x="5564" y="1236"/>
                <a:ext cx="52" cy="4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8" y="39"/>
                  </a:cxn>
                  <a:cxn ang="0">
                    <a:pos x="18" y="35"/>
                  </a:cxn>
                  <a:cxn ang="0">
                    <a:pos x="32" y="33"/>
                  </a:cxn>
                  <a:cxn ang="0">
                    <a:pos x="51" y="32"/>
                  </a:cxn>
                  <a:cxn ang="0">
                    <a:pos x="30" y="0"/>
                  </a:cxn>
                  <a:cxn ang="0">
                    <a:pos x="22" y="4"/>
                  </a:cxn>
                  <a:cxn ang="0">
                    <a:pos x="17" y="8"/>
                  </a:cxn>
                  <a:cxn ang="0">
                    <a:pos x="10" y="13"/>
                  </a:cxn>
                  <a:cxn ang="0">
                    <a:pos x="6" y="20"/>
                  </a:cxn>
                  <a:cxn ang="0">
                    <a:pos x="0" y="42"/>
                  </a:cxn>
                </a:cxnLst>
                <a:rect l="0" t="0" r="r" b="b"/>
                <a:pathLst>
                  <a:path w="52" h="43">
                    <a:moveTo>
                      <a:pt x="0" y="42"/>
                    </a:moveTo>
                    <a:lnTo>
                      <a:pt x="8" y="39"/>
                    </a:lnTo>
                    <a:lnTo>
                      <a:pt x="18" y="35"/>
                    </a:lnTo>
                    <a:lnTo>
                      <a:pt x="32" y="33"/>
                    </a:lnTo>
                    <a:lnTo>
                      <a:pt x="51" y="32"/>
                    </a:lnTo>
                    <a:lnTo>
                      <a:pt x="30" y="0"/>
                    </a:lnTo>
                    <a:lnTo>
                      <a:pt x="22" y="4"/>
                    </a:lnTo>
                    <a:lnTo>
                      <a:pt x="17" y="8"/>
                    </a:lnTo>
                    <a:lnTo>
                      <a:pt x="10" y="13"/>
                    </a:lnTo>
                    <a:lnTo>
                      <a:pt x="6" y="20"/>
                    </a:lnTo>
                    <a:lnTo>
                      <a:pt x="0" y="4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31" name="Freeform 35"/>
              <p:cNvSpPr>
                <a:spLocks/>
              </p:cNvSpPr>
              <p:nvPr/>
            </p:nvSpPr>
            <p:spPr bwMode="auto">
              <a:xfrm>
                <a:off x="5558" y="1277"/>
                <a:ext cx="58" cy="26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12" y="8"/>
                  </a:cxn>
                  <a:cxn ang="0">
                    <a:pos x="23" y="4"/>
                  </a:cxn>
                  <a:cxn ang="0">
                    <a:pos x="39" y="0"/>
                  </a:cxn>
                  <a:cxn ang="0">
                    <a:pos x="57" y="0"/>
                  </a:cxn>
                  <a:cxn ang="0">
                    <a:pos x="54" y="24"/>
                  </a:cxn>
                  <a:cxn ang="0">
                    <a:pos x="43" y="22"/>
                  </a:cxn>
                  <a:cxn ang="0">
                    <a:pos x="29" y="21"/>
                  </a:cxn>
                  <a:cxn ang="0">
                    <a:pos x="16" y="22"/>
                  </a:cxn>
                  <a:cxn ang="0">
                    <a:pos x="0" y="24"/>
                  </a:cxn>
                  <a:cxn ang="0">
                    <a:pos x="4" y="17"/>
                  </a:cxn>
                </a:cxnLst>
                <a:rect l="0" t="0" r="r" b="b"/>
                <a:pathLst>
                  <a:path w="58" h="25">
                    <a:moveTo>
                      <a:pt x="4" y="17"/>
                    </a:moveTo>
                    <a:lnTo>
                      <a:pt x="12" y="8"/>
                    </a:lnTo>
                    <a:lnTo>
                      <a:pt x="23" y="4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54" y="24"/>
                    </a:lnTo>
                    <a:lnTo>
                      <a:pt x="43" y="22"/>
                    </a:lnTo>
                    <a:lnTo>
                      <a:pt x="29" y="21"/>
                    </a:lnTo>
                    <a:lnTo>
                      <a:pt x="16" y="22"/>
                    </a:lnTo>
                    <a:lnTo>
                      <a:pt x="0" y="24"/>
                    </a:lnTo>
                    <a:lnTo>
                      <a:pt x="4" y="17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32" name="Freeform 36"/>
              <p:cNvSpPr>
                <a:spLocks/>
              </p:cNvSpPr>
              <p:nvPr/>
            </p:nvSpPr>
            <p:spPr bwMode="auto">
              <a:xfrm>
                <a:off x="5554" y="1310"/>
                <a:ext cx="52" cy="2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2"/>
                  </a:cxn>
                  <a:cxn ang="0">
                    <a:pos x="21" y="0"/>
                  </a:cxn>
                  <a:cxn ang="0">
                    <a:pos x="32" y="1"/>
                  </a:cxn>
                  <a:cxn ang="0">
                    <a:pos x="43" y="3"/>
                  </a:cxn>
                  <a:cxn ang="0">
                    <a:pos x="51" y="6"/>
                  </a:cxn>
                  <a:cxn ang="0">
                    <a:pos x="32" y="24"/>
                  </a:cxn>
                  <a:cxn ang="0">
                    <a:pos x="26" y="17"/>
                  </a:cxn>
                  <a:cxn ang="0">
                    <a:pos x="10" y="7"/>
                  </a:cxn>
                  <a:cxn ang="0">
                    <a:pos x="0" y="5"/>
                  </a:cxn>
                </a:cxnLst>
                <a:rect l="0" t="0" r="r" b="b"/>
                <a:pathLst>
                  <a:path w="52" h="25">
                    <a:moveTo>
                      <a:pt x="0" y="5"/>
                    </a:moveTo>
                    <a:lnTo>
                      <a:pt x="4" y="2"/>
                    </a:lnTo>
                    <a:lnTo>
                      <a:pt x="21" y="0"/>
                    </a:lnTo>
                    <a:lnTo>
                      <a:pt x="32" y="1"/>
                    </a:lnTo>
                    <a:lnTo>
                      <a:pt x="43" y="3"/>
                    </a:lnTo>
                    <a:lnTo>
                      <a:pt x="51" y="6"/>
                    </a:lnTo>
                    <a:lnTo>
                      <a:pt x="32" y="24"/>
                    </a:lnTo>
                    <a:lnTo>
                      <a:pt x="26" y="17"/>
                    </a:lnTo>
                    <a:lnTo>
                      <a:pt x="10" y="7"/>
                    </a:lnTo>
                    <a:lnTo>
                      <a:pt x="0" y="5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33" name="Freeform 37"/>
              <p:cNvSpPr>
                <a:spLocks/>
              </p:cNvSpPr>
              <p:nvPr/>
            </p:nvSpPr>
            <p:spPr bwMode="auto">
              <a:xfrm>
                <a:off x="5506" y="1321"/>
                <a:ext cx="71" cy="38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39" y="0"/>
                  </a:cxn>
                  <a:cxn ang="0">
                    <a:pos x="48" y="1"/>
                  </a:cxn>
                  <a:cxn ang="0">
                    <a:pos x="59" y="7"/>
                  </a:cxn>
                  <a:cxn ang="0">
                    <a:pos x="67" y="15"/>
                  </a:cxn>
                  <a:cxn ang="0">
                    <a:pos x="70" y="21"/>
                  </a:cxn>
                  <a:cxn ang="0">
                    <a:pos x="36" y="37"/>
                  </a:cxn>
                  <a:cxn ang="0">
                    <a:pos x="27" y="24"/>
                  </a:cxn>
                  <a:cxn ang="0">
                    <a:pos x="20" y="17"/>
                  </a:cxn>
                  <a:cxn ang="0">
                    <a:pos x="14" y="13"/>
                  </a:cxn>
                  <a:cxn ang="0">
                    <a:pos x="0" y="7"/>
                  </a:cxn>
                  <a:cxn ang="0">
                    <a:pos x="25" y="1"/>
                  </a:cxn>
                </a:cxnLst>
                <a:rect l="0" t="0" r="r" b="b"/>
                <a:pathLst>
                  <a:path w="71" h="38">
                    <a:moveTo>
                      <a:pt x="25" y="1"/>
                    </a:moveTo>
                    <a:lnTo>
                      <a:pt x="39" y="0"/>
                    </a:lnTo>
                    <a:lnTo>
                      <a:pt x="48" y="1"/>
                    </a:lnTo>
                    <a:lnTo>
                      <a:pt x="59" y="7"/>
                    </a:lnTo>
                    <a:lnTo>
                      <a:pt x="67" y="15"/>
                    </a:lnTo>
                    <a:lnTo>
                      <a:pt x="70" y="21"/>
                    </a:lnTo>
                    <a:lnTo>
                      <a:pt x="36" y="37"/>
                    </a:lnTo>
                    <a:lnTo>
                      <a:pt x="27" y="24"/>
                    </a:lnTo>
                    <a:lnTo>
                      <a:pt x="20" y="17"/>
                    </a:lnTo>
                    <a:lnTo>
                      <a:pt x="14" y="13"/>
                    </a:lnTo>
                    <a:lnTo>
                      <a:pt x="0" y="7"/>
                    </a:lnTo>
                    <a:lnTo>
                      <a:pt x="25" y="1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34" name="Freeform 38"/>
              <p:cNvSpPr>
                <a:spLocks/>
              </p:cNvSpPr>
              <p:nvPr/>
            </p:nvSpPr>
            <p:spPr bwMode="auto">
              <a:xfrm>
                <a:off x="5452" y="1335"/>
                <a:ext cx="66" cy="3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"/>
                  </a:cxn>
                  <a:cxn ang="0">
                    <a:pos x="11" y="7"/>
                  </a:cxn>
                  <a:cxn ang="0">
                    <a:pos x="22" y="16"/>
                  </a:cxn>
                  <a:cxn ang="0">
                    <a:pos x="30" y="27"/>
                  </a:cxn>
                  <a:cxn ang="0">
                    <a:pos x="33" y="34"/>
                  </a:cxn>
                  <a:cxn ang="0">
                    <a:pos x="65" y="25"/>
                  </a:cxn>
                  <a:cxn ang="0">
                    <a:pos x="55" y="15"/>
                  </a:cxn>
                  <a:cxn ang="0">
                    <a:pos x="50" y="10"/>
                  </a:cxn>
                  <a:cxn ang="0">
                    <a:pos x="40" y="5"/>
                  </a:cxn>
                  <a:cxn ang="0">
                    <a:pos x="28" y="1"/>
                  </a:cxn>
                  <a:cxn ang="0">
                    <a:pos x="10" y="0"/>
                  </a:cxn>
                </a:cxnLst>
                <a:rect l="0" t="0" r="r" b="b"/>
                <a:pathLst>
                  <a:path w="66" h="35">
                    <a:moveTo>
                      <a:pt x="10" y="0"/>
                    </a:moveTo>
                    <a:lnTo>
                      <a:pt x="0" y="1"/>
                    </a:lnTo>
                    <a:lnTo>
                      <a:pt x="11" y="7"/>
                    </a:lnTo>
                    <a:lnTo>
                      <a:pt x="22" y="16"/>
                    </a:lnTo>
                    <a:lnTo>
                      <a:pt x="30" y="27"/>
                    </a:lnTo>
                    <a:lnTo>
                      <a:pt x="33" y="34"/>
                    </a:lnTo>
                    <a:lnTo>
                      <a:pt x="65" y="25"/>
                    </a:lnTo>
                    <a:lnTo>
                      <a:pt x="55" y="15"/>
                    </a:lnTo>
                    <a:lnTo>
                      <a:pt x="50" y="10"/>
                    </a:lnTo>
                    <a:lnTo>
                      <a:pt x="40" y="5"/>
                    </a:lnTo>
                    <a:lnTo>
                      <a:pt x="28" y="1"/>
                    </a:lnTo>
                    <a:lnTo>
                      <a:pt x="1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35" name="Freeform 39"/>
              <p:cNvSpPr>
                <a:spLocks/>
              </p:cNvSpPr>
              <p:nvPr/>
            </p:nvSpPr>
            <p:spPr bwMode="auto">
              <a:xfrm>
                <a:off x="5403" y="1336"/>
                <a:ext cx="71" cy="3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"/>
                  </a:cxn>
                  <a:cxn ang="0">
                    <a:pos x="10" y="5"/>
                  </a:cxn>
                  <a:cxn ang="0">
                    <a:pos x="17" y="9"/>
                  </a:cxn>
                  <a:cxn ang="0">
                    <a:pos x="25" y="16"/>
                  </a:cxn>
                  <a:cxn ang="0">
                    <a:pos x="35" y="27"/>
                  </a:cxn>
                  <a:cxn ang="0">
                    <a:pos x="40" y="34"/>
                  </a:cxn>
                  <a:cxn ang="0">
                    <a:pos x="69" y="33"/>
                  </a:cxn>
                  <a:cxn ang="0">
                    <a:pos x="54" y="18"/>
                  </a:cxn>
                  <a:cxn ang="0">
                    <a:pos x="46" y="9"/>
                  </a:cxn>
                  <a:cxn ang="0">
                    <a:pos x="36" y="5"/>
                  </a:cxn>
                  <a:cxn ang="0">
                    <a:pos x="26" y="2"/>
                  </a:cxn>
                  <a:cxn ang="0">
                    <a:pos x="11" y="0"/>
                  </a:cxn>
                </a:cxnLst>
                <a:rect l="0" t="0" r="r" b="b"/>
                <a:pathLst>
                  <a:path w="70" h="35">
                    <a:moveTo>
                      <a:pt x="11" y="0"/>
                    </a:moveTo>
                    <a:lnTo>
                      <a:pt x="0" y="1"/>
                    </a:lnTo>
                    <a:lnTo>
                      <a:pt x="10" y="5"/>
                    </a:lnTo>
                    <a:lnTo>
                      <a:pt x="17" y="9"/>
                    </a:lnTo>
                    <a:lnTo>
                      <a:pt x="25" y="16"/>
                    </a:lnTo>
                    <a:lnTo>
                      <a:pt x="35" y="27"/>
                    </a:lnTo>
                    <a:lnTo>
                      <a:pt x="40" y="34"/>
                    </a:lnTo>
                    <a:lnTo>
                      <a:pt x="69" y="33"/>
                    </a:lnTo>
                    <a:lnTo>
                      <a:pt x="54" y="18"/>
                    </a:lnTo>
                    <a:lnTo>
                      <a:pt x="46" y="9"/>
                    </a:lnTo>
                    <a:lnTo>
                      <a:pt x="36" y="5"/>
                    </a:lnTo>
                    <a:lnTo>
                      <a:pt x="26" y="2"/>
                    </a:lnTo>
                    <a:lnTo>
                      <a:pt x="11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36" name="Freeform 40"/>
              <p:cNvSpPr>
                <a:spLocks/>
              </p:cNvSpPr>
              <p:nvPr/>
            </p:nvSpPr>
            <p:spPr bwMode="auto">
              <a:xfrm>
                <a:off x="5371" y="1338"/>
                <a:ext cx="49" cy="36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0" y="0"/>
                  </a:cxn>
                  <a:cxn ang="0">
                    <a:pos x="14" y="1"/>
                  </a:cxn>
                  <a:cxn ang="0">
                    <a:pos x="21" y="5"/>
                  </a:cxn>
                  <a:cxn ang="0">
                    <a:pos x="27" y="9"/>
                  </a:cxn>
                  <a:cxn ang="0">
                    <a:pos x="37" y="18"/>
                  </a:cxn>
                  <a:cxn ang="0">
                    <a:pos x="48" y="32"/>
                  </a:cxn>
                  <a:cxn ang="0">
                    <a:pos x="18" y="34"/>
                  </a:cxn>
                  <a:cxn ang="0">
                    <a:pos x="14" y="20"/>
                  </a:cxn>
                  <a:cxn ang="0">
                    <a:pos x="7" y="7"/>
                  </a:cxn>
                </a:cxnLst>
                <a:rect l="0" t="0" r="r" b="b"/>
                <a:pathLst>
                  <a:path w="49" h="35">
                    <a:moveTo>
                      <a:pt x="7" y="7"/>
                    </a:moveTo>
                    <a:lnTo>
                      <a:pt x="0" y="0"/>
                    </a:lnTo>
                    <a:lnTo>
                      <a:pt x="14" y="1"/>
                    </a:lnTo>
                    <a:lnTo>
                      <a:pt x="21" y="5"/>
                    </a:lnTo>
                    <a:lnTo>
                      <a:pt x="27" y="9"/>
                    </a:lnTo>
                    <a:lnTo>
                      <a:pt x="37" y="18"/>
                    </a:lnTo>
                    <a:lnTo>
                      <a:pt x="48" y="32"/>
                    </a:lnTo>
                    <a:lnTo>
                      <a:pt x="18" y="34"/>
                    </a:lnTo>
                    <a:lnTo>
                      <a:pt x="14" y="20"/>
                    </a:lnTo>
                    <a:lnTo>
                      <a:pt x="7" y="7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37" name="Freeform 41"/>
              <p:cNvSpPr>
                <a:spLocks/>
              </p:cNvSpPr>
              <p:nvPr/>
            </p:nvSpPr>
            <p:spPr bwMode="auto">
              <a:xfrm>
                <a:off x="5341" y="1336"/>
                <a:ext cx="32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9"/>
                  </a:cxn>
                  <a:cxn ang="0">
                    <a:pos x="8" y="21"/>
                  </a:cxn>
                  <a:cxn ang="0">
                    <a:pos x="15" y="38"/>
                  </a:cxn>
                  <a:cxn ang="0">
                    <a:pos x="25" y="33"/>
                  </a:cxn>
                  <a:cxn ang="0">
                    <a:pos x="31" y="29"/>
                  </a:cxn>
                  <a:cxn ang="0">
                    <a:pos x="32" y="25"/>
                  </a:cxn>
                  <a:cxn ang="0">
                    <a:pos x="28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39">
                    <a:moveTo>
                      <a:pt x="0" y="0"/>
                    </a:moveTo>
                    <a:lnTo>
                      <a:pt x="5" y="9"/>
                    </a:lnTo>
                    <a:lnTo>
                      <a:pt x="8" y="21"/>
                    </a:lnTo>
                    <a:lnTo>
                      <a:pt x="15" y="38"/>
                    </a:lnTo>
                    <a:lnTo>
                      <a:pt x="25" y="33"/>
                    </a:lnTo>
                    <a:lnTo>
                      <a:pt x="31" y="29"/>
                    </a:lnTo>
                    <a:lnTo>
                      <a:pt x="32" y="25"/>
                    </a:lnTo>
                    <a:lnTo>
                      <a:pt x="28" y="9"/>
                    </a:lnTo>
                    <a:lnTo>
                      <a:pt x="24" y="2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38" name="Freeform 42"/>
              <p:cNvSpPr>
                <a:spLocks/>
              </p:cNvSpPr>
              <p:nvPr/>
            </p:nvSpPr>
            <p:spPr bwMode="auto">
              <a:xfrm>
                <a:off x="5306" y="1336"/>
                <a:ext cx="49" cy="9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5" y="2"/>
                  </a:cxn>
                  <a:cxn ang="0">
                    <a:pos x="15" y="9"/>
                  </a:cxn>
                  <a:cxn ang="0">
                    <a:pos x="5" y="28"/>
                  </a:cxn>
                  <a:cxn ang="0">
                    <a:pos x="0" y="43"/>
                  </a:cxn>
                  <a:cxn ang="0">
                    <a:pos x="5" y="52"/>
                  </a:cxn>
                  <a:cxn ang="0">
                    <a:pos x="11" y="72"/>
                  </a:cxn>
                  <a:cxn ang="0">
                    <a:pos x="14" y="89"/>
                  </a:cxn>
                  <a:cxn ang="0">
                    <a:pos x="22" y="67"/>
                  </a:cxn>
                  <a:cxn ang="0">
                    <a:pos x="31" y="49"/>
                  </a:cxn>
                  <a:cxn ang="0">
                    <a:pos x="41" y="42"/>
                  </a:cxn>
                  <a:cxn ang="0">
                    <a:pos x="49" y="38"/>
                  </a:cxn>
                  <a:cxn ang="0">
                    <a:pos x="42" y="21"/>
                  </a:cxn>
                  <a:cxn ang="0">
                    <a:pos x="39" y="9"/>
                  </a:cxn>
                  <a:cxn ang="0">
                    <a:pos x="34" y="0"/>
                  </a:cxn>
                </a:cxnLst>
                <a:rect l="0" t="0" r="r" b="b"/>
                <a:pathLst>
                  <a:path w="50" h="90">
                    <a:moveTo>
                      <a:pt x="34" y="0"/>
                    </a:moveTo>
                    <a:lnTo>
                      <a:pt x="25" y="2"/>
                    </a:lnTo>
                    <a:lnTo>
                      <a:pt x="15" y="9"/>
                    </a:lnTo>
                    <a:lnTo>
                      <a:pt x="5" y="28"/>
                    </a:lnTo>
                    <a:lnTo>
                      <a:pt x="0" y="43"/>
                    </a:lnTo>
                    <a:lnTo>
                      <a:pt x="5" y="52"/>
                    </a:lnTo>
                    <a:lnTo>
                      <a:pt x="11" y="72"/>
                    </a:lnTo>
                    <a:lnTo>
                      <a:pt x="14" y="89"/>
                    </a:lnTo>
                    <a:lnTo>
                      <a:pt x="22" y="67"/>
                    </a:lnTo>
                    <a:lnTo>
                      <a:pt x="31" y="49"/>
                    </a:lnTo>
                    <a:lnTo>
                      <a:pt x="41" y="42"/>
                    </a:lnTo>
                    <a:lnTo>
                      <a:pt x="49" y="38"/>
                    </a:lnTo>
                    <a:lnTo>
                      <a:pt x="42" y="21"/>
                    </a:lnTo>
                    <a:lnTo>
                      <a:pt x="39" y="9"/>
                    </a:lnTo>
                    <a:lnTo>
                      <a:pt x="34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39" name="Freeform 43"/>
              <p:cNvSpPr>
                <a:spLocks/>
              </p:cNvSpPr>
              <p:nvPr/>
            </p:nvSpPr>
            <p:spPr bwMode="auto">
              <a:xfrm>
                <a:off x="4247" y="1277"/>
                <a:ext cx="1132" cy="452"/>
              </a:xfrm>
              <a:custGeom>
                <a:avLst/>
                <a:gdLst/>
                <a:ahLst/>
                <a:cxnLst>
                  <a:cxn ang="0">
                    <a:pos x="0" y="276"/>
                  </a:cxn>
                  <a:cxn ang="0">
                    <a:pos x="6" y="326"/>
                  </a:cxn>
                  <a:cxn ang="0">
                    <a:pos x="50" y="411"/>
                  </a:cxn>
                  <a:cxn ang="0">
                    <a:pos x="190" y="448"/>
                  </a:cxn>
                  <a:cxn ang="0">
                    <a:pos x="461" y="436"/>
                  </a:cxn>
                  <a:cxn ang="0">
                    <a:pos x="643" y="406"/>
                  </a:cxn>
                  <a:cxn ang="0">
                    <a:pos x="764" y="378"/>
                  </a:cxn>
                  <a:cxn ang="0">
                    <a:pos x="910" y="333"/>
                  </a:cxn>
                  <a:cxn ang="0">
                    <a:pos x="1066" y="260"/>
                  </a:cxn>
                  <a:cxn ang="0">
                    <a:pos x="1128" y="202"/>
                  </a:cxn>
                  <a:cxn ang="0">
                    <a:pos x="1129" y="158"/>
                  </a:cxn>
                  <a:cxn ang="0">
                    <a:pos x="1109" y="97"/>
                  </a:cxn>
                  <a:cxn ang="0">
                    <a:pos x="1081" y="126"/>
                  </a:cxn>
                  <a:cxn ang="0">
                    <a:pos x="1073" y="172"/>
                  </a:cxn>
                  <a:cxn ang="0">
                    <a:pos x="1044" y="211"/>
                  </a:cxn>
                  <a:cxn ang="0">
                    <a:pos x="994" y="239"/>
                  </a:cxn>
                  <a:cxn ang="0">
                    <a:pos x="924" y="270"/>
                  </a:cxn>
                  <a:cxn ang="0">
                    <a:pos x="910" y="289"/>
                  </a:cxn>
                  <a:cxn ang="0">
                    <a:pos x="807" y="319"/>
                  </a:cxn>
                  <a:cxn ang="0">
                    <a:pos x="792" y="315"/>
                  </a:cxn>
                  <a:cxn ang="0">
                    <a:pos x="704" y="342"/>
                  </a:cxn>
                  <a:cxn ang="0">
                    <a:pos x="585" y="369"/>
                  </a:cxn>
                  <a:cxn ang="0">
                    <a:pos x="395" y="395"/>
                  </a:cxn>
                  <a:cxn ang="0">
                    <a:pos x="332" y="403"/>
                  </a:cxn>
                  <a:cxn ang="0">
                    <a:pos x="211" y="412"/>
                  </a:cxn>
                  <a:cxn ang="0">
                    <a:pos x="154" y="398"/>
                  </a:cxn>
                  <a:cxn ang="0">
                    <a:pos x="96" y="382"/>
                  </a:cxn>
                  <a:cxn ang="0">
                    <a:pos x="59" y="347"/>
                  </a:cxn>
                  <a:cxn ang="0">
                    <a:pos x="45" y="309"/>
                  </a:cxn>
                  <a:cxn ang="0">
                    <a:pos x="39" y="269"/>
                  </a:cxn>
                  <a:cxn ang="0">
                    <a:pos x="63" y="223"/>
                  </a:cxn>
                  <a:cxn ang="0">
                    <a:pos x="143" y="176"/>
                  </a:cxn>
                  <a:cxn ang="0">
                    <a:pos x="245" y="133"/>
                  </a:cxn>
                  <a:cxn ang="0">
                    <a:pos x="303" y="111"/>
                  </a:cxn>
                  <a:cxn ang="0">
                    <a:pos x="375" y="85"/>
                  </a:cxn>
                  <a:cxn ang="0">
                    <a:pos x="392" y="87"/>
                  </a:cxn>
                  <a:cxn ang="0">
                    <a:pos x="505" y="61"/>
                  </a:cxn>
                  <a:cxn ang="0">
                    <a:pos x="577" y="47"/>
                  </a:cxn>
                  <a:cxn ang="0">
                    <a:pos x="636" y="38"/>
                  </a:cxn>
                  <a:cxn ang="0">
                    <a:pos x="717" y="27"/>
                  </a:cxn>
                  <a:cxn ang="0">
                    <a:pos x="731" y="18"/>
                  </a:cxn>
                  <a:cxn ang="0">
                    <a:pos x="817" y="19"/>
                  </a:cxn>
                  <a:cxn ang="0">
                    <a:pos x="879" y="18"/>
                  </a:cxn>
                  <a:cxn ang="0">
                    <a:pos x="936" y="18"/>
                  </a:cxn>
                  <a:cxn ang="0">
                    <a:pos x="985" y="30"/>
                  </a:cxn>
                  <a:cxn ang="0">
                    <a:pos x="1038" y="62"/>
                  </a:cxn>
                  <a:cxn ang="0">
                    <a:pos x="1059" y="102"/>
                  </a:cxn>
                  <a:cxn ang="0">
                    <a:pos x="1084" y="62"/>
                  </a:cxn>
                  <a:cxn ang="0">
                    <a:pos x="1056" y="33"/>
                  </a:cxn>
                  <a:cxn ang="0">
                    <a:pos x="1016" y="17"/>
                  </a:cxn>
                  <a:cxn ang="0">
                    <a:pos x="857" y="0"/>
                  </a:cxn>
                  <a:cxn ang="0">
                    <a:pos x="511" y="42"/>
                  </a:cxn>
                  <a:cxn ang="0">
                    <a:pos x="366" y="76"/>
                  </a:cxn>
                  <a:cxn ang="0">
                    <a:pos x="178" y="139"/>
                  </a:cxn>
                  <a:cxn ang="0">
                    <a:pos x="88" y="182"/>
                  </a:cxn>
                  <a:cxn ang="0">
                    <a:pos x="17" y="239"/>
                  </a:cxn>
                </a:cxnLst>
                <a:rect l="0" t="0" r="r" b="b"/>
                <a:pathLst>
                  <a:path w="1133" h="451">
                    <a:moveTo>
                      <a:pt x="4" y="262"/>
                    </a:moveTo>
                    <a:lnTo>
                      <a:pt x="1" y="269"/>
                    </a:lnTo>
                    <a:lnTo>
                      <a:pt x="0" y="276"/>
                    </a:lnTo>
                    <a:lnTo>
                      <a:pt x="0" y="287"/>
                    </a:lnTo>
                    <a:lnTo>
                      <a:pt x="1" y="306"/>
                    </a:lnTo>
                    <a:lnTo>
                      <a:pt x="6" y="326"/>
                    </a:lnTo>
                    <a:lnTo>
                      <a:pt x="15" y="353"/>
                    </a:lnTo>
                    <a:lnTo>
                      <a:pt x="34" y="397"/>
                    </a:lnTo>
                    <a:lnTo>
                      <a:pt x="50" y="411"/>
                    </a:lnTo>
                    <a:lnTo>
                      <a:pt x="125" y="436"/>
                    </a:lnTo>
                    <a:lnTo>
                      <a:pt x="156" y="443"/>
                    </a:lnTo>
                    <a:lnTo>
                      <a:pt x="190" y="448"/>
                    </a:lnTo>
                    <a:lnTo>
                      <a:pt x="260" y="450"/>
                    </a:lnTo>
                    <a:lnTo>
                      <a:pt x="324" y="450"/>
                    </a:lnTo>
                    <a:lnTo>
                      <a:pt x="461" y="436"/>
                    </a:lnTo>
                    <a:lnTo>
                      <a:pt x="578" y="419"/>
                    </a:lnTo>
                    <a:lnTo>
                      <a:pt x="613" y="412"/>
                    </a:lnTo>
                    <a:lnTo>
                      <a:pt x="643" y="406"/>
                    </a:lnTo>
                    <a:lnTo>
                      <a:pt x="673" y="400"/>
                    </a:lnTo>
                    <a:lnTo>
                      <a:pt x="717" y="389"/>
                    </a:lnTo>
                    <a:lnTo>
                      <a:pt x="764" y="378"/>
                    </a:lnTo>
                    <a:lnTo>
                      <a:pt x="811" y="365"/>
                    </a:lnTo>
                    <a:lnTo>
                      <a:pt x="857" y="350"/>
                    </a:lnTo>
                    <a:lnTo>
                      <a:pt x="910" y="333"/>
                    </a:lnTo>
                    <a:lnTo>
                      <a:pt x="976" y="308"/>
                    </a:lnTo>
                    <a:lnTo>
                      <a:pt x="1038" y="278"/>
                    </a:lnTo>
                    <a:lnTo>
                      <a:pt x="1066" y="260"/>
                    </a:lnTo>
                    <a:lnTo>
                      <a:pt x="1093" y="242"/>
                    </a:lnTo>
                    <a:lnTo>
                      <a:pt x="1117" y="219"/>
                    </a:lnTo>
                    <a:lnTo>
                      <a:pt x="1128" y="202"/>
                    </a:lnTo>
                    <a:lnTo>
                      <a:pt x="1131" y="188"/>
                    </a:lnTo>
                    <a:lnTo>
                      <a:pt x="1132" y="173"/>
                    </a:lnTo>
                    <a:lnTo>
                      <a:pt x="1129" y="158"/>
                    </a:lnTo>
                    <a:lnTo>
                      <a:pt x="1124" y="135"/>
                    </a:lnTo>
                    <a:lnTo>
                      <a:pt x="1117" y="113"/>
                    </a:lnTo>
                    <a:lnTo>
                      <a:pt x="1109" y="97"/>
                    </a:lnTo>
                    <a:lnTo>
                      <a:pt x="1100" y="101"/>
                    </a:lnTo>
                    <a:lnTo>
                      <a:pt x="1091" y="108"/>
                    </a:lnTo>
                    <a:lnTo>
                      <a:pt x="1081" y="126"/>
                    </a:lnTo>
                    <a:lnTo>
                      <a:pt x="1073" y="148"/>
                    </a:lnTo>
                    <a:lnTo>
                      <a:pt x="1074" y="153"/>
                    </a:lnTo>
                    <a:lnTo>
                      <a:pt x="1073" y="172"/>
                    </a:lnTo>
                    <a:lnTo>
                      <a:pt x="1066" y="188"/>
                    </a:lnTo>
                    <a:lnTo>
                      <a:pt x="1055" y="200"/>
                    </a:lnTo>
                    <a:lnTo>
                      <a:pt x="1044" y="211"/>
                    </a:lnTo>
                    <a:lnTo>
                      <a:pt x="1027" y="221"/>
                    </a:lnTo>
                    <a:lnTo>
                      <a:pt x="1012" y="229"/>
                    </a:lnTo>
                    <a:lnTo>
                      <a:pt x="994" y="239"/>
                    </a:lnTo>
                    <a:lnTo>
                      <a:pt x="967" y="252"/>
                    </a:lnTo>
                    <a:lnTo>
                      <a:pt x="956" y="256"/>
                    </a:lnTo>
                    <a:lnTo>
                      <a:pt x="924" y="270"/>
                    </a:lnTo>
                    <a:lnTo>
                      <a:pt x="930" y="277"/>
                    </a:lnTo>
                    <a:lnTo>
                      <a:pt x="930" y="281"/>
                    </a:lnTo>
                    <a:lnTo>
                      <a:pt x="910" y="289"/>
                    </a:lnTo>
                    <a:lnTo>
                      <a:pt x="866" y="305"/>
                    </a:lnTo>
                    <a:lnTo>
                      <a:pt x="815" y="319"/>
                    </a:lnTo>
                    <a:lnTo>
                      <a:pt x="807" y="319"/>
                    </a:lnTo>
                    <a:lnTo>
                      <a:pt x="803" y="316"/>
                    </a:lnTo>
                    <a:lnTo>
                      <a:pt x="806" y="309"/>
                    </a:lnTo>
                    <a:lnTo>
                      <a:pt x="792" y="315"/>
                    </a:lnTo>
                    <a:lnTo>
                      <a:pt x="760" y="326"/>
                    </a:lnTo>
                    <a:lnTo>
                      <a:pt x="734" y="334"/>
                    </a:lnTo>
                    <a:lnTo>
                      <a:pt x="704" y="342"/>
                    </a:lnTo>
                    <a:lnTo>
                      <a:pt x="667" y="352"/>
                    </a:lnTo>
                    <a:lnTo>
                      <a:pt x="627" y="361"/>
                    </a:lnTo>
                    <a:lnTo>
                      <a:pt x="585" y="369"/>
                    </a:lnTo>
                    <a:lnTo>
                      <a:pt x="504" y="384"/>
                    </a:lnTo>
                    <a:lnTo>
                      <a:pt x="449" y="390"/>
                    </a:lnTo>
                    <a:lnTo>
                      <a:pt x="395" y="395"/>
                    </a:lnTo>
                    <a:lnTo>
                      <a:pt x="337" y="390"/>
                    </a:lnTo>
                    <a:lnTo>
                      <a:pt x="337" y="397"/>
                    </a:lnTo>
                    <a:lnTo>
                      <a:pt x="332" y="403"/>
                    </a:lnTo>
                    <a:lnTo>
                      <a:pt x="285" y="411"/>
                    </a:lnTo>
                    <a:lnTo>
                      <a:pt x="255" y="413"/>
                    </a:lnTo>
                    <a:lnTo>
                      <a:pt x="211" y="412"/>
                    </a:lnTo>
                    <a:lnTo>
                      <a:pt x="198" y="408"/>
                    </a:lnTo>
                    <a:lnTo>
                      <a:pt x="187" y="402"/>
                    </a:lnTo>
                    <a:lnTo>
                      <a:pt x="154" y="398"/>
                    </a:lnTo>
                    <a:lnTo>
                      <a:pt x="140" y="397"/>
                    </a:lnTo>
                    <a:lnTo>
                      <a:pt x="116" y="390"/>
                    </a:lnTo>
                    <a:lnTo>
                      <a:pt x="96" y="382"/>
                    </a:lnTo>
                    <a:lnTo>
                      <a:pt x="80" y="373"/>
                    </a:lnTo>
                    <a:lnTo>
                      <a:pt x="66" y="360"/>
                    </a:lnTo>
                    <a:lnTo>
                      <a:pt x="59" y="347"/>
                    </a:lnTo>
                    <a:lnTo>
                      <a:pt x="58" y="342"/>
                    </a:lnTo>
                    <a:lnTo>
                      <a:pt x="50" y="329"/>
                    </a:lnTo>
                    <a:lnTo>
                      <a:pt x="45" y="309"/>
                    </a:lnTo>
                    <a:lnTo>
                      <a:pt x="44" y="300"/>
                    </a:lnTo>
                    <a:lnTo>
                      <a:pt x="40" y="282"/>
                    </a:lnTo>
                    <a:lnTo>
                      <a:pt x="39" y="269"/>
                    </a:lnTo>
                    <a:lnTo>
                      <a:pt x="41" y="258"/>
                    </a:lnTo>
                    <a:lnTo>
                      <a:pt x="47" y="242"/>
                    </a:lnTo>
                    <a:lnTo>
                      <a:pt x="63" y="223"/>
                    </a:lnTo>
                    <a:lnTo>
                      <a:pt x="87" y="207"/>
                    </a:lnTo>
                    <a:lnTo>
                      <a:pt x="109" y="192"/>
                    </a:lnTo>
                    <a:lnTo>
                      <a:pt x="143" y="176"/>
                    </a:lnTo>
                    <a:lnTo>
                      <a:pt x="174" y="160"/>
                    </a:lnTo>
                    <a:lnTo>
                      <a:pt x="209" y="147"/>
                    </a:lnTo>
                    <a:lnTo>
                      <a:pt x="245" y="133"/>
                    </a:lnTo>
                    <a:lnTo>
                      <a:pt x="289" y="118"/>
                    </a:lnTo>
                    <a:lnTo>
                      <a:pt x="304" y="115"/>
                    </a:lnTo>
                    <a:lnTo>
                      <a:pt x="303" y="111"/>
                    </a:lnTo>
                    <a:lnTo>
                      <a:pt x="304" y="108"/>
                    </a:lnTo>
                    <a:lnTo>
                      <a:pt x="307" y="105"/>
                    </a:lnTo>
                    <a:lnTo>
                      <a:pt x="375" y="85"/>
                    </a:lnTo>
                    <a:lnTo>
                      <a:pt x="386" y="84"/>
                    </a:lnTo>
                    <a:lnTo>
                      <a:pt x="390" y="85"/>
                    </a:lnTo>
                    <a:lnTo>
                      <a:pt x="392" y="87"/>
                    </a:lnTo>
                    <a:lnTo>
                      <a:pt x="423" y="79"/>
                    </a:lnTo>
                    <a:lnTo>
                      <a:pt x="485" y="65"/>
                    </a:lnTo>
                    <a:lnTo>
                      <a:pt x="505" y="61"/>
                    </a:lnTo>
                    <a:lnTo>
                      <a:pt x="526" y="56"/>
                    </a:lnTo>
                    <a:lnTo>
                      <a:pt x="547" y="53"/>
                    </a:lnTo>
                    <a:lnTo>
                      <a:pt x="577" y="47"/>
                    </a:lnTo>
                    <a:lnTo>
                      <a:pt x="596" y="45"/>
                    </a:lnTo>
                    <a:lnTo>
                      <a:pt x="616" y="41"/>
                    </a:lnTo>
                    <a:lnTo>
                      <a:pt x="636" y="38"/>
                    </a:lnTo>
                    <a:lnTo>
                      <a:pt x="654" y="35"/>
                    </a:lnTo>
                    <a:lnTo>
                      <a:pt x="675" y="32"/>
                    </a:lnTo>
                    <a:lnTo>
                      <a:pt x="717" y="27"/>
                    </a:lnTo>
                    <a:lnTo>
                      <a:pt x="720" y="24"/>
                    </a:lnTo>
                    <a:lnTo>
                      <a:pt x="724" y="21"/>
                    </a:lnTo>
                    <a:lnTo>
                      <a:pt x="731" y="18"/>
                    </a:lnTo>
                    <a:lnTo>
                      <a:pt x="813" y="14"/>
                    </a:lnTo>
                    <a:lnTo>
                      <a:pt x="817" y="15"/>
                    </a:lnTo>
                    <a:lnTo>
                      <a:pt x="817" y="19"/>
                    </a:lnTo>
                    <a:lnTo>
                      <a:pt x="839" y="18"/>
                    </a:lnTo>
                    <a:lnTo>
                      <a:pt x="866" y="18"/>
                    </a:lnTo>
                    <a:lnTo>
                      <a:pt x="879" y="18"/>
                    </a:lnTo>
                    <a:lnTo>
                      <a:pt x="894" y="18"/>
                    </a:lnTo>
                    <a:lnTo>
                      <a:pt x="920" y="18"/>
                    </a:lnTo>
                    <a:lnTo>
                      <a:pt x="936" y="18"/>
                    </a:lnTo>
                    <a:lnTo>
                      <a:pt x="957" y="22"/>
                    </a:lnTo>
                    <a:lnTo>
                      <a:pt x="972" y="26"/>
                    </a:lnTo>
                    <a:lnTo>
                      <a:pt x="985" y="30"/>
                    </a:lnTo>
                    <a:lnTo>
                      <a:pt x="1005" y="38"/>
                    </a:lnTo>
                    <a:lnTo>
                      <a:pt x="1025" y="49"/>
                    </a:lnTo>
                    <a:lnTo>
                      <a:pt x="1038" y="62"/>
                    </a:lnTo>
                    <a:lnTo>
                      <a:pt x="1051" y="77"/>
                    </a:lnTo>
                    <a:lnTo>
                      <a:pt x="1058" y="88"/>
                    </a:lnTo>
                    <a:lnTo>
                      <a:pt x="1059" y="102"/>
                    </a:lnTo>
                    <a:lnTo>
                      <a:pt x="1065" y="87"/>
                    </a:lnTo>
                    <a:lnTo>
                      <a:pt x="1074" y="69"/>
                    </a:lnTo>
                    <a:lnTo>
                      <a:pt x="1084" y="62"/>
                    </a:lnTo>
                    <a:lnTo>
                      <a:pt x="1093" y="60"/>
                    </a:lnTo>
                    <a:lnTo>
                      <a:pt x="1073" y="44"/>
                    </a:lnTo>
                    <a:lnTo>
                      <a:pt x="1056" y="33"/>
                    </a:lnTo>
                    <a:lnTo>
                      <a:pt x="1048" y="30"/>
                    </a:lnTo>
                    <a:lnTo>
                      <a:pt x="1030" y="22"/>
                    </a:lnTo>
                    <a:lnTo>
                      <a:pt x="1016" y="17"/>
                    </a:lnTo>
                    <a:lnTo>
                      <a:pt x="983" y="9"/>
                    </a:lnTo>
                    <a:lnTo>
                      <a:pt x="949" y="3"/>
                    </a:lnTo>
                    <a:lnTo>
                      <a:pt x="857" y="0"/>
                    </a:lnTo>
                    <a:lnTo>
                      <a:pt x="742" y="7"/>
                    </a:lnTo>
                    <a:lnTo>
                      <a:pt x="627" y="22"/>
                    </a:lnTo>
                    <a:lnTo>
                      <a:pt x="511" y="42"/>
                    </a:lnTo>
                    <a:lnTo>
                      <a:pt x="456" y="54"/>
                    </a:lnTo>
                    <a:lnTo>
                      <a:pt x="416" y="63"/>
                    </a:lnTo>
                    <a:lnTo>
                      <a:pt x="366" y="76"/>
                    </a:lnTo>
                    <a:lnTo>
                      <a:pt x="306" y="93"/>
                    </a:lnTo>
                    <a:lnTo>
                      <a:pt x="240" y="116"/>
                    </a:lnTo>
                    <a:lnTo>
                      <a:pt x="178" y="139"/>
                    </a:lnTo>
                    <a:lnTo>
                      <a:pt x="145" y="153"/>
                    </a:lnTo>
                    <a:lnTo>
                      <a:pt x="120" y="165"/>
                    </a:lnTo>
                    <a:lnTo>
                      <a:pt x="88" y="182"/>
                    </a:lnTo>
                    <a:lnTo>
                      <a:pt x="59" y="199"/>
                    </a:lnTo>
                    <a:lnTo>
                      <a:pt x="36" y="218"/>
                    </a:lnTo>
                    <a:lnTo>
                      <a:pt x="17" y="239"/>
                    </a:lnTo>
                    <a:lnTo>
                      <a:pt x="4" y="26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40" name="Freeform 44"/>
              <p:cNvSpPr>
                <a:spLocks/>
              </p:cNvSpPr>
              <p:nvPr/>
            </p:nvSpPr>
            <p:spPr bwMode="auto">
              <a:xfrm>
                <a:off x="5280" y="1380"/>
                <a:ext cx="41" cy="5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3" y="12"/>
                  </a:cxn>
                  <a:cxn ang="0">
                    <a:pos x="17" y="23"/>
                  </a:cxn>
                  <a:cxn ang="0">
                    <a:pos x="0" y="37"/>
                  </a:cxn>
                  <a:cxn ang="0">
                    <a:pos x="30" y="56"/>
                  </a:cxn>
                  <a:cxn ang="0">
                    <a:pos x="40" y="47"/>
                  </a:cxn>
                  <a:cxn ang="0">
                    <a:pos x="37" y="29"/>
                  </a:cxn>
                  <a:cxn ang="0">
                    <a:pos x="32" y="9"/>
                  </a:cxn>
                  <a:cxn ang="0">
                    <a:pos x="26" y="0"/>
                  </a:cxn>
                </a:cxnLst>
                <a:rect l="0" t="0" r="r" b="b"/>
                <a:pathLst>
                  <a:path w="41" h="57">
                    <a:moveTo>
                      <a:pt x="26" y="0"/>
                    </a:moveTo>
                    <a:lnTo>
                      <a:pt x="23" y="12"/>
                    </a:lnTo>
                    <a:lnTo>
                      <a:pt x="17" y="23"/>
                    </a:lnTo>
                    <a:lnTo>
                      <a:pt x="0" y="37"/>
                    </a:lnTo>
                    <a:lnTo>
                      <a:pt x="30" y="56"/>
                    </a:lnTo>
                    <a:lnTo>
                      <a:pt x="40" y="47"/>
                    </a:lnTo>
                    <a:lnTo>
                      <a:pt x="37" y="29"/>
                    </a:lnTo>
                    <a:lnTo>
                      <a:pt x="32" y="9"/>
                    </a:lnTo>
                    <a:lnTo>
                      <a:pt x="2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41" name="Freeform 45"/>
              <p:cNvSpPr>
                <a:spLocks/>
              </p:cNvSpPr>
              <p:nvPr/>
            </p:nvSpPr>
            <p:spPr bwMode="auto">
              <a:xfrm>
                <a:off x="5229" y="1427"/>
                <a:ext cx="64" cy="35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32" y="0"/>
                  </a:cxn>
                  <a:cxn ang="0">
                    <a:pos x="45" y="9"/>
                  </a:cxn>
                  <a:cxn ang="0">
                    <a:pos x="63" y="19"/>
                  </a:cxn>
                  <a:cxn ang="0">
                    <a:pos x="52" y="28"/>
                  </a:cxn>
                  <a:cxn ang="0">
                    <a:pos x="37" y="34"/>
                  </a:cxn>
                  <a:cxn ang="0">
                    <a:pos x="18" y="21"/>
                  </a:cxn>
                  <a:cxn ang="0">
                    <a:pos x="0" y="14"/>
                  </a:cxn>
                  <a:cxn ang="0">
                    <a:pos x="14" y="7"/>
                  </a:cxn>
                </a:cxnLst>
                <a:rect l="0" t="0" r="r" b="b"/>
                <a:pathLst>
                  <a:path w="64" h="35">
                    <a:moveTo>
                      <a:pt x="14" y="7"/>
                    </a:moveTo>
                    <a:lnTo>
                      <a:pt x="32" y="0"/>
                    </a:lnTo>
                    <a:lnTo>
                      <a:pt x="45" y="9"/>
                    </a:lnTo>
                    <a:lnTo>
                      <a:pt x="63" y="19"/>
                    </a:lnTo>
                    <a:lnTo>
                      <a:pt x="52" y="28"/>
                    </a:lnTo>
                    <a:lnTo>
                      <a:pt x="37" y="34"/>
                    </a:lnTo>
                    <a:lnTo>
                      <a:pt x="18" y="21"/>
                    </a:lnTo>
                    <a:lnTo>
                      <a:pt x="0" y="14"/>
                    </a:lnTo>
                    <a:lnTo>
                      <a:pt x="14" y="7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42" name="Freeform 46"/>
              <p:cNvSpPr>
                <a:spLocks/>
              </p:cNvSpPr>
              <p:nvPr/>
            </p:nvSpPr>
            <p:spPr bwMode="auto">
              <a:xfrm>
                <a:off x="5188" y="1449"/>
                <a:ext cx="59" cy="3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2" y="0"/>
                  </a:cxn>
                  <a:cxn ang="0">
                    <a:pos x="33" y="2"/>
                  </a:cxn>
                  <a:cxn ang="0">
                    <a:pos x="52" y="13"/>
                  </a:cxn>
                  <a:cxn ang="0">
                    <a:pos x="59" y="18"/>
                  </a:cxn>
                  <a:cxn ang="0">
                    <a:pos x="47" y="25"/>
                  </a:cxn>
                  <a:cxn ang="0">
                    <a:pos x="32" y="29"/>
                  </a:cxn>
                  <a:cxn ang="0">
                    <a:pos x="26" y="21"/>
                  </a:cxn>
                  <a:cxn ang="0">
                    <a:pos x="12" y="11"/>
                  </a:cxn>
                  <a:cxn ang="0">
                    <a:pos x="0" y="8"/>
                  </a:cxn>
                </a:cxnLst>
                <a:rect l="0" t="0" r="r" b="b"/>
                <a:pathLst>
                  <a:path w="60" h="30">
                    <a:moveTo>
                      <a:pt x="0" y="8"/>
                    </a:moveTo>
                    <a:lnTo>
                      <a:pt x="22" y="0"/>
                    </a:lnTo>
                    <a:lnTo>
                      <a:pt x="33" y="2"/>
                    </a:lnTo>
                    <a:lnTo>
                      <a:pt x="52" y="13"/>
                    </a:lnTo>
                    <a:lnTo>
                      <a:pt x="59" y="18"/>
                    </a:lnTo>
                    <a:lnTo>
                      <a:pt x="47" y="25"/>
                    </a:lnTo>
                    <a:lnTo>
                      <a:pt x="32" y="29"/>
                    </a:lnTo>
                    <a:lnTo>
                      <a:pt x="26" y="21"/>
                    </a:lnTo>
                    <a:lnTo>
                      <a:pt x="12" y="11"/>
                    </a:lnTo>
                    <a:lnTo>
                      <a:pt x="0" y="8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43" name="Freeform 47"/>
              <p:cNvSpPr>
                <a:spLocks/>
              </p:cNvSpPr>
              <p:nvPr/>
            </p:nvSpPr>
            <p:spPr bwMode="auto">
              <a:xfrm>
                <a:off x="5048" y="1361"/>
                <a:ext cx="32" cy="43"/>
              </a:xfrm>
              <a:custGeom>
                <a:avLst/>
                <a:gdLst/>
                <a:ahLst/>
                <a:cxnLst>
                  <a:cxn ang="0">
                    <a:pos x="11" y="44"/>
                  </a:cxn>
                  <a:cxn ang="0">
                    <a:pos x="20" y="34"/>
                  </a:cxn>
                  <a:cxn ang="0">
                    <a:pos x="27" y="23"/>
                  </a:cxn>
                  <a:cxn ang="0">
                    <a:pos x="31" y="10"/>
                  </a:cxn>
                  <a:cxn ang="0">
                    <a:pos x="31" y="5"/>
                  </a:cxn>
                  <a:cxn ang="0">
                    <a:pos x="31" y="0"/>
                  </a:cxn>
                  <a:cxn ang="0">
                    <a:pos x="21" y="14"/>
                  </a:cxn>
                  <a:cxn ang="0">
                    <a:pos x="17" y="19"/>
                  </a:cxn>
                  <a:cxn ang="0">
                    <a:pos x="0" y="36"/>
                  </a:cxn>
                  <a:cxn ang="0">
                    <a:pos x="11" y="44"/>
                  </a:cxn>
                </a:cxnLst>
                <a:rect l="0" t="0" r="r" b="b"/>
                <a:pathLst>
                  <a:path w="32" h="45">
                    <a:moveTo>
                      <a:pt x="11" y="44"/>
                    </a:moveTo>
                    <a:lnTo>
                      <a:pt x="20" y="34"/>
                    </a:lnTo>
                    <a:lnTo>
                      <a:pt x="27" y="23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31" y="0"/>
                    </a:lnTo>
                    <a:lnTo>
                      <a:pt x="21" y="14"/>
                    </a:lnTo>
                    <a:lnTo>
                      <a:pt x="17" y="19"/>
                    </a:lnTo>
                    <a:lnTo>
                      <a:pt x="0" y="36"/>
                    </a:lnTo>
                    <a:lnTo>
                      <a:pt x="11" y="44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44" name="Freeform 48"/>
              <p:cNvSpPr>
                <a:spLocks/>
              </p:cNvSpPr>
              <p:nvPr/>
            </p:nvSpPr>
            <p:spPr bwMode="auto">
              <a:xfrm>
                <a:off x="4944" y="1290"/>
                <a:ext cx="175" cy="134"/>
              </a:xfrm>
              <a:custGeom>
                <a:avLst/>
                <a:gdLst/>
                <a:ahLst/>
                <a:cxnLst>
                  <a:cxn ang="0">
                    <a:pos x="21" y="14"/>
                  </a:cxn>
                  <a:cxn ang="0">
                    <a:pos x="12" y="28"/>
                  </a:cxn>
                  <a:cxn ang="0">
                    <a:pos x="1" y="56"/>
                  </a:cxn>
                  <a:cxn ang="0">
                    <a:pos x="0" y="71"/>
                  </a:cxn>
                  <a:cxn ang="0">
                    <a:pos x="1" y="80"/>
                  </a:cxn>
                  <a:cxn ang="0">
                    <a:pos x="6" y="95"/>
                  </a:cxn>
                  <a:cxn ang="0">
                    <a:pos x="12" y="108"/>
                  </a:cxn>
                  <a:cxn ang="0">
                    <a:pos x="29" y="126"/>
                  </a:cxn>
                  <a:cxn ang="0">
                    <a:pos x="54" y="123"/>
                  </a:cxn>
                  <a:cxn ang="0">
                    <a:pos x="83" y="121"/>
                  </a:cxn>
                  <a:cxn ang="0">
                    <a:pos x="119" y="124"/>
                  </a:cxn>
                  <a:cxn ang="0">
                    <a:pos x="145" y="127"/>
                  </a:cxn>
                  <a:cxn ang="0">
                    <a:pos x="175" y="133"/>
                  </a:cxn>
                  <a:cxn ang="0">
                    <a:pos x="153" y="124"/>
                  </a:cxn>
                  <a:cxn ang="0">
                    <a:pos x="117" y="113"/>
                  </a:cxn>
                  <a:cxn ang="0">
                    <a:pos x="106" y="105"/>
                  </a:cxn>
                  <a:cxn ang="0">
                    <a:pos x="96" y="97"/>
                  </a:cxn>
                  <a:cxn ang="0">
                    <a:pos x="90" y="86"/>
                  </a:cxn>
                  <a:cxn ang="0">
                    <a:pos x="87" y="75"/>
                  </a:cxn>
                  <a:cxn ang="0">
                    <a:pos x="87" y="53"/>
                  </a:cxn>
                  <a:cxn ang="0">
                    <a:pos x="90" y="42"/>
                  </a:cxn>
                  <a:cxn ang="0">
                    <a:pos x="92" y="31"/>
                  </a:cxn>
                  <a:cxn ang="0">
                    <a:pos x="99" y="21"/>
                  </a:cxn>
                  <a:cxn ang="0">
                    <a:pos x="106" y="14"/>
                  </a:cxn>
                  <a:cxn ang="0">
                    <a:pos x="120" y="6"/>
                  </a:cxn>
                  <a:cxn ang="0">
                    <a:pos x="120" y="1"/>
                  </a:cxn>
                  <a:cxn ang="0">
                    <a:pos x="116" y="0"/>
                  </a:cxn>
                  <a:cxn ang="0">
                    <a:pos x="34" y="5"/>
                  </a:cxn>
                  <a:cxn ang="0">
                    <a:pos x="28" y="7"/>
                  </a:cxn>
                  <a:cxn ang="0">
                    <a:pos x="23" y="10"/>
                  </a:cxn>
                  <a:cxn ang="0">
                    <a:pos x="21" y="14"/>
                  </a:cxn>
                </a:cxnLst>
                <a:rect l="0" t="0" r="r" b="b"/>
                <a:pathLst>
                  <a:path w="176" h="134">
                    <a:moveTo>
                      <a:pt x="21" y="14"/>
                    </a:moveTo>
                    <a:lnTo>
                      <a:pt x="12" y="28"/>
                    </a:lnTo>
                    <a:lnTo>
                      <a:pt x="1" y="56"/>
                    </a:lnTo>
                    <a:lnTo>
                      <a:pt x="0" y="71"/>
                    </a:lnTo>
                    <a:lnTo>
                      <a:pt x="1" y="80"/>
                    </a:lnTo>
                    <a:lnTo>
                      <a:pt x="6" y="95"/>
                    </a:lnTo>
                    <a:lnTo>
                      <a:pt x="12" y="108"/>
                    </a:lnTo>
                    <a:lnTo>
                      <a:pt x="29" y="126"/>
                    </a:lnTo>
                    <a:lnTo>
                      <a:pt x="54" y="123"/>
                    </a:lnTo>
                    <a:lnTo>
                      <a:pt x="83" y="121"/>
                    </a:lnTo>
                    <a:lnTo>
                      <a:pt x="119" y="124"/>
                    </a:lnTo>
                    <a:lnTo>
                      <a:pt x="145" y="127"/>
                    </a:lnTo>
                    <a:lnTo>
                      <a:pt x="175" y="133"/>
                    </a:lnTo>
                    <a:lnTo>
                      <a:pt x="153" y="124"/>
                    </a:lnTo>
                    <a:lnTo>
                      <a:pt x="117" y="113"/>
                    </a:lnTo>
                    <a:lnTo>
                      <a:pt x="106" y="105"/>
                    </a:lnTo>
                    <a:lnTo>
                      <a:pt x="96" y="97"/>
                    </a:lnTo>
                    <a:lnTo>
                      <a:pt x="90" y="86"/>
                    </a:lnTo>
                    <a:lnTo>
                      <a:pt x="87" y="75"/>
                    </a:lnTo>
                    <a:lnTo>
                      <a:pt x="87" y="53"/>
                    </a:lnTo>
                    <a:lnTo>
                      <a:pt x="90" y="42"/>
                    </a:lnTo>
                    <a:lnTo>
                      <a:pt x="92" y="31"/>
                    </a:lnTo>
                    <a:lnTo>
                      <a:pt x="99" y="21"/>
                    </a:lnTo>
                    <a:lnTo>
                      <a:pt x="106" y="14"/>
                    </a:lnTo>
                    <a:lnTo>
                      <a:pt x="120" y="6"/>
                    </a:lnTo>
                    <a:lnTo>
                      <a:pt x="120" y="1"/>
                    </a:lnTo>
                    <a:lnTo>
                      <a:pt x="116" y="0"/>
                    </a:lnTo>
                    <a:lnTo>
                      <a:pt x="34" y="5"/>
                    </a:lnTo>
                    <a:lnTo>
                      <a:pt x="28" y="7"/>
                    </a:lnTo>
                    <a:lnTo>
                      <a:pt x="23" y="10"/>
                    </a:lnTo>
                    <a:lnTo>
                      <a:pt x="21" y="14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45" name="Freeform 49"/>
              <p:cNvSpPr>
                <a:spLocks/>
              </p:cNvSpPr>
              <p:nvPr/>
            </p:nvSpPr>
            <p:spPr bwMode="auto">
              <a:xfrm>
                <a:off x="4588" y="1413"/>
                <a:ext cx="531" cy="97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22" y="97"/>
                  </a:cxn>
                  <a:cxn ang="0">
                    <a:pos x="43" y="89"/>
                  </a:cxn>
                  <a:cxn ang="0">
                    <a:pos x="65" y="80"/>
                  </a:cxn>
                  <a:cxn ang="0">
                    <a:pos x="92" y="72"/>
                  </a:cxn>
                  <a:cxn ang="0">
                    <a:pos x="120" y="64"/>
                  </a:cxn>
                  <a:cxn ang="0">
                    <a:pos x="150" y="56"/>
                  </a:cxn>
                  <a:cxn ang="0">
                    <a:pos x="181" y="49"/>
                  </a:cxn>
                  <a:cxn ang="0">
                    <a:pos x="206" y="45"/>
                  </a:cxn>
                  <a:cxn ang="0">
                    <a:pos x="234" y="39"/>
                  </a:cxn>
                  <a:cxn ang="0">
                    <a:pos x="268" y="33"/>
                  </a:cxn>
                  <a:cxn ang="0">
                    <a:pos x="295" y="30"/>
                  </a:cxn>
                  <a:cxn ang="0">
                    <a:pos x="321" y="26"/>
                  </a:cxn>
                  <a:cxn ang="0">
                    <a:pos x="350" y="24"/>
                  </a:cxn>
                  <a:cxn ang="0">
                    <a:pos x="372" y="23"/>
                  </a:cxn>
                  <a:cxn ang="0">
                    <a:pos x="382" y="23"/>
                  </a:cxn>
                  <a:cxn ang="0">
                    <a:pos x="392" y="22"/>
                  </a:cxn>
                  <a:cxn ang="0">
                    <a:pos x="407" y="21"/>
                  </a:cxn>
                  <a:cxn ang="0">
                    <a:pos x="418" y="23"/>
                  </a:cxn>
                  <a:cxn ang="0">
                    <a:pos x="430" y="24"/>
                  </a:cxn>
                  <a:cxn ang="0">
                    <a:pos x="450" y="19"/>
                  </a:cxn>
                  <a:cxn ang="0">
                    <a:pos x="479" y="15"/>
                  </a:cxn>
                  <a:cxn ang="0">
                    <a:pos x="509" y="13"/>
                  </a:cxn>
                  <a:cxn ang="0">
                    <a:pos x="531" y="11"/>
                  </a:cxn>
                  <a:cxn ang="0">
                    <a:pos x="501" y="6"/>
                  </a:cxn>
                  <a:cxn ang="0">
                    <a:pos x="474" y="2"/>
                  </a:cxn>
                  <a:cxn ang="0">
                    <a:pos x="439" y="0"/>
                  </a:cxn>
                  <a:cxn ang="0">
                    <a:pos x="410" y="1"/>
                  </a:cxn>
                  <a:cxn ang="0">
                    <a:pos x="385" y="5"/>
                  </a:cxn>
                  <a:cxn ang="0">
                    <a:pos x="375" y="5"/>
                  </a:cxn>
                  <a:cxn ang="0">
                    <a:pos x="353" y="7"/>
                  </a:cxn>
                  <a:cxn ang="0">
                    <a:pos x="331" y="9"/>
                  </a:cxn>
                  <a:cxn ang="0">
                    <a:pos x="309" y="13"/>
                  </a:cxn>
                  <a:cxn ang="0">
                    <a:pos x="288" y="15"/>
                  </a:cxn>
                  <a:cxn ang="0">
                    <a:pos x="273" y="17"/>
                  </a:cxn>
                  <a:cxn ang="0">
                    <a:pos x="258" y="19"/>
                  </a:cxn>
                  <a:cxn ang="0">
                    <a:pos x="239" y="23"/>
                  </a:cxn>
                  <a:cxn ang="0">
                    <a:pos x="217" y="26"/>
                  </a:cxn>
                  <a:cxn ang="0">
                    <a:pos x="194" y="31"/>
                  </a:cxn>
                  <a:cxn ang="0">
                    <a:pos x="172" y="35"/>
                  </a:cxn>
                  <a:cxn ang="0">
                    <a:pos x="150" y="40"/>
                  </a:cxn>
                  <a:cxn ang="0">
                    <a:pos x="130" y="46"/>
                  </a:cxn>
                  <a:cxn ang="0">
                    <a:pos x="108" y="51"/>
                  </a:cxn>
                  <a:cxn ang="0">
                    <a:pos x="81" y="58"/>
                  </a:cxn>
                  <a:cxn ang="0">
                    <a:pos x="40" y="72"/>
                  </a:cxn>
                  <a:cxn ang="0">
                    <a:pos x="0" y="91"/>
                  </a:cxn>
                </a:cxnLst>
                <a:rect l="0" t="0" r="r" b="b"/>
                <a:pathLst>
                  <a:path w="532" h="98">
                    <a:moveTo>
                      <a:pt x="0" y="91"/>
                    </a:moveTo>
                    <a:lnTo>
                      <a:pt x="22" y="97"/>
                    </a:lnTo>
                    <a:lnTo>
                      <a:pt x="43" y="89"/>
                    </a:lnTo>
                    <a:lnTo>
                      <a:pt x="65" y="80"/>
                    </a:lnTo>
                    <a:lnTo>
                      <a:pt x="92" y="72"/>
                    </a:lnTo>
                    <a:lnTo>
                      <a:pt x="120" y="64"/>
                    </a:lnTo>
                    <a:lnTo>
                      <a:pt x="150" y="56"/>
                    </a:lnTo>
                    <a:lnTo>
                      <a:pt x="181" y="49"/>
                    </a:lnTo>
                    <a:lnTo>
                      <a:pt x="206" y="45"/>
                    </a:lnTo>
                    <a:lnTo>
                      <a:pt x="234" y="39"/>
                    </a:lnTo>
                    <a:lnTo>
                      <a:pt x="268" y="33"/>
                    </a:lnTo>
                    <a:lnTo>
                      <a:pt x="295" y="30"/>
                    </a:lnTo>
                    <a:lnTo>
                      <a:pt x="321" y="26"/>
                    </a:lnTo>
                    <a:lnTo>
                      <a:pt x="350" y="24"/>
                    </a:lnTo>
                    <a:lnTo>
                      <a:pt x="372" y="23"/>
                    </a:lnTo>
                    <a:lnTo>
                      <a:pt x="382" y="23"/>
                    </a:lnTo>
                    <a:lnTo>
                      <a:pt x="392" y="22"/>
                    </a:lnTo>
                    <a:lnTo>
                      <a:pt x="407" y="21"/>
                    </a:lnTo>
                    <a:lnTo>
                      <a:pt x="418" y="23"/>
                    </a:lnTo>
                    <a:lnTo>
                      <a:pt x="430" y="24"/>
                    </a:lnTo>
                    <a:lnTo>
                      <a:pt x="450" y="19"/>
                    </a:lnTo>
                    <a:lnTo>
                      <a:pt x="479" y="15"/>
                    </a:lnTo>
                    <a:lnTo>
                      <a:pt x="509" y="13"/>
                    </a:lnTo>
                    <a:lnTo>
                      <a:pt x="531" y="11"/>
                    </a:lnTo>
                    <a:lnTo>
                      <a:pt x="501" y="6"/>
                    </a:lnTo>
                    <a:lnTo>
                      <a:pt x="474" y="2"/>
                    </a:lnTo>
                    <a:lnTo>
                      <a:pt x="439" y="0"/>
                    </a:lnTo>
                    <a:lnTo>
                      <a:pt x="410" y="1"/>
                    </a:lnTo>
                    <a:lnTo>
                      <a:pt x="385" y="5"/>
                    </a:lnTo>
                    <a:lnTo>
                      <a:pt x="375" y="5"/>
                    </a:lnTo>
                    <a:lnTo>
                      <a:pt x="353" y="7"/>
                    </a:lnTo>
                    <a:lnTo>
                      <a:pt x="331" y="9"/>
                    </a:lnTo>
                    <a:lnTo>
                      <a:pt x="309" y="13"/>
                    </a:lnTo>
                    <a:lnTo>
                      <a:pt x="288" y="15"/>
                    </a:lnTo>
                    <a:lnTo>
                      <a:pt x="273" y="17"/>
                    </a:lnTo>
                    <a:lnTo>
                      <a:pt x="258" y="19"/>
                    </a:lnTo>
                    <a:lnTo>
                      <a:pt x="239" y="23"/>
                    </a:lnTo>
                    <a:lnTo>
                      <a:pt x="217" y="26"/>
                    </a:lnTo>
                    <a:lnTo>
                      <a:pt x="194" y="31"/>
                    </a:lnTo>
                    <a:lnTo>
                      <a:pt x="172" y="35"/>
                    </a:lnTo>
                    <a:lnTo>
                      <a:pt x="150" y="40"/>
                    </a:lnTo>
                    <a:lnTo>
                      <a:pt x="130" y="46"/>
                    </a:lnTo>
                    <a:lnTo>
                      <a:pt x="108" y="51"/>
                    </a:lnTo>
                    <a:lnTo>
                      <a:pt x="81" y="58"/>
                    </a:lnTo>
                    <a:lnTo>
                      <a:pt x="40" y="72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46" name="Freeform 50"/>
              <p:cNvSpPr>
                <a:spLocks/>
              </p:cNvSpPr>
              <p:nvPr/>
            </p:nvSpPr>
            <p:spPr bwMode="auto">
              <a:xfrm>
                <a:off x="4571" y="1434"/>
                <a:ext cx="448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11" y="88"/>
                  </a:cxn>
                  <a:cxn ang="0">
                    <a:pos x="52" y="88"/>
                  </a:cxn>
                  <a:cxn ang="0">
                    <a:pos x="107" y="83"/>
                  </a:cxn>
                  <a:cxn ang="0">
                    <a:pos x="162" y="74"/>
                  </a:cxn>
                  <a:cxn ang="0">
                    <a:pos x="221" y="64"/>
                  </a:cxn>
                  <a:cxn ang="0">
                    <a:pos x="278" y="52"/>
                  </a:cxn>
                  <a:cxn ang="0">
                    <a:pos x="329" y="38"/>
                  </a:cxn>
                  <a:cxn ang="0">
                    <a:pos x="380" y="28"/>
                  </a:cxn>
                  <a:cxn ang="0">
                    <a:pos x="446" y="19"/>
                  </a:cxn>
                  <a:cxn ang="0">
                    <a:pos x="441" y="14"/>
                  </a:cxn>
                  <a:cxn ang="0">
                    <a:pos x="440" y="8"/>
                  </a:cxn>
                  <a:cxn ang="0">
                    <a:pos x="447" y="3"/>
                  </a:cxn>
                  <a:cxn ang="0">
                    <a:pos x="435" y="2"/>
                  </a:cxn>
                  <a:cxn ang="0">
                    <a:pos x="424" y="0"/>
                  </a:cxn>
                  <a:cxn ang="0">
                    <a:pos x="408" y="1"/>
                  </a:cxn>
                  <a:cxn ang="0">
                    <a:pos x="399" y="2"/>
                  </a:cxn>
                  <a:cxn ang="0">
                    <a:pos x="380" y="12"/>
                  </a:cxn>
                  <a:cxn ang="0">
                    <a:pos x="359" y="20"/>
                  </a:cxn>
                  <a:cxn ang="0">
                    <a:pos x="333" y="28"/>
                  </a:cxn>
                  <a:cxn ang="0">
                    <a:pos x="311" y="35"/>
                  </a:cxn>
                  <a:cxn ang="0">
                    <a:pos x="285" y="42"/>
                  </a:cxn>
                  <a:cxn ang="0">
                    <a:pos x="260" y="47"/>
                  </a:cxn>
                  <a:cxn ang="0">
                    <a:pos x="231" y="53"/>
                  </a:cxn>
                  <a:cxn ang="0">
                    <a:pos x="198" y="61"/>
                  </a:cxn>
                  <a:cxn ang="0">
                    <a:pos x="162" y="66"/>
                  </a:cxn>
                  <a:cxn ang="0">
                    <a:pos x="117" y="72"/>
                  </a:cxn>
                  <a:cxn ang="0">
                    <a:pos x="78" y="75"/>
                  </a:cxn>
                  <a:cxn ang="0">
                    <a:pos x="40" y="75"/>
                  </a:cxn>
                  <a:cxn ang="0">
                    <a:pos x="29" y="78"/>
                  </a:cxn>
                  <a:cxn ang="0">
                    <a:pos x="11" y="83"/>
                  </a:cxn>
                  <a:cxn ang="0">
                    <a:pos x="0" y="90"/>
                  </a:cxn>
                </a:cxnLst>
                <a:rect l="0" t="0" r="r" b="b"/>
                <a:pathLst>
                  <a:path w="448" h="91">
                    <a:moveTo>
                      <a:pt x="0" y="90"/>
                    </a:moveTo>
                    <a:lnTo>
                      <a:pt x="11" y="88"/>
                    </a:lnTo>
                    <a:lnTo>
                      <a:pt x="52" y="88"/>
                    </a:lnTo>
                    <a:lnTo>
                      <a:pt x="107" y="83"/>
                    </a:lnTo>
                    <a:lnTo>
                      <a:pt x="162" y="74"/>
                    </a:lnTo>
                    <a:lnTo>
                      <a:pt x="221" y="64"/>
                    </a:lnTo>
                    <a:lnTo>
                      <a:pt x="278" y="52"/>
                    </a:lnTo>
                    <a:lnTo>
                      <a:pt x="329" y="38"/>
                    </a:lnTo>
                    <a:lnTo>
                      <a:pt x="380" y="28"/>
                    </a:lnTo>
                    <a:lnTo>
                      <a:pt x="446" y="19"/>
                    </a:lnTo>
                    <a:lnTo>
                      <a:pt x="441" y="14"/>
                    </a:lnTo>
                    <a:lnTo>
                      <a:pt x="440" y="8"/>
                    </a:lnTo>
                    <a:lnTo>
                      <a:pt x="447" y="3"/>
                    </a:lnTo>
                    <a:lnTo>
                      <a:pt x="435" y="2"/>
                    </a:lnTo>
                    <a:lnTo>
                      <a:pt x="424" y="0"/>
                    </a:lnTo>
                    <a:lnTo>
                      <a:pt x="408" y="1"/>
                    </a:lnTo>
                    <a:lnTo>
                      <a:pt x="399" y="2"/>
                    </a:lnTo>
                    <a:lnTo>
                      <a:pt x="380" y="12"/>
                    </a:lnTo>
                    <a:lnTo>
                      <a:pt x="359" y="20"/>
                    </a:lnTo>
                    <a:lnTo>
                      <a:pt x="333" y="28"/>
                    </a:lnTo>
                    <a:lnTo>
                      <a:pt x="311" y="35"/>
                    </a:lnTo>
                    <a:lnTo>
                      <a:pt x="285" y="42"/>
                    </a:lnTo>
                    <a:lnTo>
                      <a:pt x="260" y="47"/>
                    </a:lnTo>
                    <a:lnTo>
                      <a:pt x="231" y="53"/>
                    </a:lnTo>
                    <a:lnTo>
                      <a:pt x="198" y="61"/>
                    </a:lnTo>
                    <a:lnTo>
                      <a:pt x="162" y="66"/>
                    </a:lnTo>
                    <a:lnTo>
                      <a:pt x="117" y="72"/>
                    </a:lnTo>
                    <a:lnTo>
                      <a:pt x="78" y="75"/>
                    </a:lnTo>
                    <a:lnTo>
                      <a:pt x="40" y="75"/>
                    </a:lnTo>
                    <a:lnTo>
                      <a:pt x="29" y="78"/>
                    </a:lnTo>
                    <a:lnTo>
                      <a:pt x="11" y="83"/>
                    </a:lnTo>
                    <a:lnTo>
                      <a:pt x="0" y="9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47" name="Freeform 51"/>
              <p:cNvSpPr>
                <a:spLocks/>
              </p:cNvSpPr>
              <p:nvPr/>
            </p:nvSpPr>
            <p:spPr bwMode="auto">
              <a:xfrm>
                <a:off x="5163" y="1462"/>
                <a:ext cx="34" cy="36"/>
              </a:xfrm>
              <a:custGeom>
                <a:avLst/>
                <a:gdLst/>
                <a:ahLst/>
                <a:cxnLst>
                  <a:cxn ang="0">
                    <a:pos x="14" y="36"/>
                  </a:cxn>
                  <a:cxn ang="0">
                    <a:pos x="33" y="27"/>
                  </a:cxn>
                  <a:cxn ang="0">
                    <a:pos x="30" y="19"/>
                  </a:cxn>
                  <a:cxn ang="0">
                    <a:pos x="22" y="7"/>
                  </a:cxn>
                  <a:cxn ang="0">
                    <a:pos x="12" y="0"/>
                  </a:cxn>
                  <a:cxn ang="0">
                    <a:pos x="0" y="1"/>
                  </a:cxn>
                  <a:cxn ang="0">
                    <a:pos x="7" y="10"/>
                  </a:cxn>
                  <a:cxn ang="0">
                    <a:pos x="11" y="22"/>
                  </a:cxn>
                  <a:cxn ang="0">
                    <a:pos x="14" y="36"/>
                  </a:cxn>
                </a:cxnLst>
                <a:rect l="0" t="0" r="r" b="b"/>
                <a:pathLst>
                  <a:path w="34" h="37">
                    <a:moveTo>
                      <a:pt x="14" y="36"/>
                    </a:moveTo>
                    <a:lnTo>
                      <a:pt x="33" y="27"/>
                    </a:lnTo>
                    <a:lnTo>
                      <a:pt x="30" y="19"/>
                    </a:lnTo>
                    <a:lnTo>
                      <a:pt x="22" y="7"/>
                    </a:lnTo>
                    <a:lnTo>
                      <a:pt x="12" y="0"/>
                    </a:lnTo>
                    <a:lnTo>
                      <a:pt x="0" y="1"/>
                    </a:lnTo>
                    <a:lnTo>
                      <a:pt x="7" y="10"/>
                    </a:lnTo>
                    <a:lnTo>
                      <a:pt x="11" y="22"/>
                    </a:lnTo>
                    <a:lnTo>
                      <a:pt x="14" y="3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48" name="Freeform 52"/>
              <p:cNvSpPr>
                <a:spLocks/>
              </p:cNvSpPr>
              <p:nvPr/>
            </p:nvSpPr>
            <p:spPr bwMode="auto">
              <a:xfrm>
                <a:off x="5010" y="1423"/>
                <a:ext cx="168" cy="175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22" y="38"/>
                  </a:cxn>
                  <a:cxn ang="0">
                    <a:pos x="35" y="47"/>
                  </a:cxn>
                  <a:cxn ang="0">
                    <a:pos x="44" y="58"/>
                  </a:cxn>
                  <a:cxn ang="0">
                    <a:pos x="51" y="68"/>
                  </a:cxn>
                  <a:cxn ang="0">
                    <a:pos x="57" y="74"/>
                  </a:cxn>
                  <a:cxn ang="0">
                    <a:pos x="61" y="84"/>
                  </a:cxn>
                  <a:cxn ang="0">
                    <a:pos x="65" y="93"/>
                  </a:cxn>
                  <a:cxn ang="0">
                    <a:pos x="68" y="98"/>
                  </a:cxn>
                  <a:cxn ang="0">
                    <a:pos x="59" y="137"/>
                  </a:cxn>
                  <a:cxn ang="0">
                    <a:pos x="51" y="153"/>
                  </a:cxn>
                  <a:cxn ang="0">
                    <a:pos x="41" y="164"/>
                  </a:cxn>
                  <a:cxn ang="0">
                    <a:pos x="39" y="171"/>
                  </a:cxn>
                  <a:cxn ang="0">
                    <a:pos x="43" y="174"/>
                  </a:cxn>
                  <a:cxn ang="0">
                    <a:pos x="51" y="174"/>
                  </a:cxn>
                  <a:cxn ang="0">
                    <a:pos x="102" y="159"/>
                  </a:cxn>
                  <a:cxn ang="0">
                    <a:pos x="146" y="143"/>
                  </a:cxn>
                  <a:cxn ang="0">
                    <a:pos x="166" y="135"/>
                  </a:cxn>
                  <a:cxn ang="0">
                    <a:pos x="166" y="132"/>
                  </a:cxn>
                  <a:cxn ang="0">
                    <a:pos x="160" y="125"/>
                  </a:cxn>
                  <a:cxn ang="0">
                    <a:pos x="166" y="98"/>
                  </a:cxn>
                  <a:cxn ang="0">
                    <a:pos x="167" y="92"/>
                  </a:cxn>
                  <a:cxn ang="0">
                    <a:pos x="167" y="86"/>
                  </a:cxn>
                  <a:cxn ang="0">
                    <a:pos x="166" y="74"/>
                  </a:cxn>
                  <a:cxn ang="0">
                    <a:pos x="163" y="61"/>
                  </a:cxn>
                  <a:cxn ang="0">
                    <a:pos x="159" y="49"/>
                  </a:cxn>
                  <a:cxn ang="0">
                    <a:pos x="152" y="40"/>
                  </a:cxn>
                  <a:cxn ang="0">
                    <a:pos x="148" y="33"/>
                  </a:cxn>
                  <a:cxn ang="0">
                    <a:pos x="132" y="18"/>
                  </a:cxn>
                  <a:cxn ang="0">
                    <a:pos x="108" y="0"/>
                  </a:cxn>
                  <a:cxn ang="0">
                    <a:pos x="86" y="1"/>
                  </a:cxn>
                  <a:cxn ang="0">
                    <a:pos x="55" y="3"/>
                  </a:cxn>
                  <a:cxn ang="0">
                    <a:pos x="26" y="8"/>
                  </a:cxn>
                  <a:cxn ang="0">
                    <a:pos x="7" y="13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6" y="29"/>
                  </a:cxn>
                </a:cxnLst>
                <a:rect l="0" t="0" r="r" b="b"/>
                <a:pathLst>
                  <a:path w="168" h="175">
                    <a:moveTo>
                      <a:pt x="6" y="29"/>
                    </a:moveTo>
                    <a:lnTo>
                      <a:pt x="22" y="38"/>
                    </a:lnTo>
                    <a:lnTo>
                      <a:pt x="35" y="47"/>
                    </a:lnTo>
                    <a:lnTo>
                      <a:pt x="44" y="58"/>
                    </a:lnTo>
                    <a:lnTo>
                      <a:pt x="51" y="68"/>
                    </a:lnTo>
                    <a:lnTo>
                      <a:pt x="57" y="74"/>
                    </a:lnTo>
                    <a:lnTo>
                      <a:pt x="61" y="84"/>
                    </a:lnTo>
                    <a:lnTo>
                      <a:pt x="65" y="93"/>
                    </a:lnTo>
                    <a:lnTo>
                      <a:pt x="68" y="98"/>
                    </a:lnTo>
                    <a:lnTo>
                      <a:pt x="59" y="137"/>
                    </a:lnTo>
                    <a:lnTo>
                      <a:pt x="51" y="153"/>
                    </a:lnTo>
                    <a:lnTo>
                      <a:pt x="41" y="164"/>
                    </a:lnTo>
                    <a:lnTo>
                      <a:pt x="39" y="171"/>
                    </a:lnTo>
                    <a:lnTo>
                      <a:pt x="43" y="174"/>
                    </a:lnTo>
                    <a:lnTo>
                      <a:pt x="51" y="174"/>
                    </a:lnTo>
                    <a:lnTo>
                      <a:pt x="102" y="159"/>
                    </a:lnTo>
                    <a:lnTo>
                      <a:pt x="146" y="143"/>
                    </a:lnTo>
                    <a:lnTo>
                      <a:pt x="166" y="135"/>
                    </a:lnTo>
                    <a:lnTo>
                      <a:pt x="166" y="132"/>
                    </a:lnTo>
                    <a:lnTo>
                      <a:pt x="160" y="125"/>
                    </a:lnTo>
                    <a:lnTo>
                      <a:pt x="166" y="98"/>
                    </a:lnTo>
                    <a:lnTo>
                      <a:pt x="167" y="92"/>
                    </a:lnTo>
                    <a:lnTo>
                      <a:pt x="167" y="86"/>
                    </a:lnTo>
                    <a:lnTo>
                      <a:pt x="166" y="74"/>
                    </a:lnTo>
                    <a:lnTo>
                      <a:pt x="163" y="61"/>
                    </a:lnTo>
                    <a:lnTo>
                      <a:pt x="159" y="49"/>
                    </a:lnTo>
                    <a:lnTo>
                      <a:pt x="152" y="40"/>
                    </a:lnTo>
                    <a:lnTo>
                      <a:pt x="148" y="33"/>
                    </a:lnTo>
                    <a:lnTo>
                      <a:pt x="132" y="18"/>
                    </a:lnTo>
                    <a:lnTo>
                      <a:pt x="108" y="0"/>
                    </a:lnTo>
                    <a:lnTo>
                      <a:pt x="86" y="1"/>
                    </a:lnTo>
                    <a:lnTo>
                      <a:pt x="55" y="3"/>
                    </a:lnTo>
                    <a:lnTo>
                      <a:pt x="26" y="8"/>
                    </a:lnTo>
                    <a:lnTo>
                      <a:pt x="7" y="13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6" y="29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49" name="Freeform 53"/>
              <p:cNvSpPr>
                <a:spLocks/>
              </p:cNvSpPr>
              <p:nvPr/>
            </p:nvSpPr>
            <p:spPr bwMode="auto">
              <a:xfrm>
                <a:off x="4502" y="1462"/>
                <a:ext cx="57" cy="40"/>
              </a:xfrm>
              <a:custGeom>
                <a:avLst/>
                <a:gdLst/>
                <a:ahLst/>
                <a:cxnLst>
                  <a:cxn ang="0">
                    <a:pos x="56" y="37"/>
                  </a:cxn>
                  <a:cxn ang="0">
                    <a:pos x="42" y="32"/>
                  </a:cxn>
                  <a:cxn ang="0">
                    <a:pos x="19" y="20"/>
                  </a:cxn>
                  <a:cxn ang="0">
                    <a:pos x="0" y="0"/>
                  </a:cxn>
                  <a:cxn ang="0">
                    <a:pos x="1" y="20"/>
                  </a:cxn>
                  <a:cxn ang="0">
                    <a:pos x="10" y="38"/>
                  </a:cxn>
                  <a:cxn ang="0">
                    <a:pos x="22" y="36"/>
                  </a:cxn>
                  <a:cxn ang="0">
                    <a:pos x="36" y="35"/>
                  </a:cxn>
                  <a:cxn ang="0">
                    <a:pos x="56" y="37"/>
                  </a:cxn>
                </a:cxnLst>
                <a:rect l="0" t="0" r="r" b="b"/>
                <a:pathLst>
                  <a:path w="57" h="39">
                    <a:moveTo>
                      <a:pt x="56" y="37"/>
                    </a:moveTo>
                    <a:lnTo>
                      <a:pt x="42" y="32"/>
                    </a:lnTo>
                    <a:lnTo>
                      <a:pt x="19" y="20"/>
                    </a:lnTo>
                    <a:lnTo>
                      <a:pt x="0" y="0"/>
                    </a:lnTo>
                    <a:lnTo>
                      <a:pt x="1" y="20"/>
                    </a:lnTo>
                    <a:lnTo>
                      <a:pt x="10" y="38"/>
                    </a:lnTo>
                    <a:lnTo>
                      <a:pt x="22" y="36"/>
                    </a:lnTo>
                    <a:lnTo>
                      <a:pt x="36" y="35"/>
                    </a:lnTo>
                    <a:lnTo>
                      <a:pt x="56" y="37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50" name="Freeform 54"/>
              <p:cNvSpPr>
                <a:spLocks/>
              </p:cNvSpPr>
              <p:nvPr/>
            </p:nvSpPr>
            <p:spPr bwMode="auto">
              <a:xfrm>
                <a:off x="4550" y="1361"/>
                <a:ext cx="127" cy="142"/>
              </a:xfrm>
              <a:custGeom>
                <a:avLst/>
                <a:gdLst/>
                <a:ahLst/>
                <a:cxnLst>
                  <a:cxn ang="0">
                    <a:pos x="1" y="31"/>
                  </a:cxn>
                  <a:cxn ang="0">
                    <a:pos x="15" y="31"/>
                  </a:cxn>
                  <a:cxn ang="0">
                    <a:pos x="26" y="33"/>
                  </a:cxn>
                  <a:cxn ang="0">
                    <a:pos x="33" y="38"/>
                  </a:cxn>
                  <a:cxn ang="0">
                    <a:pos x="47" y="52"/>
                  </a:cxn>
                  <a:cxn ang="0">
                    <a:pos x="56" y="66"/>
                  </a:cxn>
                  <a:cxn ang="0">
                    <a:pos x="58" y="80"/>
                  </a:cxn>
                  <a:cxn ang="0">
                    <a:pos x="59" y="92"/>
                  </a:cxn>
                  <a:cxn ang="0">
                    <a:pos x="58" y="105"/>
                  </a:cxn>
                  <a:cxn ang="0">
                    <a:pos x="53" y="117"/>
                  </a:cxn>
                  <a:cxn ang="0">
                    <a:pos x="48" y="126"/>
                  </a:cxn>
                  <a:cxn ang="0">
                    <a:pos x="38" y="141"/>
                  </a:cxn>
                  <a:cxn ang="0">
                    <a:pos x="78" y="122"/>
                  </a:cxn>
                  <a:cxn ang="0">
                    <a:pos x="119" y="108"/>
                  </a:cxn>
                  <a:cxn ang="0">
                    <a:pos x="123" y="91"/>
                  </a:cxn>
                  <a:cxn ang="0">
                    <a:pos x="125" y="82"/>
                  </a:cxn>
                  <a:cxn ang="0">
                    <a:pos x="126" y="72"/>
                  </a:cxn>
                  <a:cxn ang="0">
                    <a:pos x="126" y="61"/>
                  </a:cxn>
                  <a:cxn ang="0">
                    <a:pos x="125" y="51"/>
                  </a:cxn>
                  <a:cxn ang="0">
                    <a:pos x="122" y="41"/>
                  </a:cxn>
                  <a:cxn ang="0">
                    <a:pos x="115" y="30"/>
                  </a:cxn>
                  <a:cxn ang="0">
                    <a:pos x="105" y="19"/>
                  </a:cxn>
                  <a:cxn ang="0">
                    <a:pos x="89" y="3"/>
                  </a:cxn>
                  <a:cxn ang="0">
                    <a:pos x="86" y="1"/>
                  </a:cxn>
                  <a:cxn ang="0">
                    <a:pos x="82" y="0"/>
                  </a:cxn>
                  <a:cxn ang="0">
                    <a:pos x="71" y="1"/>
                  </a:cxn>
                  <a:cxn ang="0">
                    <a:pos x="4" y="22"/>
                  </a:cxn>
                  <a:cxn ang="0">
                    <a:pos x="1" y="24"/>
                  </a:cxn>
                  <a:cxn ang="0">
                    <a:pos x="0" y="27"/>
                  </a:cxn>
                  <a:cxn ang="0">
                    <a:pos x="1" y="31"/>
                  </a:cxn>
                </a:cxnLst>
                <a:rect l="0" t="0" r="r" b="b"/>
                <a:pathLst>
                  <a:path w="127" h="142">
                    <a:moveTo>
                      <a:pt x="1" y="31"/>
                    </a:moveTo>
                    <a:lnTo>
                      <a:pt x="15" y="31"/>
                    </a:lnTo>
                    <a:lnTo>
                      <a:pt x="26" y="33"/>
                    </a:lnTo>
                    <a:lnTo>
                      <a:pt x="33" y="38"/>
                    </a:lnTo>
                    <a:lnTo>
                      <a:pt x="47" y="52"/>
                    </a:lnTo>
                    <a:lnTo>
                      <a:pt x="56" y="66"/>
                    </a:lnTo>
                    <a:lnTo>
                      <a:pt x="58" y="80"/>
                    </a:lnTo>
                    <a:lnTo>
                      <a:pt x="59" y="92"/>
                    </a:lnTo>
                    <a:lnTo>
                      <a:pt x="58" y="105"/>
                    </a:lnTo>
                    <a:lnTo>
                      <a:pt x="53" y="117"/>
                    </a:lnTo>
                    <a:lnTo>
                      <a:pt x="48" y="126"/>
                    </a:lnTo>
                    <a:lnTo>
                      <a:pt x="38" y="141"/>
                    </a:lnTo>
                    <a:lnTo>
                      <a:pt x="78" y="122"/>
                    </a:lnTo>
                    <a:lnTo>
                      <a:pt x="119" y="108"/>
                    </a:lnTo>
                    <a:lnTo>
                      <a:pt x="123" y="91"/>
                    </a:lnTo>
                    <a:lnTo>
                      <a:pt x="125" y="82"/>
                    </a:lnTo>
                    <a:lnTo>
                      <a:pt x="126" y="72"/>
                    </a:lnTo>
                    <a:lnTo>
                      <a:pt x="126" y="61"/>
                    </a:lnTo>
                    <a:lnTo>
                      <a:pt x="125" y="51"/>
                    </a:lnTo>
                    <a:lnTo>
                      <a:pt x="122" y="41"/>
                    </a:lnTo>
                    <a:lnTo>
                      <a:pt x="115" y="30"/>
                    </a:lnTo>
                    <a:lnTo>
                      <a:pt x="105" y="19"/>
                    </a:lnTo>
                    <a:lnTo>
                      <a:pt x="89" y="3"/>
                    </a:lnTo>
                    <a:lnTo>
                      <a:pt x="86" y="1"/>
                    </a:lnTo>
                    <a:lnTo>
                      <a:pt x="82" y="0"/>
                    </a:lnTo>
                    <a:lnTo>
                      <a:pt x="71" y="1"/>
                    </a:lnTo>
                    <a:lnTo>
                      <a:pt x="4" y="22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1" y="31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51" name="Freeform 55"/>
              <p:cNvSpPr>
                <a:spLocks/>
              </p:cNvSpPr>
              <p:nvPr/>
            </p:nvSpPr>
            <p:spPr bwMode="auto">
              <a:xfrm>
                <a:off x="4140" y="1345"/>
                <a:ext cx="326" cy="202"/>
              </a:xfrm>
              <a:custGeom>
                <a:avLst/>
                <a:gdLst/>
                <a:ahLst/>
                <a:cxnLst>
                  <a:cxn ang="0">
                    <a:pos x="4" y="186"/>
                  </a:cxn>
                  <a:cxn ang="0">
                    <a:pos x="17" y="160"/>
                  </a:cxn>
                  <a:cxn ang="0">
                    <a:pos x="22" y="149"/>
                  </a:cxn>
                  <a:cxn ang="0">
                    <a:pos x="47" y="122"/>
                  </a:cxn>
                  <a:cxn ang="0">
                    <a:pos x="78" y="95"/>
                  </a:cxn>
                  <a:cxn ang="0">
                    <a:pos x="135" y="64"/>
                  </a:cxn>
                  <a:cxn ang="0">
                    <a:pos x="196" y="38"/>
                  </a:cxn>
                  <a:cxn ang="0">
                    <a:pos x="263" y="16"/>
                  </a:cxn>
                  <a:cxn ang="0">
                    <a:pos x="297" y="6"/>
                  </a:cxn>
                  <a:cxn ang="0">
                    <a:pos x="325" y="0"/>
                  </a:cxn>
                  <a:cxn ang="0">
                    <a:pos x="244" y="32"/>
                  </a:cxn>
                  <a:cxn ang="0">
                    <a:pos x="154" y="75"/>
                  </a:cxn>
                  <a:cxn ang="0">
                    <a:pos x="113" y="99"/>
                  </a:cxn>
                  <a:cxn ang="0">
                    <a:pos x="74" y="125"/>
                  </a:cxn>
                  <a:cxn ang="0">
                    <a:pos x="39" y="155"/>
                  </a:cxn>
                  <a:cxn ang="0">
                    <a:pos x="0" y="200"/>
                  </a:cxn>
                  <a:cxn ang="0">
                    <a:pos x="4" y="186"/>
                  </a:cxn>
                </a:cxnLst>
                <a:rect l="0" t="0" r="r" b="b"/>
                <a:pathLst>
                  <a:path w="326" h="201">
                    <a:moveTo>
                      <a:pt x="4" y="186"/>
                    </a:moveTo>
                    <a:lnTo>
                      <a:pt x="17" y="160"/>
                    </a:lnTo>
                    <a:lnTo>
                      <a:pt x="22" y="149"/>
                    </a:lnTo>
                    <a:lnTo>
                      <a:pt x="47" y="122"/>
                    </a:lnTo>
                    <a:lnTo>
                      <a:pt x="78" y="95"/>
                    </a:lnTo>
                    <a:lnTo>
                      <a:pt x="135" y="64"/>
                    </a:lnTo>
                    <a:lnTo>
                      <a:pt x="196" y="38"/>
                    </a:lnTo>
                    <a:lnTo>
                      <a:pt x="263" y="16"/>
                    </a:lnTo>
                    <a:lnTo>
                      <a:pt x="297" y="6"/>
                    </a:lnTo>
                    <a:lnTo>
                      <a:pt x="325" y="0"/>
                    </a:lnTo>
                    <a:lnTo>
                      <a:pt x="244" y="32"/>
                    </a:lnTo>
                    <a:lnTo>
                      <a:pt x="154" y="75"/>
                    </a:lnTo>
                    <a:lnTo>
                      <a:pt x="113" y="99"/>
                    </a:lnTo>
                    <a:lnTo>
                      <a:pt x="74" y="125"/>
                    </a:lnTo>
                    <a:lnTo>
                      <a:pt x="39" y="155"/>
                    </a:lnTo>
                    <a:lnTo>
                      <a:pt x="0" y="200"/>
                    </a:lnTo>
                    <a:lnTo>
                      <a:pt x="4" y="18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52" name="Freeform 56"/>
              <p:cNvSpPr>
                <a:spLocks/>
              </p:cNvSpPr>
              <p:nvPr/>
            </p:nvSpPr>
            <p:spPr bwMode="auto">
              <a:xfrm>
                <a:off x="4076" y="1295"/>
                <a:ext cx="290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9" y="140"/>
                  </a:cxn>
                  <a:cxn ang="0">
                    <a:pos x="50" y="114"/>
                  </a:cxn>
                  <a:cxn ang="0">
                    <a:pos x="83" y="91"/>
                  </a:cxn>
                  <a:cxn ang="0">
                    <a:pos x="121" y="72"/>
                  </a:cxn>
                  <a:cxn ang="0">
                    <a:pos x="160" y="55"/>
                  </a:cxn>
                  <a:cxn ang="0">
                    <a:pos x="204" y="37"/>
                  </a:cxn>
                  <a:cxn ang="0">
                    <a:pos x="240" y="22"/>
                  </a:cxn>
                  <a:cxn ang="0">
                    <a:pos x="288" y="0"/>
                  </a:cxn>
                  <a:cxn ang="0">
                    <a:pos x="259" y="9"/>
                  </a:cxn>
                  <a:cxn ang="0">
                    <a:pos x="234" y="16"/>
                  </a:cxn>
                  <a:cxn ang="0">
                    <a:pos x="208" y="22"/>
                  </a:cxn>
                  <a:cxn ang="0">
                    <a:pos x="187" y="30"/>
                  </a:cxn>
                  <a:cxn ang="0">
                    <a:pos x="164" y="38"/>
                  </a:cxn>
                  <a:cxn ang="0">
                    <a:pos x="123" y="55"/>
                  </a:cxn>
                  <a:cxn ang="0">
                    <a:pos x="88" y="66"/>
                  </a:cxn>
                  <a:cxn ang="0">
                    <a:pos x="70" y="76"/>
                  </a:cxn>
                  <a:cxn ang="0">
                    <a:pos x="55" y="86"/>
                  </a:cxn>
                  <a:cxn ang="0">
                    <a:pos x="40" y="98"/>
                  </a:cxn>
                  <a:cxn ang="0">
                    <a:pos x="28" y="109"/>
                  </a:cxn>
                  <a:cxn ang="0">
                    <a:pos x="11" y="132"/>
                  </a:cxn>
                  <a:cxn ang="0">
                    <a:pos x="4" y="149"/>
                  </a:cxn>
                  <a:cxn ang="0">
                    <a:pos x="0" y="163"/>
                  </a:cxn>
                </a:cxnLst>
                <a:rect l="0" t="0" r="r" b="b"/>
                <a:pathLst>
                  <a:path w="289" h="164">
                    <a:moveTo>
                      <a:pt x="0" y="163"/>
                    </a:moveTo>
                    <a:lnTo>
                      <a:pt x="19" y="140"/>
                    </a:lnTo>
                    <a:lnTo>
                      <a:pt x="50" y="114"/>
                    </a:lnTo>
                    <a:lnTo>
                      <a:pt x="83" y="91"/>
                    </a:lnTo>
                    <a:lnTo>
                      <a:pt x="121" y="72"/>
                    </a:lnTo>
                    <a:lnTo>
                      <a:pt x="160" y="55"/>
                    </a:lnTo>
                    <a:lnTo>
                      <a:pt x="204" y="37"/>
                    </a:lnTo>
                    <a:lnTo>
                      <a:pt x="240" y="22"/>
                    </a:lnTo>
                    <a:lnTo>
                      <a:pt x="288" y="0"/>
                    </a:lnTo>
                    <a:lnTo>
                      <a:pt x="259" y="9"/>
                    </a:lnTo>
                    <a:lnTo>
                      <a:pt x="234" y="16"/>
                    </a:lnTo>
                    <a:lnTo>
                      <a:pt x="208" y="22"/>
                    </a:lnTo>
                    <a:lnTo>
                      <a:pt x="187" y="30"/>
                    </a:lnTo>
                    <a:lnTo>
                      <a:pt x="164" y="38"/>
                    </a:lnTo>
                    <a:lnTo>
                      <a:pt x="123" y="55"/>
                    </a:lnTo>
                    <a:lnTo>
                      <a:pt x="88" y="66"/>
                    </a:lnTo>
                    <a:lnTo>
                      <a:pt x="70" y="76"/>
                    </a:lnTo>
                    <a:lnTo>
                      <a:pt x="55" y="86"/>
                    </a:lnTo>
                    <a:lnTo>
                      <a:pt x="40" y="98"/>
                    </a:lnTo>
                    <a:lnTo>
                      <a:pt x="28" y="109"/>
                    </a:lnTo>
                    <a:lnTo>
                      <a:pt x="11" y="132"/>
                    </a:lnTo>
                    <a:lnTo>
                      <a:pt x="4" y="149"/>
                    </a:lnTo>
                    <a:lnTo>
                      <a:pt x="0" y="163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53" name="Freeform 57"/>
              <p:cNvSpPr>
                <a:spLocks/>
              </p:cNvSpPr>
              <p:nvPr/>
            </p:nvSpPr>
            <p:spPr bwMode="auto">
              <a:xfrm>
                <a:off x="4033" y="1251"/>
                <a:ext cx="215" cy="149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8" y="135"/>
                  </a:cxn>
                  <a:cxn ang="0">
                    <a:pos x="19" y="116"/>
                  </a:cxn>
                  <a:cxn ang="0">
                    <a:pos x="32" y="96"/>
                  </a:cxn>
                  <a:cxn ang="0">
                    <a:pos x="48" y="74"/>
                  </a:cxn>
                  <a:cxn ang="0">
                    <a:pos x="69" y="58"/>
                  </a:cxn>
                  <a:cxn ang="0">
                    <a:pos x="95" y="39"/>
                  </a:cxn>
                  <a:cxn ang="0">
                    <a:pos x="123" y="26"/>
                  </a:cxn>
                  <a:cxn ang="0">
                    <a:pos x="175" y="8"/>
                  </a:cxn>
                  <a:cxn ang="0">
                    <a:pos x="214" y="0"/>
                  </a:cxn>
                  <a:cxn ang="0">
                    <a:pos x="185" y="1"/>
                  </a:cxn>
                  <a:cxn ang="0">
                    <a:pos x="160" y="3"/>
                  </a:cxn>
                  <a:cxn ang="0">
                    <a:pos x="127" y="9"/>
                  </a:cxn>
                  <a:cxn ang="0">
                    <a:pos x="95" y="23"/>
                  </a:cxn>
                  <a:cxn ang="0">
                    <a:pos x="64" y="41"/>
                  </a:cxn>
                  <a:cxn ang="0">
                    <a:pos x="36" y="67"/>
                  </a:cxn>
                  <a:cxn ang="0">
                    <a:pos x="17" y="90"/>
                  </a:cxn>
                  <a:cxn ang="0">
                    <a:pos x="6" y="110"/>
                  </a:cxn>
                  <a:cxn ang="0">
                    <a:pos x="0" y="148"/>
                  </a:cxn>
                </a:cxnLst>
                <a:rect l="0" t="0" r="r" b="b"/>
                <a:pathLst>
                  <a:path w="215" h="149">
                    <a:moveTo>
                      <a:pt x="0" y="148"/>
                    </a:moveTo>
                    <a:lnTo>
                      <a:pt x="8" y="135"/>
                    </a:lnTo>
                    <a:lnTo>
                      <a:pt x="19" y="116"/>
                    </a:lnTo>
                    <a:lnTo>
                      <a:pt x="32" y="96"/>
                    </a:lnTo>
                    <a:lnTo>
                      <a:pt x="48" y="74"/>
                    </a:lnTo>
                    <a:lnTo>
                      <a:pt x="69" y="58"/>
                    </a:lnTo>
                    <a:lnTo>
                      <a:pt x="95" y="39"/>
                    </a:lnTo>
                    <a:lnTo>
                      <a:pt x="123" y="26"/>
                    </a:lnTo>
                    <a:lnTo>
                      <a:pt x="175" y="8"/>
                    </a:lnTo>
                    <a:lnTo>
                      <a:pt x="214" y="0"/>
                    </a:lnTo>
                    <a:lnTo>
                      <a:pt x="185" y="1"/>
                    </a:lnTo>
                    <a:lnTo>
                      <a:pt x="160" y="3"/>
                    </a:lnTo>
                    <a:lnTo>
                      <a:pt x="127" y="9"/>
                    </a:lnTo>
                    <a:lnTo>
                      <a:pt x="95" y="23"/>
                    </a:lnTo>
                    <a:lnTo>
                      <a:pt x="64" y="41"/>
                    </a:lnTo>
                    <a:lnTo>
                      <a:pt x="36" y="67"/>
                    </a:lnTo>
                    <a:lnTo>
                      <a:pt x="17" y="90"/>
                    </a:lnTo>
                    <a:lnTo>
                      <a:pt x="6" y="110"/>
                    </a:lnTo>
                    <a:lnTo>
                      <a:pt x="0" y="148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54" name="Freeform 58"/>
              <p:cNvSpPr>
                <a:spLocks/>
              </p:cNvSpPr>
              <p:nvPr/>
            </p:nvSpPr>
            <p:spPr bwMode="auto">
              <a:xfrm>
                <a:off x="4051" y="480"/>
                <a:ext cx="400" cy="1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9"/>
                  </a:cxn>
                  <a:cxn ang="0">
                    <a:pos x="59" y="25"/>
                  </a:cxn>
                  <a:cxn ang="0">
                    <a:pos x="85" y="36"/>
                  </a:cxn>
                  <a:cxn ang="0">
                    <a:pos x="112" y="45"/>
                  </a:cxn>
                  <a:cxn ang="0">
                    <a:pos x="163" y="67"/>
                  </a:cxn>
                  <a:cxn ang="0">
                    <a:pos x="208" y="85"/>
                  </a:cxn>
                  <a:cxn ang="0">
                    <a:pos x="263" y="110"/>
                  </a:cxn>
                  <a:cxn ang="0">
                    <a:pos x="311" y="135"/>
                  </a:cxn>
                  <a:cxn ang="0">
                    <a:pos x="357" y="160"/>
                  </a:cxn>
                  <a:cxn ang="0">
                    <a:pos x="398" y="183"/>
                  </a:cxn>
                  <a:cxn ang="0">
                    <a:pos x="398" y="160"/>
                  </a:cxn>
                  <a:cxn ang="0">
                    <a:pos x="369" y="145"/>
                  </a:cxn>
                  <a:cxn ang="0">
                    <a:pos x="317" y="120"/>
                  </a:cxn>
                  <a:cxn ang="0">
                    <a:pos x="262" y="96"/>
                  </a:cxn>
                  <a:cxn ang="0">
                    <a:pos x="196" y="68"/>
                  </a:cxn>
                  <a:cxn ang="0">
                    <a:pos x="151" y="51"/>
                  </a:cxn>
                  <a:cxn ang="0">
                    <a:pos x="109" y="35"/>
                  </a:cxn>
                  <a:cxn ang="0">
                    <a:pos x="84" y="25"/>
                  </a:cxn>
                  <a:cxn ang="0">
                    <a:pos x="61" y="17"/>
                  </a:cxn>
                  <a:cxn ang="0">
                    <a:pos x="30" y="8"/>
                  </a:cxn>
                  <a:cxn ang="0">
                    <a:pos x="0" y="0"/>
                  </a:cxn>
                </a:cxnLst>
                <a:rect l="0" t="0" r="r" b="b"/>
                <a:pathLst>
                  <a:path w="399" h="184">
                    <a:moveTo>
                      <a:pt x="0" y="0"/>
                    </a:moveTo>
                    <a:lnTo>
                      <a:pt x="19" y="9"/>
                    </a:lnTo>
                    <a:lnTo>
                      <a:pt x="59" y="25"/>
                    </a:lnTo>
                    <a:lnTo>
                      <a:pt x="85" y="36"/>
                    </a:lnTo>
                    <a:lnTo>
                      <a:pt x="112" y="45"/>
                    </a:lnTo>
                    <a:lnTo>
                      <a:pt x="163" y="67"/>
                    </a:lnTo>
                    <a:lnTo>
                      <a:pt x="208" y="85"/>
                    </a:lnTo>
                    <a:lnTo>
                      <a:pt x="263" y="110"/>
                    </a:lnTo>
                    <a:lnTo>
                      <a:pt x="311" y="135"/>
                    </a:lnTo>
                    <a:lnTo>
                      <a:pt x="357" y="160"/>
                    </a:lnTo>
                    <a:lnTo>
                      <a:pt x="398" y="183"/>
                    </a:lnTo>
                    <a:lnTo>
                      <a:pt x="398" y="160"/>
                    </a:lnTo>
                    <a:lnTo>
                      <a:pt x="369" y="145"/>
                    </a:lnTo>
                    <a:lnTo>
                      <a:pt x="317" y="120"/>
                    </a:lnTo>
                    <a:lnTo>
                      <a:pt x="262" y="96"/>
                    </a:lnTo>
                    <a:lnTo>
                      <a:pt x="196" y="68"/>
                    </a:lnTo>
                    <a:lnTo>
                      <a:pt x="151" y="51"/>
                    </a:lnTo>
                    <a:lnTo>
                      <a:pt x="109" y="35"/>
                    </a:lnTo>
                    <a:lnTo>
                      <a:pt x="84" y="25"/>
                    </a:lnTo>
                    <a:lnTo>
                      <a:pt x="61" y="17"/>
                    </a:lnTo>
                    <a:lnTo>
                      <a:pt x="3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55" name="Freeform 59"/>
              <p:cNvSpPr>
                <a:spLocks/>
              </p:cNvSpPr>
              <p:nvPr/>
            </p:nvSpPr>
            <p:spPr bwMode="auto">
              <a:xfrm>
                <a:off x="4461" y="647"/>
                <a:ext cx="41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3"/>
                  </a:cxn>
                  <a:cxn ang="0">
                    <a:pos x="40" y="51"/>
                  </a:cxn>
                  <a:cxn ang="0">
                    <a:pos x="37" y="23"/>
                  </a:cxn>
                  <a:cxn ang="0">
                    <a:pos x="0" y="0"/>
                  </a:cxn>
                </a:cxnLst>
                <a:rect l="0" t="0" r="r" b="b"/>
                <a:pathLst>
                  <a:path w="41" h="52">
                    <a:moveTo>
                      <a:pt x="0" y="0"/>
                    </a:moveTo>
                    <a:lnTo>
                      <a:pt x="1" y="23"/>
                    </a:lnTo>
                    <a:lnTo>
                      <a:pt x="40" y="51"/>
                    </a:lnTo>
                    <a:lnTo>
                      <a:pt x="37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56" name="Freeform 60"/>
              <p:cNvSpPr>
                <a:spLocks/>
              </p:cNvSpPr>
              <p:nvPr/>
            </p:nvSpPr>
            <p:spPr bwMode="auto">
              <a:xfrm>
                <a:off x="4514" y="678"/>
                <a:ext cx="25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7"/>
                  </a:cxn>
                  <a:cxn ang="0">
                    <a:pos x="8" y="33"/>
                  </a:cxn>
                  <a:cxn ang="0">
                    <a:pos x="24" y="44"/>
                  </a:cxn>
                  <a:cxn ang="0">
                    <a:pos x="23" y="35"/>
                  </a:cxn>
                  <a:cxn ang="0">
                    <a:pos x="24" y="17"/>
                  </a:cxn>
                  <a:cxn ang="0">
                    <a:pos x="0" y="0"/>
                  </a:cxn>
                </a:cxnLst>
                <a:rect l="0" t="0" r="r" b="b"/>
                <a:pathLst>
                  <a:path w="25" h="45">
                    <a:moveTo>
                      <a:pt x="0" y="0"/>
                    </a:moveTo>
                    <a:lnTo>
                      <a:pt x="3" y="17"/>
                    </a:lnTo>
                    <a:lnTo>
                      <a:pt x="8" y="33"/>
                    </a:lnTo>
                    <a:lnTo>
                      <a:pt x="24" y="44"/>
                    </a:lnTo>
                    <a:lnTo>
                      <a:pt x="23" y="35"/>
                    </a:lnTo>
                    <a:lnTo>
                      <a:pt x="24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57" name="Freeform 61"/>
              <p:cNvSpPr>
                <a:spLocks/>
              </p:cNvSpPr>
              <p:nvPr/>
            </p:nvSpPr>
            <p:spPr bwMode="auto">
              <a:xfrm>
                <a:off x="4551" y="706"/>
                <a:ext cx="28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0"/>
                  </a:cxn>
                  <a:cxn ang="0">
                    <a:pos x="27" y="20"/>
                  </a:cxn>
                  <a:cxn ang="0">
                    <a:pos x="24" y="33"/>
                  </a:cxn>
                  <a:cxn ang="0">
                    <a:pos x="23" y="48"/>
                  </a:cxn>
                  <a:cxn ang="0">
                    <a:pos x="0" y="27"/>
                  </a:cxn>
                  <a:cxn ang="0">
                    <a:pos x="0" y="13"/>
                  </a:cxn>
                </a:cxnLst>
                <a:rect l="0" t="0" r="r" b="b"/>
                <a:pathLst>
                  <a:path w="28" h="49">
                    <a:moveTo>
                      <a:pt x="0" y="13"/>
                    </a:moveTo>
                    <a:lnTo>
                      <a:pt x="1" y="0"/>
                    </a:lnTo>
                    <a:lnTo>
                      <a:pt x="27" y="20"/>
                    </a:lnTo>
                    <a:lnTo>
                      <a:pt x="24" y="33"/>
                    </a:lnTo>
                    <a:lnTo>
                      <a:pt x="23" y="48"/>
                    </a:lnTo>
                    <a:lnTo>
                      <a:pt x="0" y="27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58" name="Freeform 62"/>
              <p:cNvSpPr>
                <a:spLocks/>
              </p:cNvSpPr>
              <p:nvPr/>
            </p:nvSpPr>
            <p:spPr bwMode="auto">
              <a:xfrm>
                <a:off x="4591" y="742"/>
                <a:ext cx="41" cy="57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8" y="0"/>
                  </a:cxn>
                  <a:cxn ang="0">
                    <a:pos x="41" y="32"/>
                  </a:cxn>
                  <a:cxn ang="0">
                    <a:pos x="38" y="38"/>
                  </a:cxn>
                  <a:cxn ang="0">
                    <a:pos x="29" y="49"/>
                  </a:cxn>
                  <a:cxn ang="0">
                    <a:pos x="26" y="56"/>
                  </a:cxn>
                  <a:cxn ang="0">
                    <a:pos x="0" y="22"/>
                  </a:cxn>
                  <a:cxn ang="0">
                    <a:pos x="3" y="9"/>
                  </a:cxn>
                </a:cxnLst>
                <a:rect l="0" t="0" r="r" b="b"/>
                <a:pathLst>
                  <a:path w="42" h="57">
                    <a:moveTo>
                      <a:pt x="3" y="9"/>
                    </a:moveTo>
                    <a:lnTo>
                      <a:pt x="8" y="0"/>
                    </a:lnTo>
                    <a:lnTo>
                      <a:pt x="41" y="32"/>
                    </a:lnTo>
                    <a:lnTo>
                      <a:pt x="38" y="38"/>
                    </a:lnTo>
                    <a:lnTo>
                      <a:pt x="29" y="49"/>
                    </a:lnTo>
                    <a:lnTo>
                      <a:pt x="26" y="56"/>
                    </a:lnTo>
                    <a:lnTo>
                      <a:pt x="0" y="22"/>
                    </a:lnTo>
                    <a:lnTo>
                      <a:pt x="3" y="9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59" name="Freeform 63"/>
              <p:cNvSpPr>
                <a:spLocks/>
              </p:cNvSpPr>
              <p:nvPr/>
            </p:nvSpPr>
            <p:spPr bwMode="auto">
              <a:xfrm>
                <a:off x="4630" y="791"/>
                <a:ext cx="40" cy="63"/>
              </a:xfrm>
              <a:custGeom>
                <a:avLst/>
                <a:gdLst/>
                <a:ahLst/>
                <a:cxnLst>
                  <a:cxn ang="0">
                    <a:pos x="4" y="18"/>
                  </a:cxn>
                  <a:cxn ang="0">
                    <a:pos x="15" y="0"/>
                  </a:cxn>
                  <a:cxn ang="0">
                    <a:pos x="39" y="36"/>
                  </a:cxn>
                  <a:cxn ang="0">
                    <a:pos x="27" y="46"/>
                  </a:cxn>
                  <a:cxn ang="0">
                    <a:pos x="13" y="62"/>
                  </a:cxn>
                  <a:cxn ang="0">
                    <a:pos x="0" y="30"/>
                  </a:cxn>
                  <a:cxn ang="0">
                    <a:pos x="4" y="18"/>
                  </a:cxn>
                </a:cxnLst>
                <a:rect l="0" t="0" r="r" b="b"/>
                <a:pathLst>
                  <a:path w="40" h="63">
                    <a:moveTo>
                      <a:pt x="4" y="18"/>
                    </a:moveTo>
                    <a:lnTo>
                      <a:pt x="15" y="0"/>
                    </a:lnTo>
                    <a:lnTo>
                      <a:pt x="39" y="36"/>
                    </a:lnTo>
                    <a:lnTo>
                      <a:pt x="27" y="46"/>
                    </a:lnTo>
                    <a:lnTo>
                      <a:pt x="13" y="62"/>
                    </a:lnTo>
                    <a:lnTo>
                      <a:pt x="0" y="30"/>
                    </a:lnTo>
                    <a:lnTo>
                      <a:pt x="4" y="18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60" name="Freeform 64"/>
              <p:cNvSpPr>
                <a:spLocks/>
              </p:cNvSpPr>
              <p:nvPr/>
            </p:nvSpPr>
            <p:spPr bwMode="auto">
              <a:xfrm>
                <a:off x="4651" y="854"/>
                <a:ext cx="41" cy="5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0" y="49"/>
                  </a:cxn>
                  <a:cxn ang="0">
                    <a:pos x="30" y="39"/>
                  </a:cxn>
                  <a:cxn ang="0">
                    <a:pos x="40" y="37"/>
                  </a:cxn>
                  <a:cxn ang="0">
                    <a:pos x="30" y="0"/>
                  </a:cxn>
                  <a:cxn ang="0">
                    <a:pos x="23" y="6"/>
                  </a:cxn>
                  <a:cxn ang="0">
                    <a:pos x="14" y="14"/>
                  </a:cxn>
                  <a:cxn ang="0">
                    <a:pos x="10" y="21"/>
                  </a:cxn>
                  <a:cxn ang="0">
                    <a:pos x="4" y="30"/>
                  </a:cxn>
                  <a:cxn ang="0">
                    <a:pos x="0" y="43"/>
                  </a:cxn>
                  <a:cxn ang="0">
                    <a:pos x="0" y="58"/>
                  </a:cxn>
                </a:cxnLst>
                <a:rect l="0" t="0" r="r" b="b"/>
                <a:pathLst>
                  <a:path w="41" h="59">
                    <a:moveTo>
                      <a:pt x="0" y="58"/>
                    </a:moveTo>
                    <a:lnTo>
                      <a:pt x="10" y="49"/>
                    </a:lnTo>
                    <a:lnTo>
                      <a:pt x="30" y="39"/>
                    </a:lnTo>
                    <a:lnTo>
                      <a:pt x="40" y="37"/>
                    </a:lnTo>
                    <a:lnTo>
                      <a:pt x="30" y="0"/>
                    </a:lnTo>
                    <a:lnTo>
                      <a:pt x="23" y="6"/>
                    </a:lnTo>
                    <a:lnTo>
                      <a:pt x="14" y="14"/>
                    </a:lnTo>
                    <a:lnTo>
                      <a:pt x="10" y="21"/>
                    </a:lnTo>
                    <a:lnTo>
                      <a:pt x="4" y="30"/>
                    </a:lnTo>
                    <a:lnTo>
                      <a:pt x="0" y="43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61" name="Freeform 65"/>
              <p:cNvSpPr>
                <a:spLocks/>
              </p:cNvSpPr>
              <p:nvPr/>
            </p:nvSpPr>
            <p:spPr bwMode="auto">
              <a:xfrm>
                <a:off x="4642" y="913"/>
                <a:ext cx="51" cy="3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0" y="33"/>
                  </a:cxn>
                  <a:cxn ang="0">
                    <a:pos x="21" y="33"/>
                  </a:cxn>
                  <a:cxn ang="0">
                    <a:pos x="31" y="35"/>
                  </a:cxn>
                  <a:cxn ang="0">
                    <a:pos x="38" y="37"/>
                  </a:cxn>
                  <a:cxn ang="0">
                    <a:pos x="49" y="0"/>
                  </a:cxn>
                  <a:cxn ang="0">
                    <a:pos x="38" y="3"/>
                  </a:cxn>
                  <a:cxn ang="0">
                    <a:pos x="22" y="11"/>
                  </a:cxn>
                  <a:cxn ang="0">
                    <a:pos x="10" y="19"/>
                  </a:cxn>
                  <a:cxn ang="0">
                    <a:pos x="3" y="27"/>
                  </a:cxn>
                  <a:cxn ang="0">
                    <a:pos x="0" y="34"/>
                  </a:cxn>
                </a:cxnLst>
                <a:rect l="0" t="0" r="r" b="b"/>
                <a:pathLst>
                  <a:path w="50" h="38">
                    <a:moveTo>
                      <a:pt x="0" y="34"/>
                    </a:moveTo>
                    <a:lnTo>
                      <a:pt x="10" y="33"/>
                    </a:lnTo>
                    <a:lnTo>
                      <a:pt x="21" y="33"/>
                    </a:lnTo>
                    <a:lnTo>
                      <a:pt x="31" y="35"/>
                    </a:lnTo>
                    <a:lnTo>
                      <a:pt x="38" y="37"/>
                    </a:lnTo>
                    <a:lnTo>
                      <a:pt x="49" y="0"/>
                    </a:lnTo>
                    <a:lnTo>
                      <a:pt x="38" y="3"/>
                    </a:lnTo>
                    <a:lnTo>
                      <a:pt x="22" y="11"/>
                    </a:lnTo>
                    <a:lnTo>
                      <a:pt x="10" y="19"/>
                    </a:lnTo>
                    <a:lnTo>
                      <a:pt x="3" y="27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62" name="Freeform 66"/>
              <p:cNvSpPr>
                <a:spLocks/>
              </p:cNvSpPr>
              <p:nvPr/>
            </p:nvSpPr>
            <p:spPr bwMode="auto">
              <a:xfrm>
                <a:off x="4603" y="963"/>
                <a:ext cx="66" cy="38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34" y="0"/>
                  </a:cxn>
                  <a:cxn ang="0">
                    <a:pos x="44" y="0"/>
                  </a:cxn>
                  <a:cxn ang="0">
                    <a:pos x="58" y="2"/>
                  </a:cxn>
                  <a:cxn ang="0">
                    <a:pos x="66" y="3"/>
                  </a:cxn>
                  <a:cxn ang="0">
                    <a:pos x="47" y="30"/>
                  </a:cxn>
                  <a:cxn ang="0">
                    <a:pos x="33" y="30"/>
                  </a:cxn>
                  <a:cxn ang="0">
                    <a:pos x="23" y="30"/>
                  </a:cxn>
                  <a:cxn ang="0">
                    <a:pos x="15" y="32"/>
                  </a:cxn>
                  <a:cxn ang="0">
                    <a:pos x="0" y="38"/>
                  </a:cxn>
                  <a:cxn ang="0">
                    <a:pos x="26" y="3"/>
                  </a:cxn>
                </a:cxnLst>
                <a:rect l="0" t="0" r="r" b="b"/>
                <a:pathLst>
                  <a:path w="67" h="39">
                    <a:moveTo>
                      <a:pt x="26" y="3"/>
                    </a:moveTo>
                    <a:lnTo>
                      <a:pt x="34" y="0"/>
                    </a:lnTo>
                    <a:lnTo>
                      <a:pt x="44" y="0"/>
                    </a:lnTo>
                    <a:lnTo>
                      <a:pt x="58" y="2"/>
                    </a:lnTo>
                    <a:lnTo>
                      <a:pt x="66" y="3"/>
                    </a:lnTo>
                    <a:lnTo>
                      <a:pt x="47" y="30"/>
                    </a:lnTo>
                    <a:lnTo>
                      <a:pt x="33" y="30"/>
                    </a:lnTo>
                    <a:lnTo>
                      <a:pt x="23" y="30"/>
                    </a:lnTo>
                    <a:lnTo>
                      <a:pt x="15" y="32"/>
                    </a:lnTo>
                    <a:lnTo>
                      <a:pt x="0" y="38"/>
                    </a:lnTo>
                    <a:lnTo>
                      <a:pt x="26" y="3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63" name="Freeform 67"/>
              <p:cNvSpPr>
                <a:spLocks/>
              </p:cNvSpPr>
              <p:nvPr/>
            </p:nvSpPr>
            <p:spPr bwMode="auto">
              <a:xfrm>
                <a:off x="4577" y="1012"/>
                <a:ext cx="62" cy="52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0" y="41"/>
                  </a:cxn>
                  <a:cxn ang="0">
                    <a:pos x="25" y="29"/>
                  </a:cxn>
                  <a:cxn ang="0">
                    <a:pos x="37" y="21"/>
                  </a:cxn>
                  <a:cxn ang="0">
                    <a:pos x="55" y="13"/>
                  </a:cxn>
                  <a:cxn ang="0">
                    <a:pos x="58" y="6"/>
                  </a:cxn>
                  <a:cxn ang="0">
                    <a:pos x="61" y="0"/>
                  </a:cxn>
                  <a:cxn ang="0">
                    <a:pos x="49" y="1"/>
                  </a:cxn>
                  <a:cxn ang="0">
                    <a:pos x="33" y="5"/>
                  </a:cxn>
                  <a:cxn ang="0">
                    <a:pos x="22" y="9"/>
                  </a:cxn>
                  <a:cxn ang="0">
                    <a:pos x="14" y="15"/>
                  </a:cxn>
                  <a:cxn ang="0">
                    <a:pos x="0" y="50"/>
                  </a:cxn>
                </a:cxnLst>
                <a:rect l="0" t="0" r="r" b="b"/>
                <a:pathLst>
                  <a:path w="62" h="51">
                    <a:moveTo>
                      <a:pt x="0" y="50"/>
                    </a:moveTo>
                    <a:lnTo>
                      <a:pt x="10" y="41"/>
                    </a:lnTo>
                    <a:lnTo>
                      <a:pt x="25" y="29"/>
                    </a:lnTo>
                    <a:lnTo>
                      <a:pt x="37" y="21"/>
                    </a:lnTo>
                    <a:lnTo>
                      <a:pt x="55" y="13"/>
                    </a:lnTo>
                    <a:lnTo>
                      <a:pt x="58" y="6"/>
                    </a:lnTo>
                    <a:lnTo>
                      <a:pt x="61" y="0"/>
                    </a:lnTo>
                    <a:lnTo>
                      <a:pt x="49" y="1"/>
                    </a:lnTo>
                    <a:lnTo>
                      <a:pt x="33" y="5"/>
                    </a:lnTo>
                    <a:lnTo>
                      <a:pt x="22" y="9"/>
                    </a:lnTo>
                    <a:lnTo>
                      <a:pt x="14" y="15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64" name="Freeform 68"/>
              <p:cNvSpPr>
                <a:spLocks/>
              </p:cNvSpPr>
              <p:nvPr/>
            </p:nvSpPr>
            <p:spPr bwMode="auto">
              <a:xfrm>
                <a:off x="4588" y="1045"/>
                <a:ext cx="37" cy="59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3" y="35"/>
                  </a:cxn>
                  <a:cxn ang="0">
                    <a:pos x="8" y="24"/>
                  </a:cxn>
                  <a:cxn ang="0">
                    <a:pos x="16" y="16"/>
                  </a:cxn>
                  <a:cxn ang="0">
                    <a:pos x="37" y="0"/>
                  </a:cxn>
                  <a:cxn ang="0">
                    <a:pos x="36" y="9"/>
                  </a:cxn>
                  <a:cxn ang="0">
                    <a:pos x="34" y="15"/>
                  </a:cxn>
                  <a:cxn ang="0">
                    <a:pos x="36" y="24"/>
                  </a:cxn>
                  <a:cxn ang="0">
                    <a:pos x="30" y="29"/>
                  </a:cxn>
                  <a:cxn ang="0">
                    <a:pos x="22" y="35"/>
                  </a:cxn>
                  <a:cxn ang="0">
                    <a:pos x="16" y="48"/>
                  </a:cxn>
                  <a:cxn ang="0">
                    <a:pos x="16" y="58"/>
                  </a:cxn>
                  <a:cxn ang="0">
                    <a:pos x="0" y="45"/>
                  </a:cxn>
                </a:cxnLst>
                <a:rect l="0" t="0" r="r" b="b"/>
                <a:pathLst>
                  <a:path w="38" h="59">
                    <a:moveTo>
                      <a:pt x="0" y="45"/>
                    </a:moveTo>
                    <a:lnTo>
                      <a:pt x="3" y="35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37" y="0"/>
                    </a:lnTo>
                    <a:lnTo>
                      <a:pt x="36" y="9"/>
                    </a:lnTo>
                    <a:lnTo>
                      <a:pt x="34" y="15"/>
                    </a:lnTo>
                    <a:lnTo>
                      <a:pt x="36" y="24"/>
                    </a:lnTo>
                    <a:lnTo>
                      <a:pt x="30" y="29"/>
                    </a:lnTo>
                    <a:lnTo>
                      <a:pt x="22" y="35"/>
                    </a:lnTo>
                    <a:lnTo>
                      <a:pt x="16" y="48"/>
                    </a:lnTo>
                    <a:lnTo>
                      <a:pt x="16" y="58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65" name="Freeform 69"/>
              <p:cNvSpPr>
                <a:spLocks/>
              </p:cNvSpPr>
              <p:nvPr/>
            </p:nvSpPr>
            <p:spPr bwMode="auto">
              <a:xfrm>
                <a:off x="4618" y="1083"/>
                <a:ext cx="47" cy="5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30"/>
                  </a:cxn>
                  <a:cxn ang="0">
                    <a:pos x="1" y="33"/>
                  </a:cxn>
                  <a:cxn ang="0">
                    <a:pos x="5" y="36"/>
                  </a:cxn>
                  <a:cxn ang="0">
                    <a:pos x="45" y="59"/>
                  </a:cxn>
                  <a:cxn ang="0">
                    <a:pos x="27" y="8"/>
                  </a:cxn>
                  <a:cxn ang="0">
                    <a:pos x="22" y="3"/>
                  </a:cxn>
                  <a:cxn ang="0">
                    <a:pos x="16" y="0"/>
                  </a:cxn>
                </a:cxnLst>
                <a:rect l="0" t="0" r="r" b="b"/>
                <a:pathLst>
                  <a:path w="46" h="60">
                    <a:moveTo>
                      <a:pt x="16" y="0"/>
                    </a:moveTo>
                    <a:lnTo>
                      <a:pt x="0" y="30"/>
                    </a:lnTo>
                    <a:lnTo>
                      <a:pt x="1" y="33"/>
                    </a:lnTo>
                    <a:lnTo>
                      <a:pt x="5" y="36"/>
                    </a:lnTo>
                    <a:lnTo>
                      <a:pt x="45" y="59"/>
                    </a:lnTo>
                    <a:lnTo>
                      <a:pt x="27" y="8"/>
                    </a:lnTo>
                    <a:lnTo>
                      <a:pt x="22" y="3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66" name="Freeform 70"/>
              <p:cNvSpPr>
                <a:spLocks/>
              </p:cNvSpPr>
              <p:nvPr/>
            </p:nvSpPr>
            <p:spPr bwMode="auto">
              <a:xfrm>
                <a:off x="4681" y="1111"/>
                <a:ext cx="45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4"/>
                  </a:cxn>
                  <a:cxn ang="0">
                    <a:pos x="44" y="60"/>
                  </a:cxn>
                  <a:cxn ang="0">
                    <a:pos x="33" y="31"/>
                  </a:cxn>
                  <a:cxn ang="0">
                    <a:pos x="22" y="13"/>
                  </a:cxn>
                  <a:cxn ang="0">
                    <a:pos x="14" y="7"/>
                  </a:cxn>
                  <a:cxn ang="0">
                    <a:pos x="7" y="1"/>
                  </a:cxn>
                  <a:cxn ang="0">
                    <a:pos x="0" y="0"/>
                  </a:cxn>
                </a:cxnLst>
                <a:rect l="0" t="0" r="r" b="b"/>
                <a:pathLst>
                  <a:path w="45" h="61">
                    <a:moveTo>
                      <a:pt x="0" y="0"/>
                    </a:moveTo>
                    <a:lnTo>
                      <a:pt x="6" y="44"/>
                    </a:lnTo>
                    <a:lnTo>
                      <a:pt x="44" y="60"/>
                    </a:lnTo>
                    <a:lnTo>
                      <a:pt x="33" y="31"/>
                    </a:lnTo>
                    <a:lnTo>
                      <a:pt x="22" y="13"/>
                    </a:lnTo>
                    <a:lnTo>
                      <a:pt x="14" y="7"/>
                    </a:lnTo>
                    <a:lnTo>
                      <a:pt x="7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67" name="Freeform 71"/>
              <p:cNvSpPr>
                <a:spLocks/>
              </p:cNvSpPr>
              <p:nvPr/>
            </p:nvSpPr>
            <p:spPr bwMode="auto">
              <a:xfrm>
                <a:off x="4728" y="1130"/>
                <a:ext cx="75" cy="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12" y="24"/>
                  </a:cxn>
                  <a:cxn ang="0">
                    <a:pos x="18" y="41"/>
                  </a:cxn>
                  <a:cxn ang="0">
                    <a:pos x="21" y="49"/>
                  </a:cxn>
                  <a:cxn ang="0">
                    <a:pos x="39" y="59"/>
                  </a:cxn>
                  <a:cxn ang="0">
                    <a:pos x="52" y="62"/>
                  </a:cxn>
                  <a:cxn ang="0">
                    <a:pos x="58" y="65"/>
                  </a:cxn>
                  <a:cxn ang="0">
                    <a:pos x="73" y="67"/>
                  </a:cxn>
                  <a:cxn ang="0">
                    <a:pos x="40" y="18"/>
                  </a:cxn>
                  <a:cxn ang="0">
                    <a:pos x="0" y="0"/>
                  </a:cxn>
                </a:cxnLst>
                <a:rect l="0" t="0" r="r" b="b"/>
                <a:pathLst>
                  <a:path w="74" h="68">
                    <a:moveTo>
                      <a:pt x="0" y="0"/>
                    </a:moveTo>
                    <a:lnTo>
                      <a:pt x="6" y="9"/>
                    </a:lnTo>
                    <a:lnTo>
                      <a:pt x="12" y="24"/>
                    </a:lnTo>
                    <a:lnTo>
                      <a:pt x="18" y="41"/>
                    </a:lnTo>
                    <a:lnTo>
                      <a:pt x="21" y="49"/>
                    </a:lnTo>
                    <a:lnTo>
                      <a:pt x="39" y="59"/>
                    </a:lnTo>
                    <a:lnTo>
                      <a:pt x="52" y="62"/>
                    </a:lnTo>
                    <a:lnTo>
                      <a:pt x="58" y="65"/>
                    </a:lnTo>
                    <a:lnTo>
                      <a:pt x="73" y="67"/>
                    </a:lnTo>
                    <a:lnTo>
                      <a:pt x="40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68" name="Freeform 72"/>
              <p:cNvSpPr>
                <a:spLocks/>
              </p:cNvSpPr>
              <p:nvPr/>
            </p:nvSpPr>
            <p:spPr bwMode="auto">
              <a:xfrm>
                <a:off x="4803" y="1158"/>
                <a:ext cx="72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45"/>
                  </a:cxn>
                  <a:cxn ang="0">
                    <a:pos x="72" y="55"/>
                  </a:cxn>
                  <a:cxn ang="0">
                    <a:pos x="69" y="50"/>
                  </a:cxn>
                  <a:cxn ang="0">
                    <a:pos x="65" y="44"/>
                  </a:cxn>
                  <a:cxn ang="0">
                    <a:pos x="60" y="38"/>
                  </a:cxn>
                  <a:cxn ang="0">
                    <a:pos x="55" y="31"/>
                  </a:cxn>
                  <a:cxn ang="0">
                    <a:pos x="50" y="25"/>
                  </a:cxn>
                  <a:cxn ang="0">
                    <a:pos x="44" y="18"/>
                  </a:cxn>
                  <a:cxn ang="0">
                    <a:pos x="39" y="14"/>
                  </a:cxn>
                  <a:cxn ang="0">
                    <a:pos x="30" y="8"/>
                  </a:cxn>
                  <a:cxn ang="0">
                    <a:pos x="0" y="0"/>
                  </a:cxn>
                </a:cxnLst>
                <a:rect l="0" t="0" r="r" b="b"/>
                <a:pathLst>
                  <a:path w="73" h="56">
                    <a:moveTo>
                      <a:pt x="0" y="0"/>
                    </a:moveTo>
                    <a:lnTo>
                      <a:pt x="25" y="45"/>
                    </a:lnTo>
                    <a:lnTo>
                      <a:pt x="72" y="55"/>
                    </a:lnTo>
                    <a:lnTo>
                      <a:pt x="69" y="50"/>
                    </a:lnTo>
                    <a:lnTo>
                      <a:pt x="65" y="44"/>
                    </a:lnTo>
                    <a:lnTo>
                      <a:pt x="60" y="38"/>
                    </a:lnTo>
                    <a:lnTo>
                      <a:pt x="55" y="31"/>
                    </a:lnTo>
                    <a:lnTo>
                      <a:pt x="50" y="25"/>
                    </a:lnTo>
                    <a:lnTo>
                      <a:pt x="44" y="18"/>
                    </a:lnTo>
                    <a:lnTo>
                      <a:pt x="39" y="14"/>
                    </a:lnTo>
                    <a:lnTo>
                      <a:pt x="3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69" name="Freeform 73"/>
              <p:cNvSpPr>
                <a:spLocks/>
              </p:cNvSpPr>
              <p:nvPr/>
            </p:nvSpPr>
            <p:spPr bwMode="auto">
              <a:xfrm>
                <a:off x="4866" y="1173"/>
                <a:ext cx="90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8"/>
                  </a:cxn>
                  <a:cxn ang="0">
                    <a:pos x="21" y="19"/>
                  </a:cxn>
                  <a:cxn ang="0">
                    <a:pos x="28" y="31"/>
                  </a:cxn>
                  <a:cxn ang="0">
                    <a:pos x="36" y="43"/>
                  </a:cxn>
                  <a:cxn ang="0">
                    <a:pos x="90" y="50"/>
                  </a:cxn>
                  <a:cxn ang="0">
                    <a:pos x="82" y="41"/>
                  </a:cxn>
                  <a:cxn ang="0">
                    <a:pos x="66" y="26"/>
                  </a:cxn>
                  <a:cxn ang="0">
                    <a:pos x="55" y="15"/>
                  </a:cxn>
                  <a:cxn ang="0">
                    <a:pos x="47" y="9"/>
                  </a:cxn>
                  <a:cxn ang="0">
                    <a:pos x="0" y="0"/>
                  </a:cxn>
                </a:cxnLst>
                <a:rect l="0" t="0" r="r" b="b"/>
                <a:pathLst>
                  <a:path w="91" h="51">
                    <a:moveTo>
                      <a:pt x="0" y="0"/>
                    </a:moveTo>
                    <a:lnTo>
                      <a:pt x="11" y="8"/>
                    </a:lnTo>
                    <a:lnTo>
                      <a:pt x="21" y="19"/>
                    </a:lnTo>
                    <a:lnTo>
                      <a:pt x="28" y="31"/>
                    </a:lnTo>
                    <a:lnTo>
                      <a:pt x="36" y="43"/>
                    </a:lnTo>
                    <a:lnTo>
                      <a:pt x="90" y="50"/>
                    </a:lnTo>
                    <a:lnTo>
                      <a:pt x="82" y="41"/>
                    </a:lnTo>
                    <a:lnTo>
                      <a:pt x="66" y="26"/>
                    </a:lnTo>
                    <a:lnTo>
                      <a:pt x="55" y="15"/>
                    </a:lnTo>
                    <a:lnTo>
                      <a:pt x="47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70" name="Freeform 74"/>
              <p:cNvSpPr>
                <a:spLocks/>
              </p:cNvSpPr>
              <p:nvPr/>
            </p:nvSpPr>
            <p:spPr bwMode="auto">
              <a:xfrm>
                <a:off x="4951" y="1185"/>
                <a:ext cx="81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9"/>
                  </a:cxn>
                  <a:cxn ang="0">
                    <a:pos x="22" y="29"/>
                  </a:cxn>
                  <a:cxn ang="0">
                    <a:pos x="31" y="41"/>
                  </a:cxn>
                  <a:cxn ang="0">
                    <a:pos x="79" y="43"/>
                  </a:cxn>
                  <a:cxn ang="0">
                    <a:pos x="42" y="7"/>
                  </a:cxn>
                  <a:cxn ang="0">
                    <a:pos x="0" y="0"/>
                  </a:cxn>
                </a:cxnLst>
                <a:rect l="0" t="0" r="r" b="b"/>
                <a:pathLst>
                  <a:path w="80" h="44">
                    <a:moveTo>
                      <a:pt x="0" y="0"/>
                    </a:moveTo>
                    <a:lnTo>
                      <a:pt x="11" y="9"/>
                    </a:lnTo>
                    <a:lnTo>
                      <a:pt x="22" y="29"/>
                    </a:lnTo>
                    <a:lnTo>
                      <a:pt x="31" y="41"/>
                    </a:lnTo>
                    <a:lnTo>
                      <a:pt x="79" y="43"/>
                    </a:lnTo>
                    <a:lnTo>
                      <a:pt x="42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71" name="Freeform 75"/>
              <p:cNvSpPr>
                <a:spLocks/>
              </p:cNvSpPr>
              <p:nvPr/>
            </p:nvSpPr>
            <p:spPr bwMode="auto">
              <a:xfrm>
                <a:off x="5010" y="1191"/>
                <a:ext cx="93" cy="42"/>
              </a:xfrm>
              <a:custGeom>
                <a:avLst/>
                <a:gdLst/>
                <a:ahLst/>
                <a:cxnLst>
                  <a:cxn ang="0">
                    <a:pos x="53" y="5"/>
                  </a:cxn>
                  <a:cxn ang="0">
                    <a:pos x="0" y="0"/>
                  </a:cxn>
                  <a:cxn ang="0">
                    <a:pos x="12" y="8"/>
                  </a:cxn>
                  <a:cxn ang="0">
                    <a:pos x="16" y="12"/>
                  </a:cxn>
                  <a:cxn ang="0">
                    <a:pos x="29" y="29"/>
                  </a:cxn>
                  <a:cxn ang="0">
                    <a:pos x="37" y="37"/>
                  </a:cxn>
                  <a:cxn ang="0">
                    <a:pos x="51" y="40"/>
                  </a:cxn>
                  <a:cxn ang="0">
                    <a:pos x="70" y="41"/>
                  </a:cxn>
                  <a:cxn ang="0">
                    <a:pos x="93" y="41"/>
                  </a:cxn>
                  <a:cxn ang="0">
                    <a:pos x="86" y="35"/>
                  </a:cxn>
                  <a:cxn ang="0">
                    <a:pos x="81" y="25"/>
                  </a:cxn>
                  <a:cxn ang="0">
                    <a:pos x="70" y="14"/>
                  </a:cxn>
                  <a:cxn ang="0">
                    <a:pos x="53" y="5"/>
                  </a:cxn>
                </a:cxnLst>
                <a:rect l="0" t="0" r="r" b="b"/>
                <a:pathLst>
                  <a:path w="94" h="42">
                    <a:moveTo>
                      <a:pt x="53" y="5"/>
                    </a:moveTo>
                    <a:lnTo>
                      <a:pt x="0" y="0"/>
                    </a:lnTo>
                    <a:lnTo>
                      <a:pt x="12" y="8"/>
                    </a:lnTo>
                    <a:lnTo>
                      <a:pt x="16" y="12"/>
                    </a:lnTo>
                    <a:lnTo>
                      <a:pt x="29" y="29"/>
                    </a:lnTo>
                    <a:lnTo>
                      <a:pt x="37" y="37"/>
                    </a:lnTo>
                    <a:lnTo>
                      <a:pt x="51" y="40"/>
                    </a:lnTo>
                    <a:lnTo>
                      <a:pt x="70" y="41"/>
                    </a:lnTo>
                    <a:lnTo>
                      <a:pt x="93" y="41"/>
                    </a:lnTo>
                    <a:lnTo>
                      <a:pt x="86" y="35"/>
                    </a:lnTo>
                    <a:lnTo>
                      <a:pt x="81" y="25"/>
                    </a:lnTo>
                    <a:lnTo>
                      <a:pt x="70" y="14"/>
                    </a:lnTo>
                    <a:lnTo>
                      <a:pt x="53" y="5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72" name="Freeform 76"/>
              <p:cNvSpPr>
                <a:spLocks/>
              </p:cNvSpPr>
              <p:nvPr/>
            </p:nvSpPr>
            <p:spPr bwMode="auto">
              <a:xfrm>
                <a:off x="5089" y="1197"/>
                <a:ext cx="68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5"/>
                  </a:cxn>
                  <a:cxn ang="0">
                    <a:pos x="15" y="9"/>
                  </a:cxn>
                  <a:cxn ang="0">
                    <a:pos x="22" y="16"/>
                  </a:cxn>
                  <a:cxn ang="0">
                    <a:pos x="33" y="28"/>
                  </a:cxn>
                  <a:cxn ang="0">
                    <a:pos x="38" y="34"/>
                  </a:cxn>
                  <a:cxn ang="0">
                    <a:pos x="68" y="34"/>
                  </a:cxn>
                  <a:cxn ang="0">
                    <a:pos x="60" y="26"/>
                  </a:cxn>
                  <a:cxn ang="0">
                    <a:pos x="48" y="8"/>
                  </a:cxn>
                  <a:cxn ang="0">
                    <a:pos x="44" y="2"/>
                  </a:cxn>
                  <a:cxn ang="0">
                    <a:pos x="30" y="0"/>
                  </a:cxn>
                  <a:cxn ang="0">
                    <a:pos x="0" y="0"/>
                  </a:cxn>
                </a:cxnLst>
                <a:rect l="0" t="0" r="r" b="b"/>
                <a:pathLst>
                  <a:path w="69" h="35">
                    <a:moveTo>
                      <a:pt x="0" y="0"/>
                    </a:moveTo>
                    <a:lnTo>
                      <a:pt x="7" y="5"/>
                    </a:lnTo>
                    <a:lnTo>
                      <a:pt x="15" y="9"/>
                    </a:lnTo>
                    <a:lnTo>
                      <a:pt x="22" y="16"/>
                    </a:lnTo>
                    <a:lnTo>
                      <a:pt x="33" y="28"/>
                    </a:lnTo>
                    <a:lnTo>
                      <a:pt x="38" y="34"/>
                    </a:lnTo>
                    <a:lnTo>
                      <a:pt x="68" y="34"/>
                    </a:lnTo>
                    <a:lnTo>
                      <a:pt x="60" y="26"/>
                    </a:lnTo>
                    <a:lnTo>
                      <a:pt x="48" y="8"/>
                    </a:lnTo>
                    <a:lnTo>
                      <a:pt x="44" y="2"/>
                    </a:ln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73" name="Freeform 77"/>
              <p:cNvSpPr>
                <a:spLocks/>
              </p:cNvSpPr>
              <p:nvPr/>
            </p:nvSpPr>
            <p:spPr bwMode="auto">
              <a:xfrm>
                <a:off x="5149" y="1197"/>
                <a:ext cx="73" cy="3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1" y="0"/>
                  </a:cxn>
                  <a:cxn ang="0">
                    <a:pos x="53" y="15"/>
                  </a:cxn>
                  <a:cxn ang="0">
                    <a:pos x="72" y="32"/>
                  </a:cxn>
                  <a:cxn ang="0">
                    <a:pos x="24" y="33"/>
                  </a:cxn>
                  <a:cxn ang="0">
                    <a:pos x="8" y="15"/>
                  </a:cxn>
                  <a:cxn ang="0">
                    <a:pos x="0" y="1"/>
                  </a:cxn>
                </a:cxnLst>
                <a:rect l="0" t="0" r="r" b="b"/>
                <a:pathLst>
                  <a:path w="73" h="34">
                    <a:moveTo>
                      <a:pt x="0" y="1"/>
                    </a:moveTo>
                    <a:lnTo>
                      <a:pt x="41" y="0"/>
                    </a:lnTo>
                    <a:lnTo>
                      <a:pt x="53" y="15"/>
                    </a:lnTo>
                    <a:lnTo>
                      <a:pt x="72" y="32"/>
                    </a:lnTo>
                    <a:lnTo>
                      <a:pt x="24" y="33"/>
                    </a:lnTo>
                    <a:lnTo>
                      <a:pt x="8" y="15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74" name="Freeform 78"/>
              <p:cNvSpPr>
                <a:spLocks/>
              </p:cNvSpPr>
              <p:nvPr/>
            </p:nvSpPr>
            <p:spPr bwMode="auto">
              <a:xfrm>
                <a:off x="5212" y="1196"/>
                <a:ext cx="71" cy="3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3" y="0"/>
                  </a:cxn>
                  <a:cxn ang="0">
                    <a:pos x="43" y="3"/>
                  </a:cxn>
                  <a:cxn ang="0">
                    <a:pos x="55" y="15"/>
                  </a:cxn>
                  <a:cxn ang="0">
                    <a:pos x="67" y="27"/>
                  </a:cxn>
                  <a:cxn ang="0">
                    <a:pos x="70" y="33"/>
                  </a:cxn>
                  <a:cxn ang="0">
                    <a:pos x="58" y="34"/>
                  </a:cxn>
                  <a:cxn ang="0">
                    <a:pos x="40" y="34"/>
                  </a:cxn>
                  <a:cxn ang="0">
                    <a:pos x="23" y="23"/>
                  </a:cxn>
                  <a:cxn ang="0">
                    <a:pos x="7" y="8"/>
                  </a:cxn>
                  <a:cxn ang="0">
                    <a:pos x="0" y="1"/>
                  </a:cxn>
                </a:cxnLst>
                <a:rect l="0" t="0" r="r" b="b"/>
                <a:pathLst>
                  <a:path w="71" h="35">
                    <a:moveTo>
                      <a:pt x="0" y="1"/>
                    </a:moveTo>
                    <a:lnTo>
                      <a:pt x="33" y="0"/>
                    </a:lnTo>
                    <a:lnTo>
                      <a:pt x="43" y="3"/>
                    </a:lnTo>
                    <a:lnTo>
                      <a:pt x="55" y="15"/>
                    </a:lnTo>
                    <a:lnTo>
                      <a:pt x="67" y="27"/>
                    </a:lnTo>
                    <a:lnTo>
                      <a:pt x="70" y="33"/>
                    </a:lnTo>
                    <a:lnTo>
                      <a:pt x="58" y="34"/>
                    </a:lnTo>
                    <a:lnTo>
                      <a:pt x="40" y="34"/>
                    </a:lnTo>
                    <a:lnTo>
                      <a:pt x="23" y="23"/>
                    </a:lnTo>
                    <a:lnTo>
                      <a:pt x="7" y="8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75" name="Freeform 79"/>
              <p:cNvSpPr>
                <a:spLocks/>
              </p:cNvSpPr>
              <p:nvPr/>
            </p:nvSpPr>
            <p:spPr bwMode="auto">
              <a:xfrm>
                <a:off x="5267" y="1192"/>
                <a:ext cx="66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0"/>
                  </a:cxn>
                  <a:cxn ang="0">
                    <a:pos x="53" y="17"/>
                  </a:cxn>
                  <a:cxn ang="0">
                    <a:pos x="65" y="36"/>
                  </a:cxn>
                  <a:cxn ang="0">
                    <a:pos x="37" y="35"/>
                  </a:cxn>
                  <a:cxn ang="0">
                    <a:pos x="33" y="29"/>
                  </a:cxn>
                  <a:cxn ang="0">
                    <a:pos x="21" y="15"/>
                  </a:cxn>
                  <a:cxn ang="0">
                    <a:pos x="10" y="6"/>
                  </a:cxn>
                  <a:cxn ang="0">
                    <a:pos x="0" y="0"/>
                  </a:cxn>
                </a:cxnLst>
                <a:rect l="0" t="0" r="r" b="b"/>
                <a:pathLst>
                  <a:path w="66" h="37">
                    <a:moveTo>
                      <a:pt x="0" y="0"/>
                    </a:moveTo>
                    <a:lnTo>
                      <a:pt x="41" y="0"/>
                    </a:lnTo>
                    <a:lnTo>
                      <a:pt x="53" y="17"/>
                    </a:lnTo>
                    <a:lnTo>
                      <a:pt x="65" y="36"/>
                    </a:lnTo>
                    <a:lnTo>
                      <a:pt x="37" y="35"/>
                    </a:lnTo>
                    <a:lnTo>
                      <a:pt x="33" y="29"/>
                    </a:lnTo>
                    <a:lnTo>
                      <a:pt x="21" y="15"/>
                    </a:lnTo>
                    <a:lnTo>
                      <a:pt x="1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76" name="Freeform 80"/>
              <p:cNvSpPr>
                <a:spLocks/>
              </p:cNvSpPr>
              <p:nvPr/>
            </p:nvSpPr>
            <p:spPr bwMode="auto">
              <a:xfrm>
                <a:off x="5331" y="1191"/>
                <a:ext cx="55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0"/>
                  </a:cxn>
                  <a:cxn ang="0">
                    <a:pos x="40" y="17"/>
                  </a:cxn>
                  <a:cxn ang="0">
                    <a:pos x="55" y="37"/>
                  </a:cxn>
                  <a:cxn ang="0">
                    <a:pos x="40" y="38"/>
                  </a:cxn>
                  <a:cxn ang="0">
                    <a:pos x="25" y="37"/>
                  </a:cxn>
                  <a:cxn ang="0">
                    <a:pos x="11" y="21"/>
                  </a:cxn>
                  <a:cxn ang="0">
                    <a:pos x="3" y="10"/>
                  </a:cxn>
                  <a:cxn ang="0">
                    <a:pos x="0" y="0"/>
                  </a:cxn>
                </a:cxnLst>
                <a:rect l="0" t="0" r="r" b="b"/>
                <a:pathLst>
                  <a:path w="56" h="39">
                    <a:moveTo>
                      <a:pt x="0" y="0"/>
                    </a:moveTo>
                    <a:lnTo>
                      <a:pt x="23" y="0"/>
                    </a:lnTo>
                    <a:lnTo>
                      <a:pt x="40" y="17"/>
                    </a:lnTo>
                    <a:lnTo>
                      <a:pt x="55" y="37"/>
                    </a:lnTo>
                    <a:lnTo>
                      <a:pt x="40" y="38"/>
                    </a:lnTo>
                    <a:lnTo>
                      <a:pt x="25" y="37"/>
                    </a:lnTo>
                    <a:lnTo>
                      <a:pt x="11" y="21"/>
                    </a:lnTo>
                    <a:lnTo>
                      <a:pt x="3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77" name="Freeform 81"/>
              <p:cNvSpPr>
                <a:spLocks/>
              </p:cNvSpPr>
              <p:nvPr/>
            </p:nvSpPr>
            <p:spPr bwMode="auto">
              <a:xfrm>
                <a:off x="5372" y="1189"/>
                <a:ext cx="81" cy="4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1"/>
                  </a:cxn>
                  <a:cxn ang="0">
                    <a:pos x="6" y="6"/>
                  </a:cxn>
                  <a:cxn ang="0">
                    <a:pos x="22" y="20"/>
                  </a:cxn>
                  <a:cxn ang="0">
                    <a:pos x="32" y="33"/>
                  </a:cxn>
                  <a:cxn ang="0">
                    <a:pos x="39" y="41"/>
                  </a:cxn>
                  <a:cxn ang="0">
                    <a:pos x="80" y="41"/>
                  </a:cxn>
                  <a:cxn ang="0">
                    <a:pos x="72" y="34"/>
                  </a:cxn>
                  <a:cxn ang="0">
                    <a:pos x="57" y="12"/>
                  </a:cxn>
                  <a:cxn ang="0">
                    <a:pos x="46" y="4"/>
                  </a:cxn>
                  <a:cxn ang="0">
                    <a:pos x="39" y="1"/>
                  </a:cxn>
                  <a:cxn ang="0">
                    <a:pos x="22" y="0"/>
                  </a:cxn>
                </a:cxnLst>
                <a:rect l="0" t="0" r="r" b="b"/>
                <a:pathLst>
                  <a:path w="81" h="42">
                    <a:moveTo>
                      <a:pt x="22" y="0"/>
                    </a:moveTo>
                    <a:lnTo>
                      <a:pt x="0" y="1"/>
                    </a:lnTo>
                    <a:lnTo>
                      <a:pt x="6" y="6"/>
                    </a:lnTo>
                    <a:lnTo>
                      <a:pt x="22" y="20"/>
                    </a:lnTo>
                    <a:lnTo>
                      <a:pt x="32" y="33"/>
                    </a:lnTo>
                    <a:lnTo>
                      <a:pt x="39" y="41"/>
                    </a:lnTo>
                    <a:lnTo>
                      <a:pt x="80" y="41"/>
                    </a:lnTo>
                    <a:lnTo>
                      <a:pt x="72" y="34"/>
                    </a:lnTo>
                    <a:lnTo>
                      <a:pt x="57" y="12"/>
                    </a:lnTo>
                    <a:lnTo>
                      <a:pt x="46" y="4"/>
                    </a:lnTo>
                    <a:lnTo>
                      <a:pt x="39" y="1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78" name="Freeform 82"/>
              <p:cNvSpPr>
                <a:spLocks/>
              </p:cNvSpPr>
              <p:nvPr/>
            </p:nvSpPr>
            <p:spPr bwMode="auto">
              <a:xfrm>
                <a:off x="5445" y="1189"/>
                <a:ext cx="54" cy="4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7" y="26"/>
                  </a:cxn>
                  <a:cxn ang="0">
                    <a:pos x="28" y="40"/>
                  </a:cxn>
                  <a:cxn ang="0">
                    <a:pos x="53" y="42"/>
                  </a:cxn>
                  <a:cxn ang="0">
                    <a:pos x="52" y="36"/>
                  </a:cxn>
                  <a:cxn ang="0">
                    <a:pos x="47" y="23"/>
                  </a:cxn>
                  <a:cxn ang="0">
                    <a:pos x="38" y="12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7" y="0"/>
                  </a:cxn>
                </a:cxnLst>
                <a:rect l="0" t="0" r="r" b="b"/>
                <a:pathLst>
                  <a:path w="54" h="43">
                    <a:moveTo>
                      <a:pt x="7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7" y="26"/>
                    </a:lnTo>
                    <a:lnTo>
                      <a:pt x="28" y="40"/>
                    </a:lnTo>
                    <a:lnTo>
                      <a:pt x="53" y="42"/>
                    </a:lnTo>
                    <a:lnTo>
                      <a:pt x="52" y="36"/>
                    </a:lnTo>
                    <a:lnTo>
                      <a:pt x="47" y="23"/>
                    </a:lnTo>
                    <a:lnTo>
                      <a:pt x="38" y="12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79" name="Freeform 83"/>
              <p:cNvSpPr>
                <a:spLocks/>
              </p:cNvSpPr>
              <p:nvPr/>
            </p:nvSpPr>
            <p:spPr bwMode="auto">
              <a:xfrm>
                <a:off x="5495" y="1191"/>
                <a:ext cx="48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13"/>
                  </a:cxn>
                  <a:cxn ang="0">
                    <a:pos x="22" y="29"/>
                  </a:cxn>
                  <a:cxn ang="0">
                    <a:pos x="23" y="40"/>
                  </a:cxn>
                  <a:cxn ang="0">
                    <a:pos x="48" y="53"/>
                  </a:cxn>
                  <a:cxn ang="0">
                    <a:pos x="43" y="39"/>
                  </a:cxn>
                  <a:cxn ang="0">
                    <a:pos x="40" y="22"/>
                  </a:cxn>
                  <a:cxn ang="0">
                    <a:pos x="41" y="8"/>
                  </a:cxn>
                  <a:cxn ang="0">
                    <a:pos x="0" y="0"/>
                  </a:cxn>
                </a:cxnLst>
                <a:rect l="0" t="0" r="r" b="b"/>
                <a:pathLst>
                  <a:path w="49" h="54">
                    <a:moveTo>
                      <a:pt x="0" y="0"/>
                    </a:moveTo>
                    <a:lnTo>
                      <a:pt x="12" y="13"/>
                    </a:lnTo>
                    <a:lnTo>
                      <a:pt x="22" y="29"/>
                    </a:lnTo>
                    <a:lnTo>
                      <a:pt x="23" y="40"/>
                    </a:lnTo>
                    <a:lnTo>
                      <a:pt x="48" y="53"/>
                    </a:lnTo>
                    <a:lnTo>
                      <a:pt x="43" y="39"/>
                    </a:lnTo>
                    <a:lnTo>
                      <a:pt x="40" y="22"/>
                    </a:lnTo>
                    <a:lnTo>
                      <a:pt x="41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80" name="Freeform 84"/>
              <p:cNvSpPr>
                <a:spLocks/>
              </p:cNvSpPr>
              <p:nvPr/>
            </p:nvSpPr>
            <p:spPr bwMode="auto">
              <a:xfrm>
                <a:off x="5550" y="1206"/>
                <a:ext cx="35" cy="45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0" y="0"/>
                  </a:cxn>
                  <a:cxn ang="0">
                    <a:pos x="1" y="22"/>
                  </a:cxn>
                  <a:cxn ang="0">
                    <a:pos x="9" y="45"/>
                  </a:cxn>
                  <a:cxn ang="0">
                    <a:pos x="14" y="32"/>
                  </a:cxn>
                  <a:cxn ang="0">
                    <a:pos x="24" y="21"/>
                  </a:cxn>
                  <a:cxn ang="0">
                    <a:pos x="34" y="16"/>
                  </a:cxn>
                </a:cxnLst>
                <a:rect l="0" t="0" r="r" b="b"/>
                <a:pathLst>
                  <a:path w="35" h="46">
                    <a:moveTo>
                      <a:pt x="34" y="16"/>
                    </a:moveTo>
                    <a:lnTo>
                      <a:pt x="0" y="0"/>
                    </a:lnTo>
                    <a:lnTo>
                      <a:pt x="1" y="22"/>
                    </a:lnTo>
                    <a:lnTo>
                      <a:pt x="9" y="45"/>
                    </a:lnTo>
                    <a:lnTo>
                      <a:pt x="14" y="32"/>
                    </a:lnTo>
                    <a:lnTo>
                      <a:pt x="24" y="21"/>
                    </a:lnTo>
                    <a:lnTo>
                      <a:pt x="34" y="16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81" name="Freeform 85"/>
              <p:cNvSpPr>
                <a:spLocks/>
              </p:cNvSpPr>
              <p:nvPr/>
            </p:nvSpPr>
            <p:spPr bwMode="auto">
              <a:xfrm>
                <a:off x="5564" y="1236"/>
                <a:ext cx="52" cy="4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8" y="39"/>
                  </a:cxn>
                  <a:cxn ang="0">
                    <a:pos x="18" y="35"/>
                  </a:cxn>
                  <a:cxn ang="0">
                    <a:pos x="32" y="33"/>
                  </a:cxn>
                  <a:cxn ang="0">
                    <a:pos x="51" y="32"/>
                  </a:cxn>
                  <a:cxn ang="0">
                    <a:pos x="30" y="0"/>
                  </a:cxn>
                  <a:cxn ang="0">
                    <a:pos x="22" y="4"/>
                  </a:cxn>
                  <a:cxn ang="0">
                    <a:pos x="17" y="8"/>
                  </a:cxn>
                  <a:cxn ang="0">
                    <a:pos x="10" y="13"/>
                  </a:cxn>
                  <a:cxn ang="0">
                    <a:pos x="6" y="20"/>
                  </a:cxn>
                  <a:cxn ang="0">
                    <a:pos x="0" y="42"/>
                  </a:cxn>
                </a:cxnLst>
                <a:rect l="0" t="0" r="r" b="b"/>
                <a:pathLst>
                  <a:path w="52" h="43">
                    <a:moveTo>
                      <a:pt x="0" y="42"/>
                    </a:moveTo>
                    <a:lnTo>
                      <a:pt x="8" y="39"/>
                    </a:lnTo>
                    <a:lnTo>
                      <a:pt x="18" y="35"/>
                    </a:lnTo>
                    <a:lnTo>
                      <a:pt x="32" y="33"/>
                    </a:lnTo>
                    <a:lnTo>
                      <a:pt x="51" y="32"/>
                    </a:lnTo>
                    <a:lnTo>
                      <a:pt x="30" y="0"/>
                    </a:lnTo>
                    <a:lnTo>
                      <a:pt x="22" y="4"/>
                    </a:lnTo>
                    <a:lnTo>
                      <a:pt x="17" y="8"/>
                    </a:lnTo>
                    <a:lnTo>
                      <a:pt x="10" y="13"/>
                    </a:lnTo>
                    <a:lnTo>
                      <a:pt x="6" y="20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82" name="Freeform 86"/>
              <p:cNvSpPr>
                <a:spLocks/>
              </p:cNvSpPr>
              <p:nvPr/>
            </p:nvSpPr>
            <p:spPr bwMode="auto">
              <a:xfrm>
                <a:off x="5558" y="1277"/>
                <a:ext cx="58" cy="26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12" y="8"/>
                  </a:cxn>
                  <a:cxn ang="0">
                    <a:pos x="23" y="4"/>
                  </a:cxn>
                  <a:cxn ang="0">
                    <a:pos x="39" y="0"/>
                  </a:cxn>
                  <a:cxn ang="0">
                    <a:pos x="57" y="0"/>
                  </a:cxn>
                  <a:cxn ang="0">
                    <a:pos x="54" y="24"/>
                  </a:cxn>
                  <a:cxn ang="0">
                    <a:pos x="43" y="22"/>
                  </a:cxn>
                  <a:cxn ang="0">
                    <a:pos x="29" y="21"/>
                  </a:cxn>
                  <a:cxn ang="0">
                    <a:pos x="16" y="22"/>
                  </a:cxn>
                  <a:cxn ang="0">
                    <a:pos x="0" y="24"/>
                  </a:cxn>
                  <a:cxn ang="0">
                    <a:pos x="4" y="17"/>
                  </a:cxn>
                </a:cxnLst>
                <a:rect l="0" t="0" r="r" b="b"/>
                <a:pathLst>
                  <a:path w="58" h="25">
                    <a:moveTo>
                      <a:pt x="4" y="17"/>
                    </a:moveTo>
                    <a:lnTo>
                      <a:pt x="12" y="8"/>
                    </a:lnTo>
                    <a:lnTo>
                      <a:pt x="23" y="4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54" y="24"/>
                    </a:lnTo>
                    <a:lnTo>
                      <a:pt x="43" y="22"/>
                    </a:lnTo>
                    <a:lnTo>
                      <a:pt x="29" y="21"/>
                    </a:lnTo>
                    <a:lnTo>
                      <a:pt x="16" y="22"/>
                    </a:lnTo>
                    <a:lnTo>
                      <a:pt x="0" y="24"/>
                    </a:lnTo>
                    <a:lnTo>
                      <a:pt x="4" y="17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83" name="Freeform 87"/>
              <p:cNvSpPr>
                <a:spLocks/>
              </p:cNvSpPr>
              <p:nvPr/>
            </p:nvSpPr>
            <p:spPr bwMode="auto">
              <a:xfrm>
                <a:off x="5554" y="1310"/>
                <a:ext cx="52" cy="2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2"/>
                  </a:cxn>
                  <a:cxn ang="0">
                    <a:pos x="21" y="0"/>
                  </a:cxn>
                  <a:cxn ang="0">
                    <a:pos x="32" y="1"/>
                  </a:cxn>
                  <a:cxn ang="0">
                    <a:pos x="43" y="3"/>
                  </a:cxn>
                  <a:cxn ang="0">
                    <a:pos x="51" y="6"/>
                  </a:cxn>
                  <a:cxn ang="0">
                    <a:pos x="32" y="24"/>
                  </a:cxn>
                  <a:cxn ang="0">
                    <a:pos x="26" y="17"/>
                  </a:cxn>
                  <a:cxn ang="0">
                    <a:pos x="10" y="7"/>
                  </a:cxn>
                  <a:cxn ang="0">
                    <a:pos x="0" y="5"/>
                  </a:cxn>
                </a:cxnLst>
                <a:rect l="0" t="0" r="r" b="b"/>
                <a:pathLst>
                  <a:path w="52" h="25">
                    <a:moveTo>
                      <a:pt x="0" y="5"/>
                    </a:moveTo>
                    <a:lnTo>
                      <a:pt x="4" y="2"/>
                    </a:lnTo>
                    <a:lnTo>
                      <a:pt x="21" y="0"/>
                    </a:lnTo>
                    <a:lnTo>
                      <a:pt x="32" y="1"/>
                    </a:lnTo>
                    <a:lnTo>
                      <a:pt x="43" y="3"/>
                    </a:lnTo>
                    <a:lnTo>
                      <a:pt x="51" y="6"/>
                    </a:lnTo>
                    <a:lnTo>
                      <a:pt x="32" y="24"/>
                    </a:lnTo>
                    <a:lnTo>
                      <a:pt x="26" y="17"/>
                    </a:lnTo>
                    <a:lnTo>
                      <a:pt x="10" y="7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84" name="Freeform 88"/>
              <p:cNvSpPr>
                <a:spLocks/>
              </p:cNvSpPr>
              <p:nvPr/>
            </p:nvSpPr>
            <p:spPr bwMode="auto">
              <a:xfrm>
                <a:off x="5506" y="1321"/>
                <a:ext cx="71" cy="38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39" y="0"/>
                  </a:cxn>
                  <a:cxn ang="0">
                    <a:pos x="48" y="1"/>
                  </a:cxn>
                  <a:cxn ang="0">
                    <a:pos x="59" y="7"/>
                  </a:cxn>
                  <a:cxn ang="0">
                    <a:pos x="67" y="15"/>
                  </a:cxn>
                  <a:cxn ang="0">
                    <a:pos x="70" y="21"/>
                  </a:cxn>
                  <a:cxn ang="0">
                    <a:pos x="36" y="37"/>
                  </a:cxn>
                  <a:cxn ang="0">
                    <a:pos x="27" y="24"/>
                  </a:cxn>
                  <a:cxn ang="0">
                    <a:pos x="20" y="17"/>
                  </a:cxn>
                  <a:cxn ang="0">
                    <a:pos x="14" y="13"/>
                  </a:cxn>
                  <a:cxn ang="0">
                    <a:pos x="0" y="7"/>
                  </a:cxn>
                  <a:cxn ang="0">
                    <a:pos x="25" y="1"/>
                  </a:cxn>
                </a:cxnLst>
                <a:rect l="0" t="0" r="r" b="b"/>
                <a:pathLst>
                  <a:path w="71" h="38">
                    <a:moveTo>
                      <a:pt x="25" y="1"/>
                    </a:moveTo>
                    <a:lnTo>
                      <a:pt x="39" y="0"/>
                    </a:lnTo>
                    <a:lnTo>
                      <a:pt x="48" y="1"/>
                    </a:lnTo>
                    <a:lnTo>
                      <a:pt x="59" y="7"/>
                    </a:lnTo>
                    <a:lnTo>
                      <a:pt x="67" y="15"/>
                    </a:lnTo>
                    <a:lnTo>
                      <a:pt x="70" y="21"/>
                    </a:lnTo>
                    <a:lnTo>
                      <a:pt x="36" y="37"/>
                    </a:lnTo>
                    <a:lnTo>
                      <a:pt x="27" y="24"/>
                    </a:lnTo>
                    <a:lnTo>
                      <a:pt x="20" y="17"/>
                    </a:lnTo>
                    <a:lnTo>
                      <a:pt x="14" y="13"/>
                    </a:lnTo>
                    <a:lnTo>
                      <a:pt x="0" y="7"/>
                    </a:lnTo>
                    <a:lnTo>
                      <a:pt x="25" y="1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85" name="Freeform 89"/>
              <p:cNvSpPr>
                <a:spLocks/>
              </p:cNvSpPr>
              <p:nvPr/>
            </p:nvSpPr>
            <p:spPr bwMode="auto">
              <a:xfrm>
                <a:off x="5452" y="1335"/>
                <a:ext cx="66" cy="3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"/>
                  </a:cxn>
                  <a:cxn ang="0">
                    <a:pos x="11" y="7"/>
                  </a:cxn>
                  <a:cxn ang="0">
                    <a:pos x="22" y="16"/>
                  </a:cxn>
                  <a:cxn ang="0">
                    <a:pos x="30" y="27"/>
                  </a:cxn>
                  <a:cxn ang="0">
                    <a:pos x="33" y="34"/>
                  </a:cxn>
                  <a:cxn ang="0">
                    <a:pos x="65" y="25"/>
                  </a:cxn>
                  <a:cxn ang="0">
                    <a:pos x="55" y="15"/>
                  </a:cxn>
                  <a:cxn ang="0">
                    <a:pos x="50" y="10"/>
                  </a:cxn>
                  <a:cxn ang="0">
                    <a:pos x="40" y="5"/>
                  </a:cxn>
                  <a:cxn ang="0">
                    <a:pos x="28" y="1"/>
                  </a:cxn>
                  <a:cxn ang="0">
                    <a:pos x="10" y="0"/>
                  </a:cxn>
                </a:cxnLst>
                <a:rect l="0" t="0" r="r" b="b"/>
                <a:pathLst>
                  <a:path w="66" h="35">
                    <a:moveTo>
                      <a:pt x="10" y="0"/>
                    </a:moveTo>
                    <a:lnTo>
                      <a:pt x="0" y="1"/>
                    </a:lnTo>
                    <a:lnTo>
                      <a:pt x="11" y="7"/>
                    </a:lnTo>
                    <a:lnTo>
                      <a:pt x="22" y="16"/>
                    </a:lnTo>
                    <a:lnTo>
                      <a:pt x="30" y="27"/>
                    </a:lnTo>
                    <a:lnTo>
                      <a:pt x="33" y="34"/>
                    </a:lnTo>
                    <a:lnTo>
                      <a:pt x="65" y="25"/>
                    </a:lnTo>
                    <a:lnTo>
                      <a:pt x="55" y="15"/>
                    </a:lnTo>
                    <a:lnTo>
                      <a:pt x="50" y="10"/>
                    </a:lnTo>
                    <a:lnTo>
                      <a:pt x="40" y="5"/>
                    </a:lnTo>
                    <a:lnTo>
                      <a:pt x="28" y="1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86" name="Freeform 90"/>
              <p:cNvSpPr>
                <a:spLocks/>
              </p:cNvSpPr>
              <p:nvPr/>
            </p:nvSpPr>
            <p:spPr bwMode="auto">
              <a:xfrm>
                <a:off x="5403" y="1336"/>
                <a:ext cx="71" cy="3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"/>
                  </a:cxn>
                  <a:cxn ang="0">
                    <a:pos x="10" y="5"/>
                  </a:cxn>
                  <a:cxn ang="0">
                    <a:pos x="17" y="9"/>
                  </a:cxn>
                  <a:cxn ang="0">
                    <a:pos x="25" y="16"/>
                  </a:cxn>
                  <a:cxn ang="0">
                    <a:pos x="35" y="27"/>
                  </a:cxn>
                  <a:cxn ang="0">
                    <a:pos x="40" y="34"/>
                  </a:cxn>
                  <a:cxn ang="0">
                    <a:pos x="69" y="33"/>
                  </a:cxn>
                  <a:cxn ang="0">
                    <a:pos x="54" y="18"/>
                  </a:cxn>
                  <a:cxn ang="0">
                    <a:pos x="46" y="9"/>
                  </a:cxn>
                  <a:cxn ang="0">
                    <a:pos x="36" y="5"/>
                  </a:cxn>
                  <a:cxn ang="0">
                    <a:pos x="26" y="2"/>
                  </a:cxn>
                  <a:cxn ang="0">
                    <a:pos x="11" y="0"/>
                  </a:cxn>
                </a:cxnLst>
                <a:rect l="0" t="0" r="r" b="b"/>
                <a:pathLst>
                  <a:path w="70" h="35">
                    <a:moveTo>
                      <a:pt x="11" y="0"/>
                    </a:moveTo>
                    <a:lnTo>
                      <a:pt x="0" y="1"/>
                    </a:lnTo>
                    <a:lnTo>
                      <a:pt x="10" y="5"/>
                    </a:lnTo>
                    <a:lnTo>
                      <a:pt x="17" y="9"/>
                    </a:lnTo>
                    <a:lnTo>
                      <a:pt x="25" y="16"/>
                    </a:lnTo>
                    <a:lnTo>
                      <a:pt x="35" y="27"/>
                    </a:lnTo>
                    <a:lnTo>
                      <a:pt x="40" y="34"/>
                    </a:lnTo>
                    <a:lnTo>
                      <a:pt x="69" y="33"/>
                    </a:lnTo>
                    <a:lnTo>
                      <a:pt x="54" y="18"/>
                    </a:lnTo>
                    <a:lnTo>
                      <a:pt x="46" y="9"/>
                    </a:lnTo>
                    <a:lnTo>
                      <a:pt x="36" y="5"/>
                    </a:lnTo>
                    <a:lnTo>
                      <a:pt x="26" y="2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87" name="Freeform 91"/>
              <p:cNvSpPr>
                <a:spLocks/>
              </p:cNvSpPr>
              <p:nvPr/>
            </p:nvSpPr>
            <p:spPr bwMode="auto">
              <a:xfrm>
                <a:off x="5371" y="1338"/>
                <a:ext cx="49" cy="36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0" y="0"/>
                  </a:cxn>
                  <a:cxn ang="0">
                    <a:pos x="14" y="1"/>
                  </a:cxn>
                  <a:cxn ang="0">
                    <a:pos x="21" y="5"/>
                  </a:cxn>
                  <a:cxn ang="0">
                    <a:pos x="27" y="9"/>
                  </a:cxn>
                  <a:cxn ang="0">
                    <a:pos x="37" y="18"/>
                  </a:cxn>
                  <a:cxn ang="0">
                    <a:pos x="48" y="32"/>
                  </a:cxn>
                  <a:cxn ang="0">
                    <a:pos x="18" y="34"/>
                  </a:cxn>
                  <a:cxn ang="0">
                    <a:pos x="14" y="20"/>
                  </a:cxn>
                  <a:cxn ang="0">
                    <a:pos x="7" y="7"/>
                  </a:cxn>
                </a:cxnLst>
                <a:rect l="0" t="0" r="r" b="b"/>
                <a:pathLst>
                  <a:path w="49" h="35">
                    <a:moveTo>
                      <a:pt x="7" y="7"/>
                    </a:moveTo>
                    <a:lnTo>
                      <a:pt x="0" y="0"/>
                    </a:lnTo>
                    <a:lnTo>
                      <a:pt x="14" y="1"/>
                    </a:lnTo>
                    <a:lnTo>
                      <a:pt x="21" y="5"/>
                    </a:lnTo>
                    <a:lnTo>
                      <a:pt x="27" y="9"/>
                    </a:lnTo>
                    <a:lnTo>
                      <a:pt x="37" y="18"/>
                    </a:lnTo>
                    <a:lnTo>
                      <a:pt x="48" y="32"/>
                    </a:lnTo>
                    <a:lnTo>
                      <a:pt x="18" y="34"/>
                    </a:lnTo>
                    <a:lnTo>
                      <a:pt x="14" y="20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88" name="Freeform 92"/>
              <p:cNvSpPr>
                <a:spLocks/>
              </p:cNvSpPr>
              <p:nvPr/>
            </p:nvSpPr>
            <p:spPr bwMode="auto">
              <a:xfrm>
                <a:off x="5341" y="1336"/>
                <a:ext cx="32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9"/>
                  </a:cxn>
                  <a:cxn ang="0">
                    <a:pos x="8" y="21"/>
                  </a:cxn>
                  <a:cxn ang="0">
                    <a:pos x="15" y="38"/>
                  </a:cxn>
                  <a:cxn ang="0">
                    <a:pos x="25" y="33"/>
                  </a:cxn>
                  <a:cxn ang="0">
                    <a:pos x="31" y="29"/>
                  </a:cxn>
                  <a:cxn ang="0">
                    <a:pos x="32" y="25"/>
                  </a:cxn>
                  <a:cxn ang="0">
                    <a:pos x="28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39">
                    <a:moveTo>
                      <a:pt x="0" y="0"/>
                    </a:moveTo>
                    <a:lnTo>
                      <a:pt x="5" y="9"/>
                    </a:lnTo>
                    <a:lnTo>
                      <a:pt x="8" y="21"/>
                    </a:lnTo>
                    <a:lnTo>
                      <a:pt x="15" y="38"/>
                    </a:lnTo>
                    <a:lnTo>
                      <a:pt x="25" y="33"/>
                    </a:lnTo>
                    <a:lnTo>
                      <a:pt x="31" y="29"/>
                    </a:lnTo>
                    <a:lnTo>
                      <a:pt x="32" y="25"/>
                    </a:lnTo>
                    <a:lnTo>
                      <a:pt x="28" y="9"/>
                    </a:lnTo>
                    <a:lnTo>
                      <a:pt x="24" y="2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89" name="Freeform 93"/>
              <p:cNvSpPr>
                <a:spLocks/>
              </p:cNvSpPr>
              <p:nvPr/>
            </p:nvSpPr>
            <p:spPr bwMode="auto">
              <a:xfrm>
                <a:off x="5306" y="1336"/>
                <a:ext cx="49" cy="9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5" y="2"/>
                  </a:cxn>
                  <a:cxn ang="0">
                    <a:pos x="15" y="9"/>
                  </a:cxn>
                  <a:cxn ang="0">
                    <a:pos x="5" y="28"/>
                  </a:cxn>
                  <a:cxn ang="0">
                    <a:pos x="0" y="43"/>
                  </a:cxn>
                  <a:cxn ang="0">
                    <a:pos x="5" y="52"/>
                  </a:cxn>
                  <a:cxn ang="0">
                    <a:pos x="11" y="72"/>
                  </a:cxn>
                  <a:cxn ang="0">
                    <a:pos x="14" y="89"/>
                  </a:cxn>
                  <a:cxn ang="0">
                    <a:pos x="22" y="67"/>
                  </a:cxn>
                  <a:cxn ang="0">
                    <a:pos x="31" y="49"/>
                  </a:cxn>
                  <a:cxn ang="0">
                    <a:pos x="41" y="42"/>
                  </a:cxn>
                  <a:cxn ang="0">
                    <a:pos x="49" y="38"/>
                  </a:cxn>
                  <a:cxn ang="0">
                    <a:pos x="42" y="21"/>
                  </a:cxn>
                  <a:cxn ang="0">
                    <a:pos x="39" y="9"/>
                  </a:cxn>
                  <a:cxn ang="0">
                    <a:pos x="34" y="0"/>
                  </a:cxn>
                </a:cxnLst>
                <a:rect l="0" t="0" r="r" b="b"/>
                <a:pathLst>
                  <a:path w="50" h="90">
                    <a:moveTo>
                      <a:pt x="34" y="0"/>
                    </a:moveTo>
                    <a:lnTo>
                      <a:pt x="25" y="2"/>
                    </a:lnTo>
                    <a:lnTo>
                      <a:pt x="15" y="9"/>
                    </a:lnTo>
                    <a:lnTo>
                      <a:pt x="5" y="28"/>
                    </a:lnTo>
                    <a:lnTo>
                      <a:pt x="0" y="43"/>
                    </a:lnTo>
                    <a:lnTo>
                      <a:pt x="5" y="52"/>
                    </a:lnTo>
                    <a:lnTo>
                      <a:pt x="11" y="72"/>
                    </a:lnTo>
                    <a:lnTo>
                      <a:pt x="14" y="89"/>
                    </a:lnTo>
                    <a:lnTo>
                      <a:pt x="22" y="67"/>
                    </a:lnTo>
                    <a:lnTo>
                      <a:pt x="31" y="49"/>
                    </a:lnTo>
                    <a:lnTo>
                      <a:pt x="41" y="42"/>
                    </a:lnTo>
                    <a:lnTo>
                      <a:pt x="49" y="38"/>
                    </a:lnTo>
                    <a:lnTo>
                      <a:pt x="42" y="21"/>
                    </a:lnTo>
                    <a:lnTo>
                      <a:pt x="39" y="9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90" name="Freeform 94"/>
              <p:cNvSpPr>
                <a:spLocks/>
              </p:cNvSpPr>
              <p:nvPr/>
            </p:nvSpPr>
            <p:spPr bwMode="auto">
              <a:xfrm>
                <a:off x="4247" y="1277"/>
                <a:ext cx="1132" cy="452"/>
              </a:xfrm>
              <a:custGeom>
                <a:avLst/>
                <a:gdLst/>
                <a:ahLst/>
                <a:cxnLst>
                  <a:cxn ang="0">
                    <a:pos x="0" y="276"/>
                  </a:cxn>
                  <a:cxn ang="0">
                    <a:pos x="6" y="326"/>
                  </a:cxn>
                  <a:cxn ang="0">
                    <a:pos x="50" y="411"/>
                  </a:cxn>
                  <a:cxn ang="0">
                    <a:pos x="190" y="448"/>
                  </a:cxn>
                  <a:cxn ang="0">
                    <a:pos x="461" y="436"/>
                  </a:cxn>
                  <a:cxn ang="0">
                    <a:pos x="643" y="406"/>
                  </a:cxn>
                  <a:cxn ang="0">
                    <a:pos x="764" y="378"/>
                  </a:cxn>
                  <a:cxn ang="0">
                    <a:pos x="910" y="333"/>
                  </a:cxn>
                  <a:cxn ang="0">
                    <a:pos x="1066" y="260"/>
                  </a:cxn>
                  <a:cxn ang="0">
                    <a:pos x="1128" y="202"/>
                  </a:cxn>
                  <a:cxn ang="0">
                    <a:pos x="1129" y="158"/>
                  </a:cxn>
                  <a:cxn ang="0">
                    <a:pos x="1109" y="97"/>
                  </a:cxn>
                  <a:cxn ang="0">
                    <a:pos x="1081" y="126"/>
                  </a:cxn>
                  <a:cxn ang="0">
                    <a:pos x="1073" y="172"/>
                  </a:cxn>
                  <a:cxn ang="0">
                    <a:pos x="1044" y="211"/>
                  </a:cxn>
                  <a:cxn ang="0">
                    <a:pos x="994" y="239"/>
                  </a:cxn>
                  <a:cxn ang="0">
                    <a:pos x="924" y="270"/>
                  </a:cxn>
                  <a:cxn ang="0">
                    <a:pos x="910" y="289"/>
                  </a:cxn>
                  <a:cxn ang="0">
                    <a:pos x="807" y="319"/>
                  </a:cxn>
                  <a:cxn ang="0">
                    <a:pos x="792" y="315"/>
                  </a:cxn>
                  <a:cxn ang="0">
                    <a:pos x="704" y="342"/>
                  </a:cxn>
                  <a:cxn ang="0">
                    <a:pos x="585" y="369"/>
                  </a:cxn>
                  <a:cxn ang="0">
                    <a:pos x="395" y="395"/>
                  </a:cxn>
                  <a:cxn ang="0">
                    <a:pos x="332" y="403"/>
                  </a:cxn>
                  <a:cxn ang="0">
                    <a:pos x="211" y="412"/>
                  </a:cxn>
                  <a:cxn ang="0">
                    <a:pos x="154" y="398"/>
                  </a:cxn>
                  <a:cxn ang="0">
                    <a:pos x="96" y="382"/>
                  </a:cxn>
                  <a:cxn ang="0">
                    <a:pos x="59" y="347"/>
                  </a:cxn>
                  <a:cxn ang="0">
                    <a:pos x="45" y="309"/>
                  </a:cxn>
                  <a:cxn ang="0">
                    <a:pos x="39" y="269"/>
                  </a:cxn>
                  <a:cxn ang="0">
                    <a:pos x="63" y="223"/>
                  </a:cxn>
                  <a:cxn ang="0">
                    <a:pos x="143" y="176"/>
                  </a:cxn>
                  <a:cxn ang="0">
                    <a:pos x="245" y="133"/>
                  </a:cxn>
                  <a:cxn ang="0">
                    <a:pos x="303" y="111"/>
                  </a:cxn>
                  <a:cxn ang="0">
                    <a:pos x="375" y="85"/>
                  </a:cxn>
                  <a:cxn ang="0">
                    <a:pos x="392" y="87"/>
                  </a:cxn>
                  <a:cxn ang="0">
                    <a:pos x="505" y="61"/>
                  </a:cxn>
                  <a:cxn ang="0">
                    <a:pos x="577" y="47"/>
                  </a:cxn>
                  <a:cxn ang="0">
                    <a:pos x="636" y="38"/>
                  </a:cxn>
                  <a:cxn ang="0">
                    <a:pos x="717" y="27"/>
                  </a:cxn>
                  <a:cxn ang="0">
                    <a:pos x="731" y="18"/>
                  </a:cxn>
                  <a:cxn ang="0">
                    <a:pos x="817" y="19"/>
                  </a:cxn>
                  <a:cxn ang="0">
                    <a:pos x="879" y="18"/>
                  </a:cxn>
                  <a:cxn ang="0">
                    <a:pos x="936" y="18"/>
                  </a:cxn>
                  <a:cxn ang="0">
                    <a:pos x="985" y="30"/>
                  </a:cxn>
                  <a:cxn ang="0">
                    <a:pos x="1038" y="62"/>
                  </a:cxn>
                  <a:cxn ang="0">
                    <a:pos x="1059" y="102"/>
                  </a:cxn>
                  <a:cxn ang="0">
                    <a:pos x="1084" y="62"/>
                  </a:cxn>
                  <a:cxn ang="0">
                    <a:pos x="1056" y="33"/>
                  </a:cxn>
                  <a:cxn ang="0">
                    <a:pos x="1016" y="17"/>
                  </a:cxn>
                  <a:cxn ang="0">
                    <a:pos x="857" y="0"/>
                  </a:cxn>
                  <a:cxn ang="0">
                    <a:pos x="511" y="42"/>
                  </a:cxn>
                  <a:cxn ang="0">
                    <a:pos x="366" y="76"/>
                  </a:cxn>
                  <a:cxn ang="0">
                    <a:pos x="178" y="139"/>
                  </a:cxn>
                  <a:cxn ang="0">
                    <a:pos x="88" y="182"/>
                  </a:cxn>
                  <a:cxn ang="0">
                    <a:pos x="17" y="239"/>
                  </a:cxn>
                </a:cxnLst>
                <a:rect l="0" t="0" r="r" b="b"/>
                <a:pathLst>
                  <a:path w="1133" h="451">
                    <a:moveTo>
                      <a:pt x="4" y="262"/>
                    </a:moveTo>
                    <a:lnTo>
                      <a:pt x="1" y="269"/>
                    </a:lnTo>
                    <a:lnTo>
                      <a:pt x="0" y="276"/>
                    </a:lnTo>
                    <a:lnTo>
                      <a:pt x="0" y="287"/>
                    </a:lnTo>
                    <a:lnTo>
                      <a:pt x="1" y="306"/>
                    </a:lnTo>
                    <a:lnTo>
                      <a:pt x="6" y="326"/>
                    </a:lnTo>
                    <a:lnTo>
                      <a:pt x="15" y="353"/>
                    </a:lnTo>
                    <a:lnTo>
                      <a:pt x="34" y="397"/>
                    </a:lnTo>
                    <a:lnTo>
                      <a:pt x="50" y="411"/>
                    </a:lnTo>
                    <a:lnTo>
                      <a:pt x="125" y="436"/>
                    </a:lnTo>
                    <a:lnTo>
                      <a:pt x="156" y="443"/>
                    </a:lnTo>
                    <a:lnTo>
                      <a:pt x="190" y="448"/>
                    </a:lnTo>
                    <a:lnTo>
                      <a:pt x="260" y="450"/>
                    </a:lnTo>
                    <a:lnTo>
                      <a:pt x="324" y="450"/>
                    </a:lnTo>
                    <a:lnTo>
                      <a:pt x="461" y="436"/>
                    </a:lnTo>
                    <a:lnTo>
                      <a:pt x="578" y="419"/>
                    </a:lnTo>
                    <a:lnTo>
                      <a:pt x="613" y="412"/>
                    </a:lnTo>
                    <a:lnTo>
                      <a:pt x="643" y="406"/>
                    </a:lnTo>
                    <a:lnTo>
                      <a:pt x="673" y="400"/>
                    </a:lnTo>
                    <a:lnTo>
                      <a:pt x="717" y="389"/>
                    </a:lnTo>
                    <a:lnTo>
                      <a:pt x="764" y="378"/>
                    </a:lnTo>
                    <a:lnTo>
                      <a:pt x="811" y="365"/>
                    </a:lnTo>
                    <a:lnTo>
                      <a:pt x="857" y="350"/>
                    </a:lnTo>
                    <a:lnTo>
                      <a:pt x="910" y="333"/>
                    </a:lnTo>
                    <a:lnTo>
                      <a:pt x="976" y="308"/>
                    </a:lnTo>
                    <a:lnTo>
                      <a:pt x="1038" y="278"/>
                    </a:lnTo>
                    <a:lnTo>
                      <a:pt x="1066" y="260"/>
                    </a:lnTo>
                    <a:lnTo>
                      <a:pt x="1093" y="242"/>
                    </a:lnTo>
                    <a:lnTo>
                      <a:pt x="1117" y="219"/>
                    </a:lnTo>
                    <a:lnTo>
                      <a:pt x="1128" y="202"/>
                    </a:lnTo>
                    <a:lnTo>
                      <a:pt x="1131" y="188"/>
                    </a:lnTo>
                    <a:lnTo>
                      <a:pt x="1132" y="173"/>
                    </a:lnTo>
                    <a:lnTo>
                      <a:pt x="1129" y="158"/>
                    </a:lnTo>
                    <a:lnTo>
                      <a:pt x="1124" y="135"/>
                    </a:lnTo>
                    <a:lnTo>
                      <a:pt x="1117" y="113"/>
                    </a:lnTo>
                    <a:lnTo>
                      <a:pt x="1109" y="97"/>
                    </a:lnTo>
                    <a:lnTo>
                      <a:pt x="1100" y="101"/>
                    </a:lnTo>
                    <a:lnTo>
                      <a:pt x="1091" y="108"/>
                    </a:lnTo>
                    <a:lnTo>
                      <a:pt x="1081" y="126"/>
                    </a:lnTo>
                    <a:lnTo>
                      <a:pt x="1073" y="148"/>
                    </a:lnTo>
                    <a:lnTo>
                      <a:pt x="1074" y="153"/>
                    </a:lnTo>
                    <a:lnTo>
                      <a:pt x="1073" y="172"/>
                    </a:lnTo>
                    <a:lnTo>
                      <a:pt x="1066" y="188"/>
                    </a:lnTo>
                    <a:lnTo>
                      <a:pt x="1055" y="200"/>
                    </a:lnTo>
                    <a:lnTo>
                      <a:pt x="1044" y="211"/>
                    </a:lnTo>
                    <a:lnTo>
                      <a:pt x="1027" y="221"/>
                    </a:lnTo>
                    <a:lnTo>
                      <a:pt x="1012" y="229"/>
                    </a:lnTo>
                    <a:lnTo>
                      <a:pt x="994" y="239"/>
                    </a:lnTo>
                    <a:lnTo>
                      <a:pt x="967" y="252"/>
                    </a:lnTo>
                    <a:lnTo>
                      <a:pt x="956" y="256"/>
                    </a:lnTo>
                    <a:lnTo>
                      <a:pt x="924" y="270"/>
                    </a:lnTo>
                    <a:lnTo>
                      <a:pt x="930" y="277"/>
                    </a:lnTo>
                    <a:lnTo>
                      <a:pt x="930" y="281"/>
                    </a:lnTo>
                    <a:lnTo>
                      <a:pt x="910" y="289"/>
                    </a:lnTo>
                    <a:lnTo>
                      <a:pt x="866" y="305"/>
                    </a:lnTo>
                    <a:lnTo>
                      <a:pt x="815" y="319"/>
                    </a:lnTo>
                    <a:lnTo>
                      <a:pt x="807" y="319"/>
                    </a:lnTo>
                    <a:lnTo>
                      <a:pt x="803" y="316"/>
                    </a:lnTo>
                    <a:lnTo>
                      <a:pt x="806" y="309"/>
                    </a:lnTo>
                    <a:lnTo>
                      <a:pt x="792" y="315"/>
                    </a:lnTo>
                    <a:lnTo>
                      <a:pt x="760" y="326"/>
                    </a:lnTo>
                    <a:lnTo>
                      <a:pt x="734" y="334"/>
                    </a:lnTo>
                    <a:lnTo>
                      <a:pt x="704" y="342"/>
                    </a:lnTo>
                    <a:lnTo>
                      <a:pt x="667" y="352"/>
                    </a:lnTo>
                    <a:lnTo>
                      <a:pt x="627" y="361"/>
                    </a:lnTo>
                    <a:lnTo>
                      <a:pt x="585" y="369"/>
                    </a:lnTo>
                    <a:lnTo>
                      <a:pt x="504" y="384"/>
                    </a:lnTo>
                    <a:lnTo>
                      <a:pt x="449" y="390"/>
                    </a:lnTo>
                    <a:lnTo>
                      <a:pt x="395" y="395"/>
                    </a:lnTo>
                    <a:lnTo>
                      <a:pt x="337" y="390"/>
                    </a:lnTo>
                    <a:lnTo>
                      <a:pt x="337" y="397"/>
                    </a:lnTo>
                    <a:lnTo>
                      <a:pt x="332" y="403"/>
                    </a:lnTo>
                    <a:lnTo>
                      <a:pt x="285" y="411"/>
                    </a:lnTo>
                    <a:lnTo>
                      <a:pt x="255" y="413"/>
                    </a:lnTo>
                    <a:lnTo>
                      <a:pt x="211" y="412"/>
                    </a:lnTo>
                    <a:lnTo>
                      <a:pt x="198" y="408"/>
                    </a:lnTo>
                    <a:lnTo>
                      <a:pt x="187" y="402"/>
                    </a:lnTo>
                    <a:lnTo>
                      <a:pt x="154" y="398"/>
                    </a:lnTo>
                    <a:lnTo>
                      <a:pt x="140" y="397"/>
                    </a:lnTo>
                    <a:lnTo>
                      <a:pt x="116" y="390"/>
                    </a:lnTo>
                    <a:lnTo>
                      <a:pt x="96" y="382"/>
                    </a:lnTo>
                    <a:lnTo>
                      <a:pt x="80" y="373"/>
                    </a:lnTo>
                    <a:lnTo>
                      <a:pt x="66" y="360"/>
                    </a:lnTo>
                    <a:lnTo>
                      <a:pt x="59" y="347"/>
                    </a:lnTo>
                    <a:lnTo>
                      <a:pt x="58" y="342"/>
                    </a:lnTo>
                    <a:lnTo>
                      <a:pt x="50" y="329"/>
                    </a:lnTo>
                    <a:lnTo>
                      <a:pt x="45" y="309"/>
                    </a:lnTo>
                    <a:lnTo>
                      <a:pt x="44" y="300"/>
                    </a:lnTo>
                    <a:lnTo>
                      <a:pt x="40" y="282"/>
                    </a:lnTo>
                    <a:lnTo>
                      <a:pt x="39" y="269"/>
                    </a:lnTo>
                    <a:lnTo>
                      <a:pt x="41" y="258"/>
                    </a:lnTo>
                    <a:lnTo>
                      <a:pt x="47" y="242"/>
                    </a:lnTo>
                    <a:lnTo>
                      <a:pt x="63" y="223"/>
                    </a:lnTo>
                    <a:lnTo>
                      <a:pt x="87" y="207"/>
                    </a:lnTo>
                    <a:lnTo>
                      <a:pt x="109" y="192"/>
                    </a:lnTo>
                    <a:lnTo>
                      <a:pt x="143" y="176"/>
                    </a:lnTo>
                    <a:lnTo>
                      <a:pt x="174" y="160"/>
                    </a:lnTo>
                    <a:lnTo>
                      <a:pt x="209" y="147"/>
                    </a:lnTo>
                    <a:lnTo>
                      <a:pt x="245" y="133"/>
                    </a:lnTo>
                    <a:lnTo>
                      <a:pt x="289" y="118"/>
                    </a:lnTo>
                    <a:lnTo>
                      <a:pt x="304" y="115"/>
                    </a:lnTo>
                    <a:lnTo>
                      <a:pt x="303" y="111"/>
                    </a:lnTo>
                    <a:lnTo>
                      <a:pt x="304" y="108"/>
                    </a:lnTo>
                    <a:lnTo>
                      <a:pt x="307" y="105"/>
                    </a:lnTo>
                    <a:lnTo>
                      <a:pt x="375" y="85"/>
                    </a:lnTo>
                    <a:lnTo>
                      <a:pt x="386" y="84"/>
                    </a:lnTo>
                    <a:lnTo>
                      <a:pt x="390" y="85"/>
                    </a:lnTo>
                    <a:lnTo>
                      <a:pt x="392" y="87"/>
                    </a:lnTo>
                    <a:lnTo>
                      <a:pt x="423" y="79"/>
                    </a:lnTo>
                    <a:lnTo>
                      <a:pt x="485" y="65"/>
                    </a:lnTo>
                    <a:lnTo>
                      <a:pt x="505" y="61"/>
                    </a:lnTo>
                    <a:lnTo>
                      <a:pt x="526" y="56"/>
                    </a:lnTo>
                    <a:lnTo>
                      <a:pt x="547" y="53"/>
                    </a:lnTo>
                    <a:lnTo>
                      <a:pt x="577" y="47"/>
                    </a:lnTo>
                    <a:lnTo>
                      <a:pt x="596" y="45"/>
                    </a:lnTo>
                    <a:lnTo>
                      <a:pt x="616" y="41"/>
                    </a:lnTo>
                    <a:lnTo>
                      <a:pt x="636" y="38"/>
                    </a:lnTo>
                    <a:lnTo>
                      <a:pt x="654" y="35"/>
                    </a:lnTo>
                    <a:lnTo>
                      <a:pt x="675" y="32"/>
                    </a:lnTo>
                    <a:lnTo>
                      <a:pt x="717" y="27"/>
                    </a:lnTo>
                    <a:lnTo>
                      <a:pt x="720" y="24"/>
                    </a:lnTo>
                    <a:lnTo>
                      <a:pt x="724" y="21"/>
                    </a:lnTo>
                    <a:lnTo>
                      <a:pt x="731" y="18"/>
                    </a:lnTo>
                    <a:lnTo>
                      <a:pt x="813" y="14"/>
                    </a:lnTo>
                    <a:lnTo>
                      <a:pt x="817" y="15"/>
                    </a:lnTo>
                    <a:lnTo>
                      <a:pt x="817" y="19"/>
                    </a:lnTo>
                    <a:lnTo>
                      <a:pt x="839" y="18"/>
                    </a:lnTo>
                    <a:lnTo>
                      <a:pt x="866" y="18"/>
                    </a:lnTo>
                    <a:lnTo>
                      <a:pt x="879" y="18"/>
                    </a:lnTo>
                    <a:lnTo>
                      <a:pt x="894" y="18"/>
                    </a:lnTo>
                    <a:lnTo>
                      <a:pt x="920" y="18"/>
                    </a:lnTo>
                    <a:lnTo>
                      <a:pt x="936" y="18"/>
                    </a:lnTo>
                    <a:lnTo>
                      <a:pt x="957" y="22"/>
                    </a:lnTo>
                    <a:lnTo>
                      <a:pt x="972" y="26"/>
                    </a:lnTo>
                    <a:lnTo>
                      <a:pt x="985" y="30"/>
                    </a:lnTo>
                    <a:lnTo>
                      <a:pt x="1005" y="38"/>
                    </a:lnTo>
                    <a:lnTo>
                      <a:pt x="1025" y="49"/>
                    </a:lnTo>
                    <a:lnTo>
                      <a:pt x="1038" y="62"/>
                    </a:lnTo>
                    <a:lnTo>
                      <a:pt x="1051" y="77"/>
                    </a:lnTo>
                    <a:lnTo>
                      <a:pt x="1058" y="88"/>
                    </a:lnTo>
                    <a:lnTo>
                      <a:pt x="1059" y="102"/>
                    </a:lnTo>
                    <a:lnTo>
                      <a:pt x="1065" y="87"/>
                    </a:lnTo>
                    <a:lnTo>
                      <a:pt x="1074" y="69"/>
                    </a:lnTo>
                    <a:lnTo>
                      <a:pt x="1084" y="62"/>
                    </a:lnTo>
                    <a:lnTo>
                      <a:pt x="1093" y="60"/>
                    </a:lnTo>
                    <a:lnTo>
                      <a:pt x="1073" y="44"/>
                    </a:lnTo>
                    <a:lnTo>
                      <a:pt x="1056" y="33"/>
                    </a:lnTo>
                    <a:lnTo>
                      <a:pt x="1048" y="30"/>
                    </a:lnTo>
                    <a:lnTo>
                      <a:pt x="1030" y="22"/>
                    </a:lnTo>
                    <a:lnTo>
                      <a:pt x="1016" y="17"/>
                    </a:lnTo>
                    <a:lnTo>
                      <a:pt x="983" y="9"/>
                    </a:lnTo>
                    <a:lnTo>
                      <a:pt x="949" y="3"/>
                    </a:lnTo>
                    <a:lnTo>
                      <a:pt x="857" y="0"/>
                    </a:lnTo>
                    <a:lnTo>
                      <a:pt x="742" y="7"/>
                    </a:lnTo>
                    <a:lnTo>
                      <a:pt x="627" y="22"/>
                    </a:lnTo>
                    <a:lnTo>
                      <a:pt x="511" y="42"/>
                    </a:lnTo>
                    <a:lnTo>
                      <a:pt x="456" y="54"/>
                    </a:lnTo>
                    <a:lnTo>
                      <a:pt x="416" y="63"/>
                    </a:lnTo>
                    <a:lnTo>
                      <a:pt x="366" y="76"/>
                    </a:lnTo>
                    <a:lnTo>
                      <a:pt x="306" y="93"/>
                    </a:lnTo>
                    <a:lnTo>
                      <a:pt x="240" y="116"/>
                    </a:lnTo>
                    <a:lnTo>
                      <a:pt x="178" y="139"/>
                    </a:lnTo>
                    <a:lnTo>
                      <a:pt x="145" y="153"/>
                    </a:lnTo>
                    <a:lnTo>
                      <a:pt x="120" y="165"/>
                    </a:lnTo>
                    <a:lnTo>
                      <a:pt x="88" y="182"/>
                    </a:lnTo>
                    <a:lnTo>
                      <a:pt x="59" y="199"/>
                    </a:lnTo>
                    <a:lnTo>
                      <a:pt x="36" y="218"/>
                    </a:lnTo>
                    <a:lnTo>
                      <a:pt x="17" y="239"/>
                    </a:lnTo>
                    <a:lnTo>
                      <a:pt x="4" y="262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91" name="Freeform 95"/>
              <p:cNvSpPr>
                <a:spLocks/>
              </p:cNvSpPr>
              <p:nvPr/>
            </p:nvSpPr>
            <p:spPr bwMode="auto">
              <a:xfrm>
                <a:off x="5030" y="1295"/>
                <a:ext cx="291" cy="254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19" y="9"/>
                  </a:cxn>
                  <a:cxn ang="0">
                    <a:pos x="12" y="16"/>
                  </a:cxn>
                  <a:cxn ang="0">
                    <a:pos x="6" y="27"/>
                  </a:cxn>
                  <a:cxn ang="0">
                    <a:pos x="3" y="37"/>
                  </a:cxn>
                  <a:cxn ang="0">
                    <a:pos x="0" y="48"/>
                  </a:cxn>
                  <a:cxn ang="0">
                    <a:pos x="0" y="70"/>
                  </a:cxn>
                  <a:cxn ang="0">
                    <a:pos x="3" y="81"/>
                  </a:cxn>
                  <a:cxn ang="0">
                    <a:pos x="10" y="92"/>
                  </a:cxn>
                  <a:cxn ang="0">
                    <a:pos x="19" y="100"/>
                  </a:cxn>
                  <a:cxn ang="0">
                    <a:pos x="36" y="83"/>
                  </a:cxn>
                  <a:cxn ang="0">
                    <a:pos x="40" y="79"/>
                  </a:cxn>
                  <a:cxn ang="0">
                    <a:pos x="50" y="65"/>
                  </a:cxn>
                  <a:cxn ang="0">
                    <a:pos x="50" y="69"/>
                  </a:cxn>
                  <a:cxn ang="0">
                    <a:pos x="50" y="75"/>
                  </a:cxn>
                  <a:cxn ang="0">
                    <a:pos x="46" y="88"/>
                  </a:cxn>
                  <a:cxn ang="0">
                    <a:pos x="39" y="98"/>
                  </a:cxn>
                  <a:cxn ang="0">
                    <a:pos x="30" y="109"/>
                  </a:cxn>
                  <a:cxn ang="0">
                    <a:pos x="66" y="119"/>
                  </a:cxn>
                  <a:cxn ang="0">
                    <a:pos x="88" y="128"/>
                  </a:cxn>
                  <a:cxn ang="0">
                    <a:pos x="113" y="147"/>
                  </a:cxn>
                  <a:cxn ang="0">
                    <a:pos x="128" y="162"/>
                  </a:cxn>
                  <a:cxn ang="0">
                    <a:pos x="132" y="169"/>
                  </a:cxn>
                  <a:cxn ang="0">
                    <a:pos x="145" y="167"/>
                  </a:cxn>
                  <a:cxn ang="0">
                    <a:pos x="154" y="174"/>
                  </a:cxn>
                  <a:cxn ang="0">
                    <a:pos x="163" y="186"/>
                  </a:cxn>
                  <a:cxn ang="0">
                    <a:pos x="165" y="194"/>
                  </a:cxn>
                  <a:cxn ang="0">
                    <a:pos x="146" y="203"/>
                  </a:cxn>
                  <a:cxn ang="0">
                    <a:pos x="148" y="215"/>
                  </a:cxn>
                  <a:cxn ang="0">
                    <a:pos x="148" y="221"/>
                  </a:cxn>
                  <a:cxn ang="0">
                    <a:pos x="146" y="227"/>
                  </a:cxn>
                  <a:cxn ang="0">
                    <a:pos x="141" y="254"/>
                  </a:cxn>
                  <a:cxn ang="0">
                    <a:pos x="172" y="240"/>
                  </a:cxn>
                  <a:cxn ang="0">
                    <a:pos x="183" y="236"/>
                  </a:cxn>
                  <a:cxn ang="0">
                    <a:pos x="211" y="223"/>
                  </a:cxn>
                  <a:cxn ang="0">
                    <a:pos x="229" y="212"/>
                  </a:cxn>
                  <a:cxn ang="0">
                    <a:pos x="244" y="204"/>
                  </a:cxn>
                  <a:cxn ang="0">
                    <a:pos x="261" y="194"/>
                  </a:cxn>
                  <a:cxn ang="0">
                    <a:pos x="272" y="184"/>
                  </a:cxn>
                  <a:cxn ang="0">
                    <a:pos x="283" y="171"/>
                  </a:cxn>
                  <a:cxn ang="0">
                    <a:pos x="290" y="155"/>
                  </a:cxn>
                  <a:cxn ang="0">
                    <a:pos x="291" y="136"/>
                  </a:cxn>
                  <a:cxn ang="0">
                    <a:pos x="290" y="130"/>
                  </a:cxn>
                  <a:cxn ang="0">
                    <a:pos x="280" y="140"/>
                  </a:cxn>
                  <a:cxn ang="0">
                    <a:pos x="250" y="121"/>
                  </a:cxn>
                  <a:cxn ang="0">
                    <a:pos x="266" y="107"/>
                  </a:cxn>
                  <a:cxn ang="0">
                    <a:pos x="273" y="96"/>
                  </a:cxn>
                  <a:cxn ang="0">
                    <a:pos x="276" y="84"/>
                  </a:cxn>
                  <a:cxn ang="0">
                    <a:pos x="274" y="70"/>
                  </a:cxn>
                  <a:cxn ang="0">
                    <a:pos x="268" y="59"/>
                  </a:cxn>
                  <a:cxn ang="0">
                    <a:pos x="255" y="44"/>
                  </a:cxn>
                  <a:cxn ang="0">
                    <a:pos x="241" y="31"/>
                  </a:cxn>
                  <a:cxn ang="0">
                    <a:pos x="222" y="20"/>
                  </a:cxn>
                  <a:cxn ang="0">
                    <a:pos x="201" y="12"/>
                  </a:cxn>
                  <a:cxn ang="0">
                    <a:pos x="189" y="8"/>
                  </a:cxn>
                  <a:cxn ang="0">
                    <a:pos x="174" y="3"/>
                  </a:cxn>
                  <a:cxn ang="0">
                    <a:pos x="153" y="0"/>
                  </a:cxn>
                  <a:cxn ang="0">
                    <a:pos x="137" y="0"/>
                  </a:cxn>
                  <a:cxn ang="0">
                    <a:pos x="110" y="0"/>
                  </a:cxn>
                  <a:cxn ang="0">
                    <a:pos x="95" y="0"/>
                  </a:cxn>
                  <a:cxn ang="0">
                    <a:pos x="83" y="0"/>
                  </a:cxn>
                  <a:cxn ang="0">
                    <a:pos x="55" y="0"/>
                  </a:cxn>
                  <a:cxn ang="0">
                    <a:pos x="33" y="1"/>
                  </a:cxn>
                </a:cxnLst>
                <a:rect l="0" t="0" r="r" b="b"/>
                <a:pathLst>
                  <a:path w="292" h="255">
                    <a:moveTo>
                      <a:pt x="33" y="1"/>
                    </a:moveTo>
                    <a:lnTo>
                      <a:pt x="19" y="9"/>
                    </a:lnTo>
                    <a:lnTo>
                      <a:pt x="12" y="16"/>
                    </a:lnTo>
                    <a:lnTo>
                      <a:pt x="6" y="27"/>
                    </a:lnTo>
                    <a:lnTo>
                      <a:pt x="3" y="37"/>
                    </a:lnTo>
                    <a:lnTo>
                      <a:pt x="0" y="48"/>
                    </a:lnTo>
                    <a:lnTo>
                      <a:pt x="0" y="70"/>
                    </a:lnTo>
                    <a:lnTo>
                      <a:pt x="3" y="81"/>
                    </a:lnTo>
                    <a:lnTo>
                      <a:pt x="10" y="92"/>
                    </a:lnTo>
                    <a:lnTo>
                      <a:pt x="19" y="100"/>
                    </a:lnTo>
                    <a:lnTo>
                      <a:pt x="36" y="83"/>
                    </a:lnTo>
                    <a:lnTo>
                      <a:pt x="40" y="79"/>
                    </a:lnTo>
                    <a:lnTo>
                      <a:pt x="50" y="65"/>
                    </a:lnTo>
                    <a:lnTo>
                      <a:pt x="50" y="69"/>
                    </a:lnTo>
                    <a:lnTo>
                      <a:pt x="50" y="75"/>
                    </a:lnTo>
                    <a:lnTo>
                      <a:pt x="46" y="88"/>
                    </a:lnTo>
                    <a:lnTo>
                      <a:pt x="39" y="98"/>
                    </a:lnTo>
                    <a:lnTo>
                      <a:pt x="30" y="109"/>
                    </a:lnTo>
                    <a:lnTo>
                      <a:pt x="66" y="119"/>
                    </a:lnTo>
                    <a:lnTo>
                      <a:pt x="88" y="128"/>
                    </a:lnTo>
                    <a:lnTo>
                      <a:pt x="113" y="147"/>
                    </a:lnTo>
                    <a:lnTo>
                      <a:pt x="128" y="162"/>
                    </a:lnTo>
                    <a:lnTo>
                      <a:pt x="132" y="169"/>
                    </a:lnTo>
                    <a:lnTo>
                      <a:pt x="145" y="167"/>
                    </a:lnTo>
                    <a:lnTo>
                      <a:pt x="154" y="174"/>
                    </a:lnTo>
                    <a:lnTo>
                      <a:pt x="163" y="186"/>
                    </a:lnTo>
                    <a:lnTo>
                      <a:pt x="165" y="194"/>
                    </a:lnTo>
                    <a:lnTo>
                      <a:pt x="146" y="203"/>
                    </a:lnTo>
                    <a:lnTo>
                      <a:pt x="148" y="215"/>
                    </a:lnTo>
                    <a:lnTo>
                      <a:pt x="148" y="221"/>
                    </a:lnTo>
                    <a:lnTo>
                      <a:pt x="146" y="227"/>
                    </a:lnTo>
                    <a:lnTo>
                      <a:pt x="141" y="254"/>
                    </a:lnTo>
                    <a:lnTo>
                      <a:pt x="172" y="240"/>
                    </a:lnTo>
                    <a:lnTo>
                      <a:pt x="183" y="236"/>
                    </a:lnTo>
                    <a:lnTo>
                      <a:pt x="211" y="223"/>
                    </a:lnTo>
                    <a:lnTo>
                      <a:pt x="229" y="212"/>
                    </a:lnTo>
                    <a:lnTo>
                      <a:pt x="244" y="204"/>
                    </a:lnTo>
                    <a:lnTo>
                      <a:pt x="261" y="194"/>
                    </a:lnTo>
                    <a:lnTo>
                      <a:pt x="272" y="184"/>
                    </a:lnTo>
                    <a:lnTo>
                      <a:pt x="283" y="171"/>
                    </a:lnTo>
                    <a:lnTo>
                      <a:pt x="290" y="155"/>
                    </a:lnTo>
                    <a:lnTo>
                      <a:pt x="291" y="136"/>
                    </a:lnTo>
                    <a:lnTo>
                      <a:pt x="290" y="130"/>
                    </a:lnTo>
                    <a:lnTo>
                      <a:pt x="280" y="140"/>
                    </a:lnTo>
                    <a:lnTo>
                      <a:pt x="250" y="121"/>
                    </a:lnTo>
                    <a:lnTo>
                      <a:pt x="266" y="107"/>
                    </a:lnTo>
                    <a:lnTo>
                      <a:pt x="273" y="96"/>
                    </a:lnTo>
                    <a:lnTo>
                      <a:pt x="276" y="84"/>
                    </a:lnTo>
                    <a:lnTo>
                      <a:pt x="274" y="70"/>
                    </a:lnTo>
                    <a:lnTo>
                      <a:pt x="268" y="59"/>
                    </a:lnTo>
                    <a:lnTo>
                      <a:pt x="255" y="44"/>
                    </a:lnTo>
                    <a:lnTo>
                      <a:pt x="241" y="31"/>
                    </a:lnTo>
                    <a:lnTo>
                      <a:pt x="222" y="20"/>
                    </a:lnTo>
                    <a:lnTo>
                      <a:pt x="201" y="12"/>
                    </a:lnTo>
                    <a:lnTo>
                      <a:pt x="189" y="8"/>
                    </a:lnTo>
                    <a:lnTo>
                      <a:pt x="174" y="3"/>
                    </a:lnTo>
                    <a:lnTo>
                      <a:pt x="153" y="0"/>
                    </a:lnTo>
                    <a:lnTo>
                      <a:pt x="137" y="0"/>
                    </a:lnTo>
                    <a:lnTo>
                      <a:pt x="110" y="0"/>
                    </a:lnTo>
                    <a:lnTo>
                      <a:pt x="95" y="0"/>
                    </a:lnTo>
                    <a:lnTo>
                      <a:pt x="83" y="0"/>
                    </a:lnTo>
                    <a:lnTo>
                      <a:pt x="55" y="0"/>
                    </a:lnTo>
                    <a:lnTo>
                      <a:pt x="33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92" name="Freeform 96"/>
              <p:cNvSpPr>
                <a:spLocks/>
              </p:cNvSpPr>
              <p:nvPr/>
            </p:nvSpPr>
            <p:spPr bwMode="auto">
              <a:xfrm>
                <a:off x="5048" y="1361"/>
                <a:ext cx="32" cy="43"/>
              </a:xfrm>
              <a:custGeom>
                <a:avLst/>
                <a:gdLst/>
                <a:ahLst/>
                <a:cxnLst>
                  <a:cxn ang="0">
                    <a:pos x="11" y="44"/>
                  </a:cxn>
                  <a:cxn ang="0">
                    <a:pos x="20" y="34"/>
                  </a:cxn>
                  <a:cxn ang="0">
                    <a:pos x="27" y="23"/>
                  </a:cxn>
                  <a:cxn ang="0">
                    <a:pos x="31" y="10"/>
                  </a:cxn>
                  <a:cxn ang="0">
                    <a:pos x="31" y="5"/>
                  </a:cxn>
                  <a:cxn ang="0">
                    <a:pos x="31" y="0"/>
                  </a:cxn>
                  <a:cxn ang="0">
                    <a:pos x="21" y="14"/>
                  </a:cxn>
                  <a:cxn ang="0">
                    <a:pos x="17" y="19"/>
                  </a:cxn>
                  <a:cxn ang="0">
                    <a:pos x="0" y="36"/>
                  </a:cxn>
                  <a:cxn ang="0">
                    <a:pos x="11" y="44"/>
                  </a:cxn>
                </a:cxnLst>
                <a:rect l="0" t="0" r="r" b="b"/>
                <a:pathLst>
                  <a:path w="32" h="45">
                    <a:moveTo>
                      <a:pt x="11" y="44"/>
                    </a:moveTo>
                    <a:lnTo>
                      <a:pt x="20" y="34"/>
                    </a:lnTo>
                    <a:lnTo>
                      <a:pt x="27" y="23"/>
                    </a:lnTo>
                    <a:lnTo>
                      <a:pt x="31" y="10"/>
                    </a:lnTo>
                    <a:lnTo>
                      <a:pt x="31" y="5"/>
                    </a:lnTo>
                    <a:lnTo>
                      <a:pt x="31" y="0"/>
                    </a:lnTo>
                    <a:lnTo>
                      <a:pt x="21" y="14"/>
                    </a:lnTo>
                    <a:lnTo>
                      <a:pt x="17" y="19"/>
                    </a:lnTo>
                    <a:lnTo>
                      <a:pt x="0" y="36"/>
                    </a:lnTo>
                    <a:lnTo>
                      <a:pt x="11" y="44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93" name="Freeform 97"/>
              <p:cNvSpPr>
                <a:spLocks/>
              </p:cNvSpPr>
              <p:nvPr/>
            </p:nvSpPr>
            <p:spPr bwMode="auto">
              <a:xfrm>
                <a:off x="4944" y="1290"/>
                <a:ext cx="175" cy="134"/>
              </a:xfrm>
              <a:custGeom>
                <a:avLst/>
                <a:gdLst/>
                <a:ahLst/>
                <a:cxnLst>
                  <a:cxn ang="0">
                    <a:pos x="21" y="14"/>
                  </a:cxn>
                  <a:cxn ang="0">
                    <a:pos x="12" y="28"/>
                  </a:cxn>
                  <a:cxn ang="0">
                    <a:pos x="1" y="56"/>
                  </a:cxn>
                  <a:cxn ang="0">
                    <a:pos x="0" y="71"/>
                  </a:cxn>
                  <a:cxn ang="0">
                    <a:pos x="1" y="80"/>
                  </a:cxn>
                  <a:cxn ang="0">
                    <a:pos x="6" y="95"/>
                  </a:cxn>
                  <a:cxn ang="0">
                    <a:pos x="12" y="108"/>
                  </a:cxn>
                  <a:cxn ang="0">
                    <a:pos x="29" y="126"/>
                  </a:cxn>
                  <a:cxn ang="0">
                    <a:pos x="54" y="123"/>
                  </a:cxn>
                  <a:cxn ang="0">
                    <a:pos x="83" y="121"/>
                  </a:cxn>
                  <a:cxn ang="0">
                    <a:pos x="119" y="124"/>
                  </a:cxn>
                  <a:cxn ang="0">
                    <a:pos x="145" y="127"/>
                  </a:cxn>
                  <a:cxn ang="0">
                    <a:pos x="175" y="133"/>
                  </a:cxn>
                  <a:cxn ang="0">
                    <a:pos x="153" y="124"/>
                  </a:cxn>
                  <a:cxn ang="0">
                    <a:pos x="117" y="113"/>
                  </a:cxn>
                  <a:cxn ang="0">
                    <a:pos x="106" y="105"/>
                  </a:cxn>
                  <a:cxn ang="0">
                    <a:pos x="96" y="97"/>
                  </a:cxn>
                  <a:cxn ang="0">
                    <a:pos x="90" y="86"/>
                  </a:cxn>
                  <a:cxn ang="0">
                    <a:pos x="87" y="75"/>
                  </a:cxn>
                  <a:cxn ang="0">
                    <a:pos x="87" y="53"/>
                  </a:cxn>
                  <a:cxn ang="0">
                    <a:pos x="90" y="42"/>
                  </a:cxn>
                  <a:cxn ang="0">
                    <a:pos x="92" y="31"/>
                  </a:cxn>
                  <a:cxn ang="0">
                    <a:pos x="99" y="21"/>
                  </a:cxn>
                  <a:cxn ang="0">
                    <a:pos x="106" y="14"/>
                  </a:cxn>
                  <a:cxn ang="0">
                    <a:pos x="120" y="6"/>
                  </a:cxn>
                  <a:cxn ang="0">
                    <a:pos x="120" y="1"/>
                  </a:cxn>
                  <a:cxn ang="0">
                    <a:pos x="116" y="0"/>
                  </a:cxn>
                  <a:cxn ang="0">
                    <a:pos x="34" y="5"/>
                  </a:cxn>
                  <a:cxn ang="0">
                    <a:pos x="28" y="7"/>
                  </a:cxn>
                  <a:cxn ang="0">
                    <a:pos x="23" y="10"/>
                  </a:cxn>
                  <a:cxn ang="0">
                    <a:pos x="21" y="14"/>
                  </a:cxn>
                </a:cxnLst>
                <a:rect l="0" t="0" r="r" b="b"/>
                <a:pathLst>
                  <a:path w="176" h="134">
                    <a:moveTo>
                      <a:pt x="21" y="14"/>
                    </a:moveTo>
                    <a:lnTo>
                      <a:pt x="12" y="28"/>
                    </a:lnTo>
                    <a:lnTo>
                      <a:pt x="1" y="56"/>
                    </a:lnTo>
                    <a:lnTo>
                      <a:pt x="0" y="71"/>
                    </a:lnTo>
                    <a:lnTo>
                      <a:pt x="1" y="80"/>
                    </a:lnTo>
                    <a:lnTo>
                      <a:pt x="6" y="95"/>
                    </a:lnTo>
                    <a:lnTo>
                      <a:pt x="12" y="108"/>
                    </a:lnTo>
                    <a:lnTo>
                      <a:pt x="29" y="126"/>
                    </a:lnTo>
                    <a:lnTo>
                      <a:pt x="54" y="123"/>
                    </a:lnTo>
                    <a:lnTo>
                      <a:pt x="83" y="121"/>
                    </a:lnTo>
                    <a:lnTo>
                      <a:pt x="119" y="124"/>
                    </a:lnTo>
                    <a:lnTo>
                      <a:pt x="145" y="127"/>
                    </a:lnTo>
                    <a:lnTo>
                      <a:pt x="175" y="133"/>
                    </a:lnTo>
                    <a:lnTo>
                      <a:pt x="153" y="124"/>
                    </a:lnTo>
                    <a:lnTo>
                      <a:pt x="117" y="113"/>
                    </a:lnTo>
                    <a:lnTo>
                      <a:pt x="106" y="105"/>
                    </a:lnTo>
                    <a:lnTo>
                      <a:pt x="96" y="97"/>
                    </a:lnTo>
                    <a:lnTo>
                      <a:pt x="90" y="86"/>
                    </a:lnTo>
                    <a:lnTo>
                      <a:pt x="87" y="75"/>
                    </a:lnTo>
                    <a:lnTo>
                      <a:pt x="87" y="53"/>
                    </a:lnTo>
                    <a:lnTo>
                      <a:pt x="90" y="42"/>
                    </a:lnTo>
                    <a:lnTo>
                      <a:pt x="92" y="31"/>
                    </a:lnTo>
                    <a:lnTo>
                      <a:pt x="99" y="21"/>
                    </a:lnTo>
                    <a:lnTo>
                      <a:pt x="106" y="14"/>
                    </a:lnTo>
                    <a:lnTo>
                      <a:pt x="120" y="6"/>
                    </a:lnTo>
                    <a:lnTo>
                      <a:pt x="120" y="1"/>
                    </a:lnTo>
                    <a:lnTo>
                      <a:pt x="116" y="0"/>
                    </a:lnTo>
                    <a:lnTo>
                      <a:pt x="34" y="5"/>
                    </a:lnTo>
                    <a:lnTo>
                      <a:pt x="28" y="7"/>
                    </a:lnTo>
                    <a:lnTo>
                      <a:pt x="23" y="10"/>
                    </a:lnTo>
                    <a:lnTo>
                      <a:pt x="21" y="14"/>
                    </a:lnTo>
                  </a:path>
                </a:pathLst>
              </a:custGeom>
              <a:solidFill>
                <a:srgbClr val="B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94" name="Freeform 98"/>
              <p:cNvSpPr>
                <a:spLocks/>
              </p:cNvSpPr>
              <p:nvPr/>
            </p:nvSpPr>
            <p:spPr bwMode="auto">
              <a:xfrm>
                <a:off x="4588" y="1413"/>
                <a:ext cx="531" cy="97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22" y="97"/>
                  </a:cxn>
                  <a:cxn ang="0">
                    <a:pos x="43" y="89"/>
                  </a:cxn>
                  <a:cxn ang="0">
                    <a:pos x="65" y="80"/>
                  </a:cxn>
                  <a:cxn ang="0">
                    <a:pos x="92" y="72"/>
                  </a:cxn>
                  <a:cxn ang="0">
                    <a:pos x="120" y="64"/>
                  </a:cxn>
                  <a:cxn ang="0">
                    <a:pos x="150" y="56"/>
                  </a:cxn>
                  <a:cxn ang="0">
                    <a:pos x="181" y="49"/>
                  </a:cxn>
                  <a:cxn ang="0">
                    <a:pos x="206" y="45"/>
                  </a:cxn>
                  <a:cxn ang="0">
                    <a:pos x="234" y="39"/>
                  </a:cxn>
                  <a:cxn ang="0">
                    <a:pos x="268" y="33"/>
                  </a:cxn>
                  <a:cxn ang="0">
                    <a:pos x="295" y="30"/>
                  </a:cxn>
                  <a:cxn ang="0">
                    <a:pos x="321" y="26"/>
                  </a:cxn>
                  <a:cxn ang="0">
                    <a:pos x="350" y="24"/>
                  </a:cxn>
                  <a:cxn ang="0">
                    <a:pos x="372" y="23"/>
                  </a:cxn>
                  <a:cxn ang="0">
                    <a:pos x="382" y="23"/>
                  </a:cxn>
                  <a:cxn ang="0">
                    <a:pos x="392" y="22"/>
                  </a:cxn>
                  <a:cxn ang="0">
                    <a:pos x="407" y="21"/>
                  </a:cxn>
                  <a:cxn ang="0">
                    <a:pos x="418" y="23"/>
                  </a:cxn>
                  <a:cxn ang="0">
                    <a:pos x="430" y="24"/>
                  </a:cxn>
                  <a:cxn ang="0">
                    <a:pos x="450" y="19"/>
                  </a:cxn>
                  <a:cxn ang="0">
                    <a:pos x="479" y="15"/>
                  </a:cxn>
                  <a:cxn ang="0">
                    <a:pos x="509" y="13"/>
                  </a:cxn>
                  <a:cxn ang="0">
                    <a:pos x="531" y="11"/>
                  </a:cxn>
                  <a:cxn ang="0">
                    <a:pos x="501" y="6"/>
                  </a:cxn>
                  <a:cxn ang="0">
                    <a:pos x="474" y="2"/>
                  </a:cxn>
                  <a:cxn ang="0">
                    <a:pos x="439" y="0"/>
                  </a:cxn>
                  <a:cxn ang="0">
                    <a:pos x="410" y="1"/>
                  </a:cxn>
                  <a:cxn ang="0">
                    <a:pos x="385" y="5"/>
                  </a:cxn>
                  <a:cxn ang="0">
                    <a:pos x="375" y="5"/>
                  </a:cxn>
                  <a:cxn ang="0">
                    <a:pos x="353" y="7"/>
                  </a:cxn>
                  <a:cxn ang="0">
                    <a:pos x="331" y="9"/>
                  </a:cxn>
                  <a:cxn ang="0">
                    <a:pos x="309" y="13"/>
                  </a:cxn>
                  <a:cxn ang="0">
                    <a:pos x="288" y="15"/>
                  </a:cxn>
                  <a:cxn ang="0">
                    <a:pos x="273" y="17"/>
                  </a:cxn>
                  <a:cxn ang="0">
                    <a:pos x="258" y="19"/>
                  </a:cxn>
                  <a:cxn ang="0">
                    <a:pos x="239" y="23"/>
                  </a:cxn>
                  <a:cxn ang="0">
                    <a:pos x="217" y="26"/>
                  </a:cxn>
                  <a:cxn ang="0">
                    <a:pos x="194" y="31"/>
                  </a:cxn>
                  <a:cxn ang="0">
                    <a:pos x="172" y="35"/>
                  </a:cxn>
                  <a:cxn ang="0">
                    <a:pos x="150" y="40"/>
                  </a:cxn>
                  <a:cxn ang="0">
                    <a:pos x="130" y="46"/>
                  </a:cxn>
                  <a:cxn ang="0">
                    <a:pos x="108" y="51"/>
                  </a:cxn>
                  <a:cxn ang="0">
                    <a:pos x="81" y="58"/>
                  </a:cxn>
                  <a:cxn ang="0">
                    <a:pos x="40" y="72"/>
                  </a:cxn>
                  <a:cxn ang="0">
                    <a:pos x="0" y="91"/>
                  </a:cxn>
                </a:cxnLst>
                <a:rect l="0" t="0" r="r" b="b"/>
                <a:pathLst>
                  <a:path w="532" h="98">
                    <a:moveTo>
                      <a:pt x="0" y="91"/>
                    </a:moveTo>
                    <a:lnTo>
                      <a:pt x="22" y="97"/>
                    </a:lnTo>
                    <a:lnTo>
                      <a:pt x="43" y="89"/>
                    </a:lnTo>
                    <a:lnTo>
                      <a:pt x="65" y="80"/>
                    </a:lnTo>
                    <a:lnTo>
                      <a:pt x="92" y="72"/>
                    </a:lnTo>
                    <a:lnTo>
                      <a:pt x="120" y="64"/>
                    </a:lnTo>
                    <a:lnTo>
                      <a:pt x="150" y="56"/>
                    </a:lnTo>
                    <a:lnTo>
                      <a:pt x="181" y="49"/>
                    </a:lnTo>
                    <a:lnTo>
                      <a:pt x="206" y="45"/>
                    </a:lnTo>
                    <a:lnTo>
                      <a:pt x="234" y="39"/>
                    </a:lnTo>
                    <a:lnTo>
                      <a:pt x="268" y="33"/>
                    </a:lnTo>
                    <a:lnTo>
                      <a:pt x="295" y="30"/>
                    </a:lnTo>
                    <a:lnTo>
                      <a:pt x="321" y="26"/>
                    </a:lnTo>
                    <a:lnTo>
                      <a:pt x="350" y="24"/>
                    </a:lnTo>
                    <a:lnTo>
                      <a:pt x="372" y="23"/>
                    </a:lnTo>
                    <a:lnTo>
                      <a:pt x="382" y="23"/>
                    </a:lnTo>
                    <a:lnTo>
                      <a:pt x="392" y="22"/>
                    </a:lnTo>
                    <a:lnTo>
                      <a:pt x="407" y="21"/>
                    </a:lnTo>
                    <a:lnTo>
                      <a:pt x="418" y="23"/>
                    </a:lnTo>
                    <a:lnTo>
                      <a:pt x="430" y="24"/>
                    </a:lnTo>
                    <a:lnTo>
                      <a:pt x="450" y="19"/>
                    </a:lnTo>
                    <a:lnTo>
                      <a:pt x="479" y="15"/>
                    </a:lnTo>
                    <a:lnTo>
                      <a:pt x="509" y="13"/>
                    </a:lnTo>
                    <a:lnTo>
                      <a:pt x="531" y="11"/>
                    </a:lnTo>
                    <a:lnTo>
                      <a:pt x="501" y="6"/>
                    </a:lnTo>
                    <a:lnTo>
                      <a:pt x="474" y="2"/>
                    </a:lnTo>
                    <a:lnTo>
                      <a:pt x="439" y="0"/>
                    </a:lnTo>
                    <a:lnTo>
                      <a:pt x="410" y="1"/>
                    </a:lnTo>
                    <a:lnTo>
                      <a:pt x="385" y="5"/>
                    </a:lnTo>
                    <a:lnTo>
                      <a:pt x="375" y="5"/>
                    </a:lnTo>
                    <a:lnTo>
                      <a:pt x="353" y="7"/>
                    </a:lnTo>
                    <a:lnTo>
                      <a:pt x="331" y="9"/>
                    </a:lnTo>
                    <a:lnTo>
                      <a:pt x="309" y="13"/>
                    </a:lnTo>
                    <a:lnTo>
                      <a:pt x="288" y="15"/>
                    </a:lnTo>
                    <a:lnTo>
                      <a:pt x="273" y="17"/>
                    </a:lnTo>
                    <a:lnTo>
                      <a:pt x="258" y="19"/>
                    </a:lnTo>
                    <a:lnTo>
                      <a:pt x="239" y="23"/>
                    </a:lnTo>
                    <a:lnTo>
                      <a:pt x="217" y="26"/>
                    </a:lnTo>
                    <a:lnTo>
                      <a:pt x="194" y="31"/>
                    </a:lnTo>
                    <a:lnTo>
                      <a:pt x="172" y="35"/>
                    </a:lnTo>
                    <a:lnTo>
                      <a:pt x="150" y="40"/>
                    </a:lnTo>
                    <a:lnTo>
                      <a:pt x="130" y="46"/>
                    </a:lnTo>
                    <a:lnTo>
                      <a:pt x="108" y="51"/>
                    </a:lnTo>
                    <a:lnTo>
                      <a:pt x="81" y="58"/>
                    </a:lnTo>
                    <a:lnTo>
                      <a:pt x="40" y="72"/>
                    </a:lnTo>
                    <a:lnTo>
                      <a:pt x="0" y="9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95" name="Freeform 99"/>
              <p:cNvSpPr>
                <a:spLocks/>
              </p:cNvSpPr>
              <p:nvPr/>
            </p:nvSpPr>
            <p:spPr bwMode="auto">
              <a:xfrm>
                <a:off x="4571" y="1434"/>
                <a:ext cx="448" cy="9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11" y="88"/>
                  </a:cxn>
                  <a:cxn ang="0">
                    <a:pos x="52" y="88"/>
                  </a:cxn>
                  <a:cxn ang="0">
                    <a:pos x="107" y="83"/>
                  </a:cxn>
                  <a:cxn ang="0">
                    <a:pos x="162" y="74"/>
                  </a:cxn>
                  <a:cxn ang="0">
                    <a:pos x="221" y="64"/>
                  </a:cxn>
                  <a:cxn ang="0">
                    <a:pos x="278" y="52"/>
                  </a:cxn>
                  <a:cxn ang="0">
                    <a:pos x="329" y="38"/>
                  </a:cxn>
                  <a:cxn ang="0">
                    <a:pos x="380" y="28"/>
                  </a:cxn>
                  <a:cxn ang="0">
                    <a:pos x="446" y="19"/>
                  </a:cxn>
                  <a:cxn ang="0">
                    <a:pos x="441" y="14"/>
                  </a:cxn>
                  <a:cxn ang="0">
                    <a:pos x="440" y="8"/>
                  </a:cxn>
                  <a:cxn ang="0">
                    <a:pos x="447" y="3"/>
                  </a:cxn>
                  <a:cxn ang="0">
                    <a:pos x="435" y="2"/>
                  </a:cxn>
                  <a:cxn ang="0">
                    <a:pos x="424" y="0"/>
                  </a:cxn>
                  <a:cxn ang="0">
                    <a:pos x="408" y="1"/>
                  </a:cxn>
                  <a:cxn ang="0">
                    <a:pos x="399" y="2"/>
                  </a:cxn>
                  <a:cxn ang="0">
                    <a:pos x="380" y="12"/>
                  </a:cxn>
                  <a:cxn ang="0">
                    <a:pos x="359" y="20"/>
                  </a:cxn>
                  <a:cxn ang="0">
                    <a:pos x="333" y="28"/>
                  </a:cxn>
                  <a:cxn ang="0">
                    <a:pos x="311" y="35"/>
                  </a:cxn>
                  <a:cxn ang="0">
                    <a:pos x="285" y="42"/>
                  </a:cxn>
                  <a:cxn ang="0">
                    <a:pos x="260" y="47"/>
                  </a:cxn>
                  <a:cxn ang="0">
                    <a:pos x="231" y="53"/>
                  </a:cxn>
                  <a:cxn ang="0">
                    <a:pos x="198" y="61"/>
                  </a:cxn>
                  <a:cxn ang="0">
                    <a:pos x="162" y="66"/>
                  </a:cxn>
                  <a:cxn ang="0">
                    <a:pos x="117" y="72"/>
                  </a:cxn>
                  <a:cxn ang="0">
                    <a:pos x="78" y="75"/>
                  </a:cxn>
                  <a:cxn ang="0">
                    <a:pos x="40" y="75"/>
                  </a:cxn>
                  <a:cxn ang="0">
                    <a:pos x="29" y="78"/>
                  </a:cxn>
                  <a:cxn ang="0">
                    <a:pos x="11" y="83"/>
                  </a:cxn>
                  <a:cxn ang="0">
                    <a:pos x="0" y="90"/>
                  </a:cxn>
                </a:cxnLst>
                <a:rect l="0" t="0" r="r" b="b"/>
                <a:pathLst>
                  <a:path w="448" h="91">
                    <a:moveTo>
                      <a:pt x="0" y="90"/>
                    </a:moveTo>
                    <a:lnTo>
                      <a:pt x="11" y="88"/>
                    </a:lnTo>
                    <a:lnTo>
                      <a:pt x="52" y="88"/>
                    </a:lnTo>
                    <a:lnTo>
                      <a:pt x="107" y="83"/>
                    </a:lnTo>
                    <a:lnTo>
                      <a:pt x="162" y="74"/>
                    </a:lnTo>
                    <a:lnTo>
                      <a:pt x="221" y="64"/>
                    </a:lnTo>
                    <a:lnTo>
                      <a:pt x="278" y="52"/>
                    </a:lnTo>
                    <a:lnTo>
                      <a:pt x="329" y="38"/>
                    </a:lnTo>
                    <a:lnTo>
                      <a:pt x="380" y="28"/>
                    </a:lnTo>
                    <a:lnTo>
                      <a:pt x="446" y="19"/>
                    </a:lnTo>
                    <a:lnTo>
                      <a:pt x="441" y="14"/>
                    </a:lnTo>
                    <a:lnTo>
                      <a:pt x="440" y="8"/>
                    </a:lnTo>
                    <a:lnTo>
                      <a:pt x="447" y="3"/>
                    </a:lnTo>
                    <a:lnTo>
                      <a:pt x="435" y="2"/>
                    </a:lnTo>
                    <a:lnTo>
                      <a:pt x="424" y="0"/>
                    </a:lnTo>
                    <a:lnTo>
                      <a:pt x="408" y="1"/>
                    </a:lnTo>
                    <a:lnTo>
                      <a:pt x="399" y="2"/>
                    </a:lnTo>
                    <a:lnTo>
                      <a:pt x="380" y="12"/>
                    </a:lnTo>
                    <a:lnTo>
                      <a:pt x="359" y="20"/>
                    </a:lnTo>
                    <a:lnTo>
                      <a:pt x="333" y="28"/>
                    </a:lnTo>
                    <a:lnTo>
                      <a:pt x="311" y="35"/>
                    </a:lnTo>
                    <a:lnTo>
                      <a:pt x="285" y="42"/>
                    </a:lnTo>
                    <a:lnTo>
                      <a:pt x="260" y="47"/>
                    </a:lnTo>
                    <a:lnTo>
                      <a:pt x="231" y="53"/>
                    </a:lnTo>
                    <a:lnTo>
                      <a:pt x="198" y="61"/>
                    </a:lnTo>
                    <a:lnTo>
                      <a:pt x="162" y="66"/>
                    </a:lnTo>
                    <a:lnTo>
                      <a:pt x="117" y="72"/>
                    </a:lnTo>
                    <a:lnTo>
                      <a:pt x="78" y="75"/>
                    </a:lnTo>
                    <a:lnTo>
                      <a:pt x="40" y="75"/>
                    </a:lnTo>
                    <a:lnTo>
                      <a:pt x="29" y="78"/>
                    </a:lnTo>
                    <a:lnTo>
                      <a:pt x="11" y="83"/>
                    </a:lnTo>
                    <a:lnTo>
                      <a:pt x="0" y="9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96" name="Freeform 100"/>
              <p:cNvSpPr>
                <a:spLocks/>
              </p:cNvSpPr>
              <p:nvPr/>
            </p:nvSpPr>
            <p:spPr bwMode="auto">
              <a:xfrm>
                <a:off x="4523" y="1451"/>
                <a:ext cx="557" cy="222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7" y="143"/>
                  </a:cxn>
                  <a:cxn ang="0">
                    <a:pos x="11" y="153"/>
                  </a:cxn>
                  <a:cxn ang="0">
                    <a:pos x="26" y="168"/>
                  </a:cxn>
                  <a:cxn ang="0">
                    <a:pos x="19" y="171"/>
                  </a:cxn>
                  <a:cxn ang="0">
                    <a:pos x="14" y="171"/>
                  </a:cxn>
                  <a:cxn ang="0">
                    <a:pos x="8" y="173"/>
                  </a:cxn>
                  <a:cxn ang="0">
                    <a:pos x="8" y="176"/>
                  </a:cxn>
                  <a:cxn ang="0">
                    <a:pos x="14" y="190"/>
                  </a:cxn>
                  <a:cxn ang="0">
                    <a:pos x="23" y="201"/>
                  </a:cxn>
                  <a:cxn ang="0">
                    <a:pos x="39" y="210"/>
                  </a:cxn>
                  <a:cxn ang="0">
                    <a:pos x="62" y="217"/>
                  </a:cxn>
                  <a:cxn ang="0">
                    <a:pos x="120" y="222"/>
                  </a:cxn>
                  <a:cxn ang="0">
                    <a:pos x="174" y="217"/>
                  </a:cxn>
                  <a:cxn ang="0">
                    <a:pos x="229" y="210"/>
                  </a:cxn>
                  <a:cxn ang="0">
                    <a:pos x="310" y="196"/>
                  </a:cxn>
                  <a:cxn ang="0">
                    <a:pos x="352" y="187"/>
                  </a:cxn>
                  <a:cxn ang="0">
                    <a:pos x="392" y="178"/>
                  </a:cxn>
                  <a:cxn ang="0">
                    <a:pos x="429" y="169"/>
                  </a:cxn>
                  <a:cxn ang="0">
                    <a:pos x="459" y="161"/>
                  </a:cxn>
                  <a:cxn ang="0">
                    <a:pos x="485" y="153"/>
                  </a:cxn>
                  <a:cxn ang="0">
                    <a:pos x="517" y="141"/>
                  </a:cxn>
                  <a:cxn ang="0">
                    <a:pos x="531" y="136"/>
                  </a:cxn>
                  <a:cxn ang="0">
                    <a:pos x="540" y="125"/>
                  </a:cxn>
                  <a:cxn ang="0">
                    <a:pos x="549" y="109"/>
                  </a:cxn>
                  <a:cxn ang="0">
                    <a:pos x="557" y="70"/>
                  </a:cxn>
                  <a:cxn ang="0">
                    <a:pos x="546" y="76"/>
                  </a:cxn>
                  <a:cxn ang="0">
                    <a:pos x="536" y="62"/>
                  </a:cxn>
                  <a:cxn ang="0">
                    <a:pos x="528" y="54"/>
                  </a:cxn>
                  <a:cxn ang="0">
                    <a:pos x="517" y="49"/>
                  </a:cxn>
                  <a:cxn ang="0">
                    <a:pos x="531" y="46"/>
                  </a:cxn>
                  <a:cxn ang="0">
                    <a:pos x="540" y="39"/>
                  </a:cxn>
                  <a:cxn ang="0">
                    <a:pos x="534" y="30"/>
                  </a:cxn>
                  <a:cxn ang="0">
                    <a:pos x="524" y="18"/>
                  </a:cxn>
                  <a:cxn ang="0">
                    <a:pos x="512" y="9"/>
                  </a:cxn>
                  <a:cxn ang="0">
                    <a:pos x="495" y="0"/>
                  </a:cxn>
                  <a:cxn ang="0">
                    <a:pos x="429" y="9"/>
                  </a:cxn>
                  <a:cxn ang="0">
                    <a:pos x="378" y="20"/>
                  </a:cxn>
                  <a:cxn ang="0">
                    <a:pos x="327" y="33"/>
                  </a:cxn>
                  <a:cxn ang="0">
                    <a:pos x="270" y="46"/>
                  </a:cxn>
                  <a:cxn ang="0">
                    <a:pos x="211" y="56"/>
                  </a:cxn>
                  <a:cxn ang="0">
                    <a:pos x="156" y="66"/>
                  </a:cxn>
                  <a:cxn ang="0">
                    <a:pos x="101" y="70"/>
                  </a:cxn>
                  <a:cxn ang="0">
                    <a:pos x="59" y="70"/>
                  </a:cxn>
                  <a:cxn ang="0">
                    <a:pos x="48" y="72"/>
                  </a:cxn>
                  <a:cxn ang="0">
                    <a:pos x="34" y="79"/>
                  </a:cxn>
                  <a:cxn ang="0">
                    <a:pos x="18" y="94"/>
                  </a:cxn>
                  <a:cxn ang="0">
                    <a:pos x="8" y="109"/>
                  </a:cxn>
                  <a:cxn ang="0">
                    <a:pos x="3" y="125"/>
                  </a:cxn>
                  <a:cxn ang="0">
                    <a:pos x="0" y="135"/>
                  </a:cxn>
                  <a:cxn ang="0">
                    <a:pos x="0" y="144"/>
                  </a:cxn>
                </a:cxnLst>
                <a:rect l="0" t="0" r="r" b="b"/>
                <a:pathLst>
                  <a:path w="558" h="223">
                    <a:moveTo>
                      <a:pt x="0" y="144"/>
                    </a:moveTo>
                    <a:lnTo>
                      <a:pt x="7" y="143"/>
                    </a:lnTo>
                    <a:lnTo>
                      <a:pt x="11" y="153"/>
                    </a:lnTo>
                    <a:lnTo>
                      <a:pt x="26" y="168"/>
                    </a:lnTo>
                    <a:lnTo>
                      <a:pt x="19" y="171"/>
                    </a:lnTo>
                    <a:lnTo>
                      <a:pt x="14" y="171"/>
                    </a:lnTo>
                    <a:lnTo>
                      <a:pt x="8" y="173"/>
                    </a:lnTo>
                    <a:lnTo>
                      <a:pt x="8" y="176"/>
                    </a:lnTo>
                    <a:lnTo>
                      <a:pt x="14" y="190"/>
                    </a:lnTo>
                    <a:lnTo>
                      <a:pt x="23" y="201"/>
                    </a:lnTo>
                    <a:lnTo>
                      <a:pt x="39" y="210"/>
                    </a:lnTo>
                    <a:lnTo>
                      <a:pt x="62" y="217"/>
                    </a:lnTo>
                    <a:lnTo>
                      <a:pt x="120" y="222"/>
                    </a:lnTo>
                    <a:lnTo>
                      <a:pt x="174" y="217"/>
                    </a:lnTo>
                    <a:lnTo>
                      <a:pt x="229" y="210"/>
                    </a:lnTo>
                    <a:lnTo>
                      <a:pt x="310" y="196"/>
                    </a:lnTo>
                    <a:lnTo>
                      <a:pt x="352" y="187"/>
                    </a:lnTo>
                    <a:lnTo>
                      <a:pt x="392" y="178"/>
                    </a:lnTo>
                    <a:lnTo>
                      <a:pt x="429" y="169"/>
                    </a:lnTo>
                    <a:lnTo>
                      <a:pt x="459" y="161"/>
                    </a:lnTo>
                    <a:lnTo>
                      <a:pt x="485" y="153"/>
                    </a:lnTo>
                    <a:lnTo>
                      <a:pt x="517" y="141"/>
                    </a:lnTo>
                    <a:lnTo>
                      <a:pt x="531" y="136"/>
                    </a:lnTo>
                    <a:lnTo>
                      <a:pt x="540" y="125"/>
                    </a:lnTo>
                    <a:lnTo>
                      <a:pt x="549" y="109"/>
                    </a:lnTo>
                    <a:lnTo>
                      <a:pt x="557" y="70"/>
                    </a:lnTo>
                    <a:lnTo>
                      <a:pt x="546" y="76"/>
                    </a:lnTo>
                    <a:lnTo>
                      <a:pt x="536" y="62"/>
                    </a:lnTo>
                    <a:lnTo>
                      <a:pt x="528" y="54"/>
                    </a:lnTo>
                    <a:lnTo>
                      <a:pt x="517" y="49"/>
                    </a:lnTo>
                    <a:lnTo>
                      <a:pt x="531" y="46"/>
                    </a:lnTo>
                    <a:lnTo>
                      <a:pt x="540" y="39"/>
                    </a:lnTo>
                    <a:lnTo>
                      <a:pt x="534" y="30"/>
                    </a:lnTo>
                    <a:lnTo>
                      <a:pt x="524" y="18"/>
                    </a:lnTo>
                    <a:lnTo>
                      <a:pt x="512" y="9"/>
                    </a:lnTo>
                    <a:lnTo>
                      <a:pt x="495" y="0"/>
                    </a:lnTo>
                    <a:lnTo>
                      <a:pt x="429" y="9"/>
                    </a:lnTo>
                    <a:lnTo>
                      <a:pt x="378" y="20"/>
                    </a:lnTo>
                    <a:lnTo>
                      <a:pt x="327" y="33"/>
                    </a:lnTo>
                    <a:lnTo>
                      <a:pt x="270" y="46"/>
                    </a:lnTo>
                    <a:lnTo>
                      <a:pt x="211" y="56"/>
                    </a:lnTo>
                    <a:lnTo>
                      <a:pt x="156" y="66"/>
                    </a:lnTo>
                    <a:lnTo>
                      <a:pt x="101" y="70"/>
                    </a:lnTo>
                    <a:lnTo>
                      <a:pt x="59" y="70"/>
                    </a:lnTo>
                    <a:lnTo>
                      <a:pt x="48" y="72"/>
                    </a:lnTo>
                    <a:lnTo>
                      <a:pt x="34" y="79"/>
                    </a:lnTo>
                    <a:lnTo>
                      <a:pt x="18" y="94"/>
                    </a:lnTo>
                    <a:lnTo>
                      <a:pt x="8" y="109"/>
                    </a:lnTo>
                    <a:lnTo>
                      <a:pt x="3" y="125"/>
                    </a:lnTo>
                    <a:lnTo>
                      <a:pt x="0" y="135"/>
                    </a:lnTo>
                    <a:lnTo>
                      <a:pt x="0" y="14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97" name="Freeform 101"/>
              <p:cNvSpPr>
                <a:spLocks/>
              </p:cNvSpPr>
              <p:nvPr/>
            </p:nvSpPr>
            <p:spPr bwMode="auto">
              <a:xfrm>
                <a:off x="5163" y="1462"/>
                <a:ext cx="34" cy="36"/>
              </a:xfrm>
              <a:custGeom>
                <a:avLst/>
                <a:gdLst/>
                <a:ahLst/>
                <a:cxnLst>
                  <a:cxn ang="0">
                    <a:pos x="14" y="36"/>
                  </a:cxn>
                  <a:cxn ang="0">
                    <a:pos x="33" y="27"/>
                  </a:cxn>
                  <a:cxn ang="0">
                    <a:pos x="30" y="19"/>
                  </a:cxn>
                  <a:cxn ang="0">
                    <a:pos x="22" y="7"/>
                  </a:cxn>
                  <a:cxn ang="0">
                    <a:pos x="12" y="0"/>
                  </a:cxn>
                  <a:cxn ang="0">
                    <a:pos x="0" y="1"/>
                  </a:cxn>
                  <a:cxn ang="0">
                    <a:pos x="7" y="10"/>
                  </a:cxn>
                  <a:cxn ang="0">
                    <a:pos x="11" y="22"/>
                  </a:cxn>
                  <a:cxn ang="0">
                    <a:pos x="14" y="36"/>
                  </a:cxn>
                </a:cxnLst>
                <a:rect l="0" t="0" r="r" b="b"/>
                <a:pathLst>
                  <a:path w="34" h="37">
                    <a:moveTo>
                      <a:pt x="14" y="36"/>
                    </a:moveTo>
                    <a:lnTo>
                      <a:pt x="33" y="27"/>
                    </a:lnTo>
                    <a:lnTo>
                      <a:pt x="30" y="19"/>
                    </a:lnTo>
                    <a:lnTo>
                      <a:pt x="22" y="7"/>
                    </a:lnTo>
                    <a:lnTo>
                      <a:pt x="12" y="0"/>
                    </a:lnTo>
                    <a:lnTo>
                      <a:pt x="0" y="1"/>
                    </a:lnTo>
                    <a:lnTo>
                      <a:pt x="7" y="10"/>
                    </a:lnTo>
                    <a:lnTo>
                      <a:pt x="11" y="22"/>
                    </a:lnTo>
                    <a:lnTo>
                      <a:pt x="14" y="36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98" name="Freeform 102"/>
              <p:cNvSpPr>
                <a:spLocks/>
              </p:cNvSpPr>
              <p:nvPr/>
            </p:nvSpPr>
            <p:spPr bwMode="auto">
              <a:xfrm>
                <a:off x="5010" y="1423"/>
                <a:ext cx="168" cy="175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22" y="38"/>
                  </a:cxn>
                  <a:cxn ang="0">
                    <a:pos x="35" y="47"/>
                  </a:cxn>
                  <a:cxn ang="0">
                    <a:pos x="44" y="58"/>
                  </a:cxn>
                  <a:cxn ang="0">
                    <a:pos x="51" y="68"/>
                  </a:cxn>
                  <a:cxn ang="0">
                    <a:pos x="57" y="74"/>
                  </a:cxn>
                  <a:cxn ang="0">
                    <a:pos x="61" y="84"/>
                  </a:cxn>
                  <a:cxn ang="0">
                    <a:pos x="65" y="93"/>
                  </a:cxn>
                  <a:cxn ang="0">
                    <a:pos x="68" y="98"/>
                  </a:cxn>
                  <a:cxn ang="0">
                    <a:pos x="59" y="137"/>
                  </a:cxn>
                  <a:cxn ang="0">
                    <a:pos x="51" y="153"/>
                  </a:cxn>
                  <a:cxn ang="0">
                    <a:pos x="41" y="164"/>
                  </a:cxn>
                  <a:cxn ang="0">
                    <a:pos x="39" y="171"/>
                  </a:cxn>
                  <a:cxn ang="0">
                    <a:pos x="43" y="174"/>
                  </a:cxn>
                  <a:cxn ang="0">
                    <a:pos x="51" y="174"/>
                  </a:cxn>
                  <a:cxn ang="0">
                    <a:pos x="102" y="159"/>
                  </a:cxn>
                  <a:cxn ang="0">
                    <a:pos x="146" y="143"/>
                  </a:cxn>
                  <a:cxn ang="0">
                    <a:pos x="166" y="135"/>
                  </a:cxn>
                  <a:cxn ang="0">
                    <a:pos x="166" y="132"/>
                  </a:cxn>
                  <a:cxn ang="0">
                    <a:pos x="160" y="125"/>
                  </a:cxn>
                  <a:cxn ang="0">
                    <a:pos x="166" y="98"/>
                  </a:cxn>
                  <a:cxn ang="0">
                    <a:pos x="167" y="92"/>
                  </a:cxn>
                  <a:cxn ang="0">
                    <a:pos x="167" y="86"/>
                  </a:cxn>
                  <a:cxn ang="0">
                    <a:pos x="166" y="74"/>
                  </a:cxn>
                  <a:cxn ang="0">
                    <a:pos x="163" y="61"/>
                  </a:cxn>
                  <a:cxn ang="0">
                    <a:pos x="159" y="49"/>
                  </a:cxn>
                  <a:cxn ang="0">
                    <a:pos x="152" y="40"/>
                  </a:cxn>
                  <a:cxn ang="0">
                    <a:pos x="148" y="33"/>
                  </a:cxn>
                  <a:cxn ang="0">
                    <a:pos x="132" y="18"/>
                  </a:cxn>
                  <a:cxn ang="0">
                    <a:pos x="108" y="0"/>
                  </a:cxn>
                  <a:cxn ang="0">
                    <a:pos x="86" y="1"/>
                  </a:cxn>
                  <a:cxn ang="0">
                    <a:pos x="55" y="3"/>
                  </a:cxn>
                  <a:cxn ang="0">
                    <a:pos x="26" y="8"/>
                  </a:cxn>
                  <a:cxn ang="0">
                    <a:pos x="7" y="13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6" y="29"/>
                  </a:cxn>
                </a:cxnLst>
                <a:rect l="0" t="0" r="r" b="b"/>
                <a:pathLst>
                  <a:path w="168" h="175">
                    <a:moveTo>
                      <a:pt x="6" y="29"/>
                    </a:moveTo>
                    <a:lnTo>
                      <a:pt x="22" y="38"/>
                    </a:lnTo>
                    <a:lnTo>
                      <a:pt x="35" y="47"/>
                    </a:lnTo>
                    <a:lnTo>
                      <a:pt x="44" y="58"/>
                    </a:lnTo>
                    <a:lnTo>
                      <a:pt x="51" y="68"/>
                    </a:lnTo>
                    <a:lnTo>
                      <a:pt x="57" y="74"/>
                    </a:lnTo>
                    <a:lnTo>
                      <a:pt x="61" y="84"/>
                    </a:lnTo>
                    <a:lnTo>
                      <a:pt x="65" y="93"/>
                    </a:lnTo>
                    <a:lnTo>
                      <a:pt x="68" y="98"/>
                    </a:lnTo>
                    <a:lnTo>
                      <a:pt x="59" y="137"/>
                    </a:lnTo>
                    <a:lnTo>
                      <a:pt x="51" y="153"/>
                    </a:lnTo>
                    <a:lnTo>
                      <a:pt x="41" y="164"/>
                    </a:lnTo>
                    <a:lnTo>
                      <a:pt x="39" y="171"/>
                    </a:lnTo>
                    <a:lnTo>
                      <a:pt x="43" y="174"/>
                    </a:lnTo>
                    <a:lnTo>
                      <a:pt x="51" y="174"/>
                    </a:lnTo>
                    <a:lnTo>
                      <a:pt x="102" y="159"/>
                    </a:lnTo>
                    <a:lnTo>
                      <a:pt x="146" y="143"/>
                    </a:lnTo>
                    <a:lnTo>
                      <a:pt x="166" y="135"/>
                    </a:lnTo>
                    <a:lnTo>
                      <a:pt x="166" y="132"/>
                    </a:lnTo>
                    <a:lnTo>
                      <a:pt x="160" y="125"/>
                    </a:lnTo>
                    <a:lnTo>
                      <a:pt x="166" y="98"/>
                    </a:lnTo>
                    <a:lnTo>
                      <a:pt x="167" y="92"/>
                    </a:lnTo>
                    <a:lnTo>
                      <a:pt x="167" y="86"/>
                    </a:lnTo>
                    <a:lnTo>
                      <a:pt x="166" y="74"/>
                    </a:lnTo>
                    <a:lnTo>
                      <a:pt x="163" y="61"/>
                    </a:lnTo>
                    <a:lnTo>
                      <a:pt x="159" y="49"/>
                    </a:lnTo>
                    <a:lnTo>
                      <a:pt x="152" y="40"/>
                    </a:lnTo>
                    <a:lnTo>
                      <a:pt x="148" y="33"/>
                    </a:lnTo>
                    <a:lnTo>
                      <a:pt x="132" y="18"/>
                    </a:lnTo>
                    <a:lnTo>
                      <a:pt x="108" y="0"/>
                    </a:lnTo>
                    <a:lnTo>
                      <a:pt x="86" y="1"/>
                    </a:lnTo>
                    <a:lnTo>
                      <a:pt x="55" y="3"/>
                    </a:lnTo>
                    <a:lnTo>
                      <a:pt x="26" y="8"/>
                    </a:lnTo>
                    <a:lnTo>
                      <a:pt x="7" y="13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6" y="29"/>
                    </a:lnTo>
                  </a:path>
                </a:pathLst>
              </a:custGeom>
              <a:solidFill>
                <a:srgbClr val="B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99" name="Freeform 103"/>
              <p:cNvSpPr>
                <a:spLocks/>
              </p:cNvSpPr>
              <p:nvPr/>
            </p:nvSpPr>
            <p:spPr bwMode="auto">
              <a:xfrm>
                <a:off x="4639" y="1303"/>
                <a:ext cx="335" cy="167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283" y="5"/>
                  </a:cxn>
                  <a:cxn ang="0">
                    <a:pos x="262" y="8"/>
                  </a:cxn>
                  <a:cxn ang="0">
                    <a:pos x="244" y="10"/>
                  </a:cxn>
                  <a:cxn ang="0">
                    <a:pos x="224" y="14"/>
                  </a:cxn>
                  <a:cxn ang="0">
                    <a:pos x="204" y="17"/>
                  </a:cxn>
                  <a:cxn ang="0">
                    <a:pos x="185" y="19"/>
                  </a:cxn>
                  <a:cxn ang="0">
                    <a:pos x="155" y="25"/>
                  </a:cxn>
                  <a:cxn ang="0">
                    <a:pos x="134" y="29"/>
                  </a:cxn>
                  <a:cxn ang="0">
                    <a:pos x="113" y="33"/>
                  </a:cxn>
                  <a:cxn ang="0">
                    <a:pos x="92" y="38"/>
                  </a:cxn>
                  <a:cxn ang="0">
                    <a:pos x="30" y="52"/>
                  </a:cxn>
                  <a:cxn ang="0">
                    <a:pos x="0" y="60"/>
                  </a:cxn>
                  <a:cxn ang="0">
                    <a:pos x="17" y="76"/>
                  </a:cxn>
                  <a:cxn ang="0">
                    <a:pos x="26" y="86"/>
                  </a:cxn>
                  <a:cxn ang="0">
                    <a:pos x="33" y="97"/>
                  </a:cxn>
                  <a:cxn ang="0">
                    <a:pos x="36" y="108"/>
                  </a:cxn>
                  <a:cxn ang="0">
                    <a:pos x="37" y="118"/>
                  </a:cxn>
                  <a:cxn ang="0">
                    <a:pos x="37" y="128"/>
                  </a:cxn>
                  <a:cxn ang="0">
                    <a:pos x="36" y="139"/>
                  </a:cxn>
                  <a:cxn ang="0">
                    <a:pos x="35" y="148"/>
                  </a:cxn>
                  <a:cxn ang="0">
                    <a:pos x="30" y="165"/>
                  </a:cxn>
                  <a:cxn ang="0">
                    <a:pos x="57" y="158"/>
                  </a:cxn>
                  <a:cxn ang="0">
                    <a:pos x="79" y="152"/>
                  </a:cxn>
                  <a:cxn ang="0">
                    <a:pos x="99" y="147"/>
                  </a:cxn>
                  <a:cxn ang="0">
                    <a:pos x="121" y="142"/>
                  </a:cxn>
                  <a:cxn ang="0">
                    <a:pos x="144" y="138"/>
                  </a:cxn>
                  <a:cxn ang="0">
                    <a:pos x="166" y="133"/>
                  </a:cxn>
                  <a:cxn ang="0">
                    <a:pos x="188" y="129"/>
                  </a:cxn>
                  <a:cxn ang="0">
                    <a:pos x="207" y="126"/>
                  </a:cxn>
                  <a:cxn ang="0">
                    <a:pos x="222" y="124"/>
                  </a:cxn>
                  <a:cxn ang="0">
                    <a:pos x="237" y="121"/>
                  </a:cxn>
                  <a:cxn ang="0">
                    <a:pos x="258" y="119"/>
                  </a:cxn>
                  <a:cxn ang="0">
                    <a:pos x="280" y="116"/>
                  </a:cxn>
                  <a:cxn ang="0">
                    <a:pos x="302" y="113"/>
                  </a:cxn>
                  <a:cxn ang="0">
                    <a:pos x="324" y="111"/>
                  </a:cxn>
                  <a:cxn ang="0">
                    <a:pos x="334" y="111"/>
                  </a:cxn>
                  <a:cxn ang="0">
                    <a:pos x="317" y="93"/>
                  </a:cxn>
                  <a:cxn ang="0">
                    <a:pos x="311" y="80"/>
                  </a:cxn>
                  <a:cxn ang="0">
                    <a:pos x="306" y="65"/>
                  </a:cxn>
                  <a:cxn ang="0">
                    <a:pos x="305" y="56"/>
                  </a:cxn>
                  <a:cxn ang="0">
                    <a:pos x="306" y="41"/>
                  </a:cxn>
                  <a:cxn ang="0">
                    <a:pos x="317" y="14"/>
                  </a:cxn>
                  <a:cxn ang="0">
                    <a:pos x="326" y="0"/>
                  </a:cxn>
                </a:cxnLst>
                <a:rect l="0" t="0" r="r" b="b"/>
                <a:pathLst>
                  <a:path w="335" h="166">
                    <a:moveTo>
                      <a:pt x="326" y="0"/>
                    </a:moveTo>
                    <a:lnTo>
                      <a:pt x="283" y="5"/>
                    </a:lnTo>
                    <a:lnTo>
                      <a:pt x="262" y="8"/>
                    </a:lnTo>
                    <a:lnTo>
                      <a:pt x="244" y="10"/>
                    </a:lnTo>
                    <a:lnTo>
                      <a:pt x="224" y="14"/>
                    </a:lnTo>
                    <a:lnTo>
                      <a:pt x="204" y="17"/>
                    </a:lnTo>
                    <a:lnTo>
                      <a:pt x="185" y="19"/>
                    </a:lnTo>
                    <a:lnTo>
                      <a:pt x="155" y="25"/>
                    </a:lnTo>
                    <a:lnTo>
                      <a:pt x="134" y="29"/>
                    </a:lnTo>
                    <a:lnTo>
                      <a:pt x="113" y="33"/>
                    </a:lnTo>
                    <a:lnTo>
                      <a:pt x="92" y="38"/>
                    </a:lnTo>
                    <a:lnTo>
                      <a:pt x="30" y="52"/>
                    </a:lnTo>
                    <a:lnTo>
                      <a:pt x="0" y="60"/>
                    </a:lnTo>
                    <a:lnTo>
                      <a:pt x="17" y="76"/>
                    </a:lnTo>
                    <a:lnTo>
                      <a:pt x="26" y="86"/>
                    </a:lnTo>
                    <a:lnTo>
                      <a:pt x="33" y="97"/>
                    </a:lnTo>
                    <a:lnTo>
                      <a:pt x="36" y="108"/>
                    </a:lnTo>
                    <a:lnTo>
                      <a:pt x="37" y="118"/>
                    </a:lnTo>
                    <a:lnTo>
                      <a:pt x="37" y="128"/>
                    </a:lnTo>
                    <a:lnTo>
                      <a:pt x="36" y="139"/>
                    </a:lnTo>
                    <a:lnTo>
                      <a:pt x="35" y="148"/>
                    </a:lnTo>
                    <a:lnTo>
                      <a:pt x="30" y="165"/>
                    </a:lnTo>
                    <a:lnTo>
                      <a:pt x="57" y="158"/>
                    </a:lnTo>
                    <a:lnTo>
                      <a:pt x="79" y="152"/>
                    </a:lnTo>
                    <a:lnTo>
                      <a:pt x="99" y="147"/>
                    </a:lnTo>
                    <a:lnTo>
                      <a:pt x="121" y="142"/>
                    </a:lnTo>
                    <a:lnTo>
                      <a:pt x="144" y="138"/>
                    </a:lnTo>
                    <a:lnTo>
                      <a:pt x="166" y="133"/>
                    </a:lnTo>
                    <a:lnTo>
                      <a:pt x="188" y="129"/>
                    </a:lnTo>
                    <a:lnTo>
                      <a:pt x="207" y="126"/>
                    </a:lnTo>
                    <a:lnTo>
                      <a:pt x="222" y="124"/>
                    </a:lnTo>
                    <a:lnTo>
                      <a:pt x="237" y="121"/>
                    </a:lnTo>
                    <a:lnTo>
                      <a:pt x="258" y="119"/>
                    </a:lnTo>
                    <a:lnTo>
                      <a:pt x="280" y="116"/>
                    </a:lnTo>
                    <a:lnTo>
                      <a:pt x="302" y="113"/>
                    </a:lnTo>
                    <a:lnTo>
                      <a:pt x="324" y="111"/>
                    </a:lnTo>
                    <a:lnTo>
                      <a:pt x="334" y="111"/>
                    </a:lnTo>
                    <a:lnTo>
                      <a:pt x="317" y="93"/>
                    </a:lnTo>
                    <a:lnTo>
                      <a:pt x="311" y="80"/>
                    </a:lnTo>
                    <a:lnTo>
                      <a:pt x="306" y="65"/>
                    </a:lnTo>
                    <a:lnTo>
                      <a:pt x="305" y="56"/>
                    </a:lnTo>
                    <a:lnTo>
                      <a:pt x="306" y="41"/>
                    </a:lnTo>
                    <a:lnTo>
                      <a:pt x="317" y="14"/>
                    </a:lnTo>
                    <a:lnTo>
                      <a:pt x="32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00" name="Freeform 104"/>
              <p:cNvSpPr>
                <a:spLocks/>
              </p:cNvSpPr>
              <p:nvPr/>
            </p:nvSpPr>
            <p:spPr bwMode="auto">
              <a:xfrm>
                <a:off x="4286" y="1392"/>
                <a:ext cx="325" cy="288"/>
              </a:xfrm>
              <a:custGeom>
                <a:avLst/>
                <a:gdLst/>
                <a:ahLst/>
                <a:cxnLst>
                  <a:cxn ang="0">
                    <a:pos x="266" y="0"/>
                  </a:cxn>
                  <a:cxn ang="0">
                    <a:pos x="251" y="3"/>
                  </a:cxn>
                  <a:cxn ang="0">
                    <a:pos x="207" y="18"/>
                  </a:cxn>
                  <a:cxn ang="0">
                    <a:pos x="171" y="32"/>
                  </a:cxn>
                  <a:cxn ang="0">
                    <a:pos x="135" y="46"/>
                  </a:cxn>
                  <a:cxn ang="0">
                    <a:pos x="105" y="62"/>
                  </a:cxn>
                  <a:cxn ang="0">
                    <a:pos x="70" y="78"/>
                  </a:cxn>
                  <a:cxn ang="0">
                    <a:pos x="48" y="93"/>
                  </a:cxn>
                  <a:cxn ang="0">
                    <a:pos x="25" y="109"/>
                  </a:cxn>
                  <a:cxn ang="0">
                    <a:pos x="8" y="127"/>
                  </a:cxn>
                  <a:cxn ang="0">
                    <a:pos x="3" y="143"/>
                  </a:cxn>
                  <a:cxn ang="0">
                    <a:pos x="0" y="154"/>
                  </a:cxn>
                  <a:cxn ang="0">
                    <a:pos x="1" y="167"/>
                  </a:cxn>
                  <a:cxn ang="0">
                    <a:pos x="6" y="185"/>
                  </a:cxn>
                  <a:cxn ang="0">
                    <a:pos x="7" y="194"/>
                  </a:cxn>
                  <a:cxn ang="0">
                    <a:pos x="19" y="200"/>
                  </a:cxn>
                  <a:cxn ang="0">
                    <a:pos x="26" y="217"/>
                  </a:cxn>
                  <a:cxn ang="0">
                    <a:pos x="39" y="233"/>
                  </a:cxn>
                  <a:cxn ang="0">
                    <a:pos x="19" y="228"/>
                  </a:cxn>
                  <a:cxn ang="0">
                    <a:pos x="21" y="232"/>
                  </a:cxn>
                  <a:cxn ang="0">
                    <a:pos x="28" y="245"/>
                  </a:cxn>
                  <a:cxn ang="0">
                    <a:pos x="41" y="258"/>
                  </a:cxn>
                  <a:cxn ang="0">
                    <a:pos x="58" y="268"/>
                  </a:cxn>
                  <a:cxn ang="0">
                    <a:pos x="77" y="276"/>
                  </a:cxn>
                  <a:cxn ang="0">
                    <a:pos x="102" y="282"/>
                  </a:cxn>
                  <a:cxn ang="0">
                    <a:pos x="116" y="284"/>
                  </a:cxn>
                  <a:cxn ang="0">
                    <a:pos x="149" y="287"/>
                  </a:cxn>
                  <a:cxn ang="0">
                    <a:pos x="132" y="268"/>
                  </a:cxn>
                  <a:cxn ang="0">
                    <a:pos x="128" y="256"/>
                  </a:cxn>
                  <a:cxn ang="0">
                    <a:pos x="123" y="239"/>
                  </a:cxn>
                  <a:cxn ang="0">
                    <a:pos x="123" y="218"/>
                  </a:cxn>
                  <a:cxn ang="0">
                    <a:pos x="124" y="200"/>
                  </a:cxn>
                  <a:cxn ang="0">
                    <a:pos x="130" y="184"/>
                  </a:cxn>
                  <a:cxn ang="0">
                    <a:pos x="132" y="173"/>
                  </a:cxn>
                  <a:cxn ang="0">
                    <a:pos x="143" y="157"/>
                  </a:cxn>
                  <a:cxn ang="0">
                    <a:pos x="159" y="138"/>
                  </a:cxn>
                  <a:cxn ang="0">
                    <a:pos x="175" y="127"/>
                  </a:cxn>
                  <a:cxn ang="0">
                    <a:pos x="190" y="119"/>
                  </a:cxn>
                  <a:cxn ang="0">
                    <a:pos x="210" y="112"/>
                  </a:cxn>
                  <a:cxn ang="0">
                    <a:pos x="225" y="109"/>
                  </a:cxn>
                  <a:cxn ang="0">
                    <a:pos x="216" y="90"/>
                  </a:cxn>
                  <a:cxn ang="0">
                    <a:pos x="215" y="71"/>
                  </a:cxn>
                  <a:cxn ang="0">
                    <a:pos x="234" y="90"/>
                  </a:cxn>
                  <a:cxn ang="0">
                    <a:pos x="258" y="103"/>
                  </a:cxn>
                  <a:cxn ang="0">
                    <a:pos x="272" y="107"/>
                  </a:cxn>
                  <a:cxn ang="0">
                    <a:pos x="285" y="109"/>
                  </a:cxn>
                  <a:cxn ang="0">
                    <a:pos x="303" y="111"/>
                  </a:cxn>
                  <a:cxn ang="0">
                    <a:pos x="313" y="96"/>
                  </a:cxn>
                  <a:cxn ang="0">
                    <a:pos x="318" y="87"/>
                  </a:cxn>
                  <a:cxn ang="0">
                    <a:pos x="323" y="74"/>
                  </a:cxn>
                  <a:cxn ang="0">
                    <a:pos x="324" y="62"/>
                  </a:cxn>
                  <a:cxn ang="0">
                    <a:pos x="323" y="49"/>
                  </a:cxn>
                  <a:cxn ang="0">
                    <a:pos x="321" y="35"/>
                  </a:cxn>
                  <a:cxn ang="0">
                    <a:pos x="312" y="22"/>
                  </a:cxn>
                  <a:cxn ang="0">
                    <a:pos x="298" y="7"/>
                  </a:cxn>
                  <a:cxn ang="0">
                    <a:pos x="291" y="2"/>
                  </a:cxn>
                  <a:cxn ang="0">
                    <a:pos x="280" y="0"/>
                  </a:cxn>
                  <a:cxn ang="0">
                    <a:pos x="266" y="0"/>
                  </a:cxn>
                </a:cxnLst>
                <a:rect l="0" t="0" r="r" b="b"/>
                <a:pathLst>
                  <a:path w="325" h="288">
                    <a:moveTo>
                      <a:pt x="266" y="0"/>
                    </a:moveTo>
                    <a:lnTo>
                      <a:pt x="251" y="3"/>
                    </a:lnTo>
                    <a:lnTo>
                      <a:pt x="207" y="18"/>
                    </a:lnTo>
                    <a:lnTo>
                      <a:pt x="171" y="32"/>
                    </a:lnTo>
                    <a:lnTo>
                      <a:pt x="135" y="46"/>
                    </a:lnTo>
                    <a:lnTo>
                      <a:pt x="105" y="62"/>
                    </a:lnTo>
                    <a:lnTo>
                      <a:pt x="70" y="78"/>
                    </a:lnTo>
                    <a:lnTo>
                      <a:pt x="48" y="93"/>
                    </a:lnTo>
                    <a:lnTo>
                      <a:pt x="25" y="109"/>
                    </a:lnTo>
                    <a:lnTo>
                      <a:pt x="8" y="127"/>
                    </a:lnTo>
                    <a:lnTo>
                      <a:pt x="3" y="143"/>
                    </a:lnTo>
                    <a:lnTo>
                      <a:pt x="0" y="154"/>
                    </a:lnTo>
                    <a:lnTo>
                      <a:pt x="1" y="167"/>
                    </a:lnTo>
                    <a:lnTo>
                      <a:pt x="6" y="185"/>
                    </a:lnTo>
                    <a:lnTo>
                      <a:pt x="7" y="194"/>
                    </a:lnTo>
                    <a:lnTo>
                      <a:pt x="19" y="200"/>
                    </a:lnTo>
                    <a:lnTo>
                      <a:pt x="26" y="217"/>
                    </a:lnTo>
                    <a:lnTo>
                      <a:pt x="39" y="233"/>
                    </a:lnTo>
                    <a:lnTo>
                      <a:pt x="19" y="228"/>
                    </a:lnTo>
                    <a:lnTo>
                      <a:pt x="21" y="232"/>
                    </a:lnTo>
                    <a:lnTo>
                      <a:pt x="28" y="245"/>
                    </a:lnTo>
                    <a:lnTo>
                      <a:pt x="41" y="258"/>
                    </a:lnTo>
                    <a:lnTo>
                      <a:pt x="58" y="268"/>
                    </a:lnTo>
                    <a:lnTo>
                      <a:pt x="77" y="276"/>
                    </a:lnTo>
                    <a:lnTo>
                      <a:pt x="102" y="282"/>
                    </a:lnTo>
                    <a:lnTo>
                      <a:pt x="116" y="284"/>
                    </a:lnTo>
                    <a:lnTo>
                      <a:pt x="149" y="287"/>
                    </a:lnTo>
                    <a:lnTo>
                      <a:pt x="132" y="268"/>
                    </a:lnTo>
                    <a:lnTo>
                      <a:pt x="128" y="256"/>
                    </a:lnTo>
                    <a:lnTo>
                      <a:pt x="123" y="239"/>
                    </a:lnTo>
                    <a:lnTo>
                      <a:pt x="123" y="218"/>
                    </a:lnTo>
                    <a:lnTo>
                      <a:pt x="124" y="200"/>
                    </a:lnTo>
                    <a:lnTo>
                      <a:pt x="130" y="184"/>
                    </a:lnTo>
                    <a:lnTo>
                      <a:pt x="132" y="173"/>
                    </a:lnTo>
                    <a:lnTo>
                      <a:pt x="143" y="157"/>
                    </a:lnTo>
                    <a:lnTo>
                      <a:pt x="159" y="138"/>
                    </a:lnTo>
                    <a:lnTo>
                      <a:pt x="175" y="127"/>
                    </a:lnTo>
                    <a:lnTo>
                      <a:pt x="190" y="119"/>
                    </a:lnTo>
                    <a:lnTo>
                      <a:pt x="210" y="112"/>
                    </a:lnTo>
                    <a:lnTo>
                      <a:pt x="225" y="109"/>
                    </a:lnTo>
                    <a:lnTo>
                      <a:pt x="216" y="90"/>
                    </a:lnTo>
                    <a:lnTo>
                      <a:pt x="215" y="71"/>
                    </a:lnTo>
                    <a:lnTo>
                      <a:pt x="234" y="90"/>
                    </a:lnTo>
                    <a:lnTo>
                      <a:pt x="258" y="103"/>
                    </a:lnTo>
                    <a:lnTo>
                      <a:pt x="272" y="107"/>
                    </a:lnTo>
                    <a:lnTo>
                      <a:pt x="285" y="109"/>
                    </a:lnTo>
                    <a:lnTo>
                      <a:pt x="303" y="111"/>
                    </a:lnTo>
                    <a:lnTo>
                      <a:pt x="313" y="96"/>
                    </a:lnTo>
                    <a:lnTo>
                      <a:pt x="318" y="87"/>
                    </a:lnTo>
                    <a:lnTo>
                      <a:pt x="323" y="74"/>
                    </a:lnTo>
                    <a:lnTo>
                      <a:pt x="324" y="62"/>
                    </a:lnTo>
                    <a:lnTo>
                      <a:pt x="323" y="49"/>
                    </a:lnTo>
                    <a:lnTo>
                      <a:pt x="321" y="35"/>
                    </a:lnTo>
                    <a:lnTo>
                      <a:pt x="312" y="22"/>
                    </a:lnTo>
                    <a:lnTo>
                      <a:pt x="298" y="7"/>
                    </a:lnTo>
                    <a:lnTo>
                      <a:pt x="291" y="2"/>
                    </a:lnTo>
                    <a:lnTo>
                      <a:pt x="280" y="0"/>
                    </a:lnTo>
                    <a:lnTo>
                      <a:pt x="26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01" name="Freeform 105"/>
              <p:cNvSpPr>
                <a:spLocks/>
              </p:cNvSpPr>
              <p:nvPr/>
            </p:nvSpPr>
            <p:spPr bwMode="auto">
              <a:xfrm>
                <a:off x="4502" y="1462"/>
                <a:ext cx="57" cy="40"/>
              </a:xfrm>
              <a:custGeom>
                <a:avLst/>
                <a:gdLst/>
                <a:ahLst/>
                <a:cxnLst>
                  <a:cxn ang="0">
                    <a:pos x="56" y="37"/>
                  </a:cxn>
                  <a:cxn ang="0">
                    <a:pos x="42" y="32"/>
                  </a:cxn>
                  <a:cxn ang="0">
                    <a:pos x="19" y="20"/>
                  </a:cxn>
                  <a:cxn ang="0">
                    <a:pos x="0" y="0"/>
                  </a:cxn>
                  <a:cxn ang="0">
                    <a:pos x="1" y="20"/>
                  </a:cxn>
                  <a:cxn ang="0">
                    <a:pos x="10" y="38"/>
                  </a:cxn>
                  <a:cxn ang="0">
                    <a:pos x="22" y="36"/>
                  </a:cxn>
                  <a:cxn ang="0">
                    <a:pos x="36" y="35"/>
                  </a:cxn>
                  <a:cxn ang="0">
                    <a:pos x="56" y="37"/>
                  </a:cxn>
                </a:cxnLst>
                <a:rect l="0" t="0" r="r" b="b"/>
                <a:pathLst>
                  <a:path w="57" h="39">
                    <a:moveTo>
                      <a:pt x="56" y="37"/>
                    </a:moveTo>
                    <a:lnTo>
                      <a:pt x="42" y="32"/>
                    </a:lnTo>
                    <a:lnTo>
                      <a:pt x="19" y="20"/>
                    </a:lnTo>
                    <a:lnTo>
                      <a:pt x="0" y="0"/>
                    </a:lnTo>
                    <a:lnTo>
                      <a:pt x="1" y="20"/>
                    </a:lnTo>
                    <a:lnTo>
                      <a:pt x="10" y="38"/>
                    </a:lnTo>
                    <a:lnTo>
                      <a:pt x="22" y="36"/>
                    </a:lnTo>
                    <a:lnTo>
                      <a:pt x="36" y="35"/>
                    </a:lnTo>
                    <a:lnTo>
                      <a:pt x="56" y="37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02" name="Freeform 106"/>
              <p:cNvSpPr>
                <a:spLocks/>
              </p:cNvSpPr>
              <p:nvPr/>
            </p:nvSpPr>
            <p:spPr bwMode="auto">
              <a:xfrm>
                <a:off x="4550" y="1361"/>
                <a:ext cx="127" cy="142"/>
              </a:xfrm>
              <a:custGeom>
                <a:avLst/>
                <a:gdLst/>
                <a:ahLst/>
                <a:cxnLst>
                  <a:cxn ang="0">
                    <a:pos x="1" y="31"/>
                  </a:cxn>
                  <a:cxn ang="0">
                    <a:pos x="15" y="31"/>
                  </a:cxn>
                  <a:cxn ang="0">
                    <a:pos x="26" y="33"/>
                  </a:cxn>
                  <a:cxn ang="0">
                    <a:pos x="33" y="38"/>
                  </a:cxn>
                  <a:cxn ang="0">
                    <a:pos x="47" y="52"/>
                  </a:cxn>
                  <a:cxn ang="0">
                    <a:pos x="56" y="66"/>
                  </a:cxn>
                  <a:cxn ang="0">
                    <a:pos x="58" y="80"/>
                  </a:cxn>
                  <a:cxn ang="0">
                    <a:pos x="59" y="92"/>
                  </a:cxn>
                  <a:cxn ang="0">
                    <a:pos x="58" y="105"/>
                  </a:cxn>
                  <a:cxn ang="0">
                    <a:pos x="53" y="117"/>
                  </a:cxn>
                  <a:cxn ang="0">
                    <a:pos x="48" y="126"/>
                  </a:cxn>
                  <a:cxn ang="0">
                    <a:pos x="38" y="141"/>
                  </a:cxn>
                  <a:cxn ang="0">
                    <a:pos x="78" y="122"/>
                  </a:cxn>
                  <a:cxn ang="0">
                    <a:pos x="119" y="108"/>
                  </a:cxn>
                  <a:cxn ang="0">
                    <a:pos x="123" y="91"/>
                  </a:cxn>
                  <a:cxn ang="0">
                    <a:pos x="125" y="82"/>
                  </a:cxn>
                  <a:cxn ang="0">
                    <a:pos x="126" y="72"/>
                  </a:cxn>
                  <a:cxn ang="0">
                    <a:pos x="126" y="61"/>
                  </a:cxn>
                  <a:cxn ang="0">
                    <a:pos x="125" y="51"/>
                  </a:cxn>
                  <a:cxn ang="0">
                    <a:pos x="122" y="41"/>
                  </a:cxn>
                  <a:cxn ang="0">
                    <a:pos x="115" y="30"/>
                  </a:cxn>
                  <a:cxn ang="0">
                    <a:pos x="105" y="19"/>
                  </a:cxn>
                  <a:cxn ang="0">
                    <a:pos x="89" y="3"/>
                  </a:cxn>
                  <a:cxn ang="0">
                    <a:pos x="86" y="1"/>
                  </a:cxn>
                  <a:cxn ang="0">
                    <a:pos x="82" y="0"/>
                  </a:cxn>
                  <a:cxn ang="0">
                    <a:pos x="71" y="1"/>
                  </a:cxn>
                  <a:cxn ang="0">
                    <a:pos x="4" y="22"/>
                  </a:cxn>
                  <a:cxn ang="0">
                    <a:pos x="1" y="24"/>
                  </a:cxn>
                  <a:cxn ang="0">
                    <a:pos x="0" y="27"/>
                  </a:cxn>
                  <a:cxn ang="0">
                    <a:pos x="1" y="31"/>
                  </a:cxn>
                </a:cxnLst>
                <a:rect l="0" t="0" r="r" b="b"/>
                <a:pathLst>
                  <a:path w="127" h="142">
                    <a:moveTo>
                      <a:pt x="1" y="31"/>
                    </a:moveTo>
                    <a:lnTo>
                      <a:pt x="15" y="31"/>
                    </a:lnTo>
                    <a:lnTo>
                      <a:pt x="26" y="33"/>
                    </a:lnTo>
                    <a:lnTo>
                      <a:pt x="33" y="38"/>
                    </a:lnTo>
                    <a:lnTo>
                      <a:pt x="47" y="52"/>
                    </a:lnTo>
                    <a:lnTo>
                      <a:pt x="56" y="66"/>
                    </a:lnTo>
                    <a:lnTo>
                      <a:pt x="58" y="80"/>
                    </a:lnTo>
                    <a:lnTo>
                      <a:pt x="59" y="92"/>
                    </a:lnTo>
                    <a:lnTo>
                      <a:pt x="58" y="105"/>
                    </a:lnTo>
                    <a:lnTo>
                      <a:pt x="53" y="117"/>
                    </a:lnTo>
                    <a:lnTo>
                      <a:pt x="48" y="126"/>
                    </a:lnTo>
                    <a:lnTo>
                      <a:pt x="38" y="141"/>
                    </a:lnTo>
                    <a:lnTo>
                      <a:pt x="78" y="122"/>
                    </a:lnTo>
                    <a:lnTo>
                      <a:pt x="119" y="108"/>
                    </a:lnTo>
                    <a:lnTo>
                      <a:pt x="123" y="91"/>
                    </a:lnTo>
                    <a:lnTo>
                      <a:pt x="125" y="82"/>
                    </a:lnTo>
                    <a:lnTo>
                      <a:pt x="126" y="72"/>
                    </a:lnTo>
                    <a:lnTo>
                      <a:pt x="126" y="61"/>
                    </a:lnTo>
                    <a:lnTo>
                      <a:pt x="125" y="51"/>
                    </a:lnTo>
                    <a:lnTo>
                      <a:pt x="122" y="41"/>
                    </a:lnTo>
                    <a:lnTo>
                      <a:pt x="115" y="30"/>
                    </a:lnTo>
                    <a:lnTo>
                      <a:pt x="105" y="19"/>
                    </a:lnTo>
                    <a:lnTo>
                      <a:pt x="89" y="3"/>
                    </a:lnTo>
                    <a:lnTo>
                      <a:pt x="86" y="1"/>
                    </a:lnTo>
                    <a:lnTo>
                      <a:pt x="82" y="0"/>
                    </a:lnTo>
                    <a:lnTo>
                      <a:pt x="71" y="1"/>
                    </a:lnTo>
                    <a:lnTo>
                      <a:pt x="4" y="22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1" y="31"/>
                    </a:lnTo>
                  </a:path>
                </a:pathLst>
              </a:custGeom>
              <a:solidFill>
                <a:srgbClr val="B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03" name="Freeform 107"/>
              <p:cNvSpPr>
                <a:spLocks/>
              </p:cNvSpPr>
              <p:nvPr/>
            </p:nvSpPr>
            <p:spPr bwMode="auto">
              <a:xfrm>
                <a:off x="5039" y="1489"/>
                <a:ext cx="41" cy="38"/>
              </a:xfrm>
              <a:custGeom>
                <a:avLst/>
                <a:gdLst/>
                <a:ahLst/>
                <a:cxnLst>
                  <a:cxn ang="0">
                    <a:pos x="37" y="25"/>
                  </a:cxn>
                  <a:cxn ang="0">
                    <a:pos x="33" y="16"/>
                  </a:cxn>
                  <a:cxn ang="0">
                    <a:pos x="29" y="7"/>
                  </a:cxn>
                  <a:cxn ang="0">
                    <a:pos x="23" y="0"/>
                  </a:cxn>
                  <a:cxn ang="0">
                    <a:pos x="14" y="7"/>
                  </a:cxn>
                  <a:cxn ang="0">
                    <a:pos x="0" y="10"/>
                  </a:cxn>
                  <a:cxn ang="0">
                    <a:pos x="11" y="15"/>
                  </a:cxn>
                  <a:cxn ang="0">
                    <a:pos x="19" y="23"/>
                  </a:cxn>
                  <a:cxn ang="0">
                    <a:pos x="29" y="37"/>
                  </a:cxn>
                  <a:cxn ang="0">
                    <a:pos x="40" y="31"/>
                  </a:cxn>
                  <a:cxn ang="0">
                    <a:pos x="37" y="25"/>
                  </a:cxn>
                </a:cxnLst>
                <a:rect l="0" t="0" r="r" b="b"/>
                <a:pathLst>
                  <a:path w="41" h="38">
                    <a:moveTo>
                      <a:pt x="37" y="25"/>
                    </a:moveTo>
                    <a:lnTo>
                      <a:pt x="33" y="16"/>
                    </a:lnTo>
                    <a:lnTo>
                      <a:pt x="29" y="7"/>
                    </a:lnTo>
                    <a:lnTo>
                      <a:pt x="23" y="0"/>
                    </a:lnTo>
                    <a:lnTo>
                      <a:pt x="14" y="7"/>
                    </a:lnTo>
                    <a:lnTo>
                      <a:pt x="0" y="10"/>
                    </a:lnTo>
                    <a:lnTo>
                      <a:pt x="11" y="15"/>
                    </a:lnTo>
                    <a:lnTo>
                      <a:pt x="19" y="23"/>
                    </a:lnTo>
                    <a:lnTo>
                      <a:pt x="29" y="37"/>
                    </a:lnTo>
                    <a:lnTo>
                      <a:pt x="40" y="31"/>
                    </a:lnTo>
                    <a:lnTo>
                      <a:pt x="37" y="25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04" name="Freeform 108"/>
              <p:cNvSpPr>
                <a:spLocks/>
              </p:cNvSpPr>
              <p:nvPr/>
            </p:nvSpPr>
            <p:spPr bwMode="auto">
              <a:xfrm>
                <a:off x="4983" y="1508"/>
                <a:ext cx="72" cy="2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1" y="0"/>
                  </a:cxn>
                  <a:cxn ang="0">
                    <a:pos x="46" y="5"/>
                  </a:cxn>
                  <a:cxn ang="0">
                    <a:pos x="64" y="15"/>
                  </a:cxn>
                  <a:cxn ang="0">
                    <a:pos x="71" y="21"/>
                  </a:cxn>
                  <a:cxn ang="0">
                    <a:pos x="44" y="26"/>
                  </a:cxn>
                  <a:cxn ang="0">
                    <a:pos x="33" y="26"/>
                  </a:cxn>
                  <a:cxn ang="0">
                    <a:pos x="11" y="11"/>
                  </a:cxn>
                  <a:cxn ang="0">
                    <a:pos x="0" y="7"/>
                  </a:cxn>
                </a:cxnLst>
                <a:rect l="0" t="0" r="r" b="b"/>
                <a:pathLst>
                  <a:path w="72" h="27">
                    <a:moveTo>
                      <a:pt x="0" y="7"/>
                    </a:moveTo>
                    <a:lnTo>
                      <a:pt x="31" y="0"/>
                    </a:lnTo>
                    <a:lnTo>
                      <a:pt x="46" y="5"/>
                    </a:lnTo>
                    <a:lnTo>
                      <a:pt x="64" y="15"/>
                    </a:lnTo>
                    <a:lnTo>
                      <a:pt x="71" y="21"/>
                    </a:lnTo>
                    <a:lnTo>
                      <a:pt x="44" y="26"/>
                    </a:lnTo>
                    <a:lnTo>
                      <a:pt x="33" y="26"/>
                    </a:lnTo>
                    <a:lnTo>
                      <a:pt x="11" y="11"/>
                    </a:lnTo>
                    <a:lnTo>
                      <a:pt x="0" y="7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05" name="Freeform 109"/>
              <p:cNvSpPr>
                <a:spLocks/>
              </p:cNvSpPr>
              <p:nvPr/>
            </p:nvSpPr>
            <p:spPr bwMode="auto">
              <a:xfrm>
                <a:off x="4930" y="1521"/>
                <a:ext cx="71" cy="3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9"/>
                  </a:cxn>
                  <a:cxn ang="0">
                    <a:pos x="34" y="31"/>
                  </a:cxn>
                  <a:cxn ang="0">
                    <a:pos x="70" y="24"/>
                  </a:cxn>
                  <a:cxn ang="0">
                    <a:pos x="34" y="0"/>
                  </a:cxn>
                </a:cxnLst>
                <a:rect l="0" t="0" r="r" b="b"/>
                <a:pathLst>
                  <a:path w="71" h="32">
                    <a:moveTo>
                      <a:pt x="34" y="0"/>
                    </a:moveTo>
                    <a:lnTo>
                      <a:pt x="0" y="9"/>
                    </a:lnTo>
                    <a:lnTo>
                      <a:pt x="34" y="31"/>
                    </a:lnTo>
                    <a:lnTo>
                      <a:pt x="70" y="24"/>
                    </a:lnTo>
                    <a:lnTo>
                      <a:pt x="34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06" name="Freeform 110"/>
              <p:cNvSpPr>
                <a:spLocks/>
              </p:cNvSpPr>
              <p:nvPr/>
            </p:nvSpPr>
            <p:spPr bwMode="auto">
              <a:xfrm>
                <a:off x="4870" y="1535"/>
                <a:ext cx="73" cy="3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7" y="0"/>
                  </a:cxn>
                  <a:cxn ang="0">
                    <a:pos x="73" y="22"/>
                  </a:cxn>
                  <a:cxn ang="0">
                    <a:pos x="37" y="29"/>
                  </a:cxn>
                  <a:cxn ang="0">
                    <a:pos x="0" y="8"/>
                  </a:cxn>
                </a:cxnLst>
                <a:rect l="0" t="0" r="r" b="b"/>
                <a:pathLst>
                  <a:path w="74" h="30">
                    <a:moveTo>
                      <a:pt x="0" y="8"/>
                    </a:moveTo>
                    <a:lnTo>
                      <a:pt x="37" y="0"/>
                    </a:lnTo>
                    <a:lnTo>
                      <a:pt x="73" y="22"/>
                    </a:lnTo>
                    <a:lnTo>
                      <a:pt x="37" y="29"/>
                    </a:lnTo>
                    <a:lnTo>
                      <a:pt x="0" y="8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07" name="Freeform 111"/>
              <p:cNvSpPr>
                <a:spLocks/>
              </p:cNvSpPr>
              <p:nvPr/>
            </p:nvSpPr>
            <p:spPr bwMode="auto">
              <a:xfrm>
                <a:off x="4804" y="1547"/>
                <a:ext cx="81" cy="3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9" y="0"/>
                  </a:cxn>
                  <a:cxn ang="0">
                    <a:pos x="80" y="22"/>
                  </a:cxn>
                  <a:cxn ang="0">
                    <a:pos x="36" y="29"/>
                  </a:cxn>
                  <a:cxn ang="0">
                    <a:pos x="0" y="9"/>
                  </a:cxn>
                </a:cxnLst>
                <a:rect l="0" t="0" r="r" b="b"/>
                <a:pathLst>
                  <a:path w="81" h="30">
                    <a:moveTo>
                      <a:pt x="0" y="9"/>
                    </a:moveTo>
                    <a:lnTo>
                      <a:pt x="39" y="0"/>
                    </a:lnTo>
                    <a:lnTo>
                      <a:pt x="80" y="22"/>
                    </a:lnTo>
                    <a:lnTo>
                      <a:pt x="36" y="29"/>
                    </a:lnTo>
                    <a:lnTo>
                      <a:pt x="0" y="9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08" name="Freeform 112"/>
              <p:cNvSpPr>
                <a:spLocks/>
              </p:cNvSpPr>
              <p:nvPr/>
            </p:nvSpPr>
            <p:spPr bwMode="auto">
              <a:xfrm>
                <a:off x="4755" y="1561"/>
                <a:ext cx="65" cy="2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3"/>
                  </a:cxn>
                  <a:cxn ang="0">
                    <a:pos x="32" y="26"/>
                  </a:cxn>
                  <a:cxn ang="0">
                    <a:pos x="65" y="20"/>
                  </a:cxn>
                  <a:cxn ang="0">
                    <a:pos x="26" y="0"/>
                  </a:cxn>
                </a:cxnLst>
                <a:rect l="0" t="0" r="r" b="b"/>
                <a:pathLst>
                  <a:path w="66" h="27">
                    <a:moveTo>
                      <a:pt x="26" y="0"/>
                    </a:moveTo>
                    <a:lnTo>
                      <a:pt x="0" y="3"/>
                    </a:lnTo>
                    <a:lnTo>
                      <a:pt x="32" y="26"/>
                    </a:lnTo>
                    <a:lnTo>
                      <a:pt x="65" y="20"/>
                    </a:lnTo>
                    <a:lnTo>
                      <a:pt x="2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09" name="Freeform 113"/>
              <p:cNvSpPr>
                <a:spLocks/>
              </p:cNvSpPr>
              <p:nvPr/>
            </p:nvSpPr>
            <p:spPr bwMode="auto">
              <a:xfrm>
                <a:off x="4694" y="1569"/>
                <a:ext cx="68" cy="26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5"/>
                  </a:cxn>
                  <a:cxn ang="0">
                    <a:pos x="31" y="26"/>
                  </a:cxn>
                  <a:cxn ang="0">
                    <a:pos x="67" y="21"/>
                  </a:cxn>
                  <a:cxn ang="0">
                    <a:pos x="34" y="0"/>
                  </a:cxn>
                </a:cxnLst>
                <a:rect l="0" t="0" r="r" b="b"/>
                <a:pathLst>
                  <a:path w="68" h="27">
                    <a:moveTo>
                      <a:pt x="34" y="0"/>
                    </a:moveTo>
                    <a:lnTo>
                      <a:pt x="0" y="5"/>
                    </a:lnTo>
                    <a:lnTo>
                      <a:pt x="31" y="26"/>
                    </a:lnTo>
                    <a:lnTo>
                      <a:pt x="67" y="21"/>
                    </a:lnTo>
                    <a:lnTo>
                      <a:pt x="34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10" name="Freeform 114"/>
              <p:cNvSpPr>
                <a:spLocks/>
              </p:cNvSpPr>
              <p:nvPr/>
            </p:nvSpPr>
            <p:spPr bwMode="auto">
              <a:xfrm>
                <a:off x="4642" y="1576"/>
                <a:ext cx="69" cy="2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5"/>
                  </a:cxn>
                  <a:cxn ang="0">
                    <a:pos x="40" y="27"/>
                  </a:cxn>
                  <a:cxn ang="0">
                    <a:pos x="68" y="22"/>
                  </a:cxn>
                  <a:cxn ang="0">
                    <a:pos x="36" y="0"/>
                  </a:cxn>
                </a:cxnLst>
                <a:rect l="0" t="0" r="r" b="b"/>
                <a:pathLst>
                  <a:path w="69" h="28">
                    <a:moveTo>
                      <a:pt x="36" y="0"/>
                    </a:moveTo>
                    <a:lnTo>
                      <a:pt x="0" y="5"/>
                    </a:lnTo>
                    <a:lnTo>
                      <a:pt x="40" y="27"/>
                    </a:lnTo>
                    <a:lnTo>
                      <a:pt x="68" y="22"/>
                    </a:lnTo>
                    <a:lnTo>
                      <a:pt x="3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11" name="Freeform 115"/>
              <p:cNvSpPr>
                <a:spLocks/>
              </p:cNvSpPr>
              <p:nvPr/>
            </p:nvSpPr>
            <p:spPr bwMode="auto">
              <a:xfrm>
                <a:off x="4586" y="1583"/>
                <a:ext cx="71" cy="30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5"/>
                  </a:cxn>
                  <a:cxn ang="0">
                    <a:pos x="34" y="29"/>
                  </a:cxn>
                  <a:cxn ang="0">
                    <a:pos x="70" y="24"/>
                  </a:cxn>
                  <a:cxn ang="0">
                    <a:pos x="37" y="0"/>
                  </a:cxn>
                </a:cxnLst>
                <a:rect l="0" t="0" r="r" b="b"/>
                <a:pathLst>
                  <a:path w="71" h="30">
                    <a:moveTo>
                      <a:pt x="37" y="0"/>
                    </a:moveTo>
                    <a:lnTo>
                      <a:pt x="0" y="5"/>
                    </a:lnTo>
                    <a:lnTo>
                      <a:pt x="34" y="29"/>
                    </a:lnTo>
                    <a:lnTo>
                      <a:pt x="70" y="24"/>
                    </a:lnTo>
                    <a:lnTo>
                      <a:pt x="37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12" name="Freeform 116"/>
              <p:cNvSpPr>
                <a:spLocks/>
              </p:cNvSpPr>
              <p:nvPr/>
            </p:nvSpPr>
            <p:spPr bwMode="auto">
              <a:xfrm>
                <a:off x="4536" y="1592"/>
                <a:ext cx="69" cy="2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0" y="0"/>
                  </a:cxn>
                  <a:cxn ang="0">
                    <a:pos x="42" y="9"/>
                  </a:cxn>
                  <a:cxn ang="0">
                    <a:pos x="67" y="24"/>
                  </a:cxn>
                  <a:cxn ang="0">
                    <a:pos x="25" y="27"/>
                  </a:cxn>
                  <a:cxn ang="0">
                    <a:pos x="8" y="14"/>
                  </a:cxn>
                  <a:cxn ang="0">
                    <a:pos x="0" y="3"/>
                  </a:cxn>
                </a:cxnLst>
                <a:rect l="0" t="0" r="r" b="b"/>
                <a:pathLst>
                  <a:path w="68" h="28">
                    <a:moveTo>
                      <a:pt x="0" y="3"/>
                    </a:moveTo>
                    <a:lnTo>
                      <a:pt x="30" y="0"/>
                    </a:lnTo>
                    <a:lnTo>
                      <a:pt x="42" y="9"/>
                    </a:lnTo>
                    <a:lnTo>
                      <a:pt x="67" y="24"/>
                    </a:lnTo>
                    <a:lnTo>
                      <a:pt x="25" y="27"/>
                    </a:lnTo>
                    <a:lnTo>
                      <a:pt x="8" y="14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13" name="Freeform 117"/>
              <p:cNvSpPr>
                <a:spLocks/>
              </p:cNvSpPr>
              <p:nvPr/>
            </p:nvSpPr>
            <p:spPr bwMode="auto">
              <a:xfrm>
                <a:off x="4523" y="1594"/>
                <a:ext cx="27" cy="3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3"/>
                  </a:cxn>
                  <a:cxn ang="0">
                    <a:pos x="3" y="22"/>
                  </a:cxn>
                  <a:cxn ang="0">
                    <a:pos x="8" y="30"/>
                  </a:cxn>
                  <a:cxn ang="0">
                    <a:pos x="14" y="29"/>
                  </a:cxn>
                  <a:cxn ang="0">
                    <a:pos x="19" y="29"/>
                  </a:cxn>
                  <a:cxn ang="0">
                    <a:pos x="26" y="25"/>
                  </a:cxn>
                  <a:cxn ang="0">
                    <a:pos x="11" y="10"/>
                  </a:cxn>
                  <a:cxn ang="0">
                    <a:pos x="7" y="0"/>
                  </a:cxn>
                  <a:cxn ang="0">
                    <a:pos x="0" y="1"/>
                  </a:cxn>
                </a:cxnLst>
                <a:rect l="0" t="0" r="r" b="b"/>
                <a:pathLst>
                  <a:path w="27" h="31">
                    <a:moveTo>
                      <a:pt x="0" y="1"/>
                    </a:moveTo>
                    <a:lnTo>
                      <a:pt x="0" y="13"/>
                    </a:lnTo>
                    <a:lnTo>
                      <a:pt x="3" y="22"/>
                    </a:lnTo>
                    <a:lnTo>
                      <a:pt x="8" y="30"/>
                    </a:lnTo>
                    <a:lnTo>
                      <a:pt x="14" y="29"/>
                    </a:lnTo>
                    <a:lnTo>
                      <a:pt x="19" y="29"/>
                    </a:lnTo>
                    <a:lnTo>
                      <a:pt x="26" y="25"/>
                    </a:lnTo>
                    <a:lnTo>
                      <a:pt x="11" y="10"/>
                    </a:lnTo>
                    <a:lnTo>
                      <a:pt x="7" y="0"/>
                    </a:lnTo>
                    <a:lnTo>
                      <a:pt x="0" y="1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14" name="Freeform 118"/>
              <p:cNvSpPr>
                <a:spLocks/>
              </p:cNvSpPr>
              <p:nvPr/>
            </p:nvSpPr>
            <p:spPr bwMode="auto">
              <a:xfrm>
                <a:off x="4410" y="1496"/>
                <a:ext cx="202" cy="196"/>
              </a:xfrm>
              <a:custGeom>
                <a:avLst/>
                <a:gdLst/>
                <a:ahLst/>
                <a:cxnLst>
                  <a:cxn ang="0">
                    <a:pos x="180" y="6"/>
                  </a:cxn>
                  <a:cxn ang="0">
                    <a:pos x="162" y="3"/>
                  </a:cxn>
                  <a:cxn ang="0">
                    <a:pos x="148" y="2"/>
                  </a:cxn>
                  <a:cxn ang="0">
                    <a:pos x="128" y="0"/>
                  </a:cxn>
                  <a:cxn ang="0">
                    <a:pos x="114" y="1"/>
                  </a:cxn>
                  <a:cxn ang="0">
                    <a:pos x="102" y="3"/>
                  </a:cxn>
                  <a:cxn ang="0">
                    <a:pos x="87" y="7"/>
                  </a:cxn>
                  <a:cxn ang="0">
                    <a:pos x="67" y="14"/>
                  </a:cxn>
                  <a:cxn ang="0">
                    <a:pos x="52" y="22"/>
                  </a:cxn>
                  <a:cxn ang="0">
                    <a:pos x="36" y="33"/>
                  </a:cxn>
                  <a:cxn ang="0">
                    <a:pos x="21" y="52"/>
                  </a:cxn>
                  <a:cxn ang="0">
                    <a:pos x="10" y="68"/>
                  </a:cxn>
                  <a:cxn ang="0">
                    <a:pos x="7" y="79"/>
                  </a:cxn>
                  <a:cxn ang="0">
                    <a:pos x="1" y="95"/>
                  </a:cxn>
                  <a:cxn ang="0">
                    <a:pos x="0" y="114"/>
                  </a:cxn>
                  <a:cxn ang="0">
                    <a:pos x="0" y="134"/>
                  </a:cxn>
                  <a:cxn ang="0">
                    <a:pos x="5" y="152"/>
                  </a:cxn>
                  <a:cxn ang="0">
                    <a:pos x="10" y="163"/>
                  </a:cxn>
                  <a:cxn ang="0">
                    <a:pos x="26" y="183"/>
                  </a:cxn>
                  <a:cxn ang="0">
                    <a:pos x="37" y="188"/>
                  </a:cxn>
                  <a:cxn ang="0">
                    <a:pos x="49" y="193"/>
                  </a:cxn>
                  <a:cxn ang="0">
                    <a:pos x="93" y="194"/>
                  </a:cxn>
                  <a:cxn ang="0">
                    <a:pos x="124" y="192"/>
                  </a:cxn>
                  <a:cxn ang="0">
                    <a:pos x="170" y="184"/>
                  </a:cxn>
                  <a:cxn ang="0">
                    <a:pos x="176" y="178"/>
                  </a:cxn>
                  <a:cxn ang="0">
                    <a:pos x="176" y="171"/>
                  </a:cxn>
                  <a:cxn ang="0">
                    <a:pos x="153" y="164"/>
                  </a:cxn>
                  <a:cxn ang="0">
                    <a:pos x="137" y="155"/>
                  </a:cxn>
                  <a:cxn ang="0">
                    <a:pos x="128" y="143"/>
                  </a:cxn>
                  <a:cxn ang="0">
                    <a:pos x="122" y="130"/>
                  </a:cxn>
                  <a:cxn ang="0">
                    <a:pos x="122" y="126"/>
                  </a:cxn>
                  <a:cxn ang="0">
                    <a:pos x="117" y="118"/>
                  </a:cxn>
                  <a:cxn ang="0">
                    <a:pos x="114" y="109"/>
                  </a:cxn>
                  <a:cxn ang="0">
                    <a:pos x="114" y="98"/>
                  </a:cxn>
                  <a:cxn ang="0">
                    <a:pos x="114" y="88"/>
                  </a:cxn>
                  <a:cxn ang="0">
                    <a:pos x="117" y="79"/>
                  </a:cxn>
                  <a:cxn ang="0">
                    <a:pos x="122" y="63"/>
                  </a:cxn>
                  <a:cxn ang="0">
                    <a:pos x="132" y="48"/>
                  </a:cxn>
                  <a:cxn ang="0">
                    <a:pos x="148" y="33"/>
                  </a:cxn>
                  <a:cxn ang="0">
                    <a:pos x="162" y="26"/>
                  </a:cxn>
                  <a:cxn ang="0">
                    <a:pos x="173" y="20"/>
                  </a:cxn>
                  <a:cxn ang="0">
                    <a:pos x="191" y="14"/>
                  </a:cxn>
                  <a:cxn ang="0">
                    <a:pos x="202" y="11"/>
                  </a:cxn>
                  <a:cxn ang="0">
                    <a:pos x="180" y="6"/>
                  </a:cxn>
                </a:cxnLst>
                <a:rect l="0" t="0" r="r" b="b"/>
                <a:pathLst>
                  <a:path w="203" h="195">
                    <a:moveTo>
                      <a:pt x="180" y="6"/>
                    </a:moveTo>
                    <a:lnTo>
                      <a:pt x="162" y="3"/>
                    </a:lnTo>
                    <a:lnTo>
                      <a:pt x="148" y="2"/>
                    </a:lnTo>
                    <a:lnTo>
                      <a:pt x="128" y="0"/>
                    </a:lnTo>
                    <a:lnTo>
                      <a:pt x="114" y="1"/>
                    </a:lnTo>
                    <a:lnTo>
                      <a:pt x="102" y="3"/>
                    </a:lnTo>
                    <a:lnTo>
                      <a:pt x="87" y="7"/>
                    </a:lnTo>
                    <a:lnTo>
                      <a:pt x="67" y="14"/>
                    </a:lnTo>
                    <a:lnTo>
                      <a:pt x="52" y="22"/>
                    </a:lnTo>
                    <a:lnTo>
                      <a:pt x="36" y="33"/>
                    </a:lnTo>
                    <a:lnTo>
                      <a:pt x="21" y="52"/>
                    </a:lnTo>
                    <a:lnTo>
                      <a:pt x="10" y="68"/>
                    </a:lnTo>
                    <a:lnTo>
                      <a:pt x="7" y="79"/>
                    </a:lnTo>
                    <a:lnTo>
                      <a:pt x="1" y="95"/>
                    </a:lnTo>
                    <a:lnTo>
                      <a:pt x="0" y="114"/>
                    </a:lnTo>
                    <a:lnTo>
                      <a:pt x="0" y="134"/>
                    </a:lnTo>
                    <a:lnTo>
                      <a:pt x="5" y="152"/>
                    </a:lnTo>
                    <a:lnTo>
                      <a:pt x="10" y="163"/>
                    </a:lnTo>
                    <a:lnTo>
                      <a:pt x="26" y="183"/>
                    </a:lnTo>
                    <a:lnTo>
                      <a:pt x="37" y="188"/>
                    </a:lnTo>
                    <a:lnTo>
                      <a:pt x="49" y="193"/>
                    </a:lnTo>
                    <a:lnTo>
                      <a:pt x="93" y="194"/>
                    </a:lnTo>
                    <a:lnTo>
                      <a:pt x="124" y="192"/>
                    </a:lnTo>
                    <a:lnTo>
                      <a:pt x="170" y="184"/>
                    </a:lnTo>
                    <a:lnTo>
                      <a:pt x="176" y="178"/>
                    </a:lnTo>
                    <a:lnTo>
                      <a:pt x="176" y="171"/>
                    </a:lnTo>
                    <a:lnTo>
                      <a:pt x="153" y="164"/>
                    </a:lnTo>
                    <a:lnTo>
                      <a:pt x="137" y="155"/>
                    </a:lnTo>
                    <a:lnTo>
                      <a:pt x="128" y="143"/>
                    </a:lnTo>
                    <a:lnTo>
                      <a:pt x="122" y="130"/>
                    </a:lnTo>
                    <a:lnTo>
                      <a:pt x="122" y="126"/>
                    </a:lnTo>
                    <a:lnTo>
                      <a:pt x="117" y="118"/>
                    </a:lnTo>
                    <a:lnTo>
                      <a:pt x="114" y="109"/>
                    </a:lnTo>
                    <a:lnTo>
                      <a:pt x="114" y="98"/>
                    </a:lnTo>
                    <a:lnTo>
                      <a:pt x="114" y="88"/>
                    </a:lnTo>
                    <a:lnTo>
                      <a:pt x="117" y="79"/>
                    </a:lnTo>
                    <a:lnTo>
                      <a:pt x="122" y="63"/>
                    </a:lnTo>
                    <a:lnTo>
                      <a:pt x="132" y="48"/>
                    </a:lnTo>
                    <a:lnTo>
                      <a:pt x="148" y="33"/>
                    </a:lnTo>
                    <a:lnTo>
                      <a:pt x="162" y="26"/>
                    </a:lnTo>
                    <a:lnTo>
                      <a:pt x="173" y="20"/>
                    </a:lnTo>
                    <a:lnTo>
                      <a:pt x="191" y="14"/>
                    </a:lnTo>
                    <a:lnTo>
                      <a:pt x="202" y="11"/>
                    </a:lnTo>
                    <a:lnTo>
                      <a:pt x="180" y="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15" name="Freeform 119"/>
              <p:cNvSpPr>
                <a:spLocks/>
              </p:cNvSpPr>
              <p:nvPr/>
            </p:nvSpPr>
            <p:spPr bwMode="auto">
              <a:xfrm>
                <a:off x="4363" y="1599"/>
                <a:ext cx="37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1"/>
                  </a:cxn>
                  <a:cxn ang="0">
                    <a:pos x="16" y="28"/>
                  </a:cxn>
                  <a:cxn ang="0">
                    <a:pos x="35" y="29"/>
                  </a:cxn>
                  <a:cxn ang="0">
                    <a:pos x="32" y="21"/>
                  </a:cxn>
                  <a:cxn ang="0">
                    <a:pos x="31" y="10"/>
                  </a:cxn>
                  <a:cxn ang="0">
                    <a:pos x="32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5" y="11"/>
                    </a:lnTo>
                    <a:lnTo>
                      <a:pt x="16" y="28"/>
                    </a:lnTo>
                    <a:lnTo>
                      <a:pt x="35" y="29"/>
                    </a:lnTo>
                    <a:lnTo>
                      <a:pt x="32" y="21"/>
                    </a:lnTo>
                    <a:lnTo>
                      <a:pt x="31" y="10"/>
                    </a:ln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16" name="Freeform 120"/>
              <p:cNvSpPr>
                <a:spLocks/>
              </p:cNvSpPr>
              <p:nvPr/>
            </p:nvSpPr>
            <p:spPr bwMode="auto">
              <a:xfrm>
                <a:off x="4321" y="1595"/>
                <a:ext cx="54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7"/>
                  </a:cxn>
                  <a:cxn ang="0">
                    <a:pos x="22" y="29"/>
                  </a:cxn>
                  <a:cxn ang="0">
                    <a:pos x="52" y="31"/>
                  </a:cxn>
                  <a:cxn ang="0">
                    <a:pos x="37" y="17"/>
                  </a:cxn>
                  <a:cxn ang="0">
                    <a:pos x="25" y="2"/>
                  </a:cxn>
                  <a:cxn ang="0">
                    <a:pos x="0" y="0"/>
                  </a:cxn>
                </a:cxnLst>
                <a:rect l="0" t="0" r="r" b="b"/>
                <a:pathLst>
                  <a:path w="53" h="32">
                    <a:moveTo>
                      <a:pt x="0" y="0"/>
                    </a:moveTo>
                    <a:lnTo>
                      <a:pt x="10" y="17"/>
                    </a:lnTo>
                    <a:lnTo>
                      <a:pt x="22" y="29"/>
                    </a:lnTo>
                    <a:lnTo>
                      <a:pt x="52" y="31"/>
                    </a:lnTo>
                    <a:lnTo>
                      <a:pt x="37" y="17"/>
                    </a:lnTo>
                    <a:lnTo>
                      <a:pt x="25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17" name="Freeform 121"/>
              <p:cNvSpPr>
                <a:spLocks/>
              </p:cNvSpPr>
              <p:nvPr/>
            </p:nvSpPr>
            <p:spPr bwMode="auto">
              <a:xfrm>
                <a:off x="4294" y="1587"/>
                <a:ext cx="31" cy="40"/>
              </a:xfrm>
              <a:custGeom>
                <a:avLst/>
                <a:gdLst/>
                <a:ahLst/>
                <a:cxnLst>
                  <a:cxn ang="0">
                    <a:pos x="12" y="33"/>
                  </a:cxn>
                  <a:cxn ang="0">
                    <a:pos x="31" y="39"/>
                  </a:cxn>
                  <a:cxn ang="0">
                    <a:pos x="19" y="23"/>
                  </a:cxn>
                  <a:cxn ang="0">
                    <a:pos x="12" y="6"/>
                  </a:cxn>
                  <a:cxn ang="0">
                    <a:pos x="0" y="0"/>
                  </a:cxn>
                  <a:cxn ang="0">
                    <a:pos x="4" y="20"/>
                  </a:cxn>
                  <a:cxn ang="0">
                    <a:pos x="12" y="33"/>
                  </a:cxn>
                </a:cxnLst>
                <a:rect l="0" t="0" r="r" b="b"/>
                <a:pathLst>
                  <a:path w="32" h="40">
                    <a:moveTo>
                      <a:pt x="12" y="33"/>
                    </a:moveTo>
                    <a:lnTo>
                      <a:pt x="31" y="39"/>
                    </a:lnTo>
                    <a:lnTo>
                      <a:pt x="19" y="23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4" y="20"/>
                    </a:lnTo>
                    <a:lnTo>
                      <a:pt x="12" y="33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18" name="Freeform 122"/>
              <p:cNvSpPr>
                <a:spLocks/>
              </p:cNvSpPr>
              <p:nvPr/>
            </p:nvSpPr>
            <p:spPr bwMode="auto">
              <a:xfrm>
                <a:off x="4229" y="1540"/>
                <a:ext cx="24" cy="4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5" y="0"/>
                  </a:cxn>
                  <a:cxn ang="0">
                    <a:pos x="7" y="3"/>
                  </a:cxn>
                  <a:cxn ang="0">
                    <a:pos x="3" y="10"/>
                  </a:cxn>
                  <a:cxn ang="0">
                    <a:pos x="0" y="19"/>
                  </a:cxn>
                  <a:cxn ang="0">
                    <a:pos x="4" y="32"/>
                  </a:cxn>
                  <a:cxn ang="0">
                    <a:pos x="14" y="40"/>
                  </a:cxn>
                  <a:cxn ang="0">
                    <a:pos x="20" y="43"/>
                  </a:cxn>
                  <a:cxn ang="0">
                    <a:pos x="19" y="25"/>
                  </a:cxn>
                  <a:cxn ang="0">
                    <a:pos x="19" y="14"/>
                  </a:cxn>
                  <a:cxn ang="0">
                    <a:pos x="20" y="7"/>
                  </a:cxn>
                  <a:cxn ang="0">
                    <a:pos x="23" y="0"/>
                  </a:cxn>
                </a:cxnLst>
                <a:rect l="0" t="0" r="r" b="b"/>
                <a:pathLst>
                  <a:path w="24" h="44">
                    <a:moveTo>
                      <a:pt x="23" y="0"/>
                    </a:moveTo>
                    <a:lnTo>
                      <a:pt x="15" y="0"/>
                    </a:lnTo>
                    <a:lnTo>
                      <a:pt x="7" y="3"/>
                    </a:lnTo>
                    <a:lnTo>
                      <a:pt x="3" y="10"/>
                    </a:lnTo>
                    <a:lnTo>
                      <a:pt x="0" y="19"/>
                    </a:lnTo>
                    <a:lnTo>
                      <a:pt x="4" y="32"/>
                    </a:lnTo>
                    <a:lnTo>
                      <a:pt x="14" y="40"/>
                    </a:lnTo>
                    <a:lnTo>
                      <a:pt x="20" y="43"/>
                    </a:lnTo>
                    <a:lnTo>
                      <a:pt x="19" y="25"/>
                    </a:lnTo>
                    <a:lnTo>
                      <a:pt x="19" y="14"/>
                    </a:lnTo>
                    <a:lnTo>
                      <a:pt x="20" y="7"/>
                    </a:lnTo>
                    <a:lnTo>
                      <a:pt x="23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19" name="Freeform 123"/>
              <p:cNvSpPr>
                <a:spLocks/>
              </p:cNvSpPr>
              <p:nvPr/>
            </p:nvSpPr>
            <p:spPr bwMode="auto">
              <a:xfrm>
                <a:off x="5039" y="1489"/>
                <a:ext cx="41" cy="38"/>
              </a:xfrm>
              <a:custGeom>
                <a:avLst/>
                <a:gdLst/>
                <a:ahLst/>
                <a:cxnLst>
                  <a:cxn ang="0">
                    <a:pos x="37" y="25"/>
                  </a:cxn>
                  <a:cxn ang="0">
                    <a:pos x="33" y="16"/>
                  </a:cxn>
                  <a:cxn ang="0">
                    <a:pos x="29" y="7"/>
                  </a:cxn>
                  <a:cxn ang="0">
                    <a:pos x="23" y="0"/>
                  </a:cxn>
                  <a:cxn ang="0">
                    <a:pos x="14" y="7"/>
                  </a:cxn>
                  <a:cxn ang="0">
                    <a:pos x="0" y="10"/>
                  </a:cxn>
                  <a:cxn ang="0">
                    <a:pos x="11" y="15"/>
                  </a:cxn>
                  <a:cxn ang="0">
                    <a:pos x="19" y="23"/>
                  </a:cxn>
                  <a:cxn ang="0">
                    <a:pos x="29" y="37"/>
                  </a:cxn>
                  <a:cxn ang="0">
                    <a:pos x="40" y="31"/>
                  </a:cxn>
                  <a:cxn ang="0">
                    <a:pos x="37" y="25"/>
                  </a:cxn>
                </a:cxnLst>
                <a:rect l="0" t="0" r="r" b="b"/>
                <a:pathLst>
                  <a:path w="41" h="38">
                    <a:moveTo>
                      <a:pt x="37" y="25"/>
                    </a:moveTo>
                    <a:lnTo>
                      <a:pt x="33" y="16"/>
                    </a:lnTo>
                    <a:lnTo>
                      <a:pt x="29" y="7"/>
                    </a:lnTo>
                    <a:lnTo>
                      <a:pt x="23" y="0"/>
                    </a:lnTo>
                    <a:lnTo>
                      <a:pt x="14" y="7"/>
                    </a:lnTo>
                    <a:lnTo>
                      <a:pt x="0" y="10"/>
                    </a:lnTo>
                    <a:lnTo>
                      <a:pt x="11" y="15"/>
                    </a:lnTo>
                    <a:lnTo>
                      <a:pt x="19" y="23"/>
                    </a:lnTo>
                    <a:lnTo>
                      <a:pt x="29" y="37"/>
                    </a:lnTo>
                    <a:lnTo>
                      <a:pt x="40" y="31"/>
                    </a:lnTo>
                    <a:lnTo>
                      <a:pt x="37" y="25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20" name="Freeform 124"/>
              <p:cNvSpPr>
                <a:spLocks/>
              </p:cNvSpPr>
              <p:nvPr/>
            </p:nvSpPr>
            <p:spPr bwMode="auto">
              <a:xfrm>
                <a:off x="4983" y="1508"/>
                <a:ext cx="72" cy="2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1" y="0"/>
                  </a:cxn>
                  <a:cxn ang="0">
                    <a:pos x="46" y="5"/>
                  </a:cxn>
                  <a:cxn ang="0">
                    <a:pos x="64" y="15"/>
                  </a:cxn>
                  <a:cxn ang="0">
                    <a:pos x="71" y="21"/>
                  </a:cxn>
                  <a:cxn ang="0">
                    <a:pos x="44" y="26"/>
                  </a:cxn>
                  <a:cxn ang="0">
                    <a:pos x="33" y="26"/>
                  </a:cxn>
                  <a:cxn ang="0">
                    <a:pos x="11" y="11"/>
                  </a:cxn>
                  <a:cxn ang="0">
                    <a:pos x="0" y="7"/>
                  </a:cxn>
                </a:cxnLst>
                <a:rect l="0" t="0" r="r" b="b"/>
                <a:pathLst>
                  <a:path w="72" h="27">
                    <a:moveTo>
                      <a:pt x="0" y="7"/>
                    </a:moveTo>
                    <a:lnTo>
                      <a:pt x="31" y="0"/>
                    </a:lnTo>
                    <a:lnTo>
                      <a:pt x="46" y="5"/>
                    </a:lnTo>
                    <a:lnTo>
                      <a:pt x="64" y="15"/>
                    </a:lnTo>
                    <a:lnTo>
                      <a:pt x="71" y="21"/>
                    </a:lnTo>
                    <a:lnTo>
                      <a:pt x="44" y="26"/>
                    </a:lnTo>
                    <a:lnTo>
                      <a:pt x="33" y="26"/>
                    </a:lnTo>
                    <a:lnTo>
                      <a:pt x="11" y="11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21" name="Freeform 125"/>
              <p:cNvSpPr>
                <a:spLocks/>
              </p:cNvSpPr>
              <p:nvPr/>
            </p:nvSpPr>
            <p:spPr bwMode="auto">
              <a:xfrm>
                <a:off x="4930" y="1521"/>
                <a:ext cx="71" cy="3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9"/>
                  </a:cxn>
                  <a:cxn ang="0">
                    <a:pos x="34" y="31"/>
                  </a:cxn>
                  <a:cxn ang="0">
                    <a:pos x="70" y="24"/>
                  </a:cxn>
                  <a:cxn ang="0">
                    <a:pos x="34" y="0"/>
                  </a:cxn>
                </a:cxnLst>
                <a:rect l="0" t="0" r="r" b="b"/>
                <a:pathLst>
                  <a:path w="71" h="32">
                    <a:moveTo>
                      <a:pt x="34" y="0"/>
                    </a:moveTo>
                    <a:lnTo>
                      <a:pt x="0" y="9"/>
                    </a:lnTo>
                    <a:lnTo>
                      <a:pt x="34" y="31"/>
                    </a:lnTo>
                    <a:lnTo>
                      <a:pt x="70" y="2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22" name="Freeform 126"/>
              <p:cNvSpPr>
                <a:spLocks/>
              </p:cNvSpPr>
              <p:nvPr/>
            </p:nvSpPr>
            <p:spPr bwMode="auto">
              <a:xfrm>
                <a:off x="4870" y="1535"/>
                <a:ext cx="73" cy="3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7" y="0"/>
                  </a:cxn>
                  <a:cxn ang="0">
                    <a:pos x="73" y="22"/>
                  </a:cxn>
                  <a:cxn ang="0">
                    <a:pos x="37" y="29"/>
                  </a:cxn>
                  <a:cxn ang="0">
                    <a:pos x="0" y="8"/>
                  </a:cxn>
                </a:cxnLst>
                <a:rect l="0" t="0" r="r" b="b"/>
                <a:pathLst>
                  <a:path w="74" h="30">
                    <a:moveTo>
                      <a:pt x="0" y="8"/>
                    </a:moveTo>
                    <a:lnTo>
                      <a:pt x="37" y="0"/>
                    </a:lnTo>
                    <a:lnTo>
                      <a:pt x="73" y="22"/>
                    </a:lnTo>
                    <a:lnTo>
                      <a:pt x="37" y="29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23" name="Freeform 127"/>
              <p:cNvSpPr>
                <a:spLocks/>
              </p:cNvSpPr>
              <p:nvPr/>
            </p:nvSpPr>
            <p:spPr bwMode="auto">
              <a:xfrm>
                <a:off x="4804" y="1547"/>
                <a:ext cx="81" cy="3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9" y="0"/>
                  </a:cxn>
                  <a:cxn ang="0">
                    <a:pos x="80" y="22"/>
                  </a:cxn>
                  <a:cxn ang="0">
                    <a:pos x="36" y="29"/>
                  </a:cxn>
                  <a:cxn ang="0">
                    <a:pos x="0" y="9"/>
                  </a:cxn>
                </a:cxnLst>
                <a:rect l="0" t="0" r="r" b="b"/>
                <a:pathLst>
                  <a:path w="81" h="30">
                    <a:moveTo>
                      <a:pt x="0" y="9"/>
                    </a:moveTo>
                    <a:lnTo>
                      <a:pt x="39" y="0"/>
                    </a:lnTo>
                    <a:lnTo>
                      <a:pt x="80" y="22"/>
                    </a:lnTo>
                    <a:lnTo>
                      <a:pt x="36" y="2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24" name="Freeform 128"/>
              <p:cNvSpPr>
                <a:spLocks/>
              </p:cNvSpPr>
              <p:nvPr/>
            </p:nvSpPr>
            <p:spPr bwMode="auto">
              <a:xfrm>
                <a:off x="4755" y="1561"/>
                <a:ext cx="65" cy="2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3"/>
                  </a:cxn>
                  <a:cxn ang="0">
                    <a:pos x="32" y="26"/>
                  </a:cxn>
                  <a:cxn ang="0">
                    <a:pos x="65" y="20"/>
                  </a:cxn>
                  <a:cxn ang="0">
                    <a:pos x="26" y="0"/>
                  </a:cxn>
                </a:cxnLst>
                <a:rect l="0" t="0" r="r" b="b"/>
                <a:pathLst>
                  <a:path w="66" h="27">
                    <a:moveTo>
                      <a:pt x="26" y="0"/>
                    </a:moveTo>
                    <a:lnTo>
                      <a:pt x="0" y="3"/>
                    </a:lnTo>
                    <a:lnTo>
                      <a:pt x="32" y="26"/>
                    </a:lnTo>
                    <a:lnTo>
                      <a:pt x="65" y="2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25" name="Freeform 129"/>
              <p:cNvSpPr>
                <a:spLocks/>
              </p:cNvSpPr>
              <p:nvPr/>
            </p:nvSpPr>
            <p:spPr bwMode="auto">
              <a:xfrm>
                <a:off x="4694" y="1569"/>
                <a:ext cx="68" cy="26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0" y="5"/>
                  </a:cxn>
                  <a:cxn ang="0">
                    <a:pos x="31" y="26"/>
                  </a:cxn>
                  <a:cxn ang="0">
                    <a:pos x="67" y="21"/>
                  </a:cxn>
                  <a:cxn ang="0">
                    <a:pos x="34" y="0"/>
                  </a:cxn>
                </a:cxnLst>
                <a:rect l="0" t="0" r="r" b="b"/>
                <a:pathLst>
                  <a:path w="68" h="27">
                    <a:moveTo>
                      <a:pt x="34" y="0"/>
                    </a:moveTo>
                    <a:lnTo>
                      <a:pt x="0" y="5"/>
                    </a:lnTo>
                    <a:lnTo>
                      <a:pt x="31" y="26"/>
                    </a:lnTo>
                    <a:lnTo>
                      <a:pt x="67" y="21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26" name="Freeform 130"/>
              <p:cNvSpPr>
                <a:spLocks/>
              </p:cNvSpPr>
              <p:nvPr/>
            </p:nvSpPr>
            <p:spPr bwMode="auto">
              <a:xfrm>
                <a:off x="4642" y="1576"/>
                <a:ext cx="69" cy="2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5"/>
                  </a:cxn>
                  <a:cxn ang="0">
                    <a:pos x="40" y="27"/>
                  </a:cxn>
                  <a:cxn ang="0">
                    <a:pos x="68" y="22"/>
                  </a:cxn>
                  <a:cxn ang="0">
                    <a:pos x="36" y="0"/>
                  </a:cxn>
                </a:cxnLst>
                <a:rect l="0" t="0" r="r" b="b"/>
                <a:pathLst>
                  <a:path w="69" h="28">
                    <a:moveTo>
                      <a:pt x="36" y="0"/>
                    </a:moveTo>
                    <a:lnTo>
                      <a:pt x="0" y="5"/>
                    </a:lnTo>
                    <a:lnTo>
                      <a:pt x="40" y="27"/>
                    </a:lnTo>
                    <a:lnTo>
                      <a:pt x="68" y="22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27" name="Freeform 131"/>
              <p:cNvSpPr>
                <a:spLocks/>
              </p:cNvSpPr>
              <p:nvPr/>
            </p:nvSpPr>
            <p:spPr bwMode="auto">
              <a:xfrm>
                <a:off x="4586" y="1583"/>
                <a:ext cx="71" cy="30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5"/>
                  </a:cxn>
                  <a:cxn ang="0">
                    <a:pos x="34" y="29"/>
                  </a:cxn>
                  <a:cxn ang="0">
                    <a:pos x="70" y="24"/>
                  </a:cxn>
                  <a:cxn ang="0">
                    <a:pos x="37" y="0"/>
                  </a:cxn>
                </a:cxnLst>
                <a:rect l="0" t="0" r="r" b="b"/>
                <a:pathLst>
                  <a:path w="71" h="30">
                    <a:moveTo>
                      <a:pt x="37" y="0"/>
                    </a:moveTo>
                    <a:lnTo>
                      <a:pt x="0" y="5"/>
                    </a:lnTo>
                    <a:lnTo>
                      <a:pt x="34" y="29"/>
                    </a:lnTo>
                    <a:lnTo>
                      <a:pt x="70" y="24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28" name="Freeform 132"/>
              <p:cNvSpPr>
                <a:spLocks/>
              </p:cNvSpPr>
              <p:nvPr/>
            </p:nvSpPr>
            <p:spPr bwMode="auto">
              <a:xfrm>
                <a:off x="4536" y="1592"/>
                <a:ext cx="69" cy="2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0" y="0"/>
                  </a:cxn>
                  <a:cxn ang="0">
                    <a:pos x="42" y="9"/>
                  </a:cxn>
                  <a:cxn ang="0">
                    <a:pos x="67" y="24"/>
                  </a:cxn>
                  <a:cxn ang="0">
                    <a:pos x="25" y="27"/>
                  </a:cxn>
                  <a:cxn ang="0">
                    <a:pos x="8" y="14"/>
                  </a:cxn>
                  <a:cxn ang="0">
                    <a:pos x="0" y="3"/>
                  </a:cxn>
                </a:cxnLst>
                <a:rect l="0" t="0" r="r" b="b"/>
                <a:pathLst>
                  <a:path w="68" h="28">
                    <a:moveTo>
                      <a:pt x="0" y="3"/>
                    </a:moveTo>
                    <a:lnTo>
                      <a:pt x="30" y="0"/>
                    </a:lnTo>
                    <a:lnTo>
                      <a:pt x="42" y="9"/>
                    </a:lnTo>
                    <a:lnTo>
                      <a:pt x="67" y="24"/>
                    </a:lnTo>
                    <a:lnTo>
                      <a:pt x="25" y="27"/>
                    </a:lnTo>
                    <a:lnTo>
                      <a:pt x="8" y="14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29" name="Freeform 133"/>
              <p:cNvSpPr>
                <a:spLocks/>
              </p:cNvSpPr>
              <p:nvPr/>
            </p:nvSpPr>
            <p:spPr bwMode="auto">
              <a:xfrm>
                <a:off x="4523" y="1594"/>
                <a:ext cx="27" cy="3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3"/>
                  </a:cxn>
                  <a:cxn ang="0">
                    <a:pos x="3" y="22"/>
                  </a:cxn>
                  <a:cxn ang="0">
                    <a:pos x="8" y="30"/>
                  </a:cxn>
                  <a:cxn ang="0">
                    <a:pos x="14" y="29"/>
                  </a:cxn>
                  <a:cxn ang="0">
                    <a:pos x="19" y="29"/>
                  </a:cxn>
                  <a:cxn ang="0">
                    <a:pos x="26" y="25"/>
                  </a:cxn>
                  <a:cxn ang="0">
                    <a:pos x="11" y="10"/>
                  </a:cxn>
                  <a:cxn ang="0">
                    <a:pos x="7" y="0"/>
                  </a:cxn>
                  <a:cxn ang="0">
                    <a:pos x="0" y="1"/>
                  </a:cxn>
                </a:cxnLst>
                <a:rect l="0" t="0" r="r" b="b"/>
                <a:pathLst>
                  <a:path w="27" h="31">
                    <a:moveTo>
                      <a:pt x="0" y="1"/>
                    </a:moveTo>
                    <a:lnTo>
                      <a:pt x="0" y="13"/>
                    </a:lnTo>
                    <a:lnTo>
                      <a:pt x="3" y="22"/>
                    </a:lnTo>
                    <a:lnTo>
                      <a:pt x="8" y="30"/>
                    </a:lnTo>
                    <a:lnTo>
                      <a:pt x="14" y="29"/>
                    </a:lnTo>
                    <a:lnTo>
                      <a:pt x="19" y="29"/>
                    </a:lnTo>
                    <a:lnTo>
                      <a:pt x="26" y="25"/>
                    </a:lnTo>
                    <a:lnTo>
                      <a:pt x="11" y="10"/>
                    </a:lnTo>
                    <a:lnTo>
                      <a:pt x="7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30" name="Freeform 134"/>
              <p:cNvSpPr>
                <a:spLocks/>
              </p:cNvSpPr>
              <p:nvPr/>
            </p:nvSpPr>
            <p:spPr bwMode="auto">
              <a:xfrm>
                <a:off x="4410" y="1496"/>
                <a:ext cx="202" cy="196"/>
              </a:xfrm>
              <a:custGeom>
                <a:avLst/>
                <a:gdLst/>
                <a:ahLst/>
                <a:cxnLst>
                  <a:cxn ang="0">
                    <a:pos x="180" y="6"/>
                  </a:cxn>
                  <a:cxn ang="0">
                    <a:pos x="162" y="3"/>
                  </a:cxn>
                  <a:cxn ang="0">
                    <a:pos x="148" y="2"/>
                  </a:cxn>
                  <a:cxn ang="0">
                    <a:pos x="128" y="0"/>
                  </a:cxn>
                  <a:cxn ang="0">
                    <a:pos x="114" y="1"/>
                  </a:cxn>
                  <a:cxn ang="0">
                    <a:pos x="102" y="3"/>
                  </a:cxn>
                  <a:cxn ang="0">
                    <a:pos x="87" y="7"/>
                  </a:cxn>
                  <a:cxn ang="0">
                    <a:pos x="67" y="14"/>
                  </a:cxn>
                  <a:cxn ang="0">
                    <a:pos x="52" y="22"/>
                  </a:cxn>
                  <a:cxn ang="0">
                    <a:pos x="36" y="33"/>
                  </a:cxn>
                  <a:cxn ang="0">
                    <a:pos x="21" y="52"/>
                  </a:cxn>
                  <a:cxn ang="0">
                    <a:pos x="10" y="68"/>
                  </a:cxn>
                  <a:cxn ang="0">
                    <a:pos x="7" y="79"/>
                  </a:cxn>
                  <a:cxn ang="0">
                    <a:pos x="1" y="95"/>
                  </a:cxn>
                  <a:cxn ang="0">
                    <a:pos x="0" y="114"/>
                  </a:cxn>
                  <a:cxn ang="0">
                    <a:pos x="0" y="134"/>
                  </a:cxn>
                  <a:cxn ang="0">
                    <a:pos x="5" y="152"/>
                  </a:cxn>
                  <a:cxn ang="0">
                    <a:pos x="10" y="163"/>
                  </a:cxn>
                  <a:cxn ang="0">
                    <a:pos x="26" y="183"/>
                  </a:cxn>
                  <a:cxn ang="0">
                    <a:pos x="37" y="188"/>
                  </a:cxn>
                  <a:cxn ang="0">
                    <a:pos x="49" y="193"/>
                  </a:cxn>
                  <a:cxn ang="0">
                    <a:pos x="93" y="194"/>
                  </a:cxn>
                  <a:cxn ang="0">
                    <a:pos x="124" y="192"/>
                  </a:cxn>
                  <a:cxn ang="0">
                    <a:pos x="170" y="184"/>
                  </a:cxn>
                  <a:cxn ang="0">
                    <a:pos x="176" y="178"/>
                  </a:cxn>
                  <a:cxn ang="0">
                    <a:pos x="176" y="171"/>
                  </a:cxn>
                  <a:cxn ang="0">
                    <a:pos x="153" y="164"/>
                  </a:cxn>
                  <a:cxn ang="0">
                    <a:pos x="137" y="155"/>
                  </a:cxn>
                  <a:cxn ang="0">
                    <a:pos x="128" y="143"/>
                  </a:cxn>
                  <a:cxn ang="0">
                    <a:pos x="122" y="130"/>
                  </a:cxn>
                  <a:cxn ang="0">
                    <a:pos x="122" y="126"/>
                  </a:cxn>
                  <a:cxn ang="0">
                    <a:pos x="117" y="118"/>
                  </a:cxn>
                  <a:cxn ang="0">
                    <a:pos x="114" y="109"/>
                  </a:cxn>
                  <a:cxn ang="0">
                    <a:pos x="114" y="98"/>
                  </a:cxn>
                  <a:cxn ang="0">
                    <a:pos x="114" y="88"/>
                  </a:cxn>
                  <a:cxn ang="0">
                    <a:pos x="117" y="79"/>
                  </a:cxn>
                  <a:cxn ang="0">
                    <a:pos x="122" y="63"/>
                  </a:cxn>
                  <a:cxn ang="0">
                    <a:pos x="132" y="48"/>
                  </a:cxn>
                  <a:cxn ang="0">
                    <a:pos x="148" y="33"/>
                  </a:cxn>
                  <a:cxn ang="0">
                    <a:pos x="162" y="26"/>
                  </a:cxn>
                  <a:cxn ang="0">
                    <a:pos x="173" y="20"/>
                  </a:cxn>
                  <a:cxn ang="0">
                    <a:pos x="191" y="14"/>
                  </a:cxn>
                  <a:cxn ang="0">
                    <a:pos x="202" y="11"/>
                  </a:cxn>
                  <a:cxn ang="0">
                    <a:pos x="180" y="6"/>
                  </a:cxn>
                </a:cxnLst>
                <a:rect l="0" t="0" r="r" b="b"/>
                <a:pathLst>
                  <a:path w="203" h="195">
                    <a:moveTo>
                      <a:pt x="180" y="6"/>
                    </a:moveTo>
                    <a:lnTo>
                      <a:pt x="162" y="3"/>
                    </a:lnTo>
                    <a:lnTo>
                      <a:pt x="148" y="2"/>
                    </a:lnTo>
                    <a:lnTo>
                      <a:pt x="128" y="0"/>
                    </a:lnTo>
                    <a:lnTo>
                      <a:pt x="114" y="1"/>
                    </a:lnTo>
                    <a:lnTo>
                      <a:pt x="102" y="3"/>
                    </a:lnTo>
                    <a:lnTo>
                      <a:pt x="87" y="7"/>
                    </a:lnTo>
                    <a:lnTo>
                      <a:pt x="67" y="14"/>
                    </a:lnTo>
                    <a:lnTo>
                      <a:pt x="52" y="22"/>
                    </a:lnTo>
                    <a:lnTo>
                      <a:pt x="36" y="33"/>
                    </a:lnTo>
                    <a:lnTo>
                      <a:pt x="21" y="52"/>
                    </a:lnTo>
                    <a:lnTo>
                      <a:pt x="10" y="68"/>
                    </a:lnTo>
                    <a:lnTo>
                      <a:pt x="7" y="79"/>
                    </a:lnTo>
                    <a:lnTo>
                      <a:pt x="1" y="95"/>
                    </a:lnTo>
                    <a:lnTo>
                      <a:pt x="0" y="114"/>
                    </a:lnTo>
                    <a:lnTo>
                      <a:pt x="0" y="134"/>
                    </a:lnTo>
                    <a:lnTo>
                      <a:pt x="5" y="152"/>
                    </a:lnTo>
                    <a:lnTo>
                      <a:pt x="10" y="163"/>
                    </a:lnTo>
                    <a:lnTo>
                      <a:pt x="26" y="183"/>
                    </a:lnTo>
                    <a:lnTo>
                      <a:pt x="37" y="188"/>
                    </a:lnTo>
                    <a:lnTo>
                      <a:pt x="49" y="193"/>
                    </a:lnTo>
                    <a:lnTo>
                      <a:pt x="93" y="194"/>
                    </a:lnTo>
                    <a:lnTo>
                      <a:pt x="124" y="192"/>
                    </a:lnTo>
                    <a:lnTo>
                      <a:pt x="170" y="184"/>
                    </a:lnTo>
                    <a:lnTo>
                      <a:pt x="176" y="178"/>
                    </a:lnTo>
                    <a:lnTo>
                      <a:pt x="176" y="171"/>
                    </a:lnTo>
                    <a:lnTo>
                      <a:pt x="153" y="164"/>
                    </a:lnTo>
                    <a:lnTo>
                      <a:pt x="137" y="155"/>
                    </a:lnTo>
                    <a:lnTo>
                      <a:pt x="128" y="143"/>
                    </a:lnTo>
                    <a:lnTo>
                      <a:pt x="122" y="130"/>
                    </a:lnTo>
                    <a:lnTo>
                      <a:pt x="122" y="126"/>
                    </a:lnTo>
                    <a:lnTo>
                      <a:pt x="117" y="118"/>
                    </a:lnTo>
                    <a:lnTo>
                      <a:pt x="114" y="109"/>
                    </a:lnTo>
                    <a:lnTo>
                      <a:pt x="114" y="98"/>
                    </a:lnTo>
                    <a:lnTo>
                      <a:pt x="114" y="88"/>
                    </a:lnTo>
                    <a:lnTo>
                      <a:pt x="117" y="79"/>
                    </a:lnTo>
                    <a:lnTo>
                      <a:pt x="122" y="63"/>
                    </a:lnTo>
                    <a:lnTo>
                      <a:pt x="132" y="48"/>
                    </a:lnTo>
                    <a:lnTo>
                      <a:pt x="148" y="33"/>
                    </a:lnTo>
                    <a:lnTo>
                      <a:pt x="162" y="26"/>
                    </a:lnTo>
                    <a:lnTo>
                      <a:pt x="173" y="20"/>
                    </a:lnTo>
                    <a:lnTo>
                      <a:pt x="191" y="14"/>
                    </a:lnTo>
                    <a:lnTo>
                      <a:pt x="202" y="11"/>
                    </a:lnTo>
                    <a:lnTo>
                      <a:pt x="180" y="6"/>
                    </a:lnTo>
                  </a:path>
                </a:pathLst>
              </a:custGeom>
              <a:solidFill>
                <a:srgbClr val="B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31" name="Freeform 135"/>
              <p:cNvSpPr>
                <a:spLocks/>
              </p:cNvSpPr>
              <p:nvPr/>
            </p:nvSpPr>
            <p:spPr bwMode="auto">
              <a:xfrm>
                <a:off x="4363" y="1599"/>
                <a:ext cx="37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1"/>
                  </a:cxn>
                  <a:cxn ang="0">
                    <a:pos x="16" y="28"/>
                  </a:cxn>
                  <a:cxn ang="0">
                    <a:pos x="35" y="29"/>
                  </a:cxn>
                  <a:cxn ang="0">
                    <a:pos x="32" y="21"/>
                  </a:cxn>
                  <a:cxn ang="0">
                    <a:pos x="31" y="10"/>
                  </a:cxn>
                  <a:cxn ang="0">
                    <a:pos x="32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5" y="11"/>
                    </a:lnTo>
                    <a:lnTo>
                      <a:pt x="16" y="28"/>
                    </a:lnTo>
                    <a:lnTo>
                      <a:pt x="35" y="29"/>
                    </a:lnTo>
                    <a:lnTo>
                      <a:pt x="32" y="21"/>
                    </a:lnTo>
                    <a:lnTo>
                      <a:pt x="31" y="10"/>
                    </a:ln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32" name="Freeform 136"/>
              <p:cNvSpPr>
                <a:spLocks/>
              </p:cNvSpPr>
              <p:nvPr/>
            </p:nvSpPr>
            <p:spPr bwMode="auto">
              <a:xfrm>
                <a:off x="4321" y="1595"/>
                <a:ext cx="54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7"/>
                  </a:cxn>
                  <a:cxn ang="0">
                    <a:pos x="22" y="29"/>
                  </a:cxn>
                  <a:cxn ang="0">
                    <a:pos x="52" y="31"/>
                  </a:cxn>
                  <a:cxn ang="0">
                    <a:pos x="37" y="17"/>
                  </a:cxn>
                  <a:cxn ang="0">
                    <a:pos x="25" y="2"/>
                  </a:cxn>
                  <a:cxn ang="0">
                    <a:pos x="0" y="0"/>
                  </a:cxn>
                </a:cxnLst>
                <a:rect l="0" t="0" r="r" b="b"/>
                <a:pathLst>
                  <a:path w="53" h="32">
                    <a:moveTo>
                      <a:pt x="0" y="0"/>
                    </a:moveTo>
                    <a:lnTo>
                      <a:pt x="10" y="17"/>
                    </a:lnTo>
                    <a:lnTo>
                      <a:pt x="22" y="29"/>
                    </a:lnTo>
                    <a:lnTo>
                      <a:pt x="52" y="31"/>
                    </a:lnTo>
                    <a:lnTo>
                      <a:pt x="37" y="17"/>
                    </a:lnTo>
                    <a:lnTo>
                      <a:pt x="25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33" name="Freeform 137"/>
              <p:cNvSpPr>
                <a:spLocks/>
              </p:cNvSpPr>
              <p:nvPr/>
            </p:nvSpPr>
            <p:spPr bwMode="auto">
              <a:xfrm>
                <a:off x="4294" y="1587"/>
                <a:ext cx="31" cy="40"/>
              </a:xfrm>
              <a:custGeom>
                <a:avLst/>
                <a:gdLst/>
                <a:ahLst/>
                <a:cxnLst>
                  <a:cxn ang="0">
                    <a:pos x="12" y="33"/>
                  </a:cxn>
                  <a:cxn ang="0">
                    <a:pos x="31" y="39"/>
                  </a:cxn>
                  <a:cxn ang="0">
                    <a:pos x="19" y="23"/>
                  </a:cxn>
                  <a:cxn ang="0">
                    <a:pos x="12" y="6"/>
                  </a:cxn>
                  <a:cxn ang="0">
                    <a:pos x="0" y="0"/>
                  </a:cxn>
                  <a:cxn ang="0">
                    <a:pos x="4" y="20"/>
                  </a:cxn>
                  <a:cxn ang="0">
                    <a:pos x="12" y="33"/>
                  </a:cxn>
                </a:cxnLst>
                <a:rect l="0" t="0" r="r" b="b"/>
                <a:pathLst>
                  <a:path w="32" h="40">
                    <a:moveTo>
                      <a:pt x="12" y="33"/>
                    </a:moveTo>
                    <a:lnTo>
                      <a:pt x="31" y="39"/>
                    </a:lnTo>
                    <a:lnTo>
                      <a:pt x="19" y="23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4" y="20"/>
                    </a:lnTo>
                    <a:lnTo>
                      <a:pt x="12" y="33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34" name="Freeform 138"/>
              <p:cNvSpPr>
                <a:spLocks/>
              </p:cNvSpPr>
              <p:nvPr/>
            </p:nvSpPr>
            <p:spPr bwMode="auto">
              <a:xfrm>
                <a:off x="4229" y="1540"/>
                <a:ext cx="24" cy="4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5" y="0"/>
                  </a:cxn>
                  <a:cxn ang="0">
                    <a:pos x="7" y="3"/>
                  </a:cxn>
                  <a:cxn ang="0">
                    <a:pos x="3" y="10"/>
                  </a:cxn>
                  <a:cxn ang="0">
                    <a:pos x="0" y="19"/>
                  </a:cxn>
                  <a:cxn ang="0">
                    <a:pos x="4" y="32"/>
                  </a:cxn>
                  <a:cxn ang="0">
                    <a:pos x="14" y="40"/>
                  </a:cxn>
                  <a:cxn ang="0">
                    <a:pos x="20" y="43"/>
                  </a:cxn>
                  <a:cxn ang="0">
                    <a:pos x="19" y="25"/>
                  </a:cxn>
                  <a:cxn ang="0">
                    <a:pos x="19" y="14"/>
                  </a:cxn>
                  <a:cxn ang="0">
                    <a:pos x="20" y="7"/>
                  </a:cxn>
                  <a:cxn ang="0">
                    <a:pos x="23" y="0"/>
                  </a:cxn>
                </a:cxnLst>
                <a:rect l="0" t="0" r="r" b="b"/>
                <a:pathLst>
                  <a:path w="24" h="44">
                    <a:moveTo>
                      <a:pt x="23" y="0"/>
                    </a:moveTo>
                    <a:lnTo>
                      <a:pt x="15" y="0"/>
                    </a:lnTo>
                    <a:lnTo>
                      <a:pt x="7" y="3"/>
                    </a:lnTo>
                    <a:lnTo>
                      <a:pt x="3" y="10"/>
                    </a:lnTo>
                    <a:lnTo>
                      <a:pt x="0" y="19"/>
                    </a:lnTo>
                    <a:lnTo>
                      <a:pt x="4" y="32"/>
                    </a:lnTo>
                    <a:lnTo>
                      <a:pt x="14" y="40"/>
                    </a:lnTo>
                    <a:lnTo>
                      <a:pt x="20" y="43"/>
                    </a:lnTo>
                    <a:lnTo>
                      <a:pt x="19" y="25"/>
                    </a:lnTo>
                    <a:lnTo>
                      <a:pt x="19" y="14"/>
                    </a:lnTo>
                    <a:lnTo>
                      <a:pt x="20" y="7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35" name="Freeform 139"/>
              <p:cNvSpPr>
                <a:spLocks/>
              </p:cNvSpPr>
              <p:nvPr/>
            </p:nvSpPr>
            <p:spPr bwMode="auto">
              <a:xfrm>
                <a:off x="4140" y="1345"/>
                <a:ext cx="326" cy="202"/>
              </a:xfrm>
              <a:custGeom>
                <a:avLst/>
                <a:gdLst/>
                <a:ahLst/>
                <a:cxnLst>
                  <a:cxn ang="0">
                    <a:pos x="4" y="186"/>
                  </a:cxn>
                  <a:cxn ang="0">
                    <a:pos x="17" y="160"/>
                  </a:cxn>
                  <a:cxn ang="0">
                    <a:pos x="22" y="149"/>
                  </a:cxn>
                  <a:cxn ang="0">
                    <a:pos x="47" y="122"/>
                  </a:cxn>
                  <a:cxn ang="0">
                    <a:pos x="78" y="95"/>
                  </a:cxn>
                  <a:cxn ang="0">
                    <a:pos x="135" y="64"/>
                  </a:cxn>
                  <a:cxn ang="0">
                    <a:pos x="196" y="38"/>
                  </a:cxn>
                  <a:cxn ang="0">
                    <a:pos x="263" y="16"/>
                  </a:cxn>
                  <a:cxn ang="0">
                    <a:pos x="297" y="6"/>
                  </a:cxn>
                  <a:cxn ang="0">
                    <a:pos x="325" y="0"/>
                  </a:cxn>
                  <a:cxn ang="0">
                    <a:pos x="244" y="32"/>
                  </a:cxn>
                  <a:cxn ang="0">
                    <a:pos x="154" y="75"/>
                  </a:cxn>
                  <a:cxn ang="0">
                    <a:pos x="113" y="99"/>
                  </a:cxn>
                  <a:cxn ang="0">
                    <a:pos x="74" y="125"/>
                  </a:cxn>
                  <a:cxn ang="0">
                    <a:pos x="39" y="155"/>
                  </a:cxn>
                  <a:cxn ang="0">
                    <a:pos x="0" y="200"/>
                  </a:cxn>
                  <a:cxn ang="0">
                    <a:pos x="4" y="186"/>
                  </a:cxn>
                </a:cxnLst>
                <a:rect l="0" t="0" r="r" b="b"/>
                <a:pathLst>
                  <a:path w="326" h="201">
                    <a:moveTo>
                      <a:pt x="4" y="186"/>
                    </a:moveTo>
                    <a:lnTo>
                      <a:pt x="17" y="160"/>
                    </a:lnTo>
                    <a:lnTo>
                      <a:pt x="22" y="149"/>
                    </a:lnTo>
                    <a:lnTo>
                      <a:pt x="47" y="122"/>
                    </a:lnTo>
                    <a:lnTo>
                      <a:pt x="78" y="95"/>
                    </a:lnTo>
                    <a:lnTo>
                      <a:pt x="135" y="64"/>
                    </a:lnTo>
                    <a:lnTo>
                      <a:pt x="196" y="38"/>
                    </a:lnTo>
                    <a:lnTo>
                      <a:pt x="263" y="16"/>
                    </a:lnTo>
                    <a:lnTo>
                      <a:pt x="297" y="6"/>
                    </a:lnTo>
                    <a:lnTo>
                      <a:pt x="325" y="0"/>
                    </a:lnTo>
                    <a:lnTo>
                      <a:pt x="244" y="32"/>
                    </a:lnTo>
                    <a:lnTo>
                      <a:pt x="154" y="75"/>
                    </a:lnTo>
                    <a:lnTo>
                      <a:pt x="113" y="99"/>
                    </a:lnTo>
                    <a:lnTo>
                      <a:pt x="74" y="125"/>
                    </a:lnTo>
                    <a:lnTo>
                      <a:pt x="39" y="155"/>
                    </a:lnTo>
                    <a:lnTo>
                      <a:pt x="0" y="200"/>
                    </a:lnTo>
                    <a:lnTo>
                      <a:pt x="4" y="186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36" name="Freeform 140"/>
              <p:cNvSpPr>
                <a:spLocks/>
              </p:cNvSpPr>
              <p:nvPr/>
            </p:nvSpPr>
            <p:spPr bwMode="auto">
              <a:xfrm>
                <a:off x="4033" y="1251"/>
                <a:ext cx="215" cy="149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8" y="135"/>
                  </a:cxn>
                  <a:cxn ang="0">
                    <a:pos x="19" y="116"/>
                  </a:cxn>
                  <a:cxn ang="0">
                    <a:pos x="32" y="96"/>
                  </a:cxn>
                  <a:cxn ang="0">
                    <a:pos x="48" y="74"/>
                  </a:cxn>
                  <a:cxn ang="0">
                    <a:pos x="69" y="58"/>
                  </a:cxn>
                  <a:cxn ang="0">
                    <a:pos x="95" y="39"/>
                  </a:cxn>
                  <a:cxn ang="0">
                    <a:pos x="123" y="26"/>
                  </a:cxn>
                  <a:cxn ang="0">
                    <a:pos x="175" y="8"/>
                  </a:cxn>
                  <a:cxn ang="0">
                    <a:pos x="214" y="0"/>
                  </a:cxn>
                  <a:cxn ang="0">
                    <a:pos x="185" y="1"/>
                  </a:cxn>
                  <a:cxn ang="0">
                    <a:pos x="160" y="3"/>
                  </a:cxn>
                  <a:cxn ang="0">
                    <a:pos x="127" y="9"/>
                  </a:cxn>
                  <a:cxn ang="0">
                    <a:pos x="95" y="23"/>
                  </a:cxn>
                  <a:cxn ang="0">
                    <a:pos x="64" y="41"/>
                  </a:cxn>
                  <a:cxn ang="0">
                    <a:pos x="36" y="67"/>
                  </a:cxn>
                  <a:cxn ang="0">
                    <a:pos x="17" y="90"/>
                  </a:cxn>
                  <a:cxn ang="0">
                    <a:pos x="6" y="110"/>
                  </a:cxn>
                  <a:cxn ang="0">
                    <a:pos x="0" y="148"/>
                  </a:cxn>
                </a:cxnLst>
                <a:rect l="0" t="0" r="r" b="b"/>
                <a:pathLst>
                  <a:path w="215" h="149">
                    <a:moveTo>
                      <a:pt x="0" y="148"/>
                    </a:moveTo>
                    <a:lnTo>
                      <a:pt x="8" y="135"/>
                    </a:lnTo>
                    <a:lnTo>
                      <a:pt x="19" y="116"/>
                    </a:lnTo>
                    <a:lnTo>
                      <a:pt x="32" y="96"/>
                    </a:lnTo>
                    <a:lnTo>
                      <a:pt x="48" y="74"/>
                    </a:lnTo>
                    <a:lnTo>
                      <a:pt x="69" y="58"/>
                    </a:lnTo>
                    <a:lnTo>
                      <a:pt x="95" y="39"/>
                    </a:lnTo>
                    <a:lnTo>
                      <a:pt x="123" y="26"/>
                    </a:lnTo>
                    <a:lnTo>
                      <a:pt x="175" y="8"/>
                    </a:lnTo>
                    <a:lnTo>
                      <a:pt x="214" y="0"/>
                    </a:lnTo>
                    <a:lnTo>
                      <a:pt x="185" y="1"/>
                    </a:lnTo>
                    <a:lnTo>
                      <a:pt x="160" y="3"/>
                    </a:lnTo>
                    <a:lnTo>
                      <a:pt x="127" y="9"/>
                    </a:lnTo>
                    <a:lnTo>
                      <a:pt x="95" y="23"/>
                    </a:lnTo>
                    <a:lnTo>
                      <a:pt x="64" y="41"/>
                    </a:lnTo>
                    <a:lnTo>
                      <a:pt x="36" y="67"/>
                    </a:lnTo>
                    <a:lnTo>
                      <a:pt x="17" y="90"/>
                    </a:lnTo>
                    <a:lnTo>
                      <a:pt x="6" y="110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37" name="Freeform 141"/>
              <p:cNvSpPr>
                <a:spLocks/>
              </p:cNvSpPr>
              <p:nvPr/>
            </p:nvSpPr>
            <p:spPr bwMode="auto">
              <a:xfrm>
                <a:off x="5280" y="1380"/>
                <a:ext cx="41" cy="5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3" y="12"/>
                  </a:cxn>
                  <a:cxn ang="0">
                    <a:pos x="17" y="23"/>
                  </a:cxn>
                  <a:cxn ang="0">
                    <a:pos x="0" y="37"/>
                  </a:cxn>
                  <a:cxn ang="0">
                    <a:pos x="30" y="56"/>
                  </a:cxn>
                  <a:cxn ang="0">
                    <a:pos x="40" y="47"/>
                  </a:cxn>
                  <a:cxn ang="0">
                    <a:pos x="37" y="29"/>
                  </a:cxn>
                  <a:cxn ang="0">
                    <a:pos x="32" y="9"/>
                  </a:cxn>
                  <a:cxn ang="0">
                    <a:pos x="26" y="0"/>
                  </a:cxn>
                </a:cxnLst>
                <a:rect l="0" t="0" r="r" b="b"/>
                <a:pathLst>
                  <a:path w="41" h="57">
                    <a:moveTo>
                      <a:pt x="26" y="0"/>
                    </a:moveTo>
                    <a:lnTo>
                      <a:pt x="23" y="12"/>
                    </a:lnTo>
                    <a:lnTo>
                      <a:pt x="17" y="23"/>
                    </a:lnTo>
                    <a:lnTo>
                      <a:pt x="0" y="37"/>
                    </a:lnTo>
                    <a:lnTo>
                      <a:pt x="30" y="56"/>
                    </a:lnTo>
                    <a:lnTo>
                      <a:pt x="40" y="47"/>
                    </a:lnTo>
                    <a:lnTo>
                      <a:pt x="37" y="29"/>
                    </a:lnTo>
                    <a:lnTo>
                      <a:pt x="32" y="9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38" name="Freeform 142"/>
              <p:cNvSpPr>
                <a:spLocks/>
              </p:cNvSpPr>
              <p:nvPr/>
            </p:nvSpPr>
            <p:spPr bwMode="auto">
              <a:xfrm>
                <a:off x="5229" y="1427"/>
                <a:ext cx="64" cy="35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32" y="0"/>
                  </a:cxn>
                  <a:cxn ang="0">
                    <a:pos x="45" y="9"/>
                  </a:cxn>
                  <a:cxn ang="0">
                    <a:pos x="63" y="19"/>
                  </a:cxn>
                  <a:cxn ang="0">
                    <a:pos x="52" y="28"/>
                  </a:cxn>
                  <a:cxn ang="0">
                    <a:pos x="37" y="34"/>
                  </a:cxn>
                  <a:cxn ang="0">
                    <a:pos x="18" y="21"/>
                  </a:cxn>
                  <a:cxn ang="0">
                    <a:pos x="0" y="14"/>
                  </a:cxn>
                  <a:cxn ang="0">
                    <a:pos x="14" y="7"/>
                  </a:cxn>
                </a:cxnLst>
                <a:rect l="0" t="0" r="r" b="b"/>
                <a:pathLst>
                  <a:path w="64" h="35">
                    <a:moveTo>
                      <a:pt x="14" y="7"/>
                    </a:moveTo>
                    <a:lnTo>
                      <a:pt x="32" y="0"/>
                    </a:lnTo>
                    <a:lnTo>
                      <a:pt x="45" y="9"/>
                    </a:lnTo>
                    <a:lnTo>
                      <a:pt x="63" y="19"/>
                    </a:lnTo>
                    <a:lnTo>
                      <a:pt x="52" y="28"/>
                    </a:lnTo>
                    <a:lnTo>
                      <a:pt x="37" y="34"/>
                    </a:lnTo>
                    <a:lnTo>
                      <a:pt x="18" y="21"/>
                    </a:lnTo>
                    <a:lnTo>
                      <a:pt x="0" y="14"/>
                    </a:lnTo>
                    <a:lnTo>
                      <a:pt x="14" y="7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39" name="Freeform 143"/>
              <p:cNvSpPr>
                <a:spLocks/>
              </p:cNvSpPr>
              <p:nvPr/>
            </p:nvSpPr>
            <p:spPr bwMode="auto">
              <a:xfrm>
                <a:off x="5188" y="1449"/>
                <a:ext cx="59" cy="3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2" y="0"/>
                  </a:cxn>
                  <a:cxn ang="0">
                    <a:pos x="33" y="2"/>
                  </a:cxn>
                  <a:cxn ang="0">
                    <a:pos x="52" y="13"/>
                  </a:cxn>
                  <a:cxn ang="0">
                    <a:pos x="59" y="18"/>
                  </a:cxn>
                  <a:cxn ang="0">
                    <a:pos x="47" y="25"/>
                  </a:cxn>
                  <a:cxn ang="0">
                    <a:pos x="32" y="29"/>
                  </a:cxn>
                  <a:cxn ang="0">
                    <a:pos x="26" y="21"/>
                  </a:cxn>
                  <a:cxn ang="0">
                    <a:pos x="12" y="11"/>
                  </a:cxn>
                  <a:cxn ang="0">
                    <a:pos x="0" y="8"/>
                  </a:cxn>
                </a:cxnLst>
                <a:rect l="0" t="0" r="r" b="b"/>
                <a:pathLst>
                  <a:path w="60" h="30">
                    <a:moveTo>
                      <a:pt x="0" y="8"/>
                    </a:moveTo>
                    <a:lnTo>
                      <a:pt x="22" y="0"/>
                    </a:lnTo>
                    <a:lnTo>
                      <a:pt x="33" y="2"/>
                    </a:lnTo>
                    <a:lnTo>
                      <a:pt x="52" y="13"/>
                    </a:lnTo>
                    <a:lnTo>
                      <a:pt x="59" y="18"/>
                    </a:lnTo>
                    <a:lnTo>
                      <a:pt x="47" y="25"/>
                    </a:lnTo>
                    <a:lnTo>
                      <a:pt x="32" y="29"/>
                    </a:lnTo>
                    <a:lnTo>
                      <a:pt x="26" y="21"/>
                    </a:lnTo>
                    <a:lnTo>
                      <a:pt x="12" y="11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144"/>
            <p:cNvGrpSpPr>
              <a:grpSpLocks/>
            </p:cNvGrpSpPr>
            <p:nvPr/>
          </p:nvGrpSpPr>
          <p:grpSpPr bwMode="auto">
            <a:xfrm>
              <a:off x="3592" y="1686"/>
              <a:ext cx="1499" cy="547"/>
              <a:chOff x="3840" y="1968"/>
              <a:chExt cx="1758" cy="656"/>
            </a:xfrm>
          </p:grpSpPr>
          <p:sp>
            <p:nvSpPr>
              <p:cNvPr id="311441" name="Freeform 145"/>
              <p:cNvSpPr>
                <a:spLocks/>
              </p:cNvSpPr>
              <p:nvPr/>
            </p:nvSpPr>
            <p:spPr bwMode="auto">
              <a:xfrm>
                <a:off x="3840" y="2326"/>
                <a:ext cx="362" cy="283"/>
              </a:xfrm>
              <a:custGeom>
                <a:avLst/>
                <a:gdLst/>
                <a:ahLst/>
                <a:cxnLst>
                  <a:cxn ang="0">
                    <a:pos x="6" y="115"/>
                  </a:cxn>
                  <a:cxn ang="0">
                    <a:pos x="17" y="97"/>
                  </a:cxn>
                  <a:cxn ang="0">
                    <a:pos x="30" y="85"/>
                  </a:cxn>
                  <a:cxn ang="0">
                    <a:pos x="51" y="70"/>
                  </a:cxn>
                  <a:cxn ang="0">
                    <a:pos x="74" y="58"/>
                  </a:cxn>
                  <a:cxn ang="0">
                    <a:pos x="111" y="46"/>
                  </a:cxn>
                  <a:cxn ang="0">
                    <a:pos x="150" y="34"/>
                  </a:cxn>
                  <a:cxn ang="0">
                    <a:pos x="190" y="24"/>
                  </a:cxn>
                  <a:cxn ang="0">
                    <a:pos x="231" y="17"/>
                  </a:cxn>
                  <a:cxn ang="0">
                    <a:pos x="270" y="8"/>
                  </a:cxn>
                  <a:cxn ang="0">
                    <a:pos x="312" y="4"/>
                  </a:cxn>
                  <a:cxn ang="0">
                    <a:pos x="361" y="0"/>
                  </a:cxn>
                  <a:cxn ang="0">
                    <a:pos x="307" y="11"/>
                  </a:cxn>
                  <a:cxn ang="0">
                    <a:pos x="264" y="19"/>
                  </a:cxn>
                  <a:cxn ang="0">
                    <a:pos x="219" y="28"/>
                  </a:cxn>
                  <a:cxn ang="0">
                    <a:pos x="176" y="39"/>
                  </a:cxn>
                  <a:cxn ang="0">
                    <a:pos x="134" y="55"/>
                  </a:cxn>
                  <a:cxn ang="0">
                    <a:pos x="100" y="70"/>
                  </a:cxn>
                  <a:cxn ang="0">
                    <a:pos x="78" y="82"/>
                  </a:cxn>
                  <a:cxn ang="0">
                    <a:pos x="53" y="101"/>
                  </a:cxn>
                  <a:cxn ang="0">
                    <a:pos x="40" y="113"/>
                  </a:cxn>
                  <a:cxn ang="0">
                    <a:pos x="31" y="125"/>
                  </a:cxn>
                  <a:cxn ang="0">
                    <a:pos x="28" y="139"/>
                  </a:cxn>
                  <a:cxn ang="0">
                    <a:pos x="27" y="151"/>
                  </a:cxn>
                  <a:cxn ang="0">
                    <a:pos x="29" y="162"/>
                  </a:cxn>
                  <a:cxn ang="0">
                    <a:pos x="37" y="174"/>
                  </a:cxn>
                  <a:cxn ang="0">
                    <a:pos x="51" y="189"/>
                  </a:cxn>
                  <a:cxn ang="0">
                    <a:pos x="69" y="202"/>
                  </a:cxn>
                  <a:cxn ang="0">
                    <a:pos x="90" y="217"/>
                  </a:cxn>
                  <a:cxn ang="0">
                    <a:pos x="110" y="226"/>
                  </a:cxn>
                  <a:cxn ang="0">
                    <a:pos x="131" y="235"/>
                  </a:cxn>
                  <a:cxn ang="0">
                    <a:pos x="153" y="242"/>
                  </a:cxn>
                  <a:cxn ang="0">
                    <a:pos x="176" y="250"/>
                  </a:cxn>
                  <a:cxn ang="0">
                    <a:pos x="198" y="256"/>
                  </a:cxn>
                  <a:cxn ang="0">
                    <a:pos x="219" y="260"/>
                  </a:cxn>
                  <a:cxn ang="0">
                    <a:pos x="239" y="264"/>
                  </a:cxn>
                  <a:cxn ang="0">
                    <a:pos x="258" y="269"/>
                  </a:cxn>
                  <a:cxn ang="0">
                    <a:pos x="278" y="271"/>
                  </a:cxn>
                  <a:cxn ang="0">
                    <a:pos x="352" y="281"/>
                  </a:cxn>
                  <a:cxn ang="0">
                    <a:pos x="287" y="280"/>
                  </a:cxn>
                  <a:cxn ang="0">
                    <a:pos x="224" y="271"/>
                  </a:cxn>
                  <a:cxn ang="0">
                    <a:pos x="157" y="254"/>
                  </a:cxn>
                  <a:cxn ang="0">
                    <a:pos x="119" y="241"/>
                  </a:cxn>
                  <a:cxn ang="0">
                    <a:pos x="81" y="224"/>
                  </a:cxn>
                  <a:cxn ang="0">
                    <a:pos x="47" y="202"/>
                  </a:cxn>
                  <a:cxn ang="0">
                    <a:pos x="20" y="180"/>
                  </a:cxn>
                  <a:cxn ang="0">
                    <a:pos x="6" y="162"/>
                  </a:cxn>
                  <a:cxn ang="0">
                    <a:pos x="1" y="149"/>
                  </a:cxn>
                  <a:cxn ang="0">
                    <a:pos x="0" y="136"/>
                  </a:cxn>
                  <a:cxn ang="0">
                    <a:pos x="6" y="115"/>
                  </a:cxn>
                </a:cxnLst>
                <a:rect l="0" t="0" r="r" b="b"/>
                <a:pathLst>
                  <a:path w="362" h="282">
                    <a:moveTo>
                      <a:pt x="6" y="115"/>
                    </a:moveTo>
                    <a:lnTo>
                      <a:pt x="17" y="97"/>
                    </a:lnTo>
                    <a:lnTo>
                      <a:pt x="30" y="85"/>
                    </a:lnTo>
                    <a:lnTo>
                      <a:pt x="51" y="70"/>
                    </a:lnTo>
                    <a:lnTo>
                      <a:pt x="74" y="58"/>
                    </a:lnTo>
                    <a:lnTo>
                      <a:pt x="111" y="46"/>
                    </a:lnTo>
                    <a:lnTo>
                      <a:pt x="150" y="34"/>
                    </a:lnTo>
                    <a:lnTo>
                      <a:pt x="190" y="24"/>
                    </a:lnTo>
                    <a:lnTo>
                      <a:pt x="231" y="17"/>
                    </a:lnTo>
                    <a:lnTo>
                      <a:pt x="270" y="8"/>
                    </a:lnTo>
                    <a:lnTo>
                      <a:pt x="312" y="4"/>
                    </a:lnTo>
                    <a:lnTo>
                      <a:pt x="361" y="0"/>
                    </a:lnTo>
                    <a:lnTo>
                      <a:pt x="307" y="11"/>
                    </a:lnTo>
                    <a:lnTo>
                      <a:pt x="264" y="19"/>
                    </a:lnTo>
                    <a:lnTo>
                      <a:pt x="219" y="28"/>
                    </a:lnTo>
                    <a:lnTo>
                      <a:pt x="176" y="39"/>
                    </a:lnTo>
                    <a:lnTo>
                      <a:pt x="134" y="55"/>
                    </a:lnTo>
                    <a:lnTo>
                      <a:pt x="100" y="70"/>
                    </a:lnTo>
                    <a:lnTo>
                      <a:pt x="78" y="82"/>
                    </a:lnTo>
                    <a:lnTo>
                      <a:pt x="53" y="101"/>
                    </a:lnTo>
                    <a:lnTo>
                      <a:pt x="40" y="113"/>
                    </a:lnTo>
                    <a:lnTo>
                      <a:pt x="31" y="125"/>
                    </a:lnTo>
                    <a:lnTo>
                      <a:pt x="28" y="139"/>
                    </a:lnTo>
                    <a:lnTo>
                      <a:pt x="27" y="151"/>
                    </a:lnTo>
                    <a:lnTo>
                      <a:pt x="29" y="162"/>
                    </a:lnTo>
                    <a:lnTo>
                      <a:pt x="37" y="174"/>
                    </a:lnTo>
                    <a:lnTo>
                      <a:pt x="51" y="189"/>
                    </a:lnTo>
                    <a:lnTo>
                      <a:pt x="69" y="202"/>
                    </a:lnTo>
                    <a:lnTo>
                      <a:pt x="90" y="217"/>
                    </a:lnTo>
                    <a:lnTo>
                      <a:pt x="110" y="226"/>
                    </a:lnTo>
                    <a:lnTo>
                      <a:pt x="131" y="235"/>
                    </a:lnTo>
                    <a:lnTo>
                      <a:pt x="153" y="242"/>
                    </a:lnTo>
                    <a:lnTo>
                      <a:pt x="176" y="250"/>
                    </a:lnTo>
                    <a:lnTo>
                      <a:pt x="198" y="256"/>
                    </a:lnTo>
                    <a:lnTo>
                      <a:pt x="219" y="260"/>
                    </a:lnTo>
                    <a:lnTo>
                      <a:pt x="239" y="264"/>
                    </a:lnTo>
                    <a:lnTo>
                      <a:pt x="258" y="269"/>
                    </a:lnTo>
                    <a:lnTo>
                      <a:pt x="278" y="271"/>
                    </a:lnTo>
                    <a:lnTo>
                      <a:pt x="352" y="281"/>
                    </a:lnTo>
                    <a:lnTo>
                      <a:pt x="287" y="280"/>
                    </a:lnTo>
                    <a:lnTo>
                      <a:pt x="224" y="271"/>
                    </a:lnTo>
                    <a:lnTo>
                      <a:pt x="157" y="254"/>
                    </a:lnTo>
                    <a:lnTo>
                      <a:pt x="119" y="241"/>
                    </a:lnTo>
                    <a:lnTo>
                      <a:pt x="81" y="224"/>
                    </a:lnTo>
                    <a:lnTo>
                      <a:pt x="47" y="202"/>
                    </a:lnTo>
                    <a:lnTo>
                      <a:pt x="20" y="180"/>
                    </a:lnTo>
                    <a:lnTo>
                      <a:pt x="6" y="162"/>
                    </a:lnTo>
                    <a:lnTo>
                      <a:pt x="1" y="149"/>
                    </a:lnTo>
                    <a:lnTo>
                      <a:pt x="0" y="136"/>
                    </a:lnTo>
                    <a:lnTo>
                      <a:pt x="6" y="115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42" name="Freeform 146"/>
              <p:cNvSpPr>
                <a:spLocks/>
              </p:cNvSpPr>
              <p:nvPr/>
            </p:nvSpPr>
            <p:spPr bwMode="auto">
              <a:xfrm>
                <a:off x="4370" y="1996"/>
                <a:ext cx="549" cy="533"/>
              </a:xfrm>
              <a:custGeom>
                <a:avLst/>
                <a:gdLst/>
                <a:ahLst/>
                <a:cxnLst>
                  <a:cxn ang="0">
                    <a:pos x="15" y="435"/>
                  </a:cxn>
                  <a:cxn ang="0">
                    <a:pos x="21" y="445"/>
                  </a:cxn>
                  <a:cxn ang="0">
                    <a:pos x="15" y="462"/>
                  </a:cxn>
                  <a:cxn ang="0">
                    <a:pos x="11" y="476"/>
                  </a:cxn>
                  <a:cxn ang="0">
                    <a:pos x="27" y="489"/>
                  </a:cxn>
                  <a:cxn ang="0">
                    <a:pos x="82" y="509"/>
                  </a:cxn>
                  <a:cxn ang="0">
                    <a:pos x="191" y="528"/>
                  </a:cxn>
                  <a:cxn ang="0">
                    <a:pos x="284" y="533"/>
                  </a:cxn>
                  <a:cxn ang="0">
                    <a:pos x="436" y="527"/>
                  </a:cxn>
                  <a:cxn ang="0">
                    <a:pos x="548" y="508"/>
                  </a:cxn>
                  <a:cxn ang="0">
                    <a:pos x="528" y="505"/>
                  </a:cxn>
                  <a:cxn ang="0">
                    <a:pos x="457" y="517"/>
                  </a:cxn>
                  <a:cxn ang="0">
                    <a:pos x="357" y="526"/>
                  </a:cxn>
                  <a:cxn ang="0">
                    <a:pos x="279" y="526"/>
                  </a:cxn>
                  <a:cxn ang="0">
                    <a:pos x="209" y="523"/>
                  </a:cxn>
                  <a:cxn ang="0">
                    <a:pos x="157" y="516"/>
                  </a:cxn>
                  <a:cxn ang="0">
                    <a:pos x="90" y="486"/>
                  </a:cxn>
                  <a:cxn ang="0">
                    <a:pos x="46" y="442"/>
                  </a:cxn>
                  <a:cxn ang="0">
                    <a:pos x="22" y="386"/>
                  </a:cxn>
                  <a:cxn ang="0">
                    <a:pos x="16" y="342"/>
                  </a:cxn>
                  <a:cxn ang="0">
                    <a:pos x="17" y="314"/>
                  </a:cxn>
                  <a:cxn ang="0">
                    <a:pos x="21" y="290"/>
                  </a:cxn>
                  <a:cxn ang="0">
                    <a:pos x="39" y="242"/>
                  </a:cxn>
                  <a:cxn ang="0">
                    <a:pos x="65" y="202"/>
                  </a:cxn>
                  <a:cxn ang="0">
                    <a:pos x="97" y="171"/>
                  </a:cxn>
                  <a:cxn ang="0">
                    <a:pos x="133" y="145"/>
                  </a:cxn>
                  <a:cxn ang="0">
                    <a:pos x="156" y="0"/>
                  </a:cxn>
                  <a:cxn ang="0">
                    <a:pos x="105" y="121"/>
                  </a:cxn>
                  <a:cxn ang="0">
                    <a:pos x="71" y="162"/>
                  </a:cxn>
                  <a:cxn ang="0">
                    <a:pos x="46" y="204"/>
                  </a:cxn>
                  <a:cxn ang="0">
                    <a:pos x="19" y="258"/>
                  </a:cxn>
                  <a:cxn ang="0">
                    <a:pos x="4" y="311"/>
                  </a:cxn>
                  <a:cxn ang="0">
                    <a:pos x="0" y="369"/>
                  </a:cxn>
                </a:cxnLst>
                <a:rect l="0" t="0" r="r" b="b"/>
                <a:pathLst>
                  <a:path w="549" h="534">
                    <a:moveTo>
                      <a:pt x="13" y="426"/>
                    </a:moveTo>
                    <a:lnTo>
                      <a:pt x="15" y="435"/>
                    </a:lnTo>
                    <a:lnTo>
                      <a:pt x="17" y="439"/>
                    </a:lnTo>
                    <a:lnTo>
                      <a:pt x="21" y="445"/>
                    </a:lnTo>
                    <a:lnTo>
                      <a:pt x="23" y="449"/>
                    </a:lnTo>
                    <a:lnTo>
                      <a:pt x="15" y="462"/>
                    </a:lnTo>
                    <a:lnTo>
                      <a:pt x="10" y="470"/>
                    </a:lnTo>
                    <a:lnTo>
                      <a:pt x="11" y="476"/>
                    </a:lnTo>
                    <a:lnTo>
                      <a:pt x="16" y="482"/>
                    </a:lnTo>
                    <a:lnTo>
                      <a:pt x="27" y="489"/>
                    </a:lnTo>
                    <a:lnTo>
                      <a:pt x="48" y="499"/>
                    </a:lnTo>
                    <a:lnTo>
                      <a:pt x="82" y="509"/>
                    </a:lnTo>
                    <a:lnTo>
                      <a:pt x="146" y="522"/>
                    </a:lnTo>
                    <a:lnTo>
                      <a:pt x="191" y="528"/>
                    </a:lnTo>
                    <a:lnTo>
                      <a:pt x="243" y="533"/>
                    </a:lnTo>
                    <a:lnTo>
                      <a:pt x="284" y="533"/>
                    </a:lnTo>
                    <a:lnTo>
                      <a:pt x="364" y="533"/>
                    </a:lnTo>
                    <a:lnTo>
                      <a:pt x="436" y="527"/>
                    </a:lnTo>
                    <a:lnTo>
                      <a:pt x="513" y="516"/>
                    </a:lnTo>
                    <a:lnTo>
                      <a:pt x="548" y="508"/>
                    </a:lnTo>
                    <a:lnTo>
                      <a:pt x="546" y="503"/>
                    </a:lnTo>
                    <a:lnTo>
                      <a:pt x="528" y="505"/>
                    </a:lnTo>
                    <a:lnTo>
                      <a:pt x="500" y="511"/>
                    </a:lnTo>
                    <a:lnTo>
                      <a:pt x="457" y="517"/>
                    </a:lnTo>
                    <a:lnTo>
                      <a:pt x="413" y="522"/>
                    </a:lnTo>
                    <a:lnTo>
                      <a:pt x="357" y="526"/>
                    </a:lnTo>
                    <a:lnTo>
                      <a:pt x="311" y="527"/>
                    </a:lnTo>
                    <a:lnTo>
                      <a:pt x="279" y="526"/>
                    </a:lnTo>
                    <a:lnTo>
                      <a:pt x="245" y="523"/>
                    </a:lnTo>
                    <a:lnTo>
                      <a:pt x="209" y="523"/>
                    </a:lnTo>
                    <a:lnTo>
                      <a:pt x="186" y="521"/>
                    </a:lnTo>
                    <a:lnTo>
                      <a:pt x="157" y="516"/>
                    </a:lnTo>
                    <a:lnTo>
                      <a:pt x="125" y="506"/>
                    </a:lnTo>
                    <a:lnTo>
                      <a:pt x="90" y="486"/>
                    </a:lnTo>
                    <a:lnTo>
                      <a:pt x="58" y="459"/>
                    </a:lnTo>
                    <a:lnTo>
                      <a:pt x="46" y="442"/>
                    </a:lnTo>
                    <a:lnTo>
                      <a:pt x="32" y="418"/>
                    </a:lnTo>
                    <a:lnTo>
                      <a:pt x="22" y="386"/>
                    </a:lnTo>
                    <a:lnTo>
                      <a:pt x="18" y="369"/>
                    </a:lnTo>
                    <a:lnTo>
                      <a:pt x="16" y="342"/>
                    </a:lnTo>
                    <a:lnTo>
                      <a:pt x="16" y="328"/>
                    </a:lnTo>
                    <a:lnTo>
                      <a:pt x="17" y="314"/>
                    </a:lnTo>
                    <a:lnTo>
                      <a:pt x="19" y="300"/>
                    </a:lnTo>
                    <a:lnTo>
                      <a:pt x="21" y="290"/>
                    </a:lnTo>
                    <a:lnTo>
                      <a:pt x="29" y="264"/>
                    </a:lnTo>
                    <a:lnTo>
                      <a:pt x="39" y="242"/>
                    </a:lnTo>
                    <a:lnTo>
                      <a:pt x="51" y="222"/>
                    </a:lnTo>
                    <a:lnTo>
                      <a:pt x="65" y="202"/>
                    </a:lnTo>
                    <a:lnTo>
                      <a:pt x="80" y="187"/>
                    </a:lnTo>
                    <a:lnTo>
                      <a:pt x="97" y="171"/>
                    </a:lnTo>
                    <a:lnTo>
                      <a:pt x="116" y="157"/>
                    </a:lnTo>
                    <a:lnTo>
                      <a:pt x="133" y="145"/>
                    </a:lnTo>
                    <a:lnTo>
                      <a:pt x="110" y="59"/>
                    </a:lnTo>
                    <a:lnTo>
                      <a:pt x="156" y="0"/>
                    </a:lnTo>
                    <a:lnTo>
                      <a:pt x="94" y="64"/>
                    </a:lnTo>
                    <a:lnTo>
                      <a:pt x="105" y="121"/>
                    </a:lnTo>
                    <a:lnTo>
                      <a:pt x="92" y="134"/>
                    </a:lnTo>
                    <a:lnTo>
                      <a:pt x="71" y="162"/>
                    </a:lnTo>
                    <a:lnTo>
                      <a:pt x="62" y="176"/>
                    </a:lnTo>
                    <a:lnTo>
                      <a:pt x="46" y="204"/>
                    </a:lnTo>
                    <a:lnTo>
                      <a:pt x="38" y="219"/>
                    </a:lnTo>
                    <a:lnTo>
                      <a:pt x="19" y="258"/>
                    </a:lnTo>
                    <a:lnTo>
                      <a:pt x="13" y="275"/>
                    </a:lnTo>
                    <a:lnTo>
                      <a:pt x="4" y="311"/>
                    </a:lnTo>
                    <a:lnTo>
                      <a:pt x="1" y="331"/>
                    </a:lnTo>
                    <a:lnTo>
                      <a:pt x="0" y="369"/>
                    </a:lnTo>
                    <a:lnTo>
                      <a:pt x="13" y="42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43" name="Freeform 147"/>
              <p:cNvSpPr>
                <a:spLocks/>
              </p:cNvSpPr>
              <p:nvPr/>
            </p:nvSpPr>
            <p:spPr bwMode="auto">
              <a:xfrm>
                <a:off x="4506" y="1968"/>
                <a:ext cx="468" cy="536"/>
              </a:xfrm>
              <a:custGeom>
                <a:avLst/>
                <a:gdLst/>
                <a:ahLst/>
                <a:cxnLst>
                  <a:cxn ang="0">
                    <a:pos x="426" y="419"/>
                  </a:cxn>
                  <a:cxn ang="0">
                    <a:pos x="382" y="379"/>
                  </a:cxn>
                  <a:cxn ang="0">
                    <a:pos x="330" y="357"/>
                  </a:cxn>
                  <a:cxn ang="0">
                    <a:pos x="256" y="348"/>
                  </a:cxn>
                  <a:cxn ang="0">
                    <a:pos x="187" y="358"/>
                  </a:cxn>
                  <a:cxn ang="0">
                    <a:pos x="129" y="355"/>
                  </a:cxn>
                  <a:cxn ang="0">
                    <a:pos x="97" y="347"/>
                  </a:cxn>
                  <a:cxn ang="0">
                    <a:pos x="72" y="325"/>
                  </a:cxn>
                  <a:cxn ang="0">
                    <a:pos x="61" y="285"/>
                  </a:cxn>
                  <a:cxn ang="0">
                    <a:pos x="68" y="272"/>
                  </a:cxn>
                  <a:cxn ang="0">
                    <a:pos x="90" y="268"/>
                  </a:cxn>
                  <a:cxn ang="0">
                    <a:pos x="132" y="284"/>
                  </a:cxn>
                  <a:cxn ang="0">
                    <a:pos x="153" y="321"/>
                  </a:cxn>
                  <a:cxn ang="0">
                    <a:pos x="308" y="301"/>
                  </a:cxn>
                  <a:cxn ang="0">
                    <a:pos x="341" y="211"/>
                  </a:cxn>
                  <a:cxn ang="0">
                    <a:pos x="329" y="171"/>
                  </a:cxn>
                  <a:cxn ang="0">
                    <a:pos x="304" y="130"/>
                  </a:cxn>
                  <a:cxn ang="0">
                    <a:pos x="260" y="86"/>
                  </a:cxn>
                  <a:cxn ang="0">
                    <a:pos x="199" y="62"/>
                  </a:cxn>
                  <a:cxn ang="0">
                    <a:pos x="165" y="57"/>
                  </a:cxn>
                  <a:cxn ang="0">
                    <a:pos x="133" y="57"/>
                  </a:cxn>
                  <a:cxn ang="0">
                    <a:pos x="54" y="55"/>
                  </a:cxn>
                  <a:cxn ang="0">
                    <a:pos x="109" y="140"/>
                  </a:cxn>
                  <a:cxn ang="0">
                    <a:pos x="209" y="163"/>
                  </a:cxn>
                  <a:cxn ang="0">
                    <a:pos x="281" y="237"/>
                  </a:cxn>
                  <a:cxn ang="0">
                    <a:pos x="300" y="291"/>
                  </a:cxn>
                  <a:cxn ang="0">
                    <a:pos x="168" y="309"/>
                  </a:cxn>
                  <a:cxn ang="0">
                    <a:pos x="134" y="268"/>
                  </a:cxn>
                  <a:cxn ang="0">
                    <a:pos x="87" y="258"/>
                  </a:cxn>
                  <a:cxn ang="0">
                    <a:pos x="30" y="283"/>
                  </a:cxn>
                  <a:cxn ang="0">
                    <a:pos x="0" y="338"/>
                  </a:cxn>
                  <a:cxn ang="0">
                    <a:pos x="8" y="387"/>
                  </a:cxn>
                  <a:cxn ang="0">
                    <a:pos x="44" y="422"/>
                  </a:cxn>
                  <a:cxn ang="0">
                    <a:pos x="162" y="414"/>
                  </a:cxn>
                  <a:cxn ang="0">
                    <a:pos x="271" y="411"/>
                  </a:cxn>
                  <a:cxn ang="0">
                    <a:pos x="327" y="428"/>
                  </a:cxn>
                  <a:cxn ang="0">
                    <a:pos x="383" y="480"/>
                  </a:cxn>
                  <a:cxn ang="0">
                    <a:pos x="401" y="511"/>
                  </a:cxn>
                  <a:cxn ang="0">
                    <a:pos x="413" y="535"/>
                  </a:cxn>
                  <a:cxn ang="0">
                    <a:pos x="452" y="519"/>
                  </a:cxn>
                  <a:cxn ang="0">
                    <a:pos x="467" y="497"/>
                  </a:cxn>
                  <a:cxn ang="0">
                    <a:pos x="462" y="467"/>
                  </a:cxn>
                </a:cxnLst>
                <a:rect l="0" t="0" r="r" b="b"/>
                <a:pathLst>
                  <a:path w="468" h="536">
                    <a:moveTo>
                      <a:pt x="457" y="456"/>
                    </a:moveTo>
                    <a:lnTo>
                      <a:pt x="426" y="419"/>
                    </a:lnTo>
                    <a:lnTo>
                      <a:pt x="414" y="404"/>
                    </a:lnTo>
                    <a:lnTo>
                      <a:pt x="382" y="379"/>
                    </a:lnTo>
                    <a:lnTo>
                      <a:pt x="365" y="369"/>
                    </a:lnTo>
                    <a:lnTo>
                      <a:pt x="330" y="357"/>
                    </a:lnTo>
                    <a:lnTo>
                      <a:pt x="302" y="349"/>
                    </a:lnTo>
                    <a:lnTo>
                      <a:pt x="256" y="348"/>
                    </a:lnTo>
                    <a:lnTo>
                      <a:pt x="223" y="352"/>
                    </a:lnTo>
                    <a:lnTo>
                      <a:pt x="187" y="358"/>
                    </a:lnTo>
                    <a:lnTo>
                      <a:pt x="153" y="357"/>
                    </a:lnTo>
                    <a:lnTo>
                      <a:pt x="129" y="355"/>
                    </a:lnTo>
                    <a:lnTo>
                      <a:pt x="118" y="354"/>
                    </a:lnTo>
                    <a:lnTo>
                      <a:pt x="97" y="347"/>
                    </a:lnTo>
                    <a:lnTo>
                      <a:pt x="88" y="341"/>
                    </a:lnTo>
                    <a:lnTo>
                      <a:pt x="72" y="325"/>
                    </a:lnTo>
                    <a:lnTo>
                      <a:pt x="65" y="303"/>
                    </a:lnTo>
                    <a:lnTo>
                      <a:pt x="61" y="285"/>
                    </a:lnTo>
                    <a:lnTo>
                      <a:pt x="61" y="275"/>
                    </a:lnTo>
                    <a:lnTo>
                      <a:pt x="68" y="272"/>
                    </a:lnTo>
                    <a:lnTo>
                      <a:pt x="75" y="269"/>
                    </a:lnTo>
                    <a:lnTo>
                      <a:pt x="90" y="268"/>
                    </a:lnTo>
                    <a:lnTo>
                      <a:pt x="112" y="273"/>
                    </a:lnTo>
                    <a:lnTo>
                      <a:pt x="132" y="284"/>
                    </a:lnTo>
                    <a:lnTo>
                      <a:pt x="146" y="303"/>
                    </a:lnTo>
                    <a:lnTo>
                      <a:pt x="153" y="321"/>
                    </a:lnTo>
                    <a:lnTo>
                      <a:pt x="153" y="349"/>
                    </a:lnTo>
                    <a:lnTo>
                      <a:pt x="308" y="301"/>
                    </a:lnTo>
                    <a:lnTo>
                      <a:pt x="346" y="227"/>
                    </a:lnTo>
                    <a:lnTo>
                      <a:pt x="341" y="211"/>
                    </a:lnTo>
                    <a:lnTo>
                      <a:pt x="336" y="195"/>
                    </a:lnTo>
                    <a:lnTo>
                      <a:pt x="329" y="171"/>
                    </a:lnTo>
                    <a:lnTo>
                      <a:pt x="319" y="150"/>
                    </a:lnTo>
                    <a:lnTo>
                      <a:pt x="304" y="130"/>
                    </a:lnTo>
                    <a:lnTo>
                      <a:pt x="282" y="106"/>
                    </a:lnTo>
                    <a:lnTo>
                      <a:pt x="260" y="86"/>
                    </a:lnTo>
                    <a:lnTo>
                      <a:pt x="226" y="70"/>
                    </a:lnTo>
                    <a:lnTo>
                      <a:pt x="199" y="62"/>
                    </a:lnTo>
                    <a:lnTo>
                      <a:pt x="187" y="59"/>
                    </a:lnTo>
                    <a:lnTo>
                      <a:pt x="165" y="57"/>
                    </a:lnTo>
                    <a:lnTo>
                      <a:pt x="155" y="57"/>
                    </a:lnTo>
                    <a:lnTo>
                      <a:pt x="133" y="57"/>
                    </a:lnTo>
                    <a:lnTo>
                      <a:pt x="109" y="0"/>
                    </a:lnTo>
                    <a:lnTo>
                      <a:pt x="54" y="55"/>
                    </a:lnTo>
                    <a:lnTo>
                      <a:pt x="77" y="140"/>
                    </a:lnTo>
                    <a:lnTo>
                      <a:pt x="109" y="140"/>
                    </a:lnTo>
                    <a:lnTo>
                      <a:pt x="160" y="146"/>
                    </a:lnTo>
                    <a:lnTo>
                      <a:pt x="209" y="163"/>
                    </a:lnTo>
                    <a:lnTo>
                      <a:pt x="252" y="195"/>
                    </a:lnTo>
                    <a:lnTo>
                      <a:pt x="281" y="237"/>
                    </a:lnTo>
                    <a:lnTo>
                      <a:pt x="295" y="266"/>
                    </a:lnTo>
                    <a:lnTo>
                      <a:pt x="300" y="291"/>
                    </a:lnTo>
                    <a:lnTo>
                      <a:pt x="173" y="331"/>
                    </a:lnTo>
                    <a:lnTo>
                      <a:pt x="168" y="309"/>
                    </a:lnTo>
                    <a:lnTo>
                      <a:pt x="156" y="289"/>
                    </a:lnTo>
                    <a:lnTo>
                      <a:pt x="134" y="268"/>
                    </a:lnTo>
                    <a:lnTo>
                      <a:pt x="108" y="261"/>
                    </a:lnTo>
                    <a:lnTo>
                      <a:pt x="87" y="258"/>
                    </a:lnTo>
                    <a:lnTo>
                      <a:pt x="54" y="267"/>
                    </a:lnTo>
                    <a:lnTo>
                      <a:pt x="30" y="283"/>
                    </a:lnTo>
                    <a:lnTo>
                      <a:pt x="9" y="307"/>
                    </a:lnTo>
                    <a:lnTo>
                      <a:pt x="0" y="338"/>
                    </a:lnTo>
                    <a:lnTo>
                      <a:pt x="1" y="362"/>
                    </a:lnTo>
                    <a:lnTo>
                      <a:pt x="8" y="387"/>
                    </a:lnTo>
                    <a:lnTo>
                      <a:pt x="21" y="409"/>
                    </a:lnTo>
                    <a:lnTo>
                      <a:pt x="44" y="422"/>
                    </a:lnTo>
                    <a:lnTo>
                      <a:pt x="101" y="421"/>
                    </a:lnTo>
                    <a:lnTo>
                      <a:pt x="162" y="414"/>
                    </a:lnTo>
                    <a:lnTo>
                      <a:pt x="217" y="409"/>
                    </a:lnTo>
                    <a:lnTo>
                      <a:pt x="271" y="411"/>
                    </a:lnTo>
                    <a:lnTo>
                      <a:pt x="301" y="419"/>
                    </a:lnTo>
                    <a:lnTo>
                      <a:pt x="327" y="428"/>
                    </a:lnTo>
                    <a:lnTo>
                      <a:pt x="358" y="453"/>
                    </a:lnTo>
                    <a:lnTo>
                      <a:pt x="383" y="480"/>
                    </a:lnTo>
                    <a:lnTo>
                      <a:pt x="395" y="496"/>
                    </a:lnTo>
                    <a:lnTo>
                      <a:pt x="401" y="511"/>
                    </a:lnTo>
                    <a:lnTo>
                      <a:pt x="411" y="530"/>
                    </a:lnTo>
                    <a:lnTo>
                      <a:pt x="413" y="535"/>
                    </a:lnTo>
                    <a:lnTo>
                      <a:pt x="433" y="529"/>
                    </a:lnTo>
                    <a:lnTo>
                      <a:pt x="452" y="519"/>
                    </a:lnTo>
                    <a:lnTo>
                      <a:pt x="464" y="510"/>
                    </a:lnTo>
                    <a:lnTo>
                      <a:pt x="467" y="497"/>
                    </a:lnTo>
                    <a:lnTo>
                      <a:pt x="466" y="480"/>
                    </a:lnTo>
                    <a:lnTo>
                      <a:pt x="462" y="467"/>
                    </a:lnTo>
                    <a:lnTo>
                      <a:pt x="457" y="45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44" name="Freeform 148"/>
              <p:cNvSpPr>
                <a:spLocks/>
              </p:cNvSpPr>
              <p:nvPr/>
            </p:nvSpPr>
            <p:spPr bwMode="auto">
              <a:xfrm>
                <a:off x="4293" y="2422"/>
                <a:ext cx="758" cy="122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61" y="7"/>
                  </a:cxn>
                  <a:cxn ang="0">
                    <a:pos x="44" y="12"/>
                  </a:cxn>
                  <a:cxn ang="0">
                    <a:pos x="32" y="16"/>
                  </a:cxn>
                  <a:cxn ang="0">
                    <a:pos x="19" y="21"/>
                  </a:cxn>
                  <a:cxn ang="0">
                    <a:pos x="9" y="24"/>
                  </a:cxn>
                  <a:cxn ang="0">
                    <a:pos x="3" y="31"/>
                  </a:cxn>
                  <a:cxn ang="0">
                    <a:pos x="0" y="40"/>
                  </a:cxn>
                  <a:cxn ang="0">
                    <a:pos x="1" y="50"/>
                  </a:cxn>
                  <a:cxn ang="0">
                    <a:pos x="5" y="58"/>
                  </a:cxn>
                  <a:cxn ang="0">
                    <a:pos x="15" y="66"/>
                  </a:cxn>
                  <a:cxn ang="0">
                    <a:pos x="31" y="76"/>
                  </a:cxn>
                  <a:cxn ang="0">
                    <a:pos x="81" y="91"/>
                  </a:cxn>
                  <a:cxn ang="0">
                    <a:pos x="165" y="106"/>
                  </a:cxn>
                  <a:cxn ang="0">
                    <a:pos x="240" y="116"/>
                  </a:cxn>
                  <a:cxn ang="0">
                    <a:pos x="302" y="118"/>
                  </a:cxn>
                  <a:cxn ang="0">
                    <a:pos x="403" y="122"/>
                  </a:cxn>
                  <a:cxn ang="0">
                    <a:pos x="563" y="111"/>
                  </a:cxn>
                  <a:cxn ang="0">
                    <a:pos x="637" y="103"/>
                  </a:cxn>
                  <a:cxn ang="0">
                    <a:pos x="707" y="87"/>
                  </a:cxn>
                  <a:cxn ang="0">
                    <a:pos x="732" y="79"/>
                  </a:cxn>
                  <a:cxn ang="0">
                    <a:pos x="743" y="70"/>
                  </a:cxn>
                  <a:cxn ang="0">
                    <a:pos x="753" y="59"/>
                  </a:cxn>
                  <a:cxn ang="0">
                    <a:pos x="757" y="43"/>
                  </a:cxn>
                  <a:cxn ang="0">
                    <a:pos x="756" y="34"/>
                  </a:cxn>
                  <a:cxn ang="0">
                    <a:pos x="751" y="27"/>
                  </a:cxn>
                  <a:cxn ang="0">
                    <a:pos x="741" y="19"/>
                  </a:cxn>
                  <a:cxn ang="0">
                    <a:pos x="723" y="14"/>
                  </a:cxn>
                  <a:cxn ang="0">
                    <a:pos x="670" y="2"/>
                  </a:cxn>
                  <a:cxn ang="0">
                    <a:pos x="676" y="13"/>
                  </a:cxn>
                  <a:cxn ang="0">
                    <a:pos x="709" y="24"/>
                  </a:cxn>
                  <a:cxn ang="0">
                    <a:pos x="723" y="31"/>
                  </a:cxn>
                  <a:cxn ang="0">
                    <a:pos x="731" y="40"/>
                  </a:cxn>
                  <a:cxn ang="0">
                    <a:pos x="734" y="48"/>
                  </a:cxn>
                  <a:cxn ang="0">
                    <a:pos x="732" y="57"/>
                  </a:cxn>
                  <a:cxn ang="0">
                    <a:pos x="728" y="62"/>
                  </a:cxn>
                  <a:cxn ang="0">
                    <a:pos x="704" y="75"/>
                  </a:cxn>
                  <a:cxn ang="0">
                    <a:pos x="660" y="89"/>
                  </a:cxn>
                  <a:cxn ang="0">
                    <a:pos x="646" y="92"/>
                  </a:cxn>
                  <a:cxn ang="0">
                    <a:pos x="623" y="97"/>
                  </a:cxn>
                  <a:cxn ang="0">
                    <a:pos x="606" y="100"/>
                  </a:cxn>
                  <a:cxn ang="0">
                    <a:pos x="588" y="103"/>
                  </a:cxn>
                  <a:cxn ang="0">
                    <a:pos x="551" y="108"/>
                  </a:cxn>
                  <a:cxn ang="0">
                    <a:pos x="479" y="114"/>
                  </a:cxn>
                  <a:cxn ang="0">
                    <a:pos x="371" y="115"/>
                  </a:cxn>
                  <a:cxn ang="0">
                    <a:pos x="315" y="114"/>
                  </a:cxn>
                  <a:cxn ang="0">
                    <a:pos x="247" y="109"/>
                  </a:cxn>
                  <a:cxn ang="0">
                    <a:pos x="211" y="105"/>
                  </a:cxn>
                  <a:cxn ang="0">
                    <a:pos x="183" y="101"/>
                  </a:cxn>
                  <a:cxn ang="0">
                    <a:pos x="151" y="95"/>
                  </a:cxn>
                  <a:cxn ang="0">
                    <a:pos x="129" y="91"/>
                  </a:cxn>
                  <a:cxn ang="0">
                    <a:pos x="98" y="81"/>
                  </a:cxn>
                  <a:cxn ang="0">
                    <a:pos x="68" y="72"/>
                  </a:cxn>
                  <a:cxn ang="0">
                    <a:pos x="49" y="64"/>
                  </a:cxn>
                  <a:cxn ang="0">
                    <a:pos x="37" y="53"/>
                  </a:cxn>
                  <a:cxn ang="0">
                    <a:pos x="34" y="45"/>
                  </a:cxn>
                  <a:cxn ang="0">
                    <a:pos x="39" y="35"/>
                  </a:cxn>
                  <a:cxn ang="0">
                    <a:pos x="44" y="28"/>
                  </a:cxn>
                  <a:cxn ang="0">
                    <a:pos x="53" y="22"/>
                  </a:cxn>
                  <a:cxn ang="0">
                    <a:pos x="62" y="18"/>
                  </a:cxn>
                  <a:cxn ang="0">
                    <a:pos x="72" y="14"/>
                  </a:cxn>
                  <a:cxn ang="0">
                    <a:pos x="93" y="8"/>
                  </a:cxn>
                  <a:cxn ang="0">
                    <a:pos x="91" y="0"/>
                  </a:cxn>
                </a:cxnLst>
                <a:rect l="0" t="0" r="r" b="b"/>
                <a:pathLst>
                  <a:path w="758" h="123">
                    <a:moveTo>
                      <a:pt x="91" y="0"/>
                    </a:moveTo>
                    <a:lnTo>
                      <a:pt x="61" y="7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19" y="21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1" y="50"/>
                    </a:lnTo>
                    <a:lnTo>
                      <a:pt x="5" y="58"/>
                    </a:lnTo>
                    <a:lnTo>
                      <a:pt x="15" y="66"/>
                    </a:lnTo>
                    <a:lnTo>
                      <a:pt x="31" y="76"/>
                    </a:lnTo>
                    <a:lnTo>
                      <a:pt x="81" y="91"/>
                    </a:lnTo>
                    <a:lnTo>
                      <a:pt x="165" y="106"/>
                    </a:lnTo>
                    <a:lnTo>
                      <a:pt x="240" y="116"/>
                    </a:lnTo>
                    <a:lnTo>
                      <a:pt x="302" y="118"/>
                    </a:lnTo>
                    <a:lnTo>
                      <a:pt x="403" y="122"/>
                    </a:lnTo>
                    <a:lnTo>
                      <a:pt x="563" y="111"/>
                    </a:lnTo>
                    <a:lnTo>
                      <a:pt x="637" y="103"/>
                    </a:lnTo>
                    <a:lnTo>
                      <a:pt x="707" y="87"/>
                    </a:lnTo>
                    <a:lnTo>
                      <a:pt x="732" y="79"/>
                    </a:lnTo>
                    <a:lnTo>
                      <a:pt x="743" y="70"/>
                    </a:lnTo>
                    <a:lnTo>
                      <a:pt x="753" y="59"/>
                    </a:lnTo>
                    <a:lnTo>
                      <a:pt x="757" y="43"/>
                    </a:lnTo>
                    <a:lnTo>
                      <a:pt x="756" y="34"/>
                    </a:lnTo>
                    <a:lnTo>
                      <a:pt x="751" y="27"/>
                    </a:lnTo>
                    <a:lnTo>
                      <a:pt x="741" y="19"/>
                    </a:lnTo>
                    <a:lnTo>
                      <a:pt x="723" y="14"/>
                    </a:lnTo>
                    <a:lnTo>
                      <a:pt x="670" y="2"/>
                    </a:lnTo>
                    <a:lnTo>
                      <a:pt x="676" y="13"/>
                    </a:lnTo>
                    <a:lnTo>
                      <a:pt x="709" y="24"/>
                    </a:lnTo>
                    <a:lnTo>
                      <a:pt x="723" y="31"/>
                    </a:lnTo>
                    <a:lnTo>
                      <a:pt x="731" y="40"/>
                    </a:lnTo>
                    <a:lnTo>
                      <a:pt x="734" y="48"/>
                    </a:lnTo>
                    <a:lnTo>
                      <a:pt x="732" y="57"/>
                    </a:lnTo>
                    <a:lnTo>
                      <a:pt x="728" y="62"/>
                    </a:lnTo>
                    <a:lnTo>
                      <a:pt x="704" y="75"/>
                    </a:lnTo>
                    <a:lnTo>
                      <a:pt x="660" y="89"/>
                    </a:lnTo>
                    <a:lnTo>
                      <a:pt x="646" y="92"/>
                    </a:lnTo>
                    <a:lnTo>
                      <a:pt x="623" y="97"/>
                    </a:lnTo>
                    <a:lnTo>
                      <a:pt x="606" y="100"/>
                    </a:lnTo>
                    <a:lnTo>
                      <a:pt x="588" y="103"/>
                    </a:lnTo>
                    <a:lnTo>
                      <a:pt x="551" y="108"/>
                    </a:lnTo>
                    <a:lnTo>
                      <a:pt x="479" y="114"/>
                    </a:lnTo>
                    <a:lnTo>
                      <a:pt x="371" y="115"/>
                    </a:lnTo>
                    <a:lnTo>
                      <a:pt x="315" y="114"/>
                    </a:lnTo>
                    <a:lnTo>
                      <a:pt x="247" y="109"/>
                    </a:lnTo>
                    <a:lnTo>
                      <a:pt x="211" y="105"/>
                    </a:lnTo>
                    <a:lnTo>
                      <a:pt x="183" y="101"/>
                    </a:lnTo>
                    <a:lnTo>
                      <a:pt x="151" y="95"/>
                    </a:lnTo>
                    <a:lnTo>
                      <a:pt x="129" y="91"/>
                    </a:lnTo>
                    <a:lnTo>
                      <a:pt x="98" y="81"/>
                    </a:lnTo>
                    <a:lnTo>
                      <a:pt x="68" y="72"/>
                    </a:lnTo>
                    <a:lnTo>
                      <a:pt x="49" y="64"/>
                    </a:lnTo>
                    <a:lnTo>
                      <a:pt x="37" y="53"/>
                    </a:lnTo>
                    <a:lnTo>
                      <a:pt x="34" y="45"/>
                    </a:lnTo>
                    <a:lnTo>
                      <a:pt x="39" y="35"/>
                    </a:lnTo>
                    <a:lnTo>
                      <a:pt x="44" y="28"/>
                    </a:lnTo>
                    <a:lnTo>
                      <a:pt x="53" y="22"/>
                    </a:lnTo>
                    <a:lnTo>
                      <a:pt x="62" y="18"/>
                    </a:lnTo>
                    <a:lnTo>
                      <a:pt x="72" y="14"/>
                    </a:lnTo>
                    <a:lnTo>
                      <a:pt x="93" y="8"/>
                    </a:lnTo>
                    <a:lnTo>
                      <a:pt x="91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45" name="Freeform 149"/>
              <p:cNvSpPr>
                <a:spLocks/>
              </p:cNvSpPr>
              <p:nvPr/>
            </p:nvSpPr>
            <p:spPr bwMode="auto">
              <a:xfrm>
                <a:off x="4184" y="2409"/>
                <a:ext cx="990" cy="159"/>
              </a:xfrm>
              <a:custGeom>
                <a:avLst/>
                <a:gdLst/>
                <a:ahLst/>
                <a:cxnLst>
                  <a:cxn ang="0">
                    <a:pos x="4" y="48"/>
                  </a:cxn>
                  <a:cxn ang="0">
                    <a:pos x="21" y="35"/>
                  </a:cxn>
                  <a:cxn ang="0">
                    <a:pos x="39" y="27"/>
                  </a:cxn>
                  <a:cxn ang="0">
                    <a:pos x="47" y="23"/>
                  </a:cxn>
                  <a:cxn ang="0">
                    <a:pos x="58" y="19"/>
                  </a:cxn>
                  <a:cxn ang="0">
                    <a:pos x="70" y="16"/>
                  </a:cxn>
                  <a:cxn ang="0">
                    <a:pos x="83" y="12"/>
                  </a:cxn>
                  <a:cxn ang="0">
                    <a:pos x="97" y="7"/>
                  </a:cxn>
                  <a:cxn ang="0">
                    <a:pos x="108" y="7"/>
                  </a:cxn>
                  <a:cxn ang="0">
                    <a:pos x="116" y="5"/>
                  </a:cxn>
                  <a:cxn ang="0">
                    <a:pos x="127" y="4"/>
                  </a:cxn>
                  <a:cxn ang="0">
                    <a:pos x="137" y="2"/>
                  </a:cxn>
                  <a:cxn ang="0">
                    <a:pos x="124" y="7"/>
                  </a:cxn>
                  <a:cxn ang="0">
                    <a:pos x="112" y="11"/>
                  </a:cxn>
                  <a:cxn ang="0">
                    <a:pos x="98" y="16"/>
                  </a:cxn>
                  <a:cxn ang="0">
                    <a:pos x="86" y="21"/>
                  </a:cxn>
                  <a:cxn ang="0">
                    <a:pos x="67" y="29"/>
                  </a:cxn>
                  <a:cxn ang="0">
                    <a:pos x="47" y="41"/>
                  </a:cxn>
                  <a:cxn ang="0">
                    <a:pos x="31" y="60"/>
                  </a:cxn>
                  <a:cxn ang="0">
                    <a:pos x="46" y="81"/>
                  </a:cxn>
                  <a:cxn ang="0">
                    <a:pos x="103" y="107"/>
                  </a:cxn>
                  <a:cxn ang="0">
                    <a:pos x="163" y="124"/>
                  </a:cxn>
                  <a:cxn ang="0">
                    <a:pos x="218" y="135"/>
                  </a:cxn>
                  <a:cxn ang="0">
                    <a:pos x="275" y="144"/>
                  </a:cxn>
                  <a:cxn ang="0">
                    <a:pos x="335" y="148"/>
                  </a:cxn>
                  <a:cxn ang="0">
                    <a:pos x="423" y="152"/>
                  </a:cxn>
                  <a:cxn ang="0">
                    <a:pos x="534" y="154"/>
                  </a:cxn>
                  <a:cxn ang="0">
                    <a:pos x="630" y="151"/>
                  </a:cxn>
                  <a:cxn ang="0">
                    <a:pos x="746" y="141"/>
                  </a:cxn>
                  <a:cxn ang="0">
                    <a:pos x="784" y="136"/>
                  </a:cxn>
                  <a:cxn ang="0">
                    <a:pos x="890" y="112"/>
                  </a:cxn>
                  <a:cxn ang="0">
                    <a:pos x="941" y="89"/>
                  </a:cxn>
                  <a:cxn ang="0">
                    <a:pos x="957" y="74"/>
                  </a:cxn>
                  <a:cxn ang="0">
                    <a:pos x="956" y="58"/>
                  </a:cxn>
                  <a:cxn ang="0">
                    <a:pos x="949" y="47"/>
                  </a:cxn>
                  <a:cxn ang="0">
                    <a:pos x="908" y="24"/>
                  </a:cxn>
                  <a:cxn ang="0">
                    <a:pos x="876" y="13"/>
                  </a:cxn>
                  <a:cxn ang="0">
                    <a:pos x="828" y="2"/>
                  </a:cxn>
                  <a:cxn ang="0">
                    <a:pos x="893" y="12"/>
                  </a:cxn>
                  <a:cxn ang="0">
                    <a:pos x="937" y="23"/>
                  </a:cxn>
                  <a:cxn ang="0">
                    <a:pos x="974" y="40"/>
                  </a:cxn>
                  <a:cxn ang="0">
                    <a:pos x="990" y="57"/>
                  </a:cxn>
                  <a:cxn ang="0">
                    <a:pos x="986" y="72"/>
                  </a:cxn>
                  <a:cxn ang="0">
                    <a:pos x="966" y="89"/>
                  </a:cxn>
                  <a:cxn ang="0">
                    <a:pos x="912" y="112"/>
                  </a:cxn>
                  <a:cxn ang="0">
                    <a:pos x="802" y="137"/>
                  </a:cxn>
                  <a:cxn ang="0">
                    <a:pos x="705" y="150"/>
                  </a:cxn>
                  <a:cxn ang="0">
                    <a:pos x="609" y="156"/>
                  </a:cxn>
                  <a:cxn ang="0">
                    <a:pos x="522" y="158"/>
                  </a:cxn>
                  <a:cxn ang="0">
                    <a:pos x="411" y="157"/>
                  </a:cxn>
                  <a:cxn ang="0">
                    <a:pos x="313" y="152"/>
                  </a:cxn>
                  <a:cxn ang="0">
                    <a:pos x="228" y="142"/>
                  </a:cxn>
                  <a:cxn ang="0">
                    <a:pos x="162" y="131"/>
                  </a:cxn>
                  <a:cxn ang="0">
                    <a:pos x="112" y="119"/>
                  </a:cxn>
                  <a:cxn ang="0">
                    <a:pos x="83" y="111"/>
                  </a:cxn>
                  <a:cxn ang="0">
                    <a:pos x="54" y="103"/>
                  </a:cxn>
                  <a:cxn ang="0">
                    <a:pos x="27" y="90"/>
                  </a:cxn>
                  <a:cxn ang="0">
                    <a:pos x="4" y="71"/>
                  </a:cxn>
                  <a:cxn ang="0">
                    <a:pos x="0" y="57"/>
                  </a:cxn>
                </a:cxnLst>
                <a:rect l="0" t="0" r="r" b="b"/>
                <a:pathLst>
                  <a:path w="991" h="159">
                    <a:moveTo>
                      <a:pt x="0" y="57"/>
                    </a:moveTo>
                    <a:lnTo>
                      <a:pt x="4" y="48"/>
                    </a:lnTo>
                    <a:lnTo>
                      <a:pt x="11" y="42"/>
                    </a:lnTo>
                    <a:lnTo>
                      <a:pt x="21" y="35"/>
                    </a:lnTo>
                    <a:lnTo>
                      <a:pt x="29" y="31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7" y="23"/>
                    </a:lnTo>
                    <a:lnTo>
                      <a:pt x="52" y="22"/>
                    </a:lnTo>
                    <a:lnTo>
                      <a:pt x="58" y="19"/>
                    </a:lnTo>
                    <a:lnTo>
                      <a:pt x="65" y="18"/>
                    </a:lnTo>
                    <a:lnTo>
                      <a:pt x="70" y="16"/>
                    </a:lnTo>
                    <a:lnTo>
                      <a:pt x="76" y="14"/>
                    </a:lnTo>
                    <a:lnTo>
                      <a:pt x="83" y="12"/>
                    </a:lnTo>
                    <a:lnTo>
                      <a:pt x="89" y="11"/>
                    </a:lnTo>
                    <a:lnTo>
                      <a:pt x="97" y="7"/>
                    </a:lnTo>
                    <a:lnTo>
                      <a:pt x="102" y="7"/>
                    </a:lnTo>
                    <a:lnTo>
                      <a:pt x="108" y="7"/>
                    </a:lnTo>
                    <a:lnTo>
                      <a:pt x="112" y="6"/>
                    </a:lnTo>
                    <a:lnTo>
                      <a:pt x="116" y="5"/>
                    </a:lnTo>
                    <a:lnTo>
                      <a:pt x="122" y="4"/>
                    </a:lnTo>
                    <a:lnTo>
                      <a:pt x="127" y="4"/>
                    </a:lnTo>
                    <a:lnTo>
                      <a:pt x="133" y="4"/>
                    </a:lnTo>
                    <a:lnTo>
                      <a:pt x="137" y="2"/>
                    </a:lnTo>
                    <a:lnTo>
                      <a:pt x="131" y="5"/>
                    </a:lnTo>
                    <a:lnTo>
                      <a:pt x="124" y="7"/>
                    </a:lnTo>
                    <a:lnTo>
                      <a:pt x="117" y="8"/>
                    </a:lnTo>
                    <a:lnTo>
                      <a:pt x="112" y="11"/>
                    </a:lnTo>
                    <a:lnTo>
                      <a:pt x="104" y="13"/>
                    </a:lnTo>
                    <a:lnTo>
                      <a:pt x="98" y="16"/>
                    </a:lnTo>
                    <a:lnTo>
                      <a:pt x="91" y="17"/>
                    </a:lnTo>
                    <a:lnTo>
                      <a:pt x="86" y="21"/>
                    </a:lnTo>
                    <a:lnTo>
                      <a:pt x="79" y="23"/>
                    </a:lnTo>
                    <a:lnTo>
                      <a:pt x="67" y="29"/>
                    </a:lnTo>
                    <a:lnTo>
                      <a:pt x="57" y="35"/>
                    </a:lnTo>
                    <a:lnTo>
                      <a:pt x="47" y="41"/>
                    </a:lnTo>
                    <a:lnTo>
                      <a:pt x="38" y="51"/>
                    </a:lnTo>
                    <a:lnTo>
                      <a:pt x="31" y="60"/>
                    </a:lnTo>
                    <a:lnTo>
                      <a:pt x="33" y="70"/>
                    </a:lnTo>
                    <a:lnTo>
                      <a:pt x="46" y="81"/>
                    </a:lnTo>
                    <a:lnTo>
                      <a:pt x="68" y="93"/>
                    </a:lnTo>
                    <a:lnTo>
                      <a:pt x="103" y="107"/>
                    </a:lnTo>
                    <a:lnTo>
                      <a:pt x="136" y="117"/>
                    </a:lnTo>
                    <a:lnTo>
                      <a:pt x="163" y="124"/>
                    </a:lnTo>
                    <a:lnTo>
                      <a:pt x="192" y="130"/>
                    </a:lnTo>
                    <a:lnTo>
                      <a:pt x="218" y="135"/>
                    </a:lnTo>
                    <a:lnTo>
                      <a:pt x="248" y="140"/>
                    </a:lnTo>
                    <a:lnTo>
                      <a:pt x="275" y="144"/>
                    </a:lnTo>
                    <a:lnTo>
                      <a:pt x="306" y="146"/>
                    </a:lnTo>
                    <a:lnTo>
                      <a:pt x="335" y="148"/>
                    </a:lnTo>
                    <a:lnTo>
                      <a:pt x="374" y="151"/>
                    </a:lnTo>
                    <a:lnTo>
                      <a:pt x="423" y="152"/>
                    </a:lnTo>
                    <a:lnTo>
                      <a:pt x="480" y="154"/>
                    </a:lnTo>
                    <a:lnTo>
                      <a:pt x="534" y="154"/>
                    </a:lnTo>
                    <a:lnTo>
                      <a:pt x="591" y="153"/>
                    </a:lnTo>
                    <a:lnTo>
                      <a:pt x="630" y="151"/>
                    </a:lnTo>
                    <a:lnTo>
                      <a:pt x="668" y="148"/>
                    </a:lnTo>
                    <a:lnTo>
                      <a:pt x="746" y="141"/>
                    </a:lnTo>
                    <a:lnTo>
                      <a:pt x="765" y="139"/>
                    </a:lnTo>
                    <a:lnTo>
                      <a:pt x="784" y="136"/>
                    </a:lnTo>
                    <a:lnTo>
                      <a:pt x="862" y="122"/>
                    </a:lnTo>
                    <a:lnTo>
                      <a:pt x="890" y="112"/>
                    </a:lnTo>
                    <a:lnTo>
                      <a:pt x="904" y="107"/>
                    </a:lnTo>
                    <a:lnTo>
                      <a:pt x="941" y="89"/>
                    </a:lnTo>
                    <a:lnTo>
                      <a:pt x="951" y="81"/>
                    </a:lnTo>
                    <a:lnTo>
                      <a:pt x="957" y="74"/>
                    </a:lnTo>
                    <a:lnTo>
                      <a:pt x="958" y="68"/>
                    </a:lnTo>
                    <a:lnTo>
                      <a:pt x="956" y="58"/>
                    </a:lnTo>
                    <a:lnTo>
                      <a:pt x="952" y="52"/>
                    </a:lnTo>
                    <a:lnTo>
                      <a:pt x="949" y="47"/>
                    </a:lnTo>
                    <a:lnTo>
                      <a:pt x="940" y="40"/>
                    </a:lnTo>
                    <a:lnTo>
                      <a:pt x="908" y="24"/>
                    </a:lnTo>
                    <a:lnTo>
                      <a:pt x="893" y="18"/>
                    </a:lnTo>
                    <a:lnTo>
                      <a:pt x="876" y="13"/>
                    </a:lnTo>
                    <a:lnTo>
                      <a:pt x="859" y="10"/>
                    </a:lnTo>
                    <a:lnTo>
                      <a:pt x="828" y="2"/>
                    </a:lnTo>
                    <a:lnTo>
                      <a:pt x="825" y="0"/>
                    </a:lnTo>
                    <a:lnTo>
                      <a:pt x="893" y="12"/>
                    </a:lnTo>
                    <a:lnTo>
                      <a:pt x="930" y="22"/>
                    </a:lnTo>
                    <a:lnTo>
                      <a:pt x="937" y="23"/>
                    </a:lnTo>
                    <a:lnTo>
                      <a:pt x="957" y="30"/>
                    </a:lnTo>
                    <a:lnTo>
                      <a:pt x="974" y="40"/>
                    </a:lnTo>
                    <a:lnTo>
                      <a:pt x="984" y="48"/>
                    </a:lnTo>
                    <a:lnTo>
                      <a:pt x="990" y="57"/>
                    </a:lnTo>
                    <a:lnTo>
                      <a:pt x="989" y="68"/>
                    </a:lnTo>
                    <a:lnTo>
                      <a:pt x="986" y="72"/>
                    </a:lnTo>
                    <a:lnTo>
                      <a:pt x="977" y="82"/>
                    </a:lnTo>
                    <a:lnTo>
                      <a:pt x="966" y="89"/>
                    </a:lnTo>
                    <a:lnTo>
                      <a:pt x="958" y="94"/>
                    </a:lnTo>
                    <a:lnTo>
                      <a:pt x="912" y="112"/>
                    </a:lnTo>
                    <a:lnTo>
                      <a:pt x="864" y="125"/>
                    </a:lnTo>
                    <a:lnTo>
                      <a:pt x="802" y="137"/>
                    </a:lnTo>
                    <a:lnTo>
                      <a:pt x="744" y="146"/>
                    </a:lnTo>
                    <a:lnTo>
                      <a:pt x="705" y="150"/>
                    </a:lnTo>
                    <a:lnTo>
                      <a:pt x="647" y="153"/>
                    </a:lnTo>
                    <a:lnTo>
                      <a:pt x="609" y="156"/>
                    </a:lnTo>
                    <a:lnTo>
                      <a:pt x="570" y="157"/>
                    </a:lnTo>
                    <a:lnTo>
                      <a:pt x="522" y="158"/>
                    </a:lnTo>
                    <a:lnTo>
                      <a:pt x="486" y="158"/>
                    </a:lnTo>
                    <a:lnTo>
                      <a:pt x="411" y="157"/>
                    </a:lnTo>
                    <a:lnTo>
                      <a:pt x="362" y="154"/>
                    </a:lnTo>
                    <a:lnTo>
                      <a:pt x="313" y="152"/>
                    </a:lnTo>
                    <a:lnTo>
                      <a:pt x="264" y="147"/>
                    </a:lnTo>
                    <a:lnTo>
                      <a:pt x="228" y="142"/>
                    </a:lnTo>
                    <a:lnTo>
                      <a:pt x="191" y="136"/>
                    </a:lnTo>
                    <a:lnTo>
                      <a:pt x="162" y="131"/>
                    </a:lnTo>
                    <a:lnTo>
                      <a:pt x="131" y="124"/>
                    </a:lnTo>
                    <a:lnTo>
                      <a:pt x="112" y="119"/>
                    </a:lnTo>
                    <a:lnTo>
                      <a:pt x="97" y="115"/>
                    </a:lnTo>
                    <a:lnTo>
                      <a:pt x="83" y="111"/>
                    </a:lnTo>
                    <a:lnTo>
                      <a:pt x="68" y="107"/>
                    </a:lnTo>
                    <a:lnTo>
                      <a:pt x="54" y="103"/>
                    </a:lnTo>
                    <a:lnTo>
                      <a:pt x="41" y="96"/>
                    </a:lnTo>
                    <a:lnTo>
                      <a:pt x="27" y="90"/>
                    </a:lnTo>
                    <a:lnTo>
                      <a:pt x="13" y="80"/>
                    </a:lnTo>
                    <a:lnTo>
                      <a:pt x="4" y="71"/>
                    </a:lnTo>
                    <a:lnTo>
                      <a:pt x="0" y="63"/>
                    </a:lnTo>
                    <a:lnTo>
                      <a:pt x="0" y="57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46" name="Freeform 150"/>
              <p:cNvSpPr>
                <a:spLocks/>
              </p:cNvSpPr>
              <p:nvPr/>
            </p:nvSpPr>
            <p:spPr bwMode="auto">
              <a:xfrm>
                <a:off x="4039" y="2363"/>
                <a:ext cx="1331" cy="261"/>
              </a:xfrm>
              <a:custGeom>
                <a:avLst/>
                <a:gdLst/>
                <a:ahLst/>
                <a:cxnLst>
                  <a:cxn ang="0">
                    <a:pos x="9" y="81"/>
                  </a:cxn>
                  <a:cxn ang="0">
                    <a:pos x="44" y="55"/>
                  </a:cxn>
                  <a:cxn ang="0">
                    <a:pos x="130" y="23"/>
                  </a:cxn>
                  <a:cxn ang="0">
                    <a:pos x="171" y="12"/>
                  </a:cxn>
                  <a:cxn ang="0">
                    <a:pos x="238" y="0"/>
                  </a:cxn>
                  <a:cxn ang="0">
                    <a:pos x="185" y="13"/>
                  </a:cxn>
                  <a:cxn ang="0">
                    <a:pos x="91" y="41"/>
                  </a:cxn>
                  <a:cxn ang="0">
                    <a:pos x="48" y="70"/>
                  </a:cxn>
                  <a:cxn ang="0">
                    <a:pos x="37" y="113"/>
                  </a:cxn>
                  <a:cxn ang="0">
                    <a:pos x="48" y="136"/>
                  </a:cxn>
                  <a:cxn ang="0">
                    <a:pos x="69" y="155"/>
                  </a:cxn>
                  <a:cxn ang="0">
                    <a:pos x="97" y="172"/>
                  </a:cxn>
                  <a:cxn ang="0">
                    <a:pos x="127" y="186"/>
                  </a:cxn>
                  <a:cxn ang="0">
                    <a:pos x="158" y="197"/>
                  </a:cxn>
                  <a:cxn ang="0">
                    <a:pos x="189" y="208"/>
                  </a:cxn>
                  <a:cxn ang="0">
                    <a:pos x="221" y="215"/>
                  </a:cxn>
                  <a:cxn ang="0">
                    <a:pos x="275" y="227"/>
                  </a:cxn>
                  <a:cxn ang="0">
                    <a:pos x="464" y="250"/>
                  </a:cxn>
                  <a:cxn ang="0">
                    <a:pos x="786" y="255"/>
                  </a:cxn>
                  <a:cxn ang="0">
                    <a:pos x="885" y="249"/>
                  </a:cxn>
                  <a:cxn ang="0">
                    <a:pos x="971" y="238"/>
                  </a:cxn>
                  <a:cxn ang="0">
                    <a:pos x="1103" y="212"/>
                  </a:cxn>
                  <a:cxn ang="0">
                    <a:pos x="1171" y="194"/>
                  </a:cxn>
                  <a:cxn ang="0">
                    <a:pos x="1233" y="165"/>
                  </a:cxn>
                  <a:cxn ang="0">
                    <a:pos x="1279" y="121"/>
                  </a:cxn>
                  <a:cxn ang="0">
                    <a:pos x="1279" y="93"/>
                  </a:cxn>
                  <a:cxn ang="0">
                    <a:pos x="1259" y="69"/>
                  </a:cxn>
                  <a:cxn ang="0">
                    <a:pos x="1233" y="53"/>
                  </a:cxn>
                  <a:cxn ang="0">
                    <a:pos x="1204" y="39"/>
                  </a:cxn>
                  <a:cxn ang="0">
                    <a:pos x="1152" y="22"/>
                  </a:cxn>
                  <a:cxn ang="0">
                    <a:pos x="1109" y="11"/>
                  </a:cxn>
                  <a:cxn ang="0">
                    <a:pos x="1062" y="2"/>
                  </a:cxn>
                  <a:cxn ang="0">
                    <a:pos x="1109" y="6"/>
                  </a:cxn>
                  <a:cxn ang="0">
                    <a:pos x="1160" y="16"/>
                  </a:cxn>
                  <a:cxn ang="0">
                    <a:pos x="1251" y="41"/>
                  </a:cxn>
                  <a:cxn ang="0">
                    <a:pos x="1304" y="68"/>
                  </a:cxn>
                  <a:cxn ang="0">
                    <a:pos x="1329" y="104"/>
                  </a:cxn>
                  <a:cxn ang="0">
                    <a:pos x="1320" y="137"/>
                  </a:cxn>
                  <a:cxn ang="0">
                    <a:pos x="1259" y="175"/>
                  </a:cxn>
                  <a:cxn ang="0">
                    <a:pos x="1193" y="198"/>
                  </a:cxn>
                  <a:cxn ang="0">
                    <a:pos x="1123" y="215"/>
                  </a:cxn>
                  <a:cxn ang="0">
                    <a:pos x="1046" y="233"/>
                  </a:cxn>
                  <a:cxn ang="0">
                    <a:pos x="899" y="254"/>
                  </a:cxn>
                  <a:cxn ang="0">
                    <a:pos x="617" y="261"/>
                  </a:cxn>
                  <a:cxn ang="0">
                    <a:pos x="319" y="242"/>
                  </a:cxn>
                  <a:cxn ang="0">
                    <a:pos x="155" y="205"/>
                  </a:cxn>
                  <a:cxn ang="0">
                    <a:pos x="78" y="181"/>
                  </a:cxn>
                  <a:cxn ang="0">
                    <a:pos x="27" y="158"/>
                  </a:cxn>
                  <a:cxn ang="0">
                    <a:pos x="2" y="123"/>
                  </a:cxn>
                </a:cxnLst>
                <a:rect l="0" t="0" r="r" b="b"/>
                <a:pathLst>
                  <a:path w="1330" h="262">
                    <a:moveTo>
                      <a:pt x="0" y="102"/>
                    </a:moveTo>
                    <a:lnTo>
                      <a:pt x="9" y="81"/>
                    </a:lnTo>
                    <a:lnTo>
                      <a:pt x="21" y="69"/>
                    </a:lnTo>
                    <a:lnTo>
                      <a:pt x="44" y="55"/>
                    </a:lnTo>
                    <a:lnTo>
                      <a:pt x="73" y="41"/>
                    </a:lnTo>
                    <a:lnTo>
                      <a:pt x="130" y="23"/>
                    </a:lnTo>
                    <a:lnTo>
                      <a:pt x="151" y="17"/>
                    </a:lnTo>
                    <a:lnTo>
                      <a:pt x="171" y="12"/>
                    </a:lnTo>
                    <a:lnTo>
                      <a:pt x="222" y="2"/>
                    </a:lnTo>
                    <a:lnTo>
                      <a:pt x="238" y="0"/>
                    </a:lnTo>
                    <a:lnTo>
                      <a:pt x="233" y="5"/>
                    </a:lnTo>
                    <a:lnTo>
                      <a:pt x="185" y="13"/>
                    </a:lnTo>
                    <a:lnTo>
                      <a:pt x="138" y="24"/>
                    </a:lnTo>
                    <a:lnTo>
                      <a:pt x="91" y="41"/>
                    </a:lnTo>
                    <a:lnTo>
                      <a:pt x="61" y="61"/>
                    </a:lnTo>
                    <a:lnTo>
                      <a:pt x="48" y="70"/>
                    </a:lnTo>
                    <a:lnTo>
                      <a:pt x="37" y="89"/>
                    </a:lnTo>
                    <a:lnTo>
                      <a:pt x="37" y="113"/>
                    </a:lnTo>
                    <a:lnTo>
                      <a:pt x="41" y="125"/>
                    </a:lnTo>
                    <a:lnTo>
                      <a:pt x="48" y="136"/>
                    </a:lnTo>
                    <a:lnTo>
                      <a:pt x="58" y="147"/>
                    </a:lnTo>
                    <a:lnTo>
                      <a:pt x="69" y="155"/>
                    </a:lnTo>
                    <a:lnTo>
                      <a:pt x="79" y="161"/>
                    </a:lnTo>
                    <a:lnTo>
                      <a:pt x="97" y="172"/>
                    </a:lnTo>
                    <a:lnTo>
                      <a:pt x="112" y="180"/>
                    </a:lnTo>
                    <a:lnTo>
                      <a:pt x="127" y="186"/>
                    </a:lnTo>
                    <a:lnTo>
                      <a:pt x="142" y="193"/>
                    </a:lnTo>
                    <a:lnTo>
                      <a:pt x="158" y="197"/>
                    </a:lnTo>
                    <a:lnTo>
                      <a:pt x="172" y="203"/>
                    </a:lnTo>
                    <a:lnTo>
                      <a:pt x="189" y="208"/>
                    </a:lnTo>
                    <a:lnTo>
                      <a:pt x="208" y="212"/>
                    </a:lnTo>
                    <a:lnTo>
                      <a:pt x="221" y="215"/>
                    </a:lnTo>
                    <a:lnTo>
                      <a:pt x="239" y="220"/>
                    </a:lnTo>
                    <a:lnTo>
                      <a:pt x="275" y="227"/>
                    </a:lnTo>
                    <a:lnTo>
                      <a:pt x="360" y="240"/>
                    </a:lnTo>
                    <a:lnTo>
                      <a:pt x="464" y="250"/>
                    </a:lnTo>
                    <a:lnTo>
                      <a:pt x="660" y="256"/>
                    </a:lnTo>
                    <a:lnTo>
                      <a:pt x="786" y="255"/>
                    </a:lnTo>
                    <a:lnTo>
                      <a:pt x="836" y="253"/>
                    </a:lnTo>
                    <a:lnTo>
                      <a:pt x="885" y="249"/>
                    </a:lnTo>
                    <a:lnTo>
                      <a:pt x="941" y="242"/>
                    </a:lnTo>
                    <a:lnTo>
                      <a:pt x="971" y="238"/>
                    </a:lnTo>
                    <a:lnTo>
                      <a:pt x="999" y="234"/>
                    </a:lnTo>
                    <a:lnTo>
                      <a:pt x="1103" y="212"/>
                    </a:lnTo>
                    <a:lnTo>
                      <a:pt x="1138" y="204"/>
                    </a:lnTo>
                    <a:lnTo>
                      <a:pt x="1171" y="194"/>
                    </a:lnTo>
                    <a:lnTo>
                      <a:pt x="1204" y="181"/>
                    </a:lnTo>
                    <a:lnTo>
                      <a:pt x="1233" y="165"/>
                    </a:lnTo>
                    <a:lnTo>
                      <a:pt x="1260" y="144"/>
                    </a:lnTo>
                    <a:lnTo>
                      <a:pt x="1279" y="121"/>
                    </a:lnTo>
                    <a:lnTo>
                      <a:pt x="1281" y="107"/>
                    </a:lnTo>
                    <a:lnTo>
                      <a:pt x="1279" y="93"/>
                    </a:lnTo>
                    <a:lnTo>
                      <a:pt x="1271" y="81"/>
                    </a:lnTo>
                    <a:lnTo>
                      <a:pt x="1259" y="69"/>
                    </a:lnTo>
                    <a:lnTo>
                      <a:pt x="1247" y="61"/>
                    </a:lnTo>
                    <a:lnTo>
                      <a:pt x="1233" y="53"/>
                    </a:lnTo>
                    <a:lnTo>
                      <a:pt x="1224" y="47"/>
                    </a:lnTo>
                    <a:lnTo>
                      <a:pt x="1204" y="39"/>
                    </a:lnTo>
                    <a:lnTo>
                      <a:pt x="1182" y="30"/>
                    </a:lnTo>
                    <a:lnTo>
                      <a:pt x="1152" y="22"/>
                    </a:lnTo>
                    <a:lnTo>
                      <a:pt x="1131" y="16"/>
                    </a:lnTo>
                    <a:lnTo>
                      <a:pt x="1109" y="11"/>
                    </a:lnTo>
                    <a:lnTo>
                      <a:pt x="1088" y="7"/>
                    </a:lnTo>
                    <a:lnTo>
                      <a:pt x="1062" y="2"/>
                    </a:lnTo>
                    <a:lnTo>
                      <a:pt x="1084" y="4"/>
                    </a:lnTo>
                    <a:lnTo>
                      <a:pt x="1109" y="6"/>
                    </a:lnTo>
                    <a:lnTo>
                      <a:pt x="1134" y="11"/>
                    </a:lnTo>
                    <a:lnTo>
                      <a:pt x="1160" y="16"/>
                    </a:lnTo>
                    <a:lnTo>
                      <a:pt x="1211" y="30"/>
                    </a:lnTo>
                    <a:lnTo>
                      <a:pt x="1251" y="41"/>
                    </a:lnTo>
                    <a:lnTo>
                      <a:pt x="1288" y="62"/>
                    </a:lnTo>
                    <a:lnTo>
                      <a:pt x="1304" y="68"/>
                    </a:lnTo>
                    <a:lnTo>
                      <a:pt x="1322" y="86"/>
                    </a:lnTo>
                    <a:lnTo>
                      <a:pt x="1329" y="104"/>
                    </a:lnTo>
                    <a:lnTo>
                      <a:pt x="1325" y="124"/>
                    </a:lnTo>
                    <a:lnTo>
                      <a:pt x="1320" y="137"/>
                    </a:lnTo>
                    <a:lnTo>
                      <a:pt x="1289" y="160"/>
                    </a:lnTo>
                    <a:lnTo>
                      <a:pt x="1259" y="175"/>
                    </a:lnTo>
                    <a:lnTo>
                      <a:pt x="1227" y="188"/>
                    </a:lnTo>
                    <a:lnTo>
                      <a:pt x="1193" y="198"/>
                    </a:lnTo>
                    <a:lnTo>
                      <a:pt x="1146" y="210"/>
                    </a:lnTo>
                    <a:lnTo>
                      <a:pt x="1123" y="215"/>
                    </a:lnTo>
                    <a:lnTo>
                      <a:pt x="1100" y="221"/>
                    </a:lnTo>
                    <a:lnTo>
                      <a:pt x="1046" y="233"/>
                    </a:lnTo>
                    <a:lnTo>
                      <a:pt x="989" y="243"/>
                    </a:lnTo>
                    <a:lnTo>
                      <a:pt x="899" y="254"/>
                    </a:lnTo>
                    <a:lnTo>
                      <a:pt x="806" y="259"/>
                    </a:lnTo>
                    <a:lnTo>
                      <a:pt x="617" y="261"/>
                    </a:lnTo>
                    <a:lnTo>
                      <a:pt x="465" y="255"/>
                    </a:lnTo>
                    <a:lnTo>
                      <a:pt x="319" y="242"/>
                    </a:lnTo>
                    <a:lnTo>
                      <a:pt x="226" y="225"/>
                    </a:lnTo>
                    <a:lnTo>
                      <a:pt x="155" y="205"/>
                    </a:lnTo>
                    <a:lnTo>
                      <a:pt x="120" y="195"/>
                    </a:lnTo>
                    <a:lnTo>
                      <a:pt x="78" y="181"/>
                    </a:lnTo>
                    <a:lnTo>
                      <a:pt x="58" y="174"/>
                    </a:lnTo>
                    <a:lnTo>
                      <a:pt x="27" y="158"/>
                    </a:lnTo>
                    <a:lnTo>
                      <a:pt x="8" y="140"/>
                    </a:lnTo>
                    <a:lnTo>
                      <a:pt x="2" y="123"/>
                    </a:lnTo>
                    <a:lnTo>
                      <a:pt x="0" y="10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47" name="Freeform 151"/>
              <p:cNvSpPr>
                <a:spLocks/>
              </p:cNvSpPr>
              <p:nvPr/>
            </p:nvSpPr>
            <p:spPr bwMode="auto">
              <a:xfrm>
                <a:off x="5215" y="2323"/>
                <a:ext cx="383" cy="2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9"/>
                  </a:cxn>
                  <a:cxn ang="0">
                    <a:pos x="90" y="17"/>
                  </a:cxn>
                  <a:cxn ang="0">
                    <a:pos x="163" y="30"/>
                  </a:cxn>
                  <a:cxn ang="0">
                    <a:pos x="218" y="44"/>
                  </a:cxn>
                  <a:cxn ang="0">
                    <a:pos x="255" y="57"/>
                  </a:cxn>
                  <a:cxn ang="0">
                    <a:pos x="283" y="72"/>
                  </a:cxn>
                  <a:cxn ang="0">
                    <a:pos x="312" y="91"/>
                  </a:cxn>
                  <a:cxn ang="0">
                    <a:pos x="338" y="110"/>
                  </a:cxn>
                  <a:cxn ang="0">
                    <a:pos x="353" y="129"/>
                  </a:cxn>
                  <a:cxn ang="0">
                    <a:pos x="357" y="150"/>
                  </a:cxn>
                  <a:cxn ang="0">
                    <a:pos x="353" y="173"/>
                  </a:cxn>
                  <a:cxn ang="0">
                    <a:pos x="348" y="185"/>
                  </a:cxn>
                  <a:cxn ang="0">
                    <a:pos x="327" y="203"/>
                  </a:cxn>
                  <a:cxn ang="0">
                    <a:pos x="304" y="221"/>
                  </a:cxn>
                  <a:cxn ang="0">
                    <a:pos x="281" y="232"/>
                  </a:cxn>
                  <a:cxn ang="0">
                    <a:pos x="245" y="245"/>
                  </a:cxn>
                  <a:cxn ang="0">
                    <a:pos x="184" y="262"/>
                  </a:cxn>
                  <a:cxn ang="0">
                    <a:pos x="145" y="269"/>
                  </a:cxn>
                  <a:cxn ang="0">
                    <a:pos x="134" y="273"/>
                  </a:cxn>
                  <a:cxn ang="0">
                    <a:pos x="120" y="275"/>
                  </a:cxn>
                  <a:cxn ang="0">
                    <a:pos x="153" y="273"/>
                  </a:cxn>
                  <a:cxn ang="0">
                    <a:pos x="202" y="264"/>
                  </a:cxn>
                  <a:cxn ang="0">
                    <a:pos x="272" y="245"/>
                  </a:cxn>
                  <a:cxn ang="0">
                    <a:pos x="314" y="230"/>
                  </a:cxn>
                  <a:cxn ang="0">
                    <a:pos x="343" y="212"/>
                  </a:cxn>
                  <a:cxn ang="0">
                    <a:pos x="362" y="195"/>
                  </a:cxn>
                  <a:cxn ang="0">
                    <a:pos x="375" y="176"/>
                  </a:cxn>
                  <a:cxn ang="0">
                    <a:pos x="380" y="156"/>
                  </a:cxn>
                  <a:cxn ang="0">
                    <a:pos x="382" y="134"/>
                  </a:cxn>
                  <a:cxn ang="0">
                    <a:pos x="376" y="116"/>
                  </a:cxn>
                  <a:cxn ang="0">
                    <a:pos x="356" y="96"/>
                  </a:cxn>
                  <a:cxn ang="0">
                    <a:pos x="325" y="77"/>
                  </a:cxn>
                  <a:cxn ang="0">
                    <a:pos x="288" y="58"/>
                  </a:cxn>
                  <a:cxn ang="0">
                    <a:pos x="239" y="38"/>
                  </a:cxn>
                  <a:cxn ang="0">
                    <a:pos x="184" y="24"/>
                  </a:cxn>
                  <a:cxn ang="0">
                    <a:pos x="134" y="15"/>
                  </a:cxn>
                  <a:cxn ang="0">
                    <a:pos x="83" y="9"/>
                  </a:cxn>
                  <a:cxn ang="0">
                    <a:pos x="35" y="2"/>
                  </a:cxn>
                  <a:cxn ang="0">
                    <a:pos x="0" y="0"/>
                  </a:cxn>
                </a:cxnLst>
                <a:rect l="0" t="0" r="r" b="b"/>
                <a:pathLst>
                  <a:path w="383" h="276">
                    <a:moveTo>
                      <a:pt x="0" y="0"/>
                    </a:moveTo>
                    <a:lnTo>
                      <a:pt x="35" y="9"/>
                    </a:lnTo>
                    <a:lnTo>
                      <a:pt x="90" y="17"/>
                    </a:lnTo>
                    <a:lnTo>
                      <a:pt x="163" y="30"/>
                    </a:lnTo>
                    <a:lnTo>
                      <a:pt x="218" y="44"/>
                    </a:lnTo>
                    <a:lnTo>
                      <a:pt x="255" y="57"/>
                    </a:lnTo>
                    <a:lnTo>
                      <a:pt x="283" y="72"/>
                    </a:lnTo>
                    <a:lnTo>
                      <a:pt x="312" y="91"/>
                    </a:lnTo>
                    <a:lnTo>
                      <a:pt x="338" y="110"/>
                    </a:lnTo>
                    <a:lnTo>
                      <a:pt x="353" y="129"/>
                    </a:lnTo>
                    <a:lnTo>
                      <a:pt x="357" y="150"/>
                    </a:lnTo>
                    <a:lnTo>
                      <a:pt x="353" y="173"/>
                    </a:lnTo>
                    <a:lnTo>
                      <a:pt x="348" y="185"/>
                    </a:lnTo>
                    <a:lnTo>
                      <a:pt x="327" y="203"/>
                    </a:lnTo>
                    <a:lnTo>
                      <a:pt x="304" y="221"/>
                    </a:lnTo>
                    <a:lnTo>
                      <a:pt x="281" y="232"/>
                    </a:lnTo>
                    <a:lnTo>
                      <a:pt x="245" y="245"/>
                    </a:lnTo>
                    <a:lnTo>
                      <a:pt x="184" y="262"/>
                    </a:lnTo>
                    <a:lnTo>
                      <a:pt x="145" y="269"/>
                    </a:lnTo>
                    <a:lnTo>
                      <a:pt x="134" y="273"/>
                    </a:lnTo>
                    <a:lnTo>
                      <a:pt x="120" y="275"/>
                    </a:lnTo>
                    <a:lnTo>
                      <a:pt x="153" y="273"/>
                    </a:lnTo>
                    <a:lnTo>
                      <a:pt x="202" y="264"/>
                    </a:lnTo>
                    <a:lnTo>
                      <a:pt x="272" y="245"/>
                    </a:lnTo>
                    <a:lnTo>
                      <a:pt x="314" y="230"/>
                    </a:lnTo>
                    <a:lnTo>
                      <a:pt x="343" y="212"/>
                    </a:lnTo>
                    <a:lnTo>
                      <a:pt x="362" y="195"/>
                    </a:lnTo>
                    <a:lnTo>
                      <a:pt x="375" y="176"/>
                    </a:lnTo>
                    <a:lnTo>
                      <a:pt x="380" y="156"/>
                    </a:lnTo>
                    <a:lnTo>
                      <a:pt x="382" y="134"/>
                    </a:lnTo>
                    <a:lnTo>
                      <a:pt x="376" y="116"/>
                    </a:lnTo>
                    <a:lnTo>
                      <a:pt x="356" y="96"/>
                    </a:lnTo>
                    <a:lnTo>
                      <a:pt x="325" y="77"/>
                    </a:lnTo>
                    <a:lnTo>
                      <a:pt x="288" y="58"/>
                    </a:lnTo>
                    <a:lnTo>
                      <a:pt x="239" y="38"/>
                    </a:lnTo>
                    <a:lnTo>
                      <a:pt x="184" y="24"/>
                    </a:lnTo>
                    <a:lnTo>
                      <a:pt x="134" y="15"/>
                    </a:lnTo>
                    <a:lnTo>
                      <a:pt x="83" y="9"/>
                    </a:lnTo>
                    <a:lnTo>
                      <a:pt x="35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48" name="Freeform 152"/>
              <p:cNvSpPr>
                <a:spLocks/>
              </p:cNvSpPr>
              <p:nvPr/>
            </p:nvSpPr>
            <p:spPr bwMode="auto">
              <a:xfrm>
                <a:off x="4310" y="2178"/>
                <a:ext cx="40" cy="92"/>
              </a:xfrm>
              <a:custGeom>
                <a:avLst/>
                <a:gdLst/>
                <a:ahLst/>
                <a:cxnLst>
                  <a:cxn ang="0">
                    <a:pos x="12" y="61"/>
                  </a:cxn>
                  <a:cxn ang="0">
                    <a:pos x="35" y="10"/>
                  </a:cxn>
                  <a:cxn ang="0">
                    <a:pos x="38" y="0"/>
                  </a:cxn>
                  <a:cxn ang="0">
                    <a:pos x="21" y="33"/>
                  </a:cxn>
                  <a:cxn ang="0">
                    <a:pos x="9" y="58"/>
                  </a:cxn>
                  <a:cxn ang="0">
                    <a:pos x="4" y="76"/>
                  </a:cxn>
                  <a:cxn ang="0">
                    <a:pos x="0" y="92"/>
                  </a:cxn>
                  <a:cxn ang="0">
                    <a:pos x="12" y="61"/>
                  </a:cxn>
                </a:cxnLst>
                <a:rect l="0" t="0" r="r" b="b"/>
                <a:pathLst>
                  <a:path w="39" h="93">
                    <a:moveTo>
                      <a:pt x="12" y="61"/>
                    </a:moveTo>
                    <a:lnTo>
                      <a:pt x="35" y="10"/>
                    </a:lnTo>
                    <a:lnTo>
                      <a:pt x="38" y="0"/>
                    </a:lnTo>
                    <a:lnTo>
                      <a:pt x="21" y="33"/>
                    </a:lnTo>
                    <a:lnTo>
                      <a:pt x="9" y="58"/>
                    </a:lnTo>
                    <a:lnTo>
                      <a:pt x="4" y="76"/>
                    </a:lnTo>
                    <a:lnTo>
                      <a:pt x="0" y="92"/>
                    </a:lnTo>
                    <a:lnTo>
                      <a:pt x="12" y="61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49" name="Freeform 153"/>
              <p:cNvSpPr>
                <a:spLocks/>
              </p:cNvSpPr>
              <p:nvPr/>
            </p:nvSpPr>
            <p:spPr bwMode="auto">
              <a:xfrm>
                <a:off x="4336" y="2181"/>
                <a:ext cx="51" cy="122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4" y="114"/>
                  </a:cxn>
                  <a:cxn ang="0">
                    <a:pos x="15" y="89"/>
                  </a:cxn>
                  <a:cxn ang="0">
                    <a:pos x="24" y="65"/>
                  </a:cxn>
                  <a:cxn ang="0">
                    <a:pos x="28" y="51"/>
                  </a:cxn>
                  <a:cxn ang="0">
                    <a:pos x="42" y="24"/>
                  </a:cxn>
                  <a:cxn ang="0">
                    <a:pos x="50" y="0"/>
                  </a:cxn>
                  <a:cxn ang="0">
                    <a:pos x="45" y="9"/>
                  </a:cxn>
                  <a:cxn ang="0">
                    <a:pos x="44" y="13"/>
                  </a:cxn>
                  <a:cxn ang="0">
                    <a:pos x="38" y="22"/>
                  </a:cxn>
                  <a:cxn ang="0">
                    <a:pos x="27" y="40"/>
                  </a:cxn>
                  <a:cxn ang="0">
                    <a:pos x="16" y="67"/>
                  </a:cxn>
                  <a:cxn ang="0">
                    <a:pos x="8" y="87"/>
                  </a:cxn>
                  <a:cxn ang="0">
                    <a:pos x="2" y="109"/>
                  </a:cxn>
                  <a:cxn ang="0">
                    <a:pos x="0" y="121"/>
                  </a:cxn>
                </a:cxnLst>
                <a:rect l="0" t="0" r="r" b="b"/>
                <a:pathLst>
                  <a:path w="51" h="122">
                    <a:moveTo>
                      <a:pt x="0" y="121"/>
                    </a:moveTo>
                    <a:lnTo>
                      <a:pt x="4" y="114"/>
                    </a:lnTo>
                    <a:lnTo>
                      <a:pt x="15" y="89"/>
                    </a:lnTo>
                    <a:lnTo>
                      <a:pt x="24" y="65"/>
                    </a:lnTo>
                    <a:lnTo>
                      <a:pt x="28" y="51"/>
                    </a:lnTo>
                    <a:lnTo>
                      <a:pt x="42" y="24"/>
                    </a:lnTo>
                    <a:lnTo>
                      <a:pt x="50" y="0"/>
                    </a:lnTo>
                    <a:lnTo>
                      <a:pt x="45" y="9"/>
                    </a:lnTo>
                    <a:lnTo>
                      <a:pt x="44" y="13"/>
                    </a:lnTo>
                    <a:lnTo>
                      <a:pt x="38" y="22"/>
                    </a:lnTo>
                    <a:lnTo>
                      <a:pt x="27" y="40"/>
                    </a:lnTo>
                    <a:lnTo>
                      <a:pt x="16" y="67"/>
                    </a:lnTo>
                    <a:lnTo>
                      <a:pt x="8" y="87"/>
                    </a:lnTo>
                    <a:lnTo>
                      <a:pt x="2" y="109"/>
                    </a:lnTo>
                    <a:lnTo>
                      <a:pt x="0" y="121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50" name="Freeform 154"/>
              <p:cNvSpPr>
                <a:spLocks/>
              </p:cNvSpPr>
              <p:nvPr/>
            </p:nvSpPr>
            <p:spPr bwMode="auto">
              <a:xfrm>
                <a:off x="4506" y="1968"/>
                <a:ext cx="468" cy="536"/>
              </a:xfrm>
              <a:custGeom>
                <a:avLst/>
                <a:gdLst/>
                <a:ahLst/>
                <a:cxnLst>
                  <a:cxn ang="0">
                    <a:pos x="426" y="419"/>
                  </a:cxn>
                  <a:cxn ang="0">
                    <a:pos x="382" y="379"/>
                  </a:cxn>
                  <a:cxn ang="0">
                    <a:pos x="330" y="357"/>
                  </a:cxn>
                  <a:cxn ang="0">
                    <a:pos x="256" y="348"/>
                  </a:cxn>
                  <a:cxn ang="0">
                    <a:pos x="187" y="358"/>
                  </a:cxn>
                  <a:cxn ang="0">
                    <a:pos x="129" y="355"/>
                  </a:cxn>
                  <a:cxn ang="0">
                    <a:pos x="97" y="347"/>
                  </a:cxn>
                  <a:cxn ang="0">
                    <a:pos x="72" y="325"/>
                  </a:cxn>
                  <a:cxn ang="0">
                    <a:pos x="61" y="285"/>
                  </a:cxn>
                  <a:cxn ang="0">
                    <a:pos x="68" y="272"/>
                  </a:cxn>
                  <a:cxn ang="0">
                    <a:pos x="90" y="268"/>
                  </a:cxn>
                  <a:cxn ang="0">
                    <a:pos x="132" y="284"/>
                  </a:cxn>
                  <a:cxn ang="0">
                    <a:pos x="153" y="321"/>
                  </a:cxn>
                  <a:cxn ang="0">
                    <a:pos x="308" y="301"/>
                  </a:cxn>
                  <a:cxn ang="0">
                    <a:pos x="341" y="211"/>
                  </a:cxn>
                  <a:cxn ang="0">
                    <a:pos x="329" y="171"/>
                  </a:cxn>
                  <a:cxn ang="0">
                    <a:pos x="304" y="130"/>
                  </a:cxn>
                  <a:cxn ang="0">
                    <a:pos x="260" y="86"/>
                  </a:cxn>
                  <a:cxn ang="0">
                    <a:pos x="199" y="62"/>
                  </a:cxn>
                  <a:cxn ang="0">
                    <a:pos x="165" y="57"/>
                  </a:cxn>
                  <a:cxn ang="0">
                    <a:pos x="133" y="57"/>
                  </a:cxn>
                  <a:cxn ang="0">
                    <a:pos x="54" y="55"/>
                  </a:cxn>
                  <a:cxn ang="0">
                    <a:pos x="109" y="140"/>
                  </a:cxn>
                  <a:cxn ang="0">
                    <a:pos x="209" y="163"/>
                  </a:cxn>
                  <a:cxn ang="0">
                    <a:pos x="281" y="237"/>
                  </a:cxn>
                  <a:cxn ang="0">
                    <a:pos x="300" y="291"/>
                  </a:cxn>
                  <a:cxn ang="0">
                    <a:pos x="168" y="309"/>
                  </a:cxn>
                  <a:cxn ang="0">
                    <a:pos x="134" y="268"/>
                  </a:cxn>
                  <a:cxn ang="0">
                    <a:pos x="87" y="258"/>
                  </a:cxn>
                  <a:cxn ang="0">
                    <a:pos x="30" y="283"/>
                  </a:cxn>
                  <a:cxn ang="0">
                    <a:pos x="0" y="338"/>
                  </a:cxn>
                  <a:cxn ang="0">
                    <a:pos x="8" y="387"/>
                  </a:cxn>
                  <a:cxn ang="0">
                    <a:pos x="44" y="422"/>
                  </a:cxn>
                  <a:cxn ang="0">
                    <a:pos x="162" y="414"/>
                  </a:cxn>
                  <a:cxn ang="0">
                    <a:pos x="271" y="411"/>
                  </a:cxn>
                  <a:cxn ang="0">
                    <a:pos x="327" y="428"/>
                  </a:cxn>
                  <a:cxn ang="0">
                    <a:pos x="383" y="480"/>
                  </a:cxn>
                  <a:cxn ang="0">
                    <a:pos x="401" y="511"/>
                  </a:cxn>
                  <a:cxn ang="0">
                    <a:pos x="413" y="535"/>
                  </a:cxn>
                  <a:cxn ang="0">
                    <a:pos x="452" y="519"/>
                  </a:cxn>
                  <a:cxn ang="0">
                    <a:pos x="467" y="497"/>
                  </a:cxn>
                  <a:cxn ang="0">
                    <a:pos x="462" y="467"/>
                  </a:cxn>
                </a:cxnLst>
                <a:rect l="0" t="0" r="r" b="b"/>
                <a:pathLst>
                  <a:path w="468" h="536">
                    <a:moveTo>
                      <a:pt x="457" y="456"/>
                    </a:moveTo>
                    <a:lnTo>
                      <a:pt x="426" y="419"/>
                    </a:lnTo>
                    <a:lnTo>
                      <a:pt x="414" y="404"/>
                    </a:lnTo>
                    <a:lnTo>
                      <a:pt x="382" y="379"/>
                    </a:lnTo>
                    <a:lnTo>
                      <a:pt x="365" y="369"/>
                    </a:lnTo>
                    <a:lnTo>
                      <a:pt x="330" y="357"/>
                    </a:lnTo>
                    <a:lnTo>
                      <a:pt x="302" y="349"/>
                    </a:lnTo>
                    <a:lnTo>
                      <a:pt x="256" y="348"/>
                    </a:lnTo>
                    <a:lnTo>
                      <a:pt x="223" y="352"/>
                    </a:lnTo>
                    <a:lnTo>
                      <a:pt x="187" y="358"/>
                    </a:lnTo>
                    <a:lnTo>
                      <a:pt x="153" y="357"/>
                    </a:lnTo>
                    <a:lnTo>
                      <a:pt x="129" y="355"/>
                    </a:lnTo>
                    <a:lnTo>
                      <a:pt x="118" y="354"/>
                    </a:lnTo>
                    <a:lnTo>
                      <a:pt x="97" y="347"/>
                    </a:lnTo>
                    <a:lnTo>
                      <a:pt x="88" y="341"/>
                    </a:lnTo>
                    <a:lnTo>
                      <a:pt x="72" y="325"/>
                    </a:lnTo>
                    <a:lnTo>
                      <a:pt x="65" y="303"/>
                    </a:lnTo>
                    <a:lnTo>
                      <a:pt x="61" y="285"/>
                    </a:lnTo>
                    <a:lnTo>
                      <a:pt x="61" y="275"/>
                    </a:lnTo>
                    <a:lnTo>
                      <a:pt x="68" y="272"/>
                    </a:lnTo>
                    <a:lnTo>
                      <a:pt x="75" y="269"/>
                    </a:lnTo>
                    <a:lnTo>
                      <a:pt x="90" y="268"/>
                    </a:lnTo>
                    <a:lnTo>
                      <a:pt x="112" y="273"/>
                    </a:lnTo>
                    <a:lnTo>
                      <a:pt x="132" y="284"/>
                    </a:lnTo>
                    <a:lnTo>
                      <a:pt x="146" y="303"/>
                    </a:lnTo>
                    <a:lnTo>
                      <a:pt x="153" y="321"/>
                    </a:lnTo>
                    <a:lnTo>
                      <a:pt x="153" y="349"/>
                    </a:lnTo>
                    <a:lnTo>
                      <a:pt x="308" y="301"/>
                    </a:lnTo>
                    <a:lnTo>
                      <a:pt x="346" y="227"/>
                    </a:lnTo>
                    <a:lnTo>
                      <a:pt x="341" y="211"/>
                    </a:lnTo>
                    <a:lnTo>
                      <a:pt x="336" y="195"/>
                    </a:lnTo>
                    <a:lnTo>
                      <a:pt x="329" y="171"/>
                    </a:lnTo>
                    <a:lnTo>
                      <a:pt x="319" y="150"/>
                    </a:lnTo>
                    <a:lnTo>
                      <a:pt x="304" y="130"/>
                    </a:lnTo>
                    <a:lnTo>
                      <a:pt x="282" y="106"/>
                    </a:lnTo>
                    <a:lnTo>
                      <a:pt x="260" y="86"/>
                    </a:lnTo>
                    <a:lnTo>
                      <a:pt x="226" y="70"/>
                    </a:lnTo>
                    <a:lnTo>
                      <a:pt x="199" y="62"/>
                    </a:lnTo>
                    <a:lnTo>
                      <a:pt x="187" y="59"/>
                    </a:lnTo>
                    <a:lnTo>
                      <a:pt x="165" y="57"/>
                    </a:lnTo>
                    <a:lnTo>
                      <a:pt x="155" y="57"/>
                    </a:lnTo>
                    <a:lnTo>
                      <a:pt x="133" y="57"/>
                    </a:lnTo>
                    <a:lnTo>
                      <a:pt x="109" y="0"/>
                    </a:lnTo>
                    <a:lnTo>
                      <a:pt x="54" y="55"/>
                    </a:lnTo>
                    <a:lnTo>
                      <a:pt x="77" y="140"/>
                    </a:lnTo>
                    <a:lnTo>
                      <a:pt x="109" y="140"/>
                    </a:lnTo>
                    <a:lnTo>
                      <a:pt x="160" y="146"/>
                    </a:lnTo>
                    <a:lnTo>
                      <a:pt x="209" y="163"/>
                    </a:lnTo>
                    <a:lnTo>
                      <a:pt x="252" y="195"/>
                    </a:lnTo>
                    <a:lnTo>
                      <a:pt x="281" y="237"/>
                    </a:lnTo>
                    <a:lnTo>
                      <a:pt x="295" y="266"/>
                    </a:lnTo>
                    <a:lnTo>
                      <a:pt x="300" y="291"/>
                    </a:lnTo>
                    <a:lnTo>
                      <a:pt x="173" y="331"/>
                    </a:lnTo>
                    <a:lnTo>
                      <a:pt x="168" y="309"/>
                    </a:lnTo>
                    <a:lnTo>
                      <a:pt x="156" y="289"/>
                    </a:lnTo>
                    <a:lnTo>
                      <a:pt x="134" y="268"/>
                    </a:lnTo>
                    <a:lnTo>
                      <a:pt x="108" y="261"/>
                    </a:lnTo>
                    <a:lnTo>
                      <a:pt x="87" y="258"/>
                    </a:lnTo>
                    <a:lnTo>
                      <a:pt x="54" y="267"/>
                    </a:lnTo>
                    <a:lnTo>
                      <a:pt x="30" y="283"/>
                    </a:lnTo>
                    <a:lnTo>
                      <a:pt x="9" y="307"/>
                    </a:lnTo>
                    <a:lnTo>
                      <a:pt x="0" y="338"/>
                    </a:lnTo>
                    <a:lnTo>
                      <a:pt x="1" y="362"/>
                    </a:lnTo>
                    <a:lnTo>
                      <a:pt x="8" y="387"/>
                    </a:lnTo>
                    <a:lnTo>
                      <a:pt x="21" y="409"/>
                    </a:lnTo>
                    <a:lnTo>
                      <a:pt x="44" y="422"/>
                    </a:lnTo>
                    <a:lnTo>
                      <a:pt x="101" y="421"/>
                    </a:lnTo>
                    <a:lnTo>
                      <a:pt x="162" y="414"/>
                    </a:lnTo>
                    <a:lnTo>
                      <a:pt x="217" y="409"/>
                    </a:lnTo>
                    <a:lnTo>
                      <a:pt x="271" y="411"/>
                    </a:lnTo>
                    <a:lnTo>
                      <a:pt x="301" y="419"/>
                    </a:lnTo>
                    <a:lnTo>
                      <a:pt x="327" y="428"/>
                    </a:lnTo>
                    <a:lnTo>
                      <a:pt x="358" y="453"/>
                    </a:lnTo>
                    <a:lnTo>
                      <a:pt x="383" y="480"/>
                    </a:lnTo>
                    <a:lnTo>
                      <a:pt x="395" y="496"/>
                    </a:lnTo>
                    <a:lnTo>
                      <a:pt x="401" y="511"/>
                    </a:lnTo>
                    <a:lnTo>
                      <a:pt x="411" y="530"/>
                    </a:lnTo>
                    <a:lnTo>
                      <a:pt x="413" y="535"/>
                    </a:lnTo>
                    <a:lnTo>
                      <a:pt x="433" y="529"/>
                    </a:lnTo>
                    <a:lnTo>
                      <a:pt x="452" y="519"/>
                    </a:lnTo>
                    <a:lnTo>
                      <a:pt x="464" y="510"/>
                    </a:lnTo>
                    <a:lnTo>
                      <a:pt x="467" y="497"/>
                    </a:lnTo>
                    <a:lnTo>
                      <a:pt x="466" y="480"/>
                    </a:lnTo>
                    <a:lnTo>
                      <a:pt x="462" y="467"/>
                    </a:lnTo>
                    <a:lnTo>
                      <a:pt x="457" y="456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51" name="Freeform 155"/>
              <p:cNvSpPr>
                <a:spLocks/>
              </p:cNvSpPr>
              <p:nvPr/>
            </p:nvSpPr>
            <p:spPr bwMode="auto">
              <a:xfrm>
                <a:off x="4327" y="2430"/>
                <a:ext cx="700" cy="10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38" y="6"/>
                  </a:cxn>
                  <a:cxn ang="0">
                    <a:pos x="27" y="10"/>
                  </a:cxn>
                  <a:cxn ang="0">
                    <a:pos x="19" y="13"/>
                  </a:cxn>
                  <a:cxn ang="0">
                    <a:pos x="9" y="19"/>
                  </a:cxn>
                  <a:cxn ang="0">
                    <a:pos x="4" y="27"/>
                  </a:cxn>
                  <a:cxn ang="0">
                    <a:pos x="0" y="36"/>
                  </a:cxn>
                  <a:cxn ang="0">
                    <a:pos x="2" y="45"/>
                  </a:cxn>
                  <a:cxn ang="0">
                    <a:pos x="15" y="56"/>
                  </a:cxn>
                  <a:cxn ang="0">
                    <a:pos x="33" y="64"/>
                  </a:cxn>
                  <a:cxn ang="0">
                    <a:pos x="64" y="73"/>
                  </a:cxn>
                  <a:cxn ang="0">
                    <a:pos x="95" y="83"/>
                  </a:cxn>
                  <a:cxn ang="0">
                    <a:pos x="117" y="88"/>
                  </a:cxn>
                  <a:cxn ang="0">
                    <a:pos x="148" y="94"/>
                  </a:cxn>
                  <a:cxn ang="0">
                    <a:pos x="177" y="97"/>
                  </a:cxn>
                  <a:cxn ang="0">
                    <a:pos x="213" y="101"/>
                  </a:cxn>
                  <a:cxn ang="0">
                    <a:pos x="281" y="106"/>
                  </a:cxn>
                  <a:cxn ang="0">
                    <a:pos x="336" y="107"/>
                  </a:cxn>
                  <a:cxn ang="0">
                    <a:pos x="445" y="106"/>
                  </a:cxn>
                  <a:cxn ang="0">
                    <a:pos x="517" y="100"/>
                  </a:cxn>
                  <a:cxn ang="0">
                    <a:pos x="554" y="95"/>
                  </a:cxn>
                  <a:cxn ang="0">
                    <a:pos x="571" y="92"/>
                  </a:cxn>
                  <a:cxn ang="0">
                    <a:pos x="589" y="89"/>
                  </a:cxn>
                  <a:cxn ang="0">
                    <a:pos x="612" y="84"/>
                  </a:cxn>
                  <a:cxn ang="0">
                    <a:pos x="626" y="81"/>
                  </a:cxn>
                  <a:cxn ang="0">
                    <a:pos x="670" y="67"/>
                  </a:cxn>
                  <a:cxn ang="0">
                    <a:pos x="694" y="54"/>
                  </a:cxn>
                  <a:cxn ang="0">
                    <a:pos x="698" y="49"/>
                  </a:cxn>
                  <a:cxn ang="0">
                    <a:pos x="700" y="40"/>
                  </a:cxn>
                  <a:cxn ang="0">
                    <a:pos x="697" y="32"/>
                  </a:cxn>
                  <a:cxn ang="0">
                    <a:pos x="689" y="23"/>
                  </a:cxn>
                  <a:cxn ang="0">
                    <a:pos x="675" y="16"/>
                  </a:cxn>
                  <a:cxn ang="0">
                    <a:pos x="641" y="5"/>
                  </a:cxn>
                  <a:cxn ang="0">
                    <a:pos x="646" y="18"/>
                  </a:cxn>
                  <a:cxn ang="0">
                    <a:pos x="647" y="35"/>
                  </a:cxn>
                  <a:cxn ang="0">
                    <a:pos x="644" y="47"/>
                  </a:cxn>
                  <a:cxn ang="0">
                    <a:pos x="632" y="57"/>
                  </a:cxn>
                  <a:cxn ang="0">
                    <a:pos x="612" y="67"/>
                  </a:cxn>
                  <a:cxn ang="0">
                    <a:pos x="592" y="73"/>
                  </a:cxn>
                  <a:cxn ang="0">
                    <a:pos x="557" y="81"/>
                  </a:cxn>
                  <a:cxn ang="0">
                    <a:pos x="481" y="92"/>
                  </a:cxn>
                  <a:cxn ang="0">
                    <a:pos x="409" y="98"/>
                  </a:cxn>
                  <a:cxn ang="0">
                    <a:pos x="328" y="98"/>
                  </a:cxn>
                  <a:cxn ang="0">
                    <a:pos x="287" y="98"/>
                  </a:cxn>
                  <a:cxn ang="0">
                    <a:pos x="235" y="94"/>
                  </a:cxn>
                  <a:cxn ang="0">
                    <a:pos x="190" y="88"/>
                  </a:cxn>
                  <a:cxn ang="0">
                    <a:pos x="126" y="74"/>
                  </a:cxn>
                  <a:cxn ang="0">
                    <a:pos x="92" y="64"/>
                  </a:cxn>
                  <a:cxn ang="0">
                    <a:pos x="71" y="55"/>
                  </a:cxn>
                  <a:cxn ang="0">
                    <a:pos x="60" y="47"/>
                  </a:cxn>
                  <a:cxn ang="0">
                    <a:pos x="55" y="41"/>
                  </a:cxn>
                  <a:cxn ang="0">
                    <a:pos x="54" y="35"/>
                  </a:cxn>
                  <a:cxn ang="0">
                    <a:pos x="59" y="27"/>
                  </a:cxn>
                  <a:cxn ang="0">
                    <a:pos x="67" y="15"/>
                  </a:cxn>
                  <a:cxn ang="0">
                    <a:pos x="65" y="10"/>
                  </a:cxn>
                  <a:cxn ang="0">
                    <a:pos x="61" y="4"/>
                  </a:cxn>
                  <a:cxn ang="0">
                    <a:pos x="59" y="0"/>
                  </a:cxn>
                </a:cxnLst>
                <a:rect l="0" t="0" r="r" b="b"/>
                <a:pathLst>
                  <a:path w="701" h="108">
                    <a:moveTo>
                      <a:pt x="59" y="0"/>
                    </a:moveTo>
                    <a:lnTo>
                      <a:pt x="38" y="6"/>
                    </a:lnTo>
                    <a:lnTo>
                      <a:pt x="27" y="10"/>
                    </a:lnTo>
                    <a:lnTo>
                      <a:pt x="19" y="13"/>
                    </a:lnTo>
                    <a:lnTo>
                      <a:pt x="9" y="19"/>
                    </a:lnTo>
                    <a:lnTo>
                      <a:pt x="4" y="27"/>
                    </a:lnTo>
                    <a:lnTo>
                      <a:pt x="0" y="36"/>
                    </a:lnTo>
                    <a:lnTo>
                      <a:pt x="2" y="45"/>
                    </a:lnTo>
                    <a:lnTo>
                      <a:pt x="15" y="56"/>
                    </a:lnTo>
                    <a:lnTo>
                      <a:pt x="33" y="64"/>
                    </a:lnTo>
                    <a:lnTo>
                      <a:pt x="64" y="73"/>
                    </a:lnTo>
                    <a:lnTo>
                      <a:pt x="95" y="83"/>
                    </a:lnTo>
                    <a:lnTo>
                      <a:pt x="117" y="88"/>
                    </a:lnTo>
                    <a:lnTo>
                      <a:pt x="148" y="94"/>
                    </a:lnTo>
                    <a:lnTo>
                      <a:pt x="177" y="97"/>
                    </a:lnTo>
                    <a:lnTo>
                      <a:pt x="213" y="101"/>
                    </a:lnTo>
                    <a:lnTo>
                      <a:pt x="281" y="106"/>
                    </a:lnTo>
                    <a:lnTo>
                      <a:pt x="336" y="107"/>
                    </a:lnTo>
                    <a:lnTo>
                      <a:pt x="445" y="106"/>
                    </a:lnTo>
                    <a:lnTo>
                      <a:pt x="517" y="100"/>
                    </a:lnTo>
                    <a:lnTo>
                      <a:pt x="554" y="95"/>
                    </a:lnTo>
                    <a:lnTo>
                      <a:pt x="571" y="92"/>
                    </a:lnTo>
                    <a:lnTo>
                      <a:pt x="589" y="89"/>
                    </a:lnTo>
                    <a:lnTo>
                      <a:pt x="612" y="84"/>
                    </a:lnTo>
                    <a:lnTo>
                      <a:pt x="626" y="81"/>
                    </a:lnTo>
                    <a:lnTo>
                      <a:pt x="670" y="67"/>
                    </a:lnTo>
                    <a:lnTo>
                      <a:pt x="694" y="54"/>
                    </a:lnTo>
                    <a:lnTo>
                      <a:pt x="698" y="49"/>
                    </a:lnTo>
                    <a:lnTo>
                      <a:pt x="700" y="40"/>
                    </a:lnTo>
                    <a:lnTo>
                      <a:pt x="697" y="32"/>
                    </a:lnTo>
                    <a:lnTo>
                      <a:pt x="689" y="23"/>
                    </a:lnTo>
                    <a:lnTo>
                      <a:pt x="675" y="16"/>
                    </a:lnTo>
                    <a:lnTo>
                      <a:pt x="641" y="5"/>
                    </a:lnTo>
                    <a:lnTo>
                      <a:pt x="646" y="18"/>
                    </a:lnTo>
                    <a:lnTo>
                      <a:pt x="647" y="35"/>
                    </a:lnTo>
                    <a:lnTo>
                      <a:pt x="644" y="47"/>
                    </a:lnTo>
                    <a:lnTo>
                      <a:pt x="632" y="57"/>
                    </a:lnTo>
                    <a:lnTo>
                      <a:pt x="612" y="67"/>
                    </a:lnTo>
                    <a:lnTo>
                      <a:pt x="592" y="73"/>
                    </a:lnTo>
                    <a:lnTo>
                      <a:pt x="557" y="81"/>
                    </a:lnTo>
                    <a:lnTo>
                      <a:pt x="481" y="92"/>
                    </a:lnTo>
                    <a:lnTo>
                      <a:pt x="409" y="98"/>
                    </a:lnTo>
                    <a:lnTo>
                      <a:pt x="328" y="98"/>
                    </a:lnTo>
                    <a:lnTo>
                      <a:pt x="287" y="98"/>
                    </a:lnTo>
                    <a:lnTo>
                      <a:pt x="235" y="94"/>
                    </a:lnTo>
                    <a:lnTo>
                      <a:pt x="190" y="88"/>
                    </a:lnTo>
                    <a:lnTo>
                      <a:pt x="126" y="74"/>
                    </a:lnTo>
                    <a:lnTo>
                      <a:pt x="92" y="64"/>
                    </a:lnTo>
                    <a:lnTo>
                      <a:pt x="71" y="55"/>
                    </a:lnTo>
                    <a:lnTo>
                      <a:pt x="60" y="47"/>
                    </a:lnTo>
                    <a:lnTo>
                      <a:pt x="55" y="41"/>
                    </a:lnTo>
                    <a:lnTo>
                      <a:pt x="54" y="35"/>
                    </a:lnTo>
                    <a:lnTo>
                      <a:pt x="59" y="27"/>
                    </a:lnTo>
                    <a:lnTo>
                      <a:pt x="67" y="15"/>
                    </a:lnTo>
                    <a:lnTo>
                      <a:pt x="65" y="10"/>
                    </a:lnTo>
                    <a:lnTo>
                      <a:pt x="61" y="4"/>
                    </a:lnTo>
                    <a:lnTo>
                      <a:pt x="5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52" name="Freeform 156"/>
              <p:cNvSpPr>
                <a:spLocks/>
              </p:cNvSpPr>
              <p:nvPr/>
            </p:nvSpPr>
            <p:spPr bwMode="auto">
              <a:xfrm>
                <a:off x="4184" y="2409"/>
                <a:ext cx="990" cy="159"/>
              </a:xfrm>
              <a:custGeom>
                <a:avLst/>
                <a:gdLst/>
                <a:ahLst/>
                <a:cxnLst>
                  <a:cxn ang="0">
                    <a:pos x="4" y="48"/>
                  </a:cxn>
                  <a:cxn ang="0">
                    <a:pos x="21" y="35"/>
                  </a:cxn>
                  <a:cxn ang="0">
                    <a:pos x="39" y="27"/>
                  </a:cxn>
                  <a:cxn ang="0">
                    <a:pos x="47" y="23"/>
                  </a:cxn>
                  <a:cxn ang="0">
                    <a:pos x="58" y="19"/>
                  </a:cxn>
                  <a:cxn ang="0">
                    <a:pos x="70" y="16"/>
                  </a:cxn>
                  <a:cxn ang="0">
                    <a:pos x="83" y="12"/>
                  </a:cxn>
                  <a:cxn ang="0">
                    <a:pos x="97" y="7"/>
                  </a:cxn>
                  <a:cxn ang="0">
                    <a:pos x="108" y="7"/>
                  </a:cxn>
                  <a:cxn ang="0">
                    <a:pos x="116" y="5"/>
                  </a:cxn>
                  <a:cxn ang="0">
                    <a:pos x="127" y="4"/>
                  </a:cxn>
                  <a:cxn ang="0">
                    <a:pos x="137" y="2"/>
                  </a:cxn>
                  <a:cxn ang="0">
                    <a:pos x="124" y="7"/>
                  </a:cxn>
                  <a:cxn ang="0">
                    <a:pos x="112" y="11"/>
                  </a:cxn>
                  <a:cxn ang="0">
                    <a:pos x="98" y="16"/>
                  </a:cxn>
                  <a:cxn ang="0">
                    <a:pos x="86" y="21"/>
                  </a:cxn>
                  <a:cxn ang="0">
                    <a:pos x="67" y="29"/>
                  </a:cxn>
                  <a:cxn ang="0">
                    <a:pos x="47" y="41"/>
                  </a:cxn>
                  <a:cxn ang="0">
                    <a:pos x="31" y="60"/>
                  </a:cxn>
                  <a:cxn ang="0">
                    <a:pos x="46" y="81"/>
                  </a:cxn>
                  <a:cxn ang="0">
                    <a:pos x="103" y="107"/>
                  </a:cxn>
                  <a:cxn ang="0">
                    <a:pos x="163" y="124"/>
                  </a:cxn>
                  <a:cxn ang="0">
                    <a:pos x="218" y="135"/>
                  </a:cxn>
                  <a:cxn ang="0">
                    <a:pos x="275" y="144"/>
                  </a:cxn>
                  <a:cxn ang="0">
                    <a:pos x="335" y="148"/>
                  </a:cxn>
                  <a:cxn ang="0">
                    <a:pos x="423" y="152"/>
                  </a:cxn>
                  <a:cxn ang="0">
                    <a:pos x="534" y="154"/>
                  </a:cxn>
                  <a:cxn ang="0">
                    <a:pos x="630" y="151"/>
                  </a:cxn>
                  <a:cxn ang="0">
                    <a:pos x="746" y="141"/>
                  </a:cxn>
                  <a:cxn ang="0">
                    <a:pos x="784" y="136"/>
                  </a:cxn>
                  <a:cxn ang="0">
                    <a:pos x="890" y="112"/>
                  </a:cxn>
                  <a:cxn ang="0">
                    <a:pos x="941" y="89"/>
                  </a:cxn>
                  <a:cxn ang="0">
                    <a:pos x="957" y="74"/>
                  </a:cxn>
                  <a:cxn ang="0">
                    <a:pos x="956" y="58"/>
                  </a:cxn>
                  <a:cxn ang="0">
                    <a:pos x="949" y="47"/>
                  </a:cxn>
                  <a:cxn ang="0">
                    <a:pos x="908" y="24"/>
                  </a:cxn>
                  <a:cxn ang="0">
                    <a:pos x="876" y="13"/>
                  </a:cxn>
                  <a:cxn ang="0">
                    <a:pos x="828" y="2"/>
                  </a:cxn>
                  <a:cxn ang="0">
                    <a:pos x="893" y="12"/>
                  </a:cxn>
                  <a:cxn ang="0">
                    <a:pos x="937" y="23"/>
                  </a:cxn>
                  <a:cxn ang="0">
                    <a:pos x="974" y="40"/>
                  </a:cxn>
                  <a:cxn ang="0">
                    <a:pos x="990" y="57"/>
                  </a:cxn>
                  <a:cxn ang="0">
                    <a:pos x="986" y="72"/>
                  </a:cxn>
                  <a:cxn ang="0">
                    <a:pos x="966" y="89"/>
                  </a:cxn>
                  <a:cxn ang="0">
                    <a:pos x="912" y="112"/>
                  </a:cxn>
                  <a:cxn ang="0">
                    <a:pos x="802" y="137"/>
                  </a:cxn>
                  <a:cxn ang="0">
                    <a:pos x="705" y="150"/>
                  </a:cxn>
                  <a:cxn ang="0">
                    <a:pos x="609" y="156"/>
                  </a:cxn>
                  <a:cxn ang="0">
                    <a:pos x="522" y="158"/>
                  </a:cxn>
                  <a:cxn ang="0">
                    <a:pos x="411" y="157"/>
                  </a:cxn>
                  <a:cxn ang="0">
                    <a:pos x="313" y="152"/>
                  </a:cxn>
                  <a:cxn ang="0">
                    <a:pos x="228" y="142"/>
                  </a:cxn>
                  <a:cxn ang="0">
                    <a:pos x="162" y="131"/>
                  </a:cxn>
                  <a:cxn ang="0">
                    <a:pos x="112" y="119"/>
                  </a:cxn>
                  <a:cxn ang="0">
                    <a:pos x="83" y="111"/>
                  </a:cxn>
                  <a:cxn ang="0">
                    <a:pos x="54" y="103"/>
                  </a:cxn>
                  <a:cxn ang="0">
                    <a:pos x="27" y="90"/>
                  </a:cxn>
                  <a:cxn ang="0">
                    <a:pos x="4" y="71"/>
                  </a:cxn>
                  <a:cxn ang="0">
                    <a:pos x="0" y="57"/>
                  </a:cxn>
                </a:cxnLst>
                <a:rect l="0" t="0" r="r" b="b"/>
                <a:pathLst>
                  <a:path w="991" h="159">
                    <a:moveTo>
                      <a:pt x="0" y="57"/>
                    </a:moveTo>
                    <a:lnTo>
                      <a:pt x="4" y="48"/>
                    </a:lnTo>
                    <a:lnTo>
                      <a:pt x="11" y="42"/>
                    </a:lnTo>
                    <a:lnTo>
                      <a:pt x="21" y="35"/>
                    </a:lnTo>
                    <a:lnTo>
                      <a:pt x="29" y="31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7" y="23"/>
                    </a:lnTo>
                    <a:lnTo>
                      <a:pt x="52" y="22"/>
                    </a:lnTo>
                    <a:lnTo>
                      <a:pt x="58" y="19"/>
                    </a:lnTo>
                    <a:lnTo>
                      <a:pt x="65" y="18"/>
                    </a:lnTo>
                    <a:lnTo>
                      <a:pt x="70" y="16"/>
                    </a:lnTo>
                    <a:lnTo>
                      <a:pt x="76" y="14"/>
                    </a:lnTo>
                    <a:lnTo>
                      <a:pt x="83" y="12"/>
                    </a:lnTo>
                    <a:lnTo>
                      <a:pt x="89" y="11"/>
                    </a:lnTo>
                    <a:lnTo>
                      <a:pt x="97" y="7"/>
                    </a:lnTo>
                    <a:lnTo>
                      <a:pt x="102" y="7"/>
                    </a:lnTo>
                    <a:lnTo>
                      <a:pt x="108" y="7"/>
                    </a:lnTo>
                    <a:lnTo>
                      <a:pt x="112" y="6"/>
                    </a:lnTo>
                    <a:lnTo>
                      <a:pt x="116" y="5"/>
                    </a:lnTo>
                    <a:lnTo>
                      <a:pt x="122" y="4"/>
                    </a:lnTo>
                    <a:lnTo>
                      <a:pt x="127" y="4"/>
                    </a:lnTo>
                    <a:lnTo>
                      <a:pt x="133" y="4"/>
                    </a:lnTo>
                    <a:lnTo>
                      <a:pt x="137" y="2"/>
                    </a:lnTo>
                    <a:lnTo>
                      <a:pt x="131" y="5"/>
                    </a:lnTo>
                    <a:lnTo>
                      <a:pt x="124" y="7"/>
                    </a:lnTo>
                    <a:lnTo>
                      <a:pt x="117" y="8"/>
                    </a:lnTo>
                    <a:lnTo>
                      <a:pt x="112" y="11"/>
                    </a:lnTo>
                    <a:lnTo>
                      <a:pt x="104" y="13"/>
                    </a:lnTo>
                    <a:lnTo>
                      <a:pt x="98" y="16"/>
                    </a:lnTo>
                    <a:lnTo>
                      <a:pt x="91" y="17"/>
                    </a:lnTo>
                    <a:lnTo>
                      <a:pt x="86" y="21"/>
                    </a:lnTo>
                    <a:lnTo>
                      <a:pt x="79" y="23"/>
                    </a:lnTo>
                    <a:lnTo>
                      <a:pt x="67" y="29"/>
                    </a:lnTo>
                    <a:lnTo>
                      <a:pt x="57" y="35"/>
                    </a:lnTo>
                    <a:lnTo>
                      <a:pt x="47" y="41"/>
                    </a:lnTo>
                    <a:lnTo>
                      <a:pt x="38" y="51"/>
                    </a:lnTo>
                    <a:lnTo>
                      <a:pt x="31" y="60"/>
                    </a:lnTo>
                    <a:lnTo>
                      <a:pt x="33" y="70"/>
                    </a:lnTo>
                    <a:lnTo>
                      <a:pt x="46" y="81"/>
                    </a:lnTo>
                    <a:lnTo>
                      <a:pt x="68" y="93"/>
                    </a:lnTo>
                    <a:lnTo>
                      <a:pt x="103" y="107"/>
                    </a:lnTo>
                    <a:lnTo>
                      <a:pt x="136" y="117"/>
                    </a:lnTo>
                    <a:lnTo>
                      <a:pt x="163" y="124"/>
                    </a:lnTo>
                    <a:lnTo>
                      <a:pt x="192" y="130"/>
                    </a:lnTo>
                    <a:lnTo>
                      <a:pt x="218" y="135"/>
                    </a:lnTo>
                    <a:lnTo>
                      <a:pt x="248" y="140"/>
                    </a:lnTo>
                    <a:lnTo>
                      <a:pt x="275" y="144"/>
                    </a:lnTo>
                    <a:lnTo>
                      <a:pt x="306" y="146"/>
                    </a:lnTo>
                    <a:lnTo>
                      <a:pt x="335" y="148"/>
                    </a:lnTo>
                    <a:lnTo>
                      <a:pt x="374" y="151"/>
                    </a:lnTo>
                    <a:lnTo>
                      <a:pt x="423" y="152"/>
                    </a:lnTo>
                    <a:lnTo>
                      <a:pt x="480" y="154"/>
                    </a:lnTo>
                    <a:lnTo>
                      <a:pt x="534" y="154"/>
                    </a:lnTo>
                    <a:lnTo>
                      <a:pt x="591" y="153"/>
                    </a:lnTo>
                    <a:lnTo>
                      <a:pt x="630" y="151"/>
                    </a:lnTo>
                    <a:lnTo>
                      <a:pt x="668" y="148"/>
                    </a:lnTo>
                    <a:lnTo>
                      <a:pt x="746" y="141"/>
                    </a:lnTo>
                    <a:lnTo>
                      <a:pt x="765" y="139"/>
                    </a:lnTo>
                    <a:lnTo>
                      <a:pt x="784" y="136"/>
                    </a:lnTo>
                    <a:lnTo>
                      <a:pt x="862" y="122"/>
                    </a:lnTo>
                    <a:lnTo>
                      <a:pt x="890" y="112"/>
                    </a:lnTo>
                    <a:lnTo>
                      <a:pt x="904" y="107"/>
                    </a:lnTo>
                    <a:lnTo>
                      <a:pt x="941" y="89"/>
                    </a:lnTo>
                    <a:lnTo>
                      <a:pt x="951" y="81"/>
                    </a:lnTo>
                    <a:lnTo>
                      <a:pt x="957" y="74"/>
                    </a:lnTo>
                    <a:lnTo>
                      <a:pt x="958" y="68"/>
                    </a:lnTo>
                    <a:lnTo>
                      <a:pt x="956" y="58"/>
                    </a:lnTo>
                    <a:lnTo>
                      <a:pt x="952" y="52"/>
                    </a:lnTo>
                    <a:lnTo>
                      <a:pt x="949" y="47"/>
                    </a:lnTo>
                    <a:lnTo>
                      <a:pt x="940" y="40"/>
                    </a:lnTo>
                    <a:lnTo>
                      <a:pt x="908" y="24"/>
                    </a:lnTo>
                    <a:lnTo>
                      <a:pt x="893" y="18"/>
                    </a:lnTo>
                    <a:lnTo>
                      <a:pt x="876" y="13"/>
                    </a:lnTo>
                    <a:lnTo>
                      <a:pt x="859" y="10"/>
                    </a:lnTo>
                    <a:lnTo>
                      <a:pt x="828" y="2"/>
                    </a:lnTo>
                    <a:lnTo>
                      <a:pt x="825" y="0"/>
                    </a:lnTo>
                    <a:lnTo>
                      <a:pt x="893" y="12"/>
                    </a:lnTo>
                    <a:lnTo>
                      <a:pt x="930" y="22"/>
                    </a:lnTo>
                    <a:lnTo>
                      <a:pt x="937" y="23"/>
                    </a:lnTo>
                    <a:lnTo>
                      <a:pt x="957" y="30"/>
                    </a:lnTo>
                    <a:lnTo>
                      <a:pt x="974" y="40"/>
                    </a:lnTo>
                    <a:lnTo>
                      <a:pt x="984" y="48"/>
                    </a:lnTo>
                    <a:lnTo>
                      <a:pt x="990" y="57"/>
                    </a:lnTo>
                    <a:lnTo>
                      <a:pt x="989" y="68"/>
                    </a:lnTo>
                    <a:lnTo>
                      <a:pt x="986" y="72"/>
                    </a:lnTo>
                    <a:lnTo>
                      <a:pt x="977" y="82"/>
                    </a:lnTo>
                    <a:lnTo>
                      <a:pt x="966" y="89"/>
                    </a:lnTo>
                    <a:lnTo>
                      <a:pt x="958" y="94"/>
                    </a:lnTo>
                    <a:lnTo>
                      <a:pt x="912" y="112"/>
                    </a:lnTo>
                    <a:lnTo>
                      <a:pt x="864" y="125"/>
                    </a:lnTo>
                    <a:lnTo>
                      <a:pt x="802" y="137"/>
                    </a:lnTo>
                    <a:lnTo>
                      <a:pt x="744" y="146"/>
                    </a:lnTo>
                    <a:lnTo>
                      <a:pt x="705" y="150"/>
                    </a:lnTo>
                    <a:lnTo>
                      <a:pt x="647" y="153"/>
                    </a:lnTo>
                    <a:lnTo>
                      <a:pt x="609" y="156"/>
                    </a:lnTo>
                    <a:lnTo>
                      <a:pt x="570" y="157"/>
                    </a:lnTo>
                    <a:lnTo>
                      <a:pt x="522" y="158"/>
                    </a:lnTo>
                    <a:lnTo>
                      <a:pt x="486" y="158"/>
                    </a:lnTo>
                    <a:lnTo>
                      <a:pt x="411" y="157"/>
                    </a:lnTo>
                    <a:lnTo>
                      <a:pt x="362" y="154"/>
                    </a:lnTo>
                    <a:lnTo>
                      <a:pt x="313" y="152"/>
                    </a:lnTo>
                    <a:lnTo>
                      <a:pt x="264" y="147"/>
                    </a:lnTo>
                    <a:lnTo>
                      <a:pt x="228" y="142"/>
                    </a:lnTo>
                    <a:lnTo>
                      <a:pt x="191" y="136"/>
                    </a:lnTo>
                    <a:lnTo>
                      <a:pt x="162" y="131"/>
                    </a:lnTo>
                    <a:lnTo>
                      <a:pt x="131" y="124"/>
                    </a:lnTo>
                    <a:lnTo>
                      <a:pt x="112" y="119"/>
                    </a:lnTo>
                    <a:lnTo>
                      <a:pt x="97" y="115"/>
                    </a:lnTo>
                    <a:lnTo>
                      <a:pt x="83" y="111"/>
                    </a:lnTo>
                    <a:lnTo>
                      <a:pt x="68" y="107"/>
                    </a:lnTo>
                    <a:lnTo>
                      <a:pt x="54" y="103"/>
                    </a:lnTo>
                    <a:lnTo>
                      <a:pt x="41" y="96"/>
                    </a:lnTo>
                    <a:lnTo>
                      <a:pt x="27" y="90"/>
                    </a:lnTo>
                    <a:lnTo>
                      <a:pt x="13" y="80"/>
                    </a:lnTo>
                    <a:lnTo>
                      <a:pt x="4" y="71"/>
                    </a:lnTo>
                    <a:lnTo>
                      <a:pt x="0" y="63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53" name="Freeform 157"/>
              <p:cNvSpPr>
                <a:spLocks/>
              </p:cNvSpPr>
              <p:nvPr/>
            </p:nvSpPr>
            <p:spPr bwMode="auto">
              <a:xfrm>
                <a:off x="4310" y="2178"/>
                <a:ext cx="40" cy="92"/>
              </a:xfrm>
              <a:custGeom>
                <a:avLst/>
                <a:gdLst/>
                <a:ahLst/>
                <a:cxnLst>
                  <a:cxn ang="0">
                    <a:pos x="12" y="61"/>
                  </a:cxn>
                  <a:cxn ang="0">
                    <a:pos x="35" y="10"/>
                  </a:cxn>
                  <a:cxn ang="0">
                    <a:pos x="38" y="0"/>
                  </a:cxn>
                  <a:cxn ang="0">
                    <a:pos x="21" y="33"/>
                  </a:cxn>
                  <a:cxn ang="0">
                    <a:pos x="9" y="58"/>
                  </a:cxn>
                  <a:cxn ang="0">
                    <a:pos x="4" y="76"/>
                  </a:cxn>
                  <a:cxn ang="0">
                    <a:pos x="0" y="92"/>
                  </a:cxn>
                  <a:cxn ang="0">
                    <a:pos x="12" y="61"/>
                  </a:cxn>
                </a:cxnLst>
                <a:rect l="0" t="0" r="r" b="b"/>
                <a:pathLst>
                  <a:path w="39" h="93">
                    <a:moveTo>
                      <a:pt x="12" y="61"/>
                    </a:moveTo>
                    <a:lnTo>
                      <a:pt x="35" y="10"/>
                    </a:lnTo>
                    <a:lnTo>
                      <a:pt x="38" y="0"/>
                    </a:lnTo>
                    <a:lnTo>
                      <a:pt x="21" y="33"/>
                    </a:lnTo>
                    <a:lnTo>
                      <a:pt x="9" y="58"/>
                    </a:lnTo>
                    <a:lnTo>
                      <a:pt x="4" y="76"/>
                    </a:lnTo>
                    <a:lnTo>
                      <a:pt x="0" y="92"/>
                    </a:lnTo>
                    <a:lnTo>
                      <a:pt x="12" y="6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54" name="Freeform 158"/>
              <p:cNvSpPr>
                <a:spLocks/>
              </p:cNvSpPr>
              <p:nvPr/>
            </p:nvSpPr>
            <p:spPr bwMode="auto">
              <a:xfrm>
                <a:off x="4481" y="1968"/>
                <a:ext cx="136" cy="87"/>
              </a:xfrm>
              <a:custGeom>
                <a:avLst/>
                <a:gdLst/>
                <a:ahLst/>
                <a:cxnLst>
                  <a:cxn ang="0">
                    <a:pos x="46" y="27"/>
                  </a:cxn>
                  <a:cxn ang="0">
                    <a:pos x="0" y="86"/>
                  </a:cxn>
                  <a:cxn ang="0">
                    <a:pos x="81" y="55"/>
                  </a:cxn>
                  <a:cxn ang="0">
                    <a:pos x="135" y="0"/>
                  </a:cxn>
                  <a:cxn ang="0">
                    <a:pos x="46" y="27"/>
                  </a:cxn>
                </a:cxnLst>
                <a:rect l="0" t="0" r="r" b="b"/>
                <a:pathLst>
                  <a:path w="136" h="87">
                    <a:moveTo>
                      <a:pt x="46" y="27"/>
                    </a:moveTo>
                    <a:lnTo>
                      <a:pt x="0" y="86"/>
                    </a:lnTo>
                    <a:lnTo>
                      <a:pt x="81" y="55"/>
                    </a:lnTo>
                    <a:lnTo>
                      <a:pt x="135" y="0"/>
                    </a:lnTo>
                    <a:lnTo>
                      <a:pt x="46" y="27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55" name="Freeform 159"/>
              <p:cNvSpPr>
                <a:spLocks/>
              </p:cNvSpPr>
              <p:nvPr/>
            </p:nvSpPr>
            <p:spPr bwMode="auto">
              <a:xfrm>
                <a:off x="4795" y="1978"/>
                <a:ext cx="81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12"/>
                  </a:cxn>
                  <a:cxn ang="0">
                    <a:pos x="42" y="37"/>
                  </a:cxn>
                  <a:cxn ang="0">
                    <a:pos x="63" y="60"/>
                  </a:cxn>
                  <a:cxn ang="0">
                    <a:pos x="69" y="72"/>
                  </a:cxn>
                  <a:cxn ang="0">
                    <a:pos x="80" y="82"/>
                  </a:cxn>
                  <a:cxn ang="0">
                    <a:pos x="75" y="66"/>
                  </a:cxn>
                  <a:cxn ang="0">
                    <a:pos x="58" y="40"/>
                  </a:cxn>
                  <a:cxn ang="0">
                    <a:pos x="37" y="22"/>
                  </a:cxn>
                  <a:cxn ang="0">
                    <a:pos x="28" y="15"/>
                  </a:cxn>
                  <a:cxn ang="0">
                    <a:pos x="16" y="6"/>
                  </a:cxn>
                  <a:cxn ang="0">
                    <a:pos x="0" y="0"/>
                  </a:cxn>
                </a:cxnLst>
                <a:rect l="0" t="0" r="r" b="b"/>
                <a:pathLst>
                  <a:path w="81" h="83">
                    <a:moveTo>
                      <a:pt x="0" y="0"/>
                    </a:moveTo>
                    <a:lnTo>
                      <a:pt x="17" y="12"/>
                    </a:lnTo>
                    <a:lnTo>
                      <a:pt x="42" y="37"/>
                    </a:lnTo>
                    <a:lnTo>
                      <a:pt x="63" y="60"/>
                    </a:lnTo>
                    <a:lnTo>
                      <a:pt x="69" y="72"/>
                    </a:lnTo>
                    <a:lnTo>
                      <a:pt x="80" y="82"/>
                    </a:lnTo>
                    <a:lnTo>
                      <a:pt x="75" y="66"/>
                    </a:lnTo>
                    <a:lnTo>
                      <a:pt x="58" y="40"/>
                    </a:lnTo>
                    <a:lnTo>
                      <a:pt x="37" y="22"/>
                    </a:lnTo>
                    <a:lnTo>
                      <a:pt x="28" y="15"/>
                    </a:lnTo>
                    <a:lnTo>
                      <a:pt x="16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56" name="Freeform 160"/>
              <p:cNvSpPr>
                <a:spLocks/>
              </p:cNvSpPr>
              <p:nvPr/>
            </p:nvSpPr>
            <p:spPr bwMode="auto">
              <a:xfrm>
                <a:off x="4755" y="2001"/>
                <a:ext cx="93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15"/>
                  </a:cxn>
                  <a:cxn ang="0">
                    <a:pos x="50" y="38"/>
                  </a:cxn>
                  <a:cxn ang="0">
                    <a:pos x="66" y="56"/>
                  </a:cxn>
                  <a:cxn ang="0">
                    <a:pos x="84" y="81"/>
                  </a:cxn>
                  <a:cxn ang="0">
                    <a:pos x="93" y="96"/>
                  </a:cxn>
                  <a:cxn ang="0">
                    <a:pos x="91" y="84"/>
                  </a:cxn>
                  <a:cxn ang="0">
                    <a:pos x="88" y="72"/>
                  </a:cxn>
                  <a:cxn ang="0">
                    <a:pos x="69" y="46"/>
                  </a:cxn>
                  <a:cxn ang="0">
                    <a:pos x="50" y="28"/>
                  </a:cxn>
                  <a:cxn ang="0">
                    <a:pos x="39" y="19"/>
                  </a:cxn>
                  <a:cxn ang="0">
                    <a:pos x="28" y="12"/>
                  </a:cxn>
                  <a:cxn ang="0">
                    <a:pos x="17" y="7"/>
                  </a:cxn>
                  <a:cxn ang="0">
                    <a:pos x="0" y="0"/>
                  </a:cxn>
                </a:cxnLst>
                <a:rect l="0" t="0" r="r" b="b"/>
                <a:pathLst>
                  <a:path w="94" h="97">
                    <a:moveTo>
                      <a:pt x="0" y="0"/>
                    </a:moveTo>
                    <a:lnTo>
                      <a:pt x="24" y="15"/>
                    </a:lnTo>
                    <a:lnTo>
                      <a:pt x="50" y="38"/>
                    </a:lnTo>
                    <a:lnTo>
                      <a:pt x="66" y="56"/>
                    </a:lnTo>
                    <a:lnTo>
                      <a:pt x="84" y="81"/>
                    </a:lnTo>
                    <a:lnTo>
                      <a:pt x="93" y="96"/>
                    </a:lnTo>
                    <a:lnTo>
                      <a:pt x="91" y="84"/>
                    </a:lnTo>
                    <a:lnTo>
                      <a:pt x="88" y="72"/>
                    </a:lnTo>
                    <a:lnTo>
                      <a:pt x="69" y="46"/>
                    </a:lnTo>
                    <a:lnTo>
                      <a:pt x="50" y="28"/>
                    </a:lnTo>
                    <a:lnTo>
                      <a:pt x="39" y="19"/>
                    </a:lnTo>
                    <a:lnTo>
                      <a:pt x="28" y="12"/>
                    </a:lnTo>
                    <a:lnTo>
                      <a:pt x="17" y="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57" name="Freeform 161"/>
              <p:cNvSpPr>
                <a:spLocks/>
              </p:cNvSpPr>
              <p:nvPr/>
            </p:nvSpPr>
            <p:spPr bwMode="auto">
              <a:xfrm>
                <a:off x="4481" y="1968"/>
                <a:ext cx="136" cy="87"/>
              </a:xfrm>
              <a:custGeom>
                <a:avLst/>
                <a:gdLst/>
                <a:ahLst/>
                <a:cxnLst>
                  <a:cxn ang="0">
                    <a:pos x="46" y="27"/>
                  </a:cxn>
                  <a:cxn ang="0">
                    <a:pos x="0" y="86"/>
                  </a:cxn>
                  <a:cxn ang="0">
                    <a:pos x="81" y="55"/>
                  </a:cxn>
                  <a:cxn ang="0">
                    <a:pos x="135" y="0"/>
                  </a:cxn>
                  <a:cxn ang="0">
                    <a:pos x="46" y="27"/>
                  </a:cxn>
                </a:cxnLst>
                <a:rect l="0" t="0" r="r" b="b"/>
                <a:pathLst>
                  <a:path w="136" h="87">
                    <a:moveTo>
                      <a:pt x="46" y="27"/>
                    </a:moveTo>
                    <a:lnTo>
                      <a:pt x="0" y="86"/>
                    </a:lnTo>
                    <a:lnTo>
                      <a:pt x="81" y="55"/>
                    </a:lnTo>
                    <a:lnTo>
                      <a:pt x="135" y="0"/>
                    </a:lnTo>
                    <a:lnTo>
                      <a:pt x="46" y="27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58" name="Freeform 162"/>
              <p:cNvSpPr>
                <a:spLocks/>
              </p:cNvSpPr>
              <p:nvPr/>
            </p:nvSpPr>
            <p:spPr bwMode="auto">
              <a:xfrm>
                <a:off x="4795" y="1978"/>
                <a:ext cx="81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12"/>
                  </a:cxn>
                  <a:cxn ang="0">
                    <a:pos x="42" y="37"/>
                  </a:cxn>
                  <a:cxn ang="0">
                    <a:pos x="63" y="60"/>
                  </a:cxn>
                  <a:cxn ang="0">
                    <a:pos x="69" y="72"/>
                  </a:cxn>
                  <a:cxn ang="0">
                    <a:pos x="80" y="82"/>
                  </a:cxn>
                  <a:cxn ang="0">
                    <a:pos x="75" y="66"/>
                  </a:cxn>
                  <a:cxn ang="0">
                    <a:pos x="58" y="40"/>
                  </a:cxn>
                  <a:cxn ang="0">
                    <a:pos x="37" y="22"/>
                  </a:cxn>
                  <a:cxn ang="0">
                    <a:pos x="28" y="15"/>
                  </a:cxn>
                  <a:cxn ang="0">
                    <a:pos x="16" y="6"/>
                  </a:cxn>
                  <a:cxn ang="0">
                    <a:pos x="0" y="0"/>
                  </a:cxn>
                </a:cxnLst>
                <a:rect l="0" t="0" r="r" b="b"/>
                <a:pathLst>
                  <a:path w="81" h="83">
                    <a:moveTo>
                      <a:pt x="0" y="0"/>
                    </a:moveTo>
                    <a:lnTo>
                      <a:pt x="17" y="12"/>
                    </a:lnTo>
                    <a:lnTo>
                      <a:pt x="42" y="37"/>
                    </a:lnTo>
                    <a:lnTo>
                      <a:pt x="63" y="60"/>
                    </a:lnTo>
                    <a:lnTo>
                      <a:pt x="69" y="72"/>
                    </a:lnTo>
                    <a:lnTo>
                      <a:pt x="80" y="82"/>
                    </a:lnTo>
                    <a:lnTo>
                      <a:pt x="75" y="66"/>
                    </a:lnTo>
                    <a:lnTo>
                      <a:pt x="58" y="40"/>
                    </a:lnTo>
                    <a:lnTo>
                      <a:pt x="37" y="22"/>
                    </a:lnTo>
                    <a:lnTo>
                      <a:pt x="28" y="15"/>
                    </a:lnTo>
                    <a:lnTo>
                      <a:pt x="16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" name="Group 163"/>
              <p:cNvGrpSpPr>
                <a:grpSpLocks/>
              </p:cNvGrpSpPr>
              <p:nvPr/>
            </p:nvGrpSpPr>
            <p:grpSpPr bwMode="auto">
              <a:xfrm>
                <a:off x="3840" y="1995"/>
                <a:ext cx="1758" cy="629"/>
                <a:chOff x="3840" y="1995"/>
                <a:chExt cx="1758" cy="629"/>
              </a:xfrm>
            </p:grpSpPr>
            <p:sp>
              <p:nvSpPr>
                <p:cNvPr id="311460" name="Freeform 164"/>
                <p:cNvSpPr>
                  <a:spLocks/>
                </p:cNvSpPr>
                <p:nvPr/>
              </p:nvSpPr>
              <p:spPr bwMode="auto">
                <a:xfrm>
                  <a:off x="4370" y="1996"/>
                  <a:ext cx="549" cy="533"/>
                </a:xfrm>
                <a:custGeom>
                  <a:avLst/>
                  <a:gdLst/>
                  <a:ahLst/>
                  <a:cxnLst>
                    <a:cxn ang="0">
                      <a:pos x="15" y="435"/>
                    </a:cxn>
                    <a:cxn ang="0">
                      <a:pos x="21" y="445"/>
                    </a:cxn>
                    <a:cxn ang="0">
                      <a:pos x="15" y="462"/>
                    </a:cxn>
                    <a:cxn ang="0">
                      <a:pos x="11" y="476"/>
                    </a:cxn>
                    <a:cxn ang="0">
                      <a:pos x="27" y="489"/>
                    </a:cxn>
                    <a:cxn ang="0">
                      <a:pos x="82" y="509"/>
                    </a:cxn>
                    <a:cxn ang="0">
                      <a:pos x="191" y="528"/>
                    </a:cxn>
                    <a:cxn ang="0">
                      <a:pos x="284" y="533"/>
                    </a:cxn>
                    <a:cxn ang="0">
                      <a:pos x="436" y="527"/>
                    </a:cxn>
                    <a:cxn ang="0">
                      <a:pos x="548" y="508"/>
                    </a:cxn>
                    <a:cxn ang="0">
                      <a:pos x="528" y="505"/>
                    </a:cxn>
                    <a:cxn ang="0">
                      <a:pos x="457" y="517"/>
                    </a:cxn>
                    <a:cxn ang="0">
                      <a:pos x="357" y="526"/>
                    </a:cxn>
                    <a:cxn ang="0">
                      <a:pos x="279" y="526"/>
                    </a:cxn>
                    <a:cxn ang="0">
                      <a:pos x="209" y="523"/>
                    </a:cxn>
                    <a:cxn ang="0">
                      <a:pos x="157" y="516"/>
                    </a:cxn>
                    <a:cxn ang="0">
                      <a:pos x="90" y="486"/>
                    </a:cxn>
                    <a:cxn ang="0">
                      <a:pos x="46" y="442"/>
                    </a:cxn>
                    <a:cxn ang="0">
                      <a:pos x="22" y="386"/>
                    </a:cxn>
                    <a:cxn ang="0">
                      <a:pos x="16" y="342"/>
                    </a:cxn>
                    <a:cxn ang="0">
                      <a:pos x="17" y="314"/>
                    </a:cxn>
                    <a:cxn ang="0">
                      <a:pos x="21" y="290"/>
                    </a:cxn>
                    <a:cxn ang="0">
                      <a:pos x="39" y="242"/>
                    </a:cxn>
                    <a:cxn ang="0">
                      <a:pos x="65" y="202"/>
                    </a:cxn>
                    <a:cxn ang="0">
                      <a:pos x="97" y="171"/>
                    </a:cxn>
                    <a:cxn ang="0">
                      <a:pos x="133" y="145"/>
                    </a:cxn>
                    <a:cxn ang="0">
                      <a:pos x="156" y="0"/>
                    </a:cxn>
                    <a:cxn ang="0">
                      <a:pos x="105" y="121"/>
                    </a:cxn>
                    <a:cxn ang="0">
                      <a:pos x="71" y="162"/>
                    </a:cxn>
                    <a:cxn ang="0">
                      <a:pos x="46" y="204"/>
                    </a:cxn>
                    <a:cxn ang="0">
                      <a:pos x="19" y="258"/>
                    </a:cxn>
                    <a:cxn ang="0">
                      <a:pos x="4" y="311"/>
                    </a:cxn>
                    <a:cxn ang="0">
                      <a:pos x="0" y="369"/>
                    </a:cxn>
                  </a:cxnLst>
                  <a:rect l="0" t="0" r="r" b="b"/>
                  <a:pathLst>
                    <a:path w="549" h="534">
                      <a:moveTo>
                        <a:pt x="13" y="426"/>
                      </a:moveTo>
                      <a:lnTo>
                        <a:pt x="15" y="435"/>
                      </a:lnTo>
                      <a:lnTo>
                        <a:pt x="17" y="439"/>
                      </a:lnTo>
                      <a:lnTo>
                        <a:pt x="21" y="445"/>
                      </a:lnTo>
                      <a:lnTo>
                        <a:pt x="23" y="449"/>
                      </a:lnTo>
                      <a:lnTo>
                        <a:pt x="15" y="462"/>
                      </a:lnTo>
                      <a:lnTo>
                        <a:pt x="10" y="470"/>
                      </a:lnTo>
                      <a:lnTo>
                        <a:pt x="11" y="476"/>
                      </a:lnTo>
                      <a:lnTo>
                        <a:pt x="16" y="482"/>
                      </a:lnTo>
                      <a:lnTo>
                        <a:pt x="27" y="489"/>
                      </a:lnTo>
                      <a:lnTo>
                        <a:pt x="48" y="499"/>
                      </a:lnTo>
                      <a:lnTo>
                        <a:pt x="82" y="509"/>
                      </a:lnTo>
                      <a:lnTo>
                        <a:pt x="146" y="522"/>
                      </a:lnTo>
                      <a:lnTo>
                        <a:pt x="191" y="528"/>
                      </a:lnTo>
                      <a:lnTo>
                        <a:pt x="243" y="533"/>
                      </a:lnTo>
                      <a:lnTo>
                        <a:pt x="284" y="533"/>
                      </a:lnTo>
                      <a:lnTo>
                        <a:pt x="364" y="533"/>
                      </a:lnTo>
                      <a:lnTo>
                        <a:pt x="436" y="527"/>
                      </a:lnTo>
                      <a:lnTo>
                        <a:pt x="513" y="516"/>
                      </a:lnTo>
                      <a:lnTo>
                        <a:pt x="548" y="508"/>
                      </a:lnTo>
                      <a:lnTo>
                        <a:pt x="546" y="503"/>
                      </a:lnTo>
                      <a:lnTo>
                        <a:pt x="528" y="505"/>
                      </a:lnTo>
                      <a:lnTo>
                        <a:pt x="500" y="511"/>
                      </a:lnTo>
                      <a:lnTo>
                        <a:pt x="457" y="517"/>
                      </a:lnTo>
                      <a:lnTo>
                        <a:pt x="413" y="522"/>
                      </a:lnTo>
                      <a:lnTo>
                        <a:pt x="357" y="526"/>
                      </a:lnTo>
                      <a:lnTo>
                        <a:pt x="311" y="527"/>
                      </a:lnTo>
                      <a:lnTo>
                        <a:pt x="279" y="526"/>
                      </a:lnTo>
                      <a:lnTo>
                        <a:pt x="245" y="523"/>
                      </a:lnTo>
                      <a:lnTo>
                        <a:pt x="209" y="523"/>
                      </a:lnTo>
                      <a:lnTo>
                        <a:pt x="186" y="521"/>
                      </a:lnTo>
                      <a:lnTo>
                        <a:pt x="157" y="516"/>
                      </a:lnTo>
                      <a:lnTo>
                        <a:pt x="125" y="506"/>
                      </a:lnTo>
                      <a:lnTo>
                        <a:pt x="90" y="486"/>
                      </a:lnTo>
                      <a:lnTo>
                        <a:pt x="58" y="459"/>
                      </a:lnTo>
                      <a:lnTo>
                        <a:pt x="46" y="442"/>
                      </a:lnTo>
                      <a:lnTo>
                        <a:pt x="32" y="418"/>
                      </a:lnTo>
                      <a:lnTo>
                        <a:pt x="22" y="386"/>
                      </a:lnTo>
                      <a:lnTo>
                        <a:pt x="18" y="369"/>
                      </a:lnTo>
                      <a:lnTo>
                        <a:pt x="16" y="342"/>
                      </a:lnTo>
                      <a:lnTo>
                        <a:pt x="16" y="328"/>
                      </a:lnTo>
                      <a:lnTo>
                        <a:pt x="17" y="314"/>
                      </a:lnTo>
                      <a:lnTo>
                        <a:pt x="19" y="300"/>
                      </a:lnTo>
                      <a:lnTo>
                        <a:pt x="21" y="290"/>
                      </a:lnTo>
                      <a:lnTo>
                        <a:pt x="29" y="264"/>
                      </a:lnTo>
                      <a:lnTo>
                        <a:pt x="39" y="242"/>
                      </a:lnTo>
                      <a:lnTo>
                        <a:pt x="51" y="222"/>
                      </a:lnTo>
                      <a:lnTo>
                        <a:pt x="65" y="202"/>
                      </a:lnTo>
                      <a:lnTo>
                        <a:pt x="80" y="187"/>
                      </a:lnTo>
                      <a:lnTo>
                        <a:pt x="97" y="171"/>
                      </a:lnTo>
                      <a:lnTo>
                        <a:pt x="116" y="157"/>
                      </a:lnTo>
                      <a:lnTo>
                        <a:pt x="133" y="145"/>
                      </a:lnTo>
                      <a:lnTo>
                        <a:pt x="110" y="59"/>
                      </a:lnTo>
                      <a:lnTo>
                        <a:pt x="156" y="0"/>
                      </a:lnTo>
                      <a:lnTo>
                        <a:pt x="94" y="64"/>
                      </a:lnTo>
                      <a:lnTo>
                        <a:pt x="105" y="121"/>
                      </a:lnTo>
                      <a:lnTo>
                        <a:pt x="92" y="134"/>
                      </a:lnTo>
                      <a:lnTo>
                        <a:pt x="71" y="162"/>
                      </a:lnTo>
                      <a:lnTo>
                        <a:pt x="62" y="176"/>
                      </a:lnTo>
                      <a:lnTo>
                        <a:pt x="46" y="204"/>
                      </a:lnTo>
                      <a:lnTo>
                        <a:pt x="38" y="219"/>
                      </a:lnTo>
                      <a:lnTo>
                        <a:pt x="19" y="258"/>
                      </a:lnTo>
                      <a:lnTo>
                        <a:pt x="13" y="275"/>
                      </a:lnTo>
                      <a:lnTo>
                        <a:pt x="4" y="311"/>
                      </a:lnTo>
                      <a:lnTo>
                        <a:pt x="1" y="331"/>
                      </a:lnTo>
                      <a:lnTo>
                        <a:pt x="0" y="369"/>
                      </a:lnTo>
                      <a:lnTo>
                        <a:pt x="13" y="4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1461" name="Freeform 165"/>
                <p:cNvSpPr>
                  <a:spLocks/>
                </p:cNvSpPr>
                <p:nvPr/>
              </p:nvSpPr>
              <p:spPr bwMode="auto">
                <a:xfrm>
                  <a:off x="4386" y="2023"/>
                  <a:ext cx="530" cy="500"/>
                </a:xfrm>
                <a:custGeom>
                  <a:avLst/>
                  <a:gdLst/>
                  <a:ahLst/>
                  <a:cxnLst>
                    <a:cxn ang="0">
                      <a:pos x="117" y="117"/>
                    </a:cxn>
                    <a:cxn ang="0">
                      <a:pos x="81" y="143"/>
                    </a:cxn>
                    <a:cxn ang="0">
                      <a:pos x="49" y="174"/>
                    </a:cxn>
                    <a:cxn ang="0">
                      <a:pos x="23" y="214"/>
                    </a:cxn>
                    <a:cxn ang="0">
                      <a:pos x="5" y="262"/>
                    </a:cxn>
                    <a:cxn ang="0">
                      <a:pos x="1" y="286"/>
                    </a:cxn>
                    <a:cxn ang="0">
                      <a:pos x="0" y="314"/>
                    </a:cxn>
                    <a:cxn ang="0">
                      <a:pos x="6" y="359"/>
                    </a:cxn>
                    <a:cxn ang="0">
                      <a:pos x="30" y="414"/>
                    </a:cxn>
                    <a:cxn ang="0">
                      <a:pos x="74" y="458"/>
                    </a:cxn>
                    <a:cxn ang="0">
                      <a:pos x="141" y="488"/>
                    </a:cxn>
                    <a:cxn ang="0">
                      <a:pos x="193" y="495"/>
                    </a:cxn>
                    <a:cxn ang="0">
                      <a:pos x="263" y="498"/>
                    </a:cxn>
                    <a:cxn ang="0">
                      <a:pos x="341" y="498"/>
                    </a:cxn>
                    <a:cxn ang="0">
                      <a:pos x="441" y="489"/>
                    </a:cxn>
                    <a:cxn ang="0">
                      <a:pos x="512" y="477"/>
                    </a:cxn>
                    <a:cxn ang="0">
                      <a:pos x="521" y="455"/>
                    </a:cxn>
                    <a:cxn ang="0">
                      <a:pos x="503" y="425"/>
                    </a:cxn>
                    <a:cxn ang="0">
                      <a:pos x="447" y="373"/>
                    </a:cxn>
                    <a:cxn ang="0">
                      <a:pos x="390" y="356"/>
                    </a:cxn>
                    <a:cxn ang="0">
                      <a:pos x="282" y="359"/>
                    </a:cxn>
                    <a:cxn ang="0">
                      <a:pos x="164" y="367"/>
                    </a:cxn>
                    <a:cxn ang="0">
                      <a:pos x="128" y="332"/>
                    </a:cxn>
                    <a:cxn ang="0">
                      <a:pos x="120" y="283"/>
                    </a:cxn>
                    <a:cxn ang="0">
                      <a:pos x="150" y="228"/>
                    </a:cxn>
                    <a:cxn ang="0">
                      <a:pos x="207" y="203"/>
                    </a:cxn>
                    <a:cxn ang="0">
                      <a:pos x="254" y="213"/>
                    </a:cxn>
                    <a:cxn ang="0">
                      <a:pos x="288" y="254"/>
                    </a:cxn>
                    <a:cxn ang="0">
                      <a:pos x="419" y="236"/>
                    </a:cxn>
                    <a:cxn ang="0">
                      <a:pos x="401" y="182"/>
                    </a:cxn>
                    <a:cxn ang="0">
                      <a:pos x="329" y="108"/>
                    </a:cxn>
                    <a:cxn ang="0">
                      <a:pos x="228" y="85"/>
                    </a:cxn>
                    <a:cxn ang="0">
                      <a:pos x="174" y="0"/>
                    </a:cxn>
                  </a:cxnLst>
                  <a:rect l="0" t="0" r="r" b="b"/>
                  <a:pathLst>
                    <a:path w="531" h="500">
                      <a:moveTo>
                        <a:pt x="94" y="31"/>
                      </a:moveTo>
                      <a:lnTo>
                        <a:pt x="117" y="117"/>
                      </a:lnTo>
                      <a:lnTo>
                        <a:pt x="100" y="130"/>
                      </a:lnTo>
                      <a:lnTo>
                        <a:pt x="81" y="143"/>
                      </a:lnTo>
                      <a:lnTo>
                        <a:pt x="65" y="159"/>
                      </a:lnTo>
                      <a:lnTo>
                        <a:pt x="49" y="174"/>
                      </a:lnTo>
                      <a:lnTo>
                        <a:pt x="35" y="194"/>
                      </a:lnTo>
                      <a:lnTo>
                        <a:pt x="23" y="214"/>
                      </a:lnTo>
                      <a:lnTo>
                        <a:pt x="14" y="236"/>
                      </a:lnTo>
                      <a:lnTo>
                        <a:pt x="5" y="262"/>
                      </a:lnTo>
                      <a:lnTo>
                        <a:pt x="3" y="273"/>
                      </a:lnTo>
                      <a:lnTo>
                        <a:pt x="1" y="286"/>
                      </a:lnTo>
                      <a:lnTo>
                        <a:pt x="0" y="300"/>
                      </a:lnTo>
                      <a:lnTo>
                        <a:pt x="0" y="314"/>
                      </a:lnTo>
                      <a:lnTo>
                        <a:pt x="2" y="342"/>
                      </a:lnTo>
                      <a:lnTo>
                        <a:pt x="6" y="359"/>
                      </a:lnTo>
                      <a:lnTo>
                        <a:pt x="17" y="390"/>
                      </a:lnTo>
                      <a:lnTo>
                        <a:pt x="30" y="414"/>
                      </a:lnTo>
                      <a:lnTo>
                        <a:pt x="43" y="431"/>
                      </a:lnTo>
                      <a:lnTo>
                        <a:pt x="74" y="458"/>
                      </a:lnTo>
                      <a:lnTo>
                        <a:pt x="110" y="478"/>
                      </a:lnTo>
                      <a:lnTo>
                        <a:pt x="141" y="488"/>
                      </a:lnTo>
                      <a:lnTo>
                        <a:pt x="170" y="493"/>
                      </a:lnTo>
                      <a:lnTo>
                        <a:pt x="193" y="495"/>
                      </a:lnTo>
                      <a:lnTo>
                        <a:pt x="230" y="495"/>
                      </a:lnTo>
                      <a:lnTo>
                        <a:pt x="263" y="498"/>
                      </a:lnTo>
                      <a:lnTo>
                        <a:pt x="295" y="499"/>
                      </a:lnTo>
                      <a:lnTo>
                        <a:pt x="341" y="498"/>
                      </a:lnTo>
                      <a:lnTo>
                        <a:pt x="398" y="494"/>
                      </a:lnTo>
                      <a:lnTo>
                        <a:pt x="441" y="489"/>
                      </a:lnTo>
                      <a:lnTo>
                        <a:pt x="484" y="483"/>
                      </a:lnTo>
                      <a:lnTo>
                        <a:pt x="512" y="477"/>
                      </a:lnTo>
                      <a:lnTo>
                        <a:pt x="530" y="475"/>
                      </a:lnTo>
                      <a:lnTo>
                        <a:pt x="521" y="455"/>
                      </a:lnTo>
                      <a:lnTo>
                        <a:pt x="514" y="441"/>
                      </a:lnTo>
                      <a:lnTo>
                        <a:pt x="503" y="425"/>
                      </a:lnTo>
                      <a:lnTo>
                        <a:pt x="478" y="397"/>
                      </a:lnTo>
                      <a:lnTo>
                        <a:pt x="447" y="373"/>
                      </a:lnTo>
                      <a:lnTo>
                        <a:pt x="420" y="363"/>
                      </a:lnTo>
                      <a:lnTo>
                        <a:pt x="390" y="356"/>
                      </a:lnTo>
                      <a:lnTo>
                        <a:pt x="337" y="354"/>
                      </a:lnTo>
                      <a:lnTo>
                        <a:pt x="282" y="359"/>
                      </a:lnTo>
                      <a:lnTo>
                        <a:pt x="221" y="366"/>
                      </a:lnTo>
                      <a:lnTo>
                        <a:pt x="164" y="367"/>
                      </a:lnTo>
                      <a:lnTo>
                        <a:pt x="141" y="354"/>
                      </a:lnTo>
                      <a:lnTo>
                        <a:pt x="128" y="332"/>
                      </a:lnTo>
                      <a:lnTo>
                        <a:pt x="121" y="306"/>
                      </a:lnTo>
                      <a:lnTo>
                        <a:pt x="120" y="283"/>
                      </a:lnTo>
                      <a:lnTo>
                        <a:pt x="129" y="252"/>
                      </a:lnTo>
                      <a:lnTo>
                        <a:pt x="150" y="228"/>
                      </a:lnTo>
                      <a:lnTo>
                        <a:pt x="174" y="212"/>
                      </a:lnTo>
                      <a:lnTo>
                        <a:pt x="207" y="203"/>
                      </a:lnTo>
                      <a:lnTo>
                        <a:pt x="227" y="206"/>
                      </a:lnTo>
                      <a:lnTo>
                        <a:pt x="254" y="213"/>
                      </a:lnTo>
                      <a:lnTo>
                        <a:pt x="275" y="234"/>
                      </a:lnTo>
                      <a:lnTo>
                        <a:pt x="288" y="254"/>
                      </a:lnTo>
                      <a:lnTo>
                        <a:pt x="293" y="276"/>
                      </a:lnTo>
                      <a:lnTo>
                        <a:pt x="419" y="236"/>
                      </a:lnTo>
                      <a:lnTo>
                        <a:pt x="414" y="211"/>
                      </a:lnTo>
                      <a:lnTo>
                        <a:pt x="401" y="182"/>
                      </a:lnTo>
                      <a:lnTo>
                        <a:pt x="371" y="140"/>
                      </a:lnTo>
                      <a:lnTo>
                        <a:pt x="329" y="108"/>
                      </a:lnTo>
                      <a:lnTo>
                        <a:pt x="280" y="91"/>
                      </a:lnTo>
                      <a:lnTo>
                        <a:pt x="228" y="85"/>
                      </a:lnTo>
                      <a:lnTo>
                        <a:pt x="197" y="85"/>
                      </a:lnTo>
                      <a:lnTo>
                        <a:pt x="174" y="0"/>
                      </a:lnTo>
                      <a:lnTo>
                        <a:pt x="94" y="31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1462" name="Freeform 166"/>
                <p:cNvSpPr>
                  <a:spLocks/>
                </p:cNvSpPr>
                <p:nvPr/>
              </p:nvSpPr>
              <p:spPr bwMode="auto">
                <a:xfrm>
                  <a:off x="4293" y="2422"/>
                  <a:ext cx="758" cy="122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61" y="7"/>
                    </a:cxn>
                    <a:cxn ang="0">
                      <a:pos x="44" y="12"/>
                    </a:cxn>
                    <a:cxn ang="0">
                      <a:pos x="32" y="16"/>
                    </a:cxn>
                    <a:cxn ang="0">
                      <a:pos x="19" y="21"/>
                    </a:cxn>
                    <a:cxn ang="0">
                      <a:pos x="9" y="24"/>
                    </a:cxn>
                    <a:cxn ang="0">
                      <a:pos x="3" y="31"/>
                    </a:cxn>
                    <a:cxn ang="0">
                      <a:pos x="0" y="40"/>
                    </a:cxn>
                    <a:cxn ang="0">
                      <a:pos x="1" y="50"/>
                    </a:cxn>
                    <a:cxn ang="0">
                      <a:pos x="5" y="58"/>
                    </a:cxn>
                    <a:cxn ang="0">
                      <a:pos x="15" y="66"/>
                    </a:cxn>
                    <a:cxn ang="0">
                      <a:pos x="31" y="76"/>
                    </a:cxn>
                    <a:cxn ang="0">
                      <a:pos x="81" y="91"/>
                    </a:cxn>
                    <a:cxn ang="0">
                      <a:pos x="165" y="106"/>
                    </a:cxn>
                    <a:cxn ang="0">
                      <a:pos x="240" y="116"/>
                    </a:cxn>
                    <a:cxn ang="0">
                      <a:pos x="302" y="118"/>
                    </a:cxn>
                    <a:cxn ang="0">
                      <a:pos x="403" y="122"/>
                    </a:cxn>
                    <a:cxn ang="0">
                      <a:pos x="563" y="111"/>
                    </a:cxn>
                    <a:cxn ang="0">
                      <a:pos x="637" y="103"/>
                    </a:cxn>
                    <a:cxn ang="0">
                      <a:pos x="707" y="87"/>
                    </a:cxn>
                    <a:cxn ang="0">
                      <a:pos x="732" y="79"/>
                    </a:cxn>
                    <a:cxn ang="0">
                      <a:pos x="743" y="70"/>
                    </a:cxn>
                    <a:cxn ang="0">
                      <a:pos x="753" y="59"/>
                    </a:cxn>
                    <a:cxn ang="0">
                      <a:pos x="757" y="43"/>
                    </a:cxn>
                    <a:cxn ang="0">
                      <a:pos x="756" y="34"/>
                    </a:cxn>
                    <a:cxn ang="0">
                      <a:pos x="751" y="27"/>
                    </a:cxn>
                    <a:cxn ang="0">
                      <a:pos x="741" y="19"/>
                    </a:cxn>
                    <a:cxn ang="0">
                      <a:pos x="723" y="14"/>
                    </a:cxn>
                    <a:cxn ang="0">
                      <a:pos x="670" y="2"/>
                    </a:cxn>
                    <a:cxn ang="0">
                      <a:pos x="676" y="13"/>
                    </a:cxn>
                    <a:cxn ang="0">
                      <a:pos x="709" y="24"/>
                    </a:cxn>
                    <a:cxn ang="0">
                      <a:pos x="723" y="31"/>
                    </a:cxn>
                    <a:cxn ang="0">
                      <a:pos x="731" y="40"/>
                    </a:cxn>
                    <a:cxn ang="0">
                      <a:pos x="734" y="48"/>
                    </a:cxn>
                    <a:cxn ang="0">
                      <a:pos x="732" y="57"/>
                    </a:cxn>
                    <a:cxn ang="0">
                      <a:pos x="728" y="62"/>
                    </a:cxn>
                    <a:cxn ang="0">
                      <a:pos x="704" y="75"/>
                    </a:cxn>
                    <a:cxn ang="0">
                      <a:pos x="660" y="89"/>
                    </a:cxn>
                    <a:cxn ang="0">
                      <a:pos x="646" y="92"/>
                    </a:cxn>
                    <a:cxn ang="0">
                      <a:pos x="623" y="97"/>
                    </a:cxn>
                    <a:cxn ang="0">
                      <a:pos x="606" y="100"/>
                    </a:cxn>
                    <a:cxn ang="0">
                      <a:pos x="588" y="103"/>
                    </a:cxn>
                    <a:cxn ang="0">
                      <a:pos x="551" y="108"/>
                    </a:cxn>
                    <a:cxn ang="0">
                      <a:pos x="479" y="114"/>
                    </a:cxn>
                    <a:cxn ang="0">
                      <a:pos x="371" y="115"/>
                    </a:cxn>
                    <a:cxn ang="0">
                      <a:pos x="315" y="114"/>
                    </a:cxn>
                    <a:cxn ang="0">
                      <a:pos x="247" y="109"/>
                    </a:cxn>
                    <a:cxn ang="0">
                      <a:pos x="211" y="105"/>
                    </a:cxn>
                    <a:cxn ang="0">
                      <a:pos x="183" y="101"/>
                    </a:cxn>
                    <a:cxn ang="0">
                      <a:pos x="151" y="95"/>
                    </a:cxn>
                    <a:cxn ang="0">
                      <a:pos x="129" y="91"/>
                    </a:cxn>
                    <a:cxn ang="0">
                      <a:pos x="98" y="81"/>
                    </a:cxn>
                    <a:cxn ang="0">
                      <a:pos x="68" y="72"/>
                    </a:cxn>
                    <a:cxn ang="0">
                      <a:pos x="49" y="64"/>
                    </a:cxn>
                    <a:cxn ang="0">
                      <a:pos x="37" y="53"/>
                    </a:cxn>
                    <a:cxn ang="0">
                      <a:pos x="34" y="45"/>
                    </a:cxn>
                    <a:cxn ang="0">
                      <a:pos x="39" y="35"/>
                    </a:cxn>
                    <a:cxn ang="0">
                      <a:pos x="44" y="28"/>
                    </a:cxn>
                    <a:cxn ang="0">
                      <a:pos x="53" y="22"/>
                    </a:cxn>
                    <a:cxn ang="0">
                      <a:pos x="62" y="18"/>
                    </a:cxn>
                    <a:cxn ang="0">
                      <a:pos x="72" y="14"/>
                    </a:cxn>
                    <a:cxn ang="0">
                      <a:pos x="93" y="8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758" h="123">
                      <a:moveTo>
                        <a:pt x="91" y="0"/>
                      </a:moveTo>
                      <a:lnTo>
                        <a:pt x="61" y="7"/>
                      </a:lnTo>
                      <a:lnTo>
                        <a:pt x="44" y="12"/>
                      </a:lnTo>
                      <a:lnTo>
                        <a:pt x="32" y="16"/>
                      </a:lnTo>
                      <a:lnTo>
                        <a:pt x="19" y="21"/>
                      </a:lnTo>
                      <a:lnTo>
                        <a:pt x="9" y="24"/>
                      </a:lnTo>
                      <a:lnTo>
                        <a:pt x="3" y="31"/>
                      </a:lnTo>
                      <a:lnTo>
                        <a:pt x="0" y="40"/>
                      </a:lnTo>
                      <a:lnTo>
                        <a:pt x="1" y="50"/>
                      </a:lnTo>
                      <a:lnTo>
                        <a:pt x="5" y="58"/>
                      </a:lnTo>
                      <a:lnTo>
                        <a:pt x="15" y="66"/>
                      </a:lnTo>
                      <a:lnTo>
                        <a:pt x="31" y="76"/>
                      </a:lnTo>
                      <a:lnTo>
                        <a:pt x="81" y="91"/>
                      </a:lnTo>
                      <a:lnTo>
                        <a:pt x="165" y="106"/>
                      </a:lnTo>
                      <a:lnTo>
                        <a:pt x="240" y="116"/>
                      </a:lnTo>
                      <a:lnTo>
                        <a:pt x="302" y="118"/>
                      </a:lnTo>
                      <a:lnTo>
                        <a:pt x="403" y="122"/>
                      </a:lnTo>
                      <a:lnTo>
                        <a:pt x="563" y="111"/>
                      </a:lnTo>
                      <a:lnTo>
                        <a:pt x="637" y="103"/>
                      </a:lnTo>
                      <a:lnTo>
                        <a:pt x="707" y="87"/>
                      </a:lnTo>
                      <a:lnTo>
                        <a:pt x="732" y="79"/>
                      </a:lnTo>
                      <a:lnTo>
                        <a:pt x="743" y="70"/>
                      </a:lnTo>
                      <a:lnTo>
                        <a:pt x="753" y="59"/>
                      </a:lnTo>
                      <a:lnTo>
                        <a:pt x="757" y="43"/>
                      </a:lnTo>
                      <a:lnTo>
                        <a:pt x="756" y="34"/>
                      </a:lnTo>
                      <a:lnTo>
                        <a:pt x="751" y="27"/>
                      </a:lnTo>
                      <a:lnTo>
                        <a:pt x="741" y="19"/>
                      </a:lnTo>
                      <a:lnTo>
                        <a:pt x="723" y="14"/>
                      </a:lnTo>
                      <a:lnTo>
                        <a:pt x="670" y="2"/>
                      </a:lnTo>
                      <a:lnTo>
                        <a:pt x="676" y="13"/>
                      </a:lnTo>
                      <a:lnTo>
                        <a:pt x="709" y="24"/>
                      </a:lnTo>
                      <a:lnTo>
                        <a:pt x="723" y="31"/>
                      </a:lnTo>
                      <a:lnTo>
                        <a:pt x="731" y="40"/>
                      </a:lnTo>
                      <a:lnTo>
                        <a:pt x="734" y="48"/>
                      </a:lnTo>
                      <a:lnTo>
                        <a:pt x="732" y="57"/>
                      </a:lnTo>
                      <a:lnTo>
                        <a:pt x="728" y="62"/>
                      </a:lnTo>
                      <a:lnTo>
                        <a:pt x="704" y="75"/>
                      </a:lnTo>
                      <a:lnTo>
                        <a:pt x="660" y="89"/>
                      </a:lnTo>
                      <a:lnTo>
                        <a:pt x="646" y="92"/>
                      </a:lnTo>
                      <a:lnTo>
                        <a:pt x="623" y="97"/>
                      </a:lnTo>
                      <a:lnTo>
                        <a:pt x="606" y="100"/>
                      </a:lnTo>
                      <a:lnTo>
                        <a:pt x="588" y="103"/>
                      </a:lnTo>
                      <a:lnTo>
                        <a:pt x="551" y="108"/>
                      </a:lnTo>
                      <a:lnTo>
                        <a:pt x="479" y="114"/>
                      </a:lnTo>
                      <a:lnTo>
                        <a:pt x="371" y="115"/>
                      </a:lnTo>
                      <a:lnTo>
                        <a:pt x="315" y="114"/>
                      </a:lnTo>
                      <a:lnTo>
                        <a:pt x="247" y="109"/>
                      </a:lnTo>
                      <a:lnTo>
                        <a:pt x="211" y="105"/>
                      </a:lnTo>
                      <a:lnTo>
                        <a:pt x="183" y="101"/>
                      </a:lnTo>
                      <a:lnTo>
                        <a:pt x="151" y="95"/>
                      </a:lnTo>
                      <a:lnTo>
                        <a:pt x="129" y="91"/>
                      </a:lnTo>
                      <a:lnTo>
                        <a:pt x="98" y="81"/>
                      </a:lnTo>
                      <a:lnTo>
                        <a:pt x="68" y="72"/>
                      </a:lnTo>
                      <a:lnTo>
                        <a:pt x="49" y="64"/>
                      </a:lnTo>
                      <a:lnTo>
                        <a:pt x="37" y="53"/>
                      </a:lnTo>
                      <a:lnTo>
                        <a:pt x="34" y="45"/>
                      </a:lnTo>
                      <a:lnTo>
                        <a:pt x="39" y="35"/>
                      </a:lnTo>
                      <a:lnTo>
                        <a:pt x="44" y="28"/>
                      </a:lnTo>
                      <a:lnTo>
                        <a:pt x="53" y="22"/>
                      </a:lnTo>
                      <a:lnTo>
                        <a:pt x="62" y="18"/>
                      </a:lnTo>
                      <a:lnTo>
                        <a:pt x="72" y="14"/>
                      </a:lnTo>
                      <a:lnTo>
                        <a:pt x="93" y="8"/>
                      </a:lnTo>
                      <a:lnTo>
                        <a:pt x="91" y="0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1463" name="Freeform 167"/>
                <p:cNvSpPr>
                  <a:spLocks/>
                </p:cNvSpPr>
                <p:nvPr/>
              </p:nvSpPr>
              <p:spPr bwMode="auto">
                <a:xfrm>
                  <a:off x="4039" y="2363"/>
                  <a:ext cx="1331" cy="261"/>
                </a:xfrm>
                <a:custGeom>
                  <a:avLst/>
                  <a:gdLst/>
                  <a:ahLst/>
                  <a:cxnLst>
                    <a:cxn ang="0">
                      <a:pos x="9" y="81"/>
                    </a:cxn>
                    <a:cxn ang="0">
                      <a:pos x="44" y="55"/>
                    </a:cxn>
                    <a:cxn ang="0">
                      <a:pos x="130" y="23"/>
                    </a:cxn>
                    <a:cxn ang="0">
                      <a:pos x="171" y="12"/>
                    </a:cxn>
                    <a:cxn ang="0">
                      <a:pos x="238" y="0"/>
                    </a:cxn>
                    <a:cxn ang="0">
                      <a:pos x="185" y="13"/>
                    </a:cxn>
                    <a:cxn ang="0">
                      <a:pos x="91" y="41"/>
                    </a:cxn>
                    <a:cxn ang="0">
                      <a:pos x="48" y="70"/>
                    </a:cxn>
                    <a:cxn ang="0">
                      <a:pos x="37" y="113"/>
                    </a:cxn>
                    <a:cxn ang="0">
                      <a:pos x="48" y="136"/>
                    </a:cxn>
                    <a:cxn ang="0">
                      <a:pos x="69" y="155"/>
                    </a:cxn>
                    <a:cxn ang="0">
                      <a:pos x="97" y="172"/>
                    </a:cxn>
                    <a:cxn ang="0">
                      <a:pos x="127" y="186"/>
                    </a:cxn>
                    <a:cxn ang="0">
                      <a:pos x="158" y="197"/>
                    </a:cxn>
                    <a:cxn ang="0">
                      <a:pos x="189" y="208"/>
                    </a:cxn>
                    <a:cxn ang="0">
                      <a:pos x="221" y="215"/>
                    </a:cxn>
                    <a:cxn ang="0">
                      <a:pos x="275" y="227"/>
                    </a:cxn>
                    <a:cxn ang="0">
                      <a:pos x="464" y="250"/>
                    </a:cxn>
                    <a:cxn ang="0">
                      <a:pos x="786" y="255"/>
                    </a:cxn>
                    <a:cxn ang="0">
                      <a:pos x="885" y="249"/>
                    </a:cxn>
                    <a:cxn ang="0">
                      <a:pos x="971" y="238"/>
                    </a:cxn>
                    <a:cxn ang="0">
                      <a:pos x="1103" y="212"/>
                    </a:cxn>
                    <a:cxn ang="0">
                      <a:pos x="1171" y="194"/>
                    </a:cxn>
                    <a:cxn ang="0">
                      <a:pos x="1233" y="165"/>
                    </a:cxn>
                    <a:cxn ang="0">
                      <a:pos x="1279" y="121"/>
                    </a:cxn>
                    <a:cxn ang="0">
                      <a:pos x="1279" y="93"/>
                    </a:cxn>
                    <a:cxn ang="0">
                      <a:pos x="1259" y="69"/>
                    </a:cxn>
                    <a:cxn ang="0">
                      <a:pos x="1233" y="53"/>
                    </a:cxn>
                    <a:cxn ang="0">
                      <a:pos x="1204" y="39"/>
                    </a:cxn>
                    <a:cxn ang="0">
                      <a:pos x="1152" y="22"/>
                    </a:cxn>
                    <a:cxn ang="0">
                      <a:pos x="1109" y="11"/>
                    </a:cxn>
                    <a:cxn ang="0">
                      <a:pos x="1062" y="2"/>
                    </a:cxn>
                    <a:cxn ang="0">
                      <a:pos x="1109" y="6"/>
                    </a:cxn>
                    <a:cxn ang="0">
                      <a:pos x="1160" y="16"/>
                    </a:cxn>
                    <a:cxn ang="0">
                      <a:pos x="1251" y="41"/>
                    </a:cxn>
                    <a:cxn ang="0">
                      <a:pos x="1304" y="68"/>
                    </a:cxn>
                    <a:cxn ang="0">
                      <a:pos x="1329" y="104"/>
                    </a:cxn>
                    <a:cxn ang="0">
                      <a:pos x="1320" y="137"/>
                    </a:cxn>
                    <a:cxn ang="0">
                      <a:pos x="1259" y="175"/>
                    </a:cxn>
                    <a:cxn ang="0">
                      <a:pos x="1193" y="198"/>
                    </a:cxn>
                    <a:cxn ang="0">
                      <a:pos x="1123" y="215"/>
                    </a:cxn>
                    <a:cxn ang="0">
                      <a:pos x="1046" y="233"/>
                    </a:cxn>
                    <a:cxn ang="0">
                      <a:pos x="899" y="254"/>
                    </a:cxn>
                    <a:cxn ang="0">
                      <a:pos x="617" y="261"/>
                    </a:cxn>
                    <a:cxn ang="0">
                      <a:pos x="319" y="242"/>
                    </a:cxn>
                    <a:cxn ang="0">
                      <a:pos x="155" y="205"/>
                    </a:cxn>
                    <a:cxn ang="0">
                      <a:pos x="78" y="181"/>
                    </a:cxn>
                    <a:cxn ang="0">
                      <a:pos x="27" y="158"/>
                    </a:cxn>
                    <a:cxn ang="0">
                      <a:pos x="2" y="123"/>
                    </a:cxn>
                  </a:cxnLst>
                  <a:rect l="0" t="0" r="r" b="b"/>
                  <a:pathLst>
                    <a:path w="1330" h="262">
                      <a:moveTo>
                        <a:pt x="0" y="102"/>
                      </a:moveTo>
                      <a:lnTo>
                        <a:pt x="9" y="81"/>
                      </a:lnTo>
                      <a:lnTo>
                        <a:pt x="21" y="69"/>
                      </a:lnTo>
                      <a:lnTo>
                        <a:pt x="44" y="55"/>
                      </a:lnTo>
                      <a:lnTo>
                        <a:pt x="73" y="41"/>
                      </a:lnTo>
                      <a:lnTo>
                        <a:pt x="130" y="23"/>
                      </a:lnTo>
                      <a:lnTo>
                        <a:pt x="151" y="17"/>
                      </a:lnTo>
                      <a:lnTo>
                        <a:pt x="171" y="12"/>
                      </a:lnTo>
                      <a:lnTo>
                        <a:pt x="222" y="2"/>
                      </a:lnTo>
                      <a:lnTo>
                        <a:pt x="238" y="0"/>
                      </a:lnTo>
                      <a:lnTo>
                        <a:pt x="233" y="5"/>
                      </a:lnTo>
                      <a:lnTo>
                        <a:pt x="185" y="13"/>
                      </a:lnTo>
                      <a:lnTo>
                        <a:pt x="138" y="24"/>
                      </a:lnTo>
                      <a:lnTo>
                        <a:pt x="91" y="41"/>
                      </a:lnTo>
                      <a:lnTo>
                        <a:pt x="61" y="61"/>
                      </a:lnTo>
                      <a:lnTo>
                        <a:pt x="48" y="70"/>
                      </a:lnTo>
                      <a:lnTo>
                        <a:pt x="37" y="89"/>
                      </a:lnTo>
                      <a:lnTo>
                        <a:pt x="37" y="113"/>
                      </a:lnTo>
                      <a:lnTo>
                        <a:pt x="41" y="125"/>
                      </a:lnTo>
                      <a:lnTo>
                        <a:pt x="48" y="136"/>
                      </a:lnTo>
                      <a:lnTo>
                        <a:pt x="58" y="147"/>
                      </a:lnTo>
                      <a:lnTo>
                        <a:pt x="69" y="155"/>
                      </a:lnTo>
                      <a:lnTo>
                        <a:pt x="79" y="161"/>
                      </a:lnTo>
                      <a:lnTo>
                        <a:pt x="97" y="172"/>
                      </a:lnTo>
                      <a:lnTo>
                        <a:pt x="112" y="180"/>
                      </a:lnTo>
                      <a:lnTo>
                        <a:pt x="127" y="186"/>
                      </a:lnTo>
                      <a:lnTo>
                        <a:pt x="142" y="193"/>
                      </a:lnTo>
                      <a:lnTo>
                        <a:pt x="158" y="197"/>
                      </a:lnTo>
                      <a:lnTo>
                        <a:pt x="172" y="203"/>
                      </a:lnTo>
                      <a:lnTo>
                        <a:pt x="189" y="208"/>
                      </a:lnTo>
                      <a:lnTo>
                        <a:pt x="208" y="212"/>
                      </a:lnTo>
                      <a:lnTo>
                        <a:pt x="221" y="215"/>
                      </a:lnTo>
                      <a:lnTo>
                        <a:pt x="239" y="220"/>
                      </a:lnTo>
                      <a:lnTo>
                        <a:pt x="275" y="227"/>
                      </a:lnTo>
                      <a:lnTo>
                        <a:pt x="360" y="240"/>
                      </a:lnTo>
                      <a:lnTo>
                        <a:pt x="464" y="250"/>
                      </a:lnTo>
                      <a:lnTo>
                        <a:pt x="660" y="256"/>
                      </a:lnTo>
                      <a:lnTo>
                        <a:pt x="786" y="255"/>
                      </a:lnTo>
                      <a:lnTo>
                        <a:pt x="836" y="253"/>
                      </a:lnTo>
                      <a:lnTo>
                        <a:pt x="885" y="249"/>
                      </a:lnTo>
                      <a:lnTo>
                        <a:pt x="941" y="242"/>
                      </a:lnTo>
                      <a:lnTo>
                        <a:pt x="971" y="238"/>
                      </a:lnTo>
                      <a:lnTo>
                        <a:pt x="999" y="234"/>
                      </a:lnTo>
                      <a:lnTo>
                        <a:pt x="1103" y="212"/>
                      </a:lnTo>
                      <a:lnTo>
                        <a:pt x="1138" y="204"/>
                      </a:lnTo>
                      <a:lnTo>
                        <a:pt x="1171" y="194"/>
                      </a:lnTo>
                      <a:lnTo>
                        <a:pt x="1204" y="181"/>
                      </a:lnTo>
                      <a:lnTo>
                        <a:pt x="1233" y="165"/>
                      </a:lnTo>
                      <a:lnTo>
                        <a:pt x="1260" y="144"/>
                      </a:lnTo>
                      <a:lnTo>
                        <a:pt x="1279" y="121"/>
                      </a:lnTo>
                      <a:lnTo>
                        <a:pt x="1281" y="107"/>
                      </a:lnTo>
                      <a:lnTo>
                        <a:pt x="1279" y="93"/>
                      </a:lnTo>
                      <a:lnTo>
                        <a:pt x="1271" y="81"/>
                      </a:lnTo>
                      <a:lnTo>
                        <a:pt x="1259" y="69"/>
                      </a:lnTo>
                      <a:lnTo>
                        <a:pt x="1247" y="61"/>
                      </a:lnTo>
                      <a:lnTo>
                        <a:pt x="1233" y="53"/>
                      </a:lnTo>
                      <a:lnTo>
                        <a:pt x="1224" y="47"/>
                      </a:lnTo>
                      <a:lnTo>
                        <a:pt x="1204" y="39"/>
                      </a:lnTo>
                      <a:lnTo>
                        <a:pt x="1182" y="30"/>
                      </a:lnTo>
                      <a:lnTo>
                        <a:pt x="1152" y="22"/>
                      </a:lnTo>
                      <a:lnTo>
                        <a:pt x="1131" y="16"/>
                      </a:lnTo>
                      <a:lnTo>
                        <a:pt x="1109" y="11"/>
                      </a:lnTo>
                      <a:lnTo>
                        <a:pt x="1088" y="7"/>
                      </a:lnTo>
                      <a:lnTo>
                        <a:pt x="1062" y="2"/>
                      </a:lnTo>
                      <a:lnTo>
                        <a:pt x="1084" y="4"/>
                      </a:lnTo>
                      <a:lnTo>
                        <a:pt x="1109" y="6"/>
                      </a:lnTo>
                      <a:lnTo>
                        <a:pt x="1134" y="11"/>
                      </a:lnTo>
                      <a:lnTo>
                        <a:pt x="1160" y="16"/>
                      </a:lnTo>
                      <a:lnTo>
                        <a:pt x="1211" y="30"/>
                      </a:lnTo>
                      <a:lnTo>
                        <a:pt x="1251" y="41"/>
                      </a:lnTo>
                      <a:lnTo>
                        <a:pt x="1288" y="62"/>
                      </a:lnTo>
                      <a:lnTo>
                        <a:pt x="1304" y="68"/>
                      </a:lnTo>
                      <a:lnTo>
                        <a:pt x="1322" y="86"/>
                      </a:lnTo>
                      <a:lnTo>
                        <a:pt x="1329" y="104"/>
                      </a:lnTo>
                      <a:lnTo>
                        <a:pt x="1325" y="124"/>
                      </a:lnTo>
                      <a:lnTo>
                        <a:pt x="1320" y="137"/>
                      </a:lnTo>
                      <a:lnTo>
                        <a:pt x="1289" y="160"/>
                      </a:lnTo>
                      <a:lnTo>
                        <a:pt x="1259" y="175"/>
                      </a:lnTo>
                      <a:lnTo>
                        <a:pt x="1227" y="188"/>
                      </a:lnTo>
                      <a:lnTo>
                        <a:pt x="1193" y="198"/>
                      </a:lnTo>
                      <a:lnTo>
                        <a:pt x="1146" y="210"/>
                      </a:lnTo>
                      <a:lnTo>
                        <a:pt x="1123" y="215"/>
                      </a:lnTo>
                      <a:lnTo>
                        <a:pt x="1100" y="221"/>
                      </a:lnTo>
                      <a:lnTo>
                        <a:pt x="1046" y="233"/>
                      </a:lnTo>
                      <a:lnTo>
                        <a:pt x="989" y="243"/>
                      </a:lnTo>
                      <a:lnTo>
                        <a:pt x="899" y="254"/>
                      </a:lnTo>
                      <a:lnTo>
                        <a:pt x="806" y="259"/>
                      </a:lnTo>
                      <a:lnTo>
                        <a:pt x="617" y="261"/>
                      </a:lnTo>
                      <a:lnTo>
                        <a:pt x="465" y="255"/>
                      </a:lnTo>
                      <a:lnTo>
                        <a:pt x="319" y="242"/>
                      </a:lnTo>
                      <a:lnTo>
                        <a:pt x="226" y="225"/>
                      </a:lnTo>
                      <a:lnTo>
                        <a:pt x="155" y="205"/>
                      </a:lnTo>
                      <a:lnTo>
                        <a:pt x="120" y="195"/>
                      </a:lnTo>
                      <a:lnTo>
                        <a:pt x="78" y="181"/>
                      </a:lnTo>
                      <a:lnTo>
                        <a:pt x="58" y="174"/>
                      </a:lnTo>
                      <a:lnTo>
                        <a:pt x="27" y="158"/>
                      </a:lnTo>
                      <a:lnTo>
                        <a:pt x="8" y="140"/>
                      </a:lnTo>
                      <a:lnTo>
                        <a:pt x="2" y="123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1464" name="Freeform 168"/>
                <p:cNvSpPr>
                  <a:spLocks/>
                </p:cNvSpPr>
                <p:nvPr/>
              </p:nvSpPr>
              <p:spPr bwMode="auto">
                <a:xfrm>
                  <a:off x="5215" y="2323"/>
                  <a:ext cx="383" cy="2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5" y="9"/>
                    </a:cxn>
                    <a:cxn ang="0">
                      <a:pos x="90" y="17"/>
                    </a:cxn>
                    <a:cxn ang="0">
                      <a:pos x="163" y="30"/>
                    </a:cxn>
                    <a:cxn ang="0">
                      <a:pos x="218" y="44"/>
                    </a:cxn>
                    <a:cxn ang="0">
                      <a:pos x="255" y="57"/>
                    </a:cxn>
                    <a:cxn ang="0">
                      <a:pos x="283" y="72"/>
                    </a:cxn>
                    <a:cxn ang="0">
                      <a:pos x="312" y="91"/>
                    </a:cxn>
                    <a:cxn ang="0">
                      <a:pos x="338" y="110"/>
                    </a:cxn>
                    <a:cxn ang="0">
                      <a:pos x="353" y="129"/>
                    </a:cxn>
                    <a:cxn ang="0">
                      <a:pos x="357" y="150"/>
                    </a:cxn>
                    <a:cxn ang="0">
                      <a:pos x="353" y="173"/>
                    </a:cxn>
                    <a:cxn ang="0">
                      <a:pos x="348" y="185"/>
                    </a:cxn>
                    <a:cxn ang="0">
                      <a:pos x="327" y="203"/>
                    </a:cxn>
                    <a:cxn ang="0">
                      <a:pos x="304" y="221"/>
                    </a:cxn>
                    <a:cxn ang="0">
                      <a:pos x="281" y="232"/>
                    </a:cxn>
                    <a:cxn ang="0">
                      <a:pos x="245" y="245"/>
                    </a:cxn>
                    <a:cxn ang="0">
                      <a:pos x="184" y="262"/>
                    </a:cxn>
                    <a:cxn ang="0">
                      <a:pos x="145" y="269"/>
                    </a:cxn>
                    <a:cxn ang="0">
                      <a:pos x="134" y="273"/>
                    </a:cxn>
                    <a:cxn ang="0">
                      <a:pos x="120" y="275"/>
                    </a:cxn>
                    <a:cxn ang="0">
                      <a:pos x="153" y="273"/>
                    </a:cxn>
                    <a:cxn ang="0">
                      <a:pos x="202" y="264"/>
                    </a:cxn>
                    <a:cxn ang="0">
                      <a:pos x="272" y="245"/>
                    </a:cxn>
                    <a:cxn ang="0">
                      <a:pos x="314" y="230"/>
                    </a:cxn>
                    <a:cxn ang="0">
                      <a:pos x="343" y="212"/>
                    </a:cxn>
                    <a:cxn ang="0">
                      <a:pos x="362" y="195"/>
                    </a:cxn>
                    <a:cxn ang="0">
                      <a:pos x="375" y="176"/>
                    </a:cxn>
                    <a:cxn ang="0">
                      <a:pos x="380" y="156"/>
                    </a:cxn>
                    <a:cxn ang="0">
                      <a:pos x="382" y="134"/>
                    </a:cxn>
                    <a:cxn ang="0">
                      <a:pos x="376" y="116"/>
                    </a:cxn>
                    <a:cxn ang="0">
                      <a:pos x="356" y="96"/>
                    </a:cxn>
                    <a:cxn ang="0">
                      <a:pos x="325" y="77"/>
                    </a:cxn>
                    <a:cxn ang="0">
                      <a:pos x="288" y="58"/>
                    </a:cxn>
                    <a:cxn ang="0">
                      <a:pos x="239" y="38"/>
                    </a:cxn>
                    <a:cxn ang="0">
                      <a:pos x="184" y="24"/>
                    </a:cxn>
                    <a:cxn ang="0">
                      <a:pos x="134" y="15"/>
                    </a:cxn>
                    <a:cxn ang="0">
                      <a:pos x="83" y="9"/>
                    </a:cxn>
                    <a:cxn ang="0">
                      <a:pos x="35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3" h="276">
                      <a:moveTo>
                        <a:pt x="0" y="0"/>
                      </a:moveTo>
                      <a:lnTo>
                        <a:pt x="35" y="9"/>
                      </a:lnTo>
                      <a:lnTo>
                        <a:pt x="90" y="17"/>
                      </a:lnTo>
                      <a:lnTo>
                        <a:pt x="163" y="30"/>
                      </a:lnTo>
                      <a:lnTo>
                        <a:pt x="218" y="44"/>
                      </a:lnTo>
                      <a:lnTo>
                        <a:pt x="255" y="57"/>
                      </a:lnTo>
                      <a:lnTo>
                        <a:pt x="283" y="72"/>
                      </a:lnTo>
                      <a:lnTo>
                        <a:pt x="312" y="91"/>
                      </a:lnTo>
                      <a:lnTo>
                        <a:pt x="338" y="110"/>
                      </a:lnTo>
                      <a:lnTo>
                        <a:pt x="353" y="129"/>
                      </a:lnTo>
                      <a:lnTo>
                        <a:pt x="357" y="150"/>
                      </a:lnTo>
                      <a:lnTo>
                        <a:pt x="353" y="173"/>
                      </a:lnTo>
                      <a:lnTo>
                        <a:pt x="348" y="185"/>
                      </a:lnTo>
                      <a:lnTo>
                        <a:pt x="327" y="203"/>
                      </a:lnTo>
                      <a:lnTo>
                        <a:pt x="304" y="221"/>
                      </a:lnTo>
                      <a:lnTo>
                        <a:pt x="281" y="232"/>
                      </a:lnTo>
                      <a:lnTo>
                        <a:pt x="245" y="245"/>
                      </a:lnTo>
                      <a:lnTo>
                        <a:pt x="184" y="262"/>
                      </a:lnTo>
                      <a:lnTo>
                        <a:pt x="145" y="269"/>
                      </a:lnTo>
                      <a:lnTo>
                        <a:pt x="134" y="273"/>
                      </a:lnTo>
                      <a:lnTo>
                        <a:pt x="120" y="275"/>
                      </a:lnTo>
                      <a:lnTo>
                        <a:pt x="153" y="273"/>
                      </a:lnTo>
                      <a:lnTo>
                        <a:pt x="202" y="264"/>
                      </a:lnTo>
                      <a:lnTo>
                        <a:pt x="272" y="245"/>
                      </a:lnTo>
                      <a:lnTo>
                        <a:pt x="314" y="230"/>
                      </a:lnTo>
                      <a:lnTo>
                        <a:pt x="343" y="212"/>
                      </a:lnTo>
                      <a:lnTo>
                        <a:pt x="362" y="195"/>
                      </a:lnTo>
                      <a:lnTo>
                        <a:pt x="375" y="176"/>
                      </a:lnTo>
                      <a:lnTo>
                        <a:pt x="380" y="156"/>
                      </a:lnTo>
                      <a:lnTo>
                        <a:pt x="382" y="134"/>
                      </a:lnTo>
                      <a:lnTo>
                        <a:pt x="376" y="116"/>
                      </a:lnTo>
                      <a:lnTo>
                        <a:pt x="356" y="96"/>
                      </a:lnTo>
                      <a:lnTo>
                        <a:pt x="325" y="77"/>
                      </a:lnTo>
                      <a:lnTo>
                        <a:pt x="288" y="58"/>
                      </a:lnTo>
                      <a:lnTo>
                        <a:pt x="239" y="38"/>
                      </a:lnTo>
                      <a:lnTo>
                        <a:pt x="184" y="24"/>
                      </a:lnTo>
                      <a:lnTo>
                        <a:pt x="134" y="15"/>
                      </a:lnTo>
                      <a:lnTo>
                        <a:pt x="83" y="9"/>
                      </a:lnTo>
                      <a:lnTo>
                        <a:pt x="35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1465" name="Freeform 169"/>
                <p:cNvSpPr>
                  <a:spLocks/>
                </p:cNvSpPr>
                <p:nvPr/>
              </p:nvSpPr>
              <p:spPr bwMode="auto">
                <a:xfrm>
                  <a:off x="3840" y="2326"/>
                  <a:ext cx="362" cy="283"/>
                </a:xfrm>
                <a:custGeom>
                  <a:avLst/>
                  <a:gdLst/>
                  <a:ahLst/>
                  <a:cxnLst>
                    <a:cxn ang="0">
                      <a:pos x="6" y="115"/>
                    </a:cxn>
                    <a:cxn ang="0">
                      <a:pos x="17" y="97"/>
                    </a:cxn>
                    <a:cxn ang="0">
                      <a:pos x="30" y="85"/>
                    </a:cxn>
                    <a:cxn ang="0">
                      <a:pos x="51" y="70"/>
                    </a:cxn>
                    <a:cxn ang="0">
                      <a:pos x="74" y="58"/>
                    </a:cxn>
                    <a:cxn ang="0">
                      <a:pos x="111" y="46"/>
                    </a:cxn>
                    <a:cxn ang="0">
                      <a:pos x="150" y="34"/>
                    </a:cxn>
                    <a:cxn ang="0">
                      <a:pos x="190" y="24"/>
                    </a:cxn>
                    <a:cxn ang="0">
                      <a:pos x="231" y="17"/>
                    </a:cxn>
                    <a:cxn ang="0">
                      <a:pos x="270" y="8"/>
                    </a:cxn>
                    <a:cxn ang="0">
                      <a:pos x="312" y="4"/>
                    </a:cxn>
                    <a:cxn ang="0">
                      <a:pos x="361" y="0"/>
                    </a:cxn>
                    <a:cxn ang="0">
                      <a:pos x="307" y="11"/>
                    </a:cxn>
                    <a:cxn ang="0">
                      <a:pos x="264" y="19"/>
                    </a:cxn>
                    <a:cxn ang="0">
                      <a:pos x="219" y="28"/>
                    </a:cxn>
                    <a:cxn ang="0">
                      <a:pos x="176" y="39"/>
                    </a:cxn>
                    <a:cxn ang="0">
                      <a:pos x="134" y="55"/>
                    </a:cxn>
                    <a:cxn ang="0">
                      <a:pos x="100" y="70"/>
                    </a:cxn>
                    <a:cxn ang="0">
                      <a:pos x="78" y="82"/>
                    </a:cxn>
                    <a:cxn ang="0">
                      <a:pos x="53" y="101"/>
                    </a:cxn>
                    <a:cxn ang="0">
                      <a:pos x="40" y="113"/>
                    </a:cxn>
                    <a:cxn ang="0">
                      <a:pos x="31" y="125"/>
                    </a:cxn>
                    <a:cxn ang="0">
                      <a:pos x="28" y="139"/>
                    </a:cxn>
                    <a:cxn ang="0">
                      <a:pos x="27" y="151"/>
                    </a:cxn>
                    <a:cxn ang="0">
                      <a:pos x="29" y="162"/>
                    </a:cxn>
                    <a:cxn ang="0">
                      <a:pos x="37" y="174"/>
                    </a:cxn>
                    <a:cxn ang="0">
                      <a:pos x="51" y="189"/>
                    </a:cxn>
                    <a:cxn ang="0">
                      <a:pos x="69" y="202"/>
                    </a:cxn>
                    <a:cxn ang="0">
                      <a:pos x="90" y="217"/>
                    </a:cxn>
                    <a:cxn ang="0">
                      <a:pos x="110" y="226"/>
                    </a:cxn>
                    <a:cxn ang="0">
                      <a:pos x="131" y="235"/>
                    </a:cxn>
                    <a:cxn ang="0">
                      <a:pos x="153" y="242"/>
                    </a:cxn>
                    <a:cxn ang="0">
                      <a:pos x="176" y="250"/>
                    </a:cxn>
                    <a:cxn ang="0">
                      <a:pos x="198" y="256"/>
                    </a:cxn>
                    <a:cxn ang="0">
                      <a:pos x="219" y="260"/>
                    </a:cxn>
                    <a:cxn ang="0">
                      <a:pos x="239" y="264"/>
                    </a:cxn>
                    <a:cxn ang="0">
                      <a:pos x="258" y="269"/>
                    </a:cxn>
                    <a:cxn ang="0">
                      <a:pos x="278" y="271"/>
                    </a:cxn>
                    <a:cxn ang="0">
                      <a:pos x="352" y="281"/>
                    </a:cxn>
                    <a:cxn ang="0">
                      <a:pos x="287" y="280"/>
                    </a:cxn>
                    <a:cxn ang="0">
                      <a:pos x="224" y="271"/>
                    </a:cxn>
                    <a:cxn ang="0">
                      <a:pos x="157" y="254"/>
                    </a:cxn>
                    <a:cxn ang="0">
                      <a:pos x="119" y="241"/>
                    </a:cxn>
                    <a:cxn ang="0">
                      <a:pos x="81" y="224"/>
                    </a:cxn>
                    <a:cxn ang="0">
                      <a:pos x="47" y="202"/>
                    </a:cxn>
                    <a:cxn ang="0">
                      <a:pos x="20" y="180"/>
                    </a:cxn>
                    <a:cxn ang="0">
                      <a:pos x="6" y="162"/>
                    </a:cxn>
                    <a:cxn ang="0">
                      <a:pos x="1" y="149"/>
                    </a:cxn>
                    <a:cxn ang="0">
                      <a:pos x="0" y="136"/>
                    </a:cxn>
                    <a:cxn ang="0">
                      <a:pos x="6" y="115"/>
                    </a:cxn>
                  </a:cxnLst>
                  <a:rect l="0" t="0" r="r" b="b"/>
                  <a:pathLst>
                    <a:path w="362" h="282">
                      <a:moveTo>
                        <a:pt x="6" y="115"/>
                      </a:moveTo>
                      <a:lnTo>
                        <a:pt x="17" y="97"/>
                      </a:lnTo>
                      <a:lnTo>
                        <a:pt x="30" y="85"/>
                      </a:lnTo>
                      <a:lnTo>
                        <a:pt x="51" y="70"/>
                      </a:lnTo>
                      <a:lnTo>
                        <a:pt x="74" y="58"/>
                      </a:lnTo>
                      <a:lnTo>
                        <a:pt x="111" y="46"/>
                      </a:lnTo>
                      <a:lnTo>
                        <a:pt x="150" y="34"/>
                      </a:lnTo>
                      <a:lnTo>
                        <a:pt x="190" y="24"/>
                      </a:lnTo>
                      <a:lnTo>
                        <a:pt x="231" y="17"/>
                      </a:lnTo>
                      <a:lnTo>
                        <a:pt x="270" y="8"/>
                      </a:lnTo>
                      <a:lnTo>
                        <a:pt x="312" y="4"/>
                      </a:lnTo>
                      <a:lnTo>
                        <a:pt x="361" y="0"/>
                      </a:lnTo>
                      <a:lnTo>
                        <a:pt x="307" y="11"/>
                      </a:lnTo>
                      <a:lnTo>
                        <a:pt x="264" y="19"/>
                      </a:lnTo>
                      <a:lnTo>
                        <a:pt x="219" y="28"/>
                      </a:lnTo>
                      <a:lnTo>
                        <a:pt x="176" y="39"/>
                      </a:lnTo>
                      <a:lnTo>
                        <a:pt x="134" y="55"/>
                      </a:lnTo>
                      <a:lnTo>
                        <a:pt x="100" y="70"/>
                      </a:lnTo>
                      <a:lnTo>
                        <a:pt x="78" y="82"/>
                      </a:lnTo>
                      <a:lnTo>
                        <a:pt x="53" y="101"/>
                      </a:lnTo>
                      <a:lnTo>
                        <a:pt x="40" y="113"/>
                      </a:lnTo>
                      <a:lnTo>
                        <a:pt x="31" y="125"/>
                      </a:lnTo>
                      <a:lnTo>
                        <a:pt x="28" y="139"/>
                      </a:lnTo>
                      <a:lnTo>
                        <a:pt x="27" y="151"/>
                      </a:lnTo>
                      <a:lnTo>
                        <a:pt x="29" y="162"/>
                      </a:lnTo>
                      <a:lnTo>
                        <a:pt x="37" y="174"/>
                      </a:lnTo>
                      <a:lnTo>
                        <a:pt x="51" y="189"/>
                      </a:lnTo>
                      <a:lnTo>
                        <a:pt x="69" y="202"/>
                      </a:lnTo>
                      <a:lnTo>
                        <a:pt x="90" y="217"/>
                      </a:lnTo>
                      <a:lnTo>
                        <a:pt x="110" y="226"/>
                      </a:lnTo>
                      <a:lnTo>
                        <a:pt x="131" y="235"/>
                      </a:lnTo>
                      <a:lnTo>
                        <a:pt x="153" y="242"/>
                      </a:lnTo>
                      <a:lnTo>
                        <a:pt x="176" y="250"/>
                      </a:lnTo>
                      <a:lnTo>
                        <a:pt x="198" y="256"/>
                      </a:lnTo>
                      <a:lnTo>
                        <a:pt x="219" y="260"/>
                      </a:lnTo>
                      <a:lnTo>
                        <a:pt x="239" y="264"/>
                      </a:lnTo>
                      <a:lnTo>
                        <a:pt x="258" y="269"/>
                      </a:lnTo>
                      <a:lnTo>
                        <a:pt x="278" y="271"/>
                      </a:lnTo>
                      <a:lnTo>
                        <a:pt x="352" y="281"/>
                      </a:lnTo>
                      <a:lnTo>
                        <a:pt x="287" y="280"/>
                      </a:lnTo>
                      <a:lnTo>
                        <a:pt x="224" y="271"/>
                      </a:lnTo>
                      <a:lnTo>
                        <a:pt x="157" y="254"/>
                      </a:lnTo>
                      <a:lnTo>
                        <a:pt x="119" y="241"/>
                      </a:lnTo>
                      <a:lnTo>
                        <a:pt x="81" y="224"/>
                      </a:lnTo>
                      <a:lnTo>
                        <a:pt x="47" y="202"/>
                      </a:lnTo>
                      <a:lnTo>
                        <a:pt x="20" y="180"/>
                      </a:lnTo>
                      <a:lnTo>
                        <a:pt x="6" y="162"/>
                      </a:lnTo>
                      <a:lnTo>
                        <a:pt x="1" y="149"/>
                      </a:lnTo>
                      <a:lnTo>
                        <a:pt x="0" y="136"/>
                      </a:lnTo>
                      <a:lnTo>
                        <a:pt x="6" y="115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1466" name="Freeform 170"/>
                <p:cNvSpPr>
                  <a:spLocks/>
                </p:cNvSpPr>
                <p:nvPr/>
              </p:nvSpPr>
              <p:spPr bwMode="auto">
                <a:xfrm>
                  <a:off x="4336" y="2182"/>
                  <a:ext cx="51" cy="121"/>
                </a:xfrm>
                <a:custGeom>
                  <a:avLst/>
                  <a:gdLst/>
                  <a:ahLst/>
                  <a:cxnLst>
                    <a:cxn ang="0">
                      <a:pos x="0" y="121"/>
                    </a:cxn>
                    <a:cxn ang="0">
                      <a:pos x="4" y="114"/>
                    </a:cxn>
                    <a:cxn ang="0">
                      <a:pos x="15" y="89"/>
                    </a:cxn>
                    <a:cxn ang="0">
                      <a:pos x="24" y="65"/>
                    </a:cxn>
                    <a:cxn ang="0">
                      <a:pos x="28" y="51"/>
                    </a:cxn>
                    <a:cxn ang="0">
                      <a:pos x="42" y="24"/>
                    </a:cxn>
                    <a:cxn ang="0">
                      <a:pos x="50" y="0"/>
                    </a:cxn>
                    <a:cxn ang="0">
                      <a:pos x="45" y="9"/>
                    </a:cxn>
                    <a:cxn ang="0">
                      <a:pos x="44" y="13"/>
                    </a:cxn>
                    <a:cxn ang="0">
                      <a:pos x="38" y="22"/>
                    </a:cxn>
                    <a:cxn ang="0">
                      <a:pos x="27" y="40"/>
                    </a:cxn>
                    <a:cxn ang="0">
                      <a:pos x="16" y="67"/>
                    </a:cxn>
                    <a:cxn ang="0">
                      <a:pos x="8" y="87"/>
                    </a:cxn>
                    <a:cxn ang="0">
                      <a:pos x="2" y="109"/>
                    </a:cxn>
                    <a:cxn ang="0">
                      <a:pos x="0" y="121"/>
                    </a:cxn>
                  </a:cxnLst>
                  <a:rect l="0" t="0" r="r" b="b"/>
                  <a:pathLst>
                    <a:path w="51" h="122">
                      <a:moveTo>
                        <a:pt x="0" y="121"/>
                      </a:moveTo>
                      <a:lnTo>
                        <a:pt x="4" y="114"/>
                      </a:lnTo>
                      <a:lnTo>
                        <a:pt x="15" y="89"/>
                      </a:lnTo>
                      <a:lnTo>
                        <a:pt x="24" y="65"/>
                      </a:lnTo>
                      <a:lnTo>
                        <a:pt x="28" y="51"/>
                      </a:lnTo>
                      <a:lnTo>
                        <a:pt x="42" y="24"/>
                      </a:lnTo>
                      <a:lnTo>
                        <a:pt x="50" y="0"/>
                      </a:lnTo>
                      <a:lnTo>
                        <a:pt x="45" y="9"/>
                      </a:lnTo>
                      <a:lnTo>
                        <a:pt x="44" y="13"/>
                      </a:lnTo>
                      <a:lnTo>
                        <a:pt x="38" y="22"/>
                      </a:lnTo>
                      <a:lnTo>
                        <a:pt x="27" y="40"/>
                      </a:lnTo>
                      <a:lnTo>
                        <a:pt x="16" y="67"/>
                      </a:lnTo>
                      <a:lnTo>
                        <a:pt x="8" y="87"/>
                      </a:lnTo>
                      <a:lnTo>
                        <a:pt x="2" y="109"/>
                      </a:lnTo>
                      <a:lnTo>
                        <a:pt x="0" y="121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1467" name="Freeform 171"/>
                <p:cNvSpPr>
                  <a:spLocks/>
                </p:cNvSpPr>
                <p:nvPr/>
              </p:nvSpPr>
              <p:spPr bwMode="auto">
                <a:xfrm>
                  <a:off x="4755" y="2001"/>
                  <a:ext cx="93" cy="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15"/>
                    </a:cxn>
                    <a:cxn ang="0">
                      <a:pos x="50" y="38"/>
                    </a:cxn>
                    <a:cxn ang="0">
                      <a:pos x="66" y="56"/>
                    </a:cxn>
                    <a:cxn ang="0">
                      <a:pos x="84" y="81"/>
                    </a:cxn>
                    <a:cxn ang="0">
                      <a:pos x="93" y="96"/>
                    </a:cxn>
                    <a:cxn ang="0">
                      <a:pos x="91" y="84"/>
                    </a:cxn>
                    <a:cxn ang="0">
                      <a:pos x="88" y="72"/>
                    </a:cxn>
                    <a:cxn ang="0">
                      <a:pos x="69" y="46"/>
                    </a:cxn>
                    <a:cxn ang="0">
                      <a:pos x="50" y="28"/>
                    </a:cxn>
                    <a:cxn ang="0">
                      <a:pos x="39" y="19"/>
                    </a:cxn>
                    <a:cxn ang="0">
                      <a:pos x="28" y="12"/>
                    </a:cxn>
                    <a:cxn ang="0">
                      <a:pos x="17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4" h="97">
                      <a:moveTo>
                        <a:pt x="0" y="0"/>
                      </a:moveTo>
                      <a:lnTo>
                        <a:pt x="24" y="15"/>
                      </a:lnTo>
                      <a:lnTo>
                        <a:pt x="50" y="38"/>
                      </a:lnTo>
                      <a:lnTo>
                        <a:pt x="66" y="56"/>
                      </a:lnTo>
                      <a:lnTo>
                        <a:pt x="84" y="81"/>
                      </a:lnTo>
                      <a:lnTo>
                        <a:pt x="93" y="96"/>
                      </a:lnTo>
                      <a:lnTo>
                        <a:pt x="91" y="84"/>
                      </a:lnTo>
                      <a:lnTo>
                        <a:pt x="88" y="72"/>
                      </a:lnTo>
                      <a:lnTo>
                        <a:pt x="69" y="46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2"/>
                      </a:lnTo>
                      <a:lnTo>
                        <a:pt x="17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362" y="1421423"/>
            <a:ext cx="8322028" cy="5101371"/>
          </a:xfrm>
          <a:noFill/>
        </p:spPr>
        <p:txBody>
          <a:bodyPr lIns="90484" tIns="44448" rIns="90484" bIns="44448"/>
          <a:lstStyle/>
          <a:p>
            <a:pPr marL="458826" indent="-458826" defTabSz="1032358">
              <a:spcBef>
                <a:spcPct val="35000"/>
              </a:spcBef>
              <a:spcAft>
                <a:spcPct val="40000"/>
              </a:spcAft>
              <a:buNone/>
            </a:pPr>
            <a:r>
              <a:rPr lang="en-US" sz="2400" b="1" dirty="0" smtClean="0">
                <a:solidFill>
                  <a:schemeClr val="folHlink"/>
                </a:solidFill>
              </a:rPr>
              <a:t>1.</a:t>
            </a:r>
            <a:r>
              <a:rPr lang="en-US" sz="2400" b="1" dirty="0" smtClean="0">
                <a:solidFill>
                  <a:srgbClr val="FC0128"/>
                </a:solidFill>
              </a:rPr>
              <a:t>  </a:t>
            </a:r>
            <a:r>
              <a:rPr lang="en-US" sz="2400" dirty="0" smtClean="0"/>
              <a:t>Always </a:t>
            </a:r>
            <a:r>
              <a:rPr lang="en-US" sz="2400" b="1" dirty="0" smtClean="0"/>
              <a:t>put top priority on crafting and executing strategic</a:t>
            </a:r>
            <a:r>
              <a:rPr lang="en-US" sz="2400" dirty="0" smtClean="0"/>
              <a:t> moves that enhance a </a:t>
            </a:r>
            <a:r>
              <a:rPr lang="en-US" sz="2400" b="1" dirty="0" smtClean="0"/>
              <a:t>firm’s competitive position for the long-term </a:t>
            </a:r>
            <a:r>
              <a:rPr lang="en-US" sz="2400" dirty="0" smtClean="0"/>
              <a:t>and that serve to establish it as an industry leader.</a:t>
            </a:r>
          </a:p>
          <a:p>
            <a:pPr marL="458826" indent="-458826" defTabSz="1032358">
              <a:spcBef>
                <a:spcPct val="35000"/>
              </a:spcBef>
              <a:spcAft>
                <a:spcPct val="40000"/>
              </a:spcAft>
              <a:buNone/>
            </a:pPr>
            <a:r>
              <a:rPr lang="en-US" sz="2400" b="1" dirty="0" smtClean="0">
                <a:solidFill>
                  <a:schemeClr val="folHlink"/>
                </a:solidFill>
              </a:rPr>
              <a:t>2.</a:t>
            </a:r>
            <a:r>
              <a:rPr lang="en-US" sz="2400" b="1" dirty="0" smtClean="0">
                <a:solidFill>
                  <a:srgbClr val="FC0128"/>
                </a:solidFill>
              </a:rPr>
              <a:t>  </a:t>
            </a:r>
            <a:r>
              <a:rPr lang="en-US" sz="2400" dirty="0" smtClean="0"/>
              <a:t>Be </a:t>
            </a:r>
            <a:r>
              <a:rPr lang="en-US" sz="2400" b="1" dirty="0" smtClean="0"/>
              <a:t>prompt in adapting and responding to changing market conditions, unmet customer needs and buyer wishes</a:t>
            </a:r>
            <a:r>
              <a:rPr lang="en-US" sz="2400" dirty="0" smtClean="0"/>
              <a:t> for something better, emerging technological alternatives, and new initiatives of rivals.  Responding late or with too little often puts a firm in the precarious position of playing catch-up.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title"/>
          </p:nvPr>
        </p:nvSpPr>
        <p:spPr>
          <a:xfrm>
            <a:off x="330736" y="137380"/>
            <a:ext cx="796325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 smtClean="0"/>
              <a:t>10  Commandments  for  Crafting Successful  Business  Strategies</a:t>
            </a:r>
          </a:p>
        </p:txBody>
      </p:sp>
    </p:spTree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7362" y="1697038"/>
            <a:ext cx="8656637" cy="4525962"/>
          </a:xfrm>
        </p:spPr>
        <p:txBody>
          <a:bodyPr/>
          <a:lstStyle/>
          <a:p>
            <a:pPr marL="458826" indent="-458826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sz="2400" b="1" dirty="0" smtClean="0">
                <a:solidFill>
                  <a:schemeClr val="folHlink"/>
                </a:solidFill>
              </a:rPr>
              <a:t>3.</a:t>
            </a:r>
            <a:r>
              <a:rPr lang="en-US" sz="2400" dirty="0" smtClean="0"/>
              <a:t>  </a:t>
            </a:r>
            <a:r>
              <a:rPr lang="en-US" sz="2400" b="1" dirty="0" smtClean="0"/>
              <a:t>Invest in creating a sustainable competitive advantage</a:t>
            </a:r>
            <a:r>
              <a:rPr lang="en-US" sz="2400" dirty="0" smtClean="0"/>
              <a:t>, for it is a most dependable contributor to above-average profitability.</a:t>
            </a:r>
          </a:p>
          <a:p>
            <a:pPr marL="458826" indent="-458826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sz="2400" b="1" dirty="0" smtClean="0">
                <a:solidFill>
                  <a:schemeClr val="folHlink"/>
                </a:solidFill>
              </a:rPr>
              <a:t>4.</a:t>
            </a:r>
            <a:r>
              <a:rPr lang="en-US" sz="2400" dirty="0" smtClean="0"/>
              <a:t>  </a:t>
            </a:r>
            <a:r>
              <a:rPr lang="en-US" sz="2400" b="1" dirty="0" smtClean="0"/>
              <a:t>Avoid strategies capable of succeeding only in the best of circumstances</a:t>
            </a:r>
            <a:r>
              <a:rPr lang="en-US" sz="2400" dirty="0" smtClean="0"/>
              <a:t>.</a:t>
            </a:r>
          </a:p>
          <a:p>
            <a:pPr marL="458826" indent="-458826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sz="2400" b="1" dirty="0" smtClean="0">
                <a:solidFill>
                  <a:schemeClr val="folHlink"/>
                </a:solidFill>
              </a:rPr>
              <a:t>5.</a:t>
            </a:r>
            <a:r>
              <a:rPr lang="en-US" sz="2400" dirty="0" smtClean="0"/>
              <a:t>  </a:t>
            </a:r>
            <a:r>
              <a:rPr lang="en-US" sz="2400" b="1" dirty="0" smtClean="0"/>
              <a:t>Don’t underestimate </a:t>
            </a:r>
            <a:r>
              <a:rPr lang="en-US" sz="2400" dirty="0" smtClean="0"/>
              <a:t>the reactions and the commitment of </a:t>
            </a:r>
            <a:r>
              <a:rPr lang="en-US" sz="2400" b="1" dirty="0" smtClean="0"/>
              <a:t>rival firms</a:t>
            </a:r>
            <a:r>
              <a:rPr lang="en-US" sz="2400" dirty="0" smtClean="0"/>
              <a:t>.</a:t>
            </a:r>
          </a:p>
          <a:p>
            <a:pPr marL="458826" indent="-458826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sz="2400" b="1" dirty="0" smtClean="0">
                <a:solidFill>
                  <a:schemeClr val="folHlink"/>
                </a:solidFill>
              </a:rPr>
              <a:t>6.</a:t>
            </a:r>
            <a:r>
              <a:rPr lang="en-US" sz="2400" dirty="0" smtClean="0"/>
              <a:t>  Consider that </a:t>
            </a:r>
            <a:r>
              <a:rPr lang="en-US" sz="2400" b="1" dirty="0" smtClean="0"/>
              <a:t>attacking competitive weakness is usually more profitable </a:t>
            </a:r>
            <a:r>
              <a:rPr lang="en-US" sz="2400" dirty="0" smtClean="0"/>
              <a:t>than attacking competitive strength.</a:t>
            </a:r>
          </a:p>
          <a:p>
            <a:pPr marL="458826" indent="-458826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sz="2400" b="1" dirty="0" smtClean="0">
                <a:solidFill>
                  <a:schemeClr val="folHlink"/>
                </a:solidFill>
              </a:rPr>
              <a:t>7.</a:t>
            </a:r>
            <a:r>
              <a:rPr lang="en-US" sz="2400" b="1" dirty="0" smtClean="0">
                <a:solidFill>
                  <a:schemeClr val="accent2"/>
                </a:solidFill>
              </a:rPr>
              <a:t>  </a:t>
            </a:r>
            <a:r>
              <a:rPr lang="en-US" sz="2400" b="1" dirty="0" smtClean="0"/>
              <a:t>Be judicious in cutting prices </a:t>
            </a:r>
            <a:r>
              <a:rPr lang="en-US" sz="2400" dirty="0" smtClean="0"/>
              <a:t>without an established cost advantage.</a:t>
            </a:r>
          </a:p>
        </p:txBody>
      </p:sp>
      <p:sp>
        <p:nvSpPr>
          <p:cNvPr id="248843" name="Rectangle 11"/>
          <p:cNvSpPr>
            <a:spLocks noGrp="1" noChangeArrowheads="1"/>
          </p:cNvSpPr>
          <p:nvPr>
            <p:ph type="title"/>
          </p:nvPr>
        </p:nvSpPr>
        <p:spPr>
          <a:xfrm>
            <a:off x="1206500" y="137380"/>
            <a:ext cx="769055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10  Commandments  for  Crafting Successful  Business  Strategies</a:t>
            </a:r>
          </a:p>
        </p:txBody>
      </p:sp>
    </p:spTree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0242" y="1529613"/>
            <a:ext cx="8229600" cy="4525962"/>
          </a:xfrm>
        </p:spPr>
        <p:txBody>
          <a:bodyPr/>
          <a:lstStyle/>
          <a:p>
            <a:pPr marL="587870" indent="-587870">
              <a:spcBef>
                <a:spcPct val="0"/>
              </a:spcBef>
              <a:spcAft>
                <a:spcPct val="5000"/>
              </a:spcAft>
              <a:buNone/>
            </a:pPr>
            <a:r>
              <a:rPr lang="en-US" sz="2400" b="1" dirty="0" smtClean="0">
                <a:solidFill>
                  <a:schemeClr val="folHlink"/>
                </a:solidFill>
              </a:rPr>
              <a:t>  8.</a:t>
            </a:r>
            <a:r>
              <a:rPr lang="en-US" sz="2400" dirty="0" smtClean="0"/>
              <a:t>  Employ </a:t>
            </a:r>
            <a:r>
              <a:rPr lang="en-US" sz="2400" b="1" dirty="0" smtClean="0"/>
              <a:t>bold strategic moves in pursuing differentiation strategies</a:t>
            </a:r>
            <a:r>
              <a:rPr lang="en-US" sz="2400" dirty="0" smtClean="0"/>
              <a:t> so as to open up very meaningful gaps in quality or service or advertising or other product attributes.</a:t>
            </a:r>
          </a:p>
          <a:p>
            <a:pPr marL="587870" indent="-587870">
              <a:spcBef>
                <a:spcPct val="0"/>
              </a:spcBef>
              <a:spcAft>
                <a:spcPct val="5000"/>
              </a:spcAft>
              <a:buNone/>
            </a:pPr>
            <a:r>
              <a:rPr lang="en-US" sz="2400" b="1" dirty="0" smtClean="0">
                <a:solidFill>
                  <a:schemeClr val="folHlink"/>
                </a:solidFill>
              </a:rPr>
              <a:t>  9.</a:t>
            </a:r>
            <a:r>
              <a:rPr lang="en-US" sz="2400" dirty="0" smtClean="0"/>
              <a:t>  Endeavor not to get </a:t>
            </a:r>
            <a:r>
              <a:rPr lang="en-US" sz="2400" b="1" dirty="0" smtClean="0"/>
              <a:t>“stuck back in the pack” with no coherent long-term strategy</a:t>
            </a:r>
            <a:r>
              <a:rPr lang="en-US" sz="2400" dirty="0" smtClean="0"/>
              <a:t> or distinctive competitive position, and little prospect of climbing into the ranks of the industry leaders.</a:t>
            </a:r>
          </a:p>
          <a:p>
            <a:pPr marL="587870" indent="-587870">
              <a:spcBef>
                <a:spcPct val="0"/>
              </a:spcBef>
              <a:spcAft>
                <a:spcPct val="5000"/>
              </a:spcAft>
              <a:buNone/>
            </a:pPr>
            <a:r>
              <a:rPr lang="en-US" sz="2400" b="1" dirty="0" smtClean="0">
                <a:solidFill>
                  <a:schemeClr val="folHlink"/>
                </a:solidFill>
              </a:rPr>
              <a:t>10.</a:t>
            </a:r>
            <a:r>
              <a:rPr lang="en-US" sz="2400" dirty="0" smtClean="0"/>
              <a:t> Be </a:t>
            </a:r>
            <a:r>
              <a:rPr lang="en-US" sz="2400" b="1" dirty="0" smtClean="0"/>
              <a:t>aware that aggressive strategic moves to wrest crucial market share</a:t>
            </a:r>
            <a:r>
              <a:rPr lang="en-US" sz="2400" dirty="0" smtClean="0"/>
              <a:t> away from rivals often provoke aggressive retaliation in the form of a marketing “arms race” and/or price wars.</a:t>
            </a:r>
          </a:p>
        </p:txBody>
      </p:sp>
      <p:sp>
        <p:nvSpPr>
          <p:cNvPr id="250888" name="Rectangle 8"/>
          <p:cNvSpPr>
            <a:spLocks noGrp="1" noChangeArrowheads="1"/>
          </p:cNvSpPr>
          <p:nvPr>
            <p:ph type="title"/>
          </p:nvPr>
        </p:nvSpPr>
        <p:spPr>
          <a:xfrm>
            <a:off x="1206500" y="137380"/>
            <a:ext cx="769055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10  Commandments  for  Crafting Successful  Business  Strategies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" y="274638"/>
            <a:ext cx="802716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/>
              <a:t>Strategy  Options  for  Competing </a:t>
            </a:r>
            <a:br>
              <a:rPr lang="en-US" b="1" dirty="0" smtClean="0"/>
            </a:br>
            <a:r>
              <a:rPr lang="en-US" b="1" dirty="0" smtClean="0"/>
              <a:t>in  Emerging  Industries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7363" y="1439458"/>
            <a:ext cx="8229600" cy="4525962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30000"/>
              </a:spcAft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Win </a:t>
            </a:r>
            <a:r>
              <a:rPr lang="en-US" sz="3000" b="1" dirty="0" smtClean="0"/>
              <a:t>early race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for industry leadership by employing a </a:t>
            </a:r>
            <a:r>
              <a:rPr lang="en-US" sz="3000" b="1" dirty="0" smtClean="0"/>
              <a:t>bold, creative strategy</a:t>
            </a:r>
          </a:p>
          <a:p>
            <a:pPr eaLnBrk="1" hangingPunct="1">
              <a:spcBef>
                <a:spcPct val="25000"/>
              </a:spcBef>
              <a:spcAft>
                <a:spcPct val="30000"/>
              </a:spcAft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Push hard to </a:t>
            </a:r>
            <a:r>
              <a:rPr lang="en-US" sz="3000" b="1" dirty="0" smtClean="0"/>
              <a:t>perfect technology</a:t>
            </a:r>
            <a:r>
              <a:rPr lang="en-US" sz="3000" b="1" i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improve </a:t>
            </a:r>
            <a:r>
              <a:rPr lang="en-US" sz="3000" b="1" i="1" dirty="0" smtClean="0">
                <a:solidFill>
                  <a:schemeClr val="accent2">
                    <a:lumMod val="75000"/>
                  </a:schemeClr>
                </a:solidFill>
              </a:rPr>
              <a:t>product quality,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and develop </a:t>
            </a:r>
            <a:r>
              <a:rPr lang="en-US" sz="3000" b="1" dirty="0" smtClean="0"/>
              <a:t>attractive performance features</a:t>
            </a:r>
          </a:p>
          <a:p>
            <a:pPr eaLnBrk="1" hangingPunct="1">
              <a:spcBef>
                <a:spcPct val="25000"/>
              </a:spcBef>
              <a:spcAft>
                <a:spcPct val="30000"/>
              </a:spcAft>
            </a:pPr>
            <a:r>
              <a:rPr lang="en-US" sz="3000" b="1" dirty="0" smtClean="0"/>
              <a:t>Move quickly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when technological uncertainty clears and a </a:t>
            </a:r>
            <a:r>
              <a:rPr lang="en-US" sz="3000" b="1" dirty="0" smtClean="0"/>
              <a:t>dominant technology emerges</a:t>
            </a:r>
          </a:p>
          <a:p>
            <a:pPr eaLnBrk="1" hangingPunct="1">
              <a:spcBef>
                <a:spcPct val="25000"/>
              </a:spcBef>
              <a:spcAft>
                <a:spcPct val="30000"/>
              </a:spcAft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Form </a:t>
            </a:r>
            <a:r>
              <a:rPr lang="en-US" sz="3000" b="1" dirty="0" smtClean="0"/>
              <a:t>strategic alliances</a:t>
            </a:r>
          </a:p>
        </p:txBody>
      </p:sp>
      <p:pic>
        <p:nvPicPr>
          <p:cNvPr id="10244" name="Picture 9" descr="rn1zixz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5528" y="4884798"/>
            <a:ext cx="2028472" cy="172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>
          <a:xfrm>
            <a:off x="485774" y="274638"/>
            <a:ext cx="854231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400" b="1" dirty="0" smtClean="0"/>
              <a:t>Strategy  Options  for  Competing </a:t>
            </a:r>
            <a:br>
              <a:rPr lang="en-US" sz="3400" b="1" dirty="0" smtClean="0"/>
            </a:br>
            <a:r>
              <a:rPr lang="en-US" sz="3400" b="1" dirty="0" smtClean="0"/>
              <a:t>in  Emerging  Industries</a:t>
            </a:r>
            <a:r>
              <a:rPr lang="en-US" b="1" dirty="0" smtClean="0"/>
              <a:t>  </a:t>
            </a:r>
            <a:r>
              <a:rPr lang="en-US" sz="2900" b="1" dirty="0" smtClean="0"/>
              <a:t>(continued)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7363" y="1400821"/>
            <a:ext cx="8229600" cy="4525962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30000"/>
              </a:spcAft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Capture potential </a:t>
            </a:r>
            <a:r>
              <a:rPr lang="en-US" sz="2800" b="1" dirty="0" smtClean="0"/>
              <a:t>first-mover advantages</a:t>
            </a:r>
          </a:p>
          <a:p>
            <a:pPr eaLnBrk="1" hangingPunct="1">
              <a:spcBef>
                <a:spcPct val="25000"/>
              </a:spcBef>
              <a:spcAft>
                <a:spcPct val="30000"/>
              </a:spcAft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Pursue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1" eaLnBrk="1" hangingPunct="1">
              <a:spcBef>
                <a:spcPct val="25000"/>
              </a:spcBef>
              <a:spcAft>
                <a:spcPct val="30000"/>
              </a:spcAft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New customers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user applications</a:t>
            </a:r>
          </a:p>
          <a:p>
            <a:pPr lvl="1" eaLnBrk="1" hangingPunct="1">
              <a:spcBef>
                <a:spcPct val="25000"/>
              </a:spcBef>
              <a:spcAft>
                <a:spcPct val="30000"/>
              </a:spcAft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Entry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into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new geographical areas</a:t>
            </a:r>
          </a:p>
          <a:p>
            <a:pPr eaLnBrk="1" hangingPunct="1">
              <a:spcBef>
                <a:spcPct val="25000"/>
              </a:spcBef>
              <a:spcAft>
                <a:spcPct val="30000"/>
              </a:spcAft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Focus </a:t>
            </a:r>
            <a:r>
              <a:rPr lang="en-US" sz="2800" b="1" dirty="0" smtClean="0"/>
              <a:t>advertising</a:t>
            </a: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emphasis on</a:t>
            </a:r>
          </a:p>
          <a:p>
            <a:pPr lvl="1" eaLnBrk="1" hangingPunct="1">
              <a:spcBef>
                <a:spcPct val="25000"/>
              </a:spcBef>
              <a:spcAft>
                <a:spcPct val="30000"/>
              </a:spcAft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Increasing </a:t>
            </a:r>
            <a:r>
              <a:rPr lang="en-US" b="1" dirty="0" smtClean="0"/>
              <a:t>frequency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of use </a:t>
            </a:r>
          </a:p>
          <a:p>
            <a:pPr lvl="1" eaLnBrk="1" hangingPunct="1">
              <a:spcBef>
                <a:spcPct val="25000"/>
              </a:spcBef>
              <a:spcAft>
                <a:spcPct val="30000"/>
              </a:spcAft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Creating </a:t>
            </a:r>
            <a:r>
              <a:rPr lang="en-US" b="1" dirty="0" smtClean="0"/>
              <a:t>brand loyalty</a:t>
            </a:r>
          </a:p>
          <a:p>
            <a:pPr eaLnBrk="1" hangingPunct="1">
              <a:spcBef>
                <a:spcPct val="25000"/>
              </a:spcBef>
              <a:spcAft>
                <a:spcPct val="30000"/>
              </a:spcAft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Use </a:t>
            </a:r>
            <a:r>
              <a:rPr lang="en-US" sz="2800" b="1" dirty="0" smtClean="0"/>
              <a:t>price cuts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to attract price-sensitive buyers</a:t>
            </a:r>
          </a:p>
        </p:txBody>
      </p:sp>
      <p:pic>
        <p:nvPicPr>
          <p:cNvPr id="11268" name="Picture 8" descr="rn1zixz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6282" y="4410808"/>
            <a:ext cx="2677583" cy="150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4" y="223122"/>
            <a:ext cx="8478309" cy="1143000"/>
          </a:xfrm>
          <a:effectLst/>
        </p:spPr>
        <p:txBody>
          <a:bodyPr lIns="90484" tIns="44448" rIns="90484" bIns="44448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4100" b="1" dirty="0" smtClean="0"/>
              <a:t>2. Features  of  High- Velocity  Markets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4" tIns="44448" rIns="90484" bIns="44448"/>
          <a:lstStyle/>
          <a:p>
            <a:pPr marL="457034" indent="-457034" defTabSz="1032358">
              <a:spcBef>
                <a:spcPct val="55000"/>
              </a:spcBef>
              <a:spcAft>
                <a:spcPct val="55000"/>
              </a:spcAft>
            </a:pPr>
            <a:r>
              <a:rPr lang="en-US" sz="2800" b="1" dirty="0" smtClean="0"/>
              <a:t>Rapid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-fire </a:t>
            </a:r>
            <a:r>
              <a:rPr lang="en-US" sz="2800" b="1" dirty="0" smtClean="0"/>
              <a:t>technological change</a:t>
            </a:r>
          </a:p>
          <a:p>
            <a:pPr marL="457034" indent="-457034" defTabSz="1032358">
              <a:spcBef>
                <a:spcPct val="55000"/>
              </a:spcBef>
              <a:spcAft>
                <a:spcPct val="55000"/>
              </a:spcAft>
            </a:pPr>
            <a:r>
              <a:rPr lang="en-US" sz="2800" b="1" dirty="0" smtClean="0"/>
              <a:t>Short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product </a:t>
            </a:r>
            <a:r>
              <a:rPr lang="en-US" sz="2800" b="1" dirty="0" smtClean="0"/>
              <a:t>life-cycles</a:t>
            </a:r>
          </a:p>
          <a:p>
            <a:pPr marL="457034" indent="-457034" defTabSz="1032358">
              <a:spcBef>
                <a:spcPct val="55000"/>
              </a:spcBef>
              <a:spcAft>
                <a:spcPct val="55000"/>
              </a:spcAft>
            </a:pPr>
            <a:r>
              <a:rPr lang="en-US" sz="2800" b="1" dirty="0" smtClean="0"/>
              <a:t>Entry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of important </a:t>
            </a:r>
            <a:r>
              <a:rPr lang="en-US" sz="2800" b="1" dirty="0" smtClean="0"/>
              <a:t>new rivals</a:t>
            </a:r>
          </a:p>
          <a:p>
            <a:pPr marL="457034" indent="-457034" defTabSz="1032358">
              <a:spcBef>
                <a:spcPct val="55000"/>
              </a:spcBef>
              <a:spcAft>
                <a:spcPct val="55000"/>
              </a:spcAft>
            </a:pPr>
            <a:r>
              <a:rPr lang="en-US" sz="2800" b="1" dirty="0" smtClean="0"/>
              <a:t>Frequent launches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of</a:t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dirty="0" smtClean="0"/>
              <a:t>new competitive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moves</a:t>
            </a:r>
          </a:p>
          <a:p>
            <a:pPr marL="457034" indent="-457034" defTabSz="1032358">
              <a:spcBef>
                <a:spcPct val="55000"/>
              </a:spcBef>
              <a:spcAft>
                <a:spcPct val="55000"/>
              </a:spcAft>
            </a:pPr>
            <a:r>
              <a:rPr lang="en-US" sz="2800" b="1" dirty="0" smtClean="0"/>
              <a:t>Rapidly</a:t>
            </a: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evolving </a:t>
            </a:r>
            <a:r>
              <a:rPr lang="en-US" sz="2800" b="1" dirty="0" smtClean="0"/>
              <a:t>customer expectations</a:t>
            </a:r>
          </a:p>
        </p:txBody>
      </p:sp>
      <p:grpSp>
        <p:nvGrpSpPr>
          <p:cNvPr id="2" name="Group 361"/>
          <p:cNvGrpSpPr>
            <a:grpSpLocks/>
          </p:cNvGrpSpPr>
          <p:nvPr/>
        </p:nvGrpSpPr>
        <p:grpSpPr bwMode="auto">
          <a:xfrm>
            <a:off x="7785682" y="1363067"/>
            <a:ext cx="1307041" cy="965323"/>
            <a:chOff x="2112" y="2952"/>
            <a:chExt cx="823" cy="608"/>
          </a:xfrm>
        </p:grpSpPr>
        <p:sp>
          <p:nvSpPr>
            <p:cNvPr id="172394" name="Freeform 362"/>
            <p:cNvSpPr>
              <a:spLocks/>
            </p:cNvSpPr>
            <p:nvPr/>
          </p:nvSpPr>
          <p:spPr bwMode="auto">
            <a:xfrm>
              <a:off x="2429" y="3177"/>
              <a:ext cx="399" cy="311"/>
            </a:xfrm>
            <a:custGeom>
              <a:avLst/>
              <a:gdLst/>
              <a:ahLst/>
              <a:cxnLst>
                <a:cxn ang="0">
                  <a:pos x="81" y="1240"/>
                </a:cxn>
                <a:cxn ang="0">
                  <a:pos x="0" y="918"/>
                </a:cxn>
                <a:cxn ang="0">
                  <a:pos x="1529" y="0"/>
                </a:cxn>
                <a:cxn ang="0">
                  <a:pos x="1599" y="310"/>
                </a:cxn>
                <a:cxn ang="0">
                  <a:pos x="81" y="1240"/>
                </a:cxn>
              </a:cxnLst>
              <a:rect l="0" t="0" r="r" b="b"/>
              <a:pathLst>
                <a:path w="1599" h="1240">
                  <a:moveTo>
                    <a:pt x="81" y="1240"/>
                  </a:moveTo>
                  <a:lnTo>
                    <a:pt x="0" y="918"/>
                  </a:lnTo>
                  <a:lnTo>
                    <a:pt x="1529" y="0"/>
                  </a:lnTo>
                  <a:lnTo>
                    <a:pt x="1599" y="310"/>
                  </a:lnTo>
                  <a:lnTo>
                    <a:pt x="81" y="1240"/>
                  </a:lnTo>
                  <a:close/>
                </a:path>
              </a:pathLst>
            </a:custGeom>
            <a:solidFill>
              <a:srgbClr val="404040"/>
            </a:solidFill>
            <a:ln w="7938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363"/>
            <p:cNvGrpSpPr>
              <a:grpSpLocks/>
            </p:cNvGrpSpPr>
            <p:nvPr/>
          </p:nvGrpSpPr>
          <p:grpSpPr bwMode="auto">
            <a:xfrm>
              <a:off x="2436" y="3190"/>
              <a:ext cx="499" cy="370"/>
              <a:chOff x="2436" y="3190"/>
              <a:chExt cx="499" cy="370"/>
            </a:xfrm>
          </p:grpSpPr>
          <p:sp>
            <p:nvSpPr>
              <p:cNvPr id="172396" name="Freeform 364"/>
              <p:cNvSpPr>
                <a:spLocks/>
              </p:cNvSpPr>
              <p:nvPr/>
            </p:nvSpPr>
            <p:spPr bwMode="auto">
              <a:xfrm>
                <a:off x="2439" y="3190"/>
                <a:ext cx="496" cy="362"/>
              </a:xfrm>
              <a:custGeom>
                <a:avLst/>
                <a:gdLst/>
                <a:ahLst/>
                <a:cxnLst>
                  <a:cxn ang="0">
                    <a:pos x="0" y="723"/>
                  </a:cxn>
                  <a:cxn ang="0">
                    <a:pos x="791" y="1395"/>
                  </a:cxn>
                  <a:cxn ang="0">
                    <a:pos x="818" y="1423"/>
                  </a:cxn>
                  <a:cxn ang="0">
                    <a:pos x="867" y="1443"/>
                  </a:cxn>
                  <a:cxn ang="0">
                    <a:pos x="905" y="1448"/>
                  </a:cxn>
                  <a:cxn ang="0">
                    <a:pos x="1962" y="773"/>
                  </a:cxn>
                  <a:cxn ang="0">
                    <a:pos x="1974" y="757"/>
                  </a:cxn>
                  <a:cxn ang="0">
                    <a:pos x="1983" y="743"/>
                  </a:cxn>
                  <a:cxn ang="0">
                    <a:pos x="1989" y="727"/>
                  </a:cxn>
                  <a:cxn ang="0">
                    <a:pos x="1989" y="712"/>
                  </a:cxn>
                  <a:cxn ang="0">
                    <a:pos x="1983" y="695"/>
                  </a:cxn>
                  <a:cxn ang="0">
                    <a:pos x="1974" y="679"/>
                  </a:cxn>
                  <a:cxn ang="0">
                    <a:pos x="1965" y="668"/>
                  </a:cxn>
                  <a:cxn ang="0">
                    <a:pos x="1954" y="653"/>
                  </a:cxn>
                  <a:cxn ang="0">
                    <a:pos x="1200" y="0"/>
                  </a:cxn>
                  <a:cxn ang="0">
                    <a:pos x="0" y="723"/>
                  </a:cxn>
                </a:cxnLst>
                <a:rect l="0" t="0" r="r" b="b"/>
                <a:pathLst>
                  <a:path w="1989" h="1448">
                    <a:moveTo>
                      <a:pt x="0" y="723"/>
                    </a:moveTo>
                    <a:lnTo>
                      <a:pt x="791" y="1395"/>
                    </a:lnTo>
                    <a:lnTo>
                      <a:pt x="818" y="1423"/>
                    </a:lnTo>
                    <a:lnTo>
                      <a:pt x="867" y="1443"/>
                    </a:lnTo>
                    <a:lnTo>
                      <a:pt x="905" y="1448"/>
                    </a:lnTo>
                    <a:lnTo>
                      <a:pt x="1962" y="773"/>
                    </a:lnTo>
                    <a:lnTo>
                      <a:pt x="1974" y="757"/>
                    </a:lnTo>
                    <a:lnTo>
                      <a:pt x="1983" y="743"/>
                    </a:lnTo>
                    <a:lnTo>
                      <a:pt x="1989" y="727"/>
                    </a:lnTo>
                    <a:lnTo>
                      <a:pt x="1989" y="712"/>
                    </a:lnTo>
                    <a:lnTo>
                      <a:pt x="1983" y="695"/>
                    </a:lnTo>
                    <a:lnTo>
                      <a:pt x="1974" y="679"/>
                    </a:lnTo>
                    <a:lnTo>
                      <a:pt x="1965" y="668"/>
                    </a:lnTo>
                    <a:lnTo>
                      <a:pt x="1954" y="653"/>
                    </a:lnTo>
                    <a:lnTo>
                      <a:pt x="1200" y="0"/>
                    </a:lnTo>
                    <a:lnTo>
                      <a:pt x="0" y="723"/>
                    </a:lnTo>
                    <a:close/>
                  </a:path>
                </a:pathLst>
              </a:custGeom>
              <a:solidFill>
                <a:srgbClr val="C0C0C0"/>
              </a:solidFill>
              <a:ln w="7938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" name="Group 365"/>
              <p:cNvGrpSpPr>
                <a:grpSpLocks/>
              </p:cNvGrpSpPr>
              <p:nvPr/>
            </p:nvGrpSpPr>
            <p:grpSpPr bwMode="auto">
              <a:xfrm>
                <a:off x="2436" y="3334"/>
                <a:ext cx="498" cy="226"/>
                <a:chOff x="2436" y="3334"/>
                <a:chExt cx="498" cy="226"/>
              </a:xfrm>
            </p:grpSpPr>
            <p:sp>
              <p:nvSpPr>
                <p:cNvPr id="172398" name="Freeform 366"/>
                <p:cNvSpPr>
                  <a:spLocks/>
                </p:cNvSpPr>
                <p:nvPr/>
              </p:nvSpPr>
              <p:spPr bwMode="auto">
                <a:xfrm>
                  <a:off x="2436" y="3373"/>
                  <a:ext cx="238" cy="187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4" y="0"/>
                    </a:cxn>
                    <a:cxn ang="0">
                      <a:pos x="821" y="696"/>
                    </a:cxn>
                    <a:cxn ang="0">
                      <a:pos x="847" y="712"/>
                    </a:cxn>
                    <a:cxn ang="0">
                      <a:pos x="867" y="719"/>
                    </a:cxn>
                    <a:cxn ang="0">
                      <a:pos x="891" y="729"/>
                    </a:cxn>
                    <a:cxn ang="0">
                      <a:pos x="914" y="729"/>
                    </a:cxn>
                    <a:cxn ang="0">
                      <a:pos x="934" y="716"/>
                    </a:cxn>
                    <a:cxn ang="0">
                      <a:pos x="949" y="710"/>
                    </a:cxn>
                    <a:cxn ang="0">
                      <a:pos x="952" y="731"/>
                    </a:cxn>
                    <a:cxn ang="0">
                      <a:pos x="934" y="744"/>
                    </a:cxn>
                    <a:cxn ang="0">
                      <a:pos x="909" y="749"/>
                    </a:cxn>
                    <a:cxn ang="0">
                      <a:pos x="882" y="749"/>
                    </a:cxn>
                    <a:cxn ang="0">
                      <a:pos x="858" y="742"/>
                    </a:cxn>
                    <a:cxn ang="0">
                      <a:pos x="835" y="733"/>
                    </a:cxn>
                    <a:cxn ang="0">
                      <a:pos x="812" y="719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952" h="749">
                      <a:moveTo>
                        <a:pt x="0" y="22"/>
                      </a:moveTo>
                      <a:lnTo>
                        <a:pt x="4" y="0"/>
                      </a:lnTo>
                      <a:lnTo>
                        <a:pt x="821" y="696"/>
                      </a:lnTo>
                      <a:lnTo>
                        <a:pt x="847" y="712"/>
                      </a:lnTo>
                      <a:lnTo>
                        <a:pt x="867" y="719"/>
                      </a:lnTo>
                      <a:lnTo>
                        <a:pt x="891" y="729"/>
                      </a:lnTo>
                      <a:lnTo>
                        <a:pt x="914" y="729"/>
                      </a:lnTo>
                      <a:lnTo>
                        <a:pt x="934" y="716"/>
                      </a:lnTo>
                      <a:lnTo>
                        <a:pt x="949" y="710"/>
                      </a:lnTo>
                      <a:lnTo>
                        <a:pt x="952" y="731"/>
                      </a:lnTo>
                      <a:lnTo>
                        <a:pt x="934" y="744"/>
                      </a:lnTo>
                      <a:lnTo>
                        <a:pt x="909" y="749"/>
                      </a:lnTo>
                      <a:lnTo>
                        <a:pt x="882" y="749"/>
                      </a:lnTo>
                      <a:lnTo>
                        <a:pt x="858" y="742"/>
                      </a:lnTo>
                      <a:lnTo>
                        <a:pt x="835" y="733"/>
                      </a:lnTo>
                      <a:lnTo>
                        <a:pt x="812" y="719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2399" name="Freeform 367"/>
                <p:cNvSpPr>
                  <a:spLocks/>
                </p:cNvSpPr>
                <p:nvPr/>
              </p:nvSpPr>
              <p:spPr bwMode="auto">
                <a:xfrm>
                  <a:off x="2665" y="3373"/>
                  <a:ext cx="265" cy="172"/>
                </a:xfrm>
                <a:custGeom>
                  <a:avLst/>
                  <a:gdLst/>
                  <a:ahLst/>
                  <a:cxnLst>
                    <a:cxn ang="0">
                      <a:pos x="51" y="690"/>
                    </a:cxn>
                    <a:cxn ang="0">
                      <a:pos x="0" y="650"/>
                    </a:cxn>
                    <a:cxn ang="0">
                      <a:pos x="1019" y="0"/>
                    </a:cxn>
                    <a:cxn ang="0">
                      <a:pos x="1063" y="42"/>
                    </a:cxn>
                    <a:cxn ang="0">
                      <a:pos x="51" y="690"/>
                    </a:cxn>
                  </a:cxnLst>
                  <a:rect l="0" t="0" r="r" b="b"/>
                  <a:pathLst>
                    <a:path w="1063" h="690">
                      <a:moveTo>
                        <a:pt x="51" y="690"/>
                      </a:moveTo>
                      <a:lnTo>
                        <a:pt x="0" y="650"/>
                      </a:lnTo>
                      <a:lnTo>
                        <a:pt x="1019" y="0"/>
                      </a:lnTo>
                      <a:lnTo>
                        <a:pt x="1063" y="42"/>
                      </a:lnTo>
                      <a:lnTo>
                        <a:pt x="51" y="69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938">
                  <a:solidFill>
                    <a:srgbClr val="A0A0A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2400" name="Freeform 368"/>
                <p:cNvSpPr>
                  <a:spLocks/>
                </p:cNvSpPr>
                <p:nvPr/>
              </p:nvSpPr>
              <p:spPr bwMode="auto">
                <a:xfrm>
                  <a:off x="2674" y="3377"/>
                  <a:ext cx="260" cy="177"/>
                </a:xfrm>
                <a:custGeom>
                  <a:avLst/>
                  <a:gdLst/>
                  <a:ahLst/>
                  <a:cxnLst>
                    <a:cxn ang="0">
                      <a:pos x="0" y="680"/>
                    </a:cxn>
                    <a:cxn ang="0">
                      <a:pos x="9" y="707"/>
                    </a:cxn>
                    <a:cxn ang="0">
                      <a:pos x="38" y="707"/>
                    </a:cxn>
                    <a:cxn ang="0">
                      <a:pos x="61" y="691"/>
                    </a:cxn>
                    <a:cxn ang="0">
                      <a:pos x="103" y="664"/>
                    </a:cxn>
                    <a:cxn ang="0">
                      <a:pos x="1040" y="61"/>
                    </a:cxn>
                    <a:cxn ang="0">
                      <a:pos x="1042" y="47"/>
                    </a:cxn>
                    <a:cxn ang="0">
                      <a:pos x="1042" y="0"/>
                    </a:cxn>
                    <a:cxn ang="0">
                      <a:pos x="943" y="63"/>
                    </a:cxn>
                    <a:cxn ang="0">
                      <a:pos x="0" y="680"/>
                    </a:cxn>
                  </a:cxnLst>
                  <a:rect l="0" t="0" r="r" b="b"/>
                  <a:pathLst>
                    <a:path w="1042" h="707">
                      <a:moveTo>
                        <a:pt x="0" y="680"/>
                      </a:moveTo>
                      <a:lnTo>
                        <a:pt x="9" y="707"/>
                      </a:lnTo>
                      <a:lnTo>
                        <a:pt x="38" y="707"/>
                      </a:lnTo>
                      <a:lnTo>
                        <a:pt x="61" y="691"/>
                      </a:lnTo>
                      <a:lnTo>
                        <a:pt x="103" y="664"/>
                      </a:lnTo>
                      <a:lnTo>
                        <a:pt x="1040" y="61"/>
                      </a:lnTo>
                      <a:lnTo>
                        <a:pt x="1042" y="47"/>
                      </a:lnTo>
                      <a:lnTo>
                        <a:pt x="1042" y="0"/>
                      </a:lnTo>
                      <a:lnTo>
                        <a:pt x="943" y="63"/>
                      </a:lnTo>
                      <a:lnTo>
                        <a:pt x="0" y="68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7938">
                  <a:solidFill>
                    <a:srgbClr val="20202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2401" name="Freeform 369"/>
                <p:cNvSpPr>
                  <a:spLocks/>
                </p:cNvSpPr>
                <p:nvPr/>
              </p:nvSpPr>
              <p:spPr bwMode="auto">
                <a:xfrm>
                  <a:off x="2613" y="3506"/>
                  <a:ext cx="38" cy="31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19" y="124"/>
                    </a:cxn>
                    <a:cxn ang="0">
                      <a:pos x="151" y="96"/>
                    </a:cxn>
                    <a:cxn ang="0">
                      <a:pos x="32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51" h="124">
                      <a:moveTo>
                        <a:pt x="0" y="28"/>
                      </a:moveTo>
                      <a:lnTo>
                        <a:pt x="119" y="124"/>
                      </a:lnTo>
                      <a:lnTo>
                        <a:pt x="151" y="96"/>
                      </a:lnTo>
                      <a:lnTo>
                        <a:pt x="32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2402" name="Freeform 370"/>
                <p:cNvSpPr>
                  <a:spLocks/>
                </p:cNvSpPr>
                <p:nvPr/>
              </p:nvSpPr>
              <p:spPr bwMode="auto">
                <a:xfrm>
                  <a:off x="2883" y="3334"/>
                  <a:ext cx="38" cy="32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119" y="126"/>
                    </a:cxn>
                    <a:cxn ang="0">
                      <a:pos x="152" y="99"/>
                    </a:cxn>
                    <a:cxn ang="0">
                      <a:pos x="35" y="0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152" h="126">
                      <a:moveTo>
                        <a:pt x="0" y="29"/>
                      </a:moveTo>
                      <a:lnTo>
                        <a:pt x="119" y="126"/>
                      </a:lnTo>
                      <a:lnTo>
                        <a:pt x="152" y="99"/>
                      </a:lnTo>
                      <a:lnTo>
                        <a:pt x="35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72403" name="Oval 371"/>
            <p:cNvSpPr>
              <a:spLocks noChangeArrowheads="1"/>
            </p:cNvSpPr>
            <p:nvPr/>
          </p:nvSpPr>
          <p:spPr bwMode="auto">
            <a:xfrm>
              <a:off x="2471" y="3195"/>
              <a:ext cx="359" cy="280"/>
            </a:xfrm>
            <a:prstGeom prst="ellipse">
              <a:avLst/>
            </a:pr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" name="Group 372"/>
            <p:cNvGrpSpPr>
              <a:grpSpLocks/>
            </p:cNvGrpSpPr>
            <p:nvPr/>
          </p:nvGrpSpPr>
          <p:grpSpPr bwMode="auto">
            <a:xfrm>
              <a:off x="2470" y="3196"/>
              <a:ext cx="354" cy="276"/>
              <a:chOff x="2470" y="3196"/>
              <a:chExt cx="354" cy="276"/>
            </a:xfrm>
          </p:grpSpPr>
          <p:sp>
            <p:nvSpPr>
              <p:cNvPr id="172405" name="Oval 373"/>
              <p:cNvSpPr>
                <a:spLocks noChangeArrowheads="1"/>
              </p:cNvSpPr>
              <p:nvPr/>
            </p:nvSpPr>
            <p:spPr bwMode="auto">
              <a:xfrm>
                <a:off x="2470" y="3195"/>
                <a:ext cx="354" cy="277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2406" name="Oval 374"/>
              <p:cNvSpPr>
                <a:spLocks noChangeArrowheads="1"/>
              </p:cNvSpPr>
              <p:nvPr/>
            </p:nvSpPr>
            <p:spPr bwMode="auto">
              <a:xfrm>
                <a:off x="2483" y="3205"/>
                <a:ext cx="330" cy="258"/>
              </a:xfrm>
              <a:prstGeom prst="ellipse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2407" name="Freeform 375"/>
              <p:cNvSpPr>
                <a:spLocks/>
              </p:cNvSpPr>
              <p:nvPr/>
            </p:nvSpPr>
            <p:spPr bwMode="auto">
              <a:xfrm>
                <a:off x="2778" y="3296"/>
                <a:ext cx="30" cy="112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10" y="52"/>
                  </a:cxn>
                  <a:cxn ang="0">
                    <a:pos x="119" y="108"/>
                  </a:cxn>
                  <a:cxn ang="0">
                    <a:pos x="122" y="159"/>
                  </a:cxn>
                  <a:cxn ang="0">
                    <a:pos x="116" y="207"/>
                  </a:cxn>
                  <a:cxn ang="0">
                    <a:pos x="104" y="259"/>
                  </a:cxn>
                  <a:cxn ang="0">
                    <a:pos x="95" y="294"/>
                  </a:cxn>
                  <a:cxn ang="0">
                    <a:pos x="69" y="351"/>
                  </a:cxn>
                  <a:cxn ang="0">
                    <a:pos x="31" y="404"/>
                  </a:cxn>
                  <a:cxn ang="0">
                    <a:pos x="0" y="447"/>
                  </a:cxn>
                </a:cxnLst>
                <a:rect l="0" t="0" r="r" b="b"/>
                <a:pathLst>
                  <a:path w="122" h="447">
                    <a:moveTo>
                      <a:pt x="90" y="0"/>
                    </a:moveTo>
                    <a:lnTo>
                      <a:pt x="110" y="52"/>
                    </a:lnTo>
                    <a:lnTo>
                      <a:pt x="119" y="108"/>
                    </a:lnTo>
                    <a:lnTo>
                      <a:pt x="122" y="159"/>
                    </a:lnTo>
                    <a:lnTo>
                      <a:pt x="116" y="207"/>
                    </a:lnTo>
                    <a:lnTo>
                      <a:pt x="104" y="259"/>
                    </a:lnTo>
                    <a:lnTo>
                      <a:pt x="95" y="294"/>
                    </a:lnTo>
                    <a:lnTo>
                      <a:pt x="69" y="351"/>
                    </a:lnTo>
                    <a:lnTo>
                      <a:pt x="31" y="404"/>
                    </a:lnTo>
                    <a:lnTo>
                      <a:pt x="0" y="447"/>
                    </a:lnTo>
                  </a:path>
                </a:pathLst>
              </a:custGeom>
              <a:noFill/>
              <a:ln w="7938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6" name="Group 376"/>
              <p:cNvGrpSpPr>
                <a:grpSpLocks/>
              </p:cNvGrpSpPr>
              <p:nvPr/>
            </p:nvGrpSpPr>
            <p:grpSpPr bwMode="auto">
              <a:xfrm>
                <a:off x="2650" y="3334"/>
                <a:ext cx="144" cy="128"/>
                <a:chOff x="2650" y="3334"/>
                <a:chExt cx="144" cy="128"/>
              </a:xfrm>
            </p:grpSpPr>
            <p:sp>
              <p:nvSpPr>
                <p:cNvPr id="172409" name="Freeform 377"/>
                <p:cNvSpPr>
                  <a:spLocks/>
                </p:cNvSpPr>
                <p:nvPr/>
              </p:nvSpPr>
              <p:spPr bwMode="auto">
                <a:xfrm>
                  <a:off x="2650" y="3334"/>
                  <a:ext cx="88" cy="1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3" y="469"/>
                    </a:cxn>
                    <a:cxn ang="0">
                      <a:pos x="308" y="453"/>
                    </a:cxn>
                    <a:cxn ang="0">
                      <a:pos x="348" y="43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8" h="469">
                      <a:moveTo>
                        <a:pt x="0" y="0"/>
                      </a:moveTo>
                      <a:lnTo>
                        <a:pt x="263" y="469"/>
                      </a:lnTo>
                      <a:lnTo>
                        <a:pt x="308" y="453"/>
                      </a:lnTo>
                      <a:lnTo>
                        <a:pt x="348" y="4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2410" name="Freeform 378"/>
                <p:cNvSpPr>
                  <a:spLocks/>
                </p:cNvSpPr>
                <p:nvPr/>
              </p:nvSpPr>
              <p:spPr bwMode="auto">
                <a:xfrm>
                  <a:off x="2650" y="3334"/>
                  <a:ext cx="104" cy="10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44" y="434"/>
                    </a:cxn>
                    <a:cxn ang="0">
                      <a:pos x="393" y="406"/>
                    </a:cxn>
                    <a:cxn ang="0">
                      <a:pos x="418" y="3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18" h="434">
                      <a:moveTo>
                        <a:pt x="0" y="0"/>
                      </a:moveTo>
                      <a:lnTo>
                        <a:pt x="344" y="434"/>
                      </a:lnTo>
                      <a:lnTo>
                        <a:pt x="393" y="406"/>
                      </a:lnTo>
                      <a:lnTo>
                        <a:pt x="418" y="3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2411" name="Freeform 379"/>
                <p:cNvSpPr>
                  <a:spLocks/>
                </p:cNvSpPr>
                <p:nvPr/>
              </p:nvSpPr>
              <p:spPr bwMode="auto">
                <a:xfrm>
                  <a:off x="2650" y="3334"/>
                  <a:ext cx="67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9" y="497"/>
                    </a:cxn>
                    <a:cxn ang="0">
                      <a:pos x="212" y="485"/>
                    </a:cxn>
                    <a:cxn ang="0">
                      <a:pos x="269" y="4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9" h="497">
                      <a:moveTo>
                        <a:pt x="0" y="0"/>
                      </a:moveTo>
                      <a:lnTo>
                        <a:pt x="169" y="497"/>
                      </a:lnTo>
                      <a:lnTo>
                        <a:pt x="212" y="485"/>
                      </a:lnTo>
                      <a:lnTo>
                        <a:pt x="269" y="4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2412" name="Freeform 380"/>
                <p:cNvSpPr>
                  <a:spLocks/>
                </p:cNvSpPr>
                <p:nvPr/>
              </p:nvSpPr>
              <p:spPr bwMode="auto">
                <a:xfrm>
                  <a:off x="2650" y="3334"/>
                  <a:ext cx="44" cy="1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1" y="512"/>
                    </a:cxn>
                    <a:cxn ang="0">
                      <a:pos x="117" y="505"/>
                    </a:cxn>
                    <a:cxn ang="0">
                      <a:pos x="176" y="4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6" h="512">
                      <a:moveTo>
                        <a:pt x="0" y="0"/>
                      </a:moveTo>
                      <a:lnTo>
                        <a:pt x="61" y="512"/>
                      </a:lnTo>
                      <a:lnTo>
                        <a:pt x="117" y="505"/>
                      </a:lnTo>
                      <a:lnTo>
                        <a:pt x="17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2413" name="Freeform 381"/>
                <p:cNvSpPr>
                  <a:spLocks/>
                </p:cNvSpPr>
                <p:nvPr/>
              </p:nvSpPr>
              <p:spPr bwMode="auto">
                <a:xfrm>
                  <a:off x="2650" y="3334"/>
                  <a:ext cx="133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4" y="347"/>
                    </a:cxn>
                    <a:cxn ang="0">
                      <a:pos x="499" y="330"/>
                    </a:cxn>
                    <a:cxn ang="0">
                      <a:pos x="531" y="30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1" h="347">
                      <a:moveTo>
                        <a:pt x="0" y="0"/>
                      </a:moveTo>
                      <a:lnTo>
                        <a:pt x="484" y="347"/>
                      </a:lnTo>
                      <a:lnTo>
                        <a:pt x="499" y="330"/>
                      </a:lnTo>
                      <a:lnTo>
                        <a:pt x="531" y="3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2414" name="Freeform 382"/>
                <p:cNvSpPr>
                  <a:spLocks/>
                </p:cNvSpPr>
                <p:nvPr/>
              </p:nvSpPr>
              <p:spPr bwMode="auto">
                <a:xfrm>
                  <a:off x="2650" y="3334"/>
                  <a:ext cx="121" cy="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7" y="393"/>
                    </a:cxn>
                    <a:cxn ang="0">
                      <a:pos x="452" y="366"/>
                    </a:cxn>
                    <a:cxn ang="0">
                      <a:pos x="484" y="34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4" h="393">
                      <a:moveTo>
                        <a:pt x="0" y="0"/>
                      </a:moveTo>
                      <a:lnTo>
                        <a:pt x="417" y="393"/>
                      </a:lnTo>
                      <a:lnTo>
                        <a:pt x="452" y="366"/>
                      </a:lnTo>
                      <a:lnTo>
                        <a:pt x="484" y="3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2415" name="Freeform 383"/>
                <p:cNvSpPr>
                  <a:spLocks/>
                </p:cNvSpPr>
                <p:nvPr/>
              </p:nvSpPr>
              <p:spPr bwMode="auto">
                <a:xfrm>
                  <a:off x="2650" y="3334"/>
                  <a:ext cx="144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5" y="303"/>
                    </a:cxn>
                    <a:cxn ang="0">
                      <a:pos x="555" y="267"/>
                    </a:cxn>
                    <a:cxn ang="0">
                      <a:pos x="578" y="23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8" h="303">
                      <a:moveTo>
                        <a:pt x="0" y="0"/>
                      </a:moveTo>
                      <a:lnTo>
                        <a:pt x="525" y="303"/>
                      </a:lnTo>
                      <a:lnTo>
                        <a:pt x="555" y="267"/>
                      </a:lnTo>
                      <a:lnTo>
                        <a:pt x="578" y="2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7" name="Group 384"/>
              <p:cNvGrpSpPr>
                <a:grpSpLocks/>
              </p:cNvGrpSpPr>
              <p:nvPr/>
            </p:nvGrpSpPr>
            <p:grpSpPr bwMode="auto">
              <a:xfrm>
                <a:off x="2503" y="3205"/>
                <a:ext cx="145" cy="127"/>
                <a:chOff x="2503" y="3205"/>
                <a:chExt cx="145" cy="127"/>
              </a:xfrm>
            </p:grpSpPr>
            <p:sp>
              <p:nvSpPr>
                <p:cNvPr id="172417" name="Freeform 385"/>
                <p:cNvSpPr>
                  <a:spLocks/>
                </p:cNvSpPr>
                <p:nvPr/>
              </p:nvSpPr>
              <p:spPr bwMode="auto">
                <a:xfrm>
                  <a:off x="2561" y="3215"/>
                  <a:ext cx="87" cy="117"/>
                </a:xfrm>
                <a:custGeom>
                  <a:avLst/>
                  <a:gdLst/>
                  <a:ahLst/>
                  <a:cxnLst>
                    <a:cxn ang="0">
                      <a:pos x="347" y="464"/>
                    </a:cxn>
                    <a:cxn ang="0">
                      <a:pos x="85" y="0"/>
                    </a:cxn>
                    <a:cxn ang="0">
                      <a:pos x="41" y="14"/>
                    </a:cxn>
                    <a:cxn ang="0">
                      <a:pos x="0" y="31"/>
                    </a:cxn>
                    <a:cxn ang="0">
                      <a:pos x="347" y="464"/>
                    </a:cxn>
                  </a:cxnLst>
                  <a:rect l="0" t="0" r="r" b="b"/>
                  <a:pathLst>
                    <a:path w="347" h="464">
                      <a:moveTo>
                        <a:pt x="347" y="464"/>
                      </a:moveTo>
                      <a:lnTo>
                        <a:pt x="85" y="0"/>
                      </a:lnTo>
                      <a:lnTo>
                        <a:pt x="41" y="14"/>
                      </a:lnTo>
                      <a:lnTo>
                        <a:pt x="0" y="31"/>
                      </a:lnTo>
                      <a:lnTo>
                        <a:pt x="347" y="464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2418" name="Freeform 386"/>
                <p:cNvSpPr>
                  <a:spLocks/>
                </p:cNvSpPr>
                <p:nvPr/>
              </p:nvSpPr>
              <p:spPr bwMode="auto">
                <a:xfrm>
                  <a:off x="2543" y="3223"/>
                  <a:ext cx="104" cy="108"/>
                </a:xfrm>
                <a:custGeom>
                  <a:avLst/>
                  <a:gdLst/>
                  <a:ahLst/>
                  <a:cxnLst>
                    <a:cxn ang="0">
                      <a:pos x="417" y="434"/>
                    </a:cxn>
                    <a:cxn ang="0">
                      <a:pos x="73" y="0"/>
                    </a:cxn>
                    <a:cxn ang="0">
                      <a:pos x="25" y="28"/>
                    </a:cxn>
                    <a:cxn ang="0">
                      <a:pos x="0" y="43"/>
                    </a:cxn>
                    <a:cxn ang="0">
                      <a:pos x="417" y="434"/>
                    </a:cxn>
                  </a:cxnLst>
                  <a:rect l="0" t="0" r="r" b="b"/>
                  <a:pathLst>
                    <a:path w="417" h="434">
                      <a:moveTo>
                        <a:pt x="417" y="434"/>
                      </a:moveTo>
                      <a:lnTo>
                        <a:pt x="73" y="0"/>
                      </a:lnTo>
                      <a:lnTo>
                        <a:pt x="25" y="28"/>
                      </a:lnTo>
                      <a:lnTo>
                        <a:pt x="0" y="43"/>
                      </a:lnTo>
                      <a:lnTo>
                        <a:pt x="417" y="43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2419" name="Freeform 387"/>
                <p:cNvSpPr>
                  <a:spLocks/>
                </p:cNvSpPr>
                <p:nvPr/>
              </p:nvSpPr>
              <p:spPr bwMode="auto">
                <a:xfrm>
                  <a:off x="2581" y="3208"/>
                  <a:ext cx="67" cy="123"/>
                </a:xfrm>
                <a:custGeom>
                  <a:avLst/>
                  <a:gdLst/>
                  <a:ahLst/>
                  <a:cxnLst>
                    <a:cxn ang="0">
                      <a:pos x="265" y="490"/>
                    </a:cxn>
                    <a:cxn ang="0">
                      <a:pos x="96" y="0"/>
                    </a:cxn>
                    <a:cxn ang="0">
                      <a:pos x="43" y="11"/>
                    </a:cxn>
                    <a:cxn ang="0">
                      <a:pos x="0" y="25"/>
                    </a:cxn>
                    <a:cxn ang="0">
                      <a:pos x="265" y="490"/>
                    </a:cxn>
                  </a:cxnLst>
                  <a:rect l="0" t="0" r="r" b="b"/>
                  <a:pathLst>
                    <a:path w="265" h="490">
                      <a:moveTo>
                        <a:pt x="265" y="490"/>
                      </a:moveTo>
                      <a:lnTo>
                        <a:pt x="96" y="0"/>
                      </a:lnTo>
                      <a:lnTo>
                        <a:pt x="43" y="11"/>
                      </a:lnTo>
                      <a:lnTo>
                        <a:pt x="0" y="25"/>
                      </a:lnTo>
                      <a:lnTo>
                        <a:pt x="265" y="49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2420" name="Freeform 388"/>
                <p:cNvSpPr>
                  <a:spLocks/>
                </p:cNvSpPr>
                <p:nvPr/>
              </p:nvSpPr>
              <p:spPr bwMode="auto">
                <a:xfrm>
                  <a:off x="2604" y="3205"/>
                  <a:ext cx="43" cy="127"/>
                </a:xfrm>
                <a:custGeom>
                  <a:avLst/>
                  <a:gdLst/>
                  <a:ahLst/>
                  <a:cxnLst>
                    <a:cxn ang="0">
                      <a:pos x="174" y="507"/>
                    </a:cxn>
                    <a:cxn ang="0">
                      <a:pos x="113" y="0"/>
                    </a:cxn>
                    <a:cxn ang="0">
                      <a:pos x="56" y="7"/>
                    </a:cxn>
                    <a:cxn ang="0">
                      <a:pos x="0" y="18"/>
                    </a:cxn>
                    <a:cxn ang="0">
                      <a:pos x="174" y="507"/>
                    </a:cxn>
                  </a:cxnLst>
                  <a:rect l="0" t="0" r="r" b="b"/>
                  <a:pathLst>
                    <a:path w="174" h="507">
                      <a:moveTo>
                        <a:pt x="174" y="507"/>
                      </a:moveTo>
                      <a:lnTo>
                        <a:pt x="113" y="0"/>
                      </a:lnTo>
                      <a:lnTo>
                        <a:pt x="56" y="7"/>
                      </a:lnTo>
                      <a:lnTo>
                        <a:pt x="0" y="18"/>
                      </a:lnTo>
                      <a:lnTo>
                        <a:pt x="174" y="507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2421" name="Freeform 389"/>
                <p:cNvSpPr>
                  <a:spLocks/>
                </p:cNvSpPr>
                <p:nvPr/>
              </p:nvSpPr>
              <p:spPr bwMode="auto">
                <a:xfrm>
                  <a:off x="2515" y="3245"/>
                  <a:ext cx="132" cy="87"/>
                </a:xfrm>
                <a:custGeom>
                  <a:avLst/>
                  <a:gdLst/>
                  <a:ahLst/>
                  <a:cxnLst>
                    <a:cxn ang="0">
                      <a:pos x="530" y="347"/>
                    </a:cxn>
                    <a:cxn ang="0">
                      <a:pos x="47" y="0"/>
                    </a:cxn>
                    <a:cxn ang="0">
                      <a:pos x="32" y="17"/>
                    </a:cxn>
                    <a:cxn ang="0">
                      <a:pos x="0" y="45"/>
                    </a:cxn>
                    <a:cxn ang="0">
                      <a:pos x="530" y="347"/>
                    </a:cxn>
                  </a:cxnLst>
                  <a:rect l="0" t="0" r="r" b="b"/>
                  <a:pathLst>
                    <a:path w="530" h="347">
                      <a:moveTo>
                        <a:pt x="530" y="347"/>
                      </a:moveTo>
                      <a:lnTo>
                        <a:pt x="47" y="0"/>
                      </a:lnTo>
                      <a:lnTo>
                        <a:pt x="32" y="17"/>
                      </a:lnTo>
                      <a:lnTo>
                        <a:pt x="0" y="45"/>
                      </a:lnTo>
                      <a:lnTo>
                        <a:pt x="530" y="347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2422" name="Freeform 390"/>
                <p:cNvSpPr>
                  <a:spLocks/>
                </p:cNvSpPr>
                <p:nvPr/>
              </p:nvSpPr>
              <p:spPr bwMode="auto">
                <a:xfrm>
                  <a:off x="2527" y="3232"/>
                  <a:ext cx="120" cy="99"/>
                </a:xfrm>
                <a:custGeom>
                  <a:avLst/>
                  <a:gdLst/>
                  <a:ahLst/>
                  <a:cxnLst>
                    <a:cxn ang="0">
                      <a:pos x="483" y="393"/>
                    </a:cxn>
                    <a:cxn ang="0">
                      <a:pos x="67" y="0"/>
                    </a:cxn>
                    <a:cxn ang="0">
                      <a:pos x="31" y="27"/>
                    </a:cxn>
                    <a:cxn ang="0">
                      <a:pos x="0" y="50"/>
                    </a:cxn>
                    <a:cxn ang="0">
                      <a:pos x="483" y="393"/>
                    </a:cxn>
                  </a:cxnLst>
                  <a:rect l="0" t="0" r="r" b="b"/>
                  <a:pathLst>
                    <a:path w="483" h="393">
                      <a:moveTo>
                        <a:pt x="483" y="393"/>
                      </a:moveTo>
                      <a:lnTo>
                        <a:pt x="67" y="0"/>
                      </a:lnTo>
                      <a:lnTo>
                        <a:pt x="31" y="27"/>
                      </a:lnTo>
                      <a:lnTo>
                        <a:pt x="0" y="50"/>
                      </a:lnTo>
                      <a:lnTo>
                        <a:pt x="483" y="39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2423" name="Freeform 391"/>
                <p:cNvSpPr>
                  <a:spLocks/>
                </p:cNvSpPr>
                <p:nvPr/>
              </p:nvSpPr>
              <p:spPr bwMode="auto">
                <a:xfrm>
                  <a:off x="2503" y="3255"/>
                  <a:ext cx="144" cy="76"/>
                </a:xfrm>
                <a:custGeom>
                  <a:avLst/>
                  <a:gdLst/>
                  <a:ahLst/>
                  <a:cxnLst>
                    <a:cxn ang="0">
                      <a:pos x="577" y="303"/>
                    </a:cxn>
                    <a:cxn ang="0">
                      <a:pos x="53" y="0"/>
                    </a:cxn>
                    <a:cxn ang="0">
                      <a:pos x="23" y="36"/>
                    </a:cxn>
                    <a:cxn ang="0">
                      <a:pos x="0" y="70"/>
                    </a:cxn>
                    <a:cxn ang="0">
                      <a:pos x="577" y="303"/>
                    </a:cxn>
                  </a:cxnLst>
                  <a:rect l="0" t="0" r="r" b="b"/>
                  <a:pathLst>
                    <a:path w="577" h="303">
                      <a:moveTo>
                        <a:pt x="577" y="303"/>
                      </a:moveTo>
                      <a:lnTo>
                        <a:pt x="53" y="0"/>
                      </a:lnTo>
                      <a:lnTo>
                        <a:pt x="23" y="36"/>
                      </a:lnTo>
                      <a:lnTo>
                        <a:pt x="0" y="70"/>
                      </a:lnTo>
                      <a:lnTo>
                        <a:pt x="577" y="30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72424" name="Oval 392"/>
              <p:cNvSpPr>
                <a:spLocks noChangeArrowheads="1"/>
              </p:cNvSpPr>
              <p:nvPr/>
            </p:nvSpPr>
            <p:spPr bwMode="auto">
              <a:xfrm>
                <a:off x="2587" y="3285"/>
                <a:ext cx="120" cy="96"/>
              </a:xfrm>
              <a:prstGeom prst="ellipse">
                <a:avLst/>
              </a:prstGeom>
              <a:solidFill>
                <a:srgbClr val="000000"/>
              </a:solidFill>
              <a:ln w="7938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93"/>
            <p:cNvGrpSpPr>
              <a:grpSpLocks/>
            </p:cNvGrpSpPr>
            <p:nvPr/>
          </p:nvGrpSpPr>
          <p:grpSpPr bwMode="auto">
            <a:xfrm>
              <a:off x="2570" y="3261"/>
              <a:ext cx="149" cy="127"/>
              <a:chOff x="2570" y="3261"/>
              <a:chExt cx="149" cy="127"/>
            </a:xfrm>
          </p:grpSpPr>
          <p:sp>
            <p:nvSpPr>
              <p:cNvPr id="172426" name="Oval 394"/>
              <p:cNvSpPr>
                <a:spLocks noChangeArrowheads="1"/>
              </p:cNvSpPr>
              <p:nvPr/>
            </p:nvSpPr>
            <p:spPr bwMode="auto">
              <a:xfrm>
                <a:off x="2570" y="3272"/>
                <a:ext cx="150" cy="117"/>
              </a:xfrm>
              <a:prstGeom prst="ellipse">
                <a:avLst/>
              </a:prstGeom>
              <a:solidFill>
                <a:srgbClr val="202020"/>
              </a:solidFill>
              <a:ln w="7938">
                <a:solidFill>
                  <a:srgbClr val="20202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2427" name="Oval 395"/>
              <p:cNvSpPr>
                <a:spLocks noChangeArrowheads="1"/>
              </p:cNvSpPr>
              <p:nvPr/>
            </p:nvSpPr>
            <p:spPr bwMode="auto">
              <a:xfrm>
                <a:off x="2574" y="3261"/>
                <a:ext cx="140" cy="115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396"/>
            <p:cNvGrpSpPr>
              <a:grpSpLocks/>
            </p:cNvGrpSpPr>
            <p:nvPr/>
          </p:nvGrpSpPr>
          <p:grpSpPr bwMode="auto">
            <a:xfrm>
              <a:off x="2112" y="2952"/>
              <a:ext cx="702" cy="540"/>
              <a:chOff x="2112" y="2952"/>
              <a:chExt cx="702" cy="540"/>
            </a:xfrm>
          </p:grpSpPr>
          <p:sp>
            <p:nvSpPr>
              <p:cNvPr id="172429" name="Freeform 397"/>
              <p:cNvSpPr>
                <a:spLocks/>
              </p:cNvSpPr>
              <p:nvPr/>
            </p:nvSpPr>
            <p:spPr bwMode="auto">
              <a:xfrm>
                <a:off x="2409" y="3165"/>
                <a:ext cx="405" cy="245"/>
              </a:xfrm>
              <a:custGeom>
                <a:avLst/>
                <a:gdLst/>
                <a:ahLst/>
                <a:cxnLst>
                  <a:cxn ang="0">
                    <a:pos x="0" y="941"/>
                  </a:cxn>
                  <a:cxn ang="0">
                    <a:pos x="64" y="980"/>
                  </a:cxn>
                  <a:cxn ang="0">
                    <a:pos x="1619" y="34"/>
                  </a:cxn>
                  <a:cxn ang="0">
                    <a:pos x="1576" y="0"/>
                  </a:cxn>
                  <a:cxn ang="0">
                    <a:pos x="0" y="941"/>
                  </a:cxn>
                </a:cxnLst>
                <a:rect l="0" t="0" r="r" b="b"/>
                <a:pathLst>
                  <a:path w="1619" h="980">
                    <a:moveTo>
                      <a:pt x="0" y="941"/>
                    </a:moveTo>
                    <a:lnTo>
                      <a:pt x="64" y="980"/>
                    </a:lnTo>
                    <a:lnTo>
                      <a:pt x="1619" y="34"/>
                    </a:lnTo>
                    <a:lnTo>
                      <a:pt x="1576" y="0"/>
                    </a:lnTo>
                    <a:lnTo>
                      <a:pt x="0" y="94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2430" name="Freeform 398"/>
              <p:cNvSpPr>
                <a:spLocks/>
              </p:cNvSpPr>
              <p:nvPr/>
            </p:nvSpPr>
            <p:spPr bwMode="auto">
              <a:xfrm>
                <a:off x="2409" y="3398"/>
                <a:ext cx="40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5" y="51"/>
                  </a:cxn>
                  <a:cxn ang="0">
                    <a:pos x="158" y="372"/>
                  </a:cxn>
                  <a:cxn ang="0">
                    <a:pos x="93" y="331"/>
                  </a:cxn>
                  <a:cxn ang="0">
                    <a:pos x="0" y="0"/>
                  </a:cxn>
                </a:cxnLst>
                <a:rect l="0" t="0" r="r" b="b"/>
                <a:pathLst>
                  <a:path w="158" h="372">
                    <a:moveTo>
                      <a:pt x="0" y="0"/>
                    </a:moveTo>
                    <a:lnTo>
                      <a:pt x="75" y="51"/>
                    </a:lnTo>
                    <a:lnTo>
                      <a:pt x="158" y="372"/>
                    </a:lnTo>
                    <a:lnTo>
                      <a:pt x="93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2431" name="Freeform 399"/>
              <p:cNvSpPr>
                <a:spLocks/>
              </p:cNvSpPr>
              <p:nvPr/>
            </p:nvSpPr>
            <p:spPr bwMode="auto">
              <a:xfrm>
                <a:off x="2112" y="2952"/>
                <a:ext cx="694" cy="450"/>
              </a:xfrm>
              <a:custGeom>
                <a:avLst/>
                <a:gdLst/>
                <a:ahLst/>
                <a:cxnLst>
                  <a:cxn ang="0">
                    <a:pos x="0" y="876"/>
                  </a:cxn>
                  <a:cxn ang="0">
                    <a:pos x="1196" y="1800"/>
                  </a:cxn>
                  <a:cxn ang="0">
                    <a:pos x="2776" y="867"/>
                  </a:cxn>
                  <a:cxn ang="0">
                    <a:pos x="1555" y="0"/>
                  </a:cxn>
                  <a:cxn ang="0">
                    <a:pos x="0" y="876"/>
                  </a:cxn>
                </a:cxnLst>
                <a:rect l="0" t="0" r="r" b="b"/>
                <a:pathLst>
                  <a:path w="2776" h="1800">
                    <a:moveTo>
                      <a:pt x="0" y="876"/>
                    </a:moveTo>
                    <a:lnTo>
                      <a:pt x="1196" y="1800"/>
                    </a:lnTo>
                    <a:lnTo>
                      <a:pt x="2776" y="867"/>
                    </a:lnTo>
                    <a:lnTo>
                      <a:pt x="1555" y="0"/>
                    </a:lnTo>
                    <a:lnTo>
                      <a:pt x="0" y="87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2432" name="Freeform 400"/>
              <p:cNvSpPr>
                <a:spLocks/>
              </p:cNvSpPr>
              <p:nvPr/>
            </p:nvSpPr>
            <p:spPr bwMode="auto">
              <a:xfrm>
                <a:off x="2112" y="3171"/>
                <a:ext cx="321" cy="309"/>
              </a:xfrm>
              <a:custGeom>
                <a:avLst/>
                <a:gdLst/>
                <a:ahLst/>
                <a:cxnLst>
                  <a:cxn ang="0">
                    <a:pos x="1191" y="907"/>
                  </a:cxn>
                  <a:cxn ang="0">
                    <a:pos x="1282" y="1237"/>
                  </a:cxn>
                  <a:cxn ang="0">
                    <a:pos x="106" y="326"/>
                  </a:cxn>
                  <a:cxn ang="0">
                    <a:pos x="0" y="0"/>
                  </a:cxn>
                  <a:cxn ang="0">
                    <a:pos x="1191" y="907"/>
                  </a:cxn>
                </a:cxnLst>
                <a:rect l="0" t="0" r="r" b="b"/>
                <a:pathLst>
                  <a:path w="1282" h="1237">
                    <a:moveTo>
                      <a:pt x="1191" y="907"/>
                    </a:moveTo>
                    <a:lnTo>
                      <a:pt x="1282" y="1237"/>
                    </a:lnTo>
                    <a:lnTo>
                      <a:pt x="106" y="326"/>
                    </a:lnTo>
                    <a:lnTo>
                      <a:pt x="0" y="0"/>
                    </a:lnTo>
                    <a:lnTo>
                      <a:pt x="1191" y="907"/>
                    </a:lnTo>
                    <a:close/>
                  </a:path>
                </a:pathLst>
              </a:custGeom>
              <a:solidFill>
                <a:srgbClr val="606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2433" name="Freeform 401"/>
            <p:cNvSpPr>
              <a:spLocks/>
            </p:cNvSpPr>
            <p:nvPr/>
          </p:nvSpPr>
          <p:spPr bwMode="auto">
            <a:xfrm>
              <a:off x="2453" y="3193"/>
              <a:ext cx="342" cy="233"/>
            </a:xfrm>
            <a:custGeom>
              <a:avLst/>
              <a:gdLst/>
              <a:ahLst/>
              <a:cxnLst>
                <a:cxn ang="0">
                  <a:pos x="132" y="932"/>
                </a:cxn>
                <a:cxn ang="0">
                  <a:pos x="540" y="678"/>
                </a:cxn>
                <a:cxn ang="0">
                  <a:pos x="522" y="639"/>
                </a:cxn>
                <a:cxn ang="0">
                  <a:pos x="983" y="353"/>
                </a:cxn>
                <a:cxn ang="0">
                  <a:pos x="1009" y="380"/>
                </a:cxn>
                <a:cxn ang="0">
                  <a:pos x="1370" y="166"/>
                </a:cxn>
                <a:cxn ang="0">
                  <a:pos x="1314" y="0"/>
                </a:cxn>
                <a:cxn ang="0">
                  <a:pos x="0" y="801"/>
                </a:cxn>
                <a:cxn ang="0">
                  <a:pos x="132" y="932"/>
                </a:cxn>
              </a:cxnLst>
              <a:rect l="0" t="0" r="r" b="b"/>
              <a:pathLst>
                <a:path w="1370" h="932">
                  <a:moveTo>
                    <a:pt x="132" y="932"/>
                  </a:moveTo>
                  <a:lnTo>
                    <a:pt x="540" y="678"/>
                  </a:lnTo>
                  <a:lnTo>
                    <a:pt x="522" y="639"/>
                  </a:lnTo>
                  <a:lnTo>
                    <a:pt x="983" y="353"/>
                  </a:lnTo>
                  <a:lnTo>
                    <a:pt x="1009" y="380"/>
                  </a:lnTo>
                  <a:lnTo>
                    <a:pt x="1370" y="166"/>
                  </a:lnTo>
                  <a:lnTo>
                    <a:pt x="1314" y="0"/>
                  </a:lnTo>
                  <a:lnTo>
                    <a:pt x="0" y="801"/>
                  </a:lnTo>
                  <a:lnTo>
                    <a:pt x="132" y="932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2293" name="Picture 490" descr="j0285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9613" y="842597"/>
            <a:ext cx="1263006" cy="80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95" descr="rhws4gye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1914" y="1695313"/>
            <a:ext cx="1569861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97" descr="pygh4eyz[1]"/>
          <p:cNvPicPr>
            <a:picLocks noChangeAspect="1" noChangeArrowheads="1"/>
          </p:cNvPicPr>
          <p:nvPr/>
        </p:nvPicPr>
        <p:blipFill>
          <a:blip r:embed="rId5"/>
          <a:srcRect l="7816" t="8047" r="2843" b="10887"/>
          <a:stretch>
            <a:fillRect/>
          </a:stretch>
        </p:blipFill>
        <p:spPr bwMode="auto">
          <a:xfrm>
            <a:off x="5603609" y="3969195"/>
            <a:ext cx="2010833" cy="179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01" descr="i1mbbnyg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14442" y="2985556"/>
            <a:ext cx="1381124" cy="187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8" name="Rectangle 14"/>
          <p:cNvSpPr>
            <a:spLocks noGrp="1" noChangeArrowheads="1"/>
          </p:cNvSpPr>
          <p:nvPr>
            <p:ph type="title"/>
          </p:nvPr>
        </p:nvSpPr>
        <p:spPr>
          <a:xfrm>
            <a:off x="-64817" y="176016"/>
            <a:ext cx="8680779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400" b="1" dirty="0" smtClean="0"/>
              <a:t>Strategy  Options  for  Competing</a:t>
            </a:r>
            <a:br>
              <a:rPr lang="en-US" sz="3400" b="1" dirty="0" smtClean="0"/>
            </a:br>
            <a:r>
              <a:rPr lang="en-US" sz="3400" b="1" dirty="0" smtClean="0"/>
              <a:t>in  High-Velocity  Markets </a:t>
            </a:r>
          </a:p>
        </p:txBody>
      </p:sp>
      <p:sp>
        <p:nvSpPr>
          <p:cNvPr id="1433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87363" y="1362184"/>
            <a:ext cx="8229600" cy="4525962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5000"/>
              </a:spcAft>
            </a:pPr>
            <a:r>
              <a:rPr lang="en-US" sz="2800" b="1" dirty="0" smtClean="0"/>
              <a:t>Invest</a:t>
            </a: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aggressively in </a:t>
            </a:r>
            <a:r>
              <a:rPr lang="en-US" sz="2800" b="1" dirty="0" smtClean="0"/>
              <a:t>R&amp;D</a:t>
            </a:r>
          </a:p>
          <a:p>
            <a:pPr eaLnBrk="1" hangingPunct="1">
              <a:spcBef>
                <a:spcPct val="10000"/>
              </a:spcBef>
              <a:spcAft>
                <a:spcPct val="15000"/>
              </a:spcAft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Develop </a:t>
            </a:r>
            <a:r>
              <a:rPr lang="en-US" sz="2800" b="1" dirty="0" smtClean="0"/>
              <a:t>quick response capabilities </a:t>
            </a:r>
          </a:p>
          <a:p>
            <a:pPr lvl="1" eaLnBrk="1" hangingPunct="1">
              <a:spcBef>
                <a:spcPct val="10000"/>
              </a:spcBef>
              <a:spcAft>
                <a:spcPct val="15000"/>
              </a:spcAft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Shift resources</a:t>
            </a:r>
          </a:p>
          <a:p>
            <a:pPr lvl="1" eaLnBrk="1" hangingPunct="1">
              <a:spcBef>
                <a:spcPct val="10000"/>
              </a:spcBef>
              <a:spcAft>
                <a:spcPct val="15000"/>
              </a:spcAft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Adapt competencies</a:t>
            </a:r>
          </a:p>
          <a:p>
            <a:pPr lvl="1" eaLnBrk="1" hangingPunct="1">
              <a:spcBef>
                <a:spcPct val="10000"/>
              </a:spcBef>
              <a:spcAft>
                <a:spcPct val="15000"/>
              </a:spcAft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Create new competitive capabilities</a:t>
            </a:r>
          </a:p>
          <a:p>
            <a:pPr lvl="1" eaLnBrk="1" hangingPunct="1">
              <a:spcBef>
                <a:spcPct val="10000"/>
              </a:spcBef>
              <a:spcAft>
                <a:spcPct val="15000"/>
              </a:spcAft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Speed new products to market</a:t>
            </a:r>
          </a:p>
          <a:p>
            <a:pPr eaLnBrk="1" hangingPunct="1">
              <a:spcBef>
                <a:spcPct val="10000"/>
              </a:spcBef>
              <a:spcAft>
                <a:spcPct val="15000"/>
              </a:spcAft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Use </a:t>
            </a:r>
            <a:r>
              <a:rPr lang="en-US" sz="2800" b="1" dirty="0" smtClean="0"/>
              <a:t>strategic partnerships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to develop</a:t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specialized expertise and capabilities</a:t>
            </a:r>
          </a:p>
          <a:p>
            <a:pPr eaLnBrk="1" hangingPunct="1">
              <a:spcBef>
                <a:spcPct val="10000"/>
              </a:spcBef>
              <a:spcAft>
                <a:spcPct val="15000"/>
              </a:spcAft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Initiate </a:t>
            </a:r>
            <a:r>
              <a:rPr lang="en-US" sz="2800" b="1" dirty="0" smtClean="0"/>
              <a:t>fresh actions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every few months</a:t>
            </a:r>
          </a:p>
          <a:p>
            <a:pPr eaLnBrk="1" hangingPunct="1">
              <a:spcBef>
                <a:spcPct val="10000"/>
              </a:spcBef>
              <a:spcAft>
                <a:spcPct val="15000"/>
              </a:spcAft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Keep </a:t>
            </a:r>
            <a:r>
              <a:rPr lang="en-US" sz="2800" b="1" dirty="0" smtClean="0"/>
              <a:t>products/services fresh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sz="2800" b="1" dirty="0" smtClean="0"/>
              <a:t>exciting</a:t>
            </a:r>
          </a:p>
        </p:txBody>
      </p:sp>
      <p:pic>
        <p:nvPicPr>
          <p:cNvPr id="14340" name="Picture 20" descr="alkxhazv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3685" y="1774948"/>
            <a:ext cx="1536357" cy="407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UCTI-Template-level-M">
  <a:themeElements>
    <a:clrScheme name="UCTI-Template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UCTI-Template-level-M</Template>
  <TotalTime>276</TotalTime>
  <Pages>11</Pages>
  <Words>1705</Words>
  <Application>Microsoft Office PowerPoint</Application>
  <PresentationFormat>On-screen Show (4:3)</PresentationFormat>
  <Paragraphs>386</Paragraphs>
  <Slides>52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Book Antiqua</vt:lpstr>
      <vt:lpstr>Century Gothic</vt:lpstr>
      <vt:lpstr>Times New Roman</vt:lpstr>
      <vt:lpstr>Wingdings</vt:lpstr>
      <vt:lpstr>UCTI-Template-level-M</vt:lpstr>
      <vt:lpstr>Clip</vt:lpstr>
      <vt:lpstr>Crafting and Executing Strategy</vt:lpstr>
      <vt:lpstr>“The best strategy for a given firm is ultimately a unique construction reflecting its particular circumstances.”</vt:lpstr>
      <vt:lpstr>Chapters  Outline</vt:lpstr>
      <vt:lpstr>Matching  Strategy  to  a  Company’s  Situation</vt:lpstr>
      <vt:lpstr>1.Features  of  an Emerging   Industry</vt:lpstr>
      <vt:lpstr>Strategy  Options  for  Competing  in  Emerging  Industries</vt:lpstr>
      <vt:lpstr>Strategy  Options  for  Competing  in  Emerging  Industries  (continued)</vt:lpstr>
      <vt:lpstr>2. Features  of  High- Velocity  Markets</vt:lpstr>
      <vt:lpstr>Strategy  Options  for  Competing in  High-Velocity  Markets </vt:lpstr>
      <vt:lpstr>Keys  to  Success  in  Competing in  High  Velocity  Markets</vt:lpstr>
      <vt:lpstr>3 .Industry  Maturity:  The  Standout  Features</vt:lpstr>
      <vt:lpstr>Strategy  Options  for  Competing in  a  Mature  Industry</vt:lpstr>
      <vt:lpstr>Strategic  Pitfalls  in a  Maturing  Industry</vt:lpstr>
      <vt:lpstr>4. Stagnant  or  Declining  Industries: The  Standout  Features</vt:lpstr>
      <vt:lpstr>Strategy  Options  for  Competing in  a  Stagnant  or  Declining  Industry</vt:lpstr>
      <vt:lpstr> Competing  in  a  Stagnant  Industry: The  Strategic  Mistakes</vt:lpstr>
      <vt:lpstr>5. Competitive  Features  of fragmented  Industries</vt:lpstr>
      <vt:lpstr>Examples  of Fragmented  Industries</vt:lpstr>
      <vt:lpstr>Competing  in  a  Fragmented Industry:  The  Strategy  Options </vt:lpstr>
      <vt:lpstr>6. Three  Strategy  Horizons for  Sustaining  Rapid  Growth</vt:lpstr>
      <vt:lpstr>Risks  of  Pursuing Multiple  Strategy  Horizons</vt:lpstr>
      <vt:lpstr>7. Strategies  Based  on  a Company’s  Market  Position</vt:lpstr>
      <vt:lpstr>Industry  Leaders:  The  Defining  Characteristics</vt:lpstr>
      <vt:lpstr>Strategy  Options:  Industry  Leaders</vt:lpstr>
      <vt:lpstr>Stay-on-the-Offensive  Strategies</vt:lpstr>
      <vt:lpstr>Fortify-and-Defend  Strategy</vt:lpstr>
      <vt:lpstr>PowerPoint Presentation</vt:lpstr>
      <vt:lpstr>Muscle-Flexing  Strategy</vt:lpstr>
      <vt:lpstr>Muscle-Flexing  Strategy</vt:lpstr>
      <vt:lpstr>Muscle-Flexing  Strategy</vt:lpstr>
      <vt:lpstr>8. Types  of  Runner-up  Firms</vt:lpstr>
      <vt:lpstr>Obstacles  Runner-Up Firms  Must  Overcome</vt:lpstr>
      <vt:lpstr>Strategic  Options for  Runner-Up  Firms</vt:lpstr>
      <vt:lpstr>  Competitive  Strategies  for  Runner-Up  Firms:  Building  Market  Share</vt:lpstr>
      <vt:lpstr>Strategic  Options  for  Runner-Up  Firms  Not  Disadvantaged  By  Smaller  Size</vt:lpstr>
      <vt:lpstr>Offensive  Strategies for  Runner-Up  Firms</vt:lpstr>
      <vt:lpstr>Rule  of  Offensive  Strategy</vt:lpstr>
      <vt:lpstr>Growth-via-Acquisition Strategies  for  Runner-Up  Firms</vt:lpstr>
      <vt:lpstr>Vacant  Niche  Strategies for  Runner-Up  Firms</vt:lpstr>
      <vt:lpstr>Specialist  Strategy  for Runner-Up  Firms</vt:lpstr>
      <vt:lpstr>Superior  Product  Strategy for  Runner-Up  Firms</vt:lpstr>
      <vt:lpstr>Distinctive  Image  Strategy for  Runner-Up  Firms</vt:lpstr>
      <vt:lpstr>Content  Follower  Strategy for  Runner-Up  Firms</vt:lpstr>
      <vt:lpstr>9. Weak  Businesses: Strategic  Options</vt:lpstr>
      <vt:lpstr>Achieving  a  Turnaround:   The  Strategic  Options</vt:lpstr>
      <vt:lpstr>Liquidation  Strategy</vt:lpstr>
      <vt:lpstr>What  Is  an End-Game  Strategy?</vt:lpstr>
      <vt:lpstr>Types  of End-Game  Options</vt:lpstr>
      <vt:lpstr>When  Should  an  End-Game Strategy  be  Considered?</vt:lpstr>
      <vt:lpstr>10  Commandments  for  Crafting Successful  Business  Strategies</vt:lpstr>
      <vt:lpstr>10  Commandments  for  Crafting Successful  Business  Strategies</vt:lpstr>
      <vt:lpstr>10  Commandments  for  Crafting Successful  Business  Strategies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MSc</dc:subject>
  <dc:creator>zailan</dc:creator>
  <cp:lastModifiedBy>Dr. Ibiwani Alisa Binti Hussain</cp:lastModifiedBy>
  <cp:revision>90</cp:revision>
  <cp:lastPrinted>2017-11-01T00:33:01Z</cp:lastPrinted>
  <dcterms:created xsi:type="dcterms:W3CDTF">2012-09-24T03:45:58Z</dcterms:created>
  <dcterms:modified xsi:type="dcterms:W3CDTF">2017-11-01T00:33:04Z</dcterms:modified>
</cp:coreProperties>
</file>