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9" r:id="rId4"/>
  </p:sldMasterIdLst>
  <p:notesMasterIdLst>
    <p:notesMasterId r:id="rId21"/>
  </p:notesMasterIdLst>
  <p:handoutMasterIdLst>
    <p:handoutMasterId r:id="rId22"/>
  </p:handoutMasterIdLst>
  <p:sldIdLst>
    <p:sldId id="267" r:id="rId5"/>
    <p:sldId id="469" r:id="rId6"/>
    <p:sldId id="258" r:id="rId7"/>
    <p:sldId id="262" r:id="rId8"/>
    <p:sldId id="482" r:id="rId9"/>
    <p:sldId id="261" r:id="rId10"/>
    <p:sldId id="260" r:id="rId11"/>
    <p:sldId id="268" r:id="rId12"/>
    <p:sldId id="313" r:id="rId13"/>
    <p:sldId id="321" r:id="rId14"/>
    <p:sldId id="269" r:id="rId15"/>
    <p:sldId id="264" r:id="rId16"/>
    <p:sldId id="305" r:id="rId17"/>
    <p:sldId id="272" r:id="rId18"/>
    <p:sldId id="483" r:id="rId19"/>
    <p:sldId id="484" r:id="rId20"/>
  </p:sldIdLst>
  <p:sldSz cx="12192000" cy="6858000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ekly Intro - White BG" id="{B4587B1E-BB88-4173-8339-2929187587A5}">
          <p14:sldIdLst>
            <p14:sldId id="267"/>
            <p14:sldId id="469"/>
            <p14:sldId id="258"/>
            <p14:sldId id="262"/>
            <p14:sldId id="482"/>
            <p14:sldId id="261"/>
            <p14:sldId id="260"/>
            <p14:sldId id="268"/>
            <p14:sldId id="313"/>
            <p14:sldId id="321"/>
            <p14:sldId id="269"/>
            <p14:sldId id="264"/>
            <p14:sldId id="305"/>
            <p14:sldId id="272"/>
            <p14:sldId id="483"/>
            <p14:sldId id="4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FF66"/>
    <a:srgbClr val="0F1449"/>
    <a:srgbClr val="001B4D"/>
    <a:srgbClr val="FB6B53"/>
    <a:srgbClr val="FF6600"/>
    <a:srgbClr val="A2C1FE"/>
    <a:srgbClr val="A2FFA3"/>
    <a:srgbClr val="FCFEB9"/>
    <a:srgbClr val="CE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9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684" y="72"/>
      </p:cViewPr>
      <p:guideLst/>
    </p:cSldViewPr>
  </p:slideViewPr>
  <p:outlineViewPr>
    <p:cViewPr>
      <p:scale>
        <a:sx n="33" d="100"/>
        <a:sy n="33" d="100"/>
      </p:scale>
      <p:origin x="0" y="-40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30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DAC38E3-5144-412F-83AC-38A5B9DE5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103053"/>
            <a:ext cx="724746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>
                <a:latin typeface="Calibri" panose="020F0502020204030204" pitchFamily="34" charset="0"/>
                <a:cs typeface="Calibri" panose="020F0502020204030204" pitchFamily="34" charset="0"/>
              </a:rPr>
              <a:t>Asia Pacific University of Technology and Innovation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8D27AB-67B4-4693-A97B-2BDB09DB8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127" y="9192936"/>
            <a:ext cx="394340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A20BED86-76BB-4410-9008-061BF87713AB}" type="slidenum">
              <a:rPr lang="en-GB" alt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GB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71953E81-BBEF-44F9-89AF-8D785172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103053"/>
            <a:ext cx="7247466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400">
                <a:latin typeface="Calibri" panose="020F0502020204030204" pitchFamily="34" charset="0"/>
                <a:cs typeface="Calibri" panose="020F0502020204030204" pitchFamily="34" charset="0"/>
              </a:rPr>
              <a:t>Asia Pacific University of Technology and Innovation</a:t>
            </a:r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7839FB2E-0CEB-4E99-ABDC-42A6B27BD2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4B6ACB56-54E0-4171-9443-B2E55073F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4620549"/>
            <a:ext cx="5852160" cy="37803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DBCDF8-B37C-47C2-B6B1-4B2635759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8" y="9119503"/>
            <a:ext cx="3169920" cy="4816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0D94D-E1CF-4942-9670-7567F4F4487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FD6549B-FE23-4506-AE31-CF3DA6263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733425"/>
            <a:ext cx="4889500" cy="3667125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231C954-7BE9-47D4-86B4-81E890A31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5025"/>
            <a:ext cx="5486400" cy="43989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58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0DC06B9-F8F1-4267-B598-0AE89F5208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863" y="733425"/>
            <a:ext cx="6518275" cy="3667125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3382D32-9FC7-4521-82DA-3CE75EA88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5025"/>
            <a:ext cx="5486400" cy="43989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4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B000B81-4EDB-459E-9F83-3C68C250E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863" y="733425"/>
            <a:ext cx="6518275" cy="3667125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65BDFB2-E3F7-486F-97D2-66CBD0AD0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5025"/>
            <a:ext cx="5486400" cy="43989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98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7CC3B7-32E6-4CF5-B674-F9F27444FE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863" y="733425"/>
            <a:ext cx="6518275" cy="3667125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56CA650-AB01-4BEF-B176-D9E65DFB0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5025"/>
            <a:ext cx="5486400" cy="43989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03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87F31-FA75-006F-00CD-B701AA25B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7" b="5568"/>
          <a:stretch/>
        </p:blipFill>
        <p:spPr>
          <a:xfrm flipH="1" flipV="1">
            <a:off x="-2" y="1"/>
            <a:ext cx="12191999" cy="6858000"/>
          </a:xfrm>
          <a:prstGeom prst="rect">
            <a:avLst/>
          </a:prstGeom>
        </p:spPr>
      </p:pic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6608" y="2200276"/>
            <a:ext cx="9006416" cy="14700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0206" y="3879851"/>
            <a:ext cx="6913767" cy="1752600"/>
          </a:xfrm>
        </p:spPr>
        <p:txBody>
          <a:bodyPr/>
          <a:lstStyle>
            <a:lvl1pPr marL="0" indent="0" algn="r">
              <a:buFontTx/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01C7C8E-F6F3-0FA5-D100-E4D221060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2020F-61BD-24BA-466F-3C1DA9DB5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7" b="5568"/>
          <a:stretch/>
        </p:blipFill>
        <p:spPr>
          <a:xfrm flipH="1" flipV="1">
            <a:off x="-2" y="1"/>
            <a:ext cx="12191999" cy="685800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CD12B8F-4341-5BA9-6DA7-63FD814162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D43B7469-696D-D5B3-7497-03AB7CFB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BBB11AA0-4CFB-DDD2-980D-D195C9DD8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078F3E96-731D-26E0-54CA-F2D3E4F35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51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BB11AA0-4CFB-DDD2-980D-D195C9DD8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63C07D3-0112-1601-B752-FDBF091D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6B120F2-5EB2-8F59-EB5A-F36568A85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352" y="16970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7" y="16970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10" descr="APU Logo Final-medium.jpg">
            <a:extLst>
              <a:ext uri="{FF2B5EF4-FFF2-40B4-BE49-F238E27FC236}">
                <a16:creationId xmlns:a16="http://schemas.microsoft.com/office/drawing/2014/main" id="{0802BECB-EBD7-EAF2-F449-AA70E280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4980A499-972D-DEC1-0CDD-C8C7AF006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3E83A459-0B70-5B8B-0F3F-8AC8CA6BE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278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352" y="1697038"/>
            <a:ext cx="5384800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7" y="1697038"/>
            <a:ext cx="5384800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80A499-972D-DEC1-0CDD-C8C7AF006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CBCAFAD-0874-A920-E7D5-68A99F509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3E6AD81-F576-9ADA-6834-E2442EB97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5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352" y="1535113"/>
            <a:ext cx="570116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352" y="2174875"/>
            <a:ext cx="570116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12DAC53-88F1-5536-6538-48E550FD8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59460E12-C28F-6F47-C8AD-1B01DC7DB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PU Logo Final-medium.jpg">
            <a:extLst>
              <a:ext uri="{FF2B5EF4-FFF2-40B4-BE49-F238E27FC236}">
                <a16:creationId xmlns:a16="http://schemas.microsoft.com/office/drawing/2014/main" id="{84D7D6B2-5345-782D-5CA8-2CA0E9341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0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352" y="1535113"/>
            <a:ext cx="570116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352" y="2174875"/>
            <a:ext cx="570116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12DAC53-88F1-5536-6538-48E550FD8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7C10021-D30B-49A3-9775-E4B01805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03B9011-5742-D4B3-D3A1-954811AA6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02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881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5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131C5456-E521-C7D4-FB88-68A63787F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A5733963-F7A9-3CC2-1B69-D891482C1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4DC0352-F5ED-1918-1F8A-8B80BB6E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17C778D-10EA-8DB7-2DFC-DA6E6EEE0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4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900D48-6E21-4217-3CC3-BFF1E0D91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7" b="5568"/>
          <a:stretch/>
        </p:blipFill>
        <p:spPr>
          <a:xfrm flipH="1" flipV="1">
            <a:off x="-2" y="1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74E9C2-C95C-830B-9A68-0473A11B4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7" b="5568"/>
          <a:stretch/>
        </p:blipFill>
        <p:spPr>
          <a:xfrm flipH="1" flipV="1">
            <a:off x="-2" y="1"/>
            <a:ext cx="12191999" cy="6858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EAEC945-9689-F2DD-B7E1-5BED2B703D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31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AA1C13FB-D1A7-194E-A332-391C492A0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3720F959-5399-8BDE-9F59-BD3F600D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223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3D40C30-8297-E054-688C-7A1636F3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1B1604-104C-ED46-2E25-B3056A604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65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53C3B966-D4E4-30D5-4A13-103486C2E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PU Logo Final-medium.jpg">
            <a:extLst>
              <a:ext uri="{FF2B5EF4-FFF2-40B4-BE49-F238E27FC236}">
                <a16:creationId xmlns:a16="http://schemas.microsoft.com/office/drawing/2014/main" id="{C7186024-2B89-3C41-F06C-CB51C4EEC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41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8157A30-7FA7-829E-6D9C-4DCC0CDCA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397A5C2-3D9B-792E-5640-4D79BF692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60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D5BC53-2816-4210-4970-4FC239BFDB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92213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MY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4213781"/>
            <a:ext cx="11623250" cy="195841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82C331B9-CEE5-20AD-DD62-DCC7F9E2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APU Logo Final-medium.jpg">
            <a:extLst>
              <a:ext uri="{FF2B5EF4-FFF2-40B4-BE49-F238E27FC236}">
                <a16:creationId xmlns:a16="http://schemas.microsoft.com/office/drawing/2014/main" id="{76DE51C6-CBED-338E-5BCB-99CAC3A45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58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D5BC53-2816-4210-4970-4FC239BFDB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92213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MY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F80C67-7C47-1046-B1B1-5649F52F2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4213781"/>
            <a:ext cx="11623250" cy="195841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D178921-E6EB-89FB-1721-8D340F832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00074F3-75E8-A28C-EFE8-B96F58AC3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5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1132114"/>
            <a:ext cx="11623250" cy="165462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E2C0782-CF15-D587-F209-76A369475B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17C0E03-AD57-26BD-EFAD-135B4185F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10" descr="APU Logo Final-medium.jpg">
            <a:extLst>
              <a:ext uri="{FF2B5EF4-FFF2-40B4-BE49-F238E27FC236}">
                <a16:creationId xmlns:a16="http://schemas.microsoft.com/office/drawing/2014/main" id="{9186F32B-2E23-EAE7-28F5-E2FCF5E3D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D03BBF33-491F-E9EF-9BC0-6A4C60DBC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341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1132114"/>
            <a:ext cx="11623250" cy="16546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E2C0782-CF15-D587-F209-76A369475B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17C0E03-AD57-26BD-EFAD-135B4185F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0178BF3-0C44-7F6F-9A93-FAD4F3ED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8A1139-7101-AC75-57AE-90037072B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13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0AFE7E0-13D0-FC56-5802-BC4E161A0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300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5E21580-F245-B670-F787-BF63FAB4B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90838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B93E3A1-F86B-5848-E0D8-9B910D2CF8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76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A60634-D380-05B9-A200-4BC09F63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7914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B27992A-9435-FF68-91D5-AB177C86F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6452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1E11ABA-2F6F-AD00-6622-96402AE8B6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300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E9A3798F-F75E-B413-49AE-B6F4D96322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0838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14A16FD-3307-D7FB-6483-52A5C31098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76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EA5B065-0239-646D-0C09-0596844EF5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27914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972B1E5-9F94-B5C2-796B-D18122CA92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6452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60D7C342-4D59-30CD-6ECC-0731D5E44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6F56718-5153-BA4C-1652-9EFB47DA6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4" name="Picture 10" descr="APU Logo Final-medium.jpg">
            <a:extLst>
              <a:ext uri="{FF2B5EF4-FFF2-40B4-BE49-F238E27FC236}">
                <a16:creationId xmlns:a16="http://schemas.microsoft.com/office/drawing/2014/main" id="{0FA9FA7C-739A-20AA-FB62-BF8F2510A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12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0AFE7E0-13D0-FC56-5802-BC4E161A0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300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5E21580-F245-B670-F787-BF63FAB4B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90838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B93E3A1-F86B-5848-E0D8-9B910D2CF8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76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A60634-D380-05B9-A200-4BC09F63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7914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B27992A-9435-FF68-91D5-AB177C86F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6452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1E11ABA-2F6F-AD00-6622-96402AE8B6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300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E9A3798F-F75E-B413-49AE-B6F4D96322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0838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14A16FD-3307-D7FB-6483-52A5C31098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76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EA5B065-0239-646D-0C09-0596844EF5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27914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972B1E5-9F94-B5C2-796B-D18122CA92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6452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E97445D-AA3E-4FF1-5C3D-A2CF07C45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D4643407-354C-EF13-0031-A2AB96E23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679482-0707-999E-AA3B-9C559CE54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E2BECE40-B9F8-5238-73EB-2221EFFF7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34"/>
          <a:stretch/>
        </p:blipFill>
        <p:spPr>
          <a:xfrm>
            <a:off x="0" y="-87085"/>
            <a:ext cx="12192000" cy="6618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84" y="127002"/>
            <a:ext cx="9821030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684" y="1589575"/>
            <a:ext cx="9821030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5" name="Picture 4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18E19C20-D2BD-C87A-87B0-4A6C3445D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34"/>
          <a:stretch/>
        </p:blipFill>
        <p:spPr>
          <a:xfrm>
            <a:off x="0" y="-87085"/>
            <a:ext cx="12192000" cy="661851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DBC7B23-EB76-22A4-A109-6CD6ED0038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842000" cy="501636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1CD8D465-41A1-E0A8-A8B4-C64FB4642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8F4BC8B8-56DE-CC45-EB9C-7BE8295CB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64" y="1"/>
            <a:ext cx="5783436" cy="6223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9996740B-87BC-546C-1F7B-AEC948704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165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842000" cy="5016369"/>
          </a:xfrm>
          <a:solidFill>
            <a:schemeClr val="tx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8F4BC8B8-56DE-CC45-EB9C-7BE8295CB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64" y="1"/>
            <a:ext cx="5783436" cy="6223000"/>
          </a:xfrm>
          <a:prstGeom prst="rect">
            <a:avLst/>
          </a:prstGeom>
          <a:solidFill>
            <a:schemeClr val="tx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94E1089-2642-1F16-6D34-0AA470DAB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6C346B-394D-176C-3AC7-2970B0E5F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10" descr="APU Logo Final-medium.jpg">
            <a:extLst>
              <a:ext uri="{FF2B5EF4-FFF2-40B4-BE49-F238E27FC236}">
                <a16:creationId xmlns:a16="http://schemas.microsoft.com/office/drawing/2014/main" id="{C97ADB29-0190-8E6A-A68B-AEBB217C0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EAE3BF1D-7538-D216-ADA6-8A61272CEC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85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793A658E-0EDC-3F4C-BFB3-E8CA966F34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09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A1C42F19-22A5-A6AA-F9A6-B990F2E4BD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733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F88012-5D39-66F9-BCBC-E3DED4808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697038"/>
            <a:ext cx="4775200" cy="452596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C93D5977-30AD-3A3B-79EB-7E477DEA1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89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1A374B0-731A-1D13-1D15-DEB568D14E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85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6DD384CD-5B1D-00AA-C88E-51863CE859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09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C0E62B52-2676-DD95-FD76-B834BA0270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733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74EF56-AF27-D8AD-DACE-E5CE66A7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697038"/>
            <a:ext cx="4775200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90E9656-A63D-02CF-0218-527AB2D4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9BB59F3-7056-84DE-F818-F6A0F05FC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277005" cy="5016369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1CD8D465-41A1-E0A8-A8B4-C64FB4642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5F9A3028-7E2D-E247-F455-292DC2421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43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F99F1D5-796D-B18C-4706-ECD5827DB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277005" cy="50163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22083AB-1C5D-C217-E227-8720796FF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4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CC42D-17CB-E638-B81A-110B1B3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97038"/>
            <a:ext cx="5277005" cy="452596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45A787-9C75-0736-994E-7B094F400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708675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E3F9F65D-AB78-8571-A238-B3743684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137FC1CE-B0FE-7437-5961-99DD3D025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567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CC42D-17CB-E638-B81A-110B1B3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97038"/>
            <a:ext cx="5277005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45A787-9C75-0736-994E-7B094F400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708675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DC140F1-7C93-36F2-49E9-260DAC6B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B6BED32-575C-3C33-7E49-875557D07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4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58D67BC-08A8-B641-2D7F-240DC17CDE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2140" y="0"/>
            <a:ext cx="2066602" cy="2902857"/>
          </a:xfrm>
          <a:custGeom>
            <a:avLst/>
            <a:gdLst>
              <a:gd name="connsiteX0" fmla="*/ 0 w 2066602"/>
              <a:gd name="connsiteY0" fmla="*/ 0 h 2902857"/>
              <a:gd name="connsiteX1" fmla="*/ 2066602 w 2066602"/>
              <a:gd name="connsiteY1" fmla="*/ 0 h 2902857"/>
              <a:gd name="connsiteX2" fmla="*/ 2066602 w 2066602"/>
              <a:gd name="connsiteY2" fmla="*/ 2902857 h 2902857"/>
              <a:gd name="connsiteX3" fmla="*/ 0 w 2066602"/>
              <a:gd name="connsiteY3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902857">
                <a:moveTo>
                  <a:pt x="0" y="0"/>
                </a:moveTo>
                <a:lnTo>
                  <a:pt x="2066602" y="0"/>
                </a:lnTo>
                <a:lnTo>
                  <a:pt x="2066602" y="2902857"/>
                </a:lnTo>
                <a:lnTo>
                  <a:pt x="0" y="29028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1A76DD4-43F7-C972-85EA-CAFDE2FA04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2140" y="3033601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10D0C3E1-B2D7-E36D-87E0-ECAB470B2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027" y="798286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2331960-A4CD-E907-ACF8-2904680BA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7" y="4277251"/>
            <a:ext cx="2066602" cy="2072748"/>
          </a:xfrm>
          <a:custGeom>
            <a:avLst/>
            <a:gdLst>
              <a:gd name="connsiteX0" fmla="*/ 0 w 2066602"/>
              <a:gd name="connsiteY0" fmla="*/ 0 h 2072748"/>
              <a:gd name="connsiteX1" fmla="*/ 2066602 w 2066602"/>
              <a:gd name="connsiteY1" fmla="*/ 0 h 2072748"/>
              <a:gd name="connsiteX2" fmla="*/ 2066602 w 2066602"/>
              <a:gd name="connsiteY2" fmla="*/ 2072748 h 2072748"/>
              <a:gd name="connsiteX3" fmla="*/ 0 w 2066602"/>
              <a:gd name="connsiteY3" fmla="*/ 2072748 h 20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072748">
                <a:moveTo>
                  <a:pt x="0" y="0"/>
                </a:moveTo>
                <a:lnTo>
                  <a:pt x="2066602" y="0"/>
                </a:lnTo>
                <a:lnTo>
                  <a:pt x="2066602" y="2072748"/>
                </a:lnTo>
                <a:lnTo>
                  <a:pt x="0" y="20727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7A9D95-A204-E92E-A5F8-1E263A7A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5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197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14576114-4EE3-A4A4-76CC-B9B2275D1E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2140" y="0"/>
            <a:ext cx="2066602" cy="2902857"/>
          </a:xfrm>
          <a:custGeom>
            <a:avLst/>
            <a:gdLst>
              <a:gd name="connsiteX0" fmla="*/ 0 w 2066602"/>
              <a:gd name="connsiteY0" fmla="*/ 0 h 2902857"/>
              <a:gd name="connsiteX1" fmla="*/ 2066602 w 2066602"/>
              <a:gd name="connsiteY1" fmla="*/ 0 h 2902857"/>
              <a:gd name="connsiteX2" fmla="*/ 2066602 w 2066602"/>
              <a:gd name="connsiteY2" fmla="*/ 2902857 h 2902857"/>
              <a:gd name="connsiteX3" fmla="*/ 0 w 2066602"/>
              <a:gd name="connsiteY3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902857">
                <a:moveTo>
                  <a:pt x="0" y="0"/>
                </a:moveTo>
                <a:lnTo>
                  <a:pt x="2066602" y="0"/>
                </a:lnTo>
                <a:lnTo>
                  <a:pt x="2066602" y="2902857"/>
                </a:lnTo>
                <a:lnTo>
                  <a:pt x="0" y="29028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F3B5096E-B439-B90B-5317-2550E3B656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2140" y="3033601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7E850367-FBF9-B7B1-9E76-EC298218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027" y="798286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B7999D6D-BA9E-A93A-5AB4-A94911B24D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7" y="4277251"/>
            <a:ext cx="2066602" cy="2072748"/>
          </a:xfrm>
          <a:custGeom>
            <a:avLst/>
            <a:gdLst>
              <a:gd name="connsiteX0" fmla="*/ 0 w 2066602"/>
              <a:gd name="connsiteY0" fmla="*/ 0 h 2072748"/>
              <a:gd name="connsiteX1" fmla="*/ 2066602 w 2066602"/>
              <a:gd name="connsiteY1" fmla="*/ 0 h 2072748"/>
              <a:gd name="connsiteX2" fmla="*/ 2066602 w 2066602"/>
              <a:gd name="connsiteY2" fmla="*/ 2072748 h 2072748"/>
              <a:gd name="connsiteX3" fmla="*/ 0 w 2066602"/>
              <a:gd name="connsiteY3" fmla="*/ 2072748 h 20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072748">
                <a:moveTo>
                  <a:pt x="0" y="0"/>
                </a:moveTo>
                <a:lnTo>
                  <a:pt x="2066602" y="0"/>
                </a:lnTo>
                <a:lnTo>
                  <a:pt x="2066602" y="2072748"/>
                </a:lnTo>
                <a:lnTo>
                  <a:pt x="0" y="20727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ID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F213A9-305D-2AFC-FF34-19434A2D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5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37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8C35BC7-E310-108C-B8C4-672091E1D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89575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84" y="3685880"/>
            <a:ext cx="9821030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B10922E-527D-4B3F-13B4-CCB8AC11A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6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98A0508-16C0-1CB1-9EB2-E710C774C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0EB9AD5-7DDC-2BFA-AF2C-9962B35D0E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358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F2B4AB36-8724-FDDC-F151-CBD3C7917C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16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807B4DD-82EF-E592-BE1A-58254BBE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0740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8BA4D9-57E1-A80D-3014-2BD0F878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5A25BC-C7C5-6433-D8E4-A5DF231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2" y="1417638"/>
            <a:ext cx="11601296" cy="45259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0" descr="APU Logo Final-medium.jpg">
            <a:extLst>
              <a:ext uri="{FF2B5EF4-FFF2-40B4-BE49-F238E27FC236}">
                <a16:creationId xmlns:a16="http://schemas.microsoft.com/office/drawing/2014/main" id="{C388C33F-8C44-39F0-8C2F-7CF690D3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APU Logo Final-medium.jpg">
            <a:extLst>
              <a:ext uri="{FF2B5EF4-FFF2-40B4-BE49-F238E27FC236}">
                <a16:creationId xmlns:a16="http://schemas.microsoft.com/office/drawing/2014/main" id="{A6A5E506-DD78-6F53-661C-A54BC2B3C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718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ertical Title and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98A0508-16C0-1CB1-9EB2-E710C774C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0EB9AD5-7DDC-2BFA-AF2C-9962B35D0E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358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F2B4AB36-8724-FDDC-F151-CBD3C7917C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16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807B4DD-82EF-E592-BE1A-58254BBE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0740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8BA4D9-57E1-A80D-3014-2BD0F878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5A25BC-C7C5-6433-D8E4-A5DF231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2" y="1417638"/>
            <a:ext cx="11601296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3D2297B-429D-D242-496A-D8036CC6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8F7BA0-C0FE-25FE-F57D-E1A7E5677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1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8C35BC7-E310-108C-B8C4-672091E1D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89575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MY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84" y="3685880"/>
            <a:ext cx="9821030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684" y="5148453"/>
            <a:ext cx="9821030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3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84" y="3685880"/>
            <a:ext cx="9821030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684" y="5148453"/>
            <a:ext cx="9821030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82A26D2-4216-FF76-6392-C88F8808F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89575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32206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B0135-B9A4-80F3-C5A0-025E67654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3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B0135-B9A4-80F3-C5A0-025E67654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F2E1CC-7F1D-6CF8-6A38-2EE36FC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84" y="127002"/>
            <a:ext cx="9349316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C71BCF8-2B27-BEA0-B962-D2EE1DB65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84" y="1589575"/>
            <a:ext cx="9349316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DEFE03-E507-9264-8C2B-2E78DD2EA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7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383451EB-63F4-DFF6-8522-1522FB643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98F54A5F-F810-96A4-5910-A7F80EDA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17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F54A5F-F810-96A4-5910-A7F80EDA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F68BB6B-7571-DB8A-80FB-F7C3AD261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8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D43B7469-696D-D5B3-7497-03AB7CFB3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BBB11AA0-4CFB-DDD2-980D-D195C9DD8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350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BB11AA0-4CFB-DDD2-980D-D195C9DD8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63C07D3-0112-1601-B752-FDBF091DD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3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84" y="3685880"/>
            <a:ext cx="9821030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684" y="5148453"/>
            <a:ext cx="9821030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82A26D2-4216-FF76-6392-C88F8808F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89575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MY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30CA954-0687-0391-6532-B924AE98E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71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352" y="16970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7" y="16970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10" descr="APU Logo Final-medium.jpg">
            <a:extLst>
              <a:ext uri="{FF2B5EF4-FFF2-40B4-BE49-F238E27FC236}">
                <a16:creationId xmlns:a16="http://schemas.microsoft.com/office/drawing/2014/main" id="{0802BECB-EBD7-EAF2-F449-AA70E28039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4980A499-972D-DEC1-0CDD-C8C7AF006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311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352" y="1697038"/>
            <a:ext cx="5384800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7" y="1697038"/>
            <a:ext cx="5384800" cy="452596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80A499-972D-DEC1-0CDD-C8C7AF006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CBCAFAD-0874-A920-E7D5-68A99F50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352" y="1535113"/>
            <a:ext cx="570116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352" y="2174875"/>
            <a:ext cx="570116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12DAC53-88F1-5536-6538-48E550FD8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59460E12-C28F-6F47-C8AD-1B01DC7DB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172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352" y="1535113"/>
            <a:ext cx="570116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352" y="2174875"/>
            <a:ext cx="570116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12DAC53-88F1-5536-6538-48E550FD8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7C10021-D30B-49A3-9775-E4B0180588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8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AA1C13FB-D1A7-194E-A332-391C492A0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689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3D40C30-8297-E054-688C-7A1636F33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4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D5BC53-2816-4210-4970-4FC239BFDB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92213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MY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4213781"/>
            <a:ext cx="11623250" cy="195841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10" descr="APU Logo Final-medium.jpg">
            <a:extLst>
              <a:ext uri="{FF2B5EF4-FFF2-40B4-BE49-F238E27FC236}">
                <a16:creationId xmlns:a16="http://schemas.microsoft.com/office/drawing/2014/main" id="{82C331B9-CEE5-20AD-DD62-DCC7F9E24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79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ED5BC53-2816-4210-4970-4FC239BFDB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92213"/>
            <a:ext cx="12192000" cy="28241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endParaRPr lang="en-MY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0F80C67-7C47-1046-B1B1-5649F52F2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4213781"/>
            <a:ext cx="11623250" cy="195841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D178921-E6EB-89FB-1721-8D340F832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8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1132114"/>
            <a:ext cx="11623250" cy="165462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E2C0782-CF15-D587-F209-76A369475B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17C0E03-AD57-26BD-EFAD-135B4185F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10" descr="APU Logo Final-medium.jpg">
            <a:extLst>
              <a:ext uri="{FF2B5EF4-FFF2-40B4-BE49-F238E27FC236}">
                <a16:creationId xmlns:a16="http://schemas.microsoft.com/office/drawing/2014/main" id="{9186F32B-2E23-EAE7-28F5-E2FCF5E3D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19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F7A2FB-3692-7374-ECE6-3DDD8A007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377" y="1132114"/>
            <a:ext cx="11623250" cy="16546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0E2C0782-CF15-D587-F209-76A369475B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17C0E03-AD57-26BD-EFAD-135B4185F3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91543"/>
            <a:ext cx="6096000" cy="34136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0178BF3-0C44-7F6F-9A93-FAD4F3ED2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B0135-B9A4-80F3-C5A0-025E67654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3000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079C5E1-25DB-A4A6-EC23-BE511C96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F7A7699-1858-8742-9E9E-9A6A706A2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98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0AFE7E0-13D0-FC56-5802-BC4E161A0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300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5E21580-F245-B670-F787-BF63FAB4B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90838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B93E3A1-F86B-5848-E0D8-9B910D2CF8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76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A60634-D380-05B9-A200-4BC09F63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7914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B27992A-9435-FF68-91D5-AB177C86F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6452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1E11ABA-2F6F-AD00-6622-96402AE8B6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300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E9A3798F-F75E-B413-49AE-B6F4D96322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0838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14A16FD-3307-D7FB-6483-52A5C31098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76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EA5B065-0239-646D-0C09-0596844EF5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27914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972B1E5-9F94-B5C2-796B-D18122CA92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6452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60D7C342-4D59-30CD-6ECC-0731D5E44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6F56718-5153-BA4C-1652-9EFB47DA6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577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0AFE7E0-13D0-FC56-5802-BC4E161A01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300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5E21580-F245-B670-F787-BF63FAB4B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90838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B93E3A1-F86B-5848-E0D8-9B910D2CF8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9376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1A60634-D380-05B9-A200-4BC09F63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7914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B27992A-9435-FF68-91D5-AB177C86FC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6452" y="160020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1E11ABA-2F6F-AD00-6622-96402AE8B6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300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E9A3798F-F75E-B413-49AE-B6F4D96322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0838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14A16FD-3307-D7FB-6483-52A5C31098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76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EA5B065-0239-646D-0C09-0596844EF5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27914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972B1E5-9F94-B5C2-796B-D18122CA92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96452" y="3752850"/>
            <a:ext cx="1828801" cy="1828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E97445D-AA3E-4FF1-5C3D-A2CF07C45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D4643407-354C-EF13-0031-A2AB96E23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996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842000" cy="501636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1CD8D465-41A1-E0A8-A8B4-C64FB4642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8F4BC8B8-56DE-CC45-EB9C-7BE8295CB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64" y="1"/>
            <a:ext cx="5783436" cy="6223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451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842000" cy="5016369"/>
          </a:xfrm>
          <a:solidFill>
            <a:schemeClr val="tx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8F4BC8B8-56DE-CC45-EB9C-7BE8295CB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64" y="1"/>
            <a:ext cx="5783436" cy="6223000"/>
          </a:xfrm>
          <a:prstGeom prst="rect">
            <a:avLst/>
          </a:prstGeom>
          <a:solidFill>
            <a:schemeClr val="tx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j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94E1089-2642-1F16-6D34-0AA470DAB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14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10" descr="APU Logo Final-medium.jpg">
            <a:extLst>
              <a:ext uri="{FF2B5EF4-FFF2-40B4-BE49-F238E27FC236}">
                <a16:creationId xmlns:a16="http://schemas.microsoft.com/office/drawing/2014/main" id="{C97ADB29-0190-8E6A-A68B-AEBB217C0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EAE3BF1D-7538-D216-ADA6-8A61272CEC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85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793A658E-0EDC-3F4C-BFB3-E8CA966F34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09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A1C42F19-22A5-A6AA-F9A6-B990F2E4BD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733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F88012-5D39-66F9-BCBC-E3DED4808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697038"/>
            <a:ext cx="4775200" cy="452596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173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1A374B0-731A-1D13-1D15-DEB568D14E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85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6DD384CD-5B1D-00AA-C88E-51863CE859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09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C0E62B52-2676-DD95-FD76-B834BA0270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73396" y="1923410"/>
            <a:ext cx="2143404" cy="40562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74EF56-AF27-D8AD-DACE-E5CE66A7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697038"/>
            <a:ext cx="4775200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90E9656-A63D-02CF-0218-527AB2D4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0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277005" cy="5016369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1CD8D465-41A1-E0A8-A8B4-C64FB4642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82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F99F1D5-796D-B18C-4706-ECD5827DB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" y="27044"/>
            <a:ext cx="977178" cy="98130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80153-B4CE-E166-7ACE-F92FEF0D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06631"/>
            <a:ext cx="5277005" cy="50163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118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CC42D-17CB-E638-B81A-110B1B3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97038"/>
            <a:ext cx="5277005" cy="4525962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45A787-9C75-0736-994E-7B094F400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708675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E3F9F65D-AB78-8571-A238-B3743684A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169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ture with Caption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CC42D-17CB-E638-B81A-110B1B3F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697038"/>
            <a:ext cx="5277005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45A787-9C75-0736-994E-7B094F400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708675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DC140F1-7C93-36F2-49E9-260DAC6B7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6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0B0135-B9A4-80F3-C5A0-025E67654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F2E1CC-7F1D-6CF8-6A38-2EE36FC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84" y="127002"/>
            <a:ext cx="9349316" cy="1362075"/>
          </a:xfrm>
        </p:spPr>
        <p:txBody>
          <a:bodyPr anchor="b"/>
          <a:lstStyle>
            <a:lvl1pPr algn="l">
              <a:defRPr sz="3000" b="1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C71BCF8-2B27-BEA0-B962-D2EE1DB65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84" y="1589575"/>
            <a:ext cx="9349316" cy="1500187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DEFE03-E507-9264-8C2B-2E78DD2EA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5574F7E-A14F-4FEC-D555-98F16CC0A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26" y="229077"/>
            <a:ext cx="12546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6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58D67BC-08A8-B641-2D7F-240DC17CDE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2140" y="0"/>
            <a:ext cx="2066602" cy="2902857"/>
          </a:xfrm>
          <a:custGeom>
            <a:avLst/>
            <a:gdLst>
              <a:gd name="connsiteX0" fmla="*/ 0 w 2066602"/>
              <a:gd name="connsiteY0" fmla="*/ 0 h 2902857"/>
              <a:gd name="connsiteX1" fmla="*/ 2066602 w 2066602"/>
              <a:gd name="connsiteY1" fmla="*/ 0 h 2902857"/>
              <a:gd name="connsiteX2" fmla="*/ 2066602 w 2066602"/>
              <a:gd name="connsiteY2" fmla="*/ 2902857 h 2902857"/>
              <a:gd name="connsiteX3" fmla="*/ 0 w 2066602"/>
              <a:gd name="connsiteY3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902857">
                <a:moveTo>
                  <a:pt x="0" y="0"/>
                </a:moveTo>
                <a:lnTo>
                  <a:pt x="2066602" y="0"/>
                </a:lnTo>
                <a:lnTo>
                  <a:pt x="2066602" y="2902857"/>
                </a:lnTo>
                <a:lnTo>
                  <a:pt x="0" y="29028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91A76DD4-43F7-C972-85EA-CAFDE2FA04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2140" y="3033601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10D0C3E1-B2D7-E36D-87E0-ECAB470B2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027" y="798286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2331960-A4CD-E907-ACF8-2904680BA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7" y="4277251"/>
            <a:ext cx="2066602" cy="2072748"/>
          </a:xfrm>
          <a:custGeom>
            <a:avLst/>
            <a:gdLst>
              <a:gd name="connsiteX0" fmla="*/ 0 w 2066602"/>
              <a:gd name="connsiteY0" fmla="*/ 0 h 2072748"/>
              <a:gd name="connsiteX1" fmla="*/ 2066602 w 2066602"/>
              <a:gd name="connsiteY1" fmla="*/ 0 h 2072748"/>
              <a:gd name="connsiteX2" fmla="*/ 2066602 w 2066602"/>
              <a:gd name="connsiteY2" fmla="*/ 2072748 h 2072748"/>
              <a:gd name="connsiteX3" fmla="*/ 0 w 2066602"/>
              <a:gd name="connsiteY3" fmla="*/ 2072748 h 20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072748">
                <a:moveTo>
                  <a:pt x="0" y="0"/>
                </a:moveTo>
                <a:lnTo>
                  <a:pt x="2066602" y="0"/>
                </a:lnTo>
                <a:lnTo>
                  <a:pt x="2066602" y="2072748"/>
                </a:lnTo>
                <a:lnTo>
                  <a:pt x="0" y="20727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7A9D95-A204-E92E-A5F8-1E263A7A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5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036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14576114-4EE3-A4A4-76CC-B9B2275D1E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2140" y="0"/>
            <a:ext cx="2066602" cy="2902857"/>
          </a:xfrm>
          <a:custGeom>
            <a:avLst/>
            <a:gdLst>
              <a:gd name="connsiteX0" fmla="*/ 0 w 2066602"/>
              <a:gd name="connsiteY0" fmla="*/ 0 h 2902857"/>
              <a:gd name="connsiteX1" fmla="*/ 2066602 w 2066602"/>
              <a:gd name="connsiteY1" fmla="*/ 0 h 2902857"/>
              <a:gd name="connsiteX2" fmla="*/ 2066602 w 2066602"/>
              <a:gd name="connsiteY2" fmla="*/ 2902857 h 2902857"/>
              <a:gd name="connsiteX3" fmla="*/ 0 w 2066602"/>
              <a:gd name="connsiteY3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902857">
                <a:moveTo>
                  <a:pt x="0" y="0"/>
                </a:moveTo>
                <a:lnTo>
                  <a:pt x="2066602" y="0"/>
                </a:lnTo>
                <a:lnTo>
                  <a:pt x="2066602" y="2902857"/>
                </a:lnTo>
                <a:lnTo>
                  <a:pt x="0" y="29028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F3B5096E-B439-B90B-5317-2550E3B656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2140" y="3033601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7E850367-FBF9-B7B1-9E76-EC298218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027" y="798286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B7999D6D-BA9E-A93A-5AB4-A94911B24D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7" y="4277251"/>
            <a:ext cx="2066602" cy="2072748"/>
          </a:xfrm>
          <a:custGeom>
            <a:avLst/>
            <a:gdLst>
              <a:gd name="connsiteX0" fmla="*/ 0 w 2066602"/>
              <a:gd name="connsiteY0" fmla="*/ 0 h 2072748"/>
              <a:gd name="connsiteX1" fmla="*/ 2066602 w 2066602"/>
              <a:gd name="connsiteY1" fmla="*/ 0 h 2072748"/>
              <a:gd name="connsiteX2" fmla="*/ 2066602 w 2066602"/>
              <a:gd name="connsiteY2" fmla="*/ 2072748 h 2072748"/>
              <a:gd name="connsiteX3" fmla="*/ 0 w 2066602"/>
              <a:gd name="connsiteY3" fmla="*/ 2072748 h 20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072748">
                <a:moveTo>
                  <a:pt x="0" y="0"/>
                </a:moveTo>
                <a:lnTo>
                  <a:pt x="2066602" y="0"/>
                </a:lnTo>
                <a:lnTo>
                  <a:pt x="2066602" y="2072748"/>
                </a:lnTo>
                <a:lnTo>
                  <a:pt x="0" y="20727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F213A9-305D-2AFC-FF34-19434A2D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533" y="273051"/>
            <a:ext cx="6815667" cy="5853113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13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98A0508-16C0-1CB1-9EB2-E710C774C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0EB9AD5-7DDC-2BFA-AF2C-9962B35D0E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358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F2B4AB36-8724-FDDC-F151-CBD3C7917C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16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807B4DD-82EF-E592-BE1A-58254BBE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0740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8BA4D9-57E1-A80D-3014-2BD0F878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5A25BC-C7C5-6433-D8E4-A5DF231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2" y="1417638"/>
            <a:ext cx="11601296" cy="45259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0" descr="APU Logo Final-medium.jpg">
            <a:extLst>
              <a:ext uri="{FF2B5EF4-FFF2-40B4-BE49-F238E27FC236}">
                <a16:creationId xmlns:a16="http://schemas.microsoft.com/office/drawing/2014/main" id="{C388C33F-8C44-39F0-8C2F-7CF690D3C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749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98A0508-16C0-1CB1-9EB2-E710C774C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0EB9AD5-7DDC-2BFA-AF2C-9962B35D0E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358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F2B4AB36-8724-FDDC-F151-CBD3C7917C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16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807B4DD-82EF-E592-BE1A-58254BBE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0740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8BA4D9-57E1-A80D-3014-2BD0F878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5A25BC-C7C5-6433-D8E4-A5DF231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2" y="1417638"/>
            <a:ext cx="11601296" cy="4525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3D2297B-429D-D242-496A-D8036CC69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43" y="27044"/>
            <a:ext cx="1045812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9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0" descr="APU Logo Final-medium.jpg">
            <a:extLst>
              <a:ext uri="{FF2B5EF4-FFF2-40B4-BE49-F238E27FC236}">
                <a16:creationId xmlns:a16="http://schemas.microsoft.com/office/drawing/2014/main" id="{383451EB-63F4-DFF6-8522-1522FB64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98F54A5F-F810-96A4-5910-A7F80EDA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5" name="Picture 10" descr="APU Logo Final-medium.jpg">
            <a:extLst>
              <a:ext uri="{FF2B5EF4-FFF2-40B4-BE49-F238E27FC236}">
                <a16:creationId xmlns:a16="http://schemas.microsoft.com/office/drawing/2014/main" id="{3E25F408-2D66-B13E-D80E-B9C5AEBE6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000" y="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38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00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F54A5F-F810-96A4-5910-A7F80EDA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F68BB6B-7571-DB8A-80FB-F7C3AD261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5380508-EB73-BAB9-F7C2-62997AFF1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60" y="27044"/>
            <a:ext cx="977178" cy="9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microsoft.com/office/2007/relationships/hdphoto" Target="../media/hdphoto1.wdp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ECC693F6-F024-A3A9-24FB-E8ED5704B67C}"/>
              </a:ext>
            </a:extLst>
          </p:cNvPr>
          <p:cNvPicPr>
            <a:picLocks noChangeAspect="1"/>
          </p:cNvPicPr>
          <p:nvPr/>
        </p:nvPicPr>
        <p:blipFill rotWithShape="1">
          <a:blip r:embed="rId75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815"/>
          <a:stretch/>
        </p:blipFill>
        <p:spPr>
          <a:xfrm>
            <a:off x="0" y="6502398"/>
            <a:ext cx="12192000" cy="355601"/>
          </a:xfrm>
          <a:prstGeom prst="rect">
            <a:avLst/>
          </a:prstGeom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B623752B-4505-458A-8F13-B97CEB0BB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697038"/>
            <a:ext cx="117475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4D7F5865-615B-424A-A375-A8F1EEAE7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352" y="274638"/>
            <a:ext cx="104573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8569D-7387-4D30-B100-DC94E7D1863E}"/>
              </a:ext>
            </a:extLst>
          </p:cNvPr>
          <p:cNvSpPr txBox="1"/>
          <p:nvPr/>
        </p:nvSpPr>
        <p:spPr>
          <a:xfrm>
            <a:off x="10859590" y="6588371"/>
            <a:ext cx="1550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  <a:latin typeface="Montserrat" panose="00000500000000000000" pitchFamily="2" charset="0"/>
              </a:rPr>
              <a:t>SLIDE </a:t>
            </a:r>
            <a:fld id="{7E7DF8DA-2BBC-4974-99EF-62657F72EFE3}" type="slidenum">
              <a:rPr lang="en-US" sz="800" smtClean="0">
                <a:solidFill>
                  <a:schemeClr val="bg2"/>
                </a:solidFill>
                <a:latin typeface="Montserrat" panose="00000500000000000000" pitchFamily="2" charset="0"/>
              </a:rPr>
              <a:pPr algn="ctr"/>
              <a:t>‹#›</a:t>
            </a:fld>
            <a:endParaRPr lang="en-US" sz="800" dirty="0">
              <a:solidFill>
                <a:schemeClr val="bg2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C117F-9549-84AD-C279-A42AEB20D920}"/>
              </a:ext>
            </a:extLst>
          </p:cNvPr>
          <p:cNvSpPr txBox="1"/>
          <p:nvPr/>
        </p:nvSpPr>
        <p:spPr>
          <a:xfrm>
            <a:off x="39175" y="6588371"/>
            <a:ext cx="23774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bg2"/>
                </a:solidFill>
                <a:latin typeface="Montserrat" panose="00000500000000000000" pitchFamily="2" charset="0"/>
              </a:rPr>
              <a:t>Module Code &amp; Module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D054F-4D2B-C683-DC2F-88927DD0A10B}"/>
              </a:ext>
            </a:extLst>
          </p:cNvPr>
          <p:cNvSpPr txBox="1"/>
          <p:nvPr/>
        </p:nvSpPr>
        <p:spPr>
          <a:xfrm>
            <a:off x="4480560" y="6572476"/>
            <a:ext cx="339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2"/>
                </a:solidFill>
                <a:latin typeface="Montserrat" panose="00000500000000000000" pitchFamily="2" charset="0"/>
              </a:rPr>
              <a:t>Slide Title</a:t>
            </a:r>
          </a:p>
        </p:txBody>
      </p:sp>
      <p:pic>
        <p:nvPicPr>
          <p:cNvPr id="4" name="Picture 3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94CC9354-9636-875A-16E0-C69B6C97E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5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815"/>
          <a:stretch/>
        </p:blipFill>
        <p:spPr>
          <a:xfrm>
            <a:off x="0" y="6502398"/>
            <a:ext cx="12192000" cy="355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6D4EE-B657-FB19-BF2A-B0325637662E}"/>
              </a:ext>
            </a:extLst>
          </p:cNvPr>
          <p:cNvSpPr txBox="1"/>
          <p:nvPr userDrawn="1"/>
        </p:nvSpPr>
        <p:spPr>
          <a:xfrm>
            <a:off x="10876843" y="6588371"/>
            <a:ext cx="1550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" dirty="0">
                <a:solidFill>
                  <a:schemeClr val="bg2">
                    <a:lumMod val="75000"/>
                  </a:schemeClr>
                </a:solidFill>
              </a:rPr>
              <a:t>SLIDE </a:t>
            </a:r>
            <a:fld id="{13AC5375-A94D-4B59-B368-697F388AAEC1}" type="slidenum">
              <a:rPr lang="en-US" altLang="en-US" sz="800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r>
              <a:rPr lang="en-US" sz="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06C12-0FE1-5B4E-1FDB-7AB2C073EF35}"/>
              </a:ext>
            </a:extLst>
          </p:cNvPr>
          <p:cNvSpPr txBox="1"/>
          <p:nvPr userDrawn="1"/>
        </p:nvSpPr>
        <p:spPr>
          <a:xfrm>
            <a:off x="4480560" y="6572476"/>
            <a:ext cx="33963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Introduction and Module Overview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82B08E2-8D88-32E9-7CC2-F3029AD317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97650"/>
            <a:ext cx="27114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800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Calibri" pitchFamily="34" charset="0"/>
              </a:rPr>
              <a:t>BM009-4-0 Further Mathematics</a:t>
            </a:r>
          </a:p>
        </p:txBody>
      </p:sp>
    </p:spTree>
    <p:extLst>
      <p:ext uri="{BB962C8B-B14F-4D97-AF65-F5344CB8AC3E}">
        <p14:creationId xmlns:p14="http://schemas.microsoft.com/office/powerpoint/2010/main" val="29316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757" r:id="rId42"/>
    <p:sldLayoutId id="2147483758" r:id="rId43"/>
    <p:sldLayoutId id="2147483720" r:id="rId44"/>
    <p:sldLayoutId id="2147483756" r:id="rId45"/>
    <p:sldLayoutId id="2147483719" r:id="rId46"/>
    <p:sldLayoutId id="2147483737" r:id="rId47"/>
    <p:sldLayoutId id="2147483723" r:id="rId48"/>
    <p:sldLayoutId id="2147483739" r:id="rId49"/>
    <p:sldLayoutId id="2147483721" r:id="rId50"/>
    <p:sldLayoutId id="2147483744" r:id="rId51"/>
    <p:sldLayoutId id="2147483722" r:id="rId52"/>
    <p:sldLayoutId id="2147483745" r:id="rId53"/>
    <p:sldLayoutId id="2147483725" r:id="rId54"/>
    <p:sldLayoutId id="2147483743" r:id="rId55"/>
    <p:sldLayoutId id="2147483732" r:id="rId56"/>
    <p:sldLayoutId id="2147483742" r:id="rId57"/>
    <p:sldLayoutId id="2147483749" r:id="rId58"/>
    <p:sldLayoutId id="2147483750" r:id="rId59"/>
    <p:sldLayoutId id="2147483741" r:id="rId60"/>
    <p:sldLayoutId id="2147483734" r:id="rId61"/>
    <p:sldLayoutId id="2147483733" r:id="rId62"/>
    <p:sldLayoutId id="2147483752" r:id="rId63"/>
    <p:sldLayoutId id="2147483727" r:id="rId64"/>
    <p:sldLayoutId id="2147483738" r:id="rId65"/>
    <p:sldLayoutId id="2147483751" r:id="rId66"/>
    <p:sldLayoutId id="2147483747" r:id="rId67"/>
    <p:sldLayoutId id="2147483736" r:id="rId68"/>
    <p:sldLayoutId id="2147483748" r:id="rId69"/>
    <p:sldLayoutId id="2147483728" r:id="rId70"/>
    <p:sldLayoutId id="2147483746" r:id="rId71"/>
    <p:sldLayoutId id="2147483754" r:id="rId72"/>
    <p:sldLayoutId id="2147483755" r:id="rId7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Montserrat" panose="00000500000000000000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j-lt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j-lt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j-lt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>
            <a:extLst>
              <a:ext uri="{FF2B5EF4-FFF2-40B4-BE49-F238E27FC236}">
                <a16:creationId xmlns:a16="http://schemas.microsoft.com/office/drawing/2014/main" id="{7981549F-8519-4D53-A770-9CC472FC2F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Further Mathematics</a:t>
            </a:r>
            <a:br>
              <a:rPr lang="en-GB" altLang="en-US" dirty="0"/>
            </a:br>
            <a:r>
              <a:rPr lang="en-GB" altLang="en-US" sz="14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BM009-4-0-FMTS (VE)</a:t>
            </a:r>
          </a:p>
        </p:txBody>
      </p:sp>
      <p:sp>
        <p:nvSpPr>
          <p:cNvPr id="3075" name="Rectangle 7">
            <a:extLst>
              <a:ext uri="{FF2B5EF4-FFF2-40B4-BE49-F238E27FC236}">
                <a16:creationId xmlns:a16="http://schemas.microsoft.com/office/drawing/2014/main" id="{BE74234C-01CE-4284-A67E-F1A02F7D17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724358" y="3886200"/>
            <a:ext cx="5178666" cy="1752600"/>
          </a:xfrm>
          <a:noFill/>
        </p:spPr>
        <p:txBody>
          <a:bodyPr/>
          <a:lstStyle/>
          <a:p>
            <a:r>
              <a:rPr lang="en-US" altLang="en-US" sz="2400" dirty="0"/>
              <a:t>Introduction and Module Overview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E70B-5188-497B-8979-E8941E59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Assessment Summary </a:t>
            </a:r>
            <a:r>
              <a:rPr lang="en-US" sz="1600" b="0" dirty="0"/>
              <a:t>(refer to module handbook and module descriptor)</a:t>
            </a:r>
            <a:endParaRPr lang="en-US" sz="1600" b="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FC6D34B-AB80-30A7-A0A7-9FB740024C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874496"/>
              </p:ext>
            </p:extLst>
          </p:nvPr>
        </p:nvGraphicFramePr>
        <p:xfrm>
          <a:off x="596347" y="1192212"/>
          <a:ext cx="9369288" cy="3041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111">
                  <a:extLst>
                    <a:ext uri="{9D8B030D-6E8A-4147-A177-3AD203B41FA5}">
                      <a16:colId xmlns:a16="http://schemas.microsoft.com/office/drawing/2014/main" val="1846161328"/>
                    </a:ext>
                  </a:extLst>
                </a:gridCol>
                <a:gridCol w="2914595">
                  <a:extLst>
                    <a:ext uri="{9D8B030D-6E8A-4147-A177-3AD203B41FA5}">
                      <a16:colId xmlns:a16="http://schemas.microsoft.com/office/drawing/2014/main" val="2087886779"/>
                    </a:ext>
                  </a:extLst>
                </a:gridCol>
                <a:gridCol w="1863211">
                  <a:extLst>
                    <a:ext uri="{9D8B030D-6E8A-4147-A177-3AD203B41FA5}">
                      <a16:colId xmlns:a16="http://schemas.microsoft.com/office/drawing/2014/main" val="1357420943"/>
                    </a:ext>
                  </a:extLst>
                </a:gridCol>
                <a:gridCol w="1996297">
                  <a:extLst>
                    <a:ext uri="{9D8B030D-6E8A-4147-A177-3AD203B41FA5}">
                      <a16:colId xmlns:a16="http://schemas.microsoft.com/office/drawing/2014/main" val="4063211600"/>
                    </a:ext>
                  </a:extLst>
                </a:gridCol>
                <a:gridCol w="1038074">
                  <a:extLst>
                    <a:ext uri="{9D8B030D-6E8A-4147-A177-3AD203B41FA5}">
                      <a16:colId xmlns:a16="http://schemas.microsoft.com/office/drawing/2014/main" val="3356874189"/>
                    </a:ext>
                  </a:extLst>
                </a:gridCol>
              </a:tblGrid>
              <a:tr h="675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Form of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Assessment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Hand Out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Hand In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148105"/>
                  </a:ext>
                </a:extLst>
              </a:tr>
              <a:tr h="78860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Incourse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Class Test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600" i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600" i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week</a:t>
                      </a:r>
                    </a:p>
                    <a:p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044777"/>
                  </a:ext>
                </a:extLst>
              </a:tr>
              <a:tr h="788604">
                <a:tc vMerge="1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Class Test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1600" i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1600" i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593764"/>
                  </a:ext>
                </a:extLst>
              </a:tr>
              <a:tr h="788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Final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Final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30692"/>
                  </a:ext>
                </a:extLst>
              </a:tr>
            </a:tbl>
          </a:graphicData>
        </a:graphic>
      </p:graphicFrame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11E0FED-97B5-A25C-E899-766C2F1B9F6C}"/>
              </a:ext>
            </a:extLst>
          </p:cNvPr>
          <p:cNvSpPr txBox="1">
            <a:spLocks/>
          </p:cNvSpPr>
          <p:nvPr/>
        </p:nvSpPr>
        <p:spPr>
          <a:xfrm>
            <a:off x="467651" y="5143983"/>
            <a:ext cx="11724349" cy="104360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/>
              <a:t>Assessment requirement</a:t>
            </a:r>
            <a:r>
              <a:rPr lang="en-US" sz="1800" kern="0" dirty="0"/>
              <a:t>: </a:t>
            </a:r>
            <a:r>
              <a:rPr lang="en-US" sz="1400" kern="0" dirty="0"/>
              <a:t>Include any specific requirement to pass the module (refer to module handbook for the information),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To pass the module, you must attempt every element of assessment and achieve at least 50% in the module overall.</a:t>
            </a:r>
          </a:p>
        </p:txBody>
      </p:sp>
    </p:spTree>
    <p:extLst>
      <p:ext uri="{BB962C8B-B14F-4D97-AF65-F5344CB8AC3E}">
        <p14:creationId xmlns:p14="http://schemas.microsoft.com/office/powerpoint/2010/main" val="14503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3800F-3959-4763-A13D-4CDB8B3E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Abide by ALL rules and regulations of APU.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Proper attire.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No speaking of dialects.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Attendance is compulsory. Valid Medical Certs must be supported in any absence from class.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Three cases of Late will be equal to 1 absence.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Use proper academic references – APA Referencing only.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Academic Dishonesty / Plagiarism is a serious offence. Any suspicions will be referred to the University’s Academic Dishonesty Board.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Formal assessments must be submitted on time in the specified format given. Failure to meet deadlines will be treated as non-submission and no marks will be awarded. Incomplete submissions will be subjected to penalty of mark deductions or forfeit.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4AD63-D1AB-41A7-BE88-5AF2D9AB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413258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E7AF-5E75-41D6-A00E-7F3045F2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Achievement Requirements: </a:t>
            </a:r>
            <a:br>
              <a:rPr lang="en-US" dirty="0"/>
            </a:br>
            <a:r>
              <a:rPr lang="en-US" sz="2400" dirty="0"/>
              <a:t>Undergraduate (Diploma, Foundation, Degree)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C624D12-DC4E-A266-E21C-EF28B128C2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5615" y="1417637"/>
          <a:ext cx="8715255" cy="4567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4609">
                  <a:extLst>
                    <a:ext uri="{9D8B030D-6E8A-4147-A177-3AD203B41FA5}">
                      <a16:colId xmlns:a16="http://schemas.microsoft.com/office/drawing/2014/main" val="4114214510"/>
                    </a:ext>
                  </a:extLst>
                </a:gridCol>
                <a:gridCol w="2020662">
                  <a:extLst>
                    <a:ext uri="{9D8B030D-6E8A-4147-A177-3AD203B41FA5}">
                      <a16:colId xmlns:a16="http://schemas.microsoft.com/office/drawing/2014/main" val="2657263542"/>
                    </a:ext>
                  </a:extLst>
                </a:gridCol>
                <a:gridCol w="2418034">
                  <a:extLst>
                    <a:ext uri="{9D8B030D-6E8A-4147-A177-3AD203B41FA5}">
                      <a16:colId xmlns:a16="http://schemas.microsoft.com/office/drawing/2014/main" val="2509601944"/>
                    </a:ext>
                  </a:extLst>
                </a:gridCol>
                <a:gridCol w="2641950">
                  <a:extLst>
                    <a:ext uri="{9D8B030D-6E8A-4147-A177-3AD203B41FA5}">
                      <a16:colId xmlns:a16="http://schemas.microsoft.com/office/drawing/2014/main" val="3351196539"/>
                    </a:ext>
                  </a:extLst>
                </a:gridCol>
              </a:tblGrid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Marks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Alphabetical Grade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Grading Point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Classification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2045738"/>
                  </a:ext>
                </a:extLst>
              </a:tr>
              <a:tr h="3852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80-100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A+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4.0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Distinction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6158766"/>
                  </a:ext>
                </a:extLst>
              </a:tr>
              <a:tr h="3852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75-79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A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3.7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548102"/>
                  </a:ext>
                </a:extLst>
              </a:tr>
              <a:tr h="3852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70-74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B+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3.3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Credit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014952"/>
                  </a:ext>
                </a:extLst>
              </a:tr>
              <a:tr h="3852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65-69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B 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3.0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484645"/>
                  </a:ext>
                </a:extLst>
              </a:tr>
              <a:tr h="382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60-64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C+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2.7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Pass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3567685"/>
                  </a:ext>
                </a:extLst>
              </a:tr>
              <a:tr h="3799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55-59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C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2.3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18211"/>
                  </a:ext>
                </a:extLst>
              </a:tr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50-54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C-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2.0 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4988"/>
                  </a:ext>
                </a:extLst>
              </a:tr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40-49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D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1.7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Fail (marginal)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7424803"/>
                  </a:ext>
                </a:extLst>
              </a:tr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30-39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F+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1.3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Fail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875751"/>
                  </a:ext>
                </a:extLst>
              </a:tr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20-29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F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Fail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9522490"/>
                  </a:ext>
                </a:extLst>
              </a:tr>
              <a:tr h="3772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0-19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F-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F1449"/>
                          </a:solidFill>
                          <a:effectLst/>
                        </a:rPr>
                        <a:t>0</a:t>
                      </a:r>
                      <a:endParaRPr lang="en-US" sz="180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F1449"/>
                          </a:solidFill>
                          <a:effectLst/>
                        </a:rPr>
                        <a:t>Fail</a:t>
                      </a:r>
                      <a:endParaRPr lang="en-US" sz="1800" dirty="0">
                        <a:solidFill>
                          <a:srgbClr val="0F144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0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32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8C9FAFD-7E5B-4EAB-AD5B-DD08354C3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1485900"/>
            <a:ext cx="7737475" cy="476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200" dirty="0"/>
              <a:t>Reading List</a:t>
            </a:r>
          </a:p>
          <a:p>
            <a:pPr lvl="2" algn="just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sz="2400" dirty="0" err="1">
                <a:ea typeface="Calibri" panose="020F0502020204030204" pitchFamily="34" charset="0"/>
                <a:cs typeface="Arial" panose="020B0604020202020204" pitchFamily="34" charset="0"/>
              </a:rPr>
              <a:t>Ginty</a:t>
            </a: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, A.. (2022) </a:t>
            </a:r>
            <a:r>
              <a:rPr lang="en-US" sz="2400" dirty="0" err="1">
                <a:ea typeface="Calibri" panose="020F0502020204030204" pitchFamily="34" charset="0"/>
                <a:cs typeface="Arial" panose="020B0604020202020204" pitchFamily="34" charset="0"/>
              </a:rPr>
              <a:t>Wjec</a:t>
            </a: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 Level 2 Certificate in Additional Mathematics, Hodder Education (ISBN 978-1398359321)</a:t>
            </a:r>
          </a:p>
          <a:p>
            <a:pPr lvl="2" algn="just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Arial" panose="020B0604020202020204" pitchFamily="34" charset="0"/>
              </a:rPr>
              <a:t>Skrakowski</a:t>
            </a:r>
            <a:r>
              <a:rPr lang="en-US" sz="2400" dirty="0">
                <a:ea typeface="Calibri" panose="020F0502020204030204" pitchFamily="34" charset="0"/>
                <a:cs typeface="Arial" panose="020B0604020202020204" pitchFamily="34" charset="0"/>
              </a:rPr>
              <a:t>, J. &amp; Smith, H. (2020) Edexcel International A Level Mathematics Further Pure Mathematics 3 Student Book, Pearson Education Limited (ISBN 978-1292244662)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 eaLnBrk="1" hangingPunct="1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2400" dirty="0"/>
          </a:p>
          <a:p>
            <a:pPr lvl="2" eaLnBrk="1" hangingPunct="1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GB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20D54-E9C6-CAAF-A320-00300056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/>
          <a:p>
            <a:pPr algn="l"/>
            <a:r>
              <a:rPr lang="en-US" dirty="0"/>
              <a:t>Reference Materials</a:t>
            </a:r>
          </a:p>
        </p:txBody>
      </p:sp>
    </p:spTree>
    <p:extLst>
      <p:ext uri="{BB962C8B-B14F-4D97-AF65-F5344CB8AC3E}">
        <p14:creationId xmlns:p14="http://schemas.microsoft.com/office/powerpoint/2010/main" val="47800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BD6E5E-F761-447C-ADC8-17B82F9E0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welcome to discuss your views on this module at any point of time.</a:t>
            </a:r>
          </a:p>
          <a:p>
            <a:r>
              <a:rPr lang="en-US" dirty="0"/>
              <a:t>Do fill in anonymous evaluation questionnaires in the student feedback form. There are two points -  mid and end of the teaching semester. </a:t>
            </a:r>
          </a:p>
          <a:p>
            <a:r>
              <a:rPr lang="en-US" dirty="0"/>
              <a:t>The feedbacks you provide will be constructive for improvement of teaching and module content development.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5D63E-0216-419B-A9E1-7C74B152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638"/>
            <a:ext cx="10668000" cy="1143000"/>
          </a:xfrm>
        </p:spPr>
        <p:txBody>
          <a:bodyPr/>
          <a:lstStyle/>
          <a:p>
            <a:r>
              <a:rPr lang="en-US" dirty="0"/>
              <a:t>Your Valuable Feedback</a:t>
            </a:r>
          </a:p>
        </p:txBody>
      </p:sp>
    </p:spTree>
    <p:extLst>
      <p:ext uri="{BB962C8B-B14F-4D97-AF65-F5344CB8AC3E}">
        <p14:creationId xmlns:p14="http://schemas.microsoft.com/office/powerpoint/2010/main" val="378598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CFB012FF-FA6E-45AA-AC7A-97A22C097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2286000"/>
            <a:ext cx="49688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Q &amp; A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9CB4808-1B39-305F-8610-80665305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638"/>
            <a:ext cx="10668000" cy="1143000"/>
          </a:xfrm>
        </p:spPr>
        <p:txBody>
          <a:bodyPr/>
          <a:lstStyle/>
          <a:p>
            <a:r>
              <a:rPr lang="en-US" dirty="0"/>
              <a:t>Question and Answer Session</a:t>
            </a:r>
          </a:p>
        </p:txBody>
      </p:sp>
    </p:spTree>
    <p:extLst>
      <p:ext uri="{BB962C8B-B14F-4D97-AF65-F5344CB8AC3E}">
        <p14:creationId xmlns:p14="http://schemas.microsoft.com/office/powerpoint/2010/main" val="44225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ADD2ACAE-9D10-4192-8984-9EDC64F8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6" y="1617663"/>
            <a:ext cx="1884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3200" b="1">
                <a:latin typeface="Century Gothic" panose="020B0502020202020204" pitchFamily="34" charset="0"/>
              </a:rPr>
              <a:t>Matrices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258FAFA-BC97-901F-14D3-F7F21A7E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274638"/>
            <a:ext cx="10668000" cy="1143000"/>
          </a:xfrm>
        </p:spPr>
        <p:txBody>
          <a:bodyPr/>
          <a:lstStyle/>
          <a:p>
            <a:r>
              <a:rPr lang="en-US" dirty="0"/>
              <a:t>What we will cover next</a:t>
            </a:r>
          </a:p>
        </p:txBody>
      </p:sp>
    </p:spTree>
    <p:extLst>
      <p:ext uri="{BB962C8B-B14F-4D97-AF65-F5344CB8AC3E}">
        <p14:creationId xmlns:p14="http://schemas.microsoft.com/office/powerpoint/2010/main" val="318129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94BFC-C94A-42B5-A771-6F8C85AE2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Lecturer Name: Mr. Saw Looi Beng</a:t>
            </a:r>
          </a:p>
          <a:p>
            <a:r>
              <a:rPr lang="en-US" dirty="0"/>
              <a:t>Email: lbsaw@apu.edu.my</a:t>
            </a:r>
          </a:p>
          <a:p>
            <a:r>
              <a:rPr lang="en-US" dirty="0"/>
              <a:t>Consultation Hours: Refer to iConsult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EE900-D747-4A48-99EF-2FAA2400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Lecturer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5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3CFC3-32F9-4C01-9B19-9CB8B9C9A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23CB0-D8E5-4CB9-AB5B-E64641CC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Pre-Requisites For This Module</a:t>
            </a:r>
          </a:p>
        </p:txBody>
      </p:sp>
    </p:spTree>
    <p:extLst>
      <p:ext uri="{BB962C8B-B14F-4D97-AF65-F5344CB8AC3E}">
        <p14:creationId xmlns:p14="http://schemas.microsoft.com/office/powerpoint/2010/main" val="370364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A933-0EE1-4626-B66C-662970638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OBE is education based on producing particular educational outcomes that: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Focus on what students can actually do after they are taught.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Expect all learners / students to successfully achieve particular (sometimes minimum) level of knowledge and abilities.</a:t>
            </a:r>
          </a:p>
          <a:p>
            <a:endParaRPr lang="en-US" sz="3000" dirty="0"/>
          </a:p>
          <a:p>
            <a:r>
              <a:rPr lang="en-US" dirty="0"/>
              <a:t>It’s NOT what We want to teach.</a:t>
            </a:r>
          </a:p>
          <a:p>
            <a:r>
              <a:rPr lang="en-US" dirty="0"/>
              <a:t>It’s WHAT You should learn.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A2228-0558-4790-81AA-25FD2497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Outcomes Based Education</a:t>
            </a:r>
          </a:p>
        </p:txBody>
      </p:sp>
    </p:spTree>
    <p:extLst>
      <p:ext uri="{BB962C8B-B14F-4D97-AF65-F5344CB8AC3E}">
        <p14:creationId xmlns:p14="http://schemas.microsoft.com/office/powerpoint/2010/main" val="297468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248400" y="6623050"/>
            <a:ext cx="28956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Slide &lt;#&gt; of 9</a:t>
            </a:r>
            <a:endParaRPr lang="en-GB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C17DB26-CBA9-4796-888A-84167FF9F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1524000"/>
            <a:ext cx="7810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/>
              <a:t> The aims of this module are to:</a:t>
            </a:r>
          </a:p>
          <a:p>
            <a:pPr lvl="1"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/>
              <a:t>Help students to develop an interest, abilities and skills in mathematics, and acquire a positive attitude towards its use and power.</a:t>
            </a:r>
          </a:p>
          <a:p>
            <a:pPr lvl="1"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/>
              <a:t>Provide the fundamental underpinning mathematical pre-requisites needed by subsequent modules.</a:t>
            </a:r>
          </a:p>
          <a:p>
            <a:pPr lvl="1" eaLnBrk="1" hangingPunct="1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en-US" sz="2400" b="1" dirty="0"/>
              <a:t>Enhance the students’ confidence in dealing with numbers, which is a basic key skill requirement for any business and IT disciplines student.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468D37-4B58-CFF2-39BF-FE3A2A1D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274638"/>
            <a:ext cx="10457373" cy="1143000"/>
          </a:xfrm>
        </p:spPr>
        <p:txBody>
          <a:bodyPr/>
          <a:lstStyle/>
          <a:p>
            <a:pPr algn="l"/>
            <a:r>
              <a:rPr lang="en-US" dirty="0"/>
              <a:t>Aims of this Module</a:t>
            </a:r>
          </a:p>
        </p:txBody>
      </p:sp>
    </p:spTree>
    <p:extLst>
      <p:ext uri="{BB962C8B-B14F-4D97-AF65-F5344CB8AC3E}">
        <p14:creationId xmlns:p14="http://schemas.microsoft.com/office/powerpoint/2010/main" val="213672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B7FF918-06F0-4502-9D70-6D9CC1AB1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681253"/>
              </p:ext>
            </p:extLst>
          </p:nvPr>
        </p:nvGraphicFramePr>
        <p:xfrm>
          <a:off x="254000" y="1697038"/>
          <a:ext cx="11747499" cy="3114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95232">
                  <a:extLst>
                    <a:ext uri="{9D8B030D-6E8A-4147-A177-3AD203B41FA5}">
                      <a16:colId xmlns:a16="http://schemas.microsoft.com/office/drawing/2014/main" val="1100061805"/>
                    </a:ext>
                  </a:extLst>
                </a:gridCol>
                <a:gridCol w="6836434">
                  <a:extLst>
                    <a:ext uri="{9D8B030D-6E8A-4147-A177-3AD203B41FA5}">
                      <a16:colId xmlns:a16="http://schemas.microsoft.com/office/drawing/2014/main" val="4237684851"/>
                    </a:ext>
                  </a:extLst>
                </a:gridCol>
                <a:gridCol w="3915833">
                  <a:extLst>
                    <a:ext uri="{9D8B030D-6E8A-4147-A177-3AD203B41FA5}">
                      <a16:colId xmlns:a16="http://schemas.microsoft.com/office/drawing/2014/main" val="420464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Learning 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66649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2" indent="0" algn="just" eaLnBrk="1" hangingPunct="1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sz="2000" b="0" dirty="0">
                          <a:latin typeface="PT Sans" panose="020B0503020203020204" pitchFamily="34" charset="0"/>
                          <a:ea typeface="Calibri" panose="020F0502020204030204" pitchFamily="34" charset="0"/>
                        </a:rPr>
                        <a:t>Describe further knowledge of the mathematical concepts (C2, PLO1)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Test 1, Test 2 &amp; 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79816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PT Sans" panose="020B0503020203020204" pitchFamily="34" charset="0"/>
                          <a:ea typeface="Calibri" panose="020F0502020204030204" pitchFamily="34" charset="0"/>
                        </a:rPr>
                        <a:t>Solve mathematics calculations (C3, PLO7)</a:t>
                      </a:r>
                      <a:endParaRPr lang="en-US" altLang="en-US" sz="2800" b="0" dirty="0">
                        <a:latin typeface="PT Sans" panose="020B0503020203020204" pitchFamily="34" charset="0"/>
                      </a:endParaRP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Test 1, Test 2 &amp; Final Exam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1793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6021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9AD4A80-16CB-4F73-85EE-A898A58A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Module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149310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854EA63-20C2-4FFA-A038-ADD66E0DE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310669"/>
              </p:ext>
            </p:extLst>
          </p:nvPr>
        </p:nvGraphicFramePr>
        <p:xfrm>
          <a:off x="254000" y="1697038"/>
          <a:ext cx="116472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944">
                  <a:extLst>
                    <a:ext uri="{9D8B030D-6E8A-4147-A177-3AD203B41FA5}">
                      <a16:colId xmlns:a16="http://schemas.microsoft.com/office/drawing/2014/main" val="2414964309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696645560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1097667272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541412989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594092954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744360627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635158637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506908600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839469194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1342508828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973982840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666185385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197904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PLO12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30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381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80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0443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C7F9601-B4D7-474F-8F0B-9F77BBBE1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Mapping of CLO with PLO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CF102-21F6-473B-8E16-26CD9DD46AB5}"/>
              </a:ext>
            </a:extLst>
          </p:cNvPr>
          <p:cNvSpPr txBox="1"/>
          <p:nvPr/>
        </p:nvSpPr>
        <p:spPr>
          <a:xfrm>
            <a:off x="393895" y="3981157"/>
            <a:ext cx="11071274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dirty="0"/>
              <a:t>The learning domains are:</a:t>
            </a:r>
          </a:p>
          <a:p>
            <a:r>
              <a:rPr lang="en-US" sz="1600" b="1" dirty="0"/>
              <a:t>PLO1: </a:t>
            </a:r>
            <a:r>
              <a:rPr lang="en-US" sz="1600" dirty="0"/>
              <a:t>Knowledge and Understanding</a:t>
            </a:r>
          </a:p>
          <a:p>
            <a:r>
              <a:rPr lang="en-US" sz="1600" b="1" dirty="0"/>
              <a:t>PLO2: </a:t>
            </a:r>
            <a:r>
              <a:rPr lang="en-US" sz="1600" dirty="0"/>
              <a:t>Cognitive Skills</a:t>
            </a:r>
          </a:p>
          <a:p>
            <a:r>
              <a:rPr lang="en-US" sz="1600" b="1" dirty="0"/>
              <a:t>PLO7: </a:t>
            </a:r>
            <a:r>
              <a:rPr lang="en-US" sz="1600" dirty="0"/>
              <a:t>Numeracy Skills</a:t>
            </a:r>
          </a:p>
          <a:p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604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977F-6955-47A9-92EB-78CA42E4A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Module Credit Value: 4</a:t>
            </a:r>
          </a:p>
          <a:p>
            <a:r>
              <a:rPr lang="en-US" dirty="0"/>
              <a:t>Total Learning Hours: XXX per semester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5E70B-5188-497B-8979-E8941E59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Student Learning Time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33BF824-A335-4784-9A26-DC52134D8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55773"/>
              </p:ext>
            </p:extLst>
          </p:nvPr>
        </p:nvGraphicFramePr>
        <p:xfrm>
          <a:off x="2065867" y="3032919"/>
          <a:ext cx="6096000" cy="259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6882878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53582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24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8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24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151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Practical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92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2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Independent Learning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107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6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5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619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Learning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 160 hours per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1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5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2343EB9-D130-4D9B-A16A-24601F02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1547814"/>
            <a:ext cx="465864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Matrices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Polynomial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Sequence and Series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Trigonometry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Differentiation</a:t>
            </a:r>
          </a:p>
          <a:p>
            <a:pPr lvl="1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Century Gothic" panose="020B0502020202020204" pitchFamily="34" charset="0"/>
              </a:rPr>
              <a:t>Integration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18AF59A0-64EC-4E52-A75B-1622B7E0D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4164" y="541338"/>
            <a:ext cx="4829175" cy="584200"/>
          </a:xfrm>
        </p:spPr>
        <p:txBody>
          <a:bodyPr wrap="none">
            <a:spAutoFit/>
          </a:bodyPr>
          <a:lstStyle/>
          <a:p>
            <a:r>
              <a:rPr lang="en-US" altLang="en-US" sz="3200" u="sng">
                <a:solidFill>
                  <a:srgbClr val="003366"/>
                </a:solidFill>
                <a:latin typeface="Century Gothic" panose="020B0502020202020204" pitchFamily="34" charset="0"/>
              </a:rPr>
              <a:t>Course Content Outline</a:t>
            </a:r>
          </a:p>
        </p:txBody>
      </p:sp>
    </p:spTree>
    <p:extLst>
      <p:ext uri="{BB962C8B-B14F-4D97-AF65-F5344CB8AC3E}">
        <p14:creationId xmlns:p14="http://schemas.microsoft.com/office/powerpoint/2010/main" val="1822218641"/>
      </p:ext>
    </p:extLst>
  </p:cSld>
  <p:clrMapOvr>
    <a:masterClrMapping/>
  </p:clrMapOvr>
</p:sld>
</file>

<file path=ppt/theme/theme1.xml><?xml version="1.0" encoding="utf-8"?>
<a:theme xmlns:a="http://schemas.openxmlformats.org/drawingml/2006/main" name="UCTI-Template-foundation-level">
  <a:themeElements>
    <a:clrScheme name="APU-2023">
      <a:dk1>
        <a:srgbClr val="082F50"/>
      </a:dk1>
      <a:lt1>
        <a:srgbClr val="FFFFFF"/>
      </a:lt1>
      <a:dk2>
        <a:srgbClr val="0070C0"/>
      </a:dk2>
      <a:lt2>
        <a:srgbClr val="C0F9FC"/>
      </a:lt2>
      <a:accent1>
        <a:srgbClr val="00B0F0"/>
      </a:accent1>
      <a:accent2>
        <a:srgbClr val="079244"/>
      </a:accent2>
      <a:accent3>
        <a:srgbClr val="E02C32"/>
      </a:accent3>
      <a:accent4>
        <a:srgbClr val="45D7EA"/>
      </a:accent4>
      <a:accent5>
        <a:srgbClr val="FAC41B"/>
      </a:accent5>
      <a:accent6>
        <a:srgbClr val="082F50"/>
      </a:accent6>
      <a:hlink>
        <a:srgbClr val="9AB1D0"/>
      </a:hlink>
      <a:folHlink>
        <a:srgbClr val="0D3358"/>
      </a:folHlink>
    </a:clrScheme>
    <a:fontScheme name="APU-2023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CTI-Template-foundation-lev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TI-Template-foundation-lev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TI-Template-foundation-lev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TI-Template-foundation-lev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TI-Template-foundation-lev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TI-Template-foundation-lev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TI-Template-foundation-lev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PU-2023">
      <a:dk1>
        <a:srgbClr val="081929"/>
      </a:dk1>
      <a:lt1>
        <a:srgbClr val="FFFFFF"/>
      </a:lt1>
      <a:dk2>
        <a:srgbClr val="0070C0"/>
      </a:dk2>
      <a:lt2>
        <a:srgbClr val="FFFFFF"/>
      </a:lt2>
      <a:accent1>
        <a:srgbClr val="00B0F0"/>
      </a:accent1>
      <a:accent2>
        <a:srgbClr val="99CC00"/>
      </a:accent2>
      <a:accent3>
        <a:srgbClr val="FF9966"/>
      </a:accent3>
      <a:accent4>
        <a:srgbClr val="45D7EA"/>
      </a:accent4>
      <a:accent5>
        <a:srgbClr val="CC66FF"/>
      </a:accent5>
      <a:accent6>
        <a:srgbClr val="FCE456"/>
      </a:accent6>
      <a:hlink>
        <a:srgbClr val="B7C6FE"/>
      </a:hlink>
      <a:folHlink>
        <a:srgbClr val="00B0F0"/>
      </a:folHlink>
    </a:clrScheme>
    <a:fontScheme name="APU-2023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C09830CF6CB84B8D12D02B69700FAF" ma:contentTypeVersion="14" ma:contentTypeDescription="Create a new document." ma:contentTypeScope="" ma:versionID="91bb3fc2fda44f6dca498e4986d3c34f">
  <xsd:schema xmlns:xsd="http://www.w3.org/2001/XMLSchema" xmlns:xs="http://www.w3.org/2001/XMLSchema" xmlns:p="http://schemas.microsoft.com/office/2006/metadata/properties" xmlns:ns3="c0f90a4e-2534-4174-991f-0eb794d5b859" xmlns:ns4="d2981e9c-0c44-4237-a41f-50944ddb2e5d" targetNamespace="http://schemas.microsoft.com/office/2006/metadata/properties" ma:root="true" ma:fieldsID="d346f1bbf5bc0d23fe733b73729b7857" ns3:_="" ns4:_="">
    <xsd:import namespace="c0f90a4e-2534-4174-991f-0eb794d5b859"/>
    <xsd:import namespace="d2981e9c-0c44-4237-a41f-50944ddb2e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f90a4e-2534-4174-991f-0eb794d5b8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81e9c-0c44-4237-a41f-50944ddb2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6039F5-814C-4C5B-A6B0-438D9C48FD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f90a4e-2534-4174-991f-0eb794d5b859"/>
    <ds:schemaRef ds:uri="d2981e9c-0c44-4237-a41f-50944ddb2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74C82B-844E-4C6D-B41E-036AD4E59A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D3909F-E191-4C23-B23C-BA46B5ADDDA2}">
  <ds:schemaRefs>
    <ds:schemaRef ds:uri="http://purl.org/dc/terms/"/>
    <ds:schemaRef ds:uri="http://schemas.microsoft.com/office/2006/documentManagement/types"/>
    <ds:schemaRef ds:uri="d2981e9c-0c44-4237-a41f-50944ddb2e5d"/>
    <ds:schemaRef ds:uri="http://schemas.microsoft.com/office/infopath/2007/PartnerControls"/>
    <ds:schemaRef ds:uri="http://purl.org/dc/elements/1.1/"/>
    <ds:schemaRef ds:uri="http://schemas.microsoft.com/office/2006/metadata/properties"/>
    <ds:schemaRef ds:uri="c0f90a4e-2534-4174-991f-0eb794d5b85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APU Lecture Slide Template_White Background_Version 2.0_20230220</Template>
  <TotalTime>1743</TotalTime>
  <Pages>11</Pages>
  <Words>738</Words>
  <Application>Microsoft Office PowerPoint</Application>
  <PresentationFormat>Widescreen</PresentationFormat>
  <Paragraphs>163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Montserrat</vt:lpstr>
      <vt:lpstr>PT Sans</vt:lpstr>
      <vt:lpstr>Wingdings</vt:lpstr>
      <vt:lpstr>UCTI-Template-foundation-level</vt:lpstr>
      <vt:lpstr> Further Mathematics BM009-4-0-FMTS (VE)</vt:lpstr>
      <vt:lpstr>Lecturer Information</vt:lpstr>
      <vt:lpstr>Pre-Requisites For This Module</vt:lpstr>
      <vt:lpstr>Outcomes Based Education</vt:lpstr>
      <vt:lpstr>Aims of this Module</vt:lpstr>
      <vt:lpstr>Module Learning Outcomes</vt:lpstr>
      <vt:lpstr>Mapping of CLO with PLO</vt:lpstr>
      <vt:lpstr>Student Learning Time</vt:lpstr>
      <vt:lpstr>Course Content Outline</vt:lpstr>
      <vt:lpstr>Assessment Summary (refer to module handbook and module descriptor)</vt:lpstr>
      <vt:lpstr>Expectations</vt:lpstr>
      <vt:lpstr>Achievement Requirements:  Undergraduate (Diploma, Foundation, Degree)</vt:lpstr>
      <vt:lpstr>Reference Materials</vt:lpstr>
      <vt:lpstr>Your Valuable Feedback</vt:lpstr>
      <vt:lpstr>Question and Answer Session</vt:lpstr>
      <vt:lpstr>What we will cover next</vt:lpstr>
    </vt:vector>
  </TitlesOfParts>
  <Company>APU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Teaching Slides</dc:subject>
  <dc:creator>DBB</dc:creator>
  <cp:keywords>2023</cp:keywords>
  <cp:lastModifiedBy>Saw Looi Beng</cp:lastModifiedBy>
  <cp:revision>348</cp:revision>
  <cp:lastPrinted>2023-02-03T03:07:34Z</cp:lastPrinted>
  <dcterms:created xsi:type="dcterms:W3CDTF">2005-08-02T10:18:20Z</dcterms:created>
  <dcterms:modified xsi:type="dcterms:W3CDTF">2023-06-19T04:43:31Z</dcterms:modified>
  <cp:category>Teaching Slides</cp:category>
  <cp:contentStatus>2023 Version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0x01010050C09830CF6CB84B8D12D02B69700FAF</vt:lpwstr>
  </property>
</Properties>
</file>