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8" r:id="rId3"/>
    <p:sldMasterId id="2147483713" r:id="rId4"/>
    <p:sldMasterId id="2147483725" r:id="rId5"/>
  </p:sldMasterIdLst>
  <p:sldIdLst>
    <p:sldId id="600" r:id="rId6"/>
    <p:sldId id="643" r:id="rId7"/>
    <p:sldId id="644" r:id="rId8"/>
    <p:sldId id="645" r:id="rId9"/>
    <p:sldId id="646" r:id="rId10"/>
    <p:sldId id="647" r:id="rId11"/>
    <p:sldId id="648" r:id="rId12"/>
    <p:sldId id="649" r:id="rId13"/>
    <p:sldId id="650" r:id="rId14"/>
    <p:sldId id="651" r:id="rId15"/>
    <p:sldId id="652" r:id="rId16"/>
    <p:sldId id="653" r:id="rId17"/>
    <p:sldId id="654" r:id="rId18"/>
    <p:sldId id="655" r:id="rId19"/>
    <p:sldId id="667" r:id="rId20"/>
    <p:sldId id="668" r:id="rId21"/>
    <p:sldId id="669" r:id="rId22"/>
    <p:sldId id="670" r:id="rId23"/>
    <p:sldId id="656" r:id="rId24"/>
    <p:sldId id="657" r:id="rId25"/>
    <p:sldId id="658" r:id="rId26"/>
    <p:sldId id="659" r:id="rId27"/>
    <p:sldId id="662" r:id="rId28"/>
    <p:sldId id="663" r:id="rId29"/>
    <p:sldId id="664" r:id="rId30"/>
    <p:sldId id="66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Sunday, July 10,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077816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Sunday, July 10,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0463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Sunday, July 10,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562561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17D6-3A06-4B50-9036-624F0EACBA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B08ADF53-40A7-4607-9F07-A3452BEB47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226FC447-0200-4E02-8FEA-6A76BD082240}"/>
              </a:ext>
            </a:extLst>
          </p:cNvPr>
          <p:cNvSpPr>
            <a:spLocks noGrp="1"/>
          </p:cNvSpPr>
          <p:nvPr>
            <p:ph type="dt" sz="half" idx="10"/>
          </p:nvPr>
        </p:nvSpPr>
        <p:spPr/>
        <p:txBody>
          <a:bodyPr/>
          <a:lstStyle/>
          <a:p>
            <a:fld id="{0B012A9A-7EE2-4983-B9AF-BD981BA11026}" type="datetime1">
              <a:rPr lang="en-MY" smtClean="0"/>
              <a:t>10/7/2022</a:t>
            </a:fld>
            <a:endParaRPr lang="en-MY"/>
          </a:p>
        </p:txBody>
      </p:sp>
      <p:sp>
        <p:nvSpPr>
          <p:cNvPr id="5" name="Footer Placeholder 4">
            <a:extLst>
              <a:ext uri="{FF2B5EF4-FFF2-40B4-BE49-F238E27FC236}">
                <a16:creationId xmlns:a16="http://schemas.microsoft.com/office/drawing/2014/main" id="{D68F3096-C29E-4399-96C2-D692968C8857}"/>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288A192F-E4C9-460D-A5CF-27AF4438525C}"/>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3099625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3C22-678F-4C27-8EFC-3A949052512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766AB2B4-5211-4D48-93C6-804FAB4D21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22E290F-DE03-41BA-B6DA-ED3E3D495BC8}"/>
              </a:ext>
            </a:extLst>
          </p:cNvPr>
          <p:cNvSpPr>
            <a:spLocks noGrp="1"/>
          </p:cNvSpPr>
          <p:nvPr>
            <p:ph type="dt" sz="half" idx="10"/>
          </p:nvPr>
        </p:nvSpPr>
        <p:spPr/>
        <p:txBody>
          <a:bodyPr/>
          <a:lstStyle/>
          <a:p>
            <a:fld id="{F6A7DDB4-A685-4668-B097-DAE5D6866757}" type="datetime1">
              <a:rPr lang="en-MY" smtClean="0"/>
              <a:t>10/7/2022</a:t>
            </a:fld>
            <a:endParaRPr lang="en-MY"/>
          </a:p>
        </p:txBody>
      </p:sp>
      <p:sp>
        <p:nvSpPr>
          <p:cNvPr id="5" name="Footer Placeholder 4">
            <a:extLst>
              <a:ext uri="{FF2B5EF4-FFF2-40B4-BE49-F238E27FC236}">
                <a16:creationId xmlns:a16="http://schemas.microsoft.com/office/drawing/2014/main" id="{E554696A-D3B0-4E34-9336-75BDAE1B7724}"/>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E593F7E6-EFB5-4A4D-9BBB-ACA70CB55FA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808337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A6E8-3462-4CC9-B134-2AD79FBB01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FCBF6F89-49E7-4390-8E6C-4EC9909E63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C76C25-D2BC-4B23-9494-33B90BAC36F4}"/>
              </a:ext>
            </a:extLst>
          </p:cNvPr>
          <p:cNvSpPr>
            <a:spLocks noGrp="1"/>
          </p:cNvSpPr>
          <p:nvPr>
            <p:ph type="dt" sz="half" idx="10"/>
          </p:nvPr>
        </p:nvSpPr>
        <p:spPr/>
        <p:txBody>
          <a:bodyPr/>
          <a:lstStyle/>
          <a:p>
            <a:fld id="{FFA94DF0-06AF-4D9F-B50F-7B93EC2D22DC}" type="datetime1">
              <a:rPr lang="en-MY" smtClean="0"/>
              <a:t>10/7/2022</a:t>
            </a:fld>
            <a:endParaRPr lang="en-MY"/>
          </a:p>
        </p:txBody>
      </p:sp>
      <p:sp>
        <p:nvSpPr>
          <p:cNvPr id="5" name="Footer Placeholder 4">
            <a:extLst>
              <a:ext uri="{FF2B5EF4-FFF2-40B4-BE49-F238E27FC236}">
                <a16:creationId xmlns:a16="http://schemas.microsoft.com/office/drawing/2014/main" id="{2B333AE5-79CD-4A17-AA44-3B6F929270C1}"/>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1ED18C41-1218-4755-A577-75E01B7A20B4}"/>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817093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C78E-C3D6-4CF2-B9E0-FB1C8A095301}"/>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E2A97E3F-81C6-41B9-A8F6-C19707AEF2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05868BC3-27B0-4A4E-A6FE-9105AEFCAC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51293E54-7E6E-444A-894A-219AEA757126}"/>
              </a:ext>
            </a:extLst>
          </p:cNvPr>
          <p:cNvSpPr>
            <a:spLocks noGrp="1"/>
          </p:cNvSpPr>
          <p:nvPr>
            <p:ph type="dt" sz="half" idx="10"/>
          </p:nvPr>
        </p:nvSpPr>
        <p:spPr/>
        <p:txBody>
          <a:bodyPr/>
          <a:lstStyle/>
          <a:p>
            <a:fld id="{DA96CAFE-2943-4B9E-B7CE-C79B7A8F6681}" type="datetime1">
              <a:rPr lang="en-MY" smtClean="0"/>
              <a:t>10/7/2022</a:t>
            </a:fld>
            <a:endParaRPr lang="en-MY"/>
          </a:p>
        </p:txBody>
      </p:sp>
      <p:sp>
        <p:nvSpPr>
          <p:cNvPr id="6" name="Footer Placeholder 5">
            <a:extLst>
              <a:ext uri="{FF2B5EF4-FFF2-40B4-BE49-F238E27FC236}">
                <a16:creationId xmlns:a16="http://schemas.microsoft.com/office/drawing/2014/main" id="{DE011EB0-B04D-4D09-9C85-26833186802A}"/>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E3A3C61B-E635-4A98-9B69-57882B51F425}"/>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40575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13C9-ED47-4F52-BBDC-E721207E7872}"/>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DB3949C-3584-4932-8EBD-404A0BC1A0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AA4862-EE3F-4304-B661-07EF1706E7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4B16B499-0D36-4881-B689-98BE37E23D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849B93-5A00-483F-8FFB-BCD1D1973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29F61DF7-3673-491F-A07C-43DE7775A1D2}"/>
              </a:ext>
            </a:extLst>
          </p:cNvPr>
          <p:cNvSpPr>
            <a:spLocks noGrp="1"/>
          </p:cNvSpPr>
          <p:nvPr>
            <p:ph type="dt" sz="half" idx="10"/>
          </p:nvPr>
        </p:nvSpPr>
        <p:spPr/>
        <p:txBody>
          <a:bodyPr/>
          <a:lstStyle/>
          <a:p>
            <a:fld id="{9C3D1EA2-7B28-4AF1-888A-FED58A1F9B59}" type="datetime1">
              <a:rPr lang="en-MY" smtClean="0"/>
              <a:t>10/7/2022</a:t>
            </a:fld>
            <a:endParaRPr lang="en-MY"/>
          </a:p>
        </p:txBody>
      </p:sp>
      <p:sp>
        <p:nvSpPr>
          <p:cNvPr id="8" name="Footer Placeholder 7">
            <a:extLst>
              <a:ext uri="{FF2B5EF4-FFF2-40B4-BE49-F238E27FC236}">
                <a16:creationId xmlns:a16="http://schemas.microsoft.com/office/drawing/2014/main" id="{3608519D-4B28-4724-87F4-FF19AFE82EC3}"/>
              </a:ext>
            </a:extLst>
          </p:cNvPr>
          <p:cNvSpPr>
            <a:spLocks noGrp="1"/>
          </p:cNvSpPr>
          <p:nvPr>
            <p:ph type="ftr" sz="quarter" idx="11"/>
          </p:nvPr>
        </p:nvSpPr>
        <p:spPr/>
        <p:txBody>
          <a:bodyPr/>
          <a:lstStyle/>
          <a:p>
            <a:r>
              <a:rPr lang="en-MY"/>
              <a:t>Dr Jugindar Singh</a:t>
            </a:r>
          </a:p>
        </p:txBody>
      </p:sp>
      <p:sp>
        <p:nvSpPr>
          <p:cNvPr id="9" name="Slide Number Placeholder 8">
            <a:extLst>
              <a:ext uri="{FF2B5EF4-FFF2-40B4-BE49-F238E27FC236}">
                <a16:creationId xmlns:a16="http://schemas.microsoft.com/office/drawing/2014/main" id="{25BB10FD-D3E4-47A7-B373-B9989E5DE4B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744210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FF09-2B60-486A-8D31-8A113280DB9B}"/>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098A5723-AB6D-41F9-88CB-394096755324}"/>
              </a:ext>
            </a:extLst>
          </p:cNvPr>
          <p:cNvSpPr>
            <a:spLocks noGrp="1"/>
          </p:cNvSpPr>
          <p:nvPr>
            <p:ph type="dt" sz="half" idx="10"/>
          </p:nvPr>
        </p:nvSpPr>
        <p:spPr/>
        <p:txBody>
          <a:bodyPr/>
          <a:lstStyle/>
          <a:p>
            <a:fld id="{00B704CC-0560-4CB5-A13F-7EAF4675222B}" type="datetime1">
              <a:rPr lang="en-MY" smtClean="0"/>
              <a:t>10/7/2022</a:t>
            </a:fld>
            <a:endParaRPr lang="en-MY"/>
          </a:p>
        </p:txBody>
      </p:sp>
      <p:sp>
        <p:nvSpPr>
          <p:cNvPr id="4" name="Footer Placeholder 3">
            <a:extLst>
              <a:ext uri="{FF2B5EF4-FFF2-40B4-BE49-F238E27FC236}">
                <a16:creationId xmlns:a16="http://schemas.microsoft.com/office/drawing/2014/main" id="{51924F50-D023-4E01-A146-B216579AB611}"/>
              </a:ext>
            </a:extLst>
          </p:cNvPr>
          <p:cNvSpPr>
            <a:spLocks noGrp="1"/>
          </p:cNvSpPr>
          <p:nvPr>
            <p:ph type="ftr" sz="quarter" idx="11"/>
          </p:nvPr>
        </p:nvSpPr>
        <p:spPr/>
        <p:txBody>
          <a:bodyPr/>
          <a:lstStyle/>
          <a:p>
            <a:r>
              <a:rPr lang="en-MY"/>
              <a:t>Dr Jugindar Singh</a:t>
            </a:r>
          </a:p>
        </p:txBody>
      </p:sp>
      <p:sp>
        <p:nvSpPr>
          <p:cNvPr id="5" name="Slide Number Placeholder 4">
            <a:extLst>
              <a:ext uri="{FF2B5EF4-FFF2-40B4-BE49-F238E27FC236}">
                <a16:creationId xmlns:a16="http://schemas.microsoft.com/office/drawing/2014/main" id="{B66298ED-931B-4ABD-AAD7-AA02B8E4D349}"/>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058725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9CA80D-E509-45FF-9D88-FC258D36FD54}"/>
              </a:ext>
            </a:extLst>
          </p:cNvPr>
          <p:cNvSpPr>
            <a:spLocks noGrp="1"/>
          </p:cNvSpPr>
          <p:nvPr>
            <p:ph type="dt" sz="half" idx="10"/>
          </p:nvPr>
        </p:nvSpPr>
        <p:spPr/>
        <p:txBody>
          <a:bodyPr/>
          <a:lstStyle/>
          <a:p>
            <a:fld id="{8D3E3853-451F-458F-B2D2-4DAD4E175C26}" type="datetime1">
              <a:rPr lang="en-MY" smtClean="0"/>
              <a:t>10/7/2022</a:t>
            </a:fld>
            <a:endParaRPr lang="en-MY"/>
          </a:p>
        </p:txBody>
      </p:sp>
      <p:sp>
        <p:nvSpPr>
          <p:cNvPr id="3" name="Footer Placeholder 2">
            <a:extLst>
              <a:ext uri="{FF2B5EF4-FFF2-40B4-BE49-F238E27FC236}">
                <a16:creationId xmlns:a16="http://schemas.microsoft.com/office/drawing/2014/main" id="{93C87931-6837-4778-B34B-6E2EE98D1E33}"/>
              </a:ext>
            </a:extLst>
          </p:cNvPr>
          <p:cNvSpPr>
            <a:spLocks noGrp="1"/>
          </p:cNvSpPr>
          <p:nvPr>
            <p:ph type="ftr" sz="quarter" idx="11"/>
          </p:nvPr>
        </p:nvSpPr>
        <p:spPr/>
        <p:txBody>
          <a:bodyPr/>
          <a:lstStyle/>
          <a:p>
            <a:r>
              <a:rPr lang="en-MY"/>
              <a:t>Dr Jugindar Singh</a:t>
            </a:r>
          </a:p>
        </p:txBody>
      </p:sp>
      <p:sp>
        <p:nvSpPr>
          <p:cNvPr id="4" name="Slide Number Placeholder 3">
            <a:extLst>
              <a:ext uri="{FF2B5EF4-FFF2-40B4-BE49-F238E27FC236}">
                <a16:creationId xmlns:a16="http://schemas.microsoft.com/office/drawing/2014/main" id="{D5DFC0D5-E10D-4E57-999E-EF3762390E16}"/>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904830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8F73-5FE1-43A8-A149-A0B7ADF58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D3CF0BDF-1B73-4E46-870C-C9056BB1E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412B59C9-52A2-45FC-A581-C7B850190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2A6E6-AE60-4C82-AA6F-221B98867004}"/>
              </a:ext>
            </a:extLst>
          </p:cNvPr>
          <p:cNvSpPr>
            <a:spLocks noGrp="1"/>
          </p:cNvSpPr>
          <p:nvPr>
            <p:ph type="dt" sz="half" idx="10"/>
          </p:nvPr>
        </p:nvSpPr>
        <p:spPr/>
        <p:txBody>
          <a:bodyPr/>
          <a:lstStyle/>
          <a:p>
            <a:fld id="{04ED76A0-D1A5-4014-B9E8-0DA143A73ED5}" type="datetime1">
              <a:rPr lang="en-MY" smtClean="0"/>
              <a:t>10/7/2022</a:t>
            </a:fld>
            <a:endParaRPr lang="en-MY"/>
          </a:p>
        </p:txBody>
      </p:sp>
      <p:sp>
        <p:nvSpPr>
          <p:cNvPr id="6" name="Footer Placeholder 5">
            <a:extLst>
              <a:ext uri="{FF2B5EF4-FFF2-40B4-BE49-F238E27FC236}">
                <a16:creationId xmlns:a16="http://schemas.microsoft.com/office/drawing/2014/main" id="{8C7BF3DF-ABD0-4F2F-A54E-FAF223A32F3B}"/>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B73E4EBB-3C86-44E1-978E-0DB7D9EFCADF}"/>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13916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Sunday, July 10,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835941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41EA-BA8D-4049-B79E-2995B5FA08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910C5005-9314-4AF2-A973-9EDF72727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39203836-539A-43F5-B0CE-97CDDB5D0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6D1645-F2F7-4FC8-B3AB-7DD1E5694653}"/>
              </a:ext>
            </a:extLst>
          </p:cNvPr>
          <p:cNvSpPr>
            <a:spLocks noGrp="1"/>
          </p:cNvSpPr>
          <p:nvPr>
            <p:ph type="dt" sz="half" idx="10"/>
          </p:nvPr>
        </p:nvSpPr>
        <p:spPr/>
        <p:txBody>
          <a:bodyPr/>
          <a:lstStyle/>
          <a:p>
            <a:fld id="{681B3042-AA6C-4A46-A379-98061981D3B8}" type="datetime1">
              <a:rPr lang="en-MY" smtClean="0"/>
              <a:t>10/7/2022</a:t>
            </a:fld>
            <a:endParaRPr lang="en-MY"/>
          </a:p>
        </p:txBody>
      </p:sp>
      <p:sp>
        <p:nvSpPr>
          <p:cNvPr id="6" name="Footer Placeholder 5">
            <a:extLst>
              <a:ext uri="{FF2B5EF4-FFF2-40B4-BE49-F238E27FC236}">
                <a16:creationId xmlns:a16="http://schemas.microsoft.com/office/drawing/2014/main" id="{718F6F4B-41EA-4351-BEE0-D386546C922C}"/>
              </a:ext>
            </a:extLst>
          </p:cNvPr>
          <p:cNvSpPr>
            <a:spLocks noGrp="1"/>
          </p:cNvSpPr>
          <p:nvPr>
            <p:ph type="ftr" sz="quarter" idx="11"/>
          </p:nvPr>
        </p:nvSpPr>
        <p:spPr/>
        <p:txBody>
          <a:bodyPr/>
          <a:lstStyle/>
          <a:p>
            <a:r>
              <a:rPr lang="en-MY"/>
              <a:t>Dr Jugindar Singh</a:t>
            </a:r>
          </a:p>
        </p:txBody>
      </p:sp>
      <p:sp>
        <p:nvSpPr>
          <p:cNvPr id="7" name="Slide Number Placeholder 6">
            <a:extLst>
              <a:ext uri="{FF2B5EF4-FFF2-40B4-BE49-F238E27FC236}">
                <a16:creationId xmlns:a16="http://schemas.microsoft.com/office/drawing/2014/main" id="{C854F004-E8CC-4569-853B-300792D5A4F7}"/>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592657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5048-102E-4FEF-BF15-53F8762D9F0D}"/>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FA2A14E0-0AEB-400C-9CDB-EA21C3DD3A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CBD3EE6-8278-4028-87DC-3A8952EEC0F6}"/>
              </a:ext>
            </a:extLst>
          </p:cNvPr>
          <p:cNvSpPr>
            <a:spLocks noGrp="1"/>
          </p:cNvSpPr>
          <p:nvPr>
            <p:ph type="dt" sz="half" idx="10"/>
          </p:nvPr>
        </p:nvSpPr>
        <p:spPr/>
        <p:txBody>
          <a:bodyPr/>
          <a:lstStyle/>
          <a:p>
            <a:fld id="{E27095DA-67ED-4425-941D-EE48A2352780}" type="datetime1">
              <a:rPr lang="en-MY" smtClean="0"/>
              <a:t>10/7/2022</a:t>
            </a:fld>
            <a:endParaRPr lang="en-MY"/>
          </a:p>
        </p:txBody>
      </p:sp>
      <p:sp>
        <p:nvSpPr>
          <p:cNvPr id="5" name="Footer Placeholder 4">
            <a:extLst>
              <a:ext uri="{FF2B5EF4-FFF2-40B4-BE49-F238E27FC236}">
                <a16:creationId xmlns:a16="http://schemas.microsoft.com/office/drawing/2014/main" id="{803C37FF-A26F-4880-AA64-995996DDAA8F}"/>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A3A0176F-B256-4967-872C-E609D19BA914}"/>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1854137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8E816E-9A8D-43A2-8BD9-C5761B58BB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71390CD-87C4-422B-BC3A-F61E3CA02D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7230472-6F65-4AD0-8DEA-C244102DB70A}"/>
              </a:ext>
            </a:extLst>
          </p:cNvPr>
          <p:cNvSpPr>
            <a:spLocks noGrp="1"/>
          </p:cNvSpPr>
          <p:nvPr>
            <p:ph type="dt" sz="half" idx="10"/>
          </p:nvPr>
        </p:nvSpPr>
        <p:spPr/>
        <p:txBody>
          <a:bodyPr/>
          <a:lstStyle/>
          <a:p>
            <a:fld id="{8B7F0281-CD29-42B6-BC51-8467440A2CD0}" type="datetime1">
              <a:rPr lang="en-MY" smtClean="0"/>
              <a:t>10/7/2022</a:t>
            </a:fld>
            <a:endParaRPr lang="en-MY"/>
          </a:p>
        </p:txBody>
      </p:sp>
      <p:sp>
        <p:nvSpPr>
          <p:cNvPr id="5" name="Footer Placeholder 4">
            <a:extLst>
              <a:ext uri="{FF2B5EF4-FFF2-40B4-BE49-F238E27FC236}">
                <a16:creationId xmlns:a16="http://schemas.microsoft.com/office/drawing/2014/main" id="{EA523C84-47D1-4A6D-9FE9-8CCB0832A79B}"/>
              </a:ext>
            </a:extLst>
          </p:cNvPr>
          <p:cNvSpPr>
            <a:spLocks noGrp="1"/>
          </p:cNvSpPr>
          <p:nvPr>
            <p:ph type="ftr" sz="quarter" idx="11"/>
          </p:nvPr>
        </p:nvSpPr>
        <p:spPr/>
        <p:txBody>
          <a:bodyPr/>
          <a:lstStyle/>
          <a:p>
            <a:r>
              <a:rPr lang="en-MY"/>
              <a:t>Dr Jugindar Singh</a:t>
            </a:r>
          </a:p>
        </p:txBody>
      </p:sp>
      <p:sp>
        <p:nvSpPr>
          <p:cNvPr id="6" name="Slide Number Placeholder 5">
            <a:extLst>
              <a:ext uri="{FF2B5EF4-FFF2-40B4-BE49-F238E27FC236}">
                <a16:creationId xmlns:a16="http://schemas.microsoft.com/office/drawing/2014/main" id="{1006C064-B154-4884-A9C7-FF13D4EC1DDA}"/>
              </a:ext>
            </a:extLst>
          </p:cNvPr>
          <p:cNvSpPr>
            <a:spLocks noGrp="1"/>
          </p:cNvSpPr>
          <p:nvPr>
            <p:ph type="sldNum" sz="quarter" idx="12"/>
          </p:nvPr>
        </p:nvSpPr>
        <p:spPr/>
        <p:txBody>
          <a:bodyPr/>
          <a:lstStyle/>
          <a:p>
            <a:fld id="{64A90BE9-DDF7-453E-839E-57B6B292D82F}" type="slidenum">
              <a:rPr lang="en-MY" smtClean="0"/>
              <a:t>‹#›</a:t>
            </a:fld>
            <a:endParaRPr lang="en-MY"/>
          </a:p>
        </p:txBody>
      </p:sp>
    </p:spTree>
    <p:extLst>
      <p:ext uri="{BB962C8B-B14F-4D97-AF65-F5344CB8AC3E}">
        <p14:creationId xmlns:p14="http://schemas.microsoft.com/office/powerpoint/2010/main" val="2375694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990600"/>
          </a:xfrm>
        </p:spPr>
        <p:txBody>
          <a:bodyPr/>
          <a:lstStyle/>
          <a:p>
            <a:r>
              <a:rPr lang="en-US"/>
              <a:t>Click to edit Master title style</a:t>
            </a:r>
          </a:p>
        </p:txBody>
      </p:sp>
      <p:sp>
        <p:nvSpPr>
          <p:cNvPr id="3" name="Content Placeholder 2"/>
          <p:cNvSpPr>
            <a:spLocks noGrp="1"/>
          </p:cNvSpPr>
          <p:nvPr>
            <p:ph sz="half" idx="1"/>
          </p:nvPr>
        </p:nvSpPr>
        <p:spPr>
          <a:xfrm>
            <a:off x="914400" y="17526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7526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65600" y="6019800"/>
            <a:ext cx="3860800" cy="457200"/>
          </a:xfrm>
        </p:spPr>
        <p:txBody>
          <a:bodyPr/>
          <a:lstStyle>
            <a:lvl1pPr>
              <a:defRPr/>
            </a:lvl1pPr>
          </a:lstStyle>
          <a:p>
            <a:r>
              <a:rPr lang="en-US"/>
              <a:t>Dr Jugindar Singh</a:t>
            </a:r>
          </a:p>
        </p:txBody>
      </p:sp>
      <p:sp>
        <p:nvSpPr>
          <p:cNvPr id="6" name="Slide Number Placeholder 5"/>
          <p:cNvSpPr>
            <a:spLocks noGrp="1"/>
          </p:cNvSpPr>
          <p:nvPr>
            <p:ph type="sldNum" sz="quarter" idx="11"/>
          </p:nvPr>
        </p:nvSpPr>
        <p:spPr>
          <a:xfrm>
            <a:off x="9144000" y="6019800"/>
            <a:ext cx="2540000" cy="457200"/>
          </a:xfrm>
          <a:prstGeom prst="rect">
            <a:avLst/>
          </a:prstGeom>
        </p:spPr>
        <p:txBody>
          <a:bodyPr/>
          <a:lstStyle>
            <a:lvl1pPr>
              <a:defRPr/>
            </a:lvl1pPr>
          </a:lstStyle>
          <a:p>
            <a:fld id="{BD303D29-C4B8-461A-81DE-5B389BD5A4D3}" type="slidenum">
              <a:rPr lang="en-US"/>
              <a:pPr/>
              <a:t>‹#›</a:t>
            </a:fld>
            <a:endParaRPr lang="en-US"/>
          </a:p>
        </p:txBody>
      </p:sp>
    </p:spTree>
    <p:extLst>
      <p:ext uri="{BB962C8B-B14F-4D97-AF65-F5344CB8AC3E}">
        <p14:creationId xmlns:p14="http://schemas.microsoft.com/office/powerpoint/2010/main" val="2198091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40D7-304E-4F7A-BD20-87B729B32945}"/>
              </a:ext>
            </a:extLst>
          </p:cNvPr>
          <p:cNvSpPr>
            <a:spLocks noGrp="1"/>
          </p:cNvSpPr>
          <p:nvPr>
            <p:ph type="title"/>
          </p:nvPr>
        </p:nvSpPr>
        <p:spPr>
          <a:xfrm>
            <a:off x="0" y="1"/>
            <a:ext cx="12192000" cy="1268413"/>
          </a:xfrm>
        </p:spPr>
        <p:txBody>
          <a:bodyPr/>
          <a:lstStyle/>
          <a:p>
            <a:r>
              <a:rPr lang="en-US"/>
              <a:t>Click to edit Master title style</a:t>
            </a:r>
            <a:endParaRPr lang="en-MY"/>
          </a:p>
        </p:txBody>
      </p:sp>
      <p:sp>
        <p:nvSpPr>
          <p:cNvPr id="3" name="Table Placeholder 2">
            <a:extLst>
              <a:ext uri="{FF2B5EF4-FFF2-40B4-BE49-F238E27FC236}">
                <a16:creationId xmlns:a16="http://schemas.microsoft.com/office/drawing/2014/main" id="{564FB23E-B1A0-43B6-838B-9536821940CA}"/>
              </a:ext>
            </a:extLst>
          </p:cNvPr>
          <p:cNvSpPr>
            <a:spLocks noGrp="1"/>
          </p:cNvSpPr>
          <p:nvPr>
            <p:ph type="tbl" idx="1"/>
          </p:nvPr>
        </p:nvSpPr>
        <p:spPr>
          <a:xfrm>
            <a:off x="609600" y="1600201"/>
            <a:ext cx="10972800" cy="4525963"/>
          </a:xfrm>
        </p:spPr>
        <p:txBody>
          <a:bodyPr/>
          <a:lstStyle/>
          <a:p>
            <a:endParaRPr lang="en-MY"/>
          </a:p>
        </p:txBody>
      </p:sp>
      <p:sp>
        <p:nvSpPr>
          <p:cNvPr id="4" name="Date Placeholder 3">
            <a:extLst>
              <a:ext uri="{FF2B5EF4-FFF2-40B4-BE49-F238E27FC236}">
                <a16:creationId xmlns:a16="http://schemas.microsoft.com/office/drawing/2014/main" id="{BAB2498C-FD34-45B6-8647-D7A2E93CC9E1}"/>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EF90BF2-2ECD-4E64-A239-0C13D7250755}"/>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12E1470-0000-44CE-A66E-B3244C99F0CE}"/>
              </a:ext>
            </a:extLst>
          </p:cNvPr>
          <p:cNvSpPr>
            <a:spLocks noGrp="1"/>
          </p:cNvSpPr>
          <p:nvPr>
            <p:ph type="sldNum" sz="quarter" idx="12"/>
          </p:nvPr>
        </p:nvSpPr>
        <p:spPr>
          <a:xfrm>
            <a:off x="8737600" y="6245225"/>
            <a:ext cx="2844800" cy="476250"/>
          </a:xfrm>
        </p:spPr>
        <p:txBody>
          <a:bodyPr/>
          <a:lstStyle>
            <a:lvl1pPr>
              <a:defRPr/>
            </a:lvl1pPr>
          </a:lstStyle>
          <a:p>
            <a:fld id="{7A16E0CE-4233-42B8-B304-8819B12A1141}" type="slidenum">
              <a:rPr lang="en-US" altLang="en-US"/>
              <a:pPr/>
              <a:t>‹#›</a:t>
            </a:fld>
            <a:endParaRPr lang="en-US" altLang="en-US"/>
          </a:p>
        </p:txBody>
      </p:sp>
    </p:spTree>
    <p:extLst>
      <p:ext uri="{BB962C8B-B14F-4D97-AF65-F5344CB8AC3E}">
        <p14:creationId xmlns:p14="http://schemas.microsoft.com/office/powerpoint/2010/main" val="1155882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3429000"/>
          </a:xfrm>
          <a:prstGeom prst="rect">
            <a:avLst/>
          </a:prstGeom>
          <a:solidFill>
            <a:srgbClr val="C44C4C"/>
          </a:solidFill>
          <a:ln w="9525">
            <a:noFill/>
            <a:miter lim="800000"/>
            <a:headEnd/>
            <a:tailEnd/>
          </a:ln>
          <a:effectLst/>
        </p:spPr>
        <p:txBody>
          <a:bodyPr wrap="none" anchor="ctr"/>
          <a:lstStyle/>
          <a:p>
            <a:pPr algn="ctr" fontAlgn="base">
              <a:spcBef>
                <a:spcPct val="0"/>
              </a:spcBef>
              <a:spcAft>
                <a:spcPct val="0"/>
              </a:spcAft>
            </a:pPr>
            <a:endParaRPr lang="en-US" sz="1800">
              <a:solidFill>
                <a:srgbClr val="000000"/>
              </a:solidFill>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17763"/>
            <a:ext cx="317076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838575"/>
            <a:ext cx="3162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6"/>
            <a:ext cx="9006416"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359377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577351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979381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7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989387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55420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Sunday, July 10,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736457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326088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4141218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916506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962049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699056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792864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r>
              <a:rPr lang="en-US">
                <a:solidFill>
                  <a:srgbClr val="000000"/>
                </a:solidFill>
              </a:rPr>
              <a:t>Dr Jugindar Singh</a:t>
            </a:r>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fld id="{03A31B5B-90B2-45E2-BE78-E922B79874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8180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508000" y="1295400"/>
            <a:ext cx="11176000" cy="5181600"/>
          </a:xfrm>
        </p:spPr>
        <p:txBody>
          <a:bodyPr/>
          <a:lstStyle/>
          <a:p>
            <a:endParaRPr lang="en-US"/>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r>
              <a:rPr lang="en-US">
                <a:solidFill>
                  <a:srgbClr val="000000"/>
                </a:solidFill>
              </a:rPr>
              <a:t>Dr Jugindar Singh</a:t>
            </a:r>
          </a:p>
        </p:txBody>
      </p:sp>
      <p:sp>
        <p:nvSpPr>
          <p:cNvPr id="6" name="Slide Number Placeholder 5"/>
          <p:cNvSpPr>
            <a:spLocks noGrp="1"/>
          </p:cNvSpPr>
          <p:nvPr>
            <p:ph type="sldNum" sz="quarter" idx="12"/>
          </p:nvPr>
        </p:nvSpPr>
        <p:spPr>
          <a:xfrm>
            <a:off x="8737600" y="6248400"/>
            <a:ext cx="2540000" cy="457200"/>
          </a:xfrm>
          <a:prstGeom prst="rect">
            <a:avLst/>
          </a:prstGeom>
        </p:spPr>
        <p:txBody>
          <a:bodyPr/>
          <a:lstStyle>
            <a:lvl1pPr>
              <a:defRPr/>
            </a:lvl1pPr>
          </a:lstStyle>
          <a:p>
            <a:fld id="{758942AE-21E8-4026-9563-09E46DC489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32774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990600"/>
          </a:xfrm>
        </p:spPr>
        <p:txBody>
          <a:bodyPr/>
          <a:lstStyle/>
          <a:p>
            <a:r>
              <a:rPr lang="en-US"/>
              <a:t>Click to edit Master title style</a:t>
            </a:r>
          </a:p>
        </p:txBody>
      </p:sp>
      <p:sp>
        <p:nvSpPr>
          <p:cNvPr id="3" name="Content Placeholder 2"/>
          <p:cNvSpPr>
            <a:spLocks noGrp="1"/>
          </p:cNvSpPr>
          <p:nvPr>
            <p:ph sz="half" idx="1"/>
          </p:nvPr>
        </p:nvSpPr>
        <p:spPr>
          <a:xfrm>
            <a:off x="914400" y="17526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752600"/>
            <a:ext cx="508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165600" y="6019800"/>
            <a:ext cx="38608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9144000" y="6019800"/>
            <a:ext cx="2540000" cy="457200"/>
          </a:xfrm>
          <a:prstGeom prst="rect">
            <a:avLst/>
          </a:prstGeom>
        </p:spPr>
        <p:txBody>
          <a:bodyPr/>
          <a:lstStyle>
            <a:lvl1pPr>
              <a:defRPr/>
            </a:lvl1pPr>
          </a:lstStyle>
          <a:p>
            <a:fld id="{BD303D29-C4B8-461A-81DE-5B389BD5A4D3}" type="slidenum">
              <a:rPr lang="en-US"/>
              <a:pPr/>
              <a:t>‹#›</a:t>
            </a:fld>
            <a:endParaRPr lang="en-US"/>
          </a:p>
        </p:txBody>
      </p:sp>
    </p:spTree>
    <p:extLst>
      <p:ext uri="{BB962C8B-B14F-4D97-AF65-F5344CB8AC3E}">
        <p14:creationId xmlns:p14="http://schemas.microsoft.com/office/powerpoint/2010/main" val="40859539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7/10/2022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4508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Sunday, July 10,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854298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58333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092750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85786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480620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99387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386729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642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1937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931754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7/10/2022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4733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Sunday, July 10,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232316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7/10/2022</a:t>
            </a:fld>
            <a:endParaRPr lang="en-US" dirty="0"/>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dirty="0"/>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320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7/10/2022</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14456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7/10/2022</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5062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7/10/2022</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324459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7/10/2022</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0822228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7/10/2022</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923079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7/10/2022</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2050013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7/10/2022</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9084866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7/10/2022</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35499628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7/10/2022</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04749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Sunday, July 10,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690116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7/10/2022</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1211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Sunday, July 10,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0315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Sunday, July 10,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9882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Sunday, July 10,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6415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Sunday, July 10,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3889710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F01AB-951C-48B1-BE70-462F9E260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B4EFCDEC-FFAE-4627-814D-CA623A6F7C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3E8D0DA-7F8A-491F-B1D6-0070A77E9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0E185-B4E1-4301-BE29-ED419C9C5F21}" type="datetime1">
              <a:rPr lang="en-MY" smtClean="0"/>
              <a:t>10/7/2022</a:t>
            </a:fld>
            <a:endParaRPr lang="en-MY"/>
          </a:p>
        </p:txBody>
      </p:sp>
      <p:sp>
        <p:nvSpPr>
          <p:cNvPr id="5" name="Footer Placeholder 4">
            <a:extLst>
              <a:ext uri="{FF2B5EF4-FFF2-40B4-BE49-F238E27FC236}">
                <a16:creationId xmlns:a16="http://schemas.microsoft.com/office/drawing/2014/main" id="{9437B798-591C-4B41-A6E5-F307F4E997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MY"/>
              <a:t>Dr Jugindar Singh</a:t>
            </a:r>
          </a:p>
        </p:txBody>
      </p:sp>
      <p:sp>
        <p:nvSpPr>
          <p:cNvPr id="6" name="Slide Number Placeholder 5">
            <a:extLst>
              <a:ext uri="{FF2B5EF4-FFF2-40B4-BE49-F238E27FC236}">
                <a16:creationId xmlns:a16="http://schemas.microsoft.com/office/drawing/2014/main" id="{1BB352B5-B25D-404B-AB59-398BA153AC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90BE9-DDF7-453E-839E-57B6B292D82F}" type="slidenum">
              <a:rPr lang="en-MY" smtClean="0"/>
              <a:t>‹#›</a:t>
            </a:fld>
            <a:endParaRPr lang="en-MY"/>
          </a:p>
        </p:txBody>
      </p:sp>
    </p:spTree>
    <p:extLst>
      <p:ext uri="{BB962C8B-B14F-4D97-AF65-F5344CB8AC3E}">
        <p14:creationId xmlns:p14="http://schemas.microsoft.com/office/powerpoint/2010/main" val="7041764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090152" y="0"/>
            <a:ext cx="210184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19" name="Rectangle 3"/>
          <p:cNvSpPr>
            <a:spLocks noChangeArrowheads="1"/>
          </p:cNvSpPr>
          <p:nvPr/>
        </p:nvSpPr>
        <p:spPr bwMode="auto">
          <a:xfrm>
            <a:off x="0" y="6621464"/>
            <a:ext cx="12192000" cy="236537"/>
          </a:xfrm>
          <a:prstGeom prst="rect">
            <a:avLst/>
          </a:prstGeom>
          <a:solidFill>
            <a:srgbClr val="C44C4C"/>
          </a:solidFill>
          <a:ln w="9525">
            <a:noFill/>
            <a:miter lim="800000"/>
            <a:headEnd/>
            <a:tailEnd/>
          </a:ln>
          <a:effectLst/>
        </p:spPr>
        <p:txBody>
          <a:bodyPr wrap="none" anchor="ctr"/>
          <a:lstStyle/>
          <a:p>
            <a:pPr fontAlgn="base">
              <a:spcBef>
                <a:spcPct val="0"/>
              </a:spcBef>
              <a:spcAft>
                <a:spcPct val="0"/>
              </a:spcAft>
            </a:pPr>
            <a:endParaRPr lang="en-US" sz="1800">
              <a:solidFill>
                <a:srgbClr val="000000"/>
              </a:solidFill>
            </a:endParaRPr>
          </a:p>
        </p:txBody>
      </p:sp>
      <p:sp>
        <p:nvSpPr>
          <p:cNvPr id="1028" name="Rectangle 4"/>
          <p:cNvSpPr>
            <a:spLocks noGrp="1" noChangeArrowheads="1"/>
          </p:cNvSpPr>
          <p:nvPr>
            <p:ph type="body" idx="1"/>
          </p:nvPr>
        </p:nvSpPr>
        <p:spPr bwMode="auto">
          <a:xfrm>
            <a:off x="630767" y="173672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6"/>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23" name="Rectangle 7"/>
          <p:cNvSpPr>
            <a:spLocks noChangeArrowheads="1"/>
          </p:cNvSpPr>
          <p:nvPr/>
        </p:nvSpPr>
        <p:spPr bwMode="auto">
          <a:xfrm>
            <a:off x="0" y="6597650"/>
            <a:ext cx="3615267" cy="260350"/>
          </a:xfrm>
          <a:prstGeom prst="rect">
            <a:avLst/>
          </a:prstGeom>
          <a:noFill/>
          <a:ln w="9525">
            <a:noFill/>
            <a:miter lim="800000"/>
            <a:headEnd/>
            <a:tailEnd/>
          </a:ln>
          <a:effectLst/>
        </p:spPr>
        <p:txBody>
          <a:bodyPr/>
          <a:lstStyle/>
          <a:p>
            <a:pPr fontAlgn="base">
              <a:spcBef>
                <a:spcPct val="0"/>
              </a:spcBef>
              <a:spcAft>
                <a:spcPct val="0"/>
              </a:spcAft>
              <a:defRPr/>
            </a:pPr>
            <a:r>
              <a:rPr lang="en-US" sz="800">
                <a:solidFill>
                  <a:srgbClr val="000000"/>
                </a:solidFill>
              </a:rPr>
              <a:t>Module Code and Module Title</a:t>
            </a:r>
          </a:p>
        </p:txBody>
      </p:sp>
      <p:sp>
        <p:nvSpPr>
          <p:cNvPr id="86024" name="Rectangle 8"/>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fontAlgn="base">
              <a:spcBef>
                <a:spcPct val="0"/>
              </a:spcBef>
              <a:spcAft>
                <a:spcPct val="0"/>
              </a:spcAft>
            </a:pPr>
            <a:r>
              <a:rPr lang="en-US">
                <a:solidFill>
                  <a:srgbClr val="000000"/>
                </a:solidFill>
              </a:rPr>
              <a:t>Dr Jugindar Singh</a:t>
            </a:r>
          </a:p>
        </p:txBody>
      </p:sp>
      <p:sp>
        <p:nvSpPr>
          <p:cNvPr id="86025" name="Rectangle 9"/>
          <p:cNvSpPr>
            <a:spLocks noChangeArrowheads="1"/>
          </p:cNvSpPr>
          <p:nvPr/>
        </p:nvSpPr>
        <p:spPr bwMode="auto">
          <a:xfrm>
            <a:off x="4233333" y="6597650"/>
            <a:ext cx="3615267" cy="260350"/>
          </a:xfrm>
          <a:prstGeom prst="rect">
            <a:avLst/>
          </a:prstGeom>
          <a:noFill/>
          <a:ln w="9525">
            <a:noFill/>
            <a:miter lim="800000"/>
            <a:headEnd/>
            <a:tailEnd/>
          </a:ln>
          <a:effectLst/>
        </p:spPr>
        <p:txBody>
          <a:bodyPr/>
          <a:lstStyle/>
          <a:p>
            <a:pPr algn="ctr" fontAlgn="base">
              <a:spcBef>
                <a:spcPct val="0"/>
              </a:spcBef>
              <a:spcAft>
                <a:spcPct val="0"/>
              </a:spcAft>
              <a:defRPr/>
            </a:pPr>
            <a:r>
              <a:rPr lang="en-US" sz="800">
                <a:solidFill>
                  <a:srgbClr val="000000"/>
                </a:solidFill>
              </a:rPr>
              <a:t>Title of Slides</a:t>
            </a:r>
          </a:p>
        </p:txBody>
      </p:sp>
      <p:pic>
        <p:nvPicPr>
          <p:cNvPr id="1033" name="Picture 20"/>
          <p:cNvPicPr>
            <a:picLocks noChangeAspect="1" noChangeArrowheads="1"/>
          </p:cNvPicPr>
          <p:nvPr userDrawn="1"/>
        </p:nvPicPr>
        <p:blipFill>
          <a:blip r:embed="rId16">
            <a:lum bright="72000" contrast="-64000"/>
            <a:extLst>
              <a:ext uri="{28A0092B-C50C-407E-A947-70E740481C1C}">
                <a14:useLocalDpi xmlns:a14="http://schemas.microsoft.com/office/drawing/2010/main" val="0"/>
              </a:ext>
            </a:extLst>
          </a:blip>
          <a:srcRect/>
          <a:stretch>
            <a:fillRect/>
          </a:stretch>
        </p:blipFill>
        <p:spPr bwMode="auto">
          <a:xfrm>
            <a:off x="0" y="2344739"/>
            <a:ext cx="669713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1919244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7/10/2022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29339637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7/10/2022</a:t>
            </a:fld>
            <a:endParaRPr lang="en-US" dirty="0"/>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3262828005"/>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4" name="Picture 3" descr="A stone footpath on the grassy field against the sky">
            <a:extLst>
              <a:ext uri="{FF2B5EF4-FFF2-40B4-BE49-F238E27FC236}">
                <a16:creationId xmlns:a16="http://schemas.microsoft.com/office/drawing/2014/main" id="{9AD117F3-FB5C-4FC8-9ECA-9DDCF1D6EF23}"/>
              </a:ext>
            </a:extLst>
          </p:cNvPr>
          <p:cNvPicPr>
            <a:picLocks noChangeAspect="1"/>
          </p:cNvPicPr>
          <p:nvPr/>
        </p:nvPicPr>
        <p:blipFill rotWithShape="1">
          <a:blip r:embed="rId2">
            <a:alphaModFix amt="50000"/>
          </a:blip>
          <a:srcRect t="14438" r="-1" b="10543"/>
          <a:stretch/>
        </p:blipFill>
        <p:spPr>
          <a:xfrm>
            <a:off x="3070" y="10"/>
            <a:ext cx="12188930" cy="6857990"/>
          </a:xfrm>
          <a:prstGeom prst="rect">
            <a:avLst/>
          </a:prstGeom>
        </p:spPr>
      </p:pic>
      <p:sp>
        <p:nvSpPr>
          <p:cNvPr id="2" name="Title 1">
            <a:extLst>
              <a:ext uri="{FF2B5EF4-FFF2-40B4-BE49-F238E27FC236}">
                <a16:creationId xmlns:a16="http://schemas.microsoft.com/office/drawing/2014/main" id="{0845E3FF-FA11-43C7-807D-3BA60C286713}"/>
              </a:ext>
            </a:extLst>
          </p:cNvPr>
          <p:cNvSpPr>
            <a:spLocks noGrp="1"/>
          </p:cNvSpPr>
          <p:nvPr>
            <p:ph type="ctrTitle"/>
          </p:nvPr>
        </p:nvSpPr>
        <p:spPr>
          <a:xfrm>
            <a:off x="0" y="1122363"/>
            <a:ext cx="12188930" cy="3063240"/>
          </a:xfrm>
        </p:spPr>
        <p:txBody>
          <a:bodyPr>
            <a:normAutofit/>
          </a:bodyPr>
          <a:lstStyle/>
          <a:p>
            <a:pPr algn="ctr">
              <a:lnSpc>
                <a:spcPct val="90000"/>
              </a:lnSpc>
            </a:pPr>
            <a:r>
              <a:rPr lang="en-US" sz="10800" dirty="0"/>
              <a:t>Topic 4 Sample </a:t>
            </a:r>
            <a:r>
              <a:rPr lang="en-US" sz="10800"/>
              <a:t>Size Calculation</a:t>
            </a:r>
            <a:endParaRPr lang="en-MY" sz="10800" dirty="0"/>
          </a:p>
        </p:txBody>
      </p:sp>
      <p:sp>
        <p:nvSpPr>
          <p:cNvPr id="3" name="Subtitle 2">
            <a:extLst>
              <a:ext uri="{FF2B5EF4-FFF2-40B4-BE49-F238E27FC236}">
                <a16:creationId xmlns:a16="http://schemas.microsoft.com/office/drawing/2014/main" id="{372F7725-8BC7-494B-AEE6-38ADA3D4DFEA}"/>
              </a:ext>
            </a:extLst>
          </p:cNvPr>
          <p:cNvSpPr>
            <a:spLocks noGrp="1"/>
          </p:cNvSpPr>
          <p:nvPr>
            <p:ph type="subTitle" idx="1"/>
          </p:nvPr>
        </p:nvSpPr>
        <p:spPr>
          <a:xfrm>
            <a:off x="0" y="6296158"/>
            <a:ext cx="12188930" cy="561832"/>
          </a:xfrm>
        </p:spPr>
        <p:txBody>
          <a:bodyPr>
            <a:normAutofit fontScale="92500" lnSpcReduction="10000"/>
          </a:bodyPr>
          <a:lstStyle/>
          <a:p>
            <a:pPr algn="ctr"/>
            <a:r>
              <a:rPr lang="en-MY" sz="3200" dirty="0"/>
              <a:t>Dr Jugindar Singh</a:t>
            </a:r>
          </a:p>
        </p:txBody>
      </p:sp>
      <p:sp>
        <p:nvSpPr>
          <p:cNvPr id="2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7" name="Picture 6">
            <a:extLst>
              <a:ext uri="{FF2B5EF4-FFF2-40B4-BE49-F238E27FC236}">
                <a16:creationId xmlns:a16="http://schemas.microsoft.com/office/drawing/2014/main" id="{DB51B535-0A5C-4D66-BFE1-9A1BB54B8CE9}"/>
              </a:ext>
            </a:extLst>
          </p:cNvPr>
          <p:cNvPicPr>
            <a:picLocks noChangeAspect="1"/>
          </p:cNvPicPr>
          <p:nvPr/>
        </p:nvPicPr>
        <p:blipFill>
          <a:blip r:embed="rId3"/>
          <a:stretch>
            <a:fillRect/>
          </a:stretch>
        </p:blipFill>
        <p:spPr>
          <a:xfrm>
            <a:off x="10058215" y="4553502"/>
            <a:ext cx="2133785" cy="2304488"/>
          </a:xfrm>
          <a:prstGeom prst="rect">
            <a:avLst/>
          </a:prstGeom>
        </p:spPr>
      </p:pic>
    </p:spTree>
    <p:extLst>
      <p:ext uri="{BB962C8B-B14F-4D97-AF65-F5344CB8AC3E}">
        <p14:creationId xmlns:p14="http://schemas.microsoft.com/office/powerpoint/2010/main" val="2990252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ED729-807C-472C-BBC1-521B143E5C18}"/>
              </a:ext>
            </a:extLst>
          </p:cNvPr>
          <p:cNvSpPr>
            <a:spLocks noGrp="1"/>
          </p:cNvSpPr>
          <p:nvPr>
            <p:ph type="title"/>
          </p:nvPr>
        </p:nvSpPr>
        <p:spPr>
          <a:xfrm>
            <a:off x="0" y="18256"/>
            <a:ext cx="10515600" cy="952416"/>
          </a:xfrm>
        </p:spPr>
        <p:txBody>
          <a:bodyPr/>
          <a:lstStyle/>
          <a:p>
            <a:r>
              <a:rPr lang="en-MY" b="1">
                <a:solidFill>
                  <a:srgbClr val="C00000"/>
                </a:solidFill>
              </a:rPr>
              <a:t>Sample-to-item ratio </a:t>
            </a:r>
            <a:endParaRPr lang="en-MY" b="1" dirty="0">
              <a:solidFill>
                <a:srgbClr val="C00000"/>
              </a:solidFill>
            </a:endParaRPr>
          </a:p>
        </p:txBody>
      </p:sp>
      <p:sp>
        <p:nvSpPr>
          <p:cNvPr id="3" name="Content Placeholder 2">
            <a:extLst>
              <a:ext uri="{FF2B5EF4-FFF2-40B4-BE49-F238E27FC236}">
                <a16:creationId xmlns:a16="http://schemas.microsoft.com/office/drawing/2014/main" id="{8F687581-F21E-4AED-BFDC-6ED2656DC280}"/>
              </a:ext>
            </a:extLst>
          </p:cNvPr>
          <p:cNvSpPr>
            <a:spLocks noGrp="1"/>
          </p:cNvSpPr>
          <p:nvPr>
            <p:ph idx="1"/>
          </p:nvPr>
        </p:nvSpPr>
        <p:spPr>
          <a:xfrm>
            <a:off x="0" y="869020"/>
            <a:ext cx="12192000" cy="5970723"/>
          </a:xfrm>
        </p:spPr>
        <p:txBody>
          <a:bodyPr>
            <a:normAutofit/>
          </a:bodyPr>
          <a:lstStyle/>
          <a:p>
            <a:pPr marL="0" indent="0">
              <a:buNone/>
            </a:pPr>
            <a:r>
              <a:rPr lang="en-US"/>
              <a:t>The sample-to-item ratio is used to decide sample size based on the number of items in a study. </a:t>
            </a:r>
          </a:p>
          <a:p>
            <a:pPr marL="0" indent="0">
              <a:buNone/>
            </a:pPr>
            <a:r>
              <a:rPr lang="en-US"/>
              <a:t>The ratio </a:t>
            </a:r>
            <a:r>
              <a:rPr lang="en-US">
                <a:solidFill>
                  <a:srgbClr val="C00000"/>
                </a:solidFill>
              </a:rPr>
              <a:t>should not be less than 5-to-1 </a:t>
            </a:r>
            <a:r>
              <a:rPr lang="en-US"/>
              <a:t>(</a:t>
            </a:r>
            <a:r>
              <a:rPr lang="en-US" sz="2400"/>
              <a:t>Gorsuch, 1983; Hatcher, 1994; Suhr, 2006). </a:t>
            </a:r>
            <a:endParaRPr lang="en-US"/>
          </a:p>
          <a:p>
            <a:pPr marL="0" indent="0">
              <a:buNone/>
            </a:pPr>
            <a:endParaRPr lang="en-US"/>
          </a:p>
          <a:p>
            <a:pPr marL="0" indent="0">
              <a:buNone/>
            </a:pPr>
            <a:r>
              <a:rPr lang="en-US">
                <a:solidFill>
                  <a:srgbClr val="C00000"/>
                </a:solidFill>
              </a:rPr>
              <a:t>Example</a:t>
            </a:r>
          </a:p>
          <a:p>
            <a:pPr marL="0" indent="0">
              <a:buNone/>
            </a:pPr>
            <a:r>
              <a:rPr lang="en-US"/>
              <a:t>A study with 30 items (questions) would require 150 respondents. </a:t>
            </a:r>
          </a:p>
          <a:p>
            <a:pPr marL="0" indent="0">
              <a:buNone/>
            </a:pPr>
            <a:r>
              <a:rPr lang="en-US"/>
              <a:t>A 20-to-1 ratio has also been suggested (Costello &amp; Osborne, 2005). In this case, the same 30-item study would need 600 respondents. </a:t>
            </a:r>
          </a:p>
          <a:p>
            <a:pPr marL="0" indent="0">
              <a:buNone/>
            </a:pPr>
            <a:endParaRPr lang="en-US"/>
          </a:p>
          <a:p>
            <a:pPr marL="0" indent="0">
              <a:buNone/>
            </a:pPr>
            <a:r>
              <a:rPr lang="en-US"/>
              <a:t>Studies that followed this rule include Brown and Greene (2006), Liao, So, and Lam (2015), Yeoh, Ibrahim, Oxley, Hamid, and Rashid (2016), and Forsberg and Rantala (2020), among others</a:t>
            </a:r>
            <a:endParaRPr lang="en-MY" dirty="0"/>
          </a:p>
        </p:txBody>
      </p:sp>
      <p:sp>
        <p:nvSpPr>
          <p:cNvPr id="7" name="TextBox 6">
            <a:extLst>
              <a:ext uri="{FF2B5EF4-FFF2-40B4-BE49-F238E27FC236}">
                <a16:creationId xmlns:a16="http://schemas.microsoft.com/office/drawing/2014/main" id="{BFAF8462-56F7-4554-A95B-E610491620BE}"/>
              </a:ext>
            </a:extLst>
          </p:cNvPr>
          <p:cNvSpPr txBox="1"/>
          <p:nvPr/>
        </p:nvSpPr>
        <p:spPr>
          <a:xfrm>
            <a:off x="5743136" y="6259129"/>
            <a:ext cx="644886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Memon, M. A., Ting, H., Cheah, J. H., Thurasamy, R., Chuah, F., &amp; Cham, T. H. (2020). Journal of Applied Structural Equation Modeling.</a:t>
            </a:r>
            <a:endParaRPr kumimoji="0" lang="en-MY"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55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963507"/>
            <a:ext cx="3494362" cy="4930986"/>
          </a:xfrm>
        </p:spPr>
        <p:txBody>
          <a:bodyPr vert="horz" lIns="91440" tIns="45720" rIns="91440" bIns="45720" rtlCol="0" anchor="ctr">
            <a:normAutofit/>
          </a:bodyPr>
          <a:lstStyle/>
          <a:p>
            <a:pPr algn="r"/>
            <a:r>
              <a:rPr lang="en-US" b="1" kern="1200">
                <a:solidFill>
                  <a:schemeClr val="accent1"/>
                </a:solidFill>
                <a:latin typeface="+mj-lt"/>
                <a:ea typeface="+mj-ea"/>
                <a:cs typeface="+mj-cs"/>
              </a:rPr>
              <a:t>Sample to Variable Ratio</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54295" y="320041"/>
            <a:ext cx="7216139" cy="5848530"/>
          </a:xfrm>
        </p:spPr>
        <p:txBody>
          <a:bodyPr vert="horz" lIns="91440" tIns="45720" rIns="91440" bIns="45720" rtlCol="0" anchor="b">
            <a:normAutofit/>
          </a:bodyPr>
          <a:lstStyle/>
          <a:p>
            <a:pPr marL="0" indent="0">
              <a:buNone/>
            </a:pPr>
            <a:r>
              <a:rPr lang="en-US" sz="2400" dirty="0"/>
              <a:t>The sample-to-variable ratio suggests a minimum observation-to-variable ratio of 5:1, but ratios of 15:1 or </a:t>
            </a:r>
            <a:r>
              <a:rPr lang="en-US" sz="2400" dirty="0">
                <a:solidFill>
                  <a:srgbClr val="FF0000"/>
                </a:solidFill>
              </a:rPr>
              <a:t>20:1 are preferred </a:t>
            </a:r>
            <a:r>
              <a:rPr lang="en-US" sz="2400" dirty="0"/>
              <a:t>(Hair et al., 2018). </a:t>
            </a:r>
          </a:p>
          <a:p>
            <a:pPr marL="0"/>
            <a:r>
              <a:rPr lang="en-US" sz="2400" dirty="0"/>
              <a:t>This means that though a minimum of five respondents must be considered for each independent variable in the model, </a:t>
            </a:r>
            <a:r>
              <a:rPr lang="en-US" sz="2400" dirty="0">
                <a:solidFill>
                  <a:srgbClr val="FF0000"/>
                </a:solidFill>
              </a:rPr>
              <a:t>15 to 20 observations </a:t>
            </a:r>
            <a:r>
              <a:rPr lang="en-US" sz="2400" dirty="0"/>
              <a:t>per independent variable are strongly recommended. </a:t>
            </a:r>
          </a:p>
          <a:p>
            <a:pPr marL="0"/>
            <a:endParaRPr lang="en-US" sz="2400" dirty="0"/>
          </a:p>
          <a:p>
            <a:pPr marL="0"/>
            <a:r>
              <a:rPr lang="en-US" sz="2400" dirty="0"/>
              <a:t>This is in line with </a:t>
            </a:r>
            <a:r>
              <a:rPr lang="en-US" sz="2400" dirty="0" err="1"/>
              <a:t>Tabachnick</a:t>
            </a:r>
            <a:r>
              <a:rPr lang="en-US" sz="2400" dirty="0"/>
              <a:t> and </a:t>
            </a:r>
            <a:r>
              <a:rPr lang="en-US" sz="2400" dirty="0" err="1"/>
              <a:t>Fidell</a:t>
            </a:r>
            <a:r>
              <a:rPr lang="en-US" sz="2400" dirty="0"/>
              <a:t> (1989), who proposed five subjects for each independent variable as a “bare minimum requirement” for hierarchical or multiple regression analysis. </a:t>
            </a:r>
          </a:p>
          <a:p>
            <a:pPr marL="0"/>
            <a:r>
              <a:rPr lang="en-US" sz="2400" dirty="0"/>
              <a:t>Although the 5:1 ratio appears easy to follow, students should consider higher ratios (e.g. </a:t>
            </a:r>
            <a:r>
              <a:rPr lang="en-US" sz="2400" dirty="0">
                <a:solidFill>
                  <a:srgbClr val="FF0000"/>
                </a:solidFill>
              </a:rPr>
              <a:t>15:1, 20:1</a:t>
            </a:r>
            <a:r>
              <a:rPr lang="en-US" sz="2400" dirty="0"/>
              <a:t>) when determining sample size for their research works</a:t>
            </a:r>
          </a:p>
        </p:txBody>
      </p:sp>
      <p:sp>
        <p:nvSpPr>
          <p:cNvPr id="5" name="TextBox 4">
            <a:extLst>
              <a:ext uri="{FF2B5EF4-FFF2-40B4-BE49-F238E27FC236}">
                <a16:creationId xmlns:a16="http://schemas.microsoft.com/office/drawing/2014/main" id="{6AFEF75F-FC13-4D4C-849B-B45FB45E74AC}"/>
              </a:ext>
            </a:extLst>
          </p:cNvPr>
          <p:cNvSpPr txBox="1"/>
          <p:nvPr/>
        </p:nvSpPr>
        <p:spPr>
          <a:xfrm>
            <a:off x="0" y="6319277"/>
            <a:ext cx="12192000" cy="540416"/>
          </a:xfrm>
          <a:prstGeom prst="rect">
            <a:avLst/>
          </a:prstGeom>
          <a:solidFill>
            <a:schemeClr val="bg1"/>
          </a:solidFill>
          <a:ln>
            <a:solidFill>
              <a:schemeClr val="accent1"/>
            </a:solidFill>
          </a:ln>
        </p:spPr>
        <p:txBody>
          <a:bodyPr vert="horz" lIns="91440" tIns="45720" rIns="91440" bIns="45720" rtlCol="0">
            <a:normAutofit fontScale="92500" lnSpcReduction="2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Memon, M. A., Ting, H., Cheah, J. H.,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Thurasamy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R.,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Chuah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F., &amp; Cham, T. H. (2020). Journal of Applied Structural Equation Modeling.</a:t>
            </a:r>
          </a:p>
        </p:txBody>
      </p:sp>
    </p:spTree>
    <p:extLst>
      <p:ext uri="{BB962C8B-B14F-4D97-AF65-F5344CB8AC3E}">
        <p14:creationId xmlns:p14="http://schemas.microsoft.com/office/powerpoint/2010/main" val="255491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501BFD-CBDF-40FC-B0A1-452D67D1BDD0}"/>
              </a:ext>
            </a:extLst>
          </p:cNvPr>
          <p:cNvSpPr>
            <a:spLocks noGrp="1"/>
          </p:cNvSpPr>
          <p:nvPr>
            <p:ph type="title"/>
          </p:nvPr>
        </p:nvSpPr>
        <p:spPr>
          <a:xfrm>
            <a:off x="1417067" y="935654"/>
            <a:ext cx="9357865" cy="1041901"/>
          </a:xfrm>
        </p:spPr>
        <p:txBody>
          <a:bodyPr vert="horz" lIns="91440" tIns="45720" rIns="91440" bIns="45720" rtlCol="0" anchor="ctr">
            <a:normAutofit/>
          </a:bodyPr>
          <a:lstStyle/>
          <a:p>
            <a:r>
              <a:rPr lang="en-US" sz="4000" b="1" kern="1200" dirty="0">
                <a:solidFill>
                  <a:srgbClr val="FF0000"/>
                </a:solidFill>
                <a:latin typeface="+mj-lt"/>
                <a:ea typeface="+mj-ea"/>
                <a:cs typeface="+mj-cs"/>
              </a:rPr>
              <a:t>Roscoe’s (1975) guidelines</a:t>
            </a:r>
          </a:p>
        </p:txBody>
      </p:sp>
      <p:sp>
        <p:nvSpPr>
          <p:cNvPr id="3" name="Content Placeholder 2">
            <a:extLst>
              <a:ext uri="{FF2B5EF4-FFF2-40B4-BE49-F238E27FC236}">
                <a16:creationId xmlns:a16="http://schemas.microsoft.com/office/drawing/2014/main" id="{00098655-FEAD-4483-A9B8-B29ACD4C01B4}"/>
              </a:ext>
            </a:extLst>
          </p:cNvPr>
          <p:cNvSpPr>
            <a:spLocks noGrp="1"/>
          </p:cNvSpPr>
          <p:nvPr>
            <p:ph idx="1"/>
          </p:nvPr>
        </p:nvSpPr>
        <p:spPr>
          <a:xfrm>
            <a:off x="924216" y="1780270"/>
            <a:ext cx="10299760" cy="3720198"/>
          </a:xfrm>
        </p:spPr>
        <p:txBody>
          <a:bodyPr vert="horz" lIns="91440" tIns="45720" rIns="91440" bIns="45720" rtlCol="0">
            <a:normAutofit/>
          </a:bodyPr>
          <a:lstStyle/>
          <a:p>
            <a:pPr marL="0"/>
            <a:r>
              <a:rPr lang="en-US" sz="2400" dirty="0"/>
              <a:t>Roscoe’s (1975) set of guidelines for determining sample size has been a common choice in the last several decades. </a:t>
            </a:r>
          </a:p>
          <a:p>
            <a:pPr marL="0"/>
            <a:r>
              <a:rPr lang="en-US" sz="2400" dirty="0"/>
              <a:t>Roscoe suggested that a sample size greater than </a:t>
            </a:r>
            <a:r>
              <a:rPr lang="en-US" sz="2400" dirty="0">
                <a:solidFill>
                  <a:srgbClr val="FF0000"/>
                </a:solidFill>
              </a:rPr>
              <a:t>30 and less than 500 </a:t>
            </a:r>
            <a:r>
              <a:rPr lang="en-US" sz="2400" dirty="0"/>
              <a:t>is suitable for most behavioral studies</a:t>
            </a:r>
          </a:p>
          <a:p>
            <a:pPr marL="0"/>
            <a:r>
              <a:rPr lang="en-US" sz="2400" dirty="0"/>
              <a:t>A sample size larger than 500 may lead to a Type II error (</a:t>
            </a:r>
            <a:r>
              <a:rPr lang="en-US" sz="2000" dirty="0"/>
              <a:t>Sekaran &amp; Bougie, 2016). </a:t>
            </a:r>
            <a:endParaRPr lang="en-US" sz="2400" dirty="0"/>
          </a:p>
          <a:p>
            <a:pPr marL="0"/>
            <a:r>
              <a:rPr lang="en-US" sz="2400" dirty="0"/>
              <a:t>Roscoe also posited that for comparative analysis, if the data set needs to be broken into several subgroups (e.g. male/female, rural/urban, local/international, etc.), 30 respondents should be considered the minimum for each group. </a:t>
            </a:r>
          </a:p>
        </p:txBody>
      </p:sp>
      <p:sp>
        <p:nvSpPr>
          <p:cNvPr id="5" name="TextBox 4">
            <a:extLst>
              <a:ext uri="{FF2B5EF4-FFF2-40B4-BE49-F238E27FC236}">
                <a16:creationId xmlns:a16="http://schemas.microsoft.com/office/drawing/2014/main" id="{79E6C09F-87C9-4EBA-8D1F-E264845D2A73}"/>
              </a:ext>
            </a:extLst>
          </p:cNvPr>
          <p:cNvSpPr txBox="1"/>
          <p:nvPr/>
        </p:nvSpPr>
        <p:spPr>
          <a:xfrm>
            <a:off x="6852019" y="5620427"/>
            <a:ext cx="4554501" cy="611681"/>
          </a:xfrm>
          <a:prstGeom prst="rect">
            <a:avLst/>
          </a:prstGeom>
        </p:spPr>
        <p:txBody>
          <a:bodyPr vert="horz" lIns="91440" tIns="45720" rIns="91440" bIns="45720" rtlCol="0">
            <a:normAutofit fontScale="70000" lnSpcReduction="2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Memon, M. A., Ting, H., Cheah, J. H.,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Thurasamy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R.,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Chuah</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F., &amp; Cham, T. H. (2020). Journal of Applied Structural Equation Modeling.</a:t>
            </a:r>
          </a:p>
        </p:txBody>
      </p:sp>
    </p:spTree>
    <p:extLst>
      <p:ext uri="{BB962C8B-B14F-4D97-AF65-F5344CB8AC3E}">
        <p14:creationId xmlns:p14="http://schemas.microsoft.com/office/powerpoint/2010/main" val="239618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1524000" y="20782"/>
            <a:ext cx="9144000" cy="436418"/>
          </a:xfrm>
        </p:spPr>
        <p:txBody>
          <a:bodyPr>
            <a:normAutofit fontScale="90000"/>
          </a:bodyPr>
          <a:lstStyle/>
          <a:p>
            <a:pPr>
              <a:defRPr/>
            </a:pPr>
            <a:r>
              <a:rPr lang="en-US" sz="2800" b="1" dirty="0">
                <a:solidFill>
                  <a:srgbClr val="FF0000"/>
                </a:solidFill>
              </a:rPr>
              <a:t>FORMULAE FOR SAMPLE SIZE CALCULATION</a:t>
            </a:r>
          </a:p>
        </p:txBody>
      </p:sp>
      <p:sp>
        <p:nvSpPr>
          <p:cNvPr id="25603" name="Content Placeholder 2"/>
          <p:cNvSpPr>
            <a:spLocks noGrp="1"/>
          </p:cNvSpPr>
          <p:nvPr>
            <p:ph sz="quarter" idx="1"/>
          </p:nvPr>
        </p:nvSpPr>
        <p:spPr>
          <a:xfrm>
            <a:off x="0" y="457200"/>
            <a:ext cx="6324600" cy="6324600"/>
          </a:xfrm>
          <a:solidFill>
            <a:schemeClr val="bg1"/>
          </a:solidFill>
          <a:ln>
            <a:solidFill>
              <a:srgbClr val="FF0000"/>
            </a:solidFill>
          </a:ln>
        </p:spPr>
        <p:txBody>
          <a:bodyPr>
            <a:normAutofit/>
          </a:bodyPr>
          <a:lstStyle/>
          <a:p>
            <a:pPr marL="0" indent="0">
              <a:spcBef>
                <a:spcPts val="580"/>
              </a:spcBef>
              <a:buNone/>
              <a:defRPr/>
            </a:pPr>
            <a:r>
              <a:rPr lang="en-US" sz="3200" dirty="0"/>
              <a:t>There are many formulae for calculating sample size</a:t>
            </a:r>
          </a:p>
          <a:p>
            <a:pPr marL="0" indent="0">
              <a:spcBef>
                <a:spcPts val="580"/>
              </a:spcBef>
              <a:buNone/>
              <a:defRPr/>
            </a:pPr>
            <a:r>
              <a:rPr lang="en-US" dirty="0"/>
              <a:t>Determined largely by 3 factors</a:t>
            </a:r>
          </a:p>
          <a:p>
            <a:pPr marL="514350" indent="-514350">
              <a:spcBef>
                <a:spcPts val="580"/>
              </a:spcBef>
              <a:buFont typeface="+mj-lt"/>
              <a:buAutoNum type="arabicPeriod"/>
              <a:defRPr/>
            </a:pPr>
            <a:r>
              <a:rPr lang="en-US" dirty="0">
                <a:solidFill>
                  <a:srgbClr val="FF0000"/>
                </a:solidFill>
              </a:rPr>
              <a:t>Population size: The total number of people who qualify for the study</a:t>
            </a:r>
          </a:p>
          <a:p>
            <a:pPr marL="514350" indent="-514350">
              <a:spcBef>
                <a:spcPts val="580"/>
              </a:spcBef>
              <a:buFont typeface="+mj-lt"/>
              <a:buAutoNum type="arabicPeriod"/>
              <a:defRPr/>
            </a:pPr>
            <a:r>
              <a:rPr lang="en-US" dirty="0">
                <a:solidFill>
                  <a:srgbClr val="FF0000"/>
                </a:solidFill>
              </a:rPr>
              <a:t>The desired level of confidence.</a:t>
            </a:r>
          </a:p>
          <a:p>
            <a:pPr marL="0" indent="0">
              <a:spcBef>
                <a:spcPts val="580"/>
              </a:spcBef>
              <a:buNone/>
              <a:defRPr/>
            </a:pPr>
            <a:r>
              <a:rPr lang="en-US" i="1" dirty="0">
                <a:solidFill>
                  <a:srgbClr val="0070C0"/>
                </a:solidFill>
              </a:rPr>
              <a:t>Usually 95%≡1.96 in business </a:t>
            </a:r>
          </a:p>
          <a:p>
            <a:pPr marL="0" indent="0">
              <a:spcBef>
                <a:spcPts val="580"/>
              </a:spcBef>
              <a:buNone/>
              <a:defRPr/>
            </a:pPr>
            <a:r>
              <a:rPr lang="en-US" i="1" dirty="0">
                <a:solidFill>
                  <a:srgbClr val="0070C0"/>
                </a:solidFill>
              </a:rPr>
              <a:t>       research</a:t>
            </a:r>
          </a:p>
          <a:p>
            <a:pPr marL="0" indent="0">
              <a:spcBef>
                <a:spcPts val="580"/>
              </a:spcBef>
              <a:buNone/>
              <a:defRPr/>
            </a:pPr>
            <a:r>
              <a:rPr lang="en-US" dirty="0">
                <a:solidFill>
                  <a:srgbClr val="FF0000"/>
                </a:solidFill>
              </a:rPr>
              <a:t>3. The acceptable margin of error.</a:t>
            </a:r>
          </a:p>
          <a:p>
            <a:pPr marL="0" indent="0">
              <a:spcBef>
                <a:spcPts val="580"/>
              </a:spcBef>
              <a:buNone/>
              <a:defRPr/>
            </a:pPr>
            <a:r>
              <a:rPr lang="en-US" i="1" dirty="0">
                <a:solidFill>
                  <a:srgbClr val="0070C0"/>
                </a:solidFill>
              </a:rPr>
              <a:t>Desired in the study. ~1%-5% </a:t>
            </a:r>
          </a:p>
          <a:p>
            <a:pPr marL="0" indent="0">
              <a:spcBef>
                <a:spcPts val="580"/>
              </a:spcBef>
              <a:buNone/>
              <a:defRPr/>
            </a:pPr>
            <a:r>
              <a:rPr lang="en-US" i="1" dirty="0">
                <a:solidFill>
                  <a:srgbClr val="0070C0"/>
                </a:solidFill>
              </a:rPr>
              <a:t>      or 0.01 and 0.05</a:t>
            </a:r>
            <a:endParaRPr lang="en-US" sz="2400" i="1" dirty="0">
              <a:solidFill>
                <a:srgbClr val="0070C0"/>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893618"/>
            <a:ext cx="5895108" cy="52071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402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10"/>
            <a:ext cx="12191997" cy="658091"/>
          </a:xfrm>
          <a:solidFill>
            <a:schemeClr val="bg1"/>
          </a:solidFill>
        </p:spPr>
        <p:txBody>
          <a:bodyPr>
            <a:noAutofit/>
          </a:bodyPr>
          <a:lstStyle/>
          <a:p>
            <a:r>
              <a:rPr lang="en-US" sz="3600" b="1" dirty="0">
                <a:solidFill>
                  <a:srgbClr val="FF0000"/>
                </a:solidFill>
              </a:rPr>
              <a:t>Sample Size for Regression Analysis and SEM  </a:t>
            </a:r>
            <a:r>
              <a:rPr lang="en-US" sz="2800" b="1" dirty="0">
                <a:solidFill>
                  <a:srgbClr val="FF0000"/>
                </a:solidFill>
              </a:rPr>
              <a:t>(Hair et al. 2010)</a:t>
            </a:r>
            <a:endParaRPr lang="en-US" sz="3600" b="1" dirty="0">
              <a:solidFill>
                <a:srgbClr val="FF0000"/>
              </a:solidFill>
            </a:endParaRPr>
          </a:p>
        </p:txBody>
      </p:sp>
      <p:sp>
        <p:nvSpPr>
          <p:cNvPr id="3" name="Content Placeholder 2"/>
          <p:cNvSpPr>
            <a:spLocks noGrp="1"/>
          </p:cNvSpPr>
          <p:nvPr>
            <p:ph idx="1"/>
          </p:nvPr>
        </p:nvSpPr>
        <p:spPr>
          <a:xfrm>
            <a:off x="0" y="762000"/>
            <a:ext cx="5791201" cy="6096000"/>
          </a:xfrm>
          <a:solidFill>
            <a:schemeClr val="bg1"/>
          </a:solidFill>
          <a:ln>
            <a:solidFill>
              <a:srgbClr val="FF0000"/>
            </a:solidFill>
          </a:ln>
        </p:spPr>
        <p:txBody>
          <a:bodyPr/>
          <a:lstStyle/>
          <a:p>
            <a:pPr marL="0" indent="0">
              <a:buNone/>
            </a:pPr>
            <a:endParaRPr lang="en-US" dirty="0"/>
          </a:p>
          <a:p>
            <a:pPr marL="0" indent="0">
              <a:buNone/>
            </a:pPr>
            <a:r>
              <a:rPr lang="en-US" sz="3200" dirty="0"/>
              <a:t>For </a:t>
            </a:r>
            <a:r>
              <a:rPr lang="en-US" sz="3200" dirty="0">
                <a:solidFill>
                  <a:srgbClr val="FF0000"/>
                </a:solidFill>
              </a:rPr>
              <a:t>multiple regression </a:t>
            </a:r>
            <a:r>
              <a:rPr lang="en-US" sz="3200" dirty="0"/>
              <a:t>analyses the desired level is between </a:t>
            </a:r>
            <a:r>
              <a:rPr lang="en-US" sz="3200" dirty="0">
                <a:solidFill>
                  <a:srgbClr val="FF0000"/>
                </a:solidFill>
              </a:rPr>
              <a:t>15 to 20 </a:t>
            </a:r>
            <a:r>
              <a:rPr lang="en-US" sz="3200" dirty="0"/>
              <a:t>observations for each predictor variable</a:t>
            </a:r>
          </a:p>
          <a:p>
            <a:pPr marL="0" indent="0">
              <a:buNone/>
            </a:pPr>
            <a:endParaRPr lang="en-US" sz="3200" dirty="0"/>
          </a:p>
          <a:p>
            <a:pPr marL="0" indent="0">
              <a:buNone/>
            </a:pPr>
            <a:r>
              <a:rPr lang="en-US" sz="3200" dirty="0"/>
              <a:t>For example, the predictor variables are 5, require a sample size of 100</a:t>
            </a:r>
          </a:p>
          <a:p>
            <a:pPr marL="0" indent="0">
              <a:buNone/>
            </a:pPr>
            <a:r>
              <a:rPr lang="en-US" sz="2400" b="1" dirty="0">
                <a:solidFill>
                  <a:srgbClr val="002060"/>
                </a:solidFill>
              </a:rPr>
              <a:t>Hair, J.F., W.C. Black, B.J. </a:t>
            </a:r>
            <a:r>
              <a:rPr lang="en-US" sz="2400" b="1" dirty="0" err="1">
                <a:solidFill>
                  <a:srgbClr val="002060"/>
                </a:solidFill>
              </a:rPr>
              <a:t>Babin</a:t>
            </a:r>
            <a:r>
              <a:rPr lang="en-US" sz="2400" b="1" dirty="0">
                <a:solidFill>
                  <a:srgbClr val="002060"/>
                </a:solidFill>
              </a:rPr>
              <a:t>, R.E. Anderson and R.L. </a:t>
            </a:r>
            <a:r>
              <a:rPr lang="en-US" sz="2400" b="1" dirty="0" err="1">
                <a:solidFill>
                  <a:srgbClr val="002060"/>
                </a:solidFill>
              </a:rPr>
              <a:t>Tatham</a:t>
            </a:r>
            <a:r>
              <a:rPr lang="en-US" sz="2400" b="1" dirty="0">
                <a:solidFill>
                  <a:srgbClr val="002060"/>
                </a:solidFill>
              </a:rPr>
              <a:t>, 2010. Multivariate Data Analysis, Prentice Hall, New Jersey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219200"/>
            <a:ext cx="6477000" cy="563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5714999" y="685800"/>
            <a:ext cx="6476999" cy="533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mn-cs"/>
              </a:rPr>
              <a:t>SEM Sample Size</a:t>
            </a:r>
          </a:p>
        </p:txBody>
      </p:sp>
      <p:sp>
        <p:nvSpPr>
          <p:cNvPr id="7" name="Rectangle 6"/>
          <p:cNvSpPr/>
          <p:nvPr/>
        </p:nvSpPr>
        <p:spPr bwMode="auto">
          <a:xfrm>
            <a:off x="0" y="685800"/>
            <a:ext cx="5715000" cy="533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mn-cs"/>
              </a:rPr>
              <a:t>Multiple Regression Sample Size</a:t>
            </a:r>
          </a:p>
        </p:txBody>
      </p:sp>
      <p:cxnSp>
        <p:nvCxnSpPr>
          <p:cNvPr id="8" name="Straight Arrow Connector 7"/>
          <p:cNvCxnSpPr/>
          <p:nvPr/>
        </p:nvCxnSpPr>
        <p:spPr bwMode="auto">
          <a:xfrm>
            <a:off x="3352800" y="1219200"/>
            <a:ext cx="0" cy="1524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7924800" y="1219200"/>
            <a:ext cx="0" cy="1524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932773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F93AFE-5B49-4FD7-83BE-63AFB052949C}"/>
              </a:ext>
            </a:extLst>
          </p:cNvPr>
          <p:cNvSpPr>
            <a:spLocks noGrp="1"/>
          </p:cNvSpPr>
          <p:nvPr>
            <p:ph type="title"/>
          </p:nvPr>
        </p:nvSpPr>
        <p:spPr>
          <a:xfrm>
            <a:off x="6978316" y="1431042"/>
            <a:ext cx="4055899" cy="3995916"/>
          </a:xfrm>
        </p:spPr>
        <p:txBody>
          <a:bodyPr anchor="ctr">
            <a:normAutofit/>
          </a:bodyPr>
          <a:lstStyle/>
          <a:p>
            <a:r>
              <a:rPr lang="en-MY" sz="5400" b="1" dirty="0">
                <a:solidFill>
                  <a:srgbClr val="FF0000"/>
                </a:solidFill>
              </a:rPr>
              <a:t>Sample size for SEM</a:t>
            </a:r>
          </a:p>
        </p:txBody>
      </p:sp>
      <p:sp>
        <p:nvSpPr>
          <p:cNvPr id="3" name="Content Placeholder 2">
            <a:extLst>
              <a:ext uri="{FF2B5EF4-FFF2-40B4-BE49-F238E27FC236}">
                <a16:creationId xmlns:a16="http://schemas.microsoft.com/office/drawing/2014/main" id="{FB9D3983-F483-42CD-B186-11D3458EF28C}"/>
              </a:ext>
            </a:extLst>
          </p:cNvPr>
          <p:cNvSpPr>
            <a:spLocks noGrp="1"/>
          </p:cNvSpPr>
          <p:nvPr>
            <p:ph idx="1"/>
          </p:nvPr>
        </p:nvSpPr>
        <p:spPr>
          <a:xfrm>
            <a:off x="-1" y="1431042"/>
            <a:ext cx="6076241" cy="3995916"/>
          </a:xfrm>
        </p:spPr>
        <p:txBody>
          <a:bodyPr anchor="ctr">
            <a:normAutofit/>
          </a:bodyPr>
          <a:lstStyle/>
          <a:p>
            <a:pPr marL="0" indent="0">
              <a:buNone/>
            </a:pPr>
            <a:r>
              <a:rPr lang="en-MY" sz="3200" dirty="0">
                <a:solidFill>
                  <a:srgbClr val="FF0000"/>
                </a:solidFill>
              </a:rPr>
              <a:t>The is no one size that fits</a:t>
            </a:r>
          </a:p>
          <a:p>
            <a:pPr marL="0" indent="0">
              <a:buNone/>
            </a:pPr>
            <a:endParaRPr lang="en-MY" sz="3200" dirty="0">
              <a:solidFill>
                <a:schemeClr val="tx1">
                  <a:lumMod val="85000"/>
                  <a:lumOff val="15000"/>
                </a:schemeClr>
              </a:solidFill>
            </a:endParaRPr>
          </a:p>
          <a:p>
            <a:pPr marL="0" indent="0">
              <a:buNone/>
            </a:pPr>
            <a:r>
              <a:rPr lang="en-US" sz="3200" dirty="0">
                <a:solidFill>
                  <a:schemeClr val="tx1">
                    <a:lumMod val="85000"/>
                    <a:lumOff val="15000"/>
                  </a:schemeClr>
                </a:solidFill>
              </a:rPr>
              <a:t>There are </a:t>
            </a:r>
            <a:r>
              <a:rPr lang="en-US" sz="3200" dirty="0">
                <a:solidFill>
                  <a:srgbClr val="FF0000"/>
                </a:solidFill>
              </a:rPr>
              <a:t>several widely adopted rules of thumb </a:t>
            </a:r>
            <a:r>
              <a:rPr lang="en-US" sz="3200" dirty="0">
                <a:solidFill>
                  <a:schemeClr val="tx1">
                    <a:lumMod val="85000"/>
                    <a:lumOff val="15000"/>
                  </a:schemeClr>
                </a:solidFill>
              </a:rPr>
              <a:t>to calculate sample size, researchers remain unclear about which one to consider when determining sample size in their respective studies</a:t>
            </a:r>
            <a:endParaRPr lang="en-MY" sz="3200" dirty="0">
              <a:solidFill>
                <a:schemeClr val="tx1">
                  <a:lumMod val="85000"/>
                  <a:lumOff val="15000"/>
                </a:schemeClr>
              </a:solidFill>
            </a:endParaRPr>
          </a:p>
          <a:p>
            <a:pPr marL="0" indent="0">
              <a:buNone/>
            </a:pPr>
            <a:endParaRPr lang="en-MY" sz="1800" dirty="0">
              <a:solidFill>
                <a:schemeClr val="tx1">
                  <a:lumMod val="85000"/>
                  <a:lumOff val="15000"/>
                </a:schemeClr>
              </a:solidFill>
            </a:endParaRPr>
          </a:p>
        </p:txBody>
      </p:sp>
    </p:spTree>
    <p:extLst>
      <p:ext uri="{BB962C8B-B14F-4D97-AF65-F5344CB8AC3E}">
        <p14:creationId xmlns:p14="http://schemas.microsoft.com/office/powerpoint/2010/main" val="214288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EC6FC-A352-449B-978A-95DA0D8594EC}"/>
              </a:ext>
            </a:extLst>
          </p:cNvPr>
          <p:cNvSpPr>
            <a:spLocks noGrp="1"/>
          </p:cNvSpPr>
          <p:nvPr>
            <p:ph type="title"/>
          </p:nvPr>
        </p:nvSpPr>
        <p:spPr>
          <a:xfrm>
            <a:off x="1913468" y="365125"/>
            <a:ext cx="9440332" cy="1325563"/>
          </a:xfrm>
        </p:spPr>
        <p:txBody>
          <a:bodyPr>
            <a:normAutofit/>
          </a:bodyPr>
          <a:lstStyle/>
          <a:p>
            <a:r>
              <a:rPr lang="en-MY" sz="5400" b="1" dirty="0">
                <a:solidFill>
                  <a:srgbClr val="FF0000"/>
                </a:solidFill>
              </a:rPr>
              <a:t>“10-Times Rule”</a:t>
            </a:r>
          </a:p>
        </p:txBody>
      </p:sp>
      <p:sp>
        <p:nvSpPr>
          <p:cNvPr id="21" name="Rectangle 20">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F5F9CF4-E7F2-4D92-ABB3-35E116C52FE2}"/>
              </a:ext>
            </a:extLst>
          </p:cNvPr>
          <p:cNvSpPr>
            <a:spLocks noGrp="1"/>
          </p:cNvSpPr>
          <p:nvPr>
            <p:ph idx="1"/>
          </p:nvPr>
        </p:nvSpPr>
        <p:spPr>
          <a:xfrm>
            <a:off x="0" y="1485106"/>
            <a:ext cx="12192000" cy="5372894"/>
          </a:xfrm>
        </p:spPr>
        <p:txBody>
          <a:bodyPr>
            <a:normAutofit/>
          </a:bodyPr>
          <a:lstStyle/>
          <a:p>
            <a:pPr marL="0" indent="0">
              <a:buNone/>
            </a:pPr>
            <a:r>
              <a:rPr lang="en-US" sz="1800" dirty="0"/>
              <a:t> </a:t>
            </a:r>
            <a:r>
              <a:rPr lang="en-US" sz="2400" dirty="0"/>
              <a:t>Hair Jr et al. (2013),</a:t>
            </a:r>
          </a:p>
          <a:p>
            <a:pPr marL="0" indent="0">
              <a:buNone/>
            </a:pPr>
            <a:r>
              <a:rPr lang="en-US" sz="2400" dirty="0"/>
              <a:t>In PLS SEM, the sample size is determined by the often-cited 10 times rule which indicates that the sample size should be equal to the larger of:</a:t>
            </a:r>
          </a:p>
          <a:p>
            <a:pPr marL="0" indent="0">
              <a:buNone/>
            </a:pPr>
            <a:r>
              <a:rPr lang="en-US" sz="2400" dirty="0"/>
              <a:t>1. </a:t>
            </a:r>
            <a:r>
              <a:rPr lang="en-US" sz="2400" dirty="0">
                <a:solidFill>
                  <a:srgbClr val="FF0000"/>
                </a:solidFill>
              </a:rPr>
              <a:t>10 times the largest number of formative indicators </a:t>
            </a:r>
            <a:r>
              <a:rPr lang="en-US" sz="2400" dirty="0"/>
              <a:t>used to measure a single construct,      </a:t>
            </a:r>
          </a:p>
          <a:p>
            <a:pPr marL="0" indent="0">
              <a:buNone/>
            </a:pPr>
            <a:r>
              <a:rPr lang="en-US" sz="2400" b="1" i="1" dirty="0"/>
              <a:t>              or</a:t>
            </a:r>
          </a:p>
          <a:p>
            <a:pPr marL="0" indent="0">
              <a:buNone/>
            </a:pPr>
            <a:r>
              <a:rPr lang="en-US" sz="2400" dirty="0"/>
              <a:t>2. </a:t>
            </a:r>
            <a:r>
              <a:rPr lang="en-US" sz="2400" dirty="0">
                <a:solidFill>
                  <a:srgbClr val="FF0000"/>
                </a:solidFill>
              </a:rPr>
              <a:t>10 times the largest number of structural paths </a:t>
            </a:r>
            <a:r>
              <a:rPr lang="en-US" sz="2400" dirty="0"/>
              <a:t>directed at a particular construct in the structural model.</a:t>
            </a:r>
          </a:p>
          <a:p>
            <a:pPr marL="0" indent="0">
              <a:buNone/>
            </a:pPr>
            <a:endParaRPr lang="en-US" sz="2400" dirty="0"/>
          </a:p>
          <a:p>
            <a:pPr marL="0" indent="0">
              <a:buNone/>
            </a:pPr>
            <a:r>
              <a:rPr lang="en-US" sz="2400" dirty="0"/>
              <a:t>The “10-times rule” method has been a favorite (Hair et al., 2011) due to its simplicity of application – it builds on the rule that the sample size should be greater than 10 times the maximum number of inner or outer model links pointing at any latent variable in the model. </a:t>
            </a:r>
          </a:p>
          <a:p>
            <a:pPr marL="0" indent="0">
              <a:buNone/>
            </a:pPr>
            <a:r>
              <a:rPr lang="en-US" sz="2400" dirty="0"/>
              <a:t>In spite of the 10-times rule method’s simplicity of application, it has been shown in the past to lead to inaccurate estimates (Goodhue et al., 2012).</a:t>
            </a:r>
            <a:endParaRPr lang="en-MY" sz="2400" dirty="0"/>
          </a:p>
        </p:txBody>
      </p:sp>
    </p:spTree>
    <p:extLst>
      <p:ext uri="{BB962C8B-B14F-4D97-AF65-F5344CB8AC3E}">
        <p14:creationId xmlns:p14="http://schemas.microsoft.com/office/powerpoint/2010/main" val="1081981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AF527E-8A20-4084-AEDE-40ED72D21767}"/>
              </a:ext>
            </a:extLst>
          </p:cNvPr>
          <p:cNvSpPr>
            <a:spLocks noGrp="1"/>
          </p:cNvSpPr>
          <p:nvPr>
            <p:ph type="title"/>
          </p:nvPr>
        </p:nvSpPr>
        <p:spPr>
          <a:xfrm>
            <a:off x="838200" y="365125"/>
            <a:ext cx="10515600" cy="1325563"/>
          </a:xfrm>
        </p:spPr>
        <p:txBody>
          <a:bodyPr>
            <a:normAutofit/>
          </a:bodyPr>
          <a:lstStyle/>
          <a:p>
            <a:r>
              <a:rPr lang="en-MY" sz="5000"/>
              <a:t>Sample size for SEM – Rules of Thumb</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551F2B3-686F-464C-981E-C560AFB54BD3}"/>
              </a:ext>
            </a:extLst>
          </p:cNvPr>
          <p:cNvSpPr>
            <a:spLocks noGrp="1"/>
          </p:cNvSpPr>
          <p:nvPr>
            <p:ph idx="1"/>
          </p:nvPr>
        </p:nvSpPr>
        <p:spPr>
          <a:xfrm>
            <a:off x="-1" y="1929384"/>
            <a:ext cx="12188951" cy="4928616"/>
          </a:xfrm>
        </p:spPr>
        <p:txBody>
          <a:bodyPr>
            <a:normAutofit/>
          </a:bodyPr>
          <a:lstStyle/>
          <a:p>
            <a:pPr marL="0" indent="0">
              <a:buNone/>
            </a:pPr>
            <a:r>
              <a:rPr lang="en-US" dirty="0">
                <a:solidFill>
                  <a:srgbClr val="FF0000"/>
                </a:solidFill>
              </a:rPr>
              <a:t>Kline (2011)</a:t>
            </a:r>
            <a:r>
              <a:rPr lang="en-US" dirty="0"/>
              <a:t> -  a typical sample size in studies where SEM is used is about </a:t>
            </a:r>
            <a:r>
              <a:rPr lang="en-US" dirty="0">
                <a:solidFill>
                  <a:srgbClr val="FF0000"/>
                </a:solidFill>
              </a:rPr>
              <a:t>200 </a:t>
            </a:r>
            <a:r>
              <a:rPr lang="en-US" dirty="0"/>
              <a:t>cases. However, a sample size of 200 cases may be too small when analyzing a complex model.</a:t>
            </a:r>
          </a:p>
          <a:p>
            <a:pPr marL="0" indent="0">
              <a:buNone/>
            </a:pPr>
            <a:r>
              <a:rPr lang="en-US" dirty="0"/>
              <a:t>Minimum sample sizes in absolute Ns were the first rules of thumb, suggesting that any </a:t>
            </a:r>
            <a:r>
              <a:rPr lang="en-US" dirty="0">
                <a:solidFill>
                  <a:srgbClr val="FF0000"/>
                </a:solidFill>
              </a:rPr>
              <a:t>N &gt; 200 </a:t>
            </a:r>
            <a:r>
              <a:rPr lang="en-US" dirty="0"/>
              <a:t>offers adequate statistical power for data analysis (Hoe, 2008;Singh et al., 2016).</a:t>
            </a:r>
          </a:p>
          <a:p>
            <a:pPr marL="0" indent="0">
              <a:buNone/>
            </a:pPr>
            <a:r>
              <a:rPr lang="en-US" dirty="0"/>
              <a:t>A sample of </a:t>
            </a:r>
            <a:r>
              <a:rPr lang="en-US" dirty="0">
                <a:solidFill>
                  <a:srgbClr val="FF0000"/>
                </a:solidFill>
              </a:rPr>
              <a:t>300 cases </a:t>
            </a:r>
            <a:r>
              <a:rPr lang="en-US" dirty="0"/>
              <a:t>has also been suggested (</a:t>
            </a:r>
            <a:r>
              <a:rPr lang="en-US" dirty="0" err="1"/>
              <a:t>Tabachnick</a:t>
            </a:r>
            <a:r>
              <a:rPr lang="en-US" dirty="0"/>
              <a:t> &amp; </a:t>
            </a:r>
            <a:r>
              <a:rPr lang="en-US" dirty="0" err="1"/>
              <a:t>Fidell</a:t>
            </a:r>
            <a:r>
              <a:rPr lang="en-US" dirty="0"/>
              <a:t>, 2013). </a:t>
            </a:r>
            <a:r>
              <a:rPr lang="en-US" dirty="0" err="1"/>
              <a:t>Comrey</a:t>
            </a:r>
            <a:r>
              <a:rPr lang="en-US" dirty="0"/>
              <a:t> and Lee (1992); </a:t>
            </a:r>
          </a:p>
          <a:p>
            <a:pPr marL="0" indent="0">
              <a:buNone/>
            </a:pPr>
            <a:r>
              <a:rPr lang="en-US" dirty="0" err="1"/>
              <a:t>Comrey</a:t>
            </a:r>
            <a:r>
              <a:rPr lang="en-US" dirty="0"/>
              <a:t> et al., 1973) graded a factor analysis sample of </a:t>
            </a:r>
            <a:r>
              <a:rPr lang="en-US" dirty="0">
                <a:solidFill>
                  <a:srgbClr val="FF0000"/>
                </a:solidFill>
              </a:rPr>
              <a:t>50 as very poor, 100 as poor, 200 as fair, 300 as good, 500 as very good, and 1000 as excellent </a:t>
            </a:r>
            <a:r>
              <a:rPr lang="en-US" dirty="0"/>
              <a:t>(quoted also by Costello &amp; Osborne, 2005;DeVellis, 2017;Williams et al., 2010and others)</a:t>
            </a:r>
            <a:endParaRPr lang="en-MY" dirty="0"/>
          </a:p>
        </p:txBody>
      </p:sp>
      <p:sp>
        <p:nvSpPr>
          <p:cNvPr id="6" name="TextBox 5">
            <a:extLst>
              <a:ext uri="{FF2B5EF4-FFF2-40B4-BE49-F238E27FC236}">
                <a16:creationId xmlns:a16="http://schemas.microsoft.com/office/drawing/2014/main" id="{40996B96-2019-48E1-82A8-26986C04F245}"/>
              </a:ext>
            </a:extLst>
          </p:cNvPr>
          <p:cNvSpPr txBox="1"/>
          <p:nvPr/>
        </p:nvSpPr>
        <p:spPr>
          <a:xfrm>
            <a:off x="0" y="6533235"/>
            <a:ext cx="1218894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Memon, M. A., Ting, H., Cheah, J. H., </a:t>
            </a:r>
            <a:r>
              <a:rPr kumimoji="0" lang="en-US" sz="1400" b="0" i="0" u="none" strike="noStrike" kern="1200" cap="none" spc="0" normalizeH="0" baseline="0" noProof="0" dirty="0" err="1">
                <a:ln>
                  <a:noFill/>
                </a:ln>
                <a:solidFill>
                  <a:srgbClr val="222222"/>
                </a:solidFill>
                <a:effectLst/>
                <a:uLnTx/>
                <a:uFillTx/>
                <a:latin typeface="Arial" panose="020B0604020202020204" pitchFamily="34" charset="0"/>
                <a:ea typeface="+mn-ea"/>
                <a:cs typeface="+mn-cs"/>
              </a:rPr>
              <a:t>Thurasamy</a:t>
            </a:r>
            <a:r>
              <a:rPr kumimoji="0" lang="en-US" sz="1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R., </a:t>
            </a:r>
            <a:r>
              <a:rPr kumimoji="0" lang="en-US" sz="1400" b="0" i="0" u="none" strike="noStrike" kern="1200" cap="none" spc="0" normalizeH="0" baseline="0" noProof="0" dirty="0" err="1">
                <a:ln>
                  <a:noFill/>
                </a:ln>
                <a:solidFill>
                  <a:srgbClr val="222222"/>
                </a:solidFill>
                <a:effectLst/>
                <a:uLnTx/>
                <a:uFillTx/>
                <a:latin typeface="Arial" panose="020B0604020202020204" pitchFamily="34" charset="0"/>
                <a:ea typeface="+mn-ea"/>
                <a:cs typeface="+mn-cs"/>
              </a:rPr>
              <a:t>Chuah</a:t>
            </a:r>
            <a:r>
              <a:rPr kumimoji="0" lang="en-US" sz="14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F., &amp; Cham, T. H. (2020). Journal of Applied Structural Equation Modeling.</a:t>
            </a:r>
            <a:endParaRPr kumimoji="0" lang="en-MY"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594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EE1146-43C8-43F7-9DEB-3882C24D8EEB}"/>
              </a:ext>
            </a:extLst>
          </p:cNvPr>
          <p:cNvSpPr>
            <a:spLocks noGrp="1"/>
          </p:cNvSpPr>
          <p:nvPr>
            <p:ph type="title"/>
          </p:nvPr>
        </p:nvSpPr>
        <p:spPr>
          <a:xfrm>
            <a:off x="838200" y="365125"/>
            <a:ext cx="10515600" cy="1325563"/>
          </a:xfrm>
        </p:spPr>
        <p:txBody>
          <a:bodyPr>
            <a:normAutofit/>
          </a:bodyPr>
          <a:lstStyle/>
          <a:p>
            <a:r>
              <a:rPr lang="en-MY" sz="4200"/>
              <a:t>Other rules of thumb</a:t>
            </a:r>
            <a:br>
              <a:rPr lang="en-MY" sz="4200"/>
            </a:br>
            <a:endParaRPr lang="en-MY"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BC88E9B-626B-4C19-8F6B-E8F1FC612A7B}"/>
              </a:ext>
            </a:extLst>
          </p:cNvPr>
          <p:cNvSpPr>
            <a:spLocks noGrp="1"/>
          </p:cNvSpPr>
          <p:nvPr>
            <p:ph idx="1"/>
          </p:nvPr>
        </p:nvSpPr>
        <p:spPr>
          <a:xfrm>
            <a:off x="3" y="1677372"/>
            <a:ext cx="12192000" cy="5180627"/>
          </a:xfrm>
        </p:spPr>
        <p:txBody>
          <a:bodyPr>
            <a:normAutofit/>
          </a:bodyPr>
          <a:lstStyle/>
          <a:p>
            <a:pPr marL="0" indent="0">
              <a:buNone/>
            </a:pPr>
            <a:r>
              <a:rPr lang="en-US" sz="2400" dirty="0"/>
              <a:t>Aside from the rules of thumb discussed above, there are several other guidelines for determining sample size. </a:t>
            </a:r>
          </a:p>
          <a:p>
            <a:pPr marL="0" indent="0">
              <a:buNone/>
            </a:pPr>
            <a:r>
              <a:rPr lang="en-US" sz="2400" dirty="0">
                <a:solidFill>
                  <a:srgbClr val="FF0000"/>
                </a:solidFill>
              </a:rPr>
              <a:t>Harris (1975) </a:t>
            </a:r>
            <a:r>
              <a:rPr lang="en-US" sz="2400" dirty="0"/>
              <a:t>recommended a minimum sample size of N ≥ 50+m</a:t>
            </a:r>
          </a:p>
          <a:p>
            <a:pPr marL="0" indent="0">
              <a:buNone/>
            </a:pPr>
            <a:r>
              <a:rPr lang="en-US" sz="2400" dirty="0"/>
              <a:t>(where m is the number of predictors). </a:t>
            </a:r>
          </a:p>
          <a:p>
            <a:pPr marL="0" indent="0">
              <a:buNone/>
            </a:pPr>
            <a:endParaRPr lang="en-US" sz="2400" dirty="0"/>
          </a:p>
          <a:p>
            <a:pPr marL="0" indent="0">
              <a:buNone/>
            </a:pPr>
            <a:r>
              <a:rPr lang="en-US" sz="2400" dirty="0">
                <a:solidFill>
                  <a:srgbClr val="FF0000"/>
                </a:solidFill>
              </a:rPr>
              <a:t>Cochran (1977) </a:t>
            </a:r>
            <a:r>
              <a:rPr lang="en-US" sz="2400" dirty="0"/>
              <a:t>suggested that when determining sample size, researchers should identify the margin of error for the items considered most important in the survey and estimate sample size separately for each of these important items. As a result, researchers would get a range of sample sizes, i.e. small sample sizes for scaled/continuous variables and larger sample sizes for categorical/dichotomous variables. Interested researchers can refer to Bartlett et al. (2001) and Cochran (1977) to learn more about Cochran's sample size</a:t>
            </a:r>
          </a:p>
          <a:p>
            <a:pPr marL="0" indent="0">
              <a:buNone/>
            </a:pPr>
            <a:r>
              <a:rPr lang="en-US" sz="2400" dirty="0"/>
              <a:t>estimation.</a:t>
            </a:r>
            <a:endParaRPr lang="en-MY" sz="2400" dirty="0"/>
          </a:p>
        </p:txBody>
      </p:sp>
      <p:sp>
        <p:nvSpPr>
          <p:cNvPr id="6" name="TextBox 5">
            <a:extLst>
              <a:ext uri="{FF2B5EF4-FFF2-40B4-BE49-F238E27FC236}">
                <a16:creationId xmlns:a16="http://schemas.microsoft.com/office/drawing/2014/main" id="{09BCE67A-EC72-4B3D-8188-0D65A05B958C}"/>
              </a:ext>
            </a:extLst>
          </p:cNvPr>
          <p:cNvSpPr txBox="1"/>
          <p:nvPr/>
        </p:nvSpPr>
        <p:spPr>
          <a:xfrm>
            <a:off x="3222171" y="6199410"/>
            <a:ext cx="879565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Memon, M. A., Ting, H., Cheah, J. H., </a:t>
            </a:r>
            <a:r>
              <a:rPr kumimoji="0" lang="en-US" sz="1600" b="0" i="0" u="none" strike="noStrike" kern="1200" cap="none" spc="0" normalizeH="0" baseline="0" noProof="0" dirty="0" err="1">
                <a:ln>
                  <a:noFill/>
                </a:ln>
                <a:solidFill>
                  <a:srgbClr val="222222"/>
                </a:solidFill>
                <a:effectLst/>
                <a:uLnTx/>
                <a:uFillTx/>
                <a:latin typeface="Arial" panose="020B0604020202020204" pitchFamily="34" charset="0"/>
                <a:ea typeface="+mn-ea"/>
                <a:cs typeface="+mn-cs"/>
              </a:rPr>
              <a:t>Thurasamy</a:t>
            </a:r>
            <a:r>
              <a:rPr kumimoji="0" lang="en-US" sz="16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R., </a:t>
            </a:r>
            <a:r>
              <a:rPr kumimoji="0" lang="en-US" sz="1600" b="0" i="0" u="none" strike="noStrike" kern="1200" cap="none" spc="0" normalizeH="0" baseline="0" noProof="0" dirty="0" err="1">
                <a:ln>
                  <a:noFill/>
                </a:ln>
                <a:solidFill>
                  <a:srgbClr val="222222"/>
                </a:solidFill>
                <a:effectLst/>
                <a:uLnTx/>
                <a:uFillTx/>
                <a:latin typeface="Arial" panose="020B0604020202020204" pitchFamily="34" charset="0"/>
                <a:ea typeface="+mn-ea"/>
                <a:cs typeface="+mn-cs"/>
              </a:rPr>
              <a:t>Chuah</a:t>
            </a:r>
            <a:r>
              <a:rPr kumimoji="0" lang="en-US" sz="16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F., &amp; Cham, T. H. (2020). Journal of Applied Structural Equation Modeling.</a:t>
            </a:r>
            <a:endParaRPr kumimoji="0" lang="en-MY"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207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FF615FE-066C-4A3A-92CB-6C0C8DB46D1D}"/>
              </a:ext>
            </a:extLst>
          </p:cNvPr>
          <p:cNvSpPr>
            <a:spLocks noGrp="1"/>
          </p:cNvSpPr>
          <p:nvPr>
            <p:ph type="title"/>
          </p:nvPr>
        </p:nvSpPr>
        <p:spPr/>
        <p:txBody>
          <a:bodyPr/>
          <a:lstStyle/>
          <a:p>
            <a:r>
              <a:rPr lang="en-US" altLang="en-US" b="1" dirty="0">
                <a:solidFill>
                  <a:srgbClr val="FF0000"/>
                </a:solidFill>
                <a:latin typeface="Aharoni" panose="02010803020104030203" pitchFamily="2" charset="-79"/>
                <a:cs typeface="Aharoni" panose="02010803020104030203" pitchFamily="2" charset="-79"/>
              </a:rPr>
              <a:t>Qualitative Research - Sample size</a:t>
            </a:r>
          </a:p>
        </p:txBody>
      </p:sp>
      <p:sp>
        <p:nvSpPr>
          <p:cNvPr id="32771" name="Content Placeholder 2">
            <a:extLst>
              <a:ext uri="{FF2B5EF4-FFF2-40B4-BE49-F238E27FC236}">
                <a16:creationId xmlns:a16="http://schemas.microsoft.com/office/drawing/2014/main" id="{957C33B2-B5F4-45C1-A9FB-2CA75C9F4CD6}"/>
              </a:ext>
            </a:extLst>
          </p:cNvPr>
          <p:cNvSpPr>
            <a:spLocks noGrp="1"/>
          </p:cNvSpPr>
          <p:nvPr>
            <p:ph idx="1"/>
          </p:nvPr>
        </p:nvSpPr>
        <p:spPr>
          <a:xfrm>
            <a:off x="0" y="1825625"/>
            <a:ext cx="12090400" cy="4351338"/>
          </a:xfrm>
        </p:spPr>
        <p:txBody>
          <a:bodyPr>
            <a:normAutofit/>
          </a:bodyPr>
          <a:lstStyle/>
          <a:p>
            <a:pPr eaLnBrk="1" hangingPunct="1"/>
            <a:r>
              <a:rPr lang="en-US" altLang="en-US" sz="3200" dirty="0"/>
              <a:t>Usually smaller than quantitative study.</a:t>
            </a:r>
          </a:p>
          <a:p>
            <a:pPr eaLnBrk="1" hangingPunct="1"/>
            <a:r>
              <a:rPr lang="en-US" altLang="en-US" sz="3200" dirty="0"/>
              <a:t>Two general guidelines: the number of participants is sufficient when…</a:t>
            </a:r>
          </a:p>
          <a:p>
            <a:pPr lvl="1" eaLnBrk="1" hangingPunct="1"/>
            <a:r>
              <a:rPr lang="en-US" altLang="en-US" sz="2800" dirty="0"/>
              <a:t>the extent to which the selected participants represent the range of potential participants in the setting</a:t>
            </a:r>
          </a:p>
          <a:p>
            <a:pPr lvl="1" eaLnBrk="1" hangingPunct="1"/>
            <a:r>
              <a:rPr lang="en-US" altLang="en-US" sz="2800" dirty="0"/>
              <a:t>the point at which the data gathered begin to be redundant (data saturation)</a:t>
            </a:r>
          </a:p>
        </p:txBody>
      </p:sp>
      <p:sp>
        <p:nvSpPr>
          <p:cNvPr id="32772" name="Slide Number Placeholder 3">
            <a:extLst>
              <a:ext uri="{FF2B5EF4-FFF2-40B4-BE49-F238E27FC236}">
                <a16:creationId xmlns:a16="http://schemas.microsoft.com/office/drawing/2014/main" id="{44FB5A02-B56F-44B3-B23A-801726DC98E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B11771E-A9B4-4E95-9A79-66BD1DBE2E05}" type="slidenum">
              <a:rPr kumimoji="0" lang="en-US" altLang="en-US" sz="12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Black" panose="020B0A04020102020204" pitchFamily="34" charset="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3" name="Picture 2">
            <a:extLst>
              <a:ext uri="{FF2B5EF4-FFF2-40B4-BE49-F238E27FC236}">
                <a16:creationId xmlns:a16="http://schemas.microsoft.com/office/drawing/2014/main" id="{D38287C0-EC3F-4F4A-A2BA-CBE6C1B9AA95}"/>
              </a:ext>
            </a:extLst>
          </p:cNvPr>
          <p:cNvPicPr>
            <a:picLocks noChangeAspect="1"/>
          </p:cNvPicPr>
          <p:nvPr/>
        </p:nvPicPr>
        <p:blipFill rotWithShape="1">
          <a:blip r:embed="rId2"/>
          <a:srcRect b="6"/>
          <a:stretch/>
        </p:blipFill>
        <p:spPr>
          <a:xfrm>
            <a:off x="20" y="-1"/>
            <a:ext cx="12191980" cy="6857571"/>
          </a:xfrm>
          <a:prstGeom prst="rect">
            <a:avLst/>
          </a:prstGeom>
        </p:spPr>
      </p:pic>
      <p:sp>
        <p:nvSpPr>
          <p:cNvPr id="36" name="Rectangle 35">
            <a:extLst>
              <a:ext uri="{FF2B5EF4-FFF2-40B4-BE49-F238E27FC236}">
                <a16:creationId xmlns:a16="http://schemas.microsoft.com/office/drawing/2014/main" id="{019FDB4D-987D-4C87-A179-9D4616AB2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1"/>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4AEE6109-15FE-48D3-A7AF-9117D9FC82E5}"/>
              </a:ext>
            </a:extLst>
          </p:cNvPr>
          <p:cNvSpPr>
            <a:spLocks noGrp="1"/>
          </p:cNvSpPr>
          <p:nvPr>
            <p:ph type="ctrTitle"/>
          </p:nvPr>
        </p:nvSpPr>
        <p:spPr>
          <a:xfrm>
            <a:off x="1619534" y="0"/>
            <a:ext cx="8952932" cy="899501"/>
          </a:xfrm>
        </p:spPr>
        <p:txBody>
          <a:bodyPr anchor="b">
            <a:normAutofit/>
          </a:bodyPr>
          <a:lstStyle/>
          <a:p>
            <a:r>
              <a:rPr lang="en-MY" dirty="0">
                <a:solidFill>
                  <a:srgbClr val="C00000"/>
                </a:solidFill>
                <a:latin typeface="Arial Black" panose="020B0A04020102020204" pitchFamily="34" charset="0"/>
              </a:rPr>
              <a:t>Sample Size</a:t>
            </a:r>
          </a:p>
        </p:txBody>
      </p:sp>
    </p:spTree>
    <p:extLst>
      <p:ext uri="{BB962C8B-B14F-4D97-AF65-F5344CB8AC3E}">
        <p14:creationId xmlns:p14="http://schemas.microsoft.com/office/powerpoint/2010/main" val="411335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0A158FD-30F9-4D5B-B873-275605A08442}"/>
              </a:ext>
            </a:extLst>
          </p:cNvPr>
          <p:cNvSpPr>
            <a:spLocks noGrp="1" noChangeArrowheads="1"/>
          </p:cNvSpPr>
          <p:nvPr>
            <p:ph type="title"/>
          </p:nvPr>
        </p:nvSpPr>
        <p:spPr/>
        <p:txBody>
          <a:bodyPr/>
          <a:lstStyle/>
          <a:p>
            <a:pPr eaLnBrk="1" hangingPunct="1"/>
            <a:r>
              <a:rPr lang="en-US" altLang="en-US" b="1" dirty="0">
                <a:solidFill>
                  <a:srgbClr val="FF0000"/>
                </a:solidFill>
              </a:rPr>
              <a:t>Sampling methods</a:t>
            </a:r>
          </a:p>
        </p:txBody>
      </p:sp>
      <p:sp>
        <p:nvSpPr>
          <p:cNvPr id="33795" name="Rectangle 3">
            <a:extLst>
              <a:ext uri="{FF2B5EF4-FFF2-40B4-BE49-F238E27FC236}">
                <a16:creationId xmlns:a16="http://schemas.microsoft.com/office/drawing/2014/main" id="{74A61A95-E88D-4676-BE3A-15EFD395E6DB}"/>
              </a:ext>
            </a:extLst>
          </p:cNvPr>
          <p:cNvSpPr>
            <a:spLocks noGrp="1" noChangeArrowheads="1"/>
          </p:cNvSpPr>
          <p:nvPr>
            <p:ph type="body" idx="1"/>
          </p:nvPr>
        </p:nvSpPr>
        <p:spPr>
          <a:xfrm>
            <a:off x="0" y="1825625"/>
            <a:ext cx="11353800" cy="4351338"/>
          </a:xfrm>
        </p:spPr>
        <p:txBody>
          <a:bodyPr/>
          <a:lstStyle/>
          <a:p>
            <a:pPr eaLnBrk="1" hangingPunct="1"/>
            <a:r>
              <a:rPr lang="en-US" altLang="en-US" sz="3200" dirty="0"/>
              <a:t>Non probability sampling</a:t>
            </a:r>
          </a:p>
          <a:p>
            <a:pPr eaLnBrk="1" hangingPunct="1"/>
            <a:r>
              <a:rPr lang="en-US" altLang="en-US" sz="3200" dirty="0"/>
              <a:t>Three of the most common sampling methods are:</a:t>
            </a:r>
          </a:p>
          <a:p>
            <a:pPr lvl="1" eaLnBrk="1" hangingPunct="1"/>
            <a:r>
              <a:rPr lang="en-US" altLang="en-US" sz="2800" dirty="0">
                <a:solidFill>
                  <a:srgbClr val="002060"/>
                </a:solidFill>
              </a:rPr>
              <a:t>Purposive sampling</a:t>
            </a:r>
          </a:p>
          <a:p>
            <a:pPr lvl="1" eaLnBrk="1" hangingPunct="1"/>
            <a:r>
              <a:rPr lang="en-US" altLang="en-US" sz="2800" dirty="0">
                <a:solidFill>
                  <a:srgbClr val="002060"/>
                </a:solidFill>
              </a:rPr>
              <a:t>Quota sampling</a:t>
            </a:r>
          </a:p>
          <a:p>
            <a:pPr lvl="1" eaLnBrk="1" hangingPunct="1"/>
            <a:r>
              <a:rPr lang="en-US" altLang="en-US" sz="2800" dirty="0">
                <a:solidFill>
                  <a:srgbClr val="002060"/>
                </a:solidFill>
              </a:rPr>
              <a:t>Snowball sampling</a:t>
            </a:r>
            <a:endParaRPr lang="en-US" altLang="en-US" dirty="0">
              <a:solidFill>
                <a:srgbClr val="002060"/>
              </a:solidFill>
            </a:endParaRPr>
          </a:p>
        </p:txBody>
      </p:sp>
      <p:sp>
        <p:nvSpPr>
          <p:cNvPr id="33796" name="Slide Number Placeholder 3">
            <a:extLst>
              <a:ext uri="{FF2B5EF4-FFF2-40B4-BE49-F238E27FC236}">
                <a16:creationId xmlns:a16="http://schemas.microsoft.com/office/drawing/2014/main" id="{55E7C346-0C3B-47CA-82FE-29C5F78076C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F8402A6-038C-4E5A-9953-E8186EC29BD5}" type="slidenum">
              <a:rPr kumimoji="0" lang="en-US" altLang="en-US" sz="12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Arial Black" panose="020B0A04020102020204" pitchFamily="34" charset="0"/>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D268AA6-A7B8-496B-A5C2-3216C97F92CF}"/>
              </a:ext>
            </a:extLst>
          </p:cNvPr>
          <p:cNvSpPr>
            <a:spLocks noGrp="1" noChangeArrowheads="1"/>
          </p:cNvSpPr>
          <p:nvPr>
            <p:ph type="title"/>
          </p:nvPr>
        </p:nvSpPr>
        <p:spPr/>
        <p:txBody>
          <a:bodyPr/>
          <a:lstStyle/>
          <a:p>
            <a:pPr eaLnBrk="1" hangingPunct="1"/>
            <a:r>
              <a:rPr lang="en-US" altLang="en-US" b="1" dirty="0">
                <a:solidFill>
                  <a:srgbClr val="FF0000"/>
                </a:solidFill>
              </a:rPr>
              <a:t>Purposive sampling</a:t>
            </a:r>
          </a:p>
        </p:txBody>
      </p:sp>
      <p:sp>
        <p:nvSpPr>
          <p:cNvPr id="34819" name="Rectangle 3">
            <a:extLst>
              <a:ext uri="{FF2B5EF4-FFF2-40B4-BE49-F238E27FC236}">
                <a16:creationId xmlns:a16="http://schemas.microsoft.com/office/drawing/2014/main" id="{7456DE79-6CBB-465D-8928-C213A268A107}"/>
              </a:ext>
            </a:extLst>
          </p:cNvPr>
          <p:cNvSpPr>
            <a:spLocks noGrp="1" noChangeArrowheads="1"/>
          </p:cNvSpPr>
          <p:nvPr>
            <p:ph type="body" idx="1"/>
          </p:nvPr>
        </p:nvSpPr>
        <p:spPr>
          <a:xfrm>
            <a:off x="0" y="1692275"/>
            <a:ext cx="12192000" cy="4664075"/>
          </a:xfrm>
        </p:spPr>
        <p:txBody>
          <a:bodyPr>
            <a:normAutofit lnSpcReduction="10000"/>
          </a:bodyPr>
          <a:lstStyle/>
          <a:p>
            <a:pPr eaLnBrk="1" hangingPunct="1"/>
            <a:r>
              <a:rPr lang="en-US" altLang="en-US" sz="3200" dirty="0"/>
              <a:t>Purposive sampling groups participants according to pre-selected criteria relevant to a particular research question.</a:t>
            </a:r>
            <a:endParaRPr lang="en-US" altLang="en-US" dirty="0"/>
          </a:p>
          <a:p>
            <a:pPr marL="457200" lvl="1" indent="0" eaLnBrk="1" hangingPunct="1">
              <a:buNone/>
            </a:pPr>
            <a:r>
              <a:rPr lang="en-US" altLang="en-US" sz="2800" dirty="0"/>
              <a:t>Example:</a:t>
            </a:r>
          </a:p>
          <a:p>
            <a:pPr lvl="1"/>
            <a:r>
              <a:rPr lang="en-US" altLang="en-US" sz="2800" dirty="0"/>
              <a:t>Owners of SMEs in the Malaysia</a:t>
            </a:r>
          </a:p>
          <a:p>
            <a:pPr lvl="1" eaLnBrk="1" hangingPunct="1"/>
            <a:r>
              <a:rPr lang="en-US" altLang="en-US" sz="2800" dirty="0"/>
              <a:t>Blockchain experts</a:t>
            </a:r>
          </a:p>
          <a:p>
            <a:pPr eaLnBrk="1" hangingPunct="1"/>
            <a:r>
              <a:rPr lang="en-US" altLang="en-US" sz="3200" dirty="0"/>
              <a:t>Sample sizes depend on:</a:t>
            </a:r>
          </a:p>
          <a:p>
            <a:pPr lvl="1" eaLnBrk="1" hangingPunct="1"/>
            <a:r>
              <a:rPr lang="en-US" altLang="en-US" sz="2800" dirty="0"/>
              <a:t>Resources and time available</a:t>
            </a:r>
          </a:p>
          <a:p>
            <a:pPr lvl="1" eaLnBrk="1" hangingPunct="1"/>
            <a:r>
              <a:rPr lang="en-US" altLang="en-US" sz="2800" dirty="0"/>
              <a:t>The study’s objectives</a:t>
            </a:r>
          </a:p>
          <a:p>
            <a:pPr eaLnBrk="1" hangingPunct="1"/>
            <a:r>
              <a:rPr lang="en-US" altLang="en-US" sz="3200" dirty="0"/>
              <a:t>If the researcher needs a specific number of participants, quota sampling is better.</a:t>
            </a:r>
          </a:p>
        </p:txBody>
      </p:sp>
      <p:sp>
        <p:nvSpPr>
          <p:cNvPr id="34820" name="Slide Number Placeholder 3">
            <a:extLst>
              <a:ext uri="{FF2B5EF4-FFF2-40B4-BE49-F238E27FC236}">
                <a16:creationId xmlns:a16="http://schemas.microsoft.com/office/drawing/2014/main" id="{AAD37233-3F5F-495E-BE23-7FFBD1D602C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1E4D764-5F4A-4201-8C23-7249FC1AF051}" type="slidenum">
              <a:rPr kumimoji="0" lang="en-US" altLang="en-US" sz="12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Arial Black" panose="020B0A04020102020204" pitchFamily="34" charset="0"/>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6023"/>
          </a:xfrm>
        </p:spPr>
        <p:txBody>
          <a:bodyPr>
            <a:normAutofit fontScale="90000"/>
          </a:bodyPr>
          <a:lstStyle/>
          <a:p>
            <a:r>
              <a:rPr lang="en-US" dirty="0">
                <a:solidFill>
                  <a:srgbClr val="FF0000"/>
                </a:solidFill>
              </a:rPr>
              <a:t>Sample Size: Qualitative</a:t>
            </a:r>
          </a:p>
        </p:txBody>
      </p:sp>
      <p:sp>
        <p:nvSpPr>
          <p:cNvPr id="3" name="Content Placeholder 2"/>
          <p:cNvSpPr>
            <a:spLocks noGrp="1"/>
          </p:cNvSpPr>
          <p:nvPr>
            <p:ph idx="1"/>
          </p:nvPr>
        </p:nvSpPr>
        <p:spPr>
          <a:xfrm>
            <a:off x="152874" y="4755356"/>
            <a:ext cx="12039126" cy="1919288"/>
          </a:xfrm>
        </p:spPr>
        <p:txBody>
          <a:bodyPr>
            <a:normAutofit/>
          </a:bodyPr>
          <a:lstStyle/>
          <a:p>
            <a:r>
              <a:rPr lang="en-US" sz="3200" dirty="0"/>
              <a:t>Conducting additional interviews, until </a:t>
            </a:r>
            <a:r>
              <a:rPr lang="en-US" sz="3200" dirty="0">
                <a:solidFill>
                  <a:srgbClr val="FF0000"/>
                </a:solidFill>
              </a:rPr>
              <a:t>data saturation </a:t>
            </a:r>
            <a:r>
              <a:rPr lang="en-US" sz="3200" dirty="0"/>
              <a:t>is reached</a:t>
            </a:r>
          </a:p>
          <a:p>
            <a:r>
              <a:rPr lang="en-US" sz="3200" dirty="0"/>
              <a:t>Homogenous group, 12 in-depth interviews should suffice (Guest et al. 2006).</a:t>
            </a:r>
          </a:p>
        </p:txBody>
      </p:sp>
      <p:pic>
        <p:nvPicPr>
          <p:cNvPr id="5" name="Picture 4"/>
          <p:cNvPicPr>
            <a:picLocks noChangeAspect="1"/>
          </p:cNvPicPr>
          <p:nvPr/>
        </p:nvPicPr>
        <p:blipFill>
          <a:blip r:embed="rId2"/>
          <a:stretch>
            <a:fillRect/>
          </a:stretch>
        </p:blipFill>
        <p:spPr>
          <a:xfrm>
            <a:off x="-92765" y="1143000"/>
            <a:ext cx="12039126" cy="3612356"/>
          </a:xfrm>
          <a:prstGeom prst="rect">
            <a:avLst/>
          </a:prstGeom>
        </p:spPr>
      </p:pic>
    </p:spTree>
    <p:extLst>
      <p:ext uri="{BB962C8B-B14F-4D97-AF65-F5344CB8AC3E}">
        <p14:creationId xmlns:p14="http://schemas.microsoft.com/office/powerpoint/2010/main" val="1647748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0" y="0"/>
            <a:ext cx="9144000" cy="685800"/>
          </a:xfrm>
        </p:spPr>
        <p:txBody>
          <a:bodyPr>
            <a:normAutofit fontScale="90000"/>
          </a:bodyPr>
          <a:lstStyle/>
          <a:p>
            <a:r>
              <a:rPr lang="en-US" sz="4800" b="1" dirty="0">
                <a:solidFill>
                  <a:srgbClr val="FF0000"/>
                </a:solidFill>
              </a:rPr>
              <a:t>Sample Size: </a:t>
            </a:r>
            <a:r>
              <a:rPr lang="en-US" sz="3100" b="1" dirty="0">
                <a:solidFill>
                  <a:srgbClr val="FF0000"/>
                </a:solidFill>
              </a:rPr>
              <a:t>Cohen Statistical Power Analysis (1998)</a:t>
            </a:r>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7" name="Rectangle 6"/>
          <p:cNvSpPr/>
          <p:nvPr/>
        </p:nvSpPr>
        <p:spPr>
          <a:xfrm>
            <a:off x="0" y="533400"/>
            <a:ext cx="10193482"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Five Factors considered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1. Significance level or criterion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 effect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 desired power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4. estimated variance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5. sample siz</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sp>
        <p:nvSpPr>
          <p:cNvPr id="8" name="Rectangle 7"/>
          <p:cNvSpPr/>
          <p:nvPr/>
        </p:nvSpPr>
        <p:spPr>
          <a:xfrm>
            <a:off x="0" y="2722483"/>
            <a:ext cx="5638800" cy="707886"/>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The values of significance level, effect size, power and estimated variance have to be pre-determined.</a:t>
            </a:r>
          </a:p>
        </p:txBody>
      </p:sp>
      <p:sp>
        <p:nvSpPr>
          <p:cNvPr id="9" name="Rectangle 8"/>
          <p:cNvSpPr/>
          <p:nvPr/>
        </p:nvSpPr>
        <p:spPr>
          <a:xfrm>
            <a:off x="0" y="3416975"/>
            <a:ext cx="5638800" cy="3477875"/>
          </a:xfrm>
          <a:prstGeom prst="rect">
            <a:avLst/>
          </a:prstGeom>
          <a:solidFill>
            <a:schemeClr val="bg1"/>
          </a:solidFill>
          <a:ln>
            <a:solidFill>
              <a:srgbClr val="FF0000"/>
            </a:solidFill>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Significance for most studies :  = .05.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Effect sizes to test the significance of product moment correlation coefficient, r, are, .10, .30, and .50, for small, medium and large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Effect size index, f2  for small, medium and large effect sizes are f2 = .02, .15, and .35 respectively</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Statistical Power:  Cohen (1992) suggested fixing the power at .80 (β = .20),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5638800" y="609600"/>
            <a:ext cx="6553200" cy="2893100"/>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Correlational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To find out the degree of the relationship between a DV and 10 IVs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With a predetermined effect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of r = .30 (medium), a significant alpha = .05 and a statistical power of .80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Desired sample size to test these relationships is 85 (Cohen, 1992). This means that </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85 respondents</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are suff</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icient to perform this statistical analysis.</a:t>
            </a:r>
          </a:p>
        </p:txBody>
      </p:sp>
      <p:sp>
        <p:nvSpPr>
          <p:cNvPr id="12" name="Rectangle 11"/>
          <p:cNvSpPr/>
          <p:nvPr/>
        </p:nvSpPr>
        <p:spPr>
          <a:xfrm>
            <a:off x="5638801" y="3502700"/>
            <a:ext cx="6553199" cy="3416320"/>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Regression Analysis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Calculation can performed on the maximum of 10 independent variables (u =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With the specified power of .80, a medium effect size of f2  = .15, a significant alpha of .05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Sample size is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116</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988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13696-CC5B-4D99-8743-7C449C6278E1}"/>
              </a:ext>
            </a:extLst>
          </p:cNvPr>
          <p:cNvSpPr>
            <a:spLocks noGrp="1"/>
          </p:cNvSpPr>
          <p:nvPr>
            <p:ph type="title"/>
          </p:nvPr>
        </p:nvSpPr>
        <p:spPr>
          <a:xfrm>
            <a:off x="2009775" y="274638"/>
            <a:ext cx="7042150" cy="633412"/>
          </a:xfrm>
        </p:spPr>
        <p:txBody>
          <a:bodyPr/>
          <a:lstStyle/>
          <a:p>
            <a:r>
              <a:rPr lang="en-US" dirty="0"/>
              <a:t>Cohen: </a:t>
            </a:r>
            <a:r>
              <a:rPr lang="en-US" dirty="0" err="1"/>
              <a:t>GPower</a:t>
            </a:r>
            <a:endParaRPr lang="en-US" dirty="0"/>
          </a:p>
        </p:txBody>
      </p:sp>
      <p:sp>
        <p:nvSpPr>
          <p:cNvPr id="4" name="Footer Placeholder 3">
            <a:extLst>
              <a:ext uri="{FF2B5EF4-FFF2-40B4-BE49-F238E27FC236}">
                <a16:creationId xmlns:a16="http://schemas.microsoft.com/office/drawing/2014/main" id="{83D58EB4-BA5C-441E-8205-D0775239829A}"/>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5" name="Picture 4">
            <a:extLst>
              <a:ext uri="{FF2B5EF4-FFF2-40B4-BE49-F238E27FC236}">
                <a16:creationId xmlns:a16="http://schemas.microsoft.com/office/drawing/2014/main" id="{41E4D36D-FFAB-4E56-9E0C-1B00E9F97EB7}"/>
              </a:ext>
            </a:extLst>
          </p:cNvPr>
          <p:cNvPicPr>
            <a:picLocks noChangeAspect="1"/>
          </p:cNvPicPr>
          <p:nvPr/>
        </p:nvPicPr>
        <p:blipFill>
          <a:blip r:embed="rId2"/>
          <a:stretch>
            <a:fillRect/>
          </a:stretch>
        </p:blipFill>
        <p:spPr>
          <a:xfrm>
            <a:off x="3397250" y="1143000"/>
            <a:ext cx="7042150" cy="5480050"/>
          </a:xfrm>
          <a:prstGeom prst="rect">
            <a:avLst/>
          </a:prstGeom>
        </p:spPr>
      </p:pic>
      <p:sp>
        <p:nvSpPr>
          <p:cNvPr id="6" name="TextBox 5">
            <a:extLst>
              <a:ext uri="{FF2B5EF4-FFF2-40B4-BE49-F238E27FC236}">
                <a16:creationId xmlns:a16="http://schemas.microsoft.com/office/drawing/2014/main" id="{1D7E08ED-B5A7-4678-BA31-DE28D3471246}"/>
              </a:ext>
            </a:extLst>
          </p:cNvPr>
          <p:cNvSpPr txBox="1"/>
          <p:nvPr/>
        </p:nvSpPr>
        <p:spPr>
          <a:xfrm>
            <a:off x="128588" y="1828800"/>
            <a:ext cx="483096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Power: 95%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Alpha at: 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Medium effect of 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Number of Predictors: 2</a:t>
            </a:r>
          </a:p>
        </p:txBody>
      </p:sp>
    </p:spTree>
    <p:extLst>
      <p:ext uri="{BB962C8B-B14F-4D97-AF65-F5344CB8AC3E}">
        <p14:creationId xmlns:p14="http://schemas.microsoft.com/office/powerpoint/2010/main" val="2574836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D55A8-4DA7-4B20-8C20-EE6FAC20CE2D}"/>
              </a:ext>
            </a:extLst>
          </p:cNvPr>
          <p:cNvSpPr>
            <a:spLocks noGrp="1"/>
          </p:cNvSpPr>
          <p:nvPr>
            <p:ph type="title"/>
          </p:nvPr>
        </p:nvSpPr>
        <p:spPr>
          <a:xfrm>
            <a:off x="1524000" y="39688"/>
            <a:ext cx="7042150" cy="715962"/>
          </a:xfrm>
        </p:spPr>
        <p:txBody>
          <a:bodyPr/>
          <a:lstStyle/>
          <a:p>
            <a:r>
              <a:rPr lang="en-US" dirty="0">
                <a:solidFill>
                  <a:srgbClr val="FF0000"/>
                </a:solidFill>
              </a:rPr>
              <a:t>G-Power Example</a:t>
            </a:r>
          </a:p>
        </p:txBody>
      </p:sp>
      <p:pic>
        <p:nvPicPr>
          <p:cNvPr id="5" name="Content Placeholder 4">
            <a:extLst>
              <a:ext uri="{FF2B5EF4-FFF2-40B4-BE49-F238E27FC236}">
                <a16:creationId xmlns:a16="http://schemas.microsoft.com/office/drawing/2014/main" id="{41F6F3A1-5F0C-4E6D-A7E2-51C426EA3D42}"/>
              </a:ext>
            </a:extLst>
          </p:cNvPr>
          <p:cNvPicPr>
            <a:picLocks noGrp="1" noChangeAspect="1"/>
          </p:cNvPicPr>
          <p:nvPr>
            <p:ph idx="1"/>
          </p:nvPr>
        </p:nvPicPr>
        <p:blipFill>
          <a:blip r:embed="rId2"/>
          <a:stretch>
            <a:fillRect/>
          </a:stretch>
        </p:blipFill>
        <p:spPr>
          <a:xfrm>
            <a:off x="0" y="609600"/>
            <a:ext cx="6096000" cy="4953000"/>
          </a:xfrm>
          <a:prstGeom prst="rect">
            <a:avLst/>
          </a:prstGeom>
        </p:spPr>
      </p:pic>
      <p:sp>
        <p:nvSpPr>
          <p:cNvPr id="4" name="Footer Placeholder 3">
            <a:extLst>
              <a:ext uri="{FF2B5EF4-FFF2-40B4-BE49-F238E27FC236}">
                <a16:creationId xmlns:a16="http://schemas.microsoft.com/office/drawing/2014/main" id="{1A78D3E3-C794-45B2-9D01-8E95F92757E8}"/>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6" name="Picture 5">
            <a:extLst>
              <a:ext uri="{FF2B5EF4-FFF2-40B4-BE49-F238E27FC236}">
                <a16:creationId xmlns:a16="http://schemas.microsoft.com/office/drawing/2014/main" id="{73F75460-5401-4EC0-9830-349B0A3506B1}"/>
              </a:ext>
            </a:extLst>
          </p:cNvPr>
          <p:cNvPicPr>
            <a:picLocks noChangeAspect="1"/>
          </p:cNvPicPr>
          <p:nvPr/>
        </p:nvPicPr>
        <p:blipFill>
          <a:blip r:embed="rId3"/>
          <a:stretch>
            <a:fillRect/>
          </a:stretch>
        </p:blipFill>
        <p:spPr>
          <a:xfrm>
            <a:off x="6095999" y="609600"/>
            <a:ext cx="5934075" cy="4953000"/>
          </a:xfrm>
          <a:prstGeom prst="rect">
            <a:avLst/>
          </a:prstGeom>
        </p:spPr>
      </p:pic>
      <p:sp>
        <p:nvSpPr>
          <p:cNvPr id="7" name="Rectangle 6">
            <a:extLst>
              <a:ext uri="{FF2B5EF4-FFF2-40B4-BE49-F238E27FC236}">
                <a16:creationId xmlns:a16="http://schemas.microsoft.com/office/drawing/2014/main" id="{6E52AA3D-5A5A-417C-944B-BF0DE542C25F}"/>
              </a:ext>
            </a:extLst>
          </p:cNvPr>
          <p:cNvSpPr/>
          <p:nvPr/>
        </p:nvSpPr>
        <p:spPr>
          <a:xfrm>
            <a:off x="1540412" y="5594253"/>
            <a:ext cx="9127588"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NewRoman"/>
                <a:ea typeface="+mn-ea"/>
                <a:cs typeface="+mn-cs"/>
              </a:rPr>
              <a:t>The priori power analysis assumed a medium effect size of .15 (</a:t>
            </a:r>
            <a:r>
              <a:rPr kumimoji="0" lang="en-US" sz="2800" b="0" i="1" u="none" strike="noStrike" kern="1200" cap="none" spc="0" normalizeH="0" baseline="0" noProof="0" dirty="0">
                <a:ln>
                  <a:noFill/>
                </a:ln>
                <a:solidFill>
                  <a:srgbClr val="000000"/>
                </a:solidFill>
                <a:effectLst/>
                <a:uLnTx/>
                <a:uFillTx/>
                <a:latin typeface="TimesNewRoman,Italic"/>
                <a:ea typeface="+mn-ea"/>
                <a:cs typeface="+mn-cs"/>
              </a:rPr>
              <a:t>f</a:t>
            </a:r>
            <a:r>
              <a:rPr kumimoji="0" lang="en-US" sz="1400" b="0" i="1" u="none" strike="noStrike" kern="1200" cap="none" spc="0" normalizeH="0" baseline="0" noProof="0" dirty="0">
                <a:ln>
                  <a:noFill/>
                </a:ln>
                <a:solidFill>
                  <a:srgbClr val="000000"/>
                </a:solidFill>
                <a:effectLst/>
                <a:uLnTx/>
                <a:uFillTx/>
                <a:latin typeface="TimesNewRoman,Italic"/>
                <a:ea typeface="+mn-ea"/>
                <a:cs typeface="+mn-cs"/>
              </a:rPr>
              <a:t>2 </a:t>
            </a:r>
            <a:r>
              <a:rPr kumimoji="0" lang="en-US" sz="2800" b="0" i="0" u="none" strike="noStrike" kern="1200" cap="none" spc="0" normalizeH="0" baseline="0" noProof="0" dirty="0">
                <a:ln>
                  <a:noFill/>
                </a:ln>
                <a:solidFill>
                  <a:srgbClr val="000000"/>
                </a:solidFill>
                <a:effectLst/>
                <a:uLnTx/>
                <a:uFillTx/>
                <a:latin typeface="TimesNewRoman"/>
                <a:ea typeface="+mn-ea"/>
                <a:cs typeface="+mn-cs"/>
              </a:rPr>
              <a:t>= .15) and </a:t>
            </a:r>
            <a:r>
              <a:rPr kumimoji="0" lang="en-US" sz="2800" b="0" i="1" u="none" strike="noStrike" kern="1200" cap="none" spc="0" normalizeH="0" baseline="0" noProof="0" dirty="0">
                <a:ln>
                  <a:noFill/>
                </a:ln>
                <a:solidFill>
                  <a:srgbClr val="000000"/>
                </a:solidFill>
                <a:effectLst/>
                <a:uLnTx/>
                <a:uFillTx/>
                <a:latin typeface="TimesNewRoman,Italic"/>
                <a:ea typeface="+mn-ea"/>
                <a:cs typeface="+mn-cs"/>
              </a:rPr>
              <a:t>a </a:t>
            </a:r>
            <a:r>
              <a:rPr kumimoji="0" lang="en-US" sz="2800" b="0" i="0" u="none" strike="noStrike" kern="1200" cap="none" spc="0" normalizeH="0" baseline="0" noProof="0" dirty="0">
                <a:ln>
                  <a:noFill/>
                </a:ln>
                <a:solidFill>
                  <a:srgbClr val="000000"/>
                </a:solidFill>
                <a:effectLst/>
                <a:uLnTx/>
                <a:uFillTx/>
                <a:latin typeface="TimesNewRoman"/>
                <a:ea typeface="+mn-ea"/>
                <a:cs typeface="+mn-cs"/>
              </a:rPr>
              <a:t>= .05 to achieve a power of .80 and .95</a:t>
            </a: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14783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CB7A839F-7CF6-41DA-A1F0-448E1DE87D3E}"/>
              </a:ext>
            </a:extLst>
          </p:cNvPr>
          <p:cNvSpPr>
            <a:spLocks noGrp="1"/>
          </p:cNvSpPr>
          <p:nvPr>
            <p:ph type="ctrTitle"/>
          </p:nvPr>
        </p:nvSpPr>
        <p:spPr>
          <a:xfrm>
            <a:off x="114301" y="4602162"/>
            <a:ext cx="11972924" cy="1720850"/>
          </a:xfrm>
        </p:spPr>
        <p:txBody>
          <a:bodyPr anchor="ctr">
            <a:normAutofit/>
          </a:bodyPr>
          <a:lstStyle/>
          <a:p>
            <a:r>
              <a:rPr lang="en-MY" dirty="0"/>
              <a:t>Thank You</a:t>
            </a:r>
            <a:br>
              <a:rPr lang="en-MY"/>
            </a:br>
            <a:r>
              <a:rPr lang="en-MY"/>
              <a:t>Questions</a:t>
            </a:r>
            <a:endParaRPr lang="en-MY" dirty="0"/>
          </a:p>
        </p:txBody>
      </p:sp>
      <p:pic>
        <p:nvPicPr>
          <p:cNvPr id="4" name="Picture 3" descr="Lake surronded by trees and hills">
            <a:extLst>
              <a:ext uri="{FF2B5EF4-FFF2-40B4-BE49-F238E27FC236}">
                <a16:creationId xmlns:a16="http://schemas.microsoft.com/office/drawing/2014/main" id="{F2082F5B-1EAD-41D7-A3D1-2CECDB2DAC7E}"/>
              </a:ext>
            </a:extLst>
          </p:cNvPr>
          <p:cNvPicPr>
            <a:picLocks noChangeAspect="1"/>
          </p:cNvPicPr>
          <p:nvPr/>
        </p:nvPicPr>
        <p:blipFill rotWithShape="1">
          <a:blip r:embed="rId2"/>
          <a:srcRect t="35297" b="15370"/>
          <a:stretch/>
        </p:blipFill>
        <p:spPr>
          <a:xfrm>
            <a:off x="20" y="10"/>
            <a:ext cx="12191977" cy="4014777"/>
          </a:xfrm>
          <a:prstGeom prst="rect">
            <a:avLst/>
          </a:prstGeom>
        </p:spPr>
      </p:pic>
      <p:cxnSp>
        <p:nvCxnSpPr>
          <p:cNvPr id="11" name="Straight Connector 10">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62587"/>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185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4F57-D96C-4A4F-92E6-9DCC84893B05}"/>
              </a:ext>
            </a:extLst>
          </p:cNvPr>
          <p:cNvSpPr>
            <a:spLocks noGrp="1"/>
          </p:cNvSpPr>
          <p:nvPr>
            <p:ph type="title"/>
          </p:nvPr>
        </p:nvSpPr>
        <p:spPr>
          <a:xfrm>
            <a:off x="0" y="18256"/>
            <a:ext cx="12192000" cy="1126332"/>
          </a:xfrm>
        </p:spPr>
        <p:txBody>
          <a:bodyPr>
            <a:normAutofit fontScale="90000"/>
          </a:bodyPr>
          <a:lstStyle/>
          <a:p>
            <a:r>
              <a:rPr lang="en-MY" b="1" dirty="0" err="1">
                <a:solidFill>
                  <a:srgbClr val="C00000"/>
                </a:solidFill>
              </a:rPr>
              <a:t>Krejcie</a:t>
            </a:r>
            <a:r>
              <a:rPr lang="en-MY" b="1" dirty="0">
                <a:solidFill>
                  <a:srgbClr val="C00000"/>
                </a:solidFill>
              </a:rPr>
              <a:t> and Morgan (1970)</a:t>
            </a:r>
            <a:br>
              <a:rPr lang="en-MY" b="1" dirty="0">
                <a:solidFill>
                  <a:srgbClr val="C00000"/>
                </a:solidFill>
              </a:rPr>
            </a:br>
            <a:endParaRPr lang="en-MY" b="1" dirty="0">
              <a:solidFill>
                <a:srgbClr val="C00000"/>
              </a:solidFill>
            </a:endParaRPr>
          </a:p>
        </p:txBody>
      </p:sp>
      <p:sp>
        <p:nvSpPr>
          <p:cNvPr id="3" name="Content Placeholder 2">
            <a:extLst>
              <a:ext uri="{FF2B5EF4-FFF2-40B4-BE49-F238E27FC236}">
                <a16:creationId xmlns:a16="http://schemas.microsoft.com/office/drawing/2014/main" id="{F3B09BA1-F6A2-4056-A9D7-A9E2984F9EAC}"/>
              </a:ext>
            </a:extLst>
          </p:cNvPr>
          <p:cNvSpPr>
            <a:spLocks noGrp="1"/>
          </p:cNvSpPr>
          <p:nvPr>
            <p:ph idx="1"/>
          </p:nvPr>
        </p:nvSpPr>
        <p:spPr>
          <a:xfrm>
            <a:off x="0" y="576775"/>
            <a:ext cx="6710289" cy="6281225"/>
          </a:xfrm>
          <a:ln>
            <a:solidFill>
              <a:schemeClr val="accent1"/>
            </a:solidFill>
          </a:ln>
        </p:spPr>
        <p:txBody>
          <a:bodyPr>
            <a:normAutofit fontScale="92500"/>
          </a:bodyPr>
          <a:lstStyle/>
          <a:p>
            <a:pPr marL="0" indent="0">
              <a:buNone/>
            </a:pPr>
            <a:r>
              <a:rPr lang="en-US" dirty="0"/>
              <a:t>The Krejcie and Morgan table (KMT, Krejcie &amp; Morgan, 1970) is well known for sample size</a:t>
            </a:r>
          </a:p>
          <a:p>
            <a:pPr marL="0" indent="0">
              <a:buNone/>
            </a:pPr>
            <a:r>
              <a:rPr lang="en-US" dirty="0"/>
              <a:t>determination among behavioral and social science researchers. </a:t>
            </a:r>
          </a:p>
          <a:p>
            <a:pPr marL="0" indent="0">
              <a:buNone/>
            </a:pPr>
            <a:endParaRPr lang="en-US" dirty="0"/>
          </a:p>
          <a:p>
            <a:pPr marL="0" indent="0">
              <a:buNone/>
            </a:pPr>
            <a:r>
              <a:rPr lang="en-US" dirty="0"/>
              <a:t>The KMT suggests that a sample of 384 is sufficient for a population of 1,000,000 or more. </a:t>
            </a:r>
          </a:p>
          <a:p>
            <a:pPr marL="0" indent="0">
              <a:buNone/>
            </a:pPr>
            <a:r>
              <a:rPr lang="en-US" dirty="0"/>
              <a:t>A sample must be representative of the particular population under study when using the KMT. </a:t>
            </a:r>
          </a:p>
          <a:p>
            <a:pPr marL="0" indent="0">
              <a:buNone/>
            </a:pPr>
            <a:endParaRPr lang="en-US" dirty="0"/>
          </a:p>
          <a:p>
            <a:pPr marL="0" indent="0">
              <a:buNone/>
            </a:pPr>
            <a:r>
              <a:rPr lang="en-US" dirty="0"/>
              <a:t>The KMT should be used to determine sample size when probability sampling (e.g. simple random, systematic, stratified) is the appropriate choice. </a:t>
            </a:r>
            <a:endParaRPr lang="en-MY" dirty="0"/>
          </a:p>
        </p:txBody>
      </p:sp>
      <p:pic>
        <p:nvPicPr>
          <p:cNvPr id="6" name="Picture 5">
            <a:extLst>
              <a:ext uri="{FF2B5EF4-FFF2-40B4-BE49-F238E27FC236}">
                <a16:creationId xmlns:a16="http://schemas.microsoft.com/office/drawing/2014/main" id="{0DC78CF9-D58F-471E-BB8E-776AFA94DEDB}"/>
              </a:ext>
            </a:extLst>
          </p:cNvPr>
          <p:cNvPicPr>
            <a:picLocks noChangeAspect="1"/>
          </p:cNvPicPr>
          <p:nvPr/>
        </p:nvPicPr>
        <p:blipFill>
          <a:blip r:embed="rId2"/>
          <a:stretch>
            <a:fillRect/>
          </a:stretch>
        </p:blipFill>
        <p:spPr>
          <a:xfrm>
            <a:off x="6710288" y="576775"/>
            <a:ext cx="5481712" cy="4224619"/>
          </a:xfrm>
          <a:prstGeom prst="rect">
            <a:avLst/>
          </a:prstGeom>
        </p:spPr>
      </p:pic>
      <p:sp>
        <p:nvSpPr>
          <p:cNvPr id="7" name="TextBox 6">
            <a:extLst>
              <a:ext uri="{FF2B5EF4-FFF2-40B4-BE49-F238E27FC236}">
                <a16:creationId xmlns:a16="http://schemas.microsoft.com/office/drawing/2014/main" id="{CD9CB67F-FAAB-43DF-90F3-E75C04506250}"/>
              </a:ext>
            </a:extLst>
          </p:cNvPr>
          <p:cNvSpPr txBox="1"/>
          <p:nvPr/>
        </p:nvSpPr>
        <p:spPr>
          <a:xfrm>
            <a:off x="6701748" y="5819560"/>
            <a:ext cx="549025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Krejcie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R.V., &amp; Morgan, D.W., (1970). Determining Sample Size for Research Activities. Educational and Psychological Measurement.</a:t>
            </a: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325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8514" y="63212"/>
            <a:ext cx="6586491" cy="1286160"/>
          </a:xfrm>
        </p:spPr>
        <p:txBody>
          <a:bodyPr anchor="b">
            <a:normAutofit/>
          </a:bodyPr>
          <a:lstStyle/>
          <a:p>
            <a:r>
              <a:rPr lang="en-US" b="1" dirty="0">
                <a:solidFill>
                  <a:srgbClr val="FF0000"/>
                </a:solidFill>
              </a:rPr>
              <a:t>Sample Size</a:t>
            </a:r>
          </a:p>
        </p:txBody>
      </p:sp>
      <p:sp>
        <p:nvSpPr>
          <p:cNvPr id="3" name="Content Placeholder 2"/>
          <p:cNvSpPr>
            <a:spLocks noGrp="1"/>
          </p:cNvSpPr>
          <p:nvPr>
            <p:ph idx="1"/>
          </p:nvPr>
        </p:nvSpPr>
        <p:spPr>
          <a:xfrm>
            <a:off x="3817258" y="1688123"/>
            <a:ext cx="8374742" cy="5169877"/>
          </a:xfrm>
        </p:spPr>
        <p:txBody>
          <a:bodyPr>
            <a:normAutofit/>
          </a:bodyPr>
          <a:lstStyle/>
          <a:p>
            <a:pPr marL="0" indent="0">
              <a:spcBef>
                <a:spcPts val="0"/>
              </a:spcBef>
              <a:spcAft>
                <a:spcPts val="600"/>
              </a:spcAft>
              <a:buNone/>
            </a:pPr>
            <a:r>
              <a:rPr lang="en-US" sz="2400" dirty="0"/>
              <a:t>Sample size is governed by:</a:t>
            </a:r>
          </a:p>
          <a:p>
            <a:pPr marL="0" indent="0">
              <a:spcBef>
                <a:spcPts val="0"/>
              </a:spcBef>
              <a:spcAft>
                <a:spcPts val="600"/>
              </a:spcAft>
              <a:buNone/>
            </a:pPr>
            <a:r>
              <a:rPr lang="en-US" sz="2400" dirty="0"/>
              <a:t>• </a:t>
            </a:r>
            <a:r>
              <a:rPr lang="en-US" sz="2400" b="1" dirty="0">
                <a:solidFill>
                  <a:srgbClr val="FF0000"/>
                </a:solidFill>
              </a:rPr>
              <a:t>The confidence level </a:t>
            </a:r>
            <a:r>
              <a:rPr lang="en-US" sz="2400" dirty="0"/>
              <a:t>you need to have in your data – that is, the level of certainty that the characteristics of the data collected will represent the characteristics of the target population;</a:t>
            </a:r>
          </a:p>
          <a:p>
            <a:pPr marL="0" indent="0">
              <a:spcBef>
                <a:spcPts val="0"/>
              </a:spcBef>
              <a:spcAft>
                <a:spcPts val="600"/>
              </a:spcAft>
              <a:buNone/>
            </a:pPr>
            <a:r>
              <a:rPr lang="en-US" sz="2400" dirty="0"/>
              <a:t>95% - at least 95 of these samples would be certain to represent</a:t>
            </a:r>
          </a:p>
          <a:p>
            <a:pPr marL="0" indent="0">
              <a:spcBef>
                <a:spcPts val="0"/>
              </a:spcBef>
              <a:spcAft>
                <a:spcPts val="600"/>
              </a:spcAft>
              <a:buNone/>
            </a:pPr>
            <a:r>
              <a:rPr lang="en-US" sz="2400" dirty="0"/>
              <a:t>the characteristics of the target population</a:t>
            </a:r>
          </a:p>
          <a:p>
            <a:pPr marL="0" indent="0">
              <a:spcBef>
                <a:spcPts val="0"/>
              </a:spcBef>
              <a:spcAft>
                <a:spcPts val="600"/>
              </a:spcAft>
              <a:buNone/>
            </a:pPr>
            <a:r>
              <a:rPr lang="en-US" sz="2400" dirty="0"/>
              <a:t>• </a:t>
            </a:r>
            <a:r>
              <a:rPr lang="en-US" sz="2400" b="1" dirty="0">
                <a:solidFill>
                  <a:srgbClr val="FF0000"/>
                </a:solidFill>
              </a:rPr>
              <a:t>The margin of error </a:t>
            </a:r>
            <a:r>
              <a:rPr lang="en-US" sz="2400" dirty="0"/>
              <a:t>that you can tolerate – that is, the accuracy you require for any estimates made from your sample;</a:t>
            </a:r>
          </a:p>
          <a:p>
            <a:pPr marL="0" indent="0">
              <a:spcBef>
                <a:spcPts val="0"/>
              </a:spcBef>
              <a:spcAft>
                <a:spcPts val="600"/>
              </a:spcAft>
              <a:buNone/>
            </a:pPr>
            <a:endParaRPr lang="en-US" sz="2400" dirty="0"/>
          </a:p>
          <a:p>
            <a:pPr marL="0" indent="0">
              <a:spcBef>
                <a:spcPts val="0"/>
              </a:spcBef>
              <a:spcAft>
                <a:spcPts val="600"/>
              </a:spcAft>
              <a:buNone/>
            </a:pPr>
            <a:r>
              <a:rPr lang="en-US" sz="2400" dirty="0"/>
              <a:t>• </a:t>
            </a:r>
            <a:r>
              <a:rPr lang="en-US" sz="2400" b="1" dirty="0">
                <a:solidFill>
                  <a:srgbClr val="FF0000"/>
                </a:solidFill>
              </a:rPr>
              <a:t>The types of analyses </a:t>
            </a:r>
            <a:r>
              <a:rPr lang="en-US" sz="2400" dirty="0"/>
              <a:t>you are going to undertake – in particular, the number of categories into which you wish to subdivide your data, as many statistical techniques have a minimum threshold of data cases for each cell (e.g. chi square)</a:t>
            </a:r>
          </a:p>
        </p:txBody>
      </p:sp>
      <p:pic>
        <p:nvPicPr>
          <p:cNvPr id="5" name="Picture 4" descr="Yellow measuring tape">
            <a:extLst>
              <a:ext uri="{FF2B5EF4-FFF2-40B4-BE49-F238E27FC236}">
                <a16:creationId xmlns:a16="http://schemas.microsoft.com/office/drawing/2014/main" id="{7D554D2D-A70F-4B84-A7E5-94A210B7A2A6}"/>
              </a:ext>
            </a:extLst>
          </p:cNvPr>
          <p:cNvPicPr>
            <a:picLocks noChangeAspect="1"/>
          </p:cNvPicPr>
          <p:nvPr/>
        </p:nvPicPr>
        <p:blipFill rotWithShape="1">
          <a:blip r:embed="rId2"/>
          <a:srcRect l="30475" r="24405" b="-1"/>
          <a:stretch/>
        </p:blipFill>
        <p:spPr>
          <a:xfrm>
            <a:off x="20" y="10"/>
            <a:ext cx="3817237"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EB6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440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89364" y="228600"/>
            <a:ext cx="9067800" cy="685800"/>
          </a:xfrm>
        </p:spPr>
        <p:txBody>
          <a:bodyPr>
            <a:normAutofit fontScale="90000"/>
          </a:bodyPr>
          <a:lstStyle/>
          <a:p>
            <a:pPr eaLnBrk="1" hangingPunct="1"/>
            <a:r>
              <a:rPr lang="en-US" sz="6700" b="1" dirty="0">
                <a:solidFill>
                  <a:srgbClr val="FF0000"/>
                </a:solidFill>
              </a:rPr>
              <a:t>Sample Size</a:t>
            </a:r>
            <a:r>
              <a:rPr lang="en-US" sz="4800" b="1" dirty="0">
                <a:solidFill>
                  <a:srgbClr val="FF0000"/>
                </a:solidFill>
              </a:rPr>
              <a:t>: Krejcie &amp; Morgan (1970)</a:t>
            </a:r>
          </a:p>
        </p:txBody>
      </p:sp>
      <p:sp>
        <p:nvSpPr>
          <p:cNvPr id="10244" name="Content Placeholder 2"/>
          <p:cNvSpPr>
            <a:spLocks noGrp="1"/>
          </p:cNvSpPr>
          <p:nvPr>
            <p:ph sz="quarter" idx="1"/>
          </p:nvPr>
        </p:nvSpPr>
        <p:spPr>
          <a:xfrm>
            <a:off x="239152" y="610876"/>
            <a:ext cx="6414866" cy="6019800"/>
          </a:xfrm>
          <a:solidFill>
            <a:schemeClr val="bg1"/>
          </a:solidFill>
        </p:spPr>
        <p:txBody>
          <a:bodyPr/>
          <a:lstStyle/>
          <a:p>
            <a:pPr marL="0" indent="0">
              <a:buNone/>
            </a:pPr>
            <a:r>
              <a:rPr lang="en-US" sz="2400" dirty="0"/>
              <a:t>This is the</a:t>
            </a:r>
            <a:r>
              <a:rPr lang="en-US" sz="2400" dirty="0">
                <a:solidFill>
                  <a:srgbClr val="FF0000"/>
                </a:solidFill>
              </a:rPr>
              <a:t> sub-population</a:t>
            </a:r>
            <a:r>
              <a:rPr lang="en-US" sz="2400" dirty="0"/>
              <a:t> to be studied in order to make an </a:t>
            </a:r>
            <a:r>
              <a:rPr lang="en-US" sz="2400" dirty="0">
                <a:solidFill>
                  <a:srgbClr val="FF0000"/>
                </a:solidFill>
              </a:rPr>
              <a:t>inference</a:t>
            </a:r>
            <a:r>
              <a:rPr lang="en-US" sz="2400" dirty="0"/>
              <a:t> to a </a:t>
            </a:r>
            <a:r>
              <a:rPr lang="en-US" sz="2400" dirty="0">
                <a:solidFill>
                  <a:srgbClr val="FF0000"/>
                </a:solidFill>
              </a:rPr>
              <a:t>reference population</a:t>
            </a:r>
          </a:p>
          <a:p>
            <a:pPr marL="0" indent="0">
              <a:buNone/>
            </a:pPr>
            <a:r>
              <a:rPr lang="en-US" sz="2400" dirty="0">
                <a:solidFill>
                  <a:srgbClr val="FF0000"/>
                </a:solidFill>
              </a:rPr>
              <a:t>   </a:t>
            </a:r>
            <a:r>
              <a:rPr lang="en-US" sz="2400" dirty="0">
                <a:solidFill>
                  <a:srgbClr val="0070C0"/>
                </a:solidFill>
              </a:rPr>
              <a:t>(</a:t>
            </a:r>
            <a:r>
              <a:rPr lang="en-US" sz="2000" i="1" dirty="0">
                <a:solidFill>
                  <a:srgbClr val="0070C0"/>
                </a:solidFill>
              </a:rPr>
              <a:t>A broader population to which the findings from a study are to be generalized)</a:t>
            </a:r>
          </a:p>
        </p:txBody>
      </p:sp>
      <p:sp>
        <p:nvSpPr>
          <p:cNvPr id="3" name="Rectangle 2"/>
          <p:cNvSpPr/>
          <p:nvPr/>
        </p:nvSpPr>
        <p:spPr>
          <a:xfrm>
            <a:off x="0" y="2603928"/>
            <a:ext cx="6553200" cy="4185761"/>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Formula (Krejcie &amp; Morgan, 1970) may be used to determine the sample size.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19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ts val="19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19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Where:</a:t>
            </a: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S          =   Required Sample size</a:t>
            </a: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X          =   Z value (e.g. 1.96 for 95% confidence level)</a:t>
            </a: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N         =   Population Size</a:t>
            </a: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P          =   Population proportion (expressed as  </a:t>
            </a: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decimal) (assumed to be 0.5 (50%)</a:t>
            </a: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d          =   Degree of accuracy (5%), expressed as a </a:t>
            </a:r>
          </a:p>
          <a:p>
            <a:pPr marL="0" marR="0" lvl="0" indent="0" algn="l" defTabSz="914400" rtl="0" eaLnBrk="1" fontAlgn="auto" latinLnBrk="0" hangingPunct="1">
              <a:lnSpc>
                <a:spcPts val="19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proportion (.05); It is margin of error</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685800"/>
            <a:ext cx="5410200" cy="61999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bwMode="auto">
          <a:xfrm>
            <a:off x="6553200" y="2216727"/>
            <a:ext cx="228600" cy="609600"/>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7" name="Picture 6"/>
          <p:cNvPicPr>
            <a:picLocks noChangeAspect="1"/>
          </p:cNvPicPr>
          <p:nvPr/>
        </p:nvPicPr>
        <p:blipFill>
          <a:blip r:embed="rId3"/>
          <a:stretch>
            <a:fillRect/>
          </a:stretch>
        </p:blipFill>
        <p:spPr>
          <a:xfrm>
            <a:off x="2395105" y="3276600"/>
            <a:ext cx="3619500" cy="1676400"/>
          </a:xfrm>
          <a:prstGeom prst="rect">
            <a:avLst/>
          </a:prstGeom>
        </p:spPr>
      </p:pic>
    </p:spTree>
    <p:extLst>
      <p:ext uri="{BB962C8B-B14F-4D97-AF65-F5344CB8AC3E}">
        <p14:creationId xmlns:p14="http://schemas.microsoft.com/office/powerpoint/2010/main" val="55009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216526" y="217714"/>
            <a:ext cx="7340475" cy="5367112"/>
          </a:xfrm>
          <a:prstGeom prst="rect">
            <a:avLst/>
          </a:prstGeom>
          <a:ln>
            <a:solidFill>
              <a:schemeClr val="accent1"/>
            </a:solidFill>
          </a:ln>
        </p:spPr>
        <p:txBody>
          <a:bodyPr wrap="square" anchor="t">
            <a:normAutofit/>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MY" sz="28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S  =	X²   NP (1-P) ÷ d² (N-1) + X² P (1-P)</a:t>
            </a:r>
          </a:p>
          <a:p>
            <a:pPr marL="0" marR="0" lvl="0" indent="0" algn="just" defTabSz="914400" rtl="0" eaLnBrk="1" fontAlgn="auto" latinLnBrk="0" hangingPunct="1">
              <a:lnSpc>
                <a:spcPct val="9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a:p>
            <a:pPr marL="57150" marR="0" lvl="0" indent="0" algn="just" defTabSz="914400" rtl="0" eaLnBrk="1" fontAlgn="auto" latinLnBrk="0" hangingPunct="1">
              <a:lnSpc>
                <a:spcPct val="90000"/>
              </a:lnSpc>
              <a:spcBef>
                <a:spcPts val="0"/>
              </a:spcBef>
              <a:spcAft>
                <a:spcPts val="600"/>
              </a:spcAft>
              <a:buClrTx/>
              <a:buSzTx/>
              <a:buFontTx/>
              <a:buNone/>
              <a:tabLst/>
              <a:defRPr/>
            </a:pPr>
            <a:r>
              <a:rPr kumimoji="0" lang="en-MY" sz="2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MY"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  = the required sample size.</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X *2 = the table value of chi-square for 1 degree of freedom at the desired confidence level (3.841).</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  = the population size.</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MY"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P  =  the population proportion (assumed to be 0.50 as this would  provide the maximum sample size).</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MY" sz="2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d  =  the degree of accuracy expressed as a proportion (0.05).</a:t>
            </a:r>
            <a:endParaRPr kumimoji="0" lang="en-US"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9" name="TextBox 8"/>
          <p:cNvSpPr txBox="1"/>
          <p:nvPr/>
        </p:nvSpPr>
        <p:spPr>
          <a:xfrm>
            <a:off x="4776788" y="5653088"/>
            <a:ext cx="6780213" cy="558800"/>
          </a:xfrm>
          <a:prstGeom prst="rect">
            <a:avLst/>
          </a:prstGeom>
          <a:noFill/>
        </p:spPr>
        <p:txBody>
          <a:bodyPr wrap="square" rtlCol="0"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Calculate sample size of population is 10,000</a:t>
            </a:r>
            <a:endParaRPr kumimoji="0" lang="en-US" sz="2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4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dirty="0">
                <a:solidFill>
                  <a:srgbClr val="FFFFFF"/>
                </a:solidFill>
                <a:latin typeface="+mj-lt"/>
                <a:ea typeface="+mj-ea"/>
                <a:cs typeface="+mj-cs"/>
              </a:rPr>
              <a:t>Sample Size: </a:t>
            </a:r>
            <a:r>
              <a:rPr lang="en-US" sz="3600" b="1" kern="1200" dirty="0" err="1">
                <a:solidFill>
                  <a:srgbClr val="FFFFFF"/>
                </a:solidFill>
                <a:latin typeface="+mj-lt"/>
                <a:ea typeface="+mj-ea"/>
                <a:cs typeface="+mj-cs"/>
              </a:rPr>
              <a:t>Krejcie</a:t>
            </a:r>
            <a:r>
              <a:rPr lang="en-US" sz="3600" b="1" kern="1200" dirty="0">
                <a:solidFill>
                  <a:srgbClr val="FFFFFF"/>
                </a:solidFill>
                <a:latin typeface="+mj-lt"/>
                <a:ea typeface="+mj-ea"/>
                <a:cs typeface="+mj-cs"/>
              </a:rPr>
              <a:t> &amp; Morgan (1970)</a:t>
            </a:r>
          </a:p>
        </p:txBody>
      </p:sp>
    </p:spTree>
    <p:extLst>
      <p:ext uri="{BB962C8B-B14F-4D97-AF65-F5344CB8AC3E}">
        <p14:creationId xmlns:p14="http://schemas.microsoft.com/office/powerpoint/2010/main" val="36993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4325257" y="101599"/>
            <a:ext cx="7866743" cy="4806169"/>
          </a:xfrm>
          <a:prstGeom prst="rect">
            <a:avLst/>
          </a:prstGeom>
          <a:ln>
            <a:solidFill>
              <a:srgbClr val="FF0000"/>
            </a:solidFill>
          </a:ln>
        </p:spPr>
        <p:txBody>
          <a:bodyPr wrap="square"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SlimbachStd-Book"/>
                <a:ea typeface="+mn-ea"/>
                <a:cs typeface="+mn-cs"/>
              </a:rPr>
              <a:t>Sample size governed by:</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limbachStd-Book"/>
                <a:ea typeface="+mn-ea"/>
                <a:cs typeface="+mn-cs"/>
              </a:rPr>
              <a:t>• </a:t>
            </a:r>
            <a:r>
              <a:rPr kumimoji="0" lang="en-US" sz="2400" b="1" i="0" u="none" strike="noStrike" kern="1200" cap="none" spc="0" normalizeH="0" baseline="0" noProof="0" dirty="0">
                <a:ln>
                  <a:noFill/>
                </a:ln>
                <a:solidFill>
                  <a:srgbClr val="FF0000"/>
                </a:solidFill>
                <a:effectLst/>
                <a:uLnTx/>
                <a:uFillTx/>
                <a:latin typeface="SlimbachStd-Book"/>
                <a:ea typeface="+mn-ea"/>
                <a:cs typeface="+mn-cs"/>
              </a:rPr>
              <a:t>The confidence Level </a:t>
            </a:r>
            <a:r>
              <a:rPr kumimoji="0" lang="en-US" sz="2400" b="0" i="0" u="none" strike="noStrike" kern="1200" cap="none" spc="0" normalizeH="0" baseline="0" noProof="0" dirty="0">
                <a:ln>
                  <a:noFill/>
                </a:ln>
                <a:solidFill>
                  <a:prstClr val="black"/>
                </a:solidFill>
                <a:effectLst/>
                <a:uLnTx/>
                <a:uFillTx/>
                <a:latin typeface="SlimbachStd-Book"/>
                <a:ea typeface="+mn-ea"/>
                <a:cs typeface="+mn-cs"/>
              </a:rPr>
              <a:t>–the level of certainty that the characteristics of   the data will represent    the  characteristics of the total population (normally 95%)</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limbachStd-Book"/>
                <a:ea typeface="+mn-ea"/>
                <a:cs typeface="+mn-cs"/>
              </a:rPr>
              <a:t>• </a:t>
            </a:r>
            <a:r>
              <a:rPr kumimoji="0" lang="en-US" sz="2400" b="1" i="0" u="none" strike="noStrike" kern="1200" cap="none" spc="0" normalizeH="0" baseline="0" noProof="0" dirty="0">
                <a:ln>
                  <a:noFill/>
                </a:ln>
                <a:solidFill>
                  <a:srgbClr val="FF0000"/>
                </a:solidFill>
                <a:effectLst/>
                <a:uLnTx/>
                <a:uFillTx/>
                <a:latin typeface="SlimbachStd-Book"/>
                <a:ea typeface="+mn-ea"/>
                <a:cs typeface="+mn-cs"/>
              </a:rPr>
              <a:t>The margin of error that you can  tolerate </a:t>
            </a:r>
            <a:r>
              <a:rPr kumimoji="0" lang="en-US" sz="2400" b="1" i="0" u="none" strike="noStrike" kern="1200" cap="none" spc="0" normalizeH="0" baseline="0" noProof="0" dirty="0">
                <a:ln>
                  <a:noFill/>
                </a:ln>
                <a:solidFill>
                  <a:prstClr val="black"/>
                </a:solidFill>
                <a:effectLst/>
                <a:uLnTx/>
                <a:uFillTx/>
                <a:latin typeface="SlimbachStd-Book"/>
                <a:ea typeface="+mn-ea"/>
                <a:cs typeface="+mn-cs"/>
              </a:rPr>
              <a:t>- </a:t>
            </a:r>
            <a:r>
              <a:rPr kumimoji="0" lang="en-US" sz="2400" b="0" i="0" u="none" strike="noStrike" kern="1200" cap="none" spc="0" normalizeH="0" baseline="0" noProof="0" dirty="0">
                <a:ln>
                  <a:noFill/>
                </a:ln>
                <a:solidFill>
                  <a:prstClr val="black"/>
                </a:solidFill>
                <a:effectLst/>
                <a:uLnTx/>
                <a:uFillTx/>
                <a:latin typeface="SlimbachStd-Book"/>
                <a:ea typeface="+mn-ea"/>
                <a:cs typeface="+mn-cs"/>
              </a:rPr>
              <a:t>the accuracy you require for any estimates made from your sample 5%)</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limbachStd-Book"/>
                <a:ea typeface="+mn-ea"/>
                <a:cs typeface="+mn-cs"/>
              </a:rPr>
              <a:t>• </a:t>
            </a:r>
            <a:r>
              <a:rPr kumimoji="0" lang="en-US" sz="2400" b="1" i="0" u="none" strike="noStrike" kern="1200" cap="none" spc="0" normalizeH="0" baseline="0" noProof="0" dirty="0">
                <a:ln>
                  <a:noFill/>
                </a:ln>
                <a:solidFill>
                  <a:srgbClr val="FF0000"/>
                </a:solidFill>
                <a:effectLst/>
                <a:uLnTx/>
                <a:uFillTx/>
                <a:latin typeface="SlimbachStd-Book"/>
                <a:ea typeface="+mn-ea"/>
                <a:cs typeface="+mn-cs"/>
              </a:rPr>
              <a:t>The types of analyses to undertake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limbachStd-Book"/>
                <a:ea typeface="+mn-ea"/>
                <a:cs typeface="+mn-cs"/>
              </a:rPr>
              <a:t>   </a:t>
            </a:r>
            <a:r>
              <a:rPr kumimoji="0" lang="en-US" sz="2400" b="0" i="0" u="none" strike="noStrike" kern="1200" cap="none" spc="0" normalizeH="0" baseline="0" noProof="0" dirty="0" err="1">
                <a:ln>
                  <a:noFill/>
                </a:ln>
                <a:solidFill>
                  <a:prstClr val="black"/>
                </a:solidFill>
                <a:effectLst/>
                <a:uLnTx/>
                <a:uFillTx/>
                <a:latin typeface="SlimbachStd-Book"/>
                <a:ea typeface="+mn-ea"/>
                <a:cs typeface="+mn-cs"/>
              </a:rPr>
              <a:t>Eg</a:t>
            </a:r>
            <a:r>
              <a:rPr kumimoji="0" lang="en-US" sz="2400" b="0" i="0" u="none" strike="noStrike" kern="1200" cap="none" spc="0" normalizeH="0" baseline="0" noProof="0" dirty="0">
                <a:ln>
                  <a:noFill/>
                </a:ln>
                <a:solidFill>
                  <a:prstClr val="black"/>
                </a:solidFill>
                <a:effectLst/>
                <a:uLnTx/>
                <a:uFillTx/>
                <a:latin typeface="SlimbachStd-Book"/>
                <a:ea typeface="+mn-ea"/>
                <a:cs typeface="+mn-cs"/>
              </a:rPr>
              <a:t>: you wish to subdivide your data, as  many statistical techniques have a   minimum threshold of data cases for each  cell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limbachStd-Book"/>
                <a:ea typeface="+mn-ea"/>
                <a:cs typeface="+mn-cs"/>
              </a:rPr>
              <a:t>• </a:t>
            </a:r>
            <a:r>
              <a:rPr kumimoji="0" lang="en-US" sz="2400" b="1" i="0" u="none" strike="noStrike" kern="1200" cap="none" spc="0" normalizeH="0" baseline="0" noProof="0" dirty="0">
                <a:ln>
                  <a:noFill/>
                </a:ln>
                <a:solidFill>
                  <a:srgbClr val="FF0000"/>
                </a:solidFill>
                <a:effectLst/>
                <a:uLnTx/>
                <a:uFillTx/>
                <a:latin typeface="SlimbachStd-Book"/>
                <a:ea typeface="+mn-ea"/>
                <a:cs typeface="+mn-cs"/>
              </a:rPr>
              <a:t>The size of the total population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SlimbachStd-Book"/>
                <a:ea typeface="+mn-ea"/>
                <a:cs typeface="+mn-cs"/>
              </a:rPr>
              <a:t>   </a:t>
            </a:r>
            <a:r>
              <a:rPr kumimoji="0" lang="en-US" sz="2400" b="0" i="0" u="none" strike="noStrike" kern="1200" cap="none" spc="0" normalizeH="0" baseline="0" noProof="0" dirty="0">
                <a:ln>
                  <a:noFill/>
                </a:ln>
                <a:solidFill>
                  <a:prstClr val="black"/>
                </a:solidFill>
                <a:effectLst/>
                <a:uLnTx/>
                <a:uFillTx/>
                <a:latin typeface="SlimbachStd-Book"/>
                <a:ea typeface="+mn-ea"/>
                <a:cs typeface="+mn-cs"/>
              </a:rPr>
              <a:t>from which your sample is being drawn.</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7385538" y="5030664"/>
            <a:ext cx="4806461" cy="1725736"/>
          </a:xfrm>
          <a:prstGeom prst="rect">
            <a:avLst/>
          </a:prstGeom>
          <a:ln>
            <a:solidFill>
              <a:schemeClr val="accent1"/>
            </a:solidFill>
          </a:ln>
        </p:spPr>
        <p:txBody>
          <a:bodyPr wrap="square"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Where the population in the category is less than 30, collect data from all cases in that category.</a:t>
            </a:r>
          </a:p>
        </p:txBody>
      </p:sp>
      <p:sp>
        <p:nvSpPr>
          <p:cNvPr id="6" name="Rectangle 5"/>
          <p:cNvSpPr/>
          <p:nvPr/>
        </p:nvSpPr>
        <p:spPr>
          <a:xfrm>
            <a:off x="154745" y="5036233"/>
            <a:ext cx="7230793" cy="1725735"/>
          </a:xfrm>
          <a:prstGeom prst="rect">
            <a:avLst/>
          </a:prstGeom>
          <a:solidFill>
            <a:schemeClr val="bg1"/>
          </a:solidFill>
          <a:ln>
            <a:solidFill>
              <a:srgbClr val="FF0000"/>
            </a:solidFill>
          </a:ln>
        </p:spPr>
        <p:txBody>
          <a:bodyPr wrap="square"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95 per cent level of certainty means that if your sample was selected 100 times, at least 95 of these samples would be certain to rep.  the characteristics of the population</a:t>
            </a:r>
          </a:p>
        </p:txBody>
      </p:sp>
      <p:sp>
        <p:nvSpPr>
          <p:cNvPr id="2" name="Title 1"/>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dirty="0">
                <a:solidFill>
                  <a:srgbClr val="FFFFFF"/>
                </a:solidFill>
                <a:latin typeface="+mj-lt"/>
                <a:ea typeface="+mj-ea"/>
                <a:cs typeface="+mj-cs"/>
              </a:rPr>
              <a:t>What governs the sample size</a:t>
            </a:r>
          </a:p>
        </p:txBody>
      </p:sp>
    </p:spTree>
    <p:extLst>
      <p:ext uri="{BB962C8B-B14F-4D97-AF65-F5344CB8AC3E}">
        <p14:creationId xmlns:p14="http://schemas.microsoft.com/office/powerpoint/2010/main" val="3003871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1412488"/>
            <a:ext cx="2899189" cy="4363844"/>
          </a:xfrm>
        </p:spPr>
        <p:txBody>
          <a:bodyPr vert="horz" lIns="91440" tIns="45720" rIns="91440" bIns="45720" rtlCol="0" anchor="t">
            <a:normAutofit/>
          </a:bodyPr>
          <a:lstStyle/>
          <a:p>
            <a:r>
              <a:rPr lang="en-US" sz="4000" b="1" kern="1200" dirty="0">
                <a:solidFill>
                  <a:srgbClr val="FFFFFF"/>
                </a:solidFill>
                <a:latin typeface="+mj-lt"/>
                <a:ea typeface="+mj-ea"/>
                <a:cs typeface="+mj-cs"/>
              </a:rPr>
              <a:t>Multivariate Statistics</a:t>
            </a:r>
            <a:br>
              <a:rPr lang="en-US" sz="4000" b="1" kern="1200" dirty="0">
                <a:solidFill>
                  <a:srgbClr val="FFFFFF"/>
                </a:solidFill>
                <a:latin typeface="+mj-lt"/>
                <a:ea typeface="+mj-ea"/>
                <a:cs typeface="+mj-cs"/>
              </a:rPr>
            </a:b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Sample </a:t>
            </a: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Size</a:t>
            </a:r>
            <a:br>
              <a:rPr lang="en-US" sz="4000" b="1" kern="1200">
                <a:solidFill>
                  <a:srgbClr val="FFFFFF"/>
                </a:solidFill>
                <a:latin typeface="+mj-lt"/>
                <a:ea typeface="+mj-ea"/>
                <a:cs typeface="+mj-cs"/>
              </a:rPr>
            </a:br>
            <a:r>
              <a:rPr lang="en-US" sz="4000" b="1" kern="1200">
                <a:solidFill>
                  <a:srgbClr val="FFFFFF"/>
                </a:solidFill>
                <a:latin typeface="+mj-lt"/>
                <a:ea typeface="+mj-ea"/>
                <a:cs typeface="+mj-cs"/>
              </a:rPr>
              <a:t>Green (1991) </a:t>
            </a:r>
            <a:endParaRPr lang="en-US" sz="4000" b="1" kern="1200" dirty="0">
              <a:solidFill>
                <a:srgbClr val="FFFFFF"/>
              </a:solidFill>
              <a:latin typeface="+mj-lt"/>
              <a:ea typeface="+mj-ea"/>
              <a:cs typeface="+mj-cs"/>
            </a:endParaRPr>
          </a:p>
        </p:txBody>
      </p:sp>
      <p:sp>
        <p:nvSpPr>
          <p:cNvPr id="3" name="Content Placeholder 2"/>
          <p:cNvSpPr>
            <a:spLocks noGrp="1"/>
          </p:cNvSpPr>
          <p:nvPr>
            <p:ph idx="1"/>
          </p:nvPr>
        </p:nvSpPr>
        <p:spPr>
          <a:xfrm>
            <a:off x="4380856" y="793329"/>
            <a:ext cx="3427283" cy="5602162"/>
          </a:xfrm>
        </p:spPr>
        <p:txBody>
          <a:bodyPr vert="horz" lIns="91440" tIns="45720" rIns="91440" bIns="45720" rtlCol="0">
            <a:normAutofit/>
          </a:bodyPr>
          <a:lstStyle/>
          <a:p>
            <a:pPr marL="0" indent="0">
              <a:buNone/>
            </a:pPr>
            <a:r>
              <a:rPr lang="en-US" dirty="0"/>
              <a:t>If either standard multiple or hierarchical regression is used, one would like to have</a:t>
            </a:r>
          </a:p>
          <a:p>
            <a:pPr marL="0"/>
            <a:endParaRPr lang="en-US" dirty="0"/>
          </a:p>
          <a:p>
            <a:pPr marL="0"/>
            <a:r>
              <a:rPr lang="en-US" dirty="0">
                <a:solidFill>
                  <a:srgbClr val="FF0000"/>
                </a:solidFill>
              </a:rPr>
              <a:t>20 times </a:t>
            </a:r>
            <a:r>
              <a:rPr lang="en-US" dirty="0"/>
              <a:t>more cases than IVs. </a:t>
            </a:r>
          </a:p>
          <a:p>
            <a:pPr marL="0"/>
            <a:endParaRPr lang="en-US" dirty="0"/>
          </a:p>
          <a:p>
            <a:pPr marL="0"/>
            <a:r>
              <a:rPr lang="en-US" dirty="0"/>
              <a:t>That is, if you plan to include 5 IVs, it would be lovely to measure 100 cases. </a:t>
            </a:r>
          </a:p>
          <a:p>
            <a:pPr marL="0"/>
            <a:endParaRPr lang="en-US" sz="2000" dirty="0"/>
          </a:p>
          <a:p>
            <a:pPr marL="0"/>
            <a:endParaRPr lang="en-US" sz="2000" dirty="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10737EF-5E94-4B31-8948-8F436D82A8CE}"/>
              </a:ext>
            </a:extLst>
          </p:cNvPr>
          <p:cNvSpPr txBox="1"/>
          <p:nvPr/>
        </p:nvSpPr>
        <p:spPr>
          <a:xfrm>
            <a:off x="8129871" y="174170"/>
            <a:ext cx="4062129" cy="6683829"/>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Green (1991)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Some simple rules of thumb are: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N = 50 + 8m</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(where m is the number of IVs) for testing the multiple correlation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N = 104 + 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testing individual predictors.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Example: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you plan six predictors, you need:</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50 + (8)(6) = 98 cases to test regression</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104 + 6 = 110 cases for testing individual predictors.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you are interested in both the overall correlation and the individual IVs, calculate N both ways and choose the larger number of cases</a:t>
            </a:r>
          </a:p>
        </p:txBody>
      </p:sp>
      <p:sp>
        <p:nvSpPr>
          <p:cNvPr id="8" name="TextBox 7">
            <a:extLst>
              <a:ext uri="{FF2B5EF4-FFF2-40B4-BE49-F238E27FC236}">
                <a16:creationId xmlns:a16="http://schemas.microsoft.com/office/drawing/2014/main" id="{3076F7D0-7163-4BBB-98A7-85FF394B940B}"/>
              </a:ext>
            </a:extLst>
          </p:cNvPr>
          <p:cNvSpPr txBox="1"/>
          <p:nvPr/>
        </p:nvSpPr>
        <p:spPr>
          <a:xfrm>
            <a:off x="-1" y="59913"/>
            <a:ext cx="8129869" cy="707886"/>
          </a:xfrm>
          <a:prstGeom prst="rect">
            <a:avLst/>
          </a:prstGeom>
          <a:solidFill>
            <a:schemeClr val="accent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rPr>
              <a:t>Green, S.B. (1991). How many subjects does it take to do a regression analysis? Multivariate Behavioral Research, 1991, 26, 499-510</a:t>
            </a:r>
            <a:endParaRPr kumimoji="0" lang="en-MY" sz="20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63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3168" y="82759"/>
            <a:ext cx="5281613" cy="308372"/>
          </a:xfrm>
        </p:spPr>
        <p:txBody>
          <a:bodyPr>
            <a:normAutofit fontScale="90000"/>
          </a:bodyPr>
          <a:lstStyle/>
          <a:p>
            <a:r>
              <a:rPr lang="en-US" b="1" dirty="0">
                <a:solidFill>
                  <a:srgbClr val="FF0000"/>
                </a:solidFill>
              </a:rPr>
              <a:t>Response rate</a:t>
            </a:r>
          </a:p>
        </p:txBody>
      </p:sp>
      <p:sp>
        <p:nvSpPr>
          <p:cNvPr id="3" name="Content Placeholder 2"/>
          <p:cNvSpPr>
            <a:spLocks noGrp="1"/>
          </p:cNvSpPr>
          <p:nvPr>
            <p:ph idx="1"/>
          </p:nvPr>
        </p:nvSpPr>
        <p:spPr>
          <a:xfrm>
            <a:off x="159026" y="609599"/>
            <a:ext cx="11873947" cy="4770783"/>
          </a:xfrm>
          <a:solidFill>
            <a:schemeClr val="bg1"/>
          </a:solidFill>
        </p:spPr>
        <p:txBody>
          <a:bodyPr>
            <a:normAutofit/>
          </a:bodyPr>
          <a:lstStyle/>
          <a:p>
            <a:r>
              <a:rPr lang="en-US" dirty="0"/>
              <a:t>Response rates of approximately 50 % (individuals) per cent and 35 to 40 % (organization members) are reasonable (Baruch and </a:t>
            </a:r>
            <a:r>
              <a:rPr lang="en-US" dirty="0" err="1"/>
              <a:t>Holtom</a:t>
            </a:r>
            <a:r>
              <a:rPr lang="en-US" dirty="0"/>
              <a:t> 2008).</a:t>
            </a:r>
          </a:p>
          <a:p>
            <a:r>
              <a:rPr lang="en-US" dirty="0" err="1"/>
              <a:t>Neuman</a:t>
            </a:r>
            <a:r>
              <a:rPr lang="en-US" dirty="0"/>
              <a:t> (2014) suggests response rates of between 10 and 50 per cent for postal questionnaire surveys and up to 90 per cent for face-to-face interviews.</a:t>
            </a:r>
          </a:p>
          <a:p>
            <a:pPr marL="0" indent="0">
              <a:buNone/>
            </a:pPr>
            <a:r>
              <a:rPr lang="en-US" dirty="0"/>
              <a:t>Sample size you require can be calculated using the following formula:</a:t>
            </a:r>
          </a:p>
          <a:p>
            <a:pPr marL="0" indent="0">
              <a:buNone/>
            </a:pPr>
            <a:endParaRPr lang="en-US" dirty="0"/>
          </a:p>
          <a:p>
            <a:pPr marL="0" indent="0">
              <a:buNone/>
            </a:pPr>
            <a:r>
              <a:rPr lang="en-US" b="1" dirty="0">
                <a:solidFill>
                  <a:srgbClr val="FF0000"/>
                </a:solidFill>
              </a:rPr>
              <a:t>Na = n × 100/re%</a:t>
            </a:r>
          </a:p>
          <a:p>
            <a:pPr marL="0" indent="0">
              <a:spcBef>
                <a:spcPts val="0"/>
              </a:spcBef>
              <a:buNone/>
            </a:pPr>
            <a:r>
              <a:rPr lang="en-US" dirty="0"/>
              <a:t>where n a is the actual sample size required,</a:t>
            </a:r>
          </a:p>
          <a:p>
            <a:pPr marL="0" indent="0">
              <a:spcBef>
                <a:spcPts val="0"/>
              </a:spcBef>
              <a:buNone/>
            </a:pPr>
            <a:r>
              <a:rPr lang="en-US" dirty="0"/>
              <a:t>n is the minimum (or adjusted minimum) sample size </a:t>
            </a:r>
          </a:p>
          <a:p>
            <a:pPr marL="0" indent="0">
              <a:spcBef>
                <a:spcPts val="0"/>
              </a:spcBef>
              <a:buNone/>
            </a:pPr>
            <a:r>
              <a:rPr lang="en-US" dirty="0"/>
              <a:t>re % is the estimated response rate expressed as a percentage</a:t>
            </a:r>
            <a:r>
              <a:rPr lang="en-US" sz="4000" dirty="0"/>
              <a:t>.</a:t>
            </a:r>
          </a:p>
        </p:txBody>
      </p:sp>
      <p:sp>
        <p:nvSpPr>
          <p:cNvPr id="5" name="Rectangle 4"/>
          <p:cNvSpPr/>
          <p:nvPr/>
        </p:nvSpPr>
        <p:spPr>
          <a:xfrm>
            <a:off x="159026" y="5598850"/>
            <a:ext cx="12032974" cy="923330"/>
          </a:xfrm>
          <a:prstGeom prst="rect">
            <a:avLst/>
          </a:prstGeom>
          <a:solidFill>
            <a:schemeClr val="bg1">
              <a:lumMod val="75000"/>
            </a:schemeClr>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Example: return Rate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Sample size is 439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0000"/>
                </a:solidFill>
                <a:effectLst/>
                <a:uLnTx/>
                <a:uFillTx/>
                <a:latin typeface="Arial"/>
                <a:ea typeface="+mn-ea"/>
                <a:cs typeface="+mn-cs"/>
              </a:rPr>
              <a:t>na =</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pl-PL" sz="1800" b="1" i="0" u="none" strike="noStrike" kern="1200" cap="none" spc="0" normalizeH="0" baseline="0" noProof="0" dirty="0">
                <a:ln>
                  <a:noFill/>
                </a:ln>
                <a:solidFill>
                  <a:srgbClr val="000000"/>
                </a:solidFill>
                <a:effectLst/>
                <a:uLnTx/>
                <a:uFillTx/>
                <a:latin typeface="Arial"/>
                <a:ea typeface="+mn-ea"/>
                <a:cs typeface="+mn-cs"/>
              </a:rPr>
              <a:t>439 × 100</a:t>
            </a:r>
            <a:r>
              <a:rPr kumimoji="0" lang="en-US" sz="1800" b="1" i="0" u="none" strike="noStrike" kern="1200" cap="none" spc="0" normalizeH="0" baseline="0" noProof="0" dirty="0">
                <a:ln>
                  <a:noFill/>
                </a:ln>
                <a:solidFill>
                  <a:srgbClr val="000000"/>
                </a:solidFill>
                <a:effectLst/>
                <a:uLnTx/>
                <a:uFillTx/>
                <a:latin typeface="Arial"/>
                <a:ea typeface="+mn-ea"/>
                <a:cs typeface="+mn-cs"/>
              </a:rPr>
              <a:t>/</a:t>
            </a:r>
            <a:r>
              <a:rPr kumimoji="0" lang="pl-PL" sz="1800" b="1" i="0" u="none" strike="noStrike" kern="1200" cap="none" spc="0" normalizeH="0" baseline="0" noProof="0" dirty="0">
                <a:ln>
                  <a:noFill/>
                </a:ln>
                <a:solidFill>
                  <a:srgbClr val="000000"/>
                </a:solidFill>
                <a:effectLst/>
                <a:uLnTx/>
                <a:uFillTx/>
                <a:latin typeface="Arial"/>
                <a:ea typeface="+mn-ea"/>
                <a:cs typeface="+mn-cs"/>
              </a:rPr>
              <a:t>30</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pl-PL" sz="1800" b="1" i="0" u="none" strike="noStrike" kern="1200" cap="none" spc="0" normalizeH="0" baseline="0" noProof="0" dirty="0">
                <a:ln>
                  <a:noFill/>
                </a:ln>
                <a:solidFill>
                  <a:srgbClr val="000000"/>
                </a:solidFill>
                <a:effectLst/>
                <a:uLnTx/>
                <a:uFillTx/>
                <a:latin typeface="Arial"/>
                <a:ea typeface="+mn-ea"/>
                <a:cs typeface="+mn-cs"/>
              </a:rPr>
              <a:t>=</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pl-PL" sz="1800" b="1" i="0" u="none" strike="noStrike" kern="1200" cap="none" spc="0" normalizeH="0" baseline="0" noProof="0" dirty="0">
                <a:ln>
                  <a:noFill/>
                </a:ln>
                <a:solidFill>
                  <a:srgbClr val="000000"/>
                </a:solidFill>
                <a:effectLst/>
                <a:uLnTx/>
                <a:uFillTx/>
                <a:latin typeface="Arial"/>
                <a:ea typeface="+mn-ea"/>
                <a:cs typeface="+mn-cs"/>
              </a:rPr>
              <a:t>1463</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39113951"/>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311C20"/>
      </a:dk2>
      <a:lt2>
        <a:srgbClr val="F0F3F3"/>
      </a:lt2>
      <a:accent1>
        <a:srgbClr val="E5542A"/>
      </a:accent1>
      <a:accent2>
        <a:srgbClr val="D4193D"/>
      </a:accent2>
      <a:accent3>
        <a:srgbClr val="E52A9D"/>
      </a:accent3>
      <a:accent4>
        <a:srgbClr val="CE19D4"/>
      </a:accent4>
      <a:accent5>
        <a:srgbClr val="922AE5"/>
      </a:accent5>
      <a:accent6>
        <a:srgbClr val="452ED8"/>
      </a:accent6>
      <a:hlink>
        <a:srgbClr val="9B3FB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UCTI-Template-level-3">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5.xml><?xml version="1.0" encoding="utf-8"?>
<a:theme xmlns:a="http://schemas.openxmlformats.org/drawingml/2006/main" name="LeafVTI">
  <a:themeElements>
    <a:clrScheme name="AnalogousFromLightSeedRightStep">
      <a:dk1>
        <a:srgbClr val="000000"/>
      </a:dk1>
      <a:lt1>
        <a:srgbClr val="FFFFFF"/>
      </a:lt1>
      <a:dk2>
        <a:srgbClr val="242641"/>
      </a:dk2>
      <a:lt2>
        <a:srgbClr val="E2E4E8"/>
      </a:lt2>
      <a:accent1>
        <a:srgbClr val="B39E7C"/>
      </a:accent1>
      <a:accent2>
        <a:srgbClr val="A2A470"/>
      </a:accent2>
      <a:accent3>
        <a:srgbClr val="95A77E"/>
      </a:accent3>
      <a:accent4>
        <a:srgbClr val="7EAE77"/>
      </a:accent4>
      <a:accent5>
        <a:srgbClr val="82AB8D"/>
      </a:accent5>
      <a:accent6>
        <a:srgbClr val="76AD9D"/>
      </a:accent6>
      <a:hlink>
        <a:srgbClr val="6983AE"/>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docProps/app.xml><?xml version="1.0" encoding="utf-8"?>
<Properties xmlns="http://schemas.openxmlformats.org/officeDocument/2006/extended-properties" xmlns:vt="http://schemas.openxmlformats.org/officeDocument/2006/docPropsVTypes">
  <TotalTime>5</TotalTime>
  <Words>2713</Words>
  <Application>Microsoft Office PowerPoint</Application>
  <PresentationFormat>Widescreen</PresentationFormat>
  <Paragraphs>213</Paragraphs>
  <Slides>26</Slides>
  <Notes>0</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26</vt:i4>
      </vt:variant>
    </vt:vector>
  </HeadingPairs>
  <TitlesOfParts>
    <vt:vector size="45" baseType="lpstr">
      <vt:lpstr>Aharoni</vt:lpstr>
      <vt:lpstr>Arial</vt:lpstr>
      <vt:lpstr>Arial Black</vt:lpstr>
      <vt:lpstr>Avenir Next LT Pro</vt:lpstr>
      <vt:lpstr>Avenir Next LT Pro Light</vt:lpstr>
      <vt:lpstr>Calibri</vt:lpstr>
      <vt:lpstr>Calibri Light</vt:lpstr>
      <vt:lpstr>Rockwell Nova Light</vt:lpstr>
      <vt:lpstr>SlimbachStd-Book</vt:lpstr>
      <vt:lpstr>The Hand Bold</vt:lpstr>
      <vt:lpstr>The Serif Hand Black</vt:lpstr>
      <vt:lpstr>TimesNewRoman</vt:lpstr>
      <vt:lpstr>TimesNewRoman,Italic</vt:lpstr>
      <vt:lpstr>Wingdings</vt:lpstr>
      <vt:lpstr>GradientRiseVTI</vt:lpstr>
      <vt:lpstr>1_Office Theme</vt:lpstr>
      <vt:lpstr>1_UCTI-Template-level-3</vt:lpstr>
      <vt:lpstr>SketchyVTI</vt:lpstr>
      <vt:lpstr>LeafVTI</vt:lpstr>
      <vt:lpstr>Topic 4 Sample Size Calculation</vt:lpstr>
      <vt:lpstr>Sample Size</vt:lpstr>
      <vt:lpstr>Krejcie and Morgan (1970) </vt:lpstr>
      <vt:lpstr>Sample Size</vt:lpstr>
      <vt:lpstr>Sample Size: Krejcie &amp; Morgan (1970)</vt:lpstr>
      <vt:lpstr>Sample Size: Krejcie &amp; Morgan (1970)</vt:lpstr>
      <vt:lpstr>What governs the sample size</vt:lpstr>
      <vt:lpstr>Multivariate Statistics  Sample  Size Green (1991) </vt:lpstr>
      <vt:lpstr>Response rate</vt:lpstr>
      <vt:lpstr>Sample-to-item ratio </vt:lpstr>
      <vt:lpstr>Sample to Variable Ratio</vt:lpstr>
      <vt:lpstr>Roscoe’s (1975) guidelines</vt:lpstr>
      <vt:lpstr>FORMULAE FOR SAMPLE SIZE CALCULATION</vt:lpstr>
      <vt:lpstr>Sample Size for Regression Analysis and SEM  (Hair et al. 2010)</vt:lpstr>
      <vt:lpstr>Sample size for SEM</vt:lpstr>
      <vt:lpstr>“10-Times Rule”</vt:lpstr>
      <vt:lpstr>Sample size for SEM – Rules of Thumb</vt:lpstr>
      <vt:lpstr>Other rules of thumb </vt:lpstr>
      <vt:lpstr>Qualitative Research - Sample size</vt:lpstr>
      <vt:lpstr>Sampling methods</vt:lpstr>
      <vt:lpstr>Purposive sampling</vt:lpstr>
      <vt:lpstr>Sample Size: Qualitative</vt:lpstr>
      <vt:lpstr>Sample Size: Cohen Statistical Power Analysis (1998)</vt:lpstr>
      <vt:lpstr>Cohen: GPower</vt:lpstr>
      <vt:lpstr>G-Power Example</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probability and non-probability sampling techniques</dc:title>
  <dc:creator>Assoc. Prof. Dr. Jugindar Singh</dc:creator>
  <cp:lastModifiedBy>Assoc. Prof. Dr. Jugindar Singh</cp:lastModifiedBy>
  <cp:revision>2</cp:revision>
  <dcterms:created xsi:type="dcterms:W3CDTF">2022-05-20T00:03:49Z</dcterms:created>
  <dcterms:modified xsi:type="dcterms:W3CDTF">2022-07-10T02:28:19Z</dcterms:modified>
</cp:coreProperties>
</file>