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7" r:id="rId5"/>
    <p:sldId id="281" r:id="rId6"/>
    <p:sldId id="259" r:id="rId7"/>
    <p:sldId id="282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10" r:id="rId24"/>
    <p:sldId id="309" r:id="rId25"/>
    <p:sldId id="308" r:id="rId26"/>
    <p:sldId id="307" r:id="rId27"/>
    <p:sldId id="301" r:id="rId28"/>
    <p:sldId id="303" r:id="rId29"/>
    <p:sldId id="302" r:id="rId30"/>
    <p:sldId id="277" r:id="rId31"/>
    <p:sldId id="311" r:id="rId32"/>
    <p:sldId id="304" r:id="rId33"/>
    <p:sldId id="312" r:id="rId34"/>
    <p:sldId id="305" r:id="rId35"/>
    <p:sldId id="313" r:id="rId36"/>
    <p:sldId id="306" r:id="rId37"/>
    <p:sldId id="280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6537C-559A-4CBD-8926-994130F53A59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E9720-24B3-481E-BE99-07BA9E01940C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Learning Approaches</a:t>
          </a:r>
        </a:p>
      </dgm:t>
    </dgm:pt>
    <dgm:pt modelId="{F9AA05C4-C960-4EC5-9ADF-D8132A01BCBE}" type="parTrans" cxnId="{704D9B2B-79AE-4D5E-8884-5E4BE111055B}">
      <dgm:prSet/>
      <dgm:spPr/>
      <dgm:t>
        <a:bodyPr/>
        <a:lstStyle/>
        <a:p>
          <a:endParaRPr lang="en-US"/>
        </a:p>
      </dgm:t>
    </dgm:pt>
    <dgm:pt modelId="{EB211E3D-ECF8-48E1-8D3A-A72A4B4F0E3A}" type="sibTrans" cxnId="{704D9B2B-79AE-4D5E-8884-5E4BE111055B}">
      <dgm:prSet/>
      <dgm:spPr/>
      <dgm:t>
        <a:bodyPr/>
        <a:lstStyle/>
        <a:p>
          <a:endParaRPr lang="en-US"/>
        </a:p>
      </dgm:t>
    </dgm:pt>
    <dgm:pt modelId="{A3ACA6D0-FA02-4897-9361-8247F263EBCF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Surface Approach</a:t>
          </a:r>
        </a:p>
      </dgm:t>
    </dgm:pt>
    <dgm:pt modelId="{6B76B057-CA13-471D-9828-C2D6B3521027}" type="parTrans" cxnId="{DF521349-4727-4FC4-8589-E38E61FC5D12}">
      <dgm:prSet/>
      <dgm:spPr/>
      <dgm:t>
        <a:bodyPr/>
        <a:lstStyle/>
        <a:p>
          <a:endParaRPr lang="en-US"/>
        </a:p>
      </dgm:t>
    </dgm:pt>
    <dgm:pt modelId="{76AC1827-DB46-4DC9-BDC1-A90669B39F13}" type="sibTrans" cxnId="{DF521349-4727-4FC4-8589-E38E61FC5D12}">
      <dgm:prSet/>
      <dgm:spPr/>
      <dgm:t>
        <a:bodyPr/>
        <a:lstStyle/>
        <a:p>
          <a:endParaRPr lang="en-US"/>
        </a:p>
      </dgm:t>
    </dgm:pt>
    <dgm:pt modelId="{DBE44108-2748-417F-99F9-5864B8EF68F9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Deep Approach</a:t>
          </a:r>
        </a:p>
      </dgm:t>
    </dgm:pt>
    <dgm:pt modelId="{9EB81B83-0BE5-476B-9F0B-81DE7DDA0052}" type="parTrans" cxnId="{8349012B-6B82-4FEA-80C3-81F9A29A96FF}">
      <dgm:prSet/>
      <dgm:spPr/>
      <dgm:t>
        <a:bodyPr/>
        <a:lstStyle/>
        <a:p>
          <a:endParaRPr lang="en-US"/>
        </a:p>
      </dgm:t>
    </dgm:pt>
    <dgm:pt modelId="{F50C14BE-3F5C-4642-8DE0-DB789749A077}" type="sibTrans" cxnId="{8349012B-6B82-4FEA-80C3-81F9A29A96FF}">
      <dgm:prSet/>
      <dgm:spPr/>
      <dgm:t>
        <a:bodyPr/>
        <a:lstStyle/>
        <a:p>
          <a:endParaRPr lang="en-US"/>
        </a:p>
      </dgm:t>
    </dgm:pt>
    <dgm:pt modelId="{28D05970-4AF0-4343-B87C-98357997212E}">
      <dgm:prSet phldrT="[Text]" custT="1"/>
      <dgm:spPr/>
      <dgm:t>
        <a:bodyPr/>
        <a:lstStyle/>
        <a:p>
          <a:r>
            <a:rPr lang="en-US" sz="1400" b="1" dirty="0">
              <a:solidFill>
                <a:schemeClr val="accent2">
                  <a:lumMod val="75000"/>
                </a:schemeClr>
              </a:solidFill>
            </a:rPr>
            <a:t>Achieving Approach</a:t>
          </a:r>
        </a:p>
      </dgm:t>
    </dgm:pt>
    <dgm:pt modelId="{8B7739ED-7E22-40E9-B8EB-B2536D51DA74}" type="parTrans" cxnId="{D3C9A610-33DE-44EA-A507-F120B2A5E471}">
      <dgm:prSet/>
      <dgm:spPr/>
      <dgm:t>
        <a:bodyPr/>
        <a:lstStyle/>
        <a:p>
          <a:endParaRPr lang="en-US"/>
        </a:p>
      </dgm:t>
    </dgm:pt>
    <dgm:pt modelId="{18BE8287-71C1-4E38-9574-A24D573C1B2E}" type="sibTrans" cxnId="{D3C9A610-33DE-44EA-A507-F120B2A5E471}">
      <dgm:prSet/>
      <dgm:spPr/>
      <dgm:t>
        <a:bodyPr/>
        <a:lstStyle/>
        <a:p>
          <a:endParaRPr lang="en-US"/>
        </a:p>
      </dgm:t>
    </dgm:pt>
    <dgm:pt modelId="{71AFC606-5731-4F0D-AE09-5CD422830CAE}" type="pres">
      <dgm:prSet presAssocID="{B696537C-559A-4CBD-8926-994130F53A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2F6BBD-BCEE-4A8C-84F1-4200387A6A8B}" type="pres">
      <dgm:prSet presAssocID="{D2EE9720-24B3-481E-BE99-07BA9E01940C}" presName="centerShape" presStyleLbl="node0" presStyleIdx="0" presStyleCnt="1"/>
      <dgm:spPr/>
    </dgm:pt>
    <dgm:pt modelId="{0B361D57-8FF5-4EC7-8E3A-331D9AF0C788}" type="pres">
      <dgm:prSet presAssocID="{6B76B057-CA13-471D-9828-C2D6B3521027}" presName="parTrans" presStyleLbl="sibTrans2D1" presStyleIdx="0" presStyleCnt="3"/>
      <dgm:spPr/>
    </dgm:pt>
    <dgm:pt modelId="{1B532290-86E7-460C-BC01-E401763ED656}" type="pres">
      <dgm:prSet presAssocID="{6B76B057-CA13-471D-9828-C2D6B3521027}" presName="connectorText" presStyleLbl="sibTrans2D1" presStyleIdx="0" presStyleCnt="3"/>
      <dgm:spPr/>
    </dgm:pt>
    <dgm:pt modelId="{5C195D84-4AEC-424B-9B2E-7223FF2963EA}" type="pres">
      <dgm:prSet presAssocID="{A3ACA6D0-FA02-4897-9361-8247F263EBCF}" presName="node" presStyleLbl="node1" presStyleIdx="0" presStyleCnt="3">
        <dgm:presLayoutVars>
          <dgm:bulletEnabled val="1"/>
        </dgm:presLayoutVars>
      </dgm:prSet>
      <dgm:spPr/>
    </dgm:pt>
    <dgm:pt modelId="{9CE491DA-7518-44F7-A1DF-26D2D080744C}" type="pres">
      <dgm:prSet presAssocID="{9EB81B83-0BE5-476B-9F0B-81DE7DDA0052}" presName="parTrans" presStyleLbl="sibTrans2D1" presStyleIdx="1" presStyleCnt="3"/>
      <dgm:spPr/>
    </dgm:pt>
    <dgm:pt modelId="{FC3EAC54-86AA-4AA1-801A-881DB6C74B5E}" type="pres">
      <dgm:prSet presAssocID="{9EB81B83-0BE5-476B-9F0B-81DE7DDA0052}" presName="connectorText" presStyleLbl="sibTrans2D1" presStyleIdx="1" presStyleCnt="3"/>
      <dgm:spPr/>
    </dgm:pt>
    <dgm:pt modelId="{1EDC3812-BAA2-4C52-9A2D-A321B38B3754}" type="pres">
      <dgm:prSet presAssocID="{DBE44108-2748-417F-99F9-5864B8EF68F9}" presName="node" presStyleLbl="node1" presStyleIdx="1" presStyleCnt="3">
        <dgm:presLayoutVars>
          <dgm:bulletEnabled val="1"/>
        </dgm:presLayoutVars>
      </dgm:prSet>
      <dgm:spPr/>
    </dgm:pt>
    <dgm:pt modelId="{10BAE647-6FA9-447C-9C8C-2AFF308917CB}" type="pres">
      <dgm:prSet presAssocID="{8B7739ED-7E22-40E9-B8EB-B2536D51DA74}" presName="parTrans" presStyleLbl="sibTrans2D1" presStyleIdx="2" presStyleCnt="3"/>
      <dgm:spPr/>
    </dgm:pt>
    <dgm:pt modelId="{870E06D3-7718-48EC-A130-7264C06D4073}" type="pres">
      <dgm:prSet presAssocID="{8B7739ED-7E22-40E9-B8EB-B2536D51DA74}" presName="connectorText" presStyleLbl="sibTrans2D1" presStyleIdx="2" presStyleCnt="3"/>
      <dgm:spPr/>
    </dgm:pt>
    <dgm:pt modelId="{A5471A3E-DB8D-43F0-9B49-CD1DC5ABEFC4}" type="pres">
      <dgm:prSet presAssocID="{28D05970-4AF0-4343-B87C-98357997212E}" presName="node" presStyleLbl="node1" presStyleIdx="2" presStyleCnt="3">
        <dgm:presLayoutVars>
          <dgm:bulletEnabled val="1"/>
        </dgm:presLayoutVars>
      </dgm:prSet>
      <dgm:spPr/>
    </dgm:pt>
  </dgm:ptLst>
  <dgm:cxnLst>
    <dgm:cxn modelId="{1B1E2D0B-8772-4325-B600-71CF668B52D4}" type="presOf" srcId="{9EB81B83-0BE5-476B-9F0B-81DE7DDA0052}" destId="{9CE491DA-7518-44F7-A1DF-26D2D080744C}" srcOrd="0" destOrd="0" presId="urn:microsoft.com/office/officeart/2005/8/layout/radial5"/>
    <dgm:cxn modelId="{8E5FED0F-F83B-4296-A444-21D367CA04DA}" type="presOf" srcId="{6B76B057-CA13-471D-9828-C2D6B3521027}" destId="{1B532290-86E7-460C-BC01-E401763ED656}" srcOrd="1" destOrd="0" presId="urn:microsoft.com/office/officeart/2005/8/layout/radial5"/>
    <dgm:cxn modelId="{D3C9A610-33DE-44EA-A507-F120B2A5E471}" srcId="{D2EE9720-24B3-481E-BE99-07BA9E01940C}" destId="{28D05970-4AF0-4343-B87C-98357997212E}" srcOrd="2" destOrd="0" parTransId="{8B7739ED-7E22-40E9-B8EB-B2536D51DA74}" sibTransId="{18BE8287-71C1-4E38-9574-A24D573C1B2E}"/>
    <dgm:cxn modelId="{8349012B-6B82-4FEA-80C3-81F9A29A96FF}" srcId="{D2EE9720-24B3-481E-BE99-07BA9E01940C}" destId="{DBE44108-2748-417F-99F9-5864B8EF68F9}" srcOrd="1" destOrd="0" parTransId="{9EB81B83-0BE5-476B-9F0B-81DE7DDA0052}" sibTransId="{F50C14BE-3F5C-4642-8DE0-DB789749A077}"/>
    <dgm:cxn modelId="{704D9B2B-79AE-4D5E-8884-5E4BE111055B}" srcId="{B696537C-559A-4CBD-8926-994130F53A59}" destId="{D2EE9720-24B3-481E-BE99-07BA9E01940C}" srcOrd="0" destOrd="0" parTransId="{F9AA05C4-C960-4EC5-9ADF-D8132A01BCBE}" sibTransId="{EB211E3D-ECF8-48E1-8D3A-A72A4B4F0E3A}"/>
    <dgm:cxn modelId="{C5C19866-967D-4C8F-A02C-3EB136CD4B66}" type="presOf" srcId="{8B7739ED-7E22-40E9-B8EB-B2536D51DA74}" destId="{10BAE647-6FA9-447C-9C8C-2AFF308917CB}" srcOrd="0" destOrd="0" presId="urn:microsoft.com/office/officeart/2005/8/layout/radial5"/>
    <dgm:cxn modelId="{DF521349-4727-4FC4-8589-E38E61FC5D12}" srcId="{D2EE9720-24B3-481E-BE99-07BA9E01940C}" destId="{A3ACA6D0-FA02-4897-9361-8247F263EBCF}" srcOrd="0" destOrd="0" parTransId="{6B76B057-CA13-471D-9828-C2D6B3521027}" sibTransId="{76AC1827-DB46-4DC9-BDC1-A90669B39F13}"/>
    <dgm:cxn modelId="{D37F1473-6869-41D2-9FF1-0A9B43E19074}" type="presOf" srcId="{DBE44108-2748-417F-99F9-5864B8EF68F9}" destId="{1EDC3812-BAA2-4C52-9A2D-A321B38B3754}" srcOrd="0" destOrd="0" presId="urn:microsoft.com/office/officeart/2005/8/layout/radial5"/>
    <dgm:cxn modelId="{5738B053-A7CF-40C6-8A99-494EEB798680}" type="presOf" srcId="{9EB81B83-0BE5-476B-9F0B-81DE7DDA0052}" destId="{FC3EAC54-86AA-4AA1-801A-881DB6C74B5E}" srcOrd="1" destOrd="0" presId="urn:microsoft.com/office/officeart/2005/8/layout/radial5"/>
    <dgm:cxn modelId="{472F207E-4861-4D0F-8DC1-8E36A2DB086F}" type="presOf" srcId="{6B76B057-CA13-471D-9828-C2D6B3521027}" destId="{0B361D57-8FF5-4EC7-8E3A-331D9AF0C788}" srcOrd="0" destOrd="0" presId="urn:microsoft.com/office/officeart/2005/8/layout/radial5"/>
    <dgm:cxn modelId="{71CEBA95-F787-4F38-ABB7-FE2D388C3BFD}" type="presOf" srcId="{B696537C-559A-4CBD-8926-994130F53A59}" destId="{71AFC606-5731-4F0D-AE09-5CD422830CAE}" srcOrd="0" destOrd="0" presId="urn:microsoft.com/office/officeart/2005/8/layout/radial5"/>
    <dgm:cxn modelId="{AE335B9F-A468-497D-933F-568A8EDD8395}" type="presOf" srcId="{8B7739ED-7E22-40E9-B8EB-B2536D51DA74}" destId="{870E06D3-7718-48EC-A130-7264C06D4073}" srcOrd="1" destOrd="0" presId="urn:microsoft.com/office/officeart/2005/8/layout/radial5"/>
    <dgm:cxn modelId="{93373FC8-7B47-4CEC-8209-E4D6C3BCB71F}" type="presOf" srcId="{28D05970-4AF0-4343-B87C-98357997212E}" destId="{A5471A3E-DB8D-43F0-9B49-CD1DC5ABEFC4}" srcOrd="0" destOrd="0" presId="urn:microsoft.com/office/officeart/2005/8/layout/radial5"/>
    <dgm:cxn modelId="{605D72D3-5C3F-49F6-A821-5A847FE0F15A}" type="presOf" srcId="{D2EE9720-24B3-481E-BE99-07BA9E01940C}" destId="{F62F6BBD-BCEE-4A8C-84F1-4200387A6A8B}" srcOrd="0" destOrd="0" presId="urn:microsoft.com/office/officeart/2005/8/layout/radial5"/>
    <dgm:cxn modelId="{489165D8-D12B-4EE9-97BD-1BF82B7E4F18}" type="presOf" srcId="{A3ACA6D0-FA02-4897-9361-8247F263EBCF}" destId="{5C195D84-4AEC-424B-9B2E-7223FF2963EA}" srcOrd="0" destOrd="0" presId="urn:microsoft.com/office/officeart/2005/8/layout/radial5"/>
    <dgm:cxn modelId="{77F23F20-BB77-4748-BBFE-D358A859BFC1}" type="presParOf" srcId="{71AFC606-5731-4F0D-AE09-5CD422830CAE}" destId="{F62F6BBD-BCEE-4A8C-84F1-4200387A6A8B}" srcOrd="0" destOrd="0" presId="urn:microsoft.com/office/officeart/2005/8/layout/radial5"/>
    <dgm:cxn modelId="{96FC2D40-B545-4020-9E5E-9A1F5351F731}" type="presParOf" srcId="{71AFC606-5731-4F0D-AE09-5CD422830CAE}" destId="{0B361D57-8FF5-4EC7-8E3A-331D9AF0C788}" srcOrd="1" destOrd="0" presId="urn:microsoft.com/office/officeart/2005/8/layout/radial5"/>
    <dgm:cxn modelId="{4B0BE887-872D-4494-8DDB-DDA657C363BC}" type="presParOf" srcId="{0B361D57-8FF5-4EC7-8E3A-331D9AF0C788}" destId="{1B532290-86E7-460C-BC01-E401763ED656}" srcOrd="0" destOrd="0" presId="urn:microsoft.com/office/officeart/2005/8/layout/radial5"/>
    <dgm:cxn modelId="{5CFD7C8D-DF7E-4735-9D75-34AF0C43E530}" type="presParOf" srcId="{71AFC606-5731-4F0D-AE09-5CD422830CAE}" destId="{5C195D84-4AEC-424B-9B2E-7223FF2963EA}" srcOrd="2" destOrd="0" presId="urn:microsoft.com/office/officeart/2005/8/layout/radial5"/>
    <dgm:cxn modelId="{420EA277-C89C-4F41-A89F-22D49E1CDB94}" type="presParOf" srcId="{71AFC606-5731-4F0D-AE09-5CD422830CAE}" destId="{9CE491DA-7518-44F7-A1DF-26D2D080744C}" srcOrd="3" destOrd="0" presId="urn:microsoft.com/office/officeart/2005/8/layout/radial5"/>
    <dgm:cxn modelId="{A49027BB-1466-4163-A941-5E7D792A4B28}" type="presParOf" srcId="{9CE491DA-7518-44F7-A1DF-26D2D080744C}" destId="{FC3EAC54-86AA-4AA1-801A-881DB6C74B5E}" srcOrd="0" destOrd="0" presId="urn:microsoft.com/office/officeart/2005/8/layout/radial5"/>
    <dgm:cxn modelId="{1F62A7DA-1F99-4288-AC55-472BA6D72911}" type="presParOf" srcId="{71AFC606-5731-4F0D-AE09-5CD422830CAE}" destId="{1EDC3812-BAA2-4C52-9A2D-A321B38B3754}" srcOrd="4" destOrd="0" presId="urn:microsoft.com/office/officeart/2005/8/layout/radial5"/>
    <dgm:cxn modelId="{A70A1EE8-7D56-443E-BC8F-E7195A7E7D25}" type="presParOf" srcId="{71AFC606-5731-4F0D-AE09-5CD422830CAE}" destId="{10BAE647-6FA9-447C-9C8C-2AFF308917CB}" srcOrd="5" destOrd="0" presId="urn:microsoft.com/office/officeart/2005/8/layout/radial5"/>
    <dgm:cxn modelId="{98D58663-AE8F-4CAB-8B6C-9422ADDE8D86}" type="presParOf" srcId="{10BAE647-6FA9-447C-9C8C-2AFF308917CB}" destId="{870E06D3-7718-48EC-A130-7264C06D4073}" srcOrd="0" destOrd="0" presId="urn:microsoft.com/office/officeart/2005/8/layout/radial5"/>
    <dgm:cxn modelId="{177CBED5-767C-4893-8AEC-708D9FB42197}" type="presParOf" srcId="{71AFC606-5731-4F0D-AE09-5CD422830CAE}" destId="{A5471A3E-DB8D-43F0-9B49-CD1DC5ABEFC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C9AEA-4136-4374-B184-314F29BA73FF}" type="doc">
      <dgm:prSet loTypeId="urn:microsoft.com/office/officeart/2005/8/layout/pList2" loCatId="list" qsTypeId="urn:microsoft.com/office/officeart/2005/8/quickstyle/simple1" qsCatId="simple" csTypeId="urn:microsoft.com/office/officeart/2005/8/colors/accent6_3" csCatId="accent6" phldr="1"/>
      <dgm:spPr/>
    </dgm:pt>
    <dgm:pt modelId="{19B44605-BA56-4BA2-AE5F-EF3FA999FE23}">
      <dgm:prSet phldrT="[Text]"/>
      <dgm:spPr/>
      <dgm:t>
        <a:bodyPr/>
        <a:lstStyle/>
        <a:p>
          <a:r>
            <a:rPr lang="en-US" dirty="0"/>
            <a:t>Lecture</a:t>
          </a:r>
        </a:p>
      </dgm:t>
    </dgm:pt>
    <dgm:pt modelId="{EDFE4278-F938-4C2F-89FB-814E6091ABB2}" type="parTrans" cxnId="{C0DFA6A2-8AE1-4B39-B329-EF2BB7E5CC81}">
      <dgm:prSet/>
      <dgm:spPr/>
      <dgm:t>
        <a:bodyPr/>
        <a:lstStyle/>
        <a:p>
          <a:endParaRPr lang="en-US"/>
        </a:p>
      </dgm:t>
    </dgm:pt>
    <dgm:pt modelId="{02E276C8-E34D-4D01-B7D5-719D7EB820FF}" type="sibTrans" cxnId="{C0DFA6A2-8AE1-4B39-B329-EF2BB7E5CC81}">
      <dgm:prSet/>
      <dgm:spPr/>
      <dgm:t>
        <a:bodyPr/>
        <a:lstStyle/>
        <a:p>
          <a:endParaRPr lang="en-US"/>
        </a:p>
      </dgm:t>
    </dgm:pt>
    <dgm:pt modelId="{552CDF29-BE67-4A03-9728-F104AA1C4D5A}">
      <dgm:prSet phldrT="[Text]"/>
      <dgm:spPr/>
      <dgm:t>
        <a:bodyPr/>
        <a:lstStyle/>
        <a:p>
          <a:r>
            <a:rPr lang="en-US" dirty="0"/>
            <a:t>Tutorial</a:t>
          </a:r>
        </a:p>
      </dgm:t>
    </dgm:pt>
    <dgm:pt modelId="{7AFE0CF1-F493-4594-A1BA-736EFC1762A9}" type="parTrans" cxnId="{FDA7CF64-D332-4C1B-BBCB-ACB390F8CBDD}">
      <dgm:prSet/>
      <dgm:spPr/>
      <dgm:t>
        <a:bodyPr/>
        <a:lstStyle/>
        <a:p>
          <a:endParaRPr lang="en-US"/>
        </a:p>
      </dgm:t>
    </dgm:pt>
    <dgm:pt modelId="{B851EA2A-DD20-4956-919C-0802A3AFC1EC}" type="sibTrans" cxnId="{FDA7CF64-D332-4C1B-BBCB-ACB390F8CBDD}">
      <dgm:prSet/>
      <dgm:spPr/>
      <dgm:t>
        <a:bodyPr/>
        <a:lstStyle/>
        <a:p>
          <a:endParaRPr lang="en-US"/>
        </a:p>
      </dgm:t>
    </dgm:pt>
    <dgm:pt modelId="{4E20865D-F516-4D75-9AA1-C2351EDB4BF9}">
      <dgm:prSet phldrT="[Text]"/>
      <dgm:spPr/>
      <dgm:t>
        <a:bodyPr/>
        <a:lstStyle/>
        <a:p>
          <a:r>
            <a:rPr lang="en-US" dirty="0"/>
            <a:t>Seminar</a:t>
          </a:r>
        </a:p>
      </dgm:t>
    </dgm:pt>
    <dgm:pt modelId="{9F9D84C6-2D3C-406B-A754-F3991C2A7200}" type="parTrans" cxnId="{0707191D-AB7A-4A45-977B-34656FF71CE1}">
      <dgm:prSet/>
      <dgm:spPr/>
      <dgm:t>
        <a:bodyPr/>
        <a:lstStyle/>
        <a:p>
          <a:endParaRPr lang="en-US"/>
        </a:p>
      </dgm:t>
    </dgm:pt>
    <dgm:pt modelId="{659B29F7-A655-45DE-957A-74B827F858B0}" type="sibTrans" cxnId="{0707191D-AB7A-4A45-977B-34656FF71CE1}">
      <dgm:prSet/>
      <dgm:spPr/>
      <dgm:t>
        <a:bodyPr/>
        <a:lstStyle/>
        <a:p>
          <a:endParaRPr lang="en-US"/>
        </a:p>
      </dgm:t>
    </dgm:pt>
    <dgm:pt modelId="{1E09AFDE-8304-43D5-871E-15D144D6CEC5}">
      <dgm:prSet phldrT="[Text]"/>
      <dgm:spPr/>
      <dgm:t>
        <a:bodyPr/>
        <a:lstStyle/>
        <a:p>
          <a:r>
            <a:rPr lang="en-US" dirty="0"/>
            <a:t>Independent Learning (Self-study)</a:t>
          </a:r>
        </a:p>
      </dgm:t>
    </dgm:pt>
    <dgm:pt modelId="{A4F8B46B-685B-46DF-966E-6D0F59C40A83}" type="parTrans" cxnId="{CE124C5D-3E2F-4DFB-9583-3B58CC7479E7}">
      <dgm:prSet/>
      <dgm:spPr/>
      <dgm:t>
        <a:bodyPr/>
        <a:lstStyle/>
        <a:p>
          <a:endParaRPr lang="en-US"/>
        </a:p>
      </dgm:t>
    </dgm:pt>
    <dgm:pt modelId="{1AA01A8B-F025-4535-8CB7-2C4AD63F823C}" type="sibTrans" cxnId="{CE124C5D-3E2F-4DFB-9583-3B58CC7479E7}">
      <dgm:prSet/>
      <dgm:spPr/>
      <dgm:t>
        <a:bodyPr/>
        <a:lstStyle/>
        <a:p>
          <a:endParaRPr lang="en-US"/>
        </a:p>
      </dgm:t>
    </dgm:pt>
    <dgm:pt modelId="{0C6C4740-8924-4859-BBF6-FD08D4428AA5}" type="pres">
      <dgm:prSet presAssocID="{B2EC9AEA-4136-4374-B184-314F29BA73FF}" presName="Name0" presStyleCnt="0">
        <dgm:presLayoutVars>
          <dgm:dir/>
          <dgm:resizeHandles val="exact"/>
        </dgm:presLayoutVars>
      </dgm:prSet>
      <dgm:spPr/>
    </dgm:pt>
    <dgm:pt modelId="{6AE61B2D-D674-4EDD-8DE1-636D2D2E70A7}" type="pres">
      <dgm:prSet presAssocID="{B2EC9AEA-4136-4374-B184-314F29BA73FF}" presName="bkgdShp" presStyleLbl="alignAccFollowNode1" presStyleIdx="0" presStyleCnt="1"/>
      <dgm:spPr/>
    </dgm:pt>
    <dgm:pt modelId="{73E26C5A-9717-44E5-90BC-5945F0DB881B}" type="pres">
      <dgm:prSet presAssocID="{B2EC9AEA-4136-4374-B184-314F29BA73FF}" presName="linComp" presStyleCnt="0"/>
      <dgm:spPr/>
    </dgm:pt>
    <dgm:pt modelId="{03E50AD5-2E73-43CE-9972-4E8E4154AD00}" type="pres">
      <dgm:prSet presAssocID="{19B44605-BA56-4BA2-AE5F-EF3FA999FE23}" presName="compNode" presStyleCnt="0"/>
      <dgm:spPr/>
    </dgm:pt>
    <dgm:pt modelId="{D5F55C8D-DC34-4274-A63A-48BDE1418B79}" type="pres">
      <dgm:prSet presAssocID="{19B44605-BA56-4BA2-AE5F-EF3FA999FE23}" presName="node" presStyleLbl="node1" presStyleIdx="0" presStyleCnt="4">
        <dgm:presLayoutVars>
          <dgm:bulletEnabled val="1"/>
        </dgm:presLayoutVars>
      </dgm:prSet>
      <dgm:spPr/>
    </dgm:pt>
    <dgm:pt modelId="{6255FD9F-CF2D-4BA7-93E1-3AC36DC01861}" type="pres">
      <dgm:prSet presAssocID="{19B44605-BA56-4BA2-AE5F-EF3FA999FE23}" presName="invisiNode" presStyleLbl="node1" presStyleIdx="0" presStyleCnt="4"/>
      <dgm:spPr/>
    </dgm:pt>
    <dgm:pt modelId="{D6EB7602-164B-4D90-A10B-89A44383441D}" type="pres">
      <dgm:prSet presAssocID="{19B44605-BA56-4BA2-AE5F-EF3FA999FE23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DBE9E5-02C4-4376-BAFE-871DA4FA1D13}" type="pres">
      <dgm:prSet presAssocID="{02E276C8-E34D-4D01-B7D5-719D7EB820FF}" presName="sibTrans" presStyleLbl="sibTrans2D1" presStyleIdx="0" presStyleCnt="0"/>
      <dgm:spPr/>
    </dgm:pt>
    <dgm:pt modelId="{8F0B9352-7E8A-4D8A-BFD3-5239A681598A}" type="pres">
      <dgm:prSet presAssocID="{552CDF29-BE67-4A03-9728-F104AA1C4D5A}" presName="compNode" presStyleCnt="0"/>
      <dgm:spPr/>
    </dgm:pt>
    <dgm:pt modelId="{FF8CCC4A-5C80-4B04-99B6-AD9923C2099B}" type="pres">
      <dgm:prSet presAssocID="{552CDF29-BE67-4A03-9728-F104AA1C4D5A}" presName="node" presStyleLbl="node1" presStyleIdx="1" presStyleCnt="4">
        <dgm:presLayoutVars>
          <dgm:bulletEnabled val="1"/>
        </dgm:presLayoutVars>
      </dgm:prSet>
      <dgm:spPr/>
    </dgm:pt>
    <dgm:pt modelId="{E11B04DD-B6AC-4C9A-A766-788587A8859B}" type="pres">
      <dgm:prSet presAssocID="{552CDF29-BE67-4A03-9728-F104AA1C4D5A}" presName="invisiNode" presStyleLbl="node1" presStyleIdx="1" presStyleCnt="4"/>
      <dgm:spPr/>
    </dgm:pt>
    <dgm:pt modelId="{ED6B154D-0740-41E1-B055-5BB6446DF38E}" type="pres">
      <dgm:prSet presAssocID="{552CDF29-BE67-4A03-9728-F104AA1C4D5A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38F86F7-F873-46AF-938D-FD4ECED6FFE2}" type="pres">
      <dgm:prSet presAssocID="{B851EA2A-DD20-4956-919C-0802A3AFC1EC}" presName="sibTrans" presStyleLbl="sibTrans2D1" presStyleIdx="0" presStyleCnt="0"/>
      <dgm:spPr/>
    </dgm:pt>
    <dgm:pt modelId="{03ECDAA1-CC5E-4C37-B0BA-F0840C2B5B5E}" type="pres">
      <dgm:prSet presAssocID="{4E20865D-F516-4D75-9AA1-C2351EDB4BF9}" presName="compNode" presStyleCnt="0"/>
      <dgm:spPr/>
    </dgm:pt>
    <dgm:pt modelId="{94E386E8-1856-4B19-A2B5-EA7E0882263B}" type="pres">
      <dgm:prSet presAssocID="{4E20865D-F516-4D75-9AA1-C2351EDB4BF9}" presName="node" presStyleLbl="node1" presStyleIdx="2" presStyleCnt="4">
        <dgm:presLayoutVars>
          <dgm:bulletEnabled val="1"/>
        </dgm:presLayoutVars>
      </dgm:prSet>
      <dgm:spPr/>
    </dgm:pt>
    <dgm:pt modelId="{C27355C3-7AD8-45A2-BC07-797DAF273E9C}" type="pres">
      <dgm:prSet presAssocID="{4E20865D-F516-4D75-9AA1-C2351EDB4BF9}" presName="invisiNode" presStyleLbl="node1" presStyleIdx="2" presStyleCnt="4"/>
      <dgm:spPr/>
    </dgm:pt>
    <dgm:pt modelId="{F6D52FDB-B086-437D-AF1E-953302F8B2A4}" type="pres">
      <dgm:prSet presAssocID="{4E20865D-F516-4D75-9AA1-C2351EDB4BF9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A1D41E-C2A3-461F-BDAF-EA59C0EC0CFF}" type="pres">
      <dgm:prSet presAssocID="{659B29F7-A655-45DE-957A-74B827F858B0}" presName="sibTrans" presStyleLbl="sibTrans2D1" presStyleIdx="0" presStyleCnt="0"/>
      <dgm:spPr/>
    </dgm:pt>
    <dgm:pt modelId="{C739EC7E-2F53-4CB5-AE5A-7A3B00D16769}" type="pres">
      <dgm:prSet presAssocID="{1E09AFDE-8304-43D5-871E-15D144D6CEC5}" presName="compNode" presStyleCnt="0"/>
      <dgm:spPr/>
    </dgm:pt>
    <dgm:pt modelId="{0DDDEF4A-0A6D-401E-B12D-8E1D95A43346}" type="pres">
      <dgm:prSet presAssocID="{1E09AFDE-8304-43D5-871E-15D144D6CEC5}" presName="node" presStyleLbl="node1" presStyleIdx="3" presStyleCnt="4">
        <dgm:presLayoutVars>
          <dgm:bulletEnabled val="1"/>
        </dgm:presLayoutVars>
      </dgm:prSet>
      <dgm:spPr/>
    </dgm:pt>
    <dgm:pt modelId="{CDB1F8F0-D158-48D5-A5A5-E0E5EE8C2CA2}" type="pres">
      <dgm:prSet presAssocID="{1E09AFDE-8304-43D5-871E-15D144D6CEC5}" presName="invisiNode" presStyleLbl="node1" presStyleIdx="3" presStyleCnt="4"/>
      <dgm:spPr/>
    </dgm:pt>
    <dgm:pt modelId="{9E5EE2E9-8F52-44B8-AA1A-551A43A8181C}" type="pres">
      <dgm:prSet presAssocID="{1E09AFDE-8304-43D5-871E-15D144D6CEC5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707191D-AB7A-4A45-977B-34656FF71CE1}" srcId="{B2EC9AEA-4136-4374-B184-314F29BA73FF}" destId="{4E20865D-F516-4D75-9AA1-C2351EDB4BF9}" srcOrd="2" destOrd="0" parTransId="{9F9D84C6-2D3C-406B-A754-F3991C2A7200}" sibTransId="{659B29F7-A655-45DE-957A-74B827F858B0}"/>
    <dgm:cxn modelId="{CE124C5D-3E2F-4DFB-9583-3B58CC7479E7}" srcId="{B2EC9AEA-4136-4374-B184-314F29BA73FF}" destId="{1E09AFDE-8304-43D5-871E-15D144D6CEC5}" srcOrd="3" destOrd="0" parTransId="{A4F8B46B-685B-46DF-966E-6D0F59C40A83}" sibTransId="{1AA01A8B-F025-4535-8CB7-2C4AD63F823C}"/>
    <dgm:cxn modelId="{FEFA755D-A99C-49AD-BA82-0A492B30670D}" type="presOf" srcId="{659B29F7-A655-45DE-957A-74B827F858B0}" destId="{B7A1D41E-C2A3-461F-BDAF-EA59C0EC0CFF}" srcOrd="0" destOrd="0" presId="urn:microsoft.com/office/officeart/2005/8/layout/pList2"/>
    <dgm:cxn modelId="{FDA7CF64-D332-4C1B-BBCB-ACB390F8CBDD}" srcId="{B2EC9AEA-4136-4374-B184-314F29BA73FF}" destId="{552CDF29-BE67-4A03-9728-F104AA1C4D5A}" srcOrd="1" destOrd="0" parTransId="{7AFE0CF1-F493-4594-A1BA-736EFC1762A9}" sibTransId="{B851EA2A-DD20-4956-919C-0802A3AFC1EC}"/>
    <dgm:cxn modelId="{75D47045-34FB-4A1E-A01E-C9D0B2A254D6}" type="presOf" srcId="{4E20865D-F516-4D75-9AA1-C2351EDB4BF9}" destId="{94E386E8-1856-4B19-A2B5-EA7E0882263B}" srcOrd="0" destOrd="0" presId="urn:microsoft.com/office/officeart/2005/8/layout/pList2"/>
    <dgm:cxn modelId="{0575574A-ADD7-46B8-B3AC-8C63BE2685BE}" type="presOf" srcId="{02E276C8-E34D-4D01-B7D5-719D7EB820FF}" destId="{3ADBE9E5-02C4-4376-BAFE-871DA4FA1D13}" srcOrd="0" destOrd="0" presId="urn:microsoft.com/office/officeart/2005/8/layout/pList2"/>
    <dgm:cxn modelId="{42408999-63D5-4EA5-B1AF-74457CAC7275}" type="presOf" srcId="{1E09AFDE-8304-43D5-871E-15D144D6CEC5}" destId="{0DDDEF4A-0A6D-401E-B12D-8E1D95A43346}" srcOrd="0" destOrd="0" presId="urn:microsoft.com/office/officeart/2005/8/layout/pList2"/>
    <dgm:cxn modelId="{C0DFA6A2-8AE1-4B39-B329-EF2BB7E5CC81}" srcId="{B2EC9AEA-4136-4374-B184-314F29BA73FF}" destId="{19B44605-BA56-4BA2-AE5F-EF3FA999FE23}" srcOrd="0" destOrd="0" parTransId="{EDFE4278-F938-4C2F-89FB-814E6091ABB2}" sibTransId="{02E276C8-E34D-4D01-B7D5-719D7EB820FF}"/>
    <dgm:cxn modelId="{E567D7B4-E655-4E53-95BF-99048505B9D0}" type="presOf" srcId="{19B44605-BA56-4BA2-AE5F-EF3FA999FE23}" destId="{D5F55C8D-DC34-4274-A63A-48BDE1418B79}" srcOrd="0" destOrd="0" presId="urn:microsoft.com/office/officeart/2005/8/layout/pList2"/>
    <dgm:cxn modelId="{8B88B0B9-3004-49E8-B47F-E8DDCF267836}" type="presOf" srcId="{B2EC9AEA-4136-4374-B184-314F29BA73FF}" destId="{0C6C4740-8924-4859-BBF6-FD08D4428AA5}" srcOrd="0" destOrd="0" presId="urn:microsoft.com/office/officeart/2005/8/layout/pList2"/>
    <dgm:cxn modelId="{EC2DCACD-7C4E-4111-9FC9-91530D3DB895}" type="presOf" srcId="{552CDF29-BE67-4A03-9728-F104AA1C4D5A}" destId="{FF8CCC4A-5C80-4B04-99B6-AD9923C2099B}" srcOrd="0" destOrd="0" presId="urn:microsoft.com/office/officeart/2005/8/layout/pList2"/>
    <dgm:cxn modelId="{1EAC2BF7-859F-4835-B774-77D817296A4E}" type="presOf" srcId="{B851EA2A-DD20-4956-919C-0802A3AFC1EC}" destId="{438F86F7-F873-46AF-938D-FD4ECED6FFE2}" srcOrd="0" destOrd="0" presId="urn:microsoft.com/office/officeart/2005/8/layout/pList2"/>
    <dgm:cxn modelId="{B5837EC2-91D0-4BE3-887F-E40CA065106A}" type="presParOf" srcId="{0C6C4740-8924-4859-BBF6-FD08D4428AA5}" destId="{6AE61B2D-D674-4EDD-8DE1-636D2D2E70A7}" srcOrd="0" destOrd="0" presId="urn:microsoft.com/office/officeart/2005/8/layout/pList2"/>
    <dgm:cxn modelId="{B99E4337-707F-4084-A649-6EC3899785FD}" type="presParOf" srcId="{0C6C4740-8924-4859-BBF6-FD08D4428AA5}" destId="{73E26C5A-9717-44E5-90BC-5945F0DB881B}" srcOrd="1" destOrd="0" presId="urn:microsoft.com/office/officeart/2005/8/layout/pList2"/>
    <dgm:cxn modelId="{FA51A3EC-36EE-4459-8D33-A460C1FEB8C0}" type="presParOf" srcId="{73E26C5A-9717-44E5-90BC-5945F0DB881B}" destId="{03E50AD5-2E73-43CE-9972-4E8E4154AD00}" srcOrd="0" destOrd="0" presId="urn:microsoft.com/office/officeart/2005/8/layout/pList2"/>
    <dgm:cxn modelId="{2A13D03B-56A8-418B-BB61-0EA0B9998698}" type="presParOf" srcId="{03E50AD5-2E73-43CE-9972-4E8E4154AD00}" destId="{D5F55C8D-DC34-4274-A63A-48BDE1418B79}" srcOrd="0" destOrd="0" presId="urn:microsoft.com/office/officeart/2005/8/layout/pList2"/>
    <dgm:cxn modelId="{1E8ECF47-5C44-45BD-A92F-DB6DDCE83F86}" type="presParOf" srcId="{03E50AD5-2E73-43CE-9972-4E8E4154AD00}" destId="{6255FD9F-CF2D-4BA7-93E1-3AC36DC01861}" srcOrd="1" destOrd="0" presId="urn:microsoft.com/office/officeart/2005/8/layout/pList2"/>
    <dgm:cxn modelId="{9CFEFA90-D6BC-485E-AB02-D54746605355}" type="presParOf" srcId="{03E50AD5-2E73-43CE-9972-4E8E4154AD00}" destId="{D6EB7602-164B-4D90-A10B-89A44383441D}" srcOrd="2" destOrd="0" presId="urn:microsoft.com/office/officeart/2005/8/layout/pList2"/>
    <dgm:cxn modelId="{D32009C6-0C4E-4159-90E4-8D9436A55FD0}" type="presParOf" srcId="{73E26C5A-9717-44E5-90BC-5945F0DB881B}" destId="{3ADBE9E5-02C4-4376-BAFE-871DA4FA1D13}" srcOrd="1" destOrd="0" presId="urn:microsoft.com/office/officeart/2005/8/layout/pList2"/>
    <dgm:cxn modelId="{9133B647-8546-4218-A381-EB49CB19ACFE}" type="presParOf" srcId="{73E26C5A-9717-44E5-90BC-5945F0DB881B}" destId="{8F0B9352-7E8A-4D8A-BFD3-5239A681598A}" srcOrd="2" destOrd="0" presId="urn:microsoft.com/office/officeart/2005/8/layout/pList2"/>
    <dgm:cxn modelId="{C3E2CED8-07BD-48FF-9BBF-1DAF32CC9BA2}" type="presParOf" srcId="{8F0B9352-7E8A-4D8A-BFD3-5239A681598A}" destId="{FF8CCC4A-5C80-4B04-99B6-AD9923C2099B}" srcOrd="0" destOrd="0" presId="urn:microsoft.com/office/officeart/2005/8/layout/pList2"/>
    <dgm:cxn modelId="{1350A710-13EE-492D-A10F-D311EE822A15}" type="presParOf" srcId="{8F0B9352-7E8A-4D8A-BFD3-5239A681598A}" destId="{E11B04DD-B6AC-4C9A-A766-788587A8859B}" srcOrd="1" destOrd="0" presId="urn:microsoft.com/office/officeart/2005/8/layout/pList2"/>
    <dgm:cxn modelId="{73CE8E47-92E8-4591-B6F0-7D366771038E}" type="presParOf" srcId="{8F0B9352-7E8A-4D8A-BFD3-5239A681598A}" destId="{ED6B154D-0740-41E1-B055-5BB6446DF38E}" srcOrd="2" destOrd="0" presId="urn:microsoft.com/office/officeart/2005/8/layout/pList2"/>
    <dgm:cxn modelId="{0F281227-A75C-4DAE-A939-B905B270DE3D}" type="presParOf" srcId="{73E26C5A-9717-44E5-90BC-5945F0DB881B}" destId="{438F86F7-F873-46AF-938D-FD4ECED6FFE2}" srcOrd="3" destOrd="0" presId="urn:microsoft.com/office/officeart/2005/8/layout/pList2"/>
    <dgm:cxn modelId="{0FCF603E-B4A7-4E24-AAC6-A61E4794C89A}" type="presParOf" srcId="{73E26C5A-9717-44E5-90BC-5945F0DB881B}" destId="{03ECDAA1-CC5E-4C37-B0BA-F0840C2B5B5E}" srcOrd="4" destOrd="0" presId="urn:microsoft.com/office/officeart/2005/8/layout/pList2"/>
    <dgm:cxn modelId="{248FE95C-1793-4DF0-ACC1-916C9BFFB913}" type="presParOf" srcId="{03ECDAA1-CC5E-4C37-B0BA-F0840C2B5B5E}" destId="{94E386E8-1856-4B19-A2B5-EA7E0882263B}" srcOrd="0" destOrd="0" presId="urn:microsoft.com/office/officeart/2005/8/layout/pList2"/>
    <dgm:cxn modelId="{A0CE499F-8B3A-4A1B-8E32-46BE5619F6A0}" type="presParOf" srcId="{03ECDAA1-CC5E-4C37-B0BA-F0840C2B5B5E}" destId="{C27355C3-7AD8-45A2-BC07-797DAF273E9C}" srcOrd="1" destOrd="0" presId="urn:microsoft.com/office/officeart/2005/8/layout/pList2"/>
    <dgm:cxn modelId="{DC40BF84-1399-4A5A-A34B-C59A37FEB408}" type="presParOf" srcId="{03ECDAA1-CC5E-4C37-B0BA-F0840C2B5B5E}" destId="{F6D52FDB-B086-437D-AF1E-953302F8B2A4}" srcOrd="2" destOrd="0" presId="urn:microsoft.com/office/officeart/2005/8/layout/pList2"/>
    <dgm:cxn modelId="{2683E27D-3DE9-4EDA-88D5-06E3E1056D4C}" type="presParOf" srcId="{73E26C5A-9717-44E5-90BC-5945F0DB881B}" destId="{B7A1D41E-C2A3-461F-BDAF-EA59C0EC0CFF}" srcOrd="5" destOrd="0" presId="urn:microsoft.com/office/officeart/2005/8/layout/pList2"/>
    <dgm:cxn modelId="{4E8688C0-26E6-478E-99D8-64D4903C51BE}" type="presParOf" srcId="{73E26C5A-9717-44E5-90BC-5945F0DB881B}" destId="{C739EC7E-2F53-4CB5-AE5A-7A3B00D16769}" srcOrd="6" destOrd="0" presId="urn:microsoft.com/office/officeart/2005/8/layout/pList2"/>
    <dgm:cxn modelId="{2006B42F-5FC5-46E4-94C4-272E8E55D4B1}" type="presParOf" srcId="{C739EC7E-2F53-4CB5-AE5A-7A3B00D16769}" destId="{0DDDEF4A-0A6D-401E-B12D-8E1D95A43346}" srcOrd="0" destOrd="0" presId="urn:microsoft.com/office/officeart/2005/8/layout/pList2"/>
    <dgm:cxn modelId="{58573836-DD6D-48BF-9981-7D3C7160F111}" type="presParOf" srcId="{C739EC7E-2F53-4CB5-AE5A-7A3B00D16769}" destId="{CDB1F8F0-D158-48D5-A5A5-E0E5EE8C2CA2}" srcOrd="1" destOrd="0" presId="urn:microsoft.com/office/officeart/2005/8/layout/pList2"/>
    <dgm:cxn modelId="{BF7825D6-DA81-49FF-8CA4-A8FB41BADB0D}" type="presParOf" srcId="{C739EC7E-2F53-4CB5-AE5A-7A3B00D16769}" destId="{9E5EE2E9-8F52-44B8-AA1A-551A43A818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6BBD-BCEE-4A8C-84F1-4200387A6A8B}">
      <dsp:nvSpPr>
        <dsp:cNvPr id="0" name=""/>
        <dsp:cNvSpPr/>
      </dsp:nvSpPr>
      <dsp:spPr>
        <a:xfrm>
          <a:off x="2449171" y="1893045"/>
          <a:ext cx="1350057" cy="1350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Learning Approaches</a:t>
          </a:r>
        </a:p>
      </dsp:txBody>
      <dsp:txXfrm>
        <a:off x="2646882" y="2090756"/>
        <a:ext cx="954635" cy="954635"/>
      </dsp:txXfrm>
    </dsp:sp>
    <dsp:sp modelId="{0B361D57-8FF5-4EC7-8E3A-331D9AF0C788}">
      <dsp:nvSpPr>
        <dsp:cNvPr id="0" name=""/>
        <dsp:cNvSpPr/>
      </dsp:nvSpPr>
      <dsp:spPr>
        <a:xfrm rot="16200000">
          <a:off x="2981036" y="1401519"/>
          <a:ext cx="286327" cy="45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23985" y="1536272"/>
        <a:ext cx="200429" cy="275411"/>
      </dsp:txXfrm>
    </dsp:sp>
    <dsp:sp modelId="{5C195D84-4AEC-424B-9B2E-7223FF2963EA}">
      <dsp:nvSpPr>
        <dsp:cNvPr id="0" name=""/>
        <dsp:cNvSpPr/>
      </dsp:nvSpPr>
      <dsp:spPr>
        <a:xfrm>
          <a:off x="2449171" y="2748"/>
          <a:ext cx="1350057" cy="1350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Surface Approach</a:t>
          </a:r>
        </a:p>
      </dsp:txBody>
      <dsp:txXfrm>
        <a:off x="2646882" y="200459"/>
        <a:ext cx="954635" cy="954635"/>
      </dsp:txXfrm>
    </dsp:sp>
    <dsp:sp modelId="{9CE491DA-7518-44F7-A1DF-26D2D080744C}">
      <dsp:nvSpPr>
        <dsp:cNvPr id="0" name=""/>
        <dsp:cNvSpPr/>
      </dsp:nvSpPr>
      <dsp:spPr>
        <a:xfrm rot="1800000">
          <a:off x="3792541" y="2807087"/>
          <a:ext cx="286327" cy="45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798295" y="2877417"/>
        <a:ext cx="200429" cy="275411"/>
      </dsp:txXfrm>
    </dsp:sp>
    <dsp:sp modelId="{1EDC3812-BAA2-4C52-9A2D-A321B38B3754}">
      <dsp:nvSpPr>
        <dsp:cNvPr id="0" name=""/>
        <dsp:cNvSpPr/>
      </dsp:nvSpPr>
      <dsp:spPr>
        <a:xfrm>
          <a:off x="4086216" y="2838194"/>
          <a:ext cx="1350057" cy="1350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Deep Approach</a:t>
          </a:r>
        </a:p>
      </dsp:txBody>
      <dsp:txXfrm>
        <a:off x="4283927" y="3035905"/>
        <a:ext cx="954635" cy="954635"/>
      </dsp:txXfrm>
    </dsp:sp>
    <dsp:sp modelId="{10BAE647-6FA9-447C-9C8C-2AFF308917CB}">
      <dsp:nvSpPr>
        <dsp:cNvPr id="0" name=""/>
        <dsp:cNvSpPr/>
      </dsp:nvSpPr>
      <dsp:spPr>
        <a:xfrm rot="9000000">
          <a:off x="2169531" y="2807087"/>
          <a:ext cx="286327" cy="459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249675" y="2877417"/>
        <a:ext cx="200429" cy="275411"/>
      </dsp:txXfrm>
    </dsp:sp>
    <dsp:sp modelId="{A5471A3E-DB8D-43F0-9B49-CD1DC5ABEFC4}">
      <dsp:nvSpPr>
        <dsp:cNvPr id="0" name=""/>
        <dsp:cNvSpPr/>
      </dsp:nvSpPr>
      <dsp:spPr>
        <a:xfrm>
          <a:off x="812126" y="2838194"/>
          <a:ext cx="1350057" cy="1350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75000"/>
                </a:schemeClr>
              </a:solidFill>
            </a:rPr>
            <a:t>Achieving Approach</a:t>
          </a:r>
        </a:p>
      </dsp:txBody>
      <dsp:txXfrm>
        <a:off x="1009837" y="3035905"/>
        <a:ext cx="954635" cy="954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61B2D-D674-4EDD-8DE1-636D2D2E70A7}">
      <dsp:nvSpPr>
        <dsp:cNvPr id="0" name=""/>
        <dsp:cNvSpPr/>
      </dsp:nvSpPr>
      <dsp:spPr>
        <a:xfrm>
          <a:off x="0" y="0"/>
          <a:ext cx="8229600" cy="203668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B7602-164B-4D90-A10B-89A44383441D}">
      <dsp:nvSpPr>
        <dsp:cNvPr id="0" name=""/>
        <dsp:cNvSpPr/>
      </dsp:nvSpPr>
      <dsp:spPr>
        <a:xfrm>
          <a:off x="249154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55C8D-DC34-4274-A63A-48BDE1418B79}">
      <dsp:nvSpPr>
        <dsp:cNvPr id="0" name=""/>
        <dsp:cNvSpPr/>
      </dsp:nvSpPr>
      <dsp:spPr>
        <a:xfrm rot="10800000">
          <a:off x="249154" y="2036682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Lecture</a:t>
          </a:r>
        </a:p>
      </dsp:txBody>
      <dsp:txXfrm rot="10800000">
        <a:off x="304448" y="2036682"/>
        <a:ext cx="1687386" cy="2433985"/>
      </dsp:txXfrm>
    </dsp:sp>
    <dsp:sp modelId="{ED6B154D-0740-41E1-B055-5BB6446DF38E}">
      <dsp:nvSpPr>
        <dsp:cNvPr id="0" name=""/>
        <dsp:cNvSpPr/>
      </dsp:nvSpPr>
      <dsp:spPr>
        <a:xfrm>
          <a:off x="2226926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CCC4A-5C80-4B04-99B6-AD9923C2099B}">
      <dsp:nvSpPr>
        <dsp:cNvPr id="0" name=""/>
        <dsp:cNvSpPr/>
      </dsp:nvSpPr>
      <dsp:spPr>
        <a:xfrm rot="10800000">
          <a:off x="2226926" y="2036682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Tutorial</a:t>
          </a:r>
        </a:p>
      </dsp:txBody>
      <dsp:txXfrm rot="10800000">
        <a:off x="2282220" y="2036682"/>
        <a:ext cx="1687386" cy="2433985"/>
      </dsp:txXfrm>
    </dsp:sp>
    <dsp:sp modelId="{F6D52FDB-B086-437D-AF1E-953302F8B2A4}">
      <dsp:nvSpPr>
        <dsp:cNvPr id="0" name=""/>
        <dsp:cNvSpPr/>
      </dsp:nvSpPr>
      <dsp:spPr>
        <a:xfrm>
          <a:off x="4204698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386E8-1856-4B19-A2B5-EA7E0882263B}">
      <dsp:nvSpPr>
        <dsp:cNvPr id="0" name=""/>
        <dsp:cNvSpPr/>
      </dsp:nvSpPr>
      <dsp:spPr>
        <a:xfrm rot="10800000">
          <a:off x="4204698" y="2036682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Seminar</a:t>
          </a:r>
        </a:p>
      </dsp:txBody>
      <dsp:txXfrm rot="10800000">
        <a:off x="4259992" y="2036682"/>
        <a:ext cx="1687386" cy="2433985"/>
      </dsp:txXfrm>
    </dsp:sp>
    <dsp:sp modelId="{9E5EE2E9-8F52-44B8-AA1A-551A43A8181C}">
      <dsp:nvSpPr>
        <dsp:cNvPr id="0" name=""/>
        <dsp:cNvSpPr/>
      </dsp:nvSpPr>
      <dsp:spPr>
        <a:xfrm>
          <a:off x="6182470" y="271557"/>
          <a:ext cx="1797974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DEF4A-0A6D-401E-B12D-8E1D95A43346}">
      <dsp:nvSpPr>
        <dsp:cNvPr id="0" name=""/>
        <dsp:cNvSpPr/>
      </dsp:nvSpPr>
      <dsp:spPr>
        <a:xfrm rot="10800000">
          <a:off x="6182470" y="2036682"/>
          <a:ext cx="1797974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Independent Learning (Self-study)</a:t>
          </a:r>
        </a:p>
      </dsp:txBody>
      <dsp:txXfrm rot="10800000">
        <a:off x="6237764" y="2036682"/>
        <a:ext cx="1687386" cy="2433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25D8-930E-42C2-B363-005A05E4282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89ABA-D264-4D71-B050-5D85EA009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https://etutorhome.files.wordpress.com/2013/10/online-tuition2.jpg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1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baseline="0" dirty="0"/>
              <a:t>https://www.dlsweb.rmit.edu.au/lsu/content/1_StudySkills/study_tuts/learning%20styles/vak.html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from: http://www.southwesterncc.edu/sites/default/files/VAK_Learning_Styles.pdf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http://1.bp.blogspot.com/-b13P0aQLOZQ/T57uMecoD6I/AAAAAAAAABA/dZK_zKKTyXU/s1600/visualThink.jpeg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http://blog.helphub.com/wp-content/uploads/2015/03/dollarphotoclub_77421432-1050x701.jpg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https://www.dlsweb.rmit.edu.au/lsu/content/1_StudySkills/study_tuts/learning%20styles/graphics/kinesthetic.gif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8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http://web.cortland.edu/andersmd/learning/Biggs.htm</a:t>
            </a:r>
          </a:p>
          <a:p>
            <a:r>
              <a:rPr lang="en-US" dirty="0"/>
              <a:t>http://www2.warwick.ac.uk/services/ldc/development/pga/introtandl/resources/2a_deep_surfacestrategic_approaches_to_learning.pdf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Sources: </a:t>
            </a:r>
          </a:p>
          <a:p>
            <a:r>
              <a:rPr lang="en-US" b="0" dirty="0"/>
              <a:t>http://web.cortland.edu/andersmd/learning/Biggs.htm</a:t>
            </a:r>
          </a:p>
          <a:p>
            <a:r>
              <a:rPr lang="en-US" b="0" dirty="0"/>
              <a:t>http://www.uts.edu.au/research-and-teaching/teaching-and-learning/learning-and-teaching/students-approaches-learning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9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Adapted from: http://www.ed.ac.uk/literatures-languages-cultures/new-undergrads/how-to-study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1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https://www.dlsweb.rmit.edu.au/lsu/content/1_StudySkills/study_tuts/learning%20styles/vak.html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http://photos-ak.sparkpeople.com/nw/3/5/l355370110.jpg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https://witherseducation.files.wordpress.com/2013/09/models.gif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9AC4-14F8-4572-AD92-B00AAE80A6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23780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83025"/>
            <a:ext cx="2171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4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3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3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53879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FFE77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BM006-3-0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PERSONAL DEVELOPMENT AND STUDY METHODS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</a:rPr>
              <a:t>LEARNING METHOD</a:t>
            </a:r>
          </a:p>
        </p:txBody>
      </p:sp>
      <p:pic>
        <p:nvPicPr>
          <p:cNvPr id="1033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7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8625" y="1092200"/>
            <a:ext cx="6754813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Personal Development and Study Methods</a:t>
            </a:r>
            <a:br>
              <a:rPr lang="en-US" altLang="en-US" dirty="0"/>
            </a:br>
            <a:r>
              <a:rPr lang="en-US" altLang="en-US" sz="1600" dirty="0"/>
              <a:t>BM006-3-0</a:t>
            </a:r>
            <a:r>
              <a:rPr lang="en-US" altLang="en-US" sz="1400" dirty="0"/>
              <a:t> PDSM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Learning Methods</a:t>
            </a:r>
          </a:p>
        </p:txBody>
      </p:sp>
    </p:spTree>
    <p:extLst>
      <p:ext uri="{BB962C8B-B14F-4D97-AF65-F5344CB8AC3E}">
        <p14:creationId xmlns:p14="http://schemas.microsoft.com/office/powerpoint/2010/main" val="35425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Also known as strategic approach</a:t>
            </a:r>
          </a:p>
          <a:p>
            <a:pPr lvl="1"/>
            <a:r>
              <a:rPr lang="en-US" sz="2400" dirty="0"/>
              <a:t>Uses appropriate learning strategies to achieve positive outcomes</a:t>
            </a:r>
          </a:p>
          <a:p>
            <a:r>
              <a:rPr lang="en-US" sz="2800" dirty="0"/>
              <a:t>Intend to obtain high grades</a:t>
            </a:r>
          </a:p>
          <a:p>
            <a:r>
              <a:rPr lang="en-US" sz="2800" dirty="0"/>
              <a:t>Organize time and distribute effort efficiently</a:t>
            </a:r>
          </a:p>
          <a:p>
            <a:r>
              <a:rPr lang="en-US" sz="2800" dirty="0"/>
              <a:t>Ensure studying conditions and materials are suitable</a:t>
            </a:r>
          </a:p>
          <a:p>
            <a:r>
              <a:rPr lang="en-US" sz="2800" dirty="0"/>
              <a:t>Use previous exam papers to predict questions</a:t>
            </a:r>
          </a:p>
          <a:p>
            <a:r>
              <a:rPr lang="en-US" sz="2800" dirty="0"/>
              <a:t>Alert to cues about marking schemes, exam tips,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47447-CEFC-44C3-A2F6-9A1C8BDC6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at university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learning situations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0D5AE7-AE5F-4D17-95C9-10AD82D94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at University?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363" y="1697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6831C-F9ED-4DFE-8387-8A8880958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7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talk given to a large group – usually in a lecture theatre</a:t>
            </a:r>
          </a:p>
          <a:p>
            <a:r>
              <a:rPr lang="en-US" altLang="en-US" dirty="0"/>
              <a:t>Delivered as presentations</a:t>
            </a:r>
          </a:p>
          <a:p>
            <a:r>
              <a:rPr lang="en-US" altLang="en-US" dirty="0"/>
              <a:t>Take note during a lecture</a:t>
            </a:r>
          </a:p>
          <a:p>
            <a:r>
              <a:rPr lang="en-US" altLang="en-US" dirty="0"/>
              <a:t>Do further reading and research about the topic before and after the lecture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4F254-0264-4202-BFC1-BCD31E879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1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Intensive tuition provided to students</a:t>
            </a:r>
          </a:p>
          <a:p>
            <a:r>
              <a:rPr lang="en-US" altLang="en-US" dirty="0"/>
              <a:t>Materials introduced in lectures are often discussed further in tutorials</a:t>
            </a:r>
          </a:p>
          <a:p>
            <a:r>
              <a:rPr lang="en-US" altLang="en-US" dirty="0"/>
              <a:t>Smaller group</a:t>
            </a:r>
          </a:p>
          <a:p>
            <a:r>
              <a:rPr lang="en-US" altLang="en-US" dirty="0"/>
              <a:t>Involves discussions</a:t>
            </a:r>
          </a:p>
          <a:p>
            <a:pPr lvl="1"/>
            <a:r>
              <a:rPr lang="en-US" altLang="en-US" dirty="0"/>
              <a:t>You will be expected to contribute and participate with advance preparation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4E7EE-C211-4A84-A154-EEF21D8E6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1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meeting at scheduled intervals, usually weekly</a:t>
            </a:r>
          </a:p>
          <a:p>
            <a:r>
              <a:rPr lang="en-US" altLang="en-US" dirty="0"/>
              <a:t>Stand-alone classes – not linked to a lecture</a:t>
            </a:r>
          </a:p>
          <a:p>
            <a:r>
              <a:rPr lang="en-US" altLang="en-US" dirty="0"/>
              <a:t>Similar to tutorial – involves discussion</a:t>
            </a:r>
          </a:p>
          <a:p>
            <a:pPr lvl="1"/>
            <a:r>
              <a:rPr lang="en-US" altLang="en-US" dirty="0"/>
              <a:t>discuss concepts and theories</a:t>
            </a:r>
          </a:p>
          <a:p>
            <a:pPr lvl="1"/>
            <a:r>
              <a:rPr lang="en-US" altLang="en-US" dirty="0"/>
              <a:t>students give presentations</a:t>
            </a:r>
          </a:p>
          <a:p>
            <a:pPr lvl="1"/>
            <a:r>
              <a:rPr lang="en-US" altLang="en-US" dirty="0"/>
              <a:t>debate information researched since the previous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27994-760B-42BD-AED0-F624CF4A5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 will have limited </a:t>
            </a:r>
            <a:r>
              <a:rPr lang="en-US" sz="2800" i="1" dirty="0"/>
              <a:t>contact hours </a:t>
            </a:r>
            <a:r>
              <a:rPr lang="en-US" sz="2800" dirty="0"/>
              <a:t>per week</a:t>
            </a:r>
          </a:p>
          <a:p>
            <a:pPr lvl="1"/>
            <a:r>
              <a:rPr lang="en-US" sz="2400" dirty="0"/>
              <a:t>Around 15 to 18 hours for all modules</a:t>
            </a:r>
          </a:p>
          <a:p>
            <a:r>
              <a:rPr lang="en-US" sz="2800" dirty="0"/>
              <a:t>Only a small fraction of your learning will be done in formal classroom settings; the rest will be spent on independent learning</a:t>
            </a:r>
          </a:p>
          <a:p>
            <a:r>
              <a:rPr lang="en-US" sz="2800" dirty="0"/>
              <a:t>Take charge of your own learning</a:t>
            </a:r>
          </a:p>
          <a:p>
            <a:pPr lvl="1"/>
            <a:r>
              <a:rPr lang="en-US" sz="2400" dirty="0"/>
              <a:t>Self-study (e.g. going to the library, lab)</a:t>
            </a:r>
          </a:p>
          <a:p>
            <a:pPr lvl="1"/>
            <a:r>
              <a:rPr lang="en-US" sz="2400" dirty="0"/>
              <a:t>Group discussions</a:t>
            </a:r>
          </a:p>
          <a:p>
            <a:pPr lvl="1"/>
            <a:r>
              <a:rPr lang="en-US" sz="2400" dirty="0"/>
              <a:t>Preparing for assignments</a:t>
            </a:r>
          </a:p>
          <a:p>
            <a:pPr lvl="1"/>
            <a:r>
              <a:rPr lang="en-US" sz="2400" dirty="0"/>
              <a:t>Reading and researching on related topics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8B2DD-141F-4432-A82A-65315B08AE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learning style?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DD0332-F1D0-4885-8DF4-E1229B054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6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97038"/>
            <a:ext cx="37338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/>
              <a:t>“Learning styles are the composite of </a:t>
            </a:r>
            <a:r>
              <a:rPr lang="en-US" sz="2200" b="1" dirty="0"/>
              <a:t>characteristic cognitive, affective,</a:t>
            </a:r>
            <a:r>
              <a:rPr lang="en-US" sz="2200" dirty="0"/>
              <a:t> and </a:t>
            </a:r>
            <a:r>
              <a:rPr lang="en-US" sz="2200" b="1" dirty="0"/>
              <a:t>physiological</a:t>
            </a:r>
            <a:r>
              <a:rPr lang="en-US" sz="2200" dirty="0"/>
              <a:t> factors that serve as relatively stable indicators of how a learner </a:t>
            </a:r>
            <a:r>
              <a:rPr lang="en-US" sz="2200" b="1" dirty="0"/>
              <a:t>perceives, interacts with, </a:t>
            </a:r>
            <a:r>
              <a:rPr lang="en-US" sz="2200" dirty="0"/>
              <a:t>and </a:t>
            </a:r>
            <a:r>
              <a:rPr lang="en-US" sz="2200" b="1" dirty="0"/>
              <a:t>responds to the learning environment</a:t>
            </a:r>
            <a:r>
              <a:rPr lang="en-US" sz="2200" dirty="0"/>
              <a:t>.”</a:t>
            </a:r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endParaRPr lang="en-US" sz="1800" i="1" dirty="0"/>
          </a:p>
          <a:p>
            <a:pPr marL="0" indent="0" algn="r">
              <a:buNone/>
            </a:pPr>
            <a:r>
              <a:rPr lang="en-US" sz="1800" i="1" dirty="0"/>
              <a:t>Keefe (1979)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2590800"/>
            <a:ext cx="3581400" cy="3632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“Learning styles are the </a:t>
            </a:r>
            <a:r>
              <a:rPr lang="en-US" sz="2200" b="1" dirty="0"/>
              <a:t>educational conditions </a:t>
            </a:r>
            <a:r>
              <a:rPr lang="en-US" sz="2200" dirty="0"/>
              <a:t>under which a student is </a:t>
            </a:r>
            <a:r>
              <a:rPr lang="en-US" sz="2200" b="1" dirty="0"/>
              <a:t>most likely to learn</a:t>
            </a:r>
            <a:r>
              <a:rPr lang="en-US" sz="2200" dirty="0"/>
              <a:t>.”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1800" i="1" dirty="0"/>
          </a:p>
          <a:p>
            <a:pPr marL="0" indent="0" algn="r">
              <a:buNone/>
            </a:pPr>
            <a:r>
              <a:rPr lang="en-US" sz="1800" i="1" dirty="0"/>
              <a:t>Stewart and </a:t>
            </a:r>
            <a:r>
              <a:rPr lang="en-US" sz="1800" i="1" dirty="0" err="1"/>
              <a:t>Felicetti</a:t>
            </a:r>
            <a:r>
              <a:rPr lang="en-US" sz="1800" i="1" dirty="0"/>
              <a:t> (1992)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533400" y="1676400"/>
            <a:ext cx="3886200" cy="3200400"/>
          </a:xfrm>
          <a:prstGeom prst="wedgeRectCallout">
            <a:avLst>
              <a:gd name="adj1" fmla="val 28555"/>
              <a:gd name="adj2" fmla="val 64779"/>
            </a:avLst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724400" y="2590800"/>
            <a:ext cx="3657600" cy="1524000"/>
          </a:xfrm>
          <a:prstGeom prst="wedgeRoundRectCallout">
            <a:avLst>
              <a:gd name="adj1" fmla="val -1851"/>
              <a:gd name="adj2" fmla="val 81105"/>
              <a:gd name="adj3" fmla="val 16667"/>
            </a:avLst>
          </a:prstGeom>
          <a:noFill/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0B42AA-D1D3-4359-8581-28F114A29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 learning style is a way of learning</a:t>
            </a:r>
          </a:p>
          <a:p>
            <a:r>
              <a:rPr lang="en-US" sz="2800" dirty="0"/>
              <a:t>Your preferred learning style is the way which you learn best</a:t>
            </a:r>
          </a:p>
          <a:p>
            <a:r>
              <a:rPr lang="en-US" sz="2800" dirty="0"/>
              <a:t>Each individual has preferences for how they perceive and organize</a:t>
            </a:r>
          </a:p>
          <a:p>
            <a:r>
              <a:rPr lang="en-US" sz="2800" dirty="0"/>
              <a:t>Understanding your learning styles will enable you to enhance your learning potential</a:t>
            </a:r>
          </a:p>
          <a:p>
            <a:r>
              <a:rPr lang="en-US" sz="2800" dirty="0"/>
              <a:t>Some people, have a different combination of these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3445FE-A373-46A2-B0C3-1EE03D13A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Definition of </a:t>
            </a:r>
            <a:r>
              <a:rPr lang="en-US" altLang="en-US" i="1" dirty="0"/>
              <a:t>learning</a:t>
            </a:r>
            <a:r>
              <a:rPr lang="en-US" altLang="en-US" dirty="0"/>
              <a:t> and </a:t>
            </a:r>
            <a:r>
              <a:rPr lang="en-US" altLang="en-US" i="1" dirty="0"/>
              <a:t>method</a:t>
            </a:r>
          </a:p>
          <a:p>
            <a:r>
              <a:rPr lang="en-US" altLang="en-US" dirty="0"/>
              <a:t>Learning Approaches</a:t>
            </a:r>
          </a:p>
          <a:p>
            <a:pPr lvl="1"/>
            <a:r>
              <a:rPr lang="en-US" altLang="en-US" dirty="0"/>
              <a:t>Types of learning approaches</a:t>
            </a:r>
          </a:p>
          <a:p>
            <a:r>
              <a:rPr lang="en-US" altLang="en-US" dirty="0"/>
              <a:t>Studying at University</a:t>
            </a:r>
          </a:p>
          <a:p>
            <a:pPr lvl="1"/>
            <a:r>
              <a:rPr lang="en-US" altLang="en-US" dirty="0"/>
              <a:t>Types of learning situations</a:t>
            </a:r>
          </a:p>
          <a:p>
            <a:r>
              <a:rPr lang="en-US" dirty="0"/>
              <a:t>Learning Styles</a:t>
            </a:r>
          </a:p>
          <a:p>
            <a:pPr lvl="1"/>
            <a:r>
              <a:rPr lang="en-US" dirty="0"/>
              <a:t>VAK (Visual-Auditory-Kinesthetic)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433F5-7027-473C-8A36-76EC1DE97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7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find out your style!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1219200" y="1371600"/>
            <a:ext cx="7010400" cy="4572000"/>
          </a:xfrm>
          <a:prstGeom prst="cloudCallout">
            <a:avLst>
              <a:gd name="adj1" fmla="val 52537"/>
              <a:gd name="adj2" fmla="val 575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4000" i="1" dirty="0"/>
          </a:p>
          <a:p>
            <a:r>
              <a:rPr lang="en-US" sz="4000" i="1" dirty="0"/>
              <a:t>If you come across the word ‘pie’, you will…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5FAD-535C-4B5D-9285-4FB0C9D1F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hotos-ak.sparkpeople.com/nw/3/5/l35537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"/>
            <a:ext cx="91249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31D8D-A8F5-4B64-A013-42156AA1F4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you…?</a:t>
            </a:r>
          </a:p>
        </p:txBody>
      </p:sp>
      <p:pic>
        <p:nvPicPr>
          <p:cNvPr id="2050" name="Picture 2" descr="https://witherseducation.files.wordpress.com/2013/09/mode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3049"/>
            <a:ext cx="7772400" cy="50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4D61C-9B8A-4EC4-B28A-8C9A82B80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you…?</a:t>
            </a:r>
          </a:p>
        </p:txBody>
      </p:sp>
      <p:pic>
        <p:nvPicPr>
          <p:cNvPr id="1026" name="Picture 2" descr="https://etutorhome.files.wordpress.com/2013/10/online-tui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943600" cy="50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353E3-36D5-490C-8D6B-6B9E2585A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4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VAK Learning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1697038"/>
            <a:ext cx="8229600" cy="1350962"/>
          </a:xfrm>
        </p:spPr>
        <p:txBody>
          <a:bodyPr/>
          <a:lstStyle/>
          <a:p>
            <a:r>
              <a:rPr lang="en-US" b="1" dirty="0"/>
              <a:t>VAK learning styles </a:t>
            </a:r>
            <a:r>
              <a:rPr lang="en-US" dirty="0"/>
              <a:t>is a model created by </a:t>
            </a:r>
            <a:r>
              <a:rPr lang="en-US" dirty="0" err="1"/>
              <a:t>Barbe</a:t>
            </a:r>
            <a:r>
              <a:rPr lang="en-US" dirty="0"/>
              <a:t> et al. (1979)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portal.edu.chula.ac.th/ben10/assets/Learning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0" y="2819400"/>
            <a:ext cx="4876801" cy="37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2B55B-8186-4E0C-B69C-4B1BB2A8B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6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learning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remember faces rather than names?</a:t>
            </a:r>
          </a:p>
          <a:p>
            <a:r>
              <a:rPr lang="en-US" dirty="0"/>
              <a:t>Can you focus if a speaker is talking but not using any visuals?</a:t>
            </a:r>
          </a:p>
          <a:p>
            <a:r>
              <a:rPr lang="en-US" dirty="0"/>
              <a:t>Do you find you need to take notes or do something with your hands when you concentrate?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8BFED-3BA1-4979-9960-434797243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learning style?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363" y="1697038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Auditory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Kinesthetic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Discussions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Note-taking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</a:t>
                      </a:r>
                      <a:r>
                        <a:rPr lang="en-US" baseline="0" dirty="0"/>
                        <a:t>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Note-taking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Recite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Trips and visits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Reading aloud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Doodling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Color-coding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Repeating</a:t>
                      </a:r>
                      <a:r>
                        <a:rPr lang="en-US" baseline="0" dirty="0"/>
                        <a:t> instructions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Role-play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Tables/</a:t>
                      </a:r>
                      <a:r>
                        <a:rPr lang="en-US" baseline="0" dirty="0"/>
                        <a:t> Charts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Listening to</a:t>
                      </a:r>
                      <a:r>
                        <a:rPr lang="en-US" baseline="0" dirty="0"/>
                        <a:t>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Trace</a:t>
                      </a:r>
                      <a:r>
                        <a:rPr lang="en-US" baseline="0" dirty="0"/>
                        <a:t> words with finger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Highlight</a:t>
                      </a:r>
                      <a:r>
                        <a:rPr lang="en-US" baseline="0" dirty="0"/>
                        <a:t>ing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Podcasts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Construct flashcards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26172-866E-4652-95A8-472964CEA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70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12831" r="6769" b="11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88AA63-24A8-4470-A7F5-285C71E8A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9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b13P0aQLOZQ/T57uMecoD6I/AAAAAAAAABA/dZK_zKKTyXU/s1600/visualThin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65633"/>
            <a:ext cx="9372600" cy="66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4C20D-B8C8-41E8-828A-927C95A94A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Someone with a </a:t>
            </a:r>
            <a:r>
              <a:rPr lang="en-US" sz="2800" b="1" dirty="0"/>
              <a:t>Visual</a:t>
            </a:r>
            <a:r>
              <a:rPr lang="en-US" sz="2800" dirty="0"/>
              <a:t> learning style has a preference for seen or observed things</a:t>
            </a:r>
          </a:p>
          <a:p>
            <a:pPr lvl="1"/>
            <a:r>
              <a:rPr lang="en-US" sz="2400" dirty="0"/>
              <a:t> pictures, diagrams, demonstrations, displays, handouts, films, flip-chart, etc. </a:t>
            </a:r>
          </a:p>
          <a:p>
            <a:r>
              <a:rPr lang="en-US" sz="2800" dirty="0"/>
              <a:t>These people will use phrases such as ‘show me’, ‘let’s have a look at that’ and will be best able to perform a new task after reading the instructions or watching someone else do it first.</a:t>
            </a:r>
          </a:p>
          <a:p>
            <a:r>
              <a:rPr lang="en-US" sz="2800" dirty="0"/>
              <a:t>These are the people who will work from lists and written directions and instructions.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F7796-3ACC-46D0-890E-F5D071299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4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Learning Outcomes</a:t>
            </a:r>
            <a:endParaRPr lang="en-GB" alt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88363" cy="2335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At the end of this lesson, you should be able to:</a:t>
            </a:r>
          </a:p>
          <a:p>
            <a:pPr eaLnBrk="1" hangingPunct="1">
              <a:buFontTx/>
              <a:buNone/>
            </a:pPr>
            <a:endParaRPr lang="en-US" altLang="en-US" sz="3000" dirty="0"/>
          </a:p>
          <a:p>
            <a:pPr eaLnBrk="1" hangingPunct="1"/>
            <a:r>
              <a:rPr lang="en-US" altLang="en-US" sz="3000" dirty="0"/>
              <a:t>Outline the different types of learning approaches</a:t>
            </a:r>
          </a:p>
          <a:p>
            <a:pPr eaLnBrk="1" hangingPunct="1"/>
            <a:r>
              <a:rPr lang="en-US" altLang="en-US" sz="3000" dirty="0"/>
              <a:t>Outline the different types of learning situations</a:t>
            </a:r>
          </a:p>
          <a:p>
            <a:pPr eaLnBrk="1" hangingPunct="1"/>
            <a:r>
              <a:rPr lang="en-US" altLang="en-US" sz="3000" dirty="0"/>
              <a:t>Identify preferred learning styles for effective learning</a:t>
            </a:r>
            <a:endParaRPr lang="en-GB" alt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7D4B2A-BEA2-4C6E-B35B-CCB40E7CCE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blog.helphub.com/wp-content/uploads/2015/03/dollarphotoclub_77421432-1050x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7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CA069-0C6B-4FDA-94C1-5B3B97FD7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52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Someone with an </a:t>
            </a:r>
            <a:r>
              <a:rPr lang="en-US" sz="2600" b="1" dirty="0"/>
              <a:t>Auditory</a:t>
            </a:r>
            <a:r>
              <a:rPr lang="en-US" sz="2600" dirty="0"/>
              <a:t> learning style has a preference for the transfer of information through listening to:</a:t>
            </a:r>
          </a:p>
          <a:p>
            <a:pPr lvl="1"/>
            <a:r>
              <a:rPr lang="en-US" sz="2600" dirty="0"/>
              <a:t> the spoken word, of self or others, of sounds and noises. </a:t>
            </a:r>
          </a:p>
          <a:p>
            <a:r>
              <a:rPr lang="en-US" sz="2600" dirty="0"/>
              <a:t>Use phrases such as ‘tell me’, ‘let’s talk it over’ and will be best able to perform a new task after listening to instructions from an expert. </a:t>
            </a:r>
          </a:p>
          <a:p>
            <a:r>
              <a:rPr lang="en-US" sz="2600" dirty="0"/>
              <a:t>These are the people who are happy being given spoken instructions over the telephone, and can remember all the words to songs that they hear!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DAB88-4145-4925-AD44-08A31A6BB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83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dlsweb.rmit.edu.au/lsu/content/1_StudySkills/study_tuts/learning%20styles/graphics/kinestheti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/>
          <a:stretch/>
        </p:blipFill>
        <p:spPr bwMode="auto">
          <a:xfrm>
            <a:off x="0" y="0"/>
            <a:ext cx="100088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BE01CA-F83D-4F5D-8A69-42C02D9FA7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Kinesthetic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Someone with a </a:t>
            </a:r>
            <a:r>
              <a:rPr lang="en-US" sz="2800" b="1" dirty="0"/>
              <a:t>Kinesthetic</a:t>
            </a:r>
            <a:r>
              <a:rPr lang="en-US" sz="2800" dirty="0"/>
              <a:t> learning style has a preference for physical experience:</a:t>
            </a:r>
          </a:p>
          <a:p>
            <a:pPr lvl="1"/>
            <a:r>
              <a:rPr lang="en-US" dirty="0"/>
              <a:t> touching, feeling, holding, doing, practical hands-on experiences. </a:t>
            </a:r>
          </a:p>
          <a:p>
            <a:r>
              <a:rPr lang="en-US" sz="2800" dirty="0"/>
              <a:t>These people will use phrases such as ‘let me try’, ‘how do you feel?’ and will be best able to perform a new task by going ahead and trying it out, learning as they go.</a:t>
            </a:r>
          </a:p>
          <a:p>
            <a:r>
              <a:rPr lang="en-US" sz="2800" dirty="0"/>
              <a:t>These are the people who like to experiment, hands-on, and never look at the instructions first!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D5C4F-7574-45F8-8F5C-F6328F9C3C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</a:t>
            </a:r>
            <a:endParaRPr lang="en-GB" alt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What is the focus of the different learning approaches?</a:t>
            </a:r>
          </a:p>
          <a:p>
            <a:pPr eaLnBrk="1" hangingPunct="1"/>
            <a:r>
              <a:rPr lang="en-US" altLang="en-US" sz="2800" dirty="0"/>
              <a:t>List the learning situations at university.</a:t>
            </a:r>
          </a:p>
          <a:p>
            <a:r>
              <a:rPr lang="en-US" altLang="en-US" sz="2800" dirty="0"/>
              <a:t>What kind of activities are carried out during the learning situations above?</a:t>
            </a:r>
          </a:p>
          <a:p>
            <a:r>
              <a:rPr lang="en-US" altLang="en-US" sz="2800" dirty="0"/>
              <a:t>How do you learn from these activities?</a:t>
            </a:r>
          </a:p>
          <a:p>
            <a:pPr eaLnBrk="1" hangingPunct="1"/>
            <a:r>
              <a:rPr lang="en-US" altLang="en-US" sz="2800" dirty="0"/>
              <a:t>Briefly explain the different learning styles based on the VAK model.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3D5225-22DF-42AD-9428-AAA5383DD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Next Lecture…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5600" dirty="0"/>
          </a:p>
          <a:p>
            <a:pPr marL="0" indent="0" algn="ctr" eaLnBrk="1" hangingPunct="1">
              <a:buNone/>
            </a:pPr>
            <a:r>
              <a:rPr lang="en-US" altLang="en-US" sz="5600" dirty="0"/>
              <a:t>Motivation and Self Discovery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C8680E-4956-445D-B4B4-DB55F17C2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</a:t>
            </a:r>
            <a:r>
              <a:rPr lang="en-US" b="1" dirty="0">
                <a:latin typeface="+mj-lt"/>
              </a:rPr>
              <a:t>learning</a:t>
            </a:r>
            <a:r>
              <a:rPr lang="en-US" dirty="0">
                <a:latin typeface="+mj-lt"/>
              </a:rPr>
              <a:t>?</a:t>
            </a:r>
          </a:p>
          <a:p>
            <a:pPr lvl="1"/>
            <a:r>
              <a:rPr lang="en-US" i="1" dirty="0">
                <a:latin typeface="+mj-lt"/>
              </a:rPr>
              <a:t>the acquisition of knowledge or skills through study, experience, or being taught </a:t>
            </a:r>
          </a:p>
          <a:p>
            <a:pPr marL="457200" lvl="1" indent="0" algn="r">
              <a:buNone/>
            </a:pPr>
            <a:r>
              <a:rPr lang="en-US" sz="1800" i="1" dirty="0">
                <a:latin typeface="+mj-lt"/>
              </a:rPr>
              <a:t>(Oxford Online Dictionary)</a:t>
            </a:r>
          </a:p>
          <a:p>
            <a:pPr marL="457200" lvl="1" indent="0" algn="r">
              <a:buNone/>
            </a:pPr>
            <a:endParaRPr lang="en-US" i="1" dirty="0">
              <a:latin typeface="+mj-lt"/>
            </a:endParaRPr>
          </a:p>
          <a:p>
            <a:r>
              <a:rPr lang="en-US" dirty="0">
                <a:latin typeface="+mj-lt"/>
              </a:rPr>
              <a:t>What is a </a:t>
            </a:r>
            <a:r>
              <a:rPr lang="en-US" b="1" dirty="0">
                <a:latin typeface="+mj-lt"/>
              </a:rPr>
              <a:t>method</a:t>
            </a:r>
            <a:r>
              <a:rPr lang="en-US" dirty="0">
                <a:latin typeface="+mj-lt"/>
              </a:rPr>
              <a:t>?</a:t>
            </a:r>
          </a:p>
          <a:p>
            <a:pPr lvl="1"/>
            <a:r>
              <a:rPr lang="en-US" i="1" dirty="0">
                <a:latin typeface="+mj-lt"/>
              </a:rPr>
              <a:t>a particular procedure for accomplishing or approaching something, especially a systematic or established one </a:t>
            </a:r>
          </a:p>
          <a:p>
            <a:pPr marL="457200" lvl="1" indent="0" algn="r">
              <a:buNone/>
            </a:pPr>
            <a:r>
              <a:rPr lang="en-US" sz="1800" i="1" dirty="0">
                <a:solidFill>
                  <a:srgbClr val="000000"/>
                </a:solidFill>
                <a:latin typeface="+mj-lt"/>
              </a:rPr>
              <a:t>(Oxford Online Dictionary)</a:t>
            </a:r>
          </a:p>
          <a:p>
            <a:pPr marL="457200" lvl="1" indent="0" algn="r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7212A-429F-497E-A678-7290B2C95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0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approaches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learning approaches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292EA-EF8C-4814-A62B-8617BD9F3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>
                <a:solidFill>
                  <a:schemeClr val="accent6"/>
                </a:solidFill>
              </a:rPr>
              <a:t>learning approach</a:t>
            </a:r>
            <a:r>
              <a:rPr lang="en-US" dirty="0"/>
              <a:t>?</a:t>
            </a:r>
          </a:p>
          <a:p>
            <a:r>
              <a:rPr lang="en-US" dirty="0"/>
              <a:t>There are 2 components in a student’s approach to learning:</a:t>
            </a:r>
          </a:p>
          <a:p>
            <a:pPr lvl="1"/>
            <a:r>
              <a:rPr lang="en-US" dirty="0"/>
              <a:t>Strategy</a:t>
            </a:r>
          </a:p>
          <a:p>
            <a:pPr lvl="2"/>
            <a:r>
              <a:rPr lang="en-US" dirty="0"/>
              <a:t>How the student approaches the task</a:t>
            </a:r>
          </a:p>
          <a:p>
            <a:pPr lvl="1"/>
            <a:r>
              <a:rPr lang="en-US" dirty="0"/>
              <a:t>Motive</a:t>
            </a:r>
          </a:p>
          <a:p>
            <a:pPr lvl="2"/>
            <a:r>
              <a:rPr lang="en-US" dirty="0"/>
              <a:t>Why the student wants to approach 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AB107-F548-43AF-A3B4-2A964FEB74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1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2"/>
          </a:xfrm>
        </p:spPr>
        <p:txBody>
          <a:bodyPr/>
          <a:lstStyle/>
          <a:p>
            <a:r>
              <a:rPr lang="en-US" sz="2800" dirty="0"/>
              <a:t>There are 3 common approaches to learning: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209800"/>
          <a:ext cx="6248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4052" y="59319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(Biggs, 1987)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8D900-FEAD-4978-B7A3-C0979CFA58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Motivated by external positive or negative consequence</a:t>
            </a:r>
          </a:p>
          <a:p>
            <a:pPr lvl="1"/>
            <a:r>
              <a:rPr lang="en-US" sz="2400" dirty="0"/>
              <a:t>If he does well, he will win the instructor’s favor</a:t>
            </a:r>
          </a:p>
          <a:p>
            <a:pPr lvl="1"/>
            <a:r>
              <a:rPr lang="en-US" sz="2400" dirty="0"/>
              <a:t>Motivated by fear of failure</a:t>
            </a:r>
          </a:p>
          <a:p>
            <a:r>
              <a:rPr lang="en-US" sz="2800" dirty="0"/>
              <a:t>Memorizes information for assessments</a:t>
            </a:r>
          </a:p>
          <a:p>
            <a:pPr lvl="1"/>
            <a:r>
              <a:rPr lang="en-US" sz="2400" dirty="0"/>
              <a:t>E.g. rote-learning</a:t>
            </a:r>
          </a:p>
          <a:p>
            <a:r>
              <a:rPr lang="en-US" sz="2800" dirty="0"/>
              <a:t>Have a narrow view and concentrate on detail</a:t>
            </a:r>
          </a:p>
          <a:p>
            <a:pPr lvl="1"/>
            <a:r>
              <a:rPr lang="en-US" sz="2400" dirty="0"/>
              <a:t>Do not see interconnections between the meanings and implications of what is learned</a:t>
            </a:r>
          </a:p>
          <a:p>
            <a:r>
              <a:rPr lang="en-US" sz="2800" dirty="0"/>
              <a:t>Tend to stick closely to the course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94C43-DF25-469B-A79D-970CC0684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9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Students have the intention to understand the subject</a:t>
            </a:r>
          </a:p>
          <a:p>
            <a:pPr lvl="1"/>
            <a:r>
              <a:rPr lang="en-US" sz="2400" dirty="0"/>
              <a:t>Motivated by interest</a:t>
            </a:r>
          </a:p>
          <a:p>
            <a:r>
              <a:rPr lang="en-US" sz="2800" dirty="0"/>
              <a:t>Actively seek to understand the subject</a:t>
            </a:r>
          </a:p>
          <a:p>
            <a:pPr lvl="1"/>
            <a:r>
              <a:rPr lang="en-US" sz="2400" dirty="0"/>
              <a:t>Make use of evidence, inquiry and evaluation</a:t>
            </a:r>
          </a:p>
          <a:p>
            <a:r>
              <a:rPr lang="en-US" sz="2800" dirty="0"/>
              <a:t>Relate new ideas to previous knowledge</a:t>
            </a:r>
          </a:p>
          <a:p>
            <a:pPr lvl="1"/>
            <a:r>
              <a:rPr lang="en-US" sz="2400" dirty="0"/>
              <a:t>Relate concepts to everyday experience</a:t>
            </a:r>
          </a:p>
          <a:p>
            <a:r>
              <a:rPr lang="en-US" sz="2800" dirty="0"/>
              <a:t>Have a broad view and able to relate ideas</a:t>
            </a:r>
          </a:p>
          <a:p>
            <a:r>
              <a:rPr lang="en-US" sz="2800" dirty="0"/>
              <a:t>Tend to study beyond the course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98C72-CC75-4EEB-AF9F-D093925041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Personal Development and Study Methods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52601"/>
      </p:ext>
    </p:extLst>
  </p:cSld>
  <p:clrMapOvr>
    <a:masterClrMapping/>
  </p:clrMapOvr>
</p:sld>
</file>

<file path=ppt/theme/theme1.xml><?xml version="1.0" encoding="utf-8"?>
<a:theme xmlns:a="http://schemas.openxmlformats.org/drawingml/2006/main" name="UCTI-Template-foundation-level">
  <a:themeElements>
    <a:clrScheme name="UCTI-Template2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2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2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2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2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AD247B1FEDC48B65E644098EBF3B5" ma:contentTypeVersion="12" ma:contentTypeDescription="Create a new document." ma:contentTypeScope="" ma:versionID="c60bbcd4e79b012a0986028c63fadeb5">
  <xsd:schema xmlns:xsd="http://www.w3.org/2001/XMLSchema" xmlns:xs="http://www.w3.org/2001/XMLSchema" xmlns:p="http://schemas.microsoft.com/office/2006/metadata/properties" xmlns:ns3="b52e58ec-cfae-4bfa-bc83-5e3a12f1aa92" xmlns:ns4="8db9d3fb-8d62-47ab-99a4-69c87d8c7247" targetNamespace="http://schemas.microsoft.com/office/2006/metadata/properties" ma:root="true" ma:fieldsID="f1256df05f5086380f182a62fbf2a94d" ns3:_="" ns4:_="">
    <xsd:import namespace="b52e58ec-cfae-4bfa-bc83-5e3a12f1aa92"/>
    <xsd:import namespace="8db9d3fb-8d62-47ab-99a4-69c87d8c72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58ec-cfae-4bfa-bc83-5e3a12f1aa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d3fb-8d62-47ab-99a4-69c87d8c7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2491D3-21A2-4DA2-8847-97622EFE5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58ec-cfae-4bfa-bc83-5e3a12f1aa92"/>
    <ds:schemaRef ds:uri="8db9d3fb-8d62-47ab-99a4-69c87d8c7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7C238-B2CA-41DA-AE87-A0AD999C9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C1E75-9AE9-4D20-9F19-AA8F77EEB1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1653</Words>
  <Application>Microsoft Office PowerPoint</Application>
  <PresentationFormat>On-screen Show (4:3)</PresentationFormat>
  <Paragraphs>242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UCTI-Template-foundation-level</vt:lpstr>
      <vt:lpstr>Personal Development and Study Methods BM006-3-0 PDSM</vt:lpstr>
      <vt:lpstr>Introduction</vt:lpstr>
      <vt:lpstr>Learning Outcomes</vt:lpstr>
      <vt:lpstr>Definitions</vt:lpstr>
      <vt:lpstr>Learning approaches</vt:lpstr>
      <vt:lpstr>Learning Approaches</vt:lpstr>
      <vt:lpstr>Types of Learning Approaches</vt:lpstr>
      <vt:lpstr>Surface Approach</vt:lpstr>
      <vt:lpstr>Deep Approach</vt:lpstr>
      <vt:lpstr>Achieving Approach</vt:lpstr>
      <vt:lpstr>Studying at university</vt:lpstr>
      <vt:lpstr>How to Study at University?</vt:lpstr>
      <vt:lpstr>Lecture</vt:lpstr>
      <vt:lpstr>Tutorial</vt:lpstr>
      <vt:lpstr>Seminar</vt:lpstr>
      <vt:lpstr>Independent Learning</vt:lpstr>
      <vt:lpstr>LEARNING STYLES</vt:lpstr>
      <vt:lpstr>Definitions</vt:lpstr>
      <vt:lpstr>Learning Styles</vt:lpstr>
      <vt:lpstr>Let’s find out your style!</vt:lpstr>
      <vt:lpstr>PowerPoint Presentation</vt:lpstr>
      <vt:lpstr>Will you…?</vt:lpstr>
      <vt:lpstr>Will you…?</vt:lpstr>
      <vt:lpstr>VAK Learning Styles</vt:lpstr>
      <vt:lpstr>What is your learning style?</vt:lpstr>
      <vt:lpstr>What is your learning style?</vt:lpstr>
      <vt:lpstr>PowerPoint Presentation</vt:lpstr>
      <vt:lpstr>PowerPoint Presentation</vt:lpstr>
      <vt:lpstr>Visual</vt:lpstr>
      <vt:lpstr>PowerPoint Presentation</vt:lpstr>
      <vt:lpstr>Auditory</vt:lpstr>
      <vt:lpstr>PowerPoint Presentation</vt:lpstr>
      <vt:lpstr>Kinesthetic</vt:lpstr>
      <vt:lpstr>Review</vt:lpstr>
      <vt:lpstr>Next Lecture…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for Business BM012-4-0</dc:title>
  <dc:creator>Abbhirami A/P Sivarajan</dc:creator>
  <cp:lastModifiedBy>Muhammad Ma'wa Bin Abdul Aziz</cp:lastModifiedBy>
  <cp:revision>28</cp:revision>
  <dcterms:created xsi:type="dcterms:W3CDTF">2014-02-17T03:18:59Z</dcterms:created>
  <dcterms:modified xsi:type="dcterms:W3CDTF">2020-08-13T08:42:23Z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0x010100A31AD247B1FEDC48B65E644098EBF3B5</vt:lpwstr>
  </property>
</Properties>
</file>