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2.xml" ContentType="application/inkml+xml"/>
  <Override PartName="/ppt/notesSlides/notesSlide56.xml" ContentType="application/vnd.openxmlformats-officedocument.presentationml.notesSlide+xml"/>
  <Override PartName="/ppt/ink/ink3.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ink/ink4.xml" ContentType="application/inkml+xml"/>
  <Override PartName="/ppt/notesSlides/notesSlide5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60.xml" ContentType="application/vnd.openxmlformats-officedocument.presentationml.notesSlide+xml"/>
  <Override PartName="/ppt/ink/ink15.xml" ContentType="application/inkml+xml"/>
  <Override PartName="/ppt/ink/ink16.xml" ContentType="application/inkml+xml"/>
  <Override PartName="/ppt/notesSlides/notesSlide61.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ink/ink27.xml" ContentType="application/inkml+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7"/>
  </p:notesMasterIdLst>
  <p:handoutMasterIdLst>
    <p:handoutMasterId r:id="rId138"/>
  </p:handoutMasterIdLst>
  <p:sldIdLst>
    <p:sldId id="634" r:id="rId2"/>
    <p:sldId id="636" r:id="rId3"/>
    <p:sldId id="635" r:id="rId4"/>
    <p:sldId id="637" r:id="rId5"/>
    <p:sldId id="638" r:id="rId6"/>
    <p:sldId id="639" r:id="rId7"/>
    <p:sldId id="640" r:id="rId8"/>
    <p:sldId id="641" r:id="rId9"/>
    <p:sldId id="644" r:id="rId10"/>
    <p:sldId id="642" r:id="rId11"/>
    <p:sldId id="643" r:id="rId12"/>
    <p:sldId id="645" r:id="rId13"/>
    <p:sldId id="646" r:id="rId14"/>
    <p:sldId id="647" r:id="rId15"/>
    <p:sldId id="648" r:id="rId16"/>
    <p:sldId id="649" r:id="rId17"/>
    <p:sldId id="650" r:id="rId18"/>
    <p:sldId id="651" r:id="rId19"/>
    <p:sldId id="652" r:id="rId20"/>
    <p:sldId id="653" r:id="rId21"/>
    <p:sldId id="654" r:id="rId22"/>
    <p:sldId id="655" r:id="rId23"/>
    <p:sldId id="656" r:id="rId24"/>
    <p:sldId id="657" r:id="rId25"/>
    <p:sldId id="658" r:id="rId26"/>
    <p:sldId id="659" r:id="rId27"/>
    <p:sldId id="660" r:id="rId28"/>
    <p:sldId id="661" r:id="rId29"/>
    <p:sldId id="662" r:id="rId30"/>
    <p:sldId id="663" r:id="rId31"/>
    <p:sldId id="664" r:id="rId32"/>
    <p:sldId id="665" r:id="rId33"/>
    <p:sldId id="666" r:id="rId34"/>
    <p:sldId id="684" r:id="rId35"/>
    <p:sldId id="685" r:id="rId36"/>
    <p:sldId id="686" r:id="rId37"/>
    <p:sldId id="687" r:id="rId38"/>
    <p:sldId id="688" r:id="rId39"/>
    <p:sldId id="690" r:id="rId40"/>
    <p:sldId id="691" r:id="rId41"/>
    <p:sldId id="692" r:id="rId42"/>
    <p:sldId id="693" r:id="rId43"/>
    <p:sldId id="694" r:id="rId44"/>
    <p:sldId id="695" r:id="rId45"/>
    <p:sldId id="696" r:id="rId46"/>
    <p:sldId id="697" r:id="rId47"/>
    <p:sldId id="698" r:id="rId48"/>
    <p:sldId id="699" r:id="rId49"/>
    <p:sldId id="700" r:id="rId50"/>
    <p:sldId id="701" r:id="rId51"/>
    <p:sldId id="715" r:id="rId52"/>
    <p:sldId id="716" r:id="rId53"/>
    <p:sldId id="717" r:id="rId54"/>
    <p:sldId id="718" r:id="rId55"/>
    <p:sldId id="719" r:id="rId56"/>
    <p:sldId id="720" r:id="rId57"/>
    <p:sldId id="721" r:id="rId58"/>
    <p:sldId id="722" r:id="rId59"/>
    <p:sldId id="723" r:id="rId60"/>
    <p:sldId id="724" r:id="rId61"/>
    <p:sldId id="725" r:id="rId62"/>
    <p:sldId id="726" r:id="rId63"/>
    <p:sldId id="727" r:id="rId64"/>
    <p:sldId id="728" r:id="rId65"/>
    <p:sldId id="729" r:id="rId66"/>
    <p:sldId id="730" r:id="rId67"/>
    <p:sldId id="731" r:id="rId68"/>
    <p:sldId id="732" r:id="rId69"/>
    <p:sldId id="733" r:id="rId70"/>
    <p:sldId id="734" r:id="rId71"/>
    <p:sldId id="735" r:id="rId72"/>
    <p:sldId id="736" r:id="rId73"/>
    <p:sldId id="737" r:id="rId74"/>
    <p:sldId id="738" r:id="rId75"/>
    <p:sldId id="739" r:id="rId76"/>
    <p:sldId id="740" r:id="rId77"/>
    <p:sldId id="741" r:id="rId78"/>
    <p:sldId id="742" r:id="rId79"/>
    <p:sldId id="743" r:id="rId80"/>
    <p:sldId id="744" r:id="rId81"/>
    <p:sldId id="745" r:id="rId82"/>
    <p:sldId id="746" r:id="rId83"/>
    <p:sldId id="747" r:id="rId84"/>
    <p:sldId id="748" r:id="rId85"/>
    <p:sldId id="749" r:id="rId86"/>
    <p:sldId id="751" r:id="rId87"/>
    <p:sldId id="752" r:id="rId88"/>
    <p:sldId id="753" r:id="rId89"/>
    <p:sldId id="754" r:id="rId90"/>
    <p:sldId id="755" r:id="rId91"/>
    <p:sldId id="756" r:id="rId92"/>
    <p:sldId id="757" r:id="rId93"/>
    <p:sldId id="758" r:id="rId94"/>
    <p:sldId id="759" r:id="rId95"/>
    <p:sldId id="760" r:id="rId96"/>
    <p:sldId id="761" r:id="rId97"/>
    <p:sldId id="762" r:id="rId98"/>
    <p:sldId id="763" r:id="rId99"/>
    <p:sldId id="764" r:id="rId100"/>
    <p:sldId id="765" r:id="rId101"/>
    <p:sldId id="766" r:id="rId102"/>
    <p:sldId id="767" r:id="rId103"/>
    <p:sldId id="768" r:id="rId104"/>
    <p:sldId id="769" r:id="rId105"/>
    <p:sldId id="770" r:id="rId106"/>
    <p:sldId id="771" r:id="rId107"/>
    <p:sldId id="772" r:id="rId108"/>
    <p:sldId id="773" r:id="rId109"/>
    <p:sldId id="774" r:id="rId110"/>
    <p:sldId id="775" r:id="rId111"/>
    <p:sldId id="776" r:id="rId112"/>
    <p:sldId id="777" r:id="rId113"/>
    <p:sldId id="778" r:id="rId114"/>
    <p:sldId id="779" r:id="rId115"/>
    <p:sldId id="780" r:id="rId116"/>
    <p:sldId id="781" r:id="rId117"/>
    <p:sldId id="782" r:id="rId118"/>
    <p:sldId id="783" r:id="rId119"/>
    <p:sldId id="784" r:id="rId120"/>
    <p:sldId id="785" r:id="rId121"/>
    <p:sldId id="786" r:id="rId122"/>
    <p:sldId id="787" r:id="rId123"/>
    <p:sldId id="788" r:id="rId124"/>
    <p:sldId id="789" r:id="rId125"/>
    <p:sldId id="790" r:id="rId126"/>
    <p:sldId id="791" r:id="rId127"/>
    <p:sldId id="792" r:id="rId128"/>
    <p:sldId id="793" r:id="rId129"/>
    <p:sldId id="796" r:id="rId130"/>
    <p:sldId id="797" r:id="rId131"/>
    <p:sldId id="798" r:id="rId132"/>
    <p:sldId id="799" r:id="rId133"/>
    <p:sldId id="800" r:id="rId134"/>
    <p:sldId id="813" r:id="rId135"/>
    <p:sldId id="814" r:id="rId13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2A26B-09AF-420C-AC76-C0D212DCA25A}" v="12" dt="2021-06-30T04:11:55.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20" y="-252"/>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Dhamayanthi Arumugam" userId="3d1d7f15-ec62-4594-a103-7c4c80c87873" providerId="ADAL" clId="{7C02A26B-09AF-420C-AC76-C0D212DCA25A}"/>
    <pc:docChg chg="undo custSel delSld modSld sldOrd">
      <pc:chgData name="Dr. Dhamayanthi Arumugam" userId="3d1d7f15-ec62-4594-a103-7c4c80c87873" providerId="ADAL" clId="{7C02A26B-09AF-420C-AC76-C0D212DCA25A}" dt="2021-06-30T04:38:38.901" v="70" actId="5793"/>
      <pc:docMkLst>
        <pc:docMk/>
      </pc:docMkLst>
      <pc:sldChg chg="modSp mod">
        <pc:chgData name="Dr. Dhamayanthi Arumugam" userId="3d1d7f15-ec62-4594-a103-7c4c80c87873" providerId="ADAL" clId="{7C02A26B-09AF-420C-AC76-C0D212DCA25A}" dt="2021-06-30T04:38:18.482" v="67" actId="20577"/>
        <pc:sldMkLst>
          <pc:docMk/>
          <pc:sldMk cId="1581244576" sldId="635"/>
        </pc:sldMkLst>
        <pc:spChg chg="mod">
          <ac:chgData name="Dr. Dhamayanthi Arumugam" userId="3d1d7f15-ec62-4594-a103-7c4c80c87873" providerId="ADAL" clId="{7C02A26B-09AF-420C-AC76-C0D212DCA25A}" dt="2021-06-30T04:38:18.482" v="67" actId="20577"/>
          <ac:spMkLst>
            <pc:docMk/>
            <pc:sldMk cId="1581244576" sldId="635"/>
            <ac:spMk id="3" creationId="{00000000-0000-0000-0000-000000000000}"/>
          </ac:spMkLst>
        </pc:spChg>
      </pc:sldChg>
      <pc:sldChg chg="modSp mod">
        <pc:chgData name="Dr. Dhamayanthi Arumugam" userId="3d1d7f15-ec62-4594-a103-7c4c80c87873" providerId="ADAL" clId="{7C02A26B-09AF-420C-AC76-C0D212DCA25A}" dt="2021-06-30T04:38:38.901" v="70" actId="5793"/>
        <pc:sldMkLst>
          <pc:docMk/>
          <pc:sldMk cId="1310070890" sldId="636"/>
        </pc:sldMkLst>
        <pc:spChg chg="mod">
          <ac:chgData name="Dr. Dhamayanthi Arumugam" userId="3d1d7f15-ec62-4594-a103-7c4c80c87873" providerId="ADAL" clId="{7C02A26B-09AF-420C-AC76-C0D212DCA25A}" dt="2021-06-30T04:38:38.901" v="70" actId="5793"/>
          <ac:spMkLst>
            <pc:docMk/>
            <pc:sldMk cId="1310070890" sldId="636"/>
            <ac:spMk id="3" creationId="{00000000-0000-0000-0000-000000000000}"/>
          </ac:spMkLst>
        </pc:spChg>
      </pc:sldChg>
      <pc:sldChg chg="ord">
        <pc:chgData name="Dr. Dhamayanthi Arumugam" userId="3d1d7f15-ec62-4594-a103-7c4c80c87873" providerId="ADAL" clId="{7C02A26B-09AF-420C-AC76-C0D212DCA25A}" dt="2021-06-28T05:46:39.428" v="3"/>
        <pc:sldMkLst>
          <pc:docMk/>
          <pc:sldMk cId="808314226" sldId="642"/>
        </pc:sldMkLst>
      </pc:sldChg>
      <pc:sldChg chg="modSp mod ord">
        <pc:chgData name="Dr. Dhamayanthi Arumugam" userId="3d1d7f15-ec62-4594-a103-7c4c80c87873" providerId="ADAL" clId="{7C02A26B-09AF-420C-AC76-C0D212DCA25A}" dt="2021-06-28T05:46:33.824" v="1"/>
        <pc:sldMkLst>
          <pc:docMk/>
          <pc:sldMk cId="4032676888" sldId="643"/>
        </pc:sldMkLst>
        <pc:spChg chg="mod">
          <ac:chgData name="Dr. Dhamayanthi Arumugam" userId="3d1d7f15-ec62-4594-a103-7c4c80c87873" providerId="ADAL" clId="{7C02A26B-09AF-420C-AC76-C0D212DCA25A}" dt="2021-06-28T05:46:31.252" v="0" actId="1036"/>
          <ac:spMkLst>
            <pc:docMk/>
            <pc:sldMk cId="4032676888" sldId="643"/>
            <ac:spMk id="55299" creationId="{00000000-0000-0000-0000-000000000000}"/>
          </ac:spMkLst>
        </pc:spChg>
      </pc:sldChg>
      <pc:sldChg chg="del">
        <pc:chgData name="Dr. Dhamayanthi Arumugam" userId="3d1d7f15-ec62-4594-a103-7c4c80c87873" providerId="ADAL" clId="{7C02A26B-09AF-420C-AC76-C0D212DCA25A}" dt="2021-06-28T06:08:17.573" v="4" actId="47"/>
        <pc:sldMkLst>
          <pc:docMk/>
          <pc:sldMk cId="248304509" sldId="667"/>
        </pc:sldMkLst>
      </pc:sldChg>
      <pc:sldChg chg="del">
        <pc:chgData name="Dr. Dhamayanthi Arumugam" userId="3d1d7f15-ec62-4594-a103-7c4c80c87873" providerId="ADAL" clId="{7C02A26B-09AF-420C-AC76-C0D212DCA25A}" dt="2021-06-28T06:08:18.495" v="5" actId="47"/>
        <pc:sldMkLst>
          <pc:docMk/>
          <pc:sldMk cId="1298075401" sldId="668"/>
        </pc:sldMkLst>
      </pc:sldChg>
      <pc:sldChg chg="del">
        <pc:chgData name="Dr. Dhamayanthi Arumugam" userId="3d1d7f15-ec62-4594-a103-7c4c80c87873" providerId="ADAL" clId="{7C02A26B-09AF-420C-AC76-C0D212DCA25A}" dt="2021-06-28T06:08:19.076" v="6" actId="47"/>
        <pc:sldMkLst>
          <pc:docMk/>
          <pc:sldMk cId="873200385" sldId="669"/>
        </pc:sldMkLst>
      </pc:sldChg>
      <pc:sldChg chg="del">
        <pc:chgData name="Dr. Dhamayanthi Arumugam" userId="3d1d7f15-ec62-4594-a103-7c4c80c87873" providerId="ADAL" clId="{7C02A26B-09AF-420C-AC76-C0D212DCA25A}" dt="2021-06-28T06:08:19.526" v="7" actId="47"/>
        <pc:sldMkLst>
          <pc:docMk/>
          <pc:sldMk cId="387901968" sldId="670"/>
        </pc:sldMkLst>
      </pc:sldChg>
      <pc:sldChg chg="del">
        <pc:chgData name="Dr. Dhamayanthi Arumugam" userId="3d1d7f15-ec62-4594-a103-7c4c80c87873" providerId="ADAL" clId="{7C02A26B-09AF-420C-AC76-C0D212DCA25A}" dt="2021-06-28T06:08:20.241" v="8" actId="47"/>
        <pc:sldMkLst>
          <pc:docMk/>
          <pc:sldMk cId="4128521449" sldId="671"/>
        </pc:sldMkLst>
      </pc:sldChg>
      <pc:sldChg chg="del">
        <pc:chgData name="Dr. Dhamayanthi Arumugam" userId="3d1d7f15-ec62-4594-a103-7c4c80c87873" providerId="ADAL" clId="{7C02A26B-09AF-420C-AC76-C0D212DCA25A}" dt="2021-06-28T06:08:20.779" v="9" actId="47"/>
        <pc:sldMkLst>
          <pc:docMk/>
          <pc:sldMk cId="1380770836" sldId="672"/>
        </pc:sldMkLst>
      </pc:sldChg>
      <pc:sldChg chg="del">
        <pc:chgData name="Dr. Dhamayanthi Arumugam" userId="3d1d7f15-ec62-4594-a103-7c4c80c87873" providerId="ADAL" clId="{7C02A26B-09AF-420C-AC76-C0D212DCA25A}" dt="2021-06-28T06:08:22.175" v="10" actId="47"/>
        <pc:sldMkLst>
          <pc:docMk/>
          <pc:sldMk cId="3171918770" sldId="673"/>
        </pc:sldMkLst>
      </pc:sldChg>
      <pc:sldChg chg="del">
        <pc:chgData name="Dr. Dhamayanthi Arumugam" userId="3d1d7f15-ec62-4594-a103-7c4c80c87873" providerId="ADAL" clId="{7C02A26B-09AF-420C-AC76-C0D212DCA25A}" dt="2021-06-28T06:08:23.573" v="11" actId="47"/>
        <pc:sldMkLst>
          <pc:docMk/>
          <pc:sldMk cId="1618374787" sldId="674"/>
        </pc:sldMkLst>
      </pc:sldChg>
      <pc:sldChg chg="del">
        <pc:chgData name="Dr. Dhamayanthi Arumugam" userId="3d1d7f15-ec62-4594-a103-7c4c80c87873" providerId="ADAL" clId="{7C02A26B-09AF-420C-AC76-C0D212DCA25A}" dt="2021-06-28T06:08:25.621" v="12" actId="47"/>
        <pc:sldMkLst>
          <pc:docMk/>
          <pc:sldMk cId="3079583915" sldId="675"/>
        </pc:sldMkLst>
      </pc:sldChg>
      <pc:sldChg chg="del">
        <pc:chgData name="Dr. Dhamayanthi Arumugam" userId="3d1d7f15-ec62-4594-a103-7c4c80c87873" providerId="ADAL" clId="{7C02A26B-09AF-420C-AC76-C0D212DCA25A}" dt="2021-06-28T06:08:26.337" v="13" actId="47"/>
        <pc:sldMkLst>
          <pc:docMk/>
          <pc:sldMk cId="104136352" sldId="676"/>
        </pc:sldMkLst>
      </pc:sldChg>
      <pc:sldChg chg="del">
        <pc:chgData name="Dr. Dhamayanthi Arumugam" userId="3d1d7f15-ec62-4594-a103-7c4c80c87873" providerId="ADAL" clId="{7C02A26B-09AF-420C-AC76-C0D212DCA25A}" dt="2021-06-28T06:08:34.237" v="14" actId="47"/>
        <pc:sldMkLst>
          <pc:docMk/>
          <pc:sldMk cId="2248720964" sldId="677"/>
        </pc:sldMkLst>
      </pc:sldChg>
      <pc:sldChg chg="del">
        <pc:chgData name="Dr. Dhamayanthi Arumugam" userId="3d1d7f15-ec62-4594-a103-7c4c80c87873" providerId="ADAL" clId="{7C02A26B-09AF-420C-AC76-C0D212DCA25A}" dt="2021-06-28T06:08:34.769" v="15" actId="47"/>
        <pc:sldMkLst>
          <pc:docMk/>
          <pc:sldMk cId="4051437559" sldId="678"/>
        </pc:sldMkLst>
      </pc:sldChg>
      <pc:sldChg chg="del">
        <pc:chgData name="Dr. Dhamayanthi Arumugam" userId="3d1d7f15-ec62-4594-a103-7c4c80c87873" providerId="ADAL" clId="{7C02A26B-09AF-420C-AC76-C0D212DCA25A}" dt="2021-06-28T06:08:35.828" v="16" actId="47"/>
        <pc:sldMkLst>
          <pc:docMk/>
          <pc:sldMk cId="3576348997" sldId="679"/>
        </pc:sldMkLst>
      </pc:sldChg>
      <pc:sldChg chg="del">
        <pc:chgData name="Dr. Dhamayanthi Arumugam" userId="3d1d7f15-ec62-4594-a103-7c4c80c87873" providerId="ADAL" clId="{7C02A26B-09AF-420C-AC76-C0D212DCA25A}" dt="2021-06-28T06:08:36.381" v="17" actId="47"/>
        <pc:sldMkLst>
          <pc:docMk/>
          <pc:sldMk cId="1647126747" sldId="680"/>
        </pc:sldMkLst>
      </pc:sldChg>
      <pc:sldChg chg="del">
        <pc:chgData name="Dr. Dhamayanthi Arumugam" userId="3d1d7f15-ec62-4594-a103-7c4c80c87873" providerId="ADAL" clId="{7C02A26B-09AF-420C-AC76-C0D212DCA25A}" dt="2021-06-28T06:08:42.187" v="18" actId="47"/>
        <pc:sldMkLst>
          <pc:docMk/>
          <pc:sldMk cId="1529260404" sldId="681"/>
        </pc:sldMkLst>
      </pc:sldChg>
      <pc:sldChg chg="del">
        <pc:chgData name="Dr. Dhamayanthi Arumugam" userId="3d1d7f15-ec62-4594-a103-7c4c80c87873" providerId="ADAL" clId="{7C02A26B-09AF-420C-AC76-C0D212DCA25A}" dt="2021-06-28T06:08:42.669" v="19" actId="47"/>
        <pc:sldMkLst>
          <pc:docMk/>
          <pc:sldMk cId="1765476602" sldId="682"/>
        </pc:sldMkLst>
      </pc:sldChg>
      <pc:sldChg chg="del">
        <pc:chgData name="Dr. Dhamayanthi Arumugam" userId="3d1d7f15-ec62-4594-a103-7c4c80c87873" providerId="ADAL" clId="{7C02A26B-09AF-420C-AC76-C0D212DCA25A}" dt="2021-06-28T06:08:43.865" v="20" actId="47"/>
        <pc:sldMkLst>
          <pc:docMk/>
          <pc:sldMk cId="4253392704" sldId="683"/>
        </pc:sldMkLst>
      </pc:sldChg>
      <pc:sldChg chg="del">
        <pc:chgData name="Dr. Dhamayanthi Arumugam" userId="3d1d7f15-ec62-4594-a103-7c4c80c87873" providerId="ADAL" clId="{7C02A26B-09AF-420C-AC76-C0D212DCA25A}" dt="2021-06-28T06:10:59.504" v="21" actId="47"/>
        <pc:sldMkLst>
          <pc:docMk/>
          <pc:sldMk cId="3802364323" sldId="689"/>
        </pc:sldMkLst>
      </pc:sldChg>
      <pc:sldChg chg="del">
        <pc:chgData name="Dr. Dhamayanthi Arumugam" userId="3d1d7f15-ec62-4594-a103-7c4c80c87873" providerId="ADAL" clId="{7C02A26B-09AF-420C-AC76-C0D212DCA25A}" dt="2021-06-28T06:14:05.031" v="22" actId="47"/>
        <pc:sldMkLst>
          <pc:docMk/>
          <pc:sldMk cId="617790090" sldId="702"/>
        </pc:sldMkLst>
      </pc:sldChg>
      <pc:sldChg chg="del">
        <pc:chgData name="Dr. Dhamayanthi Arumugam" userId="3d1d7f15-ec62-4594-a103-7c4c80c87873" providerId="ADAL" clId="{7C02A26B-09AF-420C-AC76-C0D212DCA25A}" dt="2021-06-28T06:14:05.854" v="23" actId="47"/>
        <pc:sldMkLst>
          <pc:docMk/>
          <pc:sldMk cId="2504447951" sldId="703"/>
        </pc:sldMkLst>
      </pc:sldChg>
      <pc:sldChg chg="del">
        <pc:chgData name="Dr. Dhamayanthi Arumugam" userId="3d1d7f15-ec62-4594-a103-7c4c80c87873" providerId="ADAL" clId="{7C02A26B-09AF-420C-AC76-C0D212DCA25A}" dt="2021-06-28T06:14:06.766" v="24" actId="47"/>
        <pc:sldMkLst>
          <pc:docMk/>
          <pc:sldMk cId="1552421579" sldId="704"/>
        </pc:sldMkLst>
      </pc:sldChg>
      <pc:sldChg chg="del">
        <pc:chgData name="Dr. Dhamayanthi Arumugam" userId="3d1d7f15-ec62-4594-a103-7c4c80c87873" providerId="ADAL" clId="{7C02A26B-09AF-420C-AC76-C0D212DCA25A}" dt="2021-06-28T06:14:07.366" v="25" actId="47"/>
        <pc:sldMkLst>
          <pc:docMk/>
          <pc:sldMk cId="4079189031" sldId="705"/>
        </pc:sldMkLst>
      </pc:sldChg>
      <pc:sldChg chg="del">
        <pc:chgData name="Dr. Dhamayanthi Arumugam" userId="3d1d7f15-ec62-4594-a103-7c4c80c87873" providerId="ADAL" clId="{7C02A26B-09AF-420C-AC76-C0D212DCA25A}" dt="2021-06-28T06:14:07.922" v="26" actId="47"/>
        <pc:sldMkLst>
          <pc:docMk/>
          <pc:sldMk cId="1321718494" sldId="706"/>
        </pc:sldMkLst>
      </pc:sldChg>
      <pc:sldChg chg="del">
        <pc:chgData name="Dr. Dhamayanthi Arumugam" userId="3d1d7f15-ec62-4594-a103-7c4c80c87873" providerId="ADAL" clId="{7C02A26B-09AF-420C-AC76-C0D212DCA25A}" dt="2021-06-28T06:14:08.667" v="27" actId="47"/>
        <pc:sldMkLst>
          <pc:docMk/>
          <pc:sldMk cId="633940615" sldId="707"/>
        </pc:sldMkLst>
      </pc:sldChg>
      <pc:sldChg chg="del">
        <pc:chgData name="Dr. Dhamayanthi Arumugam" userId="3d1d7f15-ec62-4594-a103-7c4c80c87873" providerId="ADAL" clId="{7C02A26B-09AF-420C-AC76-C0D212DCA25A}" dt="2021-06-28T06:14:09.269" v="28" actId="47"/>
        <pc:sldMkLst>
          <pc:docMk/>
          <pc:sldMk cId="2789166289" sldId="708"/>
        </pc:sldMkLst>
      </pc:sldChg>
      <pc:sldChg chg="del">
        <pc:chgData name="Dr. Dhamayanthi Arumugam" userId="3d1d7f15-ec62-4594-a103-7c4c80c87873" providerId="ADAL" clId="{7C02A26B-09AF-420C-AC76-C0D212DCA25A}" dt="2021-06-28T06:14:09.952" v="29" actId="47"/>
        <pc:sldMkLst>
          <pc:docMk/>
          <pc:sldMk cId="1010275121" sldId="709"/>
        </pc:sldMkLst>
      </pc:sldChg>
      <pc:sldChg chg="del">
        <pc:chgData name="Dr. Dhamayanthi Arumugam" userId="3d1d7f15-ec62-4594-a103-7c4c80c87873" providerId="ADAL" clId="{7C02A26B-09AF-420C-AC76-C0D212DCA25A}" dt="2021-06-28T06:14:10.555" v="30" actId="47"/>
        <pc:sldMkLst>
          <pc:docMk/>
          <pc:sldMk cId="2042235047" sldId="710"/>
        </pc:sldMkLst>
      </pc:sldChg>
      <pc:sldChg chg="del">
        <pc:chgData name="Dr. Dhamayanthi Arumugam" userId="3d1d7f15-ec62-4594-a103-7c4c80c87873" providerId="ADAL" clId="{7C02A26B-09AF-420C-AC76-C0D212DCA25A}" dt="2021-06-28T06:14:11.495" v="31" actId="47"/>
        <pc:sldMkLst>
          <pc:docMk/>
          <pc:sldMk cId="607842059" sldId="711"/>
        </pc:sldMkLst>
      </pc:sldChg>
      <pc:sldChg chg="del">
        <pc:chgData name="Dr. Dhamayanthi Arumugam" userId="3d1d7f15-ec62-4594-a103-7c4c80c87873" providerId="ADAL" clId="{7C02A26B-09AF-420C-AC76-C0D212DCA25A}" dt="2021-06-28T06:14:12.174" v="32" actId="47"/>
        <pc:sldMkLst>
          <pc:docMk/>
          <pc:sldMk cId="1169276457" sldId="712"/>
        </pc:sldMkLst>
      </pc:sldChg>
      <pc:sldChg chg="del">
        <pc:chgData name="Dr. Dhamayanthi Arumugam" userId="3d1d7f15-ec62-4594-a103-7c4c80c87873" providerId="ADAL" clId="{7C02A26B-09AF-420C-AC76-C0D212DCA25A}" dt="2021-06-28T06:14:12.644" v="33" actId="47"/>
        <pc:sldMkLst>
          <pc:docMk/>
          <pc:sldMk cId="3631437696" sldId="713"/>
        </pc:sldMkLst>
      </pc:sldChg>
      <pc:sldChg chg="del">
        <pc:chgData name="Dr. Dhamayanthi Arumugam" userId="3d1d7f15-ec62-4594-a103-7c4c80c87873" providerId="ADAL" clId="{7C02A26B-09AF-420C-AC76-C0D212DCA25A}" dt="2021-06-28T06:14:13.261" v="34" actId="47"/>
        <pc:sldMkLst>
          <pc:docMk/>
          <pc:sldMk cId="539413942" sldId="714"/>
        </pc:sldMkLst>
      </pc:sldChg>
      <pc:sldChg chg="addSp modSp">
        <pc:chgData name="Dr. Dhamayanthi Arumugam" userId="3d1d7f15-ec62-4594-a103-7c4c80c87873" providerId="ADAL" clId="{7C02A26B-09AF-420C-AC76-C0D212DCA25A}" dt="2021-06-30T04:11:55.951" v="66"/>
        <pc:sldMkLst>
          <pc:docMk/>
          <pc:sldMk cId="3715978460" sldId="719"/>
        </pc:sldMkLst>
        <pc:inkChg chg="add mod">
          <ac:chgData name="Dr. Dhamayanthi Arumugam" userId="3d1d7f15-ec62-4594-a103-7c4c80c87873" providerId="ADAL" clId="{7C02A26B-09AF-420C-AC76-C0D212DCA25A}" dt="2021-06-30T04:11:55.951" v="66"/>
          <ac:inkMkLst>
            <pc:docMk/>
            <pc:sldMk cId="3715978460" sldId="719"/>
            <ac:inkMk id="3" creationId="{01895461-14C9-4129-8511-9DFC253F0C42}"/>
          </ac:inkMkLst>
        </pc:inkChg>
      </pc:sldChg>
      <pc:sldChg chg="delSp mod">
        <pc:chgData name="Dr. Dhamayanthi Arumugam" userId="3d1d7f15-ec62-4594-a103-7c4c80c87873" providerId="ADAL" clId="{7C02A26B-09AF-420C-AC76-C0D212DCA25A}" dt="2021-06-28T06:15:29.955" v="35" actId="478"/>
        <pc:sldMkLst>
          <pc:docMk/>
          <pc:sldMk cId="440386202" sldId="720"/>
        </pc:sldMkLst>
        <pc:inkChg chg="del">
          <ac:chgData name="Dr. Dhamayanthi Arumugam" userId="3d1d7f15-ec62-4594-a103-7c4c80c87873" providerId="ADAL" clId="{7C02A26B-09AF-420C-AC76-C0D212DCA25A}" dt="2021-06-28T06:15:29.955" v="35" actId="478"/>
          <ac:inkMkLst>
            <pc:docMk/>
            <pc:sldMk cId="440386202" sldId="720"/>
            <ac:inkMk id="3" creationId="{C5B496A3-FB2D-44E2-A740-70D4E35E154F}"/>
          </ac:inkMkLst>
        </pc:inkChg>
      </pc:sldChg>
      <pc:sldChg chg="addSp">
        <pc:chgData name="Dr. Dhamayanthi Arumugam" userId="3d1d7f15-ec62-4594-a103-7c4c80c87873" providerId="ADAL" clId="{7C02A26B-09AF-420C-AC76-C0D212DCA25A}" dt="2021-06-30T00:43:11.817" v="36"/>
        <pc:sldMkLst>
          <pc:docMk/>
          <pc:sldMk cId="1123932936" sldId="721"/>
        </pc:sldMkLst>
        <pc:inkChg chg="add">
          <ac:chgData name="Dr. Dhamayanthi Arumugam" userId="3d1d7f15-ec62-4594-a103-7c4c80c87873" providerId="ADAL" clId="{7C02A26B-09AF-420C-AC76-C0D212DCA25A}" dt="2021-06-30T00:43:11.817" v="36"/>
          <ac:inkMkLst>
            <pc:docMk/>
            <pc:sldMk cId="1123932936" sldId="721"/>
            <ac:inkMk id="3" creationId="{293B5479-ABAB-42EE-9AE1-02401B63022E}"/>
          </ac:inkMkLst>
        </pc:inkChg>
      </pc:sldChg>
      <pc:sldChg chg="addSp">
        <pc:chgData name="Dr. Dhamayanthi Arumugam" userId="3d1d7f15-ec62-4594-a103-7c4c80c87873" providerId="ADAL" clId="{7C02A26B-09AF-420C-AC76-C0D212DCA25A}" dt="2021-06-30T00:43:11.817" v="36"/>
        <pc:sldMkLst>
          <pc:docMk/>
          <pc:sldMk cId="3083288610" sldId="722"/>
        </pc:sldMkLst>
        <pc:inkChg chg="add">
          <ac:chgData name="Dr. Dhamayanthi Arumugam" userId="3d1d7f15-ec62-4594-a103-7c4c80c87873" providerId="ADAL" clId="{7C02A26B-09AF-420C-AC76-C0D212DCA25A}" dt="2021-06-30T00:43:11.817" v="36"/>
          <ac:inkMkLst>
            <pc:docMk/>
            <pc:sldMk cId="3083288610" sldId="722"/>
            <ac:inkMk id="3" creationId="{543F0799-00AA-45CA-BEA5-E209BFDA8D3E}"/>
          </ac:inkMkLst>
        </pc:inkChg>
      </pc:sldChg>
      <pc:sldChg chg="addSp">
        <pc:chgData name="Dr. Dhamayanthi Arumugam" userId="3d1d7f15-ec62-4594-a103-7c4c80c87873" providerId="ADAL" clId="{7C02A26B-09AF-420C-AC76-C0D212DCA25A}" dt="2021-06-30T00:43:11.817" v="36"/>
        <pc:sldMkLst>
          <pc:docMk/>
          <pc:sldMk cId="1578860319" sldId="724"/>
        </pc:sldMkLst>
        <pc:inkChg chg="add">
          <ac:chgData name="Dr. Dhamayanthi Arumugam" userId="3d1d7f15-ec62-4594-a103-7c4c80c87873" providerId="ADAL" clId="{7C02A26B-09AF-420C-AC76-C0D212DCA25A}" dt="2021-06-30T00:43:11.817" v="36"/>
          <ac:inkMkLst>
            <pc:docMk/>
            <pc:sldMk cId="1578860319" sldId="724"/>
            <ac:inkMk id="3" creationId="{91394C7C-1066-43CF-A213-BB2CE784EDEA}"/>
          </ac:inkMkLst>
        </pc:inkChg>
      </pc:sldChg>
      <pc:sldChg chg="addSp modSp mod">
        <pc:chgData name="Dr. Dhamayanthi Arumugam" userId="3d1d7f15-ec62-4594-a103-7c4c80c87873" providerId="ADAL" clId="{7C02A26B-09AF-420C-AC76-C0D212DCA25A}" dt="2021-06-30T00:45:11.461" v="47"/>
        <pc:sldMkLst>
          <pc:docMk/>
          <pc:sldMk cId="80710019" sldId="725"/>
        </pc:sldMkLst>
        <pc:grpChg chg="mod">
          <ac:chgData name="Dr. Dhamayanthi Arumugam" userId="3d1d7f15-ec62-4594-a103-7c4c80c87873" providerId="ADAL" clId="{7C02A26B-09AF-420C-AC76-C0D212DCA25A}" dt="2021-06-30T00:45:11.461" v="47"/>
          <ac:grpSpMkLst>
            <pc:docMk/>
            <pc:sldMk cId="80710019" sldId="725"/>
            <ac:grpSpMk id="13" creationId="{F312AC3D-73DF-4639-92E0-67950EA8FBDA}"/>
          </ac:grpSpMkLst>
        </pc:grpChg>
        <pc:grpChg chg="mod">
          <ac:chgData name="Dr. Dhamayanthi Arumugam" userId="3d1d7f15-ec62-4594-a103-7c4c80c87873" providerId="ADAL" clId="{7C02A26B-09AF-420C-AC76-C0D212DCA25A}" dt="2021-06-30T00:45:11.461" v="47"/>
          <ac:grpSpMkLst>
            <pc:docMk/>
            <pc:sldMk cId="80710019" sldId="725"/>
            <ac:grpSpMk id="14" creationId="{94C731A5-74AF-425F-8506-0B38E588B425}"/>
          </ac:grpSpMkLst>
        </pc:grpChg>
        <pc:inkChg chg="add">
          <ac:chgData name="Dr. Dhamayanthi Arumugam" userId="3d1d7f15-ec62-4594-a103-7c4c80c87873" providerId="ADAL" clId="{7C02A26B-09AF-420C-AC76-C0D212DCA25A}" dt="2021-06-30T00:45:03.860" v="37" actId="9405"/>
          <ac:inkMkLst>
            <pc:docMk/>
            <pc:sldMk cId="80710019" sldId="725"/>
            <ac:inkMk id="3" creationId="{EADE9D82-77D6-44BB-A364-E1B0A610BB80}"/>
          </ac:inkMkLst>
        </pc:inkChg>
        <pc:inkChg chg="add mod">
          <ac:chgData name="Dr. Dhamayanthi Arumugam" userId="3d1d7f15-ec62-4594-a103-7c4c80c87873" providerId="ADAL" clId="{7C02A26B-09AF-420C-AC76-C0D212DCA25A}" dt="2021-06-30T00:45:11.461" v="47"/>
          <ac:inkMkLst>
            <pc:docMk/>
            <pc:sldMk cId="80710019" sldId="725"/>
            <ac:inkMk id="4" creationId="{F9107AC6-7636-4A3E-8B97-95318874A169}"/>
          </ac:inkMkLst>
        </pc:inkChg>
        <pc:inkChg chg="add mod">
          <ac:chgData name="Dr. Dhamayanthi Arumugam" userId="3d1d7f15-ec62-4594-a103-7c4c80c87873" providerId="ADAL" clId="{7C02A26B-09AF-420C-AC76-C0D212DCA25A}" dt="2021-06-30T00:45:11.461" v="47"/>
          <ac:inkMkLst>
            <pc:docMk/>
            <pc:sldMk cId="80710019" sldId="725"/>
            <ac:inkMk id="5" creationId="{BB6D3511-7E9C-481B-B10A-8F19057D48DC}"/>
          </ac:inkMkLst>
        </pc:inkChg>
        <pc:inkChg chg="add mod">
          <ac:chgData name="Dr. Dhamayanthi Arumugam" userId="3d1d7f15-ec62-4594-a103-7c4c80c87873" providerId="ADAL" clId="{7C02A26B-09AF-420C-AC76-C0D212DCA25A}" dt="2021-06-30T00:45:11.461" v="47"/>
          <ac:inkMkLst>
            <pc:docMk/>
            <pc:sldMk cId="80710019" sldId="725"/>
            <ac:inkMk id="6" creationId="{1A067577-DD79-412D-AA1A-A9E8376635DD}"/>
          </ac:inkMkLst>
        </pc:inkChg>
        <pc:inkChg chg="add mod">
          <ac:chgData name="Dr. Dhamayanthi Arumugam" userId="3d1d7f15-ec62-4594-a103-7c4c80c87873" providerId="ADAL" clId="{7C02A26B-09AF-420C-AC76-C0D212DCA25A}" dt="2021-06-30T00:45:11.461" v="47"/>
          <ac:inkMkLst>
            <pc:docMk/>
            <pc:sldMk cId="80710019" sldId="725"/>
            <ac:inkMk id="7" creationId="{55D1A460-6264-4BF6-9B37-E0B800CEEC5E}"/>
          </ac:inkMkLst>
        </pc:inkChg>
        <pc:inkChg chg="add mod">
          <ac:chgData name="Dr. Dhamayanthi Arumugam" userId="3d1d7f15-ec62-4594-a103-7c4c80c87873" providerId="ADAL" clId="{7C02A26B-09AF-420C-AC76-C0D212DCA25A}" dt="2021-06-30T00:45:11.461" v="47"/>
          <ac:inkMkLst>
            <pc:docMk/>
            <pc:sldMk cId="80710019" sldId="725"/>
            <ac:inkMk id="8" creationId="{382342E0-9198-49B3-A10B-B390C3738CAC}"/>
          </ac:inkMkLst>
        </pc:inkChg>
        <pc:inkChg chg="add mod">
          <ac:chgData name="Dr. Dhamayanthi Arumugam" userId="3d1d7f15-ec62-4594-a103-7c4c80c87873" providerId="ADAL" clId="{7C02A26B-09AF-420C-AC76-C0D212DCA25A}" dt="2021-06-30T00:45:11.461" v="47"/>
          <ac:inkMkLst>
            <pc:docMk/>
            <pc:sldMk cId="80710019" sldId="725"/>
            <ac:inkMk id="9" creationId="{D0CB2635-7DB0-435F-9000-BCD6D0303DED}"/>
          </ac:inkMkLst>
        </pc:inkChg>
        <pc:inkChg chg="add mod">
          <ac:chgData name="Dr. Dhamayanthi Arumugam" userId="3d1d7f15-ec62-4594-a103-7c4c80c87873" providerId="ADAL" clId="{7C02A26B-09AF-420C-AC76-C0D212DCA25A}" dt="2021-06-30T00:45:11.461" v="47"/>
          <ac:inkMkLst>
            <pc:docMk/>
            <pc:sldMk cId="80710019" sldId="725"/>
            <ac:inkMk id="10" creationId="{9F2A6E19-0B30-4659-9346-D125F748A6B2}"/>
          </ac:inkMkLst>
        </pc:inkChg>
        <pc:inkChg chg="add mod">
          <ac:chgData name="Dr. Dhamayanthi Arumugam" userId="3d1d7f15-ec62-4594-a103-7c4c80c87873" providerId="ADAL" clId="{7C02A26B-09AF-420C-AC76-C0D212DCA25A}" dt="2021-06-30T00:45:11.461" v="47"/>
          <ac:inkMkLst>
            <pc:docMk/>
            <pc:sldMk cId="80710019" sldId="725"/>
            <ac:inkMk id="11" creationId="{2220ED9A-8955-4A16-9B8C-1FD89DE39710}"/>
          </ac:inkMkLst>
        </pc:inkChg>
        <pc:inkChg chg="add mod">
          <ac:chgData name="Dr. Dhamayanthi Arumugam" userId="3d1d7f15-ec62-4594-a103-7c4c80c87873" providerId="ADAL" clId="{7C02A26B-09AF-420C-AC76-C0D212DCA25A}" dt="2021-06-30T00:45:11.461" v="47"/>
          <ac:inkMkLst>
            <pc:docMk/>
            <pc:sldMk cId="80710019" sldId="725"/>
            <ac:inkMk id="12" creationId="{F19C05F1-33BE-468D-9EFE-FE2B44B3DEED}"/>
          </ac:inkMkLst>
        </pc:inkChg>
      </pc:sldChg>
      <pc:sldChg chg="addSp modSp mod">
        <pc:chgData name="Dr. Dhamayanthi Arumugam" userId="3d1d7f15-ec62-4594-a103-7c4c80c87873" providerId="ADAL" clId="{7C02A26B-09AF-420C-AC76-C0D212DCA25A}" dt="2021-06-30T00:45:36.944" v="50"/>
        <pc:sldMkLst>
          <pc:docMk/>
          <pc:sldMk cId="3738740779" sldId="726"/>
        </pc:sldMkLst>
        <pc:grpChg chg="mod">
          <ac:chgData name="Dr. Dhamayanthi Arumugam" userId="3d1d7f15-ec62-4594-a103-7c4c80c87873" providerId="ADAL" clId="{7C02A26B-09AF-420C-AC76-C0D212DCA25A}" dt="2021-06-30T00:45:36.944" v="50"/>
          <ac:grpSpMkLst>
            <pc:docMk/>
            <pc:sldMk cId="3738740779" sldId="726"/>
            <ac:grpSpMk id="5" creationId="{1999AB57-8D6B-4C81-A6DE-6915005EC6F8}"/>
          </ac:grpSpMkLst>
        </pc:grpChg>
        <pc:inkChg chg="add mod">
          <ac:chgData name="Dr. Dhamayanthi Arumugam" userId="3d1d7f15-ec62-4594-a103-7c4c80c87873" providerId="ADAL" clId="{7C02A26B-09AF-420C-AC76-C0D212DCA25A}" dt="2021-06-30T00:45:36.944" v="50"/>
          <ac:inkMkLst>
            <pc:docMk/>
            <pc:sldMk cId="3738740779" sldId="726"/>
            <ac:inkMk id="3" creationId="{DD76F76B-4E4C-4CE9-ADF0-24B190B9B089}"/>
          </ac:inkMkLst>
        </pc:inkChg>
        <pc:inkChg chg="add mod">
          <ac:chgData name="Dr. Dhamayanthi Arumugam" userId="3d1d7f15-ec62-4594-a103-7c4c80c87873" providerId="ADAL" clId="{7C02A26B-09AF-420C-AC76-C0D212DCA25A}" dt="2021-06-30T00:45:36.944" v="50"/>
          <ac:inkMkLst>
            <pc:docMk/>
            <pc:sldMk cId="3738740779" sldId="726"/>
            <ac:inkMk id="4" creationId="{8045B0BC-5309-4825-BE76-432C576C3D81}"/>
          </ac:inkMkLst>
        </pc:inkChg>
      </pc:sldChg>
      <pc:sldChg chg="addSp modSp mod">
        <pc:chgData name="Dr. Dhamayanthi Arumugam" userId="3d1d7f15-ec62-4594-a103-7c4c80c87873" providerId="ADAL" clId="{7C02A26B-09AF-420C-AC76-C0D212DCA25A}" dt="2021-06-30T00:46:03.301" v="63"/>
        <pc:sldMkLst>
          <pc:docMk/>
          <pc:sldMk cId="1146329985" sldId="727"/>
        </pc:sldMkLst>
        <pc:grpChg chg="mod">
          <ac:chgData name="Dr. Dhamayanthi Arumugam" userId="3d1d7f15-ec62-4594-a103-7c4c80c87873" providerId="ADAL" clId="{7C02A26B-09AF-420C-AC76-C0D212DCA25A}" dt="2021-06-30T00:45:50.374" v="53"/>
          <ac:grpSpMkLst>
            <pc:docMk/>
            <pc:sldMk cId="1146329985" sldId="727"/>
            <ac:grpSpMk id="5" creationId="{166F18B7-CE12-47C9-8A87-64585DBC089E}"/>
          </ac:grpSpMkLst>
        </pc:grpChg>
        <pc:grpChg chg="mod">
          <ac:chgData name="Dr. Dhamayanthi Arumugam" userId="3d1d7f15-ec62-4594-a103-7c4c80c87873" providerId="ADAL" clId="{7C02A26B-09AF-420C-AC76-C0D212DCA25A}" dt="2021-06-30T00:45:57.869" v="59"/>
          <ac:grpSpMkLst>
            <pc:docMk/>
            <pc:sldMk cId="1146329985" sldId="727"/>
            <ac:grpSpMk id="11" creationId="{0DED1E89-B007-4E0B-9E8F-6F822D5D592A}"/>
          </ac:grpSpMkLst>
        </pc:grpChg>
        <pc:grpChg chg="mod">
          <ac:chgData name="Dr. Dhamayanthi Arumugam" userId="3d1d7f15-ec62-4594-a103-7c4c80c87873" providerId="ADAL" clId="{7C02A26B-09AF-420C-AC76-C0D212DCA25A}" dt="2021-06-30T00:45:57.869" v="59"/>
          <ac:grpSpMkLst>
            <pc:docMk/>
            <pc:sldMk cId="1146329985" sldId="727"/>
            <ac:grpSpMk id="12" creationId="{3C112DE7-8D6A-4507-9ACA-EBB7CFF5F5D7}"/>
          </ac:grpSpMkLst>
        </pc:grpChg>
        <pc:grpChg chg="mod">
          <ac:chgData name="Dr. Dhamayanthi Arumugam" userId="3d1d7f15-ec62-4594-a103-7c4c80c87873" providerId="ADAL" clId="{7C02A26B-09AF-420C-AC76-C0D212DCA25A}" dt="2021-06-30T00:46:03.301" v="63"/>
          <ac:grpSpMkLst>
            <pc:docMk/>
            <pc:sldMk cId="1146329985" sldId="727"/>
            <ac:grpSpMk id="16" creationId="{548EB48D-F904-4C34-BBD0-45C07307B05D}"/>
          </ac:grpSpMkLst>
        </pc:grpChg>
        <pc:inkChg chg="add mod">
          <ac:chgData name="Dr. Dhamayanthi Arumugam" userId="3d1d7f15-ec62-4594-a103-7c4c80c87873" providerId="ADAL" clId="{7C02A26B-09AF-420C-AC76-C0D212DCA25A}" dt="2021-06-30T00:45:50.374" v="53"/>
          <ac:inkMkLst>
            <pc:docMk/>
            <pc:sldMk cId="1146329985" sldId="727"/>
            <ac:inkMk id="3" creationId="{5A0FF240-3E46-4899-834A-8B537BB26D0D}"/>
          </ac:inkMkLst>
        </pc:inkChg>
        <pc:inkChg chg="add mod">
          <ac:chgData name="Dr. Dhamayanthi Arumugam" userId="3d1d7f15-ec62-4594-a103-7c4c80c87873" providerId="ADAL" clId="{7C02A26B-09AF-420C-AC76-C0D212DCA25A}" dt="2021-06-30T00:45:50.374" v="53"/>
          <ac:inkMkLst>
            <pc:docMk/>
            <pc:sldMk cId="1146329985" sldId="727"/>
            <ac:inkMk id="4" creationId="{CB7D7879-55EB-4535-BBDF-64E1EB2CA9FF}"/>
          </ac:inkMkLst>
        </pc:inkChg>
        <pc:inkChg chg="add">
          <ac:chgData name="Dr. Dhamayanthi Arumugam" userId="3d1d7f15-ec62-4594-a103-7c4c80c87873" providerId="ADAL" clId="{7C02A26B-09AF-420C-AC76-C0D212DCA25A}" dt="2021-06-30T00:45:52.095" v="54" actId="9405"/>
          <ac:inkMkLst>
            <pc:docMk/>
            <pc:sldMk cId="1146329985" sldId="727"/>
            <ac:inkMk id="6" creationId="{5D121AB4-DC94-4026-91BC-392A55A63586}"/>
          </ac:inkMkLst>
        </pc:inkChg>
        <pc:inkChg chg="add mod">
          <ac:chgData name="Dr. Dhamayanthi Arumugam" userId="3d1d7f15-ec62-4594-a103-7c4c80c87873" providerId="ADAL" clId="{7C02A26B-09AF-420C-AC76-C0D212DCA25A}" dt="2021-06-30T00:45:57.869" v="59"/>
          <ac:inkMkLst>
            <pc:docMk/>
            <pc:sldMk cId="1146329985" sldId="727"/>
            <ac:inkMk id="7" creationId="{159001AC-94C7-4F78-A5BD-B23DB9E2FE3F}"/>
          </ac:inkMkLst>
        </pc:inkChg>
        <pc:inkChg chg="add mod">
          <ac:chgData name="Dr. Dhamayanthi Arumugam" userId="3d1d7f15-ec62-4594-a103-7c4c80c87873" providerId="ADAL" clId="{7C02A26B-09AF-420C-AC76-C0D212DCA25A}" dt="2021-06-30T00:45:57.869" v="59"/>
          <ac:inkMkLst>
            <pc:docMk/>
            <pc:sldMk cId="1146329985" sldId="727"/>
            <ac:inkMk id="8" creationId="{0B597BB7-4D0E-4D7A-A092-D43B7D08DA0A}"/>
          </ac:inkMkLst>
        </pc:inkChg>
        <pc:inkChg chg="add mod">
          <ac:chgData name="Dr. Dhamayanthi Arumugam" userId="3d1d7f15-ec62-4594-a103-7c4c80c87873" providerId="ADAL" clId="{7C02A26B-09AF-420C-AC76-C0D212DCA25A}" dt="2021-06-30T00:45:57.869" v="59"/>
          <ac:inkMkLst>
            <pc:docMk/>
            <pc:sldMk cId="1146329985" sldId="727"/>
            <ac:inkMk id="9" creationId="{1922A648-60D1-4A5B-AC8D-21DDEECA6651}"/>
          </ac:inkMkLst>
        </pc:inkChg>
        <pc:inkChg chg="add mod">
          <ac:chgData name="Dr. Dhamayanthi Arumugam" userId="3d1d7f15-ec62-4594-a103-7c4c80c87873" providerId="ADAL" clId="{7C02A26B-09AF-420C-AC76-C0D212DCA25A}" dt="2021-06-30T00:45:57.869" v="59"/>
          <ac:inkMkLst>
            <pc:docMk/>
            <pc:sldMk cId="1146329985" sldId="727"/>
            <ac:inkMk id="10" creationId="{3DE046C4-7E73-4D40-A8E7-F7111CA2EA4D}"/>
          </ac:inkMkLst>
        </pc:inkChg>
        <pc:inkChg chg="add mod">
          <ac:chgData name="Dr. Dhamayanthi Arumugam" userId="3d1d7f15-ec62-4594-a103-7c4c80c87873" providerId="ADAL" clId="{7C02A26B-09AF-420C-AC76-C0D212DCA25A}" dt="2021-06-30T00:46:03.301" v="63"/>
          <ac:inkMkLst>
            <pc:docMk/>
            <pc:sldMk cId="1146329985" sldId="727"/>
            <ac:inkMk id="13" creationId="{D25879DB-2CFD-410A-8974-79EE063D33E2}"/>
          </ac:inkMkLst>
        </pc:inkChg>
        <pc:inkChg chg="add mod">
          <ac:chgData name="Dr. Dhamayanthi Arumugam" userId="3d1d7f15-ec62-4594-a103-7c4c80c87873" providerId="ADAL" clId="{7C02A26B-09AF-420C-AC76-C0D212DCA25A}" dt="2021-06-30T00:46:03.301" v="63"/>
          <ac:inkMkLst>
            <pc:docMk/>
            <pc:sldMk cId="1146329985" sldId="727"/>
            <ac:inkMk id="14" creationId="{0C5B212F-61EE-44B7-8642-C2A0FA7F2906}"/>
          </ac:inkMkLst>
        </pc:inkChg>
        <pc:inkChg chg="add mod">
          <ac:chgData name="Dr. Dhamayanthi Arumugam" userId="3d1d7f15-ec62-4594-a103-7c4c80c87873" providerId="ADAL" clId="{7C02A26B-09AF-420C-AC76-C0D212DCA25A}" dt="2021-06-30T00:46:03.301" v="63"/>
          <ac:inkMkLst>
            <pc:docMk/>
            <pc:sldMk cId="1146329985" sldId="727"/>
            <ac:inkMk id="15" creationId="{2E96A5DE-F87E-4691-8326-6C99E9750507}"/>
          </ac:inkMkLst>
        </pc:inkChg>
      </pc:sldChg>
      <pc:sldChg chg="modSp">
        <pc:chgData name="Dr. Dhamayanthi Arumugam" userId="3d1d7f15-ec62-4594-a103-7c4c80c87873" providerId="ADAL" clId="{7C02A26B-09AF-420C-AC76-C0D212DCA25A}" dt="2021-06-30T02:25:45.951" v="64"/>
        <pc:sldMkLst>
          <pc:docMk/>
          <pc:sldMk cId="2067027342" sldId="759"/>
        </pc:sldMkLst>
        <pc:graphicFrameChg chg="mod">
          <ac:chgData name="Dr. Dhamayanthi Arumugam" userId="3d1d7f15-ec62-4594-a103-7c4c80c87873" providerId="ADAL" clId="{7C02A26B-09AF-420C-AC76-C0D212DCA25A}" dt="2021-06-30T02:25:45.951" v="64"/>
          <ac:graphicFrameMkLst>
            <pc:docMk/>
            <pc:sldMk cId="2067027342" sldId="759"/>
            <ac:graphicFrameMk id="289800" creationId="{00000000-0000-0000-0000-000000000000}"/>
          </ac:graphicFrameMkLst>
        </pc:graphicFrameChg>
      </pc:sldChg>
    </pc:docChg>
  </pc:docChgLst>
  <pc:docChgLst>
    <pc:chgData name="Dr. Dhamayanthi Arumugam" userId="3d1d7f15-ec62-4594-a103-7c4c80c87873" providerId="ADAL" clId="{3B7F01E2-807A-4A6B-8FCA-DF8B735D2632}"/>
    <pc:docChg chg="undo custSel modSld">
      <pc:chgData name="Dr. Dhamayanthi Arumugam" userId="3d1d7f15-ec62-4594-a103-7c4c80c87873" providerId="ADAL" clId="{3B7F01E2-807A-4A6B-8FCA-DF8B735D2632}" dt="2020-12-23T02:10:06.735" v="38" actId="478"/>
      <pc:docMkLst>
        <pc:docMk/>
      </pc:docMkLst>
      <pc:sldChg chg="modSp">
        <pc:chgData name="Dr. Dhamayanthi Arumugam" userId="3d1d7f15-ec62-4594-a103-7c4c80c87873" providerId="ADAL" clId="{3B7F01E2-807A-4A6B-8FCA-DF8B735D2632}" dt="2020-12-23T01:56:53.721" v="4" actId="1036"/>
        <pc:sldMkLst>
          <pc:docMk/>
          <pc:sldMk cId="1653156503" sldId="661"/>
        </pc:sldMkLst>
        <pc:graphicFrameChg chg="mod">
          <ac:chgData name="Dr. Dhamayanthi Arumugam" userId="3d1d7f15-ec62-4594-a103-7c4c80c87873" providerId="ADAL" clId="{3B7F01E2-807A-4A6B-8FCA-DF8B735D2632}" dt="2020-12-23T01:56:53.721" v="4" actId="1036"/>
          <ac:graphicFrameMkLst>
            <pc:docMk/>
            <pc:sldMk cId="1653156503" sldId="661"/>
            <ac:graphicFrameMk id="11266" creationId="{00000000-0000-0000-0000-000000000000}"/>
          </ac:graphicFrameMkLst>
        </pc:graphicFrameChg>
      </pc:sldChg>
      <pc:sldChg chg="modSp">
        <pc:chgData name="Dr. Dhamayanthi Arumugam" userId="3d1d7f15-ec62-4594-a103-7c4c80c87873" providerId="ADAL" clId="{3B7F01E2-807A-4A6B-8FCA-DF8B735D2632}" dt="2020-12-23T01:59:41.794" v="6" actId="1036"/>
        <pc:sldMkLst>
          <pc:docMk/>
          <pc:sldMk cId="4075087272" sldId="688"/>
        </pc:sldMkLst>
        <pc:graphicFrameChg chg="mod">
          <ac:chgData name="Dr. Dhamayanthi Arumugam" userId="3d1d7f15-ec62-4594-a103-7c4c80c87873" providerId="ADAL" clId="{3B7F01E2-807A-4A6B-8FCA-DF8B735D2632}" dt="2020-12-23T01:59:41.794" v="6" actId="1036"/>
          <ac:graphicFrameMkLst>
            <pc:docMk/>
            <pc:sldMk cId="4075087272" sldId="688"/>
            <ac:graphicFrameMk id="25602" creationId="{00000000-0000-0000-0000-000000000000}"/>
          </ac:graphicFrameMkLst>
        </pc:graphicFrameChg>
      </pc:sldChg>
      <pc:sldChg chg="modSp">
        <pc:chgData name="Dr. Dhamayanthi Arumugam" userId="3d1d7f15-ec62-4594-a103-7c4c80c87873" providerId="ADAL" clId="{3B7F01E2-807A-4A6B-8FCA-DF8B735D2632}" dt="2020-12-23T02:02:19.424" v="7" actId="1076"/>
        <pc:sldMkLst>
          <pc:docMk/>
          <pc:sldMk cId="1882657319" sldId="696"/>
        </pc:sldMkLst>
        <pc:spChg chg="mod">
          <ac:chgData name="Dr. Dhamayanthi Arumugam" userId="3d1d7f15-ec62-4594-a103-7c4c80c87873" providerId="ADAL" clId="{3B7F01E2-807A-4A6B-8FCA-DF8B735D2632}" dt="2020-12-23T02:02:19.424" v="7" actId="1076"/>
          <ac:spMkLst>
            <pc:docMk/>
            <pc:sldMk cId="1882657319" sldId="696"/>
            <ac:spMk id="49154" creationId="{00000000-0000-0000-0000-000000000000}"/>
          </ac:spMkLst>
        </pc:spChg>
      </pc:sldChg>
      <pc:sldChg chg="delSp">
        <pc:chgData name="Dr. Dhamayanthi Arumugam" userId="3d1d7f15-ec62-4594-a103-7c4c80c87873" providerId="ADAL" clId="{3B7F01E2-807A-4A6B-8FCA-DF8B735D2632}" dt="2020-12-23T02:05:53.974" v="8" actId="478"/>
        <pc:sldMkLst>
          <pc:docMk/>
          <pc:sldMk cId="1783508900" sldId="715"/>
        </pc:sldMkLst>
        <pc:inkChg chg="del">
          <ac:chgData name="Dr. Dhamayanthi Arumugam" userId="3d1d7f15-ec62-4594-a103-7c4c80c87873" providerId="ADAL" clId="{3B7F01E2-807A-4A6B-8FCA-DF8B735D2632}" dt="2020-12-23T02:05:53.974" v="8" actId="478"/>
          <ac:inkMkLst>
            <pc:docMk/>
            <pc:sldMk cId="1783508900" sldId="715"/>
            <ac:inkMk id="3" creationId="{7981B7D8-F173-4639-918D-E1A24AD19E2E}"/>
          </ac:inkMkLst>
        </pc:inkChg>
      </pc:sldChg>
      <pc:sldChg chg="delSp">
        <pc:chgData name="Dr. Dhamayanthi Arumugam" userId="3d1d7f15-ec62-4594-a103-7c4c80c87873" providerId="ADAL" clId="{3B7F01E2-807A-4A6B-8FCA-DF8B735D2632}" dt="2020-12-23T02:06:00.386" v="9" actId="478"/>
        <pc:sldMkLst>
          <pc:docMk/>
          <pc:sldMk cId="472394426" sldId="716"/>
        </pc:sldMkLst>
        <pc:inkChg chg="del">
          <ac:chgData name="Dr. Dhamayanthi Arumugam" userId="3d1d7f15-ec62-4594-a103-7c4c80c87873" providerId="ADAL" clId="{3B7F01E2-807A-4A6B-8FCA-DF8B735D2632}" dt="2020-12-23T02:06:00.386" v="9" actId="478"/>
          <ac:inkMkLst>
            <pc:docMk/>
            <pc:sldMk cId="472394426" sldId="716"/>
            <ac:inkMk id="3" creationId="{252964BE-588D-4A7D-A90E-BB0427511C36}"/>
          </ac:inkMkLst>
        </pc:inkChg>
      </pc:sldChg>
      <pc:sldChg chg="delSp modSp">
        <pc:chgData name="Dr. Dhamayanthi Arumugam" userId="3d1d7f15-ec62-4594-a103-7c4c80c87873" providerId="ADAL" clId="{3B7F01E2-807A-4A6B-8FCA-DF8B735D2632}" dt="2020-12-23T02:07:33.950" v="12" actId="20577"/>
        <pc:sldMkLst>
          <pc:docMk/>
          <pc:sldMk cId="2177053033" sldId="718"/>
        </pc:sldMkLst>
        <pc:spChg chg="mod">
          <ac:chgData name="Dr. Dhamayanthi Arumugam" userId="3d1d7f15-ec62-4594-a103-7c4c80c87873" providerId="ADAL" clId="{3B7F01E2-807A-4A6B-8FCA-DF8B735D2632}" dt="2020-12-23T02:07:33.950" v="12" actId="20577"/>
          <ac:spMkLst>
            <pc:docMk/>
            <pc:sldMk cId="2177053033" sldId="718"/>
            <ac:spMk id="96261" creationId="{00000000-0000-0000-0000-000000000000}"/>
          </ac:spMkLst>
        </pc:spChg>
        <pc:inkChg chg="del">
          <ac:chgData name="Dr. Dhamayanthi Arumugam" userId="3d1d7f15-ec62-4594-a103-7c4c80c87873" providerId="ADAL" clId="{3B7F01E2-807A-4A6B-8FCA-DF8B735D2632}" dt="2020-12-23T02:06:23.685" v="10" actId="478"/>
          <ac:inkMkLst>
            <pc:docMk/>
            <pc:sldMk cId="2177053033" sldId="718"/>
            <ac:inkMk id="3" creationId="{A816F838-9654-4BF4-AD13-A6AE01A79914}"/>
          </ac:inkMkLst>
        </pc:inkChg>
      </pc:sldChg>
      <pc:sldChg chg="delSp">
        <pc:chgData name="Dr. Dhamayanthi Arumugam" userId="3d1d7f15-ec62-4594-a103-7c4c80c87873" providerId="ADAL" clId="{3B7F01E2-807A-4A6B-8FCA-DF8B735D2632}" dt="2020-12-23T02:08:12.106" v="13" actId="478"/>
        <pc:sldMkLst>
          <pc:docMk/>
          <pc:sldMk cId="1123932936" sldId="721"/>
        </pc:sldMkLst>
        <pc:inkChg chg="del">
          <ac:chgData name="Dr. Dhamayanthi Arumugam" userId="3d1d7f15-ec62-4594-a103-7c4c80c87873" providerId="ADAL" clId="{3B7F01E2-807A-4A6B-8FCA-DF8B735D2632}" dt="2020-12-23T02:08:12.106" v="13" actId="478"/>
          <ac:inkMkLst>
            <pc:docMk/>
            <pc:sldMk cId="1123932936" sldId="721"/>
            <ac:inkMk id="3" creationId="{CD5EEFE1-2BF4-4939-AF83-800E86528215}"/>
          </ac:inkMkLst>
        </pc:inkChg>
      </pc:sldChg>
      <pc:sldChg chg="delSp">
        <pc:chgData name="Dr. Dhamayanthi Arumugam" userId="3d1d7f15-ec62-4594-a103-7c4c80c87873" providerId="ADAL" clId="{3B7F01E2-807A-4A6B-8FCA-DF8B735D2632}" dt="2020-12-23T02:08:17.619" v="14" actId="478"/>
        <pc:sldMkLst>
          <pc:docMk/>
          <pc:sldMk cId="3083288610" sldId="722"/>
        </pc:sldMkLst>
        <pc:inkChg chg="del">
          <ac:chgData name="Dr. Dhamayanthi Arumugam" userId="3d1d7f15-ec62-4594-a103-7c4c80c87873" providerId="ADAL" clId="{3B7F01E2-807A-4A6B-8FCA-DF8B735D2632}" dt="2020-12-23T02:08:17.619" v="14" actId="478"/>
          <ac:inkMkLst>
            <pc:docMk/>
            <pc:sldMk cId="3083288610" sldId="722"/>
            <ac:inkMk id="3" creationId="{BB4FB7FB-8760-44D5-B591-665A0DCEC623}"/>
          </ac:inkMkLst>
        </pc:inkChg>
      </pc:sldChg>
      <pc:sldChg chg="delSp">
        <pc:chgData name="Dr. Dhamayanthi Arumugam" userId="3d1d7f15-ec62-4594-a103-7c4c80c87873" providerId="ADAL" clId="{3B7F01E2-807A-4A6B-8FCA-DF8B735D2632}" dt="2020-12-23T02:08:21.327" v="15" actId="478"/>
        <pc:sldMkLst>
          <pc:docMk/>
          <pc:sldMk cId="3427647773" sldId="723"/>
        </pc:sldMkLst>
        <pc:inkChg chg="del">
          <ac:chgData name="Dr. Dhamayanthi Arumugam" userId="3d1d7f15-ec62-4594-a103-7c4c80c87873" providerId="ADAL" clId="{3B7F01E2-807A-4A6B-8FCA-DF8B735D2632}" dt="2020-12-23T02:08:21.327" v="15" actId="478"/>
          <ac:inkMkLst>
            <pc:docMk/>
            <pc:sldMk cId="3427647773" sldId="723"/>
            <ac:inkMk id="3" creationId="{53B090A3-71F8-4E8F-9F48-D910C2346A1F}"/>
          </ac:inkMkLst>
        </pc:inkChg>
      </pc:sldChg>
      <pc:sldChg chg="delSp">
        <pc:chgData name="Dr. Dhamayanthi Arumugam" userId="3d1d7f15-ec62-4594-a103-7c4c80c87873" providerId="ADAL" clId="{3B7F01E2-807A-4A6B-8FCA-DF8B735D2632}" dt="2020-12-23T02:08:37.820" v="16" actId="478"/>
        <pc:sldMkLst>
          <pc:docMk/>
          <pc:sldMk cId="3926487189" sldId="769"/>
        </pc:sldMkLst>
        <pc:inkChg chg="del">
          <ac:chgData name="Dr. Dhamayanthi Arumugam" userId="3d1d7f15-ec62-4594-a103-7c4c80c87873" providerId="ADAL" clId="{3B7F01E2-807A-4A6B-8FCA-DF8B735D2632}" dt="2020-12-23T02:08:37.820" v="16" actId="478"/>
          <ac:inkMkLst>
            <pc:docMk/>
            <pc:sldMk cId="3926487189" sldId="769"/>
            <ac:inkMk id="3" creationId="{438160EF-4283-410C-BD72-4765946904D5}"/>
          </ac:inkMkLst>
        </pc:inkChg>
      </pc:sldChg>
      <pc:sldChg chg="delSp">
        <pc:chgData name="Dr. Dhamayanthi Arumugam" userId="3d1d7f15-ec62-4594-a103-7c4c80c87873" providerId="ADAL" clId="{3B7F01E2-807A-4A6B-8FCA-DF8B735D2632}" dt="2020-12-23T02:08:40.652" v="17" actId="478"/>
        <pc:sldMkLst>
          <pc:docMk/>
          <pc:sldMk cId="351856503" sldId="770"/>
        </pc:sldMkLst>
        <pc:inkChg chg="del">
          <ac:chgData name="Dr. Dhamayanthi Arumugam" userId="3d1d7f15-ec62-4594-a103-7c4c80c87873" providerId="ADAL" clId="{3B7F01E2-807A-4A6B-8FCA-DF8B735D2632}" dt="2020-12-23T02:08:40.652" v="17" actId="478"/>
          <ac:inkMkLst>
            <pc:docMk/>
            <pc:sldMk cId="351856503" sldId="770"/>
            <ac:inkMk id="3" creationId="{C093E5FB-5E03-47BA-926E-ECD5C12CB3B5}"/>
          </ac:inkMkLst>
        </pc:inkChg>
      </pc:sldChg>
      <pc:sldChg chg="delSp">
        <pc:chgData name="Dr. Dhamayanthi Arumugam" userId="3d1d7f15-ec62-4594-a103-7c4c80c87873" providerId="ADAL" clId="{3B7F01E2-807A-4A6B-8FCA-DF8B735D2632}" dt="2020-12-23T02:08:44.576" v="18" actId="478"/>
        <pc:sldMkLst>
          <pc:docMk/>
          <pc:sldMk cId="2968047291" sldId="771"/>
        </pc:sldMkLst>
        <pc:inkChg chg="del">
          <ac:chgData name="Dr. Dhamayanthi Arumugam" userId="3d1d7f15-ec62-4594-a103-7c4c80c87873" providerId="ADAL" clId="{3B7F01E2-807A-4A6B-8FCA-DF8B735D2632}" dt="2020-12-23T02:08:44.576" v="18" actId="478"/>
          <ac:inkMkLst>
            <pc:docMk/>
            <pc:sldMk cId="2968047291" sldId="771"/>
            <ac:inkMk id="3" creationId="{B906ED40-73BF-4111-8891-3AED5ABB181E}"/>
          </ac:inkMkLst>
        </pc:inkChg>
      </pc:sldChg>
      <pc:sldChg chg="delSp">
        <pc:chgData name="Dr. Dhamayanthi Arumugam" userId="3d1d7f15-ec62-4594-a103-7c4c80c87873" providerId="ADAL" clId="{3B7F01E2-807A-4A6B-8FCA-DF8B735D2632}" dt="2020-12-23T02:08:48.307" v="19" actId="478"/>
        <pc:sldMkLst>
          <pc:docMk/>
          <pc:sldMk cId="3236647833" sldId="772"/>
        </pc:sldMkLst>
        <pc:inkChg chg="del">
          <ac:chgData name="Dr. Dhamayanthi Arumugam" userId="3d1d7f15-ec62-4594-a103-7c4c80c87873" providerId="ADAL" clId="{3B7F01E2-807A-4A6B-8FCA-DF8B735D2632}" dt="2020-12-23T02:08:48.307" v="19" actId="478"/>
          <ac:inkMkLst>
            <pc:docMk/>
            <pc:sldMk cId="3236647833" sldId="772"/>
            <ac:inkMk id="3" creationId="{A0B29B87-3BAC-4B89-AFF2-CCC819395982}"/>
          </ac:inkMkLst>
        </pc:inkChg>
      </pc:sldChg>
      <pc:sldChg chg="delSp">
        <pc:chgData name="Dr. Dhamayanthi Arumugam" userId="3d1d7f15-ec62-4594-a103-7c4c80c87873" providerId="ADAL" clId="{3B7F01E2-807A-4A6B-8FCA-DF8B735D2632}" dt="2020-12-23T02:08:52.047" v="20" actId="478"/>
        <pc:sldMkLst>
          <pc:docMk/>
          <pc:sldMk cId="71916252" sldId="773"/>
        </pc:sldMkLst>
        <pc:inkChg chg="del">
          <ac:chgData name="Dr. Dhamayanthi Arumugam" userId="3d1d7f15-ec62-4594-a103-7c4c80c87873" providerId="ADAL" clId="{3B7F01E2-807A-4A6B-8FCA-DF8B735D2632}" dt="2020-12-23T02:08:52.047" v="20" actId="478"/>
          <ac:inkMkLst>
            <pc:docMk/>
            <pc:sldMk cId="71916252" sldId="773"/>
            <ac:inkMk id="3" creationId="{564262D7-0DFC-48CD-91E0-5AFA4A3511D6}"/>
          </ac:inkMkLst>
        </pc:inkChg>
      </pc:sldChg>
      <pc:sldChg chg="delSp">
        <pc:chgData name="Dr. Dhamayanthi Arumugam" userId="3d1d7f15-ec62-4594-a103-7c4c80c87873" providerId="ADAL" clId="{3B7F01E2-807A-4A6B-8FCA-DF8B735D2632}" dt="2020-12-23T02:08:55.424" v="21" actId="478"/>
        <pc:sldMkLst>
          <pc:docMk/>
          <pc:sldMk cId="4252520298" sldId="774"/>
        </pc:sldMkLst>
        <pc:inkChg chg="del">
          <ac:chgData name="Dr. Dhamayanthi Arumugam" userId="3d1d7f15-ec62-4594-a103-7c4c80c87873" providerId="ADAL" clId="{3B7F01E2-807A-4A6B-8FCA-DF8B735D2632}" dt="2020-12-23T02:08:55.424" v="21" actId="478"/>
          <ac:inkMkLst>
            <pc:docMk/>
            <pc:sldMk cId="4252520298" sldId="774"/>
            <ac:inkMk id="3" creationId="{14062A45-68D1-4DBE-BAA3-F59343D194AB}"/>
          </ac:inkMkLst>
        </pc:inkChg>
      </pc:sldChg>
      <pc:sldChg chg="delSp">
        <pc:chgData name="Dr. Dhamayanthi Arumugam" userId="3d1d7f15-ec62-4594-a103-7c4c80c87873" providerId="ADAL" clId="{3B7F01E2-807A-4A6B-8FCA-DF8B735D2632}" dt="2020-12-23T02:08:59.349" v="22" actId="478"/>
        <pc:sldMkLst>
          <pc:docMk/>
          <pc:sldMk cId="733840358" sldId="775"/>
        </pc:sldMkLst>
        <pc:inkChg chg="del">
          <ac:chgData name="Dr. Dhamayanthi Arumugam" userId="3d1d7f15-ec62-4594-a103-7c4c80c87873" providerId="ADAL" clId="{3B7F01E2-807A-4A6B-8FCA-DF8B735D2632}" dt="2020-12-23T02:08:59.349" v="22" actId="478"/>
          <ac:inkMkLst>
            <pc:docMk/>
            <pc:sldMk cId="733840358" sldId="775"/>
            <ac:inkMk id="3" creationId="{1A5CBE30-FD6D-4A94-BD05-B66695DE17C3}"/>
          </ac:inkMkLst>
        </pc:inkChg>
      </pc:sldChg>
      <pc:sldChg chg="delSp">
        <pc:chgData name="Dr. Dhamayanthi Arumugam" userId="3d1d7f15-ec62-4594-a103-7c4c80c87873" providerId="ADAL" clId="{3B7F01E2-807A-4A6B-8FCA-DF8B735D2632}" dt="2020-12-23T02:09:03.142" v="23" actId="478"/>
        <pc:sldMkLst>
          <pc:docMk/>
          <pc:sldMk cId="3090508764" sldId="776"/>
        </pc:sldMkLst>
        <pc:inkChg chg="del">
          <ac:chgData name="Dr. Dhamayanthi Arumugam" userId="3d1d7f15-ec62-4594-a103-7c4c80c87873" providerId="ADAL" clId="{3B7F01E2-807A-4A6B-8FCA-DF8B735D2632}" dt="2020-12-23T02:09:03.142" v="23" actId="478"/>
          <ac:inkMkLst>
            <pc:docMk/>
            <pc:sldMk cId="3090508764" sldId="776"/>
            <ac:inkMk id="3" creationId="{B0BC425D-4DA7-49D2-96A5-91A7F15778E6}"/>
          </ac:inkMkLst>
        </pc:inkChg>
      </pc:sldChg>
      <pc:sldChg chg="delSp">
        <pc:chgData name="Dr. Dhamayanthi Arumugam" userId="3d1d7f15-ec62-4594-a103-7c4c80c87873" providerId="ADAL" clId="{3B7F01E2-807A-4A6B-8FCA-DF8B735D2632}" dt="2020-12-23T02:09:06.912" v="24" actId="478"/>
        <pc:sldMkLst>
          <pc:docMk/>
          <pc:sldMk cId="1786298616" sldId="777"/>
        </pc:sldMkLst>
        <pc:inkChg chg="del">
          <ac:chgData name="Dr. Dhamayanthi Arumugam" userId="3d1d7f15-ec62-4594-a103-7c4c80c87873" providerId="ADAL" clId="{3B7F01E2-807A-4A6B-8FCA-DF8B735D2632}" dt="2020-12-23T02:09:06.912" v="24" actId="478"/>
          <ac:inkMkLst>
            <pc:docMk/>
            <pc:sldMk cId="1786298616" sldId="777"/>
            <ac:inkMk id="3" creationId="{DFC9F656-9A16-4FBE-A332-00E8FF66A024}"/>
          </ac:inkMkLst>
        </pc:inkChg>
      </pc:sldChg>
      <pc:sldChg chg="addSp delSp modSp">
        <pc:chgData name="Dr. Dhamayanthi Arumugam" userId="3d1d7f15-ec62-4594-a103-7c4c80c87873" providerId="ADAL" clId="{3B7F01E2-807A-4A6B-8FCA-DF8B735D2632}" dt="2020-12-23T02:09:13.428" v="27" actId="478"/>
        <pc:sldMkLst>
          <pc:docMk/>
          <pc:sldMk cId="1931431775" sldId="778"/>
        </pc:sldMkLst>
        <pc:grpChg chg="add del">
          <ac:chgData name="Dr. Dhamayanthi Arumugam" userId="3d1d7f15-ec62-4594-a103-7c4c80c87873" providerId="ADAL" clId="{3B7F01E2-807A-4A6B-8FCA-DF8B735D2632}" dt="2020-12-23T02:09:11.545" v="26" actId="478"/>
          <ac:grpSpMkLst>
            <pc:docMk/>
            <pc:sldMk cId="1931431775" sldId="778"/>
            <ac:grpSpMk id="75787" creationId="{00000000-0000-0000-0000-000000000000}"/>
          </ac:grpSpMkLst>
        </pc:grpChg>
        <pc:inkChg chg="del">
          <ac:chgData name="Dr. Dhamayanthi Arumugam" userId="3d1d7f15-ec62-4594-a103-7c4c80c87873" providerId="ADAL" clId="{3B7F01E2-807A-4A6B-8FCA-DF8B735D2632}" dt="2020-12-23T02:09:13.428" v="27" actId="478"/>
          <ac:inkMkLst>
            <pc:docMk/>
            <pc:sldMk cId="1931431775" sldId="778"/>
            <ac:inkMk id="3" creationId="{8ACA94D0-BE53-479C-A00E-78E0912C1461}"/>
          </ac:inkMkLst>
        </pc:inkChg>
        <pc:cxnChg chg="mod">
          <ac:chgData name="Dr. Dhamayanthi Arumugam" userId="3d1d7f15-ec62-4594-a103-7c4c80c87873" providerId="ADAL" clId="{3B7F01E2-807A-4A6B-8FCA-DF8B735D2632}" dt="2020-12-23T02:09:11.545" v="26" actId="478"/>
          <ac:cxnSpMkLst>
            <pc:docMk/>
            <pc:sldMk cId="1931431775" sldId="778"/>
            <ac:cxnSpMk id="75793" creationId="{00000000-0000-0000-0000-000000000000}"/>
          </ac:cxnSpMkLst>
        </pc:cxnChg>
        <pc:cxnChg chg="mod">
          <ac:chgData name="Dr. Dhamayanthi Arumugam" userId="3d1d7f15-ec62-4594-a103-7c4c80c87873" providerId="ADAL" clId="{3B7F01E2-807A-4A6B-8FCA-DF8B735D2632}" dt="2020-12-23T02:09:11.545" v="26" actId="478"/>
          <ac:cxnSpMkLst>
            <pc:docMk/>
            <pc:sldMk cId="1931431775" sldId="778"/>
            <ac:cxnSpMk id="75799" creationId="{00000000-0000-0000-0000-000000000000}"/>
          </ac:cxnSpMkLst>
        </pc:cxnChg>
      </pc:sldChg>
      <pc:sldChg chg="delSp">
        <pc:chgData name="Dr. Dhamayanthi Arumugam" userId="3d1d7f15-ec62-4594-a103-7c4c80c87873" providerId="ADAL" clId="{3B7F01E2-807A-4A6B-8FCA-DF8B735D2632}" dt="2020-12-23T02:09:19.695" v="28" actId="478"/>
        <pc:sldMkLst>
          <pc:docMk/>
          <pc:sldMk cId="3037382227" sldId="780"/>
        </pc:sldMkLst>
        <pc:inkChg chg="del">
          <ac:chgData name="Dr. Dhamayanthi Arumugam" userId="3d1d7f15-ec62-4594-a103-7c4c80c87873" providerId="ADAL" clId="{3B7F01E2-807A-4A6B-8FCA-DF8B735D2632}" dt="2020-12-23T02:09:19.695" v="28" actId="478"/>
          <ac:inkMkLst>
            <pc:docMk/>
            <pc:sldMk cId="3037382227" sldId="780"/>
            <ac:inkMk id="3" creationId="{806E1CF2-4000-4C53-8D1B-85F48FA8BF54}"/>
          </ac:inkMkLst>
        </pc:inkChg>
      </pc:sldChg>
      <pc:sldChg chg="delSp">
        <pc:chgData name="Dr. Dhamayanthi Arumugam" userId="3d1d7f15-ec62-4594-a103-7c4c80c87873" providerId="ADAL" clId="{3B7F01E2-807A-4A6B-8FCA-DF8B735D2632}" dt="2020-12-23T02:09:27.182" v="29" actId="478"/>
        <pc:sldMkLst>
          <pc:docMk/>
          <pc:sldMk cId="3208366305" sldId="782"/>
        </pc:sldMkLst>
        <pc:inkChg chg="del">
          <ac:chgData name="Dr. Dhamayanthi Arumugam" userId="3d1d7f15-ec62-4594-a103-7c4c80c87873" providerId="ADAL" clId="{3B7F01E2-807A-4A6B-8FCA-DF8B735D2632}" dt="2020-12-23T02:09:27.182" v="29" actId="478"/>
          <ac:inkMkLst>
            <pc:docMk/>
            <pc:sldMk cId="3208366305" sldId="782"/>
            <ac:inkMk id="3" creationId="{9649B65B-3A1C-49FF-8423-C3DCFE7737C2}"/>
          </ac:inkMkLst>
        </pc:inkChg>
      </pc:sldChg>
      <pc:sldChg chg="delSp">
        <pc:chgData name="Dr. Dhamayanthi Arumugam" userId="3d1d7f15-ec62-4594-a103-7c4c80c87873" providerId="ADAL" clId="{3B7F01E2-807A-4A6B-8FCA-DF8B735D2632}" dt="2020-12-23T02:09:30.736" v="30" actId="478"/>
        <pc:sldMkLst>
          <pc:docMk/>
          <pc:sldMk cId="3004366878" sldId="783"/>
        </pc:sldMkLst>
        <pc:inkChg chg="del">
          <ac:chgData name="Dr. Dhamayanthi Arumugam" userId="3d1d7f15-ec62-4594-a103-7c4c80c87873" providerId="ADAL" clId="{3B7F01E2-807A-4A6B-8FCA-DF8B735D2632}" dt="2020-12-23T02:09:30.736" v="30" actId="478"/>
          <ac:inkMkLst>
            <pc:docMk/>
            <pc:sldMk cId="3004366878" sldId="783"/>
            <ac:inkMk id="3" creationId="{073F71D5-425D-42BA-AD77-F1EDEB20E7FA}"/>
          </ac:inkMkLst>
        </pc:inkChg>
      </pc:sldChg>
      <pc:sldChg chg="delSp">
        <pc:chgData name="Dr. Dhamayanthi Arumugam" userId="3d1d7f15-ec62-4594-a103-7c4c80c87873" providerId="ADAL" clId="{3B7F01E2-807A-4A6B-8FCA-DF8B735D2632}" dt="2020-12-23T02:09:34.460" v="31" actId="478"/>
        <pc:sldMkLst>
          <pc:docMk/>
          <pc:sldMk cId="1201839225" sldId="784"/>
        </pc:sldMkLst>
        <pc:inkChg chg="del">
          <ac:chgData name="Dr. Dhamayanthi Arumugam" userId="3d1d7f15-ec62-4594-a103-7c4c80c87873" providerId="ADAL" clId="{3B7F01E2-807A-4A6B-8FCA-DF8B735D2632}" dt="2020-12-23T02:09:34.460" v="31" actId="478"/>
          <ac:inkMkLst>
            <pc:docMk/>
            <pc:sldMk cId="1201839225" sldId="784"/>
            <ac:inkMk id="3" creationId="{4173478F-CE6F-4FD7-BDE9-76BC00F28624}"/>
          </ac:inkMkLst>
        </pc:inkChg>
      </pc:sldChg>
      <pc:sldChg chg="delSp">
        <pc:chgData name="Dr. Dhamayanthi Arumugam" userId="3d1d7f15-ec62-4594-a103-7c4c80c87873" providerId="ADAL" clId="{3B7F01E2-807A-4A6B-8FCA-DF8B735D2632}" dt="2020-12-23T02:09:37.937" v="32" actId="478"/>
        <pc:sldMkLst>
          <pc:docMk/>
          <pc:sldMk cId="1191339672" sldId="785"/>
        </pc:sldMkLst>
        <pc:inkChg chg="del">
          <ac:chgData name="Dr. Dhamayanthi Arumugam" userId="3d1d7f15-ec62-4594-a103-7c4c80c87873" providerId="ADAL" clId="{3B7F01E2-807A-4A6B-8FCA-DF8B735D2632}" dt="2020-12-23T02:09:37.937" v="32" actId="478"/>
          <ac:inkMkLst>
            <pc:docMk/>
            <pc:sldMk cId="1191339672" sldId="785"/>
            <ac:inkMk id="3" creationId="{D130D22C-C969-41C5-9A62-4117A2E33D11}"/>
          </ac:inkMkLst>
        </pc:inkChg>
      </pc:sldChg>
      <pc:sldChg chg="delSp">
        <pc:chgData name="Dr. Dhamayanthi Arumugam" userId="3d1d7f15-ec62-4594-a103-7c4c80c87873" providerId="ADAL" clId="{3B7F01E2-807A-4A6B-8FCA-DF8B735D2632}" dt="2020-12-23T02:09:42.125" v="33" actId="478"/>
        <pc:sldMkLst>
          <pc:docMk/>
          <pc:sldMk cId="3777832965" sldId="787"/>
        </pc:sldMkLst>
        <pc:inkChg chg="del">
          <ac:chgData name="Dr. Dhamayanthi Arumugam" userId="3d1d7f15-ec62-4594-a103-7c4c80c87873" providerId="ADAL" clId="{3B7F01E2-807A-4A6B-8FCA-DF8B735D2632}" dt="2020-12-23T02:09:42.125" v="33" actId="478"/>
          <ac:inkMkLst>
            <pc:docMk/>
            <pc:sldMk cId="3777832965" sldId="787"/>
            <ac:inkMk id="3" creationId="{5098DEF0-9FA3-4ED4-9215-22F279407E91}"/>
          </ac:inkMkLst>
        </pc:inkChg>
      </pc:sldChg>
      <pc:sldChg chg="delSp">
        <pc:chgData name="Dr. Dhamayanthi Arumugam" userId="3d1d7f15-ec62-4594-a103-7c4c80c87873" providerId="ADAL" clId="{3B7F01E2-807A-4A6B-8FCA-DF8B735D2632}" dt="2020-12-23T02:09:45.717" v="34" actId="478"/>
        <pc:sldMkLst>
          <pc:docMk/>
          <pc:sldMk cId="977540435" sldId="788"/>
        </pc:sldMkLst>
        <pc:inkChg chg="del">
          <ac:chgData name="Dr. Dhamayanthi Arumugam" userId="3d1d7f15-ec62-4594-a103-7c4c80c87873" providerId="ADAL" clId="{3B7F01E2-807A-4A6B-8FCA-DF8B735D2632}" dt="2020-12-23T02:09:45.717" v="34" actId="478"/>
          <ac:inkMkLst>
            <pc:docMk/>
            <pc:sldMk cId="977540435" sldId="788"/>
            <ac:inkMk id="3" creationId="{C6A7ECB2-D2EE-4822-9C91-6BD6CC3115CF}"/>
          </ac:inkMkLst>
        </pc:inkChg>
      </pc:sldChg>
      <pc:sldChg chg="delSp">
        <pc:chgData name="Dr. Dhamayanthi Arumugam" userId="3d1d7f15-ec62-4594-a103-7c4c80c87873" providerId="ADAL" clId="{3B7F01E2-807A-4A6B-8FCA-DF8B735D2632}" dt="2020-12-23T02:09:50.528" v="35" actId="478"/>
        <pc:sldMkLst>
          <pc:docMk/>
          <pc:sldMk cId="1699236037" sldId="789"/>
        </pc:sldMkLst>
        <pc:inkChg chg="del">
          <ac:chgData name="Dr. Dhamayanthi Arumugam" userId="3d1d7f15-ec62-4594-a103-7c4c80c87873" providerId="ADAL" clId="{3B7F01E2-807A-4A6B-8FCA-DF8B735D2632}" dt="2020-12-23T02:09:50.528" v="35" actId="478"/>
          <ac:inkMkLst>
            <pc:docMk/>
            <pc:sldMk cId="1699236037" sldId="789"/>
            <ac:inkMk id="3" creationId="{F8583DB6-0FFE-4D1B-92EA-39DA4082821F}"/>
          </ac:inkMkLst>
        </pc:inkChg>
      </pc:sldChg>
      <pc:sldChg chg="delSp">
        <pc:chgData name="Dr. Dhamayanthi Arumugam" userId="3d1d7f15-ec62-4594-a103-7c4c80c87873" providerId="ADAL" clId="{3B7F01E2-807A-4A6B-8FCA-DF8B735D2632}" dt="2020-12-23T02:09:56.340" v="36" actId="478"/>
        <pc:sldMkLst>
          <pc:docMk/>
          <pc:sldMk cId="3217926104" sldId="793"/>
        </pc:sldMkLst>
        <pc:inkChg chg="del">
          <ac:chgData name="Dr. Dhamayanthi Arumugam" userId="3d1d7f15-ec62-4594-a103-7c4c80c87873" providerId="ADAL" clId="{3B7F01E2-807A-4A6B-8FCA-DF8B735D2632}" dt="2020-12-23T02:09:56.340" v="36" actId="478"/>
          <ac:inkMkLst>
            <pc:docMk/>
            <pc:sldMk cId="3217926104" sldId="793"/>
            <ac:inkMk id="3" creationId="{DCF85491-E72A-4B32-9364-858F5611AA1A}"/>
          </ac:inkMkLst>
        </pc:inkChg>
      </pc:sldChg>
      <pc:sldChg chg="delSp">
        <pc:chgData name="Dr. Dhamayanthi Arumugam" userId="3d1d7f15-ec62-4594-a103-7c4c80c87873" providerId="ADAL" clId="{3B7F01E2-807A-4A6B-8FCA-DF8B735D2632}" dt="2020-12-23T02:10:01.987" v="37" actId="478"/>
        <pc:sldMkLst>
          <pc:docMk/>
          <pc:sldMk cId="3901046348" sldId="797"/>
        </pc:sldMkLst>
        <pc:inkChg chg="del">
          <ac:chgData name="Dr. Dhamayanthi Arumugam" userId="3d1d7f15-ec62-4594-a103-7c4c80c87873" providerId="ADAL" clId="{3B7F01E2-807A-4A6B-8FCA-DF8B735D2632}" dt="2020-12-23T02:10:01.987" v="37" actId="478"/>
          <ac:inkMkLst>
            <pc:docMk/>
            <pc:sldMk cId="3901046348" sldId="797"/>
            <ac:inkMk id="3" creationId="{0D75D8DA-66AB-42B5-8D07-F81E3BBD9554}"/>
          </ac:inkMkLst>
        </pc:inkChg>
      </pc:sldChg>
      <pc:sldChg chg="delSp">
        <pc:chgData name="Dr. Dhamayanthi Arumugam" userId="3d1d7f15-ec62-4594-a103-7c4c80c87873" providerId="ADAL" clId="{3B7F01E2-807A-4A6B-8FCA-DF8B735D2632}" dt="2020-12-23T02:10:06.735" v="38" actId="478"/>
        <pc:sldMkLst>
          <pc:docMk/>
          <pc:sldMk cId="520319406" sldId="800"/>
        </pc:sldMkLst>
        <pc:inkChg chg="del">
          <ac:chgData name="Dr. Dhamayanthi Arumugam" userId="3d1d7f15-ec62-4594-a103-7c4c80c87873" providerId="ADAL" clId="{3B7F01E2-807A-4A6B-8FCA-DF8B735D2632}" dt="2020-12-23T02:10:06.735" v="38" actId="478"/>
          <ac:inkMkLst>
            <pc:docMk/>
            <pc:sldMk cId="520319406" sldId="800"/>
            <ac:inkMk id="3" creationId="{E0ED2C1F-57F6-4546-A80D-AE9699FEF508}"/>
          </ac:inkMkLst>
        </pc:inkChg>
      </pc:sldChg>
    </pc:docChg>
  </pc:docChgLst>
  <pc:docChgLst>
    <pc:chgData name="Dr. Dhamayanthi Arumugam" userId="3d1d7f15-ec62-4594-a103-7c4c80c87873" providerId="ADAL" clId="{CFA4C7E6-B453-45D8-B8BA-E0C6A8C40022}"/>
    <pc:docChg chg="undo custSel addSld delSld modSld">
      <pc:chgData name="Dr. Dhamayanthi Arumugam" userId="3d1d7f15-ec62-4594-a103-7c4c80c87873" providerId="ADAL" clId="{CFA4C7E6-B453-45D8-B8BA-E0C6A8C40022}" dt="2020-10-28T03:35:58.518" v="24" actId="478"/>
      <pc:docMkLst>
        <pc:docMk/>
      </pc:docMkLst>
      <pc:sldChg chg="addSp">
        <pc:chgData name="Dr. Dhamayanthi Arumugam" userId="3d1d7f15-ec62-4594-a103-7c4c80c87873" providerId="ADAL" clId="{CFA4C7E6-B453-45D8-B8BA-E0C6A8C40022}" dt="2020-10-13T06:17:46.415" v="1"/>
        <pc:sldMkLst>
          <pc:docMk/>
          <pc:sldMk cId="1783508900" sldId="715"/>
        </pc:sldMkLst>
        <pc:inkChg chg="add">
          <ac:chgData name="Dr. Dhamayanthi Arumugam" userId="3d1d7f15-ec62-4594-a103-7c4c80c87873" providerId="ADAL" clId="{CFA4C7E6-B453-45D8-B8BA-E0C6A8C40022}" dt="2020-10-13T06:17:46.415" v="1"/>
          <ac:inkMkLst>
            <pc:docMk/>
            <pc:sldMk cId="1783508900" sldId="715"/>
            <ac:inkMk id="3" creationId="{7981B7D8-F173-4639-918D-E1A24AD19E2E}"/>
          </ac:inkMkLst>
        </pc:inkChg>
      </pc:sldChg>
      <pc:sldChg chg="addSp">
        <pc:chgData name="Dr. Dhamayanthi Arumugam" userId="3d1d7f15-ec62-4594-a103-7c4c80c87873" providerId="ADAL" clId="{CFA4C7E6-B453-45D8-B8BA-E0C6A8C40022}" dt="2020-10-13T06:17:46.415" v="1"/>
        <pc:sldMkLst>
          <pc:docMk/>
          <pc:sldMk cId="472394426" sldId="716"/>
        </pc:sldMkLst>
        <pc:inkChg chg="add">
          <ac:chgData name="Dr. Dhamayanthi Arumugam" userId="3d1d7f15-ec62-4594-a103-7c4c80c87873" providerId="ADAL" clId="{CFA4C7E6-B453-45D8-B8BA-E0C6A8C40022}" dt="2020-10-13T06:17:46.415" v="1"/>
          <ac:inkMkLst>
            <pc:docMk/>
            <pc:sldMk cId="472394426" sldId="716"/>
            <ac:inkMk id="3" creationId="{252964BE-588D-4A7D-A90E-BB0427511C36}"/>
          </ac:inkMkLst>
        </pc:inkChg>
      </pc:sldChg>
      <pc:sldChg chg="addSp">
        <pc:chgData name="Dr. Dhamayanthi Arumugam" userId="3d1d7f15-ec62-4594-a103-7c4c80c87873" providerId="ADAL" clId="{CFA4C7E6-B453-45D8-B8BA-E0C6A8C40022}" dt="2020-10-13T06:17:46.415" v="1"/>
        <pc:sldMkLst>
          <pc:docMk/>
          <pc:sldMk cId="2177053033" sldId="718"/>
        </pc:sldMkLst>
        <pc:inkChg chg="add">
          <ac:chgData name="Dr. Dhamayanthi Arumugam" userId="3d1d7f15-ec62-4594-a103-7c4c80c87873" providerId="ADAL" clId="{CFA4C7E6-B453-45D8-B8BA-E0C6A8C40022}" dt="2020-10-13T06:17:46.415" v="1"/>
          <ac:inkMkLst>
            <pc:docMk/>
            <pc:sldMk cId="2177053033" sldId="718"/>
            <ac:inkMk id="3" creationId="{A816F838-9654-4BF4-AD13-A6AE01A79914}"/>
          </ac:inkMkLst>
        </pc:inkChg>
      </pc:sldChg>
      <pc:sldChg chg="addSp">
        <pc:chgData name="Dr. Dhamayanthi Arumugam" userId="3d1d7f15-ec62-4594-a103-7c4c80c87873" providerId="ADAL" clId="{CFA4C7E6-B453-45D8-B8BA-E0C6A8C40022}" dt="2020-10-13T06:17:46.415" v="1"/>
        <pc:sldMkLst>
          <pc:docMk/>
          <pc:sldMk cId="440386202" sldId="720"/>
        </pc:sldMkLst>
        <pc:inkChg chg="add">
          <ac:chgData name="Dr. Dhamayanthi Arumugam" userId="3d1d7f15-ec62-4594-a103-7c4c80c87873" providerId="ADAL" clId="{CFA4C7E6-B453-45D8-B8BA-E0C6A8C40022}" dt="2020-10-13T06:17:46.415" v="1"/>
          <ac:inkMkLst>
            <pc:docMk/>
            <pc:sldMk cId="440386202" sldId="720"/>
            <ac:inkMk id="3" creationId="{C5B496A3-FB2D-44E2-A740-70D4E35E154F}"/>
          </ac:inkMkLst>
        </pc:inkChg>
      </pc:sldChg>
      <pc:sldChg chg="addSp">
        <pc:chgData name="Dr. Dhamayanthi Arumugam" userId="3d1d7f15-ec62-4594-a103-7c4c80c87873" providerId="ADAL" clId="{CFA4C7E6-B453-45D8-B8BA-E0C6A8C40022}" dt="2020-10-13T06:17:46.415" v="1"/>
        <pc:sldMkLst>
          <pc:docMk/>
          <pc:sldMk cId="1123932936" sldId="721"/>
        </pc:sldMkLst>
        <pc:inkChg chg="add">
          <ac:chgData name="Dr. Dhamayanthi Arumugam" userId="3d1d7f15-ec62-4594-a103-7c4c80c87873" providerId="ADAL" clId="{CFA4C7E6-B453-45D8-B8BA-E0C6A8C40022}" dt="2020-10-13T06:17:46.415" v="1"/>
          <ac:inkMkLst>
            <pc:docMk/>
            <pc:sldMk cId="1123932936" sldId="721"/>
            <ac:inkMk id="3" creationId="{CD5EEFE1-2BF4-4939-AF83-800E86528215}"/>
          </ac:inkMkLst>
        </pc:inkChg>
      </pc:sldChg>
      <pc:sldChg chg="addSp">
        <pc:chgData name="Dr. Dhamayanthi Arumugam" userId="3d1d7f15-ec62-4594-a103-7c4c80c87873" providerId="ADAL" clId="{CFA4C7E6-B453-45D8-B8BA-E0C6A8C40022}" dt="2020-10-13T06:17:46.415" v="1"/>
        <pc:sldMkLst>
          <pc:docMk/>
          <pc:sldMk cId="3083288610" sldId="722"/>
        </pc:sldMkLst>
        <pc:inkChg chg="add">
          <ac:chgData name="Dr. Dhamayanthi Arumugam" userId="3d1d7f15-ec62-4594-a103-7c4c80c87873" providerId="ADAL" clId="{CFA4C7E6-B453-45D8-B8BA-E0C6A8C40022}" dt="2020-10-13T06:17:46.415" v="1"/>
          <ac:inkMkLst>
            <pc:docMk/>
            <pc:sldMk cId="3083288610" sldId="722"/>
            <ac:inkMk id="3" creationId="{BB4FB7FB-8760-44D5-B591-665A0DCEC623}"/>
          </ac:inkMkLst>
        </pc:inkChg>
      </pc:sldChg>
      <pc:sldChg chg="addSp">
        <pc:chgData name="Dr. Dhamayanthi Arumugam" userId="3d1d7f15-ec62-4594-a103-7c4c80c87873" providerId="ADAL" clId="{CFA4C7E6-B453-45D8-B8BA-E0C6A8C40022}" dt="2020-10-13T06:17:46.415" v="1"/>
        <pc:sldMkLst>
          <pc:docMk/>
          <pc:sldMk cId="3427647773" sldId="723"/>
        </pc:sldMkLst>
        <pc:inkChg chg="add">
          <ac:chgData name="Dr. Dhamayanthi Arumugam" userId="3d1d7f15-ec62-4594-a103-7c4c80c87873" providerId="ADAL" clId="{CFA4C7E6-B453-45D8-B8BA-E0C6A8C40022}" dt="2020-10-13T06:17:46.415" v="1"/>
          <ac:inkMkLst>
            <pc:docMk/>
            <pc:sldMk cId="3427647773" sldId="723"/>
            <ac:inkMk id="3" creationId="{53B090A3-71F8-4E8F-9F48-D910C2346A1F}"/>
          </ac:inkMkLst>
        </pc:inkChg>
      </pc:sldChg>
      <pc:sldChg chg="del">
        <pc:chgData name="Dr. Dhamayanthi Arumugam" userId="3d1d7f15-ec62-4594-a103-7c4c80c87873" providerId="ADAL" clId="{CFA4C7E6-B453-45D8-B8BA-E0C6A8C40022}" dt="2020-10-13T05:42:56.737" v="0" actId="2696"/>
        <pc:sldMkLst>
          <pc:docMk/>
          <pc:sldMk cId="4104238170" sldId="750"/>
        </pc:sldMkLst>
      </pc:sldChg>
      <pc:sldChg chg="addSp">
        <pc:chgData name="Dr. Dhamayanthi Arumugam" userId="3d1d7f15-ec62-4594-a103-7c4c80c87873" providerId="ADAL" clId="{CFA4C7E6-B453-45D8-B8BA-E0C6A8C40022}" dt="2020-10-21T06:29:46.463" v="22"/>
        <pc:sldMkLst>
          <pc:docMk/>
          <pc:sldMk cId="3926487189" sldId="769"/>
        </pc:sldMkLst>
        <pc:inkChg chg="add">
          <ac:chgData name="Dr. Dhamayanthi Arumugam" userId="3d1d7f15-ec62-4594-a103-7c4c80c87873" providerId="ADAL" clId="{CFA4C7E6-B453-45D8-B8BA-E0C6A8C40022}" dt="2020-10-21T06:29:46.463" v="22"/>
          <ac:inkMkLst>
            <pc:docMk/>
            <pc:sldMk cId="3926487189" sldId="769"/>
            <ac:inkMk id="3" creationId="{438160EF-4283-410C-BD72-4765946904D5}"/>
          </ac:inkMkLst>
        </pc:inkChg>
      </pc:sldChg>
      <pc:sldChg chg="addSp">
        <pc:chgData name="Dr. Dhamayanthi Arumugam" userId="3d1d7f15-ec62-4594-a103-7c4c80c87873" providerId="ADAL" clId="{CFA4C7E6-B453-45D8-B8BA-E0C6A8C40022}" dt="2020-10-21T06:29:46.463" v="22"/>
        <pc:sldMkLst>
          <pc:docMk/>
          <pc:sldMk cId="351856503" sldId="770"/>
        </pc:sldMkLst>
        <pc:inkChg chg="add">
          <ac:chgData name="Dr. Dhamayanthi Arumugam" userId="3d1d7f15-ec62-4594-a103-7c4c80c87873" providerId="ADAL" clId="{CFA4C7E6-B453-45D8-B8BA-E0C6A8C40022}" dt="2020-10-21T06:29:46.463" v="22"/>
          <ac:inkMkLst>
            <pc:docMk/>
            <pc:sldMk cId="351856503" sldId="770"/>
            <ac:inkMk id="3" creationId="{C093E5FB-5E03-47BA-926E-ECD5C12CB3B5}"/>
          </ac:inkMkLst>
        </pc:inkChg>
      </pc:sldChg>
      <pc:sldChg chg="addSp">
        <pc:chgData name="Dr. Dhamayanthi Arumugam" userId="3d1d7f15-ec62-4594-a103-7c4c80c87873" providerId="ADAL" clId="{CFA4C7E6-B453-45D8-B8BA-E0C6A8C40022}" dt="2020-10-21T06:29:46.463" v="22"/>
        <pc:sldMkLst>
          <pc:docMk/>
          <pc:sldMk cId="2968047291" sldId="771"/>
        </pc:sldMkLst>
        <pc:inkChg chg="add">
          <ac:chgData name="Dr. Dhamayanthi Arumugam" userId="3d1d7f15-ec62-4594-a103-7c4c80c87873" providerId="ADAL" clId="{CFA4C7E6-B453-45D8-B8BA-E0C6A8C40022}" dt="2020-10-21T06:29:46.463" v="22"/>
          <ac:inkMkLst>
            <pc:docMk/>
            <pc:sldMk cId="2968047291" sldId="771"/>
            <ac:inkMk id="3" creationId="{B906ED40-73BF-4111-8891-3AED5ABB181E}"/>
          </ac:inkMkLst>
        </pc:inkChg>
      </pc:sldChg>
      <pc:sldChg chg="addSp">
        <pc:chgData name="Dr. Dhamayanthi Arumugam" userId="3d1d7f15-ec62-4594-a103-7c4c80c87873" providerId="ADAL" clId="{CFA4C7E6-B453-45D8-B8BA-E0C6A8C40022}" dt="2020-10-21T06:29:46.463" v="22"/>
        <pc:sldMkLst>
          <pc:docMk/>
          <pc:sldMk cId="3236647833" sldId="772"/>
        </pc:sldMkLst>
        <pc:inkChg chg="add">
          <ac:chgData name="Dr. Dhamayanthi Arumugam" userId="3d1d7f15-ec62-4594-a103-7c4c80c87873" providerId="ADAL" clId="{CFA4C7E6-B453-45D8-B8BA-E0C6A8C40022}" dt="2020-10-21T06:29:46.463" v="22"/>
          <ac:inkMkLst>
            <pc:docMk/>
            <pc:sldMk cId="3236647833" sldId="772"/>
            <ac:inkMk id="3" creationId="{A0B29B87-3BAC-4B89-AFF2-CCC819395982}"/>
          </ac:inkMkLst>
        </pc:inkChg>
      </pc:sldChg>
      <pc:sldChg chg="addSp delSp modSp">
        <pc:chgData name="Dr. Dhamayanthi Arumugam" userId="3d1d7f15-ec62-4594-a103-7c4c80c87873" providerId="ADAL" clId="{CFA4C7E6-B453-45D8-B8BA-E0C6A8C40022}" dt="2020-10-21T06:29:46.463" v="22"/>
        <pc:sldMkLst>
          <pc:docMk/>
          <pc:sldMk cId="71916252" sldId="773"/>
        </pc:sldMkLst>
        <pc:spChg chg="del">
          <ac:chgData name="Dr. Dhamayanthi Arumugam" userId="3d1d7f15-ec62-4594-a103-7c4c80c87873" providerId="ADAL" clId="{CFA4C7E6-B453-45D8-B8BA-E0C6A8C40022}" dt="2020-10-20T09:23:52.413" v="2" actId="478"/>
          <ac:spMkLst>
            <pc:docMk/>
            <pc:sldMk cId="71916252" sldId="773"/>
            <ac:spMk id="65539" creationId="{00000000-0000-0000-0000-000000000000}"/>
          </ac:spMkLst>
        </pc:spChg>
        <pc:spChg chg="mod">
          <ac:chgData name="Dr. Dhamayanthi Arumugam" userId="3d1d7f15-ec62-4594-a103-7c4c80c87873" providerId="ADAL" clId="{CFA4C7E6-B453-45D8-B8BA-E0C6A8C40022}" dt="2020-10-20T09:23:58.400" v="3" actId="1076"/>
          <ac:spMkLst>
            <pc:docMk/>
            <pc:sldMk cId="71916252" sldId="773"/>
            <ac:spMk id="65540" creationId="{00000000-0000-0000-0000-000000000000}"/>
          </ac:spMkLst>
        </pc:spChg>
        <pc:inkChg chg="add">
          <ac:chgData name="Dr. Dhamayanthi Arumugam" userId="3d1d7f15-ec62-4594-a103-7c4c80c87873" providerId="ADAL" clId="{CFA4C7E6-B453-45D8-B8BA-E0C6A8C40022}" dt="2020-10-21T06:29:46.463" v="22"/>
          <ac:inkMkLst>
            <pc:docMk/>
            <pc:sldMk cId="71916252" sldId="773"/>
            <ac:inkMk id="3" creationId="{564262D7-0DFC-48CD-91E0-5AFA4A3511D6}"/>
          </ac:inkMkLst>
        </pc:inkChg>
      </pc:sldChg>
      <pc:sldChg chg="addSp">
        <pc:chgData name="Dr. Dhamayanthi Arumugam" userId="3d1d7f15-ec62-4594-a103-7c4c80c87873" providerId="ADAL" clId="{CFA4C7E6-B453-45D8-B8BA-E0C6A8C40022}" dt="2020-10-21T06:29:46.463" v="22"/>
        <pc:sldMkLst>
          <pc:docMk/>
          <pc:sldMk cId="4252520298" sldId="774"/>
        </pc:sldMkLst>
        <pc:inkChg chg="add">
          <ac:chgData name="Dr. Dhamayanthi Arumugam" userId="3d1d7f15-ec62-4594-a103-7c4c80c87873" providerId="ADAL" clId="{CFA4C7E6-B453-45D8-B8BA-E0C6A8C40022}" dt="2020-10-21T06:29:46.463" v="22"/>
          <ac:inkMkLst>
            <pc:docMk/>
            <pc:sldMk cId="4252520298" sldId="774"/>
            <ac:inkMk id="3" creationId="{14062A45-68D1-4DBE-BAA3-F59343D194AB}"/>
          </ac:inkMkLst>
        </pc:inkChg>
      </pc:sldChg>
      <pc:sldChg chg="addSp">
        <pc:chgData name="Dr. Dhamayanthi Arumugam" userId="3d1d7f15-ec62-4594-a103-7c4c80c87873" providerId="ADAL" clId="{CFA4C7E6-B453-45D8-B8BA-E0C6A8C40022}" dt="2020-10-21T06:29:46.463" v="22"/>
        <pc:sldMkLst>
          <pc:docMk/>
          <pc:sldMk cId="733840358" sldId="775"/>
        </pc:sldMkLst>
        <pc:inkChg chg="add">
          <ac:chgData name="Dr. Dhamayanthi Arumugam" userId="3d1d7f15-ec62-4594-a103-7c4c80c87873" providerId="ADAL" clId="{CFA4C7E6-B453-45D8-B8BA-E0C6A8C40022}" dt="2020-10-21T06:29:46.463" v="22"/>
          <ac:inkMkLst>
            <pc:docMk/>
            <pc:sldMk cId="733840358" sldId="775"/>
            <ac:inkMk id="3" creationId="{1A5CBE30-FD6D-4A94-BD05-B66695DE17C3}"/>
          </ac:inkMkLst>
        </pc:inkChg>
      </pc:sldChg>
      <pc:sldChg chg="addSp">
        <pc:chgData name="Dr. Dhamayanthi Arumugam" userId="3d1d7f15-ec62-4594-a103-7c4c80c87873" providerId="ADAL" clId="{CFA4C7E6-B453-45D8-B8BA-E0C6A8C40022}" dt="2020-10-21T06:29:46.463" v="22"/>
        <pc:sldMkLst>
          <pc:docMk/>
          <pc:sldMk cId="3090508764" sldId="776"/>
        </pc:sldMkLst>
        <pc:inkChg chg="add">
          <ac:chgData name="Dr. Dhamayanthi Arumugam" userId="3d1d7f15-ec62-4594-a103-7c4c80c87873" providerId="ADAL" clId="{CFA4C7E6-B453-45D8-B8BA-E0C6A8C40022}" dt="2020-10-21T06:29:46.463" v="22"/>
          <ac:inkMkLst>
            <pc:docMk/>
            <pc:sldMk cId="3090508764" sldId="776"/>
            <ac:inkMk id="3" creationId="{B0BC425D-4DA7-49D2-96A5-91A7F15778E6}"/>
          </ac:inkMkLst>
        </pc:inkChg>
      </pc:sldChg>
      <pc:sldChg chg="addSp">
        <pc:chgData name="Dr. Dhamayanthi Arumugam" userId="3d1d7f15-ec62-4594-a103-7c4c80c87873" providerId="ADAL" clId="{CFA4C7E6-B453-45D8-B8BA-E0C6A8C40022}" dt="2020-10-21T06:29:46.463" v="22"/>
        <pc:sldMkLst>
          <pc:docMk/>
          <pc:sldMk cId="1786298616" sldId="777"/>
        </pc:sldMkLst>
        <pc:inkChg chg="add">
          <ac:chgData name="Dr. Dhamayanthi Arumugam" userId="3d1d7f15-ec62-4594-a103-7c4c80c87873" providerId="ADAL" clId="{CFA4C7E6-B453-45D8-B8BA-E0C6A8C40022}" dt="2020-10-21T06:29:46.463" v="22"/>
          <ac:inkMkLst>
            <pc:docMk/>
            <pc:sldMk cId="1786298616" sldId="777"/>
            <ac:inkMk id="3" creationId="{DFC9F656-9A16-4FBE-A332-00E8FF66A024}"/>
          </ac:inkMkLst>
        </pc:inkChg>
      </pc:sldChg>
      <pc:sldChg chg="addSp">
        <pc:chgData name="Dr. Dhamayanthi Arumugam" userId="3d1d7f15-ec62-4594-a103-7c4c80c87873" providerId="ADAL" clId="{CFA4C7E6-B453-45D8-B8BA-E0C6A8C40022}" dt="2020-10-21T06:29:46.463" v="22"/>
        <pc:sldMkLst>
          <pc:docMk/>
          <pc:sldMk cId="1931431775" sldId="778"/>
        </pc:sldMkLst>
        <pc:inkChg chg="add">
          <ac:chgData name="Dr. Dhamayanthi Arumugam" userId="3d1d7f15-ec62-4594-a103-7c4c80c87873" providerId="ADAL" clId="{CFA4C7E6-B453-45D8-B8BA-E0C6A8C40022}" dt="2020-10-21T06:29:46.463" v="22"/>
          <ac:inkMkLst>
            <pc:docMk/>
            <pc:sldMk cId="1931431775" sldId="778"/>
            <ac:inkMk id="3" creationId="{8ACA94D0-BE53-479C-A00E-78E0912C1461}"/>
          </ac:inkMkLst>
        </pc:inkChg>
      </pc:sldChg>
      <pc:sldChg chg="addSp">
        <pc:chgData name="Dr. Dhamayanthi Arumugam" userId="3d1d7f15-ec62-4594-a103-7c4c80c87873" providerId="ADAL" clId="{CFA4C7E6-B453-45D8-B8BA-E0C6A8C40022}" dt="2020-10-21T07:21:03.994" v="23"/>
        <pc:sldMkLst>
          <pc:docMk/>
          <pc:sldMk cId="3037382227" sldId="780"/>
        </pc:sldMkLst>
        <pc:inkChg chg="add">
          <ac:chgData name="Dr. Dhamayanthi Arumugam" userId="3d1d7f15-ec62-4594-a103-7c4c80c87873" providerId="ADAL" clId="{CFA4C7E6-B453-45D8-B8BA-E0C6A8C40022}" dt="2020-10-21T07:21:03.994" v="23"/>
          <ac:inkMkLst>
            <pc:docMk/>
            <pc:sldMk cId="3037382227" sldId="780"/>
            <ac:inkMk id="3" creationId="{806E1CF2-4000-4C53-8D1B-85F48FA8BF54}"/>
          </ac:inkMkLst>
        </pc:inkChg>
      </pc:sldChg>
      <pc:sldChg chg="addSp">
        <pc:chgData name="Dr. Dhamayanthi Arumugam" userId="3d1d7f15-ec62-4594-a103-7c4c80c87873" providerId="ADAL" clId="{CFA4C7E6-B453-45D8-B8BA-E0C6A8C40022}" dt="2020-10-21T07:21:03.994" v="23"/>
        <pc:sldMkLst>
          <pc:docMk/>
          <pc:sldMk cId="3208366305" sldId="782"/>
        </pc:sldMkLst>
        <pc:inkChg chg="add">
          <ac:chgData name="Dr. Dhamayanthi Arumugam" userId="3d1d7f15-ec62-4594-a103-7c4c80c87873" providerId="ADAL" clId="{CFA4C7E6-B453-45D8-B8BA-E0C6A8C40022}" dt="2020-10-21T07:21:03.994" v="23"/>
          <ac:inkMkLst>
            <pc:docMk/>
            <pc:sldMk cId="3208366305" sldId="782"/>
            <ac:inkMk id="3" creationId="{9649B65B-3A1C-49FF-8423-C3DCFE7737C2}"/>
          </ac:inkMkLst>
        </pc:inkChg>
      </pc:sldChg>
      <pc:sldChg chg="addSp">
        <pc:chgData name="Dr. Dhamayanthi Arumugam" userId="3d1d7f15-ec62-4594-a103-7c4c80c87873" providerId="ADAL" clId="{CFA4C7E6-B453-45D8-B8BA-E0C6A8C40022}" dt="2020-10-21T07:21:03.994" v="23"/>
        <pc:sldMkLst>
          <pc:docMk/>
          <pc:sldMk cId="3004366878" sldId="783"/>
        </pc:sldMkLst>
        <pc:inkChg chg="add">
          <ac:chgData name="Dr. Dhamayanthi Arumugam" userId="3d1d7f15-ec62-4594-a103-7c4c80c87873" providerId="ADAL" clId="{CFA4C7E6-B453-45D8-B8BA-E0C6A8C40022}" dt="2020-10-21T07:21:03.994" v="23"/>
          <ac:inkMkLst>
            <pc:docMk/>
            <pc:sldMk cId="3004366878" sldId="783"/>
            <ac:inkMk id="3" creationId="{073F71D5-425D-42BA-AD77-F1EDEB20E7FA}"/>
          </ac:inkMkLst>
        </pc:inkChg>
      </pc:sldChg>
      <pc:sldChg chg="addSp">
        <pc:chgData name="Dr. Dhamayanthi Arumugam" userId="3d1d7f15-ec62-4594-a103-7c4c80c87873" providerId="ADAL" clId="{CFA4C7E6-B453-45D8-B8BA-E0C6A8C40022}" dt="2020-10-21T07:21:03.994" v="23"/>
        <pc:sldMkLst>
          <pc:docMk/>
          <pc:sldMk cId="1201839225" sldId="784"/>
        </pc:sldMkLst>
        <pc:inkChg chg="add">
          <ac:chgData name="Dr. Dhamayanthi Arumugam" userId="3d1d7f15-ec62-4594-a103-7c4c80c87873" providerId="ADAL" clId="{CFA4C7E6-B453-45D8-B8BA-E0C6A8C40022}" dt="2020-10-21T07:21:03.994" v="23"/>
          <ac:inkMkLst>
            <pc:docMk/>
            <pc:sldMk cId="1201839225" sldId="784"/>
            <ac:inkMk id="3" creationId="{4173478F-CE6F-4FD7-BDE9-76BC00F28624}"/>
          </ac:inkMkLst>
        </pc:inkChg>
      </pc:sldChg>
      <pc:sldChg chg="addSp">
        <pc:chgData name="Dr. Dhamayanthi Arumugam" userId="3d1d7f15-ec62-4594-a103-7c4c80c87873" providerId="ADAL" clId="{CFA4C7E6-B453-45D8-B8BA-E0C6A8C40022}" dt="2020-10-21T07:21:03.994" v="23"/>
        <pc:sldMkLst>
          <pc:docMk/>
          <pc:sldMk cId="1191339672" sldId="785"/>
        </pc:sldMkLst>
        <pc:inkChg chg="add">
          <ac:chgData name="Dr. Dhamayanthi Arumugam" userId="3d1d7f15-ec62-4594-a103-7c4c80c87873" providerId="ADAL" clId="{CFA4C7E6-B453-45D8-B8BA-E0C6A8C40022}" dt="2020-10-21T07:21:03.994" v="23"/>
          <ac:inkMkLst>
            <pc:docMk/>
            <pc:sldMk cId="1191339672" sldId="785"/>
            <ac:inkMk id="3" creationId="{D130D22C-C969-41C5-9A62-4117A2E33D11}"/>
          </ac:inkMkLst>
        </pc:inkChg>
      </pc:sldChg>
      <pc:sldChg chg="addSp">
        <pc:chgData name="Dr. Dhamayanthi Arumugam" userId="3d1d7f15-ec62-4594-a103-7c4c80c87873" providerId="ADAL" clId="{CFA4C7E6-B453-45D8-B8BA-E0C6A8C40022}" dt="2020-10-21T07:21:03.994" v="23"/>
        <pc:sldMkLst>
          <pc:docMk/>
          <pc:sldMk cId="3777832965" sldId="787"/>
        </pc:sldMkLst>
        <pc:inkChg chg="add">
          <ac:chgData name="Dr. Dhamayanthi Arumugam" userId="3d1d7f15-ec62-4594-a103-7c4c80c87873" providerId="ADAL" clId="{CFA4C7E6-B453-45D8-B8BA-E0C6A8C40022}" dt="2020-10-21T07:21:03.994" v="23"/>
          <ac:inkMkLst>
            <pc:docMk/>
            <pc:sldMk cId="3777832965" sldId="787"/>
            <ac:inkMk id="3" creationId="{5098DEF0-9FA3-4ED4-9215-22F279407E91}"/>
          </ac:inkMkLst>
        </pc:inkChg>
      </pc:sldChg>
      <pc:sldChg chg="addSp">
        <pc:chgData name="Dr. Dhamayanthi Arumugam" userId="3d1d7f15-ec62-4594-a103-7c4c80c87873" providerId="ADAL" clId="{CFA4C7E6-B453-45D8-B8BA-E0C6A8C40022}" dt="2020-10-21T07:21:03.994" v="23"/>
        <pc:sldMkLst>
          <pc:docMk/>
          <pc:sldMk cId="977540435" sldId="788"/>
        </pc:sldMkLst>
        <pc:inkChg chg="add">
          <ac:chgData name="Dr. Dhamayanthi Arumugam" userId="3d1d7f15-ec62-4594-a103-7c4c80c87873" providerId="ADAL" clId="{CFA4C7E6-B453-45D8-B8BA-E0C6A8C40022}" dt="2020-10-21T07:21:03.994" v="23"/>
          <ac:inkMkLst>
            <pc:docMk/>
            <pc:sldMk cId="977540435" sldId="788"/>
            <ac:inkMk id="3" creationId="{C6A7ECB2-D2EE-4822-9C91-6BD6CC3115CF}"/>
          </ac:inkMkLst>
        </pc:inkChg>
      </pc:sldChg>
      <pc:sldChg chg="addSp">
        <pc:chgData name="Dr. Dhamayanthi Arumugam" userId="3d1d7f15-ec62-4594-a103-7c4c80c87873" providerId="ADAL" clId="{CFA4C7E6-B453-45D8-B8BA-E0C6A8C40022}" dt="2020-10-21T07:21:03.994" v="23"/>
        <pc:sldMkLst>
          <pc:docMk/>
          <pc:sldMk cId="1699236037" sldId="789"/>
        </pc:sldMkLst>
        <pc:inkChg chg="add">
          <ac:chgData name="Dr. Dhamayanthi Arumugam" userId="3d1d7f15-ec62-4594-a103-7c4c80c87873" providerId="ADAL" clId="{CFA4C7E6-B453-45D8-B8BA-E0C6A8C40022}" dt="2020-10-21T07:21:03.994" v="23"/>
          <ac:inkMkLst>
            <pc:docMk/>
            <pc:sldMk cId="1699236037" sldId="789"/>
            <ac:inkMk id="3" creationId="{F8583DB6-0FFE-4D1B-92EA-39DA4082821F}"/>
          </ac:inkMkLst>
        </pc:inkChg>
      </pc:sldChg>
      <pc:sldChg chg="addSp">
        <pc:chgData name="Dr. Dhamayanthi Arumugam" userId="3d1d7f15-ec62-4594-a103-7c4c80c87873" providerId="ADAL" clId="{CFA4C7E6-B453-45D8-B8BA-E0C6A8C40022}" dt="2020-10-21T07:21:03.994" v="23"/>
        <pc:sldMkLst>
          <pc:docMk/>
          <pc:sldMk cId="3217926104" sldId="793"/>
        </pc:sldMkLst>
        <pc:inkChg chg="add">
          <ac:chgData name="Dr. Dhamayanthi Arumugam" userId="3d1d7f15-ec62-4594-a103-7c4c80c87873" providerId="ADAL" clId="{CFA4C7E6-B453-45D8-B8BA-E0C6A8C40022}" dt="2020-10-21T07:21:03.994" v="23"/>
          <ac:inkMkLst>
            <pc:docMk/>
            <pc:sldMk cId="3217926104" sldId="793"/>
            <ac:inkMk id="3" creationId="{DCF85491-E72A-4B32-9364-858F5611AA1A}"/>
          </ac:inkMkLst>
        </pc:inkChg>
      </pc:sldChg>
      <pc:sldChg chg="del">
        <pc:chgData name="Dr. Dhamayanthi Arumugam" userId="3d1d7f15-ec62-4594-a103-7c4c80c87873" providerId="ADAL" clId="{CFA4C7E6-B453-45D8-B8BA-E0C6A8C40022}" dt="2020-10-21T02:48:09.626" v="4" actId="2696"/>
        <pc:sldMkLst>
          <pc:docMk/>
          <pc:sldMk cId="2477572285" sldId="794"/>
        </pc:sldMkLst>
      </pc:sldChg>
      <pc:sldChg chg="del">
        <pc:chgData name="Dr. Dhamayanthi Arumugam" userId="3d1d7f15-ec62-4594-a103-7c4c80c87873" providerId="ADAL" clId="{CFA4C7E6-B453-45D8-B8BA-E0C6A8C40022}" dt="2020-10-21T02:48:13.821" v="5" actId="2696"/>
        <pc:sldMkLst>
          <pc:docMk/>
          <pc:sldMk cId="1052810289" sldId="795"/>
        </pc:sldMkLst>
      </pc:sldChg>
      <pc:sldChg chg="addSp">
        <pc:chgData name="Dr. Dhamayanthi Arumugam" userId="3d1d7f15-ec62-4594-a103-7c4c80c87873" providerId="ADAL" clId="{CFA4C7E6-B453-45D8-B8BA-E0C6A8C40022}" dt="2020-10-21T07:21:03.994" v="23"/>
        <pc:sldMkLst>
          <pc:docMk/>
          <pc:sldMk cId="658329353" sldId="796"/>
        </pc:sldMkLst>
        <pc:inkChg chg="add">
          <ac:chgData name="Dr. Dhamayanthi Arumugam" userId="3d1d7f15-ec62-4594-a103-7c4c80c87873" providerId="ADAL" clId="{CFA4C7E6-B453-45D8-B8BA-E0C6A8C40022}" dt="2020-10-21T07:21:03.994" v="23"/>
          <ac:inkMkLst>
            <pc:docMk/>
            <pc:sldMk cId="658329353" sldId="796"/>
            <ac:inkMk id="3" creationId="{383F6790-9D2F-4A3E-B1F0-74DFC67E9925}"/>
          </ac:inkMkLst>
        </pc:inkChg>
      </pc:sldChg>
      <pc:sldChg chg="addSp">
        <pc:chgData name="Dr. Dhamayanthi Arumugam" userId="3d1d7f15-ec62-4594-a103-7c4c80c87873" providerId="ADAL" clId="{CFA4C7E6-B453-45D8-B8BA-E0C6A8C40022}" dt="2020-10-21T07:21:03.994" v="23"/>
        <pc:sldMkLst>
          <pc:docMk/>
          <pc:sldMk cId="3901046348" sldId="797"/>
        </pc:sldMkLst>
        <pc:inkChg chg="add">
          <ac:chgData name="Dr. Dhamayanthi Arumugam" userId="3d1d7f15-ec62-4594-a103-7c4c80c87873" providerId="ADAL" clId="{CFA4C7E6-B453-45D8-B8BA-E0C6A8C40022}" dt="2020-10-21T07:21:03.994" v="23"/>
          <ac:inkMkLst>
            <pc:docMk/>
            <pc:sldMk cId="3901046348" sldId="797"/>
            <ac:inkMk id="3" creationId="{0D75D8DA-66AB-42B5-8D07-F81E3BBD9554}"/>
          </ac:inkMkLst>
        </pc:inkChg>
      </pc:sldChg>
      <pc:sldChg chg="addSp delSp">
        <pc:chgData name="Dr. Dhamayanthi Arumugam" userId="3d1d7f15-ec62-4594-a103-7c4c80c87873" providerId="ADAL" clId="{CFA4C7E6-B453-45D8-B8BA-E0C6A8C40022}" dt="2020-10-28T03:35:58.518" v="24" actId="478"/>
        <pc:sldMkLst>
          <pc:docMk/>
          <pc:sldMk cId="641590036" sldId="798"/>
        </pc:sldMkLst>
        <pc:inkChg chg="add del">
          <ac:chgData name="Dr. Dhamayanthi Arumugam" userId="3d1d7f15-ec62-4594-a103-7c4c80c87873" providerId="ADAL" clId="{CFA4C7E6-B453-45D8-B8BA-E0C6A8C40022}" dt="2020-10-28T03:35:58.518" v="24" actId="478"/>
          <ac:inkMkLst>
            <pc:docMk/>
            <pc:sldMk cId="641590036" sldId="798"/>
            <ac:inkMk id="3" creationId="{971666D8-C788-4E92-A305-4DF318435D4B}"/>
          </ac:inkMkLst>
        </pc:inkChg>
      </pc:sldChg>
      <pc:sldChg chg="addSp">
        <pc:chgData name="Dr. Dhamayanthi Arumugam" userId="3d1d7f15-ec62-4594-a103-7c4c80c87873" providerId="ADAL" clId="{CFA4C7E6-B453-45D8-B8BA-E0C6A8C40022}" dt="2020-10-21T07:21:03.994" v="23"/>
        <pc:sldMkLst>
          <pc:docMk/>
          <pc:sldMk cId="520319406" sldId="800"/>
        </pc:sldMkLst>
        <pc:inkChg chg="add">
          <ac:chgData name="Dr. Dhamayanthi Arumugam" userId="3d1d7f15-ec62-4594-a103-7c4c80c87873" providerId="ADAL" clId="{CFA4C7E6-B453-45D8-B8BA-E0C6A8C40022}" dt="2020-10-21T07:21:03.994" v="23"/>
          <ac:inkMkLst>
            <pc:docMk/>
            <pc:sldMk cId="520319406" sldId="800"/>
            <ac:inkMk id="3" creationId="{E0ED2C1F-57F6-4546-A80D-AE9699FEF508}"/>
          </ac:inkMkLst>
        </pc:inkChg>
      </pc:sldChg>
      <pc:sldChg chg="del">
        <pc:chgData name="Dr. Dhamayanthi Arumugam" userId="3d1d7f15-ec62-4594-a103-7c4c80c87873" providerId="ADAL" clId="{CFA4C7E6-B453-45D8-B8BA-E0C6A8C40022}" dt="2020-10-21T02:51:17.136" v="6" actId="2696"/>
        <pc:sldMkLst>
          <pc:docMk/>
          <pc:sldMk cId="2412386898" sldId="801"/>
        </pc:sldMkLst>
      </pc:sldChg>
      <pc:sldChg chg="del">
        <pc:chgData name="Dr. Dhamayanthi Arumugam" userId="3d1d7f15-ec62-4594-a103-7c4c80c87873" providerId="ADAL" clId="{CFA4C7E6-B453-45D8-B8BA-E0C6A8C40022}" dt="2020-10-21T02:51:19.236" v="7" actId="2696"/>
        <pc:sldMkLst>
          <pc:docMk/>
          <pc:sldMk cId="3127787299" sldId="802"/>
        </pc:sldMkLst>
      </pc:sldChg>
      <pc:sldChg chg="del">
        <pc:chgData name="Dr. Dhamayanthi Arumugam" userId="3d1d7f15-ec62-4594-a103-7c4c80c87873" providerId="ADAL" clId="{CFA4C7E6-B453-45D8-B8BA-E0C6A8C40022}" dt="2020-10-21T02:51:19.896" v="8" actId="2696"/>
        <pc:sldMkLst>
          <pc:docMk/>
          <pc:sldMk cId="1593414201" sldId="803"/>
        </pc:sldMkLst>
      </pc:sldChg>
      <pc:sldChg chg="del">
        <pc:chgData name="Dr. Dhamayanthi Arumugam" userId="3d1d7f15-ec62-4594-a103-7c4c80c87873" providerId="ADAL" clId="{CFA4C7E6-B453-45D8-B8BA-E0C6A8C40022}" dt="2020-10-21T02:51:20.857" v="9" actId="2696"/>
        <pc:sldMkLst>
          <pc:docMk/>
          <pc:sldMk cId="580903383" sldId="804"/>
        </pc:sldMkLst>
      </pc:sldChg>
      <pc:sldChg chg="del">
        <pc:chgData name="Dr. Dhamayanthi Arumugam" userId="3d1d7f15-ec62-4594-a103-7c4c80c87873" providerId="ADAL" clId="{CFA4C7E6-B453-45D8-B8BA-E0C6A8C40022}" dt="2020-10-21T02:51:21.686" v="10" actId="2696"/>
        <pc:sldMkLst>
          <pc:docMk/>
          <pc:sldMk cId="1017824901" sldId="805"/>
        </pc:sldMkLst>
      </pc:sldChg>
      <pc:sldChg chg="del">
        <pc:chgData name="Dr. Dhamayanthi Arumugam" userId="3d1d7f15-ec62-4594-a103-7c4c80c87873" providerId="ADAL" clId="{CFA4C7E6-B453-45D8-B8BA-E0C6A8C40022}" dt="2020-10-21T02:51:22.666" v="11" actId="2696"/>
        <pc:sldMkLst>
          <pc:docMk/>
          <pc:sldMk cId="525803187" sldId="806"/>
        </pc:sldMkLst>
      </pc:sldChg>
      <pc:sldChg chg="add del">
        <pc:chgData name="Dr. Dhamayanthi Arumugam" userId="3d1d7f15-ec62-4594-a103-7c4c80c87873" providerId="ADAL" clId="{CFA4C7E6-B453-45D8-B8BA-E0C6A8C40022}" dt="2020-10-21T02:51:34.602" v="14" actId="2696"/>
        <pc:sldMkLst>
          <pc:docMk/>
          <pc:sldMk cId="1877134271" sldId="807"/>
        </pc:sldMkLst>
      </pc:sldChg>
      <pc:sldChg chg="del">
        <pc:chgData name="Dr. Dhamayanthi Arumugam" userId="3d1d7f15-ec62-4594-a103-7c4c80c87873" providerId="ADAL" clId="{CFA4C7E6-B453-45D8-B8BA-E0C6A8C40022}" dt="2020-10-21T02:51:35.021" v="15" actId="2696"/>
        <pc:sldMkLst>
          <pc:docMk/>
          <pc:sldMk cId="2901513897" sldId="808"/>
        </pc:sldMkLst>
      </pc:sldChg>
      <pc:sldChg chg="del">
        <pc:chgData name="Dr. Dhamayanthi Arumugam" userId="3d1d7f15-ec62-4594-a103-7c4c80c87873" providerId="ADAL" clId="{CFA4C7E6-B453-45D8-B8BA-E0C6A8C40022}" dt="2020-10-21T02:51:38.647" v="16" actId="2696"/>
        <pc:sldMkLst>
          <pc:docMk/>
          <pc:sldMk cId="1947611192" sldId="809"/>
        </pc:sldMkLst>
      </pc:sldChg>
      <pc:sldChg chg="del">
        <pc:chgData name="Dr. Dhamayanthi Arumugam" userId="3d1d7f15-ec62-4594-a103-7c4c80c87873" providerId="ADAL" clId="{CFA4C7E6-B453-45D8-B8BA-E0C6A8C40022}" dt="2020-10-21T02:51:39.007" v="17" actId="2696"/>
        <pc:sldMkLst>
          <pc:docMk/>
          <pc:sldMk cId="3406782438" sldId="810"/>
        </pc:sldMkLst>
      </pc:sldChg>
      <pc:sldChg chg="del">
        <pc:chgData name="Dr. Dhamayanthi Arumugam" userId="3d1d7f15-ec62-4594-a103-7c4c80c87873" providerId="ADAL" clId="{CFA4C7E6-B453-45D8-B8BA-E0C6A8C40022}" dt="2020-10-21T02:51:39.289" v="18" actId="2696"/>
        <pc:sldMkLst>
          <pc:docMk/>
          <pc:sldMk cId="764864168" sldId="811"/>
        </pc:sldMkLst>
      </pc:sldChg>
      <pc:sldChg chg="del">
        <pc:chgData name="Dr. Dhamayanthi Arumugam" userId="3d1d7f15-ec62-4594-a103-7c4c80c87873" providerId="ADAL" clId="{CFA4C7E6-B453-45D8-B8BA-E0C6A8C40022}" dt="2020-10-21T02:51:39.769" v="19" actId="2696"/>
        <pc:sldMkLst>
          <pc:docMk/>
          <pc:sldMk cId="1992632167" sldId="812"/>
        </pc:sldMkLst>
      </pc:sldChg>
      <pc:sldChg chg="add del">
        <pc:chgData name="Dr. Dhamayanthi Arumugam" userId="3d1d7f15-ec62-4594-a103-7c4c80c87873" providerId="ADAL" clId="{CFA4C7E6-B453-45D8-B8BA-E0C6A8C40022}" dt="2020-10-21T02:51:41.925" v="21" actId="2696"/>
        <pc:sldMkLst>
          <pc:docMk/>
          <pc:sldMk cId="131374505" sldId="8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07200" cy="496967"/>
          </a:xfrm>
          <a:prstGeom prst="rect">
            <a:avLst/>
          </a:prstGeom>
        </p:spPr>
        <p:txBody>
          <a:bodyPr vert="horz" lIns="93177" tIns="46589" rIns="93177" bIns="46589" rtlCol="0"/>
          <a:lstStyle>
            <a:lvl1pPr algn="l">
              <a:defRPr sz="1200"/>
            </a:lvl1pPr>
          </a:lstStyle>
          <a:p>
            <a:pPr algn="ctr"/>
            <a:r>
              <a:rPr lang="en-US" b="1" dirty="0"/>
              <a:t>ASIA PACIFIC UNIVERSITY OF TECHNOLOGY AND INNOVATION</a:t>
            </a:r>
            <a:endParaRPr lang="en-GB" b="1"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3177" tIns="46589" rIns="93177" bIns="46589" rtlCol="0" anchor="b"/>
          <a:lstStyle>
            <a:lvl1pPr algn="r">
              <a:defRPr sz="1200"/>
            </a:lvl1pPr>
          </a:lstStyle>
          <a:p>
            <a:fld id="{38DF2E51-5106-4286-80AD-40F6857840BA}" type="slidenum">
              <a:rPr lang="en-GB" smtClean="0"/>
              <a:t>‹#›</a:t>
            </a:fld>
            <a:endParaRPr lang="en-GB"/>
          </a:p>
        </p:txBody>
      </p:sp>
    </p:spTree>
    <p:extLst>
      <p:ext uri="{BB962C8B-B14F-4D97-AF65-F5344CB8AC3E}">
        <p14:creationId xmlns:p14="http://schemas.microsoft.com/office/powerpoint/2010/main" val="16616129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1-06-30T00:36:03.907"/>
    </inkml:context>
    <inkml:brush xml:id="br0">
      <inkml:brushProperty name="width" value="0.05292" units="cm"/>
      <inkml:brushProperty name="height" value="0.05292" units="cm"/>
      <inkml:brushProperty name="color" value="#FF0000"/>
    </inkml:brush>
  </inkml:definitions>
  <inkml:trace contextRef="#ctx0" brushRef="#br0">5752 863 1135 0,'8'-12'-2'0,"4"-3"-6"0,2 4 6 0,6 0-3 0,2 2 7 15,3-1-4-15,4 5 7 0,2-2 1 16,4 4-11-16,-3 2 12 0,0 1-56 0,-5 0-56 16,-2 4-47-16,1 3-89 0,-6-2 4 15</inkml:trace>
  <inkml:trace contextRef="#ctx0" brushRef="#br0" timeOffset="4412.89">8708 1185 1682 0,'-4'4'-11'0,"4"-4"10"0,0 0-5 0,0 0 9 16,0 0 10-16,10 0-7 0,-3 0 0 0,2 0-11 15,5 0 5-15,1-2 9 0,4 0-1 0,3-1-1 16,3 2 0-16,3 0-103 0,0-1-35 0,-2 2-52 16,-1 0-50-16,-5 0 27 0,0 0-88 0,-3 0 53 15</inkml:trace>
  <inkml:trace contextRef="#ctx0" brushRef="#br0" timeOffset="8261.39">18288 613 78 0,'0'1'10'0,"0"1"4"0,0-2-33 0,0 0 31 15,0 0 5-15,0 0-32 0,0-3 31 16,0-1-15-16,0 1-7 0,0 3 4 0,0-3-1 0,9 1-1 15,2 1 2-15,-1-2-11 0,1 3 39 16,4-1-42-16,1-1 2 0,2 2 42 0,5 0-63 16,4 6 51-16,5-3-35 0,6 0-12 0,3 4 65 15,6-1-27-15,3 1-3 0,7-1 22 0,3 2-64 16</inkml:trace>
  <inkml:trace contextRef="#ctx0" brushRef="#br0" timeOffset="10408.93">18352 856 169 0,'0'0'9'0,"0"0"-15"0,-8 0-4 0,8 0 1 15,0 0 13-15,0 0 12 0,0 0 14 0,0 0 25 16,0 0-9-16,0 0-22 0,0 0-7 0,0 0-41 15,0 0-9-15,10 0 27 0,4 0-5 0,-1 0 47 16,4 0-24-16,0-3-7 0,3 2-6 16,3-3-48-16,1 2 21 0,6-1 33 0,5-1-8 15,4 1 14-15,4 1-4 0,8-2-22 0,3 1 26 16,8 0-21-16,2-2 10 0,4 3 6 0,3 2 16 16,1-5-46-16,0 0-33 0</inkml:trace>
  <inkml:trace contextRef="#ctx0" brushRef="#br0" timeOffset="53887.53">24094 4914 891 0,'0'0'1'15,"0"0"23"-15,0 0 15 0,0 0 39 0,0 0 10 16,0-1 0-16,0-1 15 0,0 2-37 0,0 0 0 16,0 0-24-16,0-2-24 0,0 1 21 0,0-1-14 15,0 1 23-15,0 0-18 0,0 0 1 0,0-1-14 16,0 0-6-16,0 2 9 0,8-3-20 0,0 1 19 16,1 0-35-16,1-1 21 0,3 3-9 0,3-2-11 15,3 2 19-15,4 0-19 0,1 0 12 0,3 0 13 16,3 4-6-16,0 0 0 0,0 0 0 15,0-2-12-15,-2 0 9 0,-1 1 6 0,1 2-13 16,-4-2-2-16,-1 0 9 0,-3-1 2 0,0-1-6 16,-3 0-14-16,-1 0-40 0,-4 1-54 0,-1-2-62 15,-4 0-48-15,-3-5-17 0,-4 0-4 0,0-1 33 16,0-3 28-16</inkml:trace>
  <inkml:trace contextRef="#ctx0" brushRef="#br0" timeOffset="84004.42">17327 1322 1013 0,'0'-9'-3'0,"0"-1"12"15,0 1 6-15,0 1 4 0,0 2-12 0,11 0-12 16,-1-1 12-16,4 1-16 0,2 2 31 0,4 2-11 15,0-1-14-15,4 1 6 0,1 2-6 0,1 0 19 16,0 5-19-16,3-1-17 0,-4 1-24 0,-1 5-14 0,1-1 11 16,-2-1-12-16,-4 3-10 15,-1 0-34-15,-3 1-3 0,-2 0-77 0,-2-2 19 0</inkml:trace>
  <inkml:trace contextRef="#ctx0" brushRef="#br0" timeOffset="94449.8">14326 4870 1093 0,'4'0'-6'0,"-2"0"41"0,-1 0 36 15,-1 0 27-15,0 7 17 0,0 1-27 0,0 3-18 16,-7 3-23-16,5 0-18 0,-4 2-26 0,1 1-14 16,-2 1-7-16,1 2 18 0,-2-2 9 0,1 1 9 15,-2-2 4-15,4-3-28 0,-2 1-32 0,3-3-82 16,0-2-58-16,1-1-49 0,1-3 3 0,0-2 49 15,2-4-24-15,0 0 19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9.120"/>
    </inkml:context>
    <inkml:brush xml:id="br0">
      <inkml:brushProperty name="width" value="0.1" units="cm"/>
      <inkml:brushProperty name="height" value="0.1" units="cm"/>
      <inkml:brushProperty name="color" value="#333333"/>
    </inkml:brush>
  </inkml:definitions>
  <inkml:trace contextRef="#ctx0" brushRef="#br0">15 339 2416,'-1'1'43,"-1"0"-1,1 0 1,0 1-1,0-1 1,0 0-1,0 0 1,0 0-1,0 1 1,1-1-1,-1 1 1,0-1 0,1 0-1,-1 1 1,1-1-1,-1 1 1,1-1-1,0 1 1,-1-1-1,1 1 1,0 0-1,0-1 1,0 1-1,0-1 1,0 1-1,1-1 1,-1 1-1,1-1 1,-1 1 0,1 2-1,1-1 19,0 0 0,-1 1 1,1-1-1,1 0 0,-1 0 0,0 0 0,1 0 1,-1-1-1,1 1 0,0-1 0,3 3 0,57 33 97,-43-27-154,-1 0-1,0 2 1,-1 0 0,18 16-1,-33-25-10,1 0-1,-1 0 0,0 0 0,0 1 1,0-1-1,-1 1 0,0 0 0,1-1 1,-2 1-1,1 0 0,-1 0 0,2 7 0,1 66 774,-4-63 326,2-15-1046,-1 0 0,0 0 1,1-1-1,-1 1 0,0-1 0,0 1 0,1-1 0,-1 0 0,0 1 0,0-1 0,0 0 1,0 0-1,0 0 0,0 0 0,0 0 0,0 0 0,0 0 0,0 0 0,1-2 0,4-3-21,3-3 66,0-1 0,-1 0 0,0-1 0,0 0 1,-1 0-1,-1 0 0,0-1 0,-1 0 0,6-16 0,0 2-35,49-126-66,-42 99-4,2 0 0,3 2 0,2 1-1,42-62 1,-65 108 18,1 0 0,0 0 0,0 0 0,1 1 1,-1-1-1,1 1 0,0 0 0,0 0 0,0 0 0,0 1 0,0-1 0,0 1 0,1 0 0,-1 0 0,1 1 0,0-1 1,5 0-1,-6 2-7,0 0 0,-1 0 0,1 1 0,0 0 0,0-1 0,0 1 1,-1 0-1,1 1 0,0-1 0,-1 1 0,1-1 0,-1 1 0,0 0 1,0 0-1,1 1 0,-1-1 0,-1 1 0,1-1 0,0 1 0,-1 0 1,5 6-1,0 1-31,0 0-1,-1 0 1,0 1 0,-1 0 0,0 0 0,0 1 0,-2-1 0,1 1-1,2 19 1,-1 5-227,-2 69-1,-3-94 263,0-7-5,0 0 0,0 0-1,0 0 1,-1 0 0,1 0-1,-1 0 1,0-1 0,0 1-1,-1 0 1,1-1 0,-1 1-1,0-1 1,0 1 0,0-1 0,0 0-1,0 1 1,-1-1 0,1 0-1,-1-1 1,0 1 0,0 0-1,0-1 1,0 0 0,-1 0-1,1 0 1,0 0 0,-1 0-1,0-1 1,1 1 0,-1-1-1,0 0 1,0 0 0,0 0-1,1-1 1,-1 0 0,0 1-1,0-1 1,-4-1 0,-3 1-45,0-1-1,0 0 1,0 0 0,0-1 0,1-1 0,-1 0-1,1-1 1,-1 1 0,1-2 0,0 0 0,1 0-1,-16-11 1,21 13-47,0 0 1,0-1-1,1 1 0,-1-1 0,1 0 0,0 0 1,0 0-1,0-1 0,1 1 0,-1-1 0,1 1 1,-2-6-1,2 0-475,0-1-1,1 1 1,0-1 0,0-18 0,1 13-331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9.513"/>
    </inkml:context>
    <inkml:brush xml:id="br0">
      <inkml:brushProperty name="width" value="0.1" units="cm"/>
      <inkml:brushProperty name="height" value="0.1" units="cm"/>
      <inkml:brushProperty name="color" value="#333333"/>
    </inkml:brush>
  </inkml:definitions>
  <inkml:trace contextRef="#ctx0" brushRef="#br0">1 1 4824,'0'0'1260,"15"4"-922,25 8-379,1-2 0,-1-2 0,48 3 0,-69-10-1119,1-1 1,30-4 0,-34 0 95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9.872"/>
    </inkml:context>
    <inkml:brush xml:id="br0">
      <inkml:brushProperty name="width" value="0.1" units="cm"/>
      <inkml:brushProperty name="height" value="0.1" units="cm"/>
      <inkml:brushProperty name="color" value="#333333"/>
    </inkml:brush>
  </inkml:definitions>
  <inkml:trace contextRef="#ctx0" brushRef="#br0">105 34 5877,'-1'0'-5,"1"-1"0,-1 1 1,0-1-1,0 0 1,0 1-1,1-1 1,-1 0-1,0 0 1,1 1-1,-1-1 1,1 0-1,-1 0 1,1 0-1,-1 0 1,1 0-1,0 0 1,-1 0-1,1 0 1,0 0-1,0 0 0,0 0 1,-1 0-1,1 0 1,0 0-1,1 0 1,-1 0-1,0-1 1,0-2-12,0 4 19,0 0 1,0 0 0,0 0-1,0-1 1,0 1 0,0 0-1,0 0 1,0-1-1,-1 1 1,1 0 0,0 0-1,0 0 1,0-1-1,0 1 1,0 0 0,0 0-1,-1 0 1,1-1 0,0 1-1,0 0 1,0 0-1,-1 0 1,1 0 0,0 0-1,0 0 1,0-1-1,-1 1 1,1 0 0,0 0-1,0 0 1,-1 0-1,1 0 1,0 0 0,0 0-1,-1 0 1,1 0 0,0 0-1,0 0 1,-1 0-1,1 0 1,0 0 0,0 0-1,0 1 1,-1-1-1,1 0 1,0 0 0,0 0-1,-1 0 1,1 0 0,0 0-1,0 1 1,0-1-1,0 0 1,-1 0 0,1 0-1,0 0 1,0 1-1,0-1 1,0 0 0,0 0-1,0 0 1,-1 1-1,1-1 1,0 0 0,0 0-1,0 1 1,0-1 0,0 0-1,0 1 1,-12 14 464,-10 25-298,15-30-163,2 0-1,-1 0 0,2 0 0,-1 1 0,-5 20 1,5 7-6,1 1 1,2 58-1,2-97-1,0 5-104,1 0 0,0-1 0,0 1-1,0 0 1,0-1 0,1 1 0,0-1-1,0 0 1,0 1 0,1-1-1,-1 0 1,1 0 0,0-1 0,0 1-1,0 0 1,0-1 0,6 4 0,-7-5 12,-1-1 0,1 1 1,0-1-1,0 1 0,0-1 0,0 0 1,0 0-1,0 0 0,0 0 0,0 0 1,1-1-1,-1 1 0,0-1 0,0 1 1,1-1-1,-1 0 0,0 0 1,1 0-1,-1 0 0,0 0 0,1 0 1,-1-1-1,0 1 0,0-1 0,1 0 1,-1 1-1,0-1 0,0 0 1,0 0-1,0 0 0,0-1 0,0 1 1,0 0-1,3-4 0,0-2 237,-1-1-1,0 1 1,0-1-1,0 0 1,-1 0-1,0 0 1,0-1 0,-1 1-1,0-1 1,-1 1-1,0-1 1,0 0-1,-1 1 1,-1-16-1,12-18 1509,-11 42-1688,-2 25 257,-19 11-74,1 0 1,-21 56-1,33-70-733,2-1-1,0 1 0,2 1 1,0-1-1,1 0 1,1 27-1,2-36-248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10.225"/>
    </inkml:context>
    <inkml:brush xml:id="br0">
      <inkml:brushProperty name="width" value="0.1" units="cm"/>
      <inkml:brushProperty name="height" value="0.1" units="cm"/>
      <inkml:brushProperty name="color" value="#333333"/>
    </inkml:brush>
  </inkml:definitions>
  <inkml:trace contextRef="#ctx0" brushRef="#br0">196 1 4584,'-43'22'929,"25"-12"-838,1 1 1,0 1 0,-18 15 0,29-22-70,0 1 1,1 0-1,-1 0 1,1 1-1,0-1 1,1 1-1,0 0 1,0 1-1,0-1 1,-3 13-1,4-6 76,0 1-1,1 0 1,1 0-1,0 24 1,1-37-64,1 0 14,-1 0-1,1 0 1,0 0 0,0 0 0,0 0 0,0 0 0,0 0 0,0 0 0,0-1 0,0 1 0,1 0 0,-1-1 0,1 1 0,-1-1 0,1 1 0,0-1 0,-1 0 0,1 0 0,0 0-1,0 0 1,0 0 0,0 0 0,0 0 0,0-1 0,0 1 0,0-1 0,0 1 0,4-1 0,-1 1-24,0 0 1,0 0-1,1-1 1,-1 1-1,0-1 1,1 0-1,-1-1 1,0 0-1,1 1 1,8-4-1,-9 1-12,0 1 0,0-1 0,0-1-1,0 1 1,-1-1 0,1 1 0,-1-1 0,0 0 0,0-1 0,-1 1-1,1-1 1,-1 0 0,0 0 0,0 0 0,-1 0 0,1 0 0,-1 0-1,0-1 1,0 1 0,0-9 0,2-8-498,-2-1 1,-1 1 0,-3-46-1,0 14-3755,2 50 3223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10.659"/>
    </inkml:context>
    <inkml:brush xml:id="br0">
      <inkml:brushProperty name="width" value="0.1" units="cm"/>
      <inkml:brushProperty name="height" value="0.1" units="cm"/>
      <inkml:brushProperty name="color" value="#333333"/>
    </inkml:brush>
  </inkml:definitions>
  <inkml:trace contextRef="#ctx0" brushRef="#br0">285 0 3176,'-5'8'210,"-1"0"0,0 0 0,0 0 0,0-1 0,-1 0 0,0-1 0,-11 9 0,-13 14-74,-7 12-474,2 2-1,-53 82 1,72-83-1143,5-24 533</inkml:trace>
  <inkml:trace contextRef="#ctx0" brushRef="#br0" timeOffset="1">32 73 5713,'0'-6'32,"0"-1"4,0 0-20,0 3 8,0 1-60,0 1 52,0 9-1749,0 0 669,0 4-80</inkml:trace>
  <inkml:trace contextRef="#ctx0" brushRef="#br0" timeOffset="2">245 508 6333,'0'0'-8,"0"-9"-32,0 3-132,0 1-172,0 1-153,0 1-87,15-4-2280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34.974"/>
    </inkml:context>
    <inkml:brush xml:id="br0">
      <inkml:brushProperty name="width" value="0.1" units="cm"/>
      <inkml:brushProperty name="height" value="0.1" units="cm"/>
      <inkml:brushProperty name="color" value="#333333"/>
    </inkml:brush>
  </inkml:definitions>
  <inkml:trace contextRef="#ctx0" brushRef="#br0">1 7 516,'0'-4'24,"0"1"-156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36.061"/>
    </inkml:context>
    <inkml:brush xml:id="br0">
      <inkml:brushProperty name="width" value="0.1" units="cm"/>
      <inkml:brushProperty name="height" value="0.1" units="cm"/>
      <inkml:brushProperty name="color" value="#333333"/>
    </inkml:brush>
  </inkml:definitions>
  <inkml:trace contextRef="#ctx0" brushRef="#br0">1 209 160,'47'-15'4908,"-47"35"-5166,-1-11 254,1-1-1,0 0 0,0 0 0,1 1 1,0-1-1,0 0 0,1 0 1,3 8-1,-3-12 10,-1 0 1,0 1 0,0-1-1,-1 0 1,1 0-1,-1 1 1,0-1-1,0 0 1,-1 6 0,1-6 27,-1-1 0,1 1 1,0 0-1,0-1 0,0 1 1,1-1-1,-1 1 0,1-1 1,0 1-1,0-1 0,2 7 1,2 1 265,-5-10-281,0-1 0,0 1 0,0-1 0,1 1 0,-1 0 0,0-1 0,0 1 0,1-1 1,-1 1-1,0-1 0,0 1 0,1-1 0,-1 1 0,1-1 0,-1 0 0,1 1 0,-1-1 0,0 1 1,1-1-1,0 0 0,-1 1 0,1-1 0,-1 0 0,1 0 0,0 1 0,10 3 155,0 0-1,1-1 1,-1-1 0,1 1-1,-1-2 1,1 0 0,0 0-1,-1-1 1,1 0 0,0-1-1,0-1 1,19-4 0,17-7-280,78-31 1,-95 32 190,56-21-55,212-84 97,-208 77-55,104-64 1,-186 99-58,-6 3-9,1 1 0,-1-1 0,1 0 0,-1 0 1,1 0-1,-1-1 0,0 1 0,0-1 0,-1 0 0,1 1 0,0-1 0,-1-1 0,0 1 0,3-5 0,-2 4-328,3-7 681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48.766"/>
    </inkml:context>
    <inkml:brush xml:id="br0">
      <inkml:brushProperty name="width" value="0.1" units="cm"/>
      <inkml:brushProperty name="height" value="0.1" units="cm"/>
      <inkml:brushProperty name="color" value="#333333"/>
    </inkml:brush>
  </inkml:definitions>
  <inkml:trace contextRef="#ctx0" brushRef="#br0">0 60 1796,'0'0'622,"21"-5"-264,-12 5-329,0 0 0,0 1 0,-1 0 0,19 5 0,-5-2-71,104 1 68,0-6 0,138-18 0,-231 16 24,695-37 3,-724 40 72,-4-4-1074,0-1 321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49.478"/>
    </inkml:context>
    <inkml:brush xml:id="br0">
      <inkml:brushProperty name="width" value="0.1" units="cm"/>
      <inkml:brushProperty name="height" value="0.1" units="cm"/>
      <inkml:brushProperty name="color" value="#333333"/>
    </inkml:brush>
  </inkml:definitions>
  <inkml:trace contextRef="#ctx0" brushRef="#br0">1 81 2188,'36'-1'165,"76"1"-51,496-13 435,-201-6-588,-398 19 89,0-1-1,-1-1 1,1 1-1,-1-1 1,0-1 0,1 1-1,11-7 1,-16 7-14,-3 1-31,0 0 1,-1 0 0,1 0-1,-1 0 1,0 0 0,1 0-1,-1 0 1,0-1 0,0 1-1,0 0 1,1 0-1,-1 0 1,0-1 0,-1 1-1,1 0 1,0-2 0,0-1-1480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52.093"/>
    </inkml:context>
    <inkml:brush xml:id="br0">
      <inkml:brushProperty name="width" value="0.1" units="cm"/>
      <inkml:brushProperty name="height" value="0.1" units="cm"/>
      <inkml:brushProperty name="color" value="#333333"/>
    </inkml:brush>
  </inkml:definitions>
  <inkml:trace contextRef="#ctx0" brushRef="#br0">196 145 776,'-21'-9'-40,"0"2"8,1-3 44,2 1-24,-1 0 56,3 0 52,-1-3-116,4 3-8,-1-2 48,2 2-64,12 0 72,-12 0 20,12 1-60,-12-1-124,12 2 44,0-1-112</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1-06-30T00:38:28.667"/>
    </inkml:context>
    <inkml:brush xml:id="br0">
      <inkml:brushProperty name="width" value="0.05292" units="cm"/>
      <inkml:brushProperty name="height" value="0.05292" units="cm"/>
      <inkml:brushProperty name="color" value="#FF0000"/>
    </inkml:brush>
  </inkml:definitions>
  <inkml:trace contextRef="#ctx0" brushRef="#br0">10535 11800 2177 0,'-6'-14'15'0,"2"1"-10"0,-2 2-8 16,1 2-9-16,0 2-14 0,3 7 9 15,-2-6 31-15,2 6-7 0,2 0 6 0,0 0-13 16,0 0-13-16,0 0 25 0,4 0-7 0,1 8 4 15,2 1 17-15,1 3-21 0,3 4 8 0,2 6 21 16,2 3-21-16,2 5 41 0,1 5-15 0,-2 3-28 16,1 3-27-16,0-1-18 0,1 2 15 0,-3 0 14 15,1-3 11-15,-2-2 13 0,2-3-41 16,-2-2 30-16,1-7 21 0,-3-1-39 0,0-5 37 16,-3-7-12-16,-1-1-12 0,-2-5 4 0,1-6 17 0,-3 0 6 0,-1 0 29 15,-1 0 37-15,0 0-21 0,-1 0-44 0,1-6-6 16,1-5-33-16,0-6 10 0,1-5 22 15,0-6-16-15,0-5 33 0,3-5-15 16,-2-5-21-16,0-5 3 0,0-1-33 0,1 1-13 16,-2 0-1-16,0 5-22 0,-1 5-68 0,-2 4-26 15,3 6-62-15,-2 6-118 0,0 6-13 16,0 3-98-16,0 5 8 0</inkml:trace>
  <inkml:trace contextRef="#ctx0" brushRef="#br0" timeOffset="1111.32">11250 11836 2257 0,'-7'0'-24'16,"-2"0"17"-16,-5 0-21 0,1 0 0 0,-4 0 39 0,1 0-30 0,-4 0 20 0,1 19 9 16,2 2 19-1,-1 3 13-15,1 2-42 0,0 4 33 0,4 2-53 16,1 2-20-16,3 1 68 0,4 0-40 0,2-1-1 0,3 0 21 15,5-4-33-15,0-2-3 0,3-3 16 0,0-4-26 16,3-4 8-16,-1-2 15 0,1-6 2 0,-2-2 5 16,0-7 22-16,3 0-43 0,-3 0 18 0,0-11 36 0,2-2-18 15,0-6 13-15,0-5-38 0,0-5 30 16,-1-5-29-16,0-1 8 0,2 0 14 0,-5-3-18 0,0 3 14 16,-1 6 35-16,-2 3 3 0,-2 6-45 15,1 4 18-15,-3 6-39 0,0 2 42 0,0 8 2 0,0 0-8 16,0 0 23-16,2 0-44 0,-1 13 4 15,1 1 3-15,1 2 19 0,2 4-24 0,1 3 2 16,4 3 19-16,-1 3-42 0,2-3 32 0,0 0-15 16,1-2-12-16,0-1 31 0,2-6-17 15,-1-1 29-15,1-5 3 0,-2-4-41 0,-1-7 41 0,1 0-4 16,-2 0-9-16,-1 0 27 0,2 0-51 0,-2 0 16 16,0-17-30-16,0-2 22 0,-2-4 9 0,-1-2-19 15,1-5 43-15,-1-5-49 0,-1-4 25 16,-1-5-3-16,-1-3 2 0,-1-4 6 0,-1-2 7 15,0-5 3-15,0-3-19 0,-1 2-7 0,2 0 11 16,-1-2 27-16,-1 6-17 0,0 2 54 16,1 5-32-16,-1 7 25 0,0 8-6 0,0 7-25 0,0 6 30 15,0 6-60-15,-4 7-1 0,3 7 28 0,-1 0-70 16,0 0 31-16,1 0 48 0,0 10-44 0,0 5 18 16,-1 3-29-16,2 7-10 0,-2 6 16 0,0 6 42 15,-1 2 11-15,3 4-22 0,-2 4 5 0,-1 0-18 16,2 3-30-16,1 0 43 0,0 0-26 0,0-1-15 15,6-1 62-15,-1-3-75 0,1-3 32 16,0-2 13-16,2-5-51 0,2-3 69 0,0-6-71 16,1-5 46-16,2-4 0 0,-1-5-39 0,2-2 61 15,1-10-46-15,0 0 27 0,0 0 5 0,2 0-2 16,-2-16 22-16,1-2-10 0,-1-4-12 0,2-4-8 16,-3-4-9-16,0-3-14 0,-1-3 41 0,-2 0-32 15,-1 0-4-15,-4 1 45 0,-2 6-23 0,0 3 46 16,-4 3 40-16,0 6-35 0,0 5-9 15,0 4 7-15,-5 1-60 0,2 7-12 0,0 0 25 0,0 0-24 16,-3 10 5-16,-2 4 54 0,2 2-24 16,-3 6 4-16,0 4 8 0,-1 3-56 0,1 4 31 15,0 0-19-15,4 1-1 0,-2-1 29 0,5-4-12 16,2-4-11-16,0-5 14 0,4-4-25 0,2-3 6 16,0-4 23-16,2-9-3 0,0 0 9 15,1 0 2-15,0 0-3 0,1 0-15 0,4-9-4 16,-2-5-10-16,3-4 1 0,-2-5 12 0,3-1 21 15,-2-4 0-15,0-1-20 0,-1 0 9 0,-2 1-15 16,0 3-24-16,-2 3 28 0,-4 4 6 0,1 2 3 16,-3 5 31-16,0 3-6 0,-1 3-11 0,-2 5-23 15,0 0-6-15,0 0 16 0,0 0-4 0,0 0 28 16,0 0-21-16,0 10 3 0,0 3-26 0,0-1 13 16,0 2 5-16,3 2-36 0,0-1 57 15,4-1-31-15,0-2 17 0,4-1 8 0,1-2-1 16,1-2-34-16,7-7 33 0,0 0-2 0,-1 0-15 15,2 0 18-15,0-10-52 0,2 0 19 0,-1-2 22 16,1-2 4-16,-2-3 38 0,-2 0-42 0,1-2-20 16,-4 0 25-16,0-1-19 0,-6-2 37 0,-1 1-12 15,-5 1 15-15,-4 1-10 0,0 2 34 0,0 3-10 16,-6 2-16-16,-3 4 7 0,-1 2-23 0,-3 6 5 16,-2 0-30-16,-1 9 28 0,-1 0-21 0,-1 8 6 15,-1 1-3-15,0 4-15 0,0 2 11 0,3 2 5 16,-1 1 45-16,7-1-28 0,1 0-36 15,4-1 30-15,5-5-16 0,0 1 5 0,0-5 25 16,7 0-99-16,3-4-48 0,-1-3 3 0,2-9-92 16,2 0 2-16,1 0-81 0,2 0-123 0,-1 0-8 15,4-11 26-15</inkml:trace>
  <inkml:trace contextRef="#ctx0" brushRef="#br0" timeOffset="1312.31">12707 10887 2064 0,'0'-10'8'0,"0"1"-13"0,0 2-10 16,-5 2-17-16,0 5 33 0,0 0-28 0,2 0 45 16,-2 0-6-16,1 12-13 0,-2 5 21 0,-1 0-28 15,-3 5-20-15,1 3-83 0,-1 2-77 0,0 1-119 16,1 0-50-16,3 0-9 0,2-5 50 15</inkml:trace>
  <inkml:trace contextRef="#ctx0" brushRef="#br0" timeOffset="1485.22">12898 10899 2133 0,'7'0'4'0,"-4"-5"-6"15,-3 5-14-15,0 0 17 0,0 0-13 0,0 0-6 16,0 7 27-16,0-1-27 0,-4 1 30 0,-1 3-11 15,0-1-96-15,0 1-53 0,1 1-114 0,0-1-101 16,-1 1 9-16,-1-1-14 0</inkml:trace>
  <inkml:trace contextRef="#ctx0" brushRef="#br0" timeOffset="1812.31">9877 11439 1691 0,'0'0'-12'0,"0"0"37"16,-3 0-30-16,0 0 21 0,3 0-12 0,0 0-41 15,0 0 52-15,0 0-41 0,0 12 32 0,4-2-19 16,0 1-48-16,1 0-44 0,0-1-136 0,1 2-72 15,2 1-59-15</inkml:trace>
  <inkml:trace contextRef="#ctx0" brushRef="#br0" timeOffset="1965.7">10060 11275 2679 0,'6'0'-58'0,"-6"0"-46"0,0 0-41 0,0 0-3 0,0 0 66 0,-3 0 52 15,-1 0 29-15,0 17-40 0,-1-2-63 0,0 2-133 16,-1 2-101-16,2 3-143 0</inkml:trace>
  <inkml:trace contextRef="#ctx0" brushRef="#br0" timeOffset="6180.14">11532 5501 561 0,'0'-2'5'16,"6"-1"13"-16,-6 0 1 0,0 2 1 0,0 1 6 16,0-2-13-16,0 2-37 0,0 0 24 0,0 0-18 0,0 6 0 15,-8-3 25-15,2 2 2 0,6 2-13 16,-7 0-18-16,0 0 28 0,7 1-52 16,-7-1 28-16,7-2 30 0,0-1-9 0,0 0 67 15,0-3 14-15,0-1 3 0,0 0-16 0,14-6-22 16,4-1-51-16,9-3 0 0,6-2 18 0,12-3-20 0,9-3 28 15,8-1-22-15,8-2 3 0,9-2-14 0,3 0-2 16,5 1 21-16,-1-2-34 0,-1 4 32 0,-3-1 3 0,-10 3-15 16,-5 2 22-16,-9 4-33 0,-10 1 7 0,-11 1-7 15,-9 4-14-15,-8 1 13 0,-7 3-6 0,-13-1 13 16,0 3 3-16,0-2-27 0,0 2-7 0,0 0-3 0,0 0-14 16,-13 0 34-16,2 0-3 15,1 0-19-15,-1 0 29 0,1 0-25 0,1 0-35 0,9 0-46 16</inkml:trace>
  <inkml:trace contextRef="#ctx0" brushRef="#br0" timeOffset="25801.36">6300 16490 119 0,'0'0'36'0,"0"0"-13"16,0 0-9-16,0 0 32 0,0 0-39 0,0 0-25 15,0 0 18-15,0 0-29 0,0 0-2 0,0 0 35 16,0 0 12-16,0 0-5 0,0 0 11 0,1 0 36 16,-1 0-31-16,4 0 17 0,-4 0-24 15,3 0-15-15,0 0 7 0,-1 0-7 0,3 0 32 16,-3 0-39-16,1 0 7 0,-1 0 10 0,3 0-29 15,0 0 36-15,0 0 15 0,2 0-25 0,-1 0 13 16,1 5-14-16,1-5-17 0,-1 0 4 0,3 0 12 16,0 0-17-16,0 0 40 0,2 4-16 0,-1-4-22 0,1 0-6 15,-1 6-14-15,1-6 23 0,1 0-11 16,1 6 11-16,1-6-7 0,-4 4-30 16,6-4 57-16,-4 0-12 0,3 8-5 0,-2-4 22 0,1-4-52 15,-1 5 34-15,2-5-18 0,-1 5 1 16,2-5 11-16,-4 6 5 0,5-6 9 0,-3 0 8 15,2 6 0-15,-1-6-42 0,1 5 28 0,-3-5-6 16,2 5 10-16,0-5 9 0,1 7-16 0,0-3-11 0,1-4-11 16,2 6 29-16,0-6-20 0,-1 7 12 0,-1-1 15 15,0 0 2-15,1 0 2 0,-3 0-47 0,3-1-4 16,0 3 14-16,-1-1-8 0,1-1 48 0,0 0-7 0,1-6-26 0,0 7 41 16,0-2 1-16,1-5-10 0,-2 5 0 0,1-5-50 15,2 5 30-15,0-5 0 16,1 5-4-16,-1-5 16 0,2 0-15 0,1 0 21 0,0 7-42 0,-1-7 2 15,2 4-5-15,-1-4-20 0,2 7 73 16,-1-1-1-16,0-6-24 0,1 7 7 16,0-2-34-16,0 2 2 0,0-7 33 0,1 7-12 15,0-7 16-15,-1 6 20 0,-2-6-55 16,1 0 26-16,-1 7-14 0,-3-7-15 0,2 0 53 16,-2 0-17-16,0 0-17 0,-2 0-20 0,1 0 20 0,0 0-33 15,-3 0 52-15,1 0-7 0,-2 0-24 16,2 0 32-16,-2 0-19 0,-2 0 4 0,3 0 7 0,-6 0 16 15,5 0-37-15,-4 0 66 0,2 0-68 0,-2 0 13 16,-1 0 30-16,1 0-51 0,-3 0 19 0,0 0-11 16,1 0 2-16,0 0 22 0,0 0 30 0,-4 0 7 15,0 0-14-15,2 0-30 0,-1 0-8 0,-2 0-18 16,0 0-29-16,-1 0 61 0,-1 0-17 0,1 0 13 16,-3 0-5-16,2 0 9 0,1 0-32 0,-3 0 18 15,1 0 35-15,-1 0-41 0,0 0 65 16,0 0-75-16,-1 0 12 0,0 0-13 0,0 0-16 15,-1 0 78-15,0 0-15 0,0 0 12 0,0 0-2 16,0 0-7-16,0 0-4 0,0 0-32 0,0 0 3 16,0 0-18-16,0 0 40 0,0 0 2 0,1 0 11 15,-1 0-34-15,0 0-29 0,0 0 20 0,0 0 7 16,0 0 32-16,0 0-17 0,0 0 22 0,0 0-59 16,0 0 27-16,0 0-2 0,0 0-72 0,1 0 27 15,2 0-96-15,-1 0-18 0,1 0 50 0,0 0-23 16,-1 0 24-16</inkml:trace>
  <inkml:trace contextRef="#ctx0" brushRef="#br0" timeOffset="27331.71">20289 16370 1223 0,'-2'-6'-8'16,"2"0"-30"-16,-1 1 7 0,0-1 9 0,0 3-25 15,1-1 68-15,-1 4-25 0,1-4 24 16,0 4 21-16,0 0-27 0,0 0 45 0,0 0-24 16,0 0 15-16,0 0 3 0,0 0-13 0,0 0 18 15,0 0-2-15,0 0-14 0,0 0-14 0,0 0 11 16,0 0 0-16,0 0-21 0,0 0 20 0,0 0-41 15,0 0 26-15,3 0 47 0,1 0 17 0,2 0 17 16,3 0-14-16,4 0 13 0,2 3-18 0,6-1-29 16,5 2 29-16,4 0-53 0,4 1 1 0,2-1-2 15,7 0-27-15,2 2 7 0,3 1-4 0,1 0 29 16,2 1-23-16,0 0 3 0,0 0-1 16,-1 1-31-16,-3-2 0 0,-3 2 8 0,-3-2-14 15,-5 2 21-15,-2-3-37 0,-5 1-29 0,-5-2-17 16,-4 2-40-16,0-2-12 0,-5 2-42 0,-1-2-69 15,-4-1-47-15,-1-1-24 0,-3-3-18 0,0 5 27 16</inkml:trace>
  <inkml:trace contextRef="#ctx0" brushRef="#br0" timeOffset="29185.42">11302 17601 205 0,'0'-6'31'16,"0"6"16"-16,0 0-20 0,0 0-26 15,0 0-22-15,-2 0-19 0,1 0 39 0,-1 0 0 16,0 0-2-16,-2 0 11 0,4 0-14 0,-2 0 5 16,2 0-11-16,0 0 2 0,0 0-15 0,0 0 39 15,0 0-20-15,0 0-1 0,0 0 8 0,0 0-29 16,0 0 26-16,0 0-2 0,0 0 21 0,0 0 3 15,0 0 19-15,0 0-42 0,0 0 31 0,0 0-2 16,0 0-16-16,5 0 24 0,-4 0-16 0,2 0-3 16,-1 0-11-16,-1 0 49 0,1 0-16 0,0 0 26 15,0 0-13-15,1 0-35 0,0 0 4 16,2 0-28-16,-2 0 14 0,4 0 53 0,-2 0-27 16,0 0 3-16,1 0 12 0,0 0-14 0,2 0-21 15,-1 0 26-15,0 0-20 0,2 0-19 0,1 0 60 16,1 0-15-16,0 0-9 0,1 0 6 0,3 0-27 15,0 0 0-15,0 0 28 0,0 9-34 0,0-9 0 16,2 7-39-16,-1-2 3 0,2-5 39 16,-1 0 4-16,0 7 64 0,2-7-8 0,1 8-31 15,0-8 0-15,2 5 4 0,1-5-20 0,1 0 17 16,2 0-19-16,0 0-28 0,3 0 18 0,2 0-5 16,1 0-18-16,2 0 11 0,-1 0 10 0,3 0-15 15,0 0 31-15,0 7-30 0,1-7-16 0,0 0 17 16,-1 5-11-16,3-5 52 0,-2 8 8 0,0-8-2 15,2 6 13-15,-1-6-49 0,-2 6 10 0,1-6-28 16,-1 0 10-16,1 5 26 0,-2-5-19 0,3 0 20 16,-1 0 10-16,0 0-13 0,3 0-3 0,1 0 11 15,-1 0-48-15,2 0 17 0,-1 0 15 0,0 0-39 16,2 0 45-16,-2 0-38 0,-1 0-1 0,-2 0 23 16,-1 0-12-16,-2 0 36 0,-3 0-7 15,-1 0-15-15,-1 0-5 0,-2 0-22 0,-2 0-1 16,-4 0 27-16,-1 0 5 0,-3 4 5 0,0-4-10 15,-6 0 4-15,2 0-13 0,-3 0-2 0,-3 0-4 16,-2 0 3-16,-2 0 15 0,0 0 27 16,0 0 42-16,-4 0-7 0,0 0-13 0,3 0-8 15,-3 0-3-15,0 0 12 0,0 0 14 0,0 0-29 16,0 0 6-16,0 0-15 0,-3 0-30 0,1 0 35 16,2 0-53-16,0 0 8 0,0 0 26 0,0 0-24 15,0 0 20-15,0 0-23 0,0 0-13 0,0 0 5 16,0 0 2-16,0 0 14 0,0 0 8 0,0 0-23 15,0 0 23-15,0 0-9 0,0 0-1 16,0 0 22-16,0 0-18 0,0 0-12 0,0 0-6 16,0 0 15-16,0 0-13 0,0 0 10 0,0 0-9 15,0 0 1-15,0 0-4 0,0 0 28 0,0 0 6 16,0 0-10-16,0 0 9 0,0 0-18 0,0 0 7 16,0 0-7-16,0 0-1 0,0 0-24 0,0 0 12 15,0 0 13-15,0 0 6 0,0 0 9 0,0 0 4 16,0 0-39-16,0 0 20 0,0 0-12 15,0 0 3-15,0 0 8 0,0 0-19 0,0 0 37 16,0 0-7-16,0 0-8 0,0 0-2 0,0 0-8 16,0 0-5-16,0 0 10 0,0 0 24 0,0 0-15 15,0 0-13-15,0 0 2 0,0 0 8 0,0 0 6 16,0 0 4-16,0 0-21 0,0 0-11 0,0 0 3 16,0 0-18-16,0 0 26 0,0 0-69 0,0 0-35 15,0 0-45-15,0 0-71 0,0 0-40 16,2 0-81-16,3 0-16 0,0 0 13 0</inkml:trace>
  <inkml:trace contextRef="#ctx0" brushRef="#br0" timeOffset="36083.25">1985 14829 1562 0,'-12'0'-4'0,"6"0"31"0,0 0 0 0,2 0-31 0,3 0 12 15,1 0-33-15,0 0 33 0,2 0 78 0,6 0-23 16,2-14 36-16,4-1-11 0,3-6-18 0,4-4 27 15,8-9-14-15,2-4-46 0,8-8 15 0,3-7-4 16,5-6 3-16,6-6 32 16,5-3-56-16,7-5-7 0,2-2-33 0,9-2 4 0,4 2 15 15,0-2 4-15,4 4-20 0,-2 0 14 0,-2 3 2 16,-3 6-26-16,-9 6 32 0,-5 6-22 0,-7 6-23 16,-8 7 20-16,-8 8 16 0,-7 6 4 0,-7 6 19 15,-7 7 1-15,-4 3-10 0,-6 3-5 0,-2 6-10 16,-7 0-13-16,0 0-60 0,0 0-44 0,-5 0-57 15,-3 0-75-15,-2 0-70 0,0 13-55 0,-1-4-83 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55.422"/>
    </inkml:context>
    <inkml:brush xml:id="br0">
      <inkml:brushProperty name="width" value="0.1" units="cm"/>
      <inkml:brushProperty name="height" value="0.1" units="cm"/>
      <inkml:brushProperty name="color" value="#333333"/>
    </inkml:brush>
  </inkml:definitions>
  <inkml:trace contextRef="#ctx0" brushRef="#br0">1 4 608,'0'0'3878,"29"0"-3951,76-1-9,-6-1 159,188 21 0,-188-3 74,1 2-216,194 8 0,190-36 96,-454 15-151,-29-5 50,0 0-1,0 0 1,0 0 0,-1 1 0,1-1-1,0 0 1,0 1 0,0-1-1,0 1 1,-1-1 0,1 1-1,0-1 1,0 1 0,-1 0-1,1-1 1,0 1 0,-1 0-1,1 0 1,-1-1 0,1 1-1,-1 0 1,1 0 0,-1 0-1,0 0 1,1-1 0,-1 1 0,0 1-1,-11 2-825,0-1 300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55.929"/>
    </inkml:context>
    <inkml:brush xml:id="br0">
      <inkml:brushProperty name="width" value="0.1" units="cm"/>
      <inkml:brushProperty name="height" value="0.1" units="cm"/>
      <inkml:brushProperty name="color" value="#333333"/>
    </inkml:brush>
  </inkml:definitions>
  <inkml:trace contextRef="#ctx0" brushRef="#br0">0 53 2620,'1'-1'82,"-1"1"0,1-1 0,0 0 0,-1 0-1,1 1 1,0-1 0,-1 0 0,1 1 0,0-1-1,0 1 1,0-1 0,0 1 0,0-1 0,0 1 0,-1 0-1,1-1 1,0 1 0,0 0 0,0 0 0,0 0 0,0 0-1,0 0 1,0 0 0,0 0 0,0 0 0,1 0-1,41 0-366,-29 1 457,366-22 66,1 1-110,-198 18-99,36 1-170,-72 4-3048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56.770"/>
    </inkml:context>
    <inkml:brush xml:id="br0">
      <inkml:brushProperty name="width" value="0.1" units="cm"/>
      <inkml:brushProperty name="height" value="0.1" units="cm"/>
      <inkml:brushProperty name="color" value="#333333"/>
    </inkml:brush>
  </inkml:definitions>
  <inkml:trace contextRef="#ctx0" brushRef="#br0">13 152 2012,'-1'-2'71,"-1"0"-1,1 0 0,0 0 1,0 0-1,0 0 0,0-1 1,0 1-1,0 0 0,0 0 1,1-1-1,-1 1 0,1 0 1,-1-6 514,36-1 619,-7-1-1039,0 2-1,1 1 0,0 1 0,0 1 0,50 0 0,-18 0 90,1394-55 993,-1350 64-1514,-103-4-43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57.217"/>
    </inkml:context>
    <inkml:brush xml:id="br0">
      <inkml:brushProperty name="width" value="0.1" units="cm"/>
      <inkml:brushProperty name="height" value="0.1" units="cm"/>
      <inkml:brushProperty name="color" value="#333333"/>
    </inkml:brush>
  </inkml:definitions>
  <inkml:trace contextRef="#ctx0" brushRef="#br0">20 168 1772,'-20'-4'430,"21"3"-394,-1 1-1,0-1 0,0 1 0,1 0 0,-1-1 0,1 1 0,-1 0 0,0-1 1,1 1-1,-1 0 0,1 0 0,-1-1 0,1 1 0,-1 0 0,0 0 1,1 0-1,-1-1 0,1 1 0,-1 0 0,1 0 0,-1 0 0,1 0 0,-1 0 1,1 0-1,-1 0 0,1 0 0,-1 0 0,1 0 0,-1 0 0,1 1 1,-1-1-1,1 0 0,0 1 0,259-20 1563,-136 6-948,588-37 422,-319 24-968,-332 22-94,-3 1 15,99-18 0,-141 14 36,3-9-4596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59.790"/>
    </inkml:context>
    <inkml:brush xml:id="br0">
      <inkml:brushProperty name="width" value="0.1" units="cm"/>
      <inkml:brushProperty name="height" value="0.1" units="cm"/>
      <inkml:brushProperty name="color" value="#333333"/>
    </inkml:brush>
  </inkml:definitions>
  <inkml:trace contextRef="#ctx0" brushRef="#br0">1 60 120,'23'2'105,"1"1"0,0 0 0,29 9 0,-25-5-13,51 6-1,631 22-73,-397-18-76,313 27 304,-446-30-319,1-8 0,230-21 0,683-60 349,-959 68-220,436-34 181,294-35-462,-842 75-85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6:00.406"/>
    </inkml:context>
    <inkml:brush xml:id="br0">
      <inkml:brushProperty name="width" value="0.1" units="cm"/>
      <inkml:brushProperty name="height" value="0.1" units="cm"/>
      <inkml:brushProperty name="color" value="#333333"/>
    </inkml:brush>
  </inkml:definitions>
  <inkml:trace contextRef="#ctx0" brushRef="#br0">0 36 1448,'0'0'29,"34"0"8,59 1 200,60 0-110,152-20 1,92 1-801,-340 18 188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6:02.341"/>
    </inkml:context>
    <inkml:brush xml:id="br0">
      <inkml:brushProperty name="width" value="0.1" units="cm"/>
      <inkml:brushProperty name="height" value="0.1" units="cm"/>
      <inkml:brushProperty name="color" value="#333333"/>
    </inkml:brush>
  </inkml:definitions>
  <inkml:trace contextRef="#ctx0" brushRef="#br0">774 1011 1548,'-5'-6'412,"1"-1"0,-1 1 0,1-1 0,0 0 0,1-1 0,-5-12 0,7 18-68,5 1 566,7 1-1002,180-7 241,287-47 0,-423 46-134,-1-3 1,72-23 0,-107 27-12,0-1 1,-1 0-1,0-2 1,0 0-1,-1 0 1,-1-2-1,0 0 1,0-1-1,25-28 1,-28 28 6,-2-1-1,1-1 1,-2 1 0,0-2 0,-1 1-1,0-2 1,-1 1 0,-1-1-1,0 0 1,6-31 0,-11 42-26,-1-1 1,0 1-1,0-1 0,-1 1 1,0-1-1,0 1 0,0-1 1,-1 1-1,0-1 0,0 1 1,0 0-1,-1 0 0,0-1 1,0 1-1,-1 0 0,0 0 1,0 1-1,0-1 0,-1 1 1,0-1-1,-8-8 0,-10-9-8,-1 1 0,0 1 0,-2 1 0,0 1 0,-1 1 0,-1 1 0,-1 2 0,0 1 0,-1 1 0,-49-15 0,-28-2-134,-184-28 0,221 47 145,55 9 12,-254-37-234,218 35 179,1 2 0,-1 3 1,-72 9-1,115-9 52,-203 36 5,167-28-13,1 3 0,-76 31 0,109-38 4,-1 0 0,1 1 0,0 0 0,1 1 0,-1 0 0,1 0 0,1 1 0,-1 0 0,1 0 0,1 1 0,0 0 0,0 0 0,0 1 0,1-1 0,1 1 0,0 0 0,0 0 0,-2 11 0,-2 12-28,2-1 1,1 1-1,1 0 1,2 53-1,3-76 51,0 0-1,1 0 1,1 1 0,-1-1-1,1 0 1,7 13 0,30 58-50,-32-68 37,1 0-1,0 0 0,1-1 1,0-1-1,1 1 1,0-2-1,0 1 1,1-2-1,1 0 1,0 0-1,0-1 0,1-1 1,0 0-1,0-1 1,0 0-1,22 5 1,22 3-17,1-3 0,114 9 0,-95-14-216,67-1-1747,-124-5 1501,13 0-308</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0-10-21T07:11:47.285"/>
    </inkml:context>
    <inkml:brush xml:id="br0">
      <inkml:brushProperty name="width" value="0.05292" units="cm"/>
      <inkml:brushProperty name="height" value="0.05292" units="cm"/>
      <inkml:brushProperty name="color" value="#FF0000"/>
    </inkml:brush>
  </inkml:definitions>
  <inkml:trace contextRef="#ctx0" brushRef="#br0">19949 14691 567 0,'-7'-9'5'16,"7"1"40"-16,-7 0 20 0,0 1 13 0,7 0 30 15,-8 0-25-15,0 1-10 0,2 0 23 16,6-1 7-16,-9 1 18 0,2 2 20 0,0-1-24 0,7-1-43 16,-7 2-12-16,7 1-12 0,-6 0-6 0,6 1-6 15,0 1-23-15,0 1-28 0,0 0-1 0,0 0-15 16,0 0 1-16,0 3 8 0,0 0-4 0,0 0 16 0,0 0-8 0,0 0 11 16,0 2 1-1,0 1 32-15,8 2 6 0,1 2 14 16,1 2 4-16,4 2-23 0,2 3 17 15,3 0-14-15,5 2 11 0,3 0-5 0,4 4-11 0,6-2-1 16,4 1-17-16,2 0 8 0,2 0 5 0,2 1 1 0,2-3 15 16,4 1 1-16,-1 1 6 0,1 0-6 15,3-1-9-15,1-1-3 0,5 0-11 0,1 0 3 16,1 1 6-16,4-2-5 0,4-1 9 0,2 0-1 16,4-1-7-16,2 1-3 0,3-3-7 0,3 1-12 15,3-4-6-15,0 0 17 0,4-3-11 0,0-1 2 16,2-3 4-16,1-5-21 0,0 0 15 0,-2 0 3 15,1-3-5-15,-4-3 9 0,-3-2-9 0,-3-1 4 0,-4 1 2 16,-3-4-6-16,-4 1 6 0,-4-2 2 0,-3-2-4 16,0-2 3-16,-3-1-12 0,-3-3-5 15,0 0 3-15,-2-4-1 0,0-1 11 16,0-2-5-16,-1 0 0 0,0-2 2 0,2 0-5 16,-2 0 12-1,1 0-3-15,-2 2 0 0,0-2 5 0,-3 2-5 0,-3 1 8 0,-1-1-3 0,-4 3 8 0,-4-1 3 0,-4-1-7 0,-1-2-2 0,-3 3-13 16,-2-5-2-16,-3-1-4 0,-3 2 7 15,-3-5-8 1,1 0-5-16,-4-1 6 0,-4 0-4 0,0-1 6 16,-3-1 2-16,-4 2-1 0,-2-1-1 0,-2 1 7 0,-5 0 2 0,0 2 6 0,0-1-7 15,-7 0 4 1,-3 1 1-16,-3 0-1 0,-3 0 9 0,-2-1 0 0,-5-2-6 0,-4 0-4 0,-4-1 1 16,-4-2-11-16,-3 0-9 0,-5-1 5 15,-2-2-5-15,-5 2-2 16,-3 0 7-16,-1-1 1 0,-4 3 0 0,0 2 7 0,-1 1 0 0,0 1-1 15,-1 3 2-15,-2 3-2 0,-2 0 12 0,0 1-4 16,-3 2 3-16,-1 2 7 0,-2 1-11 0,0 2 7 16,-3 1-2-16,0 0-7 0,-4 3 8 15,2-3-2-15,-4 3 0 0,0 1 1 0,-4-1 5 0,-5 1-11 16,-1 0 9-16,-3-1 0 0,-1 0-7 0,-4 3 7 16,-2-2-12-16,-1 2 1 0,-1 2-3 15,0 0-2-15,2 2-3 0,4 0 2 0,1 2 1 16,5 2 2-16,3-1 5 0,4 4 1 0,5 1 0 15,-1 2 8 1,5 0 3-16,0 8-10 0,0-1 0 0,0 3-6 0,2 2-10 0,0 0 1 16,0 2 0-16,3 3-4 0,-1 0 6 0,3 0 6 15,0 2-2-15,5-1 0 0,1 1 1 0,0 0 0 16,4 1-10-16,-2 1 1 0,3 1 2 0,2 0-4 16,1 2 15-16,2 0-5 0,2 4 2 0,1 0 9 15,5 1-5-15,1 2 11 0,4 1 1 0,3-1-6 16,3 5 8-16,2 1 3 0,3 1-1 15,5 4 0-15,3-1-9 0,2 2-18 0,5 3-9 16,3 0 3-16,2 3-6 0,6-2 8 0,0 1 6 16,0-1-4-16,0-1 13 0,6-2-2 0,4-2 3 15,-1-2 4-15,3-1 0 0,1-1 9 0,3-1 0 16,2-1 1-16,3-2-4 0,1 0 1 0,8-1-2 16,2-3 4-16,4 1-2 0,2-2-1 15,5-3-3-15,1-3-15 0,3-1-4 0,1-3-2 16,3-2 5-16,-1-4 9 0,1-1 8 0,-1-2-11 15,-1 0-3-15,-3-2 4 0,1-3-5 0,-4 2 17 16,-2-1-15-16,-1-2-42 0,-5 1-51 0,-1 0-86 16,-3-2-79-16,-1-1-103 0,-2 0-71 0,-2-2-7 15</inkml:trace>
  <inkml:trace contextRef="#ctx0" brushRef="#br0" timeOffset="1523.1">4879 15794 449 0,'-4'-1'24'0,"-2"0"-7"0,3 0 20 0,-1-2-5 0,1 2-19 0,-2 1 27 0,3-1-19 16,-1-1 30-16,1 2 3 0,1-2-35 15,-2 1 3-15,2 0-33 0,0 1-9 0,-1-1 41 16,1 1-22-16,0-1 30 0,0 0-11 0,1 1-15 16,0 0 37-16,0 0-1 0,0-1-11 0,0 1 2 31,0-1 10-31,0 1-47 0,0 0 23 0,0 0-18 15,0 0-35-15,0 0 15 0,0 0 20 0,0 0-13 16,0 3 19-16,5 0-10 0,-2-1 0 0,2 1 7 0,3 1 41 0,2 0 19 0,1 1 1 0,5 0 3 16,-1 3-38-16,6-1 32 0,4 0-16 15,0 0 30-15,7-1-7 0,2 0-16 0,5 0 19 16,6-1 4-16,8-2 1 16,8 0-11-16,3 0-10 0,7-2-27 0,2 0-5 0,4 0 0 0,2 1-18 15,1 2 9-15,-2-1-2 0,-2 2-12 16,-3 1 6-16,-2 4 6 0,-6 0-16 0,-2-1 22 15,-5 1-10-15,-5 0 0 0,-4 2 10 0,-3-4-20 0,-5 0 18 16,-4-3-11-16,-3 1-3 0,-3 1 9 16,-1-4-7-1,-4 1-2-15,0-1 8 0,-1 1-12 0,-2-3-3 16,-1 1 2-16,-1-1 6 0,2-1 8 0,-2 0-2 0,-1 0-7 0,2-3-2 0,0 0-1 16,-2-1-2-16,3-1 13 0,-1 0-4 0,1 1-14 15,-2 0 13-15,2 0-6 16,-2 1 2-16,-2-1 14 0,-1-1-25 0,-3 2 10 0,-1 1-8 0,-6 0 11 15,-2-1 6-15,-3 3-14 0,-1-2 0 0,-2 1-13 16,0 1-10-16,0 0-9 0,0 0-12 0,0 0 5 16,0 0-23-16,0 0-4 0,0 0-20 0,0 0-51 15,0 0-26-15,-6 0-43 0,-4 0-26 16,2 3-45-16</inkml:trace>
  <inkml:trace contextRef="#ctx0" brushRef="#br0" timeOffset="1951.37">5423 16179 434 0,'-14'2'29'0,"0"-1"-35"0,1 2 33 15,0 0 29-15,2 0-18 0,2 2 32 0,1-2-41 16,4 1-18-16,-2-1-14 0,5-1-9 0,1-2 59 16,0 3 40-16,5 0 37 0,1-1 52 15,4 1-17-15,2 1-33 0,4-1-18 0,3 0-8 16,6 0-15-16,2 0 5 0,5-1 7 0,4-2-27 15,3 0-8-15,2 0-10 0,3 0-10 0,5-2-3 16,2-1-15-16,3 0-1 0,3 0-9 0,3 0-4 16,3 0 2-16,0 1-5 0,1 0-5 0,0 0 2 15,-1-1 5-15,-4 3-8 0,-2 0 4 0,-8-3-3 16,-3 3-29-16,-5 0-10 0,-7-2-23 0,-6 2-10 16,-6-2 9-16,-4 1-19 0,-6 1-9 0,-3-2-16 15,-3 0-28-15,-3 2-59 16,-2-1-84-16,-1-1-68 0,0 1 3 0</inkml:trace>
  <inkml:trace contextRef="#ctx0" brushRef="#br0" timeOffset="13371.42">13703 16191 1023 0,'0'-3'1'0,"4"-1"56"0,-1-1 4 16,-3 3 32-16,0-1 12 0,0 2-31 15,0 0-1-15,0 0-29 0,0 1-12 0,0-1-20 16,0 1 1-16,0 0-16 0,0 0 10 0,0 0-12 15,0 0 3-15,0 0 15 0,0 0-5 0,0 0 7 16,0 0-4-16,7 0 0 0,3 0 15 0,1 0-1 16,5 0 7-16,3 0-14 0,8 0-13 0,2 0-4 15,4 0-13-15,3 0 35 0,5 0 10 0,1 0 1 16,5 0 14-16,0 0-27 0,4 0-19 0,4 3 13 16,-1-3-22-16,3 2 14 0,1-2 1 15,1 0-13-15,-1 0 18 0,1 0-10 0,0-3-1 16,0 1 6-16,-3 0-7 0,-4-1 3 0,-3 0-5 15,-3 0 5-15,-6 0-2 0,-5 0 4 0,-8 0-2 16,-3-2 3-16,-8 4-21 0,-2-2-44 0,-5 2-37 16,-4 1-63-16,-3 0-50 0,-2 0-96 0,0 0-30 15,0 0-4-15</inkml:trace>
  <inkml:trace contextRef="#ctx0" brushRef="#br0" timeOffset="13700.14">13679 16406 1308 0,'-5'0'7'0,"5"0"-5"0,0 0-1 0,0 0 12 15,8 0 10-15,0 0 15 0,5-2 10 0,1 2-3 16,6 0-6-16,4-2 0 0,4 2-8 0,5 0-1 16,3 0-16-16,3 0 3 0,4 0 7 0,2 0-18 15,4 3 13-15,-1 1-8 0,1-2-6 16,1 1 9-16,-2-1-4 0,1-2-4 0,-2 0 2 16,0 0-14-16,-4 0 10 0,-1 0-9 0,-3-3 7 15,-4-1-11-15,-4-1-52 0,-3 2-52 0,-4-3-45 16,-3 1-21-16,-5 0-19 0,-1-2-29 0,-4 2-61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1-06-30T00:39:12.461"/>
    </inkml:context>
    <inkml:brush xml:id="br0">
      <inkml:brushProperty name="width" value="0.05292" units="cm"/>
      <inkml:brushProperty name="height" value="0.05292" units="cm"/>
      <inkml:brushProperty name="color" value="#FF0000"/>
    </inkml:brush>
  </inkml:definitions>
  <inkml:trace contextRef="#ctx0" brushRef="#br0">18608 13997 1403 0,'-5'-16'22'0,"1"1"51"15,-2 1 16-15,3 3-9 0,-1 1-21 0,1 5-81 16,3 1 12-16,-3 2 7 0,3 2-31 0,0 0 55 0,0 6-27 15,0-1-13-15,0 5 47 0,0 6-44 0,0 2 61 16,0 6 55-16,3 4-6 16,-1 7 25-16,-1 4-65 0,0 5-36 0,-1 3-4 0,0 2-18 15,-4 3 20-15,-1 0-49 0,1 0 15 0,0 0 16 16,-1-6-24-16,1 2 40 0,0-7 3 0,0-2-13 0,2-4 21 16,0-4-12-16,-1-5-88 0,1-4-78 15,0-2-124-15,2-6-101 0,0-2-50 16,0-7 58-16</inkml:trace>
  <inkml:trace contextRef="#ctx0" brushRef="#br0" timeOffset="218.28">18649 13886 1856 0,'22'-25'-2'0,"0"3"-19"0,2 3 13 0,0 4-13 0,1 6 20 0,-1 1-6 0,-2 8 15 15,0 0-12-15,-3 0-13 0,-3 5 40 16,-1 3-37-1,-1 4 37-15,-4 4-7 0,0 3-17 0,-4 1 13 0,0 5-9 0,-6 2-1 16,0 1-20-16,0 2 1 0,-12 1 2 16,-7 0 17-16,-2 1 10 0,-4-1 16 15,-5 0-22-15,-3 0-41 0,-1-2-113 0,-1-2-53 0,1-3-37 16,3 0-57-16,3-4 50 0,3-5-28 0</inkml:trace>
  <inkml:trace contextRef="#ctx0" brushRef="#br0" timeOffset="652.51">18696 14215 1042 0,'27'-13'29'0,"3"-1"61"16,2-1-3-16,1 3 10 0,2 0-3 0,0 2-66 0,0 1 7 16,-2 4-28-16,-2 0-27 15,-3 5 1-15,-2 0 18 0,-7 10 13 0,-4 2 2 0,-5 3 5 16,-4 4-2-16,-6 2-8 0,0 4 89 0,-9 1 9 16,-2 4 19-16,-5-1 20 0,-4-1-93 0,-1-1-10 15,-3 2-33-15,-2-6-14 0,4-3 6 0,-1 0-1 0,2-6-4 16,2-2 31-16,4-2-17 0,4-5 3 15,2 0 22-15,6-5-22 0,3 0 11 0,0 0-15 0,0-8-9 16,10-4-4-16,3-2-9 0,3-5 9 16,3-3-12-16,5-3-7 0,3-1 20 0,2-1 3 15,1 0-14-15,2 3 4 0,-1 3 11 0,-3 4-25 16,-5 4 12-16,-4 6 20 0,-5 2-48 0,-2 5 39 16,-6 0 12-16,-3 8-21 0,-3 5 19 0,0 2 17 0,0 3-15 15,-6 4-21-15,0 2 26 0,-3 2-30 16,2 1 5-16,1-1 26 0,1-1-32 0,2 2 15 15,3-4-17-15,0-2 17 0,8-3 5 16,5-1-19-16,2-2 31 0,3-6 2 0,3-1-2 0,3-6-13 16,1-2-15-16,1 0-18 0,0-9 45 15,-2-4 8-15,-1-1-16 0,-5-3 4 0,-1-2-9 0,-5-3-7 16,-5-4 10-16,-7-2 20 0,0-1-26 0,-7 0 19 16,-7 0 10-16,-1 1-30 0,-5 1-7 0,-4 6-8 15,-3 1 3-15,1 7 10 0,-3 3-18 0,-1 5-27 16,1 5-56-16,3 0-96 0,1 0-115 0,4 11-32 15,6 1-19-15,5 1-10 0</inkml:trace>
  <inkml:trace contextRef="#ctx0" brushRef="#br0" timeOffset="1547.87">19794 14118 2381 0,'0'-15'16'16,"0"0"27"-16,0 2 7 0,-11 0-3 0,0 5 29 0,-4 4-27 15,-1 4-16-15,-5 0 23 0,-2 4-47 16,-4 4 3-16,-1 4 8 0,-1 4-12 0,-1 2 7 16,1 6-4-16,4 1-3 0,2 5 0 0,3 2-6 15,6 2 3-15,4 0 0 0,1 0-2 0,6 0 3 16,3 0-30-16,5-5 13 0,3 0 0 0,5-6-2 16,5-3 40-16,1-3-20 0,6-4 25 0,3-4-40 15,3-5 15-15,-1-4 11 0,4 0-8 16,0-9 4-16,0-3-3 0,1-3-23 0,-3-2-2 15,-2-5 3-15,-3-2 1 0,0 0 19 0,-3-2-22 16,-4-2 47-16,-3-1-37 0,-4 0-13 0,-4 1 12 16,-2 3-4-16,-7 3 5 0,0 2 14 0,0 2-14 15,-5 5-7-15,-2 4 2 0,-2 1 7 0,-2 5-1 16,-1 3-13-16,-1 0 16 0,-2 10-2 0,-1 1 1 16,-1 6 17-16,-1 2-8 0,3 3-20 15,-1 5 19-15,4 2-10 0,2 0-3 0,3 0 18 16,7-2-12-16,0-1-10 0,13-2 6 0,-2-4-2 15,6-3 9-15,1-4 10 0,1-2-13 0,3-4-12 16,-1-2-3-16,-1-5-6 0,4 0 21 0,-2-8 2 16,0-3 7-16,1-2 25 0,-1-4-56 0,-1-3 9 15,0-1 6-15,1-2-13 0,-3-4 26 0,-1 0-5 16,1-1-12-16,-4 0 9 0,2 1-7 0,-4 2 5 16,0 0 10-16,-2 6-28 0,-2 1 35 0,1 6-22 15,-3 2-5-15,-1 3 18 0,-1 3-18 0,-1 4 19 16,1 0-15-16,2 5-18 0,0 4 32 15,1 3 4-15,2 2-9 0,1 1 25 0,-1 5-26 16,-1 2 1-16,1 1 15 0,-2 1-24 0,-4 1 0 16,1-1-7-16,-2 0 10 0,-2-2 9 0,-1-2-1 15,0-2-8-15,0-2-11 0,0-2 2 0,-4-2 16 16,-1-5 2-16,3-1-20 0,0 0 42 0,0-3-43 16,0 0 26-16,0-3 22 0,2 0-30 0,-2 0 26 15,2 0-13-15,-1-5-9 0,1-2-5 16,0-1-12-16,0-4-4 0,0-5 8 0,3 2-2 15,4-2 3-15,1-4 3 0,4-1-2 0,1 1 8 16,1 1 0-16,1 0-1 0,2 3 7 0,-3 2-8 16,3 3 10-16,-4 1 5 0,0 3-9 0,-3 1-13 15,-1 4-6-15,-2 0-5 0,1 0 8 0,-4 1 5 16,2-1 10-16,-3 3-27 0,1 0-13 0,0 0 33 16,-2 0-25-16,-2 0 18 0,5 0 11 0,-1 0-16 15,-4 0-8-15,5 0 40 0,-5 0-30 0,4 2-7 16,-4 1 35-16,4 0-48 0,0 0 30 0,-4 0-13 15,0 0 14-15,0 0 21 0,0 0-32 16,0 0 13-16,4-2 8 0,-4 1-30 0,0-1 41 16,0-1-24-16,0 0-12 0,0 0 18 0,0 0-6 15,0 0 30-15,0 0-42 0,7 0 4 0,-7 0 17 16,6 0-8-16,-6 4 8 0,3 1 9 0,-3-3-43 16,0 2 8-16,4 2 38 0,-4-2-10 0,0 3-2 15,0-1 11-15,0 1-29 0,0 0-7 0,0 2 38 16,0 0-35-16,0 0-26 0,0 0-19 0,0 2-65 15,0-1-30-15,0 1-66 0,0-4-26 16,0 0-4-16,0 0-17 0,0 1 12 0,0-3-38 16</inkml:trace>
  <inkml:trace contextRef="#ctx0" brushRef="#br0" timeOffset="2304.96">21382 13929 1753 0,'0'-5'27'0,"-12"0"21"0,2 2-3 0,-1 1 9 15,-5 2-20-15,2 0 5 0,-4 8 11 0,-1 3-6 16,-3 2-14-16,0 4-12 0,-3 2-20 0,4 3 1 16,-1 4 24-16,1-1-15 0,5 2 7 0,1 1 10 15,5-1-20-15,3 0 1 0,2-3-13 0,5-3 2 16,0-1 8-16,7-4-18 0,1-1 48 0,3-5-29 16,2 0-2-16,1-3 19 0,3-3-42 0,0-4 32 0,2 0-13 15,-2-4 3-15,3-3 19 0,-1-1-39 0,-1-3 11 16,-1-2 7-16,-1 2-21 0,-1-1 34 0,-1-1 12 15,-3 4-14-15,-3 1-1 0,-3 1-6 0,-5 2-29 0,0 5-14 0,0 0 23 16,0 0 4-16,0 5 28 0,-8 4-9 0,2 1 10 16,-2 2-10-16,8 0-34 0,-7 3 31 15,7 0 1-15,0 0-24 0,0-2 46 0,11-1-8 16,2 0-4-16,3-4 0 0,-1-2-30 0,4-3 9 16,1-3-19-16,0 0 55 0,1-6 10 15,-1-2-31-15,-2-1 22 0,1-4-21 0,-5 0-14 16,-1-2 28-16,-3-1-31 0,-1-1 21 0,-4-2 1 0,-5 2-9 15,0-2 31-15,0-1-53 0,0 2 17 0,-11 3-22 16,3-2 14-16,-2 3 8 0,3 2-55 0,7 2-6 16,-7 2-97-16,7 3-46 0,0 0 42 15,0 3 19-15,0 2 69 0,13 0 61 0,3 0-8 16,0 0 27-16,4 0-4 0,1 0-3 0,0-2-5 16,2 2 27-16,-2-2 34 0,-4 0 51 0,-1 1 82 15,-5-2-13-15,-4 3 21 0,-1-3-37 0,-6 2-59 16,0 0-25-16,0 0-49 0,-7 1-14 0,-2 0-21 15,1 0 19-15,-5 0-19 0,0 0 8 16,-1 6 28-16,-3-2-43 0,1 2 13 0,2 1 12 16,3 3-16-16,1 0 14 0,4 2 14 0,6 2-20 15,0 1 12-15,7 2-5 0,4 1-23 0,1 2 12 16,5-2 7-16,0 0-1 0,1 0 24 0,-2-2-23 16,0 1-3-16,-3-2-1 0,-2-3-17 0,-4-2 26 15,-3-1-2-15,-4-1-6 0,0-1 27 0,-9-1-31 16,-2-1-40-16,-2-1 61 0,-5-1-24 0,-1-1-14 15,-3-2-24-15,1 0-96 0,0 0-82 16,2 0-32-16,5-8-118 0,3-1-74 0,11-1-3 16</inkml:trace>
  <inkml:trace contextRef="#ctx0" brushRef="#br0" timeOffset="2534.28">22036 13929 2694 0,'17'-13'38'0,"-6"3"10"16,-2 1 5-16,-3 3 17 0,-3 2-70 0,-3 0 26 15,2 4-37-15,-2 0-1 0,0 0 2 16,0 0-19-16,0 6 17 0,0 2 5 0,0 2 41 16,-5 2-1-16,3 3 2 0,-3 4-39 0,-1 3-15 15,2 2 4-15,-2 2 23 0,2 1 15 0,-3 1-4 16,2 0-22-16,-4 1 26 0,3 0 24 0,0-1-56 16,0-1 65-16,-1-2-42 0,4 1-55 0,-2-2 91 15,3-2-135-15,2-3-52 0,0-2 17 16,0-2-115-16,0-2 53 0,0-4-17 0,0-4-42 15,0-5-14-15,0 0-108 0,0 0-35 0,0-7 10 16</inkml:trace>
  <inkml:trace contextRef="#ctx0" brushRef="#br0" timeOffset="2874.79">21930 14112 1890 0,'-7'-4'-7'0,"3"-1"4"0,4 2 6 0,-5 1-13 15,5 1 38-15,0 1-17 0,0 0-6 0,0 0 18 16,0 0-40-16,0 0 36 0,8 0 2 0,0 0-13 15,4 3 4-15,2-3-8 0,5 3-23 0,1-1 39 16,3 0 5-16,1-2-20 0,-1 0 0 0,1 0-17 16,0 0 12-16,-2 0-3 0,-2 0 7 15,2 0-5-15,-2-2-19 0,-1 0 6 0,1 2 32 0,-3 0-21 16,-3 0 7-16,0 0 6 0,-2 0-5 16,-3 0 16-16,-4 0 52 0,2 0 33 0,-3 0 3 15,-4 0 19-15,0 0-31 0,0 0-16 0,0-3-30 16,0 1-21-16,0 0-10 0,0 0-37 0,0-1 17 15,0 1 6-15,0-1-20 0,0-2 24 0,0 3-6 16,0-1-7-16,0 2-1 0,0 0-13 0,0-1 5 16,0 2 10-16,0 0-35 0,0 0 26 0,0 0-1 15,0 4-17-15,7 1 62 0,-7 0-32 16,7 0 8-16,0 0 7 0,0 0-39 0,-1 2-45 16,0 0-60-16,1 0-79 0,-1 0-71 0,-6-2-84 15,9 0-15-15,-3 0-63 0,-6-2 74 0</inkml:trace>
  <inkml:trace contextRef="#ctx0" brushRef="#br0" timeOffset="3792.56">17429 14956 778 0,'-26'-6'-9'16,"1"-3"37"-16,4 1 42 0,1 1 54 0,1 2 48 0,8 0-30 15,1 2-37-15,4-2-73 0,3 2-46 16,3 2-3-16,0-2 6 0,0 2 17 0,9 0-5 16,4 1 17-16,0 0-7 0,2 0-1 0,5 0 1 15,3 0-19-15,4 5-8 0,2-1 5 0,2 1 84 16,2 1 32-16,3 1 9 0,1 0-6 15,5-2-53-15,4 2-39 0,6-2-2 0,4 0-8 0,6-1-23 16,4-1 8-16,4-2 12 0,5 1-4 0,3-2 9 16,1 2 21-16,1-1-18 0,-1-1 16 0,1 0-12 15,0 0-32-15,0 0 13 0,-1-5-2 16,1 1 14-16,3 0 15 0,0-4 49 0,2 2-5 0,0-3-12 16,0-1-3-16,1 1-68 0,1 0 1 0,-2-1 16 15,0-1-9-15,0 3 28 0,-1-2-9 0,0 3 1 16,1-3-3-16,-2 2-13 0,1 0 11 0,0 0-31 0,1-1 24 15,1 1 6-15,0-1-12 0,3 1 25 0,0 1-19 0,0-1-18 16,1 1 29-16,-1 0-1 0,-1 0-14 16,-2 2 16-16,-2-1-6 0,-4 0 12 0,-1 0 50 15,-7 0-10-15,5 0-10 0,-4-1-19 16,-1 0-34-16,-2 0-11 16,0 0 15-16,3-2 17 0,0 0 36 0,1-2 3 0,0 2-9 15,1-1 11-15,2 0-39 0,1-3 9 0,0 1 8 16,3 1-49-16,-1-2 30 0,0 1-2 0,-1 1-15 15,-1-4 4-15,-4 3 0 0,-2 0-26 0,-3 1 23 16,-3 0 17-16,-2-2-25 0,1 1 22 0,-2 3-27 16,0-2 14-16,0 2 14 0,-1-3 86 0,3 3 18 15,0-1-38-15,0 2 15 0,-2-3-124 0,0 1 13 16,0 3 56-16,-6-1-61 0,-4-1 45 0,-3 6-47 0,-6-3 24 16,-5 1 12-16,-6 0-44 0,-6 1 60 15,-7 0-64-15,-3 2 5 0,-4-2 68 0,-4 1-82 0,-3 1-46 16,-6-1-34-16,0 3-128 0,0 0-44 0,0 0-60 15,0 0-72-15,-14-3 1 0,-1 3-27 0,-5-2 114 16</inkml:trace>
  <inkml:trace contextRef="#ctx0" brushRef="#br0" timeOffset="4458.68">20787 14872 1417 0,'0'-2'-14'15,"0"0"0"-15,0 1 26 0,0-1-6 0,0 2 28 16,0-2 27-16,0 2-41 0,0 0 25 0,0 0-21 15,0 0-22-15,0 0 16 0,0 0-30 0,0 0 3 16,4 0 21-16,2 0 42 0,-2 7 16 0,0-2-2 16,0 3 27-16,3 3-6 0,-2 2-15 0,3 5 22 15,-1 7 2-15,-2 1-32 0,0 10 17 0,0 3 8 16,0 10-82-16,-3 2 6 0,0 6 5 16,-2 5-55-16,1 2 43 0,-1 2-2 0,0-1-14 15,0 0 68-15,1-1-14 0,2 0-3 0,-1 0 23 16,1-2 10-16,-1 2-20 0,2-1-12 0,-1 1 3 15,0 2-27-15,0 0 63 0,0 2-33 0,-1-1-3 16,-1 3-35-16,-1-2-46 0,0 4 81 0,0-1-13 16,1 1 36-16,-1 3-29 0,0 0-43 0,3 2-25 15,-1-4 8-15,1 0 3 0,1-5 14 0,0-2 61 16,0-6-52-16,1-7 33 0,0-2-3 0,-1-6-6 16,1-3 33-16,-2-4-28 0,1-4 24 15,-1 0-35-15,-2-4-61 0,1 0 37 0,-1-4-6 16,0-3-19-16,-1-1 43 0,0-6-25 0,0-2-5 15,0-3 39-15,0-6-17 0,0 0 0 0,0-5-40 16,0 3-40-16,0-3-31 0,0 0-5 0,0 0-42 16,0 0-59-16,0 0 48 0,0 0-43 15,0 0-39-15,0 0-9 0,-4 0-119 0,0 0-114 16,0-8 25-16,-1-2 62 0</inkml:trace>
  <inkml:trace contextRef="#ctx0" brushRef="#br0" timeOffset="6858.43">16517 15352 1815 0,'0'-3'1'0,"0"3"-18"0,-4 0 17 0,1 0-19 0,1 9-1 16,2 6 30-16,0 3-14 0,-3 7 11 0,3 5 7 15,-2 7-29-15,-1 5 12 0,1 5 3 16,-1 3 12-16,-1 0-4 0,-2 3-14 0,0-2 20 16,1-3-36-16,0-3 42 0,0-5-58 0,0-5-52 15,-1-8 6-15,3-5-38 0,0-5 3 0,0-7-10 16,3-10-44-16,-2 0 6 0,0 0 45 0,0-15 53 16,-2-6 27-16,2-4 23 0,-1-8 28 15,-1-5-10-15,-2-5 28 0,1-6 42 16,4-3 53-16,1-2 1 0,0 0 20 0,6 1-10 0,4 3-83 15,3 4 5-15,4 5-8 0,3 4-63 0,4 8 19 16,1 3 16-16,1 5-23 0,1 3 31 0,0 7-26 16,-4 1 1-16,1 6-11 0,-3 4-3 0,-3 0 22 15,-3 0-25-15,-3 0 24 0,-3 7 4 0,-3 1-4 16,-3 2 9-16,-3 0-1 0,0 2-10 0,-6 0 13 16,-6 2 19-16,0 1 4 0,-6 1 0 0,-1-1-11 15,-4 2-29-15,-3-2-5 0,-2 2 14 16,0-2 7-16,0-1 2 0,1-1 7 0,2 0-19 15,2-1-18-15,3-1 21 0,5 1-23 0,3-1-2 16,4 2 21-16,2 1-24 0,3 0 24 0,3 3-19 16,0 2-7-16,4 0 40 0,1 2-13 0,2 3 7 15,2-3-4-15,0-1-26 0,3 1 5 16,1-2 8-16,1-2-5 0,1-2 23 0,2 0-19 16,1-4 18-16,2-2-15 0,2-1-11 0,3-2 13 0,0-2 2 15,2-2 5-15,1-2-21 0,0 0 8 16,-1 0-7-16,0-6 1 0,-1-2 7 0,-1-1 10 15,-3 0 14-15,-2-3 2 0,0 1 48 0,-4-1 3 16,-4-2-20-16,-1 2 29 0,-3-1-26 0,-4 0-2 16,-4 2 1-16,0 0 14 0,-4 3-18 0,-4 0-34 15,-2 0 1-15,0 5-26 0,-4-2 4 0,0 3 13 16,-2 2-14-16,0 0 5 0,-2 7-24 0,2 2 17 16,-1 1 12-16,2 1-7 0,1 3 19 0,3 0-23 15,1 1 11-15,3-1-41 0,3 0 1 0,4 1 43 16,0-3-22-16,6-1 41 0,1-2-3 0,3-2-41 15,0-3 35-15,5 2-29 0,-1-6 3 16,2 0-12-16,0-6 14 0,0 0 16 0,1-3-11 16,-1-2 12-16,-1-1-45 0,0 0 18 0,-4-2 14 15,3-1 5-15,-5 1 23 0,-2 2-6 0,-2 1 3 16,-2 1 4-16,-1 3-14 0,-2 2-16 0,0 2 10 16,0 3-8-16,-2 0-8 0,-3 5-1 0,1 2-6 15,-2 4-11-15,-1 4 37 0,-1 2-4 0,2 2 0 16,0 2 10-16,2-1-30 0,2 1 14 15,2-3 2-15,4-2 6 0,2 0-9 0,4-7-8 16,5-2-5-16,0-2-10 0,2-5 32 0,1 0-2 16,2-7-9-16,-1 0-5 0,0-5-12 0,1-1 14 15,-2-1 8-15,-2-1 14 0,1-1-18 0,-5-1 3 16,-3 1-9-16,0 1 10 0,-4 1 46 0,-3 1-15 16,-2 5 6-16,0-2 0 0,-4 6-48 0,-1 1 12 15,-2 0 15-15,2 3-32 0,-1 0 17 0,0 0 6 16,-1 6-27-16,2-1 21 0,-1 2-18 0,1 0-2 15,1 0-1-15,4 1 1 0,0 0 12 16,5 0 4-16,0-1-11 0,7-2 25 0,-1 1-4 16,3-2-18-16,1-1 2 0,1-1-2 0,0-2-22 15,1 0 16-15,1 0 32 0,0-2-20 0,-2-4 20 16,1 3-10-16,-2-1-14 0,-1 2-3 0,-3-1-2 16,-1 2-12-16,-2 1 20 0,-5 0 13 0,3 0-9 15,-3 4 16-15,-2 1-19 0,2-1-26 16,-1 2 34-16,1-1 4 0,-1 2-27 0,4-2 31 15,-3-1-26-15,3 0-11 0,1 0 22 0,2-4 1 16,0 0 6-16,1 0-1 0,3-5 14 0,-2-1-25 16,1-2 1-16,-1-1-5 0,-1-1 14 0,-1-2 1 15,-1 0-13-15,-2 1 21 0,-3-3-42 0,-1 1-47 16,-2 0-13-16,0 1-49 0,0 0-16 0,0 1 2 16,0-2-17-16,0 0 15 0,0 2-38 15,5-1 62-15,5-1 44 0,0 2 12 0,3-1 85 16,1 2-14-16,2 1-1 0,0 3 12 0,0-1-28 15,0 3 2-15,-2 4 90 0,-1 0 11 0,-1 0 76 16,-4 5 14-16,-1 2-12 0,-2 4-1 0,-4 2-44 16,-1 4 15-16,0 1-80 0,-3 1-27 0,-3 2 19 15,1 1-41-15,-2-1-11 0,1-3 31 0,0 1-45 16,2-2 40-16,1-3-1 0,-2-2-23 0,4-2 20 16,-1-2 2-16,0-3 48 0,2-3 7 0,0-2 30 15,0 0-17-15,0 0-10 0,0-5-22 0,0-2-35 16,0-3-11-16,0 0-20 0,0-5 16 0,0-1 7 15,0-8-25-15,0-1 5 0,0-3 0 16,0-2 3-16,0-2 28 0,-2-2-1 0,2 2-9 16,0 2-9-16,0 3-7 0,0 5-11 0,0 4-13 15,0 6 22-15,2 2 1 0,2 10 15 0,-3 0-8 16,4 4-1-16,-1 4 2 0,-1 5-22 0,3 3 32 16,0 4-37-16,1 2 33 0,1 3-17 0,0 0 12 15,-1 0 26-15,1 0-46 0,2-3 29 0,1-2-9 16,-1-1-19-16,2-5 31 0,0 0 0 15,3-4-28-15,-2-3 21 0,3-3-32 0,-2-4 3 16,2 0-5-16,-1-4-5 0,4-5 31 0,-3-1-18 16,-1-5 30-16,3-4-3 0,-2-2-9 0,0-3 15 0,0-3-3 15,-3-2-17-15,2-6-15 0,-4 0 15 16,1-2 14-16,-2-1 20 0,-2 1-8 0,0 2 1 16,-3 3 3-16,0 7-18 0,-2 4 2 0,-3 7-30 0,0 7 16 0,0 7-5 0,-7 0 27 15,1 9 12 1,-3 6-47-16,-1 4 16 0,0 5-4 0,-1 4-1 0,1 2 16 15,0 4 1-15,0-2-8 0,2 1 7 0,2 0-5 16,3-1-30-16,3-1-4 16,0-4 1-16,3-2 6 0,3-1 39 0,3-4 10 0,4-3-18 0,0-1 9 0,4-5-38 15,1-1 15-15,3-4-12 16,1-1-27-16,0-5 27 0,2 0-10 0,0-6-2 0,-1-2 14 0,2-2-7 16,-5-2 21-16,-1-3 9 0,-3 1 7 15,0-2 3-15,-3 0-15 16,-3 2 0-16,-3 1 38 0,-3 0 22 0,-2 4-13 0,-2 2 8 0,0 3-32 0,0 3-15 15,-7 1-31-15,0 0 25 0,-3 3-4 0,0 3-3 16,-2 1 2-16,-1 2 3 0,1 2-31 16,0 0 34-16,2 1 23 0,3-1-43 0,3-1 41 0,4 0-32 15,0-2-13-15,4 1 29 0,3-6-31 0,1 2 5 16,2-4 29-16,1-1-12 0,-1 0-19 16,1 0 39-16,0-2-11 0,-1-2-5 0,1-2 23 15,1-3-51-15,0 1-2 0,-2-3 20 16,0-1 9-16,-1 0 13 15,1 0 6-15,-3 1-7 0,-2 0-3 16,-2 2 3-16,-1 2-5 0,-2 3-13 0,0 0-16 0,0 4 21 16,0 0-6-16,-4 0 24 0,0 4 7 0,0 1-41 0,-1 3 12 15,0-1-3-15,-1 2-16 0,2 1 21 0,2 2-12 0,0-2 8 0,2 0 16 16,0-2-4-16,5-2-8 0,4-1-25 0,-1-2 13 16,1-3 1-16,2 0 23 0,0 0-4 15,2-4-8-15,0-1 4 0,0-1-17 0,-1 0 21 16,-1-3 1-16,0 0-7 0,-1 1-14 15,-3-2-8-15,-1 0 25 0,-1 2-9 0,-1 1 85 0,-2 2-25 16,-2 2-34-16,0 0-9 0,0 0-44 0,0 2 14 16,0 1 19-16,0 0 23 0,0 0-31 0,0 4-10 15,0 0 4-15,0 1-20 0,0 2-37 0,4-1-71 16,-2 4-90-16,2-3-81 0,0 3-50 0,0-1-64 16,0-1-40-16</inkml:trace>
  <inkml:trace contextRef="#ctx0" brushRef="#br0" timeOffset="8137.41">16693 16683 1546 0,'-12'4'49'0,"2"-1"9"15,1-2 20-15,2-1 26 0,2 0-46 16,2 3 6-16,1-3-3 0,0 0-13 0,2 1 5 16,0-1-13-16,0 0 0 0,4 0-13 0,1 0 22 15,3-4-1-15,3 0-7 0,2-5-12 0,5-1-9 16,3-2-8-16,3-5-4 0,4-4 4 0,2-2-16 15,1-3 13-15,-1-2-8 0,0-2-9 0,-1-1 0 16,-2-1 23-16,-2-2-3 0,-3-2 10 16,-1-1 2-16,-4-1-43 0,-2 1 16 0,-3-2 14 15,-4 3 14-15,-3 5 45 0,-5 4-15 0,0 7-14 16,-3 6-14-16,-4 6-37 0,-1 8 5 0,-2 0 5 16,-4 9 10-16,-4 6 5 0,0 3-42 0,0 7 31 15,-2 3-19-15,1 5 0 0,0 2 51 0,1 3-52 16,4 0 12-16,3 0 7 0,1-2-18 15,5 0-2-15,5-4-11 0,0-3 36 0,3-3-10 16,4-2 27-16,3-4-4 0,1-3-38 0,7-3 26 16,0-4-17-16,4-3 10 0,1-2 2 0,4-5-18 15,2-5 5-15,0-2 4 0,3-3-19 0,-2-2 22 16,1-2 7-16,0-1-19 0,-1-1-8 0,-4-1 22 16,-2 0-17-16,0 0 14 0,-4 0 30 0,-2 2-29 15,-4 0-10-15,-5 1 5 0,-2 1 1 0,-4 4 15 16,-3 0 15-16,0 5-3 0,-5 1-21 15,-3 3 2-15,-2 0-9 0,-2 7 25 0,-4 3-2 16,-2 3-33-16,-2 3 31 0,-1 5-19 0,-2 1 3 16,1 2 19-16,4 0-33 0,2-2 6 0,4 2 8 15,1-7-6-15,7 0 12 0,4-2 8 0,0-5-17 16,8-3 14-16,1-2-5 0,2-3-11 0,3-2 5 16,2 0-27-16,1-7 21 0,-1-1-14 0,3-4 32 15,1-3 7-15,-2-2-6 0,1-2-22 0,-3-2 0 16,0-1 17-16,-3 0-16 0,-1 1 26 15,-3 1 11-15,-2 2-53 0,-4 5 9 0,-1 1 17 0,0 4-22 16,-2 3 51-16,0 5-10 0,-5 0-16 16,-2 5-18-16,0 1-9 0,0 5 8 0,-2 1 27 15,0 4-9-15,1 0-8 0,0 1 20 0,2 0-6 16,1 0 2-16,5-2 5 0,0-2-8 0,0-3-37 16,5-2 14-16,4-1 18 0,0-5-21 0,4-2 10 15,2 0 33-15,1-5-53 0,3-2 24 0,2-3-5 16,-1-2-19-16,3-2 24 0,-1-2-15 0,0-2 37 15,0-3-6-15,-2 1-2 0,-3-3-11 0,1 1-23 16,-1-3 0-16,-4 0 28 0,-2 0 10 16,-1-3-11-16,-1 5 32 0,-3 0-15 0,-2 1 1 15,-2 4 6-15,-2 3-7 0,0 3 5 0,0 4-15 16,-5 3-14-16,1 5-21 0,0 0 9 0,-1 5 36 16,-2 2-23-16,-1 3 26 0,0 5-31 0,-1-1 6 15,-2 6 23-15,1 2-32 0,0 0 19 16,0 2-19-16,0-2 8 0,2 1 20 0,1-3-4 15,0 1-13-15,1-3 13 0,3-2-19 0,-1-3-10 16,2 1 5-16,0-3 15 0,1-3-29 0,1-3 31 16,0 0-18-16,0-3 13 0,3-1 4 0,0-1 1 15,1 0-5-15,2-6-13 0,1-2 15 0,2-3-31 16,0 1 53-16,3-4-34 0,1 0 11 0,1-1-2 16,2 2-11-16,-2 1 0 0,1 1 12 0,-4 3 4 15,0 3-3-15,-1 3 19 0,-1 2-40 0,-3 0 21 16,-1 7-22-16,0 1 12 0,-2 2 23 0,-1 2-24 15,-2 0 13-15,0 4 2 0,0-1-1 0,0 2 23 16,-4-2-16-16,-2-3-30 0,2 0 22 0,1-3-27 16,1-2 1-16,0-2-22 0,2-2-20 15,0-1 19-15,0-2-40 0,4 0 26 0,-1 0-3 0,3-6-54 16,1-2 46-16,3-2-31 0,1-2-29 16,1-3 33-16,3-1 8 0,1-1 49 0,-2 1 29 15,2 2 7-15,-4 3 11 0,-2 1-20 0,-1 3-1 0,-3 2 13 0,-2 3 2 16,-1 2 16-16,-1 0 8 0,1 6 9 15,-1 0-18-15,0 0 0 0,1 3-1 0,0-1-18 16,1 2 7-16,0-3-7 0,4 1 3 16,1-3-8-16,0 0 12 0,3-2 7 0,3-3 4 15,1 0-5-15,1-4 34 0,2-3-14 0,0 0 26 16,0-2 38-16,1 0-47 0,-3 0 29 0,0 0-32 16,-3 2-20-16,0-1 3 0,-5 3-12 0,-2 1-15 15,-2 3-21-15,-3-2 17 0,-2 3-28 16,0 0-57-16,0 0-59 0,-5 7-116 0,0 1-73 0,-2 2-75 0</inkml:trace>
  <inkml:trace contextRef="#ctx0" brushRef="#br0" timeOffset="8528.19">17292 17186 2110 0,'0'-17'14'0,"0"0"47"0,0 0 41 16,0 5 55-16,0 0 32 0,-4 3 23 16,4 1-57-16,-2 4-49 0,0 1-44 0,-2 3-61 15,-1 0 9-15,-3 9-13 0,-1 3-22 0,-3 4 37 0,-3 4-24 16,-1 5 6-16,-3 3 58 0,0 4-86 0,4 0 26 0,-1 1 19 15,3-3-50 1,4-3 39-16,2-4 34 0,7-1-47 0,0-4-30 0,7-4 29 16,2-5-32-16,2-1 34 0,3-4 38 0,2-4-27 15,2 0-10-15,1-6-20 0,1-4 59 0,1-4-8 16,-1-4 23-16,1-2 3 0,-2-3-56 0,-3-2-18 16,0-2 41-16,-5-1-16 0,-2 1 3 15,-3 0 12-15,-3 1-51 0,-3 3-28 0,0 2-50 16,-4 4-29-16,-2 3-111 0,-1 3-46 0,-2 4-86 0,0 1-54 15,-1 6 30-15,0 0 12 0,4 0 125 0</inkml:trace>
  <inkml:trace contextRef="#ctx0" brushRef="#br0" timeOffset="9919.19">17446 17152 1448 0,'8'-4'-4'0,"2"0"20"0,-3 1 49 0,-2 3 37 0,-1 0 42 15,-1 0-10-15,1 6-7 0,0-1-39 0,-2 5-24 16,1-1-4-16,-1 4-62 0,-1 2-1 0,1 3-3 15,-2 0 2-15,2 1 23 0,-2 0 4 16,2-2-34-16,0-1 4 0,-1-3 2 16,3-1 4-16,-1-1 6 0,1-5-13 0,0 0 5 15,1-3-22-15,-1-3 29 0,1 0 9 0,3-4-8 0,1-4 14 0,-1-1-5 16,1-3-20-16,4-4 7 0,-3-5-23 16,2 0-10-16,-2-4 5 0,1-1-29 15,-1-1 37-15,1 3 0 0,-1 0 10 16,-2 2 16-16,1 4 4 0,-4 5-40 0,2 0-3 0,-2 7 21 0,0 3-13 15,0 3 30-15,-1 0 19 0,0 7-27 0,2 0-6 16,1 1 11-16,0 2-6 0,-1 1 5 0,0-1 18 16,1 1-32-16,1 0 12 0,0-2-22 0,-1-2 14 15,0 0 3-15,4-2-15 0,-2-3 45 0,1-2-37 16,0 0 31-16,5-4-15 0,-3-1-19 16,2-4 16-16,2 1-5 0,-2-4 14 0,3-2 1 15,-1 0-22-15,-2-3 29 0,0 0-6 0,-2-1 3 16,-1 0 19-16,-2 0-25 0,-3 1-9 0,-2 0 4 15,-2 2 0-15,-2 2 8 0,0 3-9 0,0 1-5 16,-5 3-2-16,-1 6 9 0,-1 0 11 0,-3 6-4 16,1 3-3-16,-1 5-39 0,-4 1 25 0,2 4 5 15,0 3-13-15,0 2 40 0,2 0-30 16,1 3-22-16,3-4 19 0,3 0-10 0,3-4 1 16,0-2 33-16,8-2-26 0,0-3-15 0,1-2 24 15,1-3-4-15,3-3 23 0,-2-3-42 0,3-1-24 16,0 0-2-16,-1-5 11 0,4-5 47 0,-4-2 7 15,3-1-23-15,-2-2-3 0,3-2 8 0,-4-2-8 16,4 1 20-16,-5 1-14 0,0-3-15 16,-2 5 13-16,0 0 11 0,0 2 24 0,-5 3-1 0,0 3-21 15,-2 1-5-15,-1 2-4 0,-1 4-4 16,-1 0 5-16,0 0-15 0,0 7 12 0,0-2 16 16,0 5-10-16,0 0 21 0,0 2-24 0,0 0-20 15,0 0 28-15,6 0-27 0,4-2-8 0,0-1 17 16,3-4-5-16,2-1 26 0,4-4-4 0,0 0-10 15,2 0 1-15,1-4 1 0,0-2 4 0,2-2 15 16,0 1-10-16,-1-1-1 0,0-2 2 16,-3 0-1-16,1-1 12 0,-2 0-19 0,-2-1 14 15,-2 1-9-15,-2 1-15 0,-4-2 24 0,0 1-11 16,-4 0 19-16,-2 2 12 0,-3 2-27 0,0-1 4 16,-6 3-6-16,-1 1-1 0,-2 2 11 0,-1 2-19 15,-5 0 9-15,2 6-3 0,-4-1-9 16,1 5 8-16,-2 0-1 0,3 2 11 0,0 0-6 0,3 2-6 15,1-2-19-15,3-2-7 0,3 0 24 16,4-3 3-16,1 0 0 0,0-1 18 0,7 0-29 16,2-3 23-16,0-2 2 0,3 0-39 0,1-1 18 15,-2 0-29-15,5 0 10 0,-4-5 9 0,0 0-12 16,1-1 32-16,-3 0-8 0,-1-1-3 0,0 0 28 16,-1-3-26-16,-2 3 5 0,-1-3 32 0,0 5-31 15,-1-2-1-15,-2 2 17 0,-2 2-29 0,0 2 30 16,0 1-6-16,0 0-13 0,-3 4-15 15,-2 4-19-15,1-1 45 0,0 2-24 0,1-1 34 16,1 2 8-16,1 0-39 0,1-1-6 0,0-2 23 16,5 0-42-16,1-4 32 0,5-1 36 0,-1-2-46 15,3 0 47-15,1-7-44 0,1-1-2 0,2-2 27 16,1-1-9-16,-1-4 18 0,0 1-1 0,0-3-24 16,0-1-3-16,-3-1 3 0,1 0-4 0,-3 0-3 15,1-1 13-15,-1-1 9 0,-3 1 6 16,1 1 43-16,-3 0-14 0,-3 2 17 0,2 2 3 15,-3 1-32-15,-1 4-11 0,-2 4 1 0,0 2-25 16,-4 4-18-16,0 0 38 0,-2 8-38 0,-2 4 1 16,-2 0 21-16,-2 5-4 0,0 4-1 0,0 0 19 15,1 3-4-15,1 2-15 0,3-3-1 0,1-1 2 16,6 0-9-16,0-5 7 0,5-1 10 0,2 0-12 16,5-4 3-16,3-4-31 0,3-1 10 0,0 0-50 15,4-4 18-15,1-1-18 0,-2-2-5 0,2 0 46 16,-1-5-26-16,0-2 38 0,-2-3 16 15,0 2 21-15,-1-4-5 0,-2 0 24 0,-2 0-34 16,-1-2-25-16,-1 2 34 0,-4-3-18 0,-3 2 25 16,0 0 66-16,-3 3 3 0,-1-2 0 0,-2 5 0 15,0-1-68-15,-4 5 1 0,-1 3-21 0,-1 0-4 16,-3 3-2-16,-1 5-20 0,-2 1 29 0,0 1-8 16,-3 4 16-16,3 1 4 0,-1-1-39 0,4 3 22 15,2-2-13-15,1-4-3 0,6-1 6 0,0 0 3 16,7-5 13-16,1 0-20 0,2-3 35 0,3-2-29 15,1 0-33-15,1-5 16 0,-1-2-31 0,1-3 33 16,-2-2 2-16,4-1 37 0,-5-2 7 16,2-2-21-16,-3 0 28 0,0-3-39 0,0 1 8 0,-2-2 14 15,-3-2-4-15,3-2 4 0,0 1-21 16,-2-2 12-16,-2 1 30 0,3 2 17 0,-5 0 46 16,2 6-35-16,-1 4-46 0,-4 2-18 0,0 5-20 0,0 6 17 15,0 0 17-15,-6 7 11 16,-2 4-14-16,1 4 1 0,-2 5-26 0,1 2-10 0,-4 4-70 15,2 1-71-15,-1 0-81 0,2 1-120 16,-1-3-66-16,4 0-57 0,2-4 107 0</inkml:trace>
  <inkml:trace contextRef="#ctx0" brushRef="#br0" timeOffset="12430.5">18613 15525 459 0,'0'0'-4'0,"4"0"41"16,-4 0 26-16,0 0 12 0,0 0 18 16,0 0 3-16,0 0-5 0,0 0-18 0,0 0 13 0,0 0-16 15,0 0 0-15,0 0-15 0,0 0-1 0,4-4-29 16,0-1-25-16,0 2 43 0,0-2-16 0,5-1 35 15,1-4 0-15,1 0-11 0,4-2 16 0,-1 0-48 16,4-2 20-16,1-1-1 0,3-2-38 0,1 0 25 16,1-2 11-16,1 1-26 0,1-3 33 0,2 2-5 15,-2-2-50-15,1 1 33 0,-1 1-14 0,-2 1-4 16,-3 1 9-16,-1 2-29 0,-4 2-6 0,-3 2 28 16,-3 2-8-16,-2 0 19 0,-3 4 15 0,-3 1-24 15,3 1 6-15,-5 3 2 0,0 0-17 16,0 0-19-16,0 0 21 0,0 0-44 0,0 0-29 15,0 0-12-15,0 0-63 0,0 0-27 0,-6 0-28 16,2 5-18-16,-1-1-57 0,1-1 1 0</inkml:trace>
  <inkml:trace contextRef="#ctx0" brushRef="#br0" timeOffset="14613.77">18646 15511 444 0,'0'-3'-3'0,"0"2"39"15,0 1-30-15,0 0 35 0,0 0 4 0,0 0-3 16,0 0 31-16,0 0-63 0,0 0 31 0,0-3-35 15,0 3-18-15,0 0 50 0,0 0-23 16,0 0-8-16,0 0 71 0,0 0-28 0,0 0 21 16,0 0-2-16,0 0-60 0,0 0 32 0,0 0-11 15,0 0 9-15,0 0 19 0,0 0-23 0,0 0 0 16,0-2 8-16,0 2-3 0,0 0 4 0,0 0-9 16,0 0 9-16,0 0-22 0,0 0-1 0,0 0 2 15,0 0-25-15,0 0 9 0,0 0 10 0,0 0-26 16,0 0 17-16,0 0-18 0,0 0-2 15,0 0 9-15,0 0 2 0,0 0 9 0,0 0-20 0,0 0 10 16,0 0-4-16,0 0-3 0,0 2 20 0,0-2-21 16,0 0-1-16,0 3 4 0,0-3-12 15,0 1 38-15,0-1-19 0,0 0-7 0,0 0 4 16,3 0 3-16,-3 1-2 0,0-1 24 0,0 0-21 16,0 0-27-16,0 0 20 0,0 0 8 0,0 0 14 15,0 0 6-15,0 2-16 0,0-2-6 0,0 0-21 16,0 0-3-16,0 0 28 0,0 0-13 0,0 0 19 15,0 0 4-15,0 0-22 0,0 0 12 16,0 0-7-16,3 0 2 0,-3 0-5 0,0 0 6 16,3 0 10-16,0 2-3 0,-1 1 14 0,0-3-39 15,-1 3 14-15,2-1-1 0,-1-1 11 0,1 1 18 16,-1 0-3-16,1 1 56 0,1 1-24 0,-1-1-18 16,-1 0 18-16,3 1-71 0,0 1 30 0,1 1 8 15,-1-1-50-15,1 1 43 0,-1-1-15 0,1 2-10 16,1-2 40-16,0 1-45 0,0 0-1 0,0 0 28 15,0 1-22-15,1-2 6 0,0 3 20 0,-1-1-18 16,0-1 20-16,1 3 3 0,0 0-19 0,3 0 9 16,2 0-24-16,-2 2 15 0,3-1-3 0,0 3 16 15,4-1-5-15,0 0-9 0,3 1 11 16,0-2-30-16,-2 1 9 0,2 0 7 0,-1-3 6 16,-1 2 17-16,-1-2 4 0,-1 0-25 0,-2-1-7 15,-2 2-6-15,-2-5 3 0,-4 0 27 0,0-2-12 16,-2 1 25-16,-1-2 47 0,-4-2 15 0,2 1 7 15,-2-1 25-15,0 0-66 0,0 0-2 0,0 0-10 16,0 0-27-16,0 0 11 0,0 0-26 0,0 0 9 16,0 0-11-16,-4 0-1 0,2 0 28 15,2 0-9-15,0 0-17 0,0 0-17 0,0 0-7 16,0 0-41-16,0 0-27 0,0 0-52 0,0 0-112 16,0 0-73-16,0-3-90 0,-3 0-36 0</inkml:trace>
  <inkml:trace contextRef="#ctx0" brushRef="#br0" timeOffset="16734.46">21289 16312 403 0,'-1'-5'9'0,"1"0"43"15,-2 1 42-15,0-2 26 0,0 1 35 0,-1-1 1 16,2 0 9-16,1 0 29 0,0-1-16 0,0 1-23 16,0 0-6-16,0 1-59 0,0 1-27 0,4 0-15 15,-2 2-59-15,1 2 9 0,-3 0-1 0,0 0-22 16,0 0 20-16,0 0-5 0,0 2 12 0,0 5 66 15,0 3-13-15,0 0-4 0,0 7-14 16,0 2-51-16,-3 5 11 0,-2 3 0 0,2 4-13 16,-1 2-2-16,-1 0 22 0,1 0 2 0,1 1 16 15,0-2 5-15,0-1-41 0,3-2 17 0,0-3-14 16,0-1-18-16,4-4-54 0,-1-3-87 0,1-1-92 16,-2-3-55-16,1-4-29 0,-2-3-33 0</inkml:trace>
  <inkml:trace contextRef="#ctx0" brushRef="#br0" timeOffset="16873.24">21279 16388 1112 0,'3'-13'5'16,"2"1"-3"-16,2 2-21 0,2 0 11 0,7 1-1 0,1 0 13 0,5 0 14 0,4 1-5 0,4 1-18 16,5 1-30-16,0 1-52 0,3 2-67 15,-1 3-49-15,-2 0-46 0</inkml:trace>
  <inkml:trace contextRef="#ctx0" brushRef="#br0" timeOffset="17227.62">21212 16513 869 0,'4'3'7'0,"8"-3"-6"0,3 0-3 0,7 0 12 16,3-3 4-16,5 1 22 0,4-4 5 15,3-1-8-15,2 0-8 0,2 1 3 0,-2-2-21 0,-3 2-3 16,-2 0-7-16,-2-1-8 16,-4 2 25-16,-5 1 23 0,-4 0 59 0,-4 2 25 15,-3-1 56-15,-4 0-4 0,-3 2-48 0,-2-1-9 0,-3 1-31 16,0 1-17-16,0 0-31 0,0 0-7 0,-3 0-54 16,0 0 11-16,1 3 9 0,-1-3-19 0,2 2 32 15,-1 1-8-15,0 1 12 0,-1 0-6 0,1 2-13 16,0 1 10-16,1 1 3 0,-2 1-9 0,0 2 7 15,3 0-18-15,-1 1 3 0,0 0 7 16,1-1-1-16,0-1 13 0,0-2-12 0,0 2 7 16,4-1-2-16,0-1-16 0,-1-3-38 0,4 2-34 15,-3-2-54-15,2 0-54 0,0-1-22 0,0-1-8 16,2-2 26-16,-1-1-1 0,2 0 8 0,-1-4-19 16</inkml:trace>
  <inkml:trace contextRef="#ctx0" brushRef="#br0" timeOffset="17520.33">21770 16261 1587 0,'-5'-16'8'0,"4"1"44"0,0 1-2 16,0 2-3-16,1 2 6 0,0 2-54 0,0 3 2 16,0 1-5-16,0 1-17 0,2 2 14 15,-2 1 16-15,1 0 2 0,3 0-8 0,-3 0-7 16,1 6-85-16,0-3-58 0,0 4-102 0,2 0-68 15,-2 1-43-15,3 1 56 0</inkml:trace>
  <inkml:trace contextRef="#ctx0" brushRef="#br0" timeOffset="18971.53">21983 16322 2524 0,'0'0'-6'0,"0"0"-9"0,0-3-15 0,0 0-3 15,-5 3 15-15,2 0 20 0,-1 6 13 0,1 2 1 16,-1 5-9-16,-4 2-8 0,3 4 8 0,-4 5-16 16,1 1 0-16,0 2-9 0,1 1 27 15,1 2 12-15,2-4-4 0,1 0 6 0,2-3-41 16,1-3 3-16,0-2 19 0,0-6-13 0,4-2-4 16,-1-3 19-16,0-4-19 0,1-3 9 0,-2 0 17 15,2 0-4-15,-1-7-24 0,3-1-3 0,-1-4 13 16,2-2-27-16,3-3 38 0,3-3 4 15,0-2-32-15,0 0 34 0,2-1-23 0,-3 1 5 16,0 2 7-16,1 1-1 0,-2 5 8 0,-3 2-7 16,0 4-13-16,-3 3-11 0,-2 0 2 0,1 3 0 15,-2 2 15-15,-1 0-4 0,0 5-6 0,0-1-2 16,0 2 29-16,1 0-12 0,0 2 8 0,0 2 2 16,2 0-42-16,-1 2 29 0,-1-3-27 0,4 2 16 15,-2-1-6-15,5-2-14 0,2 0 20 0,-1-3-13 0,5-1 24 16,-1-1 6-16,4-1-11 0,-2-2 2 15,1 0-12-15,-1 0-37 0,-2 0 30 0,-4-2 13 0,2-3-7 16,-3 0 49-16,0 0-7 0,-2-2-21 16,0 0 23-16,0-1-16 0,0-1-11 0,0 0 5 0,0-1-6 0,1-1 0 15,-2-2-6-15,-1 1 13 0,-1 2-2 16,0-1-1-16,-3 0 22 0,1 3-13 0,-1 1 8 0,-1 2-5 16,0 0-35-16,0 3 20 0,0 1 6 0,0 1-31 15,-5 0 57-15,2 0-26 0,-1 6-17 0,2 1 28 16,-2 0-19-16,0 1 9 0,2 3-12 0,-3 0 3 15,5 0-1-15,0 2-1 16,0-1 27-16,6 0-1 0,0 0-31 0,1 0 9 0,0-2-9 16,4 0-18-16,-2-1 49 0,-1-2-14 0,-2 1-8 15,1 0 13-15,-5-1-41 0,1-1 10 0,-3-1 11 16,0 3 26-16,-7-1-4 0,-1-2-7 0,-2 2-6 16,0-2-13-16,-3 0 21 0,1-1 9 0,0 0-21 15,1-2 10-15,2-2 1 0,2 0-3 0,2 0 33 16,5-3-51-16,0-3 10 0,6 0-16 0,2-2-7 15,5-1 40-15,3-4-16 0,6-1-5 16,1-3-19-16,5 0 13 0,1-1-1 0,3-3 5 16,2-1 15-16,-2-1-4 0,-1 1-28 0,0-2 34 15,0 2 1-15,-2-3-8 0,-2 0 25 0,-1 0-27 16,-2 0-5-16,-3-1 18 0,-2 2-22 0,-3-3 6 16,-4 5 22-16,-1 1 17 0,-6 1-4 0,-3 3 24 15,-2 3-23-15,0 4-58 0,-7 0 39 0,-2 4-13 16,-1 6-7-16,-1 0 23 0,0 0-21 0,-2 11-7 15,-2 3 2-15,0 4 7 0,-2 3-6 16,3 4 6-16,-3 2 4 0,2 2-16 0,0 2 20 16,3 0-7-16,0 1 15 0,1-3 0 0,4 0-3 15,-1-2-32-15,1 0 6 0,2-4 12 0,1-1-5 16,1-3 23-16,1-3-40 0,1-2-13 0,1-3-6 16,0-3 8-16,0-3 50 0,0 0-22 15,0-3 19-15,3-1-6 0,0-1-21 0,1 0 51 16,1-5-10-16,1-1-11 0,1-1-12 0,2-3-10 15,0 0-8-15,1 0 30 0,-1-1-11 0,-1 1 10 16,2 1 5-16,-3 0-23 0,-2 3 20 0,-2 3-38 16,-1-1 22-16,-1 4 4 0,0 0-14 0,-1 0 16 15,0 4-13-15,0 1 1 0,0 0 23 0,0 3 0 16,0-1-2-16,0 2 4 0,4 1-9 0,0 0-18 16,4-1-8-16,-1-1 14 0,3 0 9 15,3-2 15-15,2-1-20 0,2-1 10 0,2-2-22 16,1-2 7-16,2 0 41 0,1-3-39 0,-2 0-1 15,2-2-6-15,-2 0-13 0,-2 0 14 0,-1-2 13 16,-1 2 15-16,0-3-1 0,-5 1 4 0,0-2 5 16,-2 0-30-16,-2 0 27 0,0 0-5 0,-4 2 18 15,-4 2 2-15,0-2-20 0,0 4-27 0,-7-1-3 16,-1 3 0-16,-1 1 3 0,0 0 25 16,-3 0-13-16,-1 5-1 0,0-2-21 0,1 2 2 15,1 2-8-15,1-2 33 0,3 3-10 0,2-1 6 16,1 0-2-16,4 0-9 0,0 0 32 0,8 0-4 15,0-2-13-15,2 1 16 0,3-2-30 0,1-1-12 16,0-1 33-16,3 0-49 0,-1-2-7 0,2 0 26 16,1-4-28-16,-2-2 43 0,-2 0 14 0,0 1-9 15,-3-1 13-15,-2-1-30 0,-2 2-1 16,-1 0-1-16,-2-1 13 0,-2 3 15 0,-2-1 20 16,-1 1-29-16,0 1 4 0,0 1-3 0,0 1-32 15,0 0 18-15,0 0-11 0,0 0 6 0,-2 0-4 16,2 6 20-16,0-2 11 0,0 2-4 0,0-1 11 15,0 1-10-15,0 0-16 0,0-1 1 0,6-1 7 16,1 0-16-16,2-3 10 0,0-1 1 16,3 0 8-16,0-4 15 0,2 0-25 0,0-3 22 15,1-3-26-15,0-1-7 0,0-2 55 0,-1-1-30 16,1-1 20-16,-3-2 10 0,0 0-42 0,0-2 35 16,-2-1-10-16,0-1-8 0,1-3 8 0,-1 0-32 15,-1-3 50-15,1 0 35 0,-1 0 18 0,-3 1 37 16,-1 2-30-16,-1 2-34 0,-1 6-40 0,-2 4-25 15,-1 4-19-15,0 4-1 0,0 4 19 0,0 0-11 16,-5 9 12-16,1 2-3 0,0 4-7 0,0 5 15 16,-1 2-14-16,-1 6-16 0,1 1 23 0,-3 3-15 15,1 0-32-15,0 0-12 0,0 0-39 16,-1-1-82-16,3 0-37 0,-2-5-46 0,1 0-36 16,-1-1-54-16,2-4-12 0</inkml:trace>
  <inkml:trace contextRef="#ctx0" brushRef="#br0" timeOffset="20269.78">22137 16692 1686 0,'0'-2'-5'16,"-2"-1"-4"-16,0-1 9 0,-3 2 4 0,0 2 8 16,-2 0 27-16,-2 0 7 0,-2 9 9 15,-1 0 7-15,-6 7-16 0,1 0-6 0,-6 4 13 16,0 3-25-16,0 2-24 0,-2 3 19 0,2 0-38 15,0 0 9-15,5 0 21 0,2-2-31 0,4-2 29 16,2-2-19-16,6-1 0 0,4-4 3 0,0-2-5 16,6-3 9-16,5-2 9 0,1-2-19 15,5-2-16-15,1-6-29 0,3 0-9 0,4 0 0 16,0-6-16-16,2-2 43 0,-2-2-2 0,2-2-3 16,-2-3 14-16,-2 1 28 0,-5 0 4 0,-2 1 28 15,-4 1 5-15,-2 2-11 0,-4 1 11 0,-2 4-2 16,-4 0 23-16,0 2-40 0,0 1 15 0,0 2-9 15,-4 0-39-15,-2 0 14 0,2 5-20 0,-2 0 12 16,1 2 1-16,-1 0-2 0,3 1 15 16,-1 1-23-16,2 1 22 0,2 1 9 0,7-1-42 15,1 0 31-15,6-3-6 0,0-1-7 0,5-1 9 16,-1-2-31-16,4-3-38 0,0 0 39 0,-2 0 12 16,1-6-8-16,-1 0 44 0,-3 0-17 0,-3-4-3 15,-3 0 9-15,-1 1-6 0,-3-1 6 0,-4-1 5 16,-3 0 12-16,0-1 13 0,-6 0-7 0,-5 1-23 15,2 1 11-15,1 2-23 0,-3 1-1 0,1 0-6 16,-1 2-35-16,4 2-63 0,2 3-55 16,1-5 10-16,2 5 34 0,2 0 35 0,6 0 74 15,4 0 15-15,3 0-42 0,4 0 40 0,2 0-8 16,6 0-12-16,3 0 50 0,-1 0-35 0,1 0-21 16,-2 0 97-16,-5 0 49 0,0-5 77 0,-6 1 83 15,-3 1-43-15,-5 0-68 0,-4 0-10 0,-3-1-50 16,0 2-36-16,-3 0 4 0,-2 1-39 0,-1-1-32 15,-2 1-27-15,-2-1 23 0,1 2-15 0,-2 0 31 16,0 0-21-16,1 0-3 0,1 5 8 16,-1 0-32-16,5 4 34 0,0 0-7 0,5 3-12 15,0 2 21-15,2 1 12 0,3 1-47 0,2 2 29 16,1-2-4-16,-1-1-8 0,1-1 33 0,-3-2-30 16,0-2 10-16,-2-2-36 0,-1-3 14 0,-2-1-37 15,0-1-60-15,-8-3-4 0,-2 0-90 0,-1 0-1 16,-2-7-58-16,-1-3-48 0,-1 2-5 15,1-1 22-15,2-3 59 0</inkml:trace>
  <inkml:trace contextRef="#ctx0" brushRef="#br0" timeOffset="20451.79">22813 16699 2041 0,'6'0'-12'0,"-3"0"22"15,-3 0 50-15,0 7 20 0,0 1 41 0,-5 1-33 16,-1 5-25-16,0 2-27 0,-2 3-9 0,0 2 4 15,0 1-29-15,-1 3-1 0,0 0-34 0,1 0 29 16,1-2-4-16,0 2 15 0,2-2 10 0,-2-1-26 16,5-1 3-16,0-1-61 0,0-3-93 15,0-2-66-15,0-3-142 0,2-1-22 0,-2-1-4 16,1-4-6-16</inkml:trace>
  <inkml:trace contextRef="#ctx0" brushRef="#br0" timeOffset="20625.43">22663 16921 2413 0,'-4'-2'20'0,"4"0"16"16,0 0-7-16,0 2 10 0,0-2-19 0,0 1-23 15,4 1 0-15,0 0 7 0,-2 0-20 0,3 0 11 16,0 0 26-16,3 0-24 0,1 0 33 0,4 0-60 16,-1 0-98-16,3 0-37 0,0 0-113 0,1 0-72 15,2-6-13-15,-3 0-77 0,0 1 60 0</inkml:trace>
  <inkml:trace contextRef="#ctx0" brushRef="#br0" timeOffset="24644.89">21982 16337 575 0,'0'-1'17'0,"0"-1"32"0,0 2 6 0,0-2 4 15,0 0-19-15,0 1-4 0,0-3 33 0,0 1 1 16,2-3 18-16,0 0 33 0,0-1-47 15,0-2 25-15,0-1 10 0,0-1-52 0,0-1 28 16,0-3-25-16,0 0-3 0,-1-2-15 0,1-1 3 16,-2 1 9-16,0-3-28 0,0 1 2 0,0 0 3 15,0 2-15-15,0 3 9 0,0-1 6 0,0 3-58 16,0 2 0-16,0 1 20 0,0 3-27 0,0 0 36 16,0 3-7-16,0-1-4 0,2 1 33 0,3 1-12 15,-1-1 6-15,1 3-43 0,1 0-7 0,2 0 14 16,2 0-5-16,2 0 54 0,1 0-30 15,3 0 11-15,-1 6 18 0,2-2-29 0,1-1 27 16,0 1-25-16,1-1-15 0,2-3-20 0,-3 0 34 16,3 0 2-16,-3 0-16 0,0 0 41 0,1 0-54 15,-5 0 31-15,1 0 9 0,-5 0-40 0,-1 0 8 16,-2 0-44-16,0 0-15 0,-2 0 22 0,-5 0-60 16,0 0-29-16,0-7-6 0,0 2-28 15,0-3 44-15,0 3 44 0,-9-4 29 0,-1 1 25 16,2-1 37-16,0-1 14 0,1 0 4 0,0 0 5 15,-2 1 4-15,0-1-4 0,-1-1 2 0,0 1-8 16,-2 2-7-16,0-1 1 0,1 1 8 0,-3 3 18 16,4-2 19-16,0 0 20 0,0 1-1 0,3 2 19 15,1-1-10-15,1 1-27 0,2 1-15 0,3 1-19 16,0-1-37-16,0 2 24 0,0 0-30 0,0 1 1 16,0-1 30-16,5 0-25 0,1 1 15 0,4 0 7 15,2 0-32-15,1 0 20 0,4 0-7 0,1 4-6 16,7 1 20-16,0-2-5 0,1 2 9 15,-1 2 1-15,1-2 12 0,-3 2-32 0,1 2 36 16,-3-1-16-16,-1-1-23 0,-4 1 17 0,2 0-17 16,-6 0 10-16,0 0 13 0,-1 0-16 0,-4 0 3 15,-2-1 37-15,-2 3 4 0,-3-2 24 0,0 2 2 16,0 1-51-16,-5-1-21 0,-1 2 1 0,-3 0 10 16,-1 2-13-16,0-1 27 0,-3-1 4 0,1 2-45 15,0 0 41-15,-1 1-97 0,1-2-95 0,0 1-72 16,2-2-74-16,1 0 1 0,4 0 40 0</inkml:trace>
  <inkml:trace contextRef="#ctx0" brushRef="#br0" timeOffset="26132.55">22955 15743 759 0,'-6'-2'-24'0,"1"2"46"0,0-1-5 15,0-1 5-15,1 2 11 0,-1 0-39 0,-1 0 56 16,4 0 8-16,2 0 7 0,-4 0-1 0,1 5-71 15,0-2 16-15,0 2 4 0,3-1-5 0,-4-1 17 16,4 1-52-16,-4-1 22 0,4 0-1 0,0-1 13 16,0 1 19-16,0-1-30 0,0-2 34 15,0 0-2-15,0 0 24 0,0 0 21 0,0 0-24 16,0 0 5-16,0 0-7 0,0 0-16 0,0 0 9 16,0 0-14-16,0-2-27 0,0 2 17 0,3 0-36 15,-2 0 18-15,-1 0 7 0,0 0 0 0,0 0 14 16,0 0-32-16,0 0 4 0,0 0-11 0,0 0 17 15,0 0-8-15,0 0 14 0,0 0 0 0,0 0 1 16,0 0 22-16,0 0-22 0,0 0 4 0,0 0 3 16,0 0 23-16,0 0 41 0,0 0-4 0,-2 0-15 15,2 0-25-15,0-3-15 0,0 3-2 0,0-2-12 16,0 2 0-16,0 0-19 0,0 0 5 16,0 0 3-16,-4 0 7 0,4 0 7 0,0 0-5 15,0 0-2-15,-4 0 5 0,2 0-1 0,-1 5 17 16,1-2 8-16,-3 2-23 0,1 1-4 0,-2 2 1 15,-2 1-3-15,-1 6 18 0,-2-1-4 0,1 3-17 16,-1 0 2-16,0 2-15 0,2-1 10 16,-1 3 17-16,2-2 4 0,1 0-3 0,0-1 0 15,2-1-16-15,0-3 8 0,1-2 5 0,0-2-14 16,1-3 0-16,1-2 9 0,0-1-4 0,2-1 64 16,0-3-19-16,0 0-9 0,0 0 17 0,0 0-22 15,4 0 12-15,-1 0-34 0,-1-5 10 0,3 0-26 16,0-3-12-16,3-3 21 0,1-2-13 15,2-3-3-15,4-3 15 0,2 0-12 0,1-1 7 0,1 1 0 16,0 1-10-16,0 4 10 0,0 2 8 0,1 0-7 16,-2 6 10-16,-2 1-1 0,-1 5-22 15,-2 0 21-15,-2 0 6 0,1 0-27 0,-3 6 28 16,-1-1-22-16,-2 4 22 0,-1-1 1 0,-2 0-1 16,0 1-15-16,-1 1-7 0,0 1 8 0,0 0-7 15,1 1 31-15,1-2-19 0,-1-1 16 0,4 0-17 16,0-2 7-16,2 1-6 0,1-3 18 0,-2-2-14 15,4-1-10-15,0-2 10 0,1 0-7 0,1 0 8 16,-2-7 3-16,-1 1-7 0,1-5 0 0,-2 1 8 16,-1-2-12-16,0-2-10 0,-3-1-10 15,1-1-5-15,-2 0 35 0,-1-1 36 0,-2 1 27 16,-2 1 38-16,0 1-30 0,0 3-39 0,0 2-30 16,-6 3-19-16,0 0-3 0,-1 2 13 0,-2 3 11 15,-1 1-28-15,0 0 21 0,-1 6 1 0,1 1-18 16,-2 1 25-16,0 3-5 0,0 1-8 0,2 1 16 15,0 2-20-15,3 0 1 0,1 2-6 0,4-2-10 0,2 2 31 16,0-3-10-16,7 3-14 16,1-2-47-16,4-1-77 0,0-2-41 0,4-2-22 15,0 0-11-15,3-3-35 0,-1-2 3 0,4-2 11 16,0-3 18-16,-2 0 79 0,4 0 44 0,-3 0-4 16,-1 0 49-16,-2-7 14 0,0-1-33 0,-1-2 29 0,-1 2 15 0,-2-3 4 15,-1-1 53-15,-3 0 16 0,0 0 7 0,-1-1 37 0,-3 2 7 16,-1 0 65-16,-3 0 14 0,1 1 2 15,-1-1 46-15,-2 2-31 0,0 1-10 0,0 1-41 0,0 2-58 16,0 1-49-16,0 2-30 0,0 2-1 0,-3 0-14 16,-1 0 14-16,-3 5-11 0,-1 1 29 15,-3 3 0-15,-3 2 12 0,-3 5-5 0,-2 2-19 16,-5 2-16-16,-1 1-5 0,-1 0 9 0,2 1-20 16,0-2 26-16,4-1-1 0,0-1-9 0,6-2 17 15,0-2-19-15,5-2-21 0,2-3-43 0,0-1-18 16,2-1-3-16,5-3-15 0,0 0 57 0,0-4-14 15,0 0-6-15,0 0-15 0,0-8 20 0,5-1-2 16,2-2 14-16,-1-2 50 0,0-4-2 0,2-2 3 16,2-2 7-16,-1-1 1 0,1 1 42 15,1 2 26-15,-2 0 15 0,0 2-8 0,-1 2-69 16,-2 4-23-16,-1 4-2 0,-1 3-9 0,0 4 1 16,-3 0 3-16,2 0 22 0,-3 6-6 0,0 2 25 15,0 3-23-15,2 3-37 0,-1 2 22 0,3 3 8 16,-3-2 18-16,1 2 9 0,2 1-18 0,1-2-29 15,2-2 7-15,2 0 5 0,2-4-2 16,1 2 11-16,1-3 20 0,0-3-16 0,4-2-18 16,-2-1 19-16,1-5-53 0,1 0 8 0,-2 0 12 15,2-8-14-15,0 0 9 0,-2-3 10 0,1-1 33 16,-2-3-9-16,1-4 12 0,-3-1-8 0,2-5-2 16,-2-1-4-16,0-2 49 0,1-2 18 0,-2 0 41 15,-1 1 19-15,-2 1 1 0,0 2 16 0,-4 5-29 16,0 3 19-16,-3 3-52 0,-1 4-38 0,0 3-37 15,0 3-44-15,0 2 19 0,-5 1 18 0,3 2 11 16,-3 0 15-16,3 7-20 0,-6 2-7 16,2 5-18-16,-3 2 30 0,-2 4 17 0,-2 4-13 15,0 4-10-15,0 3-22 0,0 1 33 0,1 1-12 16,0 0 0-16,2-1-4 0,1 0-8 0,-1-3-20 16,4-2-15-16,1-3-48 0,0 2-125 0,1-7-45 15,3-3-61-15,0-5-27 0,1 1 30 16,0-6-8-16,0-2 68 0</inkml:trace>
  <inkml:trace contextRef="#ctx0" brushRef="#br0" timeOffset="26890.45">23533 15957 2162 0,'-2'-5'0'0,"2"2"-14"0,0-1 1 16,3 3 8-16,0-1 9 0,1 1-5 15,2 0 8-15,5-2-9 0,0 3-15 0,2 0-39 0,7 0-74 16,1 0-61-16,2 0-72 0,3 0-23 0,-1 0 23 15,1 0 17-15,-2 0 89 0,1 0 98 16,-4 0-4-16,1 0 62 0,-1 0 17 0,-4-5-11 0,3-1 103 16,-4 0 42-16,-1 0 12 0,-1 0 23 15,-2 2 8-15,-4-2-48 0,-2 2-23 0,-2 1-10 16,-4 0-77-16,0 2-14 0,0 1-14 0,0 0-16 16,0 0 54-16,0 7 8 0,-7 0 15 0,-1 3 18 15,-1 4-48-15,-4 3 17 0,2 3-45 0,-3 4 16 16,1 0 1-16,-1 2-36 0,0 0 26 0,2-1-31 15,-1 1 1-15,3-3 17 0,1 0-4 0,0-3-8 16,3-3-11-16,1-2 18 0,1-6-6 0,3 1 16 16,-1-3 27-16,0-4-6 0,2-1 25 0,0-2-19 15,0 0-5-15,4-5-27 0,-1-4-9 0,1-2 15 16,3-3-24-16,1-7 49 0,4 0-22 16,1-7-21-16,4-3 34 0,2-3-52 0,2-2 15 15,1 1 18-15,0-1-33 0,-1 1 7 0,3 3 15 16,-1 3-1-16,-2 5-5 0,-1 4 23 0,1 5-20 15,0 6 1-15,-3 2-2 0,1 4 8 0,-3 3 9 16,0 0-5-16,-4 7-1 0,-3 3-8 0,-3 2-8 16,-6 3 5-16,0 4 29 0,-8 0-16 15,-2 3-5-15,-4 2 23 0,-2 1-20 0,-2-3-18 16,1-1 30-16,-1-2-13 0,2-2 11 0,0-6-6 16,2 0-19-16,4-5 15 0,0 0 0 0,3-3 6 15,2-1 8-15,0-2-12 0,2 0 2 0,3 0 4 16,0 0-19-16,0-3-25 0,0-4 18 0,0 0 15 15,0-4 4-15,8 0 15 0,1-3-45 0,1-1 12 16,2-1-4-16,-1 1-4 0,3 3 13 16,-1-1 3-16,1 5 8 0,-3 1 0 0,-1 3 10 15,-1 4-26-15,1 0 24 0,-2 0-15 0,-2 5-12 16,0 1 22-16,-2 2-25 0,-1 2 21 0,-1 1 18 16,-1 0-10-16,-1 3-1 0,0-3-1 0,0 1-19 15,0-2-17-15,0 0 18 0,0-4-23 0,0 1 27 16,0-3 17-16,4-4-51 0,0 0 37 0,-1 0 9 15,0 0-33-15,1 0 46 0,2 0 1 0,0-4-34 16,0-3 37-16,1 0-20 0,2-3-12 16,-1-2 11-16,-1 0 0 0,1 0 25 0,0 1-14 15,-2 0-23-15,-1 1 9 0,-1 3-10 0,0-1 1 16,-2 4 27-16,0-1-19 0,1 2 3 0,-3 2-10 16,3 1-1-16,-3 0-3 0,0 0-7 0,0 6 38 15,0-3-11-15,0 2-20 0,0-1-90 0,0 3-145 16,-8 1-97-16,3-2-100 0,1 1 51 0</inkml:trace>
  <inkml:trace contextRef="#ctx0" brushRef="#br0" timeOffset="27869.6">21806 17433 2174 0,'-3'-13'12'0,"3"-1"11"0,0 4 4 0,0 1-10 16,0 3-20-16,-4 2-24 0,0 1 10 0,4 3 5 16,-2 0 18-16,-1 7 6 0,-2 1 5 0,0 3-7 15,-3 3 6-15,0 3 5 0,-1 1-34 0,-1 4 5 16,0 0-11-16,3 0 23 0,0-2 13 0,1-2-17 16,4-3 4-16,1-3-9 0,1-2 1 0,0-1 4 0,3-4 0 15,4 0 0-15,1-1-8 0,3-4 29 16,1 0-21-16,4 0 6 0,0-4 4 0,1-3-16 0,0 0 15 15,2-2-26-15,-2 0 21 0,-1 2 12 16,-2-2-10-16,-4 3 11 0,-1-1-25 0,-3 3-18 16,-2 2 15-16,-2 1-13 0,-1 1 13 0,1 0 28 0,-1 0-39 15,0 0 43-15,1 0-20 0,1 4-8 0,1 1 10 16,2 1-6-16,3 1 2 0,2 0-12 16,2 3 32-16,1 0-17 0,1-2 9 0,3 0 20 15,-2 1-14-15,2-1-15 0,-2-2-15 0,0-2 3 0,0 1-7 0,-1-5 6 16,0 0 36-16,0 0-1 15,-3-7 12-15,3-1 35 0,-1-2-17 0,-1-4 12 0,-3 1-2 0,0-3-69 16,2 0 6-16,-5-1 6 0,-1 0-16 16,-2 1 37-16,-3 0-19 0,1 1-42 15,-2 1-37-15,0 1-42 0,0 1 16 16,-5 1-50-16,1 2-31 0,0 1-25 0,4 3-116 16,0 0-5-16,0 0 24 0,5 3 48 0,1 0 122 0,3-1 72 0,2 1 59 15,1-1-2-15,4 1 1 16,-1 2-3-16,2 0 33 0,1-3 50 0,-3 3 39 0,1 0 21 0,-2 0-34 15,-3 0-6-15,-1 0-9 0,-1 0-13 0,-3 0 38 16,-1 0 25-16,-1 0 0 0,-2 3 15 0,-1 3-33 16,-1 0-47-16,0 2-57 0,0 1-8 0,-3 3-23 15,-2 1-5-15,1 2 23 0,0 1 5 0,-1 1-13 16,-1-1 13-16,3-1-3 0,-4-1-21 16,3 0-94-16,0-3-105 0,-1 1-80 0,3-5-89 15,-1 0 39-15,1-2 60 0</inkml:trace>
  <inkml:trace contextRef="#ctx0" brushRef="#br0" timeOffset="28021.33">22403 17230 1891 0,'10'-22'-23'0,"4"0"7"16,1 5 8-16,1 2 0 0,1 2 34 0,1 4-22 16,2 3-22-16,0 3 21 0,1 3-32 0,0 0 37 15,1 0 6-15,-1 3-11 0,-1 3-37 0,-2 2-110 16,-2 1-65-16,-3 2-102 0,-4 0-23 0,-4 4 10 15</inkml:trace>
  <inkml:trace contextRef="#ctx0" brushRef="#br0" timeOffset="28520.02">22250 17541 1155 0,'0'4'-9'15,"0"-4"10"-15,6 0 6 0,1 0-19 0,3 4 55 16,3-4-25-16,3 0 16 0,5 0 21 0,4 0-57 15,1 0 15-15,3-8-11 0,5 1-31 0,0-3 32 16,0 1 3-16,-1-3-25 0,1 1 49 16,-3 0-16-16,-3-3-2 0,0 1-2 0,-2-1 7 15,-2 0 16-15,-4 0 24 0,0 1 47 0,-4 1 12 16,-2 2-26-16,-2 1-15 0,-3 2-35 0,-4 2-52 16,-2 2-2-16,-1 2 7 0,-1 1-8 0,-1 0 1 15,0 4 21-15,0 1-1 0,-3 2 10 0,0 2 12 16,0 3-25-16,-2 3-18 0,1 4 12 15,0-1-7-15,0 3 4 0,-2-2 15 0,3 1 2 16,-3-2 0-16,2-2 8 0,0-4-21 0,1-1-3 16,0-4 20-16,1 0 2 0,1-4 32 0,1-1 23 15,0-1 22-15,0-1-35 0,0 0-21 0,0 0-13 16,0-6-35-16,3-3 36 0,0-1-11 0,1-4-17 16,3-3 4-16,1-5-10 0,1-3 8 0,4-3 48 15,2-1-4-15,0 0 10 0,4-1-5 0,0 2-44 16,1 3-16-16,0 4 14 0,2 2 17 0,-1 4-3 15,-2 4 1-15,1 2-19 0,-2 5-18 0,-1 1 20 16,-2 3 11-16,0 0-26 0,-5 0 19 0,0 5-20 16,-5 1-2-16,1 1 45 0,-6 3-25 15,0-1-1-15,-5 3 7 0,-1 0-15 0,-5 1 6 16,0-1-5-16,-2-1-7 0,-2-1 22 0,-2-2 6 16,3-2-24-16,-1-1 27 0,0-2-46 0,2-3-33 15,-1 0-3-15,2 0-87 0,-1 0 5 0,3-5-69 16,-2 1-50-16,3-2-49 0,2-1-68 0,0 0 52 15,3-1 47-15</inkml:trace>
  <inkml:trace contextRef="#ctx0" brushRef="#br0" timeOffset="29933.21">23107 17457 1802 0,'0'0'3'0,"0"0"10"0,0 0 4 0,0 0 30 16,0 0-9-16,0 0-12 0,2-2-3 0,0-1-12 15,3 0-1-15,-2 0-26 0,2-1 20 16,1-1-29-16,3-4 11 0,2-1 70 0,3-2 0 15,2 0 19-15,3-3-7 0,1-2-22 0,5 0 11 0,1 0-10 16,-1-1 34-16,2-2 4 0,1 3-35 0,-1-3 11 0,-3 1-40 16,2 0-7-16,-3 1-1 0,-1 0-7 15,0 0 12-15,-2-1-13 0,0 0-16 0,-4 2-5 16,1 0 1-16,-2 0 11 0,0 1 16 16,-3 1 12-16,1 3-9 0,-4 2-26 0,-2 2 16 0,-3 1-19 0,1 2 12 0,-2 2 16 15,-2 1-37-15,-1 1 25 0,0 1-26 0,0 0 6 16,0 0-15-16,0 0-38 0,0 0-30 15,-2 0-62-15,-1 0-28 0,1 0-80 0,0 0-18 16,2 0-33-16,-2 0 44 0,0 0 18 0,0 6 31 16,-1 1 53-16</inkml:trace>
  <inkml:trace contextRef="#ctx0" brushRef="#br0" timeOffset="30617.35">23191 17400 965 0,'0'0'38'0,"0"0"1"0,0 0 68 0,4 0 33 16,-4 0-15-16,0 0 34 0,0 0-48 0,0 0 4 16,0 0-20-16,0 0 8 0,0 0 2 15,0 0-28-15,0 0 13 0,0 0-17 0,0-2 2 16,0 1-3-16,0 1-10 0,0 0 16 0,0 0-21 16,0-1 4-16,0-1-16 0,0 2-26 0,0 0-22 15,0 0 3-15,0 0 9 0,0 0-18 0,0 0 8 16,0 0-20-16,0 0 25 0,0 5 94 0,-4 0 17 15,4 2 42-15,0-1-66 0,0 4-89 0,0 3 44 16,0-1-39-16,4 6 3 0,0 1 4 16,2 2-7-16,0 0-51 0,4 2 64 0,2-2 1 0,0 3-56 15,2-2 55-15,3 2-22 0,3-2-12 16,3 0 11-16,1 0-18 0,2-2 20 0,-1 0-17 16,2-2 12-16,-1-1 18 0,-2-4-45 0,-3-1 73 15,-1-1-34-15,0-2 1 0,-5-1 3 0,0-3-31 16,-5-1 42-16,-2 0-16 0,-2-1 15 0,0-2-26 15,-3-1-21-15,-1 0 70 0,-2 0 4 0,0 0 0 16,0 0-17-16,0 0-35 0,0 0 14 16,0 0-43-16,0 0 74 0,0 0-30 0,0 0-15 15,0 0 73-15,0 0-71 0,0 0 6 0,0 0-36 16,0 0-17-16,0 0 45 0,0 0-29 0,0 0 45 16,0 0-27-16,0 0 16 0,0 0 1 0,0 0 19 15,-4 0-9-15,4 0-15 0,0 0 27 0,-3 0-64 16,1 0 65-16,0 0-24 0,1 0-44 0,0 0 81 15,1 0-76-15,0 0 33 0,0 0 22 16,0 0-59-16,0 0 61 0,0 0-72 0,0 0-14 16,0 0 39-16,0 0-61 0,0 0 7 0,0 0 3 15,0-2-57-15,0 0-25 0,-2 2-3 0,2 0 5 16,0 0-15-16,0 0-38 0,0 0-33 0,0 0-26 16,0 0-20-16,0-5 63 0,0 2 19 15,0-1 5-15,0 0 11 0</inkml:trace>
  <inkml:trace contextRef="#ctx0" brushRef="#br0" timeOffset="47781.35">16316 15290 1046 0,'0'-5'-8'16,"5"-1"4"-16,-5 0-33 0,0 0 35 0,0 4-8 16,0 2-1-16,0 0 71 0,0 0-20 0,0 0 0 15,0 0 2-15,0 0-24 0,0 0-11 16,0 0 17-16,0 0-24 0,0 0-21 0,0 0 31 16,0 0-21-16,0 0 48 0,-9 0-15 0,1 0-1 15,0 4 2-15,-2 0-11 0,-2-1 19 0,-2 1-12 16,0 2 33-16,-4 1-25 0,0 0-4 0,-1 1 15 15,0 2-17-15,0 1 18 0,1 0 7 0,-1 0-49 16,3 4-2-16,-1-1-15 0,2 1 6 0,0 2 31 0,3 0-26 16,2 2 9-16,0 1 14 0,2 2-20 0,2-1 29 0,1 1-26 15,0 0 2-15,2 2 3 0,1-2-17 0,1 2 24 16,0-2-15-16,0 0-18 0,0-1 20 0,1-2-4 16,0 1 1-16,0-3 16 0,0 2-11 0,0-2 19 15,0-1 4-15,0-1-3 16,0 0-8-16,4-1-21 0,-1-1 4 0,2-1 1 0,0 0 31 15,2 0-10-15,0-2-26 0,2 0 27 0,3 1-14 16,1-1 6-16,3-1-11 0,0 2-1 0,2-1-22 16,2 1 37-16,-1 2 7 0,1-2-28 15,-2 0 13-15,0 1-2 0,-2 2-16 0,-2-2 25 0,-2 3-8 16,-1-1-34-16,-4 1 26 0,-1 0 14 0,-3 3 11 16,-1 0 1-16,-2-1-12 0,0-1-37 0,0-1 10 15,-3 0 21-15,-1-1 14 0,-1 0-4 0,0-1 5 16,-3-1-20-16,1 2-2 0,-3-1 21 15,0 1-25-15,-2 0 34 0,-1 3-13 0,-1-2-14 16,0 2 27 0,-3-2-40-16,0 1 21 0,0 1-11 0,2-3-16 15,0-1 38-15,1-1-19 0,1-2 14 0,5-3 16 0,1 0-32 16,2-2 12-16,2-3-13 0,1 0-26 0,2 0 21 0,0-2-4 0,0 0 23 16,2 0 18-16,2 0-20 0,0 0 12 0,1 0-9 15,2 0-36-15,3 0 22 0,-1 4-9 0,2-1-16 16,2 1 54-16,0 0-39 0,2 1 13 0,0 0 9 15,0 3-19-15,2 1 15 16,0 0-12-16,0 2 3 0,0 0 9 0,1 4 12 16,0 0 13-16,1 1-3 0,-3 0-16 15,1 0-12-15,-3 0-1 0,3 0-10 0,-4 0 2 0,3 1 12 0,-4-1 2 0,1 0-3 16,-1 0 8-16,-2-1 8 0,0 2-23 16,-2 0 8-16,-1 2 2 0,-2-1-16 0,-1 3 8 15,-2 2 12-15,0-2 2 0,-2 3-2 0,0 0 7 16,-7 3-2-16,1-1 2 0,-2-2-5 15,1 1-10-15,-1-1-6 0,-1 0 7 0,0 2 9 0,-3-1 6 16,3-1-8-16,-3 3-20 0,-2-1 23 0,3 3-5 16,-3 0 8-16,-1 1-13 0,0 0-21 0,0 0 25 15,0 1-19-15,0-2 20 0,1 1-2 0,4-4-17 16,0-2 29-16,2-4-1 0,1-2 7 16,3-3-6-16,0-5-31 0,3-2-3 0,1-1-5 15,0-7 8-15,0 0 32 0,5 0-7 0,1 0 13 16,3 0-23-16,2 0-3 0,2 0 6 0,6 0 11 15,2 0 28-15,3-8-5 0,6-1-6 0,1 1-13 16,2-2-1-16,2-1 9 0,1 1 6 0,0 0-21 16,2 1-30-16,-2 2 8 0,-2 2 3 0,0 1-9 15,-5 4 36-15,-1 0-19 0,-3 0 13 16,-4 0 1-16,-2 0-15 0,-4 0-3 0,0 3-31 16,-5-3 52-16,-2 0-31 0,-1 2 8 0,-2 1 32 15,-3-3-38-15,0 0 35 0,-1 0 30 0,-1 0-1 16,0 0 18-16,0 0-8 0,0 0-59 0,0 0-1 15,0 0-7-15,0 0 1 0,0 0 18 0,0 0-10 16,0 0-14-16,0 0 5 0,0 0 18 0,0 0-26 16,0 0 21-16,0 0 9 0,0 0-38 0,0 0 34 15,0 0-31-15,0 0 18 0,0 0 15 16,0 0-25-16,0 0 37 0,0 0-42 0,0 0 25 16,0 0 14-16,0 0-26 0,0 0 23 0,0 0-45 15,0 0 14-15,-3 0 4 0,3 0 2 0,0 0 8 16,0 0-13-16,0 0 3 0,0 0 5 0,0 0 12 15,0 0-17-15,0 0 21 0,0 0-30 0,0 0 23 16,0 0 16-16,0 0-15 0,0 0 7 0,0 0-26 16,0 0 10-16,0 0-14 0,0 0-4 0,0 0 7 15,0 0 5-15,0 0 13 0,0 0-6 0,0 0 35 16,0 0-28-16,0 0-16 0,0 0 32 0,0 0-27 16,0 0-11-16,0 0 12 0,0 0 2 0,0 0-1 15,0 0 19-15,0 0 5 0,0 0-16 0,0 0-24 16,0 0 13-16,0 0-9 0,0 0-19 0,0 0 21 15,0 0 24-15,0 0-22 0,0 0 40 16,0 0-4-16,0 0-43 0,0 0 37 0,0 0-32 16,0 0 20-16,0 0-16 0,0 0-5 0,0 0 1 15,0 0-21-15,0 0 45 0,0 0-10 0,0 0 23 16,0 0-15-16,0 0-1 0,0 0-10 0,0 0-1 16,0 0 21-16,0 0-29 0,0 0-3 0,0 0-10 15,0 0-6-15,0 0 33 0,0 0 9 0,0 0-2 16,0 0-7-16,0 0-25 0,0 0 18 15,0 0 6-15,0 0 3 0,0 0-7 0,0 0-1 16,0 0 10-16,0 0-6 0,0 0 26 0,0 0-18 16,0 0-32-16,0 0 34 0,0 0-34 0,0 0 18 15,0 0 15-15,0 0-15 0,0 0 4 0,0 0-8 16,0 0-4-16,0 0 5 0,0 0 23 0,0 0-28 16,0 0 10-16,0 0 9 0,0 0-14 15,0 0 33-15,0 0-16 0,0 0-30 0,0 0 18 16,0 0-10-16,0 0 8 0,0 0 36 0,0 0-20 15,0 0-22-15,0 0 7 0,0 0-17 0,0 0 20 16,0 0 29-16,0 0-18 0,0 0 11 0,0 0-39 16,0 0 2-16,0 0 15 0,0 0-26 0,0 0 46 15,0 0-9-15,0 0-22 0,0 0 25 0,0 0-16 16,0 0-14-16,0 0 18 0,0 0-10 0,0 0 7 16,0 0-3-16,0 0-5 0,0 0 14 0,0 0-26 15,0 0 43-15,0 0-6 0,0 3-14 16,0-3-11-16,0 0 8 0,0 0 0 0,0 0 13 15,0 0 17-15,0 0-41 0,0 0 3 0,0 0-2 16,0 0-14-16,0 0 36 0,0 0-6 0,0 0 0 16,0 0 20-16,0 0-39 0,0 0 28 15,0 0-21-15,0 0 9 0,0 0-14 0,0 0-15 16,0 0 11-16,0 0 5 0,0 0 28 0,0 0 17 16,0 0-4-16,0 0-35 0,0 0 13 0,0 0-30 15,0 0 25-15,0 0 12 0,0 0-28 0,0 0 32 16,0 0-22-16,0 0-18 0,0 0 18 0,0 0-10 15,0 0 10-15,0 0 20 0,0 0-3 0,0 0-15 16,0 0 4-16,0 0-11 0,0 0-13 0,0 0 7 16,0 0 16-16,0 0 14 0,0 0 7 0,0 0 5 15,0 0-30-15,0 0-20 0,0 0 15 16,0 0-19-16,0 0-1 0,0 0 31 0,0 0-10 0,0 0 13 0,0 0-7 16,0 0 5-16,0 0-3 0,0 0-18 0,0 0 36 15,0 0-7-15,0 0-27 0,0 0 42 0,0 0-44 16,0 0 8-16,0 0 39 0,0 0-53 0,0 0 36 0,0 0-26 0,0 0-15 15,0 0 46-15,0 0-5 16,0 0 0-16,0 0-3 16,0 0-26-16,0 0 0 0,0 0 19 0,0 0 11 0,0 0 0 0,0 0-18 0,0 0 6 15,0 0-10-15,0 0-17 0,0 0 33 16,0 0-34-16,0 0 13 0,0 0 34 0,0 0-22 16,0 0 9-16,0 0 5 0,0 0-56 0,0 0-11 15,0 0 1 1,0 0-21-16,0 0-4 0,0 0 7 0,0 0-40 15,0 0-66-15,0 0-24 0,0 0-77 0,0 0-28 16,0 0 9-16,0 0 46 0</inkml:trace>
  <inkml:trace contextRef="#ctx0" brushRef="#br0" timeOffset="55351.3">18370 16241 347 0,'0'-4'-3'0,"0"4"-2"15,0-3-10-15,0 3 10 0,-3 0 17 0,3-1-33 16,-3 0 3-16,1 1 31 0,1 0-56 0,1 0 81 15,-1 0-39-15,0 0-32 0,0 0 82 0,0 0-82 16,0 0 79-16,-1 0-35 0,2 0-23 0,-2 0 55 16,1 0-47-16,-1 0 62 0,0 0-4 15,0 0-33-15,1 0 6 0,-1 0-18 0,-1 0-8 16,1 0 16-16,-2 0 10 0,0 0 9 0,0 0-27 16,0 0 2-16,-2 0 10 0,1 0-14 0,-4 0 35 15,4 0-13-15,-2 0-8 0,0 0-6 0,1 0 13 16,0 0-28-16,0 0 27 0,1 0-16 0,-2 0-21 15,4 0 48-15,-2 0-25 0,1 0 9 0,0 0-22 16,2 0-1-16,-3 0-9 0,2-3 16 0,1 1 24 16,-1 0-22-16,-1 2 1 0,-2 0 18 0,2-2 1 15,-3 2-17-15,2 0 4 0,-2-3-23 0,-2 3-5 16,0 0 42-16,2 0-4 0,0 0 11 0,-2 0-35 16,1-1 7-16,0 1-1 0,1 0-40 0,-1-2 58 15,1 2-35-15,-1 0-5 0,3-2 38 16,-2 2-13-16,-1 0 3 0,1-2 14 0,1 2-21 15,0 0-22-15,1 0-5 0,-1 0 21 0,1 0-16 16,0-2 2-16,0 2 34 0,-2 0-28 0,0 0 9 16,-2 0 19-16,1 0-12 0,-1 0 28 0,0 0 6 15,-1 0 18-15,-3 0-18 0,3 0-16 0,-1 0-4 16,0 0-25-16,1 0 0 0,-2 0 16 0,4 0-21 16,-1 0 15-16,3 0 22 0,-1 0-29 15,2-3 11-15,0-1-9 0,1 4-8 0,0-3 12 16,1 1 5-16,-1 2 8 0,0 0-8 0,-1-3 1 15,1 3 6-15,-1-2-25 0,0-1 14 0,-2 3 6 16,1 0-5-16,-3 0-5 0,3 0 6 0,-3 0-14 16,1-3-9-16,-1 3 51 0,1 0-12 0,-2-2 5 15,3 0 18-15,-2 2-43 0,1-3-3 0,0 3-12 16,1-2 11-16,0 2 4 0,-1 0 3 0,1 0-7 16,0-3-4-16,1 1 5 0,0 2-8 0,-1 0-1 15,0 0 6-15,0-2 5 0,1 2-5 16,-1 0 20-16,-3 0-36 0,2 0 16 0,-1 0 10 15,-1 0-17-15,0 0 30 0,0 0-9 0,2 0 14 16,-2 0-9-16,1 0 1 0,0 0-8 0,1 0-26 16,0 0 22-16,0 0 5 0,2 0-20 0,0 0 20 15,-1 0-15-15,0 0-12 0,0 0 31 16,2 0-18-16,-4-3 11 0,3 3-1 0,-1 0-17 16,0 0 7-16,-1 0 21 0,1 0-17 0,0 0 22 15,0 0-4-15,-2 0-18 0,2 0-8 0,-2 0-19 16,0 0 8-16,-2 0 9 0,1 0 15 0,2 0 10 15,-2 0-11-15,1 0-1 0,-1 0 10 0,0 0-15 16,1 0 3-16,1 0-13 0,-1 0 7 16,-3 0 11-16,1 0 5 0,-4 3-16 0,3-1-7 15,-1-2-12-15,-1 3 18 0,0-3 6 0,-3 2 18 16,3 0-17-16,-2 1-16 0,3-1 15 0,-2-2-9 16,2 2 4-16,-2 1 17 0,1-3-12 0,1 3-21 15,1-3 38-15,-1 2-23 0,3-2 1 0,-2 2 7 16,3-1-22-16,-2-1 23 0,1 4 9 0,-1-1 1 15,1-1-13-15,-2 1-5 0,-1 1 5 16,-1 0 2-16,-1 0-7 0,0 1-3 0,-2 0-1 16,1-1 8-16,-2 2 11 0,2 0-2 0,0-1-25 15,-1-2 0-15,3 4 4 0,-2-2-2 0,3 0 31 16,1 0-16-16,0-1-1 0,1 0-9 0,2 1-7 16,-1 1 19-16,1-3-8 0,1 1 5 0,-1 1 9 15,0 1-23-15,0 0 26 0,1 1-11 0,-2 1 1 16,1 1-10-16,-1 1 12 0,-1 1-14 0,1 2-10 15,0 1 36-15,-1-2-17 0,1 1 9 0,0 1-8 16,-2-2 1-16,4 1-20 0,-1 1 11 0,-2 0 27 16,3 1-38-16,0 0 30 0,-1 1 13 0,1 1-43 15,-1 0 30-15,3 3-24 0,-2-1 14 16,1 0 16-16,-2 1-15 0,3 0 11 0,0-1-36 16,0 0 2-16,1-1 17 0,0 0 2 0,1 1 22 15,0-2-1-15,2-1 0 0,0 0-10 0,-2 2-34 16,2-2 29-16,-1 2-23 0,1 0 6 0,2-1 23 15,-1 1-30-15,0 0 24 0,0-1-19 0,-1 2 5 16,1-1 23-16,0 1-6 0,0-2-7 0,0 1 2 16,0 0-15-16,0 1-14 0,0-2 22 0,1 1 12 15,-1-1-4-15,0-1 7 0,0-1 5 16,1 0-22-16,-1-1-2 0,1-2 2 0,0 1 4 16,0-1 3-16,0 0 0 0,4-1 5 0,0 1 5 15,1 0-14-15,0 2 20 0,0 0-12 0,3 0-3 16,-3 2 13-16,3-1-14 0,-1 1 10 0,1 2-7 0,-1-1 3 15,2 0-2-15,0-1-17 0,2 1 13 16,-2 0-3-16,0 0-11 0,1-2 27 0,-1 0-24 16,12 18 2-16,-12-18-5 0,2 2 26 15,0 0 11-15,0-3-27 0,-1 2 23 0,2 0-29 16,0 1 14-16,0 1 3 0,1-1-16 0,-1 1 15 16,0-1-21-16,3 1 7 0,-1-2-4 0,-1-1-6 15,2-1 3-15,-2-1 7 0,3-1 6 0,-2-1-11 16,0-2 27-16,0 0-19 0,-1-1 3 15,1 0 27-15,1-2-45 0,-1 0 18 0,0-1 12 0,1-1-21 16,0-1 27-16,-2 0-12 0,4-1-24 0,-2-2 14 16,2 0-11-16,0 0 14 0,1 0 11 0,0 0 0 0,0 0-8 0,2 0-3 15,-1 0 8-15,1 0-5 0,-2 0 14 16,1 0-23 0,-2 0 15-16,2-3-3 0,-3 0-13 0,0 1 23 0,-1 0-27 15,0 0 1-15,-1 1 12 0,-1-1-4 0,1-1-12 16,2 1 13-16,-2 0-7 0,2 0 8 0,2-1 14 0,0 1-9 0,2-1 16 15,2-2-8-15,0 1 0 0,3 0-2 0,1-2-13 16,1 1-13-16,1 0 3 0,1 2-2 16,0-1 0-16,0 2 14 0,-3-1 8 0,1 1-6 0,-2 2 12 15,0-2-1-15,-1 2-12 0,-4 0 15 0,1 0-28 16,-2-2 1-16,-2 2 9 0,0-3 1 0,0 0 25 16,0 1 1-16,3-4-14 0,-1 0 0 0,3-2-4 15,2-1-6-15,0-3-2 0,4 1-7 0,-1-2 4 16,5 0 3-16,1 1 9 0,-2 0-9 15,1 1-10-15,-2 0 5 0,-1 4-28 0,-3 0 20 16,-1 2-13-16,-2 0 20 0,-2 5 14 0,-3-5-15 16,1 1 8-16,-3 1-4 0,1-2 16 0,0-1-18 15,-1-2 11-15,0 0-8 0,-2-1-16 0,3-1 41 16,-2 1-20-16,1 0 9 16,0 0-7-16,1 2-24 0,-2-2 13 0,1 2-3 0,-1 1 2 0,2-1 23 15,-3 0-3-15,1 2-9 0,-2 0 25 0,2 0-23 16,-2-2 1-16,1 2-7 0,-2-1-11 15,-1 0 11-15,3 0 1 0,-2-2 5 0,0 0-15 16,1-1-13-16,2 1 15 0,-1 1-6 0,0-3 18 16,3 1 18-16,-1 0-21 0,-1 1-6 0,1 1 21 15,-1-3-33-15,1 3 35 0,-3-1-6 0,0 1-25 16,0 0 36-16,0 0-22 0,1 1-15 0,-3 0 27 16,2 1-10-16,-3-2-19 0,-1-1 39 0,4 2-38 15,-5-2 2-15,1 2 31 0,2-3-10 16,-2 0 4-16,0 1-5 0,0-1-26 0,0 1 20 15,0-1 17-15,0 1-17 0,1-1 18 0,-1 1-19 16,0-1 1-16,1 1-18 0,-2-1 20 0,2 0-2 16,1 2-7-16,-2-2 11 0,1 0 0 0,-1 1-6 15,2-1 15-15,-1 2-9 0,-2-2 0 16,1 0 8-16,-1 1-29 0,1 1 30 0,-3-1-44 16,3 0 12-16,-3-1 24 0,-1 1 9 0,3 1 6 15,-2 0-23-15,1 0 2 0,-1 0-17 0,0 0 4 16,-1 1 22-16,2-3 7 0,-2 4-3 0,0-3 8 15,0 1-28-15,-1 1 7 0,0-1 2 0,0 0 14 16,0 1 7-16,0 0-31 0,-1 0 13 0,-1 1 0 16,0-2 1-16,0 2 10 0,-1 0-8 15,0-1 1-15,-1 0-10 0,2 0-13 0,-1-2 16 16,0 3 3-16,-1-3 11 0,0 2 5 0,1-2-22 16,-1 3-19-16,1-3 28 0,-1 3 5 0,0-1-11 15,0 0 4-15,0 2-8 0,0 1-13 0,0 0 20 16,0-3-2-16,0 3-16 0,0-2 37 0,0-2-18 15,-3 0 11-15,0 0-15 0,1 1-13 0,0-3 16 16,0 3-6-16,1-2 1 0,0 2 7 0,-2-1 20 16,3 0-16-16,-2 2 26 0,0-1-15 15,1 0-17-15,-2 1 18 0,0 1-35 0,1-1 7 16,0 1-6-16,-2-1 12 0,2 2 1 0,-1-1-4 16,0 0 22-16,-2-1-14 0,3 1 12 0,-4 1-19 15,4-2 4-15,-2 1-22 0,1-1 3 0,0 1 41 16,0 0-35-16,-1 0 30 0,2 0-11 0,-1 0-7 15,0 0 33-15,0 1-36 0,-1-1 35 0,1-1-28 16,0 0-14-16,0 2 10 0,1-1-19 16,0 1 38-16,-1 0-24 0,0 1 26 0,1-3-18 15,-3 5-5-15,3-4 11 0,-2 1-32 0,2 1 37 16,-3-2-8-16,1 0 17 0,1 1-1 0,0 0-7 16,0 0-28-16,-2-1 2 0,2 1 12 0,-1 0-2 15,1 1 0-15,-1-1 2 0,0 1-1 0,1-1 0 16,-1-1 6-16,-1 1 12 0,1 1-3 0,-1-1-2 15,2-1-2-15,-1 1-16 0,-1 0-10 0,-2 1 17 16,0-3 7-16,1 2 7 0,-2-1 9 16,2 0-3-16,-2 1-11 0,1 0-1 0,-2-1 10 15,3 1-23-15,-3 1 8 0,1-2-9 0,1 1 8 16,2 0-1-16,-2 1 3 0,1-1-17 0,1-1 3 16,-2 1-10-16,4 0 12 0,-2 0 14 0,-1-1-6 15,1 1 16-15,0-1-1 0,-1 0 0 0,2 1 4 16,-4 0-16-16,2-1 27 0,-1-1-23 0,-1 2 24 15,1-1-17-15,-4 1-16 0,3-2 18 16,-3 2-9-16,0-3 21 0,1 2-1 0,1 0-17 0,-2 0-16 16,1-2 9-16,1 2-15 0,-2 0 33 15,3-1-14-15,-1 0 3 0,-2 2-3 0,3-1-16 16,0 0 16-16,1 0-9 0,-1 1 4 0,1 1 9 16,0-1-12-16,0 0-18 0,-2 1 13 0,0 0-22 15,1 0-1-15,-2-1 17 0,3 0 21 0,-3 0-12 16,2 0 0-16,-2 1 34 0,0-1-50 0,1 2 34 0,-2-3-3 15,3 2-15-15,-3 0 2 0,0 0-8 16,1 1 9-16,1 0-7 0,-2-1 16 0,4 0 6 16,-1 0-5-16,0 1-23 0,-1-1 5 0,1-1 2 0,3 1-15 15,-2 2 12-15,0-2 4 0,0 0-8 0,1 2 33 16,0-1-2-16,0-1-26 0,-1 2 5 0,1-2-23 0,-2 1 25 16,1 1-21-16,-2-2 2 0,0 1 28 15,-2 1-38-15,0-1 64 0,1-2-10 0,-1 3-23 16,-2 0 6-16,2 0-20 0,-1-2 8 0,0 2-6 0,2 0 28 15,-1-2-19-15,1 1 8 0,3 1-3 0,-3-1-22 16,3 1 16-16,-1-1 3 0,1 1 7 0,0-1-2 16,1 0 5-16,-1 1-14 0,0 0-9 15,0-1 15-15,-2 0-19 0,1 1-13 0,-1-1 35 16,-2 1-6-16,2 0 0 0,-1 0 21 0,-1 0-22 16,1 0 9-16,-2 0 5 0,0-2-30 0,0 2 21 15,-2 0 0-15,2 0-28 0,-1 0 37 0,-2 0-42 16,3 0 23-16,-1 0 25 0,3 0-19 0,1 0 31 15,-1 0-45-15,3 0 9 0,1 3-19 0,1-1 2 16,1-1 22-16,-1 0-4 0,1 0 19 16,-1 1 3-16,0 0-34 0,0 0 3 0,2 1-13 15,-1-2-59-15,-1-1 11 0,1 0-56 0,1 0-52 16,1 0-22-16,2 0-58 0,0 0-23 0,0 0 0 16,0 0 11-16,0 1 27 0</inkml:trace>
  <inkml:trace contextRef="#ctx0" brushRef="#br0" timeOffset="57245.56">19188 16082 953 0,'0'-7'-24'0,"0"0"16"0,3 1 2 16,1 0 17-16,1 3-21 0,0-3-13 15,1 3 6-15,2-1-28 0,1 0 75 0,0-1 27 16,3 1 7-16,-2 4 8 0,2-5-41 0,2 5 1 15,-1 0-37-15,0 0 8 0,1 0 19 0,1 0-18 16,0 0 19-16,0 0-10 0,-1 0-17 0,-2 0-17 16,3 5 5-16,-1-5 29 0,-1 8-14 0,-1-2 20 15,-1 1-26-15,-2 1-25 0,-1-1 45 16,0 3-31-16,1 0 62 0,-3 1 19 0,-1 0-8 16,-1 2 14-16,-1-1-50 0,-1 1-6 0,-1-1-7 15,1 0 49-15,-2 0 11 0,0 0 7 0,0 1-8 16,0-1-54-16,-4-1 7 0,1-1-39 0,0 3 18 15,0-1-9-15,0 1-4 0,0-1 24 0,-1 1-15 16,1-1 13-16,1 3 7 0,-3-1-12 0,3-1-10 16,0-1 4-16,1 1-3 0,1 0 9 0,0 0 3 15,0 0 2-15,3-1-10 0,0-1 7 0,3 1-2 16,-3 0 12-16,1-3-2 0,1 2-12 16,0-2-1-16,1 0 3 0,3-1 8 0,-2-1 6 15,2-1-4-15,0 0-2 0,3 0-6 0,-1 0-9 16,2-1 20-16,-1-1-7 0,5-1-16 0,-4 1 12 15,2-1-8-15,-4-1-14 0,0 1 29 0,-1-3-8 16,-3 0 8-16,-1 3 48 0,-2-3 5 0,-4 1 12 16,0-1-1-16,0 1-50 0,0-1-13 0,0 0 12 15,0 0-5-15,-4 0 6 0,2 0 7 16,-2 0-9-16,1 0-16 0,-4 0-7 0,1 3-6 16,-2 2 4-16,0 2 6 0,-4-2 5 0,0 3-13 15,0 0-12-15,-1 1 15 0,0 2 10 0,2-2 13 16,1 1 0-16,1 0-5 0,1-1-8 0,1-1 0 15,1 0 13-15,1 1-34 0,3-2 22 0,-2 0 1 16,1 1-3-16,0-1 21 0,0 1-20 0,3 1 2 16,-1 0-35-16,1 0 11 0,0 2 6 0,0-2-1 15,0 3 6-15,3-2 22 0,1 0-37 16,-1 0 17-16,1-1 35 0,-2 1-41 0,3 0 27 16,-1 0-27-16,0 1-12 0,0 1 24 0,1 0 7 15,-1 1 4-15,2 1-31 0,-3 0 9 0,3-1-15 16,-2-1 19-16,2 1 19 0,-2-1-24 0,0 0-1 15,-1-1 0-15,1 1 19 0,-1-2 1 0,-1 0-2 16,2 1-4-16,-1-2-10 0,1 1 2 0,-1 1-21 16,1-2 21-16,0-1 1 0,-1 2-18 0,2-2 44 15,-1 3-24-15,-1-2-14 0,3-1 38 0,-2 1-22 16,0 1-7-16,0 0 15 0,0 0-23 16,0-1-4-16,-2 1 12 0,2 0-13 0,1 1 4 15,-2-1 9-15,-1 0 8 0,1-1 20 0,-1 1-28 16,-1 0 0-16,2-1 0 0,-1 1 9 0,-1 0 18 15,0-1-13-15,0 1 0 0,-1 2-27 0,1-4-5 16,-1 4 15-16,0-3-10 0,0 1 27 0,0 0-8 16,-4-1 32-16,-1-1-7 0,3 1-3 0,-2-1 43 15,2-2-28-15,-3 1-1 0,-2-1-8 0,2-1 0 16,-1 0-8-16,-1-1 15 0,-3 1-28 16,0-2-3-16,-2-1 37 0,-1 1-11 0,-1 1 23 15,-2-3-2-15,-1 2-34 0,-1-2 15 0,0-1 2 16,-1 0-11-16,-2 0-2 0,2 0 33 0,-2-2-51 15,1-1 49-15,0 1-22 0,1-2-49 0,0 1 31 16,2 0-35-16,0 0 36 0,3 0-23 0,-1 1-3 16,4 1 13-16,0-2 4 0,-2 0-26 0,4 1 45 15,1 0-37-15,-1 1-6 0,2-1 59 0,2 1-49 16,1 0-12-16,0 1 25 0,0 0-22 0,4 0 30 16,0 0 18-16,0 0-38 0,0 0 1 0,0 0 22 15,0 0-23-15,0 0 7 0,0 0 38 0,0 0-88 16,0 0 54-16,0 0-7 0,0 0-19 15,0 0 48-15,3 0-27 0,-3 0 2 0,0 0-14 16,0 0 8-16,0 0-18 0,0 0-5 0,0 0 38 16,0 0-7-16,0 0 39 0,0 0-12 0,0 0-1 15,0 0-23-15,0 0-37 0,0 0 13 0,0 0-12 16,0 0 23-16,0 0 10 0,0 0-14 0,0 0-12 16,0 0 13-16,0 0 4 0,0 0 9 0,0 0-32 15,0 0-4-15,0 0 9 0,0 0-1 16,0 0 35-16,0 0 5 0,0 0-12 0,0 0 6 15,0 0-32-15,0 0 19 0,0 0-15 0,0 0 5 0,0 0 27 16,0 0-31-16,0 0 16 0,0 0-5 16,0 0-10-16,0 0 27 0,0 0-8 0,0 0 0 0,3 0-2 15,-3 0-11-15,0 0-12 0,0 0 22 0,0 0 7 16,0 0-23-16,0 0 46 0,0 0-37 0,0 0 4 16,0 0-8-16,0 0-1 0,0 0 21 0,0 0-10 0,0 0 42 15,0 0-40-15,0 0-6 0,0 0 7 16,3 0-25-16,-3 0 33 0,0 0-1 0,0 0-25 15,0 0 12-15,0 0-9 0,0 0-6 0,0 0 26 0,0 0 2 16,0 0-5-16,0 0 21 0,0 0-14 16,0 0-18-16,0 0 10 0,0 0-27 15,0 0 21-15,0 0 5 0,0 0-8 0,0 0 24 0,0 0-6 16,0 0-4-16,0 0-1 0,0 0-19 0,0 0-4 0,0 0 18 16,0 0-8-16,0 0-5 0,3 0 0 0,-1 0-2 15,-2 0-18-15,0 0 27 0,0 0-4 0,0 0-2 16,0 0 27-16,0 0-39 0,0 0 12 0,0 0 2 15,0 0 9-15,0 0 1 0,0 0 19 0,0 0-47 16,0 0-12-16,0 0 51 0,0 0-47 0,0 0 47 16,0 0-14-16,0 0-35 0,0 0-18 0,0 0-16 15,0 0-29-15,0 0 17 0,0 0-25 0,0 0-6 16,0 0-29-16,0 0-37 0,0 0-10 0,0 0-33 16,0 0-17-16,0 0-15 0,3 0 0 0,2-7 21 15,0 0 88-15</inkml:trace>
  <inkml:trace contextRef="#ctx0" brushRef="#br0" timeOffset="57820.4">19607 16981 549 0,'-3'0'29'0,"1"0"-14"0,0 0 40 0,-1 0 2 16,3 0 10-16,0 0 43 0,0 0-27 0,0 0 23 15,0 0-82-15,0 0-4 0,0 0 39 16,0 0-21-16,0 0 33 0,0 0-24 0,3 0-58 16,-3 0 16-16,2 0 18 0,0 0 20 0,-2 0 17 15,0 0-3-15,0 0-24 0,0 0-4 0,0 0 17 16,0 0 1-16,0 0 12 0,0 0 8 0,0 0-39 16,0 0-9-16,0 0-13 0,0 0-21 0,0 0 37 15,0 0-13-15,0 0-5 0,3 0 4 16,3 0-31-16,-2 0 10 0,3 0 43 0,3 0-9 15,2-5 9-15,2 2-5 0,2-1-33 0,0 1 4 16,2-2-10-16,2 2 9 0,2-1 32 0,-1-1 5 16,0 2 12-16,0-2 6 0,2 2-39 0,1-1 11 15,-3-1-8-15,1 0-2 0,-1 1-2 0,-1-1-11 16,-1 0 0-16,0-2 4 0,-3 2 19 0,0 1-2 16,-4 0 1-16,-1 0-13 0,-1 4-7 15,-1-3-2-15,-3 3-9 0,-1-2-8 0,-2 2 7 16,-2 0 19-16,0 0 5 0,-1 0-15 0,0 0 25 15,0 0-27-15,0 0-3 0,0 0-17 0,0 0-87 16,0 0-41-16,0 0-44 0,0 0-36 0,0 0-48 16,-3 0 37-16,1 0-17 0,0-7 4 0,-1 7 93 15,1-5 7-15</inkml:trace>
  <inkml:trace contextRef="#ctx0" brushRef="#br0" timeOffset="58204.66">19935 16837 1031 0,'-19'-4'51'0,"0"-2"29"16,0 1 17-16,1-2 45 0,1 1-48 0,2 2-11 15,1-2 12-15,3 1 4 0,2 2 6 0,1 3 3 16,3-2-5-16,1 2-68 0,4-2-3 0,0 2-19 16,0 0-25-16,0 0 19 0,0 0-40 0,0 0 19 15,4 0 6-15,-1 0-8 0,0 0 35 0,6 0 2 16,-1 0 29-16,2 0-10 0,4 0 16 16,-1 0-43-16,4-5-1 0,0 5 39 0,3-3-46 15,4 1 51-15,-1-1-27 0,1 2-19 0,1-2 32 16,1 2-52-16,-1-1 20 0,-2 2-14 0,1 0-3 15,-4 0 18-15,-1 0-23 0,-4 0 12 0,-2 5 2 16,-1-1 3-16,-4-1-5 0,-2 2-16 0,1-1-5 16,-6-1 8-16,3 2 31 0,-4 3 24 0,0-1-7 15,0 0 14-15,0-1-31 0,-5 5 11 0,-2 0 27 16,0 2-44-16,-2 1 26 0,-3 3-17 16,1 1-35-16,-3 3 28 0,-1 1-27 0,0 0 6 15,-3 1 25-15,1 0-8 0,-1-2-7 0,-1 1-11 16,0 0 8-16,-1-2-21 0,0-1 32 0,1-1 1 15,-2 1-34-15,1-4 27 0,0 1-29 0,0-2-41 16,4 0-1-16,-1-3-60 0,2 0-17 0,2-1-13 16,3-3-41-16,0 0-32 0,6-2-44 15,0-2-41-15,1-3 22 0,3 0 46 0,0 0-12 16</inkml:trace>
  <inkml:trace contextRef="#ctx0" brushRef="#br0" timeOffset="59221.95">20103 17282 754 0,'0'0'8'16,"2"0"33"-16,-1 0 46 0,0 0-3 15,-1 0 4-15,0 0 0 0,1 0 6 0,-1-4 27 16,0 4 29-16,0 0-26 0,0-1-44 0,0-1-8 16,0 2-33-16,0 0 15 0,0 0-27 0,0 0-8 15,-3 0-1-15,1 0-12 0,0 3 22 0,0 2-23 16,-3-1-3-16,0 3-2 0,-1 1 2 0,-2 3 17 16,-2 4-4-16,-2 2 9 0,-2 4 2 0,-1 2 0 15,-1 3 1-15,0 1-35 0,1 1 14 16,-1 0-20-16,4-2-1 0,1-3 19 0,1 0-25 15,5-3 27-15,2-5-6 0,3 0 16 0,0-2-1 16,3-3-10-16,2-1 16 0,3-1-42 0,0-1 24 16,3-1-10-16,0-2-13 0,4-4 5 0,-1 0-49 15,3 0 34-15,-2 0-19 0,2 0 1 16,0-8 13-16,0-1-38 0,-1-3 10 0,-1 0 14 16,0-1 7-16,0-4 23 0,-3 1 15 0,1-4 15 15,-2 3 35-15,-3 0-13 0,-1 1 29 0,-1 4-7 16,-1 2 0-16,-3 3 22 0,-2 3-27 0,0 3 0 15,0 1-3-15,0 0-27 0,-4 0-14 0,1 0 1 16,-3 0-17-16,1 6 26 0,-2 1-21 0,0 1 20 16,0 2-30-16,-1 2 8 0,1 1 27 0,0 1-32 15,3 0 23-15,1-1-7 0,3-1-22 16,0-1 8-16,4-1 3 0,3-2 5 0,1-1 21 16,2-2-1-16,2-1-10 0,1-4 2 0,0 0-29 15,-1 0 13-15,2 0 14 0,-3 0-15 0,3 0 14 16,-3-9 3-16,-1 1-23 0,-1 0 5 0,-2-3 12 15,-1-1-4-15,-1-3 24 0,-3 1 14 0,1-2 15 16,-3 0 13-16,0 1 19 0,0 0-24 16,0 1-30-16,-7 1-3 0,0 3-39 0,-1 0-13 15,-3 2 36-15,0 2-30 0,-2 1-8 0,-1 1-8 16,-2 1-56-16,0 2-38 0,3 1-95 0,0 0-123 16,3 0-103-16,2 0-39 0</inkml:trace>
  <inkml:trace contextRef="#ctx0" brushRef="#br0" timeOffset="59716.92">20377 17374 2153 0,'-4'-4'-17'0,"-1"-4"20"15,2 2 1-15,0 0 27 0,0 1 22 0,1 0-24 16,1 1 6-16,1 1-34 0,0 1-9 0,0 2 1 15,3 0-18-15,-3 0 20 0,1 0-11 16,2 0 13-16,-3 0 13 0,2 2-12 0,0 1 19 16,0 1-8-16,1 1 0 0,0 3-25 0,-1 1 7 15,-1 2 26-15,1 3-20 0,-2 3 28 0,0 1-8 16,0 0-35-16,-5 4 34 0,-2-1-6 0,3-2-12 16,0 1-4-16,1-2 12 0,0-2-24 0,-1-4 39 15,2-2 10-15,1-2 2 0,0-4 47 0,0-2-34 16,-1-2 31-16,2 0-8 0,-3 0-4 0,3 0 11 15,0-6-26-15,0 3-43 0,0-3-4 0,0 1-12 16,0-5 8-16,0 0 28 0,7-4-27 16,-2-5 0-16,0-2-9 0,3-2-34 0,2 0 16 15,2-2 12-15,-1 2 20 0,1 2 23 0,-2 3-27 16,3 3 13-16,-4 4-47 0,-2 3 17 0,-1 5-4 16,-1-1-13-16,0 4 44 0,-2 0-27 0,0 0 46 0,0 7-9 15,0 2-28-15,0-1 21 0,-1 4-22 16,1 1 4-16,-3 3 6 0,2-1 7 0,-2 0 2 0,0 0 11 0,0 0-32 15,0-2 9-15,0-1-20 16,-4-2-22-16,4-2-25 0,-3 0-51 16,3-1-20-16,0-2-58 0,0-1 26 0,0 0-57 0,0-4-28 0,7 0 23 15,-1 0-48-15,0 0 41 0,2 0 16 16,2-8 4-16,3 0 61 0</inkml:trace>
  <inkml:trace contextRef="#ctx0" brushRef="#br0" timeOffset="60709.5">20641 17316 1905 0,'1'-5'25'0,"1"0"34"0,-2 3-4 16,0 0 34-16,0 1-3 0,0-1-27 0,0 2 20 16,0 0-47-16,-5 0-13 0,5 0-5 0,0 0-17 15,0 0 12-15,0 0-4 0,0 3-4 0,0 1 11 16,0 2-17-16,0 1 2 0,0 2-3 0,-4 3-3 16,0 1 14-16,1 2-24 0,0 0 33 0,1-1-11 15,0 0-14-15,2-3 32 0,-1-3-25 0,0-1 2 16,1-1 18-16,0-2-7 0,0-2-3 15,0 1 29-15,2-3 22 0,2 0 5 16,-1 0-1-16,0 0-3 0,1 0-11 0,0-3-24 16,2-1 0-16,-1-1-11 0,1-2 3 0,2-2-2 0,2-3 1 15,2-2 7-15,0-1-14 0,1-2-9 0,1-1-1 16,0 3-17-16,-3 1 0 0,0 1 22 0,-3 3-24 16,-2 4 1-16,-2 0 1 0,-2 3-4 15,1 2 21-15,-1-1 14 0,-2 2-4 0,1 0 23 16,1 0-10-16,0 5-38 0,1-1 21 0,1 1-18 15,-1 0 4-15,1 0 13 0,0 2-13 0,0 0 14 16,1-4 10-16,0 2-2 0,1-1 18 0,0-1-13 16,-2-3-9-16,1 2 2 0,1-2-34 0,2 0 23 15,0-5 16-15,-2 0-17 0,2-2 24 0,2 0-49 16,-1-3-9-16,-1-2 12 0,2-2-21 0,-2 2 36 16,1-5 0-16,-2 3 18 0,-2 1 2 0,0 1-23 15,-3 2 12-15,-1 3-14 0,-1 2 6 0,0 3 11 16,-4 2-27-16,-2 0 10 0,0 5 23 0,-3 2 6 15,-1 3 19-15,-2 4-13 0,0 2-32 16,-4 3-19-16,2 2 34 0,0 0 6 0,4-1-1 16,1-1 11-16,4-2-21 0,1-2-14 0,4-3 7 15,0-2 19-15,6-1-15 0,-1-2 2 0,1-4 13 16,1 2-34-16,2-2 10 0,0-2 16 0,1-1-6 16,2 0-21-16,1-7 9 0,-1 0 12 0,3 0-37 15,0-5 31-15,2-1-12 0,-1-2-10 0,1-3 26 16,3 1 5-16,-4 0-21 0,3-1-2 15,-4 0 10-15,2 1 22 0,-4 5 5 0,-2 1-19 16,1 2 6-16,-5 4-18 0,-2 1 15 0,0 4 18 16,-4 0-5-16,-1 0-4 0,0 3 2 0,0 1 33 15,-3 4-40-15,-1 0 33 0,0 2-4 0,-1 3-64 16,-1-1 60-16,1 0-39 0,1 0-2 0,1-4 40 16,-1-2-37-16,1 1-9 0,3-2 18 0,0-5 2 15,0 0 10-15,0 0 27 0,5 0-42 0,0 0-21 16,1-3 18-16,1-1-6 0,3-3 25 0,1 0 14 15,2-3-22-15,3-2-28 0,-1-3 36 16,3-2-22-16,-1-2 9 0,1-1 19 0,1-1-18 16,-1 2 22-16,-1-2-21 0,-3 3 4 0,1 3-15 15,-5 3 0-15,-3 3 9 0,-2 3 3 0,1 2 2 16,-4 1 6-16,-2 3 4 0,0 0 5 0,0 0-32 16,0 0-9-16,0 5-4 0,0 0-2 0,0 2 60 15,-3 1-6-15,0 1-5 0,1 3-3 0,0-2-41 16,-1 2 12-16,2 0 1 0,0 0 16 0,1-1-6 15,-3-2 8-15,2 2 10 0,-2-1-21 16,2-2 12-16,-2 1-48 0,0-3 18 0,0 1 10 16,-1-3-9-16,0-1 45 0,1-2-18 0,2 2 3 15,0-3-4-15,1 0-13 0,0 0 22 0,0 0-33 16,0-4 34-16,0 1-5 0,0-3-34 0,2-2 15 16,3-2 7-16,-1 1-14 0,3-4 23 0,0 1-2 15,0 0-44-15,4 2 43 0,-1-2-11 0,1 3 9 16,0 1 33-16,0 0-28 0,-2 2-4 0,2 1 19 15,-4 1-36-15,1 1-8 0,-3 2 11 16,1 0 0-16,-3 0 12 0,0 1 8 0,-1 0 3 16,-2 0-15-16,0 0-41 0,0 0-31 0,0 0-60 15,0 0-83-15,0 5-41 0,0-1-83 0,-6 1-25 16,-1 2-24-16,1 1 84 0</inkml:trace>
  <inkml:trace contextRef="#ctx0" brushRef="#br0" timeOffset="61560.95">20877 17598 2030 0,'-5'0'5'0,"2"0"12"16,-1 0 14-16,-1 0 45 0,-5 0 21 15,1 0 4-15,-3 7 20 0,-5 2-28 0,-1 1-40 16,-2 4-14-16,-4 1-27 0,0 3-17 0,-2 2-13 16,2 0 37-16,-1 3-49 0,3 0 25 0,2-1 5 15,4-2-37-15,2-2 56 0,6-1-51 0,1-4 47 16,4-2-1-16,1-2-21 0,2-2-4 0,0-1-33 15,5-1-24-15,0 0-11 0,1-3 29 0,2 0-35 16,2-2 29-16,2 0 7 0,3 0-11 0,0-6 43 16,4 0-13-16,1-3 18 0,2-3 3 0,2-1-18 15,-1 1 11-15,-1-3 11 0,-1 2 7 0,-3 2 33 16,-3 0-14-16,-2 3-15 0,-5 1 21 16,-2 2 15-16,-3 5 18 0,-3 0 16 0,0 0-29 15,0 0-44-15,-3 0-19 0,-1 3 8 0,2 3-17 16,-1 0 47-16,0-1-27 0,1 3-8 0,-1 0 27 15,3 1-21-15,0 0 27 0,0-2-16 0,5 3-26 16,2-5 0-16,3 0 9 0,1 0 2 0,4-3 42 16,0-1-1-16,2-1-6 0,0 0 5 15,-1 0-26-15,0-6-1 0,-2 1-6 0,-1-2 18 16,-2-1-11-16,1-1 21 0,-5-1 4 0,0-1 9 16,-2-1 19-16,-2-2 5 0,-1 0 7 0,-2 1-31 15,0 0-19-15,0 0-54 0,-7 4 6 0,0-3 28 16,-1 4-26-16,-2 0 64 0,0 1-53 0,1 1-41 15,0 1 25-15,1 2-100 0,2 3 26 0,2 0-21 16,2 0-19-16,2 0-7 0,0 0 6 0,0 0 30 16,6 0 45-16,1 0 42 0,0 0 24 0,6 0-9 15,-2 0 17-15,3 0 3 0,-2 0 20 16,2-6 52-16,-1 6 36 0,0-8 54 0,-2 0 9 16,1 1 24-16,-5 0-14 0,2 0 7 0,-4 3 19 15,-2 0-28-15,-1 1-30 0,-2 3-35 0,0 0-59 16,0-3 21-16,-4 3-10 0,-1-1 12 0,-2-1-7 15,0 2-50-15,-2-3-16 0,0-1 25 0,-1 4-18 16,1 0-2-16,0 0 1 0,1 0-21 0,1 0 19 16,2 0-19-16,2 9-21 0,1-1 54 15,2-1-35-15,0 0 54 0,0 3 0 0,0-2-81 16,3 1 30-16,-1 3-11 0,2-1-35 0,-1 1 25 16,0-1-11-16,-1 1-27 0,0 0 69 0,-1-3-26 15,-1 0 4-15,0-1-55 0,0-1-30 0,-5 1 25 16,-1-3 32-16,-1 1-5 0,-2 0 28 0,-4-1-37 15,1-1-45-15,-3 0 8 0,2 0-9 0,-2-1-47 16,4-1-2-16,1-2-4 0,1 0-42 16,4 0-57-16,5 0-74 0,0-5-31 0,0-4-20 15,5-1 35-15</inkml:trace>
  <inkml:trace contextRef="#ctx0" brushRef="#br0" timeOffset="61792.59">21239 17483 2633 0,'6'-4'41'0,"0"-2"40"0,-3 3 36 0,-1 2 42 0,-1 1-51 0,0-2-35 0,1 2-22 15,-2 0-65-15,0 0 6 0,0 0 30 16,0 0 72-16,0 5-3 0,-6 2-1 0,3 1 14 16,-3 5-105-16,-1 3 37 0,-1 5 17 0,-4 1-59 15,1 4 8-15,0-1-7 0,-2-2 3 0,3 1-21 16,0-4 38-16,0-3-28 16,6-3 3-16,0-2-36 0,1-3-79 0,2-2-77 15,0-2-51-15,1-1 14 0,0-1 2 0,0-3 39 0,0 0-15 16,0 0-37-16,0 0-54 0,0 0 17 0,0 0 1 15,0 0 14-15,7-11 60 0,-2-1 18 0,5 0 38 16,-1-2 54-16</inkml:trace>
  <inkml:trace contextRef="#ctx0" brushRef="#br0" timeOffset="61959.29">21239 17573 1697 0,'1'-5'71'0,"0"0"27"0,-1 3 61 16,0 0 15-16,0 1-48 0,0 1-28 0,0 0-44 16,0 0-28-16,0 0-28 0,2 0 48 0,1 0-6 15,-1 0 2-15,1 0 11 0,0-4-20 16,0 2-21-16,2-1 35 0,2 2-13 0,0-1-36 15,3 1 14-15,1 0-32 0,0-2-68 0,1 3-27 16,0-2-53-16,2 2-65 0,-3-4 15 0,0-1-47 16,2 2-57-16,-2-2 49 0,-3 0-20 15,2 0 48-15,-3 0 62 0,-2-1-4 0</inkml:trace>
  <inkml:trace contextRef="#ctx0" brushRef="#br0" timeOffset="123736.85">19211 16016 170 0,'2'-4'22'0,"0"3"-6"15,1-2-19-15,0 2 25 0,0-1-18 0,0-2 15 16,0 1 32-16,1 0-35 0,-1 1 12 0,-1-1-6 16,2 0 5-16,-2 2 21 0,1-2-18 0,-1 1-2 15,0 1-10-15,1-2-26 0,-2 1 22 0,3 0-19 16,-2 0-4-16,1 0 9 0,1 1-21 0,0-1 36 15,2 2 1-15,1-1-6 0,0-1 23 0,0 1-28 16,1 1-7-16,0 0 15 0,1 0-41 0,-2 0 11 16,1 0-8-16,0 0 10 0,-1 0 19 0,-1 0 8 15,0 4 19-15,1-1-42 0,0-2 17 0,-2 2-7 16,3 0-35-16,-1 2 13 0,0-3 2 0,-1 2-1 16,1 0 38-16,-2 0-9 0,3 1-13 0,-3 0 8 15,0-2-31-15,-1 2 18 0,0 1 2 0,0-2-2 16,1 0-7-16,-3 1 27 0,2 0-2 0,0-1-2 15,0-1 25-15,0 2 4 0,0 1-12 16,-1 0-7-16,3 1 20 0,-3 0-16 0,1 3-9 0,-1 0-15 16,-1 0-1-16,0 1-1 0,0 1 15 15,0-2 13-15,0 2-18 0,-2 0 8 0,0 1 3 16,0-1 1-16,0 0-2 0,0 0-29 0,0 2 11 16,0-2-6-16,0 3 8 0,-7-1 30 0,1 1-39 15,1-1 30-15,-3 1 5 0,3 0-25 0,0 0 24 16,-1-1-16-16,1-2-15 0,1 1 5 15,-2 0 5-15,3-1-4 0,-3-1-12 0,6-1 24 16,0 1-29-16,0 0 12 0,0-1 37 0,0 0-24 16,6 0 25-16,-2-1-12 0,5 0-38 0,-2 1 23 15,1-2-13-15,2 2 11 0,0-1 30 0,0-1-24 16,1-1-14-16,-1 0 6 0,0-1-37 0,-2 0 32 16,0-1 8-16,-2 0-21 0,1 0 47 0,-2-3-23 15,0 3 17-15,-1-2 0 0,-1 1-22 0,-1-1-6 16,0 0-7-16,-1 0-13 0,0 0 20 0,-1 1 0 15,0 1 16-15,0 0 15 0,0 1-42 16,-4 1 19-16,1 0-7 0,-1 2 6 0,-2 2-12 16,0 0 2-16,1 0-26 0,-3 1 20 0,0 2 22 15,2-2-26-15,-1 1 23 0,0 1-11 0,2 0-35 16,-3 3 39-16,5-2 8 0,0 2-6 0,1-1 39 16,0 3-28-16,2 0-9 0,0 2 26 0,6-2 3 15,0 2 1-15,1 1-10 0,1 0-31 0,0 3 18 16,0-1-15-16,0 0 12 0,1 0 1 15,0 2-21-15,0-2 14 0,-3 0 0 0,1 1-6 16,-4-1 16-16,1-2-1 0,-4 0 17 0,0-1-18 16,0-3-24-16,-7 1 15 0,3-3-7 0,-3-1 11 15,-3-2 22-15,1-1-3 0,-1-3-13 0,-1-1 12 16,0-2-11-16,-2 0-12 0,0-4 9 0,1 1-6 16,-2-2-11-16,3-1-18 0,1 0-66 15,-2 0-45-15,4-4-48 0</inkml:trace>
  <inkml:trace contextRef="#ctx0" brushRef="#br0" timeOffset="124014.89">19860 17093 695 0,'-2'-3'-25'0,"2"0"25"0,0 0-16 16,0 1-13-16,0 0 32 0,0 1-23 0,2 1 13 0,3 0-12 15,0 0-54-15,1 0-8 0,0 0-70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458.27972" units="1/cm"/>
          <inkml:channelProperty channel="Y" name="resolution" value="458.27972" units="1/cm"/>
          <inkml:channelProperty channel="F" name="resolution" value="0" units="1/cm"/>
          <inkml:channelProperty channel="T" name="resolution" value="1" units="1/dev"/>
        </inkml:channelProperties>
      </inkml:inkSource>
      <inkml:timestamp xml:id="ts0" timeString="2021-06-30T00:41:43.871"/>
    </inkml:context>
    <inkml:brush xml:id="br0">
      <inkml:brushProperty name="width" value="0.05292" units="cm"/>
      <inkml:brushProperty name="height" value="0.05292" units="cm"/>
      <inkml:brushProperty name="color" value="#FF0000"/>
    </inkml:brush>
  </inkml:definitions>
  <inkml:trace contextRef="#ctx0" brushRef="#br0">14734 11546 356 0,'-4'0'-23'0,"4"0"43"0,0 0-18 0,-5 0 7 16,5 0 60-16,0 0-58 0,0 0 47 0,0 0-6 0,0 0-60 0,0 0 28 0,0 0-13 0,0 0 12 15,0 0 35 1,-8 0-6-16,3 0-33 0,5 0 3 0,-6 0-36 0,1 0-10 0,0 0 78 31,-1-7-32-31,1 7 17 0,5 0 22 0,-7-8-34 0,2 8-6 16,0 0 35-16,-1 0 0 0,6 0-59 0,-6 0 31 15,6-8-5-15,-5 8 26 0,5-6 27 0,-5 6-45 16,5-7-10-16,-6 7-55 0,6-8 46 0,-5 8 24 16,5-6-15-16,-8 6 8 0,8-9-12 0,-4 9 10 15,0-7-23-15,4 7 27 0,-5-9-18 0,5 9-8 16,-7-11 10-16,1 2-29 0,2 9-4 0,-1-11 17 16,0 3 17-16,0-2 0 0,-1 3 5 15,0-1-12-15,1 0 13 0,0-1-8 0,0 0 18 16,1 0 4-16,4-1-24 0,-5-1 4 0,5 0-9 15,0 0-28-15,-6-1 3 0,6-1 12 0,0-2-3 16,0 3 33-16,0 0 8 0,0 0-25 0,0-1 10 16,0 3-10-16,0 0-2 0,0 0-3 0,6 0-9 15,-2-1-18-15,0 0 0 0,-1 1 23 0,2-3 3 16,-1 3 0-16,0-1 30 0,2 0-32 0,-2 2-22 16,1-2 45-16,0 1-28 0,0-2 11 0,1 2 5 15,1-1-25-15,-1-2 13 0,-1 3 12 16,0 0-4-16,0-2 0 0,0 2 3 0,-5 1-21 0,4-2 11 15,2 2 13-15,-1 0-13 0,1 2 15 16,0-3 10-16,1 3-33 0,-1-1-3 0,0-1 18 16,1 4-18-16,-2-2 20 0,1 2 27 0,-1-2-35 15,0-1 5-15,0 3 1 0,-1-1-23 0,1 0 22 16,1 0 6-16,-1-1 7 0,0 1-5 0,1-1-14 16,-1 7 7-16,3-7-32 0,-1-1 21 0,0 3 5 0,0-2-8 15,3 7 33-15,-2-7-32 0,3 0 31 16,0 2-19-16,-1 5-19 0,2-8 17 0,1 1-18 0,-1 0 8 15,2 2 23-15,-1-1-25 0,0 6 14 0,1-8-7 16,-1 2 1-16,1 6 22 0,-1-9-11 0,1 3-1 16,0 6 5-16,-2-6-13 0,3-1 4 0,-3 7 21 15,1-5-23-15,-1 5 13 0,1 0-19 0,-2-7-1 16,1 7 8-16,-1 0-7 0,-1 0 22 16,1-5-23-16,-1 5 12 0,2 0-21 15,0 0 11-15,1 0 18 0,-1-7-11 16,0 7 5-16,3 0-1 0,0 0-30 0,-1 0 17 0,2-5 15 15,1 5-8-15,2 0 25 0,-1-7-16 0,1 7 2 16,1 0-27-16,2-5 22 0,-2 5-3 0,2 0-32 0,-2 0 31 16,-1-6-8-16,0 6 7 0,1 0 14 0,-4 0 3 0,2 0-23 0,-3 0 2 15,1 0-8-15,-3 0 2 0,0 0 16 16,0 0-2-16,-2 0 26 0,1 0-21 0,-3 0-20 16,0 0-9-16,1 0 22 0,-1 0 8 0,0 0-13 15,0 7 24-15,-2 0-45 0,2-1-10 0,-1-1 31 16,1 2-30-16,-1 0 55 0,0 1 3 0,2-1-2 15,-1 2 10-15,-2-1-47 0,3 0 4 0,0 3 1 16,-2-1 8-16,0 0 13 0,1 1-9 16,0 0-24-16,-3 0 8 0,2 2 1 0,0-1 21 15,0-2 6-15,-2 1 2 0,0 0-11 0,1 0-9 16,-1 1 19-16,-1-1-33 0,0-2 11 0,-1 3 5 16,1-1-19-16,-3 1 33 0,2-1 3 15,0 2-15-15,-1-2 28 0,-3 0-17 0,2 1-10 16,-2-1 14-16,2-1-17 0,-2 0-19 0,2 1 1 15,-2 0 19-15,0-1-1 0,0 1-3 0,0 1 11 16,0-2-20-16,0 3 15 0,0-2 24 0,0 1-19 16,0-2-14-16,0 2 16 0,0 0-24 0,0-3 27 15,0 0-8-15,-6-1-35 0,3 3 41 0,-1-2-32 16,0 0 48-16,2 2 1 0,-1-2-8 0,3 0-18 16,-5 0 1-16,2-1-2 0,0-8-12 0,0 12 29 15,0-2-45-15,-2-10 26 0,0 13 8 16,0-4 7-16,1 0 0 0,-1-1-14 0,0 2-8 15,-1 0 3-15,0-1 15 0,1-1-28 0,-2 1 27 0,2 0-9 16,0 0 13-16,-3-1 10 0,1 2-33 16,2-10 13-16,-2 10-7 0,-2-2-4 0,2-8 1 15,0 8 22-15,0-8-19 0,-3 10 14 0,2-3 13 16,0-7-24-16,0 8 9 0,-2-8-17 0,1 10 6 16,0-10 2-16,-1 7 19 0,1-7-7 0,0 8-9 15,0-8 13-15,-1 0-25 0,4 9 39 16,-1-9 0-16,-2 0-1 0,1 8 6 0,0-8-12 15,3 0-19-15,-3 0-16 0,3 0 16 0,-1 0-6 16,0 7 14-16,-1-7 2 0,-1 0-6 0,0 0 26 16,1 0 17-16,-1 0 4 0,-1 0-7 0,0 0-23 15,0 0 20-15,-1 0-38 0,2 0 31 0,-1 6 8 16,1-6-60-16,-1 0 51 0,1 0-37 0,1 0 1 16,-2 0 5-16,6 0 11 0,-1 0 7 0,4 0-14 15,0 0 10-15,0 0-22 0,0 0 4 0,0 0-26 16,0 0-32-16,0 0-37 0,0 0-96 0,-5 0-22 15,1 0-61-15,4 0-77 0,-7 0 34 0</inkml:trace>
  <inkml:trace contextRef="#ctx0" brushRef="#br0" timeOffset="4403.54">13982 13033 318 0,'-3'0'-28'0,"3"-9"8"0,0 9 39 16,0 0 7-16,0 0 36 0,-5 0 8 0,5 0-32 15,0 0 35-15,0-10-37 0,-4 10 52 16,4 0-41-16,0 0-30 0,-6 0 53 0,6-9-58 16,0 9 28-16,0 0-19 0,-3 0 13 0,3-9 3 15,0 9-7-15,0-9-19 0,-4 9 23 0,4-9 2 16,0 9-8-16,-5-12-5 0,5 12-42 0,0-11 27 15,-5 11-3-15,5-11 38 0,0 1-11 0,0 10-29 16,0-12 27-16,0 12-1 0,0-12 6 0,0 12-16 16,0-13 35-16,0 4-1 0,0 9-29 0,0-12 10 15,0 0-13-15,0 12-47 0,0-11 71 0,0 1-30 16,0 10 0-16,0-13 23 0,0 2-37 0,0 2 7 16,0 0-17-16,0-3-13 0,0 3-18 0,0-2 33 15,0 1 20-15,0 0 27 0,0-1 8 0,0-1-44 16,0 1-7-16,3 1 1 0,1-1-25 0,0 1 28 15,-4-1-16-15,3 2 23 0,0 0 4 0,-3 2-8 16,5-2-2-16,-5 9-18 0,4-12 24 16,-2 3-16-16,3 1 5 0,-5 1 13 0,4 7 6 15,1-12 18-15,0 3-48 0,0 1-12 0,0-2 19 16,1 1-24-16,-1 1 53 0,3-2-8 0,2 0-9 16,-1 1-17-16,-1-3-1 0,2 2 15 0,0 1-28 15,-2-1 42-15,-1 1-15 0,3 1 9 0,-3-1 17 16,1 2-7-16,0 7 7 0,-2-9-39 0,1 9-4 15,-3-9-6-15,4 0 26 0,0 9 17 16,-1-8-8-16,0 1-1 0,1 0-52 0,3 0 26 16,-1-1 18-16,0 2-9 0,1-2 3 0,2 0-18 15,1 1 2-15,0-3 29 0,3 3 30 0,0-1-24 16,1-1 7-16,0 0-36 0,2 1 19 0,3 1-8 16,-3-3-18-16,2 2 36 0,-2 8-40 0,1-11 44 15,-3 2-38-15,-1 9 5 0,0-9 29 16,-1 9-17-16,-1-11 29 0,1 4-21 0,-1 7-4 15,1-10-2-15,-3 10-23 0,0-11-4 0,2 4 33 16,0 7-33-16,0-11 42 0,0 11 19 0,0-12-42 16,2 3-7-16,0 9 18 0,3-10-25 0,0 2 17 15,-2 8 17-15,1-9-41 0,1 9 20 0,1-11-32 16,-1 11 61-16,-1-8-33 0,2 8 25 0,-2 0 12 16,0 0-35-16,1-10 30 0,-1 10-15 0,0 0-7 15,-1 0-21-15,2 0 40 0,-1 0-34 16,1 0 11-16,-1-10-11 0,1 10 15 0,0 0 5 15,0 0 21-15,1 0 1 0,1 0-60 0,1 0 59 16,1 0-42-16,-1 0 21 0,1 0-10 0,1 0 4 16,2 0 10-16,1 0-16 0,-3 0 20 0,2 0-26 15,0 0 18-15,0 0 7 0,0 0-16 0,-1 0-8 16,0 0 13-16,-1 0-11 0,0 10 17 0,1-10-15 16,-2 10-23-16,-1-10 46 0,1 8 8 0,-3-8-6 15,1 11-6-15,-3-3-35 0,0-8-3 16,0 11 23-16,-3-3 3 0,1-8 28 0,0 11-24 15,-1-1 18-15,1-10-26 0,-2 11-1 0,1-3 17 16,-1-8-8-16,1 11 9 0,0-2-38 0,-1-9 24 16,0 12-19-16,0-4 16 0,-2 1 21 0,2-2-37 15,-4 2 37-15,1-2-21 0,-2 3 16 0,0-2 8 16,-2 2-37-16,-1-1 41 0,1 0-32 0,-1 0 29 16,-1 0-40-16,-2 1-7 0,2-1 46 15,-1-1-33-15,-5 1 62 0,6-1-42 0,-1 1-19 16,-5 0 19-16,0-1-3 0,4 2-8 0,-4-2 27 15,0 3-37-15,0-2 21 0,0 1 38 0,0 0-61 16,0 0 31-16,0 0-41 0,0 2 9 0,0 0 45 16,0-2 4-16,0 1-30 0,-7 2 19 0,3-3-35 15,-1 2-11-15,-2 1 54 0,2 0-37 0,-1 1 33 16,-1-1-11-16,2 1-3 0,-3 1-32 0,3-1 9 16,-2 1 38-16,1-2-24 0,-3 2 21 0,2 0-11 15,-1 0-9-15,1-2-3 0,-2 2 14 0,1-1 9 16,-1 0-43-16,0-2 14 0,-1 0 23 0,0-1-24 15,0-1 27-15,-1 1 12 0,1 0-19 0,-1 1 13 16,-2 2-8-16,0-2 23 0,0 1-24 16,1 1 16-16,-2-2 32 0,-2 1-69 0,0-3 37 15,0-2-5-15,-2 2-32 0,-1-10 16 0,-1 11 9 16,-2-2-22-16,1 1 31 0,-4-1-31 0,0-1 12 16,0 1 12-16,-2-1-42 0,1 1 77 0,2-1-55 15,-1 1 42-15,0 0 0 0,0-1-22 0,2 0 44 16,0-8-64-16,1 11 40 0,-1-1-20 15,0-2-5-15,3-1-26 0,-2 2 1 0,3-1 0 16,0-2 6-16,0 2 26 0,1-8-18 0,0 10 8 16,-2-3-11-16,0 3 6 0,0-10-7 0,1 9 13 15,-2-1-5-15,-2-8-4 0,-1 9 23 0,-1-1 3 16,0-8-33-16,1 7 48 0,-2-7-34 0,-1 9-10 16,0-9 22-16,0 10-20 0,-1-4 26 0,-1-6-50 15,-1 9 21-15,1-2 0 0,-1-7-4 0,-1 9 39 16,0-9-13-16,0 8-50 0,1-1 38 0,-1-7 8 15,1 8-12-15,0-8 31 0,1 7-58 0,2-7-8 16,0 9 51-16,2-9-23 0,1 0 13 16,1 0 17-16,2 0-32 0,0 0 26 0,0 0-11 15,1 0-24-15,0 0 2 0,1 0-19 0,0 0 24 16,2 0 14-16,-1 0-22 0,2 0 26 0,-1 0-7 16,3 0-7-16,-2-9 2 0,2 9 17 0,0-8-15 15,0 8-18-15,1-7 1 0,2 7 16 0,-1-7-14 16,1 7 9-16,2 0-24 0,-1-7-27 0,0 7-20 15,1 0 11-15,-1 0-40 0,-2-9-35 16,2 9 20-16,-1 0-47 0,-3-8-13 0,4 8-55 16,-2 0-35-16,0-10-21 0,0 10 45 0,0 0 50 15,1-7-25-15,-1 7 68 0</inkml:trace>
  <inkml:trace contextRef="#ctx0" brushRef="#br0" timeOffset="10070.99">13984 14682 944 0,'-5'0'-11'0,"5"0"-56"0,-6 0 6 0,2-9 0 15,-2 9 38-15,2 0 46 0,-1-9 21 16,5 9 1-16,-6 0 29 0,6-8 29 0,0 8-7 16,-5-8-19-16,5 8-61 0,0 0-42 0,0-9 6 15,-5 9-3-15,5-9 6 0,0 9 61 0,0-10-43 16,-6 10 16-16,6-12 15 0,0 1-23 0,-5 0 33 16,5 0 14-16,-5-3-10 0,5-1-7 0,0 1-14 15,-5 1-6-15,5-2 34 0,0 1-9 0,-6-2-7 16,6 4-11-16,0 0-18 0,0-1-10 0,0 1 42 15,0-2-13-15,0 1 19 0,0 1 13 0,0 0-56 16,0 0 28-16,0 1-50 0,0 0 42 16,0 0 14-16,0 0 2 0,0 1 3 0,0-1-66 15,0 1 44-15,0-1 7 0,0-1 22 0,0 0-5 16,0 0-11-16,0-1-43 0,0 1-10 0,0 1 44 16,0-2-13-16,0 0 28 0,4 1 0 0,-4 0-42 15,3 0 45-15,1 2-43 0,0-2 48 0,-1 4 7 16,0-1-46-16,0 2 54 0,2 1-58 15,-2-2 23-15,1 2-10 0,-1 6-8 0,1-9 12 16,1 1-8-16,0 3-1 0,2 5-8 0,-3-9-4 16,3 1 5-16,0 1 23 0,1 0-12 0,-1 0-23 15,1 1-29-15,0 0 11 0,2-2 15 0,-1-1 25 16,2 1 1-16,2-1-42 0,-1 1 31 0,1-1-27 16,1-1 55-16,2 0-8 0,0 1-36 0,1-1 1 15,0 0-33-15,1 0 41 0,0-1 4 16,0 2 5-16,0 0-8 0,0 0-9 0,0 3 17 15,0-1-9-15,0 7 34 0,1-9-21 0,-2 9-36 16,2-9 69-16,0 9-63 0,2-10 26 0,-1 3 9 16,-1 7-39-16,2-10 37 0,-1 10-15 0,1-7 5 15,0 7-24-15,0 0 6 0,-4-8 29 0,3 8-45 16,-1-7 46-16,-1 7 23 0,-1 0-60 0,-1-9 65 16,1 9-50-16,-1 0-26 0,1-8 41 0,1 8-54 15,-2 0 63-15,0-7-33 0,0 7 10 16,-1 0 13-16,0 0-3 0,0-9 22 0,-2 9-15 15,2 0 21-15,-3 0-45 0,1 0 29 0,1 0-6 16,-2 0-7-16,2 0 6 0,-1 0-6 0,0 0-2 16,-1 0-42-16,3 0 21 0,0 0 15 0,0 0-6 15,0 0 51-15,2-9-27 0,1 9-26 0,1 0-16 0,-3 0 26 16,4 0 14-16,-2 0-47 16,2 0 82-16,-2 0-63 0,0 0 13 0,-1 0 14 0,3 0-32 15,-4 0-5-15,1 0-20 0,0 0 70 0,-2 0-34 16,0 0 55-16,0 0-42 0,0 0 5 15,-2 0 3-15,-1 0-13 0,0 0 27 0,1 0-31 16,-1 9-13-16,2-9-10 0,-2 0 5 0,0 9 9 16,2-9 13-16,-3 0 41 0,2 0-18 0,0 0-15 15,1 0 25-15,0 0-71 0,-2 7 21 0,3-7 43 16,0 0-32-16,3 0 22 0,-1 10 14 0,0-10-59 16,0 7 22-16,-2-7 3 0,0 8-5 15,-1-8 27-15,-1 0-41 0,-1 9 33 0,0-9-13 0,-1 10-35 16,1-10 37-16,0 7-20 0,0-7 29 0,0 9 21 0,0-9-3 15,0 10-10-15,1-10-12 0,-1 8-26 16,0 1 28-16,1-9-16 0,0 8-14 0,1 1 47 16,-3-1-46-16,5-8 43 0,-3 9 27 0,0-1-26 0,0 0-1 15,-1-1-25-15,0-7-34 0,-2 9-3 0,0 0 38 16,0-1-6-16,-1-1 33 0,0 0-26 0,-2 1 26 0,0 0-5 16,2 0-19-16,-4 1 33 15,2-1-44-15,-1 1 2 0,-1-1 3 0,0 1-17 0,1 0 41 0,1-1-4 16,-2 0-15-16,0 0 7 0,3 0-25 15,-3 0 19-15,0 0 31 0,0 0-9 16,2 0-36-16,-4 0 25 0,2-2-39 0,-1 2 33 0,-1-1-1 0,0-1-9 16,-1-6 44-16,2 11-53 0,-2-3 37 15,-2-1-6-15,4-7-40 0,-4 8 39 0,1 2-14 16,-1-3-25-16,0 0 39 0,0 2 10 0,0-1-13 16,0 1 8-16,0 0-34 15,0-1-7-15,0-1 22 0,-5 3 11 0,5-1-13 16,-4 0 5-16,0-1-19 0,2 0-7 15,-1 2 33-15,0-1-32 0,1 0 11 0,-1 0 23 0,1 0-22 16,-1 0 35-16,-2-1-23 0,0 1-4 16,2 0-13-16,-1-1-7 0,-1 2 42 0,0 0-22 0,0-1 53 0,-3 0-37 15,3 1-27-15,-1-10 29 0,0 11-23 0,-2-2 28 0,1 1-15 16,-2 0-30-16,0-2 3 0,0 2-15 0,0-2 20 16,-1 2 13-16,0 0-10 0,1-1 46 15,-1 0-37-15,0-9 4 0,0 10 18 0,1-2-50 16,-2 1 56-16,1-2-37 0,1-7-9 0,-2 13 29 15,0-5-23-15,2 1 4 0,-1-2 16 0,-1-7-26 16,2 10 15-16,0-2 18 0,-1-8-5 0,0 8-16 16,1-8-20-16,-1 10 38 0,-1-10-24 15,2 8 26-15,-2-1 1 0,0-7-58 0,1 9 60 16,-4-1-27-16,4-8 35 0,-1 8-6 0,-1 1-34 16,1-1 19-16,0-1 1 0,1 0 20 0,-1 0-41 15,-1 0 28-15,1 1-28 0,-3-8 15 0,2 7 16 16,-1 0-3-16,-2-7 20 0,2 7-25 0,-2-7 31 15,1 7-23-15,-2 0-45 0,2-7 29 16,-3 8 3-16,2-8-3 0,-1 7 28 0,-3-2 12 16,2-5-28-16,-2 9 2 0,1-9 0 0,-1 8-18 15,1-8-10-15,-1 9 12 0,2-9 30 0,1 6-21 16,-3-6 14-16,0 7 2 0,2-7-36 0,-2 7 23 16,2-7 4-16,-1 7-13 0,0-7 11 0,-2 6-5 15,1-6-3-15,1 7 22 0,-2-7-38 0,0 7 1 16,1-7 6-16,-1 5 2 0,-1-5 32 15,0 6-17-15,1-6 26 0,-2 7-46 0,3-7 6 16,-3 5 19-16,1-5-14 0,2 0 29 0,-2 6-6 16,1-6-14-16,2 7-10 0,0-7 16 0,-2 0-31 15,4 0 27-15,-2 5-21 0,3-5-11 0,-1 0 21 16,3 7 19-16,0-7-4 0,-1 0-12 0,3 0 20 16,-2 5-43-16,2-5 15 0,-4 0-7 0,3 0 9 15,0 0-4-15,-4 0 16 0,2 7 26 0,-2-7-36 16,2 0 8-16,-2 0-17 0,1 0 9 0,-2 0 15 15,1 0-26-15,0 0 30 0,-1 0-11 0,1 0 4 16,-2 0 24-16,2 0-50 0,-4 0-5 16,4 0 15-16,-2 0 12 0,1 0 7 0,0 0 31 15,1 0-39-15,0 0-1 0,-1 0 30 0,3 0-32 16,-2 0 11-16,3-7-4 0,-1 7-12 0,-2-5-20 16,3 5 6-16,1-7 17 0,-1 7 18 0,0-5-15 15,3 5 23-15,-3-7-25 0,2 7-17 0,0-5 55 16,-2 5-22-16,1-5-26 0,0 5 27 0,1-4-12 15,0 4 6-15,-1-6 36 0,0 6-68 16,-1-5 2-16,3 5-16 0,-2-4 0 0,0 4 73 16,0-6-13-16,-1 6 7 0,2-6-19 0,2 6-44 15,-1-5 17-15,-1 5 9 0,4-5 7 0,-1 5 13 16,-2-5 3-16,5 5-8 0,-3 0-4 0,1-7 1 16,0 7-35-16,2-5 6 0,0 5-1 0,1 0 17 15,4-5 39-15,-4 5-28 0,4-7 2 0,0 7-16 16,0 0 13-16,0-5-14 0,0 5 34 0,-3-6-10 15,3 6-23-15,0 0 6 0,-4-6-20 16,4 6 14-16,-3-5-9 0,3 5 40 0,0 0-28 16,-4-5 29-16,4 5-26 0,-3-7-4 0,3 7 22 15,0-5-12-15,-4-1-8 0,4 6 4 0,0-6 34 16,0 6-52-16,-2-7 53 0,2 7-47 0,-3-5 1 16,-1 5 8-16,4 0-8 0,0-8 36 0,-3 8-31 15,3 0 11-15,0-6-10 0,0 6 23 0,0 0-5 16,0 0-31-16,0-6 3 0,0 6-26 0,0 0 16 15,0-6 65-15,0 6-27 0,0-8 10 0,0 3-3 16,5-2-51-16,-5 7 63 0,0-6-26 16,0 6-12-16,0-7 17 0,0 7-12 0,0 0 14 15,0-7-18-15,0 7 3 0,0-5-31 0,0 5 31 16,0-6 11-16,6 6-25 0,-6-6 20 0,5 6-18 16,-5 0-2-16,4-6 9 0,-4 6-23 15,4 0 17-15,-4 0 2 0,0-8 7 0,0 8 21 16,0 0-25-16,4 0 4 0,-4 0 6 0,0 0-12 15,4 0-41-15,-4-8 13 0,5 8-24 0,-5 0-11 16,4-6 18-16,-4 6 7 0,5 0-22 0,-5 0 1 16,8 0-26-16,-3 0-1 0,-1 0 0 0,-4 0-33 15,0 0 29-15,0-10-44 0,8 10 57 0,-8 0-9 16,0 0-1-16,0 0 6 0,0 0-50 16,0-8 32-16,0 8-1 0,0 0-18 0,7-9 5 0</inkml:trace>
  <inkml:trace contextRef="#ctx0" brushRef="#br0" timeOffset="14416.91">14835 11281 560 0,'0'0'-4'0,"0"0"16"16,0 0-45-16,-5 0-31 0,5 0 18 0,-8 0-8 0,2 0 63 0,6 0 15 16,-6 0-8-16,6 0-1 0,0 0-68 0,0 0-27 15,0 0-27-15</inkml:trace>
  <inkml:trace contextRef="#ctx0" brushRef="#br0" timeOffset="14601.93">14819 11335 780 0,'-7'0'-45'0,"7"0"1"0,-5 0-33 0,5 0-29 0,-6 0-3 16,1 0-13-16,5 0 4 0</inkml:trace>
  <inkml:trace contextRef="#ctx0" brushRef="#br0" timeOffset="14793.08">14879 11344 343 0,'0'0'-62'0,"0"0"-24"0</inkml:trace>
  <inkml:trace contextRef="#ctx0" brushRef="#br0" timeOffset="14990.32">14914 11330 257 0,'0'0'-65'0</inkml:trace>
  <inkml:trace contextRef="#ctx0" brushRef="#br0" timeOffset="15174.08">14953 11367 502 0,'0'0'-86'0,"0"0"-17"0,-5 0-23 16</inkml:trace>
  <inkml:trace contextRef="#ctx0" brushRef="#br0" timeOffset="15374.23">14954 11415 193 0,'0'0'-48'0,"0"0"0"16</inkml:trace>
  <inkml:trace contextRef="#ctx0" brushRef="#br0" timeOffset="18363.29">14292 13228 378 0,'0'0'2'0,"0"0"3"0,0 0-26 0,0 0-19 15,0 0-4-15,0 0 9 0,0 0-2 0,0 0 7 16,0 0-20-16,0 0 6 0,0 0 30 15,0 0-10-15</inkml:trace>
  <inkml:trace contextRef="#ctx0" brushRef="#br0" timeOffset="22735.16">14736 16673 388 0,'0'0'-34'16,"0"0"2"-16,-6 4 16 0,-2-4 4 0,3 0 20 15,-1 5 0-15,1-5 29 0,0 0-28 0,-1 0 52 16,1 0 0-16,0 0-32 0,0 0 23 0,1 0-13 15,1 0-40-15,0 0 29 0,-1 0-34 0,4 0-24 16,0 0 74-16,-5 0-42 0,5 0 22 0,0 0 21 16,-4 0-67-16,4 0-11 0,0 0 61 0,0 0-45 0,-4 0 62 15,4 0 33-15,-4 0-62 16,4-6 34-16,0 2-9 0,0 4-7 0,-3-6 7 16,3 1 0-16,0 0 3 0,0 0-17 0,0 0 20 15,0 0-44-15,0 0-39 0,0 0 10 0,0 5 15 16,0-7 34-16,0 3 1 0,0 4-21 0,0-5-8 0,-5-1-12 0,5 0 13 15,0 1 32-15,0-1-26 0,0 0 20 0,0 1 8 16,0-3-29-16,0 1 16 0,0 0-18 0,0 0-13 16,0-1 36-16,0 0-31 15,0-1 35-15,0-2-12 0,5 0-40 0,0-1 40 0,0-1-34 16,3 0 30-16,-1-2 16 0,0 0-40 0,2 0 12 16,0 0 7-16,0 0-5 0,1 0 11 0,3 0 16 0,-3 2-35 15,0 1 35-15,2 0-1 0,0 2-1 0,1-2 22 0,-2 2-29 16,1 0 6-16,-1 1 0 0,0 1-23 15,1-1 10-15,0 2 13 0,-2-1-19 16,0 1-4-16,0 0-7 0,0-1 7 0,-1 2 4 0,2-2-11 16,-2 1 40-1,1 7-19-15,1-8-2 0,0-1 32 0,1 4-38 16,-1 5 24-16,2-7 42 0,1 7-30 0,0 0 45 16,3-8-41-16,0 8-30 0,-1 0 40 0,4 0-42 0,-1 0 24 15,0 0-10-15,0-5-47 0,1 5 17 0,-2 0 2 0,-1 0-20 16,2 0 44-16,-2 0-22 0,1 0-16 0,-1 0 22 0,0 0-21 15,0 0-7-15,0 0 20 0,0 0 9 16,2 0-3-16,-1 0 3 0,1 0-2 0,-2 0-7 16,1 0 15-16,-2 0 19 0,0 5-31 0,1 2 25 15,0-2-13-15,1 0-10 0,-2 1 12 0,4 0-14 16,-1-1 12-16,2 2-21 0,0-2 24 0,-2 0-9 16,1 1-12-16,0 0 31 0,-1 0-29 0,-1 0 4 15,0 2 24-15,0-1-14 0,0-2 9 16,0 2-7-16,-1 0-11 0,-2 1 1 0,4-1-9 0,-2-1 2 15,-3 2 21-15,4 0 6 0,-3 1 17 16,0 1-19-16,0-1-28 0,1-1 16 0,-4 2-12 16,2-1 11-16,-1 3-10 0,0-2-22 0,-1 0 1 15,0 0 22-15,-1 1 32 0,0 1-33 0,-1 0 6 16,-1-2-6-16,2 2-13 0,-2 0 43 0,-1 0 38 16,2 0-26-16,-3 1 0 0,2-1-12 0,0 1-12 15,0 0 7-15,-2 4-31 0,1-2 10 0,0-1-11 16,-1 3 1-16,0 0 35 0,1 0-22 0,-1-2-5 15,-1 0-14-15,-1 1 14 0,-1-1 15 16,0-1-14-16,1 1 28 0,-3-3-23 0,3 2-12 16,-4-2 25-16,2 0 4 0,-1-1-27 0,-1 1 1 15,1 1 2-15,0-2-11 0,-2 3 21 0,2-1-4 16,-1 0-6-16,0 0-8 0,-1 1 2 0,0-1 10 16,0 3-17-16,0-4 12 0,0 3-3 0,-4-2-7 15,2 0 11-15,-1 0 2 0,0 0 3 0,-3 0 14 16,2 0-36-16,-1 0 2 0,-2-2 9 15,1 0-11-15,0 1 44 0,-1 0 11 0,-1-1-46 16,1-1 1-16,-1 0 9 0,-1 1-54 0,1-1 71 16,-3 0-28-16,0 0-27 0,1-2 50 0,0 0-31 15,-2-1 30-15,1 0-17 0,-3 0-5 0,1-1 3 16,2 1 9-16,-4 0 9 0,3-2-20 0,-2 3-3 16,1-2-5-16,-1-1 0 0,1 1-5 0,-2 0 14 15,2-3-14-15,0 2 4 0,-3 2 26 0,2-3-12 16,-1 0 17-16,1 0 5 0,-2 1-19 0,0-1-31 15,-1 0 0-15,2-1 24 0,-2 0-4 16,-1-1 22-16,1 2 9 0,-2-1-23 0,0 0-7 16,-2 0 2-16,-1-1-12 0,-1 1-2 0,0 1 27 15,-2-1-12-15,1 2 10 0,-1-3-20 0,0 2-10 16,2-1 20-16,-3 2-26 0,2-2 27 0,0 1 2 16,-1 0 6-16,2 0-12 0,-2 0 8 0,0 0 0 15,1 0-12-15,0-2 38 0,0 1-30 0,0-1 0 16,-1 0 7-16,0 1-17 0,0-3 5 0,1 2-15 15,0-2-4-15,-2 0-5 0,0 0 7 0,2 0-4 16,-2-5 9-16,1 1 0 0,0-1 10 16,0 2 0-16,0-1-16 0,0-1-5 0,1-1-12 15,1 0 24-15,0 1 18 0,0-2 21 0,1 2-18 16,3 0-2-16,-2-2-6 0,5 2-11 0,0 0 7 16,3 0 2-16,-2 0 6 0,3 0 17 0,0 0 20 15,0 1-10-15,1 0-29 0,-2-1-19 0,0 1 11 16,-1 0 6-16,1-3 20 0,-3 2-2 0,4-2-12 15,1-1 4-15,-2 2-10 0,2-1 5 16,0 0-23-16,2 0 14 0,-1 0 1 0,3 0 9 16,-1 0 36-16,2 2-25 0,0-2 7 0,0 2-30 15,3 1 2-15,0-2-7 0,-2 1 10 0,3 2 26 16,-1-1-10-16,1-1 14 0,0 0-36 0,0 0 24 16,0-2-17-16,-1 2 15 0,0-3 6 0,2 1-20 15,-1-1 15-15,0 1-17 0,2-1 12 0,0-2 8 16,0 0-18-16,0 1 6 0,0-2 0 0,2 0-5 15,1 1 2-15,1-2 14 0,-1 0-5 0,0 0 3 16,1 0 2-16,0 0-22 0,2 0 27 0,-1-1-39 16,0 1 19-16,1-1 5 0,2-1 1 15,1 0 28-15,-1 2-16 0,2-1 4 0,2-1-30 16,-1 1 6-16,0-2-1 0,4 2-21 0,-3-2-12 16,2 1-12-16,1-2-22 0,-1 0-14 0,0 0-25 15,-1-1-7-15,-1 0-13 0,0 0-46 0,-1-3 4 16,2 0-54-16,0 0-37 0,-2-4-14 0,1-1 30 15</inkml:trace>
  <inkml:trace contextRef="#ctx0" brushRef="#br0" timeOffset="31565.38">12833 12293 2608 0,'5'-7'0'0,"-3"0"21"0,4 7 12 0,-6-6-2 16,0 6 42-16,0 0 35 0,0 0 21 0,0 0-25 15,0 0-10-15,0 0-60 0,0 0 0 16,0 0 18-16,0 0-20 0,-6 0 1 0,6 0-104 16,0 6 5-16,-2-6 24 0,-3 5 53 0,2-5 23 15,0 9 45-15,0 2-26 0,0 0-94 0,0 2 6 16,1 1-25-16,2 3 58 0,0 3 23 0,0 1 89 16,8 0-51-16,1 1 0 0,4 0-1 0,0 0-42 15,2-1 53-15,0 1-105 0,1 0 39 0,-1 0-40 16,0-2 5-16,-3 1 57 0,-1 0-22 0,-2-2 38 15,-3-1 12-15,-6 0-48 0,0-1 23 0,0-1-52 16,-12 1 38-16,-2-4-45 0,-6 2-53 16,-4-1 35-16,-3-3-129 0,-3-1 18 0,-1-1-31 15,-4-9-23-15,4 0 21 0,1 0-8 0,3 0-41 16,5 0-87-16,2-20-48 0,7-1-79 0,3 0 43 16</inkml:trace>
  <inkml:trace contextRef="#ctx0" brushRef="#br0" timeOffset="32213.19">12816 12368 2510 0,'6'-12'31'0,"0"0"-23"0,-1 0 21 0,0 1-20 15,1 0-42-15,1 1 69 0,0 0-66 0,3-1 39 16,3-1 22-16,-1 2-27 0,3 0 3 16,-2 0-25-16,6 1 11 0,-3 0-18 0,3 0 61 15,-3 3 0-15,2 6-22 0,1-7-24 0,-2 7-18 16,2 0-23-16,-3 0 42 0,0 0 12 0,-1 0-13 15,-1 0 30-15,-1 0-69 0,1 9 36 0,-4 1 12 16,-1 0 3-16,2 1 2 0,-2 3-30 16,-2-1 30-16,-1 1-27 0,0 1 56 0,-2 2 20 15,0 1-24-15,-3 0 25 0,-1 2-4 0,0 0-26 16,0 0 11-16,-5 0 13 0,-2 0-12 0,-3 0 5 16,1 1-42-16,-1-3 11 0,-3-1-31 0,2 0 6 15,-2-2 77-15,2 0-64 0,1-4 32 0,-1 0-16 16,1-2-62-16,3 0 31 0,1-3-19 0,0-6 13 15,3 0 49-15,3 0-32 0,0 6 37 16,0-6-13-16,0 0-43 0,4 0 24 0,4 0-32 16,2 0 48-16,2 0-29 0,3 0-6 0,5 0-69 15,1 0-95-15,2 0 1 0,3 0-45 0,0 0 43 16,1-9 10-16,-1 0-36 0,0-1 76 0,-2-1-29 16,0 1 107-16,-2 0 33 0,-3-2-15 0,-1 0 63 15,-3 0-1-15,-2 0 60 0,-2-2 43 0,-2-1 39 16,-2 2-28-16,-1-1 22 0,-3-1-16 0,-3 1-9 15,0-1 11-15,0 3-12 0,0-1 9 16,0 0-21-16,-5 1 17 0,1 2-27 0,-1 0 2 16,0 3-5-16,1 1-59 0,0 6-47 0,1-5-34 15,0 5 23-15,0 0-4 0,0 0 49 0,-2 0 32 16,1 0-25-16,-1 9-63 0,-1 2-7 0,0 2-18 16,0 2-17-16,-1 2 74 0,2 2 22 0,2 1 14 15,0 1 2-15,3 0-54 0,0-4 23 0,8-1-38 16,2-2 20-16,1-1 1 0,0-5-16 0,2-1 36 15,0-7-20-15,3 0 31 0,-3 0-28 0,0 0-56 16,-1 0 23-16,-2 0 30 0,2-10 0 0,-5 1 15 16,-2-1 24-16,-1-3-46 0,-2-1 2 15,0-1 2-15,-2 0-43 0,0 0 31 0,0-2-32 16,-5 0-51-16,0 1-36 0,0 3-29 0,-2-2-43 16,-1 6 1-16,2 1-38 0,0 8-84 0,1-11-7 15,1 11-57-15,4 0 43 0,0 0 32 0,0 0 76 16</inkml:trace>
  <inkml:trace contextRef="#ctx0" brushRef="#br0" timeOffset="32495.42">13643 12313 2738 0,'5'-5'42'15,"-2"5"27"-15,-3-5 48 0,0 5 46 0,0 0-25 16,0 0-13-16,0 0-23 0,-5 0-82 0,5 0 1 0,-4 0 3 16,4 0-66-16,0 0 43 0,-3 0-3 0,3 0-70 0,-3 7 91 0,3 3-18 15,0 0-24-15,0 0 68 0,0 4-40 0,0-2 7 16,0 1-16-1,5 0 71-15,2-1-81 0,3-2 68 0,1-2 34 16,2-1-163-16,3-7 109 0,-1 0-56 16,1 0-19-16,-2 0 131 0,0 0-101 0,-3 0 44 15,-1-10 31-15,-1 1-51 0,-3-1 12 0,-1 0-17 0,-5-2 8 0,0-2 5 16,0-2 11-16,0 2-13 0,0-2-55 0,0-1 56 0,-8 2 4 16,-1 2-29-16,1 2-45 0,-2 1-64 15,-2 3-13-15,-1 7-42 0,-2-5-27 0,-1 5-78 0,-2 0-33 16,1 0-33-16,-2 12 19 15,-1 2-91-15,1 1-20 0,0 2-26 0</inkml:trace>
  <inkml:trace contextRef="#ctx0" brushRef="#br0" timeOffset="33902.93">12655 13099 1895 0,'-8'9'-13'16,"3"-9"41"-16,1 0-1 0,1 0 3 0,0 0 50 15,3 0-18-15,0 0 4 0,-2 0 5 0,2 0 9 16,0 0-5-16,5 0 40 0,0 0 2 0,5 0-10 15,0 0-36-15,4 0-41 0,4 0-4 0,2 0 16 16,4 0 24-16,5-7-12 0,1 1-2 0,3 6-39 16,2-9 76-16,2 0-27 0,4 0-11 0,4-1-7 15,0 0-42-15,-1-1 43 0,3-1-35 0,0-1-20 16,1 1-24-16,-3 0 2 0,0-1 40 16,-3 0 23-16,0-2-40 0,-3 0-40 15,0 0-2-15,-2-1 89 0,3 2-67 0,-1-1 95 0,-1 2-30 16,3 1-66-16,1-1 88 0,0 2-54 0,3 1 108 15,-4-2-58-15,2 0 29 0,-5 3-65 0,2-2-90 16,-4 1 43-16,-1 1-5 0,-6 0 29 0,-2 1 54 16,-2 0-24-16,-3 1 9 0,-6 7 9 15,-1 0-80-15,-3-7 32 0,-3 7-66 0,-4 0 72 16,0 0 26-16,-3 0 53 0,-2 0 26 0,0 0-30 16,0 0 64-16,0 0-86 0,0 0 23 0,0 0-20 15,0 0-26-15,0 0-11 0,0 0 6 0,0-11-10 16,0 11-61-16,0 0 90 0,0 0-96 0,0-8 57 15,0 8-11-15,0-8-31 0,0 0 88 0,0 8-53 16,0-12 79-16,0-1-119 0,3 1-10 16,3 0 46-16,-3-2-32 0,4-1 52 0,-3-2 39 15,4-2-62-15,-1-3 19 0,2 0-6 0,0-4-36 16,1-2 25-16,1-1 17 0,0-3-58 0,-1 0 26 16,1-3-19-16,-1 0-15 0,-2-2 87 0,2-1-45 15,-2 1 47-15,-2 0-68 0,-1 4 68 16,0-1-38-16,-3 3 1 0,-2 2 47 0,0 2-110 15,0 5 111-15,0-1-10 0,0 5-14 0,0 1 25 16,0 0-20-16,-6 5-87 0,2 0 59 0,0 3 8 16,0 1-36-16,1-1 55 0,-1 9-72 0,-1 0 54 15,3-7-14-15,-2 7-34 0,4 0 84 0,-4-6-50 16,0 6 40-16,0 0-27 0,0 0-58 0,0 0 62 16,-1 0-30-16,-2 0 35 0,0 0-30 0,-1 0-7 15,-2 0-25-15,-1 0 49 0,-2 0 33 0,-1 0-51 16,-1 9 40-16,0-9-29 0,0 10-8 0,-2-10 14 15,-3 8 12-15,3-8-39 0,-1 8 51 0,0-8-20 16,0 10-68-16,-2-10 46 0,2 7-8 16,-3-7-2-16,-1 8-5 0,0-8-12 0,-2 0 24 15,-3 0-46-15,-1 8 74 0,-2-8 40 0,-3 0-91 16,-1 0 11-16,-3 0 17 0,-2 8-28 0,-1-8 23 16,-1 0 59-16,-2 0 1 0,3 0-72 0,0 0-5 15,0 7 2-15,2-7-28 0,1 0 60 0,2 8 31 16,4-8-25-16,-1 9-23 0,2-9 24 0,1 9-19 15,2 0 5-15,0-9-8 0,0 10-8 0,0 0-42 16,-1-2 7-16,-1 1-12 0,0-1 12 0,-3-8 23 16,-2 11 0-16,0-2 33 0,-3-1-16 0,-3-8 40 15,3 10-39-15,-1-1 16 0,1-1 2 16,5 0-51-16,1 0 92 0,4-8-20 0,4 8-18 16,3-8-13-16,5 8-52 0,5-8 11 0,-1 9 48 15,3-9 9-15,1 0 3 0,0 8-3 0,1-8-42 16,0 9 68-16,0-9-53 0,2 8 28 0,-1-8-57 15,1 7 15-15,1-7 62 0,1 8-94 0,0-8 76 16,1 0-28-16,1 7-42 0,0-7 108 16,0 0-36-16,0 7-22 0,0-7 80 0,4 9-90 15,0-1 50-15,0 0-11 0,1 3-87 0,-1 0 87 16,2 0-39-16,-2 2 14 0,2 2 12 0,1 2 21 16,-2 1 21-16,2 3 31 0,-2 1-18 0,2 3-36 15,1 6-36-15,1 2 30 0,-3 4 32 0,2 4-31 16,0 4 50-16,-1 4-56 0,-2 2 24 0,0 2 16 15,-2 3-52-15,2-1 28 0,-3 1-58 0,-1-1-7 16,-1-3 6-16,0-4 35 0,0-2 56 0,0-5-3 16,-3-4 33-16,-2-5-74 0,2-4-3 0,1-3-40 15,-1-4 24-15,0-2-31 0,1-2 46 16,-1-2-18-16,1-3 20 0,0 0 74 0,1-4-126 16,0-1 147-16,1-7-86 0,0 7-52 0,0-7 105 15,0 0-97-15,0 0 19 0,0 0 0 0,0 0-4 16,0 0 1-16,0 0-22 0,0 0 65 0,0 0-39 15,0 0 9-15,0 0 35 0,0 0-67 0,0 0 11 16,0 0-13-16,2 0 46 0,-2 0 5 16,2 0 6-16,-2 0 6 0,2 0-68 0,-1 0-19 15,4 0 50-15,0 0 10 0,0 0 22 0,3 0-2 16,-1 0-78-16,3-7-11 0,2 7 22 0,0-10 39 0,-1 10 31 16,3-7-37-16,-3 2 12 0,5 5 18 0,-2-8-63 15,0 8 69-15,0-7-51 0,2 7-106 0,-3-5 63 16,0 5-74-16,2-7-5 15,-2 7 48-15,-1 0-87 0,-2 0 30 0,-2 0-14 16,0 0-11-16,-1 0-11 0,0 0-53 0,-7 0-5 16,6 0-43-16,-6 0 10 0,4 0 43 0,-4 0-32 15,10 0 19-15</inkml:trace>
  <inkml:trace contextRef="#ctx0" brushRef="#br0" timeOffset="35319.05">12710 13976 1137 0,'0'0'34'0,"0"0"41"0,0 0 41 16,0 0 38-16,-4 0-4 0,4 0 8 0,-3 0-22 15,3 0-44-15,0 0 17 0,0 0-43 0,0 0 16 16,0 0-6-16,0 0-42 0,0 0 50 16,-4 0-38-16,0 8 21 0,1 1 12 0,-3-1-66 15,2 5 18-15,-1-1-5 0,0 4-15 0,0 1 15 16,1 4 10-16,-2 0 3 0,4 3 25 0,2-3-3 15,0 1-13-15,0-2-56 0,5-2-2 0,-1-2 11 16,1 0-52-16,2-2 46 0,1-1-77 0,3-1-39 16,-2-2 9-16,1 1-17 0,2-2-3 0,-2 0-35 15,2-9-25-15,-1 0-56 0,0 0-8 16,-2 0 11-16,1 0 4 0,-1 0 72 0,0-12 57 16,0 1 27-16,-2-2 55 0,-1-1 49 0,-1-1-3 15,-1 0 55-15,-4 0 83 0,0-1 4 0,0 3 73 16,0 1 61-16,0 4-43 0,0 8-42 0,0-6-35 15,0 6-63-15,0 0-42 0,0 0-3 16,0 0-32-16,-5 0-5 0,0 0 40 0,0 0-50 16,1 10 30-16,-1 1-14 0,-2 2-40 0,2 2 43 15,-2 6 1-15,1 3-39 0,0 3 52 0,-2 2-21 16,1 0-37-16,2 2 27 0,-1 0-63 0,0-4 17 16,1-2-20-16,1-2-55 0,1-5-21 0,3-4-20 15,0-2-39-15,0-2-5 0,0-10 9 0,0 0-38 16,0 0 48-16,10 0 69 0,4 0 9 0,-1 0 94 15,3-16-10-15,1 0-9 0,2-1 40 16,2-2 19-16,-2-2 77 0,-1-1 13 0,-4-1 18 16,1 0 11-16,-2 3-28 0,-2 1 18 0,-1 0 7 15,-3 2-7-15,-3 5-7 0,1 2-17 0,-3 3 53 16,-2 0-52-16,0 7 72 0,0 0-55 0,0 0-58 16,0 0 11-16,0 0-43 0,0 0 27 15,-8 0-73-15,3 0-27 0,5 0 7 0,-5 0 9 16,0 0 45-16,5 0-41 0,0 0-74 0,0 0 36 15,0 0-9-15,0 0 40 0,0 0 31 0,0 0-40 16,0 14-61-16,0 1 2 0,7 2-9 0,0 3 20 16,0 2 46-16,-1 4 49 0,0 0-64 0,0 0-60 15,-1-1 19-15,-2-1-39 0,-3-2 49 0,0-1 26 16,0-4 0-16,0-2-17 0,-7-3 34 0,0 0 8 16,0-4-26-16,-2 0 35 0,2-8-5 0,2 6 23 15,-3-6 11-15,3 0-20 0,-1 0-41 0,3 0 19 16,-3 0-11-16,2-8 20 0,2-2 20 0,-2-4-19 15,4 0 16-15,0-1-12 0,0-2 7 0,6-1-16 16,-2 0 10-16,5 2-29 0,2 1 30 0,2 0-4 16,0 1 5-16,1 1-8 0,1 3-22 15,0 0 2-15,2 4-7 0,-1 6 51 0,-2-8-35 16,-2 8 13-16,-3 0-5 0,0 0-26 0,-3 0 51 16,-1 0-24-16,0 0 2 0,-3 0 11 0,1 8-10 15,-1-8 9-15,-2 12-15 0,2-4 7 0,-1 1-3 16,2-2 10-16,-1 0-2 0,1-7 19 0,1 10-37 15,1-10 7-15,2 0-1 0,3 10-19 16,0-10 30-16,1 0-3 0,2 0 10 0,1 0-5 16,-1 0-17-16,0 0 29 0,2 0-30 0,-3 0 11 15,-2-12 31-15,-1 2-23 0,-3 1 32 0,-2 1 5 16,-1 1-32-16,-2-2 57 0,2 1 70 0,-3 1-47 16,0-1 26-16,0 8-97 0,-5-5-71 0,0 5 82 15,1-9-9-15,-1 9 36 0,0-7-16 0,1 7-22 0,-1 0-17 16,2-7-27-16,2 7 62 0,-1 0-27 0,0 0-2 0,2 0-36 0,0 0 11 15,0 0-54-15,4 0-22 0,-3 0 110 0,1 0-83 16,-1 0-12-16,-1 0 40 0,3 0-95 0,-3 0 46 16,0 0-8-16,0 0-6 0,0 0 11 15,0 0-74-15,0 0-21 0,0 0-104 0,0 0-61 16,0 0-67-16,0 0 34 0,0-13 61 0</inkml:trace>
  <inkml:trace contextRef="#ctx0" brushRef="#br0" timeOffset="37300.82">15872 10614 502 0,'0'0'-26'0,"0"-7"6"0,0 7 14 15,-5-7-32-15,5 7 84 0,-5-6-12 0,5 6-4 16,0 0 58-16,0-7-29 0,-3 7-11 0,3 0 20 16,0-7-26-16,0 7-12 0,0 0 37 0,0 0-10 15,0 0 30-15,0 0-34 0,0 0 5 0,0 0 1 16,0-5-4-16,0 5 42 0,0 0-15 0,0 0-23 16,0-7-16-16,0 7-12 0,0-6-4 15,0 6-3-15,3-6 18 0,2 6-3 0,-2-7 4 16,2 1-19-16,0 6-6 0,-2-8-20 0,2 2-11 15,-1 6 38-15,3-7-45 0,-2 7 25 0,3 0 7 16,-2-5-18-16,1 5 14 0,0 0-30 0,2 0 5 16,-1 0 16-16,0 0-11 0,0 0 24 0,0 0 1 15,2 0-34-15,0 0 32 0,0 0 16 0,0 0-45 16,1 0 50-16,2 0-23 0,-2 7-15 16,-1 0 34-16,2-2-35 0,-2 1 0 0,1 1 4 15,0-1-2-15,-1 0 17 0,1 1-23 0,-2 0 8 16,1 0-4-16,1 0-7 0,-2 1 26 0,1-1-11 15,-2 1-4-15,1-1 7 0,-2 0 12 0,0 1-10 16,-2 0-1-16,1-2-16 0,0 1 1 0,-2 0 2 16,1 0 20-16,-5 1 11 0,6 1-6 0,-1-1-9 15,-1 1-21-15,-4 1 5 0,6-1-12 0,-6 4 12 16,0-4 40-16,0 3-5 0,0 0 5 16,0 0 6-16,0 1-38 0,0-1 9 0,0 2 2 15,-7 0 28-15,-1 1 7 0,2-1 8 0,0 1-10 16,-1 1-55-16,-1 0 4 0,-1 1 22 0,1 0 24 15,0 1 22-15,-2 0-13 0,1 2-51 0,1-1-1 16,-1 0-12-16,2 2 13 0,-1-1-8 0,2-1 3 16,-1 2 27-16,1-2-12 0,0 0 19 0,1 1-13 0,1-2-35 15,-1 2 16-15,3-3-1 0,-3 3 17 16,5-2 8-16,0-1-1 0,0 2-31 0,0-2-1 16,0 0 19-16,0-1 7 0,0-2 46 0,7 0-19 0,-2-1-5 0,2-1-24 0,0-1-2 15,4-1-2 1,-2 0-23-16,2-1 12 0,2 0 1 0,0-1 1 0,2-1 36 0,2-1-19 0,2-1-9 15,-1-1 6-15,3 2-21 16,-3-2 0-16,1 1 18 0,1-5-12 16,-3 8 5-16,-2-4 22 0,-2 2-33 0,-1-1 13 15,-2-5-2-15,2 6-12 0,-4-6 14 0,-2 7-21 0,-2-7-1 16,-4 0 4-16,0 5 16 0,0-5 21 0,0 0-2 0,0 0-19 16,0 0-2-16,0 0-1 0,0 0-2 0,0 0 21 15,0 0-36-15,0 0 22 0,0 0-6 16,0 0 42-16,-6 0-14 0,0 8 4 0,-3 1-13 15,1-3-14-15,1 0 9 0,-2 3-27 0,-2-1 5 16,0 1-10-16,2 2 13 0,-2-2 26 0,1 3 21 16,-2-1-13-16,2 1-3 0,0-1-39 0,0 4 18 15,1 0 1-15,0 1-3 0,1-1 17 0,0 2-14 16,1 1 0-16,1-1 21 0,2 0-1 0,0 1-10 16,1-1-5-16,0 0 26 0,3-1-6 15,-5 2 25-15,5-2-17 0,0 2-33 0,0 1 2 16,0-2-14-16,0 1 18 0,0 0-12 0,0-1 65 15,0 1 3-15,0 0-20 0,0 1-3 0,5-1 16 16,-2 0-88-16,0 2 46 0,1 2 40 0,0 0-85 16,0-1 53-16,2 0-6 15,0 0 0-15,0 0 26 0,1-1 26 0,1 1-6 0,-1-1-25 0,2 0-54 16,1 1-40-16,-1 1 13 0,1-2 6 0,-1 1 53 16,-3 1 42-16,3-2-72 0,-1 1 4 15,-3 0 19-15,0 1 38 0,1-2 10 0,-1-2 4 16,2 0-17-16,-3 1-80 0,1-2 63 0,0 0 0 15,-1 0-56-15,1 2 56 0,0-1-1 0,-1 0 8 16,0-1-31-16,0 1-1 0,-4 1 9 0,4-1-50 16,0 0 96-16,0-1-69 0,2 1 44 0,-4-1 31 15,-2 0-71-15,5-1 50 0,0 2-69 0,-5-2-23 16,4 1 56-16,-1 2 30 0,0-2-30 0,1 2-5 16,-2-1-5-16,2 1-7 0,-4-1 36 0,5 0 7 15,-4 1 9-15,-1-2-33 0,0 0-52 0,6 0 64 16,-6 1-80-16,3-2 34 0,0-2 38 15,1 1-12-15,-4 0 28 0,4-3-24 0,-4 0-25 16,4-1-20-16,-4-1 40 0,0 0-18 0,0-1 46 16,0 0-42-16,0 0-8 0,0-1 46 0,0 1-20 15,-6 0 40-15,6-1-1 0,-6 4-48 0,0-4-35 16,0 1 8-16,2 0-14 0,-2-1 82 0,0-8 15 16,1 10-62-16,1-1 21 0,-2-9 8 0,1 7-5 15,-3-7 6-15,1 0-15 0,2 0-34 0,-3 8-10 16,-1-8 57-16,-1 0-6 0,2 0-5 15,-1 0 19-15,-2 9 3 0,1-9-6 0,1 0-40 16,-2 0-47-16,1 0 1 0,-3 0-30 0,2 0-106 16,-2 0 34-16,-1 0-95 0,1 0-42 0,-2 0 26 15,1 0-95-15,-1-14-28 0,1 2-18 0,0 0-33 16</inkml:trace>
  <inkml:trace contextRef="#ctx0" brushRef="#br0" timeOffset="41048.26">17528 11487 826 0,'0'0'-3'0,"0"0"-6"0,0 0-16 0,0-7 59 16,0 7-14-16,0 0 16 0,0 0 57 0,0 0-48 15,0 0-4-15,0 0-8 0,0 0-40 0,0 0 18 16,0 0 16-16,0 0 17 0,0 0 14 0,0 0-14 15,0 0 55-15,0 0-30 0,0 0 22 0,0 0-30 16,0 0-42-16,0 0-1 0,0 0-36 0,4 0 16 16,1 0 18-16,2-9 13 0,2 9 20 0,2-7-7 15,4 7-5-15,1 0 31 0,5-7-5 0,0 7 16 16,5 0-24-16,0 0-51 0,4 0-9 16,-1 0 14-16,2 0-22 0,0 0 53 0,1-6-14 15,-1 6-13-15,1 0 4 0,0 0-20 0,0 0-2 16,-1 0 24-16,2-5-16 0,-4 5-1 0,-2-7-5 15,0 7-16-15,-3 0 44 0,-3-6-35 0,-2 6 30 16,-2 0-54-16,-4-7-36 0,-1 7 18 0,-2 0-71 16,-1 0-39-16,-1-9-47 0,-2 9-35 0,-1-9-21 15,-5 2 23-15,5 7-11 0,0-8 21 0</inkml:trace>
  <inkml:trace contextRef="#ctx0" brushRef="#br0" timeOffset="41403.41">17606 11635 873 0,'-8'0'23'0,"3"0"-1"0,5 0 32 0,0 0-30 16,0 0 42-16,0 0-23 0,0 0 12 0,0 0 80 15,0 0-38-15,0 0 60 0,0 0-43 16,5 0-3-16,1 0-7 0,2 0-35 0,-1 0 19 0,3 0-49 15,1 0-20-15,2 0-5 0,1 0-11 16,4 0 32-16,1 0 16 0,1 0-3 0,1 0 18 16,3 0-71-16,0 0 14 0,2 0 7 0,0 0-11 15,2 0 46-15,1 0-48 0,-2 0 0 0,-1 0 6 16,-2 0-22-16,-3 0 27 0,2 0 5 0,-5-5-29 16,1 5 5-16,-4 0 2 0,-1 0-1 15,1 0 14-15,-3 0 11 0,-2-5-22 0,0 5 2 16,-3 0-13-16,-2 0 0 0,-2 0 15 0,-3 0-2 15,5 0-3-15,-5 0 24 0,0-4-33 0,0 4-23 16,0 0-9-16,0 0-44 0,0 0-22 0,0 0-48 16,0 0-40-16,0 0-55 0,0 0-23 0,0 0-41 15,0 0-41-15,0-10 75 0</inkml:trace>
  <inkml:trace contextRef="#ctx0" brushRef="#br0" timeOffset="46336.2">14102 12708 417 0,'6'-11'18'0,"-6"2"8"16,0 1 10-16,4-1 25 0,-4 2-29 0,0-2-11 15,3 0 29-15,-3 0-25 0,6-1 12 0,-6 1 7 16,5 0-20-16,0 0-14 0,-1 0 32 16,4-1-30-16,-1 1-7 0,-1-1 13 0,2 0-19 15,1 0 32-15,0-2-33 0,-1 0 34 0,0 0-27 16,-1 0 35-16,2 0-11 0,-3 0-22 0,0 0 17 15,1 0-27-15,0 0 63 0,-1 2 3 0,0-3-1 16,-2 2-10-16,0 0-1 0,0 0-42 0,1 1 33 16,-1 0-36-16,-1 0-17 0,2 1 21 0,0 2-19 15,-1-2 10-15,1 9 4 0,2-10 12 0,-1 1-48 16,1 1 56-16,0 8-17 0,3-10-36 16,-1 2 50-16,1 0-32 0,3 8 3 0,-1-10 24 15,0 2-17-15,1 8-16 0,-2-10-4 0,1 10 26 16,0-12-5-16,-2 4-16 0,4 8 1 0,-3-12 8 15,2 3 6-15,-1 0 23 0,4 9-17 0,-2-10-24 16,3 10 21-16,-1-10 1 0,1 1 15 0,0 9-7 16,0-8-39-16,0 8 12 0,0-9-11 15,1 9 39-15,1-10-18 0,0 10-9 0,-1-10 25 0,2 10-23 16,-1-9 32-16,0 9 2 0,-1-10-44 16,0 10-19-16,0 0 25 0,0-10 11 0,-2 10 32 15,2-9-13-15,-2 9-5 0,2-10-44 0,-2 10 33 16,1 0 2-16,2-10-10 0,-2 10 29 0,1-10-15 15,0 10 6-15,0 0-23 0,-1-10 9 0,2 10-20 16,-1 0 13-16,0 0 20 0,0 0-5 0,-2 0-8 16,-1 0 8-16,2 0 3 0,-2 0-10 0,0 0 20 15,0 0-19-15,0-9 9 0,3 9-2 0,0 0 4 16,2 0 7-16,0 0-18 0,1 0-2 16,0 0-1-16,0 0 11 0,0 0-23 0,-1 0 7 15,0 0-7-15,-2 0 19 0,0 0 21 0,0 0-14 16,0 0 11-16,0 0-25 0,1 0-24 0,0 0 43 15,3 0-15-15,-1 9-19 0,0-9 24 0,1 0-18 16,-1 11-19-16,0-11 20 0,0 9 18 0,-1-9 1 16,-3 0 2-16,1 10 22 0,-3-10-17 15,0 0 1-15,-4 0-5 0,1 10-20 0,-2-10 11 16,0 0-25-16,1 0 33 0,-2 12-19 0,1-12 4 16,1 9 37-16,-2-9-47 0,3 12 22 0,-1-12-12 15,-1 11-23-15,1-2 45 0,1 0-5 0,-2-1-25 16,1 1 3-16,0 0-3 0,-2-1-11 0,0 0 25 15,1 1 23-15,-1 0-5 0,-2-1 15 0,2 2-32 16,-1-10-10-16,0 12 4 0,1-1-18 16,-1-2 24-16,-1 0 12 0,1-2-21 0,-1 3 38 15,1 0-12-15,-1-2-22 0,1 0-12 0,-2 0-13 16,1 0 14-16,-1 1 19 0,-6 0 29 0,7 0 11 16,-1 0 3-16,-6 1-19 0,5 1-4 0,-5 0 9 15,6 0-24-15,-6 1 24 0,0 1-13 0,0 1-16 16,5 0 36-16,-5-2-21 0,0 3 6 0,0-1-9 15,0 1-9-15,0 1 8 0,0-1 16 0,0 0-2 16,0-1-2-16,-7 1 2 0,0 1-21 16,2-1 2-16,0-1 12 0,0 0-20 0,-1 0 9 15,-1 0 29-15,0 0-18 0,0 1-24 0,-1 0 43 16,-2-1-43-16,2 2-4 0,-1 0 37 0,-1 0-55 16,0-1 26-16,1 2-11 0,0-1 2 0,-2-1 44 15,2 2-22-15,0-2-14 0,-1 2 19 0,0-2-53 16,0 1 51-16,-1-1 23 0,1 0-29 0,-1 0 21 15,0 0-61-15,0 0 17 0,-2-2 16 0,1 1-12 16,0 0 59-16,-1-2-23 0,1 1 16 0,-3-1-10 16,2-1-45-16,-2 2 17 0,-1-1-14 0,-1 0 24 15,0-1 21-15,0 0 4 0,0 0-26 0,-1-1-19 16,-1-2 12-16,0 4-11 0,1-4-7 0,-1 1 47 16,-1 0-34-16,1-1 16 0,1 1 33 0,-2 0-49 15,1-1 6-15,3 0 4 0,-3-8-8 0,3 12 2 16,-2-3 19-16,2-9-16 0,-1 9-21 15,-3-1 30-15,3-8-30 0,-3 10-8 0,3 0 22 16,-3-1 2-16,1-2 8 0,0 1 21 0,0 1-2 16,0-1-23-16,1-1-18 0,-1 3 1 0,2-10 5 15,-1 9 8-15,1 1 20 0,1-3-14 0,0-7-10 16,2 11 14-16,-2-2-26 0,-1-1 0 0,2-8 7 16,0 11-12-16,-1-4 46 0,0-7-16 0,0 11 0 15,-1-11-4-15,-2 8-27 0,2-8-8 0,-2 9-5 16,0-9 53-16,0 8 11 0,-1-8-3 15,0 0 6-15,0 10-47 0,0-10-7 0,1 0 16 0,0 10-2 16,1-10-22-16,0 0 0 0,-1 0 40 16,1 0-38-16,2 0 36 0,-1 0 9 0,2 0-52 15,-1 8 41-15,-2-8-2 0,-1 0-31 0,0 0 29 16,-1 0-1-16,-3 0-5 0,0 0 44 0,-1 0-46 16,0 0-4-16,0 0 25 0,2 0-51 0,-2 0 61 0,4 0 19 15,0 0-62-15,0 0 38 16,1 0-39-16,0 0 11 0,2 0 5 0,-1-8-20 0,2 8 30 0,1-10-26 15,0 4 19-15,2 6 1 0,1-11-18 0,-1 1-8 16,3 1-34-16,0-1 16 0,-1-2 4 16,3 0 4-16,0-1 28 0,-1 0 13 0,4-4-9 15,-2-1-28-15,2-1 3 0,2 0-40 0,-1-4-15 16,-1 0 12-16,5-1-68 0,0-1 33 16,-4 1-29-16,4 0-45 0,0 2-16 0,0 1-32 0,0 1-24 15,0 1 38-15,0 1 46 0,0 2-51 0</inkml:trace>
  <inkml:trace contextRef="#ctx0" brushRef="#br0" timeOffset="49204.02">14772 10344 462 0,'0'0'-18'16,"0"0"33"-16,0 0-5 0,0 0 17 0,0 0 0 0,0 0 14 0,0 9-7 0,0-9-16 16,0 0 3-16,-8 11-30 0,2-11 32 15,-2 8-36 1,1 1 26-16,-1-9-26 0,1 9 16 0,-4 1 32 0,2-2-1 0,-1 2 19 0,-1-2 0 15,2 1-26-15,-1 2 34 0,-1 0-23 0,3 1-67 16,-1 3 46-16,-2 2-7 0,1 1 21 16,-1-1 9-16,-1 2 10 0,1 1-57 15,-1-1-7-15,-1 2 39 0,2 1-32 0,-1-1 39 0,2 2-15 16,0-1-22-16,1 0 9 0,0 0-14 0,2 2 35 16,0-2-18-16,0 0 1 0,1-1 20 0,-1 2-15 15,2-2-6-15,5-2 25 0,-6 1-26 16,6-2-6-16,0-1 28 0,0-2-36 0,0 2 26 0,0 0-24 15,0-2 15-15,11 2 0 0,0 0-1 16,0-1 4-16,1 1-8 0,2 1 0 0,-1 1-2 16,1-2-7-16,2 2 4 0,-2-1 22 0,1-1-20 15,-3 1 2-15,-1 0 3 0,0 1-35 16,-4 0 28-16,-7-1 0 0,6 2 8 0,-6 0 22 16,0 2-44-16,0-2 12 0,0-1 3 0,0 0 13 0,0 2 6 15,0-4 0-15,-9 1 7 0,0 1-17 0,0-2 5 16,-1 0 32-16,0-1-59 0,1 2 29 0,-2-1 5 15,0 1-28-15,-3 0 48 0,1-1-15 0,-1 3-23 16,-3 0 31-16,-1 1 5 0,0 2 1 0,-3 1 10 16,-2 1 2-16,3-1-31 0,-4 2-7 15,-2-1 17-15,4 2-32 0,0-3 10 0,1 0 17 16,1-2-23-16,3-1-5 0,2-1-6 0,2-3-16 16,2-2 37-16,2-1 6 0,1-5 17 0,0 2-32 15,0-2-41-15,1 0 32 0,1-9-3 0,0 13 10 16,-2-2 9-16,3 0-4 0,-1-11-30 0,1 9 14 15,1 0 20-15,4-9-6 0,-4 9 3 16,4-9-17-16,-6 0-20 0,6 0 10 0,0 11-12 16,0-11 21-16,0 0 35 0,0 0-27 0,0 0 30 15,0 0 0-15,0 0-22 0,0 0 4 0,8 11-6 16,-2-11-8-16,0 12-12 0,4-3-20 0,0-9 20 16,0 12-2-16,3-1 34 0,-1-2-14 0,0 2 5 15,1-2-6-15,0 4-4 0,1-1 23 0,-3 4-12 16,-1 0-14-16,-1 1-1 0,-2 0 7 15,0 0-16-15,-3 3 28 0,-4-2-32 0,0 2-2 16,0-1 11-16,0 0-3 0,0 1 14 0,-9-2 3 16,2 1 3-16,-2 0 10 0,-1 1 34 0,-1 0-23 15,-1 2-4-15,0 2-7 0,-3-1-1 0,1 4-13 16,-2 0 9-16,0 1 26 0,-1 2-66 0,0 0 42 16,0 1 6-16,-1 0-28 0,1 0 57 0,2-1-54 15,-2 2-20-15,2-1 26 0,-1 0-19 0,3 0 46 16,0-1-2-16,-1-1-17 0,1 0-27 15,1 0-7-15,0-1 31 0,2 0-3 0,0-2 33 16,2 0-15-16,0-1-18 0,3-3-2 0,5-1-17 16,0-1 24-16,0-3-35 0,-4 0 43 0,4-1-25 15,0-1 8-15,0 0 14 0,0-3-35 0,6 1 39 16,0 0-19-16,2-2 16 0,1 1-9 0,0-3 1 16,0 1 2-16,3-10-2 0,0 12-8 0,1-4 28 15,0-8-18-15,3 10-5 0,-2-10 24 0,5 9-47 16,-1-9 19-16,3 0 10 0,1 12-27 0,-2-12 35 15,0 8-38-15,3-8-12 0,-1 0 41 16,-3 10-49-16,2-10 47 0,-2 0 3 0,-2 0-37 16,-1 10 3-16,-2-10 21 0,-2 0-8 0,0 0-21 15,-2 0 13-15,-4 0-98 0,3 0-8 0,-5 0 0 16,-4 0-41-16,4 0 53 0,-4 0-16 0,0 0-57 16,0 0 32-16,0 0-92 0,0 0 31 0</inkml:trace>
  <inkml:trace contextRef="#ctx0" brushRef="#br0" timeOffset="54282.41">14026 14021 377 0,'0'0'-2'15,"-7"0"20"-15,7 0-34 0,-4 0 27 0,4 0-6 0,-5 0 3 0,0 0 10 0,5 0-24 0,-3 0 25 16,3 0 19-16,-4 0-22 15,4 0 14 1,-7 0-19-16,7 0-44 0,-3 0 52 0,3 0-8 0,-6 0-16 0,3 0 31 0,3 0 2 16,-6 9-8-1,2-9 5-15,-1 0-51 0,5 0 24 0,-6 0-22 16,2 0 28-16,4 0 40 0,-6 0-13 0,6 0 45 0,-5 0-58 0,5 0-27 0,-5 0 8 0,5 0-17 16,0 0 17-16,-6 0 65 0,6 0-48 0,-5 10 17 15,5-10 34-15,-5 0-81 0,5 8 21 16,-7-8-9-16,7 0 38 15,-7 0 36-15,7 0-17 0,-7 0-25 0,2 0-4 16,0 0-2-16,5 9-11 0,-6-9 15 0,6 0-58 16,-6 0 12-16,6 0 18 0,-6 9-10 0,6-9 26 0,-6 0-6 15,6 0-10-15,0 0 4 0,0 0-4 0,-6 9-2 0,6-9 28 16,0 0-12-16,0 0 30 0,0 0-63 0,0 0 16 16,-6 9-3-16,6-9-19 0,0 0 51 0,-5 0-11 15,5 0 6-15,0 9-31 0,0-9 7 0,-5 0 17 16,5 0-11-16,0 0 20 0,-8 10-22 0,8-10-29 15,-5 9 9-15,5-9 9 0,-8 8 16 16,1-8-8-16,7 12 32 0,-8-4-37 0,8-8 4 16,-7 11 36-16,-1-1-22 0,3-10 29 0,-2 11-31 15,2 0-21-15,-1-3 13 0,-1-8 7 0,2 9 3 16,-3-9 13-16,8 9-27 0,-7-9 8 0,7 11-2 16,-4-11-2-16,4 0-2 0,-6 9-25 0,6-9 46 15,0 10-37-15,-7-10 32 0,7 9 0 16,-6-9-40-16,6 13 29 0,0-2-1 0,-7 0-9 15,7 0 28-15,-6 2-45 0,6-2 25 0,-6 4-16 16,6-3 3-16,-8 2 36 0,3 2-48 0,5-2 33 16,0-3-34-16,-6 1 4 0,6-1 25 0,0 0 7 15,0 2 21-15,-5-2-15 16,5 0-24-16,0 2 3 0,0 0-14 16,0 0 14-16,0 2-10 0,0-2-32 0,0 1 26 0,0-2-3 15,0 1 39-15,0-2 25 0,0 1-34 0,0-2-9 0,0 0-19 16,0 2 7-16,0-2 11 0,6 1 6 0,-1 0 7 15,-5 0-12-15,8 0 8 0,-3 0-12 0,0-1 1 16,0 2-10-16,0-1 7 0,-5 0 7 0,7 1-4 16,0-1 25-16,-2 0-23 0,1 2 16 0,-1-4 1 15,1 3-40-15,0-3 33 0,1 1-32 0,-2 0 3 16,0-2 19-16,0 2-18 0,1-2 6 0,0 0 1 16,1-8 6-16,0 10-5 0,1 0 25 15,-1-1 6-15,1-1 0 0,1 0-32 0,-1-8-11 16,0 10 21-16,-1 1-1 0,2-3 22 0,-1 0-25 15,1-8-24-15,-1 10 22 0,1-1 17 0,-1-9 21 16,1 8-26-16,-1-8-35 0,1 11 17 0,-1-11 3 16,0 8 52-16,1-8-15 0,0 0-11 0,-1 0 10 15,0 10-48-15,3-10 16 0,-3 0-19 0,-1 7-1 16,4-7 26-16,-4 0 6 0,1 0 23 0,-1 0 5 16,0 0-18-16,1 10-16 0,-3-10-12 0,0 0 21 15,1 0 5-15,0 0 33 0,4 7-10 0,-3-7-17 16,1 0-34-16,3 0-4 0,1 9 35 15,0-9-14-15,3 0 13 0,0 9 12 0,2-9-47 16,1 0 16-16,0 9 2 0,0-9 1 0,1 7-6 16,-1-7-11-16,0 0 22 0,-3 10-19 0,1-10 32 15,-3 0-53-15,0 0 16 0,0 0 24 0,-3 0-11 16,1 0 66-16,-2 0-30 0,-1 0-46 0,-1 0 60 16,3 0-49-16,-3 0 46 0,1 0 13 0,0 0-48 15,3 0 44-15,-2 0-14 0,1 0 5 0,3 0-4 16,-1-10-38-16,4 10-20 0,-2-7 1 0,4 7 39 15,-3-8 1-15,3 8 9 0,-2 0 3 0,2-7-51 16,-1 7 13-16,0 0-13 0,0 0-19 0,-2-8 52 16,2 8 1-16,-2 0 6 0,2 0-16 0,-2-8-38 15,2 8 6-15,-3 0 9 0,2-8 44 0,1 8-14 16,0 0-3-16,1-8 21 0,-2 8-22 16,3-8 11-16,-4 8-1 0,5-9-12 0,-3 9 3 15,2-7-16-15,-1-1 5 0,-1 8-21 0,2-7-6 16,-1 7 30-16,1-8-10 0,0 8-20 0,-1-9 12 15,-1 9-41-15,4-9 30 0,-2 0 12 0,0 9-26 16,0-9 26-16,0 0 7 0,2 9-26 0,-3-8 16 16,3 0 38-16,-2 1-50 0,0 7 48 0,0-10 9 15,1 3-56-15,-1 7 43 0,0-8-6 0,-1 8-27 16,1-7 56-16,-1 7-22 0,-3-7-44 16,2 7 68-16,-2 0-54 0,0-9-16 0,-2 9 47 15,2-8-30-15,-2 8 13 0,2-9 2 0,-1 9-8 16,-1-10 11-16,2 0-13 0,-2 2 24 0,1-1-23 15,-3 2 9-15,1-1 1 0,1-1 0 0,-1 2 39 16,3-3-29-16,-1 2 20 0,-2-1-7 0,2 1-17 16,1 8 17-16,-4-11-12 0,1 2 10 0,1 9 0 15,-2-10-18-15,0 10-26 0,-1-8 23 16,-2 8 12-16,-1-9-31 0,1 9 51 0,-1-10-17 16,-1 10-47-16,-1-10 58 0,1 2-20 0,0 8 2 15,-1-11 27-15,0 1-24 0,1 2-9 0,0 8-39 16,0-12 41-16,0 1 0 0,0 2 4 0,1-1 3 15,0-1-4-15,3 2-37 0,-3 9 6 0,1-13 50 16,2 3-23-16,0-1 3 0,-1 2 20 0,1-2-29 16,0 11-34-16,-1-14 30 0,2 3-6 15,-2 1 16-15,1 10 34 0,-1-11-44 0,0 0 11 16,-1 11-5-16,0-13-50 0,1 3 81 0,-2-1-61 16,0 1 3-16,0-1 44 0,-2 0-23 0,2 0 16 15,-2-2-4-15,0 4 7 0,0-1-22 0,0 10 29 16,-1-11-27-16,-4 0 14 0,7 11-7 0,-3-8 5 15,-4 8 16-15,5-9-34 0,-5 9-30 0,5 0 11 16,-5-12-22-16,0 12 33 0,5-9 47 0,-5 9-59 16,4-11 50-16,-4 2-45 0,5 0 19 0,-5 9 26 15,6-13-57-15,0 3 33 0,-6 2-43 0,5-1-21 16,0 0 59-16,1 1-15 0,-1-1-24 0,-5 9 58 16,5-12-30-16,-5 2-25 0,6 2 43 0,-1 8 1 15,-5-9-16-15,5-1 18 0,-5 10-3 0,6-9-25 16,-6-1 8-16,0 10-5 0,0-11 45 0,0 2-24 15,0 0-12-15,0 1 34 0,0 0-48 16,0 0 10-16,0 0 28 0,0-1-16 0,0 1-5 16,0-1 37-16,0-1-2 0,0 1-5 0,0-1 3 15,0-1-28-15,0 0-47 0,0 1 31 0,0 0-17 16,0 1-11-16,0-1 31 0,0 1-28 0,0 1 79 16,0-2-13-16,0 10 21 0,0-12 22 0,-6 3-48 15,6 9-9-15,-5-12-27 0,5 12-22 0,-7-9 24 16,7 9 35-16,-5-10-1 0,5 10-5 0,-7-10-31 15,2 10 0-15,-1-8 42 0,6 8-1 0,-6-9 12 16,1 9-21-16,5-9-64 0,-5 9 65 0,5-11-64 16,-6 11 71-16,1-12 24 0,5 3-50 0,-5 9 67 15,-1-11-50-15,6 11-5 0,-5-11 43 16,-1 11-22-16,6-13-6 0,-6 4 23 0,6 9-74 16,-5-10 27-16,5 10 24 0,-5-9-37 0,5 9 32 15,-5 0-44-15,5-11-9 0,-3 11 58 0,3 0-53 16,0-9 41-16,0 9-8 0,-4 0-40 0,4-12 43 15,-5 12 1-15,5 0 23 0,0-12-21 0,-6 12 47 16,6-10-48-16,-5 10-25 0,5-12 50 0,-4 12-87 16,4-9 61-16,0 9-51 0,-5-12-32 0</inkml:trace>
  <inkml:trace contextRef="#ctx0" brushRef="#br0" timeOffset="60237">15111 16107 729 0,'-5'0'26'0,"-2"0"-13"0,3 0 17 0,-1 0-8 16,2 0-40-16,-2 0 13 0,1 0 31 0,1 0 9 16,0 0 31-16,0 0 16 0,1 0-45 0,-1 0 12 15,0 0-50-15,-3 0-9 0,0 9 17 0,2-9 8 16,-2 0 42-16,-1 7 2 0,-1-7-55 0,0 0 22 16,-2 8-28-16,0-8 3 0,-1 7 27 15,1-7-22-15,-2 10 9 0,1-10 4 0,-2 5 24 16,1 2-14-1,-1-7 0-15,0 7-16 0,1-7 8 0,0 8-3 0,-2-8 12 16,2 7 6-16,-1 0-16 0,2-7-32 16,-2 7 16-16,0 1-19 0,0-1 10 0,-2 1 32 0,0 0-32 0,0 0-1 0,0 0 8 15,-2 1-12-15,3 0 15 0,-2 0 32 0,2 0-44 16,-2 0 23-16,2 1-2 0,-1-2-7 16,1 2 18-16,0 1-13 15,0-1-32-15,-2 0 9 0,3 1-3 0,-2 1-22 0,3 0 57 16,0 1-32-16,-1-1 0 0,1 1 21 0,1 0-16 0,0 1 4 15,1-1 21-15,-1 0-14 0,2 0-3 16,0-1-7-16,-1 1-11 0,2 1-20 0,1-2 0 0,0 0-5 16,-1 1-19-16,0-1 32 15,1 0 3-15,1-3 26 0,-1 3 16 0,0-2 3 0,2 0-19 16,0-1-46-16,0-1 19 0,-1 2-25 0,0-2 6 16,-2 2 31-16,4-2-30 0,-2 3 23 0,1 2 10 15,-2-1-9-15,1 0 25 0,1-1-12 0,0 2 4 16,1 0 36-16,0-1-5 0,1 1 29 0,1-1-27 15,1-1-23-15,1 1-7 0,0 0-3 0,0 0 18 16,5 1 16-16,-1-2-26 0,-1 2-11 16,4-1-1-16,-4 1-17 0,3-1 20 0,-2-1-21 15,2-1-14-15,-2 2 10 0,1-2 14 0,-1-1-8 16,1 1 22-16,-1 0-23 0,2-1 7 0,-2 1 16 16,0-3-8-16,0 3 9 0,0-1-2 0,0 0-5 15,2 0 17-15,-2 0-18 0,2-2 2 0,-1 3-2 16,0 0-8-16,0-1 17 0,0-1 2 0,3-1 21 15,-2 1-10-15,0 1 13 0,-1-2-14 0,0 2-1 16,2-1 5-16,-3-1-13 0,2 1-24 0,-2 1 16 16,0-2-6-16,-1 0 22 0,-1-1 25 15,3 2-54-15,-1-2 39 0,-2 1-41 0,3-2 6 16,0 1 39-16,0 0-15 0,2-2 37 0,1 0 10 16,0 1-14-16,1-1 34 0,1 1-3 0,1 0-4 15,1 0 7-15,3 3-53 0,-2 1 1 0,2-2-40 16,-1 2 6-16,0 1 16 0,2-2-11 15,-2 1 6-15,-1-1 8 0,2-1-37 0,-3 1 17 16,0-2 14-16,3 0-16 0,-2-1 11 0,1-1-24 16,-2 1 27-16,1-1-14 0,-2-1 4 0,2-1-5 15,-1-2-4-15,1 3 20 0,0-3 0 0,-1 0-5 16,1 0-13-16,1 0 22 0,-1 0 3 0,0 2 12 16,-1-1 11-16,1 0-28 0,-1 0-16 0,-2 0 38 15,0 2-26-15,-2-2-10 0,1 1 36 0,-2-2-54 16,0 3 14-16,-1-1 8 0,1-2-10 15,-1 1 17-15,-1-1-29 0,2 0 26 0,-1 0-14 16,1 0 27-16,2 0 25 0,1 0-47 0,0-3 28 16,1 0-32-16,4 3-12 0,-2-2 29 0,2-1-22 15,1 1 24-15,1 0 0 0,1 1-10 0,0-1 13 16,2 2-20-16,-1 0 17 0,0 0 4 0,0 0 14 16,-2 0-20-16,0 5 12 0,0-3-23 0,0 1-13 15,-1-1 12-15,0-2-9 0,-2 2 17 0,0-2-5 16,-1 0 8-16,2 0 9 0,-1 0-16 0,0-2 8 15,-1-1 3-15,1-2-22 0,0 1 15 0,2 1 5 16,-1-2-13-16,3 1 8 0,-1 1 0 0,2 1 1 16,2-3-1-16,-1 2 1 0,3 0 2 0,-2-1-3 15,0 2 21-15,1-1-16 0,-3 0-5 0,3 1 8 16,-4-2-7-16,2 4-32 0,-2-3 7 0,1 2-21 16,-3-1-11-16,0 1 27 0,-2 0 4 0,0 0 8 15,-1 0-9-15,-2-1 20 0,1 2-6 16,-1-3 5-16,-1 1 16 0,-1 0-12 0,0 1-6 15,0-3 4-15,1 3 6 0,-1-1-14 0,2 0 24 16,1-1-24-16,-2 3-5 0,2-3 3 0,0 2 1 16,-1-1-6-16,0 1-16 0,1 0 14 0,-2 1 13 15,0-2-15-15,0 2 21 0,2 0 13 0,-4-2-46 16,1 2 37-16,-2-2-17 0,2 1 8 0,-4-1 18 16,2 0-9-16,-1-1 23 0,0-1-29 0,0 1 7 15,0 1 4-15,1-2-13 0,-2 0 10 0,3 0 4 16,-2-1-3-16,0 0-1 0,1 0-12 0,0 0-11 15,0 0-4-15,-1-1 12 0,0 3 16 16,0-1-5-16,-1-1 15 0,1 2-24 0,-1-1 2 16,-2 1 23-16,2 0-5 0,-2-2 10 0,0 3 1 15,1-1-22-15,-2-2-17 0,1 1-2 0,3 1 3 16,-2-2 8-16,0 1 7 0,0-1 9 0,1 1 4 16,2-2-4-16,-2 1 1 0,0 0-16 0,0-2-12 15,0 2 26-15,-1 0-6 0,-1-2 12 16,1 2 15-16,-4-1-27 0,3 0 5 0,-3 1 6 15,0-1-15-15,3 1-15 0,-3-2 32 0,0 3-36 16,0-2 41-16,0-2 54 0,0 1-25 0,0 0 24 16,0 0-31-16,0-1-49 0,0-1 12 0,0 1 18 15,0-1-24-15,0 1 24 0,0-1-18 0,0 1-9 16,0-1 19-16,0-1-17 0,0 0 18 0,0 1-22 16,0 1 9-16,0-1-4 0,0 0 7 0,0-2 31 15,0-1-27-15,0-2 4 0,-6-1-77 0,-1-3-49 16,-1-4-80-16,-3-3-11 0,-2-3-62 15,-1-5 5-15,-2-4 78 0</inkml:trace>
  <inkml:trace contextRef="#ctx0" brushRef="#br0" timeOffset="61009.5">16470 10677 122 0,'0'0'-12'0,"0"0"42"0,0 0-61 0</inkml:trace>
  <inkml:trace contextRef="#ctx0" brushRef="#br0" timeOffset="61691.61">16457 10677 435 0,'0'0'-14'0,"0"0"3"0,-9 0-16 0,9 0 19 0,0 0 15 0,-6 0 8 0,6 0-4 15,0 0-23-15,0 0-1 0,0 0-3 0,0 0 13 16,0 0 3-16,0 0 4 0,0 0-13 0,0 0 27 16,0 0 7-16,0 0-6 0,0 0-11 0,0 0-18 15,0 0 1-15,0 0 9 0,0 0 23 0,0 0-23 16,0 0-24-16,0 0 9 0,0 0 17 15,0 0-6-15,0 9 16 0,0-9 17 16,0 6-39-16,0-6 26 0,0 8 8 16,0-3-49-16,0-5 31 0,0 6-10 0,0-6 21 0,0 7 26 0,0-7-39 15,0 9-14-15,0-4-33 0,0-5 26 0,0 8 15 16,0-2 52-16,0 0-8 0,8-1-57 0,-8-1-9 16,7-4 1-16,-7 8 25 0,6-1 1 0,-6-7 27 15,5 7-41-15,-5-1-26 0,0-2 61 0,5-4-8 16,-5 8-14-16,0-8 7 0,0 6-20 0,0 1-21 15,0-7 42-15,0 8 33 0,0-1-27 16,0-1 36-16,0 1-36 0,0 0-21 0,0 0 2 16,0 1-5-16,0 0 10 0,0 0 17 0,0 0-19 15,0 0-19-15,-8 2 10 0,8-2 2 0,-6 2 28 16,0-1-15-16,6 1 22 0,-7 0-24 0,1 0-4 16,6-1 29-16,-7 1-44 0,7 0-22 0,-8-1 41 15,-1 1-37-15,9 0 48 0,-9-1 25 0,1 0-35 16,0-1 31-16,8 3-6 0,-11-2-46 0,3 0 25 15,1 0-17-15,7 0-16 0,-11 2 65 16,11 1-25-16,-10 0-7 0,4 1-10 0,-1 0 0 16,0 0-33-16,7 1 60 0,-8 1-1 0,1-1-35 15,-1 1 32-15,1 2-54 0,2-2 26 0,-2 0 13 16,2 4 20-16,-3-1-36 0,1 1 1 0,1-1-22 16,0 2 3-16,-1-1 21 0,1 0-2 0,-1 1 9 15,7-3 23-15,-7 1-23 0,1-2 15 0,6 1 34 16,-7-2-84-16,7-1 91 0,-7 0-36 0,7-2-54 15,0 2 41-15,0-3-45 0,0 2 21 0,0-2-12 16,0 0-4-16,0-1 32 0,0 2-27 16,0 1 54-16,0-1-2 0,0 1-43 0,7 1-32 15,-7 0 16-15,0 1-31 0,7-1 7 0,-7 0 59 16,6 1-84-16,-6-2 29 0,0 0-43 0,6 0-15 16</inkml:trace>
  <inkml:trace contextRef="#ctx0" brushRef="#br0" timeOffset="66731.77">17728 11490 408 0,'-5'0'26'16,"5"0"-12"-16,-7-5-2 0,3 5 24 0,4 0-24 15,-6-7 45-15,0 7-32 0,6 0 37 0,-6-7-22 16,1 7-20-16,5 0 44 0,0 0-43 0,-5 0 6 16,5 0-17-16,0 0 35 0,0 0-48 0,0 0 36 15,0 0-10-15,0 0-19 0,0 0 35 0,0 0 2 16,0 0-5-16,0 0-9 0,0 0-1 0,0 0-1 15,0 0 28-15,0 0-11 0,0 0-16 0,0 0 0 16,0 0-11-16,0 0-12 0,0 0-1 0,0 0-4 16,0 0-11-16,0 0 37 0,5 0 5 15,1 0-19-15,2 0 40 0,-1 0-31 0,4 0 35 16,4 0-14-16,-1 0-7 0,4 0-11 0,1 0-12 16,3 0 6-16,3 0-7 0,1 0 24 0,4 7-7 15,3-7 29-15,3 0-29 0,2 7 15 0,3-7-1 16,1 0-32-16,4 7 29 0,-2-7-15 0,2 0-7 15,-1 5-3-15,-1-5 2 0,0 0-16 0,-5 8 0 16,-3-8 8-16,-2 6-8 0,-8-6-22 0,-1 0 11 16,-3 7-11-16,-7-7-5 0,-1 0 44 15,-4 0-27-15,-4 0 42 0,0 0-1 0,-6 0-37 16,0 0 36-16,0 0-46 0,0 0-6 0,0 0 5 16,0 0-18-16,0 0-13 0,0 0-10 0,0 0-45 15,0 0-56-15,0 0-15 0,0 0-43 0,-6 0 7 16,0 0-28-16,1 0 2 0,-2 0 54 0</inkml:trace>
  <inkml:trace contextRef="#ctx0" brushRef="#br0" timeOffset="67413.42">17697 11722 360 0,'-17'6'3'16,"1"1"5"-16,1-7-33 0,1 11 45 0,1-3 10 15,0-2-12-15,-1 2 69 0,2-8-54 0,-2 8-10 16,3-1 45-16,-1-7-25 0,1 9 2 0,2-9 13 16,1 0 16-16,1 8-7 0,2-8 14 0,5 0 12 15,0 0-38-15,0 0 12 0,0 0-5 0,0 0 6 16,0 0-18-16,0 0-3 0,0 0 12 0,0 0-29 15,0 0 9-15,0 0-5 0,5 0 30 0,2 0 8 16,1 0-2-16,3 0 12 0,3 0-26 0,2 7-47 16,6-7 26-16,3 0-8 0,4 5-34 15,3-5 73-15,3 0-13 0,5 8 1 0,3-8 6 16,3 0-41-16,2 6-19 0,2-6-7 0,3 7 24 16,0-7-9-16,1 7 7 0,-3-7-28 0,1 7-15 15,-4-7 35-15,-5 6 11 0,-4-6-7 0,-5 0 19 16,-4 7-41-16,-6-7 4 0,-3 0-8 0,-4 0 29 15,-3 0 19-15,-4 0-57 0,-3 0 69 0,-1 0-63 16,-1 5 0-16,-5-5 67 0,1 0-40 16,-1 0 23-16,0 0-19 0,0 0-26 0,0 0 38 15,0 0-33-15,0 0 11 0,0 0 15 0,-3 0-29 16,3 0 23-16,0 0 16 0,0 0-7 0,0 0-26 16,0 0 6-16,-4 0-19 0,4 0-4 0,0 0 7 15,0 0 10-15,0 0-6 0,0 0-18 0,0 0 49 16,0 0-13-16,0 0 13 0,0 0-15 0,0 0-14 15,0 0 9-15,0 0-11 0,0 0 32 0,0 0-45 16,0 0 22-16,0 0 12 0,0 0-29 0,0 0 37 0,0 0-30 16,0 0 18-16,0 0 4 0,0 0 1 0,0 0-2 15,0 0 0-15,0 0 4 0,0 0-9 0,0 0-19 0,0 0 0 0,0 0 6 32,0 0 0-32,0 0 26 0,0 0-6 0,0 0-4 15,0 0 9-15,0 0-45 0,0 0-7 0,0 0 36 0,0 0-24 0,0 0 25 16,0 0-7-16,0 0-25 0,0 0-10 15,0 0-2-15,0 0-5 0,0 0-31 0,0 0 4 16,0 0-48-16,0 0-22 0,0 0-35 0,0 0-6 0,0 0-26 16,0 0-23-16,0 0 23 0,0 0 9 0,6 0 37 0,-2 0 9 15</inkml:trace>
  <inkml:trace contextRef="#ctx0" brushRef="#br0" timeOffset="70284.89">21140 11548 402 0,'-5'0'20'0,"5"0"-10"0,-5 0 7 0,5 0-15 0,-6 0 4 0,6 0 15 0,0 0-4 0,-6 0 45 15,6 0-20-15,0 0-4 0,0 0-27 0,0 0-15 16,0 0 19-16,0 0 8 0,0 0 42 15,0 0-25-15,0 0 16 0,0 0-23 0,0 0 14 16,0 0-5-16,0 0-56 0,0 0 26 0,0 0-6 31,0 0 6-31,0 0 25 0,0 0 10 0,0 0-38 0,0 0 35 0,0 0-8 0,0 0-41 0,0 0 44 16,0 0-22-16,0 0 9 0,0 0 17 0,0 0-20 16,0 0-10-16,0 0-3 0,0 0-9 0,0 0 24 15,0 0-15-15,0 0 8 0,0 0 18 16,0 0-28-16,0 0 20 0,0 0-14 0,0 0-10 15,0 0 26-15,0 0-1 0,0 0-18 0,0 0 15 16,0 0-28-16,0 0 2 0,0 0 37 0,0 0-10 16,0 0 3-16,0 0 7 0,0 0-40 0,0 0-6 15,0 0 6-15,6 0-16 0,-3 0 32 0,3 0 6 16,1 0-42-16,0-8 20 0,-2 8 9 0,3 0-9 16,-1 0 16-16,-1 0 4 0,-1-4-26 15,-5 4 10-15,5 0 18 0,2 0-33 0,-7 0-10 16,7 0-1-16,-2 0 26 0,-5 0 18 15,6 0 15-15,-1 0-31 0,1 0-31 0,-6 0-7 0,7-6 11 16,-7 6 17-16,5 0 34 0,-5 0-2 16,0 0-5-16,6 0 11 0,-6 0-35 0,0 0 12 0,0 0-4 15,0 0-2-15,0 0-16 0,0 0 18 0,0 0 1 16,0 0-25-16,0 0 21 0,0 0-13 0,0 0 5 16,0 0 25-16,8 0-29 0,-1 0-1 0,-1 0 22 15,1 0-18-15,1 0 24 0,2 0 11 0,-2 0-40 16,0 0 14-16,-1 0 4 0,1 0-16 15,-2 0 30-15,-6 0 3 0,8 0-36 0,-3 0 17 16,2 0-24-16,-7 0 19 0,9 0 10 0,-9 0-7 16,8 0 1-16,-2 0-6 0,1 0 24 0,-7 0-24 15,8 0 7-15,-2 0 0 0,2 0-3 0,-2 0 15 16,2 0-17-16,0 0 1 0,-1 0-2 16,1 0-7-16,4 0 23 0,1 0 3 0,1 0 18 15,1 0 17-15,4 0 0 0,1 0-28 0,2 0 4 16,3 0-24-16,1 0 11 0,0 6-11 0,1-6-9 15,-1 0 35-15,2 7-40 0,0-7 18 0,0 5-4 16,1-5-18-16,-2 5 37 0,2-5-20 0,1 0-15 16,0 5 15-16,1-5-3 0,-1 0 22 0,-1 0 8 15,1 0-3-15,0 0-32 0,-1 0 18 0,2 0-14 16,-1 0 3-16,-2 0-3 0,0 0-11 16,0 0 17-16,-4 0-21 0,2 0 16 0,-1-7 18 15,-1 3-13-15,-2 4 7 0,0-7 5 0,0 3-20 16,-1 4 9-16,-3-6-28 0,-1 2 33 0,1 4-42 15,-3-4 2-15,-3 0 58 0,1 4-66 0,-4-6 48 16,-1 6 24-16,1-4-33 0,-4 4 1 0,-1 0 3 16,-1-6-74-16,-3 6-71 0,0 0-56 0,4 0-85 15,-4-8-74-15,0 4-30 0</inkml:trace>
  <inkml:trace contextRef="#ctx0" brushRef="#br0" timeOffset="70900.5">21245 11793 709 0,'0'0'0'16,"0"0"-24"-16,0 0 40 0,0 0-30 0,0 0 50 15,0 0 54-15,0 0-32 0,0 0 30 0,0 0-32 16,0 0-5-16,0 0 3 0,0 0-3 0,0 0-22 16,0 0-13-16,0 0 6 0,8 0 6 0,-1 0 29 15,3 0 8-15,2 0-20 0,1 0 17 0,4 0-9 16,0-6 11-16,5 6-7 0,0 0 17 0,2-5-34 16,2 5 7-16,2 0-7 0,2-6-11 15,1 6 12-15,1 0-41 0,0 0 58 0,2 0-40 16,0 0 5-16,1 0 42 0,-1 0-28 0,1-4 7 15,-1 4 12-15,3 0-22 0,-1-4-12 0,2 4 9 16,-1 0-12-16,-1 0 11 0,1-3 0 0,0 3-12 16,-3 0 1-16,1-5-17 0,-1 5 0 0,-2-3 3 15,-2 3-3-15,-2-3 2 0,-3 0 9 16,0-1 0-16,-3 0-5 0,-2 1-30 0,-1 3 9 16,-2-5 9-16,0 1 4 0,-1 4 16 0,-2-4-11 15,-4 4 0-15,-1-5-23 0,0 5 45 0,-3-3-44 16,-1 3 10-16,-5-2 32 0,1 2-51 0,3-4 37 15,0 1-13-15,-4 3-31 0,0-5-7 0,0 5-49 0,0-4-22 16,0-1-26-16,0 5-76 0,0-7-32 0,0 1-17 16,0 2-25-16,0-3 29 0,0 2 6 15,0-2 10-15</inkml:trace>
  <inkml:trace contextRef="#ctx0" brushRef="#br0" timeOffset="75456.39">6669 3209 195 0,'0'0'4'16,"0"0"-3"-16,0 0 14 0,0 0-29 15,0 0 18-15,0-2-1 0,6 0-3 0,-1 0 32 16,-2-1-17-16,1 3-22 0,0-3-3 0,0 1-10 16,1 0 11-16,1 1 11 0,3 0 21 0,-3 1-6 15,-1-2-25-15,1 2 27 0,0 0-44 0,1-1 39 16,1 1-1-16,-1 0-28 0,-1 0 34 0,2 0-15 15,1 0-17-15,-3 0 44 0,3 0-34 0,0 0-5 0,1 0 22 16,-1 0-14-16,1 0 9 0,0 0 13 0,1 0-18 16,4 0-1-16,0 0 7 0,0 0-15 0,2 0 37 15,0 0-19-15,1 0-3 0,2 0 5 16,1 4-19-16,1-1-20 0,0-3 9 16,0 3-14-16,4-1 13 0,0 0 38 0,0-1-22 0,1 1 4 15,-2-2-19-15,0 1 3 0,2 0 24 0,-1-1-14 0,0 2 15 16,0-2-19-16,-1 0-4 0,1 0 12 0,-1 0-8 15,0 0 2-15,1 0-23 0,-1 0 27 16,0 0 4-16,-1 0 0 0,3 0 19 0,-2 0 3 0,1 0-39 0,2 0 10 16,0 0 23-16,1 1-50 0,1-1 33 15,-1 0 7-15,2 0-31 0,1 0 22 0,2 0 15 16,0 0-12-16,0 0-14 0,1 0 15 0,2 0 2 0,1 0-25 16,-1 0 28-1,-1 0 12-15,1 0-31 0,0 0 19 0,2 0 1 0,-1 0-11 16,0 0 7-16,0 0-13 0,-1 0 3 0,0 0-8 15,0 0 17-15,-2 0 10 0,0 0-9 0,-1 0-18 0,1 0-1 16,-2 0-4-16,-1 0 4 0,2 0 27 16,-2 0-15-16,0 0 15 0,0 0-34 0,0 0 10 0,1 0 9 15,0 0 8-15,-1 0 8 0,-1 0-16 16,3 0 4-16,-3 0-3 0,0 0 4 0,1-3 17 16,0 1-21-16,-1 0 14 0,1-1 18 0,2 1-43 15,-3-1 25-15,2-1-31 0,0 1 30 0,1-1-1 16,-1 0 16-16,1 0-12 0,0 1-16 0,-3 1-2 15,2-1-6-15,0 2 0 0,-3-2-14 16,0 2 33-16,0 0-22 0,-3 1 17 0,3-2-10 16,-2 2 13-16,-2-1 5 0,0-1-10 0,2 1 26 15,-3 0-24-15,1-1 1 0,-1 0-29 0,2 0-2 16,-1 0 30-16,-2-1-12 0,3 1 60 0,-1 2-48 16,1-3-31-16,-1 3 33 0,1 0-16 0,-2 0 17 15,0 0-20-15,1 0-12 0,-1 0 21 0,0 0-5 16,-4 0 28-16,0 0-30 0,1 0 8 15,-4 0-5-15,4 0 15 0,-3 0-13 0,0 0 4 16,-2 0 22-16,0 0-37 0,0 0 24 0,0 3-12 16,1-3 1-16,0 0 0 0,2 2 27 0,0-2-32 15,3 0-4-15,0 0 40 0,2 0-35 0,-2 0 6 16,4 0 14-16,-2 0-39 0,1 0 5 0,0 0 13 16,-3 0 3-16,2 0-4 0,0 0 42 0,-1 0-32 15,0 0-7-15,-2 0 13 0,3 0-21 0,-2 0 20 16,1 0-7-16,1 0 6 0,-2 0-29 0,0 0 22 15,1 0 2-15,1 0-13 0,-1 0 36 0,1 0-24 16,1 0-9-16,0 0 31 0,0 0-38 16,0 0 13-16,-2 0 5 0,0 0-20 0,1 0 25 15,-1 0-22-15,-2 0 14 0,-2 0 10 0,2 0-2 16,0 3 2-16,-2-1-9 0,2 0-17 0,-2 0 12 16,-1 0 13-16,1-1-5 0,-1 0 15 0,-2-1-16 15,2 2 5-15,-3-1-5 0,1 1-33 0,-1-2 11 16,-1 2-19-16,1-2 33 0,-2 0 44 15,2 3-20-15,-2-2-9 0,3-1-4 0,-2 0-50 16,2 0 41-16,-3 0 16 0,4 0-27 0,-1 0 20 16,1 0 1-16,-1 0-3 0,3-4 19 0,1 4 2 15,-2 0-16-15,1 0-8 0,1 0-9 0,-2 0 1 16,2 0-2-16,-1 0-5 0,0 0 9 0,-1 0-4 16,1 0-12-16,-1 0 21 0,0 0-7 15,0 0 1-15,-2 0 18 0,0 0 5 0,1 0-6 16,1 0-6-16,1 0 0 0,-2 0-13 0,3 0 9 15,-2 0 19-15,3 0-27 0,0 0 13 0,-1 0-4 16,-1-2-6-16,0 2-3 0,1 0 7 0,-2-2-12 16,1 1 14-16,-2-1 8 0,1 1 5 0,-2 0-7 15,1-2 5-15,0 1-11 0,-1 0-8 16,0-2 16-16,1 2-25 0,-1-1 22 0,2 0-21 16,-3 0 25-16,2 0 2 0,-2 1-1 0,1-1 2 15,-1 3-24-15,0-2-9 0,2 2 5 0,-2 0 15 16,3 0 10-16,-2 0-8 0,3 0 0 0,0 0 4 15,-2 0-23-15,0 0 32 0,2 0-6 0,-1 0-20 16,-1 0 12-16,-1 2-2 0,2 3-10 0,-4-2 7 16,0-1-4-16,-1 1 5 0,0-2 15 0,2 2-15 15,0-1 8-15,-1-1-28 0,-2 2 15 0,4-1 6 0,0 0 3 16,1 1 17-16,0-2-15 0,1 0 5 0,0 4-18 0,1-4 2 16,-2 0 8-16,-2 3 3 15,2-3 17-15,-4 1-6 0,-1 0-26 0,0-2 14 16,-3 2-32-16,1-2 33 0,-1 0 6 0,-2 0-20 15,1 0 30-15,-4 0-22 0,2 0 4 0,-2 0-4 0,-1 0 11 0,-4 0-38 16,5 0 4-16,-5 0 24 0,6-4-29 0,-2 4 41 16,-4 0 13-16,6 0-20 0,-2 0 21 0,1 0-5 15,-1 0-42-15,-4 0 18 0,7 0-8 16,-2 0-8-16,-5 0 26 0,5-3-5 0,-1 3-7 16,-4 0 26-1,0 0-6-15,6 0-11 0,-6 0 9 0,0 0-22 16,0 0 0-16,0 0 1 0,3 0-7 0,-3 0 3 0,0 0 9 0,0 0 12 15,7 0 22-15,-7 0-21 0,5 0-3 0,-5 0 2 16,6 0-22-16,-6 0 0 0,5 0 10 0,0 0 10 0,-5 0-6 0,7 0 13 16,-3 0-2-16,-4 0-13 0,4 0 13 15,-4 0-15-15,0 0-4 0,4 1 0 0,-4-1-6 16,0 0 31-16,0 0-18 0,0 0 10 0,0 0-6 16,0 0-7-16,0 0 8 0,0 0-18 0,0 0 11 15,0 0-11-15,0 0 9 0,0 0-6 0,0 0 18 16,0 0 3-16,0 0 7 0,0 0 0 15,0 0-34-15,0 0 5 0,0 0 13 0,0 0 4 16,0 0 10-16,0 0 1 0,0 0-27 0,0 0 8 16,0 0-1-16,0 0 12 0,0 0-5 0,0 0-7 15,0 0 15-15,0 0-24 0,0 0 0 0,0 0 13 16,0 0 7-16,0 0-4 0,0 0 1 0,0 0-11 16,0 0-30-16,0 0-6 0,6 0-62 0,-1 0-49 15</inkml:trace>
  <inkml:trace contextRef="#ctx0" brushRef="#br0" timeOffset="80244.06">17529 14845 483 0,'6'-2'-8'0,"1"-1"1"0,0 0 0 0,3-1 12 15,0 1 17-15,3 2-11 0,0-1 10 0,5 1-10 16,0 1 12-16,4 0 21 0,1 0-5 16,3 0-6-16,0 0-4 0,3 3-17 0,1 0 6 15,2 1 49-15,5-3-38 0,-1 3 13 0,2-2 22 16,2 1-67-16,5 0 24 0,-3 0-9 0,5 0-2 15,-2 1 17-15,3 0-19 0,-2 1 9 0,1-3-13 16,-2 3 9-16,1-1 20 0,1 0-24 0,-2 0 19 16,2-1-4-16,0 2-9 0,-1-1 38 0,3-2-41 15,1 1-4-15,1 0 29 0,0 1-39 0,2-2 23 16,0 1 1-16,-1-3-6 0,2 0 28 0,0 0-47 16,-1 0 20-16,-1 0-8 0,2 0 6 0,-1 0 44 15,0-3-36-15,-2 1 8 0,5-2-15 0,-2 2-21 16,1-1 33-16,1 1-34 0,1-1 4 15,-2 0 20-15,3-1-23 0,0 1 10 0,-2 0-1 16,1 1-12-16,0-1 22 0,-3-1-10 0,1 1 6 0,0-1-2 16,-1 1-38-16,-2 0 25 0,-1 0-10 0,2 2 0 15,-2-2 20-15,2 3 13 0,-1 0-15 16,1 0 12-16,-1 0 0 0,-1 0-21 0,-1 3 5 0,4 0-12 0,-3-2 7 16,0 2-10-16,-1-1 15 15,-2-1 16-15,2-1-3 0,-2 2 0 0,-2-2-22 0,1 0 12 16,-2 0-4-16,-2 0-2 0,0 0 17 0,0-3-32 0,-1-1 6 15,0 2 31-15,-1-1-9 0,0 0 5 0,-1-1-23 16,1 0-12 0,-3 0 19-16,2 1-7 0,-3-1 25 0,0 0-13 0,-3 1-12 0,-1-1 10 15,-1 1 14-15,-2 0-9 16,-3 0 4-16,-1-1-17 0,-2 4 8 0,-3-3 6 16,-1 1 1-16,-3-1 3 0,-1 1-13 0,-4 0 8 0,-1 2-1 0,-2-3 31 15,-2 1 1-15,-2 2-5 0,-2-2 1 16,-3 1-29-16,0 1-25 0,6-2-1 0,-6 2-15 0,0 0 39 15,0-1-2-15,0 1 18 0,0 0 10 0,0 0-44 0,0 0 7 16,0 0 12-16,0 0 5 0,0 0-10 0,0 0 3 16,0 0-7-16,0 0-23 0,0 0 39 0,0 0 1 15,0 0-6-15,0 0 15 0,0 0-20 16,0 0 17-16,0 0-16 0,0 0-20 16,0 0 40-16,0 0-18 0,0 0 6 0,0 0-5 0,0 0-11 15,0 0-38-15,0 0-29 0,0 0-27 16,0 0-76-16,0 0 10 0,0 0-34 0,0 0-11 0,0 0 23 15,0 0-26 1,0 0 46-16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3.546"/>
    </inkml:context>
    <inkml:brush xml:id="br0">
      <inkml:brushProperty name="width" value="0.1" units="cm"/>
      <inkml:brushProperty name="height" value="0.1" units="cm"/>
      <inkml:brushProperty name="color" value="#333333"/>
    </inkml:brush>
  </inkml:definitions>
  <inkml:trace contextRef="#ctx0" brushRef="#br0">49 164 1380,'0'-2'46,"0"1"0,0 0-1,0-1 1,0 1 0,0-1-1,-1 1 1,1-1 0,0 1 0,-1 0-1,1-1 1,-1 1 0,1-1-1,-1 1 1,0 0 0,0 0-1,1-1 1,-1 1 0,0 0 0,0 0-1,0 0 1,0 0 0,0 0-1,-1 0 1,-1-1 0,-3-3 145,-3-10 281,9 14-429,-1 0 1,1 1-1,0-1 0,-1 0 1,1 0-1,0 0 1,-1 1-1,1-1 1,-1 0-1,1 0 1,-1 1-1,1-1 0,-1 0 1,0 1-1,1-1 1,-1 1-1,0-1 1,1 1-1,-1-1 1,0 1-1,0-1 0,0 1 1,1 0-1,-3-1 1,2 1 72,9 0 708,397-2 262,-373 4-1121,-1 2 0,0 0 0,31 10 0,-29-7 74,-1-1 1,56 4-1,110-12-85,83 4 237,109-16-173,-159 0-155,576-35 108,480-13 179,-677 92-66,-271-7-251,-101-12 216,486 40 185,490 41-804,5-79 146,-1189-13 401,294 15-194,-141-4 241,404-2-37,-490-10-71,170-13 202,-162 6 287,151-19 409,-223 23-792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7.347"/>
    </inkml:context>
    <inkml:brush xml:id="br0">
      <inkml:brushProperty name="width" value="0.1" units="cm"/>
      <inkml:brushProperty name="height" value="0.1" units="cm"/>
      <inkml:brushProperty name="color" value="#333333"/>
    </inkml:brush>
  </inkml:definitions>
  <inkml:trace contextRef="#ctx0" brushRef="#br0">1 25 1744,'0'-1'60,"0"0"-1,-1 0 1,1 0-1,0 0 1,0 0-1,1 1 1,-1-1 0,0 0-1,0 0 1,0 0-1,1 0 1,-1 1-1,0-1 1,1 0-1,-1 0 1,0 0-1,1 1 1,-1-1 0,1 0-1,-1 1 1,1-1-1,0 0 1,-1 1-1,1-1 1,0 1-1,-1-1 1,1 1-1,0-1 1,0 1 0,-1-1-1,1 1 1,0 0-1,0 0 1,0-1-1,0 1 1,-1 0-1,1 0 1,0 0-1,0 0 1,0 0 0,0 0-1,0 0 1,0 0-1,-1 0 1,1 0-1,0 1 1,0-1-1,0 0 1,1 1-1,12 0-300,26 1 480,54 9-1,15 2-185,-68-10-88,-17 0-287,1-2 0,0-1-1,33-4 1,-57 4 281,-1 0 0,1 0-1,-1 0 1,1 0 0,-1 0-1,1 0 1,-1 0 0,1 0-1,-1 0 1,1-1-1,-1 1 1,1 0 0,-1 0-1,1-1 1,-1 1 0,1 0-1,-1 0 1,1-1 0,-1 1-1,0-1 1,1 1 0,-1 0-1,0-1 1,1 1 0,-1-1-1,0 1 1,0-1-1,1 1 1,-1-1 0,0 1-1,0-1 1,0 1 0,0-1-1,0 1 1,0-1 0,1 1-1,-1-1 1,0 1 0,0-1-1,-1 0 1,1-5-662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7.748"/>
    </inkml:context>
    <inkml:brush xml:id="br0">
      <inkml:brushProperty name="width" value="0.1" units="cm"/>
      <inkml:brushProperty name="height" value="0.1" units="cm"/>
      <inkml:brushProperty name="color" value="#333333"/>
    </inkml:brush>
  </inkml:definitions>
  <inkml:trace contextRef="#ctx0" brushRef="#br0">0 0 2528,'0'143'1933,"0"5"-4310,0-119 1553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8.184"/>
    </inkml:context>
    <inkml:brush xml:id="br0">
      <inkml:brushProperty name="width" value="0.1" units="cm"/>
      <inkml:brushProperty name="height" value="0.1" units="cm"/>
      <inkml:brushProperty name="color" value="#333333"/>
    </inkml:brush>
  </inkml:definitions>
  <inkml:trace contextRef="#ctx0" brushRef="#br0">64 12 4416,'0'-11'-55,"0"20"252,-2 19 196,-16 15-234,-20 65 0,36-97-149,0 1 0,1-1 0,0 1 0,1 0 0,2 19 0,0 5 210,-1-33-191,0 0-1,0 0 1,0 0 0,0 0-1,1 0 1,-1 0-1,1 0 1,0-1 0,0 1-1,0-1 1,0 1 0,0-1-1,0 0 1,1 1-1,-1-1 1,1 0 0,0-1-1,0 1 1,-1 0-1,1-1 1,0 0 0,0 0-1,4 1 1,4 3 33,0-1 1,1 0-1,-1-1 1,1-1-1,15 2 1,-14-3-56,-1-1 0,1 0 1,0-1-1,-1 0 0,1-1 1,-1 0-1,1-1 1,-1-1-1,0 0 0,0 0 1,-1-1-1,1-1 0,-1 0 1,0 0-1,16-14 1,-26 19 0,0 0 1,0 0-1,0 0 1,0 0 0,-1 0-1,1 0 1,0 0-1,0-1 1,-1 1 0,1 0-1,-1-1 1,1 1 0,-1 0-1,1-1 1,-1 1-1,0 0 1,0-1 0,0 1-1,0-1 1,0 1-1,0-2 1,0 2-7,0 2-74,-1 0 74,0 0 0,1 0 0,0 0 0,-1 0 0,1 0 0,-1 0 0,1 0-1,0 0 1,0 0 0,0 0 0,0 0 0,0 0 0,0 0 0,0 0 0,0 0-1,0 0 1,0 1 0,0-1 0,1 0 0,-1 0 0,0 0 0,1 0 0,-1 0-1,1 0 1,0 1 0,17 21 144,-4-14-55,0 0 1,1-1-1,0-1 0,0 0 0,1-1 0,0-1 0,0 0 1,0-1-1,1-1 0,31 3 0,-37-5-81,-1-1 0,1 0-1,-1 0 1,0-1 0,1-1 0,-1 1-1,0-2 1,0 1 0,0-2 0,0 1-1,0-1 1,-1-1 0,0 1 0,1-2-1,-2 1 1,1-1 0,-1 0 0,13-13-1,-18 14 12,1 1 0,-1-1 0,0-1 0,0 1-1,0 0 1,-1-1 0,0 0 0,0 1-1,0-1 1,0 0 0,0-10 0,-1-69-1680,-2 45-2552,1 34 2996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30T00:45:08.558"/>
    </inkml:context>
    <inkml:brush xml:id="br0">
      <inkml:brushProperty name="width" value="0.1" units="cm"/>
      <inkml:brushProperty name="height" value="0.1" units="cm"/>
      <inkml:brushProperty name="color" value="#333333"/>
    </inkml:brush>
  </inkml:definitions>
  <inkml:trace contextRef="#ctx0" brushRef="#br0">126 378 5841,'0'0'10,"0"4"53,0 0 0,0-1 0,0 1 0,0 0 0,0 0 0,-1 0 0,-1 5 0,-32 48 67,18-32-269,1 0 0,1 1 1,-21 55-1,33-70-723,-1 1 0,1-1 0,1 1 1,0 22-1</inkml:trace>
  <inkml:trace contextRef="#ctx0" brushRef="#br0" timeOffset="1">5 209 5076,'0'-14'107,"1"0"-1,1 1 0,1-1 0,0 1 0,8-24 0,-8 29-17,0 0 0,1 0 0,0 0 0,0 0 1,1 0-1,0 1 0,1 0 0,-1 0 0,1 1 0,7-7 0,-9 10-77,1 1 0,-1 0 1,0 1-1,1-1 0,-1 1 0,1-1 0,0 1 0,-1 1 0,1-1 0,0 1 0,0-1 0,-1 1 0,7 1 0,62 12-67,-56-9 51,5 1-459,1 2 0,-1 0 0,-1 1 0,1 1 0,-1 1 0,-1 0 0,38 28 0,-56-37 373,0 1-1,0 0 1,0 0-1,0 0 1,-1 0-1,1 1 1,-1-1-1,1 0 1,-1 1 0,0-1-1,0 1 1,0 0-1,0-1 1,0 4-1,0-5 54,9 19-652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3177" tIns="46589" rIns="93177" bIns="46589" rtlCol="0"/>
          <a:lstStyle>
            <a:lvl1pPr algn="r">
              <a:defRPr sz="1200"/>
            </a:lvl1pPr>
          </a:lstStyle>
          <a:p>
            <a:fld id="{268EA567-64C0-4833-B270-2CE19D9CC96B}" type="datetimeFigureOut">
              <a:rPr lang="en-US" smtClean="0"/>
              <a:t>6/30/2021</a:t>
            </a:fld>
            <a:endParaRPr lang="en-US"/>
          </a:p>
        </p:txBody>
      </p:sp>
      <p:sp>
        <p:nvSpPr>
          <p:cNvPr id="4" name="Slide Image Placeholder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3177" tIns="46589" rIns="93177" bIns="46589" rtlCol="0" anchor="b"/>
          <a:lstStyle>
            <a:lvl1pPr algn="r">
              <a:defRPr sz="1200"/>
            </a:lvl1pPr>
          </a:lstStyle>
          <a:p>
            <a:fld id="{E71C0156-B996-4A91-AAFB-A88551CF9A7B}" type="slidenum">
              <a:rPr lang="en-US" smtClean="0"/>
              <a:t>‹#›</a:t>
            </a:fld>
            <a:endParaRPr lang="en-US"/>
          </a:p>
        </p:txBody>
      </p:sp>
    </p:spTree>
    <p:extLst>
      <p:ext uri="{BB962C8B-B14F-4D97-AF65-F5344CB8AC3E}">
        <p14:creationId xmlns:p14="http://schemas.microsoft.com/office/powerpoint/2010/main" val="363426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81FB2-87BF-4772-9EFE-08942DAE8AA5}" type="slidenum">
              <a:rPr lang="en-US"/>
              <a:pPr/>
              <a:t>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362418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29055C9-1430-40A7-B847-C2F504376746}" type="slidenum">
              <a:rPr lang="en-US"/>
              <a:pPr eaLnBrk="1" hangingPunct="1"/>
              <a:t>12</a:t>
            </a:fld>
            <a:endParaRPr lang="en-US"/>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p:spPr>
        <p:txBody>
          <a:bodyPr/>
          <a:lstStyle/>
          <a:p>
            <a:pPr eaLnBrk="1" hangingPunct="1"/>
            <a:r>
              <a:rPr lang="en-US"/>
              <a:t>In a job-order costing system, direct materials and direct labor are both assigned to individual jobs on which the materials were used and the labor incurred. </a:t>
            </a:r>
          </a:p>
        </p:txBody>
      </p:sp>
    </p:spTree>
    <p:extLst>
      <p:ext uri="{BB962C8B-B14F-4D97-AF65-F5344CB8AC3E}">
        <p14:creationId xmlns:p14="http://schemas.microsoft.com/office/powerpoint/2010/main" val="28127274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A31865E-3AC7-4DD6-8957-A0BC124F96D3}" type="slidenum">
              <a:rPr lang="en-US"/>
              <a:pPr/>
              <a:t>102</a:t>
            </a:fld>
            <a:endParaRPr lang="en-US"/>
          </a:p>
        </p:txBody>
      </p:sp>
      <p:sp>
        <p:nvSpPr>
          <p:cNvPr id="52228" name="Rectangle 4"/>
          <p:cNvSpPr>
            <a:spLocks noGrp="1" noRot="1" noChangeAspect="1" noChangeArrowheads="1" noTextEdit="1"/>
          </p:cNvSpPr>
          <p:nvPr>
            <p:ph type="sldImg"/>
          </p:nvPr>
        </p:nvSpPr>
        <p:spPr>
          <a:ln/>
        </p:spPr>
      </p:sp>
      <p:sp>
        <p:nvSpPr>
          <p:cNvPr id="52229" name="Rectangle 5"/>
          <p:cNvSpPr>
            <a:spLocks noGrp="1" noChangeArrowheads="1"/>
          </p:cNvSpPr>
          <p:nvPr>
            <p:ph type="body" idx="1"/>
          </p:nvPr>
        </p:nvSpPr>
        <p:spPr>
          <a:ln/>
        </p:spPr>
        <p:txBody>
          <a:bodyPr/>
          <a:lstStyle/>
          <a:p>
            <a:pPr marL="232943" indent="-232943"/>
            <a:r>
              <a:rPr lang="en-US"/>
              <a:t>Many companies use departmental overhead rates, instead of a plantwide overhead rate. The nature of the work performed in a department will determine the department’s allocation base. For example: </a:t>
            </a:r>
          </a:p>
          <a:p>
            <a:pPr marL="232943" indent="-232943">
              <a:buFontTx/>
              <a:buAutoNum type="arabicPeriod"/>
            </a:pPr>
            <a:r>
              <a:rPr lang="en-US"/>
              <a:t>Overhead costs in a machining department may be allocated using machine hours.</a:t>
            </a:r>
          </a:p>
          <a:p>
            <a:pPr marL="232943" indent="-232943">
              <a:buFontTx/>
              <a:buAutoNum type="arabicPeriod"/>
            </a:pPr>
            <a:r>
              <a:rPr lang="en-US"/>
              <a:t>Overhead costs in an assembly department may be allocated using direct labor hours.</a:t>
            </a:r>
          </a:p>
        </p:txBody>
      </p:sp>
    </p:spTree>
    <p:extLst>
      <p:ext uri="{BB962C8B-B14F-4D97-AF65-F5344CB8AC3E}">
        <p14:creationId xmlns:p14="http://schemas.microsoft.com/office/powerpoint/2010/main" val="31231684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5FB3484-2253-4D30-A907-453241654B77}" type="slidenum">
              <a:rPr lang="en-US"/>
              <a:pPr/>
              <a:t>103</a:t>
            </a:fld>
            <a:endParaRPr lang="en-US"/>
          </a:p>
        </p:txBody>
      </p:sp>
      <p:sp>
        <p:nvSpPr>
          <p:cNvPr id="54276" name="Rectangle 4"/>
          <p:cNvSpPr>
            <a:spLocks noGrp="1" noRot="1" noChangeAspect="1" noChangeArrowheads="1" noTextEdit="1"/>
          </p:cNvSpPr>
          <p:nvPr>
            <p:ph type="sldImg"/>
          </p:nvPr>
        </p:nvSpPr>
        <p:spPr>
          <a:ln/>
        </p:spPr>
      </p:sp>
      <p:sp>
        <p:nvSpPr>
          <p:cNvPr id="54277" name="Rectangle 5"/>
          <p:cNvSpPr>
            <a:spLocks noGrp="1" noChangeArrowheads="1"/>
          </p:cNvSpPr>
          <p:nvPr>
            <p:ph type="body" idx="1"/>
          </p:nvPr>
        </p:nvSpPr>
        <p:spPr>
          <a:ln/>
        </p:spPr>
        <p:txBody>
          <a:bodyPr/>
          <a:lstStyle/>
          <a:p>
            <a:r>
              <a:rPr lang="en-US"/>
              <a:t>Part I</a:t>
            </a:r>
          </a:p>
          <a:p>
            <a:r>
              <a:rPr lang="en-US"/>
              <a:t>Departmental overhead rates will not correctly assign overhead costs in situations where a company has a range of products and complex overhead costs.</a:t>
            </a:r>
          </a:p>
          <a:p>
            <a:r>
              <a:rPr lang="en-US"/>
              <a:t> </a:t>
            </a:r>
          </a:p>
          <a:p>
            <a:r>
              <a:rPr lang="en-US"/>
              <a:t>Part II</a:t>
            </a:r>
          </a:p>
          <a:p>
            <a:r>
              <a:rPr lang="en-US"/>
              <a:t>This is because the departmental approach relies exclusively on volume-related allocation bases.  Some overhead costs may be caused by factors that are not related to the volume of production.</a:t>
            </a:r>
          </a:p>
          <a:p>
            <a:endParaRPr lang="en-US"/>
          </a:p>
          <a:p>
            <a:r>
              <a:rPr lang="en-US"/>
              <a:t>Part III</a:t>
            </a:r>
          </a:p>
          <a:p>
            <a:r>
              <a:rPr lang="en-US"/>
              <a:t>A more sophisticated approach, such as activity-based costing, is required to account for these other factors.</a:t>
            </a:r>
          </a:p>
          <a:p>
            <a:endParaRPr lang="en-US"/>
          </a:p>
        </p:txBody>
      </p:sp>
    </p:spTree>
    <p:extLst>
      <p:ext uri="{BB962C8B-B14F-4D97-AF65-F5344CB8AC3E}">
        <p14:creationId xmlns:p14="http://schemas.microsoft.com/office/powerpoint/2010/main" val="25742473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3BE39A-BE48-405D-B7B0-E6702207D901}" type="slidenum">
              <a:rPr lang="en-US"/>
              <a:pPr/>
              <a:t>104</a:t>
            </a:fld>
            <a:endParaRPr lang="en-US"/>
          </a:p>
        </p:txBody>
      </p:sp>
      <p:sp>
        <p:nvSpPr>
          <p:cNvPr id="56324" name="Rectangle 4"/>
          <p:cNvSpPr>
            <a:spLocks noGrp="1" noRot="1" noChangeAspect="1" noChangeArrowheads="1" noTextEdit="1"/>
          </p:cNvSpPr>
          <p:nvPr>
            <p:ph type="sldImg"/>
          </p:nvPr>
        </p:nvSpPr>
        <p:spPr>
          <a:ln/>
        </p:spPr>
      </p:sp>
      <p:sp>
        <p:nvSpPr>
          <p:cNvPr id="56325" name="Rectangle 5"/>
          <p:cNvSpPr>
            <a:spLocks noGrp="1" noChangeArrowheads="1"/>
          </p:cNvSpPr>
          <p:nvPr>
            <p:ph type="body" idx="1"/>
          </p:nvPr>
        </p:nvSpPr>
        <p:spPr>
          <a:ln/>
        </p:spPr>
        <p:txBody>
          <a:bodyPr/>
          <a:lstStyle/>
          <a:p>
            <a:r>
              <a:rPr lang="en-US"/>
              <a:t>Activity based costing is a technique that uses numerous allocation bases in an attempt to assign overhead costs more accurately to products than the plantwide or departmental approaches discussed thus far.</a:t>
            </a:r>
          </a:p>
        </p:txBody>
      </p:sp>
    </p:spTree>
    <p:extLst>
      <p:ext uri="{BB962C8B-B14F-4D97-AF65-F5344CB8AC3E}">
        <p14:creationId xmlns:p14="http://schemas.microsoft.com/office/powerpoint/2010/main" val="1430386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38DD104-6BC8-4D3A-A13C-E383C11EB54D}" type="slidenum">
              <a:rPr lang="en-US"/>
              <a:pPr/>
              <a:t>105</a:t>
            </a:fld>
            <a:endParaRPr lang="en-US"/>
          </a:p>
        </p:txBody>
      </p:sp>
      <p:sp>
        <p:nvSpPr>
          <p:cNvPr id="58372" name="Rectangle 4"/>
          <p:cNvSpPr>
            <a:spLocks noGrp="1" noRot="1" noChangeAspect="1" noChangeArrowheads="1" noTextEdit="1"/>
          </p:cNvSpPr>
          <p:nvPr>
            <p:ph type="sldImg"/>
          </p:nvPr>
        </p:nvSpPr>
        <p:spPr>
          <a:ln/>
        </p:spPr>
      </p:sp>
      <p:sp>
        <p:nvSpPr>
          <p:cNvPr id="58373" name="Rectangle 5"/>
          <p:cNvSpPr>
            <a:spLocks noGrp="1" noChangeArrowheads="1"/>
          </p:cNvSpPr>
          <p:nvPr>
            <p:ph type="body" idx="1"/>
          </p:nvPr>
        </p:nvSpPr>
        <p:spPr>
          <a:ln/>
        </p:spPr>
        <p:txBody>
          <a:bodyPr/>
          <a:lstStyle/>
          <a:p>
            <a:r>
              <a:rPr lang="en-US"/>
              <a:t>The basic idea of ABC is as follows.  A customer order triggers a number of activities.  Performing the activities consumes resources.  The consumption of resources incurs costs.  </a:t>
            </a:r>
          </a:p>
          <a:p>
            <a:endParaRPr lang="en-US"/>
          </a:p>
          <a:p>
            <a:endParaRPr lang="en-US"/>
          </a:p>
        </p:txBody>
      </p:sp>
    </p:spTree>
    <p:extLst>
      <p:ext uri="{BB962C8B-B14F-4D97-AF65-F5344CB8AC3E}">
        <p14:creationId xmlns:p14="http://schemas.microsoft.com/office/powerpoint/2010/main" val="100003593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2B1C6A-DAF4-4921-9ADF-E266B4ABC597}" type="slidenum">
              <a:rPr lang="en-US"/>
              <a:pPr/>
              <a:t>106</a:t>
            </a:fld>
            <a:endParaRPr lang="en-US"/>
          </a:p>
        </p:txBody>
      </p:sp>
      <p:sp>
        <p:nvSpPr>
          <p:cNvPr id="60420" name="Rectangle 4"/>
          <p:cNvSpPr>
            <a:spLocks noGrp="1" noRot="1" noChangeAspect="1" noChangeArrowheads="1" noTextEdit="1"/>
          </p:cNvSpPr>
          <p:nvPr>
            <p:ph type="sldImg"/>
          </p:nvPr>
        </p:nvSpPr>
        <p:spPr>
          <a:ln/>
        </p:spPr>
      </p:sp>
      <p:sp>
        <p:nvSpPr>
          <p:cNvPr id="60421" name="Rectangle 5"/>
          <p:cNvSpPr>
            <a:spLocks noGrp="1" noChangeArrowheads="1"/>
          </p:cNvSpPr>
          <p:nvPr>
            <p:ph type="body" idx="1"/>
          </p:nvPr>
        </p:nvSpPr>
        <p:spPr>
          <a:ln/>
        </p:spPr>
        <p:txBody>
          <a:bodyPr/>
          <a:lstStyle/>
          <a:p>
            <a:r>
              <a:rPr lang="en-US"/>
              <a:t>Part I</a:t>
            </a:r>
          </a:p>
          <a:p>
            <a:r>
              <a:rPr lang="en-US"/>
              <a:t>An activity in activity-based costing is an event that causes the consumption of overhead resources. </a:t>
            </a:r>
          </a:p>
          <a:p>
            <a:endParaRPr lang="en-US"/>
          </a:p>
          <a:p>
            <a:r>
              <a:rPr lang="en-US"/>
              <a:t>Part II</a:t>
            </a:r>
          </a:p>
          <a:p>
            <a:r>
              <a:rPr lang="en-US"/>
              <a:t>Examples of activities include: </a:t>
            </a:r>
          </a:p>
          <a:p>
            <a:r>
              <a:rPr lang="en-US"/>
              <a:t>a.     Setting up machines</a:t>
            </a:r>
          </a:p>
          <a:p>
            <a:r>
              <a:rPr lang="en-US"/>
              <a:t>b.     Admitting patients to a hospital</a:t>
            </a:r>
          </a:p>
          <a:p>
            <a:r>
              <a:rPr lang="en-US"/>
              <a:t>c.     Billing customers</a:t>
            </a:r>
          </a:p>
          <a:p>
            <a:r>
              <a:rPr lang="en-US"/>
              <a:t>d.     Opening an account at a bank</a:t>
            </a:r>
          </a:p>
          <a:p>
            <a:endParaRPr lang="en-US"/>
          </a:p>
        </p:txBody>
      </p:sp>
    </p:spTree>
    <p:extLst>
      <p:ext uri="{BB962C8B-B14F-4D97-AF65-F5344CB8AC3E}">
        <p14:creationId xmlns:p14="http://schemas.microsoft.com/office/powerpoint/2010/main" val="39438611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66C4E11-B76D-4493-93CD-644D28F71C5D}" type="slidenum">
              <a:rPr lang="en-US"/>
              <a:pPr/>
              <a:t>107</a:t>
            </a:fld>
            <a:endParaRPr lang="en-US"/>
          </a:p>
        </p:txBody>
      </p:sp>
      <p:sp>
        <p:nvSpPr>
          <p:cNvPr id="62468" name="Rectangle 4"/>
          <p:cNvSpPr>
            <a:spLocks noGrp="1" noRot="1" noChangeAspect="1" noChangeArrowheads="1" noTextEdit="1"/>
          </p:cNvSpPr>
          <p:nvPr>
            <p:ph type="sldImg"/>
          </p:nvPr>
        </p:nvSpPr>
        <p:spPr>
          <a:ln/>
        </p:spPr>
      </p:sp>
      <p:sp>
        <p:nvSpPr>
          <p:cNvPr id="62469" name="Rectangle 5"/>
          <p:cNvSpPr>
            <a:spLocks noGrp="1" noChangeArrowheads="1"/>
          </p:cNvSpPr>
          <p:nvPr>
            <p:ph type="body" idx="1"/>
          </p:nvPr>
        </p:nvSpPr>
        <p:spPr>
          <a:ln/>
        </p:spPr>
        <p:txBody>
          <a:bodyPr/>
          <a:lstStyle/>
          <a:p>
            <a:r>
              <a:rPr lang="en-US"/>
              <a:t>Part I</a:t>
            </a:r>
          </a:p>
          <a:p>
            <a:r>
              <a:rPr lang="en-US"/>
              <a:t>An activity cost pool can be thought of as a  “cost bucket” in which costs related to a particular activity are accumulated. </a:t>
            </a:r>
          </a:p>
          <a:p>
            <a:endParaRPr lang="en-US"/>
          </a:p>
          <a:p>
            <a:r>
              <a:rPr lang="en-US"/>
              <a:t>Part II</a:t>
            </a:r>
          </a:p>
          <a:p>
            <a:r>
              <a:rPr lang="en-US"/>
              <a:t>An activity measure expresses how much of the activity is carried out and is used as the allocation base for applying overhead costs to products and services.  Activity measures may or may not be related to volume. </a:t>
            </a:r>
          </a:p>
          <a:p>
            <a:endParaRPr lang="en-US"/>
          </a:p>
          <a:p>
            <a:r>
              <a:rPr lang="en-US"/>
              <a:t>Part III</a:t>
            </a:r>
          </a:p>
          <a:p>
            <a:r>
              <a:rPr lang="en-US"/>
              <a:t>An activity rate is a predetermined overhead rate in an activity-based costing system.  Each activity cost pool has its own activity rate that is used to apply overhead costs to cost objects.</a:t>
            </a:r>
          </a:p>
          <a:p>
            <a:endParaRPr lang="en-US"/>
          </a:p>
          <a:p>
            <a:endParaRPr lang="en-US"/>
          </a:p>
        </p:txBody>
      </p:sp>
    </p:spTree>
    <p:extLst>
      <p:ext uri="{BB962C8B-B14F-4D97-AF65-F5344CB8AC3E}">
        <p14:creationId xmlns:p14="http://schemas.microsoft.com/office/powerpoint/2010/main" val="28036165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D270051-63CC-4922-8C5B-673AD63774DA}" type="slidenum">
              <a:rPr lang="en-US"/>
              <a:pPr/>
              <a:t>108</a:t>
            </a:fld>
            <a:endParaRPr lang="en-US"/>
          </a:p>
        </p:txBody>
      </p:sp>
      <p:sp>
        <p:nvSpPr>
          <p:cNvPr id="66564" name="Rectangle 4"/>
          <p:cNvSpPr>
            <a:spLocks noGrp="1" noRot="1" noChangeAspect="1" noChangeArrowheads="1" noTextEdit="1"/>
          </p:cNvSpPr>
          <p:nvPr>
            <p:ph type="sldImg"/>
          </p:nvPr>
        </p:nvSpPr>
        <p:spPr>
          <a:ln/>
        </p:spPr>
      </p:sp>
      <p:sp>
        <p:nvSpPr>
          <p:cNvPr id="66565" name="Rectangle 5"/>
          <p:cNvSpPr>
            <a:spLocks noGrp="1" noChangeArrowheads="1"/>
          </p:cNvSpPr>
          <p:nvPr>
            <p:ph type="body" idx="1"/>
          </p:nvPr>
        </p:nvSpPr>
        <p:spPr>
          <a:ln/>
        </p:spPr>
        <p:txBody>
          <a:bodyPr/>
          <a:lstStyle/>
          <a:p>
            <a:r>
              <a:rPr lang="en-US" dirty="0"/>
              <a:t>Part I</a:t>
            </a:r>
          </a:p>
          <a:p>
            <a:r>
              <a:rPr lang="en-US" dirty="0"/>
              <a:t>Taking each activity in isolation, this system works exactly like the job-order costing system d</a:t>
            </a:r>
          </a:p>
        </p:txBody>
      </p:sp>
    </p:spTree>
    <p:extLst>
      <p:ext uri="{BB962C8B-B14F-4D97-AF65-F5344CB8AC3E}">
        <p14:creationId xmlns:p14="http://schemas.microsoft.com/office/powerpoint/2010/main" val="31821991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62D4385-E086-4EDE-8426-FBECA8591046}" type="slidenum">
              <a:rPr lang="en-US"/>
              <a:pPr/>
              <a:t>109</a:t>
            </a:fld>
            <a:endParaRPr lang="en-US"/>
          </a:p>
        </p:txBody>
      </p:sp>
      <p:sp>
        <p:nvSpPr>
          <p:cNvPr id="68612" name="Rectangle 4"/>
          <p:cNvSpPr>
            <a:spLocks noGrp="1" noRot="1" noChangeAspect="1" noChangeArrowheads="1" noTextEdit="1"/>
          </p:cNvSpPr>
          <p:nvPr>
            <p:ph type="sldImg"/>
          </p:nvPr>
        </p:nvSpPr>
        <p:spPr>
          <a:ln/>
        </p:spPr>
      </p:sp>
      <p:sp>
        <p:nvSpPr>
          <p:cNvPr id="68613" name="Rectangle 5"/>
          <p:cNvSpPr>
            <a:spLocks noGrp="1" noChangeArrowheads="1"/>
          </p:cNvSpPr>
          <p:nvPr>
            <p:ph type="body" idx="1"/>
          </p:nvPr>
        </p:nvSpPr>
        <p:spPr>
          <a:ln/>
        </p:spPr>
        <p:txBody>
          <a:bodyPr/>
          <a:lstStyle/>
          <a:p>
            <a:r>
              <a:rPr lang="en-US"/>
              <a:t>Part I</a:t>
            </a:r>
          </a:p>
          <a:p>
            <a:r>
              <a:rPr lang="en-US"/>
              <a:t>In most companies, hundreds or even thousands of different activities cause overhead costs. The challenge is to select a reasonably small number of activities that explain the bulk of the variation in overhead costs. </a:t>
            </a:r>
          </a:p>
          <a:p>
            <a:endParaRPr lang="en-US"/>
          </a:p>
          <a:p>
            <a:r>
              <a:rPr lang="en-US"/>
              <a:t>Part II</a:t>
            </a:r>
          </a:p>
          <a:p>
            <a:r>
              <a:rPr lang="en-US"/>
              <a:t>Activities are usually chosen by interviewing a broad range of managers to find out what activities they think consume most of the organization’s resources.</a:t>
            </a:r>
          </a:p>
          <a:p>
            <a:endParaRPr lang="en-US"/>
          </a:p>
        </p:txBody>
      </p:sp>
    </p:spTree>
    <p:extLst>
      <p:ext uri="{BB962C8B-B14F-4D97-AF65-F5344CB8AC3E}">
        <p14:creationId xmlns:p14="http://schemas.microsoft.com/office/powerpoint/2010/main" val="40137953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F1F46AC-C437-42CB-9A83-39561807C395}" type="slidenum">
              <a:rPr lang="en-US"/>
              <a:pPr/>
              <a:t>110</a:t>
            </a:fld>
            <a:endParaRPr lang="en-US"/>
          </a:p>
        </p:txBody>
      </p:sp>
      <p:sp>
        <p:nvSpPr>
          <p:cNvPr id="70660" name="Rectangle 4"/>
          <p:cNvSpPr>
            <a:spLocks noGrp="1" noRot="1" noChangeAspect="1" noChangeArrowheads="1" noTextEdit="1"/>
          </p:cNvSpPr>
          <p:nvPr>
            <p:ph type="sldImg"/>
          </p:nvPr>
        </p:nvSpPr>
        <p:spPr>
          <a:ln/>
        </p:spPr>
      </p:sp>
      <p:sp>
        <p:nvSpPr>
          <p:cNvPr id="70661" name="Rectangle 5"/>
          <p:cNvSpPr>
            <a:spLocks noGrp="1" noChangeArrowheads="1"/>
          </p:cNvSpPr>
          <p:nvPr>
            <p:ph type="body" idx="1"/>
          </p:nvPr>
        </p:nvSpPr>
        <p:spPr>
          <a:ln/>
        </p:spPr>
        <p:txBody>
          <a:bodyPr/>
          <a:lstStyle/>
          <a:p>
            <a:r>
              <a:rPr lang="en-US"/>
              <a:t>Part I</a:t>
            </a:r>
          </a:p>
          <a:p>
            <a:r>
              <a:rPr lang="en-US"/>
              <a:t>Related activities are frequently combined to reduce the amount of detail and record-keeping costs. </a:t>
            </a:r>
          </a:p>
          <a:p>
            <a:r>
              <a:rPr lang="en-US"/>
              <a:t> </a:t>
            </a:r>
          </a:p>
          <a:p>
            <a:r>
              <a:rPr lang="en-US"/>
              <a:t>Part II</a:t>
            </a:r>
          </a:p>
          <a:p>
            <a:r>
              <a:rPr lang="en-US"/>
              <a:t>For example, several activities may be involved in handling and moving raw materials, but these may be combined into a single activity entitled material handling.</a:t>
            </a:r>
          </a:p>
          <a:p>
            <a:r>
              <a:rPr lang="en-US"/>
              <a:t> </a:t>
            </a:r>
          </a:p>
          <a:p>
            <a:r>
              <a:rPr lang="en-US"/>
              <a:t>Part III</a:t>
            </a:r>
          </a:p>
          <a:p>
            <a:r>
              <a:rPr lang="en-US"/>
              <a:t>An activity dictionary defines each of the activities that will be included in the activity-based costing system and how the activities will be measured.</a:t>
            </a:r>
          </a:p>
          <a:p>
            <a:endParaRPr lang="en-US"/>
          </a:p>
        </p:txBody>
      </p:sp>
    </p:spTree>
    <p:extLst>
      <p:ext uri="{BB962C8B-B14F-4D97-AF65-F5344CB8AC3E}">
        <p14:creationId xmlns:p14="http://schemas.microsoft.com/office/powerpoint/2010/main" val="19523362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99C21E8-E5A5-41FB-ADEE-5347020B439C}" type="slidenum">
              <a:rPr lang="en-US"/>
              <a:pPr/>
              <a:t>111</a:t>
            </a:fld>
            <a:endParaRPr lang="en-US"/>
          </a:p>
        </p:txBody>
      </p:sp>
      <p:sp>
        <p:nvSpPr>
          <p:cNvPr id="72708" name="Rectangle 4"/>
          <p:cNvSpPr>
            <a:spLocks noGrp="1" noRot="1" noChangeAspect="1" noChangeArrowheads="1" noTextEdit="1"/>
          </p:cNvSpPr>
          <p:nvPr>
            <p:ph type="sldImg"/>
          </p:nvPr>
        </p:nvSpPr>
        <p:spPr>
          <a:ln/>
        </p:spPr>
      </p:sp>
      <p:sp>
        <p:nvSpPr>
          <p:cNvPr id="72709" name="Rectangle 5"/>
          <p:cNvSpPr>
            <a:spLocks noGrp="1" noChangeArrowheads="1"/>
          </p:cNvSpPr>
          <p:nvPr>
            <p:ph type="body" idx="1"/>
          </p:nvPr>
        </p:nvSpPr>
        <p:spPr>
          <a:ln/>
        </p:spPr>
        <p:txBody>
          <a:bodyPr/>
          <a:lstStyle/>
          <a:p>
            <a:pPr marL="232943" indent="-232943"/>
            <a:r>
              <a:rPr lang="en-US"/>
              <a:t>A common framework for combining activities in manufacturing companies is as follows: </a:t>
            </a:r>
          </a:p>
          <a:p>
            <a:pPr marL="232943" indent="-232943">
              <a:buFontTx/>
              <a:buAutoNum type="arabicPeriod"/>
            </a:pPr>
            <a:r>
              <a:rPr lang="en-US"/>
              <a:t>Unit-level activities are performed each time a unit is produced.  For example, providing power to run processing equipment is a unit-level activity.</a:t>
            </a:r>
          </a:p>
          <a:p>
            <a:pPr marL="232943" indent="-232943">
              <a:buFontTx/>
              <a:buAutoNum type="arabicPeriod"/>
            </a:pPr>
            <a:r>
              <a:rPr lang="en-US"/>
              <a:t>Batch-level activities are performed each time a batch is handled or processed, regardless of how many units are in the batch.  For example, setting up equipment and shipping customer orders are batch-level activities.</a:t>
            </a:r>
          </a:p>
          <a:p>
            <a:pPr marL="232943" indent="-232943">
              <a:buFontTx/>
              <a:buAutoNum type="arabicPeriod"/>
            </a:pPr>
            <a:r>
              <a:rPr lang="en-US"/>
              <a:t>Product-level activities relate to specific products and must be carried out, regardless of how many batches are run or units produced and sold.  For example, designing or advertising a product are product-level activities.  </a:t>
            </a:r>
          </a:p>
          <a:p>
            <a:pPr marL="232943" indent="-232943">
              <a:buFontTx/>
              <a:buAutoNum type="arabicPeriod"/>
            </a:pPr>
            <a:r>
              <a:rPr lang="en-US"/>
              <a:t>Facility-level activities are carried out regardless of which products are produced, how many batches are run, or how many units are made. For example, heating a factory and cleaning executive offices are facility level activities.</a:t>
            </a:r>
          </a:p>
          <a:p>
            <a:pPr marL="232943" indent="-232943">
              <a:buFontTx/>
              <a:buAutoNum type="arabicPeriod"/>
            </a:pPr>
            <a:endParaRPr lang="en-US"/>
          </a:p>
        </p:txBody>
      </p:sp>
    </p:spTree>
    <p:extLst>
      <p:ext uri="{BB962C8B-B14F-4D97-AF65-F5344CB8AC3E}">
        <p14:creationId xmlns:p14="http://schemas.microsoft.com/office/powerpoint/2010/main" val="17023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066F048-AE53-4E73-AEF8-3C7C1075888A}" type="slidenum">
              <a:rPr lang="en-US"/>
              <a:pPr eaLnBrk="1" hangingPunct="1"/>
              <a:t>13</a:t>
            </a:fld>
            <a:endParaRPr 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p:spPr>
        <p:txBody>
          <a:bodyPr/>
          <a:lstStyle/>
          <a:p>
            <a:pPr eaLnBrk="1" hangingPunct="1"/>
            <a:r>
              <a:rPr lang="en-US"/>
              <a:t>Manufacturing overhead includes indirect materials and indirect labor as well as other manufacturing costs, like the power used to run the machinery in the factory. Manufacturing overhead cannot be traced directly to specific jobs; rather, it is allocated to jobs on the basis of a predetermined rate. Overhead is applied to each job that’s in process using the predetermined rate. We’ll see how to calculate the rate in a few minutes.</a:t>
            </a:r>
          </a:p>
          <a:p>
            <a:pPr eaLnBrk="1" hangingPunct="1"/>
            <a:endParaRPr lang="en-US"/>
          </a:p>
        </p:txBody>
      </p:sp>
    </p:spTree>
    <p:extLst>
      <p:ext uri="{BB962C8B-B14F-4D97-AF65-F5344CB8AC3E}">
        <p14:creationId xmlns:p14="http://schemas.microsoft.com/office/powerpoint/2010/main" val="16391999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A30FB91-58FA-4DB3-BBC8-0E7AEAE59C45}" type="slidenum">
              <a:rPr lang="en-US"/>
              <a:pPr/>
              <a:t>112</a:t>
            </a:fld>
            <a:endParaRPr lang="en-US"/>
          </a:p>
        </p:txBody>
      </p:sp>
      <p:sp>
        <p:nvSpPr>
          <p:cNvPr id="74756" name="Rectangle 4"/>
          <p:cNvSpPr>
            <a:spLocks noGrp="1" noRot="1" noChangeAspect="1" noChangeArrowheads="1" noTextEdit="1"/>
          </p:cNvSpPr>
          <p:nvPr>
            <p:ph type="sldImg"/>
          </p:nvPr>
        </p:nvSpPr>
        <p:spPr>
          <a:ln/>
        </p:spPr>
      </p:sp>
      <p:sp>
        <p:nvSpPr>
          <p:cNvPr id="74757" name="Rectangle 5"/>
          <p:cNvSpPr>
            <a:spLocks noGrp="1" noChangeArrowheads="1"/>
          </p:cNvSpPr>
          <p:nvPr>
            <p:ph type="body" idx="1"/>
          </p:nvPr>
        </p:nvSpPr>
        <p:spPr>
          <a:ln/>
        </p:spPr>
        <p:txBody>
          <a:bodyPr/>
          <a:lstStyle/>
          <a:p>
            <a:r>
              <a:rPr lang="en-US"/>
              <a:t>Using activity based costing, the manufacturing overhead costs are allocated to products using a two-stage process. In the first stage, overhead costs are assigned to the six activity cost pools shown on the slide. For example, the production order cost pool may include the salaries of engineers who modify products for individual orders and the costs of scheduling and monitoring orders. In the examples and assignments in this book, the first-stage cost assignments have already been completed. </a:t>
            </a:r>
          </a:p>
          <a:p>
            <a:endParaRPr lang="en-US"/>
          </a:p>
        </p:txBody>
      </p:sp>
    </p:spTree>
    <p:extLst>
      <p:ext uri="{BB962C8B-B14F-4D97-AF65-F5344CB8AC3E}">
        <p14:creationId xmlns:p14="http://schemas.microsoft.com/office/powerpoint/2010/main" val="37613401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9AE819A-05F5-4D60-BA41-B1299D9EFA46}" type="slidenum">
              <a:rPr lang="en-US"/>
              <a:pPr/>
              <a:t>113</a:t>
            </a:fld>
            <a:endParaRPr lang="en-US"/>
          </a:p>
        </p:txBody>
      </p:sp>
      <p:sp>
        <p:nvSpPr>
          <p:cNvPr id="76804" name="Rectangle 4"/>
          <p:cNvSpPr>
            <a:spLocks noGrp="1" noRot="1" noChangeAspect="1" noChangeArrowheads="1" noTextEdit="1"/>
          </p:cNvSpPr>
          <p:nvPr>
            <p:ph type="sldImg"/>
          </p:nvPr>
        </p:nvSpPr>
        <p:spPr>
          <a:ln/>
        </p:spPr>
      </p:sp>
      <p:sp>
        <p:nvSpPr>
          <p:cNvPr id="76805" name="Rectangle 5"/>
          <p:cNvSpPr>
            <a:spLocks noGrp="1" noChangeArrowheads="1"/>
          </p:cNvSpPr>
          <p:nvPr>
            <p:ph type="body" idx="1"/>
          </p:nvPr>
        </p:nvSpPr>
        <p:spPr>
          <a:ln/>
        </p:spPr>
        <p:txBody>
          <a:bodyPr/>
          <a:lstStyle/>
          <a:p>
            <a:r>
              <a:rPr lang="en-US"/>
              <a:t>In the second stage, the costs in the activity cost pools are allocated to products, using activity rates and activity measures. For example, if the total cost in the production order cost pool was $450,000 and the company expected to process 1,200 orders, the activity rate would be $375 per order.  Each order would be charged $375 for production order costs. Notice, the example shown on the slide includes two unit-level activities, two batch-level activities, one product-level activity, and one facility-level activity.</a:t>
            </a:r>
          </a:p>
          <a:p>
            <a:r>
              <a:rPr lang="en-US"/>
              <a:t>   </a:t>
            </a:r>
          </a:p>
          <a:p>
            <a:endParaRPr lang="en-US"/>
          </a:p>
        </p:txBody>
      </p:sp>
    </p:spTree>
    <p:extLst>
      <p:ext uri="{BB962C8B-B14F-4D97-AF65-F5344CB8AC3E}">
        <p14:creationId xmlns:p14="http://schemas.microsoft.com/office/powerpoint/2010/main" val="142242847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351885F-E18B-464D-87B9-FD2016A43654}" type="slidenum">
              <a:rPr lang="en-US"/>
              <a:pPr/>
              <a:t>114</a:t>
            </a:fld>
            <a:endParaRPr lang="en-US"/>
          </a:p>
        </p:txBody>
      </p:sp>
      <p:sp>
        <p:nvSpPr>
          <p:cNvPr id="78852" name="Rectangle 4"/>
          <p:cNvSpPr>
            <a:spLocks noGrp="1" noRot="1" noChangeAspect="1" noChangeArrowheads="1" noTextEdit="1"/>
          </p:cNvSpPr>
          <p:nvPr>
            <p:ph type="sldImg"/>
          </p:nvPr>
        </p:nvSpPr>
        <p:spPr>
          <a:ln/>
        </p:spPr>
      </p:sp>
      <p:sp>
        <p:nvSpPr>
          <p:cNvPr id="78853" name="Rectangle 5"/>
          <p:cNvSpPr>
            <a:spLocks noGrp="1" noChangeArrowheads="1"/>
          </p:cNvSpPr>
          <p:nvPr>
            <p:ph type="body" idx="1"/>
          </p:nvPr>
        </p:nvSpPr>
        <p:spPr>
          <a:ln/>
        </p:spPr>
        <p:txBody>
          <a:bodyPr/>
          <a:lstStyle/>
          <a:p>
            <a:r>
              <a:rPr lang="en-US"/>
              <a:t>Comtek Sound, Inc. makes two products: CD players and DVD players. Recently, t</a:t>
            </a:r>
            <a:r>
              <a:rPr lang="en-US">
                <a:sym typeface="Wingdings" pitchFamily="2" charset="2"/>
              </a:rPr>
              <a:t>he company has been losing bids to supply CD players, its main product, to lower priced competitors.  The company has been winning all bids to supply DVD players, its secondary product.</a:t>
            </a:r>
            <a:r>
              <a:rPr lang="en-US"/>
              <a:t> </a:t>
            </a:r>
          </a:p>
          <a:p>
            <a:r>
              <a:rPr lang="en-US"/>
              <a:t> </a:t>
            </a:r>
          </a:p>
        </p:txBody>
      </p:sp>
    </p:spTree>
    <p:extLst>
      <p:ext uri="{BB962C8B-B14F-4D97-AF65-F5344CB8AC3E}">
        <p14:creationId xmlns:p14="http://schemas.microsoft.com/office/powerpoint/2010/main" val="254986628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2A35110-76E1-44ED-87F2-95116BBA13D0}" type="slidenum">
              <a:rPr lang="en-US"/>
              <a:pPr/>
              <a:t>115</a:t>
            </a:fld>
            <a:endParaRPr lang="en-US"/>
          </a:p>
        </p:txBody>
      </p:sp>
      <p:sp>
        <p:nvSpPr>
          <p:cNvPr id="80900" name="Rectangle 4"/>
          <p:cNvSpPr>
            <a:spLocks noGrp="1" noRot="1" noChangeAspect="1" noChangeArrowheads="1" noTextEdit="1"/>
          </p:cNvSpPr>
          <p:nvPr>
            <p:ph type="sldImg"/>
          </p:nvPr>
        </p:nvSpPr>
        <p:spPr>
          <a:ln/>
        </p:spPr>
      </p:sp>
      <p:sp>
        <p:nvSpPr>
          <p:cNvPr id="80901" name="Rectangle 5"/>
          <p:cNvSpPr>
            <a:spLocks noGrp="1" noChangeArrowheads="1"/>
          </p:cNvSpPr>
          <p:nvPr>
            <p:ph type="body" idx="1"/>
          </p:nvPr>
        </p:nvSpPr>
        <p:spPr>
          <a:ln/>
        </p:spPr>
        <p:txBody>
          <a:bodyPr/>
          <a:lstStyle/>
          <a:p>
            <a:r>
              <a:rPr lang="en-US"/>
              <a:t>For the current year, Comtek has budgeted sales of 50,000 DVD units and 200,000 CD units. Comtek’s traditional cost system applies manufacturing overhead to products based on direct labor hours.  Both products require two direct labor-hours to complete.  The DVD players and CD players consume 100,000 and 400,000 direct labor hours, respectively, for a total of 500,000 direct labor hours.</a:t>
            </a:r>
          </a:p>
          <a:p>
            <a:endParaRPr lang="en-US"/>
          </a:p>
        </p:txBody>
      </p:sp>
    </p:spTree>
    <p:extLst>
      <p:ext uri="{BB962C8B-B14F-4D97-AF65-F5344CB8AC3E}">
        <p14:creationId xmlns:p14="http://schemas.microsoft.com/office/powerpoint/2010/main" val="926399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ABD40A-DA11-4C6E-806D-C46367343B73}" type="slidenum">
              <a:rPr lang="en-US"/>
              <a:pPr/>
              <a:t>116</a:t>
            </a:fld>
            <a:endParaRPr lang="en-US"/>
          </a:p>
        </p:txBody>
      </p:sp>
      <p:sp>
        <p:nvSpPr>
          <p:cNvPr id="82948" name="Rectangle 4"/>
          <p:cNvSpPr>
            <a:spLocks noGrp="1" noRot="1" noChangeAspect="1" noChangeArrowheads="1" noTextEdit="1"/>
          </p:cNvSpPr>
          <p:nvPr>
            <p:ph type="sldImg"/>
          </p:nvPr>
        </p:nvSpPr>
        <p:spPr>
          <a:ln/>
        </p:spPr>
      </p:sp>
      <p:sp>
        <p:nvSpPr>
          <p:cNvPr id="82949" name="Rectangle 5"/>
          <p:cNvSpPr>
            <a:spLocks noGrp="1" noChangeArrowheads="1"/>
          </p:cNvSpPr>
          <p:nvPr>
            <p:ph type="body" idx="1"/>
          </p:nvPr>
        </p:nvSpPr>
        <p:spPr>
          <a:ln/>
        </p:spPr>
        <p:txBody>
          <a:bodyPr/>
          <a:lstStyle/>
          <a:p>
            <a:r>
              <a:rPr lang="en-US"/>
              <a:t>Materials cost $90 per unit for the DVD player and $50 per unit for the CD player.  Labor costs $20 per unit for both the DVD player and the CD player.  </a:t>
            </a:r>
          </a:p>
          <a:p>
            <a:r>
              <a:rPr lang="en-US"/>
              <a:t> </a:t>
            </a:r>
          </a:p>
          <a:p>
            <a:r>
              <a:rPr lang="en-US"/>
              <a:t>First, let’s look at how Comtek currently applies overhead using its existing costing system based on direct labor hours.</a:t>
            </a:r>
          </a:p>
        </p:txBody>
      </p:sp>
    </p:spTree>
    <p:extLst>
      <p:ext uri="{BB962C8B-B14F-4D97-AF65-F5344CB8AC3E}">
        <p14:creationId xmlns:p14="http://schemas.microsoft.com/office/powerpoint/2010/main" val="101122521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411AEDA-0864-4DC5-B71C-5A3026113FFD}" type="slidenum">
              <a:rPr lang="en-US"/>
              <a:pPr/>
              <a:t>117</a:t>
            </a:fld>
            <a:endParaRPr lang="en-US"/>
          </a:p>
        </p:txBody>
      </p:sp>
      <p:sp>
        <p:nvSpPr>
          <p:cNvPr id="84996" name="Rectangle 4"/>
          <p:cNvSpPr>
            <a:spLocks noGrp="1" noRot="1" noChangeAspect="1" noChangeArrowheads="1" noTextEdit="1"/>
          </p:cNvSpPr>
          <p:nvPr>
            <p:ph type="sldImg"/>
          </p:nvPr>
        </p:nvSpPr>
        <p:spPr>
          <a:ln/>
        </p:spPr>
      </p:sp>
      <p:sp>
        <p:nvSpPr>
          <p:cNvPr id="84997" name="Rectangle 5"/>
          <p:cNvSpPr>
            <a:spLocks noGrp="1" noChangeArrowheads="1"/>
          </p:cNvSpPr>
          <p:nvPr>
            <p:ph type="body" idx="1"/>
          </p:nvPr>
        </p:nvSpPr>
        <p:spPr>
          <a:ln/>
        </p:spPr>
        <p:txBody>
          <a:bodyPr/>
          <a:lstStyle/>
          <a:p>
            <a:r>
              <a:rPr lang="en-US"/>
              <a:t>Total manufacturing overhead costs for the current year are estimated to be $10,000,000.  Using a traditional predetermined overhead rate based on direct labor hours, we divide $10,000,000 of estimated overhead by 500,000 direct labor hours to yield an overhead rate of $20 per direct labor hour.</a:t>
            </a:r>
          </a:p>
        </p:txBody>
      </p:sp>
    </p:spTree>
    <p:extLst>
      <p:ext uri="{BB962C8B-B14F-4D97-AF65-F5344CB8AC3E}">
        <p14:creationId xmlns:p14="http://schemas.microsoft.com/office/powerpoint/2010/main" val="8151604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C0E0B63-CAC0-4768-9CF4-835D58BF0238}" type="slidenum">
              <a:rPr lang="en-US"/>
              <a:pPr/>
              <a:t>118</a:t>
            </a:fld>
            <a:endParaRPr lang="en-US"/>
          </a:p>
        </p:txBody>
      </p:sp>
      <p:sp>
        <p:nvSpPr>
          <p:cNvPr id="87044" name="Rectangle 4"/>
          <p:cNvSpPr>
            <a:spLocks noGrp="1" noRot="1" noChangeAspect="1" noChangeArrowheads="1" noTextEdit="1"/>
          </p:cNvSpPr>
          <p:nvPr>
            <p:ph type="sldImg"/>
          </p:nvPr>
        </p:nvSpPr>
        <p:spPr>
          <a:ln/>
        </p:spPr>
      </p:sp>
      <p:sp>
        <p:nvSpPr>
          <p:cNvPr id="87045" name="Rectangle 5"/>
          <p:cNvSpPr>
            <a:spLocks noGrp="1" noChangeArrowheads="1"/>
          </p:cNvSpPr>
          <p:nvPr>
            <p:ph type="body" idx="1"/>
          </p:nvPr>
        </p:nvSpPr>
        <p:spPr>
          <a:ln/>
        </p:spPr>
        <p:txBody>
          <a:bodyPr/>
          <a:lstStyle/>
          <a:p>
            <a:r>
              <a:rPr lang="en-US"/>
              <a:t>Since each product requires two hours of direct labor, $40 of overhead is assigned to each product. Using the information provided thus far, the unit product cost of each product ($150 for DVD players and $110 for CD players) would be computed as shown. </a:t>
            </a:r>
          </a:p>
          <a:p>
            <a:endParaRPr lang="en-US"/>
          </a:p>
          <a:p>
            <a:r>
              <a:rPr lang="en-US"/>
              <a:t>Now let’s see how we assign overhead with an ABC system.</a:t>
            </a:r>
          </a:p>
        </p:txBody>
      </p:sp>
    </p:spTree>
    <p:extLst>
      <p:ext uri="{BB962C8B-B14F-4D97-AF65-F5344CB8AC3E}">
        <p14:creationId xmlns:p14="http://schemas.microsoft.com/office/powerpoint/2010/main" val="30005185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ED1EAAD-797B-42B0-A08B-450892C61510}" type="slidenum">
              <a:rPr lang="en-US"/>
              <a:pPr/>
              <a:t>119</a:t>
            </a:fld>
            <a:endParaRPr lang="en-US"/>
          </a:p>
        </p:txBody>
      </p:sp>
      <p:sp>
        <p:nvSpPr>
          <p:cNvPr id="91140" name="Rectangle 4"/>
          <p:cNvSpPr>
            <a:spLocks noGrp="1" noRot="1" noChangeAspect="1" noChangeArrowheads="1" noTextEdit="1"/>
          </p:cNvSpPr>
          <p:nvPr>
            <p:ph type="sldImg"/>
          </p:nvPr>
        </p:nvSpPr>
        <p:spPr>
          <a:ln/>
        </p:spPr>
      </p:sp>
      <p:sp>
        <p:nvSpPr>
          <p:cNvPr id="91141" name="Rectangle 5"/>
          <p:cNvSpPr>
            <a:spLocks noGrp="1" noChangeArrowheads="1"/>
          </p:cNvSpPr>
          <p:nvPr>
            <p:ph type="body" idx="1"/>
          </p:nvPr>
        </p:nvSpPr>
        <p:spPr>
          <a:ln/>
        </p:spPr>
        <p:txBody>
          <a:bodyPr/>
          <a:lstStyle/>
          <a:p>
            <a:pPr marL="232943" indent="-232943"/>
            <a:r>
              <a:rPr lang="en-US"/>
              <a:t>The ABC project team at Comtek has identified six activity cost pools and activity measures:</a:t>
            </a:r>
          </a:p>
          <a:p>
            <a:pPr marL="232943" indent="-232943">
              <a:buFontTx/>
              <a:buAutoNum type="arabicPeriod"/>
            </a:pPr>
            <a:r>
              <a:rPr lang="en-US"/>
              <a:t>  A labor related cost pool based on the activity measure of direct labor hours;</a:t>
            </a:r>
          </a:p>
          <a:p>
            <a:pPr marL="232943" indent="-232943">
              <a:buFontTx/>
              <a:buAutoNum type="arabicPeriod"/>
            </a:pPr>
            <a:r>
              <a:rPr lang="en-US"/>
              <a:t>  A machine related cost pool based on the activity measure of machine hours; </a:t>
            </a:r>
          </a:p>
          <a:p>
            <a:pPr marL="232943" indent="-232943">
              <a:buFontTx/>
              <a:buAutoNum type="arabicPeriod"/>
            </a:pPr>
            <a:r>
              <a:rPr lang="en-US"/>
              <a:t>  A machine setups cost pool based on the activity measure of number of setups;</a:t>
            </a:r>
          </a:p>
          <a:p>
            <a:pPr marL="232943" indent="-232943">
              <a:buFontTx/>
              <a:buAutoNum type="arabicPeriod"/>
            </a:pPr>
            <a:r>
              <a:rPr lang="en-US"/>
              <a:t>  A production orders cost pool based on the activity measure of number of orders;</a:t>
            </a:r>
          </a:p>
          <a:p>
            <a:pPr marL="232943" indent="-232943">
              <a:buFontTx/>
              <a:buAutoNum type="arabicPeriod"/>
            </a:pPr>
            <a:r>
              <a:rPr lang="en-US"/>
              <a:t>  A parts administration cost pool based on the activity measure of part types; and </a:t>
            </a:r>
          </a:p>
          <a:p>
            <a:pPr marL="232943" indent="-232943">
              <a:buFontTx/>
              <a:buAutoNum type="arabicPeriod"/>
            </a:pPr>
            <a:r>
              <a:rPr lang="en-US"/>
              <a:t>  A general factory cost pool based on the activity measure of machine hours.</a:t>
            </a:r>
          </a:p>
          <a:p>
            <a:pPr marL="232943" indent="-232943"/>
            <a:endParaRPr lang="en-US"/>
          </a:p>
          <a:p>
            <a:pPr marL="232943" indent="-232943"/>
            <a:r>
              <a:rPr lang="en-US"/>
              <a:t>The ABC team also has estimated the amount of overhead for each activity cost pool, the total number of activities for each cost pool, and the number of activities for each product as shown. Notice that the total overhead is still $10,000,000.</a:t>
            </a:r>
          </a:p>
        </p:txBody>
      </p:sp>
    </p:spTree>
    <p:extLst>
      <p:ext uri="{BB962C8B-B14F-4D97-AF65-F5344CB8AC3E}">
        <p14:creationId xmlns:p14="http://schemas.microsoft.com/office/powerpoint/2010/main" val="236242903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0A26EEC-5A55-4FA4-B698-FE8E76CA2991}" type="slidenum">
              <a:rPr lang="en-US"/>
              <a:pPr/>
              <a:t>120</a:t>
            </a:fld>
            <a:endParaRPr lang="en-US"/>
          </a:p>
        </p:txBody>
      </p:sp>
      <p:sp>
        <p:nvSpPr>
          <p:cNvPr id="93188" name="Rectangle 4"/>
          <p:cNvSpPr>
            <a:spLocks noGrp="1" noRot="1" noChangeAspect="1" noChangeArrowheads="1" noTextEdit="1"/>
          </p:cNvSpPr>
          <p:nvPr>
            <p:ph type="sldImg"/>
          </p:nvPr>
        </p:nvSpPr>
        <p:spPr>
          <a:ln/>
        </p:spPr>
      </p:sp>
      <p:sp>
        <p:nvSpPr>
          <p:cNvPr id="93189" name="Rectangle 5"/>
          <p:cNvSpPr>
            <a:spLocks noGrp="1" noChangeArrowheads="1"/>
          </p:cNvSpPr>
          <p:nvPr>
            <p:ph type="body" idx="1"/>
          </p:nvPr>
        </p:nvSpPr>
        <p:spPr>
          <a:ln/>
        </p:spPr>
        <p:txBody>
          <a:bodyPr/>
          <a:lstStyle/>
          <a:p>
            <a:r>
              <a:rPr lang="en-US"/>
              <a:t>We calculate an activity rate for each of the six activities by dividing the estimated overhead for an activity by the total expected activity.  For example, the activity rate for production orders is $3,150,000 of overhead divided by 1,200 orders, resulting in an activity rate of $2,625 per order.</a:t>
            </a:r>
          </a:p>
        </p:txBody>
      </p:sp>
    </p:spTree>
    <p:extLst>
      <p:ext uri="{BB962C8B-B14F-4D97-AF65-F5344CB8AC3E}">
        <p14:creationId xmlns:p14="http://schemas.microsoft.com/office/powerpoint/2010/main" val="4111963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B8F3676-9D83-4A15-A1F0-0CCBB88A886A}" type="slidenum">
              <a:rPr lang="en-US"/>
              <a:pPr/>
              <a:t>121</a:t>
            </a:fld>
            <a:endParaRPr lang="en-US"/>
          </a:p>
        </p:txBody>
      </p:sp>
      <p:sp>
        <p:nvSpPr>
          <p:cNvPr id="160770"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160771"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cs typeface="Arial" charset="0"/>
              </a:rPr>
              <a:t>Learning objective number 3 is to compute product costs using activity-based costing.</a:t>
            </a:r>
            <a:r>
              <a:rPr lang="en-US"/>
              <a:t> </a:t>
            </a:r>
          </a:p>
          <a:p>
            <a:endParaRPr lang="en-US"/>
          </a:p>
        </p:txBody>
      </p:sp>
    </p:spTree>
    <p:extLst>
      <p:ext uri="{BB962C8B-B14F-4D97-AF65-F5344CB8AC3E}">
        <p14:creationId xmlns:p14="http://schemas.microsoft.com/office/powerpoint/2010/main" val="155105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3673E3B-7B04-4F6F-8B67-9B1F9394517A}" type="slidenum">
              <a:rPr lang="en-US"/>
              <a:pPr eaLnBrk="1" hangingPunct="1"/>
              <a:t>14</a:t>
            </a:fld>
            <a:endParaRPr lang="en-US"/>
          </a:p>
        </p:txBody>
      </p:sp>
      <p:sp>
        <p:nvSpPr>
          <p:cNvPr id="82947" name="Rectangle 4"/>
          <p:cNvSpPr>
            <a:spLocks noGrp="1" noRot="1" noChangeAspect="1" noChangeArrowheads="1" noTextEdit="1"/>
          </p:cNvSpPr>
          <p:nvPr>
            <p:ph type="sldImg"/>
          </p:nvPr>
        </p:nvSpPr>
        <p:spPr>
          <a:ln/>
        </p:spPr>
      </p:sp>
      <p:sp>
        <p:nvSpPr>
          <p:cNvPr id="82948"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ja-JP"/>
              <a:t>The accounting department relies upon a job cost sheet for tracking the direct and indirect costs associated with a given job. </a:t>
            </a:r>
            <a:r>
              <a:rPr lang="en-US"/>
              <a:t>   </a:t>
            </a:r>
          </a:p>
          <a:p>
            <a:pPr eaLnBrk="1" hangingPunct="1"/>
            <a:endParaRPr lang="en-US"/>
          </a:p>
          <a:p>
            <a:pPr eaLnBrk="1" hangingPunct="1"/>
            <a:r>
              <a:rPr lang="en-US"/>
              <a:t>Here is a job cost sheet for a hypothetical company called PearCo. A job number uniquely identifies each job. </a:t>
            </a:r>
            <a:r>
              <a:rPr lang="en-US" altLang="ja-JP"/>
              <a:t>Direct material, direct labor and manufacturing overhead costs are accumulated for each job.  And, the job cost sheet is a subsidiary ledger to the Work in Process account.</a:t>
            </a:r>
          </a:p>
          <a:p>
            <a:pPr eaLnBrk="1" hangingPunct="1"/>
            <a:endParaRPr lang="en-US" altLang="ja-JP"/>
          </a:p>
        </p:txBody>
      </p:sp>
    </p:spTree>
    <p:extLst>
      <p:ext uri="{BB962C8B-B14F-4D97-AF65-F5344CB8AC3E}">
        <p14:creationId xmlns:p14="http://schemas.microsoft.com/office/powerpoint/2010/main" val="18610003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9B7FA26-B3ED-4027-AD5D-C32F78159781}" type="slidenum">
              <a:rPr lang="en-US"/>
              <a:pPr/>
              <a:t>122</a:t>
            </a:fld>
            <a:endParaRPr lang="en-US"/>
          </a:p>
        </p:txBody>
      </p:sp>
      <p:sp>
        <p:nvSpPr>
          <p:cNvPr id="97284" name="Rectangle 4"/>
          <p:cNvSpPr>
            <a:spLocks noGrp="1" noRot="1" noChangeAspect="1" noChangeArrowheads="1" noTextEdit="1"/>
          </p:cNvSpPr>
          <p:nvPr>
            <p:ph type="sldImg"/>
          </p:nvPr>
        </p:nvSpPr>
        <p:spPr>
          <a:ln/>
        </p:spPr>
      </p:sp>
      <p:sp>
        <p:nvSpPr>
          <p:cNvPr id="97285" name="Rectangle 5"/>
          <p:cNvSpPr>
            <a:spLocks noGrp="1" noChangeArrowheads="1"/>
          </p:cNvSpPr>
          <p:nvPr>
            <p:ph type="body" idx="1"/>
          </p:nvPr>
        </p:nvSpPr>
        <p:spPr>
          <a:ln/>
        </p:spPr>
        <p:txBody>
          <a:bodyPr/>
          <a:lstStyle/>
          <a:p>
            <a:r>
              <a:rPr lang="en-US"/>
              <a:t>We assign overhead to each product by multiplying individual activity rates by the expected number of activities.  For example, we multiply the activity rate of $400 per machine setup by 3,000 machine setups, resulting in $1,200,000 of overhead assigned to DVD units based on the machine setup activity.</a:t>
            </a:r>
          </a:p>
          <a:p>
            <a:endParaRPr lang="en-US"/>
          </a:p>
          <a:p>
            <a:r>
              <a:rPr lang="en-US"/>
              <a:t>We complete the same overhead assignment for the other five activities.  We then add the overhead for the six activities to determine the total overhead of $4,890,000, which will be assigned to DVD units.</a:t>
            </a:r>
          </a:p>
          <a:p>
            <a:endParaRPr lang="en-US"/>
          </a:p>
          <a:p>
            <a:r>
              <a:rPr lang="en-US"/>
              <a:t>Next, we calculate the overhead cost per DVD unit by dividing $4,890,000 of overhead by 50,000 DVD units.  The result is $97.80 of overhead cost per DVD unit.</a:t>
            </a:r>
          </a:p>
        </p:txBody>
      </p:sp>
    </p:spTree>
    <p:extLst>
      <p:ext uri="{BB962C8B-B14F-4D97-AF65-F5344CB8AC3E}">
        <p14:creationId xmlns:p14="http://schemas.microsoft.com/office/powerpoint/2010/main" val="194687005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8A57E7E-9652-43B0-ABD2-F5F3ED274FEA}" type="slidenum">
              <a:rPr lang="en-US"/>
              <a:pPr/>
              <a:t>123</a:t>
            </a:fld>
            <a:endParaRPr lang="en-US"/>
          </a:p>
        </p:txBody>
      </p:sp>
      <p:sp>
        <p:nvSpPr>
          <p:cNvPr id="99332" name="Rectangle 4"/>
          <p:cNvSpPr>
            <a:spLocks noGrp="1" noRot="1" noChangeAspect="1" noChangeArrowheads="1" noTextEdit="1"/>
          </p:cNvSpPr>
          <p:nvPr>
            <p:ph type="sldImg"/>
          </p:nvPr>
        </p:nvSpPr>
        <p:spPr>
          <a:ln/>
        </p:spPr>
      </p:sp>
      <p:sp>
        <p:nvSpPr>
          <p:cNvPr id="99333" name="Rectangle 5"/>
          <p:cNvSpPr>
            <a:spLocks noGrp="1" noChangeArrowheads="1"/>
          </p:cNvSpPr>
          <p:nvPr>
            <p:ph type="body" idx="1"/>
          </p:nvPr>
        </p:nvSpPr>
        <p:spPr>
          <a:ln/>
        </p:spPr>
        <p:txBody>
          <a:bodyPr/>
          <a:lstStyle/>
          <a:p>
            <a:r>
              <a:rPr lang="en-US"/>
              <a:t>We follow the same procedure for CD units. For example, we multiply the activity rate of $400 per machine setup by 1,000 machine setups,  resulting in $400,000 of overhead assigned to CD units based on the machine setup activity.</a:t>
            </a:r>
          </a:p>
          <a:p>
            <a:endParaRPr lang="en-US"/>
          </a:p>
          <a:p>
            <a:r>
              <a:rPr lang="en-US"/>
              <a:t>We use the same overhead assignment for the other five activities and then add the amounts to find that we have assigned a total of $5,110,000 of overhead to CD units.</a:t>
            </a:r>
          </a:p>
          <a:p>
            <a:endParaRPr lang="en-US"/>
          </a:p>
          <a:p>
            <a:r>
              <a:rPr lang="en-US"/>
              <a:t>Next, we calculate the overhead cost per CD unit by dividing $5,110,000 of overhead by 200,000 CD units.  The result is $25.55 of overhead cost per CD unit.</a:t>
            </a:r>
          </a:p>
          <a:p>
            <a:endParaRPr lang="en-US"/>
          </a:p>
        </p:txBody>
      </p:sp>
    </p:spTree>
    <p:extLst>
      <p:ext uri="{BB962C8B-B14F-4D97-AF65-F5344CB8AC3E}">
        <p14:creationId xmlns:p14="http://schemas.microsoft.com/office/powerpoint/2010/main" val="14527552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0352E64-D5A2-4734-9867-CDE23258D300}" type="slidenum">
              <a:rPr lang="en-US"/>
              <a:pPr/>
              <a:t>124</a:t>
            </a:fld>
            <a:endParaRPr lang="en-US"/>
          </a:p>
        </p:txBody>
      </p:sp>
      <p:sp>
        <p:nvSpPr>
          <p:cNvPr id="101380" name="Rectangle 4"/>
          <p:cNvSpPr>
            <a:spLocks noGrp="1" noRot="1" noChangeAspect="1" noChangeArrowheads="1" noTextEdit="1"/>
          </p:cNvSpPr>
          <p:nvPr>
            <p:ph type="sldImg"/>
          </p:nvPr>
        </p:nvSpPr>
        <p:spPr>
          <a:ln/>
        </p:spPr>
      </p:sp>
      <p:sp>
        <p:nvSpPr>
          <p:cNvPr id="101381" name="Rectangle 5"/>
          <p:cNvSpPr>
            <a:spLocks noGrp="1" noChangeArrowheads="1"/>
          </p:cNvSpPr>
          <p:nvPr>
            <p:ph type="body" idx="1"/>
          </p:nvPr>
        </p:nvSpPr>
        <p:spPr>
          <a:ln/>
        </p:spPr>
        <p:txBody>
          <a:bodyPr/>
          <a:lstStyle/>
          <a:p>
            <a:r>
              <a:rPr lang="en-US"/>
              <a:t>Note that assigning overhead using activity-based costing results in a decrease in the unit product cost of a CD unit from $110.00 to $95.55 and an increase in the unit cost of a DVD unit from $150.00 to $207.80.</a:t>
            </a:r>
          </a:p>
          <a:p>
            <a:endParaRPr lang="en-US"/>
          </a:p>
          <a:p>
            <a:r>
              <a:rPr lang="en-US"/>
              <a:t>Note that direct material and direct labor costs under the two approaches are the same. The differences in the total unit product cost are a result of the two different approaches to assigning overhead costs. </a:t>
            </a:r>
          </a:p>
        </p:txBody>
      </p:sp>
    </p:spTree>
    <p:extLst>
      <p:ext uri="{BB962C8B-B14F-4D97-AF65-F5344CB8AC3E}">
        <p14:creationId xmlns:p14="http://schemas.microsoft.com/office/powerpoint/2010/main" val="20288448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697114C-31A0-4560-AAF7-4BF9DDAEA4E9}" type="slidenum">
              <a:rPr lang="en-US"/>
              <a:pPr/>
              <a:t>125</a:t>
            </a:fld>
            <a:endParaRPr lang="en-US"/>
          </a:p>
        </p:txBody>
      </p:sp>
      <p:sp>
        <p:nvSpPr>
          <p:cNvPr id="105476" name="Rectangle 4"/>
          <p:cNvSpPr>
            <a:spLocks noGrp="1" noRot="1" noChangeAspect="1" noChangeArrowheads="1" noTextEdit="1"/>
          </p:cNvSpPr>
          <p:nvPr>
            <p:ph type="sldImg"/>
          </p:nvPr>
        </p:nvSpPr>
        <p:spPr>
          <a:ln/>
        </p:spPr>
      </p:sp>
      <p:sp>
        <p:nvSpPr>
          <p:cNvPr id="105477" name="Rectangle 5"/>
          <p:cNvSpPr>
            <a:spLocks noGrp="1" noChangeArrowheads="1"/>
          </p:cNvSpPr>
          <p:nvPr>
            <p:ph type="body" idx="1"/>
          </p:nvPr>
        </p:nvSpPr>
        <p:spPr>
          <a:ln/>
        </p:spPr>
        <p:txBody>
          <a:bodyPr/>
          <a:lstStyle/>
          <a:p>
            <a:r>
              <a:rPr lang="en-US"/>
              <a:t>The ABC system assigns $14.45 less overhead than the traditional system to each CD player ($40.00 - $25.55 = $14.45).</a:t>
            </a:r>
          </a:p>
          <a:p>
            <a:endParaRPr lang="en-US"/>
          </a:p>
        </p:txBody>
      </p:sp>
    </p:spTree>
    <p:extLst>
      <p:ext uri="{BB962C8B-B14F-4D97-AF65-F5344CB8AC3E}">
        <p14:creationId xmlns:p14="http://schemas.microsoft.com/office/powerpoint/2010/main" val="97831175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2A1BB2-1335-4FB5-811F-12661CEEF31F}" type="slidenum">
              <a:rPr lang="en-US"/>
              <a:pPr/>
              <a:t>126</a:t>
            </a:fld>
            <a:endParaRPr lang="en-US"/>
          </a:p>
        </p:txBody>
      </p:sp>
      <p:sp>
        <p:nvSpPr>
          <p:cNvPr id="107524" name="Rectangle 4"/>
          <p:cNvSpPr>
            <a:spLocks noGrp="1" noRot="1" noChangeAspect="1" noChangeArrowheads="1" noTextEdit="1"/>
          </p:cNvSpPr>
          <p:nvPr>
            <p:ph type="sldImg"/>
          </p:nvPr>
        </p:nvSpPr>
        <p:spPr>
          <a:ln/>
        </p:spPr>
      </p:sp>
      <p:sp>
        <p:nvSpPr>
          <p:cNvPr id="107525" name="Rectangle 5"/>
          <p:cNvSpPr>
            <a:spLocks noGrp="1" noChangeArrowheads="1"/>
          </p:cNvSpPr>
          <p:nvPr>
            <p:ph type="body" idx="1"/>
          </p:nvPr>
        </p:nvSpPr>
        <p:spPr>
          <a:ln/>
        </p:spPr>
        <p:txBody>
          <a:bodyPr/>
          <a:lstStyle/>
          <a:p>
            <a:r>
              <a:rPr lang="en-US"/>
              <a:t>The ABC system assigns $57.80 more overhead than the traditional system to each DVD player ($97.80 - $40.00 = $57.80).</a:t>
            </a:r>
          </a:p>
        </p:txBody>
      </p:sp>
    </p:spTree>
    <p:extLst>
      <p:ext uri="{BB962C8B-B14F-4D97-AF65-F5344CB8AC3E}">
        <p14:creationId xmlns:p14="http://schemas.microsoft.com/office/powerpoint/2010/main" val="207540640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FD76821-A405-45BD-A60F-5B3823E07D56}" type="slidenum">
              <a:rPr lang="en-US"/>
              <a:pPr/>
              <a:t>127</a:t>
            </a:fld>
            <a:endParaRPr lang="en-US"/>
          </a:p>
        </p:txBody>
      </p:sp>
      <p:sp>
        <p:nvSpPr>
          <p:cNvPr id="109572" name="Rectangle 4"/>
          <p:cNvSpPr>
            <a:spLocks noGrp="1" noRot="1" noChangeAspect="1" noChangeArrowheads="1" noTextEdit="1"/>
          </p:cNvSpPr>
          <p:nvPr>
            <p:ph type="sldImg"/>
          </p:nvPr>
        </p:nvSpPr>
        <p:spPr>
          <a:ln/>
        </p:spPr>
      </p:sp>
      <p:sp>
        <p:nvSpPr>
          <p:cNvPr id="109573" name="Rectangle 5"/>
          <p:cNvSpPr>
            <a:spLocks noGrp="1" noChangeArrowheads="1"/>
          </p:cNvSpPr>
          <p:nvPr>
            <p:ph type="body" idx="1"/>
          </p:nvPr>
        </p:nvSpPr>
        <p:spPr>
          <a:ln/>
        </p:spPr>
        <p:txBody>
          <a:bodyPr/>
          <a:lstStyle/>
          <a:p>
            <a:r>
              <a:rPr lang="en-US"/>
              <a:t>Activity-based costing shifts costs from high-volume products produced in large batches to low-volume products produced in small batches. This occurs because of the existence of batch-level and product-level costs. </a:t>
            </a:r>
          </a:p>
        </p:txBody>
      </p:sp>
    </p:spTree>
    <p:extLst>
      <p:ext uri="{BB962C8B-B14F-4D97-AF65-F5344CB8AC3E}">
        <p14:creationId xmlns:p14="http://schemas.microsoft.com/office/powerpoint/2010/main" val="420877410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D66339-D758-4F20-89F9-594FDD4D5067}" type="slidenum">
              <a:rPr lang="en-US"/>
              <a:pPr/>
              <a:t>128</a:t>
            </a:fld>
            <a:endParaRPr lang="en-US"/>
          </a:p>
        </p:txBody>
      </p:sp>
      <p:sp>
        <p:nvSpPr>
          <p:cNvPr id="111620" name="Rectangle 4"/>
          <p:cNvSpPr>
            <a:spLocks noGrp="1" noRot="1" noChangeAspect="1" noChangeArrowheads="1" noTextEdit="1"/>
          </p:cNvSpPr>
          <p:nvPr>
            <p:ph type="sldImg"/>
          </p:nvPr>
        </p:nvSpPr>
        <p:spPr>
          <a:ln/>
        </p:spPr>
      </p:sp>
      <p:sp>
        <p:nvSpPr>
          <p:cNvPr id="111621" name="Rectangle 5"/>
          <p:cNvSpPr>
            <a:spLocks noGrp="1" noChangeArrowheads="1"/>
          </p:cNvSpPr>
          <p:nvPr>
            <p:ph type="body" idx="1"/>
          </p:nvPr>
        </p:nvSpPr>
        <p:spPr>
          <a:ln/>
        </p:spPr>
        <p:txBody>
          <a:bodyPr/>
          <a:lstStyle/>
          <a:p>
            <a:r>
              <a:rPr lang="en-US"/>
              <a:t>The traditional system assigns the same amount of all overhead costs (including the costs related to Production Orders) to each CD or DVD player ($40 per unit).</a:t>
            </a:r>
          </a:p>
          <a:p>
            <a:endParaRPr lang="en-US"/>
          </a:p>
        </p:txBody>
      </p:sp>
    </p:spTree>
    <p:extLst>
      <p:ext uri="{BB962C8B-B14F-4D97-AF65-F5344CB8AC3E}">
        <p14:creationId xmlns:p14="http://schemas.microsoft.com/office/powerpoint/2010/main" val="21259942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229DB67-5A3B-42B9-949D-BC6886753AAD}" type="slidenum">
              <a:rPr lang="en-US"/>
              <a:pPr/>
              <a:t>129</a:t>
            </a:fld>
            <a:endParaRPr lang="en-US"/>
          </a:p>
        </p:txBody>
      </p:sp>
      <p:sp>
        <p:nvSpPr>
          <p:cNvPr id="117764" name="Rectangle 4"/>
          <p:cNvSpPr>
            <a:spLocks noGrp="1" noRot="1" noChangeAspect="1" noChangeArrowheads="1" noTextEdit="1"/>
          </p:cNvSpPr>
          <p:nvPr>
            <p:ph type="sldImg"/>
          </p:nvPr>
        </p:nvSpPr>
        <p:spPr>
          <a:ln/>
        </p:spPr>
      </p:sp>
      <p:sp>
        <p:nvSpPr>
          <p:cNvPr id="117765" name="Rectangle 5"/>
          <p:cNvSpPr>
            <a:spLocks noGrp="1" noChangeArrowheads="1"/>
          </p:cNvSpPr>
          <p:nvPr>
            <p:ph type="body" idx="1"/>
          </p:nvPr>
        </p:nvSpPr>
        <p:spPr>
          <a:ln/>
        </p:spPr>
        <p:txBody>
          <a:bodyPr/>
          <a:lstStyle/>
          <a:p>
            <a:r>
              <a:rPr lang="en-US"/>
              <a:t>One of the great benefits derived from an ABC system is that it can help identify areas where the company can benefit from improving its current processes.  </a:t>
            </a:r>
          </a:p>
          <a:p>
            <a:endParaRPr lang="en-US"/>
          </a:p>
          <a:p>
            <a:r>
              <a:rPr lang="en-US"/>
              <a:t>Activity-based management focuses on managing activities to eliminate waste, and reduce delays and defects. Activity-based management is used in organizations as diverse as manufacturing companies, hospitals, and the U.S. Marine Corps.</a:t>
            </a:r>
          </a:p>
          <a:p>
            <a:endParaRPr lang="en-US"/>
          </a:p>
        </p:txBody>
      </p:sp>
    </p:spTree>
    <p:extLst>
      <p:ext uri="{BB962C8B-B14F-4D97-AF65-F5344CB8AC3E}">
        <p14:creationId xmlns:p14="http://schemas.microsoft.com/office/powerpoint/2010/main" val="276699656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18B5419-F61E-4816-82BA-77167E1084C2}" type="slidenum">
              <a:rPr lang="en-US"/>
              <a:pPr/>
              <a:t>130</a:t>
            </a:fld>
            <a:endParaRPr lang="en-US"/>
          </a:p>
        </p:txBody>
      </p:sp>
      <p:sp>
        <p:nvSpPr>
          <p:cNvPr id="119812" name="Rectangle 4"/>
          <p:cNvSpPr>
            <a:spLocks noGrp="1" noRot="1" noChangeAspect="1" noChangeArrowheads="1" noTextEdit="1"/>
          </p:cNvSpPr>
          <p:nvPr>
            <p:ph type="sldImg"/>
          </p:nvPr>
        </p:nvSpPr>
        <p:spPr>
          <a:ln/>
        </p:spPr>
      </p:sp>
      <p:sp>
        <p:nvSpPr>
          <p:cNvPr id="119813" name="Rectangle 5"/>
          <p:cNvSpPr>
            <a:spLocks noGrp="1" noChangeArrowheads="1"/>
          </p:cNvSpPr>
          <p:nvPr>
            <p:ph type="body" idx="1"/>
          </p:nvPr>
        </p:nvSpPr>
        <p:spPr>
          <a:ln/>
        </p:spPr>
        <p:txBody>
          <a:bodyPr/>
          <a:lstStyle/>
          <a:p>
            <a:r>
              <a:rPr lang="en-US"/>
              <a:t>The first step in any improvement program is to decide what to improve.</a:t>
            </a:r>
          </a:p>
          <a:p>
            <a:endParaRPr lang="en-US"/>
          </a:p>
          <a:p>
            <a:r>
              <a:rPr lang="en-US"/>
              <a:t>The Theory of Constraints approach discussed in the Prologue is one tool for targeting the highest impact improvement opportunities. </a:t>
            </a:r>
          </a:p>
          <a:p>
            <a:endParaRPr lang="en-US"/>
          </a:p>
          <a:p>
            <a:r>
              <a:rPr lang="en-US"/>
              <a:t>Activity-based management provides another approach.  Activity-rates can be used to target areas where costs seem excessively high.</a:t>
            </a:r>
          </a:p>
          <a:p>
            <a:endParaRPr lang="en-US"/>
          </a:p>
          <a:p>
            <a:r>
              <a:rPr lang="en-US"/>
              <a:t>Benchmarking can also be used to compare activity cost information with world-class standards of performance achieved by other organizations. </a:t>
            </a:r>
          </a:p>
          <a:p>
            <a:endParaRPr lang="en-US"/>
          </a:p>
        </p:txBody>
      </p:sp>
    </p:spTree>
    <p:extLst>
      <p:ext uri="{BB962C8B-B14F-4D97-AF65-F5344CB8AC3E}">
        <p14:creationId xmlns:p14="http://schemas.microsoft.com/office/powerpoint/2010/main" val="723651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E86B76-6946-4A3F-ABCB-9615EF6D0313}" type="slidenum">
              <a:rPr lang="en-US"/>
              <a:pPr/>
              <a:t>131</a:t>
            </a:fld>
            <a:endParaRPr lang="en-US"/>
          </a:p>
        </p:txBody>
      </p:sp>
      <p:sp>
        <p:nvSpPr>
          <p:cNvPr id="121860" name="Rectangle 4"/>
          <p:cNvSpPr>
            <a:spLocks noGrp="1" noRot="1" noChangeAspect="1" noChangeArrowheads="1" noTextEdit="1"/>
          </p:cNvSpPr>
          <p:nvPr>
            <p:ph type="sldImg"/>
          </p:nvPr>
        </p:nvSpPr>
        <p:spPr>
          <a:ln/>
        </p:spPr>
      </p:sp>
      <p:sp>
        <p:nvSpPr>
          <p:cNvPr id="121861" name="Rectangle 5"/>
          <p:cNvSpPr>
            <a:spLocks noGrp="1" noChangeArrowheads="1"/>
          </p:cNvSpPr>
          <p:nvPr>
            <p:ph type="body" idx="1"/>
          </p:nvPr>
        </p:nvSpPr>
        <p:spPr>
          <a:ln/>
        </p:spPr>
        <p:txBody>
          <a:bodyPr/>
          <a:lstStyle/>
          <a:p>
            <a:pPr marL="232943" indent="-232943"/>
            <a:r>
              <a:rPr lang="en-US"/>
              <a:t>Activity-based costing improves the accuracy of product costs in three ways: </a:t>
            </a:r>
          </a:p>
          <a:p>
            <a:pPr marL="232943" indent="-232943">
              <a:buFontTx/>
              <a:buAutoNum type="arabicPeriod"/>
            </a:pPr>
            <a:r>
              <a:rPr lang="en-US"/>
              <a:t>It increases the number of cost pools used to accumulate overhead costs. </a:t>
            </a:r>
          </a:p>
          <a:p>
            <a:pPr marL="232943" indent="-232943">
              <a:buFontTx/>
              <a:buAutoNum type="arabicPeriod"/>
            </a:pPr>
            <a:r>
              <a:rPr lang="en-US"/>
              <a:t>It uses activity cost pools that are more homogeneous than departmental cost pools.</a:t>
            </a:r>
          </a:p>
          <a:p>
            <a:pPr marL="232943" indent="-232943">
              <a:buFontTx/>
              <a:buAutoNum type="arabicPeriod"/>
            </a:pPr>
            <a:r>
              <a:rPr lang="en-US"/>
              <a:t>It assigns overhead costs using activity measures that cause those costs, rather than relying solely on direct labor hours.  Some activity measures may be unit-level in nature, while others may be batch-level, product-level or facility-level in nature.</a:t>
            </a:r>
          </a:p>
          <a:p>
            <a:pPr marL="232943" indent="-232943"/>
            <a:endParaRPr lang="en-US"/>
          </a:p>
          <a:p>
            <a:pPr marL="232943" indent="-232943"/>
            <a:r>
              <a:rPr lang="en-US"/>
              <a:t>In addition, activity-based costing highlights the activities that could benefit most from process improvement efforts, such as Six Sigma.</a:t>
            </a:r>
          </a:p>
        </p:txBody>
      </p:sp>
    </p:spTree>
    <p:extLst>
      <p:ext uri="{BB962C8B-B14F-4D97-AF65-F5344CB8AC3E}">
        <p14:creationId xmlns:p14="http://schemas.microsoft.com/office/powerpoint/2010/main" val="365175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51BE395-2211-4B24-AC95-A87759FF130D}" type="slidenum">
              <a:rPr lang="en-US"/>
              <a:pPr eaLnBrk="1" hangingPunct="1"/>
              <a:t>15</a:t>
            </a:fld>
            <a:endParaRPr lang="en-US"/>
          </a:p>
        </p:txBody>
      </p:sp>
      <p:sp>
        <p:nvSpPr>
          <p:cNvPr id="83971" name="Rectangle 4"/>
          <p:cNvSpPr>
            <a:spLocks noGrp="1" noRot="1" noChangeAspect="1" noChangeArrowheads="1" noTextEdit="1"/>
          </p:cNvSpPr>
          <p:nvPr>
            <p:ph type="sldImg"/>
          </p:nvPr>
        </p:nvSpPr>
        <p:spPr>
          <a:ln/>
        </p:spPr>
      </p:sp>
      <p:sp>
        <p:nvSpPr>
          <p:cNvPr id="83972"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ja-JP"/>
              <a:t>Once a sales order has been received and a production order issued, the Production Department prepares a materials requisition form to specify the type, quantity, and total cost of materials (e.g., $116) to be drawn from the storeroom, and the job number (e.g., A-143) to which the cost of the materials is to be charged.</a:t>
            </a:r>
          </a:p>
          <a:p>
            <a:pPr eaLnBrk="1" hangingPunct="1"/>
            <a:r>
              <a:rPr lang="en-US" altLang="ja-JP"/>
              <a:t>For an existing product, the production department can refer to a bill of materials to determine the type and quantity of each item of materials needed to complete a unit of product.</a:t>
            </a:r>
          </a:p>
          <a:p>
            <a:pPr eaLnBrk="1" hangingPunct="1"/>
            <a:endParaRPr lang="en-US" altLang="ja-JP"/>
          </a:p>
          <a:p>
            <a:pPr eaLnBrk="1" hangingPunct="1"/>
            <a:endParaRPr lang="en-US" altLang="ja-JP"/>
          </a:p>
        </p:txBody>
      </p:sp>
    </p:spTree>
    <p:extLst>
      <p:ext uri="{BB962C8B-B14F-4D97-AF65-F5344CB8AC3E}">
        <p14:creationId xmlns:p14="http://schemas.microsoft.com/office/powerpoint/2010/main" val="41347334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8DDCA6-EFF1-4EA7-A384-754BA419F0F6}" type="slidenum">
              <a:rPr lang="en-US"/>
              <a:pPr/>
              <a:t>132</a:t>
            </a:fld>
            <a:endParaRPr lang="en-US"/>
          </a:p>
        </p:txBody>
      </p:sp>
      <p:sp>
        <p:nvSpPr>
          <p:cNvPr id="123908" name="Rectangle 4"/>
          <p:cNvSpPr>
            <a:spLocks noGrp="1" noRot="1" noChangeAspect="1" noChangeArrowheads="1" noTextEdit="1"/>
          </p:cNvSpPr>
          <p:nvPr>
            <p:ph type="sldImg"/>
          </p:nvPr>
        </p:nvSpPr>
        <p:spPr>
          <a:ln/>
        </p:spPr>
      </p:sp>
      <p:sp>
        <p:nvSpPr>
          <p:cNvPr id="123909" name="Rectangle 5"/>
          <p:cNvSpPr>
            <a:spLocks noGrp="1" noChangeArrowheads="1"/>
          </p:cNvSpPr>
          <p:nvPr>
            <p:ph type="body" idx="1"/>
          </p:nvPr>
        </p:nvSpPr>
        <p:spPr>
          <a:ln/>
        </p:spPr>
        <p:txBody>
          <a:bodyPr/>
          <a:lstStyle/>
          <a:p>
            <a:pPr marL="232943" indent="-232943"/>
            <a:r>
              <a:rPr lang="en-US"/>
              <a:t>The cost of implementing an ABC system may outweigh the benefits.  However, the benefits are more likely to be worth the costs when: </a:t>
            </a:r>
          </a:p>
          <a:p>
            <a:pPr marL="232943" indent="-232943">
              <a:buFontTx/>
              <a:buAutoNum type="arabicPeriod"/>
            </a:pPr>
            <a:r>
              <a:rPr lang="en-US"/>
              <a:t>  Products differ substantially in volume, batch size, and in the activities they require.</a:t>
            </a:r>
          </a:p>
          <a:p>
            <a:pPr marL="232943" indent="-232943">
              <a:buFontTx/>
              <a:buAutoNum type="arabicPeriod"/>
            </a:pPr>
            <a:r>
              <a:rPr lang="en-US"/>
              <a:t>  Conditions have changed substantially since the existing cost system was established.</a:t>
            </a:r>
          </a:p>
          <a:p>
            <a:pPr marL="232943" indent="-232943"/>
            <a:r>
              <a:rPr lang="en-US"/>
              <a:t>3.  Overhead costs are high and increasing and no one seems to understand why.</a:t>
            </a:r>
          </a:p>
          <a:p>
            <a:pPr marL="232943" indent="-232943"/>
            <a:r>
              <a:rPr lang="en-US"/>
              <a:t>4.  Management does not trust the existing cost system and it ignores data from it when making decisions.</a:t>
            </a:r>
          </a:p>
          <a:p>
            <a:pPr marL="232943" indent="-232943"/>
            <a:endParaRPr lang="en-US"/>
          </a:p>
          <a:p>
            <a:pPr marL="232943" indent="-232943"/>
            <a:endParaRPr lang="en-US"/>
          </a:p>
        </p:txBody>
      </p:sp>
    </p:spTree>
    <p:extLst>
      <p:ext uri="{BB962C8B-B14F-4D97-AF65-F5344CB8AC3E}">
        <p14:creationId xmlns:p14="http://schemas.microsoft.com/office/powerpoint/2010/main" val="41179803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1925E7A-AAC8-419E-9723-17E2955BC1FB}" type="slidenum">
              <a:rPr lang="en-US"/>
              <a:pPr/>
              <a:t>133</a:t>
            </a:fld>
            <a:endParaRPr lang="en-US"/>
          </a:p>
        </p:txBody>
      </p:sp>
      <p:sp>
        <p:nvSpPr>
          <p:cNvPr id="125956" name="Rectangle 4"/>
          <p:cNvSpPr>
            <a:spLocks noGrp="1" noRot="1" noChangeAspect="1" noChangeArrowheads="1" noTextEdit="1"/>
          </p:cNvSpPr>
          <p:nvPr>
            <p:ph type="sldImg"/>
          </p:nvPr>
        </p:nvSpPr>
        <p:spPr>
          <a:ln/>
        </p:spPr>
      </p:sp>
      <p:sp>
        <p:nvSpPr>
          <p:cNvPr id="125957" name="Rectangle 5"/>
          <p:cNvSpPr>
            <a:spLocks noGrp="1" noChangeArrowheads="1"/>
          </p:cNvSpPr>
          <p:nvPr>
            <p:ph type="body" idx="1"/>
          </p:nvPr>
        </p:nvSpPr>
        <p:spPr>
          <a:ln/>
        </p:spPr>
        <p:txBody>
          <a:bodyPr/>
          <a:lstStyle/>
          <a:p>
            <a:r>
              <a:rPr lang="en-US"/>
              <a:t>Part I</a:t>
            </a:r>
          </a:p>
          <a:p>
            <a:r>
              <a:rPr lang="en-US"/>
              <a:t>The cost in each activity pool is strictly proportional to its activity measure. When this assumption is violated, the accuracy of ABC data can be called into question.</a:t>
            </a:r>
          </a:p>
          <a:p>
            <a:endParaRPr lang="en-US"/>
          </a:p>
          <a:p>
            <a:r>
              <a:rPr lang="en-US"/>
              <a:t>Part II</a:t>
            </a:r>
          </a:p>
          <a:p>
            <a:r>
              <a:rPr lang="en-US"/>
              <a:t>For example, managers should be particularly alert to product costs that contain allocated facility-level costs.</a:t>
            </a:r>
          </a:p>
          <a:p>
            <a:endParaRPr lang="en-US"/>
          </a:p>
        </p:txBody>
      </p:sp>
    </p:spTree>
    <p:extLst>
      <p:ext uri="{BB962C8B-B14F-4D97-AF65-F5344CB8AC3E}">
        <p14:creationId xmlns:p14="http://schemas.microsoft.com/office/powerpoint/2010/main" val="2160342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6039003-3DA6-43D1-B7E7-50EA443F1292}" type="slidenum">
              <a:rPr lang="en-US"/>
              <a:pPr eaLnBrk="1" hangingPunct="1"/>
              <a:t>16</a:t>
            </a:fld>
            <a:endParaRPr lang="en-US"/>
          </a:p>
        </p:txBody>
      </p:sp>
      <p:sp>
        <p:nvSpPr>
          <p:cNvPr id="84995" name="Rectangle 4"/>
          <p:cNvSpPr>
            <a:spLocks noGrp="1" noRot="1" noChangeAspect="1" noChangeArrowheads="1" noTextEdit="1"/>
          </p:cNvSpPr>
          <p:nvPr>
            <p:ph type="sldImg"/>
          </p:nvPr>
        </p:nvSpPr>
        <p:spPr>
          <a:ln/>
        </p:spPr>
      </p:sp>
      <p:sp>
        <p:nvSpPr>
          <p:cNvPr id="84996"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ja-JP"/>
              <a:t>The Accounting Department records the total direct material cost (e.g., $116) on the appropriate job cost sheet.  Notice that the material requisition number (e.g., X7-6890) is included on the job cost sheet to provide easy access to the source document. </a:t>
            </a:r>
            <a:endParaRPr lang="en-US"/>
          </a:p>
        </p:txBody>
      </p:sp>
    </p:spTree>
    <p:extLst>
      <p:ext uri="{BB962C8B-B14F-4D97-AF65-F5344CB8AC3E}">
        <p14:creationId xmlns:p14="http://schemas.microsoft.com/office/powerpoint/2010/main" val="91371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0F58DA4-8934-4F72-BE47-BE8FCF7E49FC}" type="slidenum">
              <a:rPr lang="en-US"/>
              <a:pPr eaLnBrk="1" hangingPunct="1"/>
              <a:t>17</a:t>
            </a:fld>
            <a:endParaRPr lang="en-US"/>
          </a:p>
        </p:txBody>
      </p:sp>
      <p:sp>
        <p:nvSpPr>
          <p:cNvPr id="86019" name="Rectangle 4"/>
          <p:cNvSpPr>
            <a:spLocks noGrp="1" noRot="1" noChangeAspect="1" noChangeArrowheads="1" noTextEdit="1"/>
          </p:cNvSpPr>
          <p:nvPr>
            <p:ph type="sldImg"/>
          </p:nvPr>
        </p:nvSpPr>
        <p:spPr>
          <a:ln/>
        </p:spPr>
      </p:sp>
      <p:sp>
        <p:nvSpPr>
          <p:cNvPr id="86020"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ja-JP"/>
              <a:t>Workers use time tickets to record the amount of time that they spent on each job and the total cost assigned to each job. </a:t>
            </a:r>
            <a:r>
              <a:rPr lang="en-US"/>
              <a:t>We can see that on March 5, I. M. Skilled worked for 8 hours on job A-143. The hourly pay rate is $11, so $88 of direct labor will be charged to our job, A-143. Notice that the supervisor approves to the accuracy of the time ticket.</a:t>
            </a:r>
          </a:p>
        </p:txBody>
      </p:sp>
    </p:spTree>
    <p:extLst>
      <p:ext uri="{BB962C8B-B14F-4D97-AF65-F5344CB8AC3E}">
        <p14:creationId xmlns:p14="http://schemas.microsoft.com/office/powerpoint/2010/main" val="278470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ECD9EFD-5F96-46B4-9F04-90A73AD8D1C0}" type="slidenum">
              <a:rPr lang="en-US"/>
              <a:pPr eaLnBrk="1" hangingPunct="1"/>
              <a:t>18</a:t>
            </a:fld>
            <a:endParaRPr lang="en-US"/>
          </a:p>
        </p:txBody>
      </p:sp>
      <p:sp>
        <p:nvSpPr>
          <p:cNvPr id="87043" name="Rectangle 4"/>
          <p:cNvSpPr>
            <a:spLocks noGrp="1" noRot="1" noChangeAspect="1" noChangeArrowheads="1" noTextEdit="1"/>
          </p:cNvSpPr>
          <p:nvPr>
            <p:ph type="sldImg"/>
          </p:nvPr>
        </p:nvSpPr>
        <p:spPr>
          <a:ln/>
        </p:spPr>
      </p:sp>
      <p:sp>
        <p:nvSpPr>
          <p:cNvPr id="87044"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ja-JP"/>
              <a:t>The Accounting Department records the labor costs from the time tickets (e.g., $88) on to the job cost sheet.</a:t>
            </a:r>
          </a:p>
        </p:txBody>
      </p:sp>
    </p:spTree>
    <p:extLst>
      <p:ext uri="{BB962C8B-B14F-4D97-AF65-F5344CB8AC3E}">
        <p14:creationId xmlns:p14="http://schemas.microsoft.com/office/powerpoint/2010/main" val="48267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3D681CA-2E9B-4989-86CC-F7C9F1142724}" type="slidenum">
              <a:rPr lang="en-US"/>
              <a:pPr eaLnBrk="1" hangingPunct="1"/>
              <a:t>19</a:t>
            </a:fld>
            <a:endParaRPr lang="en-US"/>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p:spPr>
        <p:txBody>
          <a:bodyPr/>
          <a:lstStyle/>
          <a:p>
            <a:pPr eaLnBrk="1" hangingPunct="1"/>
            <a:r>
              <a:rPr lang="en-US"/>
              <a:t>Part I</a:t>
            </a:r>
            <a:br>
              <a:rPr lang="en-US"/>
            </a:br>
            <a:r>
              <a:rPr lang="en-US"/>
              <a:t>Manufacturing overhead is applied to all jobs that are in process. We apply overhead using a base which we believe causes overhead costs to be incurred. Some companies allocate manufacturing overhead using direct labor hours, direct labor dollars, or machine hours.</a:t>
            </a:r>
          </a:p>
          <a:p>
            <a:pPr eaLnBrk="1" hangingPunct="1"/>
            <a:endParaRPr lang="en-US"/>
          </a:p>
          <a:p>
            <a:pPr eaLnBrk="1" hangingPunct="1"/>
            <a:r>
              <a:rPr lang="en-US"/>
              <a:t>Part II</a:t>
            </a:r>
            <a:br>
              <a:rPr lang="en-US"/>
            </a:br>
            <a:r>
              <a:rPr lang="en-US"/>
              <a:t>We must allocate overhead costs to jobs for a variety of reasons. First, it is difficult, if not impossible, to actually trace overhead costs to a particular job. The cost of grease for machinery to manufacture our product is part of our manufacturing costs. It would be impossible to accurately trace the amount of grease consumed to manufacture one unit of output.</a:t>
            </a:r>
          </a:p>
          <a:p>
            <a:pPr eaLnBrk="1" hangingPunct="1"/>
            <a:br>
              <a:rPr lang="en-US"/>
            </a:br>
            <a:r>
              <a:rPr lang="en-US"/>
              <a:t>Manufacturing overhead also includes a number of different costs and it would be very difficult to gather all of them together in time to charge them to a particular job. A job may be complete and sold before we can determine the actual overhead costs incurred.</a:t>
            </a:r>
            <a:br>
              <a:rPr lang="en-US"/>
            </a:br>
            <a:br>
              <a:rPr lang="en-US"/>
            </a:br>
            <a:r>
              <a:rPr lang="en-US"/>
              <a:t>Finally, many types of overhead are fixed in nature even though output fluctuates during the period.</a:t>
            </a:r>
          </a:p>
        </p:txBody>
      </p:sp>
    </p:spTree>
    <p:extLst>
      <p:ext uri="{BB962C8B-B14F-4D97-AF65-F5344CB8AC3E}">
        <p14:creationId xmlns:p14="http://schemas.microsoft.com/office/powerpoint/2010/main" val="832886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53A4A64-9D50-41F6-A47D-C736489443C5}" type="slidenum">
              <a:rPr lang="en-US"/>
              <a:pPr eaLnBrk="1" hangingPunct="1"/>
              <a:t>20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To facilitate the allocation of manufacturing overhead to each job, we calculate a predetermined overhead rate before the period begins. </a:t>
            </a:r>
            <a:br>
              <a:rPr lang="en-US"/>
            </a:br>
            <a:br>
              <a:rPr lang="en-US"/>
            </a:br>
            <a:r>
              <a:rPr lang="en-US"/>
              <a:t>The rate is calculated by dividing the total estimated amount of manufacturing overhead for the coming period by the estimated quantity of the allocation base for the coming period. For example, if our allocation base is machine hours, we would estimate the total number of machine hours used in production in the coming period. Ideally, the allocation base should be a cost driver, that is, it causes overhead to be incurred.</a:t>
            </a:r>
          </a:p>
          <a:p>
            <a:pPr eaLnBrk="1" hangingPunct="1"/>
            <a:endParaRPr lang="en-US"/>
          </a:p>
          <a:p>
            <a:pPr eaLnBrk="1" hangingPunct="1"/>
            <a:endParaRPr lang="en-US"/>
          </a:p>
        </p:txBody>
      </p:sp>
    </p:spTree>
    <p:extLst>
      <p:ext uri="{BB962C8B-B14F-4D97-AF65-F5344CB8AC3E}">
        <p14:creationId xmlns:p14="http://schemas.microsoft.com/office/powerpoint/2010/main" val="49572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034E470-C9EA-4BA2-B1E1-4944B2802C98}" type="slidenum">
              <a:rPr lang="en-US"/>
              <a:pPr eaLnBrk="1" hangingPunct="1"/>
              <a:t>21</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Predetermined overhead rates that rely on estimated data are often used because actual overhead costs for the period are not known until sometime after the end of the period; thereby inhibiting the ability to estimate job costs during the period. Actual overhead costs can fluctuate seasonally, thus misleading decision makers. Therefore, using a predetermined overhead rate simplifies record keeping.</a:t>
            </a:r>
          </a:p>
          <a:p>
            <a:pPr eaLnBrk="1" hangingPunct="1"/>
            <a:endParaRPr lang="en-US"/>
          </a:p>
        </p:txBody>
      </p:sp>
    </p:spTree>
    <p:extLst>
      <p:ext uri="{BB962C8B-B14F-4D97-AF65-F5344CB8AC3E}">
        <p14:creationId xmlns:p14="http://schemas.microsoft.com/office/powerpoint/2010/main" val="173939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35FE6C-0763-4E44-A331-4FFF1B53B365}" type="slidenum">
              <a:rPr lang="en-GB" smtClean="0"/>
              <a:t>3</a:t>
            </a:fld>
            <a:endParaRPr lang="en-GB"/>
          </a:p>
        </p:txBody>
      </p:sp>
    </p:spTree>
    <p:extLst>
      <p:ext uri="{BB962C8B-B14F-4D97-AF65-F5344CB8AC3E}">
        <p14:creationId xmlns:p14="http://schemas.microsoft.com/office/powerpoint/2010/main" val="4238630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A4B62E4-5E46-4D81-9AAA-08718B145647}" type="slidenum">
              <a:rPr lang="en-US"/>
              <a:pPr eaLnBrk="1" hangingPunct="1"/>
              <a:t>22</a:t>
            </a:fld>
            <a:endParaRPr lang="en-US"/>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p:spPr>
        <p:txBody>
          <a:bodyPr/>
          <a:lstStyle/>
          <a:p>
            <a:pPr eaLnBrk="1" hangingPunct="1"/>
            <a:r>
              <a:rPr lang="en-US" altLang="ja-JP"/>
              <a:t>Manufacturing overhead is applied to jobs using the predetermined overhead rate multiplied by the actual amount of the allocation base used completing the job (this is called a normal costing system). </a:t>
            </a:r>
            <a:endParaRPr lang="en-US"/>
          </a:p>
          <a:p>
            <a:pPr eaLnBrk="1" hangingPunct="1"/>
            <a:endParaRPr lang="en-US"/>
          </a:p>
        </p:txBody>
      </p:sp>
    </p:spTree>
    <p:extLst>
      <p:ext uri="{BB962C8B-B14F-4D97-AF65-F5344CB8AC3E}">
        <p14:creationId xmlns:p14="http://schemas.microsoft.com/office/powerpoint/2010/main" val="3535451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5965FA9-DC78-4F74-8094-89AD81603E17}" type="slidenum">
              <a:rPr lang="en-US"/>
              <a:pPr eaLnBrk="1" hangingPunct="1"/>
              <a:t>23</a:t>
            </a:fld>
            <a:endParaRPr lang="en-US"/>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p:spPr>
        <p:txBody>
          <a:bodyPr/>
          <a:lstStyle/>
          <a:p>
            <a:pPr eaLnBrk="1" hangingPunct="1"/>
            <a:r>
              <a:rPr lang="en-US"/>
              <a:t>For example, </a:t>
            </a:r>
            <a:r>
              <a:rPr lang="en-US">
                <a:cs typeface="Times New Roman" pitchFamily="18" charset="0"/>
              </a:rPr>
              <a:t>assume PearCo applies</a:t>
            </a:r>
            <a:r>
              <a:rPr lang="en-US" altLang="ja-JP"/>
              <a:t> overhead to jobs based on direct labor hours and the estimated total overhead for the year is $640,000.</a:t>
            </a:r>
          </a:p>
          <a:p>
            <a:pPr eaLnBrk="1" hangingPunct="1"/>
            <a:endParaRPr lang="en-US" altLang="ja-JP"/>
          </a:p>
          <a:p>
            <a:pPr eaLnBrk="1" hangingPunct="1"/>
            <a:r>
              <a:rPr lang="en-US" altLang="ja-JP"/>
              <a:t>If estimated total direct labor hours for the year is 160,000 hours, then PearCo’s predetermined overhead rate is $4 per direct labor hour. </a:t>
            </a:r>
            <a:endParaRPr lang="en-US"/>
          </a:p>
        </p:txBody>
      </p:sp>
    </p:spTree>
    <p:extLst>
      <p:ext uri="{BB962C8B-B14F-4D97-AF65-F5344CB8AC3E}">
        <p14:creationId xmlns:p14="http://schemas.microsoft.com/office/powerpoint/2010/main" val="3365860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7EDCB7B-8C9B-418D-AD74-2088C15223F2}" type="slidenum">
              <a:rPr lang="en-US"/>
              <a:pPr eaLnBrk="1" hangingPunct="1"/>
              <a:t>24</a:t>
            </a:fld>
            <a:endParaRPr lang="en-US"/>
          </a:p>
        </p:txBody>
      </p:sp>
      <p:sp>
        <p:nvSpPr>
          <p:cNvPr id="94211" name="Rectangle 4"/>
          <p:cNvSpPr>
            <a:spLocks noGrp="1" noRot="1" noChangeAspect="1" noChangeArrowheads="1" noTextEdit="1"/>
          </p:cNvSpPr>
          <p:nvPr>
            <p:ph type="sldImg"/>
          </p:nvPr>
        </p:nvSpPr>
        <p:spPr>
          <a:ln/>
        </p:spPr>
      </p:sp>
      <p:sp>
        <p:nvSpPr>
          <p:cNvPr id="94212"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On the job cost sheet, </a:t>
            </a:r>
            <a:r>
              <a:rPr lang="en-US" altLang="ja-JP"/>
              <a:t>the amount of overhead that would be applied to the job cost sheet for Job A-143 is $32 (8 direct labor hours × $4 per hour). </a:t>
            </a:r>
            <a:endParaRPr lang="en-US"/>
          </a:p>
          <a:p>
            <a:pPr eaLnBrk="1" hangingPunct="1"/>
            <a:endParaRPr lang="en-US"/>
          </a:p>
        </p:txBody>
      </p:sp>
    </p:spTree>
    <p:extLst>
      <p:ext uri="{BB962C8B-B14F-4D97-AF65-F5344CB8AC3E}">
        <p14:creationId xmlns:p14="http://schemas.microsoft.com/office/powerpoint/2010/main" val="4006300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41CFAF0-999F-45FD-B95E-D8B6E0E18FC3}" type="slidenum">
              <a:rPr lang="en-US"/>
              <a:pPr eaLnBrk="1" hangingPunct="1"/>
              <a:t>25</a:t>
            </a:fld>
            <a:endParaRPr lang="en-US"/>
          </a:p>
        </p:txBody>
      </p:sp>
      <p:sp>
        <p:nvSpPr>
          <p:cNvPr id="95235" name="Rectangle 4"/>
          <p:cNvSpPr>
            <a:spLocks noGrp="1" noRot="1" noChangeAspect="1" noChangeArrowheads="1" noTextEdit="1"/>
          </p:cNvSpPr>
          <p:nvPr>
            <p:ph type="sldImg"/>
          </p:nvPr>
        </p:nvSpPr>
        <p:spPr>
          <a:ln/>
        </p:spPr>
      </p:sp>
      <p:sp>
        <p:nvSpPr>
          <p:cNvPr id="95236"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The</a:t>
            </a:r>
            <a:r>
              <a:rPr lang="en-US" altLang="ja-JP"/>
              <a:t> total direct material, direct labor, and manufacturing overhead costs assigned to Job A-143 is $236.  Since this particular job included two units of production, the average cost per unit is $118.</a:t>
            </a:r>
          </a:p>
        </p:txBody>
      </p:sp>
    </p:spTree>
    <p:extLst>
      <p:ext uri="{BB962C8B-B14F-4D97-AF65-F5344CB8AC3E}">
        <p14:creationId xmlns:p14="http://schemas.microsoft.com/office/powerpoint/2010/main" val="2582309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5801ED2-2AE6-406B-BA4C-51AE2BCE9C04}" type="slidenum">
              <a:rPr lang="en-US"/>
              <a:pPr eaLnBrk="1" hangingPunct="1"/>
              <a:t>26</a:t>
            </a:fld>
            <a:endParaRPr lang="en-US"/>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p:spPr>
        <p:txBody>
          <a:bodyPr/>
          <a:lstStyle/>
          <a:p>
            <a:pPr eaLnBrk="1" hangingPunct="1"/>
            <a:r>
              <a:rPr lang="en-US">
                <a:cs typeface="Times New Roman" pitchFamily="18" charset="0"/>
              </a:rPr>
              <a:t>The</a:t>
            </a:r>
            <a:r>
              <a:rPr lang="en-US" altLang="ja-JP"/>
              <a:t> average unit cost should not be interpreted as the costs that would actually be incurred if another unit were produced.</a:t>
            </a:r>
          </a:p>
          <a:p>
            <a:pPr eaLnBrk="1" hangingPunct="1"/>
            <a:r>
              <a:rPr lang="en-US" altLang="ja-JP"/>
              <a:t>The fixed overhead would not change if another unit were produced, so the</a:t>
            </a:r>
            <a:r>
              <a:rPr lang="en-US"/>
              <a:t> incremental cost of another unit would be less than $118.</a:t>
            </a:r>
          </a:p>
        </p:txBody>
      </p:sp>
    </p:spTree>
    <p:extLst>
      <p:ext uri="{BB962C8B-B14F-4D97-AF65-F5344CB8AC3E}">
        <p14:creationId xmlns:p14="http://schemas.microsoft.com/office/powerpoint/2010/main" val="1473110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6C92B5E-7BB1-43EF-A374-66265A8EA773}" type="slidenum">
              <a:rPr lang="en-US"/>
              <a:pPr eaLnBrk="1" hangingPunct="1"/>
              <a:t>27</a:t>
            </a:fld>
            <a:endParaRPr lang="en-US"/>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p:spPr>
        <p:txBody>
          <a:bodyPr/>
          <a:lstStyle/>
          <a:p>
            <a:pPr eaLnBrk="1" hangingPunct="1"/>
            <a:r>
              <a:rPr lang="en-US"/>
              <a:t>Job WR53 at NW Fab, Inc. required $200 of direct materials and 10 direct labor hours at $15 per hour. Estimated total overhead for the year was $760,000 and estimated direct labor hours were 20,000. What would be recorded as the cost of job WR53? This problem may take a while to solve, but it will be well worth your time to complete the computations.</a:t>
            </a:r>
          </a:p>
          <a:p>
            <a:pPr eaLnBrk="1" hangingPunct="1"/>
            <a:endParaRPr lang="en-US"/>
          </a:p>
        </p:txBody>
      </p:sp>
    </p:spTree>
    <p:extLst>
      <p:ext uri="{BB962C8B-B14F-4D97-AF65-F5344CB8AC3E}">
        <p14:creationId xmlns:p14="http://schemas.microsoft.com/office/powerpoint/2010/main" val="61855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6DBC8DB-0537-4D28-8C19-D34B8A56C91C}" type="slidenum">
              <a:rPr lang="en-US"/>
              <a:pPr eaLnBrk="1" hangingPunct="1"/>
              <a:t>28</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p:spPr>
        <p:txBody>
          <a:bodyPr/>
          <a:lstStyle/>
          <a:p>
            <a:pPr eaLnBrk="1" hangingPunct="1"/>
            <a:r>
              <a:rPr lang="en-US"/>
              <a:t>The cost of job WR53 is $730.  This consists of direct materials of $200, direct labor of $150, and manufacturing overhead of $380.</a:t>
            </a:r>
          </a:p>
        </p:txBody>
      </p:sp>
    </p:spTree>
    <p:extLst>
      <p:ext uri="{BB962C8B-B14F-4D97-AF65-F5344CB8AC3E}">
        <p14:creationId xmlns:p14="http://schemas.microsoft.com/office/powerpoint/2010/main" val="399507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9390953-FF76-40BC-9D23-C1B3670A1839}" type="slidenum">
              <a:rPr lang="en-US"/>
              <a:pPr eaLnBrk="1" hangingPunct="1"/>
              <a:t>29</a:t>
            </a:fld>
            <a:endParaRPr lang="en-US"/>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p:spPr>
        <p:txBody>
          <a:bodyPr/>
          <a:lstStyle/>
          <a:p>
            <a:pPr eaLnBrk="1" hangingPunct="1"/>
            <a:r>
              <a:rPr lang="en-US"/>
              <a:t>Now let’s look at the document flow in a job-order cost system.</a:t>
            </a:r>
          </a:p>
        </p:txBody>
      </p:sp>
    </p:spTree>
    <p:extLst>
      <p:ext uri="{BB962C8B-B14F-4D97-AF65-F5344CB8AC3E}">
        <p14:creationId xmlns:p14="http://schemas.microsoft.com/office/powerpoint/2010/main" val="1185575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8A99FE5-E479-4211-8A3C-750214208761}" type="slidenum">
              <a:rPr lang="en-US"/>
              <a:pPr eaLnBrk="1" hangingPunct="1"/>
              <a:t>30</a:t>
            </a:fld>
            <a:endParaRPr lang="en-US"/>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p:spPr>
        <p:txBody>
          <a:bodyPr/>
          <a:lstStyle/>
          <a:p>
            <a:pPr eaLnBrk="1" hangingPunct="1"/>
            <a:r>
              <a:rPr lang="en-US"/>
              <a:t>The entire accounting process begins when a sales order is received from a customer.</a:t>
            </a:r>
            <a:br>
              <a:rPr lang="en-US"/>
            </a:br>
            <a:br>
              <a:rPr lang="en-US"/>
            </a:br>
            <a:r>
              <a:rPr lang="en-US"/>
              <a:t>Once the sales order is received and approved, a production order is drafted to initiate work on a job.</a:t>
            </a:r>
          </a:p>
          <a:p>
            <a:pPr eaLnBrk="1" hangingPunct="1"/>
            <a:endParaRPr lang="en-US"/>
          </a:p>
        </p:txBody>
      </p:sp>
    </p:spTree>
    <p:extLst>
      <p:ext uri="{BB962C8B-B14F-4D97-AF65-F5344CB8AC3E}">
        <p14:creationId xmlns:p14="http://schemas.microsoft.com/office/powerpoint/2010/main" val="4163447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EF1A9E0-1886-46E3-8560-BB7B70D8A958}" type="slidenum">
              <a:rPr lang="en-US"/>
              <a:pPr eaLnBrk="1" hangingPunct="1"/>
              <a:t>31</a:t>
            </a:fld>
            <a:endParaRPr lang="en-US"/>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p:spPr>
        <p:txBody>
          <a:bodyPr/>
          <a:lstStyle/>
          <a:p>
            <a:pPr eaLnBrk="1" hangingPunct="1"/>
            <a:r>
              <a:rPr lang="en-US"/>
              <a:t>From the production order, we are able to determine the direct and indirect materials we will need to requisition from the store room. A materials requisition form is used to draw direct and indirect materials from the storeroom.  We now know that the materials requisition form is a critical source document in the preparation of the job cost sheet. Direct material costs are charged to specific jobs. Indirect material costs are included in manufacturing overhead.</a:t>
            </a:r>
            <a:br>
              <a:rPr lang="en-US"/>
            </a:br>
            <a:endParaRPr lang="en-US"/>
          </a:p>
        </p:txBody>
      </p:sp>
    </p:spTree>
    <p:extLst>
      <p:ext uri="{BB962C8B-B14F-4D97-AF65-F5344CB8AC3E}">
        <p14:creationId xmlns:p14="http://schemas.microsoft.com/office/powerpoint/2010/main" val="88611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4589D76-6134-429F-8564-16BAF0D8F4A6}" type="slidenum">
              <a:rPr lang="en-US"/>
              <a:pPr eaLnBrk="1" hangingPunct="1"/>
              <a:t>5</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p:spPr>
        <p:txBody>
          <a:bodyPr/>
          <a:lstStyle/>
          <a:p>
            <a:pPr eaLnBrk="1" hangingPunct="1"/>
            <a:r>
              <a:rPr lang="en-US"/>
              <a:t>A process cost system is best used by companies that produce many units of a single product </a:t>
            </a:r>
            <a:r>
              <a:rPr lang="en-US" i="1"/>
              <a:t>and</a:t>
            </a:r>
            <a:r>
              <a:rPr lang="en-US"/>
              <a:t> when one unit of output is indistinguishable from any other unit of output. Because the units of output are identical, the company will probably use an average cost system to determine product cost.</a:t>
            </a:r>
          </a:p>
          <a:p>
            <a:pPr eaLnBrk="1" hangingPunct="1"/>
            <a:endParaRPr lang="en-US"/>
          </a:p>
        </p:txBody>
      </p:sp>
    </p:spTree>
    <p:extLst>
      <p:ext uri="{BB962C8B-B14F-4D97-AF65-F5344CB8AC3E}">
        <p14:creationId xmlns:p14="http://schemas.microsoft.com/office/powerpoint/2010/main" val="2359242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73E6E69-A88A-48C7-B399-5F63B0754B49}" type="slidenum">
              <a:rPr lang="en-US"/>
              <a:pPr eaLnBrk="1" hangingPunct="1"/>
              <a:t>32</a:t>
            </a:fld>
            <a:endParaRPr lang="en-US"/>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p:spPr>
        <p:txBody>
          <a:bodyPr/>
          <a:lstStyle/>
          <a:p>
            <a:pPr eaLnBrk="1" hangingPunct="1"/>
            <a:r>
              <a:rPr lang="en-US"/>
              <a:t>As employees work on the job covered by the production order, time tickets are prepared for recording both direct and indirect labor costs. Direct labor costs are charged to specific jobs. Indirect labor costs are included in manufacturing overhead.</a:t>
            </a:r>
            <a:br>
              <a:rPr lang="en-US"/>
            </a:br>
            <a:endParaRPr lang="en-US"/>
          </a:p>
        </p:txBody>
      </p:sp>
    </p:spTree>
    <p:extLst>
      <p:ext uri="{BB962C8B-B14F-4D97-AF65-F5344CB8AC3E}">
        <p14:creationId xmlns:p14="http://schemas.microsoft.com/office/powerpoint/2010/main" val="3921160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D4AB283-611A-4837-8C94-813BEC4C6128}" type="slidenum">
              <a:rPr lang="en-US"/>
              <a:pPr eaLnBrk="1" hangingPunct="1"/>
              <a:t>33</a:t>
            </a:fld>
            <a:endParaRPr lang="en-US"/>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p:spPr>
        <p:txBody>
          <a:bodyPr/>
          <a:lstStyle/>
          <a:p>
            <a:pPr eaLnBrk="1" hangingPunct="1"/>
            <a:r>
              <a:rPr lang="en-US"/>
              <a:t>Indirect materials and indirect labor are parts of manufacturing overhead. Other overhead costs are charged to the manufacturing overhead account, as incurred.  The predetermined overhead rate is used to apply manufacturing overhead costs to jobs. </a:t>
            </a:r>
          </a:p>
        </p:txBody>
      </p:sp>
    </p:spTree>
    <p:extLst>
      <p:ext uri="{BB962C8B-B14F-4D97-AF65-F5344CB8AC3E}">
        <p14:creationId xmlns:p14="http://schemas.microsoft.com/office/powerpoint/2010/main" val="4109300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91E8F8E-BF67-453D-8EAC-C26ED6503D16}" type="slidenum">
              <a:rPr lang="en-US"/>
              <a:pPr eaLnBrk="1" hangingPunct="1"/>
              <a:t>34</a:t>
            </a:fld>
            <a:endParaRPr lang="en-US"/>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p:spPr>
        <p:txBody>
          <a:bodyPr/>
          <a:lstStyle/>
          <a:p>
            <a:pPr eaLnBrk="1" hangingPunct="1"/>
            <a:r>
              <a:rPr lang="en-US"/>
              <a:t>There are two complications relating to overhead application:  defining and computing underapplied and overapplied overhead.  When we apply overhead on the basis of a predetermined overhead rate, there is always the chance that the amount of overhead applied will be different from the amount of overhead actually incurred during the period. When there is a difference, we refer to the amount as either underapplied overhead or overapplied overhead.</a:t>
            </a:r>
          </a:p>
          <a:p>
            <a:pPr eaLnBrk="1" hangingPunct="1"/>
            <a:r>
              <a:rPr lang="en-US"/>
              <a:t> </a:t>
            </a:r>
          </a:p>
          <a:p>
            <a:pPr eaLnBrk="1" hangingPunct="1"/>
            <a:r>
              <a:rPr lang="en-US" altLang="ja-JP"/>
              <a:t>Underapplied overhead exists when the amount of overhead applied to jobs during the period using the predetermined overhead rate is less than the total amount of overhead actually incurred during the period.</a:t>
            </a:r>
          </a:p>
          <a:p>
            <a:pPr eaLnBrk="1" hangingPunct="1"/>
            <a:endParaRPr lang="en-US" altLang="ja-JP"/>
          </a:p>
          <a:p>
            <a:pPr eaLnBrk="1" hangingPunct="1"/>
            <a:r>
              <a:rPr lang="en-US" altLang="ja-JP"/>
              <a:t>Overapplied overhead exists when the amount of overhead applied to jobs during the period using the predetermined overhead rate is greater than the total amount of overhead actually incurred during the period. </a:t>
            </a:r>
            <a:endParaRPr lang="en-US">
              <a:ea typeface="ＭＳ Ｐゴシック" charset="-128"/>
            </a:endParaRPr>
          </a:p>
        </p:txBody>
      </p:sp>
    </p:spTree>
    <p:extLst>
      <p:ext uri="{BB962C8B-B14F-4D97-AF65-F5344CB8AC3E}">
        <p14:creationId xmlns:p14="http://schemas.microsoft.com/office/powerpoint/2010/main" val="1506468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99B0A75-97CC-4452-914A-FF74A777B10E}" type="slidenum">
              <a:rPr lang="en-US"/>
              <a:pPr eaLnBrk="1" hangingPunct="1"/>
              <a:t>35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Part I</a:t>
            </a:r>
          </a:p>
          <a:p>
            <a:pPr eaLnBrk="1" hangingPunct="1"/>
            <a:r>
              <a:rPr lang="en-US"/>
              <a:t>Let’s assume that PearCo incurred actual overhead of $650,000 during the period and worked a total of 170,000 direct labor hours. Recall that PearCo applies overhead at the rate of $4 per direct labor hour worked. How much overhead did PearCo apply to jobs during the period?</a:t>
            </a:r>
            <a:br>
              <a:rPr lang="en-US"/>
            </a:br>
            <a:br>
              <a:rPr lang="en-US"/>
            </a:br>
            <a:r>
              <a:rPr lang="en-US"/>
              <a:t>Part II</a:t>
            </a:r>
          </a:p>
          <a:p>
            <a:pPr eaLnBrk="1" hangingPunct="1"/>
            <a:r>
              <a:rPr lang="en-US"/>
              <a:t>PearCo would have applied $680,000 of overhead during the period. That is $4 per direct labor hour times the 170,000 direct labor hours actually worked. Can you see our problem?</a:t>
            </a:r>
          </a:p>
          <a:p>
            <a:pPr eaLnBrk="1" hangingPunct="1"/>
            <a:endParaRPr lang="en-US"/>
          </a:p>
        </p:txBody>
      </p:sp>
    </p:spTree>
    <p:extLst>
      <p:ext uri="{BB962C8B-B14F-4D97-AF65-F5344CB8AC3E}">
        <p14:creationId xmlns:p14="http://schemas.microsoft.com/office/powerpoint/2010/main" val="1057639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DD33E1F-C045-43E3-8059-E8A4A56EDD29}" type="slidenum">
              <a:rPr lang="en-US"/>
              <a:pPr eaLnBrk="1" hangingPunct="1"/>
              <a:t>36</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The difference between the overhead cost applied to Work in Process and the actual overhead costs of a period is termed either underapplied or overapplied overhead. PearCo incurred actual overhead of $650,000 and applied $680,000, so the company </a:t>
            </a:r>
            <a:r>
              <a:rPr lang="en-US" u="sng"/>
              <a:t>overapplied</a:t>
            </a:r>
            <a:r>
              <a:rPr lang="en-US"/>
              <a:t> $30,000 of overhead for the year. How do we dispose of this overapplied overhead? </a:t>
            </a:r>
          </a:p>
        </p:txBody>
      </p:sp>
    </p:spTree>
    <p:extLst>
      <p:ext uri="{BB962C8B-B14F-4D97-AF65-F5344CB8AC3E}">
        <p14:creationId xmlns:p14="http://schemas.microsoft.com/office/powerpoint/2010/main" val="1337168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71F01BA-77F5-4B34-81EE-29C10BFCFF87}" type="slidenum">
              <a:rPr lang="en-US"/>
              <a:pPr eaLnBrk="1" hangingPunct="1"/>
              <a:t>37</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Tiger, Inc. had actual manufacturing overhead costs of $1,210,000 and a predetermined overhead rate of $4.00 per machine hour.  Tiger, Inc. worked 290,000 machine hours during the period. What is Tiger’s over- or underapplied overhead?</a:t>
            </a:r>
          </a:p>
        </p:txBody>
      </p:sp>
    </p:spTree>
    <p:extLst>
      <p:ext uri="{BB962C8B-B14F-4D97-AF65-F5344CB8AC3E}">
        <p14:creationId xmlns:p14="http://schemas.microsoft.com/office/powerpoint/2010/main" val="2799160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C6942EA-F3B8-4B5C-A19D-1F389C6A9878}" type="slidenum">
              <a:rPr lang="en-US"/>
              <a:pPr eaLnBrk="1" hangingPunct="1"/>
              <a:t>38</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t>Tiger, Inc. has underapplied overhead of $50,000.  </a:t>
            </a:r>
          </a:p>
        </p:txBody>
      </p:sp>
    </p:spTree>
    <p:extLst>
      <p:ext uri="{BB962C8B-B14F-4D97-AF65-F5344CB8AC3E}">
        <p14:creationId xmlns:p14="http://schemas.microsoft.com/office/powerpoint/2010/main" val="2678400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A441F37-A218-42EB-8F6B-415C3B24F397}" type="slidenum">
              <a:rPr lang="en-US"/>
              <a:pPr eaLnBrk="1" hangingPunct="1"/>
              <a:t>39</a:t>
            </a:fld>
            <a:endParaRPr lang="en-US"/>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p:spPr>
        <p:txBody>
          <a:bodyPr/>
          <a:lstStyle/>
          <a:p>
            <a:pPr eaLnBrk="1" hangingPunct="1"/>
            <a:r>
              <a:rPr lang="en-US"/>
              <a:t>What effect will adjustment of the overapplied overhead have on PearCo’s net operating income?</a:t>
            </a:r>
          </a:p>
        </p:txBody>
      </p:sp>
    </p:spTree>
    <p:extLst>
      <p:ext uri="{BB962C8B-B14F-4D97-AF65-F5344CB8AC3E}">
        <p14:creationId xmlns:p14="http://schemas.microsoft.com/office/powerpoint/2010/main" val="287316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C375F93-0110-469E-88ED-3D97D17F7CBE}" type="slidenum">
              <a:rPr lang="en-US"/>
              <a:pPr eaLnBrk="1" hangingPunct="1"/>
              <a:t>40</a:t>
            </a:fld>
            <a:endParaRPr lang="en-US"/>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p:spPr>
        <p:txBody>
          <a:bodyPr/>
          <a:lstStyle/>
          <a:p>
            <a:pPr eaLnBrk="1" hangingPunct="1"/>
            <a:r>
              <a:rPr lang="en-US"/>
              <a:t>How did you do? Net operating income will increase.  This is because Cost of Goods Sold was reduced for the overapplied overhead, which results in an increase in gross profit, and thus, an increase in net operating income.</a:t>
            </a:r>
          </a:p>
          <a:p>
            <a:pPr eaLnBrk="1" hangingPunct="1"/>
            <a:endParaRPr lang="en-US"/>
          </a:p>
        </p:txBody>
      </p:sp>
    </p:spTree>
    <p:extLst>
      <p:ext uri="{BB962C8B-B14F-4D97-AF65-F5344CB8AC3E}">
        <p14:creationId xmlns:p14="http://schemas.microsoft.com/office/powerpoint/2010/main" val="3759965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3F845FA-30BA-4562-A009-89E4D5A0D98D}" type="slidenum">
              <a:rPr lang="en-US"/>
              <a:pPr eaLnBrk="1" hangingPunct="1"/>
              <a:t>41</a:t>
            </a:fld>
            <a:endParaRPr lang="en-US"/>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p:spPr>
        <p:txBody>
          <a:bodyPr/>
          <a:lstStyle/>
          <a:p>
            <a:pPr eaLnBrk="1" hangingPunct="1"/>
            <a:r>
              <a:rPr lang="en-US"/>
              <a:t>Part I</a:t>
            </a:r>
            <a:br>
              <a:rPr lang="en-US"/>
            </a:br>
            <a:r>
              <a:rPr lang="en-US"/>
              <a:t>We have assumed that the company has used one single predetermined overhead rate for the entire factory; such a rate is called a plantwide overhead rate</a:t>
            </a:r>
            <a:r>
              <a:rPr lang="en-US">
                <a:cs typeface="Times New Roman" pitchFamily="18" charset="0"/>
              </a:rPr>
              <a:t>.</a:t>
            </a:r>
            <a:endParaRPr lang="en-US"/>
          </a:p>
          <a:p>
            <a:pPr eaLnBrk="1" hangingPunct="1"/>
            <a:endParaRPr lang="en-US"/>
          </a:p>
          <a:p>
            <a:pPr eaLnBrk="1" hangingPunct="1"/>
            <a:r>
              <a:rPr lang="en-US"/>
              <a:t>Part II</a:t>
            </a:r>
            <a:br>
              <a:rPr lang="en-US"/>
            </a:br>
            <a:r>
              <a:rPr lang="en-US" altLang="ja-JP"/>
              <a:t>In larger companies, multiple predetermined overhead rates are often used.  For example, each production department may have its own predetermined overhead rate.</a:t>
            </a:r>
          </a:p>
          <a:p>
            <a:pPr eaLnBrk="1" hangingPunct="1"/>
            <a:endParaRPr lang="en-US"/>
          </a:p>
          <a:p>
            <a:pPr eaLnBrk="1" hangingPunct="1"/>
            <a:r>
              <a:rPr lang="en-US"/>
              <a:t>Part III</a:t>
            </a:r>
            <a:br>
              <a:rPr lang="en-US"/>
            </a:br>
            <a:r>
              <a:rPr lang="en-US"/>
              <a:t>Using multiple predetermined overhead rates is more complex</a:t>
            </a:r>
            <a:r>
              <a:rPr lang="en-US" altLang="ja-JP"/>
              <a:t>. </a:t>
            </a:r>
          </a:p>
          <a:p>
            <a:pPr eaLnBrk="1" hangingPunct="1"/>
            <a:endParaRPr lang="en-US"/>
          </a:p>
          <a:p>
            <a:pPr eaLnBrk="1" hangingPunct="1"/>
            <a:r>
              <a:rPr lang="en-US"/>
              <a:t>Part IV</a:t>
            </a:r>
            <a:br>
              <a:rPr lang="en-US"/>
            </a:br>
            <a:r>
              <a:rPr lang="en-US"/>
              <a:t>When a company uses multiple rates, it promotes greater accuracy in the allocation process because it provides recognition to differences across departments in how overhead costs are incurred.</a:t>
            </a:r>
          </a:p>
        </p:txBody>
      </p:sp>
    </p:spTree>
    <p:extLst>
      <p:ext uri="{BB962C8B-B14F-4D97-AF65-F5344CB8AC3E}">
        <p14:creationId xmlns:p14="http://schemas.microsoft.com/office/powerpoint/2010/main" val="61851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3E03CF2-E59F-4265-8A66-C9D0930DA361}" type="slidenum">
              <a:rPr lang="en-US"/>
              <a:pPr eaLnBrk="1" hangingPunct="1"/>
              <a:t>6</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p:spPr>
        <p:txBody>
          <a:bodyPr/>
          <a:lstStyle/>
          <a:p>
            <a:pPr eaLnBrk="1" hangingPunct="1"/>
            <a:r>
              <a:rPr lang="en-US"/>
              <a:t>An example of a company that may consider a process cost system is Weyerhaeuser, a manufacturer of paper products. When we think of paper manufacturing, we generally think about continuous production of a single roll of paper that may eventually be cut into sizes needed by customers. Other companies that would benefit from process costing are Reynolds Aluminum and Coca-Cola. Certainly, the desire of all three of these companies is to make each unit of output consistent with the quality standards established. Coca-Cola bottled in California should taste identical to the same product bottled in New York City.</a:t>
            </a:r>
          </a:p>
        </p:txBody>
      </p:sp>
    </p:spTree>
    <p:extLst>
      <p:ext uri="{BB962C8B-B14F-4D97-AF65-F5344CB8AC3E}">
        <p14:creationId xmlns:p14="http://schemas.microsoft.com/office/powerpoint/2010/main" val="3763389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325822F-2E7C-468F-AFFC-9ACFCCA821EC}" type="slidenum">
              <a:rPr lang="en-US"/>
              <a:pPr eaLnBrk="1" hangingPunct="1"/>
              <a:t>42</a:t>
            </a:fld>
            <a:endParaRPr lang="en-US"/>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p:spPr>
        <p:txBody>
          <a:bodyPr/>
          <a:lstStyle/>
          <a:p>
            <a:pPr eaLnBrk="1" hangingPunct="1"/>
            <a:r>
              <a:rPr lang="en-US">
                <a:cs typeface="Times New Roman" pitchFamily="18" charset="0"/>
              </a:rPr>
              <a:t>Although our attention has focused on manufacturing applications, it bears re-emphasizing that job-order costing is also used in services industries. </a:t>
            </a:r>
            <a:r>
              <a:rPr lang="en-US" altLang="ja-JP"/>
              <a:t>For example, in a law firm, each client represents a “job.” Legal forms and similar inputs represent direct materials. The time expended by attorneys represents direct labor.  The costs of secretaries, clerks, rent, depreciation, and so forth, represent the overhead.</a:t>
            </a:r>
            <a:endParaRPr lang="en-US" altLang="ja-JP" b="1"/>
          </a:p>
          <a:p>
            <a:pPr eaLnBrk="1" hangingPunct="1"/>
            <a:endParaRPr lang="en-US"/>
          </a:p>
        </p:txBody>
      </p:sp>
    </p:spTree>
    <p:extLst>
      <p:ext uri="{BB962C8B-B14F-4D97-AF65-F5344CB8AC3E}">
        <p14:creationId xmlns:p14="http://schemas.microsoft.com/office/powerpoint/2010/main" val="677062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9F2F1-7053-46C4-8246-8474B8E21267}" type="slidenum">
              <a:rPr lang="en-US"/>
              <a:pPr/>
              <a:t>43</a:t>
            </a:fld>
            <a:endParaRPr lang="en-US"/>
          </a:p>
        </p:txBody>
      </p:sp>
      <p:sp>
        <p:nvSpPr>
          <p:cNvPr id="46084" name="Rectangle 4"/>
          <p:cNvSpPr>
            <a:spLocks noGrp="1" noRot="1" noChangeAspect="1" noChangeArrowheads="1" noTextEdit="1"/>
          </p:cNvSpPr>
          <p:nvPr>
            <p:ph type="sldImg"/>
          </p:nvPr>
        </p:nvSpPr>
        <p:spPr>
          <a:ln/>
        </p:spPr>
      </p:sp>
      <p:sp>
        <p:nvSpPr>
          <p:cNvPr id="46085" name="Rectangle 5"/>
          <p:cNvSpPr>
            <a:spLocks noGrp="1" noChangeArrowheads="1"/>
          </p:cNvSpPr>
          <p:nvPr>
            <p:ph type="body" idx="1"/>
          </p:nvPr>
        </p:nvSpPr>
        <p:spPr>
          <a:ln/>
        </p:spPr>
        <p:txBody>
          <a:bodyPr/>
          <a:lstStyle/>
          <a:p>
            <a:r>
              <a:rPr lang="en-US"/>
              <a:t>Both systems assign material, labor and overhead costs to products and they provide a mechanism for computing unit product costs.</a:t>
            </a:r>
          </a:p>
          <a:p>
            <a:endParaRPr lang="en-US"/>
          </a:p>
          <a:p>
            <a:r>
              <a:rPr lang="en-US"/>
              <a:t>Both systems use the same manufacturing accounts, including Manufacturing Overhead, Raw Materials, Work in Process, and Finished Goods.</a:t>
            </a:r>
          </a:p>
          <a:p>
            <a:r>
              <a:rPr lang="en-US"/>
              <a:t> </a:t>
            </a:r>
          </a:p>
          <a:p>
            <a:r>
              <a:rPr lang="en-US"/>
              <a:t>The flow of costs through the manufacturing accounts is basically the same in both systems.</a:t>
            </a:r>
          </a:p>
          <a:p>
            <a:endParaRPr lang="en-US"/>
          </a:p>
        </p:txBody>
      </p:sp>
    </p:spTree>
    <p:extLst>
      <p:ext uri="{BB962C8B-B14F-4D97-AF65-F5344CB8AC3E}">
        <p14:creationId xmlns:p14="http://schemas.microsoft.com/office/powerpoint/2010/main" val="4083783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34A95-A066-439F-9FA1-50B2E3236768}" type="slidenum">
              <a:rPr lang="en-US"/>
              <a:pPr/>
              <a:t>44</a:t>
            </a:fld>
            <a:endParaRPr lang="en-US"/>
          </a:p>
        </p:txBody>
      </p:sp>
      <p:sp>
        <p:nvSpPr>
          <p:cNvPr id="48132" name="Rectangle 4"/>
          <p:cNvSpPr>
            <a:spLocks noGrp="1" noRot="1" noChangeAspect="1" noChangeArrowheads="1" noTextEdit="1"/>
          </p:cNvSpPr>
          <p:nvPr>
            <p:ph type="sldImg"/>
          </p:nvPr>
        </p:nvSpPr>
        <p:spPr>
          <a:ln/>
        </p:spPr>
      </p:sp>
      <p:sp>
        <p:nvSpPr>
          <p:cNvPr id="48133" name="Rectangle 5"/>
          <p:cNvSpPr>
            <a:spLocks noGrp="1" noChangeArrowheads="1"/>
          </p:cNvSpPr>
          <p:nvPr>
            <p:ph type="body" idx="1"/>
          </p:nvPr>
        </p:nvSpPr>
        <p:spPr>
          <a:ln/>
        </p:spPr>
        <p:txBody>
          <a:bodyPr/>
          <a:lstStyle/>
          <a:p>
            <a:r>
              <a:rPr lang="en-US"/>
              <a:t>Process costing is used when a single product is produced on a continuing basis or for a long period of time.  Job-order costing is used when many different jobs, having different production requirements,  are worked on each period.</a:t>
            </a:r>
          </a:p>
          <a:p>
            <a:endParaRPr lang="en-US"/>
          </a:p>
          <a:p>
            <a:r>
              <a:rPr lang="en-US"/>
              <a:t>Process costing systems accumulate costs by department and assign them uniformly to all units processed during the period.  Job-order costing systems accumulate costs by individual jobs.</a:t>
            </a:r>
          </a:p>
          <a:p>
            <a:endParaRPr lang="en-US"/>
          </a:p>
          <a:p>
            <a:r>
              <a:rPr lang="en-US"/>
              <a:t>Process costing systems compute unit costs by department.  Job-order costing systems compute unit costs by job on the job cost sheet.</a:t>
            </a:r>
          </a:p>
          <a:p>
            <a:endParaRPr lang="en-US"/>
          </a:p>
        </p:txBody>
      </p:sp>
    </p:spTree>
    <p:extLst>
      <p:ext uri="{BB962C8B-B14F-4D97-AF65-F5344CB8AC3E}">
        <p14:creationId xmlns:p14="http://schemas.microsoft.com/office/powerpoint/2010/main" val="511623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DDE7F-8DCE-40DF-B01C-B10775B8919B}" type="slidenum">
              <a:rPr lang="en-US"/>
              <a:pPr/>
              <a:t>45</a:t>
            </a:fld>
            <a:endParaRPr lang="en-US"/>
          </a:p>
        </p:txBody>
      </p:sp>
      <p:sp>
        <p:nvSpPr>
          <p:cNvPr id="50180" name="Rectangle 4"/>
          <p:cNvSpPr>
            <a:spLocks noGrp="1" noRot="1" noChangeAspect="1" noChangeArrowheads="1" noTextEdit="1"/>
          </p:cNvSpPr>
          <p:nvPr>
            <p:ph type="sldImg"/>
          </p:nvPr>
        </p:nvSpPr>
        <p:spPr>
          <a:ln/>
        </p:spPr>
      </p:sp>
      <p:sp>
        <p:nvSpPr>
          <p:cNvPr id="50181" name="Rectangle 5"/>
          <p:cNvSpPr>
            <a:spLocks noGrp="1" noChangeArrowheads="1"/>
          </p:cNvSpPr>
          <p:nvPr>
            <p:ph type="body" idx="1"/>
          </p:nvPr>
        </p:nvSpPr>
        <p:spPr>
          <a:ln/>
        </p:spPr>
        <p:txBody>
          <a:bodyPr/>
          <a:lstStyle/>
          <a:p>
            <a:r>
              <a:rPr lang="en-US"/>
              <a:t>Can you identify the most likely circumstances where a process costing system may be used?</a:t>
            </a:r>
          </a:p>
        </p:txBody>
      </p:sp>
    </p:spTree>
    <p:extLst>
      <p:ext uri="{BB962C8B-B14F-4D97-AF65-F5344CB8AC3E}">
        <p14:creationId xmlns:p14="http://schemas.microsoft.com/office/powerpoint/2010/main" val="2373253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16FF3-2749-4510-AC11-C5C5CDCD3323}" type="slidenum">
              <a:rPr lang="en-US"/>
              <a:pPr/>
              <a:t>46</a:t>
            </a:fld>
            <a:endParaRPr lang="en-US"/>
          </a:p>
        </p:txBody>
      </p:sp>
      <p:sp>
        <p:nvSpPr>
          <p:cNvPr id="52228" name="Rectangle 4"/>
          <p:cNvSpPr>
            <a:spLocks noGrp="1" noRot="1" noChangeAspect="1" noChangeArrowheads="1" noTextEdit="1"/>
          </p:cNvSpPr>
          <p:nvPr>
            <p:ph type="sldImg"/>
          </p:nvPr>
        </p:nvSpPr>
        <p:spPr>
          <a:ln/>
        </p:spPr>
      </p:sp>
      <p:sp>
        <p:nvSpPr>
          <p:cNvPr id="52229" name="Rectangle 5"/>
          <p:cNvSpPr>
            <a:spLocks noGrp="1" noChangeArrowheads="1"/>
          </p:cNvSpPr>
          <p:nvPr>
            <p:ph type="body" idx="1"/>
          </p:nvPr>
        </p:nvSpPr>
        <p:spPr>
          <a:ln/>
        </p:spPr>
        <p:txBody>
          <a:bodyPr/>
          <a:lstStyle/>
          <a:p>
            <a:r>
              <a:rPr lang="en-US"/>
              <a:t>Process costing is used to assign costs to units of product that are similar and are produced continuously. </a:t>
            </a:r>
          </a:p>
        </p:txBody>
      </p:sp>
    </p:spTree>
    <p:extLst>
      <p:ext uri="{BB962C8B-B14F-4D97-AF65-F5344CB8AC3E}">
        <p14:creationId xmlns:p14="http://schemas.microsoft.com/office/powerpoint/2010/main" val="633853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C81F0-513F-402A-ACEE-1163EC957C5C}" type="slidenum">
              <a:rPr lang="en-US"/>
              <a:pPr/>
              <a:t>47</a:t>
            </a:fld>
            <a:endParaRPr lang="en-US"/>
          </a:p>
        </p:txBody>
      </p:sp>
      <p:sp>
        <p:nvSpPr>
          <p:cNvPr id="54276" name="Rectangle 4"/>
          <p:cNvSpPr>
            <a:spLocks noGrp="1" noRot="1" noChangeAspect="1" noChangeArrowheads="1" noTextEdit="1"/>
          </p:cNvSpPr>
          <p:nvPr>
            <p:ph type="sldImg"/>
          </p:nvPr>
        </p:nvSpPr>
        <p:spPr>
          <a:ln/>
        </p:spPr>
      </p:sp>
      <p:sp>
        <p:nvSpPr>
          <p:cNvPr id="54277" name="Rectangle 5"/>
          <p:cNvSpPr>
            <a:spLocks noGrp="1" noChangeArrowheads="1"/>
          </p:cNvSpPr>
          <p:nvPr>
            <p:ph type="body" idx="1"/>
          </p:nvPr>
        </p:nvSpPr>
        <p:spPr>
          <a:ln/>
        </p:spPr>
        <p:txBody>
          <a:bodyPr/>
          <a:lstStyle/>
          <a:p>
            <a:r>
              <a:rPr lang="en-US"/>
              <a:t>A processing department is an organizational unit where materials, labor or overhead costs are added to the product.</a:t>
            </a:r>
          </a:p>
          <a:p>
            <a:endParaRPr lang="en-US"/>
          </a:p>
          <a:p>
            <a:r>
              <a:rPr lang="en-US"/>
              <a:t>The activities performed in a processing department are performed uniformly on all units passing through it. Furthermore, the output of a processing department must be homogeneous.</a:t>
            </a:r>
          </a:p>
          <a:p>
            <a:endParaRPr lang="en-US"/>
          </a:p>
          <a:p>
            <a:r>
              <a:rPr lang="en-US"/>
              <a:t>Products in a process costing environment typically flow in a sequence from one department to another.</a:t>
            </a:r>
          </a:p>
          <a:p>
            <a:endParaRPr lang="en-US"/>
          </a:p>
        </p:txBody>
      </p:sp>
    </p:spTree>
    <p:extLst>
      <p:ext uri="{BB962C8B-B14F-4D97-AF65-F5344CB8AC3E}">
        <p14:creationId xmlns:p14="http://schemas.microsoft.com/office/powerpoint/2010/main" val="2350312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CEC42-CF7C-4DAE-9243-C6C3C2346F6C}" type="slidenum">
              <a:rPr lang="en-US"/>
              <a:pPr/>
              <a:t>48</a:t>
            </a:fld>
            <a:endParaRPr lang="en-US"/>
          </a:p>
        </p:txBody>
      </p:sp>
      <p:sp>
        <p:nvSpPr>
          <p:cNvPr id="56324" name="Rectangle 4"/>
          <p:cNvSpPr>
            <a:spLocks noGrp="1" noRot="1" noChangeAspect="1" noChangeArrowheads="1" noTextEdit="1"/>
          </p:cNvSpPr>
          <p:nvPr>
            <p:ph type="sldImg"/>
          </p:nvPr>
        </p:nvSpPr>
        <p:spPr>
          <a:ln/>
        </p:spPr>
      </p:sp>
      <p:sp>
        <p:nvSpPr>
          <p:cNvPr id="56325" name="Rectangle 5"/>
          <p:cNvSpPr>
            <a:spLocks noGrp="1" noChangeArrowheads="1"/>
          </p:cNvSpPr>
          <p:nvPr>
            <p:ph type="body" idx="1"/>
          </p:nvPr>
        </p:nvSpPr>
        <p:spPr>
          <a:ln/>
        </p:spPr>
        <p:txBody>
          <a:bodyPr/>
          <a:lstStyle/>
          <a:p>
            <a:r>
              <a:rPr lang="en-US"/>
              <a:t>The flow of costs through the manufacturing accounts is basically the same for process and job-order costing.</a:t>
            </a:r>
          </a:p>
          <a:p>
            <a:endParaRPr lang="en-US"/>
          </a:p>
          <a:p>
            <a:r>
              <a:rPr lang="en-US"/>
              <a:t>Direct material, direct labor and manufacturing overhead are added to Work in Process.  When work in process is completed, the costs are transferred to Finished Goods. When finished goods are sold, the costs are transferred to Cost of Goods Sold.</a:t>
            </a:r>
          </a:p>
          <a:p>
            <a:endParaRPr lang="en-US"/>
          </a:p>
        </p:txBody>
      </p:sp>
    </p:spTree>
    <p:extLst>
      <p:ext uri="{BB962C8B-B14F-4D97-AF65-F5344CB8AC3E}">
        <p14:creationId xmlns:p14="http://schemas.microsoft.com/office/powerpoint/2010/main" val="741198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D795E-0539-454F-B8E4-6384DB600325}" type="slidenum">
              <a:rPr lang="en-US"/>
              <a:pPr/>
              <a:t>49</a:t>
            </a:fld>
            <a:endParaRPr lang="en-US"/>
          </a:p>
        </p:txBody>
      </p:sp>
      <p:sp>
        <p:nvSpPr>
          <p:cNvPr id="58372" name="Rectangle 4"/>
          <p:cNvSpPr>
            <a:spLocks noGrp="1" noRot="1" noChangeAspect="1" noChangeArrowheads="1" noTextEdit="1"/>
          </p:cNvSpPr>
          <p:nvPr>
            <p:ph type="sldImg"/>
          </p:nvPr>
        </p:nvSpPr>
        <p:spPr>
          <a:ln/>
        </p:spPr>
      </p:sp>
      <p:sp>
        <p:nvSpPr>
          <p:cNvPr id="58373" name="Rectangle 5"/>
          <p:cNvSpPr>
            <a:spLocks noGrp="1" noChangeArrowheads="1"/>
          </p:cNvSpPr>
          <p:nvPr>
            <p:ph type="body" idx="1"/>
          </p:nvPr>
        </p:nvSpPr>
        <p:spPr>
          <a:ln/>
        </p:spPr>
        <p:txBody>
          <a:bodyPr/>
          <a:lstStyle/>
          <a:p>
            <a:r>
              <a:rPr lang="en-US"/>
              <a:t>Nonetheless, there is a key fundamental difference between process and job-order costing systems. </a:t>
            </a:r>
          </a:p>
          <a:p>
            <a:r>
              <a:rPr lang="en-US"/>
              <a:t> </a:t>
            </a:r>
          </a:p>
          <a:p>
            <a:r>
              <a:rPr lang="en-US"/>
              <a:t>Job-order costing systems trace and apply manufacturing costs to jobs. One Work in Process account is often used to accumulate costs for all jobs. The individual job cost sheets serve as a subsidiary ledger. </a:t>
            </a:r>
          </a:p>
        </p:txBody>
      </p:sp>
    </p:spTree>
    <p:extLst>
      <p:ext uri="{BB962C8B-B14F-4D97-AF65-F5344CB8AC3E}">
        <p14:creationId xmlns:p14="http://schemas.microsoft.com/office/powerpoint/2010/main" val="566262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B1B04-591D-4318-B850-8AB0EACE3783}" type="slidenum">
              <a:rPr lang="en-US"/>
              <a:pPr/>
              <a:t>50</a:t>
            </a:fld>
            <a:endParaRPr lang="en-US"/>
          </a:p>
        </p:txBody>
      </p:sp>
      <p:sp>
        <p:nvSpPr>
          <p:cNvPr id="60420" name="Rectangle 4"/>
          <p:cNvSpPr>
            <a:spLocks noGrp="1" noRot="1" noChangeAspect="1" noChangeArrowheads="1" noTextEdit="1"/>
          </p:cNvSpPr>
          <p:nvPr>
            <p:ph type="sldImg"/>
          </p:nvPr>
        </p:nvSpPr>
        <p:spPr>
          <a:ln/>
        </p:spPr>
      </p:sp>
      <p:sp>
        <p:nvSpPr>
          <p:cNvPr id="60421" name="Rectangle 5"/>
          <p:cNvSpPr>
            <a:spLocks noGrp="1" noChangeArrowheads="1"/>
          </p:cNvSpPr>
          <p:nvPr>
            <p:ph type="body" idx="1"/>
          </p:nvPr>
        </p:nvSpPr>
        <p:spPr>
          <a:ln/>
        </p:spPr>
        <p:txBody>
          <a:bodyPr/>
          <a:lstStyle/>
          <a:p>
            <a:r>
              <a:rPr lang="en-US"/>
              <a:t>Process costing systems trace and apply manufacturing costs to departments.  A separate Work in Process account is maintained for each processing department. </a:t>
            </a:r>
          </a:p>
          <a:p>
            <a:endParaRPr lang="en-US"/>
          </a:p>
          <a:p>
            <a:r>
              <a:rPr lang="en-US"/>
              <a:t>Material, labor and overhead costs transferred from one department’s Work in Process account to another department’s Work in Process account are called transferred-in costs.</a:t>
            </a:r>
          </a:p>
          <a:p>
            <a:endParaRPr lang="en-US"/>
          </a:p>
          <a:p>
            <a:endParaRPr lang="en-US"/>
          </a:p>
        </p:txBody>
      </p:sp>
    </p:spTree>
    <p:extLst>
      <p:ext uri="{BB962C8B-B14F-4D97-AF65-F5344CB8AC3E}">
        <p14:creationId xmlns:p14="http://schemas.microsoft.com/office/powerpoint/2010/main" val="2358243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AD08E-0D71-4B67-B1AD-680AB6C95284}" type="slidenum">
              <a:rPr lang="en-US"/>
              <a:pPr/>
              <a:t>51</a:t>
            </a:fld>
            <a:endParaRPr lang="en-US"/>
          </a:p>
        </p:txBody>
      </p:sp>
      <p:sp>
        <p:nvSpPr>
          <p:cNvPr id="91140" name="Rectangle 4"/>
          <p:cNvSpPr>
            <a:spLocks noGrp="1" noRot="1" noChangeAspect="1" noChangeArrowheads="1" noTextEdit="1"/>
          </p:cNvSpPr>
          <p:nvPr>
            <p:ph type="sldImg"/>
          </p:nvPr>
        </p:nvSpPr>
        <p:spPr>
          <a:ln/>
        </p:spPr>
      </p:sp>
      <p:sp>
        <p:nvSpPr>
          <p:cNvPr id="91141" name="Rectangle 5"/>
          <p:cNvSpPr>
            <a:spLocks noGrp="1" noChangeArrowheads="1"/>
          </p:cNvSpPr>
          <p:nvPr>
            <p:ph type="body" idx="1"/>
          </p:nvPr>
        </p:nvSpPr>
        <p:spPr>
          <a:ln/>
        </p:spPr>
        <p:txBody>
          <a:bodyPr/>
          <a:lstStyle/>
          <a:p>
            <a:r>
              <a:rPr lang="en-US"/>
              <a:t>Equivalent units are defined as the product of the number of partially completed units and the percentage of completion of those units.</a:t>
            </a:r>
          </a:p>
          <a:p>
            <a:r>
              <a:rPr lang="en-US"/>
              <a:t>Equivalent units need to be calculated because a department usually has some partially completed units in its beginning and ending inventory.  These partially completed units complicate the determination of a department’s output for a given period and the unit cost that should be assigned to that output. </a:t>
            </a:r>
          </a:p>
        </p:txBody>
      </p:sp>
    </p:spTree>
    <p:extLst>
      <p:ext uri="{BB962C8B-B14F-4D97-AF65-F5344CB8AC3E}">
        <p14:creationId xmlns:p14="http://schemas.microsoft.com/office/powerpoint/2010/main" val="285513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AFB73A8-AE12-4284-8260-5EF8F2F56544}" type="slidenum">
              <a:rPr lang="en-US"/>
              <a:pPr eaLnBrk="1" hangingPunct="1"/>
              <a:t>7</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p:spPr>
        <p:txBody>
          <a:bodyPr/>
          <a:lstStyle/>
          <a:p>
            <a:pPr eaLnBrk="1" hangingPunct="1"/>
            <a:r>
              <a:rPr lang="en-US"/>
              <a:t>A company would use a job-order costing system when many different products are produced each period. The products are usually manufactured to customers’ specifications. </a:t>
            </a:r>
            <a:r>
              <a:rPr lang="en-US" altLang="ja-JP"/>
              <a:t>The unique nature of each order requires tracing or allocating costs to each job, and maintaining cost records for each job. </a:t>
            </a:r>
            <a:r>
              <a:rPr lang="en-US"/>
              <a:t> </a:t>
            </a:r>
          </a:p>
        </p:txBody>
      </p:sp>
    </p:spTree>
    <p:extLst>
      <p:ext uri="{BB962C8B-B14F-4D97-AF65-F5344CB8AC3E}">
        <p14:creationId xmlns:p14="http://schemas.microsoft.com/office/powerpoint/2010/main" val="57915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8C366-DDA9-4708-AC38-281E35678424}" type="slidenum">
              <a:rPr lang="en-US"/>
              <a:pPr/>
              <a:t>52</a:t>
            </a:fld>
            <a:endParaRPr lang="en-US"/>
          </a:p>
        </p:txBody>
      </p:sp>
      <p:sp>
        <p:nvSpPr>
          <p:cNvPr id="93188" name="Rectangle 4"/>
          <p:cNvSpPr>
            <a:spLocks noGrp="1" noRot="1" noChangeAspect="1" noChangeArrowheads="1" noTextEdit="1"/>
          </p:cNvSpPr>
          <p:nvPr>
            <p:ph type="sldImg"/>
          </p:nvPr>
        </p:nvSpPr>
        <p:spPr>
          <a:ln/>
        </p:spPr>
      </p:sp>
      <p:sp>
        <p:nvSpPr>
          <p:cNvPr id="93189" name="Rectangle 5"/>
          <p:cNvSpPr>
            <a:spLocks noGrp="1" noChangeArrowheads="1"/>
          </p:cNvSpPr>
          <p:nvPr>
            <p:ph type="body" idx="1"/>
          </p:nvPr>
        </p:nvSpPr>
        <p:spPr>
          <a:ln/>
        </p:spPr>
        <p:txBody>
          <a:bodyPr/>
          <a:lstStyle/>
          <a:p>
            <a:r>
              <a:rPr lang="en-US"/>
              <a:t>Two half-completed products are equivalent to one completed product. </a:t>
            </a:r>
          </a:p>
          <a:p>
            <a:endParaRPr lang="en-US"/>
          </a:p>
          <a:p>
            <a:r>
              <a:rPr lang="en-US"/>
              <a:t>Using this logic, we can say that 10,000 units 70 percent complete are equivalent to 7,000 complete units.</a:t>
            </a:r>
          </a:p>
        </p:txBody>
      </p:sp>
    </p:spTree>
    <p:extLst>
      <p:ext uri="{BB962C8B-B14F-4D97-AF65-F5344CB8AC3E}">
        <p14:creationId xmlns:p14="http://schemas.microsoft.com/office/powerpoint/2010/main" val="627212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F823C-C0C2-42AB-9C78-02C0968B851C}" type="slidenum">
              <a:rPr lang="en-US"/>
              <a:pPr/>
              <a:t>53</a:t>
            </a:fld>
            <a:endParaRPr lang="en-US"/>
          </a:p>
        </p:txBody>
      </p:sp>
      <p:sp>
        <p:nvSpPr>
          <p:cNvPr id="95236" name="Rectangle 4"/>
          <p:cNvSpPr>
            <a:spLocks noGrp="1" noRot="1" noChangeAspect="1" noChangeArrowheads="1" noTextEdit="1"/>
          </p:cNvSpPr>
          <p:nvPr>
            <p:ph type="sldImg"/>
          </p:nvPr>
        </p:nvSpPr>
        <p:spPr>
          <a:ln/>
        </p:spPr>
      </p:sp>
      <p:sp>
        <p:nvSpPr>
          <p:cNvPr id="95237" name="Rectangle 5"/>
          <p:cNvSpPr>
            <a:spLocks noGrp="1" noChangeArrowheads="1"/>
          </p:cNvSpPr>
          <p:nvPr>
            <p:ph type="body" idx="1"/>
          </p:nvPr>
        </p:nvSpPr>
        <p:spPr>
          <a:ln/>
        </p:spPr>
        <p:txBody>
          <a:bodyPr/>
          <a:lstStyle/>
          <a:p>
            <a:r>
              <a:rPr lang="en-US"/>
              <a:t>Read the information carefully and determine how many equivalent units of production were manufactured during the period.</a:t>
            </a:r>
          </a:p>
        </p:txBody>
      </p:sp>
    </p:spTree>
    <p:extLst>
      <p:ext uri="{BB962C8B-B14F-4D97-AF65-F5344CB8AC3E}">
        <p14:creationId xmlns:p14="http://schemas.microsoft.com/office/powerpoint/2010/main" val="648067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F40C4-89D1-498D-8A2C-E36D17EF0DC5}" type="slidenum">
              <a:rPr lang="en-US"/>
              <a:pPr/>
              <a:t>54</a:t>
            </a:fld>
            <a:endParaRPr lang="en-US"/>
          </a:p>
        </p:txBody>
      </p:sp>
      <p:sp>
        <p:nvSpPr>
          <p:cNvPr id="97284" name="Rectangle 4"/>
          <p:cNvSpPr>
            <a:spLocks noGrp="1" noRot="1" noChangeAspect="1" noChangeArrowheads="1" noTextEdit="1"/>
          </p:cNvSpPr>
          <p:nvPr>
            <p:ph type="sldImg"/>
          </p:nvPr>
        </p:nvSpPr>
        <p:spPr>
          <a:ln/>
        </p:spPr>
      </p:sp>
      <p:sp>
        <p:nvSpPr>
          <p:cNvPr id="97285" name="Rectangle 5"/>
          <p:cNvSpPr>
            <a:spLocks noGrp="1" noChangeArrowheads="1"/>
          </p:cNvSpPr>
          <p:nvPr>
            <p:ph type="body" idx="1"/>
          </p:nvPr>
        </p:nvSpPr>
        <p:spPr>
          <a:ln/>
        </p:spPr>
        <p:txBody>
          <a:bodyPr/>
          <a:lstStyle/>
          <a:p>
            <a:r>
              <a:rPr lang="en-US"/>
              <a:t>The correct answer is 11,500 equivalent units. How did you do?</a:t>
            </a:r>
          </a:p>
        </p:txBody>
      </p:sp>
    </p:spTree>
    <p:extLst>
      <p:ext uri="{BB962C8B-B14F-4D97-AF65-F5344CB8AC3E}">
        <p14:creationId xmlns:p14="http://schemas.microsoft.com/office/powerpoint/2010/main" val="3964221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28457-3902-458B-8665-449E127D1ACA}" type="slidenum">
              <a:rPr lang="en-US"/>
              <a:pPr/>
              <a:t>55</a:t>
            </a:fld>
            <a:endParaRPr lang="en-US"/>
          </a:p>
        </p:txBody>
      </p:sp>
      <p:sp>
        <p:nvSpPr>
          <p:cNvPr id="101378"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680720" y="4721186"/>
            <a:ext cx="5445760" cy="4472702"/>
          </a:xfrm>
          <a:prstGeom prst="rect">
            <a:avLst/>
          </a:prstGeom>
          <a:solidFill>
            <a:srgbClr val="FFFFFF"/>
          </a:solidFill>
          <a:ln>
            <a:solidFill>
              <a:schemeClr val="tx1"/>
            </a:solidFill>
            <a:miter lim="800000"/>
            <a:headEnd/>
            <a:tailEnd/>
          </a:ln>
        </p:spPr>
        <p:txBody>
          <a:bodyPr/>
          <a:lstStyle/>
          <a:p>
            <a:pPr marL="232943" indent="-232943"/>
            <a:r>
              <a:rPr lang="en-US"/>
              <a:t>Equivalent units can be calculated two ways:</a:t>
            </a:r>
          </a:p>
          <a:p>
            <a:pPr marL="232943" indent="-232943">
              <a:buFontTx/>
              <a:buAutoNum type="arabicPeriod"/>
            </a:pPr>
            <a:r>
              <a:rPr lang="en-US"/>
              <a:t>The FIFO method is covered in the appendix to this chapter.</a:t>
            </a:r>
          </a:p>
          <a:p>
            <a:pPr marL="232943" indent="-232943">
              <a:buFontTx/>
              <a:buAutoNum type="arabicPeriod"/>
            </a:pPr>
            <a:r>
              <a:rPr lang="en-US"/>
              <a:t>The weighted-average method is included within the main portion of the chapter and it is covered next.</a:t>
            </a:r>
          </a:p>
        </p:txBody>
      </p:sp>
    </p:spTree>
    <p:extLst>
      <p:ext uri="{BB962C8B-B14F-4D97-AF65-F5344CB8AC3E}">
        <p14:creationId xmlns:p14="http://schemas.microsoft.com/office/powerpoint/2010/main" val="4147293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8B98F-6662-462A-A507-793EBCDCB39A}" type="slidenum">
              <a:rPr lang="en-US"/>
              <a:pPr/>
              <a:t>56</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ln/>
        </p:spPr>
        <p:txBody>
          <a:bodyPr/>
          <a:lstStyle/>
          <a:p>
            <a:r>
              <a:rPr lang="en-US"/>
              <a:t>Learning objective number 2 is to compute the equivalent units of production using the weighted-average method.</a:t>
            </a:r>
          </a:p>
          <a:p>
            <a:endParaRPr lang="en-US">
              <a:cs typeface="Arial" charset="0"/>
            </a:endParaRPr>
          </a:p>
          <a:p>
            <a:endParaRPr lang="en-US"/>
          </a:p>
        </p:txBody>
      </p:sp>
    </p:spTree>
    <p:extLst>
      <p:ext uri="{BB962C8B-B14F-4D97-AF65-F5344CB8AC3E}">
        <p14:creationId xmlns:p14="http://schemas.microsoft.com/office/powerpoint/2010/main" val="30429080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577CE-032D-42CE-861A-717F78E04A4C}" type="slidenum">
              <a:rPr lang="en-US"/>
              <a:pPr/>
              <a:t>57</a:t>
            </a:fld>
            <a:endParaRPr lang="en-US"/>
          </a:p>
        </p:txBody>
      </p:sp>
      <p:sp>
        <p:nvSpPr>
          <p:cNvPr id="103428" name="Rectangle 4"/>
          <p:cNvSpPr>
            <a:spLocks noGrp="1" noRot="1" noChangeAspect="1" noChangeArrowheads="1" noTextEdit="1"/>
          </p:cNvSpPr>
          <p:nvPr>
            <p:ph type="sldImg"/>
          </p:nvPr>
        </p:nvSpPr>
        <p:spPr>
          <a:ln/>
        </p:spPr>
      </p:sp>
      <p:sp>
        <p:nvSpPr>
          <p:cNvPr id="103429" name="Rectangle 5"/>
          <p:cNvSpPr>
            <a:spLocks noGrp="1" noChangeArrowheads="1"/>
          </p:cNvSpPr>
          <p:nvPr>
            <p:ph type="body" idx="1"/>
          </p:nvPr>
        </p:nvSpPr>
        <p:spPr>
          <a:ln/>
        </p:spPr>
        <p:txBody>
          <a:bodyPr/>
          <a:lstStyle/>
          <a:p>
            <a:r>
              <a:rPr lang="en-US"/>
              <a:t>Part I</a:t>
            </a:r>
          </a:p>
          <a:p>
            <a:r>
              <a:rPr lang="en-US"/>
              <a:t>The weighted-average method makes no distinction between work done in the prior period and work done in the current period. It blends together units and costs from the prior and current periods. </a:t>
            </a:r>
          </a:p>
          <a:p>
            <a:endParaRPr lang="en-US"/>
          </a:p>
          <a:p>
            <a:r>
              <a:rPr lang="en-US"/>
              <a:t>Part II</a:t>
            </a:r>
          </a:p>
          <a:p>
            <a:r>
              <a:rPr lang="en-US"/>
              <a:t>The equivalent units of production for a department are the number of units transferred to the next department (or finished goods) plus the equivalent units in the department’s ending work in process inventory. </a:t>
            </a:r>
          </a:p>
        </p:txBody>
      </p:sp>
    </p:spTree>
    <p:extLst>
      <p:ext uri="{BB962C8B-B14F-4D97-AF65-F5344CB8AC3E}">
        <p14:creationId xmlns:p14="http://schemas.microsoft.com/office/powerpoint/2010/main" val="37993974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F1A07-2EBC-40E8-A944-17F3701EBA90}" type="slidenum">
              <a:rPr lang="en-US"/>
              <a:pPr/>
              <a:t>58</a:t>
            </a:fld>
            <a:endParaRPr lang="en-US"/>
          </a:p>
        </p:txBody>
      </p:sp>
      <p:sp>
        <p:nvSpPr>
          <p:cNvPr id="105476" name="Rectangle 4"/>
          <p:cNvSpPr>
            <a:spLocks noGrp="1" noRot="1" noChangeAspect="1" noChangeArrowheads="1" noTextEdit="1"/>
          </p:cNvSpPr>
          <p:nvPr>
            <p:ph type="sldImg"/>
          </p:nvPr>
        </p:nvSpPr>
        <p:spPr>
          <a:ln/>
        </p:spPr>
      </p:sp>
      <p:sp>
        <p:nvSpPr>
          <p:cNvPr id="105477" name="Rectangle 5"/>
          <p:cNvSpPr>
            <a:spLocks noGrp="1" noChangeArrowheads="1"/>
          </p:cNvSpPr>
          <p:nvPr>
            <p:ph type="body" idx="1"/>
          </p:nvPr>
        </p:nvSpPr>
        <p:spPr>
          <a:ln/>
        </p:spPr>
        <p:txBody>
          <a:bodyPr/>
          <a:lstStyle/>
          <a:p>
            <a:r>
              <a:rPr lang="en-US"/>
              <a:t>Direct labor costs are often small in comparison to the other product costs in process costing systems.</a:t>
            </a:r>
          </a:p>
          <a:p>
            <a:endParaRPr lang="en-US"/>
          </a:p>
        </p:txBody>
      </p:sp>
    </p:spTree>
    <p:extLst>
      <p:ext uri="{BB962C8B-B14F-4D97-AF65-F5344CB8AC3E}">
        <p14:creationId xmlns:p14="http://schemas.microsoft.com/office/powerpoint/2010/main" val="765633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7EDE6-1C82-470D-9831-F38EF3F7BF20}" type="slidenum">
              <a:rPr lang="en-US"/>
              <a:pPr/>
              <a:t>59</a:t>
            </a:fld>
            <a:endParaRPr lang="en-US"/>
          </a:p>
        </p:txBody>
      </p:sp>
      <p:sp>
        <p:nvSpPr>
          <p:cNvPr id="107524" name="Rectangle 4"/>
          <p:cNvSpPr>
            <a:spLocks noGrp="1" noRot="1" noChangeAspect="1" noChangeArrowheads="1" noTextEdit="1"/>
          </p:cNvSpPr>
          <p:nvPr>
            <p:ph type="sldImg"/>
          </p:nvPr>
        </p:nvSpPr>
        <p:spPr>
          <a:ln/>
        </p:spPr>
      </p:sp>
      <p:sp>
        <p:nvSpPr>
          <p:cNvPr id="107525" name="Rectangle 5"/>
          <p:cNvSpPr>
            <a:spLocks noGrp="1" noChangeArrowheads="1"/>
          </p:cNvSpPr>
          <p:nvPr>
            <p:ph type="body" idx="1"/>
          </p:nvPr>
        </p:nvSpPr>
        <p:spPr>
          <a:ln/>
        </p:spPr>
        <p:txBody>
          <a:bodyPr/>
          <a:lstStyle/>
          <a:p>
            <a:r>
              <a:rPr lang="en-US"/>
              <a:t>Therefore, direct labor and manufacturing overhead are often combined into one classification of product cost called conversion costs.  The forthcoming example combines these costs.</a:t>
            </a:r>
          </a:p>
          <a:p>
            <a:endParaRPr lang="en-US"/>
          </a:p>
        </p:txBody>
      </p:sp>
    </p:spTree>
    <p:extLst>
      <p:ext uri="{BB962C8B-B14F-4D97-AF65-F5344CB8AC3E}">
        <p14:creationId xmlns:p14="http://schemas.microsoft.com/office/powerpoint/2010/main" val="911267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93D8D-7604-420E-9172-F3A53613D2DC}" type="slidenum">
              <a:rPr lang="en-US"/>
              <a:pPr/>
              <a:t>60</a:t>
            </a:fld>
            <a:endParaRPr lang="en-US"/>
          </a:p>
        </p:txBody>
      </p:sp>
      <p:sp>
        <p:nvSpPr>
          <p:cNvPr id="130052" name="Rectangle 4"/>
          <p:cNvSpPr>
            <a:spLocks noGrp="1" noRot="1" noChangeAspect="1" noChangeArrowheads="1" noTextEdit="1"/>
          </p:cNvSpPr>
          <p:nvPr>
            <p:ph type="sldImg"/>
          </p:nvPr>
        </p:nvSpPr>
        <p:spPr>
          <a:ln/>
        </p:spPr>
      </p:sp>
      <p:sp>
        <p:nvSpPr>
          <p:cNvPr id="130053" name="Rectangle 5"/>
          <p:cNvSpPr>
            <a:spLocks noGrp="1" noChangeArrowheads="1"/>
          </p:cNvSpPr>
          <p:nvPr>
            <p:ph type="body" idx="1"/>
          </p:nvPr>
        </p:nvSpPr>
        <p:spPr>
          <a:ln/>
        </p:spPr>
        <p:txBody>
          <a:bodyPr/>
          <a:lstStyle/>
          <a:p>
            <a:r>
              <a:rPr lang="en-US"/>
              <a:t>Assume that Double Diamond Skis’ Shaping and Milling Department reported activity for May as shown on this slide.</a:t>
            </a:r>
          </a:p>
          <a:p>
            <a:endParaRPr lang="en-US"/>
          </a:p>
          <a:p>
            <a:r>
              <a:rPr lang="en-US"/>
              <a:t>Notice that Shaping and Milling Department started the month of May with 200 units that are 55% complete as to materials and 30% complete as to conversion (direct labor and overhead). During the month, the Department started 5,000 units into production. During the month of May, 4,800 units were transferred out to the next department. At the end of May, the department had 400 units, 40% complete as to materials and 25% complete as to conversion.</a:t>
            </a:r>
          </a:p>
          <a:p>
            <a:endParaRPr lang="en-US"/>
          </a:p>
          <a:p>
            <a:endParaRPr lang="en-US"/>
          </a:p>
        </p:txBody>
      </p:sp>
    </p:spTree>
    <p:extLst>
      <p:ext uri="{BB962C8B-B14F-4D97-AF65-F5344CB8AC3E}">
        <p14:creationId xmlns:p14="http://schemas.microsoft.com/office/powerpoint/2010/main" val="41158982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268C3-1958-42E9-ABBC-4321DF87ACB8}" type="slidenum">
              <a:rPr lang="en-US"/>
              <a:pPr/>
              <a:t>61</a:t>
            </a:fld>
            <a:endParaRPr lang="en-US"/>
          </a:p>
        </p:txBody>
      </p:sp>
      <p:sp>
        <p:nvSpPr>
          <p:cNvPr id="134148" name="Rectangle 1028"/>
          <p:cNvSpPr>
            <a:spLocks noGrp="1" noRot="1" noChangeAspect="1" noChangeArrowheads="1" noTextEdit="1"/>
          </p:cNvSpPr>
          <p:nvPr>
            <p:ph type="sldImg"/>
          </p:nvPr>
        </p:nvSpPr>
        <p:spPr>
          <a:ln/>
        </p:spPr>
      </p:sp>
      <p:sp>
        <p:nvSpPr>
          <p:cNvPr id="134149" name="Rectangle 1029"/>
          <p:cNvSpPr>
            <a:spLocks noGrp="1" noChangeArrowheads="1"/>
          </p:cNvSpPr>
          <p:nvPr>
            <p:ph type="body" idx="1"/>
          </p:nvPr>
        </p:nvSpPr>
        <p:spPr>
          <a:ln/>
        </p:spPr>
        <p:txBody>
          <a:bodyPr/>
          <a:lstStyle/>
          <a:p>
            <a:r>
              <a:rPr lang="en-US"/>
              <a:t>The first step in calculating the equivalent units is to identify the units completed and transferred out of the department in May (4,800 units for materials and conversion).  These units are 100 percent complete for both material and conversion.</a:t>
            </a:r>
          </a:p>
          <a:p>
            <a:endParaRPr lang="en-US"/>
          </a:p>
        </p:txBody>
      </p:sp>
    </p:spTree>
    <p:extLst>
      <p:ext uri="{BB962C8B-B14F-4D97-AF65-F5344CB8AC3E}">
        <p14:creationId xmlns:p14="http://schemas.microsoft.com/office/powerpoint/2010/main" val="352597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603003D-C843-4069-8591-6D6D69677691}" type="slidenum">
              <a:rPr lang="en-US"/>
              <a:pPr eaLnBrk="1" hangingPunct="1"/>
              <a:t>8</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p:spPr>
        <p:txBody>
          <a:bodyPr/>
          <a:lstStyle/>
          <a:p>
            <a:pPr eaLnBrk="1" hangingPunct="1"/>
            <a:r>
              <a:rPr lang="en-US"/>
              <a:t>Companies that may benefit from using job-order cost systems include Boeing, Bechtel International, and Walt Disney Studios. Bechtel is perhaps the largest international construction company. The company works on huge projects that are unique to customer needs.</a:t>
            </a:r>
          </a:p>
        </p:txBody>
      </p:sp>
    </p:spTree>
    <p:extLst>
      <p:ext uri="{BB962C8B-B14F-4D97-AF65-F5344CB8AC3E}">
        <p14:creationId xmlns:p14="http://schemas.microsoft.com/office/powerpoint/2010/main" val="5785622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CA3C9-6E0E-4786-B56C-0E86DE109CB6}" type="slidenum">
              <a:rPr lang="en-US"/>
              <a:pPr/>
              <a:t>62</a:t>
            </a:fld>
            <a:endParaRPr lang="en-US"/>
          </a:p>
        </p:txBody>
      </p:sp>
      <p:sp>
        <p:nvSpPr>
          <p:cNvPr id="136196" name="Rectangle 4"/>
          <p:cNvSpPr>
            <a:spLocks noGrp="1" noRot="1" noChangeAspect="1" noChangeArrowheads="1" noTextEdit="1"/>
          </p:cNvSpPr>
          <p:nvPr>
            <p:ph type="sldImg"/>
          </p:nvPr>
        </p:nvSpPr>
        <p:spPr>
          <a:ln/>
        </p:spPr>
      </p:sp>
      <p:sp>
        <p:nvSpPr>
          <p:cNvPr id="136197" name="Rectangle 5"/>
          <p:cNvSpPr>
            <a:spLocks noGrp="1" noChangeArrowheads="1"/>
          </p:cNvSpPr>
          <p:nvPr>
            <p:ph type="body" idx="1"/>
          </p:nvPr>
        </p:nvSpPr>
        <p:spPr>
          <a:ln/>
        </p:spPr>
        <p:txBody>
          <a:bodyPr/>
          <a:lstStyle/>
          <a:p>
            <a:r>
              <a:rPr lang="en-US"/>
              <a:t>The second step is to calculate the equivalent units as to materials in ending inventory. We know there are 400 units in ending inventory that are 40% complete as to materials. So we know that there are 160 equivalent units as to materials in ending work in process inventory. </a:t>
            </a:r>
          </a:p>
          <a:p>
            <a:endParaRPr lang="en-US"/>
          </a:p>
          <a:p>
            <a:r>
              <a:rPr lang="en-US"/>
              <a:t>We add the units completed and transferred out to the equivalent units, yielding 4,960 equivalent units, with respect to materials.</a:t>
            </a:r>
          </a:p>
          <a:p>
            <a:endParaRPr lang="en-US"/>
          </a:p>
        </p:txBody>
      </p:sp>
    </p:spTree>
    <p:extLst>
      <p:ext uri="{BB962C8B-B14F-4D97-AF65-F5344CB8AC3E}">
        <p14:creationId xmlns:p14="http://schemas.microsoft.com/office/powerpoint/2010/main" val="36626914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A1833-5C0D-4ED2-B023-6255973B67DF}" type="slidenum">
              <a:rPr lang="en-US"/>
              <a:pPr/>
              <a:t>63</a:t>
            </a:fld>
            <a:endParaRPr lang="en-US"/>
          </a:p>
        </p:txBody>
      </p:sp>
      <p:sp>
        <p:nvSpPr>
          <p:cNvPr id="138244" name="Rectangle 4"/>
          <p:cNvSpPr>
            <a:spLocks noGrp="1" noRot="1" noChangeAspect="1" noChangeArrowheads="1" noTextEdit="1"/>
          </p:cNvSpPr>
          <p:nvPr>
            <p:ph type="sldImg"/>
          </p:nvPr>
        </p:nvSpPr>
        <p:spPr>
          <a:ln/>
        </p:spPr>
      </p:sp>
      <p:sp>
        <p:nvSpPr>
          <p:cNvPr id="138245" name="Rectangle 5"/>
          <p:cNvSpPr>
            <a:spLocks noGrp="1" noChangeArrowheads="1"/>
          </p:cNvSpPr>
          <p:nvPr>
            <p:ph type="body" idx="1"/>
          </p:nvPr>
        </p:nvSpPr>
        <p:spPr>
          <a:ln/>
        </p:spPr>
        <p:txBody>
          <a:bodyPr/>
          <a:lstStyle/>
          <a:p>
            <a:r>
              <a:rPr lang="en-US"/>
              <a:t>The third step is to calculate the equivalent units in ending inventory as to conversion. We know there are 400 units in ending work in process inventory that are 25% complete as to conversion. So there are 100 equivalent units as to conversion in ending inventory.</a:t>
            </a:r>
          </a:p>
          <a:p>
            <a:endParaRPr lang="en-US"/>
          </a:p>
          <a:p>
            <a:r>
              <a:rPr lang="en-US"/>
              <a:t>We add the units completed and transferred out to the equivalent units to arrive at a total equivalent units as to conversion of 4,900 units.</a:t>
            </a:r>
          </a:p>
          <a:p>
            <a:endParaRPr lang="en-US"/>
          </a:p>
        </p:txBody>
      </p:sp>
    </p:spTree>
    <p:extLst>
      <p:ext uri="{BB962C8B-B14F-4D97-AF65-F5344CB8AC3E}">
        <p14:creationId xmlns:p14="http://schemas.microsoft.com/office/powerpoint/2010/main" val="4145470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90B95-258E-452B-B3C8-932FED5B4AD6}" type="slidenum">
              <a:rPr lang="en-US"/>
              <a:pPr/>
              <a:t>64</a:t>
            </a:fld>
            <a:endParaRPr lang="en-US"/>
          </a:p>
        </p:txBody>
      </p:sp>
      <p:sp>
        <p:nvSpPr>
          <p:cNvPr id="142340" name="Rectangle 4"/>
          <p:cNvSpPr>
            <a:spLocks noGrp="1" noRot="1" noChangeAspect="1" noChangeArrowheads="1" noTextEdit="1"/>
          </p:cNvSpPr>
          <p:nvPr>
            <p:ph type="sldImg"/>
          </p:nvPr>
        </p:nvSpPr>
        <p:spPr>
          <a:ln/>
        </p:spPr>
      </p:sp>
      <p:sp>
        <p:nvSpPr>
          <p:cNvPr id="142341" name="Rectangle 5"/>
          <p:cNvSpPr>
            <a:spLocks noGrp="1" noChangeArrowheads="1"/>
          </p:cNvSpPr>
          <p:nvPr>
            <p:ph type="body" idx="1"/>
          </p:nvPr>
        </p:nvSpPr>
        <p:spPr>
          <a:ln/>
        </p:spPr>
        <p:txBody>
          <a:bodyPr/>
          <a:lstStyle/>
          <a:p>
            <a:r>
              <a:rPr lang="en-US"/>
              <a:t>The equivalent units of production always equals the units completed and transferred out (4,800 units) plus the equivalent units remaining in work in process (160 units for materials and 100 units for conversion).</a:t>
            </a:r>
          </a:p>
          <a:p>
            <a:endParaRPr lang="en-US"/>
          </a:p>
        </p:txBody>
      </p:sp>
    </p:spTree>
    <p:extLst>
      <p:ext uri="{BB962C8B-B14F-4D97-AF65-F5344CB8AC3E}">
        <p14:creationId xmlns:p14="http://schemas.microsoft.com/office/powerpoint/2010/main" val="3778906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2DAA8-CFF6-48DB-9C0C-DAB0FCBB96D5}" type="slidenum">
              <a:rPr lang="en-US"/>
              <a:pPr/>
              <a:t>65</a:t>
            </a:fld>
            <a:endParaRPr lang="en-US"/>
          </a:p>
        </p:txBody>
      </p:sp>
      <p:sp>
        <p:nvSpPr>
          <p:cNvPr id="144388" name="Rectangle 4"/>
          <p:cNvSpPr>
            <a:spLocks noGrp="1" noRot="1" noChangeAspect="1" noChangeArrowheads="1" noTextEdit="1"/>
          </p:cNvSpPr>
          <p:nvPr>
            <p:ph type="sldImg"/>
          </p:nvPr>
        </p:nvSpPr>
        <p:spPr>
          <a:ln/>
        </p:spPr>
      </p:sp>
      <p:sp>
        <p:nvSpPr>
          <p:cNvPr id="144389" name="Rectangle 5"/>
          <p:cNvSpPr>
            <a:spLocks noGrp="1" noChangeArrowheads="1"/>
          </p:cNvSpPr>
          <p:nvPr>
            <p:ph type="body" idx="1"/>
          </p:nvPr>
        </p:nvSpPr>
        <p:spPr>
          <a:ln/>
        </p:spPr>
        <p:txBody>
          <a:bodyPr/>
          <a:lstStyle/>
          <a:p>
            <a:r>
              <a:rPr lang="en-US"/>
              <a:t>A different visual depiction of the equivalent units calculation for materials is shown on this slide. The equivalent units of production equals the units completed and transferred out (4,800 units) plus the equivalent units remaining in work in process (160 units for materials).</a:t>
            </a:r>
          </a:p>
          <a:p>
            <a:endParaRPr lang="en-US"/>
          </a:p>
          <a:p>
            <a:endParaRPr lang="en-US"/>
          </a:p>
          <a:p>
            <a:endParaRPr lang="en-US"/>
          </a:p>
        </p:txBody>
      </p:sp>
    </p:spTree>
    <p:extLst>
      <p:ext uri="{BB962C8B-B14F-4D97-AF65-F5344CB8AC3E}">
        <p14:creationId xmlns:p14="http://schemas.microsoft.com/office/powerpoint/2010/main" val="39474589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4BDC3-86F4-4BA0-8CC0-DF3416632436}" type="slidenum">
              <a:rPr lang="en-US"/>
              <a:pPr/>
              <a:t>66</a:t>
            </a:fld>
            <a:endParaRPr lang="en-US"/>
          </a:p>
        </p:txBody>
      </p:sp>
      <p:sp>
        <p:nvSpPr>
          <p:cNvPr id="146436" name="Rectangle 4"/>
          <p:cNvSpPr>
            <a:spLocks noGrp="1" noRot="1" noChangeAspect="1" noChangeArrowheads="1" noTextEdit="1"/>
          </p:cNvSpPr>
          <p:nvPr>
            <p:ph type="sldImg"/>
          </p:nvPr>
        </p:nvSpPr>
        <p:spPr>
          <a:ln/>
        </p:spPr>
      </p:sp>
      <p:sp>
        <p:nvSpPr>
          <p:cNvPr id="146437" name="Rectangle 5"/>
          <p:cNvSpPr>
            <a:spLocks noGrp="1" noChangeArrowheads="1"/>
          </p:cNvSpPr>
          <p:nvPr>
            <p:ph type="body" idx="1"/>
          </p:nvPr>
        </p:nvSpPr>
        <p:spPr>
          <a:ln/>
        </p:spPr>
        <p:txBody>
          <a:bodyPr/>
          <a:lstStyle/>
          <a:p>
            <a:r>
              <a:rPr lang="en-US"/>
              <a:t>A different visual depiction of the equivalent units calculation for conversion is shown on this slide. The equivalent units of production equals the units completed and transferred out (4,800 units) plus the equivalent units remaining in work in process (100 units for conversion).</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971870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3C348-EAE4-4EB7-A386-8FE34B535289}" type="slidenum">
              <a:rPr lang="en-US"/>
              <a:pPr/>
              <a:t>67</a:t>
            </a:fld>
            <a:endParaRPr lang="en-US"/>
          </a:p>
        </p:txBody>
      </p:sp>
      <p:sp>
        <p:nvSpPr>
          <p:cNvPr id="233476" name="Rectangle 4"/>
          <p:cNvSpPr>
            <a:spLocks noGrp="1" noRot="1" noChangeAspect="1" noChangeArrowheads="1" noTextEdit="1"/>
          </p:cNvSpPr>
          <p:nvPr>
            <p:ph type="sldImg"/>
          </p:nvPr>
        </p:nvSpPr>
        <p:spPr>
          <a:ln/>
        </p:spPr>
      </p:sp>
      <p:sp>
        <p:nvSpPr>
          <p:cNvPr id="233477" name="Rectangle 5"/>
          <p:cNvSpPr>
            <a:spLocks noGrp="1" noChangeArrowheads="1"/>
          </p:cNvSpPr>
          <p:nvPr>
            <p:ph type="body" idx="1"/>
          </p:nvPr>
        </p:nvSpPr>
        <p:spPr>
          <a:ln/>
        </p:spPr>
        <p:txBody>
          <a:bodyPr/>
          <a:lstStyle/>
          <a:p>
            <a:r>
              <a:rPr lang="en-US"/>
              <a:t>Here we see additional facts with respect to Double Diamond Skis’ Shaping and Milling Department.  We will use this information to compute unit costs.</a:t>
            </a:r>
          </a:p>
        </p:txBody>
      </p:sp>
    </p:spTree>
    <p:extLst>
      <p:ext uri="{BB962C8B-B14F-4D97-AF65-F5344CB8AC3E}">
        <p14:creationId xmlns:p14="http://schemas.microsoft.com/office/powerpoint/2010/main" val="8232586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4EB93-4CB1-4C51-A198-AFB1A2D93E5F}" type="slidenum">
              <a:rPr lang="en-US"/>
              <a:pPr/>
              <a:t>68</a:t>
            </a:fld>
            <a:endParaRPr lang="en-US"/>
          </a:p>
        </p:txBody>
      </p:sp>
      <p:sp>
        <p:nvSpPr>
          <p:cNvPr id="235522"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35523"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We calculate the cost per equivalent unit by adding together the cost of beginning work in process inventory and the cost added during the period. We divide the total dollar amount by the number of equivalent units we previously calculated.</a:t>
            </a:r>
          </a:p>
        </p:txBody>
      </p:sp>
    </p:spTree>
    <p:extLst>
      <p:ext uri="{BB962C8B-B14F-4D97-AF65-F5344CB8AC3E}">
        <p14:creationId xmlns:p14="http://schemas.microsoft.com/office/powerpoint/2010/main" val="33515235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5611D-2277-4EC4-8D35-284C1FE28516}" type="slidenum">
              <a:rPr lang="en-US"/>
              <a:pPr/>
              <a:t>69</a:t>
            </a:fld>
            <a:endParaRPr lang="en-US"/>
          </a:p>
        </p:txBody>
      </p:sp>
      <p:sp>
        <p:nvSpPr>
          <p:cNvPr id="237572" name="Rectangle 4"/>
          <p:cNvSpPr>
            <a:spLocks noGrp="1" noRot="1" noChangeAspect="1" noChangeArrowheads="1" noTextEdit="1"/>
          </p:cNvSpPr>
          <p:nvPr>
            <p:ph type="sldImg"/>
          </p:nvPr>
        </p:nvSpPr>
        <p:spPr>
          <a:ln/>
        </p:spPr>
      </p:sp>
      <p:sp>
        <p:nvSpPr>
          <p:cNvPr id="237573" name="Rectangle 5"/>
          <p:cNvSpPr>
            <a:spLocks noGrp="1" noChangeArrowheads="1"/>
          </p:cNvSpPr>
          <p:nvPr>
            <p:ph type="body" idx="1"/>
          </p:nvPr>
        </p:nvSpPr>
        <p:spPr>
          <a:ln/>
        </p:spPr>
        <p:txBody>
          <a:bodyPr/>
          <a:lstStyle/>
          <a:p>
            <a:r>
              <a:rPr lang="en-US"/>
              <a:t>We begin by adding the costs in beginning inventory to the costs incurred during the current period. The sum of the cost of materials and conversion equals the total cost to be accounted for during the period. Notice that we have 4,960 equivalent units as to materials, and 4,900 equivalent units as to conversion. </a:t>
            </a:r>
          </a:p>
          <a:p>
            <a:endParaRPr lang="en-US"/>
          </a:p>
          <a:p>
            <a:r>
              <a:rPr lang="en-US"/>
              <a:t>Let’s look at the calculation of cost per equivalent unit.</a:t>
            </a:r>
          </a:p>
        </p:txBody>
      </p:sp>
    </p:spTree>
    <p:extLst>
      <p:ext uri="{BB962C8B-B14F-4D97-AF65-F5344CB8AC3E}">
        <p14:creationId xmlns:p14="http://schemas.microsoft.com/office/powerpoint/2010/main" val="38655017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85CA9-2467-4C87-BFEA-28DECA05ED0E}" type="slidenum">
              <a:rPr lang="en-US"/>
              <a:pPr/>
              <a:t>70</a:t>
            </a:fld>
            <a:endParaRPr lang="en-US"/>
          </a:p>
        </p:txBody>
      </p:sp>
      <p:sp>
        <p:nvSpPr>
          <p:cNvPr id="239620" name="Rectangle 4"/>
          <p:cNvSpPr>
            <a:spLocks noGrp="1" noRot="1" noChangeAspect="1" noChangeArrowheads="1" noTextEdit="1"/>
          </p:cNvSpPr>
          <p:nvPr>
            <p:ph type="sldImg"/>
          </p:nvPr>
        </p:nvSpPr>
        <p:spPr>
          <a:ln/>
        </p:spPr>
      </p:sp>
      <p:sp>
        <p:nvSpPr>
          <p:cNvPr id="239621" name="Rectangle 5"/>
          <p:cNvSpPr>
            <a:spLocks noGrp="1" noChangeArrowheads="1"/>
          </p:cNvSpPr>
          <p:nvPr>
            <p:ph type="body" idx="1"/>
          </p:nvPr>
        </p:nvSpPr>
        <p:spPr>
          <a:ln/>
        </p:spPr>
        <p:txBody>
          <a:bodyPr/>
          <a:lstStyle/>
          <a:p>
            <a:r>
              <a:rPr lang="en-US"/>
              <a:t>We have a total materials cost of $378,200 and 4,960 equivalent units, so the cost per equivalent unit is $76.25 for materials.</a:t>
            </a:r>
          </a:p>
          <a:p>
            <a:endParaRPr lang="en-US"/>
          </a:p>
          <a:p>
            <a:r>
              <a:rPr lang="en-US"/>
              <a:t>With total conversion costs of $356,475 and total equivalent units of 4,900, we have an average cost per equivalent unit of $72.75 for conversion. </a:t>
            </a:r>
          </a:p>
          <a:p>
            <a:endParaRPr lang="en-US"/>
          </a:p>
          <a:p>
            <a:r>
              <a:rPr lang="en-US"/>
              <a:t>The total cost of materials and conversion is $149.00 per equivalent unit.</a:t>
            </a:r>
          </a:p>
          <a:p>
            <a:endParaRPr lang="en-US"/>
          </a:p>
        </p:txBody>
      </p:sp>
    </p:spTree>
    <p:extLst>
      <p:ext uri="{BB962C8B-B14F-4D97-AF65-F5344CB8AC3E}">
        <p14:creationId xmlns:p14="http://schemas.microsoft.com/office/powerpoint/2010/main" val="33565354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5A83A-96D3-4EB3-8341-4C7D34AB3DEE}" type="slidenum">
              <a:rPr lang="en-US"/>
              <a:pPr/>
              <a:t>71</a:t>
            </a:fld>
            <a:endParaRPr lang="en-US"/>
          </a:p>
        </p:txBody>
      </p:sp>
      <p:sp>
        <p:nvSpPr>
          <p:cNvPr id="241666"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41667"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Let’s compute the cost of ending work in process inventory.  The first step is to record the equivalent units of production in ending work in process inventory (160 units for materials and 100 units for conversion).</a:t>
            </a:r>
          </a:p>
          <a:p>
            <a:endParaRPr lang="en-US"/>
          </a:p>
        </p:txBody>
      </p:sp>
    </p:spTree>
    <p:extLst>
      <p:ext uri="{BB962C8B-B14F-4D97-AF65-F5344CB8AC3E}">
        <p14:creationId xmlns:p14="http://schemas.microsoft.com/office/powerpoint/2010/main" val="127597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A14F365-B470-40E6-9B42-085DF8966940}" type="slidenum">
              <a:rPr lang="en-US"/>
              <a:pPr eaLnBrk="1" hangingPunct="1"/>
              <a:t>9</a:t>
            </a:fld>
            <a:endParaRPr lang="en-US"/>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p:spPr>
        <p:txBody>
          <a:bodyPr/>
          <a:lstStyle/>
          <a:p>
            <a:pPr eaLnBrk="1" hangingPunct="1"/>
            <a:r>
              <a:rPr lang="en-US"/>
              <a:t>How did you do? The paper and ketchup manufacturers would probably use a process costing system rather than a job-order system.</a:t>
            </a:r>
          </a:p>
        </p:txBody>
      </p:sp>
    </p:spTree>
    <p:extLst>
      <p:ext uri="{BB962C8B-B14F-4D97-AF65-F5344CB8AC3E}">
        <p14:creationId xmlns:p14="http://schemas.microsoft.com/office/powerpoint/2010/main" val="18908354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BF7C0-AA64-419F-9A87-1005E37C577F}" type="slidenum">
              <a:rPr lang="en-US"/>
              <a:pPr/>
              <a:t>72</a:t>
            </a:fld>
            <a:endParaRPr lang="en-US"/>
          </a:p>
        </p:txBody>
      </p:sp>
      <p:sp>
        <p:nvSpPr>
          <p:cNvPr id="243714"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43715"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second step is to record the cost per equivalent unit ($76.25 for materials and $72.75 for conversion).</a:t>
            </a:r>
          </a:p>
          <a:p>
            <a:endParaRPr lang="en-US"/>
          </a:p>
        </p:txBody>
      </p:sp>
    </p:spTree>
    <p:extLst>
      <p:ext uri="{BB962C8B-B14F-4D97-AF65-F5344CB8AC3E}">
        <p14:creationId xmlns:p14="http://schemas.microsoft.com/office/powerpoint/2010/main" val="22145109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48A74-110E-4E08-B81B-6663876E06BF}" type="slidenum">
              <a:rPr lang="en-US"/>
              <a:pPr/>
              <a:t>73</a:t>
            </a:fld>
            <a:endParaRPr lang="en-US"/>
          </a:p>
        </p:txBody>
      </p:sp>
      <p:sp>
        <p:nvSpPr>
          <p:cNvPr id="245762"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45763"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third step is to compute the cost of ending work in process inventory ($12,200 for materials, $7,275 for conversion, and $19,475 in total).</a:t>
            </a:r>
          </a:p>
          <a:p>
            <a:endParaRPr lang="en-US"/>
          </a:p>
        </p:txBody>
      </p:sp>
    </p:spTree>
    <p:extLst>
      <p:ext uri="{BB962C8B-B14F-4D97-AF65-F5344CB8AC3E}">
        <p14:creationId xmlns:p14="http://schemas.microsoft.com/office/powerpoint/2010/main" val="6754564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10844-4097-438B-8F25-9E191AA33F7A}" type="slidenum">
              <a:rPr lang="en-US"/>
              <a:pPr/>
              <a:t>74</a:t>
            </a:fld>
            <a:endParaRPr lang="en-US"/>
          </a:p>
        </p:txBody>
      </p:sp>
      <p:sp>
        <p:nvSpPr>
          <p:cNvPr id="247810"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47811"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Now, let’s compute the cost of units transferred out. </a:t>
            </a:r>
          </a:p>
          <a:p>
            <a:endParaRPr lang="en-US"/>
          </a:p>
          <a:p>
            <a:r>
              <a:rPr lang="en-US"/>
              <a:t>The first step is to record the units transferred out to the next department (4,800 units for materials and conversion).</a:t>
            </a:r>
          </a:p>
          <a:p>
            <a:endParaRPr lang="en-US"/>
          </a:p>
        </p:txBody>
      </p:sp>
    </p:spTree>
    <p:extLst>
      <p:ext uri="{BB962C8B-B14F-4D97-AF65-F5344CB8AC3E}">
        <p14:creationId xmlns:p14="http://schemas.microsoft.com/office/powerpoint/2010/main" val="38544105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45729-4329-4897-ACEA-EF9683A86E25}" type="slidenum">
              <a:rPr lang="en-US"/>
              <a:pPr/>
              <a:t>75</a:t>
            </a:fld>
            <a:endParaRPr lang="en-US"/>
          </a:p>
        </p:txBody>
      </p:sp>
      <p:sp>
        <p:nvSpPr>
          <p:cNvPr id="249858"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49859"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second step is to record the cost per equivalent unit ($76.25 for materials and $72.75 for conversion).</a:t>
            </a:r>
          </a:p>
          <a:p>
            <a:endParaRPr lang="en-US"/>
          </a:p>
        </p:txBody>
      </p:sp>
    </p:spTree>
    <p:extLst>
      <p:ext uri="{BB962C8B-B14F-4D97-AF65-F5344CB8AC3E}">
        <p14:creationId xmlns:p14="http://schemas.microsoft.com/office/powerpoint/2010/main" val="41303185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9CD4-A7D3-4781-98F0-882A56E1D954}" type="slidenum">
              <a:rPr lang="en-US"/>
              <a:pPr/>
              <a:t>76</a:t>
            </a:fld>
            <a:endParaRPr lang="en-US"/>
          </a:p>
        </p:txBody>
      </p:sp>
      <p:sp>
        <p:nvSpPr>
          <p:cNvPr id="251906"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third step is to compute the cost of units transferred out ($366,000 for materials, $349,200 for conversion and $715,200 in total).</a:t>
            </a:r>
          </a:p>
          <a:p>
            <a:endParaRPr lang="en-US"/>
          </a:p>
        </p:txBody>
      </p:sp>
    </p:spTree>
    <p:extLst>
      <p:ext uri="{BB962C8B-B14F-4D97-AF65-F5344CB8AC3E}">
        <p14:creationId xmlns:p14="http://schemas.microsoft.com/office/powerpoint/2010/main" val="3024560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7EC44-F48D-42FE-A11E-445B0C7533C3}" type="slidenum">
              <a:rPr lang="en-US"/>
              <a:pPr/>
              <a:t>77</a:t>
            </a:fld>
            <a:endParaRPr lang="en-US"/>
          </a:p>
        </p:txBody>
      </p:sp>
      <p:sp>
        <p:nvSpPr>
          <p:cNvPr id="253954"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53955"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pPr marL="232943" indent="-232943"/>
            <a:r>
              <a:rPr lang="en-US"/>
              <a:t>Now let’s compute the costs to be accounted for in the Shaping and Milling Department for the month of May.  There are three steps in this computation:</a:t>
            </a:r>
          </a:p>
          <a:p>
            <a:pPr marL="232943" indent="-232943">
              <a:buFontTx/>
              <a:buAutoNum type="arabicPeriod"/>
            </a:pPr>
            <a:r>
              <a:rPr lang="en-US"/>
              <a:t>The first step is to record the $15,175 cost of beginning work in process.</a:t>
            </a:r>
          </a:p>
          <a:p>
            <a:pPr marL="232943" indent="-232943">
              <a:buFontTx/>
              <a:buAutoNum type="arabicPeriod"/>
            </a:pPr>
            <a:r>
              <a:rPr lang="en-US"/>
              <a:t>The second step is to record the $719,500 of costs added to production during May.</a:t>
            </a:r>
          </a:p>
          <a:p>
            <a:pPr marL="232943" indent="-232943">
              <a:buFontTx/>
              <a:buAutoNum type="arabicPeriod"/>
            </a:pPr>
            <a:r>
              <a:rPr lang="en-US"/>
              <a:t>The third step is to sum these two costs to get the total of $734,675.</a:t>
            </a:r>
          </a:p>
        </p:txBody>
      </p:sp>
    </p:spTree>
    <p:extLst>
      <p:ext uri="{BB962C8B-B14F-4D97-AF65-F5344CB8AC3E}">
        <p14:creationId xmlns:p14="http://schemas.microsoft.com/office/powerpoint/2010/main" val="17606289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50C29-3532-4EFF-A5C0-AB23EC8D46C5}" type="slidenum">
              <a:rPr lang="en-US"/>
              <a:pPr/>
              <a:t>78</a:t>
            </a:fld>
            <a:endParaRPr lang="en-US"/>
          </a:p>
        </p:txBody>
      </p:sp>
      <p:sp>
        <p:nvSpPr>
          <p:cNvPr id="256002"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56003"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pPr marL="232943" indent="-232943"/>
            <a:r>
              <a:rPr lang="en-US"/>
              <a:t>Now we can compute the costs accounted for. There are also three steps in this computation:</a:t>
            </a:r>
          </a:p>
          <a:p>
            <a:pPr marL="232943" indent="-232943">
              <a:buFontTx/>
              <a:buAutoNum type="arabicPeriod"/>
            </a:pPr>
            <a:r>
              <a:rPr lang="en-US"/>
              <a:t>The first step is to record the previously computed $19,475 cost of ending work in process inventory.</a:t>
            </a:r>
          </a:p>
          <a:p>
            <a:pPr marL="232943" indent="-232943">
              <a:buFontTx/>
              <a:buAutoNum type="arabicPeriod"/>
            </a:pPr>
            <a:r>
              <a:rPr lang="en-US"/>
              <a:t>The second step is to record the previously computed $715,200 cost of units transferred out.</a:t>
            </a:r>
          </a:p>
          <a:p>
            <a:pPr marL="232943" indent="-232943">
              <a:buFontTx/>
              <a:buAutoNum type="arabicPeriod"/>
            </a:pPr>
            <a:r>
              <a:rPr lang="en-US"/>
              <a:t>The third step is to sum these two costs to get a total of $734,675.</a:t>
            </a:r>
          </a:p>
          <a:p>
            <a:pPr marL="232943" indent="-232943">
              <a:buFontTx/>
              <a:buAutoNum type="arabicPeriod"/>
            </a:pPr>
            <a:endParaRPr lang="en-US"/>
          </a:p>
          <a:p>
            <a:pPr marL="232943" indent="-232943"/>
            <a:r>
              <a:rPr lang="en-US"/>
              <a:t>Notice the two totals agree indicating that all costs have been accounted for.</a:t>
            </a:r>
          </a:p>
        </p:txBody>
      </p:sp>
    </p:spTree>
    <p:extLst>
      <p:ext uri="{BB962C8B-B14F-4D97-AF65-F5344CB8AC3E}">
        <p14:creationId xmlns:p14="http://schemas.microsoft.com/office/powerpoint/2010/main" val="813332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DB80E-593C-482B-A730-0D71B0C25B45}" type="slidenum">
              <a:rPr lang="en-US"/>
              <a:pPr/>
              <a:t>79</a:t>
            </a:fld>
            <a:endParaRPr lang="en-US"/>
          </a:p>
        </p:txBody>
      </p:sp>
      <p:sp>
        <p:nvSpPr>
          <p:cNvPr id="160772" name="Rectangle 4"/>
          <p:cNvSpPr>
            <a:spLocks noGrp="1" noRot="1" noChangeAspect="1" noChangeArrowheads="1" noTextEdit="1"/>
          </p:cNvSpPr>
          <p:nvPr>
            <p:ph type="sldImg"/>
          </p:nvPr>
        </p:nvSpPr>
        <p:spPr>
          <a:ln/>
        </p:spPr>
      </p:sp>
      <p:sp>
        <p:nvSpPr>
          <p:cNvPr id="160773" name="Rectangle 5"/>
          <p:cNvSpPr>
            <a:spLocks noGrp="1" noChangeArrowheads="1"/>
          </p:cNvSpPr>
          <p:nvPr>
            <p:ph type="body" idx="1"/>
          </p:nvPr>
        </p:nvSpPr>
        <p:spPr>
          <a:ln/>
        </p:spPr>
        <p:txBody>
          <a:bodyPr/>
          <a:lstStyle/>
          <a:p>
            <a:r>
              <a:rPr lang="en-US"/>
              <a:t>The FIFO method (generally considered more accurate than the weighted-average method) differs from the weighted-average method in two ways: </a:t>
            </a:r>
            <a:br>
              <a:rPr lang="en-US"/>
            </a:br>
            <a:br>
              <a:rPr lang="en-US"/>
            </a:br>
            <a:r>
              <a:rPr lang="en-US"/>
              <a:t>1.  The computation of equivalent units.</a:t>
            </a:r>
          </a:p>
          <a:p>
            <a:r>
              <a:rPr lang="en-US"/>
              <a:t>2.  The way in which the costs of beginning inventory are treated. </a:t>
            </a:r>
          </a:p>
        </p:txBody>
      </p:sp>
    </p:spTree>
    <p:extLst>
      <p:ext uri="{BB962C8B-B14F-4D97-AF65-F5344CB8AC3E}">
        <p14:creationId xmlns:p14="http://schemas.microsoft.com/office/powerpoint/2010/main" val="21662541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E7C1E-9B92-4B0A-B8A5-030D7D61AB44}" type="slidenum">
              <a:rPr lang="en-US"/>
              <a:pPr/>
              <a:t>80</a:t>
            </a:fld>
            <a:endParaRPr lang="en-US"/>
          </a:p>
        </p:txBody>
      </p:sp>
      <p:sp>
        <p:nvSpPr>
          <p:cNvPr id="164868" name="Rectangle 4"/>
          <p:cNvSpPr>
            <a:spLocks noGrp="1" noRot="1" noChangeAspect="1" noChangeArrowheads="1" noTextEdit="1"/>
          </p:cNvSpPr>
          <p:nvPr>
            <p:ph type="sldImg"/>
          </p:nvPr>
        </p:nvSpPr>
        <p:spPr>
          <a:ln/>
        </p:spPr>
      </p:sp>
      <p:sp>
        <p:nvSpPr>
          <p:cNvPr id="164869" name="Rectangle 5"/>
          <p:cNvSpPr>
            <a:spLocks noGrp="1" noChangeArrowheads="1"/>
          </p:cNvSpPr>
          <p:nvPr>
            <p:ph type="body" idx="1"/>
          </p:nvPr>
        </p:nvSpPr>
        <p:spPr>
          <a:ln/>
        </p:spPr>
        <p:txBody>
          <a:bodyPr/>
          <a:lstStyle/>
          <a:p>
            <a:r>
              <a:rPr lang="en-US"/>
              <a:t>Recall this basic information from the Double Diamond Skis. We completed the calculation of equivalent units for the company using the weighted-average method. Now, we will use the same information to determine equivalent units under FIFO.</a:t>
            </a:r>
          </a:p>
          <a:p>
            <a:endParaRPr lang="en-US"/>
          </a:p>
        </p:txBody>
      </p:sp>
    </p:spTree>
    <p:extLst>
      <p:ext uri="{BB962C8B-B14F-4D97-AF65-F5344CB8AC3E}">
        <p14:creationId xmlns:p14="http://schemas.microsoft.com/office/powerpoint/2010/main" val="42422210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A2655-D2F0-4FCF-B653-C1B0B896F1BA}" type="slidenum">
              <a:rPr lang="en-US"/>
              <a:pPr/>
              <a:t>81</a:t>
            </a:fld>
            <a:endParaRPr lang="en-US"/>
          </a:p>
        </p:txBody>
      </p:sp>
      <p:sp>
        <p:nvSpPr>
          <p:cNvPr id="258050"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58051"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first step in the accounting process is to determine the equivalent units needed to complete beginning inventory (90 units for materials and 140 units for conversion). </a:t>
            </a:r>
          </a:p>
        </p:txBody>
      </p:sp>
    </p:spTree>
    <p:extLst>
      <p:ext uri="{BB962C8B-B14F-4D97-AF65-F5344CB8AC3E}">
        <p14:creationId xmlns:p14="http://schemas.microsoft.com/office/powerpoint/2010/main" val="200751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812F395-4F89-46D5-8392-8FFDB756D0C8}" type="slidenum">
              <a:rPr lang="en-US"/>
              <a:pPr eaLnBrk="1" hangingPunct="1"/>
              <a:t>10</a:t>
            </a:fld>
            <a:endParaRPr 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p:spPr>
        <p:txBody>
          <a:bodyPr/>
          <a:lstStyle/>
          <a:p>
            <a:pPr eaLnBrk="1" hangingPunct="1"/>
            <a:r>
              <a:rPr lang="en-US"/>
              <a:t>This table presents an overview of the differences between a job-order and process costing system. </a:t>
            </a:r>
            <a:r>
              <a:rPr lang="en-US">
                <a:cs typeface="Times New Roman" pitchFamily="18" charset="0"/>
              </a:rPr>
              <a:t> </a:t>
            </a:r>
            <a:r>
              <a:rPr lang="en-US" altLang="ja-JP"/>
              <a:t>With job-order costing, many jobs are worked on during the period; with process costing, a single product is produced for a long period of time.  With job-order costing, costs are accumulated by individual jobs; with process costing, costs are accumulated by departments.  With job-order costing, average unit costs are computed by job; with process costing, average unit costs are computed for a particular operation or by department. </a:t>
            </a:r>
            <a:endParaRPr lang="en-US"/>
          </a:p>
          <a:p>
            <a:pPr eaLnBrk="1" hangingPunct="1"/>
            <a:endParaRPr lang="en-US"/>
          </a:p>
          <a:p>
            <a:pPr eaLnBrk="1" hangingPunct="1"/>
            <a:endParaRPr lang="en-US"/>
          </a:p>
        </p:txBody>
      </p:sp>
    </p:spTree>
    <p:extLst>
      <p:ext uri="{BB962C8B-B14F-4D97-AF65-F5344CB8AC3E}">
        <p14:creationId xmlns:p14="http://schemas.microsoft.com/office/powerpoint/2010/main" val="12334633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6C267-BDA5-4F97-BAFA-8F3328BF8129}" type="slidenum">
              <a:rPr lang="en-US"/>
              <a:pPr/>
              <a:t>82</a:t>
            </a:fld>
            <a:endParaRPr lang="en-US"/>
          </a:p>
        </p:txBody>
      </p:sp>
      <p:sp>
        <p:nvSpPr>
          <p:cNvPr id="260098"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second step is to add the units started and completed during the period (4,600 units for materials and conversion).</a:t>
            </a:r>
          </a:p>
        </p:txBody>
      </p:sp>
    </p:spTree>
    <p:extLst>
      <p:ext uri="{BB962C8B-B14F-4D97-AF65-F5344CB8AC3E}">
        <p14:creationId xmlns:p14="http://schemas.microsoft.com/office/powerpoint/2010/main" val="26067070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BED0D-7B95-4CAC-B789-07ABA612A9EA}" type="slidenum">
              <a:rPr lang="en-US"/>
              <a:pPr/>
              <a:t>83</a:t>
            </a:fld>
            <a:endParaRPr lang="en-US"/>
          </a:p>
        </p:txBody>
      </p:sp>
      <p:sp>
        <p:nvSpPr>
          <p:cNvPr id="262146"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third step is to add the equivalent units in ending work in process inventory (160 units for materials and 100 units for conversion). This calculation results in 4,850 and 4,840 equivalent units as to materials and conversion, respectively.</a:t>
            </a:r>
          </a:p>
        </p:txBody>
      </p:sp>
    </p:spTree>
    <p:extLst>
      <p:ext uri="{BB962C8B-B14F-4D97-AF65-F5344CB8AC3E}">
        <p14:creationId xmlns:p14="http://schemas.microsoft.com/office/powerpoint/2010/main" val="5825502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69BE3-800E-4045-9AF9-85478B97B7F2}" type="slidenum">
              <a:rPr lang="en-US"/>
              <a:pPr/>
              <a:t>84</a:t>
            </a:fld>
            <a:endParaRPr lang="en-US"/>
          </a:p>
        </p:txBody>
      </p:sp>
      <p:sp>
        <p:nvSpPr>
          <p:cNvPr id="264196" name="Rectangle 4"/>
          <p:cNvSpPr>
            <a:spLocks noGrp="1" noRot="1" noChangeAspect="1" noChangeArrowheads="1" noTextEdit="1"/>
          </p:cNvSpPr>
          <p:nvPr>
            <p:ph type="sldImg"/>
          </p:nvPr>
        </p:nvSpPr>
        <p:spPr>
          <a:ln/>
        </p:spPr>
      </p:sp>
      <p:sp>
        <p:nvSpPr>
          <p:cNvPr id="264197" name="Rectangle 5"/>
          <p:cNvSpPr>
            <a:spLocks noGrp="1" noChangeArrowheads="1"/>
          </p:cNvSpPr>
          <p:nvPr>
            <p:ph type="body" idx="1"/>
          </p:nvPr>
        </p:nvSpPr>
        <p:spPr>
          <a:ln/>
        </p:spPr>
        <p:txBody>
          <a:bodyPr/>
          <a:lstStyle/>
          <a:p>
            <a:r>
              <a:rPr lang="en-US"/>
              <a:t>Here is a visual depiction showing the computation of equivalent units for materials.</a:t>
            </a:r>
          </a:p>
        </p:txBody>
      </p:sp>
    </p:spTree>
    <p:extLst>
      <p:ext uri="{BB962C8B-B14F-4D97-AF65-F5344CB8AC3E}">
        <p14:creationId xmlns:p14="http://schemas.microsoft.com/office/powerpoint/2010/main" val="32943405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9A16-57CA-48E3-920A-1758FA31F15E}" type="slidenum">
              <a:rPr lang="en-US"/>
              <a:pPr/>
              <a:t>85</a:t>
            </a:fld>
            <a:endParaRPr lang="en-US"/>
          </a:p>
        </p:txBody>
      </p:sp>
      <p:sp>
        <p:nvSpPr>
          <p:cNvPr id="266244" name="Rectangle 4"/>
          <p:cNvSpPr>
            <a:spLocks noGrp="1" noRot="1" noChangeAspect="1" noChangeArrowheads="1" noTextEdit="1"/>
          </p:cNvSpPr>
          <p:nvPr>
            <p:ph type="sldImg"/>
          </p:nvPr>
        </p:nvSpPr>
        <p:spPr>
          <a:ln/>
        </p:spPr>
      </p:sp>
      <p:sp>
        <p:nvSpPr>
          <p:cNvPr id="266245" name="Rectangle 5"/>
          <p:cNvSpPr>
            <a:spLocks noGrp="1" noChangeArrowheads="1"/>
          </p:cNvSpPr>
          <p:nvPr>
            <p:ph type="body" idx="1"/>
          </p:nvPr>
        </p:nvSpPr>
        <p:spPr>
          <a:ln/>
        </p:spPr>
        <p:txBody>
          <a:bodyPr/>
          <a:lstStyle/>
          <a:p>
            <a:r>
              <a:rPr lang="en-US"/>
              <a:t>Here is a visual depiction showing the computation of equivalent units for conversion.</a:t>
            </a:r>
          </a:p>
        </p:txBody>
      </p:sp>
    </p:spTree>
    <p:extLst>
      <p:ext uri="{BB962C8B-B14F-4D97-AF65-F5344CB8AC3E}">
        <p14:creationId xmlns:p14="http://schemas.microsoft.com/office/powerpoint/2010/main" val="14703117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81E1C-49F6-47AD-9A37-BCE3F24EFBE1}" type="slidenum">
              <a:rPr lang="en-US"/>
              <a:pPr/>
              <a:t>86</a:t>
            </a:fld>
            <a:endParaRPr lang="en-US"/>
          </a:p>
        </p:txBody>
      </p:sp>
      <p:sp>
        <p:nvSpPr>
          <p:cNvPr id="272386"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72387"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Let’s return to our Double Diamond Skis information and apply FIFO to our production report. The information on your screen is the same as we used earlier in this chapter.</a:t>
            </a:r>
          </a:p>
        </p:txBody>
      </p:sp>
    </p:spTree>
    <p:extLst>
      <p:ext uri="{BB962C8B-B14F-4D97-AF65-F5344CB8AC3E}">
        <p14:creationId xmlns:p14="http://schemas.microsoft.com/office/powerpoint/2010/main" val="27315089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5BAE1-B776-4DF7-BE1F-6CF053BE299F}" type="slidenum">
              <a:rPr lang="en-US"/>
              <a:pPr/>
              <a:t>87</a:t>
            </a:fld>
            <a:endParaRPr lang="en-US"/>
          </a:p>
        </p:txBody>
      </p:sp>
      <p:sp>
        <p:nvSpPr>
          <p:cNvPr id="274434"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74435"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We calculate the cost per equivalent unit by dividing costs added during the period by the equivalent units we previously calculated.</a:t>
            </a:r>
          </a:p>
        </p:txBody>
      </p:sp>
    </p:spTree>
    <p:extLst>
      <p:ext uri="{BB962C8B-B14F-4D97-AF65-F5344CB8AC3E}">
        <p14:creationId xmlns:p14="http://schemas.microsoft.com/office/powerpoint/2010/main" val="13814129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FA811-661E-4C72-ABE7-E05C70B805CB}" type="slidenum">
              <a:rPr lang="en-US"/>
              <a:pPr/>
              <a:t>88</a:t>
            </a:fld>
            <a:endParaRPr lang="en-US"/>
          </a:p>
        </p:txBody>
      </p:sp>
      <p:sp>
        <p:nvSpPr>
          <p:cNvPr id="276482"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76483"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We compute the cost per equivalent unit by taking the costs added in the Shaping and Milling Department and dividing by the appropriate number of equivalent units. For materials, we calculated 4,850 equivalent units, and we calculated 4,840 equivalent units for conversion costs. </a:t>
            </a:r>
            <a:r>
              <a:rPr lang="en-US">
                <a:cs typeface="Times New Roman" pitchFamily="18" charset="0"/>
              </a:rPr>
              <a:t>The cost per equivalent unit for materials is $76.00 and for conversion is $72.50.</a:t>
            </a:r>
            <a:r>
              <a:rPr lang="en-US"/>
              <a:t>  The total cost per equivalent unit is $148.50.</a:t>
            </a:r>
          </a:p>
        </p:txBody>
      </p:sp>
    </p:spTree>
    <p:extLst>
      <p:ext uri="{BB962C8B-B14F-4D97-AF65-F5344CB8AC3E}">
        <p14:creationId xmlns:p14="http://schemas.microsoft.com/office/powerpoint/2010/main" val="471251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71C35-E840-481D-B5FC-633F72C210F8}" type="slidenum">
              <a:rPr lang="en-US"/>
              <a:pPr/>
              <a:t>89</a:t>
            </a:fld>
            <a:endParaRPr lang="en-US"/>
          </a:p>
        </p:txBody>
      </p:sp>
      <p:sp>
        <p:nvSpPr>
          <p:cNvPr id="280578"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80579"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Let’s compute the cost of ending work in process inventory. The first step is to record the equivalent units of production in ending work in process inventory (160 units for materials and 100 units for conversion).</a:t>
            </a:r>
          </a:p>
        </p:txBody>
      </p:sp>
    </p:spTree>
    <p:extLst>
      <p:ext uri="{BB962C8B-B14F-4D97-AF65-F5344CB8AC3E}">
        <p14:creationId xmlns:p14="http://schemas.microsoft.com/office/powerpoint/2010/main" val="13774413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453C9-255E-402C-952D-584CBE5A8C2D}" type="slidenum">
              <a:rPr lang="en-US"/>
              <a:pPr/>
              <a:t>90</a:t>
            </a:fld>
            <a:endParaRPr lang="en-US"/>
          </a:p>
        </p:txBody>
      </p:sp>
      <p:sp>
        <p:nvSpPr>
          <p:cNvPr id="282626"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82627"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second step is to record the cost per equivalent unit ($76.00 for materials and $72.50 for conversion).</a:t>
            </a:r>
          </a:p>
        </p:txBody>
      </p:sp>
    </p:spTree>
    <p:extLst>
      <p:ext uri="{BB962C8B-B14F-4D97-AF65-F5344CB8AC3E}">
        <p14:creationId xmlns:p14="http://schemas.microsoft.com/office/powerpoint/2010/main" val="14898658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6E83A-5130-4FC9-A63C-1DDFA012E5F0}" type="slidenum">
              <a:rPr lang="en-US"/>
              <a:pPr/>
              <a:t>91</a:t>
            </a:fld>
            <a:endParaRPr lang="en-US"/>
          </a:p>
        </p:txBody>
      </p:sp>
      <p:sp>
        <p:nvSpPr>
          <p:cNvPr id="284674"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84675"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third step is to compute the cost of ending work in process inventory ($12,160 for materials, $7,250 for conversion, and $19,410 in total).</a:t>
            </a:r>
          </a:p>
        </p:txBody>
      </p:sp>
    </p:spTree>
    <p:extLst>
      <p:ext uri="{BB962C8B-B14F-4D97-AF65-F5344CB8AC3E}">
        <p14:creationId xmlns:p14="http://schemas.microsoft.com/office/powerpoint/2010/main" val="311851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FB767BE-05F1-432B-9C95-C44941585CE7}" type="slidenum">
              <a:rPr lang="en-US"/>
              <a:pPr eaLnBrk="1" hangingPunct="1"/>
              <a:t>11</a:t>
            </a:fld>
            <a:endParaRPr lang="en-US"/>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p:spPr>
        <p:txBody>
          <a:bodyPr/>
          <a:lstStyle/>
          <a:p>
            <a:pPr eaLnBrk="1" hangingPunct="1"/>
            <a:r>
              <a:rPr lang="en-US"/>
              <a:t>See if you can identify those types of companies that would benefit from the use of a job-order cost system. There may be more than one company in the list.</a:t>
            </a:r>
          </a:p>
          <a:p>
            <a:pPr eaLnBrk="1" hangingPunct="1"/>
            <a:endParaRPr lang="en-US"/>
          </a:p>
        </p:txBody>
      </p:sp>
    </p:spTree>
    <p:extLst>
      <p:ext uri="{BB962C8B-B14F-4D97-AF65-F5344CB8AC3E}">
        <p14:creationId xmlns:p14="http://schemas.microsoft.com/office/powerpoint/2010/main" val="12071996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607DE-6163-431D-B092-B84EA0E7DD44}" type="slidenum">
              <a:rPr lang="en-US"/>
              <a:pPr/>
              <a:t>92</a:t>
            </a:fld>
            <a:endParaRPr lang="en-US"/>
          </a:p>
        </p:txBody>
      </p:sp>
      <p:sp>
        <p:nvSpPr>
          <p:cNvPr id="286722"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86723"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The first component of the computation is to record the cost in beginning work in process inventory ($9,600 for materials, $5,575 for conversion, and $15,175 in total).</a:t>
            </a:r>
          </a:p>
        </p:txBody>
      </p:sp>
    </p:spTree>
    <p:extLst>
      <p:ext uri="{BB962C8B-B14F-4D97-AF65-F5344CB8AC3E}">
        <p14:creationId xmlns:p14="http://schemas.microsoft.com/office/powerpoint/2010/main" val="10837950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69216-3CBF-4B29-AB83-CFF1ED8E377F}" type="slidenum">
              <a:rPr lang="en-US"/>
              <a:pPr/>
              <a:t>93</a:t>
            </a:fld>
            <a:endParaRPr lang="en-US"/>
          </a:p>
        </p:txBody>
      </p:sp>
      <p:sp>
        <p:nvSpPr>
          <p:cNvPr id="288770"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88771"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pPr marL="232943" indent="-232943"/>
            <a:r>
              <a:rPr lang="en-US"/>
              <a:t>The second component of the computation is to determine the cost to complete the units in beginning work in process inventory. </a:t>
            </a:r>
          </a:p>
          <a:p>
            <a:pPr marL="232943" indent="-232943">
              <a:buFontTx/>
              <a:buAutoNum type="arabicPeriod"/>
            </a:pPr>
            <a:r>
              <a:rPr lang="en-US"/>
              <a:t>Begin by recording the equivalent units of production required to complete the units in beginning inventory (90 units for materials and 140 units for conversion). </a:t>
            </a:r>
          </a:p>
          <a:p>
            <a:pPr marL="232943" indent="-232943">
              <a:buFontTx/>
              <a:buAutoNum type="arabicPeriod"/>
            </a:pPr>
            <a:r>
              <a:rPr lang="en-US"/>
              <a:t>Next, record the cost per equivalent unit ($76.00 for materials and $72.50 for conversion).</a:t>
            </a:r>
          </a:p>
          <a:p>
            <a:pPr marL="232943" indent="-232943">
              <a:buFontTx/>
              <a:buAutoNum type="arabicPeriod"/>
            </a:pPr>
            <a:r>
              <a:rPr lang="en-US"/>
              <a:t>Finally, compute the cost to complete the units in beginning work in process inventory ($6,840 for materials, $10,150 for conversion, and a total of $16,990).</a:t>
            </a:r>
          </a:p>
          <a:p>
            <a:pPr marL="232943" indent="-232943"/>
            <a:endParaRPr lang="en-US"/>
          </a:p>
        </p:txBody>
      </p:sp>
    </p:spTree>
    <p:extLst>
      <p:ext uri="{BB962C8B-B14F-4D97-AF65-F5344CB8AC3E}">
        <p14:creationId xmlns:p14="http://schemas.microsoft.com/office/powerpoint/2010/main" val="18478701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8D5C2-7CF1-462F-8D7A-AC6E5EDECB30}" type="slidenum">
              <a:rPr lang="en-US"/>
              <a:pPr/>
              <a:t>94</a:t>
            </a:fld>
            <a:endParaRPr lang="en-US"/>
          </a:p>
        </p:txBody>
      </p:sp>
      <p:sp>
        <p:nvSpPr>
          <p:cNvPr id="290818"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90819"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pPr marL="232943" indent="-232943"/>
            <a:r>
              <a:rPr lang="en-US"/>
              <a:t>The third component of the computation is to determine the cost of units started and completed this period. </a:t>
            </a:r>
          </a:p>
          <a:p>
            <a:pPr marL="232943" indent="-232943">
              <a:buFontTx/>
              <a:buAutoNum type="arabicPeriod"/>
            </a:pPr>
            <a:r>
              <a:rPr lang="en-US"/>
              <a:t>The first step is to record the units started and completed this period (4,600 units for materials and conversion).</a:t>
            </a:r>
          </a:p>
          <a:p>
            <a:pPr marL="232943" indent="-232943">
              <a:buFontTx/>
              <a:buAutoNum type="arabicPeriod"/>
            </a:pPr>
            <a:r>
              <a:rPr lang="en-US"/>
              <a:t>The second step is to record the cost per equivalent unit ($76.00 for materials and $72.50 for conversion).</a:t>
            </a:r>
          </a:p>
          <a:p>
            <a:pPr marL="232943" indent="-232943">
              <a:buFontTx/>
              <a:buAutoNum type="arabicPeriod"/>
            </a:pPr>
            <a:r>
              <a:rPr lang="en-US"/>
              <a:t> The third step is to compute the cost of units started and completed during this period ($349,600 for materials, $333,500 for conversion, and $683,100 in total).</a:t>
            </a:r>
          </a:p>
        </p:txBody>
      </p:sp>
    </p:spTree>
    <p:extLst>
      <p:ext uri="{BB962C8B-B14F-4D97-AF65-F5344CB8AC3E}">
        <p14:creationId xmlns:p14="http://schemas.microsoft.com/office/powerpoint/2010/main" val="21577486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ACFB1-4603-47DD-99E5-C89F6577C786}" type="slidenum">
              <a:rPr lang="en-US"/>
              <a:pPr/>
              <a:t>95</a:t>
            </a:fld>
            <a:endParaRPr lang="en-US"/>
          </a:p>
        </p:txBody>
      </p:sp>
      <p:sp>
        <p:nvSpPr>
          <p:cNvPr id="292868" name="Rectangle 4"/>
          <p:cNvSpPr>
            <a:spLocks noGrp="1" noRot="1" noChangeAspect="1" noChangeArrowheads="1" noTextEdit="1"/>
          </p:cNvSpPr>
          <p:nvPr>
            <p:ph type="sldImg"/>
          </p:nvPr>
        </p:nvSpPr>
        <p:spPr>
          <a:ln/>
        </p:spPr>
      </p:sp>
      <p:sp>
        <p:nvSpPr>
          <p:cNvPr id="292869" name="Rectangle 5"/>
          <p:cNvSpPr>
            <a:spLocks noGrp="1" noChangeArrowheads="1"/>
          </p:cNvSpPr>
          <p:nvPr>
            <p:ph type="body" idx="1"/>
          </p:nvPr>
        </p:nvSpPr>
        <p:spPr>
          <a:ln/>
        </p:spPr>
        <p:txBody>
          <a:bodyPr/>
          <a:lstStyle/>
          <a:p>
            <a:r>
              <a:rPr lang="en-US"/>
              <a:t>The final computation is to determine the total cost of units transferred out ($715,265).</a:t>
            </a:r>
          </a:p>
        </p:txBody>
      </p:sp>
    </p:spTree>
    <p:extLst>
      <p:ext uri="{BB962C8B-B14F-4D97-AF65-F5344CB8AC3E}">
        <p14:creationId xmlns:p14="http://schemas.microsoft.com/office/powerpoint/2010/main" val="27502422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1D6AF-7230-4916-A5A0-92E2E621258C}" type="slidenum">
              <a:rPr lang="en-US"/>
              <a:pPr/>
              <a:t>96</a:t>
            </a:fld>
            <a:endParaRPr lang="en-US"/>
          </a:p>
        </p:txBody>
      </p:sp>
      <p:sp>
        <p:nvSpPr>
          <p:cNvPr id="294914"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pPr marL="232943" indent="-232943"/>
            <a:r>
              <a:rPr lang="en-US"/>
              <a:t>There are three steps to compute the costs to be accounted for:</a:t>
            </a:r>
          </a:p>
          <a:p>
            <a:pPr marL="232943" indent="-232943">
              <a:buFontTx/>
              <a:buAutoNum type="arabicPeriod"/>
            </a:pPr>
            <a:r>
              <a:rPr lang="en-US"/>
              <a:t>The first step is to record the cost of beginning work in process ($15,175).</a:t>
            </a:r>
          </a:p>
          <a:p>
            <a:pPr marL="232943" indent="-232943">
              <a:buFontTx/>
              <a:buAutoNum type="arabicPeriod"/>
            </a:pPr>
            <a:r>
              <a:rPr lang="en-US"/>
              <a:t>The second step is to record the costs added to production during the period ($719,500 = $368,500 + $350,900).</a:t>
            </a:r>
          </a:p>
          <a:p>
            <a:pPr marL="232943" indent="-232943">
              <a:buFontTx/>
              <a:buAutoNum type="arabicPeriod"/>
            </a:pPr>
            <a:r>
              <a:rPr lang="en-US"/>
              <a:t>The third step is to sum these two costs ($734,675).</a:t>
            </a:r>
          </a:p>
        </p:txBody>
      </p:sp>
    </p:spTree>
    <p:extLst>
      <p:ext uri="{BB962C8B-B14F-4D97-AF65-F5344CB8AC3E}">
        <p14:creationId xmlns:p14="http://schemas.microsoft.com/office/powerpoint/2010/main" val="30100209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D6F22-24AA-4496-B7C9-CCF7F6FA5252}" type="slidenum">
              <a:rPr lang="en-US"/>
              <a:pPr/>
              <a:t>97</a:t>
            </a:fld>
            <a:endParaRPr lang="en-US"/>
          </a:p>
        </p:txBody>
      </p:sp>
      <p:sp>
        <p:nvSpPr>
          <p:cNvPr id="296962"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pPr marL="232943" indent="-232943"/>
            <a:r>
              <a:rPr lang="en-US"/>
              <a:t>There are also three steps to compute the costs accounted for:</a:t>
            </a:r>
          </a:p>
          <a:p>
            <a:pPr marL="232943" indent="-232943">
              <a:buFontTx/>
              <a:buAutoNum type="arabicPeriod"/>
            </a:pPr>
            <a:r>
              <a:rPr lang="en-US"/>
              <a:t>Begin by recording the cost of ending work in process inventory ($19,410).</a:t>
            </a:r>
          </a:p>
          <a:p>
            <a:pPr marL="232943" indent="-232943">
              <a:buFontTx/>
              <a:buAutoNum type="arabicPeriod"/>
            </a:pPr>
            <a:r>
              <a:rPr lang="en-US"/>
              <a:t>Next, record the cost of units transferred out ($715,265).</a:t>
            </a:r>
          </a:p>
          <a:p>
            <a:pPr marL="232943" indent="-232943">
              <a:buFontTx/>
              <a:buAutoNum type="arabicPeriod"/>
            </a:pPr>
            <a:r>
              <a:rPr lang="en-US"/>
              <a:t>Finally, sum these two costs ($734,675). Notice the two totals agree indicating that all costs have been accounted for.</a:t>
            </a:r>
          </a:p>
        </p:txBody>
      </p:sp>
    </p:spTree>
    <p:extLst>
      <p:ext uri="{BB962C8B-B14F-4D97-AF65-F5344CB8AC3E}">
        <p14:creationId xmlns:p14="http://schemas.microsoft.com/office/powerpoint/2010/main" val="33978761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5343F-4F54-4F72-96E4-7311DF1EFBAE}" type="slidenum">
              <a:rPr lang="en-US"/>
              <a:pPr/>
              <a:t>98</a:t>
            </a:fld>
            <a:endParaRPr lang="en-US"/>
          </a:p>
        </p:txBody>
      </p:sp>
      <p:sp>
        <p:nvSpPr>
          <p:cNvPr id="299010" name="Rectangle 2"/>
          <p:cNvSpPr>
            <a:spLocks noGrp="1" noRot="1" noChangeAspect="1" noChangeArrowheads="1" noTextEdit="1"/>
          </p:cNvSpPr>
          <p:nvPr>
            <p:ph type="sldImg"/>
          </p:nvPr>
        </p:nvSpPr>
        <p:spPr bwMode="auto">
          <a:xfrm>
            <a:off x="919163" y="744538"/>
            <a:ext cx="4968875" cy="3727450"/>
          </a:xfrm>
          <a:prstGeom prst="rect">
            <a:avLst/>
          </a:prstGeom>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680720" y="4721186"/>
            <a:ext cx="5445760" cy="4472702"/>
          </a:xfrm>
          <a:prstGeom prst="rect">
            <a:avLst/>
          </a:prstGeom>
          <a:solidFill>
            <a:srgbClr val="FFFFFF"/>
          </a:solidFill>
          <a:ln>
            <a:solidFill>
              <a:srgbClr val="000000"/>
            </a:solidFill>
            <a:miter lim="800000"/>
            <a:headEnd/>
            <a:tailEnd/>
          </a:ln>
        </p:spPr>
        <p:txBody>
          <a:bodyPr/>
          <a:lstStyle/>
          <a:p>
            <a:r>
              <a:rPr lang="en-US"/>
              <a:t>In most situations, the weighted-average and FIFO methods will produce very similar unit costs, particularly in a lean production environment. From a cost control standpoint, the FIFO method is superior to the weighted-average method because it does not mix costs of the current period with costs of the prior period. </a:t>
            </a:r>
          </a:p>
        </p:txBody>
      </p:sp>
    </p:spTree>
    <p:extLst>
      <p:ext uri="{BB962C8B-B14F-4D97-AF65-F5344CB8AC3E}">
        <p14:creationId xmlns:p14="http://schemas.microsoft.com/office/powerpoint/2010/main" val="17652178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16DE6FB-43B7-48D9-9C71-0A4D7EE08B53}" type="slidenum">
              <a:rPr lang="en-US"/>
              <a:pPr/>
              <a:t>99</a:t>
            </a:fld>
            <a:endParaRPr lang="en-US"/>
          </a:p>
        </p:txBody>
      </p:sp>
      <p:sp>
        <p:nvSpPr>
          <p:cNvPr id="46084" name="Rectangle 4"/>
          <p:cNvSpPr>
            <a:spLocks noGrp="1" noRot="1" noChangeAspect="1" noChangeArrowheads="1" noTextEdit="1"/>
          </p:cNvSpPr>
          <p:nvPr>
            <p:ph type="sldImg"/>
          </p:nvPr>
        </p:nvSpPr>
        <p:spPr>
          <a:ln/>
        </p:spPr>
      </p:sp>
      <p:sp>
        <p:nvSpPr>
          <p:cNvPr id="46085" name="Rectangle 5"/>
          <p:cNvSpPr>
            <a:spLocks noGrp="1" noChangeArrowheads="1"/>
          </p:cNvSpPr>
          <p:nvPr>
            <p:ph type="body" idx="1"/>
          </p:nvPr>
        </p:nvSpPr>
        <p:spPr>
          <a:ln/>
        </p:spPr>
        <p:txBody>
          <a:bodyPr/>
          <a:lstStyle/>
          <a:p>
            <a:pPr marL="232943" indent="-232943"/>
            <a:r>
              <a:rPr lang="en-US"/>
              <a:t>When cost systems were developed in the 1800s, the emphasis was on simplicity because:</a:t>
            </a:r>
          </a:p>
          <a:p>
            <a:pPr marL="232943" indent="-232943">
              <a:buFontTx/>
              <a:buAutoNum type="arabicPeriod"/>
            </a:pPr>
            <a:r>
              <a:rPr lang="en-US"/>
              <a:t>Cost and activity data had to be collected by hand and all calculations were done with paper and pencil.</a:t>
            </a:r>
          </a:p>
          <a:p>
            <a:pPr marL="232943" indent="-232943">
              <a:buFontTx/>
              <a:buAutoNum type="arabicPeriod"/>
            </a:pPr>
            <a:r>
              <a:rPr lang="en-US"/>
              <a:t>Most companies produced a limited variety of similar products, so there was little difference in the overhead costs consumed by each product.</a:t>
            </a:r>
          </a:p>
          <a:p>
            <a:pPr marL="232943" indent="-232943"/>
            <a:endParaRPr lang="en-US"/>
          </a:p>
        </p:txBody>
      </p:sp>
    </p:spTree>
    <p:extLst>
      <p:ext uri="{BB962C8B-B14F-4D97-AF65-F5344CB8AC3E}">
        <p14:creationId xmlns:p14="http://schemas.microsoft.com/office/powerpoint/2010/main" val="9463235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EAF8151-6D35-4413-BEA9-812545301AD5}" type="slidenum">
              <a:rPr lang="en-US"/>
              <a:pPr/>
              <a:t>100</a:t>
            </a:fld>
            <a:endParaRPr lang="en-US"/>
          </a:p>
        </p:txBody>
      </p:sp>
      <p:sp>
        <p:nvSpPr>
          <p:cNvPr id="48132" name="Rectangle 4"/>
          <p:cNvSpPr>
            <a:spLocks noGrp="1" noRot="1" noChangeAspect="1" noChangeArrowheads="1" noTextEdit="1"/>
          </p:cNvSpPr>
          <p:nvPr>
            <p:ph type="sldImg"/>
          </p:nvPr>
        </p:nvSpPr>
        <p:spPr>
          <a:ln/>
        </p:spPr>
      </p:sp>
      <p:sp>
        <p:nvSpPr>
          <p:cNvPr id="48133" name="Rectangle 5"/>
          <p:cNvSpPr>
            <a:spLocks noGrp="1" noChangeArrowheads="1"/>
          </p:cNvSpPr>
          <p:nvPr>
            <p:ph type="body" idx="1"/>
          </p:nvPr>
        </p:nvSpPr>
        <p:spPr>
          <a:ln/>
        </p:spPr>
        <p:txBody>
          <a:bodyPr/>
          <a:lstStyle/>
          <a:p>
            <a:pPr marL="232943" indent="-232943"/>
            <a:r>
              <a:rPr lang="en-US"/>
              <a:t>In the interest of simplicity, companies often established a single overhead pool for an entire factory that used direct labor as the allocation base. Direct labor was the obvious choice because:</a:t>
            </a:r>
          </a:p>
          <a:p>
            <a:pPr marL="232943" indent="-232943">
              <a:buFontTx/>
              <a:buAutoNum type="arabicPeriod"/>
            </a:pPr>
            <a:r>
              <a:rPr lang="en-US"/>
              <a:t>Direct labor information was already being recorded.</a:t>
            </a:r>
          </a:p>
          <a:p>
            <a:pPr marL="232943" indent="-232943">
              <a:buFontTx/>
              <a:buAutoNum type="arabicPeriod"/>
            </a:pPr>
            <a:r>
              <a:rPr lang="en-US"/>
              <a:t>Direct labor was a large component of product costs.</a:t>
            </a:r>
          </a:p>
          <a:p>
            <a:pPr marL="232943" indent="-232943">
              <a:buFontTx/>
              <a:buAutoNum type="arabicPeriod"/>
            </a:pPr>
            <a:r>
              <a:rPr lang="en-US"/>
              <a:t>Managers believed direct labor and overhead costs were highly correlated. </a:t>
            </a:r>
          </a:p>
        </p:txBody>
      </p:sp>
    </p:spTree>
    <p:extLst>
      <p:ext uri="{BB962C8B-B14F-4D97-AF65-F5344CB8AC3E}">
        <p14:creationId xmlns:p14="http://schemas.microsoft.com/office/powerpoint/2010/main" val="38686251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430ACD-8AA4-48C4-B6D3-56ECECC15D9A}" type="slidenum">
              <a:rPr lang="en-US"/>
              <a:pPr/>
              <a:t>101</a:t>
            </a:fld>
            <a:endParaRPr lang="en-US"/>
          </a:p>
        </p:txBody>
      </p:sp>
      <p:sp>
        <p:nvSpPr>
          <p:cNvPr id="50180" name="Rectangle 4"/>
          <p:cNvSpPr>
            <a:spLocks noGrp="1" noRot="1" noChangeAspect="1" noChangeArrowheads="1" noTextEdit="1"/>
          </p:cNvSpPr>
          <p:nvPr>
            <p:ph type="sldImg"/>
          </p:nvPr>
        </p:nvSpPr>
        <p:spPr>
          <a:ln/>
        </p:spPr>
      </p:sp>
      <p:sp>
        <p:nvSpPr>
          <p:cNvPr id="50181" name="Rectangle 5"/>
          <p:cNvSpPr>
            <a:spLocks noGrp="1" noChangeArrowheads="1"/>
          </p:cNvSpPr>
          <p:nvPr>
            <p:ph type="body" idx="1"/>
          </p:nvPr>
        </p:nvSpPr>
        <p:spPr>
          <a:ln/>
        </p:spPr>
        <p:txBody>
          <a:bodyPr/>
          <a:lstStyle/>
          <a:p>
            <a:pPr marL="232943" indent="-232943"/>
            <a:r>
              <a:rPr lang="en-US"/>
              <a:t>Conditions have changed in three ways.</a:t>
            </a:r>
          </a:p>
          <a:p>
            <a:pPr marL="232943" indent="-232943">
              <a:buFontTx/>
              <a:buAutoNum type="arabicPeriod"/>
            </a:pPr>
            <a:r>
              <a:rPr lang="en-US"/>
              <a:t>Most companies sell a large variety of products that consume differing amounts of overhead.</a:t>
            </a:r>
          </a:p>
          <a:p>
            <a:pPr marL="232943" indent="-232943">
              <a:buFontTx/>
              <a:buAutoNum type="arabicPeriod"/>
            </a:pPr>
            <a:r>
              <a:rPr lang="en-US"/>
              <a:t>As a percentage of total costs, direct labor has been shrinking and overhead has been increasing.  Many of these growing overhead</a:t>
            </a:r>
            <a:br>
              <a:rPr lang="en-US"/>
            </a:br>
            <a:r>
              <a:rPr lang="en-US"/>
              <a:t>costs may not be correlated with direct labor.</a:t>
            </a:r>
          </a:p>
          <a:p>
            <a:pPr marL="232943" indent="-232943">
              <a:buFontTx/>
              <a:buAutoNum type="arabicPeriod"/>
            </a:pPr>
            <a:r>
              <a:rPr lang="en-US"/>
              <a:t>Technology advancements have reduced the cost and complexity of gathering diverse sources of data.</a:t>
            </a:r>
          </a:p>
          <a:p>
            <a:pPr marL="232943" indent="-232943"/>
            <a:r>
              <a:rPr lang="en-US"/>
              <a:t> </a:t>
            </a:r>
          </a:p>
          <a:p>
            <a:pPr marL="232943" indent="-232943"/>
            <a:r>
              <a:rPr lang="en-US"/>
              <a:t>These changes suggest that a plantwide overhead allocation system may not be optimal for many companies in today’s business environment.</a:t>
            </a:r>
          </a:p>
          <a:p>
            <a:pPr marL="232943" indent="-232943"/>
            <a:endParaRPr lang="en-US"/>
          </a:p>
        </p:txBody>
      </p:sp>
    </p:spTree>
    <p:extLst>
      <p:ext uri="{BB962C8B-B14F-4D97-AF65-F5344CB8AC3E}">
        <p14:creationId xmlns:p14="http://schemas.microsoft.com/office/powerpoint/2010/main" val="2925151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3429000"/>
          </a:xfrm>
          <a:prstGeom prst="rect">
            <a:avLst/>
          </a:prstGeom>
          <a:solidFill>
            <a:schemeClr val="bg1">
              <a:lumMod val="50000"/>
            </a:schemeClr>
          </a:solidFill>
          <a:ln w="9525">
            <a:noFill/>
            <a:miter lim="800000"/>
            <a:headEnd/>
            <a:tailEnd/>
          </a:ln>
          <a:effectLst/>
        </p:spPr>
        <p:txBody>
          <a:bodyPr wrap="none" anchor="ctr"/>
          <a:lstStyle/>
          <a:p>
            <a:pPr algn="ctr" fontAlgn="base">
              <a:spcBef>
                <a:spcPct val="0"/>
              </a:spcBef>
              <a:spcAft>
                <a:spcPct val="0"/>
              </a:spcAft>
              <a:defRPr/>
            </a:pPr>
            <a:endParaRPr lang="en-US">
              <a:solidFill>
                <a:srgbClr val="000000"/>
              </a:solidFill>
            </a:endParaRPr>
          </a:p>
        </p:txBody>
      </p:sp>
      <p:pic>
        <p:nvPicPr>
          <p:cNvPr id="5" name="Picture 10" descr="APU Logo_Final_Vertical_V1_HR1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514600"/>
            <a:ext cx="2530476"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ctrTitle"/>
          </p:nvPr>
        </p:nvSpPr>
        <p:spPr>
          <a:xfrm>
            <a:off x="2389188" y="1952625"/>
            <a:ext cx="6754812" cy="1470025"/>
          </a:xfrm>
        </p:spPr>
        <p:txBody>
          <a:bodyPr/>
          <a:lstStyle>
            <a:lvl1pPr>
              <a:defRPr/>
            </a:lvl1pPr>
          </a:lstStyle>
          <a:p>
            <a:r>
              <a:rPr lang="en-US"/>
              <a:t>Click to edit Master title style</a:t>
            </a:r>
            <a:endParaRPr lang="en-GB"/>
          </a:p>
        </p:txBody>
      </p:sp>
      <p:sp>
        <p:nvSpPr>
          <p:cNvPr id="87043" name="Rectangle 3"/>
          <p:cNvSpPr>
            <a:spLocks noGrp="1" noChangeArrowheads="1"/>
          </p:cNvSpPr>
          <p:nvPr>
            <p:ph type="subTitle" idx="1"/>
          </p:nvPr>
        </p:nvSpPr>
        <p:spPr>
          <a:xfrm>
            <a:off x="2374900" y="3886200"/>
            <a:ext cx="6769100"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val="48160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3321436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74638"/>
            <a:ext cx="2057400" cy="5948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85775" y="274638"/>
            <a:ext cx="6021388"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17080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411445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208117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7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8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249436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22344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369496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70436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298219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solidFill>
                  <a:srgbClr val="000000"/>
                </a:solidFill>
              </a:rPr>
              <a:t>Slide ‹#› of 26 </a:t>
            </a:r>
          </a:p>
        </p:txBody>
      </p:sp>
    </p:spTree>
    <p:extLst>
      <p:ext uri="{BB962C8B-B14F-4D97-AF65-F5344CB8AC3E}">
        <p14:creationId xmlns:p14="http://schemas.microsoft.com/office/powerpoint/2010/main" val="148771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ucti_globe1_transparent_small"/>
          <p:cNvPicPr>
            <a:picLocks noChangeAspect="1" noChangeArrowheads="1"/>
          </p:cNvPicPr>
          <p:nvPr/>
        </p:nvPicPr>
        <p:blipFill>
          <a:blip r:embed="rId13">
            <a:lum bright="80000" contrast="-90000"/>
            <a:extLst>
              <a:ext uri="{28A0092B-C50C-407E-A947-70E740481C1C}">
                <a14:useLocalDpi xmlns:a14="http://schemas.microsoft.com/office/drawing/2010/main" val="0"/>
              </a:ext>
            </a:extLst>
          </a:blip>
          <a:srcRect/>
          <a:stretch>
            <a:fillRect/>
          </a:stretch>
        </p:blipFill>
        <p:spPr bwMode="auto">
          <a:xfrm>
            <a:off x="-1441450" y="2570163"/>
            <a:ext cx="72072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ChangeArrowheads="1"/>
          </p:cNvSpPr>
          <p:nvPr/>
        </p:nvSpPr>
        <p:spPr bwMode="auto">
          <a:xfrm>
            <a:off x="23191" y="6597650"/>
            <a:ext cx="9144000" cy="236537"/>
          </a:xfrm>
          <a:prstGeom prst="rect">
            <a:avLst/>
          </a:prstGeom>
          <a:solidFill>
            <a:schemeClr val="bg1">
              <a:lumMod val="50000"/>
            </a:schemeClr>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1028" name="Rectangle 4"/>
          <p:cNvSpPr>
            <a:spLocks noGrp="1" noChangeArrowheads="1"/>
          </p:cNvSpPr>
          <p:nvPr>
            <p:ph type="body" idx="1"/>
          </p:nvPr>
        </p:nvSpPr>
        <p:spPr bwMode="auto">
          <a:xfrm>
            <a:off x="487363" y="1697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9" name="Rectangle 6"/>
          <p:cNvSpPr>
            <a:spLocks noGrp="1" noChangeArrowheads="1"/>
          </p:cNvSpPr>
          <p:nvPr>
            <p:ph type="title"/>
          </p:nvPr>
        </p:nvSpPr>
        <p:spPr bwMode="auto">
          <a:xfrm>
            <a:off x="485775" y="274638"/>
            <a:ext cx="7042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86023" name="Rectangle 7"/>
          <p:cNvSpPr>
            <a:spLocks noChangeArrowheads="1"/>
          </p:cNvSpPr>
          <p:nvPr/>
        </p:nvSpPr>
        <p:spPr bwMode="auto">
          <a:xfrm>
            <a:off x="0" y="6597650"/>
            <a:ext cx="2711450" cy="260350"/>
          </a:xfrm>
          <a:prstGeom prst="rect">
            <a:avLst/>
          </a:prstGeom>
          <a:noFill/>
          <a:ln w="9525">
            <a:noFill/>
            <a:miter lim="800000"/>
            <a:headEnd/>
            <a:tailEnd/>
          </a:ln>
          <a:effectLst/>
        </p:spPr>
        <p:txBody>
          <a:bodyPr/>
          <a:lstStyle/>
          <a:p>
            <a:pPr fontAlgn="base">
              <a:spcBef>
                <a:spcPct val="0"/>
              </a:spcBef>
              <a:spcAft>
                <a:spcPct val="0"/>
              </a:spcAft>
              <a:defRPr/>
            </a:pPr>
            <a:r>
              <a:rPr lang="en-GB" sz="800" dirty="0">
                <a:solidFill>
                  <a:srgbClr val="000000"/>
                </a:solidFill>
                <a:latin typeface="Calibri" pitchFamily="34" charset="0"/>
                <a:cs typeface="Calibri" pitchFamily="34" charset="0"/>
              </a:rPr>
              <a:t>AQ033-3-M-MADM</a:t>
            </a:r>
          </a:p>
        </p:txBody>
      </p:sp>
      <p:sp>
        <p:nvSpPr>
          <p:cNvPr id="86024" name="Rectangle 8"/>
          <p:cNvSpPr>
            <a:spLocks noGrp="1" noChangeArrowheads="1"/>
          </p:cNvSpPr>
          <p:nvPr>
            <p:ph type="ftr" sz="quarter" idx="3"/>
          </p:nvPr>
        </p:nvSpPr>
        <p:spPr bwMode="auto">
          <a:xfrm>
            <a:off x="6248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Calibri" pitchFamily="34" charset="0"/>
                <a:cs typeface="Calibri" pitchFamily="34" charset="0"/>
              </a:defRPr>
            </a:lvl1pPr>
          </a:lstStyle>
          <a:p>
            <a:pPr fontAlgn="base">
              <a:spcBef>
                <a:spcPct val="0"/>
              </a:spcBef>
              <a:spcAft>
                <a:spcPct val="0"/>
              </a:spcAft>
              <a:defRPr/>
            </a:pPr>
            <a:r>
              <a:rPr lang="en-GB">
                <a:solidFill>
                  <a:srgbClr val="000000"/>
                </a:solidFill>
              </a:rPr>
              <a:t>Slide ‹#› of 26 </a:t>
            </a:r>
            <a:endParaRPr lang="en-GB" dirty="0">
              <a:solidFill>
                <a:srgbClr val="000000"/>
              </a:solidFill>
            </a:endParaRPr>
          </a:p>
        </p:txBody>
      </p:sp>
      <p:sp>
        <p:nvSpPr>
          <p:cNvPr id="86025" name="Rectangle 9"/>
          <p:cNvSpPr>
            <a:spLocks noChangeArrowheads="1"/>
          </p:cNvSpPr>
          <p:nvPr/>
        </p:nvSpPr>
        <p:spPr bwMode="auto">
          <a:xfrm>
            <a:off x="3175000" y="6597650"/>
            <a:ext cx="2711450" cy="260350"/>
          </a:xfrm>
          <a:prstGeom prst="rect">
            <a:avLst/>
          </a:prstGeom>
          <a:noFill/>
          <a:ln w="9525">
            <a:noFill/>
            <a:miter lim="800000"/>
            <a:headEnd/>
            <a:tailEnd/>
          </a:ln>
          <a:effectLst/>
        </p:spPr>
        <p:txBody>
          <a:bodyPr/>
          <a:lstStyle/>
          <a:p>
            <a:pPr algn="ctr" fontAlgn="base">
              <a:spcBef>
                <a:spcPct val="0"/>
              </a:spcBef>
              <a:spcAft>
                <a:spcPct val="0"/>
              </a:spcAft>
              <a:defRPr/>
            </a:pPr>
            <a:r>
              <a:rPr lang="en-US" sz="800" dirty="0">
                <a:solidFill>
                  <a:srgbClr val="000000"/>
                </a:solidFill>
                <a:latin typeface="Calibri" pitchFamily="34" charset="0"/>
                <a:cs typeface="Calibri" pitchFamily="34" charset="0"/>
              </a:rPr>
              <a:t>Costing &amp; Pricing in a Competitive World</a:t>
            </a:r>
            <a:endParaRPr lang="en-GB" sz="800" dirty="0">
              <a:solidFill>
                <a:srgbClr val="000000"/>
              </a:solidFill>
              <a:latin typeface="Calibri" pitchFamily="34" charset="0"/>
              <a:cs typeface="Calibri" pitchFamily="34" charset="0"/>
            </a:endParaRPr>
          </a:p>
        </p:txBody>
      </p:sp>
      <p:pic>
        <p:nvPicPr>
          <p:cNvPr id="1033" name="Picture 10" descr="APU Logo Final-medium.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29525" y="0"/>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350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100.xml"/><Relationship Id="rId1" Type="http://schemas.openxmlformats.org/officeDocument/2006/relationships/slideLayout" Target="../slideLayouts/slideLayout6.xml"/><Relationship Id="rId4" Type="http://schemas.openxmlformats.org/officeDocument/2006/relationships/image" Target="../media/image81.w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85.e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86.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113.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47.bin"/><Relationship Id="rId4" Type="http://schemas.openxmlformats.org/officeDocument/2006/relationships/image" Target="../media/image87.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89.wmf"/><Relationship Id="rId2" Type="http://schemas.openxmlformats.org/officeDocument/2006/relationships/notesSlide" Target="../notesSlides/notesSlide114.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49.bin"/><Relationship Id="rId4" Type="http://schemas.openxmlformats.org/officeDocument/2006/relationships/image" Target="../media/image88.e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115.xml"/><Relationship Id="rId1" Type="http://schemas.openxmlformats.org/officeDocument/2006/relationships/slideLayout" Target="../slideLayouts/slideLayout6.xml"/><Relationship Id="rId4" Type="http://schemas.openxmlformats.org/officeDocument/2006/relationships/image" Target="../media/image86.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116.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52.bin"/><Relationship Id="rId4" Type="http://schemas.openxmlformats.org/officeDocument/2006/relationships/image" Target="../media/image90.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117.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54.bin"/><Relationship Id="rId4" Type="http://schemas.openxmlformats.org/officeDocument/2006/relationships/image" Target="../media/image9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118.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56.bin"/><Relationship Id="rId4" Type="http://schemas.openxmlformats.org/officeDocument/2006/relationships/image" Target="../media/image92.emf"/></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120.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58.bin"/><Relationship Id="rId4" Type="http://schemas.openxmlformats.org/officeDocument/2006/relationships/image" Target="../media/image93.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121.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60.bin"/><Relationship Id="rId4" Type="http://schemas.openxmlformats.org/officeDocument/2006/relationships/image" Target="../media/image94.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122.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62.bin"/><Relationship Id="rId4" Type="http://schemas.openxmlformats.org/officeDocument/2006/relationships/image" Target="../media/image95.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123.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64.bin"/><Relationship Id="rId4" Type="http://schemas.openxmlformats.org/officeDocument/2006/relationships/image" Target="../media/image95.e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124.xml"/><Relationship Id="rId1" Type="http://schemas.openxmlformats.org/officeDocument/2006/relationships/slideLayout" Target="../slideLayouts/slideLayout6.xml"/><Relationship Id="rId6" Type="http://schemas.openxmlformats.org/officeDocument/2006/relationships/image" Target="../media/image95.emf"/><Relationship Id="rId5" Type="http://schemas.openxmlformats.org/officeDocument/2006/relationships/oleObject" Target="../embeddings/oleObject66.bin"/><Relationship Id="rId4" Type="http://schemas.openxmlformats.org/officeDocument/2006/relationships/image" Target="../media/image86.w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125.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68.bin"/><Relationship Id="rId4" Type="http://schemas.openxmlformats.org/officeDocument/2006/relationships/image" Target="../media/image95.e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notesSlide" Target="../notesSlides/notesSlide126.xml"/><Relationship Id="rId1" Type="http://schemas.openxmlformats.org/officeDocument/2006/relationships/slideLayout" Target="../slideLayouts/slideLayout6.xml"/><Relationship Id="rId6" Type="http://schemas.openxmlformats.org/officeDocument/2006/relationships/image" Target="../media/image86.wmf"/><Relationship Id="rId5" Type="http://schemas.openxmlformats.org/officeDocument/2006/relationships/oleObject" Target="../embeddings/oleObject70.bin"/><Relationship Id="rId4" Type="http://schemas.openxmlformats.org/officeDocument/2006/relationships/image" Target="../media/image95.emf"/></Relationships>
</file>

<file path=ppt/slides/_rels/slide129.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127.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4.xml"/><Relationship Id="rId4" Type="http://schemas.openxmlformats.org/officeDocument/2006/relationships/image" Target="../media/image29.emf"/></Relationships>
</file>

<file path=ppt/slides/_rels/slide6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customXml" Target="../ink/ink9.xml"/><Relationship Id="rId18" Type="http://schemas.openxmlformats.org/officeDocument/2006/relationships/image" Target="../media/image38.png"/><Relationship Id="rId3" Type="http://schemas.openxmlformats.org/officeDocument/2006/relationships/oleObject" Target="../embeddings/oleObject16.bin"/><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35.png"/><Relationship Id="rId17" Type="http://schemas.openxmlformats.org/officeDocument/2006/relationships/customXml" Target="../ink/ink11.xml"/><Relationship Id="rId2" Type="http://schemas.openxmlformats.org/officeDocument/2006/relationships/notesSlide" Target="../notesSlides/notesSlide59.xml"/><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customXml" Target="../ink/ink8.xml"/><Relationship Id="rId24" Type="http://schemas.openxmlformats.org/officeDocument/2006/relationships/image" Target="../media/image41.png"/><Relationship Id="rId5" Type="http://schemas.openxmlformats.org/officeDocument/2006/relationships/customXml" Target="../ink/ink5.xml"/><Relationship Id="rId15" Type="http://schemas.openxmlformats.org/officeDocument/2006/relationships/customXml" Target="../ink/ink10.xml"/><Relationship Id="rId23" Type="http://schemas.openxmlformats.org/officeDocument/2006/relationships/customXml" Target="../ink/ink14.xml"/><Relationship Id="rId10" Type="http://schemas.openxmlformats.org/officeDocument/2006/relationships/image" Target="../media/image34.png"/><Relationship Id="rId19" Type="http://schemas.openxmlformats.org/officeDocument/2006/relationships/customXml" Target="../ink/ink12.xml"/><Relationship Id="rId4" Type="http://schemas.openxmlformats.org/officeDocument/2006/relationships/image" Target="../media/image31.emf"/><Relationship Id="rId9" Type="http://schemas.openxmlformats.org/officeDocument/2006/relationships/customXml" Target="../ink/ink7.xml"/><Relationship Id="rId14" Type="http://schemas.openxmlformats.org/officeDocument/2006/relationships/image" Target="../media/image36.png"/><Relationship Id="rId22" Type="http://schemas.openxmlformats.org/officeDocument/2006/relationships/image" Target="../media/image40.png"/></Relationships>
</file>

<file path=ppt/slides/_rels/slide6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17.bin"/><Relationship Id="rId7" Type="http://schemas.openxmlformats.org/officeDocument/2006/relationships/customXml" Target="../ink/ink16.xm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customXml" Target="../ink/ink15.xml"/><Relationship Id="rId4" Type="http://schemas.openxmlformats.org/officeDocument/2006/relationships/image" Target="../media/image42.emf"/></Relationships>
</file>

<file path=ppt/slides/_rels/slide6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customXml" Target="../ink/ink21.xml"/><Relationship Id="rId18" Type="http://schemas.openxmlformats.org/officeDocument/2006/relationships/image" Target="../media/image52.png"/><Relationship Id="rId3" Type="http://schemas.openxmlformats.org/officeDocument/2006/relationships/oleObject" Target="../embeddings/oleObject18.bin"/><Relationship Id="rId21" Type="http://schemas.openxmlformats.org/officeDocument/2006/relationships/customXml" Target="../ink/ink25.xml"/><Relationship Id="rId7" Type="http://schemas.openxmlformats.org/officeDocument/2006/relationships/customXml" Target="../ink/ink18.xml"/><Relationship Id="rId12" Type="http://schemas.openxmlformats.org/officeDocument/2006/relationships/image" Target="../media/image49.png"/><Relationship Id="rId17" Type="http://schemas.openxmlformats.org/officeDocument/2006/relationships/customXml" Target="../ink/ink23.xml"/><Relationship Id="rId2" Type="http://schemas.openxmlformats.org/officeDocument/2006/relationships/notesSlide" Target="../notesSlides/notesSlide61.xml"/><Relationship Id="rId16" Type="http://schemas.openxmlformats.org/officeDocument/2006/relationships/image" Target="../media/image51.png"/><Relationship Id="rId20"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customXml" Target="../ink/ink20.xml"/><Relationship Id="rId24" Type="http://schemas.openxmlformats.org/officeDocument/2006/relationships/image" Target="../media/image55.png"/><Relationship Id="rId5" Type="http://schemas.openxmlformats.org/officeDocument/2006/relationships/customXml" Target="../ink/ink17.xml"/><Relationship Id="rId15" Type="http://schemas.openxmlformats.org/officeDocument/2006/relationships/customXml" Target="../ink/ink22.xml"/><Relationship Id="rId23" Type="http://schemas.openxmlformats.org/officeDocument/2006/relationships/customXml" Target="../ink/ink26.xml"/><Relationship Id="rId10" Type="http://schemas.openxmlformats.org/officeDocument/2006/relationships/image" Target="../media/image48.png"/><Relationship Id="rId19" Type="http://schemas.openxmlformats.org/officeDocument/2006/relationships/customXml" Target="../ink/ink24.xml"/><Relationship Id="rId4" Type="http://schemas.openxmlformats.org/officeDocument/2006/relationships/image" Target="../media/image45.emf"/><Relationship Id="rId9" Type="http://schemas.openxmlformats.org/officeDocument/2006/relationships/customXml" Target="../ink/ink19.xml"/><Relationship Id="rId14" Type="http://schemas.openxmlformats.org/officeDocument/2006/relationships/image" Target="../media/image50.png"/><Relationship Id="rId22"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6.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58.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5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61.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62.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64.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65.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66.e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67.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68.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image" Target="../media/image69.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70.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71.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7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88.xml"/><Relationship Id="rId1" Type="http://schemas.openxmlformats.org/officeDocument/2006/relationships/slideLayout" Target="../slideLayouts/slideLayout6.xml"/><Relationship Id="rId4" Type="http://schemas.openxmlformats.org/officeDocument/2006/relationships/image" Target="../media/image73.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89.xml"/><Relationship Id="rId1" Type="http://schemas.openxmlformats.org/officeDocument/2006/relationships/slideLayout" Target="../slideLayouts/slideLayout6.xml"/><Relationship Id="rId4" Type="http://schemas.openxmlformats.org/officeDocument/2006/relationships/image" Target="../media/image74.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openxmlformats.org/officeDocument/2006/relationships/image" Target="../media/image75.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image" Target="../media/image76.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77.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image" Target="../media/image78.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79.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openxmlformats.org/officeDocument/2006/relationships/image" Target="../media/image80.e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dirty="0"/>
              <a:t>COSTING &amp; PRICING IN A COMPETITIVE WORLD (PART 2)</a:t>
            </a:r>
          </a:p>
        </p:txBody>
      </p:sp>
      <p:pic>
        <p:nvPicPr>
          <p:cNvPr id="2052" name="Picture 4" descr="j02312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75467"/>
            <a:ext cx="2286000" cy="1597025"/>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bwMode="auto">
          <a:xfrm>
            <a:off x="2341918" y="2016125"/>
            <a:ext cx="6769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a:t>MANAGEMENT ACCOUNTING FOR DECISION MAKING</a:t>
            </a:r>
          </a:p>
        </p:txBody>
      </p:sp>
    </p:spTree>
    <p:extLst>
      <p:ext uri="{BB962C8B-B14F-4D97-AF65-F5344CB8AC3E}">
        <p14:creationId xmlns:p14="http://schemas.microsoft.com/office/powerpoint/2010/main" val="2898736671"/>
      </p:ext>
    </p:extLst>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6"/>
          <p:cNvSpPr>
            <a:spLocks noGrp="1" noChangeArrowheads="1"/>
          </p:cNvSpPr>
          <p:nvPr>
            <p:ph type="title"/>
          </p:nvPr>
        </p:nvSpPr>
        <p:spPr>
          <a:xfrm>
            <a:off x="457200" y="76200"/>
            <a:ext cx="8686800" cy="1143000"/>
          </a:xfrm>
        </p:spPr>
        <p:txBody>
          <a:bodyPr>
            <a:normAutofit fontScale="90000"/>
          </a:bodyPr>
          <a:lstStyle/>
          <a:p>
            <a:pPr eaLnBrk="1" hangingPunct="1"/>
            <a:r>
              <a:rPr lang="en-US"/>
              <a:t>Comparing Process and Job-Order Costing</a:t>
            </a:r>
          </a:p>
        </p:txBody>
      </p:sp>
      <p:graphicFrame>
        <p:nvGraphicFramePr>
          <p:cNvPr id="1026" name="Object 1027"/>
          <p:cNvGraphicFramePr>
            <a:graphicFrameLocks noChangeAspect="1"/>
          </p:cNvGraphicFramePr>
          <p:nvPr/>
        </p:nvGraphicFramePr>
        <p:xfrm>
          <a:off x="304800" y="1828800"/>
          <a:ext cx="8458200" cy="1670050"/>
        </p:xfrm>
        <a:graphic>
          <a:graphicData uri="http://schemas.openxmlformats.org/presentationml/2006/ole">
            <mc:AlternateContent xmlns:mc="http://schemas.openxmlformats.org/markup-compatibility/2006">
              <mc:Choice xmlns:v="urn:schemas-microsoft-com:vml" Requires="v">
                <p:oleObj name="Worksheet" r:id="rId3" imgW="3609859" imgH="771627" progId="Excel.Sheet.8">
                  <p:embed/>
                </p:oleObj>
              </mc:Choice>
              <mc:Fallback>
                <p:oleObj name="Worksheet" r:id="rId3" imgW="3609859" imgH="771627" progId="Excel.Sheet.8">
                  <p:embed/>
                  <p:pic>
                    <p:nvPicPr>
                      <p:cNvPr id="1026"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84582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9  of  181</a:t>
            </a:r>
          </a:p>
        </p:txBody>
      </p:sp>
    </p:spTree>
    <p:extLst>
      <p:ext uri="{BB962C8B-B14F-4D97-AF65-F5344CB8AC3E}">
        <p14:creationId xmlns:p14="http://schemas.microsoft.com/office/powerpoint/2010/main" val="808314226"/>
      </p:ext>
    </p:extLst>
  </p:cSld>
  <p:clrMapOvr>
    <a:masterClrMapping/>
  </p:clrMapOvr>
  <p:transition>
    <p:strips dir="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a:t>Plantwide Overhead Rate</a:t>
            </a:r>
          </a:p>
        </p:txBody>
      </p:sp>
      <p:sp>
        <p:nvSpPr>
          <p:cNvPr id="47107" name="Rectangle 1027"/>
          <p:cNvSpPr>
            <a:spLocks noChangeArrowheads="1"/>
          </p:cNvSpPr>
          <p:nvPr/>
        </p:nvSpPr>
        <p:spPr bwMode="auto">
          <a:xfrm>
            <a:off x="609600" y="1574800"/>
            <a:ext cx="5603875" cy="1625600"/>
          </a:xfrm>
          <a:prstGeom prst="rect">
            <a:avLst/>
          </a:prstGeom>
          <a:solidFill>
            <a:srgbClr val="990000"/>
          </a:solidFill>
          <a:ln w="12700">
            <a:solidFill>
              <a:schemeClr val="tx1"/>
            </a:solidFill>
            <a:miter lim="800000"/>
            <a:headEnd/>
            <a:tailEnd/>
          </a:ln>
          <a:effectLst>
            <a:outerShdw dist="35921" dir="2700000" algn="ctr" rotWithShape="0">
              <a:schemeClr val="tx1"/>
            </a:outerShdw>
          </a:effectLst>
        </p:spPr>
        <p:txBody>
          <a:bodyPr wrap="none" lIns="90488" tIns="44450" rIns="90488" bIns="44450">
            <a:spAutoFit/>
          </a:bodyPr>
          <a:lstStyle/>
          <a:p>
            <a:pPr algn="ctr" eaLnBrk="0" hangingPunct="0"/>
            <a:r>
              <a:rPr lang="en-US" sz="3600">
                <a:solidFill>
                  <a:srgbClr val="FFFF00"/>
                </a:solidFill>
                <a:effectLst>
                  <a:outerShdw blurRad="38100" dist="38100" dir="2700000" algn="tl">
                    <a:srgbClr val="000000"/>
                  </a:outerShdw>
                </a:effectLst>
              </a:rPr>
              <a:t>Plantwide Overhead Rate</a:t>
            </a:r>
            <a:br>
              <a:rPr lang="en-US" sz="3600">
                <a:solidFill>
                  <a:schemeClr val="bg1"/>
                </a:solidFill>
                <a:effectLst>
                  <a:outerShdw blurRad="38100" dist="38100" dir="2700000" algn="tl">
                    <a:srgbClr val="000000"/>
                  </a:outerShdw>
                </a:effectLst>
              </a:rPr>
            </a:br>
            <a:r>
              <a:rPr lang="en-US" sz="3200">
                <a:solidFill>
                  <a:schemeClr val="bg1"/>
                </a:solidFill>
                <a:effectLst>
                  <a:outerShdw blurRad="38100" dist="38100" dir="2700000" algn="tl">
                    <a:srgbClr val="000000"/>
                  </a:outerShdw>
                </a:effectLst>
              </a:rPr>
              <a:t>A single overhead rate used</a:t>
            </a:r>
            <a:br>
              <a:rPr lang="en-US" sz="3200">
                <a:solidFill>
                  <a:schemeClr val="bg1"/>
                </a:solidFill>
                <a:effectLst>
                  <a:outerShdw blurRad="38100" dist="38100" dir="2700000" algn="tl">
                    <a:srgbClr val="000000"/>
                  </a:outerShdw>
                </a:effectLst>
              </a:rPr>
            </a:br>
            <a:r>
              <a:rPr lang="en-US" sz="3200">
                <a:solidFill>
                  <a:schemeClr val="bg1"/>
                </a:solidFill>
                <a:effectLst>
                  <a:outerShdw blurRad="38100" dist="38100" dir="2700000" algn="tl">
                    <a:srgbClr val="000000"/>
                  </a:outerShdw>
                </a:effectLst>
              </a:rPr>
              <a:t> throughout an entire factory.  </a:t>
            </a:r>
          </a:p>
        </p:txBody>
      </p:sp>
      <p:sp>
        <p:nvSpPr>
          <p:cNvPr id="47108" name="Text Box 1028"/>
          <p:cNvSpPr txBox="1">
            <a:spLocks noChangeArrowheads="1"/>
          </p:cNvSpPr>
          <p:nvPr/>
        </p:nvSpPr>
        <p:spPr bwMode="auto">
          <a:xfrm>
            <a:off x="609600" y="3505200"/>
            <a:ext cx="8115300" cy="2640013"/>
          </a:xfrm>
          <a:prstGeom prst="rect">
            <a:avLst/>
          </a:prstGeom>
          <a:solidFill>
            <a:srgbClr val="CCECFF"/>
          </a:solidFill>
          <a:ln w="28575">
            <a:solidFill>
              <a:schemeClr val="tx1"/>
            </a:solidFill>
            <a:miter lim="800000"/>
            <a:headEnd/>
            <a:tailEnd/>
          </a:ln>
          <a:effectLst>
            <a:outerShdw dist="89803" dir="2700000" algn="ctr" rotWithShape="0">
              <a:schemeClr val="tx1"/>
            </a:outerShdw>
          </a:effectLst>
        </p:spPr>
        <p:txBody>
          <a:bodyPr>
            <a:spAutoFit/>
          </a:bodyPr>
          <a:lstStyle/>
          <a:p>
            <a:pPr eaLnBrk="0" hangingPunct="0">
              <a:spcBef>
                <a:spcPct val="50000"/>
              </a:spcBef>
            </a:pPr>
            <a:r>
              <a:rPr lang="en-US" sz="2400" b="1"/>
              <a:t>Direct labor has often been used as the allocation base for overhead because:</a:t>
            </a:r>
          </a:p>
          <a:p>
            <a:pPr>
              <a:spcBef>
                <a:spcPct val="30000"/>
              </a:spcBef>
            </a:pPr>
            <a:r>
              <a:rPr lang="en-US" sz="2400"/>
              <a:t>1.    Direct labor information was already being recorded.</a:t>
            </a:r>
          </a:p>
          <a:p>
            <a:pPr>
              <a:spcBef>
                <a:spcPct val="30000"/>
              </a:spcBef>
            </a:pPr>
            <a:r>
              <a:rPr lang="en-US" sz="2400"/>
              <a:t>2.    Direct labor was a large component of product costs.</a:t>
            </a:r>
          </a:p>
          <a:p>
            <a:pPr>
              <a:spcBef>
                <a:spcPct val="30000"/>
              </a:spcBef>
            </a:pPr>
            <a:r>
              <a:rPr lang="en-US" sz="2400"/>
              <a:t>3.    Managers believed direct labor and overhead costs</a:t>
            </a:r>
            <a:br>
              <a:rPr lang="en-US" sz="2400"/>
            </a:br>
            <a:r>
              <a:rPr lang="en-US" sz="2400"/>
              <a:t>       were highly correlated. </a:t>
            </a:r>
            <a:endParaRPr lang="en-US" sz="2400" b="1"/>
          </a:p>
        </p:txBody>
      </p:sp>
      <p:sp>
        <p:nvSpPr>
          <p:cNvPr id="2" name="Footer Placeholder 1"/>
          <p:cNvSpPr>
            <a:spLocks noGrp="1"/>
          </p:cNvSpPr>
          <p:nvPr>
            <p:ph type="ftr" sz="quarter" idx="10"/>
          </p:nvPr>
        </p:nvSpPr>
        <p:spPr/>
        <p:txBody>
          <a:bodyPr/>
          <a:lstStyle/>
          <a:p>
            <a:pPr>
              <a:defRPr/>
            </a:pPr>
            <a:r>
              <a:rPr lang="en-US" dirty="0">
                <a:solidFill>
                  <a:srgbClr val="000000"/>
                </a:solidFill>
              </a:rPr>
              <a:t>Slide  132  of  181</a:t>
            </a:r>
          </a:p>
        </p:txBody>
      </p:sp>
    </p:spTree>
    <p:extLst>
      <p:ext uri="{BB962C8B-B14F-4D97-AF65-F5344CB8AC3E}">
        <p14:creationId xmlns:p14="http://schemas.microsoft.com/office/powerpoint/2010/main" val="42735550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1246909"/>
            <a:ext cx="9144000" cy="2945422"/>
          </a:xfrm>
          <a:prstGeom prst="rect">
            <a:avLst/>
          </a:prstGeom>
          <a:solidFill>
            <a:schemeClr val="accent1"/>
          </a:solidFill>
          <a:ln w="9525">
            <a:solidFill>
              <a:schemeClr val="tx1"/>
            </a:solidFill>
            <a:miter lim="800000"/>
            <a:headEnd/>
            <a:tailEnd/>
          </a:ln>
          <a:effectLst>
            <a:outerShdw dist="53882" dir="2700000" algn="ctr" rotWithShape="0">
              <a:schemeClr val="tx1"/>
            </a:outerShdw>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eaLnBrk="0" hangingPunct="0">
              <a:spcBef>
                <a:spcPct val="50000"/>
              </a:spcBef>
            </a:pPr>
            <a:r>
              <a:rPr lang="en-US" b="1" dirty="0">
                <a:solidFill>
                  <a:schemeClr val="tx2"/>
                </a:solidFill>
              </a:rPr>
              <a:t>Today, direct labor may no longer be a satisfactory base for allocation of overhead.</a:t>
            </a:r>
          </a:p>
          <a:p>
            <a:pPr>
              <a:spcBef>
                <a:spcPct val="30000"/>
              </a:spcBef>
              <a:buFontTx/>
              <a:buAutoNum type="arabicPeriod"/>
            </a:pPr>
            <a:r>
              <a:rPr lang="en-US" b="1" dirty="0">
                <a:solidFill>
                  <a:schemeClr val="tx2"/>
                </a:solidFill>
              </a:rPr>
              <a:t>Most companies sell a large variety of products that consume differing amounts of overhead.</a:t>
            </a:r>
          </a:p>
          <a:p>
            <a:pPr eaLnBrk="0" hangingPunct="0">
              <a:spcBef>
                <a:spcPct val="50000"/>
              </a:spcBef>
              <a:buFont typeface="Wingdings" pitchFamily="2" charset="2"/>
              <a:buAutoNum type="arabicPeriod"/>
            </a:pPr>
            <a:r>
              <a:rPr lang="en-US" b="1" dirty="0">
                <a:solidFill>
                  <a:schemeClr val="tx2"/>
                </a:solidFill>
              </a:rPr>
              <a:t>As a percentage of total costs, direct labor has been shrinking and overhead has been increasing.  Many of the new overhead costs may not be correlated with direct labor.</a:t>
            </a:r>
          </a:p>
          <a:p>
            <a:pPr eaLnBrk="0" hangingPunct="0">
              <a:spcBef>
                <a:spcPct val="50000"/>
              </a:spcBef>
              <a:buFont typeface="Wingdings" pitchFamily="2" charset="2"/>
              <a:buAutoNum type="arabicPeriod"/>
            </a:pPr>
            <a:r>
              <a:rPr lang="en-US" b="1" dirty="0">
                <a:solidFill>
                  <a:schemeClr val="tx2"/>
                </a:solidFill>
              </a:rPr>
              <a:t>Technology advancements have reduced the cost and complexity of gathering diverse sources of data. </a:t>
            </a:r>
          </a:p>
        </p:txBody>
      </p:sp>
      <p:sp>
        <p:nvSpPr>
          <p:cNvPr id="49155" name="Rectangle 3"/>
          <p:cNvSpPr>
            <a:spLocks noGrp="1" noChangeArrowheads="1"/>
          </p:cNvSpPr>
          <p:nvPr>
            <p:ph type="title"/>
          </p:nvPr>
        </p:nvSpPr>
        <p:spPr/>
        <p:txBody>
          <a:bodyPr/>
          <a:lstStyle/>
          <a:p>
            <a:r>
              <a:rPr lang="en-US"/>
              <a:t>Plantwide Overhead Rate</a:t>
            </a:r>
          </a:p>
        </p:txBody>
      </p:sp>
      <p:sp>
        <p:nvSpPr>
          <p:cNvPr id="49156" name="Rectangle 4"/>
          <p:cNvSpPr>
            <a:spLocks noChangeArrowheads="1"/>
          </p:cNvSpPr>
          <p:nvPr/>
        </p:nvSpPr>
        <p:spPr bwMode="auto">
          <a:xfrm>
            <a:off x="228600" y="4718340"/>
            <a:ext cx="8458200" cy="914400"/>
          </a:xfrm>
          <a:prstGeom prst="rect">
            <a:avLst/>
          </a:prstGeom>
          <a:solidFill>
            <a:srgbClr val="008000"/>
          </a:solidFill>
          <a:ln w="9525">
            <a:solidFill>
              <a:schemeClr val="tx1"/>
            </a:solidFill>
            <a:miter lim="800000"/>
            <a:headEnd/>
            <a:tailEnd/>
          </a:ln>
          <a:effectLst>
            <a:outerShdw dist="89803" dir="2700000" algn="ctr" rotWithShape="0">
              <a:schemeClr val="tx1"/>
            </a:outerShdw>
          </a:effectLst>
        </p:spPr>
        <p:txBody>
          <a:bodyPr wrap="none" anchor="ctr"/>
          <a:lstStyle/>
          <a:p>
            <a:pPr algn="ctr">
              <a:spcBef>
                <a:spcPct val="30000"/>
              </a:spcBef>
            </a:pPr>
            <a:r>
              <a:rPr lang="en-US" sz="2400">
                <a:solidFill>
                  <a:schemeClr val="bg1"/>
                </a:solidFill>
                <a:effectLst>
                  <a:outerShdw blurRad="38100" dist="38100" dir="2700000" algn="tl">
                    <a:srgbClr val="000000"/>
                  </a:outerShdw>
                </a:effectLst>
              </a:rPr>
              <a:t>A plantwide overhead allocation system may not be optimal</a:t>
            </a:r>
            <a:br>
              <a:rPr lang="en-US" sz="2400">
                <a:solidFill>
                  <a:schemeClr val="bg1"/>
                </a:solidFill>
                <a:effectLst>
                  <a:outerShdw blurRad="38100" dist="38100" dir="2700000" algn="tl">
                    <a:srgbClr val="000000"/>
                  </a:outerShdw>
                </a:effectLst>
              </a:rPr>
            </a:br>
            <a:r>
              <a:rPr lang="en-US" sz="2400">
                <a:solidFill>
                  <a:schemeClr val="bg1"/>
                </a:solidFill>
                <a:effectLst>
                  <a:outerShdw blurRad="38100" dist="38100" dir="2700000" algn="tl">
                    <a:srgbClr val="000000"/>
                  </a:outerShdw>
                </a:effectLst>
              </a:rPr>
              <a:t>for many companies in today’s business environment.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133  of  181</a:t>
            </a:r>
          </a:p>
        </p:txBody>
      </p:sp>
    </p:spTree>
    <p:extLst>
      <p:ext uri="{BB962C8B-B14F-4D97-AF65-F5344CB8AC3E}">
        <p14:creationId xmlns:p14="http://schemas.microsoft.com/office/powerpoint/2010/main" val="1830000887"/>
      </p:ext>
    </p:extLst>
  </p:cSld>
  <p:clrMapOvr>
    <a:masterClrMapping/>
  </p:clrMapOvr>
  <p:transition>
    <p:strips dir="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Departmental Overhead Rates</a:t>
            </a:r>
          </a:p>
        </p:txBody>
      </p:sp>
      <p:graphicFrame>
        <p:nvGraphicFramePr>
          <p:cNvPr id="51203" name="Object 3"/>
          <p:cNvGraphicFramePr>
            <a:graphicFrameLocks/>
          </p:cNvGraphicFramePr>
          <p:nvPr/>
        </p:nvGraphicFramePr>
        <p:xfrm>
          <a:off x="244475" y="2971800"/>
          <a:ext cx="4022725" cy="3810000"/>
        </p:xfrm>
        <a:graphic>
          <a:graphicData uri="http://schemas.openxmlformats.org/presentationml/2006/ole">
            <mc:AlternateContent xmlns:mc="http://schemas.openxmlformats.org/markup-compatibility/2006">
              <mc:Choice xmlns:v="urn:schemas-microsoft-com:vml" Requires="v">
                <p:oleObj name="Clip" r:id="rId3" imgW="5827680" imgH="5546520" progId="MS_ClipArt_Gallery.2">
                  <p:embed/>
                </p:oleObj>
              </mc:Choice>
              <mc:Fallback>
                <p:oleObj name="Clip" r:id="rId3" imgW="5827680" imgH="5546520" progId="MS_ClipArt_Gallery.2">
                  <p:embed/>
                  <p:pic>
                    <p:nvPicPr>
                      <p:cNvPr id="51203"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2971800"/>
                        <a:ext cx="4022725" cy="3810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pic>
                </p:oleObj>
              </mc:Fallback>
            </mc:AlternateContent>
          </a:graphicData>
        </a:graphic>
      </p:graphicFrame>
      <p:sp>
        <p:nvSpPr>
          <p:cNvPr id="51204" name="Rectangle 4"/>
          <p:cNvSpPr>
            <a:spLocks noChangeArrowheads="1"/>
          </p:cNvSpPr>
          <p:nvPr/>
        </p:nvSpPr>
        <p:spPr bwMode="auto">
          <a:xfrm>
            <a:off x="665163" y="3657600"/>
            <a:ext cx="2790825"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accent1"/>
                  </a:outerShdw>
                </a:effectLst>
              </a14:hiddenEffects>
            </a:ext>
          </a:extLst>
        </p:spPr>
        <p:txBody>
          <a:bodyPr wrap="none" lIns="90488" tIns="44450" rIns="90488" bIns="44450">
            <a:spAutoFit/>
          </a:bodyPr>
          <a:lstStyle/>
          <a:p>
            <a:pPr algn="ctr" eaLnBrk="0" hangingPunct="0"/>
            <a:r>
              <a:rPr lang="en-US" sz="2000" b="1">
                <a:solidFill>
                  <a:srgbClr val="0000CC"/>
                </a:solidFill>
              </a:rPr>
              <a:t>Finishing Department</a:t>
            </a:r>
          </a:p>
        </p:txBody>
      </p:sp>
      <p:sp>
        <p:nvSpPr>
          <p:cNvPr id="51205" name="Rectangle 5"/>
          <p:cNvSpPr>
            <a:spLocks noChangeArrowheads="1"/>
          </p:cNvSpPr>
          <p:nvPr/>
        </p:nvSpPr>
        <p:spPr bwMode="auto">
          <a:xfrm>
            <a:off x="685800" y="5260975"/>
            <a:ext cx="2749550"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accent1"/>
                  </a:outerShdw>
                </a:effectLst>
              </a14:hiddenEffects>
            </a:ext>
          </a:extLst>
        </p:spPr>
        <p:txBody>
          <a:bodyPr wrap="none" lIns="90488" tIns="44450" rIns="90488" bIns="44450">
            <a:spAutoFit/>
          </a:bodyPr>
          <a:lstStyle/>
          <a:p>
            <a:pPr algn="ctr" eaLnBrk="0" hangingPunct="0"/>
            <a:r>
              <a:rPr lang="en-US" sz="2000" b="1">
                <a:solidFill>
                  <a:srgbClr val="006600"/>
                </a:solidFill>
              </a:rPr>
              <a:t>Shipping Department</a:t>
            </a:r>
          </a:p>
        </p:txBody>
      </p:sp>
      <p:sp>
        <p:nvSpPr>
          <p:cNvPr id="51206" name="Rectangle 6"/>
          <p:cNvSpPr>
            <a:spLocks noChangeArrowheads="1"/>
          </p:cNvSpPr>
          <p:nvPr/>
        </p:nvSpPr>
        <p:spPr bwMode="auto">
          <a:xfrm>
            <a:off x="1049338" y="4459288"/>
            <a:ext cx="2663825"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accent1"/>
                  </a:outerShdw>
                </a:effectLst>
              </a14:hiddenEffects>
            </a:ext>
          </a:extLst>
        </p:spPr>
        <p:txBody>
          <a:bodyPr wrap="none" lIns="90488" tIns="44450" rIns="90488" bIns="44450">
            <a:spAutoFit/>
          </a:bodyPr>
          <a:lstStyle/>
          <a:p>
            <a:pPr algn="ctr" eaLnBrk="0" hangingPunct="0"/>
            <a:r>
              <a:rPr lang="en-US" sz="2000" b="1">
                <a:solidFill>
                  <a:srgbClr val="A50021"/>
                </a:solidFill>
              </a:rPr>
              <a:t>Painting Department</a:t>
            </a:r>
          </a:p>
        </p:txBody>
      </p:sp>
      <p:sp>
        <p:nvSpPr>
          <p:cNvPr id="51207" name="Rectangle 7"/>
          <p:cNvSpPr>
            <a:spLocks noChangeArrowheads="1"/>
          </p:cNvSpPr>
          <p:nvPr/>
        </p:nvSpPr>
        <p:spPr bwMode="auto">
          <a:xfrm>
            <a:off x="381000" y="1371600"/>
            <a:ext cx="8763000" cy="1076325"/>
          </a:xfrm>
          <a:prstGeom prst="rect">
            <a:avLst/>
          </a:prstGeom>
          <a:solidFill>
            <a:srgbClr val="FFFFCC"/>
          </a:solidFill>
          <a:ln w="12700">
            <a:solidFill>
              <a:srgbClr val="000000"/>
            </a:solidFill>
            <a:miter lim="800000"/>
            <a:headEnd/>
            <a:tailEnd/>
          </a:ln>
          <a:effectLst>
            <a:outerShdw dist="71842" dir="2700000" algn="ctr" rotWithShape="0">
              <a:srgbClr val="000000"/>
            </a:outerShdw>
          </a:effectLst>
        </p:spPr>
        <p:txBody>
          <a:bodyPr lIns="90488" tIns="44450" rIns="90488" bIns="44450">
            <a:spAutoFit/>
          </a:bodyPr>
          <a:lstStyle/>
          <a:p>
            <a:pPr algn="ctr" eaLnBrk="0" hangingPunct="0"/>
            <a:r>
              <a:rPr lang="en-US" sz="3200">
                <a:solidFill>
                  <a:srgbClr val="0000CC"/>
                </a:solidFill>
              </a:rPr>
              <a:t>Many companies have a system in which each department has its own overhead rate.</a:t>
            </a:r>
          </a:p>
        </p:txBody>
      </p:sp>
      <p:sp>
        <p:nvSpPr>
          <p:cNvPr id="51208" name="Rectangle 8"/>
          <p:cNvSpPr>
            <a:spLocks noChangeArrowheads="1"/>
          </p:cNvSpPr>
          <p:nvPr/>
        </p:nvSpPr>
        <p:spPr bwMode="auto">
          <a:xfrm>
            <a:off x="4114800" y="2751138"/>
            <a:ext cx="4953000" cy="3802062"/>
          </a:xfrm>
          <a:prstGeom prst="rect">
            <a:avLst/>
          </a:prstGeom>
          <a:solidFill>
            <a:srgbClr val="CCECFF"/>
          </a:solidFill>
          <a:ln w="12700">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hangingPunct="0"/>
            <a:r>
              <a:rPr lang="en-US" sz="2700"/>
              <a:t>The allocation base depends on the nature of the work</a:t>
            </a:r>
            <a:br>
              <a:rPr lang="en-US" sz="2700"/>
            </a:br>
            <a:r>
              <a:rPr lang="en-US" sz="2700"/>
              <a:t>performed in each department. In the machining department,</a:t>
            </a:r>
            <a:br>
              <a:rPr lang="en-US" sz="2700"/>
            </a:br>
            <a:r>
              <a:rPr lang="en-US" sz="2700"/>
              <a:t>overhead may be based on machine-hours, but in the assembly department, overhead may be based on labor-hours.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134  of  181</a:t>
            </a:r>
          </a:p>
        </p:txBody>
      </p:sp>
    </p:spTree>
    <p:extLst>
      <p:ext uri="{BB962C8B-B14F-4D97-AF65-F5344CB8AC3E}">
        <p14:creationId xmlns:p14="http://schemas.microsoft.com/office/powerpoint/2010/main" val="3312790754"/>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wipe(left)">
                                      <p:cBhvr>
                                        <p:cTn id="7" dur="500"/>
                                        <p:tgtEl>
                                          <p:spTgt spid="5120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208"/>
                                        </p:tgtEl>
                                        <p:attrNameLst>
                                          <p:attrName>style.visibility</p:attrName>
                                        </p:attrNameLst>
                                      </p:cBhvr>
                                      <p:to>
                                        <p:strVal val="visible"/>
                                      </p:to>
                                    </p:set>
                                    <p:animEffect transition="in" filter="dissolve">
                                      <p:cBhvr>
                                        <p:cTn id="11"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autoUpdateAnimBg="0"/>
      <p:bldP spid="51208"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313027" y="4419600"/>
            <a:ext cx="8610600" cy="1905000"/>
            <a:chOff x="240" y="2892"/>
            <a:chExt cx="5424" cy="1200"/>
          </a:xfrm>
        </p:grpSpPr>
        <p:sp>
          <p:nvSpPr>
            <p:cNvPr id="53251" name="AutoShape 3"/>
            <p:cNvSpPr>
              <a:spLocks noChangeArrowheads="1"/>
            </p:cNvSpPr>
            <p:nvPr/>
          </p:nvSpPr>
          <p:spPr bwMode="auto">
            <a:xfrm>
              <a:off x="2763" y="2892"/>
              <a:ext cx="336" cy="624"/>
            </a:xfrm>
            <a:prstGeom prst="downArrow">
              <a:avLst>
                <a:gd name="adj1" fmla="val 50000"/>
                <a:gd name="adj2" fmla="val 46429"/>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71842" dir="2700000" algn="ctr" rotWithShape="0">
                      <a:schemeClr val="tx2"/>
                    </a:outerShdw>
                  </a:effectLst>
                </a14:hiddenEffects>
              </a:ext>
            </a:extLst>
          </p:spPr>
          <p:txBody>
            <a:bodyPr anchor="ctr"/>
            <a:lstStyle/>
            <a:p>
              <a:endParaRPr lang="en-US"/>
            </a:p>
          </p:txBody>
        </p:sp>
        <p:sp>
          <p:nvSpPr>
            <p:cNvPr id="53252" name="Rectangle 4"/>
            <p:cNvSpPr>
              <a:spLocks noChangeArrowheads="1"/>
            </p:cNvSpPr>
            <p:nvPr/>
          </p:nvSpPr>
          <p:spPr bwMode="auto">
            <a:xfrm>
              <a:off x="240" y="3516"/>
              <a:ext cx="5424" cy="576"/>
            </a:xfrm>
            <a:prstGeom prst="rect">
              <a:avLst/>
            </a:prstGeom>
            <a:solidFill>
              <a:srgbClr val="0000FF"/>
            </a:solidFill>
            <a:ln w="9525">
              <a:solidFill>
                <a:schemeClr val="tx1"/>
              </a:solidFill>
              <a:miter lim="800000"/>
              <a:headEnd/>
              <a:tailEnd/>
            </a:ln>
            <a:effectLst>
              <a:outerShdw dist="71842" dir="2700000" algn="ctr" rotWithShape="0">
                <a:schemeClr val="tx1"/>
              </a:outerShdw>
            </a:effectLst>
          </p:spPr>
          <p:txBody>
            <a:bodyPr anchor="ctr"/>
            <a:lstStyle/>
            <a:p>
              <a:pPr algn="ctr" eaLnBrk="0" hangingPunct="0"/>
              <a:r>
                <a:rPr lang="en-US" sz="2600" b="1">
                  <a:solidFill>
                    <a:srgbClr val="EDDAC7"/>
                  </a:solidFill>
                </a:rPr>
                <a:t>Activity-base costing is required to account for these other factors.</a:t>
              </a:r>
            </a:p>
          </p:txBody>
        </p:sp>
      </p:grpSp>
      <p:grpSp>
        <p:nvGrpSpPr>
          <p:cNvPr id="53254" name="Group 6"/>
          <p:cNvGrpSpPr>
            <a:grpSpLocks/>
          </p:cNvGrpSpPr>
          <p:nvPr/>
        </p:nvGrpSpPr>
        <p:grpSpPr bwMode="auto">
          <a:xfrm>
            <a:off x="385763" y="2133600"/>
            <a:ext cx="8534400" cy="2808288"/>
            <a:chOff x="243" y="1380"/>
            <a:chExt cx="5376" cy="1769"/>
          </a:xfrm>
        </p:grpSpPr>
        <p:sp>
          <p:nvSpPr>
            <p:cNvPr id="53255" name="AutoShape 7"/>
            <p:cNvSpPr>
              <a:spLocks noChangeArrowheads="1"/>
            </p:cNvSpPr>
            <p:nvPr/>
          </p:nvSpPr>
          <p:spPr bwMode="auto">
            <a:xfrm>
              <a:off x="2763" y="1380"/>
              <a:ext cx="336" cy="624"/>
            </a:xfrm>
            <a:prstGeom prst="downArrow">
              <a:avLst>
                <a:gd name="adj1" fmla="val 50000"/>
                <a:gd name="adj2" fmla="val 46429"/>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71842" dir="2700000" algn="ctr" rotWithShape="0">
                      <a:schemeClr val="tx2"/>
                    </a:outerShdw>
                  </a:effectLst>
                </a14:hiddenEffects>
              </a:ext>
            </a:extLst>
          </p:spPr>
          <p:txBody>
            <a:bodyPr anchor="ctr"/>
            <a:lstStyle/>
            <a:p>
              <a:endParaRPr lang="en-US"/>
            </a:p>
          </p:txBody>
        </p:sp>
        <p:sp>
          <p:nvSpPr>
            <p:cNvPr id="53256" name="Rectangle 8"/>
            <p:cNvSpPr>
              <a:spLocks noChangeArrowheads="1"/>
            </p:cNvSpPr>
            <p:nvPr/>
          </p:nvSpPr>
          <p:spPr bwMode="auto">
            <a:xfrm>
              <a:off x="243" y="1997"/>
              <a:ext cx="5376" cy="1152"/>
            </a:xfrm>
            <a:prstGeom prst="rect">
              <a:avLst/>
            </a:prstGeom>
            <a:solidFill>
              <a:srgbClr val="006600"/>
            </a:solidFill>
            <a:ln w="9525">
              <a:solidFill>
                <a:schemeClr val="tx1"/>
              </a:solidFill>
              <a:miter lim="800000"/>
              <a:headEnd/>
              <a:tailEnd/>
            </a:ln>
            <a:effectLst>
              <a:outerShdw dist="71842" dir="2700000" algn="ctr" rotWithShape="0">
                <a:schemeClr val="tx2"/>
              </a:outerShdw>
            </a:effectLst>
          </p:spPr>
          <p:txBody>
            <a:bodyPr anchor="ctr"/>
            <a:lstStyle/>
            <a:p>
              <a:pPr algn="ctr">
                <a:lnSpc>
                  <a:spcPct val="75000"/>
                </a:lnSpc>
                <a:spcBef>
                  <a:spcPct val="80000"/>
                </a:spcBef>
              </a:pPr>
              <a:r>
                <a:rPr lang="en-US" sz="2600" b="1">
                  <a:solidFill>
                    <a:srgbClr val="EDDAC7"/>
                  </a:solidFill>
                </a:rPr>
                <a:t>The departmental approach relies</a:t>
              </a:r>
              <a:br>
                <a:rPr lang="en-US" sz="2600" b="1">
                  <a:solidFill>
                    <a:srgbClr val="EDDAC7"/>
                  </a:solidFill>
                </a:rPr>
              </a:br>
              <a:r>
                <a:rPr lang="en-US" sz="2600" b="1">
                  <a:solidFill>
                    <a:srgbClr val="EDDAC7"/>
                  </a:solidFill>
                </a:rPr>
                <a:t>exclusively on volume-related allocation bases while some overhead costs may be caused by factors</a:t>
              </a:r>
              <a:br>
                <a:rPr lang="en-US" sz="2600" b="1">
                  <a:solidFill>
                    <a:srgbClr val="EDDAC7"/>
                  </a:solidFill>
                </a:rPr>
              </a:br>
              <a:r>
                <a:rPr lang="en-US" sz="2600" b="1">
                  <a:solidFill>
                    <a:srgbClr val="EDDAC7"/>
                  </a:solidFill>
                </a:rPr>
                <a:t>that are not related to the volume of production.</a:t>
              </a:r>
            </a:p>
          </p:txBody>
        </p:sp>
      </p:grpSp>
      <p:sp>
        <p:nvSpPr>
          <p:cNvPr id="53257" name="Text Box 9"/>
          <p:cNvSpPr txBox="1">
            <a:spLocks noChangeArrowheads="1"/>
          </p:cNvSpPr>
          <p:nvPr/>
        </p:nvSpPr>
        <p:spPr bwMode="auto">
          <a:xfrm>
            <a:off x="347663" y="1295400"/>
            <a:ext cx="8610600" cy="1292225"/>
          </a:xfrm>
          <a:prstGeom prst="rect">
            <a:avLst/>
          </a:prstGeom>
          <a:solidFill>
            <a:schemeClr val="tx2"/>
          </a:solidFill>
          <a:ln w="9525">
            <a:solidFill>
              <a:schemeClr val="tx1"/>
            </a:solidFill>
            <a:miter lim="800000"/>
            <a:headEnd/>
            <a:tailEnd/>
          </a:ln>
          <a:effectLst>
            <a:outerShdw dist="35921" dir="2700000" algn="ctr" rotWithShape="0">
              <a:schemeClr val="tx1"/>
            </a:outerShdw>
          </a:effectLst>
        </p:spPr>
        <p:txBody>
          <a:bodyPr>
            <a:spAutoFit/>
          </a:bodyPr>
          <a:lstStyle/>
          <a:p>
            <a:pPr algn="ctr" eaLnBrk="0" hangingPunct="0">
              <a:spcBef>
                <a:spcPct val="50000"/>
              </a:spcBef>
            </a:pPr>
            <a:r>
              <a:rPr lang="en-US" sz="2600" b="1" dirty="0">
                <a:solidFill>
                  <a:srgbClr val="FFFF99"/>
                </a:solidFill>
              </a:rPr>
              <a:t>Departmental rates will not correctly assign overhead in situations where a company has a range of products and complex overhead costs.</a:t>
            </a:r>
          </a:p>
        </p:txBody>
      </p:sp>
      <p:sp>
        <p:nvSpPr>
          <p:cNvPr id="53258" name="Rectangle 10"/>
          <p:cNvSpPr>
            <a:spLocks noGrp="1" noChangeArrowheads="1"/>
          </p:cNvSpPr>
          <p:nvPr>
            <p:ph type="title"/>
          </p:nvPr>
        </p:nvSpPr>
        <p:spPr>
          <a:xfrm>
            <a:off x="399618" y="285750"/>
            <a:ext cx="7042150" cy="1143000"/>
          </a:xfrm>
        </p:spPr>
        <p:txBody>
          <a:bodyPr/>
          <a:lstStyle/>
          <a:p>
            <a:r>
              <a:rPr lang="en-US"/>
              <a:t>Departmental Overhead Rates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135  of  181</a:t>
            </a:r>
          </a:p>
        </p:txBody>
      </p:sp>
    </p:spTree>
    <p:extLst>
      <p:ext uri="{BB962C8B-B14F-4D97-AF65-F5344CB8AC3E}">
        <p14:creationId xmlns:p14="http://schemas.microsoft.com/office/powerpoint/2010/main" val="39061341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slide(fromTop)">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slide(fromTop)">
                                      <p:cBhvr>
                                        <p:cTn id="12"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517525" y="1828800"/>
            <a:ext cx="8534400" cy="1320800"/>
          </a:xfrm>
          <a:prstGeom prst="rect">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a:solidFill>
                  <a:srgbClr val="0000CC"/>
                </a:solidFill>
              </a:rPr>
              <a:t>A number of allocation bases are used for assigning costs to products.</a:t>
            </a:r>
          </a:p>
        </p:txBody>
      </p:sp>
      <p:sp>
        <p:nvSpPr>
          <p:cNvPr id="55301" name="Rectangle 5"/>
          <p:cNvSpPr>
            <a:spLocks noGrp="1" noChangeArrowheads="1"/>
          </p:cNvSpPr>
          <p:nvPr>
            <p:ph type="title"/>
          </p:nvPr>
        </p:nvSpPr>
        <p:spPr/>
        <p:txBody>
          <a:bodyPr/>
          <a:lstStyle/>
          <a:p>
            <a:r>
              <a:rPr lang="en-US"/>
              <a:t>Activity-Based Costing (ABC)</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136 of  181</a:t>
            </a:r>
          </a:p>
        </p:txBody>
      </p:sp>
    </p:spTree>
    <p:extLst>
      <p:ext uri="{BB962C8B-B14F-4D97-AF65-F5344CB8AC3E}">
        <p14:creationId xmlns:p14="http://schemas.microsoft.com/office/powerpoint/2010/main" val="3926487189"/>
      </p:ext>
    </p:extLst>
  </p:cSld>
  <p:clrMapOvr>
    <a:masterClrMapping/>
  </p:clrMapOvr>
  <p:transition>
    <p:blinds/>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3581400" y="4919663"/>
            <a:ext cx="5029200" cy="1524000"/>
            <a:chOff x="2352" y="3242"/>
            <a:chExt cx="2784" cy="790"/>
          </a:xfrm>
        </p:grpSpPr>
        <p:cxnSp>
          <p:nvCxnSpPr>
            <p:cNvPr id="57347" name="AutoShape 3"/>
            <p:cNvCxnSpPr>
              <a:cxnSpLocks noChangeShapeType="1"/>
              <a:stCxn id="57354" idx="2"/>
              <a:endCxn id="57348" idx="0"/>
            </p:cNvCxnSpPr>
            <p:nvPr/>
          </p:nvCxnSpPr>
          <p:spPr bwMode="auto">
            <a:xfrm>
              <a:off x="3744" y="3242"/>
              <a:ext cx="0" cy="454"/>
            </a:xfrm>
            <a:prstGeom prst="straightConnector1">
              <a:avLst/>
            </a:prstGeom>
            <a:noFill/>
            <a:ln w="762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7348" name="AutoShape 4"/>
            <p:cNvSpPr>
              <a:spLocks noChangeArrowheads="1"/>
            </p:cNvSpPr>
            <p:nvPr/>
          </p:nvSpPr>
          <p:spPr bwMode="auto">
            <a:xfrm>
              <a:off x="2352" y="3696"/>
              <a:ext cx="2784" cy="336"/>
            </a:xfrm>
            <a:prstGeom prst="roundRect">
              <a:avLst>
                <a:gd name="adj" fmla="val 16667"/>
              </a:avLst>
            </a:prstGeom>
            <a:solidFill>
              <a:srgbClr val="009900"/>
            </a:solidFill>
            <a:ln w="12700">
              <a:solidFill>
                <a:srgbClr val="009900"/>
              </a:solidFill>
              <a:round/>
              <a:headEnd/>
              <a:tailEnd/>
            </a:ln>
            <a:effectLst>
              <a:outerShdw dist="91581" dir="3378596" algn="ctr" rotWithShape="0">
                <a:schemeClr val="tx1"/>
              </a:outerShdw>
            </a:effectLst>
          </p:spPr>
          <p:txBody>
            <a:bodyPr wrap="none" anchor="ctr"/>
            <a:lstStyle/>
            <a:p>
              <a:pPr algn="ctr" eaLnBrk="0" hangingPunct="0"/>
              <a:r>
                <a:rPr lang="en-US" sz="2800">
                  <a:solidFill>
                    <a:schemeClr val="bg1"/>
                  </a:solidFill>
                  <a:effectLst>
                    <a:outerShdw blurRad="38100" dist="38100" dir="2700000" algn="tl">
                      <a:srgbClr val="000000"/>
                    </a:outerShdw>
                  </a:effectLst>
                </a:rPr>
                <a:t>Cost</a:t>
              </a:r>
            </a:p>
          </p:txBody>
        </p:sp>
      </p:grpSp>
      <p:pic>
        <p:nvPicPr>
          <p:cNvPr id="57350" name="Picture 6" descr="hh0173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743200"/>
            <a:ext cx="2489200" cy="1976438"/>
          </a:xfrm>
          <a:prstGeom prst="rect">
            <a:avLst/>
          </a:prstGeom>
          <a:noFill/>
          <a:extLst>
            <a:ext uri="{909E8E84-426E-40DD-AFC4-6F175D3DCCD1}">
              <a14:hiddenFill xmlns:a14="http://schemas.microsoft.com/office/drawing/2010/main">
                <a:solidFill>
                  <a:srgbClr val="FFFFFF"/>
                </a:solidFill>
              </a14:hiddenFill>
            </a:ext>
          </a:extLst>
        </p:spPr>
      </p:pic>
      <p:sp>
        <p:nvSpPr>
          <p:cNvPr id="57351" name="Rectangle 7"/>
          <p:cNvSpPr>
            <a:spLocks noGrp="1" noChangeArrowheads="1"/>
          </p:cNvSpPr>
          <p:nvPr>
            <p:ph type="title"/>
          </p:nvPr>
        </p:nvSpPr>
        <p:spPr/>
        <p:txBody>
          <a:bodyPr/>
          <a:lstStyle/>
          <a:p>
            <a:r>
              <a:rPr lang="en-US"/>
              <a:t>Activity-Based Costing (ABC)</a:t>
            </a:r>
          </a:p>
        </p:txBody>
      </p:sp>
      <p:grpSp>
        <p:nvGrpSpPr>
          <p:cNvPr id="57352" name="Group 8"/>
          <p:cNvGrpSpPr>
            <a:grpSpLocks/>
          </p:cNvGrpSpPr>
          <p:nvPr/>
        </p:nvGrpSpPr>
        <p:grpSpPr bwMode="auto">
          <a:xfrm>
            <a:off x="3581400" y="3606800"/>
            <a:ext cx="5029200" cy="1584325"/>
            <a:chOff x="2352" y="2421"/>
            <a:chExt cx="2784" cy="821"/>
          </a:xfrm>
        </p:grpSpPr>
        <p:cxnSp>
          <p:nvCxnSpPr>
            <p:cNvPr id="57353" name="AutoShape 9"/>
            <p:cNvCxnSpPr>
              <a:cxnSpLocks noChangeShapeType="1"/>
              <a:stCxn id="57357" idx="2"/>
              <a:endCxn id="57354" idx="0"/>
            </p:cNvCxnSpPr>
            <p:nvPr/>
          </p:nvCxnSpPr>
          <p:spPr bwMode="auto">
            <a:xfrm>
              <a:off x="3744" y="2421"/>
              <a:ext cx="0" cy="453"/>
            </a:xfrm>
            <a:prstGeom prst="straightConnector1">
              <a:avLst/>
            </a:prstGeom>
            <a:noFill/>
            <a:ln w="762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7354" name="AutoShape 10"/>
            <p:cNvSpPr>
              <a:spLocks noChangeArrowheads="1"/>
            </p:cNvSpPr>
            <p:nvPr/>
          </p:nvSpPr>
          <p:spPr bwMode="auto">
            <a:xfrm>
              <a:off x="2352" y="2874"/>
              <a:ext cx="2784" cy="368"/>
            </a:xfrm>
            <a:prstGeom prst="roundRect">
              <a:avLst>
                <a:gd name="adj" fmla="val 16667"/>
              </a:avLst>
            </a:prstGeom>
            <a:solidFill>
              <a:srgbClr val="0033CC"/>
            </a:solidFill>
            <a:ln w="12700">
              <a:solidFill>
                <a:schemeClr val="tx1"/>
              </a:solidFill>
              <a:round/>
              <a:headEnd/>
              <a:tailEnd/>
            </a:ln>
            <a:effectLst>
              <a:outerShdw dist="63500" dir="3187806" algn="ctr" rotWithShape="0">
                <a:schemeClr val="tx1"/>
              </a:outerShdw>
            </a:effectLst>
          </p:spPr>
          <p:txBody>
            <a:bodyPr wrap="none" anchor="ctr"/>
            <a:lstStyle/>
            <a:p>
              <a:pPr algn="ctr" eaLnBrk="0" hangingPunct="0"/>
              <a:r>
                <a:rPr lang="en-US" sz="2800">
                  <a:solidFill>
                    <a:schemeClr val="bg1"/>
                  </a:solidFill>
                  <a:effectLst>
                    <a:outerShdw blurRad="38100" dist="38100" dir="2700000" algn="tl">
                      <a:srgbClr val="000000"/>
                    </a:outerShdw>
                  </a:effectLst>
                </a:rPr>
                <a:t>Consumption of Resources</a:t>
              </a:r>
            </a:p>
          </p:txBody>
        </p:sp>
      </p:grpSp>
      <p:grpSp>
        <p:nvGrpSpPr>
          <p:cNvPr id="57355" name="Group 11"/>
          <p:cNvGrpSpPr>
            <a:grpSpLocks/>
          </p:cNvGrpSpPr>
          <p:nvPr/>
        </p:nvGrpSpPr>
        <p:grpSpPr bwMode="auto">
          <a:xfrm>
            <a:off x="3581400" y="2363788"/>
            <a:ext cx="5029200" cy="1522412"/>
            <a:chOff x="2352" y="1632"/>
            <a:chExt cx="2784" cy="789"/>
          </a:xfrm>
        </p:grpSpPr>
        <p:cxnSp>
          <p:nvCxnSpPr>
            <p:cNvPr id="57356" name="AutoShape 12"/>
            <p:cNvCxnSpPr>
              <a:cxnSpLocks noChangeShapeType="1"/>
              <a:stCxn id="57358" idx="2"/>
              <a:endCxn id="57357" idx="0"/>
            </p:cNvCxnSpPr>
            <p:nvPr/>
          </p:nvCxnSpPr>
          <p:spPr bwMode="auto">
            <a:xfrm>
              <a:off x="3744" y="1632"/>
              <a:ext cx="0" cy="453"/>
            </a:xfrm>
            <a:prstGeom prst="straightConnector1">
              <a:avLst/>
            </a:prstGeom>
            <a:noFill/>
            <a:ln w="762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7357" name="AutoShape 13"/>
            <p:cNvSpPr>
              <a:spLocks noChangeArrowheads="1"/>
            </p:cNvSpPr>
            <p:nvPr/>
          </p:nvSpPr>
          <p:spPr bwMode="auto">
            <a:xfrm>
              <a:off x="2352" y="2085"/>
              <a:ext cx="2784" cy="336"/>
            </a:xfrm>
            <a:prstGeom prst="roundRect">
              <a:avLst>
                <a:gd name="adj" fmla="val 16667"/>
              </a:avLst>
            </a:prstGeom>
            <a:solidFill>
              <a:schemeClr val="folHlink"/>
            </a:solidFill>
            <a:ln w="12700">
              <a:solidFill>
                <a:schemeClr val="tx1"/>
              </a:solidFill>
              <a:round/>
              <a:headEnd/>
              <a:tailEnd/>
            </a:ln>
            <a:effectLst>
              <a:outerShdw dist="63500" dir="3187806" algn="ctr" rotWithShape="0">
                <a:schemeClr val="tx1"/>
              </a:outerShdw>
            </a:effectLst>
          </p:spPr>
          <p:txBody>
            <a:bodyPr wrap="none" anchor="ctr"/>
            <a:lstStyle/>
            <a:p>
              <a:pPr algn="ctr" eaLnBrk="0" hangingPunct="0"/>
              <a:r>
                <a:rPr lang="en-US" sz="2800">
                  <a:solidFill>
                    <a:schemeClr val="bg1"/>
                  </a:solidFill>
                  <a:effectLst>
                    <a:outerShdw blurRad="38100" dist="38100" dir="2700000" algn="tl">
                      <a:srgbClr val="000000"/>
                    </a:outerShdw>
                  </a:effectLst>
                </a:rPr>
                <a:t>Activities</a:t>
              </a:r>
            </a:p>
          </p:txBody>
        </p:sp>
      </p:grpSp>
      <p:sp>
        <p:nvSpPr>
          <p:cNvPr id="57358" name="AutoShape 14"/>
          <p:cNvSpPr>
            <a:spLocks noChangeArrowheads="1"/>
          </p:cNvSpPr>
          <p:nvPr/>
        </p:nvSpPr>
        <p:spPr bwMode="auto">
          <a:xfrm>
            <a:off x="3581400" y="1600200"/>
            <a:ext cx="5029200" cy="1019175"/>
          </a:xfrm>
          <a:prstGeom prst="roundRect">
            <a:avLst>
              <a:gd name="adj" fmla="val 16667"/>
            </a:avLst>
          </a:prstGeom>
          <a:solidFill>
            <a:schemeClr val="tx1"/>
          </a:solidFill>
          <a:ln w="12700">
            <a:solidFill>
              <a:schemeClr val="tx1"/>
            </a:solidFill>
            <a:round/>
            <a:headEnd/>
            <a:tailEnd/>
          </a:ln>
          <a:effectLst>
            <a:outerShdw dist="63500" dir="3187806" algn="ctr" rotWithShape="0">
              <a:schemeClr val="bg2"/>
            </a:outerShdw>
          </a:effectLst>
        </p:spPr>
        <p:txBody>
          <a:bodyPr wrap="none" anchor="ctr"/>
          <a:lstStyle/>
          <a:p>
            <a:pPr algn="ctr" eaLnBrk="0" hangingPunct="0"/>
            <a:r>
              <a:rPr lang="en-US" sz="2800">
                <a:solidFill>
                  <a:schemeClr val="bg1"/>
                </a:solidFill>
                <a:effectLst>
                  <a:outerShdw blurRad="38100" dist="38100" dir="2700000" algn="tl">
                    <a:srgbClr val="999966"/>
                  </a:outerShdw>
                </a:effectLst>
              </a:rPr>
              <a:t>Cost Objects</a:t>
            </a:r>
          </a:p>
          <a:p>
            <a:pPr algn="ctr" eaLnBrk="0" hangingPunct="0"/>
            <a:r>
              <a:rPr lang="en-US" sz="2800">
                <a:solidFill>
                  <a:schemeClr val="bg1"/>
                </a:solidFill>
                <a:effectLst>
                  <a:outerShdw blurRad="38100" dist="38100" dir="2700000" algn="tl">
                    <a:srgbClr val="999966"/>
                  </a:outerShdw>
                </a:effectLst>
              </a:rPr>
              <a:t>(e.g., products and customers)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137  of  181</a:t>
            </a:r>
          </a:p>
        </p:txBody>
      </p:sp>
    </p:spTree>
    <p:extLst>
      <p:ext uri="{BB962C8B-B14F-4D97-AF65-F5344CB8AC3E}">
        <p14:creationId xmlns:p14="http://schemas.microsoft.com/office/powerpoint/2010/main" val="35185650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57355"/>
                                        </p:tgtEl>
                                        <p:attrNameLst>
                                          <p:attrName>style.visibility</p:attrName>
                                        </p:attrNameLst>
                                      </p:cBhvr>
                                      <p:to>
                                        <p:strVal val="visible"/>
                                      </p:to>
                                    </p:set>
                                    <p:animEffect transition="in" filter="slide(fromTop)">
                                      <p:cBhvr>
                                        <p:cTn id="7" dur="500"/>
                                        <p:tgtEl>
                                          <p:spTgt spid="57355"/>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57352"/>
                                        </p:tgtEl>
                                        <p:attrNameLst>
                                          <p:attrName>style.visibility</p:attrName>
                                        </p:attrNameLst>
                                      </p:cBhvr>
                                      <p:to>
                                        <p:strVal val="visible"/>
                                      </p:to>
                                    </p:set>
                                    <p:animEffect transition="in" filter="slide(fromTop)">
                                      <p:cBhvr>
                                        <p:cTn id="11" dur="500"/>
                                        <p:tgtEl>
                                          <p:spTgt spid="57352"/>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57346"/>
                                        </p:tgtEl>
                                        <p:attrNameLst>
                                          <p:attrName>style.visibility</p:attrName>
                                        </p:attrNameLst>
                                      </p:cBhvr>
                                      <p:to>
                                        <p:strVal val="visible"/>
                                      </p:to>
                                    </p:set>
                                    <p:animEffect transition="in" filter="slide(fromTop)">
                                      <p:cBhvr>
                                        <p:cTn id="15"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val 2"/>
          <p:cNvSpPr>
            <a:spLocks noChangeArrowheads="1"/>
          </p:cNvSpPr>
          <p:nvPr/>
        </p:nvSpPr>
        <p:spPr bwMode="auto">
          <a:xfrm>
            <a:off x="685800" y="1714500"/>
            <a:ext cx="2438400" cy="11430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a:t>Activity</a:t>
            </a:r>
          </a:p>
        </p:txBody>
      </p:sp>
      <p:sp>
        <p:nvSpPr>
          <p:cNvPr id="59395" name="Rectangle 3"/>
          <p:cNvSpPr>
            <a:spLocks noChangeArrowheads="1"/>
          </p:cNvSpPr>
          <p:nvPr/>
        </p:nvSpPr>
        <p:spPr bwMode="auto">
          <a:xfrm>
            <a:off x="5105400" y="1676400"/>
            <a:ext cx="3429000" cy="1219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400" b="1"/>
              <a:t>An event that causes the consumption of overhead resources</a:t>
            </a:r>
          </a:p>
        </p:txBody>
      </p:sp>
      <p:cxnSp>
        <p:nvCxnSpPr>
          <p:cNvPr id="59396" name="AutoShape 4"/>
          <p:cNvCxnSpPr>
            <a:cxnSpLocks noChangeShapeType="1"/>
            <a:stCxn id="59394" idx="6"/>
            <a:endCxn id="59395" idx="1"/>
          </p:cNvCxnSpPr>
          <p:nvPr/>
        </p:nvCxnSpPr>
        <p:spPr bwMode="auto">
          <a:xfrm>
            <a:off x="3124200" y="2286000"/>
            <a:ext cx="1981200"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398" name="AutoShape 6"/>
          <p:cNvSpPr>
            <a:spLocks noChangeArrowheads="1"/>
          </p:cNvSpPr>
          <p:nvPr/>
        </p:nvSpPr>
        <p:spPr bwMode="auto">
          <a:xfrm>
            <a:off x="228600" y="5105400"/>
            <a:ext cx="1981200" cy="1371600"/>
          </a:xfrm>
          <a:prstGeom prst="roundRect">
            <a:avLst>
              <a:gd name="adj" fmla="val 16667"/>
            </a:avLst>
          </a:prstGeom>
          <a:solidFill>
            <a:srgbClr val="CCE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t>Setting up</a:t>
            </a:r>
            <a:br>
              <a:rPr lang="en-US" sz="2400"/>
            </a:br>
            <a:r>
              <a:rPr lang="en-US" sz="2400"/>
              <a:t>machines</a:t>
            </a:r>
          </a:p>
        </p:txBody>
      </p:sp>
      <p:sp>
        <p:nvSpPr>
          <p:cNvPr id="59399" name="AutoShape 7"/>
          <p:cNvSpPr>
            <a:spLocks noChangeArrowheads="1"/>
          </p:cNvSpPr>
          <p:nvPr/>
        </p:nvSpPr>
        <p:spPr bwMode="auto">
          <a:xfrm>
            <a:off x="2590800" y="3657600"/>
            <a:ext cx="4114800" cy="533400"/>
          </a:xfrm>
          <a:prstGeom prst="roundRect">
            <a:avLst>
              <a:gd name="adj" fmla="val 16667"/>
            </a:avLst>
          </a:prstGeom>
          <a:solidFill>
            <a:srgbClr val="CCE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t>Examples of Activities</a:t>
            </a:r>
          </a:p>
        </p:txBody>
      </p:sp>
      <p:sp>
        <p:nvSpPr>
          <p:cNvPr id="59400" name="AutoShape 8"/>
          <p:cNvSpPr>
            <a:spLocks noChangeArrowheads="1"/>
          </p:cNvSpPr>
          <p:nvPr/>
        </p:nvSpPr>
        <p:spPr bwMode="auto">
          <a:xfrm>
            <a:off x="2489200" y="5105400"/>
            <a:ext cx="1981200" cy="1371600"/>
          </a:xfrm>
          <a:prstGeom prst="roundRect">
            <a:avLst>
              <a:gd name="adj" fmla="val 16667"/>
            </a:avLst>
          </a:prstGeom>
          <a:solidFill>
            <a:srgbClr val="CCE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t>Admitting</a:t>
            </a:r>
            <a:br>
              <a:rPr lang="en-US" sz="2400"/>
            </a:br>
            <a:r>
              <a:rPr lang="en-US" sz="2400"/>
              <a:t> hospital</a:t>
            </a:r>
            <a:br>
              <a:rPr lang="en-US" sz="2400"/>
            </a:br>
            <a:r>
              <a:rPr lang="en-US" sz="2400"/>
              <a:t>patients</a:t>
            </a:r>
          </a:p>
        </p:txBody>
      </p:sp>
      <p:sp>
        <p:nvSpPr>
          <p:cNvPr id="59401" name="AutoShape 9"/>
          <p:cNvSpPr>
            <a:spLocks noChangeArrowheads="1"/>
          </p:cNvSpPr>
          <p:nvPr/>
        </p:nvSpPr>
        <p:spPr bwMode="auto">
          <a:xfrm>
            <a:off x="7010400" y="5105400"/>
            <a:ext cx="1981200" cy="1371600"/>
          </a:xfrm>
          <a:prstGeom prst="roundRect">
            <a:avLst>
              <a:gd name="adj" fmla="val 16667"/>
            </a:avLst>
          </a:prstGeom>
          <a:solidFill>
            <a:srgbClr val="CCE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t>Opening a </a:t>
            </a:r>
            <a:br>
              <a:rPr lang="en-US" sz="2400"/>
            </a:br>
            <a:r>
              <a:rPr lang="en-US" sz="2400"/>
              <a:t> bank account</a:t>
            </a:r>
          </a:p>
        </p:txBody>
      </p:sp>
      <p:sp>
        <p:nvSpPr>
          <p:cNvPr id="59402" name="AutoShape 10"/>
          <p:cNvSpPr>
            <a:spLocks noChangeArrowheads="1"/>
          </p:cNvSpPr>
          <p:nvPr/>
        </p:nvSpPr>
        <p:spPr bwMode="auto">
          <a:xfrm>
            <a:off x="4749800" y="5105400"/>
            <a:ext cx="1981200" cy="1371600"/>
          </a:xfrm>
          <a:prstGeom prst="roundRect">
            <a:avLst>
              <a:gd name="adj" fmla="val 16667"/>
            </a:avLst>
          </a:prstGeom>
          <a:solidFill>
            <a:srgbClr val="CCE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t>Billing</a:t>
            </a:r>
            <a:br>
              <a:rPr lang="en-US" sz="2400"/>
            </a:br>
            <a:r>
              <a:rPr lang="en-US" sz="2400"/>
              <a:t>customers</a:t>
            </a:r>
          </a:p>
        </p:txBody>
      </p:sp>
      <p:grpSp>
        <p:nvGrpSpPr>
          <p:cNvPr id="59403" name="Group 11"/>
          <p:cNvGrpSpPr>
            <a:grpSpLocks/>
          </p:cNvGrpSpPr>
          <p:nvPr/>
        </p:nvGrpSpPr>
        <p:grpSpPr bwMode="auto">
          <a:xfrm>
            <a:off x="1219200" y="4205288"/>
            <a:ext cx="6781800" cy="885825"/>
            <a:chOff x="768" y="2505"/>
            <a:chExt cx="4272" cy="558"/>
          </a:xfrm>
        </p:grpSpPr>
        <p:cxnSp>
          <p:nvCxnSpPr>
            <p:cNvPr id="59404" name="AutoShape 12"/>
            <p:cNvCxnSpPr>
              <a:cxnSpLocks noChangeShapeType="1"/>
              <a:stCxn id="59399" idx="2"/>
              <a:endCxn id="59398" idx="0"/>
            </p:cNvCxnSpPr>
            <p:nvPr/>
          </p:nvCxnSpPr>
          <p:spPr bwMode="auto">
            <a:xfrm rot="5400000">
              <a:off x="1569" y="1704"/>
              <a:ext cx="558" cy="2160"/>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5" name="AutoShape 13"/>
            <p:cNvCxnSpPr>
              <a:cxnSpLocks noChangeShapeType="1"/>
              <a:stCxn id="59399" idx="2"/>
              <a:endCxn id="59400" idx="0"/>
            </p:cNvCxnSpPr>
            <p:nvPr/>
          </p:nvCxnSpPr>
          <p:spPr bwMode="auto">
            <a:xfrm rot="5400000">
              <a:off x="2281" y="2416"/>
              <a:ext cx="558" cy="736"/>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6" name="AutoShape 14"/>
            <p:cNvCxnSpPr>
              <a:cxnSpLocks noChangeShapeType="1"/>
              <a:stCxn id="59399" idx="2"/>
              <a:endCxn id="59402" idx="0"/>
            </p:cNvCxnSpPr>
            <p:nvPr/>
          </p:nvCxnSpPr>
          <p:spPr bwMode="auto">
            <a:xfrm rot="16200000" flipH="1">
              <a:off x="2993" y="2440"/>
              <a:ext cx="558" cy="688"/>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7" name="AutoShape 15"/>
            <p:cNvCxnSpPr>
              <a:cxnSpLocks noChangeShapeType="1"/>
              <a:stCxn id="59399" idx="2"/>
              <a:endCxn id="59401" idx="0"/>
            </p:cNvCxnSpPr>
            <p:nvPr/>
          </p:nvCxnSpPr>
          <p:spPr bwMode="auto">
            <a:xfrm rot="16200000" flipH="1">
              <a:off x="3705" y="1728"/>
              <a:ext cx="558" cy="2112"/>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408" name="Rectangle 16"/>
          <p:cNvSpPr>
            <a:spLocks noGrp="1" noChangeArrowheads="1"/>
          </p:cNvSpPr>
          <p:nvPr>
            <p:ph type="title"/>
          </p:nvPr>
        </p:nvSpPr>
        <p:spPr/>
        <p:txBody>
          <a:bodyPr/>
          <a:lstStyle/>
          <a:p>
            <a:r>
              <a:rPr lang="en-US"/>
              <a:t>Activity-Based Costing (ABC)</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138   of  181</a:t>
            </a:r>
          </a:p>
        </p:txBody>
      </p:sp>
    </p:spTree>
    <p:extLst>
      <p:ext uri="{BB962C8B-B14F-4D97-AF65-F5344CB8AC3E}">
        <p14:creationId xmlns:p14="http://schemas.microsoft.com/office/powerpoint/2010/main" val="296804729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slide(fromTop)">
                                      <p:cBhvr>
                                        <p:cTn id="7" dur="500"/>
                                        <p:tgtEl>
                                          <p:spTgt spid="59399"/>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59403"/>
                                        </p:tgtEl>
                                        <p:attrNameLst>
                                          <p:attrName>style.visibility</p:attrName>
                                        </p:attrNameLst>
                                      </p:cBhvr>
                                      <p:to>
                                        <p:strVal val="visible"/>
                                      </p:to>
                                    </p:set>
                                    <p:animEffect transition="in" filter="slide(fromTop)">
                                      <p:cBhvr>
                                        <p:cTn id="11" dur="500"/>
                                        <p:tgtEl>
                                          <p:spTgt spid="59403"/>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59398"/>
                                        </p:tgtEl>
                                        <p:attrNameLst>
                                          <p:attrName>style.visibility</p:attrName>
                                        </p:attrNameLst>
                                      </p:cBhvr>
                                      <p:to>
                                        <p:strVal val="visible"/>
                                      </p:to>
                                    </p:set>
                                    <p:animEffect transition="in" filter="slide(fromTop)">
                                      <p:cBhvr>
                                        <p:cTn id="15" dur="500"/>
                                        <p:tgtEl>
                                          <p:spTgt spid="59398"/>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59400"/>
                                        </p:tgtEl>
                                        <p:attrNameLst>
                                          <p:attrName>style.visibility</p:attrName>
                                        </p:attrNameLst>
                                      </p:cBhvr>
                                      <p:to>
                                        <p:strVal val="visible"/>
                                      </p:to>
                                    </p:set>
                                    <p:animEffect transition="in" filter="slide(fromTop)">
                                      <p:cBhvr>
                                        <p:cTn id="19" dur="500"/>
                                        <p:tgtEl>
                                          <p:spTgt spid="59400"/>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59402"/>
                                        </p:tgtEl>
                                        <p:attrNameLst>
                                          <p:attrName>style.visibility</p:attrName>
                                        </p:attrNameLst>
                                      </p:cBhvr>
                                      <p:to>
                                        <p:strVal val="visible"/>
                                      </p:to>
                                    </p:set>
                                    <p:animEffect transition="in" filter="slide(fromTop)">
                                      <p:cBhvr>
                                        <p:cTn id="23" dur="500"/>
                                        <p:tgtEl>
                                          <p:spTgt spid="59402"/>
                                        </p:tgtEl>
                                      </p:cBhvr>
                                    </p:animEffect>
                                  </p:childTnLst>
                                </p:cTn>
                              </p:par>
                            </p:childTnLst>
                          </p:cTn>
                        </p:par>
                        <p:par>
                          <p:cTn id="24" fill="hold" nodeType="afterGroup">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slide(fromTop)">
                                      <p:cBhvr>
                                        <p:cTn id="27" dur="5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autoUpdateAnimBg="0"/>
      <p:bldP spid="59399" grpId="0" animBg="1" autoUpdateAnimBg="0"/>
      <p:bldP spid="59400" grpId="0" animBg="1" autoUpdateAnimBg="0"/>
      <p:bldP spid="59401" grpId="0" animBg="1" autoUpdateAnimBg="0"/>
      <p:bldP spid="59402"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5" name="Group 5"/>
          <p:cNvGrpSpPr>
            <a:grpSpLocks/>
          </p:cNvGrpSpPr>
          <p:nvPr/>
        </p:nvGrpSpPr>
        <p:grpSpPr bwMode="auto">
          <a:xfrm>
            <a:off x="381000" y="1600200"/>
            <a:ext cx="8458200" cy="1219200"/>
            <a:chOff x="432" y="1632"/>
            <a:chExt cx="4944" cy="768"/>
          </a:xfrm>
        </p:grpSpPr>
        <p:sp>
          <p:nvSpPr>
            <p:cNvPr id="61446" name="Oval 6"/>
            <p:cNvSpPr>
              <a:spLocks noChangeArrowheads="1"/>
            </p:cNvSpPr>
            <p:nvPr/>
          </p:nvSpPr>
          <p:spPr bwMode="auto">
            <a:xfrm>
              <a:off x="432" y="1656"/>
              <a:ext cx="1536" cy="720"/>
            </a:xfrm>
            <a:prstGeom prst="ellipse">
              <a:avLst/>
            </a:prstGeom>
            <a:solidFill>
              <a:srgbClr val="EDDAC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400" b="1"/>
                <a:t>Activity Cost Pool</a:t>
              </a:r>
            </a:p>
          </p:txBody>
        </p:sp>
        <p:sp>
          <p:nvSpPr>
            <p:cNvPr id="61447" name="Rectangle 7"/>
            <p:cNvSpPr>
              <a:spLocks noChangeArrowheads="1"/>
            </p:cNvSpPr>
            <p:nvPr/>
          </p:nvSpPr>
          <p:spPr bwMode="auto">
            <a:xfrm>
              <a:off x="3216" y="1632"/>
              <a:ext cx="2160" cy="768"/>
            </a:xfrm>
            <a:prstGeom prst="rect">
              <a:avLst/>
            </a:prstGeom>
            <a:solidFill>
              <a:srgbClr val="EDDAC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000" b="1"/>
                <a:t>A “cost bucket” in which costs related to a particular activity are accumulated</a:t>
              </a:r>
            </a:p>
          </p:txBody>
        </p:sp>
        <p:cxnSp>
          <p:nvCxnSpPr>
            <p:cNvPr id="61448" name="AutoShape 8"/>
            <p:cNvCxnSpPr>
              <a:cxnSpLocks noChangeShapeType="1"/>
              <a:stCxn id="61446" idx="6"/>
              <a:endCxn id="61447" idx="1"/>
            </p:cNvCxnSpPr>
            <p:nvPr/>
          </p:nvCxnSpPr>
          <p:spPr bwMode="auto">
            <a:xfrm>
              <a:off x="1968" y="2016"/>
              <a:ext cx="1248"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449" name="Group 9"/>
          <p:cNvGrpSpPr>
            <a:grpSpLocks/>
          </p:cNvGrpSpPr>
          <p:nvPr/>
        </p:nvGrpSpPr>
        <p:grpSpPr bwMode="auto">
          <a:xfrm>
            <a:off x="381000" y="2971800"/>
            <a:ext cx="8458200" cy="1219200"/>
            <a:chOff x="432" y="2496"/>
            <a:chExt cx="4944" cy="768"/>
          </a:xfrm>
        </p:grpSpPr>
        <p:sp>
          <p:nvSpPr>
            <p:cNvPr id="61450" name="Oval 10"/>
            <p:cNvSpPr>
              <a:spLocks noChangeArrowheads="1"/>
            </p:cNvSpPr>
            <p:nvPr/>
          </p:nvSpPr>
          <p:spPr bwMode="auto">
            <a:xfrm>
              <a:off x="432" y="2520"/>
              <a:ext cx="1536" cy="720"/>
            </a:xfrm>
            <a:prstGeom prst="ellipse">
              <a:avLst/>
            </a:prstGeom>
            <a:solidFill>
              <a:srgbClr val="D6D5B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400" b="1"/>
                <a:t>Activity Measure</a:t>
              </a:r>
            </a:p>
          </p:txBody>
        </p:sp>
        <p:sp>
          <p:nvSpPr>
            <p:cNvPr id="61451" name="Rectangle 11"/>
            <p:cNvSpPr>
              <a:spLocks noChangeArrowheads="1"/>
            </p:cNvSpPr>
            <p:nvPr/>
          </p:nvSpPr>
          <p:spPr bwMode="auto">
            <a:xfrm>
              <a:off x="3216" y="2496"/>
              <a:ext cx="2160" cy="768"/>
            </a:xfrm>
            <a:prstGeom prst="rect">
              <a:avLst/>
            </a:prstGeom>
            <a:solidFill>
              <a:srgbClr val="D6D5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000" b="1"/>
                <a:t>Expresses how much of the activity is carried out and is used as the allocation base for applying overhead costs</a:t>
              </a:r>
            </a:p>
          </p:txBody>
        </p:sp>
        <p:cxnSp>
          <p:nvCxnSpPr>
            <p:cNvPr id="61452" name="AutoShape 12"/>
            <p:cNvCxnSpPr>
              <a:cxnSpLocks noChangeShapeType="1"/>
              <a:stCxn id="61450" idx="6"/>
              <a:endCxn id="61451" idx="1"/>
            </p:cNvCxnSpPr>
            <p:nvPr/>
          </p:nvCxnSpPr>
          <p:spPr bwMode="auto">
            <a:xfrm>
              <a:off x="1968" y="2880"/>
              <a:ext cx="1248" cy="0"/>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454" name="Rectangle 14"/>
          <p:cNvSpPr>
            <a:spLocks noGrp="1" noChangeArrowheads="1"/>
          </p:cNvSpPr>
          <p:nvPr>
            <p:ph type="title"/>
          </p:nvPr>
        </p:nvSpPr>
        <p:spPr/>
        <p:txBody>
          <a:bodyPr/>
          <a:lstStyle/>
          <a:p>
            <a:r>
              <a:rPr lang="en-US"/>
              <a:t>Activity-Based Costing (ABC)</a:t>
            </a:r>
          </a:p>
        </p:txBody>
      </p:sp>
      <p:pic>
        <p:nvPicPr>
          <p:cNvPr id="6145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5257800"/>
            <a:ext cx="1905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459" name="Group 19"/>
          <p:cNvGrpSpPr>
            <a:grpSpLocks/>
          </p:cNvGrpSpPr>
          <p:nvPr/>
        </p:nvGrpSpPr>
        <p:grpSpPr bwMode="auto">
          <a:xfrm>
            <a:off x="381000" y="4419600"/>
            <a:ext cx="8534400" cy="1219200"/>
            <a:chOff x="240" y="2784"/>
            <a:chExt cx="5376" cy="768"/>
          </a:xfrm>
        </p:grpSpPr>
        <p:sp>
          <p:nvSpPr>
            <p:cNvPr id="61456" name="Oval 16"/>
            <p:cNvSpPr>
              <a:spLocks noChangeArrowheads="1"/>
            </p:cNvSpPr>
            <p:nvPr/>
          </p:nvSpPr>
          <p:spPr bwMode="auto">
            <a:xfrm>
              <a:off x="240" y="2808"/>
              <a:ext cx="1673" cy="72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400" b="1"/>
                <a:t>Activity Rate</a:t>
              </a:r>
            </a:p>
          </p:txBody>
        </p:sp>
        <p:sp>
          <p:nvSpPr>
            <p:cNvPr id="61457" name="Rectangle 17"/>
            <p:cNvSpPr>
              <a:spLocks noChangeArrowheads="1"/>
            </p:cNvSpPr>
            <p:nvPr/>
          </p:nvSpPr>
          <p:spPr bwMode="auto">
            <a:xfrm>
              <a:off x="3264" y="2784"/>
              <a:ext cx="2352" cy="76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000" b="1"/>
                <a:t>A predetermined overhead rate for each activity </a:t>
              </a:r>
              <a:br>
                <a:rPr lang="en-US" sz="2000" b="1"/>
              </a:br>
              <a:r>
                <a:rPr lang="en-US" sz="2000" b="1"/>
                <a:t>cost pool. </a:t>
              </a:r>
            </a:p>
          </p:txBody>
        </p:sp>
        <p:cxnSp>
          <p:nvCxnSpPr>
            <p:cNvPr id="61458" name="AutoShape 18"/>
            <p:cNvCxnSpPr>
              <a:cxnSpLocks noChangeShapeType="1"/>
              <a:stCxn id="61456" idx="6"/>
              <a:endCxn id="61457" idx="1"/>
            </p:cNvCxnSpPr>
            <p:nvPr/>
          </p:nvCxnSpPr>
          <p:spPr bwMode="auto">
            <a:xfrm>
              <a:off x="1913" y="3168"/>
              <a:ext cx="1351" cy="0"/>
            </a:xfrm>
            <a:prstGeom prst="straightConnector1">
              <a:avLst/>
            </a:prstGeom>
            <a:noFill/>
            <a:ln w="381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Footer Placeholder 1"/>
          <p:cNvSpPr>
            <a:spLocks noGrp="1"/>
          </p:cNvSpPr>
          <p:nvPr>
            <p:ph type="ftr" sz="quarter" idx="10"/>
          </p:nvPr>
        </p:nvSpPr>
        <p:spPr/>
        <p:txBody>
          <a:bodyPr/>
          <a:lstStyle/>
          <a:p>
            <a:pPr>
              <a:defRPr/>
            </a:pPr>
            <a:r>
              <a:rPr lang="en-US" dirty="0">
                <a:solidFill>
                  <a:srgbClr val="000000"/>
                </a:solidFill>
              </a:rPr>
              <a:t>Slide 139  of  181</a:t>
            </a:r>
          </a:p>
        </p:txBody>
      </p:sp>
    </p:spTree>
    <p:extLst>
      <p:ext uri="{BB962C8B-B14F-4D97-AF65-F5344CB8AC3E}">
        <p14:creationId xmlns:p14="http://schemas.microsoft.com/office/powerpoint/2010/main" val="32366478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0-#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61449"/>
                                        </p:tgtEl>
                                        <p:attrNameLst>
                                          <p:attrName>style.visibility</p:attrName>
                                        </p:attrNameLst>
                                      </p:cBhvr>
                                      <p:to>
                                        <p:strVal val="visible"/>
                                      </p:to>
                                    </p:set>
                                    <p:animEffect transition="in" filter="wipe(left)">
                                      <p:cBhvr>
                                        <p:cTn id="13" dur="500"/>
                                        <p:tgtEl>
                                          <p:spTgt spid="614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1459"/>
                                        </p:tgtEl>
                                        <p:attrNameLst>
                                          <p:attrName>style.visibility</p:attrName>
                                        </p:attrNameLst>
                                      </p:cBhvr>
                                      <p:to>
                                        <p:strVal val="visible"/>
                                      </p:to>
                                    </p:set>
                                    <p:animEffect transition="in" filter="wipe(left)">
                                      <p:cBhvr>
                                        <p:cTn id="18" dur="500"/>
                                        <p:tgtEl>
                                          <p:spTgt spid="61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Activity-Based Costing (ABC)</a:t>
            </a:r>
          </a:p>
        </p:txBody>
      </p:sp>
      <p:sp>
        <p:nvSpPr>
          <p:cNvPr id="65540" name="Rectangle 4"/>
          <p:cNvSpPr>
            <a:spLocks noChangeArrowheads="1"/>
          </p:cNvSpPr>
          <p:nvPr/>
        </p:nvSpPr>
        <p:spPr bwMode="auto">
          <a:xfrm>
            <a:off x="519772" y="2133600"/>
            <a:ext cx="8305800" cy="2133600"/>
          </a:xfrm>
          <a:prstGeom prst="rect">
            <a:avLst/>
          </a:prstGeom>
          <a:solidFill>
            <a:srgbClr val="CCECFF"/>
          </a:solidFill>
          <a:ln w="9525">
            <a:solidFill>
              <a:schemeClr val="tx1"/>
            </a:solidFill>
            <a:miter lim="800000"/>
            <a:headEnd/>
            <a:tailEnd/>
          </a:ln>
          <a:effectLst>
            <a:outerShdw dist="89803" dir="2700000" algn="ctr" rotWithShape="0">
              <a:schemeClr val="tx1"/>
            </a:outerShdw>
          </a:effectLst>
        </p:spPr>
        <p:txBody>
          <a:bodyPr wrap="none" anchor="ctr"/>
          <a:lstStyle/>
          <a:p>
            <a:pPr algn="ctr">
              <a:spcBef>
                <a:spcPct val="30000"/>
              </a:spcBef>
            </a:pPr>
            <a:r>
              <a:rPr lang="en-US" sz="3000"/>
              <a:t>A predetermined overhead rate is computed for</a:t>
            </a:r>
            <a:br>
              <a:rPr lang="en-US" sz="3000"/>
            </a:br>
            <a:r>
              <a:rPr lang="en-US" sz="3000"/>
              <a:t>each activity and then applied to jobs and</a:t>
            </a:r>
            <a:br>
              <a:rPr lang="en-US" sz="3000"/>
            </a:br>
            <a:r>
              <a:rPr lang="en-US" sz="3000"/>
              <a:t>products based on the amount of activity</a:t>
            </a:r>
            <a:br>
              <a:rPr lang="en-US" sz="3000"/>
            </a:br>
            <a:r>
              <a:rPr lang="en-US" sz="3000"/>
              <a:t>consumed by the job or product.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140  of  181</a:t>
            </a:r>
          </a:p>
        </p:txBody>
      </p:sp>
    </p:spTree>
    <p:extLst>
      <p:ext uri="{BB962C8B-B14F-4D97-AF65-F5344CB8AC3E}">
        <p14:creationId xmlns:p14="http://schemas.microsoft.com/office/powerpoint/2010/main" val="7191625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checkerboard(across)">
                                      <p:cBhvr>
                                        <p:cTn id="7"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Designing an Activity-Based</a:t>
            </a:r>
            <a:br>
              <a:rPr lang="en-US"/>
            </a:br>
            <a:r>
              <a:rPr lang="en-US"/>
              <a:t>Costing System</a:t>
            </a:r>
          </a:p>
        </p:txBody>
      </p:sp>
      <p:sp>
        <p:nvSpPr>
          <p:cNvPr id="67587" name="Rectangle 3"/>
          <p:cNvSpPr>
            <a:spLocks noChangeArrowheads="1"/>
          </p:cNvSpPr>
          <p:nvPr/>
        </p:nvSpPr>
        <p:spPr bwMode="auto">
          <a:xfrm>
            <a:off x="609600" y="1447800"/>
            <a:ext cx="8077200" cy="2514600"/>
          </a:xfrm>
          <a:prstGeom prst="rect">
            <a:avLst/>
          </a:prstGeom>
          <a:solidFill>
            <a:srgbClr val="FFFF66"/>
          </a:solidFill>
          <a:ln w="9525">
            <a:solidFill>
              <a:schemeClr val="tx1"/>
            </a:solidFill>
            <a:miter lim="800000"/>
            <a:headEnd/>
            <a:tailEnd/>
          </a:ln>
          <a:effectLst>
            <a:outerShdw dist="89803" dir="2700000" algn="ctr" rotWithShape="0">
              <a:schemeClr val="tx1"/>
            </a:outerShdw>
          </a:effectLst>
        </p:spPr>
        <p:txBody>
          <a:bodyPr anchor="ctr"/>
          <a:lstStyle/>
          <a:p>
            <a:pPr algn="ctr">
              <a:spcBef>
                <a:spcPct val="30000"/>
              </a:spcBef>
            </a:pPr>
            <a:r>
              <a:rPr lang="en-US" sz="3600"/>
              <a:t>The challenge is to select a reasonably small number of activities that explain the bulk of the variation in overhead costs.</a:t>
            </a:r>
          </a:p>
        </p:txBody>
      </p:sp>
      <p:sp>
        <p:nvSpPr>
          <p:cNvPr id="67588" name="Rectangle 4"/>
          <p:cNvSpPr>
            <a:spLocks noChangeArrowheads="1"/>
          </p:cNvSpPr>
          <p:nvPr/>
        </p:nvSpPr>
        <p:spPr bwMode="auto">
          <a:xfrm>
            <a:off x="609600" y="3997036"/>
            <a:ext cx="8077200" cy="2438400"/>
          </a:xfrm>
          <a:prstGeom prst="rect">
            <a:avLst/>
          </a:prstGeom>
          <a:solidFill>
            <a:srgbClr val="008000"/>
          </a:solidFill>
          <a:ln w="9525">
            <a:solidFill>
              <a:schemeClr val="tx1"/>
            </a:solidFill>
            <a:miter lim="800000"/>
            <a:headEnd/>
            <a:tailEnd/>
          </a:ln>
          <a:effectLst>
            <a:outerShdw dist="89803" dir="2700000" algn="ctr" rotWithShape="0">
              <a:schemeClr val="tx1"/>
            </a:outerShdw>
          </a:effectLst>
        </p:spPr>
        <p:txBody>
          <a:bodyPr anchor="ctr"/>
          <a:lstStyle/>
          <a:p>
            <a:pPr algn="ctr">
              <a:spcBef>
                <a:spcPct val="30000"/>
              </a:spcBef>
            </a:pPr>
            <a:r>
              <a:rPr lang="en-US" sz="3200" b="1">
                <a:solidFill>
                  <a:srgbClr val="FFFF66"/>
                </a:solidFill>
                <a:effectLst>
                  <a:outerShdw blurRad="38100" dist="38100" dir="2700000" algn="tl">
                    <a:srgbClr val="000000"/>
                  </a:outerShdw>
                </a:effectLst>
              </a:rPr>
              <a:t>Activities are usually chosen by interviewing a broad range of managers to find out what activities they think consume most of the organization’s resources.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141   of  181</a:t>
            </a:r>
          </a:p>
        </p:txBody>
      </p:sp>
    </p:spTree>
    <p:extLst>
      <p:ext uri="{BB962C8B-B14F-4D97-AF65-F5344CB8AC3E}">
        <p14:creationId xmlns:p14="http://schemas.microsoft.com/office/powerpoint/2010/main" val="425252029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slide(fromBottom)">
                                      <p:cBhvr>
                                        <p:cTn id="7"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sp>
        <p:nvSpPr>
          <p:cNvPr id="55299" name="Rectangle 3"/>
          <p:cNvSpPr>
            <a:spLocks noChangeArrowheads="1"/>
          </p:cNvSpPr>
          <p:nvPr/>
        </p:nvSpPr>
        <p:spPr bwMode="auto">
          <a:xfrm>
            <a:off x="676275" y="1842868"/>
            <a:ext cx="8010525" cy="4210050"/>
          </a:xfrm>
          <a:prstGeom prst="rect">
            <a:avLst/>
          </a:prstGeom>
          <a:solidFill>
            <a:srgbClr val="EDECD2"/>
          </a:solidFill>
          <a:ln w="12699">
            <a:solidFill>
              <a:srgbClr val="000099"/>
            </a:solidFill>
            <a:miter lim="800000"/>
            <a:headEnd/>
            <a:tailEnd/>
          </a:ln>
          <a:effectLst>
            <a:outerShdw dist="107763" dir="2700000" algn="ctr" rotWithShape="0">
              <a:schemeClr val="bg2"/>
            </a:outerShdw>
          </a:effectLst>
        </p:spPr>
        <p:txBody>
          <a:bodyPr lIns="90488" tIns="44450" rIns="90488" bIns="44450"/>
          <a:lstStyle/>
          <a:p>
            <a:pPr marL="469900" indent="-469900">
              <a:lnSpc>
                <a:spcPct val="90000"/>
              </a:lnSpc>
              <a:spcBef>
                <a:spcPct val="20000"/>
              </a:spcBef>
              <a:buClr>
                <a:schemeClr val="tx1"/>
              </a:buClr>
              <a:buFont typeface="Wingdings" pitchFamily="2" charset="2"/>
              <a:buNone/>
              <a:defRPr/>
            </a:pPr>
            <a:r>
              <a:rPr lang="en-US" sz="3200" dirty="0"/>
              <a:t> 	</a:t>
            </a:r>
            <a:r>
              <a:rPr lang="en-US" sz="3200" b="1" dirty="0"/>
              <a:t>Which of the following companies would be likely to use job-order costing rather than process costing?</a:t>
            </a:r>
            <a:endParaRPr lang="en-US" sz="3200" dirty="0"/>
          </a:p>
          <a:p>
            <a:pPr marL="908050" lvl="1" indent="-436563">
              <a:lnSpc>
                <a:spcPct val="90000"/>
              </a:lnSpc>
              <a:spcBef>
                <a:spcPct val="20000"/>
              </a:spcBef>
              <a:buClr>
                <a:schemeClr val="tx1"/>
              </a:buClr>
              <a:buSzPct val="75000"/>
              <a:buFont typeface="Wingdings" pitchFamily="2" charset="2"/>
              <a:buNone/>
              <a:defRPr/>
            </a:pPr>
            <a:r>
              <a:rPr lang="en-US" sz="3200" dirty="0"/>
              <a:t>a. Scott Paper Company for Kleenex.</a:t>
            </a:r>
          </a:p>
          <a:p>
            <a:pPr marL="908050" lvl="1" indent="-436563">
              <a:lnSpc>
                <a:spcPct val="90000"/>
              </a:lnSpc>
              <a:spcBef>
                <a:spcPct val="20000"/>
              </a:spcBef>
              <a:buClr>
                <a:schemeClr val="tx1"/>
              </a:buClr>
              <a:buSzPct val="75000"/>
              <a:buFont typeface="Wingdings" pitchFamily="2" charset="2"/>
              <a:buNone/>
              <a:defRPr/>
            </a:pPr>
            <a:r>
              <a:rPr lang="en-US" sz="3200" dirty="0"/>
              <a:t>b. Architects.</a:t>
            </a:r>
          </a:p>
          <a:p>
            <a:pPr marL="908050" lvl="1" indent="-436563">
              <a:lnSpc>
                <a:spcPct val="90000"/>
              </a:lnSpc>
              <a:spcBef>
                <a:spcPct val="20000"/>
              </a:spcBef>
              <a:buClr>
                <a:schemeClr val="tx1"/>
              </a:buClr>
              <a:buSzPct val="75000"/>
              <a:buFont typeface="Wingdings" pitchFamily="2" charset="2"/>
              <a:buNone/>
              <a:defRPr/>
            </a:pPr>
            <a:r>
              <a:rPr lang="en-US" sz="3200" dirty="0"/>
              <a:t>c. Heinz for ketchup.</a:t>
            </a:r>
          </a:p>
          <a:p>
            <a:pPr marL="908050" lvl="1" indent="-436563">
              <a:lnSpc>
                <a:spcPct val="90000"/>
              </a:lnSpc>
              <a:spcBef>
                <a:spcPct val="20000"/>
              </a:spcBef>
              <a:buClr>
                <a:schemeClr val="tx1"/>
              </a:buClr>
              <a:buSzPct val="75000"/>
              <a:buFont typeface="Wingdings" pitchFamily="2" charset="2"/>
              <a:buNone/>
              <a:defRPr/>
            </a:pPr>
            <a:r>
              <a:rPr lang="en-US" sz="3200" dirty="0"/>
              <a:t>d. Caterer for a wedding reception.</a:t>
            </a:r>
          </a:p>
          <a:p>
            <a:pPr marL="908050" lvl="1" indent="-436563">
              <a:lnSpc>
                <a:spcPct val="90000"/>
              </a:lnSpc>
              <a:spcBef>
                <a:spcPct val="20000"/>
              </a:spcBef>
              <a:buClr>
                <a:schemeClr val="tx1"/>
              </a:buClr>
              <a:buSzPct val="75000"/>
              <a:buFont typeface="Wingdings" pitchFamily="2" charset="2"/>
              <a:buNone/>
              <a:defRPr/>
            </a:pPr>
            <a:r>
              <a:rPr lang="en-US" sz="3200" dirty="0"/>
              <a:t>e. Builder of commercial fishing vessels.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  of  181</a:t>
            </a:r>
          </a:p>
        </p:txBody>
      </p:sp>
    </p:spTree>
    <p:extLst>
      <p:ext uri="{BB962C8B-B14F-4D97-AF65-F5344CB8AC3E}">
        <p14:creationId xmlns:p14="http://schemas.microsoft.com/office/powerpoint/2010/main" val="4032676888"/>
      </p:ext>
    </p:extLst>
  </p:cSld>
  <p:clrMapOvr>
    <a:masterClrMapping/>
  </p:clrMapOvr>
  <p:transition spd="med">
    <p:strips dir="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3"/>
          <p:cNvSpPr>
            <a:spLocks noChangeArrowheads="1"/>
          </p:cNvSpPr>
          <p:nvPr/>
        </p:nvSpPr>
        <p:spPr bwMode="auto">
          <a:xfrm>
            <a:off x="457200" y="1447800"/>
            <a:ext cx="4648200" cy="1676400"/>
          </a:xfrm>
          <a:prstGeom prst="roundRect">
            <a:avLst>
              <a:gd name="adj" fmla="val 16667"/>
            </a:avLst>
          </a:prstGeom>
          <a:solidFill>
            <a:srgbClr val="FFFF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t>Related activities are</a:t>
            </a:r>
            <a:br>
              <a:rPr lang="en-US" sz="2400"/>
            </a:br>
            <a:r>
              <a:rPr lang="en-US" sz="2400"/>
              <a:t>frequently combined to reduce</a:t>
            </a:r>
            <a:br>
              <a:rPr lang="en-US" sz="2400"/>
            </a:br>
            <a:r>
              <a:rPr lang="en-US" sz="2400"/>
              <a:t>the amount of detail and</a:t>
            </a:r>
            <a:br>
              <a:rPr lang="en-US" sz="2400"/>
            </a:br>
            <a:r>
              <a:rPr lang="en-US" sz="2400"/>
              <a:t>record-keeping costs.</a:t>
            </a:r>
          </a:p>
        </p:txBody>
      </p:sp>
      <p:sp>
        <p:nvSpPr>
          <p:cNvPr id="69636" name="Rectangle 4"/>
          <p:cNvSpPr>
            <a:spLocks noChangeArrowheads="1"/>
          </p:cNvSpPr>
          <p:nvPr/>
        </p:nvSpPr>
        <p:spPr bwMode="auto">
          <a:xfrm>
            <a:off x="457200" y="5181600"/>
            <a:ext cx="8382000" cy="1371600"/>
          </a:xfrm>
          <a:prstGeom prst="rect">
            <a:avLst/>
          </a:prstGeom>
          <a:solidFill>
            <a:srgbClr val="CCECFF"/>
          </a:solidFill>
          <a:ln w="9525">
            <a:solidFill>
              <a:schemeClr val="tx1"/>
            </a:solidFill>
            <a:miter lim="800000"/>
            <a:headEnd/>
            <a:tailEnd/>
          </a:ln>
          <a:effectLst>
            <a:outerShdw dist="89803" dir="2700000" algn="ctr" rotWithShape="0">
              <a:schemeClr val="tx1"/>
            </a:outerShdw>
          </a:effectLst>
        </p:spPr>
        <p:txBody>
          <a:bodyPr wrap="none" anchor="ctr"/>
          <a:lstStyle/>
          <a:p>
            <a:pPr algn="ctr">
              <a:spcBef>
                <a:spcPct val="30000"/>
              </a:spcBef>
            </a:pPr>
            <a:r>
              <a:rPr lang="en-US" sz="2800"/>
              <a:t>An activity dictionary defines each of the activities</a:t>
            </a:r>
            <a:br>
              <a:rPr lang="en-US" sz="2800"/>
            </a:br>
            <a:r>
              <a:rPr lang="en-US" sz="2800"/>
              <a:t>that will be included in the activity-based costing</a:t>
            </a:r>
            <a:br>
              <a:rPr lang="en-US" sz="2800"/>
            </a:br>
            <a:r>
              <a:rPr lang="en-US" sz="2800"/>
              <a:t>system and how the activities will be measured.</a:t>
            </a:r>
          </a:p>
        </p:txBody>
      </p:sp>
      <p:grpSp>
        <p:nvGrpSpPr>
          <p:cNvPr id="69637" name="Group 5"/>
          <p:cNvGrpSpPr>
            <a:grpSpLocks/>
          </p:cNvGrpSpPr>
          <p:nvPr/>
        </p:nvGrpSpPr>
        <p:grpSpPr bwMode="auto">
          <a:xfrm>
            <a:off x="4038600" y="2286000"/>
            <a:ext cx="5029200" cy="2743200"/>
            <a:chOff x="2448" y="1344"/>
            <a:chExt cx="3168" cy="1728"/>
          </a:xfrm>
        </p:grpSpPr>
        <p:sp>
          <p:nvSpPr>
            <p:cNvPr id="69638" name="AutoShape 6"/>
            <p:cNvSpPr>
              <a:spLocks noChangeArrowheads="1"/>
            </p:cNvSpPr>
            <p:nvPr/>
          </p:nvSpPr>
          <p:spPr bwMode="auto">
            <a:xfrm>
              <a:off x="2448" y="1776"/>
              <a:ext cx="3168" cy="1296"/>
            </a:xfrm>
            <a:prstGeom prst="roundRect">
              <a:avLst>
                <a:gd name="adj" fmla="val 16667"/>
              </a:avLst>
            </a:prstGeom>
            <a:solidFill>
              <a:srgbClr val="FFFF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a:t>For example, several activities may</a:t>
              </a:r>
              <a:br>
                <a:rPr lang="en-US" sz="2400"/>
              </a:br>
              <a:r>
                <a:rPr lang="en-US" sz="2400"/>
                <a:t>be involved in handling and moving</a:t>
              </a:r>
              <a:br>
                <a:rPr lang="en-US" sz="2400"/>
              </a:br>
              <a:r>
                <a:rPr lang="en-US" sz="2400"/>
                <a:t>raw materials, but these may be</a:t>
              </a:r>
              <a:br>
                <a:rPr lang="en-US" sz="2400"/>
              </a:br>
              <a:r>
                <a:rPr lang="en-US" sz="2400"/>
                <a:t>combined into a single activity</a:t>
              </a:r>
              <a:br>
                <a:rPr lang="en-US" sz="2400"/>
              </a:br>
              <a:r>
                <a:rPr lang="en-US" sz="2400"/>
                <a:t>entitled material handling.</a:t>
              </a:r>
            </a:p>
          </p:txBody>
        </p:sp>
        <p:cxnSp>
          <p:nvCxnSpPr>
            <p:cNvPr id="69639" name="AutoShape 7"/>
            <p:cNvCxnSpPr>
              <a:cxnSpLocks noChangeShapeType="1"/>
              <a:stCxn id="69635" idx="3"/>
              <a:endCxn id="69638" idx="0"/>
            </p:cNvCxnSpPr>
            <p:nvPr/>
          </p:nvCxnSpPr>
          <p:spPr bwMode="auto">
            <a:xfrm>
              <a:off x="3129" y="1344"/>
              <a:ext cx="903" cy="423"/>
            </a:xfrm>
            <a:prstGeom prst="bentConnector2">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69640" name="Picture 8" descr="HH0054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429000"/>
            <a:ext cx="1374775" cy="1406525"/>
          </a:xfrm>
          <a:prstGeom prst="rect">
            <a:avLst/>
          </a:prstGeom>
          <a:noFill/>
          <a:extLst>
            <a:ext uri="{909E8E84-426E-40DD-AFC4-6F175D3DCCD1}">
              <a14:hiddenFill xmlns:a14="http://schemas.microsoft.com/office/drawing/2010/main">
                <a:solidFill>
                  <a:srgbClr val="FFFFFF"/>
                </a:solidFill>
              </a14:hiddenFill>
            </a:ext>
          </a:extLst>
        </p:spPr>
      </p:pic>
      <p:sp>
        <p:nvSpPr>
          <p:cNvPr id="69641" name="Rectangle 9"/>
          <p:cNvSpPr>
            <a:spLocks noGrp="1" noChangeArrowheads="1"/>
          </p:cNvSpPr>
          <p:nvPr>
            <p:ph type="title"/>
          </p:nvPr>
        </p:nvSpPr>
        <p:spPr/>
        <p:txBody>
          <a:bodyPr/>
          <a:lstStyle/>
          <a:p>
            <a:r>
              <a:rPr lang="en-US"/>
              <a:t>Designing an Activity-Based</a:t>
            </a:r>
            <a:br>
              <a:rPr lang="en-US"/>
            </a:br>
            <a:r>
              <a:rPr lang="en-US"/>
              <a:t>Costing System</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142   of  181</a:t>
            </a:r>
          </a:p>
        </p:txBody>
      </p:sp>
    </p:spTree>
    <p:extLst>
      <p:ext uri="{BB962C8B-B14F-4D97-AF65-F5344CB8AC3E}">
        <p14:creationId xmlns:p14="http://schemas.microsoft.com/office/powerpoint/2010/main" val="7338403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strips(downRight)">
                                      <p:cBhvr>
                                        <p:cTn id="7" dur="500"/>
                                        <p:tgtEl>
                                          <p:spTgt spid="69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9636"/>
                                        </p:tgtEl>
                                        <p:attrNameLst>
                                          <p:attrName>style.visibility</p:attrName>
                                        </p:attrNameLst>
                                      </p:cBhvr>
                                      <p:to>
                                        <p:strVal val="visible"/>
                                      </p:to>
                                    </p:set>
                                    <p:animEffect transition="in" filter="barn(inVertical)">
                                      <p:cBhvr>
                                        <p:cTn id="12"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Hierarchy of Activities</a:t>
            </a:r>
          </a:p>
        </p:txBody>
      </p:sp>
      <p:graphicFrame>
        <p:nvGraphicFramePr>
          <p:cNvPr id="71683" name="Object 3"/>
          <p:cNvGraphicFramePr>
            <a:graphicFrameLocks noChangeAspect="1"/>
          </p:cNvGraphicFramePr>
          <p:nvPr/>
        </p:nvGraphicFramePr>
        <p:xfrm>
          <a:off x="0" y="1689100"/>
          <a:ext cx="9144000" cy="4559300"/>
        </p:xfrm>
        <a:graphic>
          <a:graphicData uri="http://schemas.openxmlformats.org/presentationml/2006/ole">
            <mc:AlternateContent xmlns:mc="http://schemas.openxmlformats.org/markup-compatibility/2006">
              <mc:Choice xmlns:v="urn:schemas-microsoft-com:vml" Requires="v">
                <p:oleObj name="Worksheet" r:id="rId3" imgW="6267907" imgH="3124505" progId="Excel.Sheet.8">
                  <p:embed/>
                </p:oleObj>
              </mc:Choice>
              <mc:Fallback>
                <p:oleObj name="Worksheet" r:id="rId3" imgW="6267907" imgH="3124505" progId="Excel.Sheet.8">
                  <p:embed/>
                  <p:pic>
                    <p:nvPicPr>
                      <p:cNvPr id="716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9100"/>
                        <a:ext cx="9144000" cy="4559300"/>
                      </a:xfrm>
                      <a:prstGeom prst="rect">
                        <a:avLst/>
                      </a:prstGeom>
                      <a:solidFill>
                        <a:schemeClr val="tx2"/>
                      </a:solidFill>
                      <a:ln>
                        <a:noFill/>
                      </a:ln>
                      <a:effectLst>
                        <a:outerShdw dist="71842" dir="270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143   of  181</a:t>
            </a:r>
          </a:p>
        </p:txBody>
      </p:sp>
    </p:spTree>
    <p:extLst>
      <p:ext uri="{BB962C8B-B14F-4D97-AF65-F5344CB8AC3E}">
        <p14:creationId xmlns:p14="http://schemas.microsoft.com/office/powerpoint/2010/main" val="3090508764"/>
      </p:ext>
    </p:extLst>
  </p:cSld>
  <p:clrMapOvr>
    <a:masterClrMapping/>
  </p:clrMapOvr>
  <p:transition spd="med">
    <p:zo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Graphic Example of </a:t>
            </a:r>
            <a:br>
              <a:rPr lang="en-US"/>
            </a:br>
            <a:r>
              <a:rPr lang="en-US"/>
              <a:t>Activity-Based Costing</a:t>
            </a:r>
          </a:p>
        </p:txBody>
      </p:sp>
      <p:grpSp>
        <p:nvGrpSpPr>
          <p:cNvPr id="73731" name="Group 3"/>
          <p:cNvGrpSpPr>
            <a:grpSpLocks/>
          </p:cNvGrpSpPr>
          <p:nvPr/>
        </p:nvGrpSpPr>
        <p:grpSpPr bwMode="auto">
          <a:xfrm>
            <a:off x="101600" y="1905000"/>
            <a:ext cx="8966200" cy="2057400"/>
            <a:chOff x="48" y="1200"/>
            <a:chExt cx="5648" cy="1296"/>
          </a:xfrm>
        </p:grpSpPr>
        <p:sp>
          <p:nvSpPr>
            <p:cNvPr id="73732" name="Rectangle 4"/>
            <p:cNvSpPr>
              <a:spLocks noChangeArrowheads="1"/>
            </p:cNvSpPr>
            <p:nvPr/>
          </p:nvSpPr>
          <p:spPr bwMode="auto">
            <a:xfrm>
              <a:off x="48"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Labor</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Related Pool</a:t>
              </a:r>
            </a:p>
          </p:txBody>
        </p:sp>
        <p:sp>
          <p:nvSpPr>
            <p:cNvPr id="73733" name="Rectangle 5"/>
            <p:cNvSpPr>
              <a:spLocks noChangeArrowheads="1"/>
            </p:cNvSpPr>
            <p:nvPr/>
          </p:nvSpPr>
          <p:spPr bwMode="auto">
            <a:xfrm>
              <a:off x="1072"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Machine</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Related Pool</a:t>
              </a:r>
            </a:p>
          </p:txBody>
        </p:sp>
        <p:sp>
          <p:nvSpPr>
            <p:cNvPr id="73734" name="Rectangle 6"/>
            <p:cNvSpPr>
              <a:spLocks noChangeArrowheads="1"/>
            </p:cNvSpPr>
            <p:nvPr/>
          </p:nvSpPr>
          <p:spPr bwMode="auto">
            <a:xfrm>
              <a:off x="2096" y="2064"/>
              <a:ext cx="528"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Setup</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Pool</a:t>
              </a:r>
            </a:p>
          </p:txBody>
        </p:sp>
        <p:sp>
          <p:nvSpPr>
            <p:cNvPr id="73735" name="Rectangle 7"/>
            <p:cNvSpPr>
              <a:spLocks noChangeArrowheads="1"/>
            </p:cNvSpPr>
            <p:nvPr/>
          </p:nvSpPr>
          <p:spPr bwMode="auto">
            <a:xfrm>
              <a:off x="2736"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Production</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Order Pool</a:t>
              </a:r>
            </a:p>
          </p:txBody>
        </p:sp>
        <p:sp>
          <p:nvSpPr>
            <p:cNvPr id="73736" name="Rectangle 8"/>
            <p:cNvSpPr>
              <a:spLocks noChangeArrowheads="1"/>
            </p:cNvSpPr>
            <p:nvPr/>
          </p:nvSpPr>
          <p:spPr bwMode="auto">
            <a:xfrm>
              <a:off x="4784"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General</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Factory Pool</a:t>
              </a:r>
            </a:p>
          </p:txBody>
        </p:sp>
        <p:cxnSp>
          <p:nvCxnSpPr>
            <p:cNvPr id="73737" name="AutoShape 9"/>
            <p:cNvCxnSpPr>
              <a:cxnSpLocks noChangeShapeType="1"/>
              <a:stCxn id="73745" idx="2"/>
              <a:endCxn id="73732" idx="0"/>
            </p:cNvCxnSpPr>
            <p:nvPr/>
          </p:nvCxnSpPr>
          <p:spPr bwMode="auto">
            <a:xfrm rot="5400000">
              <a:off x="1260" y="444"/>
              <a:ext cx="864" cy="2376"/>
            </a:xfrm>
            <a:prstGeom prst="bentConnector3">
              <a:avLst>
                <a:gd name="adj1" fmla="val 66546"/>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38" name="Line 10"/>
            <p:cNvSpPr>
              <a:spLocks noChangeShapeType="1"/>
            </p:cNvSpPr>
            <p:nvPr/>
          </p:nvSpPr>
          <p:spPr bwMode="auto">
            <a:xfrm>
              <a:off x="4176"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Rectangle 11"/>
            <p:cNvSpPr>
              <a:spLocks noChangeArrowheads="1"/>
            </p:cNvSpPr>
            <p:nvPr/>
          </p:nvSpPr>
          <p:spPr bwMode="auto">
            <a:xfrm>
              <a:off x="3760"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Parts</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Admin. Pool</a:t>
              </a:r>
            </a:p>
          </p:txBody>
        </p:sp>
        <p:sp>
          <p:nvSpPr>
            <p:cNvPr id="73740" name="Line 12"/>
            <p:cNvSpPr>
              <a:spLocks noChangeShapeType="1"/>
            </p:cNvSpPr>
            <p:nvPr/>
          </p:nvSpPr>
          <p:spPr bwMode="auto">
            <a:xfrm>
              <a:off x="3168"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1" name="Line 13"/>
            <p:cNvSpPr>
              <a:spLocks noChangeShapeType="1"/>
            </p:cNvSpPr>
            <p:nvPr/>
          </p:nvSpPr>
          <p:spPr bwMode="auto">
            <a:xfrm>
              <a:off x="2352"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2" name="Line 14"/>
            <p:cNvSpPr>
              <a:spLocks noChangeShapeType="1"/>
            </p:cNvSpPr>
            <p:nvPr/>
          </p:nvSpPr>
          <p:spPr bwMode="auto">
            <a:xfrm>
              <a:off x="1536"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3743" name="AutoShape 15"/>
            <p:cNvCxnSpPr>
              <a:cxnSpLocks noChangeShapeType="1"/>
              <a:stCxn id="73745" idx="2"/>
              <a:endCxn id="73736" idx="0"/>
            </p:cNvCxnSpPr>
            <p:nvPr/>
          </p:nvCxnSpPr>
          <p:spPr bwMode="auto">
            <a:xfrm rot="16200000" flipH="1">
              <a:off x="3628" y="452"/>
              <a:ext cx="864" cy="2360"/>
            </a:xfrm>
            <a:prstGeom prst="bentConnector3">
              <a:avLst>
                <a:gd name="adj1" fmla="val 66546"/>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44" name="Text Box 16"/>
            <p:cNvSpPr txBox="1">
              <a:spLocks noChangeArrowheads="1"/>
            </p:cNvSpPr>
            <p:nvPr/>
          </p:nvSpPr>
          <p:spPr bwMode="auto">
            <a:xfrm>
              <a:off x="1600" y="1344"/>
              <a:ext cx="2568" cy="281"/>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200" b="1"/>
                <a:t>First-Stage Cost Assignment</a:t>
              </a:r>
            </a:p>
          </p:txBody>
        </p:sp>
      </p:grpSp>
      <p:sp>
        <p:nvSpPr>
          <p:cNvPr id="73745" name="Rectangle 17"/>
          <p:cNvSpPr>
            <a:spLocks noChangeArrowheads="1"/>
          </p:cNvSpPr>
          <p:nvPr/>
        </p:nvSpPr>
        <p:spPr bwMode="auto">
          <a:xfrm>
            <a:off x="1549400" y="1447800"/>
            <a:ext cx="6096000" cy="457200"/>
          </a:xfrm>
          <a:prstGeom prst="rect">
            <a:avLst/>
          </a:prstGeom>
          <a:solidFill>
            <a:schemeClr val="accent1"/>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sz="2400"/>
              <a:t>Various Manufacturing Overhead Costs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144  of  181</a:t>
            </a:r>
          </a:p>
        </p:txBody>
      </p:sp>
    </p:spTree>
    <p:extLst>
      <p:ext uri="{BB962C8B-B14F-4D97-AF65-F5344CB8AC3E}">
        <p14:creationId xmlns:p14="http://schemas.microsoft.com/office/powerpoint/2010/main" val="17862986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wipe(up)">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787400" y="1905000"/>
            <a:ext cx="8280400" cy="4679950"/>
            <a:chOff x="480" y="1200"/>
            <a:chExt cx="5216" cy="2948"/>
          </a:xfrm>
        </p:grpSpPr>
        <p:sp>
          <p:nvSpPr>
            <p:cNvPr id="75779" name="Line 3"/>
            <p:cNvSpPr>
              <a:spLocks noChangeShapeType="1"/>
            </p:cNvSpPr>
            <p:nvPr/>
          </p:nvSpPr>
          <p:spPr bwMode="auto">
            <a:xfrm>
              <a:off x="2048" y="1200"/>
              <a:ext cx="0" cy="28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0" name="Line 4"/>
            <p:cNvSpPr>
              <a:spLocks noChangeShapeType="1"/>
            </p:cNvSpPr>
            <p:nvPr/>
          </p:nvSpPr>
          <p:spPr bwMode="auto">
            <a:xfrm>
              <a:off x="4728" y="1200"/>
              <a:ext cx="0" cy="28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1" name="Line 5"/>
            <p:cNvSpPr>
              <a:spLocks noChangeShapeType="1"/>
            </p:cNvSpPr>
            <p:nvPr/>
          </p:nvSpPr>
          <p:spPr bwMode="auto">
            <a:xfrm>
              <a:off x="3712" y="1200"/>
              <a:ext cx="0" cy="28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Text Box 6"/>
            <p:cNvSpPr txBox="1">
              <a:spLocks noChangeArrowheads="1"/>
            </p:cNvSpPr>
            <p:nvPr/>
          </p:nvSpPr>
          <p:spPr bwMode="auto">
            <a:xfrm>
              <a:off x="480" y="3737"/>
              <a:ext cx="14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t>Unit-Level</a:t>
              </a:r>
              <a:br>
                <a:rPr lang="en-US"/>
              </a:br>
              <a:r>
                <a:rPr lang="en-US"/>
                <a:t>Activity</a:t>
              </a:r>
            </a:p>
          </p:txBody>
        </p:sp>
        <p:sp>
          <p:nvSpPr>
            <p:cNvPr id="75783" name="Text Box 7"/>
            <p:cNvSpPr txBox="1">
              <a:spLocks noChangeArrowheads="1"/>
            </p:cNvSpPr>
            <p:nvPr/>
          </p:nvSpPr>
          <p:spPr bwMode="auto">
            <a:xfrm>
              <a:off x="2160" y="3744"/>
              <a:ext cx="14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t>Batch-Level</a:t>
              </a:r>
              <a:br>
                <a:rPr lang="en-US"/>
              </a:br>
              <a:r>
                <a:rPr lang="en-US"/>
                <a:t>Activity</a:t>
              </a:r>
            </a:p>
          </p:txBody>
        </p:sp>
        <p:sp>
          <p:nvSpPr>
            <p:cNvPr id="75784" name="Text Box 8"/>
            <p:cNvSpPr txBox="1">
              <a:spLocks noChangeArrowheads="1"/>
            </p:cNvSpPr>
            <p:nvPr/>
          </p:nvSpPr>
          <p:spPr bwMode="auto">
            <a:xfrm>
              <a:off x="4688" y="3744"/>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t>Facility-Level</a:t>
              </a:r>
              <a:br>
                <a:rPr lang="en-US"/>
              </a:br>
              <a:r>
                <a:rPr lang="en-US"/>
                <a:t>Activity</a:t>
              </a:r>
            </a:p>
          </p:txBody>
        </p:sp>
        <p:sp>
          <p:nvSpPr>
            <p:cNvPr id="75785" name="Text Box 9"/>
            <p:cNvSpPr txBox="1">
              <a:spLocks noChangeArrowheads="1"/>
            </p:cNvSpPr>
            <p:nvPr/>
          </p:nvSpPr>
          <p:spPr bwMode="auto">
            <a:xfrm>
              <a:off x="3696" y="3744"/>
              <a:ext cx="10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t>Product-Level</a:t>
              </a:r>
              <a:br>
                <a:rPr lang="en-US"/>
              </a:br>
              <a:r>
                <a:rPr lang="en-US"/>
                <a:t>Activity</a:t>
              </a:r>
            </a:p>
          </p:txBody>
        </p:sp>
      </p:grpSp>
      <p:sp>
        <p:nvSpPr>
          <p:cNvPr id="75786" name="Rectangle 10"/>
          <p:cNvSpPr>
            <a:spLocks noGrp="1" noChangeArrowheads="1"/>
          </p:cNvSpPr>
          <p:nvPr>
            <p:ph type="title"/>
          </p:nvPr>
        </p:nvSpPr>
        <p:spPr/>
        <p:txBody>
          <a:bodyPr/>
          <a:lstStyle/>
          <a:p>
            <a:r>
              <a:rPr lang="en-US"/>
              <a:t>Graphic Example of</a:t>
            </a:r>
            <a:br>
              <a:rPr lang="en-US"/>
            </a:br>
            <a:r>
              <a:rPr lang="en-US"/>
              <a:t>Activity-Based Costing</a:t>
            </a:r>
          </a:p>
        </p:txBody>
      </p:sp>
      <p:grpSp>
        <p:nvGrpSpPr>
          <p:cNvPr id="75787" name="Group 11"/>
          <p:cNvGrpSpPr>
            <a:grpSpLocks/>
          </p:cNvGrpSpPr>
          <p:nvPr/>
        </p:nvGrpSpPr>
        <p:grpSpPr bwMode="auto">
          <a:xfrm>
            <a:off x="101600" y="1905000"/>
            <a:ext cx="8966200" cy="2057400"/>
            <a:chOff x="48" y="1200"/>
            <a:chExt cx="5648" cy="1296"/>
          </a:xfrm>
        </p:grpSpPr>
        <p:sp>
          <p:nvSpPr>
            <p:cNvPr id="75788" name="Rectangle 12"/>
            <p:cNvSpPr>
              <a:spLocks noChangeArrowheads="1"/>
            </p:cNvSpPr>
            <p:nvPr/>
          </p:nvSpPr>
          <p:spPr bwMode="auto">
            <a:xfrm>
              <a:off x="48"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Labor</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Related Pool</a:t>
              </a:r>
            </a:p>
          </p:txBody>
        </p:sp>
        <p:sp>
          <p:nvSpPr>
            <p:cNvPr id="75789" name="Rectangle 13"/>
            <p:cNvSpPr>
              <a:spLocks noChangeArrowheads="1"/>
            </p:cNvSpPr>
            <p:nvPr/>
          </p:nvSpPr>
          <p:spPr bwMode="auto">
            <a:xfrm>
              <a:off x="1072"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Machine</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Related Pool</a:t>
              </a:r>
            </a:p>
          </p:txBody>
        </p:sp>
        <p:sp>
          <p:nvSpPr>
            <p:cNvPr id="75790" name="Rectangle 14"/>
            <p:cNvSpPr>
              <a:spLocks noChangeArrowheads="1"/>
            </p:cNvSpPr>
            <p:nvPr/>
          </p:nvSpPr>
          <p:spPr bwMode="auto">
            <a:xfrm>
              <a:off x="2096" y="2064"/>
              <a:ext cx="528"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Setup</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Pool</a:t>
              </a:r>
            </a:p>
          </p:txBody>
        </p:sp>
        <p:sp>
          <p:nvSpPr>
            <p:cNvPr id="75791" name="Rectangle 15"/>
            <p:cNvSpPr>
              <a:spLocks noChangeArrowheads="1"/>
            </p:cNvSpPr>
            <p:nvPr/>
          </p:nvSpPr>
          <p:spPr bwMode="auto">
            <a:xfrm>
              <a:off x="2736"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Production</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Order Pool</a:t>
              </a:r>
            </a:p>
          </p:txBody>
        </p:sp>
        <p:sp>
          <p:nvSpPr>
            <p:cNvPr id="75792" name="Rectangle 16"/>
            <p:cNvSpPr>
              <a:spLocks noChangeArrowheads="1"/>
            </p:cNvSpPr>
            <p:nvPr/>
          </p:nvSpPr>
          <p:spPr bwMode="auto">
            <a:xfrm>
              <a:off x="4784"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General</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Factory Pool</a:t>
              </a:r>
            </a:p>
          </p:txBody>
        </p:sp>
        <p:cxnSp>
          <p:nvCxnSpPr>
            <p:cNvPr id="75793" name="AutoShape 17"/>
            <p:cNvCxnSpPr>
              <a:cxnSpLocks noChangeShapeType="1"/>
              <a:stCxn id="75801" idx="2"/>
              <a:endCxn id="75788" idx="0"/>
            </p:cNvCxnSpPr>
            <p:nvPr/>
          </p:nvCxnSpPr>
          <p:spPr bwMode="auto">
            <a:xfrm rot="5400000">
              <a:off x="1260" y="444"/>
              <a:ext cx="864" cy="2376"/>
            </a:xfrm>
            <a:prstGeom prst="bentConnector3">
              <a:avLst>
                <a:gd name="adj1" fmla="val 66546"/>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94" name="Line 18"/>
            <p:cNvSpPr>
              <a:spLocks noChangeShapeType="1"/>
            </p:cNvSpPr>
            <p:nvPr/>
          </p:nvSpPr>
          <p:spPr bwMode="auto">
            <a:xfrm>
              <a:off x="4176"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Rectangle 19"/>
            <p:cNvSpPr>
              <a:spLocks noChangeArrowheads="1"/>
            </p:cNvSpPr>
            <p:nvPr/>
          </p:nvSpPr>
          <p:spPr bwMode="auto">
            <a:xfrm>
              <a:off x="3760" y="2064"/>
              <a:ext cx="912" cy="432"/>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a:solidFill>
                    <a:schemeClr val="bg1"/>
                  </a:solidFill>
                  <a:effectLst>
                    <a:outerShdw blurRad="38100" dist="38100" dir="2700000" algn="tl">
                      <a:srgbClr val="000000"/>
                    </a:outerShdw>
                  </a:effectLst>
                </a:rPr>
                <a:t>Parts</a:t>
              </a:r>
              <a:br>
                <a:rPr lang="en-US">
                  <a:solidFill>
                    <a:schemeClr val="bg1"/>
                  </a:solidFill>
                  <a:effectLst>
                    <a:outerShdw blurRad="38100" dist="38100" dir="2700000" algn="tl">
                      <a:srgbClr val="000000"/>
                    </a:outerShdw>
                  </a:effectLst>
                </a:rPr>
              </a:br>
              <a:r>
                <a:rPr lang="en-US">
                  <a:solidFill>
                    <a:schemeClr val="bg1"/>
                  </a:solidFill>
                  <a:effectLst>
                    <a:outerShdw blurRad="38100" dist="38100" dir="2700000" algn="tl">
                      <a:srgbClr val="000000"/>
                    </a:outerShdw>
                  </a:effectLst>
                </a:rPr>
                <a:t>Admin. Pool</a:t>
              </a:r>
            </a:p>
          </p:txBody>
        </p:sp>
        <p:sp>
          <p:nvSpPr>
            <p:cNvPr id="75796" name="Line 20"/>
            <p:cNvSpPr>
              <a:spLocks noChangeShapeType="1"/>
            </p:cNvSpPr>
            <p:nvPr/>
          </p:nvSpPr>
          <p:spPr bwMode="auto">
            <a:xfrm>
              <a:off x="3168"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Line 21"/>
            <p:cNvSpPr>
              <a:spLocks noChangeShapeType="1"/>
            </p:cNvSpPr>
            <p:nvPr/>
          </p:nvSpPr>
          <p:spPr bwMode="auto">
            <a:xfrm>
              <a:off x="2352"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8" name="Line 22"/>
            <p:cNvSpPr>
              <a:spLocks noChangeShapeType="1"/>
            </p:cNvSpPr>
            <p:nvPr/>
          </p:nvSpPr>
          <p:spPr bwMode="auto">
            <a:xfrm>
              <a:off x="1536" y="1776"/>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5799" name="AutoShape 23"/>
            <p:cNvCxnSpPr>
              <a:cxnSpLocks noChangeShapeType="1"/>
              <a:stCxn id="75801" idx="2"/>
              <a:endCxn id="75792" idx="0"/>
            </p:cNvCxnSpPr>
            <p:nvPr/>
          </p:nvCxnSpPr>
          <p:spPr bwMode="auto">
            <a:xfrm rot="16200000" flipH="1">
              <a:off x="3628" y="452"/>
              <a:ext cx="864" cy="2360"/>
            </a:xfrm>
            <a:prstGeom prst="bentConnector3">
              <a:avLst>
                <a:gd name="adj1" fmla="val 66546"/>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800" name="Text Box 24"/>
            <p:cNvSpPr txBox="1">
              <a:spLocks noChangeArrowheads="1"/>
            </p:cNvSpPr>
            <p:nvPr/>
          </p:nvSpPr>
          <p:spPr bwMode="auto">
            <a:xfrm>
              <a:off x="1600" y="1344"/>
              <a:ext cx="2568" cy="281"/>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200" b="1"/>
                <a:t>First-Stage Cost Assignment</a:t>
              </a:r>
            </a:p>
          </p:txBody>
        </p:sp>
      </p:grpSp>
      <p:sp>
        <p:nvSpPr>
          <p:cNvPr id="75801" name="Rectangle 25"/>
          <p:cNvSpPr>
            <a:spLocks noChangeArrowheads="1"/>
          </p:cNvSpPr>
          <p:nvPr/>
        </p:nvSpPr>
        <p:spPr bwMode="auto">
          <a:xfrm>
            <a:off x="1549400" y="1447800"/>
            <a:ext cx="6096000" cy="457200"/>
          </a:xfrm>
          <a:prstGeom prst="rect">
            <a:avLst/>
          </a:prstGeom>
          <a:solidFill>
            <a:schemeClr val="accent1"/>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sz="2400"/>
              <a:t>Various Manufacturing Overhead Costs</a:t>
            </a:r>
          </a:p>
        </p:txBody>
      </p:sp>
      <p:grpSp>
        <p:nvGrpSpPr>
          <p:cNvPr id="75802" name="Group 26"/>
          <p:cNvGrpSpPr>
            <a:grpSpLocks/>
          </p:cNvGrpSpPr>
          <p:nvPr/>
        </p:nvGrpSpPr>
        <p:grpSpPr bwMode="auto">
          <a:xfrm>
            <a:off x="342900" y="3987800"/>
            <a:ext cx="8496300" cy="1955800"/>
            <a:chOff x="216" y="2512"/>
            <a:chExt cx="5352" cy="1232"/>
          </a:xfrm>
        </p:grpSpPr>
        <p:sp>
          <p:nvSpPr>
            <p:cNvPr id="75803" name="Line 27"/>
            <p:cNvSpPr>
              <a:spLocks noChangeShapeType="1"/>
            </p:cNvSpPr>
            <p:nvPr/>
          </p:nvSpPr>
          <p:spPr bwMode="auto">
            <a:xfrm>
              <a:off x="2368" y="2512"/>
              <a:ext cx="0" cy="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4" name="Line 28"/>
            <p:cNvSpPr>
              <a:spLocks noChangeShapeType="1"/>
            </p:cNvSpPr>
            <p:nvPr/>
          </p:nvSpPr>
          <p:spPr bwMode="auto">
            <a:xfrm>
              <a:off x="5248" y="2522"/>
              <a:ext cx="0" cy="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5" name="Line 29"/>
            <p:cNvSpPr>
              <a:spLocks noChangeShapeType="1"/>
            </p:cNvSpPr>
            <p:nvPr/>
          </p:nvSpPr>
          <p:spPr bwMode="auto">
            <a:xfrm>
              <a:off x="544" y="2512"/>
              <a:ext cx="0" cy="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6" name="Line 30"/>
            <p:cNvSpPr>
              <a:spLocks noChangeShapeType="1"/>
            </p:cNvSpPr>
            <p:nvPr/>
          </p:nvSpPr>
          <p:spPr bwMode="auto">
            <a:xfrm>
              <a:off x="1552" y="2512"/>
              <a:ext cx="0" cy="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7" name="Line 31"/>
            <p:cNvSpPr>
              <a:spLocks noChangeShapeType="1"/>
            </p:cNvSpPr>
            <p:nvPr/>
          </p:nvSpPr>
          <p:spPr bwMode="auto">
            <a:xfrm>
              <a:off x="3256" y="2512"/>
              <a:ext cx="0" cy="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8" name="Line 32"/>
            <p:cNvSpPr>
              <a:spLocks noChangeShapeType="1"/>
            </p:cNvSpPr>
            <p:nvPr/>
          </p:nvSpPr>
          <p:spPr bwMode="auto">
            <a:xfrm>
              <a:off x="4192" y="2512"/>
              <a:ext cx="0" cy="10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Rectangle 33"/>
            <p:cNvSpPr>
              <a:spLocks noChangeArrowheads="1"/>
            </p:cNvSpPr>
            <p:nvPr/>
          </p:nvSpPr>
          <p:spPr bwMode="auto">
            <a:xfrm>
              <a:off x="256" y="3556"/>
              <a:ext cx="5280" cy="188"/>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r>
                <a:rPr lang="en-US" sz="2000" b="1">
                  <a:solidFill>
                    <a:srgbClr val="990000"/>
                  </a:solidFill>
                </a:rPr>
                <a:t>Products</a:t>
              </a:r>
              <a:endParaRPr lang="en-US" b="1">
                <a:solidFill>
                  <a:srgbClr val="990000"/>
                </a:solidFill>
              </a:endParaRPr>
            </a:p>
          </p:txBody>
        </p:sp>
        <p:sp>
          <p:nvSpPr>
            <p:cNvPr id="75810" name="Rectangle 34"/>
            <p:cNvSpPr>
              <a:spLocks noChangeArrowheads="1"/>
            </p:cNvSpPr>
            <p:nvPr/>
          </p:nvSpPr>
          <p:spPr bwMode="auto">
            <a:xfrm>
              <a:off x="216" y="3072"/>
              <a:ext cx="653"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r>
                <a:rPr lang="en-US">
                  <a:solidFill>
                    <a:schemeClr val="tx2"/>
                  </a:solidFill>
                  <a:effectLst>
                    <a:outerShdw blurRad="38100" dist="38100" dir="2700000" algn="tl">
                      <a:srgbClr val="C0C0C0"/>
                    </a:outerShdw>
                  </a:effectLst>
                </a:rPr>
                <a:t>$/DLH</a:t>
              </a:r>
              <a:endParaRPr lang="en-US" sz="2800">
                <a:solidFill>
                  <a:schemeClr val="tx2"/>
                </a:solidFill>
                <a:effectLst>
                  <a:outerShdw blurRad="38100" dist="38100" dir="2700000" algn="tl">
                    <a:srgbClr val="C0C0C0"/>
                  </a:outerShdw>
                </a:effectLst>
                <a:latin typeface="Times New Roman" pitchFamily="18" charset="0"/>
              </a:endParaRPr>
            </a:p>
          </p:txBody>
        </p:sp>
        <p:sp>
          <p:nvSpPr>
            <p:cNvPr id="75811" name="Rectangle 35"/>
            <p:cNvSpPr>
              <a:spLocks noChangeArrowheads="1"/>
            </p:cNvSpPr>
            <p:nvPr/>
          </p:nvSpPr>
          <p:spPr bwMode="auto">
            <a:xfrm>
              <a:off x="1224" y="3072"/>
              <a:ext cx="653"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r>
                <a:rPr lang="en-US">
                  <a:solidFill>
                    <a:schemeClr val="tx2"/>
                  </a:solidFill>
                  <a:effectLst>
                    <a:outerShdw blurRad="38100" dist="38100" dir="2700000" algn="tl">
                      <a:srgbClr val="C0C0C0"/>
                    </a:outerShdw>
                  </a:effectLst>
                </a:rPr>
                <a:t>$/MH</a:t>
              </a:r>
              <a:endParaRPr lang="en-US" sz="2800">
                <a:solidFill>
                  <a:schemeClr val="tx2"/>
                </a:solidFill>
                <a:effectLst>
                  <a:outerShdw blurRad="38100" dist="38100" dir="2700000" algn="tl">
                    <a:srgbClr val="C0C0C0"/>
                  </a:outerShdw>
                </a:effectLst>
                <a:latin typeface="Times New Roman" pitchFamily="18" charset="0"/>
              </a:endParaRPr>
            </a:p>
          </p:txBody>
        </p:sp>
        <p:sp>
          <p:nvSpPr>
            <p:cNvPr id="75812" name="Rectangle 36"/>
            <p:cNvSpPr>
              <a:spLocks noChangeArrowheads="1"/>
            </p:cNvSpPr>
            <p:nvPr/>
          </p:nvSpPr>
          <p:spPr bwMode="auto">
            <a:xfrm>
              <a:off x="2112" y="3072"/>
              <a:ext cx="52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r>
                <a:rPr lang="en-US">
                  <a:solidFill>
                    <a:schemeClr val="tx2"/>
                  </a:solidFill>
                  <a:effectLst>
                    <a:outerShdw blurRad="38100" dist="38100" dir="2700000" algn="tl">
                      <a:srgbClr val="C0C0C0"/>
                    </a:outerShdw>
                  </a:effectLst>
                </a:rPr>
                <a:t>$/Setup</a:t>
              </a:r>
              <a:endParaRPr lang="en-US" sz="2800">
                <a:solidFill>
                  <a:schemeClr val="tx2"/>
                </a:solidFill>
                <a:effectLst>
                  <a:outerShdw blurRad="38100" dist="38100" dir="2700000" algn="tl">
                    <a:srgbClr val="C0C0C0"/>
                  </a:outerShdw>
                </a:effectLst>
                <a:latin typeface="Times New Roman" pitchFamily="18" charset="0"/>
              </a:endParaRPr>
            </a:p>
          </p:txBody>
        </p:sp>
        <p:sp>
          <p:nvSpPr>
            <p:cNvPr id="75813" name="Rectangle 37"/>
            <p:cNvSpPr>
              <a:spLocks noChangeArrowheads="1"/>
            </p:cNvSpPr>
            <p:nvPr/>
          </p:nvSpPr>
          <p:spPr bwMode="auto">
            <a:xfrm>
              <a:off x="2928" y="3072"/>
              <a:ext cx="653"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r>
                <a:rPr lang="en-US">
                  <a:solidFill>
                    <a:schemeClr val="tx2"/>
                  </a:solidFill>
                  <a:effectLst>
                    <a:outerShdw blurRad="38100" dist="38100" dir="2700000" algn="tl">
                      <a:srgbClr val="C0C0C0"/>
                    </a:outerShdw>
                  </a:effectLst>
                </a:rPr>
                <a:t>$/Order</a:t>
              </a:r>
              <a:endParaRPr lang="en-US" sz="2800">
                <a:solidFill>
                  <a:schemeClr val="tx2"/>
                </a:solidFill>
                <a:effectLst>
                  <a:outerShdw blurRad="38100" dist="38100" dir="2700000" algn="tl">
                    <a:srgbClr val="C0C0C0"/>
                  </a:outerShdw>
                </a:effectLst>
                <a:latin typeface="Times New Roman" pitchFamily="18" charset="0"/>
              </a:endParaRPr>
            </a:p>
          </p:txBody>
        </p:sp>
        <p:sp>
          <p:nvSpPr>
            <p:cNvPr id="75814" name="Rectangle 38"/>
            <p:cNvSpPr>
              <a:spLocks noChangeArrowheads="1"/>
            </p:cNvSpPr>
            <p:nvPr/>
          </p:nvSpPr>
          <p:spPr bwMode="auto">
            <a:xfrm>
              <a:off x="4915" y="3072"/>
              <a:ext cx="653"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r>
                <a:rPr lang="en-US">
                  <a:solidFill>
                    <a:schemeClr val="tx2"/>
                  </a:solidFill>
                  <a:effectLst>
                    <a:outerShdw blurRad="38100" dist="38100" dir="2700000" algn="tl">
                      <a:srgbClr val="C0C0C0"/>
                    </a:outerShdw>
                  </a:effectLst>
                </a:rPr>
                <a:t>$/MH</a:t>
              </a:r>
              <a:endParaRPr lang="en-US" sz="2800">
                <a:solidFill>
                  <a:schemeClr val="tx2"/>
                </a:solidFill>
                <a:effectLst>
                  <a:outerShdw blurRad="38100" dist="38100" dir="2700000" algn="tl">
                    <a:srgbClr val="C0C0C0"/>
                  </a:outerShdw>
                </a:effectLst>
                <a:latin typeface="Times New Roman" pitchFamily="18" charset="0"/>
              </a:endParaRPr>
            </a:p>
          </p:txBody>
        </p:sp>
        <p:sp>
          <p:nvSpPr>
            <p:cNvPr id="75815" name="Rectangle 39"/>
            <p:cNvSpPr>
              <a:spLocks noChangeArrowheads="1"/>
            </p:cNvSpPr>
            <p:nvPr/>
          </p:nvSpPr>
          <p:spPr bwMode="auto">
            <a:xfrm>
              <a:off x="3864" y="3072"/>
              <a:ext cx="653"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r>
                <a:rPr lang="en-US">
                  <a:solidFill>
                    <a:schemeClr val="tx2"/>
                  </a:solidFill>
                  <a:effectLst>
                    <a:outerShdw blurRad="38100" dist="38100" dir="2700000" algn="tl">
                      <a:srgbClr val="C0C0C0"/>
                    </a:outerShdw>
                  </a:effectLst>
                </a:rPr>
                <a:t>$/Part Type</a:t>
              </a:r>
              <a:endParaRPr lang="en-US" sz="2800">
                <a:solidFill>
                  <a:schemeClr val="tx2"/>
                </a:solidFill>
                <a:effectLst>
                  <a:outerShdw blurRad="38100" dist="38100" dir="2700000" algn="tl">
                    <a:srgbClr val="C0C0C0"/>
                  </a:outerShdw>
                </a:effectLst>
                <a:latin typeface="Times New Roman" pitchFamily="18" charset="0"/>
              </a:endParaRPr>
            </a:p>
          </p:txBody>
        </p:sp>
        <p:sp>
          <p:nvSpPr>
            <p:cNvPr id="75816" name="Rectangle 40"/>
            <p:cNvSpPr>
              <a:spLocks noChangeArrowheads="1"/>
            </p:cNvSpPr>
            <p:nvPr/>
          </p:nvSpPr>
          <p:spPr bwMode="auto">
            <a:xfrm>
              <a:off x="232" y="2640"/>
              <a:ext cx="5328" cy="288"/>
            </a:xfrm>
            <a:prstGeom prst="rect">
              <a:avLst/>
            </a:prstGeom>
            <a:solidFill>
              <a:srgbClr val="EDDAC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200" b="1">
                  <a:solidFill>
                    <a:schemeClr val="tx2"/>
                  </a:solidFill>
                </a:rPr>
                <a:t>Second-Stage Allocations</a:t>
              </a:r>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145  of  181</a:t>
            </a:r>
          </a:p>
        </p:txBody>
      </p:sp>
    </p:spTree>
    <p:extLst>
      <p:ext uri="{BB962C8B-B14F-4D97-AF65-F5344CB8AC3E}">
        <p14:creationId xmlns:p14="http://schemas.microsoft.com/office/powerpoint/2010/main" val="1931431775"/>
      </p:ext>
    </p:extLst>
  </p:cSld>
  <p:clrMapOvr>
    <a:masterClrMapping/>
  </p:clrMapOvr>
  <p:transition spd="med">
    <p:wipe di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Using Activity-Based Costing</a:t>
            </a:r>
            <a:br>
              <a:rPr lang="en-US"/>
            </a:br>
            <a:r>
              <a:rPr lang="en-US"/>
              <a:t>Comtek Sound, Inc.</a:t>
            </a:r>
          </a:p>
        </p:txBody>
      </p:sp>
      <p:sp>
        <p:nvSpPr>
          <p:cNvPr id="77827" name="Rectangle 3"/>
          <p:cNvSpPr>
            <a:spLocks noGrp="1" noChangeArrowheads="1"/>
          </p:cNvSpPr>
          <p:nvPr>
            <p:ph type="body" idx="4294967295"/>
          </p:nvPr>
        </p:nvSpPr>
        <p:spPr>
          <a:xfrm>
            <a:off x="457200" y="1676400"/>
            <a:ext cx="8305800" cy="3733800"/>
          </a:xfrm>
          <a:solidFill>
            <a:schemeClr val="bg2"/>
          </a:solidFill>
          <a:ln>
            <a:solidFill>
              <a:schemeClr val="tx1"/>
            </a:solidFill>
            <a:miter lim="800000"/>
            <a:headEnd/>
            <a:tailEnd/>
          </a:ln>
          <a:effectLst>
            <a:outerShdw dist="35921" dir="2700000" algn="ctr" rotWithShape="0">
              <a:schemeClr val="tx1"/>
            </a:outerShdw>
          </a:effectLst>
        </p:spPr>
        <p:txBody>
          <a:bodyPr/>
          <a:lstStyle/>
          <a:p>
            <a:pPr>
              <a:spcBef>
                <a:spcPct val="50000"/>
              </a:spcBef>
              <a:buFont typeface="Wingdings" pitchFamily="2" charset="2"/>
              <a:buNone/>
            </a:pPr>
            <a:r>
              <a:rPr lang="en-US" dirty="0">
                <a:solidFill>
                  <a:schemeClr val="bg1"/>
                </a:solidFill>
                <a:effectLst>
                  <a:outerShdw blurRad="38100" dist="38100" dir="2700000" algn="tl">
                    <a:srgbClr val="000000"/>
                  </a:outerShdw>
                </a:effectLst>
                <a:sym typeface="Wingdings" pitchFamily="2" charset="2"/>
              </a:rPr>
              <a:t> </a:t>
            </a:r>
            <a:r>
              <a:rPr lang="en-US" sz="2800" dirty="0" err="1">
                <a:solidFill>
                  <a:schemeClr val="bg1"/>
                </a:solidFill>
                <a:effectLst>
                  <a:outerShdw blurRad="38100" dist="38100" dir="2700000" algn="tl">
                    <a:srgbClr val="000000"/>
                  </a:outerShdw>
                </a:effectLst>
              </a:rPr>
              <a:t>Comtek</a:t>
            </a:r>
            <a:r>
              <a:rPr lang="en-US" sz="2800" dirty="0">
                <a:solidFill>
                  <a:schemeClr val="bg1"/>
                </a:solidFill>
                <a:effectLst>
                  <a:outerShdw blurRad="38100" dist="38100" dir="2700000" algn="tl">
                    <a:srgbClr val="000000"/>
                  </a:outerShdw>
                </a:effectLst>
              </a:rPr>
              <a:t> Sound, Inc. makes two products: CD </a:t>
            </a:r>
            <a:br>
              <a:rPr lang="en-US" sz="2800" dirty="0">
                <a:solidFill>
                  <a:schemeClr val="bg1"/>
                </a:solidFill>
                <a:effectLst>
                  <a:outerShdw blurRad="38100" dist="38100" dir="2700000" algn="tl">
                    <a:srgbClr val="000000"/>
                  </a:outerShdw>
                </a:effectLst>
              </a:rPr>
            </a:br>
            <a:r>
              <a:rPr lang="en-US" sz="2800" dirty="0">
                <a:solidFill>
                  <a:schemeClr val="bg1"/>
                </a:solidFill>
                <a:effectLst>
                  <a:outerShdw blurRad="38100" dist="38100" dir="2700000" algn="tl">
                    <a:srgbClr val="000000"/>
                  </a:outerShdw>
                </a:effectLst>
              </a:rPr>
              <a:t> players and DVD players.</a:t>
            </a:r>
          </a:p>
          <a:p>
            <a:pPr>
              <a:spcBef>
                <a:spcPct val="50000"/>
              </a:spcBef>
              <a:buFont typeface="Wingdings" pitchFamily="2" charset="2"/>
              <a:buNone/>
            </a:pPr>
            <a:r>
              <a:rPr lang="en-US" sz="2800" dirty="0">
                <a:solidFill>
                  <a:schemeClr val="bg1"/>
                </a:solidFill>
                <a:effectLst>
                  <a:outerShdw blurRad="38100" dist="38100" dir="2700000" algn="tl">
                    <a:srgbClr val="000000"/>
                  </a:outerShdw>
                </a:effectLst>
                <a:sym typeface="Wingdings" pitchFamily="2" charset="2"/>
              </a:rPr>
              <a:t> The company has been losing bids to supply CD </a:t>
            </a:r>
            <a:br>
              <a:rPr lang="en-US" sz="2800" dirty="0">
                <a:solidFill>
                  <a:schemeClr val="bg1"/>
                </a:solidFill>
                <a:effectLst>
                  <a:outerShdw blurRad="38100" dist="38100" dir="2700000" algn="tl">
                    <a:srgbClr val="000000"/>
                  </a:outerShdw>
                </a:effectLst>
                <a:sym typeface="Wingdings" pitchFamily="2" charset="2"/>
              </a:rPr>
            </a:br>
            <a:r>
              <a:rPr lang="en-US" sz="2800" dirty="0">
                <a:solidFill>
                  <a:schemeClr val="bg1"/>
                </a:solidFill>
                <a:effectLst>
                  <a:outerShdw blurRad="38100" dist="38100" dir="2700000" algn="tl">
                    <a:srgbClr val="000000"/>
                  </a:outerShdw>
                </a:effectLst>
                <a:sym typeface="Wingdings" pitchFamily="2" charset="2"/>
              </a:rPr>
              <a:t> players, its main product, to lower priced </a:t>
            </a:r>
            <a:br>
              <a:rPr lang="en-US" sz="2800" dirty="0">
                <a:solidFill>
                  <a:schemeClr val="bg1"/>
                </a:solidFill>
                <a:effectLst>
                  <a:outerShdw blurRad="38100" dist="38100" dir="2700000" algn="tl">
                    <a:srgbClr val="000000"/>
                  </a:outerShdw>
                </a:effectLst>
                <a:sym typeface="Wingdings" pitchFamily="2" charset="2"/>
              </a:rPr>
            </a:br>
            <a:r>
              <a:rPr lang="en-US" sz="2800" dirty="0">
                <a:solidFill>
                  <a:schemeClr val="bg1"/>
                </a:solidFill>
                <a:effectLst>
                  <a:outerShdw blurRad="38100" dist="38100" dir="2700000" algn="tl">
                    <a:srgbClr val="000000"/>
                  </a:outerShdw>
                </a:effectLst>
                <a:sym typeface="Wingdings" pitchFamily="2" charset="2"/>
              </a:rPr>
              <a:t> competitors.</a:t>
            </a:r>
            <a:endParaRPr lang="en-US" sz="2800" dirty="0">
              <a:solidFill>
                <a:schemeClr val="bg1"/>
              </a:solidFill>
              <a:effectLst>
                <a:outerShdw blurRad="38100" dist="38100" dir="2700000" algn="tl">
                  <a:srgbClr val="000000"/>
                </a:outerShdw>
              </a:effectLst>
            </a:endParaRPr>
          </a:p>
          <a:p>
            <a:pPr>
              <a:spcBef>
                <a:spcPct val="50000"/>
              </a:spcBef>
              <a:buClr>
                <a:srgbClr val="FFFF00"/>
              </a:buClr>
              <a:buFont typeface="Wingdings" pitchFamily="2" charset="2"/>
              <a:buNone/>
            </a:pPr>
            <a:r>
              <a:rPr lang="en-US" sz="2800" dirty="0">
                <a:solidFill>
                  <a:schemeClr val="bg1"/>
                </a:solidFill>
                <a:effectLst>
                  <a:outerShdw blurRad="38100" dist="38100" dir="2700000" algn="tl">
                    <a:srgbClr val="000000"/>
                  </a:outerShdw>
                </a:effectLst>
                <a:sym typeface="Wingdings" pitchFamily="2" charset="2"/>
              </a:rPr>
              <a:t> The company has been winning all bids to </a:t>
            </a:r>
            <a:br>
              <a:rPr lang="en-US" sz="2800" dirty="0">
                <a:solidFill>
                  <a:schemeClr val="bg1"/>
                </a:solidFill>
                <a:effectLst>
                  <a:outerShdw blurRad="38100" dist="38100" dir="2700000" algn="tl">
                    <a:srgbClr val="000000"/>
                  </a:outerShdw>
                </a:effectLst>
                <a:sym typeface="Wingdings" pitchFamily="2" charset="2"/>
              </a:rPr>
            </a:br>
            <a:r>
              <a:rPr lang="en-US" sz="2800" dirty="0">
                <a:solidFill>
                  <a:schemeClr val="bg1"/>
                </a:solidFill>
                <a:effectLst>
                  <a:outerShdw blurRad="38100" dist="38100" dir="2700000" algn="tl">
                    <a:srgbClr val="000000"/>
                  </a:outerShdw>
                </a:effectLst>
                <a:sym typeface="Wingdings" pitchFamily="2" charset="2"/>
              </a:rPr>
              <a:t> supply DVD players, its secondary product</a:t>
            </a:r>
            <a:r>
              <a:rPr lang="en-US" dirty="0">
                <a:solidFill>
                  <a:schemeClr val="bg1"/>
                </a:solidFill>
                <a:effectLst>
                  <a:outerShdw blurRad="38100" dist="38100" dir="2700000" algn="tl">
                    <a:srgbClr val="000000"/>
                  </a:outerShdw>
                </a:effectLst>
                <a:sym typeface="Wingdings" pitchFamily="2" charset="2"/>
              </a:rPr>
              <a:t>.</a:t>
            </a:r>
            <a:r>
              <a:rPr lang="en-US" dirty="0">
                <a:solidFill>
                  <a:schemeClr val="bg1"/>
                </a:solidFill>
                <a:effectLst>
                  <a:outerShdw blurRad="38100" dist="38100" dir="2700000" algn="tl">
                    <a:srgbClr val="000000"/>
                  </a:outerShdw>
                </a:effectLst>
              </a:rPr>
              <a:t> </a:t>
            </a:r>
          </a:p>
        </p:txBody>
      </p:sp>
      <p:graphicFrame>
        <p:nvGraphicFramePr>
          <p:cNvPr id="77828" name="Object 4"/>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3" imgW="3376800" imgH="3375720" progId="GALLERYClipart">
                  <p:embed/>
                </p:oleObj>
              </mc:Choice>
              <mc:Fallback>
                <p:oleObj name="GALLERY" r:id="rId3" imgW="3376800" imgH="3375720" progId="GALLERYClipart">
                  <p:embed/>
                  <p:pic>
                    <p:nvPicPr>
                      <p:cNvPr id="778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146  of  181</a:t>
            </a:r>
          </a:p>
        </p:txBody>
      </p:sp>
    </p:spTree>
    <p:extLst>
      <p:ext uri="{BB962C8B-B14F-4D97-AF65-F5344CB8AC3E}">
        <p14:creationId xmlns:p14="http://schemas.microsoft.com/office/powerpoint/2010/main" val="1127720298"/>
      </p:ext>
    </p:extLst>
  </p:cSld>
  <p:clrMapOvr>
    <a:masterClrMapping/>
  </p:clrMapOvr>
  <p:transition spd="med">
    <p:zo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Using Activity-Based Costing</a:t>
            </a:r>
            <a:br>
              <a:rPr lang="en-US"/>
            </a:br>
            <a:r>
              <a:rPr lang="en-US"/>
              <a:t>Comtek Sound, Inc.</a:t>
            </a:r>
          </a:p>
        </p:txBody>
      </p:sp>
      <p:sp>
        <p:nvSpPr>
          <p:cNvPr id="79875" name="Rectangle 3"/>
          <p:cNvSpPr>
            <a:spLocks noGrp="1" noChangeArrowheads="1"/>
          </p:cNvSpPr>
          <p:nvPr>
            <p:ph type="body" idx="4294967295"/>
          </p:nvPr>
        </p:nvSpPr>
        <p:spPr>
          <a:xfrm>
            <a:off x="457200" y="1447800"/>
            <a:ext cx="8305800" cy="4724400"/>
          </a:xfrm>
          <a:solidFill>
            <a:schemeClr val="bg2"/>
          </a:solidFill>
          <a:ln>
            <a:solidFill>
              <a:schemeClr val="tx1"/>
            </a:solidFill>
            <a:miter lim="800000"/>
            <a:headEnd/>
            <a:tailEnd/>
          </a:ln>
          <a:effectLst>
            <a:outerShdw dist="35921" dir="2700000" algn="ctr" rotWithShape="0">
              <a:schemeClr val="tx1"/>
            </a:outerShdw>
          </a:effectLst>
        </p:spPr>
        <p:txBody>
          <a:bodyPr/>
          <a:lstStyle/>
          <a:p>
            <a:pPr>
              <a:lnSpc>
                <a:spcPct val="90000"/>
              </a:lnSpc>
              <a:spcBef>
                <a:spcPct val="50000"/>
              </a:spcBef>
              <a:buFont typeface="Wingdings" pitchFamily="2" charset="2"/>
              <a:buNone/>
            </a:pPr>
            <a:r>
              <a:rPr lang="en-US" sz="2400" dirty="0">
                <a:solidFill>
                  <a:schemeClr val="bg1"/>
                </a:solidFill>
                <a:effectLst>
                  <a:outerShdw blurRad="38100" dist="38100" dir="2700000" algn="tl">
                    <a:srgbClr val="000000"/>
                  </a:outerShdw>
                </a:effectLst>
                <a:sym typeface="Wingdings" pitchFamily="2" charset="2"/>
              </a:rPr>
              <a:t> </a:t>
            </a:r>
            <a:r>
              <a:rPr lang="en-US" sz="2800" dirty="0">
                <a:solidFill>
                  <a:schemeClr val="bg1"/>
                </a:solidFill>
                <a:effectLst>
                  <a:outerShdw blurRad="38100" dist="38100" dir="2700000" algn="tl">
                    <a:srgbClr val="000000"/>
                  </a:outerShdw>
                </a:effectLst>
              </a:rPr>
              <a:t>For the current year, </a:t>
            </a:r>
            <a:r>
              <a:rPr lang="en-US" sz="2800" dirty="0" err="1">
                <a:solidFill>
                  <a:schemeClr val="bg1"/>
                </a:solidFill>
                <a:effectLst>
                  <a:outerShdw blurRad="38100" dist="38100" dir="2700000" algn="tl">
                    <a:srgbClr val="000000"/>
                  </a:outerShdw>
                </a:effectLst>
              </a:rPr>
              <a:t>Comtek</a:t>
            </a:r>
            <a:r>
              <a:rPr lang="en-US" sz="2800" dirty="0">
                <a:solidFill>
                  <a:schemeClr val="bg1"/>
                </a:solidFill>
                <a:effectLst>
                  <a:outerShdw blurRad="38100" dist="38100" dir="2700000" algn="tl">
                    <a:srgbClr val="000000"/>
                  </a:outerShdw>
                </a:effectLst>
              </a:rPr>
              <a:t> has budgeted sales </a:t>
            </a:r>
            <a:br>
              <a:rPr lang="en-US" sz="2800" dirty="0">
                <a:solidFill>
                  <a:schemeClr val="bg1"/>
                </a:solidFill>
                <a:effectLst>
                  <a:outerShdw blurRad="38100" dist="38100" dir="2700000" algn="tl">
                    <a:srgbClr val="000000"/>
                  </a:outerShdw>
                </a:effectLst>
              </a:rPr>
            </a:br>
            <a:r>
              <a:rPr lang="en-US" sz="2800" dirty="0">
                <a:solidFill>
                  <a:schemeClr val="bg1"/>
                </a:solidFill>
                <a:effectLst>
                  <a:outerShdw blurRad="38100" dist="38100" dir="2700000" algn="tl">
                    <a:srgbClr val="000000"/>
                  </a:outerShdw>
                </a:effectLst>
              </a:rPr>
              <a:t>of 50,000 DVD units and 200,000 CD units.</a:t>
            </a:r>
          </a:p>
          <a:p>
            <a:pPr>
              <a:lnSpc>
                <a:spcPct val="90000"/>
              </a:lnSpc>
              <a:spcBef>
                <a:spcPct val="50000"/>
              </a:spcBef>
              <a:buFont typeface="Wingdings" pitchFamily="2" charset="2"/>
              <a:buNone/>
            </a:pPr>
            <a:r>
              <a:rPr lang="en-US" sz="2800" dirty="0">
                <a:solidFill>
                  <a:schemeClr val="bg1"/>
                </a:solidFill>
                <a:effectLst>
                  <a:outerShdw blurRad="38100" dist="38100" dir="2700000" algn="tl">
                    <a:srgbClr val="000000"/>
                  </a:outerShdw>
                </a:effectLst>
                <a:sym typeface="Wingdings" pitchFamily="2" charset="2"/>
              </a:rPr>
              <a:t></a:t>
            </a:r>
            <a:r>
              <a:rPr lang="en-US" sz="2800" dirty="0">
                <a:solidFill>
                  <a:schemeClr val="bg1"/>
                </a:solidFill>
                <a:effectLst>
                  <a:outerShdw blurRad="38100" dist="38100" dir="2700000" algn="tl">
                    <a:srgbClr val="000000"/>
                  </a:outerShdw>
                </a:effectLst>
              </a:rPr>
              <a:t> </a:t>
            </a:r>
            <a:r>
              <a:rPr lang="en-US" sz="2800" dirty="0" err="1">
                <a:solidFill>
                  <a:schemeClr val="bg1"/>
                </a:solidFill>
                <a:effectLst>
                  <a:outerShdw blurRad="38100" dist="38100" dir="2700000" algn="tl">
                    <a:srgbClr val="000000"/>
                  </a:outerShdw>
                </a:effectLst>
              </a:rPr>
              <a:t>Comtek’s</a:t>
            </a:r>
            <a:r>
              <a:rPr lang="en-US" sz="2800" dirty="0">
                <a:solidFill>
                  <a:schemeClr val="bg1"/>
                </a:solidFill>
                <a:effectLst>
                  <a:outerShdw blurRad="38100" dist="38100" dir="2700000" algn="tl">
                    <a:srgbClr val="000000"/>
                  </a:outerShdw>
                </a:effectLst>
              </a:rPr>
              <a:t> traditional cost system applies      </a:t>
            </a:r>
            <a:br>
              <a:rPr lang="en-US" sz="2800" dirty="0">
                <a:solidFill>
                  <a:schemeClr val="bg1"/>
                </a:solidFill>
                <a:effectLst>
                  <a:outerShdw blurRad="38100" dist="38100" dir="2700000" algn="tl">
                    <a:srgbClr val="000000"/>
                  </a:outerShdw>
                </a:effectLst>
              </a:rPr>
            </a:br>
            <a:r>
              <a:rPr lang="en-US" sz="2800" dirty="0">
                <a:solidFill>
                  <a:schemeClr val="bg1"/>
                </a:solidFill>
                <a:effectLst>
                  <a:outerShdw blurRad="38100" dist="38100" dir="2700000" algn="tl">
                    <a:srgbClr val="000000"/>
                  </a:outerShdw>
                </a:effectLst>
              </a:rPr>
              <a:t> manufacturing overhead to products based on </a:t>
            </a:r>
            <a:br>
              <a:rPr lang="en-US" sz="2800" dirty="0">
                <a:solidFill>
                  <a:schemeClr val="bg1"/>
                </a:solidFill>
                <a:effectLst>
                  <a:outerShdw blurRad="38100" dist="38100" dir="2700000" algn="tl">
                    <a:srgbClr val="000000"/>
                  </a:outerShdw>
                </a:effectLst>
              </a:rPr>
            </a:br>
            <a:r>
              <a:rPr lang="en-US" sz="2800" dirty="0">
                <a:solidFill>
                  <a:schemeClr val="bg1"/>
                </a:solidFill>
                <a:effectLst>
                  <a:outerShdw blurRad="38100" dist="38100" dir="2700000" algn="tl">
                    <a:srgbClr val="000000"/>
                  </a:outerShdw>
                </a:effectLst>
              </a:rPr>
              <a:t> direct labor hours. </a:t>
            </a:r>
          </a:p>
          <a:p>
            <a:pPr>
              <a:lnSpc>
                <a:spcPct val="90000"/>
              </a:lnSpc>
              <a:spcBef>
                <a:spcPct val="50000"/>
              </a:spcBef>
              <a:buFont typeface="Wingdings" pitchFamily="2" charset="2"/>
              <a:buNone/>
            </a:pPr>
            <a:r>
              <a:rPr lang="en-US" sz="2800" dirty="0">
                <a:solidFill>
                  <a:schemeClr val="bg1"/>
                </a:solidFill>
                <a:effectLst>
                  <a:outerShdw blurRad="38100" dist="38100" dir="2700000" algn="tl">
                    <a:srgbClr val="000000"/>
                  </a:outerShdw>
                </a:effectLst>
                <a:sym typeface="Wingdings" pitchFamily="2" charset="2"/>
              </a:rPr>
              <a:t> </a:t>
            </a:r>
            <a:r>
              <a:rPr lang="en-US" sz="2800" dirty="0">
                <a:solidFill>
                  <a:schemeClr val="bg1"/>
                </a:solidFill>
                <a:effectLst>
                  <a:outerShdw blurRad="38100" dist="38100" dir="2700000" algn="tl">
                    <a:srgbClr val="000000"/>
                  </a:outerShdw>
                </a:effectLst>
              </a:rPr>
              <a:t>Both products require two direct labor-hours to  </a:t>
            </a:r>
            <a:br>
              <a:rPr lang="en-US" sz="2800" dirty="0">
                <a:solidFill>
                  <a:schemeClr val="bg1"/>
                </a:solidFill>
                <a:effectLst>
                  <a:outerShdw blurRad="38100" dist="38100" dir="2700000" algn="tl">
                    <a:srgbClr val="000000"/>
                  </a:outerShdw>
                </a:effectLst>
              </a:rPr>
            </a:br>
            <a:r>
              <a:rPr lang="en-US" sz="2800" dirty="0">
                <a:solidFill>
                  <a:schemeClr val="bg1"/>
                </a:solidFill>
                <a:effectLst>
                  <a:outerShdw blurRad="38100" dist="38100" dir="2700000" algn="tl">
                    <a:srgbClr val="000000"/>
                  </a:outerShdw>
                </a:effectLst>
              </a:rPr>
              <a:t> complete, for a total of 500,000 direct labor </a:t>
            </a:r>
            <a:br>
              <a:rPr lang="en-US" sz="2800" dirty="0">
                <a:solidFill>
                  <a:schemeClr val="bg1"/>
                </a:solidFill>
                <a:effectLst>
                  <a:outerShdw blurRad="38100" dist="38100" dir="2700000" algn="tl">
                    <a:srgbClr val="000000"/>
                  </a:outerShdw>
                </a:effectLst>
              </a:rPr>
            </a:br>
            <a:r>
              <a:rPr lang="en-US" sz="2800" dirty="0">
                <a:solidFill>
                  <a:schemeClr val="bg1"/>
                </a:solidFill>
                <a:effectLst>
                  <a:outerShdw blurRad="38100" dist="38100" dir="2700000" algn="tl">
                    <a:srgbClr val="000000"/>
                  </a:outerShdw>
                </a:effectLst>
              </a:rPr>
              <a:t> hours.</a:t>
            </a:r>
          </a:p>
        </p:txBody>
      </p:sp>
      <p:graphicFrame>
        <p:nvGraphicFramePr>
          <p:cNvPr id="79876" name="Object 4"/>
          <p:cNvGraphicFramePr>
            <a:graphicFrameLocks noChangeAspect="1"/>
          </p:cNvGraphicFramePr>
          <p:nvPr>
            <p:extLst>
              <p:ext uri="{D42A27DB-BD31-4B8C-83A1-F6EECF244321}">
                <p14:modId xmlns:p14="http://schemas.microsoft.com/office/powerpoint/2010/main" val="992790723"/>
              </p:ext>
            </p:extLst>
          </p:nvPr>
        </p:nvGraphicFramePr>
        <p:xfrm>
          <a:off x="2507673" y="4724400"/>
          <a:ext cx="6629400" cy="1600200"/>
        </p:xfrm>
        <a:graphic>
          <a:graphicData uri="http://schemas.openxmlformats.org/presentationml/2006/ole">
            <mc:AlternateContent xmlns:mc="http://schemas.openxmlformats.org/markup-compatibility/2006">
              <mc:Choice xmlns:v="urn:schemas-microsoft-com:vml" Requires="v">
                <p:oleObj name="Worksheet" r:id="rId3" imgW="3181807" imgH="762305" progId="Excel.Sheet.8">
                  <p:embed/>
                </p:oleObj>
              </mc:Choice>
              <mc:Fallback>
                <p:oleObj name="Worksheet" r:id="rId3" imgW="3181807" imgH="762305" progId="Excel.Sheet.8">
                  <p:embed/>
                  <p:pic>
                    <p:nvPicPr>
                      <p:cNvPr id="798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673" y="4724400"/>
                        <a:ext cx="6629400" cy="160020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9877" name="Object 5"/>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798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147 of  181</a:t>
            </a:r>
          </a:p>
        </p:txBody>
      </p:sp>
    </p:spTree>
    <p:extLst>
      <p:ext uri="{BB962C8B-B14F-4D97-AF65-F5344CB8AC3E}">
        <p14:creationId xmlns:p14="http://schemas.microsoft.com/office/powerpoint/2010/main" val="3037382227"/>
      </p:ext>
    </p:extLst>
  </p:cSld>
  <p:clrMapOvr>
    <a:masterClrMapping/>
  </p:clrMapOvr>
  <p:transition spd="med">
    <p:zo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Using Activity-Based Costing</a:t>
            </a:r>
            <a:br>
              <a:rPr lang="en-US"/>
            </a:br>
            <a:r>
              <a:rPr lang="en-US"/>
              <a:t>Comtek Sound, Inc.</a:t>
            </a:r>
          </a:p>
        </p:txBody>
      </p:sp>
      <p:sp>
        <p:nvSpPr>
          <p:cNvPr id="81923" name="Rectangle 3"/>
          <p:cNvSpPr>
            <a:spLocks noGrp="1" noChangeArrowheads="1"/>
          </p:cNvSpPr>
          <p:nvPr>
            <p:ph type="body" idx="4294967295"/>
          </p:nvPr>
        </p:nvSpPr>
        <p:spPr>
          <a:xfrm>
            <a:off x="457200" y="1676400"/>
            <a:ext cx="8305800" cy="2514600"/>
          </a:xfrm>
          <a:solidFill>
            <a:schemeClr val="bg2"/>
          </a:solidFill>
          <a:ln>
            <a:solidFill>
              <a:schemeClr val="tx1"/>
            </a:solidFill>
            <a:miter lim="800000"/>
            <a:headEnd/>
            <a:tailEnd/>
          </a:ln>
          <a:effectLst>
            <a:outerShdw dist="35921" dir="2700000" algn="ctr" rotWithShape="0">
              <a:schemeClr val="tx1"/>
            </a:outerShdw>
          </a:effectLst>
        </p:spPr>
        <p:txBody>
          <a:bodyPr/>
          <a:lstStyle/>
          <a:p>
            <a:pPr>
              <a:lnSpc>
                <a:spcPct val="90000"/>
              </a:lnSpc>
              <a:spcBef>
                <a:spcPct val="50000"/>
              </a:spcBef>
              <a:buFont typeface="Wingdings" pitchFamily="2" charset="2"/>
              <a:buNone/>
            </a:pPr>
            <a:r>
              <a:rPr lang="en-US">
                <a:solidFill>
                  <a:schemeClr val="bg1"/>
                </a:solidFill>
                <a:effectLst>
                  <a:outerShdw blurRad="38100" dist="38100" dir="2700000" algn="tl">
                    <a:srgbClr val="000000"/>
                  </a:outerShdw>
                </a:effectLst>
                <a:sym typeface="Wingdings" pitchFamily="2" charset="2"/>
              </a:rPr>
              <a:t> </a:t>
            </a:r>
            <a:r>
              <a:rPr lang="en-US">
                <a:solidFill>
                  <a:schemeClr val="bg1"/>
                </a:solidFill>
                <a:effectLst>
                  <a:outerShdw blurRad="38100" dist="38100" dir="2700000" algn="tl">
                    <a:srgbClr val="000000"/>
                  </a:outerShdw>
                </a:effectLst>
              </a:rPr>
              <a:t>Unit costs for materials and labor are:</a:t>
            </a:r>
          </a:p>
        </p:txBody>
      </p:sp>
      <p:graphicFrame>
        <p:nvGraphicFramePr>
          <p:cNvPr id="81924" name="Object 4"/>
          <p:cNvGraphicFramePr>
            <a:graphicFrameLocks noChangeAspect="1"/>
          </p:cNvGraphicFramePr>
          <p:nvPr/>
        </p:nvGraphicFramePr>
        <p:xfrm>
          <a:off x="1843088" y="2286000"/>
          <a:ext cx="5534025" cy="1597025"/>
        </p:xfrm>
        <a:graphic>
          <a:graphicData uri="http://schemas.openxmlformats.org/presentationml/2006/ole">
            <mc:AlternateContent xmlns:mc="http://schemas.openxmlformats.org/markup-compatibility/2006">
              <mc:Choice xmlns:v="urn:schemas-microsoft-com:vml" Requires="v">
                <p:oleObj name="Worksheet" r:id="rId3" imgW="2610307" imgH="752856" progId="Excel.Sheet.8">
                  <p:embed/>
                </p:oleObj>
              </mc:Choice>
              <mc:Fallback>
                <p:oleObj name="Worksheet" r:id="rId3" imgW="2610307" imgH="752856" progId="Excel.Sheet.8">
                  <p:embed/>
                  <p:pic>
                    <p:nvPicPr>
                      <p:cNvPr id="819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088" y="2286000"/>
                        <a:ext cx="5534025" cy="1597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925" name="Object 5"/>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8192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4419600"/>
            <a:ext cx="27432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defRPr/>
            </a:pPr>
            <a:r>
              <a:rPr lang="en-US" dirty="0">
                <a:solidFill>
                  <a:srgbClr val="000000"/>
                </a:solidFill>
              </a:rPr>
              <a:t>Slide 148  of  181</a:t>
            </a:r>
          </a:p>
        </p:txBody>
      </p:sp>
    </p:spTree>
    <p:extLst>
      <p:ext uri="{BB962C8B-B14F-4D97-AF65-F5344CB8AC3E}">
        <p14:creationId xmlns:p14="http://schemas.microsoft.com/office/powerpoint/2010/main" val="538198374"/>
      </p:ext>
    </p:extLst>
  </p:cSld>
  <p:clrMapOvr>
    <a:masterClrMapping/>
  </p:clrMapOvr>
  <p:transition spd="med">
    <p:zo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85800" y="1752600"/>
            <a:ext cx="8153400" cy="1930400"/>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a:spAutoFit/>
          </a:bodyPr>
          <a:lstStyle/>
          <a:p>
            <a:pPr algn="ctr" eaLnBrk="0" hangingPunct="0">
              <a:spcBef>
                <a:spcPct val="50000"/>
              </a:spcBef>
            </a:pPr>
            <a:r>
              <a:rPr lang="en-US" sz="3000">
                <a:solidFill>
                  <a:schemeClr val="bg1"/>
                </a:solidFill>
                <a:effectLst>
                  <a:outerShdw blurRad="38100" dist="38100" dir="2700000" algn="tl">
                    <a:srgbClr val="000000"/>
                  </a:outerShdw>
                </a:effectLst>
              </a:rPr>
              <a:t>Total manufacturing overhead costs for the current year are estimated to be $10,000,000. The company develops the following overhead rate based upon labor-hours:</a:t>
            </a:r>
          </a:p>
        </p:txBody>
      </p:sp>
      <p:grpSp>
        <p:nvGrpSpPr>
          <p:cNvPr id="83971" name="Group 3"/>
          <p:cNvGrpSpPr>
            <a:grpSpLocks/>
          </p:cNvGrpSpPr>
          <p:nvPr/>
        </p:nvGrpSpPr>
        <p:grpSpPr bwMode="auto">
          <a:xfrm>
            <a:off x="381000" y="4191000"/>
            <a:ext cx="8763000" cy="946150"/>
            <a:chOff x="240" y="2640"/>
            <a:chExt cx="5520" cy="596"/>
          </a:xfrm>
        </p:grpSpPr>
        <p:sp>
          <p:nvSpPr>
            <p:cNvPr id="83972" name="Text Box 4"/>
            <p:cNvSpPr txBox="1">
              <a:spLocks noChangeArrowheads="1"/>
            </p:cNvSpPr>
            <p:nvPr/>
          </p:nvSpPr>
          <p:spPr bwMode="auto">
            <a:xfrm>
              <a:off x="240" y="2640"/>
              <a:ext cx="172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t>Predetermined</a:t>
              </a:r>
              <a:br>
                <a:rPr lang="en-US" sz="2800"/>
              </a:br>
              <a:r>
                <a:rPr lang="en-US" sz="2800"/>
                <a:t>overhead rate</a:t>
              </a:r>
            </a:p>
          </p:txBody>
        </p:sp>
        <p:sp>
          <p:nvSpPr>
            <p:cNvPr id="83973" name="Text Box 5"/>
            <p:cNvSpPr txBox="1">
              <a:spLocks noChangeArrowheads="1"/>
            </p:cNvSpPr>
            <p:nvPr/>
          </p:nvSpPr>
          <p:spPr bwMode="auto">
            <a:xfrm>
              <a:off x="3984" y="2784"/>
              <a:ext cx="17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t>=  $20 per DLH</a:t>
              </a:r>
            </a:p>
          </p:txBody>
        </p:sp>
        <p:sp>
          <p:nvSpPr>
            <p:cNvPr id="83974" name="Text Box 6"/>
            <p:cNvSpPr txBox="1">
              <a:spLocks noChangeArrowheads="1"/>
            </p:cNvSpPr>
            <p:nvPr/>
          </p:nvSpPr>
          <p:spPr bwMode="auto">
            <a:xfrm>
              <a:off x="1968" y="2784"/>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t>=</a:t>
              </a:r>
            </a:p>
          </p:txBody>
        </p:sp>
      </p:grpSp>
      <p:grpSp>
        <p:nvGrpSpPr>
          <p:cNvPr id="83975" name="Group 7"/>
          <p:cNvGrpSpPr>
            <a:grpSpLocks/>
          </p:cNvGrpSpPr>
          <p:nvPr/>
        </p:nvGrpSpPr>
        <p:grpSpPr bwMode="auto">
          <a:xfrm>
            <a:off x="3505200" y="4191000"/>
            <a:ext cx="2819400" cy="946150"/>
            <a:chOff x="2304" y="2640"/>
            <a:chExt cx="1776" cy="596"/>
          </a:xfrm>
        </p:grpSpPr>
        <p:sp>
          <p:nvSpPr>
            <p:cNvPr id="83976" name="Text Box 8"/>
            <p:cNvSpPr txBox="1">
              <a:spLocks noChangeArrowheads="1"/>
            </p:cNvSpPr>
            <p:nvPr/>
          </p:nvSpPr>
          <p:spPr bwMode="auto">
            <a:xfrm>
              <a:off x="2304" y="2640"/>
              <a:ext cx="177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t>$10,000,000</a:t>
              </a:r>
              <a:br>
                <a:rPr lang="en-US" sz="2800"/>
              </a:br>
              <a:r>
                <a:rPr lang="en-US" sz="2800"/>
                <a:t>500,000 DLHs</a:t>
              </a:r>
            </a:p>
          </p:txBody>
        </p:sp>
        <p:sp>
          <p:nvSpPr>
            <p:cNvPr id="83977" name="Line 9"/>
            <p:cNvSpPr>
              <a:spLocks noChangeShapeType="1"/>
            </p:cNvSpPr>
            <p:nvPr/>
          </p:nvSpPr>
          <p:spPr bwMode="auto">
            <a:xfrm>
              <a:off x="2448" y="2946"/>
              <a:ext cx="1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978" name="Rectangle 10"/>
          <p:cNvSpPr>
            <a:spLocks noGrp="1" noChangeArrowheads="1"/>
          </p:cNvSpPr>
          <p:nvPr>
            <p:ph type="title"/>
          </p:nvPr>
        </p:nvSpPr>
        <p:spPr/>
        <p:txBody>
          <a:bodyPr/>
          <a:lstStyle/>
          <a:p>
            <a:r>
              <a:rPr lang="en-US"/>
              <a:t>Direct Labor-Hours as a Base</a:t>
            </a:r>
          </a:p>
        </p:txBody>
      </p:sp>
      <p:graphicFrame>
        <p:nvGraphicFramePr>
          <p:cNvPr id="83979" name="Object 11"/>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3" imgW="3376800" imgH="3375720" progId="GALLERYClipart">
                  <p:embed/>
                </p:oleObj>
              </mc:Choice>
              <mc:Fallback>
                <p:oleObj name="GALLERY" r:id="rId3" imgW="3376800" imgH="3375720" progId="GALLERYClipart">
                  <p:embed/>
                  <p:pic>
                    <p:nvPicPr>
                      <p:cNvPr id="83979"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149   of  181</a:t>
            </a:r>
          </a:p>
        </p:txBody>
      </p:sp>
    </p:spTree>
    <p:extLst>
      <p:ext uri="{BB962C8B-B14F-4D97-AF65-F5344CB8AC3E}">
        <p14:creationId xmlns:p14="http://schemas.microsoft.com/office/powerpoint/2010/main" val="3208366305"/>
      </p:ext>
    </p:extLst>
  </p:cSld>
  <p:clrMapOvr>
    <a:masterClrMapping/>
  </p:clrMapOvr>
  <p:transition spd="med">
    <p:cover dir="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p:cNvGraphicFramePr>
            <a:graphicFrameLocks noChangeAspect="1"/>
          </p:cNvGraphicFramePr>
          <p:nvPr/>
        </p:nvGraphicFramePr>
        <p:xfrm>
          <a:off x="838200" y="3313113"/>
          <a:ext cx="7848600" cy="2782887"/>
        </p:xfrm>
        <a:graphic>
          <a:graphicData uri="http://schemas.openxmlformats.org/presentationml/2006/ole">
            <mc:AlternateContent xmlns:mc="http://schemas.openxmlformats.org/markup-compatibility/2006">
              <mc:Choice xmlns:v="urn:schemas-microsoft-com:vml" Requires="v">
                <p:oleObj name="Worksheet" r:id="rId3" imgW="3972154" imgH="1410005" progId="Excel.Sheet.8">
                  <p:embed/>
                </p:oleObj>
              </mc:Choice>
              <mc:Fallback>
                <p:oleObj name="Worksheet" r:id="rId3" imgW="3972154" imgH="1410005" progId="Excel.Sheet.8">
                  <p:embed/>
                  <p:pic>
                    <p:nvPicPr>
                      <p:cNvPr id="860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13113"/>
                        <a:ext cx="7848600" cy="2782887"/>
                      </a:xfrm>
                      <a:prstGeom prst="rect">
                        <a:avLst/>
                      </a:prstGeom>
                      <a:solidFill>
                        <a:schemeClr val="tx1"/>
                      </a:solidFill>
                      <a:ln>
                        <a:noFill/>
                      </a:ln>
                      <a:effectLst>
                        <a:outerShdw dist="81320" dir="2319588" algn="ctr" rotWithShape="0">
                          <a:schemeClr val="tx1"/>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86019" name="Rectangle 3"/>
          <p:cNvSpPr>
            <a:spLocks noGrp="1" noChangeArrowheads="1"/>
          </p:cNvSpPr>
          <p:nvPr>
            <p:ph type="title"/>
          </p:nvPr>
        </p:nvSpPr>
        <p:spPr/>
        <p:txBody>
          <a:bodyPr/>
          <a:lstStyle/>
          <a:p>
            <a:r>
              <a:rPr lang="en-US"/>
              <a:t>Direct Labor-Hours as a Base</a:t>
            </a:r>
          </a:p>
        </p:txBody>
      </p:sp>
      <p:graphicFrame>
        <p:nvGraphicFramePr>
          <p:cNvPr id="86020" name="Object 4"/>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8602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1" name="Text Box 5"/>
          <p:cNvSpPr txBox="1">
            <a:spLocks noChangeArrowheads="1"/>
          </p:cNvSpPr>
          <p:nvPr/>
        </p:nvSpPr>
        <p:spPr bwMode="auto">
          <a:xfrm>
            <a:off x="533400" y="1560513"/>
            <a:ext cx="8458200" cy="1563687"/>
          </a:xfrm>
          <a:prstGeom prst="rect">
            <a:avLst/>
          </a:prstGeom>
          <a:solidFill>
            <a:srgbClr val="CCECFF"/>
          </a:solidFill>
          <a:ln w="9525">
            <a:solidFill>
              <a:schemeClr val="tx1"/>
            </a:solidFill>
            <a:miter lim="800000"/>
            <a:headEnd/>
            <a:tailEnd/>
          </a:ln>
          <a:effectLst>
            <a:outerShdw dist="71842" dir="2700000" algn="ctr" rotWithShape="0">
              <a:schemeClr val="tx1"/>
            </a:outerShdw>
          </a:effectLst>
        </p:spPr>
        <p:txBody>
          <a:bodyPr>
            <a:spAutoFit/>
          </a:bodyPr>
          <a:lstStyle/>
          <a:p>
            <a:pPr algn="ctr" eaLnBrk="0" hangingPunct="0"/>
            <a:r>
              <a:rPr lang="en-US" sz="3200"/>
              <a:t>Since each product requires two hours of direct labor, $40 of overhead is assigned to each product.  </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150   of  181</a:t>
            </a:r>
          </a:p>
        </p:txBody>
      </p:sp>
    </p:spTree>
    <p:extLst>
      <p:ext uri="{BB962C8B-B14F-4D97-AF65-F5344CB8AC3E}">
        <p14:creationId xmlns:p14="http://schemas.microsoft.com/office/powerpoint/2010/main" val="3004366878"/>
      </p:ext>
    </p:extLst>
  </p:cSld>
  <p:clrMapOvr>
    <a:masterClrMapping/>
  </p:clrMapOvr>
  <p:transition spd="med">
    <p:cover dir="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092200" y="1600200"/>
            <a:ext cx="6972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t>The ABC project team at Comtek has</a:t>
            </a:r>
            <a:br>
              <a:rPr lang="en-US" sz="2800"/>
            </a:br>
            <a:r>
              <a:rPr lang="en-US" sz="2800"/>
              <a:t>developed the following basic information.</a:t>
            </a:r>
          </a:p>
        </p:txBody>
      </p:sp>
      <p:graphicFrame>
        <p:nvGraphicFramePr>
          <p:cNvPr id="90115" name="Object 3"/>
          <p:cNvGraphicFramePr>
            <a:graphicFrameLocks noChangeAspect="1"/>
          </p:cNvGraphicFramePr>
          <p:nvPr/>
        </p:nvGraphicFramePr>
        <p:xfrm>
          <a:off x="274638" y="2597150"/>
          <a:ext cx="8716962" cy="3333750"/>
        </p:xfrm>
        <a:graphic>
          <a:graphicData uri="http://schemas.openxmlformats.org/presentationml/2006/ole">
            <mc:AlternateContent xmlns:mc="http://schemas.openxmlformats.org/markup-compatibility/2006">
              <mc:Choice xmlns:v="urn:schemas-microsoft-com:vml" Requires="v">
                <p:oleObj name="Worksheet" r:id="rId3" imgW="6334354" imgH="2429256" progId="Excel.Sheet.8">
                  <p:embed/>
                </p:oleObj>
              </mc:Choice>
              <mc:Fallback>
                <p:oleObj name="Worksheet" r:id="rId3" imgW="6334354" imgH="2429256" progId="Excel.Sheet.8">
                  <p:embed/>
                  <p:pic>
                    <p:nvPicPr>
                      <p:cNvPr id="901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597150"/>
                        <a:ext cx="8716962" cy="33337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0116" name="Rectangle 4"/>
          <p:cNvSpPr>
            <a:spLocks noGrp="1" noChangeArrowheads="1"/>
          </p:cNvSpPr>
          <p:nvPr>
            <p:ph type="title"/>
          </p:nvPr>
        </p:nvSpPr>
        <p:spPr/>
        <p:txBody>
          <a:bodyPr/>
          <a:lstStyle/>
          <a:p>
            <a:r>
              <a:rPr lang="en-US"/>
              <a:t>Computing Activity Rates</a:t>
            </a:r>
          </a:p>
        </p:txBody>
      </p:sp>
      <p:graphicFrame>
        <p:nvGraphicFramePr>
          <p:cNvPr id="90117" name="Object 5"/>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9011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151  of  181</a:t>
            </a:r>
          </a:p>
        </p:txBody>
      </p:sp>
    </p:spTree>
    <p:extLst>
      <p:ext uri="{BB962C8B-B14F-4D97-AF65-F5344CB8AC3E}">
        <p14:creationId xmlns:p14="http://schemas.microsoft.com/office/powerpoint/2010/main" val="1201839225"/>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598488" y="4637088"/>
            <a:ext cx="2584450" cy="84455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Manufacturing Overhead</a:t>
            </a:r>
          </a:p>
        </p:txBody>
      </p:sp>
      <p:sp>
        <p:nvSpPr>
          <p:cNvPr id="59395" name="Rectangle 3"/>
          <p:cNvSpPr>
            <a:spLocks noChangeArrowheads="1"/>
          </p:cNvSpPr>
          <p:nvPr/>
        </p:nvSpPr>
        <p:spPr bwMode="auto">
          <a:xfrm>
            <a:off x="4332288" y="27320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Job No. 1</a:t>
            </a:r>
          </a:p>
        </p:txBody>
      </p:sp>
      <p:sp>
        <p:nvSpPr>
          <p:cNvPr id="59396" name="Rectangle 4"/>
          <p:cNvSpPr>
            <a:spLocks noChangeArrowheads="1"/>
          </p:cNvSpPr>
          <p:nvPr/>
        </p:nvSpPr>
        <p:spPr bwMode="auto">
          <a:xfrm>
            <a:off x="4332288" y="37226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Job No. 2</a:t>
            </a:r>
          </a:p>
        </p:txBody>
      </p:sp>
      <p:sp>
        <p:nvSpPr>
          <p:cNvPr id="59397" name="Rectangle 5"/>
          <p:cNvSpPr>
            <a:spLocks noChangeArrowheads="1"/>
          </p:cNvSpPr>
          <p:nvPr/>
        </p:nvSpPr>
        <p:spPr bwMode="auto">
          <a:xfrm>
            <a:off x="4332288" y="47132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Job No. 3</a:t>
            </a:r>
          </a:p>
        </p:txBody>
      </p:sp>
      <p:sp>
        <p:nvSpPr>
          <p:cNvPr id="59398" name="Rectangle 6"/>
          <p:cNvSpPr>
            <a:spLocks noChangeArrowheads="1"/>
          </p:cNvSpPr>
          <p:nvPr/>
        </p:nvSpPr>
        <p:spPr bwMode="auto">
          <a:xfrm>
            <a:off x="6400800" y="2057400"/>
            <a:ext cx="2590800" cy="3771900"/>
          </a:xfrm>
          <a:prstGeom prst="rect">
            <a:avLst/>
          </a:prstGeom>
          <a:solidFill>
            <a:srgbClr val="CCECFF"/>
          </a:solidFill>
          <a:ln w="25400">
            <a:solidFill>
              <a:srgbClr val="000000"/>
            </a:solidFill>
            <a:miter lim="800000"/>
            <a:headEnd/>
            <a:tailEnd/>
          </a:ln>
          <a:effectLst>
            <a:outerShdw dist="71842" dir="2700000" algn="ctr" rotWithShape="0">
              <a:srgbClr val="000000"/>
            </a:outerShdw>
          </a:effectLst>
        </p:spPr>
        <p:txBody>
          <a:bodyPr lIns="90488" tIns="44450" rIns="90488" bIns="44450">
            <a:spAutoFit/>
          </a:bodyPr>
          <a:lstStyle/>
          <a:p>
            <a:pPr algn="ctr">
              <a:spcBef>
                <a:spcPct val="50000"/>
              </a:spcBef>
              <a:defRPr/>
            </a:pPr>
            <a:r>
              <a:rPr lang="en-US" sz="3000" b="1">
                <a:solidFill>
                  <a:schemeClr val="tx2"/>
                </a:solidFill>
                <a:effectLst>
                  <a:outerShdw blurRad="38100" dist="38100" dir="2700000" algn="tl">
                    <a:srgbClr val="000000"/>
                  </a:outerShdw>
                </a:effectLst>
              </a:rPr>
              <a:t>Charge direct material and direct labor  costs to each job as work is performed.</a:t>
            </a:r>
          </a:p>
        </p:txBody>
      </p:sp>
      <p:sp>
        <p:nvSpPr>
          <p:cNvPr id="36871" name="Rectangle 7"/>
          <p:cNvSpPr>
            <a:spLocks noGrp="1" noChangeArrowheads="1"/>
          </p:cNvSpPr>
          <p:nvPr>
            <p:ph type="title"/>
          </p:nvPr>
        </p:nvSpPr>
        <p:spPr/>
        <p:txBody>
          <a:bodyPr/>
          <a:lstStyle/>
          <a:p>
            <a:pPr eaLnBrk="1" hangingPunct="1"/>
            <a:r>
              <a:rPr lang="en-US"/>
              <a:t>Job-Order Costing—An Overview</a:t>
            </a:r>
          </a:p>
        </p:txBody>
      </p:sp>
      <p:cxnSp>
        <p:nvCxnSpPr>
          <p:cNvPr id="59400" name="AutoShape 8"/>
          <p:cNvCxnSpPr>
            <a:cxnSpLocks noChangeShapeType="1"/>
            <a:stCxn id="59406" idx="3"/>
            <a:endCxn id="59395" idx="1"/>
          </p:cNvCxnSpPr>
          <p:nvPr/>
        </p:nvCxnSpPr>
        <p:spPr bwMode="auto">
          <a:xfrm>
            <a:off x="3195638" y="2590800"/>
            <a:ext cx="1123950" cy="3810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1" name="AutoShape 9"/>
          <p:cNvCxnSpPr>
            <a:cxnSpLocks noChangeShapeType="1"/>
            <a:stCxn id="59406" idx="3"/>
            <a:endCxn id="59396" idx="1"/>
          </p:cNvCxnSpPr>
          <p:nvPr/>
        </p:nvCxnSpPr>
        <p:spPr bwMode="auto">
          <a:xfrm>
            <a:off x="3195638" y="2590800"/>
            <a:ext cx="1123950" cy="13716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2" name="AutoShape 10"/>
          <p:cNvCxnSpPr>
            <a:cxnSpLocks noChangeShapeType="1"/>
            <a:stCxn id="59406" idx="3"/>
            <a:endCxn id="59397" idx="1"/>
          </p:cNvCxnSpPr>
          <p:nvPr/>
        </p:nvCxnSpPr>
        <p:spPr bwMode="auto">
          <a:xfrm>
            <a:off x="3195638" y="2590800"/>
            <a:ext cx="1123950" cy="2362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3" name="AutoShape 11"/>
          <p:cNvCxnSpPr>
            <a:cxnSpLocks noChangeShapeType="1"/>
          </p:cNvCxnSpPr>
          <p:nvPr/>
        </p:nvCxnSpPr>
        <p:spPr bwMode="auto">
          <a:xfrm flipV="1">
            <a:off x="3195638" y="2971800"/>
            <a:ext cx="1123950" cy="762000"/>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59404" name="AutoShape 12"/>
          <p:cNvCxnSpPr>
            <a:cxnSpLocks noChangeShapeType="1"/>
          </p:cNvCxnSpPr>
          <p:nvPr/>
        </p:nvCxnSpPr>
        <p:spPr bwMode="auto">
          <a:xfrm>
            <a:off x="3195638" y="3733800"/>
            <a:ext cx="1123950" cy="228600"/>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59405" name="AutoShape 13"/>
          <p:cNvCxnSpPr>
            <a:cxnSpLocks noChangeShapeType="1"/>
          </p:cNvCxnSpPr>
          <p:nvPr/>
        </p:nvCxnSpPr>
        <p:spPr bwMode="auto">
          <a:xfrm>
            <a:off x="3195638" y="3733800"/>
            <a:ext cx="1123950" cy="1219200"/>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59406" name="Rectangle 14"/>
          <p:cNvSpPr>
            <a:spLocks noChangeArrowheads="1"/>
          </p:cNvSpPr>
          <p:nvPr/>
        </p:nvSpPr>
        <p:spPr bwMode="auto">
          <a:xfrm>
            <a:off x="598488" y="2351088"/>
            <a:ext cx="2584450" cy="479425"/>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Direct Materials</a:t>
            </a:r>
          </a:p>
        </p:txBody>
      </p:sp>
      <p:sp>
        <p:nvSpPr>
          <p:cNvPr id="59407" name="Rectangle 15"/>
          <p:cNvSpPr>
            <a:spLocks noChangeArrowheads="1"/>
          </p:cNvSpPr>
          <p:nvPr/>
        </p:nvSpPr>
        <p:spPr bwMode="auto">
          <a:xfrm>
            <a:off x="598488" y="3494088"/>
            <a:ext cx="2584450" cy="479425"/>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Direct Labor</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12  of  181</a:t>
            </a:r>
          </a:p>
        </p:txBody>
      </p:sp>
    </p:spTree>
    <p:extLst>
      <p:ext uri="{BB962C8B-B14F-4D97-AF65-F5344CB8AC3E}">
        <p14:creationId xmlns:p14="http://schemas.microsoft.com/office/powerpoint/2010/main" val="228723800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dissolve">
                                      <p:cBhvr>
                                        <p:cTn id="7" dur="500"/>
                                        <p:tgtEl>
                                          <p:spTgt spid="5939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9406"/>
                                        </p:tgtEl>
                                        <p:attrNameLst>
                                          <p:attrName>style.visibility</p:attrName>
                                        </p:attrNameLst>
                                      </p:cBhvr>
                                      <p:to>
                                        <p:strVal val="visible"/>
                                      </p:to>
                                    </p:set>
                                    <p:anim calcmode="lin" valueType="num">
                                      <p:cBhvr additive="base">
                                        <p:cTn id="11" dur="500" fill="hold"/>
                                        <p:tgtEl>
                                          <p:spTgt spid="59406"/>
                                        </p:tgtEl>
                                        <p:attrNameLst>
                                          <p:attrName>ppt_x</p:attrName>
                                        </p:attrNameLst>
                                      </p:cBhvr>
                                      <p:tavLst>
                                        <p:tav tm="0">
                                          <p:val>
                                            <p:strVal val="0-#ppt_w/2"/>
                                          </p:val>
                                        </p:tav>
                                        <p:tav tm="100000">
                                          <p:val>
                                            <p:strVal val="#ppt_x"/>
                                          </p:val>
                                        </p:tav>
                                      </p:tavLst>
                                    </p:anim>
                                    <p:anim calcmode="lin" valueType="num">
                                      <p:cBhvr additive="base">
                                        <p:cTn id="12" dur="500" fill="hold"/>
                                        <p:tgtEl>
                                          <p:spTgt spid="5940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59400"/>
                                        </p:tgtEl>
                                        <p:attrNameLst>
                                          <p:attrName>style.visibility</p:attrName>
                                        </p:attrNameLst>
                                      </p:cBhvr>
                                      <p:to>
                                        <p:strVal val="visible"/>
                                      </p:to>
                                    </p:set>
                                    <p:animEffect transition="in" filter="wipe(left)">
                                      <p:cBhvr>
                                        <p:cTn id="16" dur="500"/>
                                        <p:tgtEl>
                                          <p:spTgt spid="59400"/>
                                        </p:tgtEl>
                                      </p:cBhvr>
                                    </p:animEffec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59401"/>
                                        </p:tgtEl>
                                        <p:attrNameLst>
                                          <p:attrName>style.visibility</p:attrName>
                                        </p:attrNameLst>
                                      </p:cBhvr>
                                      <p:to>
                                        <p:strVal val="visible"/>
                                      </p:to>
                                    </p:set>
                                    <p:animEffect transition="in" filter="wipe(left)">
                                      <p:cBhvr>
                                        <p:cTn id="20" dur="500"/>
                                        <p:tgtEl>
                                          <p:spTgt spid="59401"/>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59402"/>
                                        </p:tgtEl>
                                        <p:attrNameLst>
                                          <p:attrName>style.visibility</p:attrName>
                                        </p:attrNameLst>
                                      </p:cBhvr>
                                      <p:to>
                                        <p:strVal val="visible"/>
                                      </p:to>
                                    </p:set>
                                    <p:animEffect transition="in" filter="wipe(left)">
                                      <p:cBhvr>
                                        <p:cTn id="24" dur="500"/>
                                        <p:tgtEl>
                                          <p:spTgt spid="59402"/>
                                        </p:tgtEl>
                                      </p:cBhvr>
                                    </p:animEffect>
                                  </p:childTnLst>
                                </p:cTn>
                              </p:par>
                            </p:childTnLst>
                          </p:cTn>
                        </p:par>
                        <p:par>
                          <p:cTn id="25" fill="hold" nodeType="afterGroup">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59407"/>
                                        </p:tgtEl>
                                        <p:attrNameLst>
                                          <p:attrName>style.visibility</p:attrName>
                                        </p:attrNameLst>
                                      </p:cBhvr>
                                      <p:to>
                                        <p:strVal val="visible"/>
                                      </p:to>
                                    </p:set>
                                    <p:anim calcmode="lin" valueType="num">
                                      <p:cBhvr additive="base">
                                        <p:cTn id="28" dur="500" fill="hold"/>
                                        <p:tgtEl>
                                          <p:spTgt spid="59407"/>
                                        </p:tgtEl>
                                        <p:attrNameLst>
                                          <p:attrName>ppt_x</p:attrName>
                                        </p:attrNameLst>
                                      </p:cBhvr>
                                      <p:tavLst>
                                        <p:tav tm="0">
                                          <p:val>
                                            <p:strVal val="0-#ppt_w/2"/>
                                          </p:val>
                                        </p:tav>
                                        <p:tav tm="100000">
                                          <p:val>
                                            <p:strVal val="#ppt_x"/>
                                          </p:val>
                                        </p:tav>
                                      </p:tavLst>
                                    </p:anim>
                                    <p:anim calcmode="lin" valueType="num">
                                      <p:cBhvr additive="base">
                                        <p:cTn id="29" dur="500" fill="hold"/>
                                        <p:tgtEl>
                                          <p:spTgt spid="5940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59403"/>
                                        </p:tgtEl>
                                        <p:attrNameLst>
                                          <p:attrName>style.visibility</p:attrName>
                                        </p:attrNameLst>
                                      </p:cBhvr>
                                      <p:to>
                                        <p:strVal val="visible"/>
                                      </p:to>
                                    </p:set>
                                    <p:animEffect transition="in" filter="wipe(left)">
                                      <p:cBhvr>
                                        <p:cTn id="33" dur="500"/>
                                        <p:tgtEl>
                                          <p:spTgt spid="59403"/>
                                        </p:tgtEl>
                                      </p:cBhvr>
                                    </p:animEffect>
                                  </p:childTnLst>
                                </p:cTn>
                              </p:par>
                            </p:childTnLst>
                          </p:cTn>
                        </p:par>
                        <p:par>
                          <p:cTn id="34" fill="hold" nodeType="afterGroup">
                            <p:stCondLst>
                              <p:cond delay="3500"/>
                            </p:stCondLst>
                            <p:childTnLst>
                              <p:par>
                                <p:cTn id="35" presetID="22" presetClass="entr" presetSubtype="8" fill="hold" nodeType="afterEffect">
                                  <p:stCondLst>
                                    <p:cond delay="0"/>
                                  </p:stCondLst>
                                  <p:childTnLst>
                                    <p:set>
                                      <p:cBhvr>
                                        <p:cTn id="36" dur="1" fill="hold">
                                          <p:stCondLst>
                                            <p:cond delay="0"/>
                                          </p:stCondLst>
                                        </p:cTn>
                                        <p:tgtEl>
                                          <p:spTgt spid="59404"/>
                                        </p:tgtEl>
                                        <p:attrNameLst>
                                          <p:attrName>style.visibility</p:attrName>
                                        </p:attrNameLst>
                                      </p:cBhvr>
                                      <p:to>
                                        <p:strVal val="visible"/>
                                      </p:to>
                                    </p:set>
                                    <p:animEffect transition="in" filter="wipe(left)">
                                      <p:cBhvr>
                                        <p:cTn id="37" dur="500"/>
                                        <p:tgtEl>
                                          <p:spTgt spid="59404"/>
                                        </p:tgtEl>
                                      </p:cBhvr>
                                    </p:animEffect>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59405"/>
                                        </p:tgtEl>
                                        <p:attrNameLst>
                                          <p:attrName>style.visibility</p:attrName>
                                        </p:attrNameLst>
                                      </p:cBhvr>
                                      <p:to>
                                        <p:strVal val="visible"/>
                                      </p:to>
                                    </p:set>
                                    <p:animEffect transition="in" filter="wipe(left)">
                                      <p:cBhvr>
                                        <p:cTn id="41" dur="500"/>
                                        <p:tgtEl>
                                          <p:spTgt spid="59405"/>
                                        </p:tgtEl>
                                      </p:cBhvr>
                                    </p:animEffect>
                                  </p:childTnLst>
                                </p:cTn>
                              </p:par>
                            </p:childTnLst>
                          </p:cTn>
                        </p:par>
                        <p:par>
                          <p:cTn id="42" fill="hold" nodeType="afterGroup">
                            <p:stCondLst>
                              <p:cond delay="4500"/>
                            </p:stCondLst>
                            <p:childTnLst>
                              <p:par>
                                <p:cTn id="43" presetID="2" presetClass="entr" presetSubtype="8" fill="hold" grpId="0" nodeType="afterEffect">
                                  <p:stCondLst>
                                    <p:cond delay="0"/>
                                  </p:stCondLst>
                                  <p:childTnLst>
                                    <p:set>
                                      <p:cBhvr>
                                        <p:cTn id="44" dur="1" fill="hold">
                                          <p:stCondLst>
                                            <p:cond delay="0"/>
                                          </p:stCondLst>
                                        </p:cTn>
                                        <p:tgtEl>
                                          <p:spTgt spid="59394"/>
                                        </p:tgtEl>
                                        <p:attrNameLst>
                                          <p:attrName>style.visibility</p:attrName>
                                        </p:attrNameLst>
                                      </p:cBhvr>
                                      <p:to>
                                        <p:strVal val="visible"/>
                                      </p:to>
                                    </p:set>
                                    <p:anim calcmode="lin" valueType="num">
                                      <p:cBhvr additive="base">
                                        <p:cTn id="45" dur="500" fill="hold"/>
                                        <p:tgtEl>
                                          <p:spTgt spid="59394"/>
                                        </p:tgtEl>
                                        <p:attrNameLst>
                                          <p:attrName>ppt_x</p:attrName>
                                        </p:attrNameLst>
                                      </p:cBhvr>
                                      <p:tavLst>
                                        <p:tav tm="0">
                                          <p:val>
                                            <p:strVal val="0-#ppt_w/2"/>
                                          </p:val>
                                        </p:tav>
                                        <p:tav tm="100000">
                                          <p:val>
                                            <p:strVal val="#ppt_x"/>
                                          </p:val>
                                        </p:tav>
                                      </p:tavLst>
                                    </p:anim>
                                    <p:anim calcmode="lin" valueType="num">
                                      <p:cBhvr additive="base">
                                        <p:cTn id="46"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autoUpdateAnimBg="0"/>
      <p:bldP spid="59398" grpId="0" animBg="1" autoUpdateAnimBg="0"/>
      <p:bldP spid="59406" grpId="0" animBg="1" autoUpdateAnimBg="0"/>
      <p:bldP spid="59407" grpId="0"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914400" y="1614488"/>
            <a:ext cx="731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t>We can calculate the following activity rates:</a:t>
            </a:r>
          </a:p>
        </p:txBody>
      </p:sp>
      <p:graphicFrame>
        <p:nvGraphicFramePr>
          <p:cNvPr id="92163" name="Object 3"/>
          <p:cNvGraphicFramePr>
            <a:graphicFrameLocks noChangeAspect="1"/>
          </p:cNvGraphicFramePr>
          <p:nvPr/>
        </p:nvGraphicFramePr>
        <p:xfrm>
          <a:off x="158750" y="2265363"/>
          <a:ext cx="8985250" cy="3054350"/>
        </p:xfrm>
        <a:graphic>
          <a:graphicData uri="http://schemas.openxmlformats.org/presentationml/2006/ole">
            <mc:AlternateContent xmlns:mc="http://schemas.openxmlformats.org/markup-compatibility/2006">
              <mc:Choice xmlns:v="urn:schemas-microsoft-com:vml" Requires="v">
                <p:oleObj name="Worksheet" r:id="rId3" imgW="6658248" imgH="2229228" progId="Excel.Sheet.8">
                  <p:embed/>
                </p:oleObj>
              </mc:Choice>
              <mc:Fallback>
                <p:oleObj name="Worksheet" r:id="rId3" imgW="6658248" imgH="2229228" progId="Excel.Sheet.8">
                  <p:embed/>
                  <p:pic>
                    <p:nvPicPr>
                      <p:cNvPr id="921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265363"/>
                        <a:ext cx="898525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4" name="Text Box 4"/>
          <p:cNvSpPr txBox="1">
            <a:spLocks noChangeArrowheads="1"/>
          </p:cNvSpPr>
          <p:nvPr/>
        </p:nvSpPr>
        <p:spPr bwMode="auto">
          <a:xfrm>
            <a:off x="457200" y="54864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t>Using the new activity rates, let’s assign overhead</a:t>
            </a:r>
            <a:br>
              <a:rPr lang="en-US" sz="2400"/>
            </a:br>
            <a:r>
              <a:rPr lang="en-US" sz="2400"/>
              <a:t>to the two products based upon expected activity.</a:t>
            </a:r>
          </a:p>
        </p:txBody>
      </p:sp>
      <p:sp>
        <p:nvSpPr>
          <p:cNvPr id="92165" name="Rectangle 5"/>
          <p:cNvSpPr>
            <a:spLocks noGrp="1" noChangeArrowheads="1"/>
          </p:cNvSpPr>
          <p:nvPr>
            <p:ph type="title"/>
          </p:nvPr>
        </p:nvSpPr>
        <p:spPr/>
        <p:txBody>
          <a:bodyPr/>
          <a:lstStyle/>
          <a:p>
            <a:r>
              <a:rPr lang="en-US"/>
              <a:t>Computing Activity Rates</a:t>
            </a:r>
          </a:p>
        </p:txBody>
      </p:sp>
      <p:graphicFrame>
        <p:nvGraphicFramePr>
          <p:cNvPr id="92166" name="Object 6"/>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9216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152  of  181</a:t>
            </a:r>
          </a:p>
        </p:txBody>
      </p:sp>
    </p:spTree>
    <p:extLst>
      <p:ext uri="{BB962C8B-B14F-4D97-AF65-F5344CB8AC3E}">
        <p14:creationId xmlns:p14="http://schemas.microsoft.com/office/powerpoint/2010/main" val="1191339672"/>
      </p:ext>
    </p:extLst>
  </p:cSld>
  <p:clrMapOvr>
    <a:masterClrMapping/>
  </p:clrMapOvr>
  <p:transition spd="med">
    <p:randomBar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7" name="Group 3"/>
          <p:cNvGrpSpPr>
            <a:grpSpLocks/>
          </p:cNvGrpSpPr>
          <p:nvPr/>
        </p:nvGrpSpPr>
        <p:grpSpPr bwMode="auto">
          <a:xfrm>
            <a:off x="838200" y="1828800"/>
            <a:ext cx="7772400" cy="3733800"/>
            <a:chOff x="432" y="1152"/>
            <a:chExt cx="4896" cy="2352"/>
          </a:xfrm>
        </p:grpSpPr>
        <p:sp>
          <p:nvSpPr>
            <p:cNvPr id="159748" name="Rectangle 4"/>
            <p:cNvSpPr>
              <a:spLocks noChangeArrowheads="1"/>
            </p:cNvSpPr>
            <p:nvPr/>
          </p:nvSpPr>
          <p:spPr bwMode="ltGray">
            <a:xfrm>
              <a:off x="432" y="1152"/>
              <a:ext cx="4896" cy="235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59749" name="Rectangle 5"/>
            <p:cNvSpPr>
              <a:spLocks noChangeArrowheads="1"/>
            </p:cNvSpPr>
            <p:nvPr/>
          </p:nvSpPr>
          <p:spPr bwMode="auto">
            <a:xfrm>
              <a:off x="576" y="1296"/>
              <a:ext cx="4608" cy="20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9750" name="Text Box 6"/>
          <p:cNvSpPr txBox="1">
            <a:spLocks noChangeArrowheads="1"/>
          </p:cNvSpPr>
          <p:nvPr/>
        </p:nvSpPr>
        <p:spPr bwMode="auto">
          <a:xfrm>
            <a:off x="1600200" y="2924175"/>
            <a:ext cx="6248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a:cs typeface="Arial" charset="0"/>
              </a:rPr>
              <a:t>Compute product costs using activity-based costing.</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153  of  181</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651516197"/>
      </p:ext>
    </p:extLst>
  </p:cSld>
  <p:clrMapOvr>
    <a:masterClrMapping/>
  </p:clrMapOvr>
  <p:transition>
    <p:blinds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Computing Overhead Cost per Unit</a:t>
            </a:r>
          </a:p>
        </p:txBody>
      </p:sp>
      <p:graphicFrame>
        <p:nvGraphicFramePr>
          <p:cNvPr id="96259" name="Object 3"/>
          <p:cNvGraphicFramePr>
            <a:graphicFrameLocks noChangeAspect="1"/>
          </p:cNvGraphicFramePr>
          <p:nvPr/>
        </p:nvGraphicFramePr>
        <p:xfrm>
          <a:off x="285750" y="2074863"/>
          <a:ext cx="8686800" cy="3944937"/>
        </p:xfrm>
        <a:graphic>
          <a:graphicData uri="http://schemas.openxmlformats.org/presentationml/2006/ole">
            <mc:AlternateContent xmlns:mc="http://schemas.openxmlformats.org/markup-compatibility/2006">
              <mc:Choice xmlns:v="urn:schemas-microsoft-com:vml" Requires="v">
                <p:oleObj name="Worksheet" r:id="rId3" imgW="5420170" imgH="2495755" progId="Excel.Sheet.8">
                  <p:embed/>
                </p:oleObj>
              </mc:Choice>
              <mc:Fallback>
                <p:oleObj name="Worksheet" r:id="rId3" imgW="5420170" imgH="2495755" progId="Excel.Sheet.8">
                  <p:embed/>
                  <p:pic>
                    <p:nvPicPr>
                      <p:cNvPr id="962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074863"/>
                        <a:ext cx="8686800" cy="3944937"/>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6260" name="Text Box 4"/>
          <p:cNvSpPr txBox="1">
            <a:spLocks noChangeArrowheads="1"/>
          </p:cNvSpPr>
          <p:nvPr/>
        </p:nvSpPr>
        <p:spPr bwMode="auto">
          <a:xfrm>
            <a:off x="3735388" y="1589088"/>
            <a:ext cx="1924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0033CC"/>
                </a:solidFill>
              </a:rPr>
              <a:t>DVD Units</a:t>
            </a:r>
          </a:p>
        </p:txBody>
      </p:sp>
      <p:graphicFrame>
        <p:nvGraphicFramePr>
          <p:cNvPr id="96261" name="Object 5"/>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96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154   of  181</a:t>
            </a:r>
          </a:p>
        </p:txBody>
      </p:sp>
    </p:spTree>
    <p:extLst>
      <p:ext uri="{BB962C8B-B14F-4D97-AF65-F5344CB8AC3E}">
        <p14:creationId xmlns:p14="http://schemas.microsoft.com/office/powerpoint/2010/main" val="3777832965"/>
      </p:ext>
    </p:extLst>
  </p:cSld>
  <p:clrMapOvr>
    <a:masterClrMapping/>
  </p:clrMapOvr>
  <p:transition spd="slow">
    <p:zoom dir="in"/>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Computing Overhead Cost per Unit</a:t>
            </a:r>
          </a:p>
        </p:txBody>
      </p:sp>
      <p:graphicFrame>
        <p:nvGraphicFramePr>
          <p:cNvPr id="98307" name="Object 3"/>
          <p:cNvGraphicFramePr>
            <a:graphicFrameLocks noChangeAspect="1"/>
          </p:cNvGraphicFramePr>
          <p:nvPr/>
        </p:nvGraphicFramePr>
        <p:xfrm>
          <a:off x="228600" y="2092325"/>
          <a:ext cx="8769350" cy="4059238"/>
        </p:xfrm>
        <a:graphic>
          <a:graphicData uri="http://schemas.openxmlformats.org/presentationml/2006/ole">
            <mc:AlternateContent xmlns:mc="http://schemas.openxmlformats.org/markup-compatibility/2006">
              <mc:Choice xmlns:v="urn:schemas-microsoft-com:vml" Requires="v">
                <p:oleObj name="Worksheet" r:id="rId3" imgW="5458240" imgH="2495755" progId="Excel.Sheet.8">
                  <p:embed/>
                </p:oleObj>
              </mc:Choice>
              <mc:Fallback>
                <p:oleObj name="Worksheet" r:id="rId3" imgW="5458240" imgH="2495755" progId="Excel.Sheet.8">
                  <p:embed/>
                  <p:pic>
                    <p:nvPicPr>
                      <p:cNvPr id="98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92325"/>
                        <a:ext cx="8769350" cy="405923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8308" name="Text Box 4"/>
          <p:cNvSpPr txBox="1">
            <a:spLocks noChangeArrowheads="1"/>
          </p:cNvSpPr>
          <p:nvPr/>
        </p:nvSpPr>
        <p:spPr bwMode="auto">
          <a:xfrm>
            <a:off x="3836988" y="1589088"/>
            <a:ext cx="1687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solidFill>
                  <a:srgbClr val="FF0000"/>
                </a:solidFill>
              </a:rPr>
              <a:t>CD Units</a:t>
            </a:r>
          </a:p>
        </p:txBody>
      </p:sp>
      <p:graphicFrame>
        <p:nvGraphicFramePr>
          <p:cNvPr id="98309" name="Object 5"/>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9830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155   of  181</a:t>
            </a:r>
          </a:p>
        </p:txBody>
      </p:sp>
    </p:spTree>
    <p:extLst>
      <p:ext uri="{BB962C8B-B14F-4D97-AF65-F5344CB8AC3E}">
        <p14:creationId xmlns:p14="http://schemas.microsoft.com/office/powerpoint/2010/main" val="977540435"/>
      </p:ext>
    </p:extLst>
  </p:cSld>
  <p:clrMapOvr>
    <a:masterClrMapping/>
  </p:clrMapOvr>
  <p:transition spd="slow">
    <p:checke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754743" y="4191000"/>
            <a:ext cx="7924800" cy="1076325"/>
          </a:xfrm>
          <a:prstGeom prst="rect">
            <a:avLst/>
          </a:prstGeom>
          <a:solidFill>
            <a:schemeClr val="accent2"/>
          </a:solidFill>
          <a:ln w="9525">
            <a:solidFill>
              <a:schemeClr val="tx1"/>
            </a:solidFill>
            <a:miter lim="800000"/>
            <a:headEnd/>
            <a:tailEnd/>
          </a:ln>
          <a:effectLst>
            <a:outerShdw dist="35921" dir="2700000" algn="ctr" rotWithShape="0">
              <a:schemeClr val="tx1"/>
            </a:outerShdw>
          </a:effectLst>
        </p:spPr>
        <p:txBody>
          <a:bodyPr>
            <a:spAutoFit/>
          </a:bodyPr>
          <a:lstStyle/>
          <a:p>
            <a:pPr algn="ctr" eaLnBrk="0" hangingPunct="0">
              <a:spcBef>
                <a:spcPct val="50000"/>
              </a:spcBef>
            </a:pPr>
            <a:r>
              <a:rPr lang="en-US" sz="3200" b="1">
                <a:solidFill>
                  <a:schemeClr val="tx2"/>
                </a:solidFill>
                <a:effectLst>
                  <a:outerShdw blurRad="38100" dist="38100" dir="2700000" algn="tl">
                    <a:srgbClr val="000000"/>
                  </a:outerShdw>
                </a:effectLst>
              </a:rPr>
              <a:t>Note that the unit product cost of a CD unit decreased from $110 to $95.55 . . . .</a:t>
            </a:r>
          </a:p>
        </p:txBody>
      </p:sp>
      <p:sp>
        <p:nvSpPr>
          <p:cNvPr id="100355" name="Text Box 3"/>
          <p:cNvSpPr txBox="1">
            <a:spLocks noChangeArrowheads="1"/>
          </p:cNvSpPr>
          <p:nvPr/>
        </p:nvSpPr>
        <p:spPr bwMode="auto">
          <a:xfrm>
            <a:off x="754743" y="5410200"/>
            <a:ext cx="7924800" cy="1076325"/>
          </a:xfrm>
          <a:prstGeom prst="rect">
            <a:avLst/>
          </a:prstGeom>
          <a:solidFill>
            <a:srgbClr val="006600"/>
          </a:solidFill>
          <a:ln w="9525">
            <a:solidFill>
              <a:schemeClr val="tx1"/>
            </a:solidFill>
            <a:miter lim="800000"/>
            <a:headEnd/>
            <a:tailEnd/>
          </a:ln>
          <a:effectLst>
            <a:outerShdw dist="35921" dir="2700000" algn="ctr" rotWithShape="0">
              <a:schemeClr val="tx1"/>
            </a:outerShdw>
          </a:effectLst>
        </p:spPr>
        <p:txBody>
          <a:bodyPr>
            <a:spAutoFit/>
          </a:bodyPr>
          <a:lstStyle/>
          <a:p>
            <a:pPr algn="ctr" eaLnBrk="0" hangingPunct="0">
              <a:spcBef>
                <a:spcPct val="50000"/>
              </a:spcBef>
            </a:pPr>
            <a:r>
              <a:rPr lang="en-US" sz="3200" b="1">
                <a:solidFill>
                  <a:schemeClr val="bg1"/>
                </a:solidFill>
                <a:effectLst>
                  <a:outerShdw blurRad="38100" dist="38100" dir="2700000" algn="tl">
                    <a:srgbClr val="000000"/>
                  </a:outerShdw>
                </a:effectLst>
              </a:rPr>
              <a:t>. . . . while the unit cost of a DVD unit increased from $150 to $207.80.</a:t>
            </a:r>
          </a:p>
        </p:txBody>
      </p:sp>
      <p:sp>
        <p:nvSpPr>
          <p:cNvPr id="100356" name="Rectangle 4"/>
          <p:cNvSpPr>
            <a:spLocks noGrp="1" noChangeArrowheads="1"/>
          </p:cNvSpPr>
          <p:nvPr>
            <p:ph type="title"/>
          </p:nvPr>
        </p:nvSpPr>
        <p:spPr/>
        <p:txBody>
          <a:bodyPr/>
          <a:lstStyle/>
          <a:p>
            <a:r>
              <a:rPr lang="en-US"/>
              <a:t>Comparing the Two Approaches</a:t>
            </a:r>
          </a:p>
        </p:txBody>
      </p:sp>
      <p:graphicFrame>
        <p:nvGraphicFramePr>
          <p:cNvPr id="100357" name="Object 5"/>
          <p:cNvGraphicFramePr>
            <a:graphicFrameLocks noChangeAspect="1"/>
          </p:cNvGraphicFramePr>
          <p:nvPr/>
        </p:nvGraphicFramePr>
        <p:xfrm>
          <a:off x="257175" y="1600200"/>
          <a:ext cx="8686800" cy="2541588"/>
        </p:xfrm>
        <a:graphic>
          <a:graphicData uri="http://schemas.openxmlformats.org/presentationml/2006/ole">
            <mc:AlternateContent xmlns:mc="http://schemas.openxmlformats.org/markup-compatibility/2006">
              <mc:Choice xmlns:v="urn:schemas-microsoft-com:vml" Requires="v">
                <p:oleObj name="Worksheet" r:id="rId3" imgW="5601005" imgH="1438656" progId="Excel.Sheet.8">
                  <p:embed/>
                </p:oleObj>
              </mc:Choice>
              <mc:Fallback>
                <p:oleObj name="Worksheet" r:id="rId3" imgW="5601005" imgH="1438656" progId="Excel.Sheet.8">
                  <p:embed/>
                  <p:pic>
                    <p:nvPicPr>
                      <p:cNvPr id="1003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600200"/>
                        <a:ext cx="8686800" cy="254158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0358" name="Object 6"/>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10035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156   of  181</a:t>
            </a:r>
          </a:p>
        </p:txBody>
      </p:sp>
    </p:spTree>
    <p:extLst>
      <p:ext uri="{BB962C8B-B14F-4D97-AF65-F5344CB8AC3E}">
        <p14:creationId xmlns:p14="http://schemas.microsoft.com/office/powerpoint/2010/main" val="169923603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ssolve">
                                      <p:cBhvr>
                                        <p:cTn id="7" dur="500"/>
                                        <p:tgtEl>
                                          <p:spTgt spid="10035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00355"/>
                                        </p:tgtEl>
                                        <p:attrNameLst>
                                          <p:attrName>style.visibility</p:attrName>
                                        </p:attrNameLst>
                                      </p:cBhvr>
                                      <p:to>
                                        <p:strVal val="visible"/>
                                      </p:to>
                                    </p:set>
                                    <p:animEffect transition="in" filter="dissolve">
                                      <p:cBhvr>
                                        <p:cTn id="11"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5" grpId="0"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257175" y="1600200"/>
          <a:ext cx="8686800" cy="2541588"/>
        </p:xfrm>
        <a:graphic>
          <a:graphicData uri="http://schemas.openxmlformats.org/presentationml/2006/ole">
            <mc:AlternateContent xmlns:mc="http://schemas.openxmlformats.org/markup-compatibility/2006">
              <mc:Choice xmlns:v="urn:schemas-microsoft-com:vml" Requires="v">
                <p:oleObj name="Worksheet" r:id="rId3" imgW="5601005" imgH="1438656" progId="Excel.Sheet.8">
                  <p:embed/>
                </p:oleObj>
              </mc:Choice>
              <mc:Fallback>
                <p:oleObj name="Worksheet" r:id="rId3" imgW="5601005" imgH="1438656" progId="Excel.Sheet.8">
                  <p:embed/>
                  <p:pic>
                    <p:nvPicPr>
                      <p:cNvPr id="1044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600200"/>
                        <a:ext cx="8686800" cy="254158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451" name="Rectangle 3"/>
          <p:cNvSpPr>
            <a:spLocks noGrp="1" noChangeArrowheads="1"/>
          </p:cNvSpPr>
          <p:nvPr>
            <p:ph type="title"/>
          </p:nvPr>
        </p:nvSpPr>
        <p:spPr/>
        <p:txBody>
          <a:bodyPr/>
          <a:lstStyle/>
          <a:p>
            <a:r>
              <a:rPr lang="en-US"/>
              <a:t>Comparing the Two Approaches</a:t>
            </a:r>
          </a:p>
        </p:txBody>
      </p:sp>
      <p:graphicFrame>
        <p:nvGraphicFramePr>
          <p:cNvPr id="104452" name="Object 4"/>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10445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3" name="Text Box 5"/>
          <p:cNvSpPr txBox="1">
            <a:spLocks noChangeArrowheads="1"/>
          </p:cNvSpPr>
          <p:nvPr/>
        </p:nvSpPr>
        <p:spPr bwMode="auto">
          <a:xfrm>
            <a:off x="685800" y="4953000"/>
            <a:ext cx="5410200" cy="1311275"/>
          </a:xfrm>
          <a:prstGeom prst="rect">
            <a:avLst/>
          </a:prstGeom>
          <a:solidFill>
            <a:srgbClr val="CCECFF"/>
          </a:solidFill>
          <a:ln w="28575">
            <a:solidFill>
              <a:srgbClr val="0000FF"/>
            </a:solidFill>
            <a:miter lim="800000"/>
            <a:headEnd/>
            <a:tailEnd/>
          </a:ln>
          <a:effectLst>
            <a:outerShdw dist="53882" dir="2700000" algn="ctr" rotWithShape="0">
              <a:schemeClr val="tx1"/>
            </a:outerShdw>
          </a:effectLst>
        </p:spPr>
        <p:txBody>
          <a:bodyPr>
            <a:spAutoFit/>
          </a:bodyPr>
          <a:lstStyle/>
          <a:p>
            <a:pPr algn="ctr" eaLnBrk="0" hangingPunct="0"/>
            <a:r>
              <a:rPr lang="en-US" sz="2600">
                <a:effectLst>
                  <a:outerShdw blurRad="38100" dist="38100" dir="2700000" algn="tl">
                    <a:srgbClr val="FFFFFF"/>
                  </a:outerShdw>
                </a:effectLst>
              </a:rPr>
              <a:t>The ABC system assigns $14.45 </a:t>
            </a:r>
            <a:br>
              <a:rPr lang="en-US" sz="2600">
                <a:effectLst>
                  <a:outerShdw blurRad="38100" dist="38100" dir="2700000" algn="tl">
                    <a:srgbClr val="FFFFFF"/>
                  </a:outerShdw>
                </a:effectLst>
              </a:rPr>
            </a:br>
            <a:r>
              <a:rPr lang="en-US" sz="2600">
                <a:effectLst>
                  <a:outerShdw blurRad="38100" dist="38100" dir="2700000" algn="tl">
                    <a:srgbClr val="FFFFFF"/>
                  </a:outerShdw>
                </a:effectLst>
              </a:rPr>
              <a:t>less overhead than the traditional system to each CD player.</a:t>
            </a:r>
          </a:p>
        </p:txBody>
      </p:sp>
      <p:sp>
        <p:nvSpPr>
          <p:cNvPr id="104454" name="Oval 6"/>
          <p:cNvSpPr>
            <a:spLocks noChangeArrowheads="1"/>
          </p:cNvSpPr>
          <p:nvPr/>
        </p:nvSpPr>
        <p:spPr bwMode="auto">
          <a:xfrm>
            <a:off x="4845050" y="3173413"/>
            <a:ext cx="1295400" cy="533400"/>
          </a:xfrm>
          <a:prstGeom prst="ellipse">
            <a:avLst/>
          </a:prstGeom>
          <a:noFill/>
          <a:ln w="28575">
            <a:solidFill>
              <a:srgbClr val="0000FF"/>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4455" name="Oval 7"/>
          <p:cNvSpPr>
            <a:spLocks noChangeArrowheads="1"/>
          </p:cNvSpPr>
          <p:nvPr/>
        </p:nvSpPr>
        <p:spPr bwMode="auto">
          <a:xfrm>
            <a:off x="7653338" y="3151188"/>
            <a:ext cx="1295400" cy="533400"/>
          </a:xfrm>
          <a:prstGeom prst="ellipse">
            <a:avLst/>
          </a:prstGeom>
          <a:noFill/>
          <a:ln w="28575">
            <a:solidFill>
              <a:srgbClr val="0000FF"/>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cxnSp>
        <p:nvCxnSpPr>
          <p:cNvPr id="104456" name="AutoShape 8"/>
          <p:cNvCxnSpPr>
            <a:cxnSpLocks noChangeShapeType="1"/>
            <a:stCxn id="104453" idx="0"/>
            <a:endCxn id="104454" idx="4"/>
          </p:cNvCxnSpPr>
          <p:nvPr/>
        </p:nvCxnSpPr>
        <p:spPr bwMode="auto">
          <a:xfrm rot="16200000">
            <a:off x="3833018" y="3278982"/>
            <a:ext cx="1217613" cy="2101850"/>
          </a:xfrm>
          <a:prstGeom prst="bentConnector3">
            <a:avLst>
              <a:gd name="adj1" fmla="val 49935"/>
            </a:avLst>
          </a:prstGeom>
          <a:noFill/>
          <a:ln w="38100">
            <a:solidFill>
              <a:srgbClr val="0000FF"/>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cxnSp>
        <p:nvCxnSpPr>
          <p:cNvPr id="104457" name="AutoShape 9"/>
          <p:cNvCxnSpPr>
            <a:cxnSpLocks noChangeShapeType="1"/>
            <a:stCxn id="104453" idx="3"/>
            <a:endCxn id="104455" idx="4"/>
          </p:cNvCxnSpPr>
          <p:nvPr/>
        </p:nvCxnSpPr>
        <p:spPr bwMode="auto">
          <a:xfrm flipV="1">
            <a:off x="6110288" y="3698875"/>
            <a:ext cx="2190750" cy="1909763"/>
          </a:xfrm>
          <a:prstGeom prst="bentConnector2">
            <a:avLst/>
          </a:prstGeom>
          <a:noFill/>
          <a:ln w="38100">
            <a:solidFill>
              <a:srgbClr val="0000FF"/>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a:solidFill>
                  <a:srgbClr val="000000"/>
                </a:solidFill>
              </a:rPr>
              <a:t>Slide  157  of  181</a:t>
            </a:r>
          </a:p>
        </p:txBody>
      </p:sp>
    </p:spTree>
    <p:extLst>
      <p:ext uri="{BB962C8B-B14F-4D97-AF65-F5344CB8AC3E}">
        <p14:creationId xmlns:p14="http://schemas.microsoft.com/office/powerpoint/2010/main" val="1175440701"/>
      </p:ext>
    </p:extLst>
  </p:cSld>
  <p:clrMapOvr>
    <a:masterClrMapping/>
  </p:clrMapOvr>
  <p:transition spd="med">
    <p:wipe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Comparing the Two Approaches</a:t>
            </a:r>
          </a:p>
        </p:txBody>
      </p:sp>
      <p:graphicFrame>
        <p:nvGraphicFramePr>
          <p:cNvPr id="106499" name="Object 3"/>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3" imgW="3376800" imgH="3375720" progId="GALLERYClipart">
                  <p:embed/>
                </p:oleObj>
              </mc:Choice>
              <mc:Fallback>
                <p:oleObj name="GALLERY" r:id="rId3" imgW="3376800" imgH="3375720" progId="GALLERYClipart">
                  <p:embed/>
                  <p:pic>
                    <p:nvPicPr>
                      <p:cNvPr id="1064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0" name="Object 4"/>
          <p:cNvGraphicFramePr>
            <a:graphicFrameLocks noChangeAspect="1"/>
          </p:cNvGraphicFramePr>
          <p:nvPr/>
        </p:nvGraphicFramePr>
        <p:xfrm>
          <a:off x="257175" y="1600200"/>
          <a:ext cx="8686800" cy="2541588"/>
        </p:xfrm>
        <a:graphic>
          <a:graphicData uri="http://schemas.openxmlformats.org/presentationml/2006/ole">
            <mc:AlternateContent xmlns:mc="http://schemas.openxmlformats.org/markup-compatibility/2006">
              <mc:Choice xmlns:v="urn:schemas-microsoft-com:vml" Requires="v">
                <p:oleObj name="Worksheet" r:id="rId5" imgW="5601005" imgH="1438656" progId="Excel.Sheet.8">
                  <p:embed/>
                </p:oleObj>
              </mc:Choice>
              <mc:Fallback>
                <p:oleObj name="Worksheet" r:id="rId5" imgW="5601005" imgH="1438656" progId="Excel.Sheet.8">
                  <p:embed/>
                  <p:pic>
                    <p:nvPicPr>
                      <p:cNvPr id="10650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 y="1600200"/>
                        <a:ext cx="8686800" cy="254158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6501" name="Text Box 5"/>
          <p:cNvSpPr txBox="1">
            <a:spLocks noChangeArrowheads="1"/>
          </p:cNvSpPr>
          <p:nvPr/>
        </p:nvSpPr>
        <p:spPr bwMode="auto">
          <a:xfrm>
            <a:off x="685800" y="4953000"/>
            <a:ext cx="5410200" cy="1311275"/>
          </a:xfrm>
          <a:prstGeom prst="rect">
            <a:avLst/>
          </a:prstGeom>
          <a:solidFill>
            <a:srgbClr val="CCCCFF"/>
          </a:solidFill>
          <a:ln w="28575">
            <a:solidFill>
              <a:srgbClr val="008000"/>
            </a:solidFill>
            <a:miter lim="800000"/>
            <a:headEnd/>
            <a:tailEnd/>
          </a:ln>
          <a:effectLst>
            <a:outerShdw dist="53882" dir="2700000" algn="ctr" rotWithShape="0">
              <a:schemeClr val="tx1"/>
            </a:outerShdw>
          </a:effectLst>
        </p:spPr>
        <p:txBody>
          <a:bodyPr>
            <a:spAutoFit/>
          </a:bodyPr>
          <a:lstStyle/>
          <a:p>
            <a:pPr algn="ctr" eaLnBrk="0" hangingPunct="0"/>
            <a:r>
              <a:rPr lang="en-US" sz="2600">
                <a:effectLst>
                  <a:outerShdw blurRad="38100" dist="38100" dir="2700000" algn="tl">
                    <a:srgbClr val="FFFFFF"/>
                  </a:outerShdw>
                </a:effectLst>
              </a:rPr>
              <a:t>The ABC system assigns $57.80 </a:t>
            </a:r>
            <a:br>
              <a:rPr lang="en-US" sz="2600">
                <a:effectLst>
                  <a:outerShdw blurRad="38100" dist="38100" dir="2700000" algn="tl">
                    <a:srgbClr val="FFFFFF"/>
                  </a:outerShdw>
                </a:effectLst>
              </a:rPr>
            </a:br>
            <a:r>
              <a:rPr lang="en-US" sz="2600">
                <a:effectLst>
                  <a:outerShdw blurRad="38100" dist="38100" dir="2700000" algn="tl">
                    <a:srgbClr val="FFFFFF"/>
                  </a:outerShdw>
                </a:effectLst>
              </a:rPr>
              <a:t>more overhead than the traditional system to each DVD player.</a:t>
            </a:r>
          </a:p>
        </p:txBody>
      </p:sp>
      <p:sp>
        <p:nvSpPr>
          <p:cNvPr id="106502" name="Oval 6"/>
          <p:cNvSpPr>
            <a:spLocks noChangeArrowheads="1"/>
          </p:cNvSpPr>
          <p:nvPr/>
        </p:nvSpPr>
        <p:spPr bwMode="auto">
          <a:xfrm>
            <a:off x="3429000" y="3173413"/>
            <a:ext cx="1295400" cy="533400"/>
          </a:xfrm>
          <a:prstGeom prst="ellipse">
            <a:avLst/>
          </a:prstGeom>
          <a:noFill/>
          <a:ln w="28575">
            <a:solidFill>
              <a:srgbClr val="008000"/>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6503" name="Oval 7"/>
          <p:cNvSpPr>
            <a:spLocks noChangeArrowheads="1"/>
          </p:cNvSpPr>
          <p:nvPr/>
        </p:nvSpPr>
        <p:spPr bwMode="auto">
          <a:xfrm>
            <a:off x="6237288" y="3151188"/>
            <a:ext cx="1295400" cy="533400"/>
          </a:xfrm>
          <a:prstGeom prst="ellipse">
            <a:avLst/>
          </a:prstGeom>
          <a:noFill/>
          <a:ln w="28575">
            <a:solidFill>
              <a:srgbClr val="008000"/>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cxnSp>
        <p:nvCxnSpPr>
          <p:cNvPr id="106504" name="AutoShape 8"/>
          <p:cNvCxnSpPr>
            <a:cxnSpLocks noChangeShapeType="1"/>
            <a:stCxn id="106501" idx="0"/>
            <a:endCxn id="106502" idx="4"/>
          </p:cNvCxnSpPr>
          <p:nvPr/>
        </p:nvCxnSpPr>
        <p:spPr bwMode="auto">
          <a:xfrm rot="16200000">
            <a:off x="3124993" y="3987007"/>
            <a:ext cx="1217613" cy="685800"/>
          </a:xfrm>
          <a:prstGeom prst="bentConnector3">
            <a:avLst>
              <a:gd name="adj1" fmla="val 49935"/>
            </a:avLst>
          </a:prstGeom>
          <a:noFill/>
          <a:ln w="38100">
            <a:solidFill>
              <a:srgbClr val="008000"/>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cxnSp>
        <p:nvCxnSpPr>
          <p:cNvPr id="106505" name="AutoShape 9"/>
          <p:cNvCxnSpPr>
            <a:cxnSpLocks noChangeShapeType="1"/>
            <a:stCxn id="106501" idx="3"/>
            <a:endCxn id="106503" idx="4"/>
          </p:cNvCxnSpPr>
          <p:nvPr/>
        </p:nvCxnSpPr>
        <p:spPr bwMode="auto">
          <a:xfrm flipV="1">
            <a:off x="6110288" y="3698875"/>
            <a:ext cx="774700" cy="1909763"/>
          </a:xfrm>
          <a:prstGeom prst="bentConnector2">
            <a:avLst/>
          </a:prstGeom>
          <a:noFill/>
          <a:ln w="38100">
            <a:solidFill>
              <a:srgbClr val="008000"/>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a:solidFill>
                  <a:srgbClr val="000000"/>
                </a:solidFill>
              </a:rPr>
              <a:t>Slide  158  of  181</a:t>
            </a:r>
          </a:p>
        </p:txBody>
      </p:sp>
    </p:spTree>
    <p:extLst>
      <p:ext uri="{BB962C8B-B14F-4D97-AF65-F5344CB8AC3E}">
        <p14:creationId xmlns:p14="http://schemas.microsoft.com/office/powerpoint/2010/main" val="3622922969"/>
      </p:ext>
    </p:extLst>
  </p:cSld>
  <p:clrMapOvr>
    <a:masterClrMapping/>
  </p:clrMapOvr>
  <p:transition spd="med">
    <p:wipe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257175" y="1600200"/>
          <a:ext cx="8686800" cy="2541588"/>
        </p:xfrm>
        <a:graphic>
          <a:graphicData uri="http://schemas.openxmlformats.org/presentationml/2006/ole">
            <mc:AlternateContent xmlns:mc="http://schemas.openxmlformats.org/markup-compatibility/2006">
              <mc:Choice xmlns:v="urn:schemas-microsoft-com:vml" Requires="v">
                <p:oleObj name="Worksheet" r:id="rId3" imgW="5601005" imgH="1438656" progId="Excel.Sheet.8">
                  <p:embed/>
                </p:oleObj>
              </mc:Choice>
              <mc:Fallback>
                <p:oleObj name="Worksheet" r:id="rId3" imgW="5601005" imgH="1438656" progId="Excel.Sheet.8">
                  <p:embed/>
                  <p:pic>
                    <p:nvPicPr>
                      <p:cNvPr id="1085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600200"/>
                        <a:ext cx="8686800" cy="254158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8547" name="Text Box 3"/>
          <p:cNvSpPr txBox="1">
            <a:spLocks noChangeArrowheads="1"/>
          </p:cNvSpPr>
          <p:nvPr/>
        </p:nvSpPr>
        <p:spPr bwMode="auto">
          <a:xfrm>
            <a:off x="0" y="4562475"/>
            <a:ext cx="9144000" cy="1930400"/>
          </a:xfrm>
          <a:prstGeom prst="rect">
            <a:avLst/>
          </a:prstGeom>
          <a:solidFill>
            <a:srgbClr val="D6D5BF"/>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3000">
                <a:solidFill>
                  <a:schemeClr val="tx2"/>
                </a:solidFill>
              </a:rPr>
              <a:t>When a company implements activity-based costing, overhead cost often shifts </a:t>
            </a:r>
            <a:r>
              <a:rPr lang="en-US" sz="3000">
                <a:solidFill>
                  <a:srgbClr val="0000CC"/>
                </a:solidFill>
              </a:rPr>
              <a:t>from high-volume to low-volume products</a:t>
            </a:r>
            <a:r>
              <a:rPr lang="en-US" sz="3000">
                <a:solidFill>
                  <a:schemeClr val="tx2"/>
                </a:solidFill>
              </a:rPr>
              <a:t> with a higher unit product cost resulting for the low-volume products.</a:t>
            </a:r>
          </a:p>
        </p:txBody>
      </p:sp>
      <p:sp>
        <p:nvSpPr>
          <p:cNvPr id="108548" name="Text Box 4"/>
          <p:cNvSpPr txBox="1">
            <a:spLocks noChangeArrowheads="1"/>
          </p:cNvSpPr>
          <p:nvPr/>
        </p:nvSpPr>
        <p:spPr bwMode="auto">
          <a:xfrm>
            <a:off x="527050" y="4303713"/>
            <a:ext cx="3189288" cy="517525"/>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600">
                <a:solidFill>
                  <a:schemeClr val="bg1"/>
                </a:solidFill>
                <a:effectLst>
                  <a:outerShdw blurRad="38100" dist="38100" dir="2700000" algn="tl">
                    <a:srgbClr val="000000"/>
                  </a:outerShdw>
                </a:effectLst>
              </a:rPr>
              <a:t>Low-volume product</a:t>
            </a:r>
          </a:p>
        </p:txBody>
      </p:sp>
      <p:sp>
        <p:nvSpPr>
          <p:cNvPr id="108549" name="Oval 5"/>
          <p:cNvSpPr>
            <a:spLocks noChangeArrowheads="1"/>
          </p:cNvSpPr>
          <p:nvPr/>
        </p:nvSpPr>
        <p:spPr bwMode="auto">
          <a:xfrm>
            <a:off x="3214688" y="2079625"/>
            <a:ext cx="1295400" cy="533400"/>
          </a:xfrm>
          <a:prstGeom prst="ellipse">
            <a:avLst/>
          </a:prstGeom>
          <a:noFill/>
          <a:ln w="28575">
            <a:solidFill>
              <a:srgbClr val="FF0000"/>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08550" name="Oval 6"/>
          <p:cNvSpPr>
            <a:spLocks noChangeArrowheads="1"/>
          </p:cNvSpPr>
          <p:nvPr/>
        </p:nvSpPr>
        <p:spPr bwMode="auto">
          <a:xfrm>
            <a:off x="6094413" y="2085975"/>
            <a:ext cx="1295400" cy="533400"/>
          </a:xfrm>
          <a:prstGeom prst="ellipse">
            <a:avLst/>
          </a:prstGeom>
          <a:noFill/>
          <a:ln w="28575">
            <a:solidFill>
              <a:srgbClr val="FF0000"/>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cxnSp>
        <p:nvCxnSpPr>
          <p:cNvPr id="108551" name="AutoShape 7"/>
          <p:cNvCxnSpPr>
            <a:cxnSpLocks noChangeShapeType="1"/>
            <a:stCxn id="108548" idx="0"/>
            <a:endCxn id="108549" idx="2"/>
          </p:cNvCxnSpPr>
          <p:nvPr/>
        </p:nvCxnSpPr>
        <p:spPr bwMode="auto">
          <a:xfrm rot="16200000">
            <a:off x="1689894" y="2778919"/>
            <a:ext cx="1943100" cy="1077912"/>
          </a:xfrm>
          <a:prstGeom prst="bentConnector2">
            <a:avLst/>
          </a:prstGeom>
          <a:noFill/>
          <a:ln w="38100">
            <a:solidFill>
              <a:srgbClr val="FF0000"/>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cxnSp>
        <p:nvCxnSpPr>
          <p:cNvPr id="108552" name="AutoShape 8"/>
          <p:cNvCxnSpPr>
            <a:cxnSpLocks noChangeShapeType="1"/>
            <a:stCxn id="108548" idx="3"/>
            <a:endCxn id="108550" idx="2"/>
          </p:cNvCxnSpPr>
          <p:nvPr/>
        </p:nvCxnSpPr>
        <p:spPr bwMode="auto">
          <a:xfrm flipV="1">
            <a:off x="3730625" y="2352675"/>
            <a:ext cx="2349500" cy="2209800"/>
          </a:xfrm>
          <a:prstGeom prst="bentConnector3">
            <a:avLst>
              <a:gd name="adj1" fmla="val 50000"/>
            </a:avLst>
          </a:prstGeom>
          <a:noFill/>
          <a:ln w="38100">
            <a:solidFill>
              <a:srgbClr val="FF0000"/>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sp>
        <p:nvSpPr>
          <p:cNvPr id="108553" name="Rectangle 9"/>
          <p:cNvSpPr>
            <a:spLocks noGrp="1" noChangeArrowheads="1"/>
          </p:cNvSpPr>
          <p:nvPr>
            <p:ph type="title"/>
          </p:nvPr>
        </p:nvSpPr>
        <p:spPr/>
        <p:txBody>
          <a:bodyPr/>
          <a:lstStyle/>
          <a:p>
            <a:r>
              <a:rPr lang="en-US"/>
              <a:t>Shifting of Overhead Cost</a:t>
            </a:r>
          </a:p>
        </p:txBody>
      </p:sp>
      <p:graphicFrame>
        <p:nvGraphicFramePr>
          <p:cNvPr id="108554" name="Object 10"/>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108554"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159   of  181</a:t>
            </a:r>
          </a:p>
        </p:txBody>
      </p:sp>
    </p:spTree>
    <p:extLst>
      <p:ext uri="{BB962C8B-B14F-4D97-AF65-F5344CB8AC3E}">
        <p14:creationId xmlns:p14="http://schemas.microsoft.com/office/powerpoint/2010/main" val="373881543"/>
      </p:ext>
    </p:extLst>
  </p:cSld>
  <p:clrMapOvr>
    <a:masterClrMapping/>
  </p:clrMapOvr>
  <p:transition spd="med">
    <p:wipe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257175" y="1600200"/>
          <a:ext cx="8686800" cy="2541588"/>
        </p:xfrm>
        <a:graphic>
          <a:graphicData uri="http://schemas.openxmlformats.org/presentationml/2006/ole">
            <mc:AlternateContent xmlns:mc="http://schemas.openxmlformats.org/markup-compatibility/2006">
              <mc:Choice xmlns:v="urn:schemas-microsoft-com:vml" Requires="v">
                <p:oleObj name="Worksheet" r:id="rId3" imgW="5601005" imgH="1438656" progId="Excel.Sheet.8">
                  <p:embed/>
                </p:oleObj>
              </mc:Choice>
              <mc:Fallback>
                <p:oleObj name="Worksheet" r:id="rId3" imgW="5601005" imgH="1438656" progId="Excel.Sheet.8">
                  <p:embed/>
                  <p:pic>
                    <p:nvPicPr>
                      <p:cNvPr id="1105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600200"/>
                        <a:ext cx="8686800" cy="254158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0595" name="Text Box 3"/>
          <p:cNvSpPr txBox="1">
            <a:spLocks noChangeArrowheads="1"/>
          </p:cNvSpPr>
          <p:nvPr/>
        </p:nvSpPr>
        <p:spPr bwMode="auto">
          <a:xfrm>
            <a:off x="2005013" y="4303713"/>
            <a:ext cx="3262312" cy="5175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600">
                <a:solidFill>
                  <a:schemeClr val="bg1"/>
                </a:solidFill>
                <a:effectLst>
                  <a:outerShdw blurRad="38100" dist="38100" dir="2700000" algn="tl">
                    <a:srgbClr val="000000"/>
                  </a:outerShdw>
                </a:effectLst>
              </a:rPr>
              <a:t>High-volume product</a:t>
            </a:r>
          </a:p>
        </p:txBody>
      </p:sp>
      <p:sp>
        <p:nvSpPr>
          <p:cNvPr id="110596" name="Oval 4"/>
          <p:cNvSpPr>
            <a:spLocks noChangeArrowheads="1"/>
          </p:cNvSpPr>
          <p:nvPr/>
        </p:nvSpPr>
        <p:spPr bwMode="auto">
          <a:xfrm>
            <a:off x="4692650" y="2079625"/>
            <a:ext cx="1295400" cy="533400"/>
          </a:xfrm>
          <a:prstGeom prst="ellipse">
            <a:avLst/>
          </a:prstGeom>
          <a:noFill/>
          <a:ln w="28575">
            <a:solidFill>
              <a:srgbClr val="0000FF"/>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10597" name="Oval 5"/>
          <p:cNvSpPr>
            <a:spLocks noChangeArrowheads="1"/>
          </p:cNvSpPr>
          <p:nvPr/>
        </p:nvSpPr>
        <p:spPr bwMode="auto">
          <a:xfrm>
            <a:off x="7467600" y="2085975"/>
            <a:ext cx="1295400" cy="533400"/>
          </a:xfrm>
          <a:prstGeom prst="ellipse">
            <a:avLst/>
          </a:prstGeom>
          <a:noFill/>
          <a:ln w="28575">
            <a:solidFill>
              <a:srgbClr val="0000FF"/>
            </a:solidFill>
            <a:round/>
            <a:headEnd/>
            <a:tailEn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cxnSp>
        <p:nvCxnSpPr>
          <p:cNvPr id="110598" name="AutoShape 6"/>
          <p:cNvCxnSpPr>
            <a:cxnSpLocks noChangeShapeType="1"/>
            <a:stCxn id="110595" idx="0"/>
            <a:endCxn id="110596" idx="2"/>
          </p:cNvCxnSpPr>
          <p:nvPr/>
        </p:nvCxnSpPr>
        <p:spPr bwMode="auto">
          <a:xfrm rot="16200000">
            <a:off x="3186113" y="2797175"/>
            <a:ext cx="1943100" cy="1041400"/>
          </a:xfrm>
          <a:prstGeom prst="bentConnector2">
            <a:avLst/>
          </a:prstGeom>
          <a:noFill/>
          <a:ln w="38100">
            <a:solidFill>
              <a:srgbClr val="0000FF"/>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cxnSp>
        <p:nvCxnSpPr>
          <p:cNvPr id="110599" name="AutoShape 7"/>
          <p:cNvCxnSpPr>
            <a:cxnSpLocks noChangeShapeType="1"/>
            <a:stCxn id="110595" idx="3"/>
            <a:endCxn id="110597" idx="2"/>
          </p:cNvCxnSpPr>
          <p:nvPr/>
        </p:nvCxnSpPr>
        <p:spPr bwMode="auto">
          <a:xfrm flipV="1">
            <a:off x="5281613" y="2352675"/>
            <a:ext cx="2171700" cy="2209800"/>
          </a:xfrm>
          <a:prstGeom prst="bentConnector3">
            <a:avLst>
              <a:gd name="adj1" fmla="val 50000"/>
            </a:avLst>
          </a:prstGeom>
          <a:noFill/>
          <a:ln w="38100">
            <a:solidFill>
              <a:srgbClr val="0000FF"/>
            </a:solidFill>
            <a:miter lim="800000"/>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cxnSp>
      <p:sp>
        <p:nvSpPr>
          <p:cNvPr id="110600" name="Rectangle 8"/>
          <p:cNvSpPr>
            <a:spLocks noGrp="1" noChangeArrowheads="1"/>
          </p:cNvSpPr>
          <p:nvPr>
            <p:ph type="title"/>
          </p:nvPr>
        </p:nvSpPr>
        <p:spPr/>
        <p:txBody>
          <a:bodyPr/>
          <a:lstStyle/>
          <a:p>
            <a:r>
              <a:rPr lang="en-US"/>
              <a:t>Shifting of Overhead Cost</a:t>
            </a:r>
          </a:p>
        </p:txBody>
      </p:sp>
      <p:graphicFrame>
        <p:nvGraphicFramePr>
          <p:cNvPr id="110601" name="Object 9"/>
          <p:cNvGraphicFramePr>
            <a:graphicFrameLocks noChangeAspect="1"/>
          </p:cNvGraphicFramePr>
          <p:nvPr/>
        </p:nvGraphicFramePr>
        <p:xfrm>
          <a:off x="8128000" y="76200"/>
          <a:ext cx="990600" cy="990600"/>
        </p:xfrm>
        <a:graphic>
          <a:graphicData uri="http://schemas.openxmlformats.org/presentationml/2006/ole">
            <mc:AlternateContent xmlns:mc="http://schemas.openxmlformats.org/markup-compatibility/2006">
              <mc:Choice xmlns:v="urn:schemas-microsoft-com:vml" Requires="v">
                <p:oleObj name="GALLERY" r:id="rId5" imgW="3376800" imgH="3375720" progId="GALLERYClipart">
                  <p:embed/>
                </p:oleObj>
              </mc:Choice>
              <mc:Fallback>
                <p:oleObj name="GALLERY" r:id="rId5" imgW="3376800" imgH="3375720" progId="GALLERYClipart">
                  <p:embed/>
                  <p:pic>
                    <p:nvPicPr>
                      <p:cNvPr id="11060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762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602" name="Oval 10"/>
          <p:cNvSpPr>
            <a:spLocks noChangeArrowheads="1"/>
          </p:cNvSpPr>
          <p:nvPr/>
        </p:nvSpPr>
        <p:spPr bwMode="auto">
          <a:xfrm>
            <a:off x="6248400" y="3117850"/>
            <a:ext cx="1295400" cy="533400"/>
          </a:xfrm>
          <a:prstGeom prst="ellipse">
            <a:avLst/>
          </a:prstGeom>
          <a:noFill/>
          <a:ln w="38100">
            <a:solidFill>
              <a:srgbClr val="FF3300"/>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3300"/>
                </a:solidFill>
              </a14:hiddenFill>
            </a:ext>
          </a:extLst>
        </p:spPr>
        <p:txBody>
          <a:bodyPr wrap="none" anchor="ctr"/>
          <a:lstStyle/>
          <a:p>
            <a:endParaRPr lang="en-US"/>
          </a:p>
        </p:txBody>
      </p:sp>
      <p:sp>
        <p:nvSpPr>
          <p:cNvPr id="110603" name="Oval 11"/>
          <p:cNvSpPr>
            <a:spLocks noChangeArrowheads="1"/>
          </p:cNvSpPr>
          <p:nvPr/>
        </p:nvSpPr>
        <p:spPr bwMode="auto">
          <a:xfrm>
            <a:off x="7620000" y="3124200"/>
            <a:ext cx="1295400" cy="533400"/>
          </a:xfrm>
          <a:prstGeom prst="ellipse">
            <a:avLst/>
          </a:prstGeom>
          <a:noFill/>
          <a:ln w="38100">
            <a:solidFill>
              <a:srgbClr val="FF3300"/>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3300"/>
                </a:solidFill>
              </a14:hiddenFill>
            </a:ext>
          </a:extLst>
        </p:spPr>
        <p:txBody>
          <a:bodyPr wrap="none" anchor="ctr"/>
          <a:lstStyle/>
          <a:p>
            <a:endParaRPr lang="en-US"/>
          </a:p>
        </p:txBody>
      </p:sp>
      <p:grpSp>
        <p:nvGrpSpPr>
          <p:cNvPr id="110604" name="Group 12"/>
          <p:cNvGrpSpPr>
            <a:grpSpLocks/>
          </p:cNvGrpSpPr>
          <p:nvPr/>
        </p:nvGrpSpPr>
        <p:grpSpPr bwMode="auto">
          <a:xfrm>
            <a:off x="6896100" y="3665538"/>
            <a:ext cx="1371600" cy="1973262"/>
            <a:chOff x="4344" y="2309"/>
            <a:chExt cx="864" cy="1243"/>
          </a:xfrm>
        </p:grpSpPr>
        <p:cxnSp>
          <p:nvCxnSpPr>
            <p:cNvPr id="110605" name="AutoShape 13"/>
            <p:cNvCxnSpPr>
              <a:cxnSpLocks noChangeShapeType="1"/>
              <a:endCxn id="110602" idx="4"/>
            </p:cNvCxnSpPr>
            <p:nvPr/>
          </p:nvCxnSpPr>
          <p:spPr bwMode="auto">
            <a:xfrm rot="5400000" flipH="1">
              <a:off x="3940" y="2713"/>
              <a:ext cx="1243" cy="435"/>
            </a:xfrm>
            <a:prstGeom prst="bentConnector3">
              <a:avLst>
                <a:gd name="adj1" fmla="val 50361"/>
              </a:avLst>
            </a:prstGeom>
            <a:noFill/>
            <a:ln w="381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0322" dir="4293903" algn="ctr" rotWithShape="0">
                      <a:schemeClr val="tx1"/>
                    </a:outerShdw>
                  </a:effectLst>
                </a14:hiddenEffects>
              </a:ext>
            </a:extLst>
          </p:spPr>
        </p:cxnSp>
        <p:cxnSp>
          <p:nvCxnSpPr>
            <p:cNvPr id="110606" name="AutoShape 14"/>
            <p:cNvCxnSpPr>
              <a:cxnSpLocks noChangeShapeType="1"/>
              <a:endCxn id="110603" idx="4"/>
            </p:cNvCxnSpPr>
            <p:nvPr/>
          </p:nvCxnSpPr>
          <p:spPr bwMode="auto">
            <a:xfrm rot="16200000">
              <a:off x="4374" y="2718"/>
              <a:ext cx="1239" cy="429"/>
            </a:xfrm>
            <a:prstGeom prst="bentConnector3">
              <a:avLst>
                <a:gd name="adj1" fmla="val 50361"/>
              </a:avLst>
            </a:prstGeom>
            <a:noFill/>
            <a:ln w="381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0322" dir="4293903" algn="ctr" rotWithShape="0">
                      <a:schemeClr val="tx1"/>
                    </a:outerShdw>
                  </a:effectLst>
                </a14:hiddenEffects>
              </a:ext>
            </a:extLst>
          </p:spPr>
        </p:cxnSp>
      </p:grpSp>
      <p:sp>
        <p:nvSpPr>
          <p:cNvPr id="110607" name="Text Box 15"/>
          <p:cNvSpPr txBox="1">
            <a:spLocks noChangeArrowheads="1"/>
          </p:cNvSpPr>
          <p:nvPr/>
        </p:nvSpPr>
        <p:spPr bwMode="auto">
          <a:xfrm>
            <a:off x="0" y="4892676"/>
            <a:ext cx="9144000" cy="1492250"/>
          </a:xfrm>
          <a:prstGeom prst="rect">
            <a:avLst/>
          </a:prstGeom>
          <a:solidFill>
            <a:srgbClr val="D6D5BF"/>
          </a:solidFill>
          <a:ln w="28575">
            <a:solidFill>
              <a:srgbClr val="FF3300"/>
            </a:solidFill>
            <a:miter lim="800000"/>
            <a:headEnd/>
            <a:tailEnd/>
          </a:ln>
          <a:effectLst>
            <a:outerShdw dist="53882" dir="2700000" algn="ctr" rotWithShape="0">
              <a:schemeClr val="tx1"/>
            </a:outerShdw>
          </a:effectLst>
        </p:spPr>
        <p:txBody>
          <a:bodyPr>
            <a:spAutoFit/>
          </a:bodyPr>
          <a:lstStyle/>
          <a:p>
            <a:pPr algn="ctr">
              <a:spcBef>
                <a:spcPct val="30000"/>
              </a:spcBef>
            </a:pPr>
            <a:r>
              <a:rPr lang="en-US" sz="3000"/>
              <a:t>The traditional system assigns the same amount of all overhead costs to each CD or DVD player </a:t>
            </a:r>
            <a:br>
              <a:rPr lang="en-US" sz="3000"/>
            </a:br>
            <a:r>
              <a:rPr lang="en-US" sz="3000"/>
              <a:t>($40 per unit).</a:t>
            </a:r>
            <a:endParaRPr lang="en-US" sz="3000">
              <a:solidFill>
                <a:schemeClr val="bg2"/>
              </a:solidFill>
            </a:endParaRPr>
          </a:p>
        </p:txBody>
      </p:sp>
      <p:sp>
        <p:nvSpPr>
          <p:cNvPr id="2" name="Footer Placeholder 1"/>
          <p:cNvSpPr>
            <a:spLocks noGrp="1"/>
          </p:cNvSpPr>
          <p:nvPr>
            <p:ph type="ftr" sz="quarter" idx="10"/>
          </p:nvPr>
        </p:nvSpPr>
        <p:spPr/>
        <p:txBody>
          <a:bodyPr/>
          <a:lstStyle/>
          <a:p>
            <a:pPr>
              <a:defRPr/>
            </a:pPr>
            <a:r>
              <a:rPr lang="en-US" dirty="0">
                <a:solidFill>
                  <a:srgbClr val="000000"/>
                </a:solidFill>
              </a:rPr>
              <a:t>Slide 160  of  181</a:t>
            </a:r>
          </a:p>
        </p:txBody>
      </p:sp>
    </p:spTree>
    <p:extLst>
      <p:ext uri="{BB962C8B-B14F-4D97-AF65-F5344CB8AC3E}">
        <p14:creationId xmlns:p14="http://schemas.microsoft.com/office/powerpoint/2010/main" val="3217926104"/>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607"/>
                                        </p:tgtEl>
                                        <p:attrNameLst>
                                          <p:attrName>style.visibility</p:attrName>
                                        </p:attrNameLst>
                                      </p:cBhvr>
                                      <p:to>
                                        <p:strVal val="visible"/>
                                      </p:to>
                                    </p:set>
                                    <p:animEffect transition="in" filter="wipe(left)">
                                      <p:cBhvr>
                                        <p:cTn id="7" dur="500"/>
                                        <p:tgtEl>
                                          <p:spTgt spid="11060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0604"/>
                                        </p:tgtEl>
                                        <p:attrNameLst>
                                          <p:attrName>style.visibility</p:attrName>
                                        </p:attrNameLst>
                                      </p:cBhvr>
                                      <p:to>
                                        <p:strVal val="visible"/>
                                      </p:to>
                                    </p:set>
                                    <p:animEffect transition="in" filter="wipe(down)">
                                      <p:cBhvr>
                                        <p:cTn id="11" dur="500"/>
                                        <p:tgtEl>
                                          <p:spTgt spid="11060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0602"/>
                                        </p:tgtEl>
                                        <p:attrNameLst>
                                          <p:attrName>style.visibility</p:attrName>
                                        </p:attrNameLst>
                                      </p:cBhvr>
                                      <p:to>
                                        <p:strVal val="visible"/>
                                      </p:to>
                                    </p:set>
                                    <p:animEffect transition="in" filter="wipe(down)">
                                      <p:cBhvr>
                                        <p:cTn id="15" dur="500"/>
                                        <p:tgtEl>
                                          <p:spTgt spid="11060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0603"/>
                                        </p:tgtEl>
                                        <p:attrNameLst>
                                          <p:attrName>style.visibility</p:attrName>
                                        </p:attrNameLst>
                                      </p:cBhvr>
                                      <p:to>
                                        <p:strVal val="visible"/>
                                      </p:to>
                                    </p:set>
                                    <p:animEffect transition="in" filter="wipe(down)">
                                      <p:cBhvr>
                                        <p:cTn id="19" dur="500"/>
                                        <p:tgtEl>
                                          <p:spTgt spid="110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P spid="110603" grpId="0" animBg="1"/>
      <p:bldP spid="110607" grpId="0" animBg="1"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504825" y="4267200"/>
            <a:ext cx="8458200" cy="1563688"/>
          </a:xfrm>
          <a:prstGeom prst="rect">
            <a:avLst/>
          </a:prstGeom>
          <a:solidFill>
            <a:schemeClr val="accent2"/>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3200" u="sng">
                <a:solidFill>
                  <a:schemeClr val="tx2"/>
                </a:solidFill>
                <a:effectLst>
                  <a:outerShdw blurRad="38100" dist="38100" dir="2700000" algn="tl">
                    <a:srgbClr val="000000"/>
                  </a:outerShdw>
                </a:effectLst>
              </a:rPr>
              <a:t>Activity-Based Management</a:t>
            </a:r>
            <a:br>
              <a:rPr lang="en-US" sz="3200">
                <a:solidFill>
                  <a:schemeClr val="tx2"/>
                </a:solidFill>
                <a:effectLst>
                  <a:outerShdw blurRad="38100" dist="38100" dir="2700000" algn="tl">
                    <a:srgbClr val="000000"/>
                  </a:outerShdw>
                </a:effectLst>
              </a:rPr>
            </a:br>
            <a:r>
              <a:rPr lang="en-US" sz="3200">
                <a:solidFill>
                  <a:schemeClr val="tx2"/>
                </a:solidFill>
                <a:effectLst>
                  <a:outerShdw blurRad="38100" dist="38100" dir="2700000" algn="tl">
                    <a:srgbClr val="000000"/>
                  </a:outerShdw>
                </a:effectLst>
              </a:rPr>
              <a:t>Focuses on managing activities to eliminate waste and reduce delays and defects.</a:t>
            </a:r>
          </a:p>
        </p:txBody>
      </p:sp>
      <p:sp>
        <p:nvSpPr>
          <p:cNvPr id="116739" name="Rectangle 3"/>
          <p:cNvSpPr>
            <a:spLocks noGrp="1" noChangeArrowheads="1"/>
          </p:cNvSpPr>
          <p:nvPr>
            <p:ph type="title"/>
          </p:nvPr>
        </p:nvSpPr>
        <p:spPr/>
        <p:txBody>
          <a:bodyPr/>
          <a:lstStyle/>
          <a:p>
            <a:r>
              <a:rPr lang="en-US"/>
              <a:t>Targeting Process Improvements</a:t>
            </a:r>
          </a:p>
        </p:txBody>
      </p:sp>
      <p:sp>
        <p:nvSpPr>
          <p:cNvPr id="116740" name="Rectangle 4"/>
          <p:cNvSpPr>
            <a:spLocks noChangeArrowheads="1"/>
          </p:cNvSpPr>
          <p:nvPr/>
        </p:nvSpPr>
        <p:spPr bwMode="auto">
          <a:xfrm>
            <a:off x="828675" y="1752600"/>
            <a:ext cx="7810500" cy="1981200"/>
          </a:xfrm>
          <a:prstGeom prst="rect">
            <a:avLst/>
          </a:prstGeom>
          <a:solidFill>
            <a:srgbClr val="FFFF99"/>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sz="3200" b="1"/>
              <a:t>An ABC system can help identify</a:t>
            </a:r>
            <a:br>
              <a:rPr lang="en-US" sz="3200" b="1"/>
            </a:br>
            <a:r>
              <a:rPr lang="en-US" sz="3200" b="1"/>
              <a:t>areas where the company can benefit</a:t>
            </a:r>
            <a:br>
              <a:rPr lang="en-US" sz="3200" b="1"/>
            </a:br>
            <a:r>
              <a:rPr lang="en-US" sz="3200" b="1"/>
              <a:t>from improving its current processes.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163  of  181</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83F6790-9D2F-4A3E-B1F0-74DFC67E9925}"/>
                  </a:ext>
                </a:extLst>
              </p14:cNvPr>
              <p14:cNvContentPartPr/>
              <p14:nvPr/>
            </p14:nvContentPartPr>
            <p14:xfrm>
              <a:off x="1740960" y="4606560"/>
              <a:ext cx="6962040" cy="1303560"/>
            </p14:xfrm>
          </p:contentPart>
        </mc:Choice>
        <mc:Fallback xmlns="">
          <p:pic>
            <p:nvPicPr>
              <p:cNvPr id="3" name="Ink 2">
                <a:extLst>
                  <a:ext uri="{FF2B5EF4-FFF2-40B4-BE49-F238E27FC236}">
                    <a16:creationId xmlns:a16="http://schemas.microsoft.com/office/drawing/2014/main" id="{383F6790-9D2F-4A3E-B1F0-74DFC67E9925}"/>
                  </a:ext>
                </a:extLst>
              </p:cNvPr>
              <p:cNvPicPr/>
              <p:nvPr/>
            </p:nvPicPr>
            <p:blipFill>
              <a:blip r:embed="rId4"/>
              <a:stretch>
                <a:fillRect/>
              </a:stretch>
            </p:blipFill>
            <p:spPr>
              <a:xfrm>
                <a:off x="1731600" y="4597200"/>
                <a:ext cx="6980760" cy="1322280"/>
              </a:xfrm>
              <a:prstGeom prst="rect">
                <a:avLst/>
              </a:prstGeom>
            </p:spPr>
          </p:pic>
        </mc:Fallback>
      </mc:AlternateContent>
    </p:spTree>
    <p:extLst>
      <p:ext uri="{BB962C8B-B14F-4D97-AF65-F5344CB8AC3E}">
        <p14:creationId xmlns:p14="http://schemas.microsoft.com/office/powerpoint/2010/main" val="658329353"/>
      </p:ext>
    </p:extLst>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324600" y="1647825"/>
            <a:ext cx="2743200" cy="4371975"/>
          </a:xfrm>
          <a:prstGeom prst="rect">
            <a:avLst/>
          </a:prstGeom>
          <a:solidFill>
            <a:srgbClr val="006600"/>
          </a:solidFill>
          <a:ln w="12700">
            <a:solidFill>
              <a:srgbClr val="000000"/>
            </a:solidFill>
            <a:miter lim="800000"/>
            <a:headEnd/>
            <a:tailEnd/>
          </a:ln>
          <a:effectLst>
            <a:outerShdw dist="71842" dir="2700000" algn="ctr" rotWithShape="0">
              <a:srgbClr val="000000"/>
            </a:outerShdw>
          </a:effectLst>
        </p:spPr>
        <p:txBody>
          <a:bodyPr lIns="90488" tIns="44450" rIns="90488" bIns="44450">
            <a:spAutoFit/>
          </a:bodyPr>
          <a:lstStyle/>
          <a:p>
            <a:pPr algn="ctr">
              <a:spcBef>
                <a:spcPct val="50000"/>
              </a:spcBef>
              <a:defRPr/>
            </a:pPr>
            <a:r>
              <a:rPr lang="en-US" sz="2800">
                <a:solidFill>
                  <a:srgbClr val="FFFFFF"/>
                </a:solidFill>
                <a:effectLst>
                  <a:outerShdw blurRad="38100" dist="38100" dir="2700000" algn="tl">
                    <a:srgbClr val="000000"/>
                  </a:outerShdw>
                </a:effectLst>
              </a:rPr>
              <a:t>Manufacturing Overhead, including </a:t>
            </a:r>
            <a:r>
              <a:rPr lang="en-US" sz="2800" i="1">
                <a:solidFill>
                  <a:srgbClr val="FFFF00"/>
                </a:solidFill>
                <a:effectLst>
                  <a:outerShdw blurRad="38100" dist="38100" dir="2700000" algn="tl">
                    <a:srgbClr val="000000"/>
                  </a:outerShdw>
                </a:effectLst>
              </a:rPr>
              <a:t>indirect materials</a:t>
            </a:r>
            <a:r>
              <a:rPr lang="en-US" sz="2800">
                <a:solidFill>
                  <a:srgbClr val="FFFFFF"/>
                </a:solidFill>
                <a:effectLst>
                  <a:outerShdw blurRad="38100" dist="38100" dir="2700000" algn="tl">
                    <a:srgbClr val="000000"/>
                  </a:outerShdw>
                </a:effectLst>
              </a:rPr>
              <a:t> and </a:t>
            </a:r>
            <a:r>
              <a:rPr lang="en-US" sz="2800" i="1">
                <a:solidFill>
                  <a:srgbClr val="FFFF00"/>
                </a:solidFill>
                <a:effectLst>
                  <a:outerShdw blurRad="38100" dist="38100" dir="2700000" algn="tl">
                    <a:srgbClr val="000000"/>
                  </a:outerShdw>
                </a:effectLst>
              </a:rPr>
              <a:t>indirect labor</a:t>
            </a:r>
            <a:r>
              <a:rPr lang="en-US" sz="2800">
                <a:solidFill>
                  <a:srgbClr val="FFFFFF"/>
                </a:solidFill>
                <a:effectLst>
                  <a:outerShdw blurRad="38100" dist="38100" dir="2700000" algn="tl">
                    <a:srgbClr val="000000"/>
                  </a:outerShdw>
                </a:effectLst>
              </a:rPr>
              <a:t>, are allocated to jobs rather than directly traced to each job.</a:t>
            </a:r>
          </a:p>
        </p:txBody>
      </p:sp>
      <p:sp>
        <p:nvSpPr>
          <p:cNvPr id="37891" name="Rectangle 3"/>
          <p:cNvSpPr>
            <a:spLocks noGrp="1" noChangeArrowheads="1"/>
          </p:cNvSpPr>
          <p:nvPr>
            <p:ph type="title"/>
          </p:nvPr>
        </p:nvSpPr>
        <p:spPr/>
        <p:txBody>
          <a:bodyPr/>
          <a:lstStyle/>
          <a:p>
            <a:pPr eaLnBrk="1" hangingPunct="1"/>
            <a:r>
              <a:rPr lang="en-US"/>
              <a:t>Job-Order Costing—An Overview</a:t>
            </a:r>
          </a:p>
        </p:txBody>
      </p:sp>
      <p:sp>
        <p:nvSpPr>
          <p:cNvPr id="61444" name="Rectangle 4"/>
          <p:cNvSpPr>
            <a:spLocks noChangeArrowheads="1"/>
          </p:cNvSpPr>
          <p:nvPr/>
        </p:nvSpPr>
        <p:spPr bwMode="auto">
          <a:xfrm>
            <a:off x="598488" y="2351088"/>
            <a:ext cx="2584450" cy="479425"/>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Direct Materials</a:t>
            </a:r>
          </a:p>
        </p:txBody>
      </p:sp>
      <p:sp>
        <p:nvSpPr>
          <p:cNvPr id="61445" name="Rectangle 5"/>
          <p:cNvSpPr>
            <a:spLocks noChangeArrowheads="1"/>
          </p:cNvSpPr>
          <p:nvPr/>
        </p:nvSpPr>
        <p:spPr bwMode="auto">
          <a:xfrm>
            <a:off x="598488" y="3494088"/>
            <a:ext cx="2584450" cy="479425"/>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Direct Labor</a:t>
            </a:r>
          </a:p>
        </p:txBody>
      </p:sp>
      <p:sp>
        <p:nvSpPr>
          <p:cNvPr id="61446" name="Rectangle 6"/>
          <p:cNvSpPr>
            <a:spLocks noChangeArrowheads="1"/>
          </p:cNvSpPr>
          <p:nvPr/>
        </p:nvSpPr>
        <p:spPr bwMode="auto">
          <a:xfrm>
            <a:off x="4332288" y="27320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Job No. 1</a:t>
            </a:r>
          </a:p>
        </p:txBody>
      </p:sp>
      <p:sp>
        <p:nvSpPr>
          <p:cNvPr id="61447" name="Rectangle 7"/>
          <p:cNvSpPr>
            <a:spLocks noChangeArrowheads="1"/>
          </p:cNvSpPr>
          <p:nvPr/>
        </p:nvSpPr>
        <p:spPr bwMode="auto">
          <a:xfrm>
            <a:off x="4332288" y="37226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Job No. 2</a:t>
            </a:r>
          </a:p>
        </p:txBody>
      </p:sp>
      <p:sp>
        <p:nvSpPr>
          <p:cNvPr id="61448" name="Rectangle 8"/>
          <p:cNvSpPr>
            <a:spLocks noChangeArrowheads="1"/>
          </p:cNvSpPr>
          <p:nvPr/>
        </p:nvSpPr>
        <p:spPr bwMode="auto">
          <a:xfrm>
            <a:off x="4332288" y="4713288"/>
            <a:ext cx="1839912" cy="479425"/>
          </a:xfrm>
          <a:prstGeom prst="rect">
            <a:avLst/>
          </a:prstGeom>
          <a:solidFill>
            <a:srgbClr val="C8FEC8"/>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Job No. 3</a:t>
            </a:r>
          </a:p>
        </p:txBody>
      </p:sp>
      <p:cxnSp>
        <p:nvCxnSpPr>
          <p:cNvPr id="61449" name="AutoShape 9"/>
          <p:cNvCxnSpPr>
            <a:cxnSpLocks noChangeShapeType="1"/>
            <a:stCxn id="61452" idx="3"/>
            <a:endCxn id="61446" idx="1"/>
          </p:cNvCxnSpPr>
          <p:nvPr/>
        </p:nvCxnSpPr>
        <p:spPr bwMode="auto">
          <a:xfrm flipV="1">
            <a:off x="3195638" y="2971800"/>
            <a:ext cx="1123950" cy="2087563"/>
          </a:xfrm>
          <a:prstGeom prst="straightConnector1">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cxnSp>
      <p:cxnSp>
        <p:nvCxnSpPr>
          <p:cNvPr id="61450" name="AutoShape 10"/>
          <p:cNvCxnSpPr>
            <a:cxnSpLocks noChangeShapeType="1"/>
            <a:stCxn id="61452" idx="3"/>
            <a:endCxn id="61447" idx="1"/>
          </p:cNvCxnSpPr>
          <p:nvPr/>
        </p:nvCxnSpPr>
        <p:spPr bwMode="auto">
          <a:xfrm flipV="1">
            <a:off x="3195638" y="3962400"/>
            <a:ext cx="1123950" cy="1096963"/>
          </a:xfrm>
          <a:prstGeom prst="straightConnector1">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cxnSp>
      <p:cxnSp>
        <p:nvCxnSpPr>
          <p:cNvPr id="61451" name="AutoShape 11"/>
          <p:cNvCxnSpPr>
            <a:cxnSpLocks noChangeShapeType="1"/>
            <a:stCxn id="61452" idx="3"/>
            <a:endCxn id="61448" idx="1"/>
          </p:cNvCxnSpPr>
          <p:nvPr/>
        </p:nvCxnSpPr>
        <p:spPr bwMode="auto">
          <a:xfrm flipV="1">
            <a:off x="3195638" y="4953000"/>
            <a:ext cx="1123950" cy="106363"/>
          </a:xfrm>
          <a:prstGeom prst="straightConnector1">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cxnSp>
      <p:sp>
        <p:nvSpPr>
          <p:cNvPr id="61452" name="Rectangle 12"/>
          <p:cNvSpPr>
            <a:spLocks noChangeArrowheads="1"/>
          </p:cNvSpPr>
          <p:nvPr/>
        </p:nvSpPr>
        <p:spPr bwMode="auto">
          <a:xfrm>
            <a:off x="598488" y="4637088"/>
            <a:ext cx="2584450" cy="844550"/>
          </a:xfrm>
          <a:prstGeom prst="rect">
            <a:avLst/>
          </a:prstGeom>
          <a:solidFill>
            <a:srgbClr val="FCFEB9"/>
          </a:solidFill>
          <a:ln w="25400">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a:spcBef>
                <a:spcPct val="50000"/>
              </a:spcBef>
              <a:defRPr/>
            </a:pPr>
            <a:r>
              <a:rPr lang="en-US" sz="2400" b="1">
                <a:solidFill>
                  <a:srgbClr val="000000"/>
                </a:solidFill>
              </a:rPr>
              <a:t>Manufacturing Overhead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  of  181</a:t>
            </a:r>
          </a:p>
        </p:txBody>
      </p:sp>
    </p:spTree>
    <p:extLst>
      <p:ext uri="{BB962C8B-B14F-4D97-AF65-F5344CB8AC3E}">
        <p14:creationId xmlns:p14="http://schemas.microsoft.com/office/powerpoint/2010/main" val="16652822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ox(out)">
                                      <p:cBhvr>
                                        <p:cTn id="7" dur="500"/>
                                        <p:tgtEl>
                                          <p:spTgt spid="6144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449"/>
                                        </p:tgtEl>
                                        <p:attrNameLst>
                                          <p:attrName>style.visibility</p:attrName>
                                        </p:attrNameLst>
                                      </p:cBhvr>
                                      <p:to>
                                        <p:strVal val="visible"/>
                                      </p:to>
                                    </p:set>
                                    <p:animEffect transition="in" filter="wipe(left)">
                                      <p:cBhvr>
                                        <p:cTn id="11" dur="500"/>
                                        <p:tgtEl>
                                          <p:spTgt spid="6144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1450"/>
                                        </p:tgtEl>
                                        <p:attrNameLst>
                                          <p:attrName>style.visibility</p:attrName>
                                        </p:attrNameLst>
                                      </p:cBhvr>
                                      <p:to>
                                        <p:strVal val="visible"/>
                                      </p:to>
                                    </p:set>
                                    <p:animEffect transition="in" filter="wipe(left)">
                                      <p:cBhvr>
                                        <p:cTn id="15" dur="500"/>
                                        <p:tgtEl>
                                          <p:spTgt spid="6145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451"/>
                                        </p:tgtEl>
                                        <p:attrNameLst>
                                          <p:attrName>style.visibility</p:attrName>
                                        </p:attrNameLst>
                                      </p:cBhvr>
                                      <p:to>
                                        <p:strVal val="visible"/>
                                      </p:to>
                                    </p:set>
                                    <p:animEffect transition="in" filter="wipe(left)">
                                      <p:cBhvr>
                                        <p:cTn id="19" dur="5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600075" y="1524000"/>
            <a:ext cx="8039100" cy="955675"/>
          </a:xfrm>
          <a:prstGeom prst="rect">
            <a:avLst/>
          </a:prstGeom>
          <a:solidFill>
            <a:schemeClr val="accent2"/>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2800">
                <a:solidFill>
                  <a:schemeClr val="tx2"/>
                </a:solidFill>
                <a:effectLst>
                  <a:outerShdw blurRad="38100" dist="38100" dir="2700000" algn="tl">
                    <a:srgbClr val="000000"/>
                  </a:outerShdw>
                </a:effectLst>
              </a:rPr>
              <a:t>The first step in any improvement</a:t>
            </a:r>
            <a:br>
              <a:rPr lang="en-US" sz="2800">
                <a:solidFill>
                  <a:schemeClr val="tx2"/>
                </a:solidFill>
                <a:effectLst>
                  <a:outerShdw blurRad="38100" dist="38100" dir="2700000" algn="tl">
                    <a:srgbClr val="000000"/>
                  </a:outerShdw>
                </a:effectLst>
              </a:rPr>
            </a:br>
            <a:r>
              <a:rPr lang="en-US" sz="2800">
                <a:solidFill>
                  <a:schemeClr val="tx2"/>
                </a:solidFill>
                <a:effectLst>
                  <a:outerShdw blurRad="38100" dist="38100" dir="2700000" algn="tl">
                    <a:srgbClr val="000000"/>
                  </a:outerShdw>
                </a:effectLst>
              </a:rPr>
              <a:t>program is deciding what to improve.</a:t>
            </a:r>
          </a:p>
        </p:txBody>
      </p:sp>
      <p:sp>
        <p:nvSpPr>
          <p:cNvPr id="118787" name="Rectangle 3"/>
          <p:cNvSpPr>
            <a:spLocks noGrp="1" noChangeArrowheads="1"/>
          </p:cNvSpPr>
          <p:nvPr>
            <p:ph type="title"/>
          </p:nvPr>
        </p:nvSpPr>
        <p:spPr/>
        <p:txBody>
          <a:bodyPr/>
          <a:lstStyle/>
          <a:p>
            <a:r>
              <a:rPr lang="en-US"/>
              <a:t>Targeting Process Improvements</a:t>
            </a:r>
          </a:p>
        </p:txBody>
      </p:sp>
      <p:grpSp>
        <p:nvGrpSpPr>
          <p:cNvPr id="118788" name="Group 4"/>
          <p:cNvGrpSpPr>
            <a:grpSpLocks/>
          </p:cNvGrpSpPr>
          <p:nvPr/>
        </p:nvGrpSpPr>
        <p:grpSpPr bwMode="auto">
          <a:xfrm>
            <a:off x="304800" y="2479675"/>
            <a:ext cx="4314825" cy="2244725"/>
            <a:chOff x="192" y="1562"/>
            <a:chExt cx="2718" cy="1414"/>
          </a:xfrm>
        </p:grpSpPr>
        <p:sp>
          <p:nvSpPr>
            <p:cNvPr id="118789" name="Text Box 5"/>
            <p:cNvSpPr txBox="1">
              <a:spLocks noChangeArrowheads="1"/>
            </p:cNvSpPr>
            <p:nvPr/>
          </p:nvSpPr>
          <p:spPr bwMode="auto">
            <a:xfrm>
              <a:off x="192" y="1992"/>
              <a:ext cx="2448" cy="984"/>
            </a:xfrm>
            <a:prstGeom prst="rect">
              <a:avLst/>
            </a:prstGeom>
            <a:solidFill>
              <a:srgbClr val="006600"/>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2400">
                  <a:solidFill>
                    <a:schemeClr val="bg1"/>
                  </a:solidFill>
                  <a:effectLst>
                    <a:outerShdw blurRad="38100" dist="38100" dir="2700000" algn="tl">
                      <a:srgbClr val="000000"/>
                    </a:outerShdw>
                  </a:effectLst>
                </a:rPr>
                <a:t>The</a:t>
              </a:r>
              <a:r>
                <a:rPr lang="en-US" sz="2400">
                  <a:solidFill>
                    <a:srgbClr val="FFFF00"/>
                  </a:solidFill>
                  <a:effectLst>
                    <a:outerShdw blurRad="38100" dist="38100" dir="2700000" algn="tl">
                      <a:srgbClr val="000000"/>
                    </a:outerShdw>
                  </a:effectLst>
                </a:rPr>
                <a:t> Theory of Constraints</a:t>
              </a:r>
              <a:br>
                <a:rPr lang="en-US" sz="2400">
                  <a:solidFill>
                    <a:srgbClr val="FFFF00"/>
                  </a:solidFill>
                  <a:effectLst>
                    <a:outerShdw blurRad="38100" dist="38100" dir="2700000" algn="tl">
                      <a:srgbClr val="000000"/>
                    </a:outerShdw>
                  </a:effectLst>
                </a:rPr>
              </a:br>
              <a:r>
                <a:rPr lang="en-US" sz="2400">
                  <a:solidFill>
                    <a:schemeClr val="bg1"/>
                  </a:solidFill>
                  <a:effectLst>
                    <a:outerShdw blurRad="38100" dist="38100" dir="2700000" algn="tl">
                      <a:srgbClr val="000000"/>
                    </a:outerShdw>
                  </a:effectLst>
                </a:rPr>
                <a:t>approach targets the</a:t>
              </a:r>
              <a:br>
                <a:rPr lang="en-US" sz="2400">
                  <a:solidFill>
                    <a:schemeClr val="bg1"/>
                  </a:solidFill>
                  <a:effectLst>
                    <a:outerShdw blurRad="38100" dist="38100" dir="2700000" algn="tl">
                      <a:srgbClr val="000000"/>
                    </a:outerShdw>
                  </a:effectLst>
                </a:rPr>
              </a:br>
              <a:r>
                <a:rPr lang="en-US" sz="2400">
                  <a:solidFill>
                    <a:schemeClr val="bg1"/>
                  </a:solidFill>
                  <a:effectLst>
                    <a:outerShdw blurRad="38100" dist="38100" dir="2700000" algn="tl">
                      <a:srgbClr val="000000"/>
                    </a:outerShdw>
                  </a:effectLst>
                </a:rPr>
                <a:t>highest impact</a:t>
              </a:r>
              <a:br>
                <a:rPr lang="en-US" sz="2400">
                  <a:solidFill>
                    <a:schemeClr val="bg1"/>
                  </a:solidFill>
                  <a:effectLst>
                    <a:outerShdw blurRad="38100" dist="38100" dir="2700000" algn="tl">
                      <a:srgbClr val="000000"/>
                    </a:outerShdw>
                  </a:effectLst>
                </a:rPr>
              </a:br>
              <a:r>
                <a:rPr lang="en-US" sz="2400">
                  <a:solidFill>
                    <a:schemeClr val="bg1"/>
                  </a:solidFill>
                  <a:effectLst>
                    <a:outerShdw blurRad="38100" dist="38100" dir="2700000" algn="tl">
                      <a:srgbClr val="000000"/>
                    </a:outerShdw>
                  </a:effectLst>
                </a:rPr>
                <a:t>improvement opportunities.</a:t>
              </a:r>
              <a:endParaRPr lang="en-US" sz="2400">
                <a:solidFill>
                  <a:schemeClr val="bg1"/>
                </a:solidFill>
                <a:effectLst>
                  <a:outerShdw blurRad="38100" dist="38100" dir="2700000" algn="tl">
                    <a:srgbClr val="000000"/>
                  </a:outerShdw>
                </a:effectLst>
                <a:cs typeface="Times New Roman" pitchFamily="18" charset="0"/>
              </a:endParaRPr>
            </a:p>
          </p:txBody>
        </p:sp>
        <p:cxnSp>
          <p:nvCxnSpPr>
            <p:cNvPr id="118790" name="AutoShape 6"/>
            <p:cNvCxnSpPr>
              <a:cxnSpLocks noChangeShapeType="1"/>
              <a:stCxn id="118786" idx="2"/>
              <a:endCxn id="118789" idx="0"/>
            </p:cNvCxnSpPr>
            <p:nvPr/>
          </p:nvCxnSpPr>
          <p:spPr bwMode="auto">
            <a:xfrm rot="5400000">
              <a:off x="1948" y="1030"/>
              <a:ext cx="430" cy="1494"/>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8791" name="Group 7"/>
          <p:cNvGrpSpPr>
            <a:grpSpLocks/>
          </p:cNvGrpSpPr>
          <p:nvPr/>
        </p:nvGrpSpPr>
        <p:grpSpPr bwMode="auto">
          <a:xfrm>
            <a:off x="4619625" y="2479675"/>
            <a:ext cx="4371975" cy="2244725"/>
            <a:chOff x="2910" y="1562"/>
            <a:chExt cx="2754" cy="1414"/>
          </a:xfrm>
        </p:grpSpPr>
        <p:sp>
          <p:nvSpPr>
            <p:cNvPr id="118792" name="Text Box 8"/>
            <p:cNvSpPr txBox="1">
              <a:spLocks noChangeArrowheads="1"/>
            </p:cNvSpPr>
            <p:nvPr/>
          </p:nvSpPr>
          <p:spPr bwMode="auto">
            <a:xfrm>
              <a:off x="3216" y="1992"/>
              <a:ext cx="2448" cy="984"/>
            </a:xfrm>
            <a:prstGeom prst="rect">
              <a:avLst/>
            </a:prstGeom>
            <a:solidFill>
              <a:srgbClr val="006600"/>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2400">
                  <a:solidFill>
                    <a:srgbClr val="FFFF00"/>
                  </a:solidFill>
                  <a:effectLst>
                    <a:outerShdw blurRad="38100" dist="38100" dir="2700000" algn="tl">
                      <a:srgbClr val="000000"/>
                    </a:outerShdw>
                  </a:effectLst>
                </a:rPr>
                <a:t>Activity rates</a:t>
              </a:r>
              <a:r>
                <a:rPr lang="en-US" sz="2400">
                  <a:solidFill>
                    <a:schemeClr val="bg1"/>
                  </a:solidFill>
                  <a:effectLst>
                    <a:outerShdw blurRad="38100" dist="38100" dir="2700000" algn="tl">
                      <a:srgbClr val="000000"/>
                    </a:outerShdw>
                  </a:effectLst>
                </a:rPr>
                <a:t> can be</a:t>
              </a:r>
              <a:br>
                <a:rPr lang="en-US" sz="2400">
                  <a:solidFill>
                    <a:schemeClr val="bg1"/>
                  </a:solidFill>
                  <a:effectLst>
                    <a:outerShdw blurRad="38100" dist="38100" dir="2700000" algn="tl">
                      <a:srgbClr val="000000"/>
                    </a:outerShdw>
                  </a:effectLst>
                </a:rPr>
              </a:br>
              <a:r>
                <a:rPr lang="en-US" sz="2400">
                  <a:solidFill>
                    <a:schemeClr val="bg1"/>
                  </a:solidFill>
                  <a:effectLst>
                    <a:outerShdw blurRad="38100" dist="38100" dir="2700000" algn="tl">
                      <a:srgbClr val="000000"/>
                    </a:outerShdw>
                  </a:effectLst>
                </a:rPr>
                <a:t>used to target areas</a:t>
              </a:r>
              <a:br>
                <a:rPr lang="en-US" sz="2400">
                  <a:solidFill>
                    <a:schemeClr val="bg1"/>
                  </a:solidFill>
                  <a:effectLst>
                    <a:outerShdw blurRad="38100" dist="38100" dir="2700000" algn="tl">
                      <a:srgbClr val="000000"/>
                    </a:outerShdw>
                  </a:effectLst>
                </a:rPr>
              </a:br>
              <a:r>
                <a:rPr lang="en-US" sz="2400">
                  <a:solidFill>
                    <a:schemeClr val="bg1"/>
                  </a:solidFill>
                  <a:effectLst>
                    <a:outerShdw blurRad="38100" dist="38100" dir="2700000" algn="tl">
                      <a:srgbClr val="000000"/>
                    </a:outerShdw>
                  </a:effectLst>
                </a:rPr>
                <a:t>where costs seem</a:t>
              </a:r>
              <a:br>
                <a:rPr lang="en-US" sz="2400">
                  <a:solidFill>
                    <a:schemeClr val="bg1"/>
                  </a:solidFill>
                  <a:effectLst>
                    <a:outerShdw blurRad="38100" dist="38100" dir="2700000" algn="tl">
                      <a:srgbClr val="000000"/>
                    </a:outerShdw>
                  </a:effectLst>
                </a:rPr>
              </a:br>
              <a:r>
                <a:rPr lang="en-US" sz="2400">
                  <a:solidFill>
                    <a:schemeClr val="bg1"/>
                  </a:solidFill>
                  <a:effectLst>
                    <a:outerShdw blurRad="38100" dist="38100" dir="2700000" algn="tl">
                      <a:srgbClr val="000000"/>
                    </a:outerShdw>
                  </a:effectLst>
                </a:rPr>
                <a:t>excessively high.</a:t>
              </a:r>
            </a:p>
          </p:txBody>
        </p:sp>
        <p:cxnSp>
          <p:nvCxnSpPr>
            <p:cNvPr id="118793" name="AutoShape 9"/>
            <p:cNvCxnSpPr>
              <a:cxnSpLocks noChangeShapeType="1"/>
              <a:stCxn id="118786" idx="2"/>
              <a:endCxn id="118792" idx="0"/>
            </p:cNvCxnSpPr>
            <p:nvPr/>
          </p:nvCxnSpPr>
          <p:spPr bwMode="auto">
            <a:xfrm rot="16200000" flipH="1">
              <a:off x="3460" y="1012"/>
              <a:ext cx="430" cy="1530"/>
            </a:xfrm>
            <a:prstGeom prst="bentConnector3">
              <a:avLst>
                <a:gd name="adj1" fmla="val 50000"/>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8794" name="Group 10"/>
          <p:cNvGrpSpPr>
            <a:grpSpLocks/>
          </p:cNvGrpSpPr>
          <p:nvPr/>
        </p:nvGrpSpPr>
        <p:grpSpPr bwMode="auto">
          <a:xfrm>
            <a:off x="771525" y="2479675"/>
            <a:ext cx="7696200" cy="3997325"/>
            <a:chOff x="486" y="1562"/>
            <a:chExt cx="4848" cy="2518"/>
          </a:xfrm>
        </p:grpSpPr>
        <p:sp>
          <p:nvSpPr>
            <p:cNvPr id="118795" name="Text Box 11"/>
            <p:cNvSpPr txBox="1">
              <a:spLocks noChangeArrowheads="1"/>
            </p:cNvSpPr>
            <p:nvPr/>
          </p:nvSpPr>
          <p:spPr bwMode="auto">
            <a:xfrm>
              <a:off x="486" y="3326"/>
              <a:ext cx="4848" cy="754"/>
            </a:xfrm>
            <a:prstGeom prst="rect">
              <a:avLst/>
            </a:prstGeom>
            <a:solidFill>
              <a:srgbClr val="006600"/>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2400">
                  <a:solidFill>
                    <a:srgbClr val="FFFF00"/>
                  </a:solidFill>
                  <a:effectLst>
                    <a:outerShdw blurRad="38100" dist="38100" dir="2700000" algn="tl">
                      <a:srgbClr val="000000"/>
                    </a:outerShdw>
                  </a:effectLst>
                </a:rPr>
                <a:t>Benchmarking </a:t>
              </a:r>
              <a:r>
                <a:rPr lang="en-US" sz="2400">
                  <a:solidFill>
                    <a:schemeClr val="bg1"/>
                  </a:solidFill>
                  <a:effectLst>
                    <a:outerShdw blurRad="38100" dist="38100" dir="2700000" algn="tl">
                      <a:srgbClr val="000000"/>
                    </a:outerShdw>
                  </a:effectLst>
                  <a:cs typeface="Times New Roman" pitchFamily="18" charset="0"/>
                </a:rPr>
                <a:t>can be used to compare activity cost information with world-class standards of performance achieved by other organizations.</a:t>
              </a:r>
              <a:endParaRPr lang="en-US" sz="2400">
                <a:solidFill>
                  <a:schemeClr val="bg1"/>
                </a:solidFill>
                <a:effectLst>
                  <a:outerShdw blurRad="38100" dist="38100" dir="2700000" algn="tl">
                    <a:srgbClr val="000000"/>
                  </a:outerShdw>
                </a:effectLst>
              </a:endParaRPr>
            </a:p>
          </p:txBody>
        </p:sp>
        <p:cxnSp>
          <p:nvCxnSpPr>
            <p:cNvPr id="118796" name="AutoShape 12"/>
            <p:cNvCxnSpPr>
              <a:cxnSpLocks noChangeShapeType="1"/>
              <a:stCxn id="118786" idx="2"/>
              <a:endCxn id="118795" idx="0"/>
            </p:cNvCxnSpPr>
            <p:nvPr/>
          </p:nvCxnSpPr>
          <p:spPr bwMode="auto">
            <a:xfrm>
              <a:off x="2910" y="1562"/>
              <a:ext cx="0" cy="1764"/>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Footer Placeholder 1"/>
          <p:cNvSpPr>
            <a:spLocks noGrp="1"/>
          </p:cNvSpPr>
          <p:nvPr>
            <p:ph type="ftr" sz="quarter" idx="10"/>
          </p:nvPr>
        </p:nvSpPr>
        <p:spPr/>
        <p:txBody>
          <a:bodyPr/>
          <a:lstStyle/>
          <a:p>
            <a:pPr>
              <a:defRPr/>
            </a:pPr>
            <a:r>
              <a:rPr lang="en-US" dirty="0">
                <a:solidFill>
                  <a:srgbClr val="000000"/>
                </a:solidFill>
              </a:rPr>
              <a:t>Slide  164  of  181</a:t>
            </a:r>
          </a:p>
        </p:txBody>
      </p:sp>
    </p:spTree>
    <p:extLst>
      <p:ext uri="{BB962C8B-B14F-4D97-AF65-F5344CB8AC3E}">
        <p14:creationId xmlns:p14="http://schemas.microsoft.com/office/powerpoint/2010/main" val="39010463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strips(downLeft)">
                                      <p:cBhvr>
                                        <p:cTn id="7" dur="500"/>
                                        <p:tgtEl>
                                          <p:spTgt spid="118788"/>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118791"/>
                                        </p:tgtEl>
                                        <p:attrNameLst>
                                          <p:attrName>style.visibility</p:attrName>
                                        </p:attrNameLst>
                                      </p:cBhvr>
                                      <p:to>
                                        <p:strVal val="visible"/>
                                      </p:to>
                                    </p:set>
                                    <p:animEffect transition="in" filter="strips(downRight)">
                                      <p:cBhvr>
                                        <p:cTn id="11" dur="500"/>
                                        <p:tgtEl>
                                          <p:spTgt spid="11879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8794"/>
                                        </p:tgtEl>
                                        <p:attrNameLst>
                                          <p:attrName>style.visibility</p:attrName>
                                        </p:attrNameLst>
                                      </p:cBhvr>
                                      <p:to>
                                        <p:strVal val="visible"/>
                                      </p:to>
                                    </p:set>
                                    <p:animEffect transition="in" filter="wipe(up)">
                                      <p:cBhvr>
                                        <p:cTn id="15" dur="5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Benefits of Activity-Based Costing </a:t>
            </a:r>
          </a:p>
        </p:txBody>
      </p:sp>
      <p:sp>
        <p:nvSpPr>
          <p:cNvPr id="120835" name="Rectangle 3"/>
          <p:cNvSpPr>
            <a:spLocks noGrp="1" noChangeArrowheads="1"/>
          </p:cNvSpPr>
          <p:nvPr>
            <p:ph type="body" idx="1"/>
          </p:nvPr>
        </p:nvSpPr>
        <p:spPr>
          <a:xfrm>
            <a:off x="457200" y="1447800"/>
            <a:ext cx="8534400" cy="3429000"/>
          </a:xfrm>
          <a:solidFill>
            <a:srgbClr val="FFFF99"/>
          </a:solidFill>
          <a:ln w="28575">
            <a:solidFill>
              <a:schemeClr val="tx1"/>
            </a:solidFill>
            <a:miter lim="800000"/>
            <a:headEnd/>
            <a:tailEnd/>
          </a:ln>
          <a:effectLst>
            <a:outerShdw dist="71842" dir="2700000" algn="ctr" rotWithShape="0">
              <a:schemeClr val="tx1"/>
            </a:outerShdw>
          </a:effectLst>
        </p:spPr>
        <p:txBody>
          <a:bodyPr/>
          <a:lstStyle/>
          <a:p>
            <a:pPr marL="469900" indent="-469900">
              <a:buFont typeface="Wingdings" pitchFamily="2" charset="2"/>
              <a:buNone/>
            </a:pPr>
            <a:r>
              <a:rPr lang="en-US" dirty="0"/>
              <a:t>ABC improves the accuracy of product costing by:</a:t>
            </a:r>
          </a:p>
          <a:p>
            <a:pPr marL="469900" indent="-469900">
              <a:buClr>
                <a:schemeClr val="tx2"/>
              </a:buClr>
            </a:pPr>
            <a:r>
              <a:rPr lang="en-US" sz="2400" dirty="0"/>
              <a:t>Increasing the number of cost pools used to accumulate overhead costs.</a:t>
            </a:r>
          </a:p>
          <a:p>
            <a:pPr marL="469900" indent="-469900">
              <a:buClr>
                <a:schemeClr val="tx2"/>
              </a:buClr>
            </a:pPr>
            <a:r>
              <a:rPr lang="en-US" sz="2400" dirty="0"/>
              <a:t>Using activity cost pools that are more homogeneous than departmental cost pools.</a:t>
            </a:r>
          </a:p>
          <a:p>
            <a:pPr marL="469900" indent="-469900">
              <a:buClr>
                <a:schemeClr val="tx2"/>
              </a:buClr>
            </a:pPr>
            <a:r>
              <a:rPr lang="en-US" sz="2400" dirty="0"/>
              <a:t>Assigning overhead costs using activity measures that cause those costs, rather than relying solely on direct labor hours.</a:t>
            </a:r>
          </a:p>
        </p:txBody>
      </p:sp>
      <p:sp>
        <p:nvSpPr>
          <p:cNvPr id="120836" name="Rectangle 4"/>
          <p:cNvSpPr>
            <a:spLocks noChangeArrowheads="1"/>
          </p:cNvSpPr>
          <p:nvPr/>
        </p:nvSpPr>
        <p:spPr bwMode="auto">
          <a:xfrm>
            <a:off x="685800" y="5029200"/>
            <a:ext cx="8077200" cy="1447800"/>
          </a:xfrm>
          <a:prstGeom prst="rect">
            <a:avLst/>
          </a:prstGeom>
          <a:solidFill>
            <a:schemeClr val="accent1"/>
          </a:solidFill>
          <a:ln w="9525">
            <a:solidFill>
              <a:schemeClr val="tx1"/>
            </a:solidFill>
            <a:miter lim="800000"/>
            <a:headEnd/>
            <a:tailEnd/>
          </a:ln>
          <a:effectLst>
            <a:outerShdw dist="71842" dir="2700000" algn="ctr" rotWithShape="0">
              <a:schemeClr val="tx1"/>
            </a:outerShdw>
          </a:effectLst>
        </p:spPr>
        <p:txBody>
          <a:bodyPr wrap="none" anchor="ctr"/>
          <a:lstStyle/>
          <a:p>
            <a:pPr algn="ctr">
              <a:spcBef>
                <a:spcPct val="30000"/>
              </a:spcBef>
            </a:pPr>
            <a:r>
              <a:rPr lang="en-US" sz="2800" b="1">
                <a:solidFill>
                  <a:schemeClr val="tx2"/>
                </a:solidFill>
              </a:rPr>
              <a:t>Activity-based costing also highlights activities</a:t>
            </a:r>
            <a:br>
              <a:rPr lang="en-US" sz="2800" b="1">
                <a:solidFill>
                  <a:schemeClr val="tx2"/>
                </a:solidFill>
              </a:rPr>
            </a:br>
            <a:r>
              <a:rPr lang="en-US" sz="2800" b="1">
                <a:solidFill>
                  <a:schemeClr val="tx2"/>
                </a:solidFill>
              </a:rPr>
              <a:t> that could benefit most from process</a:t>
            </a:r>
            <a:br>
              <a:rPr lang="en-US" sz="2800" b="1">
                <a:solidFill>
                  <a:schemeClr val="tx2"/>
                </a:solidFill>
              </a:rPr>
            </a:br>
            <a:r>
              <a:rPr lang="en-US" sz="2800" b="1">
                <a:solidFill>
                  <a:schemeClr val="tx2"/>
                </a:solidFill>
              </a:rPr>
              <a:t>improvement efforts, such as Six Sigma.</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165   of  181</a:t>
            </a:r>
          </a:p>
        </p:txBody>
      </p:sp>
    </p:spTree>
    <p:extLst>
      <p:ext uri="{BB962C8B-B14F-4D97-AF65-F5344CB8AC3E}">
        <p14:creationId xmlns:p14="http://schemas.microsoft.com/office/powerpoint/2010/main" val="641590036"/>
      </p:ext>
    </p:extLst>
  </p:cSld>
  <p:clrMapOvr>
    <a:masterClrMapping/>
  </p:clrMapOvr>
  <p:transition spd="med">
    <p:cover dir="rd"/>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460375" y="1658938"/>
            <a:ext cx="8518525" cy="4665662"/>
          </a:xfrm>
          <a:prstGeom prst="rect">
            <a:avLst/>
          </a:prstGeom>
          <a:solidFill>
            <a:srgbClr val="CCCCFF"/>
          </a:solidFill>
          <a:ln w="9525">
            <a:solidFill>
              <a:schemeClr val="tx1"/>
            </a:solidFill>
            <a:miter lim="800000"/>
            <a:headEnd/>
            <a:tailEnd/>
          </a:ln>
          <a:effectLst>
            <a:outerShdw dist="35921" dir="2700000" algn="ctr" rotWithShape="0">
              <a:schemeClr val="tx1"/>
            </a:outerShdw>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lnSpc>
                <a:spcPct val="50000"/>
              </a:lnSpc>
            </a:pPr>
            <a:endParaRPr lang="en-US" sz="2400"/>
          </a:p>
          <a:p>
            <a:pPr eaLnBrk="0" hangingPunct="0"/>
            <a:r>
              <a:rPr lang="en-US" sz="2400"/>
              <a:t>    Costs of implementing an ABC system may outweigh</a:t>
            </a:r>
            <a:br>
              <a:rPr lang="en-US" sz="2400"/>
            </a:br>
            <a:r>
              <a:rPr lang="en-US" sz="2400"/>
              <a:t>the  benefits.  However, the benefits are more likely to be worth the costs when:</a:t>
            </a:r>
          </a:p>
          <a:p>
            <a:pPr eaLnBrk="0" hangingPunct="0">
              <a:buFontTx/>
              <a:buAutoNum type="arabicPeriod"/>
            </a:pPr>
            <a:r>
              <a:rPr lang="en-US" sz="2400"/>
              <a:t>Products differ substantially in volume, batch size, and in activities required.</a:t>
            </a:r>
          </a:p>
          <a:p>
            <a:pPr eaLnBrk="0" hangingPunct="0">
              <a:buFontTx/>
              <a:buAutoNum type="arabicPeriod"/>
            </a:pPr>
            <a:r>
              <a:rPr lang="en-US" sz="2400"/>
              <a:t>Conditions have changed substantially since the existing cost system was established.</a:t>
            </a:r>
          </a:p>
          <a:p>
            <a:pPr eaLnBrk="0" hangingPunct="0">
              <a:buFontTx/>
              <a:buAutoNum type="arabicPeriod"/>
            </a:pPr>
            <a:r>
              <a:rPr lang="en-US" sz="2400"/>
              <a:t>Overhead costs are high and increasing and no one seems to understand why.</a:t>
            </a:r>
          </a:p>
          <a:p>
            <a:pPr eaLnBrk="0" hangingPunct="0">
              <a:buFontTx/>
              <a:buAutoNum type="arabicPeriod"/>
            </a:pPr>
            <a:r>
              <a:rPr lang="en-US" sz="2400"/>
              <a:t>Management does not trust the existing cost system and it ignores data from it when making decisions.</a:t>
            </a:r>
            <a:br>
              <a:rPr lang="en-US" sz="2400"/>
            </a:br>
            <a:endParaRPr lang="en-US" sz="2400"/>
          </a:p>
        </p:txBody>
      </p:sp>
      <p:sp>
        <p:nvSpPr>
          <p:cNvPr id="122883" name="Rectangle 3"/>
          <p:cNvSpPr>
            <a:spLocks noGrp="1" noChangeArrowheads="1"/>
          </p:cNvSpPr>
          <p:nvPr>
            <p:ph type="title"/>
          </p:nvPr>
        </p:nvSpPr>
        <p:spPr/>
        <p:txBody>
          <a:bodyPr/>
          <a:lstStyle/>
          <a:p>
            <a:r>
              <a:rPr lang="en-US"/>
              <a:t>Limitations Activity-Based Costing </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166   of  181</a:t>
            </a:r>
          </a:p>
        </p:txBody>
      </p:sp>
    </p:spTree>
    <p:extLst>
      <p:ext uri="{BB962C8B-B14F-4D97-AF65-F5344CB8AC3E}">
        <p14:creationId xmlns:p14="http://schemas.microsoft.com/office/powerpoint/2010/main" val="371093039"/>
      </p:ext>
    </p:extLst>
  </p:cSld>
  <p:clrMapOvr>
    <a:masterClrMapping/>
  </p:clrMapOvr>
  <p:transition spd="med">
    <p:randomBar dir="ver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381000" y="1727200"/>
            <a:ext cx="8763000" cy="1930400"/>
          </a:xfrm>
          <a:prstGeom prst="rect">
            <a:avLst/>
          </a:prstGeom>
          <a:solidFill>
            <a:srgbClr val="990000"/>
          </a:solidFill>
          <a:ln w="952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3000" b="1">
                <a:solidFill>
                  <a:schemeClr val="bg1"/>
                </a:solidFill>
                <a:effectLst>
                  <a:outerShdw blurRad="38100" dist="38100" dir="2700000" algn="tl">
                    <a:srgbClr val="000000"/>
                  </a:outerShdw>
                </a:effectLst>
              </a:rPr>
              <a:t>The cost in each activity pool is </a:t>
            </a:r>
            <a:r>
              <a:rPr lang="en-US" sz="3000" b="1">
                <a:solidFill>
                  <a:srgbClr val="FFFF00"/>
                </a:solidFill>
                <a:effectLst>
                  <a:outerShdw blurRad="38100" dist="38100" dir="2700000" algn="tl">
                    <a:srgbClr val="000000"/>
                  </a:outerShdw>
                </a:effectLst>
              </a:rPr>
              <a:t>strictly proportional to its activity measure</a:t>
            </a:r>
            <a:r>
              <a:rPr lang="en-US" sz="3000" b="1">
                <a:solidFill>
                  <a:schemeClr val="bg1"/>
                </a:solidFill>
                <a:effectLst>
                  <a:outerShdw blurRad="38100" dist="38100" dir="2700000" algn="tl">
                    <a:srgbClr val="000000"/>
                  </a:outerShdw>
                </a:effectLst>
              </a:rPr>
              <a:t>. When this assumption is violated, the accuracy of ABC data can be called into question. </a:t>
            </a:r>
          </a:p>
        </p:txBody>
      </p:sp>
      <p:sp>
        <p:nvSpPr>
          <p:cNvPr id="124931" name="Rectangle 3"/>
          <p:cNvSpPr>
            <a:spLocks noGrp="1" noChangeArrowheads="1"/>
          </p:cNvSpPr>
          <p:nvPr>
            <p:ph type="title"/>
          </p:nvPr>
        </p:nvSpPr>
        <p:spPr/>
        <p:txBody>
          <a:bodyPr/>
          <a:lstStyle/>
          <a:p>
            <a:r>
              <a:rPr lang="en-US"/>
              <a:t>Activity-Based Costing</a:t>
            </a:r>
            <a:br>
              <a:rPr lang="en-US"/>
            </a:br>
            <a:r>
              <a:rPr lang="en-US"/>
              <a:t>Critical Assumption</a:t>
            </a:r>
          </a:p>
        </p:txBody>
      </p:sp>
      <p:sp>
        <p:nvSpPr>
          <p:cNvPr id="124932" name="Text Box 4"/>
          <p:cNvSpPr txBox="1">
            <a:spLocks noChangeArrowheads="1"/>
          </p:cNvSpPr>
          <p:nvPr/>
        </p:nvSpPr>
        <p:spPr bwMode="auto">
          <a:xfrm>
            <a:off x="381000" y="4318000"/>
            <a:ext cx="8763000" cy="1473200"/>
          </a:xfrm>
          <a:prstGeom prst="rect">
            <a:avLst/>
          </a:prstGeom>
          <a:solidFill>
            <a:srgbClr val="008000"/>
          </a:solidFill>
          <a:ln w="9525">
            <a:solidFill>
              <a:schemeClr val="tx1"/>
            </a:solidFill>
            <a:miter lim="800000"/>
            <a:headEnd/>
            <a:tailEnd/>
          </a:ln>
          <a:effectLst>
            <a:outerShdw dist="53882" dir="2700000" algn="ctr" rotWithShape="0">
              <a:schemeClr val="tx1"/>
            </a:outerShdw>
          </a:effectLst>
        </p:spPr>
        <p:txBody>
          <a:bodyPr>
            <a:spAutoFit/>
          </a:bodyPr>
          <a:lstStyle/>
          <a:p>
            <a:pPr algn="ctr">
              <a:spcBef>
                <a:spcPct val="30000"/>
              </a:spcBef>
            </a:pPr>
            <a:r>
              <a:rPr lang="en-US" sz="3000" b="1">
                <a:solidFill>
                  <a:schemeClr val="bg1"/>
                </a:solidFill>
                <a:effectLst>
                  <a:outerShdw blurRad="38100" dist="38100" dir="2700000" algn="tl">
                    <a:srgbClr val="000000"/>
                  </a:outerShdw>
                </a:effectLst>
              </a:rPr>
              <a:t>For example, managers should be particularly alert to product costs that contain </a:t>
            </a:r>
            <a:r>
              <a:rPr lang="en-US" sz="3000" b="1">
                <a:solidFill>
                  <a:srgbClr val="FFFF00"/>
                </a:solidFill>
                <a:effectLst>
                  <a:outerShdw blurRad="38100" dist="38100" dir="2700000" algn="tl">
                    <a:srgbClr val="000000"/>
                  </a:outerShdw>
                </a:effectLst>
              </a:rPr>
              <a:t>allocated facility-level costs</a:t>
            </a:r>
            <a:r>
              <a:rPr lang="en-US" sz="3000" b="1">
                <a:solidFill>
                  <a:schemeClr val="bg1"/>
                </a:solidFill>
                <a:effectLst>
                  <a:outerShdw blurRad="38100" dist="38100" dir="2700000" algn="tl">
                    <a:srgbClr val="000000"/>
                  </a:outerShdw>
                </a:effectLst>
              </a:rPr>
              <a: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167  of  181</a:t>
            </a:r>
          </a:p>
        </p:txBody>
      </p:sp>
    </p:spTree>
    <p:extLst>
      <p:ext uri="{BB962C8B-B14F-4D97-AF65-F5344CB8AC3E}">
        <p14:creationId xmlns:p14="http://schemas.microsoft.com/office/powerpoint/2010/main" val="52031940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checkerboard(across)">
                                      <p:cBhvr>
                                        <p:cTn id="7"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Question &amp; Answer Session</a:t>
            </a:r>
            <a:endParaRPr lang="en-GB" b="1" u="sng" dirty="0"/>
          </a:p>
        </p:txBody>
      </p:sp>
      <p:sp>
        <p:nvSpPr>
          <p:cNvPr id="3" name="TextBox 2"/>
          <p:cNvSpPr txBox="1"/>
          <p:nvPr/>
        </p:nvSpPr>
        <p:spPr>
          <a:xfrm>
            <a:off x="3124200" y="2438400"/>
            <a:ext cx="2819400" cy="1107996"/>
          </a:xfrm>
          <a:prstGeom prst="rect">
            <a:avLst/>
          </a:prstGeom>
          <a:noFill/>
        </p:spPr>
        <p:txBody>
          <a:bodyPr wrap="square" rtlCol="0">
            <a:spAutoFit/>
          </a:bodyPr>
          <a:lstStyle/>
          <a:p>
            <a:r>
              <a:rPr lang="en-US" sz="6600" dirty="0"/>
              <a:t>Q &amp; A</a:t>
            </a:r>
            <a:endParaRPr lang="en-GB" sz="6600" dirty="0"/>
          </a:p>
        </p:txBody>
      </p:sp>
      <p:sp>
        <p:nvSpPr>
          <p:cNvPr id="4" name="Footer Placeholder 3"/>
          <p:cNvSpPr>
            <a:spLocks noGrp="1"/>
          </p:cNvSpPr>
          <p:nvPr>
            <p:ph type="ftr" sz="quarter" idx="10"/>
          </p:nvPr>
        </p:nvSpPr>
        <p:spPr/>
        <p:txBody>
          <a:bodyPr/>
          <a:lstStyle/>
          <a:p>
            <a:pPr>
              <a:defRPr/>
            </a:pPr>
            <a:r>
              <a:rPr lang="en-US" dirty="0">
                <a:solidFill>
                  <a:srgbClr val="000000"/>
                </a:solidFill>
              </a:rPr>
              <a:t>Slide  180 of  181</a:t>
            </a:r>
          </a:p>
        </p:txBody>
      </p:sp>
    </p:spTree>
    <p:extLst>
      <p:ext uri="{BB962C8B-B14F-4D97-AF65-F5344CB8AC3E}">
        <p14:creationId xmlns:p14="http://schemas.microsoft.com/office/powerpoint/2010/main" val="1313745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Chapter</a:t>
            </a:r>
            <a:r>
              <a:rPr lang="en-US" dirty="0"/>
              <a:t>:</a:t>
            </a:r>
            <a:endParaRPr lang="en-GB" dirty="0"/>
          </a:p>
        </p:txBody>
      </p:sp>
      <p:sp>
        <p:nvSpPr>
          <p:cNvPr id="3" name="TextBox 2"/>
          <p:cNvSpPr txBox="1"/>
          <p:nvPr/>
        </p:nvSpPr>
        <p:spPr>
          <a:xfrm>
            <a:off x="457200" y="2147455"/>
            <a:ext cx="8382000" cy="1200329"/>
          </a:xfrm>
          <a:prstGeom prst="rect">
            <a:avLst/>
          </a:prstGeom>
          <a:noFill/>
        </p:spPr>
        <p:txBody>
          <a:bodyPr wrap="square" rtlCol="0">
            <a:spAutoFit/>
          </a:bodyPr>
          <a:lstStyle/>
          <a:p>
            <a:pPr algn="ctr"/>
            <a:r>
              <a:rPr lang="en-US" sz="3600" dirty="0"/>
              <a:t>Costing &amp; Pricing in a Competitive World (Part 3)</a:t>
            </a:r>
            <a:endParaRPr lang="en-GB" sz="3600" dirty="0"/>
          </a:p>
        </p:txBody>
      </p:sp>
      <p:sp>
        <p:nvSpPr>
          <p:cNvPr id="4" name="Footer Placeholder 3"/>
          <p:cNvSpPr>
            <a:spLocks noGrp="1"/>
          </p:cNvSpPr>
          <p:nvPr>
            <p:ph type="ftr" sz="quarter" idx="10"/>
          </p:nvPr>
        </p:nvSpPr>
        <p:spPr>
          <a:xfrm>
            <a:off x="6477000" y="6629400"/>
            <a:ext cx="2667000" cy="228600"/>
          </a:xfrm>
        </p:spPr>
        <p:txBody>
          <a:bodyPr/>
          <a:lstStyle/>
          <a:p>
            <a:pPr>
              <a:defRPr/>
            </a:pPr>
            <a:r>
              <a:rPr lang="en-US" dirty="0">
                <a:solidFill>
                  <a:srgbClr val="000000"/>
                </a:solidFill>
              </a:rPr>
              <a:t>Slide  181 of  181</a:t>
            </a:r>
          </a:p>
        </p:txBody>
      </p:sp>
    </p:spTree>
    <p:extLst>
      <p:ext uri="{BB962C8B-B14F-4D97-AF65-F5344CB8AC3E}">
        <p14:creationId xmlns:p14="http://schemas.microsoft.com/office/powerpoint/2010/main" val="390244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t>Job Cost Sheet</a:t>
            </a:r>
          </a:p>
        </p:txBody>
      </p:sp>
      <p:grpSp>
        <p:nvGrpSpPr>
          <p:cNvPr id="2053" name="Group 19"/>
          <p:cNvGrpSpPr>
            <a:grpSpLocks/>
          </p:cNvGrpSpPr>
          <p:nvPr/>
        </p:nvGrpSpPr>
        <p:grpSpPr bwMode="auto">
          <a:xfrm>
            <a:off x="838200" y="1447800"/>
            <a:ext cx="7758113" cy="4821238"/>
            <a:chOff x="528" y="912"/>
            <a:chExt cx="4887" cy="3037"/>
          </a:xfrm>
        </p:grpSpPr>
        <p:graphicFrame>
          <p:nvGraphicFramePr>
            <p:cNvPr id="2050" name="Object 11"/>
            <p:cNvGraphicFramePr>
              <a:graphicFrameLocks/>
            </p:cNvGraphicFramePr>
            <p:nvPr/>
          </p:nvGraphicFramePr>
          <p:xfrm>
            <a:off x="528" y="912"/>
            <a:ext cx="4887" cy="3037"/>
          </p:xfrm>
          <a:graphic>
            <a:graphicData uri="http://schemas.openxmlformats.org/presentationml/2006/ole">
              <mc:AlternateContent xmlns:mc="http://schemas.openxmlformats.org/markup-compatibility/2006">
                <mc:Choice xmlns:v="urn:schemas-microsoft-com:vml" Requires="v">
                  <p:oleObj name="Worksheet" r:id="rId3" imgW="4705395" imgH="3066965" progId="Excel.Sheet.8">
                    <p:embed/>
                  </p:oleObj>
                </mc:Choice>
                <mc:Fallback>
                  <p:oleObj name="Worksheet" r:id="rId3" imgW="4705395" imgH="3066965" progId="Excel.Sheet.8">
                    <p:embed/>
                    <p:pic>
                      <p:nvPicPr>
                        <p:cNvPr id="2050" name="Object 11"/>
                        <p:cNvPicPr>
                          <a:picLocks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28" y="912"/>
                          <a:ext cx="4887" cy="3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Line 12"/>
            <p:cNvSpPr>
              <a:spLocks noChangeShapeType="1"/>
            </p:cNvSpPr>
            <p:nvPr/>
          </p:nvSpPr>
          <p:spPr bwMode="auto">
            <a:xfrm>
              <a:off x="1540" y="1364"/>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13"/>
            <p:cNvSpPr>
              <a:spLocks noChangeShapeType="1"/>
            </p:cNvSpPr>
            <p:nvPr/>
          </p:nvSpPr>
          <p:spPr bwMode="auto">
            <a:xfrm>
              <a:off x="1540" y="1700"/>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14"/>
            <p:cNvSpPr>
              <a:spLocks noChangeShapeType="1"/>
            </p:cNvSpPr>
            <p:nvPr/>
          </p:nvSpPr>
          <p:spPr bwMode="auto">
            <a:xfrm>
              <a:off x="1060" y="1844"/>
              <a:ext cx="157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15"/>
            <p:cNvSpPr>
              <a:spLocks noChangeShapeType="1"/>
            </p:cNvSpPr>
            <p:nvPr/>
          </p:nvSpPr>
          <p:spPr bwMode="auto">
            <a:xfrm>
              <a:off x="3892" y="1364"/>
              <a:ext cx="133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6"/>
            <p:cNvSpPr>
              <a:spLocks noChangeShapeType="1"/>
            </p:cNvSpPr>
            <p:nvPr/>
          </p:nvSpPr>
          <p:spPr bwMode="auto">
            <a:xfrm>
              <a:off x="4036" y="154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Line 17"/>
            <p:cNvSpPr>
              <a:spLocks noChangeShapeType="1"/>
            </p:cNvSpPr>
            <p:nvPr/>
          </p:nvSpPr>
          <p:spPr bwMode="auto">
            <a:xfrm>
              <a:off x="1344" y="1988"/>
              <a:ext cx="12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60" name="Line 18"/>
            <p:cNvSpPr>
              <a:spLocks noChangeShapeType="1"/>
            </p:cNvSpPr>
            <p:nvPr/>
          </p:nvSpPr>
          <p:spPr bwMode="auto">
            <a:xfrm>
              <a:off x="4032" y="170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14  of  181</a:t>
            </a:r>
          </a:p>
        </p:txBody>
      </p:sp>
    </p:spTree>
    <p:extLst>
      <p:ext uri="{BB962C8B-B14F-4D97-AF65-F5344CB8AC3E}">
        <p14:creationId xmlns:p14="http://schemas.microsoft.com/office/powerpoint/2010/main" val="2278173635"/>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t>Materials Requisition Form</a:t>
            </a:r>
          </a:p>
        </p:txBody>
      </p:sp>
      <p:grpSp>
        <p:nvGrpSpPr>
          <p:cNvPr id="3077" name="Group 10"/>
          <p:cNvGrpSpPr>
            <a:grpSpLocks/>
          </p:cNvGrpSpPr>
          <p:nvPr/>
        </p:nvGrpSpPr>
        <p:grpSpPr bwMode="auto">
          <a:xfrm>
            <a:off x="781050" y="1444625"/>
            <a:ext cx="7756525" cy="4970463"/>
            <a:chOff x="492" y="910"/>
            <a:chExt cx="4886" cy="3131"/>
          </a:xfrm>
        </p:grpSpPr>
        <p:graphicFrame>
          <p:nvGraphicFramePr>
            <p:cNvPr id="3074" name="Object 11"/>
            <p:cNvGraphicFramePr>
              <a:graphicFrameLocks/>
            </p:cNvGraphicFramePr>
            <p:nvPr/>
          </p:nvGraphicFramePr>
          <p:xfrm>
            <a:off x="492" y="910"/>
            <a:ext cx="4886" cy="3131"/>
          </p:xfrm>
          <a:graphic>
            <a:graphicData uri="http://schemas.openxmlformats.org/presentationml/2006/ole">
              <mc:AlternateContent xmlns:mc="http://schemas.openxmlformats.org/markup-compatibility/2006">
                <mc:Choice xmlns:v="urn:schemas-microsoft-com:vml" Requires="v">
                  <p:oleObj name="Worksheet" r:id="rId3" imgW="4562797" imgH="3095920" progId="Excel.Sheet.8">
                    <p:embed/>
                  </p:oleObj>
                </mc:Choice>
                <mc:Fallback>
                  <p:oleObj name="Worksheet" r:id="rId3" imgW="4562797" imgH="3095920" progId="Excel.Sheet.8">
                    <p:embed/>
                    <p:pic>
                      <p:nvPicPr>
                        <p:cNvPr id="3074" name="Object 11"/>
                        <p:cNvPicPr>
                          <a:picLocks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92" y="910"/>
                          <a:ext cx="4886" cy="3131"/>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Line 12"/>
            <p:cNvSpPr>
              <a:spLocks noChangeShapeType="1"/>
            </p:cNvSpPr>
            <p:nvPr/>
          </p:nvSpPr>
          <p:spPr bwMode="auto">
            <a:xfrm>
              <a:off x="2640" y="1472"/>
              <a:ext cx="96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Line 13"/>
            <p:cNvSpPr>
              <a:spLocks noChangeShapeType="1"/>
            </p:cNvSpPr>
            <p:nvPr/>
          </p:nvSpPr>
          <p:spPr bwMode="auto">
            <a:xfrm>
              <a:off x="4464" y="1472"/>
              <a:ext cx="71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0" name="Line 14"/>
            <p:cNvSpPr>
              <a:spLocks noChangeShapeType="1"/>
            </p:cNvSpPr>
            <p:nvPr/>
          </p:nvSpPr>
          <p:spPr bwMode="auto">
            <a:xfrm>
              <a:off x="2500" y="3840"/>
              <a:ext cx="234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1" name="Line 15"/>
            <p:cNvSpPr>
              <a:spLocks noChangeShapeType="1"/>
            </p:cNvSpPr>
            <p:nvPr/>
          </p:nvSpPr>
          <p:spPr bwMode="auto">
            <a:xfrm>
              <a:off x="2496" y="1632"/>
              <a:ext cx="110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2" name="Line 16"/>
            <p:cNvSpPr>
              <a:spLocks noChangeShapeType="1"/>
            </p:cNvSpPr>
            <p:nvPr/>
          </p:nvSpPr>
          <p:spPr bwMode="auto">
            <a:xfrm>
              <a:off x="1512" y="1776"/>
              <a:ext cx="208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15   of  181</a:t>
            </a:r>
          </a:p>
        </p:txBody>
      </p:sp>
    </p:spTree>
    <p:extLst>
      <p:ext uri="{BB962C8B-B14F-4D97-AF65-F5344CB8AC3E}">
        <p14:creationId xmlns:p14="http://schemas.microsoft.com/office/powerpoint/2010/main" val="345230871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t>Job Cost Sheet</a:t>
            </a:r>
          </a:p>
        </p:txBody>
      </p:sp>
      <p:grpSp>
        <p:nvGrpSpPr>
          <p:cNvPr id="4101" name="Group 19"/>
          <p:cNvGrpSpPr>
            <a:grpSpLocks/>
          </p:cNvGrpSpPr>
          <p:nvPr/>
        </p:nvGrpSpPr>
        <p:grpSpPr bwMode="auto">
          <a:xfrm>
            <a:off x="838200" y="1447800"/>
            <a:ext cx="7758113" cy="4821238"/>
            <a:chOff x="528" y="912"/>
            <a:chExt cx="4887" cy="3037"/>
          </a:xfrm>
        </p:grpSpPr>
        <p:graphicFrame>
          <p:nvGraphicFramePr>
            <p:cNvPr id="4098" name="Object 11"/>
            <p:cNvGraphicFramePr>
              <a:graphicFrameLocks/>
            </p:cNvGraphicFramePr>
            <p:nvPr/>
          </p:nvGraphicFramePr>
          <p:xfrm>
            <a:off x="528" y="912"/>
            <a:ext cx="4887" cy="3037"/>
          </p:xfrm>
          <a:graphic>
            <a:graphicData uri="http://schemas.openxmlformats.org/presentationml/2006/ole">
              <mc:AlternateContent xmlns:mc="http://schemas.openxmlformats.org/markup-compatibility/2006">
                <mc:Choice xmlns:v="urn:schemas-microsoft-com:vml" Requires="v">
                  <p:oleObj name="Worksheet" r:id="rId3" imgW="4705395" imgH="3066965" progId="Excel.Sheet.8">
                    <p:embed/>
                  </p:oleObj>
                </mc:Choice>
                <mc:Fallback>
                  <p:oleObj name="Worksheet" r:id="rId3" imgW="4705395" imgH="3066965" progId="Excel.Sheet.8">
                    <p:embed/>
                    <p:pic>
                      <p:nvPicPr>
                        <p:cNvPr id="4098" name="Object 11"/>
                        <p:cNvPicPr>
                          <a:picLocks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28" y="912"/>
                          <a:ext cx="4887" cy="3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Line 12"/>
            <p:cNvSpPr>
              <a:spLocks noChangeShapeType="1"/>
            </p:cNvSpPr>
            <p:nvPr/>
          </p:nvSpPr>
          <p:spPr bwMode="auto">
            <a:xfrm>
              <a:off x="1540" y="1364"/>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13"/>
            <p:cNvSpPr>
              <a:spLocks noChangeShapeType="1"/>
            </p:cNvSpPr>
            <p:nvPr/>
          </p:nvSpPr>
          <p:spPr bwMode="auto">
            <a:xfrm>
              <a:off x="1540" y="1700"/>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4" name="Line 14"/>
            <p:cNvSpPr>
              <a:spLocks noChangeShapeType="1"/>
            </p:cNvSpPr>
            <p:nvPr/>
          </p:nvSpPr>
          <p:spPr bwMode="auto">
            <a:xfrm>
              <a:off x="1060" y="1844"/>
              <a:ext cx="157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5" name="Line 15"/>
            <p:cNvSpPr>
              <a:spLocks noChangeShapeType="1"/>
            </p:cNvSpPr>
            <p:nvPr/>
          </p:nvSpPr>
          <p:spPr bwMode="auto">
            <a:xfrm>
              <a:off x="1344" y="1988"/>
              <a:ext cx="12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6" name="Line 16"/>
            <p:cNvSpPr>
              <a:spLocks noChangeShapeType="1"/>
            </p:cNvSpPr>
            <p:nvPr/>
          </p:nvSpPr>
          <p:spPr bwMode="auto">
            <a:xfrm>
              <a:off x="3892" y="1364"/>
              <a:ext cx="133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7" name="Line 17"/>
            <p:cNvSpPr>
              <a:spLocks noChangeShapeType="1"/>
            </p:cNvSpPr>
            <p:nvPr/>
          </p:nvSpPr>
          <p:spPr bwMode="auto">
            <a:xfrm>
              <a:off x="4036" y="154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8" name="Line 18"/>
            <p:cNvSpPr>
              <a:spLocks noChangeShapeType="1"/>
            </p:cNvSpPr>
            <p:nvPr/>
          </p:nvSpPr>
          <p:spPr bwMode="auto">
            <a:xfrm>
              <a:off x="4032" y="170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16   of  181</a:t>
            </a:r>
          </a:p>
        </p:txBody>
      </p:sp>
    </p:spTree>
    <p:extLst>
      <p:ext uri="{BB962C8B-B14F-4D97-AF65-F5344CB8AC3E}">
        <p14:creationId xmlns:p14="http://schemas.microsoft.com/office/powerpoint/2010/main" val="3647317864"/>
      </p:ext>
    </p:extLst>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t>Employee Time Ticket</a:t>
            </a:r>
          </a:p>
        </p:txBody>
      </p:sp>
      <p:grpSp>
        <p:nvGrpSpPr>
          <p:cNvPr id="5124" name="Group 3"/>
          <p:cNvGrpSpPr>
            <a:grpSpLocks/>
          </p:cNvGrpSpPr>
          <p:nvPr/>
        </p:nvGrpSpPr>
        <p:grpSpPr bwMode="auto">
          <a:xfrm>
            <a:off x="914400" y="1506538"/>
            <a:ext cx="7702550" cy="4973637"/>
            <a:chOff x="576" y="949"/>
            <a:chExt cx="4852" cy="3133"/>
          </a:xfrm>
        </p:grpSpPr>
        <p:graphicFrame>
          <p:nvGraphicFramePr>
            <p:cNvPr id="5122" name="Object 4"/>
            <p:cNvGraphicFramePr>
              <a:graphicFrameLocks/>
            </p:cNvGraphicFramePr>
            <p:nvPr/>
          </p:nvGraphicFramePr>
          <p:xfrm>
            <a:off x="576" y="949"/>
            <a:ext cx="4852" cy="3133"/>
          </p:xfrm>
          <a:graphic>
            <a:graphicData uri="http://schemas.openxmlformats.org/presentationml/2006/ole">
              <mc:AlternateContent xmlns:mc="http://schemas.openxmlformats.org/markup-compatibility/2006">
                <mc:Choice xmlns:v="urn:schemas-microsoft-com:vml" Requires="v">
                  <p:oleObj name="Worksheet" r:id="rId3" imgW="4658131" imgH="3076837" progId="Excel.Sheet.8">
                    <p:embed/>
                  </p:oleObj>
                </mc:Choice>
                <mc:Fallback>
                  <p:oleObj name="Worksheet" r:id="rId3" imgW="4658131" imgH="3076837" progId="Excel.Sheet.8">
                    <p:embed/>
                    <p:pic>
                      <p:nvPicPr>
                        <p:cNvPr id="5122" name="Object 4"/>
                        <p:cNvPicPr>
                          <a:picLocks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576" y="949"/>
                          <a:ext cx="4852" cy="3133"/>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Line 5"/>
            <p:cNvSpPr>
              <a:spLocks noChangeShapeType="1"/>
            </p:cNvSpPr>
            <p:nvPr/>
          </p:nvSpPr>
          <p:spPr bwMode="auto">
            <a:xfrm>
              <a:off x="1780" y="1488"/>
              <a:ext cx="104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3" name="Line 6"/>
            <p:cNvSpPr>
              <a:spLocks noChangeShapeType="1"/>
            </p:cNvSpPr>
            <p:nvPr/>
          </p:nvSpPr>
          <p:spPr bwMode="auto">
            <a:xfrm>
              <a:off x="1444" y="1702"/>
              <a:ext cx="138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Line 7"/>
            <p:cNvSpPr>
              <a:spLocks noChangeShapeType="1"/>
            </p:cNvSpPr>
            <p:nvPr/>
          </p:nvSpPr>
          <p:spPr bwMode="auto">
            <a:xfrm>
              <a:off x="3556" y="1488"/>
              <a:ext cx="167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Line 8"/>
            <p:cNvSpPr>
              <a:spLocks noChangeShapeType="1"/>
            </p:cNvSpPr>
            <p:nvPr/>
          </p:nvSpPr>
          <p:spPr bwMode="auto">
            <a:xfrm>
              <a:off x="3652" y="1702"/>
              <a:ext cx="157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6" name="Line 9"/>
            <p:cNvSpPr>
              <a:spLocks noChangeShapeType="1"/>
            </p:cNvSpPr>
            <p:nvPr/>
          </p:nvSpPr>
          <p:spPr bwMode="auto">
            <a:xfrm>
              <a:off x="1492" y="3879"/>
              <a:ext cx="1864"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17  of  181</a:t>
            </a:r>
          </a:p>
        </p:txBody>
      </p:sp>
    </p:spTree>
    <p:extLst>
      <p:ext uri="{BB962C8B-B14F-4D97-AF65-F5344CB8AC3E}">
        <p14:creationId xmlns:p14="http://schemas.microsoft.com/office/powerpoint/2010/main" val="1813739262"/>
      </p:ext>
    </p:extLst>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t>Job Cost Sheet</a:t>
            </a:r>
          </a:p>
        </p:txBody>
      </p:sp>
      <p:grpSp>
        <p:nvGrpSpPr>
          <p:cNvPr id="6149" name="Group 19"/>
          <p:cNvGrpSpPr>
            <a:grpSpLocks/>
          </p:cNvGrpSpPr>
          <p:nvPr/>
        </p:nvGrpSpPr>
        <p:grpSpPr bwMode="auto">
          <a:xfrm>
            <a:off x="838200" y="1447800"/>
            <a:ext cx="7758113" cy="4821238"/>
            <a:chOff x="528" y="912"/>
            <a:chExt cx="4887" cy="3037"/>
          </a:xfrm>
        </p:grpSpPr>
        <p:graphicFrame>
          <p:nvGraphicFramePr>
            <p:cNvPr id="6146" name="Object 11"/>
            <p:cNvGraphicFramePr>
              <a:graphicFrameLocks/>
            </p:cNvGraphicFramePr>
            <p:nvPr/>
          </p:nvGraphicFramePr>
          <p:xfrm>
            <a:off x="528" y="912"/>
            <a:ext cx="4887" cy="3037"/>
          </p:xfrm>
          <a:graphic>
            <a:graphicData uri="http://schemas.openxmlformats.org/presentationml/2006/ole">
              <mc:AlternateContent xmlns:mc="http://schemas.openxmlformats.org/markup-compatibility/2006">
                <mc:Choice xmlns:v="urn:schemas-microsoft-com:vml" Requires="v">
                  <p:oleObj name="Worksheet" r:id="rId3" imgW="4705395" imgH="3066965" progId="Excel.Sheet.8">
                    <p:embed/>
                  </p:oleObj>
                </mc:Choice>
                <mc:Fallback>
                  <p:oleObj name="Worksheet" r:id="rId3" imgW="4705395" imgH="3066965" progId="Excel.Sheet.8">
                    <p:embed/>
                    <p:pic>
                      <p:nvPicPr>
                        <p:cNvPr id="6146" name="Object 11"/>
                        <p:cNvPicPr>
                          <a:picLocks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28" y="912"/>
                          <a:ext cx="4887" cy="3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Line 12"/>
            <p:cNvSpPr>
              <a:spLocks noChangeShapeType="1"/>
            </p:cNvSpPr>
            <p:nvPr/>
          </p:nvSpPr>
          <p:spPr bwMode="auto">
            <a:xfrm>
              <a:off x="1540" y="1364"/>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13"/>
            <p:cNvSpPr>
              <a:spLocks noChangeShapeType="1"/>
            </p:cNvSpPr>
            <p:nvPr/>
          </p:nvSpPr>
          <p:spPr bwMode="auto">
            <a:xfrm>
              <a:off x="1540" y="1700"/>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2" name="Line 14"/>
            <p:cNvSpPr>
              <a:spLocks noChangeShapeType="1"/>
            </p:cNvSpPr>
            <p:nvPr/>
          </p:nvSpPr>
          <p:spPr bwMode="auto">
            <a:xfrm>
              <a:off x="1060" y="1844"/>
              <a:ext cx="157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15"/>
            <p:cNvSpPr>
              <a:spLocks noChangeShapeType="1"/>
            </p:cNvSpPr>
            <p:nvPr/>
          </p:nvSpPr>
          <p:spPr bwMode="auto">
            <a:xfrm>
              <a:off x="3892" y="1364"/>
              <a:ext cx="133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6"/>
            <p:cNvSpPr>
              <a:spLocks noChangeShapeType="1"/>
            </p:cNvSpPr>
            <p:nvPr/>
          </p:nvSpPr>
          <p:spPr bwMode="auto">
            <a:xfrm>
              <a:off x="4036" y="154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17"/>
            <p:cNvSpPr>
              <a:spLocks noChangeShapeType="1"/>
            </p:cNvSpPr>
            <p:nvPr/>
          </p:nvSpPr>
          <p:spPr bwMode="auto">
            <a:xfrm>
              <a:off x="1344" y="1988"/>
              <a:ext cx="12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Line 18"/>
            <p:cNvSpPr>
              <a:spLocks noChangeShapeType="1"/>
            </p:cNvSpPr>
            <p:nvPr/>
          </p:nvSpPr>
          <p:spPr bwMode="auto">
            <a:xfrm>
              <a:off x="4032" y="170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18  of  181</a:t>
            </a:r>
          </a:p>
        </p:txBody>
      </p:sp>
    </p:spTree>
    <p:extLst>
      <p:ext uri="{BB962C8B-B14F-4D97-AF65-F5344CB8AC3E}">
        <p14:creationId xmlns:p14="http://schemas.microsoft.com/office/powerpoint/2010/main" val="3949274106"/>
      </p:ext>
    </p:extLst>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191000"/>
            <a:ext cx="31242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p:txBody>
          <a:bodyPr>
            <a:normAutofit fontScale="90000"/>
          </a:bodyPr>
          <a:lstStyle/>
          <a:p>
            <a:pPr eaLnBrk="1" hangingPunct="1"/>
            <a:r>
              <a:rPr lang="en-US"/>
              <a:t>Application of Manufacturing Overhead</a:t>
            </a:r>
          </a:p>
        </p:txBody>
      </p:sp>
      <p:sp>
        <p:nvSpPr>
          <p:cNvPr id="75779" name="Text Box 3"/>
          <p:cNvSpPr txBox="1">
            <a:spLocks noChangeArrowheads="1"/>
          </p:cNvSpPr>
          <p:nvPr/>
        </p:nvSpPr>
        <p:spPr bwMode="auto">
          <a:xfrm>
            <a:off x="533400" y="1431925"/>
            <a:ext cx="8153400" cy="2387600"/>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3000">
                <a:solidFill>
                  <a:srgbClr val="FFFFFF"/>
                </a:solidFill>
                <a:effectLst>
                  <a:outerShdw blurRad="38100" dist="38100" dir="2700000" algn="tl">
                    <a:srgbClr val="000000"/>
                  </a:outerShdw>
                </a:effectLst>
              </a:rPr>
              <a:t>Manufacturing overhead is applied to jobs that are in process. An allocation base, such as direct labor hours, direct labor dollars, or machine hours, is used to assign manufacturing overhead to individual jobs.</a:t>
            </a:r>
          </a:p>
        </p:txBody>
      </p:sp>
      <p:sp>
        <p:nvSpPr>
          <p:cNvPr id="75780" name="Text Box 4"/>
          <p:cNvSpPr txBox="1">
            <a:spLocks noChangeArrowheads="1"/>
          </p:cNvSpPr>
          <p:nvPr/>
        </p:nvSpPr>
        <p:spPr bwMode="auto">
          <a:xfrm>
            <a:off x="0" y="4098925"/>
            <a:ext cx="9144000" cy="2387600"/>
          </a:xfrm>
          <a:prstGeom prst="rect">
            <a:avLst/>
          </a:prstGeom>
          <a:solidFill>
            <a:srgbClr val="FFFFCC"/>
          </a:solidFill>
          <a:ln w="9525">
            <a:solidFill>
              <a:schemeClr val="tx1"/>
            </a:solidFill>
            <a:miter lim="800000"/>
            <a:headEnd/>
            <a:tailEnd/>
          </a:ln>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t>We use an allocation base because:</a:t>
            </a:r>
          </a:p>
          <a:p>
            <a:pPr>
              <a:spcBef>
                <a:spcPct val="50000"/>
              </a:spcBef>
              <a:buFontTx/>
              <a:buAutoNum type="arabicPeriod"/>
            </a:pPr>
            <a:r>
              <a:rPr lang="en-US" sz="2000" b="1"/>
              <a:t>It is impossible or difficult to trace overhead costs to particular jobs.</a:t>
            </a:r>
          </a:p>
          <a:p>
            <a:pPr>
              <a:spcBef>
                <a:spcPct val="50000"/>
              </a:spcBef>
              <a:buFontTx/>
              <a:buAutoNum type="arabicPeriod"/>
            </a:pPr>
            <a:r>
              <a:rPr lang="en-US" sz="2000" b="1"/>
              <a:t>Manufacturing overhead consists of many different items ranging from the grease used in machines to a production manager’s salary.</a:t>
            </a:r>
          </a:p>
          <a:p>
            <a:pPr>
              <a:spcBef>
                <a:spcPct val="50000"/>
              </a:spcBef>
              <a:buFontTx/>
              <a:buAutoNum type="arabicPeriod"/>
            </a:pPr>
            <a:r>
              <a:rPr lang="en-US" sz="2000" b="1"/>
              <a:t>Many types of manufacturing overhead costs are fixed even though output fluctuates during the period.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19  of  181</a:t>
            </a:r>
          </a:p>
        </p:txBody>
      </p:sp>
    </p:spTree>
    <p:extLst>
      <p:ext uri="{BB962C8B-B14F-4D97-AF65-F5344CB8AC3E}">
        <p14:creationId xmlns:p14="http://schemas.microsoft.com/office/powerpoint/2010/main" val="34723882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wipe(up)">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1362075"/>
          </a:xfrm>
        </p:spPr>
        <p:txBody>
          <a:bodyPr/>
          <a:lstStyle/>
          <a:p>
            <a:pPr algn="ctr"/>
            <a:r>
              <a:rPr lang="en-US" sz="1800" u="sng" dirty="0"/>
              <a:t>Learning outcomes</a:t>
            </a:r>
            <a:endParaRPr lang="en-GB" sz="1800" u="sng" dirty="0"/>
          </a:p>
        </p:txBody>
      </p:sp>
      <p:sp>
        <p:nvSpPr>
          <p:cNvPr id="3" name="Text Placeholder 2"/>
          <p:cNvSpPr>
            <a:spLocks noGrp="1"/>
          </p:cNvSpPr>
          <p:nvPr>
            <p:ph type="body" idx="1"/>
          </p:nvPr>
        </p:nvSpPr>
        <p:spPr>
          <a:xfrm>
            <a:off x="685800" y="2209801"/>
            <a:ext cx="7772400" cy="3200400"/>
          </a:xfrm>
        </p:spPr>
        <p:txBody>
          <a:bodyPr/>
          <a:lstStyle/>
          <a:p>
            <a:endParaRPr lang="en-US" dirty="0"/>
          </a:p>
          <a:p>
            <a:r>
              <a:rPr lang="en-US" dirty="0"/>
              <a:t>At the end of this topic, YOU should be able to :</a:t>
            </a:r>
          </a:p>
          <a:p>
            <a:endParaRPr lang="en-US" dirty="0"/>
          </a:p>
          <a:p>
            <a:pPr marL="342900" indent="-342900">
              <a:buFont typeface="Arial" pitchFamily="34" charset="0"/>
              <a:buChar char="•"/>
            </a:pPr>
            <a:r>
              <a:rPr lang="en-US" dirty="0"/>
              <a:t>Assess relevant cost that impact decision making based on the cost behavior and differential cost</a:t>
            </a:r>
          </a:p>
          <a:p>
            <a:pPr marL="342900" indent="-342900">
              <a:buFont typeface="Arial" pitchFamily="34" charset="0"/>
              <a:buChar char="•"/>
            </a:pPr>
            <a:r>
              <a:rPr lang="en-US" dirty="0"/>
              <a:t>Apply the different costing methods such as Job Costing, Process Costing and Activity Based Costing and understand the impact on costing and pricing mechanisms</a:t>
            </a:r>
          </a:p>
          <a:p>
            <a:endParaRPr lang="en-US" dirty="0"/>
          </a:p>
        </p:txBody>
      </p:sp>
      <p:sp>
        <p:nvSpPr>
          <p:cNvPr id="4" name="Footer Placeholder 3"/>
          <p:cNvSpPr>
            <a:spLocks noGrp="1"/>
          </p:cNvSpPr>
          <p:nvPr>
            <p:ph type="ftr" sz="quarter" idx="10"/>
          </p:nvPr>
        </p:nvSpPr>
        <p:spPr/>
        <p:txBody>
          <a:bodyPr/>
          <a:lstStyle/>
          <a:p>
            <a:pPr>
              <a:defRPr/>
            </a:pPr>
            <a:r>
              <a:rPr lang="en-US" dirty="0">
                <a:solidFill>
                  <a:srgbClr val="000000"/>
                </a:solidFill>
              </a:rPr>
              <a:t>Slide  2 of  181</a:t>
            </a:r>
          </a:p>
        </p:txBody>
      </p:sp>
    </p:spTree>
    <p:extLst>
      <p:ext uri="{BB962C8B-B14F-4D97-AF65-F5344CB8AC3E}">
        <p14:creationId xmlns:p14="http://schemas.microsoft.com/office/powerpoint/2010/main" val="131007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838200" y="1519238"/>
            <a:ext cx="7362825" cy="1758950"/>
          </a:xfrm>
          <a:noFill/>
        </p:spPr>
        <p:txBody>
          <a:bodyPr lIns="90488" tIns="44450" rIns="90488" bIns="44450"/>
          <a:lstStyle/>
          <a:p>
            <a:pPr algn="ctr" eaLnBrk="1" hangingPunct="1">
              <a:buFont typeface="Wingdings" pitchFamily="2" charset="2"/>
              <a:buNone/>
            </a:pPr>
            <a:r>
              <a:rPr lang="en-US" b="1">
                <a:solidFill>
                  <a:schemeClr val="tx2"/>
                </a:solidFill>
              </a:rPr>
              <a:t>   The predetermined overhead rate </a:t>
            </a:r>
            <a:r>
              <a:rPr lang="en-US" b="1">
                <a:solidFill>
                  <a:srgbClr val="663300"/>
                </a:solidFill>
              </a:rPr>
              <a:t>(</a:t>
            </a:r>
            <a:r>
              <a:rPr lang="en-US" b="1" i="1">
                <a:solidFill>
                  <a:srgbClr val="663300"/>
                </a:solidFill>
              </a:rPr>
              <a:t>POHR</a:t>
            </a:r>
            <a:r>
              <a:rPr lang="en-US" b="1">
                <a:solidFill>
                  <a:srgbClr val="663300"/>
                </a:solidFill>
              </a:rPr>
              <a:t>)</a:t>
            </a:r>
            <a:r>
              <a:rPr lang="en-US" b="1">
                <a:solidFill>
                  <a:schemeClr val="tx2"/>
                </a:solidFill>
              </a:rPr>
              <a:t> used to apply overhead to jobs is determined before the period begins.</a:t>
            </a:r>
          </a:p>
        </p:txBody>
      </p:sp>
      <p:sp>
        <p:nvSpPr>
          <p:cNvPr id="41987" name="Rectangle 3"/>
          <p:cNvSpPr>
            <a:spLocks noGrp="1" noChangeArrowheads="1"/>
          </p:cNvSpPr>
          <p:nvPr>
            <p:ph type="title"/>
          </p:nvPr>
        </p:nvSpPr>
        <p:spPr>
          <a:noFill/>
        </p:spPr>
        <p:txBody>
          <a:bodyPr lIns="90488" tIns="44450" rIns="90488" bIns="44450">
            <a:normAutofit fontScale="90000"/>
          </a:bodyPr>
          <a:lstStyle/>
          <a:p>
            <a:pPr eaLnBrk="1" hangingPunct="1"/>
            <a:r>
              <a:rPr lang="en-US"/>
              <a:t>Application of Manufacturing Overhead</a:t>
            </a:r>
          </a:p>
        </p:txBody>
      </p:sp>
      <p:grpSp>
        <p:nvGrpSpPr>
          <p:cNvPr id="41988" name="Group 4"/>
          <p:cNvGrpSpPr>
            <a:grpSpLocks/>
          </p:cNvGrpSpPr>
          <p:nvPr/>
        </p:nvGrpSpPr>
        <p:grpSpPr bwMode="auto">
          <a:xfrm>
            <a:off x="1190625" y="3048000"/>
            <a:ext cx="6985000" cy="1574800"/>
            <a:chOff x="798" y="2016"/>
            <a:chExt cx="4400" cy="992"/>
          </a:xfrm>
        </p:grpSpPr>
        <p:sp>
          <p:nvSpPr>
            <p:cNvPr id="216069" name="Rectangle 5"/>
            <p:cNvSpPr>
              <a:spLocks noChangeArrowheads="1"/>
            </p:cNvSpPr>
            <p:nvPr/>
          </p:nvSpPr>
          <p:spPr bwMode="auto">
            <a:xfrm>
              <a:off x="798" y="2016"/>
              <a:ext cx="4400" cy="992"/>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GB"/>
            </a:p>
          </p:txBody>
        </p:sp>
        <p:sp>
          <p:nvSpPr>
            <p:cNvPr id="41993" name="Rectangle 6"/>
            <p:cNvSpPr>
              <a:spLocks noChangeArrowheads="1"/>
            </p:cNvSpPr>
            <p:nvPr/>
          </p:nvSpPr>
          <p:spPr bwMode="auto">
            <a:xfrm>
              <a:off x="2060" y="2084"/>
              <a:ext cx="302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en-US" sz="2100" b="1">
                  <a:solidFill>
                    <a:srgbClr val="663300"/>
                  </a:solidFill>
                </a:rPr>
                <a:t>Estimated total manufacturing</a:t>
              </a:r>
              <a:br>
                <a:rPr lang="en-US" sz="2100" b="1">
                  <a:solidFill>
                    <a:srgbClr val="663300"/>
                  </a:solidFill>
                </a:rPr>
              </a:br>
              <a:r>
                <a:rPr lang="en-US" sz="2100" b="1">
                  <a:solidFill>
                    <a:srgbClr val="663300"/>
                  </a:solidFill>
                </a:rPr>
                <a:t>overhead cost for the coming period</a:t>
              </a:r>
            </a:p>
          </p:txBody>
        </p:sp>
        <p:sp>
          <p:nvSpPr>
            <p:cNvPr id="41994" name="Rectangle 7"/>
            <p:cNvSpPr>
              <a:spLocks noChangeArrowheads="1"/>
            </p:cNvSpPr>
            <p:nvPr/>
          </p:nvSpPr>
          <p:spPr bwMode="auto">
            <a:xfrm>
              <a:off x="2025" y="2527"/>
              <a:ext cx="310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en-US" sz="2100" b="1" dirty="0">
                  <a:solidFill>
                    <a:srgbClr val="663300"/>
                  </a:solidFill>
                </a:rPr>
                <a:t>Estimated total units in the</a:t>
              </a:r>
              <a:br>
                <a:rPr lang="en-US" sz="2100" b="1" dirty="0">
                  <a:solidFill>
                    <a:srgbClr val="663300"/>
                  </a:solidFill>
                </a:rPr>
              </a:br>
              <a:r>
                <a:rPr lang="en-US" sz="2100" b="1" dirty="0">
                  <a:solidFill>
                    <a:srgbClr val="663300"/>
                  </a:solidFill>
                </a:rPr>
                <a:t>allocation base for the coming period</a:t>
              </a:r>
            </a:p>
          </p:txBody>
        </p:sp>
        <p:sp>
          <p:nvSpPr>
            <p:cNvPr id="41995" name="Rectangle 8"/>
            <p:cNvSpPr>
              <a:spLocks noChangeArrowheads="1"/>
            </p:cNvSpPr>
            <p:nvPr/>
          </p:nvSpPr>
          <p:spPr bwMode="auto">
            <a:xfrm>
              <a:off x="1031" y="2345"/>
              <a:ext cx="9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b="1">
                  <a:solidFill>
                    <a:srgbClr val="663300"/>
                  </a:solidFill>
                </a:rPr>
                <a:t>POHR  =</a:t>
              </a:r>
            </a:p>
          </p:txBody>
        </p:sp>
        <p:sp>
          <p:nvSpPr>
            <p:cNvPr id="41996" name="Line 9"/>
            <p:cNvSpPr>
              <a:spLocks noChangeShapeType="1"/>
            </p:cNvSpPr>
            <p:nvPr/>
          </p:nvSpPr>
          <p:spPr bwMode="auto">
            <a:xfrm>
              <a:off x="2094" y="2488"/>
              <a:ext cx="29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41997" name="Line 10"/>
            <p:cNvSpPr>
              <a:spLocks noChangeShapeType="1"/>
            </p:cNvSpPr>
            <p:nvPr/>
          </p:nvSpPr>
          <p:spPr bwMode="auto">
            <a:xfrm>
              <a:off x="2064" y="2496"/>
              <a:ext cx="3024" cy="0"/>
            </a:xfrm>
            <a:prstGeom prst="line">
              <a:avLst/>
            </a:prstGeom>
            <a:noFill/>
            <a:ln w="28575">
              <a:solidFill>
                <a:srgbClr val="66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89" name="Group 11"/>
          <p:cNvGrpSpPr>
            <a:grpSpLocks/>
          </p:cNvGrpSpPr>
          <p:nvPr/>
        </p:nvGrpSpPr>
        <p:grpSpPr bwMode="auto">
          <a:xfrm>
            <a:off x="838200" y="4495800"/>
            <a:ext cx="5410200" cy="1663700"/>
            <a:chOff x="576" y="2928"/>
            <a:chExt cx="3408" cy="1048"/>
          </a:xfrm>
        </p:grpSpPr>
        <p:sp>
          <p:nvSpPr>
            <p:cNvPr id="216076" name="Rectangle 12"/>
            <p:cNvSpPr>
              <a:spLocks noChangeArrowheads="1"/>
            </p:cNvSpPr>
            <p:nvPr/>
          </p:nvSpPr>
          <p:spPr bwMode="auto">
            <a:xfrm>
              <a:off x="576" y="3249"/>
              <a:ext cx="2496" cy="727"/>
            </a:xfrm>
            <a:prstGeom prst="rect">
              <a:avLst/>
            </a:prstGeom>
            <a:solidFill>
              <a:srgbClr val="CCECFF"/>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300" b="1">
                  <a:solidFill>
                    <a:schemeClr val="tx2"/>
                  </a:solidFill>
                </a:rPr>
                <a:t>Ideally, the allocation base is a cost driver that causes overhead.</a:t>
              </a:r>
            </a:p>
          </p:txBody>
        </p:sp>
        <p:sp>
          <p:nvSpPr>
            <p:cNvPr id="216077" name="Freeform 13"/>
            <p:cNvSpPr>
              <a:spLocks/>
            </p:cNvSpPr>
            <p:nvPr/>
          </p:nvSpPr>
          <p:spPr bwMode="auto">
            <a:xfrm>
              <a:off x="3024" y="2928"/>
              <a:ext cx="960" cy="720"/>
            </a:xfrm>
            <a:custGeom>
              <a:avLst/>
              <a:gdLst/>
              <a:ahLst/>
              <a:cxnLst>
                <a:cxn ang="0">
                  <a:pos x="13047" y="2175"/>
                </a:cxn>
                <a:cxn ang="0">
                  <a:pos x="12939" y="2638"/>
                </a:cxn>
                <a:cxn ang="0">
                  <a:pos x="12778" y="3371"/>
                </a:cxn>
                <a:cxn ang="0">
                  <a:pos x="12499" y="4117"/>
                </a:cxn>
                <a:cxn ang="0">
                  <a:pos x="12134" y="4849"/>
                </a:cxn>
                <a:cxn ang="0">
                  <a:pos x="11671" y="5534"/>
                </a:cxn>
                <a:cxn ang="0">
                  <a:pos x="11096" y="6193"/>
                </a:cxn>
                <a:cxn ang="0">
                  <a:pos x="10487" y="6841"/>
                </a:cxn>
                <a:cxn ang="0">
                  <a:pos x="9720" y="7452"/>
                </a:cxn>
                <a:cxn ang="0">
                  <a:pos x="8903" y="8003"/>
                </a:cxn>
                <a:cxn ang="0">
                  <a:pos x="8011" y="8503"/>
                </a:cxn>
                <a:cxn ang="0">
                  <a:pos x="7074" y="8941"/>
                </a:cxn>
                <a:cxn ang="0">
                  <a:pos x="6073" y="9358"/>
                </a:cxn>
                <a:cxn ang="0">
                  <a:pos x="5001" y="9712"/>
                </a:cxn>
                <a:cxn ang="0">
                  <a:pos x="3904" y="9981"/>
                </a:cxn>
                <a:cxn ang="0">
                  <a:pos x="2757" y="10202"/>
                </a:cxn>
                <a:cxn ang="0">
                  <a:pos x="1598" y="10360"/>
                </a:cxn>
                <a:cxn ang="0">
                  <a:pos x="392" y="10469"/>
                </a:cxn>
                <a:cxn ang="0">
                  <a:pos x="0" y="10469"/>
                </a:cxn>
                <a:cxn ang="0">
                  <a:pos x="1537" y="10275"/>
                </a:cxn>
                <a:cxn ang="0">
                  <a:pos x="2537" y="10055"/>
                </a:cxn>
                <a:cxn ang="0">
                  <a:pos x="3512" y="9736"/>
                </a:cxn>
                <a:cxn ang="0">
                  <a:pos x="4416" y="9322"/>
                </a:cxn>
                <a:cxn ang="0">
                  <a:pos x="5270" y="8869"/>
                </a:cxn>
                <a:cxn ang="0">
                  <a:pos x="6110" y="8320"/>
                </a:cxn>
                <a:cxn ang="0">
                  <a:pos x="6854" y="7721"/>
                </a:cxn>
                <a:cxn ang="0">
                  <a:pos x="7513" y="7050"/>
                </a:cxn>
                <a:cxn ang="0">
                  <a:pos x="8073" y="6315"/>
                </a:cxn>
                <a:cxn ang="0">
                  <a:pos x="8598" y="5534"/>
                </a:cxn>
                <a:cxn ang="0">
                  <a:pos x="8987" y="4726"/>
                </a:cxn>
                <a:cxn ang="0">
                  <a:pos x="9280" y="3884"/>
                </a:cxn>
                <a:cxn ang="0">
                  <a:pos x="9475" y="3053"/>
                </a:cxn>
                <a:cxn ang="0">
                  <a:pos x="9586" y="2175"/>
                </a:cxn>
                <a:cxn ang="0">
                  <a:pos x="7903" y="2150"/>
                </a:cxn>
                <a:cxn ang="0">
                  <a:pos x="11293" y="0"/>
                </a:cxn>
                <a:cxn ang="0">
                  <a:pos x="14694" y="2150"/>
                </a:cxn>
                <a:cxn ang="0">
                  <a:pos x="13047" y="2175"/>
                </a:cxn>
              </a:cxnLst>
              <a:rect l="0" t="0" r="r" b="b"/>
              <a:pathLst>
                <a:path w="14694" h="10469">
                  <a:moveTo>
                    <a:pt x="13047" y="2175"/>
                  </a:moveTo>
                  <a:lnTo>
                    <a:pt x="12939" y="2638"/>
                  </a:lnTo>
                  <a:lnTo>
                    <a:pt x="12778" y="3371"/>
                  </a:lnTo>
                  <a:lnTo>
                    <a:pt x="12499" y="4117"/>
                  </a:lnTo>
                  <a:lnTo>
                    <a:pt x="12134" y="4849"/>
                  </a:lnTo>
                  <a:lnTo>
                    <a:pt x="11671" y="5534"/>
                  </a:lnTo>
                  <a:lnTo>
                    <a:pt x="11096" y="6193"/>
                  </a:lnTo>
                  <a:lnTo>
                    <a:pt x="10487" y="6841"/>
                  </a:lnTo>
                  <a:lnTo>
                    <a:pt x="9720" y="7452"/>
                  </a:lnTo>
                  <a:lnTo>
                    <a:pt x="8903" y="8003"/>
                  </a:lnTo>
                  <a:lnTo>
                    <a:pt x="8011" y="8503"/>
                  </a:lnTo>
                  <a:lnTo>
                    <a:pt x="7074" y="8941"/>
                  </a:lnTo>
                  <a:lnTo>
                    <a:pt x="6073" y="9358"/>
                  </a:lnTo>
                  <a:lnTo>
                    <a:pt x="5001" y="9712"/>
                  </a:lnTo>
                  <a:lnTo>
                    <a:pt x="3904" y="9981"/>
                  </a:lnTo>
                  <a:lnTo>
                    <a:pt x="2757" y="10202"/>
                  </a:lnTo>
                  <a:lnTo>
                    <a:pt x="1598" y="10360"/>
                  </a:lnTo>
                  <a:lnTo>
                    <a:pt x="392" y="10469"/>
                  </a:lnTo>
                  <a:lnTo>
                    <a:pt x="0" y="10469"/>
                  </a:lnTo>
                  <a:lnTo>
                    <a:pt x="1537" y="10275"/>
                  </a:lnTo>
                  <a:lnTo>
                    <a:pt x="2537" y="10055"/>
                  </a:lnTo>
                  <a:lnTo>
                    <a:pt x="3512" y="9736"/>
                  </a:lnTo>
                  <a:lnTo>
                    <a:pt x="4416" y="9322"/>
                  </a:lnTo>
                  <a:lnTo>
                    <a:pt x="5270" y="8869"/>
                  </a:lnTo>
                  <a:lnTo>
                    <a:pt x="6110" y="8320"/>
                  </a:lnTo>
                  <a:lnTo>
                    <a:pt x="6854" y="7721"/>
                  </a:lnTo>
                  <a:lnTo>
                    <a:pt x="7513" y="7050"/>
                  </a:lnTo>
                  <a:lnTo>
                    <a:pt x="8073" y="6315"/>
                  </a:lnTo>
                  <a:lnTo>
                    <a:pt x="8598" y="5534"/>
                  </a:lnTo>
                  <a:lnTo>
                    <a:pt x="8987" y="4726"/>
                  </a:lnTo>
                  <a:lnTo>
                    <a:pt x="9280" y="3884"/>
                  </a:lnTo>
                  <a:lnTo>
                    <a:pt x="9475" y="3053"/>
                  </a:lnTo>
                  <a:lnTo>
                    <a:pt x="9586" y="2175"/>
                  </a:lnTo>
                  <a:lnTo>
                    <a:pt x="7903" y="2150"/>
                  </a:lnTo>
                  <a:lnTo>
                    <a:pt x="11293" y="0"/>
                  </a:lnTo>
                  <a:lnTo>
                    <a:pt x="14694" y="2150"/>
                  </a:lnTo>
                  <a:lnTo>
                    <a:pt x="13047" y="2175"/>
                  </a:lnTo>
                  <a:close/>
                </a:path>
              </a:pathLst>
            </a:custGeom>
            <a:solidFill>
              <a:srgbClr val="FF0000"/>
            </a:solidFill>
            <a:ln w="0">
              <a:solidFill>
                <a:srgbClr val="000000"/>
              </a:solidFill>
              <a:prstDash val="solid"/>
              <a:round/>
              <a:headEnd/>
              <a:tailEnd/>
            </a:ln>
            <a:effectLst>
              <a:outerShdw dist="35921" dir="2700000" algn="ctr" rotWithShape="0">
                <a:schemeClr val="bg2"/>
              </a:outerShdw>
            </a:effectLst>
          </p:spPr>
          <p:txBody>
            <a:bodyPr/>
            <a:lstStyle/>
            <a:p>
              <a:pPr>
                <a:defRPr/>
              </a:pPr>
              <a:endParaRPr lang="en-GB"/>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20   of  181</a:t>
            </a:r>
          </a:p>
        </p:txBody>
      </p:sp>
    </p:spTree>
    <p:extLst>
      <p:ext uri="{BB962C8B-B14F-4D97-AF65-F5344CB8AC3E}">
        <p14:creationId xmlns:p14="http://schemas.microsoft.com/office/powerpoint/2010/main" val="3585097889"/>
      </p:ext>
    </p:extLst>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body" idx="1"/>
          </p:nvPr>
        </p:nvSpPr>
        <p:spPr>
          <a:xfrm>
            <a:off x="304800" y="1371600"/>
            <a:ext cx="8610600" cy="5410200"/>
          </a:xfrm>
        </p:spPr>
        <p:txBody>
          <a:bodyPr>
            <a:normAutofit fontScale="92500" lnSpcReduction="20000"/>
          </a:bodyPr>
          <a:lstStyle/>
          <a:p>
            <a:pPr marL="469900" indent="-469900" algn="ctr" eaLnBrk="1" hangingPunct="1">
              <a:buFont typeface="Wingdings" pitchFamily="2" charset="2"/>
              <a:buNone/>
            </a:pPr>
            <a:r>
              <a:rPr lang="en-US"/>
              <a:t>Using a predetermined overhead rate (POHR)</a:t>
            </a:r>
          </a:p>
          <a:p>
            <a:pPr marL="469900" indent="-469900" algn="ctr" eaLnBrk="1" hangingPunct="1">
              <a:buFont typeface="Wingdings" pitchFamily="2" charset="2"/>
              <a:buNone/>
            </a:pPr>
            <a:r>
              <a:rPr lang="en-US"/>
              <a:t>makes it possible to estimate total job costs sooner. </a:t>
            </a:r>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r>
              <a:rPr lang="en-US"/>
              <a:t>Actual overhead for the period is not</a:t>
            </a:r>
            <a:br>
              <a:rPr lang="en-US"/>
            </a:br>
            <a:r>
              <a:rPr lang="en-US"/>
              <a:t>known until sometime after the period has ended. Actual overhead costs can fluctuate seasonally, thus misleading decision makers. It simplifies record keeping.</a:t>
            </a:r>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a:p>
            <a:pPr marL="469900" indent="-469900" algn="ctr" eaLnBrk="1" hangingPunct="1">
              <a:buFont typeface="Wingdings" pitchFamily="2" charset="2"/>
              <a:buNone/>
            </a:pPr>
            <a:endParaRPr lang="en-US"/>
          </a:p>
        </p:txBody>
      </p:sp>
      <p:sp>
        <p:nvSpPr>
          <p:cNvPr id="7172" name="Rectangle 3"/>
          <p:cNvSpPr>
            <a:spLocks noGrp="1" noChangeArrowheads="1"/>
          </p:cNvSpPr>
          <p:nvPr>
            <p:ph type="title"/>
          </p:nvPr>
        </p:nvSpPr>
        <p:spPr/>
        <p:txBody>
          <a:bodyPr>
            <a:normAutofit fontScale="90000"/>
          </a:bodyPr>
          <a:lstStyle/>
          <a:p>
            <a:pPr eaLnBrk="1" hangingPunct="1"/>
            <a:r>
              <a:rPr lang="en-US"/>
              <a:t>Application of Manufacturing Overhead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21  of  181</a:t>
            </a:r>
          </a:p>
        </p:txBody>
      </p:sp>
    </p:spTree>
    <p:extLst>
      <p:ext uri="{BB962C8B-B14F-4D97-AF65-F5344CB8AC3E}">
        <p14:creationId xmlns:p14="http://schemas.microsoft.com/office/powerpoint/2010/main" val="2793016052"/>
      </p:ext>
    </p:extLst>
  </p:cSld>
  <p:clrMapOvr>
    <a:masterClrMapping/>
  </p:clrMapOvr>
  <p:transition spd="med">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5800" y="4648200"/>
            <a:ext cx="4724400" cy="1504950"/>
          </a:xfrm>
          <a:prstGeom prst="rect">
            <a:avLst/>
          </a:prstGeom>
          <a:solidFill>
            <a:srgbClr val="CCFFCC"/>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300" b="1">
                <a:solidFill>
                  <a:srgbClr val="006600"/>
                </a:solidFill>
              </a:rPr>
              <a:t>Actual amount of the allocation based upon the actual level of activity (this is called a normal costing system).</a:t>
            </a:r>
          </a:p>
        </p:txBody>
      </p:sp>
      <p:sp>
        <p:nvSpPr>
          <p:cNvPr id="81923" name="Rectangle 3"/>
          <p:cNvSpPr>
            <a:spLocks noChangeArrowheads="1"/>
          </p:cNvSpPr>
          <p:nvPr/>
        </p:nvSpPr>
        <p:spPr bwMode="auto">
          <a:xfrm>
            <a:off x="533400" y="2033588"/>
            <a:ext cx="3651250" cy="1166812"/>
          </a:xfrm>
          <a:prstGeom prst="rect">
            <a:avLst/>
          </a:prstGeom>
          <a:solidFill>
            <a:srgbClr val="CCECFF"/>
          </a:solidFill>
          <a:ln w="25400">
            <a:solidFill>
              <a:schemeClr val="tx2"/>
            </a:solidFill>
            <a:miter lim="800000"/>
            <a:headEnd/>
            <a:tailEnd/>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300" b="1">
                <a:solidFill>
                  <a:schemeClr val="tx2"/>
                </a:solidFill>
              </a:rPr>
              <a:t>Based on </a:t>
            </a:r>
            <a:r>
              <a:rPr lang="en-US" sz="2300" b="1" i="1">
                <a:solidFill>
                  <a:srgbClr val="FF0000"/>
                </a:solidFill>
              </a:rPr>
              <a:t>estimates</a:t>
            </a:r>
            <a:r>
              <a:rPr lang="en-US" sz="2300" b="1">
                <a:solidFill>
                  <a:schemeClr val="tx2"/>
                </a:solidFill>
              </a:rPr>
              <a:t>, and determined before the period begins.</a:t>
            </a:r>
          </a:p>
        </p:txBody>
      </p:sp>
      <p:sp>
        <p:nvSpPr>
          <p:cNvPr id="8197" name="Rectangle 4"/>
          <p:cNvSpPr>
            <a:spLocks noGrp="1" noChangeArrowheads="1"/>
          </p:cNvSpPr>
          <p:nvPr>
            <p:ph type="title"/>
          </p:nvPr>
        </p:nvSpPr>
        <p:spPr/>
        <p:txBody>
          <a:bodyPr>
            <a:normAutofit fontScale="90000"/>
          </a:bodyPr>
          <a:lstStyle/>
          <a:p>
            <a:pPr eaLnBrk="1" hangingPunct="1"/>
            <a:r>
              <a:rPr lang="en-US"/>
              <a:t>Application of Manufacturing Overhead</a:t>
            </a:r>
          </a:p>
        </p:txBody>
      </p:sp>
      <p:grpSp>
        <p:nvGrpSpPr>
          <p:cNvPr id="8198" name="Group 5"/>
          <p:cNvGrpSpPr>
            <a:grpSpLocks/>
          </p:cNvGrpSpPr>
          <p:nvPr/>
        </p:nvGrpSpPr>
        <p:grpSpPr bwMode="auto">
          <a:xfrm>
            <a:off x="711200" y="3878263"/>
            <a:ext cx="7975600" cy="584200"/>
            <a:chOff x="448" y="2443"/>
            <a:chExt cx="5024" cy="368"/>
          </a:xfrm>
        </p:grpSpPr>
        <p:sp>
          <p:nvSpPr>
            <p:cNvPr id="81926" name="Rectangle 6"/>
            <p:cNvSpPr>
              <a:spLocks noChangeArrowheads="1"/>
            </p:cNvSpPr>
            <p:nvPr/>
          </p:nvSpPr>
          <p:spPr bwMode="auto">
            <a:xfrm>
              <a:off x="448" y="2443"/>
              <a:ext cx="5024" cy="368"/>
            </a:xfrm>
            <a:prstGeom prst="rect">
              <a:avLst/>
            </a:prstGeom>
            <a:solidFill>
              <a:srgbClr val="FCFEB9"/>
            </a:solidFill>
            <a:ln w="12700">
              <a:solidFill>
                <a:schemeClr val="tx1"/>
              </a:solidFill>
              <a:miter lim="800000"/>
              <a:headEnd/>
              <a:tailEnd/>
            </a:ln>
            <a:effectLst>
              <a:outerShdw dist="71842" dir="2700000" algn="ctr" rotWithShape="0">
                <a:schemeClr val="bg2"/>
              </a:outerShdw>
            </a:effectLst>
          </p:spPr>
          <p:txBody>
            <a:bodyPr wrap="none" anchor="ctr"/>
            <a:lstStyle/>
            <a:p>
              <a:pPr algn="ctr">
                <a:defRPr/>
              </a:pPr>
              <a:endParaRPr lang="en-US" sz="2800">
                <a:solidFill>
                  <a:srgbClr val="663300"/>
                </a:solidFill>
                <a:latin typeface="Times New Roman" pitchFamily="18" charset="0"/>
              </a:endParaRPr>
            </a:p>
          </p:txBody>
        </p:sp>
        <p:sp>
          <p:nvSpPr>
            <p:cNvPr id="8202" name="Rectangle 7"/>
            <p:cNvSpPr>
              <a:spLocks noChangeArrowheads="1"/>
            </p:cNvSpPr>
            <p:nvPr/>
          </p:nvSpPr>
          <p:spPr bwMode="auto">
            <a:xfrm>
              <a:off x="777" y="2484"/>
              <a:ext cx="436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b="1" dirty="0">
                  <a:solidFill>
                    <a:srgbClr val="663300"/>
                  </a:solidFill>
                </a:rPr>
                <a:t>Overhead applied  =  POHR   ×   Actual activity </a:t>
              </a:r>
            </a:p>
          </p:txBody>
        </p:sp>
      </p:grpSp>
      <p:sp>
        <p:nvSpPr>
          <p:cNvPr id="81928" name="Freeform 8"/>
          <p:cNvSpPr>
            <a:spLocks/>
          </p:cNvSpPr>
          <p:nvPr/>
        </p:nvSpPr>
        <p:spPr bwMode="auto">
          <a:xfrm>
            <a:off x="5256213" y="4343400"/>
            <a:ext cx="2024062" cy="1006475"/>
          </a:xfrm>
          <a:custGeom>
            <a:avLst/>
            <a:gdLst>
              <a:gd name="T0" fmla="*/ 13047 w 14694"/>
              <a:gd name="T1" fmla="*/ 2175 h 10469"/>
              <a:gd name="T2" fmla="*/ 12939 w 14694"/>
              <a:gd name="T3" fmla="*/ 2638 h 10469"/>
              <a:gd name="T4" fmla="*/ 12778 w 14694"/>
              <a:gd name="T5" fmla="*/ 3371 h 10469"/>
              <a:gd name="T6" fmla="*/ 12499 w 14694"/>
              <a:gd name="T7" fmla="*/ 4117 h 10469"/>
              <a:gd name="T8" fmla="*/ 12134 w 14694"/>
              <a:gd name="T9" fmla="*/ 4849 h 10469"/>
              <a:gd name="T10" fmla="*/ 11671 w 14694"/>
              <a:gd name="T11" fmla="*/ 5534 h 10469"/>
              <a:gd name="T12" fmla="*/ 11096 w 14694"/>
              <a:gd name="T13" fmla="*/ 6193 h 10469"/>
              <a:gd name="T14" fmla="*/ 10487 w 14694"/>
              <a:gd name="T15" fmla="*/ 6841 h 10469"/>
              <a:gd name="T16" fmla="*/ 9720 w 14694"/>
              <a:gd name="T17" fmla="*/ 7452 h 10469"/>
              <a:gd name="T18" fmla="*/ 8903 w 14694"/>
              <a:gd name="T19" fmla="*/ 8003 h 10469"/>
              <a:gd name="T20" fmla="*/ 8011 w 14694"/>
              <a:gd name="T21" fmla="*/ 8503 h 10469"/>
              <a:gd name="T22" fmla="*/ 7074 w 14694"/>
              <a:gd name="T23" fmla="*/ 8941 h 10469"/>
              <a:gd name="T24" fmla="*/ 6073 w 14694"/>
              <a:gd name="T25" fmla="*/ 9358 h 10469"/>
              <a:gd name="T26" fmla="*/ 5001 w 14694"/>
              <a:gd name="T27" fmla="*/ 9712 h 10469"/>
              <a:gd name="T28" fmla="*/ 3904 w 14694"/>
              <a:gd name="T29" fmla="*/ 9981 h 10469"/>
              <a:gd name="T30" fmla="*/ 2757 w 14694"/>
              <a:gd name="T31" fmla="*/ 10202 h 10469"/>
              <a:gd name="T32" fmla="*/ 1598 w 14694"/>
              <a:gd name="T33" fmla="*/ 10360 h 10469"/>
              <a:gd name="T34" fmla="*/ 392 w 14694"/>
              <a:gd name="T35" fmla="*/ 10469 h 10469"/>
              <a:gd name="T36" fmla="*/ 0 w 14694"/>
              <a:gd name="T37" fmla="*/ 10469 h 10469"/>
              <a:gd name="T38" fmla="*/ 1537 w 14694"/>
              <a:gd name="T39" fmla="*/ 10275 h 10469"/>
              <a:gd name="T40" fmla="*/ 2537 w 14694"/>
              <a:gd name="T41" fmla="*/ 10055 h 10469"/>
              <a:gd name="T42" fmla="*/ 3512 w 14694"/>
              <a:gd name="T43" fmla="*/ 9736 h 10469"/>
              <a:gd name="T44" fmla="*/ 4416 w 14694"/>
              <a:gd name="T45" fmla="*/ 9322 h 10469"/>
              <a:gd name="T46" fmla="*/ 5270 w 14694"/>
              <a:gd name="T47" fmla="*/ 8869 h 10469"/>
              <a:gd name="T48" fmla="*/ 6110 w 14694"/>
              <a:gd name="T49" fmla="*/ 8320 h 10469"/>
              <a:gd name="T50" fmla="*/ 6854 w 14694"/>
              <a:gd name="T51" fmla="*/ 7721 h 10469"/>
              <a:gd name="T52" fmla="*/ 7513 w 14694"/>
              <a:gd name="T53" fmla="*/ 7050 h 10469"/>
              <a:gd name="T54" fmla="*/ 8073 w 14694"/>
              <a:gd name="T55" fmla="*/ 6315 h 10469"/>
              <a:gd name="T56" fmla="*/ 8598 w 14694"/>
              <a:gd name="T57" fmla="*/ 5534 h 10469"/>
              <a:gd name="T58" fmla="*/ 8987 w 14694"/>
              <a:gd name="T59" fmla="*/ 4726 h 10469"/>
              <a:gd name="T60" fmla="*/ 9280 w 14694"/>
              <a:gd name="T61" fmla="*/ 3884 h 10469"/>
              <a:gd name="T62" fmla="*/ 9475 w 14694"/>
              <a:gd name="T63" fmla="*/ 3053 h 10469"/>
              <a:gd name="T64" fmla="*/ 9586 w 14694"/>
              <a:gd name="T65" fmla="*/ 2175 h 10469"/>
              <a:gd name="T66" fmla="*/ 7903 w 14694"/>
              <a:gd name="T67" fmla="*/ 2150 h 10469"/>
              <a:gd name="T68" fmla="*/ 11293 w 14694"/>
              <a:gd name="T69" fmla="*/ 0 h 10469"/>
              <a:gd name="T70" fmla="*/ 14694 w 14694"/>
              <a:gd name="T71" fmla="*/ 2150 h 10469"/>
              <a:gd name="T72" fmla="*/ 13047 w 14694"/>
              <a:gd name="T73" fmla="*/ 2175 h 104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94"/>
              <a:gd name="T112" fmla="*/ 0 h 10469"/>
              <a:gd name="T113" fmla="*/ 14694 w 14694"/>
              <a:gd name="T114" fmla="*/ 10469 h 104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94" h="10469">
                <a:moveTo>
                  <a:pt x="13047" y="2175"/>
                </a:moveTo>
                <a:lnTo>
                  <a:pt x="12939" y="2638"/>
                </a:lnTo>
                <a:lnTo>
                  <a:pt x="12778" y="3371"/>
                </a:lnTo>
                <a:lnTo>
                  <a:pt x="12499" y="4117"/>
                </a:lnTo>
                <a:lnTo>
                  <a:pt x="12134" y="4849"/>
                </a:lnTo>
                <a:lnTo>
                  <a:pt x="11671" y="5534"/>
                </a:lnTo>
                <a:lnTo>
                  <a:pt x="11096" y="6193"/>
                </a:lnTo>
                <a:lnTo>
                  <a:pt x="10487" y="6841"/>
                </a:lnTo>
                <a:lnTo>
                  <a:pt x="9720" y="7452"/>
                </a:lnTo>
                <a:lnTo>
                  <a:pt x="8903" y="8003"/>
                </a:lnTo>
                <a:lnTo>
                  <a:pt x="8011" y="8503"/>
                </a:lnTo>
                <a:lnTo>
                  <a:pt x="7074" y="8941"/>
                </a:lnTo>
                <a:lnTo>
                  <a:pt x="6073" y="9358"/>
                </a:lnTo>
                <a:lnTo>
                  <a:pt x="5001" y="9712"/>
                </a:lnTo>
                <a:lnTo>
                  <a:pt x="3904" y="9981"/>
                </a:lnTo>
                <a:lnTo>
                  <a:pt x="2757" y="10202"/>
                </a:lnTo>
                <a:lnTo>
                  <a:pt x="1598" y="10360"/>
                </a:lnTo>
                <a:lnTo>
                  <a:pt x="392" y="10469"/>
                </a:lnTo>
                <a:lnTo>
                  <a:pt x="0" y="10469"/>
                </a:lnTo>
                <a:lnTo>
                  <a:pt x="1537" y="10275"/>
                </a:lnTo>
                <a:lnTo>
                  <a:pt x="2537" y="10055"/>
                </a:lnTo>
                <a:lnTo>
                  <a:pt x="3512" y="9736"/>
                </a:lnTo>
                <a:lnTo>
                  <a:pt x="4416" y="9322"/>
                </a:lnTo>
                <a:lnTo>
                  <a:pt x="5270" y="8869"/>
                </a:lnTo>
                <a:lnTo>
                  <a:pt x="6110" y="8320"/>
                </a:lnTo>
                <a:lnTo>
                  <a:pt x="6854" y="7721"/>
                </a:lnTo>
                <a:lnTo>
                  <a:pt x="7513" y="7050"/>
                </a:lnTo>
                <a:lnTo>
                  <a:pt x="8073" y="6315"/>
                </a:lnTo>
                <a:lnTo>
                  <a:pt x="8598" y="5534"/>
                </a:lnTo>
                <a:lnTo>
                  <a:pt x="8987" y="4726"/>
                </a:lnTo>
                <a:lnTo>
                  <a:pt x="9280" y="3884"/>
                </a:lnTo>
                <a:lnTo>
                  <a:pt x="9475" y="3053"/>
                </a:lnTo>
                <a:lnTo>
                  <a:pt x="9586" y="2175"/>
                </a:lnTo>
                <a:lnTo>
                  <a:pt x="7903" y="2150"/>
                </a:lnTo>
                <a:lnTo>
                  <a:pt x="11293" y="0"/>
                </a:lnTo>
                <a:lnTo>
                  <a:pt x="14694" y="2150"/>
                </a:lnTo>
                <a:lnTo>
                  <a:pt x="13047" y="2175"/>
                </a:lnTo>
                <a:close/>
              </a:path>
            </a:pathLst>
          </a:custGeom>
          <a:solidFill>
            <a:srgbClr val="FF0000"/>
          </a:solidFill>
          <a:ln w="0">
            <a:solidFill>
              <a:srgbClr val="000000"/>
            </a:solidFill>
            <a:prstDash val="solid"/>
            <a:round/>
            <a:headEnd/>
            <a:tailEnd/>
          </a:ln>
        </p:spPr>
        <p:txBody>
          <a:bodyPr/>
          <a:lstStyle/>
          <a:p>
            <a:endParaRPr lang="en-US"/>
          </a:p>
        </p:txBody>
      </p:sp>
      <p:sp>
        <p:nvSpPr>
          <p:cNvPr id="81929" name="Freeform 9"/>
          <p:cNvSpPr>
            <a:spLocks/>
          </p:cNvSpPr>
          <p:nvPr/>
        </p:nvSpPr>
        <p:spPr bwMode="auto">
          <a:xfrm flipV="1">
            <a:off x="3429000" y="2971800"/>
            <a:ext cx="1905000" cy="990600"/>
          </a:xfrm>
          <a:custGeom>
            <a:avLst/>
            <a:gdLst>
              <a:gd name="T0" fmla="*/ 13047 w 14694"/>
              <a:gd name="T1" fmla="*/ 2175 h 10469"/>
              <a:gd name="T2" fmla="*/ 12939 w 14694"/>
              <a:gd name="T3" fmla="*/ 2638 h 10469"/>
              <a:gd name="T4" fmla="*/ 12778 w 14694"/>
              <a:gd name="T5" fmla="*/ 3371 h 10469"/>
              <a:gd name="T6" fmla="*/ 12499 w 14694"/>
              <a:gd name="T7" fmla="*/ 4117 h 10469"/>
              <a:gd name="T8" fmla="*/ 12134 w 14694"/>
              <a:gd name="T9" fmla="*/ 4849 h 10469"/>
              <a:gd name="T10" fmla="*/ 11671 w 14694"/>
              <a:gd name="T11" fmla="*/ 5534 h 10469"/>
              <a:gd name="T12" fmla="*/ 11096 w 14694"/>
              <a:gd name="T13" fmla="*/ 6193 h 10469"/>
              <a:gd name="T14" fmla="*/ 10487 w 14694"/>
              <a:gd name="T15" fmla="*/ 6841 h 10469"/>
              <a:gd name="T16" fmla="*/ 9720 w 14694"/>
              <a:gd name="T17" fmla="*/ 7452 h 10469"/>
              <a:gd name="T18" fmla="*/ 8903 w 14694"/>
              <a:gd name="T19" fmla="*/ 8003 h 10469"/>
              <a:gd name="T20" fmla="*/ 8011 w 14694"/>
              <a:gd name="T21" fmla="*/ 8503 h 10469"/>
              <a:gd name="T22" fmla="*/ 7074 w 14694"/>
              <a:gd name="T23" fmla="*/ 8941 h 10469"/>
              <a:gd name="T24" fmla="*/ 6073 w 14694"/>
              <a:gd name="T25" fmla="*/ 9358 h 10469"/>
              <a:gd name="T26" fmla="*/ 5001 w 14694"/>
              <a:gd name="T27" fmla="*/ 9712 h 10469"/>
              <a:gd name="T28" fmla="*/ 3904 w 14694"/>
              <a:gd name="T29" fmla="*/ 9981 h 10469"/>
              <a:gd name="T30" fmla="*/ 2757 w 14694"/>
              <a:gd name="T31" fmla="*/ 10202 h 10469"/>
              <a:gd name="T32" fmla="*/ 1598 w 14694"/>
              <a:gd name="T33" fmla="*/ 10360 h 10469"/>
              <a:gd name="T34" fmla="*/ 392 w 14694"/>
              <a:gd name="T35" fmla="*/ 10469 h 10469"/>
              <a:gd name="T36" fmla="*/ 0 w 14694"/>
              <a:gd name="T37" fmla="*/ 10469 h 10469"/>
              <a:gd name="T38" fmla="*/ 1537 w 14694"/>
              <a:gd name="T39" fmla="*/ 10275 h 10469"/>
              <a:gd name="T40" fmla="*/ 2537 w 14694"/>
              <a:gd name="T41" fmla="*/ 10055 h 10469"/>
              <a:gd name="T42" fmla="*/ 3512 w 14694"/>
              <a:gd name="T43" fmla="*/ 9736 h 10469"/>
              <a:gd name="T44" fmla="*/ 4416 w 14694"/>
              <a:gd name="T45" fmla="*/ 9322 h 10469"/>
              <a:gd name="T46" fmla="*/ 5270 w 14694"/>
              <a:gd name="T47" fmla="*/ 8869 h 10469"/>
              <a:gd name="T48" fmla="*/ 6110 w 14694"/>
              <a:gd name="T49" fmla="*/ 8320 h 10469"/>
              <a:gd name="T50" fmla="*/ 6854 w 14694"/>
              <a:gd name="T51" fmla="*/ 7721 h 10469"/>
              <a:gd name="T52" fmla="*/ 7513 w 14694"/>
              <a:gd name="T53" fmla="*/ 7050 h 10469"/>
              <a:gd name="T54" fmla="*/ 8073 w 14694"/>
              <a:gd name="T55" fmla="*/ 6315 h 10469"/>
              <a:gd name="T56" fmla="*/ 8598 w 14694"/>
              <a:gd name="T57" fmla="*/ 5534 h 10469"/>
              <a:gd name="T58" fmla="*/ 8987 w 14694"/>
              <a:gd name="T59" fmla="*/ 4726 h 10469"/>
              <a:gd name="T60" fmla="*/ 9280 w 14694"/>
              <a:gd name="T61" fmla="*/ 3884 h 10469"/>
              <a:gd name="T62" fmla="*/ 9475 w 14694"/>
              <a:gd name="T63" fmla="*/ 3053 h 10469"/>
              <a:gd name="T64" fmla="*/ 9586 w 14694"/>
              <a:gd name="T65" fmla="*/ 2175 h 10469"/>
              <a:gd name="T66" fmla="*/ 7903 w 14694"/>
              <a:gd name="T67" fmla="*/ 2150 h 10469"/>
              <a:gd name="T68" fmla="*/ 11293 w 14694"/>
              <a:gd name="T69" fmla="*/ 0 h 10469"/>
              <a:gd name="T70" fmla="*/ 14694 w 14694"/>
              <a:gd name="T71" fmla="*/ 2150 h 10469"/>
              <a:gd name="T72" fmla="*/ 13047 w 14694"/>
              <a:gd name="T73" fmla="*/ 2175 h 104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94"/>
              <a:gd name="T112" fmla="*/ 0 h 10469"/>
              <a:gd name="T113" fmla="*/ 14694 w 14694"/>
              <a:gd name="T114" fmla="*/ 10469 h 104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94" h="10469">
                <a:moveTo>
                  <a:pt x="13047" y="2175"/>
                </a:moveTo>
                <a:lnTo>
                  <a:pt x="12939" y="2638"/>
                </a:lnTo>
                <a:lnTo>
                  <a:pt x="12778" y="3371"/>
                </a:lnTo>
                <a:lnTo>
                  <a:pt x="12499" y="4117"/>
                </a:lnTo>
                <a:lnTo>
                  <a:pt x="12134" y="4849"/>
                </a:lnTo>
                <a:lnTo>
                  <a:pt x="11671" y="5534"/>
                </a:lnTo>
                <a:lnTo>
                  <a:pt x="11096" y="6193"/>
                </a:lnTo>
                <a:lnTo>
                  <a:pt x="10487" y="6841"/>
                </a:lnTo>
                <a:lnTo>
                  <a:pt x="9720" y="7452"/>
                </a:lnTo>
                <a:lnTo>
                  <a:pt x="8903" y="8003"/>
                </a:lnTo>
                <a:lnTo>
                  <a:pt x="8011" y="8503"/>
                </a:lnTo>
                <a:lnTo>
                  <a:pt x="7074" y="8941"/>
                </a:lnTo>
                <a:lnTo>
                  <a:pt x="6073" y="9358"/>
                </a:lnTo>
                <a:lnTo>
                  <a:pt x="5001" y="9712"/>
                </a:lnTo>
                <a:lnTo>
                  <a:pt x="3904" y="9981"/>
                </a:lnTo>
                <a:lnTo>
                  <a:pt x="2757" y="10202"/>
                </a:lnTo>
                <a:lnTo>
                  <a:pt x="1598" y="10360"/>
                </a:lnTo>
                <a:lnTo>
                  <a:pt x="392" y="10469"/>
                </a:lnTo>
                <a:lnTo>
                  <a:pt x="0" y="10469"/>
                </a:lnTo>
                <a:lnTo>
                  <a:pt x="1537" y="10275"/>
                </a:lnTo>
                <a:lnTo>
                  <a:pt x="2537" y="10055"/>
                </a:lnTo>
                <a:lnTo>
                  <a:pt x="3512" y="9736"/>
                </a:lnTo>
                <a:lnTo>
                  <a:pt x="4416" y="9322"/>
                </a:lnTo>
                <a:lnTo>
                  <a:pt x="5270" y="8869"/>
                </a:lnTo>
                <a:lnTo>
                  <a:pt x="6110" y="8320"/>
                </a:lnTo>
                <a:lnTo>
                  <a:pt x="6854" y="7721"/>
                </a:lnTo>
                <a:lnTo>
                  <a:pt x="7513" y="7050"/>
                </a:lnTo>
                <a:lnTo>
                  <a:pt x="8073" y="6315"/>
                </a:lnTo>
                <a:lnTo>
                  <a:pt x="8598" y="5534"/>
                </a:lnTo>
                <a:lnTo>
                  <a:pt x="8987" y="4726"/>
                </a:lnTo>
                <a:lnTo>
                  <a:pt x="9280" y="3884"/>
                </a:lnTo>
                <a:lnTo>
                  <a:pt x="9475" y="3053"/>
                </a:lnTo>
                <a:lnTo>
                  <a:pt x="9586" y="2175"/>
                </a:lnTo>
                <a:lnTo>
                  <a:pt x="7903" y="2150"/>
                </a:lnTo>
                <a:lnTo>
                  <a:pt x="11293" y="0"/>
                </a:lnTo>
                <a:lnTo>
                  <a:pt x="14694" y="2150"/>
                </a:lnTo>
                <a:lnTo>
                  <a:pt x="13047" y="2175"/>
                </a:lnTo>
                <a:close/>
              </a:path>
            </a:pathLst>
          </a:custGeom>
          <a:solidFill>
            <a:srgbClr val="FF0000"/>
          </a:solidFill>
          <a:ln w="0">
            <a:solidFill>
              <a:srgbClr val="000000"/>
            </a:solidFill>
            <a:prstDash val="solid"/>
            <a:round/>
            <a:headEnd/>
            <a:tailEnd/>
          </a:ln>
        </p:spPr>
        <p:txBody>
          <a:bodyPr/>
          <a:lstStyle/>
          <a:p>
            <a:endParaRPr lang="en-US"/>
          </a:p>
        </p:txBody>
      </p:sp>
      <p:sp>
        <p:nvSpPr>
          <p:cNvPr id="2" name="Footer Placeholder 1"/>
          <p:cNvSpPr>
            <a:spLocks noGrp="1"/>
          </p:cNvSpPr>
          <p:nvPr>
            <p:ph type="ftr" sz="quarter" idx="10"/>
          </p:nvPr>
        </p:nvSpPr>
        <p:spPr/>
        <p:txBody>
          <a:bodyPr/>
          <a:lstStyle/>
          <a:p>
            <a:pPr>
              <a:defRPr/>
            </a:pPr>
            <a:r>
              <a:rPr lang="en-US" dirty="0">
                <a:solidFill>
                  <a:srgbClr val="000000"/>
                </a:solidFill>
              </a:rPr>
              <a:t>Slide  22  of  181</a:t>
            </a:r>
          </a:p>
        </p:txBody>
      </p:sp>
    </p:spTree>
    <p:extLst>
      <p:ext uri="{BB962C8B-B14F-4D97-AF65-F5344CB8AC3E}">
        <p14:creationId xmlns:p14="http://schemas.microsoft.com/office/powerpoint/2010/main" val="326263236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0-#ppt_w/2"/>
                                          </p:val>
                                        </p:tav>
                                        <p:tav tm="100000">
                                          <p:val>
                                            <p:strVal val="#ppt_x"/>
                                          </p:val>
                                        </p:tav>
                                      </p:tavLst>
                                    </p:anim>
                                    <p:anim calcmode="lin" valueType="num">
                                      <p:cBhvr additive="base">
                                        <p:cTn id="8" dur="500" fill="hold"/>
                                        <p:tgtEl>
                                          <p:spTgt spid="819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81929"/>
                                        </p:tgtEl>
                                        <p:attrNameLst>
                                          <p:attrName>style.visibility</p:attrName>
                                        </p:attrNameLst>
                                      </p:cBhvr>
                                      <p:to>
                                        <p:strVal val="visible"/>
                                      </p:to>
                                    </p:set>
                                    <p:animEffect transition="in" filter="strips(downRight)">
                                      <p:cBhvr>
                                        <p:cTn id="12" dur="500"/>
                                        <p:tgtEl>
                                          <p:spTgt spid="81929"/>
                                        </p:tgtEl>
                                      </p:cBhvr>
                                    </p:animEffect>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1922"/>
                                        </p:tgtEl>
                                        <p:attrNameLst>
                                          <p:attrName>style.visibility</p:attrName>
                                        </p:attrNameLst>
                                      </p:cBhvr>
                                      <p:to>
                                        <p:strVal val="visible"/>
                                      </p:to>
                                    </p:set>
                                    <p:anim calcmode="lin" valueType="num">
                                      <p:cBhvr additive="base">
                                        <p:cTn id="16" dur="500" fill="hold"/>
                                        <p:tgtEl>
                                          <p:spTgt spid="81922"/>
                                        </p:tgtEl>
                                        <p:attrNameLst>
                                          <p:attrName>ppt_x</p:attrName>
                                        </p:attrNameLst>
                                      </p:cBhvr>
                                      <p:tavLst>
                                        <p:tav tm="0">
                                          <p:val>
                                            <p:strVal val="0-#ppt_w/2"/>
                                          </p:val>
                                        </p:tav>
                                        <p:tav tm="100000">
                                          <p:val>
                                            <p:strVal val="#ppt_x"/>
                                          </p:val>
                                        </p:tav>
                                      </p:tavLst>
                                    </p:anim>
                                    <p:anim calcmode="lin" valueType="num">
                                      <p:cBhvr additive="base">
                                        <p:cTn id="17" dur="500" fill="hold"/>
                                        <p:tgtEl>
                                          <p:spTgt spid="8192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18" presetClass="entr" presetSubtype="3" fill="hold" grpId="0" nodeType="afterEffect">
                                  <p:stCondLst>
                                    <p:cond delay="0"/>
                                  </p:stCondLst>
                                  <p:childTnLst>
                                    <p:set>
                                      <p:cBhvr>
                                        <p:cTn id="20" dur="1" fill="hold">
                                          <p:stCondLst>
                                            <p:cond delay="0"/>
                                          </p:stCondLst>
                                        </p:cTn>
                                        <p:tgtEl>
                                          <p:spTgt spid="81928"/>
                                        </p:tgtEl>
                                        <p:attrNameLst>
                                          <p:attrName>style.visibility</p:attrName>
                                        </p:attrNameLst>
                                      </p:cBhvr>
                                      <p:to>
                                        <p:strVal val="visible"/>
                                      </p:to>
                                    </p:set>
                                    <p:animEffect transition="in" filter="strips(upRight)">
                                      <p:cBhvr>
                                        <p:cTn id="21"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P spid="81923" grpId="0" animBg="1" autoUpdateAnimBg="0"/>
      <p:bldP spid="81928" grpId="0" animBg="1"/>
      <p:bldP spid="819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87375" y="4941888"/>
            <a:ext cx="6880225" cy="1382712"/>
          </a:xfrm>
          <a:prstGeom prst="rect">
            <a:avLst/>
          </a:prstGeom>
          <a:solidFill>
            <a:srgbClr val="006600"/>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800">
                <a:solidFill>
                  <a:srgbClr val="FFFFFF"/>
                </a:solidFill>
              </a:rPr>
              <a:t>For each direct labor hour worked on a particular job, $4.00 of factory overhead will be applied to that job.</a:t>
            </a:r>
          </a:p>
        </p:txBody>
      </p:sp>
      <p:sp>
        <p:nvSpPr>
          <p:cNvPr id="43011" name="Rectangle 3"/>
          <p:cNvSpPr>
            <a:spLocks noGrp="1" noChangeArrowheads="1"/>
          </p:cNvSpPr>
          <p:nvPr>
            <p:ph type="title"/>
          </p:nvPr>
        </p:nvSpPr>
        <p:spPr/>
        <p:txBody>
          <a:bodyPr>
            <a:normAutofit fontScale="90000"/>
          </a:bodyPr>
          <a:lstStyle/>
          <a:p>
            <a:pPr eaLnBrk="1" hangingPunct="1"/>
            <a:r>
              <a:rPr lang="en-US"/>
              <a:t>Application of Manufacturing Overhead</a:t>
            </a:r>
          </a:p>
        </p:txBody>
      </p:sp>
      <p:sp>
        <p:nvSpPr>
          <p:cNvPr id="83972" name="Rectangle 4"/>
          <p:cNvSpPr>
            <a:spLocks noChangeArrowheads="1"/>
          </p:cNvSpPr>
          <p:nvPr/>
        </p:nvSpPr>
        <p:spPr bwMode="auto">
          <a:xfrm>
            <a:off x="1455738" y="4344988"/>
            <a:ext cx="5635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b="1" dirty="0">
                <a:solidFill>
                  <a:schemeClr val="tx2"/>
                </a:solidFill>
              </a:rPr>
              <a:t>POHR  =   $4.00 per DLH</a:t>
            </a:r>
          </a:p>
        </p:txBody>
      </p:sp>
      <p:grpSp>
        <p:nvGrpSpPr>
          <p:cNvPr id="2" name="Group 5"/>
          <p:cNvGrpSpPr>
            <a:grpSpLocks/>
          </p:cNvGrpSpPr>
          <p:nvPr/>
        </p:nvGrpSpPr>
        <p:grpSpPr bwMode="auto">
          <a:xfrm>
            <a:off x="1447800" y="3200400"/>
            <a:ext cx="5861050" cy="855663"/>
            <a:chOff x="917" y="1999"/>
            <a:chExt cx="3692" cy="539"/>
          </a:xfrm>
        </p:grpSpPr>
        <p:sp>
          <p:nvSpPr>
            <p:cNvPr id="43027" name="Rectangle 6"/>
            <p:cNvSpPr>
              <a:spLocks noChangeArrowheads="1"/>
            </p:cNvSpPr>
            <p:nvPr/>
          </p:nvSpPr>
          <p:spPr bwMode="auto">
            <a:xfrm>
              <a:off x="2853" y="1999"/>
              <a:ext cx="81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100" b="1">
                  <a:solidFill>
                    <a:srgbClr val="FF0000"/>
                  </a:solidFill>
                </a:rPr>
                <a:t>$640,000</a:t>
              </a:r>
            </a:p>
          </p:txBody>
        </p:sp>
        <p:sp>
          <p:nvSpPr>
            <p:cNvPr id="43028" name="Rectangle 7"/>
            <p:cNvSpPr>
              <a:spLocks noChangeArrowheads="1"/>
            </p:cNvSpPr>
            <p:nvPr/>
          </p:nvSpPr>
          <p:spPr bwMode="auto">
            <a:xfrm>
              <a:off x="1910" y="2280"/>
              <a:ext cx="269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100" b="1">
                  <a:solidFill>
                    <a:srgbClr val="FF0000"/>
                  </a:solidFill>
                </a:rPr>
                <a:t>160,000 direct labor hours (DLH)</a:t>
              </a:r>
            </a:p>
          </p:txBody>
        </p:sp>
        <p:sp>
          <p:nvSpPr>
            <p:cNvPr id="43029" name="Rectangle 8"/>
            <p:cNvSpPr>
              <a:spLocks noChangeArrowheads="1"/>
            </p:cNvSpPr>
            <p:nvPr/>
          </p:nvSpPr>
          <p:spPr bwMode="auto">
            <a:xfrm>
              <a:off x="917" y="2113"/>
              <a:ext cx="9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b="1">
                  <a:solidFill>
                    <a:srgbClr val="FF0000"/>
                  </a:solidFill>
                </a:rPr>
                <a:t>POHR  =</a:t>
              </a:r>
            </a:p>
          </p:txBody>
        </p:sp>
        <p:sp>
          <p:nvSpPr>
            <p:cNvPr id="43030" name="Line 9"/>
            <p:cNvSpPr>
              <a:spLocks noChangeShapeType="1"/>
            </p:cNvSpPr>
            <p:nvPr/>
          </p:nvSpPr>
          <p:spPr bwMode="auto">
            <a:xfrm>
              <a:off x="1998" y="2256"/>
              <a:ext cx="252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014" name="Group 10"/>
          <p:cNvGrpSpPr>
            <a:grpSpLocks/>
          </p:cNvGrpSpPr>
          <p:nvPr/>
        </p:nvGrpSpPr>
        <p:grpSpPr bwMode="auto">
          <a:xfrm>
            <a:off x="1114425" y="1473200"/>
            <a:ext cx="6985000" cy="1574800"/>
            <a:chOff x="702" y="824"/>
            <a:chExt cx="4400" cy="992"/>
          </a:xfrm>
        </p:grpSpPr>
        <p:sp>
          <p:nvSpPr>
            <p:cNvPr id="83979" name="Rectangle 11"/>
            <p:cNvSpPr>
              <a:spLocks noChangeArrowheads="1"/>
            </p:cNvSpPr>
            <p:nvPr/>
          </p:nvSpPr>
          <p:spPr bwMode="auto">
            <a:xfrm>
              <a:off x="702" y="824"/>
              <a:ext cx="4400" cy="992"/>
            </a:xfrm>
            <a:prstGeom prst="rect">
              <a:avLst/>
            </a:prstGeom>
            <a:solidFill>
              <a:srgbClr val="FCFEB9"/>
            </a:solidFill>
            <a:ln w="12700">
              <a:solidFill>
                <a:schemeClr val="tx1"/>
              </a:solidFill>
              <a:miter lim="800000"/>
              <a:headEnd/>
              <a:tailEnd/>
            </a:ln>
            <a:effectLst>
              <a:outerShdw dist="71842" dir="2700000" algn="ctr" rotWithShape="0">
                <a:schemeClr val="bg2"/>
              </a:outerShdw>
            </a:effectLst>
          </p:spPr>
          <p:txBody>
            <a:bodyPr wrap="none" anchor="ctr"/>
            <a:lstStyle/>
            <a:p>
              <a:pPr>
                <a:defRPr/>
              </a:pPr>
              <a:endParaRPr lang="en-GB"/>
            </a:p>
          </p:txBody>
        </p:sp>
        <p:sp>
          <p:nvSpPr>
            <p:cNvPr id="43023" name="Rectangle 12"/>
            <p:cNvSpPr>
              <a:spLocks noChangeArrowheads="1"/>
            </p:cNvSpPr>
            <p:nvPr/>
          </p:nvSpPr>
          <p:spPr bwMode="auto">
            <a:xfrm>
              <a:off x="1964" y="892"/>
              <a:ext cx="302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en-US" sz="2100" b="1">
                  <a:solidFill>
                    <a:srgbClr val="663300"/>
                  </a:solidFill>
                </a:rPr>
                <a:t>Estimated total manufacturing</a:t>
              </a:r>
              <a:br>
                <a:rPr lang="en-US" sz="2100" b="1">
                  <a:solidFill>
                    <a:srgbClr val="663300"/>
                  </a:solidFill>
                </a:rPr>
              </a:br>
              <a:r>
                <a:rPr lang="en-US" sz="2100" b="1">
                  <a:solidFill>
                    <a:srgbClr val="663300"/>
                  </a:solidFill>
                </a:rPr>
                <a:t>overhead cost for the coming period</a:t>
              </a:r>
            </a:p>
          </p:txBody>
        </p:sp>
        <p:sp>
          <p:nvSpPr>
            <p:cNvPr id="43024" name="Rectangle 13"/>
            <p:cNvSpPr>
              <a:spLocks noChangeArrowheads="1"/>
            </p:cNvSpPr>
            <p:nvPr/>
          </p:nvSpPr>
          <p:spPr bwMode="auto">
            <a:xfrm>
              <a:off x="1929" y="1335"/>
              <a:ext cx="3104"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en-US" sz="2100" b="1">
                  <a:solidFill>
                    <a:srgbClr val="663300"/>
                  </a:solidFill>
                </a:rPr>
                <a:t>Estimated total units in the</a:t>
              </a:r>
              <a:br>
                <a:rPr lang="en-US" sz="2100" b="1">
                  <a:solidFill>
                    <a:srgbClr val="663300"/>
                  </a:solidFill>
                </a:rPr>
              </a:br>
              <a:r>
                <a:rPr lang="en-US" sz="2100" b="1">
                  <a:solidFill>
                    <a:srgbClr val="663300"/>
                  </a:solidFill>
                </a:rPr>
                <a:t>allocation base for the coming period</a:t>
              </a:r>
            </a:p>
          </p:txBody>
        </p:sp>
        <p:sp>
          <p:nvSpPr>
            <p:cNvPr id="43025" name="Rectangle 14"/>
            <p:cNvSpPr>
              <a:spLocks noChangeArrowheads="1"/>
            </p:cNvSpPr>
            <p:nvPr/>
          </p:nvSpPr>
          <p:spPr bwMode="auto">
            <a:xfrm>
              <a:off x="935" y="1153"/>
              <a:ext cx="9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b="1" dirty="0">
                  <a:solidFill>
                    <a:srgbClr val="663300"/>
                  </a:solidFill>
                </a:rPr>
                <a:t>POHR  =</a:t>
              </a:r>
            </a:p>
          </p:txBody>
        </p:sp>
        <p:sp>
          <p:nvSpPr>
            <p:cNvPr id="43026" name="Line 15"/>
            <p:cNvSpPr>
              <a:spLocks noChangeShapeType="1"/>
            </p:cNvSpPr>
            <p:nvPr/>
          </p:nvSpPr>
          <p:spPr bwMode="auto">
            <a:xfrm>
              <a:off x="1998" y="1296"/>
              <a:ext cx="29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Footer Placeholder 2"/>
          <p:cNvSpPr>
            <a:spLocks noGrp="1"/>
          </p:cNvSpPr>
          <p:nvPr>
            <p:ph type="ftr" sz="quarter" idx="10"/>
          </p:nvPr>
        </p:nvSpPr>
        <p:spPr/>
        <p:txBody>
          <a:bodyPr/>
          <a:lstStyle/>
          <a:p>
            <a:pPr>
              <a:defRPr/>
            </a:pPr>
            <a:r>
              <a:rPr lang="en-US" dirty="0">
                <a:solidFill>
                  <a:srgbClr val="000000"/>
                </a:solidFill>
              </a:rPr>
              <a:t>Slide 23  of  181</a:t>
            </a:r>
          </a:p>
        </p:txBody>
      </p:sp>
    </p:spTree>
    <p:extLst>
      <p:ext uri="{BB962C8B-B14F-4D97-AF65-F5344CB8AC3E}">
        <p14:creationId xmlns:p14="http://schemas.microsoft.com/office/powerpoint/2010/main" val="51152388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3972"/>
                                        </p:tgtEl>
                                        <p:attrNameLst>
                                          <p:attrName>style.visibility</p:attrName>
                                        </p:attrNameLst>
                                      </p:cBhvr>
                                      <p:to>
                                        <p:strVal val="visible"/>
                                      </p:to>
                                    </p:set>
                                    <p:animEffect transition="in" filter="strips(downRight)">
                                      <p:cBhvr>
                                        <p:cTn id="11" dur="500"/>
                                        <p:tgtEl>
                                          <p:spTgt spid="8397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3970"/>
                                        </p:tgtEl>
                                        <p:attrNameLst>
                                          <p:attrName>style.visibility</p:attrName>
                                        </p:attrNameLst>
                                      </p:cBhvr>
                                      <p:to>
                                        <p:strVal val="visible"/>
                                      </p:to>
                                    </p:set>
                                    <p:animEffect transition="in" filter="dissolve">
                                      <p:cBhvr>
                                        <p:cTn id="15"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autoUpdateAnimBg="0"/>
      <p:bldP spid="8397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r>
              <a:rPr lang="en-US"/>
              <a:t>Application of Manufacturing Overhead</a:t>
            </a:r>
          </a:p>
        </p:txBody>
      </p:sp>
      <p:grpSp>
        <p:nvGrpSpPr>
          <p:cNvPr id="9220" name="Group 29"/>
          <p:cNvGrpSpPr>
            <a:grpSpLocks/>
          </p:cNvGrpSpPr>
          <p:nvPr/>
        </p:nvGrpSpPr>
        <p:grpSpPr bwMode="auto">
          <a:xfrm>
            <a:off x="838200" y="1447800"/>
            <a:ext cx="7758113" cy="4821238"/>
            <a:chOff x="528" y="912"/>
            <a:chExt cx="4887" cy="3037"/>
          </a:xfrm>
        </p:grpSpPr>
        <p:graphicFrame>
          <p:nvGraphicFramePr>
            <p:cNvPr id="9218" name="Object 4"/>
            <p:cNvGraphicFramePr>
              <a:graphicFrameLocks/>
            </p:cNvGraphicFramePr>
            <p:nvPr/>
          </p:nvGraphicFramePr>
          <p:xfrm>
            <a:off x="528" y="912"/>
            <a:ext cx="4887" cy="3037"/>
          </p:xfrm>
          <a:graphic>
            <a:graphicData uri="http://schemas.openxmlformats.org/presentationml/2006/ole">
              <mc:AlternateContent xmlns:mc="http://schemas.openxmlformats.org/markup-compatibility/2006">
                <mc:Choice xmlns:v="urn:schemas-microsoft-com:vml" Requires="v">
                  <p:oleObj name="Worksheet" r:id="rId3" imgW="4705395" imgH="3066965" progId="Excel.Sheet.8">
                    <p:embed/>
                  </p:oleObj>
                </mc:Choice>
                <mc:Fallback>
                  <p:oleObj name="Worksheet" r:id="rId3" imgW="4705395" imgH="3066965" progId="Excel.Sheet.8">
                    <p:embed/>
                    <p:pic>
                      <p:nvPicPr>
                        <p:cNvPr id="9218" name="Object 4"/>
                        <p:cNvPicPr>
                          <a:picLocks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28" y="912"/>
                          <a:ext cx="4887" cy="3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8" name="Line 5"/>
            <p:cNvSpPr>
              <a:spLocks noChangeShapeType="1"/>
            </p:cNvSpPr>
            <p:nvPr/>
          </p:nvSpPr>
          <p:spPr bwMode="auto">
            <a:xfrm>
              <a:off x="1540" y="1364"/>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9" name="Line 6"/>
            <p:cNvSpPr>
              <a:spLocks noChangeShapeType="1"/>
            </p:cNvSpPr>
            <p:nvPr/>
          </p:nvSpPr>
          <p:spPr bwMode="auto">
            <a:xfrm>
              <a:off x="1540" y="1700"/>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Line 7"/>
            <p:cNvSpPr>
              <a:spLocks noChangeShapeType="1"/>
            </p:cNvSpPr>
            <p:nvPr/>
          </p:nvSpPr>
          <p:spPr bwMode="auto">
            <a:xfrm>
              <a:off x="1060" y="1844"/>
              <a:ext cx="157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8"/>
            <p:cNvSpPr>
              <a:spLocks noChangeShapeType="1"/>
            </p:cNvSpPr>
            <p:nvPr/>
          </p:nvSpPr>
          <p:spPr bwMode="auto">
            <a:xfrm>
              <a:off x="3892" y="1364"/>
              <a:ext cx="133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Line 9"/>
            <p:cNvSpPr>
              <a:spLocks noChangeShapeType="1"/>
            </p:cNvSpPr>
            <p:nvPr/>
          </p:nvSpPr>
          <p:spPr bwMode="auto">
            <a:xfrm>
              <a:off x="4036" y="154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10"/>
            <p:cNvSpPr>
              <a:spLocks noChangeShapeType="1"/>
            </p:cNvSpPr>
            <p:nvPr/>
          </p:nvSpPr>
          <p:spPr bwMode="auto">
            <a:xfrm>
              <a:off x="1344" y="1988"/>
              <a:ext cx="12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1"/>
            <p:cNvSpPr>
              <a:spLocks noChangeShapeType="1"/>
            </p:cNvSpPr>
            <p:nvPr/>
          </p:nvSpPr>
          <p:spPr bwMode="auto">
            <a:xfrm>
              <a:off x="4032" y="170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5" name="Oval 12"/>
            <p:cNvSpPr>
              <a:spLocks noChangeArrowheads="1"/>
            </p:cNvSpPr>
            <p:nvPr/>
          </p:nvSpPr>
          <p:spPr bwMode="auto">
            <a:xfrm>
              <a:off x="2447" y="2349"/>
              <a:ext cx="512" cy="368"/>
            </a:xfrm>
            <a:prstGeom prst="ellipse">
              <a:avLst/>
            </a:prstGeom>
            <a:noFill/>
            <a:ln w="5715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36" name="Oval 13"/>
            <p:cNvSpPr>
              <a:spLocks noChangeArrowheads="1"/>
            </p:cNvSpPr>
            <p:nvPr/>
          </p:nvSpPr>
          <p:spPr bwMode="auto">
            <a:xfrm>
              <a:off x="3551" y="2349"/>
              <a:ext cx="512" cy="368"/>
            </a:xfrm>
            <a:prstGeom prst="ellipse">
              <a:avLst/>
            </a:prstGeom>
            <a:noFill/>
            <a:ln w="5715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9237" name="AutoShape 14"/>
            <p:cNvCxnSpPr>
              <a:cxnSpLocks noChangeShapeType="1"/>
            </p:cNvCxnSpPr>
            <p:nvPr/>
          </p:nvCxnSpPr>
          <p:spPr bwMode="auto">
            <a:xfrm rot="16200000" flipH="1">
              <a:off x="3254" y="2185"/>
              <a:ext cx="1" cy="1104"/>
            </a:xfrm>
            <a:prstGeom prst="curvedConnector3">
              <a:avLst>
                <a:gd name="adj1" fmla="val 12600005"/>
              </a:avLst>
            </a:prstGeom>
            <a:noFill/>
            <a:ln w="571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2" name="Footer Placeholder 1"/>
          <p:cNvSpPr>
            <a:spLocks noGrp="1"/>
          </p:cNvSpPr>
          <p:nvPr>
            <p:ph type="ftr" sz="quarter" idx="10"/>
          </p:nvPr>
        </p:nvSpPr>
        <p:spPr/>
        <p:txBody>
          <a:bodyPr/>
          <a:lstStyle/>
          <a:p>
            <a:pPr>
              <a:defRPr/>
            </a:pPr>
            <a:r>
              <a:rPr lang="en-US" dirty="0">
                <a:solidFill>
                  <a:srgbClr val="000000"/>
                </a:solidFill>
              </a:rPr>
              <a:t>Slide  24  of  181</a:t>
            </a:r>
          </a:p>
        </p:txBody>
      </p:sp>
    </p:spTree>
    <p:extLst>
      <p:ext uri="{BB962C8B-B14F-4D97-AF65-F5344CB8AC3E}">
        <p14:creationId xmlns:p14="http://schemas.microsoft.com/office/powerpoint/2010/main" val="1950300552"/>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t>Completing the Job Cost Sheet</a:t>
            </a:r>
          </a:p>
        </p:txBody>
      </p:sp>
      <p:grpSp>
        <p:nvGrpSpPr>
          <p:cNvPr id="10244" name="Group 19"/>
          <p:cNvGrpSpPr>
            <a:grpSpLocks/>
          </p:cNvGrpSpPr>
          <p:nvPr/>
        </p:nvGrpSpPr>
        <p:grpSpPr bwMode="auto">
          <a:xfrm>
            <a:off x="838200" y="1447800"/>
            <a:ext cx="7758113" cy="4821238"/>
            <a:chOff x="528" y="912"/>
            <a:chExt cx="4887" cy="3037"/>
          </a:xfrm>
        </p:grpSpPr>
        <p:graphicFrame>
          <p:nvGraphicFramePr>
            <p:cNvPr id="10242" name="Object 4"/>
            <p:cNvGraphicFramePr>
              <a:graphicFrameLocks/>
            </p:cNvGraphicFramePr>
            <p:nvPr/>
          </p:nvGraphicFramePr>
          <p:xfrm>
            <a:off x="528" y="912"/>
            <a:ext cx="4887" cy="3037"/>
          </p:xfrm>
          <a:graphic>
            <a:graphicData uri="http://schemas.openxmlformats.org/presentationml/2006/ole">
              <mc:AlternateContent xmlns:mc="http://schemas.openxmlformats.org/markup-compatibility/2006">
                <mc:Choice xmlns:v="urn:schemas-microsoft-com:vml" Requires="v">
                  <p:oleObj name="Worksheet" r:id="rId3" imgW="4705395" imgH="3066965" progId="Excel.Sheet.8">
                    <p:embed/>
                  </p:oleObj>
                </mc:Choice>
                <mc:Fallback>
                  <p:oleObj name="Worksheet" r:id="rId3" imgW="4705395" imgH="3066965" progId="Excel.Sheet.8">
                    <p:embed/>
                    <p:pic>
                      <p:nvPicPr>
                        <p:cNvPr id="10242" name="Object 4"/>
                        <p:cNvPicPr>
                          <a:picLocks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28" y="912"/>
                          <a:ext cx="4887" cy="3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2" name="Line 5"/>
            <p:cNvSpPr>
              <a:spLocks noChangeShapeType="1"/>
            </p:cNvSpPr>
            <p:nvPr/>
          </p:nvSpPr>
          <p:spPr bwMode="auto">
            <a:xfrm>
              <a:off x="1540" y="1364"/>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3" name="Line 6"/>
            <p:cNvSpPr>
              <a:spLocks noChangeShapeType="1"/>
            </p:cNvSpPr>
            <p:nvPr/>
          </p:nvSpPr>
          <p:spPr bwMode="auto">
            <a:xfrm>
              <a:off x="1540" y="1700"/>
              <a:ext cx="10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7"/>
            <p:cNvSpPr>
              <a:spLocks noChangeShapeType="1"/>
            </p:cNvSpPr>
            <p:nvPr/>
          </p:nvSpPr>
          <p:spPr bwMode="auto">
            <a:xfrm>
              <a:off x="1060" y="1844"/>
              <a:ext cx="157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5" name="Line 8"/>
            <p:cNvSpPr>
              <a:spLocks noChangeShapeType="1"/>
            </p:cNvSpPr>
            <p:nvPr/>
          </p:nvSpPr>
          <p:spPr bwMode="auto">
            <a:xfrm>
              <a:off x="3892" y="1364"/>
              <a:ext cx="133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6" name="Line 9"/>
            <p:cNvSpPr>
              <a:spLocks noChangeShapeType="1"/>
            </p:cNvSpPr>
            <p:nvPr/>
          </p:nvSpPr>
          <p:spPr bwMode="auto">
            <a:xfrm>
              <a:off x="4036" y="154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0"/>
            <p:cNvSpPr>
              <a:spLocks noChangeShapeType="1"/>
            </p:cNvSpPr>
            <p:nvPr/>
          </p:nvSpPr>
          <p:spPr bwMode="auto">
            <a:xfrm>
              <a:off x="1344" y="1988"/>
              <a:ext cx="12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1"/>
            <p:cNvSpPr>
              <a:spLocks noChangeShapeType="1"/>
            </p:cNvSpPr>
            <p:nvPr/>
          </p:nvSpPr>
          <p:spPr bwMode="auto">
            <a:xfrm>
              <a:off x="4032" y="1700"/>
              <a:ext cx="1192"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25  of  181</a:t>
            </a:r>
          </a:p>
        </p:txBody>
      </p:sp>
    </p:spTree>
    <p:extLst>
      <p:ext uri="{BB962C8B-B14F-4D97-AF65-F5344CB8AC3E}">
        <p14:creationId xmlns:p14="http://schemas.microsoft.com/office/powerpoint/2010/main" val="963519641"/>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Interpreting the Average Unit Cost</a:t>
            </a:r>
          </a:p>
        </p:txBody>
      </p:sp>
      <p:sp>
        <p:nvSpPr>
          <p:cNvPr id="90115" name="Rectangle 3"/>
          <p:cNvSpPr>
            <a:spLocks noChangeArrowheads="1"/>
          </p:cNvSpPr>
          <p:nvPr/>
        </p:nvSpPr>
        <p:spPr bwMode="auto">
          <a:xfrm>
            <a:off x="533400" y="1447800"/>
            <a:ext cx="8382000" cy="41148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defRPr/>
            </a:pPr>
            <a:r>
              <a:rPr lang="en-US" sz="2800" b="1"/>
              <a:t>The average unit cost should not be interpreted</a:t>
            </a:r>
          </a:p>
          <a:p>
            <a:pPr algn="ctr" eaLnBrk="0" hangingPunct="0">
              <a:defRPr/>
            </a:pPr>
            <a:r>
              <a:rPr lang="en-US" sz="2800" b="1"/>
              <a:t>as the costs that would actually be incurred if an</a:t>
            </a:r>
            <a:br>
              <a:rPr lang="en-US" sz="2800" b="1"/>
            </a:br>
            <a:r>
              <a:rPr lang="en-US" sz="2800" b="1"/>
              <a:t>additional unit were produced.</a:t>
            </a:r>
            <a:br>
              <a:rPr lang="en-US" sz="2800" b="1"/>
            </a:br>
            <a:br>
              <a:rPr lang="en-US" sz="2800" b="1"/>
            </a:br>
            <a:r>
              <a:rPr lang="en-US" sz="2800" b="1"/>
              <a:t>Fixed overhead would not change if another unit</a:t>
            </a:r>
            <a:br>
              <a:rPr lang="en-US" sz="2800" b="1"/>
            </a:br>
            <a:r>
              <a:rPr lang="en-US" sz="2800" b="1"/>
              <a:t>were produced, so the incremental cost of </a:t>
            </a:r>
            <a:br>
              <a:rPr lang="en-US" sz="2800" b="1"/>
            </a:br>
            <a:r>
              <a:rPr lang="en-US" sz="2800" b="1"/>
              <a:t>another unit may be somewhat less than $118.</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26   of  181</a:t>
            </a:r>
          </a:p>
        </p:txBody>
      </p:sp>
    </p:spTree>
    <p:extLst>
      <p:ext uri="{BB962C8B-B14F-4D97-AF65-F5344CB8AC3E}">
        <p14:creationId xmlns:p14="http://schemas.microsoft.com/office/powerpoint/2010/main" val="749975224"/>
      </p:ext>
    </p:extLst>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sp>
        <p:nvSpPr>
          <p:cNvPr id="92164" name="Rectangle 4"/>
          <p:cNvSpPr>
            <a:spLocks noChangeArrowheads="1"/>
          </p:cNvSpPr>
          <p:nvPr/>
        </p:nvSpPr>
        <p:spPr bwMode="auto">
          <a:xfrm>
            <a:off x="685800" y="1600200"/>
            <a:ext cx="8010525" cy="4724400"/>
          </a:xfrm>
          <a:prstGeom prst="rect">
            <a:avLst/>
          </a:prstGeom>
          <a:solidFill>
            <a:srgbClr val="CCFFCC"/>
          </a:solidFill>
          <a:ln w="12699">
            <a:solidFill>
              <a:schemeClr val="tx2"/>
            </a:solidFill>
            <a:miter lim="800000"/>
            <a:headEnd/>
            <a:tailEnd/>
          </a:ln>
          <a:effectLst>
            <a:outerShdw dist="107763" dir="2700000" algn="ctr" rotWithShape="0">
              <a:schemeClr val="bg2"/>
            </a:outerShdw>
          </a:effectLst>
        </p:spPr>
        <p:txBody>
          <a:bodyPr lIns="90488" tIns="44450" rIns="90488" bIns="44450"/>
          <a:lstStyle/>
          <a:p>
            <a:pPr marL="469900" indent="-469900">
              <a:spcBef>
                <a:spcPct val="20000"/>
              </a:spcBef>
              <a:buClr>
                <a:schemeClr val="tx1"/>
              </a:buClr>
              <a:buFont typeface="Wingdings" pitchFamily="2" charset="2"/>
              <a:buNone/>
              <a:defRPr/>
            </a:pPr>
            <a:r>
              <a:rPr lang="en-US" sz="2800"/>
              <a:t> 	Job WR53 at NW Fab, Inc. required $200 of direct materials and 10 direct labor hours at $15 per hour. Estimated total overhead for the year was $760,000 and estimated direct labor hours were 20,000. What would be recorded as the cost of job WR53?</a:t>
            </a:r>
          </a:p>
          <a:p>
            <a:pPr marL="908050" lvl="1" indent="-436563">
              <a:spcBef>
                <a:spcPct val="20000"/>
              </a:spcBef>
              <a:buClr>
                <a:schemeClr val="tx1"/>
              </a:buClr>
              <a:buSzPct val="75000"/>
              <a:buFont typeface="Wingdings" pitchFamily="2" charset="2"/>
              <a:buNone/>
              <a:defRPr/>
            </a:pPr>
            <a:r>
              <a:rPr lang="en-US" sz="2800"/>
              <a:t>a. $200.</a:t>
            </a:r>
          </a:p>
          <a:p>
            <a:pPr marL="908050" lvl="1" indent="-436563">
              <a:spcBef>
                <a:spcPct val="20000"/>
              </a:spcBef>
              <a:buClr>
                <a:schemeClr val="tx1"/>
              </a:buClr>
              <a:buSzPct val="75000"/>
              <a:buFont typeface="Wingdings" pitchFamily="2" charset="2"/>
              <a:buNone/>
              <a:defRPr/>
            </a:pPr>
            <a:r>
              <a:rPr lang="en-US" sz="2800"/>
              <a:t>b. $350.</a:t>
            </a:r>
          </a:p>
          <a:p>
            <a:pPr marL="908050" lvl="1" indent="-436563">
              <a:spcBef>
                <a:spcPct val="20000"/>
              </a:spcBef>
              <a:buClr>
                <a:schemeClr val="tx1"/>
              </a:buClr>
              <a:buSzPct val="75000"/>
              <a:buFont typeface="Wingdings" pitchFamily="2" charset="2"/>
              <a:buNone/>
              <a:defRPr/>
            </a:pPr>
            <a:r>
              <a:rPr lang="en-US" sz="2800"/>
              <a:t>c. $380.</a:t>
            </a:r>
          </a:p>
          <a:p>
            <a:pPr marL="908050" lvl="1" indent="-436563">
              <a:spcBef>
                <a:spcPct val="20000"/>
              </a:spcBef>
              <a:buClr>
                <a:schemeClr val="tx1"/>
              </a:buClr>
              <a:buSzPct val="75000"/>
              <a:buFont typeface="Wingdings" pitchFamily="2" charset="2"/>
              <a:buNone/>
              <a:defRPr/>
            </a:pPr>
            <a:r>
              <a:rPr lang="en-US" sz="2800"/>
              <a:t>d. $730.</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27  of  181</a:t>
            </a:r>
          </a:p>
        </p:txBody>
      </p:sp>
    </p:spTree>
    <p:extLst>
      <p:ext uri="{BB962C8B-B14F-4D97-AF65-F5344CB8AC3E}">
        <p14:creationId xmlns:p14="http://schemas.microsoft.com/office/powerpoint/2010/main" val="188162739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7"/>
          <p:cNvSpPr>
            <a:spLocks noChangeArrowheads="1"/>
          </p:cNvSpPr>
          <p:nvPr/>
        </p:nvSpPr>
        <p:spPr bwMode="auto">
          <a:xfrm>
            <a:off x="685800" y="1600200"/>
            <a:ext cx="8010525" cy="4724400"/>
          </a:xfrm>
          <a:prstGeom prst="rect">
            <a:avLst/>
          </a:prstGeom>
          <a:solidFill>
            <a:srgbClr val="CCFFCC"/>
          </a:solidFill>
          <a:ln w="12699">
            <a:solidFill>
              <a:schemeClr val="tx2"/>
            </a:solidFill>
            <a:miter lim="800000"/>
            <a:headEnd/>
            <a:tailEnd/>
          </a:ln>
          <a:effectLst>
            <a:outerShdw dist="107763" dir="2700000" algn="ctr" rotWithShape="0">
              <a:schemeClr val="bg2"/>
            </a:outerShdw>
          </a:effectLst>
        </p:spPr>
        <p:txBody>
          <a:bodyPr lIns="90488" tIns="44450" rIns="90488" bIns="44450"/>
          <a:lstStyle/>
          <a:p>
            <a:pPr marL="469900" indent="-469900">
              <a:spcBef>
                <a:spcPct val="20000"/>
              </a:spcBef>
              <a:buClr>
                <a:schemeClr val="tx1"/>
              </a:buClr>
              <a:buFont typeface="Wingdings" pitchFamily="2" charset="2"/>
              <a:buNone/>
              <a:defRPr/>
            </a:pPr>
            <a:r>
              <a:rPr lang="en-US" sz="2800" dirty="0"/>
              <a:t> 	Job WR53 at NW Fab, Inc. required $200 of direct materials and 10 direct labor hours at $15 per hour. Estimated total overhead for the year was $760,000 and estimated direct labor hours were 20,000. What would be recorded as the cost of job WR53?</a:t>
            </a:r>
          </a:p>
          <a:p>
            <a:pPr marL="908050" lvl="1" indent="-436563">
              <a:spcBef>
                <a:spcPct val="20000"/>
              </a:spcBef>
              <a:buClr>
                <a:schemeClr val="tx1"/>
              </a:buClr>
              <a:buSzPct val="75000"/>
              <a:buFont typeface="Wingdings" pitchFamily="2" charset="2"/>
              <a:buNone/>
              <a:defRPr/>
            </a:pPr>
            <a:r>
              <a:rPr lang="en-US" sz="2800" dirty="0">
                <a:solidFill>
                  <a:schemeClr val="accent1"/>
                </a:solidFill>
              </a:rPr>
              <a:t>a. $200.</a:t>
            </a:r>
          </a:p>
          <a:p>
            <a:pPr marL="908050" lvl="1" indent="-436563">
              <a:spcBef>
                <a:spcPct val="20000"/>
              </a:spcBef>
              <a:buClr>
                <a:schemeClr val="tx1"/>
              </a:buClr>
              <a:buSzPct val="75000"/>
              <a:buFont typeface="Wingdings" pitchFamily="2" charset="2"/>
              <a:buNone/>
              <a:defRPr/>
            </a:pPr>
            <a:r>
              <a:rPr lang="en-US" sz="2800" dirty="0">
                <a:solidFill>
                  <a:schemeClr val="accent1"/>
                </a:solidFill>
              </a:rPr>
              <a:t>b. $350.</a:t>
            </a:r>
          </a:p>
          <a:p>
            <a:pPr marL="908050" lvl="1" indent="-436563">
              <a:spcBef>
                <a:spcPct val="20000"/>
              </a:spcBef>
              <a:buClr>
                <a:schemeClr val="tx1"/>
              </a:buClr>
              <a:buSzPct val="75000"/>
              <a:buFont typeface="Wingdings" pitchFamily="2" charset="2"/>
              <a:buNone/>
              <a:defRPr/>
            </a:pPr>
            <a:r>
              <a:rPr lang="en-US" sz="2800" dirty="0">
                <a:solidFill>
                  <a:schemeClr val="accent1"/>
                </a:solidFill>
              </a:rPr>
              <a:t>c. $380.</a:t>
            </a:r>
          </a:p>
          <a:p>
            <a:pPr marL="908050" lvl="1" indent="-436563">
              <a:spcBef>
                <a:spcPct val="20000"/>
              </a:spcBef>
              <a:buClr>
                <a:schemeClr val="tx1"/>
              </a:buClr>
              <a:buSzPct val="75000"/>
              <a:buFont typeface="Wingdings" pitchFamily="2" charset="2"/>
              <a:buNone/>
              <a:defRPr/>
            </a:pPr>
            <a:r>
              <a:rPr lang="en-US" sz="2800" dirty="0"/>
              <a:t>d. $730.</a:t>
            </a:r>
          </a:p>
        </p:txBody>
      </p:sp>
      <p:sp>
        <p:nvSpPr>
          <p:cNvPr id="11268"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sp>
        <p:nvSpPr>
          <p:cNvPr id="11270" name="Oval 5"/>
          <p:cNvSpPr>
            <a:spLocks noChangeArrowheads="1"/>
          </p:cNvSpPr>
          <p:nvPr/>
        </p:nvSpPr>
        <p:spPr bwMode="auto">
          <a:xfrm>
            <a:off x="1109663" y="5838825"/>
            <a:ext cx="482600" cy="4572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aphicFrame>
        <p:nvGraphicFramePr>
          <p:cNvPr id="11266" name="Object 6"/>
          <p:cNvGraphicFramePr>
            <a:graphicFrameLocks noChangeAspect="1"/>
          </p:cNvGraphicFramePr>
          <p:nvPr>
            <p:extLst>
              <p:ext uri="{D42A27DB-BD31-4B8C-83A1-F6EECF244321}">
                <p14:modId xmlns:p14="http://schemas.microsoft.com/office/powerpoint/2010/main" val="3792483899"/>
              </p:ext>
            </p:extLst>
          </p:nvPr>
        </p:nvGraphicFramePr>
        <p:xfrm>
          <a:off x="2895600" y="4400550"/>
          <a:ext cx="5676900" cy="2000250"/>
        </p:xfrm>
        <a:graphic>
          <a:graphicData uri="http://schemas.openxmlformats.org/presentationml/2006/ole">
            <mc:AlternateContent xmlns:mc="http://schemas.openxmlformats.org/markup-compatibility/2006">
              <mc:Choice xmlns:v="urn:schemas-microsoft-com:vml" Requires="v">
                <p:oleObj name="Worksheet" r:id="rId3" imgW="5695852" imgH="2600490" progId="Excel.Sheet.8">
                  <p:embed/>
                </p:oleObj>
              </mc:Choice>
              <mc:Fallback>
                <p:oleObj name="Worksheet" r:id="rId3" imgW="5695852" imgH="2600490" progId="Excel.Sheet.8">
                  <p:embed/>
                  <p:pic>
                    <p:nvPicPr>
                      <p:cNvPr id="11266" name="Object 6"/>
                      <p:cNvPicPr>
                        <a:picLocks noChangeAspect="1" noChangeArrowheads="1"/>
                      </p:cNvPicPr>
                      <p:nvPr/>
                    </p:nvPicPr>
                    <p:blipFill>
                      <a:blip r:embed="rId4"/>
                      <a:srcRect b="17931"/>
                      <a:stretch>
                        <a:fillRect/>
                      </a:stretch>
                    </p:blipFill>
                    <p:spPr bwMode="auto">
                      <a:xfrm>
                        <a:off x="2895600" y="4400550"/>
                        <a:ext cx="5676900" cy="2000250"/>
                      </a:xfrm>
                      <a:prstGeom prst="rect">
                        <a:avLst/>
                      </a:prstGeom>
                      <a:noFill/>
                      <a:ln w="19050">
                        <a:solidFill>
                          <a:schemeClr val="tx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28   of  181</a:t>
            </a:r>
          </a:p>
        </p:txBody>
      </p:sp>
    </p:spTree>
    <p:extLst>
      <p:ext uri="{BB962C8B-B14F-4D97-AF65-F5344CB8AC3E}">
        <p14:creationId xmlns:p14="http://schemas.microsoft.com/office/powerpoint/2010/main" val="1653156503"/>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0200" y="1524000"/>
            <a:ext cx="6553200" cy="4953000"/>
            <a:chOff x="1008" y="960"/>
            <a:chExt cx="4128" cy="3120"/>
          </a:xfrm>
        </p:grpSpPr>
        <p:graphicFrame>
          <p:nvGraphicFramePr>
            <p:cNvPr id="12290" name="Object 3"/>
            <p:cNvGraphicFramePr>
              <a:graphicFrameLocks/>
            </p:cNvGraphicFramePr>
            <p:nvPr/>
          </p:nvGraphicFramePr>
          <p:xfrm>
            <a:off x="1008" y="960"/>
            <a:ext cx="4128" cy="3120"/>
          </p:xfrm>
          <a:graphic>
            <a:graphicData uri="http://schemas.openxmlformats.org/presentationml/2006/ole">
              <mc:AlternateContent xmlns:mc="http://schemas.openxmlformats.org/markup-compatibility/2006">
                <mc:Choice xmlns:v="urn:schemas-microsoft-com:vml" Requires="v">
                  <p:oleObj name="Clip Gallery" r:id="rId3" imgW="4960800" imgH="6010200" progId="MS_ClipArt_Gallery.2">
                    <p:embed/>
                  </p:oleObj>
                </mc:Choice>
                <mc:Fallback>
                  <p:oleObj name="Clip Gallery" r:id="rId3" imgW="4960800" imgH="6010200" progId="MS_ClipArt_Gallery.2">
                    <p:embed/>
                    <p:pic>
                      <p:nvPicPr>
                        <p:cNvPr id="12290" name="Object 3"/>
                        <p:cNvPicPr>
                          <a:picLocks noChangeArrowheads="1"/>
                        </p:cNvPicPr>
                        <p:nvPr/>
                      </p:nvPicPr>
                      <p:blipFill>
                        <a:blip r:embed="rId4">
                          <a:extLst>
                            <a:ext uri="{28A0092B-C50C-407E-A947-70E740481C1C}">
                              <a14:useLocalDpi xmlns:a14="http://schemas.microsoft.com/office/drawing/2010/main" val="0"/>
                            </a:ext>
                          </a:extLst>
                        </a:blip>
                        <a:srcRect b="27777"/>
                        <a:stretch>
                          <a:fillRect/>
                        </a:stretch>
                      </p:blipFill>
                      <p:spPr bwMode="auto">
                        <a:xfrm>
                          <a:off x="1008" y="960"/>
                          <a:ext cx="4128" cy="31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Text Box 4"/>
            <p:cNvSpPr txBox="1">
              <a:spLocks noChangeArrowheads="1"/>
            </p:cNvSpPr>
            <p:nvPr/>
          </p:nvSpPr>
          <p:spPr bwMode="auto">
            <a:xfrm>
              <a:off x="2736" y="1170"/>
              <a:ext cx="211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chemeClr val="tx2"/>
                  </a:solidFill>
                </a:rPr>
                <a:t>Let’s summarize the document flow in a job-order costing system.</a:t>
              </a:r>
            </a:p>
          </p:txBody>
        </p:sp>
      </p:grpSp>
      <p:sp>
        <p:nvSpPr>
          <p:cNvPr id="12292" name="Rectangle 5"/>
          <p:cNvSpPr>
            <a:spLocks noGrp="1" noChangeArrowheads="1"/>
          </p:cNvSpPr>
          <p:nvPr>
            <p:ph type="title"/>
          </p:nvPr>
        </p:nvSpPr>
        <p:spPr/>
        <p:txBody>
          <a:bodyPr>
            <a:normAutofit fontScale="90000"/>
          </a:bodyPr>
          <a:lstStyle/>
          <a:p>
            <a:pPr eaLnBrk="1" hangingPunct="1"/>
            <a:r>
              <a:rPr lang="en-US"/>
              <a:t>Job-Order Costing</a:t>
            </a:r>
            <a:br>
              <a:rPr lang="en-US"/>
            </a:br>
            <a:r>
              <a:rPr lang="en-US"/>
              <a:t>Document Flow Summary</a:t>
            </a:r>
          </a:p>
        </p:txBody>
      </p:sp>
      <p:sp>
        <p:nvSpPr>
          <p:cNvPr id="3" name="Footer Placeholder 2"/>
          <p:cNvSpPr>
            <a:spLocks noGrp="1"/>
          </p:cNvSpPr>
          <p:nvPr>
            <p:ph type="ftr" sz="quarter" idx="10"/>
          </p:nvPr>
        </p:nvSpPr>
        <p:spPr/>
        <p:txBody>
          <a:bodyPr/>
          <a:lstStyle/>
          <a:p>
            <a:pPr>
              <a:defRPr/>
            </a:pPr>
            <a:r>
              <a:rPr lang="en-US" dirty="0">
                <a:solidFill>
                  <a:srgbClr val="000000"/>
                </a:solidFill>
              </a:rPr>
              <a:t>Slide 29   of  181</a:t>
            </a:r>
          </a:p>
        </p:txBody>
      </p:sp>
    </p:spTree>
    <p:extLst>
      <p:ext uri="{BB962C8B-B14F-4D97-AF65-F5344CB8AC3E}">
        <p14:creationId xmlns:p14="http://schemas.microsoft.com/office/powerpoint/2010/main" val="165263467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1"/>
            <a:ext cx="7772400" cy="609600"/>
          </a:xfrm>
        </p:spPr>
        <p:txBody>
          <a:bodyPr/>
          <a:lstStyle/>
          <a:p>
            <a:pPr algn="ctr"/>
            <a:r>
              <a:rPr lang="en-US" sz="1800" u="sng" dirty="0"/>
              <a:t>Topic &amp; structure of the lesson</a:t>
            </a:r>
            <a:endParaRPr lang="en-GB" sz="1800" u="sng" dirty="0"/>
          </a:p>
        </p:txBody>
      </p:sp>
      <p:sp>
        <p:nvSpPr>
          <p:cNvPr id="3" name="Text Placeholder 2"/>
          <p:cNvSpPr>
            <a:spLocks noGrp="1"/>
          </p:cNvSpPr>
          <p:nvPr>
            <p:ph type="body" idx="1"/>
          </p:nvPr>
        </p:nvSpPr>
        <p:spPr>
          <a:xfrm>
            <a:off x="685800" y="152400"/>
            <a:ext cx="7772400" cy="3657599"/>
          </a:xfrm>
        </p:spPr>
        <p:txBody>
          <a:bodyPr/>
          <a:lstStyle/>
          <a:p>
            <a:pPr marL="342900" indent="-342900">
              <a:buFont typeface="Arial" pitchFamily="34" charset="0"/>
              <a:buChar char="•"/>
            </a:pPr>
            <a:r>
              <a:rPr lang="en-US" dirty="0"/>
              <a:t>Cost </a:t>
            </a:r>
            <a:r>
              <a:rPr lang="en-US" dirty="0" err="1"/>
              <a:t>Behaviour</a:t>
            </a:r>
            <a:r>
              <a:rPr lang="en-US" dirty="0"/>
              <a:t> and Differential Cost</a:t>
            </a:r>
          </a:p>
          <a:p>
            <a:pPr marL="342900" indent="-342900">
              <a:buFont typeface="Arial" pitchFamily="34" charset="0"/>
              <a:buChar char="•"/>
            </a:pPr>
            <a:r>
              <a:rPr lang="en-US" dirty="0"/>
              <a:t>Activity Based Costing</a:t>
            </a:r>
          </a:p>
          <a:p>
            <a:pPr marL="342900" indent="-342900">
              <a:buFont typeface="Arial" pitchFamily="34" charset="0"/>
              <a:buChar char="•"/>
            </a:pPr>
            <a:r>
              <a:rPr lang="en-US" dirty="0"/>
              <a:t>Job and Process Costing</a:t>
            </a:r>
          </a:p>
          <a:p>
            <a:pPr marL="342900" indent="-342900">
              <a:buFont typeface="Arial" pitchFamily="34" charset="0"/>
              <a:buChar char="•"/>
            </a:pPr>
            <a:endParaRPr lang="en-GB" dirty="0"/>
          </a:p>
        </p:txBody>
      </p:sp>
      <p:sp>
        <p:nvSpPr>
          <p:cNvPr id="4" name="Footer Placeholder 3"/>
          <p:cNvSpPr>
            <a:spLocks noGrp="1"/>
          </p:cNvSpPr>
          <p:nvPr>
            <p:ph type="ftr" sz="quarter" idx="10"/>
          </p:nvPr>
        </p:nvSpPr>
        <p:spPr/>
        <p:txBody>
          <a:bodyPr/>
          <a:lstStyle/>
          <a:p>
            <a:pPr>
              <a:defRPr/>
            </a:pPr>
            <a:r>
              <a:rPr lang="en-US">
                <a:solidFill>
                  <a:srgbClr val="000000"/>
                </a:solidFill>
              </a:rPr>
              <a:t>Slide 3 </a:t>
            </a:r>
            <a:r>
              <a:rPr lang="en-US" dirty="0">
                <a:solidFill>
                  <a:srgbClr val="000000"/>
                </a:solidFill>
              </a:rPr>
              <a:t>of  181</a:t>
            </a:r>
          </a:p>
        </p:txBody>
      </p:sp>
    </p:spTree>
    <p:extLst>
      <p:ext uri="{BB962C8B-B14F-4D97-AF65-F5344CB8AC3E}">
        <p14:creationId xmlns:p14="http://schemas.microsoft.com/office/powerpoint/2010/main" val="1581244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a:t>Job-Order Costing</a:t>
            </a:r>
            <a:br>
              <a:rPr lang="en-US"/>
            </a:br>
            <a:r>
              <a:rPr lang="en-US"/>
              <a:t>Document Flow Summary</a:t>
            </a:r>
          </a:p>
        </p:txBody>
      </p:sp>
      <p:sp>
        <p:nvSpPr>
          <p:cNvPr id="98307" name="Rectangle 3" descr="Parchment"/>
          <p:cNvSpPr>
            <a:spLocks noChangeArrowheads="1"/>
          </p:cNvSpPr>
          <p:nvPr/>
        </p:nvSpPr>
        <p:spPr bwMode="auto">
          <a:xfrm>
            <a:off x="609600" y="2895600"/>
            <a:ext cx="3429000" cy="1382713"/>
          </a:xfrm>
          <a:prstGeom prst="rect">
            <a:avLst/>
          </a:prstGeom>
          <a:blipFill dpi="0" rotWithShape="0">
            <a:blip r:embed="rId3" cstate="print"/>
            <a:srcRect/>
            <a:tile tx="0" ty="0" sx="100000" sy="100000" flip="none" algn="tl"/>
          </a:blip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800">
                <a:solidFill>
                  <a:srgbClr val="663300"/>
                </a:solidFill>
                <a:effectLst>
                  <a:outerShdw blurRad="38100" dist="38100" dir="2700000" algn="tl">
                    <a:srgbClr val="000000"/>
                  </a:outerShdw>
                </a:effectLst>
              </a:rPr>
              <a:t>A sales order is the basis of issuing a production order. </a:t>
            </a:r>
          </a:p>
        </p:txBody>
      </p:sp>
      <p:pic>
        <p:nvPicPr>
          <p:cNvPr id="46084" name="Picture 4" descr="bd070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743200"/>
            <a:ext cx="1554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5"/>
          <p:cNvSpPr>
            <a:spLocks noChangeArrowheads="1"/>
          </p:cNvSpPr>
          <p:nvPr/>
        </p:nvSpPr>
        <p:spPr bwMode="auto">
          <a:xfrm>
            <a:off x="5943600" y="2895600"/>
            <a:ext cx="2667000" cy="1382713"/>
          </a:xfrm>
          <a:prstGeom prst="rect">
            <a:avLst/>
          </a:prstGeom>
          <a:solidFill>
            <a:srgbClr val="990000"/>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spcBef>
                <a:spcPct val="50000"/>
              </a:spcBef>
              <a:defRPr/>
            </a:pPr>
            <a:r>
              <a:rPr lang="en-US" sz="2800">
                <a:solidFill>
                  <a:srgbClr val="FFFFFF"/>
                </a:solidFill>
                <a:effectLst>
                  <a:outerShdw blurRad="38100" dist="38100" dir="2700000" algn="tl">
                    <a:srgbClr val="000000"/>
                  </a:outerShdw>
                </a:effectLst>
              </a:rPr>
              <a:t>A production order initiates work on a job.</a:t>
            </a:r>
          </a:p>
        </p:txBody>
      </p:sp>
      <p:cxnSp>
        <p:nvCxnSpPr>
          <p:cNvPr id="98310" name="AutoShape 6"/>
          <p:cNvCxnSpPr>
            <a:cxnSpLocks noChangeShapeType="1"/>
            <a:stCxn id="98307" idx="2"/>
            <a:endCxn id="98309" idx="2"/>
          </p:cNvCxnSpPr>
          <p:nvPr/>
        </p:nvCxnSpPr>
        <p:spPr bwMode="auto">
          <a:xfrm rot="16200000" flipH="1">
            <a:off x="4799806" y="1802607"/>
            <a:ext cx="1587" cy="4953000"/>
          </a:xfrm>
          <a:prstGeom prst="bentConnector3">
            <a:avLst>
              <a:gd name="adj1" fmla="val 76000000"/>
            </a:avLst>
          </a:prstGeom>
          <a:noFill/>
          <a:ln w="38100">
            <a:solidFill>
              <a:srgbClr val="FF0000"/>
            </a:solidFill>
            <a:miter lim="800000"/>
            <a:headEnd/>
            <a:tailEnd type="triangle" w="med" len="med"/>
          </a:ln>
          <a:effectLst>
            <a:outerShdw dist="35921" dir="2700000" algn="ctr" rotWithShape="0">
              <a:schemeClr val="bg2"/>
            </a:outerShdw>
          </a:effectLst>
        </p:spPr>
      </p:cxnSp>
      <p:sp>
        <p:nvSpPr>
          <p:cNvPr id="2" name="Footer Placeholder 1"/>
          <p:cNvSpPr>
            <a:spLocks noGrp="1"/>
          </p:cNvSpPr>
          <p:nvPr>
            <p:ph type="ftr" sz="quarter" idx="10"/>
          </p:nvPr>
        </p:nvSpPr>
        <p:spPr/>
        <p:txBody>
          <a:bodyPr/>
          <a:lstStyle/>
          <a:p>
            <a:pPr>
              <a:defRPr/>
            </a:pPr>
            <a:r>
              <a:rPr lang="en-US" dirty="0">
                <a:solidFill>
                  <a:srgbClr val="000000"/>
                </a:solidFill>
              </a:rPr>
              <a:t>Slide 30   of  181</a:t>
            </a:r>
          </a:p>
        </p:txBody>
      </p:sp>
    </p:spTree>
    <p:extLst>
      <p:ext uri="{BB962C8B-B14F-4D97-AF65-F5344CB8AC3E}">
        <p14:creationId xmlns:p14="http://schemas.microsoft.com/office/powerpoint/2010/main" val="781907390"/>
      </p:ext>
    </p:extLst>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pPr eaLnBrk="1" hangingPunct="1"/>
            <a:r>
              <a:rPr lang="en-US"/>
              <a:t>Job-Order Costing</a:t>
            </a:r>
            <a:br>
              <a:rPr lang="en-US"/>
            </a:br>
            <a:r>
              <a:rPr lang="en-US"/>
              <a:t>Document Flow Summary</a:t>
            </a:r>
          </a:p>
        </p:txBody>
      </p:sp>
      <p:sp>
        <p:nvSpPr>
          <p:cNvPr id="100355" name="Rectangle 3"/>
          <p:cNvSpPr>
            <a:spLocks noChangeArrowheads="1"/>
          </p:cNvSpPr>
          <p:nvPr/>
        </p:nvSpPr>
        <p:spPr bwMode="auto">
          <a:xfrm>
            <a:off x="6629400" y="2070100"/>
            <a:ext cx="1838325" cy="831850"/>
          </a:xfrm>
          <a:prstGeom prst="rect">
            <a:avLst/>
          </a:prstGeom>
          <a:solidFill>
            <a:srgbClr val="CCECFF"/>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Job Cost Sheets</a:t>
            </a:r>
          </a:p>
        </p:txBody>
      </p:sp>
      <p:sp>
        <p:nvSpPr>
          <p:cNvPr id="100356" name="Rectangle 4"/>
          <p:cNvSpPr>
            <a:spLocks noChangeArrowheads="1"/>
          </p:cNvSpPr>
          <p:nvPr/>
        </p:nvSpPr>
        <p:spPr bwMode="auto">
          <a:xfrm>
            <a:off x="3213100" y="3517900"/>
            <a:ext cx="2447925" cy="831850"/>
          </a:xfrm>
          <a:prstGeom prst="rect">
            <a:avLst/>
          </a:prstGeom>
          <a:solidFill>
            <a:srgbClr val="FFFFCC"/>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Materials</a:t>
            </a:r>
            <a:br>
              <a:rPr lang="en-US" sz="2400" b="1">
                <a:solidFill>
                  <a:srgbClr val="000000"/>
                </a:solidFill>
              </a:rPr>
            </a:br>
            <a:r>
              <a:rPr lang="en-US" sz="2400" b="1">
                <a:solidFill>
                  <a:srgbClr val="000000"/>
                </a:solidFill>
              </a:rPr>
              <a:t>Requisition</a:t>
            </a:r>
          </a:p>
        </p:txBody>
      </p:sp>
      <p:sp>
        <p:nvSpPr>
          <p:cNvPr id="100357" name="Rectangle 5"/>
          <p:cNvSpPr>
            <a:spLocks noChangeArrowheads="1"/>
          </p:cNvSpPr>
          <p:nvPr/>
        </p:nvSpPr>
        <p:spPr bwMode="auto">
          <a:xfrm>
            <a:off x="6629400" y="4719638"/>
            <a:ext cx="2314575" cy="1196975"/>
          </a:xfrm>
          <a:prstGeom prst="rect">
            <a:avLst/>
          </a:prstGeom>
          <a:solidFill>
            <a:srgbClr val="E3BEFF"/>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Manufacturing Overhead Account</a:t>
            </a:r>
          </a:p>
        </p:txBody>
      </p:sp>
      <p:grpSp>
        <p:nvGrpSpPr>
          <p:cNvPr id="2" name="Group 6"/>
          <p:cNvGrpSpPr>
            <a:grpSpLocks/>
          </p:cNvGrpSpPr>
          <p:nvPr/>
        </p:nvGrpSpPr>
        <p:grpSpPr bwMode="auto">
          <a:xfrm>
            <a:off x="4437063" y="2087563"/>
            <a:ext cx="2116137" cy="1398587"/>
            <a:chOff x="2795" y="1315"/>
            <a:chExt cx="1333" cy="881"/>
          </a:xfrm>
        </p:grpSpPr>
        <p:sp>
          <p:nvSpPr>
            <p:cNvPr id="13324" name="Rectangle 7"/>
            <p:cNvSpPr>
              <a:spLocks noChangeArrowheads="1"/>
            </p:cNvSpPr>
            <p:nvPr/>
          </p:nvSpPr>
          <p:spPr bwMode="auto">
            <a:xfrm>
              <a:off x="2928" y="1315"/>
              <a:ext cx="100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400" b="1">
                  <a:solidFill>
                    <a:srgbClr val="FC0128"/>
                  </a:solidFill>
                </a:rPr>
                <a:t>Direct materials</a:t>
              </a:r>
            </a:p>
          </p:txBody>
        </p:sp>
        <p:cxnSp>
          <p:nvCxnSpPr>
            <p:cNvPr id="13325" name="AutoShape 8"/>
            <p:cNvCxnSpPr>
              <a:cxnSpLocks noChangeShapeType="1"/>
            </p:cNvCxnSpPr>
            <p:nvPr/>
          </p:nvCxnSpPr>
          <p:spPr bwMode="auto">
            <a:xfrm rot="-5400000">
              <a:off x="3147" y="1214"/>
              <a:ext cx="630" cy="1333"/>
            </a:xfrm>
            <a:prstGeom prst="bentConnector2">
              <a:avLst/>
            </a:prstGeom>
            <a:noFill/>
            <a:ln w="38100">
              <a:solidFill>
                <a:srgbClr val="FF3300"/>
              </a:solidFill>
              <a:miter lim="800000"/>
              <a:headEnd/>
              <a:tailEnd type="triangle" w="med" len="med"/>
            </a:ln>
            <a:extLst>
              <a:ext uri="{909E8E84-426E-40DD-AFC4-6F175D3DCCD1}">
                <a14:hiddenFill xmlns:a14="http://schemas.microsoft.com/office/drawing/2010/main">
                  <a:noFill/>
                </a14:hiddenFill>
              </a:ext>
            </a:extLst>
          </p:spPr>
        </p:cxnSp>
      </p:grpSp>
      <p:grpSp>
        <p:nvGrpSpPr>
          <p:cNvPr id="3" name="Group 9"/>
          <p:cNvGrpSpPr>
            <a:grpSpLocks/>
          </p:cNvGrpSpPr>
          <p:nvPr/>
        </p:nvGrpSpPr>
        <p:grpSpPr bwMode="auto">
          <a:xfrm>
            <a:off x="4437063" y="4381500"/>
            <a:ext cx="2116137" cy="1339850"/>
            <a:chOff x="2795" y="2760"/>
            <a:chExt cx="1333" cy="844"/>
          </a:xfrm>
        </p:grpSpPr>
        <p:sp>
          <p:nvSpPr>
            <p:cNvPr id="13322" name="Rectangle 10"/>
            <p:cNvSpPr>
              <a:spLocks noChangeArrowheads="1"/>
            </p:cNvSpPr>
            <p:nvPr/>
          </p:nvSpPr>
          <p:spPr bwMode="auto">
            <a:xfrm>
              <a:off x="2928" y="3088"/>
              <a:ext cx="1037"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400" b="1">
                  <a:solidFill>
                    <a:srgbClr val="009900"/>
                  </a:solidFill>
                </a:rPr>
                <a:t>Indirect materials</a:t>
              </a:r>
            </a:p>
          </p:txBody>
        </p:sp>
        <p:cxnSp>
          <p:nvCxnSpPr>
            <p:cNvPr id="13323" name="AutoShape 11"/>
            <p:cNvCxnSpPr>
              <a:cxnSpLocks noChangeShapeType="1"/>
            </p:cNvCxnSpPr>
            <p:nvPr/>
          </p:nvCxnSpPr>
          <p:spPr bwMode="auto">
            <a:xfrm rot="16200000" flipH="1">
              <a:off x="3167" y="2388"/>
              <a:ext cx="590" cy="1333"/>
            </a:xfrm>
            <a:prstGeom prst="bentConnector2">
              <a:avLst/>
            </a:prstGeom>
            <a:noFill/>
            <a:ln w="38100">
              <a:solidFill>
                <a:srgbClr val="009900"/>
              </a:solidFill>
              <a:miter lim="800000"/>
              <a:headEnd/>
              <a:tailEnd type="triangle" w="med" len="med"/>
            </a:ln>
            <a:extLst>
              <a:ext uri="{909E8E84-426E-40DD-AFC4-6F175D3DCCD1}">
                <a14:hiddenFill xmlns:a14="http://schemas.microsoft.com/office/drawing/2010/main">
                  <a:noFill/>
                </a14:hiddenFill>
              </a:ext>
            </a:extLst>
          </p:spPr>
        </p:cxnSp>
      </p:grpSp>
      <p:sp>
        <p:nvSpPr>
          <p:cNvPr id="100364" name="Oval 12"/>
          <p:cNvSpPr>
            <a:spLocks noChangeArrowheads="1"/>
          </p:cNvSpPr>
          <p:nvPr/>
        </p:nvSpPr>
        <p:spPr bwMode="auto">
          <a:xfrm>
            <a:off x="762000" y="1524000"/>
            <a:ext cx="2971800" cy="1905000"/>
          </a:xfrm>
          <a:prstGeom prst="ellipse">
            <a:avLst/>
          </a:prstGeom>
          <a:solidFill>
            <a:srgbClr val="009900"/>
          </a:solidFill>
          <a:ln w="12700">
            <a:solidFill>
              <a:schemeClr val="tx2"/>
            </a:solidFill>
            <a:round/>
            <a:headEnd/>
            <a:tailEnd/>
          </a:ln>
          <a:effectLst>
            <a:outerShdw dist="107763" dir="2700000" algn="ctr" rotWithShape="0">
              <a:schemeClr val="bg2"/>
            </a:outerShdw>
          </a:effectLst>
        </p:spPr>
        <p:txBody>
          <a:bodyPr wrap="none" anchor="ctr"/>
          <a:lstStyle/>
          <a:p>
            <a:pPr algn="ctr">
              <a:lnSpc>
                <a:spcPct val="90000"/>
              </a:lnSpc>
              <a:defRPr/>
            </a:pPr>
            <a:r>
              <a:rPr lang="en-US" sz="2400">
                <a:solidFill>
                  <a:srgbClr val="FFFFFF"/>
                </a:solidFill>
                <a:effectLst>
                  <a:outerShdw blurRad="38100" dist="38100" dir="2700000" algn="tl">
                    <a:srgbClr val="000000"/>
                  </a:outerShdw>
                </a:effectLst>
              </a:rPr>
              <a:t>Materials used</a:t>
            </a:r>
            <a:br>
              <a:rPr lang="en-US" sz="2400">
                <a:solidFill>
                  <a:srgbClr val="FFFFFF"/>
                </a:solidFill>
                <a:effectLst>
                  <a:outerShdw blurRad="38100" dist="38100" dir="2700000" algn="tl">
                    <a:srgbClr val="000000"/>
                  </a:outerShdw>
                </a:effectLst>
              </a:rPr>
            </a:br>
            <a:r>
              <a:rPr lang="en-US" sz="2400">
                <a:solidFill>
                  <a:srgbClr val="FFFFFF"/>
                </a:solidFill>
                <a:effectLst>
                  <a:outerShdw blurRad="38100" dist="38100" dir="2700000" algn="tl">
                    <a:srgbClr val="000000"/>
                  </a:outerShdw>
                </a:effectLst>
              </a:rPr>
              <a:t>may be either</a:t>
            </a:r>
            <a:br>
              <a:rPr lang="en-US" sz="2400">
                <a:solidFill>
                  <a:srgbClr val="FFFFFF"/>
                </a:solidFill>
                <a:effectLst>
                  <a:outerShdw blurRad="38100" dist="38100" dir="2700000" algn="tl">
                    <a:srgbClr val="000000"/>
                  </a:outerShdw>
                </a:effectLst>
              </a:rPr>
            </a:br>
            <a:r>
              <a:rPr lang="en-US" sz="2400">
                <a:solidFill>
                  <a:srgbClr val="FFFFFF"/>
                </a:solidFill>
                <a:effectLst>
                  <a:outerShdw blurRad="38100" dist="38100" dir="2700000" algn="tl">
                    <a:srgbClr val="000000"/>
                  </a:outerShdw>
                </a:effectLst>
              </a:rPr>
              <a:t>direct or</a:t>
            </a:r>
            <a:br>
              <a:rPr lang="en-US" sz="2400">
                <a:solidFill>
                  <a:srgbClr val="FFFFFF"/>
                </a:solidFill>
                <a:effectLst>
                  <a:outerShdw blurRad="38100" dist="38100" dir="2700000" algn="tl">
                    <a:srgbClr val="000000"/>
                  </a:outerShdw>
                </a:effectLst>
              </a:rPr>
            </a:br>
            <a:r>
              <a:rPr lang="en-US" sz="2400">
                <a:solidFill>
                  <a:srgbClr val="FFFFFF"/>
                </a:solidFill>
                <a:effectLst>
                  <a:outerShdw blurRad="38100" dist="38100" dir="2700000" algn="tl">
                    <a:srgbClr val="000000"/>
                  </a:outerShdw>
                </a:effectLst>
              </a:rPr>
              <a:t>indirect.</a:t>
            </a:r>
            <a:endParaRPr lang="en-US" sz="2800">
              <a:solidFill>
                <a:srgbClr val="FFFFFF"/>
              </a:solidFill>
              <a:effectLst>
                <a:outerShdw blurRad="38100" dist="38100" dir="2700000" algn="tl">
                  <a:srgbClr val="000000"/>
                </a:outerShdw>
              </a:effectLst>
              <a:latin typeface="Times New Roman" pitchFamily="18" charset="0"/>
            </a:endParaRPr>
          </a:p>
        </p:txBody>
      </p:sp>
      <p:graphicFrame>
        <p:nvGraphicFramePr>
          <p:cNvPr id="13314" name="Object 13"/>
          <p:cNvGraphicFramePr>
            <a:graphicFrameLocks/>
          </p:cNvGraphicFramePr>
          <p:nvPr/>
        </p:nvGraphicFramePr>
        <p:xfrm>
          <a:off x="762000" y="3657600"/>
          <a:ext cx="2228850" cy="2687638"/>
        </p:xfrm>
        <a:graphic>
          <a:graphicData uri="http://schemas.openxmlformats.org/presentationml/2006/ole">
            <mc:AlternateContent xmlns:mc="http://schemas.openxmlformats.org/markup-compatibility/2006">
              <mc:Choice xmlns:v="urn:schemas-microsoft-com:vml" Requires="v">
                <p:oleObj name="ClipArt" r:id="rId3" imgW="4589280" imgH="5546520" progId="MS_ClipArt_Gallery.2">
                  <p:embed/>
                </p:oleObj>
              </mc:Choice>
              <mc:Fallback>
                <p:oleObj name="ClipArt" r:id="rId3" imgW="4589280" imgH="5546520" progId="MS_ClipArt_Gallery.2">
                  <p:embed/>
                  <p:pic>
                    <p:nvPicPr>
                      <p:cNvPr id="13314" name="Objec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2228850"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Footer Placeholder 3"/>
          <p:cNvSpPr>
            <a:spLocks noGrp="1"/>
          </p:cNvSpPr>
          <p:nvPr>
            <p:ph type="ftr" sz="quarter" idx="10"/>
          </p:nvPr>
        </p:nvSpPr>
        <p:spPr/>
        <p:txBody>
          <a:bodyPr/>
          <a:lstStyle/>
          <a:p>
            <a:pPr>
              <a:defRPr/>
            </a:pPr>
            <a:r>
              <a:rPr lang="en-US" dirty="0">
                <a:solidFill>
                  <a:srgbClr val="000000"/>
                </a:solidFill>
              </a:rPr>
              <a:t>Slide 31   of  181</a:t>
            </a:r>
          </a:p>
        </p:txBody>
      </p:sp>
    </p:spTree>
    <p:extLst>
      <p:ext uri="{BB962C8B-B14F-4D97-AF65-F5344CB8AC3E}">
        <p14:creationId xmlns:p14="http://schemas.microsoft.com/office/powerpoint/2010/main" val="36945434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0355"/>
                                        </p:tgtEl>
                                        <p:attrNameLst>
                                          <p:attrName>style.visibility</p:attrName>
                                        </p:attrNameLst>
                                      </p:cBhvr>
                                      <p:to>
                                        <p:strVal val="visible"/>
                                      </p:to>
                                    </p:set>
                                    <p:anim calcmode="lin" valueType="num">
                                      <p:cBhvr additive="base">
                                        <p:cTn id="11" dur="500" fill="hold"/>
                                        <p:tgtEl>
                                          <p:spTgt spid="100355"/>
                                        </p:tgtEl>
                                        <p:attrNameLst>
                                          <p:attrName>ppt_x</p:attrName>
                                        </p:attrNameLst>
                                      </p:cBhvr>
                                      <p:tavLst>
                                        <p:tav tm="0">
                                          <p:val>
                                            <p:strVal val="1+#ppt_w/2"/>
                                          </p:val>
                                        </p:tav>
                                        <p:tav tm="100000">
                                          <p:val>
                                            <p:strVal val="#ppt_x"/>
                                          </p:val>
                                        </p:tav>
                                      </p:tavLst>
                                    </p:anim>
                                    <p:anim calcmode="lin" valueType="num">
                                      <p:cBhvr additive="base">
                                        <p:cTn id="12" dur="500" fill="hold"/>
                                        <p:tgtEl>
                                          <p:spTgt spid="10035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8" presetClass="entr" presetSubtype="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00357"/>
                                        </p:tgtEl>
                                        <p:attrNameLst>
                                          <p:attrName>style.visibility</p:attrName>
                                        </p:attrNameLst>
                                      </p:cBhvr>
                                      <p:to>
                                        <p:strVal val="visible"/>
                                      </p:to>
                                    </p:set>
                                    <p:anim calcmode="lin" valueType="num">
                                      <p:cBhvr additive="base">
                                        <p:cTn id="20" dur="500" fill="hold"/>
                                        <p:tgtEl>
                                          <p:spTgt spid="100357"/>
                                        </p:tgtEl>
                                        <p:attrNameLst>
                                          <p:attrName>ppt_x</p:attrName>
                                        </p:attrNameLst>
                                      </p:cBhvr>
                                      <p:tavLst>
                                        <p:tav tm="0">
                                          <p:val>
                                            <p:strVal val="1+#ppt_w/2"/>
                                          </p:val>
                                        </p:tav>
                                        <p:tav tm="100000">
                                          <p:val>
                                            <p:strVal val="#ppt_x"/>
                                          </p:val>
                                        </p:tav>
                                      </p:tavLst>
                                    </p:anim>
                                    <p:anim calcmode="lin" valueType="num">
                                      <p:cBhvr additive="base">
                                        <p:cTn id="21" dur="500" fill="hold"/>
                                        <p:tgtEl>
                                          <p:spTgt spid="100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autoUpdateAnimBg="0"/>
      <p:bldP spid="10035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fontScale="90000"/>
          </a:bodyPr>
          <a:lstStyle/>
          <a:p>
            <a:pPr eaLnBrk="1" hangingPunct="1"/>
            <a:r>
              <a:rPr lang="en-US"/>
              <a:t>Job-Order Costing</a:t>
            </a:r>
            <a:br>
              <a:rPr lang="en-US"/>
            </a:br>
            <a:r>
              <a:rPr lang="en-US"/>
              <a:t>Document Flow Summary</a:t>
            </a:r>
          </a:p>
        </p:txBody>
      </p:sp>
      <p:sp>
        <p:nvSpPr>
          <p:cNvPr id="102403" name="Rectangle 3"/>
          <p:cNvSpPr>
            <a:spLocks noChangeArrowheads="1"/>
          </p:cNvSpPr>
          <p:nvPr/>
        </p:nvSpPr>
        <p:spPr bwMode="auto">
          <a:xfrm>
            <a:off x="6629400" y="2070100"/>
            <a:ext cx="1838325" cy="831850"/>
          </a:xfrm>
          <a:prstGeom prst="rect">
            <a:avLst/>
          </a:prstGeom>
          <a:solidFill>
            <a:srgbClr val="CCECFF"/>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Job Cost Sheets</a:t>
            </a:r>
          </a:p>
        </p:txBody>
      </p:sp>
      <p:sp>
        <p:nvSpPr>
          <p:cNvPr id="102404" name="Rectangle 4"/>
          <p:cNvSpPr>
            <a:spLocks noChangeArrowheads="1"/>
          </p:cNvSpPr>
          <p:nvPr/>
        </p:nvSpPr>
        <p:spPr bwMode="auto">
          <a:xfrm>
            <a:off x="3213100" y="3517900"/>
            <a:ext cx="2447925" cy="831850"/>
          </a:xfrm>
          <a:prstGeom prst="rect">
            <a:avLst/>
          </a:prstGeom>
          <a:solidFill>
            <a:srgbClr val="FFCC00"/>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Employee Time Ticket</a:t>
            </a:r>
          </a:p>
        </p:txBody>
      </p:sp>
      <p:sp>
        <p:nvSpPr>
          <p:cNvPr id="102405" name="Rectangle 5" descr="Parchment"/>
          <p:cNvSpPr>
            <a:spLocks noChangeArrowheads="1"/>
          </p:cNvSpPr>
          <p:nvPr/>
        </p:nvSpPr>
        <p:spPr bwMode="auto">
          <a:xfrm>
            <a:off x="6629400" y="4719638"/>
            <a:ext cx="2314575" cy="1196975"/>
          </a:xfrm>
          <a:prstGeom prst="rect">
            <a:avLst/>
          </a:prstGeom>
          <a:blipFill dpi="0" rotWithShape="0">
            <a:blip r:embed="rId3" cstate="print"/>
            <a:srcRect/>
            <a:tile tx="0" ty="0" sx="100000" sy="100000" flip="none" algn="tl"/>
          </a:blip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Manufacturing Overhead Account</a:t>
            </a:r>
          </a:p>
        </p:txBody>
      </p:sp>
      <p:sp>
        <p:nvSpPr>
          <p:cNvPr id="14343" name="Text Box 6"/>
          <p:cNvSpPr txBox="1">
            <a:spLocks noChangeArrowheads="1"/>
          </p:cNvSpPr>
          <p:nvPr/>
        </p:nvSpPr>
        <p:spPr bwMode="auto">
          <a:xfrm>
            <a:off x="1660525" y="181927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800">
              <a:latin typeface="Times New Roman" pitchFamily="18" charset="0"/>
            </a:endParaRPr>
          </a:p>
        </p:txBody>
      </p:sp>
      <p:sp>
        <p:nvSpPr>
          <p:cNvPr id="102407" name="AutoShape 7"/>
          <p:cNvSpPr>
            <a:spLocks noChangeArrowheads="1"/>
          </p:cNvSpPr>
          <p:nvPr/>
        </p:nvSpPr>
        <p:spPr bwMode="auto">
          <a:xfrm>
            <a:off x="533400" y="1524000"/>
            <a:ext cx="3657600" cy="1524000"/>
          </a:xfrm>
          <a:prstGeom prst="hexagon">
            <a:avLst>
              <a:gd name="adj" fmla="val 60000"/>
              <a:gd name="vf" fmla="val 115470"/>
            </a:avLst>
          </a:prstGeom>
          <a:solidFill>
            <a:schemeClr val="accent2"/>
          </a:solidFill>
          <a:ln w="12700">
            <a:solidFill>
              <a:schemeClr val="tx2"/>
            </a:solidFill>
            <a:miter lim="800000"/>
            <a:headEnd/>
            <a:tailEnd/>
          </a:ln>
          <a:effectLst>
            <a:outerShdw dist="107763" dir="2700000" algn="ctr" rotWithShape="0">
              <a:schemeClr val="bg2"/>
            </a:outerShdw>
          </a:effectLst>
        </p:spPr>
        <p:txBody>
          <a:bodyPr wrap="none" anchor="ctr"/>
          <a:lstStyle/>
          <a:p>
            <a:pPr algn="ctr">
              <a:defRPr/>
            </a:pPr>
            <a:r>
              <a:rPr lang="en-US" sz="2400" b="1">
                <a:solidFill>
                  <a:schemeClr val="bg1"/>
                </a:solidFill>
              </a:rPr>
              <a:t>An employee’s</a:t>
            </a:r>
            <a:br>
              <a:rPr lang="en-US" sz="2400" b="1">
                <a:solidFill>
                  <a:schemeClr val="bg1"/>
                </a:solidFill>
              </a:rPr>
            </a:br>
            <a:r>
              <a:rPr lang="en-US" sz="2400" b="1">
                <a:solidFill>
                  <a:schemeClr val="bg1"/>
                </a:solidFill>
              </a:rPr>
              <a:t>time may be either</a:t>
            </a:r>
            <a:br>
              <a:rPr lang="en-US" sz="2400" b="1">
                <a:solidFill>
                  <a:schemeClr val="bg1"/>
                </a:solidFill>
              </a:rPr>
            </a:br>
            <a:r>
              <a:rPr lang="en-US" sz="2400" b="1">
                <a:solidFill>
                  <a:schemeClr val="bg1"/>
                </a:solidFill>
              </a:rPr>
              <a:t>direct or indirect.</a:t>
            </a:r>
            <a:endParaRPr lang="en-US" sz="2400">
              <a:latin typeface="Times New Roman" pitchFamily="18" charset="0"/>
            </a:endParaRPr>
          </a:p>
        </p:txBody>
      </p:sp>
      <p:grpSp>
        <p:nvGrpSpPr>
          <p:cNvPr id="2" name="Group 8"/>
          <p:cNvGrpSpPr>
            <a:grpSpLocks/>
          </p:cNvGrpSpPr>
          <p:nvPr/>
        </p:nvGrpSpPr>
        <p:grpSpPr bwMode="auto">
          <a:xfrm>
            <a:off x="4437063" y="2087563"/>
            <a:ext cx="2192337" cy="1430337"/>
            <a:chOff x="2795" y="1315"/>
            <a:chExt cx="1381" cy="901"/>
          </a:xfrm>
        </p:grpSpPr>
        <p:sp>
          <p:nvSpPr>
            <p:cNvPr id="14349" name="Rectangle 9"/>
            <p:cNvSpPr>
              <a:spLocks noChangeArrowheads="1"/>
            </p:cNvSpPr>
            <p:nvPr/>
          </p:nvSpPr>
          <p:spPr bwMode="auto">
            <a:xfrm>
              <a:off x="3063" y="1315"/>
              <a:ext cx="95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400" b="1">
                  <a:solidFill>
                    <a:schemeClr val="tx2"/>
                  </a:solidFill>
                </a:rPr>
                <a:t>Direct Labor</a:t>
              </a:r>
            </a:p>
          </p:txBody>
        </p:sp>
        <p:cxnSp>
          <p:nvCxnSpPr>
            <p:cNvPr id="14350" name="AutoShape 10"/>
            <p:cNvCxnSpPr>
              <a:cxnSpLocks noChangeShapeType="1"/>
              <a:stCxn id="102404" idx="0"/>
              <a:endCxn id="102403" idx="1"/>
            </p:cNvCxnSpPr>
            <p:nvPr/>
          </p:nvCxnSpPr>
          <p:spPr bwMode="auto">
            <a:xfrm rot="-5400000">
              <a:off x="3161" y="1200"/>
              <a:ext cx="650" cy="1381"/>
            </a:xfrm>
            <a:prstGeom prst="bentConnector2">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cxnSp>
      </p:grpSp>
      <p:grpSp>
        <p:nvGrpSpPr>
          <p:cNvPr id="3" name="Group 11"/>
          <p:cNvGrpSpPr>
            <a:grpSpLocks/>
          </p:cNvGrpSpPr>
          <p:nvPr/>
        </p:nvGrpSpPr>
        <p:grpSpPr bwMode="auto">
          <a:xfrm>
            <a:off x="4437063" y="4349750"/>
            <a:ext cx="2192337" cy="1371600"/>
            <a:chOff x="2795" y="2740"/>
            <a:chExt cx="1381" cy="864"/>
          </a:xfrm>
        </p:grpSpPr>
        <p:sp>
          <p:nvSpPr>
            <p:cNvPr id="14347" name="Rectangle 12"/>
            <p:cNvSpPr>
              <a:spLocks noChangeArrowheads="1"/>
            </p:cNvSpPr>
            <p:nvPr/>
          </p:nvSpPr>
          <p:spPr bwMode="auto">
            <a:xfrm>
              <a:off x="3039" y="3088"/>
              <a:ext cx="100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2400" b="1">
                  <a:solidFill>
                    <a:srgbClr val="3333FF"/>
                  </a:solidFill>
                </a:rPr>
                <a:t>Indirect Labor</a:t>
              </a:r>
            </a:p>
          </p:txBody>
        </p:sp>
        <p:cxnSp>
          <p:nvCxnSpPr>
            <p:cNvPr id="14348" name="AutoShape 13"/>
            <p:cNvCxnSpPr>
              <a:cxnSpLocks noChangeShapeType="1"/>
              <a:stCxn id="102404" idx="2"/>
              <a:endCxn id="102405" idx="1"/>
            </p:cNvCxnSpPr>
            <p:nvPr/>
          </p:nvCxnSpPr>
          <p:spPr bwMode="auto">
            <a:xfrm rot="16200000" flipH="1">
              <a:off x="3181" y="2354"/>
              <a:ext cx="610" cy="1381"/>
            </a:xfrm>
            <a:prstGeom prst="bentConnector2">
              <a:avLst/>
            </a:prstGeom>
            <a:noFill/>
            <a:ln w="57150">
              <a:solidFill>
                <a:srgbClr val="3333FF"/>
              </a:solidFill>
              <a:miter lim="800000"/>
              <a:headEnd/>
              <a:tailEnd type="triangle" w="med" len="med"/>
            </a:ln>
            <a:extLst>
              <a:ext uri="{909E8E84-426E-40DD-AFC4-6F175D3DCCD1}">
                <a14:hiddenFill xmlns:a14="http://schemas.microsoft.com/office/drawing/2010/main">
                  <a:noFill/>
                </a14:hiddenFill>
              </a:ext>
            </a:extLst>
          </p:spPr>
        </p:cxnSp>
      </p:grpSp>
      <p:graphicFrame>
        <p:nvGraphicFramePr>
          <p:cNvPr id="14338" name="Object 14"/>
          <p:cNvGraphicFramePr>
            <a:graphicFrameLocks noChangeAspect="1"/>
          </p:cNvGraphicFramePr>
          <p:nvPr/>
        </p:nvGraphicFramePr>
        <p:xfrm>
          <a:off x="609600" y="4572000"/>
          <a:ext cx="3276600" cy="1835150"/>
        </p:xfrm>
        <a:graphic>
          <a:graphicData uri="http://schemas.openxmlformats.org/presentationml/2006/ole">
            <mc:AlternateContent xmlns:mc="http://schemas.openxmlformats.org/markup-compatibility/2006">
              <mc:Choice xmlns:v="urn:schemas-microsoft-com:vml" Requires="v">
                <p:oleObj name="Clip" r:id="rId4" imgW="6667200" imgH="3741480" progId="MS_ClipArt_Gallery.2">
                  <p:embed/>
                </p:oleObj>
              </mc:Choice>
              <mc:Fallback>
                <p:oleObj name="Clip" r:id="rId4" imgW="6667200" imgH="3741480" progId="MS_ClipArt_Gallery.2">
                  <p:embed/>
                  <p:pic>
                    <p:nvPicPr>
                      <p:cNvPr id="1433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572000"/>
                        <a:ext cx="3276600" cy="183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Footer Placeholder 3"/>
          <p:cNvSpPr>
            <a:spLocks noGrp="1"/>
          </p:cNvSpPr>
          <p:nvPr>
            <p:ph type="ftr" sz="quarter" idx="10"/>
          </p:nvPr>
        </p:nvSpPr>
        <p:spPr/>
        <p:txBody>
          <a:bodyPr/>
          <a:lstStyle/>
          <a:p>
            <a:pPr>
              <a:defRPr/>
            </a:pPr>
            <a:r>
              <a:rPr lang="en-US" dirty="0">
                <a:solidFill>
                  <a:srgbClr val="000000"/>
                </a:solidFill>
              </a:rPr>
              <a:t>Slide  32  of  181</a:t>
            </a:r>
          </a:p>
        </p:txBody>
      </p:sp>
    </p:spTree>
    <p:extLst>
      <p:ext uri="{BB962C8B-B14F-4D97-AF65-F5344CB8AC3E}">
        <p14:creationId xmlns:p14="http://schemas.microsoft.com/office/powerpoint/2010/main" val="39754399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2403"/>
                                        </p:tgtEl>
                                        <p:attrNameLst>
                                          <p:attrName>style.visibility</p:attrName>
                                        </p:attrNameLst>
                                      </p:cBhvr>
                                      <p:to>
                                        <p:strVal val="visible"/>
                                      </p:to>
                                    </p:set>
                                    <p:anim calcmode="lin" valueType="num">
                                      <p:cBhvr additive="base">
                                        <p:cTn id="11" dur="500" fill="hold"/>
                                        <p:tgtEl>
                                          <p:spTgt spid="102403"/>
                                        </p:tgtEl>
                                        <p:attrNameLst>
                                          <p:attrName>ppt_x</p:attrName>
                                        </p:attrNameLst>
                                      </p:cBhvr>
                                      <p:tavLst>
                                        <p:tav tm="0">
                                          <p:val>
                                            <p:strVal val="1+#ppt_w/2"/>
                                          </p:val>
                                        </p:tav>
                                        <p:tav tm="100000">
                                          <p:val>
                                            <p:strVal val="#ppt_x"/>
                                          </p:val>
                                        </p:tav>
                                      </p:tavLst>
                                    </p:anim>
                                    <p:anim calcmode="lin" valueType="num">
                                      <p:cBhvr additive="base">
                                        <p:cTn id="12" dur="500" fill="hold"/>
                                        <p:tgtEl>
                                          <p:spTgt spid="10240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8" presetClass="entr" presetSubtype="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02405"/>
                                        </p:tgtEl>
                                        <p:attrNameLst>
                                          <p:attrName>style.visibility</p:attrName>
                                        </p:attrNameLst>
                                      </p:cBhvr>
                                      <p:to>
                                        <p:strVal val="visible"/>
                                      </p:to>
                                    </p:set>
                                    <p:anim calcmode="lin" valueType="num">
                                      <p:cBhvr additive="base">
                                        <p:cTn id="20" dur="500" fill="hold"/>
                                        <p:tgtEl>
                                          <p:spTgt spid="102405"/>
                                        </p:tgtEl>
                                        <p:attrNameLst>
                                          <p:attrName>ppt_x</p:attrName>
                                        </p:attrNameLst>
                                      </p:cBhvr>
                                      <p:tavLst>
                                        <p:tav tm="0">
                                          <p:val>
                                            <p:strVal val="1+#ppt_w/2"/>
                                          </p:val>
                                        </p:tav>
                                        <p:tav tm="100000">
                                          <p:val>
                                            <p:strVal val="#ppt_x"/>
                                          </p:val>
                                        </p:tav>
                                      </p:tavLst>
                                    </p:anim>
                                    <p:anim calcmode="lin" valueType="num">
                                      <p:cBhvr additive="base">
                                        <p:cTn id="21"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nimBg="1" autoUpdateAnimBg="0"/>
      <p:bldP spid="10240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a:t>Job-Order Costing</a:t>
            </a:r>
            <a:br>
              <a:rPr lang="en-US"/>
            </a:br>
            <a:r>
              <a:rPr lang="en-US"/>
              <a:t>Document Flow Summary</a:t>
            </a:r>
          </a:p>
        </p:txBody>
      </p:sp>
      <p:sp>
        <p:nvSpPr>
          <p:cNvPr id="104451" name="Rectangle 3"/>
          <p:cNvSpPr>
            <a:spLocks noChangeArrowheads="1"/>
          </p:cNvSpPr>
          <p:nvPr/>
        </p:nvSpPr>
        <p:spPr bwMode="auto">
          <a:xfrm>
            <a:off x="3235325" y="3440113"/>
            <a:ext cx="2314575" cy="1196975"/>
          </a:xfrm>
          <a:prstGeom prst="rect">
            <a:avLst/>
          </a:prstGeom>
          <a:solidFill>
            <a:srgbClr val="E3BEFF"/>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Manufacturing Overhead Account</a:t>
            </a:r>
          </a:p>
        </p:txBody>
      </p:sp>
      <p:sp>
        <p:nvSpPr>
          <p:cNvPr id="104452" name="Rectangle 4"/>
          <p:cNvSpPr>
            <a:spLocks noChangeArrowheads="1"/>
          </p:cNvSpPr>
          <p:nvPr/>
        </p:nvSpPr>
        <p:spPr bwMode="auto">
          <a:xfrm>
            <a:off x="668338" y="3440113"/>
            <a:ext cx="1809750" cy="1196975"/>
          </a:xfrm>
          <a:prstGeom prst="rect">
            <a:avLst/>
          </a:prstGeom>
          <a:solidFill>
            <a:srgbClr val="FCFEB9"/>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Other</a:t>
            </a:r>
            <a:br>
              <a:rPr lang="en-US" sz="2400" b="1">
                <a:solidFill>
                  <a:srgbClr val="000000"/>
                </a:solidFill>
              </a:rPr>
            </a:br>
            <a:r>
              <a:rPr lang="en-US" sz="2400" b="1">
                <a:solidFill>
                  <a:srgbClr val="000000"/>
                </a:solidFill>
              </a:rPr>
              <a:t>Actual OH</a:t>
            </a:r>
            <a:br>
              <a:rPr lang="en-US" sz="2400" b="1">
                <a:solidFill>
                  <a:srgbClr val="000000"/>
                </a:solidFill>
              </a:rPr>
            </a:br>
            <a:r>
              <a:rPr lang="en-US" sz="2400" b="1">
                <a:solidFill>
                  <a:srgbClr val="000000"/>
                </a:solidFill>
              </a:rPr>
              <a:t>Charges</a:t>
            </a:r>
          </a:p>
        </p:txBody>
      </p:sp>
      <p:cxnSp>
        <p:nvCxnSpPr>
          <p:cNvPr id="104453" name="AutoShape 5"/>
          <p:cNvCxnSpPr>
            <a:cxnSpLocks noChangeShapeType="1"/>
            <a:stCxn id="104452" idx="3"/>
            <a:endCxn id="104451" idx="1"/>
          </p:cNvCxnSpPr>
          <p:nvPr/>
        </p:nvCxnSpPr>
        <p:spPr bwMode="auto">
          <a:xfrm>
            <a:off x="2478088" y="4038600"/>
            <a:ext cx="75723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4454" name="Rectangle 6"/>
          <p:cNvSpPr>
            <a:spLocks noChangeArrowheads="1"/>
          </p:cNvSpPr>
          <p:nvPr/>
        </p:nvSpPr>
        <p:spPr bwMode="auto">
          <a:xfrm>
            <a:off x="7380288" y="3622675"/>
            <a:ext cx="1657350" cy="831850"/>
          </a:xfrm>
          <a:prstGeom prst="rect">
            <a:avLst/>
          </a:prstGeom>
          <a:solidFill>
            <a:srgbClr val="CCECFF"/>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Job Cost Sheets</a:t>
            </a:r>
          </a:p>
        </p:txBody>
      </p:sp>
      <p:grpSp>
        <p:nvGrpSpPr>
          <p:cNvPr id="2" name="Group 7"/>
          <p:cNvGrpSpPr>
            <a:grpSpLocks/>
          </p:cNvGrpSpPr>
          <p:nvPr/>
        </p:nvGrpSpPr>
        <p:grpSpPr bwMode="auto">
          <a:xfrm>
            <a:off x="5549900" y="3579813"/>
            <a:ext cx="1830388" cy="892175"/>
            <a:chOff x="3496" y="2255"/>
            <a:chExt cx="1153" cy="562"/>
          </a:xfrm>
        </p:grpSpPr>
        <p:sp>
          <p:nvSpPr>
            <p:cNvPr id="47120" name="Rectangle 8"/>
            <p:cNvSpPr>
              <a:spLocks noChangeArrowheads="1"/>
            </p:cNvSpPr>
            <p:nvPr/>
          </p:nvSpPr>
          <p:spPr bwMode="auto">
            <a:xfrm>
              <a:off x="3560" y="2255"/>
              <a:ext cx="1000"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110000"/>
                </a:lnSpc>
              </a:pPr>
              <a:r>
                <a:rPr lang="en-US" sz="2400" b="1">
                  <a:solidFill>
                    <a:srgbClr val="FF3300"/>
                  </a:solidFill>
                </a:rPr>
                <a:t>Applied</a:t>
              </a:r>
              <a:br>
                <a:rPr lang="en-US" sz="2400" b="1">
                  <a:solidFill>
                    <a:srgbClr val="FF3300"/>
                  </a:solidFill>
                </a:rPr>
              </a:br>
              <a:r>
                <a:rPr lang="en-US" sz="2400" b="1">
                  <a:solidFill>
                    <a:srgbClr val="FF3300"/>
                  </a:solidFill>
                </a:rPr>
                <a:t>Overhead</a:t>
              </a:r>
            </a:p>
          </p:txBody>
        </p:sp>
        <p:cxnSp>
          <p:nvCxnSpPr>
            <p:cNvPr id="47121" name="AutoShape 9"/>
            <p:cNvCxnSpPr>
              <a:cxnSpLocks noChangeShapeType="1"/>
              <a:stCxn id="104451" idx="3"/>
              <a:endCxn id="104454" idx="1"/>
            </p:cNvCxnSpPr>
            <p:nvPr/>
          </p:nvCxnSpPr>
          <p:spPr bwMode="auto">
            <a:xfrm>
              <a:off x="3496" y="2544"/>
              <a:ext cx="1153" cy="0"/>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grpSp>
      <p:sp>
        <p:nvSpPr>
          <p:cNvPr id="104458" name="Rectangle 10"/>
          <p:cNvSpPr>
            <a:spLocks noChangeArrowheads="1"/>
          </p:cNvSpPr>
          <p:nvPr/>
        </p:nvSpPr>
        <p:spPr bwMode="auto">
          <a:xfrm>
            <a:off x="568325" y="5292725"/>
            <a:ext cx="2009775" cy="831850"/>
          </a:xfrm>
          <a:prstGeom prst="rect">
            <a:avLst/>
          </a:prstGeom>
          <a:solidFill>
            <a:srgbClr val="FFFFCC"/>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Materials</a:t>
            </a:r>
            <a:br>
              <a:rPr lang="en-US" sz="2400" b="1">
                <a:solidFill>
                  <a:srgbClr val="000000"/>
                </a:solidFill>
              </a:rPr>
            </a:br>
            <a:r>
              <a:rPr lang="en-US" sz="2400" b="1">
                <a:solidFill>
                  <a:srgbClr val="000000"/>
                </a:solidFill>
              </a:rPr>
              <a:t>Requisition</a:t>
            </a:r>
          </a:p>
        </p:txBody>
      </p:sp>
      <p:sp>
        <p:nvSpPr>
          <p:cNvPr id="104459" name="Rectangle 11"/>
          <p:cNvSpPr>
            <a:spLocks noChangeArrowheads="1"/>
          </p:cNvSpPr>
          <p:nvPr/>
        </p:nvSpPr>
        <p:spPr bwMode="auto">
          <a:xfrm>
            <a:off x="573088" y="1900238"/>
            <a:ext cx="2000250" cy="831850"/>
          </a:xfrm>
          <a:prstGeom prst="rect">
            <a:avLst/>
          </a:prstGeom>
          <a:solidFill>
            <a:srgbClr val="FFCC00"/>
          </a:solidFill>
          <a:ln w="12700">
            <a:solidFill>
              <a:srgbClr val="000000"/>
            </a:solidFill>
            <a:miter lim="800000"/>
            <a:headEnd/>
            <a:tailEnd/>
          </a:ln>
          <a:effectLst>
            <a:outerShdw dist="107763" dir="2700000" algn="ctr" rotWithShape="0">
              <a:schemeClr val="bg2"/>
            </a:outerShdw>
          </a:effectLst>
        </p:spPr>
        <p:txBody>
          <a:bodyPr lIns="90488" tIns="44450" rIns="90488" bIns="44450">
            <a:spAutoFit/>
          </a:bodyPr>
          <a:lstStyle/>
          <a:p>
            <a:pPr algn="ctr">
              <a:spcBef>
                <a:spcPct val="50000"/>
              </a:spcBef>
              <a:defRPr/>
            </a:pPr>
            <a:r>
              <a:rPr lang="en-US" sz="2400" b="1">
                <a:solidFill>
                  <a:srgbClr val="000000"/>
                </a:solidFill>
              </a:rPr>
              <a:t>Employee</a:t>
            </a:r>
            <a:br>
              <a:rPr lang="en-US" sz="2400" b="1">
                <a:solidFill>
                  <a:srgbClr val="000000"/>
                </a:solidFill>
              </a:rPr>
            </a:br>
            <a:r>
              <a:rPr lang="en-US" sz="2400" b="1">
                <a:solidFill>
                  <a:srgbClr val="000000"/>
                </a:solidFill>
              </a:rPr>
              <a:t>Time Ticket</a:t>
            </a:r>
          </a:p>
        </p:txBody>
      </p:sp>
      <p:grpSp>
        <p:nvGrpSpPr>
          <p:cNvPr id="3" name="Group 12"/>
          <p:cNvGrpSpPr>
            <a:grpSpLocks/>
          </p:cNvGrpSpPr>
          <p:nvPr/>
        </p:nvGrpSpPr>
        <p:grpSpPr bwMode="auto">
          <a:xfrm>
            <a:off x="2578100" y="4637088"/>
            <a:ext cx="1814513" cy="1541462"/>
            <a:chOff x="1624" y="2921"/>
            <a:chExt cx="1143" cy="971"/>
          </a:xfrm>
        </p:grpSpPr>
        <p:sp>
          <p:nvSpPr>
            <p:cNvPr id="47118" name="Rectangle 13"/>
            <p:cNvSpPr>
              <a:spLocks noChangeArrowheads="1"/>
            </p:cNvSpPr>
            <p:nvPr/>
          </p:nvSpPr>
          <p:spPr bwMode="auto">
            <a:xfrm>
              <a:off x="1782" y="3330"/>
              <a:ext cx="840"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110000"/>
                </a:lnSpc>
              </a:pPr>
              <a:r>
                <a:rPr lang="en-US" sz="2400" b="1">
                  <a:solidFill>
                    <a:schemeClr val="tx2"/>
                  </a:solidFill>
                </a:rPr>
                <a:t>Indirect</a:t>
              </a:r>
              <a:br>
                <a:rPr lang="en-US" sz="2400" b="1">
                  <a:solidFill>
                    <a:schemeClr val="tx2"/>
                  </a:solidFill>
                </a:rPr>
              </a:br>
              <a:r>
                <a:rPr lang="en-US" sz="2400" b="1">
                  <a:solidFill>
                    <a:schemeClr val="tx2"/>
                  </a:solidFill>
                </a:rPr>
                <a:t>Material</a:t>
              </a:r>
            </a:p>
          </p:txBody>
        </p:sp>
        <p:cxnSp>
          <p:nvCxnSpPr>
            <p:cNvPr id="47119" name="AutoShape 14"/>
            <p:cNvCxnSpPr>
              <a:cxnSpLocks noChangeShapeType="1"/>
            </p:cNvCxnSpPr>
            <p:nvPr/>
          </p:nvCxnSpPr>
          <p:spPr bwMode="auto">
            <a:xfrm flipV="1">
              <a:off x="1624" y="2921"/>
              <a:ext cx="1143" cy="675"/>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4" name="Group 15"/>
          <p:cNvGrpSpPr>
            <a:grpSpLocks/>
          </p:cNvGrpSpPr>
          <p:nvPr/>
        </p:nvGrpSpPr>
        <p:grpSpPr bwMode="auto">
          <a:xfrm>
            <a:off x="2573338" y="1871663"/>
            <a:ext cx="1819275" cy="1568450"/>
            <a:chOff x="1621" y="1179"/>
            <a:chExt cx="1146" cy="988"/>
          </a:xfrm>
        </p:grpSpPr>
        <p:sp>
          <p:nvSpPr>
            <p:cNvPr id="47116" name="Rectangle 16"/>
            <p:cNvSpPr>
              <a:spLocks noChangeArrowheads="1"/>
            </p:cNvSpPr>
            <p:nvPr/>
          </p:nvSpPr>
          <p:spPr bwMode="auto">
            <a:xfrm>
              <a:off x="1737" y="1179"/>
              <a:ext cx="807"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110000"/>
                </a:lnSpc>
              </a:pPr>
              <a:r>
                <a:rPr lang="en-US" sz="2400" b="1">
                  <a:solidFill>
                    <a:schemeClr val="tx2"/>
                  </a:solidFill>
                </a:rPr>
                <a:t>Indirect</a:t>
              </a:r>
              <a:br>
                <a:rPr lang="en-US" sz="2400" b="1">
                  <a:solidFill>
                    <a:schemeClr val="tx2"/>
                  </a:solidFill>
                </a:rPr>
              </a:br>
              <a:r>
                <a:rPr lang="en-US" sz="2400" b="1">
                  <a:solidFill>
                    <a:schemeClr val="tx2"/>
                  </a:solidFill>
                </a:rPr>
                <a:t>Labor</a:t>
              </a:r>
            </a:p>
          </p:txBody>
        </p:sp>
        <p:cxnSp>
          <p:nvCxnSpPr>
            <p:cNvPr id="47117" name="AutoShape 17"/>
            <p:cNvCxnSpPr>
              <a:cxnSpLocks noChangeShapeType="1"/>
              <a:stCxn id="104459" idx="3"/>
              <a:endCxn id="104451" idx="0"/>
            </p:cNvCxnSpPr>
            <p:nvPr/>
          </p:nvCxnSpPr>
          <p:spPr bwMode="auto">
            <a:xfrm>
              <a:off x="1621" y="1459"/>
              <a:ext cx="1146" cy="708"/>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5" name="Footer Placeholder 4"/>
          <p:cNvSpPr>
            <a:spLocks noGrp="1"/>
          </p:cNvSpPr>
          <p:nvPr>
            <p:ph type="ftr" sz="quarter" idx="10"/>
          </p:nvPr>
        </p:nvSpPr>
        <p:spPr/>
        <p:txBody>
          <a:bodyPr/>
          <a:lstStyle/>
          <a:p>
            <a:pPr>
              <a:defRPr/>
            </a:pPr>
            <a:r>
              <a:rPr lang="en-US" dirty="0">
                <a:solidFill>
                  <a:srgbClr val="000000"/>
                </a:solidFill>
              </a:rPr>
              <a:t>Slide 33  of  181</a:t>
            </a:r>
          </a:p>
        </p:txBody>
      </p:sp>
    </p:spTree>
    <p:extLst>
      <p:ext uri="{BB962C8B-B14F-4D97-AF65-F5344CB8AC3E}">
        <p14:creationId xmlns:p14="http://schemas.microsoft.com/office/powerpoint/2010/main" val="23079835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additive="base">
                                        <p:cTn id="7" dur="500" fill="hold"/>
                                        <p:tgtEl>
                                          <p:spTgt spid="104452"/>
                                        </p:tgtEl>
                                        <p:attrNameLst>
                                          <p:attrName>ppt_x</p:attrName>
                                        </p:attrNameLst>
                                      </p:cBhvr>
                                      <p:tavLst>
                                        <p:tav tm="0">
                                          <p:val>
                                            <p:strVal val="0-#ppt_w/2"/>
                                          </p:val>
                                        </p:tav>
                                        <p:tav tm="100000">
                                          <p:val>
                                            <p:strVal val="#ppt_x"/>
                                          </p:val>
                                        </p:tav>
                                      </p:tavLst>
                                    </p:anim>
                                    <p:anim calcmode="lin" valueType="num">
                                      <p:cBhvr additive="base">
                                        <p:cTn id="8" dur="500" fill="hold"/>
                                        <p:tgtEl>
                                          <p:spTgt spid="1044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4459"/>
                                        </p:tgtEl>
                                        <p:attrNameLst>
                                          <p:attrName>style.visibility</p:attrName>
                                        </p:attrNameLst>
                                      </p:cBhvr>
                                      <p:to>
                                        <p:strVal val="visible"/>
                                      </p:to>
                                    </p:set>
                                    <p:anim calcmode="lin" valueType="num">
                                      <p:cBhvr additive="base">
                                        <p:cTn id="12" dur="500" fill="hold"/>
                                        <p:tgtEl>
                                          <p:spTgt spid="104459"/>
                                        </p:tgtEl>
                                        <p:attrNameLst>
                                          <p:attrName>ppt_x</p:attrName>
                                        </p:attrNameLst>
                                      </p:cBhvr>
                                      <p:tavLst>
                                        <p:tav tm="0">
                                          <p:val>
                                            <p:strVal val="0-#ppt_w/2"/>
                                          </p:val>
                                        </p:tav>
                                        <p:tav tm="100000">
                                          <p:val>
                                            <p:strVal val="#ppt_x"/>
                                          </p:val>
                                        </p:tav>
                                      </p:tavLst>
                                    </p:anim>
                                    <p:anim calcmode="lin" valueType="num">
                                      <p:cBhvr additive="base">
                                        <p:cTn id="13" dur="500" fill="hold"/>
                                        <p:tgtEl>
                                          <p:spTgt spid="10445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4458"/>
                                        </p:tgtEl>
                                        <p:attrNameLst>
                                          <p:attrName>style.visibility</p:attrName>
                                        </p:attrNameLst>
                                      </p:cBhvr>
                                      <p:to>
                                        <p:strVal val="visible"/>
                                      </p:to>
                                    </p:set>
                                    <p:anim calcmode="lin" valueType="num">
                                      <p:cBhvr additive="base">
                                        <p:cTn id="17" dur="500" fill="hold"/>
                                        <p:tgtEl>
                                          <p:spTgt spid="104458"/>
                                        </p:tgtEl>
                                        <p:attrNameLst>
                                          <p:attrName>ppt_x</p:attrName>
                                        </p:attrNameLst>
                                      </p:cBhvr>
                                      <p:tavLst>
                                        <p:tav tm="0">
                                          <p:val>
                                            <p:strVal val="0-#ppt_w/2"/>
                                          </p:val>
                                        </p:tav>
                                        <p:tav tm="100000">
                                          <p:val>
                                            <p:strVal val="#ppt_x"/>
                                          </p:val>
                                        </p:tav>
                                      </p:tavLst>
                                    </p:anim>
                                    <p:anim calcmode="lin" valueType="num">
                                      <p:cBhvr additive="base">
                                        <p:cTn id="18" dur="500" fill="hold"/>
                                        <p:tgtEl>
                                          <p:spTgt spid="10445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18" presetClass="entr" presetSubtype="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4453"/>
                                        </p:tgtEl>
                                        <p:attrNameLst>
                                          <p:attrName>style.visibility</p:attrName>
                                        </p:attrNameLst>
                                      </p:cBhvr>
                                      <p:to>
                                        <p:strVal val="visible"/>
                                      </p:to>
                                    </p:set>
                                    <p:animEffect transition="in" filter="wipe(left)">
                                      <p:cBhvr>
                                        <p:cTn id="26" dur="500"/>
                                        <p:tgtEl>
                                          <p:spTgt spid="104453"/>
                                        </p:tgtEl>
                                      </p:cBhvr>
                                    </p:animEffect>
                                  </p:childTnLst>
                                </p:cTn>
                              </p:par>
                            </p:childTnLst>
                          </p:cTn>
                        </p:par>
                        <p:par>
                          <p:cTn id="27" fill="hold" nodeType="afterGroup">
                            <p:stCondLst>
                              <p:cond delay="2500"/>
                            </p:stCondLst>
                            <p:childTnLst>
                              <p:par>
                                <p:cTn id="28" presetID="18" presetClass="entr" presetSubtype="3"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trips(upRight)">
                                      <p:cBhvr>
                                        <p:cTn id="30" dur="500"/>
                                        <p:tgtEl>
                                          <p:spTgt spid="3"/>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par>
                          <p:cTn id="35" fill="hold" nodeType="afterGroup">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04454"/>
                                        </p:tgtEl>
                                        <p:attrNameLst>
                                          <p:attrName>style.visibility</p:attrName>
                                        </p:attrNameLst>
                                      </p:cBhvr>
                                      <p:to>
                                        <p:strVal val="visible"/>
                                      </p:to>
                                    </p:set>
                                    <p:anim calcmode="lin" valueType="num">
                                      <p:cBhvr additive="base">
                                        <p:cTn id="38" dur="500" fill="hold"/>
                                        <p:tgtEl>
                                          <p:spTgt spid="104454"/>
                                        </p:tgtEl>
                                        <p:attrNameLst>
                                          <p:attrName>ppt_x</p:attrName>
                                        </p:attrNameLst>
                                      </p:cBhvr>
                                      <p:tavLst>
                                        <p:tav tm="0">
                                          <p:val>
                                            <p:strVal val="1+#ppt_w/2"/>
                                          </p:val>
                                        </p:tav>
                                        <p:tav tm="100000">
                                          <p:val>
                                            <p:strVal val="#ppt_x"/>
                                          </p:val>
                                        </p:tav>
                                      </p:tavLst>
                                    </p:anim>
                                    <p:anim calcmode="lin" valueType="num">
                                      <p:cBhvr additive="base">
                                        <p:cTn id="39" dur="500" fill="hold"/>
                                        <p:tgtEl>
                                          <p:spTgt spid="1044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autoUpdateAnimBg="0"/>
      <p:bldP spid="104454" grpId="0" animBg="1" autoUpdateAnimBg="0"/>
      <p:bldP spid="104458" grpId="0" animBg="1" autoUpdateAnimBg="0"/>
      <p:bldP spid="10445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839200" cy="1143000"/>
          </a:xfrm>
        </p:spPr>
        <p:txBody>
          <a:bodyPr/>
          <a:lstStyle/>
          <a:p>
            <a:pPr eaLnBrk="1" hangingPunct="1"/>
            <a:r>
              <a:rPr lang="en-US"/>
              <a:t>Defining Under- and Overapplied Overhead</a:t>
            </a:r>
          </a:p>
        </p:txBody>
      </p:sp>
      <p:sp>
        <p:nvSpPr>
          <p:cNvPr id="60419" name="Text Box 3"/>
          <p:cNvSpPr txBox="1">
            <a:spLocks noChangeArrowheads="1"/>
          </p:cNvSpPr>
          <p:nvPr/>
        </p:nvSpPr>
        <p:spPr bwMode="auto">
          <a:xfrm>
            <a:off x="533400" y="1422400"/>
            <a:ext cx="8077200" cy="1930400"/>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000"/>
              <a:t>The difference between the overhead cost applied to Work in Process and the actual overhead costs of a period is termed either underapplied or overapplied overhead.</a:t>
            </a:r>
          </a:p>
        </p:txBody>
      </p:sp>
      <p:sp>
        <p:nvSpPr>
          <p:cNvPr id="149508" name="Text Box 4"/>
          <p:cNvSpPr txBox="1">
            <a:spLocks noChangeArrowheads="1"/>
          </p:cNvSpPr>
          <p:nvPr/>
        </p:nvSpPr>
        <p:spPr bwMode="auto">
          <a:xfrm>
            <a:off x="457200" y="3505200"/>
            <a:ext cx="4038600" cy="3022600"/>
          </a:xfrm>
          <a:prstGeom prst="rect">
            <a:avLst/>
          </a:prstGeom>
          <a:solidFill>
            <a:schemeClr val="accent1"/>
          </a:solidFill>
          <a:ln w="9525">
            <a:solidFill>
              <a:schemeClr val="bg2"/>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2400" i="1"/>
              <a:t>Underapplied overhead</a:t>
            </a:r>
            <a:r>
              <a:rPr lang="en-US" sz="2400">
                <a:solidFill>
                  <a:schemeClr val="tx2"/>
                </a:solidFill>
              </a:rPr>
              <a:t> exists when the amount of overhead applied to jobs during the period using the predetermined overhead rate is </a:t>
            </a:r>
            <a:r>
              <a:rPr lang="en-US" sz="2400" i="1"/>
              <a:t>less than</a:t>
            </a:r>
            <a:r>
              <a:rPr lang="en-US" sz="2400">
                <a:solidFill>
                  <a:schemeClr val="tx2"/>
                </a:solidFill>
              </a:rPr>
              <a:t> the total amount of overhead actually incurred during the period.</a:t>
            </a:r>
          </a:p>
        </p:txBody>
      </p:sp>
      <p:sp>
        <p:nvSpPr>
          <p:cNvPr id="149509" name="Text Box 5"/>
          <p:cNvSpPr txBox="1">
            <a:spLocks noChangeArrowheads="1"/>
          </p:cNvSpPr>
          <p:nvPr/>
        </p:nvSpPr>
        <p:spPr bwMode="auto">
          <a:xfrm>
            <a:off x="4648200" y="3505200"/>
            <a:ext cx="4038600" cy="3022600"/>
          </a:xfrm>
          <a:prstGeom prst="rect">
            <a:avLst/>
          </a:prstGeom>
          <a:solidFill>
            <a:srgbClr val="663300"/>
          </a:solidFill>
          <a:ln w="9525">
            <a:solidFill>
              <a:schemeClr val="bg2"/>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2400" i="1">
                <a:solidFill>
                  <a:srgbClr val="FFFFFF"/>
                </a:solidFill>
                <a:effectLst>
                  <a:outerShdw blurRad="38100" dist="38100" dir="2700000" algn="tl">
                    <a:srgbClr val="000000"/>
                  </a:outerShdw>
                </a:effectLst>
              </a:rPr>
              <a:t>Overapplied overhead</a:t>
            </a:r>
            <a:r>
              <a:rPr lang="en-US" sz="2400">
                <a:solidFill>
                  <a:srgbClr val="FFFF00"/>
                </a:solidFill>
                <a:effectLst>
                  <a:outerShdw blurRad="38100" dist="38100" dir="2700000" algn="tl">
                    <a:srgbClr val="000000"/>
                  </a:outerShdw>
                </a:effectLst>
              </a:rPr>
              <a:t> exists when the amount of overhead applied to jobs during the period using the predetermined overhead rate is </a:t>
            </a:r>
            <a:r>
              <a:rPr lang="en-US" sz="2400" i="1">
                <a:solidFill>
                  <a:srgbClr val="FFFFFF"/>
                </a:solidFill>
                <a:effectLst>
                  <a:outerShdw blurRad="38100" dist="38100" dir="2700000" algn="tl">
                    <a:srgbClr val="000000"/>
                  </a:outerShdw>
                </a:effectLst>
              </a:rPr>
              <a:t>greater than</a:t>
            </a:r>
            <a:r>
              <a:rPr lang="en-US" sz="2400">
                <a:solidFill>
                  <a:srgbClr val="FFFF00"/>
                </a:solidFill>
                <a:effectLst>
                  <a:outerShdw blurRad="38100" dist="38100" dir="2700000" algn="tl">
                    <a:srgbClr val="000000"/>
                  </a:outerShdw>
                </a:effectLst>
              </a:rPr>
              <a:t> the total amount of overhead actually incurred during the period.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51   of  181</a:t>
            </a:r>
          </a:p>
        </p:txBody>
      </p:sp>
    </p:spTree>
    <p:extLst>
      <p:ext uri="{BB962C8B-B14F-4D97-AF65-F5344CB8AC3E}">
        <p14:creationId xmlns:p14="http://schemas.microsoft.com/office/powerpoint/2010/main" val="2301208871"/>
      </p:ext>
    </p:extLst>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body" idx="1"/>
          </p:nvPr>
        </p:nvSpPr>
        <p:spPr>
          <a:xfrm>
            <a:off x="1066800" y="1447800"/>
            <a:ext cx="7362825" cy="3276600"/>
          </a:xfrm>
          <a:solidFill>
            <a:srgbClr val="006600"/>
          </a:solidFill>
          <a:ln>
            <a:solidFill>
              <a:schemeClr val="tx1"/>
            </a:solidFill>
          </a:ln>
          <a:effectLst>
            <a:outerShdw dist="107763" dir="2700000" algn="ctr" rotWithShape="0">
              <a:schemeClr val="bg2"/>
            </a:outerShdw>
          </a:effectLst>
        </p:spPr>
        <p:txBody>
          <a:bodyPr/>
          <a:lstStyle/>
          <a:p>
            <a:pPr algn="ctr" eaLnBrk="1" hangingPunct="1">
              <a:buFont typeface="Wingdings" pitchFamily="2" charset="2"/>
              <a:buNone/>
              <a:defRPr/>
            </a:pPr>
            <a:r>
              <a:rPr lang="en-US">
                <a:solidFill>
                  <a:srgbClr val="FFFFFF"/>
                </a:solidFill>
                <a:effectLst>
                  <a:outerShdw blurRad="38100" dist="38100" dir="2700000" algn="tl">
                    <a:srgbClr val="000000"/>
                  </a:outerShdw>
                </a:effectLst>
              </a:rPr>
              <a:t> PearCo’s </a:t>
            </a:r>
            <a:r>
              <a:rPr lang="en-US" i="1">
                <a:solidFill>
                  <a:srgbClr val="FFFF00"/>
                </a:solidFill>
                <a:effectLst>
                  <a:outerShdw blurRad="38100" dist="38100" dir="2700000" algn="tl">
                    <a:srgbClr val="000000"/>
                  </a:outerShdw>
                </a:effectLst>
              </a:rPr>
              <a:t>actual overhead</a:t>
            </a:r>
            <a:r>
              <a:rPr lang="en-US">
                <a:solidFill>
                  <a:srgbClr val="FFFFFF"/>
                </a:solidFill>
                <a:effectLst>
                  <a:outerShdw blurRad="38100" dist="38100" dir="2700000" algn="tl">
                    <a:srgbClr val="000000"/>
                  </a:outerShdw>
                </a:effectLst>
              </a:rPr>
              <a:t> for the year was </a:t>
            </a:r>
            <a:r>
              <a:rPr lang="en-US" i="1">
                <a:solidFill>
                  <a:srgbClr val="FFFF00"/>
                </a:solidFill>
                <a:effectLst>
                  <a:outerShdw blurRad="38100" dist="38100" dir="2700000" algn="tl">
                    <a:srgbClr val="000000"/>
                  </a:outerShdw>
                </a:effectLst>
              </a:rPr>
              <a:t>$650,000</a:t>
            </a:r>
            <a:r>
              <a:rPr lang="en-US">
                <a:solidFill>
                  <a:srgbClr val="FFFFFF"/>
                </a:solidFill>
                <a:effectLst>
                  <a:outerShdw blurRad="38100" dist="38100" dir="2700000" algn="tl">
                    <a:srgbClr val="000000"/>
                  </a:outerShdw>
                </a:effectLst>
              </a:rPr>
              <a:t> with a total of </a:t>
            </a:r>
            <a:r>
              <a:rPr lang="en-US" i="1">
                <a:solidFill>
                  <a:srgbClr val="FFFF00"/>
                </a:solidFill>
                <a:effectLst>
                  <a:outerShdw blurRad="38100" dist="38100" dir="2700000" algn="tl">
                    <a:srgbClr val="000000"/>
                  </a:outerShdw>
                </a:effectLst>
              </a:rPr>
              <a:t>170,000</a:t>
            </a:r>
            <a:r>
              <a:rPr lang="en-US">
                <a:solidFill>
                  <a:srgbClr val="FFFFFF"/>
                </a:solidFill>
                <a:effectLst>
                  <a:outerShdw blurRad="38100" dist="38100" dir="2700000" algn="tl">
                    <a:srgbClr val="000000"/>
                  </a:outerShdw>
                </a:effectLst>
              </a:rPr>
              <a:t> direct labor hours worked on jobs.</a:t>
            </a:r>
          </a:p>
          <a:p>
            <a:pPr algn="ctr" eaLnBrk="1" hangingPunct="1">
              <a:buFont typeface="Wingdings" pitchFamily="2" charset="2"/>
              <a:buNone/>
              <a:defRPr/>
            </a:pPr>
            <a:r>
              <a:rPr lang="en-US">
                <a:solidFill>
                  <a:srgbClr val="FFFFFF"/>
                </a:solidFill>
                <a:effectLst>
                  <a:outerShdw blurRad="38100" dist="38100" dir="2700000" algn="tl">
                    <a:srgbClr val="000000"/>
                  </a:outerShdw>
                </a:effectLst>
              </a:rPr>
              <a:t>How much total overhead was applied to PearCo’s jobs during the year?  Use PearCo’s predetermined overhead rate of $4.00 per direct labor hour. </a:t>
            </a:r>
          </a:p>
        </p:txBody>
      </p:sp>
      <p:sp>
        <p:nvSpPr>
          <p:cNvPr id="61443" name="Rectangle 3"/>
          <p:cNvSpPr>
            <a:spLocks noGrp="1" noChangeArrowheads="1"/>
          </p:cNvSpPr>
          <p:nvPr>
            <p:ph type="title"/>
          </p:nvPr>
        </p:nvSpPr>
        <p:spPr/>
        <p:txBody>
          <a:bodyPr/>
          <a:lstStyle/>
          <a:p>
            <a:pPr eaLnBrk="1" hangingPunct="1"/>
            <a:r>
              <a:rPr lang="en-US"/>
              <a:t>Overhead Application Example</a:t>
            </a:r>
          </a:p>
        </p:txBody>
      </p:sp>
      <p:sp>
        <p:nvSpPr>
          <p:cNvPr id="218116" name="Rectangle 4"/>
          <p:cNvSpPr>
            <a:spLocks noChangeArrowheads="1"/>
          </p:cNvSpPr>
          <p:nvPr/>
        </p:nvSpPr>
        <p:spPr bwMode="auto">
          <a:xfrm>
            <a:off x="457200" y="4953000"/>
            <a:ext cx="8458200" cy="1608138"/>
          </a:xfrm>
          <a:prstGeom prst="rect">
            <a:avLst/>
          </a:prstGeom>
          <a:solidFill>
            <a:srgbClr val="FCFEB9"/>
          </a:solidFill>
          <a:ln w="25400">
            <a:solidFill>
              <a:schemeClr val="tx1"/>
            </a:solidFill>
            <a:miter lim="800000"/>
            <a:headEnd/>
            <a:tailEnd/>
          </a:ln>
        </p:spPr>
        <p:txBody>
          <a:bodyPr lIns="90488" tIns="44450" rIns="90488" bIns="44450">
            <a:spAutoFit/>
          </a:bodyPr>
          <a:lstStyle/>
          <a:p>
            <a:pPr algn="ctr">
              <a:spcBef>
                <a:spcPct val="50000"/>
              </a:spcBef>
            </a:pPr>
            <a:r>
              <a:rPr lang="en-US" sz="3200" b="1" u="sng">
                <a:solidFill>
                  <a:srgbClr val="663300"/>
                </a:solidFill>
              </a:rPr>
              <a:t>Overhead Applied During the Period</a:t>
            </a:r>
            <a:endParaRPr lang="en-US" sz="2400" b="1">
              <a:solidFill>
                <a:srgbClr val="663300"/>
              </a:solidFill>
            </a:endParaRPr>
          </a:p>
          <a:p>
            <a:pPr>
              <a:spcBef>
                <a:spcPct val="50000"/>
              </a:spcBef>
            </a:pPr>
            <a:r>
              <a:rPr lang="en-US" sz="2200" b="1">
                <a:solidFill>
                  <a:srgbClr val="663300"/>
                </a:solidFill>
              </a:rPr>
              <a:t>Applied Overhead  =  POHR × Actual Direct Labor Hours</a:t>
            </a:r>
          </a:p>
          <a:p>
            <a:pPr>
              <a:spcBef>
                <a:spcPct val="50000"/>
              </a:spcBef>
            </a:pPr>
            <a:r>
              <a:rPr lang="en-US" sz="2200" b="1">
                <a:solidFill>
                  <a:srgbClr val="663300"/>
                </a:solidFill>
              </a:rPr>
              <a:t>Applied Overhead  =  $4.00 per DLH × 170,000 DLH = $680,000</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52 of  181</a:t>
            </a:r>
          </a:p>
        </p:txBody>
      </p:sp>
    </p:spTree>
    <p:extLst>
      <p:ext uri="{BB962C8B-B14F-4D97-AF65-F5344CB8AC3E}">
        <p14:creationId xmlns:p14="http://schemas.microsoft.com/office/powerpoint/2010/main" val="3372042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116"/>
                                        </p:tgtEl>
                                        <p:attrNameLst>
                                          <p:attrName>style.visibility</p:attrName>
                                        </p:attrNameLst>
                                      </p:cBhvr>
                                      <p:to>
                                        <p:strVal val="visible"/>
                                      </p:to>
                                    </p:set>
                                    <p:animEffect transition="in" filter="dissolve">
                                      <p:cBhvr>
                                        <p:cTn id="7" dur="500"/>
                                        <p:tgtEl>
                                          <p:spTgt spid="21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457200" y="4953000"/>
            <a:ext cx="8458200" cy="1608138"/>
          </a:xfrm>
          <a:prstGeom prst="rect">
            <a:avLst/>
          </a:prstGeom>
          <a:solidFill>
            <a:srgbClr val="FCFEB9"/>
          </a:solidFill>
          <a:ln w="25400">
            <a:solidFill>
              <a:schemeClr val="tx1"/>
            </a:solidFill>
            <a:miter lim="800000"/>
            <a:headEnd/>
            <a:tailEnd/>
          </a:ln>
        </p:spPr>
        <p:txBody>
          <a:bodyPr lIns="90488" tIns="44450" rIns="90488" bIns="44450">
            <a:spAutoFit/>
          </a:bodyPr>
          <a:lstStyle/>
          <a:p>
            <a:pPr algn="ctr">
              <a:spcBef>
                <a:spcPct val="50000"/>
              </a:spcBef>
            </a:pPr>
            <a:r>
              <a:rPr lang="en-US" sz="3200" b="1" u="sng">
                <a:solidFill>
                  <a:srgbClr val="663300"/>
                </a:solidFill>
              </a:rPr>
              <a:t>Overhead Applied During the Period</a:t>
            </a:r>
            <a:endParaRPr lang="en-US" sz="2400" b="1">
              <a:solidFill>
                <a:srgbClr val="663300"/>
              </a:solidFill>
            </a:endParaRPr>
          </a:p>
          <a:p>
            <a:pPr>
              <a:spcBef>
                <a:spcPct val="50000"/>
              </a:spcBef>
            </a:pPr>
            <a:r>
              <a:rPr lang="en-US" sz="2200" b="1">
                <a:solidFill>
                  <a:srgbClr val="663300"/>
                </a:solidFill>
              </a:rPr>
              <a:t>Applied Overhead  =  POHR × Actual Direct Labor Hours</a:t>
            </a:r>
          </a:p>
          <a:p>
            <a:pPr>
              <a:spcBef>
                <a:spcPct val="50000"/>
              </a:spcBef>
            </a:pPr>
            <a:r>
              <a:rPr lang="en-US" sz="2200" b="1">
                <a:solidFill>
                  <a:srgbClr val="663300"/>
                </a:solidFill>
              </a:rPr>
              <a:t>Applied Overhead  =  $4.00 per DLH × 170,000 DLH = $680,000</a:t>
            </a:r>
          </a:p>
        </p:txBody>
      </p:sp>
      <p:sp>
        <p:nvSpPr>
          <p:cNvPr id="24581" name="Rectangle 4"/>
          <p:cNvSpPr>
            <a:spLocks noGrp="1" noChangeArrowheads="1"/>
          </p:cNvSpPr>
          <p:nvPr>
            <p:ph type="title"/>
          </p:nvPr>
        </p:nvSpPr>
        <p:spPr/>
        <p:txBody>
          <a:bodyPr/>
          <a:lstStyle/>
          <a:p>
            <a:pPr eaLnBrk="1" hangingPunct="1"/>
            <a:r>
              <a:rPr lang="en-US"/>
              <a:t>Overhead Application Example</a:t>
            </a:r>
          </a:p>
        </p:txBody>
      </p:sp>
      <p:sp>
        <p:nvSpPr>
          <p:cNvPr id="220172" name="Oval 12"/>
          <p:cNvSpPr>
            <a:spLocks noChangeArrowheads="1"/>
          </p:cNvSpPr>
          <p:nvPr/>
        </p:nvSpPr>
        <p:spPr bwMode="auto">
          <a:xfrm>
            <a:off x="7340600" y="5872885"/>
            <a:ext cx="1803400" cy="742950"/>
          </a:xfrm>
          <a:prstGeom prst="ellipse">
            <a:avLst/>
          </a:prstGeom>
          <a:noFill/>
          <a:ln w="38100">
            <a:solidFill>
              <a:srgbClr val="FC0128"/>
            </a:solidFill>
            <a:round/>
            <a:headEnd/>
            <a:tailEnd/>
          </a:ln>
          <a:effectLst>
            <a:outerShdw dist="35921" dir="2700000" algn="ctr" rotWithShape="0">
              <a:schemeClr val="bg2"/>
            </a:outerShdw>
          </a:effectLst>
        </p:spPr>
        <p:txBody>
          <a:bodyPr wrap="none" anchor="ctr"/>
          <a:lstStyle/>
          <a:p>
            <a:pPr>
              <a:defRPr/>
            </a:pPr>
            <a:endParaRPr lang="en-GB"/>
          </a:p>
        </p:txBody>
      </p:sp>
      <p:grpSp>
        <p:nvGrpSpPr>
          <p:cNvPr id="3" name="Group 13"/>
          <p:cNvGrpSpPr>
            <a:grpSpLocks/>
          </p:cNvGrpSpPr>
          <p:nvPr/>
        </p:nvGrpSpPr>
        <p:grpSpPr bwMode="auto">
          <a:xfrm>
            <a:off x="533400" y="2603500"/>
            <a:ext cx="6223000" cy="2260600"/>
            <a:chOff x="336" y="1640"/>
            <a:chExt cx="3920" cy="1424"/>
          </a:xfrm>
        </p:grpSpPr>
        <p:sp>
          <p:nvSpPr>
            <p:cNvPr id="220174" name="Rectangle 14"/>
            <p:cNvSpPr>
              <a:spLocks noChangeArrowheads="1"/>
            </p:cNvSpPr>
            <p:nvPr/>
          </p:nvSpPr>
          <p:spPr bwMode="auto">
            <a:xfrm>
              <a:off x="336" y="1640"/>
              <a:ext cx="3920" cy="1424"/>
            </a:xfrm>
            <a:prstGeom prst="rect">
              <a:avLst/>
            </a:prstGeom>
            <a:solidFill>
              <a:srgbClr val="CCECFF"/>
            </a:solidFill>
            <a:ln w="25400">
              <a:solidFill>
                <a:schemeClr val="tx1"/>
              </a:solidFill>
              <a:miter lim="800000"/>
              <a:headEnd/>
              <a:tailEnd/>
            </a:ln>
            <a:effectLst>
              <a:outerShdw dist="53882" dir="2700000" algn="ctr" rotWithShape="0">
                <a:schemeClr val="bg2"/>
              </a:outerShdw>
            </a:effectLst>
          </p:spPr>
          <p:txBody>
            <a:bodyPr wrap="none" anchor="ctr"/>
            <a:lstStyle/>
            <a:p>
              <a:pPr>
                <a:defRPr/>
              </a:pPr>
              <a:endParaRPr lang="en-GB"/>
            </a:p>
          </p:txBody>
        </p:sp>
        <p:sp>
          <p:nvSpPr>
            <p:cNvPr id="220175" name="Rectangle 15"/>
            <p:cNvSpPr>
              <a:spLocks noChangeArrowheads="1"/>
            </p:cNvSpPr>
            <p:nvPr/>
          </p:nvSpPr>
          <p:spPr bwMode="auto">
            <a:xfrm>
              <a:off x="451" y="1786"/>
              <a:ext cx="2523" cy="1132"/>
            </a:xfrm>
            <a:prstGeom prst="rect">
              <a:avLst/>
            </a:prstGeom>
            <a:noFill/>
            <a:ln w="12700">
              <a:noFill/>
              <a:miter lim="800000"/>
              <a:headEnd/>
              <a:tailEnd/>
            </a:ln>
            <a:effectLst>
              <a:outerShdw dist="17961" dir="13500000" algn="ctr" rotWithShape="0">
                <a:schemeClr val="bg2"/>
              </a:outerShdw>
            </a:effectLst>
          </p:spPr>
          <p:txBody>
            <a:bodyPr wrap="none" lIns="90488" tIns="44450" rIns="90488" bIns="44450">
              <a:spAutoFit/>
            </a:bodyPr>
            <a:lstStyle/>
            <a:p>
              <a:pPr algn="ctr">
                <a:defRPr/>
              </a:pPr>
              <a:r>
                <a:rPr lang="en-US" sz="2800">
                  <a:solidFill>
                    <a:schemeClr val="tx2"/>
                  </a:solidFill>
                </a:rPr>
                <a:t>PearCo has </a:t>
              </a:r>
              <a:r>
                <a:rPr lang="en-US" sz="2800" i="1">
                  <a:solidFill>
                    <a:srgbClr val="FF0000"/>
                  </a:solidFill>
                </a:rPr>
                <a:t>overapplied</a:t>
              </a:r>
              <a:br>
                <a:rPr lang="en-US" sz="2800" i="1">
                  <a:solidFill>
                    <a:srgbClr val="FF0000"/>
                  </a:solidFill>
                </a:rPr>
              </a:br>
              <a:r>
                <a:rPr lang="en-US" sz="2800">
                  <a:solidFill>
                    <a:schemeClr val="tx2"/>
                  </a:solidFill>
                </a:rPr>
                <a:t>overhead for the year</a:t>
              </a:r>
              <a:br>
                <a:rPr lang="en-US" sz="2800">
                  <a:solidFill>
                    <a:schemeClr val="tx2"/>
                  </a:solidFill>
                </a:rPr>
              </a:br>
              <a:r>
                <a:rPr lang="en-US" sz="2800">
                  <a:solidFill>
                    <a:schemeClr val="tx2"/>
                  </a:solidFill>
                </a:rPr>
                <a:t>by $30,000.  What will</a:t>
              </a:r>
              <a:br>
                <a:rPr lang="en-US" sz="2800">
                  <a:solidFill>
                    <a:schemeClr val="tx2"/>
                  </a:solidFill>
                </a:rPr>
              </a:br>
              <a:r>
                <a:rPr lang="en-US" sz="2800">
                  <a:solidFill>
                    <a:schemeClr val="tx2"/>
                  </a:solidFill>
                </a:rPr>
                <a:t>PearCo do?</a:t>
              </a:r>
            </a:p>
          </p:txBody>
        </p:sp>
        <p:graphicFrame>
          <p:nvGraphicFramePr>
            <p:cNvPr id="24578" name="Object 16"/>
            <p:cNvGraphicFramePr>
              <a:graphicFrameLocks noChangeAspect="1"/>
            </p:cNvGraphicFramePr>
            <p:nvPr/>
          </p:nvGraphicFramePr>
          <p:xfrm>
            <a:off x="3072" y="1680"/>
            <a:ext cx="922" cy="1313"/>
          </p:xfrm>
          <a:graphic>
            <a:graphicData uri="http://schemas.openxmlformats.org/presentationml/2006/ole">
              <mc:AlternateContent xmlns:mc="http://schemas.openxmlformats.org/markup-compatibility/2006">
                <mc:Choice xmlns:v="urn:schemas-microsoft-com:vml" Requires="v">
                  <p:oleObj name="Clip" r:id="rId3" imgW="3848040" imgH="5478120" progId="MS_ClipArt_Gallery.2">
                    <p:embed/>
                  </p:oleObj>
                </mc:Choice>
                <mc:Fallback>
                  <p:oleObj name="Clip" r:id="rId3" imgW="3848040" imgH="5478120" progId="MS_ClipArt_Gallery.2">
                    <p:embed/>
                    <p:pic>
                      <p:nvPicPr>
                        <p:cNvPr id="24578"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1680"/>
                          <a:ext cx="922" cy="1313"/>
                        </a:xfrm>
                        <a:prstGeom prst="rect">
                          <a:avLst/>
                        </a:prstGeom>
                        <a:noFill/>
                        <a:ln>
                          <a:noFill/>
                        </a:ln>
                        <a:effectLst>
                          <a:outerShdw dist="17961" dir="135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220177" name="Oval 17"/>
          <p:cNvSpPr>
            <a:spLocks noChangeArrowheads="1"/>
          </p:cNvSpPr>
          <p:nvPr/>
        </p:nvSpPr>
        <p:spPr bwMode="auto">
          <a:xfrm>
            <a:off x="1371600" y="1752600"/>
            <a:ext cx="2184400" cy="742950"/>
          </a:xfrm>
          <a:prstGeom prst="ellipse">
            <a:avLst/>
          </a:prstGeom>
          <a:noFill/>
          <a:ln w="38100">
            <a:solidFill>
              <a:srgbClr val="FC0128"/>
            </a:solidFill>
            <a:round/>
            <a:headEnd/>
            <a:tailEnd/>
          </a:ln>
          <a:effectLst>
            <a:outerShdw dist="35921" dir="2700000" algn="ctr" rotWithShape="0">
              <a:schemeClr val="bg2"/>
            </a:outerShdw>
          </a:effectLst>
        </p:spPr>
        <p:txBody>
          <a:bodyPr wrap="none" anchor="ctr"/>
          <a:lstStyle/>
          <a:p>
            <a:pPr>
              <a:defRPr/>
            </a:pPr>
            <a:endParaRPr lang="en-GB"/>
          </a:p>
        </p:txBody>
      </p:sp>
      <p:sp>
        <p:nvSpPr>
          <p:cNvPr id="220178" name="Freeform 18"/>
          <p:cNvSpPr>
            <a:spLocks/>
          </p:cNvSpPr>
          <p:nvPr/>
        </p:nvSpPr>
        <p:spPr bwMode="auto">
          <a:xfrm>
            <a:off x="6477000" y="4648200"/>
            <a:ext cx="1830388" cy="1144588"/>
          </a:xfrm>
          <a:custGeom>
            <a:avLst/>
            <a:gdLst/>
            <a:ahLst/>
            <a:cxnLst>
              <a:cxn ang="0">
                <a:pos x="1055" y="501"/>
              </a:cxn>
              <a:cxn ang="0">
                <a:pos x="1033" y="465"/>
              </a:cxn>
              <a:cxn ang="0">
                <a:pos x="995" y="405"/>
              </a:cxn>
              <a:cxn ang="0">
                <a:pos x="953" y="347"/>
              </a:cxn>
              <a:cxn ang="0">
                <a:pos x="906" y="291"/>
              </a:cxn>
              <a:cxn ang="0">
                <a:pos x="855" y="241"/>
              </a:cxn>
              <a:cxn ang="0">
                <a:pos x="797" y="196"/>
              </a:cxn>
              <a:cxn ang="0">
                <a:pos x="739" y="152"/>
              </a:cxn>
              <a:cxn ang="0">
                <a:pos x="670" y="112"/>
              </a:cxn>
              <a:cxn ang="0">
                <a:pos x="604" y="80"/>
              </a:cxn>
              <a:cxn ang="0">
                <a:pos x="534" y="53"/>
              </a:cxn>
              <a:cxn ang="0">
                <a:pos x="465" y="33"/>
              </a:cxn>
              <a:cxn ang="0">
                <a:pos x="391" y="16"/>
              </a:cxn>
              <a:cxn ang="0">
                <a:pos x="318" y="4"/>
              </a:cxn>
              <a:cxn ang="0">
                <a:pos x="244" y="0"/>
              </a:cxn>
              <a:cxn ang="0">
                <a:pos x="169" y="3"/>
              </a:cxn>
              <a:cxn ang="0">
                <a:pos x="99" y="11"/>
              </a:cxn>
              <a:cxn ang="0">
                <a:pos x="22" y="21"/>
              </a:cxn>
              <a:cxn ang="0">
                <a:pos x="0" y="28"/>
              </a:cxn>
              <a:cxn ang="0">
                <a:pos x="97" y="19"/>
              </a:cxn>
              <a:cxn ang="0">
                <a:pos x="161" y="20"/>
              </a:cxn>
              <a:cxn ang="0">
                <a:pos x="230" y="28"/>
              </a:cxn>
              <a:cxn ang="0">
                <a:pos x="297" y="48"/>
              </a:cxn>
              <a:cxn ang="0">
                <a:pos x="365" y="72"/>
              </a:cxn>
              <a:cxn ang="0">
                <a:pos x="432" y="103"/>
              </a:cxn>
              <a:cxn ang="0">
                <a:pos x="496" y="140"/>
              </a:cxn>
              <a:cxn ang="0">
                <a:pos x="560" y="187"/>
              </a:cxn>
              <a:cxn ang="0">
                <a:pos x="617" y="237"/>
              </a:cxn>
              <a:cxn ang="0">
                <a:pos x="676" y="296"/>
              </a:cxn>
              <a:cxn ang="0">
                <a:pos x="728" y="359"/>
              </a:cxn>
              <a:cxn ang="0">
                <a:pos x="775" y="424"/>
              </a:cxn>
              <a:cxn ang="0">
                <a:pos x="817" y="492"/>
              </a:cxn>
              <a:cxn ang="0">
                <a:pos x="856" y="564"/>
              </a:cxn>
              <a:cxn ang="0">
                <a:pos x="761" y="596"/>
              </a:cxn>
              <a:cxn ang="0">
                <a:pos x="1035" y="720"/>
              </a:cxn>
              <a:cxn ang="0">
                <a:pos x="1152" y="476"/>
              </a:cxn>
              <a:cxn ang="0">
                <a:pos x="1055" y="501"/>
              </a:cxn>
            </a:cxnLst>
            <a:rect l="0" t="0" r="r" b="b"/>
            <a:pathLst>
              <a:path w="1153" h="721">
                <a:moveTo>
                  <a:pt x="1055" y="501"/>
                </a:moveTo>
                <a:lnTo>
                  <a:pt x="1033" y="465"/>
                </a:lnTo>
                <a:lnTo>
                  <a:pt x="995" y="405"/>
                </a:lnTo>
                <a:lnTo>
                  <a:pt x="953" y="347"/>
                </a:lnTo>
                <a:lnTo>
                  <a:pt x="906" y="291"/>
                </a:lnTo>
                <a:lnTo>
                  <a:pt x="855" y="241"/>
                </a:lnTo>
                <a:lnTo>
                  <a:pt x="797" y="196"/>
                </a:lnTo>
                <a:lnTo>
                  <a:pt x="739" y="152"/>
                </a:lnTo>
                <a:lnTo>
                  <a:pt x="670" y="112"/>
                </a:lnTo>
                <a:lnTo>
                  <a:pt x="604" y="80"/>
                </a:lnTo>
                <a:lnTo>
                  <a:pt x="534" y="53"/>
                </a:lnTo>
                <a:lnTo>
                  <a:pt x="465" y="33"/>
                </a:lnTo>
                <a:lnTo>
                  <a:pt x="391" y="16"/>
                </a:lnTo>
                <a:lnTo>
                  <a:pt x="318" y="4"/>
                </a:lnTo>
                <a:lnTo>
                  <a:pt x="244" y="0"/>
                </a:lnTo>
                <a:lnTo>
                  <a:pt x="169" y="3"/>
                </a:lnTo>
                <a:lnTo>
                  <a:pt x="99" y="11"/>
                </a:lnTo>
                <a:lnTo>
                  <a:pt x="22" y="21"/>
                </a:lnTo>
                <a:lnTo>
                  <a:pt x="0" y="28"/>
                </a:lnTo>
                <a:lnTo>
                  <a:pt x="97" y="19"/>
                </a:lnTo>
                <a:lnTo>
                  <a:pt x="161" y="20"/>
                </a:lnTo>
                <a:lnTo>
                  <a:pt x="230" y="28"/>
                </a:lnTo>
                <a:lnTo>
                  <a:pt x="297" y="48"/>
                </a:lnTo>
                <a:lnTo>
                  <a:pt x="365" y="72"/>
                </a:lnTo>
                <a:lnTo>
                  <a:pt x="432" y="103"/>
                </a:lnTo>
                <a:lnTo>
                  <a:pt x="496" y="140"/>
                </a:lnTo>
                <a:lnTo>
                  <a:pt x="560" y="187"/>
                </a:lnTo>
                <a:lnTo>
                  <a:pt x="617" y="237"/>
                </a:lnTo>
                <a:lnTo>
                  <a:pt x="676" y="296"/>
                </a:lnTo>
                <a:lnTo>
                  <a:pt x="728" y="359"/>
                </a:lnTo>
                <a:lnTo>
                  <a:pt x="775" y="424"/>
                </a:lnTo>
                <a:lnTo>
                  <a:pt x="817" y="492"/>
                </a:lnTo>
                <a:lnTo>
                  <a:pt x="856" y="564"/>
                </a:lnTo>
                <a:lnTo>
                  <a:pt x="761" y="596"/>
                </a:lnTo>
                <a:lnTo>
                  <a:pt x="1035" y="720"/>
                </a:lnTo>
                <a:lnTo>
                  <a:pt x="1152" y="476"/>
                </a:lnTo>
                <a:lnTo>
                  <a:pt x="1055" y="501"/>
                </a:lnTo>
              </a:path>
            </a:pathLst>
          </a:custGeom>
          <a:solidFill>
            <a:srgbClr val="FF0000"/>
          </a:solidFill>
          <a:ln w="12700" cap="rnd" cmpd="sng">
            <a:solidFill>
              <a:srgbClr val="FC0128"/>
            </a:solidFill>
            <a:prstDash val="solid"/>
            <a:round/>
            <a:headEnd type="none" w="med" len="med"/>
            <a:tailEnd type="none" w="med" len="med"/>
          </a:ln>
          <a:effectLst>
            <a:outerShdw dist="56796" dir="3806097" algn="ctr" rotWithShape="0">
              <a:schemeClr val="bg2"/>
            </a:outerShdw>
          </a:effectLst>
        </p:spPr>
        <p:txBody>
          <a:bodyPr/>
          <a:lstStyle/>
          <a:p>
            <a:pPr>
              <a:defRPr/>
            </a:pPr>
            <a:endParaRPr lang="en-GB"/>
          </a:p>
        </p:txBody>
      </p:sp>
      <p:sp>
        <p:nvSpPr>
          <p:cNvPr id="220179" name="Freeform 19"/>
          <p:cNvSpPr>
            <a:spLocks/>
          </p:cNvSpPr>
          <p:nvPr/>
        </p:nvSpPr>
        <p:spPr bwMode="auto">
          <a:xfrm rot="-7271308">
            <a:off x="3875087" y="1763713"/>
            <a:ext cx="1622425" cy="1295400"/>
          </a:xfrm>
          <a:custGeom>
            <a:avLst/>
            <a:gdLst/>
            <a:ahLst/>
            <a:cxnLst>
              <a:cxn ang="0">
                <a:pos x="938" y="186"/>
              </a:cxn>
              <a:cxn ang="0">
                <a:pos x="915" y="218"/>
              </a:cxn>
              <a:cxn ang="0">
                <a:pos x="885" y="268"/>
              </a:cxn>
              <a:cxn ang="0">
                <a:pos x="845" y="319"/>
              </a:cxn>
              <a:cxn ang="0">
                <a:pos x="802" y="367"/>
              </a:cxn>
              <a:cxn ang="0">
                <a:pos x="756" y="410"/>
              </a:cxn>
              <a:cxn ang="0">
                <a:pos x="704" y="449"/>
              </a:cxn>
              <a:cxn ang="0">
                <a:pos x="652" y="486"/>
              </a:cxn>
              <a:cxn ang="0">
                <a:pos x="592" y="518"/>
              </a:cxn>
              <a:cxn ang="0">
                <a:pos x="533" y="546"/>
              </a:cxn>
              <a:cxn ang="0">
                <a:pos x="470" y="566"/>
              </a:cxn>
              <a:cxn ang="0">
                <a:pos x="409" y="584"/>
              </a:cxn>
              <a:cxn ang="0">
                <a:pos x="344" y="597"/>
              </a:cxn>
              <a:cxn ang="0">
                <a:pos x="278" y="607"/>
              </a:cxn>
              <a:cxn ang="0">
                <a:pos x="214" y="610"/>
              </a:cxn>
              <a:cxn ang="0">
                <a:pos x="149" y="607"/>
              </a:cxn>
              <a:cxn ang="0">
                <a:pos x="85" y="598"/>
              </a:cxn>
              <a:cxn ang="0">
                <a:pos x="19" y="587"/>
              </a:cxn>
              <a:cxn ang="0">
                <a:pos x="0" y="581"/>
              </a:cxn>
              <a:cxn ang="0">
                <a:pos x="84" y="592"/>
              </a:cxn>
              <a:cxn ang="0">
                <a:pos x="142" y="592"/>
              </a:cxn>
              <a:cxn ang="0">
                <a:pos x="203" y="585"/>
              </a:cxn>
              <a:cxn ang="0">
                <a:pos x="262" y="570"/>
              </a:cxn>
              <a:cxn ang="0">
                <a:pos x="320" y="550"/>
              </a:cxn>
              <a:cxn ang="0">
                <a:pos x="382" y="524"/>
              </a:cxn>
              <a:cxn ang="0">
                <a:pos x="438" y="491"/>
              </a:cxn>
              <a:cxn ang="0">
                <a:pos x="496" y="453"/>
              </a:cxn>
              <a:cxn ang="0">
                <a:pos x="546" y="409"/>
              </a:cxn>
              <a:cxn ang="0">
                <a:pos x="601" y="360"/>
              </a:cxn>
              <a:cxn ang="0">
                <a:pos x="648" y="306"/>
              </a:cxn>
              <a:cxn ang="0">
                <a:pos x="690" y="250"/>
              </a:cxn>
              <a:cxn ang="0">
                <a:pos x="726" y="193"/>
              </a:cxn>
              <a:cxn ang="0">
                <a:pos x="763" y="131"/>
              </a:cxn>
              <a:cxn ang="0">
                <a:pos x="679" y="101"/>
              </a:cxn>
              <a:cxn ang="0">
                <a:pos x="923" y="0"/>
              </a:cxn>
              <a:cxn ang="0">
                <a:pos x="1021" y="211"/>
              </a:cxn>
              <a:cxn ang="0">
                <a:pos x="938" y="186"/>
              </a:cxn>
            </a:cxnLst>
            <a:rect l="0" t="0" r="r" b="b"/>
            <a:pathLst>
              <a:path w="1022" h="611">
                <a:moveTo>
                  <a:pt x="938" y="186"/>
                </a:moveTo>
                <a:lnTo>
                  <a:pt x="915" y="218"/>
                </a:lnTo>
                <a:lnTo>
                  <a:pt x="885" y="268"/>
                </a:lnTo>
                <a:lnTo>
                  <a:pt x="845" y="319"/>
                </a:lnTo>
                <a:lnTo>
                  <a:pt x="802" y="367"/>
                </a:lnTo>
                <a:lnTo>
                  <a:pt x="756" y="410"/>
                </a:lnTo>
                <a:lnTo>
                  <a:pt x="704" y="449"/>
                </a:lnTo>
                <a:lnTo>
                  <a:pt x="652" y="486"/>
                </a:lnTo>
                <a:lnTo>
                  <a:pt x="592" y="518"/>
                </a:lnTo>
                <a:lnTo>
                  <a:pt x="533" y="546"/>
                </a:lnTo>
                <a:lnTo>
                  <a:pt x="470" y="566"/>
                </a:lnTo>
                <a:lnTo>
                  <a:pt x="409" y="584"/>
                </a:lnTo>
                <a:lnTo>
                  <a:pt x="344" y="597"/>
                </a:lnTo>
                <a:lnTo>
                  <a:pt x="278" y="607"/>
                </a:lnTo>
                <a:lnTo>
                  <a:pt x="214" y="610"/>
                </a:lnTo>
                <a:lnTo>
                  <a:pt x="149" y="607"/>
                </a:lnTo>
                <a:lnTo>
                  <a:pt x="85" y="598"/>
                </a:lnTo>
                <a:lnTo>
                  <a:pt x="19" y="587"/>
                </a:lnTo>
                <a:lnTo>
                  <a:pt x="0" y="581"/>
                </a:lnTo>
                <a:lnTo>
                  <a:pt x="84" y="592"/>
                </a:lnTo>
                <a:lnTo>
                  <a:pt x="142" y="592"/>
                </a:lnTo>
                <a:lnTo>
                  <a:pt x="203" y="585"/>
                </a:lnTo>
                <a:lnTo>
                  <a:pt x="262" y="570"/>
                </a:lnTo>
                <a:lnTo>
                  <a:pt x="320" y="550"/>
                </a:lnTo>
                <a:lnTo>
                  <a:pt x="382" y="524"/>
                </a:lnTo>
                <a:lnTo>
                  <a:pt x="438" y="491"/>
                </a:lnTo>
                <a:lnTo>
                  <a:pt x="496" y="453"/>
                </a:lnTo>
                <a:lnTo>
                  <a:pt x="546" y="409"/>
                </a:lnTo>
                <a:lnTo>
                  <a:pt x="601" y="360"/>
                </a:lnTo>
                <a:lnTo>
                  <a:pt x="648" y="306"/>
                </a:lnTo>
                <a:lnTo>
                  <a:pt x="690" y="250"/>
                </a:lnTo>
                <a:lnTo>
                  <a:pt x="726" y="193"/>
                </a:lnTo>
                <a:lnTo>
                  <a:pt x="763" y="131"/>
                </a:lnTo>
                <a:lnTo>
                  <a:pt x="679" y="101"/>
                </a:lnTo>
                <a:lnTo>
                  <a:pt x="923" y="0"/>
                </a:lnTo>
                <a:lnTo>
                  <a:pt x="1021" y="211"/>
                </a:lnTo>
                <a:lnTo>
                  <a:pt x="938" y="186"/>
                </a:lnTo>
              </a:path>
            </a:pathLst>
          </a:custGeom>
          <a:solidFill>
            <a:srgbClr val="FF0000"/>
          </a:solidFill>
          <a:ln w="12700" cap="rnd" cmpd="sng">
            <a:solidFill>
              <a:srgbClr val="FC0128"/>
            </a:solidFill>
            <a:prstDash val="solid"/>
            <a:round/>
            <a:headEnd type="none" w="med" len="med"/>
            <a:tailEnd type="none" w="med" len="med"/>
          </a:ln>
          <a:effectLst>
            <a:outerShdw dist="56796" dir="3806097" algn="ctr" rotWithShape="0">
              <a:schemeClr val="bg2"/>
            </a:outerShdw>
          </a:effectLst>
        </p:spPr>
        <p:txBody>
          <a:bodyPr/>
          <a:lstStyle/>
          <a:p>
            <a:pPr>
              <a:defRPr/>
            </a:pPr>
            <a:endParaRPr lang="en-GB"/>
          </a:p>
        </p:txBody>
      </p:sp>
      <p:sp>
        <p:nvSpPr>
          <p:cNvPr id="2" name="Footer Placeholder 1"/>
          <p:cNvSpPr>
            <a:spLocks noGrp="1"/>
          </p:cNvSpPr>
          <p:nvPr>
            <p:ph type="ftr" sz="quarter" idx="10"/>
          </p:nvPr>
        </p:nvSpPr>
        <p:spPr/>
        <p:txBody>
          <a:bodyPr/>
          <a:lstStyle/>
          <a:p>
            <a:pPr>
              <a:defRPr/>
            </a:pPr>
            <a:r>
              <a:rPr lang="en-US" dirty="0">
                <a:solidFill>
                  <a:srgbClr val="000000"/>
                </a:solidFill>
              </a:rPr>
              <a:t>Slide 53   of  181</a:t>
            </a:r>
          </a:p>
        </p:txBody>
      </p:sp>
      <p:sp>
        <p:nvSpPr>
          <p:cNvPr id="4" name="Content Placeholder 3"/>
          <p:cNvSpPr>
            <a:spLocks noGrp="1"/>
          </p:cNvSpPr>
          <p:nvPr>
            <p:ph idx="1"/>
          </p:nvPr>
        </p:nvSpPr>
        <p:spPr>
          <a:xfrm>
            <a:off x="457200" y="1194129"/>
            <a:ext cx="8229600" cy="4525963"/>
          </a:xfrm>
        </p:spPr>
        <p:txBody>
          <a:bodyPr/>
          <a:lstStyle/>
          <a:p>
            <a:pPr marL="0" indent="0">
              <a:buNone/>
            </a:pPr>
            <a:endParaRPr lang="en-GB" dirty="0"/>
          </a:p>
        </p:txBody>
      </p:sp>
    </p:spTree>
    <p:extLst>
      <p:ext uri="{BB962C8B-B14F-4D97-AF65-F5344CB8AC3E}">
        <p14:creationId xmlns:p14="http://schemas.microsoft.com/office/powerpoint/2010/main" val="303149438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220179"/>
                                        </p:tgtEl>
                                        <p:attrNameLst>
                                          <p:attrName>style.visibility</p:attrName>
                                        </p:attrNameLst>
                                      </p:cBhvr>
                                      <p:to>
                                        <p:strVal val="visible"/>
                                      </p:to>
                                    </p:set>
                                    <p:animEffect transition="in" filter="strips(upLeft)">
                                      <p:cBhvr>
                                        <p:cTn id="11" dur="500"/>
                                        <p:tgtEl>
                                          <p:spTgt spid="220179"/>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0177"/>
                                        </p:tgtEl>
                                        <p:attrNameLst>
                                          <p:attrName>style.visibility</p:attrName>
                                        </p:attrNameLst>
                                      </p:cBhvr>
                                      <p:to>
                                        <p:strVal val="visible"/>
                                      </p:to>
                                    </p:set>
                                    <p:animEffect transition="in" filter="wipe(right)">
                                      <p:cBhvr>
                                        <p:cTn id="15" dur="500"/>
                                        <p:tgtEl>
                                          <p:spTgt spid="220177"/>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220178"/>
                                        </p:tgtEl>
                                        <p:attrNameLst>
                                          <p:attrName>style.visibility</p:attrName>
                                        </p:attrNameLst>
                                      </p:cBhvr>
                                      <p:to>
                                        <p:strVal val="visible"/>
                                      </p:to>
                                    </p:set>
                                    <p:animEffect transition="in" filter="strips(downRight)">
                                      <p:cBhvr>
                                        <p:cTn id="19" dur="500"/>
                                        <p:tgtEl>
                                          <p:spTgt spid="220178"/>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0172"/>
                                        </p:tgtEl>
                                        <p:attrNameLst>
                                          <p:attrName>style.visibility</p:attrName>
                                        </p:attrNameLst>
                                      </p:cBhvr>
                                      <p:to>
                                        <p:strVal val="visible"/>
                                      </p:to>
                                    </p:set>
                                    <p:animEffect transition="in" filter="wipe(up)">
                                      <p:cBhvr>
                                        <p:cTn id="23" dur="500"/>
                                        <p:tgtEl>
                                          <p:spTgt spid="220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2" grpId="0" animBg="1"/>
      <p:bldP spid="22017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sp>
        <p:nvSpPr>
          <p:cNvPr id="209923" name="Rectangle 3"/>
          <p:cNvSpPr>
            <a:spLocks noChangeArrowheads="1"/>
          </p:cNvSpPr>
          <p:nvPr/>
        </p:nvSpPr>
        <p:spPr bwMode="auto">
          <a:xfrm>
            <a:off x="528638" y="1524000"/>
            <a:ext cx="8234362" cy="4876800"/>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lnSpc>
                <a:spcPct val="90000"/>
              </a:lnSpc>
              <a:spcBef>
                <a:spcPct val="30000"/>
              </a:spcBef>
              <a:buClr>
                <a:schemeClr val="tx1"/>
              </a:buClr>
              <a:buFont typeface="Wingdings" pitchFamily="2" charset="2"/>
              <a:buNone/>
              <a:defRPr/>
            </a:pPr>
            <a:r>
              <a:rPr lang="en-US" sz="2800" b="1"/>
              <a:t>   Tiger, Inc. had actual manufacturing overhead costs of $1,210,000 and a predetermined overhead rate of $4.00 per machine hour.  Tiger, Inc. worked 290,000 machine hours during the period.  What is Tiger’s over- or underapplied overhead?</a:t>
            </a:r>
          </a:p>
          <a:p>
            <a:pPr marL="342900" indent="-342900">
              <a:lnSpc>
                <a:spcPct val="130000"/>
              </a:lnSpc>
              <a:spcBef>
                <a:spcPct val="30000"/>
              </a:spcBef>
              <a:buClr>
                <a:schemeClr val="tx1"/>
              </a:buClr>
              <a:buFont typeface="Wingdings" pitchFamily="2" charset="2"/>
              <a:buNone/>
              <a:defRPr/>
            </a:pPr>
            <a:r>
              <a:rPr lang="en-US" sz="2800" b="1"/>
              <a:t>	a.   $50,000 overapplied.</a:t>
            </a:r>
            <a:br>
              <a:rPr lang="en-US" sz="2800" b="1"/>
            </a:br>
            <a:r>
              <a:rPr lang="en-US" sz="2800" b="1"/>
              <a:t>b.   $50,000 underapplied.</a:t>
            </a:r>
            <a:br>
              <a:rPr lang="en-US" sz="2800" b="1"/>
            </a:br>
            <a:r>
              <a:rPr lang="en-US" sz="2800" b="1"/>
              <a:t>c.   $60,000 overapplied.</a:t>
            </a:r>
            <a:br>
              <a:rPr lang="en-US" sz="2800" b="1"/>
            </a:br>
            <a:r>
              <a:rPr lang="en-US" sz="2800" b="1"/>
              <a:t>d.   $60,000 underapplied.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54  of  181</a:t>
            </a:r>
          </a:p>
        </p:txBody>
      </p:sp>
    </p:spTree>
    <p:extLst>
      <p:ext uri="{BB962C8B-B14F-4D97-AF65-F5344CB8AC3E}">
        <p14:creationId xmlns:p14="http://schemas.microsoft.com/office/powerpoint/2010/main" val="1028129679"/>
      </p:ext>
    </p:extLst>
  </p:cSld>
  <p:clrMapOvr>
    <a:masterClrMapping/>
  </p:clrMapOvr>
  <p:transition>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sp>
        <p:nvSpPr>
          <p:cNvPr id="222211" name="Rectangle 3"/>
          <p:cNvSpPr>
            <a:spLocks noChangeArrowheads="1"/>
          </p:cNvSpPr>
          <p:nvPr/>
        </p:nvSpPr>
        <p:spPr bwMode="auto">
          <a:xfrm>
            <a:off x="528638" y="1524000"/>
            <a:ext cx="8234362" cy="4876800"/>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lIns="90488" tIns="44450" rIns="90488" bIns="44450"/>
          <a:lstStyle/>
          <a:p>
            <a:pPr marL="342900" indent="-342900">
              <a:lnSpc>
                <a:spcPct val="90000"/>
              </a:lnSpc>
              <a:spcBef>
                <a:spcPct val="30000"/>
              </a:spcBef>
              <a:buClr>
                <a:schemeClr val="tx1"/>
              </a:buClr>
              <a:buFont typeface="Wingdings" pitchFamily="2" charset="2"/>
              <a:buNone/>
              <a:defRPr/>
            </a:pPr>
            <a:r>
              <a:rPr lang="en-US" sz="2800" b="1" dirty="0"/>
              <a:t>   Tiger, Inc. had actual manufacturing overhead costs of $1,210,000 and a predetermined overhead rate of $4.00 per machine hour.  Tiger, Inc. worked 290,000 machine hours during the period.  What is Tiger’s over- or underapplied overhead?</a:t>
            </a:r>
          </a:p>
          <a:p>
            <a:pPr marL="342900" indent="-342900">
              <a:lnSpc>
                <a:spcPct val="130000"/>
              </a:lnSpc>
              <a:spcBef>
                <a:spcPct val="30000"/>
              </a:spcBef>
              <a:buClr>
                <a:schemeClr val="tx1"/>
              </a:buClr>
              <a:buFont typeface="Wingdings" pitchFamily="2" charset="2"/>
              <a:buNone/>
              <a:defRPr/>
            </a:pPr>
            <a:r>
              <a:rPr lang="en-US" sz="2800" b="1" dirty="0"/>
              <a:t>	</a:t>
            </a:r>
            <a:r>
              <a:rPr lang="en-US" sz="2800" b="1" dirty="0">
                <a:solidFill>
                  <a:srgbClr val="EDDAC7"/>
                </a:solidFill>
              </a:rPr>
              <a:t>a.   $50,000 overapplied.</a:t>
            </a:r>
            <a:br>
              <a:rPr lang="en-US" sz="2800" b="1" dirty="0"/>
            </a:br>
            <a:r>
              <a:rPr lang="en-US" sz="2800" b="1" dirty="0"/>
              <a:t>b.   $50,000 underapplied.</a:t>
            </a:r>
            <a:br>
              <a:rPr lang="en-US" sz="2800" b="1" dirty="0"/>
            </a:br>
            <a:r>
              <a:rPr lang="en-US" sz="2800" b="1" dirty="0">
                <a:solidFill>
                  <a:srgbClr val="EDDAC7"/>
                </a:solidFill>
              </a:rPr>
              <a:t>c.   $60,000 overapplied.</a:t>
            </a:r>
            <a:br>
              <a:rPr lang="en-US" sz="2800" b="1" dirty="0">
                <a:solidFill>
                  <a:srgbClr val="EDDAC7"/>
                </a:solidFill>
              </a:rPr>
            </a:br>
            <a:r>
              <a:rPr lang="en-US" sz="2800" b="1" dirty="0">
                <a:solidFill>
                  <a:srgbClr val="EDDAC7"/>
                </a:solidFill>
              </a:rPr>
              <a:t>d.   $60,000 underapplied.</a:t>
            </a:r>
          </a:p>
        </p:txBody>
      </p:sp>
      <p:sp>
        <p:nvSpPr>
          <p:cNvPr id="25605" name="Oval 4"/>
          <p:cNvSpPr>
            <a:spLocks noChangeArrowheads="1"/>
          </p:cNvSpPr>
          <p:nvPr/>
        </p:nvSpPr>
        <p:spPr bwMode="auto">
          <a:xfrm>
            <a:off x="838200" y="4699000"/>
            <a:ext cx="482600" cy="4572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aphicFrame>
        <p:nvGraphicFramePr>
          <p:cNvPr id="25602" name="Object 5"/>
          <p:cNvGraphicFramePr>
            <a:graphicFrameLocks noGrp="1" noChangeAspect="1"/>
          </p:cNvGraphicFramePr>
          <p:nvPr>
            <p:ph idx="1"/>
            <p:extLst>
              <p:ext uri="{D42A27DB-BD31-4B8C-83A1-F6EECF244321}">
                <p14:modId xmlns:p14="http://schemas.microsoft.com/office/powerpoint/2010/main" val="3317848042"/>
              </p:ext>
            </p:extLst>
          </p:nvPr>
        </p:nvGraphicFramePr>
        <p:xfrm>
          <a:off x="4384675" y="5159375"/>
          <a:ext cx="4232275" cy="1241425"/>
        </p:xfrm>
        <a:graphic>
          <a:graphicData uri="http://schemas.openxmlformats.org/presentationml/2006/ole">
            <mc:AlternateContent xmlns:mc="http://schemas.openxmlformats.org/markup-compatibility/2006">
              <mc:Choice xmlns:v="urn:schemas-microsoft-com:vml" Requires="v">
                <p:oleObj name="Worksheet" r:id="rId3" imgW="2857400" imgH="838077" progId="Excel.Sheet.8">
                  <p:embed/>
                </p:oleObj>
              </mc:Choice>
              <mc:Fallback>
                <p:oleObj name="Worksheet" r:id="rId3" imgW="2857400" imgH="838077" progId="Excel.Sheet.8">
                  <p:embed/>
                  <p:pic>
                    <p:nvPicPr>
                      <p:cNvPr id="25602" name="Object 5"/>
                      <p:cNvPicPr>
                        <a:picLocks noChangeAspect="1" noChangeArrowheads="1"/>
                      </p:cNvPicPr>
                      <p:nvPr/>
                    </p:nvPicPr>
                    <p:blipFill>
                      <a:blip r:embed="rId4"/>
                      <a:srcRect/>
                      <a:stretch>
                        <a:fillRect/>
                      </a:stretch>
                    </p:blipFill>
                    <p:spPr bwMode="auto">
                      <a:xfrm>
                        <a:off x="4384675" y="5159375"/>
                        <a:ext cx="4232275" cy="1241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6" name="Text Box 6"/>
          <p:cNvSpPr txBox="1">
            <a:spLocks noChangeArrowheads="1"/>
          </p:cNvSpPr>
          <p:nvPr/>
        </p:nvSpPr>
        <p:spPr bwMode="auto">
          <a:xfrm>
            <a:off x="4800600" y="4006850"/>
            <a:ext cx="3886200" cy="650875"/>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u="sng" dirty="0"/>
              <a:t>Applied Overhead</a:t>
            </a:r>
            <a:br>
              <a:rPr lang="en-US" u="sng" dirty="0"/>
            </a:br>
            <a:r>
              <a:rPr lang="en-US" dirty="0"/>
              <a:t>$4.00 </a:t>
            </a:r>
            <a:r>
              <a:rPr lang="en-US" dirty="0">
                <a:latin typeface="Times New Roman" pitchFamily="18" charset="0"/>
                <a:cs typeface="Times New Roman" pitchFamily="18" charset="0"/>
              </a:rPr>
              <a:t>× </a:t>
            </a:r>
            <a:r>
              <a:rPr lang="en-US" dirty="0"/>
              <a:t>290,000 hours = $1,160,000</a:t>
            </a:r>
          </a:p>
        </p:txBody>
      </p:sp>
      <p:sp>
        <p:nvSpPr>
          <p:cNvPr id="25607" name="Line 7"/>
          <p:cNvSpPr>
            <a:spLocks noChangeShapeType="1"/>
          </p:cNvSpPr>
          <p:nvPr/>
        </p:nvSpPr>
        <p:spPr bwMode="auto">
          <a:xfrm flipH="1">
            <a:off x="7620000" y="4572000"/>
            <a:ext cx="457200" cy="838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0"/>
          </p:nvPr>
        </p:nvSpPr>
        <p:spPr/>
        <p:txBody>
          <a:bodyPr/>
          <a:lstStyle/>
          <a:p>
            <a:pPr>
              <a:defRPr/>
            </a:pPr>
            <a:r>
              <a:rPr lang="en-US" dirty="0">
                <a:solidFill>
                  <a:srgbClr val="000000"/>
                </a:solidFill>
              </a:rPr>
              <a:t>Slide 55  of  181</a:t>
            </a:r>
          </a:p>
        </p:txBody>
      </p:sp>
    </p:spTree>
    <p:extLst>
      <p:ext uri="{BB962C8B-B14F-4D97-AF65-F5344CB8AC3E}">
        <p14:creationId xmlns:p14="http://schemas.microsoft.com/office/powerpoint/2010/main" val="4075087272"/>
      </p:ext>
    </p:extLst>
  </p:cSld>
  <p:clrMapOvr>
    <a:masterClrMapping/>
  </p:clrMapOvr>
  <p:transition>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grpSp>
        <p:nvGrpSpPr>
          <p:cNvPr id="64515" name="Group 3"/>
          <p:cNvGrpSpPr>
            <a:grpSpLocks/>
          </p:cNvGrpSpPr>
          <p:nvPr/>
        </p:nvGrpSpPr>
        <p:grpSpPr bwMode="auto">
          <a:xfrm>
            <a:off x="8158163" y="90488"/>
            <a:ext cx="681037" cy="976312"/>
            <a:chOff x="4714" y="57"/>
            <a:chExt cx="611" cy="700"/>
          </a:xfrm>
        </p:grpSpPr>
        <p:sp>
          <p:nvSpPr>
            <p:cNvPr id="64517" name="Freeform 4"/>
            <p:cNvSpPr>
              <a:spLocks/>
            </p:cNvSpPr>
            <p:nvPr/>
          </p:nvSpPr>
          <p:spPr bwMode="auto">
            <a:xfrm>
              <a:off x="4738" y="127"/>
              <a:ext cx="489" cy="509"/>
            </a:xfrm>
            <a:custGeom>
              <a:avLst/>
              <a:gdLst>
                <a:gd name="T0" fmla="*/ 174 w 6835"/>
                <a:gd name="T1" fmla="*/ 3970 h 7134"/>
                <a:gd name="T2" fmla="*/ 0 w 6835"/>
                <a:gd name="T3" fmla="*/ 4746 h 7134"/>
                <a:gd name="T4" fmla="*/ 230 w 6835"/>
                <a:gd name="T5" fmla="*/ 5867 h 7134"/>
                <a:gd name="T6" fmla="*/ 1904 w 6835"/>
                <a:gd name="T7" fmla="*/ 7134 h 7134"/>
                <a:gd name="T8" fmla="*/ 4730 w 6835"/>
                <a:gd name="T9" fmla="*/ 6356 h 7134"/>
                <a:gd name="T10" fmla="*/ 5393 w 6835"/>
                <a:gd name="T11" fmla="*/ 3768 h 7134"/>
                <a:gd name="T12" fmla="*/ 6835 w 6835"/>
                <a:gd name="T13" fmla="*/ 1553 h 7134"/>
                <a:gd name="T14" fmla="*/ 6777 w 6835"/>
                <a:gd name="T15" fmla="*/ 547 h 7134"/>
                <a:gd name="T16" fmla="*/ 6317 w 6835"/>
                <a:gd name="T17" fmla="*/ 174 h 7134"/>
                <a:gd name="T18" fmla="*/ 5882 w 6835"/>
                <a:gd name="T19" fmla="*/ 31 h 7134"/>
                <a:gd name="T20" fmla="*/ 5537 w 6835"/>
                <a:gd name="T21" fmla="*/ 0 h 7134"/>
                <a:gd name="T22" fmla="*/ 4990 w 6835"/>
                <a:gd name="T23" fmla="*/ 87 h 7134"/>
                <a:gd name="T24" fmla="*/ 4557 w 6835"/>
                <a:gd name="T25" fmla="*/ 433 h 7134"/>
                <a:gd name="T26" fmla="*/ 4212 w 6835"/>
                <a:gd name="T27" fmla="*/ 865 h 7134"/>
                <a:gd name="T28" fmla="*/ 3894 w 6835"/>
                <a:gd name="T29" fmla="*/ 1410 h 7134"/>
                <a:gd name="T30" fmla="*/ 3546 w 6835"/>
                <a:gd name="T31" fmla="*/ 1755 h 7134"/>
                <a:gd name="T32" fmla="*/ 3058 w 6835"/>
                <a:gd name="T33" fmla="*/ 2101 h 7134"/>
                <a:gd name="T34" fmla="*/ 2596 w 6835"/>
                <a:gd name="T35" fmla="*/ 2387 h 7134"/>
                <a:gd name="T36" fmla="*/ 1961 w 6835"/>
                <a:gd name="T37" fmla="*/ 2560 h 7134"/>
                <a:gd name="T38" fmla="*/ 1269 w 6835"/>
                <a:gd name="T39" fmla="*/ 2877 h 7134"/>
                <a:gd name="T40" fmla="*/ 663 w 6835"/>
                <a:gd name="T41" fmla="*/ 3338 h 7134"/>
                <a:gd name="T42" fmla="*/ 174 w 6835"/>
                <a:gd name="T43" fmla="*/ 3970 h 7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35"/>
                <a:gd name="T67" fmla="*/ 0 h 7134"/>
                <a:gd name="T68" fmla="*/ 6835 w 6835"/>
                <a:gd name="T69" fmla="*/ 7134 h 7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8" name="Freeform 5"/>
            <p:cNvSpPr>
              <a:spLocks/>
            </p:cNvSpPr>
            <p:nvPr/>
          </p:nvSpPr>
          <p:spPr bwMode="auto">
            <a:xfrm>
              <a:off x="5181" y="63"/>
              <a:ext cx="80" cy="80"/>
            </a:xfrm>
            <a:custGeom>
              <a:avLst/>
              <a:gdLst>
                <a:gd name="T0" fmla="*/ 203 w 1123"/>
                <a:gd name="T1" fmla="*/ 1122 h 1122"/>
                <a:gd name="T2" fmla="*/ 347 w 1123"/>
                <a:gd name="T3" fmla="*/ 806 h 1122"/>
                <a:gd name="T4" fmla="*/ 577 w 1123"/>
                <a:gd name="T5" fmla="*/ 548 h 1122"/>
                <a:gd name="T6" fmla="*/ 1123 w 1123"/>
                <a:gd name="T7" fmla="*/ 231 h 1122"/>
                <a:gd name="T8" fmla="*/ 923 w 1123"/>
                <a:gd name="T9" fmla="*/ 0 h 1122"/>
                <a:gd name="T10" fmla="*/ 491 w 1123"/>
                <a:gd name="T11" fmla="*/ 290 h 1122"/>
                <a:gd name="T12" fmla="*/ 231 w 1123"/>
                <a:gd name="T13" fmla="*/ 548 h 1122"/>
                <a:gd name="T14" fmla="*/ 0 w 1123"/>
                <a:gd name="T15" fmla="*/ 1036 h 1122"/>
                <a:gd name="T16" fmla="*/ 203 w 1123"/>
                <a:gd name="T17" fmla="*/ 1122 h 1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3"/>
                <a:gd name="T28" fmla="*/ 0 h 1122"/>
                <a:gd name="T29" fmla="*/ 1123 w 1123"/>
                <a:gd name="T30" fmla="*/ 1122 h 1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9" name="Freeform 6"/>
            <p:cNvSpPr>
              <a:spLocks/>
            </p:cNvSpPr>
            <p:nvPr/>
          </p:nvSpPr>
          <p:spPr bwMode="auto">
            <a:xfrm>
              <a:off x="5067" y="162"/>
              <a:ext cx="37" cy="49"/>
            </a:xfrm>
            <a:custGeom>
              <a:avLst/>
              <a:gdLst>
                <a:gd name="T0" fmla="*/ 444 w 521"/>
                <a:gd name="T1" fmla="*/ 315 h 691"/>
                <a:gd name="T2" fmla="*/ 521 w 521"/>
                <a:gd name="T3" fmla="*/ 126 h 691"/>
                <a:gd name="T4" fmla="*/ 394 w 521"/>
                <a:gd name="T5" fmla="*/ 0 h 691"/>
                <a:gd name="T6" fmla="*/ 172 w 521"/>
                <a:gd name="T7" fmla="*/ 155 h 691"/>
                <a:gd name="T8" fmla="*/ 0 w 521"/>
                <a:gd name="T9" fmla="*/ 473 h 691"/>
                <a:gd name="T10" fmla="*/ 48 w 521"/>
                <a:gd name="T11" fmla="*/ 691 h 691"/>
                <a:gd name="T12" fmla="*/ 270 w 521"/>
                <a:gd name="T13" fmla="*/ 628 h 691"/>
                <a:gd name="T14" fmla="*/ 394 w 521"/>
                <a:gd name="T15" fmla="*/ 502 h 691"/>
                <a:gd name="T16" fmla="*/ 444 w 521"/>
                <a:gd name="T17" fmla="*/ 315 h 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1"/>
                <a:gd name="T28" fmla="*/ 0 h 691"/>
                <a:gd name="T29" fmla="*/ 521 w 521"/>
                <a:gd name="T30" fmla="*/ 691 h 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0" name="Freeform 7"/>
            <p:cNvSpPr>
              <a:spLocks/>
            </p:cNvSpPr>
            <p:nvPr/>
          </p:nvSpPr>
          <p:spPr bwMode="auto">
            <a:xfrm>
              <a:off x="4718" y="139"/>
              <a:ext cx="523" cy="602"/>
            </a:xfrm>
            <a:custGeom>
              <a:avLst/>
              <a:gdLst>
                <a:gd name="T0" fmla="*/ 6718 w 7324"/>
                <a:gd name="T1" fmla="*/ 0 h 8425"/>
                <a:gd name="T2" fmla="*/ 6805 w 7324"/>
                <a:gd name="T3" fmla="*/ 229 h 8425"/>
                <a:gd name="T4" fmla="*/ 6862 w 7324"/>
                <a:gd name="T5" fmla="*/ 401 h 8425"/>
                <a:gd name="T6" fmla="*/ 6891 w 7324"/>
                <a:gd name="T7" fmla="*/ 632 h 8425"/>
                <a:gd name="T8" fmla="*/ 6862 w 7324"/>
                <a:gd name="T9" fmla="*/ 804 h 8425"/>
                <a:gd name="T10" fmla="*/ 6805 w 7324"/>
                <a:gd name="T11" fmla="*/ 978 h 8425"/>
                <a:gd name="T12" fmla="*/ 6718 w 7324"/>
                <a:gd name="T13" fmla="*/ 1150 h 8425"/>
                <a:gd name="T14" fmla="*/ 6604 w 7324"/>
                <a:gd name="T15" fmla="*/ 1379 h 8425"/>
                <a:gd name="T16" fmla="*/ 6400 w 7324"/>
                <a:gd name="T17" fmla="*/ 1553 h 8425"/>
                <a:gd name="T18" fmla="*/ 5998 w 7324"/>
                <a:gd name="T19" fmla="*/ 2099 h 8425"/>
                <a:gd name="T20" fmla="*/ 5794 w 7324"/>
                <a:gd name="T21" fmla="*/ 2415 h 8425"/>
                <a:gd name="T22" fmla="*/ 5593 w 7324"/>
                <a:gd name="T23" fmla="*/ 2847 h 8425"/>
                <a:gd name="T24" fmla="*/ 5450 w 7324"/>
                <a:gd name="T25" fmla="*/ 3393 h 8425"/>
                <a:gd name="T26" fmla="*/ 5277 w 7324"/>
                <a:gd name="T27" fmla="*/ 3968 h 8425"/>
                <a:gd name="T28" fmla="*/ 5131 w 7324"/>
                <a:gd name="T29" fmla="*/ 4370 h 8425"/>
                <a:gd name="T30" fmla="*/ 4901 w 7324"/>
                <a:gd name="T31" fmla="*/ 4802 h 8425"/>
                <a:gd name="T32" fmla="*/ 4613 w 7324"/>
                <a:gd name="T33" fmla="*/ 5148 h 8425"/>
                <a:gd name="T34" fmla="*/ 4268 w 7324"/>
                <a:gd name="T35" fmla="*/ 5494 h 8425"/>
                <a:gd name="T36" fmla="*/ 3893 w 7324"/>
                <a:gd name="T37" fmla="*/ 5693 h 8425"/>
                <a:gd name="T38" fmla="*/ 3288 w 7324"/>
                <a:gd name="T39" fmla="*/ 5924 h 8425"/>
                <a:gd name="T40" fmla="*/ 2651 w 7324"/>
                <a:gd name="T41" fmla="*/ 6038 h 8425"/>
                <a:gd name="T42" fmla="*/ 2221 w 7324"/>
                <a:gd name="T43" fmla="*/ 6095 h 8425"/>
                <a:gd name="T44" fmla="*/ 1642 w 7324"/>
                <a:gd name="T45" fmla="*/ 6067 h 8425"/>
                <a:gd name="T46" fmla="*/ 1268 w 7324"/>
                <a:gd name="T47" fmla="*/ 5953 h 8425"/>
                <a:gd name="T48" fmla="*/ 950 w 7324"/>
                <a:gd name="T49" fmla="*/ 5752 h 8425"/>
                <a:gd name="T50" fmla="*/ 721 w 7324"/>
                <a:gd name="T51" fmla="*/ 5520 h 8425"/>
                <a:gd name="T52" fmla="*/ 517 w 7324"/>
                <a:gd name="T53" fmla="*/ 5262 h 8425"/>
                <a:gd name="T54" fmla="*/ 432 w 7324"/>
                <a:gd name="T55" fmla="*/ 4975 h 8425"/>
                <a:gd name="T56" fmla="*/ 374 w 7324"/>
                <a:gd name="T57" fmla="*/ 4630 h 8425"/>
                <a:gd name="T58" fmla="*/ 432 w 7324"/>
                <a:gd name="T59" fmla="*/ 4226 h 8425"/>
                <a:gd name="T60" fmla="*/ 517 w 7324"/>
                <a:gd name="T61" fmla="*/ 3796 h 8425"/>
                <a:gd name="T62" fmla="*/ 143 w 7324"/>
                <a:gd name="T63" fmla="*/ 4543 h 8425"/>
                <a:gd name="T64" fmla="*/ 0 w 7324"/>
                <a:gd name="T65" fmla="*/ 5348 h 8425"/>
                <a:gd name="T66" fmla="*/ 56 w 7324"/>
                <a:gd name="T67" fmla="*/ 5866 h 8425"/>
                <a:gd name="T68" fmla="*/ 202 w 7324"/>
                <a:gd name="T69" fmla="*/ 6472 h 8425"/>
                <a:gd name="T70" fmla="*/ 517 w 7324"/>
                <a:gd name="T71" fmla="*/ 7073 h 8425"/>
                <a:gd name="T72" fmla="*/ 1038 w 7324"/>
                <a:gd name="T73" fmla="*/ 7677 h 8425"/>
                <a:gd name="T74" fmla="*/ 1672 w 7324"/>
                <a:gd name="T75" fmla="*/ 8109 h 8425"/>
                <a:gd name="T76" fmla="*/ 2451 w 7324"/>
                <a:gd name="T77" fmla="*/ 8425 h 8425"/>
                <a:gd name="T78" fmla="*/ 3345 w 7324"/>
                <a:gd name="T79" fmla="*/ 8425 h 8425"/>
                <a:gd name="T80" fmla="*/ 4064 w 7324"/>
                <a:gd name="T81" fmla="*/ 8253 h 8425"/>
                <a:gd name="T82" fmla="*/ 4729 w 7324"/>
                <a:gd name="T83" fmla="*/ 7880 h 8425"/>
                <a:gd name="T84" fmla="*/ 5162 w 7324"/>
                <a:gd name="T85" fmla="*/ 7507 h 8425"/>
                <a:gd name="T86" fmla="*/ 5564 w 7324"/>
                <a:gd name="T87" fmla="*/ 7045 h 8425"/>
                <a:gd name="T88" fmla="*/ 5794 w 7324"/>
                <a:gd name="T89" fmla="*/ 6528 h 8425"/>
                <a:gd name="T90" fmla="*/ 5911 w 7324"/>
                <a:gd name="T91" fmla="*/ 6038 h 8425"/>
                <a:gd name="T92" fmla="*/ 5969 w 7324"/>
                <a:gd name="T93" fmla="*/ 5520 h 8425"/>
                <a:gd name="T94" fmla="*/ 6026 w 7324"/>
                <a:gd name="T95" fmla="*/ 4370 h 8425"/>
                <a:gd name="T96" fmla="*/ 6142 w 7324"/>
                <a:gd name="T97" fmla="*/ 3796 h 8425"/>
                <a:gd name="T98" fmla="*/ 6315 w 7324"/>
                <a:gd name="T99" fmla="*/ 3364 h 8425"/>
                <a:gd name="T100" fmla="*/ 6516 w 7324"/>
                <a:gd name="T101" fmla="*/ 3049 h 8425"/>
                <a:gd name="T102" fmla="*/ 6805 w 7324"/>
                <a:gd name="T103" fmla="*/ 2731 h 8425"/>
                <a:gd name="T104" fmla="*/ 7064 w 7324"/>
                <a:gd name="T105" fmla="*/ 2386 h 8425"/>
                <a:gd name="T106" fmla="*/ 7236 w 7324"/>
                <a:gd name="T107" fmla="*/ 2071 h 8425"/>
                <a:gd name="T108" fmla="*/ 7296 w 7324"/>
                <a:gd name="T109" fmla="*/ 1725 h 8425"/>
                <a:gd name="T110" fmla="*/ 7324 w 7324"/>
                <a:gd name="T111" fmla="*/ 1437 h 8425"/>
                <a:gd name="T112" fmla="*/ 7324 w 7324"/>
                <a:gd name="T113" fmla="*/ 1093 h 8425"/>
                <a:gd name="T114" fmla="*/ 7208 w 7324"/>
                <a:gd name="T115" fmla="*/ 691 h 8425"/>
                <a:gd name="T116" fmla="*/ 7092 w 7324"/>
                <a:gd name="T117" fmla="*/ 461 h 8425"/>
                <a:gd name="T118" fmla="*/ 6978 w 7324"/>
                <a:gd name="T119" fmla="*/ 286 h 8425"/>
                <a:gd name="T120" fmla="*/ 6718 w 7324"/>
                <a:gd name="T121" fmla="*/ 0 h 84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24"/>
                <a:gd name="T184" fmla="*/ 0 h 8425"/>
                <a:gd name="T185" fmla="*/ 7324 w 7324"/>
                <a:gd name="T186" fmla="*/ 8425 h 84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1" name="Freeform 8"/>
            <p:cNvSpPr>
              <a:spLocks/>
            </p:cNvSpPr>
            <p:nvPr/>
          </p:nvSpPr>
          <p:spPr bwMode="auto">
            <a:xfrm>
              <a:off x="4714" y="127"/>
              <a:ext cx="611" cy="630"/>
            </a:xfrm>
            <a:custGeom>
              <a:avLst/>
              <a:gdLst>
                <a:gd name="T0" fmla="*/ 5509 w 8565"/>
                <a:gd name="T1" fmla="*/ 116 h 8830"/>
                <a:gd name="T2" fmla="*/ 4903 w 8565"/>
                <a:gd name="T3" fmla="*/ 519 h 8830"/>
                <a:gd name="T4" fmla="*/ 4499 w 8565"/>
                <a:gd name="T5" fmla="*/ 1123 h 8830"/>
                <a:gd name="T6" fmla="*/ 4037 w 8565"/>
                <a:gd name="T7" fmla="*/ 1727 h 8830"/>
                <a:gd name="T8" fmla="*/ 3287 w 8565"/>
                <a:gd name="T9" fmla="*/ 2273 h 8830"/>
                <a:gd name="T10" fmla="*/ 2423 w 8565"/>
                <a:gd name="T11" fmla="*/ 2646 h 8830"/>
                <a:gd name="T12" fmla="*/ 1182 w 8565"/>
                <a:gd name="T13" fmla="*/ 3280 h 8830"/>
                <a:gd name="T14" fmla="*/ 491 w 8565"/>
                <a:gd name="T15" fmla="*/ 4228 h 8830"/>
                <a:gd name="T16" fmla="*/ 145 w 8565"/>
                <a:gd name="T17" fmla="*/ 5522 h 8830"/>
                <a:gd name="T18" fmla="*/ 491 w 8565"/>
                <a:gd name="T19" fmla="*/ 6932 h 8830"/>
                <a:gd name="T20" fmla="*/ 1270 w 8565"/>
                <a:gd name="T21" fmla="*/ 7851 h 8830"/>
                <a:gd name="T22" fmla="*/ 2250 w 8565"/>
                <a:gd name="T23" fmla="*/ 8399 h 8830"/>
                <a:gd name="T24" fmla="*/ 3431 w 8565"/>
                <a:gd name="T25" fmla="*/ 8486 h 8830"/>
                <a:gd name="T26" fmla="*/ 4529 w 8565"/>
                <a:gd name="T27" fmla="*/ 8112 h 8830"/>
                <a:gd name="T28" fmla="*/ 5306 w 8565"/>
                <a:gd name="T29" fmla="*/ 7478 h 8830"/>
                <a:gd name="T30" fmla="*/ 5768 w 8565"/>
                <a:gd name="T31" fmla="*/ 6760 h 8830"/>
                <a:gd name="T32" fmla="*/ 5970 w 8565"/>
                <a:gd name="T33" fmla="*/ 5839 h 8830"/>
                <a:gd name="T34" fmla="*/ 5997 w 8565"/>
                <a:gd name="T35" fmla="*/ 4948 h 8830"/>
                <a:gd name="T36" fmla="*/ 6144 w 8565"/>
                <a:gd name="T37" fmla="*/ 3912 h 8830"/>
                <a:gd name="T38" fmla="*/ 6546 w 8565"/>
                <a:gd name="T39" fmla="*/ 3164 h 8830"/>
                <a:gd name="T40" fmla="*/ 7151 w 8565"/>
                <a:gd name="T41" fmla="*/ 2446 h 8830"/>
                <a:gd name="T42" fmla="*/ 7355 w 8565"/>
                <a:gd name="T43" fmla="*/ 1755 h 8830"/>
                <a:gd name="T44" fmla="*/ 7267 w 8565"/>
                <a:gd name="T45" fmla="*/ 921 h 8830"/>
                <a:gd name="T46" fmla="*/ 6950 w 8565"/>
                <a:gd name="T47" fmla="*/ 377 h 8830"/>
                <a:gd name="T48" fmla="*/ 7123 w 8565"/>
                <a:gd name="T49" fmla="*/ 491 h 8830"/>
                <a:gd name="T50" fmla="*/ 7469 w 8565"/>
                <a:gd name="T51" fmla="*/ 1180 h 8830"/>
                <a:gd name="T52" fmla="*/ 7499 w 8565"/>
                <a:gd name="T53" fmla="*/ 1869 h 8830"/>
                <a:gd name="T54" fmla="*/ 7267 w 8565"/>
                <a:gd name="T55" fmla="*/ 2531 h 8830"/>
                <a:gd name="T56" fmla="*/ 6633 w 8565"/>
                <a:gd name="T57" fmla="*/ 3280 h 8830"/>
                <a:gd name="T58" fmla="*/ 6228 w 8565"/>
                <a:gd name="T59" fmla="*/ 4142 h 8830"/>
                <a:gd name="T60" fmla="*/ 6172 w 8565"/>
                <a:gd name="T61" fmla="*/ 5178 h 8830"/>
                <a:gd name="T62" fmla="*/ 6085 w 8565"/>
                <a:gd name="T63" fmla="*/ 6212 h 8830"/>
                <a:gd name="T64" fmla="*/ 5797 w 8565"/>
                <a:gd name="T65" fmla="*/ 7105 h 8830"/>
                <a:gd name="T66" fmla="*/ 5306 w 8565"/>
                <a:gd name="T67" fmla="*/ 7681 h 8830"/>
                <a:gd name="T68" fmla="*/ 6749 w 8565"/>
                <a:gd name="T69" fmla="*/ 7737 h 8830"/>
                <a:gd name="T70" fmla="*/ 7181 w 8565"/>
                <a:gd name="T71" fmla="*/ 7624 h 8830"/>
                <a:gd name="T72" fmla="*/ 7931 w 8565"/>
                <a:gd name="T73" fmla="*/ 7593 h 8830"/>
                <a:gd name="T74" fmla="*/ 8565 w 8565"/>
                <a:gd name="T75" fmla="*/ 7795 h 8830"/>
                <a:gd name="T76" fmla="*/ 8363 w 8565"/>
                <a:gd name="T77" fmla="*/ 7910 h 8830"/>
                <a:gd name="T78" fmla="*/ 7669 w 8565"/>
                <a:gd name="T79" fmla="*/ 7939 h 8830"/>
                <a:gd name="T80" fmla="*/ 7469 w 8565"/>
                <a:gd name="T81" fmla="*/ 8054 h 8830"/>
                <a:gd name="T82" fmla="*/ 7151 w 8565"/>
                <a:gd name="T83" fmla="*/ 8340 h 8830"/>
                <a:gd name="T84" fmla="*/ 6546 w 8565"/>
                <a:gd name="T85" fmla="*/ 8571 h 8830"/>
                <a:gd name="T86" fmla="*/ 4788 w 8565"/>
                <a:gd name="T87" fmla="*/ 8830 h 8830"/>
                <a:gd name="T88" fmla="*/ 2826 w 8565"/>
                <a:gd name="T89" fmla="*/ 8801 h 8830"/>
                <a:gd name="T90" fmla="*/ 1731 w 8565"/>
                <a:gd name="T91" fmla="*/ 8629 h 8830"/>
                <a:gd name="T92" fmla="*/ 1443 w 8565"/>
                <a:gd name="T93" fmla="*/ 8456 h 8830"/>
                <a:gd name="T94" fmla="*/ 1644 w 8565"/>
                <a:gd name="T95" fmla="*/ 8313 h 8830"/>
                <a:gd name="T96" fmla="*/ 865 w 8565"/>
                <a:gd name="T97" fmla="*/ 7708 h 8830"/>
                <a:gd name="T98" fmla="*/ 377 w 8565"/>
                <a:gd name="T99" fmla="*/ 7046 h 8830"/>
                <a:gd name="T100" fmla="*/ 88 w 8565"/>
                <a:gd name="T101" fmla="*/ 6300 h 8830"/>
                <a:gd name="T102" fmla="*/ 29 w 8565"/>
                <a:gd name="T103" fmla="*/ 5294 h 8830"/>
                <a:gd name="T104" fmla="*/ 232 w 8565"/>
                <a:gd name="T105" fmla="*/ 4344 h 8830"/>
                <a:gd name="T106" fmla="*/ 865 w 8565"/>
                <a:gd name="T107" fmla="*/ 3338 h 8830"/>
                <a:gd name="T108" fmla="*/ 1731 w 8565"/>
                <a:gd name="T109" fmla="*/ 2733 h 8830"/>
                <a:gd name="T110" fmla="*/ 2942 w 8565"/>
                <a:gd name="T111" fmla="*/ 2302 h 8830"/>
                <a:gd name="T112" fmla="*/ 3923 w 8565"/>
                <a:gd name="T113" fmla="*/ 1641 h 8830"/>
                <a:gd name="T114" fmla="*/ 4585 w 8565"/>
                <a:gd name="T115" fmla="*/ 777 h 8830"/>
                <a:gd name="T116" fmla="*/ 5046 w 8565"/>
                <a:gd name="T117" fmla="*/ 260 h 8830"/>
                <a:gd name="T118" fmla="*/ 5566 w 8565"/>
                <a:gd name="T119" fmla="*/ 31 h 8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65"/>
                <a:gd name="T181" fmla="*/ 0 h 8830"/>
                <a:gd name="T182" fmla="*/ 8565 w 8565"/>
                <a:gd name="T183" fmla="*/ 8830 h 8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2" name="Freeform 9"/>
            <p:cNvSpPr>
              <a:spLocks/>
            </p:cNvSpPr>
            <p:nvPr/>
          </p:nvSpPr>
          <p:spPr bwMode="auto">
            <a:xfrm>
              <a:off x="5187" y="57"/>
              <a:ext cx="79" cy="86"/>
            </a:xfrm>
            <a:custGeom>
              <a:avLst/>
              <a:gdLst>
                <a:gd name="T0" fmla="*/ 116 w 1096"/>
                <a:gd name="T1" fmla="*/ 1151 h 1208"/>
                <a:gd name="T2" fmla="*/ 260 w 1096"/>
                <a:gd name="T3" fmla="*/ 892 h 1208"/>
                <a:gd name="T4" fmla="*/ 490 w 1096"/>
                <a:gd name="T5" fmla="*/ 662 h 1208"/>
                <a:gd name="T6" fmla="*/ 778 w 1096"/>
                <a:gd name="T7" fmla="*/ 490 h 1208"/>
                <a:gd name="T8" fmla="*/ 1096 w 1096"/>
                <a:gd name="T9" fmla="*/ 317 h 1208"/>
                <a:gd name="T10" fmla="*/ 894 w 1096"/>
                <a:gd name="T11" fmla="*/ 0 h 1208"/>
                <a:gd name="T12" fmla="*/ 518 w 1096"/>
                <a:gd name="T13" fmla="*/ 230 h 1208"/>
                <a:gd name="T14" fmla="*/ 288 w 1096"/>
                <a:gd name="T15" fmla="*/ 459 h 1208"/>
                <a:gd name="T16" fmla="*/ 116 w 1096"/>
                <a:gd name="T17" fmla="*/ 691 h 1208"/>
                <a:gd name="T18" fmla="*/ 0 w 1096"/>
                <a:gd name="T19" fmla="*/ 949 h 1208"/>
                <a:gd name="T20" fmla="*/ 200 w 1096"/>
                <a:gd name="T21" fmla="*/ 634 h 1208"/>
                <a:gd name="T22" fmla="*/ 432 w 1096"/>
                <a:gd name="T23" fmla="*/ 376 h 1208"/>
                <a:gd name="T24" fmla="*/ 866 w 1096"/>
                <a:gd name="T25" fmla="*/ 86 h 1208"/>
                <a:gd name="T26" fmla="*/ 980 w 1096"/>
                <a:gd name="T27" fmla="*/ 317 h 1208"/>
                <a:gd name="T28" fmla="*/ 577 w 1096"/>
                <a:gd name="T29" fmla="*/ 490 h 1208"/>
                <a:gd name="T30" fmla="*/ 317 w 1096"/>
                <a:gd name="T31" fmla="*/ 691 h 1208"/>
                <a:gd name="T32" fmla="*/ 173 w 1096"/>
                <a:gd name="T33" fmla="*/ 949 h 1208"/>
                <a:gd name="T34" fmla="*/ 57 w 1096"/>
                <a:gd name="T35" fmla="*/ 1208 h 1208"/>
                <a:gd name="T36" fmla="*/ 116 w 1096"/>
                <a:gd name="T37" fmla="*/ 1151 h 1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
                <a:gd name="T58" fmla="*/ 0 h 1208"/>
                <a:gd name="T59" fmla="*/ 1096 w 1096"/>
                <a:gd name="T60" fmla="*/ 1208 h 1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7706" name="Rectangle 10"/>
          <p:cNvSpPr>
            <a:spLocks noChangeArrowheads="1"/>
          </p:cNvSpPr>
          <p:nvPr/>
        </p:nvSpPr>
        <p:spPr bwMode="auto">
          <a:xfrm>
            <a:off x="676275" y="1676400"/>
            <a:ext cx="8010525" cy="4381500"/>
          </a:xfrm>
          <a:prstGeom prst="rect">
            <a:avLst/>
          </a:prstGeom>
          <a:solidFill>
            <a:srgbClr val="FFFF99"/>
          </a:solidFill>
          <a:ln w="12699">
            <a:solidFill>
              <a:schemeClr val="tx2"/>
            </a:solidFill>
            <a:miter lim="800000"/>
            <a:headEnd/>
            <a:tailEnd/>
          </a:ln>
          <a:effectLst>
            <a:outerShdw dist="107763" dir="2700000" algn="ctr" rotWithShape="0">
              <a:schemeClr val="bg2"/>
            </a:outerShdw>
          </a:effectLst>
        </p:spPr>
        <p:txBody>
          <a:bodyPr lIns="90488" tIns="44450" rIns="90488" bIns="44450"/>
          <a:lstStyle/>
          <a:p>
            <a:pPr marL="469900" indent="-469900">
              <a:spcBef>
                <a:spcPct val="20000"/>
              </a:spcBef>
              <a:buClr>
                <a:schemeClr val="tx1"/>
              </a:buClr>
              <a:buFont typeface="Wingdings" pitchFamily="2" charset="2"/>
              <a:buNone/>
              <a:defRPr/>
            </a:pPr>
            <a:r>
              <a:rPr lang="en-US" sz="3200" b="1">
                <a:solidFill>
                  <a:srgbClr val="000099"/>
                </a:solidFill>
              </a:rPr>
              <a:t> 	What effect will the adjustment of the overapplied overhead have on PearCo’s net operating income?</a:t>
            </a:r>
          </a:p>
          <a:p>
            <a:pPr marL="908050" lvl="1" indent="-436563">
              <a:spcBef>
                <a:spcPct val="20000"/>
              </a:spcBef>
              <a:buClr>
                <a:schemeClr val="tx1"/>
              </a:buClr>
              <a:buSzPct val="75000"/>
              <a:buFont typeface="Wingdings" pitchFamily="2" charset="2"/>
              <a:buNone/>
              <a:defRPr/>
            </a:pPr>
            <a:r>
              <a:rPr lang="en-US" sz="3200">
                <a:solidFill>
                  <a:srgbClr val="000099"/>
                </a:solidFill>
              </a:rPr>
              <a:t>a. Net operating income will increase.</a:t>
            </a:r>
          </a:p>
          <a:p>
            <a:pPr marL="908050" lvl="1" indent="-436563">
              <a:spcBef>
                <a:spcPct val="20000"/>
              </a:spcBef>
              <a:buClr>
                <a:schemeClr val="tx1"/>
              </a:buClr>
              <a:buSzPct val="75000"/>
              <a:buFont typeface="Wingdings" pitchFamily="2" charset="2"/>
              <a:buNone/>
              <a:defRPr/>
            </a:pPr>
            <a:r>
              <a:rPr lang="en-US" sz="3200">
                <a:solidFill>
                  <a:srgbClr val="000099"/>
                </a:solidFill>
              </a:rPr>
              <a:t>b. Net operating income will be unaffected.</a:t>
            </a:r>
          </a:p>
          <a:p>
            <a:pPr marL="908050" lvl="1" indent="-436563">
              <a:spcBef>
                <a:spcPct val="20000"/>
              </a:spcBef>
              <a:buClr>
                <a:schemeClr val="tx1"/>
              </a:buClr>
              <a:buSzPct val="75000"/>
              <a:buFont typeface="Wingdings" pitchFamily="2" charset="2"/>
              <a:buNone/>
              <a:defRPr/>
            </a:pPr>
            <a:r>
              <a:rPr lang="en-US" sz="3200">
                <a:solidFill>
                  <a:srgbClr val="000099"/>
                </a:solidFill>
              </a:rPr>
              <a:t>c. Net operating income will decrease.</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57  of  181</a:t>
            </a:r>
          </a:p>
        </p:txBody>
      </p:sp>
    </p:spTree>
    <p:extLst>
      <p:ext uri="{BB962C8B-B14F-4D97-AF65-F5344CB8AC3E}">
        <p14:creationId xmlns:p14="http://schemas.microsoft.com/office/powerpoint/2010/main" val="249995173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1"/>
            <a:ext cx="7772400" cy="457200"/>
          </a:xfrm>
        </p:spPr>
        <p:txBody>
          <a:bodyPr/>
          <a:lstStyle/>
          <a:p>
            <a:pPr algn="ctr"/>
            <a:r>
              <a:rPr lang="en-US" sz="1800" u="sng" dirty="0"/>
              <a:t>Key terms you must be able to use:</a:t>
            </a:r>
            <a:endParaRPr lang="en-GB" sz="1800" u="sng" dirty="0"/>
          </a:p>
        </p:txBody>
      </p:sp>
      <p:sp>
        <p:nvSpPr>
          <p:cNvPr id="3" name="Text Placeholder 2"/>
          <p:cNvSpPr>
            <a:spLocks noGrp="1"/>
          </p:cNvSpPr>
          <p:nvPr>
            <p:ph type="body" idx="1"/>
          </p:nvPr>
        </p:nvSpPr>
        <p:spPr>
          <a:xfrm>
            <a:off x="762000" y="1981200"/>
            <a:ext cx="7772400" cy="1981200"/>
          </a:xfrm>
        </p:spPr>
        <p:txBody>
          <a:bodyPr/>
          <a:lstStyle/>
          <a:p>
            <a:r>
              <a:rPr lang="en-US" dirty="0"/>
              <a:t>If you have mastered this topic, you should be able to use the following terms correctly in your assignment and exams:-</a:t>
            </a:r>
          </a:p>
          <a:p>
            <a:endParaRPr lang="en-US" dirty="0"/>
          </a:p>
          <a:p>
            <a:r>
              <a:rPr lang="en-US" b="1" i="1" dirty="0"/>
              <a:t>Activity Based Costing, Job Costing, Process Costing, Equivalent Units , FIFO, LIFO, Weighted Average</a:t>
            </a:r>
            <a:endParaRPr lang="en-GB" b="1" i="1" dirty="0"/>
          </a:p>
        </p:txBody>
      </p:sp>
      <p:sp>
        <p:nvSpPr>
          <p:cNvPr id="4" name="Footer Placeholder 3"/>
          <p:cNvSpPr>
            <a:spLocks noGrp="1"/>
          </p:cNvSpPr>
          <p:nvPr>
            <p:ph type="ftr" sz="quarter" idx="10"/>
          </p:nvPr>
        </p:nvSpPr>
        <p:spPr/>
        <p:txBody>
          <a:bodyPr/>
          <a:lstStyle/>
          <a:p>
            <a:pPr>
              <a:defRPr/>
            </a:pPr>
            <a:r>
              <a:rPr lang="en-US" dirty="0">
                <a:solidFill>
                  <a:srgbClr val="000000"/>
                </a:solidFill>
              </a:rPr>
              <a:t>Slide 4   of  181</a:t>
            </a:r>
          </a:p>
        </p:txBody>
      </p:sp>
    </p:spTree>
    <p:extLst>
      <p:ext uri="{BB962C8B-B14F-4D97-AF65-F5344CB8AC3E}">
        <p14:creationId xmlns:p14="http://schemas.microsoft.com/office/powerpoint/2010/main" val="3806243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6" name="Rectangle 12"/>
          <p:cNvSpPr>
            <a:spLocks noChangeArrowheads="1"/>
          </p:cNvSpPr>
          <p:nvPr/>
        </p:nvSpPr>
        <p:spPr bwMode="auto">
          <a:xfrm>
            <a:off x="676275" y="1676400"/>
            <a:ext cx="8010525" cy="4381500"/>
          </a:xfrm>
          <a:prstGeom prst="rect">
            <a:avLst/>
          </a:prstGeom>
          <a:solidFill>
            <a:srgbClr val="FFFF99"/>
          </a:solidFill>
          <a:ln w="12699">
            <a:solidFill>
              <a:schemeClr val="tx2"/>
            </a:solidFill>
            <a:miter lim="800000"/>
            <a:headEnd/>
            <a:tailEnd/>
          </a:ln>
          <a:effectLst>
            <a:outerShdw dist="107763" dir="2700000" algn="ctr" rotWithShape="0">
              <a:schemeClr val="bg2"/>
            </a:outerShdw>
          </a:effectLst>
        </p:spPr>
        <p:txBody>
          <a:bodyPr lIns="90488" tIns="44450" rIns="90488" bIns="44450"/>
          <a:lstStyle/>
          <a:p>
            <a:pPr marL="469900" indent="-469900">
              <a:spcBef>
                <a:spcPct val="20000"/>
              </a:spcBef>
              <a:buClr>
                <a:schemeClr val="tx1"/>
              </a:buClr>
              <a:buFont typeface="Wingdings" pitchFamily="2" charset="2"/>
              <a:buNone/>
              <a:defRPr/>
            </a:pPr>
            <a:r>
              <a:rPr lang="en-US" sz="3200" b="1" dirty="0">
                <a:solidFill>
                  <a:srgbClr val="000099"/>
                </a:solidFill>
              </a:rPr>
              <a:t> 	What effect will the adjustment of the overapplied overhead have on </a:t>
            </a:r>
            <a:r>
              <a:rPr lang="en-US" sz="3200" b="1" dirty="0" err="1">
                <a:solidFill>
                  <a:srgbClr val="000099"/>
                </a:solidFill>
              </a:rPr>
              <a:t>PearCo’s</a:t>
            </a:r>
            <a:r>
              <a:rPr lang="en-US" sz="3200" b="1" dirty="0">
                <a:solidFill>
                  <a:srgbClr val="000099"/>
                </a:solidFill>
              </a:rPr>
              <a:t> net operating income?</a:t>
            </a:r>
          </a:p>
          <a:p>
            <a:pPr marL="908050" lvl="1" indent="-436563">
              <a:spcBef>
                <a:spcPct val="20000"/>
              </a:spcBef>
              <a:buClr>
                <a:schemeClr val="tx1"/>
              </a:buClr>
              <a:buSzPct val="75000"/>
              <a:buFont typeface="Wingdings" pitchFamily="2" charset="2"/>
              <a:buNone/>
              <a:defRPr/>
            </a:pPr>
            <a:r>
              <a:rPr lang="en-US" sz="3200" dirty="0">
                <a:solidFill>
                  <a:srgbClr val="000099"/>
                </a:solidFill>
              </a:rPr>
              <a:t>a. Net operating income will increase.</a:t>
            </a:r>
          </a:p>
          <a:p>
            <a:pPr marL="908050" lvl="1" indent="-436563">
              <a:spcBef>
                <a:spcPct val="20000"/>
              </a:spcBef>
              <a:buClr>
                <a:schemeClr val="tx1"/>
              </a:buClr>
              <a:buSzPct val="75000"/>
              <a:buFont typeface="Wingdings" pitchFamily="2" charset="2"/>
              <a:buNone/>
              <a:defRPr/>
            </a:pPr>
            <a:r>
              <a:rPr lang="en-US" sz="3200" dirty="0">
                <a:solidFill>
                  <a:schemeClr val="accent1"/>
                </a:solidFill>
              </a:rPr>
              <a:t>b. Net operating income will be unaffected.</a:t>
            </a:r>
          </a:p>
          <a:p>
            <a:pPr marL="908050" lvl="1" indent="-436563">
              <a:spcBef>
                <a:spcPct val="20000"/>
              </a:spcBef>
              <a:buClr>
                <a:schemeClr val="tx1"/>
              </a:buClr>
              <a:buSzPct val="75000"/>
              <a:buFont typeface="Wingdings" pitchFamily="2" charset="2"/>
              <a:buNone/>
              <a:defRPr/>
            </a:pPr>
            <a:r>
              <a:rPr lang="en-US" sz="3200" dirty="0">
                <a:solidFill>
                  <a:schemeClr val="accent1"/>
                </a:solidFill>
              </a:rPr>
              <a:t>c. Net operating income will decrease.</a:t>
            </a:r>
          </a:p>
        </p:txBody>
      </p:sp>
      <p:sp>
        <p:nvSpPr>
          <p:cNvPr id="65539"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grpSp>
        <p:nvGrpSpPr>
          <p:cNvPr id="65540" name="Group 4"/>
          <p:cNvGrpSpPr>
            <a:grpSpLocks/>
          </p:cNvGrpSpPr>
          <p:nvPr/>
        </p:nvGrpSpPr>
        <p:grpSpPr bwMode="auto">
          <a:xfrm>
            <a:off x="8158163" y="90488"/>
            <a:ext cx="681037" cy="976312"/>
            <a:chOff x="4714" y="57"/>
            <a:chExt cx="611" cy="700"/>
          </a:xfrm>
        </p:grpSpPr>
        <p:sp>
          <p:nvSpPr>
            <p:cNvPr id="65542" name="Freeform 5"/>
            <p:cNvSpPr>
              <a:spLocks/>
            </p:cNvSpPr>
            <p:nvPr/>
          </p:nvSpPr>
          <p:spPr bwMode="auto">
            <a:xfrm>
              <a:off x="4738" y="127"/>
              <a:ext cx="489" cy="509"/>
            </a:xfrm>
            <a:custGeom>
              <a:avLst/>
              <a:gdLst>
                <a:gd name="T0" fmla="*/ 174 w 6835"/>
                <a:gd name="T1" fmla="*/ 3970 h 7134"/>
                <a:gd name="T2" fmla="*/ 0 w 6835"/>
                <a:gd name="T3" fmla="*/ 4746 h 7134"/>
                <a:gd name="T4" fmla="*/ 230 w 6835"/>
                <a:gd name="T5" fmla="*/ 5867 h 7134"/>
                <a:gd name="T6" fmla="*/ 1904 w 6835"/>
                <a:gd name="T7" fmla="*/ 7134 h 7134"/>
                <a:gd name="T8" fmla="*/ 4730 w 6835"/>
                <a:gd name="T9" fmla="*/ 6356 h 7134"/>
                <a:gd name="T10" fmla="*/ 5393 w 6835"/>
                <a:gd name="T11" fmla="*/ 3768 h 7134"/>
                <a:gd name="T12" fmla="*/ 6835 w 6835"/>
                <a:gd name="T13" fmla="*/ 1553 h 7134"/>
                <a:gd name="T14" fmla="*/ 6777 w 6835"/>
                <a:gd name="T15" fmla="*/ 547 h 7134"/>
                <a:gd name="T16" fmla="*/ 6317 w 6835"/>
                <a:gd name="T17" fmla="*/ 174 h 7134"/>
                <a:gd name="T18" fmla="*/ 5882 w 6835"/>
                <a:gd name="T19" fmla="*/ 31 h 7134"/>
                <a:gd name="T20" fmla="*/ 5537 w 6835"/>
                <a:gd name="T21" fmla="*/ 0 h 7134"/>
                <a:gd name="T22" fmla="*/ 4990 w 6835"/>
                <a:gd name="T23" fmla="*/ 87 h 7134"/>
                <a:gd name="T24" fmla="*/ 4557 w 6835"/>
                <a:gd name="T25" fmla="*/ 433 h 7134"/>
                <a:gd name="T26" fmla="*/ 4212 w 6835"/>
                <a:gd name="T27" fmla="*/ 865 h 7134"/>
                <a:gd name="T28" fmla="*/ 3894 w 6835"/>
                <a:gd name="T29" fmla="*/ 1410 h 7134"/>
                <a:gd name="T30" fmla="*/ 3546 w 6835"/>
                <a:gd name="T31" fmla="*/ 1755 h 7134"/>
                <a:gd name="T32" fmla="*/ 3058 w 6835"/>
                <a:gd name="T33" fmla="*/ 2101 h 7134"/>
                <a:gd name="T34" fmla="*/ 2596 w 6835"/>
                <a:gd name="T35" fmla="*/ 2387 h 7134"/>
                <a:gd name="T36" fmla="*/ 1961 w 6835"/>
                <a:gd name="T37" fmla="*/ 2560 h 7134"/>
                <a:gd name="T38" fmla="*/ 1269 w 6835"/>
                <a:gd name="T39" fmla="*/ 2877 h 7134"/>
                <a:gd name="T40" fmla="*/ 663 w 6835"/>
                <a:gd name="T41" fmla="*/ 3338 h 7134"/>
                <a:gd name="T42" fmla="*/ 174 w 6835"/>
                <a:gd name="T43" fmla="*/ 3970 h 7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35"/>
                <a:gd name="T67" fmla="*/ 0 h 7134"/>
                <a:gd name="T68" fmla="*/ 6835 w 6835"/>
                <a:gd name="T69" fmla="*/ 7134 h 7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35" h="7134">
                  <a:moveTo>
                    <a:pt x="174" y="3970"/>
                  </a:moveTo>
                  <a:lnTo>
                    <a:pt x="0" y="4746"/>
                  </a:lnTo>
                  <a:lnTo>
                    <a:pt x="230" y="5867"/>
                  </a:lnTo>
                  <a:lnTo>
                    <a:pt x="1904" y="7134"/>
                  </a:lnTo>
                  <a:lnTo>
                    <a:pt x="4730" y="6356"/>
                  </a:lnTo>
                  <a:lnTo>
                    <a:pt x="5393" y="3768"/>
                  </a:lnTo>
                  <a:lnTo>
                    <a:pt x="6835" y="1553"/>
                  </a:lnTo>
                  <a:lnTo>
                    <a:pt x="6777" y="547"/>
                  </a:lnTo>
                  <a:lnTo>
                    <a:pt x="6317" y="174"/>
                  </a:lnTo>
                  <a:lnTo>
                    <a:pt x="5882" y="31"/>
                  </a:lnTo>
                  <a:lnTo>
                    <a:pt x="5537" y="0"/>
                  </a:lnTo>
                  <a:lnTo>
                    <a:pt x="4990" y="87"/>
                  </a:lnTo>
                  <a:lnTo>
                    <a:pt x="4557" y="433"/>
                  </a:lnTo>
                  <a:lnTo>
                    <a:pt x="4212" y="865"/>
                  </a:lnTo>
                  <a:lnTo>
                    <a:pt x="3894" y="1410"/>
                  </a:lnTo>
                  <a:lnTo>
                    <a:pt x="3546" y="1755"/>
                  </a:lnTo>
                  <a:lnTo>
                    <a:pt x="3058" y="2101"/>
                  </a:lnTo>
                  <a:lnTo>
                    <a:pt x="2596" y="2387"/>
                  </a:lnTo>
                  <a:lnTo>
                    <a:pt x="1961" y="2560"/>
                  </a:lnTo>
                  <a:lnTo>
                    <a:pt x="1269" y="2877"/>
                  </a:lnTo>
                  <a:lnTo>
                    <a:pt x="663" y="3338"/>
                  </a:lnTo>
                  <a:lnTo>
                    <a:pt x="174" y="397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3" name="Freeform 6"/>
            <p:cNvSpPr>
              <a:spLocks/>
            </p:cNvSpPr>
            <p:nvPr/>
          </p:nvSpPr>
          <p:spPr bwMode="auto">
            <a:xfrm>
              <a:off x="5181" y="63"/>
              <a:ext cx="80" cy="80"/>
            </a:xfrm>
            <a:custGeom>
              <a:avLst/>
              <a:gdLst>
                <a:gd name="T0" fmla="*/ 203 w 1123"/>
                <a:gd name="T1" fmla="*/ 1122 h 1122"/>
                <a:gd name="T2" fmla="*/ 347 w 1123"/>
                <a:gd name="T3" fmla="*/ 806 h 1122"/>
                <a:gd name="T4" fmla="*/ 577 w 1123"/>
                <a:gd name="T5" fmla="*/ 548 h 1122"/>
                <a:gd name="T6" fmla="*/ 1123 w 1123"/>
                <a:gd name="T7" fmla="*/ 231 h 1122"/>
                <a:gd name="T8" fmla="*/ 923 w 1123"/>
                <a:gd name="T9" fmla="*/ 0 h 1122"/>
                <a:gd name="T10" fmla="*/ 491 w 1123"/>
                <a:gd name="T11" fmla="*/ 290 h 1122"/>
                <a:gd name="T12" fmla="*/ 231 w 1123"/>
                <a:gd name="T13" fmla="*/ 548 h 1122"/>
                <a:gd name="T14" fmla="*/ 0 w 1123"/>
                <a:gd name="T15" fmla="*/ 1036 h 1122"/>
                <a:gd name="T16" fmla="*/ 203 w 1123"/>
                <a:gd name="T17" fmla="*/ 1122 h 1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3"/>
                <a:gd name="T28" fmla="*/ 0 h 1122"/>
                <a:gd name="T29" fmla="*/ 1123 w 1123"/>
                <a:gd name="T30" fmla="*/ 1122 h 1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3" h="1122">
                  <a:moveTo>
                    <a:pt x="203" y="1122"/>
                  </a:moveTo>
                  <a:lnTo>
                    <a:pt x="347" y="806"/>
                  </a:lnTo>
                  <a:lnTo>
                    <a:pt x="577" y="548"/>
                  </a:lnTo>
                  <a:lnTo>
                    <a:pt x="1123" y="231"/>
                  </a:lnTo>
                  <a:lnTo>
                    <a:pt x="923" y="0"/>
                  </a:lnTo>
                  <a:lnTo>
                    <a:pt x="491" y="290"/>
                  </a:lnTo>
                  <a:lnTo>
                    <a:pt x="231" y="548"/>
                  </a:lnTo>
                  <a:lnTo>
                    <a:pt x="0" y="1036"/>
                  </a:lnTo>
                  <a:lnTo>
                    <a:pt x="203" y="1122"/>
                  </a:lnTo>
                  <a:close/>
                </a:path>
              </a:pathLst>
            </a:custGeom>
            <a:solidFill>
              <a:srgbClr val="0042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4" name="Freeform 7"/>
            <p:cNvSpPr>
              <a:spLocks/>
            </p:cNvSpPr>
            <p:nvPr/>
          </p:nvSpPr>
          <p:spPr bwMode="auto">
            <a:xfrm>
              <a:off x="5067" y="162"/>
              <a:ext cx="37" cy="49"/>
            </a:xfrm>
            <a:custGeom>
              <a:avLst/>
              <a:gdLst>
                <a:gd name="T0" fmla="*/ 444 w 521"/>
                <a:gd name="T1" fmla="*/ 315 h 691"/>
                <a:gd name="T2" fmla="*/ 521 w 521"/>
                <a:gd name="T3" fmla="*/ 126 h 691"/>
                <a:gd name="T4" fmla="*/ 394 w 521"/>
                <a:gd name="T5" fmla="*/ 0 h 691"/>
                <a:gd name="T6" fmla="*/ 172 w 521"/>
                <a:gd name="T7" fmla="*/ 155 h 691"/>
                <a:gd name="T8" fmla="*/ 0 w 521"/>
                <a:gd name="T9" fmla="*/ 473 h 691"/>
                <a:gd name="T10" fmla="*/ 48 w 521"/>
                <a:gd name="T11" fmla="*/ 691 h 691"/>
                <a:gd name="T12" fmla="*/ 270 w 521"/>
                <a:gd name="T13" fmla="*/ 628 h 691"/>
                <a:gd name="T14" fmla="*/ 394 w 521"/>
                <a:gd name="T15" fmla="*/ 502 h 691"/>
                <a:gd name="T16" fmla="*/ 444 w 521"/>
                <a:gd name="T17" fmla="*/ 315 h 6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1"/>
                <a:gd name="T28" fmla="*/ 0 h 691"/>
                <a:gd name="T29" fmla="*/ 521 w 521"/>
                <a:gd name="T30" fmla="*/ 691 h 6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1" h="691">
                  <a:moveTo>
                    <a:pt x="444" y="315"/>
                  </a:moveTo>
                  <a:lnTo>
                    <a:pt x="521" y="126"/>
                  </a:lnTo>
                  <a:lnTo>
                    <a:pt x="394" y="0"/>
                  </a:lnTo>
                  <a:lnTo>
                    <a:pt x="172" y="155"/>
                  </a:lnTo>
                  <a:lnTo>
                    <a:pt x="0" y="473"/>
                  </a:lnTo>
                  <a:lnTo>
                    <a:pt x="48" y="691"/>
                  </a:lnTo>
                  <a:lnTo>
                    <a:pt x="270" y="628"/>
                  </a:lnTo>
                  <a:lnTo>
                    <a:pt x="394" y="502"/>
                  </a:lnTo>
                  <a:lnTo>
                    <a:pt x="444" y="315"/>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5" name="Freeform 8"/>
            <p:cNvSpPr>
              <a:spLocks/>
            </p:cNvSpPr>
            <p:nvPr/>
          </p:nvSpPr>
          <p:spPr bwMode="auto">
            <a:xfrm>
              <a:off x="4718" y="139"/>
              <a:ext cx="523" cy="602"/>
            </a:xfrm>
            <a:custGeom>
              <a:avLst/>
              <a:gdLst>
                <a:gd name="T0" fmla="*/ 6718 w 7324"/>
                <a:gd name="T1" fmla="*/ 0 h 8425"/>
                <a:gd name="T2" fmla="*/ 6805 w 7324"/>
                <a:gd name="T3" fmla="*/ 229 h 8425"/>
                <a:gd name="T4" fmla="*/ 6862 w 7324"/>
                <a:gd name="T5" fmla="*/ 401 h 8425"/>
                <a:gd name="T6" fmla="*/ 6891 w 7324"/>
                <a:gd name="T7" fmla="*/ 632 h 8425"/>
                <a:gd name="T8" fmla="*/ 6862 w 7324"/>
                <a:gd name="T9" fmla="*/ 804 h 8425"/>
                <a:gd name="T10" fmla="*/ 6805 w 7324"/>
                <a:gd name="T11" fmla="*/ 978 h 8425"/>
                <a:gd name="T12" fmla="*/ 6718 w 7324"/>
                <a:gd name="T13" fmla="*/ 1150 h 8425"/>
                <a:gd name="T14" fmla="*/ 6604 w 7324"/>
                <a:gd name="T15" fmla="*/ 1379 h 8425"/>
                <a:gd name="T16" fmla="*/ 6400 w 7324"/>
                <a:gd name="T17" fmla="*/ 1553 h 8425"/>
                <a:gd name="T18" fmla="*/ 5998 w 7324"/>
                <a:gd name="T19" fmla="*/ 2099 h 8425"/>
                <a:gd name="T20" fmla="*/ 5794 w 7324"/>
                <a:gd name="T21" fmla="*/ 2415 h 8425"/>
                <a:gd name="T22" fmla="*/ 5593 w 7324"/>
                <a:gd name="T23" fmla="*/ 2847 h 8425"/>
                <a:gd name="T24" fmla="*/ 5450 w 7324"/>
                <a:gd name="T25" fmla="*/ 3393 h 8425"/>
                <a:gd name="T26" fmla="*/ 5277 w 7324"/>
                <a:gd name="T27" fmla="*/ 3968 h 8425"/>
                <a:gd name="T28" fmla="*/ 5131 w 7324"/>
                <a:gd name="T29" fmla="*/ 4370 h 8425"/>
                <a:gd name="T30" fmla="*/ 4901 w 7324"/>
                <a:gd name="T31" fmla="*/ 4802 h 8425"/>
                <a:gd name="T32" fmla="*/ 4613 w 7324"/>
                <a:gd name="T33" fmla="*/ 5148 h 8425"/>
                <a:gd name="T34" fmla="*/ 4268 w 7324"/>
                <a:gd name="T35" fmla="*/ 5494 h 8425"/>
                <a:gd name="T36" fmla="*/ 3893 w 7324"/>
                <a:gd name="T37" fmla="*/ 5693 h 8425"/>
                <a:gd name="T38" fmla="*/ 3288 w 7324"/>
                <a:gd name="T39" fmla="*/ 5924 h 8425"/>
                <a:gd name="T40" fmla="*/ 2651 w 7324"/>
                <a:gd name="T41" fmla="*/ 6038 h 8425"/>
                <a:gd name="T42" fmla="*/ 2221 w 7324"/>
                <a:gd name="T43" fmla="*/ 6095 h 8425"/>
                <a:gd name="T44" fmla="*/ 1642 w 7324"/>
                <a:gd name="T45" fmla="*/ 6067 h 8425"/>
                <a:gd name="T46" fmla="*/ 1268 w 7324"/>
                <a:gd name="T47" fmla="*/ 5953 h 8425"/>
                <a:gd name="T48" fmla="*/ 950 w 7324"/>
                <a:gd name="T49" fmla="*/ 5752 h 8425"/>
                <a:gd name="T50" fmla="*/ 721 w 7324"/>
                <a:gd name="T51" fmla="*/ 5520 h 8425"/>
                <a:gd name="T52" fmla="*/ 517 w 7324"/>
                <a:gd name="T53" fmla="*/ 5262 h 8425"/>
                <a:gd name="T54" fmla="*/ 432 w 7324"/>
                <a:gd name="T55" fmla="*/ 4975 h 8425"/>
                <a:gd name="T56" fmla="*/ 374 w 7324"/>
                <a:gd name="T57" fmla="*/ 4630 h 8425"/>
                <a:gd name="T58" fmla="*/ 432 w 7324"/>
                <a:gd name="T59" fmla="*/ 4226 h 8425"/>
                <a:gd name="T60" fmla="*/ 517 w 7324"/>
                <a:gd name="T61" fmla="*/ 3796 h 8425"/>
                <a:gd name="T62" fmla="*/ 143 w 7324"/>
                <a:gd name="T63" fmla="*/ 4543 h 8425"/>
                <a:gd name="T64" fmla="*/ 0 w 7324"/>
                <a:gd name="T65" fmla="*/ 5348 h 8425"/>
                <a:gd name="T66" fmla="*/ 56 w 7324"/>
                <a:gd name="T67" fmla="*/ 5866 h 8425"/>
                <a:gd name="T68" fmla="*/ 202 w 7324"/>
                <a:gd name="T69" fmla="*/ 6472 h 8425"/>
                <a:gd name="T70" fmla="*/ 517 w 7324"/>
                <a:gd name="T71" fmla="*/ 7073 h 8425"/>
                <a:gd name="T72" fmla="*/ 1038 w 7324"/>
                <a:gd name="T73" fmla="*/ 7677 h 8425"/>
                <a:gd name="T74" fmla="*/ 1672 w 7324"/>
                <a:gd name="T75" fmla="*/ 8109 h 8425"/>
                <a:gd name="T76" fmla="*/ 2451 w 7324"/>
                <a:gd name="T77" fmla="*/ 8425 h 8425"/>
                <a:gd name="T78" fmla="*/ 3345 w 7324"/>
                <a:gd name="T79" fmla="*/ 8425 h 8425"/>
                <a:gd name="T80" fmla="*/ 4064 w 7324"/>
                <a:gd name="T81" fmla="*/ 8253 h 8425"/>
                <a:gd name="T82" fmla="*/ 4729 w 7324"/>
                <a:gd name="T83" fmla="*/ 7880 h 8425"/>
                <a:gd name="T84" fmla="*/ 5162 w 7324"/>
                <a:gd name="T85" fmla="*/ 7507 h 8425"/>
                <a:gd name="T86" fmla="*/ 5564 w 7324"/>
                <a:gd name="T87" fmla="*/ 7045 h 8425"/>
                <a:gd name="T88" fmla="*/ 5794 w 7324"/>
                <a:gd name="T89" fmla="*/ 6528 h 8425"/>
                <a:gd name="T90" fmla="*/ 5911 w 7324"/>
                <a:gd name="T91" fmla="*/ 6038 h 8425"/>
                <a:gd name="T92" fmla="*/ 5969 w 7324"/>
                <a:gd name="T93" fmla="*/ 5520 h 8425"/>
                <a:gd name="T94" fmla="*/ 6026 w 7324"/>
                <a:gd name="T95" fmla="*/ 4370 h 8425"/>
                <a:gd name="T96" fmla="*/ 6142 w 7324"/>
                <a:gd name="T97" fmla="*/ 3796 h 8425"/>
                <a:gd name="T98" fmla="*/ 6315 w 7324"/>
                <a:gd name="T99" fmla="*/ 3364 h 8425"/>
                <a:gd name="T100" fmla="*/ 6516 w 7324"/>
                <a:gd name="T101" fmla="*/ 3049 h 8425"/>
                <a:gd name="T102" fmla="*/ 6805 w 7324"/>
                <a:gd name="T103" fmla="*/ 2731 h 8425"/>
                <a:gd name="T104" fmla="*/ 7064 w 7324"/>
                <a:gd name="T105" fmla="*/ 2386 h 8425"/>
                <a:gd name="T106" fmla="*/ 7236 w 7324"/>
                <a:gd name="T107" fmla="*/ 2071 h 8425"/>
                <a:gd name="T108" fmla="*/ 7296 w 7324"/>
                <a:gd name="T109" fmla="*/ 1725 h 8425"/>
                <a:gd name="T110" fmla="*/ 7324 w 7324"/>
                <a:gd name="T111" fmla="*/ 1437 h 8425"/>
                <a:gd name="T112" fmla="*/ 7324 w 7324"/>
                <a:gd name="T113" fmla="*/ 1093 h 8425"/>
                <a:gd name="T114" fmla="*/ 7208 w 7324"/>
                <a:gd name="T115" fmla="*/ 691 h 8425"/>
                <a:gd name="T116" fmla="*/ 7092 w 7324"/>
                <a:gd name="T117" fmla="*/ 461 h 8425"/>
                <a:gd name="T118" fmla="*/ 6978 w 7324"/>
                <a:gd name="T119" fmla="*/ 286 h 8425"/>
                <a:gd name="T120" fmla="*/ 6718 w 7324"/>
                <a:gd name="T121" fmla="*/ 0 h 84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24"/>
                <a:gd name="T184" fmla="*/ 0 h 8425"/>
                <a:gd name="T185" fmla="*/ 7324 w 7324"/>
                <a:gd name="T186" fmla="*/ 8425 h 84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24" h="8425">
                  <a:moveTo>
                    <a:pt x="6718" y="0"/>
                  </a:moveTo>
                  <a:lnTo>
                    <a:pt x="6805" y="229"/>
                  </a:lnTo>
                  <a:lnTo>
                    <a:pt x="6862" y="401"/>
                  </a:lnTo>
                  <a:lnTo>
                    <a:pt x="6891" y="632"/>
                  </a:lnTo>
                  <a:lnTo>
                    <a:pt x="6862" y="804"/>
                  </a:lnTo>
                  <a:lnTo>
                    <a:pt x="6805" y="978"/>
                  </a:lnTo>
                  <a:lnTo>
                    <a:pt x="6718" y="1150"/>
                  </a:lnTo>
                  <a:lnTo>
                    <a:pt x="6604" y="1379"/>
                  </a:lnTo>
                  <a:lnTo>
                    <a:pt x="6400" y="1553"/>
                  </a:lnTo>
                  <a:lnTo>
                    <a:pt x="5998" y="2099"/>
                  </a:lnTo>
                  <a:lnTo>
                    <a:pt x="5794" y="2415"/>
                  </a:lnTo>
                  <a:lnTo>
                    <a:pt x="5593" y="2847"/>
                  </a:lnTo>
                  <a:lnTo>
                    <a:pt x="5450" y="3393"/>
                  </a:lnTo>
                  <a:lnTo>
                    <a:pt x="5277" y="3968"/>
                  </a:lnTo>
                  <a:lnTo>
                    <a:pt x="5131" y="4370"/>
                  </a:lnTo>
                  <a:lnTo>
                    <a:pt x="4901" y="4802"/>
                  </a:lnTo>
                  <a:lnTo>
                    <a:pt x="4613" y="5148"/>
                  </a:lnTo>
                  <a:lnTo>
                    <a:pt x="4268" y="5494"/>
                  </a:lnTo>
                  <a:lnTo>
                    <a:pt x="3893" y="5693"/>
                  </a:lnTo>
                  <a:lnTo>
                    <a:pt x="3288" y="5924"/>
                  </a:lnTo>
                  <a:lnTo>
                    <a:pt x="2651" y="6038"/>
                  </a:lnTo>
                  <a:lnTo>
                    <a:pt x="2221" y="6095"/>
                  </a:lnTo>
                  <a:lnTo>
                    <a:pt x="1642" y="6067"/>
                  </a:lnTo>
                  <a:lnTo>
                    <a:pt x="1268" y="5953"/>
                  </a:lnTo>
                  <a:lnTo>
                    <a:pt x="950" y="5752"/>
                  </a:lnTo>
                  <a:lnTo>
                    <a:pt x="721" y="5520"/>
                  </a:lnTo>
                  <a:lnTo>
                    <a:pt x="517" y="5262"/>
                  </a:lnTo>
                  <a:lnTo>
                    <a:pt x="432" y="4975"/>
                  </a:lnTo>
                  <a:lnTo>
                    <a:pt x="374" y="4630"/>
                  </a:lnTo>
                  <a:lnTo>
                    <a:pt x="432" y="4226"/>
                  </a:lnTo>
                  <a:lnTo>
                    <a:pt x="517" y="3796"/>
                  </a:lnTo>
                  <a:lnTo>
                    <a:pt x="143" y="4543"/>
                  </a:lnTo>
                  <a:lnTo>
                    <a:pt x="0" y="5348"/>
                  </a:lnTo>
                  <a:lnTo>
                    <a:pt x="56" y="5866"/>
                  </a:lnTo>
                  <a:lnTo>
                    <a:pt x="202" y="6472"/>
                  </a:lnTo>
                  <a:lnTo>
                    <a:pt x="517" y="7073"/>
                  </a:lnTo>
                  <a:lnTo>
                    <a:pt x="1038" y="7677"/>
                  </a:lnTo>
                  <a:lnTo>
                    <a:pt x="1672" y="8109"/>
                  </a:lnTo>
                  <a:lnTo>
                    <a:pt x="2451" y="8425"/>
                  </a:lnTo>
                  <a:lnTo>
                    <a:pt x="3345" y="8425"/>
                  </a:lnTo>
                  <a:lnTo>
                    <a:pt x="4064" y="8253"/>
                  </a:lnTo>
                  <a:lnTo>
                    <a:pt x="4729" y="7880"/>
                  </a:lnTo>
                  <a:lnTo>
                    <a:pt x="5162" y="7507"/>
                  </a:lnTo>
                  <a:lnTo>
                    <a:pt x="5564" y="7045"/>
                  </a:lnTo>
                  <a:lnTo>
                    <a:pt x="5794" y="6528"/>
                  </a:lnTo>
                  <a:lnTo>
                    <a:pt x="5911" y="6038"/>
                  </a:lnTo>
                  <a:lnTo>
                    <a:pt x="5969" y="5520"/>
                  </a:lnTo>
                  <a:lnTo>
                    <a:pt x="6026" y="4370"/>
                  </a:lnTo>
                  <a:lnTo>
                    <a:pt x="6142" y="3796"/>
                  </a:lnTo>
                  <a:lnTo>
                    <a:pt x="6315" y="3364"/>
                  </a:lnTo>
                  <a:lnTo>
                    <a:pt x="6516" y="3049"/>
                  </a:lnTo>
                  <a:lnTo>
                    <a:pt x="6805" y="2731"/>
                  </a:lnTo>
                  <a:lnTo>
                    <a:pt x="7064" y="2386"/>
                  </a:lnTo>
                  <a:lnTo>
                    <a:pt x="7236" y="2071"/>
                  </a:lnTo>
                  <a:lnTo>
                    <a:pt x="7296" y="1725"/>
                  </a:lnTo>
                  <a:lnTo>
                    <a:pt x="7324" y="1437"/>
                  </a:lnTo>
                  <a:lnTo>
                    <a:pt x="7324" y="1093"/>
                  </a:lnTo>
                  <a:lnTo>
                    <a:pt x="7208" y="691"/>
                  </a:lnTo>
                  <a:lnTo>
                    <a:pt x="7092" y="461"/>
                  </a:lnTo>
                  <a:lnTo>
                    <a:pt x="6978" y="286"/>
                  </a:lnTo>
                  <a:lnTo>
                    <a:pt x="6718" y="0"/>
                  </a:lnTo>
                  <a:close/>
                </a:path>
              </a:pathLst>
            </a:custGeom>
            <a:solidFill>
              <a:srgbClr val="0042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6" name="Freeform 9"/>
            <p:cNvSpPr>
              <a:spLocks/>
            </p:cNvSpPr>
            <p:nvPr/>
          </p:nvSpPr>
          <p:spPr bwMode="auto">
            <a:xfrm>
              <a:off x="4714" y="127"/>
              <a:ext cx="611" cy="630"/>
            </a:xfrm>
            <a:custGeom>
              <a:avLst/>
              <a:gdLst>
                <a:gd name="T0" fmla="*/ 5509 w 8565"/>
                <a:gd name="T1" fmla="*/ 116 h 8830"/>
                <a:gd name="T2" fmla="*/ 4903 w 8565"/>
                <a:gd name="T3" fmla="*/ 519 h 8830"/>
                <a:gd name="T4" fmla="*/ 4499 w 8565"/>
                <a:gd name="T5" fmla="*/ 1123 h 8830"/>
                <a:gd name="T6" fmla="*/ 4037 w 8565"/>
                <a:gd name="T7" fmla="*/ 1727 h 8830"/>
                <a:gd name="T8" fmla="*/ 3287 w 8565"/>
                <a:gd name="T9" fmla="*/ 2273 h 8830"/>
                <a:gd name="T10" fmla="*/ 2423 w 8565"/>
                <a:gd name="T11" fmla="*/ 2646 h 8830"/>
                <a:gd name="T12" fmla="*/ 1182 w 8565"/>
                <a:gd name="T13" fmla="*/ 3280 h 8830"/>
                <a:gd name="T14" fmla="*/ 491 w 8565"/>
                <a:gd name="T15" fmla="*/ 4228 h 8830"/>
                <a:gd name="T16" fmla="*/ 145 w 8565"/>
                <a:gd name="T17" fmla="*/ 5522 h 8830"/>
                <a:gd name="T18" fmla="*/ 491 w 8565"/>
                <a:gd name="T19" fmla="*/ 6932 h 8830"/>
                <a:gd name="T20" fmla="*/ 1270 w 8565"/>
                <a:gd name="T21" fmla="*/ 7851 h 8830"/>
                <a:gd name="T22" fmla="*/ 2250 w 8565"/>
                <a:gd name="T23" fmla="*/ 8399 h 8830"/>
                <a:gd name="T24" fmla="*/ 3431 w 8565"/>
                <a:gd name="T25" fmla="*/ 8486 h 8830"/>
                <a:gd name="T26" fmla="*/ 4529 w 8565"/>
                <a:gd name="T27" fmla="*/ 8112 h 8830"/>
                <a:gd name="T28" fmla="*/ 5306 w 8565"/>
                <a:gd name="T29" fmla="*/ 7478 h 8830"/>
                <a:gd name="T30" fmla="*/ 5768 w 8565"/>
                <a:gd name="T31" fmla="*/ 6760 h 8830"/>
                <a:gd name="T32" fmla="*/ 5970 w 8565"/>
                <a:gd name="T33" fmla="*/ 5839 h 8830"/>
                <a:gd name="T34" fmla="*/ 5997 w 8565"/>
                <a:gd name="T35" fmla="*/ 4948 h 8830"/>
                <a:gd name="T36" fmla="*/ 6144 w 8565"/>
                <a:gd name="T37" fmla="*/ 3912 h 8830"/>
                <a:gd name="T38" fmla="*/ 6546 w 8565"/>
                <a:gd name="T39" fmla="*/ 3164 h 8830"/>
                <a:gd name="T40" fmla="*/ 7151 w 8565"/>
                <a:gd name="T41" fmla="*/ 2446 h 8830"/>
                <a:gd name="T42" fmla="*/ 7355 w 8565"/>
                <a:gd name="T43" fmla="*/ 1755 h 8830"/>
                <a:gd name="T44" fmla="*/ 7267 w 8565"/>
                <a:gd name="T45" fmla="*/ 921 h 8830"/>
                <a:gd name="T46" fmla="*/ 6950 w 8565"/>
                <a:gd name="T47" fmla="*/ 377 h 8830"/>
                <a:gd name="T48" fmla="*/ 7123 w 8565"/>
                <a:gd name="T49" fmla="*/ 491 h 8830"/>
                <a:gd name="T50" fmla="*/ 7469 w 8565"/>
                <a:gd name="T51" fmla="*/ 1180 h 8830"/>
                <a:gd name="T52" fmla="*/ 7499 w 8565"/>
                <a:gd name="T53" fmla="*/ 1869 h 8830"/>
                <a:gd name="T54" fmla="*/ 7267 w 8565"/>
                <a:gd name="T55" fmla="*/ 2531 h 8830"/>
                <a:gd name="T56" fmla="*/ 6633 w 8565"/>
                <a:gd name="T57" fmla="*/ 3280 h 8830"/>
                <a:gd name="T58" fmla="*/ 6228 w 8565"/>
                <a:gd name="T59" fmla="*/ 4142 h 8830"/>
                <a:gd name="T60" fmla="*/ 6172 w 8565"/>
                <a:gd name="T61" fmla="*/ 5178 h 8830"/>
                <a:gd name="T62" fmla="*/ 6085 w 8565"/>
                <a:gd name="T63" fmla="*/ 6212 h 8830"/>
                <a:gd name="T64" fmla="*/ 5797 w 8565"/>
                <a:gd name="T65" fmla="*/ 7105 h 8830"/>
                <a:gd name="T66" fmla="*/ 5306 w 8565"/>
                <a:gd name="T67" fmla="*/ 7681 h 8830"/>
                <a:gd name="T68" fmla="*/ 6749 w 8565"/>
                <a:gd name="T69" fmla="*/ 7737 h 8830"/>
                <a:gd name="T70" fmla="*/ 7181 w 8565"/>
                <a:gd name="T71" fmla="*/ 7624 h 8830"/>
                <a:gd name="T72" fmla="*/ 7931 w 8565"/>
                <a:gd name="T73" fmla="*/ 7593 h 8830"/>
                <a:gd name="T74" fmla="*/ 8565 w 8565"/>
                <a:gd name="T75" fmla="*/ 7795 h 8830"/>
                <a:gd name="T76" fmla="*/ 8363 w 8565"/>
                <a:gd name="T77" fmla="*/ 7910 h 8830"/>
                <a:gd name="T78" fmla="*/ 7669 w 8565"/>
                <a:gd name="T79" fmla="*/ 7939 h 8830"/>
                <a:gd name="T80" fmla="*/ 7469 w 8565"/>
                <a:gd name="T81" fmla="*/ 8054 h 8830"/>
                <a:gd name="T82" fmla="*/ 7151 w 8565"/>
                <a:gd name="T83" fmla="*/ 8340 h 8830"/>
                <a:gd name="T84" fmla="*/ 6546 w 8565"/>
                <a:gd name="T85" fmla="*/ 8571 h 8830"/>
                <a:gd name="T86" fmla="*/ 4788 w 8565"/>
                <a:gd name="T87" fmla="*/ 8830 h 8830"/>
                <a:gd name="T88" fmla="*/ 2826 w 8565"/>
                <a:gd name="T89" fmla="*/ 8801 h 8830"/>
                <a:gd name="T90" fmla="*/ 1731 w 8565"/>
                <a:gd name="T91" fmla="*/ 8629 h 8830"/>
                <a:gd name="T92" fmla="*/ 1443 w 8565"/>
                <a:gd name="T93" fmla="*/ 8456 h 8830"/>
                <a:gd name="T94" fmla="*/ 1644 w 8565"/>
                <a:gd name="T95" fmla="*/ 8313 h 8830"/>
                <a:gd name="T96" fmla="*/ 865 w 8565"/>
                <a:gd name="T97" fmla="*/ 7708 h 8830"/>
                <a:gd name="T98" fmla="*/ 377 w 8565"/>
                <a:gd name="T99" fmla="*/ 7046 h 8830"/>
                <a:gd name="T100" fmla="*/ 88 w 8565"/>
                <a:gd name="T101" fmla="*/ 6300 h 8830"/>
                <a:gd name="T102" fmla="*/ 29 w 8565"/>
                <a:gd name="T103" fmla="*/ 5294 h 8830"/>
                <a:gd name="T104" fmla="*/ 232 w 8565"/>
                <a:gd name="T105" fmla="*/ 4344 h 8830"/>
                <a:gd name="T106" fmla="*/ 865 w 8565"/>
                <a:gd name="T107" fmla="*/ 3338 h 8830"/>
                <a:gd name="T108" fmla="*/ 1731 w 8565"/>
                <a:gd name="T109" fmla="*/ 2733 h 8830"/>
                <a:gd name="T110" fmla="*/ 2942 w 8565"/>
                <a:gd name="T111" fmla="*/ 2302 h 8830"/>
                <a:gd name="T112" fmla="*/ 3923 w 8565"/>
                <a:gd name="T113" fmla="*/ 1641 h 8830"/>
                <a:gd name="T114" fmla="*/ 4585 w 8565"/>
                <a:gd name="T115" fmla="*/ 777 h 8830"/>
                <a:gd name="T116" fmla="*/ 5046 w 8565"/>
                <a:gd name="T117" fmla="*/ 260 h 8830"/>
                <a:gd name="T118" fmla="*/ 5566 w 8565"/>
                <a:gd name="T119" fmla="*/ 31 h 8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65"/>
                <a:gd name="T181" fmla="*/ 0 h 8830"/>
                <a:gd name="T182" fmla="*/ 8565 w 8565"/>
                <a:gd name="T183" fmla="*/ 8830 h 8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65" h="8830">
                  <a:moveTo>
                    <a:pt x="5997" y="0"/>
                  </a:moveTo>
                  <a:lnTo>
                    <a:pt x="5509" y="116"/>
                  </a:lnTo>
                  <a:lnTo>
                    <a:pt x="5163" y="289"/>
                  </a:lnTo>
                  <a:lnTo>
                    <a:pt x="4903" y="519"/>
                  </a:lnTo>
                  <a:lnTo>
                    <a:pt x="4701" y="777"/>
                  </a:lnTo>
                  <a:lnTo>
                    <a:pt x="4499" y="1123"/>
                  </a:lnTo>
                  <a:lnTo>
                    <a:pt x="4268" y="1438"/>
                  </a:lnTo>
                  <a:lnTo>
                    <a:pt x="4037" y="1727"/>
                  </a:lnTo>
                  <a:lnTo>
                    <a:pt x="3634" y="2042"/>
                  </a:lnTo>
                  <a:lnTo>
                    <a:pt x="3287" y="2273"/>
                  </a:lnTo>
                  <a:lnTo>
                    <a:pt x="2855" y="2475"/>
                  </a:lnTo>
                  <a:lnTo>
                    <a:pt x="2423" y="2646"/>
                  </a:lnTo>
                  <a:lnTo>
                    <a:pt x="1818" y="2877"/>
                  </a:lnTo>
                  <a:lnTo>
                    <a:pt x="1182" y="3280"/>
                  </a:lnTo>
                  <a:lnTo>
                    <a:pt x="720" y="3768"/>
                  </a:lnTo>
                  <a:lnTo>
                    <a:pt x="491" y="4228"/>
                  </a:lnTo>
                  <a:lnTo>
                    <a:pt x="232" y="4976"/>
                  </a:lnTo>
                  <a:lnTo>
                    <a:pt x="145" y="5522"/>
                  </a:lnTo>
                  <a:lnTo>
                    <a:pt x="232" y="6300"/>
                  </a:lnTo>
                  <a:lnTo>
                    <a:pt x="491" y="6932"/>
                  </a:lnTo>
                  <a:lnTo>
                    <a:pt x="865" y="7422"/>
                  </a:lnTo>
                  <a:lnTo>
                    <a:pt x="1270" y="7851"/>
                  </a:lnTo>
                  <a:lnTo>
                    <a:pt x="1701" y="8169"/>
                  </a:lnTo>
                  <a:lnTo>
                    <a:pt x="2250" y="8399"/>
                  </a:lnTo>
                  <a:lnTo>
                    <a:pt x="2826" y="8514"/>
                  </a:lnTo>
                  <a:lnTo>
                    <a:pt x="3431" y="8486"/>
                  </a:lnTo>
                  <a:lnTo>
                    <a:pt x="4037" y="8370"/>
                  </a:lnTo>
                  <a:lnTo>
                    <a:pt x="4529" y="8112"/>
                  </a:lnTo>
                  <a:lnTo>
                    <a:pt x="4932" y="7851"/>
                  </a:lnTo>
                  <a:lnTo>
                    <a:pt x="5306" y="7478"/>
                  </a:lnTo>
                  <a:lnTo>
                    <a:pt x="5595" y="7134"/>
                  </a:lnTo>
                  <a:lnTo>
                    <a:pt x="5768" y="6760"/>
                  </a:lnTo>
                  <a:lnTo>
                    <a:pt x="5913" y="6269"/>
                  </a:lnTo>
                  <a:lnTo>
                    <a:pt x="5970" y="5839"/>
                  </a:lnTo>
                  <a:lnTo>
                    <a:pt x="5997" y="5408"/>
                  </a:lnTo>
                  <a:lnTo>
                    <a:pt x="5997" y="4948"/>
                  </a:lnTo>
                  <a:lnTo>
                    <a:pt x="6028" y="4431"/>
                  </a:lnTo>
                  <a:lnTo>
                    <a:pt x="6144" y="3912"/>
                  </a:lnTo>
                  <a:lnTo>
                    <a:pt x="6287" y="3597"/>
                  </a:lnTo>
                  <a:lnTo>
                    <a:pt x="6546" y="3164"/>
                  </a:lnTo>
                  <a:lnTo>
                    <a:pt x="6864" y="2819"/>
                  </a:lnTo>
                  <a:lnTo>
                    <a:pt x="7151" y="2446"/>
                  </a:lnTo>
                  <a:lnTo>
                    <a:pt x="7267" y="2129"/>
                  </a:lnTo>
                  <a:lnTo>
                    <a:pt x="7355" y="1755"/>
                  </a:lnTo>
                  <a:lnTo>
                    <a:pt x="7355" y="1410"/>
                  </a:lnTo>
                  <a:lnTo>
                    <a:pt x="7267" y="921"/>
                  </a:lnTo>
                  <a:lnTo>
                    <a:pt x="7123" y="604"/>
                  </a:lnTo>
                  <a:lnTo>
                    <a:pt x="6950" y="377"/>
                  </a:lnTo>
                  <a:lnTo>
                    <a:pt x="6690" y="174"/>
                  </a:lnTo>
                  <a:lnTo>
                    <a:pt x="7123" y="491"/>
                  </a:lnTo>
                  <a:lnTo>
                    <a:pt x="7355" y="834"/>
                  </a:lnTo>
                  <a:lnTo>
                    <a:pt x="7469" y="1180"/>
                  </a:lnTo>
                  <a:lnTo>
                    <a:pt x="7499" y="1526"/>
                  </a:lnTo>
                  <a:lnTo>
                    <a:pt x="7499" y="1869"/>
                  </a:lnTo>
                  <a:lnTo>
                    <a:pt x="7411" y="2215"/>
                  </a:lnTo>
                  <a:lnTo>
                    <a:pt x="7267" y="2531"/>
                  </a:lnTo>
                  <a:lnTo>
                    <a:pt x="7008" y="2905"/>
                  </a:lnTo>
                  <a:lnTo>
                    <a:pt x="6633" y="3280"/>
                  </a:lnTo>
                  <a:lnTo>
                    <a:pt x="6403" y="3680"/>
                  </a:lnTo>
                  <a:lnTo>
                    <a:pt x="6228" y="4142"/>
                  </a:lnTo>
                  <a:lnTo>
                    <a:pt x="6172" y="4574"/>
                  </a:lnTo>
                  <a:lnTo>
                    <a:pt x="6172" y="5178"/>
                  </a:lnTo>
                  <a:lnTo>
                    <a:pt x="6144" y="5694"/>
                  </a:lnTo>
                  <a:lnTo>
                    <a:pt x="6085" y="6212"/>
                  </a:lnTo>
                  <a:lnTo>
                    <a:pt x="5970" y="6673"/>
                  </a:lnTo>
                  <a:lnTo>
                    <a:pt x="5797" y="7105"/>
                  </a:lnTo>
                  <a:lnTo>
                    <a:pt x="5566" y="7422"/>
                  </a:lnTo>
                  <a:lnTo>
                    <a:pt x="5306" y="7681"/>
                  </a:lnTo>
                  <a:lnTo>
                    <a:pt x="6172" y="7651"/>
                  </a:lnTo>
                  <a:lnTo>
                    <a:pt x="6749" y="7737"/>
                  </a:lnTo>
                  <a:lnTo>
                    <a:pt x="6950" y="7708"/>
                  </a:lnTo>
                  <a:lnTo>
                    <a:pt x="7181" y="7624"/>
                  </a:lnTo>
                  <a:lnTo>
                    <a:pt x="7555" y="7593"/>
                  </a:lnTo>
                  <a:lnTo>
                    <a:pt x="7931" y="7593"/>
                  </a:lnTo>
                  <a:lnTo>
                    <a:pt x="8420" y="7681"/>
                  </a:lnTo>
                  <a:lnTo>
                    <a:pt x="8565" y="7795"/>
                  </a:lnTo>
                  <a:lnTo>
                    <a:pt x="8537" y="7851"/>
                  </a:lnTo>
                  <a:lnTo>
                    <a:pt x="8363" y="7910"/>
                  </a:lnTo>
                  <a:lnTo>
                    <a:pt x="7987" y="7910"/>
                  </a:lnTo>
                  <a:lnTo>
                    <a:pt x="7669" y="7939"/>
                  </a:lnTo>
                  <a:lnTo>
                    <a:pt x="7527" y="8024"/>
                  </a:lnTo>
                  <a:lnTo>
                    <a:pt x="7469" y="8054"/>
                  </a:lnTo>
                  <a:lnTo>
                    <a:pt x="7355" y="8197"/>
                  </a:lnTo>
                  <a:lnTo>
                    <a:pt x="7151" y="8340"/>
                  </a:lnTo>
                  <a:lnTo>
                    <a:pt x="6921" y="8486"/>
                  </a:lnTo>
                  <a:lnTo>
                    <a:pt x="6546" y="8571"/>
                  </a:lnTo>
                  <a:lnTo>
                    <a:pt x="5853" y="8715"/>
                  </a:lnTo>
                  <a:lnTo>
                    <a:pt x="4788" y="8830"/>
                  </a:lnTo>
                  <a:lnTo>
                    <a:pt x="3634" y="8830"/>
                  </a:lnTo>
                  <a:lnTo>
                    <a:pt x="2826" y="8801"/>
                  </a:lnTo>
                  <a:lnTo>
                    <a:pt x="2192" y="8685"/>
                  </a:lnTo>
                  <a:lnTo>
                    <a:pt x="1731" y="8629"/>
                  </a:lnTo>
                  <a:lnTo>
                    <a:pt x="1471" y="8542"/>
                  </a:lnTo>
                  <a:lnTo>
                    <a:pt x="1443" y="8456"/>
                  </a:lnTo>
                  <a:lnTo>
                    <a:pt x="1500" y="8399"/>
                  </a:lnTo>
                  <a:lnTo>
                    <a:pt x="1644" y="8313"/>
                  </a:lnTo>
                  <a:lnTo>
                    <a:pt x="1213" y="8024"/>
                  </a:lnTo>
                  <a:lnTo>
                    <a:pt x="865" y="7708"/>
                  </a:lnTo>
                  <a:lnTo>
                    <a:pt x="576" y="7363"/>
                  </a:lnTo>
                  <a:lnTo>
                    <a:pt x="377" y="7046"/>
                  </a:lnTo>
                  <a:lnTo>
                    <a:pt x="202" y="6646"/>
                  </a:lnTo>
                  <a:lnTo>
                    <a:pt x="88" y="6300"/>
                  </a:lnTo>
                  <a:lnTo>
                    <a:pt x="0" y="5867"/>
                  </a:lnTo>
                  <a:lnTo>
                    <a:pt x="29" y="5294"/>
                  </a:lnTo>
                  <a:lnTo>
                    <a:pt x="88" y="4860"/>
                  </a:lnTo>
                  <a:lnTo>
                    <a:pt x="232" y="4344"/>
                  </a:lnTo>
                  <a:lnTo>
                    <a:pt x="520" y="3740"/>
                  </a:lnTo>
                  <a:lnTo>
                    <a:pt x="865" y="3338"/>
                  </a:lnTo>
                  <a:lnTo>
                    <a:pt x="1241" y="3021"/>
                  </a:lnTo>
                  <a:lnTo>
                    <a:pt x="1731" y="2733"/>
                  </a:lnTo>
                  <a:lnTo>
                    <a:pt x="2280" y="2560"/>
                  </a:lnTo>
                  <a:lnTo>
                    <a:pt x="2942" y="2302"/>
                  </a:lnTo>
                  <a:lnTo>
                    <a:pt x="3431" y="2014"/>
                  </a:lnTo>
                  <a:lnTo>
                    <a:pt x="3923" y="1641"/>
                  </a:lnTo>
                  <a:lnTo>
                    <a:pt x="4297" y="1180"/>
                  </a:lnTo>
                  <a:lnTo>
                    <a:pt x="4585" y="777"/>
                  </a:lnTo>
                  <a:lnTo>
                    <a:pt x="4788" y="491"/>
                  </a:lnTo>
                  <a:lnTo>
                    <a:pt x="5046" y="260"/>
                  </a:lnTo>
                  <a:lnTo>
                    <a:pt x="5277" y="116"/>
                  </a:lnTo>
                  <a:lnTo>
                    <a:pt x="5566" y="31"/>
                  </a:lnTo>
                  <a:lnTo>
                    <a:pt x="59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7" name="Freeform 10"/>
            <p:cNvSpPr>
              <a:spLocks/>
            </p:cNvSpPr>
            <p:nvPr/>
          </p:nvSpPr>
          <p:spPr bwMode="auto">
            <a:xfrm>
              <a:off x="5187" y="57"/>
              <a:ext cx="79" cy="86"/>
            </a:xfrm>
            <a:custGeom>
              <a:avLst/>
              <a:gdLst>
                <a:gd name="T0" fmla="*/ 116 w 1096"/>
                <a:gd name="T1" fmla="*/ 1151 h 1208"/>
                <a:gd name="T2" fmla="*/ 260 w 1096"/>
                <a:gd name="T3" fmla="*/ 892 h 1208"/>
                <a:gd name="T4" fmla="*/ 490 w 1096"/>
                <a:gd name="T5" fmla="*/ 662 h 1208"/>
                <a:gd name="T6" fmla="*/ 778 w 1096"/>
                <a:gd name="T7" fmla="*/ 490 h 1208"/>
                <a:gd name="T8" fmla="*/ 1096 w 1096"/>
                <a:gd name="T9" fmla="*/ 317 h 1208"/>
                <a:gd name="T10" fmla="*/ 894 w 1096"/>
                <a:gd name="T11" fmla="*/ 0 h 1208"/>
                <a:gd name="T12" fmla="*/ 518 w 1096"/>
                <a:gd name="T13" fmla="*/ 230 h 1208"/>
                <a:gd name="T14" fmla="*/ 288 w 1096"/>
                <a:gd name="T15" fmla="*/ 459 h 1208"/>
                <a:gd name="T16" fmla="*/ 116 w 1096"/>
                <a:gd name="T17" fmla="*/ 691 h 1208"/>
                <a:gd name="T18" fmla="*/ 0 w 1096"/>
                <a:gd name="T19" fmla="*/ 949 h 1208"/>
                <a:gd name="T20" fmla="*/ 200 w 1096"/>
                <a:gd name="T21" fmla="*/ 634 h 1208"/>
                <a:gd name="T22" fmla="*/ 432 w 1096"/>
                <a:gd name="T23" fmla="*/ 376 h 1208"/>
                <a:gd name="T24" fmla="*/ 866 w 1096"/>
                <a:gd name="T25" fmla="*/ 86 h 1208"/>
                <a:gd name="T26" fmla="*/ 980 w 1096"/>
                <a:gd name="T27" fmla="*/ 317 h 1208"/>
                <a:gd name="T28" fmla="*/ 577 w 1096"/>
                <a:gd name="T29" fmla="*/ 490 h 1208"/>
                <a:gd name="T30" fmla="*/ 317 w 1096"/>
                <a:gd name="T31" fmla="*/ 691 h 1208"/>
                <a:gd name="T32" fmla="*/ 173 w 1096"/>
                <a:gd name="T33" fmla="*/ 949 h 1208"/>
                <a:gd name="T34" fmla="*/ 57 w 1096"/>
                <a:gd name="T35" fmla="*/ 1208 h 1208"/>
                <a:gd name="T36" fmla="*/ 116 w 1096"/>
                <a:gd name="T37" fmla="*/ 1151 h 1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6"/>
                <a:gd name="T58" fmla="*/ 0 h 1208"/>
                <a:gd name="T59" fmla="*/ 1096 w 1096"/>
                <a:gd name="T60" fmla="*/ 1208 h 1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6" h="1208">
                  <a:moveTo>
                    <a:pt x="116" y="1151"/>
                  </a:moveTo>
                  <a:lnTo>
                    <a:pt x="260" y="892"/>
                  </a:lnTo>
                  <a:lnTo>
                    <a:pt x="490" y="662"/>
                  </a:lnTo>
                  <a:lnTo>
                    <a:pt x="778" y="490"/>
                  </a:lnTo>
                  <a:lnTo>
                    <a:pt x="1096" y="317"/>
                  </a:lnTo>
                  <a:lnTo>
                    <a:pt x="894" y="0"/>
                  </a:lnTo>
                  <a:lnTo>
                    <a:pt x="518" y="230"/>
                  </a:lnTo>
                  <a:lnTo>
                    <a:pt x="288" y="459"/>
                  </a:lnTo>
                  <a:lnTo>
                    <a:pt x="116" y="691"/>
                  </a:lnTo>
                  <a:lnTo>
                    <a:pt x="0" y="949"/>
                  </a:lnTo>
                  <a:lnTo>
                    <a:pt x="200" y="634"/>
                  </a:lnTo>
                  <a:lnTo>
                    <a:pt x="432" y="376"/>
                  </a:lnTo>
                  <a:lnTo>
                    <a:pt x="866" y="86"/>
                  </a:lnTo>
                  <a:lnTo>
                    <a:pt x="980" y="317"/>
                  </a:lnTo>
                  <a:lnTo>
                    <a:pt x="577" y="490"/>
                  </a:lnTo>
                  <a:lnTo>
                    <a:pt x="317" y="691"/>
                  </a:lnTo>
                  <a:lnTo>
                    <a:pt x="173" y="949"/>
                  </a:lnTo>
                  <a:lnTo>
                    <a:pt x="57" y="1208"/>
                  </a:lnTo>
                  <a:lnTo>
                    <a:pt x="116" y="1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5541" name="Oval 11"/>
          <p:cNvSpPr>
            <a:spLocks noChangeArrowheads="1"/>
          </p:cNvSpPr>
          <p:nvPr/>
        </p:nvSpPr>
        <p:spPr bwMode="auto">
          <a:xfrm>
            <a:off x="990600" y="3251200"/>
            <a:ext cx="635000" cy="6350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 name="Footer Placeholder 1"/>
          <p:cNvSpPr>
            <a:spLocks noGrp="1"/>
          </p:cNvSpPr>
          <p:nvPr>
            <p:ph type="ftr" sz="quarter" idx="10"/>
          </p:nvPr>
        </p:nvSpPr>
        <p:spPr/>
        <p:txBody>
          <a:bodyPr/>
          <a:lstStyle/>
          <a:p>
            <a:pPr>
              <a:defRPr/>
            </a:pPr>
            <a:r>
              <a:rPr lang="en-US" dirty="0">
                <a:solidFill>
                  <a:srgbClr val="000000"/>
                </a:solidFill>
              </a:rPr>
              <a:t>Slide  58 of  181</a:t>
            </a:r>
          </a:p>
        </p:txBody>
      </p:sp>
    </p:spTree>
    <p:extLst>
      <p:ext uri="{BB962C8B-B14F-4D97-AF65-F5344CB8AC3E}">
        <p14:creationId xmlns:p14="http://schemas.microsoft.com/office/powerpoint/2010/main" val="2446948388"/>
      </p:ext>
    </p:extLst>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Multiple Predetermined Overhead Rates</a:t>
            </a:r>
          </a:p>
        </p:txBody>
      </p:sp>
      <p:sp>
        <p:nvSpPr>
          <p:cNvPr id="161795" name="Text Box 3"/>
          <p:cNvSpPr txBox="1">
            <a:spLocks noChangeArrowheads="1"/>
          </p:cNvSpPr>
          <p:nvPr/>
        </p:nvSpPr>
        <p:spPr bwMode="auto">
          <a:xfrm>
            <a:off x="457200" y="1524000"/>
            <a:ext cx="8610600" cy="1473200"/>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3000">
                <a:solidFill>
                  <a:schemeClr val="tx2"/>
                </a:solidFill>
                <a:effectLst>
                  <a:outerShdw blurRad="38100" dist="38100" dir="2700000" algn="tl">
                    <a:srgbClr val="000000"/>
                  </a:outerShdw>
                </a:effectLst>
              </a:rPr>
              <a:t>To this point, we have assumed that there is a single predetermined overhead rate called a plantwide overhead rate.</a:t>
            </a:r>
          </a:p>
        </p:txBody>
      </p:sp>
      <p:sp>
        <p:nvSpPr>
          <p:cNvPr id="161796" name="Text Box 4"/>
          <p:cNvSpPr txBox="1">
            <a:spLocks noChangeArrowheads="1"/>
          </p:cNvSpPr>
          <p:nvPr/>
        </p:nvSpPr>
        <p:spPr bwMode="auto">
          <a:xfrm>
            <a:off x="838200" y="3200400"/>
            <a:ext cx="3276600" cy="1930400"/>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3000">
                <a:solidFill>
                  <a:srgbClr val="FFFFFF"/>
                </a:solidFill>
                <a:effectLst>
                  <a:outerShdw blurRad="38100" dist="38100" dir="2700000" algn="tl">
                    <a:srgbClr val="000000"/>
                  </a:outerShdw>
                </a:effectLst>
              </a:rPr>
              <a:t>Large companies often use multiple predetermined overhead rates.</a:t>
            </a:r>
          </a:p>
        </p:txBody>
      </p:sp>
      <p:grpSp>
        <p:nvGrpSpPr>
          <p:cNvPr id="2" name="Group 5"/>
          <p:cNvGrpSpPr>
            <a:grpSpLocks/>
          </p:cNvGrpSpPr>
          <p:nvPr/>
        </p:nvGrpSpPr>
        <p:grpSpPr bwMode="auto">
          <a:xfrm>
            <a:off x="4114800" y="3200400"/>
            <a:ext cx="4724400" cy="1016000"/>
            <a:chOff x="2352" y="2016"/>
            <a:chExt cx="2976" cy="640"/>
          </a:xfrm>
        </p:grpSpPr>
        <p:sp>
          <p:nvSpPr>
            <p:cNvPr id="161798" name="Text Box 6"/>
            <p:cNvSpPr txBox="1">
              <a:spLocks noChangeArrowheads="1"/>
            </p:cNvSpPr>
            <p:nvPr/>
          </p:nvSpPr>
          <p:spPr bwMode="auto">
            <a:xfrm>
              <a:off x="3168" y="2016"/>
              <a:ext cx="2160" cy="640"/>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3000">
                  <a:solidFill>
                    <a:srgbClr val="FFFFFF"/>
                  </a:solidFill>
                  <a:effectLst>
                    <a:outerShdw blurRad="38100" dist="38100" dir="2700000" algn="tl">
                      <a:srgbClr val="000000"/>
                    </a:outerShdw>
                  </a:effectLst>
                </a:rPr>
                <a:t>May be more complex but . . .</a:t>
              </a:r>
            </a:p>
          </p:txBody>
        </p:sp>
        <p:cxnSp>
          <p:nvCxnSpPr>
            <p:cNvPr id="161799" name="AutoShape 7"/>
            <p:cNvCxnSpPr>
              <a:cxnSpLocks noChangeShapeType="1"/>
              <a:stCxn id="161796" idx="3"/>
              <a:endCxn id="161798" idx="1"/>
            </p:cNvCxnSpPr>
            <p:nvPr/>
          </p:nvCxnSpPr>
          <p:spPr bwMode="auto">
            <a:xfrm flipV="1">
              <a:off x="2352" y="2336"/>
              <a:ext cx="816" cy="288"/>
            </a:xfrm>
            <a:prstGeom prst="bentConnector3">
              <a:avLst>
                <a:gd name="adj1" fmla="val 50000"/>
              </a:avLst>
            </a:prstGeom>
            <a:noFill/>
            <a:ln w="38100">
              <a:solidFill>
                <a:srgbClr val="FF0000"/>
              </a:solidFill>
              <a:miter lim="800000"/>
              <a:headEnd/>
              <a:tailEnd type="triangle" w="med" len="med"/>
            </a:ln>
            <a:effectLst>
              <a:outerShdw dist="35921" dir="2700000" algn="ctr" rotWithShape="0">
                <a:schemeClr val="bg2"/>
              </a:outerShdw>
            </a:effectLst>
          </p:spPr>
        </p:cxnSp>
      </p:grpSp>
      <p:grpSp>
        <p:nvGrpSpPr>
          <p:cNvPr id="3" name="Group 8"/>
          <p:cNvGrpSpPr>
            <a:grpSpLocks/>
          </p:cNvGrpSpPr>
          <p:nvPr/>
        </p:nvGrpSpPr>
        <p:grpSpPr bwMode="auto">
          <a:xfrm>
            <a:off x="5410200" y="4216400"/>
            <a:ext cx="3429000" cy="2260600"/>
            <a:chOff x="3168" y="2656"/>
            <a:chExt cx="2160" cy="1424"/>
          </a:xfrm>
        </p:grpSpPr>
        <p:sp>
          <p:nvSpPr>
            <p:cNvPr id="161801" name="Text Box 9"/>
            <p:cNvSpPr txBox="1">
              <a:spLocks noChangeArrowheads="1"/>
            </p:cNvSpPr>
            <p:nvPr/>
          </p:nvSpPr>
          <p:spPr bwMode="auto">
            <a:xfrm>
              <a:off x="3168" y="3016"/>
              <a:ext cx="2160" cy="1064"/>
            </a:xfrm>
            <a:prstGeom prst="rect">
              <a:avLst/>
            </a:prstGeom>
            <a:solidFill>
              <a:srgbClr val="006600"/>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2600">
                  <a:solidFill>
                    <a:srgbClr val="FFFFFF"/>
                  </a:solidFill>
                </a:rPr>
                <a:t>May be more accurate because it reflects differences across departments.</a:t>
              </a:r>
            </a:p>
          </p:txBody>
        </p:sp>
        <p:cxnSp>
          <p:nvCxnSpPr>
            <p:cNvPr id="161802" name="AutoShape 10"/>
            <p:cNvCxnSpPr>
              <a:cxnSpLocks noChangeShapeType="1"/>
              <a:stCxn id="161798" idx="2"/>
              <a:endCxn id="161801" idx="0"/>
            </p:cNvCxnSpPr>
            <p:nvPr/>
          </p:nvCxnSpPr>
          <p:spPr bwMode="auto">
            <a:xfrm rot="5400000">
              <a:off x="4068" y="2836"/>
              <a:ext cx="360" cy="0"/>
            </a:xfrm>
            <a:prstGeom prst="straightConnector1">
              <a:avLst/>
            </a:prstGeom>
            <a:noFill/>
            <a:ln w="38100">
              <a:solidFill>
                <a:srgbClr val="FF0000"/>
              </a:solidFill>
              <a:round/>
              <a:headEnd/>
              <a:tailEnd type="triangle" w="med" len="med"/>
            </a:ln>
            <a:effectLst>
              <a:outerShdw dist="35921" dir="2700000" algn="ctr" rotWithShape="0">
                <a:schemeClr val="bg2"/>
              </a:outerShdw>
            </a:effectLst>
          </p:spPr>
        </p:cxnSp>
      </p:grpSp>
      <p:sp>
        <p:nvSpPr>
          <p:cNvPr id="4" name="Footer Placeholder 3"/>
          <p:cNvSpPr>
            <a:spLocks noGrp="1"/>
          </p:cNvSpPr>
          <p:nvPr>
            <p:ph type="ftr" sz="quarter" idx="10"/>
          </p:nvPr>
        </p:nvSpPr>
        <p:spPr/>
        <p:txBody>
          <a:bodyPr/>
          <a:lstStyle/>
          <a:p>
            <a:pPr>
              <a:defRPr/>
            </a:pPr>
            <a:r>
              <a:rPr lang="en-US" dirty="0">
                <a:solidFill>
                  <a:srgbClr val="000000"/>
                </a:solidFill>
              </a:rPr>
              <a:t>Slide  59  of  181</a:t>
            </a:r>
          </a:p>
        </p:txBody>
      </p:sp>
    </p:spTree>
    <p:extLst>
      <p:ext uri="{BB962C8B-B14F-4D97-AF65-F5344CB8AC3E}">
        <p14:creationId xmlns:p14="http://schemas.microsoft.com/office/powerpoint/2010/main" val="443159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slide(fromTop)">
                                      <p:cBhvr>
                                        <p:cTn id="7" dur="500"/>
                                        <p:tgtEl>
                                          <p:spTgt spid="161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76200"/>
            <a:ext cx="8458200" cy="1143000"/>
          </a:xfrm>
        </p:spPr>
        <p:txBody>
          <a:bodyPr/>
          <a:lstStyle/>
          <a:p>
            <a:pPr eaLnBrk="1" hangingPunct="1"/>
            <a:r>
              <a:rPr lang="en-US"/>
              <a:t>Job-Order Costing in Service Companies</a:t>
            </a:r>
          </a:p>
        </p:txBody>
      </p:sp>
      <p:sp>
        <p:nvSpPr>
          <p:cNvPr id="163843" name="Text Box 3"/>
          <p:cNvSpPr txBox="1">
            <a:spLocks noChangeArrowheads="1"/>
          </p:cNvSpPr>
          <p:nvPr/>
        </p:nvSpPr>
        <p:spPr bwMode="auto">
          <a:xfrm>
            <a:off x="396875" y="1524000"/>
            <a:ext cx="8686800" cy="1260475"/>
          </a:xfrm>
          <a:prstGeom prst="rect">
            <a:avLst/>
          </a:prstGeom>
          <a:solidFill>
            <a:srgbClr val="FFFFCC"/>
          </a:solidFill>
          <a:ln w="9525">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3800">
                <a:solidFill>
                  <a:schemeClr val="tx2"/>
                </a:solidFill>
                <a:effectLst>
                  <a:outerShdw blurRad="38100" dist="38100" dir="2700000" algn="tl">
                    <a:srgbClr val="000000"/>
                  </a:outerShdw>
                </a:effectLst>
              </a:rPr>
              <a:t>Job-order costing is used in many difference types of service companies.</a:t>
            </a:r>
          </a:p>
        </p:txBody>
      </p:sp>
      <p:pic>
        <p:nvPicPr>
          <p:cNvPr id="163844" name="Picture 4" descr="j0296260"/>
          <p:cNvPicPr>
            <a:picLocks noChangeAspect="1" noChangeArrowheads="1"/>
          </p:cNvPicPr>
          <p:nvPr/>
        </p:nvPicPr>
        <p:blipFill>
          <a:blip r:embed="rId3"/>
          <a:srcRect/>
          <a:stretch>
            <a:fillRect/>
          </a:stretch>
        </p:blipFill>
        <p:spPr bwMode="auto">
          <a:xfrm>
            <a:off x="6096000" y="2992438"/>
            <a:ext cx="2093913" cy="2587625"/>
          </a:xfrm>
          <a:prstGeom prst="rect">
            <a:avLst/>
          </a:prstGeom>
          <a:noFill/>
          <a:effectLst>
            <a:outerShdw dist="35921" dir="2700000" algn="ctr" rotWithShape="0">
              <a:schemeClr val="bg2"/>
            </a:outerShdw>
          </a:effectLst>
        </p:spPr>
      </p:pic>
      <p:pic>
        <p:nvPicPr>
          <p:cNvPr id="163845" name="Picture 5" descr="MCj02120710000[1]"/>
          <p:cNvPicPr>
            <a:picLocks noChangeAspect="1" noChangeArrowheads="1"/>
          </p:cNvPicPr>
          <p:nvPr/>
        </p:nvPicPr>
        <p:blipFill>
          <a:blip r:embed="rId4"/>
          <a:srcRect/>
          <a:stretch>
            <a:fillRect/>
          </a:stretch>
        </p:blipFill>
        <p:spPr bwMode="auto">
          <a:xfrm>
            <a:off x="3886200" y="4592638"/>
            <a:ext cx="1758950" cy="1808162"/>
          </a:xfrm>
          <a:prstGeom prst="rect">
            <a:avLst/>
          </a:prstGeom>
          <a:noFill/>
          <a:effectLst>
            <a:outerShdw dist="35921" dir="2700000" algn="ctr" rotWithShape="0">
              <a:schemeClr val="bg2"/>
            </a:outerShdw>
          </a:effectLst>
        </p:spPr>
      </p:pic>
      <p:pic>
        <p:nvPicPr>
          <p:cNvPr id="163846" name="Picture 6" descr="MCj02335280000[1]"/>
          <p:cNvPicPr>
            <a:picLocks noChangeAspect="1" noChangeArrowheads="1"/>
          </p:cNvPicPr>
          <p:nvPr/>
        </p:nvPicPr>
        <p:blipFill>
          <a:blip r:embed="rId5"/>
          <a:srcRect/>
          <a:stretch>
            <a:fillRect/>
          </a:stretch>
        </p:blipFill>
        <p:spPr bwMode="auto">
          <a:xfrm>
            <a:off x="1752600" y="3068638"/>
            <a:ext cx="1830388" cy="2308225"/>
          </a:xfrm>
          <a:prstGeom prst="rect">
            <a:avLst/>
          </a:prstGeom>
          <a:noFill/>
          <a:effectLst>
            <a:outerShdw dist="35921" dir="2700000" algn="ctr" rotWithShape="0">
              <a:schemeClr val="bg2"/>
            </a:outerShdw>
          </a:effectLst>
        </p:spPr>
      </p:pic>
      <p:sp>
        <p:nvSpPr>
          <p:cNvPr id="2" name="Footer Placeholder 1"/>
          <p:cNvSpPr>
            <a:spLocks noGrp="1"/>
          </p:cNvSpPr>
          <p:nvPr>
            <p:ph type="ftr" sz="quarter" idx="10"/>
          </p:nvPr>
        </p:nvSpPr>
        <p:spPr/>
        <p:txBody>
          <a:bodyPr/>
          <a:lstStyle/>
          <a:p>
            <a:pPr>
              <a:defRPr/>
            </a:pPr>
            <a:r>
              <a:rPr lang="en-US" dirty="0">
                <a:solidFill>
                  <a:srgbClr val="000000"/>
                </a:solidFill>
              </a:rPr>
              <a:t>Slide  60  of  181</a:t>
            </a:r>
          </a:p>
        </p:txBody>
      </p:sp>
    </p:spTree>
    <p:extLst>
      <p:ext uri="{BB962C8B-B14F-4D97-AF65-F5344CB8AC3E}">
        <p14:creationId xmlns:p14="http://schemas.microsoft.com/office/powerpoint/2010/main" val="778564688"/>
      </p:ext>
    </p:extLst>
  </p:cSld>
  <p:clrMapOvr>
    <a:masterClrMapping/>
  </p:clrMapOvr>
  <p:transition>
    <p:checke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body" sz="half" idx="4294967295"/>
          </p:nvPr>
        </p:nvSpPr>
        <p:spPr>
          <a:xfrm>
            <a:off x="530225" y="1676400"/>
            <a:ext cx="8385175" cy="4587875"/>
          </a:xfrm>
          <a:solidFill>
            <a:srgbClr val="CCECFF"/>
          </a:solidFill>
          <a:ln w="25400" cap="flat">
            <a:solidFill>
              <a:schemeClr val="tx1"/>
            </a:solidFill>
            <a:miter lim="800000"/>
            <a:headEnd/>
            <a:tailEnd/>
          </a:ln>
          <a:effectLst>
            <a:outerShdw dist="63500" dir="3187806" algn="ctr" rotWithShape="0">
              <a:schemeClr val="tx1"/>
            </a:outerShdw>
          </a:effectLst>
        </p:spPr>
        <p:txBody>
          <a:bodyPr lIns="90488" tIns="44450" rIns="90488" bIns="44450">
            <a:normAutofit fontScale="92500" lnSpcReduction="20000"/>
          </a:bodyPr>
          <a:lstStyle/>
          <a:p>
            <a:pPr>
              <a:spcBef>
                <a:spcPct val="45000"/>
              </a:spcBef>
              <a:buClr>
                <a:schemeClr val="tx2"/>
              </a:buClr>
            </a:pPr>
            <a:r>
              <a:rPr lang="en-US"/>
              <a:t>Both systems assign material, labor and overhead costs to products and they provide a mechanism for computing unit product cost.</a:t>
            </a:r>
          </a:p>
          <a:p>
            <a:pPr>
              <a:spcBef>
                <a:spcPct val="45000"/>
              </a:spcBef>
              <a:buClr>
                <a:schemeClr val="tx2"/>
              </a:buClr>
            </a:pPr>
            <a:r>
              <a:rPr lang="en-US"/>
              <a:t>Both systems use the same manufacturing accounts, including Manufacturing Overhead, Raw Materials, Work in Process, and Finished Goods.</a:t>
            </a:r>
          </a:p>
          <a:p>
            <a:pPr>
              <a:spcBef>
                <a:spcPct val="45000"/>
              </a:spcBef>
              <a:buClr>
                <a:schemeClr val="tx2"/>
              </a:buClr>
            </a:pPr>
            <a:r>
              <a:rPr lang="en-US"/>
              <a:t>The flow of costs through the manufacturing accounts is basically the same in both systems.</a:t>
            </a:r>
          </a:p>
        </p:txBody>
      </p:sp>
      <p:sp>
        <p:nvSpPr>
          <p:cNvPr id="45059" name="Rectangle 1027"/>
          <p:cNvSpPr>
            <a:spLocks noGrp="1" noChangeArrowheads="1"/>
          </p:cNvSpPr>
          <p:nvPr>
            <p:ph type="title"/>
          </p:nvPr>
        </p:nvSpPr>
        <p:spPr/>
        <p:txBody>
          <a:bodyPr>
            <a:normAutofit fontScale="90000"/>
          </a:bodyPr>
          <a:lstStyle/>
          <a:p>
            <a:r>
              <a:rPr lang="en-US"/>
              <a:t>Similarities Between Job-Order</a:t>
            </a:r>
            <a:br>
              <a:rPr lang="en-US"/>
            </a:br>
            <a:r>
              <a:rPr lang="en-US"/>
              <a:t>and Process Costing</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61  of  181</a:t>
            </a:r>
          </a:p>
        </p:txBody>
      </p:sp>
    </p:spTree>
    <p:extLst>
      <p:ext uri="{BB962C8B-B14F-4D97-AF65-F5344CB8AC3E}">
        <p14:creationId xmlns:p14="http://schemas.microsoft.com/office/powerpoint/2010/main" val="3130816314"/>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sz="half" idx="4294967295"/>
          </p:nvPr>
        </p:nvSpPr>
        <p:spPr>
          <a:xfrm>
            <a:off x="428625" y="1524000"/>
            <a:ext cx="8639175" cy="4953000"/>
          </a:xfrm>
          <a:solidFill>
            <a:srgbClr val="FFFF99"/>
          </a:solidFill>
          <a:ln w="25400" cap="flat">
            <a:solidFill>
              <a:schemeClr val="tx1"/>
            </a:solidFill>
            <a:miter lim="800000"/>
            <a:headEnd/>
            <a:tailEnd/>
          </a:ln>
          <a:effectLst>
            <a:outerShdw dist="63500" dir="3187806" algn="ctr" rotWithShape="0">
              <a:schemeClr val="tx1"/>
            </a:outerShdw>
          </a:effectLst>
        </p:spPr>
        <p:txBody>
          <a:bodyPr lIns="90488" tIns="44450" rIns="90488" bIns="44450">
            <a:normAutofit fontScale="92500" lnSpcReduction="20000"/>
          </a:bodyPr>
          <a:lstStyle/>
          <a:p>
            <a:pPr marL="469900" indent="-469900">
              <a:spcBef>
                <a:spcPct val="45000"/>
              </a:spcBef>
              <a:buClr>
                <a:schemeClr val="tx2"/>
              </a:buClr>
            </a:pPr>
            <a:r>
              <a:rPr lang="en-US"/>
              <a:t>Process costing is used when a single product is produced on a continuing basis or for a long period of time. Job-order costing is used when many different jobs are worked on each period.</a:t>
            </a:r>
          </a:p>
          <a:p>
            <a:pPr marL="469900" indent="-469900">
              <a:spcBef>
                <a:spcPct val="45000"/>
              </a:spcBef>
              <a:buClr>
                <a:schemeClr val="tx2"/>
              </a:buClr>
            </a:pPr>
            <a:r>
              <a:rPr lang="en-US"/>
              <a:t>Process costing systems accumulate costs by department. Job-order costing systems accumulated costs by individual jobs.</a:t>
            </a:r>
          </a:p>
          <a:p>
            <a:pPr marL="469900" indent="-469900">
              <a:spcBef>
                <a:spcPct val="45000"/>
              </a:spcBef>
              <a:buClr>
                <a:schemeClr val="tx2"/>
              </a:buClr>
            </a:pPr>
            <a:r>
              <a:rPr lang="en-US"/>
              <a:t>Process costing systems compute unit costs by department. Job-order costing systems compute unit costs by job on the job cost sheet.</a:t>
            </a:r>
          </a:p>
        </p:txBody>
      </p:sp>
      <p:sp>
        <p:nvSpPr>
          <p:cNvPr id="47107" name="Rectangle 3"/>
          <p:cNvSpPr>
            <a:spLocks noGrp="1" noChangeArrowheads="1"/>
          </p:cNvSpPr>
          <p:nvPr>
            <p:ph type="title"/>
          </p:nvPr>
        </p:nvSpPr>
        <p:spPr/>
        <p:txBody>
          <a:bodyPr>
            <a:normAutofit fontScale="90000"/>
          </a:bodyPr>
          <a:lstStyle/>
          <a:p>
            <a:r>
              <a:rPr lang="en-US"/>
              <a:t>Differences Between Job-Order</a:t>
            </a:r>
            <a:br>
              <a:rPr lang="en-US"/>
            </a:br>
            <a:r>
              <a:rPr lang="en-US"/>
              <a:t>and Process Costing</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Slide62   of  181</a:t>
            </a:r>
          </a:p>
        </p:txBody>
      </p:sp>
    </p:spTree>
    <p:extLst>
      <p:ext uri="{BB962C8B-B14F-4D97-AF65-F5344CB8AC3E}">
        <p14:creationId xmlns:p14="http://schemas.microsoft.com/office/powerpoint/2010/main" val="3252834849"/>
      </p:ext>
    </p:extLst>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90489" y="2078416"/>
            <a:ext cx="8382000" cy="3886200"/>
          </a:xfrm>
          <a:prstGeom prst="rect">
            <a:avLst/>
          </a:prstGeom>
          <a:solidFill>
            <a:srgbClr val="CCECFF"/>
          </a:solidFill>
          <a:ln w="12700">
            <a:solidFill>
              <a:srgbClr val="0000CC"/>
            </a:solidFill>
            <a:miter lim="800000"/>
            <a:headEnd/>
            <a:tailEnd/>
          </a:ln>
          <a:effectLst>
            <a:outerShdw dist="53882" dir="2700000" algn="ctr" rotWithShape="0">
              <a:schemeClr val="tx1"/>
            </a:outerShdw>
          </a:effectLst>
        </p:spPr>
        <p:txBody>
          <a:bodyPr lIns="90488" tIns="44450" rIns="90488" bIns="44450"/>
          <a:lstStyle/>
          <a:p>
            <a:pPr marL="342900" indent="-342900">
              <a:spcBef>
                <a:spcPct val="20000"/>
              </a:spcBef>
            </a:pPr>
            <a:r>
              <a:rPr lang="en-US" sz="3200" dirty="0">
                <a:solidFill>
                  <a:srgbClr val="0000CC"/>
                </a:solidFill>
              </a:rPr>
              <a:t>Process costing is used for products that are:</a:t>
            </a:r>
          </a:p>
          <a:p>
            <a:pPr marL="342900" indent="-342900">
              <a:lnSpc>
                <a:spcPct val="90000"/>
              </a:lnSpc>
              <a:spcBef>
                <a:spcPct val="40000"/>
              </a:spcBef>
            </a:pPr>
            <a:r>
              <a:rPr lang="en-US" sz="3200" dirty="0">
                <a:solidFill>
                  <a:srgbClr val="0000CC"/>
                </a:solidFill>
              </a:rPr>
              <a:t>	a.	Different and produced continuously.</a:t>
            </a:r>
          </a:p>
          <a:p>
            <a:pPr marL="342900" indent="-342900">
              <a:lnSpc>
                <a:spcPct val="90000"/>
              </a:lnSpc>
              <a:spcBef>
                <a:spcPct val="40000"/>
              </a:spcBef>
            </a:pPr>
            <a:r>
              <a:rPr lang="en-US" sz="3200" dirty="0">
                <a:solidFill>
                  <a:srgbClr val="0000CC"/>
                </a:solidFill>
              </a:rPr>
              <a:t>	b.	Similar and produced continuously.</a:t>
            </a:r>
          </a:p>
          <a:p>
            <a:pPr marL="342900" indent="-342900">
              <a:lnSpc>
                <a:spcPct val="90000"/>
              </a:lnSpc>
              <a:spcBef>
                <a:spcPct val="40000"/>
              </a:spcBef>
            </a:pPr>
            <a:r>
              <a:rPr lang="en-US" sz="3200" dirty="0">
                <a:solidFill>
                  <a:srgbClr val="0000CC"/>
                </a:solidFill>
              </a:rPr>
              <a:t>	c.	Individual units produced to customer</a:t>
            </a:r>
            <a:br>
              <a:rPr lang="en-US" sz="3200" dirty="0">
                <a:solidFill>
                  <a:srgbClr val="0000CC"/>
                </a:solidFill>
              </a:rPr>
            </a:br>
            <a:r>
              <a:rPr lang="en-US" sz="3200" dirty="0">
                <a:solidFill>
                  <a:srgbClr val="0000CC"/>
                </a:solidFill>
              </a:rPr>
              <a:t>     specifications.</a:t>
            </a:r>
          </a:p>
          <a:p>
            <a:pPr marL="342900" indent="-342900">
              <a:lnSpc>
                <a:spcPct val="90000"/>
              </a:lnSpc>
              <a:spcBef>
                <a:spcPct val="40000"/>
              </a:spcBef>
            </a:pPr>
            <a:r>
              <a:rPr lang="en-US" sz="3200" dirty="0">
                <a:solidFill>
                  <a:srgbClr val="0000CC"/>
                </a:solidFill>
              </a:rPr>
              <a:t>	d.	Purchased from vendors.</a:t>
            </a:r>
          </a:p>
        </p:txBody>
      </p:sp>
      <p:sp>
        <p:nvSpPr>
          <p:cNvPr id="49155" name="Rectangle 3"/>
          <p:cNvSpPr>
            <a:spLocks noGrp="1" noChangeArrowheads="1"/>
          </p:cNvSpPr>
          <p:nvPr>
            <p:ph type="title"/>
          </p:nvPr>
        </p:nvSpPr>
        <p:spPr/>
        <p:txBody>
          <a:bodyPr/>
          <a:lstStyle/>
          <a:p>
            <a:r>
              <a:rPr lang="en-US"/>
              <a:t>Quick Check </a:t>
            </a:r>
            <a:r>
              <a:rPr lang="en-US" sz="3000">
                <a:sym typeface="Wingdings" pitchFamily="2" charset="2"/>
              </a:rPr>
              <a: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63  of  181</a:t>
            </a:r>
          </a:p>
        </p:txBody>
      </p:sp>
    </p:spTree>
    <p:extLst>
      <p:ext uri="{BB962C8B-B14F-4D97-AF65-F5344CB8AC3E}">
        <p14:creationId xmlns:p14="http://schemas.microsoft.com/office/powerpoint/2010/main" val="1882657319"/>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2057400"/>
            <a:ext cx="8382000" cy="3886200"/>
          </a:xfrm>
          <a:prstGeom prst="rect">
            <a:avLst/>
          </a:prstGeom>
          <a:solidFill>
            <a:srgbClr val="CCECFF"/>
          </a:solidFill>
          <a:ln w="12700">
            <a:solidFill>
              <a:srgbClr val="0000CC"/>
            </a:solidFill>
            <a:miter lim="800000"/>
            <a:headEnd/>
            <a:tailEnd/>
          </a:ln>
          <a:effectLst>
            <a:outerShdw dist="53882" dir="2700000" algn="ctr" rotWithShape="0">
              <a:schemeClr val="tx1"/>
            </a:outerShdw>
          </a:effectLst>
        </p:spPr>
        <p:txBody>
          <a:bodyPr lIns="90488" tIns="44450" rIns="90488" bIns="44450"/>
          <a:lstStyle/>
          <a:p>
            <a:pPr marL="342900" indent="-342900">
              <a:spcBef>
                <a:spcPct val="20000"/>
              </a:spcBef>
            </a:pPr>
            <a:r>
              <a:rPr lang="en-US" sz="3200" dirty="0">
                <a:solidFill>
                  <a:srgbClr val="0000CC"/>
                </a:solidFill>
              </a:rPr>
              <a:t>Process costing is used for products that are:</a:t>
            </a:r>
          </a:p>
          <a:p>
            <a:pPr marL="342900" indent="-342900">
              <a:lnSpc>
                <a:spcPct val="90000"/>
              </a:lnSpc>
              <a:spcBef>
                <a:spcPct val="40000"/>
              </a:spcBef>
            </a:pPr>
            <a:r>
              <a:rPr lang="en-US" sz="3200" dirty="0">
                <a:solidFill>
                  <a:srgbClr val="0000CC"/>
                </a:solidFill>
              </a:rPr>
              <a:t>	</a:t>
            </a:r>
            <a:r>
              <a:rPr lang="en-US" sz="3200" dirty="0">
                <a:solidFill>
                  <a:schemeClr val="accent1"/>
                </a:solidFill>
              </a:rPr>
              <a:t>a.	Different and produced continuously.</a:t>
            </a:r>
          </a:p>
          <a:p>
            <a:pPr marL="342900" indent="-342900">
              <a:lnSpc>
                <a:spcPct val="90000"/>
              </a:lnSpc>
              <a:spcBef>
                <a:spcPct val="40000"/>
              </a:spcBef>
            </a:pPr>
            <a:r>
              <a:rPr lang="en-US" sz="3200" dirty="0">
                <a:solidFill>
                  <a:srgbClr val="0000CC"/>
                </a:solidFill>
              </a:rPr>
              <a:t>	b.	Similar and produced continuously.</a:t>
            </a:r>
          </a:p>
          <a:p>
            <a:pPr marL="342900" indent="-342900">
              <a:lnSpc>
                <a:spcPct val="90000"/>
              </a:lnSpc>
              <a:spcBef>
                <a:spcPct val="40000"/>
              </a:spcBef>
            </a:pPr>
            <a:r>
              <a:rPr lang="en-US" sz="3200" dirty="0">
                <a:solidFill>
                  <a:srgbClr val="0000CC"/>
                </a:solidFill>
              </a:rPr>
              <a:t>	</a:t>
            </a:r>
            <a:r>
              <a:rPr lang="en-US" sz="3200" dirty="0">
                <a:solidFill>
                  <a:schemeClr val="accent1"/>
                </a:solidFill>
              </a:rPr>
              <a:t>c.	Individual units produced to customer</a:t>
            </a:r>
            <a:br>
              <a:rPr lang="en-US" sz="3200" dirty="0">
                <a:solidFill>
                  <a:schemeClr val="accent1"/>
                </a:solidFill>
              </a:rPr>
            </a:br>
            <a:r>
              <a:rPr lang="en-US" sz="3200" dirty="0">
                <a:solidFill>
                  <a:schemeClr val="accent1"/>
                </a:solidFill>
              </a:rPr>
              <a:t>     specifications.</a:t>
            </a:r>
          </a:p>
          <a:p>
            <a:pPr marL="342900" indent="-342900">
              <a:lnSpc>
                <a:spcPct val="90000"/>
              </a:lnSpc>
              <a:spcBef>
                <a:spcPct val="40000"/>
              </a:spcBef>
            </a:pPr>
            <a:r>
              <a:rPr lang="en-US" sz="3200" dirty="0">
                <a:solidFill>
                  <a:schemeClr val="accent1"/>
                </a:solidFill>
              </a:rPr>
              <a:t>	d.	Purchased from vendors.</a:t>
            </a:r>
          </a:p>
        </p:txBody>
      </p:sp>
      <p:sp>
        <p:nvSpPr>
          <p:cNvPr id="51203" name="Oval 3"/>
          <p:cNvSpPr>
            <a:spLocks noChangeArrowheads="1"/>
          </p:cNvSpPr>
          <p:nvPr/>
        </p:nvSpPr>
        <p:spPr bwMode="auto">
          <a:xfrm>
            <a:off x="762000" y="3327400"/>
            <a:ext cx="635000" cy="6350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Rectangle 5"/>
          <p:cNvSpPr>
            <a:spLocks noChangeArrowheads="1"/>
          </p:cNvSpPr>
          <p:nvPr/>
        </p:nvSpPr>
        <p:spPr bwMode="auto">
          <a:xfrm>
            <a:off x="9144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400">
                <a:solidFill>
                  <a:schemeClr val="tx2"/>
                </a:solidFill>
              </a:rPr>
              <a:t>Quick Check </a:t>
            </a:r>
            <a:r>
              <a:rPr lang="en-US" sz="3000">
                <a:solidFill>
                  <a:schemeClr val="tx2"/>
                </a:solidFill>
                <a:sym typeface="Wingdings" pitchFamily="2" charset="2"/>
              </a:rPr>
              <a: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64  of  181</a:t>
            </a:r>
          </a:p>
        </p:txBody>
      </p:sp>
    </p:spTree>
    <p:extLst>
      <p:ext uri="{BB962C8B-B14F-4D97-AF65-F5344CB8AC3E}">
        <p14:creationId xmlns:p14="http://schemas.microsoft.com/office/powerpoint/2010/main" val="1565580597"/>
      </p:ext>
    </p:extLst>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Processing Departments</a:t>
            </a:r>
          </a:p>
        </p:txBody>
      </p:sp>
      <p:sp>
        <p:nvSpPr>
          <p:cNvPr id="53251" name="Text Box 3"/>
          <p:cNvSpPr txBox="1">
            <a:spLocks noChangeArrowheads="1"/>
          </p:cNvSpPr>
          <p:nvPr/>
        </p:nvSpPr>
        <p:spPr bwMode="auto">
          <a:xfrm>
            <a:off x="533400" y="15240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t>Any location in an organization where materials, labor or overhead are added to the product.</a:t>
            </a:r>
          </a:p>
        </p:txBody>
      </p:sp>
      <p:sp>
        <p:nvSpPr>
          <p:cNvPr id="53252" name="Rectangle 4"/>
          <p:cNvSpPr>
            <a:spLocks noChangeArrowheads="1"/>
          </p:cNvSpPr>
          <p:nvPr/>
        </p:nvSpPr>
        <p:spPr bwMode="auto">
          <a:xfrm>
            <a:off x="990600" y="2514600"/>
            <a:ext cx="7391400" cy="23622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a:solidFill>
                  <a:srgbClr val="FFFFFF"/>
                </a:solidFill>
                <a:effectLst>
                  <a:outerShdw blurRad="38100" dist="38100" dir="2700000" algn="tl">
                    <a:srgbClr val="000000"/>
                  </a:outerShdw>
                </a:effectLst>
              </a:rPr>
              <a:t>The activities performed in a processing</a:t>
            </a:r>
            <a:br>
              <a:rPr lang="en-US" sz="2800">
                <a:solidFill>
                  <a:srgbClr val="FFFFFF"/>
                </a:solidFill>
                <a:effectLst>
                  <a:outerShdw blurRad="38100" dist="38100" dir="2700000" algn="tl">
                    <a:srgbClr val="000000"/>
                  </a:outerShdw>
                </a:effectLst>
              </a:rPr>
            </a:br>
            <a:r>
              <a:rPr lang="en-US" sz="2800">
                <a:solidFill>
                  <a:srgbClr val="FFFFFF"/>
                </a:solidFill>
                <a:effectLst>
                  <a:outerShdw blurRad="38100" dist="38100" dir="2700000" algn="tl">
                    <a:srgbClr val="000000"/>
                  </a:outerShdw>
                </a:effectLst>
              </a:rPr>
              <a:t>department are </a:t>
            </a:r>
            <a:r>
              <a:rPr lang="en-US" sz="2800" i="1">
                <a:solidFill>
                  <a:srgbClr val="FFFF00"/>
                </a:solidFill>
                <a:effectLst>
                  <a:outerShdw blurRad="38100" dist="38100" dir="2700000" algn="tl">
                    <a:srgbClr val="000000"/>
                  </a:outerShdw>
                </a:effectLst>
              </a:rPr>
              <a:t>performed uniformly</a:t>
            </a:r>
            <a:r>
              <a:rPr lang="en-US" sz="2800">
                <a:solidFill>
                  <a:srgbClr val="FFFFFF"/>
                </a:solidFill>
                <a:effectLst>
                  <a:outerShdw blurRad="38100" dist="38100" dir="2700000" algn="tl">
                    <a:srgbClr val="000000"/>
                  </a:outerShdw>
                </a:effectLst>
              </a:rPr>
              <a:t> on all</a:t>
            </a:r>
            <a:br>
              <a:rPr lang="en-US" sz="2800">
                <a:solidFill>
                  <a:srgbClr val="FFFFFF"/>
                </a:solidFill>
                <a:effectLst>
                  <a:outerShdw blurRad="38100" dist="38100" dir="2700000" algn="tl">
                    <a:srgbClr val="000000"/>
                  </a:outerShdw>
                </a:effectLst>
              </a:rPr>
            </a:br>
            <a:r>
              <a:rPr lang="en-US" sz="2800">
                <a:solidFill>
                  <a:srgbClr val="FFFFFF"/>
                </a:solidFill>
                <a:effectLst>
                  <a:outerShdw blurRad="38100" dist="38100" dir="2700000" algn="tl">
                    <a:srgbClr val="000000"/>
                  </a:outerShdw>
                </a:effectLst>
              </a:rPr>
              <a:t>units of production. Furthermore, the output of</a:t>
            </a:r>
            <a:br>
              <a:rPr lang="en-US" sz="2800">
                <a:solidFill>
                  <a:srgbClr val="FFFFFF"/>
                </a:solidFill>
                <a:effectLst>
                  <a:outerShdw blurRad="38100" dist="38100" dir="2700000" algn="tl">
                    <a:srgbClr val="000000"/>
                  </a:outerShdw>
                </a:effectLst>
              </a:rPr>
            </a:br>
            <a:r>
              <a:rPr lang="en-US" sz="2800">
                <a:solidFill>
                  <a:srgbClr val="FFFFFF"/>
                </a:solidFill>
                <a:effectLst>
                  <a:outerShdw blurRad="38100" dist="38100" dir="2700000" algn="tl">
                    <a:srgbClr val="000000"/>
                  </a:outerShdw>
                </a:effectLst>
              </a:rPr>
              <a:t>a processing department must be</a:t>
            </a:r>
            <a:br>
              <a:rPr lang="en-US" sz="2800">
                <a:solidFill>
                  <a:srgbClr val="FFFFFF"/>
                </a:solidFill>
                <a:effectLst>
                  <a:outerShdw blurRad="38100" dist="38100" dir="2700000" algn="tl">
                    <a:srgbClr val="000000"/>
                  </a:outerShdw>
                </a:effectLst>
              </a:rPr>
            </a:br>
            <a:r>
              <a:rPr lang="en-US" sz="2800" i="1">
                <a:solidFill>
                  <a:srgbClr val="FFFF00"/>
                </a:solidFill>
                <a:effectLst>
                  <a:outerShdw blurRad="38100" dist="38100" dir="2700000" algn="tl">
                    <a:srgbClr val="000000"/>
                  </a:outerShdw>
                </a:effectLst>
              </a:rPr>
              <a:t>homogeneous</a:t>
            </a:r>
            <a:r>
              <a:rPr lang="en-US" sz="2800">
                <a:solidFill>
                  <a:srgbClr val="FFFFFF"/>
                </a:solidFill>
                <a:effectLst>
                  <a:outerShdw blurRad="38100" dist="38100" dir="2700000" algn="tl">
                    <a:srgbClr val="000000"/>
                  </a:outerShdw>
                </a:effectLst>
              </a:rPr>
              <a:t>.</a:t>
            </a:r>
          </a:p>
        </p:txBody>
      </p:sp>
      <p:pic>
        <p:nvPicPr>
          <p:cNvPr id="53253" name="Picture 5" descr="j0283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959350"/>
            <a:ext cx="1481138" cy="1870075"/>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pPr>
              <a:defRPr/>
            </a:pPr>
            <a:r>
              <a:rPr lang="en-US" dirty="0">
                <a:solidFill>
                  <a:srgbClr val="000000"/>
                </a:solidFill>
              </a:rPr>
              <a:t>Slide  65  of  181</a:t>
            </a:r>
          </a:p>
        </p:txBody>
      </p:sp>
    </p:spTree>
    <p:extLst>
      <p:ext uri="{BB962C8B-B14F-4D97-AF65-F5344CB8AC3E}">
        <p14:creationId xmlns:p14="http://schemas.microsoft.com/office/powerpoint/2010/main" val="441260541"/>
      </p:ext>
    </p:extLst>
  </p:cSld>
  <p:clrMapOvr>
    <a:masterClrMapping/>
  </p:clrMapOvr>
  <p:transition>
    <p:strips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880100" y="3640138"/>
            <a:ext cx="2900363" cy="857250"/>
            <a:chOff x="3704" y="2293"/>
            <a:chExt cx="1827" cy="540"/>
          </a:xfrm>
        </p:grpSpPr>
        <p:sp>
          <p:nvSpPr>
            <p:cNvPr id="55299" name="Line 3"/>
            <p:cNvSpPr>
              <a:spLocks noChangeShapeType="1"/>
            </p:cNvSpPr>
            <p:nvPr/>
          </p:nvSpPr>
          <p:spPr bwMode="auto">
            <a:xfrm>
              <a:off x="3704" y="2544"/>
              <a:ext cx="704"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0" name="Rectangle 4"/>
            <p:cNvSpPr>
              <a:spLocks noChangeArrowheads="1"/>
            </p:cNvSpPr>
            <p:nvPr/>
          </p:nvSpPr>
          <p:spPr bwMode="auto">
            <a:xfrm>
              <a:off x="4405" y="2293"/>
              <a:ext cx="1126" cy="540"/>
            </a:xfrm>
            <a:prstGeom prst="rect">
              <a:avLst/>
            </a:prstGeom>
            <a:solidFill>
              <a:srgbClr val="CC00FF"/>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solidFill>
                    <a:schemeClr val="bg1"/>
                  </a:solidFill>
                </a:rPr>
                <a:t>Finished</a:t>
              </a:r>
              <a:br>
                <a:rPr lang="en-US" sz="2400" b="1">
                  <a:solidFill>
                    <a:schemeClr val="bg1"/>
                  </a:solidFill>
                </a:rPr>
              </a:br>
              <a:r>
                <a:rPr lang="en-US" sz="2400" b="1">
                  <a:solidFill>
                    <a:schemeClr val="bg1"/>
                  </a:solidFill>
                </a:rPr>
                <a:t>Goods</a:t>
              </a:r>
            </a:p>
          </p:txBody>
        </p:sp>
      </p:grpSp>
      <p:grpSp>
        <p:nvGrpSpPr>
          <p:cNvPr id="55301" name="Group 5"/>
          <p:cNvGrpSpPr>
            <a:grpSpLocks/>
          </p:cNvGrpSpPr>
          <p:nvPr/>
        </p:nvGrpSpPr>
        <p:grpSpPr bwMode="auto">
          <a:xfrm>
            <a:off x="7021513" y="4508500"/>
            <a:ext cx="1730375" cy="1878013"/>
            <a:chOff x="4423" y="2840"/>
            <a:chExt cx="1090" cy="1183"/>
          </a:xfrm>
        </p:grpSpPr>
        <p:sp>
          <p:nvSpPr>
            <p:cNvPr id="55302" name="Line 6"/>
            <p:cNvSpPr>
              <a:spLocks noChangeShapeType="1"/>
            </p:cNvSpPr>
            <p:nvPr/>
          </p:nvSpPr>
          <p:spPr bwMode="auto">
            <a:xfrm>
              <a:off x="4944" y="2840"/>
              <a:ext cx="0" cy="416"/>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3" name="Rectangle 7"/>
            <p:cNvSpPr>
              <a:spLocks noChangeArrowheads="1"/>
            </p:cNvSpPr>
            <p:nvPr/>
          </p:nvSpPr>
          <p:spPr bwMode="auto">
            <a:xfrm>
              <a:off x="4423" y="3253"/>
              <a:ext cx="1090" cy="770"/>
            </a:xfrm>
            <a:prstGeom prst="rect">
              <a:avLst/>
            </a:prstGeom>
            <a:solidFill>
              <a:srgbClr val="CC00FF"/>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solidFill>
                    <a:schemeClr val="bg1"/>
                  </a:solidFill>
                </a:rPr>
                <a:t>Cost of </a:t>
              </a:r>
              <a:br>
                <a:rPr lang="en-US" sz="2400" b="1">
                  <a:solidFill>
                    <a:schemeClr val="bg1"/>
                  </a:solidFill>
                </a:rPr>
              </a:br>
              <a:r>
                <a:rPr lang="en-US" sz="2400" b="1">
                  <a:solidFill>
                    <a:schemeClr val="bg1"/>
                  </a:solidFill>
                </a:rPr>
                <a:t>Goods</a:t>
              </a:r>
              <a:br>
                <a:rPr lang="en-US" sz="2400" b="1">
                  <a:solidFill>
                    <a:schemeClr val="bg1"/>
                  </a:solidFill>
                </a:rPr>
              </a:br>
              <a:r>
                <a:rPr lang="en-US" sz="2400" b="1">
                  <a:solidFill>
                    <a:schemeClr val="bg1"/>
                  </a:solidFill>
                </a:rPr>
                <a:t>Sold</a:t>
              </a:r>
            </a:p>
          </p:txBody>
        </p:sp>
      </p:grpSp>
      <p:grpSp>
        <p:nvGrpSpPr>
          <p:cNvPr id="55304" name="Group 8"/>
          <p:cNvGrpSpPr>
            <a:grpSpLocks/>
          </p:cNvGrpSpPr>
          <p:nvPr/>
        </p:nvGrpSpPr>
        <p:grpSpPr bwMode="auto">
          <a:xfrm>
            <a:off x="2832100" y="2819400"/>
            <a:ext cx="3016250" cy="2755900"/>
            <a:chOff x="1784" y="1776"/>
            <a:chExt cx="1900" cy="1736"/>
          </a:xfrm>
        </p:grpSpPr>
        <p:sp>
          <p:nvSpPr>
            <p:cNvPr id="55305" name="Line 9"/>
            <p:cNvSpPr>
              <a:spLocks noChangeShapeType="1"/>
            </p:cNvSpPr>
            <p:nvPr/>
          </p:nvSpPr>
          <p:spPr bwMode="auto">
            <a:xfrm>
              <a:off x="3157" y="1779"/>
              <a:ext cx="0" cy="52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6" name="Line 10"/>
            <p:cNvSpPr>
              <a:spLocks noChangeShapeType="1"/>
            </p:cNvSpPr>
            <p:nvPr/>
          </p:nvSpPr>
          <p:spPr bwMode="auto">
            <a:xfrm>
              <a:off x="3168" y="2856"/>
              <a:ext cx="0" cy="656"/>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07" name="Group 11"/>
            <p:cNvGrpSpPr>
              <a:grpSpLocks/>
            </p:cNvGrpSpPr>
            <p:nvPr/>
          </p:nvGrpSpPr>
          <p:grpSpPr bwMode="auto">
            <a:xfrm>
              <a:off x="1784" y="1776"/>
              <a:ext cx="1900" cy="1728"/>
              <a:chOff x="1784" y="1776"/>
              <a:chExt cx="1900" cy="1728"/>
            </a:xfrm>
          </p:grpSpPr>
          <p:grpSp>
            <p:nvGrpSpPr>
              <p:cNvPr id="55308" name="Group 12"/>
              <p:cNvGrpSpPr>
                <a:grpSpLocks/>
              </p:cNvGrpSpPr>
              <p:nvPr/>
            </p:nvGrpSpPr>
            <p:grpSpPr bwMode="auto">
              <a:xfrm>
                <a:off x="1784" y="1776"/>
                <a:ext cx="1376" cy="1728"/>
                <a:chOff x="1784" y="1776"/>
                <a:chExt cx="1376" cy="1728"/>
              </a:xfrm>
            </p:grpSpPr>
            <p:sp>
              <p:nvSpPr>
                <p:cNvPr id="55309" name="Line 13"/>
                <p:cNvSpPr>
                  <a:spLocks noChangeShapeType="1"/>
                </p:cNvSpPr>
                <p:nvPr/>
              </p:nvSpPr>
              <p:spPr bwMode="auto">
                <a:xfrm>
                  <a:off x="1784" y="2544"/>
                  <a:ext cx="848"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Line 14"/>
                <p:cNvSpPr>
                  <a:spLocks noChangeShapeType="1"/>
                </p:cNvSpPr>
                <p:nvPr/>
              </p:nvSpPr>
              <p:spPr bwMode="auto">
                <a:xfrm>
                  <a:off x="1832" y="1776"/>
                  <a:ext cx="1328"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Line 15"/>
                <p:cNvSpPr>
                  <a:spLocks noChangeShapeType="1"/>
                </p:cNvSpPr>
                <p:nvPr/>
              </p:nvSpPr>
              <p:spPr bwMode="auto">
                <a:xfrm>
                  <a:off x="1832" y="3504"/>
                  <a:ext cx="1328"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312" name="Rectangle 16"/>
              <p:cNvSpPr>
                <a:spLocks noChangeArrowheads="1"/>
              </p:cNvSpPr>
              <p:nvPr/>
            </p:nvSpPr>
            <p:spPr bwMode="auto">
              <a:xfrm>
                <a:off x="2652" y="2316"/>
                <a:ext cx="1032" cy="516"/>
              </a:xfrm>
              <a:prstGeom prst="rect">
                <a:avLst/>
              </a:prstGeom>
              <a:solidFill>
                <a:srgbClr val="CCECFF"/>
              </a:solidFill>
              <a:ln w="38100" cmpd="dbl">
                <a:solidFill>
                  <a:schemeClr val="hlink"/>
                </a:solidFill>
                <a:miter lim="800000"/>
                <a:headEnd/>
                <a:tailEnd/>
              </a:ln>
              <a:effectLst>
                <a:outerShdw dist="53882" dir="2700000" algn="ctr" rotWithShape="0">
                  <a:schemeClr val="tx1"/>
                </a:outerShdw>
              </a:effectLst>
            </p:spPr>
            <p:txBody>
              <a:bodyPr wrap="none" anchor="ctr"/>
              <a:lstStyle/>
              <a:p>
                <a:pPr algn="ctr"/>
                <a:endParaRPr lang="en-US" sz="2800">
                  <a:latin typeface="Times New Roman" pitchFamily="18" charset="0"/>
                </a:endParaRPr>
              </a:p>
            </p:txBody>
          </p:sp>
          <p:sp>
            <p:nvSpPr>
              <p:cNvPr id="55313" name="Rectangle 17"/>
              <p:cNvSpPr>
                <a:spLocks noChangeArrowheads="1"/>
              </p:cNvSpPr>
              <p:nvPr/>
            </p:nvSpPr>
            <p:spPr bwMode="auto">
              <a:xfrm>
                <a:off x="2737" y="2335"/>
                <a:ext cx="862" cy="5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t>Work in</a:t>
                </a:r>
                <a:br>
                  <a:rPr lang="en-US" sz="2400" b="1"/>
                </a:br>
                <a:r>
                  <a:rPr lang="en-US" sz="2400" b="1"/>
                  <a:t>Process</a:t>
                </a:r>
              </a:p>
            </p:txBody>
          </p:sp>
        </p:grpSp>
      </p:grpSp>
      <p:sp>
        <p:nvSpPr>
          <p:cNvPr id="55314" name="Rectangle 18"/>
          <p:cNvSpPr>
            <a:spLocks noChangeArrowheads="1"/>
          </p:cNvSpPr>
          <p:nvPr/>
        </p:nvSpPr>
        <p:spPr bwMode="auto">
          <a:xfrm>
            <a:off x="592138" y="2386013"/>
            <a:ext cx="2349500" cy="857250"/>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Direct Materials</a:t>
            </a:r>
          </a:p>
        </p:txBody>
      </p:sp>
      <p:sp>
        <p:nvSpPr>
          <p:cNvPr id="55315" name="Rectangle 19"/>
          <p:cNvSpPr>
            <a:spLocks noChangeArrowheads="1"/>
          </p:cNvSpPr>
          <p:nvPr/>
        </p:nvSpPr>
        <p:spPr bwMode="auto">
          <a:xfrm>
            <a:off x="592138" y="3792538"/>
            <a:ext cx="2349500" cy="492125"/>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Direct Labor</a:t>
            </a:r>
          </a:p>
        </p:txBody>
      </p:sp>
      <p:sp>
        <p:nvSpPr>
          <p:cNvPr id="55316" name="Rectangle 20"/>
          <p:cNvSpPr>
            <a:spLocks noChangeArrowheads="1"/>
          </p:cNvSpPr>
          <p:nvPr/>
        </p:nvSpPr>
        <p:spPr bwMode="auto">
          <a:xfrm>
            <a:off x="592138" y="5087938"/>
            <a:ext cx="2349500" cy="857250"/>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ManufacturingOverhead </a:t>
            </a:r>
          </a:p>
        </p:txBody>
      </p:sp>
      <p:sp>
        <p:nvSpPr>
          <p:cNvPr id="55317" name="Rectangle 21"/>
          <p:cNvSpPr>
            <a:spLocks noGrp="1" noChangeArrowheads="1"/>
          </p:cNvSpPr>
          <p:nvPr>
            <p:ph type="title"/>
          </p:nvPr>
        </p:nvSpPr>
        <p:spPr/>
        <p:txBody>
          <a:bodyPr>
            <a:normAutofit fontScale="90000"/>
          </a:bodyPr>
          <a:lstStyle/>
          <a:p>
            <a:r>
              <a:rPr lang="en-US"/>
              <a:t>Flow of Materials, Labor and </a:t>
            </a:r>
            <a:br>
              <a:rPr lang="en-US"/>
            </a:br>
            <a:r>
              <a:rPr lang="en-US"/>
              <a:t>Overhead Costs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66  of  181</a:t>
            </a:r>
          </a:p>
        </p:txBody>
      </p:sp>
    </p:spTree>
    <p:extLst>
      <p:ext uri="{BB962C8B-B14F-4D97-AF65-F5344CB8AC3E}">
        <p14:creationId xmlns:p14="http://schemas.microsoft.com/office/powerpoint/2010/main" val="293486941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55304"/>
                                        </p:tgtEl>
                                        <p:attrNameLst>
                                          <p:attrName>style.visibility</p:attrName>
                                        </p:attrNameLst>
                                      </p:cBhvr>
                                      <p:to>
                                        <p:strVal val="visible"/>
                                      </p:to>
                                    </p:set>
                                    <p:animEffect transition="in" filter="slide(fromLeft)">
                                      <p:cBhvr>
                                        <p:cTn id="7" dur="500"/>
                                        <p:tgtEl>
                                          <p:spTgt spid="55304"/>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55298"/>
                                        </p:tgtEl>
                                        <p:attrNameLst>
                                          <p:attrName>style.visibility</p:attrName>
                                        </p:attrNameLst>
                                      </p:cBhvr>
                                      <p:to>
                                        <p:strVal val="visible"/>
                                      </p:to>
                                    </p:set>
                                    <p:animEffect transition="in" filter="slide(fromLeft)">
                                      <p:cBhvr>
                                        <p:cTn id="11" dur="500"/>
                                        <p:tgtEl>
                                          <p:spTgt spid="55298"/>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55301"/>
                                        </p:tgtEl>
                                        <p:attrNameLst>
                                          <p:attrName>style.visibility</p:attrName>
                                        </p:attrNameLst>
                                      </p:cBhvr>
                                      <p:to>
                                        <p:strVal val="visible"/>
                                      </p:to>
                                    </p:set>
                                    <p:animEffect transition="in" filter="slide(fromTop)">
                                      <p:cBhvr>
                                        <p:cTn id="15"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2"/>
          <p:cNvSpPr>
            <a:spLocks noChangeShapeType="1"/>
          </p:cNvSpPr>
          <p:nvPr/>
        </p:nvSpPr>
        <p:spPr bwMode="auto">
          <a:xfrm>
            <a:off x="2832100" y="4038600"/>
            <a:ext cx="13462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7" name="Line 3"/>
          <p:cNvSpPr>
            <a:spLocks noChangeShapeType="1"/>
          </p:cNvSpPr>
          <p:nvPr/>
        </p:nvSpPr>
        <p:spPr bwMode="auto">
          <a:xfrm>
            <a:off x="5880100" y="4038600"/>
            <a:ext cx="11176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8" name="Line 4"/>
          <p:cNvSpPr>
            <a:spLocks noChangeShapeType="1"/>
          </p:cNvSpPr>
          <p:nvPr/>
        </p:nvSpPr>
        <p:spPr bwMode="auto">
          <a:xfrm>
            <a:off x="7848600" y="4508500"/>
            <a:ext cx="0" cy="660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9" name="Line 5"/>
          <p:cNvSpPr>
            <a:spLocks noChangeShapeType="1"/>
          </p:cNvSpPr>
          <p:nvPr/>
        </p:nvSpPr>
        <p:spPr bwMode="auto">
          <a:xfrm>
            <a:off x="2908300" y="2819400"/>
            <a:ext cx="21082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Line 6"/>
          <p:cNvSpPr>
            <a:spLocks noChangeShapeType="1"/>
          </p:cNvSpPr>
          <p:nvPr/>
        </p:nvSpPr>
        <p:spPr bwMode="auto">
          <a:xfrm>
            <a:off x="2908300" y="5562600"/>
            <a:ext cx="21082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Line 7"/>
          <p:cNvSpPr>
            <a:spLocks noChangeShapeType="1"/>
          </p:cNvSpPr>
          <p:nvPr/>
        </p:nvSpPr>
        <p:spPr bwMode="auto">
          <a:xfrm>
            <a:off x="5029200" y="4533900"/>
            <a:ext cx="0" cy="1041400"/>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Rectangle 8"/>
          <p:cNvSpPr>
            <a:spLocks noChangeArrowheads="1"/>
          </p:cNvSpPr>
          <p:nvPr/>
        </p:nvSpPr>
        <p:spPr bwMode="auto">
          <a:xfrm>
            <a:off x="6992938" y="3640138"/>
            <a:ext cx="1787525" cy="857250"/>
          </a:xfrm>
          <a:prstGeom prst="rect">
            <a:avLst/>
          </a:prstGeom>
          <a:solidFill>
            <a:srgbClr val="CC00FF"/>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solidFill>
                  <a:schemeClr val="bg1"/>
                </a:solidFill>
              </a:rPr>
              <a:t>Finished</a:t>
            </a:r>
            <a:br>
              <a:rPr lang="en-US" sz="2400" b="1">
                <a:solidFill>
                  <a:schemeClr val="bg1"/>
                </a:solidFill>
              </a:rPr>
            </a:br>
            <a:r>
              <a:rPr lang="en-US" sz="2400" b="1">
                <a:solidFill>
                  <a:schemeClr val="bg1"/>
                </a:solidFill>
              </a:rPr>
              <a:t>Goods</a:t>
            </a:r>
          </a:p>
        </p:txBody>
      </p:sp>
      <p:sp>
        <p:nvSpPr>
          <p:cNvPr id="57353" name="Rectangle 9"/>
          <p:cNvSpPr>
            <a:spLocks noChangeArrowheads="1"/>
          </p:cNvSpPr>
          <p:nvPr/>
        </p:nvSpPr>
        <p:spPr bwMode="auto">
          <a:xfrm>
            <a:off x="7021513" y="5164138"/>
            <a:ext cx="1730375" cy="1222375"/>
          </a:xfrm>
          <a:prstGeom prst="rect">
            <a:avLst/>
          </a:prstGeom>
          <a:solidFill>
            <a:srgbClr val="CC00FF"/>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solidFill>
                  <a:schemeClr val="bg1"/>
                </a:solidFill>
              </a:rPr>
              <a:t>Cost of </a:t>
            </a:r>
            <a:br>
              <a:rPr lang="en-US" sz="2400" b="1">
                <a:solidFill>
                  <a:schemeClr val="bg1"/>
                </a:solidFill>
              </a:rPr>
            </a:br>
            <a:r>
              <a:rPr lang="en-US" sz="2400" b="1">
                <a:solidFill>
                  <a:schemeClr val="bg1"/>
                </a:solidFill>
              </a:rPr>
              <a:t>Goods</a:t>
            </a:r>
            <a:br>
              <a:rPr lang="en-US" sz="2400" b="1">
                <a:solidFill>
                  <a:schemeClr val="bg1"/>
                </a:solidFill>
              </a:rPr>
            </a:br>
            <a:r>
              <a:rPr lang="en-US" sz="2400" b="1">
                <a:solidFill>
                  <a:schemeClr val="bg1"/>
                </a:solidFill>
              </a:rPr>
              <a:t>Sold</a:t>
            </a:r>
          </a:p>
        </p:txBody>
      </p:sp>
      <p:sp>
        <p:nvSpPr>
          <p:cNvPr id="57354" name="Rectangle 10"/>
          <p:cNvSpPr>
            <a:spLocks noChangeArrowheads="1"/>
          </p:cNvSpPr>
          <p:nvPr/>
        </p:nvSpPr>
        <p:spPr bwMode="auto">
          <a:xfrm>
            <a:off x="592138" y="3792538"/>
            <a:ext cx="2349500" cy="492125"/>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Direct Labor</a:t>
            </a:r>
          </a:p>
        </p:txBody>
      </p:sp>
      <p:sp>
        <p:nvSpPr>
          <p:cNvPr id="57355" name="Rectangle 11"/>
          <p:cNvSpPr>
            <a:spLocks noChangeArrowheads="1"/>
          </p:cNvSpPr>
          <p:nvPr/>
        </p:nvSpPr>
        <p:spPr bwMode="auto">
          <a:xfrm>
            <a:off x="592138" y="5087938"/>
            <a:ext cx="2349500" cy="857250"/>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ManufacturingOverhead </a:t>
            </a:r>
          </a:p>
        </p:txBody>
      </p:sp>
      <p:sp>
        <p:nvSpPr>
          <p:cNvPr id="57356" name="Rectangle 12"/>
          <p:cNvSpPr>
            <a:spLocks noChangeArrowheads="1"/>
          </p:cNvSpPr>
          <p:nvPr/>
        </p:nvSpPr>
        <p:spPr bwMode="auto">
          <a:xfrm>
            <a:off x="4210050" y="3676650"/>
            <a:ext cx="1638300" cy="819150"/>
          </a:xfrm>
          <a:prstGeom prst="rect">
            <a:avLst/>
          </a:prstGeom>
          <a:solidFill>
            <a:srgbClr val="3333FF"/>
          </a:solidFill>
          <a:ln w="38100" cmpd="dbl">
            <a:solidFill>
              <a:schemeClr val="tx1"/>
            </a:solidFill>
            <a:miter lim="800000"/>
            <a:headEnd/>
            <a:tailEnd/>
          </a:ln>
          <a:effectLst>
            <a:outerShdw dist="53882" dir="2700000" algn="ctr" rotWithShape="0">
              <a:schemeClr val="tx1"/>
            </a:outerShdw>
          </a:effectLst>
        </p:spPr>
        <p:txBody>
          <a:bodyPr wrap="none" anchor="ctr"/>
          <a:lstStyle/>
          <a:p>
            <a:pPr algn="ctr"/>
            <a:r>
              <a:rPr lang="en-US" sz="3000" b="1">
                <a:solidFill>
                  <a:schemeClr val="bg1"/>
                </a:solidFill>
              </a:rPr>
              <a:t>Jobs</a:t>
            </a:r>
          </a:p>
        </p:txBody>
      </p:sp>
      <p:sp>
        <p:nvSpPr>
          <p:cNvPr id="57357" name="Freeform 13"/>
          <p:cNvSpPr>
            <a:spLocks/>
          </p:cNvSpPr>
          <p:nvPr/>
        </p:nvSpPr>
        <p:spPr bwMode="auto">
          <a:xfrm>
            <a:off x="5867400" y="2654300"/>
            <a:ext cx="871538" cy="1384300"/>
          </a:xfrm>
          <a:custGeom>
            <a:avLst/>
            <a:gdLst>
              <a:gd name="T0" fmla="*/ 130 w 549"/>
              <a:gd name="T1" fmla="*/ 798 h 872"/>
              <a:gd name="T2" fmla="*/ 156 w 549"/>
              <a:gd name="T3" fmla="*/ 778 h 872"/>
              <a:gd name="T4" fmla="*/ 197 w 549"/>
              <a:gd name="T5" fmla="*/ 753 h 872"/>
              <a:gd name="T6" fmla="*/ 238 w 549"/>
              <a:gd name="T7" fmla="*/ 721 h 872"/>
              <a:gd name="T8" fmla="*/ 278 w 549"/>
              <a:gd name="T9" fmla="*/ 685 h 872"/>
              <a:gd name="T10" fmla="*/ 316 w 549"/>
              <a:gd name="T11" fmla="*/ 645 h 872"/>
              <a:gd name="T12" fmla="*/ 350 w 549"/>
              <a:gd name="T13" fmla="*/ 602 h 872"/>
              <a:gd name="T14" fmla="*/ 386 w 549"/>
              <a:gd name="T15" fmla="*/ 558 h 872"/>
              <a:gd name="T16" fmla="*/ 416 w 549"/>
              <a:gd name="T17" fmla="*/ 507 h 872"/>
              <a:gd name="T18" fmla="*/ 444 w 549"/>
              <a:gd name="T19" fmla="*/ 458 h 872"/>
              <a:gd name="T20" fmla="*/ 469 w 549"/>
              <a:gd name="T21" fmla="*/ 404 h 872"/>
              <a:gd name="T22" fmla="*/ 490 w 549"/>
              <a:gd name="T23" fmla="*/ 349 h 872"/>
              <a:gd name="T24" fmla="*/ 508 w 549"/>
              <a:gd name="T25" fmla="*/ 296 h 872"/>
              <a:gd name="T26" fmla="*/ 526 w 549"/>
              <a:gd name="T27" fmla="*/ 240 h 872"/>
              <a:gd name="T28" fmla="*/ 534 w 549"/>
              <a:gd name="T29" fmla="*/ 184 h 872"/>
              <a:gd name="T30" fmla="*/ 543 w 549"/>
              <a:gd name="T31" fmla="*/ 127 h 872"/>
              <a:gd name="T32" fmla="*/ 546 w 549"/>
              <a:gd name="T33" fmla="*/ 72 h 872"/>
              <a:gd name="T34" fmla="*/ 548 w 549"/>
              <a:gd name="T35" fmla="*/ 19 h 872"/>
              <a:gd name="T36" fmla="*/ 546 w 549"/>
              <a:gd name="T37" fmla="*/ 0 h 872"/>
              <a:gd name="T38" fmla="*/ 541 w 549"/>
              <a:gd name="T39" fmla="*/ 72 h 872"/>
              <a:gd name="T40" fmla="*/ 533 w 549"/>
              <a:gd name="T41" fmla="*/ 123 h 872"/>
              <a:gd name="T42" fmla="*/ 520 w 549"/>
              <a:gd name="T43" fmla="*/ 174 h 872"/>
              <a:gd name="T44" fmla="*/ 501 w 549"/>
              <a:gd name="T45" fmla="*/ 224 h 872"/>
              <a:gd name="T46" fmla="*/ 478 w 549"/>
              <a:gd name="T47" fmla="*/ 274 h 872"/>
              <a:gd name="T48" fmla="*/ 450 w 549"/>
              <a:gd name="T49" fmla="*/ 327 h 872"/>
              <a:gd name="T50" fmla="*/ 419 w 549"/>
              <a:gd name="T51" fmla="*/ 377 h 872"/>
              <a:gd name="T52" fmla="*/ 384 w 549"/>
              <a:gd name="T53" fmla="*/ 421 h 872"/>
              <a:gd name="T54" fmla="*/ 345 w 549"/>
              <a:gd name="T55" fmla="*/ 468 h 872"/>
              <a:gd name="T56" fmla="*/ 302 w 549"/>
              <a:gd name="T57" fmla="*/ 511 h 872"/>
              <a:gd name="T58" fmla="*/ 258 w 549"/>
              <a:gd name="T59" fmla="*/ 549 h 872"/>
              <a:gd name="T60" fmla="*/ 212 w 549"/>
              <a:gd name="T61" fmla="*/ 586 h 872"/>
              <a:gd name="T62" fmla="*/ 166 w 549"/>
              <a:gd name="T63" fmla="*/ 617 h 872"/>
              <a:gd name="T64" fmla="*/ 116 w 549"/>
              <a:gd name="T65" fmla="*/ 647 h 872"/>
              <a:gd name="T66" fmla="*/ 107 w 549"/>
              <a:gd name="T67" fmla="*/ 573 h 872"/>
              <a:gd name="T68" fmla="*/ 0 w 549"/>
              <a:gd name="T69" fmla="*/ 780 h 872"/>
              <a:gd name="T70" fmla="*/ 136 w 549"/>
              <a:gd name="T71" fmla="*/ 871 h 872"/>
              <a:gd name="T72" fmla="*/ 130 w 549"/>
              <a:gd name="T73" fmla="*/ 79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 h="872">
                <a:moveTo>
                  <a:pt x="130" y="798"/>
                </a:moveTo>
                <a:lnTo>
                  <a:pt x="156" y="778"/>
                </a:lnTo>
                <a:lnTo>
                  <a:pt x="197" y="753"/>
                </a:lnTo>
                <a:lnTo>
                  <a:pt x="238" y="721"/>
                </a:lnTo>
                <a:lnTo>
                  <a:pt x="278" y="685"/>
                </a:lnTo>
                <a:lnTo>
                  <a:pt x="316" y="645"/>
                </a:lnTo>
                <a:lnTo>
                  <a:pt x="350" y="602"/>
                </a:lnTo>
                <a:lnTo>
                  <a:pt x="386" y="558"/>
                </a:lnTo>
                <a:lnTo>
                  <a:pt x="416" y="507"/>
                </a:lnTo>
                <a:lnTo>
                  <a:pt x="444" y="458"/>
                </a:lnTo>
                <a:lnTo>
                  <a:pt x="469" y="404"/>
                </a:lnTo>
                <a:lnTo>
                  <a:pt x="490" y="349"/>
                </a:lnTo>
                <a:lnTo>
                  <a:pt x="508" y="296"/>
                </a:lnTo>
                <a:lnTo>
                  <a:pt x="526" y="240"/>
                </a:lnTo>
                <a:lnTo>
                  <a:pt x="534" y="184"/>
                </a:lnTo>
                <a:lnTo>
                  <a:pt x="543" y="127"/>
                </a:lnTo>
                <a:lnTo>
                  <a:pt x="546" y="72"/>
                </a:lnTo>
                <a:lnTo>
                  <a:pt x="548" y="19"/>
                </a:lnTo>
                <a:lnTo>
                  <a:pt x="546" y="0"/>
                </a:lnTo>
                <a:lnTo>
                  <a:pt x="541" y="72"/>
                </a:lnTo>
                <a:lnTo>
                  <a:pt x="533" y="123"/>
                </a:lnTo>
                <a:lnTo>
                  <a:pt x="520" y="174"/>
                </a:lnTo>
                <a:lnTo>
                  <a:pt x="501" y="224"/>
                </a:lnTo>
                <a:lnTo>
                  <a:pt x="478" y="274"/>
                </a:lnTo>
                <a:lnTo>
                  <a:pt x="450" y="327"/>
                </a:lnTo>
                <a:lnTo>
                  <a:pt x="419" y="377"/>
                </a:lnTo>
                <a:lnTo>
                  <a:pt x="384" y="421"/>
                </a:lnTo>
                <a:lnTo>
                  <a:pt x="345" y="468"/>
                </a:lnTo>
                <a:lnTo>
                  <a:pt x="302" y="511"/>
                </a:lnTo>
                <a:lnTo>
                  <a:pt x="258" y="549"/>
                </a:lnTo>
                <a:lnTo>
                  <a:pt x="212" y="586"/>
                </a:lnTo>
                <a:lnTo>
                  <a:pt x="166" y="617"/>
                </a:lnTo>
                <a:lnTo>
                  <a:pt x="116" y="647"/>
                </a:lnTo>
                <a:lnTo>
                  <a:pt x="107" y="573"/>
                </a:lnTo>
                <a:lnTo>
                  <a:pt x="0" y="780"/>
                </a:lnTo>
                <a:lnTo>
                  <a:pt x="136" y="871"/>
                </a:lnTo>
                <a:lnTo>
                  <a:pt x="130" y="798"/>
                </a:lnTo>
              </a:path>
            </a:pathLst>
          </a:custGeom>
          <a:solidFill>
            <a:srgbClr val="FC0128"/>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8" name="Rectangle 14"/>
          <p:cNvSpPr>
            <a:spLocks noChangeArrowheads="1"/>
          </p:cNvSpPr>
          <p:nvPr/>
        </p:nvSpPr>
        <p:spPr bwMode="auto">
          <a:xfrm>
            <a:off x="5275263" y="1665288"/>
            <a:ext cx="3775075" cy="1574800"/>
          </a:xfrm>
          <a:prstGeom prst="rect">
            <a:avLst/>
          </a:prstGeom>
          <a:solidFill>
            <a:srgbClr val="CCECFF"/>
          </a:solidFill>
          <a:ln w="254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a:spcBef>
                <a:spcPct val="50000"/>
              </a:spcBef>
            </a:pPr>
            <a:r>
              <a:rPr lang="en-US" sz="2400" b="1"/>
              <a:t>Costs are traced and</a:t>
            </a:r>
            <a:br>
              <a:rPr lang="en-US" sz="2400" b="1"/>
            </a:br>
            <a:r>
              <a:rPr lang="en-US" sz="2400" b="1"/>
              <a:t>applied to individual</a:t>
            </a:r>
            <a:br>
              <a:rPr lang="en-US" sz="2400" b="1"/>
            </a:br>
            <a:r>
              <a:rPr lang="en-US" sz="2400" b="1"/>
              <a:t>jobs in a job-order</a:t>
            </a:r>
            <a:br>
              <a:rPr lang="en-US" sz="2400" b="1"/>
            </a:br>
            <a:r>
              <a:rPr lang="en-US" sz="2400" b="1"/>
              <a:t>cost system.</a:t>
            </a:r>
          </a:p>
        </p:txBody>
      </p:sp>
      <p:sp>
        <p:nvSpPr>
          <p:cNvPr id="57359" name="Rectangle 15"/>
          <p:cNvSpPr>
            <a:spLocks noChangeArrowheads="1"/>
          </p:cNvSpPr>
          <p:nvPr/>
        </p:nvSpPr>
        <p:spPr bwMode="auto">
          <a:xfrm>
            <a:off x="592138" y="2386013"/>
            <a:ext cx="2349500" cy="857250"/>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Direct Materials</a:t>
            </a:r>
          </a:p>
        </p:txBody>
      </p:sp>
      <p:sp>
        <p:nvSpPr>
          <p:cNvPr id="57360" name="Line 16"/>
          <p:cNvSpPr>
            <a:spLocks noChangeShapeType="1"/>
          </p:cNvSpPr>
          <p:nvPr/>
        </p:nvSpPr>
        <p:spPr bwMode="auto">
          <a:xfrm>
            <a:off x="5011738" y="2824163"/>
            <a:ext cx="0" cy="8334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5" name="Rectangle 21"/>
          <p:cNvSpPr>
            <a:spLocks noGrp="1" noChangeArrowheads="1"/>
          </p:cNvSpPr>
          <p:nvPr>
            <p:ph type="title"/>
          </p:nvPr>
        </p:nvSpPr>
        <p:spPr>
          <a:noFill/>
          <a:ln/>
        </p:spPr>
        <p:txBody>
          <a:bodyPr>
            <a:normAutofit fontScale="90000"/>
          </a:bodyPr>
          <a:lstStyle/>
          <a:p>
            <a:r>
              <a:rPr lang="en-US"/>
              <a:t>Flow of Materials, Labor and </a:t>
            </a:r>
            <a:br>
              <a:rPr lang="en-US"/>
            </a:br>
            <a:r>
              <a:rPr lang="en-US"/>
              <a:t>Overhead Costs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67   of  181</a:t>
            </a:r>
          </a:p>
        </p:txBody>
      </p:sp>
    </p:spTree>
    <p:extLst>
      <p:ext uri="{BB962C8B-B14F-4D97-AF65-F5344CB8AC3E}">
        <p14:creationId xmlns:p14="http://schemas.microsoft.com/office/powerpoint/2010/main" val="509027330"/>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Types of Product Costing Systems</a:t>
            </a:r>
          </a:p>
        </p:txBody>
      </p:sp>
      <p:grpSp>
        <p:nvGrpSpPr>
          <p:cNvPr id="30723" name="Group 3"/>
          <p:cNvGrpSpPr>
            <a:grpSpLocks/>
          </p:cNvGrpSpPr>
          <p:nvPr/>
        </p:nvGrpSpPr>
        <p:grpSpPr bwMode="auto">
          <a:xfrm>
            <a:off x="1549400" y="1612900"/>
            <a:ext cx="7031038" cy="2032000"/>
            <a:chOff x="976" y="1016"/>
            <a:chExt cx="4429" cy="1280"/>
          </a:xfrm>
        </p:grpSpPr>
        <p:sp>
          <p:nvSpPr>
            <p:cNvPr id="30729" name="Rectangle 4"/>
            <p:cNvSpPr>
              <a:spLocks noChangeArrowheads="1"/>
            </p:cNvSpPr>
            <p:nvPr/>
          </p:nvSpPr>
          <p:spPr bwMode="auto">
            <a:xfrm>
              <a:off x="977" y="1020"/>
              <a:ext cx="1298" cy="770"/>
            </a:xfrm>
            <a:prstGeom prst="rect">
              <a:avLst/>
            </a:prstGeom>
            <a:solidFill>
              <a:srgbClr val="C0C0C0"/>
            </a:solidFill>
            <a:ln w="25400">
              <a:solidFill>
                <a:srgbClr val="000000"/>
              </a:solidFill>
              <a:miter lim="800000"/>
              <a:headEnd/>
              <a:tailEnd/>
            </a:ln>
          </p:spPr>
          <p:txBody>
            <a:bodyPr wrap="none" anchor="ctr"/>
            <a:lstStyle/>
            <a:p>
              <a:endParaRPr lang="en-GB"/>
            </a:p>
          </p:txBody>
        </p:sp>
        <p:sp>
          <p:nvSpPr>
            <p:cNvPr id="30730" name="Freeform 5"/>
            <p:cNvSpPr>
              <a:spLocks/>
            </p:cNvSpPr>
            <p:nvPr/>
          </p:nvSpPr>
          <p:spPr bwMode="auto">
            <a:xfrm>
              <a:off x="2288" y="1016"/>
              <a:ext cx="3117" cy="1280"/>
            </a:xfrm>
            <a:custGeom>
              <a:avLst/>
              <a:gdLst>
                <a:gd name="T0" fmla="*/ 0 w 3117"/>
                <a:gd name="T1" fmla="*/ 0 h 1280"/>
                <a:gd name="T2" fmla="*/ 3116 w 3117"/>
                <a:gd name="T3" fmla="*/ 1279 h 1280"/>
                <a:gd name="T4" fmla="*/ 0 w 3117"/>
                <a:gd name="T5" fmla="*/ 787 h 1280"/>
                <a:gd name="T6" fmla="*/ 0 w 3117"/>
                <a:gd name="T7" fmla="*/ 0 h 1280"/>
                <a:gd name="T8" fmla="*/ 0 60000 65536"/>
                <a:gd name="T9" fmla="*/ 0 60000 65536"/>
                <a:gd name="T10" fmla="*/ 0 60000 65536"/>
                <a:gd name="T11" fmla="*/ 0 60000 65536"/>
                <a:gd name="T12" fmla="*/ 0 w 3117"/>
                <a:gd name="T13" fmla="*/ 0 h 1280"/>
                <a:gd name="T14" fmla="*/ 3117 w 3117"/>
                <a:gd name="T15" fmla="*/ 1280 h 1280"/>
              </a:gdLst>
              <a:ahLst/>
              <a:cxnLst>
                <a:cxn ang="T8">
                  <a:pos x="T0" y="T1"/>
                </a:cxn>
                <a:cxn ang="T9">
                  <a:pos x="T2" y="T3"/>
                </a:cxn>
                <a:cxn ang="T10">
                  <a:pos x="T4" y="T5"/>
                </a:cxn>
                <a:cxn ang="T11">
                  <a:pos x="T6" y="T7"/>
                </a:cxn>
              </a:cxnLst>
              <a:rect l="T12" t="T13" r="T14" b="T15"/>
              <a:pathLst>
                <a:path w="3117" h="1280">
                  <a:moveTo>
                    <a:pt x="0" y="0"/>
                  </a:moveTo>
                  <a:lnTo>
                    <a:pt x="3116" y="1279"/>
                  </a:lnTo>
                  <a:lnTo>
                    <a:pt x="0" y="787"/>
                  </a:lnTo>
                  <a:lnTo>
                    <a:pt x="0" y="0"/>
                  </a:lnTo>
                </a:path>
              </a:pathLst>
            </a:custGeom>
            <a:solidFill>
              <a:srgbClr val="606060"/>
            </a:solidFill>
            <a:ln w="25400" cap="rnd" cmpd="sng">
              <a:solidFill>
                <a:srgbClr val="000000"/>
              </a:solidFill>
              <a:prstDash val="solid"/>
              <a:round/>
              <a:headEnd type="none" w="med" len="med"/>
              <a:tailEnd type="none" w="med" len="med"/>
            </a:ln>
          </p:spPr>
          <p:txBody>
            <a:bodyPr/>
            <a:lstStyle/>
            <a:p>
              <a:endParaRPr lang="en-US"/>
            </a:p>
          </p:txBody>
        </p:sp>
        <p:sp>
          <p:nvSpPr>
            <p:cNvPr id="30731" name="Freeform 6"/>
            <p:cNvSpPr>
              <a:spLocks/>
            </p:cNvSpPr>
            <p:nvPr/>
          </p:nvSpPr>
          <p:spPr bwMode="auto">
            <a:xfrm>
              <a:off x="976" y="1803"/>
              <a:ext cx="4429" cy="493"/>
            </a:xfrm>
            <a:custGeom>
              <a:avLst/>
              <a:gdLst>
                <a:gd name="T0" fmla="*/ 0 w 4429"/>
                <a:gd name="T1" fmla="*/ 0 h 493"/>
                <a:gd name="T2" fmla="*/ 1312 w 4429"/>
                <a:gd name="T3" fmla="*/ 0 h 493"/>
                <a:gd name="T4" fmla="*/ 4428 w 4429"/>
                <a:gd name="T5" fmla="*/ 492 h 493"/>
                <a:gd name="T6" fmla="*/ 0 w 4429"/>
                <a:gd name="T7" fmla="*/ 0 h 493"/>
                <a:gd name="T8" fmla="*/ 0 60000 65536"/>
                <a:gd name="T9" fmla="*/ 0 60000 65536"/>
                <a:gd name="T10" fmla="*/ 0 60000 65536"/>
                <a:gd name="T11" fmla="*/ 0 60000 65536"/>
                <a:gd name="T12" fmla="*/ 0 w 4429"/>
                <a:gd name="T13" fmla="*/ 0 h 493"/>
                <a:gd name="T14" fmla="*/ 4429 w 4429"/>
                <a:gd name="T15" fmla="*/ 493 h 493"/>
              </a:gdLst>
              <a:ahLst/>
              <a:cxnLst>
                <a:cxn ang="T8">
                  <a:pos x="T0" y="T1"/>
                </a:cxn>
                <a:cxn ang="T9">
                  <a:pos x="T2" y="T3"/>
                </a:cxn>
                <a:cxn ang="T10">
                  <a:pos x="T4" y="T5"/>
                </a:cxn>
                <a:cxn ang="T11">
                  <a:pos x="T6" y="T7"/>
                </a:cxn>
              </a:cxnLst>
              <a:rect l="T12" t="T13" r="T14" b="T15"/>
              <a:pathLst>
                <a:path w="4429" h="493">
                  <a:moveTo>
                    <a:pt x="0" y="0"/>
                  </a:moveTo>
                  <a:lnTo>
                    <a:pt x="1312" y="0"/>
                  </a:lnTo>
                  <a:lnTo>
                    <a:pt x="4428" y="492"/>
                  </a:lnTo>
                  <a:lnTo>
                    <a:pt x="0" y="0"/>
                  </a:lnTo>
                </a:path>
              </a:pathLst>
            </a:custGeom>
            <a:solidFill>
              <a:srgbClr val="404040"/>
            </a:solidFill>
            <a:ln w="25400" cap="rnd" cmpd="sng">
              <a:solidFill>
                <a:srgbClr val="000000"/>
              </a:solidFill>
              <a:prstDash val="solid"/>
              <a:round/>
              <a:headEnd type="none" w="med" len="med"/>
              <a:tailEnd type="none" w="med" len="med"/>
            </a:ln>
          </p:spPr>
          <p:txBody>
            <a:bodyPr/>
            <a:lstStyle/>
            <a:p>
              <a:endParaRPr lang="en-US"/>
            </a:p>
          </p:txBody>
        </p:sp>
        <p:grpSp>
          <p:nvGrpSpPr>
            <p:cNvPr id="30732" name="Group 7"/>
            <p:cNvGrpSpPr>
              <a:grpSpLocks/>
            </p:cNvGrpSpPr>
            <p:nvPr/>
          </p:nvGrpSpPr>
          <p:grpSpPr bwMode="auto">
            <a:xfrm>
              <a:off x="2780" y="1016"/>
              <a:ext cx="2625" cy="1280"/>
              <a:chOff x="2780" y="1016"/>
              <a:chExt cx="2625" cy="1280"/>
            </a:xfrm>
          </p:grpSpPr>
          <p:sp>
            <p:nvSpPr>
              <p:cNvPr id="30733" name="Rectangle 8"/>
              <p:cNvSpPr>
                <a:spLocks noChangeArrowheads="1"/>
              </p:cNvSpPr>
              <p:nvPr/>
            </p:nvSpPr>
            <p:spPr bwMode="auto">
              <a:xfrm>
                <a:off x="2781" y="1020"/>
                <a:ext cx="1298" cy="770"/>
              </a:xfrm>
              <a:prstGeom prst="rect">
                <a:avLst/>
              </a:prstGeom>
              <a:solidFill>
                <a:srgbClr val="FFFF00"/>
              </a:solidFill>
              <a:ln w="25400">
                <a:solidFill>
                  <a:srgbClr val="000000"/>
                </a:solidFill>
                <a:miter lim="800000"/>
                <a:headEnd/>
                <a:tailEnd/>
              </a:ln>
            </p:spPr>
            <p:txBody>
              <a:bodyPr wrap="none" anchor="ctr"/>
              <a:lstStyle/>
              <a:p>
                <a:endParaRPr lang="en-GB"/>
              </a:p>
            </p:txBody>
          </p:sp>
          <p:sp>
            <p:nvSpPr>
              <p:cNvPr id="30734" name="Freeform 9"/>
              <p:cNvSpPr>
                <a:spLocks/>
              </p:cNvSpPr>
              <p:nvPr/>
            </p:nvSpPr>
            <p:spPr bwMode="auto">
              <a:xfrm>
                <a:off x="4092" y="1016"/>
                <a:ext cx="1313" cy="1280"/>
              </a:xfrm>
              <a:custGeom>
                <a:avLst/>
                <a:gdLst>
                  <a:gd name="T0" fmla="*/ 0 w 1313"/>
                  <a:gd name="T1" fmla="*/ 0 h 1280"/>
                  <a:gd name="T2" fmla="*/ 1312 w 1313"/>
                  <a:gd name="T3" fmla="*/ 1279 h 1280"/>
                  <a:gd name="T4" fmla="*/ 0 w 1313"/>
                  <a:gd name="T5" fmla="*/ 787 h 1280"/>
                  <a:gd name="T6" fmla="*/ 0 w 1313"/>
                  <a:gd name="T7" fmla="*/ 0 h 1280"/>
                  <a:gd name="T8" fmla="*/ 0 60000 65536"/>
                  <a:gd name="T9" fmla="*/ 0 60000 65536"/>
                  <a:gd name="T10" fmla="*/ 0 60000 65536"/>
                  <a:gd name="T11" fmla="*/ 0 60000 65536"/>
                  <a:gd name="T12" fmla="*/ 0 w 1313"/>
                  <a:gd name="T13" fmla="*/ 0 h 1280"/>
                  <a:gd name="T14" fmla="*/ 1313 w 1313"/>
                  <a:gd name="T15" fmla="*/ 1280 h 1280"/>
                </a:gdLst>
                <a:ahLst/>
                <a:cxnLst>
                  <a:cxn ang="T8">
                    <a:pos x="T0" y="T1"/>
                  </a:cxn>
                  <a:cxn ang="T9">
                    <a:pos x="T2" y="T3"/>
                  </a:cxn>
                  <a:cxn ang="T10">
                    <a:pos x="T4" y="T5"/>
                  </a:cxn>
                  <a:cxn ang="T11">
                    <a:pos x="T6" y="T7"/>
                  </a:cxn>
                </a:cxnLst>
                <a:rect l="T12" t="T13" r="T14" b="T15"/>
                <a:pathLst>
                  <a:path w="1313" h="1280">
                    <a:moveTo>
                      <a:pt x="0" y="0"/>
                    </a:moveTo>
                    <a:lnTo>
                      <a:pt x="1312" y="1279"/>
                    </a:lnTo>
                    <a:lnTo>
                      <a:pt x="0" y="787"/>
                    </a:lnTo>
                    <a:lnTo>
                      <a:pt x="0" y="0"/>
                    </a:lnTo>
                  </a:path>
                </a:pathLst>
              </a:custGeom>
              <a:solidFill>
                <a:srgbClr val="A0A000"/>
              </a:solidFill>
              <a:ln w="25400" cap="rnd" cmpd="sng">
                <a:solidFill>
                  <a:srgbClr val="000000"/>
                </a:solidFill>
                <a:prstDash val="solid"/>
                <a:round/>
                <a:headEnd type="none" w="med" len="med"/>
                <a:tailEnd type="none" w="med" len="med"/>
              </a:ln>
            </p:spPr>
            <p:txBody>
              <a:bodyPr/>
              <a:lstStyle/>
              <a:p>
                <a:endParaRPr lang="en-US"/>
              </a:p>
            </p:txBody>
          </p:sp>
          <p:sp>
            <p:nvSpPr>
              <p:cNvPr id="30735" name="Freeform 10"/>
              <p:cNvSpPr>
                <a:spLocks/>
              </p:cNvSpPr>
              <p:nvPr/>
            </p:nvSpPr>
            <p:spPr bwMode="auto">
              <a:xfrm>
                <a:off x="2780" y="1803"/>
                <a:ext cx="2625" cy="493"/>
              </a:xfrm>
              <a:custGeom>
                <a:avLst/>
                <a:gdLst>
                  <a:gd name="T0" fmla="*/ 0 w 2625"/>
                  <a:gd name="T1" fmla="*/ 0 h 493"/>
                  <a:gd name="T2" fmla="*/ 1312 w 2625"/>
                  <a:gd name="T3" fmla="*/ 0 h 493"/>
                  <a:gd name="T4" fmla="*/ 2624 w 2625"/>
                  <a:gd name="T5" fmla="*/ 492 h 493"/>
                  <a:gd name="T6" fmla="*/ 0 w 2625"/>
                  <a:gd name="T7" fmla="*/ 0 h 493"/>
                  <a:gd name="T8" fmla="*/ 0 60000 65536"/>
                  <a:gd name="T9" fmla="*/ 0 60000 65536"/>
                  <a:gd name="T10" fmla="*/ 0 60000 65536"/>
                  <a:gd name="T11" fmla="*/ 0 60000 65536"/>
                  <a:gd name="T12" fmla="*/ 0 w 2625"/>
                  <a:gd name="T13" fmla="*/ 0 h 493"/>
                  <a:gd name="T14" fmla="*/ 2625 w 2625"/>
                  <a:gd name="T15" fmla="*/ 493 h 493"/>
                </a:gdLst>
                <a:ahLst/>
                <a:cxnLst>
                  <a:cxn ang="T8">
                    <a:pos x="T0" y="T1"/>
                  </a:cxn>
                  <a:cxn ang="T9">
                    <a:pos x="T2" y="T3"/>
                  </a:cxn>
                  <a:cxn ang="T10">
                    <a:pos x="T4" y="T5"/>
                  </a:cxn>
                  <a:cxn ang="T11">
                    <a:pos x="T6" y="T7"/>
                  </a:cxn>
                </a:cxnLst>
                <a:rect l="T12" t="T13" r="T14" b="T15"/>
                <a:pathLst>
                  <a:path w="2625" h="493">
                    <a:moveTo>
                      <a:pt x="0" y="0"/>
                    </a:moveTo>
                    <a:lnTo>
                      <a:pt x="1312" y="0"/>
                    </a:lnTo>
                    <a:lnTo>
                      <a:pt x="2624" y="492"/>
                    </a:lnTo>
                    <a:lnTo>
                      <a:pt x="0" y="0"/>
                    </a:lnTo>
                  </a:path>
                </a:pathLst>
              </a:custGeom>
              <a:solidFill>
                <a:srgbClr val="404000"/>
              </a:solidFill>
              <a:ln w="25400" cap="rnd" cmpd="sng">
                <a:solidFill>
                  <a:srgbClr val="000000"/>
                </a:solidFill>
                <a:prstDash val="solid"/>
                <a:round/>
                <a:headEnd type="none" w="med" len="med"/>
                <a:tailEnd type="none" w="med" len="med"/>
              </a:ln>
            </p:spPr>
            <p:txBody>
              <a:bodyPr/>
              <a:lstStyle/>
              <a:p>
                <a:endParaRPr lang="en-US"/>
              </a:p>
            </p:txBody>
          </p:sp>
        </p:grpSp>
      </p:grpSp>
      <p:sp>
        <p:nvSpPr>
          <p:cNvPr id="30724" name="Rectangle 11"/>
          <p:cNvSpPr>
            <a:spLocks noChangeArrowheads="1"/>
          </p:cNvSpPr>
          <p:nvPr/>
        </p:nvSpPr>
        <p:spPr bwMode="auto">
          <a:xfrm>
            <a:off x="1524000" y="1658938"/>
            <a:ext cx="2054225" cy="1136650"/>
          </a:xfrm>
          <a:prstGeom prst="rect">
            <a:avLst/>
          </a:prstGeom>
          <a:solidFill>
            <a:srgbClr val="FFFFFF"/>
          </a:solidFill>
          <a:ln w="12700">
            <a:solidFill>
              <a:schemeClr val="tx1"/>
            </a:solidFill>
            <a:miter lim="800000"/>
            <a:headEnd/>
            <a:tailEnd/>
          </a:ln>
        </p:spPr>
        <p:txBody>
          <a:bodyPr lIns="90488" tIns="44450" rIns="90488" bIns="44450">
            <a:spAutoFit/>
          </a:bodyPr>
          <a:lstStyle/>
          <a:p>
            <a:pPr algn="ctr">
              <a:spcBef>
                <a:spcPct val="50000"/>
              </a:spcBef>
            </a:pPr>
            <a:r>
              <a:rPr lang="en-US" sz="3400" dirty="0">
                <a:solidFill>
                  <a:srgbClr val="FF0000"/>
                </a:solidFill>
              </a:rPr>
              <a:t>Process</a:t>
            </a:r>
            <a:br>
              <a:rPr lang="en-US" sz="3400" dirty="0">
                <a:solidFill>
                  <a:srgbClr val="FF0000"/>
                </a:solidFill>
              </a:rPr>
            </a:br>
            <a:r>
              <a:rPr lang="en-US" sz="3400" dirty="0">
                <a:solidFill>
                  <a:srgbClr val="FF0000"/>
                </a:solidFill>
              </a:rPr>
              <a:t>Costing</a:t>
            </a:r>
          </a:p>
        </p:txBody>
      </p:sp>
      <p:sp>
        <p:nvSpPr>
          <p:cNvPr id="30725" name="Rectangle 12"/>
          <p:cNvSpPr>
            <a:spLocks noChangeArrowheads="1"/>
          </p:cNvSpPr>
          <p:nvPr/>
        </p:nvSpPr>
        <p:spPr bwMode="auto">
          <a:xfrm>
            <a:off x="4419600" y="1658938"/>
            <a:ext cx="2057400" cy="1136650"/>
          </a:xfrm>
          <a:prstGeom prst="rect">
            <a:avLst/>
          </a:prstGeom>
          <a:solidFill>
            <a:srgbClr val="FFFFD5"/>
          </a:solidFill>
          <a:ln w="12700">
            <a:solidFill>
              <a:schemeClr val="tx1"/>
            </a:solidFill>
            <a:miter lim="800000"/>
            <a:headEnd/>
            <a:tailEnd/>
          </a:ln>
        </p:spPr>
        <p:txBody>
          <a:bodyPr lIns="90488" tIns="44450" rIns="90488" bIns="44450">
            <a:spAutoFit/>
          </a:bodyPr>
          <a:lstStyle/>
          <a:p>
            <a:pPr algn="ctr">
              <a:spcBef>
                <a:spcPct val="50000"/>
              </a:spcBef>
            </a:pPr>
            <a:r>
              <a:rPr lang="en-US" sz="3400">
                <a:solidFill>
                  <a:schemeClr val="tx2"/>
                </a:solidFill>
              </a:rPr>
              <a:t>Job-order</a:t>
            </a:r>
            <a:br>
              <a:rPr lang="en-US" sz="3400">
                <a:solidFill>
                  <a:schemeClr val="tx2"/>
                </a:solidFill>
              </a:rPr>
            </a:br>
            <a:r>
              <a:rPr lang="en-US" sz="3400">
                <a:solidFill>
                  <a:schemeClr val="tx2"/>
                </a:solidFill>
              </a:rPr>
              <a:t>Costing</a:t>
            </a:r>
            <a:endParaRPr lang="en-US" sz="3400">
              <a:solidFill>
                <a:schemeClr val="bg2"/>
              </a:solidFill>
            </a:endParaRPr>
          </a:p>
        </p:txBody>
      </p:sp>
      <p:grpSp>
        <p:nvGrpSpPr>
          <p:cNvPr id="4" name="Group 13"/>
          <p:cNvGrpSpPr>
            <a:grpSpLocks/>
          </p:cNvGrpSpPr>
          <p:nvPr/>
        </p:nvGrpSpPr>
        <p:grpSpPr bwMode="auto">
          <a:xfrm>
            <a:off x="228600" y="2841625"/>
            <a:ext cx="8686800" cy="3519488"/>
            <a:chOff x="144" y="2078"/>
            <a:chExt cx="5472" cy="2217"/>
          </a:xfrm>
        </p:grpSpPr>
        <p:sp>
          <p:nvSpPr>
            <p:cNvPr id="45070" name="Line 14"/>
            <p:cNvSpPr>
              <a:spLocks noChangeShapeType="1"/>
            </p:cNvSpPr>
            <p:nvPr/>
          </p:nvSpPr>
          <p:spPr bwMode="auto">
            <a:xfrm flipV="1">
              <a:off x="1440" y="2078"/>
              <a:ext cx="0" cy="226"/>
            </a:xfrm>
            <a:prstGeom prst="line">
              <a:avLst/>
            </a:prstGeom>
            <a:noFill/>
            <a:ln w="76200">
              <a:solidFill>
                <a:srgbClr val="FF0000"/>
              </a:solidFill>
              <a:round/>
              <a:headEnd/>
              <a:tailEnd type="triangle" w="med" len="med"/>
            </a:ln>
            <a:effectLst>
              <a:outerShdw dist="107763" dir="2700000" algn="ctr" rotWithShape="0">
                <a:schemeClr val="bg2"/>
              </a:outerShdw>
            </a:effectLst>
          </p:spPr>
          <p:txBody>
            <a:bodyPr/>
            <a:lstStyle/>
            <a:p>
              <a:pPr>
                <a:defRPr/>
              </a:pPr>
              <a:endParaRPr lang="en-GB"/>
            </a:p>
          </p:txBody>
        </p:sp>
        <p:sp>
          <p:nvSpPr>
            <p:cNvPr id="45071" name="Rectangle 15"/>
            <p:cNvSpPr>
              <a:spLocks noChangeArrowheads="1"/>
            </p:cNvSpPr>
            <p:nvPr/>
          </p:nvSpPr>
          <p:spPr bwMode="auto">
            <a:xfrm>
              <a:off x="144" y="2313"/>
              <a:ext cx="5472" cy="1982"/>
            </a:xfrm>
            <a:prstGeom prst="rect">
              <a:avLst/>
            </a:prstGeom>
            <a:solidFill>
              <a:srgbClr val="808080"/>
            </a:solidFill>
            <a:ln w="25400">
              <a:solidFill>
                <a:srgbClr val="000099"/>
              </a:solidFill>
              <a:miter lim="800000"/>
              <a:headEnd/>
              <a:tailEnd/>
            </a:ln>
            <a:effectLst>
              <a:outerShdw dist="107763" dir="2700000" algn="ctr" rotWithShape="0">
                <a:schemeClr val="bg2"/>
              </a:outerShdw>
            </a:effectLst>
          </p:spPr>
          <p:txBody>
            <a:bodyPr lIns="90488" tIns="44450" rIns="90488" bIns="44450">
              <a:spAutoFit/>
            </a:bodyPr>
            <a:lstStyle/>
            <a:p>
              <a:pPr>
                <a:lnSpc>
                  <a:spcPct val="90000"/>
                </a:lnSpc>
                <a:spcBef>
                  <a:spcPct val="40000"/>
                </a:spcBef>
                <a:buClr>
                  <a:srgbClr val="FFFF99"/>
                </a:buClr>
                <a:buFont typeface="Wingdings" pitchFamily="2" charset="2"/>
                <a:buChar char="v"/>
                <a:defRPr/>
              </a:pPr>
              <a:r>
                <a:rPr lang="en-US" sz="2400" b="1">
                  <a:solidFill>
                    <a:srgbClr val="FFFF99"/>
                  </a:solidFill>
                  <a:effectLst>
                    <a:outerShdw blurRad="38100" dist="38100" dir="2700000" algn="tl">
                      <a:srgbClr val="000000"/>
                    </a:outerShdw>
                  </a:effectLst>
                </a:rPr>
                <a:t> 	</a:t>
              </a:r>
              <a:r>
                <a:rPr lang="en-US" sz="2800" b="1">
                  <a:solidFill>
                    <a:srgbClr val="FFFF99"/>
                  </a:solidFill>
                  <a:effectLst>
                    <a:outerShdw blurRad="38100" dist="38100" dir="2700000" algn="tl">
                      <a:srgbClr val="000000"/>
                    </a:outerShdw>
                  </a:effectLst>
                </a:rPr>
                <a:t>A company produces many units of a single 	product. </a:t>
              </a:r>
            </a:p>
            <a:p>
              <a:pPr>
                <a:lnSpc>
                  <a:spcPct val="90000"/>
                </a:lnSpc>
                <a:spcBef>
                  <a:spcPct val="40000"/>
                </a:spcBef>
                <a:buClr>
                  <a:srgbClr val="FFFF99"/>
                </a:buClr>
                <a:buFont typeface="Wingdings" pitchFamily="2" charset="2"/>
                <a:buChar char="v"/>
                <a:defRPr/>
              </a:pPr>
              <a:r>
                <a:rPr lang="en-US" sz="2800" b="1">
                  <a:solidFill>
                    <a:srgbClr val="FFFF99"/>
                  </a:solidFill>
                  <a:effectLst>
                    <a:outerShdw blurRad="38100" dist="38100" dir="2700000" algn="tl">
                      <a:srgbClr val="000000"/>
                    </a:outerShdw>
                  </a:effectLst>
                </a:rPr>
                <a:t> 	One unit of product is indistinguishable  </a:t>
              </a:r>
              <a:br>
                <a:rPr lang="en-US" sz="2800" b="1">
                  <a:solidFill>
                    <a:srgbClr val="FFFF99"/>
                  </a:solidFill>
                  <a:effectLst>
                    <a:outerShdw blurRad="38100" dist="38100" dir="2700000" algn="tl">
                      <a:srgbClr val="000000"/>
                    </a:outerShdw>
                  </a:effectLst>
                </a:rPr>
              </a:br>
              <a:r>
                <a:rPr lang="en-US" sz="2800" b="1">
                  <a:solidFill>
                    <a:srgbClr val="FFFF99"/>
                  </a:solidFill>
                  <a:effectLst>
                    <a:outerShdw blurRad="38100" dist="38100" dir="2700000" algn="tl">
                      <a:srgbClr val="000000"/>
                    </a:outerShdw>
                  </a:effectLst>
                </a:rPr>
                <a:t>          from other units of product.</a:t>
              </a:r>
            </a:p>
            <a:p>
              <a:pPr>
                <a:lnSpc>
                  <a:spcPct val="90000"/>
                </a:lnSpc>
                <a:spcBef>
                  <a:spcPct val="40000"/>
                </a:spcBef>
                <a:buClr>
                  <a:srgbClr val="FFFF99"/>
                </a:buClr>
                <a:buFont typeface="Wingdings" pitchFamily="2" charset="2"/>
                <a:buChar char="v"/>
                <a:defRPr/>
              </a:pPr>
              <a:r>
                <a:rPr lang="en-US" sz="2800" b="1">
                  <a:solidFill>
                    <a:srgbClr val="FFFF99"/>
                  </a:solidFill>
                  <a:effectLst>
                    <a:outerShdw blurRad="38100" dist="38100" dir="2700000" algn="tl">
                      <a:srgbClr val="000000"/>
                    </a:outerShdw>
                  </a:effectLst>
                </a:rPr>
                <a:t> 	The identical nature of each unit of product 	enables assigning the same average cost </a:t>
              </a:r>
              <a:br>
                <a:rPr lang="en-US" sz="2800" b="1">
                  <a:solidFill>
                    <a:srgbClr val="FFFF99"/>
                  </a:solidFill>
                  <a:effectLst>
                    <a:outerShdw blurRad="38100" dist="38100" dir="2700000" algn="tl">
                      <a:srgbClr val="000000"/>
                    </a:outerShdw>
                  </a:effectLst>
                </a:rPr>
              </a:br>
              <a:r>
                <a:rPr lang="en-US" sz="2800" b="1">
                  <a:solidFill>
                    <a:srgbClr val="FFFF99"/>
                  </a:solidFill>
                  <a:effectLst>
                    <a:outerShdw blurRad="38100" dist="38100" dir="2700000" algn="tl">
                      <a:srgbClr val="000000"/>
                    </a:outerShdw>
                  </a:effectLst>
                </a:rPr>
                <a:t>         per unit.</a:t>
              </a:r>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5   of  181</a:t>
            </a:r>
          </a:p>
        </p:txBody>
      </p:sp>
    </p:spTree>
    <p:extLst>
      <p:ext uri="{BB962C8B-B14F-4D97-AF65-F5344CB8AC3E}">
        <p14:creationId xmlns:p14="http://schemas.microsoft.com/office/powerpoint/2010/main" val="5327966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2832100" y="4038600"/>
            <a:ext cx="10541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5" name="Line 3"/>
          <p:cNvSpPr>
            <a:spLocks noChangeShapeType="1"/>
          </p:cNvSpPr>
          <p:nvPr/>
        </p:nvSpPr>
        <p:spPr bwMode="auto">
          <a:xfrm>
            <a:off x="5880100" y="4038600"/>
            <a:ext cx="11176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6" name="Line 4"/>
          <p:cNvSpPr>
            <a:spLocks noChangeShapeType="1"/>
          </p:cNvSpPr>
          <p:nvPr/>
        </p:nvSpPr>
        <p:spPr bwMode="auto">
          <a:xfrm>
            <a:off x="7848600" y="4508500"/>
            <a:ext cx="0" cy="660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7" name="Line 5"/>
          <p:cNvSpPr>
            <a:spLocks noChangeShapeType="1"/>
          </p:cNvSpPr>
          <p:nvPr/>
        </p:nvSpPr>
        <p:spPr bwMode="auto">
          <a:xfrm>
            <a:off x="2908300" y="2819400"/>
            <a:ext cx="21082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8" name="Line 6"/>
          <p:cNvSpPr>
            <a:spLocks noChangeShapeType="1"/>
          </p:cNvSpPr>
          <p:nvPr/>
        </p:nvSpPr>
        <p:spPr bwMode="auto">
          <a:xfrm>
            <a:off x="2908300" y="5562600"/>
            <a:ext cx="21082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9" name="Line 7"/>
          <p:cNvSpPr>
            <a:spLocks noChangeShapeType="1"/>
          </p:cNvSpPr>
          <p:nvPr/>
        </p:nvSpPr>
        <p:spPr bwMode="auto">
          <a:xfrm>
            <a:off x="5029200" y="4533900"/>
            <a:ext cx="0" cy="1041400"/>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0" name="Rectangle 8"/>
          <p:cNvSpPr>
            <a:spLocks noChangeArrowheads="1"/>
          </p:cNvSpPr>
          <p:nvPr/>
        </p:nvSpPr>
        <p:spPr bwMode="auto">
          <a:xfrm>
            <a:off x="6992938" y="3640138"/>
            <a:ext cx="1787525" cy="857250"/>
          </a:xfrm>
          <a:prstGeom prst="rect">
            <a:avLst/>
          </a:prstGeom>
          <a:solidFill>
            <a:srgbClr val="CC00FF"/>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solidFill>
                  <a:schemeClr val="bg1"/>
                </a:solidFill>
              </a:rPr>
              <a:t>Finished</a:t>
            </a:r>
            <a:br>
              <a:rPr lang="en-US" sz="2400" b="1">
                <a:solidFill>
                  <a:schemeClr val="bg1"/>
                </a:solidFill>
              </a:rPr>
            </a:br>
            <a:r>
              <a:rPr lang="en-US" sz="2400" b="1">
                <a:solidFill>
                  <a:schemeClr val="bg1"/>
                </a:solidFill>
              </a:rPr>
              <a:t>Goods</a:t>
            </a:r>
          </a:p>
        </p:txBody>
      </p:sp>
      <p:sp>
        <p:nvSpPr>
          <p:cNvPr id="59401" name="Rectangle 9"/>
          <p:cNvSpPr>
            <a:spLocks noChangeArrowheads="1"/>
          </p:cNvSpPr>
          <p:nvPr/>
        </p:nvSpPr>
        <p:spPr bwMode="auto">
          <a:xfrm>
            <a:off x="7021513" y="5164138"/>
            <a:ext cx="1730375" cy="1222375"/>
          </a:xfrm>
          <a:prstGeom prst="rect">
            <a:avLst/>
          </a:prstGeom>
          <a:solidFill>
            <a:srgbClr val="CC00FF"/>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solidFill>
                  <a:schemeClr val="bg1"/>
                </a:solidFill>
              </a:rPr>
              <a:t>Cost of </a:t>
            </a:r>
            <a:br>
              <a:rPr lang="en-US" sz="2400" b="1">
                <a:solidFill>
                  <a:schemeClr val="bg1"/>
                </a:solidFill>
              </a:rPr>
            </a:br>
            <a:r>
              <a:rPr lang="en-US" sz="2400" b="1">
                <a:solidFill>
                  <a:schemeClr val="bg1"/>
                </a:solidFill>
              </a:rPr>
              <a:t>Goods</a:t>
            </a:r>
            <a:br>
              <a:rPr lang="en-US" sz="2400" b="1">
                <a:solidFill>
                  <a:schemeClr val="bg1"/>
                </a:solidFill>
              </a:rPr>
            </a:br>
            <a:r>
              <a:rPr lang="en-US" sz="2400" b="1">
                <a:solidFill>
                  <a:schemeClr val="bg1"/>
                </a:solidFill>
              </a:rPr>
              <a:t>Sold</a:t>
            </a:r>
          </a:p>
        </p:txBody>
      </p:sp>
      <p:sp>
        <p:nvSpPr>
          <p:cNvPr id="59402" name="Rectangle 10"/>
          <p:cNvSpPr>
            <a:spLocks noChangeArrowheads="1"/>
          </p:cNvSpPr>
          <p:nvPr/>
        </p:nvSpPr>
        <p:spPr bwMode="auto">
          <a:xfrm>
            <a:off x="592138" y="3792538"/>
            <a:ext cx="2349500" cy="492125"/>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Direct Labor</a:t>
            </a:r>
          </a:p>
        </p:txBody>
      </p:sp>
      <p:sp>
        <p:nvSpPr>
          <p:cNvPr id="59403" name="Rectangle 11"/>
          <p:cNvSpPr>
            <a:spLocks noChangeArrowheads="1"/>
          </p:cNvSpPr>
          <p:nvPr/>
        </p:nvSpPr>
        <p:spPr bwMode="auto">
          <a:xfrm>
            <a:off x="592138" y="5087938"/>
            <a:ext cx="2349500" cy="857250"/>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ManufacturingOverhead </a:t>
            </a:r>
          </a:p>
        </p:txBody>
      </p:sp>
      <p:sp>
        <p:nvSpPr>
          <p:cNvPr id="59404" name="Rectangle 12"/>
          <p:cNvSpPr>
            <a:spLocks noChangeArrowheads="1"/>
          </p:cNvSpPr>
          <p:nvPr/>
        </p:nvSpPr>
        <p:spPr bwMode="auto">
          <a:xfrm>
            <a:off x="3962400" y="3676650"/>
            <a:ext cx="2133600" cy="819150"/>
          </a:xfrm>
          <a:prstGeom prst="rect">
            <a:avLst/>
          </a:prstGeom>
          <a:solidFill>
            <a:srgbClr val="33CC33"/>
          </a:solidFill>
          <a:ln w="38100" cmpd="dbl">
            <a:solidFill>
              <a:srgbClr val="0000CC"/>
            </a:solidFill>
            <a:miter lim="800000"/>
            <a:headEnd/>
            <a:tailEnd/>
          </a:ln>
          <a:effectLst>
            <a:outerShdw dist="53882" dir="2700000" algn="ctr" rotWithShape="0">
              <a:schemeClr val="tx1"/>
            </a:outerShdw>
          </a:effectLst>
        </p:spPr>
        <p:txBody>
          <a:bodyPr wrap="none" anchor="ctr"/>
          <a:lstStyle/>
          <a:p>
            <a:pPr algn="ctr"/>
            <a:r>
              <a:rPr lang="en-US" sz="2400" b="1"/>
              <a:t>Processing</a:t>
            </a:r>
          </a:p>
          <a:p>
            <a:pPr algn="ctr"/>
            <a:r>
              <a:rPr lang="en-US" sz="2400" b="1"/>
              <a:t>Department</a:t>
            </a:r>
          </a:p>
        </p:txBody>
      </p:sp>
      <p:sp>
        <p:nvSpPr>
          <p:cNvPr id="59405" name="Freeform 13"/>
          <p:cNvSpPr>
            <a:spLocks/>
          </p:cNvSpPr>
          <p:nvPr/>
        </p:nvSpPr>
        <p:spPr bwMode="auto">
          <a:xfrm>
            <a:off x="6096000" y="2730500"/>
            <a:ext cx="871538" cy="1384300"/>
          </a:xfrm>
          <a:custGeom>
            <a:avLst/>
            <a:gdLst>
              <a:gd name="T0" fmla="*/ 130 w 549"/>
              <a:gd name="T1" fmla="*/ 798 h 872"/>
              <a:gd name="T2" fmla="*/ 156 w 549"/>
              <a:gd name="T3" fmla="*/ 778 h 872"/>
              <a:gd name="T4" fmla="*/ 197 w 549"/>
              <a:gd name="T5" fmla="*/ 753 h 872"/>
              <a:gd name="T6" fmla="*/ 238 w 549"/>
              <a:gd name="T7" fmla="*/ 721 h 872"/>
              <a:gd name="T8" fmla="*/ 278 w 549"/>
              <a:gd name="T9" fmla="*/ 685 h 872"/>
              <a:gd name="T10" fmla="*/ 316 w 549"/>
              <a:gd name="T11" fmla="*/ 645 h 872"/>
              <a:gd name="T12" fmla="*/ 350 w 549"/>
              <a:gd name="T13" fmla="*/ 602 h 872"/>
              <a:gd name="T14" fmla="*/ 386 w 549"/>
              <a:gd name="T15" fmla="*/ 558 h 872"/>
              <a:gd name="T16" fmla="*/ 416 w 549"/>
              <a:gd name="T17" fmla="*/ 507 h 872"/>
              <a:gd name="T18" fmla="*/ 444 w 549"/>
              <a:gd name="T19" fmla="*/ 458 h 872"/>
              <a:gd name="T20" fmla="*/ 469 w 549"/>
              <a:gd name="T21" fmla="*/ 404 h 872"/>
              <a:gd name="T22" fmla="*/ 490 w 549"/>
              <a:gd name="T23" fmla="*/ 349 h 872"/>
              <a:gd name="T24" fmla="*/ 508 w 549"/>
              <a:gd name="T25" fmla="*/ 296 h 872"/>
              <a:gd name="T26" fmla="*/ 526 w 549"/>
              <a:gd name="T27" fmla="*/ 240 h 872"/>
              <a:gd name="T28" fmla="*/ 534 w 549"/>
              <a:gd name="T29" fmla="*/ 184 h 872"/>
              <a:gd name="T30" fmla="*/ 543 w 549"/>
              <a:gd name="T31" fmla="*/ 127 h 872"/>
              <a:gd name="T32" fmla="*/ 546 w 549"/>
              <a:gd name="T33" fmla="*/ 72 h 872"/>
              <a:gd name="T34" fmla="*/ 548 w 549"/>
              <a:gd name="T35" fmla="*/ 19 h 872"/>
              <a:gd name="T36" fmla="*/ 546 w 549"/>
              <a:gd name="T37" fmla="*/ 0 h 872"/>
              <a:gd name="T38" fmla="*/ 541 w 549"/>
              <a:gd name="T39" fmla="*/ 72 h 872"/>
              <a:gd name="T40" fmla="*/ 533 w 549"/>
              <a:gd name="T41" fmla="*/ 123 h 872"/>
              <a:gd name="T42" fmla="*/ 520 w 549"/>
              <a:gd name="T43" fmla="*/ 174 h 872"/>
              <a:gd name="T44" fmla="*/ 501 w 549"/>
              <a:gd name="T45" fmla="*/ 224 h 872"/>
              <a:gd name="T46" fmla="*/ 478 w 549"/>
              <a:gd name="T47" fmla="*/ 274 h 872"/>
              <a:gd name="T48" fmla="*/ 450 w 549"/>
              <a:gd name="T49" fmla="*/ 327 h 872"/>
              <a:gd name="T50" fmla="*/ 419 w 549"/>
              <a:gd name="T51" fmla="*/ 377 h 872"/>
              <a:gd name="T52" fmla="*/ 384 w 549"/>
              <a:gd name="T53" fmla="*/ 421 h 872"/>
              <a:gd name="T54" fmla="*/ 345 w 549"/>
              <a:gd name="T55" fmla="*/ 468 h 872"/>
              <a:gd name="T56" fmla="*/ 302 w 549"/>
              <a:gd name="T57" fmla="*/ 511 h 872"/>
              <a:gd name="T58" fmla="*/ 258 w 549"/>
              <a:gd name="T59" fmla="*/ 549 h 872"/>
              <a:gd name="T60" fmla="*/ 212 w 549"/>
              <a:gd name="T61" fmla="*/ 586 h 872"/>
              <a:gd name="T62" fmla="*/ 166 w 549"/>
              <a:gd name="T63" fmla="*/ 617 h 872"/>
              <a:gd name="T64" fmla="*/ 116 w 549"/>
              <a:gd name="T65" fmla="*/ 647 h 872"/>
              <a:gd name="T66" fmla="*/ 107 w 549"/>
              <a:gd name="T67" fmla="*/ 573 h 872"/>
              <a:gd name="T68" fmla="*/ 0 w 549"/>
              <a:gd name="T69" fmla="*/ 780 h 872"/>
              <a:gd name="T70" fmla="*/ 136 w 549"/>
              <a:gd name="T71" fmla="*/ 871 h 872"/>
              <a:gd name="T72" fmla="*/ 130 w 549"/>
              <a:gd name="T73" fmla="*/ 79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 h="872">
                <a:moveTo>
                  <a:pt x="130" y="798"/>
                </a:moveTo>
                <a:lnTo>
                  <a:pt x="156" y="778"/>
                </a:lnTo>
                <a:lnTo>
                  <a:pt x="197" y="753"/>
                </a:lnTo>
                <a:lnTo>
                  <a:pt x="238" y="721"/>
                </a:lnTo>
                <a:lnTo>
                  <a:pt x="278" y="685"/>
                </a:lnTo>
                <a:lnTo>
                  <a:pt x="316" y="645"/>
                </a:lnTo>
                <a:lnTo>
                  <a:pt x="350" y="602"/>
                </a:lnTo>
                <a:lnTo>
                  <a:pt x="386" y="558"/>
                </a:lnTo>
                <a:lnTo>
                  <a:pt x="416" y="507"/>
                </a:lnTo>
                <a:lnTo>
                  <a:pt x="444" y="458"/>
                </a:lnTo>
                <a:lnTo>
                  <a:pt x="469" y="404"/>
                </a:lnTo>
                <a:lnTo>
                  <a:pt x="490" y="349"/>
                </a:lnTo>
                <a:lnTo>
                  <a:pt x="508" y="296"/>
                </a:lnTo>
                <a:lnTo>
                  <a:pt x="526" y="240"/>
                </a:lnTo>
                <a:lnTo>
                  <a:pt x="534" y="184"/>
                </a:lnTo>
                <a:lnTo>
                  <a:pt x="543" y="127"/>
                </a:lnTo>
                <a:lnTo>
                  <a:pt x="546" y="72"/>
                </a:lnTo>
                <a:lnTo>
                  <a:pt x="548" y="19"/>
                </a:lnTo>
                <a:lnTo>
                  <a:pt x="546" y="0"/>
                </a:lnTo>
                <a:lnTo>
                  <a:pt x="541" y="72"/>
                </a:lnTo>
                <a:lnTo>
                  <a:pt x="533" y="123"/>
                </a:lnTo>
                <a:lnTo>
                  <a:pt x="520" y="174"/>
                </a:lnTo>
                <a:lnTo>
                  <a:pt x="501" y="224"/>
                </a:lnTo>
                <a:lnTo>
                  <a:pt x="478" y="274"/>
                </a:lnTo>
                <a:lnTo>
                  <a:pt x="450" y="327"/>
                </a:lnTo>
                <a:lnTo>
                  <a:pt x="419" y="377"/>
                </a:lnTo>
                <a:lnTo>
                  <a:pt x="384" y="421"/>
                </a:lnTo>
                <a:lnTo>
                  <a:pt x="345" y="468"/>
                </a:lnTo>
                <a:lnTo>
                  <a:pt x="302" y="511"/>
                </a:lnTo>
                <a:lnTo>
                  <a:pt x="258" y="549"/>
                </a:lnTo>
                <a:lnTo>
                  <a:pt x="212" y="586"/>
                </a:lnTo>
                <a:lnTo>
                  <a:pt x="166" y="617"/>
                </a:lnTo>
                <a:lnTo>
                  <a:pt x="116" y="647"/>
                </a:lnTo>
                <a:lnTo>
                  <a:pt x="107" y="573"/>
                </a:lnTo>
                <a:lnTo>
                  <a:pt x="0" y="780"/>
                </a:lnTo>
                <a:lnTo>
                  <a:pt x="136" y="871"/>
                </a:lnTo>
                <a:lnTo>
                  <a:pt x="130" y="798"/>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Rectangle 14"/>
          <p:cNvSpPr>
            <a:spLocks noChangeArrowheads="1"/>
          </p:cNvSpPr>
          <p:nvPr/>
        </p:nvSpPr>
        <p:spPr bwMode="auto">
          <a:xfrm>
            <a:off x="5334000" y="1665288"/>
            <a:ext cx="3698875" cy="1574800"/>
          </a:xfrm>
          <a:prstGeom prst="rect">
            <a:avLst/>
          </a:prstGeom>
          <a:solidFill>
            <a:srgbClr val="FFCCCC"/>
          </a:solidFill>
          <a:ln w="25400">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a:spcBef>
                <a:spcPct val="50000"/>
              </a:spcBef>
            </a:pPr>
            <a:r>
              <a:rPr lang="en-US" sz="2400" b="1"/>
              <a:t>Costs are traced and applied to departments in a process cost system.</a:t>
            </a:r>
          </a:p>
        </p:txBody>
      </p:sp>
      <p:sp>
        <p:nvSpPr>
          <p:cNvPr id="59407" name="Rectangle 15"/>
          <p:cNvSpPr>
            <a:spLocks noChangeArrowheads="1"/>
          </p:cNvSpPr>
          <p:nvPr/>
        </p:nvSpPr>
        <p:spPr bwMode="auto">
          <a:xfrm>
            <a:off x="592138" y="2386013"/>
            <a:ext cx="2349500" cy="857250"/>
          </a:xfrm>
          <a:prstGeom prst="rect">
            <a:avLst/>
          </a:prstGeom>
          <a:solidFill>
            <a:srgbClr val="FF9900"/>
          </a:solidFill>
          <a:ln w="38100" cmpd="dbl">
            <a:solidFill>
              <a:schemeClr val="tx1"/>
            </a:solidFill>
            <a:miter lim="800000"/>
            <a:headEnd/>
            <a:tailEnd/>
          </a:ln>
          <a:effectLst>
            <a:outerShdw dist="89803" dir="2700000" algn="ctr" rotWithShape="0">
              <a:schemeClr val="tx1"/>
            </a:outerShdw>
          </a:effectLst>
        </p:spPr>
        <p:txBody>
          <a:bodyPr lIns="90488" tIns="44450" rIns="90488" bIns="44450">
            <a:spAutoFit/>
          </a:bodyPr>
          <a:lstStyle/>
          <a:p>
            <a:pPr algn="ctr">
              <a:spcBef>
                <a:spcPct val="50000"/>
              </a:spcBef>
            </a:pPr>
            <a:r>
              <a:rPr lang="en-US" sz="2400" b="1"/>
              <a:t>Direct Materials</a:t>
            </a:r>
          </a:p>
        </p:txBody>
      </p:sp>
      <p:sp>
        <p:nvSpPr>
          <p:cNvPr id="59408" name="Line 16"/>
          <p:cNvSpPr>
            <a:spLocks noChangeShapeType="1"/>
          </p:cNvSpPr>
          <p:nvPr/>
        </p:nvSpPr>
        <p:spPr bwMode="auto">
          <a:xfrm>
            <a:off x="5011738" y="2824163"/>
            <a:ext cx="0" cy="8334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13" name="Rectangle 21"/>
          <p:cNvSpPr>
            <a:spLocks noGrp="1" noChangeArrowheads="1"/>
          </p:cNvSpPr>
          <p:nvPr>
            <p:ph type="title"/>
          </p:nvPr>
        </p:nvSpPr>
        <p:spPr>
          <a:noFill/>
          <a:ln/>
        </p:spPr>
        <p:txBody>
          <a:bodyPr>
            <a:normAutofit fontScale="90000"/>
          </a:bodyPr>
          <a:lstStyle/>
          <a:p>
            <a:r>
              <a:rPr lang="en-US"/>
              <a:t>Flow of Materials, Labor and </a:t>
            </a:r>
            <a:br>
              <a:rPr lang="en-US"/>
            </a:br>
            <a:r>
              <a:rPr lang="en-US"/>
              <a:t>Overhead Costs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68   of  181</a:t>
            </a:r>
          </a:p>
        </p:txBody>
      </p:sp>
    </p:spTree>
    <p:extLst>
      <p:ext uri="{BB962C8B-B14F-4D97-AF65-F5344CB8AC3E}">
        <p14:creationId xmlns:p14="http://schemas.microsoft.com/office/powerpoint/2010/main" val="3322979817"/>
      </p:ext>
    </p:extLst>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5" name="Group 3"/>
          <p:cNvGrpSpPr>
            <a:grpSpLocks/>
          </p:cNvGrpSpPr>
          <p:nvPr/>
        </p:nvGrpSpPr>
        <p:grpSpPr bwMode="auto">
          <a:xfrm>
            <a:off x="3810000" y="3352800"/>
            <a:ext cx="1676400" cy="1371600"/>
            <a:chOff x="2400" y="2832"/>
            <a:chExt cx="1344" cy="1104"/>
          </a:xfrm>
        </p:grpSpPr>
        <p:grpSp>
          <p:nvGrpSpPr>
            <p:cNvPr id="90116" name="Group 4"/>
            <p:cNvGrpSpPr>
              <a:grpSpLocks/>
            </p:cNvGrpSpPr>
            <p:nvPr/>
          </p:nvGrpSpPr>
          <p:grpSpPr bwMode="auto">
            <a:xfrm>
              <a:off x="2676" y="2832"/>
              <a:ext cx="1068" cy="1104"/>
              <a:chOff x="689" y="2022"/>
              <a:chExt cx="996" cy="969"/>
            </a:xfrm>
          </p:grpSpPr>
          <p:sp>
            <p:nvSpPr>
              <p:cNvPr id="90117" name="Freeform 5"/>
              <p:cNvSpPr>
                <a:spLocks/>
              </p:cNvSpPr>
              <p:nvPr/>
            </p:nvSpPr>
            <p:spPr bwMode="auto">
              <a:xfrm>
                <a:off x="689" y="2079"/>
                <a:ext cx="869" cy="912"/>
              </a:xfrm>
              <a:custGeom>
                <a:avLst/>
                <a:gdLst>
                  <a:gd name="T0" fmla="*/ 0 w 869"/>
                  <a:gd name="T1" fmla="*/ 0 h 912"/>
                  <a:gd name="T2" fmla="*/ 868 w 869"/>
                  <a:gd name="T3" fmla="*/ 0 h 912"/>
                  <a:gd name="T4" fmla="*/ 799 w 869"/>
                  <a:gd name="T5" fmla="*/ 859 h 912"/>
                  <a:gd name="T6" fmla="*/ 798 w 869"/>
                  <a:gd name="T7" fmla="*/ 863 h 912"/>
                  <a:gd name="T8" fmla="*/ 796 w 869"/>
                  <a:gd name="T9" fmla="*/ 865 h 912"/>
                  <a:gd name="T10" fmla="*/ 795 w 869"/>
                  <a:gd name="T11" fmla="*/ 867 h 912"/>
                  <a:gd name="T12" fmla="*/ 792 w 869"/>
                  <a:gd name="T13" fmla="*/ 870 h 912"/>
                  <a:gd name="T14" fmla="*/ 789 w 869"/>
                  <a:gd name="T15" fmla="*/ 872 h 912"/>
                  <a:gd name="T16" fmla="*/ 787 w 869"/>
                  <a:gd name="T17" fmla="*/ 873 h 912"/>
                  <a:gd name="T18" fmla="*/ 783 w 869"/>
                  <a:gd name="T19" fmla="*/ 874 h 912"/>
                  <a:gd name="T20" fmla="*/ 777 w 869"/>
                  <a:gd name="T21" fmla="*/ 877 h 912"/>
                  <a:gd name="T22" fmla="*/ 771 w 869"/>
                  <a:gd name="T23" fmla="*/ 879 h 912"/>
                  <a:gd name="T24" fmla="*/ 768 w 869"/>
                  <a:gd name="T25" fmla="*/ 880 h 912"/>
                  <a:gd name="T26" fmla="*/ 762 w 869"/>
                  <a:gd name="T27" fmla="*/ 881 h 912"/>
                  <a:gd name="T28" fmla="*/ 753 w 869"/>
                  <a:gd name="T29" fmla="*/ 884 h 912"/>
                  <a:gd name="T30" fmla="*/ 741 w 869"/>
                  <a:gd name="T31" fmla="*/ 887 h 912"/>
                  <a:gd name="T32" fmla="*/ 729 w 869"/>
                  <a:gd name="T33" fmla="*/ 890 h 912"/>
                  <a:gd name="T34" fmla="*/ 712 w 869"/>
                  <a:gd name="T35" fmla="*/ 893 h 912"/>
                  <a:gd name="T36" fmla="*/ 692 w 869"/>
                  <a:gd name="T37" fmla="*/ 896 h 912"/>
                  <a:gd name="T38" fmla="*/ 672 w 869"/>
                  <a:gd name="T39" fmla="*/ 899 h 912"/>
                  <a:gd name="T40" fmla="*/ 651 w 869"/>
                  <a:gd name="T41" fmla="*/ 901 h 912"/>
                  <a:gd name="T42" fmla="*/ 627 w 869"/>
                  <a:gd name="T43" fmla="*/ 904 h 912"/>
                  <a:gd name="T44" fmla="*/ 597 w 869"/>
                  <a:gd name="T45" fmla="*/ 906 h 912"/>
                  <a:gd name="T46" fmla="*/ 551 w 869"/>
                  <a:gd name="T47" fmla="*/ 908 h 912"/>
                  <a:gd name="T48" fmla="*/ 514 w 869"/>
                  <a:gd name="T49" fmla="*/ 910 h 912"/>
                  <a:gd name="T50" fmla="*/ 477 w 869"/>
                  <a:gd name="T51" fmla="*/ 910 h 912"/>
                  <a:gd name="T52" fmla="*/ 448 w 869"/>
                  <a:gd name="T53" fmla="*/ 911 h 912"/>
                  <a:gd name="T54" fmla="*/ 423 w 869"/>
                  <a:gd name="T55" fmla="*/ 911 h 912"/>
                  <a:gd name="T56" fmla="*/ 398 w 869"/>
                  <a:gd name="T57" fmla="*/ 911 h 912"/>
                  <a:gd name="T58" fmla="*/ 381 w 869"/>
                  <a:gd name="T59" fmla="*/ 910 h 912"/>
                  <a:gd name="T60" fmla="*/ 362 w 869"/>
                  <a:gd name="T61" fmla="*/ 910 h 912"/>
                  <a:gd name="T62" fmla="*/ 340 w 869"/>
                  <a:gd name="T63" fmla="*/ 909 h 912"/>
                  <a:gd name="T64" fmla="*/ 311 w 869"/>
                  <a:gd name="T65" fmla="*/ 908 h 912"/>
                  <a:gd name="T66" fmla="*/ 283 w 869"/>
                  <a:gd name="T67" fmla="*/ 907 h 912"/>
                  <a:gd name="T68" fmla="*/ 256 w 869"/>
                  <a:gd name="T69" fmla="*/ 905 h 912"/>
                  <a:gd name="T70" fmla="*/ 230 w 869"/>
                  <a:gd name="T71" fmla="*/ 902 h 912"/>
                  <a:gd name="T72" fmla="*/ 210 w 869"/>
                  <a:gd name="T73" fmla="*/ 900 h 912"/>
                  <a:gd name="T74" fmla="*/ 182 w 869"/>
                  <a:gd name="T75" fmla="*/ 897 h 912"/>
                  <a:gd name="T76" fmla="*/ 157 w 869"/>
                  <a:gd name="T77" fmla="*/ 893 h 912"/>
                  <a:gd name="T78" fmla="*/ 140 w 869"/>
                  <a:gd name="T79" fmla="*/ 890 h 912"/>
                  <a:gd name="T80" fmla="*/ 123 w 869"/>
                  <a:gd name="T81" fmla="*/ 887 h 912"/>
                  <a:gd name="T82" fmla="*/ 111 w 869"/>
                  <a:gd name="T83" fmla="*/ 883 h 912"/>
                  <a:gd name="T84" fmla="*/ 102 w 869"/>
                  <a:gd name="T85" fmla="*/ 881 h 912"/>
                  <a:gd name="T86" fmla="*/ 94 w 869"/>
                  <a:gd name="T87" fmla="*/ 879 h 912"/>
                  <a:gd name="T88" fmla="*/ 88 w 869"/>
                  <a:gd name="T89" fmla="*/ 876 h 912"/>
                  <a:gd name="T90" fmla="*/ 83 w 869"/>
                  <a:gd name="T91" fmla="*/ 874 h 912"/>
                  <a:gd name="T92" fmla="*/ 79 w 869"/>
                  <a:gd name="T93" fmla="*/ 871 h 912"/>
                  <a:gd name="T94" fmla="*/ 76 w 869"/>
                  <a:gd name="T95" fmla="*/ 870 h 912"/>
                  <a:gd name="T96" fmla="*/ 73 w 869"/>
                  <a:gd name="T97" fmla="*/ 867 h 912"/>
                  <a:gd name="T98" fmla="*/ 72 w 869"/>
                  <a:gd name="T99" fmla="*/ 866 h 912"/>
                  <a:gd name="T100" fmla="*/ 70 w 869"/>
                  <a:gd name="T101" fmla="*/ 863 h 912"/>
                  <a:gd name="T102" fmla="*/ 69 w 869"/>
                  <a:gd name="T103" fmla="*/ 859 h 912"/>
                  <a:gd name="T104" fmla="*/ 0 w 869"/>
                  <a:gd name="T10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12">
                    <a:moveTo>
                      <a:pt x="0" y="0"/>
                    </a:moveTo>
                    <a:lnTo>
                      <a:pt x="868" y="0"/>
                    </a:lnTo>
                    <a:lnTo>
                      <a:pt x="799" y="859"/>
                    </a:lnTo>
                    <a:lnTo>
                      <a:pt x="798" y="863"/>
                    </a:lnTo>
                    <a:lnTo>
                      <a:pt x="796" y="865"/>
                    </a:lnTo>
                    <a:lnTo>
                      <a:pt x="795" y="867"/>
                    </a:lnTo>
                    <a:lnTo>
                      <a:pt x="792" y="870"/>
                    </a:lnTo>
                    <a:lnTo>
                      <a:pt x="789" y="872"/>
                    </a:lnTo>
                    <a:lnTo>
                      <a:pt x="787" y="873"/>
                    </a:lnTo>
                    <a:lnTo>
                      <a:pt x="783" y="874"/>
                    </a:lnTo>
                    <a:lnTo>
                      <a:pt x="777" y="877"/>
                    </a:lnTo>
                    <a:lnTo>
                      <a:pt x="771" y="879"/>
                    </a:lnTo>
                    <a:lnTo>
                      <a:pt x="768" y="880"/>
                    </a:lnTo>
                    <a:lnTo>
                      <a:pt x="762" y="881"/>
                    </a:lnTo>
                    <a:lnTo>
                      <a:pt x="753" y="884"/>
                    </a:lnTo>
                    <a:lnTo>
                      <a:pt x="741" y="887"/>
                    </a:lnTo>
                    <a:lnTo>
                      <a:pt x="729" y="890"/>
                    </a:lnTo>
                    <a:lnTo>
                      <a:pt x="712" y="893"/>
                    </a:lnTo>
                    <a:lnTo>
                      <a:pt x="692" y="896"/>
                    </a:lnTo>
                    <a:lnTo>
                      <a:pt x="672" y="899"/>
                    </a:lnTo>
                    <a:lnTo>
                      <a:pt x="651" y="901"/>
                    </a:lnTo>
                    <a:lnTo>
                      <a:pt x="627" y="904"/>
                    </a:lnTo>
                    <a:lnTo>
                      <a:pt x="597" y="906"/>
                    </a:lnTo>
                    <a:lnTo>
                      <a:pt x="551" y="908"/>
                    </a:lnTo>
                    <a:lnTo>
                      <a:pt x="514" y="910"/>
                    </a:lnTo>
                    <a:lnTo>
                      <a:pt x="477" y="910"/>
                    </a:lnTo>
                    <a:lnTo>
                      <a:pt x="448" y="911"/>
                    </a:lnTo>
                    <a:lnTo>
                      <a:pt x="423" y="911"/>
                    </a:lnTo>
                    <a:lnTo>
                      <a:pt x="398" y="911"/>
                    </a:lnTo>
                    <a:lnTo>
                      <a:pt x="381" y="910"/>
                    </a:lnTo>
                    <a:lnTo>
                      <a:pt x="362" y="910"/>
                    </a:lnTo>
                    <a:lnTo>
                      <a:pt x="340" y="909"/>
                    </a:lnTo>
                    <a:lnTo>
                      <a:pt x="311" y="908"/>
                    </a:lnTo>
                    <a:lnTo>
                      <a:pt x="283" y="907"/>
                    </a:lnTo>
                    <a:lnTo>
                      <a:pt x="256" y="905"/>
                    </a:lnTo>
                    <a:lnTo>
                      <a:pt x="230" y="902"/>
                    </a:lnTo>
                    <a:lnTo>
                      <a:pt x="210" y="900"/>
                    </a:lnTo>
                    <a:lnTo>
                      <a:pt x="182" y="897"/>
                    </a:lnTo>
                    <a:lnTo>
                      <a:pt x="157" y="893"/>
                    </a:lnTo>
                    <a:lnTo>
                      <a:pt x="140" y="890"/>
                    </a:lnTo>
                    <a:lnTo>
                      <a:pt x="123" y="887"/>
                    </a:lnTo>
                    <a:lnTo>
                      <a:pt x="111" y="883"/>
                    </a:lnTo>
                    <a:lnTo>
                      <a:pt x="102" y="881"/>
                    </a:lnTo>
                    <a:lnTo>
                      <a:pt x="94" y="879"/>
                    </a:lnTo>
                    <a:lnTo>
                      <a:pt x="88" y="876"/>
                    </a:lnTo>
                    <a:lnTo>
                      <a:pt x="83" y="874"/>
                    </a:lnTo>
                    <a:lnTo>
                      <a:pt x="79" y="871"/>
                    </a:lnTo>
                    <a:lnTo>
                      <a:pt x="76" y="870"/>
                    </a:lnTo>
                    <a:lnTo>
                      <a:pt x="73" y="867"/>
                    </a:lnTo>
                    <a:lnTo>
                      <a:pt x="72" y="866"/>
                    </a:lnTo>
                    <a:lnTo>
                      <a:pt x="70" y="863"/>
                    </a:lnTo>
                    <a:lnTo>
                      <a:pt x="69" y="859"/>
                    </a:lnTo>
                    <a:lnTo>
                      <a:pt x="0" y="0"/>
                    </a:lnTo>
                  </a:path>
                </a:pathLst>
              </a:custGeom>
              <a:solidFill>
                <a:srgbClr val="C0C0FF"/>
              </a:solidFill>
              <a:ln w="12700" cap="rnd" cmpd="sng">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18" name="Oval 6"/>
              <p:cNvSpPr>
                <a:spLocks noChangeArrowheads="1"/>
              </p:cNvSpPr>
              <p:nvPr/>
            </p:nvSpPr>
            <p:spPr bwMode="auto">
              <a:xfrm>
                <a:off x="761" y="2889"/>
                <a:ext cx="718" cy="92"/>
              </a:xfrm>
              <a:prstGeom prst="ellipse">
                <a:avLst/>
              </a:prstGeom>
              <a:solidFill>
                <a:srgbClr val="8080FF"/>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9" name="Oval 7"/>
              <p:cNvSpPr>
                <a:spLocks noChangeArrowheads="1"/>
              </p:cNvSpPr>
              <p:nvPr/>
            </p:nvSpPr>
            <p:spPr bwMode="auto">
              <a:xfrm>
                <a:off x="692" y="2022"/>
                <a:ext cx="854" cy="111"/>
              </a:xfrm>
              <a:prstGeom prst="ellipse">
                <a:avLst/>
              </a:prstGeom>
              <a:solidFill>
                <a:srgbClr val="8080FF"/>
              </a:solidFill>
              <a:ln w="12700">
                <a:solidFill>
                  <a:srgbClr val="0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0120" name="Group 8"/>
              <p:cNvGrpSpPr>
                <a:grpSpLocks/>
              </p:cNvGrpSpPr>
              <p:nvPr/>
            </p:nvGrpSpPr>
            <p:grpSpPr bwMode="auto">
              <a:xfrm>
                <a:off x="1483" y="2042"/>
                <a:ext cx="202" cy="320"/>
                <a:chOff x="1483" y="2042"/>
                <a:chExt cx="202" cy="320"/>
              </a:xfrm>
            </p:grpSpPr>
            <p:sp>
              <p:nvSpPr>
                <p:cNvPr id="90121" name="Freeform 9"/>
                <p:cNvSpPr>
                  <a:spLocks/>
                </p:cNvSpPr>
                <p:nvPr/>
              </p:nvSpPr>
              <p:spPr bwMode="auto">
                <a:xfrm>
                  <a:off x="1483" y="2042"/>
                  <a:ext cx="202" cy="320"/>
                </a:xfrm>
                <a:custGeom>
                  <a:avLst/>
                  <a:gdLst>
                    <a:gd name="T0" fmla="*/ 201 w 202"/>
                    <a:gd name="T1" fmla="*/ 27 h 320"/>
                    <a:gd name="T2" fmla="*/ 201 w 202"/>
                    <a:gd name="T3" fmla="*/ 31 h 320"/>
                    <a:gd name="T4" fmla="*/ 52 w 202"/>
                    <a:gd name="T5" fmla="*/ 319 h 320"/>
                    <a:gd name="T6" fmla="*/ 74 w 202"/>
                    <a:gd name="T7" fmla="*/ 54 h 320"/>
                    <a:gd name="T8" fmla="*/ 76 w 202"/>
                    <a:gd name="T9" fmla="*/ 38 h 320"/>
                    <a:gd name="T10" fmla="*/ 71 w 202"/>
                    <a:gd name="T11" fmla="*/ 31 h 320"/>
                    <a:gd name="T12" fmla="*/ 66 w 202"/>
                    <a:gd name="T13" fmla="*/ 27 h 320"/>
                    <a:gd name="T14" fmla="*/ 60 w 202"/>
                    <a:gd name="T15" fmla="*/ 23 h 320"/>
                    <a:gd name="T16" fmla="*/ 53 w 202"/>
                    <a:gd name="T17" fmla="*/ 20 h 320"/>
                    <a:gd name="T18" fmla="*/ 39 w 202"/>
                    <a:gd name="T19" fmla="*/ 15 h 320"/>
                    <a:gd name="T20" fmla="*/ 28 w 202"/>
                    <a:gd name="T21" fmla="*/ 11 h 320"/>
                    <a:gd name="T22" fmla="*/ 17 w 202"/>
                    <a:gd name="T23" fmla="*/ 9 h 320"/>
                    <a:gd name="T24" fmla="*/ 0 w 202"/>
                    <a:gd name="T25" fmla="*/ 4 h 320"/>
                    <a:gd name="T26" fmla="*/ 39 w 202"/>
                    <a:gd name="T27" fmla="*/ 1 h 320"/>
                    <a:gd name="T28" fmla="*/ 55 w 202"/>
                    <a:gd name="T29" fmla="*/ 1 h 320"/>
                    <a:gd name="T30" fmla="*/ 79 w 202"/>
                    <a:gd name="T31" fmla="*/ 0 h 320"/>
                    <a:gd name="T32" fmla="*/ 96 w 202"/>
                    <a:gd name="T33" fmla="*/ 0 h 320"/>
                    <a:gd name="T34" fmla="*/ 115 w 202"/>
                    <a:gd name="T35" fmla="*/ 2 h 320"/>
                    <a:gd name="T36" fmla="*/ 131 w 202"/>
                    <a:gd name="T37" fmla="*/ 3 h 320"/>
                    <a:gd name="T38" fmla="*/ 144 w 202"/>
                    <a:gd name="T39" fmla="*/ 4 h 320"/>
                    <a:gd name="T40" fmla="*/ 167 w 202"/>
                    <a:gd name="T41" fmla="*/ 8 h 320"/>
                    <a:gd name="T42" fmla="*/ 182 w 202"/>
                    <a:gd name="T43" fmla="*/ 12 h 320"/>
                    <a:gd name="T44" fmla="*/ 194 w 202"/>
                    <a:gd name="T45" fmla="*/ 17 h 320"/>
                    <a:gd name="T46" fmla="*/ 200 w 202"/>
                    <a:gd name="T47" fmla="*/ 23 h 320"/>
                    <a:gd name="T48" fmla="*/ 201 w 202"/>
                    <a:gd name="T49"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320">
                      <a:moveTo>
                        <a:pt x="201" y="27"/>
                      </a:moveTo>
                      <a:lnTo>
                        <a:pt x="201" y="31"/>
                      </a:lnTo>
                      <a:lnTo>
                        <a:pt x="52" y="319"/>
                      </a:lnTo>
                      <a:lnTo>
                        <a:pt x="74" y="54"/>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C0C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2" name="Freeform 10"/>
                <p:cNvSpPr>
                  <a:spLocks/>
                </p:cNvSpPr>
                <p:nvPr/>
              </p:nvSpPr>
              <p:spPr bwMode="auto">
                <a:xfrm>
                  <a:off x="1483" y="2042"/>
                  <a:ext cx="202" cy="53"/>
                </a:xfrm>
                <a:custGeom>
                  <a:avLst/>
                  <a:gdLst>
                    <a:gd name="T0" fmla="*/ 201 w 202"/>
                    <a:gd name="T1" fmla="*/ 27 h 53"/>
                    <a:gd name="T2" fmla="*/ 199 w 202"/>
                    <a:gd name="T3" fmla="*/ 29 h 53"/>
                    <a:gd name="T4" fmla="*/ 195 w 202"/>
                    <a:gd name="T5" fmla="*/ 33 h 53"/>
                    <a:gd name="T6" fmla="*/ 190 w 202"/>
                    <a:gd name="T7" fmla="*/ 36 h 53"/>
                    <a:gd name="T8" fmla="*/ 176 w 202"/>
                    <a:gd name="T9" fmla="*/ 42 h 53"/>
                    <a:gd name="T10" fmla="*/ 165 w 202"/>
                    <a:gd name="T11" fmla="*/ 43 h 53"/>
                    <a:gd name="T12" fmla="*/ 151 w 202"/>
                    <a:gd name="T13" fmla="*/ 47 h 53"/>
                    <a:gd name="T14" fmla="*/ 137 w 202"/>
                    <a:gd name="T15" fmla="*/ 49 h 53"/>
                    <a:gd name="T16" fmla="*/ 115 w 202"/>
                    <a:gd name="T17" fmla="*/ 50 h 53"/>
                    <a:gd name="T18" fmla="*/ 100 w 202"/>
                    <a:gd name="T19" fmla="*/ 51 h 53"/>
                    <a:gd name="T20" fmla="*/ 85 w 202"/>
                    <a:gd name="T21" fmla="*/ 52 h 53"/>
                    <a:gd name="T22" fmla="*/ 72 w 202"/>
                    <a:gd name="T23" fmla="*/ 52 h 53"/>
                    <a:gd name="T24" fmla="*/ 76 w 202"/>
                    <a:gd name="T25" fmla="*/ 38 h 53"/>
                    <a:gd name="T26" fmla="*/ 71 w 202"/>
                    <a:gd name="T27" fmla="*/ 31 h 53"/>
                    <a:gd name="T28" fmla="*/ 66 w 202"/>
                    <a:gd name="T29" fmla="*/ 27 h 53"/>
                    <a:gd name="T30" fmla="*/ 60 w 202"/>
                    <a:gd name="T31" fmla="*/ 23 h 53"/>
                    <a:gd name="T32" fmla="*/ 53 w 202"/>
                    <a:gd name="T33" fmla="*/ 20 h 53"/>
                    <a:gd name="T34" fmla="*/ 39 w 202"/>
                    <a:gd name="T35" fmla="*/ 15 h 53"/>
                    <a:gd name="T36" fmla="*/ 28 w 202"/>
                    <a:gd name="T37" fmla="*/ 11 h 53"/>
                    <a:gd name="T38" fmla="*/ 17 w 202"/>
                    <a:gd name="T39" fmla="*/ 9 h 53"/>
                    <a:gd name="T40" fmla="*/ 0 w 202"/>
                    <a:gd name="T41" fmla="*/ 4 h 53"/>
                    <a:gd name="T42" fmla="*/ 39 w 202"/>
                    <a:gd name="T43" fmla="*/ 1 h 53"/>
                    <a:gd name="T44" fmla="*/ 55 w 202"/>
                    <a:gd name="T45" fmla="*/ 1 h 53"/>
                    <a:gd name="T46" fmla="*/ 79 w 202"/>
                    <a:gd name="T47" fmla="*/ 0 h 53"/>
                    <a:gd name="T48" fmla="*/ 96 w 202"/>
                    <a:gd name="T49" fmla="*/ 0 h 53"/>
                    <a:gd name="T50" fmla="*/ 115 w 202"/>
                    <a:gd name="T51" fmla="*/ 2 h 53"/>
                    <a:gd name="T52" fmla="*/ 131 w 202"/>
                    <a:gd name="T53" fmla="*/ 3 h 53"/>
                    <a:gd name="T54" fmla="*/ 144 w 202"/>
                    <a:gd name="T55" fmla="*/ 4 h 53"/>
                    <a:gd name="T56" fmla="*/ 167 w 202"/>
                    <a:gd name="T57" fmla="*/ 8 h 53"/>
                    <a:gd name="T58" fmla="*/ 182 w 202"/>
                    <a:gd name="T59" fmla="*/ 12 h 53"/>
                    <a:gd name="T60" fmla="*/ 194 w 202"/>
                    <a:gd name="T61" fmla="*/ 17 h 53"/>
                    <a:gd name="T62" fmla="*/ 200 w 202"/>
                    <a:gd name="T63" fmla="*/ 23 h 53"/>
                    <a:gd name="T64" fmla="*/ 201 w 202"/>
                    <a:gd name="T6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53">
                      <a:moveTo>
                        <a:pt x="201" y="27"/>
                      </a:moveTo>
                      <a:lnTo>
                        <a:pt x="199" y="29"/>
                      </a:lnTo>
                      <a:lnTo>
                        <a:pt x="195" y="33"/>
                      </a:lnTo>
                      <a:lnTo>
                        <a:pt x="190" y="36"/>
                      </a:lnTo>
                      <a:lnTo>
                        <a:pt x="176" y="42"/>
                      </a:lnTo>
                      <a:lnTo>
                        <a:pt x="165" y="43"/>
                      </a:lnTo>
                      <a:lnTo>
                        <a:pt x="151" y="47"/>
                      </a:lnTo>
                      <a:lnTo>
                        <a:pt x="137" y="49"/>
                      </a:lnTo>
                      <a:lnTo>
                        <a:pt x="115" y="50"/>
                      </a:lnTo>
                      <a:lnTo>
                        <a:pt x="100" y="51"/>
                      </a:lnTo>
                      <a:lnTo>
                        <a:pt x="85" y="52"/>
                      </a:lnTo>
                      <a:lnTo>
                        <a:pt x="72" y="52"/>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808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0123" name="Group 11"/>
            <p:cNvGrpSpPr>
              <a:grpSpLocks/>
            </p:cNvGrpSpPr>
            <p:nvPr/>
          </p:nvGrpSpPr>
          <p:grpSpPr bwMode="auto">
            <a:xfrm>
              <a:off x="2717" y="3363"/>
              <a:ext cx="849" cy="571"/>
              <a:chOff x="728" y="2488"/>
              <a:chExt cx="791" cy="501"/>
            </a:xfrm>
          </p:grpSpPr>
          <p:sp>
            <p:nvSpPr>
              <p:cNvPr id="90124" name="Freeform 12"/>
              <p:cNvSpPr>
                <a:spLocks/>
              </p:cNvSpPr>
              <p:nvPr/>
            </p:nvSpPr>
            <p:spPr bwMode="auto">
              <a:xfrm>
                <a:off x="728" y="2540"/>
                <a:ext cx="791" cy="449"/>
              </a:xfrm>
              <a:custGeom>
                <a:avLst/>
                <a:gdLst>
                  <a:gd name="T0" fmla="*/ 0 w 791"/>
                  <a:gd name="T1" fmla="*/ 0 h 449"/>
                  <a:gd name="T2" fmla="*/ 790 w 791"/>
                  <a:gd name="T3" fmla="*/ 0 h 449"/>
                  <a:gd name="T4" fmla="*/ 760 w 791"/>
                  <a:gd name="T5" fmla="*/ 396 h 449"/>
                  <a:gd name="T6" fmla="*/ 760 w 791"/>
                  <a:gd name="T7" fmla="*/ 400 h 449"/>
                  <a:gd name="T8" fmla="*/ 758 w 791"/>
                  <a:gd name="T9" fmla="*/ 402 h 449"/>
                  <a:gd name="T10" fmla="*/ 756 w 791"/>
                  <a:gd name="T11" fmla="*/ 404 h 449"/>
                  <a:gd name="T12" fmla="*/ 753 w 791"/>
                  <a:gd name="T13" fmla="*/ 407 h 449"/>
                  <a:gd name="T14" fmla="*/ 750 w 791"/>
                  <a:gd name="T15" fmla="*/ 409 h 449"/>
                  <a:gd name="T16" fmla="*/ 748 w 791"/>
                  <a:gd name="T17" fmla="*/ 410 h 449"/>
                  <a:gd name="T18" fmla="*/ 744 w 791"/>
                  <a:gd name="T19" fmla="*/ 411 h 449"/>
                  <a:gd name="T20" fmla="*/ 739 w 791"/>
                  <a:gd name="T21" fmla="*/ 414 h 449"/>
                  <a:gd name="T22" fmla="*/ 732 w 791"/>
                  <a:gd name="T23" fmla="*/ 416 h 449"/>
                  <a:gd name="T24" fmla="*/ 729 w 791"/>
                  <a:gd name="T25" fmla="*/ 417 h 449"/>
                  <a:gd name="T26" fmla="*/ 723 w 791"/>
                  <a:gd name="T27" fmla="*/ 418 h 449"/>
                  <a:gd name="T28" fmla="*/ 714 w 791"/>
                  <a:gd name="T29" fmla="*/ 421 h 449"/>
                  <a:gd name="T30" fmla="*/ 702 w 791"/>
                  <a:gd name="T31" fmla="*/ 424 h 449"/>
                  <a:gd name="T32" fmla="*/ 690 w 791"/>
                  <a:gd name="T33" fmla="*/ 427 h 449"/>
                  <a:gd name="T34" fmla="*/ 673 w 791"/>
                  <a:gd name="T35" fmla="*/ 430 h 449"/>
                  <a:gd name="T36" fmla="*/ 654 w 791"/>
                  <a:gd name="T37" fmla="*/ 433 h 449"/>
                  <a:gd name="T38" fmla="*/ 633 w 791"/>
                  <a:gd name="T39" fmla="*/ 436 h 449"/>
                  <a:gd name="T40" fmla="*/ 613 w 791"/>
                  <a:gd name="T41" fmla="*/ 438 h 449"/>
                  <a:gd name="T42" fmla="*/ 588 w 791"/>
                  <a:gd name="T43" fmla="*/ 441 h 449"/>
                  <a:gd name="T44" fmla="*/ 558 w 791"/>
                  <a:gd name="T45" fmla="*/ 443 h 449"/>
                  <a:gd name="T46" fmla="*/ 513 w 791"/>
                  <a:gd name="T47" fmla="*/ 445 h 449"/>
                  <a:gd name="T48" fmla="*/ 476 w 791"/>
                  <a:gd name="T49" fmla="*/ 447 h 449"/>
                  <a:gd name="T50" fmla="*/ 438 w 791"/>
                  <a:gd name="T51" fmla="*/ 447 h 449"/>
                  <a:gd name="T52" fmla="*/ 410 w 791"/>
                  <a:gd name="T53" fmla="*/ 448 h 449"/>
                  <a:gd name="T54" fmla="*/ 384 w 791"/>
                  <a:gd name="T55" fmla="*/ 448 h 449"/>
                  <a:gd name="T56" fmla="*/ 359 w 791"/>
                  <a:gd name="T57" fmla="*/ 448 h 449"/>
                  <a:gd name="T58" fmla="*/ 342 w 791"/>
                  <a:gd name="T59" fmla="*/ 447 h 449"/>
                  <a:gd name="T60" fmla="*/ 324 w 791"/>
                  <a:gd name="T61" fmla="*/ 447 h 449"/>
                  <a:gd name="T62" fmla="*/ 301 w 791"/>
                  <a:gd name="T63" fmla="*/ 446 h 449"/>
                  <a:gd name="T64" fmla="*/ 273 w 791"/>
                  <a:gd name="T65" fmla="*/ 445 h 449"/>
                  <a:gd name="T66" fmla="*/ 245 w 791"/>
                  <a:gd name="T67" fmla="*/ 444 h 449"/>
                  <a:gd name="T68" fmla="*/ 217 w 791"/>
                  <a:gd name="T69" fmla="*/ 442 h 449"/>
                  <a:gd name="T70" fmla="*/ 192 w 791"/>
                  <a:gd name="T71" fmla="*/ 439 h 449"/>
                  <a:gd name="T72" fmla="*/ 172 w 791"/>
                  <a:gd name="T73" fmla="*/ 437 h 449"/>
                  <a:gd name="T74" fmla="*/ 144 w 791"/>
                  <a:gd name="T75" fmla="*/ 434 h 449"/>
                  <a:gd name="T76" fmla="*/ 119 w 791"/>
                  <a:gd name="T77" fmla="*/ 430 h 449"/>
                  <a:gd name="T78" fmla="*/ 102 w 791"/>
                  <a:gd name="T79" fmla="*/ 427 h 449"/>
                  <a:gd name="T80" fmla="*/ 85 w 791"/>
                  <a:gd name="T81" fmla="*/ 424 h 449"/>
                  <a:gd name="T82" fmla="*/ 72 w 791"/>
                  <a:gd name="T83" fmla="*/ 420 h 449"/>
                  <a:gd name="T84" fmla="*/ 64 w 791"/>
                  <a:gd name="T85" fmla="*/ 418 h 449"/>
                  <a:gd name="T86" fmla="*/ 56 w 791"/>
                  <a:gd name="T87" fmla="*/ 416 h 449"/>
                  <a:gd name="T88" fmla="*/ 50 w 791"/>
                  <a:gd name="T89" fmla="*/ 413 h 449"/>
                  <a:gd name="T90" fmla="*/ 45 w 791"/>
                  <a:gd name="T91" fmla="*/ 411 h 449"/>
                  <a:gd name="T92" fmla="*/ 41 w 791"/>
                  <a:gd name="T93" fmla="*/ 408 h 449"/>
                  <a:gd name="T94" fmla="*/ 38 w 791"/>
                  <a:gd name="T95" fmla="*/ 407 h 449"/>
                  <a:gd name="T96" fmla="*/ 35 w 791"/>
                  <a:gd name="T97" fmla="*/ 404 h 449"/>
                  <a:gd name="T98" fmla="*/ 33 w 791"/>
                  <a:gd name="T99" fmla="*/ 403 h 449"/>
                  <a:gd name="T100" fmla="*/ 31 w 791"/>
                  <a:gd name="T101" fmla="*/ 400 h 449"/>
                  <a:gd name="T102" fmla="*/ 30 w 791"/>
                  <a:gd name="T103" fmla="*/ 396 h 449"/>
                  <a:gd name="T104" fmla="*/ 0 w 791"/>
                  <a:gd name="T105"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449">
                    <a:moveTo>
                      <a:pt x="0" y="0"/>
                    </a:moveTo>
                    <a:lnTo>
                      <a:pt x="790" y="0"/>
                    </a:lnTo>
                    <a:lnTo>
                      <a:pt x="760" y="396"/>
                    </a:lnTo>
                    <a:lnTo>
                      <a:pt x="760" y="400"/>
                    </a:lnTo>
                    <a:lnTo>
                      <a:pt x="758" y="402"/>
                    </a:lnTo>
                    <a:lnTo>
                      <a:pt x="756" y="404"/>
                    </a:lnTo>
                    <a:lnTo>
                      <a:pt x="753" y="407"/>
                    </a:lnTo>
                    <a:lnTo>
                      <a:pt x="750" y="409"/>
                    </a:lnTo>
                    <a:lnTo>
                      <a:pt x="748" y="410"/>
                    </a:lnTo>
                    <a:lnTo>
                      <a:pt x="744" y="411"/>
                    </a:lnTo>
                    <a:lnTo>
                      <a:pt x="739" y="414"/>
                    </a:lnTo>
                    <a:lnTo>
                      <a:pt x="732" y="416"/>
                    </a:lnTo>
                    <a:lnTo>
                      <a:pt x="729" y="417"/>
                    </a:lnTo>
                    <a:lnTo>
                      <a:pt x="723" y="418"/>
                    </a:lnTo>
                    <a:lnTo>
                      <a:pt x="714" y="421"/>
                    </a:lnTo>
                    <a:lnTo>
                      <a:pt x="702" y="424"/>
                    </a:lnTo>
                    <a:lnTo>
                      <a:pt x="690" y="427"/>
                    </a:lnTo>
                    <a:lnTo>
                      <a:pt x="673" y="430"/>
                    </a:lnTo>
                    <a:lnTo>
                      <a:pt x="654" y="433"/>
                    </a:lnTo>
                    <a:lnTo>
                      <a:pt x="633" y="436"/>
                    </a:lnTo>
                    <a:lnTo>
                      <a:pt x="613" y="438"/>
                    </a:lnTo>
                    <a:lnTo>
                      <a:pt x="588" y="441"/>
                    </a:lnTo>
                    <a:lnTo>
                      <a:pt x="558" y="443"/>
                    </a:lnTo>
                    <a:lnTo>
                      <a:pt x="513" y="445"/>
                    </a:lnTo>
                    <a:lnTo>
                      <a:pt x="476" y="447"/>
                    </a:lnTo>
                    <a:lnTo>
                      <a:pt x="438" y="447"/>
                    </a:lnTo>
                    <a:lnTo>
                      <a:pt x="410" y="448"/>
                    </a:lnTo>
                    <a:lnTo>
                      <a:pt x="384" y="448"/>
                    </a:lnTo>
                    <a:lnTo>
                      <a:pt x="359" y="448"/>
                    </a:lnTo>
                    <a:lnTo>
                      <a:pt x="342" y="447"/>
                    </a:lnTo>
                    <a:lnTo>
                      <a:pt x="324" y="447"/>
                    </a:lnTo>
                    <a:lnTo>
                      <a:pt x="301" y="446"/>
                    </a:lnTo>
                    <a:lnTo>
                      <a:pt x="273" y="445"/>
                    </a:lnTo>
                    <a:lnTo>
                      <a:pt x="245" y="444"/>
                    </a:lnTo>
                    <a:lnTo>
                      <a:pt x="217" y="442"/>
                    </a:lnTo>
                    <a:lnTo>
                      <a:pt x="192" y="439"/>
                    </a:lnTo>
                    <a:lnTo>
                      <a:pt x="172" y="437"/>
                    </a:lnTo>
                    <a:lnTo>
                      <a:pt x="144" y="434"/>
                    </a:lnTo>
                    <a:lnTo>
                      <a:pt x="119" y="430"/>
                    </a:lnTo>
                    <a:lnTo>
                      <a:pt x="102" y="427"/>
                    </a:lnTo>
                    <a:lnTo>
                      <a:pt x="85" y="424"/>
                    </a:lnTo>
                    <a:lnTo>
                      <a:pt x="72" y="420"/>
                    </a:lnTo>
                    <a:lnTo>
                      <a:pt x="64" y="418"/>
                    </a:lnTo>
                    <a:lnTo>
                      <a:pt x="56" y="416"/>
                    </a:lnTo>
                    <a:lnTo>
                      <a:pt x="50" y="413"/>
                    </a:lnTo>
                    <a:lnTo>
                      <a:pt x="45" y="411"/>
                    </a:lnTo>
                    <a:lnTo>
                      <a:pt x="41" y="408"/>
                    </a:lnTo>
                    <a:lnTo>
                      <a:pt x="38" y="407"/>
                    </a:lnTo>
                    <a:lnTo>
                      <a:pt x="35" y="404"/>
                    </a:lnTo>
                    <a:lnTo>
                      <a:pt x="33" y="403"/>
                    </a:lnTo>
                    <a:lnTo>
                      <a:pt x="31" y="400"/>
                    </a:lnTo>
                    <a:lnTo>
                      <a:pt x="30" y="396"/>
                    </a:lnTo>
                    <a:lnTo>
                      <a:pt x="0" y="0"/>
                    </a:lnTo>
                  </a:path>
                </a:pathLst>
              </a:custGeom>
              <a:solidFill>
                <a:srgbClr val="00B7A5"/>
              </a:solidFill>
              <a:ln w="12700" cap="rnd" cmpd="sng">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Oval 13"/>
              <p:cNvSpPr>
                <a:spLocks noChangeArrowheads="1"/>
              </p:cNvSpPr>
              <p:nvPr/>
            </p:nvSpPr>
            <p:spPr bwMode="auto">
              <a:xfrm>
                <a:off x="730" y="2488"/>
                <a:ext cx="777" cy="98"/>
              </a:xfrm>
              <a:prstGeom prst="ellipse">
                <a:avLst/>
              </a:prstGeom>
              <a:solidFill>
                <a:srgbClr val="00B7A5"/>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26" name="Oval 14"/>
              <p:cNvSpPr>
                <a:spLocks noChangeArrowheads="1"/>
              </p:cNvSpPr>
              <p:nvPr/>
            </p:nvSpPr>
            <p:spPr bwMode="auto">
              <a:xfrm>
                <a:off x="761" y="2889"/>
                <a:ext cx="718" cy="92"/>
              </a:xfrm>
              <a:prstGeom prst="ellipse">
                <a:avLst/>
              </a:prstGeom>
              <a:solidFill>
                <a:srgbClr val="00B7A5"/>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127" name="Group 15"/>
            <p:cNvGrpSpPr>
              <a:grpSpLocks/>
            </p:cNvGrpSpPr>
            <p:nvPr/>
          </p:nvGrpSpPr>
          <p:grpSpPr bwMode="auto">
            <a:xfrm>
              <a:off x="2400" y="2964"/>
              <a:ext cx="368" cy="738"/>
              <a:chOff x="432" y="2138"/>
              <a:chExt cx="343" cy="648"/>
            </a:xfrm>
          </p:grpSpPr>
          <p:sp>
            <p:nvSpPr>
              <p:cNvPr id="90128" name="Freeform 16"/>
              <p:cNvSpPr>
                <a:spLocks/>
              </p:cNvSpPr>
              <p:nvPr/>
            </p:nvSpPr>
            <p:spPr bwMode="auto">
              <a:xfrm>
                <a:off x="432" y="2138"/>
                <a:ext cx="343" cy="648"/>
              </a:xfrm>
              <a:custGeom>
                <a:avLst/>
                <a:gdLst>
                  <a:gd name="T0" fmla="*/ 254 w 343"/>
                  <a:gd name="T1" fmla="*/ 81 h 648"/>
                  <a:gd name="T2" fmla="*/ 213 w 343"/>
                  <a:gd name="T3" fmla="*/ 92 h 648"/>
                  <a:gd name="T4" fmla="*/ 177 w 343"/>
                  <a:gd name="T5" fmla="*/ 113 h 648"/>
                  <a:gd name="T6" fmla="*/ 143 w 343"/>
                  <a:gd name="T7" fmla="*/ 147 h 648"/>
                  <a:gd name="T8" fmla="*/ 111 w 343"/>
                  <a:gd name="T9" fmla="*/ 194 h 648"/>
                  <a:gd name="T10" fmla="*/ 91 w 343"/>
                  <a:gd name="T11" fmla="*/ 256 h 648"/>
                  <a:gd name="T12" fmla="*/ 84 w 343"/>
                  <a:gd name="T13" fmla="*/ 311 h 648"/>
                  <a:gd name="T14" fmla="*/ 87 w 343"/>
                  <a:gd name="T15" fmla="*/ 357 h 648"/>
                  <a:gd name="T16" fmla="*/ 98 w 343"/>
                  <a:gd name="T17" fmla="*/ 414 h 648"/>
                  <a:gd name="T18" fmla="*/ 125 w 343"/>
                  <a:gd name="T19" fmla="*/ 471 h 648"/>
                  <a:gd name="T20" fmla="*/ 154 w 343"/>
                  <a:gd name="T21" fmla="*/ 508 h 648"/>
                  <a:gd name="T22" fmla="*/ 184 w 343"/>
                  <a:gd name="T23" fmla="*/ 534 h 648"/>
                  <a:gd name="T24" fmla="*/ 211 w 343"/>
                  <a:gd name="T25" fmla="*/ 549 h 648"/>
                  <a:gd name="T26" fmla="*/ 240 w 343"/>
                  <a:gd name="T27" fmla="*/ 560 h 648"/>
                  <a:gd name="T28" fmla="*/ 269 w 343"/>
                  <a:gd name="T29" fmla="*/ 565 h 648"/>
                  <a:gd name="T30" fmla="*/ 298 w 343"/>
                  <a:gd name="T31" fmla="*/ 564 h 648"/>
                  <a:gd name="T32" fmla="*/ 318 w 343"/>
                  <a:gd name="T33" fmla="*/ 563 h 648"/>
                  <a:gd name="T34" fmla="*/ 332 w 343"/>
                  <a:gd name="T35" fmla="*/ 570 h 648"/>
                  <a:gd name="T36" fmla="*/ 341 w 343"/>
                  <a:gd name="T37" fmla="*/ 590 h 648"/>
                  <a:gd name="T38" fmla="*/ 342 w 343"/>
                  <a:gd name="T39" fmla="*/ 610 h 648"/>
                  <a:gd name="T40" fmla="*/ 337 w 343"/>
                  <a:gd name="T41" fmla="*/ 627 h 648"/>
                  <a:gd name="T42" fmla="*/ 331 w 343"/>
                  <a:gd name="T43" fmla="*/ 637 h 648"/>
                  <a:gd name="T44" fmla="*/ 313 w 343"/>
                  <a:gd name="T45" fmla="*/ 644 h 648"/>
                  <a:gd name="T46" fmla="*/ 271 w 343"/>
                  <a:gd name="T47" fmla="*/ 647 h 648"/>
                  <a:gd name="T48" fmla="*/ 227 w 343"/>
                  <a:gd name="T49" fmla="*/ 643 h 648"/>
                  <a:gd name="T50" fmla="*/ 184 w 343"/>
                  <a:gd name="T51" fmla="*/ 629 h 648"/>
                  <a:gd name="T52" fmla="*/ 144 w 343"/>
                  <a:gd name="T53" fmla="*/ 608 h 648"/>
                  <a:gd name="T54" fmla="*/ 106 w 343"/>
                  <a:gd name="T55" fmla="*/ 578 h 648"/>
                  <a:gd name="T56" fmla="*/ 78 w 343"/>
                  <a:gd name="T57" fmla="*/ 549 h 648"/>
                  <a:gd name="T58" fmla="*/ 54 w 343"/>
                  <a:gd name="T59" fmla="*/ 516 h 648"/>
                  <a:gd name="T60" fmla="*/ 26 w 343"/>
                  <a:gd name="T61" fmla="*/ 458 h 648"/>
                  <a:gd name="T62" fmla="*/ 5 w 343"/>
                  <a:gd name="T63" fmla="*/ 383 h 648"/>
                  <a:gd name="T64" fmla="*/ 1 w 343"/>
                  <a:gd name="T65" fmla="*/ 327 h 648"/>
                  <a:gd name="T66" fmla="*/ 2 w 343"/>
                  <a:gd name="T67" fmla="*/ 296 h 648"/>
                  <a:gd name="T68" fmla="*/ 8 w 343"/>
                  <a:gd name="T69" fmla="*/ 248 h 648"/>
                  <a:gd name="T70" fmla="*/ 23 w 343"/>
                  <a:gd name="T71" fmla="*/ 195 h 648"/>
                  <a:gd name="T72" fmla="*/ 44 w 343"/>
                  <a:gd name="T73" fmla="*/ 150 h 648"/>
                  <a:gd name="T74" fmla="*/ 66 w 343"/>
                  <a:gd name="T75" fmla="*/ 115 h 648"/>
                  <a:gd name="T76" fmla="*/ 91 w 343"/>
                  <a:gd name="T77" fmla="*/ 85 h 648"/>
                  <a:gd name="T78" fmla="*/ 127 w 343"/>
                  <a:gd name="T79" fmla="*/ 53 h 648"/>
                  <a:gd name="T80" fmla="*/ 156 w 343"/>
                  <a:gd name="T81" fmla="*/ 33 h 648"/>
                  <a:gd name="T82" fmla="*/ 192 w 343"/>
                  <a:gd name="T83" fmla="*/ 16 h 648"/>
                  <a:gd name="T84" fmla="*/ 227 w 343"/>
                  <a:gd name="T85" fmla="*/ 6 h 648"/>
                  <a:gd name="T86" fmla="*/ 269 w 343"/>
                  <a:gd name="T87" fmla="*/ 0 h 648"/>
                  <a:gd name="T88" fmla="*/ 281 w 343"/>
                  <a:gd name="T89" fmla="*/ 7 h 648"/>
                  <a:gd name="T90" fmla="*/ 289 w 343"/>
                  <a:gd name="T91" fmla="*/ 22 h 648"/>
                  <a:gd name="T92" fmla="*/ 292 w 343"/>
                  <a:gd name="T93" fmla="*/ 43 h 648"/>
                  <a:gd name="T94" fmla="*/ 283 w 343"/>
                  <a:gd name="T95" fmla="*/ 71 h 648"/>
                  <a:gd name="T96" fmla="*/ 270 w 343"/>
                  <a:gd name="T97" fmla="*/ 7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648">
                    <a:moveTo>
                      <a:pt x="270" y="78"/>
                    </a:moveTo>
                    <a:lnTo>
                      <a:pt x="254" y="81"/>
                    </a:lnTo>
                    <a:lnTo>
                      <a:pt x="231" y="86"/>
                    </a:lnTo>
                    <a:lnTo>
                      <a:pt x="213" y="92"/>
                    </a:lnTo>
                    <a:lnTo>
                      <a:pt x="193" y="103"/>
                    </a:lnTo>
                    <a:lnTo>
                      <a:pt x="177" y="113"/>
                    </a:lnTo>
                    <a:lnTo>
                      <a:pt x="159" y="130"/>
                    </a:lnTo>
                    <a:lnTo>
                      <a:pt x="143" y="147"/>
                    </a:lnTo>
                    <a:lnTo>
                      <a:pt x="126" y="168"/>
                    </a:lnTo>
                    <a:lnTo>
                      <a:pt x="111" y="194"/>
                    </a:lnTo>
                    <a:lnTo>
                      <a:pt x="100" y="221"/>
                    </a:lnTo>
                    <a:lnTo>
                      <a:pt x="91" y="256"/>
                    </a:lnTo>
                    <a:lnTo>
                      <a:pt x="86" y="287"/>
                    </a:lnTo>
                    <a:lnTo>
                      <a:pt x="84" y="311"/>
                    </a:lnTo>
                    <a:lnTo>
                      <a:pt x="85" y="340"/>
                    </a:lnTo>
                    <a:lnTo>
                      <a:pt x="87" y="357"/>
                    </a:lnTo>
                    <a:lnTo>
                      <a:pt x="90" y="384"/>
                    </a:lnTo>
                    <a:lnTo>
                      <a:pt x="98" y="414"/>
                    </a:lnTo>
                    <a:lnTo>
                      <a:pt x="113" y="450"/>
                    </a:lnTo>
                    <a:lnTo>
                      <a:pt x="125" y="471"/>
                    </a:lnTo>
                    <a:lnTo>
                      <a:pt x="138" y="490"/>
                    </a:lnTo>
                    <a:lnTo>
                      <a:pt x="154" y="508"/>
                    </a:lnTo>
                    <a:lnTo>
                      <a:pt x="171" y="524"/>
                    </a:lnTo>
                    <a:lnTo>
                      <a:pt x="184" y="534"/>
                    </a:lnTo>
                    <a:lnTo>
                      <a:pt x="198" y="543"/>
                    </a:lnTo>
                    <a:lnTo>
                      <a:pt x="211" y="549"/>
                    </a:lnTo>
                    <a:lnTo>
                      <a:pt x="225" y="555"/>
                    </a:lnTo>
                    <a:lnTo>
                      <a:pt x="240" y="560"/>
                    </a:lnTo>
                    <a:lnTo>
                      <a:pt x="254" y="563"/>
                    </a:lnTo>
                    <a:lnTo>
                      <a:pt x="269" y="565"/>
                    </a:lnTo>
                    <a:lnTo>
                      <a:pt x="282" y="565"/>
                    </a:lnTo>
                    <a:lnTo>
                      <a:pt x="298" y="564"/>
                    </a:lnTo>
                    <a:lnTo>
                      <a:pt x="311" y="563"/>
                    </a:lnTo>
                    <a:lnTo>
                      <a:pt x="318" y="563"/>
                    </a:lnTo>
                    <a:lnTo>
                      <a:pt x="327" y="565"/>
                    </a:lnTo>
                    <a:lnTo>
                      <a:pt x="332" y="570"/>
                    </a:lnTo>
                    <a:lnTo>
                      <a:pt x="338" y="578"/>
                    </a:lnTo>
                    <a:lnTo>
                      <a:pt x="341" y="590"/>
                    </a:lnTo>
                    <a:lnTo>
                      <a:pt x="342" y="599"/>
                    </a:lnTo>
                    <a:lnTo>
                      <a:pt x="342" y="610"/>
                    </a:lnTo>
                    <a:lnTo>
                      <a:pt x="340" y="620"/>
                    </a:lnTo>
                    <a:lnTo>
                      <a:pt x="337" y="627"/>
                    </a:lnTo>
                    <a:lnTo>
                      <a:pt x="333" y="632"/>
                    </a:lnTo>
                    <a:lnTo>
                      <a:pt x="331" y="637"/>
                    </a:lnTo>
                    <a:lnTo>
                      <a:pt x="322" y="642"/>
                    </a:lnTo>
                    <a:lnTo>
                      <a:pt x="313" y="644"/>
                    </a:lnTo>
                    <a:lnTo>
                      <a:pt x="293" y="646"/>
                    </a:lnTo>
                    <a:lnTo>
                      <a:pt x="271" y="647"/>
                    </a:lnTo>
                    <a:lnTo>
                      <a:pt x="247" y="646"/>
                    </a:lnTo>
                    <a:lnTo>
                      <a:pt x="227" y="643"/>
                    </a:lnTo>
                    <a:lnTo>
                      <a:pt x="204" y="637"/>
                    </a:lnTo>
                    <a:lnTo>
                      <a:pt x="184" y="629"/>
                    </a:lnTo>
                    <a:lnTo>
                      <a:pt x="161" y="619"/>
                    </a:lnTo>
                    <a:lnTo>
                      <a:pt x="144" y="608"/>
                    </a:lnTo>
                    <a:lnTo>
                      <a:pt x="124" y="595"/>
                    </a:lnTo>
                    <a:lnTo>
                      <a:pt x="106" y="578"/>
                    </a:lnTo>
                    <a:lnTo>
                      <a:pt x="90" y="563"/>
                    </a:lnTo>
                    <a:lnTo>
                      <a:pt x="78" y="549"/>
                    </a:lnTo>
                    <a:lnTo>
                      <a:pt x="67" y="535"/>
                    </a:lnTo>
                    <a:lnTo>
                      <a:pt x="54" y="516"/>
                    </a:lnTo>
                    <a:lnTo>
                      <a:pt x="38" y="490"/>
                    </a:lnTo>
                    <a:lnTo>
                      <a:pt x="26" y="458"/>
                    </a:lnTo>
                    <a:lnTo>
                      <a:pt x="14" y="428"/>
                    </a:lnTo>
                    <a:lnTo>
                      <a:pt x="5" y="383"/>
                    </a:lnTo>
                    <a:lnTo>
                      <a:pt x="1" y="347"/>
                    </a:lnTo>
                    <a:lnTo>
                      <a:pt x="1" y="327"/>
                    </a:lnTo>
                    <a:lnTo>
                      <a:pt x="0" y="309"/>
                    </a:lnTo>
                    <a:lnTo>
                      <a:pt x="2" y="296"/>
                    </a:lnTo>
                    <a:lnTo>
                      <a:pt x="3" y="274"/>
                    </a:lnTo>
                    <a:lnTo>
                      <a:pt x="8" y="248"/>
                    </a:lnTo>
                    <a:lnTo>
                      <a:pt x="14" y="224"/>
                    </a:lnTo>
                    <a:lnTo>
                      <a:pt x="23" y="195"/>
                    </a:lnTo>
                    <a:lnTo>
                      <a:pt x="32" y="173"/>
                    </a:lnTo>
                    <a:lnTo>
                      <a:pt x="44" y="150"/>
                    </a:lnTo>
                    <a:lnTo>
                      <a:pt x="54" y="133"/>
                    </a:lnTo>
                    <a:lnTo>
                      <a:pt x="66" y="115"/>
                    </a:lnTo>
                    <a:lnTo>
                      <a:pt x="79" y="98"/>
                    </a:lnTo>
                    <a:lnTo>
                      <a:pt x="91" y="85"/>
                    </a:lnTo>
                    <a:lnTo>
                      <a:pt x="109" y="67"/>
                    </a:lnTo>
                    <a:lnTo>
                      <a:pt x="127" y="53"/>
                    </a:lnTo>
                    <a:lnTo>
                      <a:pt x="142" y="43"/>
                    </a:lnTo>
                    <a:lnTo>
                      <a:pt x="156" y="33"/>
                    </a:lnTo>
                    <a:lnTo>
                      <a:pt x="174" y="24"/>
                    </a:lnTo>
                    <a:lnTo>
                      <a:pt x="192" y="16"/>
                    </a:lnTo>
                    <a:lnTo>
                      <a:pt x="209" y="11"/>
                    </a:lnTo>
                    <a:lnTo>
                      <a:pt x="227" y="6"/>
                    </a:lnTo>
                    <a:lnTo>
                      <a:pt x="248" y="2"/>
                    </a:lnTo>
                    <a:lnTo>
                      <a:pt x="269" y="0"/>
                    </a:lnTo>
                    <a:lnTo>
                      <a:pt x="276" y="3"/>
                    </a:lnTo>
                    <a:lnTo>
                      <a:pt x="281" y="7"/>
                    </a:lnTo>
                    <a:lnTo>
                      <a:pt x="286" y="16"/>
                    </a:lnTo>
                    <a:lnTo>
                      <a:pt x="289" y="22"/>
                    </a:lnTo>
                    <a:lnTo>
                      <a:pt x="291" y="30"/>
                    </a:lnTo>
                    <a:lnTo>
                      <a:pt x="292" y="43"/>
                    </a:lnTo>
                    <a:lnTo>
                      <a:pt x="289" y="57"/>
                    </a:lnTo>
                    <a:lnTo>
                      <a:pt x="283" y="71"/>
                    </a:lnTo>
                    <a:lnTo>
                      <a:pt x="277" y="75"/>
                    </a:lnTo>
                    <a:lnTo>
                      <a:pt x="270" y="78"/>
                    </a:lnTo>
                  </a:path>
                </a:pathLst>
              </a:custGeom>
              <a:solidFill>
                <a:srgbClr val="C0C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9" name="Freeform 17"/>
              <p:cNvSpPr>
                <a:spLocks/>
              </p:cNvSpPr>
              <p:nvPr/>
            </p:nvSpPr>
            <p:spPr bwMode="auto">
              <a:xfrm>
                <a:off x="509" y="2164"/>
                <a:ext cx="150" cy="115"/>
              </a:xfrm>
              <a:custGeom>
                <a:avLst/>
                <a:gdLst>
                  <a:gd name="T0" fmla="*/ 136 w 150"/>
                  <a:gd name="T1" fmla="*/ 0 h 115"/>
                  <a:gd name="T2" fmla="*/ 100 w 150"/>
                  <a:gd name="T3" fmla="*/ 15 h 115"/>
                  <a:gd name="T4" fmla="*/ 73 w 150"/>
                  <a:gd name="T5" fmla="*/ 30 h 115"/>
                  <a:gd name="T6" fmla="*/ 48 w 150"/>
                  <a:gd name="T7" fmla="*/ 48 h 115"/>
                  <a:gd name="T8" fmla="*/ 21 w 150"/>
                  <a:gd name="T9" fmla="*/ 74 h 115"/>
                  <a:gd name="T10" fmla="*/ 5 w 150"/>
                  <a:gd name="T11" fmla="*/ 93 h 115"/>
                  <a:gd name="T12" fmla="*/ 0 w 150"/>
                  <a:gd name="T13" fmla="*/ 105 h 115"/>
                  <a:gd name="T14" fmla="*/ 2 w 150"/>
                  <a:gd name="T15" fmla="*/ 112 h 115"/>
                  <a:gd name="T16" fmla="*/ 12 w 150"/>
                  <a:gd name="T17" fmla="*/ 114 h 115"/>
                  <a:gd name="T18" fmla="*/ 21 w 150"/>
                  <a:gd name="T19" fmla="*/ 103 h 115"/>
                  <a:gd name="T20" fmla="*/ 36 w 150"/>
                  <a:gd name="T21" fmla="*/ 88 h 115"/>
                  <a:gd name="T22" fmla="*/ 53 w 150"/>
                  <a:gd name="T23" fmla="*/ 71 h 115"/>
                  <a:gd name="T24" fmla="*/ 72 w 150"/>
                  <a:gd name="T25" fmla="*/ 55 h 115"/>
                  <a:gd name="T26" fmla="*/ 93 w 150"/>
                  <a:gd name="T27" fmla="*/ 40 h 115"/>
                  <a:gd name="T28" fmla="*/ 114 w 150"/>
                  <a:gd name="T29" fmla="*/ 29 h 115"/>
                  <a:gd name="T30" fmla="*/ 134 w 150"/>
                  <a:gd name="T31" fmla="*/ 21 h 115"/>
                  <a:gd name="T32" fmla="*/ 147 w 150"/>
                  <a:gd name="T33" fmla="*/ 15 h 115"/>
                  <a:gd name="T34" fmla="*/ 149 w 150"/>
                  <a:gd name="T35" fmla="*/ 7 h 115"/>
                  <a:gd name="T36" fmla="*/ 147 w 150"/>
                  <a:gd name="T37" fmla="*/ 2 h 115"/>
                  <a:gd name="T38" fmla="*/ 136 w 150"/>
                  <a:gd name="T3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15">
                    <a:moveTo>
                      <a:pt x="136" y="0"/>
                    </a:moveTo>
                    <a:lnTo>
                      <a:pt x="100" y="15"/>
                    </a:lnTo>
                    <a:lnTo>
                      <a:pt x="73" y="30"/>
                    </a:lnTo>
                    <a:lnTo>
                      <a:pt x="48" y="48"/>
                    </a:lnTo>
                    <a:lnTo>
                      <a:pt x="21" y="74"/>
                    </a:lnTo>
                    <a:lnTo>
                      <a:pt x="5" y="93"/>
                    </a:lnTo>
                    <a:lnTo>
                      <a:pt x="0" y="105"/>
                    </a:lnTo>
                    <a:lnTo>
                      <a:pt x="2" y="112"/>
                    </a:lnTo>
                    <a:lnTo>
                      <a:pt x="12" y="114"/>
                    </a:lnTo>
                    <a:lnTo>
                      <a:pt x="21" y="103"/>
                    </a:lnTo>
                    <a:lnTo>
                      <a:pt x="36" y="88"/>
                    </a:lnTo>
                    <a:lnTo>
                      <a:pt x="53" y="71"/>
                    </a:lnTo>
                    <a:lnTo>
                      <a:pt x="72" y="55"/>
                    </a:lnTo>
                    <a:lnTo>
                      <a:pt x="93" y="40"/>
                    </a:lnTo>
                    <a:lnTo>
                      <a:pt x="114" y="29"/>
                    </a:lnTo>
                    <a:lnTo>
                      <a:pt x="134" y="21"/>
                    </a:lnTo>
                    <a:lnTo>
                      <a:pt x="147" y="15"/>
                    </a:lnTo>
                    <a:lnTo>
                      <a:pt x="149" y="7"/>
                    </a:lnTo>
                    <a:lnTo>
                      <a:pt x="147" y="2"/>
                    </a:lnTo>
                    <a:lnTo>
                      <a:pt x="136" y="0"/>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0130" name="Group 18"/>
            <p:cNvGrpSpPr>
              <a:grpSpLocks/>
            </p:cNvGrpSpPr>
            <p:nvPr/>
          </p:nvGrpSpPr>
          <p:grpSpPr bwMode="auto">
            <a:xfrm>
              <a:off x="3037" y="3043"/>
              <a:ext cx="203" cy="845"/>
              <a:chOff x="1026" y="2207"/>
              <a:chExt cx="189" cy="742"/>
            </a:xfrm>
          </p:grpSpPr>
          <p:sp>
            <p:nvSpPr>
              <p:cNvPr id="90131" name="Rectangle 19"/>
              <p:cNvSpPr>
                <a:spLocks noChangeArrowheads="1"/>
              </p:cNvSpPr>
              <p:nvPr/>
            </p:nvSpPr>
            <p:spPr bwMode="auto">
              <a:xfrm>
                <a:off x="1026" y="2207"/>
                <a:ext cx="189"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2" name="Rectangle 20"/>
              <p:cNvSpPr>
                <a:spLocks noChangeArrowheads="1"/>
              </p:cNvSpPr>
              <p:nvPr/>
            </p:nvSpPr>
            <p:spPr bwMode="auto">
              <a:xfrm>
                <a:off x="1087" y="2255"/>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3" name="Rectangle 21"/>
              <p:cNvSpPr>
                <a:spLocks noChangeArrowheads="1"/>
              </p:cNvSpPr>
              <p:nvPr/>
            </p:nvSpPr>
            <p:spPr bwMode="auto">
              <a:xfrm>
                <a:off x="1052" y="2303"/>
                <a:ext cx="13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4" name="Rectangle 22"/>
              <p:cNvSpPr>
                <a:spLocks noChangeArrowheads="1"/>
              </p:cNvSpPr>
              <p:nvPr/>
            </p:nvSpPr>
            <p:spPr bwMode="auto">
              <a:xfrm>
                <a:off x="1026" y="2593"/>
                <a:ext cx="189"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5" name="Rectangle 23"/>
              <p:cNvSpPr>
                <a:spLocks noChangeArrowheads="1"/>
              </p:cNvSpPr>
              <p:nvPr/>
            </p:nvSpPr>
            <p:spPr bwMode="auto">
              <a:xfrm>
                <a:off x="1087" y="2351"/>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6" name="Rectangle 24"/>
              <p:cNvSpPr>
                <a:spLocks noChangeArrowheads="1"/>
              </p:cNvSpPr>
              <p:nvPr/>
            </p:nvSpPr>
            <p:spPr bwMode="auto">
              <a:xfrm>
                <a:off x="1087" y="2448"/>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7" name="Rectangle 25"/>
              <p:cNvSpPr>
                <a:spLocks noChangeArrowheads="1"/>
              </p:cNvSpPr>
              <p:nvPr/>
            </p:nvSpPr>
            <p:spPr bwMode="auto">
              <a:xfrm>
                <a:off x="1087" y="2544"/>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8" name="Rectangle 26"/>
              <p:cNvSpPr>
                <a:spLocks noChangeArrowheads="1"/>
              </p:cNvSpPr>
              <p:nvPr/>
            </p:nvSpPr>
            <p:spPr bwMode="auto">
              <a:xfrm>
                <a:off x="1087" y="2641"/>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39" name="Rectangle 27"/>
              <p:cNvSpPr>
                <a:spLocks noChangeArrowheads="1"/>
              </p:cNvSpPr>
              <p:nvPr/>
            </p:nvSpPr>
            <p:spPr bwMode="auto">
              <a:xfrm>
                <a:off x="1087" y="2737"/>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0" name="Rectangle 28"/>
              <p:cNvSpPr>
                <a:spLocks noChangeArrowheads="1"/>
              </p:cNvSpPr>
              <p:nvPr/>
            </p:nvSpPr>
            <p:spPr bwMode="auto">
              <a:xfrm>
                <a:off x="1087" y="2833"/>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1" name="Rectangle 29"/>
              <p:cNvSpPr>
                <a:spLocks noChangeArrowheads="1"/>
              </p:cNvSpPr>
              <p:nvPr/>
            </p:nvSpPr>
            <p:spPr bwMode="auto">
              <a:xfrm>
                <a:off x="1087" y="2930"/>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2" name="Rectangle 30"/>
              <p:cNvSpPr>
                <a:spLocks noChangeArrowheads="1"/>
              </p:cNvSpPr>
              <p:nvPr/>
            </p:nvSpPr>
            <p:spPr bwMode="auto">
              <a:xfrm>
                <a:off x="1052" y="2399"/>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3" name="Rectangle 31"/>
              <p:cNvSpPr>
                <a:spLocks noChangeArrowheads="1"/>
              </p:cNvSpPr>
              <p:nvPr/>
            </p:nvSpPr>
            <p:spPr bwMode="auto">
              <a:xfrm>
                <a:off x="1052" y="2496"/>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4" name="Rectangle 32"/>
              <p:cNvSpPr>
                <a:spLocks noChangeArrowheads="1"/>
              </p:cNvSpPr>
              <p:nvPr/>
            </p:nvSpPr>
            <p:spPr bwMode="auto">
              <a:xfrm>
                <a:off x="1052" y="2785"/>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5" name="Rectangle 33"/>
              <p:cNvSpPr>
                <a:spLocks noChangeArrowheads="1"/>
              </p:cNvSpPr>
              <p:nvPr/>
            </p:nvSpPr>
            <p:spPr bwMode="auto">
              <a:xfrm>
                <a:off x="1052" y="2882"/>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46" name="Rectangle 34"/>
              <p:cNvSpPr>
                <a:spLocks noChangeArrowheads="1"/>
              </p:cNvSpPr>
              <p:nvPr/>
            </p:nvSpPr>
            <p:spPr bwMode="auto">
              <a:xfrm>
                <a:off x="1052" y="2689"/>
                <a:ext cx="13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0147" name="Group 35"/>
            <p:cNvGrpSpPr>
              <a:grpSpLocks/>
            </p:cNvGrpSpPr>
            <p:nvPr/>
          </p:nvGrpSpPr>
          <p:grpSpPr bwMode="auto">
            <a:xfrm>
              <a:off x="2828" y="3422"/>
              <a:ext cx="143" cy="140"/>
              <a:chOff x="831" y="2540"/>
              <a:chExt cx="133" cy="123"/>
            </a:xfrm>
          </p:grpSpPr>
          <p:sp>
            <p:nvSpPr>
              <p:cNvPr id="90148" name="Freeform 36"/>
              <p:cNvSpPr>
                <a:spLocks/>
              </p:cNvSpPr>
              <p:nvPr/>
            </p:nvSpPr>
            <p:spPr bwMode="auto">
              <a:xfrm>
                <a:off x="852" y="2540"/>
                <a:ext cx="16" cy="61"/>
              </a:xfrm>
              <a:custGeom>
                <a:avLst/>
                <a:gdLst>
                  <a:gd name="T0" fmla="*/ 5 w 16"/>
                  <a:gd name="T1" fmla="*/ 60 h 61"/>
                  <a:gd name="T2" fmla="*/ 15 w 16"/>
                  <a:gd name="T3" fmla="*/ 60 h 61"/>
                  <a:gd name="T4" fmla="*/ 15 w 16"/>
                  <a:gd name="T5" fmla="*/ 0 h 61"/>
                  <a:gd name="T6" fmla="*/ 3 w 16"/>
                  <a:gd name="T7" fmla="*/ 0 h 61"/>
                  <a:gd name="T8" fmla="*/ 0 w 16"/>
                  <a:gd name="T9" fmla="*/ 13 h 61"/>
                  <a:gd name="T10" fmla="*/ 5 w 16"/>
                  <a:gd name="T11" fmla="*/ 13 h 61"/>
                  <a:gd name="T12" fmla="*/ 5 w 16"/>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5" y="60"/>
                    </a:moveTo>
                    <a:lnTo>
                      <a:pt x="15" y="60"/>
                    </a:lnTo>
                    <a:lnTo>
                      <a:pt x="15" y="0"/>
                    </a:lnTo>
                    <a:lnTo>
                      <a:pt x="3" y="0"/>
                    </a:lnTo>
                    <a:lnTo>
                      <a:pt x="0" y="13"/>
                    </a:lnTo>
                    <a:lnTo>
                      <a:pt x="5" y="13"/>
                    </a:lnTo>
                    <a:lnTo>
                      <a:pt x="5" y="6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49" name="Freeform 37"/>
              <p:cNvSpPr>
                <a:spLocks/>
              </p:cNvSpPr>
              <p:nvPr/>
            </p:nvSpPr>
            <p:spPr bwMode="auto">
              <a:xfrm>
                <a:off x="931" y="2601"/>
                <a:ext cx="33" cy="60"/>
              </a:xfrm>
              <a:custGeom>
                <a:avLst/>
                <a:gdLst>
                  <a:gd name="T0" fmla="*/ 0 w 33"/>
                  <a:gd name="T1" fmla="*/ 17 h 60"/>
                  <a:gd name="T2" fmla="*/ 12 w 33"/>
                  <a:gd name="T3" fmla="*/ 17 h 60"/>
                  <a:gd name="T4" fmla="*/ 12 w 33"/>
                  <a:gd name="T5" fmla="*/ 13 h 60"/>
                  <a:gd name="T6" fmla="*/ 20 w 33"/>
                  <a:gd name="T7" fmla="*/ 13 h 60"/>
                  <a:gd name="T8" fmla="*/ 20 w 33"/>
                  <a:gd name="T9" fmla="*/ 20 h 60"/>
                  <a:gd name="T10" fmla="*/ 0 w 33"/>
                  <a:gd name="T11" fmla="*/ 48 h 60"/>
                  <a:gd name="T12" fmla="*/ 0 w 33"/>
                  <a:gd name="T13" fmla="*/ 59 h 60"/>
                  <a:gd name="T14" fmla="*/ 32 w 33"/>
                  <a:gd name="T15" fmla="*/ 59 h 60"/>
                  <a:gd name="T16" fmla="*/ 32 w 33"/>
                  <a:gd name="T17" fmla="*/ 48 h 60"/>
                  <a:gd name="T18" fmla="*/ 14 w 33"/>
                  <a:gd name="T19" fmla="*/ 48 h 60"/>
                  <a:gd name="T20" fmla="*/ 32 w 33"/>
                  <a:gd name="T21" fmla="*/ 23 h 60"/>
                  <a:gd name="T22" fmla="*/ 32 w 33"/>
                  <a:gd name="T23" fmla="*/ 8 h 60"/>
                  <a:gd name="T24" fmla="*/ 23 w 33"/>
                  <a:gd name="T25" fmla="*/ 0 h 60"/>
                  <a:gd name="T26" fmla="*/ 8 w 33"/>
                  <a:gd name="T27" fmla="*/ 0 h 60"/>
                  <a:gd name="T28" fmla="*/ 0 w 33"/>
                  <a:gd name="T29" fmla="*/ 8 h 60"/>
                  <a:gd name="T30" fmla="*/ 0 w 33"/>
                  <a:gd name="T31"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7"/>
                    </a:moveTo>
                    <a:lnTo>
                      <a:pt x="12" y="17"/>
                    </a:lnTo>
                    <a:lnTo>
                      <a:pt x="12" y="13"/>
                    </a:lnTo>
                    <a:lnTo>
                      <a:pt x="20" y="13"/>
                    </a:lnTo>
                    <a:lnTo>
                      <a:pt x="20" y="20"/>
                    </a:lnTo>
                    <a:lnTo>
                      <a:pt x="0" y="48"/>
                    </a:lnTo>
                    <a:lnTo>
                      <a:pt x="0" y="59"/>
                    </a:lnTo>
                    <a:lnTo>
                      <a:pt x="32" y="59"/>
                    </a:lnTo>
                    <a:lnTo>
                      <a:pt x="32" y="48"/>
                    </a:lnTo>
                    <a:lnTo>
                      <a:pt x="14" y="48"/>
                    </a:lnTo>
                    <a:lnTo>
                      <a:pt x="32" y="23"/>
                    </a:lnTo>
                    <a:lnTo>
                      <a:pt x="32" y="8"/>
                    </a:lnTo>
                    <a:lnTo>
                      <a:pt x="23" y="0"/>
                    </a:lnTo>
                    <a:lnTo>
                      <a:pt x="8" y="0"/>
                    </a:lnTo>
                    <a:lnTo>
                      <a:pt x="0" y="8"/>
                    </a:lnTo>
                    <a:lnTo>
                      <a:pt x="0" y="17"/>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50" name="Freeform 38"/>
              <p:cNvSpPr>
                <a:spLocks/>
              </p:cNvSpPr>
              <p:nvPr/>
            </p:nvSpPr>
            <p:spPr bwMode="auto">
              <a:xfrm>
                <a:off x="831" y="2544"/>
                <a:ext cx="127" cy="119"/>
              </a:xfrm>
              <a:custGeom>
                <a:avLst/>
                <a:gdLst>
                  <a:gd name="T0" fmla="*/ 109 w 127"/>
                  <a:gd name="T1" fmla="*/ 0 h 119"/>
                  <a:gd name="T2" fmla="*/ 0 w 127"/>
                  <a:gd name="T3" fmla="*/ 117 h 119"/>
                  <a:gd name="T4" fmla="*/ 16 w 127"/>
                  <a:gd name="T5" fmla="*/ 118 h 119"/>
                  <a:gd name="T6" fmla="*/ 126 w 127"/>
                  <a:gd name="T7" fmla="*/ 1 h 119"/>
                  <a:gd name="T8" fmla="*/ 109 w 127"/>
                  <a:gd name="T9" fmla="*/ 0 h 119"/>
                </a:gdLst>
                <a:ahLst/>
                <a:cxnLst>
                  <a:cxn ang="0">
                    <a:pos x="T0" y="T1"/>
                  </a:cxn>
                  <a:cxn ang="0">
                    <a:pos x="T2" y="T3"/>
                  </a:cxn>
                  <a:cxn ang="0">
                    <a:pos x="T4" y="T5"/>
                  </a:cxn>
                  <a:cxn ang="0">
                    <a:pos x="T6" y="T7"/>
                  </a:cxn>
                  <a:cxn ang="0">
                    <a:pos x="T8" y="T9"/>
                  </a:cxn>
                </a:cxnLst>
                <a:rect l="0" t="0" r="r" b="b"/>
                <a:pathLst>
                  <a:path w="127" h="119">
                    <a:moveTo>
                      <a:pt x="109" y="0"/>
                    </a:moveTo>
                    <a:lnTo>
                      <a:pt x="0" y="117"/>
                    </a:lnTo>
                    <a:lnTo>
                      <a:pt x="16" y="118"/>
                    </a:lnTo>
                    <a:lnTo>
                      <a:pt x="126" y="1"/>
                    </a:lnTo>
                    <a:lnTo>
                      <a:pt x="109"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0151" name="Group 39"/>
            <p:cNvGrpSpPr>
              <a:grpSpLocks/>
            </p:cNvGrpSpPr>
            <p:nvPr/>
          </p:nvGrpSpPr>
          <p:grpSpPr bwMode="auto">
            <a:xfrm>
              <a:off x="3291" y="3446"/>
              <a:ext cx="220" cy="80"/>
              <a:chOff x="1263" y="2561"/>
              <a:chExt cx="205" cy="70"/>
            </a:xfrm>
          </p:grpSpPr>
          <p:sp>
            <p:nvSpPr>
              <p:cNvPr id="90152" name="Freeform 40"/>
              <p:cNvSpPr>
                <a:spLocks/>
              </p:cNvSpPr>
              <p:nvPr/>
            </p:nvSpPr>
            <p:spPr bwMode="auto">
              <a:xfrm>
                <a:off x="1263" y="2561"/>
                <a:ext cx="53" cy="70"/>
              </a:xfrm>
              <a:custGeom>
                <a:avLst/>
                <a:gdLst>
                  <a:gd name="T0" fmla="*/ 14 w 53"/>
                  <a:gd name="T1" fmla="*/ 0 h 70"/>
                  <a:gd name="T2" fmla="*/ 38 w 53"/>
                  <a:gd name="T3" fmla="*/ 0 h 70"/>
                  <a:gd name="T4" fmla="*/ 52 w 53"/>
                  <a:gd name="T5" fmla="*/ 10 h 70"/>
                  <a:gd name="T6" fmla="*/ 52 w 53"/>
                  <a:gd name="T7" fmla="*/ 27 h 70"/>
                  <a:gd name="T8" fmla="*/ 33 w 53"/>
                  <a:gd name="T9" fmla="*/ 27 h 70"/>
                  <a:gd name="T10" fmla="*/ 33 w 53"/>
                  <a:gd name="T11" fmla="*/ 13 h 70"/>
                  <a:gd name="T12" fmla="*/ 18 w 53"/>
                  <a:gd name="T13" fmla="*/ 13 h 70"/>
                  <a:gd name="T14" fmla="*/ 18 w 53"/>
                  <a:gd name="T15" fmla="*/ 56 h 70"/>
                  <a:gd name="T16" fmla="*/ 33 w 53"/>
                  <a:gd name="T17" fmla="*/ 56 h 70"/>
                  <a:gd name="T18" fmla="*/ 33 w 53"/>
                  <a:gd name="T19" fmla="*/ 40 h 70"/>
                  <a:gd name="T20" fmla="*/ 52 w 53"/>
                  <a:gd name="T21" fmla="*/ 40 h 70"/>
                  <a:gd name="T22" fmla="*/ 52 w 53"/>
                  <a:gd name="T23" fmla="*/ 59 h 70"/>
                  <a:gd name="T24" fmla="*/ 38 w 53"/>
                  <a:gd name="T25" fmla="*/ 69 h 70"/>
                  <a:gd name="T26" fmla="*/ 14 w 53"/>
                  <a:gd name="T27" fmla="*/ 69 h 70"/>
                  <a:gd name="T28" fmla="*/ 0 w 53"/>
                  <a:gd name="T29" fmla="*/ 59 h 70"/>
                  <a:gd name="T30" fmla="*/ 0 w 53"/>
                  <a:gd name="T31" fmla="*/ 10 h 70"/>
                  <a:gd name="T32" fmla="*/ 14 w 53"/>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0">
                    <a:moveTo>
                      <a:pt x="14" y="0"/>
                    </a:moveTo>
                    <a:lnTo>
                      <a:pt x="38" y="0"/>
                    </a:lnTo>
                    <a:lnTo>
                      <a:pt x="52" y="10"/>
                    </a:lnTo>
                    <a:lnTo>
                      <a:pt x="52" y="27"/>
                    </a:lnTo>
                    <a:lnTo>
                      <a:pt x="33" y="27"/>
                    </a:lnTo>
                    <a:lnTo>
                      <a:pt x="33" y="13"/>
                    </a:lnTo>
                    <a:lnTo>
                      <a:pt x="18" y="13"/>
                    </a:lnTo>
                    <a:lnTo>
                      <a:pt x="18" y="56"/>
                    </a:lnTo>
                    <a:lnTo>
                      <a:pt x="33" y="56"/>
                    </a:lnTo>
                    <a:lnTo>
                      <a:pt x="33" y="40"/>
                    </a:lnTo>
                    <a:lnTo>
                      <a:pt x="52" y="40"/>
                    </a:lnTo>
                    <a:lnTo>
                      <a:pt x="52" y="59"/>
                    </a:lnTo>
                    <a:lnTo>
                      <a:pt x="38" y="69"/>
                    </a:lnTo>
                    <a:lnTo>
                      <a:pt x="14" y="69"/>
                    </a:lnTo>
                    <a:lnTo>
                      <a:pt x="0" y="59"/>
                    </a:lnTo>
                    <a:lnTo>
                      <a:pt x="0" y="10"/>
                    </a:lnTo>
                    <a:lnTo>
                      <a:pt x="14"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53" name="Freeform 41"/>
              <p:cNvSpPr>
                <a:spLocks/>
              </p:cNvSpPr>
              <p:nvPr/>
            </p:nvSpPr>
            <p:spPr bwMode="auto">
              <a:xfrm>
                <a:off x="1419" y="2561"/>
                <a:ext cx="49" cy="70"/>
              </a:xfrm>
              <a:custGeom>
                <a:avLst/>
                <a:gdLst>
                  <a:gd name="T0" fmla="*/ 0 w 49"/>
                  <a:gd name="T1" fmla="*/ 0 h 70"/>
                  <a:gd name="T2" fmla="*/ 35 w 49"/>
                  <a:gd name="T3" fmla="*/ 0 h 70"/>
                  <a:gd name="T4" fmla="*/ 48 w 49"/>
                  <a:gd name="T5" fmla="*/ 10 h 70"/>
                  <a:gd name="T6" fmla="*/ 48 w 49"/>
                  <a:gd name="T7" fmla="*/ 36 h 70"/>
                  <a:gd name="T8" fmla="*/ 35 w 49"/>
                  <a:gd name="T9" fmla="*/ 46 h 70"/>
                  <a:gd name="T10" fmla="*/ 19 w 49"/>
                  <a:gd name="T11" fmla="*/ 46 h 70"/>
                  <a:gd name="T12" fmla="*/ 19 w 49"/>
                  <a:gd name="T13" fmla="*/ 33 h 70"/>
                  <a:gd name="T14" fmla="*/ 30 w 49"/>
                  <a:gd name="T15" fmla="*/ 33 h 70"/>
                  <a:gd name="T16" fmla="*/ 30 w 49"/>
                  <a:gd name="T17" fmla="*/ 11 h 70"/>
                  <a:gd name="T18" fmla="*/ 19 w 49"/>
                  <a:gd name="T19" fmla="*/ 11 h 70"/>
                  <a:gd name="T20" fmla="*/ 19 w 49"/>
                  <a:gd name="T21" fmla="*/ 33 h 70"/>
                  <a:gd name="T22" fmla="*/ 19 w 49"/>
                  <a:gd name="T23" fmla="*/ 46 h 70"/>
                  <a:gd name="T24" fmla="*/ 19 w 49"/>
                  <a:gd name="T25" fmla="*/ 69 h 70"/>
                  <a:gd name="T26" fmla="*/ 0 w 49"/>
                  <a:gd name="T27" fmla="*/ 69 h 70"/>
                  <a:gd name="T28" fmla="*/ 0 w 49"/>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0">
                    <a:moveTo>
                      <a:pt x="0" y="0"/>
                    </a:moveTo>
                    <a:lnTo>
                      <a:pt x="35" y="0"/>
                    </a:lnTo>
                    <a:lnTo>
                      <a:pt x="48" y="10"/>
                    </a:lnTo>
                    <a:lnTo>
                      <a:pt x="48" y="36"/>
                    </a:lnTo>
                    <a:lnTo>
                      <a:pt x="35" y="46"/>
                    </a:lnTo>
                    <a:lnTo>
                      <a:pt x="19" y="46"/>
                    </a:lnTo>
                    <a:lnTo>
                      <a:pt x="19" y="33"/>
                    </a:lnTo>
                    <a:lnTo>
                      <a:pt x="30" y="33"/>
                    </a:lnTo>
                    <a:lnTo>
                      <a:pt x="30" y="11"/>
                    </a:lnTo>
                    <a:lnTo>
                      <a:pt x="19" y="11"/>
                    </a:lnTo>
                    <a:lnTo>
                      <a:pt x="19" y="33"/>
                    </a:lnTo>
                    <a:lnTo>
                      <a:pt x="19" y="46"/>
                    </a:lnTo>
                    <a:lnTo>
                      <a:pt x="19" y="69"/>
                    </a:lnTo>
                    <a:lnTo>
                      <a:pt x="0" y="69"/>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54" name="Freeform 42"/>
              <p:cNvSpPr>
                <a:spLocks/>
              </p:cNvSpPr>
              <p:nvPr/>
            </p:nvSpPr>
            <p:spPr bwMode="auto">
              <a:xfrm>
                <a:off x="1343" y="2561"/>
                <a:ext cx="52" cy="70"/>
              </a:xfrm>
              <a:custGeom>
                <a:avLst/>
                <a:gdLst>
                  <a:gd name="T0" fmla="*/ 0 w 52"/>
                  <a:gd name="T1" fmla="*/ 0 h 70"/>
                  <a:gd name="T2" fmla="*/ 19 w 52"/>
                  <a:gd name="T3" fmla="*/ 0 h 70"/>
                  <a:gd name="T4" fmla="*/ 19 w 52"/>
                  <a:gd name="T5" fmla="*/ 56 h 70"/>
                  <a:gd name="T6" fmla="*/ 33 w 52"/>
                  <a:gd name="T7" fmla="*/ 56 h 70"/>
                  <a:gd name="T8" fmla="*/ 33 w 52"/>
                  <a:gd name="T9" fmla="*/ 0 h 70"/>
                  <a:gd name="T10" fmla="*/ 51 w 52"/>
                  <a:gd name="T11" fmla="*/ 0 h 70"/>
                  <a:gd name="T12" fmla="*/ 51 w 52"/>
                  <a:gd name="T13" fmla="*/ 59 h 70"/>
                  <a:gd name="T14" fmla="*/ 37 w 52"/>
                  <a:gd name="T15" fmla="*/ 69 h 70"/>
                  <a:gd name="T16" fmla="*/ 14 w 52"/>
                  <a:gd name="T17" fmla="*/ 69 h 70"/>
                  <a:gd name="T18" fmla="*/ 0 w 52"/>
                  <a:gd name="T19" fmla="*/ 59 h 70"/>
                  <a:gd name="T20" fmla="*/ 0 w 52"/>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0">
                    <a:moveTo>
                      <a:pt x="0" y="0"/>
                    </a:moveTo>
                    <a:lnTo>
                      <a:pt x="19" y="0"/>
                    </a:lnTo>
                    <a:lnTo>
                      <a:pt x="19" y="56"/>
                    </a:lnTo>
                    <a:lnTo>
                      <a:pt x="33" y="56"/>
                    </a:lnTo>
                    <a:lnTo>
                      <a:pt x="33" y="0"/>
                    </a:lnTo>
                    <a:lnTo>
                      <a:pt x="51" y="0"/>
                    </a:lnTo>
                    <a:lnTo>
                      <a:pt x="51" y="59"/>
                    </a:lnTo>
                    <a:lnTo>
                      <a:pt x="37" y="69"/>
                    </a:lnTo>
                    <a:lnTo>
                      <a:pt x="14" y="69"/>
                    </a:lnTo>
                    <a:lnTo>
                      <a:pt x="0" y="59"/>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90156" name="Rectangle 44"/>
          <p:cNvSpPr>
            <a:spLocks noGrp="1" noChangeArrowheads="1"/>
          </p:cNvSpPr>
          <p:nvPr>
            <p:ph type="title"/>
          </p:nvPr>
        </p:nvSpPr>
        <p:spPr/>
        <p:txBody>
          <a:bodyPr/>
          <a:lstStyle/>
          <a:p>
            <a:r>
              <a:rPr lang="en-US"/>
              <a:t>Equivalent Units of Production</a:t>
            </a:r>
          </a:p>
        </p:txBody>
      </p:sp>
      <p:sp>
        <p:nvSpPr>
          <p:cNvPr id="90157" name="Text Box 45"/>
          <p:cNvSpPr txBox="1">
            <a:spLocks noChangeArrowheads="1"/>
          </p:cNvSpPr>
          <p:nvPr/>
        </p:nvSpPr>
        <p:spPr bwMode="auto">
          <a:xfrm>
            <a:off x="576263" y="1676400"/>
            <a:ext cx="8001000" cy="1273175"/>
          </a:xfrm>
          <a:prstGeom prst="rect">
            <a:avLst/>
          </a:prstGeom>
          <a:solidFill>
            <a:srgbClr val="FFFFCC"/>
          </a:solidFill>
          <a:ln w="28575">
            <a:solidFill>
              <a:schemeClr val="tx1"/>
            </a:solidFill>
            <a:miter lim="800000"/>
            <a:headEnd/>
            <a:tailEnd/>
          </a:ln>
          <a:effectLst>
            <a:outerShdw dist="53882" dir="2700000" algn="ctr" rotWithShape="0">
              <a:schemeClr val="tx1"/>
            </a:outerShdw>
          </a:effectLst>
        </p:spPr>
        <p:txBody>
          <a:bodyPr>
            <a:spAutoFit/>
          </a:bodyPr>
          <a:lstStyle/>
          <a:p>
            <a:pPr algn="ctr">
              <a:lnSpc>
                <a:spcPct val="90000"/>
              </a:lnSpc>
              <a:spcBef>
                <a:spcPct val="40000"/>
              </a:spcBef>
              <a:buClr>
                <a:schemeClr val="folHlink"/>
              </a:buClr>
              <a:buSzPct val="90000"/>
              <a:buFont typeface="Wingdings" pitchFamily="2" charset="2"/>
              <a:buNone/>
            </a:pPr>
            <a:r>
              <a:rPr lang="en-US" sz="2800"/>
              <a:t>Equivalent units are the product of the number</a:t>
            </a:r>
            <a:br>
              <a:rPr lang="en-US" sz="2800"/>
            </a:br>
            <a:r>
              <a:rPr lang="en-US" sz="2800"/>
              <a:t>of partially completed units and the percentage</a:t>
            </a:r>
            <a:br>
              <a:rPr lang="en-US" sz="2800"/>
            </a:br>
            <a:r>
              <a:rPr lang="en-US" sz="2800"/>
              <a:t>of completion of those units.</a:t>
            </a:r>
          </a:p>
        </p:txBody>
      </p:sp>
      <p:sp>
        <p:nvSpPr>
          <p:cNvPr id="90158" name="Text Box 46"/>
          <p:cNvSpPr txBox="1">
            <a:spLocks noChangeArrowheads="1"/>
          </p:cNvSpPr>
          <p:nvPr/>
        </p:nvSpPr>
        <p:spPr bwMode="auto">
          <a:xfrm>
            <a:off x="566738" y="5029200"/>
            <a:ext cx="8001000" cy="1401763"/>
          </a:xfrm>
          <a:prstGeom prst="rect">
            <a:avLst/>
          </a:prstGeom>
          <a:solidFill>
            <a:srgbClr val="FFFFCC"/>
          </a:solidFill>
          <a:ln w="2857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2800"/>
              <a:t>We need to calculate equivalent units because a department usually has some partially completed units in its beginning and ending inventory.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82  of  181</a:t>
            </a:r>
          </a:p>
        </p:txBody>
      </p:sp>
    </p:spTree>
    <p:extLst>
      <p:ext uri="{BB962C8B-B14F-4D97-AF65-F5344CB8AC3E}">
        <p14:creationId xmlns:p14="http://schemas.microsoft.com/office/powerpoint/2010/main" val="1783508900"/>
      </p:ext>
    </p:extLst>
  </p:cSld>
  <p:clrMapOvr>
    <a:masterClrMapping/>
  </p:clrMapOvr>
  <p:transition>
    <p:cover dir="l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
          <p:cNvGrpSpPr>
            <a:grpSpLocks/>
          </p:cNvGrpSpPr>
          <p:nvPr/>
        </p:nvGrpSpPr>
        <p:grpSpPr bwMode="auto">
          <a:xfrm>
            <a:off x="685800" y="3209925"/>
            <a:ext cx="1989138" cy="1538288"/>
            <a:chOff x="432" y="2022"/>
            <a:chExt cx="1253" cy="969"/>
          </a:xfrm>
        </p:grpSpPr>
        <p:grpSp>
          <p:nvGrpSpPr>
            <p:cNvPr id="92163" name="Group 3"/>
            <p:cNvGrpSpPr>
              <a:grpSpLocks/>
            </p:cNvGrpSpPr>
            <p:nvPr/>
          </p:nvGrpSpPr>
          <p:grpSpPr bwMode="auto">
            <a:xfrm>
              <a:off x="689" y="2022"/>
              <a:ext cx="996" cy="969"/>
              <a:chOff x="689" y="2022"/>
              <a:chExt cx="996" cy="969"/>
            </a:xfrm>
          </p:grpSpPr>
          <p:sp>
            <p:nvSpPr>
              <p:cNvPr id="92164" name="Freeform 4"/>
              <p:cNvSpPr>
                <a:spLocks/>
              </p:cNvSpPr>
              <p:nvPr/>
            </p:nvSpPr>
            <p:spPr bwMode="auto">
              <a:xfrm>
                <a:off x="689" y="2079"/>
                <a:ext cx="869" cy="912"/>
              </a:xfrm>
              <a:custGeom>
                <a:avLst/>
                <a:gdLst>
                  <a:gd name="T0" fmla="*/ 0 w 869"/>
                  <a:gd name="T1" fmla="*/ 0 h 912"/>
                  <a:gd name="T2" fmla="*/ 868 w 869"/>
                  <a:gd name="T3" fmla="*/ 0 h 912"/>
                  <a:gd name="T4" fmla="*/ 799 w 869"/>
                  <a:gd name="T5" fmla="*/ 859 h 912"/>
                  <a:gd name="T6" fmla="*/ 798 w 869"/>
                  <a:gd name="T7" fmla="*/ 863 h 912"/>
                  <a:gd name="T8" fmla="*/ 796 w 869"/>
                  <a:gd name="T9" fmla="*/ 865 h 912"/>
                  <a:gd name="T10" fmla="*/ 795 w 869"/>
                  <a:gd name="T11" fmla="*/ 867 h 912"/>
                  <a:gd name="T12" fmla="*/ 792 w 869"/>
                  <a:gd name="T13" fmla="*/ 870 h 912"/>
                  <a:gd name="T14" fmla="*/ 789 w 869"/>
                  <a:gd name="T15" fmla="*/ 872 h 912"/>
                  <a:gd name="T16" fmla="*/ 787 w 869"/>
                  <a:gd name="T17" fmla="*/ 873 h 912"/>
                  <a:gd name="T18" fmla="*/ 783 w 869"/>
                  <a:gd name="T19" fmla="*/ 874 h 912"/>
                  <a:gd name="T20" fmla="*/ 777 w 869"/>
                  <a:gd name="T21" fmla="*/ 877 h 912"/>
                  <a:gd name="T22" fmla="*/ 771 w 869"/>
                  <a:gd name="T23" fmla="*/ 879 h 912"/>
                  <a:gd name="T24" fmla="*/ 768 w 869"/>
                  <a:gd name="T25" fmla="*/ 880 h 912"/>
                  <a:gd name="T26" fmla="*/ 762 w 869"/>
                  <a:gd name="T27" fmla="*/ 881 h 912"/>
                  <a:gd name="T28" fmla="*/ 753 w 869"/>
                  <a:gd name="T29" fmla="*/ 884 h 912"/>
                  <a:gd name="T30" fmla="*/ 741 w 869"/>
                  <a:gd name="T31" fmla="*/ 887 h 912"/>
                  <a:gd name="T32" fmla="*/ 729 w 869"/>
                  <a:gd name="T33" fmla="*/ 890 h 912"/>
                  <a:gd name="T34" fmla="*/ 712 w 869"/>
                  <a:gd name="T35" fmla="*/ 893 h 912"/>
                  <a:gd name="T36" fmla="*/ 692 w 869"/>
                  <a:gd name="T37" fmla="*/ 896 h 912"/>
                  <a:gd name="T38" fmla="*/ 672 w 869"/>
                  <a:gd name="T39" fmla="*/ 899 h 912"/>
                  <a:gd name="T40" fmla="*/ 651 w 869"/>
                  <a:gd name="T41" fmla="*/ 901 h 912"/>
                  <a:gd name="T42" fmla="*/ 627 w 869"/>
                  <a:gd name="T43" fmla="*/ 904 h 912"/>
                  <a:gd name="T44" fmla="*/ 597 w 869"/>
                  <a:gd name="T45" fmla="*/ 906 h 912"/>
                  <a:gd name="T46" fmla="*/ 551 w 869"/>
                  <a:gd name="T47" fmla="*/ 908 h 912"/>
                  <a:gd name="T48" fmla="*/ 514 w 869"/>
                  <a:gd name="T49" fmla="*/ 910 h 912"/>
                  <a:gd name="T50" fmla="*/ 477 w 869"/>
                  <a:gd name="T51" fmla="*/ 910 h 912"/>
                  <a:gd name="T52" fmla="*/ 448 w 869"/>
                  <a:gd name="T53" fmla="*/ 911 h 912"/>
                  <a:gd name="T54" fmla="*/ 423 w 869"/>
                  <a:gd name="T55" fmla="*/ 911 h 912"/>
                  <a:gd name="T56" fmla="*/ 398 w 869"/>
                  <a:gd name="T57" fmla="*/ 911 h 912"/>
                  <a:gd name="T58" fmla="*/ 381 w 869"/>
                  <a:gd name="T59" fmla="*/ 910 h 912"/>
                  <a:gd name="T60" fmla="*/ 362 w 869"/>
                  <a:gd name="T61" fmla="*/ 910 h 912"/>
                  <a:gd name="T62" fmla="*/ 340 w 869"/>
                  <a:gd name="T63" fmla="*/ 909 h 912"/>
                  <a:gd name="T64" fmla="*/ 311 w 869"/>
                  <a:gd name="T65" fmla="*/ 908 h 912"/>
                  <a:gd name="T66" fmla="*/ 283 w 869"/>
                  <a:gd name="T67" fmla="*/ 907 h 912"/>
                  <a:gd name="T68" fmla="*/ 256 w 869"/>
                  <a:gd name="T69" fmla="*/ 905 h 912"/>
                  <a:gd name="T70" fmla="*/ 230 w 869"/>
                  <a:gd name="T71" fmla="*/ 902 h 912"/>
                  <a:gd name="T72" fmla="*/ 210 w 869"/>
                  <a:gd name="T73" fmla="*/ 900 h 912"/>
                  <a:gd name="T74" fmla="*/ 182 w 869"/>
                  <a:gd name="T75" fmla="*/ 897 h 912"/>
                  <a:gd name="T76" fmla="*/ 157 w 869"/>
                  <a:gd name="T77" fmla="*/ 893 h 912"/>
                  <a:gd name="T78" fmla="*/ 140 w 869"/>
                  <a:gd name="T79" fmla="*/ 890 h 912"/>
                  <a:gd name="T80" fmla="*/ 123 w 869"/>
                  <a:gd name="T81" fmla="*/ 887 h 912"/>
                  <a:gd name="T82" fmla="*/ 111 w 869"/>
                  <a:gd name="T83" fmla="*/ 883 h 912"/>
                  <a:gd name="T84" fmla="*/ 102 w 869"/>
                  <a:gd name="T85" fmla="*/ 881 h 912"/>
                  <a:gd name="T86" fmla="*/ 94 w 869"/>
                  <a:gd name="T87" fmla="*/ 879 h 912"/>
                  <a:gd name="T88" fmla="*/ 88 w 869"/>
                  <a:gd name="T89" fmla="*/ 876 h 912"/>
                  <a:gd name="T90" fmla="*/ 83 w 869"/>
                  <a:gd name="T91" fmla="*/ 874 h 912"/>
                  <a:gd name="T92" fmla="*/ 79 w 869"/>
                  <a:gd name="T93" fmla="*/ 871 h 912"/>
                  <a:gd name="T94" fmla="*/ 76 w 869"/>
                  <a:gd name="T95" fmla="*/ 870 h 912"/>
                  <a:gd name="T96" fmla="*/ 73 w 869"/>
                  <a:gd name="T97" fmla="*/ 867 h 912"/>
                  <a:gd name="T98" fmla="*/ 72 w 869"/>
                  <a:gd name="T99" fmla="*/ 866 h 912"/>
                  <a:gd name="T100" fmla="*/ 70 w 869"/>
                  <a:gd name="T101" fmla="*/ 863 h 912"/>
                  <a:gd name="T102" fmla="*/ 69 w 869"/>
                  <a:gd name="T103" fmla="*/ 859 h 912"/>
                  <a:gd name="T104" fmla="*/ 0 w 869"/>
                  <a:gd name="T10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12">
                    <a:moveTo>
                      <a:pt x="0" y="0"/>
                    </a:moveTo>
                    <a:lnTo>
                      <a:pt x="868" y="0"/>
                    </a:lnTo>
                    <a:lnTo>
                      <a:pt x="799" y="859"/>
                    </a:lnTo>
                    <a:lnTo>
                      <a:pt x="798" y="863"/>
                    </a:lnTo>
                    <a:lnTo>
                      <a:pt x="796" y="865"/>
                    </a:lnTo>
                    <a:lnTo>
                      <a:pt x="795" y="867"/>
                    </a:lnTo>
                    <a:lnTo>
                      <a:pt x="792" y="870"/>
                    </a:lnTo>
                    <a:lnTo>
                      <a:pt x="789" y="872"/>
                    </a:lnTo>
                    <a:lnTo>
                      <a:pt x="787" y="873"/>
                    </a:lnTo>
                    <a:lnTo>
                      <a:pt x="783" y="874"/>
                    </a:lnTo>
                    <a:lnTo>
                      <a:pt x="777" y="877"/>
                    </a:lnTo>
                    <a:lnTo>
                      <a:pt x="771" y="879"/>
                    </a:lnTo>
                    <a:lnTo>
                      <a:pt x="768" y="880"/>
                    </a:lnTo>
                    <a:lnTo>
                      <a:pt x="762" y="881"/>
                    </a:lnTo>
                    <a:lnTo>
                      <a:pt x="753" y="884"/>
                    </a:lnTo>
                    <a:lnTo>
                      <a:pt x="741" y="887"/>
                    </a:lnTo>
                    <a:lnTo>
                      <a:pt x="729" y="890"/>
                    </a:lnTo>
                    <a:lnTo>
                      <a:pt x="712" y="893"/>
                    </a:lnTo>
                    <a:lnTo>
                      <a:pt x="692" y="896"/>
                    </a:lnTo>
                    <a:lnTo>
                      <a:pt x="672" y="899"/>
                    </a:lnTo>
                    <a:lnTo>
                      <a:pt x="651" y="901"/>
                    </a:lnTo>
                    <a:lnTo>
                      <a:pt x="627" y="904"/>
                    </a:lnTo>
                    <a:lnTo>
                      <a:pt x="597" y="906"/>
                    </a:lnTo>
                    <a:lnTo>
                      <a:pt x="551" y="908"/>
                    </a:lnTo>
                    <a:lnTo>
                      <a:pt x="514" y="910"/>
                    </a:lnTo>
                    <a:lnTo>
                      <a:pt x="477" y="910"/>
                    </a:lnTo>
                    <a:lnTo>
                      <a:pt x="448" y="911"/>
                    </a:lnTo>
                    <a:lnTo>
                      <a:pt x="423" y="911"/>
                    </a:lnTo>
                    <a:lnTo>
                      <a:pt x="398" y="911"/>
                    </a:lnTo>
                    <a:lnTo>
                      <a:pt x="381" y="910"/>
                    </a:lnTo>
                    <a:lnTo>
                      <a:pt x="362" y="910"/>
                    </a:lnTo>
                    <a:lnTo>
                      <a:pt x="340" y="909"/>
                    </a:lnTo>
                    <a:lnTo>
                      <a:pt x="311" y="908"/>
                    </a:lnTo>
                    <a:lnTo>
                      <a:pt x="283" y="907"/>
                    </a:lnTo>
                    <a:lnTo>
                      <a:pt x="256" y="905"/>
                    </a:lnTo>
                    <a:lnTo>
                      <a:pt x="230" y="902"/>
                    </a:lnTo>
                    <a:lnTo>
                      <a:pt x="210" y="900"/>
                    </a:lnTo>
                    <a:lnTo>
                      <a:pt x="182" y="897"/>
                    </a:lnTo>
                    <a:lnTo>
                      <a:pt x="157" y="893"/>
                    </a:lnTo>
                    <a:lnTo>
                      <a:pt x="140" y="890"/>
                    </a:lnTo>
                    <a:lnTo>
                      <a:pt x="123" y="887"/>
                    </a:lnTo>
                    <a:lnTo>
                      <a:pt x="111" y="883"/>
                    </a:lnTo>
                    <a:lnTo>
                      <a:pt x="102" y="881"/>
                    </a:lnTo>
                    <a:lnTo>
                      <a:pt x="94" y="879"/>
                    </a:lnTo>
                    <a:lnTo>
                      <a:pt x="88" y="876"/>
                    </a:lnTo>
                    <a:lnTo>
                      <a:pt x="83" y="874"/>
                    </a:lnTo>
                    <a:lnTo>
                      <a:pt x="79" y="871"/>
                    </a:lnTo>
                    <a:lnTo>
                      <a:pt x="76" y="870"/>
                    </a:lnTo>
                    <a:lnTo>
                      <a:pt x="73" y="867"/>
                    </a:lnTo>
                    <a:lnTo>
                      <a:pt x="72" y="866"/>
                    </a:lnTo>
                    <a:lnTo>
                      <a:pt x="70" y="863"/>
                    </a:lnTo>
                    <a:lnTo>
                      <a:pt x="69" y="859"/>
                    </a:lnTo>
                    <a:lnTo>
                      <a:pt x="0" y="0"/>
                    </a:lnTo>
                  </a:path>
                </a:pathLst>
              </a:custGeom>
              <a:solidFill>
                <a:srgbClr val="C0C0FF"/>
              </a:solidFill>
              <a:ln w="12700" cap="rnd" cmpd="sng">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5" name="Oval 5"/>
              <p:cNvSpPr>
                <a:spLocks noChangeArrowheads="1"/>
              </p:cNvSpPr>
              <p:nvPr/>
            </p:nvSpPr>
            <p:spPr bwMode="auto">
              <a:xfrm>
                <a:off x="761" y="2889"/>
                <a:ext cx="718" cy="92"/>
              </a:xfrm>
              <a:prstGeom prst="ellipse">
                <a:avLst/>
              </a:prstGeom>
              <a:solidFill>
                <a:srgbClr val="8080FF"/>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6" name="Oval 6"/>
              <p:cNvSpPr>
                <a:spLocks noChangeArrowheads="1"/>
              </p:cNvSpPr>
              <p:nvPr/>
            </p:nvSpPr>
            <p:spPr bwMode="auto">
              <a:xfrm>
                <a:off x="692" y="2022"/>
                <a:ext cx="854" cy="111"/>
              </a:xfrm>
              <a:prstGeom prst="ellipse">
                <a:avLst/>
              </a:prstGeom>
              <a:solidFill>
                <a:srgbClr val="8080FF"/>
              </a:solidFill>
              <a:ln w="12700">
                <a:solidFill>
                  <a:srgbClr val="0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167" name="Group 7"/>
              <p:cNvGrpSpPr>
                <a:grpSpLocks/>
              </p:cNvGrpSpPr>
              <p:nvPr/>
            </p:nvGrpSpPr>
            <p:grpSpPr bwMode="auto">
              <a:xfrm>
                <a:off x="1483" y="2042"/>
                <a:ext cx="202" cy="320"/>
                <a:chOff x="1483" y="2042"/>
                <a:chExt cx="202" cy="320"/>
              </a:xfrm>
            </p:grpSpPr>
            <p:sp>
              <p:nvSpPr>
                <p:cNvPr id="92168" name="Freeform 8"/>
                <p:cNvSpPr>
                  <a:spLocks/>
                </p:cNvSpPr>
                <p:nvPr/>
              </p:nvSpPr>
              <p:spPr bwMode="auto">
                <a:xfrm>
                  <a:off x="1483" y="2042"/>
                  <a:ext cx="202" cy="320"/>
                </a:xfrm>
                <a:custGeom>
                  <a:avLst/>
                  <a:gdLst>
                    <a:gd name="T0" fmla="*/ 201 w 202"/>
                    <a:gd name="T1" fmla="*/ 27 h 320"/>
                    <a:gd name="T2" fmla="*/ 201 w 202"/>
                    <a:gd name="T3" fmla="*/ 31 h 320"/>
                    <a:gd name="T4" fmla="*/ 52 w 202"/>
                    <a:gd name="T5" fmla="*/ 319 h 320"/>
                    <a:gd name="T6" fmla="*/ 74 w 202"/>
                    <a:gd name="T7" fmla="*/ 54 h 320"/>
                    <a:gd name="T8" fmla="*/ 76 w 202"/>
                    <a:gd name="T9" fmla="*/ 38 h 320"/>
                    <a:gd name="T10" fmla="*/ 71 w 202"/>
                    <a:gd name="T11" fmla="*/ 31 h 320"/>
                    <a:gd name="T12" fmla="*/ 66 w 202"/>
                    <a:gd name="T13" fmla="*/ 27 h 320"/>
                    <a:gd name="T14" fmla="*/ 60 w 202"/>
                    <a:gd name="T15" fmla="*/ 23 h 320"/>
                    <a:gd name="T16" fmla="*/ 53 w 202"/>
                    <a:gd name="T17" fmla="*/ 20 h 320"/>
                    <a:gd name="T18" fmla="*/ 39 w 202"/>
                    <a:gd name="T19" fmla="*/ 15 h 320"/>
                    <a:gd name="T20" fmla="*/ 28 w 202"/>
                    <a:gd name="T21" fmla="*/ 11 h 320"/>
                    <a:gd name="T22" fmla="*/ 17 w 202"/>
                    <a:gd name="T23" fmla="*/ 9 h 320"/>
                    <a:gd name="T24" fmla="*/ 0 w 202"/>
                    <a:gd name="T25" fmla="*/ 4 h 320"/>
                    <a:gd name="T26" fmla="*/ 39 w 202"/>
                    <a:gd name="T27" fmla="*/ 1 h 320"/>
                    <a:gd name="T28" fmla="*/ 55 w 202"/>
                    <a:gd name="T29" fmla="*/ 1 h 320"/>
                    <a:gd name="T30" fmla="*/ 79 w 202"/>
                    <a:gd name="T31" fmla="*/ 0 h 320"/>
                    <a:gd name="T32" fmla="*/ 96 w 202"/>
                    <a:gd name="T33" fmla="*/ 0 h 320"/>
                    <a:gd name="T34" fmla="*/ 115 w 202"/>
                    <a:gd name="T35" fmla="*/ 2 h 320"/>
                    <a:gd name="T36" fmla="*/ 131 w 202"/>
                    <a:gd name="T37" fmla="*/ 3 h 320"/>
                    <a:gd name="T38" fmla="*/ 144 w 202"/>
                    <a:gd name="T39" fmla="*/ 4 h 320"/>
                    <a:gd name="T40" fmla="*/ 167 w 202"/>
                    <a:gd name="T41" fmla="*/ 8 h 320"/>
                    <a:gd name="T42" fmla="*/ 182 w 202"/>
                    <a:gd name="T43" fmla="*/ 12 h 320"/>
                    <a:gd name="T44" fmla="*/ 194 w 202"/>
                    <a:gd name="T45" fmla="*/ 17 h 320"/>
                    <a:gd name="T46" fmla="*/ 200 w 202"/>
                    <a:gd name="T47" fmla="*/ 23 h 320"/>
                    <a:gd name="T48" fmla="*/ 201 w 202"/>
                    <a:gd name="T49"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320">
                      <a:moveTo>
                        <a:pt x="201" y="27"/>
                      </a:moveTo>
                      <a:lnTo>
                        <a:pt x="201" y="31"/>
                      </a:lnTo>
                      <a:lnTo>
                        <a:pt x="52" y="319"/>
                      </a:lnTo>
                      <a:lnTo>
                        <a:pt x="74" y="54"/>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C0C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69" name="Freeform 9"/>
                <p:cNvSpPr>
                  <a:spLocks/>
                </p:cNvSpPr>
                <p:nvPr/>
              </p:nvSpPr>
              <p:spPr bwMode="auto">
                <a:xfrm>
                  <a:off x="1483" y="2042"/>
                  <a:ext cx="202" cy="53"/>
                </a:xfrm>
                <a:custGeom>
                  <a:avLst/>
                  <a:gdLst>
                    <a:gd name="T0" fmla="*/ 201 w 202"/>
                    <a:gd name="T1" fmla="*/ 27 h 53"/>
                    <a:gd name="T2" fmla="*/ 199 w 202"/>
                    <a:gd name="T3" fmla="*/ 29 h 53"/>
                    <a:gd name="T4" fmla="*/ 195 w 202"/>
                    <a:gd name="T5" fmla="*/ 33 h 53"/>
                    <a:gd name="T6" fmla="*/ 190 w 202"/>
                    <a:gd name="T7" fmla="*/ 36 h 53"/>
                    <a:gd name="T8" fmla="*/ 176 w 202"/>
                    <a:gd name="T9" fmla="*/ 42 h 53"/>
                    <a:gd name="T10" fmla="*/ 165 w 202"/>
                    <a:gd name="T11" fmla="*/ 43 h 53"/>
                    <a:gd name="T12" fmla="*/ 151 w 202"/>
                    <a:gd name="T13" fmla="*/ 47 h 53"/>
                    <a:gd name="T14" fmla="*/ 137 w 202"/>
                    <a:gd name="T15" fmla="*/ 49 h 53"/>
                    <a:gd name="T16" fmla="*/ 115 w 202"/>
                    <a:gd name="T17" fmla="*/ 50 h 53"/>
                    <a:gd name="T18" fmla="*/ 100 w 202"/>
                    <a:gd name="T19" fmla="*/ 51 h 53"/>
                    <a:gd name="T20" fmla="*/ 85 w 202"/>
                    <a:gd name="T21" fmla="*/ 52 h 53"/>
                    <a:gd name="T22" fmla="*/ 72 w 202"/>
                    <a:gd name="T23" fmla="*/ 52 h 53"/>
                    <a:gd name="T24" fmla="*/ 76 w 202"/>
                    <a:gd name="T25" fmla="*/ 38 h 53"/>
                    <a:gd name="T26" fmla="*/ 71 w 202"/>
                    <a:gd name="T27" fmla="*/ 31 h 53"/>
                    <a:gd name="T28" fmla="*/ 66 w 202"/>
                    <a:gd name="T29" fmla="*/ 27 h 53"/>
                    <a:gd name="T30" fmla="*/ 60 w 202"/>
                    <a:gd name="T31" fmla="*/ 23 h 53"/>
                    <a:gd name="T32" fmla="*/ 53 w 202"/>
                    <a:gd name="T33" fmla="*/ 20 h 53"/>
                    <a:gd name="T34" fmla="*/ 39 w 202"/>
                    <a:gd name="T35" fmla="*/ 15 h 53"/>
                    <a:gd name="T36" fmla="*/ 28 w 202"/>
                    <a:gd name="T37" fmla="*/ 11 h 53"/>
                    <a:gd name="T38" fmla="*/ 17 w 202"/>
                    <a:gd name="T39" fmla="*/ 9 h 53"/>
                    <a:gd name="T40" fmla="*/ 0 w 202"/>
                    <a:gd name="T41" fmla="*/ 4 h 53"/>
                    <a:gd name="T42" fmla="*/ 39 w 202"/>
                    <a:gd name="T43" fmla="*/ 1 h 53"/>
                    <a:gd name="T44" fmla="*/ 55 w 202"/>
                    <a:gd name="T45" fmla="*/ 1 h 53"/>
                    <a:gd name="T46" fmla="*/ 79 w 202"/>
                    <a:gd name="T47" fmla="*/ 0 h 53"/>
                    <a:gd name="T48" fmla="*/ 96 w 202"/>
                    <a:gd name="T49" fmla="*/ 0 h 53"/>
                    <a:gd name="T50" fmla="*/ 115 w 202"/>
                    <a:gd name="T51" fmla="*/ 2 h 53"/>
                    <a:gd name="T52" fmla="*/ 131 w 202"/>
                    <a:gd name="T53" fmla="*/ 3 h 53"/>
                    <a:gd name="T54" fmla="*/ 144 w 202"/>
                    <a:gd name="T55" fmla="*/ 4 h 53"/>
                    <a:gd name="T56" fmla="*/ 167 w 202"/>
                    <a:gd name="T57" fmla="*/ 8 h 53"/>
                    <a:gd name="T58" fmla="*/ 182 w 202"/>
                    <a:gd name="T59" fmla="*/ 12 h 53"/>
                    <a:gd name="T60" fmla="*/ 194 w 202"/>
                    <a:gd name="T61" fmla="*/ 17 h 53"/>
                    <a:gd name="T62" fmla="*/ 200 w 202"/>
                    <a:gd name="T63" fmla="*/ 23 h 53"/>
                    <a:gd name="T64" fmla="*/ 201 w 202"/>
                    <a:gd name="T6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53">
                      <a:moveTo>
                        <a:pt x="201" y="27"/>
                      </a:moveTo>
                      <a:lnTo>
                        <a:pt x="199" y="29"/>
                      </a:lnTo>
                      <a:lnTo>
                        <a:pt x="195" y="33"/>
                      </a:lnTo>
                      <a:lnTo>
                        <a:pt x="190" y="36"/>
                      </a:lnTo>
                      <a:lnTo>
                        <a:pt x="176" y="42"/>
                      </a:lnTo>
                      <a:lnTo>
                        <a:pt x="165" y="43"/>
                      </a:lnTo>
                      <a:lnTo>
                        <a:pt x="151" y="47"/>
                      </a:lnTo>
                      <a:lnTo>
                        <a:pt x="137" y="49"/>
                      </a:lnTo>
                      <a:lnTo>
                        <a:pt x="115" y="50"/>
                      </a:lnTo>
                      <a:lnTo>
                        <a:pt x="100" y="51"/>
                      </a:lnTo>
                      <a:lnTo>
                        <a:pt x="85" y="52"/>
                      </a:lnTo>
                      <a:lnTo>
                        <a:pt x="72" y="52"/>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808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2170" name="Group 10"/>
            <p:cNvGrpSpPr>
              <a:grpSpLocks/>
            </p:cNvGrpSpPr>
            <p:nvPr/>
          </p:nvGrpSpPr>
          <p:grpSpPr bwMode="auto">
            <a:xfrm>
              <a:off x="728" y="2488"/>
              <a:ext cx="791" cy="501"/>
              <a:chOff x="728" y="2488"/>
              <a:chExt cx="791" cy="501"/>
            </a:xfrm>
          </p:grpSpPr>
          <p:sp>
            <p:nvSpPr>
              <p:cNvPr id="92171" name="Freeform 11"/>
              <p:cNvSpPr>
                <a:spLocks/>
              </p:cNvSpPr>
              <p:nvPr/>
            </p:nvSpPr>
            <p:spPr bwMode="auto">
              <a:xfrm>
                <a:off x="728" y="2540"/>
                <a:ext cx="791" cy="449"/>
              </a:xfrm>
              <a:custGeom>
                <a:avLst/>
                <a:gdLst>
                  <a:gd name="T0" fmla="*/ 0 w 791"/>
                  <a:gd name="T1" fmla="*/ 0 h 449"/>
                  <a:gd name="T2" fmla="*/ 790 w 791"/>
                  <a:gd name="T3" fmla="*/ 0 h 449"/>
                  <a:gd name="T4" fmla="*/ 760 w 791"/>
                  <a:gd name="T5" fmla="*/ 396 h 449"/>
                  <a:gd name="T6" fmla="*/ 760 w 791"/>
                  <a:gd name="T7" fmla="*/ 400 h 449"/>
                  <a:gd name="T8" fmla="*/ 758 w 791"/>
                  <a:gd name="T9" fmla="*/ 402 h 449"/>
                  <a:gd name="T10" fmla="*/ 756 w 791"/>
                  <a:gd name="T11" fmla="*/ 404 h 449"/>
                  <a:gd name="T12" fmla="*/ 753 w 791"/>
                  <a:gd name="T13" fmla="*/ 407 h 449"/>
                  <a:gd name="T14" fmla="*/ 750 w 791"/>
                  <a:gd name="T15" fmla="*/ 409 h 449"/>
                  <a:gd name="T16" fmla="*/ 748 w 791"/>
                  <a:gd name="T17" fmla="*/ 410 h 449"/>
                  <a:gd name="T18" fmla="*/ 744 w 791"/>
                  <a:gd name="T19" fmla="*/ 411 h 449"/>
                  <a:gd name="T20" fmla="*/ 739 w 791"/>
                  <a:gd name="T21" fmla="*/ 414 h 449"/>
                  <a:gd name="T22" fmla="*/ 732 w 791"/>
                  <a:gd name="T23" fmla="*/ 416 h 449"/>
                  <a:gd name="T24" fmla="*/ 729 w 791"/>
                  <a:gd name="T25" fmla="*/ 417 h 449"/>
                  <a:gd name="T26" fmla="*/ 723 w 791"/>
                  <a:gd name="T27" fmla="*/ 418 h 449"/>
                  <a:gd name="T28" fmla="*/ 714 w 791"/>
                  <a:gd name="T29" fmla="*/ 421 h 449"/>
                  <a:gd name="T30" fmla="*/ 702 w 791"/>
                  <a:gd name="T31" fmla="*/ 424 h 449"/>
                  <a:gd name="T32" fmla="*/ 690 w 791"/>
                  <a:gd name="T33" fmla="*/ 427 h 449"/>
                  <a:gd name="T34" fmla="*/ 673 w 791"/>
                  <a:gd name="T35" fmla="*/ 430 h 449"/>
                  <a:gd name="T36" fmla="*/ 654 w 791"/>
                  <a:gd name="T37" fmla="*/ 433 h 449"/>
                  <a:gd name="T38" fmla="*/ 633 w 791"/>
                  <a:gd name="T39" fmla="*/ 436 h 449"/>
                  <a:gd name="T40" fmla="*/ 613 w 791"/>
                  <a:gd name="T41" fmla="*/ 438 h 449"/>
                  <a:gd name="T42" fmla="*/ 588 w 791"/>
                  <a:gd name="T43" fmla="*/ 441 h 449"/>
                  <a:gd name="T44" fmla="*/ 558 w 791"/>
                  <a:gd name="T45" fmla="*/ 443 h 449"/>
                  <a:gd name="T46" fmla="*/ 513 w 791"/>
                  <a:gd name="T47" fmla="*/ 445 h 449"/>
                  <a:gd name="T48" fmla="*/ 476 w 791"/>
                  <a:gd name="T49" fmla="*/ 447 h 449"/>
                  <a:gd name="T50" fmla="*/ 438 w 791"/>
                  <a:gd name="T51" fmla="*/ 447 h 449"/>
                  <a:gd name="T52" fmla="*/ 410 w 791"/>
                  <a:gd name="T53" fmla="*/ 448 h 449"/>
                  <a:gd name="T54" fmla="*/ 384 w 791"/>
                  <a:gd name="T55" fmla="*/ 448 h 449"/>
                  <a:gd name="T56" fmla="*/ 359 w 791"/>
                  <a:gd name="T57" fmla="*/ 448 h 449"/>
                  <a:gd name="T58" fmla="*/ 342 w 791"/>
                  <a:gd name="T59" fmla="*/ 447 h 449"/>
                  <a:gd name="T60" fmla="*/ 324 w 791"/>
                  <a:gd name="T61" fmla="*/ 447 h 449"/>
                  <a:gd name="T62" fmla="*/ 301 w 791"/>
                  <a:gd name="T63" fmla="*/ 446 h 449"/>
                  <a:gd name="T64" fmla="*/ 273 w 791"/>
                  <a:gd name="T65" fmla="*/ 445 h 449"/>
                  <a:gd name="T66" fmla="*/ 245 w 791"/>
                  <a:gd name="T67" fmla="*/ 444 h 449"/>
                  <a:gd name="T68" fmla="*/ 217 w 791"/>
                  <a:gd name="T69" fmla="*/ 442 h 449"/>
                  <a:gd name="T70" fmla="*/ 192 w 791"/>
                  <a:gd name="T71" fmla="*/ 439 h 449"/>
                  <a:gd name="T72" fmla="*/ 172 w 791"/>
                  <a:gd name="T73" fmla="*/ 437 h 449"/>
                  <a:gd name="T74" fmla="*/ 144 w 791"/>
                  <a:gd name="T75" fmla="*/ 434 h 449"/>
                  <a:gd name="T76" fmla="*/ 119 w 791"/>
                  <a:gd name="T77" fmla="*/ 430 h 449"/>
                  <a:gd name="T78" fmla="*/ 102 w 791"/>
                  <a:gd name="T79" fmla="*/ 427 h 449"/>
                  <a:gd name="T80" fmla="*/ 85 w 791"/>
                  <a:gd name="T81" fmla="*/ 424 h 449"/>
                  <a:gd name="T82" fmla="*/ 72 w 791"/>
                  <a:gd name="T83" fmla="*/ 420 h 449"/>
                  <a:gd name="T84" fmla="*/ 64 w 791"/>
                  <a:gd name="T85" fmla="*/ 418 h 449"/>
                  <a:gd name="T86" fmla="*/ 56 w 791"/>
                  <a:gd name="T87" fmla="*/ 416 h 449"/>
                  <a:gd name="T88" fmla="*/ 50 w 791"/>
                  <a:gd name="T89" fmla="*/ 413 h 449"/>
                  <a:gd name="T90" fmla="*/ 45 w 791"/>
                  <a:gd name="T91" fmla="*/ 411 h 449"/>
                  <a:gd name="T92" fmla="*/ 41 w 791"/>
                  <a:gd name="T93" fmla="*/ 408 h 449"/>
                  <a:gd name="T94" fmla="*/ 38 w 791"/>
                  <a:gd name="T95" fmla="*/ 407 h 449"/>
                  <a:gd name="T96" fmla="*/ 35 w 791"/>
                  <a:gd name="T97" fmla="*/ 404 h 449"/>
                  <a:gd name="T98" fmla="*/ 33 w 791"/>
                  <a:gd name="T99" fmla="*/ 403 h 449"/>
                  <a:gd name="T100" fmla="*/ 31 w 791"/>
                  <a:gd name="T101" fmla="*/ 400 h 449"/>
                  <a:gd name="T102" fmla="*/ 30 w 791"/>
                  <a:gd name="T103" fmla="*/ 396 h 449"/>
                  <a:gd name="T104" fmla="*/ 0 w 791"/>
                  <a:gd name="T105"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449">
                    <a:moveTo>
                      <a:pt x="0" y="0"/>
                    </a:moveTo>
                    <a:lnTo>
                      <a:pt x="790" y="0"/>
                    </a:lnTo>
                    <a:lnTo>
                      <a:pt x="760" y="396"/>
                    </a:lnTo>
                    <a:lnTo>
                      <a:pt x="760" y="400"/>
                    </a:lnTo>
                    <a:lnTo>
                      <a:pt x="758" y="402"/>
                    </a:lnTo>
                    <a:lnTo>
                      <a:pt x="756" y="404"/>
                    </a:lnTo>
                    <a:lnTo>
                      <a:pt x="753" y="407"/>
                    </a:lnTo>
                    <a:lnTo>
                      <a:pt x="750" y="409"/>
                    </a:lnTo>
                    <a:lnTo>
                      <a:pt x="748" y="410"/>
                    </a:lnTo>
                    <a:lnTo>
                      <a:pt x="744" y="411"/>
                    </a:lnTo>
                    <a:lnTo>
                      <a:pt x="739" y="414"/>
                    </a:lnTo>
                    <a:lnTo>
                      <a:pt x="732" y="416"/>
                    </a:lnTo>
                    <a:lnTo>
                      <a:pt x="729" y="417"/>
                    </a:lnTo>
                    <a:lnTo>
                      <a:pt x="723" y="418"/>
                    </a:lnTo>
                    <a:lnTo>
                      <a:pt x="714" y="421"/>
                    </a:lnTo>
                    <a:lnTo>
                      <a:pt x="702" y="424"/>
                    </a:lnTo>
                    <a:lnTo>
                      <a:pt x="690" y="427"/>
                    </a:lnTo>
                    <a:lnTo>
                      <a:pt x="673" y="430"/>
                    </a:lnTo>
                    <a:lnTo>
                      <a:pt x="654" y="433"/>
                    </a:lnTo>
                    <a:lnTo>
                      <a:pt x="633" y="436"/>
                    </a:lnTo>
                    <a:lnTo>
                      <a:pt x="613" y="438"/>
                    </a:lnTo>
                    <a:lnTo>
                      <a:pt x="588" y="441"/>
                    </a:lnTo>
                    <a:lnTo>
                      <a:pt x="558" y="443"/>
                    </a:lnTo>
                    <a:lnTo>
                      <a:pt x="513" y="445"/>
                    </a:lnTo>
                    <a:lnTo>
                      <a:pt x="476" y="447"/>
                    </a:lnTo>
                    <a:lnTo>
                      <a:pt x="438" y="447"/>
                    </a:lnTo>
                    <a:lnTo>
                      <a:pt x="410" y="448"/>
                    </a:lnTo>
                    <a:lnTo>
                      <a:pt x="384" y="448"/>
                    </a:lnTo>
                    <a:lnTo>
                      <a:pt x="359" y="448"/>
                    </a:lnTo>
                    <a:lnTo>
                      <a:pt x="342" y="447"/>
                    </a:lnTo>
                    <a:lnTo>
                      <a:pt x="324" y="447"/>
                    </a:lnTo>
                    <a:lnTo>
                      <a:pt x="301" y="446"/>
                    </a:lnTo>
                    <a:lnTo>
                      <a:pt x="273" y="445"/>
                    </a:lnTo>
                    <a:lnTo>
                      <a:pt x="245" y="444"/>
                    </a:lnTo>
                    <a:lnTo>
                      <a:pt x="217" y="442"/>
                    </a:lnTo>
                    <a:lnTo>
                      <a:pt x="192" y="439"/>
                    </a:lnTo>
                    <a:lnTo>
                      <a:pt x="172" y="437"/>
                    </a:lnTo>
                    <a:lnTo>
                      <a:pt x="144" y="434"/>
                    </a:lnTo>
                    <a:lnTo>
                      <a:pt x="119" y="430"/>
                    </a:lnTo>
                    <a:lnTo>
                      <a:pt x="102" y="427"/>
                    </a:lnTo>
                    <a:lnTo>
                      <a:pt x="85" y="424"/>
                    </a:lnTo>
                    <a:lnTo>
                      <a:pt x="72" y="420"/>
                    </a:lnTo>
                    <a:lnTo>
                      <a:pt x="64" y="418"/>
                    </a:lnTo>
                    <a:lnTo>
                      <a:pt x="56" y="416"/>
                    </a:lnTo>
                    <a:lnTo>
                      <a:pt x="50" y="413"/>
                    </a:lnTo>
                    <a:lnTo>
                      <a:pt x="45" y="411"/>
                    </a:lnTo>
                    <a:lnTo>
                      <a:pt x="41" y="408"/>
                    </a:lnTo>
                    <a:lnTo>
                      <a:pt x="38" y="407"/>
                    </a:lnTo>
                    <a:lnTo>
                      <a:pt x="35" y="404"/>
                    </a:lnTo>
                    <a:lnTo>
                      <a:pt x="33" y="403"/>
                    </a:lnTo>
                    <a:lnTo>
                      <a:pt x="31" y="400"/>
                    </a:lnTo>
                    <a:lnTo>
                      <a:pt x="30" y="396"/>
                    </a:lnTo>
                    <a:lnTo>
                      <a:pt x="0" y="0"/>
                    </a:lnTo>
                  </a:path>
                </a:pathLst>
              </a:custGeom>
              <a:solidFill>
                <a:srgbClr val="00B7A5"/>
              </a:solidFill>
              <a:ln w="12700" cap="rnd" cmpd="sng">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2" name="Oval 12"/>
              <p:cNvSpPr>
                <a:spLocks noChangeArrowheads="1"/>
              </p:cNvSpPr>
              <p:nvPr/>
            </p:nvSpPr>
            <p:spPr bwMode="auto">
              <a:xfrm>
                <a:off x="730" y="2488"/>
                <a:ext cx="777" cy="98"/>
              </a:xfrm>
              <a:prstGeom prst="ellipse">
                <a:avLst/>
              </a:prstGeom>
              <a:solidFill>
                <a:srgbClr val="00B7A5"/>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3" name="Oval 13"/>
              <p:cNvSpPr>
                <a:spLocks noChangeArrowheads="1"/>
              </p:cNvSpPr>
              <p:nvPr/>
            </p:nvSpPr>
            <p:spPr bwMode="auto">
              <a:xfrm>
                <a:off x="761" y="2889"/>
                <a:ext cx="718" cy="92"/>
              </a:xfrm>
              <a:prstGeom prst="ellipse">
                <a:avLst/>
              </a:prstGeom>
              <a:solidFill>
                <a:srgbClr val="00B7A5"/>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174" name="Group 14"/>
            <p:cNvGrpSpPr>
              <a:grpSpLocks/>
            </p:cNvGrpSpPr>
            <p:nvPr/>
          </p:nvGrpSpPr>
          <p:grpSpPr bwMode="auto">
            <a:xfrm>
              <a:off x="432" y="2138"/>
              <a:ext cx="343" cy="648"/>
              <a:chOff x="432" y="2138"/>
              <a:chExt cx="343" cy="648"/>
            </a:xfrm>
          </p:grpSpPr>
          <p:sp>
            <p:nvSpPr>
              <p:cNvPr id="92175" name="Freeform 15"/>
              <p:cNvSpPr>
                <a:spLocks/>
              </p:cNvSpPr>
              <p:nvPr/>
            </p:nvSpPr>
            <p:spPr bwMode="auto">
              <a:xfrm>
                <a:off x="432" y="2138"/>
                <a:ext cx="343" cy="648"/>
              </a:xfrm>
              <a:custGeom>
                <a:avLst/>
                <a:gdLst>
                  <a:gd name="T0" fmla="*/ 254 w 343"/>
                  <a:gd name="T1" fmla="*/ 81 h 648"/>
                  <a:gd name="T2" fmla="*/ 213 w 343"/>
                  <a:gd name="T3" fmla="*/ 92 h 648"/>
                  <a:gd name="T4" fmla="*/ 177 w 343"/>
                  <a:gd name="T5" fmla="*/ 113 h 648"/>
                  <a:gd name="T6" fmla="*/ 143 w 343"/>
                  <a:gd name="T7" fmla="*/ 147 h 648"/>
                  <a:gd name="T8" fmla="*/ 111 w 343"/>
                  <a:gd name="T9" fmla="*/ 194 h 648"/>
                  <a:gd name="T10" fmla="*/ 91 w 343"/>
                  <a:gd name="T11" fmla="*/ 256 h 648"/>
                  <a:gd name="T12" fmla="*/ 84 w 343"/>
                  <a:gd name="T13" fmla="*/ 311 h 648"/>
                  <a:gd name="T14" fmla="*/ 87 w 343"/>
                  <a:gd name="T15" fmla="*/ 357 h 648"/>
                  <a:gd name="T16" fmla="*/ 98 w 343"/>
                  <a:gd name="T17" fmla="*/ 414 h 648"/>
                  <a:gd name="T18" fmla="*/ 125 w 343"/>
                  <a:gd name="T19" fmla="*/ 471 h 648"/>
                  <a:gd name="T20" fmla="*/ 154 w 343"/>
                  <a:gd name="T21" fmla="*/ 508 h 648"/>
                  <a:gd name="T22" fmla="*/ 184 w 343"/>
                  <a:gd name="T23" fmla="*/ 534 h 648"/>
                  <a:gd name="T24" fmla="*/ 211 w 343"/>
                  <a:gd name="T25" fmla="*/ 549 h 648"/>
                  <a:gd name="T26" fmla="*/ 240 w 343"/>
                  <a:gd name="T27" fmla="*/ 560 h 648"/>
                  <a:gd name="T28" fmla="*/ 269 w 343"/>
                  <a:gd name="T29" fmla="*/ 565 h 648"/>
                  <a:gd name="T30" fmla="*/ 298 w 343"/>
                  <a:gd name="T31" fmla="*/ 564 h 648"/>
                  <a:gd name="T32" fmla="*/ 318 w 343"/>
                  <a:gd name="T33" fmla="*/ 563 h 648"/>
                  <a:gd name="T34" fmla="*/ 332 w 343"/>
                  <a:gd name="T35" fmla="*/ 570 h 648"/>
                  <a:gd name="T36" fmla="*/ 341 w 343"/>
                  <a:gd name="T37" fmla="*/ 590 h 648"/>
                  <a:gd name="T38" fmla="*/ 342 w 343"/>
                  <a:gd name="T39" fmla="*/ 610 h 648"/>
                  <a:gd name="T40" fmla="*/ 337 w 343"/>
                  <a:gd name="T41" fmla="*/ 627 h 648"/>
                  <a:gd name="T42" fmla="*/ 331 w 343"/>
                  <a:gd name="T43" fmla="*/ 637 h 648"/>
                  <a:gd name="T44" fmla="*/ 313 w 343"/>
                  <a:gd name="T45" fmla="*/ 644 h 648"/>
                  <a:gd name="T46" fmla="*/ 271 w 343"/>
                  <a:gd name="T47" fmla="*/ 647 h 648"/>
                  <a:gd name="T48" fmla="*/ 227 w 343"/>
                  <a:gd name="T49" fmla="*/ 643 h 648"/>
                  <a:gd name="T50" fmla="*/ 184 w 343"/>
                  <a:gd name="T51" fmla="*/ 629 h 648"/>
                  <a:gd name="T52" fmla="*/ 144 w 343"/>
                  <a:gd name="T53" fmla="*/ 608 h 648"/>
                  <a:gd name="T54" fmla="*/ 106 w 343"/>
                  <a:gd name="T55" fmla="*/ 578 h 648"/>
                  <a:gd name="T56" fmla="*/ 78 w 343"/>
                  <a:gd name="T57" fmla="*/ 549 h 648"/>
                  <a:gd name="T58" fmla="*/ 54 w 343"/>
                  <a:gd name="T59" fmla="*/ 516 h 648"/>
                  <a:gd name="T60" fmla="*/ 26 w 343"/>
                  <a:gd name="T61" fmla="*/ 458 h 648"/>
                  <a:gd name="T62" fmla="*/ 5 w 343"/>
                  <a:gd name="T63" fmla="*/ 383 h 648"/>
                  <a:gd name="T64" fmla="*/ 1 w 343"/>
                  <a:gd name="T65" fmla="*/ 327 h 648"/>
                  <a:gd name="T66" fmla="*/ 2 w 343"/>
                  <a:gd name="T67" fmla="*/ 296 h 648"/>
                  <a:gd name="T68" fmla="*/ 8 w 343"/>
                  <a:gd name="T69" fmla="*/ 248 h 648"/>
                  <a:gd name="T70" fmla="*/ 23 w 343"/>
                  <a:gd name="T71" fmla="*/ 195 h 648"/>
                  <a:gd name="T72" fmla="*/ 44 w 343"/>
                  <a:gd name="T73" fmla="*/ 150 h 648"/>
                  <a:gd name="T74" fmla="*/ 66 w 343"/>
                  <a:gd name="T75" fmla="*/ 115 h 648"/>
                  <a:gd name="T76" fmla="*/ 91 w 343"/>
                  <a:gd name="T77" fmla="*/ 85 h 648"/>
                  <a:gd name="T78" fmla="*/ 127 w 343"/>
                  <a:gd name="T79" fmla="*/ 53 h 648"/>
                  <a:gd name="T80" fmla="*/ 156 w 343"/>
                  <a:gd name="T81" fmla="*/ 33 h 648"/>
                  <a:gd name="T82" fmla="*/ 192 w 343"/>
                  <a:gd name="T83" fmla="*/ 16 h 648"/>
                  <a:gd name="T84" fmla="*/ 227 w 343"/>
                  <a:gd name="T85" fmla="*/ 6 h 648"/>
                  <a:gd name="T86" fmla="*/ 269 w 343"/>
                  <a:gd name="T87" fmla="*/ 0 h 648"/>
                  <a:gd name="T88" fmla="*/ 281 w 343"/>
                  <a:gd name="T89" fmla="*/ 7 h 648"/>
                  <a:gd name="T90" fmla="*/ 289 w 343"/>
                  <a:gd name="T91" fmla="*/ 22 h 648"/>
                  <a:gd name="T92" fmla="*/ 292 w 343"/>
                  <a:gd name="T93" fmla="*/ 43 h 648"/>
                  <a:gd name="T94" fmla="*/ 283 w 343"/>
                  <a:gd name="T95" fmla="*/ 71 h 648"/>
                  <a:gd name="T96" fmla="*/ 270 w 343"/>
                  <a:gd name="T97" fmla="*/ 7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648">
                    <a:moveTo>
                      <a:pt x="270" y="78"/>
                    </a:moveTo>
                    <a:lnTo>
                      <a:pt x="254" y="81"/>
                    </a:lnTo>
                    <a:lnTo>
                      <a:pt x="231" y="86"/>
                    </a:lnTo>
                    <a:lnTo>
                      <a:pt x="213" y="92"/>
                    </a:lnTo>
                    <a:lnTo>
                      <a:pt x="193" y="103"/>
                    </a:lnTo>
                    <a:lnTo>
                      <a:pt x="177" y="113"/>
                    </a:lnTo>
                    <a:lnTo>
                      <a:pt x="159" y="130"/>
                    </a:lnTo>
                    <a:lnTo>
                      <a:pt x="143" y="147"/>
                    </a:lnTo>
                    <a:lnTo>
                      <a:pt x="126" y="168"/>
                    </a:lnTo>
                    <a:lnTo>
                      <a:pt x="111" y="194"/>
                    </a:lnTo>
                    <a:lnTo>
                      <a:pt x="100" y="221"/>
                    </a:lnTo>
                    <a:lnTo>
                      <a:pt x="91" y="256"/>
                    </a:lnTo>
                    <a:lnTo>
                      <a:pt x="86" y="287"/>
                    </a:lnTo>
                    <a:lnTo>
                      <a:pt x="84" y="311"/>
                    </a:lnTo>
                    <a:lnTo>
                      <a:pt x="85" y="340"/>
                    </a:lnTo>
                    <a:lnTo>
                      <a:pt x="87" y="357"/>
                    </a:lnTo>
                    <a:lnTo>
                      <a:pt x="90" y="384"/>
                    </a:lnTo>
                    <a:lnTo>
                      <a:pt x="98" y="414"/>
                    </a:lnTo>
                    <a:lnTo>
                      <a:pt x="113" y="450"/>
                    </a:lnTo>
                    <a:lnTo>
                      <a:pt x="125" y="471"/>
                    </a:lnTo>
                    <a:lnTo>
                      <a:pt x="138" y="490"/>
                    </a:lnTo>
                    <a:lnTo>
                      <a:pt x="154" y="508"/>
                    </a:lnTo>
                    <a:lnTo>
                      <a:pt x="171" y="524"/>
                    </a:lnTo>
                    <a:lnTo>
                      <a:pt x="184" y="534"/>
                    </a:lnTo>
                    <a:lnTo>
                      <a:pt x="198" y="543"/>
                    </a:lnTo>
                    <a:lnTo>
                      <a:pt x="211" y="549"/>
                    </a:lnTo>
                    <a:lnTo>
                      <a:pt x="225" y="555"/>
                    </a:lnTo>
                    <a:lnTo>
                      <a:pt x="240" y="560"/>
                    </a:lnTo>
                    <a:lnTo>
                      <a:pt x="254" y="563"/>
                    </a:lnTo>
                    <a:lnTo>
                      <a:pt x="269" y="565"/>
                    </a:lnTo>
                    <a:lnTo>
                      <a:pt x="282" y="565"/>
                    </a:lnTo>
                    <a:lnTo>
                      <a:pt x="298" y="564"/>
                    </a:lnTo>
                    <a:lnTo>
                      <a:pt x="311" y="563"/>
                    </a:lnTo>
                    <a:lnTo>
                      <a:pt x="318" y="563"/>
                    </a:lnTo>
                    <a:lnTo>
                      <a:pt x="327" y="565"/>
                    </a:lnTo>
                    <a:lnTo>
                      <a:pt x="332" y="570"/>
                    </a:lnTo>
                    <a:lnTo>
                      <a:pt x="338" y="578"/>
                    </a:lnTo>
                    <a:lnTo>
                      <a:pt x="341" y="590"/>
                    </a:lnTo>
                    <a:lnTo>
                      <a:pt x="342" y="599"/>
                    </a:lnTo>
                    <a:lnTo>
                      <a:pt x="342" y="610"/>
                    </a:lnTo>
                    <a:lnTo>
                      <a:pt x="340" y="620"/>
                    </a:lnTo>
                    <a:lnTo>
                      <a:pt x="337" y="627"/>
                    </a:lnTo>
                    <a:lnTo>
                      <a:pt x="333" y="632"/>
                    </a:lnTo>
                    <a:lnTo>
                      <a:pt x="331" y="637"/>
                    </a:lnTo>
                    <a:lnTo>
                      <a:pt x="322" y="642"/>
                    </a:lnTo>
                    <a:lnTo>
                      <a:pt x="313" y="644"/>
                    </a:lnTo>
                    <a:lnTo>
                      <a:pt x="293" y="646"/>
                    </a:lnTo>
                    <a:lnTo>
                      <a:pt x="271" y="647"/>
                    </a:lnTo>
                    <a:lnTo>
                      <a:pt x="247" y="646"/>
                    </a:lnTo>
                    <a:lnTo>
                      <a:pt x="227" y="643"/>
                    </a:lnTo>
                    <a:lnTo>
                      <a:pt x="204" y="637"/>
                    </a:lnTo>
                    <a:lnTo>
                      <a:pt x="184" y="629"/>
                    </a:lnTo>
                    <a:lnTo>
                      <a:pt x="161" y="619"/>
                    </a:lnTo>
                    <a:lnTo>
                      <a:pt x="144" y="608"/>
                    </a:lnTo>
                    <a:lnTo>
                      <a:pt x="124" y="595"/>
                    </a:lnTo>
                    <a:lnTo>
                      <a:pt x="106" y="578"/>
                    </a:lnTo>
                    <a:lnTo>
                      <a:pt x="90" y="563"/>
                    </a:lnTo>
                    <a:lnTo>
                      <a:pt x="78" y="549"/>
                    </a:lnTo>
                    <a:lnTo>
                      <a:pt x="67" y="535"/>
                    </a:lnTo>
                    <a:lnTo>
                      <a:pt x="54" y="516"/>
                    </a:lnTo>
                    <a:lnTo>
                      <a:pt x="38" y="490"/>
                    </a:lnTo>
                    <a:lnTo>
                      <a:pt x="26" y="458"/>
                    </a:lnTo>
                    <a:lnTo>
                      <a:pt x="14" y="428"/>
                    </a:lnTo>
                    <a:lnTo>
                      <a:pt x="5" y="383"/>
                    </a:lnTo>
                    <a:lnTo>
                      <a:pt x="1" y="347"/>
                    </a:lnTo>
                    <a:lnTo>
                      <a:pt x="1" y="327"/>
                    </a:lnTo>
                    <a:lnTo>
                      <a:pt x="0" y="309"/>
                    </a:lnTo>
                    <a:lnTo>
                      <a:pt x="2" y="296"/>
                    </a:lnTo>
                    <a:lnTo>
                      <a:pt x="3" y="274"/>
                    </a:lnTo>
                    <a:lnTo>
                      <a:pt x="8" y="248"/>
                    </a:lnTo>
                    <a:lnTo>
                      <a:pt x="14" y="224"/>
                    </a:lnTo>
                    <a:lnTo>
                      <a:pt x="23" y="195"/>
                    </a:lnTo>
                    <a:lnTo>
                      <a:pt x="32" y="173"/>
                    </a:lnTo>
                    <a:lnTo>
                      <a:pt x="44" y="150"/>
                    </a:lnTo>
                    <a:lnTo>
                      <a:pt x="54" y="133"/>
                    </a:lnTo>
                    <a:lnTo>
                      <a:pt x="66" y="115"/>
                    </a:lnTo>
                    <a:lnTo>
                      <a:pt x="79" y="98"/>
                    </a:lnTo>
                    <a:lnTo>
                      <a:pt x="91" y="85"/>
                    </a:lnTo>
                    <a:lnTo>
                      <a:pt x="109" y="67"/>
                    </a:lnTo>
                    <a:lnTo>
                      <a:pt x="127" y="53"/>
                    </a:lnTo>
                    <a:lnTo>
                      <a:pt x="142" y="43"/>
                    </a:lnTo>
                    <a:lnTo>
                      <a:pt x="156" y="33"/>
                    </a:lnTo>
                    <a:lnTo>
                      <a:pt x="174" y="24"/>
                    </a:lnTo>
                    <a:lnTo>
                      <a:pt x="192" y="16"/>
                    </a:lnTo>
                    <a:lnTo>
                      <a:pt x="209" y="11"/>
                    </a:lnTo>
                    <a:lnTo>
                      <a:pt x="227" y="6"/>
                    </a:lnTo>
                    <a:lnTo>
                      <a:pt x="248" y="2"/>
                    </a:lnTo>
                    <a:lnTo>
                      <a:pt x="269" y="0"/>
                    </a:lnTo>
                    <a:lnTo>
                      <a:pt x="276" y="3"/>
                    </a:lnTo>
                    <a:lnTo>
                      <a:pt x="281" y="7"/>
                    </a:lnTo>
                    <a:lnTo>
                      <a:pt x="286" y="16"/>
                    </a:lnTo>
                    <a:lnTo>
                      <a:pt x="289" y="22"/>
                    </a:lnTo>
                    <a:lnTo>
                      <a:pt x="291" y="30"/>
                    </a:lnTo>
                    <a:lnTo>
                      <a:pt x="292" y="43"/>
                    </a:lnTo>
                    <a:lnTo>
                      <a:pt x="289" y="57"/>
                    </a:lnTo>
                    <a:lnTo>
                      <a:pt x="283" y="71"/>
                    </a:lnTo>
                    <a:lnTo>
                      <a:pt x="277" y="75"/>
                    </a:lnTo>
                    <a:lnTo>
                      <a:pt x="270" y="78"/>
                    </a:lnTo>
                  </a:path>
                </a:pathLst>
              </a:custGeom>
              <a:solidFill>
                <a:srgbClr val="C0C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6" name="Freeform 16"/>
              <p:cNvSpPr>
                <a:spLocks/>
              </p:cNvSpPr>
              <p:nvPr/>
            </p:nvSpPr>
            <p:spPr bwMode="auto">
              <a:xfrm>
                <a:off x="509" y="2164"/>
                <a:ext cx="150" cy="115"/>
              </a:xfrm>
              <a:custGeom>
                <a:avLst/>
                <a:gdLst>
                  <a:gd name="T0" fmla="*/ 136 w 150"/>
                  <a:gd name="T1" fmla="*/ 0 h 115"/>
                  <a:gd name="T2" fmla="*/ 100 w 150"/>
                  <a:gd name="T3" fmla="*/ 15 h 115"/>
                  <a:gd name="T4" fmla="*/ 73 w 150"/>
                  <a:gd name="T5" fmla="*/ 30 h 115"/>
                  <a:gd name="T6" fmla="*/ 48 w 150"/>
                  <a:gd name="T7" fmla="*/ 48 h 115"/>
                  <a:gd name="T8" fmla="*/ 21 w 150"/>
                  <a:gd name="T9" fmla="*/ 74 h 115"/>
                  <a:gd name="T10" fmla="*/ 5 w 150"/>
                  <a:gd name="T11" fmla="*/ 93 h 115"/>
                  <a:gd name="T12" fmla="*/ 0 w 150"/>
                  <a:gd name="T13" fmla="*/ 105 h 115"/>
                  <a:gd name="T14" fmla="*/ 2 w 150"/>
                  <a:gd name="T15" fmla="*/ 112 h 115"/>
                  <a:gd name="T16" fmla="*/ 12 w 150"/>
                  <a:gd name="T17" fmla="*/ 114 h 115"/>
                  <a:gd name="T18" fmla="*/ 21 w 150"/>
                  <a:gd name="T19" fmla="*/ 103 h 115"/>
                  <a:gd name="T20" fmla="*/ 36 w 150"/>
                  <a:gd name="T21" fmla="*/ 88 h 115"/>
                  <a:gd name="T22" fmla="*/ 53 w 150"/>
                  <a:gd name="T23" fmla="*/ 71 h 115"/>
                  <a:gd name="T24" fmla="*/ 72 w 150"/>
                  <a:gd name="T25" fmla="*/ 55 h 115"/>
                  <a:gd name="T26" fmla="*/ 93 w 150"/>
                  <a:gd name="T27" fmla="*/ 40 h 115"/>
                  <a:gd name="T28" fmla="*/ 114 w 150"/>
                  <a:gd name="T29" fmla="*/ 29 h 115"/>
                  <a:gd name="T30" fmla="*/ 134 w 150"/>
                  <a:gd name="T31" fmla="*/ 21 h 115"/>
                  <a:gd name="T32" fmla="*/ 147 w 150"/>
                  <a:gd name="T33" fmla="*/ 15 h 115"/>
                  <a:gd name="T34" fmla="*/ 149 w 150"/>
                  <a:gd name="T35" fmla="*/ 7 h 115"/>
                  <a:gd name="T36" fmla="*/ 147 w 150"/>
                  <a:gd name="T37" fmla="*/ 2 h 115"/>
                  <a:gd name="T38" fmla="*/ 136 w 150"/>
                  <a:gd name="T3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15">
                    <a:moveTo>
                      <a:pt x="136" y="0"/>
                    </a:moveTo>
                    <a:lnTo>
                      <a:pt x="100" y="15"/>
                    </a:lnTo>
                    <a:lnTo>
                      <a:pt x="73" y="30"/>
                    </a:lnTo>
                    <a:lnTo>
                      <a:pt x="48" y="48"/>
                    </a:lnTo>
                    <a:lnTo>
                      <a:pt x="21" y="74"/>
                    </a:lnTo>
                    <a:lnTo>
                      <a:pt x="5" y="93"/>
                    </a:lnTo>
                    <a:lnTo>
                      <a:pt x="0" y="105"/>
                    </a:lnTo>
                    <a:lnTo>
                      <a:pt x="2" y="112"/>
                    </a:lnTo>
                    <a:lnTo>
                      <a:pt x="12" y="114"/>
                    </a:lnTo>
                    <a:lnTo>
                      <a:pt x="21" y="103"/>
                    </a:lnTo>
                    <a:lnTo>
                      <a:pt x="36" y="88"/>
                    </a:lnTo>
                    <a:lnTo>
                      <a:pt x="53" y="71"/>
                    </a:lnTo>
                    <a:lnTo>
                      <a:pt x="72" y="55"/>
                    </a:lnTo>
                    <a:lnTo>
                      <a:pt x="93" y="40"/>
                    </a:lnTo>
                    <a:lnTo>
                      <a:pt x="114" y="29"/>
                    </a:lnTo>
                    <a:lnTo>
                      <a:pt x="134" y="21"/>
                    </a:lnTo>
                    <a:lnTo>
                      <a:pt x="147" y="15"/>
                    </a:lnTo>
                    <a:lnTo>
                      <a:pt x="149" y="7"/>
                    </a:lnTo>
                    <a:lnTo>
                      <a:pt x="147" y="2"/>
                    </a:lnTo>
                    <a:lnTo>
                      <a:pt x="136" y="0"/>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177" name="Group 17"/>
            <p:cNvGrpSpPr>
              <a:grpSpLocks/>
            </p:cNvGrpSpPr>
            <p:nvPr/>
          </p:nvGrpSpPr>
          <p:grpSpPr bwMode="auto">
            <a:xfrm>
              <a:off x="1026" y="2207"/>
              <a:ext cx="189" cy="742"/>
              <a:chOff x="1026" y="2207"/>
              <a:chExt cx="189" cy="742"/>
            </a:xfrm>
          </p:grpSpPr>
          <p:sp>
            <p:nvSpPr>
              <p:cNvPr id="92178" name="Rectangle 18"/>
              <p:cNvSpPr>
                <a:spLocks noChangeArrowheads="1"/>
              </p:cNvSpPr>
              <p:nvPr/>
            </p:nvSpPr>
            <p:spPr bwMode="auto">
              <a:xfrm>
                <a:off x="1026" y="2207"/>
                <a:ext cx="189"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79" name="Rectangle 19"/>
              <p:cNvSpPr>
                <a:spLocks noChangeArrowheads="1"/>
              </p:cNvSpPr>
              <p:nvPr/>
            </p:nvSpPr>
            <p:spPr bwMode="auto">
              <a:xfrm>
                <a:off x="1087" y="2255"/>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0" name="Rectangle 20"/>
              <p:cNvSpPr>
                <a:spLocks noChangeArrowheads="1"/>
              </p:cNvSpPr>
              <p:nvPr/>
            </p:nvSpPr>
            <p:spPr bwMode="auto">
              <a:xfrm>
                <a:off x="1052" y="2303"/>
                <a:ext cx="13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1" name="Rectangle 21"/>
              <p:cNvSpPr>
                <a:spLocks noChangeArrowheads="1"/>
              </p:cNvSpPr>
              <p:nvPr/>
            </p:nvSpPr>
            <p:spPr bwMode="auto">
              <a:xfrm>
                <a:off x="1026" y="2593"/>
                <a:ext cx="189"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2" name="Rectangle 22"/>
              <p:cNvSpPr>
                <a:spLocks noChangeArrowheads="1"/>
              </p:cNvSpPr>
              <p:nvPr/>
            </p:nvSpPr>
            <p:spPr bwMode="auto">
              <a:xfrm>
                <a:off x="1087" y="2351"/>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3" name="Rectangle 23"/>
              <p:cNvSpPr>
                <a:spLocks noChangeArrowheads="1"/>
              </p:cNvSpPr>
              <p:nvPr/>
            </p:nvSpPr>
            <p:spPr bwMode="auto">
              <a:xfrm>
                <a:off x="1087" y="2448"/>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4" name="Rectangle 24"/>
              <p:cNvSpPr>
                <a:spLocks noChangeArrowheads="1"/>
              </p:cNvSpPr>
              <p:nvPr/>
            </p:nvSpPr>
            <p:spPr bwMode="auto">
              <a:xfrm>
                <a:off x="1087" y="2544"/>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5" name="Rectangle 25"/>
              <p:cNvSpPr>
                <a:spLocks noChangeArrowheads="1"/>
              </p:cNvSpPr>
              <p:nvPr/>
            </p:nvSpPr>
            <p:spPr bwMode="auto">
              <a:xfrm>
                <a:off x="1087" y="2641"/>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6" name="Rectangle 26"/>
              <p:cNvSpPr>
                <a:spLocks noChangeArrowheads="1"/>
              </p:cNvSpPr>
              <p:nvPr/>
            </p:nvSpPr>
            <p:spPr bwMode="auto">
              <a:xfrm>
                <a:off x="1087" y="2737"/>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7" name="Rectangle 27"/>
              <p:cNvSpPr>
                <a:spLocks noChangeArrowheads="1"/>
              </p:cNvSpPr>
              <p:nvPr/>
            </p:nvSpPr>
            <p:spPr bwMode="auto">
              <a:xfrm>
                <a:off x="1087" y="2833"/>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8" name="Rectangle 28"/>
              <p:cNvSpPr>
                <a:spLocks noChangeArrowheads="1"/>
              </p:cNvSpPr>
              <p:nvPr/>
            </p:nvSpPr>
            <p:spPr bwMode="auto">
              <a:xfrm>
                <a:off x="1087" y="2930"/>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9" name="Rectangle 29"/>
              <p:cNvSpPr>
                <a:spLocks noChangeArrowheads="1"/>
              </p:cNvSpPr>
              <p:nvPr/>
            </p:nvSpPr>
            <p:spPr bwMode="auto">
              <a:xfrm>
                <a:off x="1052" y="2399"/>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0" name="Rectangle 30"/>
              <p:cNvSpPr>
                <a:spLocks noChangeArrowheads="1"/>
              </p:cNvSpPr>
              <p:nvPr/>
            </p:nvSpPr>
            <p:spPr bwMode="auto">
              <a:xfrm>
                <a:off x="1052" y="2496"/>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1" name="Rectangle 31"/>
              <p:cNvSpPr>
                <a:spLocks noChangeArrowheads="1"/>
              </p:cNvSpPr>
              <p:nvPr/>
            </p:nvSpPr>
            <p:spPr bwMode="auto">
              <a:xfrm>
                <a:off x="1052" y="2785"/>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2" name="Rectangle 32"/>
              <p:cNvSpPr>
                <a:spLocks noChangeArrowheads="1"/>
              </p:cNvSpPr>
              <p:nvPr/>
            </p:nvSpPr>
            <p:spPr bwMode="auto">
              <a:xfrm>
                <a:off x="1052" y="2882"/>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3" name="Rectangle 33"/>
              <p:cNvSpPr>
                <a:spLocks noChangeArrowheads="1"/>
              </p:cNvSpPr>
              <p:nvPr/>
            </p:nvSpPr>
            <p:spPr bwMode="auto">
              <a:xfrm>
                <a:off x="1052" y="2689"/>
                <a:ext cx="13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194" name="Group 34"/>
            <p:cNvGrpSpPr>
              <a:grpSpLocks/>
            </p:cNvGrpSpPr>
            <p:nvPr/>
          </p:nvGrpSpPr>
          <p:grpSpPr bwMode="auto">
            <a:xfrm>
              <a:off x="831" y="2540"/>
              <a:ext cx="133" cy="123"/>
              <a:chOff x="831" y="2540"/>
              <a:chExt cx="133" cy="123"/>
            </a:xfrm>
          </p:grpSpPr>
          <p:sp>
            <p:nvSpPr>
              <p:cNvPr id="92195" name="Freeform 35"/>
              <p:cNvSpPr>
                <a:spLocks/>
              </p:cNvSpPr>
              <p:nvPr/>
            </p:nvSpPr>
            <p:spPr bwMode="auto">
              <a:xfrm>
                <a:off x="852" y="2540"/>
                <a:ext cx="16" cy="61"/>
              </a:xfrm>
              <a:custGeom>
                <a:avLst/>
                <a:gdLst>
                  <a:gd name="T0" fmla="*/ 5 w 16"/>
                  <a:gd name="T1" fmla="*/ 60 h 61"/>
                  <a:gd name="T2" fmla="*/ 15 w 16"/>
                  <a:gd name="T3" fmla="*/ 60 h 61"/>
                  <a:gd name="T4" fmla="*/ 15 w 16"/>
                  <a:gd name="T5" fmla="*/ 0 h 61"/>
                  <a:gd name="T6" fmla="*/ 3 w 16"/>
                  <a:gd name="T7" fmla="*/ 0 h 61"/>
                  <a:gd name="T8" fmla="*/ 0 w 16"/>
                  <a:gd name="T9" fmla="*/ 13 h 61"/>
                  <a:gd name="T10" fmla="*/ 5 w 16"/>
                  <a:gd name="T11" fmla="*/ 13 h 61"/>
                  <a:gd name="T12" fmla="*/ 5 w 16"/>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5" y="60"/>
                    </a:moveTo>
                    <a:lnTo>
                      <a:pt x="15" y="60"/>
                    </a:lnTo>
                    <a:lnTo>
                      <a:pt x="15" y="0"/>
                    </a:lnTo>
                    <a:lnTo>
                      <a:pt x="3" y="0"/>
                    </a:lnTo>
                    <a:lnTo>
                      <a:pt x="0" y="13"/>
                    </a:lnTo>
                    <a:lnTo>
                      <a:pt x="5" y="13"/>
                    </a:lnTo>
                    <a:lnTo>
                      <a:pt x="5" y="6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6" name="Freeform 36"/>
              <p:cNvSpPr>
                <a:spLocks/>
              </p:cNvSpPr>
              <p:nvPr/>
            </p:nvSpPr>
            <p:spPr bwMode="auto">
              <a:xfrm>
                <a:off x="931" y="2601"/>
                <a:ext cx="33" cy="60"/>
              </a:xfrm>
              <a:custGeom>
                <a:avLst/>
                <a:gdLst>
                  <a:gd name="T0" fmla="*/ 0 w 33"/>
                  <a:gd name="T1" fmla="*/ 17 h 60"/>
                  <a:gd name="T2" fmla="*/ 12 w 33"/>
                  <a:gd name="T3" fmla="*/ 17 h 60"/>
                  <a:gd name="T4" fmla="*/ 12 w 33"/>
                  <a:gd name="T5" fmla="*/ 13 h 60"/>
                  <a:gd name="T6" fmla="*/ 20 w 33"/>
                  <a:gd name="T7" fmla="*/ 13 h 60"/>
                  <a:gd name="T8" fmla="*/ 20 w 33"/>
                  <a:gd name="T9" fmla="*/ 20 h 60"/>
                  <a:gd name="T10" fmla="*/ 0 w 33"/>
                  <a:gd name="T11" fmla="*/ 48 h 60"/>
                  <a:gd name="T12" fmla="*/ 0 w 33"/>
                  <a:gd name="T13" fmla="*/ 59 h 60"/>
                  <a:gd name="T14" fmla="*/ 32 w 33"/>
                  <a:gd name="T15" fmla="*/ 59 h 60"/>
                  <a:gd name="T16" fmla="*/ 32 w 33"/>
                  <a:gd name="T17" fmla="*/ 48 h 60"/>
                  <a:gd name="T18" fmla="*/ 14 w 33"/>
                  <a:gd name="T19" fmla="*/ 48 h 60"/>
                  <a:gd name="T20" fmla="*/ 32 w 33"/>
                  <a:gd name="T21" fmla="*/ 23 h 60"/>
                  <a:gd name="T22" fmla="*/ 32 w 33"/>
                  <a:gd name="T23" fmla="*/ 8 h 60"/>
                  <a:gd name="T24" fmla="*/ 23 w 33"/>
                  <a:gd name="T25" fmla="*/ 0 h 60"/>
                  <a:gd name="T26" fmla="*/ 8 w 33"/>
                  <a:gd name="T27" fmla="*/ 0 h 60"/>
                  <a:gd name="T28" fmla="*/ 0 w 33"/>
                  <a:gd name="T29" fmla="*/ 8 h 60"/>
                  <a:gd name="T30" fmla="*/ 0 w 33"/>
                  <a:gd name="T31"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7"/>
                    </a:moveTo>
                    <a:lnTo>
                      <a:pt x="12" y="17"/>
                    </a:lnTo>
                    <a:lnTo>
                      <a:pt x="12" y="13"/>
                    </a:lnTo>
                    <a:lnTo>
                      <a:pt x="20" y="13"/>
                    </a:lnTo>
                    <a:lnTo>
                      <a:pt x="20" y="20"/>
                    </a:lnTo>
                    <a:lnTo>
                      <a:pt x="0" y="48"/>
                    </a:lnTo>
                    <a:lnTo>
                      <a:pt x="0" y="59"/>
                    </a:lnTo>
                    <a:lnTo>
                      <a:pt x="32" y="59"/>
                    </a:lnTo>
                    <a:lnTo>
                      <a:pt x="32" y="48"/>
                    </a:lnTo>
                    <a:lnTo>
                      <a:pt x="14" y="48"/>
                    </a:lnTo>
                    <a:lnTo>
                      <a:pt x="32" y="23"/>
                    </a:lnTo>
                    <a:lnTo>
                      <a:pt x="32" y="8"/>
                    </a:lnTo>
                    <a:lnTo>
                      <a:pt x="23" y="0"/>
                    </a:lnTo>
                    <a:lnTo>
                      <a:pt x="8" y="0"/>
                    </a:lnTo>
                    <a:lnTo>
                      <a:pt x="0" y="8"/>
                    </a:lnTo>
                    <a:lnTo>
                      <a:pt x="0" y="17"/>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7" name="Freeform 37"/>
              <p:cNvSpPr>
                <a:spLocks/>
              </p:cNvSpPr>
              <p:nvPr/>
            </p:nvSpPr>
            <p:spPr bwMode="auto">
              <a:xfrm>
                <a:off x="831" y="2544"/>
                <a:ext cx="127" cy="119"/>
              </a:xfrm>
              <a:custGeom>
                <a:avLst/>
                <a:gdLst>
                  <a:gd name="T0" fmla="*/ 109 w 127"/>
                  <a:gd name="T1" fmla="*/ 0 h 119"/>
                  <a:gd name="T2" fmla="*/ 0 w 127"/>
                  <a:gd name="T3" fmla="*/ 117 h 119"/>
                  <a:gd name="T4" fmla="*/ 16 w 127"/>
                  <a:gd name="T5" fmla="*/ 118 h 119"/>
                  <a:gd name="T6" fmla="*/ 126 w 127"/>
                  <a:gd name="T7" fmla="*/ 1 h 119"/>
                  <a:gd name="T8" fmla="*/ 109 w 127"/>
                  <a:gd name="T9" fmla="*/ 0 h 119"/>
                </a:gdLst>
                <a:ahLst/>
                <a:cxnLst>
                  <a:cxn ang="0">
                    <a:pos x="T0" y="T1"/>
                  </a:cxn>
                  <a:cxn ang="0">
                    <a:pos x="T2" y="T3"/>
                  </a:cxn>
                  <a:cxn ang="0">
                    <a:pos x="T4" y="T5"/>
                  </a:cxn>
                  <a:cxn ang="0">
                    <a:pos x="T6" y="T7"/>
                  </a:cxn>
                  <a:cxn ang="0">
                    <a:pos x="T8" y="T9"/>
                  </a:cxn>
                </a:cxnLst>
                <a:rect l="0" t="0" r="r" b="b"/>
                <a:pathLst>
                  <a:path w="127" h="119">
                    <a:moveTo>
                      <a:pt x="109" y="0"/>
                    </a:moveTo>
                    <a:lnTo>
                      <a:pt x="0" y="117"/>
                    </a:lnTo>
                    <a:lnTo>
                      <a:pt x="16" y="118"/>
                    </a:lnTo>
                    <a:lnTo>
                      <a:pt x="126" y="1"/>
                    </a:lnTo>
                    <a:lnTo>
                      <a:pt x="109"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198" name="Group 38"/>
            <p:cNvGrpSpPr>
              <a:grpSpLocks/>
            </p:cNvGrpSpPr>
            <p:nvPr/>
          </p:nvGrpSpPr>
          <p:grpSpPr bwMode="auto">
            <a:xfrm>
              <a:off x="1263" y="2561"/>
              <a:ext cx="205" cy="70"/>
              <a:chOff x="1263" y="2561"/>
              <a:chExt cx="205" cy="70"/>
            </a:xfrm>
          </p:grpSpPr>
          <p:sp>
            <p:nvSpPr>
              <p:cNvPr id="92199" name="Freeform 39"/>
              <p:cNvSpPr>
                <a:spLocks/>
              </p:cNvSpPr>
              <p:nvPr/>
            </p:nvSpPr>
            <p:spPr bwMode="auto">
              <a:xfrm>
                <a:off x="1263" y="2561"/>
                <a:ext cx="53" cy="70"/>
              </a:xfrm>
              <a:custGeom>
                <a:avLst/>
                <a:gdLst>
                  <a:gd name="T0" fmla="*/ 14 w 53"/>
                  <a:gd name="T1" fmla="*/ 0 h 70"/>
                  <a:gd name="T2" fmla="*/ 38 w 53"/>
                  <a:gd name="T3" fmla="*/ 0 h 70"/>
                  <a:gd name="T4" fmla="*/ 52 w 53"/>
                  <a:gd name="T5" fmla="*/ 10 h 70"/>
                  <a:gd name="T6" fmla="*/ 52 w 53"/>
                  <a:gd name="T7" fmla="*/ 27 h 70"/>
                  <a:gd name="T8" fmla="*/ 33 w 53"/>
                  <a:gd name="T9" fmla="*/ 27 h 70"/>
                  <a:gd name="T10" fmla="*/ 33 w 53"/>
                  <a:gd name="T11" fmla="*/ 13 h 70"/>
                  <a:gd name="T12" fmla="*/ 18 w 53"/>
                  <a:gd name="T13" fmla="*/ 13 h 70"/>
                  <a:gd name="T14" fmla="*/ 18 w 53"/>
                  <a:gd name="T15" fmla="*/ 56 h 70"/>
                  <a:gd name="T16" fmla="*/ 33 w 53"/>
                  <a:gd name="T17" fmla="*/ 56 h 70"/>
                  <a:gd name="T18" fmla="*/ 33 w 53"/>
                  <a:gd name="T19" fmla="*/ 40 h 70"/>
                  <a:gd name="T20" fmla="*/ 52 w 53"/>
                  <a:gd name="T21" fmla="*/ 40 h 70"/>
                  <a:gd name="T22" fmla="*/ 52 w 53"/>
                  <a:gd name="T23" fmla="*/ 59 h 70"/>
                  <a:gd name="T24" fmla="*/ 38 w 53"/>
                  <a:gd name="T25" fmla="*/ 69 h 70"/>
                  <a:gd name="T26" fmla="*/ 14 w 53"/>
                  <a:gd name="T27" fmla="*/ 69 h 70"/>
                  <a:gd name="T28" fmla="*/ 0 w 53"/>
                  <a:gd name="T29" fmla="*/ 59 h 70"/>
                  <a:gd name="T30" fmla="*/ 0 w 53"/>
                  <a:gd name="T31" fmla="*/ 10 h 70"/>
                  <a:gd name="T32" fmla="*/ 14 w 53"/>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0">
                    <a:moveTo>
                      <a:pt x="14" y="0"/>
                    </a:moveTo>
                    <a:lnTo>
                      <a:pt x="38" y="0"/>
                    </a:lnTo>
                    <a:lnTo>
                      <a:pt x="52" y="10"/>
                    </a:lnTo>
                    <a:lnTo>
                      <a:pt x="52" y="27"/>
                    </a:lnTo>
                    <a:lnTo>
                      <a:pt x="33" y="27"/>
                    </a:lnTo>
                    <a:lnTo>
                      <a:pt x="33" y="13"/>
                    </a:lnTo>
                    <a:lnTo>
                      <a:pt x="18" y="13"/>
                    </a:lnTo>
                    <a:lnTo>
                      <a:pt x="18" y="56"/>
                    </a:lnTo>
                    <a:lnTo>
                      <a:pt x="33" y="56"/>
                    </a:lnTo>
                    <a:lnTo>
                      <a:pt x="33" y="40"/>
                    </a:lnTo>
                    <a:lnTo>
                      <a:pt x="52" y="40"/>
                    </a:lnTo>
                    <a:lnTo>
                      <a:pt x="52" y="59"/>
                    </a:lnTo>
                    <a:lnTo>
                      <a:pt x="38" y="69"/>
                    </a:lnTo>
                    <a:lnTo>
                      <a:pt x="14" y="69"/>
                    </a:lnTo>
                    <a:lnTo>
                      <a:pt x="0" y="59"/>
                    </a:lnTo>
                    <a:lnTo>
                      <a:pt x="0" y="10"/>
                    </a:lnTo>
                    <a:lnTo>
                      <a:pt x="14"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0" name="Freeform 40"/>
              <p:cNvSpPr>
                <a:spLocks/>
              </p:cNvSpPr>
              <p:nvPr/>
            </p:nvSpPr>
            <p:spPr bwMode="auto">
              <a:xfrm>
                <a:off x="1419" y="2561"/>
                <a:ext cx="49" cy="70"/>
              </a:xfrm>
              <a:custGeom>
                <a:avLst/>
                <a:gdLst>
                  <a:gd name="T0" fmla="*/ 0 w 49"/>
                  <a:gd name="T1" fmla="*/ 0 h 70"/>
                  <a:gd name="T2" fmla="*/ 35 w 49"/>
                  <a:gd name="T3" fmla="*/ 0 h 70"/>
                  <a:gd name="T4" fmla="*/ 48 w 49"/>
                  <a:gd name="T5" fmla="*/ 10 h 70"/>
                  <a:gd name="T6" fmla="*/ 48 w 49"/>
                  <a:gd name="T7" fmla="*/ 36 h 70"/>
                  <a:gd name="T8" fmla="*/ 35 w 49"/>
                  <a:gd name="T9" fmla="*/ 46 h 70"/>
                  <a:gd name="T10" fmla="*/ 19 w 49"/>
                  <a:gd name="T11" fmla="*/ 46 h 70"/>
                  <a:gd name="T12" fmla="*/ 19 w 49"/>
                  <a:gd name="T13" fmla="*/ 33 h 70"/>
                  <a:gd name="T14" fmla="*/ 30 w 49"/>
                  <a:gd name="T15" fmla="*/ 33 h 70"/>
                  <a:gd name="T16" fmla="*/ 30 w 49"/>
                  <a:gd name="T17" fmla="*/ 11 h 70"/>
                  <a:gd name="T18" fmla="*/ 19 w 49"/>
                  <a:gd name="T19" fmla="*/ 11 h 70"/>
                  <a:gd name="T20" fmla="*/ 19 w 49"/>
                  <a:gd name="T21" fmla="*/ 33 h 70"/>
                  <a:gd name="T22" fmla="*/ 19 w 49"/>
                  <a:gd name="T23" fmla="*/ 46 h 70"/>
                  <a:gd name="T24" fmla="*/ 19 w 49"/>
                  <a:gd name="T25" fmla="*/ 69 h 70"/>
                  <a:gd name="T26" fmla="*/ 0 w 49"/>
                  <a:gd name="T27" fmla="*/ 69 h 70"/>
                  <a:gd name="T28" fmla="*/ 0 w 49"/>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0">
                    <a:moveTo>
                      <a:pt x="0" y="0"/>
                    </a:moveTo>
                    <a:lnTo>
                      <a:pt x="35" y="0"/>
                    </a:lnTo>
                    <a:lnTo>
                      <a:pt x="48" y="10"/>
                    </a:lnTo>
                    <a:lnTo>
                      <a:pt x="48" y="36"/>
                    </a:lnTo>
                    <a:lnTo>
                      <a:pt x="35" y="46"/>
                    </a:lnTo>
                    <a:lnTo>
                      <a:pt x="19" y="46"/>
                    </a:lnTo>
                    <a:lnTo>
                      <a:pt x="19" y="33"/>
                    </a:lnTo>
                    <a:lnTo>
                      <a:pt x="30" y="33"/>
                    </a:lnTo>
                    <a:lnTo>
                      <a:pt x="30" y="11"/>
                    </a:lnTo>
                    <a:lnTo>
                      <a:pt x="19" y="11"/>
                    </a:lnTo>
                    <a:lnTo>
                      <a:pt x="19" y="33"/>
                    </a:lnTo>
                    <a:lnTo>
                      <a:pt x="19" y="46"/>
                    </a:lnTo>
                    <a:lnTo>
                      <a:pt x="19" y="69"/>
                    </a:lnTo>
                    <a:lnTo>
                      <a:pt x="0" y="69"/>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1" name="Freeform 41"/>
              <p:cNvSpPr>
                <a:spLocks/>
              </p:cNvSpPr>
              <p:nvPr/>
            </p:nvSpPr>
            <p:spPr bwMode="auto">
              <a:xfrm>
                <a:off x="1343" y="2561"/>
                <a:ext cx="52" cy="70"/>
              </a:xfrm>
              <a:custGeom>
                <a:avLst/>
                <a:gdLst>
                  <a:gd name="T0" fmla="*/ 0 w 52"/>
                  <a:gd name="T1" fmla="*/ 0 h 70"/>
                  <a:gd name="T2" fmla="*/ 19 w 52"/>
                  <a:gd name="T3" fmla="*/ 0 h 70"/>
                  <a:gd name="T4" fmla="*/ 19 w 52"/>
                  <a:gd name="T5" fmla="*/ 56 h 70"/>
                  <a:gd name="T6" fmla="*/ 33 w 52"/>
                  <a:gd name="T7" fmla="*/ 56 h 70"/>
                  <a:gd name="T8" fmla="*/ 33 w 52"/>
                  <a:gd name="T9" fmla="*/ 0 h 70"/>
                  <a:gd name="T10" fmla="*/ 51 w 52"/>
                  <a:gd name="T11" fmla="*/ 0 h 70"/>
                  <a:gd name="T12" fmla="*/ 51 w 52"/>
                  <a:gd name="T13" fmla="*/ 59 h 70"/>
                  <a:gd name="T14" fmla="*/ 37 w 52"/>
                  <a:gd name="T15" fmla="*/ 69 h 70"/>
                  <a:gd name="T16" fmla="*/ 14 w 52"/>
                  <a:gd name="T17" fmla="*/ 69 h 70"/>
                  <a:gd name="T18" fmla="*/ 0 w 52"/>
                  <a:gd name="T19" fmla="*/ 59 h 70"/>
                  <a:gd name="T20" fmla="*/ 0 w 52"/>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0">
                    <a:moveTo>
                      <a:pt x="0" y="0"/>
                    </a:moveTo>
                    <a:lnTo>
                      <a:pt x="19" y="0"/>
                    </a:lnTo>
                    <a:lnTo>
                      <a:pt x="19" y="56"/>
                    </a:lnTo>
                    <a:lnTo>
                      <a:pt x="33" y="56"/>
                    </a:lnTo>
                    <a:lnTo>
                      <a:pt x="33" y="0"/>
                    </a:lnTo>
                    <a:lnTo>
                      <a:pt x="51" y="0"/>
                    </a:lnTo>
                    <a:lnTo>
                      <a:pt x="51" y="59"/>
                    </a:lnTo>
                    <a:lnTo>
                      <a:pt x="37" y="69"/>
                    </a:lnTo>
                    <a:lnTo>
                      <a:pt x="14" y="69"/>
                    </a:lnTo>
                    <a:lnTo>
                      <a:pt x="0" y="59"/>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92202" name="Rectangle 42"/>
          <p:cNvSpPr>
            <a:spLocks noChangeArrowheads="1"/>
          </p:cNvSpPr>
          <p:nvPr/>
        </p:nvSpPr>
        <p:spPr bwMode="auto">
          <a:xfrm>
            <a:off x="838200" y="1600200"/>
            <a:ext cx="7467600" cy="1016000"/>
          </a:xfrm>
          <a:prstGeom prst="rect">
            <a:avLst/>
          </a:prstGeom>
          <a:solidFill>
            <a:srgbClr val="008000"/>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a:spcBef>
                <a:spcPct val="50000"/>
              </a:spcBef>
            </a:pPr>
            <a:r>
              <a:rPr lang="en-US" sz="3000" b="1">
                <a:solidFill>
                  <a:srgbClr val="FFFFFF"/>
                </a:solidFill>
              </a:rPr>
              <a:t>Two half completed products are </a:t>
            </a:r>
            <a:r>
              <a:rPr lang="en-US" sz="3000" b="1" i="1">
                <a:solidFill>
                  <a:srgbClr val="FFFF00"/>
                </a:solidFill>
              </a:rPr>
              <a:t>equivalent to</a:t>
            </a:r>
            <a:r>
              <a:rPr lang="en-US" sz="3000" b="1">
                <a:solidFill>
                  <a:srgbClr val="FFFFFF"/>
                </a:solidFill>
              </a:rPr>
              <a:t> one completed product.</a:t>
            </a:r>
          </a:p>
        </p:txBody>
      </p:sp>
      <p:sp>
        <p:nvSpPr>
          <p:cNvPr id="92203" name="Rectangle 43"/>
          <p:cNvSpPr>
            <a:spLocks noChangeArrowheads="1"/>
          </p:cNvSpPr>
          <p:nvPr/>
        </p:nvSpPr>
        <p:spPr bwMode="auto">
          <a:xfrm>
            <a:off x="723900" y="5322888"/>
            <a:ext cx="7696200" cy="1016000"/>
          </a:xfrm>
          <a:prstGeom prst="rect">
            <a:avLst/>
          </a:prstGeom>
          <a:solidFill>
            <a:schemeClr val="tx2"/>
          </a:solidFill>
          <a:ln w="12700">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a:spcBef>
                <a:spcPct val="50000"/>
              </a:spcBef>
            </a:pPr>
            <a:r>
              <a:rPr lang="en-US" sz="3000" b="1">
                <a:solidFill>
                  <a:srgbClr val="FFFFFF"/>
                </a:solidFill>
              </a:rPr>
              <a:t>So, 10,000 units 70% complete</a:t>
            </a:r>
            <a:br>
              <a:rPr lang="en-US" sz="3000" b="1">
                <a:solidFill>
                  <a:srgbClr val="FFFFFF"/>
                </a:solidFill>
              </a:rPr>
            </a:br>
            <a:r>
              <a:rPr lang="en-US" sz="3000" b="1">
                <a:solidFill>
                  <a:srgbClr val="FFFFFF"/>
                </a:solidFill>
              </a:rPr>
              <a:t>are </a:t>
            </a:r>
            <a:r>
              <a:rPr lang="en-US" sz="3000" b="1" i="1">
                <a:solidFill>
                  <a:srgbClr val="FFFF00"/>
                </a:solidFill>
              </a:rPr>
              <a:t>equivalent to</a:t>
            </a:r>
            <a:r>
              <a:rPr lang="en-US" sz="3000" b="1">
                <a:solidFill>
                  <a:srgbClr val="FFFFFF"/>
                </a:solidFill>
              </a:rPr>
              <a:t> 7,000 complete units.</a:t>
            </a:r>
          </a:p>
        </p:txBody>
      </p:sp>
      <p:grpSp>
        <p:nvGrpSpPr>
          <p:cNvPr id="92204" name="Group 44"/>
          <p:cNvGrpSpPr>
            <a:grpSpLocks/>
          </p:cNvGrpSpPr>
          <p:nvPr/>
        </p:nvGrpSpPr>
        <p:grpSpPr bwMode="auto">
          <a:xfrm>
            <a:off x="2636838" y="3200400"/>
            <a:ext cx="2925762" cy="1538288"/>
            <a:chOff x="1661" y="2016"/>
            <a:chExt cx="1843" cy="969"/>
          </a:xfrm>
        </p:grpSpPr>
        <p:sp>
          <p:nvSpPr>
            <p:cNvPr id="92205" name="Rectangle 45"/>
            <p:cNvSpPr>
              <a:spLocks noChangeArrowheads="1"/>
            </p:cNvSpPr>
            <p:nvPr/>
          </p:nvSpPr>
          <p:spPr bwMode="auto">
            <a:xfrm>
              <a:off x="1661" y="2210"/>
              <a:ext cx="450" cy="7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7200"/>
                <a:t>+</a:t>
              </a:r>
            </a:p>
          </p:txBody>
        </p:sp>
        <p:grpSp>
          <p:nvGrpSpPr>
            <p:cNvPr id="92206" name="Group 46"/>
            <p:cNvGrpSpPr>
              <a:grpSpLocks/>
            </p:cNvGrpSpPr>
            <p:nvPr/>
          </p:nvGrpSpPr>
          <p:grpSpPr bwMode="auto">
            <a:xfrm>
              <a:off x="2251" y="2016"/>
              <a:ext cx="1253" cy="969"/>
              <a:chOff x="432" y="2022"/>
              <a:chExt cx="1253" cy="969"/>
            </a:xfrm>
          </p:grpSpPr>
          <p:grpSp>
            <p:nvGrpSpPr>
              <p:cNvPr id="92207" name="Group 47"/>
              <p:cNvGrpSpPr>
                <a:grpSpLocks/>
              </p:cNvGrpSpPr>
              <p:nvPr/>
            </p:nvGrpSpPr>
            <p:grpSpPr bwMode="auto">
              <a:xfrm>
                <a:off x="689" y="2022"/>
                <a:ext cx="996" cy="969"/>
                <a:chOff x="689" y="2022"/>
                <a:chExt cx="996" cy="969"/>
              </a:xfrm>
            </p:grpSpPr>
            <p:sp>
              <p:nvSpPr>
                <p:cNvPr id="92208" name="Freeform 48"/>
                <p:cNvSpPr>
                  <a:spLocks/>
                </p:cNvSpPr>
                <p:nvPr/>
              </p:nvSpPr>
              <p:spPr bwMode="auto">
                <a:xfrm>
                  <a:off x="689" y="2079"/>
                  <a:ext cx="869" cy="912"/>
                </a:xfrm>
                <a:custGeom>
                  <a:avLst/>
                  <a:gdLst>
                    <a:gd name="T0" fmla="*/ 0 w 869"/>
                    <a:gd name="T1" fmla="*/ 0 h 912"/>
                    <a:gd name="T2" fmla="*/ 868 w 869"/>
                    <a:gd name="T3" fmla="*/ 0 h 912"/>
                    <a:gd name="T4" fmla="*/ 799 w 869"/>
                    <a:gd name="T5" fmla="*/ 859 h 912"/>
                    <a:gd name="T6" fmla="*/ 798 w 869"/>
                    <a:gd name="T7" fmla="*/ 863 h 912"/>
                    <a:gd name="T8" fmla="*/ 796 w 869"/>
                    <a:gd name="T9" fmla="*/ 865 h 912"/>
                    <a:gd name="T10" fmla="*/ 795 w 869"/>
                    <a:gd name="T11" fmla="*/ 867 h 912"/>
                    <a:gd name="T12" fmla="*/ 792 w 869"/>
                    <a:gd name="T13" fmla="*/ 870 h 912"/>
                    <a:gd name="T14" fmla="*/ 789 w 869"/>
                    <a:gd name="T15" fmla="*/ 872 h 912"/>
                    <a:gd name="T16" fmla="*/ 787 w 869"/>
                    <a:gd name="T17" fmla="*/ 873 h 912"/>
                    <a:gd name="T18" fmla="*/ 783 w 869"/>
                    <a:gd name="T19" fmla="*/ 874 h 912"/>
                    <a:gd name="T20" fmla="*/ 777 w 869"/>
                    <a:gd name="T21" fmla="*/ 877 h 912"/>
                    <a:gd name="T22" fmla="*/ 771 w 869"/>
                    <a:gd name="T23" fmla="*/ 879 h 912"/>
                    <a:gd name="T24" fmla="*/ 768 w 869"/>
                    <a:gd name="T25" fmla="*/ 880 h 912"/>
                    <a:gd name="T26" fmla="*/ 762 w 869"/>
                    <a:gd name="T27" fmla="*/ 881 h 912"/>
                    <a:gd name="T28" fmla="*/ 753 w 869"/>
                    <a:gd name="T29" fmla="*/ 884 h 912"/>
                    <a:gd name="T30" fmla="*/ 741 w 869"/>
                    <a:gd name="T31" fmla="*/ 887 h 912"/>
                    <a:gd name="T32" fmla="*/ 729 w 869"/>
                    <a:gd name="T33" fmla="*/ 890 h 912"/>
                    <a:gd name="T34" fmla="*/ 712 w 869"/>
                    <a:gd name="T35" fmla="*/ 893 h 912"/>
                    <a:gd name="T36" fmla="*/ 692 w 869"/>
                    <a:gd name="T37" fmla="*/ 896 h 912"/>
                    <a:gd name="T38" fmla="*/ 672 w 869"/>
                    <a:gd name="T39" fmla="*/ 899 h 912"/>
                    <a:gd name="T40" fmla="*/ 651 w 869"/>
                    <a:gd name="T41" fmla="*/ 901 h 912"/>
                    <a:gd name="T42" fmla="*/ 627 w 869"/>
                    <a:gd name="T43" fmla="*/ 904 h 912"/>
                    <a:gd name="T44" fmla="*/ 597 w 869"/>
                    <a:gd name="T45" fmla="*/ 906 h 912"/>
                    <a:gd name="T46" fmla="*/ 551 w 869"/>
                    <a:gd name="T47" fmla="*/ 908 h 912"/>
                    <a:gd name="T48" fmla="*/ 514 w 869"/>
                    <a:gd name="T49" fmla="*/ 910 h 912"/>
                    <a:gd name="T50" fmla="*/ 477 w 869"/>
                    <a:gd name="T51" fmla="*/ 910 h 912"/>
                    <a:gd name="T52" fmla="*/ 448 w 869"/>
                    <a:gd name="T53" fmla="*/ 911 h 912"/>
                    <a:gd name="T54" fmla="*/ 423 w 869"/>
                    <a:gd name="T55" fmla="*/ 911 h 912"/>
                    <a:gd name="T56" fmla="*/ 398 w 869"/>
                    <a:gd name="T57" fmla="*/ 911 h 912"/>
                    <a:gd name="T58" fmla="*/ 381 w 869"/>
                    <a:gd name="T59" fmla="*/ 910 h 912"/>
                    <a:gd name="T60" fmla="*/ 362 w 869"/>
                    <a:gd name="T61" fmla="*/ 910 h 912"/>
                    <a:gd name="T62" fmla="*/ 340 w 869"/>
                    <a:gd name="T63" fmla="*/ 909 h 912"/>
                    <a:gd name="T64" fmla="*/ 311 w 869"/>
                    <a:gd name="T65" fmla="*/ 908 h 912"/>
                    <a:gd name="T66" fmla="*/ 283 w 869"/>
                    <a:gd name="T67" fmla="*/ 907 h 912"/>
                    <a:gd name="T68" fmla="*/ 256 w 869"/>
                    <a:gd name="T69" fmla="*/ 905 h 912"/>
                    <a:gd name="T70" fmla="*/ 230 w 869"/>
                    <a:gd name="T71" fmla="*/ 902 h 912"/>
                    <a:gd name="T72" fmla="*/ 210 w 869"/>
                    <a:gd name="T73" fmla="*/ 900 h 912"/>
                    <a:gd name="T74" fmla="*/ 182 w 869"/>
                    <a:gd name="T75" fmla="*/ 897 h 912"/>
                    <a:gd name="T76" fmla="*/ 157 w 869"/>
                    <a:gd name="T77" fmla="*/ 893 h 912"/>
                    <a:gd name="T78" fmla="*/ 140 w 869"/>
                    <a:gd name="T79" fmla="*/ 890 h 912"/>
                    <a:gd name="T80" fmla="*/ 123 w 869"/>
                    <a:gd name="T81" fmla="*/ 887 h 912"/>
                    <a:gd name="T82" fmla="*/ 111 w 869"/>
                    <a:gd name="T83" fmla="*/ 883 h 912"/>
                    <a:gd name="T84" fmla="*/ 102 w 869"/>
                    <a:gd name="T85" fmla="*/ 881 h 912"/>
                    <a:gd name="T86" fmla="*/ 94 w 869"/>
                    <a:gd name="T87" fmla="*/ 879 h 912"/>
                    <a:gd name="T88" fmla="*/ 88 w 869"/>
                    <a:gd name="T89" fmla="*/ 876 h 912"/>
                    <a:gd name="T90" fmla="*/ 83 w 869"/>
                    <a:gd name="T91" fmla="*/ 874 h 912"/>
                    <a:gd name="T92" fmla="*/ 79 w 869"/>
                    <a:gd name="T93" fmla="*/ 871 h 912"/>
                    <a:gd name="T94" fmla="*/ 76 w 869"/>
                    <a:gd name="T95" fmla="*/ 870 h 912"/>
                    <a:gd name="T96" fmla="*/ 73 w 869"/>
                    <a:gd name="T97" fmla="*/ 867 h 912"/>
                    <a:gd name="T98" fmla="*/ 72 w 869"/>
                    <a:gd name="T99" fmla="*/ 866 h 912"/>
                    <a:gd name="T100" fmla="*/ 70 w 869"/>
                    <a:gd name="T101" fmla="*/ 863 h 912"/>
                    <a:gd name="T102" fmla="*/ 69 w 869"/>
                    <a:gd name="T103" fmla="*/ 859 h 912"/>
                    <a:gd name="T104" fmla="*/ 0 w 869"/>
                    <a:gd name="T10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912">
                      <a:moveTo>
                        <a:pt x="0" y="0"/>
                      </a:moveTo>
                      <a:lnTo>
                        <a:pt x="868" y="0"/>
                      </a:lnTo>
                      <a:lnTo>
                        <a:pt x="799" y="859"/>
                      </a:lnTo>
                      <a:lnTo>
                        <a:pt x="798" y="863"/>
                      </a:lnTo>
                      <a:lnTo>
                        <a:pt x="796" y="865"/>
                      </a:lnTo>
                      <a:lnTo>
                        <a:pt x="795" y="867"/>
                      </a:lnTo>
                      <a:lnTo>
                        <a:pt x="792" y="870"/>
                      </a:lnTo>
                      <a:lnTo>
                        <a:pt x="789" y="872"/>
                      </a:lnTo>
                      <a:lnTo>
                        <a:pt x="787" y="873"/>
                      </a:lnTo>
                      <a:lnTo>
                        <a:pt x="783" y="874"/>
                      </a:lnTo>
                      <a:lnTo>
                        <a:pt x="777" y="877"/>
                      </a:lnTo>
                      <a:lnTo>
                        <a:pt x="771" y="879"/>
                      </a:lnTo>
                      <a:lnTo>
                        <a:pt x="768" y="880"/>
                      </a:lnTo>
                      <a:lnTo>
                        <a:pt x="762" y="881"/>
                      </a:lnTo>
                      <a:lnTo>
                        <a:pt x="753" y="884"/>
                      </a:lnTo>
                      <a:lnTo>
                        <a:pt x="741" y="887"/>
                      </a:lnTo>
                      <a:lnTo>
                        <a:pt x="729" y="890"/>
                      </a:lnTo>
                      <a:lnTo>
                        <a:pt x="712" y="893"/>
                      </a:lnTo>
                      <a:lnTo>
                        <a:pt x="692" y="896"/>
                      </a:lnTo>
                      <a:lnTo>
                        <a:pt x="672" y="899"/>
                      </a:lnTo>
                      <a:lnTo>
                        <a:pt x="651" y="901"/>
                      </a:lnTo>
                      <a:lnTo>
                        <a:pt x="627" y="904"/>
                      </a:lnTo>
                      <a:lnTo>
                        <a:pt x="597" y="906"/>
                      </a:lnTo>
                      <a:lnTo>
                        <a:pt x="551" y="908"/>
                      </a:lnTo>
                      <a:lnTo>
                        <a:pt x="514" y="910"/>
                      </a:lnTo>
                      <a:lnTo>
                        <a:pt x="477" y="910"/>
                      </a:lnTo>
                      <a:lnTo>
                        <a:pt x="448" y="911"/>
                      </a:lnTo>
                      <a:lnTo>
                        <a:pt x="423" y="911"/>
                      </a:lnTo>
                      <a:lnTo>
                        <a:pt x="398" y="911"/>
                      </a:lnTo>
                      <a:lnTo>
                        <a:pt x="381" y="910"/>
                      </a:lnTo>
                      <a:lnTo>
                        <a:pt x="362" y="910"/>
                      </a:lnTo>
                      <a:lnTo>
                        <a:pt x="340" y="909"/>
                      </a:lnTo>
                      <a:lnTo>
                        <a:pt x="311" y="908"/>
                      </a:lnTo>
                      <a:lnTo>
                        <a:pt x="283" y="907"/>
                      </a:lnTo>
                      <a:lnTo>
                        <a:pt x="256" y="905"/>
                      </a:lnTo>
                      <a:lnTo>
                        <a:pt x="230" y="902"/>
                      </a:lnTo>
                      <a:lnTo>
                        <a:pt x="210" y="900"/>
                      </a:lnTo>
                      <a:lnTo>
                        <a:pt x="182" y="897"/>
                      </a:lnTo>
                      <a:lnTo>
                        <a:pt x="157" y="893"/>
                      </a:lnTo>
                      <a:lnTo>
                        <a:pt x="140" y="890"/>
                      </a:lnTo>
                      <a:lnTo>
                        <a:pt x="123" y="887"/>
                      </a:lnTo>
                      <a:lnTo>
                        <a:pt x="111" y="883"/>
                      </a:lnTo>
                      <a:lnTo>
                        <a:pt x="102" y="881"/>
                      </a:lnTo>
                      <a:lnTo>
                        <a:pt x="94" y="879"/>
                      </a:lnTo>
                      <a:lnTo>
                        <a:pt x="88" y="876"/>
                      </a:lnTo>
                      <a:lnTo>
                        <a:pt x="83" y="874"/>
                      </a:lnTo>
                      <a:lnTo>
                        <a:pt x="79" y="871"/>
                      </a:lnTo>
                      <a:lnTo>
                        <a:pt x="76" y="870"/>
                      </a:lnTo>
                      <a:lnTo>
                        <a:pt x="73" y="867"/>
                      </a:lnTo>
                      <a:lnTo>
                        <a:pt x="72" y="866"/>
                      </a:lnTo>
                      <a:lnTo>
                        <a:pt x="70" y="863"/>
                      </a:lnTo>
                      <a:lnTo>
                        <a:pt x="69" y="859"/>
                      </a:lnTo>
                      <a:lnTo>
                        <a:pt x="0" y="0"/>
                      </a:lnTo>
                    </a:path>
                  </a:pathLst>
                </a:custGeom>
                <a:solidFill>
                  <a:srgbClr val="C0C0FF"/>
                </a:solidFill>
                <a:ln w="12700" cap="rnd" cmpd="sng">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9" name="Oval 49"/>
                <p:cNvSpPr>
                  <a:spLocks noChangeArrowheads="1"/>
                </p:cNvSpPr>
                <p:nvPr/>
              </p:nvSpPr>
              <p:spPr bwMode="auto">
                <a:xfrm>
                  <a:off x="761" y="2889"/>
                  <a:ext cx="718" cy="92"/>
                </a:xfrm>
                <a:prstGeom prst="ellipse">
                  <a:avLst/>
                </a:prstGeom>
                <a:solidFill>
                  <a:srgbClr val="8080FF"/>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0" name="Oval 50"/>
                <p:cNvSpPr>
                  <a:spLocks noChangeArrowheads="1"/>
                </p:cNvSpPr>
                <p:nvPr/>
              </p:nvSpPr>
              <p:spPr bwMode="auto">
                <a:xfrm>
                  <a:off x="692" y="2022"/>
                  <a:ext cx="854" cy="111"/>
                </a:xfrm>
                <a:prstGeom prst="ellipse">
                  <a:avLst/>
                </a:prstGeom>
                <a:solidFill>
                  <a:srgbClr val="8080FF"/>
                </a:solidFill>
                <a:ln w="12700">
                  <a:solidFill>
                    <a:srgbClr val="0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211" name="Group 51"/>
                <p:cNvGrpSpPr>
                  <a:grpSpLocks/>
                </p:cNvGrpSpPr>
                <p:nvPr/>
              </p:nvGrpSpPr>
              <p:grpSpPr bwMode="auto">
                <a:xfrm>
                  <a:off x="1483" y="2042"/>
                  <a:ext cx="202" cy="320"/>
                  <a:chOff x="1483" y="2042"/>
                  <a:chExt cx="202" cy="320"/>
                </a:xfrm>
              </p:grpSpPr>
              <p:sp>
                <p:nvSpPr>
                  <p:cNvPr id="92212" name="Freeform 52"/>
                  <p:cNvSpPr>
                    <a:spLocks/>
                  </p:cNvSpPr>
                  <p:nvPr/>
                </p:nvSpPr>
                <p:spPr bwMode="auto">
                  <a:xfrm>
                    <a:off x="1483" y="2042"/>
                    <a:ext cx="202" cy="320"/>
                  </a:xfrm>
                  <a:custGeom>
                    <a:avLst/>
                    <a:gdLst>
                      <a:gd name="T0" fmla="*/ 201 w 202"/>
                      <a:gd name="T1" fmla="*/ 27 h 320"/>
                      <a:gd name="T2" fmla="*/ 201 w 202"/>
                      <a:gd name="T3" fmla="*/ 31 h 320"/>
                      <a:gd name="T4" fmla="*/ 52 w 202"/>
                      <a:gd name="T5" fmla="*/ 319 h 320"/>
                      <a:gd name="T6" fmla="*/ 74 w 202"/>
                      <a:gd name="T7" fmla="*/ 54 h 320"/>
                      <a:gd name="T8" fmla="*/ 76 w 202"/>
                      <a:gd name="T9" fmla="*/ 38 h 320"/>
                      <a:gd name="T10" fmla="*/ 71 w 202"/>
                      <a:gd name="T11" fmla="*/ 31 h 320"/>
                      <a:gd name="T12" fmla="*/ 66 w 202"/>
                      <a:gd name="T13" fmla="*/ 27 h 320"/>
                      <a:gd name="T14" fmla="*/ 60 w 202"/>
                      <a:gd name="T15" fmla="*/ 23 h 320"/>
                      <a:gd name="T16" fmla="*/ 53 w 202"/>
                      <a:gd name="T17" fmla="*/ 20 h 320"/>
                      <a:gd name="T18" fmla="*/ 39 w 202"/>
                      <a:gd name="T19" fmla="*/ 15 h 320"/>
                      <a:gd name="T20" fmla="*/ 28 w 202"/>
                      <a:gd name="T21" fmla="*/ 11 h 320"/>
                      <a:gd name="T22" fmla="*/ 17 w 202"/>
                      <a:gd name="T23" fmla="*/ 9 h 320"/>
                      <a:gd name="T24" fmla="*/ 0 w 202"/>
                      <a:gd name="T25" fmla="*/ 4 h 320"/>
                      <a:gd name="T26" fmla="*/ 39 w 202"/>
                      <a:gd name="T27" fmla="*/ 1 h 320"/>
                      <a:gd name="T28" fmla="*/ 55 w 202"/>
                      <a:gd name="T29" fmla="*/ 1 h 320"/>
                      <a:gd name="T30" fmla="*/ 79 w 202"/>
                      <a:gd name="T31" fmla="*/ 0 h 320"/>
                      <a:gd name="T32" fmla="*/ 96 w 202"/>
                      <a:gd name="T33" fmla="*/ 0 h 320"/>
                      <a:gd name="T34" fmla="*/ 115 w 202"/>
                      <a:gd name="T35" fmla="*/ 2 h 320"/>
                      <a:gd name="T36" fmla="*/ 131 w 202"/>
                      <a:gd name="T37" fmla="*/ 3 h 320"/>
                      <a:gd name="T38" fmla="*/ 144 w 202"/>
                      <a:gd name="T39" fmla="*/ 4 h 320"/>
                      <a:gd name="T40" fmla="*/ 167 w 202"/>
                      <a:gd name="T41" fmla="*/ 8 h 320"/>
                      <a:gd name="T42" fmla="*/ 182 w 202"/>
                      <a:gd name="T43" fmla="*/ 12 h 320"/>
                      <a:gd name="T44" fmla="*/ 194 w 202"/>
                      <a:gd name="T45" fmla="*/ 17 h 320"/>
                      <a:gd name="T46" fmla="*/ 200 w 202"/>
                      <a:gd name="T47" fmla="*/ 23 h 320"/>
                      <a:gd name="T48" fmla="*/ 201 w 202"/>
                      <a:gd name="T49" fmla="*/ 2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320">
                        <a:moveTo>
                          <a:pt x="201" y="27"/>
                        </a:moveTo>
                        <a:lnTo>
                          <a:pt x="201" y="31"/>
                        </a:lnTo>
                        <a:lnTo>
                          <a:pt x="52" y="319"/>
                        </a:lnTo>
                        <a:lnTo>
                          <a:pt x="74" y="54"/>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C0C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3" name="Freeform 53"/>
                  <p:cNvSpPr>
                    <a:spLocks/>
                  </p:cNvSpPr>
                  <p:nvPr/>
                </p:nvSpPr>
                <p:spPr bwMode="auto">
                  <a:xfrm>
                    <a:off x="1483" y="2042"/>
                    <a:ext cx="202" cy="53"/>
                  </a:xfrm>
                  <a:custGeom>
                    <a:avLst/>
                    <a:gdLst>
                      <a:gd name="T0" fmla="*/ 201 w 202"/>
                      <a:gd name="T1" fmla="*/ 27 h 53"/>
                      <a:gd name="T2" fmla="*/ 199 w 202"/>
                      <a:gd name="T3" fmla="*/ 29 h 53"/>
                      <a:gd name="T4" fmla="*/ 195 w 202"/>
                      <a:gd name="T5" fmla="*/ 33 h 53"/>
                      <a:gd name="T6" fmla="*/ 190 w 202"/>
                      <a:gd name="T7" fmla="*/ 36 h 53"/>
                      <a:gd name="T8" fmla="*/ 176 w 202"/>
                      <a:gd name="T9" fmla="*/ 42 h 53"/>
                      <a:gd name="T10" fmla="*/ 165 w 202"/>
                      <a:gd name="T11" fmla="*/ 43 h 53"/>
                      <a:gd name="T12" fmla="*/ 151 w 202"/>
                      <a:gd name="T13" fmla="*/ 47 h 53"/>
                      <a:gd name="T14" fmla="*/ 137 w 202"/>
                      <a:gd name="T15" fmla="*/ 49 h 53"/>
                      <a:gd name="T16" fmla="*/ 115 w 202"/>
                      <a:gd name="T17" fmla="*/ 50 h 53"/>
                      <a:gd name="T18" fmla="*/ 100 w 202"/>
                      <a:gd name="T19" fmla="*/ 51 h 53"/>
                      <a:gd name="T20" fmla="*/ 85 w 202"/>
                      <a:gd name="T21" fmla="*/ 52 h 53"/>
                      <a:gd name="T22" fmla="*/ 72 w 202"/>
                      <a:gd name="T23" fmla="*/ 52 h 53"/>
                      <a:gd name="T24" fmla="*/ 76 w 202"/>
                      <a:gd name="T25" fmla="*/ 38 h 53"/>
                      <a:gd name="T26" fmla="*/ 71 w 202"/>
                      <a:gd name="T27" fmla="*/ 31 h 53"/>
                      <a:gd name="T28" fmla="*/ 66 w 202"/>
                      <a:gd name="T29" fmla="*/ 27 h 53"/>
                      <a:gd name="T30" fmla="*/ 60 w 202"/>
                      <a:gd name="T31" fmla="*/ 23 h 53"/>
                      <a:gd name="T32" fmla="*/ 53 w 202"/>
                      <a:gd name="T33" fmla="*/ 20 h 53"/>
                      <a:gd name="T34" fmla="*/ 39 w 202"/>
                      <a:gd name="T35" fmla="*/ 15 h 53"/>
                      <a:gd name="T36" fmla="*/ 28 w 202"/>
                      <a:gd name="T37" fmla="*/ 11 h 53"/>
                      <a:gd name="T38" fmla="*/ 17 w 202"/>
                      <a:gd name="T39" fmla="*/ 9 h 53"/>
                      <a:gd name="T40" fmla="*/ 0 w 202"/>
                      <a:gd name="T41" fmla="*/ 4 h 53"/>
                      <a:gd name="T42" fmla="*/ 39 w 202"/>
                      <a:gd name="T43" fmla="*/ 1 h 53"/>
                      <a:gd name="T44" fmla="*/ 55 w 202"/>
                      <a:gd name="T45" fmla="*/ 1 h 53"/>
                      <a:gd name="T46" fmla="*/ 79 w 202"/>
                      <a:gd name="T47" fmla="*/ 0 h 53"/>
                      <a:gd name="T48" fmla="*/ 96 w 202"/>
                      <a:gd name="T49" fmla="*/ 0 h 53"/>
                      <a:gd name="T50" fmla="*/ 115 w 202"/>
                      <a:gd name="T51" fmla="*/ 2 h 53"/>
                      <a:gd name="T52" fmla="*/ 131 w 202"/>
                      <a:gd name="T53" fmla="*/ 3 h 53"/>
                      <a:gd name="T54" fmla="*/ 144 w 202"/>
                      <a:gd name="T55" fmla="*/ 4 h 53"/>
                      <a:gd name="T56" fmla="*/ 167 w 202"/>
                      <a:gd name="T57" fmla="*/ 8 h 53"/>
                      <a:gd name="T58" fmla="*/ 182 w 202"/>
                      <a:gd name="T59" fmla="*/ 12 h 53"/>
                      <a:gd name="T60" fmla="*/ 194 w 202"/>
                      <a:gd name="T61" fmla="*/ 17 h 53"/>
                      <a:gd name="T62" fmla="*/ 200 w 202"/>
                      <a:gd name="T63" fmla="*/ 23 h 53"/>
                      <a:gd name="T64" fmla="*/ 201 w 202"/>
                      <a:gd name="T6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53">
                        <a:moveTo>
                          <a:pt x="201" y="27"/>
                        </a:moveTo>
                        <a:lnTo>
                          <a:pt x="199" y="29"/>
                        </a:lnTo>
                        <a:lnTo>
                          <a:pt x="195" y="33"/>
                        </a:lnTo>
                        <a:lnTo>
                          <a:pt x="190" y="36"/>
                        </a:lnTo>
                        <a:lnTo>
                          <a:pt x="176" y="42"/>
                        </a:lnTo>
                        <a:lnTo>
                          <a:pt x="165" y="43"/>
                        </a:lnTo>
                        <a:lnTo>
                          <a:pt x="151" y="47"/>
                        </a:lnTo>
                        <a:lnTo>
                          <a:pt x="137" y="49"/>
                        </a:lnTo>
                        <a:lnTo>
                          <a:pt x="115" y="50"/>
                        </a:lnTo>
                        <a:lnTo>
                          <a:pt x="100" y="51"/>
                        </a:lnTo>
                        <a:lnTo>
                          <a:pt x="85" y="52"/>
                        </a:lnTo>
                        <a:lnTo>
                          <a:pt x="72" y="52"/>
                        </a:lnTo>
                        <a:lnTo>
                          <a:pt x="76" y="38"/>
                        </a:lnTo>
                        <a:lnTo>
                          <a:pt x="71" y="31"/>
                        </a:lnTo>
                        <a:lnTo>
                          <a:pt x="66" y="27"/>
                        </a:lnTo>
                        <a:lnTo>
                          <a:pt x="60" y="23"/>
                        </a:lnTo>
                        <a:lnTo>
                          <a:pt x="53" y="20"/>
                        </a:lnTo>
                        <a:lnTo>
                          <a:pt x="39" y="15"/>
                        </a:lnTo>
                        <a:lnTo>
                          <a:pt x="28" y="11"/>
                        </a:lnTo>
                        <a:lnTo>
                          <a:pt x="17" y="9"/>
                        </a:lnTo>
                        <a:lnTo>
                          <a:pt x="0" y="4"/>
                        </a:lnTo>
                        <a:lnTo>
                          <a:pt x="39" y="1"/>
                        </a:lnTo>
                        <a:lnTo>
                          <a:pt x="55" y="1"/>
                        </a:lnTo>
                        <a:lnTo>
                          <a:pt x="79" y="0"/>
                        </a:lnTo>
                        <a:lnTo>
                          <a:pt x="96" y="0"/>
                        </a:lnTo>
                        <a:lnTo>
                          <a:pt x="115" y="2"/>
                        </a:lnTo>
                        <a:lnTo>
                          <a:pt x="131" y="3"/>
                        </a:lnTo>
                        <a:lnTo>
                          <a:pt x="144" y="4"/>
                        </a:lnTo>
                        <a:lnTo>
                          <a:pt x="167" y="8"/>
                        </a:lnTo>
                        <a:lnTo>
                          <a:pt x="182" y="12"/>
                        </a:lnTo>
                        <a:lnTo>
                          <a:pt x="194" y="17"/>
                        </a:lnTo>
                        <a:lnTo>
                          <a:pt x="200" y="23"/>
                        </a:lnTo>
                        <a:lnTo>
                          <a:pt x="201" y="27"/>
                        </a:lnTo>
                      </a:path>
                    </a:pathLst>
                  </a:custGeom>
                  <a:solidFill>
                    <a:srgbClr val="808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2214" name="Group 54"/>
              <p:cNvGrpSpPr>
                <a:grpSpLocks/>
              </p:cNvGrpSpPr>
              <p:nvPr/>
            </p:nvGrpSpPr>
            <p:grpSpPr bwMode="auto">
              <a:xfrm>
                <a:off x="728" y="2488"/>
                <a:ext cx="791" cy="501"/>
                <a:chOff x="728" y="2488"/>
                <a:chExt cx="791" cy="501"/>
              </a:xfrm>
            </p:grpSpPr>
            <p:sp>
              <p:nvSpPr>
                <p:cNvPr id="92215" name="Freeform 55"/>
                <p:cNvSpPr>
                  <a:spLocks/>
                </p:cNvSpPr>
                <p:nvPr/>
              </p:nvSpPr>
              <p:spPr bwMode="auto">
                <a:xfrm>
                  <a:off x="728" y="2540"/>
                  <a:ext cx="791" cy="449"/>
                </a:xfrm>
                <a:custGeom>
                  <a:avLst/>
                  <a:gdLst>
                    <a:gd name="T0" fmla="*/ 0 w 791"/>
                    <a:gd name="T1" fmla="*/ 0 h 449"/>
                    <a:gd name="T2" fmla="*/ 790 w 791"/>
                    <a:gd name="T3" fmla="*/ 0 h 449"/>
                    <a:gd name="T4" fmla="*/ 760 w 791"/>
                    <a:gd name="T5" fmla="*/ 396 h 449"/>
                    <a:gd name="T6" fmla="*/ 760 w 791"/>
                    <a:gd name="T7" fmla="*/ 400 h 449"/>
                    <a:gd name="T8" fmla="*/ 758 w 791"/>
                    <a:gd name="T9" fmla="*/ 402 h 449"/>
                    <a:gd name="T10" fmla="*/ 756 w 791"/>
                    <a:gd name="T11" fmla="*/ 404 h 449"/>
                    <a:gd name="T12" fmla="*/ 753 w 791"/>
                    <a:gd name="T13" fmla="*/ 407 h 449"/>
                    <a:gd name="T14" fmla="*/ 750 w 791"/>
                    <a:gd name="T15" fmla="*/ 409 h 449"/>
                    <a:gd name="T16" fmla="*/ 748 w 791"/>
                    <a:gd name="T17" fmla="*/ 410 h 449"/>
                    <a:gd name="T18" fmla="*/ 744 w 791"/>
                    <a:gd name="T19" fmla="*/ 411 h 449"/>
                    <a:gd name="T20" fmla="*/ 739 w 791"/>
                    <a:gd name="T21" fmla="*/ 414 h 449"/>
                    <a:gd name="T22" fmla="*/ 732 w 791"/>
                    <a:gd name="T23" fmla="*/ 416 h 449"/>
                    <a:gd name="T24" fmla="*/ 729 w 791"/>
                    <a:gd name="T25" fmla="*/ 417 h 449"/>
                    <a:gd name="T26" fmla="*/ 723 w 791"/>
                    <a:gd name="T27" fmla="*/ 418 h 449"/>
                    <a:gd name="T28" fmla="*/ 714 w 791"/>
                    <a:gd name="T29" fmla="*/ 421 h 449"/>
                    <a:gd name="T30" fmla="*/ 702 w 791"/>
                    <a:gd name="T31" fmla="*/ 424 h 449"/>
                    <a:gd name="T32" fmla="*/ 690 w 791"/>
                    <a:gd name="T33" fmla="*/ 427 h 449"/>
                    <a:gd name="T34" fmla="*/ 673 w 791"/>
                    <a:gd name="T35" fmla="*/ 430 h 449"/>
                    <a:gd name="T36" fmla="*/ 654 w 791"/>
                    <a:gd name="T37" fmla="*/ 433 h 449"/>
                    <a:gd name="T38" fmla="*/ 633 w 791"/>
                    <a:gd name="T39" fmla="*/ 436 h 449"/>
                    <a:gd name="T40" fmla="*/ 613 w 791"/>
                    <a:gd name="T41" fmla="*/ 438 h 449"/>
                    <a:gd name="T42" fmla="*/ 588 w 791"/>
                    <a:gd name="T43" fmla="*/ 441 h 449"/>
                    <a:gd name="T44" fmla="*/ 558 w 791"/>
                    <a:gd name="T45" fmla="*/ 443 h 449"/>
                    <a:gd name="T46" fmla="*/ 513 w 791"/>
                    <a:gd name="T47" fmla="*/ 445 h 449"/>
                    <a:gd name="T48" fmla="*/ 476 w 791"/>
                    <a:gd name="T49" fmla="*/ 447 h 449"/>
                    <a:gd name="T50" fmla="*/ 438 w 791"/>
                    <a:gd name="T51" fmla="*/ 447 h 449"/>
                    <a:gd name="T52" fmla="*/ 410 w 791"/>
                    <a:gd name="T53" fmla="*/ 448 h 449"/>
                    <a:gd name="T54" fmla="*/ 384 w 791"/>
                    <a:gd name="T55" fmla="*/ 448 h 449"/>
                    <a:gd name="T56" fmla="*/ 359 w 791"/>
                    <a:gd name="T57" fmla="*/ 448 h 449"/>
                    <a:gd name="T58" fmla="*/ 342 w 791"/>
                    <a:gd name="T59" fmla="*/ 447 h 449"/>
                    <a:gd name="T60" fmla="*/ 324 w 791"/>
                    <a:gd name="T61" fmla="*/ 447 h 449"/>
                    <a:gd name="T62" fmla="*/ 301 w 791"/>
                    <a:gd name="T63" fmla="*/ 446 h 449"/>
                    <a:gd name="T64" fmla="*/ 273 w 791"/>
                    <a:gd name="T65" fmla="*/ 445 h 449"/>
                    <a:gd name="T66" fmla="*/ 245 w 791"/>
                    <a:gd name="T67" fmla="*/ 444 h 449"/>
                    <a:gd name="T68" fmla="*/ 217 w 791"/>
                    <a:gd name="T69" fmla="*/ 442 h 449"/>
                    <a:gd name="T70" fmla="*/ 192 w 791"/>
                    <a:gd name="T71" fmla="*/ 439 h 449"/>
                    <a:gd name="T72" fmla="*/ 172 w 791"/>
                    <a:gd name="T73" fmla="*/ 437 h 449"/>
                    <a:gd name="T74" fmla="*/ 144 w 791"/>
                    <a:gd name="T75" fmla="*/ 434 h 449"/>
                    <a:gd name="T76" fmla="*/ 119 w 791"/>
                    <a:gd name="T77" fmla="*/ 430 h 449"/>
                    <a:gd name="T78" fmla="*/ 102 w 791"/>
                    <a:gd name="T79" fmla="*/ 427 h 449"/>
                    <a:gd name="T80" fmla="*/ 85 w 791"/>
                    <a:gd name="T81" fmla="*/ 424 h 449"/>
                    <a:gd name="T82" fmla="*/ 72 w 791"/>
                    <a:gd name="T83" fmla="*/ 420 h 449"/>
                    <a:gd name="T84" fmla="*/ 64 w 791"/>
                    <a:gd name="T85" fmla="*/ 418 h 449"/>
                    <a:gd name="T86" fmla="*/ 56 w 791"/>
                    <a:gd name="T87" fmla="*/ 416 h 449"/>
                    <a:gd name="T88" fmla="*/ 50 w 791"/>
                    <a:gd name="T89" fmla="*/ 413 h 449"/>
                    <a:gd name="T90" fmla="*/ 45 w 791"/>
                    <a:gd name="T91" fmla="*/ 411 h 449"/>
                    <a:gd name="T92" fmla="*/ 41 w 791"/>
                    <a:gd name="T93" fmla="*/ 408 h 449"/>
                    <a:gd name="T94" fmla="*/ 38 w 791"/>
                    <a:gd name="T95" fmla="*/ 407 h 449"/>
                    <a:gd name="T96" fmla="*/ 35 w 791"/>
                    <a:gd name="T97" fmla="*/ 404 h 449"/>
                    <a:gd name="T98" fmla="*/ 33 w 791"/>
                    <a:gd name="T99" fmla="*/ 403 h 449"/>
                    <a:gd name="T100" fmla="*/ 31 w 791"/>
                    <a:gd name="T101" fmla="*/ 400 h 449"/>
                    <a:gd name="T102" fmla="*/ 30 w 791"/>
                    <a:gd name="T103" fmla="*/ 396 h 449"/>
                    <a:gd name="T104" fmla="*/ 0 w 791"/>
                    <a:gd name="T105"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1" h="449">
                      <a:moveTo>
                        <a:pt x="0" y="0"/>
                      </a:moveTo>
                      <a:lnTo>
                        <a:pt x="790" y="0"/>
                      </a:lnTo>
                      <a:lnTo>
                        <a:pt x="760" y="396"/>
                      </a:lnTo>
                      <a:lnTo>
                        <a:pt x="760" y="400"/>
                      </a:lnTo>
                      <a:lnTo>
                        <a:pt x="758" y="402"/>
                      </a:lnTo>
                      <a:lnTo>
                        <a:pt x="756" y="404"/>
                      </a:lnTo>
                      <a:lnTo>
                        <a:pt x="753" y="407"/>
                      </a:lnTo>
                      <a:lnTo>
                        <a:pt x="750" y="409"/>
                      </a:lnTo>
                      <a:lnTo>
                        <a:pt x="748" y="410"/>
                      </a:lnTo>
                      <a:lnTo>
                        <a:pt x="744" y="411"/>
                      </a:lnTo>
                      <a:lnTo>
                        <a:pt x="739" y="414"/>
                      </a:lnTo>
                      <a:lnTo>
                        <a:pt x="732" y="416"/>
                      </a:lnTo>
                      <a:lnTo>
                        <a:pt x="729" y="417"/>
                      </a:lnTo>
                      <a:lnTo>
                        <a:pt x="723" y="418"/>
                      </a:lnTo>
                      <a:lnTo>
                        <a:pt x="714" y="421"/>
                      </a:lnTo>
                      <a:lnTo>
                        <a:pt x="702" y="424"/>
                      </a:lnTo>
                      <a:lnTo>
                        <a:pt x="690" y="427"/>
                      </a:lnTo>
                      <a:lnTo>
                        <a:pt x="673" y="430"/>
                      </a:lnTo>
                      <a:lnTo>
                        <a:pt x="654" y="433"/>
                      </a:lnTo>
                      <a:lnTo>
                        <a:pt x="633" y="436"/>
                      </a:lnTo>
                      <a:lnTo>
                        <a:pt x="613" y="438"/>
                      </a:lnTo>
                      <a:lnTo>
                        <a:pt x="588" y="441"/>
                      </a:lnTo>
                      <a:lnTo>
                        <a:pt x="558" y="443"/>
                      </a:lnTo>
                      <a:lnTo>
                        <a:pt x="513" y="445"/>
                      </a:lnTo>
                      <a:lnTo>
                        <a:pt x="476" y="447"/>
                      </a:lnTo>
                      <a:lnTo>
                        <a:pt x="438" y="447"/>
                      </a:lnTo>
                      <a:lnTo>
                        <a:pt x="410" y="448"/>
                      </a:lnTo>
                      <a:lnTo>
                        <a:pt x="384" y="448"/>
                      </a:lnTo>
                      <a:lnTo>
                        <a:pt x="359" y="448"/>
                      </a:lnTo>
                      <a:lnTo>
                        <a:pt x="342" y="447"/>
                      </a:lnTo>
                      <a:lnTo>
                        <a:pt x="324" y="447"/>
                      </a:lnTo>
                      <a:lnTo>
                        <a:pt x="301" y="446"/>
                      </a:lnTo>
                      <a:lnTo>
                        <a:pt x="273" y="445"/>
                      </a:lnTo>
                      <a:lnTo>
                        <a:pt x="245" y="444"/>
                      </a:lnTo>
                      <a:lnTo>
                        <a:pt x="217" y="442"/>
                      </a:lnTo>
                      <a:lnTo>
                        <a:pt x="192" y="439"/>
                      </a:lnTo>
                      <a:lnTo>
                        <a:pt x="172" y="437"/>
                      </a:lnTo>
                      <a:lnTo>
                        <a:pt x="144" y="434"/>
                      </a:lnTo>
                      <a:lnTo>
                        <a:pt x="119" y="430"/>
                      </a:lnTo>
                      <a:lnTo>
                        <a:pt x="102" y="427"/>
                      </a:lnTo>
                      <a:lnTo>
                        <a:pt x="85" y="424"/>
                      </a:lnTo>
                      <a:lnTo>
                        <a:pt x="72" y="420"/>
                      </a:lnTo>
                      <a:lnTo>
                        <a:pt x="64" y="418"/>
                      </a:lnTo>
                      <a:lnTo>
                        <a:pt x="56" y="416"/>
                      </a:lnTo>
                      <a:lnTo>
                        <a:pt x="50" y="413"/>
                      </a:lnTo>
                      <a:lnTo>
                        <a:pt x="45" y="411"/>
                      </a:lnTo>
                      <a:lnTo>
                        <a:pt x="41" y="408"/>
                      </a:lnTo>
                      <a:lnTo>
                        <a:pt x="38" y="407"/>
                      </a:lnTo>
                      <a:lnTo>
                        <a:pt x="35" y="404"/>
                      </a:lnTo>
                      <a:lnTo>
                        <a:pt x="33" y="403"/>
                      </a:lnTo>
                      <a:lnTo>
                        <a:pt x="31" y="400"/>
                      </a:lnTo>
                      <a:lnTo>
                        <a:pt x="30" y="396"/>
                      </a:lnTo>
                      <a:lnTo>
                        <a:pt x="0" y="0"/>
                      </a:lnTo>
                    </a:path>
                  </a:pathLst>
                </a:custGeom>
                <a:solidFill>
                  <a:srgbClr val="00B7A5"/>
                </a:solidFill>
                <a:ln w="12700" cap="rnd" cmpd="sng">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6" name="Oval 56"/>
                <p:cNvSpPr>
                  <a:spLocks noChangeArrowheads="1"/>
                </p:cNvSpPr>
                <p:nvPr/>
              </p:nvSpPr>
              <p:spPr bwMode="auto">
                <a:xfrm>
                  <a:off x="730" y="2488"/>
                  <a:ext cx="777" cy="98"/>
                </a:xfrm>
                <a:prstGeom prst="ellipse">
                  <a:avLst/>
                </a:prstGeom>
                <a:solidFill>
                  <a:srgbClr val="00B7A5"/>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7" name="Oval 57"/>
                <p:cNvSpPr>
                  <a:spLocks noChangeArrowheads="1"/>
                </p:cNvSpPr>
                <p:nvPr/>
              </p:nvSpPr>
              <p:spPr bwMode="auto">
                <a:xfrm>
                  <a:off x="761" y="2889"/>
                  <a:ext cx="718" cy="92"/>
                </a:xfrm>
                <a:prstGeom prst="ellipse">
                  <a:avLst/>
                </a:prstGeom>
                <a:solidFill>
                  <a:srgbClr val="00B7A5"/>
                </a:solidFill>
                <a:ln w="12700">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218" name="Group 58"/>
              <p:cNvGrpSpPr>
                <a:grpSpLocks/>
              </p:cNvGrpSpPr>
              <p:nvPr/>
            </p:nvGrpSpPr>
            <p:grpSpPr bwMode="auto">
              <a:xfrm>
                <a:off x="432" y="2138"/>
                <a:ext cx="343" cy="648"/>
                <a:chOff x="432" y="2138"/>
                <a:chExt cx="343" cy="648"/>
              </a:xfrm>
            </p:grpSpPr>
            <p:sp>
              <p:nvSpPr>
                <p:cNvPr id="92219" name="Freeform 59"/>
                <p:cNvSpPr>
                  <a:spLocks/>
                </p:cNvSpPr>
                <p:nvPr/>
              </p:nvSpPr>
              <p:spPr bwMode="auto">
                <a:xfrm>
                  <a:off x="432" y="2138"/>
                  <a:ext cx="343" cy="648"/>
                </a:xfrm>
                <a:custGeom>
                  <a:avLst/>
                  <a:gdLst>
                    <a:gd name="T0" fmla="*/ 254 w 343"/>
                    <a:gd name="T1" fmla="*/ 81 h 648"/>
                    <a:gd name="T2" fmla="*/ 213 w 343"/>
                    <a:gd name="T3" fmla="*/ 92 h 648"/>
                    <a:gd name="T4" fmla="*/ 177 w 343"/>
                    <a:gd name="T5" fmla="*/ 113 h 648"/>
                    <a:gd name="T6" fmla="*/ 143 w 343"/>
                    <a:gd name="T7" fmla="*/ 147 h 648"/>
                    <a:gd name="T8" fmla="*/ 111 w 343"/>
                    <a:gd name="T9" fmla="*/ 194 h 648"/>
                    <a:gd name="T10" fmla="*/ 91 w 343"/>
                    <a:gd name="T11" fmla="*/ 256 h 648"/>
                    <a:gd name="T12" fmla="*/ 84 w 343"/>
                    <a:gd name="T13" fmla="*/ 311 h 648"/>
                    <a:gd name="T14" fmla="*/ 87 w 343"/>
                    <a:gd name="T15" fmla="*/ 357 h 648"/>
                    <a:gd name="T16" fmla="*/ 98 w 343"/>
                    <a:gd name="T17" fmla="*/ 414 h 648"/>
                    <a:gd name="T18" fmla="*/ 125 w 343"/>
                    <a:gd name="T19" fmla="*/ 471 h 648"/>
                    <a:gd name="T20" fmla="*/ 154 w 343"/>
                    <a:gd name="T21" fmla="*/ 508 h 648"/>
                    <a:gd name="T22" fmla="*/ 184 w 343"/>
                    <a:gd name="T23" fmla="*/ 534 h 648"/>
                    <a:gd name="T24" fmla="*/ 211 w 343"/>
                    <a:gd name="T25" fmla="*/ 549 h 648"/>
                    <a:gd name="T26" fmla="*/ 240 w 343"/>
                    <a:gd name="T27" fmla="*/ 560 h 648"/>
                    <a:gd name="T28" fmla="*/ 269 w 343"/>
                    <a:gd name="T29" fmla="*/ 565 h 648"/>
                    <a:gd name="T30" fmla="*/ 298 w 343"/>
                    <a:gd name="T31" fmla="*/ 564 h 648"/>
                    <a:gd name="T32" fmla="*/ 318 w 343"/>
                    <a:gd name="T33" fmla="*/ 563 h 648"/>
                    <a:gd name="T34" fmla="*/ 332 w 343"/>
                    <a:gd name="T35" fmla="*/ 570 h 648"/>
                    <a:gd name="T36" fmla="*/ 341 w 343"/>
                    <a:gd name="T37" fmla="*/ 590 h 648"/>
                    <a:gd name="T38" fmla="*/ 342 w 343"/>
                    <a:gd name="T39" fmla="*/ 610 h 648"/>
                    <a:gd name="T40" fmla="*/ 337 w 343"/>
                    <a:gd name="T41" fmla="*/ 627 h 648"/>
                    <a:gd name="T42" fmla="*/ 331 w 343"/>
                    <a:gd name="T43" fmla="*/ 637 h 648"/>
                    <a:gd name="T44" fmla="*/ 313 w 343"/>
                    <a:gd name="T45" fmla="*/ 644 h 648"/>
                    <a:gd name="T46" fmla="*/ 271 w 343"/>
                    <a:gd name="T47" fmla="*/ 647 h 648"/>
                    <a:gd name="T48" fmla="*/ 227 w 343"/>
                    <a:gd name="T49" fmla="*/ 643 h 648"/>
                    <a:gd name="T50" fmla="*/ 184 w 343"/>
                    <a:gd name="T51" fmla="*/ 629 h 648"/>
                    <a:gd name="T52" fmla="*/ 144 w 343"/>
                    <a:gd name="T53" fmla="*/ 608 h 648"/>
                    <a:gd name="T54" fmla="*/ 106 w 343"/>
                    <a:gd name="T55" fmla="*/ 578 h 648"/>
                    <a:gd name="T56" fmla="*/ 78 w 343"/>
                    <a:gd name="T57" fmla="*/ 549 h 648"/>
                    <a:gd name="T58" fmla="*/ 54 w 343"/>
                    <a:gd name="T59" fmla="*/ 516 h 648"/>
                    <a:gd name="T60" fmla="*/ 26 w 343"/>
                    <a:gd name="T61" fmla="*/ 458 h 648"/>
                    <a:gd name="T62" fmla="*/ 5 w 343"/>
                    <a:gd name="T63" fmla="*/ 383 h 648"/>
                    <a:gd name="T64" fmla="*/ 1 w 343"/>
                    <a:gd name="T65" fmla="*/ 327 h 648"/>
                    <a:gd name="T66" fmla="*/ 2 w 343"/>
                    <a:gd name="T67" fmla="*/ 296 h 648"/>
                    <a:gd name="T68" fmla="*/ 8 w 343"/>
                    <a:gd name="T69" fmla="*/ 248 h 648"/>
                    <a:gd name="T70" fmla="*/ 23 w 343"/>
                    <a:gd name="T71" fmla="*/ 195 h 648"/>
                    <a:gd name="T72" fmla="*/ 44 w 343"/>
                    <a:gd name="T73" fmla="*/ 150 h 648"/>
                    <a:gd name="T74" fmla="*/ 66 w 343"/>
                    <a:gd name="T75" fmla="*/ 115 h 648"/>
                    <a:gd name="T76" fmla="*/ 91 w 343"/>
                    <a:gd name="T77" fmla="*/ 85 h 648"/>
                    <a:gd name="T78" fmla="*/ 127 w 343"/>
                    <a:gd name="T79" fmla="*/ 53 h 648"/>
                    <a:gd name="T80" fmla="*/ 156 w 343"/>
                    <a:gd name="T81" fmla="*/ 33 h 648"/>
                    <a:gd name="T82" fmla="*/ 192 w 343"/>
                    <a:gd name="T83" fmla="*/ 16 h 648"/>
                    <a:gd name="T84" fmla="*/ 227 w 343"/>
                    <a:gd name="T85" fmla="*/ 6 h 648"/>
                    <a:gd name="T86" fmla="*/ 269 w 343"/>
                    <a:gd name="T87" fmla="*/ 0 h 648"/>
                    <a:gd name="T88" fmla="*/ 281 w 343"/>
                    <a:gd name="T89" fmla="*/ 7 h 648"/>
                    <a:gd name="T90" fmla="*/ 289 w 343"/>
                    <a:gd name="T91" fmla="*/ 22 h 648"/>
                    <a:gd name="T92" fmla="*/ 292 w 343"/>
                    <a:gd name="T93" fmla="*/ 43 h 648"/>
                    <a:gd name="T94" fmla="*/ 283 w 343"/>
                    <a:gd name="T95" fmla="*/ 71 h 648"/>
                    <a:gd name="T96" fmla="*/ 270 w 343"/>
                    <a:gd name="T97" fmla="*/ 7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648">
                      <a:moveTo>
                        <a:pt x="270" y="78"/>
                      </a:moveTo>
                      <a:lnTo>
                        <a:pt x="254" y="81"/>
                      </a:lnTo>
                      <a:lnTo>
                        <a:pt x="231" y="86"/>
                      </a:lnTo>
                      <a:lnTo>
                        <a:pt x="213" y="92"/>
                      </a:lnTo>
                      <a:lnTo>
                        <a:pt x="193" y="103"/>
                      </a:lnTo>
                      <a:lnTo>
                        <a:pt x="177" y="113"/>
                      </a:lnTo>
                      <a:lnTo>
                        <a:pt x="159" y="130"/>
                      </a:lnTo>
                      <a:lnTo>
                        <a:pt x="143" y="147"/>
                      </a:lnTo>
                      <a:lnTo>
                        <a:pt x="126" y="168"/>
                      </a:lnTo>
                      <a:lnTo>
                        <a:pt x="111" y="194"/>
                      </a:lnTo>
                      <a:lnTo>
                        <a:pt x="100" y="221"/>
                      </a:lnTo>
                      <a:lnTo>
                        <a:pt x="91" y="256"/>
                      </a:lnTo>
                      <a:lnTo>
                        <a:pt x="86" y="287"/>
                      </a:lnTo>
                      <a:lnTo>
                        <a:pt x="84" y="311"/>
                      </a:lnTo>
                      <a:lnTo>
                        <a:pt x="85" y="340"/>
                      </a:lnTo>
                      <a:lnTo>
                        <a:pt x="87" y="357"/>
                      </a:lnTo>
                      <a:lnTo>
                        <a:pt x="90" y="384"/>
                      </a:lnTo>
                      <a:lnTo>
                        <a:pt x="98" y="414"/>
                      </a:lnTo>
                      <a:lnTo>
                        <a:pt x="113" y="450"/>
                      </a:lnTo>
                      <a:lnTo>
                        <a:pt x="125" y="471"/>
                      </a:lnTo>
                      <a:lnTo>
                        <a:pt x="138" y="490"/>
                      </a:lnTo>
                      <a:lnTo>
                        <a:pt x="154" y="508"/>
                      </a:lnTo>
                      <a:lnTo>
                        <a:pt x="171" y="524"/>
                      </a:lnTo>
                      <a:lnTo>
                        <a:pt x="184" y="534"/>
                      </a:lnTo>
                      <a:lnTo>
                        <a:pt x="198" y="543"/>
                      </a:lnTo>
                      <a:lnTo>
                        <a:pt x="211" y="549"/>
                      </a:lnTo>
                      <a:lnTo>
                        <a:pt x="225" y="555"/>
                      </a:lnTo>
                      <a:lnTo>
                        <a:pt x="240" y="560"/>
                      </a:lnTo>
                      <a:lnTo>
                        <a:pt x="254" y="563"/>
                      </a:lnTo>
                      <a:lnTo>
                        <a:pt x="269" y="565"/>
                      </a:lnTo>
                      <a:lnTo>
                        <a:pt x="282" y="565"/>
                      </a:lnTo>
                      <a:lnTo>
                        <a:pt x="298" y="564"/>
                      </a:lnTo>
                      <a:lnTo>
                        <a:pt x="311" y="563"/>
                      </a:lnTo>
                      <a:lnTo>
                        <a:pt x="318" y="563"/>
                      </a:lnTo>
                      <a:lnTo>
                        <a:pt x="327" y="565"/>
                      </a:lnTo>
                      <a:lnTo>
                        <a:pt x="332" y="570"/>
                      </a:lnTo>
                      <a:lnTo>
                        <a:pt x="338" y="578"/>
                      </a:lnTo>
                      <a:lnTo>
                        <a:pt x="341" y="590"/>
                      </a:lnTo>
                      <a:lnTo>
                        <a:pt x="342" y="599"/>
                      </a:lnTo>
                      <a:lnTo>
                        <a:pt x="342" y="610"/>
                      </a:lnTo>
                      <a:lnTo>
                        <a:pt x="340" y="620"/>
                      </a:lnTo>
                      <a:lnTo>
                        <a:pt x="337" y="627"/>
                      </a:lnTo>
                      <a:lnTo>
                        <a:pt x="333" y="632"/>
                      </a:lnTo>
                      <a:lnTo>
                        <a:pt x="331" y="637"/>
                      </a:lnTo>
                      <a:lnTo>
                        <a:pt x="322" y="642"/>
                      </a:lnTo>
                      <a:lnTo>
                        <a:pt x="313" y="644"/>
                      </a:lnTo>
                      <a:lnTo>
                        <a:pt x="293" y="646"/>
                      </a:lnTo>
                      <a:lnTo>
                        <a:pt x="271" y="647"/>
                      </a:lnTo>
                      <a:lnTo>
                        <a:pt x="247" y="646"/>
                      </a:lnTo>
                      <a:lnTo>
                        <a:pt x="227" y="643"/>
                      </a:lnTo>
                      <a:lnTo>
                        <a:pt x="204" y="637"/>
                      </a:lnTo>
                      <a:lnTo>
                        <a:pt x="184" y="629"/>
                      </a:lnTo>
                      <a:lnTo>
                        <a:pt x="161" y="619"/>
                      </a:lnTo>
                      <a:lnTo>
                        <a:pt x="144" y="608"/>
                      </a:lnTo>
                      <a:lnTo>
                        <a:pt x="124" y="595"/>
                      </a:lnTo>
                      <a:lnTo>
                        <a:pt x="106" y="578"/>
                      </a:lnTo>
                      <a:lnTo>
                        <a:pt x="90" y="563"/>
                      </a:lnTo>
                      <a:lnTo>
                        <a:pt x="78" y="549"/>
                      </a:lnTo>
                      <a:lnTo>
                        <a:pt x="67" y="535"/>
                      </a:lnTo>
                      <a:lnTo>
                        <a:pt x="54" y="516"/>
                      </a:lnTo>
                      <a:lnTo>
                        <a:pt x="38" y="490"/>
                      </a:lnTo>
                      <a:lnTo>
                        <a:pt x="26" y="458"/>
                      </a:lnTo>
                      <a:lnTo>
                        <a:pt x="14" y="428"/>
                      </a:lnTo>
                      <a:lnTo>
                        <a:pt x="5" y="383"/>
                      </a:lnTo>
                      <a:lnTo>
                        <a:pt x="1" y="347"/>
                      </a:lnTo>
                      <a:lnTo>
                        <a:pt x="1" y="327"/>
                      </a:lnTo>
                      <a:lnTo>
                        <a:pt x="0" y="309"/>
                      </a:lnTo>
                      <a:lnTo>
                        <a:pt x="2" y="296"/>
                      </a:lnTo>
                      <a:lnTo>
                        <a:pt x="3" y="274"/>
                      </a:lnTo>
                      <a:lnTo>
                        <a:pt x="8" y="248"/>
                      </a:lnTo>
                      <a:lnTo>
                        <a:pt x="14" y="224"/>
                      </a:lnTo>
                      <a:lnTo>
                        <a:pt x="23" y="195"/>
                      </a:lnTo>
                      <a:lnTo>
                        <a:pt x="32" y="173"/>
                      </a:lnTo>
                      <a:lnTo>
                        <a:pt x="44" y="150"/>
                      </a:lnTo>
                      <a:lnTo>
                        <a:pt x="54" y="133"/>
                      </a:lnTo>
                      <a:lnTo>
                        <a:pt x="66" y="115"/>
                      </a:lnTo>
                      <a:lnTo>
                        <a:pt x="79" y="98"/>
                      </a:lnTo>
                      <a:lnTo>
                        <a:pt x="91" y="85"/>
                      </a:lnTo>
                      <a:lnTo>
                        <a:pt x="109" y="67"/>
                      </a:lnTo>
                      <a:lnTo>
                        <a:pt x="127" y="53"/>
                      </a:lnTo>
                      <a:lnTo>
                        <a:pt x="142" y="43"/>
                      </a:lnTo>
                      <a:lnTo>
                        <a:pt x="156" y="33"/>
                      </a:lnTo>
                      <a:lnTo>
                        <a:pt x="174" y="24"/>
                      </a:lnTo>
                      <a:lnTo>
                        <a:pt x="192" y="16"/>
                      </a:lnTo>
                      <a:lnTo>
                        <a:pt x="209" y="11"/>
                      </a:lnTo>
                      <a:lnTo>
                        <a:pt x="227" y="6"/>
                      </a:lnTo>
                      <a:lnTo>
                        <a:pt x="248" y="2"/>
                      </a:lnTo>
                      <a:lnTo>
                        <a:pt x="269" y="0"/>
                      </a:lnTo>
                      <a:lnTo>
                        <a:pt x="276" y="3"/>
                      </a:lnTo>
                      <a:lnTo>
                        <a:pt x="281" y="7"/>
                      </a:lnTo>
                      <a:lnTo>
                        <a:pt x="286" y="16"/>
                      </a:lnTo>
                      <a:lnTo>
                        <a:pt x="289" y="22"/>
                      </a:lnTo>
                      <a:lnTo>
                        <a:pt x="291" y="30"/>
                      </a:lnTo>
                      <a:lnTo>
                        <a:pt x="292" y="43"/>
                      </a:lnTo>
                      <a:lnTo>
                        <a:pt x="289" y="57"/>
                      </a:lnTo>
                      <a:lnTo>
                        <a:pt x="283" y="71"/>
                      </a:lnTo>
                      <a:lnTo>
                        <a:pt x="277" y="75"/>
                      </a:lnTo>
                      <a:lnTo>
                        <a:pt x="270" y="78"/>
                      </a:lnTo>
                    </a:path>
                  </a:pathLst>
                </a:custGeom>
                <a:solidFill>
                  <a:srgbClr val="C0C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0" name="Freeform 60"/>
                <p:cNvSpPr>
                  <a:spLocks/>
                </p:cNvSpPr>
                <p:nvPr/>
              </p:nvSpPr>
              <p:spPr bwMode="auto">
                <a:xfrm>
                  <a:off x="509" y="2164"/>
                  <a:ext cx="150" cy="115"/>
                </a:xfrm>
                <a:custGeom>
                  <a:avLst/>
                  <a:gdLst>
                    <a:gd name="T0" fmla="*/ 136 w 150"/>
                    <a:gd name="T1" fmla="*/ 0 h 115"/>
                    <a:gd name="T2" fmla="*/ 100 w 150"/>
                    <a:gd name="T3" fmla="*/ 15 h 115"/>
                    <a:gd name="T4" fmla="*/ 73 w 150"/>
                    <a:gd name="T5" fmla="*/ 30 h 115"/>
                    <a:gd name="T6" fmla="*/ 48 w 150"/>
                    <a:gd name="T7" fmla="*/ 48 h 115"/>
                    <a:gd name="T8" fmla="*/ 21 w 150"/>
                    <a:gd name="T9" fmla="*/ 74 h 115"/>
                    <a:gd name="T10" fmla="*/ 5 w 150"/>
                    <a:gd name="T11" fmla="*/ 93 h 115"/>
                    <a:gd name="T12" fmla="*/ 0 w 150"/>
                    <a:gd name="T13" fmla="*/ 105 h 115"/>
                    <a:gd name="T14" fmla="*/ 2 w 150"/>
                    <a:gd name="T15" fmla="*/ 112 h 115"/>
                    <a:gd name="T16" fmla="*/ 12 w 150"/>
                    <a:gd name="T17" fmla="*/ 114 h 115"/>
                    <a:gd name="T18" fmla="*/ 21 w 150"/>
                    <a:gd name="T19" fmla="*/ 103 h 115"/>
                    <a:gd name="T20" fmla="*/ 36 w 150"/>
                    <a:gd name="T21" fmla="*/ 88 h 115"/>
                    <a:gd name="T22" fmla="*/ 53 w 150"/>
                    <a:gd name="T23" fmla="*/ 71 h 115"/>
                    <a:gd name="T24" fmla="*/ 72 w 150"/>
                    <a:gd name="T25" fmla="*/ 55 h 115"/>
                    <a:gd name="T26" fmla="*/ 93 w 150"/>
                    <a:gd name="T27" fmla="*/ 40 h 115"/>
                    <a:gd name="T28" fmla="*/ 114 w 150"/>
                    <a:gd name="T29" fmla="*/ 29 h 115"/>
                    <a:gd name="T30" fmla="*/ 134 w 150"/>
                    <a:gd name="T31" fmla="*/ 21 h 115"/>
                    <a:gd name="T32" fmla="*/ 147 w 150"/>
                    <a:gd name="T33" fmla="*/ 15 h 115"/>
                    <a:gd name="T34" fmla="*/ 149 w 150"/>
                    <a:gd name="T35" fmla="*/ 7 h 115"/>
                    <a:gd name="T36" fmla="*/ 147 w 150"/>
                    <a:gd name="T37" fmla="*/ 2 h 115"/>
                    <a:gd name="T38" fmla="*/ 136 w 150"/>
                    <a:gd name="T3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15">
                      <a:moveTo>
                        <a:pt x="136" y="0"/>
                      </a:moveTo>
                      <a:lnTo>
                        <a:pt x="100" y="15"/>
                      </a:lnTo>
                      <a:lnTo>
                        <a:pt x="73" y="30"/>
                      </a:lnTo>
                      <a:lnTo>
                        <a:pt x="48" y="48"/>
                      </a:lnTo>
                      <a:lnTo>
                        <a:pt x="21" y="74"/>
                      </a:lnTo>
                      <a:lnTo>
                        <a:pt x="5" y="93"/>
                      </a:lnTo>
                      <a:lnTo>
                        <a:pt x="0" y="105"/>
                      </a:lnTo>
                      <a:lnTo>
                        <a:pt x="2" y="112"/>
                      </a:lnTo>
                      <a:lnTo>
                        <a:pt x="12" y="114"/>
                      </a:lnTo>
                      <a:lnTo>
                        <a:pt x="21" y="103"/>
                      </a:lnTo>
                      <a:lnTo>
                        <a:pt x="36" y="88"/>
                      </a:lnTo>
                      <a:lnTo>
                        <a:pt x="53" y="71"/>
                      </a:lnTo>
                      <a:lnTo>
                        <a:pt x="72" y="55"/>
                      </a:lnTo>
                      <a:lnTo>
                        <a:pt x="93" y="40"/>
                      </a:lnTo>
                      <a:lnTo>
                        <a:pt x="114" y="29"/>
                      </a:lnTo>
                      <a:lnTo>
                        <a:pt x="134" y="21"/>
                      </a:lnTo>
                      <a:lnTo>
                        <a:pt x="147" y="15"/>
                      </a:lnTo>
                      <a:lnTo>
                        <a:pt x="149" y="7"/>
                      </a:lnTo>
                      <a:lnTo>
                        <a:pt x="147" y="2"/>
                      </a:lnTo>
                      <a:lnTo>
                        <a:pt x="136" y="0"/>
                      </a:lnTo>
                    </a:path>
                  </a:pathLst>
                </a:custGeom>
                <a:solidFill>
                  <a:srgbClr val="E0E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221" name="Group 61"/>
              <p:cNvGrpSpPr>
                <a:grpSpLocks/>
              </p:cNvGrpSpPr>
              <p:nvPr/>
            </p:nvGrpSpPr>
            <p:grpSpPr bwMode="auto">
              <a:xfrm>
                <a:off x="1026" y="2207"/>
                <a:ext cx="189" cy="742"/>
                <a:chOff x="1026" y="2207"/>
                <a:chExt cx="189" cy="742"/>
              </a:xfrm>
            </p:grpSpPr>
            <p:sp>
              <p:nvSpPr>
                <p:cNvPr id="92222" name="Rectangle 62"/>
                <p:cNvSpPr>
                  <a:spLocks noChangeArrowheads="1"/>
                </p:cNvSpPr>
                <p:nvPr/>
              </p:nvSpPr>
              <p:spPr bwMode="auto">
                <a:xfrm>
                  <a:off x="1026" y="2207"/>
                  <a:ext cx="189"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3" name="Rectangle 63"/>
                <p:cNvSpPr>
                  <a:spLocks noChangeArrowheads="1"/>
                </p:cNvSpPr>
                <p:nvPr/>
              </p:nvSpPr>
              <p:spPr bwMode="auto">
                <a:xfrm>
                  <a:off x="1087" y="2255"/>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4" name="Rectangle 64"/>
                <p:cNvSpPr>
                  <a:spLocks noChangeArrowheads="1"/>
                </p:cNvSpPr>
                <p:nvPr/>
              </p:nvSpPr>
              <p:spPr bwMode="auto">
                <a:xfrm>
                  <a:off x="1052" y="2303"/>
                  <a:ext cx="13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5" name="Rectangle 65"/>
                <p:cNvSpPr>
                  <a:spLocks noChangeArrowheads="1"/>
                </p:cNvSpPr>
                <p:nvPr/>
              </p:nvSpPr>
              <p:spPr bwMode="auto">
                <a:xfrm>
                  <a:off x="1026" y="2593"/>
                  <a:ext cx="189"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6" name="Rectangle 66"/>
                <p:cNvSpPr>
                  <a:spLocks noChangeArrowheads="1"/>
                </p:cNvSpPr>
                <p:nvPr/>
              </p:nvSpPr>
              <p:spPr bwMode="auto">
                <a:xfrm>
                  <a:off x="1087" y="2351"/>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7" name="Rectangle 67"/>
                <p:cNvSpPr>
                  <a:spLocks noChangeArrowheads="1"/>
                </p:cNvSpPr>
                <p:nvPr/>
              </p:nvSpPr>
              <p:spPr bwMode="auto">
                <a:xfrm>
                  <a:off x="1087" y="2448"/>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8" name="Rectangle 68"/>
                <p:cNvSpPr>
                  <a:spLocks noChangeArrowheads="1"/>
                </p:cNvSpPr>
                <p:nvPr/>
              </p:nvSpPr>
              <p:spPr bwMode="auto">
                <a:xfrm>
                  <a:off x="1087" y="2544"/>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9" name="Rectangle 69"/>
                <p:cNvSpPr>
                  <a:spLocks noChangeArrowheads="1"/>
                </p:cNvSpPr>
                <p:nvPr/>
              </p:nvSpPr>
              <p:spPr bwMode="auto">
                <a:xfrm>
                  <a:off x="1087" y="2641"/>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0" name="Rectangle 70"/>
                <p:cNvSpPr>
                  <a:spLocks noChangeArrowheads="1"/>
                </p:cNvSpPr>
                <p:nvPr/>
              </p:nvSpPr>
              <p:spPr bwMode="auto">
                <a:xfrm>
                  <a:off x="1087" y="2737"/>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1" name="Rectangle 71"/>
                <p:cNvSpPr>
                  <a:spLocks noChangeArrowheads="1"/>
                </p:cNvSpPr>
                <p:nvPr/>
              </p:nvSpPr>
              <p:spPr bwMode="auto">
                <a:xfrm>
                  <a:off x="1087" y="2833"/>
                  <a:ext cx="6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2" name="Rectangle 72"/>
                <p:cNvSpPr>
                  <a:spLocks noChangeArrowheads="1"/>
                </p:cNvSpPr>
                <p:nvPr/>
              </p:nvSpPr>
              <p:spPr bwMode="auto">
                <a:xfrm>
                  <a:off x="1087" y="2930"/>
                  <a:ext cx="6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3" name="Rectangle 73"/>
                <p:cNvSpPr>
                  <a:spLocks noChangeArrowheads="1"/>
                </p:cNvSpPr>
                <p:nvPr/>
              </p:nvSpPr>
              <p:spPr bwMode="auto">
                <a:xfrm>
                  <a:off x="1052" y="2399"/>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4" name="Rectangle 74"/>
                <p:cNvSpPr>
                  <a:spLocks noChangeArrowheads="1"/>
                </p:cNvSpPr>
                <p:nvPr/>
              </p:nvSpPr>
              <p:spPr bwMode="auto">
                <a:xfrm>
                  <a:off x="1052" y="2496"/>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5" name="Rectangle 75"/>
                <p:cNvSpPr>
                  <a:spLocks noChangeArrowheads="1"/>
                </p:cNvSpPr>
                <p:nvPr/>
              </p:nvSpPr>
              <p:spPr bwMode="auto">
                <a:xfrm>
                  <a:off x="1052" y="2785"/>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6" name="Rectangle 76"/>
                <p:cNvSpPr>
                  <a:spLocks noChangeArrowheads="1"/>
                </p:cNvSpPr>
                <p:nvPr/>
              </p:nvSpPr>
              <p:spPr bwMode="auto">
                <a:xfrm>
                  <a:off x="1052" y="2882"/>
                  <a:ext cx="137" cy="19"/>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7" name="Rectangle 77"/>
                <p:cNvSpPr>
                  <a:spLocks noChangeArrowheads="1"/>
                </p:cNvSpPr>
                <p:nvPr/>
              </p:nvSpPr>
              <p:spPr bwMode="auto">
                <a:xfrm>
                  <a:off x="1052" y="2689"/>
                  <a:ext cx="137" cy="20"/>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238" name="Group 78"/>
              <p:cNvGrpSpPr>
                <a:grpSpLocks/>
              </p:cNvGrpSpPr>
              <p:nvPr/>
            </p:nvGrpSpPr>
            <p:grpSpPr bwMode="auto">
              <a:xfrm>
                <a:off x="831" y="2540"/>
                <a:ext cx="133" cy="123"/>
                <a:chOff x="831" y="2540"/>
                <a:chExt cx="133" cy="123"/>
              </a:xfrm>
            </p:grpSpPr>
            <p:sp>
              <p:nvSpPr>
                <p:cNvPr id="92239" name="Freeform 79"/>
                <p:cNvSpPr>
                  <a:spLocks/>
                </p:cNvSpPr>
                <p:nvPr/>
              </p:nvSpPr>
              <p:spPr bwMode="auto">
                <a:xfrm>
                  <a:off x="852" y="2540"/>
                  <a:ext cx="16" cy="61"/>
                </a:xfrm>
                <a:custGeom>
                  <a:avLst/>
                  <a:gdLst>
                    <a:gd name="T0" fmla="*/ 5 w 16"/>
                    <a:gd name="T1" fmla="*/ 60 h 61"/>
                    <a:gd name="T2" fmla="*/ 15 w 16"/>
                    <a:gd name="T3" fmla="*/ 60 h 61"/>
                    <a:gd name="T4" fmla="*/ 15 w 16"/>
                    <a:gd name="T5" fmla="*/ 0 h 61"/>
                    <a:gd name="T6" fmla="*/ 3 w 16"/>
                    <a:gd name="T7" fmla="*/ 0 h 61"/>
                    <a:gd name="T8" fmla="*/ 0 w 16"/>
                    <a:gd name="T9" fmla="*/ 13 h 61"/>
                    <a:gd name="T10" fmla="*/ 5 w 16"/>
                    <a:gd name="T11" fmla="*/ 13 h 61"/>
                    <a:gd name="T12" fmla="*/ 5 w 16"/>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5" y="60"/>
                      </a:moveTo>
                      <a:lnTo>
                        <a:pt x="15" y="60"/>
                      </a:lnTo>
                      <a:lnTo>
                        <a:pt x="15" y="0"/>
                      </a:lnTo>
                      <a:lnTo>
                        <a:pt x="3" y="0"/>
                      </a:lnTo>
                      <a:lnTo>
                        <a:pt x="0" y="13"/>
                      </a:lnTo>
                      <a:lnTo>
                        <a:pt x="5" y="13"/>
                      </a:lnTo>
                      <a:lnTo>
                        <a:pt x="5" y="6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0" name="Freeform 80"/>
                <p:cNvSpPr>
                  <a:spLocks/>
                </p:cNvSpPr>
                <p:nvPr/>
              </p:nvSpPr>
              <p:spPr bwMode="auto">
                <a:xfrm>
                  <a:off x="931" y="2601"/>
                  <a:ext cx="33" cy="60"/>
                </a:xfrm>
                <a:custGeom>
                  <a:avLst/>
                  <a:gdLst>
                    <a:gd name="T0" fmla="*/ 0 w 33"/>
                    <a:gd name="T1" fmla="*/ 17 h 60"/>
                    <a:gd name="T2" fmla="*/ 12 w 33"/>
                    <a:gd name="T3" fmla="*/ 17 h 60"/>
                    <a:gd name="T4" fmla="*/ 12 w 33"/>
                    <a:gd name="T5" fmla="*/ 13 h 60"/>
                    <a:gd name="T6" fmla="*/ 20 w 33"/>
                    <a:gd name="T7" fmla="*/ 13 h 60"/>
                    <a:gd name="T8" fmla="*/ 20 w 33"/>
                    <a:gd name="T9" fmla="*/ 20 h 60"/>
                    <a:gd name="T10" fmla="*/ 0 w 33"/>
                    <a:gd name="T11" fmla="*/ 48 h 60"/>
                    <a:gd name="T12" fmla="*/ 0 w 33"/>
                    <a:gd name="T13" fmla="*/ 59 h 60"/>
                    <a:gd name="T14" fmla="*/ 32 w 33"/>
                    <a:gd name="T15" fmla="*/ 59 h 60"/>
                    <a:gd name="T16" fmla="*/ 32 w 33"/>
                    <a:gd name="T17" fmla="*/ 48 h 60"/>
                    <a:gd name="T18" fmla="*/ 14 w 33"/>
                    <a:gd name="T19" fmla="*/ 48 h 60"/>
                    <a:gd name="T20" fmla="*/ 32 w 33"/>
                    <a:gd name="T21" fmla="*/ 23 h 60"/>
                    <a:gd name="T22" fmla="*/ 32 w 33"/>
                    <a:gd name="T23" fmla="*/ 8 h 60"/>
                    <a:gd name="T24" fmla="*/ 23 w 33"/>
                    <a:gd name="T25" fmla="*/ 0 h 60"/>
                    <a:gd name="T26" fmla="*/ 8 w 33"/>
                    <a:gd name="T27" fmla="*/ 0 h 60"/>
                    <a:gd name="T28" fmla="*/ 0 w 33"/>
                    <a:gd name="T29" fmla="*/ 8 h 60"/>
                    <a:gd name="T30" fmla="*/ 0 w 33"/>
                    <a:gd name="T31"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7"/>
                      </a:moveTo>
                      <a:lnTo>
                        <a:pt x="12" y="17"/>
                      </a:lnTo>
                      <a:lnTo>
                        <a:pt x="12" y="13"/>
                      </a:lnTo>
                      <a:lnTo>
                        <a:pt x="20" y="13"/>
                      </a:lnTo>
                      <a:lnTo>
                        <a:pt x="20" y="20"/>
                      </a:lnTo>
                      <a:lnTo>
                        <a:pt x="0" y="48"/>
                      </a:lnTo>
                      <a:lnTo>
                        <a:pt x="0" y="59"/>
                      </a:lnTo>
                      <a:lnTo>
                        <a:pt x="32" y="59"/>
                      </a:lnTo>
                      <a:lnTo>
                        <a:pt x="32" y="48"/>
                      </a:lnTo>
                      <a:lnTo>
                        <a:pt x="14" y="48"/>
                      </a:lnTo>
                      <a:lnTo>
                        <a:pt x="32" y="23"/>
                      </a:lnTo>
                      <a:lnTo>
                        <a:pt x="32" y="8"/>
                      </a:lnTo>
                      <a:lnTo>
                        <a:pt x="23" y="0"/>
                      </a:lnTo>
                      <a:lnTo>
                        <a:pt x="8" y="0"/>
                      </a:lnTo>
                      <a:lnTo>
                        <a:pt x="0" y="8"/>
                      </a:lnTo>
                      <a:lnTo>
                        <a:pt x="0" y="17"/>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1" name="Freeform 81"/>
                <p:cNvSpPr>
                  <a:spLocks/>
                </p:cNvSpPr>
                <p:nvPr/>
              </p:nvSpPr>
              <p:spPr bwMode="auto">
                <a:xfrm>
                  <a:off x="831" y="2544"/>
                  <a:ext cx="127" cy="119"/>
                </a:xfrm>
                <a:custGeom>
                  <a:avLst/>
                  <a:gdLst>
                    <a:gd name="T0" fmla="*/ 109 w 127"/>
                    <a:gd name="T1" fmla="*/ 0 h 119"/>
                    <a:gd name="T2" fmla="*/ 0 w 127"/>
                    <a:gd name="T3" fmla="*/ 117 h 119"/>
                    <a:gd name="T4" fmla="*/ 16 w 127"/>
                    <a:gd name="T5" fmla="*/ 118 h 119"/>
                    <a:gd name="T6" fmla="*/ 126 w 127"/>
                    <a:gd name="T7" fmla="*/ 1 h 119"/>
                    <a:gd name="T8" fmla="*/ 109 w 127"/>
                    <a:gd name="T9" fmla="*/ 0 h 119"/>
                  </a:gdLst>
                  <a:ahLst/>
                  <a:cxnLst>
                    <a:cxn ang="0">
                      <a:pos x="T0" y="T1"/>
                    </a:cxn>
                    <a:cxn ang="0">
                      <a:pos x="T2" y="T3"/>
                    </a:cxn>
                    <a:cxn ang="0">
                      <a:pos x="T4" y="T5"/>
                    </a:cxn>
                    <a:cxn ang="0">
                      <a:pos x="T6" y="T7"/>
                    </a:cxn>
                    <a:cxn ang="0">
                      <a:pos x="T8" y="T9"/>
                    </a:cxn>
                  </a:cxnLst>
                  <a:rect l="0" t="0" r="r" b="b"/>
                  <a:pathLst>
                    <a:path w="127" h="119">
                      <a:moveTo>
                        <a:pt x="109" y="0"/>
                      </a:moveTo>
                      <a:lnTo>
                        <a:pt x="0" y="117"/>
                      </a:lnTo>
                      <a:lnTo>
                        <a:pt x="16" y="118"/>
                      </a:lnTo>
                      <a:lnTo>
                        <a:pt x="126" y="1"/>
                      </a:lnTo>
                      <a:lnTo>
                        <a:pt x="109"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242" name="Group 82"/>
              <p:cNvGrpSpPr>
                <a:grpSpLocks/>
              </p:cNvGrpSpPr>
              <p:nvPr/>
            </p:nvGrpSpPr>
            <p:grpSpPr bwMode="auto">
              <a:xfrm>
                <a:off x="1263" y="2561"/>
                <a:ext cx="205" cy="70"/>
                <a:chOff x="1263" y="2561"/>
                <a:chExt cx="205" cy="70"/>
              </a:xfrm>
            </p:grpSpPr>
            <p:sp>
              <p:nvSpPr>
                <p:cNvPr id="92243" name="Freeform 83"/>
                <p:cNvSpPr>
                  <a:spLocks/>
                </p:cNvSpPr>
                <p:nvPr/>
              </p:nvSpPr>
              <p:spPr bwMode="auto">
                <a:xfrm>
                  <a:off x="1263" y="2561"/>
                  <a:ext cx="53" cy="70"/>
                </a:xfrm>
                <a:custGeom>
                  <a:avLst/>
                  <a:gdLst>
                    <a:gd name="T0" fmla="*/ 14 w 53"/>
                    <a:gd name="T1" fmla="*/ 0 h 70"/>
                    <a:gd name="T2" fmla="*/ 38 w 53"/>
                    <a:gd name="T3" fmla="*/ 0 h 70"/>
                    <a:gd name="T4" fmla="*/ 52 w 53"/>
                    <a:gd name="T5" fmla="*/ 10 h 70"/>
                    <a:gd name="T6" fmla="*/ 52 w 53"/>
                    <a:gd name="T7" fmla="*/ 27 h 70"/>
                    <a:gd name="T8" fmla="*/ 33 w 53"/>
                    <a:gd name="T9" fmla="*/ 27 h 70"/>
                    <a:gd name="T10" fmla="*/ 33 w 53"/>
                    <a:gd name="T11" fmla="*/ 13 h 70"/>
                    <a:gd name="T12" fmla="*/ 18 w 53"/>
                    <a:gd name="T13" fmla="*/ 13 h 70"/>
                    <a:gd name="T14" fmla="*/ 18 w 53"/>
                    <a:gd name="T15" fmla="*/ 56 h 70"/>
                    <a:gd name="T16" fmla="*/ 33 w 53"/>
                    <a:gd name="T17" fmla="*/ 56 h 70"/>
                    <a:gd name="T18" fmla="*/ 33 w 53"/>
                    <a:gd name="T19" fmla="*/ 40 h 70"/>
                    <a:gd name="T20" fmla="*/ 52 w 53"/>
                    <a:gd name="T21" fmla="*/ 40 h 70"/>
                    <a:gd name="T22" fmla="*/ 52 w 53"/>
                    <a:gd name="T23" fmla="*/ 59 h 70"/>
                    <a:gd name="T24" fmla="*/ 38 w 53"/>
                    <a:gd name="T25" fmla="*/ 69 h 70"/>
                    <a:gd name="T26" fmla="*/ 14 w 53"/>
                    <a:gd name="T27" fmla="*/ 69 h 70"/>
                    <a:gd name="T28" fmla="*/ 0 w 53"/>
                    <a:gd name="T29" fmla="*/ 59 h 70"/>
                    <a:gd name="T30" fmla="*/ 0 w 53"/>
                    <a:gd name="T31" fmla="*/ 10 h 70"/>
                    <a:gd name="T32" fmla="*/ 14 w 53"/>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0">
                      <a:moveTo>
                        <a:pt x="14" y="0"/>
                      </a:moveTo>
                      <a:lnTo>
                        <a:pt x="38" y="0"/>
                      </a:lnTo>
                      <a:lnTo>
                        <a:pt x="52" y="10"/>
                      </a:lnTo>
                      <a:lnTo>
                        <a:pt x="52" y="27"/>
                      </a:lnTo>
                      <a:lnTo>
                        <a:pt x="33" y="27"/>
                      </a:lnTo>
                      <a:lnTo>
                        <a:pt x="33" y="13"/>
                      </a:lnTo>
                      <a:lnTo>
                        <a:pt x="18" y="13"/>
                      </a:lnTo>
                      <a:lnTo>
                        <a:pt x="18" y="56"/>
                      </a:lnTo>
                      <a:lnTo>
                        <a:pt x="33" y="56"/>
                      </a:lnTo>
                      <a:lnTo>
                        <a:pt x="33" y="40"/>
                      </a:lnTo>
                      <a:lnTo>
                        <a:pt x="52" y="40"/>
                      </a:lnTo>
                      <a:lnTo>
                        <a:pt x="52" y="59"/>
                      </a:lnTo>
                      <a:lnTo>
                        <a:pt x="38" y="69"/>
                      </a:lnTo>
                      <a:lnTo>
                        <a:pt x="14" y="69"/>
                      </a:lnTo>
                      <a:lnTo>
                        <a:pt x="0" y="59"/>
                      </a:lnTo>
                      <a:lnTo>
                        <a:pt x="0" y="10"/>
                      </a:lnTo>
                      <a:lnTo>
                        <a:pt x="14"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4" name="Freeform 84"/>
                <p:cNvSpPr>
                  <a:spLocks/>
                </p:cNvSpPr>
                <p:nvPr/>
              </p:nvSpPr>
              <p:spPr bwMode="auto">
                <a:xfrm>
                  <a:off x="1419" y="2561"/>
                  <a:ext cx="49" cy="70"/>
                </a:xfrm>
                <a:custGeom>
                  <a:avLst/>
                  <a:gdLst>
                    <a:gd name="T0" fmla="*/ 0 w 49"/>
                    <a:gd name="T1" fmla="*/ 0 h 70"/>
                    <a:gd name="T2" fmla="*/ 35 w 49"/>
                    <a:gd name="T3" fmla="*/ 0 h 70"/>
                    <a:gd name="T4" fmla="*/ 48 w 49"/>
                    <a:gd name="T5" fmla="*/ 10 h 70"/>
                    <a:gd name="T6" fmla="*/ 48 w 49"/>
                    <a:gd name="T7" fmla="*/ 36 h 70"/>
                    <a:gd name="T8" fmla="*/ 35 w 49"/>
                    <a:gd name="T9" fmla="*/ 46 h 70"/>
                    <a:gd name="T10" fmla="*/ 19 w 49"/>
                    <a:gd name="T11" fmla="*/ 46 h 70"/>
                    <a:gd name="T12" fmla="*/ 19 w 49"/>
                    <a:gd name="T13" fmla="*/ 33 h 70"/>
                    <a:gd name="T14" fmla="*/ 30 w 49"/>
                    <a:gd name="T15" fmla="*/ 33 h 70"/>
                    <a:gd name="T16" fmla="*/ 30 w 49"/>
                    <a:gd name="T17" fmla="*/ 11 h 70"/>
                    <a:gd name="T18" fmla="*/ 19 w 49"/>
                    <a:gd name="T19" fmla="*/ 11 h 70"/>
                    <a:gd name="T20" fmla="*/ 19 w 49"/>
                    <a:gd name="T21" fmla="*/ 33 h 70"/>
                    <a:gd name="T22" fmla="*/ 19 w 49"/>
                    <a:gd name="T23" fmla="*/ 46 h 70"/>
                    <a:gd name="T24" fmla="*/ 19 w 49"/>
                    <a:gd name="T25" fmla="*/ 69 h 70"/>
                    <a:gd name="T26" fmla="*/ 0 w 49"/>
                    <a:gd name="T27" fmla="*/ 69 h 70"/>
                    <a:gd name="T28" fmla="*/ 0 w 49"/>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0">
                      <a:moveTo>
                        <a:pt x="0" y="0"/>
                      </a:moveTo>
                      <a:lnTo>
                        <a:pt x="35" y="0"/>
                      </a:lnTo>
                      <a:lnTo>
                        <a:pt x="48" y="10"/>
                      </a:lnTo>
                      <a:lnTo>
                        <a:pt x="48" y="36"/>
                      </a:lnTo>
                      <a:lnTo>
                        <a:pt x="35" y="46"/>
                      </a:lnTo>
                      <a:lnTo>
                        <a:pt x="19" y="46"/>
                      </a:lnTo>
                      <a:lnTo>
                        <a:pt x="19" y="33"/>
                      </a:lnTo>
                      <a:lnTo>
                        <a:pt x="30" y="33"/>
                      </a:lnTo>
                      <a:lnTo>
                        <a:pt x="30" y="11"/>
                      </a:lnTo>
                      <a:lnTo>
                        <a:pt x="19" y="11"/>
                      </a:lnTo>
                      <a:lnTo>
                        <a:pt x="19" y="33"/>
                      </a:lnTo>
                      <a:lnTo>
                        <a:pt x="19" y="46"/>
                      </a:lnTo>
                      <a:lnTo>
                        <a:pt x="19" y="69"/>
                      </a:lnTo>
                      <a:lnTo>
                        <a:pt x="0" y="69"/>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5" name="Freeform 85"/>
                <p:cNvSpPr>
                  <a:spLocks/>
                </p:cNvSpPr>
                <p:nvPr/>
              </p:nvSpPr>
              <p:spPr bwMode="auto">
                <a:xfrm>
                  <a:off x="1343" y="2561"/>
                  <a:ext cx="52" cy="70"/>
                </a:xfrm>
                <a:custGeom>
                  <a:avLst/>
                  <a:gdLst>
                    <a:gd name="T0" fmla="*/ 0 w 52"/>
                    <a:gd name="T1" fmla="*/ 0 h 70"/>
                    <a:gd name="T2" fmla="*/ 19 w 52"/>
                    <a:gd name="T3" fmla="*/ 0 h 70"/>
                    <a:gd name="T4" fmla="*/ 19 w 52"/>
                    <a:gd name="T5" fmla="*/ 56 h 70"/>
                    <a:gd name="T6" fmla="*/ 33 w 52"/>
                    <a:gd name="T7" fmla="*/ 56 h 70"/>
                    <a:gd name="T8" fmla="*/ 33 w 52"/>
                    <a:gd name="T9" fmla="*/ 0 h 70"/>
                    <a:gd name="T10" fmla="*/ 51 w 52"/>
                    <a:gd name="T11" fmla="*/ 0 h 70"/>
                    <a:gd name="T12" fmla="*/ 51 w 52"/>
                    <a:gd name="T13" fmla="*/ 59 h 70"/>
                    <a:gd name="T14" fmla="*/ 37 w 52"/>
                    <a:gd name="T15" fmla="*/ 69 h 70"/>
                    <a:gd name="T16" fmla="*/ 14 w 52"/>
                    <a:gd name="T17" fmla="*/ 69 h 70"/>
                    <a:gd name="T18" fmla="*/ 0 w 52"/>
                    <a:gd name="T19" fmla="*/ 59 h 70"/>
                    <a:gd name="T20" fmla="*/ 0 w 52"/>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0">
                      <a:moveTo>
                        <a:pt x="0" y="0"/>
                      </a:moveTo>
                      <a:lnTo>
                        <a:pt x="19" y="0"/>
                      </a:lnTo>
                      <a:lnTo>
                        <a:pt x="19" y="56"/>
                      </a:lnTo>
                      <a:lnTo>
                        <a:pt x="33" y="56"/>
                      </a:lnTo>
                      <a:lnTo>
                        <a:pt x="33" y="0"/>
                      </a:lnTo>
                      <a:lnTo>
                        <a:pt x="51" y="0"/>
                      </a:lnTo>
                      <a:lnTo>
                        <a:pt x="51" y="59"/>
                      </a:lnTo>
                      <a:lnTo>
                        <a:pt x="37" y="69"/>
                      </a:lnTo>
                      <a:lnTo>
                        <a:pt x="14" y="69"/>
                      </a:lnTo>
                      <a:lnTo>
                        <a:pt x="0" y="59"/>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92246" name="Group 86"/>
          <p:cNvGrpSpPr>
            <a:grpSpLocks/>
          </p:cNvGrpSpPr>
          <p:nvPr/>
        </p:nvGrpSpPr>
        <p:grpSpPr bwMode="auto">
          <a:xfrm>
            <a:off x="5543550" y="3217863"/>
            <a:ext cx="2784475" cy="1530350"/>
            <a:chOff x="3492" y="2027"/>
            <a:chExt cx="1754" cy="964"/>
          </a:xfrm>
        </p:grpSpPr>
        <p:sp>
          <p:nvSpPr>
            <p:cNvPr id="92247" name="Rectangle 87"/>
            <p:cNvSpPr>
              <a:spLocks noChangeArrowheads="1"/>
            </p:cNvSpPr>
            <p:nvPr/>
          </p:nvSpPr>
          <p:spPr bwMode="auto">
            <a:xfrm>
              <a:off x="3492" y="2219"/>
              <a:ext cx="491" cy="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6600"/>
                <a:t>=</a:t>
              </a:r>
            </a:p>
          </p:txBody>
        </p:sp>
        <p:grpSp>
          <p:nvGrpSpPr>
            <p:cNvPr id="92248" name="Group 88"/>
            <p:cNvGrpSpPr>
              <a:grpSpLocks/>
            </p:cNvGrpSpPr>
            <p:nvPr/>
          </p:nvGrpSpPr>
          <p:grpSpPr bwMode="auto">
            <a:xfrm>
              <a:off x="4088" y="2027"/>
              <a:ext cx="1158" cy="964"/>
              <a:chOff x="4088" y="2027"/>
              <a:chExt cx="1158" cy="964"/>
            </a:xfrm>
          </p:grpSpPr>
          <p:sp>
            <p:nvSpPr>
              <p:cNvPr id="92249" name="Freeform 89"/>
              <p:cNvSpPr>
                <a:spLocks/>
              </p:cNvSpPr>
              <p:nvPr/>
            </p:nvSpPr>
            <p:spPr bwMode="auto">
              <a:xfrm>
                <a:off x="4326" y="2084"/>
                <a:ext cx="803" cy="907"/>
              </a:xfrm>
              <a:custGeom>
                <a:avLst/>
                <a:gdLst>
                  <a:gd name="T0" fmla="*/ 0 w 803"/>
                  <a:gd name="T1" fmla="*/ 0 h 907"/>
                  <a:gd name="T2" fmla="*/ 802 w 803"/>
                  <a:gd name="T3" fmla="*/ 0 h 907"/>
                  <a:gd name="T4" fmla="*/ 738 w 803"/>
                  <a:gd name="T5" fmla="*/ 854 h 907"/>
                  <a:gd name="T6" fmla="*/ 738 w 803"/>
                  <a:gd name="T7" fmla="*/ 858 h 907"/>
                  <a:gd name="T8" fmla="*/ 736 w 803"/>
                  <a:gd name="T9" fmla="*/ 860 h 907"/>
                  <a:gd name="T10" fmla="*/ 735 w 803"/>
                  <a:gd name="T11" fmla="*/ 862 h 907"/>
                  <a:gd name="T12" fmla="*/ 731 w 803"/>
                  <a:gd name="T13" fmla="*/ 865 h 907"/>
                  <a:gd name="T14" fmla="*/ 729 w 803"/>
                  <a:gd name="T15" fmla="*/ 867 h 907"/>
                  <a:gd name="T16" fmla="*/ 727 w 803"/>
                  <a:gd name="T17" fmla="*/ 867 h 907"/>
                  <a:gd name="T18" fmla="*/ 723 w 803"/>
                  <a:gd name="T19" fmla="*/ 870 h 907"/>
                  <a:gd name="T20" fmla="*/ 718 w 803"/>
                  <a:gd name="T21" fmla="*/ 872 h 907"/>
                  <a:gd name="T22" fmla="*/ 712 w 803"/>
                  <a:gd name="T23" fmla="*/ 874 h 907"/>
                  <a:gd name="T24" fmla="*/ 710 w 803"/>
                  <a:gd name="T25" fmla="*/ 875 h 907"/>
                  <a:gd name="T26" fmla="*/ 705 w 803"/>
                  <a:gd name="T27" fmla="*/ 877 h 907"/>
                  <a:gd name="T28" fmla="*/ 696 w 803"/>
                  <a:gd name="T29" fmla="*/ 879 h 907"/>
                  <a:gd name="T30" fmla="*/ 685 w 803"/>
                  <a:gd name="T31" fmla="*/ 882 h 907"/>
                  <a:gd name="T32" fmla="*/ 673 w 803"/>
                  <a:gd name="T33" fmla="*/ 885 h 907"/>
                  <a:gd name="T34" fmla="*/ 657 w 803"/>
                  <a:gd name="T35" fmla="*/ 888 h 907"/>
                  <a:gd name="T36" fmla="*/ 640 w 803"/>
                  <a:gd name="T37" fmla="*/ 891 h 907"/>
                  <a:gd name="T38" fmla="*/ 621 w 803"/>
                  <a:gd name="T39" fmla="*/ 893 h 907"/>
                  <a:gd name="T40" fmla="*/ 602 w 803"/>
                  <a:gd name="T41" fmla="*/ 896 h 907"/>
                  <a:gd name="T42" fmla="*/ 579 w 803"/>
                  <a:gd name="T43" fmla="*/ 899 h 907"/>
                  <a:gd name="T44" fmla="*/ 552 w 803"/>
                  <a:gd name="T45" fmla="*/ 901 h 907"/>
                  <a:gd name="T46" fmla="*/ 510 w 803"/>
                  <a:gd name="T47" fmla="*/ 903 h 907"/>
                  <a:gd name="T48" fmla="*/ 475 w 803"/>
                  <a:gd name="T49" fmla="*/ 905 h 907"/>
                  <a:gd name="T50" fmla="*/ 441 w 803"/>
                  <a:gd name="T51" fmla="*/ 905 h 907"/>
                  <a:gd name="T52" fmla="*/ 414 w 803"/>
                  <a:gd name="T53" fmla="*/ 906 h 907"/>
                  <a:gd name="T54" fmla="*/ 390 w 803"/>
                  <a:gd name="T55" fmla="*/ 906 h 907"/>
                  <a:gd name="T56" fmla="*/ 367 w 803"/>
                  <a:gd name="T57" fmla="*/ 906 h 907"/>
                  <a:gd name="T58" fmla="*/ 352 w 803"/>
                  <a:gd name="T59" fmla="*/ 905 h 907"/>
                  <a:gd name="T60" fmla="*/ 335 w 803"/>
                  <a:gd name="T61" fmla="*/ 905 h 907"/>
                  <a:gd name="T62" fmla="*/ 314 w 803"/>
                  <a:gd name="T63" fmla="*/ 904 h 907"/>
                  <a:gd name="T64" fmla="*/ 288 w 803"/>
                  <a:gd name="T65" fmla="*/ 903 h 907"/>
                  <a:gd name="T66" fmla="*/ 262 w 803"/>
                  <a:gd name="T67" fmla="*/ 901 h 907"/>
                  <a:gd name="T68" fmla="*/ 236 w 803"/>
                  <a:gd name="T69" fmla="*/ 900 h 907"/>
                  <a:gd name="T70" fmla="*/ 212 w 803"/>
                  <a:gd name="T71" fmla="*/ 897 h 907"/>
                  <a:gd name="T72" fmla="*/ 194 w 803"/>
                  <a:gd name="T73" fmla="*/ 895 h 907"/>
                  <a:gd name="T74" fmla="*/ 168 w 803"/>
                  <a:gd name="T75" fmla="*/ 892 h 907"/>
                  <a:gd name="T76" fmla="*/ 145 w 803"/>
                  <a:gd name="T77" fmla="*/ 888 h 907"/>
                  <a:gd name="T78" fmla="*/ 130 w 803"/>
                  <a:gd name="T79" fmla="*/ 885 h 907"/>
                  <a:gd name="T80" fmla="*/ 113 w 803"/>
                  <a:gd name="T81" fmla="*/ 881 h 907"/>
                  <a:gd name="T82" fmla="*/ 102 w 803"/>
                  <a:gd name="T83" fmla="*/ 878 h 907"/>
                  <a:gd name="T84" fmla="*/ 94 w 803"/>
                  <a:gd name="T85" fmla="*/ 876 h 907"/>
                  <a:gd name="T86" fmla="*/ 87 w 803"/>
                  <a:gd name="T87" fmla="*/ 874 h 907"/>
                  <a:gd name="T88" fmla="*/ 81 w 803"/>
                  <a:gd name="T89" fmla="*/ 871 h 907"/>
                  <a:gd name="T90" fmla="*/ 77 w 803"/>
                  <a:gd name="T91" fmla="*/ 869 h 907"/>
                  <a:gd name="T92" fmla="*/ 73 w 803"/>
                  <a:gd name="T93" fmla="*/ 866 h 907"/>
                  <a:gd name="T94" fmla="*/ 70 w 803"/>
                  <a:gd name="T95" fmla="*/ 865 h 907"/>
                  <a:gd name="T96" fmla="*/ 67 w 803"/>
                  <a:gd name="T97" fmla="*/ 863 h 907"/>
                  <a:gd name="T98" fmla="*/ 66 w 803"/>
                  <a:gd name="T99" fmla="*/ 861 h 907"/>
                  <a:gd name="T100" fmla="*/ 64 w 803"/>
                  <a:gd name="T101" fmla="*/ 858 h 907"/>
                  <a:gd name="T102" fmla="*/ 63 w 803"/>
                  <a:gd name="T103" fmla="*/ 854 h 907"/>
                  <a:gd name="T104" fmla="*/ 0 w 803"/>
                  <a:gd name="T10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3" h="907">
                    <a:moveTo>
                      <a:pt x="0" y="0"/>
                    </a:moveTo>
                    <a:lnTo>
                      <a:pt x="802" y="0"/>
                    </a:lnTo>
                    <a:lnTo>
                      <a:pt x="738" y="854"/>
                    </a:lnTo>
                    <a:lnTo>
                      <a:pt x="738" y="858"/>
                    </a:lnTo>
                    <a:lnTo>
                      <a:pt x="736" y="860"/>
                    </a:lnTo>
                    <a:lnTo>
                      <a:pt x="735" y="862"/>
                    </a:lnTo>
                    <a:lnTo>
                      <a:pt x="731" y="865"/>
                    </a:lnTo>
                    <a:lnTo>
                      <a:pt x="729" y="867"/>
                    </a:lnTo>
                    <a:lnTo>
                      <a:pt x="727" y="867"/>
                    </a:lnTo>
                    <a:lnTo>
                      <a:pt x="723" y="870"/>
                    </a:lnTo>
                    <a:lnTo>
                      <a:pt x="718" y="872"/>
                    </a:lnTo>
                    <a:lnTo>
                      <a:pt x="712" y="874"/>
                    </a:lnTo>
                    <a:lnTo>
                      <a:pt x="710" y="875"/>
                    </a:lnTo>
                    <a:lnTo>
                      <a:pt x="705" y="877"/>
                    </a:lnTo>
                    <a:lnTo>
                      <a:pt x="696" y="879"/>
                    </a:lnTo>
                    <a:lnTo>
                      <a:pt x="685" y="882"/>
                    </a:lnTo>
                    <a:lnTo>
                      <a:pt x="673" y="885"/>
                    </a:lnTo>
                    <a:lnTo>
                      <a:pt x="657" y="888"/>
                    </a:lnTo>
                    <a:lnTo>
                      <a:pt x="640" y="891"/>
                    </a:lnTo>
                    <a:lnTo>
                      <a:pt x="621" y="893"/>
                    </a:lnTo>
                    <a:lnTo>
                      <a:pt x="602" y="896"/>
                    </a:lnTo>
                    <a:lnTo>
                      <a:pt x="579" y="899"/>
                    </a:lnTo>
                    <a:lnTo>
                      <a:pt x="552" y="901"/>
                    </a:lnTo>
                    <a:lnTo>
                      <a:pt x="510" y="903"/>
                    </a:lnTo>
                    <a:lnTo>
                      <a:pt x="475" y="905"/>
                    </a:lnTo>
                    <a:lnTo>
                      <a:pt x="441" y="905"/>
                    </a:lnTo>
                    <a:lnTo>
                      <a:pt x="414" y="906"/>
                    </a:lnTo>
                    <a:lnTo>
                      <a:pt x="390" y="906"/>
                    </a:lnTo>
                    <a:lnTo>
                      <a:pt x="367" y="906"/>
                    </a:lnTo>
                    <a:lnTo>
                      <a:pt x="352" y="905"/>
                    </a:lnTo>
                    <a:lnTo>
                      <a:pt x="335" y="905"/>
                    </a:lnTo>
                    <a:lnTo>
                      <a:pt x="314" y="904"/>
                    </a:lnTo>
                    <a:lnTo>
                      <a:pt x="288" y="903"/>
                    </a:lnTo>
                    <a:lnTo>
                      <a:pt x="262" y="901"/>
                    </a:lnTo>
                    <a:lnTo>
                      <a:pt x="236" y="900"/>
                    </a:lnTo>
                    <a:lnTo>
                      <a:pt x="212" y="897"/>
                    </a:lnTo>
                    <a:lnTo>
                      <a:pt x="194" y="895"/>
                    </a:lnTo>
                    <a:lnTo>
                      <a:pt x="168" y="892"/>
                    </a:lnTo>
                    <a:lnTo>
                      <a:pt x="145" y="888"/>
                    </a:lnTo>
                    <a:lnTo>
                      <a:pt x="130" y="885"/>
                    </a:lnTo>
                    <a:lnTo>
                      <a:pt x="113" y="881"/>
                    </a:lnTo>
                    <a:lnTo>
                      <a:pt x="102" y="878"/>
                    </a:lnTo>
                    <a:lnTo>
                      <a:pt x="94" y="876"/>
                    </a:lnTo>
                    <a:lnTo>
                      <a:pt x="87" y="874"/>
                    </a:lnTo>
                    <a:lnTo>
                      <a:pt x="81" y="871"/>
                    </a:lnTo>
                    <a:lnTo>
                      <a:pt x="77" y="869"/>
                    </a:lnTo>
                    <a:lnTo>
                      <a:pt x="73" y="866"/>
                    </a:lnTo>
                    <a:lnTo>
                      <a:pt x="70" y="865"/>
                    </a:lnTo>
                    <a:lnTo>
                      <a:pt x="67" y="863"/>
                    </a:lnTo>
                    <a:lnTo>
                      <a:pt x="66" y="861"/>
                    </a:lnTo>
                    <a:lnTo>
                      <a:pt x="64" y="858"/>
                    </a:lnTo>
                    <a:lnTo>
                      <a:pt x="63" y="854"/>
                    </a:lnTo>
                    <a:lnTo>
                      <a:pt x="0" y="0"/>
                    </a:lnTo>
                  </a:path>
                </a:pathLst>
              </a:custGeom>
              <a:solidFill>
                <a:srgbClr val="00B7A5"/>
              </a:solidFill>
              <a:ln w="12700" cap="rnd" cmpd="sng">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0" name="Oval 90"/>
              <p:cNvSpPr>
                <a:spLocks noChangeArrowheads="1"/>
              </p:cNvSpPr>
              <p:nvPr/>
            </p:nvSpPr>
            <p:spPr bwMode="auto">
              <a:xfrm>
                <a:off x="4328" y="2027"/>
                <a:ext cx="793" cy="114"/>
              </a:xfrm>
              <a:prstGeom prst="ellipse">
                <a:avLst/>
              </a:prstGeom>
              <a:solidFill>
                <a:srgbClr val="8080FF"/>
              </a:solidFill>
              <a:ln w="12700">
                <a:solidFill>
                  <a:srgbClr val="00A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1" name="Freeform 91"/>
              <p:cNvSpPr>
                <a:spLocks/>
              </p:cNvSpPr>
              <p:nvPr/>
            </p:nvSpPr>
            <p:spPr bwMode="auto">
              <a:xfrm>
                <a:off x="5059" y="2048"/>
                <a:ext cx="187" cy="318"/>
              </a:xfrm>
              <a:custGeom>
                <a:avLst/>
                <a:gdLst>
                  <a:gd name="T0" fmla="*/ 186 w 187"/>
                  <a:gd name="T1" fmla="*/ 26 h 318"/>
                  <a:gd name="T2" fmla="*/ 186 w 187"/>
                  <a:gd name="T3" fmla="*/ 30 h 318"/>
                  <a:gd name="T4" fmla="*/ 48 w 187"/>
                  <a:gd name="T5" fmla="*/ 317 h 318"/>
                  <a:gd name="T6" fmla="*/ 68 w 187"/>
                  <a:gd name="T7" fmla="*/ 53 h 318"/>
                  <a:gd name="T8" fmla="*/ 70 w 187"/>
                  <a:gd name="T9" fmla="*/ 38 h 318"/>
                  <a:gd name="T10" fmla="*/ 66 w 187"/>
                  <a:gd name="T11" fmla="*/ 31 h 318"/>
                  <a:gd name="T12" fmla="*/ 61 w 187"/>
                  <a:gd name="T13" fmla="*/ 26 h 318"/>
                  <a:gd name="T14" fmla="*/ 56 w 187"/>
                  <a:gd name="T15" fmla="*/ 23 h 318"/>
                  <a:gd name="T16" fmla="*/ 49 w 187"/>
                  <a:gd name="T17" fmla="*/ 20 h 318"/>
                  <a:gd name="T18" fmla="*/ 36 w 187"/>
                  <a:gd name="T19" fmla="*/ 14 h 318"/>
                  <a:gd name="T20" fmla="*/ 25 w 187"/>
                  <a:gd name="T21" fmla="*/ 11 h 318"/>
                  <a:gd name="T22" fmla="*/ 16 w 187"/>
                  <a:gd name="T23" fmla="*/ 8 h 318"/>
                  <a:gd name="T24" fmla="*/ 0 w 187"/>
                  <a:gd name="T25" fmla="*/ 4 h 318"/>
                  <a:gd name="T26" fmla="*/ 36 w 187"/>
                  <a:gd name="T27" fmla="*/ 0 h 318"/>
                  <a:gd name="T28" fmla="*/ 51 w 187"/>
                  <a:gd name="T29" fmla="*/ 0 h 318"/>
                  <a:gd name="T30" fmla="*/ 73 w 187"/>
                  <a:gd name="T31" fmla="*/ 0 h 318"/>
                  <a:gd name="T32" fmla="*/ 89 w 187"/>
                  <a:gd name="T33" fmla="*/ 0 h 318"/>
                  <a:gd name="T34" fmla="*/ 106 w 187"/>
                  <a:gd name="T35" fmla="*/ 1 h 318"/>
                  <a:gd name="T36" fmla="*/ 121 w 187"/>
                  <a:gd name="T37" fmla="*/ 3 h 318"/>
                  <a:gd name="T38" fmla="*/ 133 w 187"/>
                  <a:gd name="T39" fmla="*/ 4 h 318"/>
                  <a:gd name="T40" fmla="*/ 154 w 187"/>
                  <a:gd name="T41" fmla="*/ 8 h 318"/>
                  <a:gd name="T42" fmla="*/ 168 w 187"/>
                  <a:gd name="T43" fmla="*/ 12 h 318"/>
                  <a:gd name="T44" fmla="*/ 179 w 187"/>
                  <a:gd name="T45" fmla="*/ 17 h 318"/>
                  <a:gd name="T46" fmla="*/ 185 w 187"/>
                  <a:gd name="T47" fmla="*/ 22 h 318"/>
                  <a:gd name="T48" fmla="*/ 186 w 187"/>
                  <a:gd name="T49"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318">
                    <a:moveTo>
                      <a:pt x="186" y="26"/>
                    </a:moveTo>
                    <a:lnTo>
                      <a:pt x="186" y="30"/>
                    </a:lnTo>
                    <a:lnTo>
                      <a:pt x="48" y="317"/>
                    </a:lnTo>
                    <a:lnTo>
                      <a:pt x="68" y="53"/>
                    </a:lnTo>
                    <a:lnTo>
                      <a:pt x="70" y="38"/>
                    </a:lnTo>
                    <a:lnTo>
                      <a:pt x="66" y="31"/>
                    </a:lnTo>
                    <a:lnTo>
                      <a:pt x="61" y="26"/>
                    </a:lnTo>
                    <a:lnTo>
                      <a:pt x="56" y="23"/>
                    </a:lnTo>
                    <a:lnTo>
                      <a:pt x="49" y="20"/>
                    </a:lnTo>
                    <a:lnTo>
                      <a:pt x="36" y="14"/>
                    </a:lnTo>
                    <a:lnTo>
                      <a:pt x="25" y="11"/>
                    </a:lnTo>
                    <a:lnTo>
                      <a:pt x="16" y="8"/>
                    </a:lnTo>
                    <a:lnTo>
                      <a:pt x="0" y="4"/>
                    </a:lnTo>
                    <a:lnTo>
                      <a:pt x="36" y="0"/>
                    </a:lnTo>
                    <a:lnTo>
                      <a:pt x="51" y="0"/>
                    </a:lnTo>
                    <a:lnTo>
                      <a:pt x="73" y="0"/>
                    </a:lnTo>
                    <a:lnTo>
                      <a:pt x="89" y="0"/>
                    </a:lnTo>
                    <a:lnTo>
                      <a:pt x="106" y="1"/>
                    </a:lnTo>
                    <a:lnTo>
                      <a:pt x="121" y="3"/>
                    </a:lnTo>
                    <a:lnTo>
                      <a:pt x="133" y="4"/>
                    </a:lnTo>
                    <a:lnTo>
                      <a:pt x="154" y="8"/>
                    </a:lnTo>
                    <a:lnTo>
                      <a:pt x="168" y="12"/>
                    </a:lnTo>
                    <a:lnTo>
                      <a:pt x="179" y="17"/>
                    </a:lnTo>
                    <a:lnTo>
                      <a:pt x="185" y="22"/>
                    </a:lnTo>
                    <a:lnTo>
                      <a:pt x="186" y="26"/>
                    </a:lnTo>
                  </a:path>
                </a:pathLst>
              </a:custGeom>
              <a:solidFill>
                <a:srgbClr val="00B7A5"/>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2" name="Freeform 92"/>
              <p:cNvSpPr>
                <a:spLocks/>
              </p:cNvSpPr>
              <p:nvPr/>
            </p:nvSpPr>
            <p:spPr bwMode="auto">
              <a:xfrm>
                <a:off x="5059" y="2048"/>
                <a:ext cx="187" cy="52"/>
              </a:xfrm>
              <a:custGeom>
                <a:avLst/>
                <a:gdLst>
                  <a:gd name="T0" fmla="*/ 186 w 187"/>
                  <a:gd name="T1" fmla="*/ 26 h 52"/>
                  <a:gd name="T2" fmla="*/ 184 w 187"/>
                  <a:gd name="T3" fmla="*/ 29 h 52"/>
                  <a:gd name="T4" fmla="*/ 181 w 187"/>
                  <a:gd name="T5" fmla="*/ 32 h 52"/>
                  <a:gd name="T6" fmla="*/ 175 w 187"/>
                  <a:gd name="T7" fmla="*/ 36 h 52"/>
                  <a:gd name="T8" fmla="*/ 163 w 187"/>
                  <a:gd name="T9" fmla="*/ 41 h 52"/>
                  <a:gd name="T10" fmla="*/ 153 w 187"/>
                  <a:gd name="T11" fmla="*/ 43 h 52"/>
                  <a:gd name="T12" fmla="*/ 140 w 187"/>
                  <a:gd name="T13" fmla="*/ 46 h 52"/>
                  <a:gd name="T14" fmla="*/ 127 w 187"/>
                  <a:gd name="T15" fmla="*/ 48 h 52"/>
                  <a:gd name="T16" fmla="*/ 106 w 187"/>
                  <a:gd name="T17" fmla="*/ 50 h 52"/>
                  <a:gd name="T18" fmla="*/ 93 w 187"/>
                  <a:gd name="T19" fmla="*/ 51 h 52"/>
                  <a:gd name="T20" fmla="*/ 78 w 187"/>
                  <a:gd name="T21" fmla="*/ 51 h 52"/>
                  <a:gd name="T22" fmla="*/ 67 w 187"/>
                  <a:gd name="T23" fmla="*/ 51 h 52"/>
                  <a:gd name="T24" fmla="*/ 70 w 187"/>
                  <a:gd name="T25" fmla="*/ 37 h 52"/>
                  <a:gd name="T26" fmla="*/ 66 w 187"/>
                  <a:gd name="T27" fmla="*/ 31 h 52"/>
                  <a:gd name="T28" fmla="*/ 61 w 187"/>
                  <a:gd name="T29" fmla="*/ 26 h 52"/>
                  <a:gd name="T30" fmla="*/ 56 w 187"/>
                  <a:gd name="T31" fmla="*/ 22 h 52"/>
                  <a:gd name="T32" fmla="*/ 49 w 187"/>
                  <a:gd name="T33" fmla="*/ 19 h 52"/>
                  <a:gd name="T34" fmla="*/ 36 w 187"/>
                  <a:gd name="T35" fmla="*/ 14 h 52"/>
                  <a:gd name="T36" fmla="*/ 25 w 187"/>
                  <a:gd name="T37" fmla="*/ 11 h 52"/>
                  <a:gd name="T38" fmla="*/ 16 w 187"/>
                  <a:gd name="T39" fmla="*/ 8 h 52"/>
                  <a:gd name="T40" fmla="*/ 0 w 187"/>
                  <a:gd name="T41" fmla="*/ 4 h 52"/>
                  <a:gd name="T42" fmla="*/ 36 w 187"/>
                  <a:gd name="T43" fmla="*/ 0 h 52"/>
                  <a:gd name="T44" fmla="*/ 51 w 187"/>
                  <a:gd name="T45" fmla="*/ 0 h 52"/>
                  <a:gd name="T46" fmla="*/ 73 w 187"/>
                  <a:gd name="T47" fmla="*/ 0 h 52"/>
                  <a:gd name="T48" fmla="*/ 89 w 187"/>
                  <a:gd name="T49" fmla="*/ 0 h 52"/>
                  <a:gd name="T50" fmla="*/ 106 w 187"/>
                  <a:gd name="T51" fmla="*/ 1 h 52"/>
                  <a:gd name="T52" fmla="*/ 121 w 187"/>
                  <a:gd name="T53" fmla="*/ 3 h 52"/>
                  <a:gd name="T54" fmla="*/ 133 w 187"/>
                  <a:gd name="T55" fmla="*/ 4 h 52"/>
                  <a:gd name="T56" fmla="*/ 155 w 187"/>
                  <a:gd name="T57" fmla="*/ 8 h 52"/>
                  <a:gd name="T58" fmla="*/ 169 w 187"/>
                  <a:gd name="T59" fmla="*/ 12 h 52"/>
                  <a:gd name="T60" fmla="*/ 180 w 187"/>
                  <a:gd name="T61" fmla="*/ 17 h 52"/>
                  <a:gd name="T62" fmla="*/ 185 w 187"/>
                  <a:gd name="T63" fmla="*/ 22 h 52"/>
                  <a:gd name="T64" fmla="*/ 186 w 187"/>
                  <a:gd name="T6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52">
                    <a:moveTo>
                      <a:pt x="186" y="26"/>
                    </a:moveTo>
                    <a:lnTo>
                      <a:pt x="184" y="29"/>
                    </a:lnTo>
                    <a:lnTo>
                      <a:pt x="181" y="32"/>
                    </a:lnTo>
                    <a:lnTo>
                      <a:pt x="175" y="36"/>
                    </a:lnTo>
                    <a:lnTo>
                      <a:pt x="163" y="41"/>
                    </a:lnTo>
                    <a:lnTo>
                      <a:pt x="153" y="43"/>
                    </a:lnTo>
                    <a:lnTo>
                      <a:pt x="140" y="46"/>
                    </a:lnTo>
                    <a:lnTo>
                      <a:pt x="127" y="48"/>
                    </a:lnTo>
                    <a:lnTo>
                      <a:pt x="106" y="50"/>
                    </a:lnTo>
                    <a:lnTo>
                      <a:pt x="93" y="51"/>
                    </a:lnTo>
                    <a:lnTo>
                      <a:pt x="78" y="51"/>
                    </a:lnTo>
                    <a:lnTo>
                      <a:pt x="67" y="51"/>
                    </a:lnTo>
                    <a:lnTo>
                      <a:pt x="70" y="37"/>
                    </a:lnTo>
                    <a:lnTo>
                      <a:pt x="66" y="31"/>
                    </a:lnTo>
                    <a:lnTo>
                      <a:pt x="61" y="26"/>
                    </a:lnTo>
                    <a:lnTo>
                      <a:pt x="56" y="22"/>
                    </a:lnTo>
                    <a:lnTo>
                      <a:pt x="49" y="19"/>
                    </a:lnTo>
                    <a:lnTo>
                      <a:pt x="36" y="14"/>
                    </a:lnTo>
                    <a:lnTo>
                      <a:pt x="25" y="11"/>
                    </a:lnTo>
                    <a:lnTo>
                      <a:pt x="16" y="8"/>
                    </a:lnTo>
                    <a:lnTo>
                      <a:pt x="0" y="4"/>
                    </a:lnTo>
                    <a:lnTo>
                      <a:pt x="36" y="0"/>
                    </a:lnTo>
                    <a:lnTo>
                      <a:pt x="51" y="0"/>
                    </a:lnTo>
                    <a:lnTo>
                      <a:pt x="73" y="0"/>
                    </a:lnTo>
                    <a:lnTo>
                      <a:pt x="89" y="0"/>
                    </a:lnTo>
                    <a:lnTo>
                      <a:pt x="106" y="1"/>
                    </a:lnTo>
                    <a:lnTo>
                      <a:pt x="121" y="3"/>
                    </a:lnTo>
                    <a:lnTo>
                      <a:pt x="133" y="4"/>
                    </a:lnTo>
                    <a:lnTo>
                      <a:pt x="155" y="8"/>
                    </a:lnTo>
                    <a:lnTo>
                      <a:pt x="169" y="12"/>
                    </a:lnTo>
                    <a:lnTo>
                      <a:pt x="180" y="17"/>
                    </a:lnTo>
                    <a:lnTo>
                      <a:pt x="185" y="22"/>
                    </a:lnTo>
                    <a:lnTo>
                      <a:pt x="186" y="26"/>
                    </a:lnTo>
                  </a:path>
                </a:pathLst>
              </a:custGeom>
              <a:solidFill>
                <a:srgbClr val="8080FF"/>
              </a:solidFill>
              <a:ln w="12700" cap="rnd" cmpd="sng">
                <a:solidFill>
                  <a:srgbClr val="00A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3" name="Freeform 93"/>
              <p:cNvSpPr>
                <a:spLocks/>
              </p:cNvSpPr>
              <p:nvPr/>
            </p:nvSpPr>
            <p:spPr bwMode="auto">
              <a:xfrm>
                <a:off x="4088" y="2142"/>
                <a:ext cx="318" cy="645"/>
              </a:xfrm>
              <a:custGeom>
                <a:avLst/>
                <a:gdLst>
                  <a:gd name="T0" fmla="*/ 236 w 318"/>
                  <a:gd name="T1" fmla="*/ 81 h 645"/>
                  <a:gd name="T2" fmla="*/ 197 w 318"/>
                  <a:gd name="T3" fmla="*/ 92 h 645"/>
                  <a:gd name="T4" fmla="*/ 164 w 318"/>
                  <a:gd name="T5" fmla="*/ 113 h 645"/>
                  <a:gd name="T6" fmla="*/ 132 w 318"/>
                  <a:gd name="T7" fmla="*/ 146 h 645"/>
                  <a:gd name="T8" fmla="*/ 103 w 318"/>
                  <a:gd name="T9" fmla="*/ 193 h 645"/>
                  <a:gd name="T10" fmla="*/ 84 w 318"/>
                  <a:gd name="T11" fmla="*/ 255 h 645"/>
                  <a:gd name="T12" fmla="*/ 78 w 318"/>
                  <a:gd name="T13" fmla="*/ 309 h 645"/>
                  <a:gd name="T14" fmla="*/ 80 w 318"/>
                  <a:gd name="T15" fmla="*/ 355 h 645"/>
                  <a:gd name="T16" fmla="*/ 91 w 318"/>
                  <a:gd name="T17" fmla="*/ 413 h 645"/>
                  <a:gd name="T18" fmla="*/ 116 w 318"/>
                  <a:gd name="T19" fmla="*/ 468 h 645"/>
                  <a:gd name="T20" fmla="*/ 143 w 318"/>
                  <a:gd name="T21" fmla="*/ 505 h 645"/>
                  <a:gd name="T22" fmla="*/ 170 w 318"/>
                  <a:gd name="T23" fmla="*/ 531 h 645"/>
                  <a:gd name="T24" fmla="*/ 196 w 318"/>
                  <a:gd name="T25" fmla="*/ 547 h 645"/>
                  <a:gd name="T26" fmla="*/ 222 w 318"/>
                  <a:gd name="T27" fmla="*/ 557 h 645"/>
                  <a:gd name="T28" fmla="*/ 249 w 318"/>
                  <a:gd name="T29" fmla="*/ 562 h 645"/>
                  <a:gd name="T30" fmla="*/ 276 w 318"/>
                  <a:gd name="T31" fmla="*/ 561 h 645"/>
                  <a:gd name="T32" fmla="*/ 294 w 318"/>
                  <a:gd name="T33" fmla="*/ 559 h 645"/>
                  <a:gd name="T34" fmla="*/ 308 w 318"/>
                  <a:gd name="T35" fmla="*/ 567 h 645"/>
                  <a:gd name="T36" fmla="*/ 316 w 318"/>
                  <a:gd name="T37" fmla="*/ 587 h 645"/>
                  <a:gd name="T38" fmla="*/ 317 w 318"/>
                  <a:gd name="T39" fmla="*/ 608 h 645"/>
                  <a:gd name="T40" fmla="*/ 313 w 318"/>
                  <a:gd name="T41" fmla="*/ 624 h 645"/>
                  <a:gd name="T42" fmla="*/ 306 w 318"/>
                  <a:gd name="T43" fmla="*/ 634 h 645"/>
                  <a:gd name="T44" fmla="*/ 290 w 318"/>
                  <a:gd name="T45" fmla="*/ 641 h 645"/>
                  <a:gd name="T46" fmla="*/ 251 w 318"/>
                  <a:gd name="T47" fmla="*/ 644 h 645"/>
                  <a:gd name="T48" fmla="*/ 210 w 318"/>
                  <a:gd name="T49" fmla="*/ 639 h 645"/>
                  <a:gd name="T50" fmla="*/ 170 w 318"/>
                  <a:gd name="T51" fmla="*/ 626 h 645"/>
                  <a:gd name="T52" fmla="*/ 133 w 318"/>
                  <a:gd name="T53" fmla="*/ 605 h 645"/>
                  <a:gd name="T54" fmla="*/ 98 w 318"/>
                  <a:gd name="T55" fmla="*/ 576 h 645"/>
                  <a:gd name="T56" fmla="*/ 72 w 318"/>
                  <a:gd name="T57" fmla="*/ 547 h 645"/>
                  <a:gd name="T58" fmla="*/ 50 w 318"/>
                  <a:gd name="T59" fmla="*/ 513 h 645"/>
                  <a:gd name="T60" fmla="*/ 23 w 318"/>
                  <a:gd name="T61" fmla="*/ 455 h 645"/>
                  <a:gd name="T62" fmla="*/ 4 w 318"/>
                  <a:gd name="T63" fmla="*/ 381 h 645"/>
                  <a:gd name="T64" fmla="*/ 0 w 318"/>
                  <a:gd name="T65" fmla="*/ 325 h 645"/>
                  <a:gd name="T66" fmla="*/ 1 w 318"/>
                  <a:gd name="T67" fmla="*/ 295 h 645"/>
                  <a:gd name="T68" fmla="*/ 7 w 318"/>
                  <a:gd name="T69" fmla="*/ 247 h 645"/>
                  <a:gd name="T70" fmla="*/ 21 w 318"/>
                  <a:gd name="T71" fmla="*/ 195 h 645"/>
                  <a:gd name="T72" fmla="*/ 41 w 318"/>
                  <a:gd name="T73" fmla="*/ 149 h 645"/>
                  <a:gd name="T74" fmla="*/ 61 w 318"/>
                  <a:gd name="T75" fmla="*/ 114 h 645"/>
                  <a:gd name="T76" fmla="*/ 84 w 318"/>
                  <a:gd name="T77" fmla="*/ 85 h 645"/>
                  <a:gd name="T78" fmla="*/ 117 w 318"/>
                  <a:gd name="T79" fmla="*/ 53 h 645"/>
                  <a:gd name="T80" fmla="*/ 145 w 318"/>
                  <a:gd name="T81" fmla="*/ 33 h 645"/>
                  <a:gd name="T82" fmla="*/ 178 w 318"/>
                  <a:gd name="T83" fmla="*/ 16 h 645"/>
                  <a:gd name="T84" fmla="*/ 210 w 318"/>
                  <a:gd name="T85" fmla="*/ 7 h 645"/>
                  <a:gd name="T86" fmla="*/ 249 w 318"/>
                  <a:gd name="T87" fmla="*/ 0 h 645"/>
                  <a:gd name="T88" fmla="*/ 260 w 318"/>
                  <a:gd name="T89" fmla="*/ 7 h 645"/>
                  <a:gd name="T90" fmla="*/ 268 w 318"/>
                  <a:gd name="T91" fmla="*/ 22 h 645"/>
                  <a:gd name="T92" fmla="*/ 270 w 318"/>
                  <a:gd name="T93" fmla="*/ 43 h 645"/>
                  <a:gd name="T94" fmla="*/ 262 w 318"/>
                  <a:gd name="T95" fmla="*/ 70 h 645"/>
                  <a:gd name="T96" fmla="*/ 250 w 318"/>
                  <a:gd name="T97" fmla="*/ 7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 h="645">
                    <a:moveTo>
                      <a:pt x="250" y="78"/>
                    </a:moveTo>
                    <a:lnTo>
                      <a:pt x="236" y="81"/>
                    </a:lnTo>
                    <a:lnTo>
                      <a:pt x="213" y="86"/>
                    </a:lnTo>
                    <a:lnTo>
                      <a:pt x="197" y="92"/>
                    </a:lnTo>
                    <a:lnTo>
                      <a:pt x="179" y="102"/>
                    </a:lnTo>
                    <a:lnTo>
                      <a:pt x="164" y="113"/>
                    </a:lnTo>
                    <a:lnTo>
                      <a:pt x="147" y="130"/>
                    </a:lnTo>
                    <a:lnTo>
                      <a:pt x="132" y="146"/>
                    </a:lnTo>
                    <a:lnTo>
                      <a:pt x="117" y="167"/>
                    </a:lnTo>
                    <a:lnTo>
                      <a:pt x="103" y="193"/>
                    </a:lnTo>
                    <a:lnTo>
                      <a:pt x="92" y="221"/>
                    </a:lnTo>
                    <a:lnTo>
                      <a:pt x="84" y="255"/>
                    </a:lnTo>
                    <a:lnTo>
                      <a:pt x="79" y="286"/>
                    </a:lnTo>
                    <a:lnTo>
                      <a:pt x="78" y="309"/>
                    </a:lnTo>
                    <a:lnTo>
                      <a:pt x="78" y="338"/>
                    </a:lnTo>
                    <a:lnTo>
                      <a:pt x="80" y="355"/>
                    </a:lnTo>
                    <a:lnTo>
                      <a:pt x="83" y="382"/>
                    </a:lnTo>
                    <a:lnTo>
                      <a:pt x="91" y="413"/>
                    </a:lnTo>
                    <a:lnTo>
                      <a:pt x="105" y="448"/>
                    </a:lnTo>
                    <a:lnTo>
                      <a:pt x="116" y="468"/>
                    </a:lnTo>
                    <a:lnTo>
                      <a:pt x="128" y="488"/>
                    </a:lnTo>
                    <a:lnTo>
                      <a:pt x="143" y="505"/>
                    </a:lnTo>
                    <a:lnTo>
                      <a:pt x="159" y="521"/>
                    </a:lnTo>
                    <a:lnTo>
                      <a:pt x="170" y="531"/>
                    </a:lnTo>
                    <a:lnTo>
                      <a:pt x="183" y="540"/>
                    </a:lnTo>
                    <a:lnTo>
                      <a:pt x="196" y="547"/>
                    </a:lnTo>
                    <a:lnTo>
                      <a:pt x="208" y="552"/>
                    </a:lnTo>
                    <a:lnTo>
                      <a:pt x="222" y="557"/>
                    </a:lnTo>
                    <a:lnTo>
                      <a:pt x="235" y="560"/>
                    </a:lnTo>
                    <a:lnTo>
                      <a:pt x="249" y="562"/>
                    </a:lnTo>
                    <a:lnTo>
                      <a:pt x="261" y="562"/>
                    </a:lnTo>
                    <a:lnTo>
                      <a:pt x="276" y="561"/>
                    </a:lnTo>
                    <a:lnTo>
                      <a:pt x="287" y="561"/>
                    </a:lnTo>
                    <a:lnTo>
                      <a:pt x="294" y="559"/>
                    </a:lnTo>
                    <a:lnTo>
                      <a:pt x="302" y="563"/>
                    </a:lnTo>
                    <a:lnTo>
                      <a:pt x="308" y="567"/>
                    </a:lnTo>
                    <a:lnTo>
                      <a:pt x="313" y="575"/>
                    </a:lnTo>
                    <a:lnTo>
                      <a:pt x="316" y="587"/>
                    </a:lnTo>
                    <a:lnTo>
                      <a:pt x="317" y="596"/>
                    </a:lnTo>
                    <a:lnTo>
                      <a:pt x="317" y="608"/>
                    </a:lnTo>
                    <a:lnTo>
                      <a:pt x="315" y="617"/>
                    </a:lnTo>
                    <a:lnTo>
                      <a:pt x="313" y="624"/>
                    </a:lnTo>
                    <a:lnTo>
                      <a:pt x="309" y="629"/>
                    </a:lnTo>
                    <a:lnTo>
                      <a:pt x="306" y="634"/>
                    </a:lnTo>
                    <a:lnTo>
                      <a:pt x="298" y="639"/>
                    </a:lnTo>
                    <a:lnTo>
                      <a:pt x="290" y="641"/>
                    </a:lnTo>
                    <a:lnTo>
                      <a:pt x="272" y="643"/>
                    </a:lnTo>
                    <a:lnTo>
                      <a:pt x="251" y="644"/>
                    </a:lnTo>
                    <a:lnTo>
                      <a:pt x="229" y="643"/>
                    </a:lnTo>
                    <a:lnTo>
                      <a:pt x="210" y="639"/>
                    </a:lnTo>
                    <a:lnTo>
                      <a:pt x="189" y="634"/>
                    </a:lnTo>
                    <a:lnTo>
                      <a:pt x="170" y="626"/>
                    </a:lnTo>
                    <a:lnTo>
                      <a:pt x="149" y="616"/>
                    </a:lnTo>
                    <a:lnTo>
                      <a:pt x="133" y="605"/>
                    </a:lnTo>
                    <a:lnTo>
                      <a:pt x="114" y="592"/>
                    </a:lnTo>
                    <a:lnTo>
                      <a:pt x="98" y="576"/>
                    </a:lnTo>
                    <a:lnTo>
                      <a:pt x="83" y="561"/>
                    </a:lnTo>
                    <a:lnTo>
                      <a:pt x="72" y="547"/>
                    </a:lnTo>
                    <a:lnTo>
                      <a:pt x="62" y="532"/>
                    </a:lnTo>
                    <a:lnTo>
                      <a:pt x="50" y="513"/>
                    </a:lnTo>
                    <a:lnTo>
                      <a:pt x="35" y="488"/>
                    </a:lnTo>
                    <a:lnTo>
                      <a:pt x="23" y="455"/>
                    </a:lnTo>
                    <a:lnTo>
                      <a:pt x="13" y="425"/>
                    </a:lnTo>
                    <a:lnTo>
                      <a:pt x="4" y="381"/>
                    </a:lnTo>
                    <a:lnTo>
                      <a:pt x="1" y="345"/>
                    </a:lnTo>
                    <a:lnTo>
                      <a:pt x="0" y="325"/>
                    </a:lnTo>
                    <a:lnTo>
                      <a:pt x="0" y="308"/>
                    </a:lnTo>
                    <a:lnTo>
                      <a:pt x="1" y="295"/>
                    </a:lnTo>
                    <a:lnTo>
                      <a:pt x="3" y="273"/>
                    </a:lnTo>
                    <a:lnTo>
                      <a:pt x="7" y="247"/>
                    </a:lnTo>
                    <a:lnTo>
                      <a:pt x="13" y="223"/>
                    </a:lnTo>
                    <a:lnTo>
                      <a:pt x="21" y="195"/>
                    </a:lnTo>
                    <a:lnTo>
                      <a:pt x="30" y="172"/>
                    </a:lnTo>
                    <a:lnTo>
                      <a:pt x="41" y="149"/>
                    </a:lnTo>
                    <a:lnTo>
                      <a:pt x="50" y="133"/>
                    </a:lnTo>
                    <a:lnTo>
                      <a:pt x="61" y="114"/>
                    </a:lnTo>
                    <a:lnTo>
                      <a:pt x="73" y="98"/>
                    </a:lnTo>
                    <a:lnTo>
                      <a:pt x="84" y="85"/>
                    </a:lnTo>
                    <a:lnTo>
                      <a:pt x="100" y="67"/>
                    </a:lnTo>
                    <a:lnTo>
                      <a:pt x="117" y="53"/>
                    </a:lnTo>
                    <a:lnTo>
                      <a:pt x="132" y="42"/>
                    </a:lnTo>
                    <a:lnTo>
                      <a:pt x="145" y="33"/>
                    </a:lnTo>
                    <a:lnTo>
                      <a:pt x="161" y="24"/>
                    </a:lnTo>
                    <a:lnTo>
                      <a:pt x="178" y="16"/>
                    </a:lnTo>
                    <a:lnTo>
                      <a:pt x="193" y="12"/>
                    </a:lnTo>
                    <a:lnTo>
                      <a:pt x="210" y="7"/>
                    </a:lnTo>
                    <a:lnTo>
                      <a:pt x="229" y="2"/>
                    </a:lnTo>
                    <a:lnTo>
                      <a:pt x="249" y="0"/>
                    </a:lnTo>
                    <a:lnTo>
                      <a:pt x="256" y="3"/>
                    </a:lnTo>
                    <a:lnTo>
                      <a:pt x="260" y="7"/>
                    </a:lnTo>
                    <a:lnTo>
                      <a:pt x="264" y="16"/>
                    </a:lnTo>
                    <a:lnTo>
                      <a:pt x="268" y="22"/>
                    </a:lnTo>
                    <a:lnTo>
                      <a:pt x="269" y="30"/>
                    </a:lnTo>
                    <a:lnTo>
                      <a:pt x="270" y="43"/>
                    </a:lnTo>
                    <a:lnTo>
                      <a:pt x="267" y="57"/>
                    </a:lnTo>
                    <a:lnTo>
                      <a:pt x="262" y="70"/>
                    </a:lnTo>
                    <a:lnTo>
                      <a:pt x="257" y="75"/>
                    </a:lnTo>
                    <a:lnTo>
                      <a:pt x="250" y="78"/>
                    </a:lnTo>
                  </a:path>
                </a:pathLst>
              </a:custGeom>
              <a:solidFill>
                <a:srgbClr val="C1CEFF"/>
              </a:solidFill>
              <a:ln w="12700" cap="rnd" cmpd="sng">
                <a:solidFill>
                  <a:srgbClr val="618FF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4" name="Freeform 94"/>
              <p:cNvSpPr>
                <a:spLocks/>
              </p:cNvSpPr>
              <p:nvPr/>
            </p:nvSpPr>
            <p:spPr bwMode="auto">
              <a:xfrm>
                <a:off x="4160" y="2169"/>
                <a:ext cx="141" cy="118"/>
              </a:xfrm>
              <a:custGeom>
                <a:avLst/>
                <a:gdLst>
                  <a:gd name="T0" fmla="*/ 128 w 141"/>
                  <a:gd name="T1" fmla="*/ 0 h 118"/>
                  <a:gd name="T2" fmla="*/ 94 w 141"/>
                  <a:gd name="T3" fmla="*/ 15 h 118"/>
                  <a:gd name="T4" fmla="*/ 69 w 141"/>
                  <a:gd name="T5" fmla="*/ 30 h 118"/>
                  <a:gd name="T6" fmla="*/ 45 w 141"/>
                  <a:gd name="T7" fmla="*/ 49 h 118"/>
                  <a:gd name="T8" fmla="*/ 20 w 141"/>
                  <a:gd name="T9" fmla="*/ 76 h 118"/>
                  <a:gd name="T10" fmla="*/ 4 w 141"/>
                  <a:gd name="T11" fmla="*/ 96 h 118"/>
                  <a:gd name="T12" fmla="*/ 0 w 141"/>
                  <a:gd name="T13" fmla="*/ 107 h 118"/>
                  <a:gd name="T14" fmla="*/ 1 w 141"/>
                  <a:gd name="T15" fmla="*/ 115 h 118"/>
                  <a:gd name="T16" fmla="*/ 11 w 141"/>
                  <a:gd name="T17" fmla="*/ 117 h 118"/>
                  <a:gd name="T18" fmla="*/ 20 w 141"/>
                  <a:gd name="T19" fmla="*/ 106 h 118"/>
                  <a:gd name="T20" fmla="*/ 34 w 141"/>
                  <a:gd name="T21" fmla="*/ 90 h 118"/>
                  <a:gd name="T22" fmla="*/ 49 w 141"/>
                  <a:gd name="T23" fmla="*/ 72 h 118"/>
                  <a:gd name="T24" fmla="*/ 67 w 141"/>
                  <a:gd name="T25" fmla="*/ 56 h 118"/>
                  <a:gd name="T26" fmla="*/ 87 w 141"/>
                  <a:gd name="T27" fmla="*/ 41 h 118"/>
                  <a:gd name="T28" fmla="*/ 108 w 141"/>
                  <a:gd name="T29" fmla="*/ 29 h 118"/>
                  <a:gd name="T30" fmla="*/ 127 w 141"/>
                  <a:gd name="T31" fmla="*/ 21 h 118"/>
                  <a:gd name="T32" fmla="*/ 139 w 141"/>
                  <a:gd name="T33" fmla="*/ 15 h 118"/>
                  <a:gd name="T34" fmla="*/ 140 w 141"/>
                  <a:gd name="T35" fmla="*/ 8 h 118"/>
                  <a:gd name="T36" fmla="*/ 138 w 141"/>
                  <a:gd name="T37" fmla="*/ 1 h 118"/>
                  <a:gd name="T38" fmla="*/ 128 w 141"/>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118">
                    <a:moveTo>
                      <a:pt x="128" y="0"/>
                    </a:moveTo>
                    <a:lnTo>
                      <a:pt x="94" y="15"/>
                    </a:lnTo>
                    <a:lnTo>
                      <a:pt x="69" y="30"/>
                    </a:lnTo>
                    <a:lnTo>
                      <a:pt x="45" y="49"/>
                    </a:lnTo>
                    <a:lnTo>
                      <a:pt x="20" y="76"/>
                    </a:lnTo>
                    <a:lnTo>
                      <a:pt x="4" y="96"/>
                    </a:lnTo>
                    <a:lnTo>
                      <a:pt x="0" y="107"/>
                    </a:lnTo>
                    <a:lnTo>
                      <a:pt x="1" y="115"/>
                    </a:lnTo>
                    <a:lnTo>
                      <a:pt x="11" y="117"/>
                    </a:lnTo>
                    <a:lnTo>
                      <a:pt x="20" y="106"/>
                    </a:lnTo>
                    <a:lnTo>
                      <a:pt x="34" y="90"/>
                    </a:lnTo>
                    <a:lnTo>
                      <a:pt x="49" y="72"/>
                    </a:lnTo>
                    <a:lnTo>
                      <a:pt x="67" y="56"/>
                    </a:lnTo>
                    <a:lnTo>
                      <a:pt x="87" y="41"/>
                    </a:lnTo>
                    <a:lnTo>
                      <a:pt x="108" y="29"/>
                    </a:lnTo>
                    <a:lnTo>
                      <a:pt x="127" y="21"/>
                    </a:lnTo>
                    <a:lnTo>
                      <a:pt x="139" y="15"/>
                    </a:lnTo>
                    <a:lnTo>
                      <a:pt x="140" y="8"/>
                    </a:lnTo>
                    <a:lnTo>
                      <a:pt x="138" y="1"/>
                    </a:lnTo>
                    <a:lnTo>
                      <a:pt x="128" y="0"/>
                    </a:lnTo>
                  </a:path>
                </a:pathLst>
              </a:custGeom>
              <a:solidFill>
                <a:schemeClr val="tx1"/>
              </a:solidFill>
              <a:ln w="12700" cap="rnd" cmpd="sng">
                <a:solidFill>
                  <a:srgbClr val="C1CE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5" name="Rectangle 95"/>
              <p:cNvSpPr>
                <a:spLocks noChangeArrowheads="1"/>
              </p:cNvSpPr>
              <p:nvPr/>
            </p:nvSpPr>
            <p:spPr bwMode="auto">
              <a:xfrm>
                <a:off x="4637" y="2211"/>
                <a:ext cx="178"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6" name="Rectangle 96"/>
              <p:cNvSpPr>
                <a:spLocks noChangeArrowheads="1"/>
              </p:cNvSpPr>
              <p:nvPr/>
            </p:nvSpPr>
            <p:spPr bwMode="auto">
              <a:xfrm>
                <a:off x="4693" y="2259"/>
                <a:ext cx="65"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7" name="Rectangle 97"/>
              <p:cNvSpPr>
                <a:spLocks noChangeArrowheads="1"/>
              </p:cNvSpPr>
              <p:nvPr/>
            </p:nvSpPr>
            <p:spPr bwMode="auto">
              <a:xfrm>
                <a:off x="4661" y="2307"/>
                <a:ext cx="130" cy="24"/>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8" name="Rectangle 98"/>
              <p:cNvSpPr>
                <a:spLocks noChangeArrowheads="1"/>
              </p:cNvSpPr>
              <p:nvPr/>
            </p:nvSpPr>
            <p:spPr bwMode="auto">
              <a:xfrm>
                <a:off x="4637" y="2595"/>
                <a:ext cx="178" cy="22"/>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9" name="Rectangle 99"/>
              <p:cNvSpPr>
                <a:spLocks noChangeArrowheads="1"/>
              </p:cNvSpPr>
              <p:nvPr/>
            </p:nvSpPr>
            <p:spPr bwMode="auto">
              <a:xfrm>
                <a:off x="4693" y="2355"/>
                <a:ext cx="65"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0" name="Rectangle 100"/>
              <p:cNvSpPr>
                <a:spLocks noChangeArrowheads="1"/>
              </p:cNvSpPr>
              <p:nvPr/>
            </p:nvSpPr>
            <p:spPr bwMode="auto">
              <a:xfrm>
                <a:off x="4693" y="2451"/>
                <a:ext cx="65" cy="22"/>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1" name="Rectangle 101"/>
              <p:cNvSpPr>
                <a:spLocks noChangeArrowheads="1"/>
              </p:cNvSpPr>
              <p:nvPr/>
            </p:nvSpPr>
            <p:spPr bwMode="auto">
              <a:xfrm>
                <a:off x="4693" y="2547"/>
                <a:ext cx="65" cy="22"/>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2" name="Rectangle 102"/>
              <p:cNvSpPr>
                <a:spLocks noChangeArrowheads="1"/>
              </p:cNvSpPr>
              <p:nvPr/>
            </p:nvSpPr>
            <p:spPr bwMode="auto">
              <a:xfrm>
                <a:off x="4693" y="2642"/>
                <a:ext cx="65"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3" name="Rectangle 103"/>
              <p:cNvSpPr>
                <a:spLocks noChangeArrowheads="1"/>
              </p:cNvSpPr>
              <p:nvPr/>
            </p:nvSpPr>
            <p:spPr bwMode="auto">
              <a:xfrm>
                <a:off x="4693" y="2738"/>
                <a:ext cx="65" cy="24"/>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4" name="Rectangle 104"/>
              <p:cNvSpPr>
                <a:spLocks noChangeArrowheads="1"/>
              </p:cNvSpPr>
              <p:nvPr/>
            </p:nvSpPr>
            <p:spPr bwMode="auto">
              <a:xfrm>
                <a:off x="4693" y="2834"/>
                <a:ext cx="65"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5" name="Rectangle 105"/>
              <p:cNvSpPr>
                <a:spLocks noChangeArrowheads="1"/>
              </p:cNvSpPr>
              <p:nvPr/>
            </p:nvSpPr>
            <p:spPr bwMode="auto">
              <a:xfrm>
                <a:off x="4693" y="2930"/>
                <a:ext cx="65"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6" name="Rectangle 106"/>
              <p:cNvSpPr>
                <a:spLocks noChangeArrowheads="1"/>
              </p:cNvSpPr>
              <p:nvPr/>
            </p:nvSpPr>
            <p:spPr bwMode="auto">
              <a:xfrm>
                <a:off x="4661" y="2403"/>
                <a:ext cx="130" cy="22"/>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7" name="Rectangle 107"/>
              <p:cNvSpPr>
                <a:spLocks noChangeArrowheads="1"/>
              </p:cNvSpPr>
              <p:nvPr/>
            </p:nvSpPr>
            <p:spPr bwMode="auto">
              <a:xfrm>
                <a:off x="4661" y="2500"/>
                <a:ext cx="130" cy="21"/>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8" name="Rectangle 108"/>
              <p:cNvSpPr>
                <a:spLocks noChangeArrowheads="1"/>
              </p:cNvSpPr>
              <p:nvPr/>
            </p:nvSpPr>
            <p:spPr bwMode="auto">
              <a:xfrm>
                <a:off x="4661" y="2786"/>
                <a:ext cx="130"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9" name="Rectangle 109"/>
              <p:cNvSpPr>
                <a:spLocks noChangeArrowheads="1"/>
              </p:cNvSpPr>
              <p:nvPr/>
            </p:nvSpPr>
            <p:spPr bwMode="auto">
              <a:xfrm>
                <a:off x="4661" y="2882"/>
                <a:ext cx="130"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0" name="Rectangle 110"/>
              <p:cNvSpPr>
                <a:spLocks noChangeArrowheads="1"/>
              </p:cNvSpPr>
              <p:nvPr/>
            </p:nvSpPr>
            <p:spPr bwMode="auto">
              <a:xfrm>
                <a:off x="4661" y="2690"/>
                <a:ext cx="130" cy="23"/>
              </a:xfrm>
              <a:prstGeom prst="rect">
                <a:avLst/>
              </a:prstGeom>
              <a:solidFill>
                <a:srgbClr val="C0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1" name="Freeform 111"/>
              <p:cNvSpPr>
                <a:spLocks/>
              </p:cNvSpPr>
              <p:nvPr/>
            </p:nvSpPr>
            <p:spPr bwMode="auto">
              <a:xfrm>
                <a:off x="4856" y="2563"/>
                <a:ext cx="52" cy="73"/>
              </a:xfrm>
              <a:custGeom>
                <a:avLst/>
                <a:gdLst>
                  <a:gd name="T0" fmla="*/ 14 w 52"/>
                  <a:gd name="T1" fmla="*/ 0 h 73"/>
                  <a:gd name="T2" fmla="*/ 37 w 52"/>
                  <a:gd name="T3" fmla="*/ 0 h 73"/>
                  <a:gd name="T4" fmla="*/ 51 w 52"/>
                  <a:gd name="T5" fmla="*/ 10 h 73"/>
                  <a:gd name="T6" fmla="*/ 51 w 52"/>
                  <a:gd name="T7" fmla="*/ 28 h 73"/>
                  <a:gd name="T8" fmla="*/ 32 w 52"/>
                  <a:gd name="T9" fmla="*/ 28 h 73"/>
                  <a:gd name="T10" fmla="*/ 32 w 52"/>
                  <a:gd name="T11" fmla="*/ 14 h 73"/>
                  <a:gd name="T12" fmla="*/ 18 w 52"/>
                  <a:gd name="T13" fmla="*/ 14 h 73"/>
                  <a:gd name="T14" fmla="*/ 18 w 52"/>
                  <a:gd name="T15" fmla="*/ 58 h 73"/>
                  <a:gd name="T16" fmla="*/ 32 w 52"/>
                  <a:gd name="T17" fmla="*/ 58 h 73"/>
                  <a:gd name="T18" fmla="*/ 32 w 52"/>
                  <a:gd name="T19" fmla="*/ 42 h 73"/>
                  <a:gd name="T20" fmla="*/ 51 w 52"/>
                  <a:gd name="T21" fmla="*/ 42 h 73"/>
                  <a:gd name="T22" fmla="*/ 51 w 52"/>
                  <a:gd name="T23" fmla="*/ 62 h 73"/>
                  <a:gd name="T24" fmla="*/ 37 w 52"/>
                  <a:gd name="T25" fmla="*/ 72 h 73"/>
                  <a:gd name="T26" fmla="*/ 14 w 52"/>
                  <a:gd name="T27" fmla="*/ 72 h 73"/>
                  <a:gd name="T28" fmla="*/ 0 w 52"/>
                  <a:gd name="T29" fmla="*/ 62 h 73"/>
                  <a:gd name="T30" fmla="*/ 0 w 52"/>
                  <a:gd name="T31" fmla="*/ 10 h 73"/>
                  <a:gd name="T32" fmla="*/ 14 w 52"/>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3">
                    <a:moveTo>
                      <a:pt x="14" y="0"/>
                    </a:moveTo>
                    <a:lnTo>
                      <a:pt x="37" y="0"/>
                    </a:lnTo>
                    <a:lnTo>
                      <a:pt x="51" y="10"/>
                    </a:lnTo>
                    <a:lnTo>
                      <a:pt x="51" y="28"/>
                    </a:lnTo>
                    <a:lnTo>
                      <a:pt x="32" y="28"/>
                    </a:lnTo>
                    <a:lnTo>
                      <a:pt x="32" y="14"/>
                    </a:lnTo>
                    <a:lnTo>
                      <a:pt x="18" y="14"/>
                    </a:lnTo>
                    <a:lnTo>
                      <a:pt x="18" y="58"/>
                    </a:lnTo>
                    <a:lnTo>
                      <a:pt x="32" y="58"/>
                    </a:lnTo>
                    <a:lnTo>
                      <a:pt x="32" y="42"/>
                    </a:lnTo>
                    <a:lnTo>
                      <a:pt x="51" y="42"/>
                    </a:lnTo>
                    <a:lnTo>
                      <a:pt x="51" y="62"/>
                    </a:lnTo>
                    <a:lnTo>
                      <a:pt x="37" y="72"/>
                    </a:lnTo>
                    <a:lnTo>
                      <a:pt x="14" y="72"/>
                    </a:lnTo>
                    <a:lnTo>
                      <a:pt x="0" y="62"/>
                    </a:lnTo>
                    <a:lnTo>
                      <a:pt x="0" y="10"/>
                    </a:lnTo>
                    <a:lnTo>
                      <a:pt x="14"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2" name="Freeform 112"/>
              <p:cNvSpPr>
                <a:spLocks/>
              </p:cNvSpPr>
              <p:nvPr/>
            </p:nvSpPr>
            <p:spPr bwMode="auto">
              <a:xfrm>
                <a:off x="5000" y="2563"/>
                <a:ext cx="50" cy="73"/>
              </a:xfrm>
              <a:custGeom>
                <a:avLst/>
                <a:gdLst>
                  <a:gd name="T0" fmla="*/ 0 w 50"/>
                  <a:gd name="T1" fmla="*/ 0 h 73"/>
                  <a:gd name="T2" fmla="*/ 35 w 50"/>
                  <a:gd name="T3" fmla="*/ 0 h 73"/>
                  <a:gd name="T4" fmla="*/ 49 w 50"/>
                  <a:gd name="T5" fmla="*/ 10 h 73"/>
                  <a:gd name="T6" fmla="*/ 49 w 50"/>
                  <a:gd name="T7" fmla="*/ 38 h 73"/>
                  <a:gd name="T8" fmla="*/ 35 w 50"/>
                  <a:gd name="T9" fmla="*/ 48 h 73"/>
                  <a:gd name="T10" fmla="*/ 19 w 50"/>
                  <a:gd name="T11" fmla="*/ 48 h 73"/>
                  <a:gd name="T12" fmla="*/ 19 w 50"/>
                  <a:gd name="T13" fmla="*/ 34 h 73"/>
                  <a:gd name="T14" fmla="*/ 30 w 50"/>
                  <a:gd name="T15" fmla="*/ 34 h 73"/>
                  <a:gd name="T16" fmla="*/ 30 w 50"/>
                  <a:gd name="T17" fmla="*/ 12 h 73"/>
                  <a:gd name="T18" fmla="*/ 19 w 50"/>
                  <a:gd name="T19" fmla="*/ 12 h 73"/>
                  <a:gd name="T20" fmla="*/ 19 w 50"/>
                  <a:gd name="T21" fmla="*/ 34 h 73"/>
                  <a:gd name="T22" fmla="*/ 19 w 50"/>
                  <a:gd name="T23" fmla="*/ 48 h 73"/>
                  <a:gd name="T24" fmla="*/ 19 w 50"/>
                  <a:gd name="T25" fmla="*/ 72 h 73"/>
                  <a:gd name="T26" fmla="*/ 0 w 50"/>
                  <a:gd name="T27" fmla="*/ 72 h 73"/>
                  <a:gd name="T28" fmla="*/ 0 w 50"/>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73">
                    <a:moveTo>
                      <a:pt x="0" y="0"/>
                    </a:moveTo>
                    <a:lnTo>
                      <a:pt x="35" y="0"/>
                    </a:lnTo>
                    <a:lnTo>
                      <a:pt x="49" y="10"/>
                    </a:lnTo>
                    <a:lnTo>
                      <a:pt x="49" y="38"/>
                    </a:lnTo>
                    <a:lnTo>
                      <a:pt x="35" y="48"/>
                    </a:lnTo>
                    <a:lnTo>
                      <a:pt x="19" y="48"/>
                    </a:lnTo>
                    <a:lnTo>
                      <a:pt x="19" y="34"/>
                    </a:lnTo>
                    <a:lnTo>
                      <a:pt x="30" y="34"/>
                    </a:lnTo>
                    <a:lnTo>
                      <a:pt x="30" y="12"/>
                    </a:lnTo>
                    <a:lnTo>
                      <a:pt x="19" y="12"/>
                    </a:lnTo>
                    <a:lnTo>
                      <a:pt x="19" y="34"/>
                    </a:lnTo>
                    <a:lnTo>
                      <a:pt x="19" y="48"/>
                    </a:lnTo>
                    <a:lnTo>
                      <a:pt x="19" y="72"/>
                    </a:lnTo>
                    <a:lnTo>
                      <a:pt x="0" y="72"/>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3" name="Freeform 113"/>
              <p:cNvSpPr>
                <a:spLocks/>
              </p:cNvSpPr>
              <p:nvPr/>
            </p:nvSpPr>
            <p:spPr bwMode="auto">
              <a:xfrm>
                <a:off x="4929" y="2563"/>
                <a:ext cx="52" cy="73"/>
              </a:xfrm>
              <a:custGeom>
                <a:avLst/>
                <a:gdLst>
                  <a:gd name="T0" fmla="*/ 0 w 52"/>
                  <a:gd name="T1" fmla="*/ 0 h 73"/>
                  <a:gd name="T2" fmla="*/ 19 w 52"/>
                  <a:gd name="T3" fmla="*/ 0 h 73"/>
                  <a:gd name="T4" fmla="*/ 19 w 52"/>
                  <a:gd name="T5" fmla="*/ 58 h 73"/>
                  <a:gd name="T6" fmla="*/ 33 w 52"/>
                  <a:gd name="T7" fmla="*/ 58 h 73"/>
                  <a:gd name="T8" fmla="*/ 33 w 52"/>
                  <a:gd name="T9" fmla="*/ 0 h 73"/>
                  <a:gd name="T10" fmla="*/ 51 w 52"/>
                  <a:gd name="T11" fmla="*/ 0 h 73"/>
                  <a:gd name="T12" fmla="*/ 51 w 52"/>
                  <a:gd name="T13" fmla="*/ 62 h 73"/>
                  <a:gd name="T14" fmla="*/ 37 w 52"/>
                  <a:gd name="T15" fmla="*/ 72 h 73"/>
                  <a:gd name="T16" fmla="*/ 14 w 52"/>
                  <a:gd name="T17" fmla="*/ 72 h 73"/>
                  <a:gd name="T18" fmla="*/ 0 w 52"/>
                  <a:gd name="T19" fmla="*/ 62 h 73"/>
                  <a:gd name="T20" fmla="*/ 0 w 52"/>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3">
                    <a:moveTo>
                      <a:pt x="0" y="0"/>
                    </a:moveTo>
                    <a:lnTo>
                      <a:pt x="19" y="0"/>
                    </a:lnTo>
                    <a:lnTo>
                      <a:pt x="19" y="58"/>
                    </a:lnTo>
                    <a:lnTo>
                      <a:pt x="33" y="58"/>
                    </a:lnTo>
                    <a:lnTo>
                      <a:pt x="33" y="0"/>
                    </a:lnTo>
                    <a:lnTo>
                      <a:pt x="51" y="0"/>
                    </a:lnTo>
                    <a:lnTo>
                      <a:pt x="51" y="62"/>
                    </a:lnTo>
                    <a:lnTo>
                      <a:pt x="37" y="72"/>
                    </a:lnTo>
                    <a:lnTo>
                      <a:pt x="14" y="72"/>
                    </a:lnTo>
                    <a:lnTo>
                      <a:pt x="0" y="62"/>
                    </a:lnTo>
                    <a:lnTo>
                      <a:pt x="0" y="0"/>
                    </a:lnTo>
                  </a:path>
                </a:pathLst>
              </a:custGeom>
              <a:solidFill>
                <a:srgbClr val="C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4" name="Text Box 114"/>
              <p:cNvSpPr txBox="1">
                <a:spLocks noChangeArrowheads="1"/>
              </p:cNvSpPr>
              <p:nvPr/>
            </p:nvSpPr>
            <p:spPr bwMode="auto">
              <a:xfrm>
                <a:off x="4416" y="244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b="1">
                    <a:solidFill>
                      <a:srgbClr val="CCFFFF"/>
                    </a:solidFill>
                  </a:rPr>
                  <a:t>1</a:t>
                </a:r>
              </a:p>
            </p:txBody>
          </p:sp>
        </p:grpSp>
      </p:grpSp>
      <p:sp>
        <p:nvSpPr>
          <p:cNvPr id="92275" name="Rectangle 115"/>
          <p:cNvSpPr>
            <a:spLocks noGrp="1" noChangeArrowheads="1"/>
          </p:cNvSpPr>
          <p:nvPr>
            <p:ph type="title"/>
          </p:nvPr>
        </p:nvSpPr>
        <p:spPr/>
        <p:txBody>
          <a:bodyPr/>
          <a:lstStyle/>
          <a:p>
            <a:r>
              <a:rPr lang="en-US"/>
              <a:t>Equivalent Units </a:t>
            </a:r>
            <a:r>
              <a:rPr lang="en-US">
                <a:cs typeface="Arial" charset="0"/>
              </a:rPr>
              <a:t>– The Basic Idea</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83  of  181</a:t>
            </a:r>
          </a:p>
        </p:txBody>
      </p:sp>
    </p:spTree>
    <p:extLst>
      <p:ext uri="{BB962C8B-B14F-4D97-AF65-F5344CB8AC3E}">
        <p14:creationId xmlns:p14="http://schemas.microsoft.com/office/powerpoint/2010/main" val="4723944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92204"/>
                                        </p:tgtEl>
                                        <p:attrNameLst>
                                          <p:attrName>style.visibility</p:attrName>
                                        </p:attrNameLst>
                                      </p:cBhvr>
                                      <p:to>
                                        <p:strVal val="visible"/>
                                      </p:to>
                                    </p:set>
                                    <p:animEffect transition="in" filter="slide(fromLeft)">
                                      <p:cBhvr>
                                        <p:cTn id="7" dur="500"/>
                                        <p:tgtEl>
                                          <p:spTgt spid="92204"/>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92246"/>
                                        </p:tgtEl>
                                        <p:attrNameLst>
                                          <p:attrName>style.visibility</p:attrName>
                                        </p:attrNameLst>
                                      </p:cBhvr>
                                      <p:to>
                                        <p:strVal val="visible"/>
                                      </p:to>
                                    </p:set>
                                    <p:animEffect transition="in" filter="slide(fromLeft)">
                                      <p:cBhvr>
                                        <p:cTn id="11" dur="500"/>
                                        <p:tgtEl>
                                          <p:spTgt spid="92246"/>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2203"/>
                                        </p:tgtEl>
                                        <p:attrNameLst>
                                          <p:attrName>style.visibility</p:attrName>
                                        </p:attrNameLst>
                                      </p:cBhvr>
                                      <p:to>
                                        <p:strVal val="visible"/>
                                      </p:to>
                                    </p:set>
                                    <p:anim calcmode="lin" valueType="num">
                                      <p:cBhvr>
                                        <p:cTn id="15" dur="500" fill="hold"/>
                                        <p:tgtEl>
                                          <p:spTgt spid="92203"/>
                                        </p:tgtEl>
                                        <p:attrNameLst>
                                          <p:attrName>ppt_w</p:attrName>
                                        </p:attrNameLst>
                                      </p:cBhvr>
                                      <p:tavLst>
                                        <p:tav tm="0">
                                          <p:val>
                                            <p:fltVal val="0"/>
                                          </p:val>
                                        </p:tav>
                                        <p:tav tm="100000">
                                          <p:val>
                                            <p:strVal val="#ppt_w"/>
                                          </p:val>
                                        </p:tav>
                                      </p:tavLst>
                                    </p:anim>
                                    <p:anim calcmode="lin" valueType="num">
                                      <p:cBhvr>
                                        <p:cTn id="16" dur="500" fill="hold"/>
                                        <p:tgtEl>
                                          <p:spTgt spid="922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1600200"/>
            <a:ext cx="8153400" cy="4648200"/>
          </a:xfrm>
          <a:prstGeom prst="rect">
            <a:avLst/>
          </a:prstGeom>
          <a:solidFill>
            <a:srgbClr val="CCECFF"/>
          </a:solidFill>
          <a:ln w="28575">
            <a:solidFill>
              <a:srgbClr val="0000CC"/>
            </a:solidFill>
            <a:miter lim="800000"/>
            <a:headEnd/>
            <a:tailEnd/>
          </a:ln>
          <a:effectLst>
            <a:outerShdw dist="53882" dir="2700000" algn="ctr" rotWithShape="0">
              <a:schemeClr val="tx1"/>
            </a:outerShdw>
          </a:effectLst>
        </p:spPr>
        <p:txBody>
          <a:bodyPr lIns="90488" tIns="44450" rIns="90488" bIns="44450"/>
          <a:lstStyle/>
          <a:p>
            <a:pPr marL="342900" indent="-342900">
              <a:spcBef>
                <a:spcPct val="20000"/>
              </a:spcBef>
            </a:pPr>
            <a:r>
              <a:rPr lang="en-US" sz="3000">
                <a:solidFill>
                  <a:srgbClr val="0000CC"/>
                </a:solidFill>
              </a:rPr>
              <a:t>   For the current period, Jones started 15,000 units and completed 10,000 units, leaving 5,000 units in process that are 30 percent complete.  How many equivalent units of production did Jones have for the period?</a:t>
            </a:r>
          </a:p>
          <a:p>
            <a:pPr marL="342900" indent="-342900">
              <a:spcBef>
                <a:spcPct val="20000"/>
              </a:spcBef>
            </a:pPr>
            <a:r>
              <a:rPr lang="en-US" sz="3000">
                <a:solidFill>
                  <a:srgbClr val="0000CC"/>
                </a:solidFill>
              </a:rPr>
              <a:t>	   a.  10,000</a:t>
            </a:r>
          </a:p>
          <a:p>
            <a:pPr marL="342900" indent="-342900">
              <a:spcBef>
                <a:spcPct val="20000"/>
              </a:spcBef>
            </a:pPr>
            <a:r>
              <a:rPr lang="en-US" sz="3000">
                <a:solidFill>
                  <a:srgbClr val="0000CC"/>
                </a:solidFill>
              </a:rPr>
              <a:t>	   b.  11,500</a:t>
            </a:r>
          </a:p>
          <a:p>
            <a:pPr marL="342900" indent="-342900">
              <a:spcBef>
                <a:spcPct val="20000"/>
              </a:spcBef>
            </a:pPr>
            <a:r>
              <a:rPr lang="en-US" sz="3000">
                <a:solidFill>
                  <a:srgbClr val="0000CC"/>
                </a:solidFill>
              </a:rPr>
              <a:t>	   c.  13,500</a:t>
            </a:r>
          </a:p>
          <a:p>
            <a:pPr marL="342900" indent="-342900">
              <a:spcBef>
                <a:spcPct val="20000"/>
              </a:spcBef>
            </a:pPr>
            <a:r>
              <a:rPr lang="en-US" sz="3000">
                <a:solidFill>
                  <a:srgbClr val="0000CC"/>
                </a:solidFill>
              </a:rPr>
              <a:t>	   d.  15,000</a:t>
            </a:r>
          </a:p>
        </p:txBody>
      </p:sp>
      <p:sp>
        <p:nvSpPr>
          <p:cNvPr id="94211" name="Rectangle 3"/>
          <p:cNvSpPr>
            <a:spLocks noGrp="1" noChangeArrowheads="1"/>
          </p:cNvSpPr>
          <p:nvPr>
            <p:ph type="title"/>
          </p:nvPr>
        </p:nvSpPr>
        <p:spPr/>
        <p:txBody>
          <a:bodyPr/>
          <a:lstStyle/>
          <a:p>
            <a:r>
              <a:rPr lang="en-US"/>
              <a:t>Quick Check </a:t>
            </a:r>
            <a:r>
              <a:rPr lang="en-US" sz="3000">
                <a:sym typeface="Wingdings" pitchFamily="2" charset="2"/>
              </a:rPr>
              <a: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84  of  181</a:t>
            </a:r>
          </a:p>
        </p:txBody>
      </p:sp>
    </p:spTree>
    <p:extLst>
      <p:ext uri="{BB962C8B-B14F-4D97-AF65-F5344CB8AC3E}">
        <p14:creationId xmlns:p14="http://schemas.microsoft.com/office/powerpoint/2010/main" val="1029395871"/>
      </p:ext>
    </p:extLst>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1600200"/>
            <a:ext cx="8153400" cy="4648200"/>
          </a:xfrm>
          <a:prstGeom prst="rect">
            <a:avLst/>
          </a:prstGeom>
          <a:solidFill>
            <a:srgbClr val="CCECFF"/>
          </a:solidFill>
          <a:ln w="28575">
            <a:solidFill>
              <a:srgbClr val="0000CC"/>
            </a:solidFill>
            <a:miter lim="800000"/>
            <a:headEnd/>
            <a:tailEnd/>
          </a:ln>
          <a:effectLst>
            <a:outerShdw dist="53882" dir="2700000" algn="ctr" rotWithShape="0">
              <a:schemeClr val="tx1"/>
            </a:outerShdw>
          </a:effectLst>
        </p:spPr>
        <p:txBody>
          <a:bodyPr lIns="90488" tIns="44450" rIns="90488" bIns="44450"/>
          <a:lstStyle/>
          <a:p>
            <a:pPr marL="342900" indent="-342900">
              <a:spcBef>
                <a:spcPct val="20000"/>
              </a:spcBef>
            </a:pPr>
            <a:r>
              <a:rPr lang="en-US" sz="3000" dirty="0">
                <a:solidFill>
                  <a:srgbClr val="0000CC"/>
                </a:solidFill>
              </a:rPr>
              <a:t>   For the current period, Jones started 15,000 units and completed 10,000 units, leaving 5,000 units in process that are 30 percent complete.  How many equivalent units of production did Jones have for the period?</a:t>
            </a:r>
          </a:p>
          <a:p>
            <a:pPr marL="342900" indent="-342900">
              <a:spcBef>
                <a:spcPct val="20000"/>
              </a:spcBef>
            </a:pPr>
            <a:r>
              <a:rPr lang="en-US" sz="3000" dirty="0">
                <a:solidFill>
                  <a:srgbClr val="0000CC"/>
                </a:solidFill>
              </a:rPr>
              <a:t>	   </a:t>
            </a:r>
            <a:r>
              <a:rPr lang="en-US" sz="3000" dirty="0">
                <a:solidFill>
                  <a:schemeClr val="accent1"/>
                </a:solidFill>
              </a:rPr>
              <a:t>a.  10,000</a:t>
            </a:r>
          </a:p>
          <a:p>
            <a:pPr marL="342900" indent="-342900">
              <a:spcBef>
                <a:spcPct val="20000"/>
              </a:spcBef>
            </a:pPr>
            <a:r>
              <a:rPr lang="en-US" sz="3000" dirty="0">
                <a:solidFill>
                  <a:srgbClr val="0000CC"/>
                </a:solidFill>
              </a:rPr>
              <a:t>	   b.  11,500</a:t>
            </a:r>
          </a:p>
          <a:p>
            <a:pPr marL="342900" indent="-342900">
              <a:spcBef>
                <a:spcPct val="20000"/>
              </a:spcBef>
            </a:pPr>
            <a:r>
              <a:rPr lang="en-US" sz="3000" dirty="0">
                <a:solidFill>
                  <a:srgbClr val="0000CC"/>
                </a:solidFill>
              </a:rPr>
              <a:t>	   </a:t>
            </a:r>
            <a:r>
              <a:rPr lang="en-US" sz="3000" dirty="0">
                <a:solidFill>
                  <a:schemeClr val="accent1"/>
                </a:solidFill>
              </a:rPr>
              <a:t>c.  13,500</a:t>
            </a:r>
          </a:p>
          <a:p>
            <a:pPr marL="342900" indent="-342900">
              <a:spcBef>
                <a:spcPct val="20000"/>
              </a:spcBef>
            </a:pPr>
            <a:r>
              <a:rPr lang="en-US" sz="3000" dirty="0">
                <a:solidFill>
                  <a:schemeClr val="accent1"/>
                </a:solidFill>
              </a:rPr>
              <a:t>	   d.  15,000</a:t>
            </a:r>
            <a:endParaRPr lang="en-US" sz="3000" dirty="0">
              <a:solidFill>
                <a:srgbClr val="CCECFF"/>
              </a:solidFill>
            </a:endParaRPr>
          </a:p>
        </p:txBody>
      </p:sp>
      <p:sp>
        <p:nvSpPr>
          <p:cNvPr id="96259" name="Oval 3"/>
          <p:cNvSpPr>
            <a:spLocks noChangeArrowheads="1"/>
          </p:cNvSpPr>
          <p:nvPr/>
        </p:nvSpPr>
        <p:spPr bwMode="auto">
          <a:xfrm>
            <a:off x="1211263" y="4522788"/>
            <a:ext cx="635000" cy="6350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AutoShape 4"/>
          <p:cNvSpPr>
            <a:spLocks noChangeArrowheads="1"/>
          </p:cNvSpPr>
          <p:nvPr/>
        </p:nvSpPr>
        <p:spPr bwMode="auto">
          <a:xfrm flipH="1">
            <a:off x="3201988" y="4591050"/>
            <a:ext cx="596900" cy="444500"/>
          </a:xfrm>
          <a:prstGeom prst="rightArrow">
            <a:avLst>
              <a:gd name="adj1" fmla="val 50000"/>
              <a:gd name="adj2" fmla="val 67149"/>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800">
              <a:latin typeface="Times New Roman" pitchFamily="18" charset="0"/>
            </a:endParaRPr>
          </a:p>
        </p:txBody>
      </p:sp>
      <p:sp>
        <p:nvSpPr>
          <p:cNvPr id="96261" name="Rectangle 5"/>
          <p:cNvSpPr>
            <a:spLocks noChangeArrowheads="1"/>
          </p:cNvSpPr>
          <p:nvPr/>
        </p:nvSpPr>
        <p:spPr bwMode="auto">
          <a:xfrm>
            <a:off x="3768725" y="4378325"/>
            <a:ext cx="5322888" cy="857250"/>
          </a:xfrm>
          <a:prstGeom prst="rect">
            <a:avLst/>
          </a:prstGeom>
          <a:solidFill>
            <a:srgbClr val="FFFFFF"/>
          </a:solidFill>
          <a:ln w="38100" cmpd="dbl">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lIns="90488" tIns="44450" rIns="90488" bIns="44450">
            <a:spAutoFit/>
          </a:bodyPr>
          <a:lstStyle/>
          <a:p>
            <a:pPr>
              <a:spcBef>
                <a:spcPct val="50000"/>
              </a:spcBef>
            </a:pPr>
            <a:r>
              <a:rPr lang="en-US" sz="2400" b="1" dirty="0"/>
              <a:t> 10,000 units + (5,000 units × 0.30) </a:t>
            </a:r>
            <a:br>
              <a:rPr lang="en-US" sz="2400" b="1" dirty="0"/>
            </a:br>
            <a:r>
              <a:rPr lang="en-US" sz="2400" b="1" dirty="0"/>
              <a:t>  = 11,500 equivalent units</a:t>
            </a:r>
          </a:p>
        </p:txBody>
      </p:sp>
      <p:sp>
        <p:nvSpPr>
          <p:cNvPr id="96266" name="Rectangle 10"/>
          <p:cNvSpPr>
            <a:spLocks noGrp="1" noChangeArrowheads="1"/>
          </p:cNvSpPr>
          <p:nvPr>
            <p:ph type="title"/>
          </p:nvPr>
        </p:nvSpPr>
        <p:spPr>
          <a:noFill/>
          <a:ln/>
        </p:spPr>
        <p:txBody>
          <a:bodyPr/>
          <a:lstStyle/>
          <a:p>
            <a:r>
              <a:rPr lang="en-US"/>
              <a:t>Quick Check </a:t>
            </a:r>
            <a:r>
              <a:rPr lang="en-US" sz="3000">
                <a:sym typeface="Wingdings" pitchFamily="2" charset="2"/>
              </a:rPr>
              <a: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85  of  181</a:t>
            </a:r>
          </a:p>
        </p:txBody>
      </p:sp>
    </p:spTree>
    <p:extLst>
      <p:ext uri="{BB962C8B-B14F-4D97-AF65-F5344CB8AC3E}">
        <p14:creationId xmlns:p14="http://schemas.microsoft.com/office/powerpoint/2010/main" val="2177053033"/>
      </p:ext>
    </p:extLst>
  </p:cSld>
  <p:clrMapOvr>
    <a:masterClrMapping/>
  </p:clrMapOvr>
  <p:transition spd="med">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Calculating Equivalent Units</a:t>
            </a:r>
          </a:p>
        </p:txBody>
      </p:sp>
      <p:sp>
        <p:nvSpPr>
          <p:cNvPr id="100355" name="Text Box 3"/>
          <p:cNvSpPr txBox="1">
            <a:spLocks noChangeArrowheads="1"/>
          </p:cNvSpPr>
          <p:nvPr/>
        </p:nvSpPr>
        <p:spPr bwMode="auto">
          <a:xfrm>
            <a:off x="652463" y="1797050"/>
            <a:ext cx="8262937" cy="4222750"/>
          </a:xfrm>
          <a:prstGeom prst="rect">
            <a:avLst/>
          </a:prstGeom>
          <a:solidFill>
            <a:schemeClr val="bg2"/>
          </a:solidFill>
          <a:ln w="12700">
            <a:solidFill>
              <a:schemeClr val="tx1"/>
            </a:solidFill>
            <a:miter lim="800000"/>
            <a:headEnd/>
            <a:tailEnd/>
          </a:ln>
          <a:effectLst>
            <a:outerShdw dist="71842" dir="2700000" algn="ctr" rotWithShape="0">
              <a:schemeClr val="bg2"/>
            </a:outerShdw>
          </a:effectLst>
        </p:spPr>
        <p:txBody>
          <a:bodyPr>
            <a:spAutoFit/>
          </a:bodyPr>
          <a:lstStyle/>
          <a:p>
            <a:pPr eaLnBrk="0" hangingPunct="0">
              <a:spcBef>
                <a:spcPct val="50000"/>
              </a:spcBef>
            </a:pPr>
            <a:r>
              <a:rPr lang="en-US" sz="3600">
                <a:solidFill>
                  <a:srgbClr val="FFFFFF"/>
                </a:solidFill>
                <a:effectLst>
                  <a:outerShdw blurRad="38100" dist="38100" dir="2700000" algn="tl">
                    <a:srgbClr val="000000"/>
                  </a:outerShdw>
                </a:effectLst>
              </a:rPr>
              <a:t>Equivalent units can be calculated two ways:</a:t>
            </a:r>
          </a:p>
          <a:p>
            <a:pPr eaLnBrk="0" hangingPunct="0">
              <a:spcBef>
                <a:spcPct val="50000"/>
              </a:spcBef>
            </a:pPr>
            <a:r>
              <a:rPr lang="en-US" sz="3600">
                <a:solidFill>
                  <a:srgbClr val="FFFF00"/>
                </a:solidFill>
                <a:effectLst>
                  <a:outerShdw blurRad="38100" dist="38100" dir="2700000" algn="tl">
                    <a:srgbClr val="000000"/>
                  </a:outerShdw>
                </a:effectLst>
                <a:sym typeface="Wingdings" pitchFamily="2" charset="2"/>
              </a:rPr>
              <a:t></a:t>
            </a:r>
            <a:r>
              <a:rPr lang="en-US" sz="3600">
                <a:solidFill>
                  <a:srgbClr val="FFFFFF"/>
                </a:solidFill>
                <a:effectLst>
                  <a:outerShdw blurRad="38100" dist="38100" dir="2700000" algn="tl">
                    <a:srgbClr val="000000"/>
                  </a:outerShdw>
                </a:effectLst>
              </a:rPr>
              <a:t>The First-In, First-Out Method – </a:t>
            </a:r>
            <a:r>
              <a:rPr lang="en-US" sz="3000">
                <a:solidFill>
                  <a:srgbClr val="FFFFFF"/>
                </a:solidFill>
                <a:effectLst>
                  <a:outerShdw blurRad="38100" dist="38100" dir="2700000" algn="tl">
                    <a:srgbClr val="000000"/>
                  </a:outerShdw>
                </a:effectLst>
              </a:rPr>
              <a:t>FIFO</a:t>
            </a:r>
            <a:br>
              <a:rPr lang="en-US" sz="3000">
                <a:solidFill>
                  <a:srgbClr val="FFFFFF"/>
                </a:solidFill>
                <a:effectLst>
                  <a:outerShdw blurRad="38100" dist="38100" dir="2700000" algn="tl">
                    <a:srgbClr val="000000"/>
                  </a:outerShdw>
                </a:effectLst>
              </a:rPr>
            </a:br>
            <a:r>
              <a:rPr lang="en-US" sz="3000">
                <a:solidFill>
                  <a:srgbClr val="FFFFFF"/>
                </a:solidFill>
                <a:effectLst>
                  <a:outerShdw blurRad="38100" dist="38100" dir="2700000" algn="tl">
                    <a:srgbClr val="000000"/>
                  </a:outerShdw>
                </a:effectLst>
              </a:rPr>
              <a:t>    is covered in the appendix to this chapter.</a:t>
            </a:r>
          </a:p>
          <a:p>
            <a:pPr eaLnBrk="0" hangingPunct="0">
              <a:spcBef>
                <a:spcPct val="50000"/>
              </a:spcBef>
            </a:pPr>
            <a:r>
              <a:rPr lang="en-US" sz="3600">
                <a:solidFill>
                  <a:srgbClr val="FFFF00"/>
                </a:solidFill>
                <a:effectLst>
                  <a:outerShdw blurRad="38100" dist="38100" dir="2700000" algn="tl">
                    <a:srgbClr val="000000"/>
                  </a:outerShdw>
                </a:effectLst>
                <a:sym typeface="Wingdings" pitchFamily="2" charset="2"/>
              </a:rPr>
              <a:t></a:t>
            </a:r>
            <a:r>
              <a:rPr lang="en-US" sz="3600">
                <a:solidFill>
                  <a:srgbClr val="FFFFFF"/>
                </a:solidFill>
                <a:effectLst>
                  <a:outerShdw blurRad="38100" dist="38100" dir="2700000" algn="tl">
                    <a:srgbClr val="000000"/>
                  </a:outerShdw>
                </a:effectLst>
              </a:rPr>
              <a:t>The Weighted-Average Method – </a:t>
            </a:r>
            <a:r>
              <a:rPr lang="en-US" sz="3000">
                <a:solidFill>
                  <a:srgbClr val="FFFFFF"/>
                </a:solidFill>
                <a:effectLst>
                  <a:outerShdw blurRad="38100" dist="38100" dir="2700000" algn="tl">
                    <a:srgbClr val="000000"/>
                  </a:outerShdw>
                </a:effectLst>
              </a:rPr>
              <a:t>This</a:t>
            </a:r>
            <a:br>
              <a:rPr lang="en-US" sz="3000">
                <a:solidFill>
                  <a:srgbClr val="FFFFFF"/>
                </a:solidFill>
                <a:effectLst>
                  <a:outerShdw blurRad="38100" dist="38100" dir="2700000" algn="tl">
                    <a:srgbClr val="000000"/>
                  </a:outerShdw>
                </a:effectLst>
              </a:rPr>
            </a:br>
            <a:r>
              <a:rPr lang="en-US" sz="3000">
                <a:solidFill>
                  <a:srgbClr val="FFFFFF"/>
                </a:solidFill>
                <a:effectLst>
                  <a:outerShdw blurRad="38100" dist="38100" dir="2700000" algn="tl">
                    <a:srgbClr val="000000"/>
                  </a:outerShdw>
                </a:effectLst>
              </a:rPr>
              <a:t>    method will be covered in the main portion of</a:t>
            </a:r>
            <a:br>
              <a:rPr lang="en-US" sz="3000">
                <a:solidFill>
                  <a:srgbClr val="FFFFFF"/>
                </a:solidFill>
                <a:effectLst>
                  <a:outerShdw blurRad="38100" dist="38100" dir="2700000" algn="tl">
                    <a:srgbClr val="000000"/>
                  </a:outerShdw>
                </a:effectLst>
              </a:rPr>
            </a:br>
            <a:r>
              <a:rPr lang="en-US" sz="3000">
                <a:solidFill>
                  <a:srgbClr val="FFFFFF"/>
                </a:solidFill>
                <a:effectLst>
                  <a:outerShdw blurRad="38100" dist="38100" dir="2700000" algn="tl">
                    <a:srgbClr val="000000"/>
                  </a:outerShdw>
                </a:effectLst>
              </a:rPr>
              <a:t>    the chapter.</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86  of  181</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1895461-14C9-4129-8511-9DFC253F0C42}"/>
                  </a:ext>
                </a:extLst>
              </p14:cNvPr>
              <p14:cNvContentPartPr/>
              <p14:nvPr/>
            </p14:nvContentPartPr>
            <p14:xfrm>
              <a:off x="2070720" y="213840"/>
              <a:ext cx="6788520" cy="1629360"/>
            </p14:xfrm>
          </p:contentPart>
        </mc:Choice>
        <mc:Fallback>
          <p:pic>
            <p:nvPicPr>
              <p:cNvPr id="3" name="Ink 2">
                <a:extLst>
                  <a:ext uri="{FF2B5EF4-FFF2-40B4-BE49-F238E27FC236}">
                    <a16:creationId xmlns:a16="http://schemas.microsoft.com/office/drawing/2014/main" id="{01895461-14C9-4129-8511-9DFC253F0C42}"/>
                  </a:ext>
                </a:extLst>
              </p:cNvPr>
              <p:cNvPicPr/>
              <p:nvPr/>
            </p:nvPicPr>
            <p:blipFill>
              <a:blip r:embed="rId4"/>
              <a:stretch>
                <a:fillRect/>
              </a:stretch>
            </p:blipFill>
            <p:spPr>
              <a:xfrm>
                <a:off x="2061360" y="204480"/>
                <a:ext cx="6807240" cy="1648080"/>
              </a:xfrm>
              <a:prstGeom prst="rect">
                <a:avLst/>
              </a:prstGeom>
            </p:spPr>
          </p:pic>
        </mc:Fallback>
      </mc:AlternateContent>
    </p:spTree>
    <p:extLst>
      <p:ext uri="{BB962C8B-B14F-4D97-AF65-F5344CB8AC3E}">
        <p14:creationId xmlns:p14="http://schemas.microsoft.com/office/powerpoint/2010/main" val="3715978460"/>
      </p:ext>
    </p:extLst>
  </p:cSld>
  <p:clrMapOvr>
    <a:masterClrMapping/>
  </p:clrMapOvr>
  <p:transition>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endParaRPr lang="en-US" dirty="0"/>
          </a:p>
        </p:txBody>
      </p:sp>
      <p:grpSp>
        <p:nvGrpSpPr>
          <p:cNvPr id="211971" name="Group 3"/>
          <p:cNvGrpSpPr>
            <a:grpSpLocks/>
          </p:cNvGrpSpPr>
          <p:nvPr/>
        </p:nvGrpSpPr>
        <p:grpSpPr bwMode="auto">
          <a:xfrm>
            <a:off x="838200" y="1828800"/>
            <a:ext cx="7772400" cy="3733800"/>
            <a:chOff x="432" y="1152"/>
            <a:chExt cx="4896" cy="2352"/>
          </a:xfrm>
        </p:grpSpPr>
        <p:sp>
          <p:nvSpPr>
            <p:cNvPr id="211972" name="Rectangle 4"/>
            <p:cNvSpPr>
              <a:spLocks noChangeArrowheads="1"/>
            </p:cNvSpPr>
            <p:nvPr/>
          </p:nvSpPr>
          <p:spPr bwMode="ltGray">
            <a:xfrm>
              <a:off x="432" y="1152"/>
              <a:ext cx="4896" cy="235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211973" name="Rectangle 5"/>
            <p:cNvSpPr>
              <a:spLocks noChangeArrowheads="1"/>
            </p:cNvSpPr>
            <p:nvPr/>
          </p:nvSpPr>
          <p:spPr bwMode="auto">
            <a:xfrm>
              <a:off x="576" y="1296"/>
              <a:ext cx="4608" cy="20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974" name="Text Box 6"/>
          <p:cNvSpPr txBox="1">
            <a:spLocks noChangeArrowheads="1"/>
          </p:cNvSpPr>
          <p:nvPr/>
        </p:nvSpPr>
        <p:spPr bwMode="auto">
          <a:xfrm>
            <a:off x="1295400" y="2755900"/>
            <a:ext cx="6858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4000"/>
              <a:t>Compute the equivalent units of production using the</a:t>
            </a:r>
            <a:br>
              <a:rPr lang="en-US" sz="4000"/>
            </a:br>
            <a:r>
              <a:rPr lang="en-US" sz="4000"/>
              <a:t>weighted-average method.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87  of  181</a:t>
            </a:r>
          </a:p>
        </p:txBody>
      </p:sp>
    </p:spTree>
    <p:extLst>
      <p:ext uri="{BB962C8B-B14F-4D97-AF65-F5344CB8AC3E}">
        <p14:creationId xmlns:p14="http://schemas.microsoft.com/office/powerpoint/2010/main" val="440386202"/>
      </p:ext>
    </p:extLst>
  </p:cSld>
  <p:clrMapOvr>
    <a:masterClrMapping/>
  </p:clrMapOvr>
  <p:transition>
    <p:blinds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9" name="Text Box 9"/>
          <p:cNvSpPr txBox="1">
            <a:spLocks noChangeArrowheads="1"/>
          </p:cNvSpPr>
          <p:nvPr/>
        </p:nvSpPr>
        <p:spPr bwMode="auto">
          <a:xfrm>
            <a:off x="881063" y="1506538"/>
            <a:ext cx="7391400" cy="2339975"/>
          </a:xfrm>
          <a:prstGeom prst="rect">
            <a:avLst/>
          </a:prstGeom>
          <a:solidFill>
            <a:srgbClr val="FFFFCC"/>
          </a:solidFill>
          <a:ln w="28575">
            <a:solidFill>
              <a:schemeClr val="tx1"/>
            </a:solidFill>
            <a:miter lim="800000"/>
            <a:headEnd/>
            <a:tailEnd/>
          </a:ln>
          <a:effectLst>
            <a:outerShdw dist="35921" dir="2700000" algn="ctr" rotWithShape="0">
              <a:schemeClr val="tx1"/>
            </a:outerShdw>
          </a:effectLst>
        </p:spPr>
        <p:txBody>
          <a:bodyPr>
            <a:spAutoFit/>
          </a:bodyPr>
          <a:lstStyle/>
          <a:p>
            <a:pPr eaLnBrk="0" hangingPunct="0">
              <a:lnSpc>
                <a:spcPct val="90000"/>
              </a:lnSpc>
              <a:spcBef>
                <a:spcPct val="35000"/>
              </a:spcBef>
            </a:pPr>
            <a:r>
              <a:rPr lang="en-US" sz="2800"/>
              <a:t>The weighted-average method . . .</a:t>
            </a:r>
          </a:p>
          <a:p>
            <a:pPr eaLnBrk="0" hangingPunct="0">
              <a:lnSpc>
                <a:spcPct val="90000"/>
              </a:lnSpc>
              <a:spcBef>
                <a:spcPct val="35000"/>
              </a:spcBef>
              <a:buFontTx/>
              <a:buChar char="•"/>
            </a:pPr>
            <a:r>
              <a:rPr lang="en-US" sz="2800"/>
              <a:t> Makes no distinction between work done in</a:t>
            </a:r>
            <a:br>
              <a:rPr lang="en-US" sz="2800"/>
            </a:br>
            <a:r>
              <a:rPr lang="en-US" sz="2800"/>
              <a:t>  prior or current periods.</a:t>
            </a:r>
          </a:p>
          <a:p>
            <a:pPr eaLnBrk="0" hangingPunct="0">
              <a:lnSpc>
                <a:spcPct val="90000"/>
              </a:lnSpc>
              <a:spcBef>
                <a:spcPct val="35000"/>
              </a:spcBef>
              <a:buFontTx/>
              <a:buChar char="•"/>
            </a:pPr>
            <a:r>
              <a:rPr lang="en-US" sz="2800"/>
              <a:t> Blends together units and costs from prior</a:t>
            </a:r>
            <a:br>
              <a:rPr lang="en-US" sz="2800"/>
            </a:br>
            <a:r>
              <a:rPr lang="en-US" sz="2800"/>
              <a:t>  and current periods.</a:t>
            </a:r>
          </a:p>
        </p:txBody>
      </p:sp>
      <p:sp>
        <p:nvSpPr>
          <p:cNvPr id="102410" name="Rectangle 10"/>
          <p:cNvSpPr>
            <a:spLocks noGrp="1" noChangeArrowheads="1"/>
          </p:cNvSpPr>
          <p:nvPr>
            <p:ph type="title"/>
          </p:nvPr>
        </p:nvSpPr>
        <p:spPr/>
        <p:txBody>
          <a:bodyPr/>
          <a:lstStyle/>
          <a:p>
            <a:r>
              <a:rPr lang="en-US"/>
              <a:t>Characteristics of the Weighted Average Method</a:t>
            </a:r>
            <a:endParaRPr lang="en-US" sz="2800"/>
          </a:p>
        </p:txBody>
      </p:sp>
      <p:sp>
        <p:nvSpPr>
          <p:cNvPr id="102411" name="Text Box 11"/>
          <p:cNvSpPr txBox="1">
            <a:spLocks noChangeArrowheads="1"/>
          </p:cNvSpPr>
          <p:nvPr/>
        </p:nvSpPr>
        <p:spPr bwMode="auto">
          <a:xfrm>
            <a:off x="685800" y="4191000"/>
            <a:ext cx="7772400" cy="2255838"/>
          </a:xfrm>
          <a:prstGeom prst="rect">
            <a:avLst/>
          </a:prstGeom>
          <a:solidFill>
            <a:schemeClr val="accent1"/>
          </a:solidFill>
          <a:ln w="28575">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sz="2800">
                <a:cs typeface="Times New Roman" pitchFamily="18" charset="0"/>
              </a:rPr>
              <a:t>The equivalent units of production for a department are the number of units transferred to the next department (or finished goods) plus the equivalent units in the department’s ending work in process inventory.</a:t>
            </a:r>
            <a:r>
              <a:rPr lang="en-US" sz="2800"/>
              <a:t> </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88  of  181</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93B5479-ABAB-42EE-9AE1-02401B63022E}"/>
                  </a:ext>
                </a:extLst>
              </p14:cNvPr>
              <p14:cNvContentPartPr/>
              <p14:nvPr/>
            </p14:nvContentPartPr>
            <p14:xfrm>
              <a:off x="704160" y="1882080"/>
              <a:ext cx="6936480" cy="4482000"/>
            </p14:xfrm>
          </p:contentPart>
        </mc:Choice>
        <mc:Fallback>
          <p:pic>
            <p:nvPicPr>
              <p:cNvPr id="3" name="Ink 2">
                <a:extLst>
                  <a:ext uri="{FF2B5EF4-FFF2-40B4-BE49-F238E27FC236}">
                    <a16:creationId xmlns:a16="http://schemas.microsoft.com/office/drawing/2014/main" id="{293B5479-ABAB-42EE-9AE1-02401B63022E}"/>
                  </a:ext>
                </a:extLst>
              </p:cNvPr>
              <p:cNvPicPr/>
              <p:nvPr/>
            </p:nvPicPr>
            <p:blipFill>
              <a:blip r:embed="rId4"/>
              <a:stretch>
                <a:fillRect/>
              </a:stretch>
            </p:blipFill>
            <p:spPr>
              <a:xfrm>
                <a:off x="694800" y="1872720"/>
                <a:ext cx="6955200" cy="4500720"/>
              </a:xfrm>
              <a:prstGeom prst="rect">
                <a:avLst/>
              </a:prstGeom>
            </p:spPr>
          </p:pic>
        </mc:Fallback>
      </mc:AlternateContent>
    </p:spTree>
    <p:extLst>
      <p:ext uri="{BB962C8B-B14F-4D97-AF65-F5344CB8AC3E}">
        <p14:creationId xmlns:p14="http://schemas.microsoft.com/office/powerpoint/2010/main" val="112393293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11"/>
                                        </p:tgtEl>
                                        <p:attrNameLst>
                                          <p:attrName>style.visibility</p:attrName>
                                        </p:attrNameLst>
                                      </p:cBhvr>
                                      <p:to>
                                        <p:strVal val="visible"/>
                                      </p:to>
                                    </p:set>
                                    <p:animEffect transition="in" filter="wipe(up)">
                                      <p:cBhvr>
                                        <p:cTn id="7" dur="5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1"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5715000" y="1625600"/>
            <a:ext cx="3201988" cy="3106738"/>
          </a:xfrm>
          <a:prstGeom prst="rect">
            <a:avLst/>
          </a:prstGeom>
          <a:solidFill>
            <a:srgbClr val="CCECFF"/>
          </a:solidFill>
          <a:ln w="28575">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a:r>
              <a:rPr lang="en-US" sz="2800" b="1">
                <a:solidFill>
                  <a:srgbClr val="0000CC"/>
                </a:solidFill>
              </a:rPr>
              <a:t>Direct labor costs</a:t>
            </a:r>
            <a:br>
              <a:rPr lang="en-US" sz="2800" b="1">
                <a:solidFill>
                  <a:srgbClr val="0000CC"/>
                </a:solidFill>
              </a:rPr>
            </a:br>
            <a:r>
              <a:rPr lang="en-US" sz="2800" b="1">
                <a:solidFill>
                  <a:srgbClr val="0000CC"/>
                </a:solidFill>
              </a:rPr>
              <a:t>may be small</a:t>
            </a:r>
            <a:br>
              <a:rPr lang="en-US" sz="2800" b="1">
                <a:solidFill>
                  <a:srgbClr val="0000CC"/>
                </a:solidFill>
              </a:rPr>
            </a:br>
            <a:r>
              <a:rPr lang="en-US" sz="2800" b="1">
                <a:solidFill>
                  <a:srgbClr val="0000CC"/>
                </a:solidFill>
              </a:rPr>
              <a:t>in comparison to</a:t>
            </a:r>
            <a:br>
              <a:rPr lang="en-US" sz="2800" b="1">
                <a:solidFill>
                  <a:srgbClr val="0000CC"/>
                </a:solidFill>
              </a:rPr>
            </a:br>
            <a:r>
              <a:rPr lang="en-US" sz="2800" b="1">
                <a:solidFill>
                  <a:srgbClr val="0000CC"/>
                </a:solidFill>
              </a:rPr>
              <a:t>other product</a:t>
            </a:r>
          </a:p>
          <a:p>
            <a:pPr algn="ctr"/>
            <a:r>
              <a:rPr lang="en-US" sz="2800" b="1">
                <a:solidFill>
                  <a:srgbClr val="0000CC"/>
                </a:solidFill>
              </a:rPr>
              <a:t>costs in process</a:t>
            </a:r>
            <a:br>
              <a:rPr lang="en-US" sz="2800" b="1">
                <a:solidFill>
                  <a:srgbClr val="0000CC"/>
                </a:solidFill>
              </a:rPr>
            </a:br>
            <a:r>
              <a:rPr lang="en-US" sz="2800" b="1">
                <a:solidFill>
                  <a:srgbClr val="0000CC"/>
                </a:solidFill>
              </a:rPr>
              <a:t>costing systems.</a:t>
            </a:r>
          </a:p>
        </p:txBody>
      </p:sp>
      <p:sp>
        <p:nvSpPr>
          <p:cNvPr id="104451" name="Line 3"/>
          <p:cNvSpPr>
            <a:spLocks noChangeShapeType="1"/>
          </p:cNvSpPr>
          <p:nvPr/>
        </p:nvSpPr>
        <p:spPr bwMode="auto">
          <a:xfrm>
            <a:off x="1231900" y="2303463"/>
            <a:ext cx="0" cy="279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2" name="Line 4"/>
          <p:cNvSpPr>
            <a:spLocks noChangeShapeType="1"/>
          </p:cNvSpPr>
          <p:nvPr/>
        </p:nvSpPr>
        <p:spPr bwMode="auto">
          <a:xfrm flipV="1">
            <a:off x="3173413" y="2227263"/>
            <a:ext cx="0" cy="2870200"/>
          </a:xfrm>
          <a:prstGeom prst="line">
            <a:avLst/>
          </a:prstGeom>
          <a:noFill/>
          <a:ln w="1270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3" name="Rectangle 5"/>
          <p:cNvSpPr>
            <a:spLocks noChangeArrowheads="1"/>
          </p:cNvSpPr>
          <p:nvPr/>
        </p:nvSpPr>
        <p:spPr bwMode="auto">
          <a:xfrm>
            <a:off x="2422525" y="1479550"/>
            <a:ext cx="1503363" cy="746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sz="2400" b="1">
                <a:solidFill>
                  <a:srgbClr val="009900"/>
                </a:solidFill>
              </a:rPr>
              <a:t>Direct</a:t>
            </a:r>
            <a:br>
              <a:rPr lang="en-US" sz="2400" b="1">
                <a:solidFill>
                  <a:srgbClr val="009900"/>
                </a:solidFill>
              </a:rPr>
            </a:br>
            <a:r>
              <a:rPr lang="en-US" sz="2400" b="1">
                <a:solidFill>
                  <a:srgbClr val="009900"/>
                </a:solidFill>
              </a:rPr>
              <a:t>Materials</a:t>
            </a:r>
          </a:p>
        </p:txBody>
      </p:sp>
      <p:sp>
        <p:nvSpPr>
          <p:cNvPr id="104454" name="Line 6"/>
          <p:cNvSpPr>
            <a:spLocks noChangeShapeType="1"/>
          </p:cNvSpPr>
          <p:nvPr/>
        </p:nvSpPr>
        <p:spPr bwMode="auto">
          <a:xfrm>
            <a:off x="1231900" y="5084763"/>
            <a:ext cx="3784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5" name="Rectangle 7"/>
          <p:cNvSpPr>
            <a:spLocks noChangeArrowheads="1"/>
          </p:cNvSpPr>
          <p:nvPr/>
        </p:nvSpPr>
        <p:spPr bwMode="auto">
          <a:xfrm>
            <a:off x="1438275" y="5108575"/>
            <a:ext cx="32607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t>Type of Product Cost</a:t>
            </a:r>
          </a:p>
        </p:txBody>
      </p:sp>
      <p:sp>
        <p:nvSpPr>
          <p:cNvPr id="104456" name="Rectangle 8"/>
          <p:cNvSpPr>
            <a:spLocks noChangeArrowheads="1"/>
          </p:cNvSpPr>
          <p:nvPr/>
        </p:nvSpPr>
        <p:spPr bwMode="auto">
          <a:xfrm rot="16200000">
            <a:off x="-190499" y="3424237"/>
            <a:ext cx="227965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t>Dollar Amount</a:t>
            </a:r>
          </a:p>
        </p:txBody>
      </p:sp>
      <p:sp>
        <p:nvSpPr>
          <p:cNvPr id="104457" name="Line 9"/>
          <p:cNvSpPr>
            <a:spLocks noChangeShapeType="1"/>
          </p:cNvSpPr>
          <p:nvPr/>
        </p:nvSpPr>
        <p:spPr bwMode="auto">
          <a:xfrm flipV="1">
            <a:off x="2143125" y="4489450"/>
            <a:ext cx="0" cy="584200"/>
          </a:xfrm>
          <a:prstGeom prst="line">
            <a:avLst/>
          </a:prstGeom>
          <a:noFill/>
          <a:ln w="127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8" name="Rectangle 10"/>
          <p:cNvSpPr>
            <a:spLocks noChangeArrowheads="1"/>
          </p:cNvSpPr>
          <p:nvPr/>
        </p:nvSpPr>
        <p:spPr bwMode="auto">
          <a:xfrm>
            <a:off x="1628775" y="3733800"/>
            <a:ext cx="1046163" cy="746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sz="2400" b="1">
                <a:solidFill>
                  <a:srgbClr val="FF0000"/>
                </a:solidFill>
              </a:rPr>
              <a:t>Direct</a:t>
            </a:r>
            <a:br>
              <a:rPr lang="en-US" sz="2400" b="1">
                <a:solidFill>
                  <a:srgbClr val="FF0000"/>
                </a:solidFill>
              </a:rPr>
            </a:br>
            <a:r>
              <a:rPr lang="en-US" sz="2400" b="1">
                <a:solidFill>
                  <a:srgbClr val="FF0000"/>
                </a:solidFill>
              </a:rPr>
              <a:t>Labor</a:t>
            </a:r>
          </a:p>
        </p:txBody>
      </p:sp>
      <p:sp>
        <p:nvSpPr>
          <p:cNvPr id="104459" name="Rectangle 11"/>
          <p:cNvSpPr>
            <a:spLocks noChangeArrowheads="1"/>
          </p:cNvSpPr>
          <p:nvPr/>
        </p:nvSpPr>
        <p:spPr bwMode="auto">
          <a:xfrm>
            <a:off x="3698875" y="2935288"/>
            <a:ext cx="1857375" cy="417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sz="2400" b="1">
                <a:solidFill>
                  <a:srgbClr val="0000CC"/>
                </a:solidFill>
              </a:rPr>
              <a:t>Conversion</a:t>
            </a:r>
          </a:p>
        </p:txBody>
      </p:sp>
      <p:sp>
        <p:nvSpPr>
          <p:cNvPr id="104460" name="Line 12"/>
          <p:cNvSpPr>
            <a:spLocks noChangeShapeType="1"/>
          </p:cNvSpPr>
          <p:nvPr/>
        </p:nvSpPr>
        <p:spPr bwMode="auto">
          <a:xfrm flipV="1">
            <a:off x="4621213" y="3446463"/>
            <a:ext cx="0" cy="1651000"/>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1" name="Rectangle 13"/>
          <p:cNvSpPr>
            <a:spLocks noGrp="1" noChangeArrowheads="1"/>
          </p:cNvSpPr>
          <p:nvPr>
            <p:ph type="title"/>
          </p:nvPr>
        </p:nvSpPr>
        <p:spPr/>
        <p:txBody>
          <a:bodyPr/>
          <a:lstStyle/>
          <a:p>
            <a:r>
              <a:rPr lang="en-US"/>
              <a:t>Treatment of Direct Labor</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89  of  181</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543F0799-00AA-45CA-BEA5-E209BFDA8D3E}"/>
                  </a:ext>
                </a:extLst>
              </p14:cNvPr>
              <p14:cNvContentPartPr/>
              <p14:nvPr/>
            </p14:nvContentPartPr>
            <p14:xfrm>
              <a:off x="5755680" y="4963680"/>
              <a:ext cx="2977200" cy="1478520"/>
            </p14:xfrm>
          </p:contentPart>
        </mc:Choice>
        <mc:Fallback>
          <p:pic>
            <p:nvPicPr>
              <p:cNvPr id="3" name="Ink 2">
                <a:extLst>
                  <a:ext uri="{FF2B5EF4-FFF2-40B4-BE49-F238E27FC236}">
                    <a16:creationId xmlns:a16="http://schemas.microsoft.com/office/drawing/2014/main" id="{543F0799-00AA-45CA-BEA5-E209BFDA8D3E}"/>
                  </a:ext>
                </a:extLst>
              </p:cNvPr>
              <p:cNvPicPr/>
              <p:nvPr/>
            </p:nvPicPr>
            <p:blipFill>
              <a:blip r:embed="rId4"/>
              <a:stretch>
                <a:fillRect/>
              </a:stretch>
            </p:blipFill>
            <p:spPr>
              <a:xfrm>
                <a:off x="5746320" y="4954320"/>
                <a:ext cx="2995920" cy="1497240"/>
              </a:xfrm>
              <a:prstGeom prst="rect">
                <a:avLst/>
              </a:prstGeom>
            </p:spPr>
          </p:pic>
        </mc:Fallback>
      </mc:AlternateContent>
    </p:spTree>
    <p:extLst>
      <p:ext uri="{BB962C8B-B14F-4D97-AF65-F5344CB8AC3E}">
        <p14:creationId xmlns:p14="http://schemas.microsoft.com/office/powerpoint/2010/main" val="3083288610"/>
      </p:ext>
    </p:ext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2"/>
          <p:cNvSpPr>
            <a:spLocks noChangeShapeType="1"/>
          </p:cNvSpPr>
          <p:nvPr/>
        </p:nvSpPr>
        <p:spPr bwMode="auto">
          <a:xfrm>
            <a:off x="1231900" y="2303463"/>
            <a:ext cx="0" cy="2794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99" name="Line 3"/>
          <p:cNvSpPr>
            <a:spLocks noChangeShapeType="1"/>
          </p:cNvSpPr>
          <p:nvPr/>
        </p:nvSpPr>
        <p:spPr bwMode="auto">
          <a:xfrm>
            <a:off x="1231900" y="5084763"/>
            <a:ext cx="3784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0" name="Rectangle 4"/>
          <p:cNvSpPr>
            <a:spLocks noChangeArrowheads="1"/>
          </p:cNvSpPr>
          <p:nvPr/>
        </p:nvSpPr>
        <p:spPr bwMode="auto">
          <a:xfrm>
            <a:off x="1438275" y="5108575"/>
            <a:ext cx="32607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t>Type of Product Cost</a:t>
            </a:r>
          </a:p>
        </p:txBody>
      </p:sp>
      <p:sp>
        <p:nvSpPr>
          <p:cNvPr id="106501" name="Rectangle 5"/>
          <p:cNvSpPr>
            <a:spLocks noChangeArrowheads="1"/>
          </p:cNvSpPr>
          <p:nvPr/>
        </p:nvSpPr>
        <p:spPr bwMode="auto">
          <a:xfrm rot="16200000">
            <a:off x="-190499" y="3424237"/>
            <a:ext cx="227965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b="1"/>
              <a:t>Dollar Amount</a:t>
            </a:r>
          </a:p>
        </p:txBody>
      </p:sp>
      <p:sp>
        <p:nvSpPr>
          <p:cNvPr id="106502" name="Line 6"/>
          <p:cNvSpPr>
            <a:spLocks noChangeShapeType="1"/>
          </p:cNvSpPr>
          <p:nvPr/>
        </p:nvSpPr>
        <p:spPr bwMode="auto">
          <a:xfrm flipV="1">
            <a:off x="4622800" y="2862263"/>
            <a:ext cx="0" cy="584200"/>
          </a:xfrm>
          <a:prstGeom prst="line">
            <a:avLst/>
          </a:prstGeom>
          <a:noFill/>
          <a:ln w="127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3" name="Line 7"/>
          <p:cNvSpPr>
            <a:spLocks noChangeShapeType="1"/>
          </p:cNvSpPr>
          <p:nvPr/>
        </p:nvSpPr>
        <p:spPr bwMode="auto">
          <a:xfrm flipV="1">
            <a:off x="4621213" y="3446463"/>
            <a:ext cx="0" cy="1651000"/>
          </a:xfrm>
          <a:prstGeom prst="line">
            <a:avLst/>
          </a:prstGeom>
          <a:noFill/>
          <a:ln w="1270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4" name="Rectangle 8"/>
          <p:cNvSpPr>
            <a:spLocks noChangeArrowheads="1"/>
          </p:cNvSpPr>
          <p:nvPr/>
        </p:nvSpPr>
        <p:spPr bwMode="auto">
          <a:xfrm>
            <a:off x="3698875" y="2303463"/>
            <a:ext cx="1857375" cy="417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sz="2400" b="1">
                <a:solidFill>
                  <a:srgbClr val="FF0000"/>
                </a:solidFill>
              </a:rPr>
              <a:t>Conversion</a:t>
            </a:r>
          </a:p>
        </p:txBody>
      </p:sp>
      <p:sp>
        <p:nvSpPr>
          <p:cNvPr id="106505" name="Rectangle 9"/>
          <p:cNvSpPr>
            <a:spLocks noChangeArrowheads="1"/>
          </p:cNvSpPr>
          <p:nvPr/>
        </p:nvSpPr>
        <p:spPr bwMode="auto">
          <a:xfrm>
            <a:off x="485775" y="5632450"/>
            <a:ext cx="8213725" cy="908050"/>
          </a:xfrm>
          <a:prstGeom prst="rect">
            <a:avLst/>
          </a:prstGeom>
          <a:solidFill>
            <a:srgbClr val="CCFFCC"/>
          </a:solidFill>
          <a:ln w="25400">
            <a:solidFill>
              <a:schemeClr val="tx1"/>
            </a:solidFill>
            <a:miter lim="800000"/>
            <a:headEnd/>
            <a:tailEnd/>
          </a:ln>
          <a:effectLst>
            <a:outerShdw dist="53882" dir="2700000" algn="ctr" rotWithShape="0">
              <a:schemeClr val="tx1"/>
            </a:outerShdw>
          </a:effectLst>
        </p:spPr>
        <p:txBody>
          <a:bodyPr wrap="none" lIns="90488" tIns="44450" rIns="90488" bIns="44450">
            <a:spAutoFit/>
          </a:bodyPr>
          <a:lstStyle/>
          <a:p>
            <a:pPr algn="ctr"/>
            <a:r>
              <a:rPr lang="en-US" sz="2600" b="1">
                <a:solidFill>
                  <a:srgbClr val="008000"/>
                </a:solidFill>
                <a:effectLst>
                  <a:outerShdw blurRad="38100" dist="38100" dir="2700000" algn="tl">
                    <a:srgbClr val="000000"/>
                  </a:outerShdw>
                </a:effectLst>
              </a:rPr>
              <a:t>Direct labor and manufacturing overhead may be</a:t>
            </a:r>
            <a:br>
              <a:rPr lang="en-US" sz="2600" b="1">
                <a:solidFill>
                  <a:srgbClr val="008000"/>
                </a:solidFill>
                <a:effectLst>
                  <a:outerShdw blurRad="38100" dist="38100" dir="2700000" algn="tl">
                    <a:srgbClr val="000000"/>
                  </a:outerShdw>
                </a:effectLst>
              </a:rPr>
            </a:br>
            <a:r>
              <a:rPr lang="en-US" sz="2600" b="1">
                <a:solidFill>
                  <a:srgbClr val="008000"/>
                </a:solidFill>
                <a:effectLst>
                  <a:outerShdw blurRad="38100" dist="38100" dir="2700000" algn="tl">
                    <a:srgbClr val="000000"/>
                  </a:outerShdw>
                </a:effectLst>
              </a:rPr>
              <a:t>combined into one product cost called </a:t>
            </a:r>
            <a:r>
              <a:rPr lang="en-US" sz="2600" b="1" i="1">
                <a:solidFill>
                  <a:srgbClr val="800080"/>
                </a:solidFill>
                <a:effectLst>
                  <a:outerShdw blurRad="38100" dist="38100" dir="2700000" algn="tl">
                    <a:srgbClr val="000000"/>
                  </a:outerShdw>
                </a:effectLst>
              </a:rPr>
              <a:t>conversion</a:t>
            </a:r>
            <a:r>
              <a:rPr lang="en-US" sz="2600" b="1">
                <a:solidFill>
                  <a:srgbClr val="008000"/>
                </a:solidFill>
                <a:effectLst>
                  <a:outerShdw blurRad="38100" dist="38100" dir="2700000" algn="tl">
                    <a:srgbClr val="000000"/>
                  </a:outerShdw>
                </a:effectLst>
              </a:rPr>
              <a:t>.</a:t>
            </a:r>
          </a:p>
        </p:txBody>
      </p:sp>
      <p:sp>
        <p:nvSpPr>
          <p:cNvPr id="106506" name="Line 10"/>
          <p:cNvSpPr>
            <a:spLocks noChangeShapeType="1"/>
          </p:cNvSpPr>
          <p:nvPr/>
        </p:nvSpPr>
        <p:spPr bwMode="auto">
          <a:xfrm flipV="1">
            <a:off x="3173413" y="2227263"/>
            <a:ext cx="0" cy="2870200"/>
          </a:xfrm>
          <a:prstGeom prst="line">
            <a:avLst/>
          </a:prstGeom>
          <a:noFill/>
          <a:ln w="1270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7" name="Rectangle 11"/>
          <p:cNvSpPr>
            <a:spLocks noChangeArrowheads="1"/>
          </p:cNvSpPr>
          <p:nvPr/>
        </p:nvSpPr>
        <p:spPr bwMode="auto">
          <a:xfrm>
            <a:off x="2422525" y="1479550"/>
            <a:ext cx="1503363" cy="746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sz="2400" b="1">
                <a:solidFill>
                  <a:srgbClr val="009900"/>
                </a:solidFill>
              </a:rPr>
              <a:t>Direct</a:t>
            </a:r>
            <a:br>
              <a:rPr lang="en-US" sz="2400" b="1">
                <a:solidFill>
                  <a:srgbClr val="009900"/>
                </a:solidFill>
              </a:rPr>
            </a:br>
            <a:r>
              <a:rPr lang="en-US" sz="2400" b="1">
                <a:solidFill>
                  <a:srgbClr val="009900"/>
                </a:solidFill>
              </a:rPr>
              <a:t>Materials</a:t>
            </a:r>
          </a:p>
        </p:txBody>
      </p:sp>
      <p:sp>
        <p:nvSpPr>
          <p:cNvPr id="106511" name="Rectangle 15"/>
          <p:cNvSpPr>
            <a:spLocks noGrp="1" noChangeArrowheads="1"/>
          </p:cNvSpPr>
          <p:nvPr>
            <p:ph type="title"/>
          </p:nvPr>
        </p:nvSpPr>
        <p:spPr>
          <a:noFill/>
          <a:ln/>
        </p:spPr>
        <p:txBody>
          <a:bodyPr/>
          <a:lstStyle/>
          <a:p>
            <a:r>
              <a:rPr lang="en-US"/>
              <a:t>Treatment of Direct Labor</a:t>
            </a:r>
          </a:p>
        </p:txBody>
      </p:sp>
      <p:sp>
        <p:nvSpPr>
          <p:cNvPr id="106512" name="Rectangle 16"/>
          <p:cNvSpPr>
            <a:spLocks noChangeArrowheads="1"/>
          </p:cNvSpPr>
          <p:nvPr/>
        </p:nvSpPr>
        <p:spPr bwMode="auto">
          <a:xfrm>
            <a:off x="5715000" y="1625600"/>
            <a:ext cx="3201988" cy="3106738"/>
          </a:xfrm>
          <a:prstGeom prst="rect">
            <a:avLst/>
          </a:prstGeom>
          <a:solidFill>
            <a:srgbClr val="CCECFF"/>
          </a:solidFill>
          <a:ln w="28575">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a:r>
              <a:rPr lang="en-US" sz="2800" b="1">
                <a:solidFill>
                  <a:srgbClr val="0000CC"/>
                </a:solidFill>
              </a:rPr>
              <a:t>Direct labor costs</a:t>
            </a:r>
            <a:br>
              <a:rPr lang="en-US" sz="2800" b="1">
                <a:solidFill>
                  <a:srgbClr val="0000CC"/>
                </a:solidFill>
              </a:rPr>
            </a:br>
            <a:r>
              <a:rPr lang="en-US" sz="2800" b="1">
                <a:solidFill>
                  <a:srgbClr val="0000CC"/>
                </a:solidFill>
              </a:rPr>
              <a:t>may be small</a:t>
            </a:r>
            <a:br>
              <a:rPr lang="en-US" sz="2800" b="1">
                <a:solidFill>
                  <a:srgbClr val="0000CC"/>
                </a:solidFill>
              </a:rPr>
            </a:br>
            <a:r>
              <a:rPr lang="en-US" sz="2800" b="1">
                <a:solidFill>
                  <a:srgbClr val="0000CC"/>
                </a:solidFill>
              </a:rPr>
              <a:t>in comparison to</a:t>
            </a:r>
            <a:br>
              <a:rPr lang="en-US" sz="2800" b="1">
                <a:solidFill>
                  <a:srgbClr val="0000CC"/>
                </a:solidFill>
              </a:rPr>
            </a:br>
            <a:r>
              <a:rPr lang="en-US" sz="2800" b="1">
                <a:solidFill>
                  <a:srgbClr val="0000CC"/>
                </a:solidFill>
              </a:rPr>
              <a:t>other product</a:t>
            </a:r>
          </a:p>
          <a:p>
            <a:pPr algn="ctr"/>
            <a:r>
              <a:rPr lang="en-US" sz="2800" b="1">
                <a:solidFill>
                  <a:srgbClr val="0000CC"/>
                </a:solidFill>
              </a:rPr>
              <a:t>costs in process</a:t>
            </a:r>
            <a:br>
              <a:rPr lang="en-US" sz="2800" b="1">
                <a:solidFill>
                  <a:srgbClr val="0000CC"/>
                </a:solidFill>
              </a:rPr>
            </a:br>
            <a:r>
              <a:rPr lang="en-US" sz="2800" b="1">
                <a:solidFill>
                  <a:srgbClr val="0000CC"/>
                </a:solidFill>
              </a:rPr>
              <a:t>costing systems.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90   of  181</a:t>
            </a:r>
          </a:p>
        </p:txBody>
      </p:sp>
    </p:spTree>
    <p:extLst>
      <p:ext uri="{BB962C8B-B14F-4D97-AF65-F5344CB8AC3E}">
        <p14:creationId xmlns:p14="http://schemas.microsoft.com/office/powerpoint/2010/main" val="3427647773"/>
      </p:ext>
    </p:extLst>
  </p:cSld>
  <p:clrMapOvr>
    <a:masterClrMapping/>
  </p:clrMapOvr>
  <p:transition spd="med">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Types of Product Costing Systems</a:t>
            </a:r>
          </a:p>
        </p:txBody>
      </p:sp>
      <p:grpSp>
        <p:nvGrpSpPr>
          <p:cNvPr id="31747" name="Group 3"/>
          <p:cNvGrpSpPr>
            <a:grpSpLocks/>
          </p:cNvGrpSpPr>
          <p:nvPr/>
        </p:nvGrpSpPr>
        <p:grpSpPr bwMode="auto">
          <a:xfrm>
            <a:off x="1549400" y="1612900"/>
            <a:ext cx="7031038" cy="2032000"/>
            <a:chOff x="976" y="1016"/>
            <a:chExt cx="4429" cy="1280"/>
          </a:xfrm>
        </p:grpSpPr>
        <p:sp>
          <p:nvSpPr>
            <p:cNvPr id="31753" name="Rectangle 4"/>
            <p:cNvSpPr>
              <a:spLocks noChangeArrowheads="1"/>
            </p:cNvSpPr>
            <p:nvPr/>
          </p:nvSpPr>
          <p:spPr bwMode="auto">
            <a:xfrm>
              <a:off x="977" y="1020"/>
              <a:ext cx="1298" cy="770"/>
            </a:xfrm>
            <a:prstGeom prst="rect">
              <a:avLst/>
            </a:prstGeom>
            <a:solidFill>
              <a:srgbClr val="C0C0C0"/>
            </a:solidFill>
            <a:ln w="25400">
              <a:solidFill>
                <a:srgbClr val="000000"/>
              </a:solidFill>
              <a:miter lim="800000"/>
              <a:headEnd/>
              <a:tailEnd/>
            </a:ln>
          </p:spPr>
          <p:txBody>
            <a:bodyPr wrap="none" anchor="ctr"/>
            <a:lstStyle/>
            <a:p>
              <a:endParaRPr lang="en-GB"/>
            </a:p>
          </p:txBody>
        </p:sp>
        <p:sp>
          <p:nvSpPr>
            <p:cNvPr id="31754" name="Freeform 5"/>
            <p:cNvSpPr>
              <a:spLocks/>
            </p:cNvSpPr>
            <p:nvPr/>
          </p:nvSpPr>
          <p:spPr bwMode="auto">
            <a:xfrm>
              <a:off x="2288" y="1016"/>
              <a:ext cx="3117" cy="1280"/>
            </a:xfrm>
            <a:custGeom>
              <a:avLst/>
              <a:gdLst>
                <a:gd name="T0" fmla="*/ 0 w 3117"/>
                <a:gd name="T1" fmla="*/ 0 h 1280"/>
                <a:gd name="T2" fmla="*/ 3116 w 3117"/>
                <a:gd name="T3" fmla="*/ 1279 h 1280"/>
                <a:gd name="T4" fmla="*/ 0 w 3117"/>
                <a:gd name="T5" fmla="*/ 787 h 1280"/>
                <a:gd name="T6" fmla="*/ 0 w 3117"/>
                <a:gd name="T7" fmla="*/ 0 h 1280"/>
                <a:gd name="T8" fmla="*/ 0 60000 65536"/>
                <a:gd name="T9" fmla="*/ 0 60000 65536"/>
                <a:gd name="T10" fmla="*/ 0 60000 65536"/>
                <a:gd name="T11" fmla="*/ 0 60000 65536"/>
                <a:gd name="T12" fmla="*/ 0 w 3117"/>
                <a:gd name="T13" fmla="*/ 0 h 1280"/>
                <a:gd name="T14" fmla="*/ 3117 w 3117"/>
                <a:gd name="T15" fmla="*/ 1280 h 1280"/>
              </a:gdLst>
              <a:ahLst/>
              <a:cxnLst>
                <a:cxn ang="T8">
                  <a:pos x="T0" y="T1"/>
                </a:cxn>
                <a:cxn ang="T9">
                  <a:pos x="T2" y="T3"/>
                </a:cxn>
                <a:cxn ang="T10">
                  <a:pos x="T4" y="T5"/>
                </a:cxn>
                <a:cxn ang="T11">
                  <a:pos x="T6" y="T7"/>
                </a:cxn>
              </a:cxnLst>
              <a:rect l="T12" t="T13" r="T14" b="T15"/>
              <a:pathLst>
                <a:path w="3117" h="1280">
                  <a:moveTo>
                    <a:pt x="0" y="0"/>
                  </a:moveTo>
                  <a:lnTo>
                    <a:pt x="3116" y="1279"/>
                  </a:lnTo>
                  <a:lnTo>
                    <a:pt x="0" y="787"/>
                  </a:lnTo>
                  <a:lnTo>
                    <a:pt x="0" y="0"/>
                  </a:lnTo>
                </a:path>
              </a:pathLst>
            </a:custGeom>
            <a:solidFill>
              <a:srgbClr val="606060"/>
            </a:solidFill>
            <a:ln w="25400" cap="rnd" cmpd="sng">
              <a:solidFill>
                <a:srgbClr val="000000"/>
              </a:solidFill>
              <a:prstDash val="solid"/>
              <a:round/>
              <a:headEnd type="none" w="med" len="med"/>
              <a:tailEnd type="none" w="med" len="med"/>
            </a:ln>
          </p:spPr>
          <p:txBody>
            <a:bodyPr/>
            <a:lstStyle/>
            <a:p>
              <a:endParaRPr lang="en-US"/>
            </a:p>
          </p:txBody>
        </p:sp>
        <p:sp>
          <p:nvSpPr>
            <p:cNvPr id="31755" name="Freeform 6"/>
            <p:cNvSpPr>
              <a:spLocks/>
            </p:cNvSpPr>
            <p:nvPr/>
          </p:nvSpPr>
          <p:spPr bwMode="auto">
            <a:xfrm>
              <a:off x="976" y="1803"/>
              <a:ext cx="4429" cy="493"/>
            </a:xfrm>
            <a:custGeom>
              <a:avLst/>
              <a:gdLst>
                <a:gd name="T0" fmla="*/ 0 w 4429"/>
                <a:gd name="T1" fmla="*/ 0 h 493"/>
                <a:gd name="T2" fmla="*/ 1312 w 4429"/>
                <a:gd name="T3" fmla="*/ 0 h 493"/>
                <a:gd name="T4" fmla="*/ 4428 w 4429"/>
                <a:gd name="T5" fmla="*/ 492 h 493"/>
                <a:gd name="T6" fmla="*/ 0 w 4429"/>
                <a:gd name="T7" fmla="*/ 0 h 493"/>
                <a:gd name="T8" fmla="*/ 0 60000 65536"/>
                <a:gd name="T9" fmla="*/ 0 60000 65536"/>
                <a:gd name="T10" fmla="*/ 0 60000 65536"/>
                <a:gd name="T11" fmla="*/ 0 60000 65536"/>
                <a:gd name="T12" fmla="*/ 0 w 4429"/>
                <a:gd name="T13" fmla="*/ 0 h 493"/>
                <a:gd name="T14" fmla="*/ 4429 w 4429"/>
                <a:gd name="T15" fmla="*/ 493 h 493"/>
              </a:gdLst>
              <a:ahLst/>
              <a:cxnLst>
                <a:cxn ang="T8">
                  <a:pos x="T0" y="T1"/>
                </a:cxn>
                <a:cxn ang="T9">
                  <a:pos x="T2" y="T3"/>
                </a:cxn>
                <a:cxn ang="T10">
                  <a:pos x="T4" y="T5"/>
                </a:cxn>
                <a:cxn ang="T11">
                  <a:pos x="T6" y="T7"/>
                </a:cxn>
              </a:cxnLst>
              <a:rect l="T12" t="T13" r="T14" b="T15"/>
              <a:pathLst>
                <a:path w="4429" h="493">
                  <a:moveTo>
                    <a:pt x="0" y="0"/>
                  </a:moveTo>
                  <a:lnTo>
                    <a:pt x="1312" y="0"/>
                  </a:lnTo>
                  <a:lnTo>
                    <a:pt x="4428" y="492"/>
                  </a:lnTo>
                  <a:lnTo>
                    <a:pt x="0" y="0"/>
                  </a:lnTo>
                </a:path>
              </a:pathLst>
            </a:custGeom>
            <a:solidFill>
              <a:srgbClr val="404040"/>
            </a:solidFill>
            <a:ln w="25400" cap="rnd" cmpd="sng">
              <a:solidFill>
                <a:srgbClr val="000000"/>
              </a:solidFill>
              <a:prstDash val="solid"/>
              <a:round/>
              <a:headEnd type="none" w="med" len="med"/>
              <a:tailEnd type="none" w="med" len="med"/>
            </a:ln>
          </p:spPr>
          <p:txBody>
            <a:bodyPr/>
            <a:lstStyle/>
            <a:p>
              <a:endParaRPr lang="en-US"/>
            </a:p>
          </p:txBody>
        </p:sp>
        <p:grpSp>
          <p:nvGrpSpPr>
            <p:cNvPr id="31756" name="Group 7"/>
            <p:cNvGrpSpPr>
              <a:grpSpLocks/>
            </p:cNvGrpSpPr>
            <p:nvPr/>
          </p:nvGrpSpPr>
          <p:grpSpPr bwMode="auto">
            <a:xfrm>
              <a:off x="2780" y="1016"/>
              <a:ext cx="2625" cy="1280"/>
              <a:chOff x="2780" y="1016"/>
              <a:chExt cx="2625" cy="1280"/>
            </a:xfrm>
          </p:grpSpPr>
          <p:sp>
            <p:nvSpPr>
              <p:cNvPr id="31757" name="Rectangle 8"/>
              <p:cNvSpPr>
                <a:spLocks noChangeArrowheads="1"/>
              </p:cNvSpPr>
              <p:nvPr/>
            </p:nvSpPr>
            <p:spPr bwMode="auto">
              <a:xfrm>
                <a:off x="2781" y="1020"/>
                <a:ext cx="1298" cy="770"/>
              </a:xfrm>
              <a:prstGeom prst="rect">
                <a:avLst/>
              </a:prstGeom>
              <a:solidFill>
                <a:srgbClr val="FFFF00"/>
              </a:solidFill>
              <a:ln w="25400">
                <a:solidFill>
                  <a:srgbClr val="000000"/>
                </a:solidFill>
                <a:miter lim="800000"/>
                <a:headEnd/>
                <a:tailEnd/>
              </a:ln>
            </p:spPr>
            <p:txBody>
              <a:bodyPr wrap="none" anchor="ctr"/>
              <a:lstStyle/>
              <a:p>
                <a:endParaRPr lang="en-GB"/>
              </a:p>
            </p:txBody>
          </p:sp>
          <p:sp>
            <p:nvSpPr>
              <p:cNvPr id="31758" name="Freeform 9"/>
              <p:cNvSpPr>
                <a:spLocks/>
              </p:cNvSpPr>
              <p:nvPr/>
            </p:nvSpPr>
            <p:spPr bwMode="auto">
              <a:xfrm>
                <a:off x="4092" y="1016"/>
                <a:ext cx="1313" cy="1280"/>
              </a:xfrm>
              <a:custGeom>
                <a:avLst/>
                <a:gdLst>
                  <a:gd name="T0" fmla="*/ 0 w 1313"/>
                  <a:gd name="T1" fmla="*/ 0 h 1280"/>
                  <a:gd name="T2" fmla="*/ 1312 w 1313"/>
                  <a:gd name="T3" fmla="*/ 1279 h 1280"/>
                  <a:gd name="T4" fmla="*/ 0 w 1313"/>
                  <a:gd name="T5" fmla="*/ 787 h 1280"/>
                  <a:gd name="T6" fmla="*/ 0 w 1313"/>
                  <a:gd name="T7" fmla="*/ 0 h 1280"/>
                  <a:gd name="T8" fmla="*/ 0 60000 65536"/>
                  <a:gd name="T9" fmla="*/ 0 60000 65536"/>
                  <a:gd name="T10" fmla="*/ 0 60000 65536"/>
                  <a:gd name="T11" fmla="*/ 0 60000 65536"/>
                  <a:gd name="T12" fmla="*/ 0 w 1313"/>
                  <a:gd name="T13" fmla="*/ 0 h 1280"/>
                  <a:gd name="T14" fmla="*/ 1313 w 1313"/>
                  <a:gd name="T15" fmla="*/ 1280 h 1280"/>
                </a:gdLst>
                <a:ahLst/>
                <a:cxnLst>
                  <a:cxn ang="T8">
                    <a:pos x="T0" y="T1"/>
                  </a:cxn>
                  <a:cxn ang="T9">
                    <a:pos x="T2" y="T3"/>
                  </a:cxn>
                  <a:cxn ang="T10">
                    <a:pos x="T4" y="T5"/>
                  </a:cxn>
                  <a:cxn ang="T11">
                    <a:pos x="T6" y="T7"/>
                  </a:cxn>
                </a:cxnLst>
                <a:rect l="T12" t="T13" r="T14" b="T15"/>
                <a:pathLst>
                  <a:path w="1313" h="1280">
                    <a:moveTo>
                      <a:pt x="0" y="0"/>
                    </a:moveTo>
                    <a:lnTo>
                      <a:pt x="1312" y="1279"/>
                    </a:lnTo>
                    <a:lnTo>
                      <a:pt x="0" y="787"/>
                    </a:lnTo>
                    <a:lnTo>
                      <a:pt x="0" y="0"/>
                    </a:lnTo>
                  </a:path>
                </a:pathLst>
              </a:custGeom>
              <a:solidFill>
                <a:srgbClr val="A0A000"/>
              </a:solidFill>
              <a:ln w="25400" cap="rnd" cmpd="sng">
                <a:solidFill>
                  <a:srgbClr val="000000"/>
                </a:solidFill>
                <a:prstDash val="solid"/>
                <a:round/>
                <a:headEnd type="none" w="med" len="med"/>
                <a:tailEnd type="none" w="med" len="med"/>
              </a:ln>
            </p:spPr>
            <p:txBody>
              <a:bodyPr/>
              <a:lstStyle/>
              <a:p>
                <a:endParaRPr lang="en-US"/>
              </a:p>
            </p:txBody>
          </p:sp>
          <p:sp>
            <p:nvSpPr>
              <p:cNvPr id="31759" name="Freeform 10"/>
              <p:cNvSpPr>
                <a:spLocks/>
              </p:cNvSpPr>
              <p:nvPr/>
            </p:nvSpPr>
            <p:spPr bwMode="auto">
              <a:xfrm>
                <a:off x="2780" y="1803"/>
                <a:ext cx="2625" cy="493"/>
              </a:xfrm>
              <a:custGeom>
                <a:avLst/>
                <a:gdLst>
                  <a:gd name="T0" fmla="*/ 0 w 2625"/>
                  <a:gd name="T1" fmla="*/ 0 h 493"/>
                  <a:gd name="T2" fmla="*/ 1312 w 2625"/>
                  <a:gd name="T3" fmla="*/ 0 h 493"/>
                  <a:gd name="T4" fmla="*/ 2624 w 2625"/>
                  <a:gd name="T5" fmla="*/ 492 h 493"/>
                  <a:gd name="T6" fmla="*/ 0 w 2625"/>
                  <a:gd name="T7" fmla="*/ 0 h 493"/>
                  <a:gd name="T8" fmla="*/ 0 60000 65536"/>
                  <a:gd name="T9" fmla="*/ 0 60000 65536"/>
                  <a:gd name="T10" fmla="*/ 0 60000 65536"/>
                  <a:gd name="T11" fmla="*/ 0 60000 65536"/>
                  <a:gd name="T12" fmla="*/ 0 w 2625"/>
                  <a:gd name="T13" fmla="*/ 0 h 493"/>
                  <a:gd name="T14" fmla="*/ 2625 w 2625"/>
                  <a:gd name="T15" fmla="*/ 493 h 493"/>
                </a:gdLst>
                <a:ahLst/>
                <a:cxnLst>
                  <a:cxn ang="T8">
                    <a:pos x="T0" y="T1"/>
                  </a:cxn>
                  <a:cxn ang="T9">
                    <a:pos x="T2" y="T3"/>
                  </a:cxn>
                  <a:cxn ang="T10">
                    <a:pos x="T4" y="T5"/>
                  </a:cxn>
                  <a:cxn ang="T11">
                    <a:pos x="T6" y="T7"/>
                  </a:cxn>
                </a:cxnLst>
                <a:rect l="T12" t="T13" r="T14" b="T15"/>
                <a:pathLst>
                  <a:path w="2625" h="493">
                    <a:moveTo>
                      <a:pt x="0" y="0"/>
                    </a:moveTo>
                    <a:lnTo>
                      <a:pt x="1312" y="0"/>
                    </a:lnTo>
                    <a:lnTo>
                      <a:pt x="2624" y="492"/>
                    </a:lnTo>
                    <a:lnTo>
                      <a:pt x="0" y="0"/>
                    </a:lnTo>
                  </a:path>
                </a:pathLst>
              </a:custGeom>
              <a:solidFill>
                <a:srgbClr val="404000"/>
              </a:solidFill>
              <a:ln w="25400" cap="rnd" cmpd="sng">
                <a:solidFill>
                  <a:srgbClr val="000000"/>
                </a:solidFill>
                <a:prstDash val="solid"/>
                <a:round/>
                <a:headEnd type="none" w="med" len="med"/>
                <a:tailEnd type="none" w="med" len="med"/>
              </a:ln>
            </p:spPr>
            <p:txBody>
              <a:bodyPr/>
              <a:lstStyle/>
              <a:p>
                <a:endParaRPr lang="en-US"/>
              </a:p>
            </p:txBody>
          </p:sp>
        </p:grpSp>
      </p:grpSp>
      <p:sp>
        <p:nvSpPr>
          <p:cNvPr id="31748" name="Rectangle 11"/>
          <p:cNvSpPr>
            <a:spLocks noChangeArrowheads="1"/>
          </p:cNvSpPr>
          <p:nvPr/>
        </p:nvSpPr>
        <p:spPr bwMode="auto">
          <a:xfrm>
            <a:off x="1524000" y="1658938"/>
            <a:ext cx="2054225" cy="1136650"/>
          </a:xfrm>
          <a:prstGeom prst="rect">
            <a:avLst/>
          </a:prstGeom>
          <a:solidFill>
            <a:srgbClr val="FFFFFF"/>
          </a:solidFill>
          <a:ln w="12700">
            <a:solidFill>
              <a:schemeClr val="tx1"/>
            </a:solidFill>
            <a:miter lim="800000"/>
            <a:headEnd/>
            <a:tailEnd/>
          </a:ln>
        </p:spPr>
        <p:txBody>
          <a:bodyPr lIns="90488" tIns="44450" rIns="90488" bIns="44450">
            <a:spAutoFit/>
          </a:bodyPr>
          <a:lstStyle/>
          <a:p>
            <a:pPr algn="ctr">
              <a:spcBef>
                <a:spcPct val="50000"/>
              </a:spcBef>
            </a:pPr>
            <a:r>
              <a:rPr lang="en-US" sz="3400">
                <a:solidFill>
                  <a:srgbClr val="FF0000"/>
                </a:solidFill>
              </a:rPr>
              <a:t>Process</a:t>
            </a:r>
            <a:br>
              <a:rPr lang="en-US" sz="3400">
                <a:solidFill>
                  <a:srgbClr val="FF0000"/>
                </a:solidFill>
              </a:rPr>
            </a:br>
            <a:r>
              <a:rPr lang="en-US" sz="3400">
                <a:solidFill>
                  <a:srgbClr val="FF0000"/>
                </a:solidFill>
              </a:rPr>
              <a:t>Costing</a:t>
            </a:r>
          </a:p>
        </p:txBody>
      </p:sp>
      <p:sp>
        <p:nvSpPr>
          <p:cNvPr id="31749" name="Rectangle 12"/>
          <p:cNvSpPr>
            <a:spLocks noChangeArrowheads="1"/>
          </p:cNvSpPr>
          <p:nvPr/>
        </p:nvSpPr>
        <p:spPr bwMode="auto">
          <a:xfrm>
            <a:off x="4419600" y="1658938"/>
            <a:ext cx="2057400" cy="1136650"/>
          </a:xfrm>
          <a:prstGeom prst="rect">
            <a:avLst/>
          </a:prstGeom>
          <a:solidFill>
            <a:srgbClr val="FFFFD5"/>
          </a:solidFill>
          <a:ln w="12700">
            <a:solidFill>
              <a:schemeClr val="tx1"/>
            </a:solidFill>
            <a:miter lim="800000"/>
            <a:headEnd/>
            <a:tailEnd/>
          </a:ln>
        </p:spPr>
        <p:txBody>
          <a:bodyPr lIns="90488" tIns="44450" rIns="90488" bIns="44450">
            <a:spAutoFit/>
          </a:bodyPr>
          <a:lstStyle/>
          <a:p>
            <a:pPr algn="ctr">
              <a:spcBef>
                <a:spcPct val="50000"/>
              </a:spcBef>
            </a:pPr>
            <a:r>
              <a:rPr lang="en-US" sz="3400">
                <a:solidFill>
                  <a:schemeClr val="tx2"/>
                </a:solidFill>
              </a:rPr>
              <a:t>Job-order</a:t>
            </a:r>
            <a:br>
              <a:rPr lang="en-US" sz="3400">
                <a:solidFill>
                  <a:schemeClr val="tx2"/>
                </a:solidFill>
              </a:rPr>
            </a:br>
            <a:r>
              <a:rPr lang="en-US" sz="3400">
                <a:solidFill>
                  <a:schemeClr val="tx2"/>
                </a:solidFill>
              </a:rPr>
              <a:t>Costing</a:t>
            </a:r>
            <a:endParaRPr lang="en-US" sz="3400">
              <a:solidFill>
                <a:schemeClr val="bg2"/>
              </a:solidFill>
            </a:endParaRPr>
          </a:p>
        </p:txBody>
      </p:sp>
      <p:grpSp>
        <p:nvGrpSpPr>
          <p:cNvPr id="4" name="Group 13"/>
          <p:cNvGrpSpPr>
            <a:grpSpLocks/>
          </p:cNvGrpSpPr>
          <p:nvPr/>
        </p:nvGrpSpPr>
        <p:grpSpPr bwMode="auto">
          <a:xfrm>
            <a:off x="838200" y="2743200"/>
            <a:ext cx="8001000" cy="3048000"/>
            <a:chOff x="528" y="1728"/>
            <a:chExt cx="5040" cy="1920"/>
          </a:xfrm>
        </p:grpSpPr>
        <p:sp>
          <p:nvSpPr>
            <p:cNvPr id="47118" name="Line 14"/>
            <p:cNvSpPr>
              <a:spLocks noChangeShapeType="1"/>
            </p:cNvSpPr>
            <p:nvPr/>
          </p:nvSpPr>
          <p:spPr bwMode="auto">
            <a:xfrm flipV="1">
              <a:off x="1440" y="1728"/>
              <a:ext cx="0" cy="768"/>
            </a:xfrm>
            <a:prstGeom prst="line">
              <a:avLst/>
            </a:prstGeom>
            <a:noFill/>
            <a:ln w="76200">
              <a:solidFill>
                <a:srgbClr val="FF3300"/>
              </a:solidFill>
              <a:round/>
              <a:headEnd/>
              <a:tailEnd type="triangle" w="med" len="med"/>
            </a:ln>
            <a:effectLst>
              <a:outerShdw dist="107763" dir="2700000" algn="ctr" rotWithShape="0">
                <a:schemeClr val="bg2"/>
              </a:outerShdw>
            </a:effectLst>
          </p:spPr>
          <p:txBody>
            <a:bodyPr/>
            <a:lstStyle/>
            <a:p>
              <a:pPr>
                <a:defRPr/>
              </a:pPr>
              <a:endParaRPr lang="en-GB"/>
            </a:p>
          </p:txBody>
        </p:sp>
        <p:sp>
          <p:nvSpPr>
            <p:cNvPr id="47119" name="Rectangle 15"/>
            <p:cNvSpPr>
              <a:spLocks noChangeArrowheads="1"/>
            </p:cNvSpPr>
            <p:nvPr/>
          </p:nvSpPr>
          <p:spPr bwMode="auto">
            <a:xfrm>
              <a:off x="528" y="2496"/>
              <a:ext cx="5040" cy="1152"/>
            </a:xfrm>
            <a:prstGeom prst="rect">
              <a:avLst/>
            </a:prstGeom>
            <a:solidFill>
              <a:srgbClr val="808080"/>
            </a:solidFill>
            <a:ln w="9525">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r>
                <a:rPr lang="en-US" sz="2600" b="1" u="sng">
                  <a:solidFill>
                    <a:srgbClr val="FFFF99"/>
                  </a:solidFill>
                  <a:effectLst>
                    <a:outerShdw blurRad="38100" dist="38100" dir="2700000" algn="tl">
                      <a:srgbClr val="000000"/>
                    </a:outerShdw>
                  </a:effectLst>
                </a:rPr>
                <a:t>Example companies:</a:t>
              </a:r>
              <a:br>
                <a:rPr lang="en-US" sz="2600" b="1" u="sng">
                  <a:solidFill>
                    <a:srgbClr val="FFFF99"/>
                  </a:solidFill>
                  <a:effectLst>
                    <a:outerShdw blurRad="38100" dist="38100" dir="2700000" algn="tl">
                      <a:srgbClr val="000000"/>
                    </a:outerShdw>
                  </a:effectLst>
                </a:rPr>
              </a:br>
              <a:r>
                <a:rPr lang="en-US" sz="2600" b="1">
                  <a:solidFill>
                    <a:srgbClr val="FFFF99"/>
                  </a:solidFill>
                  <a:effectLst>
                    <a:outerShdw blurRad="38100" dist="38100" dir="2700000" algn="tl">
                      <a:srgbClr val="000000"/>
                    </a:outerShdw>
                  </a:effectLst>
                </a:rPr>
                <a:t>1. Weyerhaeuser (paper manufacturing)</a:t>
              </a:r>
              <a:br>
                <a:rPr lang="en-US" sz="2600" b="1">
                  <a:solidFill>
                    <a:srgbClr val="FFFF99"/>
                  </a:solidFill>
                  <a:effectLst>
                    <a:outerShdw blurRad="38100" dist="38100" dir="2700000" algn="tl">
                      <a:srgbClr val="000000"/>
                    </a:outerShdw>
                  </a:effectLst>
                </a:rPr>
              </a:br>
              <a:r>
                <a:rPr lang="en-US" sz="2600" b="1">
                  <a:solidFill>
                    <a:srgbClr val="FFFF99"/>
                  </a:solidFill>
                  <a:effectLst>
                    <a:outerShdw blurRad="38100" dist="38100" dir="2700000" algn="tl">
                      <a:srgbClr val="000000"/>
                    </a:outerShdw>
                  </a:effectLst>
                </a:rPr>
                <a:t>2. Reynolds Aluminum (refining aluminum ingots)</a:t>
              </a:r>
            </a:p>
            <a:p>
              <a:pPr eaLnBrk="0" hangingPunct="0">
                <a:defRPr/>
              </a:pPr>
              <a:r>
                <a:rPr lang="en-US" sz="2600" b="1">
                  <a:solidFill>
                    <a:srgbClr val="FFFF99"/>
                  </a:solidFill>
                  <a:effectLst>
                    <a:outerShdw blurRad="38100" dist="38100" dir="2700000" algn="tl">
                      <a:srgbClr val="000000"/>
                    </a:outerShdw>
                  </a:effectLst>
                </a:rPr>
                <a:t>3. Coca-Cola (mixing and bottling beverages)</a:t>
              </a:r>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6  of  181</a:t>
            </a:r>
          </a:p>
        </p:txBody>
      </p:sp>
    </p:spTree>
    <p:extLst>
      <p:ext uri="{BB962C8B-B14F-4D97-AF65-F5344CB8AC3E}">
        <p14:creationId xmlns:p14="http://schemas.microsoft.com/office/powerpoint/2010/main" val="400196934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Grp="1" noChangeArrowheads="1"/>
          </p:cNvSpPr>
          <p:nvPr>
            <p:ph type="title"/>
          </p:nvPr>
        </p:nvSpPr>
        <p:spPr/>
        <p:txBody>
          <a:bodyPr/>
          <a:lstStyle/>
          <a:p>
            <a:r>
              <a:rPr lang="en-US"/>
              <a:t>Weighted-Average Example</a:t>
            </a:r>
          </a:p>
        </p:txBody>
      </p:sp>
      <p:graphicFrame>
        <p:nvGraphicFramePr>
          <p:cNvPr id="129032" name="Object 8"/>
          <p:cNvGraphicFramePr>
            <a:graphicFrameLocks/>
          </p:cNvGraphicFramePr>
          <p:nvPr/>
        </p:nvGraphicFramePr>
        <p:xfrm>
          <a:off x="419100" y="2933700"/>
          <a:ext cx="8286750" cy="3467100"/>
        </p:xfrm>
        <a:graphic>
          <a:graphicData uri="http://schemas.openxmlformats.org/presentationml/2006/ole">
            <mc:AlternateContent xmlns:mc="http://schemas.openxmlformats.org/markup-compatibility/2006">
              <mc:Choice xmlns:v="urn:schemas-microsoft-com:vml" Requires="v">
                <p:oleObj name="Worksheet" r:id="rId3" imgW="4457700" imgH="1857451" progId="Excel.Sheet.8">
                  <p:embed/>
                </p:oleObj>
              </mc:Choice>
              <mc:Fallback>
                <p:oleObj name="Worksheet" r:id="rId3" imgW="4457700" imgH="1857451" progId="Excel.Sheet.8">
                  <p:embed/>
                  <p:pic>
                    <p:nvPicPr>
                      <p:cNvPr id="129032"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933700"/>
                        <a:ext cx="8286750" cy="3467100"/>
                      </a:xfrm>
                      <a:prstGeom prst="rect">
                        <a:avLst/>
                      </a:prstGeom>
                      <a:noFill/>
                      <a:ln w="76200">
                        <a:solidFill>
                          <a:srgbClr val="00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4" name="Text Box 10"/>
          <p:cNvSpPr txBox="1">
            <a:spLocks noChangeArrowheads="1"/>
          </p:cNvSpPr>
          <p:nvPr/>
        </p:nvSpPr>
        <p:spPr bwMode="auto">
          <a:xfrm>
            <a:off x="952500" y="1581150"/>
            <a:ext cx="7239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Clr>
                <a:schemeClr val="folHlink"/>
              </a:buClr>
              <a:buSzPct val="90000"/>
              <a:buFont typeface="Wingdings" pitchFamily="2" charset="2"/>
              <a:buNone/>
            </a:pPr>
            <a:r>
              <a:rPr lang="en-US" sz="2800"/>
              <a:t>Double Diamond Skis reported the following activity in Shaping and Milling Department for the month of May: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91  of  181</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91394C7C-1066-43CF-A213-BB2CE784EDEA}"/>
                  </a:ext>
                </a:extLst>
              </p14:cNvPr>
              <p14:cNvContentPartPr/>
              <p14:nvPr/>
            </p14:nvContentPartPr>
            <p14:xfrm>
              <a:off x="2400840" y="1124280"/>
              <a:ext cx="5716800" cy="5144400"/>
            </p14:xfrm>
          </p:contentPart>
        </mc:Choice>
        <mc:Fallback>
          <p:pic>
            <p:nvPicPr>
              <p:cNvPr id="3" name="Ink 2">
                <a:extLst>
                  <a:ext uri="{FF2B5EF4-FFF2-40B4-BE49-F238E27FC236}">
                    <a16:creationId xmlns:a16="http://schemas.microsoft.com/office/drawing/2014/main" id="{91394C7C-1066-43CF-A213-BB2CE784EDEA}"/>
                  </a:ext>
                </a:extLst>
              </p:cNvPr>
              <p:cNvPicPr/>
              <p:nvPr/>
            </p:nvPicPr>
            <p:blipFill>
              <a:blip r:embed="rId6"/>
              <a:stretch>
                <a:fillRect/>
              </a:stretch>
            </p:blipFill>
            <p:spPr>
              <a:xfrm>
                <a:off x="2391480" y="1114920"/>
                <a:ext cx="5735520" cy="5163120"/>
              </a:xfrm>
              <a:prstGeom prst="rect">
                <a:avLst/>
              </a:prstGeom>
            </p:spPr>
          </p:pic>
        </mc:Fallback>
      </mc:AlternateContent>
    </p:spTree>
    <p:extLst>
      <p:ext uri="{BB962C8B-B14F-4D97-AF65-F5344CB8AC3E}">
        <p14:creationId xmlns:p14="http://schemas.microsoft.com/office/powerpoint/2010/main" val="1578860319"/>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9" name="Rectangle 9"/>
          <p:cNvSpPr>
            <a:spLocks noGrp="1" noChangeArrowheads="1"/>
          </p:cNvSpPr>
          <p:nvPr>
            <p:ph type="title"/>
          </p:nvPr>
        </p:nvSpPr>
        <p:spPr>
          <a:noFill/>
          <a:ln/>
        </p:spPr>
        <p:txBody>
          <a:bodyPr/>
          <a:lstStyle/>
          <a:p>
            <a:r>
              <a:rPr lang="en-US"/>
              <a:t>Weighted-Average Example</a:t>
            </a:r>
          </a:p>
        </p:txBody>
      </p:sp>
      <p:sp>
        <p:nvSpPr>
          <p:cNvPr id="133132" name="Text Box 12"/>
          <p:cNvSpPr txBox="1">
            <a:spLocks noChangeArrowheads="1"/>
          </p:cNvSpPr>
          <p:nvPr/>
        </p:nvSpPr>
        <p:spPr bwMode="auto">
          <a:xfrm>
            <a:off x="690563" y="1524000"/>
            <a:ext cx="776763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buClr>
                <a:schemeClr val="folHlink"/>
              </a:buClr>
              <a:buSzPct val="90000"/>
              <a:buFont typeface="Wingdings" pitchFamily="2" charset="2"/>
              <a:buNone/>
            </a:pPr>
            <a:r>
              <a:rPr lang="en-US" sz="2800"/>
              <a:t>The first step in calculating the equivalent units</a:t>
            </a:r>
            <a:br>
              <a:rPr lang="en-US" sz="2800"/>
            </a:br>
            <a:r>
              <a:rPr lang="en-US" sz="2800"/>
              <a:t>is to identify the units completed and transferred</a:t>
            </a:r>
            <a:br>
              <a:rPr lang="en-US" sz="2800"/>
            </a:br>
            <a:r>
              <a:rPr lang="en-US" sz="2800"/>
              <a:t>out of the Department in May (4,800 units).</a:t>
            </a:r>
            <a:endParaRPr lang="en-US"/>
          </a:p>
        </p:txBody>
      </p:sp>
      <p:graphicFrame>
        <p:nvGraphicFramePr>
          <p:cNvPr id="133134" name="Object 14"/>
          <p:cNvGraphicFramePr>
            <a:graphicFrameLocks/>
          </p:cNvGraphicFramePr>
          <p:nvPr/>
        </p:nvGraphicFramePr>
        <p:xfrm>
          <a:off x="457200" y="2990850"/>
          <a:ext cx="8439150" cy="3467100"/>
        </p:xfrm>
        <a:graphic>
          <a:graphicData uri="http://schemas.openxmlformats.org/presentationml/2006/ole">
            <mc:AlternateContent xmlns:mc="http://schemas.openxmlformats.org/markup-compatibility/2006">
              <mc:Choice xmlns:v="urn:schemas-microsoft-com:vml" Requires="v">
                <p:oleObj name="Worksheet" r:id="rId3" imgW="4191305" imgH="1743456" progId="Excel.Sheet.8">
                  <p:embed/>
                </p:oleObj>
              </mc:Choice>
              <mc:Fallback>
                <p:oleObj name="Worksheet" r:id="rId3" imgW="4191305" imgH="1743456" progId="Excel.Sheet.8">
                  <p:embed/>
                  <p:pic>
                    <p:nvPicPr>
                      <p:cNvPr id="133134" name="Object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90850"/>
                        <a:ext cx="8439150" cy="3467100"/>
                      </a:xfrm>
                      <a:prstGeom prst="rect">
                        <a:avLst/>
                      </a:prstGeom>
                      <a:noFill/>
                      <a:ln w="76200">
                        <a:solidFill>
                          <a:srgbClr val="9900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92  of  181</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EADE9D82-77D6-44BB-A364-E1B0A610BB80}"/>
                  </a:ext>
                </a:extLst>
              </p14:cNvPr>
              <p14:cNvContentPartPr/>
              <p14:nvPr/>
            </p14:nvContentPartPr>
            <p14:xfrm>
              <a:off x="4417366" y="2398043"/>
              <a:ext cx="3651480" cy="92160"/>
            </p14:xfrm>
          </p:contentPart>
        </mc:Choice>
        <mc:Fallback>
          <p:pic>
            <p:nvPicPr>
              <p:cNvPr id="3" name="Ink 2">
                <a:extLst>
                  <a:ext uri="{FF2B5EF4-FFF2-40B4-BE49-F238E27FC236}">
                    <a16:creationId xmlns:a16="http://schemas.microsoft.com/office/drawing/2014/main" id="{EADE9D82-77D6-44BB-A364-E1B0A610BB80}"/>
                  </a:ext>
                </a:extLst>
              </p:cNvPr>
              <p:cNvPicPr/>
              <p:nvPr/>
            </p:nvPicPr>
            <p:blipFill>
              <a:blip r:embed="rId6"/>
              <a:stretch>
                <a:fillRect/>
              </a:stretch>
            </p:blipFill>
            <p:spPr>
              <a:xfrm>
                <a:off x="4399366" y="2380403"/>
                <a:ext cx="3687120" cy="127800"/>
              </a:xfrm>
              <a:prstGeom prst="rect">
                <a:avLst/>
              </a:prstGeom>
            </p:spPr>
          </p:pic>
        </mc:Fallback>
      </mc:AlternateContent>
      <p:grpSp>
        <p:nvGrpSpPr>
          <p:cNvPr id="14" name="Group 13">
            <a:extLst>
              <a:ext uri="{FF2B5EF4-FFF2-40B4-BE49-F238E27FC236}">
                <a16:creationId xmlns:a16="http://schemas.microsoft.com/office/drawing/2014/main" id="{94C731A5-74AF-425F-8506-0B38E588B425}"/>
              </a:ext>
            </a:extLst>
          </p:cNvPr>
          <p:cNvGrpSpPr/>
          <p:nvPr/>
        </p:nvGrpSpPr>
        <p:grpSpPr>
          <a:xfrm>
            <a:off x="8513806" y="2220563"/>
            <a:ext cx="170640" cy="115560"/>
            <a:chOff x="8513806" y="2220563"/>
            <a:chExt cx="170640" cy="115560"/>
          </a:xfrm>
        </p:grpSpPr>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F9107AC6-7636-4A3E-8B97-95318874A169}"/>
                    </a:ext>
                  </a:extLst>
                </p14:cNvPr>
                <p14:cNvContentPartPr/>
                <p14:nvPr/>
              </p14:nvContentPartPr>
              <p14:xfrm>
                <a:off x="8513806" y="2271683"/>
                <a:ext cx="170640" cy="13320"/>
              </p14:xfrm>
            </p:contentPart>
          </mc:Choice>
          <mc:Fallback>
            <p:pic>
              <p:nvPicPr>
                <p:cNvPr id="4" name="Ink 3">
                  <a:extLst>
                    <a:ext uri="{FF2B5EF4-FFF2-40B4-BE49-F238E27FC236}">
                      <a16:creationId xmlns:a16="http://schemas.microsoft.com/office/drawing/2014/main" id="{F9107AC6-7636-4A3E-8B97-95318874A169}"/>
                    </a:ext>
                  </a:extLst>
                </p:cNvPr>
                <p:cNvPicPr/>
                <p:nvPr/>
              </p:nvPicPr>
              <p:blipFill>
                <a:blip r:embed="rId8"/>
                <a:stretch>
                  <a:fillRect/>
                </a:stretch>
              </p:blipFill>
              <p:spPr>
                <a:xfrm>
                  <a:off x="8495806" y="2254043"/>
                  <a:ext cx="206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BB6D3511-7E9C-481B-B10A-8F19057D48DC}"/>
                    </a:ext>
                  </a:extLst>
                </p14:cNvPr>
                <p14:cNvContentPartPr/>
                <p14:nvPr/>
              </p14:nvContentPartPr>
              <p14:xfrm>
                <a:off x="8603806" y="2220563"/>
                <a:ext cx="360" cy="115560"/>
              </p14:xfrm>
            </p:contentPart>
          </mc:Choice>
          <mc:Fallback>
            <p:pic>
              <p:nvPicPr>
                <p:cNvPr id="5" name="Ink 4">
                  <a:extLst>
                    <a:ext uri="{FF2B5EF4-FFF2-40B4-BE49-F238E27FC236}">
                      <a16:creationId xmlns:a16="http://schemas.microsoft.com/office/drawing/2014/main" id="{BB6D3511-7E9C-481B-B10A-8F19057D48DC}"/>
                    </a:ext>
                  </a:extLst>
                </p:cNvPr>
                <p:cNvPicPr/>
                <p:nvPr/>
              </p:nvPicPr>
              <p:blipFill>
                <a:blip r:embed="rId10"/>
                <a:stretch>
                  <a:fillRect/>
                </a:stretch>
              </p:blipFill>
              <p:spPr>
                <a:xfrm>
                  <a:off x="8585806" y="2202563"/>
                  <a:ext cx="36000" cy="151200"/>
                </a:xfrm>
                <a:prstGeom prst="rect">
                  <a:avLst/>
                </a:prstGeom>
              </p:spPr>
            </p:pic>
          </mc:Fallback>
        </mc:AlternateContent>
      </p:grpSp>
      <p:grpSp>
        <p:nvGrpSpPr>
          <p:cNvPr id="13" name="Group 12">
            <a:extLst>
              <a:ext uri="{FF2B5EF4-FFF2-40B4-BE49-F238E27FC236}">
                <a16:creationId xmlns:a16="http://schemas.microsoft.com/office/drawing/2014/main" id="{F312AC3D-73DF-4639-92E0-67950EA8FBDA}"/>
              </a:ext>
            </a:extLst>
          </p:cNvPr>
          <p:cNvGrpSpPr/>
          <p:nvPr/>
        </p:nvGrpSpPr>
        <p:grpSpPr>
          <a:xfrm>
            <a:off x="8064166" y="2461403"/>
            <a:ext cx="1086480" cy="392400"/>
            <a:chOff x="8064166" y="2461403"/>
            <a:chExt cx="1086480" cy="392400"/>
          </a:xfrm>
        </p:grpSpPr>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1A067577-DD79-412D-AA1A-A9E8376635DD}"/>
                    </a:ext>
                  </a:extLst>
                </p14:cNvPr>
                <p14:cNvContentPartPr/>
                <p14:nvPr/>
              </p14:nvContentPartPr>
              <p14:xfrm>
                <a:off x="8064166" y="2524403"/>
                <a:ext cx="292320" cy="151200"/>
              </p14:xfrm>
            </p:contentPart>
          </mc:Choice>
          <mc:Fallback>
            <p:pic>
              <p:nvPicPr>
                <p:cNvPr id="6" name="Ink 5">
                  <a:extLst>
                    <a:ext uri="{FF2B5EF4-FFF2-40B4-BE49-F238E27FC236}">
                      <a16:creationId xmlns:a16="http://schemas.microsoft.com/office/drawing/2014/main" id="{1A067577-DD79-412D-AA1A-A9E8376635DD}"/>
                    </a:ext>
                  </a:extLst>
                </p:cNvPr>
                <p:cNvPicPr/>
                <p:nvPr/>
              </p:nvPicPr>
              <p:blipFill>
                <a:blip r:embed="rId12"/>
                <a:stretch>
                  <a:fillRect/>
                </a:stretch>
              </p:blipFill>
              <p:spPr>
                <a:xfrm>
                  <a:off x="8046166" y="2506763"/>
                  <a:ext cx="327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55D1A460-6264-4BF6-9B37-E0B800CEEC5E}"/>
                    </a:ext>
                  </a:extLst>
                </p14:cNvPr>
                <p14:cNvContentPartPr/>
                <p14:nvPr/>
              </p14:nvContentPartPr>
              <p14:xfrm>
                <a:off x="8409766" y="2461403"/>
                <a:ext cx="174960" cy="255240"/>
              </p14:xfrm>
            </p:contentPart>
          </mc:Choice>
          <mc:Fallback>
            <p:pic>
              <p:nvPicPr>
                <p:cNvPr id="7" name="Ink 6">
                  <a:extLst>
                    <a:ext uri="{FF2B5EF4-FFF2-40B4-BE49-F238E27FC236}">
                      <a16:creationId xmlns:a16="http://schemas.microsoft.com/office/drawing/2014/main" id="{55D1A460-6264-4BF6-9B37-E0B800CEEC5E}"/>
                    </a:ext>
                  </a:extLst>
                </p:cNvPr>
                <p:cNvPicPr/>
                <p:nvPr/>
              </p:nvPicPr>
              <p:blipFill>
                <a:blip r:embed="rId14"/>
                <a:stretch>
                  <a:fillRect/>
                </a:stretch>
              </p:blipFill>
              <p:spPr>
                <a:xfrm>
                  <a:off x="8391766" y="2443403"/>
                  <a:ext cx="2106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a:extLst>
                    <a:ext uri="{FF2B5EF4-FFF2-40B4-BE49-F238E27FC236}">
                      <a16:creationId xmlns:a16="http://schemas.microsoft.com/office/drawing/2014/main" id="{382342E0-9198-49B3-A10B-B390C3738CAC}"/>
                    </a:ext>
                  </a:extLst>
                </p14:cNvPr>
                <p14:cNvContentPartPr/>
                <p14:nvPr/>
              </p14:nvContentPartPr>
              <p14:xfrm>
                <a:off x="8414446" y="2521163"/>
                <a:ext cx="285480" cy="250560"/>
              </p14:xfrm>
            </p:contentPart>
          </mc:Choice>
          <mc:Fallback>
            <p:pic>
              <p:nvPicPr>
                <p:cNvPr id="8" name="Ink 7">
                  <a:extLst>
                    <a:ext uri="{FF2B5EF4-FFF2-40B4-BE49-F238E27FC236}">
                      <a16:creationId xmlns:a16="http://schemas.microsoft.com/office/drawing/2014/main" id="{382342E0-9198-49B3-A10B-B390C3738CAC}"/>
                    </a:ext>
                  </a:extLst>
                </p:cNvPr>
                <p:cNvPicPr/>
                <p:nvPr/>
              </p:nvPicPr>
              <p:blipFill>
                <a:blip r:embed="rId16"/>
                <a:stretch>
                  <a:fillRect/>
                </a:stretch>
              </p:blipFill>
              <p:spPr>
                <a:xfrm>
                  <a:off x="8396446" y="2503163"/>
                  <a:ext cx="3211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D0CB2635-7DB0-435F-9000-BCD6D0303DED}"/>
                    </a:ext>
                  </a:extLst>
                </p14:cNvPr>
                <p14:cNvContentPartPr/>
                <p14:nvPr/>
              </p14:nvContentPartPr>
              <p14:xfrm>
                <a:off x="8694886" y="2715923"/>
                <a:ext cx="118800" cy="16920"/>
              </p14:xfrm>
            </p:contentPart>
          </mc:Choice>
          <mc:Fallback>
            <p:pic>
              <p:nvPicPr>
                <p:cNvPr id="9" name="Ink 8">
                  <a:extLst>
                    <a:ext uri="{FF2B5EF4-FFF2-40B4-BE49-F238E27FC236}">
                      <a16:creationId xmlns:a16="http://schemas.microsoft.com/office/drawing/2014/main" id="{D0CB2635-7DB0-435F-9000-BCD6D0303DED}"/>
                    </a:ext>
                  </a:extLst>
                </p:cNvPr>
                <p:cNvPicPr/>
                <p:nvPr/>
              </p:nvPicPr>
              <p:blipFill>
                <a:blip r:embed="rId18"/>
                <a:stretch>
                  <a:fillRect/>
                </a:stretch>
              </p:blipFill>
              <p:spPr>
                <a:xfrm>
                  <a:off x="8677246" y="2698283"/>
                  <a:ext cx="154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a:extLst>
                    <a:ext uri="{FF2B5EF4-FFF2-40B4-BE49-F238E27FC236}">
                      <a16:creationId xmlns:a16="http://schemas.microsoft.com/office/drawing/2014/main" id="{9F2A6E19-0B30-4659-9346-D125F748A6B2}"/>
                    </a:ext>
                  </a:extLst>
                </p14:cNvPr>
                <p14:cNvContentPartPr/>
                <p14:nvPr/>
              </p14:nvContentPartPr>
              <p14:xfrm>
                <a:off x="8829886" y="2614043"/>
                <a:ext cx="60120" cy="215640"/>
              </p14:xfrm>
            </p:contentPart>
          </mc:Choice>
          <mc:Fallback>
            <p:pic>
              <p:nvPicPr>
                <p:cNvPr id="10" name="Ink 9">
                  <a:extLst>
                    <a:ext uri="{FF2B5EF4-FFF2-40B4-BE49-F238E27FC236}">
                      <a16:creationId xmlns:a16="http://schemas.microsoft.com/office/drawing/2014/main" id="{9F2A6E19-0B30-4659-9346-D125F748A6B2}"/>
                    </a:ext>
                  </a:extLst>
                </p:cNvPr>
                <p:cNvPicPr/>
                <p:nvPr/>
              </p:nvPicPr>
              <p:blipFill>
                <a:blip r:embed="rId20"/>
                <a:stretch>
                  <a:fillRect/>
                </a:stretch>
              </p:blipFill>
              <p:spPr>
                <a:xfrm>
                  <a:off x="8812246" y="2596043"/>
                  <a:ext cx="95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a:extLst>
                    <a:ext uri="{FF2B5EF4-FFF2-40B4-BE49-F238E27FC236}">
                      <a16:creationId xmlns:a16="http://schemas.microsoft.com/office/drawing/2014/main" id="{2220ED9A-8955-4A16-9B8C-1FD89DE39710}"/>
                    </a:ext>
                  </a:extLst>
                </p14:cNvPr>
                <p14:cNvContentPartPr/>
                <p14:nvPr/>
              </p14:nvContentPartPr>
              <p14:xfrm>
                <a:off x="8915206" y="2697563"/>
                <a:ext cx="70920" cy="111960"/>
              </p14:xfrm>
            </p:contentPart>
          </mc:Choice>
          <mc:Fallback>
            <p:pic>
              <p:nvPicPr>
                <p:cNvPr id="11" name="Ink 10">
                  <a:extLst>
                    <a:ext uri="{FF2B5EF4-FFF2-40B4-BE49-F238E27FC236}">
                      <a16:creationId xmlns:a16="http://schemas.microsoft.com/office/drawing/2014/main" id="{2220ED9A-8955-4A16-9B8C-1FD89DE39710}"/>
                    </a:ext>
                  </a:extLst>
                </p:cNvPr>
                <p:cNvPicPr/>
                <p:nvPr/>
              </p:nvPicPr>
              <p:blipFill>
                <a:blip r:embed="rId22"/>
                <a:stretch>
                  <a:fillRect/>
                </a:stretch>
              </p:blipFill>
              <p:spPr>
                <a:xfrm>
                  <a:off x="8897206" y="2679923"/>
                  <a:ext cx="106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a:extLst>
                    <a:ext uri="{FF2B5EF4-FFF2-40B4-BE49-F238E27FC236}">
                      <a16:creationId xmlns:a16="http://schemas.microsoft.com/office/drawing/2014/main" id="{F19C05F1-33BE-468D-9EFE-FE2B44B3DEED}"/>
                    </a:ext>
                  </a:extLst>
                </p14:cNvPr>
                <p14:cNvContentPartPr/>
                <p14:nvPr/>
              </p14:nvContentPartPr>
              <p14:xfrm>
                <a:off x="9048046" y="2670923"/>
                <a:ext cx="102600" cy="182880"/>
              </p14:xfrm>
            </p:contentPart>
          </mc:Choice>
          <mc:Fallback>
            <p:pic>
              <p:nvPicPr>
                <p:cNvPr id="12" name="Ink 11">
                  <a:extLst>
                    <a:ext uri="{FF2B5EF4-FFF2-40B4-BE49-F238E27FC236}">
                      <a16:creationId xmlns:a16="http://schemas.microsoft.com/office/drawing/2014/main" id="{F19C05F1-33BE-468D-9EFE-FE2B44B3DEED}"/>
                    </a:ext>
                  </a:extLst>
                </p:cNvPr>
                <p:cNvPicPr/>
                <p:nvPr/>
              </p:nvPicPr>
              <p:blipFill>
                <a:blip r:embed="rId24"/>
                <a:stretch>
                  <a:fillRect/>
                </a:stretch>
              </p:blipFill>
              <p:spPr>
                <a:xfrm>
                  <a:off x="9030406" y="2652923"/>
                  <a:ext cx="138240" cy="218520"/>
                </a:xfrm>
                <a:prstGeom prst="rect">
                  <a:avLst/>
                </a:prstGeom>
              </p:spPr>
            </p:pic>
          </mc:Fallback>
        </mc:AlternateContent>
      </p:grpSp>
    </p:spTree>
    <p:extLst>
      <p:ext uri="{BB962C8B-B14F-4D97-AF65-F5344CB8AC3E}">
        <p14:creationId xmlns:p14="http://schemas.microsoft.com/office/powerpoint/2010/main" val="80710019"/>
      </p:ext>
    </p:extLst>
  </p:cSld>
  <p:clrMapOvr>
    <a:masterClrMapping/>
  </p:clrMapOvr>
  <p:transition>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Rectangle 9"/>
          <p:cNvSpPr>
            <a:spLocks noGrp="1" noChangeArrowheads="1"/>
          </p:cNvSpPr>
          <p:nvPr>
            <p:ph type="title"/>
          </p:nvPr>
        </p:nvSpPr>
        <p:spPr>
          <a:noFill/>
          <a:ln/>
        </p:spPr>
        <p:txBody>
          <a:bodyPr/>
          <a:lstStyle/>
          <a:p>
            <a:r>
              <a:rPr lang="en-US"/>
              <a:t>Weighted-Average Example</a:t>
            </a:r>
          </a:p>
        </p:txBody>
      </p:sp>
      <p:graphicFrame>
        <p:nvGraphicFramePr>
          <p:cNvPr id="135179" name="Object 11"/>
          <p:cNvGraphicFramePr>
            <a:graphicFrameLocks/>
          </p:cNvGraphicFramePr>
          <p:nvPr/>
        </p:nvGraphicFramePr>
        <p:xfrm>
          <a:off x="457200" y="2990850"/>
          <a:ext cx="8439150" cy="3467100"/>
        </p:xfrm>
        <a:graphic>
          <a:graphicData uri="http://schemas.openxmlformats.org/presentationml/2006/ole">
            <mc:AlternateContent xmlns:mc="http://schemas.openxmlformats.org/markup-compatibility/2006">
              <mc:Choice xmlns:v="urn:schemas-microsoft-com:vml" Requires="v">
                <p:oleObj name="Worksheet" r:id="rId3" imgW="4191000" imgH="1743151" progId="Excel.Sheet.8">
                  <p:embed/>
                </p:oleObj>
              </mc:Choice>
              <mc:Fallback>
                <p:oleObj name="Worksheet" r:id="rId3" imgW="4191000" imgH="1743151" progId="Excel.Sheet.8">
                  <p:embed/>
                  <p:pic>
                    <p:nvPicPr>
                      <p:cNvPr id="135179"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90850"/>
                        <a:ext cx="8439150" cy="3467100"/>
                      </a:xfrm>
                      <a:prstGeom prst="rect">
                        <a:avLst/>
                      </a:prstGeom>
                      <a:noFill/>
                      <a:ln w="76200">
                        <a:solidFill>
                          <a:srgbClr val="9900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80" name="Text Box 12"/>
          <p:cNvSpPr txBox="1">
            <a:spLocks noChangeArrowheads="1"/>
          </p:cNvSpPr>
          <p:nvPr/>
        </p:nvSpPr>
        <p:spPr bwMode="auto">
          <a:xfrm>
            <a:off x="723900" y="1371600"/>
            <a:ext cx="7696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90000"/>
              <a:buFont typeface="Wingdings" pitchFamily="2" charset="2"/>
              <a:buNone/>
            </a:pPr>
            <a:r>
              <a:rPr lang="en-US" sz="2400"/>
              <a:t>The second step is to identify the </a:t>
            </a:r>
            <a:r>
              <a:rPr lang="en-US" sz="2400" i="1">
                <a:solidFill>
                  <a:schemeClr val="tx2"/>
                </a:solidFill>
              </a:rPr>
              <a:t>equivalent units</a:t>
            </a:r>
            <a:r>
              <a:rPr lang="en-US" sz="2400"/>
              <a:t> of production in </a:t>
            </a:r>
            <a:r>
              <a:rPr lang="en-US" sz="2400" i="1">
                <a:solidFill>
                  <a:schemeClr val="tx2"/>
                </a:solidFill>
              </a:rPr>
              <a:t>ending work in process</a:t>
            </a:r>
            <a:r>
              <a:rPr lang="en-US" sz="2400"/>
              <a:t> with respect to </a:t>
            </a:r>
            <a:r>
              <a:rPr lang="en-US" sz="2400" i="1">
                <a:solidFill>
                  <a:schemeClr val="tx2"/>
                </a:solidFill>
              </a:rPr>
              <a:t>materials</a:t>
            </a:r>
            <a:r>
              <a:rPr lang="en-US" sz="2400"/>
              <a:t> for the month (160 units) and add this to the 4,800 units from step one.</a:t>
            </a:r>
          </a:p>
          <a:p>
            <a:pPr>
              <a:spcBef>
                <a:spcPct val="50000"/>
              </a:spcBef>
            </a:pPr>
            <a:endParaRPr lang="en-US" sz="2400"/>
          </a:p>
        </p:txBody>
      </p:sp>
      <p:sp>
        <p:nvSpPr>
          <p:cNvPr id="2" name="Footer Placeholder 1"/>
          <p:cNvSpPr>
            <a:spLocks noGrp="1"/>
          </p:cNvSpPr>
          <p:nvPr>
            <p:ph type="ftr" sz="quarter" idx="10"/>
          </p:nvPr>
        </p:nvSpPr>
        <p:spPr/>
        <p:txBody>
          <a:bodyPr/>
          <a:lstStyle/>
          <a:p>
            <a:pPr>
              <a:defRPr/>
            </a:pPr>
            <a:r>
              <a:rPr lang="en-US" dirty="0">
                <a:solidFill>
                  <a:srgbClr val="000000"/>
                </a:solidFill>
              </a:rPr>
              <a:t>Slide  93 of  181</a:t>
            </a:r>
          </a:p>
        </p:txBody>
      </p:sp>
      <p:grpSp>
        <p:nvGrpSpPr>
          <p:cNvPr id="5" name="Group 4">
            <a:extLst>
              <a:ext uri="{FF2B5EF4-FFF2-40B4-BE49-F238E27FC236}">
                <a16:creationId xmlns:a16="http://schemas.microsoft.com/office/drawing/2014/main" id="{1999AB57-8D6B-4C81-A6DE-6915005EC6F8}"/>
              </a:ext>
            </a:extLst>
          </p:cNvPr>
          <p:cNvGrpSpPr/>
          <p:nvPr/>
        </p:nvGrpSpPr>
        <p:grpSpPr>
          <a:xfrm>
            <a:off x="6889486" y="3089243"/>
            <a:ext cx="438480" cy="156600"/>
            <a:chOff x="6889486" y="3089243"/>
            <a:chExt cx="438480" cy="156600"/>
          </a:xfrm>
        </p:grpSpPr>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DD76F76B-4E4C-4CE9-ADF0-24B190B9B089}"/>
                    </a:ext>
                  </a:extLst>
                </p14:cNvPr>
                <p14:cNvContentPartPr/>
                <p14:nvPr/>
              </p14:nvContentPartPr>
              <p14:xfrm>
                <a:off x="6889486" y="3167723"/>
                <a:ext cx="360" cy="2520"/>
              </p14:xfrm>
            </p:contentPart>
          </mc:Choice>
          <mc:Fallback>
            <p:pic>
              <p:nvPicPr>
                <p:cNvPr id="3" name="Ink 2">
                  <a:extLst>
                    <a:ext uri="{FF2B5EF4-FFF2-40B4-BE49-F238E27FC236}">
                      <a16:creationId xmlns:a16="http://schemas.microsoft.com/office/drawing/2014/main" id="{DD76F76B-4E4C-4CE9-ADF0-24B190B9B089}"/>
                    </a:ext>
                  </a:extLst>
                </p:cNvPr>
                <p:cNvPicPr/>
                <p:nvPr/>
              </p:nvPicPr>
              <p:blipFill>
                <a:blip r:embed="rId6"/>
                <a:stretch>
                  <a:fillRect/>
                </a:stretch>
              </p:blipFill>
              <p:spPr>
                <a:xfrm>
                  <a:off x="6871846" y="3149723"/>
                  <a:ext cx="36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8045B0BC-5309-4825-BE76-432C576C3D81}"/>
                    </a:ext>
                  </a:extLst>
                </p14:cNvPr>
                <p14:cNvContentPartPr/>
                <p14:nvPr/>
              </p14:nvContentPartPr>
              <p14:xfrm>
                <a:off x="6897766" y="3089243"/>
                <a:ext cx="430200" cy="156600"/>
              </p14:xfrm>
            </p:contentPart>
          </mc:Choice>
          <mc:Fallback>
            <p:pic>
              <p:nvPicPr>
                <p:cNvPr id="4" name="Ink 3">
                  <a:extLst>
                    <a:ext uri="{FF2B5EF4-FFF2-40B4-BE49-F238E27FC236}">
                      <a16:creationId xmlns:a16="http://schemas.microsoft.com/office/drawing/2014/main" id="{8045B0BC-5309-4825-BE76-432C576C3D81}"/>
                    </a:ext>
                  </a:extLst>
                </p:cNvPr>
                <p:cNvPicPr/>
                <p:nvPr/>
              </p:nvPicPr>
              <p:blipFill>
                <a:blip r:embed="rId8"/>
                <a:stretch>
                  <a:fillRect/>
                </a:stretch>
              </p:blipFill>
              <p:spPr>
                <a:xfrm>
                  <a:off x="6880126" y="3071603"/>
                  <a:ext cx="465840" cy="192240"/>
                </a:xfrm>
                <a:prstGeom prst="rect">
                  <a:avLst/>
                </a:prstGeom>
              </p:spPr>
            </p:pic>
          </mc:Fallback>
        </mc:AlternateContent>
      </p:grpSp>
    </p:spTree>
    <p:extLst>
      <p:ext uri="{BB962C8B-B14F-4D97-AF65-F5344CB8AC3E}">
        <p14:creationId xmlns:p14="http://schemas.microsoft.com/office/powerpoint/2010/main" val="3738740779"/>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Rectangle 7"/>
          <p:cNvSpPr>
            <a:spLocks noGrp="1" noChangeArrowheads="1"/>
          </p:cNvSpPr>
          <p:nvPr>
            <p:ph type="title"/>
          </p:nvPr>
        </p:nvSpPr>
        <p:spPr>
          <a:noFill/>
          <a:ln/>
        </p:spPr>
        <p:txBody>
          <a:bodyPr/>
          <a:lstStyle/>
          <a:p>
            <a:r>
              <a:rPr lang="en-US"/>
              <a:t>Weighted-Average Example</a:t>
            </a:r>
          </a:p>
        </p:txBody>
      </p:sp>
      <p:graphicFrame>
        <p:nvGraphicFramePr>
          <p:cNvPr id="137225" name="Object 9"/>
          <p:cNvGraphicFramePr>
            <a:graphicFrameLocks/>
          </p:cNvGraphicFramePr>
          <p:nvPr/>
        </p:nvGraphicFramePr>
        <p:xfrm>
          <a:off x="457200" y="2990850"/>
          <a:ext cx="8439150" cy="3467100"/>
        </p:xfrm>
        <a:graphic>
          <a:graphicData uri="http://schemas.openxmlformats.org/presentationml/2006/ole">
            <mc:AlternateContent xmlns:mc="http://schemas.openxmlformats.org/markup-compatibility/2006">
              <mc:Choice xmlns:v="urn:schemas-microsoft-com:vml" Requires="v">
                <p:oleObj name="Worksheet" r:id="rId3" imgW="4191000" imgH="1743151" progId="Excel.Sheet.8">
                  <p:embed/>
                </p:oleObj>
              </mc:Choice>
              <mc:Fallback>
                <p:oleObj name="Worksheet" r:id="rId3" imgW="4191000" imgH="1743151" progId="Excel.Sheet.8">
                  <p:embed/>
                  <p:pic>
                    <p:nvPicPr>
                      <p:cNvPr id="137225" name="Objec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90850"/>
                        <a:ext cx="8439150" cy="3467100"/>
                      </a:xfrm>
                      <a:prstGeom prst="rect">
                        <a:avLst/>
                      </a:prstGeom>
                      <a:noFill/>
                      <a:ln w="76200">
                        <a:solidFill>
                          <a:srgbClr val="9900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26" name="Text Box 10"/>
          <p:cNvSpPr txBox="1">
            <a:spLocks noChangeArrowheads="1"/>
          </p:cNvSpPr>
          <p:nvPr/>
        </p:nvSpPr>
        <p:spPr bwMode="auto">
          <a:xfrm>
            <a:off x="660400" y="1397000"/>
            <a:ext cx="7848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90000"/>
              <a:buFont typeface="Wingdings" pitchFamily="2" charset="2"/>
              <a:buNone/>
            </a:pPr>
            <a:r>
              <a:rPr lang="en-US" sz="2400"/>
              <a:t>The third step is to identify the </a:t>
            </a:r>
            <a:r>
              <a:rPr lang="en-US" sz="2400" i="1">
                <a:solidFill>
                  <a:schemeClr val="tx2"/>
                </a:solidFill>
              </a:rPr>
              <a:t>equivalent units</a:t>
            </a:r>
            <a:r>
              <a:rPr lang="en-US" sz="2400"/>
              <a:t> of production in </a:t>
            </a:r>
            <a:r>
              <a:rPr lang="en-US" sz="2400" i="1">
                <a:solidFill>
                  <a:schemeClr val="tx2"/>
                </a:solidFill>
              </a:rPr>
              <a:t>ending work in process</a:t>
            </a:r>
            <a:r>
              <a:rPr lang="en-US" sz="2400"/>
              <a:t> with respect to </a:t>
            </a:r>
            <a:r>
              <a:rPr lang="en-US" sz="2400" i="1">
                <a:solidFill>
                  <a:schemeClr val="tx2"/>
                </a:solidFill>
              </a:rPr>
              <a:t>conversion</a:t>
            </a:r>
            <a:r>
              <a:rPr lang="en-US" sz="2400"/>
              <a:t> for the month (100 units) and add this to</a:t>
            </a:r>
            <a:br>
              <a:rPr lang="en-US" sz="2400"/>
            </a:br>
            <a:r>
              <a:rPr lang="en-US" sz="2400"/>
              <a:t>the 4,800 units from step one.</a:t>
            </a:r>
          </a:p>
          <a:p>
            <a:pPr>
              <a:spcBef>
                <a:spcPct val="50000"/>
              </a:spcBef>
            </a:pPr>
            <a:endParaRPr lang="en-US" sz="2400"/>
          </a:p>
        </p:txBody>
      </p:sp>
      <p:sp>
        <p:nvSpPr>
          <p:cNvPr id="2" name="Footer Placeholder 1"/>
          <p:cNvSpPr>
            <a:spLocks noGrp="1"/>
          </p:cNvSpPr>
          <p:nvPr>
            <p:ph type="ftr" sz="quarter" idx="10"/>
          </p:nvPr>
        </p:nvSpPr>
        <p:spPr/>
        <p:txBody>
          <a:bodyPr/>
          <a:lstStyle/>
          <a:p>
            <a:pPr>
              <a:defRPr/>
            </a:pPr>
            <a:r>
              <a:rPr lang="en-US" dirty="0">
                <a:solidFill>
                  <a:srgbClr val="000000"/>
                </a:solidFill>
              </a:rPr>
              <a:t>Slide 94  of  181</a:t>
            </a:r>
          </a:p>
        </p:txBody>
      </p:sp>
      <p:grpSp>
        <p:nvGrpSpPr>
          <p:cNvPr id="5" name="Group 4">
            <a:extLst>
              <a:ext uri="{FF2B5EF4-FFF2-40B4-BE49-F238E27FC236}">
                <a16:creationId xmlns:a16="http://schemas.microsoft.com/office/drawing/2014/main" id="{166F18B7-CE12-47C9-8A87-64585DBC089E}"/>
              </a:ext>
            </a:extLst>
          </p:cNvPr>
          <p:cNvGrpSpPr/>
          <p:nvPr/>
        </p:nvGrpSpPr>
        <p:grpSpPr>
          <a:xfrm>
            <a:off x="6186046" y="4210643"/>
            <a:ext cx="499320" cy="60120"/>
            <a:chOff x="6186046" y="4210643"/>
            <a:chExt cx="499320" cy="60120"/>
          </a:xfrm>
        </p:grpSpPr>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5A0FF240-3E46-4899-834A-8B537BB26D0D}"/>
                    </a:ext>
                  </a:extLst>
                </p14:cNvPr>
                <p14:cNvContentPartPr/>
                <p14:nvPr/>
              </p14:nvContentPartPr>
              <p14:xfrm>
                <a:off x="6186046" y="4210643"/>
                <a:ext cx="499320" cy="26280"/>
              </p14:xfrm>
            </p:contentPart>
          </mc:Choice>
          <mc:Fallback>
            <p:pic>
              <p:nvPicPr>
                <p:cNvPr id="3" name="Ink 2">
                  <a:extLst>
                    <a:ext uri="{FF2B5EF4-FFF2-40B4-BE49-F238E27FC236}">
                      <a16:creationId xmlns:a16="http://schemas.microsoft.com/office/drawing/2014/main" id="{5A0FF240-3E46-4899-834A-8B537BB26D0D}"/>
                    </a:ext>
                  </a:extLst>
                </p:cNvPr>
                <p:cNvPicPr/>
                <p:nvPr/>
              </p:nvPicPr>
              <p:blipFill>
                <a:blip r:embed="rId6"/>
                <a:stretch>
                  <a:fillRect/>
                </a:stretch>
              </p:blipFill>
              <p:spPr>
                <a:xfrm>
                  <a:off x="6168046" y="4192643"/>
                  <a:ext cx="534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CB7D7879-55EB-4535-BBDF-64E1EB2CA9FF}"/>
                    </a:ext>
                  </a:extLst>
                </p14:cNvPr>
                <p14:cNvContentPartPr/>
                <p14:nvPr/>
              </p14:nvContentPartPr>
              <p14:xfrm>
                <a:off x="6192886" y="4241243"/>
                <a:ext cx="451080" cy="29520"/>
              </p14:xfrm>
            </p:contentPart>
          </mc:Choice>
          <mc:Fallback>
            <p:pic>
              <p:nvPicPr>
                <p:cNvPr id="4" name="Ink 3">
                  <a:extLst>
                    <a:ext uri="{FF2B5EF4-FFF2-40B4-BE49-F238E27FC236}">
                      <a16:creationId xmlns:a16="http://schemas.microsoft.com/office/drawing/2014/main" id="{CB7D7879-55EB-4535-BBDF-64E1EB2CA9FF}"/>
                    </a:ext>
                  </a:extLst>
                </p:cNvPr>
                <p:cNvPicPr/>
                <p:nvPr/>
              </p:nvPicPr>
              <p:blipFill>
                <a:blip r:embed="rId8"/>
                <a:stretch>
                  <a:fillRect/>
                </a:stretch>
              </p:blipFill>
              <p:spPr>
                <a:xfrm>
                  <a:off x="6175246" y="4223603"/>
                  <a:ext cx="48672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5D121AB4-DC94-4026-91BC-392A55A63586}"/>
                  </a:ext>
                </a:extLst>
              </p14:cNvPr>
              <p14:cNvContentPartPr/>
              <p14:nvPr/>
            </p14:nvContentPartPr>
            <p14:xfrm>
              <a:off x="6397366" y="5050883"/>
              <a:ext cx="70920" cy="52200"/>
            </p14:xfrm>
          </p:contentPart>
        </mc:Choice>
        <mc:Fallback>
          <p:pic>
            <p:nvPicPr>
              <p:cNvPr id="6" name="Ink 5">
                <a:extLst>
                  <a:ext uri="{FF2B5EF4-FFF2-40B4-BE49-F238E27FC236}">
                    <a16:creationId xmlns:a16="http://schemas.microsoft.com/office/drawing/2014/main" id="{5D121AB4-DC94-4026-91BC-392A55A63586}"/>
                  </a:ext>
                </a:extLst>
              </p:cNvPr>
              <p:cNvPicPr/>
              <p:nvPr/>
            </p:nvPicPr>
            <p:blipFill>
              <a:blip r:embed="rId10"/>
              <a:stretch>
                <a:fillRect/>
              </a:stretch>
            </p:blipFill>
            <p:spPr>
              <a:xfrm>
                <a:off x="6379726" y="5033243"/>
                <a:ext cx="106560" cy="87840"/>
              </a:xfrm>
              <a:prstGeom prst="rect">
                <a:avLst/>
              </a:prstGeom>
            </p:spPr>
          </p:pic>
        </mc:Fallback>
      </mc:AlternateContent>
      <p:grpSp>
        <p:nvGrpSpPr>
          <p:cNvPr id="12" name="Group 11">
            <a:extLst>
              <a:ext uri="{FF2B5EF4-FFF2-40B4-BE49-F238E27FC236}">
                <a16:creationId xmlns:a16="http://schemas.microsoft.com/office/drawing/2014/main" id="{3C112DE7-8D6A-4507-9ACA-EBB7CFF5F5D7}"/>
              </a:ext>
            </a:extLst>
          </p:cNvPr>
          <p:cNvGrpSpPr/>
          <p:nvPr/>
        </p:nvGrpSpPr>
        <p:grpSpPr>
          <a:xfrm>
            <a:off x="6182806" y="6172283"/>
            <a:ext cx="556560" cy="85320"/>
            <a:chOff x="6182806" y="6172283"/>
            <a:chExt cx="556560" cy="85320"/>
          </a:xfrm>
        </p:grpSpPr>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159001AC-94C7-4F78-A5BD-B23DB9E2FE3F}"/>
                    </a:ext>
                  </a:extLst>
                </p14:cNvPr>
                <p14:cNvContentPartPr/>
                <p14:nvPr/>
              </p14:nvContentPartPr>
              <p14:xfrm>
                <a:off x="6182806" y="6172283"/>
                <a:ext cx="556560" cy="35640"/>
              </p14:xfrm>
            </p:contentPart>
          </mc:Choice>
          <mc:Fallback>
            <p:pic>
              <p:nvPicPr>
                <p:cNvPr id="7" name="Ink 6">
                  <a:extLst>
                    <a:ext uri="{FF2B5EF4-FFF2-40B4-BE49-F238E27FC236}">
                      <a16:creationId xmlns:a16="http://schemas.microsoft.com/office/drawing/2014/main" id="{159001AC-94C7-4F78-A5BD-B23DB9E2FE3F}"/>
                    </a:ext>
                  </a:extLst>
                </p:cNvPr>
                <p:cNvPicPr/>
                <p:nvPr/>
              </p:nvPicPr>
              <p:blipFill>
                <a:blip r:embed="rId12"/>
                <a:stretch>
                  <a:fillRect/>
                </a:stretch>
              </p:blipFill>
              <p:spPr>
                <a:xfrm>
                  <a:off x="6165166" y="6154643"/>
                  <a:ext cx="592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0B597BB7-4D0E-4D7A-A092-D43B7D08DA0A}"/>
                    </a:ext>
                  </a:extLst>
                </p14:cNvPr>
                <p14:cNvContentPartPr/>
                <p14:nvPr/>
              </p14:nvContentPartPr>
              <p14:xfrm>
                <a:off x="6187126" y="6238163"/>
                <a:ext cx="501120" cy="19440"/>
              </p14:xfrm>
            </p:contentPart>
          </mc:Choice>
          <mc:Fallback>
            <p:pic>
              <p:nvPicPr>
                <p:cNvPr id="8" name="Ink 7">
                  <a:extLst>
                    <a:ext uri="{FF2B5EF4-FFF2-40B4-BE49-F238E27FC236}">
                      <a16:creationId xmlns:a16="http://schemas.microsoft.com/office/drawing/2014/main" id="{0B597BB7-4D0E-4D7A-A092-D43B7D08DA0A}"/>
                    </a:ext>
                  </a:extLst>
                </p:cNvPr>
                <p:cNvPicPr/>
                <p:nvPr/>
              </p:nvPicPr>
              <p:blipFill>
                <a:blip r:embed="rId14"/>
                <a:stretch>
                  <a:fillRect/>
                </a:stretch>
              </p:blipFill>
              <p:spPr>
                <a:xfrm>
                  <a:off x="6169126" y="6220163"/>
                  <a:ext cx="536760" cy="55080"/>
                </a:xfrm>
                <a:prstGeom prst="rect">
                  <a:avLst/>
                </a:prstGeom>
              </p:spPr>
            </p:pic>
          </mc:Fallback>
        </mc:AlternateContent>
      </p:grpSp>
      <p:grpSp>
        <p:nvGrpSpPr>
          <p:cNvPr id="11" name="Group 10">
            <a:extLst>
              <a:ext uri="{FF2B5EF4-FFF2-40B4-BE49-F238E27FC236}">
                <a16:creationId xmlns:a16="http://schemas.microsoft.com/office/drawing/2014/main" id="{0DED1E89-B007-4E0B-9E8F-6F822D5D592A}"/>
              </a:ext>
            </a:extLst>
          </p:cNvPr>
          <p:cNvGrpSpPr/>
          <p:nvPr/>
        </p:nvGrpSpPr>
        <p:grpSpPr>
          <a:xfrm>
            <a:off x="7969846" y="6172283"/>
            <a:ext cx="677160" cy="144720"/>
            <a:chOff x="7969846" y="6172283"/>
            <a:chExt cx="677160" cy="144720"/>
          </a:xfrm>
        </p:grpSpPr>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1922A648-60D1-4A5B-AC8D-21DDEECA6651}"/>
                    </a:ext>
                  </a:extLst>
                </p14:cNvPr>
                <p14:cNvContentPartPr/>
                <p14:nvPr/>
              </p14:nvContentPartPr>
              <p14:xfrm>
                <a:off x="7969846" y="6172283"/>
                <a:ext cx="677160" cy="54720"/>
              </p14:xfrm>
            </p:contentPart>
          </mc:Choice>
          <mc:Fallback>
            <p:pic>
              <p:nvPicPr>
                <p:cNvPr id="9" name="Ink 8">
                  <a:extLst>
                    <a:ext uri="{FF2B5EF4-FFF2-40B4-BE49-F238E27FC236}">
                      <a16:creationId xmlns:a16="http://schemas.microsoft.com/office/drawing/2014/main" id="{1922A648-60D1-4A5B-AC8D-21DDEECA6651}"/>
                    </a:ext>
                  </a:extLst>
                </p:cNvPr>
                <p:cNvPicPr/>
                <p:nvPr/>
              </p:nvPicPr>
              <p:blipFill>
                <a:blip r:embed="rId16"/>
                <a:stretch>
                  <a:fillRect/>
                </a:stretch>
              </p:blipFill>
              <p:spPr>
                <a:xfrm>
                  <a:off x="7951846" y="6154643"/>
                  <a:ext cx="712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3DE046C4-7E73-4D40-A8E7-F7111CA2EA4D}"/>
                    </a:ext>
                  </a:extLst>
                </p14:cNvPr>
                <p14:cNvContentPartPr/>
                <p14:nvPr/>
              </p14:nvContentPartPr>
              <p14:xfrm>
                <a:off x="7988926" y="6256523"/>
                <a:ext cx="653760" cy="60480"/>
              </p14:xfrm>
            </p:contentPart>
          </mc:Choice>
          <mc:Fallback>
            <p:pic>
              <p:nvPicPr>
                <p:cNvPr id="10" name="Ink 9">
                  <a:extLst>
                    <a:ext uri="{FF2B5EF4-FFF2-40B4-BE49-F238E27FC236}">
                      <a16:creationId xmlns:a16="http://schemas.microsoft.com/office/drawing/2014/main" id="{3DE046C4-7E73-4D40-A8E7-F7111CA2EA4D}"/>
                    </a:ext>
                  </a:extLst>
                </p:cNvPr>
                <p:cNvPicPr/>
                <p:nvPr/>
              </p:nvPicPr>
              <p:blipFill>
                <a:blip r:embed="rId18"/>
                <a:stretch>
                  <a:fillRect/>
                </a:stretch>
              </p:blipFill>
              <p:spPr>
                <a:xfrm>
                  <a:off x="7970926" y="6238883"/>
                  <a:ext cx="689400" cy="96120"/>
                </a:xfrm>
                <a:prstGeom prst="rect">
                  <a:avLst/>
                </a:prstGeom>
              </p:spPr>
            </p:pic>
          </mc:Fallback>
        </mc:AlternateContent>
      </p:grpSp>
      <p:grpSp>
        <p:nvGrpSpPr>
          <p:cNvPr id="16" name="Group 15">
            <a:extLst>
              <a:ext uri="{FF2B5EF4-FFF2-40B4-BE49-F238E27FC236}">
                <a16:creationId xmlns:a16="http://schemas.microsoft.com/office/drawing/2014/main" id="{548EB48D-F904-4C34-BBD0-45C07307B05D}"/>
              </a:ext>
            </a:extLst>
          </p:cNvPr>
          <p:cNvGrpSpPr/>
          <p:nvPr/>
        </p:nvGrpSpPr>
        <p:grpSpPr>
          <a:xfrm>
            <a:off x="2008606" y="5913083"/>
            <a:ext cx="2127240" cy="380160"/>
            <a:chOff x="2008606" y="5913083"/>
            <a:chExt cx="2127240" cy="380160"/>
          </a:xfrm>
        </p:grpSpPr>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D25879DB-2CFD-410A-8974-79EE063D33E2}"/>
                    </a:ext>
                  </a:extLst>
                </p14:cNvPr>
                <p14:cNvContentPartPr/>
                <p14:nvPr/>
              </p14:nvContentPartPr>
              <p14:xfrm>
                <a:off x="2008606" y="5913083"/>
                <a:ext cx="1922760" cy="77760"/>
              </p14:xfrm>
            </p:contentPart>
          </mc:Choice>
          <mc:Fallback>
            <p:pic>
              <p:nvPicPr>
                <p:cNvPr id="13" name="Ink 12">
                  <a:extLst>
                    <a:ext uri="{FF2B5EF4-FFF2-40B4-BE49-F238E27FC236}">
                      <a16:creationId xmlns:a16="http://schemas.microsoft.com/office/drawing/2014/main" id="{D25879DB-2CFD-410A-8974-79EE063D33E2}"/>
                    </a:ext>
                  </a:extLst>
                </p:cNvPr>
                <p:cNvPicPr/>
                <p:nvPr/>
              </p:nvPicPr>
              <p:blipFill>
                <a:blip r:embed="rId20"/>
                <a:stretch>
                  <a:fillRect/>
                </a:stretch>
              </p:blipFill>
              <p:spPr>
                <a:xfrm>
                  <a:off x="1990966" y="5895443"/>
                  <a:ext cx="1958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0C5B212F-61EE-44B7-8642-C2A0FA7F2906}"/>
                    </a:ext>
                  </a:extLst>
                </p14:cNvPr>
                <p14:cNvContentPartPr/>
                <p14:nvPr/>
              </p14:nvContentPartPr>
              <p14:xfrm>
                <a:off x="2650846" y="6223043"/>
                <a:ext cx="374400" cy="13680"/>
              </p14:xfrm>
            </p:contentPart>
          </mc:Choice>
          <mc:Fallback>
            <p:pic>
              <p:nvPicPr>
                <p:cNvPr id="14" name="Ink 13">
                  <a:extLst>
                    <a:ext uri="{FF2B5EF4-FFF2-40B4-BE49-F238E27FC236}">
                      <a16:creationId xmlns:a16="http://schemas.microsoft.com/office/drawing/2014/main" id="{0C5B212F-61EE-44B7-8642-C2A0FA7F2906}"/>
                    </a:ext>
                  </a:extLst>
                </p:cNvPr>
                <p:cNvPicPr/>
                <p:nvPr/>
              </p:nvPicPr>
              <p:blipFill>
                <a:blip r:embed="rId22"/>
                <a:stretch>
                  <a:fillRect/>
                </a:stretch>
              </p:blipFill>
              <p:spPr>
                <a:xfrm>
                  <a:off x="2632846" y="6205403"/>
                  <a:ext cx="410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2E96A5DE-F87E-4691-8326-6C99E9750507}"/>
                    </a:ext>
                  </a:extLst>
                </p14:cNvPr>
                <p14:cNvContentPartPr/>
                <p14:nvPr/>
              </p14:nvContentPartPr>
              <p14:xfrm>
                <a:off x="3425926" y="5928923"/>
                <a:ext cx="709920" cy="364320"/>
              </p14:xfrm>
            </p:contentPart>
          </mc:Choice>
          <mc:Fallback>
            <p:pic>
              <p:nvPicPr>
                <p:cNvPr id="15" name="Ink 14">
                  <a:extLst>
                    <a:ext uri="{FF2B5EF4-FFF2-40B4-BE49-F238E27FC236}">
                      <a16:creationId xmlns:a16="http://schemas.microsoft.com/office/drawing/2014/main" id="{2E96A5DE-F87E-4691-8326-6C99E9750507}"/>
                    </a:ext>
                  </a:extLst>
                </p:cNvPr>
                <p:cNvPicPr/>
                <p:nvPr/>
              </p:nvPicPr>
              <p:blipFill>
                <a:blip r:embed="rId24"/>
                <a:stretch>
                  <a:fillRect/>
                </a:stretch>
              </p:blipFill>
              <p:spPr>
                <a:xfrm>
                  <a:off x="3408286" y="5910923"/>
                  <a:ext cx="745560" cy="399960"/>
                </a:xfrm>
                <a:prstGeom prst="rect">
                  <a:avLst/>
                </a:prstGeom>
              </p:spPr>
            </p:pic>
          </mc:Fallback>
        </mc:AlternateContent>
      </p:grpSp>
    </p:spTree>
    <p:extLst>
      <p:ext uri="{BB962C8B-B14F-4D97-AF65-F5344CB8AC3E}">
        <p14:creationId xmlns:p14="http://schemas.microsoft.com/office/powerpoint/2010/main" val="1146329985"/>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3" name="Rectangle 11"/>
          <p:cNvSpPr>
            <a:spLocks noGrp="1" noChangeArrowheads="1"/>
          </p:cNvSpPr>
          <p:nvPr>
            <p:ph type="title"/>
          </p:nvPr>
        </p:nvSpPr>
        <p:spPr>
          <a:noFill/>
          <a:ln/>
        </p:spPr>
        <p:txBody>
          <a:bodyPr/>
          <a:lstStyle/>
          <a:p>
            <a:r>
              <a:rPr lang="en-US"/>
              <a:t>Weighted-Average Example</a:t>
            </a:r>
          </a:p>
        </p:txBody>
      </p:sp>
      <p:sp>
        <p:nvSpPr>
          <p:cNvPr id="141324" name="Rectangle 12"/>
          <p:cNvSpPr>
            <a:spLocks noChangeArrowheads="1"/>
          </p:cNvSpPr>
          <p:nvPr/>
        </p:nvSpPr>
        <p:spPr bwMode="auto">
          <a:xfrm>
            <a:off x="768350" y="1497013"/>
            <a:ext cx="7766050" cy="1246187"/>
          </a:xfrm>
          <a:prstGeom prst="rect">
            <a:avLst/>
          </a:prstGeom>
          <a:solidFill>
            <a:srgbClr val="CCECFF"/>
          </a:solidFill>
          <a:ln w="25400">
            <a:solidFill>
              <a:srgbClr val="0000CC"/>
            </a:solidFill>
            <a:miter lim="800000"/>
            <a:headEnd/>
            <a:tailEnd/>
          </a:ln>
          <a:effectLst>
            <a:outerShdw dist="71842" dir="2700000" algn="ctr" rotWithShape="0">
              <a:schemeClr val="tx1"/>
            </a:outerShdw>
          </a:effectLst>
        </p:spPr>
        <p:txBody>
          <a:bodyPr lIns="90488" tIns="44450" rIns="90488" bIns="44450">
            <a:spAutoFit/>
          </a:bodyPr>
          <a:lstStyle/>
          <a:p>
            <a:pPr>
              <a:lnSpc>
                <a:spcPct val="90000"/>
              </a:lnSpc>
              <a:spcBef>
                <a:spcPct val="20000"/>
              </a:spcBef>
            </a:pPr>
            <a:r>
              <a:rPr lang="en-US" sz="2400" b="1">
                <a:solidFill>
                  <a:srgbClr val="0000CC"/>
                </a:solidFill>
              </a:rPr>
              <a:t>Equivalent units of production </a:t>
            </a:r>
            <a:r>
              <a:rPr lang="en-US" sz="2400" b="1" i="1">
                <a:solidFill>
                  <a:srgbClr val="FF0000"/>
                </a:solidFill>
              </a:rPr>
              <a:t>always</a:t>
            </a:r>
            <a:r>
              <a:rPr lang="en-US" sz="2400" b="1">
                <a:solidFill>
                  <a:srgbClr val="0000CC"/>
                </a:solidFill>
              </a:rPr>
              <a:t> equals:</a:t>
            </a:r>
          </a:p>
          <a:p>
            <a:pPr>
              <a:lnSpc>
                <a:spcPct val="90000"/>
              </a:lnSpc>
              <a:spcBef>
                <a:spcPct val="20000"/>
              </a:spcBef>
            </a:pPr>
            <a:r>
              <a:rPr lang="en-US" sz="2400" b="1">
                <a:solidFill>
                  <a:srgbClr val="0000CC"/>
                </a:solidFill>
              </a:rPr>
              <a:t>          Units completed and transferred</a:t>
            </a:r>
          </a:p>
          <a:p>
            <a:pPr>
              <a:lnSpc>
                <a:spcPct val="90000"/>
              </a:lnSpc>
              <a:spcBef>
                <a:spcPct val="20000"/>
              </a:spcBef>
            </a:pPr>
            <a:r>
              <a:rPr lang="en-US" sz="2400" b="1">
                <a:solidFill>
                  <a:srgbClr val="0000CC"/>
                </a:solidFill>
              </a:rPr>
              <a:t>      +  Equivalent units remaining in work in process</a:t>
            </a:r>
          </a:p>
        </p:txBody>
      </p:sp>
      <p:graphicFrame>
        <p:nvGraphicFramePr>
          <p:cNvPr id="141325" name="Object 13"/>
          <p:cNvGraphicFramePr>
            <a:graphicFrameLocks/>
          </p:cNvGraphicFramePr>
          <p:nvPr/>
        </p:nvGraphicFramePr>
        <p:xfrm>
          <a:off x="457200" y="2990850"/>
          <a:ext cx="8439150" cy="3467100"/>
        </p:xfrm>
        <a:graphic>
          <a:graphicData uri="http://schemas.openxmlformats.org/presentationml/2006/ole">
            <mc:AlternateContent xmlns:mc="http://schemas.openxmlformats.org/markup-compatibility/2006">
              <mc:Choice xmlns:v="urn:schemas-microsoft-com:vml" Requires="v">
                <p:oleObj name="Worksheet" r:id="rId3" imgW="4191000" imgH="1743151" progId="Excel.Sheet.8">
                  <p:embed/>
                </p:oleObj>
              </mc:Choice>
              <mc:Fallback>
                <p:oleObj name="Worksheet" r:id="rId3" imgW="4191000" imgH="1743151" progId="Excel.Sheet.8">
                  <p:embed/>
                  <p:pic>
                    <p:nvPicPr>
                      <p:cNvPr id="141325" name="Objec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90850"/>
                        <a:ext cx="8439150" cy="3467100"/>
                      </a:xfrm>
                      <a:prstGeom prst="rect">
                        <a:avLst/>
                      </a:prstGeom>
                      <a:noFill/>
                      <a:ln w="76200">
                        <a:solidFill>
                          <a:srgbClr val="9900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95 of  181</a:t>
            </a:r>
          </a:p>
        </p:txBody>
      </p:sp>
    </p:spTree>
    <p:extLst>
      <p:ext uri="{BB962C8B-B14F-4D97-AF65-F5344CB8AC3E}">
        <p14:creationId xmlns:p14="http://schemas.microsoft.com/office/powerpoint/2010/main" val="3513586333"/>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7" name="Rectangle 7"/>
          <p:cNvSpPr>
            <a:spLocks noGrp="1" noChangeArrowheads="1"/>
          </p:cNvSpPr>
          <p:nvPr>
            <p:ph type="title"/>
          </p:nvPr>
        </p:nvSpPr>
        <p:spPr>
          <a:noFill/>
          <a:ln/>
        </p:spPr>
        <p:txBody>
          <a:bodyPr/>
          <a:lstStyle/>
          <a:p>
            <a:r>
              <a:rPr lang="en-US"/>
              <a:t>Weighted-Average Example</a:t>
            </a:r>
          </a:p>
        </p:txBody>
      </p:sp>
      <p:sp>
        <p:nvSpPr>
          <p:cNvPr id="143368" name="Rectangle 8"/>
          <p:cNvSpPr>
            <a:spLocks noChangeArrowheads="1"/>
          </p:cNvSpPr>
          <p:nvPr/>
        </p:nvSpPr>
        <p:spPr bwMode="auto">
          <a:xfrm>
            <a:off x="533400" y="2806700"/>
            <a:ext cx="8293100" cy="144780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9" name="Rectangle 9"/>
          <p:cNvSpPr>
            <a:spLocks noChangeArrowheads="1"/>
          </p:cNvSpPr>
          <p:nvPr/>
        </p:nvSpPr>
        <p:spPr bwMode="auto">
          <a:xfrm>
            <a:off x="384175" y="2927350"/>
            <a:ext cx="26638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200" b="1">
                <a:solidFill>
                  <a:srgbClr val="996633"/>
                </a:solidFill>
              </a:rPr>
              <a:t>Beginning</a:t>
            </a:r>
            <a:br>
              <a:rPr lang="en-US" sz="2200" b="1">
                <a:solidFill>
                  <a:srgbClr val="996633"/>
                </a:solidFill>
              </a:rPr>
            </a:br>
            <a:r>
              <a:rPr lang="en-US" sz="2200" b="1">
                <a:solidFill>
                  <a:srgbClr val="996633"/>
                </a:solidFill>
              </a:rPr>
              <a:t>Work in Process</a:t>
            </a:r>
            <a:br>
              <a:rPr lang="en-US" sz="2200" b="1">
                <a:solidFill>
                  <a:srgbClr val="996633"/>
                </a:solidFill>
              </a:rPr>
            </a:br>
            <a:r>
              <a:rPr lang="en-US" sz="2200" b="1">
                <a:solidFill>
                  <a:srgbClr val="996633"/>
                </a:solidFill>
              </a:rPr>
              <a:t>200 Units</a:t>
            </a:r>
            <a:br>
              <a:rPr lang="en-US" sz="2200" b="1">
                <a:solidFill>
                  <a:srgbClr val="996633"/>
                </a:solidFill>
              </a:rPr>
            </a:br>
            <a:r>
              <a:rPr lang="en-US" sz="2200" b="1">
                <a:solidFill>
                  <a:srgbClr val="996633"/>
                </a:solidFill>
              </a:rPr>
              <a:t>55% Complete</a:t>
            </a:r>
          </a:p>
        </p:txBody>
      </p:sp>
      <p:sp>
        <p:nvSpPr>
          <p:cNvPr id="143370" name="Line 10"/>
          <p:cNvSpPr>
            <a:spLocks noChangeShapeType="1"/>
          </p:cNvSpPr>
          <p:nvPr/>
        </p:nvSpPr>
        <p:spPr bwMode="auto">
          <a:xfrm>
            <a:off x="2895600" y="2819400"/>
            <a:ext cx="0" cy="1435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1" name="Rectangle 11"/>
          <p:cNvSpPr>
            <a:spLocks noChangeArrowheads="1"/>
          </p:cNvSpPr>
          <p:nvPr/>
        </p:nvSpPr>
        <p:spPr bwMode="auto">
          <a:xfrm>
            <a:off x="6326188" y="2873375"/>
            <a:ext cx="25876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200" b="1">
                <a:solidFill>
                  <a:srgbClr val="996633"/>
                </a:solidFill>
              </a:rPr>
              <a:t>Ending</a:t>
            </a:r>
            <a:br>
              <a:rPr lang="en-US" sz="2200" b="1">
                <a:solidFill>
                  <a:srgbClr val="996633"/>
                </a:solidFill>
              </a:rPr>
            </a:br>
            <a:r>
              <a:rPr lang="en-US" sz="2200" b="1">
                <a:solidFill>
                  <a:srgbClr val="996633"/>
                </a:solidFill>
              </a:rPr>
              <a:t>Work in Process</a:t>
            </a:r>
            <a:br>
              <a:rPr lang="en-US" sz="2200" b="1">
                <a:solidFill>
                  <a:srgbClr val="996633"/>
                </a:solidFill>
              </a:rPr>
            </a:br>
            <a:r>
              <a:rPr lang="en-US" sz="2200" b="1">
                <a:solidFill>
                  <a:srgbClr val="996633"/>
                </a:solidFill>
              </a:rPr>
              <a:t>400 Units</a:t>
            </a:r>
            <a:br>
              <a:rPr lang="en-US" sz="2200" b="1">
                <a:solidFill>
                  <a:srgbClr val="996633"/>
                </a:solidFill>
              </a:rPr>
            </a:br>
            <a:r>
              <a:rPr lang="en-US" sz="2200" b="1">
                <a:solidFill>
                  <a:srgbClr val="996633"/>
                </a:solidFill>
              </a:rPr>
              <a:t>40% Complete</a:t>
            </a:r>
          </a:p>
        </p:txBody>
      </p:sp>
      <p:sp>
        <p:nvSpPr>
          <p:cNvPr id="143372" name="Line 12"/>
          <p:cNvSpPr>
            <a:spLocks noChangeShapeType="1"/>
          </p:cNvSpPr>
          <p:nvPr/>
        </p:nvSpPr>
        <p:spPr bwMode="auto">
          <a:xfrm>
            <a:off x="6248400" y="2819400"/>
            <a:ext cx="0" cy="1435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3" name="Rectangle 13"/>
          <p:cNvSpPr>
            <a:spLocks noChangeArrowheads="1"/>
          </p:cNvSpPr>
          <p:nvPr/>
        </p:nvSpPr>
        <p:spPr bwMode="auto">
          <a:xfrm>
            <a:off x="4268788" y="1601788"/>
            <a:ext cx="29686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5,000 Units Started</a:t>
            </a:r>
          </a:p>
        </p:txBody>
      </p:sp>
      <p:sp>
        <p:nvSpPr>
          <p:cNvPr id="143374" name="Rectangle 14"/>
          <p:cNvSpPr>
            <a:spLocks noChangeArrowheads="1"/>
          </p:cNvSpPr>
          <p:nvPr/>
        </p:nvSpPr>
        <p:spPr bwMode="auto">
          <a:xfrm>
            <a:off x="2743200" y="3248025"/>
            <a:ext cx="3578225" cy="692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200" b="1">
                <a:solidFill>
                  <a:srgbClr val="FC0128"/>
                </a:solidFill>
              </a:rPr>
              <a:t>4,800 Units Started</a:t>
            </a:r>
            <a:br>
              <a:rPr lang="en-US" sz="2200" b="1">
                <a:solidFill>
                  <a:srgbClr val="FC0128"/>
                </a:solidFill>
              </a:rPr>
            </a:br>
            <a:r>
              <a:rPr lang="en-US" sz="2200" b="1">
                <a:solidFill>
                  <a:srgbClr val="FC0128"/>
                </a:solidFill>
              </a:rPr>
              <a:t>and Completed</a:t>
            </a:r>
          </a:p>
        </p:txBody>
      </p:sp>
      <p:sp>
        <p:nvSpPr>
          <p:cNvPr id="143375" name="Freeform 15"/>
          <p:cNvSpPr>
            <a:spLocks/>
          </p:cNvSpPr>
          <p:nvPr/>
        </p:nvSpPr>
        <p:spPr bwMode="auto">
          <a:xfrm>
            <a:off x="2895600" y="2073275"/>
            <a:ext cx="5945188" cy="593725"/>
          </a:xfrm>
          <a:custGeom>
            <a:avLst/>
            <a:gdLst>
              <a:gd name="T0" fmla="*/ 634 w 3745"/>
              <a:gd name="T1" fmla="*/ 129 h 374"/>
              <a:gd name="T2" fmla="*/ 496 w 3745"/>
              <a:gd name="T3" fmla="*/ 139 h 374"/>
              <a:gd name="T4" fmla="*/ 364 w 3745"/>
              <a:gd name="T5" fmla="*/ 159 h 374"/>
              <a:gd name="T6" fmla="*/ 247 w 3745"/>
              <a:gd name="T7" fmla="*/ 188 h 374"/>
              <a:gd name="T8" fmla="*/ 151 w 3745"/>
              <a:gd name="T9" fmla="*/ 224 h 374"/>
              <a:gd name="T10" fmla="*/ 75 w 3745"/>
              <a:gd name="T11" fmla="*/ 266 h 374"/>
              <a:gd name="T12" fmla="*/ 26 w 3745"/>
              <a:gd name="T13" fmla="*/ 312 h 374"/>
              <a:gd name="T14" fmla="*/ 3 w 3745"/>
              <a:gd name="T15" fmla="*/ 361 h 374"/>
              <a:gd name="T16" fmla="*/ 4 w 3745"/>
              <a:gd name="T17" fmla="*/ 353 h 374"/>
              <a:gd name="T18" fmla="*/ 35 w 3745"/>
              <a:gd name="T19" fmla="*/ 312 h 374"/>
              <a:gd name="T20" fmla="*/ 88 w 3745"/>
              <a:gd name="T21" fmla="*/ 275 h 374"/>
              <a:gd name="T22" fmla="*/ 168 w 3745"/>
              <a:gd name="T23" fmla="*/ 244 h 374"/>
              <a:gd name="T24" fmla="*/ 265 w 3745"/>
              <a:gd name="T25" fmla="*/ 221 h 374"/>
              <a:gd name="T26" fmla="*/ 376 w 3745"/>
              <a:gd name="T27" fmla="*/ 206 h 374"/>
              <a:gd name="T28" fmla="*/ 491 w 3745"/>
              <a:gd name="T29" fmla="*/ 200 h 374"/>
              <a:gd name="T30" fmla="*/ 1503 w 3745"/>
              <a:gd name="T31" fmla="*/ 199 h 374"/>
              <a:gd name="T32" fmla="*/ 1607 w 3745"/>
              <a:gd name="T33" fmla="*/ 188 h 374"/>
              <a:gd name="T34" fmla="*/ 1702 w 3745"/>
              <a:gd name="T35" fmla="*/ 169 h 374"/>
              <a:gd name="T36" fmla="*/ 1780 w 3745"/>
              <a:gd name="T37" fmla="*/ 142 h 374"/>
              <a:gd name="T38" fmla="*/ 1835 w 3745"/>
              <a:gd name="T39" fmla="*/ 109 h 374"/>
              <a:gd name="T40" fmla="*/ 1863 w 3745"/>
              <a:gd name="T41" fmla="*/ 71 h 374"/>
              <a:gd name="T42" fmla="*/ 1874 w 3745"/>
              <a:gd name="T43" fmla="*/ 50 h 374"/>
              <a:gd name="T44" fmla="*/ 1879 w 3745"/>
              <a:gd name="T45" fmla="*/ 71 h 374"/>
              <a:gd name="T46" fmla="*/ 1908 w 3745"/>
              <a:gd name="T47" fmla="*/ 109 h 374"/>
              <a:gd name="T48" fmla="*/ 1964 w 3745"/>
              <a:gd name="T49" fmla="*/ 142 h 374"/>
              <a:gd name="T50" fmla="*/ 2041 w 3745"/>
              <a:gd name="T51" fmla="*/ 169 h 374"/>
              <a:gd name="T52" fmla="*/ 2135 w 3745"/>
              <a:gd name="T53" fmla="*/ 188 h 374"/>
              <a:gd name="T54" fmla="*/ 2240 w 3745"/>
              <a:gd name="T55" fmla="*/ 199 h 374"/>
              <a:gd name="T56" fmla="*/ 3252 w 3745"/>
              <a:gd name="T57" fmla="*/ 200 h 374"/>
              <a:gd name="T58" fmla="*/ 3368 w 3745"/>
              <a:gd name="T59" fmla="*/ 206 h 374"/>
              <a:gd name="T60" fmla="*/ 3478 w 3745"/>
              <a:gd name="T61" fmla="*/ 221 h 374"/>
              <a:gd name="T62" fmla="*/ 3574 w 3745"/>
              <a:gd name="T63" fmla="*/ 244 h 374"/>
              <a:gd name="T64" fmla="*/ 3654 w 3745"/>
              <a:gd name="T65" fmla="*/ 275 h 374"/>
              <a:gd name="T66" fmla="*/ 3708 w 3745"/>
              <a:gd name="T67" fmla="*/ 312 h 374"/>
              <a:gd name="T68" fmla="*/ 3739 w 3745"/>
              <a:gd name="T69" fmla="*/ 353 h 374"/>
              <a:gd name="T70" fmla="*/ 3741 w 3745"/>
              <a:gd name="T71" fmla="*/ 361 h 374"/>
              <a:gd name="T72" fmla="*/ 3719 w 3745"/>
              <a:gd name="T73" fmla="*/ 312 h 374"/>
              <a:gd name="T74" fmla="*/ 3668 w 3745"/>
              <a:gd name="T75" fmla="*/ 266 h 374"/>
              <a:gd name="T76" fmla="*/ 3591 w 3745"/>
              <a:gd name="T77" fmla="*/ 224 h 374"/>
              <a:gd name="T78" fmla="*/ 3495 w 3745"/>
              <a:gd name="T79" fmla="*/ 188 h 374"/>
              <a:gd name="T80" fmla="*/ 3380 w 3745"/>
              <a:gd name="T81" fmla="*/ 159 h 374"/>
              <a:gd name="T82" fmla="*/ 3248 w 3745"/>
              <a:gd name="T83" fmla="*/ 139 h 374"/>
              <a:gd name="T84" fmla="*/ 3111 w 3745"/>
              <a:gd name="T85" fmla="*/ 129 h 374"/>
              <a:gd name="T86" fmla="*/ 2225 w 3745"/>
              <a:gd name="T87" fmla="*/ 126 h 374"/>
              <a:gd name="T88" fmla="*/ 2125 w 3745"/>
              <a:gd name="T89" fmla="*/ 122 h 374"/>
              <a:gd name="T90" fmla="*/ 2036 w 3745"/>
              <a:gd name="T91" fmla="*/ 107 h 374"/>
              <a:gd name="T92" fmla="*/ 1961 w 3745"/>
              <a:gd name="T93" fmla="*/ 84 h 374"/>
              <a:gd name="T94" fmla="*/ 1908 w 3745"/>
              <a:gd name="T95" fmla="*/ 54 h 374"/>
              <a:gd name="T96" fmla="*/ 1879 w 3745"/>
              <a:gd name="T97" fmla="*/ 20 h 374"/>
              <a:gd name="T98" fmla="*/ 1874 w 3745"/>
              <a:gd name="T99" fmla="*/ 0 h 374"/>
              <a:gd name="T100" fmla="*/ 1857 w 3745"/>
              <a:gd name="T101" fmla="*/ 36 h 374"/>
              <a:gd name="T102" fmla="*/ 1817 w 3745"/>
              <a:gd name="T103" fmla="*/ 68 h 374"/>
              <a:gd name="T104" fmla="*/ 1751 w 3745"/>
              <a:gd name="T105" fmla="*/ 95 h 374"/>
              <a:gd name="T106" fmla="*/ 1668 w 3745"/>
              <a:gd name="T107" fmla="*/ 115 h 374"/>
              <a:gd name="T108" fmla="*/ 1576 w 3745"/>
              <a:gd name="T109" fmla="*/ 125 h 374"/>
              <a:gd name="T110" fmla="*/ 1522 w 3745"/>
              <a:gd name="T111" fmla="*/ 12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126"/>
                </a:moveTo>
                <a:lnTo>
                  <a:pt x="634" y="129"/>
                </a:lnTo>
                <a:lnTo>
                  <a:pt x="565" y="133"/>
                </a:lnTo>
                <a:lnTo>
                  <a:pt x="496" y="139"/>
                </a:lnTo>
                <a:lnTo>
                  <a:pt x="428" y="148"/>
                </a:lnTo>
                <a:lnTo>
                  <a:pt x="364" y="159"/>
                </a:lnTo>
                <a:lnTo>
                  <a:pt x="304" y="173"/>
                </a:lnTo>
                <a:lnTo>
                  <a:pt x="247" y="188"/>
                </a:lnTo>
                <a:lnTo>
                  <a:pt x="197" y="205"/>
                </a:lnTo>
                <a:lnTo>
                  <a:pt x="151" y="224"/>
                </a:lnTo>
                <a:lnTo>
                  <a:pt x="110" y="244"/>
                </a:lnTo>
                <a:lnTo>
                  <a:pt x="75" y="266"/>
                </a:lnTo>
                <a:lnTo>
                  <a:pt x="46" y="288"/>
                </a:lnTo>
                <a:lnTo>
                  <a:pt x="26" y="312"/>
                </a:lnTo>
                <a:lnTo>
                  <a:pt x="9" y="337"/>
                </a:lnTo>
                <a:lnTo>
                  <a:pt x="3" y="361"/>
                </a:lnTo>
                <a:lnTo>
                  <a:pt x="0" y="373"/>
                </a:lnTo>
                <a:lnTo>
                  <a:pt x="4" y="353"/>
                </a:lnTo>
                <a:lnTo>
                  <a:pt x="15" y="333"/>
                </a:lnTo>
                <a:lnTo>
                  <a:pt x="35" y="312"/>
                </a:lnTo>
                <a:lnTo>
                  <a:pt x="58" y="294"/>
                </a:lnTo>
                <a:lnTo>
                  <a:pt x="88" y="275"/>
                </a:lnTo>
                <a:lnTo>
                  <a:pt x="127" y="259"/>
                </a:lnTo>
                <a:lnTo>
                  <a:pt x="168" y="244"/>
                </a:lnTo>
                <a:lnTo>
                  <a:pt x="215" y="232"/>
                </a:lnTo>
                <a:lnTo>
                  <a:pt x="265" y="221"/>
                </a:lnTo>
                <a:lnTo>
                  <a:pt x="321" y="212"/>
                </a:lnTo>
                <a:lnTo>
                  <a:pt x="376" y="206"/>
                </a:lnTo>
                <a:lnTo>
                  <a:pt x="433" y="202"/>
                </a:lnTo>
                <a:lnTo>
                  <a:pt x="491" y="200"/>
                </a:lnTo>
                <a:lnTo>
                  <a:pt x="1448" y="200"/>
                </a:lnTo>
                <a:lnTo>
                  <a:pt x="1503" y="199"/>
                </a:lnTo>
                <a:lnTo>
                  <a:pt x="1556" y="195"/>
                </a:lnTo>
                <a:lnTo>
                  <a:pt x="1607" y="188"/>
                </a:lnTo>
                <a:lnTo>
                  <a:pt x="1656" y="180"/>
                </a:lnTo>
                <a:lnTo>
                  <a:pt x="1702" y="169"/>
                </a:lnTo>
                <a:lnTo>
                  <a:pt x="1743" y="156"/>
                </a:lnTo>
                <a:lnTo>
                  <a:pt x="1780" y="142"/>
                </a:lnTo>
                <a:lnTo>
                  <a:pt x="1811" y="126"/>
                </a:lnTo>
                <a:lnTo>
                  <a:pt x="1835" y="109"/>
                </a:lnTo>
                <a:lnTo>
                  <a:pt x="1852" y="90"/>
                </a:lnTo>
                <a:lnTo>
                  <a:pt x="1863" y="71"/>
                </a:lnTo>
                <a:lnTo>
                  <a:pt x="1870" y="52"/>
                </a:lnTo>
                <a:lnTo>
                  <a:pt x="1874" y="50"/>
                </a:lnTo>
                <a:lnTo>
                  <a:pt x="1874" y="52"/>
                </a:lnTo>
                <a:lnTo>
                  <a:pt x="1879" y="71"/>
                </a:lnTo>
                <a:lnTo>
                  <a:pt x="1890" y="90"/>
                </a:lnTo>
                <a:lnTo>
                  <a:pt x="1908" y="109"/>
                </a:lnTo>
                <a:lnTo>
                  <a:pt x="1933" y="126"/>
                </a:lnTo>
                <a:lnTo>
                  <a:pt x="1964" y="142"/>
                </a:lnTo>
                <a:lnTo>
                  <a:pt x="2000" y="156"/>
                </a:lnTo>
                <a:lnTo>
                  <a:pt x="2041" y="169"/>
                </a:lnTo>
                <a:lnTo>
                  <a:pt x="2087" y="180"/>
                </a:lnTo>
                <a:lnTo>
                  <a:pt x="2135" y="188"/>
                </a:lnTo>
                <a:lnTo>
                  <a:pt x="2186" y="195"/>
                </a:lnTo>
                <a:lnTo>
                  <a:pt x="2240" y="199"/>
                </a:lnTo>
                <a:lnTo>
                  <a:pt x="2296" y="200"/>
                </a:lnTo>
                <a:lnTo>
                  <a:pt x="3252" y="200"/>
                </a:lnTo>
                <a:lnTo>
                  <a:pt x="3308" y="202"/>
                </a:lnTo>
                <a:lnTo>
                  <a:pt x="3368" y="206"/>
                </a:lnTo>
                <a:lnTo>
                  <a:pt x="3424" y="212"/>
                </a:lnTo>
                <a:lnTo>
                  <a:pt x="3478" y="221"/>
                </a:lnTo>
                <a:lnTo>
                  <a:pt x="3527" y="232"/>
                </a:lnTo>
                <a:lnTo>
                  <a:pt x="3574" y="244"/>
                </a:lnTo>
                <a:lnTo>
                  <a:pt x="3616" y="259"/>
                </a:lnTo>
                <a:lnTo>
                  <a:pt x="3654" y="275"/>
                </a:lnTo>
                <a:lnTo>
                  <a:pt x="3684" y="294"/>
                </a:lnTo>
                <a:lnTo>
                  <a:pt x="3708" y="312"/>
                </a:lnTo>
                <a:lnTo>
                  <a:pt x="3727" y="333"/>
                </a:lnTo>
                <a:lnTo>
                  <a:pt x="3739" y="353"/>
                </a:lnTo>
                <a:lnTo>
                  <a:pt x="3744" y="373"/>
                </a:lnTo>
                <a:lnTo>
                  <a:pt x="3741" y="361"/>
                </a:lnTo>
                <a:lnTo>
                  <a:pt x="3733" y="337"/>
                </a:lnTo>
                <a:lnTo>
                  <a:pt x="3719" y="312"/>
                </a:lnTo>
                <a:lnTo>
                  <a:pt x="3696" y="288"/>
                </a:lnTo>
                <a:lnTo>
                  <a:pt x="3668" y="266"/>
                </a:lnTo>
                <a:lnTo>
                  <a:pt x="3631" y="244"/>
                </a:lnTo>
                <a:lnTo>
                  <a:pt x="3591" y="224"/>
                </a:lnTo>
                <a:lnTo>
                  <a:pt x="3546" y="205"/>
                </a:lnTo>
                <a:lnTo>
                  <a:pt x="3495" y="188"/>
                </a:lnTo>
                <a:lnTo>
                  <a:pt x="3439" y="173"/>
                </a:lnTo>
                <a:lnTo>
                  <a:pt x="3380" y="159"/>
                </a:lnTo>
                <a:lnTo>
                  <a:pt x="3315" y="148"/>
                </a:lnTo>
                <a:lnTo>
                  <a:pt x="3248" y="139"/>
                </a:lnTo>
                <a:lnTo>
                  <a:pt x="3179" y="133"/>
                </a:lnTo>
                <a:lnTo>
                  <a:pt x="3111" y="129"/>
                </a:lnTo>
                <a:lnTo>
                  <a:pt x="3039" y="126"/>
                </a:lnTo>
                <a:lnTo>
                  <a:pt x="2225" y="126"/>
                </a:lnTo>
                <a:lnTo>
                  <a:pt x="2174" y="125"/>
                </a:lnTo>
                <a:lnTo>
                  <a:pt x="2125" y="122"/>
                </a:lnTo>
                <a:lnTo>
                  <a:pt x="2082" y="115"/>
                </a:lnTo>
                <a:lnTo>
                  <a:pt x="2036" y="107"/>
                </a:lnTo>
                <a:lnTo>
                  <a:pt x="1998" y="97"/>
                </a:lnTo>
                <a:lnTo>
                  <a:pt x="1961" y="84"/>
                </a:lnTo>
                <a:lnTo>
                  <a:pt x="1933" y="70"/>
                </a:lnTo>
                <a:lnTo>
                  <a:pt x="1908" y="54"/>
                </a:lnTo>
                <a:lnTo>
                  <a:pt x="1890" y="38"/>
                </a:lnTo>
                <a:lnTo>
                  <a:pt x="1879" y="20"/>
                </a:lnTo>
                <a:lnTo>
                  <a:pt x="1874" y="2"/>
                </a:lnTo>
                <a:lnTo>
                  <a:pt x="1874" y="0"/>
                </a:lnTo>
                <a:lnTo>
                  <a:pt x="1868" y="18"/>
                </a:lnTo>
                <a:lnTo>
                  <a:pt x="1857" y="36"/>
                </a:lnTo>
                <a:lnTo>
                  <a:pt x="1839" y="52"/>
                </a:lnTo>
                <a:lnTo>
                  <a:pt x="1817" y="68"/>
                </a:lnTo>
                <a:lnTo>
                  <a:pt x="1786" y="82"/>
                </a:lnTo>
                <a:lnTo>
                  <a:pt x="1751" y="95"/>
                </a:lnTo>
                <a:lnTo>
                  <a:pt x="1714" y="106"/>
                </a:lnTo>
                <a:lnTo>
                  <a:pt x="1668" y="115"/>
                </a:lnTo>
                <a:lnTo>
                  <a:pt x="1624" y="121"/>
                </a:lnTo>
                <a:lnTo>
                  <a:pt x="1576" y="125"/>
                </a:lnTo>
                <a:lnTo>
                  <a:pt x="1528" y="126"/>
                </a:lnTo>
                <a:lnTo>
                  <a:pt x="1522" y="126"/>
                </a:lnTo>
                <a:lnTo>
                  <a:pt x="703" y="126"/>
                </a:lnTo>
              </a:path>
            </a:pathLst>
          </a:custGeom>
          <a:solidFill>
            <a:srgbClr val="FF3300"/>
          </a:solidFill>
          <a:ln w="12700" cap="rnd" cmpd="sng">
            <a:solidFill>
              <a:srgbClr val="FFFFFF"/>
            </a:solidFill>
            <a:prstDash val="solid"/>
            <a:round/>
            <a:headEnd type="none" w="med" len="med"/>
            <a:tailEnd type="none" w="med" len="med"/>
          </a:ln>
          <a:effectLst>
            <a:outerShdw dist="35921" dir="2700000" algn="ctr" rotWithShape="0">
              <a:schemeClr val="bg2"/>
            </a:outerShdw>
          </a:effectLst>
        </p:spPr>
        <p:txBody>
          <a:bodyPr/>
          <a:lstStyle/>
          <a:p>
            <a:endParaRPr lang="en-US"/>
          </a:p>
        </p:txBody>
      </p:sp>
      <p:sp>
        <p:nvSpPr>
          <p:cNvPr id="143376" name="Rectangle 16"/>
          <p:cNvSpPr>
            <a:spLocks noChangeArrowheads="1"/>
          </p:cNvSpPr>
          <p:nvPr/>
        </p:nvSpPr>
        <p:spPr bwMode="auto">
          <a:xfrm>
            <a:off x="533400" y="1524000"/>
            <a:ext cx="2819400" cy="685800"/>
          </a:xfrm>
          <a:prstGeom prst="rect">
            <a:avLst/>
          </a:prstGeom>
          <a:solidFill>
            <a:srgbClr val="FFDDDD"/>
          </a:solidFill>
          <a:ln w="9525">
            <a:solidFill>
              <a:srgbClr val="006600"/>
            </a:solidFill>
            <a:miter lim="800000"/>
            <a:headEnd/>
            <a:tailEnd/>
          </a:ln>
          <a:effectLst>
            <a:outerShdw dist="71842" dir="2700000" algn="ctr" rotWithShape="0">
              <a:schemeClr val="tx1"/>
            </a:outerShdw>
          </a:effectLst>
        </p:spPr>
        <p:txBody>
          <a:bodyPr wrap="none" anchor="ctr"/>
          <a:lstStyle/>
          <a:p>
            <a:pPr algn="ctr"/>
            <a:r>
              <a:rPr lang="en-US" sz="4000">
                <a:solidFill>
                  <a:schemeClr val="tx2"/>
                </a:solidFill>
                <a:latin typeface="Times New Roman" pitchFamily="18" charset="0"/>
              </a:rPr>
              <a:t>Materials</a:t>
            </a:r>
          </a:p>
        </p:txBody>
      </p:sp>
      <p:sp>
        <p:nvSpPr>
          <p:cNvPr id="143377" name="Rectangle 17"/>
          <p:cNvSpPr>
            <a:spLocks noChangeArrowheads="1"/>
          </p:cNvSpPr>
          <p:nvPr/>
        </p:nvSpPr>
        <p:spPr bwMode="auto">
          <a:xfrm>
            <a:off x="1431925" y="5105400"/>
            <a:ext cx="35020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4,800 Units Completed</a:t>
            </a:r>
          </a:p>
        </p:txBody>
      </p:sp>
      <p:sp>
        <p:nvSpPr>
          <p:cNvPr id="143378" name="Line 18"/>
          <p:cNvSpPr>
            <a:spLocks noChangeShapeType="1"/>
          </p:cNvSpPr>
          <p:nvPr/>
        </p:nvSpPr>
        <p:spPr bwMode="auto">
          <a:xfrm>
            <a:off x="7543800" y="4279900"/>
            <a:ext cx="0" cy="134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9" name="Line 19"/>
          <p:cNvSpPr>
            <a:spLocks noChangeShapeType="1"/>
          </p:cNvSpPr>
          <p:nvPr/>
        </p:nvSpPr>
        <p:spPr bwMode="auto">
          <a:xfrm flipH="1">
            <a:off x="4864100" y="5638800"/>
            <a:ext cx="2692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0" name="Rectangle 20"/>
          <p:cNvSpPr>
            <a:spLocks noChangeArrowheads="1"/>
          </p:cNvSpPr>
          <p:nvPr/>
        </p:nvSpPr>
        <p:spPr bwMode="auto">
          <a:xfrm>
            <a:off x="1449388" y="5403850"/>
            <a:ext cx="73882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   160 Equivalent Units</a:t>
            </a:r>
          </a:p>
        </p:txBody>
      </p:sp>
      <p:sp>
        <p:nvSpPr>
          <p:cNvPr id="143381" name="Rectangle 21"/>
          <p:cNvSpPr>
            <a:spLocks noChangeArrowheads="1"/>
          </p:cNvSpPr>
          <p:nvPr/>
        </p:nvSpPr>
        <p:spPr bwMode="auto">
          <a:xfrm>
            <a:off x="5489575" y="5260975"/>
            <a:ext cx="19780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solidFill>
                  <a:srgbClr val="FF0000"/>
                </a:solidFill>
              </a:rPr>
              <a:t>400 × 40%</a:t>
            </a:r>
          </a:p>
        </p:txBody>
      </p:sp>
      <p:sp>
        <p:nvSpPr>
          <p:cNvPr id="143382" name="Rectangle 22"/>
          <p:cNvSpPr>
            <a:spLocks noChangeArrowheads="1"/>
          </p:cNvSpPr>
          <p:nvPr/>
        </p:nvSpPr>
        <p:spPr bwMode="auto">
          <a:xfrm>
            <a:off x="1449388" y="5792788"/>
            <a:ext cx="6550025"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solidFill>
                  <a:srgbClr val="006600"/>
                </a:solidFill>
              </a:rPr>
              <a:t>4,960 Equivalent units</a:t>
            </a:r>
            <a:br>
              <a:rPr lang="en-US" sz="2400" b="1">
                <a:solidFill>
                  <a:srgbClr val="006600"/>
                </a:solidFill>
              </a:rPr>
            </a:br>
            <a:r>
              <a:rPr lang="en-US" sz="2400" b="1">
                <a:solidFill>
                  <a:srgbClr val="006600"/>
                </a:solidFill>
              </a:rPr>
              <a:t>          of production</a:t>
            </a:r>
          </a:p>
        </p:txBody>
      </p:sp>
      <p:sp>
        <p:nvSpPr>
          <p:cNvPr id="143383" name="Line 23"/>
          <p:cNvSpPr>
            <a:spLocks noChangeShapeType="1"/>
          </p:cNvSpPr>
          <p:nvPr/>
        </p:nvSpPr>
        <p:spPr bwMode="auto">
          <a:xfrm>
            <a:off x="1530350" y="5791200"/>
            <a:ext cx="3111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4" name="Freeform 24"/>
          <p:cNvSpPr>
            <a:spLocks/>
          </p:cNvSpPr>
          <p:nvPr/>
        </p:nvSpPr>
        <p:spPr bwMode="auto">
          <a:xfrm>
            <a:off x="379413" y="4360863"/>
            <a:ext cx="5945187" cy="593725"/>
          </a:xfrm>
          <a:custGeom>
            <a:avLst/>
            <a:gdLst>
              <a:gd name="T0" fmla="*/ 634 w 3745"/>
              <a:gd name="T1" fmla="*/ 244 h 374"/>
              <a:gd name="T2" fmla="*/ 496 w 3745"/>
              <a:gd name="T3" fmla="*/ 234 h 374"/>
              <a:gd name="T4" fmla="*/ 364 w 3745"/>
              <a:gd name="T5" fmla="*/ 214 h 374"/>
              <a:gd name="T6" fmla="*/ 247 w 3745"/>
              <a:gd name="T7" fmla="*/ 185 h 374"/>
              <a:gd name="T8" fmla="*/ 151 w 3745"/>
              <a:gd name="T9" fmla="*/ 149 h 374"/>
              <a:gd name="T10" fmla="*/ 75 w 3745"/>
              <a:gd name="T11" fmla="*/ 107 h 374"/>
              <a:gd name="T12" fmla="*/ 26 w 3745"/>
              <a:gd name="T13" fmla="*/ 61 h 374"/>
              <a:gd name="T14" fmla="*/ 3 w 3745"/>
              <a:gd name="T15" fmla="*/ 12 h 374"/>
              <a:gd name="T16" fmla="*/ 4 w 3745"/>
              <a:gd name="T17" fmla="*/ 20 h 374"/>
              <a:gd name="T18" fmla="*/ 35 w 3745"/>
              <a:gd name="T19" fmla="*/ 61 h 374"/>
              <a:gd name="T20" fmla="*/ 88 w 3745"/>
              <a:gd name="T21" fmla="*/ 98 h 374"/>
              <a:gd name="T22" fmla="*/ 168 w 3745"/>
              <a:gd name="T23" fmla="*/ 129 h 374"/>
              <a:gd name="T24" fmla="*/ 265 w 3745"/>
              <a:gd name="T25" fmla="*/ 152 h 374"/>
              <a:gd name="T26" fmla="*/ 376 w 3745"/>
              <a:gd name="T27" fmla="*/ 167 h 374"/>
              <a:gd name="T28" fmla="*/ 491 w 3745"/>
              <a:gd name="T29" fmla="*/ 173 h 374"/>
              <a:gd name="T30" fmla="*/ 1503 w 3745"/>
              <a:gd name="T31" fmla="*/ 174 h 374"/>
              <a:gd name="T32" fmla="*/ 1607 w 3745"/>
              <a:gd name="T33" fmla="*/ 185 h 374"/>
              <a:gd name="T34" fmla="*/ 1702 w 3745"/>
              <a:gd name="T35" fmla="*/ 204 h 374"/>
              <a:gd name="T36" fmla="*/ 1780 w 3745"/>
              <a:gd name="T37" fmla="*/ 231 h 374"/>
              <a:gd name="T38" fmla="*/ 1835 w 3745"/>
              <a:gd name="T39" fmla="*/ 264 h 374"/>
              <a:gd name="T40" fmla="*/ 1863 w 3745"/>
              <a:gd name="T41" fmla="*/ 302 h 374"/>
              <a:gd name="T42" fmla="*/ 1874 w 3745"/>
              <a:gd name="T43" fmla="*/ 323 h 374"/>
              <a:gd name="T44" fmla="*/ 1879 w 3745"/>
              <a:gd name="T45" fmla="*/ 302 h 374"/>
              <a:gd name="T46" fmla="*/ 1908 w 3745"/>
              <a:gd name="T47" fmla="*/ 264 h 374"/>
              <a:gd name="T48" fmla="*/ 1964 w 3745"/>
              <a:gd name="T49" fmla="*/ 231 h 374"/>
              <a:gd name="T50" fmla="*/ 2041 w 3745"/>
              <a:gd name="T51" fmla="*/ 204 h 374"/>
              <a:gd name="T52" fmla="*/ 2135 w 3745"/>
              <a:gd name="T53" fmla="*/ 185 h 374"/>
              <a:gd name="T54" fmla="*/ 2240 w 3745"/>
              <a:gd name="T55" fmla="*/ 174 h 374"/>
              <a:gd name="T56" fmla="*/ 3252 w 3745"/>
              <a:gd name="T57" fmla="*/ 173 h 374"/>
              <a:gd name="T58" fmla="*/ 3368 w 3745"/>
              <a:gd name="T59" fmla="*/ 167 h 374"/>
              <a:gd name="T60" fmla="*/ 3478 w 3745"/>
              <a:gd name="T61" fmla="*/ 152 h 374"/>
              <a:gd name="T62" fmla="*/ 3574 w 3745"/>
              <a:gd name="T63" fmla="*/ 129 h 374"/>
              <a:gd name="T64" fmla="*/ 3654 w 3745"/>
              <a:gd name="T65" fmla="*/ 98 h 374"/>
              <a:gd name="T66" fmla="*/ 3708 w 3745"/>
              <a:gd name="T67" fmla="*/ 61 h 374"/>
              <a:gd name="T68" fmla="*/ 3739 w 3745"/>
              <a:gd name="T69" fmla="*/ 20 h 374"/>
              <a:gd name="T70" fmla="*/ 3741 w 3745"/>
              <a:gd name="T71" fmla="*/ 12 h 374"/>
              <a:gd name="T72" fmla="*/ 3719 w 3745"/>
              <a:gd name="T73" fmla="*/ 61 h 374"/>
              <a:gd name="T74" fmla="*/ 3668 w 3745"/>
              <a:gd name="T75" fmla="*/ 107 h 374"/>
              <a:gd name="T76" fmla="*/ 3591 w 3745"/>
              <a:gd name="T77" fmla="*/ 149 h 374"/>
              <a:gd name="T78" fmla="*/ 3495 w 3745"/>
              <a:gd name="T79" fmla="*/ 185 h 374"/>
              <a:gd name="T80" fmla="*/ 3380 w 3745"/>
              <a:gd name="T81" fmla="*/ 214 h 374"/>
              <a:gd name="T82" fmla="*/ 3248 w 3745"/>
              <a:gd name="T83" fmla="*/ 234 h 374"/>
              <a:gd name="T84" fmla="*/ 3111 w 3745"/>
              <a:gd name="T85" fmla="*/ 244 h 374"/>
              <a:gd name="T86" fmla="*/ 2225 w 3745"/>
              <a:gd name="T87" fmla="*/ 247 h 374"/>
              <a:gd name="T88" fmla="*/ 2125 w 3745"/>
              <a:gd name="T89" fmla="*/ 251 h 374"/>
              <a:gd name="T90" fmla="*/ 2036 w 3745"/>
              <a:gd name="T91" fmla="*/ 266 h 374"/>
              <a:gd name="T92" fmla="*/ 1961 w 3745"/>
              <a:gd name="T93" fmla="*/ 289 h 374"/>
              <a:gd name="T94" fmla="*/ 1908 w 3745"/>
              <a:gd name="T95" fmla="*/ 319 h 374"/>
              <a:gd name="T96" fmla="*/ 1879 w 3745"/>
              <a:gd name="T97" fmla="*/ 353 h 374"/>
              <a:gd name="T98" fmla="*/ 1874 w 3745"/>
              <a:gd name="T99" fmla="*/ 373 h 374"/>
              <a:gd name="T100" fmla="*/ 1857 w 3745"/>
              <a:gd name="T101" fmla="*/ 337 h 374"/>
              <a:gd name="T102" fmla="*/ 1817 w 3745"/>
              <a:gd name="T103" fmla="*/ 305 h 374"/>
              <a:gd name="T104" fmla="*/ 1751 w 3745"/>
              <a:gd name="T105" fmla="*/ 278 h 374"/>
              <a:gd name="T106" fmla="*/ 1668 w 3745"/>
              <a:gd name="T107" fmla="*/ 258 h 374"/>
              <a:gd name="T108" fmla="*/ 1576 w 3745"/>
              <a:gd name="T109" fmla="*/ 248 h 374"/>
              <a:gd name="T110" fmla="*/ 1522 w 3745"/>
              <a:gd name="T111" fmla="*/ 2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247"/>
                </a:moveTo>
                <a:lnTo>
                  <a:pt x="634" y="244"/>
                </a:lnTo>
                <a:lnTo>
                  <a:pt x="565" y="240"/>
                </a:lnTo>
                <a:lnTo>
                  <a:pt x="496" y="234"/>
                </a:lnTo>
                <a:lnTo>
                  <a:pt x="428" y="225"/>
                </a:lnTo>
                <a:lnTo>
                  <a:pt x="364" y="214"/>
                </a:lnTo>
                <a:lnTo>
                  <a:pt x="304" y="200"/>
                </a:lnTo>
                <a:lnTo>
                  <a:pt x="247" y="185"/>
                </a:lnTo>
                <a:lnTo>
                  <a:pt x="197" y="168"/>
                </a:lnTo>
                <a:lnTo>
                  <a:pt x="151" y="149"/>
                </a:lnTo>
                <a:lnTo>
                  <a:pt x="110" y="129"/>
                </a:lnTo>
                <a:lnTo>
                  <a:pt x="75" y="107"/>
                </a:lnTo>
                <a:lnTo>
                  <a:pt x="46" y="85"/>
                </a:lnTo>
                <a:lnTo>
                  <a:pt x="26" y="61"/>
                </a:lnTo>
                <a:lnTo>
                  <a:pt x="9" y="36"/>
                </a:lnTo>
                <a:lnTo>
                  <a:pt x="3" y="12"/>
                </a:lnTo>
                <a:lnTo>
                  <a:pt x="0" y="0"/>
                </a:lnTo>
                <a:lnTo>
                  <a:pt x="4" y="20"/>
                </a:lnTo>
                <a:lnTo>
                  <a:pt x="15" y="40"/>
                </a:lnTo>
                <a:lnTo>
                  <a:pt x="35" y="61"/>
                </a:lnTo>
                <a:lnTo>
                  <a:pt x="58" y="79"/>
                </a:lnTo>
                <a:lnTo>
                  <a:pt x="88" y="98"/>
                </a:lnTo>
                <a:lnTo>
                  <a:pt x="127" y="114"/>
                </a:lnTo>
                <a:lnTo>
                  <a:pt x="168" y="129"/>
                </a:lnTo>
                <a:lnTo>
                  <a:pt x="215" y="141"/>
                </a:lnTo>
                <a:lnTo>
                  <a:pt x="265" y="152"/>
                </a:lnTo>
                <a:lnTo>
                  <a:pt x="321" y="161"/>
                </a:lnTo>
                <a:lnTo>
                  <a:pt x="376" y="167"/>
                </a:lnTo>
                <a:lnTo>
                  <a:pt x="433" y="171"/>
                </a:lnTo>
                <a:lnTo>
                  <a:pt x="491" y="173"/>
                </a:lnTo>
                <a:lnTo>
                  <a:pt x="1448" y="173"/>
                </a:lnTo>
                <a:lnTo>
                  <a:pt x="1503" y="174"/>
                </a:lnTo>
                <a:lnTo>
                  <a:pt x="1556" y="178"/>
                </a:lnTo>
                <a:lnTo>
                  <a:pt x="1607" y="185"/>
                </a:lnTo>
                <a:lnTo>
                  <a:pt x="1656" y="193"/>
                </a:lnTo>
                <a:lnTo>
                  <a:pt x="1702" y="204"/>
                </a:lnTo>
                <a:lnTo>
                  <a:pt x="1743" y="217"/>
                </a:lnTo>
                <a:lnTo>
                  <a:pt x="1780" y="231"/>
                </a:lnTo>
                <a:lnTo>
                  <a:pt x="1811" y="247"/>
                </a:lnTo>
                <a:lnTo>
                  <a:pt x="1835" y="264"/>
                </a:lnTo>
                <a:lnTo>
                  <a:pt x="1852" y="283"/>
                </a:lnTo>
                <a:lnTo>
                  <a:pt x="1863" y="302"/>
                </a:lnTo>
                <a:lnTo>
                  <a:pt x="1870" y="321"/>
                </a:lnTo>
                <a:lnTo>
                  <a:pt x="1874" y="323"/>
                </a:lnTo>
                <a:lnTo>
                  <a:pt x="1874" y="321"/>
                </a:lnTo>
                <a:lnTo>
                  <a:pt x="1879" y="302"/>
                </a:lnTo>
                <a:lnTo>
                  <a:pt x="1890" y="283"/>
                </a:lnTo>
                <a:lnTo>
                  <a:pt x="1908" y="264"/>
                </a:lnTo>
                <a:lnTo>
                  <a:pt x="1933" y="247"/>
                </a:lnTo>
                <a:lnTo>
                  <a:pt x="1964" y="231"/>
                </a:lnTo>
                <a:lnTo>
                  <a:pt x="2000" y="217"/>
                </a:lnTo>
                <a:lnTo>
                  <a:pt x="2041" y="204"/>
                </a:lnTo>
                <a:lnTo>
                  <a:pt x="2087" y="193"/>
                </a:lnTo>
                <a:lnTo>
                  <a:pt x="2135" y="185"/>
                </a:lnTo>
                <a:lnTo>
                  <a:pt x="2186" y="178"/>
                </a:lnTo>
                <a:lnTo>
                  <a:pt x="2240" y="174"/>
                </a:lnTo>
                <a:lnTo>
                  <a:pt x="2296" y="173"/>
                </a:lnTo>
                <a:lnTo>
                  <a:pt x="3252" y="173"/>
                </a:lnTo>
                <a:lnTo>
                  <a:pt x="3308" y="171"/>
                </a:lnTo>
                <a:lnTo>
                  <a:pt x="3368" y="167"/>
                </a:lnTo>
                <a:lnTo>
                  <a:pt x="3424" y="161"/>
                </a:lnTo>
                <a:lnTo>
                  <a:pt x="3478" y="152"/>
                </a:lnTo>
                <a:lnTo>
                  <a:pt x="3527" y="141"/>
                </a:lnTo>
                <a:lnTo>
                  <a:pt x="3574" y="129"/>
                </a:lnTo>
                <a:lnTo>
                  <a:pt x="3616" y="114"/>
                </a:lnTo>
                <a:lnTo>
                  <a:pt x="3654" y="98"/>
                </a:lnTo>
                <a:lnTo>
                  <a:pt x="3684" y="79"/>
                </a:lnTo>
                <a:lnTo>
                  <a:pt x="3708" y="61"/>
                </a:lnTo>
                <a:lnTo>
                  <a:pt x="3727" y="40"/>
                </a:lnTo>
                <a:lnTo>
                  <a:pt x="3739" y="20"/>
                </a:lnTo>
                <a:lnTo>
                  <a:pt x="3744" y="0"/>
                </a:lnTo>
                <a:lnTo>
                  <a:pt x="3741" y="12"/>
                </a:lnTo>
                <a:lnTo>
                  <a:pt x="3733" y="36"/>
                </a:lnTo>
                <a:lnTo>
                  <a:pt x="3719" y="61"/>
                </a:lnTo>
                <a:lnTo>
                  <a:pt x="3696" y="85"/>
                </a:lnTo>
                <a:lnTo>
                  <a:pt x="3668" y="107"/>
                </a:lnTo>
                <a:lnTo>
                  <a:pt x="3631" y="129"/>
                </a:lnTo>
                <a:lnTo>
                  <a:pt x="3591" y="149"/>
                </a:lnTo>
                <a:lnTo>
                  <a:pt x="3546" y="168"/>
                </a:lnTo>
                <a:lnTo>
                  <a:pt x="3495" y="185"/>
                </a:lnTo>
                <a:lnTo>
                  <a:pt x="3439" y="200"/>
                </a:lnTo>
                <a:lnTo>
                  <a:pt x="3380" y="214"/>
                </a:lnTo>
                <a:lnTo>
                  <a:pt x="3315" y="225"/>
                </a:lnTo>
                <a:lnTo>
                  <a:pt x="3248" y="234"/>
                </a:lnTo>
                <a:lnTo>
                  <a:pt x="3179" y="240"/>
                </a:lnTo>
                <a:lnTo>
                  <a:pt x="3111" y="244"/>
                </a:lnTo>
                <a:lnTo>
                  <a:pt x="3039" y="247"/>
                </a:lnTo>
                <a:lnTo>
                  <a:pt x="2225" y="247"/>
                </a:lnTo>
                <a:lnTo>
                  <a:pt x="2174" y="248"/>
                </a:lnTo>
                <a:lnTo>
                  <a:pt x="2125" y="251"/>
                </a:lnTo>
                <a:lnTo>
                  <a:pt x="2082" y="258"/>
                </a:lnTo>
                <a:lnTo>
                  <a:pt x="2036" y="266"/>
                </a:lnTo>
                <a:lnTo>
                  <a:pt x="1998" y="276"/>
                </a:lnTo>
                <a:lnTo>
                  <a:pt x="1961" y="289"/>
                </a:lnTo>
                <a:lnTo>
                  <a:pt x="1933" y="303"/>
                </a:lnTo>
                <a:lnTo>
                  <a:pt x="1908" y="319"/>
                </a:lnTo>
                <a:lnTo>
                  <a:pt x="1890" y="335"/>
                </a:lnTo>
                <a:lnTo>
                  <a:pt x="1879" y="353"/>
                </a:lnTo>
                <a:lnTo>
                  <a:pt x="1874" y="371"/>
                </a:lnTo>
                <a:lnTo>
                  <a:pt x="1874" y="373"/>
                </a:lnTo>
                <a:lnTo>
                  <a:pt x="1868" y="355"/>
                </a:lnTo>
                <a:lnTo>
                  <a:pt x="1857" y="337"/>
                </a:lnTo>
                <a:lnTo>
                  <a:pt x="1839" y="321"/>
                </a:lnTo>
                <a:lnTo>
                  <a:pt x="1817" y="305"/>
                </a:lnTo>
                <a:lnTo>
                  <a:pt x="1786" y="291"/>
                </a:lnTo>
                <a:lnTo>
                  <a:pt x="1751" y="278"/>
                </a:lnTo>
                <a:lnTo>
                  <a:pt x="1714" y="267"/>
                </a:lnTo>
                <a:lnTo>
                  <a:pt x="1668" y="258"/>
                </a:lnTo>
                <a:lnTo>
                  <a:pt x="1624" y="252"/>
                </a:lnTo>
                <a:lnTo>
                  <a:pt x="1576" y="248"/>
                </a:lnTo>
                <a:lnTo>
                  <a:pt x="1528" y="247"/>
                </a:lnTo>
                <a:lnTo>
                  <a:pt x="1522" y="247"/>
                </a:lnTo>
                <a:lnTo>
                  <a:pt x="703" y="247"/>
                </a:lnTo>
              </a:path>
            </a:pathLst>
          </a:custGeom>
          <a:solidFill>
            <a:srgbClr val="FF3300"/>
          </a:solidFill>
          <a:ln w="12700" cap="rnd" cmpd="sng">
            <a:solidFill>
              <a:srgbClr val="FFFFFF"/>
            </a:solidFill>
            <a:prstDash val="solid"/>
            <a:round/>
            <a:headEnd type="none" w="med" len="med"/>
            <a:tailEnd type="none" w="med" len="med"/>
          </a:ln>
          <a:effectLst>
            <a:outerShdw dist="35921" dir="2700000" algn="ctr" rotWithShape="0">
              <a:schemeClr val="bg2"/>
            </a:outerShdw>
          </a:effectLst>
        </p:spPr>
        <p:txBody>
          <a:bodyPr/>
          <a:lstStyle/>
          <a:p>
            <a:endParaRPr lang="en-US"/>
          </a:p>
        </p:txBody>
      </p:sp>
      <p:sp>
        <p:nvSpPr>
          <p:cNvPr id="2" name="Footer Placeholder 1"/>
          <p:cNvSpPr>
            <a:spLocks noGrp="1"/>
          </p:cNvSpPr>
          <p:nvPr>
            <p:ph type="ftr" sz="quarter" idx="10"/>
          </p:nvPr>
        </p:nvSpPr>
        <p:spPr/>
        <p:txBody>
          <a:bodyPr/>
          <a:lstStyle/>
          <a:p>
            <a:pPr>
              <a:defRPr/>
            </a:pPr>
            <a:r>
              <a:rPr lang="en-US" dirty="0">
                <a:solidFill>
                  <a:srgbClr val="000000"/>
                </a:solidFill>
              </a:rPr>
              <a:t>Slide 96  of  181</a:t>
            </a:r>
          </a:p>
        </p:txBody>
      </p:sp>
    </p:spTree>
    <p:extLst>
      <p:ext uri="{BB962C8B-B14F-4D97-AF65-F5344CB8AC3E}">
        <p14:creationId xmlns:p14="http://schemas.microsoft.com/office/powerpoint/2010/main" val="3042509385"/>
      </p:ext>
    </p:extLst>
  </p:cSld>
  <p:clrMapOvr>
    <a:masterClrMapping/>
  </p:clrMapOvr>
  <p:transition>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8" name="Rectangle 10"/>
          <p:cNvSpPr>
            <a:spLocks noChangeArrowheads="1"/>
          </p:cNvSpPr>
          <p:nvPr/>
        </p:nvSpPr>
        <p:spPr bwMode="auto">
          <a:xfrm>
            <a:off x="457200" y="2819400"/>
            <a:ext cx="8585200" cy="1422400"/>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19" name="Line 11"/>
          <p:cNvSpPr>
            <a:spLocks noChangeShapeType="1"/>
          </p:cNvSpPr>
          <p:nvPr/>
        </p:nvSpPr>
        <p:spPr bwMode="auto">
          <a:xfrm>
            <a:off x="2895600" y="2819400"/>
            <a:ext cx="0" cy="1435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0" name="Line 12"/>
          <p:cNvSpPr>
            <a:spLocks noChangeShapeType="1"/>
          </p:cNvSpPr>
          <p:nvPr/>
        </p:nvSpPr>
        <p:spPr bwMode="auto">
          <a:xfrm>
            <a:off x="6248400" y="2819400"/>
            <a:ext cx="0" cy="1435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1" name="Rectangle 13"/>
          <p:cNvSpPr>
            <a:spLocks noChangeArrowheads="1"/>
          </p:cNvSpPr>
          <p:nvPr/>
        </p:nvSpPr>
        <p:spPr bwMode="auto">
          <a:xfrm>
            <a:off x="4268788" y="1601788"/>
            <a:ext cx="29686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5,000 Units Started</a:t>
            </a:r>
          </a:p>
        </p:txBody>
      </p:sp>
      <p:sp>
        <p:nvSpPr>
          <p:cNvPr id="145422" name="Rectangle 14"/>
          <p:cNvSpPr>
            <a:spLocks noChangeArrowheads="1"/>
          </p:cNvSpPr>
          <p:nvPr/>
        </p:nvSpPr>
        <p:spPr bwMode="auto">
          <a:xfrm>
            <a:off x="1449388" y="5030788"/>
            <a:ext cx="35020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4,800 Units Completed</a:t>
            </a:r>
          </a:p>
        </p:txBody>
      </p:sp>
      <p:sp>
        <p:nvSpPr>
          <p:cNvPr id="145423" name="Rectangle 15"/>
          <p:cNvSpPr>
            <a:spLocks noChangeArrowheads="1"/>
          </p:cNvSpPr>
          <p:nvPr/>
        </p:nvSpPr>
        <p:spPr bwMode="auto">
          <a:xfrm>
            <a:off x="2820988" y="3125788"/>
            <a:ext cx="3578225" cy="692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200" b="1">
                <a:solidFill>
                  <a:srgbClr val="FC0128"/>
                </a:solidFill>
              </a:rPr>
              <a:t>4,800 Units Started</a:t>
            </a:r>
            <a:br>
              <a:rPr lang="en-US" sz="2200" b="1">
                <a:solidFill>
                  <a:srgbClr val="FC0128"/>
                </a:solidFill>
              </a:rPr>
            </a:br>
            <a:r>
              <a:rPr lang="en-US" sz="2200" b="1">
                <a:solidFill>
                  <a:srgbClr val="FC0128"/>
                </a:solidFill>
              </a:rPr>
              <a:t>and Completed</a:t>
            </a:r>
          </a:p>
        </p:txBody>
      </p:sp>
      <p:sp>
        <p:nvSpPr>
          <p:cNvPr id="145424" name="Freeform 16"/>
          <p:cNvSpPr>
            <a:spLocks/>
          </p:cNvSpPr>
          <p:nvPr/>
        </p:nvSpPr>
        <p:spPr bwMode="auto">
          <a:xfrm>
            <a:off x="379413" y="4360863"/>
            <a:ext cx="5945187" cy="593725"/>
          </a:xfrm>
          <a:custGeom>
            <a:avLst/>
            <a:gdLst>
              <a:gd name="T0" fmla="*/ 634 w 3745"/>
              <a:gd name="T1" fmla="*/ 244 h 374"/>
              <a:gd name="T2" fmla="*/ 496 w 3745"/>
              <a:gd name="T3" fmla="*/ 234 h 374"/>
              <a:gd name="T4" fmla="*/ 364 w 3745"/>
              <a:gd name="T5" fmla="*/ 214 h 374"/>
              <a:gd name="T6" fmla="*/ 247 w 3745"/>
              <a:gd name="T7" fmla="*/ 185 h 374"/>
              <a:gd name="T8" fmla="*/ 151 w 3745"/>
              <a:gd name="T9" fmla="*/ 149 h 374"/>
              <a:gd name="T10" fmla="*/ 75 w 3745"/>
              <a:gd name="T11" fmla="*/ 107 h 374"/>
              <a:gd name="T12" fmla="*/ 26 w 3745"/>
              <a:gd name="T13" fmla="*/ 61 h 374"/>
              <a:gd name="T14" fmla="*/ 3 w 3745"/>
              <a:gd name="T15" fmla="*/ 12 h 374"/>
              <a:gd name="T16" fmla="*/ 4 w 3745"/>
              <a:gd name="T17" fmla="*/ 20 h 374"/>
              <a:gd name="T18" fmla="*/ 35 w 3745"/>
              <a:gd name="T19" fmla="*/ 61 h 374"/>
              <a:gd name="T20" fmla="*/ 88 w 3745"/>
              <a:gd name="T21" fmla="*/ 98 h 374"/>
              <a:gd name="T22" fmla="*/ 168 w 3745"/>
              <a:gd name="T23" fmla="*/ 129 h 374"/>
              <a:gd name="T24" fmla="*/ 265 w 3745"/>
              <a:gd name="T25" fmla="*/ 152 h 374"/>
              <a:gd name="T26" fmla="*/ 376 w 3745"/>
              <a:gd name="T27" fmla="*/ 167 h 374"/>
              <a:gd name="T28" fmla="*/ 491 w 3745"/>
              <a:gd name="T29" fmla="*/ 173 h 374"/>
              <a:gd name="T30" fmla="*/ 1503 w 3745"/>
              <a:gd name="T31" fmla="*/ 174 h 374"/>
              <a:gd name="T32" fmla="*/ 1607 w 3745"/>
              <a:gd name="T33" fmla="*/ 185 h 374"/>
              <a:gd name="T34" fmla="*/ 1702 w 3745"/>
              <a:gd name="T35" fmla="*/ 204 h 374"/>
              <a:gd name="T36" fmla="*/ 1780 w 3745"/>
              <a:gd name="T37" fmla="*/ 231 h 374"/>
              <a:gd name="T38" fmla="*/ 1835 w 3745"/>
              <a:gd name="T39" fmla="*/ 264 h 374"/>
              <a:gd name="T40" fmla="*/ 1863 w 3745"/>
              <a:gd name="T41" fmla="*/ 302 h 374"/>
              <a:gd name="T42" fmla="*/ 1874 w 3745"/>
              <a:gd name="T43" fmla="*/ 323 h 374"/>
              <a:gd name="T44" fmla="*/ 1879 w 3745"/>
              <a:gd name="T45" fmla="*/ 302 h 374"/>
              <a:gd name="T46" fmla="*/ 1908 w 3745"/>
              <a:gd name="T47" fmla="*/ 264 h 374"/>
              <a:gd name="T48" fmla="*/ 1964 w 3745"/>
              <a:gd name="T49" fmla="*/ 231 h 374"/>
              <a:gd name="T50" fmla="*/ 2041 w 3745"/>
              <a:gd name="T51" fmla="*/ 204 h 374"/>
              <a:gd name="T52" fmla="*/ 2135 w 3745"/>
              <a:gd name="T53" fmla="*/ 185 h 374"/>
              <a:gd name="T54" fmla="*/ 2240 w 3745"/>
              <a:gd name="T55" fmla="*/ 174 h 374"/>
              <a:gd name="T56" fmla="*/ 3252 w 3745"/>
              <a:gd name="T57" fmla="*/ 173 h 374"/>
              <a:gd name="T58" fmla="*/ 3368 w 3745"/>
              <a:gd name="T59" fmla="*/ 167 h 374"/>
              <a:gd name="T60" fmla="*/ 3478 w 3745"/>
              <a:gd name="T61" fmla="*/ 152 h 374"/>
              <a:gd name="T62" fmla="*/ 3574 w 3745"/>
              <a:gd name="T63" fmla="*/ 129 h 374"/>
              <a:gd name="T64" fmla="*/ 3654 w 3745"/>
              <a:gd name="T65" fmla="*/ 98 h 374"/>
              <a:gd name="T66" fmla="*/ 3708 w 3745"/>
              <a:gd name="T67" fmla="*/ 61 h 374"/>
              <a:gd name="T68" fmla="*/ 3739 w 3745"/>
              <a:gd name="T69" fmla="*/ 20 h 374"/>
              <a:gd name="T70" fmla="*/ 3741 w 3745"/>
              <a:gd name="T71" fmla="*/ 12 h 374"/>
              <a:gd name="T72" fmla="*/ 3719 w 3745"/>
              <a:gd name="T73" fmla="*/ 61 h 374"/>
              <a:gd name="T74" fmla="*/ 3668 w 3745"/>
              <a:gd name="T75" fmla="*/ 107 h 374"/>
              <a:gd name="T76" fmla="*/ 3591 w 3745"/>
              <a:gd name="T77" fmla="*/ 149 h 374"/>
              <a:gd name="T78" fmla="*/ 3495 w 3745"/>
              <a:gd name="T79" fmla="*/ 185 h 374"/>
              <a:gd name="T80" fmla="*/ 3380 w 3745"/>
              <a:gd name="T81" fmla="*/ 214 h 374"/>
              <a:gd name="T82" fmla="*/ 3248 w 3745"/>
              <a:gd name="T83" fmla="*/ 234 h 374"/>
              <a:gd name="T84" fmla="*/ 3111 w 3745"/>
              <a:gd name="T85" fmla="*/ 244 h 374"/>
              <a:gd name="T86" fmla="*/ 2225 w 3745"/>
              <a:gd name="T87" fmla="*/ 247 h 374"/>
              <a:gd name="T88" fmla="*/ 2125 w 3745"/>
              <a:gd name="T89" fmla="*/ 251 h 374"/>
              <a:gd name="T90" fmla="*/ 2036 w 3745"/>
              <a:gd name="T91" fmla="*/ 266 h 374"/>
              <a:gd name="T92" fmla="*/ 1961 w 3745"/>
              <a:gd name="T93" fmla="*/ 289 h 374"/>
              <a:gd name="T94" fmla="*/ 1908 w 3745"/>
              <a:gd name="T95" fmla="*/ 319 h 374"/>
              <a:gd name="T96" fmla="*/ 1879 w 3745"/>
              <a:gd name="T97" fmla="*/ 353 h 374"/>
              <a:gd name="T98" fmla="*/ 1874 w 3745"/>
              <a:gd name="T99" fmla="*/ 373 h 374"/>
              <a:gd name="T100" fmla="*/ 1857 w 3745"/>
              <a:gd name="T101" fmla="*/ 337 h 374"/>
              <a:gd name="T102" fmla="*/ 1817 w 3745"/>
              <a:gd name="T103" fmla="*/ 305 h 374"/>
              <a:gd name="T104" fmla="*/ 1751 w 3745"/>
              <a:gd name="T105" fmla="*/ 278 h 374"/>
              <a:gd name="T106" fmla="*/ 1668 w 3745"/>
              <a:gd name="T107" fmla="*/ 258 h 374"/>
              <a:gd name="T108" fmla="*/ 1576 w 3745"/>
              <a:gd name="T109" fmla="*/ 248 h 374"/>
              <a:gd name="T110" fmla="*/ 1522 w 3745"/>
              <a:gd name="T111" fmla="*/ 2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247"/>
                </a:moveTo>
                <a:lnTo>
                  <a:pt x="634" y="244"/>
                </a:lnTo>
                <a:lnTo>
                  <a:pt x="565" y="240"/>
                </a:lnTo>
                <a:lnTo>
                  <a:pt x="496" y="234"/>
                </a:lnTo>
                <a:lnTo>
                  <a:pt x="428" y="225"/>
                </a:lnTo>
                <a:lnTo>
                  <a:pt x="364" y="214"/>
                </a:lnTo>
                <a:lnTo>
                  <a:pt x="304" y="200"/>
                </a:lnTo>
                <a:lnTo>
                  <a:pt x="247" y="185"/>
                </a:lnTo>
                <a:lnTo>
                  <a:pt x="197" y="168"/>
                </a:lnTo>
                <a:lnTo>
                  <a:pt x="151" y="149"/>
                </a:lnTo>
                <a:lnTo>
                  <a:pt x="110" y="129"/>
                </a:lnTo>
                <a:lnTo>
                  <a:pt x="75" y="107"/>
                </a:lnTo>
                <a:lnTo>
                  <a:pt x="46" y="85"/>
                </a:lnTo>
                <a:lnTo>
                  <a:pt x="26" y="61"/>
                </a:lnTo>
                <a:lnTo>
                  <a:pt x="9" y="36"/>
                </a:lnTo>
                <a:lnTo>
                  <a:pt x="3" y="12"/>
                </a:lnTo>
                <a:lnTo>
                  <a:pt x="0" y="0"/>
                </a:lnTo>
                <a:lnTo>
                  <a:pt x="4" y="20"/>
                </a:lnTo>
                <a:lnTo>
                  <a:pt x="15" y="40"/>
                </a:lnTo>
                <a:lnTo>
                  <a:pt x="35" y="61"/>
                </a:lnTo>
                <a:lnTo>
                  <a:pt x="58" y="79"/>
                </a:lnTo>
                <a:lnTo>
                  <a:pt x="88" y="98"/>
                </a:lnTo>
                <a:lnTo>
                  <a:pt x="127" y="114"/>
                </a:lnTo>
                <a:lnTo>
                  <a:pt x="168" y="129"/>
                </a:lnTo>
                <a:lnTo>
                  <a:pt x="215" y="141"/>
                </a:lnTo>
                <a:lnTo>
                  <a:pt x="265" y="152"/>
                </a:lnTo>
                <a:lnTo>
                  <a:pt x="321" y="161"/>
                </a:lnTo>
                <a:lnTo>
                  <a:pt x="376" y="167"/>
                </a:lnTo>
                <a:lnTo>
                  <a:pt x="433" y="171"/>
                </a:lnTo>
                <a:lnTo>
                  <a:pt x="491" y="173"/>
                </a:lnTo>
                <a:lnTo>
                  <a:pt x="1448" y="173"/>
                </a:lnTo>
                <a:lnTo>
                  <a:pt x="1503" y="174"/>
                </a:lnTo>
                <a:lnTo>
                  <a:pt x="1556" y="178"/>
                </a:lnTo>
                <a:lnTo>
                  <a:pt x="1607" y="185"/>
                </a:lnTo>
                <a:lnTo>
                  <a:pt x="1656" y="193"/>
                </a:lnTo>
                <a:lnTo>
                  <a:pt x="1702" y="204"/>
                </a:lnTo>
                <a:lnTo>
                  <a:pt x="1743" y="217"/>
                </a:lnTo>
                <a:lnTo>
                  <a:pt x="1780" y="231"/>
                </a:lnTo>
                <a:lnTo>
                  <a:pt x="1811" y="247"/>
                </a:lnTo>
                <a:lnTo>
                  <a:pt x="1835" y="264"/>
                </a:lnTo>
                <a:lnTo>
                  <a:pt x="1852" y="283"/>
                </a:lnTo>
                <a:lnTo>
                  <a:pt x="1863" y="302"/>
                </a:lnTo>
                <a:lnTo>
                  <a:pt x="1870" y="321"/>
                </a:lnTo>
                <a:lnTo>
                  <a:pt x="1874" y="323"/>
                </a:lnTo>
                <a:lnTo>
                  <a:pt x="1874" y="321"/>
                </a:lnTo>
                <a:lnTo>
                  <a:pt x="1879" y="302"/>
                </a:lnTo>
                <a:lnTo>
                  <a:pt x="1890" y="283"/>
                </a:lnTo>
                <a:lnTo>
                  <a:pt x="1908" y="264"/>
                </a:lnTo>
                <a:lnTo>
                  <a:pt x="1933" y="247"/>
                </a:lnTo>
                <a:lnTo>
                  <a:pt x="1964" y="231"/>
                </a:lnTo>
                <a:lnTo>
                  <a:pt x="2000" y="217"/>
                </a:lnTo>
                <a:lnTo>
                  <a:pt x="2041" y="204"/>
                </a:lnTo>
                <a:lnTo>
                  <a:pt x="2087" y="193"/>
                </a:lnTo>
                <a:lnTo>
                  <a:pt x="2135" y="185"/>
                </a:lnTo>
                <a:lnTo>
                  <a:pt x="2186" y="178"/>
                </a:lnTo>
                <a:lnTo>
                  <a:pt x="2240" y="174"/>
                </a:lnTo>
                <a:lnTo>
                  <a:pt x="2296" y="173"/>
                </a:lnTo>
                <a:lnTo>
                  <a:pt x="3252" y="173"/>
                </a:lnTo>
                <a:lnTo>
                  <a:pt x="3308" y="171"/>
                </a:lnTo>
                <a:lnTo>
                  <a:pt x="3368" y="167"/>
                </a:lnTo>
                <a:lnTo>
                  <a:pt x="3424" y="161"/>
                </a:lnTo>
                <a:lnTo>
                  <a:pt x="3478" y="152"/>
                </a:lnTo>
                <a:lnTo>
                  <a:pt x="3527" y="141"/>
                </a:lnTo>
                <a:lnTo>
                  <a:pt x="3574" y="129"/>
                </a:lnTo>
                <a:lnTo>
                  <a:pt x="3616" y="114"/>
                </a:lnTo>
                <a:lnTo>
                  <a:pt x="3654" y="98"/>
                </a:lnTo>
                <a:lnTo>
                  <a:pt x="3684" y="79"/>
                </a:lnTo>
                <a:lnTo>
                  <a:pt x="3708" y="61"/>
                </a:lnTo>
                <a:lnTo>
                  <a:pt x="3727" y="40"/>
                </a:lnTo>
                <a:lnTo>
                  <a:pt x="3739" y="20"/>
                </a:lnTo>
                <a:lnTo>
                  <a:pt x="3744" y="0"/>
                </a:lnTo>
                <a:lnTo>
                  <a:pt x="3741" y="12"/>
                </a:lnTo>
                <a:lnTo>
                  <a:pt x="3733" y="36"/>
                </a:lnTo>
                <a:lnTo>
                  <a:pt x="3719" y="61"/>
                </a:lnTo>
                <a:lnTo>
                  <a:pt x="3696" y="85"/>
                </a:lnTo>
                <a:lnTo>
                  <a:pt x="3668" y="107"/>
                </a:lnTo>
                <a:lnTo>
                  <a:pt x="3631" y="129"/>
                </a:lnTo>
                <a:lnTo>
                  <a:pt x="3591" y="149"/>
                </a:lnTo>
                <a:lnTo>
                  <a:pt x="3546" y="168"/>
                </a:lnTo>
                <a:lnTo>
                  <a:pt x="3495" y="185"/>
                </a:lnTo>
                <a:lnTo>
                  <a:pt x="3439" y="200"/>
                </a:lnTo>
                <a:lnTo>
                  <a:pt x="3380" y="214"/>
                </a:lnTo>
                <a:lnTo>
                  <a:pt x="3315" y="225"/>
                </a:lnTo>
                <a:lnTo>
                  <a:pt x="3248" y="234"/>
                </a:lnTo>
                <a:lnTo>
                  <a:pt x="3179" y="240"/>
                </a:lnTo>
                <a:lnTo>
                  <a:pt x="3111" y="244"/>
                </a:lnTo>
                <a:lnTo>
                  <a:pt x="3039" y="247"/>
                </a:lnTo>
                <a:lnTo>
                  <a:pt x="2225" y="247"/>
                </a:lnTo>
                <a:lnTo>
                  <a:pt x="2174" y="248"/>
                </a:lnTo>
                <a:lnTo>
                  <a:pt x="2125" y="251"/>
                </a:lnTo>
                <a:lnTo>
                  <a:pt x="2082" y="258"/>
                </a:lnTo>
                <a:lnTo>
                  <a:pt x="2036" y="266"/>
                </a:lnTo>
                <a:lnTo>
                  <a:pt x="1998" y="276"/>
                </a:lnTo>
                <a:lnTo>
                  <a:pt x="1961" y="289"/>
                </a:lnTo>
                <a:lnTo>
                  <a:pt x="1933" y="303"/>
                </a:lnTo>
                <a:lnTo>
                  <a:pt x="1908" y="319"/>
                </a:lnTo>
                <a:lnTo>
                  <a:pt x="1890" y="335"/>
                </a:lnTo>
                <a:lnTo>
                  <a:pt x="1879" y="353"/>
                </a:lnTo>
                <a:lnTo>
                  <a:pt x="1874" y="371"/>
                </a:lnTo>
                <a:lnTo>
                  <a:pt x="1874" y="373"/>
                </a:lnTo>
                <a:lnTo>
                  <a:pt x="1868" y="355"/>
                </a:lnTo>
                <a:lnTo>
                  <a:pt x="1857" y="337"/>
                </a:lnTo>
                <a:lnTo>
                  <a:pt x="1839" y="321"/>
                </a:lnTo>
                <a:lnTo>
                  <a:pt x="1817" y="305"/>
                </a:lnTo>
                <a:lnTo>
                  <a:pt x="1786" y="291"/>
                </a:lnTo>
                <a:lnTo>
                  <a:pt x="1751" y="278"/>
                </a:lnTo>
                <a:lnTo>
                  <a:pt x="1714" y="267"/>
                </a:lnTo>
                <a:lnTo>
                  <a:pt x="1668" y="258"/>
                </a:lnTo>
                <a:lnTo>
                  <a:pt x="1624" y="252"/>
                </a:lnTo>
                <a:lnTo>
                  <a:pt x="1576" y="248"/>
                </a:lnTo>
                <a:lnTo>
                  <a:pt x="1528" y="247"/>
                </a:lnTo>
                <a:lnTo>
                  <a:pt x="1522" y="247"/>
                </a:lnTo>
                <a:lnTo>
                  <a:pt x="703" y="247"/>
                </a:lnTo>
              </a:path>
            </a:pathLst>
          </a:custGeom>
          <a:solidFill>
            <a:srgbClr val="FF33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5" name="Freeform 17"/>
          <p:cNvSpPr>
            <a:spLocks/>
          </p:cNvSpPr>
          <p:nvPr/>
        </p:nvSpPr>
        <p:spPr bwMode="auto">
          <a:xfrm>
            <a:off x="2895600" y="2073275"/>
            <a:ext cx="5945188" cy="593725"/>
          </a:xfrm>
          <a:custGeom>
            <a:avLst/>
            <a:gdLst>
              <a:gd name="T0" fmla="*/ 634 w 3745"/>
              <a:gd name="T1" fmla="*/ 129 h 374"/>
              <a:gd name="T2" fmla="*/ 496 w 3745"/>
              <a:gd name="T3" fmla="*/ 139 h 374"/>
              <a:gd name="T4" fmla="*/ 364 w 3745"/>
              <a:gd name="T5" fmla="*/ 159 h 374"/>
              <a:gd name="T6" fmla="*/ 247 w 3745"/>
              <a:gd name="T7" fmla="*/ 188 h 374"/>
              <a:gd name="T8" fmla="*/ 151 w 3745"/>
              <a:gd name="T9" fmla="*/ 224 h 374"/>
              <a:gd name="T10" fmla="*/ 75 w 3745"/>
              <a:gd name="T11" fmla="*/ 266 h 374"/>
              <a:gd name="T12" fmla="*/ 26 w 3745"/>
              <a:gd name="T13" fmla="*/ 312 h 374"/>
              <a:gd name="T14" fmla="*/ 3 w 3745"/>
              <a:gd name="T15" fmla="*/ 361 h 374"/>
              <a:gd name="T16" fmla="*/ 4 w 3745"/>
              <a:gd name="T17" fmla="*/ 353 h 374"/>
              <a:gd name="T18" fmla="*/ 35 w 3745"/>
              <a:gd name="T19" fmla="*/ 312 h 374"/>
              <a:gd name="T20" fmla="*/ 88 w 3745"/>
              <a:gd name="T21" fmla="*/ 275 h 374"/>
              <a:gd name="T22" fmla="*/ 168 w 3745"/>
              <a:gd name="T23" fmla="*/ 244 h 374"/>
              <a:gd name="T24" fmla="*/ 265 w 3745"/>
              <a:gd name="T25" fmla="*/ 221 h 374"/>
              <a:gd name="T26" fmla="*/ 376 w 3745"/>
              <a:gd name="T27" fmla="*/ 206 h 374"/>
              <a:gd name="T28" fmla="*/ 491 w 3745"/>
              <a:gd name="T29" fmla="*/ 200 h 374"/>
              <a:gd name="T30" fmla="*/ 1503 w 3745"/>
              <a:gd name="T31" fmla="*/ 199 h 374"/>
              <a:gd name="T32" fmla="*/ 1607 w 3745"/>
              <a:gd name="T33" fmla="*/ 188 h 374"/>
              <a:gd name="T34" fmla="*/ 1702 w 3745"/>
              <a:gd name="T35" fmla="*/ 169 h 374"/>
              <a:gd name="T36" fmla="*/ 1780 w 3745"/>
              <a:gd name="T37" fmla="*/ 142 h 374"/>
              <a:gd name="T38" fmla="*/ 1835 w 3745"/>
              <a:gd name="T39" fmla="*/ 109 h 374"/>
              <a:gd name="T40" fmla="*/ 1863 w 3745"/>
              <a:gd name="T41" fmla="*/ 71 h 374"/>
              <a:gd name="T42" fmla="*/ 1874 w 3745"/>
              <a:gd name="T43" fmla="*/ 50 h 374"/>
              <a:gd name="T44" fmla="*/ 1879 w 3745"/>
              <a:gd name="T45" fmla="*/ 71 h 374"/>
              <a:gd name="T46" fmla="*/ 1908 w 3745"/>
              <a:gd name="T47" fmla="*/ 109 h 374"/>
              <a:gd name="T48" fmla="*/ 1964 w 3745"/>
              <a:gd name="T49" fmla="*/ 142 h 374"/>
              <a:gd name="T50" fmla="*/ 2041 w 3745"/>
              <a:gd name="T51" fmla="*/ 169 h 374"/>
              <a:gd name="T52" fmla="*/ 2135 w 3745"/>
              <a:gd name="T53" fmla="*/ 188 h 374"/>
              <a:gd name="T54" fmla="*/ 2240 w 3745"/>
              <a:gd name="T55" fmla="*/ 199 h 374"/>
              <a:gd name="T56" fmla="*/ 3252 w 3745"/>
              <a:gd name="T57" fmla="*/ 200 h 374"/>
              <a:gd name="T58" fmla="*/ 3368 w 3745"/>
              <a:gd name="T59" fmla="*/ 206 h 374"/>
              <a:gd name="T60" fmla="*/ 3478 w 3745"/>
              <a:gd name="T61" fmla="*/ 221 h 374"/>
              <a:gd name="T62" fmla="*/ 3574 w 3745"/>
              <a:gd name="T63" fmla="*/ 244 h 374"/>
              <a:gd name="T64" fmla="*/ 3654 w 3745"/>
              <a:gd name="T65" fmla="*/ 275 h 374"/>
              <a:gd name="T66" fmla="*/ 3708 w 3745"/>
              <a:gd name="T67" fmla="*/ 312 h 374"/>
              <a:gd name="T68" fmla="*/ 3739 w 3745"/>
              <a:gd name="T69" fmla="*/ 353 h 374"/>
              <a:gd name="T70" fmla="*/ 3741 w 3745"/>
              <a:gd name="T71" fmla="*/ 361 h 374"/>
              <a:gd name="T72" fmla="*/ 3719 w 3745"/>
              <a:gd name="T73" fmla="*/ 312 h 374"/>
              <a:gd name="T74" fmla="*/ 3668 w 3745"/>
              <a:gd name="T75" fmla="*/ 266 h 374"/>
              <a:gd name="T76" fmla="*/ 3591 w 3745"/>
              <a:gd name="T77" fmla="*/ 224 h 374"/>
              <a:gd name="T78" fmla="*/ 3495 w 3745"/>
              <a:gd name="T79" fmla="*/ 188 h 374"/>
              <a:gd name="T80" fmla="*/ 3380 w 3745"/>
              <a:gd name="T81" fmla="*/ 159 h 374"/>
              <a:gd name="T82" fmla="*/ 3248 w 3745"/>
              <a:gd name="T83" fmla="*/ 139 h 374"/>
              <a:gd name="T84" fmla="*/ 3111 w 3745"/>
              <a:gd name="T85" fmla="*/ 129 h 374"/>
              <a:gd name="T86" fmla="*/ 2225 w 3745"/>
              <a:gd name="T87" fmla="*/ 126 h 374"/>
              <a:gd name="T88" fmla="*/ 2125 w 3745"/>
              <a:gd name="T89" fmla="*/ 122 h 374"/>
              <a:gd name="T90" fmla="*/ 2036 w 3745"/>
              <a:gd name="T91" fmla="*/ 107 h 374"/>
              <a:gd name="T92" fmla="*/ 1961 w 3745"/>
              <a:gd name="T93" fmla="*/ 84 h 374"/>
              <a:gd name="T94" fmla="*/ 1908 w 3745"/>
              <a:gd name="T95" fmla="*/ 54 h 374"/>
              <a:gd name="T96" fmla="*/ 1879 w 3745"/>
              <a:gd name="T97" fmla="*/ 20 h 374"/>
              <a:gd name="T98" fmla="*/ 1874 w 3745"/>
              <a:gd name="T99" fmla="*/ 0 h 374"/>
              <a:gd name="T100" fmla="*/ 1857 w 3745"/>
              <a:gd name="T101" fmla="*/ 36 h 374"/>
              <a:gd name="T102" fmla="*/ 1817 w 3745"/>
              <a:gd name="T103" fmla="*/ 68 h 374"/>
              <a:gd name="T104" fmla="*/ 1751 w 3745"/>
              <a:gd name="T105" fmla="*/ 95 h 374"/>
              <a:gd name="T106" fmla="*/ 1668 w 3745"/>
              <a:gd name="T107" fmla="*/ 115 h 374"/>
              <a:gd name="T108" fmla="*/ 1576 w 3745"/>
              <a:gd name="T109" fmla="*/ 125 h 374"/>
              <a:gd name="T110" fmla="*/ 1522 w 3745"/>
              <a:gd name="T111" fmla="*/ 12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126"/>
                </a:moveTo>
                <a:lnTo>
                  <a:pt x="634" y="129"/>
                </a:lnTo>
                <a:lnTo>
                  <a:pt x="565" y="133"/>
                </a:lnTo>
                <a:lnTo>
                  <a:pt x="496" y="139"/>
                </a:lnTo>
                <a:lnTo>
                  <a:pt x="428" y="148"/>
                </a:lnTo>
                <a:lnTo>
                  <a:pt x="364" y="159"/>
                </a:lnTo>
                <a:lnTo>
                  <a:pt x="304" y="173"/>
                </a:lnTo>
                <a:lnTo>
                  <a:pt x="247" y="188"/>
                </a:lnTo>
                <a:lnTo>
                  <a:pt x="197" y="205"/>
                </a:lnTo>
                <a:lnTo>
                  <a:pt x="151" y="224"/>
                </a:lnTo>
                <a:lnTo>
                  <a:pt x="110" y="244"/>
                </a:lnTo>
                <a:lnTo>
                  <a:pt x="75" y="266"/>
                </a:lnTo>
                <a:lnTo>
                  <a:pt x="46" y="288"/>
                </a:lnTo>
                <a:lnTo>
                  <a:pt x="26" y="312"/>
                </a:lnTo>
                <a:lnTo>
                  <a:pt x="9" y="337"/>
                </a:lnTo>
                <a:lnTo>
                  <a:pt x="3" y="361"/>
                </a:lnTo>
                <a:lnTo>
                  <a:pt x="0" y="373"/>
                </a:lnTo>
                <a:lnTo>
                  <a:pt x="4" y="353"/>
                </a:lnTo>
                <a:lnTo>
                  <a:pt x="15" y="333"/>
                </a:lnTo>
                <a:lnTo>
                  <a:pt x="35" y="312"/>
                </a:lnTo>
                <a:lnTo>
                  <a:pt x="58" y="294"/>
                </a:lnTo>
                <a:lnTo>
                  <a:pt x="88" y="275"/>
                </a:lnTo>
                <a:lnTo>
                  <a:pt x="127" y="259"/>
                </a:lnTo>
                <a:lnTo>
                  <a:pt x="168" y="244"/>
                </a:lnTo>
                <a:lnTo>
                  <a:pt x="215" y="232"/>
                </a:lnTo>
                <a:lnTo>
                  <a:pt x="265" y="221"/>
                </a:lnTo>
                <a:lnTo>
                  <a:pt x="321" y="212"/>
                </a:lnTo>
                <a:lnTo>
                  <a:pt x="376" y="206"/>
                </a:lnTo>
                <a:lnTo>
                  <a:pt x="433" y="202"/>
                </a:lnTo>
                <a:lnTo>
                  <a:pt x="491" y="200"/>
                </a:lnTo>
                <a:lnTo>
                  <a:pt x="1448" y="200"/>
                </a:lnTo>
                <a:lnTo>
                  <a:pt x="1503" y="199"/>
                </a:lnTo>
                <a:lnTo>
                  <a:pt x="1556" y="195"/>
                </a:lnTo>
                <a:lnTo>
                  <a:pt x="1607" y="188"/>
                </a:lnTo>
                <a:lnTo>
                  <a:pt x="1656" y="180"/>
                </a:lnTo>
                <a:lnTo>
                  <a:pt x="1702" y="169"/>
                </a:lnTo>
                <a:lnTo>
                  <a:pt x="1743" y="156"/>
                </a:lnTo>
                <a:lnTo>
                  <a:pt x="1780" y="142"/>
                </a:lnTo>
                <a:lnTo>
                  <a:pt x="1811" y="126"/>
                </a:lnTo>
                <a:lnTo>
                  <a:pt x="1835" y="109"/>
                </a:lnTo>
                <a:lnTo>
                  <a:pt x="1852" y="90"/>
                </a:lnTo>
                <a:lnTo>
                  <a:pt x="1863" y="71"/>
                </a:lnTo>
                <a:lnTo>
                  <a:pt x="1870" y="52"/>
                </a:lnTo>
                <a:lnTo>
                  <a:pt x="1874" y="50"/>
                </a:lnTo>
                <a:lnTo>
                  <a:pt x="1874" y="52"/>
                </a:lnTo>
                <a:lnTo>
                  <a:pt x="1879" y="71"/>
                </a:lnTo>
                <a:lnTo>
                  <a:pt x="1890" y="90"/>
                </a:lnTo>
                <a:lnTo>
                  <a:pt x="1908" y="109"/>
                </a:lnTo>
                <a:lnTo>
                  <a:pt x="1933" y="126"/>
                </a:lnTo>
                <a:lnTo>
                  <a:pt x="1964" y="142"/>
                </a:lnTo>
                <a:lnTo>
                  <a:pt x="2000" y="156"/>
                </a:lnTo>
                <a:lnTo>
                  <a:pt x="2041" y="169"/>
                </a:lnTo>
                <a:lnTo>
                  <a:pt x="2087" y="180"/>
                </a:lnTo>
                <a:lnTo>
                  <a:pt x="2135" y="188"/>
                </a:lnTo>
                <a:lnTo>
                  <a:pt x="2186" y="195"/>
                </a:lnTo>
                <a:lnTo>
                  <a:pt x="2240" y="199"/>
                </a:lnTo>
                <a:lnTo>
                  <a:pt x="2296" y="200"/>
                </a:lnTo>
                <a:lnTo>
                  <a:pt x="3252" y="200"/>
                </a:lnTo>
                <a:lnTo>
                  <a:pt x="3308" y="202"/>
                </a:lnTo>
                <a:lnTo>
                  <a:pt x="3368" y="206"/>
                </a:lnTo>
                <a:lnTo>
                  <a:pt x="3424" y="212"/>
                </a:lnTo>
                <a:lnTo>
                  <a:pt x="3478" y="221"/>
                </a:lnTo>
                <a:lnTo>
                  <a:pt x="3527" y="232"/>
                </a:lnTo>
                <a:lnTo>
                  <a:pt x="3574" y="244"/>
                </a:lnTo>
                <a:lnTo>
                  <a:pt x="3616" y="259"/>
                </a:lnTo>
                <a:lnTo>
                  <a:pt x="3654" y="275"/>
                </a:lnTo>
                <a:lnTo>
                  <a:pt x="3684" y="294"/>
                </a:lnTo>
                <a:lnTo>
                  <a:pt x="3708" y="312"/>
                </a:lnTo>
                <a:lnTo>
                  <a:pt x="3727" y="333"/>
                </a:lnTo>
                <a:lnTo>
                  <a:pt x="3739" y="353"/>
                </a:lnTo>
                <a:lnTo>
                  <a:pt x="3744" y="373"/>
                </a:lnTo>
                <a:lnTo>
                  <a:pt x="3741" y="361"/>
                </a:lnTo>
                <a:lnTo>
                  <a:pt x="3733" y="337"/>
                </a:lnTo>
                <a:lnTo>
                  <a:pt x="3719" y="312"/>
                </a:lnTo>
                <a:lnTo>
                  <a:pt x="3696" y="288"/>
                </a:lnTo>
                <a:lnTo>
                  <a:pt x="3668" y="266"/>
                </a:lnTo>
                <a:lnTo>
                  <a:pt x="3631" y="244"/>
                </a:lnTo>
                <a:lnTo>
                  <a:pt x="3591" y="224"/>
                </a:lnTo>
                <a:lnTo>
                  <a:pt x="3546" y="205"/>
                </a:lnTo>
                <a:lnTo>
                  <a:pt x="3495" y="188"/>
                </a:lnTo>
                <a:lnTo>
                  <a:pt x="3439" y="173"/>
                </a:lnTo>
                <a:lnTo>
                  <a:pt x="3380" y="159"/>
                </a:lnTo>
                <a:lnTo>
                  <a:pt x="3315" y="148"/>
                </a:lnTo>
                <a:lnTo>
                  <a:pt x="3248" y="139"/>
                </a:lnTo>
                <a:lnTo>
                  <a:pt x="3179" y="133"/>
                </a:lnTo>
                <a:lnTo>
                  <a:pt x="3111" y="129"/>
                </a:lnTo>
                <a:lnTo>
                  <a:pt x="3039" y="126"/>
                </a:lnTo>
                <a:lnTo>
                  <a:pt x="2225" y="126"/>
                </a:lnTo>
                <a:lnTo>
                  <a:pt x="2174" y="125"/>
                </a:lnTo>
                <a:lnTo>
                  <a:pt x="2125" y="122"/>
                </a:lnTo>
                <a:lnTo>
                  <a:pt x="2082" y="115"/>
                </a:lnTo>
                <a:lnTo>
                  <a:pt x="2036" y="107"/>
                </a:lnTo>
                <a:lnTo>
                  <a:pt x="1998" y="97"/>
                </a:lnTo>
                <a:lnTo>
                  <a:pt x="1961" y="84"/>
                </a:lnTo>
                <a:lnTo>
                  <a:pt x="1933" y="70"/>
                </a:lnTo>
                <a:lnTo>
                  <a:pt x="1908" y="54"/>
                </a:lnTo>
                <a:lnTo>
                  <a:pt x="1890" y="38"/>
                </a:lnTo>
                <a:lnTo>
                  <a:pt x="1879" y="20"/>
                </a:lnTo>
                <a:lnTo>
                  <a:pt x="1874" y="2"/>
                </a:lnTo>
                <a:lnTo>
                  <a:pt x="1874" y="0"/>
                </a:lnTo>
                <a:lnTo>
                  <a:pt x="1868" y="18"/>
                </a:lnTo>
                <a:lnTo>
                  <a:pt x="1857" y="36"/>
                </a:lnTo>
                <a:lnTo>
                  <a:pt x="1839" y="52"/>
                </a:lnTo>
                <a:lnTo>
                  <a:pt x="1817" y="68"/>
                </a:lnTo>
                <a:lnTo>
                  <a:pt x="1786" y="82"/>
                </a:lnTo>
                <a:lnTo>
                  <a:pt x="1751" y="95"/>
                </a:lnTo>
                <a:lnTo>
                  <a:pt x="1714" y="106"/>
                </a:lnTo>
                <a:lnTo>
                  <a:pt x="1668" y="115"/>
                </a:lnTo>
                <a:lnTo>
                  <a:pt x="1624" y="121"/>
                </a:lnTo>
                <a:lnTo>
                  <a:pt x="1576" y="125"/>
                </a:lnTo>
                <a:lnTo>
                  <a:pt x="1528" y="126"/>
                </a:lnTo>
                <a:lnTo>
                  <a:pt x="1522" y="126"/>
                </a:lnTo>
                <a:lnTo>
                  <a:pt x="703" y="126"/>
                </a:lnTo>
              </a:path>
            </a:pathLst>
          </a:custGeom>
          <a:solidFill>
            <a:srgbClr val="FF33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6" name="Line 18"/>
          <p:cNvSpPr>
            <a:spLocks noChangeShapeType="1"/>
          </p:cNvSpPr>
          <p:nvPr/>
        </p:nvSpPr>
        <p:spPr bwMode="auto">
          <a:xfrm>
            <a:off x="7543800" y="4279900"/>
            <a:ext cx="0" cy="134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7" name="Line 19"/>
          <p:cNvSpPr>
            <a:spLocks noChangeShapeType="1"/>
          </p:cNvSpPr>
          <p:nvPr/>
        </p:nvSpPr>
        <p:spPr bwMode="auto">
          <a:xfrm flipH="1">
            <a:off x="4864100" y="5638800"/>
            <a:ext cx="2692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28" name="Rectangle 20"/>
          <p:cNvSpPr>
            <a:spLocks noChangeArrowheads="1"/>
          </p:cNvSpPr>
          <p:nvPr/>
        </p:nvSpPr>
        <p:spPr bwMode="auto">
          <a:xfrm>
            <a:off x="1449388" y="5403850"/>
            <a:ext cx="73882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   100 Equivalent Units</a:t>
            </a:r>
          </a:p>
        </p:txBody>
      </p:sp>
      <p:sp>
        <p:nvSpPr>
          <p:cNvPr id="145429" name="Rectangle 21"/>
          <p:cNvSpPr>
            <a:spLocks noChangeArrowheads="1"/>
          </p:cNvSpPr>
          <p:nvPr/>
        </p:nvSpPr>
        <p:spPr bwMode="auto">
          <a:xfrm>
            <a:off x="5638800" y="5245100"/>
            <a:ext cx="19780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solidFill>
                  <a:srgbClr val="FF0000"/>
                </a:solidFill>
              </a:rPr>
              <a:t>400 × 25%</a:t>
            </a:r>
          </a:p>
        </p:txBody>
      </p:sp>
      <p:sp>
        <p:nvSpPr>
          <p:cNvPr id="145430" name="Line 22"/>
          <p:cNvSpPr>
            <a:spLocks noChangeShapeType="1"/>
          </p:cNvSpPr>
          <p:nvPr/>
        </p:nvSpPr>
        <p:spPr bwMode="auto">
          <a:xfrm>
            <a:off x="1530350" y="5791200"/>
            <a:ext cx="3111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431" name="Rectangle 23"/>
          <p:cNvSpPr>
            <a:spLocks noChangeArrowheads="1"/>
          </p:cNvSpPr>
          <p:nvPr/>
        </p:nvSpPr>
        <p:spPr bwMode="auto">
          <a:xfrm>
            <a:off x="1449388" y="5792788"/>
            <a:ext cx="6550025"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solidFill>
                  <a:srgbClr val="006600"/>
                </a:solidFill>
              </a:rPr>
              <a:t>4,900 Equivalent units</a:t>
            </a:r>
            <a:br>
              <a:rPr lang="en-US" sz="2400" b="1">
                <a:solidFill>
                  <a:srgbClr val="006600"/>
                </a:solidFill>
              </a:rPr>
            </a:br>
            <a:r>
              <a:rPr lang="en-US" sz="2400" b="1">
                <a:solidFill>
                  <a:srgbClr val="006600"/>
                </a:solidFill>
              </a:rPr>
              <a:t>          of production</a:t>
            </a:r>
          </a:p>
        </p:txBody>
      </p:sp>
      <p:sp>
        <p:nvSpPr>
          <p:cNvPr id="145432" name="Rectangle 24"/>
          <p:cNvSpPr>
            <a:spLocks noChangeArrowheads="1"/>
          </p:cNvSpPr>
          <p:nvPr/>
        </p:nvSpPr>
        <p:spPr bwMode="auto">
          <a:xfrm>
            <a:off x="384175" y="2895600"/>
            <a:ext cx="26638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200" b="1">
                <a:solidFill>
                  <a:schemeClr val="tx2"/>
                </a:solidFill>
              </a:rPr>
              <a:t>Beginning</a:t>
            </a:r>
            <a:br>
              <a:rPr lang="en-US" sz="2200" b="1">
                <a:solidFill>
                  <a:schemeClr val="tx2"/>
                </a:solidFill>
              </a:rPr>
            </a:br>
            <a:r>
              <a:rPr lang="en-US" sz="2200" b="1">
                <a:solidFill>
                  <a:schemeClr val="tx2"/>
                </a:solidFill>
              </a:rPr>
              <a:t>Work in Process</a:t>
            </a:r>
            <a:br>
              <a:rPr lang="en-US" sz="2200" b="1">
                <a:solidFill>
                  <a:schemeClr val="tx2"/>
                </a:solidFill>
              </a:rPr>
            </a:br>
            <a:r>
              <a:rPr lang="en-US" sz="2200" b="1">
                <a:solidFill>
                  <a:schemeClr val="tx2"/>
                </a:solidFill>
              </a:rPr>
              <a:t>200 Units</a:t>
            </a:r>
            <a:br>
              <a:rPr lang="en-US" sz="2200" b="1">
                <a:solidFill>
                  <a:schemeClr val="tx2"/>
                </a:solidFill>
              </a:rPr>
            </a:br>
            <a:r>
              <a:rPr lang="en-US" sz="2200" b="1">
                <a:solidFill>
                  <a:srgbClr val="FF0000"/>
                </a:solidFill>
              </a:rPr>
              <a:t>30%</a:t>
            </a:r>
            <a:r>
              <a:rPr lang="en-US" sz="2200" b="1">
                <a:solidFill>
                  <a:schemeClr val="tx2"/>
                </a:solidFill>
              </a:rPr>
              <a:t> Complete</a:t>
            </a:r>
          </a:p>
        </p:txBody>
      </p:sp>
      <p:sp>
        <p:nvSpPr>
          <p:cNvPr id="145433" name="Rectangle 25"/>
          <p:cNvSpPr>
            <a:spLocks noChangeArrowheads="1"/>
          </p:cNvSpPr>
          <p:nvPr/>
        </p:nvSpPr>
        <p:spPr bwMode="auto">
          <a:xfrm>
            <a:off x="6326188" y="2820988"/>
            <a:ext cx="25876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200" b="1">
                <a:solidFill>
                  <a:schemeClr val="tx2"/>
                </a:solidFill>
              </a:rPr>
              <a:t>Ending</a:t>
            </a:r>
            <a:br>
              <a:rPr lang="en-US" sz="2200" b="1">
                <a:solidFill>
                  <a:schemeClr val="tx2"/>
                </a:solidFill>
              </a:rPr>
            </a:br>
            <a:r>
              <a:rPr lang="en-US" sz="2200" b="1">
                <a:solidFill>
                  <a:schemeClr val="tx2"/>
                </a:solidFill>
              </a:rPr>
              <a:t>Work in Process</a:t>
            </a:r>
            <a:br>
              <a:rPr lang="en-US" sz="2200" b="1">
                <a:solidFill>
                  <a:schemeClr val="tx2"/>
                </a:solidFill>
              </a:rPr>
            </a:br>
            <a:r>
              <a:rPr lang="en-US" sz="2200" b="1">
                <a:solidFill>
                  <a:schemeClr val="tx2"/>
                </a:solidFill>
              </a:rPr>
              <a:t>400 Units</a:t>
            </a:r>
            <a:br>
              <a:rPr lang="en-US" sz="2200" b="1">
                <a:solidFill>
                  <a:schemeClr val="tx2"/>
                </a:solidFill>
              </a:rPr>
            </a:br>
            <a:r>
              <a:rPr lang="en-US" sz="2200" b="1">
                <a:solidFill>
                  <a:srgbClr val="FF0000"/>
                </a:solidFill>
              </a:rPr>
              <a:t>25%</a:t>
            </a:r>
            <a:r>
              <a:rPr lang="en-US" sz="2200" b="1">
                <a:solidFill>
                  <a:schemeClr val="tx2"/>
                </a:solidFill>
              </a:rPr>
              <a:t> Complete</a:t>
            </a:r>
          </a:p>
        </p:txBody>
      </p:sp>
      <p:sp>
        <p:nvSpPr>
          <p:cNvPr id="145434" name="Rectangle 26"/>
          <p:cNvSpPr>
            <a:spLocks noChangeArrowheads="1"/>
          </p:cNvSpPr>
          <p:nvPr/>
        </p:nvSpPr>
        <p:spPr bwMode="auto">
          <a:xfrm>
            <a:off x="457200" y="1524000"/>
            <a:ext cx="2819400" cy="685800"/>
          </a:xfrm>
          <a:prstGeom prst="rect">
            <a:avLst/>
          </a:prstGeom>
          <a:solidFill>
            <a:srgbClr val="3333FF"/>
          </a:solidFill>
          <a:ln w="9525">
            <a:solidFill>
              <a:srgbClr val="006600"/>
            </a:solidFill>
            <a:miter lim="800000"/>
            <a:headEnd/>
            <a:tailEnd/>
          </a:ln>
          <a:effectLst>
            <a:outerShdw dist="107763" dir="2700000" algn="ctr" rotWithShape="0">
              <a:schemeClr val="tx1"/>
            </a:outerShdw>
          </a:effectLst>
        </p:spPr>
        <p:txBody>
          <a:bodyPr wrap="none" anchor="ctr"/>
          <a:lstStyle/>
          <a:p>
            <a:pPr algn="ctr"/>
            <a:r>
              <a:rPr lang="en-US" sz="4000">
                <a:solidFill>
                  <a:srgbClr val="FFFFFF"/>
                </a:solidFill>
                <a:latin typeface="Times New Roman" pitchFamily="18" charset="0"/>
              </a:rPr>
              <a:t>Conversion</a:t>
            </a:r>
          </a:p>
        </p:txBody>
      </p:sp>
      <p:sp>
        <p:nvSpPr>
          <p:cNvPr id="145436" name="Rectangle 28"/>
          <p:cNvSpPr>
            <a:spLocks noGrp="1" noChangeArrowheads="1"/>
          </p:cNvSpPr>
          <p:nvPr>
            <p:ph type="title"/>
          </p:nvPr>
        </p:nvSpPr>
        <p:spPr>
          <a:noFill/>
          <a:ln/>
        </p:spPr>
        <p:txBody>
          <a:bodyPr/>
          <a:lstStyle/>
          <a:p>
            <a:r>
              <a:rPr lang="en-US"/>
              <a:t>Weighted-Average Example</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97  of  181</a:t>
            </a:r>
          </a:p>
        </p:txBody>
      </p:sp>
    </p:spTree>
    <p:extLst>
      <p:ext uri="{BB962C8B-B14F-4D97-AF65-F5344CB8AC3E}">
        <p14:creationId xmlns:p14="http://schemas.microsoft.com/office/powerpoint/2010/main" val="1542055129"/>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body" idx="1"/>
          </p:nvPr>
        </p:nvSpPr>
        <p:spPr>
          <a:xfrm>
            <a:off x="838200" y="1143000"/>
            <a:ext cx="7467600" cy="838200"/>
          </a:xfrm>
          <a:solidFill>
            <a:srgbClr val="CCECFF"/>
          </a:solidFill>
          <a:ln w="28575">
            <a:solidFill>
              <a:srgbClr val="0000CC"/>
            </a:solidFill>
            <a:miter lim="800000"/>
            <a:headEnd/>
            <a:tailEnd/>
          </a:ln>
          <a:effectLst>
            <a:outerShdw dist="71842" dir="2700000" algn="ctr" rotWithShape="0">
              <a:schemeClr val="tx1"/>
            </a:outerShdw>
          </a:effectLst>
        </p:spPr>
        <p:txBody>
          <a:bodyPr lIns="90488" tIns="44450" rIns="90488" bIns="44450"/>
          <a:lstStyle/>
          <a:p>
            <a:pPr algn="ctr">
              <a:lnSpc>
                <a:spcPct val="95000"/>
              </a:lnSpc>
              <a:spcBef>
                <a:spcPct val="55000"/>
              </a:spcBef>
              <a:buSzPct val="75000"/>
              <a:buFont typeface="Wingdings" pitchFamily="2" charset="2"/>
              <a:buNone/>
            </a:pPr>
            <a:r>
              <a:rPr lang="en-US" sz="2100"/>
              <a:t>The following table includes some additional facts for Double</a:t>
            </a:r>
            <a:br>
              <a:rPr lang="en-US" sz="2100"/>
            </a:br>
            <a:r>
              <a:rPr lang="en-US" sz="2100"/>
              <a:t>Diamond Skis’ Shaping and Milling Department for May.</a:t>
            </a:r>
          </a:p>
        </p:txBody>
      </p:sp>
      <p:sp>
        <p:nvSpPr>
          <p:cNvPr id="232451"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000"/>
              <a:t>Computing Cost Per Equivalent Unit</a:t>
            </a:r>
          </a:p>
        </p:txBody>
      </p:sp>
      <p:sp>
        <p:nvSpPr>
          <p:cNvPr id="232453" name="Rectangle 5"/>
          <p:cNvSpPr>
            <a:spLocks noChangeArrowheads="1"/>
          </p:cNvSpPr>
          <p:nvPr/>
        </p:nvSpPr>
        <p:spPr bwMode="auto">
          <a:xfrm>
            <a:off x="1320800" y="2133600"/>
            <a:ext cx="6477000" cy="4495800"/>
          </a:xfrm>
          <a:prstGeom prst="rect">
            <a:avLst/>
          </a:prstGeom>
          <a:solidFill>
            <a:srgbClr val="CCFFFF"/>
          </a:solidFill>
          <a:ln w="28575">
            <a:solidFill>
              <a:srgbClr val="0000CC"/>
            </a:solidFill>
            <a:miter lim="800000"/>
            <a:headEnd/>
            <a:tailEnd/>
          </a:ln>
          <a:effectLst>
            <a:outerShdw dist="71842" dir="2700000" algn="ctr" rotWithShape="0">
              <a:schemeClr val="tx1"/>
            </a:outerShdw>
          </a:effectLst>
        </p:spPr>
        <p:txBody>
          <a:bodyPr lIns="90488" tIns="44450" rIns="90488" bIns="44450"/>
          <a:lstStyle/>
          <a:p>
            <a:pPr marL="342900" indent="-342900">
              <a:lnSpc>
                <a:spcPct val="90000"/>
              </a:lnSpc>
              <a:spcBef>
                <a:spcPct val="5000"/>
              </a:spcBef>
              <a:buClr>
                <a:schemeClr val="folHlink"/>
              </a:buClr>
              <a:buSzPct val="90000"/>
              <a:buFont typeface="Wingdings" pitchFamily="2" charset="2"/>
              <a:buNone/>
            </a:pPr>
            <a:r>
              <a:rPr lang="en-US" sz="1900" b="1">
                <a:solidFill>
                  <a:srgbClr val="3333FF"/>
                </a:solidFill>
              </a:rPr>
              <a:t>Beginning work in process:                     200 units			  </a:t>
            </a:r>
          </a:p>
          <a:p>
            <a:pPr marL="342900" indent="-342900">
              <a:lnSpc>
                <a:spcPct val="90000"/>
              </a:lnSpc>
              <a:spcBef>
                <a:spcPct val="5000"/>
              </a:spcBef>
              <a:buClr>
                <a:schemeClr val="folHlink"/>
              </a:buClr>
              <a:buSzPct val="90000"/>
              <a:buFont typeface="Wingdings" pitchFamily="2" charset="2"/>
              <a:buNone/>
            </a:pPr>
            <a:r>
              <a:rPr lang="en-US" sz="1900" b="1">
                <a:solidFill>
                  <a:srgbClr val="3333FF"/>
                </a:solidFill>
              </a:rPr>
              <a:t>	Materials:     55% complete	    $	9,600</a:t>
            </a:r>
          </a:p>
          <a:p>
            <a:pPr marL="342900" indent="-342900">
              <a:lnSpc>
                <a:spcPct val="90000"/>
              </a:lnSpc>
              <a:spcBef>
                <a:spcPct val="5000"/>
              </a:spcBef>
              <a:buClr>
                <a:schemeClr val="folHlink"/>
              </a:buClr>
              <a:buSzPct val="90000"/>
              <a:buFont typeface="Wingdings" pitchFamily="2" charset="2"/>
              <a:buNone/>
            </a:pPr>
            <a:r>
              <a:rPr lang="en-US" sz="1900" b="1">
                <a:solidFill>
                  <a:srgbClr val="3333FF"/>
                </a:solidFill>
              </a:rPr>
              <a:t>	Conversion: 30% complete		5,575</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a:t>
            </a:r>
            <a:endParaRPr lang="en-US" sz="1900" b="1"/>
          </a:p>
          <a:p>
            <a:pPr marL="342900" indent="-342900">
              <a:lnSpc>
                <a:spcPct val="90000"/>
              </a:lnSpc>
              <a:spcBef>
                <a:spcPct val="5000"/>
              </a:spcBef>
              <a:buClr>
                <a:schemeClr val="folHlink"/>
              </a:buClr>
              <a:buSzPct val="90000"/>
              <a:buFont typeface="Wingdings" pitchFamily="2" charset="2"/>
              <a:buNone/>
            </a:pPr>
            <a:r>
              <a:rPr lang="en-US" sz="1900" b="1">
                <a:solidFill>
                  <a:srgbClr val="CC3300"/>
                </a:solidFill>
              </a:rPr>
              <a:t>Production started during May		5,000 units</a:t>
            </a:r>
          </a:p>
          <a:p>
            <a:pPr marL="342900" indent="-342900">
              <a:lnSpc>
                <a:spcPct val="90000"/>
              </a:lnSpc>
              <a:spcBef>
                <a:spcPct val="5000"/>
              </a:spcBef>
              <a:buClr>
                <a:schemeClr val="folHlink"/>
              </a:buClr>
              <a:buSzPct val="90000"/>
              <a:buFont typeface="Wingdings" pitchFamily="2" charset="2"/>
              <a:buNone/>
            </a:pPr>
            <a:r>
              <a:rPr lang="en-US" sz="1900" b="1">
                <a:solidFill>
                  <a:srgbClr val="CC3300"/>
                </a:solidFill>
              </a:rPr>
              <a:t>Production completed during May	4,800 units</a:t>
            </a:r>
          </a:p>
          <a:p>
            <a:pPr marL="342900" indent="-342900">
              <a:lnSpc>
                <a:spcPct val="90000"/>
              </a:lnSpc>
              <a:spcBef>
                <a:spcPct val="5000"/>
              </a:spcBef>
              <a:buClr>
                <a:schemeClr val="folHlink"/>
              </a:buClr>
              <a:buSzPct val="90000"/>
              <a:buFont typeface="Wingdings" pitchFamily="2" charset="2"/>
              <a:buNone/>
            </a:pPr>
            <a:endParaRPr lang="en-US" sz="1900" b="1"/>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Costs added to production in May</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Materials cost		 	$  368,600</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Conversion cost 			    350,900</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a:t>
            </a:r>
            <a:endParaRPr lang="en-US" sz="1900" b="1"/>
          </a:p>
          <a:p>
            <a:pPr marL="342900" indent="-342900">
              <a:lnSpc>
                <a:spcPct val="90000"/>
              </a:lnSpc>
              <a:spcBef>
                <a:spcPct val="5000"/>
              </a:spcBef>
              <a:buClr>
                <a:schemeClr val="folHlink"/>
              </a:buClr>
              <a:buSzPct val="90000"/>
              <a:buFont typeface="Wingdings" pitchFamily="2" charset="2"/>
              <a:buNone/>
            </a:pPr>
            <a:r>
              <a:rPr lang="en-US" sz="1900" b="1">
                <a:solidFill>
                  <a:srgbClr val="008000"/>
                </a:solidFill>
              </a:rPr>
              <a:t>Ending work in process</a:t>
            </a:r>
            <a:r>
              <a:rPr lang="en-US" sz="1900" b="1">
                <a:solidFill>
                  <a:srgbClr val="FF0000"/>
                </a:solidFill>
              </a:rPr>
              <a:t>		 </a:t>
            </a:r>
            <a:r>
              <a:rPr lang="en-US" sz="1900" b="1">
                <a:solidFill>
                  <a:srgbClr val="008000"/>
                </a:solidFill>
              </a:rPr>
              <a:t>  400 units</a:t>
            </a:r>
          </a:p>
          <a:p>
            <a:pPr marL="342900" indent="-342900">
              <a:lnSpc>
                <a:spcPct val="90000"/>
              </a:lnSpc>
              <a:spcBef>
                <a:spcPct val="5000"/>
              </a:spcBef>
              <a:buClr>
                <a:schemeClr val="folHlink"/>
              </a:buClr>
              <a:buSzPct val="90000"/>
              <a:buFont typeface="Wingdings" pitchFamily="2" charset="2"/>
              <a:buNone/>
            </a:pPr>
            <a:r>
              <a:rPr lang="en-US" sz="1900" b="1">
                <a:solidFill>
                  <a:srgbClr val="008000"/>
                </a:solidFill>
              </a:rPr>
              <a:t>	Materials:	   40% complete</a:t>
            </a:r>
          </a:p>
          <a:p>
            <a:pPr marL="342900" indent="-342900">
              <a:lnSpc>
                <a:spcPct val="90000"/>
              </a:lnSpc>
              <a:spcBef>
                <a:spcPct val="5000"/>
              </a:spcBef>
              <a:buClr>
                <a:schemeClr val="folHlink"/>
              </a:buClr>
              <a:buSzPct val="90000"/>
              <a:buFont typeface="Wingdings" pitchFamily="2" charset="2"/>
              <a:buNone/>
            </a:pPr>
            <a:r>
              <a:rPr lang="en-US" sz="1900" b="1">
                <a:solidFill>
                  <a:srgbClr val="008000"/>
                </a:solidFill>
              </a:rPr>
              <a:t>	Conversion:	   25% complete</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98 of  181</a:t>
            </a:r>
          </a:p>
        </p:txBody>
      </p:sp>
    </p:spTree>
    <p:extLst>
      <p:ext uri="{BB962C8B-B14F-4D97-AF65-F5344CB8AC3E}">
        <p14:creationId xmlns:p14="http://schemas.microsoft.com/office/powerpoint/2010/main" val="3244612570"/>
      </p:ext>
    </p:extLst>
  </p:cSld>
  <p:clrMapOvr>
    <a:masterClrMapping/>
  </p:clrMapOvr>
  <p:transition>
    <p:cover dir="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sz="3000"/>
              <a:t>Compute and Apply Costs</a:t>
            </a:r>
          </a:p>
        </p:txBody>
      </p:sp>
      <p:sp>
        <p:nvSpPr>
          <p:cNvPr id="234499" name="Text Box 3"/>
          <p:cNvSpPr txBox="1">
            <a:spLocks noChangeArrowheads="1"/>
          </p:cNvSpPr>
          <p:nvPr/>
        </p:nvSpPr>
        <p:spPr bwMode="auto">
          <a:xfrm>
            <a:off x="1460500" y="1644650"/>
            <a:ext cx="655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t>The formula for computing the</a:t>
            </a:r>
            <a:br>
              <a:rPr lang="en-US" sz="2800"/>
            </a:br>
            <a:r>
              <a:rPr lang="en-US" sz="2800"/>
              <a:t>cost per equivalent unit is :</a:t>
            </a:r>
          </a:p>
        </p:txBody>
      </p:sp>
      <p:grpSp>
        <p:nvGrpSpPr>
          <p:cNvPr id="234512" name="Group 16"/>
          <p:cNvGrpSpPr>
            <a:grpSpLocks/>
          </p:cNvGrpSpPr>
          <p:nvPr/>
        </p:nvGrpSpPr>
        <p:grpSpPr bwMode="auto">
          <a:xfrm>
            <a:off x="533400" y="2743200"/>
            <a:ext cx="8458200" cy="1905000"/>
            <a:chOff x="336" y="1728"/>
            <a:chExt cx="5328" cy="1200"/>
          </a:xfrm>
        </p:grpSpPr>
        <p:sp>
          <p:nvSpPr>
            <p:cNvPr id="234501" name="Rectangle 5"/>
            <p:cNvSpPr>
              <a:spLocks noChangeArrowheads="1"/>
            </p:cNvSpPr>
            <p:nvPr/>
          </p:nvSpPr>
          <p:spPr bwMode="auto">
            <a:xfrm>
              <a:off x="336" y="1728"/>
              <a:ext cx="5328" cy="1200"/>
            </a:xfrm>
            <a:prstGeom prst="rect">
              <a:avLst/>
            </a:prstGeom>
            <a:solidFill>
              <a:srgbClr val="FFFFCC"/>
            </a:solidFill>
            <a:ln w="28575">
              <a:solidFill>
                <a:schemeClr val="tx1"/>
              </a:solidFill>
              <a:miter lim="800000"/>
              <a:headEnd/>
              <a:tailEnd/>
            </a:ln>
            <a:effectLst>
              <a:outerShdw dist="35921" dir="2700000" algn="ctr" rotWithShape="0">
                <a:schemeClr val="tx1"/>
              </a:outerShdw>
            </a:effectLst>
          </p:spPr>
          <p:txBody>
            <a:bodyPr wrap="none" anchor="ctr"/>
            <a:lstStyle/>
            <a:p>
              <a:endParaRPr lang="en-US"/>
            </a:p>
          </p:txBody>
        </p:sp>
        <p:sp>
          <p:nvSpPr>
            <p:cNvPr id="234502" name="Rectangle 6"/>
            <p:cNvSpPr>
              <a:spLocks noChangeArrowheads="1"/>
            </p:cNvSpPr>
            <p:nvPr/>
          </p:nvSpPr>
          <p:spPr bwMode="auto">
            <a:xfrm>
              <a:off x="388" y="2134"/>
              <a:ext cx="1102" cy="7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solidFill>
                    <a:schemeClr val="tx2"/>
                  </a:solidFill>
                </a:rPr>
                <a:t>Cost per</a:t>
              </a:r>
              <a:br>
                <a:rPr lang="en-US" sz="2400" b="1">
                  <a:solidFill>
                    <a:schemeClr val="tx2"/>
                  </a:solidFill>
                </a:rPr>
              </a:br>
              <a:r>
                <a:rPr lang="en-US" sz="2400" b="1">
                  <a:solidFill>
                    <a:schemeClr val="tx2"/>
                  </a:solidFill>
                </a:rPr>
                <a:t>equivalent    </a:t>
              </a:r>
              <a:br>
                <a:rPr lang="en-US" sz="2400" b="1">
                  <a:solidFill>
                    <a:schemeClr val="tx2"/>
                  </a:solidFill>
                </a:rPr>
              </a:br>
              <a:r>
                <a:rPr lang="en-US" sz="2400" b="1">
                  <a:solidFill>
                    <a:schemeClr val="tx2"/>
                  </a:solidFill>
                </a:rPr>
                <a:t>unit</a:t>
              </a:r>
            </a:p>
          </p:txBody>
        </p:sp>
        <p:sp>
          <p:nvSpPr>
            <p:cNvPr id="234503" name="Rectangle 7"/>
            <p:cNvSpPr>
              <a:spLocks noChangeArrowheads="1"/>
            </p:cNvSpPr>
            <p:nvPr/>
          </p:nvSpPr>
          <p:spPr bwMode="auto">
            <a:xfrm>
              <a:off x="1490" y="2369"/>
              <a:ext cx="238"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800">
                  <a:solidFill>
                    <a:schemeClr val="tx2"/>
                  </a:solidFill>
                </a:rPr>
                <a:t>=</a:t>
              </a:r>
            </a:p>
          </p:txBody>
        </p:sp>
        <p:sp>
          <p:nvSpPr>
            <p:cNvPr id="234504" name="Rectangle 8"/>
            <p:cNvSpPr>
              <a:spLocks noChangeArrowheads="1"/>
            </p:cNvSpPr>
            <p:nvPr/>
          </p:nvSpPr>
          <p:spPr bwMode="auto">
            <a:xfrm>
              <a:off x="1440" y="1728"/>
              <a:ext cx="2496" cy="8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110000"/>
                </a:lnSpc>
                <a:spcBef>
                  <a:spcPct val="15000"/>
                </a:spcBef>
              </a:pPr>
              <a:r>
                <a:rPr lang="en-US" sz="2400" b="1">
                  <a:solidFill>
                    <a:schemeClr val="tx2"/>
                  </a:solidFill>
                </a:rPr>
                <a:t>Cost of beginning</a:t>
              </a:r>
              <a:br>
                <a:rPr lang="en-US" sz="2400" b="1">
                  <a:solidFill>
                    <a:schemeClr val="tx2"/>
                  </a:solidFill>
                </a:rPr>
              </a:br>
              <a:r>
                <a:rPr lang="en-US" sz="2400" b="1">
                  <a:solidFill>
                    <a:schemeClr val="tx2"/>
                  </a:solidFill>
                </a:rPr>
                <a:t>work in process</a:t>
              </a:r>
              <a:br>
                <a:rPr lang="en-US" sz="2400" b="1">
                  <a:solidFill>
                    <a:schemeClr val="tx2"/>
                  </a:solidFill>
                </a:rPr>
              </a:br>
              <a:r>
                <a:rPr lang="en-US" sz="2400" b="1">
                  <a:solidFill>
                    <a:schemeClr val="tx2"/>
                  </a:solidFill>
                </a:rPr>
                <a:t>inventory    </a:t>
              </a:r>
            </a:p>
          </p:txBody>
        </p:sp>
        <p:sp>
          <p:nvSpPr>
            <p:cNvPr id="234505" name="Line 9"/>
            <p:cNvSpPr>
              <a:spLocks noChangeShapeType="1"/>
            </p:cNvSpPr>
            <p:nvPr/>
          </p:nvSpPr>
          <p:spPr bwMode="auto">
            <a:xfrm>
              <a:off x="1776" y="2544"/>
              <a:ext cx="3792"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6" name="Text Box 10"/>
            <p:cNvSpPr txBox="1">
              <a:spLocks noChangeArrowheads="1"/>
            </p:cNvSpPr>
            <p:nvPr/>
          </p:nvSpPr>
          <p:spPr bwMode="auto">
            <a:xfrm>
              <a:off x="3696" y="2025"/>
              <a:ext cx="187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chemeClr val="tx2"/>
                  </a:solidFill>
                </a:rPr>
                <a:t>Cost added during the period</a:t>
              </a:r>
            </a:p>
          </p:txBody>
        </p:sp>
        <p:sp>
          <p:nvSpPr>
            <p:cNvPr id="234507" name="Text Box 11"/>
            <p:cNvSpPr txBox="1">
              <a:spLocks noChangeArrowheads="1"/>
            </p:cNvSpPr>
            <p:nvPr/>
          </p:nvSpPr>
          <p:spPr bwMode="auto">
            <a:xfrm>
              <a:off x="2112" y="2592"/>
              <a:ext cx="29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chemeClr val="tx2"/>
                  </a:solidFill>
                </a:rPr>
                <a:t>Equivalent units of production</a:t>
              </a:r>
            </a:p>
          </p:txBody>
        </p:sp>
        <p:sp>
          <p:nvSpPr>
            <p:cNvPr id="234508" name="Text Box 12"/>
            <p:cNvSpPr txBox="1">
              <a:spLocks noChangeArrowheads="1"/>
            </p:cNvSpPr>
            <p:nvPr/>
          </p:nvSpPr>
          <p:spPr bwMode="auto">
            <a:xfrm>
              <a:off x="3504" y="201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chemeClr val="tx2"/>
                  </a:solidFill>
                </a:rPr>
                <a:t>+</a:t>
              </a:r>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99 of  181</a:t>
            </a:r>
          </a:p>
        </p:txBody>
      </p:sp>
    </p:spTree>
    <p:extLst>
      <p:ext uri="{BB962C8B-B14F-4D97-AF65-F5344CB8AC3E}">
        <p14:creationId xmlns:p14="http://schemas.microsoft.com/office/powerpoint/2010/main" val="3572065121"/>
      </p:ext>
    </p:extLst>
  </p:cSld>
  <p:clrMapOvr>
    <a:masterClrMapping/>
  </p:clrMapOvr>
  <p:transition>
    <p:pull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000"/>
              <a:t>Compute and Apply Costs</a:t>
            </a:r>
          </a:p>
        </p:txBody>
      </p:sp>
      <p:graphicFrame>
        <p:nvGraphicFramePr>
          <p:cNvPr id="236548" name="Object 4"/>
          <p:cNvGraphicFramePr>
            <a:graphicFrameLocks/>
          </p:cNvGraphicFramePr>
          <p:nvPr/>
        </p:nvGraphicFramePr>
        <p:xfrm>
          <a:off x="409575" y="2638425"/>
          <a:ext cx="8308975" cy="3762375"/>
        </p:xfrm>
        <a:graphic>
          <a:graphicData uri="http://schemas.openxmlformats.org/presentationml/2006/ole">
            <mc:AlternateContent xmlns:mc="http://schemas.openxmlformats.org/markup-compatibility/2006">
              <mc:Choice xmlns:v="urn:schemas-microsoft-com:vml" Requires="v">
                <p:oleObj name="Worksheet" r:id="rId3" imgW="4572271" imgH="2105552" progId="Excel.Sheet.8">
                  <p:embed/>
                </p:oleObj>
              </mc:Choice>
              <mc:Fallback>
                <p:oleObj name="Worksheet" r:id="rId3" imgW="4572271" imgH="2105552" progId="Excel.Sheet.8">
                  <p:embed/>
                  <p:pic>
                    <p:nvPicPr>
                      <p:cNvPr id="236548"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2638425"/>
                        <a:ext cx="8308975" cy="3762375"/>
                      </a:xfrm>
                      <a:prstGeom prst="rect">
                        <a:avLst/>
                      </a:prstGeom>
                      <a:noFill/>
                      <a:ln w="76200">
                        <a:solidFill>
                          <a:srgbClr val="00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6550" name="Rectangle 6"/>
          <p:cNvSpPr>
            <a:spLocks noChangeArrowheads="1"/>
          </p:cNvSpPr>
          <p:nvPr/>
        </p:nvSpPr>
        <p:spPr bwMode="auto">
          <a:xfrm>
            <a:off x="449263" y="1447800"/>
            <a:ext cx="8228012"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800"/>
              <a:t> Here is a schedule with the cost</a:t>
            </a:r>
            <a:br>
              <a:rPr lang="en-US" sz="2800"/>
            </a:br>
            <a:r>
              <a:rPr lang="en-US" sz="2800"/>
              <a:t>and equivalent unit information.</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100   of  181</a:t>
            </a:r>
          </a:p>
        </p:txBody>
      </p:sp>
    </p:spTree>
    <p:extLst>
      <p:ext uri="{BB962C8B-B14F-4D97-AF65-F5344CB8AC3E}">
        <p14:creationId xmlns:p14="http://schemas.microsoft.com/office/powerpoint/2010/main" val="2311213598"/>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Types of Product Costing Systems</a:t>
            </a:r>
          </a:p>
        </p:txBody>
      </p:sp>
      <p:grpSp>
        <p:nvGrpSpPr>
          <p:cNvPr id="32771" name="Group 3"/>
          <p:cNvGrpSpPr>
            <a:grpSpLocks/>
          </p:cNvGrpSpPr>
          <p:nvPr/>
        </p:nvGrpSpPr>
        <p:grpSpPr bwMode="auto">
          <a:xfrm>
            <a:off x="1549400" y="1612900"/>
            <a:ext cx="7031038" cy="2032000"/>
            <a:chOff x="976" y="1016"/>
            <a:chExt cx="4429" cy="1280"/>
          </a:xfrm>
        </p:grpSpPr>
        <p:sp>
          <p:nvSpPr>
            <p:cNvPr id="32777" name="Rectangle 4"/>
            <p:cNvSpPr>
              <a:spLocks noChangeArrowheads="1"/>
            </p:cNvSpPr>
            <p:nvPr/>
          </p:nvSpPr>
          <p:spPr bwMode="auto">
            <a:xfrm>
              <a:off x="977" y="1020"/>
              <a:ext cx="1298" cy="770"/>
            </a:xfrm>
            <a:prstGeom prst="rect">
              <a:avLst/>
            </a:prstGeom>
            <a:solidFill>
              <a:srgbClr val="C0C0C0"/>
            </a:solidFill>
            <a:ln w="25400">
              <a:solidFill>
                <a:srgbClr val="000000"/>
              </a:solidFill>
              <a:miter lim="800000"/>
              <a:headEnd/>
              <a:tailEnd/>
            </a:ln>
          </p:spPr>
          <p:txBody>
            <a:bodyPr wrap="none" anchor="ctr"/>
            <a:lstStyle/>
            <a:p>
              <a:endParaRPr lang="en-GB"/>
            </a:p>
          </p:txBody>
        </p:sp>
        <p:sp>
          <p:nvSpPr>
            <p:cNvPr id="32778" name="Freeform 5"/>
            <p:cNvSpPr>
              <a:spLocks/>
            </p:cNvSpPr>
            <p:nvPr/>
          </p:nvSpPr>
          <p:spPr bwMode="auto">
            <a:xfrm>
              <a:off x="2288" y="1016"/>
              <a:ext cx="3117" cy="1280"/>
            </a:xfrm>
            <a:custGeom>
              <a:avLst/>
              <a:gdLst>
                <a:gd name="T0" fmla="*/ 0 w 3117"/>
                <a:gd name="T1" fmla="*/ 0 h 1280"/>
                <a:gd name="T2" fmla="*/ 3116 w 3117"/>
                <a:gd name="T3" fmla="*/ 1279 h 1280"/>
                <a:gd name="T4" fmla="*/ 0 w 3117"/>
                <a:gd name="T5" fmla="*/ 787 h 1280"/>
                <a:gd name="T6" fmla="*/ 0 w 3117"/>
                <a:gd name="T7" fmla="*/ 0 h 1280"/>
                <a:gd name="T8" fmla="*/ 0 60000 65536"/>
                <a:gd name="T9" fmla="*/ 0 60000 65536"/>
                <a:gd name="T10" fmla="*/ 0 60000 65536"/>
                <a:gd name="T11" fmla="*/ 0 60000 65536"/>
                <a:gd name="T12" fmla="*/ 0 w 3117"/>
                <a:gd name="T13" fmla="*/ 0 h 1280"/>
                <a:gd name="T14" fmla="*/ 3117 w 3117"/>
                <a:gd name="T15" fmla="*/ 1280 h 1280"/>
              </a:gdLst>
              <a:ahLst/>
              <a:cxnLst>
                <a:cxn ang="T8">
                  <a:pos x="T0" y="T1"/>
                </a:cxn>
                <a:cxn ang="T9">
                  <a:pos x="T2" y="T3"/>
                </a:cxn>
                <a:cxn ang="T10">
                  <a:pos x="T4" y="T5"/>
                </a:cxn>
                <a:cxn ang="T11">
                  <a:pos x="T6" y="T7"/>
                </a:cxn>
              </a:cxnLst>
              <a:rect l="T12" t="T13" r="T14" b="T15"/>
              <a:pathLst>
                <a:path w="3117" h="1280">
                  <a:moveTo>
                    <a:pt x="0" y="0"/>
                  </a:moveTo>
                  <a:lnTo>
                    <a:pt x="3116" y="1279"/>
                  </a:lnTo>
                  <a:lnTo>
                    <a:pt x="0" y="787"/>
                  </a:lnTo>
                  <a:lnTo>
                    <a:pt x="0" y="0"/>
                  </a:lnTo>
                </a:path>
              </a:pathLst>
            </a:custGeom>
            <a:solidFill>
              <a:srgbClr val="606060"/>
            </a:solidFill>
            <a:ln w="25400" cap="rnd" cmpd="sng">
              <a:solidFill>
                <a:srgbClr val="000000"/>
              </a:solidFill>
              <a:prstDash val="solid"/>
              <a:round/>
              <a:headEnd type="none" w="med" len="med"/>
              <a:tailEnd type="none" w="med" len="med"/>
            </a:ln>
          </p:spPr>
          <p:txBody>
            <a:bodyPr/>
            <a:lstStyle/>
            <a:p>
              <a:endParaRPr lang="en-US"/>
            </a:p>
          </p:txBody>
        </p:sp>
        <p:sp>
          <p:nvSpPr>
            <p:cNvPr id="32779" name="Freeform 6"/>
            <p:cNvSpPr>
              <a:spLocks/>
            </p:cNvSpPr>
            <p:nvPr/>
          </p:nvSpPr>
          <p:spPr bwMode="auto">
            <a:xfrm>
              <a:off x="976" y="1803"/>
              <a:ext cx="4429" cy="493"/>
            </a:xfrm>
            <a:custGeom>
              <a:avLst/>
              <a:gdLst>
                <a:gd name="T0" fmla="*/ 0 w 4429"/>
                <a:gd name="T1" fmla="*/ 0 h 493"/>
                <a:gd name="T2" fmla="*/ 1312 w 4429"/>
                <a:gd name="T3" fmla="*/ 0 h 493"/>
                <a:gd name="T4" fmla="*/ 4428 w 4429"/>
                <a:gd name="T5" fmla="*/ 492 h 493"/>
                <a:gd name="T6" fmla="*/ 0 w 4429"/>
                <a:gd name="T7" fmla="*/ 0 h 493"/>
                <a:gd name="T8" fmla="*/ 0 60000 65536"/>
                <a:gd name="T9" fmla="*/ 0 60000 65536"/>
                <a:gd name="T10" fmla="*/ 0 60000 65536"/>
                <a:gd name="T11" fmla="*/ 0 60000 65536"/>
                <a:gd name="T12" fmla="*/ 0 w 4429"/>
                <a:gd name="T13" fmla="*/ 0 h 493"/>
                <a:gd name="T14" fmla="*/ 4429 w 4429"/>
                <a:gd name="T15" fmla="*/ 493 h 493"/>
              </a:gdLst>
              <a:ahLst/>
              <a:cxnLst>
                <a:cxn ang="T8">
                  <a:pos x="T0" y="T1"/>
                </a:cxn>
                <a:cxn ang="T9">
                  <a:pos x="T2" y="T3"/>
                </a:cxn>
                <a:cxn ang="T10">
                  <a:pos x="T4" y="T5"/>
                </a:cxn>
                <a:cxn ang="T11">
                  <a:pos x="T6" y="T7"/>
                </a:cxn>
              </a:cxnLst>
              <a:rect l="T12" t="T13" r="T14" b="T15"/>
              <a:pathLst>
                <a:path w="4429" h="493">
                  <a:moveTo>
                    <a:pt x="0" y="0"/>
                  </a:moveTo>
                  <a:lnTo>
                    <a:pt x="1312" y="0"/>
                  </a:lnTo>
                  <a:lnTo>
                    <a:pt x="4428" y="492"/>
                  </a:lnTo>
                  <a:lnTo>
                    <a:pt x="0" y="0"/>
                  </a:lnTo>
                </a:path>
              </a:pathLst>
            </a:custGeom>
            <a:solidFill>
              <a:srgbClr val="404040"/>
            </a:solidFill>
            <a:ln w="25400" cap="rnd" cmpd="sng">
              <a:solidFill>
                <a:srgbClr val="000000"/>
              </a:solidFill>
              <a:prstDash val="solid"/>
              <a:round/>
              <a:headEnd type="none" w="med" len="med"/>
              <a:tailEnd type="none" w="med" len="med"/>
            </a:ln>
          </p:spPr>
          <p:txBody>
            <a:bodyPr/>
            <a:lstStyle/>
            <a:p>
              <a:endParaRPr lang="en-US"/>
            </a:p>
          </p:txBody>
        </p:sp>
        <p:grpSp>
          <p:nvGrpSpPr>
            <p:cNvPr id="32780" name="Group 7"/>
            <p:cNvGrpSpPr>
              <a:grpSpLocks/>
            </p:cNvGrpSpPr>
            <p:nvPr/>
          </p:nvGrpSpPr>
          <p:grpSpPr bwMode="auto">
            <a:xfrm>
              <a:off x="2780" y="1016"/>
              <a:ext cx="2625" cy="1280"/>
              <a:chOff x="2780" y="1016"/>
              <a:chExt cx="2625" cy="1280"/>
            </a:xfrm>
          </p:grpSpPr>
          <p:sp>
            <p:nvSpPr>
              <p:cNvPr id="32781" name="Rectangle 8"/>
              <p:cNvSpPr>
                <a:spLocks noChangeArrowheads="1"/>
              </p:cNvSpPr>
              <p:nvPr/>
            </p:nvSpPr>
            <p:spPr bwMode="auto">
              <a:xfrm>
                <a:off x="2781" y="1020"/>
                <a:ext cx="1298" cy="770"/>
              </a:xfrm>
              <a:prstGeom prst="rect">
                <a:avLst/>
              </a:prstGeom>
              <a:solidFill>
                <a:srgbClr val="FFFF00"/>
              </a:solidFill>
              <a:ln w="25400">
                <a:solidFill>
                  <a:srgbClr val="000000"/>
                </a:solidFill>
                <a:miter lim="800000"/>
                <a:headEnd/>
                <a:tailEnd/>
              </a:ln>
            </p:spPr>
            <p:txBody>
              <a:bodyPr wrap="none" anchor="ctr"/>
              <a:lstStyle/>
              <a:p>
                <a:endParaRPr lang="en-GB"/>
              </a:p>
            </p:txBody>
          </p:sp>
          <p:sp>
            <p:nvSpPr>
              <p:cNvPr id="32782" name="Freeform 9"/>
              <p:cNvSpPr>
                <a:spLocks/>
              </p:cNvSpPr>
              <p:nvPr/>
            </p:nvSpPr>
            <p:spPr bwMode="auto">
              <a:xfrm>
                <a:off x="4092" y="1016"/>
                <a:ext cx="1313" cy="1280"/>
              </a:xfrm>
              <a:custGeom>
                <a:avLst/>
                <a:gdLst>
                  <a:gd name="T0" fmla="*/ 0 w 1313"/>
                  <a:gd name="T1" fmla="*/ 0 h 1280"/>
                  <a:gd name="T2" fmla="*/ 1312 w 1313"/>
                  <a:gd name="T3" fmla="*/ 1279 h 1280"/>
                  <a:gd name="T4" fmla="*/ 0 w 1313"/>
                  <a:gd name="T5" fmla="*/ 787 h 1280"/>
                  <a:gd name="T6" fmla="*/ 0 w 1313"/>
                  <a:gd name="T7" fmla="*/ 0 h 1280"/>
                  <a:gd name="T8" fmla="*/ 0 60000 65536"/>
                  <a:gd name="T9" fmla="*/ 0 60000 65536"/>
                  <a:gd name="T10" fmla="*/ 0 60000 65536"/>
                  <a:gd name="T11" fmla="*/ 0 60000 65536"/>
                  <a:gd name="T12" fmla="*/ 0 w 1313"/>
                  <a:gd name="T13" fmla="*/ 0 h 1280"/>
                  <a:gd name="T14" fmla="*/ 1313 w 1313"/>
                  <a:gd name="T15" fmla="*/ 1280 h 1280"/>
                </a:gdLst>
                <a:ahLst/>
                <a:cxnLst>
                  <a:cxn ang="T8">
                    <a:pos x="T0" y="T1"/>
                  </a:cxn>
                  <a:cxn ang="T9">
                    <a:pos x="T2" y="T3"/>
                  </a:cxn>
                  <a:cxn ang="T10">
                    <a:pos x="T4" y="T5"/>
                  </a:cxn>
                  <a:cxn ang="T11">
                    <a:pos x="T6" y="T7"/>
                  </a:cxn>
                </a:cxnLst>
                <a:rect l="T12" t="T13" r="T14" b="T15"/>
                <a:pathLst>
                  <a:path w="1313" h="1280">
                    <a:moveTo>
                      <a:pt x="0" y="0"/>
                    </a:moveTo>
                    <a:lnTo>
                      <a:pt x="1312" y="1279"/>
                    </a:lnTo>
                    <a:lnTo>
                      <a:pt x="0" y="787"/>
                    </a:lnTo>
                    <a:lnTo>
                      <a:pt x="0" y="0"/>
                    </a:lnTo>
                  </a:path>
                </a:pathLst>
              </a:custGeom>
              <a:solidFill>
                <a:srgbClr val="A0A000"/>
              </a:solidFill>
              <a:ln w="25400" cap="rnd" cmpd="sng">
                <a:solidFill>
                  <a:srgbClr val="000000"/>
                </a:solidFill>
                <a:prstDash val="solid"/>
                <a:round/>
                <a:headEnd type="none" w="med" len="med"/>
                <a:tailEnd type="none" w="med" len="med"/>
              </a:ln>
            </p:spPr>
            <p:txBody>
              <a:bodyPr/>
              <a:lstStyle/>
              <a:p>
                <a:endParaRPr lang="en-US"/>
              </a:p>
            </p:txBody>
          </p:sp>
          <p:sp>
            <p:nvSpPr>
              <p:cNvPr id="32783" name="Freeform 10"/>
              <p:cNvSpPr>
                <a:spLocks/>
              </p:cNvSpPr>
              <p:nvPr/>
            </p:nvSpPr>
            <p:spPr bwMode="auto">
              <a:xfrm>
                <a:off x="2780" y="1803"/>
                <a:ext cx="2625" cy="493"/>
              </a:xfrm>
              <a:custGeom>
                <a:avLst/>
                <a:gdLst>
                  <a:gd name="T0" fmla="*/ 0 w 2625"/>
                  <a:gd name="T1" fmla="*/ 0 h 493"/>
                  <a:gd name="T2" fmla="*/ 1312 w 2625"/>
                  <a:gd name="T3" fmla="*/ 0 h 493"/>
                  <a:gd name="T4" fmla="*/ 2624 w 2625"/>
                  <a:gd name="T5" fmla="*/ 492 h 493"/>
                  <a:gd name="T6" fmla="*/ 0 w 2625"/>
                  <a:gd name="T7" fmla="*/ 0 h 493"/>
                  <a:gd name="T8" fmla="*/ 0 60000 65536"/>
                  <a:gd name="T9" fmla="*/ 0 60000 65536"/>
                  <a:gd name="T10" fmla="*/ 0 60000 65536"/>
                  <a:gd name="T11" fmla="*/ 0 60000 65536"/>
                  <a:gd name="T12" fmla="*/ 0 w 2625"/>
                  <a:gd name="T13" fmla="*/ 0 h 493"/>
                  <a:gd name="T14" fmla="*/ 2625 w 2625"/>
                  <a:gd name="T15" fmla="*/ 493 h 493"/>
                </a:gdLst>
                <a:ahLst/>
                <a:cxnLst>
                  <a:cxn ang="T8">
                    <a:pos x="T0" y="T1"/>
                  </a:cxn>
                  <a:cxn ang="T9">
                    <a:pos x="T2" y="T3"/>
                  </a:cxn>
                  <a:cxn ang="T10">
                    <a:pos x="T4" y="T5"/>
                  </a:cxn>
                  <a:cxn ang="T11">
                    <a:pos x="T6" y="T7"/>
                  </a:cxn>
                </a:cxnLst>
                <a:rect l="T12" t="T13" r="T14" b="T15"/>
                <a:pathLst>
                  <a:path w="2625" h="493">
                    <a:moveTo>
                      <a:pt x="0" y="0"/>
                    </a:moveTo>
                    <a:lnTo>
                      <a:pt x="1312" y="0"/>
                    </a:lnTo>
                    <a:lnTo>
                      <a:pt x="2624" y="492"/>
                    </a:lnTo>
                    <a:lnTo>
                      <a:pt x="0" y="0"/>
                    </a:lnTo>
                  </a:path>
                </a:pathLst>
              </a:custGeom>
              <a:solidFill>
                <a:srgbClr val="404000"/>
              </a:solidFill>
              <a:ln w="25400" cap="rnd" cmpd="sng">
                <a:solidFill>
                  <a:srgbClr val="000000"/>
                </a:solidFill>
                <a:prstDash val="solid"/>
                <a:round/>
                <a:headEnd type="none" w="med" len="med"/>
                <a:tailEnd type="none" w="med" len="med"/>
              </a:ln>
            </p:spPr>
            <p:txBody>
              <a:bodyPr/>
              <a:lstStyle/>
              <a:p>
                <a:endParaRPr lang="en-US"/>
              </a:p>
            </p:txBody>
          </p:sp>
        </p:grpSp>
      </p:grpSp>
      <p:sp>
        <p:nvSpPr>
          <p:cNvPr id="32772" name="Rectangle 11"/>
          <p:cNvSpPr>
            <a:spLocks noChangeArrowheads="1"/>
          </p:cNvSpPr>
          <p:nvPr/>
        </p:nvSpPr>
        <p:spPr bwMode="auto">
          <a:xfrm>
            <a:off x="1524000" y="1658938"/>
            <a:ext cx="2054225" cy="1136650"/>
          </a:xfrm>
          <a:prstGeom prst="rect">
            <a:avLst/>
          </a:prstGeom>
          <a:solidFill>
            <a:srgbClr val="FFFFFF"/>
          </a:solidFill>
          <a:ln w="12700">
            <a:solidFill>
              <a:schemeClr val="tx1"/>
            </a:solidFill>
            <a:miter lim="800000"/>
            <a:headEnd/>
            <a:tailEnd/>
          </a:ln>
        </p:spPr>
        <p:txBody>
          <a:bodyPr lIns="90488" tIns="44450" rIns="90488" bIns="44450">
            <a:spAutoFit/>
          </a:bodyPr>
          <a:lstStyle/>
          <a:p>
            <a:pPr algn="ctr">
              <a:spcBef>
                <a:spcPct val="50000"/>
              </a:spcBef>
            </a:pPr>
            <a:r>
              <a:rPr lang="en-US" sz="3400">
                <a:solidFill>
                  <a:srgbClr val="FF0000"/>
                </a:solidFill>
              </a:rPr>
              <a:t>Process</a:t>
            </a:r>
            <a:br>
              <a:rPr lang="en-US" sz="3400">
                <a:solidFill>
                  <a:srgbClr val="FF0000"/>
                </a:solidFill>
              </a:rPr>
            </a:br>
            <a:r>
              <a:rPr lang="en-US" sz="3400">
                <a:solidFill>
                  <a:srgbClr val="FF0000"/>
                </a:solidFill>
              </a:rPr>
              <a:t>Costing</a:t>
            </a:r>
          </a:p>
        </p:txBody>
      </p:sp>
      <p:sp>
        <p:nvSpPr>
          <p:cNvPr id="32773" name="Rectangle 12"/>
          <p:cNvSpPr>
            <a:spLocks noChangeArrowheads="1"/>
          </p:cNvSpPr>
          <p:nvPr/>
        </p:nvSpPr>
        <p:spPr bwMode="auto">
          <a:xfrm>
            <a:off x="4419600" y="1658938"/>
            <a:ext cx="2057400" cy="1136650"/>
          </a:xfrm>
          <a:prstGeom prst="rect">
            <a:avLst/>
          </a:prstGeom>
          <a:solidFill>
            <a:srgbClr val="FFFFD5"/>
          </a:solidFill>
          <a:ln w="12700">
            <a:solidFill>
              <a:schemeClr val="tx1"/>
            </a:solidFill>
            <a:miter lim="800000"/>
            <a:headEnd/>
            <a:tailEnd/>
          </a:ln>
        </p:spPr>
        <p:txBody>
          <a:bodyPr lIns="90488" tIns="44450" rIns="90488" bIns="44450">
            <a:spAutoFit/>
          </a:bodyPr>
          <a:lstStyle/>
          <a:p>
            <a:pPr algn="ctr">
              <a:spcBef>
                <a:spcPct val="50000"/>
              </a:spcBef>
            </a:pPr>
            <a:r>
              <a:rPr lang="en-US" sz="3400">
                <a:solidFill>
                  <a:schemeClr val="tx2"/>
                </a:solidFill>
              </a:rPr>
              <a:t>Job-order</a:t>
            </a:r>
            <a:br>
              <a:rPr lang="en-US" sz="3400">
                <a:solidFill>
                  <a:schemeClr val="tx2"/>
                </a:solidFill>
              </a:rPr>
            </a:br>
            <a:r>
              <a:rPr lang="en-US" sz="3400">
                <a:solidFill>
                  <a:schemeClr val="tx2"/>
                </a:solidFill>
              </a:rPr>
              <a:t>Costing</a:t>
            </a:r>
            <a:endParaRPr lang="en-US" sz="3400">
              <a:solidFill>
                <a:schemeClr val="bg2"/>
              </a:solidFill>
            </a:endParaRPr>
          </a:p>
        </p:txBody>
      </p:sp>
      <p:grpSp>
        <p:nvGrpSpPr>
          <p:cNvPr id="4" name="Group 13"/>
          <p:cNvGrpSpPr>
            <a:grpSpLocks/>
          </p:cNvGrpSpPr>
          <p:nvPr/>
        </p:nvGrpSpPr>
        <p:grpSpPr bwMode="auto">
          <a:xfrm>
            <a:off x="228600" y="2743200"/>
            <a:ext cx="8686800" cy="3690938"/>
            <a:chOff x="144" y="1728"/>
            <a:chExt cx="5472" cy="2325"/>
          </a:xfrm>
        </p:grpSpPr>
        <p:sp>
          <p:nvSpPr>
            <p:cNvPr id="49166" name="Line 14"/>
            <p:cNvSpPr>
              <a:spLocks noChangeShapeType="1"/>
            </p:cNvSpPr>
            <p:nvPr/>
          </p:nvSpPr>
          <p:spPr bwMode="auto">
            <a:xfrm flipV="1">
              <a:off x="3360" y="1728"/>
              <a:ext cx="0" cy="624"/>
            </a:xfrm>
            <a:prstGeom prst="line">
              <a:avLst/>
            </a:prstGeom>
            <a:noFill/>
            <a:ln w="76200">
              <a:solidFill>
                <a:srgbClr val="FF0000"/>
              </a:solidFill>
              <a:round/>
              <a:headEnd/>
              <a:tailEnd type="triangle" w="med" len="med"/>
            </a:ln>
            <a:effectLst>
              <a:outerShdw dist="107763" dir="2700000" algn="ctr" rotWithShape="0">
                <a:schemeClr val="bg2"/>
              </a:outerShdw>
            </a:effectLst>
          </p:spPr>
          <p:txBody>
            <a:bodyPr/>
            <a:lstStyle/>
            <a:p>
              <a:pPr>
                <a:defRPr/>
              </a:pPr>
              <a:endParaRPr lang="en-GB"/>
            </a:p>
          </p:txBody>
        </p:sp>
        <p:sp>
          <p:nvSpPr>
            <p:cNvPr id="49167" name="Rectangle 15"/>
            <p:cNvSpPr>
              <a:spLocks noChangeArrowheads="1"/>
            </p:cNvSpPr>
            <p:nvPr/>
          </p:nvSpPr>
          <p:spPr bwMode="auto">
            <a:xfrm>
              <a:off x="144" y="2313"/>
              <a:ext cx="5472" cy="1740"/>
            </a:xfrm>
            <a:prstGeom prst="rect">
              <a:avLst/>
            </a:prstGeom>
            <a:solidFill>
              <a:schemeClr val="accent1"/>
            </a:solidFill>
            <a:ln w="25400">
              <a:solidFill>
                <a:srgbClr val="000099"/>
              </a:solidFill>
              <a:miter lim="800000"/>
              <a:headEnd/>
              <a:tailEnd/>
            </a:ln>
            <a:effectLst>
              <a:outerShdw dist="107763" dir="2700000" algn="ctr" rotWithShape="0">
                <a:schemeClr val="bg2"/>
              </a:outerShdw>
            </a:effectLst>
          </p:spPr>
          <p:txBody>
            <a:bodyPr lIns="90488" tIns="44450" rIns="90488" bIns="44450">
              <a:spAutoFit/>
            </a:bodyPr>
            <a:lstStyle/>
            <a:p>
              <a:pPr>
                <a:lnSpc>
                  <a:spcPct val="90000"/>
                </a:lnSpc>
                <a:spcBef>
                  <a:spcPct val="40000"/>
                </a:spcBef>
                <a:buClr>
                  <a:schemeClr val="tx2"/>
                </a:buClr>
                <a:buFont typeface="Wingdings" pitchFamily="2" charset="2"/>
                <a:buChar char="v"/>
                <a:defRPr/>
              </a:pPr>
              <a:r>
                <a:rPr lang="en-US" sz="2800" b="1" dirty="0">
                  <a:solidFill>
                    <a:schemeClr val="tx2"/>
                  </a:solidFill>
                  <a:effectLst>
                    <a:outerShdw blurRad="38100" dist="38100" dir="2700000" algn="tl">
                      <a:srgbClr val="000000"/>
                    </a:outerShdw>
                  </a:effectLst>
                </a:rPr>
                <a:t> 	Many different products are produced each </a:t>
              </a:r>
              <a:br>
                <a:rPr lang="en-US" sz="2800" b="1" dirty="0">
                  <a:solidFill>
                    <a:schemeClr val="tx2"/>
                  </a:solidFill>
                  <a:effectLst>
                    <a:outerShdw blurRad="38100" dist="38100" dir="2700000" algn="tl">
                      <a:srgbClr val="000000"/>
                    </a:outerShdw>
                  </a:effectLst>
                </a:rPr>
              </a:br>
              <a:r>
                <a:rPr lang="en-US" sz="2800" b="1" dirty="0">
                  <a:solidFill>
                    <a:schemeClr val="tx2"/>
                  </a:solidFill>
                  <a:effectLst>
                    <a:outerShdw blurRad="38100" dist="38100" dir="2700000" algn="tl">
                      <a:srgbClr val="000000"/>
                    </a:outerShdw>
                  </a:effectLst>
                </a:rPr>
                <a:t>         period. </a:t>
              </a:r>
            </a:p>
            <a:p>
              <a:pPr>
                <a:lnSpc>
                  <a:spcPct val="90000"/>
                </a:lnSpc>
                <a:spcBef>
                  <a:spcPct val="40000"/>
                </a:spcBef>
                <a:buClr>
                  <a:schemeClr val="tx2"/>
                </a:buClr>
                <a:buFont typeface="Wingdings" pitchFamily="2" charset="2"/>
                <a:buChar char="v"/>
                <a:defRPr/>
              </a:pPr>
              <a:r>
                <a:rPr lang="en-US" sz="2800" b="1" dirty="0">
                  <a:solidFill>
                    <a:schemeClr val="tx2"/>
                  </a:solidFill>
                  <a:effectLst>
                    <a:outerShdw blurRad="38100" dist="38100" dir="2700000" algn="tl">
                      <a:srgbClr val="000000"/>
                    </a:outerShdw>
                  </a:effectLst>
                </a:rPr>
                <a:t> 	Products are manufactured to order.</a:t>
              </a:r>
            </a:p>
            <a:p>
              <a:pPr>
                <a:lnSpc>
                  <a:spcPct val="90000"/>
                </a:lnSpc>
                <a:spcBef>
                  <a:spcPct val="40000"/>
                </a:spcBef>
                <a:buClr>
                  <a:schemeClr val="tx2"/>
                </a:buClr>
                <a:buFont typeface="Wingdings" pitchFamily="2" charset="2"/>
                <a:buChar char="v"/>
                <a:defRPr/>
              </a:pPr>
              <a:r>
                <a:rPr lang="en-US" sz="2800" b="1" dirty="0">
                  <a:solidFill>
                    <a:schemeClr val="tx2"/>
                  </a:solidFill>
                  <a:effectLst>
                    <a:outerShdw blurRad="38100" dist="38100" dir="2700000" algn="tl">
                      <a:srgbClr val="000000"/>
                    </a:outerShdw>
                  </a:effectLst>
                </a:rPr>
                <a:t> 	The unique nature of each order requires </a:t>
              </a:r>
              <a:br>
                <a:rPr lang="en-US" sz="2800" b="1" dirty="0">
                  <a:solidFill>
                    <a:schemeClr val="tx2"/>
                  </a:solidFill>
                  <a:effectLst>
                    <a:outerShdw blurRad="38100" dist="38100" dir="2700000" algn="tl">
                      <a:srgbClr val="000000"/>
                    </a:outerShdw>
                  </a:effectLst>
                </a:rPr>
              </a:br>
              <a:r>
                <a:rPr lang="en-US" sz="2800" b="1" dirty="0">
                  <a:solidFill>
                    <a:schemeClr val="tx2"/>
                  </a:solidFill>
                  <a:effectLst>
                    <a:outerShdw blurRad="38100" dist="38100" dir="2700000" algn="tl">
                      <a:srgbClr val="000000"/>
                    </a:outerShdw>
                  </a:effectLst>
                </a:rPr>
                <a:t>          tracing or 	allocating costs to each job, and </a:t>
              </a:r>
              <a:br>
                <a:rPr lang="en-US" sz="2800" b="1" dirty="0">
                  <a:solidFill>
                    <a:schemeClr val="tx2"/>
                  </a:solidFill>
                  <a:effectLst>
                    <a:outerShdw blurRad="38100" dist="38100" dir="2700000" algn="tl">
                      <a:srgbClr val="000000"/>
                    </a:outerShdw>
                  </a:effectLst>
                </a:rPr>
              </a:br>
              <a:r>
                <a:rPr lang="en-US" sz="2800" b="1" dirty="0">
                  <a:solidFill>
                    <a:schemeClr val="tx2"/>
                  </a:solidFill>
                  <a:effectLst>
                    <a:outerShdw blurRad="38100" dist="38100" dir="2700000" algn="tl">
                      <a:srgbClr val="000000"/>
                    </a:outerShdw>
                  </a:effectLst>
                </a:rPr>
                <a:t>          maintaining cost records for each job.</a:t>
              </a:r>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7  of  181</a:t>
            </a:r>
          </a:p>
        </p:txBody>
      </p:sp>
    </p:spTree>
    <p:extLst>
      <p:ext uri="{BB962C8B-B14F-4D97-AF65-F5344CB8AC3E}">
        <p14:creationId xmlns:p14="http://schemas.microsoft.com/office/powerpoint/2010/main" val="327464997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594" name="Object 2"/>
          <p:cNvGraphicFramePr>
            <a:graphicFrameLocks/>
          </p:cNvGraphicFramePr>
          <p:nvPr>
            <p:extLst>
              <p:ext uri="{D42A27DB-BD31-4B8C-83A1-F6EECF244321}">
                <p14:modId xmlns:p14="http://schemas.microsoft.com/office/powerpoint/2010/main" val="2933506322"/>
              </p:ext>
            </p:extLst>
          </p:nvPr>
        </p:nvGraphicFramePr>
        <p:xfrm>
          <a:off x="517020" y="2050761"/>
          <a:ext cx="8308975" cy="3762375"/>
        </p:xfrm>
        <a:graphic>
          <a:graphicData uri="http://schemas.openxmlformats.org/presentationml/2006/ole">
            <mc:AlternateContent xmlns:mc="http://schemas.openxmlformats.org/markup-compatibility/2006">
              <mc:Choice xmlns:v="urn:schemas-microsoft-com:vml" Requires="v">
                <p:oleObj name="Worksheet" r:id="rId3" imgW="4572271" imgH="2105552" progId="Excel.Sheet.8">
                  <p:embed/>
                </p:oleObj>
              </mc:Choice>
              <mc:Fallback>
                <p:oleObj name="Worksheet" r:id="rId3" imgW="4572271" imgH="2105552" progId="Excel.Sheet.8">
                  <p:embed/>
                  <p:pic>
                    <p:nvPicPr>
                      <p:cNvPr id="238594"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20" y="2050761"/>
                        <a:ext cx="8308975" cy="3762375"/>
                      </a:xfrm>
                      <a:prstGeom prst="rect">
                        <a:avLst/>
                      </a:prstGeom>
                      <a:noFill/>
                      <a:ln w="76200">
                        <a:solidFill>
                          <a:srgbClr val="00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595"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000"/>
              <a:t>Compute and Apply Costs</a:t>
            </a:r>
          </a:p>
        </p:txBody>
      </p:sp>
      <p:grpSp>
        <p:nvGrpSpPr>
          <p:cNvPr id="238608" name="Group 16"/>
          <p:cNvGrpSpPr>
            <a:grpSpLocks/>
          </p:cNvGrpSpPr>
          <p:nvPr/>
        </p:nvGrpSpPr>
        <p:grpSpPr bwMode="auto">
          <a:xfrm>
            <a:off x="5257800" y="4985544"/>
            <a:ext cx="3919537" cy="1270000"/>
            <a:chOff x="3243" y="3496"/>
            <a:chExt cx="2469" cy="800"/>
          </a:xfrm>
        </p:grpSpPr>
        <p:sp>
          <p:nvSpPr>
            <p:cNvPr id="238601" name="Oval 9"/>
            <p:cNvSpPr>
              <a:spLocks noChangeArrowheads="1"/>
            </p:cNvSpPr>
            <p:nvPr/>
          </p:nvSpPr>
          <p:spPr bwMode="auto">
            <a:xfrm>
              <a:off x="3601" y="3496"/>
              <a:ext cx="800" cy="272"/>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02" name="Line 10"/>
            <p:cNvSpPr>
              <a:spLocks noChangeShapeType="1"/>
            </p:cNvSpPr>
            <p:nvPr/>
          </p:nvSpPr>
          <p:spPr bwMode="auto">
            <a:xfrm flipH="1" flipV="1">
              <a:off x="4320" y="3696"/>
              <a:ext cx="972" cy="489"/>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03" name="Rectangle 11"/>
            <p:cNvSpPr>
              <a:spLocks noChangeArrowheads="1"/>
            </p:cNvSpPr>
            <p:nvPr/>
          </p:nvSpPr>
          <p:spPr bwMode="auto">
            <a:xfrm>
              <a:off x="3243" y="4032"/>
              <a:ext cx="2469" cy="264"/>
            </a:xfrm>
            <a:prstGeom prst="rect">
              <a:avLst/>
            </a:prstGeom>
            <a:solidFill>
              <a:srgbClr val="CCECFF"/>
            </a:solidFill>
            <a:ln w="254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b="1">
                  <a:solidFill>
                    <a:srgbClr val="3333FF"/>
                  </a:solidFill>
                </a:rPr>
                <a:t>$378,200 ÷ 4,960 units = $76.25</a:t>
              </a:r>
            </a:p>
          </p:txBody>
        </p:sp>
      </p:grpSp>
      <p:sp>
        <p:nvSpPr>
          <p:cNvPr id="238606" name="Rectangle 14"/>
          <p:cNvSpPr>
            <a:spLocks noChangeArrowheads="1"/>
          </p:cNvSpPr>
          <p:nvPr/>
        </p:nvSpPr>
        <p:spPr bwMode="auto">
          <a:xfrm>
            <a:off x="387640" y="976312"/>
            <a:ext cx="8228012" cy="94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800" dirty="0"/>
              <a:t> Here is a schedule with the cost</a:t>
            </a:r>
            <a:br>
              <a:rPr lang="en-US" sz="2800" dirty="0"/>
            </a:br>
            <a:r>
              <a:rPr lang="en-US" sz="2800" dirty="0"/>
              <a:t>and equivalent unit information.</a:t>
            </a:r>
          </a:p>
        </p:txBody>
      </p:sp>
      <p:grpSp>
        <p:nvGrpSpPr>
          <p:cNvPr id="238610" name="Group 18"/>
          <p:cNvGrpSpPr>
            <a:grpSpLocks/>
          </p:cNvGrpSpPr>
          <p:nvPr/>
        </p:nvGrpSpPr>
        <p:grpSpPr bwMode="auto">
          <a:xfrm>
            <a:off x="5257800" y="1752600"/>
            <a:ext cx="4062413" cy="3632200"/>
            <a:chOff x="3168" y="1488"/>
            <a:chExt cx="2559" cy="2288"/>
          </a:xfrm>
        </p:grpSpPr>
        <p:sp>
          <p:nvSpPr>
            <p:cNvPr id="238598" name="Line 6"/>
            <p:cNvSpPr>
              <a:spLocks noChangeShapeType="1"/>
            </p:cNvSpPr>
            <p:nvPr/>
          </p:nvSpPr>
          <p:spPr bwMode="auto">
            <a:xfrm flipH="1">
              <a:off x="5328" y="1728"/>
              <a:ext cx="240" cy="1872"/>
            </a:xfrm>
            <a:prstGeom prst="line">
              <a:avLst/>
            </a:prstGeom>
            <a:noFill/>
            <a:ln w="381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99" name="Rectangle 7"/>
            <p:cNvSpPr>
              <a:spLocks noChangeArrowheads="1"/>
            </p:cNvSpPr>
            <p:nvPr/>
          </p:nvSpPr>
          <p:spPr bwMode="auto">
            <a:xfrm>
              <a:off x="3168" y="1488"/>
              <a:ext cx="2559" cy="264"/>
            </a:xfrm>
            <a:prstGeom prst="rect">
              <a:avLst/>
            </a:prstGeom>
            <a:solidFill>
              <a:srgbClr val="FFCC6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2000" b="1"/>
                <a:t>$356,475 ÷ 4,900 units = $72.75 </a:t>
              </a:r>
            </a:p>
          </p:txBody>
        </p:sp>
        <p:sp>
          <p:nvSpPr>
            <p:cNvPr id="238607" name="Oval 15"/>
            <p:cNvSpPr>
              <a:spLocks noChangeArrowheads="1"/>
            </p:cNvSpPr>
            <p:nvPr/>
          </p:nvSpPr>
          <p:spPr bwMode="auto">
            <a:xfrm>
              <a:off x="4528" y="3504"/>
              <a:ext cx="800" cy="272"/>
            </a:xfrm>
            <a:prstGeom prst="ellipse">
              <a:avLst/>
            </a:prstGeom>
            <a:noFill/>
            <a:ln w="38100">
              <a:solidFill>
                <a:srgbClr val="FC0128"/>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101  of  181</a:t>
            </a:r>
          </a:p>
        </p:txBody>
      </p:sp>
    </p:spTree>
    <p:extLst>
      <p:ext uri="{BB962C8B-B14F-4D97-AF65-F5344CB8AC3E}">
        <p14:creationId xmlns:p14="http://schemas.microsoft.com/office/powerpoint/2010/main" val="39323704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38608"/>
                                        </p:tgtEl>
                                        <p:attrNameLst>
                                          <p:attrName>style.visibility</p:attrName>
                                        </p:attrNameLst>
                                      </p:cBhvr>
                                      <p:to>
                                        <p:strVal val="visible"/>
                                      </p:to>
                                    </p:set>
                                    <p:animEffect transition="in" filter="wipe(right)">
                                      <p:cBhvr>
                                        <p:cTn id="7" dur="500"/>
                                        <p:tgtEl>
                                          <p:spTgt spid="23860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38610"/>
                                        </p:tgtEl>
                                        <p:attrNameLst>
                                          <p:attrName>style.visibility</p:attrName>
                                        </p:attrNameLst>
                                      </p:cBhvr>
                                      <p:to>
                                        <p:strVal val="visible"/>
                                      </p:to>
                                    </p:set>
                                    <p:animEffect transition="in" filter="wipe(up)">
                                      <p:cBhvr>
                                        <p:cTn id="11" dur="500"/>
                                        <p:tgtEl>
                                          <p:spTgt spid="23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Computing the Cost of Ending</a:t>
            </a:r>
            <a:br>
              <a:rPr lang="en-US"/>
            </a:br>
            <a:r>
              <a:rPr lang="en-US"/>
              <a:t>Work in Process Inventory</a:t>
            </a:r>
          </a:p>
        </p:txBody>
      </p:sp>
      <p:graphicFrame>
        <p:nvGraphicFramePr>
          <p:cNvPr id="240646" name="Object 6"/>
          <p:cNvGraphicFramePr>
            <a:graphicFrameLocks noChangeAspect="1"/>
          </p:cNvGraphicFramePr>
          <p:nvPr/>
        </p:nvGraphicFramePr>
        <p:xfrm>
          <a:off x="38100" y="1479550"/>
          <a:ext cx="9105900" cy="3397250"/>
        </p:xfrm>
        <a:graphic>
          <a:graphicData uri="http://schemas.openxmlformats.org/presentationml/2006/ole">
            <mc:AlternateContent xmlns:mc="http://schemas.openxmlformats.org/markup-compatibility/2006">
              <mc:Choice xmlns:v="urn:schemas-microsoft-com:vml" Requires="v">
                <p:oleObj name="Worksheet" r:id="rId3" imgW="5839054" imgH="2115007" progId="Excel.Sheet.8">
                  <p:embed/>
                </p:oleObj>
              </mc:Choice>
              <mc:Fallback>
                <p:oleObj name="Worksheet" r:id="rId3" imgW="5839054" imgH="2115007" progId="Excel.Sheet.8">
                  <p:embed/>
                  <p:pic>
                    <p:nvPicPr>
                      <p:cNvPr id="240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95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0647" name="Text Box 7"/>
          <p:cNvSpPr txBox="1">
            <a:spLocks noChangeArrowheads="1"/>
          </p:cNvSpPr>
          <p:nvPr/>
        </p:nvSpPr>
        <p:spPr bwMode="auto">
          <a:xfrm>
            <a:off x="579438" y="4953000"/>
            <a:ext cx="79851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tx2"/>
                </a:solidFill>
                <a:effectLst>
                  <a:outerShdw blurRad="38100" dist="38100" dir="2700000" algn="tl">
                    <a:srgbClr val="C0C0C0"/>
                  </a:outerShdw>
                </a:effectLst>
              </a:rPr>
              <a:t>Step 1:</a:t>
            </a:r>
            <a:r>
              <a:rPr lang="en-US" sz="2800">
                <a:solidFill>
                  <a:schemeClr val="tx2"/>
                </a:solidFill>
              </a:rPr>
              <a:t>  </a:t>
            </a:r>
            <a:r>
              <a:rPr lang="en-US" sz="2800"/>
              <a:t>Record the equivalent units of production</a:t>
            </a:r>
            <a:br>
              <a:rPr lang="en-US" sz="2800"/>
            </a:br>
            <a:r>
              <a:rPr lang="en-US" sz="2800"/>
              <a:t>              in ending work in process inventory.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102   of  181</a:t>
            </a:r>
          </a:p>
        </p:txBody>
      </p:sp>
    </p:spTree>
    <p:extLst>
      <p:ext uri="{BB962C8B-B14F-4D97-AF65-F5344CB8AC3E}">
        <p14:creationId xmlns:p14="http://schemas.microsoft.com/office/powerpoint/2010/main" val="1059320900"/>
      </p:ext>
    </p:extLst>
  </p:cSld>
  <p:clrMapOvr>
    <a:masterClrMapping/>
  </p:clrMapOvr>
  <p:transition>
    <p:strips dir="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691" name="Object 3"/>
          <p:cNvGraphicFramePr>
            <a:graphicFrameLocks noChangeAspect="1"/>
          </p:cNvGraphicFramePr>
          <p:nvPr/>
        </p:nvGraphicFramePr>
        <p:xfrm>
          <a:off x="38100" y="1479550"/>
          <a:ext cx="9105900" cy="3397250"/>
        </p:xfrm>
        <a:graphic>
          <a:graphicData uri="http://schemas.openxmlformats.org/presentationml/2006/ole">
            <mc:AlternateContent xmlns:mc="http://schemas.openxmlformats.org/markup-compatibility/2006">
              <mc:Choice xmlns:v="urn:schemas-microsoft-com:vml" Requires="v">
                <p:oleObj name="Worksheet" r:id="rId3" imgW="5838794" imgH="2114561" progId="Excel.Sheet.8">
                  <p:embed/>
                </p:oleObj>
              </mc:Choice>
              <mc:Fallback>
                <p:oleObj name="Worksheet" r:id="rId3" imgW="5838794" imgH="2114561" progId="Excel.Sheet.8">
                  <p:embed/>
                  <p:pic>
                    <p:nvPicPr>
                      <p:cNvPr id="24269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95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7" name="Rectangle 9"/>
          <p:cNvSpPr>
            <a:spLocks noGrp="1" noChangeArrowheads="1"/>
          </p:cNvSpPr>
          <p:nvPr>
            <p:ph type="title"/>
          </p:nvPr>
        </p:nvSpPr>
        <p:spPr>
          <a:noFill/>
          <a:ln/>
        </p:spPr>
        <p:txBody>
          <a:bodyPr/>
          <a:lstStyle/>
          <a:p>
            <a:r>
              <a:rPr lang="en-US"/>
              <a:t>Computing the Cost of Ending</a:t>
            </a:r>
            <a:br>
              <a:rPr lang="en-US"/>
            </a:br>
            <a:r>
              <a:rPr lang="en-US"/>
              <a:t>Work in Process Inventory</a:t>
            </a:r>
          </a:p>
        </p:txBody>
      </p:sp>
      <p:sp>
        <p:nvSpPr>
          <p:cNvPr id="242698" name="Text Box 10"/>
          <p:cNvSpPr txBox="1">
            <a:spLocks noChangeArrowheads="1"/>
          </p:cNvSpPr>
          <p:nvPr/>
        </p:nvSpPr>
        <p:spPr bwMode="auto">
          <a:xfrm>
            <a:off x="1014413" y="5170488"/>
            <a:ext cx="711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tx2"/>
                </a:solidFill>
                <a:effectLst>
                  <a:outerShdw blurRad="38100" dist="38100" dir="2700000" algn="tl">
                    <a:srgbClr val="C0C0C0"/>
                  </a:outerShdw>
                </a:effectLst>
              </a:rPr>
              <a:t>Step 2:</a:t>
            </a:r>
            <a:r>
              <a:rPr lang="en-US" sz="2800"/>
              <a:t>  Record the cost per equivalent unit.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103   of  181</a:t>
            </a:r>
          </a:p>
        </p:txBody>
      </p:sp>
    </p:spTree>
    <p:extLst>
      <p:ext uri="{BB962C8B-B14F-4D97-AF65-F5344CB8AC3E}">
        <p14:creationId xmlns:p14="http://schemas.microsoft.com/office/powerpoint/2010/main" val="3231645444"/>
      </p:ext>
    </p:extLst>
  </p:cSld>
  <p:clrMapOvr>
    <a:masterClrMapping/>
  </p:clrMapOvr>
  <p:transition>
    <p:strips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39" name="Object 3"/>
          <p:cNvGraphicFramePr>
            <a:graphicFrameLocks noChangeAspect="1"/>
          </p:cNvGraphicFramePr>
          <p:nvPr/>
        </p:nvGraphicFramePr>
        <p:xfrm>
          <a:off x="38100" y="1479550"/>
          <a:ext cx="9105900" cy="3397250"/>
        </p:xfrm>
        <a:graphic>
          <a:graphicData uri="http://schemas.openxmlformats.org/presentationml/2006/ole">
            <mc:AlternateContent xmlns:mc="http://schemas.openxmlformats.org/markup-compatibility/2006">
              <mc:Choice xmlns:v="urn:schemas-microsoft-com:vml" Requires="v">
                <p:oleObj name="Worksheet" r:id="rId3" imgW="5838794" imgH="2114561" progId="Excel.Sheet.8">
                  <p:embed/>
                </p:oleObj>
              </mc:Choice>
              <mc:Fallback>
                <p:oleObj name="Worksheet" r:id="rId3" imgW="5838794" imgH="2114561" progId="Excel.Sheet.8">
                  <p:embed/>
                  <p:pic>
                    <p:nvPicPr>
                      <p:cNvPr id="2447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95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4744" name="Rectangle 8"/>
          <p:cNvSpPr>
            <a:spLocks noGrp="1" noChangeArrowheads="1"/>
          </p:cNvSpPr>
          <p:nvPr>
            <p:ph type="title"/>
          </p:nvPr>
        </p:nvSpPr>
        <p:spPr>
          <a:noFill/>
          <a:ln/>
        </p:spPr>
        <p:txBody>
          <a:bodyPr/>
          <a:lstStyle/>
          <a:p>
            <a:r>
              <a:rPr lang="en-US"/>
              <a:t>Computing the Cost of Ending</a:t>
            </a:r>
            <a:br>
              <a:rPr lang="en-US"/>
            </a:br>
            <a:r>
              <a:rPr lang="en-US"/>
              <a:t>Work in Process Inventory</a:t>
            </a:r>
          </a:p>
        </p:txBody>
      </p:sp>
      <p:sp>
        <p:nvSpPr>
          <p:cNvPr id="244746" name="Text Box 10"/>
          <p:cNvSpPr txBox="1">
            <a:spLocks noChangeArrowheads="1"/>
          </p:cNvSpPr>
          <p:nvPr/>
        </p:nvSpPr>
        <p:spPr bwMode="auto">
          <a:xfrm>
            <a:off x="1646238" y="4876800"/>
            <a:ext cx="5864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tx2"/>
                </a:solidFill>
                <a:effectLst>
                  <a:outerShdw blurRad="38100" dist="38100" dir="2700000" algn="tl">
                    <a:srgbClr val="C0C0C0"/>
                  </a:outerShdw>
                </a:effectLst>
              </a:rPr>
              <a:t>Step 3:</a:t>
            </a:r>
            <a:r>
              <a:rPr lang="en-US" sz="2800"/>
              <a:t>  Compute the cost of ending</a:t>
            </a:r>
            <a:br>
              <a:rPr lang="en-US" sz="2800"/>
            </a:br>
            <a:r>
              <a:rPr lang="en-US" sz="2800"/>
              <a:t>              work in process inventory.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104  of  181</a:t>
            </a:r>
          </a:p>
        </p:txBody>
      </p:sp>
    </p:spTree>
    <p:extLst>
      <p:ext uri="{BB962C8B-B14F-4D97-AF65-F5344CB8AC3E}">
        <p14:creationId xmlns:p14="http://schemas.microsoft.com/office/powerpoint/2010/main" val="2964968462"/>
      </p:ext>
    </p:extLst>
  </p:cSld>
  <p:clrMapOvr>
    <a:masterClrMapping/>
  </p:clrMapOvr>
  <p:transition>
    <p:strips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Computing the Cost of</a:t>
            </a:r>
            <a:br>
              <a:rPr lang="en-US"/>
            </a:br>
            <a:r>
              <a:rPr lang="en-US"/>
              <a:t>Units Transferred Out</a:t>
            </a:r>
          </a:p>
        </p:txBody>
      </p:sp>
      <p:graphicFrame>
        <p:nvGraphicFramePr>
          <p:cNvPr id="246787" name="Object 3"/>
          <p:cNvGraphicFramePr>
            <a:graphicFrameLocks noChangeAspect="1"/>
          </p:cNvGraphicFramePr>
          <p:nvPr/>
        </p:nvGraphicFramePr>
        <p:xfrm>
          <a:off x="38100" y="1479550"/>
          <a:ext cx="9105900" cy="3397250"/>
        </p:xfrm>
        <a:graphic>
          <a:graphicData uri="http://schemas.openxmlformats.org/presentationml/2006/ole">
            <mc:AlternateContent xmlns:mc="http://schemas.openxmlformats.org/markup-compatibility/2006">
              <mc:Choice xmlns:v="urn:schemas-microsoft-com:vml" Requires="v">
                <p:oleObj name="Worksheet" r:id="rId3" imgW="5838749" imgH="2114702" progId="Excel.Sheet.8">
                  <p:embed/>
                </p:oleObj>
              </mc:Choice>
              <mc:Fallback>
                <p:oleObj name="Worksheet" r:id="rId3" imgW="5838749" imgH="2114702" progId="Excel.Sheet.8">
                  <p:embed/>
                  <p:pic>
                    <p:nvPicPr>
                      <p:cNvPr id="2467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95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793" name="Text Box 9"/>
          <p:cNvSpPr txBox="1">
            <a:spLocks noChangeArrowheads="1"/>
          </p:cNvSpPr>
          <p:nvPr/>
        </p:nvSpPr>
        <p:spPr bwMode="auto">
          <a:xfrm>
            <a:off x="1311275" y="4876800"/>
            <a:ext cx="6518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CC"/>
                </a:solidFill>
                <a:effectLst>
                  <a:outerShdw blurRad="38100" dist="38100" dir="2700000" algn="tl">
                    <a:srgbClr val="C0C0C0"/>
                  </a:outerShdw>
                </a:effectLst>
              </a:rPr>
              <a:t>Step 1:</a:t>
            </a:r>
            <a:r>
              <a:rPr lang="en-US" sz="2800"/>
              <a:t>  Record the units transferred out</a:t>
            </a:r>
            <a:br>
              <a:rPr lang="en-US" sz="2800"/>
            </a:br>
            <a:r>
              <a:rPr lang="en-US" sz="2800"/>
              <a:t>             to the next department.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105  of  181</a:t>
            </a:r>
          </a:p>
        </p:txBody>
      </p:sp>
    </p:spTree>
    <p:extLst>
      <p:ext uri="{BB962C8B-B14F-4D97-AF65-F5344CB8AC3E}">
        <p14:creationId xmlns:p14="http://schemas.microsoft.com/office/powerpoint/2010/main" val="301620128"/>
      </p:ext>
    </p:extLst>
  </p:cSld>
  <p:clrMapOvr>
    <a:masterClrMapping/>
  </p:clrMapOvr>
  <p:transition>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835" name="Object 3"/>
          <p:cNvGraphicFramePr>
            <a:graphicFrameLocks noChangeAspect="1"/>
          </p:cNvGraphicFramePr>
          <p:nvPr/>
        </p:nvGraphicFramePr>
        <p:xfrm>
          <a:off x="38100" y="1479550"/>
          <a:ext cx="9105900" cy="3397250"/>
        </p:xfrm>
        <a:graphic>
          <a:graphicData uri="http://schemas.openxmlformats.org/presentationml/2006/ole">
            <mc:AlternateContent xmlns:mc="http://schemas.openxmlformats.org/markup-compatibility/2006">
              <mc:Choice xmlns:v="urn:schemas-microsoft-com:vml" Requires="v">
                <p:oleObj name="Worksheet" r:id="rId3" imgW="5838749" imgH="2114702" progId="Excel.Sheet.8">
                  <p:embed/>
                </p:oleObj>
              </mc:Choice>
              <mc:Fallback>
                <p:oleObj name="Worksheet" r:id="rId3" imgW="5838749" imgH="2114702" progId="Excel.Sheet.8">
                  <p:embed/>
                  <p:pic>
                    <p:nvPicPr>
                      <p:cNvPr id="2488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95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839" name="Rectangle 7"/>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Computing the Cost of</a:t>
            </a:r>
            <a:br>
              <a:rPr lang="en-US"/>
            </a:br>
            <a:r>
              <a:rPr lang="en-US"/>
              <a:t>Units Transferred Out</a:t>
            </a:r>
          </a:p>
        </p:txBody>
      </p:sp>
      <p:sp>
        <p:nvSpPr>
          <p:cNvPr id="248842" name="Text Box 10"/>
          <p:cNvSpPr txBox="1">
            <a:spLocks noChangeArrowheads="1"/>
          </p:cNvSpPr>
          <p:nvPr/>
        </p:nvSpPr>
        <p:spPr bwMode="auto">
          <a:xfrm>
            <a:off x="1063625" y="5105400"/>
            <a:ext cx="7013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CC"/>
                </a:solidFill>
                <a:effectLst>
                  <a:outerShdw blurRad="38100" dist="38100" dir="2700000" algn="tl">
                    <a:srgbClr val="C0C0C0"/>
                  </a:outerShdw>
                </a:effectLst>
              </a:rPr>
              <a:t>Step 2:</a:t>
            </a:r>
            <a:r>
              <a:rPr lang="en-US" sz="2800"/>
              <a:t> Record the cost per equivalent unit.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106  of  181</a:t>
            </a:r>
          </a:p>
        </p:txBody>
      </p:sp>
    </p:spTree>
    <p:extLst>
      <p:ext uri="{BB962C8B-B14F-4D97-AF65-F5344CB8AC3E}">
        <p14:creationId xmlns:p14="http://schemas.microsoft.com/office/powerpoint/2010/main" val="3207080629"/>
      </p:ext>
    </p:extLst>
  </p:cSld>
  <p:clrMapOvr>
    <a:masterClrMapping/>
  </p:clrMapOvr>
  <p:transition>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883" name="Object 3"/>
          <p:cNvGraphicFramePr>
            <a:graphicFrameLocks noChangeAspect="1"/>
          </p:cNvGraphicFramePr>
          <p:nvPr/>
        </p:nvGraphicFramePr>
        <p:xfrm>
          <a:off x="38100" y="1479550"/>
          <a:ext cx="9105900" cy="3397250"/>
        </p:xfrm>
        <a:graphic>
          <a:graphicData uri="http://schemas.openxmlformats.org/presentationml/2006/ole">
            <mc:AlternateContent xmlns:mc="http://schemas.openxmlformats.org/markup-compatibility/2006">
              <mc:Choice xmlns:v="urn:schemas-microsoft-com:vml" Requires="v">
                <p:oleObj name="Worksheet" r:id="rId3" imgW="5838794" imgH="2114561" progId="Excel.Sheet.8">
                  <p:embed/>
                </p:oleObj>
              </mc:Choice>
              <mc:Fallback>
                <p:oleObj name="Worksheet" r:id="rId3" imgW="5838794" imgH="2114561" progId="Excel.Sheet.8">
                  <p:embed/>
                  <p:pic>
                    <p:nvPicPr>
                      <p:cNvPr id="25088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95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887" name="Rectangle 7"/>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Computing the Cost of</a:t>
            </a:r>
            <a:br>
              <a:rPr lang="en-US"/>
            </a:br>
            <a:r>
              <a:rPr lang="en-US"/>
              <a:t>Units Transferred Out</a:t>
            </a:r>
          </a:p>
        </p:txBody>
      </p:sp>
      <p:sp>
        <p:nvSpPr>
          <p:cNvPr id="250891" name="Text Box 11"/>
          <p:cNvSpPr txBox="1">
            <a:spLocks noChangeArrowheads="1"/>
          </p:cNvSpPr>
          <p:nvPr/>
        </p:nvSpPr>
        <p:spPr bwMode="auto">
          <a:xfrm>
            <a:off x="490538" y="5105400"/>
            <a:ext cx="81581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CC"/>
                </a:solidFill>
                <a:effectLst>
                  <a:outerShdw blurRad="38100" dist="38100" dir="2700000" algn="tl">
                    <a:srgbClr val="C0C0C0"/>
                  </a:outerShdw>
                </a:effectLst>
              </a:rPr>
              <a:t>Step 3:</a:t>
            </a:r>
            <a:r>
              <a:rPr lang="en-US" sz="2800"/>
              <a:t>  Compute the cost of units transferred out. </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107  of  181</a:t>
            </a:r>
          </a:p>
        </p:txBody>
      </p:sp>
    </p:spTree>
    <p:extLst>
      <p:ext uri="{BB962C8B-B14F-4D97-AF65-F5344CB8AC3E}">
        <p14:creationId xmlns:p14="http://schemas.microsoft.com/office/powerpoint/2010/main" val="3126708453"/>
      </p:ext>
    </p:extLst>
  </p:cSld>
  <p:clrMapOvr>
    <a:masterClrMapping/>
  </p:clrMapOvr>
  <p:transition>
    <p:zoom dir="in"/>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Reconciling Costs</a:t>
            </a:r>
          </a:p>
        </p:txBody>
      </p:sp>
      <p:sp>
        <p:nvSpPr>
          <p:cNvPr id="252934" name="Text Box 6"/>
          <p:cNvSpPr txBox="1">
            <a:spLocks noChangeArrowheads="1"/>
          </p:cNvSpPr>
          <p:nvPr/>
        </p:nvSpPr>
        <p:spPr bwMode="auto">
          <a:xfrm>
            <a:off x="279400" y="5360988"/>
            <a:ext cx="85931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8000"/>
                </a:solidFill>
                <a:effectLst>
                  <a:outerShdw blurRad="38100" dist="38100" dir="2700000" algn="tl">
                    <a:srgbClr val="C0C0C0"/>
                  </a:outerShdw>
                </a:effectLst>
              </a:rPr>
              <a:t>Step 1:</a:t>
            </a:r>
            <a:r>
              <a:rPr lang="en-US" sz="2800"/>
              <a:t>  Compute the costs to be accounted for by</a:t>
            </a:r>
            <a:br>
              <a:rPr lang="en-US" sz="2800"/>
            </a:br>
            <a:r>
              <a:rPr lang="en-US" sz="2800"/>
              <a:t>              adding the cost of beginning work in process</a:t>
            </a:r>
            <a:br>
              <a:rPr lang="en-US" sz="2800"/>
            </a:br>
            <a:r>
              <a:rPr lang="en-US" sz="2800"/>
              <a:t>              and the production costs added in May.</a:t>
            </a:r>
          </a:p>
        </p:txBody>
      </p:sp>
      <p:graphicFrame>
        <p:nvGraphicFramePr>
          <p:cNvPr id="252935" name="Object 7"/>
          <p:cNvGraphicFramePr>
            <a:graphicFrameLocks noChangeAspect="1"/>
          </p:cNvGraphicFramePr>
          <p:nvPr/>
        </p:nvGraphicFramePr>
        <p:xfrm>
          <a:off x="433388" y="1447800"/>
          <a:ext cx="8558212" cy="3930650"/>
        </p:xfrm>
        <a:graphic>
          <a:graphicData uri="http://schemas.openxmlformats.org/presentationml/2006/ole">
            <mc:AlternateContent xmlns:mc="http://schemas.openxmlformats.org/markup-compatibility/2006">
              <mc:Choice xmlns:v="urn:schemas-microsoft-com:vml" Requires="v">
                <p:oleObj name="Worksheet" r:id="rId3" imgW="4267505" imgH="1952854" progId="Excel.Sheet.8">
                  <p:embed/>
                </p:oleObj>
              </mc:Choice>
              <mc:Fallback>
                <p:oleObj name="Worksheet" r:id="rId3" imgW="4267505" imgH="1952854" progId="Excel.Sheet.8">
                  <p:embed/>
                  <p:pic>
                    <p:nvPicPr>
                      <p:cNvPr id="2529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1447800"/>
                        <a:ext cx="8558212"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108   of  181</a:t>
            </a:r>
          </a:p>
        </p:txBody>
      </p:sp>
    </p:spTree>
    <p:extLst>
      <p:ext uri="{BB962C8B-B14F-4D97-AF65-F5344CB8AC3E}">
        <p14:creationId xmlns:p14="http://schemas.microsoft.com/office/powerpoint/2010/main" val="583255528"/>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9" name="Object 3"/>
          <p:cNvGraphicFramePr>
            <a:graphicFrameLocks noChangeAspect="1"/>
          </p:cNvGraphicFramePr>
          <p:nvPr/>
        </p:nvGraphicFramePr>
        <p:xfrm>
          <a:off x="433388" y="1447800"/>
          <a:ext cx="8558212" cy="3930650"/>
        </p:xfrm>
        <a:graphic>
          <a:graphicData uri="http://schemas.openxmlformats.org/presentationml/2006/ole">
            <mc:AlternateContent xmlns:mc="http://schemas.openxmlformats.org/markup-compatibility/2006">
              <mc:Choice xmlns:v="urn:schemas-microsoft-com:vml" Requires="v">
                <p:oleObj name="Worksheet" r:id="rId3" imgW="4267381" imgH="1952762" progId="Excel.Sheet.8">
                  <p:embed/>
                </p:oleObj>
              </mc:Choice>
              <mc:Fallback>
                <p:oleObj name="Worksheet" r:id="rId3" imgW="4267381" imgH="1952762" progId="Excel.Sheet.8">
                  <p:embed/>
                  <p:pic>
                    <p:nvPicPr>
                      <p:cNvPr id="2549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1447800"/>
                        <a:ext cx="8558212"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982" name="Rectangle 6"/>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Reconciling Costs</a:t>
            </a:r>
          </a:p>
        </p:txBody>
      </p:sp>
      <p:sp>
        <p:nvSpPr>
          <p:cNvPr id="254984" name="Text Box 8"/>
          <p:cNvSpPr txBox="1">
            <a:spLocks noChangeArrowheads="1"/>
          </p:cNvSpPr>
          <p:nvPr/>
        </p:nvSpPr>
        <p:spPr bwMode="auto">
          <a:xfrm>
            <a:off x="279400" y="5360988"/>
            <a:ext cx="84105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8000"/>
                </a:solidFill>
                <a:effectLst>
                  <a:outerShdw blurRad="38100" dist="38100" dir="2700000" algn="tl">
                    <a:srgbClr val="C0C0C0"/>
                  </a:outerShdw>
                </a:effectLst>
              </a:rPr>
              <a:t>Step 2:</a:t>
            </a:r>
            <a:r>
              <a:rPr lang="en-US" sz="2800"/>
              <a:t>  Compute the costs to accounted for by</a:t>
            </a:r>
            <a:br>
              <a:rPr lang="en-US" sz="2800"/>
            </a:br>
            <a:r>
              <a:rPr lang="en-US" sz="2800"/>
              <a:t>              adding the cost of ending work in process</a:t>
            </a:r>
            <a:br>
              <a:rPr lang="en-US" sz="2800"/>
            </a:br>
            <a:r>
              <a:rPr lang="en-US" sz="2800"/>
              <a:t>              and the cost of units transferred out in May.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109  of  181</a:t>
            </a:r>
          </a:p>
        </p:txBody>
      </p:sp>
    </p:spTree>
    <p:extLst>
      <p:ext uri="{BB962C8B-B14F-4D97-AF65-F5344CB8AC3E}">
        <p14:creationId xmlns:p14="http://schemas.microsoft.com/office/powerpoint/2010/main" val="2994631397"/>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FIFO vs. Weighted-Average Method</a:t>
            </a:r>
          </a:p>
        </p:txBody>
      </p:sp>
      <p:sp>
        <p:nvSpPr>
          <p:cNvPr id="159747" name="Text Box 3"/>
          <p:cNvSpPr txBox="1">
            <a:spLocks noChangeArrowheads="1"/>
          </p:cNvSpPr>
          <p:nvPr/>
        </p:nvSpPr>
        <p:spPr bwMode="auto">
          <a:xfrm>
            <a:off x="685800" y="1524000"/>
            <a:ext cx="8001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t>The FIFO method (generally considered more accurate that the weighted-average method) differs from the weighted-average method in two ways:</a:t>
            </a:r>
          </a:p>
        </p:txBody>
      </p:sp>
      <p:sp>
        <p:nvSpPr>
          <p:cNvPr id="159748" name="Text Box 4"/>
          <p:cNvSpPr txBox="1">
            <a:spLocks noChangeArrowheads="1"/>
          </p:cNvSpPr>
          <p:nvPr/>
        </p:nvSpPr>
        <p:spPr bwMode="auto">
          <a:xfrm>
            <a:off x="1143000" y="4056063"/>
            <a:ext cx="7086600" cy="1490662"/>
          </a:xfrm>
          <a:prstGeom prst="rect">
            <a:avLst/>
          </a:prstGeom>
          <a:solidFill>
            <a:srgbClr val="FFFF99"/>
          </a:solidFill>
          <a:ln w="9525">
            <a:solidFill>
              <a:schemeClr val="tx1"/>
            </a:solidFill>
            <a:miter lim="800000"/>
            <a:headEnd/>
            <a:tailEnd/>
          </a:ln>
          <a:effectLst>
            <a:outerShdw dist="45791" dir="3378596" algn="ctr" rotWithShape="0">
              <a:schemeClr val="tx1"/>
            </a:outerShdw>
          </a:effec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spcBef>
                <a:spcPct val="50000"/>
              </a:spcBef>
              <a:buFontTx/>
              <a:buAutoNum type="arabicPeriod"/>
            </a:pPr>
            <a:r>
              <a:rPr lang="en-US" sz="2600" b="1">
                <a:effectLst>
                  <a:outerShdw blurRad="38100" dist="38100" dir="2700000" algn="tl">
                    <a:srgbClr val="FFFFFF"/>
                  </a:outerShdw>
                </a:effectLst>
              </a:rPr>
              <a:t>The computation of equivalent units.</a:t>
            </a:r>
          </a:p>
          <a:p>
            <a:pPr eaLnBrk="0" hangingPunct="0">
              <a:spcBef>
                <a:spcPct val="50000"/>
              </a:spcBef>
              <a:buFontTx/>
              <a:buAutoNum type="arabicPeriod"/>
            </a:pPr>
            <a:r>
              <a:rPr lang="en-US" sz="2600" b="1">
                <a:effectLst>
                  <a:outerShdw blurRad="38100" dist="38100" dir="2700000" algn="tl">
                    <a:srgbClr val="FFFFFF"/>
                  </a:outerShdw>
                </a:effectLst>
              </a:rPr>
              <a:t>The way in which the costs of beginning inventory are treated.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110 of  181</a:t>
            </a:r>
          </a:p>
        </p:txBody>
      </p:sp>
    </p:spTree>
    <p:extLst>
      <p:ext uri="{BB962C8B-B14F-4D97-AF65-F5344CB8AC3E}">
        <p14:creationId xmlns:p14="http://schemas.microsoft.com/office/powerpoint/2010/main" val="4251535753"/>
      </p:ext>
    </p:extLst>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Types of Product Costing Systems</a:t>
            </a:r>
          </a:p>
        </p:txBody>
      </p:sp>
      <p:grpSp>
        <p:nvGrpSpPr>
          <p:cNvPr id="33795" name="Group 3"/>
          <p:cNvGrpSpPr>
            <a:grpSpLocks/>
          </p:cNvGrpSpPr>
          <p:nvPr/>
        </p:nvGrpSpPr>
        <p:grpSpPr bwMode="auto">
          <a:xfrm>
            <a:off x="1549400" y="1612900"/>
            <a:ext cx="7031038" cy="2032000"/>
            <a:chOff x="976" y="1016"/>
            <a:chExt cx="4429" cy="1280"/>
          </a:xfrm>
        </p:grpSpPr>
        <p:sp>
          <p:nvSpPr>
            <p:cNvPr id="33801" name="Rectangle 4"/>
            <p:cNvSpPr>
              <a:spLocks noChangeArrowheads="1"/>
            </p:cNvSpPr>
            <p:nvPr/>
          </p:nvSpPr>
          <p:spPr bwMode="auto">
            <a:xfrm>
              <a:off x="977" y="1020"/>
              <a:ext cx="1298" cy="770"/>
            </a:xfrm>
            <a:prstGeom prst="rect">
              <a:avLst/>
            </a:prstGeom>
            <a:solidFill>
              <a:srgbClr val="C0C0C0"/>
            </a:solidFill>
            <a:ln w="25400">
              <a:solidFill>
                <a:srgbClr val="000000"/>
              </a:solidFill>
              <a:miter lim="800000"/>
              <a:headEnd/>
              <a:tailEnd/>
            </a:ln>
          </p:spPr>
          <p:txBody>
            <a:bodyPr wrap="none" anchor="ctr"/>
            <a:lstStyle/>
            <a:p>
              <a:endParaRPr lang="en-GB"/>
            </a:p>
          </p:txBody>
        </p:sp>
        <p:sp>
          <p:nvSpPr>
            <p:cNvPr id="33802" name="Freeform 5"/>
            <p:cNvSpPr>
              <a:spLocks/>
            </p:cNvSpPr>
            <p:nvPr/>
          </p:nvSpPr>
          <p:spPr bwMode="auto">
            <a:xfrm>
              <a:off x="2288" y="1016"/>
              <a:ext cx="3117" cy="1280"/>
            </a:xfrm>
            <a:custGeom>
              <a:avLst/>
              <a:gdLst>
                <a:gd name="T0" fmla="*/ 0 w 3117"/>
                <a:gd name="T1" fmla="*/ 0 h 1280"/>
                <a:gd name="T2" fmla="*/ 3116 w 3117"/>
                <a:gd name="T3" fmla="*/ 1279 h 1280"/>
                <a:gd name="T4" fmla="*/ 0 w 3117"/>
                <a:gd name="T5" fmla="*/ 787 h 1280"/>
                <a:gd name="T6" fmla="*/ 0 w 3117"/>
                <a:gd name="T7" fmla="*/ 0 h 1280"/>
                <a:gd name="T8" fmla="*/ 0 60000 65536"/>
                <a:gd name="T9" fmla="*/ 0 60000 65536"/>
                <a:gd name="T10" fmla="*/ 0 60000 65536"/>
                <a:gd name="T11" fmla="*/ 0 60000 65536"/>
                <a:gd name="T12" fmla="*/ 0 w 3117"/>
                <a:gd name="T13" fmla="*/ 0 h 1280"/>
                <a:gd name="T14" fmla="*/ 3117 w 3117"/>
                <a:gd name="T15" fmla="*/ 1280 h 1280"/>
              </a:gdLst>
              <a:ahLst/>
              <a:cxnLst>
                <a:cxn ang="T8">
                  <a:pos x="T0" y="T1"/>
                </a:cxn>
                <a:cxn ang="T9">
                  <a:pos x="T2" y="T3"/>
                </a:cxn>
                <a:cxn ang="T10">
                  <a:pos x="T4" y="T5"/>
                </a:cxn>
                <a:cxn ang="T11">
                  <a:pos x="T6" y="T7"/>
                </a:cxn>
              </a:cxnLst>
              <a:rect l="T12" t="T13" r="T14" b="T15"/>
              <a:pathLst>
                <a:path w="3117" h="1280">
                  <a:moveTo>
                    <a:pt x="0" y="0"/>
                  </a:moveTo>
                  <a:lnTo>
                    <a:pt x="3116" y="1279"/>
                  </a:lnTo>
                  <a:lnTo>
                    <a:pt x="0" y="787"/>
                  </a:lnTo>
                  <a:lnTo>
                    <a:pt x="0" y="0"/>
                  </a:lnTo>
                </a:path>
              </a:pathLst>
            </a:custGeom>
            <a:solidFill>
              <a:srgbClr val="606060"/>
            </a:solidFill>
            <a:ln w="25400" cap="rnd" cmpd="sng">
              <a:solidFill>
                <a:srgbClr val="000000"/>
              </a:solidFill>
              <a:prstDash val="solid"/>
              <a:round/>
              <a:headEnd type="none" w="med" len="med"/>
              <a:tailEnd type="none" w="med" len="med"/>
            </a:ln>
          </p:spPr>
          <p:txBody>
            <a:bodyPr/>
            <a:lstStyle/>
            <a:p>
              <a:endParaRPr lang="en-US"/>
            </a:p>
          </p:txBody>
        </p:sp>
        <p:sp>
          <p:nvSpPr>
            <p:cNvPr id="33803" name="Freeform 6"/>
            <p:cNvSpPr>
              <a:spLocks/>
            </p:cNvSpPr>
            <p:nvPr/>
          </p:nvSpPr>
          <p:spPr bwMode="auto">
            <a:xfrm>
              <a:off x="976" y="1803"/>
              <a:ext cx="4429" cy="493"/>
            </a:xfrm>
            <a:custGeom>
              <a:avLst/>
              <a:gdLst>
                <a:gd name="T0" fmla="*/ 0 w 4429"/>
                <a:gd name="T1" fmla="*/ 0 h 493"/>
                <a:gd name="T2" fmla="*/ 1312 w 4429"/>
                <a:gd name="T3" fmla="*/ 0 h 493"/>
                <a:gd name="T4" fmla="*/ 4428 w 4429"/>
                <a:gd name="T5" fmla="*/ 492 h 493"/>
                <a:gd name="T6" fmla="*/ 0 w 4429"/>
                <a:gd name="T7" fmla="*/ 0 h 493"/>
                <a:gd name="T8" fmla="*/ 0 60000 65536"/>
                <a:gd name="T9" fmla="*/ 0 60000 65536"/>
                <a:gd name="T10" fmla="*/ 0 60000 65536"/>
                <a:gd name="T11" fmla="*/ 0 60000 65536"/>
                <a:gd name="T12" fmla="*/ 0 w 4429"/>
                <a:gd name="T13" fmla="*/ 0 h 493"/>
                <a:gd name="T14" fmla="*/ 4429 w 4429"/>
                <a:gd name="T15" fmla="*/ 493 h 493"/>
              </a:gdLst>
              <a:ahLst/>
              <a:cxnLst>
                <a:cxn ang="T8">
                  <a:pos x="T0" y="T1"/>
                </a:cxn>
                <a:cxn ang="T9">
                  <a:pos x="T2" y="T3"/>
                </a:cxn>
                <a:cxn ang="T10">
                  <a:pos x="T4" y="T5"/>
                </a:cxn>
                <a:cxn ang="T11">
                  <a:pos x="T6" y="T7"/>
                </a:cxn>
              </a:cxnLst>
              <a:rect l="T12" t="T13" r="T14" b="T15"/>
              <a:pathLst>
                <a:path w="4429" h="493">
                  <a:moveTo>
                    <a:pt x="0" y="0"/>
                  </a:moveTo>
                  <a:lnTo>
                    <a:pt x="1312" y="0"/>
                  </a:lnTo>
                  <a:lnTo>
                    <a:pt x="4428" y="492"/>
                  </a:lnTo>
                  <a:lnTo>
                    <a:pt x="0" y="0"/>
                  </a:lnTo>
                </a:path>
              </a:pathLst>
            </a:custGeom>
            <a:solidFill>
              <a:srgbClr val="404040"/>
            </a:solidFill>
            <a:ln w="25400" cap="rnd" cmpd="sng">
              <a:solidFill>
                <a:srgbClr val="000000"/>
              </a:solidFill>
              <a:prstDash val="solid"/>
              <a:round/>
              <a:headEnd type="none" w="med" len="med"/>
              <a:tailEnd type="none" w="med" len="med"/>
            </a:ln>
          </p:spPr>
          <p:txBody>
            <a:bodyPr/>
            <a:lstStyle/>
            <a:p>
              <a:endParaRPr lang="en-US"/>
            </a:p>
          </p:txBody>
        </p:sp>
        <p:grpSp>
          <p:nvGrpSpPr>
            <p:cNvPr id="33804" name="Group 7"/>
            <p:cNvGrpSpPr>
              <a:grpSpLocks/>
            </p:cNvGrpSpPr>
            <p:nvPr/>
          </p:nvGrpSpPr>
          <p:grpSpPr bwMode="auto">
            <a:xfrm>
              <a:off x="2780" y="1016"/>
              <a:ext cx="2625" cy="1280"/>
              <a:chOff x="2780" y="1016"/>
              <a:chExt cx="2625" cy="1280"/>
            </a:xfrm>
          </p:grpSpPr>
          <p:sp>
            <p:nvSpPr>
              <p:cNvPr id="33805" name="Rectangle 8"/>
              <p:cNvSpPr>
                <a:spLocks noChangeArrowheads="1"/>
              </p:cNvSpPr>
              <p:nvPr/>
            </p:nvSpPr>
            <p:spPr bwMode="auto">
              <a:xfrm>
                <a:off x="2781" y="1020"/>
                <a:ext cx="1298" cy="770"/>
              </a:xfrm>
              <a:prstGeom prst="rect">
                <a:avLst/>
              </a:prstGeom>
              <a:solidFill>
                <a:srgbClr val="FFFF00"/>
              </a:solidFill>
              <a:ln w="25400">
                <a:solidFill>
                  <a:srgbClr val="000000"/>
                </a:solidFill>
                <a:miter lim="800000"/>
                <a:headEnd/>
                <a:tailEnd/>
              </a:ln>
            </p:spPr>
            <p:txBody>
              <a:bodyPr wrap="none" anchor="ctr"/>
              <a:lstStyle/>
              <a:p>
                <a:endParaRPr lang="en-GB"/>
              </a:p>
            </p:txBody>
          </p:sp>
          <p:sp>
            <p:nvSpPr>
              <p:cNvPr id="33806" name="Freeform 9"/>
              <p:cNvSpPr>
                <a:spLocks/>
              </p:cNvSpPr>
              <p:nvPr/>
            </p:nvSpPr>
            <p:spPr bwMode="auto">
              <a:xfrm>
                <a:off x="4092" y="1016"/>
                <a:ext cx="1313" cy="1280"/>
              </a:xfrm>
              <a:custGeom>
                <a:avLst/>
                <a:gdLst>
                  <a:gd name="T0" fmla="*/ 0 w 1313"/>
                  <a:gd name="T1" fmla="*/ 0 h 1280"/>
                  <a:gd name="T2" fmla="*/ 1312 w 1313"/>
                  <a:gd name="T3" fmla="*/ 1279 h 1280"/>
                  <a:gd name="T4" fmla="*/ 0 w 1313"/>
                  <a:gd name="T5" fmla="*/ 787 h 1280"/>
                  <a:gd name="T6" fmla="*/ 0 w 1313"/>
                  <a:gd name="T7" fmla="*/ 0 h 1280"/>
                  <a:gd name="T8" fmla="*/ 0 60000 65536"/>
                  <a:gd name="T9" fmla="*/ 0 60000 65536"/>
                  <a:gd name="T10" fmla="*/ 0 60000 65536"/>
                  <a:gd name="T11" fmla="*/ 0 60000 65536"/>
                  <a:gd name="T12" fmla="*/ 0 w 1313"/>
                  <a:gd name="T13" fmla="*/ 0 h 1280"/>
                  <a:gd name="T14" fmla="*/ 1313 w 1313"/>
                  <a:gd name="T15" fmla="*/ 1280 h 1280"/>
                </a:gdLst>
                <a:ahLst/>
                <a:cxnLst>
                  <a:cxn ang="T8">
                    <a:pos x="T0" y="T1"/>
                  </a:cxn>
                  <a:cxn ang="T9">
                    <a:pos x="T2" y="T3"/>
                  </a:cxn>
                  <a:cxn ang="T10">
                    <a:pos x="T4" y="T5"/>
                  </a:cxn>
                  <a:cxn ang="T11">
                    <a:pos x="T6" y="T7"/>
                  </a:cxn>
                </a:cxnLst>
                <a:rect l="T12" t="T13" r="T14" b="T15"/>
                <a:pathLst>
                  <a:path w="1313" h="1280">
                    <a:moveTo>
                      <a:pt x="0" y="0"/>
                    </a:moveTo>
                    <a:lnTo>
                      <a:pt x="1312" y="1279"/>
                    </a:lnTo>
                    <a:lnTo>
                      <a:pt x="0" y="787"/>
                    </a:lnTo>
                    <a:lnTo>
                      <a:pt x="0" y="0"/>
                    </a:lnTo>
                  </a:path>
                </a:pathLst>
              </a:custGeom>
              <a:solidFill>
                <a:srgbClr val="A0A000"/>
              </a:solidFill>
              <a:ln w="25400" cap="rnd" cmpd="sng">
                <a:solidFill>
                  <a:srgbClr val="000000"/>
                </a:solidFill>
                <a:prstDash val="solid"/>
                <a:round/>
                <a:headEnd type="none" w="med" len="med"/>
                <a:tailEnd type="none" w="med" len="med"/>
              </a:ln>
            </p:spPr>
            <p:txBody>
              <a:bodyPr/>
              <a:lstStyle/>
              <a:p>
                <a:endParaRPr lang="en-US"/>
              </a:p>
            </p:txBody>
          </p:sp>
          <p:sp>
            <p:nvSpPr>
              <p:cNvPr id="33807" name="Freeform 10"/>
              <p:cNvSpPr>
                <a:spLocks/>
              </p:cNvSpPr>
              <p:nvPr/>
            </p:nvSpPr>
            <p:spPr bwMode="auto">
              <a:xfrm>
                <a:off x="2780" y="1803"/>
                <a:ext cx="2625" cy="493"/>
              </a:xfrm>
              <a:custGeom>
                <a:avLst/>
                <a:gdLst>
                  <a:gd name="T0" fmla="*/ 0 w 2625"/>
                  <a:gd name="T1" fmla="*/ 0 h 493"/>
                  <a:gd name="T2" fmla="*/ 1312 w 2625"/>
                  <a:gd name="T3" fmla="*/ 0 h 493"/>
                  <a:gd name="T4" fmla="*/ 2624 w 2625"/>
                  <a:gd name="T5" fmla="*/ 492 h 493"/>
                  <a:gd name="T6" fmla="*/ 0 w 2625"/>
                  <a:gd name="T7" fmla="*/ 0 h 493"/>
                  <a:gd name="T8" fmla="*/ 0 60000 65536"/>
                  <a:gd name="T9" fmla="*/ 0 60000 65536"/>
                  <a:gd name="T10" fmla="*/ 0 60000 65536"/>
                  <a:gd name="T11" fmla="*/ 0 60000 65536"/>
                  <a:gd name="T12" fmla="*/ 0 w 2625"/>
                  <a:gd name="T13" fmla="*/ 0 h 493"/>
                  <a:gd name="T14" fmla="*/ 2625 w 2625"/>
                  <a:gd name="T15" fmla="*/ 493 h 493"/>
                </a:gdLst>
                <a:ahLst/>
                <a:cxnLst>
                  <a:cxn ang="T8">
                    <a:pos x="T0" y="T1"/>
                  </a:cxn>
                  <a:cxn ang="T9">
                    <a:pos x="T2" y="T3"/>
                  </a:cxn>
                  <a:cxn ang="T10">
                    <a:pos x="T4" y="T5"/>
                  </a:cxn>
                  <a:cxn ang="T11">
                    <a:pos x="T6" y="T7"/>
                  </a:cxn>
                </a:cxnLst>
                <a:rect l="T12" t="T13" r="T14" b="T15"/>
                <a:pathLst>
                  <a:path w="2625" h="493">
                    <a:moveTo>
                      <a:pt x="0" y="0"/>
                    </a:moveTo>
                    <a:lnTo>
                      <a:pt x="1312" y="0"/>
                    </a:lnTo>
                    <a:lnTo>
                      <a:pt x="2624" y="492"/>
                    </a:lnTo>
                    <a:lnTo>
                      <a:pt x="0" y="0"/>
                    </a:lnTo>
                  </a:path>
                </a:pathLst>
              </a:custGeom>
              <a:solidFill>
                <a:srgbClr val="404000"/>
              </a:solidFill>
              <a:ln w="25400" cap="rnd" cmpd="sng">
                <a:solidFill>
                  <a:srgbClr val="000000"/>
                </a:solidFill>
                <a:prstDash val="solid"/>
                <a:round/>
                <a:headEnd type="none" w="med" len="med"/>
                <a:tailEnd type="none" w="med" len="med"/>
              </a:ln>
            </p:spPr>
            <p:txBody>
              <a:bodyPr/>
              <a:lstStyle/>
              <a:p>
                <a:endParaRPr lang="en-US"/>
              </a:p>
            </p:txBody>
          </p:sp>
        </p:grpSp>
      </p:grpSp>
      <p:sp>
        <p:nvSpPr>
          <p:cNvPr id="33796" name="Rectangle 11"/>
          <p:cNvSpPr>
            <a:spLocks noChangeArrowheads="1"/>
          </p:cNvSpPr>
          <p:nvPr/>
        </p:nvSpPr>
        <p:spPr bwMode="auto">
          <a:xfrm>
            <a:off x="1524000" y="1658938"/>
            <a:ext cx="2054225" cy="1136650"/>
          </a:xfrm>
          <a:prstGeom prst="rect">
            <a:avLst/>
          </a:prstGeom>
          <a:solidFill>
            <a:srgbClr val="FFFFFF"/>
          </a:solidFill>
          <a:ln w="12700">
            <a:solidFill>
              <a:schemeClr val="tx1"/>
            </a:solidFill>
            <a:miter lim="800000"/>
            <a:headEnd/>
            <a:tailEnd/>
          </a:ln>
        </p:spPr>
        <p:txBody>
          <a:bodyPr lIns="90488" tIns="44450" rIns="90488" bIns="44450">
            <a:spAutoFit/>
          </a:bodyPr>
          <a:lstStyle/>
          <a:p>
            <a:pPr algn="ctr">
              <a:spcBef>
                <a:spcPct val="50000"/>
              </a:spcBef>
            </a:pPr>
            <a:r>
              <a:rPr lang="en-US" sz="3400">
                <a:solidFill>
                  <a:srgbClr val="FF0000"/>
                </a:solidFill>
              </a:rPr>
              <a:t>Process</a:t>
            </a:r>
            <a:br>
              <a:rPr lang="en-US" sz="3400">
                <a:solidFill>
                  <a:srgbClr val="FF0000"/>
                </a:solidFill>
              </a:rPr>
            </a:br>
            <a:r>
              <a:rPr lang="en-US" sz="3400">
                <a:solidFill>
                  <a:srgbClr val="FF0000"/>
                </a:solidFill>
              </a:rPr>
              <a:t>Costing</a:t>
            </a:r>
          </a:p>
        </p:txBody>
      </p:sp>
      <p:sp>
        <p:nvSpPr>
          <p:cNvPr id="33797" name="Rectangle 12"/>
          <p:cNvSpPr>
            <a:spLocks noChangeArrowheads="1"/>
          </p:cNvSpPr>
          <p:nvPr/>
        </p:nvSpPr>
        <p:spPr bwMode="auto">
          <a:xfrm>
            <a:off x="4419600" y="1658938"/>
            <a:ext cx="2057400" cy="1136650"/>
          </a:xfrm>
          <a:prstGeom prst="rect">
            <a:avLst/>
          </a:prstGeom>
          <a:solidFill>
            <a:srgbClr val="FFFFD5"/>
          </a:solidFill>
          <a:ln w="12700">
            <a:solidFill>
              <a:schemeClr val="tx1"/>
            </a:solidFill>
            <a:miter lim="800000"/>
            <a:headEnd/>
            <a:tailEnd/>
          </a:ln>
        </p:spPr>
        <p:txBody>
          <a:bodyPr lIns="90488" tIns="44450" rIns="90488" bIns="44450">
            <a:spAutoFit/>
          </a:bodyPr>
          <a:lstStyle/>
          <a:p>
            <a:pPr algn="ctr">
              <a:spcBef>
                <a:spcPct val="50000"/>
              </a:spcBef>
            </a:pPr>
            <a:r>
              <a:rPr lang="en-US" sz="3400">
                <a:solidFill>
                  <a:schemeClr val="tx2"/>
                </a:solidFill>
              </a:rPr>
              <a:t>Job-order</a:t>
            </a:r>
            <a:br>
              <a:rPr lang="en-US" sz="3400">
                <a:solidFill>
                  <a:schemeClr val="tx2"/>
                </a:solidFill>
              </a:rPr>
            </a:br>
            <a:r>
              <a:rPr lang="en-US" sz="3400">
                <a:solidFill>
                  <a:schemeClr val="tx2"/>
                </a:solidFill>
              </a:rPr>
              <a:t>Costing</a:t>
            </a:r>
            <a:endParaRPr lang="en-US" sz="3400">
              <a:solidFill>
                <a:schemeClr val="bg2"/>
              </a:solidFill>
            </a:endParaRPr>
          </a:p>
        </p:txBody>
      </p:sp>
      <p:grpSp>
        <p:nvGrpSpPr>
          <p:cNvPr id="4" name="Group 13"/>
          <p:cNvGrpSpPr>
            <a:grpSpLocks/>
          </p:cNvGrpSpPr>
          <p:nvPr/>
        </p:nvGrpSpPr>
        <p:grpSpPr bwMode="auto">
          <a:xfrm>
            <a:off x="914400" y="2743200"/>
            <a:ext cx="7924800" cy="2895600"/>
            <a:chOff x="576" y="1728"/>
            <a:chExt cx="4992" cy="1824"/>
          </a:xfrm>
        </p:grpSpPr>
        <p:sp>
          <p:nvSpPr>
            <p:cNvPr id="51214" name="Line 14"/>
            <p:cNvSpPr>
              <a:spLocks noChangeShapeType="1"/>
            </p:cNvSpPr>
            <p:nvPr/>
          </p:nvSpPr>
          <p:spPr bwMode="auto">
            <a:xfrm flipV="1">
              <a:off x="3408" y="1728"/>
              <a:ext cx="0" cy="672"/>
            </a:xfrm>
            <a:prstGeom prst="line">
              <a:avLst/>
            </a:prstGeom>
            <a:noFill/>
            <a:ln w="76200">
              <a:solidFill>
                <a:srgbClr val="FF3300"/>
              </a:solidFill>
              <a:round/>
              <a:headEnd/>
              <a:tailEnd type="triangle" w="med" len="med"/>
            </a:ln>
            <a:effectLst>
              <a:outerShdw dist="107763" dir="2700000" algn="ctr" rotWithShape="0">
                <a:schemeClr val="bg2"/>
              </a:outerShdw>
            </a:effectLst>
          </p:spPr>
          <p:txBody>
            <a:bodyPr/>
            <a:lstStyle/>
            <a:p>
              <a:pPr>
                <a:defRPr/>
              </a:pPr>
              <a:endParaRPr lang="en-GB"/>
            </a:p>
          </p:txBody>
        </p:sp>
        <p:sp>
          <p:nvSpPr>
            <p:cNvPr id="51215" name="Rectangle 15"/>
            <p:cNvSpPr>
              <a:spLocks noChangeArrowheads="1"/>
            </p:cNvSpPr>
            <p:nvPr/>
          </p:nvSpPr>
          <p:spPr bwMode="auto">
            <a:xfrm>
              <a:off x="576" y="2400"/>
              <a:ext cx="4992" cy="1152"/>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r>
                <a:rPr lang="en-US" sz="2600" b="1" u="sng">
                  <a:solidFill>
                    <a:schemeClr val="tx2"/>
                  </a:solidFill>
                  <a:effectLst>
                    <a:outerShdw blurRad="38100" dist="38100" dir="2700000" algn="tl">
                      <a:srgbClr val="000000"/>
                    </a:outerShdw>
                  </a:effectLst>
                </a:rPr>
                <a:t>Example companies:</a:t>
              </a:r>
              <a:br>
                <a:rPr lang="en-US" sz="2600" b="1">
                  <a:solidFill>
                    <a:schemeClr val="tx2"/>
                  </a:solidFill>
                  <a:effectLst>
                    <a:outerShdw blurRad="38100" dist="38100" dir="2700000" algn="tl">
                      <a:srgbClr val="000000"/>
                    </a:outerShdw>
                  </a:effectLst>
                </a:rPr>
              </a:br>
              <a:r>
                <a:rPr lang="en-US" sz="2600" b="1">
                  <a:solidFill>
                    <a:schemeClr val="tx2"/>
                  </a:solidFill>
                  <a:effectLst>
                    <a:outerShdw blurRad="38100" dist="38100" dir="2700000" algn="tl">
                      <a:srgbClr val="000000"/>
                    </a:outerShdw>
                  </a:effectLst>
                </a:rPr>
                <a:t>1. Boeing (aircraft manufacturing)</a:t>
              </a:r>
              <a:br>
                <a:rPr lang="en-US" sz="2600" b="1">
                  <a:solidFill>
                    <a:schemeClr val="tx2"/>
                  </a:solidFill>
                  <a:effectLst>
                    <a:outerShdw blurRad="38100" dist="38100" dir="2700000" algn="tl">
                      <a:srgbClr val="000000"/>
                    </a:outerShdw>
                  </a:effectLst>
                </a:rPr>
              </a:br>
              <a:r>
                <a:rPr lang="en-US" sz="2600" b="1">
                  <a:solidFill>
                    <a:schemeClr val="tx2"/>
                  </a:solidFill>
                  <a:effectLst>
                    <a:outerShdw blurRad="38100" dist="38100" dir="2700000" algn="tl">
                      <a:srgbClr val="000000"/>
                    </a:outerShdw>
                  </a:effectLst>
                </a:rPr>
                <a:t>2. Bechtel International (large scale construction)</a:t>
              </a:r>
            </a:p>
            <a:p>
              <a:pPr eaLnBrk="0" hangingPunct="0">
                <a:defRPr/>
              </a:pPr>
              <a:r>
                <a:rPr lang="en-US" sz="2600" b="1">
                  <a:solidFill>
                    <a:schemeClr val="tx2"/>
                  </a:solidFill>
                  <a:effectLst>
                    <a:outerShdw blurRad="38100" dist="38100" dir="2700000" algn="tl">
                      <a:srgbClr val="000000"/>
                    </a:outerShdw>
                  </a:effectLst>
                </a:rPr>
                <a:t>3. Walt Disney Studios (movie production)</a:t>
              </a:r>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8  of  181</a:t>
            </a:r>
          </a:p>
        </p:txBody>
      </p:sp>
    </p:spTree>
    <p:extLst>
      <p:ext uri="{BB962C8B-B14F-4D97-AF65-F5344CB8AC3E}">
        <p14:creationId xmlns:p14="http://schemas.microsoft.com/office/powerpoint/2010/main" val="134337867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Equivalent Units </a:t>
            </a:r>
            <a:r>
              <a:rPr lang="en-US">
                <a:cs typeface="Arial" charset="0"/>
              </a:rPr>
              <a:t>–</a:t>
            </a:r>
            <a:r>
              <a:rPr lang="en-US"/>
              <a:t> FIFO Method</a:t>
            </a:r>
          </a:p>
        </p:txBody>
      </p:sp>
      <p:sp>
        <p:nvSpPr>
          <p:cNvPr id="163845" name="Text Box 5"/>
          <p:cNvSpPr txBox="1">
            <a:spLocks noChangeArrowheads="1"/>
          </p:cNvSpPr>
          <p:nvPr/>
        </p:nvSpPr>
        <p:spPr bwMode="auto">
          <a:xfrm>
            <a:off x="990600" y="1504950"/>
            <a:ext cx="7162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90000"/>
              <a:buFont typeface="Wingdings" pitchFamily="2" charset="2"/>
              <a:buNone/>
            </a:pPr>
            <a:r>
              <a:rPr lang="en-US" sz="2600"/>
              <a:t>Let’s revisit the Double Diamond Skis example. Assume the following activity is reported in the Shaping and Milling Department for May:</a:t>
            </a:r>
            <a:endParaRPr lang="en-US"/>
          </a:p>
        </p:txBody>
      </p:sp>
      <p:sp>
        <p:nvSpPr>
          <p:cNvPr id="2" name="Footer Placeholder 1"/>
          <p:cNvSpPr>
            <a:spLocks noGrp="1"/>
          </p:cNvSpPr>
          <p:nvPr>
            <p:ph type="ftr" sz="quarter" idx="10"/>
          </p:nvPr>
        </p:nvSpPr>
        <p:spPr/>
        <p:txBody>
          <a:bodyPr/>
          <a:lstStyle/>
          <a:p>
            <a:pPr>
              <a:defRPr/>
            </a:pPr>
            <a:r>
              <a:rPr lang="en-US" dirty="0">
                <a:solidFill>
                  <a:srgbClr val="000000"/>
                </a:solidFill>
              </a:rPr>
              <a:t>Slide 111  of  181</a:t>
            </a:r>
          </a:p>
        </p:txBody>
      </p:sp>
      <p:graphicFrame>
        <p:nvGraphicFramePr>
          <p:cNvPr id="3" name="Object 2"/>
          <p:cNvGraphicFramePr>
            <a:graphicFrameLocks/>
          </p:cNvGraphicFramePr>
          <p:nvPr/>
        </p:nvGraphicFramePr>
        <p:xfrm>
          <a:off x="419100" y="2933700"/>
          <a:ext cx="8286750" cy="3467100"/>
        </p:xfrm>
        <a:graphic>
          <a:graphicData uri="http://schemas.openxmlformats.org/presentationml/2006/ole">
            <mc:AlternateContent xmlns:mc="http://schemas.openxmlformats.org/markup-compatibility/2006">
              <mc:Choice xmlns:v="urn:schemas-microsoft-com:vml" Requires="v">
                <p:oleObj name="Worksheet" r:id="rId3" imgW="4457746" imgH="1857413" progId="Excel.Sheet.8">
                  <p:embed/>
                </p:oleObj>
              </mc:Choice>
              <mc:Fallback>
                <p:oleObj name="Worksheet" r:id="rId3" imgW="4457746" imgH="1857413" progId="Excel.Sheet.8">
                  <p:embed/>
                  <p:pic>
                    <p:nvPicPr>
                      <p:cNvPr id="3"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933700"/>
                        <a:ext cx="8286750" cy="3467100"/>
                      </a:xfrm>
                      <a:prstGeom prst="rect">
                        <a:avLst/>
                      </a:prstGeom>
                      <a:noFill/>
                      <a:ln w="76200">
                        <a:solidFill>
                          <a:srgbClr val="00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27218243"/>
      </p:ext>
    </p:extLst>
  </p:cSld>
  <p:clrMapOvr>
    <a:masterClrMapping/>
  </p:clrMapOvr>
  <p:transition>
    <p:strips dir="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Equivalent Units </a:t>
            </a:r>
            <a:r>
              <a:rPr lang="en-US">
                <a:cs typeface="Arial" charset="0"/>
              </a:rPr>
              <a:t>–</a:t>
            </a:r>
            <a:r>
              <a:rPr lang="en-US"/>
              <a:t> FIFO Method</a:t>
            </a:r>
          </a:p>
        </p:txBody>
      </p:sp>
      <p:sp>
        <p:nvSpPr>
          <p:cNvPr id="257027" name="Text Box 3"/>
          <p:cNvSpPr txBox="1">
            <a:spLocks noChangeArrowheads="1"/>
          </p:cNvSpPr>
          <p:nvPr/>
        </p:nvSpPr>
        <p:spPr bwMode="auto">
          <a:xfrm>
            <a:off x="647700" y="149225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solidFill>
                  <a:schemeClr val="tx2"/>
                </a:solidFill>
                <a:effectLst>
                  <a:outerShdw blurRad="38100" dist="38100" dir="2700000" algn="tl">
                    <a:srgbClr val="C0C0C0"/>
                  </a:outerShdw>
                </a:effectLst>
              </a:rPr>
              <a:t>Step 1</a:t>
            </a:r>
            <a:r>
              <a:rPr lang="en-US" sz="2800"/>
              <a:t>: Determine equivalent units needed</a:t>
            </a:r>
            <a:br>
              <a:rPr lang="en-US" sz="2800"/>
            </a:br>
            <a:r>
              <a:rPr lang="en-US" sz="2800"/>
              <a:t>        to complete beginning inventory.</a:t>
            </a:r>
          </a:p>
        </p:txBody>
      </p:sp>
      <p:graphicFrame>
        <p:nvGraphicFramePr>
          <p:cNvPr id="257030" name="Object 6"/>
          <p:cNvGraphicFramePr>
            <a:graphicFrameLocks/>
          </p:cNvGraphicFramePr>
          <p:nvPr/>
        </p:nvGraphicFramePr>
        <p:xfrm>
          <a:off x="190500" y="2660650"/>
          <a:ext cx="8843963" cy="3754438"/>
        </p:xfrm>
        <a:graphic>
          <a:graphicData uri="http://schemas.openxmlformats.org/presentationml/2006/ole">
            <mc:AlternateContent xmlns:mc="http://schemas.openxmlformats.org/markup-compatibility/2006">
              <mc:Choice xmlns:v="urn:schemas-microsoft-com:vml" Requires="v">
                <p:oleObj name="Worksheet" r:id="rId3" imgW="4515307" imgH="1933956" progId="Excel.Sheet.8">
                  <p:embed/>
                </p:oleObj>
              </mc:Choice>
              <mc:Fallback>
                <p:oleObj name="Worksheet" r:id="rId3" imgW="4515307" imgH="1933956" progId="Excel.Sheet.8">
                  <p:embed/>
                  <p:pic>
                    <p:nvPicPr>
                      <p:cNvPr id="25703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660650"/>
                        <a:ext cx="8843963" cy="3754438"/>
                      </a:xfrm>
                      <a:prstGeom prst="rect">
                        <a:avLst/>
                      </a:prstGeom>
                      <a:noFill/>
                      <a:ln w="76200">
                        <a:solidFill>
                          <a:srgbClr val="9900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112  of  181</a:t>
            </a:r>
          </a:p>
        </p:txBody>
      </p:sp>
    </p:spTree>
    <p:extLst>
      <p:ext uri="{BB962C8B-B14F-4D97-AF65-F5344CB8AC3E}">
        <p14:creationId xmlns:p14="http://schemas.microsoft.com/office/powerpoint/2010/main" val="1869939168"/>
      </p:ext>
    </p:extLst>
  </p:cSld>
  <p:clrMapOvr>
    <a:masterClrMapping/>
  </p:clrMapOvr>
  <p:transition>
    <p:strips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Equivalent Units </a:t>
            </a:r>
            <a:r>
              <a:rPr lang="en-US">
                <a:cs typeface="Arial" charset="0"/>
              </a:rPr>
              <a:t>–</a:t>
            </a:r>
            <a:r>
              <a:rPr lang="en-US"/>
              <a:t> FIFO Method</a:t>
            </a:r>
          </a:p>
        </p:txBody>
      </p:sp>
      <p:sp>
        <p:nvSpPr>
          <p:cNvPr id="259075" name="Text Box 3"/>
          <p:cNvSpPr txBox="1">
            <a:spLocks noChangeArrowheads="1"/>
          </p:cNvSpPr>
          <p:nvPr/>
        </p:nvSpPr>
        <p:spPr bwMode="auto">
          <a:xfrm>
            <a:off x="914400" y="1517650"/>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solidFill>
                  <a:schemeClr val="tx2"/>
                </a:solidFill>
                <a:effectLst>
                  <a:outerShdw blurRad="38100" dist="38100" dir="2700000" algn="tl">
                    <a:srgbClr val="C0C0C0"/>
                  </a:outerShdw>
                </a:effectLst>
              </a:rPr>
              <a:t>Step 2</a:t>
            </a:r>
            <a:r>
              <a:rPr lang="en-US" sz="2800"/>
              <a:t>: Determine units started and</a:t>
            </a:r>
            <a:br>
              <a:rPr lang="en-US" sz="2800"/>
            </a:br>
            <a:r>
              <a:rPr lang="en-US" sz="2800"/>
              <a:t>              completed during the period.</a:t>
            </a:r>
          </a:p>
        </p:txBody>
      </p:sp>
      <p:graphicFrame>
        <p:nvGraphicFramePr>
          <p:cNvPr id="259078" name="Object 6"/>
          <p:cNvGraphicFramePr>
            <a:graphicFrameLocks/>
          </p:cNvGraphicFramePr>
          <p:nvPr/>
        </p:nvGraphicFramePr>
        <p:xfrm>
          <a:off x="190500" y="2660650"/>
          <a:ext cx="8843963" cy="3754438"/>
        </p:xfrm>
        <a:graphic>
          <a:graphicData uri="http://schemas.openxmlformats.org/presentationml/2006/ole">
            <mc:AlternateContent xmlns:mc="http://schemas.openxmlformats.org/markup-compatibility/2006">
              <mc:Choice xmlns:v="urn:schemas-microsoft-com:vml" Requires="v">
                <p:oleObj name="Worksheet" r:id="rId3" imgW="4515307" imgH="1933956" progId="Excel.Sheet.8">
                  <p:embed/>
                </p:oleObj>
              </mc:Choice>
              <mc:Fallback>
                <p:oleObj name="Worksheet" r:id="rId3" imgW="4515307" imgH="1933956" progId="Excel.Sheet.8">
                  <p:embed/>
                  <p:pic>
                    <p:nvPicPr>
                      <p:cNvPr id="259078"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660650"/>
                        <a:ext cx="8843963" cy="3754438"/>
                      </a:xfrm>
                      <a:prstGeom prst="rect">
                        <a:avLst/>
                      </a:prstGeom>
                      <a:noFill/>
                      <a:ln w="76200">
                        <a:solidFill>
                          <a:srgbClr val="9900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113  of  181</a:t>
            </a:r>
          </a:p>
        </p:txBody>
      </p:sp>
    </p:spTree>
    <p:extLst>
      <p:ext uri="{BB962C8B-B14F-4D97-AF65-F5344CB8AC3E}">
        <p14:creationId xmlns:p14="http://schemas.microsoft.com/office/powerpoint/2010/main" val="2046409163"/>
      </p:ext>
    </p:extLst>
  </p:cSld>
  <p:clrMapOvr>
    <a:masterClrMapping/>
  </p:clrMapOvr>
  <p:transition>
    <p:strips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Equivalent Units </a:t>
            </a:r>
            <a:r>
              <a:rPr lang="en-US">
                <a:cs typeface="Arial" charset="0"/>
              </a:rPr>
              <a:t>–</a:t>
            </a:r>
            <a:r>
              <a:rPr lang="en-US"/>
              <a:t> FIFO Method</a:t>
            </a:r>
          </a:p>
        </p:txBody>
      </p:sp>
      <p:sp>
        <p:nvSpPr>
          <p:cNvPr id="261123" name="Text Box 3"/>
          <p:cNvSpPr txBox="1">
            <a:spLocks noChangeArrowheads="1"/>
          </p:cNvSpPr>
          <p:nvPr/>
        </p:nvSpPr>
        <p:spPr bwMode="auto">
          <a:xfrm>
            <a:off x="685800" y="149225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a:solidFill>
                  <a:schemeClr val="tx2"/>
                </a:solidFill>
                <a:effectLst>
                  <a:outerShdw blurRad="38100" dist="38100" dir="2700000" algn="tl">
                    <a:srgbClr val="C0C0C0"/>
                  </a:outerShdw>
                </a:effectLst>
              </a:rPr>
              <a:t>Step 3</a:t>
            </a:r>
            <a:r>
              <a:rPr lang="en-US" sz="2800"/>
              <a:t>: Add the equivalent units in ending</a:t>
            </a:r>
            <a:br>
              <a:rPr lang="en-US" sz="2800"/>
            </a:br>
            <a:r>
              <a:rPr lang="en-US" sz="2800"/>
              <a:t>    working in process inventory.</a:t>
            </a:r>
          </a:p>
        </p:txBody>
      </p:sp>
      <p:graphicFrame>
        <p:nvGraphicFramePr>
          <p:cNvPr id="261124" name="Object 4"/>
          <p:cNvGraphicFramePr>
            <a:graphicFrameLocks/>
          </p:cNvGraphicFramePr>
          <p:nvPr/>
        </p:nvGraphicFramePr>
        <p:xfrm>
          <a:off x="190500" y="2660650"/>
          <a:ext cx="8843963" cy="3754438"/>
        </p:xfrm>
        <a:graphic>
          <a:graphicData uri="http://schemas.openxmlformats.org/presentationml/2006/ole">
            <mc:AlternateContent xmlns:mc="http://schemas.openxmlformats.org/markup-compatibility/2006">
              <mc:Choice xmlns:v="urn:schemas-microsoft-com:vml" Requires="v">
                <p:oleObj name="Worksheet" r:id="rId3" imgW="4515307" imgH="1933956" progId="Excel.Sheet.8">
                  <p:embed/>
                </p:oleObj>
              </mc:Choice>
              <mc:Fallback>
                <p:oleObj name="Worksheet" r:id="rId3" imgW="4515307" imgH="1933956" progId="Excel.Sheet.8">
                  <p:embed/>
                  <p:pic>
                    <p:nvPicPr>
                      <p:cNvPr id="261124"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660650"/>
                        <a:ext cx="8843963" cy="3754438"/>
                      </a:xfrm>
                      <a:prstGeom prst="rect">
                        <a:avLst/>
                      </a:prstGeom>
                      <a:noFill/>
                      <a:ln w="76200">
                        <a:solidFill>
                          <a:srgbClr val="9900CC"/>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114  of  181</a:t>
            </a:r>
          </a:p>
        </p:txBody>
      </p:sp>
    </p:spTree>
    <p:extLst>
      <p:ext uri="{BB962C8B-B14F-4D97-AF65-F5344CB8AC3E}">
        <p14:creationId xmlns:p14="http://schemas.microsoft.com/office/powerpoint/2010/main" val="157475680"/>
      </p:ext>
    </p:extLst>
  </p:cSld>
  <p:clrMapOvr>
    <a:masterClrMapping/>
  </p:clrMapOvr>
  <p:transition>
    <p:strips dir="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Line 2"/>
          <p:cNvSpPr>
            <a:spLocks noChangeShapeType="1"/>
          </p:cNvSpPr>
          <p:nvPr/>
        </p:nvSpPr>
        <p:spPr bwMode="auto">
          <a:xfrm flipV="1">
            <a:off x="1143000" y="4171950"/>
            <a:ext cx="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71" name="Rectangle 3"/>
          <p:cNvSpPr>
            <a:spLocks noChangeArrowheads="1"/>
          </p:cNvSpPr>
          <p:nvPr/>
        </p:nvSpPr>
        <p:spPr bwMode="auto">
          <a:xfrm>
            <a:off x="533400" y="2806700"/>
            <a:ext cx="8293100" cy="1447800"/>
          </a:xfrm>
          <a:prstGeom prst="rect">
            <a:avLst/>
          </a:prstGeom>
          <a:solidFill>
            <a:srgbClr val="FFFFE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2" name="Rectangle 4"/>
          <p:cNvSpPr>
            <a:spLocks noChangeArrowheads="1"/>
          </p:cNvSpPr>
          <p:nvPr/>
        </p:nvSpPr>
        <p:spPr bwMode="auto">
          <a:xfrm>
            <a:off x="384175" y="2927350"/>
            <a:ext cx="26638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000" b="1">
                <a:solidFill>
                  <a:srgbClr val="663300"/>
                </a:solidFill>
              </a:rPr>
              <a:t>Beginning</a:t>
            </a:r>
            <a:br>
              <a:rPr lang="en-US" sz="2000" b="1">
                <a:solidFill>
                  <a:srgbClr val="663300"/>
                </a:solidFill>
              </a:rPr>
            </a:br>
            <a:r>
              <a:rPr lang="en-US" sz="2000" b="1">
                <a:solidFill>
                  <a:srgbClr val="663300"/>
                </a:solidFill>
              </a:rPr>
              <a:t>Work in Process</a:t>
            </a:r>
            <a:br>
              <a:rPr lang="en-US" sz="2000" b="1">
                <a:solidFill>
                  <a:srgbClr val="663300"/>
                </a:solidFill>
              </a:rPr>
            </a:br>
            <a:r>
              <a:rPr lang="en-US" sz="2000" b="1">
                <a:solidFill>
                  <a:srgbClr val="663300"/>
                </a:solidFill>
              </a:rPr>
              <a:t>200 Units</a:t>
            </a:r>
            <a:br>
              <a:rPr lang="en-US" sz="2000" b="1">
                <a:solidFill>
                  <a:srgbClr val="663300"/>
                </a:solidFill>
              </a:rPr>
            </a:br>
            <a:r>
              <a:rPr lang="en-US" sz="2000" b="1">
                <a:solidFill>
                  <a:srgbClr val="663300"/>
                </a:solidFill>
              </a:rPr>
              <a:t>55% Complete</a:t>
            </a:r>
          </a:p>
        </p:txBody>
      </p:sp>
      <p:sp>
        <p:nvSpPr>
          <p:cNvPr id="263173" name="Line 5"/>
          <p:cNvSpPr>
            <a:spLocks noChangeShapeType="1"/>
          </p:cNvSpPr>
          <p:nvPr/>
        </p:nvSpPr>
        <p:spPr bwMode="auto">
          <a:xfrm>
            <a:off x="2895600" y="2819400"/>
            <a:ext cx="0" cy="14351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4" name="Rectangle 6"/>
          <p:cNvSpPr>
            <a:spLocks noChangeArrowheads="1"/>
          </p:cNvSpPr>
          <p:nvPr/>
        </p:nvSpPr>
        <p:spPr bwMode="auto">
          <a:xfrm>
            <a:off x="6326188" y="2873375"/>
            <a:ext cx="25876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000" b="1">
                <a:solidFill>
                  <a:srgbClr val="663300"/>
                </a:solidFill>
              </a:rPr>
              <a:t>Ending</a:t>
            </a:r>
            <a:br>
              <a:rPr lang="en-US" sz="2000" b="1">
                <a:solidFill>
                  <a:srgbClr val="663300"/>
                </a:solidFill>
              </a:rPr>
            </a:br>
            <a:r>
              <a:rPr lang="en-US" sz="2000" b="1">
                <a:solidFill>
                  <a:srgbClr val="663300"/>
                </a:solidFill>
              </a:rPr>
              <a:t>Work in Process</a:t>
            </a:r>
            <a:br>
              <a:rPr lang="en-US" sz="2000" b="1">
                <a:solidFill>
                  <a:srgbClr val="663300"/>
                </a:solidFill>
              </a:rPr>
            </a:br>
            <a:r>
              <a:rPr lang="en-US" sz="2000" b="1">
                <a:solidFill>
                  <a:srgbClr val="663300"/>
                </a:solidFill>
              </a:rPr>
              <a:t>400 Units</a:t>
            </a:r>
            <a:br>
              <a:rPr lang="en-US" sz="2000" b="1">
                <a:solidFill>
                  <a:srgbClr val="663300"/>
                </a:solidFill>
              </a:rPr>
            </a:br>
            <a:r>
              <a:rPr lang="en-US" sz="2000" b="1">
                <a:solidFill>
                  <a:srgbClr val="663300"/>
                </a:solidFill>
              </a:rPr>
              <a:t>40% Complete</a:t>
            </a:r>
          </a:p>
        </p:txBody>
      </p:sp>
      <p:sp>
        <p:nvSpPr>
          <p:cNvPr id="263175" name="Line 7"/>
          <p:cNvSpPr>
            <a:spLocks noChangeShapeType="1"/>
          </p:cNvSpPr>
          <p:nvPr/>
        </p:nvSpPr>
        <p:spPr bwMode="auto">
          <a:xfrm>
            <a:off x="6248400" y="2819400"/>
            <a:ext cx="0" cy="14351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76" name="Rectangle 8"/>
          <p:cNvSpPr>
            <a:spLocks noChangeArrowheads="1"/>
          </p:cNvSpPr>
          <p:nvPr/>
        </p:nvSpPr>
        <p:spPr bwMode="auto">
          <a:xfrm>
            <a:off x="4268788" y="1601788"/>
            <a:ext cx="29686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5,000 Units Started</a:t>
            </a:r>
          </a:p>
        </p:txBody>
      </p:sp>
      <p:sp>
        <p:nvSpPr>
          <p:cNvPr id="263177" name="Rectangle 9"/>
          <p:cNvSpPr>
            <a:spLocks noChangeArrowheads="1"/>
          </p:cNvSpPr>
          <p:nvPr/>
        </p:nvSpPr>
        <p:spPr bwMode="auto">
          <a:xfrm>
            <a:off x="2743200" y="3248025"/>
            <a:ext cx="3578225"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000" b="1">
                <a:solidFill>
                  <a:srgbClr val="FC0128"/>
                </a:solidFill>
              </a:rPr>
              <a:t>4,600 Units Started</a:t>
            </a:r>
            <a:br>
              <a:rPr lang="en-US" sz="2000" b="1">
                <a:solidFill>
                  <a:srgbClr val="FC0128"/>
                </a:solidFill>
              </a:rPr>
            </a:br>
            <a:r>
              <a:rPr lang="en-US" sz="2000" b="1">
                <a:solidFill>
                  <a:srgbClr val="FC0128"/>
                </a:solidFill>
              </a:rPr>
              <a:t>and Completed</a:t>
            </a:r>
          </a:p>
        </p:txBody>
      </p:sp>
      <p:sp>
        <p:nvSpPr>
          <p:cNvPr id="263178" name="Freeform 10"/>
          <p:cNvSpPr>
            <a:spLocks/>
          </p:cNvSpPr>
          <p:nvPr/>
        </p:nvSpPr>
        <p:spPr bwMode="auto">
          <a:xfrm>
            <a:off x="2895600" y="2073275"/>
            <a:ext cx="5945188" cy="593725"/>
          </a:xfrm>
          <a:custGeom>
            <a:avLst/>
            <a:gdLst>
              <a:gd name="T0" fmla="*/ 634 w 3745"/>
              <a:gd name="T1" fmla="*/ 129 h 374"/>
              <a:gd name="T2" fmla="*/ 496 w 3745"/>
              <a:gd name="T3" fmla="*/ 139 h 374"/>
              <a:gd name="T4" fmla="*/ 364 w 3745"/>
              <a:gd name="T5" fmla="*/ 159 h 374"/>
              <a:gd name="T6" fmla="*/ 247 w 3745"/>
              <a:gd name="T7" fmla="*/ 188 h 374"/>
              <a:gd name="T8" fmla="*/ 151 w 3745"/>
              <a:gd name="T9" fmla="*/ 224 h 374"/>
              <a:gd name="T10" fmla="*/ 75 w 3745"/>
              <a:gd name="T11" fmla="*/ 266 h 374"/>
              <a:gd name="T12" fmla="*/ 26 w 3745"/>
              <a:gd name="T13" fmla="*/ 312 h 374"/>
              <a:gd name="T14" fmla="*/ 3 w 3745"/>
              <a:gd name="T15" fmla="*/ 361 h 374"/>
              <a:gd name="T16" fmla="*/ 4 w 3745"/>
              <a:gd name="T17" fmla="*/ 353 h 374"/>
              <a:gd name="T18" fmla="*/ 35 w 3745"/>
              <a:gd name="T19" fmla="*/ 312 h 374"/>
              <a:gd name="T20" fmla="*/ 88 w 3745"/>
              <a:gd name="T21" fmla="*/ 275 h 374"/>
              <a:gd name="T22" fmla="*/ 168 w 3745"/>
              <a:gd name="T23" fmla="*/ 244 h 374"/>
              <a:gd name="T24" fmla="*/ 265 w 3745"/>
              <a:gd name="T25" fmla="*/ 221 h 374"/>
              <a:gd name="T26" fmla="*/ 376 w 3745"/>
              <a:gd name="T27" fmla="*/ 206 h 374"/>
              <a:gd name="T28" fmla="*/ 491 w 3745"/>
              <a:gd name="T29" fmla="*/ 200 h 374"/>
              <a:gd name="T30" fmla="*/ 1503 w 3745"/>
              <a:gd name="T31" fmla="*/ 199 h 374"/>
              <a:gd name="T32" fmla="*/ 1607 w 3745"/>
              <a:gd name="T33" fmla="*/ 188 h 374"/>
              <a:gd name="T34" fmla="*/ 1702 w 3745"/>
              <a:gd name="T35" fmla="*/ 169 h 374"/>
              <a:gd name="T36" fmla="*/ 1780 w 3745"/>
              <a:gd name="T37" fmla="*/ 142 h 374"/>
              <a:gd name="T38" fmla="*/ 1835 w 3745"/>
              <a:gd name="T39" fmla="*/ 109 h 374"/>
              <a:gd name="T40" fmla="*/ 1863 w 3745"/>
              <a:gd name="T41" fmla="*/ 71 h 374"/>
              <a:gd name="T42" fmla="*/ 1874 w 3745"/>
              <a:gd name="T43" fmla="*/ 50 h 374"/>
              <a:gd name="T44" fmla="*/ 1879 w 3745"/>
              <a:gd name="T45" fmla="*/ 71 h 374"/>
              <a:gd name="T46" fmla="*/ 1908 w 3745"/>
              <a:gd name="T47" fmla="*/ 109 h 374"/>
              <a:gd name="T48" fmla="*/ 1964 w 3745"/>
              <a:gd name="T49" fmla="*/ 142 h 374"/>
              <a:gd name="T50" fmla="*/ 2041 w 3745"/>
              <a:gd name="T51" fmla="*/ 169 h 374"/>
              <a:gd name="T52" fmla="*/ 2135 w 3745"/>
              <a:gd name="T53" fmla="*/ 188 h 374"/>
              <a:gd name="T54" fmla="*/ 2240 w 3745"/>
              <a:gd name="T55" fmla="*/ 199 h 374"/>
              <a:gd name="T56" fmla="*/ 3252 w 3745"/>
              <a:gd name="T57" fmla="*/ 200 h 374"/>
              <a:gd name="T58" fmla="*/ 3368 w 3745"/>
              <a:gd name="T59" fmla="*/ 206 h 374"/>
              <a:gd name="T60" fmla="*/ 3478 w 3745"/>
              <a:gd name="T61" fmla="*/ 221 h 374"/>
              <a:gd name="T62" fmla="*/ 3574 w 3745"/>
              <a:gd name="T63" fmla="*/ 244 h 374"/>
              <a:gd name="T64" fmla="*/ 3654 w 3745"/>
              <a:gd name="T65" fmla="*/ 275 h 374"/>
              <a:gd name="T66" fmla="*/ 3708 w 3745"/>
              <a:gd name="T67" fmla="*/ 312 h 374"/>
              <a:gd name="T68" fmla="*/ 3739 w 3745"/>
              <a:gd name="T69" fmla="*/ 353 h 374"/>
              <a:gd name="T70" fmla="*/ 3741 w 3745"/>
              <a:gd name="T71" fmla="*/ 361 h 374"/>
              <a:gd name="T72" fmla="*/ 3719 w 3745"/>
              <a:gd name="T73" fmla="*/ 312 h 374"/>
              <a:gd name="T74" fmla="*/ 3668 w 3745"/>
              <a:gd name="T75" fmla="*/ 266 h 374"/>
              <a:gd name="T76" fmla="*/ 3591 w 3745"/>
              <a:gd name="T77" fmla="*/ 224 h 374"/>
              <a:gd name="T78" fmla="*/ 3495 w 3745"/>
              <a:gd name="T79" fmla="*/ 188 h 374"/>
              <a:gd name="T80" fmla="*/ 3380 w 3745"/>
              <a:gd name="T81" fmla="*/ 159 h 374"/>
              <a:gd name="T82" fmla="*/ 3248 w 3745"/>
              <a:gd name="T83" fmla="*/ 139 h 374"/>
              <a:gd name="T84" fmla="*/ 3111 w 3745"/>
              <a:gd name="T85" fmla="*/ 129 h 374"/>
              <a:gd name="T86" fmla="*/ 2225 w 3745"/>
              <a:gd name="T87" fmla="*/ 126 h 374"/>
              <a:gd name="T88" fmla="*/ 2125 w 3745"/>
              <a:gd name="T89" fmla="*/ 122 h 374"/>
              <a:gd name="T90" fmla="*/ 2036 w 3745"/>
              <a:gd name="T91" fmla="*/ 107 h 374"/>
              <a:gd name="T92" fmla="*/ 1961 w 3745"/>
              <a:gd name="T93" fmla="*/ 84 h 374"/>
              <a:gd name="T94" fmla="*/ 1908 w 3745"/>
              <a:gd name="T95" fmla="*/ 54 h 374"/>
              <a:gd name="T96" fmla="*/ 1879 w 3745"/>
              <a:gd name="T97" fmla="*/ 20 h 374"/>
              <a:gd name="T98" fmla="*/ 1874 w 3745"/>
              <a:gd name="T99" fmla="*/ 0 h 374"/>
              <a:gd name="T100" fmla="*/ 1857 w 3745"/>
              <a:gd name="T101" fmla="*/ 36 h 374"/>
              <a:gd name="T102" fmla="*/ 1817 w 3745"/>
              <a:gd name="T103" fmla="*/ 68 h 374"/>
              <a:gd name="T104" fmla="*/ 1751 w 3745"/>
              <a:gd name="T105" fmla="*/ 95 h 374"/>
              <a:gd name="T106" fmla="*/ 1668 w 3745"/>
              <a:gd name="T107" fmla="*/ 115 h 374"/>
              <a:gd name="T108" fmla="*/ 1576 w 3745"/>
              <a:gd name="T109" fmla="*/ 125 h 374"/>
              <a:gd name="T110" fmla="*/ 1522 w 3745"/>
              <a:gd name="T111" fmla="*/ 12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126"/>
                </a:moveTo>
                <a:lnTo>
                  <a:pt x="634" y="129"/>
                </a:lnTo>
                <a:lnTo>
                  <a:pt x="565" y="133"/>
                </a:lnTo>
                <a:lnTo>
                  <a:pt x="496" y="139"/>
                </a:lnTo>
                <a:lnTo>
                  <a:pt x="428" y="148"/>
                </a:lnTo>
                <a:lnTo>
                  <a:pt x="364" y="159"/>
                </a:lnTo>
                <a:lnTo>
                  <a:pt x="304" y="173"/>
                </a:lnTo>
                <a:lnTo>
                  <a:pt x="247" y="188"/>
                </a:lnTo>
                <a:lnTo>
                  <a:pt x="197" y="205"/>
                </a:lnTo>
                <a:lnTo>
                  <a:pt x="151" y="224"/>
                </a:lnTo>
                <a:lnTo>
                  <a:pt x="110" y="244"/>
                </a:lnTo>
                <a:lnTo>
                  <a:pt x="75" y="266"/>
                </a:lnTo>
                <a:lnTo>
                  <a:pt x="46" y="288"/>
                </a:lnTo>
                <a:lnTo>
                  <a:pt x="26" y="312"/>
                </a:lnTo>
                <a:lnTo>
                  <a:pt x="9" y="337"/>
                </a:lnTo>
                <a:lnTo>
                  <a:pt x="3" y="361"/>
                </a:lnTo>
                <a:lnTo>
                  <a:pt x="0" y="373"/>
                </a:lnTo>
                <a:lnTo>
                  <a:pt x="4" y="353"/>
                </a:lnTo>
                <a:lnTo>
                  <a:pt x="15" y="333"/>
                </a:lnTo>
                <a:lnTo>
                  <a:pt x="35" y="312"/>
                </a:lnTo>
                <a:lnTo>
                  <a:pt x="58" y="294"/>
                </a:lnTo>
                <a:lnTo>
                  <a:pt x="88" y="275"/>
                </a:lnTo>
                <a:lnTo>
                  <a:pt x="127" y="259"/>
                </a:lnTo>
                <a:lnTo>
                  <a:pt x="168" y="244"/>
                </a:lnTo>
                <a:lnTo>
                  <a:pt x="215" y="232"/>
                </a:lnTo>
                <a:lnTo>
                  <a:pt x="265" y="221"/>
                </a:lnTo>
                <a:lnTo>
                  <a:pt x="321" y="212"/>
                </a:lnTo>
                <a:lnTo>
                  <a:pt x="376" y="206"/>
                </a:lnTo>
                <a:lnTo>
                  <a:pt x="433" y="202"/>
                </a:lnTo>
                <a:lnTo>
                  <a:pt x="491" y="200"/>
                </a:lnTo>
                <a:lnTo>
                  <a:pt x="1448" y="200"/>
                </a:lnTo>
                <a:lnTo>
                  <a:pt x="1503" y="199"/>
                </a:lnTo>
                <a:lnTo>
                  <a:pt x="1556" y="195"/>
                </a:lnTo>
                <a:lnTo>
                  <a:pt x="1607" y="188"/>
                </a:lnTo>
                <a:lnTo>
                  <a:pt x="1656" y="180"/>
                </a:lnTo>
                <a:lnTo>
                  <a:pt x="1702" y="169"/>
                </a:lnTo>
                <a:lnTo>
                  <a:pt x="1743" y="156"/>
                </a:lnTo>
                <a:lnTo>
                  <a:pt x="1780" y="142"/>
                </a:lnTo>
                <a:lnTo>
                  <a:pt x="1811" y="126"/>
                </a:lnTo>
                <a:lnTo>
                  <a:pt x="1835" y="109"/>
                </a:lnTo>
                <a:lnTo>
                  <a:pt x="1852" y="90"/>
                </a:lnTo>
                <a:lnTo>
                  <a:pt x="1863" y="71"/>
                </a:lnTo>
                <a:lnTo>
                  <a:pt x="1870" y="52"/>
                </a:lnTo>
                <a:lnTo>
                  <a:pt x="1874" y="50"/>
                </a:lnTo>
                <a:lnTo>
                  <a:pt x="1874" y="52"/>
                </a:lnTo>
                <a:lnTo>
                  <a:pt x="1879" y="71"/>
                </a:lnTo>
                <a:lnTo>
                  <a:pt x="1890" y="90"/>
                </a:lnTo>
                <a:lnTo>
                  <a:pt x="1908" y="109"/>
                </a:lnTo>
                <a:lnTo>
                  <a:pt x="1933" y="126"/>
                </a:lnTo>
                <a:lnTo>
                  <a:pt x="1964" y="142"/>
                </a:lnTo>
                <a:lnTo>
                  <a:pt x="2000" y="156"/>
                </a:lnTo>
                <a:lnTo>
                  <a:pt x="2041" y="169"/>
                </a:lnTo>
                <a:lnTo>
                  <a:pt x="2087" y="180"/>
                </a:lnTo>
                <a:lnTo>
                  <a:pt x="2135" y="188"/>
                </a:lnTo>
                <a:lnTo>
                  <a:pt x="2186" y="195"/>
                </a:lnTo>
                <a:lnTo>
                  <a:pt x="2240" y="199"/>
                </a:lnTo>
                <a:lnTo>
                  <a:pt x="2296" y="200"/>
                </a:lnTo>
                <a:lnTo>
                  <a:pt x="3252" y="200"/>
                </a:lnTo>
                <a:lnTo>
                  <a:pt x="3308" y="202"/>
                </a:lnTo>
                <a:lnTo>
                  <a:pt x="3368" y="206"/>
                </a:lnTo>
                <a:lnTo>
                  <a:pt x="3424" y="212"/>
                </a:lnTo>
                <a:lnTo>
                  <a:pt x="3478" y="221"/>
                </a:lnTo>
                <a:lnTo>
                  <a:pt x="3527" y="232"/>
                </a:lnTo>
                <a:lnTo>
                  <a:pt x="3574" y="244"/>
                </a:lnTo>
                <a:lnTo>
                  <a:pt x="3616" y="259"/>
                </a:lnTo>
                <a:lnTo>
                  <a:pt x="3654" y="275"/>
                </a:lnTo>
                <a:lnTo>
                  <a:pt x="3684" y="294"/>
                </a:lnTo>
                <a:lnTo>
                  <a:pt x="3708" y="312"/>
                </a:lnTo>
                <a:lnTo>
                  <a:pt x="3727" y="333"/>
                </a:lnTo>
                <a:lnTo>
                  <a:pt x="3739" y="353"/>
                </a:lnTo>
                <a:lnTo>
                  <a:pt x="3744" y="373"/>
                </a:lnTo>
                <a:lnTo>
                  <a:pt x="3741" y="361"/>
                </a:lnTo>
                <a:lnTo>
                  <a:pt x="3733" y="337"/>
                </a:lnTo>
                <a:lnTo>
                  <a:pt x="3719" y="312"/>
                </a:lnTo>
                <a:lnTo>
                  <a:pt x="3696" y="288"/>
                </a:lnTo>
                <a:lnTo>
                  <a:pt x="3668" y="266"/>
                </a:lnTo>
                <a:lnTo>
                  <a:pt x="3631" y="244"/>
                </a:lnTo>
                <a:lnTo>
                  <a:pt x="3591" y="224"/>
                </a:lnTo>
                <a:lnTo>
                  <a:pt x="3546" y="205"/>
                </a:lnTo>
                <a:lnTo>
                  <a:pt x="3495" y="188"/>
                </a:lnTo>
                <a:lnTo>
                  <a:pt x="3439" y="173"/>
                </a:lnTo>
                <a:lnTo>
                  <a:pt x="3380" y="159"/>
                </a:lnTo>
                <a:lnTo>
                  <a:pt x="3315" y="148"/>
                </a:lnTo>
                <a:lnTo>
                  <a:pt x="3248" y="139"/>
                </a:lnTo>
                <a:lnTo>
                  <a:pt x="3179" y="133"/>
                </a:lnTo>
                <a:lnTo>
                  <a:pt x="3111" y="129"/>
                </a:lnTo>
                <a:lnTo>
                  <a:pt x="3039" y="126"/>
                </a:lnTo>
                <a:lnTo>
                  <a:pt x="2225" y="126"/>
                </a:lnTo>
                <a:lnTo>
                  <a:pt x="2174" y="125"/>
                </a:lnTo>
                <a:lnTo>
                  <a:pt x="2125" y="122"/>
                </a:lnTo>
                <a:lnTo>
                  <a:pt x="2082" y="115"/>
                </a:lnTo>
                <a:lnTo>
                  <a:pt x="2036" y="107"/>
                </a:lnTo>
                <a:lnTo>
                  <a:pt x="1998" y="97"/>
                </a:lnTo>
                <a:lnTo>
                  <a:pt x="1961" y="84"/>
                </a:lnTo>
                <a:lnTo>
                  <a:pt x="1933" y="70"/>
                </a:lnTo>
                <a:lnTo>
                  <a:pt x="1908" y="54"/>
                </a:lnTo>
                <a:lnTo>
                  <a:pt x="1890" y="38"/>
                </a:lnTo>
                <a:lnTo>
                  <a:pt x="1879" y="20"/>
                </a:lnTo>
                <a:lnTo>
                  <a:pt x="1874" y="2"/>
                </a:lnTo>
                <a:lnTo>
                  <a:pt x="1874" y="0"/>
                </a:lnTo>
                <a:lnTo>
                  <a:pt x="1868" y="18"/>
                </a:lnTo>
                <a:lnTo>
                  <a:pt x="1857" y="36"/>
                </a:lnTo>
                <a:lnTo>
                  <a:pt x="1839" y="52"/>
                </a:lnTo>
                <a:lnTo>
                  <a:pt x="1817" y="68"/>
                </a:lnTo>
                <a:lnTo>
                  <a:pt x="1786" y="82"/>
                </a:lnTo>
                <a:lnTo>
                  <a:pt x="1751" y="95"/>
                </a:lnTo>
                <a:lnTo>
                  <a:pt x="1714" y="106"/>
                </a:lnTo>
                <a:lnTo>
                  <a:pt x="1668" y="115"/>
                </a:lnTo>
                <a:lnTo>
                  <a:pt x="1624" y="121"/>
                </a:lnTo>
                <a:lnTo>
                  <a:pt x="1576" y="125"/>
                </a:lnTo>
                <a:lnTo>
                  <a:pt x="1528" y="126"/>
                </a:lnTo>
                <a:lnTo>
                  <a:pt x="1522" y="126"/>
                </a:lnTo>
                <a:lnTo>
                  <a:pt x="703" y="126"/>
                </a:lnTo>
              </a:path>
            </a:pathLst>
          </a:custGeom>
          <a:solidFill>
            <a:srgbClr val="FF3300"/>
          </a:solidFill>
          <a:ln w="12700" cap="rnd" cmpd="sng">
            <a:solidFill>
              <a:srgbClr val="FFFFFF"/>
            </a:solidFill>
            <a:prstDash val="solid"/>
            <a:round/>
            <a:headEnd type="none" w="med" len="med"/>
            <a:tailEnd type="none" w="med" len="med"/>
          </a:ln>
          <a:effectLst>
            <a:outerShdw dist="35921" dir="2700000" algn="ctr" rotWithShape="0">
              <a:schemeClr val="bg2"/>
            </a:outerShdw>
          </a:effectLst>
        </p:spPr>
        <p:txBody>
          <a:bodyPr/>
          <a:lstStyle/>
          <a:p>
            <a:endParaRPr lang="en-US"/>
          </a:p>
        </p:txBody>
      </p:sp>
      <p:sp>
        <p:nvSpPr>
          <p:cNvPr id="263179" name="Rectangle 11"/>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FIFO Example</a:t>
            </a:r>
            <a:endParaRPr lang="en-US">
              <a:solidFill>
                <a:srgbClr val="F39FD1"/>
              </a:solidFill>
            </a:endParaRPr>
          </a:p>
        </p:txBody>
      </p:sp>
      <p:sp>
        <p:nvSpPr>
          <p:cNvPr id="263180" name="Rectangle 12"/>
          <p:cNvSpPr>
            <a:spLocks noChangeArrowheads="1"/>
          </p:cNvSpPr>
          <p:nvPr/>
        </p:nvSpPr>
        <p:spPr bwMode="auto">
          <a:xfrm>
            <a:off x="533400" y="1524000"/>
            <a:ext cx="2819400" cy="685800"/>
          </a:xfrm>
          <a:prstGeom prst="rect">
            <a:avLst/>
          </a:prstGeom>
          <a:solidFill>
            <a:schemeClr val="tx2"/>
          </a:solidFill>
          <a:ln w="9525">
            <a:solidFill>
              <a:srgbClr val="006600"/>
            </a:solidFill>
            <a:miter lim="800000"/>
            <a:headEnd/>
            <a:tailEnd/>
          </a:ln>
          <a:effectLst>
            <a:outerShdw dist="71842" dir="2700000" algn="ctr" rotWithShape="0">
              <a:schemeClr val="tx1"/>
            </a:outerShdw>
          </a:effectLst>
        </p:spPr>
        <p:txBody>
          <a:bodyPr wrap="none" anchor="ctr"/>
          <a:lstStyle/>
          <a:p>
            <a:pPr algn="ctr"/>
            <a:r>
              <a:rPr lang="en-US" sz="4000">
                <a:solidFill>
                  <a:srgbClr val="FFFFEF"/>
                </a:solidFill>
                <a:effectLst>
                  <a:outerShdw blurRad="38100" dist="38100" dir="2700000" algn="tl">
                    <a:srgbClr val="000000"/>
                  </a:outerShdw>
                </a:effectLst>
                <a:latin typeface="Times New Roman" pitchFamily="18" charset="0"/>
              </a:rPr>
              <a:t>Materials</a:t>
            </a:r>
          </a:p>
        </p:txBody>
      </p:sp>
      <p:sp>
        <p:nvSpPr>
          <p:cNvPr id="263181" name="Rectangle 13"/>
          <p:cNvSpPr>
            <a:spLocks noChangeArrowheads="1"/>
          </p:cNvSpPr>
          <p:nvPr/>
        </p:nvSpPr>
        <p:spPr bwMode="auto">
          <a:xfrm>
            <a:off x="2271713" y="5105400"/>
            <a:ext cx="35020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4,600 Units Completed</a:t>
            </a:r>
          </a:p>
        </p:txBody>
      </p:sp>
      <p:sp>
        <p:nvSpPr>
          <p:cNvPr id="263182" name="Line 14"/>
          <p:cNvSpPr>
            <a:spLocks noChangeShapeType="1"/>
          </p:cNvSpPr>
          <p:nvPr/>
        </p:nvSpPr>
        <p:spPr bwMode="auto">
          <a:xfrm>
            <a:off x="7543800" y="4279900"/>
            <a:ext cx="0" cy="134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83" name="Line 15"/>
          <p:cNvSpPr>
            <a:spLocks noChangeShapeType="1"/>
          </p:cNvSpPr>
          <p:nvPr/>
        </p:nvSpPr>
        <p:spPr bwMode="auto">
          <a:xfrm flipH="1">
            <a:off x="6248400" y="5638800"/>
            <a:ext cx="13081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84" name="Rectangle 16"/>
          <p:cNvSpPr>
            <a:spLocks noChangeArrowheads="1"/>
          </p:cNvSpPr>
          <p:nvPr/>
        </p:nvSpPr>
        <p:spPr bwMode="auto">
          <a:xfrm>
            <a:off x="2289175" y="5410200"/>
            <a:ext cx="73882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   160 Equivalent Units</a:t>
            </a:r>
          </a:p>
        </p:txBody>
      </p:sp>
      <p:sp>
        <p:nvSpPr>
          <p:cNvPr id="263185" name="Rectangle 17"/>
          <p:cNvSpPr>
            <a:spLocks noChangeArrowheads="1"/>
          </p:cNvSpPr>
          <p:nvPr/>
        </p:nvSpPr>
        <p:spPr bwMode="auto">
          <a:xfrm>
            <a:off x="6308725" y="5275263"/>
            <a:ext cx="129222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solidFill>
                  <a:srgbClr val="FF0000"/>
                </a:solidFill>
              </a:rPr>
              <a:t>400 × 40%</a:t>
            </a:r>
          </a:p>
        </p:txBody>
      </p:sp>
      <p:sp>
        <p:nvSpPr>
          <p:cNvPr id="263186" name="Rectangle 18"/>
          <p:cNvSpPr>
            <a:spLocks noChangeArrowheads="1"/>
          </p:cNvSpPr>
          <p:nvPr/>
        </p:nvSpPr>
        <p:spPr bwMode="auto">
          <a:xfrm>
            <a:off x="2289175" y="5734050"/>
            <a:ext cx="3502025"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solidFill>
                  <a:srgbClr val="006600"/>
                </a:solidFill>
              </a:rPr>
              <a:t>4,850 Equivalent units</a:t>
            </a:r>
            <a:br>
              <a:rPr lang="en-US" sz="2400" b="1">
                <a:solidFill>
                  <a:srgbClr val="006600"/>
                </a:solidFill>
              </a:rPr>
            </a:br>
            <a:r>
              <a:rPr lang="en-US" sz="2400" b="1">
                <a:solidFill>
                  <a:srgbClr val="006600"/>
                </a:solidFill>
              </a:rPr>
              <a:t>          of production</a:t>
            </a:r>
          </a:p>
        </p:txBody>
      </p:sp>
      <p:sp>
        <p:nvSpPr>
          <p:cNvPr id="263187" name="Line 19"/>
          <p:cNvSpPr>
            <a:spLocks noChangeShapeType="1"/>
          </p:cNvSpPr>
          <p:nvPr/>
        </p:nvSpPr>
        <p:spPr bwMode="auto">
          <a:xfrm>
            <a:off x="2370138" y="5791200"/>
            <a:ext cx="3111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88" name="Freeform 20"/>
          <p:cNvSpPr>
            <a:spLocks/>
          </p:cNvSpPr>
          <p:nvPr/>
        </p:nvSpPr>
        <p:spPr bwMode="auto">
          <a:xfrm>
            <a:off x="379413" y="4191000"/>
            <a:ext cx="5945187" cy="593725"/>
          </a:xfrm>
          <a:custGeom>
            <a:avLst/>
            <a:gdLst>
              <a:gd name="T0" fmla="*/ 634 w 3745"/>
              <a:gd name="T1" fmla="*/ 244 h 374"/>
              <a:gd name="T2" fmla="*/ 496 w 3745"/>
              <a:gd name="T3" fmla="*/ 234 h 374"/>
              <a:gd name="T4" fmla="*/ 364 w 3745"/>
              <a:gd name="T5" fmla="*/ 214 h 374"/>
              <a:gd name="T6" fmla="*/ 247 w 3745"/>
              <a:gd name="T7" fmla="*/ 185 h 374"/>
              <a:gd name="T8" fmla="*/ 151 w 3745"/>
              <a:gd name="T9" fmla="*/ 149 h 374"/>
              <a:gd name="T10" fmla="*/ 75 w 3745"/>
              <a:gd name="T11" fmla="*/ 107 h 374"/>
              <a:gd name="T12" fmla="*/ 26 w 3745"/>
              <a:gd name="T13" fmla="*/ 61 h 374"/>
              <a:gd name="T14" fmla="*/ 3 w 3745"/>
              <a:gd name="T15" fmla="*/ 12 h 374"/>
              <a:gd name="T16" fmla="*/ 4 w 3745"/>
              <a:gd name="T17" fmla="*/ 20 h 374"/>
              <a:gd name="T18" fmla="*/ 35 w 3745"/>
              <a:gd name="T19" fmla="*/ 61 h 374"/>
              <a:gd name="T20" fmla="*/ 88 w 3745"/>
              <a:gd name="T21" fmla="*/ 98 h 374"/>
              <a:gd name="T22" fmla="*/ 168 w 3745"/>
              <a:gd name="T23" fmla="*/ 129 h 374"/>
              <a:gd name="T24" fmla="*/ 265 w 3745"/>
              <a:gd name="T25" fmla="*/ 152 h 374"/>
              <a:gd name="T26" fmla="*/ 376 w 3745"/>
              <a:gd name="T27" fmla="*/ 167 h 374"/>
              <a:gd name="T28" fmla="*/ 491 w 3745"/>
              <a:gd name="T29" fmla="*/ 173 h 374"/>
              <a:gd name="T30" fmla="*/ 1503 w 3745"/>
              <a:gd name="T31" fmla="*/ 174 h 374"/>
              <a:gd name="T32" fmla="*/ 1607 w 3745"/>
              <a:gd name="T33" fmla="*/ 185 h 374"/>
              <a:gd name="T34" fmla="*/ 1702 w 3745"/>
              <a:gd name="T35" fmla="*/ 204 h 374"/>
              <a:gd name="T36" fmla="*/ 1780 w 3745"/>
              <a:gd name="T37" fmla="*/ 231 h 374"/>
              <a:gd name="T38" fmla="*/ 1835 w 3745"/>
              <a:gd name="T39" fmla="*/ 264 h 374"/>
              <a:gd name="T40" fmla="*/ 1863 w 3745"/>
              <a:gd name="T41" fmla="*/ 302 h 374"/>
              <a:gd name="T42" fmla="*/ 1874 w 3745"/>
              <a:gd name="T43" fmla="*/ 323 h 374"/>
              <a:gd name="T44" fmla="*/ 1879 w 3745"/>
              <a:gd name="T45" fmla="*/ 302 h 374"/>
              <a:gd name="T46" fmla="*/ 1908 w 3745"/>
              <a:gd name="T47" fmla="*/ 264 h 374"/>
              <a:gd name="T48" fmla="*/ 1964 w 3745"/>
              <a:gd name="T49" fmla="*/ 231 h 374"/>
              <a:gd name="T50" fmla="*/ 2041 w 3745"/>
              <a:gd name="T51" fmla="*/ 204 h 374"/>
              <a:gd name="T52" fmla="*/ 2135 w 3745"/>
              <a:gd name="T53" fmla="*/ 185 h 374"/>
              <a:gd name="T54" fmla="*/ 2240 w 3745"/>
              <a:gd name="T55" fmla="*/ 174 h 374"/>
              <a:gd name="T56" fmla="*/ 3252 w 3745"/>
              <a:gd name="T57" fmla="*/ 173 h 374"/>
              <a:gd name="T58" fmla="*/ 3368 w 3745"/>
              <a:gd name="T59" fmla="*/ 167 h 374"/>
              <a:gd name="T60" fmla="*/ 3478 w 3745"/>
              <a:gd name="T61" fmla="*/ 152 h 374"/>
              <a:gd name="T62" fmla="*/ 3574 w 3745"/>
              <a:gd name="T63" fmla="*/ 129 h 374"/>
              <a:gd name="T64" fmla="*/ 3654 w 3745"/>
              <a:gd name="T65" fmla="*/ 98 h 374"/>
              <a:gd name="T66" fmla="*/ 3708 w 3745"/>
              <a:gd name="T67" fmla="*/ 61 h 374"/>
              <a:gd name="T68" fmla="*/ 3739 w 3745"/>
              <a:gd name="T69" fmla="*/ 20 h 374"/>
              <a:gd name="T70" fmla="*/ 3741 w 3745"/>
              <a:gd name="T71" fmla="*/ 12 h 374"/>
              <a:gd name="T72" fmla="*/ 3719 w 3745"/>
              <a:gd name="T73" fmla="*/ 61 h 374"/>
              <a:gd name="T74" fmla="*/ 3668 w 3745"/>
              <a:gd name="T75" fmla="*/ 107 h 374"/>
              <a:gd name="T76" fmla="*/ 3591 w 3745"/>
              <a:gd name="T77" fmla="*/ 149 h 374"/>
              <a:gd name="T78" fmla="*/ 3495 w 3745"/>
              <a:gd name="T79" fmla="*/ 185 h 374"/>
              <a:gd name="T80" fmla="*/ 3380 w 3745"/>
              <a:gd name="T81" fmla="*/ 214 h 374"/>
              <a:gd name="T82" fmla="*/ 3248 w 3745"/>
              <a:gd name="T83" fmla="*/ 234 h 374"/>
              <a:gd name="T84" fmla="*/ 3111 w 3745"/>
              <a:gd name="T85" fmla="*/ 244 h 374"/>
              <a:gd name="T86" fmla="*/ 2225 w 3745"/>
              <a:gd name="T87" fmla="*/ 247 h 374"/>
              <a:gd name="T88" fmla="*/ 2125 w 3745"/>
              <a:gd name="T89" fmla="*/ 251 h 374"/>
              <a:gd name="T90" fmla="*/ 2036 w 3745"/>
              <a:gd name="T91" fmla="*/ 266 h 374"/>
              <a:gd name="T92" fmla="*/ 1961 w 3745"/>
              <a:gd name="T93" fmla="*/ 289 h 374"/>
              <a:gd name="T94" fmla="*/ 1908 w 3745"/>
              <a:gd name="T95" fmla="*/ 319 h 374"/>
              <a:gd name="T96" fmla="*/ 1879 w 3745"/>
              <a:gd name="T97" fmla="*/ 353 h 374"/>
              <a:gd name="T98" fmla="*/ 1874 w 3745"/>
              <a:gd name="T99" fmla="*/ 373 h 374"/>
              <a:gd name="T100" fmla="*/ 1857 w 3745"/>
              <a:gd name="T101" fmla="*/ 337 h 374"/>
              <a:gd name="T102" fmla="*/ 1817 w 3745"/>
              <a:gd name="T103" fmla="*/ 305 h 374"/>
              <a:gd name="T104" fmla="*/ 1751 w 3745"/>
              <a:gd name="T105" fmla="*/ 278 h 374"/>
              <a:gd name="T106" fmla="*/ 1668 w 3745"/>
              <a:gd name="T107" fmla="*/ 258 h 374"/>
              <a:gd name="T108" fmla="*/ 1576 w 3745"/>
              <a:gd name="T109" fmla="*/ 248 h 374"/>
              <a:gd name="T110" fmla="*/ 1522 w 3745"/>
              <a:gd name="T111" fmla="*/ 2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247"/>
                </a:moveTo>
                <a:lnTo>
                  <a:pt x="634" y="244"/>
                </a:lnTo>
                <a:lnTo>
                  <a:pt x="565" y="240"/>
                </a:lnTo>
                <a:lnTo>
                  <a:pt x="496" y="234"/>
                </a:lnTo>
                <a:lnTo>
                  <a:pt x="428" y="225"/>
                </a:lnTo>
                <a:lnTo>
                  <a:pt x="364" y="214"/>
                </a:lnTo>
                <a:lnTo>
                  <a:pt x="304" y="200"/>
                </a:lnTo>
                <a:lnTo>
                  <a:pt x="247" y="185"/>
                </a:lnTo>
                <a:lnTo>
                  <a:pt x="197" y="168"/>
                </a:lnTo>
                <a:lnTo>
                  <a:pt x="151" y="149"/>
                </a:lnTo>
                <a:lnTo>
                  <a:pt x="110" y="129"/>
                </a:lnTo>
                <a:lnTo>
                  <a:pt x="75" y="107"/>
                </a:lnTo>
                <a:lnTo>
                  <a:pt x="46" y="85"/>
                </a:lnTo>
                <a:lnTo>
                  <a:pt x="26" y="61"/>
                </a:lnTo>
                <a:lnTo>
                  <a:pt x="9" y="36"/>
                </a:lnTo>
                <a:lnTo>
                  <a:pt x="3" y="12"/>
                </a:lnTo>
                <a:lnTo>
                  <a:pt x="0" y="0"/>
                </a:lnTo>
                <a:lnTo>
                  <a:pt x="4" y="20"/>
                </a:lnTo>
                <a:lnTo>
                  <a:pt x="15" y="40"/>
                </a:lnTo>
                <a:lnTo>
                  <a:pt x="35" y="61"/>
                </a:lnTo>
                <a:lnTo>
                  <a:pt x="58" y="79"/>
                </a:lnTo>
                <a:lnTo>
                  <a:pt x="88" y="98"/>
                </a:lnTo>
                <a:lnTo>
                  <a:pt x="127" y="114"/>
                </a:lnTo>
                <a:lnTo>
                  <a:pt x="168" y="129"/>
                </a:lnTo>
                <a:lnTo>
                  <a:pt x="215" y="141"/>
                </a:lnTo>
                <a:lnTo>
                  <a:pt x="265" y="152"/>
                </a:lnTo>
                <a:lnTo>
                  <a:pt x="321" y="161"/>
                </a:lnTo>
                <a:lnTo>
                  <a:pt x="376" y="167"/>
                </a:lnTo>
                <a:lnTo>
                  <a:pt x="433" y="171"/>
                </a:lnTo>
                <a:lnTo>
                  <a:pt x="491" y="173"/>
                </a:lnTo>
                <a:lnTo>
                  <a:pt x="1448" y="173"/>
                </a:lnTo>
                <a:lnTo>
                  <a:pt x="1503" y="174"/>
                </a:lnTo>
                <a:lnTo>
                  <a:pt x="1556" y="178"/>
                </a:lnTo>
                <a:lnTo>
                  <a:pt x="1607" y="185"/>
                </a:lnTo>
                <a:lnTo>
                  <a:pt x="1656" y="193"/>
                </a:lnTo>
                <a:lnTo>
                  <a:pt x="1702" y="204"/>
                </a:lnTo>
                <a:lnTo>
                  <a:pt x="1743" y="217"/>
                </a:lnTo>
                <a:lnTo>
                  <a:pt x="1780" y="231"/>
                </a:lnTo>
                <a:lnTo>
                  <a:pt x="1811" y="247"/>
                </a:lnTo>
                <a:lnTo>
                  <a:pt x="1835" y="264"/>
                </a:lnTo>
                <a:lnTo>
                  <a:pt x="1852" y="283"/>
                </a:lnTo>
                <a:lnTo>
                  <a:pt x="1863" y="302"/>
                </a:lnTo>
                <a:lnTo>
                  <a:pt x="1870" y="321"/>
                </a:lnTo>
                <a:lnTo>
                  <a:pt x="1874" y="323"/>
                </a:lnTo>
                <a:lnTo>
                  <a:pt x="1874" y="321"/>
                </a:lnTo>
                <a:lnTo>
                  <a:pt x="1879" y="302"/>
                </a:lnTo>
                <a:lnTo>
                  <a:pt x="1890" y="283"/>
                </a:lnTo>
                <a:lnTo>
                  <a:pt x="1908" y="264"/>
                </a:lnTo>
                <a:lnTo>
                  <a:pt x="1933" y="247"/>
                </a:lnTo>
                <a:lnTo>
                  <a:pt x="1964" y="231"/>
                </a:lnTo>
                <a:lnTo>
                  <a:pt x="2000" y="217"/>
                </a:lnTo>
                <a:lnTo>
                  <a:pt x="2041" y="204"/>
                </a:lnTo>
                <a:lnTo>
                  <a:pt x="2087" y="193"/>
                </a:lnTo>
                <a:lnTo>
                  <a:pt x="2135" y="185"/>
                </a:lnTo>
                <a:lnTo>
                  <a:pt x="2186" y="178"/>
                </a:lnTo>
                <a:lnTo>
                  <a:pt x="2240" y="174"/>
                </a:lnTo>
                <a:lnTo>
                  <a:pt x="2296" y="173"/>
                </a:lnTo>
                <a:lnTo>
                  <a:pt x="3252" y="173"/>
                </a:lnTo>
                <a:lnTo>
                  <a:pt x="3308" y="171"/>
                </a:lnTo>
                <a:lnTo>
                  <a:pt x="3368" y="167"/>
                </a:lnTo>
                <a:lnTo>
                  <a:pt x="3424" y="161"/>
                </a:lnTo>
                <a:lnTo>
                  <a:pt x="3478" y="152"/>
                </a:lnTo>
                <a:lnTo>
                  <a:pt x="3527" y="141"/>
                </a:lnTo>
                <a:lnTo>
                  <a:pt x="3574" y="129"/>
                </a:lnTo>
                <a:lnTo>
                  <a:pt x="3616" y="114"/>
                </a:lnTo>
                <a:lnTo>
                  <a:pt x="3654" y="98"/>
                </a:lnTo>
                <a:lnTo>
                  <a:pt x="3684" y="79"/>
                </a:lnTo>
                <a:lnTo>
                  <a:pt x="3708" y="61"/>
                </a:lnTo>
                <a:lnTo>
                  <a:pt x="3727" y="40"/>
                </a:lnTo>
                <a:lnTo>
                  <a:pt x="3739" y="20"/>
                </a:lnTo>
                <a:lnTo>
                  <a:pt x="3744" y="0"/>
                </a:lnTo>
                <a:lnTo>
                  <a:pt x="3741" y="12"/>
                </a:lnTo>
                <a:lnTo>
                  <a:pt x="3733" y="36"/>
                </a:lnTo>
                <a:lnTo>
                  <a:pt x="3719" y="61"/>
                </a:lnTo>
                <a:lnTo>
                  <a:pt x="3696" y="85"/>
                </a:lnTo>
                <a:lnTo>
                  <a:pt x="3668" y="107"/>
                </a:lnTo>
                <a:lnTo>
                  <a:pt x="3631" y="129"/>
                </a:lnTo>
                <a:lnTo>
                  <a:pt x="3591" y="149"/>
                </a:lnTo>
                <a:lnTo>
                  <a:pt x="3546" y="168"/>
                </a:lnTo>
                <a:lnTo>
                  <a:pt x="3495" y="185"/>
                </a:lnTo>
                <a:lnTo>
                  <a:pt x="3439" y="200"/>
                </a:lnTo>
                <a:lnTo>
                  <a:pt x="3380" y="214"/>
                </a:lnTo>
                <a:lnTo>
                  <a:pt x="3315" y="225"/>
                </a:lnTo>
                <a:lnTo>
                  <a:pt x="3248" y="234"/>
                </a:lnTo>
                <a:lnTo>
                  <a:pt x="3179" y="240"/>
                </a:lnTo>
                <a:lnTo>
                  <a:pt x="3111" y="244"/>
                </a:lnTo>
                <a:lnTo>
                  <a:pt x="3039" y="247"/>
                </a:lnTo>
                <a:lnTo>
                  <a:pt x="2225" y="247"/>
                </a:lnTo>
                <a:lnTo>
                  <a:pt x="2174" y="248"/>
                </a:lnTo>
                <a:lnTo>
                  <a:pt x="2125" y="251"/>
                </a:lnTo>
                <a:lnTo>
                  <a:pt x="2082" y="258"/>
                </a:lnTo>
                <a:lnTo>
                  <a:pt x="2036" y="266"/>
                </a:lnTo>
                <a:lnTo>
                  <a:pt x="1998" y="276"/>
                </a:lnTo>
                <a:lnTo>
                  <a:pt x="1961" y="289"/>
                </a:lnTo>
                <a:lnTo>
                  <a:pt x="1933" y="303"/>
                </a:lnTo>
                <a:lnTo>
                  <a:pt x="1908" y="319"/>
                </a:lnTo>
                <a:lnTo>
                  <a:pt x="1890" y="335"/>
                </a:lnTo>
                <a:lnTo>
                  <a:pt x="1879" y="353"/>
                </a:lnTo>
                <a:lnTo>
                  <a:pt x="1874" y="371"/>
                </a:lnTo>
                <a:lnTo>
                  <a:pt x="1874" y="373"/>
                </a:lnTo>
                <a:lnTo>
                  <a:pt x="1868" y="355"/>
                </a:lnTo>
                <a:lnTo>
                  <a:pt x="1857" y="337"/>
                </a:lnTo>
                <a:lnTo>
                  <a:pt x="1839" y="321"/>
                </a:lnTo>
                <a:lnTo>
                  <a:pt x="1817" y="305"/>
                </a:lnTo>
                <a:lnTo>
                  <a:pt x="1786" y="291"/>
                </a:lnTo>
                <a:lnTo>
                  <a:pt x="1751" y="278"/>
                </a:lnTo>
                <a:lnTo>
                  <a:pt x="1714" y="267"/>
                </a:lnTo>
                <a:lnTo>
                  <a:pt x="1668" y="258"/>
                </a:lnTo>
                <a:lnTo>
                  <a:pt x="1624" y="252"/>
                </a:lnTo>
                <a:lnTo>
                  <a:pt x="1576" y="248"/>
                </a:lnTo>
                <a:lnTo>
                  <a:pt x="1528" y="247"/>
                </a:lnTo>
                <a:lnTo>
                  <a:pt x="1522" y="247"/>
                </a:lnTo>
                <a:lnTo>
                  <a:pt x="703" y="247"/>
                </a:lnTo>
              </a:path>
            </a:pathLst>
          </a:custGeom>
          <a:solidFill>
            <a:srgbClr val="FF3300"/>
          </a:solidFill>
          <a:ln w="12700" cap="rnd" cmpd="sng">
            <a:solidFill>
              <a:srgbClr val="FFFFFF"/>
            </a:solidFill>
            <a:prstDash val="solid"/>
            <a:round/>
            <a:headEnd type="none" w="med" len="med"/>
            <a:tailEnd type="none" w="med" len="med"/>
          </a:ln>
          <a:effectLst>
            <a:outerShdw dist="35921" dir="2700000" algn="ctr" rotWithShape="0">
              <a:schemeClr val="bg2"/>
            </a:outerShdw>
          </a:effectLst>
        </p:spPr>
        <p:txBody>
          <a:bodyPr/>
          <a:lstStyle/>
          <a:p>
            <a:endParaRPr lang="en-US"/>
          </a:p>
        </p:txBody>
      </p:sp>
      <p:sp>
        <p:nvSpPr>
          <p:cNvPr id="263189" name="Rectangle 21"/>
          <p:cNvSpPr>
            <a:spLocks noChangeArrowheads="1"/>
          </p:cNvSpPr>
          <p:nvPr/>
        </p:nvSpPr>
        <p:spPr bwMode="auto">
          <a:xfrm>
            <a:off x="2438400" y="4819650"/>
            <a:ext cx="3886200"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   90 Equivalent Units</a:t>
            </a:r>
          </a:p>
        </p:txBody>
      </p:sp>
      <p:sp>
        <p:nvSpPr>
          <p:cNvPr id="263190" name="Rectangle 22"/>
          <p:cNvSpPr>
            <a:spLocks noChangeArrowheads="1"/>
          </p:cNvSpPr>
          <p:nvPr/>
        </p:nvSpPr>
        <p:spPr bwMode="auto">
          <a:xfrm>
            <a:off x="1146175" y="4724400"/>
            <a:ext cx="12922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solidFill>
                  <a:srgbClr val="FF0000"/>
                </a:solidFill>
              </a:rPr>
              <a:t>200 × 45%</a:t>
            </a:r>
          </a:p>
        </p:txBody>
      </p:sp>
      <p:sp>
        <p:nvSpPr>
          <p:cNvPr id="263191" name="Line 23"/>
          <p:cNvSpPr>
            <a:spLocks noChangeShapeType="1"/>
          </p:cNvSpPr>
          <p:nvPr/>
        </p:nvSpPr>
        <p:spPr bwMode="auto">
          <a:xfrm>
            <a:off x="1123950" y="5068888"/>
            <a:ext cx="1371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pPr>
              <a:defRPr/>
            </a:pPr>
            <a:r>
              <a:rPr lang="en-US" dirty="0">
                <a:solidFill>
                  <a:srgbClr val="000000"/>
                </a:solidFill>
              </a:rPr>
              <a:t>Slide  115 of  181</a:t>
            </a:r>
          </a:p>
        </p:txBody>
      </p:sp>
    </p:spTree>
    <p:extLst>
      <p:ext uri="{BB962C8B-B14F-4D97-AF65-F5344CB8AC3E}">
        <p14:creationId xmlns:p14="http://schemas.microsoft.com/office/powerpoint/2010/main" val="4020286435"/>
      </p:ext>
    </p:extLst>
  </p:cSld>
  <p:clrMapOvr>
    <a:masterClrMapping/>
  </p:clrMapOvr>
  <p:transition>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Line 2"/>
          <p:cNvSpPr>
            <a:spLocks noChangeShapeType="1"/>
          </p:cNvSpPr>
          <p:nvPr/>
        </p:nvSpPr>
        <p:spPr bwMode="auto">
          <a:xfrm flipV="1">
            <a:off x="1143000" y="4171950"/>
            <a:ext cx="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219" name="Rectangle 3"/>
          <p:cNvSpPr>
            <a:spLocks noChangeArrowheads="1"/>
          </p:cNvSpPr>
          <p:nvPr/>
        </p:nvSpPr>
        <p:spPr bwMode="auto">
          <a:xfrm>
            <a:off x="533400" y="2806700"/>
            <a:ext cx="8293100" cy="144780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0" name="Rectangle 4"/>
          <p:cNvSpPr>
            <a:spLocks noChangeArrowheads="1"/>
          </p:cNvSpPr>
          <p:nvPr/>
        </p:nvSpPr>
        <p:spPr bwMode="auto">
          <a:xfrm>
            <a:off x="384175" y="2927350"/>
            <a:ext cx="26638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000" b="1">
                <a:solidFill>
                  <a:srgbClr val="996633"/>
                </a:solidFill>
              </a:rPr>
              <a:t>Beginning</a:t>
            </a:r>
            <a:br>
              <a:rPr lang="en-US" sz="2000" b="1">
                <a:solidFill>
                  <a:srgbClr val="996633"/>
                </a:solidFill>
              </a:rPr>
            </a:br>
            <a:r>
              <a:rPr lang="en-US" sz="2000" b="1">
                <a:solidFill>
                  <a:srgbClr val="996633"/>
                </a:solidFill>
              </a:rPr>
              <a:t>Work in Process</a:t>
            </a:r>
            <a:br>
              <a:rPr lang="en-US" sz="2000" b="1">
                <a:solidFill>
                  <a:srgbClr val="996633"/>
                </a:solidFill>
              </a:rPr>
            </a:br>
            <a:r>
              <a:rPr lang="en-US" sz="2000" b="1">
                <a:solidFill>
                  <a:srgbClr val="996633"/>
                </a:solidFill>
              </a:rPr>
              <a:t>200 Units</a:t>
            </a:r>
            <a:br>
              <a:rPr lang="en-US" sz="2000" b="1">
                <a:solidFill>
                  <a:srgbClr val="996633"/>
                </a:solidFill>
              </a:rPr>
            </a:br>
            <a:r>
              <a:rPr lang="en-US" sz="2000" b="1">
                <a:solidFill>
                  <a:srgbClr val="996633"/>
                </a:solidFill>
              </a:rPr>
              <a:t>30% Complete</a:t>
            </a:r>
          </a:p>
        </p:txBody>
      </p:sp>
      <p:sp>
        <p:nvSpPr>
          <p:cNvPr id="265221" name="Line 5"/>
          <p:cNvSpPr>
            <a:spLocks noChangeShapeType="1"/>
          </p:cNvSpPr>
          <p:nvPr/>
        </p:nvSpPr>
        <p:spPr bwMode="auto">
          <a:xfrm>
            <a:off x="2895600" y="2819400"/>
            <a:ext cx="0" cy="1435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2" name="Rectangle 6"/>
          <p:cNvSpPr>
            <a:spLocks noChangeArrowheads="1"/>
          </p:cNvSpPr>
          <p:nvPr/>
        </p:nvSpPr>
        <p:spPr bwMode="auto">
          <a:xfrm>
            <a:off x="6326188" y="2873375"/>
            <a:ext cx="258762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000" b="1">
                <a:solidFill>
                  <a:srgbClr val="996633"/>
                </a:solidFill>
              </a:rPr>
              <a:t>Ending</a:t>
            </a:r>
            <a:br>
              <a:rPr lang="en-US" sz="2000" b="1">
                <a:solidFill>
                  <a:srgbClr val="996633"/>
                </a:solidFill>
              </a:rPr>
            </a:br>
            <a:r>
              <a:rPr lang="en-US" sz="2000" b="1">
                <a:solidFill>
                  <a:srgbClr val="996633"/>
                </a:solidFill>
              </a:rPr>
              <a:t>Work in Process</a:t>
            </a:r>
            <a:br>
              <a:rPr lang="en-US" sz="2000" b="1">
                <a:solidFill>
                  <a:srgbClr val="996633"/>
                </a:solidFill>
              </a:rPr>
            </a:br>
            <a:r>
              <a:rPr lang="en-US" sz="2000" b="1">
                <a:solidFill>
                  <a:srgbClr val="996633"/>
                </a:solidFill>
              </a:rPr>
              <a:t>400 Units</a:t>
            </a:r>
            <a:br>
              <a:rPr lang="en-US" sz="2000" b="1">
                <a:solidFill>
                  <a:srgbClr val="996633"/>
                </a:solidFill>
              </a:rPr>
            </a:br>
            <a:r>
              <a:rPr lang="en-US" sz="2000" b="1">
                <a:solidFill>
                  <a:srgbClr val="996633"/>
                </a:solidFill>
              </a:rPr>
              <a:t>25% Complete</a:t>
            </a:r>
          </a:p>
        </p:txBody>
      </p:sp>
      <p:sp>
        <p:nvSpPr>
          <p:cNvPr id="265223" name="Line 7"/>
          <p:cNvSpPr>
            <a:spLocks noChangeShapeType="1"/>
          </p:cNvSpPr>
          <p:nvPr/>
        </p:nvSpPr>
        <p:spPr bwMode="auto">
          <a:xfrm>
            <a:off x="6248400" y="2819400"/>
            <a:ext cx="0" cy="1435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4" name="Rectangle 8"/>
          <p:cNvSpPr>
            <a:spLocks noChangeArrowheads="1"/>
          </p:cNvSpPr>
          <p:nvPr/>
        </p:nvSpPr>
        <p:spPr bwMode="auto">
          <a:xfrm>
            <a:off x="4268788" y="1601788"/>
            <a:ext cx="29686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5,000 Units Started</a:t>
            </a:r>
          </a:p>
        </p:txBody>
      </p:sp>
      <p:sp>
        <p:nvSpPr>
          <p:cNvPr id="265225" name="Rectangle 9"/>
          <p:cNvSpPr>
            <a:spLocks noChangeArrowheads="1"/>
          </p:cNvSpPr>
          <p:nvPr/>
        </p:nvSpPr>
        <p:spPr bwMode="auto">
          <a:xfrm>
            <a:off x="2743200" y="3248025"/>
            <a:ext cx="3578225"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spcBef>
                <a:spcPct val="50000"/>
              </a:spcBef>
            </a:pPr>
            <a:r>
              <a:rPr lang="en-US" sz="2000" b="1">
                <a:solidFill>
                  <a:srgbClr val="FC0128"/>
                </a:solidFill>
              </a:rPr>
              <a:t>4,600 Units Started</a:t>
            </a:r>
            <a:br>
              <a:rPr lang="en-US" sz="2000" b="1">
                <a:solidFill>
                  <a:srgbClr val="FC0128"/>
                </a:solidFill>
              </a:rPr>
            </a:br>
            <a:r>
              <a:rPr lang="en-US" sz="2000" b="1">
                <a:solidFill>
                  <a:srgbClr val="FC0128"/>
                </a:solidFill>
              </a:rPr>
              <a:t>and Completed</a:t>
            </a:r>
          </a:p>
        </p:txBody>
      </p:sp>
      <p:sp>
        <p:nvSpPr>
          <p:cNvPr id="265226" name="Freeform 10"/>
          <p:cNvSpPr>
            <a:spLocks/>
          </p:cNvSpPr>
          <p:nvPr/>
        </p:nvSpPr>
        <p:spPr bwMode="auto">
          <a:xfrm>
            <a:off x="2895600" y="2073275"/>
            <a:ext cx="5945188" cy="593725"/>
          </a:xfrm>
          <a:custGeom>
            <a:avLst/>
            <a:gdLst>
              <a:gd name="T0" fmla="*/ 634 w 3745"/>
              <a:gd name="T1" fmla="*/ 129 h 374"/>
              <a:gd name="T2" fmla="*/ 496 w 3745"/>
              <a:gd name="T3" fmla="*/ 139 h 374"/>
              <a:gd name="T4" fmla="*/ 364 w 3745"/>
              <a:gd name="T5" fmla="*/ 159 h 374"/>
              <a:gd name="T6" fmla="*/ 247 w 3745"/>
              <a:gd name="T7" fmla="*/ 188 h 374"/>
              <a:gd name="T8" fmla="*/ 151 w 3745"/>
              <a:gd name="T9" fmla="*/ 224 h 374"/>
              <a:gd name="T10" fmla="*/ 75 w 3745"/>
              <a:gd name="T11" fmla="*/ 266 h 374"/>
              <a:gd name="T12" fmla="*/ 26 w 3745"/>
              <a:gd name="T13" fmla="*/ 312 h 374"/>
              <a:gd name="T14" fmla="*/ 3 w 3745"/>
              <a:gd name="T15" fmla="*/ 361 h 374"/>
              <a:gd name="T16" fmla="*/ 4 w 3745"/>
              <a:gd name="T17" fmla="*/ 353 h 374"/>
              <a:gd name="T18" fmla="*/ 35 w 3745"/>
              <a:gd name="T19" fmla="*/ 312 h 374"/>
              <a:gd name="T20" fmla="*/ 88 w 3745"/>
              <a:gd name="T21" fmla="*/ 275 h 374"/>
              <a:gd name="T22" fmla="*/ 168 w 3745"/>
              <a:gd name="T23" fmla="*/ 244 h 374"/>
              <a:gd name="T24" fmla="*/ 265 w 3745"/>
              <a:gd name="T25" fmla="*/ 221 h 374"/>
              <a:gd name="T26" fmla="*/ 376 w 3745"/>
              <a:gd name="T27" fmla="*/ 206 h 374"/>
              <a:gd name="T28" fmla="*/ 491 w 3745"/>
              <a:gd name="T29" fmla="*/ 200 h 374"/>
              <a:gd name="T30" fmla="*/ 1503 w 3745"/>
              <a:gd name="T31" fmla="*/ 199 h 374"/>
              <a:gd name="T32" fmla="*/ 1607 w 3745"/>
              <a:gd name="T33" fmla="*/ 188 h 374"/>
              <a:gd name="T34" fmla="*/ 1702 w 3745"/>
              <a:gd name="T35" fmla="*/ 169 h 374"/>
              <a:gd name="T36" fmla="*/ 1780 w 3745"/>
              <a:gd name="T37" fmla="*/ 142 h 374"/>
              <a:gd name="T38" fmla="*/ 1835 w 3745"/>
              <a:gd name="T39" fmla="*/ 109 h 374"/>
              <a:gd name="T40" fmla="*/ 1863 w 3745"/>
              <a:gd name="T41" fmla="*/ 71 h 374"/>
              <a:gd name="T42" fmla="*/ 1874 w 3745"/>
              <a:gd name="T43" fmla="*/ 50 h 374"/>
              <a:gd name="T44" fmla="*/ 1879 w 3745"/>
              <a:gd name="T45" fmla="*/ 71 h 374"/>
              <a:gd name="T46" fmla="*/ 1908 w 3745"/>
              <a:gd name="T47" fmla="*/ 109 h 374"/>
              <a:gd name="T48" fmla="*/ 1964 w 3745"/>
              <a:gd name="T49" fmla="*/ 142 h 374"/>
              <a:gd name="T50" fmla="*/ 2041 w 3745"/>
              <a:gd name="T51" fmla="*/ 169 h 374"/>
              <a:gd name="T52" fmla="*/ 2135 w 3745"/>
              <a:gd name="T53" fmla="*/ 188 h 374"/>
              <a:gd name="T54" fmla="*/ 2240 w 3745"/>
              <a:gd name="T55" fmla="*/ 199 h 374"/>
              <a:gd name="T56" fmla="*/ 3252 w 3745"/>
              <a:gd name="T57" fmla="*/ 200 h 374"/>
              <a:gd name="T58" fmla="*/ 3368 w 3745"/>
              <a:gd name="T59" fmla="*/ 206 h 374"/>
              <a:gd name="T60" fmla="*/ 3478 w 3745"/>
              <a:gd name="T61" fmla="*/ 221 h 374"/>
              <a:gd name="T62" fmla="*/ 3574 w 3745"/>
              <a:gd name="T63" fmla="*/ 244 h 374"/>
              <a:gd name="T64" fmla="*/ 3654 w 3745"/>
              <a:gd name="T65" fmla="*/ 275 h 374"/>
              <a:gd name="T66" fmla="*/ 3708 w 3745"/>
              <a:gd name="T67" fmla="*/ 312 h 374"/>
              <a:gd name="T68" fmla="*/ 3739 w 3745"/>
              <a:gd name="T69" fmla="*/ 353 h 374"/>
              <a:gd name="T70" fmla="*/ 3741 w 3745"/>
              <a:gd name="T71" fmla="*/ 361 h 374"/>
              <a:gd name="T72" fmla="*/ 3719 w 3745"/>
              <a:gd name="T73" fmla="*/ 312 h 374"/>
              <a:gd name="T74" fmla="*/ 3668 w 3745"/>
              <a:gd name="T75" fmla="*/ 266 h 374"/>
              <a:gd name="T76" fmla="*/ 3591 w 3745"/>
              <a:gd name="T77" fmla="*/ 224 h 374"/>
              <a:gd name="T78" fmla="*/ 3495 w 3745"/>
              <a:gd name="T79" fmla="*/ 188 h 374"/>
              <a:gd name="T80" fmla="*/ 3380 w 3745"/>
              <a:gd name="T81" fmla="*/ 159 h 374"/>
              <a:gd name="T82" fmla="*/ 3248 w 3745"/>
              <a:gd name="T83" fmla="*/ 139 h 374"/>
              <a:gd name="T84" fmla="*/ 3111 w 3745"/>
              <a:gd name="T85" fmla="*/ 129 h 374"/>
              <a:gd name="T86" fmla="*/ 2225 w 3745"/>
              <a:gd name="T87" fmla="*/ 126 h 374"/>
              <a:gd name="T88" fmla="*/ 2125 w 3745"/>
              <a:gd name="T89" fmla="*/ 122 h 374"/>
              <a:gd name="T90" fmla="*/ 2036 w 3745"/>
              <a:gd name="T91" fmla="*/ 107 h 374"/>
              <a:gd name="T92" fmla="*/ 1961 w 3745"/>
              <a:gd name="T93" fmla="*/ 84 h 374"/>
              <a:gd name="T94" fmla="*/ 1908 w 3745"/>
              <a:gd name="T95" fmla="*/ 54 h 374"/>
              <a:gd name="T96" fmla="*/ 1879 w 3745"/>
              <a:gd name="T97" fmla="*/ 20 h 374"/>
              <a:gd name="T98" fmla="*/ 1874 w 3745"/>
              <a:gd name="T99" fmla="*/ 0 h 374"/>
              <a:gd name="T100" fmla="*/ 1857 w 3745"/>
              <a:gd name="T101" fmla="*/ 36 h 374"/>
              <a:gd name="T102" fmla="*/ 1817 w 3745"/>
              <a:gd name="T103" fmla="*/ 68 h 374"/>
              <a:gd name="T104" fmla="*/ 1751 w 3745"/>
              <a:gd name="T105" fmla="*/ 95 h 374"/>
              <a:gd name="T106" fmla="*/ 1668 w 3745"/>
              <a:gd name="T107" fmla="*/ 115 h 374"/>
              <a:gd name="T108" fmla="*/ 1576 w 3745"/>
              <a:gd name="T109" fmla="*/ 125 h 374"/>
              <a:gd name="T110" fmla="*/ 1522 w 3745"/>
              <a:gd name="T111" fmla="*/ 12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126"/>
                </a:moveTo>
                <a:lnTo>
                  <a:pt x="634" y="129"/>
                </a:lnTo>
                <a:lnTo>
                  <a:pt x="565" y="133"/>
                </a:lnTo>
                <a:lnTo>
                  <a:pt x="496" y="139"/>
                </a:lnTo>
                <a:lnTo>
                  <a:pt x="428" y="148"/>
                </a:lnTo>
                <a:lnTo>
                  <a:pt x="364" y="159"/>
                </a:lnTo>
                <a:lnTo>
                  <a:pt x="304" y="173"/>
                </a:lnTo>
                <a:lnTo>
                  <a:pt x="247" y="188"/>
                </a:lnTo>
                <a:lnTo>
                  <a:pt x="197" y="205"/>
                </a:lnTo>
                <a:lnTo>
                  <a:pt x="151" y="224"/>
                </a:lnTo>
                <a:lnTo>
                  <a:pt x="110" y="244"/>
                </a:lnTo>
                <a:lnTo>
                  <a:pt x="75" y="266"/>
                </a:lnTo>
                <a:lnTo>
                  <a:pt x="46" y="288"/>
                </a:lnTo>
                <a:lnTo>
                  <a:pt x="26" y="312"/>
                </a:lnTo>
                <a:lnTo>
                  <a:pt x="9" y="337"/>
                </a:lnTo>
                <a:lnTo>
                  <a:pt x="3" y="361"/>
                </a:lnTo>
                <a:lnTo>
                  <a:pt x="0" y="373"/>
                </a:lnTo>
                <a:lnTo>
                  <a:pt x="4" y="353"/>
                </a:lnTo>
                <a:lnTo>
                  <a:pt x="15" y="333"/>
                </a:lnTo>
                <a:lnTo>
                  <a:pt x="35" y="312"/>
                </a:lnTo>
                <a:lnTo>
                  <a:pt x="58" y="294"/>
                </a:lnTo>
                <a:lnTo>
                  <a:pt x="88" y="275"/>
                </a:lnTo>
                <a:lnTo>
                  <a:pt x="127" y="259"/>
                </a:lnTo>
                <a:lnTo>
                  <a:pt x="168" y="244"/>
                </a:lnTo>
                <a:lnTo>
                  <a:pt x="215" y="232"/>
                </a:lnTo>
                <a:lnTo>
                  <a:pt x="265" y="221"/>
                </a:lnTo>
                <a:lnTo>
                  <a:pt x="321" y="212"/>
                </a:lnTo>
                <a:lnTo>
                  <a:pt x="376" y="206"/>
                </a:lnTo>
                <a:lnTo>
                  <a:pt x="433" y="202"/>
                </a:lnTo>
                <a:lnTo>
                  <a:pt x="491" y="200"/>
                </a:lnTo>
                <a:lnTo>
                  <a:pt x="1448" y="200"/>
                </a:lnTo>
                <a:lnTo>
                  <a:pt x="1503" y="199"/>
                </a:lnTo>
                <a:lnTo>
                  <a:pt x="1556" y="195"/>
                </a:lnTo>
                <a:lnTo>
                  <a:pt x="1607" y="188"/>
                </a:lnTo>
                <a:lnTo>
                  <a:pt x="1656" y="180"/>
                </a:lnTo>
                <a:lnTo>
                  <a:pt x="1702" y="169"/>
                </a:lnTo>
                <a:lnTo>
                  <a:pt x="1743" y="156"/>
                </a:lnTo>
                <a:lnTo>
                  <a:pt x="1780" y="142"/>
                </a:lnTo>
                <a:lnTo>
                  <a:pt x="1811" y="126"/>
                </a:lnTo>
                <a:lnTo>
                  <a:pt x="1835" y="109"/>
                </a:lnTo>
                <a:lnTo>
                  <a:pt x="1852" y="90"/>
                </a:lnTo>
                <a:lnTo>
                  <a:pt x="1863" y="71"/>
                </a:lnTo>
                <a:lnTo>
                  <a:pt x="1870" y="52"/>
                </a:lnTo>
                <a:lnTo>
                  <a:pt x="1874" y="50"/>
                </a:lnTo>
                <a:lnTo>
                  <a:pt x="1874" y="52"/>
                </a:lnTo>
                <a:lnTo>
                  <a:pt x="1879" y="71"/>
                </a:lnTo>
                <a:lnTo>
                  <a:pt x="1890" y="90"/>
                </a:lnTo>
                <a:lnTo>
                  <a:pt x="1908" y="109"/>
                </a:lnTo>
                <a:lnTo>
                  <a:pt x="1933" y="126"/>
                </a:lnTo>
                <a:lnTo>
                  <a:pt x="1964" y="142"/>
                </a:lnTo>
                <a:lnTo>
                  <a:pt x="2000" y="156"/>
                </a:lnTo>
                <a:lnTo>
                  <a:pt x="2041" y="169"/>
                </a:lnTo>
                <a:lnTo>
                  <a:pt x="2087" y="180"/>
                </a:lnTo>
                <a:lnTo>
                  <a:pt x="2135" y="188"/>
                </a:lnTo>
                <a:lnTo>
                  <a:pt x="2186" y="195"/>
                </a:lnTo>
                <a:lnTo>
                  <a:pt x="2240" y="199"/>
                </a:lnTo>
                <a:lnTo>
                  <a:pt x="2296" y="200"/>
                </a:lnTo>
                <a:lnTo>
                  <a:pt x="3252" y="200"/>
                </a:lnTo>
                <a:lnTo>
                  <a:pt x="3308" y="202"/>
                </a:lnTo>
                <a:lnTo>
                  <a:pt x="3368" y="206"/>
                </a:lnTo>
                <a:lnTo>
                  <a:pt x="3424" y="212"/>
                </a:lnTo>
                <a:lnTo>
                  <a:pt x="3478" y="221"/>
                </a:lnTo>
                <a:lnTo>
                  <a:pt x="3527" y="232"/>
                </a:lnTo>
                <a:lnTo>
                  <a:pt x="3574" y="244"/>
                </a:lnTo>
                <a:lnTo>
                  <a:pt x="3616" y="259"/>
                </a:lnTo>
                <a:lnTo>
                  <a:pt x="3654" y="275"/>
                </a:lnTo>
                <a:lnTo>
                  <a:pt x="3684" y="294"/>
                </a:lnTo>
                <a:lnTo>
                  <a:pt x="3708" y="312"/>
                </a:lnTo>
                <a:lnTo>
                  <a:pt x="3727" y="333"/>
                </a:lnTo>
                <a:lnTo>
                  <a:pt x="3739" y="353"/>
                </a:lnTo>
                <a:lnTo>
                  <a:pt x="3744" y="373"/>
                </a:lnTo>
                <a:lnTo>
                  <a:pt x="3741" y="361"/>
                </a:lnTo>
                <a:lnTo>
                  <a:pt x="3733" y="337"/>
                </a:lnTo>
                <a:lnTo>
                  <a:pt x="3719" y="312"/>
                </a:lnTo>
                <a:lnTo>
                  <a:pt x="3696" y="288"/>
                </a:lnTo>
                <a:lnTo>
                  <a:pt x="3668" y="266"/>
                </a:lnTo>
                <a:lnTo>
                  <a:pt x="3631" y="244"/>
                </a:lnTo>
                <a:lnTo>
                  <a:pt x="3591" y="224"/>
                </a:lnTo>
                <a:lnTo>
                  <a:pt x="3546" y="205"/>
                </a:lnTo>
                <a:lnTo>
                  <a:pt x="3495" y="188"/>
                </a:lnTo>
                <a:lnTo>
                  <a:pt x="3439" y="173"/>
                </a:lnTo>
                <a:lnTo>
                  <a:pt x="3380" y="159"/>
                </a:lnTo>
                <a:lnTo>
                  <a:pt x="3315" y="148"/>
                </a:lnTo>
                <a:lnTo>
                  <a:pt x="3248" y="139"/>
                </a:lnTo>
                <a:lnTo>
                  <a:pt x="3179" y="133"/>
                </a:lnTo>
                <a:lnTo>
                  <a:pt x="3111" y="129"/>
                </a:lnTo>
                <a:lnTo>
                  <a:pt x="3039" y="126"/>
                </a:lnTo>
                <a:lnTo>
                  <a:pt x="2225" y="126"/>
                </a:lnTo>
                <a:lnTo>
                  <a:pt x="2174" y="125"/>
                </a:lnTo>
                <a:lnTo>
                  <a:pt x="2125" y="122"/>
                </a:lnTo>
                <a:lnTo>
                  <a:pt x="2082" y="115"/>
                </a:lnTo>
                <a:lnTo>
                  <a:pt x="2036" y="107"/>
                </a:lnTo>
                <a:lnTo>
                  <a:pt x="1998" y="97"/>
                </a:lnTo>
                <a:lnTo>
                  <a:pt x="1961" y="84"/>
                </a:lnTo>
                <a:lnTo>
                  <a:pt x="1933" y="70"/>
                </a:lnTo>
                <a:lnTo>
                  <a:pt x="1908" y="54"/>
                </a:lnTo>
                <a:lnTo>
                  <a:pt x="1890" y="38"/>
                </a:lnTo>
                <a:lnTo>
                  <a:pt x="1879" y="20"/>
                </a:lnTo>
                <a:lnTo>
                  <a:pt x="1874" y="2"/>
                </a:lnTo>
                <a:lnTo>
                  <a:pt x="1874" y="0"/>
                </a:lnTo>
                <a:lnTo>
                  <a:pt x="1868" y="18"/>
                </a:lnTo>
                <a:lnTo>
                  <a:pt x="1857" y="36"/>
                </a:lnTo>
                <a:lnTo>
                  <a:pt x="1839" y="52"/>
                </a:lnTo>
                <a:lnTo>
                  <a:pt x="1817" y="68"/>
                </a:lnTo>
                <a:lnTo>
                  <a:pt x="1786" y="82"/>
                </a:lnTo>
                <a:lnTo>
                  <a:pt x="1751" y="95"/>
                </a:lnTo>
                <a:lnTo>
                  <a:pt x="1714" y="106"/>
                </a:lnTo>
                <a:lnTo>
                  <a:pt x="1668" y="115"/>
                </a:lnTo>
                <a:lnTo>
                  <a:pt x="1624" y="121"/>
                </a:lnTo>
                <a:lnTo>
                  <a:pt x="1576" y="125"/>
                </a:lnTo>
                <a:lnTo>
                  <a:pt x="1528" y="126"/>
                </a:lnTo>
                <a:lnTo>
                  <a:pt x="1522" y="126"/>
                </a:lnTo>
                <a:lnTo>
                  <a:pt x="703" y="126"/>
                </a:lnTo>
              </a:path>
            </a:pathLst>
          </a:custGeom>
          <a:solidFill>
            <a:srgbClr val="FF3300"/>
          </a:solidFill>
          <a:ln w="12700" cap="rnd" cmpd="sng">
            <a:solidFill>
              <a:srgbClr val="FFFFFF"/>
            </a:solidFill>
            <a:prstDash val="solid"/>
            <a:round/>
            <a:headEnd type="none" w="med" len="med"/>
            <a:tailEnd type="none" w="med" len="med"/>
          </a:ln>
          <a:effectLst>
            <a:outerShdw dist="35921" dir="2700000" algn="ctr" rotWithShape="0">
              <a:schemeClr val="bg2"/>
            </a:outerShdw>
          </a:effectLst>
        </p:spPr>
        <p:txBody>
          <a:bodyPr/>
          <a:lstStyle/>
          <a:p>
            <a:endParaRPr lang="en-US"/>
          </a:p>
        </p:txBody>
      </p:sp>
      <p:sp>
        <p:nvSpPr>
          <p:cNvPr id="265227" name="Rectangle 11"/>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FIFO Example</a:t>
            </a:r>
            <a:endParaRPr lang="en-US">
              <a:solidFill>
                <a:srgbClr val="F39FD1"/>
              </a:solidFill>
            </a:endParaRPr>
          </a:p>
        </p:txBody>
      </p:sp>
      <p:sp>
        <p:nvSpPr>
          <p:cNvPr id="265228" name="Rectangle 12"/>
          <p:cNvSpPr>
            <a:spLocks noChangeArrowheads="1"/>
          </p:cNvSpPr>
          <p:nvPr/>
        </p:nvSpPr>
        <p:spPr bwMode="auto">
          <a:xfrm>
            <a:off x="533400" y="1524000"/>
            <a:ext cx="2819400" cy="685800"/>
          </a:xfrm>
          <a:prstGeom prst="rect">
            <a:avLst/>
          </a:prstGeom>
          <a:solidFill>
            <a:srgbClr val="FFDDDD"/>
          </a:solidFill>
          <a:ln w="9525">
            <a:solidFill>
              <a:srgbClr val="006600"/>
            </a:solidFill>
            <a:miter lim="800000"/>
            <a:headEnd/>
            <a:tailEnd/>
          </a:ln>
          <a:effectLst>
            <a:outerShdw dist="71842" dir="2700000" algn="ctr" rotWithShape="0">
              <a:schemeClr val="tx1"/>
            </a:outerShdw>
          </a:effectLst>
        </p:spPr>
        <p:txBody>
          <a:bodyPr wrap="none" anchor="ctr"/>
          <a:lstStyle/>
          <a:p>
            <a:pPr algn="ctr"/>
            <a:r>
              <a:rPr lang="en-US" sz="4000">
                <a:solidFill>
                  <a:srgbClr val="FF0000"/>
                </a:solidFill>
                <a:latin typeface="Times New Roman" pitchFamily="18" charset="0"/>
              </a:rPr>
              <a:t>Conversion</a:t>
            </a:r>
          </a:p>
        </p:txBody>
      </p:sp>
      <p:sp>
        <p:nvSpPr>
          <p:cNvPr id="265229" name="Rectangle 13"/>
          <p:cNvSpPr>
            <a:spLocks noChangeArrowheads="1"/>
          </p:cNvSpPr>
          <p:nvPr/>
        </p:nvSpPr>
        <p:spPr bwMode="auto">
          <a:xfrm>
            <a:off x="2271713" y="5105400"/>
            <a:ext cx="35020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4,600 Units Completed</a:t>
            </a:r>
          </a:p>
        </p:txBody>
      </p:sp>
      <p:sp>
        <p:nvSpPr>
          <p:cNvPr id="265230" name="Line 14"/>
          <p:cNvSpPr>
            <a:spLocks noChangeShapeType="1"/>
          </p:cNvSpPr>
          <p:nvPr/>
        </p:nvSpPr>
        <p:spPr bwMode="auto">
          <a:xfrm>
            <a:off x="7543800" y="4279900"/>
            <a:ext cx="0" cy="1346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1" name="Line 15"/>
          <p:cNvSpPr>
            <a:spLocks noChangeShapeType="1"/>
          </p:cNvSpPr>
          <p:nvPr/>
        </p:nvSpPr>
        <p:spPr bwMode="auto">
          <a:xfrm flipH="1">
            <a:off x="6248400" y="5638800"/>
            <a:ext cx="13081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2" name="Rectangle 16"/>
          <p:cNvSpPr>
            <a:spLocks noChangeArrowheads="1"/>
          </p:cNvSpPr>
          <p:nvPr/>
        </p:nvSpPr>
        <p:spPr bwMode="auto">
          <a:xfrm>
            <a:off x="2289175" y="5410200"/>
            <a:ext cx="73882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   100 Equivalent Units</a:t>
            </a:r>
          </a:p>
        </p:txBody>
      </p:sp>
      <p:sp>
        <p:nvSpPr>
          <p:cNvPr id="265233" name="Rectangle 17"/>
          <p:cNvSpPr>
            <a:spLocks noChangeArrowheads="1"/>
          </p:cNvSpPr>
          <p:nvPr/>
        </p:nvSpPr>
        <p:spPr bwMode="auto">
          <a:xfrm>
            <a:off x="6308725" y="5275263"/>
            <a:ext cx="129222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solidFill>
                  <a:srgbClr val="FF0000"/>
                </a:solidFill>
              </a:rPr>
              <a:t>400 × 25%</a:t>
            </a:r>
          </a:p>
        </p:txBody>
      </p:sp>
      <p:sp>
        <p:nvSpPr>
          <p:cNvPr id="265234" name="Rectangle 18"/>
          <p:cNvSpPr>
            <a:spLocks noChangeArrowheads="1"/>
          </p:cNvSpPr>
          <p:nvPr/>
        </p:nvSpPr>
        <p:spPr bwMode="auto">
          <a:xfrm>
            <a:off x="2289175" y="5734050"/>
            <a:ext cx="3502025" cy="81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solidFill>
                  <a:srgbClr val="006600"/>
                </a:solidFill>
              </a:rPr>
              <a:t>4,840 Equivalent units</a:t>
            </a:r>
            <a:br>
              <a:rPr lang="en-US" sz="2400" b="1">
                <a:solidFill>
                  <a:srgbClr val="006600"/>
                </a:solidFill>
              </a:rPr>
            </a:br>
            <a:r>
              <a:rPr lang="en-US" sz="2400" b="1">
                <a:solidFill>
                  <a:srgbClr val="006600"/>
                </a:solidFill>
              </a:rPr>
              <a:t>          of production</a:t>
            </a:r>
          </a:p>
        </p:txBody>
      </p:sp>
      <p:sp>
        <p:nvSpPr>
          <p:cNvPr id="265235" name="Line 19"/>
          <p:cNvSpPr>
            <a:spLocks noChangeShapeType="1"/>
          </p:cNvSpPr>
          <p:nvPr/>
        </p:nvSpPr>
        <p:spPr bwMode="auto">
          <a:xfrm>
            <a:off x="2370138" y="5791200"/>
            <a:ext cx="3111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6" name="Freeform 20"/>
          <p:cNvSpPr>
            <a:spLocks/>
          </p:cNvSpPr>
          <p:nvPr/>
        </p:nvSpPr>
        <p:spPr bwMode="auto">
          <a:xfrm>
            <a:off x="379413" y="4191000"/>
            <a:ext cx="5945187" cy="593725"/>
          </a:xfrm>
          <a:custGeom>
            <a:avLst/>
            <a:gdLst>
              <a:gd name="T0" fmla="*/ 634 w 3745"/>
              <a:gd name="T1" fmla="*/ 244 h 374"/>
              <a:gd name="T2" fmla="*/ 496 w 3745"/>
              <a:gd name="T3" fmla="*/ 234 h 374"/>
              <a:gd name="T4" fmla="*/ 364 w 3745"/>
              <a:gd name="T5" fmla="*/ 214 h 374"/>
              <a:gd name="T6" fmla="*/ 247 w 3745"/>
              <a:gd name="T7" fmla="*/ 185 h 374"/>
              <a:gd name="T8" fmla="*/ 151 w 3745"/>
              <a:gd name="T9" fmla="*/ 149 h 374"/>
              <a:gd name="T10" fmla="*/ 75 w 3745"/>
              <a:gd name="T11" fmla="*/ 107 h 374"/>
              <a:gd name="T12" fmla="*/ 26 w 3745"/>
              <a:gd name="T13" fmla="*/ 61 h 374"/>
              <a:gd name="T14" fmla="*/ 3 w 3745"/>
              <a:gd name="T15" fmla="*/ 12 h 374"/>
              <a:gd name="T16" fmla="*/ 4 w 3745"/>
              <a:gd name="T17" fmla="*/ 20 h 374"/>
              <a:gd name="T18" fmla="*/ 35 w 3745"/>
              <a:gd name="T19" fmla="*/ 61 h 374"/>
              <a:gd name="T20" fmla="*/ 88 w 3745"/>
              <a:gd name="T21" fmla="*/ 98 h 374"/>
              <a:gd name="T22" fmla="*/ 168 w 3745"/>
              <a:gd name="T23" fmla="*/ 129 h 374"/>
              <a:gd name="T24" fmla="*/ 265 w 3745"/>
              <a:gd name="T25" fmla="*/ 152 h 374"/>
              <a:gd name="T26" fmla="*/ 376 w 3745"/>
              <a:gd name="T27" fmla="*/ 167 h 374"/>
              <a:gd name="T28" fmla="*/ 491 w 3745"/>
              <a:gd name="T29" fmla="*/ 173 h 374"/>
              <a:gd name="T30" fmla="*/ 1503 w 3745"/>
              <a:gd name="T31" fmla="*/ 174 h 374"/>
              <a:gd name="T32" fmla="*/ 1607 w 3745"/>
              <a:gd name="T33" fmla="*/ 185 h 374"/>
              <a:gd name="T34" fmla="*/ 1702 w 3745"/>
              <a:gd name="T35" fmla="*/ 204 h 374"/>
              <a:gd name="T36" fmla="*/ 1780 w 3745"/>
              <a:gd name="T37" fmla="*/ 231 h 374"/>
              <a:gd name="T38" fmla="*/ 1835 w 3745"/>
              <a:gd name="T39" fmla="*/ 264 h 374"/>
              <a:gd name="T40" fmla="*/ 1863 w 3745"/>
              <a:gd name="T41" fmla="*/ 302 h 374"/>
              <a:gd name="T42" fmla="*/ 1874 w 3745"/>
              <a:gd name="T43" fmla="*/ 323 h 374"/>
              <a:gd name="T44" fmla="*/ 1879 w 3745"/>
              <a:gd name="T45" fmla="*/ 302 h 374"/>
              <a:gd name="T46" fmla="*/ 1908 w 3745"/>
              <a:gd name="T47" fmla="*/ 264 h 374"/>
              <a:gd name="T48" fmla="*/ 1964 w 3745"/>
              <a:gd name="T49" fmla="*/ 231 h 374"/>
              <a:gd name="T50" fmla="*/ 2041 w 3745"/>
              <a:gd name="T51" fmla="*/ 204 h 374"/>
              <a:gd name="T52" fmla="*/ 2135 w 3745"/>
              <a:gd name="T53" fmla="*/ 185 h 374"/>
              <a:gd name="T54" fmla="*/ 2240 w 3745"/>
              <a:gd name="T55" fmla="*/ 174 h 374"/>
              <a:gd name="T56" fmla="*/ 3252 w 3745"/>
              <a:gd name="T57" fmla="*/ 173 h 374"/>
              <a:gd name="T58" fmla="*/ 3368 w 3745"/>
              <a:gd name="T59" fmla="*/ 167 h 374"/>
              <a:gd name="T60" fmla="*/ 3478 w 3745"/>
              <a:gd name="T61" fmla="*/ 152 h 374"/>
              <a:gd name="T62" fmla="*/ 3574 w 3745"/>
              <a:gd name="T63" fmla="*/ 129 h 374"/>
              <a:gd name="T64" fmla="*/ 3654 w 3745"/>
              <a:gd name="T65" fmla="*/ 98 h 374"/>
              <a:gd name="T66" fmla="*/ 3708 w 3745"/>
              <a:gd name="T67" fmla="*/ 61 h 374"/>
              <a:gd name="T68" fmla="*/ 3739 w 3745"/>
              <a:gd name="T69" fmla="*/ 20 h 374"/>
              <a:gd name="T70" fmla="*/ 3741 w 3745"/>
              <a:gd name="T71" fmla="*/ 12 h 374"/>
              <a:gd name="T72" fmla="*/ 3719 w 3745"/>
              <a:gd name="T73" fmla="*/ 61 h 374"/>
              <a:gd name="T74" fmla="*/ 3668 w 3745"/>
              <a:gd name="T75" fmla="*/ 107 h 374"/>
              <a:gd name="T76" fmla="*/ 3591 w 3745"/>
              <a:gd name="T77" fmla="*/ 149 h 374"/>
              <a:gd name="T78" fmla="*/ 3495 w 3745"/>
              <a:gd name="T79" fmla="*/ 185 h 374"/>
              <a:gd name="T80" fmla="*/ 3380 w 3745"/>
              <a:gd name="T81" fmla="*/ 214 h 374"/>
              <a:gd name="T82" fmla="*/ 3248 w 3745"/>
              <a:gd name="T83" fmla="*/ 234 h 374"/>
              <a:gd name="T84" fmla="*/ 3111 w 3745"/>
              <a:gd name="T85" fmla="*/ 244 h 374"/>
              <a:gd name="T86" fmla="*/ 2225 w 3745"/>
              <a:gd name="T87" fmla="*/ 247 h 374"/>
              <a:gd name="T88" fmla="*/ 2125 w 3745"/>
              <a:gd name="T89" fmla="*/ 251 h 374"/>
              <a:gd name="T90" fmla="*/ 2036 w 3745"/>
              <a:gd name="T91" fmla="*/ 266 h 374"/>
              <a:gd name="T92" fmla="*/ 1961 w 3745"/>
              <a:gd name="T93" fmla="*/ 289 h 374"/>
              <a:gd name="T94" fmla="*/ 1908 w 3745"/>
              <a:gd name="T95" fmla="*/ 319 h 374"/>
              <a:gd name="T96" fmla="*/ 1879 w 3745"/>
              <a:gd name="T97" fmla="*/ 353 h 374"/>
              <a:gd name="T98" fmla="*/ 1874 w 3745"/>
              <a:gd name="T99" fmla="*/ 373 h 374"/>
              <a:gd name="T100" fmla="*/ 1857 w 3745"/>
              <a:gd name="T101" fmla="*/ 337 h 374"/>
              <a:gd name="T102" fmla="*/ 1817 w 3745"/>
              <a:gd name="T103" fmla="*/ 305 h 374"/>
              <a:gd name="T104" fmla="*/ 1751 w 3745"/>
              <a:gd name="T105" fmla="*/ 278 h 374"/>
              <a:gd name="T106" fmla="*/ 1668 w 3745"/>
              <a:gd name="T107" fmla="*/ 258 h 374"/>
              <a:gd name="T108" fmla="*/ 1576 w 3745"/>
              <a:gd name="T109" fmla="*/ 248 h 374"/>
              <a:gd name="T110" fmla="*/ 1522 w 3745"/>
              <a:gd name="T111" fmla="*/ 2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45" h="374">
                <a:moveTo>
                  <a:pt x="703" y="247"/>
                </a:moveTo>
                <a:lnTo>
                  <a:pt x="634" y="244"/>
                </a:lnTo>
                <a:lnTo>
                  <a:pt x="565" y="240"/>
                </a:lnTo>
                <a:lnTo>
                  <a:pt x="496" y="234"/>
                </a:lnTo>
                <a:lnTo>
                  <a:pt x="428" y="225"/>
                </a:lnTo>
                <a:lnTo>
                  <a:pt x="364" y="214"/>
                </a:lnTo>
                <a:lnTo>
                  <a:pt x="304" y="200"/>
                </a:lnTo>
                <a:lnTo>
                  <a:pt x="247" y="185"/>
                </a:lnTo>
                <a:lnTo>
                  <a:pt x="197" y="168"/>
                </a:lnTo>
                <a:lnTo>
                  <a:pt x="151" y="149"/>
                </a:lnTo>
                <a:lnTo>
                  <a:pt x="110" y="129"/>
                </a:lnTo>
                <a:lnTo>
                  <a:pt x="75" y="107"/>
                </a:lnTo>
                <a:lnTo>
                  <a:pt x="46" y="85"/>
                </a:lnTo>
                <a:lnTo>
                  <a:pt x="26" y="61"/>
                </a:lnTo>
                <a:lnTo>
                  <a:pt x="9" y="36"/>
                </a:lnTo>
                <a:lnTo>
                  <a:pt x="3" y="12"/>
                </a:lnTo>
                <a:lnTo>
                  <a:pt x="0" y="0"/>
                </a:lnTo>
                <a:lnTo>
                  <a:pt x="4" y="20"/>
                </a:lnTo>
                <a:lnTo>
                  <a:pt x="15" y="40"/>
                </a:lnTo>
                <a:lnTo>
                  <a:pt x="35" y="61"/>
                </a:lnTo>
                <a:lnTo>
                  <a:pt x="58" y="79"/>
                </a:lnTo>
                <a:lnTo>
                  <a:pt x="88" y="98"/>
                </a:lnTo>
                <a:lnTo>
                  <a:pt x="127" y="114"/>
                </a:lnTo>
                <a:lnTo>
                  <a:pt x="168" y="129"/>
                </a:lnTo>
                <a:lnTo>
                  <a:pt x="215" y="141"/>
                </a:lnTo>
                <a:lnTo>
                  <a:pt x="265" y="152"/>
                </a:lnTo>
                <a:lnTo>
                  <a:pt x="321" y="161"/>
                </a:lnTo>
                <a:lnTo>
                  <a:pt x="376" y="167"/>
                </a:lnTo>
                <a:lnTo>
                  <a:pt x="433" y="171"/>
                </a:lnTo>
                <a:lnTo>
                  <a:pt x="491" y="173"/>
                </a:lnTo>
                <a:lnTo>
                  <a:pt x="1448" y="173"/>
                </a:lnTo>
                <a:lnTo>
                  <a:pt x="1503" y="174"/>
                </a:lnTo>
                <a:lnTo>
                  <a:pt x="1556" y="178"/>
                </a:lnTo>
                <a:lnTo>
                  <a:pt x="1607" y="185"/>
                </a:lnTo>
                <a:lnTo>
                  <a:pt x="1656" y="193"/>
                </a:lnTo>
                <a:lnTo>
                  <a:pt x="1702" y="204"/>
                </a:lnTo>
                <a:lnTo>
                  <a:pt x="1743" y="217"/>
                </a:lnTo>
                <a:lnTo>
                  <a:pt x="1780" y="231"/>
                </a:lnTo>
                <a:lnTo>
                  <a:pt x="1811" y="247"/>
                </a:lnTo>
                <a:lnTo>
                  <a:pt x="1835" y="264"/>
                </a:lnTo>
                <a:lnTo>
                  <a:pt x="1852" y="283"/>
                </a:lnTo>
                <a:lnTo>
                  <a:pt x="1863" y="302"/>
                </a:lnTo>
                <a:lnTo>
                  <a:pt x="1870" y="321"/>
                </a:lnTo>
                <a:lnTo>
                  <a:pt x="1874" y="323"/>
                </a:lnTo>
                <a:lnTo>
                  <a:pt x="1874" y="321"/>
                </a:lnTo>
                <a:lnTo>
                  <a:pt x="1879" y="302"/>
                </a:lnTo>
                <a:lnTo>
                  <a:pt x="1890" y="283"/>
                </a:lnTo>
                <a:lnTo>
                  <a:pt x="1908" y="264"/>
                </a:lnTo>
                <a:lnTo>
                  <a:pt x="1933" y="247"/>
                </a:lnTo>
                <a:lnTo>
                  <a:pt x="1964" y="231"/>
                </a:lnTo>
                <a:lnTo>
                  <a:pt x="2000" y="217"/>
                </a:lnTo>
                <a:lnTo>
                  <a:pt x="2041" y="204"/>
                </a:lnTo>
                <a:lnTo>
                  <a:pt x="2087" y="193"/>
                </a:lnTo>
                <a:lnTo>
                  <a:pt x="2135" y="185"/>
                </a:lnTo>
                <a:lnTo>
                  <a:pt x="2186" y="178"/>
                </a:lnTo>
                <a:lnTo>
                  <a:pt x="2240" y="174"/>
                </a:lnTo>
                <a:lnTo>
                  <a:pt x="2296" y="173"/>
                </a:lnTo>
                <a:lnTo>
                  <a:pt x="3252" y="173"/>
                </a:lnTo>
                <a:lnTo>
                  <a:pt x="3308" y="171"/>
                </a:lnTo>
                <a:lnTo>
                  <a:pt x="3368" y="167"/>
                </a:lnTo>
                <a:lnTo>
                  <a:pt x="3424" y="161"/>
                </a:lnTo>
                <a:lnTo>
                  <a:pt x="3478" y="152"/>
                </a:lnTo>
                <a:lnTo>
                  <a:pt x="3527" y="141"/>
                </a:lnTo>
                <a:lnTo>
                  <a:pt x="3574" y="129"/>
                </a:lnTo>
                <a:lnTo>
                  <a:pt x="3616" y="114"/>
                </a:lnTo>
                <a:lnTo>
                  <a:pt x="3654" y="98"/>
                </a:lnTo>
                <a:lnTo>
                  <a:pt x="3684" y="79"/>
                </a:lnTo>
                <a:lnTo>
                  <a:pt x="3708" y="61"/>
                </a:lnTo>
                <a:lnTo>
                  <a:pt x="3727" y="40"/>
                </a:lnTo>
                <a:lnTo>
                  <a:pt x="3739" y="20"/>
                </a:lnTo>
                <a:lnTo>
                  <a:pt x="3744" y="0"/>
                </a:lnTo>
                <a:lnTo>
                  <a:pt x="3741" y="12"/>
                </a:lnTo>
                <a:lnTo>
                  <a:pt x="3733" y="36"/>
                </a:lnTo>
                <a:lnTo>
                  <a:pt x="3719" y="61"/>
                </a:lnTo>
                <a:lnTo>
                  <a:pt x="3696" y="85"/>
                </a:lnTo>
                <a:lnTo>
                  <a:pt x="3668" y="107"/>
                </a:lnTo>
                <a:lnTo>
                  <a:pt x="3631" y="129"/>
                </a:lnTo>
                <a:lnTo>
                  <a:pt x="3591" y="149"/>
                </a:lnTo>
                <a:lnTo>
                  <a:pt x="3546" y="168"/>
                </a:lnTo>
                <a:lnTo>
                  <a:pt x="3495" y="185"/>
                </a:lnTo>
                <a:lnTo>
                  <a:pt x="3439" y="200"/>
                </a:lnTo>
                <a:lnTo>
                  <a:pt x="3380" y="214"/>
                </a:lnTo>
                <a:lnTo>
                  <a:pt x="3315" y="225"/>
                </a:lnTo>
                <a:lnTo>
                  <a:pt x="3248" y="234"/>
                </a:lnTo>
                <a:lnTo>
                  <a:pt x="3179" y="240"/>
                </a:lnTo>
                <a:lnTo>
                  <a:pt x="3111" y="244"/>
                </a:lnTo>
                <a:lnTo>
                  <a:pt x="3039" y="247"/>
                </a:lnTo>
                <a:lnTo>
                  <a:pt x="2225" y="247"/>
                </a:lnTo>
                <a:lnTo>
                  <a:pt x="2174" y="248"/>
                </a:lnTo>
                <a:lnTo>
                  <a:pt x="2125" y="251"/>
                </a:lnTo>
                <a:lnTo>
                  <a:pt x="2082" y="258"/>
                </a:lnTo>
                <a:lnTo>
                  <a:pt x="2036" y="266"/>
                </a:lnTo>
                <a:lnTo>
                  <a:pt x="1998" y="276"/>
                </a:lnTo>
                <a:lnTo>
                  <a:pt x="1961" y="289"/>
                </a:lnTo>
                <a:lnTo>
                  <a:pt x="1933" y="303"/>
                </a:lnTo>
                <a:lnTo>
                  <a:pt x="1908" y="319"/>
                </a:lnTo>
                <a:lnTo>
                  <a:pt x="1890" y="335"/>
                </a:lnTo>
                <a:lnTo>
                  <a:pt x="1879" y="353"/>
                </a:lnTo>
                <a:lnTo>
                  <a:pt x="1874" y="371"/>
                </a:lnTo>
                <a:lnTo>
                  <a:pt x="1874" y="373"/>
                </a:lnTo>
                <a:lnTo>
                  <a:pt x="1868" y="355"/>
                </a:lnTo>
                <a:lnTo>
                  <a:pt x="1857" y="337"/>
                </a:lnTo>
                <a:lnTo>
                  <a:pt x="1839" y="321"/>
                </a:lnTo>
                <a:lnTo>
                  <a:pt x="1817" y="305"/>
                </a:lnTo>
                <a:lnTo>
                  <a:pt x="1786" y="291"/>
                </a:lnTo>
                <a:lnTo>
                  <a:pt x="1751" y="278"/>
                </a:lnTo>
                <a:lnTo>
                  <a:pt x="1714" y="267"/>
                </a:lnTo>
                <a:lnTo>
                  <a:pt x="1668" y="258"/>
                </a:lnTo>
                <a:lnTo>
                  <a:pt x="1624" y="252"/>
                </a:lnTo>
                <a:lnTo>
                  <a:pt x="1576" y="248"/>
                </a:lnTo>
                <a:lnTo>
                  <a:pt x="1528" y="247"/>
                </a:lnTo>
                <a:lnTo>
                  <a:pt x="1522" y="247"/>
                </a:lnTo>
                <a:lnTo>
                  <a:pt x="703" y="247"/>
                </a:lnTo>
              </a:path>
            </a:pathLst>
          </a:custGeom>
          <a:solidFill>
            <a:srgbClr val="FF3300"/>
          </a:solidFill>
          <a:ln w="12700" cap="rnd" cmpd="sng">
            <a:solidFill>
              <a:srgbClr val="FFFFFF"/>
            </a:solidFill>
            <a:prstDash val="solid"/>
            <a:round/>
            <a:headEnd type="none" w="med" len="med"/>
            <a:tailEnd type="none" w="med" len="med"/>
          </a:ln>
          <a:effectLst>
            <a:outerShdw dist="35921" dir="2700000" algn="ctr" rotWithShape="0">
              <a:schemeClr val="bg2"/>
            </a:outerShdw>
          </a:effectLst>
        </p:spPr>
        <p:txBody>
          <a:bodyPr/>
          <a:lstStyle/>
          <a:p>
            <a:endParaRPr lang="en-US"/>
          </a:p>
        </p:txBody>
      </p:sp>
      <p:sp>
        <p:nvSpPr>
          <p:cNvPr id="265237" name="Rectangle 21"/>
          <p:cNvSpPr>
            <a:spLocks noChangeArrowheads="1"/>
          </p:cNvSpPr>
          <p:nvPr/>
        </p:nvSpPr>
        <p:spPr bwMode="auto">
          <a:xfrm>
            <a:off x="2287588" y="4800600"/>
            <a:ext cx="73882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   140 Equivalent Units</a:t>
            </a:r>
          </a:p>
        </p:txBody>
      </p:sp>
      <p:sp>
        <p:nvSpPr>
          <p:cNvPr id="265238" name="Rectangle 22"/>
          <p:cNvSpPr>
            <a:spLocks noChangeArrowheads="1"/>
          </p:cNvSpPr>
          <p:nvPr/>
        </p:nvSpPr>
        <p:spPr bwMode="auto">
          <a:xfrm>
            <a:off x="1146175" y="4724400"/>
            <a:ext cx="12922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solidFill>
                  <a:srgbClr val="FF0000"/>
                </a:solidFill>
              </a:rPr>
              <a:t>200 × 70%</a:t>
            </a:r>
          </a:p>
        </p:txBody>
      </p:sp>
      <p:sp>
        <p:nvSpPr>
          <p:cNvPr id="265239" name="Line 23"/>
          <p:cNvSpPr>
            <a:spLocks noChangeShapeType="1"/>
          </p:cNvSpPr>
          <p:nvPr/>
        </p:nvSpPr>
        <p:spPr bwMode="auto">
          <a:xfrm>
            <a:off x="1123950" y="5068888"/>
            <a:ext cx="1371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pPr>
              <a:defRPr/>
            </a:pPr>
            <a:r>
              <a:rPr lang="en-US" dirty="0">
                <a:solidFill>
                  <a:srgbClr val="000000"/>
                </a:solidFill>
              </a:rPr>
              <a:t>Slide  116 of  181</a:t>
            </a:r>
          </a:p>
        </p:txBody>
      </p:sp>
    </p:spTree>
    <p:extLst>
      <p:ext uri="{BB962C8B-B14F-4D97-AF65-F5344CB8AC3E}">
        <p14:creationId xmlns:p14="http://schemas.microsoft.com/office/powerpoint/2010/main" val="3012319937"/>
      </p:ext>
    </p:extLst>
  </p:cSld>
  <p:clrMapOvr>
    <a:masterClrMapping/>
  </p:clrMapOvr>
  <p:transition>
    <p:wipe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Cost per Equivalent Unit - FIFO</a:t>
            </a:r>
          </a:p>
        </p:txBody>
      </p:sp>
      <p:sp>
        <p:nvSpPr>
          <p:cNvPr id="271368" name="Rectangle 8"/>
          <p:cNvSpPr>
            <a:spLocks noChangeArrowheads="1"/>
          </p:cNvSpPr>
          <p:nvPr/>
        </p:nvSpPr>
        <p:spPr bwMode="auto">
          <a:xfrm>
            <a:off x="1320800" y="2133600"/>
            <a:ext cx="6477000" cy="4495800"/>
          </a:xfrm>
          <a:prstGeom prst="rect">
            <a:avLst/>
          </a:prstGeom>
          <a:solidFill>
            <a:srgbClr val="CCFFFF"/>
          </a:solidFill>
          <a:ln w="28575">
            <a:solidFill>
              <a:srgbClr val="0000CC"/>
            </a:solidFill>
            <a:miter lim="800000"/>
            <a:headEnd/>
            <a:tailEnd/>
          </a:ln>
          <a:effectLst>
            <a:outerShdw dist="71842" dir="2700000" algn="ctr" rotWithShape="0">
              <a:schemeClr val="tx1"/>
            </a:outerShdw>
          </a:effectLst>
        </p:spPr>
        <p:txBody>
          <a:bodyPr lIns="90488" tIns="44450" rIns="90488" bIns="44450"/>
          <a:lstStyle/>
          <a:p>
            <a:pPr marL="342900" indent="-342900">
              <a:lnSpc>
                <a:spcPct val="90000"/>
              </a:lnSpc>
              <a:spcBef>
                <a:spcPct val="5000"/>
              </a:spcBef>
              <a:buClr>
                <a:schemeClr val="folHlink"/>
              </a:buClr>
              <a:buSzPct val="90000"/>
              <a:buFont typeface="Wingdings" pitchFamily="2" charset="2"/>
              <a:buNone/>
            </a:pPr>
            <a:r>
              <a:rPr lang="en-US" sz="1900" b="1">
                <a:solidFill>
                  <a:srgbClr val="3333FF"/>
                </a:solidFill>
              </a:rPr>
              <a:t>Beginning work in process:                     200 units			  </a:t>
            </a:r>
          </a:p>
          <a:p>
            <a:pPr marL="342900" indent="-342900">
              <a:lnSpc>
                <a:spcPct val="90000"/>
              </a:lnSpc>
              <a:spcBef>
                <a:spcPct val="5000"/>
              </a:spcBef>
              <a:buClr>
                <a:schemeClr val="folHlink"/>
              </a:buClr>
              <a:buSzPct val="90000"/>
              <a:buFont typeface="Wingdings" pitchFamily="2" charset="2"/>
              <a:buNone/>
            </a:pPr>
            <a:r>
              <a:rPr lang="en-US" sz="1900" b="1">
                <a:solidFill>
                  <a:srgbClr val="3333FF"/>
                </a:solidFill>
              </a:rPr>
              <a:t>	Materials:     55% complete	    $	9,600</a:t>
            </a:r>
          </a:p>
          <a:p>
            <a:pPr marL="342900" indent="-342900">
              <a:lnSpc>
                <a:spcPct val="90000"/>
              </a:lnSpc>
              <a:spcBef>
                <a:spcPct val="5000"/>
              </a:spcBef>
              <a:buClr>
                <a:schemeClr val="folHlink"/>
              </a:buClr>
              <a:buSzPct val="90000"/>
              <a:buFont typeface="Wingdings" pitchFamily="2" charset="2"/>
              <a:buNone/>
            </a:pPr>
            <a:r>
              <a:rPr lang="en-US" sz="1900" b="1">
                <a:solidFill>
                  <a:srgbClr val="3333FF"/>
                </a:solidFill>
              </a:rPr>
              <a:t>	Conversion: 30% complete		5,575</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a:t>
            </a:r>
            <a:endParaRPr lang="en-US" sz="1900" b="1"/>
          </a:p>
          <a:p>
            <a:pPr marL="342900" indent="-342900">
              <a:lnSpc>
                <a:spcPct val="90000"/>
              </a:lnSpc>
              <a:spcBef>
                <a:spcPct val="5000"/>
              </a:spcBef>
              <a:buClr>
                <a:schemeClr val="folHlink"/>
              </a:buClr>
              <a:buSzPct val="90000"/>
              <a:buFont typeface="Wingdings" pitchFamily="2" charset="2"/>
              <a:buNone/>
            </a:pPr>
            <a:r>
              <a:rPr lang="en-US" sz="1900" b="1">
                <a:solidFill>
                  <a:srgbClr val="CC3300"/>
                </a:solidFill>
              </a:rPr>
              <a:t>Production started during May		5,000 units</a:t>
            </a:r>
          </a:p>
          <a:p>
            <a:pPr marL="342900" indent="-342900">
              <a:lnSpc>
                <a:spcPct val="90000"/>
              </a:lnSpc>
              <a:spcBef>
                <a:spcPct val="5000"/>
              </a:spcBef>
              <a:buClr>
                <a:schemeClr val="folHlink"/>
              </a:buClr>
              <a:buSzPct val="90000"/>
              <a:buFont typeface="Wingdings" pitchFamily="2" charset="2"/>
              <a:buNone/>
            </a:pPr>
            <a:r>
              <a:rPr lang="en-US" sz="1900" b="1">
                <a:solidFill>
                  <a:srgbClr val="CC3300"/>
                </a:solidFill>
              </a:rPr>
              <a:t>Production completed during May	4,800 units</a:t>
            </a:r>
          </a:p>
          <a:p>
            <a:pPr marL="342900" indent="-342900">
              <a:lnSpc>
                <a:spcPct val="90000"/>
              </a:lnSpc>
              <a:spcBef>
                <a:spcPct val="5000"/>
              </a:spcBef>
              <a:buClr>
                <a:schemeClr val="folHlink"/>
              </a:buClr>
              <a:buSzPct val="90000"/>
              <a:buFont typeface="Wingdings" pitchFamily="2" charset="2"/>
              <a:buNone/>
            </a:pPr>
            <a:endParaRPr lang="en-US" sz="1900" b="1"/>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Costs added to production in May</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Materials cost		 	$  368,600</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Conversion cost 			    350,900</a:t>
            </a:r>
          </a:p>
          <a:p>
            <a:pPr marL="342900" indent="-342900">
              <a:lnSpc>
                <a:spcPct val="90000"/>
              </a:lnSpc>
              <a:spcBef>
                <a:spcPct val="5000"/>
              </a:spcBef>
              <a:buClr>
                <a:schemeClr val="folHlink"/>
              </a:buClr>
              <a:buSzPct val="90000"/>
              <a:buFont typeface="Wingdings" pitchFamily="2" charset="2"/>
              <a:buNone/>
            </a:pPr>
            <a:r>
              <a:rPr lang="en-US" sz="1900" b="1">
                <a:solidFill>
                  <a:schemeClr val="tx2"/>
                </a:solidFill>
              </a:rPr>
              <a:t>	</a:t>
            </a:r>
            <a:endParaRPr lang="en-US" sz="1900" b="1"/>
          </a:p>
          <a:p>
            <a:pPr marL="342900" indent="-342900">
              <a:lnSpc>
                <a:spcPct val="90000"/>
              </a:lnSpc>
              <a:spcBef>
                <a:spcPct val="5000"/>
              </a:spcBef>
              <a:buClr>
                <a:schemeClr val="folHlink"/>
              </a:buClr>
              <a:buSzPct val="90000"/>
              <a:buFont typeface="Wingdings" pitchFamily="2" charset="2"/>
              <a:buNone/>
            </a:pPr>
            <a:r>
              <a:rPr lang="en-US" sz="1900" b="1">
                <a:solidFill>
                  <a:srgbClr val="008000"/>
                </a:solidFill>
              </a:rPr>
              <a:t>Ending work in process</a:t>
            </a:r>
            <a:r>
              <a:rPr lang="en-US" sz="1900" b="1">
                <a:solidFill>
                  <a:srgbClr val="FF0000"/>
                </a:solidFill>
              </a:rPr>
              <a:t>		 </a:t>
            </a:r>
            <a:r>
              <a:rPr lang="en-US" sz="1900" b="1">
                <a:solidFill>
                  <a:srgbClr val="008000"/>
                </a:solidFill>
              </a:rPr>
              <a:t>  400 units</a:t>
            </a:r>
          </a:p>
          <a:p>
            <a:pPr marL="342900" indent="-342900">
              <a:lnSpc>
                <a:spcPct val="90000"/>
              </a:lnSpc>
              <a:spcBef>
                <a:spcPct val="5000"/>
              </a:spcBef>
              <a:buClr>
                <a:schemeClr val="folHlink"/>
              </a:buClr>
              <a:buSzPct val="90000"/>
              <a:buFont typeface="Wingdings" pitchFamily="2" charset="2"/>
              <a:buNone/>
            </a:pPr>
            <a:r>
              <a:rPr lang="en-US" sz="1900" b="1">
                <a:solidFill>
                  <a:srgbClr val="008000"/>
                </a:solidFill>
              </a:rPr>
              <a:t>	Materials:	   40% complete</a:t>
            </a:r>
          </a:p>
          <a:p>
            <a:pPr marL="342900" indent="-342900">
              <a:lnSpc>
                <a:spcPct val="90000"/>
              </a:lnSpc>
              <a:spcBef>
                <a:spcPct val="5000"/>
              </a:spcBef>
              <a:buClr>
                <a:schemeClr val="folHlink"/>
              </a:buClr>
              <a:buSzPct val="90000"/>
              <a:buFont typeface="Wingdings" pitchFamily="2" charset="2"/>
              <a:buNone/>
            </a:pPr>
            <a:r>
              <a:rPr lang="en-US" sz="1900" b="1">
                <a:solidFill>
                  <a:srgbClr val="008000"/>
                </a:solidFill>
              </a:rPr>
              <a:t>	Conversion:	   25% complete</a:t>
            </a:r>
          </a:p>
        </p:txBody>
      </p:sp>
      <p:sp>
        <p:nvSpPr>
          <p:cNvPr id="271369" name="Rectangle 9"/>
          <p:cNvSpPr>
            <a:spLocks noChangeArrowheads="1"/>
          </p:cNvSpPr>
          <p:nvPr/>
        </p:nvSpPr>
        <p:spPr bwMode="auto">
          <a:xfrm>
            <a:off x="838200" y="1143000"/>
            <a:ext cx="7467600" cy="838200"/>
          </a:xfrm>
          <a:prstGeom prst="rect">
            <a:avLst/>
          </a:prstGeom>
          <a:solidFill>
            <a:srgbClr val="CCECFF"/>
          </a:solidFill>
          <a:ln w="28575">
            <a:solidFill>
              <a:srgbClr val="0000CC"/>
            </a:solidFill>
            <a:miter lim="800000"/>
            <a:headEnd/>
            <a:tailEnd/>
          </a:ln>
          <a:effectLst>
            <a:outerShdw dist="71842" dir="2700000" algn="ctr" rotWithShape="0">
              <a:schemeClr val="tx1"/>
            </a:outerShdw>
          </a:effectLst>
        </p:spPr>
        <p:txBody>
          <a:bodyPr lIns="90488" tIns="44450" rIns="90488" bIns="44450"/>
          <a:lstStyle/>
          <a:p>
            <a:pPr marL="342900" indent="-342900" algn="ctr">
              <a:lnSpc>
                <a:spcPct val="95000"/>
              </a:lnSpc>
              <a:spcBef>
                <a:spcPct val="55000"/>
              </a:spcBef>
              <a:buClr>
                <a:schemeClr val="folHlink"/>
              </a:buClr>
              <a:buSzPct val="75000"/>
              <a:buFont typeface="Wingdings" pitchFamily="2" charset="2"/>
              <a:buNone/>
            </a:pPr>
            <a:r>
              <a:rPr lang="en-US" sz="2100"/>
              <a:t>The following table includes some additional facts for Double</a:t>
            </a:r>
            <a:br>
              <a:rPr lang="en-US" sz="2100"/>
            </a:br>
            <a:r>
              <a:rPr lang="en-US" sz="2100"/>
              <a:t>Diamond Skis’ Shaping and Milling Department for May.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118 of  181</a:t>
            </a:r>
          </a:p>
        </p:txBody>
      </p:sp>
    </p:spTree>
    <p:extLst>
      <p:ext uri="{BB962C8B-B14F-4D97-AF65-F5344CB8AC3E}">
        <p14:creationId xmlns:p14="http://schemas.microsoft.com/office/powerpoint/2010/main" val="2948812927"/>
      </p:ext>
    </p:extLst>
  </p:cSld>
  <p:clrMapOvr>
    <a:masterClrMapping/>
  </p:clrMapOvr>
  <p:transition>
    <p:strips dir="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Cost per Equivalent Unit - FIFO</a:t>
            </a:r>
          </a:p>
        </p:txBody>
      </p:sp>
      <p:sp>
        <p:nvSpPr>
          <p:cNvPr id="273411" name="Text Box 3"/>
          <p:cNvSpPr txBox="1">
            <a:spLocks noChangeArrowheads="1"/>
          </p:cNvSpPr>
          <p:nvPr/>
        </p:nvSpPr>
        <p:spPr bwMode="auto">
          <a:xfrm>
            <a:off x="304800" y="17526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t>The formula for computing the cost per equivalent unit under FIFO method is:</a:t>
            </a:r>
          </a:p>
        </p:txBody>
      </p:sp>
      <p:grpSp>
        <p:nvGrpSpPr>
          <p:cNvPr id="273422" name="Group 14"/>
          <p:cNvGrpSpPr>
            <a:grpSpLocks/>
          </p:cNvGrpSpPr>
          <p:nvPr/>
        </p:nvGrpSpPr>
        <p:grpSpPr bwMode="auto">
          <a:xfrm>
            <a:off x="914400" y="2971800"/>
            <a:ext cx="7315200" cy="1524000"/>
            <a:chOff x="624" y="1584"/>
            <a:chExt cx="4608" cy="960"/>
          </a:xfrm>
        </p:grpSpPr>
        <p:sp>
          <p:nvSpPr>
            <p:cNvPr id="273413" name="Rectangle 5"/>
            <p:cNvSpPr>
              <a:spLocks noChangeArrowheads="1"/>
            </p:cNvSpPr>
            <p:nvPr/>
          </p:nvSpPr>
          <p:spPr bwMode="auto">
            <a:xfrm>
              <a:off x="624" y="1584"/>
              <a:ext cx="4608" cy="960"/>
            </a:xfrm>
            <a:prstGeom prst="rect">
              <a:avLst/>
            </a:prstGeom>
            <a:solidFill>
              <a:srgbClr val="FFFFCC"/>
            </a:solidFill>
            <a:ln w="28575">
              <a:solidFill>
                <a:schemeClr val="tx1"/>
              </a:solidFill>
              <a:miter lim="800000"/>
              <a:headEnd/>
              <a:tailEnd/>
            </a:ln>
            <a:effectLst>
              <a:outerShdw dist="53882" dir="2700000" algn="ctr" rotWithShape="0">
                <a:schemeClr val="tx1"/>
              </a:outerShdw>
            </a:effectLst>
          </p:spPr>
          <p:txBody>
            <a:bodyPr wrap="none" anchor="ctr"/>
            <a:lstStyle/>
            <a:p>
              <a:endParaRPr lang="en-US"/>
            </a:p>
          </p:txBody>
        </p:sp>
        <p:sp>
          <p:nvSpPr>
            <p:cNvPr id="273414" name="Rectangle 6"/>
            <p:cNvSpPr>
              <a:spLocks noChangeArrowheads="1"/>
            </p:cNvSpPr>
            <p:nvPr/>
          </p:nvSpPr>
          <p:spPr bwMode="auto">
            <a:xfrm>
              <a:off x="674" y="1693"/>
              <a:ext cx="1102" cy="7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solidFill>
                    <a:schemeClr val="tx2"/>
                  </a:solidFill>
                </a:rPr>
                <a:t>Cost per</a:t>
              </a:r>
              <a:br>
                <a:rPr lang="en-US" sz="2400" b="1">
                  <a:solidFill>
                    <a:schemeClr val="tx2"/>
                  </a:solidFill>
                </a:rPr>
              </a:br>
              <a:r>
                <a:rPr lang="en-US" sz="2400" b="1">
                  <a:solidFill>
                    <a:schemeClr val="tx2"/>
                  </a:solidFill>
                </a:rPr>
                <a:t>equivalent    </a:t>
              </a:r>
              <a:br>
                <a:rPr lang="en-US" sz="2400" b="1">
                  <a:solidFill>
                    <a:schemeClr val="tx2"/>
                  </a:solidFill>
                </a:rPr>
              </a:br>
              <a:r>
                <a:rPr lang="en-US" sz="2400" b="1">
                  <a:solidFill>
                    <a:schemeClr val="tx2"/>
                  </a:solidFill>
                </a:rPr>
                <a:t>unit</a:t>
              </a:r>
            </a:p>
          </p:txBody>
        </p:sp>
        <p:sp>
          <p:nvSpPr>
            <p:cNvPr id="273415" name="Rectangle 7"/>
            <p:cNvSpPr>
              <a:spLocks noChangeArrowheads="1"/>
            </p:cNvSpPr>
            <p:nvPr/>
          </p:nvSpPr>
          <p:spPr bwMode="auto">
            <a:xfrm>
              <a:off x="1776" y="1896"/>
              <a:ext cx="238"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800">
                  <a:solidFill>
                    <a:schemeClr val="tx2"/>
                  </a:solidFill>
                </a:rPr>
                <a:t>=</a:t>
              </a:r>
            </a:p>
          </p:txBody>
        </p:sp>
        <p:sp>
          <p:nvSpPr>
            <p:cNvPr id="273416" name="Rectangle 8"/>
            <p:cNvSpPr>
              <a:spLocks noChangeArrowheads="1"/>
            </p:cNvSpPr>
            <p:nvPr/>
          </p:nvSpPr>
          <p:spPr bwMode="auto">
            <a:xfrm>
              <a:off x="1920" y="1776"/>
              <a:ext cx="3312" cy="3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110000"/>
                </a:lnSpc>
                <a:spcBef>
                  <a:spcPct val="15000"/>
                </a:spcBef>
              </a:pPr>
              <a:r>
                <a:rPr lang="en-US" sz="2400" b="1">
                  <a:solidFill>
                    <a:schemeClr val="tx2"/>
                  </a:solidFill>
                </a:rPr>
                <a:t>Cost added during the period</a:t>
              </a:r>
            </a:p>
          </p:txBody>
        </p:sp>
        <p:sp>
          <p:nvSpPr>
            <p:cNvPr id="273417" name="Line 9"/>
            <p:cNvSpPr>
              <a:spLocks noChangeShapeType="1"/>
            </p:cNvSpPr>
            <p:nvPr/>
          </p:nvSpPr>
          <p:spPr bwMode="auto">
            <a:xfrm>
              <a:off x="2112" y="2064"/>
              <a:ext cx="292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18" name="Text Box 10"/>
            <p:cNvSpPr txBox="1">
              <a:spLocks noChangeArrowheads="1"/>
            </p:cNvSpPr>
            <p:nvPr/>
          </p:nvSpPr>
          <p:spPr bwMode="auto">
            <a:xfrm>
              <a:off x="2160" y="2112"/>
              <a:ext cx="29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solidFill>
                    <a:schemeClr val="tx2"/>
                  </a:solidFill>
                </a:rPr>
                <a:t>Equivalent units of production</a:t>
              </a:r>
            </a:p>
          </p:txBody>
        </p:sp>
      </p:grpSp>
      <p:sp>
        <p:nvSpPr>
          <p:cNvPr id="2" name="Footer Placeholder 1"/>
          <p:cNvSpPr>
            <a:spLocks noGrp="1"/>
          </p:cNvSpPr>
          <p:nvPr>
            <p:ph type="ftr" sz="quarter" idx="10"/>
          </p:nvPr>
        </p:nvSpPr>
        <p:spPr/>
        <p:txBody>
          <a:bodyPr/>
          <a:lstStyle/>
          <a:p>
            <a:pPr>
              <a:defRPr/>
            </a:pPr>
            <a:r>
              <a:rPr lang="en-US" dirty="0">
                <a:solidFill>
                  <a:srgbClr val="000000"/>
                </a:solidFill>
              </a:rPr>
              <a:t>Slide 119  of  181</a:t>
            </a:r>
          </a:p>
        </p:txBody>
      </p:sp>
    </p:spTree>
    <p:extLst>
      <p:ext uri="{BB962C8B-B14F-4D97-AF65-F5344CB8AC3E}">
        <p14:creationId xmlns:p14="http://schemas.microsoft.com/office/powerpoint/2010/main" val="2934541467"/>
      </p:ext>
    </p:extLst>
  </p:cSld>
  <p:clrMapOvr>
    <a:masterClrMapping/>
  </p:clrMapOvr>
  <p:transition>
    <p:cover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Cost per Equivalent Unit - FIFO</a:t>
            </a:r>
          </a:p>
        </p:txBody>
      </p:sp>
      <p:graphicFrame>
        <p:nvGraphicFramePr>
          <p:cNvPr id="275459" name="Object 3"/>
          <p:cNvGraphicFramePr>
            <a:graphicFrameLocks/>
          </p:cNvGraphicFramePr>
          <p:nvPr/>
        </p:nvGraphicFramePr>
        <p:xfrm>
          <a:off x="304800" y="1600200"/>
          <a:ext cx="8610600" cy="2667000"/>
        </p:xfrm>
        <a:graphic>
          <a:graphicData uri="http://schemas.openxmlformats.org/presentationml/2006/ole">
            <mc:AlternateContent xmlns:mc="http://schemas.openxmlformats.org/markup-compatibility/2006">
              <mc:Choice xmlns:v="urn:schemas-microsoft-com:vml" Requires="v">
                <p:oleObj name="Worksheet" r:id="rId3" imgW="4572000" imgH="1428902" progId="Excel.Sheet.8">
                  <p:embed/>
                </p:oleObj>
              </mc:Choice>
              <mc:Fallback>
                <p:oleObj name="Worksheet" r:id="rId3" imgW="4572000" imgH="1428902" progId="Excel.Sheet.8">
                  <p:embed/>
                  <p:pic>
                    <p:nvPicPr>
                      <p:cNvPr id="275459"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8610600" cy="2667000"/>
                      </a:xfrm>
                      <a:prstGeom prst="rect">
                        <a:avLst/>
                      </a:prstGeom>
                      <a:noFill/>
                      <a:ln w="76200">
                        <a:solidFill>
                          <a:srgbClr val="0066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120  of  181</a:t>
            </a:r>
          </a:p>
        </p:txBody>
      </p:sp>
    </p:spTree>
    <p:extLst>
      <p:ext uri="{BB962C8B-B14F-4D97-AF65-F5344CB8AC3E}">
        <p14:creationId xmlns:p14="http://schemas.microsoft.com/office/powerpoint/2010/main" val="3269103179"/>
      </p:ext>
    </p:extLst>
  </p:cSld>
  <p:clrMapOvr>
    <a:masterClrMapping/>
  </p:clrMapOvr>
  <p:transition>
    <p:strips dir="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Computing the Cost of Ending</a:t>
            </a:r>
            <a:br>
              <a:rPr lang="en-US"/>
            </a:br>
            <a:r>
              <a:rPr lang="en-US"/>
              <a:t>Work in Process Inventory</a:t>
            </a:r>
          </a:p>
        </p:txBody>
      </p:sp>
      <p:sp>
        <p:nvSpPr>
          <p:cNvPr id="279555" name="Text Box 3"/>
          <p:cNvSpPr txBox="1">
            <a:spLocks noChangeArrowheads="1"/>
          </p:cNvSpPr>
          <p:nvPr/>
        </p:nvSpPr>
        <p:spPr bwMode="auto">
          <a:xfrm>
            <a:off x="723900" y="1844675"/>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tx2"/>
                </a:solidFill>
                <a:effectLst>
                  <a:outerShdw blurRad="38100" dist="38100" dir="2700000" algn="tl">
                    <a:srgbClr val="C0C0C0"/>
                  </a:outerShdw>
                </a:effectLst>
              </a:rPr>
              <a:t>Step 1</a:t>
            </a:r>
            <a:r>
              <a:rPr lang="en-US" sz="2400"/>
              <a:t>: Record the equivalent units of production</a:t>
            </a:r>
            <a:br>
              <a:rPr lang="en-US" sz="2400"/>
            </a:br>
            <a:r>
              <a:rPr lang="en-US" sz="2400"/>
              <a:t>    in ending work in process inventory.</a:t>
            </a:r>
          </a:p>
        </p:txBody>
      </p:sp>
      <p:graphicFrame>
        <p:nvGraphicFramePr>
          <p:cNvPr id="279556" name="Object 4"/>
          <p:cNvGraphicFramePr>
            <a:graphicFrameLocks noChangeAspect="1"/>
          </p:cNvGraphicFramePr>
          <p:nvPr/>
        </p:nvGraphicFramePr>
        <p:xfrm>
          <a:off x="38100" y="2927350"/>
          <a:ext cx="9105900" cy="3397250"/>
        </p:xfrm>
        <a:graphic>
          <a:graphicData uri="http://schemas.openxmlformats.org/presentationml/2006/ole">
            <mc:AlternateContent xmlns:mc="http://schemas.openxmlformats.org/markup-compatibility/2006">
              <mc:Choice xmlns:v="urn:schemas-microsoft-com:vml" Requires="v">
                <p:oleObj name="Worksheet" r:id="rId3" imgW="5838794" imgH="2114561" progId="Excel.Sheet.8">
                  <p:embed/>
                </p:oleObj>
              </mc:Choice>
              <mc:Fallback>
                <p:oleObj name="Worksheet" r:id="rId3" imgW="5838794" imgH="2114561" progId="Excel.Sheet.8">
                  <p:embed/>
                  <p:pic>
                    <p:nvPicPr>
                      <p:cNvPr id="2795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9273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121   of  181</a:t>
            </a:r>
          </a:p>
        </p:txBody>
      </p:sp>
    </p:spTree>
    <p:extLst>
      <p:ext uri="{BB962C8B-B14F-4D97-AF65-F5344CB8AC3E}">
        <p14:creationId xmlns:p14="http://schemas.microsoft.com/office/powerpoint/2010/main" val="2203494344"/>
      </p:ext>
    </p:extLst>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Rectangle 7"/>
          <p:cNvSpPr>
            <a:spLocks noChangeArrowheads="1"/>
          </p:cNvSpPr>
          <p:nvPr/>
        </p:nvSpPr>
        <p:spPr bwMode="auto">
          <a:xfrm>
            <a:off x="676275" y="1828800"/>
            <a:ext cx="8010525" cy="4210050"/>
          </a:xfrm>
          <a:prstGeom prst="rect">
            <a:avLst/>
          </a:prstGeom>
          <a:solidFill>
            <a:srgbClr val="EDECD2"/>
          </a:solidFill>
          <a:ln w="12699">
            <a:solidFill>
              <a:srgbClr val="000099"/>
            </a:solidFill>
            <a:miter lim="800000"/>
            <a:headEnd/>
            <a:tailEnd/>
          </a:ln>
          <a:effectLst>
            <a:outerShdw dist="107763" dir="2700000" algn="ctr" rotWithShape="0">
              <a:schemeClr val="bg2"/>
            </a:outerShdw>
          </a:effectLst>
        </p:spPr>
        <p:txBody>
          <a:bodyPr lIns="90488" tIns="44450" rIns="90488" bIns="44450"/>
          <a:lstStyle/>
          <a:p>
            <a:pPr marL="469900" indent="-469900">
              <a:lnSpc>
                <a:spcPct val="90000"/>
              </a:lnSpc>
              <a:spcBef>
                <a:spcPct val="20000"/>
              </a:spcBef>
              <a:buClr>
                <a:schemeClr val="tx1"/>
              </a:buClr>
              <a:buFont typeface="Wingdings" pitchFamily="2" charset="2"/>
              <a:buNone/>
              <a:defRPr/>
            </a:pPr>
            <a:r>
              <a:rPr lang="en-US" sz="3200" dirty="0"/>
              <a:t> 	</a:t>
            </a:r>
            <a:r>
              <a:rPr lang="en-US" sz="3200" b="1" dirty="0"/>
              <a:t>Which of the following companies would be likely to use job-order costing rather than process costing?</a:t>
            </a:r>
            <a:endParaRPr lang="en-US" sz="3200" dirty="0"/>
          </a:p>
          <a:p>
            <a:pPr marL="908050" lvl="1" indent="-436563">
              <a:lnSpc>
                <a:spcPct val="90000"/>
              </a:lnSpc>
              <a:spcBef>
                <a:spcPct val="20000"/>
              </a:spcBef>
              <a:buClr>
                <a:schemeClr val="tx1"/>
              </a:buClr>
              <a:buSzPct val="75000"/>
              <a:buFont typeface="Wingdings" pitchFamily="2" charset="2"/>
              <a:buNone/>
              <a:defRPr/>
            </a:pPr>
            <a:r>
              <a:rPr lang="en-US" sz="3200" dirty="0">
                <a:solidFill>
                  <a:schemeClr val="accent1"/>
                </a:solidFill>
              </a:rPr>
              <a:t>a. Scott Paper Company for Kleenex.</a:t>
            </a:r>
          </a:p>
          <a:p>
            <a:pPr marL="908050" lvl="1" indent="-436563">
              <a:lnSpc>
                <a:spcPct val="90000"/>
              </a:lnSpc>
              <a:spcBef>
                <a:spcPct val="20000"/>
              </a:spcBef>
              <a:buClr>
                <a:schemeClr val="tx1"/>
              </a:buClr>
              <a:buSzPct val="75000"/>
              <a:buFont typeface="Wingdings" pitchFamily="2" charset="2"/>
              <a:buNone/>
              <a:defRPr/>
            </a:pPr>
            <a:r>
              <a:rPr lang="en-US" sz="3200" dirty="0"/>
              <a:t>b. Architects.</a:t>
            </a:r>
          </a:p>
          <a:p>
            <a:pPr marL="908050" lvl="1" indent="-436563">
              <a:lnSpc>
                <a:spcPct val="90000"/>
              </a:lnSpc>
              <a:spcBef>
                <a:spcPct val="20000"/>
              </a:spcBef>
              <a:buClr>
                <a:schemeClr val="tx1"/>
              </a:buClr>
              <a:buSzPct val="75000"/>
              <a:buFont typeface="Wingdings" pitchFamily="2" charset="2"/>
              <a:buNone/>
              <a:defRPr/>
            </a:pPr>
            <a:r>
              <a:rPr lang="en-US" sz="3200" dirty="0">
                <a:solidFill>
                  <a:schemeClr val="accent1"/>
                </a:solidFill>
              </a:rPr>
              <a:t>c. Heinz for ketchup.</a:t>
            </a:r>
          </a:p>
          <a:p>
            <a:pPr marL="908050" lvl="1" indent="-436563">
              <a:lnSpc>
                <a:spcPct val="90000"/>
              </a:lnSpc>
              <a:spcBef>
                <a:spcPct val="20000"/>
              </a:spcBef>
              <a:buClr>
                <a:schemeClr val="tx1"/>
              </a:buClr>
              <a:buSzPct val="75000"/>
              <a:buFont typeface="Wingdings" pitchFamily="2" charset="2"/>
              <a:buNone/>
              <a:defRPr/>
            </a:pPr>
            <a:r>
              <a:rPr lang="en-US" sz="3200" dirty="0"/>
              <a:t>d. Caterer for a wedding reception.</a:t>
            </a:r>
          </a:p>
          <a:p>
            <a:pPr marL="908050" lvl="1" indent="-436563">
              <a:lnSpc>
                <a:spcPct val="90000"/>
              </a:lnSpc>
              <a:spcBef>
                <a:spcPct val="20000"/>
              </a:spcBef>
              <a:buClr>
                <a:schemeClr val="tx1"/>
              </a:buClr>
              <a:buSzPct val="75000"/>
              <a:buFont typeface="Wingdings" pitchFamily="2" charset="2"/>
              <a:buNone/>
              <a:defRPr/>
            </a:pPr>
            <a:r>
              <a:rPr lang="en-US" sz="3200" dirty="0"/>
              <a:t>e. Builder of commercial fishing vessels.</a:t>
            </a:r>
          </a:p>
        </p:txBody>
      </p:sp>
      <p:sp>
        <p:nvSpPr>
          <p:cNvPr id="35843" name="Rectangle 2"/>
          <p:cNvSpPr>
            <a:spLocks noGrp="1" noChangeArrowheads="1"/>
          </p:cNvSpPr>
          <p:nvPr>
            <p:ph type="title"/>
          </p:nvPr>
        </p:nvSpPr>
        <p:spPr/>
        <p:txBody>
          <a:bodyPr/>
          <a:lstStyle/>
          <a:p>
            <a:pPr eaLnBrk="1" hangingPunct="1"/>
            <a:r>
              <a:rPr lang="en-US"/>
              <a:t>Quick Check </a:t>
            </a:r>
            <a:r>
              <a:rPr lang="en-US">
                <a:sym typeface="Wingdings" pitchFamily="2" charset="2"/>
              </a:rPr>
              <a:t></a:t>
            </a:r>
          </a:p>
        </p:txBody>
      </p:sp>
      <p:sp>
        <p:nvSpPr>
          <p:cNvPr id="57348" name="Oval 4"/>
          <p:cNvSpPr>
            <a:spLocks noChangeArrowheads="1"/>
          </p:cNvSpPr>
          <p:nvPr/>
        </p:nvSpPr>
        <p:spPr bwMode="auto">
          <a:xfrm>
            <a:off x="1143000" y="4927600"/>
            <a:ext cx="406400" cy="4064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7349" name="Oval 5"/>
          <p:cNvSpPr>
            <a:spLocks noChangeArrowheads="1"/>
          </p:cNvSpPr>
          <p:nvPr/>
        </p:nvSpPr>
        <p:spPr bwMode="auto">
          <a:xfrm>
            <a:off x="1143000" y="5461000"/>
            <a:ext cx="406400" cy="4064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7350" name="Oval 6"/>
          <p:cNvSpPr>
            <a:spLocks noChangeArrowheads="1"/>
          </p:cNvSpPr>
          <p:nvPr/>
        </p:nvSpPr>
        <p:spPr bwMode="auto">
          <a:xfrm>
            <a:off x="1143000" y="3860800"/>
            <a:ext cx="406400" cy="4064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 name="Footer Placeholder 1"/>
          <p:cNvSpPr>
            <a:spLocks noGrp="1"/>
          </p:cNvSpPr>
          <p:nvPr>
            <p:ph type="ftr" sz="quarter" idx="10"/>
          </p:nvPr>
        </p:nvSpPr>
        <p:spPr/>
        <p:txBody>
          <a:bodyPr/>
          <a:lstStyle/>
          <a:p>
            <a:pPr>
              <a:defRPr/>
            </a:pPr>
            <a:r>
              <a:rPr lang="en-US" dirty="0">
                <a:solidFill>
                  <a:srgbClr val="000000"/>
                </a:solidFill>
              </a:rPr>
              <a:t>Slide 11   of  181</a:t>
            </a:r>
          </a:p>
        </p:txBody>
      </p:sp>
    </p:spTree>
    <p:extLst>
      <p:ext uri="{BB962C8B-B14F-4D97-AF65-F5344CB8AC3E}">
        <p14:creationId xmlns:p14="http://schemas.microsoft.com/office/powerpoint/2010/main" val="275867325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wipe(up)">
                                      <p:cBhvr>
                                        <p:cTn id="7" dur="500"/>
                                        <p:tgtEl>
                                          <p:spTgt spid="5734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wipe(up)">
                                      <p:cBhvr>
                                        <p:cTn id="11" dur="500"/>
                                        <p:tgtEl>
                                          <p:spTgt spid="5735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7349"/>
                                        </p:tgtEl>
                                        <p:attrNameLst>
                                          <p:attrName>style.visibility</p:attrName>
                                        </p:attrNameLst>
                                      </p:cBhvr>
                                      <p:to>
                                        <p:strVal val="visible"/>
                                      </p:to>
                                    </p:set>
                                    <p:animEffect transition="in" filter="wipe(up)">
                                      <p:cBhvr>
                                        <p:cTn id="15"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animBg="1"/>
      <p:bldP spid="5735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Text Box 3"/>
          <p:cNvSpPr txBox="1">
            <a:spLocks noChangeArrowheads="1"/>
          </p:cNvSpPr>
          <p:nvPr/>
        </p:nvSpPr>
        <p:spPr bwMode="auto">
          <a:xfrm>
            <a:off x="838200" y="1981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tx2"/>
                </a:solidFill>
                <a:effectLst>
                  <a:outerShdw blurRad="38100" dist="38100" dir="2700000" algn="tl">
                    <a:srgbClr val="C0C0C0"/>
                  </a:outerShdw>
                </a:effectLst>
              </a:rPr>
              <a:t>Step 2</a:t>
            </a:r>
            <a:r>
              <a:rPr lang="en-US" sz="2400"/>
              <a:t>: Record the cost per equivalent unit.</a:t>
            </a:r>
          </a:p>
        </p:txBody>
      </p:sp>
      <p:graphicFrame>
        <p:nvGraphicFramePr>
          <p:cNvPr id="281604" name="Object 4"/>
          <p:cNvGraphicFramePr>
            <a:graphicFrameLocks noChangeAspect="1"/>
          </p:cNvGraphicFramePr>
          <p:nvPr/>
        </p:nvGraphicFramePr>
        <p:xfrm>
          <a:off x="38100" y="2927350"/>
          <a:ext cx="9105900" cy="3397250"/>
        </p:xfrm>
        <a:graphic>
          <a:graphicData uri="http://schemas.openxmlformats.org/presentationml/2006/ole">
            <mc:AlternateContent xmlns:mc="http://schemas.openxmlformats.org/markup-compatibility/2006">
              <mc:Choice xmlns:v="urn:schemas-microsoft-com:vml" Requires="v">
                <p:oleObj name="Worksheet" r:id="rId3" imgW="5838794" imgH="2114561" progId="Excel.Sheet.8">
                  <p:embed/>
                </p:oleObj>
              </mc:Choice>
              <mc:Fallback>
                <p:oleObj name="Worksheet" r:id="rId3" imgW="5838794" imgH="2114561" progId="Excel.Sheet.8">
                  <p:embed/>
                  <p:pic>
                    <p:nvPicPr>
                      <p:cNvPr id="2816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9273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1607" name="Rectangle 7"/>
          <p:cNvSpPr>
            <a:spLocks noGrp="1" noChangeArrowheads="1"/>
          </p:cNvSpPr>
          <p:nvPr>
            <p:ph type="title"/>
          </p:nvPr>
        </p:nvSpPr>
        <p:spPr>
          <a:noFill/>
          <a:ln/>
        </p:spPr>
        <p:txBody>
          <a:bodyPr/>
          <a:lstStyle/>
          <a:p>
            <a:r>
              <a:rPr lang="en-US"/>
              <a:t>Computing the Cost of Ending</a:t>
            </a:r>
            <a:br>
              <a:rPr lang="en-US"/>
            </a:br>
            <a:r>
              <a:rPr lang="en-US"/>
              <a:t>Work in Process Inventory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122  of  181</a:t>
            </a:r>
          </a:p>
        </p:txBody>
      </p:sp>
    </p:spTree>
    <p:extLst>
      <p:ext uri="{BB962C8B-B14F-4D97-AF65-F5344CB8AC3E}">
        <p14:creationId xmlns:p14="http://schemas.microsoft.com/office/powerpoint/2010/main" val="818240372"/>
      </p:ext>
    </p:extLst>
  </p:cSld>
  <p:clrMapOvr>
    <a:masterClrMapping/>
  </p:clrMapOvr>
  <p:transition>
    <p:strips dir="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Text Box 3"/>
          <p:cNvSpPr txBox="1">
            <a:spLocks noChangeArrowheads="1"/>
          </p:cNvSpPr>
          <p:nvPr/>
        </p:nvSpPr>
        <p:spPr bwMode="auto">
          <a:xfrm>
            <a:off x="1168400" y="1844675"/>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tx2"/>
                </a:solidFill>
                <a:effectLst>
                  <a:outerShdw blurRad="38100" dist="38100" dir="2700000" algn="tl">
                    <a:srgbClr val="C0C0C0"/>
                  </a:outerShdw>
                </a:effectLst>
              </a:rPr>
              <a:t>Step 3</a:t>
            </a:r>
            <a:r>
              <a:rPr lang="en-US" sz="2400"/>
              <a:t>: Compute the cost of ending</a:t>
            </a:r>
            <a:br>
              <a:rPr lang="en-US" sz="2400"/>
            </a:br>
            <a:r>
              <a:rPr lang="en-US" sz="2400"/>
              <a:t>          work in process inventory.</a:t>
            </a:r>
          </a:p>
        </p:txBody>
      </p:sp>
      <p:graphicFrame>
        <p:nvGraphicFramePr>
          <p:cNvPr id="283652" name="Object 4"/>
          <p:cNvGraphicFramePr>
            <a:graphicFrameLocks noChangeAspect="1"/>
          </p:cNvGraphicFramePr>
          <p:nvPr/>
        </p:nvGraphicFramePr>
        <p:xfrm>
          <a:off x="38100" y="2927350"/>
          <a:ext cx="9105900" cy="3397250"/>
        </p:xfrm>
        <a:graphic>
          <a:graphicData uri="http://schemas.openxmlformats.org/presentationml/2006/ole">
            <mc:AlternateContent xmlns:mc="http://schemas.openxmlformats.org/markup-compatibility/2006">
              <mc:Choice xmlns:v="urn:schemas-microsoft-com:vml" Requires="v">
                <p:oleObj name="Worksheet" r:id="rId3" imgW="5838794" imgH="2114561" progId="Excel.Sheet.8">
                  <p:embed/>
                </p:oleObj>
              </mc:Choice>
              <mc:Fallback>
                <p:oleObj name="Worksheet" r:id="rId3" imgW="5838794" imgH="2114561" progId="Excel.Sheet.8">
                  <p:embed/>
                  <p:pic>
                    <p:nvPicPr>
                      <p:cNvPr id="2836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927350"/>
                        <a:ext cx="91059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3655" name="Rectangle 7"/>
          <p:cNvSpPr>
            <a:spLocks noGrp="1" noChangeArrowheads="1"/>
          </p:cNvSpPr>
          <p:nvPr>
            <p:ph type="title"/>
          </p:nvPr>
        </p:nvSpPr>
        <p:spPr>
          <a:noFill/>
          <a:ln/>
        </p:spPr>
        <p:txBody>
          <a:bodyPr/>
          <a:lstStyle/>
          <a:p>
            <a:r>
              <a:rPr lang="en-US"/>
              <a:t>Computing the Cost of Ending</a:t>
            </a:r>
            <a:br>
              <a:rPr lang="en-US"/>
            </a:br>
            <a:r>
              <a:rPr lang="en-US"/>
              <a:t>Work in Process Inventory</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123  of  181</a:t>
            </a:r>
          </a:p>
        </p:txBody>
      </p:sp>
    </p:spTree>
    <p:extLst>
      <p:ext uri="{BB962C8B-B14F-4D97-AF65-F5344CB8AC3E}">
        <p14:creationId xmlns:p14="http://schemas.microsoft.com/office/powerpoint/2010/main" val="3940324053"/>
      </p:ext>
    </p:extLst>
  </p:cSld>
  <p:clrMapOvr>
    <a:masterClrMapping/>
  </p:clrMapOvr>
  <p:transition>
    <p:strips dir="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Computing the Cost of</a:t>
            </a:r>
            <a:br>
              <a:rPr lang="en-US"/>
            </a:br>
            <a:r>
              <a:rPr lang="en-US"/>
              <a:t>Units Transferred Out</a:t>
            </a:r>
          </a:p>
        </p:txBody>
      </p:sp>
      <p:sp>
        <p:nvSpPr>
          <p:cNvPr id="285699" name="Text Box 3"/>
          <p:cNvSpPr txBox="1">
            <a:spLocks noChangeArrowheads="1"/>
          </p:cNvSpPr>
          <p:nvPr/>
        </p:nvSpPr>
        <p:spPr bwMode="auto">
          <a:xfrm>
            <a:off x="1016000" y="1616075"/>
            <a:ext cx="708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tx2"/>
                </a:solidFill>
                <a:effectLst>
                  <a:outerShdw blurRad="38100" dist="38100" dir="2700000" algn="tl">
                    <a:srgbClr val="C0C0C0"/>
                  </a:outerShdw>
                </a:effectLst>
              </a:rPr>
              <a:t>Step 1</a:t>
            </a:r>
            <a:r>
              <a:rPr lang="en-US" sz="2400"/>
              <a:t>: Record the cost in beginning</a:t>
            </a:r>
            <a:br>
              <a:rPr lang="en-US" sz="2400"/>
            </a:br>
            <a:r>
              <a:rPr lang="en-US" sz="2400"/>
              <a:t>         work in process inventory.</a:t>
            </a:r>
          </a:p>
        </p:txBody>
      </p:sp>
      <p:graphicFrame>
        <p:nvGraphicFramePr>
          <p:cNvPr id="285700" name="Object 4"/>
          <p:cNvGraphicFramePr>
            <a:graphicFrameLocks noChangeAspect="1"/>
          </p:cNvGraphicFramePr>
          <p:nvPr/>
        </p:nvGraphicFramePr>
        <p:xfrm>
          <a:off x="0" y="2690813"/>
          <a:ext cx="9144000" cy="3786187"/>
        </p:xfrm>
        <a:graphic>
          <a:graphicData uri="http://schemas.openxmlformats.org/presentationml/2006/ole">
            <mc:AlternateContent xmlns:mc="http://schemas.openxmlformats.org/markup-compatibility/2006">
              <mc:Choice xmlns:v="urn:schemas-microsoft-com:vml" Requires="v">
                <p:oleObj name="Worksheet" r:id="rId3" imgW="6058069" imgH="2457619" progId="Excel.Sheet.8">
                  <p:embed/>
                </p:oleObj>
              </mc:Choice>
              <mc:Fallback>
                <p:oleObj name="Worksheet" r:id="rId3" imgW="6058069" imgH="2457619" progId="Excel.Sheet.8">
                  <p:embed/>
                  <p:pic>
                    <p:nvPicPr>
                      <p:cNvPr id="2857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0813"/>
                        <a:ext cx="91440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124  of  181</a:t>
            </a:r>
          </a:p>
        </p:txBody>
      </p:sp>
    </p:spTree>
    <p:extLst>
      <p:ext uri="{BB962C8B-B14F-4D97-AF65-F5344CB8AC3E}">
        <p14:creationId xmlns:p14="http://schemas.microsoft.com/office/powerpoint/2010/main" val="713918341"/>
      </p:ext>
    </p:extLst>
  </p:cSld>
  <p:clrMapOvr>
    <a:masterClrMapping/>
  </p:clrMapOvr>
  <p:transition>
    <p:strips dir="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Text Box 3"/>
          <p:cNvSpPr txBox="1">
            <a:spLocks noChangeArrowheads="1"/>
          </p:cNvSpPr>
          <p:nvPr/>
        </p:nvSpPr>
        <p:spPr bwMode="auto">
          <a:xfrm>
            <a:off x="647700" y="1539875"/>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tx2"/>
                </a:solidFill>
                <a:effectLst>
                  <a:outerShdw blurRad="38100" dist="38100" dir="2700000" algn="tl">
                    <a:srgbClr val="C0C0C0"/>
                  </a:outerShdw>
                </a:effectLst>
              </a:rPr>
              <a:t>Step 2</a:t>
            </a:r>
            <a:r>
              <a:rPr lang="en-US" sz="2400"/>
              <a:t>: Determine the cost to complete the units</a:t>
            </a:r>
            <a:br>
              <a:rPr lang="en-US" sz="2400"/>
            </a:br>
            <a:r>
              <a:rPr lang="en-US" sz="2400"/>
              <a:t>          in beginning work in process inventory.</a:t>
            </a:r>
          </a:p>
        </p:txBody>
      </p:sp>
      <p:graphicFrame>
        <p:nvGraphicFramePr>
          <p:cNvPr id="287749" name="Object 5"/>
          <p:cNvGraphicFramePr>
            <a:graphicFrameLocks noChangeAspect="1"/>
          </p:cNvGraphicFramePr>
          <p:nvPr/>
        </p:nvGraphicFramePr>
        <p:xfrm>
          <a:off x="0" y="2690813"/>
          <a:ext cx="9144000" cy="3786187"/>
        </p:xfrm>
        <a:graphic>
          <a:graphicData uri="http://schemas.openxmlformats.org/presentationml/2006/ole">
            <mc:AlternateContent xmlns:mc="http://schemas.openxmlformats.org/markup-compatibility/2006">
              <mc:Choice xmlns:v="urn:schemas-microsoft-com:vml" Requires="v">
                <p:oleObj name="Worksheet" r:id="rId3" imgW="6058069" imgH="2457619" progId="Excel.Sheet.8">
                  <p:embed/>
                </p:oleObj>
              </mc:Choice>
              <mc:Fallback>
                <p:oleObj name="Worksheet" r:id="rId3" imgW="6058069" imgH="2457619" progId="Excel.Sheet.8">
                  <p:embed/>
                  <p:pic>
                    <p:nvPicPr>
                      <p:cNvPr id="2877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0813"/>
                        <a:ext cx="91440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751" name="Rectangle 7"/>
          <p:cNvSpPr>
            <a:spLocks noGrp="1" noChangeArrowheads="1"/>
          </p:cNvSpPr>
          <p:nvPr>
            <p:ph type="title"/>
          </p:nvPr>
        </p:nvSpPr>
        <p:spPr>
          <a:noFill/>
          <a:ln/>
        </p:spPr>
        <p:txBody>
          <a:bodyPr/>
          <a:lstStyle/>
          <a:p>
            <a:r>
              <a:rPr lang="en-US"/>
              <a:t>Computing the Cost of</a:t>
            </a:r>
            <a:br>
              <a:rPr lang="en-US"/>
            </a:br>
            <a:r>
              <a:rPr lang="en-US"/>
              <a:t>Units Transferred Out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125  of  181</a:t>
            </a:r>
          </a:p>
        </p:txBody>
      </p:sp>
    </p:spTree>
    <p:extLst>
      <p:ext uri="{BB962C8B-B14F-4D97-AF65-F5344CB8AC3E}">
        <p14:creationId xmlns:p14="http://schemas.microsoft.com/office/powerpoint/2010/main" val="3408259992"/>
      </p:ext>
    </p:extLst>
  </p:cSld>
  <p:clrMapOvr>
    <a:masterClrMapping/>
  </p:clrMapOvr>
  <p:transition>
    <p:strips dir="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Text Box 3"/>
          <p:cNvSpPr txBox="1">
            <a:spLocks noChangeArrowheads="1"/>
          </p:cNvSpPr>
          <p:nvPr/>
        </p:nvSpPr>
        <p:spPr bwMode="auto">
          <a:xfrm>
            <a:off x="838200" y="1539875"/>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tx2"/>
                </a:solidFill>
                <a:effectLst>
                  <a:outerShdw blurRad="38100" dist="38100" dir="2700000" algn="tl">
                    <a:srgbClr val="C0C0C0"/>
                  </a:outerShdw>
                </a:effectLst>
              </a:rPr>
              <a:t>Step 3</a:t>
            </a:r>
            <a:r>
              <a:rPr lang="en-US" sz="2400"/>
              <a:t>: Determine the cost of units started</a:t>
            </a:r>
            <a:br>
              <a:rPr lang="en-US" sz="2400"/>
            </a:br>
            <a:r>
              <a:rPr lang="en-US" sz="2400"/>
              <a:t>and completed this period.</a:t>
            </a:r>
          </a:p>
        </p:txBody>
      </p:sp>
      <p:sp>
        <p:nvSpPr>
          <p:cNvPr id="289799" name="Rectangle 7"/>
          <p:cNvSpPr>
            <a:spLocks noGrp="1" noChangeArrowheads="1"/>
          </p:cNvSpPr>
          <p:nvPr>
            <p:ph type="title"/>
          </p:nvPr>
        </p:nvSpPr>
        <p:spPr>
          <a:noFill/>
          <a:ln/>
        </p:spPr>
        <p:txBody>
          <a:bodyPr/>
          <a:lstStyle/>
          <a:p>
            <a:r>
              <a:rPr lang="en-US"/>
              <a:t>Computing the Cost of</a:t>
            </a:r>
            <a:br>
              <a:rPr lang="en-US"/>
            </a:br>
            <a:r>
              <a:rPr lang="en-US"/>
              <a:t>Units Transferred Out</a:t>
            </a:r>
          </a:p>
        </p:txBody>
      </p:sp>
      <p:graphicFrame>
        <p:nvGraphicFramePr>
          <p:cNvPr id="289800" name="Object 8"/>
          <p:cNvGraphicFramePr>
            <a:graphicFrameLocks noChangeAspect="1"/>
          </p:cNvGraphicFramePr>
          <p:nvPr>
            <p:extLst>
              <p:ext uri="{D42A27DB-BD31-4B8C-83A1-F6EECF244321}">
                <p14:modId xmlns:p14="http://schemas.microsoft.com/office/powerpoint/2010/main" val="3372295517"/>
              </p:ext>
            </p:extLst>
          </p:nvPr>
        </p:nvGraphicFramePr>
        <p:xfrm>
          <a:off x="0" y="2690813"/>
          <a:ext cx="9144000" cy="3786187"/>
        </p:xfrm>
        <a:graphic>
          <a:graphicData uri="http://schemas.openxmlformats.org/presentationml/2006/ole">
            <mc:AlternateContent xmlns:mc="http://schemas.openxmlformats.org/markup-compatibility/2006">
              <mc:Choice xmlns:v="urn:schemas-microsoft-com:vml" Requires="v">
                <p:oleObj name="Worksheet" r:id="rId3" imgW="6057975" imgH="2457569" progId="Excel.Sheet.8">
                  <p:embed/>
                </p:oleObj>
              </mc:Choice>
              <mc:Fallback>
                <p:oleObj name="Worksheet" r:id="rId3" imgW="6057975" imgH="2457569" progId="Excel.Sheet.8">
                  <p:embed/>
                  <p:pic>
                    <p:nvPicPr>
                      <p:cNvPr id="289800" name="Object 8"/>
                      <p:cNvPicPr>
                        <a:picLocks noChangeAspect="1" noChangeArrowheads="1"/>
                      </p:cNvPicPr>
                      <p:nvPr/>
                    </p:nvPicPr>
                    <p:blipFill>
                      <a:blip r:embed="rId4"/>
                      <a:srcRect/>
                      <a:stretch>
                        <a:fillRect/>
                      </a:stretch>
                    </p:blipFill>
                    <p:spPr bwMode="auto">
                      <a:xfrm>
                        <a:off x="0" y="2690813"/>
                        <a:ext cx="91440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126  of  181</a:t>
            </a:r>
          </a:p>
        </p:txBody>
      </p:sp>
    </p:spTree>
    <p:extLst>
      <p:ext uri="{BB962C8B-B14F-4D97-AF65-F5344CB8AC3E}">
        <p14:creationId xmlns:p14="http://schemas.microsoft.com/office/powerpoint/2010/main" val="2067027342"/>
      </p:ext>
    </p:extLst>
  </p:cSld>
  <p:clrMapOvr>
    <a:masterClrMapping/>
  </p:clrMapOvr>
  <p:transition>
    <p:strips dir="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3"/>
          <p:cNvSpPr txBox="1">
            <a:spLocks noChangeArrowheads="1"/>
          </p:cNvSpPr>
          <p:nvPr/>
        </p:nvSpPr>
        <p:spPr bwMode="auto">
          <a:xfrm>
            <a:off x="419100" y="17526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tx2"/>
                </a:solidFill>
                <a:effectLst>
                  <a:outerShdw blurRad="38100" dist="38100" dir="2700000" algn="tl">
                    <a:srgbClr val="C0C0C0"/>
                  </a:outerShdw>
                </a:effectLst>
              </a:rPr>
              <a:t>Step 4</a:t>
            </a:r>
            <a:r>
              <a:rPr lang="en-US" sz="2400"/>
              <a:t>: Determine the total cost of units transferred out.</a:t>
            </a:r>
          </a:p>
        </p:txBody>
      </p:sp>
      <p:graphicFrame>
        <p:nvGraphicFramePr>
          <p:cNvPr id="291845" name="Object 5"/>
          <p:cNvGraphicFramePr>
            <a:graphicFrameLocks noChangeAspect="1"/>
          </p:cNvGraphicFramePr>
          <p:nvPr/>
        </p:nvGraphicFramePr>
        <p:xfrm>
          <a:off x="0" y="2690813"/>
          <a:ext cx="9144000" cy="3786187"/>
        </p:xfrm>
        <a:graphic>
          <a:graphicData uri="http://schemas.openxmlformats.org/presentationml/2006/ole">
            <mc:AlternateContent xmlns:mc="http://schemas.openxmlformats.org/markup-compatibility/2006">
              <mc:Choice xmlns:v="urn:schemas-microsoft-com:vml" Requires="v">
                <p:oleObj name="Worksheet" r:id="rId3" imgW="6058069" imgH="2457619" progId="Excel.Sheet.8">
                  <p:embed/>
                </p:oleObj>
              </mc:Choice>
              <mc:Fallback>
                <p:oleObj name="Worksheet" r:id="rId3" imgW="6058069" imgH="2457619" progId="Excel.Sheet.8">
                  <p:embed/>
                  <p:pic>
                    <p:nvPicPr>
                      <p:cNvPr id="2918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0813"/>
                        <a:ext cx="91440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1847" name="Rectangle 7"/>
          <p:cNvSpPr>
            <a:spLocks noGrp="1" noChangeArrowheads="1"/>
          </p:cNvSpPr>
          <p:nvPr>
            <p:ph type="title"/>
          </p:nvPr>
        </p:nvSpPr>
        <p:spPr>
          <a:noFill/>
          <a:ln/>
        </p:spPr>
        <p:txBody>
          <a:bodyPr/>
          <a:lstStyle/>
          <a:p>
            <a:r>
              <a:rPr lang="en-US"/>
              <a:t>Computing the Cost of</a:t>
            </a:r>
            <a:br>
              <a:rPr lang="en-US"/>
            </a:br>
            <a:r>
              <a:rPr lang="en-US"/>
              <a:t>Units Transferred Out</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127   of  181</a:t>
            </a:r>
          </a:p>
        </p:txBody>
      </p:sp>
    </p:spTree>
    <p:extLst>
      <p:ext uri="{BB962C8B-B14F-4D97-AF65-F5344CB8AC3E}">
        <p14:creationId xmlns:p14="http://schemas.microsoft.com/office/powerpoint/2010/main" val="1224148840"/>
      </p:ext>
    </p:extLst>
  </p:cSld>
  <p:clrMapOvr>
    <a:masterClrMapping/>
  </p:clrMapOvr>
  <p:transition>
    <p:strips dir="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Reconciling Costs</a:t>
            </a:r>
          </a:p>
        </p:txBody>
      </p:sp>
      <p:graphicFrame>
        <p:nvGraphicFramePr>
          <p:cNvPr id="293892" name="Object 4"/>
          <p:cNvGraphicFramePr>
            <a:graphicFrameLocks noChangeAspect="1"/>
          </p:cNvGraphicFramePr>
          <p:nvPr/>
        </p:nvGraphicFramePr>
        <p:xfrm>
          <a:off x="95250" y="1970088"/>
          <a:ext cx="8991600" cy="4278312"/>
        </p:xfrm>
        <a:graphic>
          <a:graphicData uri="http://schemas.openxmlformats.org/presentationml/2006/ole">
            <mc:AlternateContent xmlns:mc="http://schemas.openxmlformats.org/markup-compatibility/2006">
              <mc:Choice xmlns:v="urn:schemas-microsoft-com:vml" Requires="v">
                <p:oleObj name="Worksheet" r:id="rId3" imgW="4115105" imgH="1972056" progId="Excel.Sheet.8">
                  <p:embed/>
                </p:oleObj>
              </mc:Choice>
              <mc:Fallback>
                <p:oleObj name="Worksheet" r:id="rId3" imgW="4115105" imgH="1972056" progId="Excel.Sheet.8">
                  <p:embed/>
                  <p:pic>
                    <p:nvPicPr>
                      <p:cNvPr id="2938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970088"/>
                        <a:ext cx="8991600"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128 of  181</a:t>
            </a:r>
          </a:p>
        </p:txBody>
      </p:sp>
    </p:spTree>
    <p:extLst>
      <p:ext uri="{BB962C8B-B14F-4D97-AF65-F5344CB8AC3E}">
        <p14:creationId xmlns:p14="http://schemas.microsoft.com/office/powerpoint/2010/main" val="236153388"/>
      </p:ext>
    </p:extLst>
  </p:cSld>
  <p:clrMapOvr>
    <a:masterClrMapping/>
  </p:clrMapOvr>
  <p:transition>
    <p:strips dir="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Reconciling Costs</a:t>
            </a:r>
          </a:p>
        </p:txBody>
      </p:sp>
      <p:graphicFrame>
        <p:nvGraphicFramePr>
          <p:cNvPr id="295939" name="Object 3"/>
          <p:cNvGraphicFramePr>
            <a:graphicFrameLocks noChangeAspect="1"/>
          </p:cNvGraphicFramePr>
          <p:nvPr/>
        </p:nvGraphicFramePr>
        <p:xfrm>
          <a:off x="95250" y="1970088"/>
          <a:ext cx="8991600" cy="4278312"/>
        </p:xfrm>
        <a:graphic>
          <a:graphicData uri="http://schemas.openxmlformats.org/presentationml/2006/ole">
            <mc:AlternateContent xmlns:mc="http://schemas.openxmlformats.org/markup-compatibility/2006">
              <mc:Choice xmlns:v="urn:schemas-microsoft-com:vml" Requires="v">
                <p:oleObj name="Worksheet" r:id="rId3" imgW="4115105" imgH="1990954" progId="Excel.Sheet.8">
                  <p:embed/>
                </p:oleObj>
              </mc:Choice>
              <mc:Fallback>
                <p:oleObj name="Worksheet" r:id="rId3" imgW="4115105" imgH="1990954" progId="Excel.Sheet.8">
                  <p:embed/>
                  <p:pic>
                    <p:nvPicPr>
                      <p:cNvPr id="2959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970088"/>
                        <a:ext cx="8991600"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a:solidFill>
                  <a:srgbClr val="000000"/>
                </a:solidFill>
              </a:rPr>
              <a:t>Slide  129  of  181</a:t>
            </a:r>
          </a:p>
        </p:txBody>
      </p:sp>
    </p:spTree>
    <p:extLst>
      <p:ext uri="{BB962C8B-B14F-4D97-AF65-F5344CB8AC3E}">
        <p14:creationId xmlns:p14="http://schemas.microsoft.com/office/powerpoint/2010/main" val="3724458082"/>
      </p:ext>
    </p:extLst>
  </p:cSld>
  <p:clrMapOvr>
    <a:masterClrMapping/>
  </p:clrMapOvr>
  <p:transition>
    <p:strips dir="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A Comparison of Costing Methods</a:t>
            </a:r>
          </a:p>
        </p:txBody>
      </p:sp>
      <p:sp>
        <p:nvSpPr>
          <p:cNvPr id="297987" name="Text Box 3"/>
          <p:cNvSpPr txBox="1">
            <a:spLocks noChangeArrowheads="1"/>
          </p:cNvSpPr>
          <p:nvPr/>
        </p:nvSpPr>
        <p:spPr bwMode="auto">
          <a:xfrm>
            <a:off x="552450" y="1574800"/>
            <a:ext cx="8191500" cy="1492250"/>
          </a:xfrm>
          <a:prstGeom prst="rect">
            <a:avLst/>
          </a:prstGeom>
          <a:solidFill>
            <a:srgbClr val="FFFFD5"/>
          </a:solidFill>
          <a:ln w="2857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3000">
                <a:solidFill>
                  <a:srgbClr val="663300"/>
                </a:solidFill>
                <a:effectLst>
                  <a:outerShdw blurRad="38100" dist="38100" dir="2700000" algn="tl">
                    <a:srgbClr val="000000"/>
                  </a:outerShdw>
                </a:effectLst>
              </a:rPr>
              <a:t>In a lean production environment, FIFO and weighted-average methods yield similar </a:t>
            </a:r>
            <a:br>
              <a:rPr lang="en-US" sz="3000">
                <a:solidFill>
                  <a:srgbClr val="663300"/>
                </a:solidFill>
                <a:effectLst>
                  <a:outerShdw blurRad="38100" dist="38100" dir="2700000" algn="tl">
                    <a:srgbClr val="000000"/>
                  </a:outerShdw>
                </a:effectLst>
              </a:rPr>
            </a:br>
            <a:r>
              <a:rPr lang="en-US" sz="3000">
                <a:solidFill>
                  <a:srgbClr val="663300"/>
                </a:solidFill>
                <a:effectLst>
                  <a:outerShdw blurRad="38100" dist="38100" dir="2700000" algn="tl">
                    <a:srgbClr val="000000"/>
                  </a:outerShdw>
                </a:effectLst>
              </a:rPr>
              <a:t>unit costs.</a:t>
            </a:r>
          </a:p>
        </p:txBody>
      </p:sp>
      <p:sp>
        <p:nvSpPr>
          <p:cNvPr id="297988" name="Text Box 4"/>
          <p:cNvSpPr txBox="1">
            <a:spLocks noChangeArrowheads="1"/>
          </p:cNvSpPr>
          <p:nvPr/>
        </p:nvSpPr>
        <p:spPr bwMode="auto">
          <a:xfrm>
            <a:off x="533400" y="3251200"/>
            <a:ext cx="8229600" cy="1949450"/>
          </a:xfrm>
          <a:prstGeom prst="rect">
            <a:avLst/>
          </a:prstGeom>
          <a:solidFill>
            <a:schemeClr val="folHlink"/>
          </a:solidFill>
          <a:ln w="28575">
            <a:solidFill>
              <a:schemeClr val="tx1"/>
            </a:solidFill>
            <a:miter lim="800000"/>
            <a:headEnd/>
            <a:tailEnd/>
          </a:ln>
          <a:effectLst>
            <a:outerShdw dist="53882" dir="2700000" algn="ctr" rotWithShape="0">
              <a:schemeClr val="tx1"/>
            </a:outerShdw>
          </a:effectLst>
        </p:spPr>
        <p:txBody>
          <a:bodyPr>
            <a:spAutoFit/>
          </a:bodyPr>
          <a:lstStyle/>
          <a:p>
            <a:pPr algn="ctr" eaLnBrk="0" hangingPunct="0">
              <a:spcBef>
                <a:spcPct val="50000"/>
              </a:spcBef>
            </a:pPr>
            <a:r>
              <a:rPr lang="en-US" sz="3000">
                <a:solidFill>
                  <a:schemeClr val="tx2"/>
                </a:solidFill>
                <a:effectLst>
                  <a:outerShdw blurRad="38100" dist="38100" dir="2700000" algn="tl">
                    <a:srgbClr val="000000"/>
                  </a:outerShdw>
                </a:effectLst>
              </a:rPr>
              <a:t>When considering cost control, FIFO is superior to weighted-average because it does not mix costs of the current period with costs of the prior period.</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130  of  181</a:t>
            </a:r>
          </a:p>
        </p:txBody>
      </p:sp>
    </p:spTree>
    <p:extLst>
      <p:ext uri="{BB962C8B-B14F-4D97-AF65-F5344CB8AC3E}">
        <p14:creationId xmlns:p14="http://schemas.microsoft.com/office/powerpoint/2010/main" val="1069750819"/>
      </p:ext>
    </p:extLst>
  </p:cSld>
  <p:clrMapOvr>
    <a:masterClrMapping/>
  </p:clrMapOvr>
  <p:transition>
    <p:strips dir="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57200" y="1404938"/>
            <a:ext cx="8305800" cy="4233862"/>
          </a:xfrm>
          <a:prstGeom prst="rect">
            <a:avLst/>
          </a:prstGeom>
          <a:solidFill>
            <a:srgbClr val="FFFF66"/>
          </a:solidFill>
          <a:ln w="28575">
            <a:solidFill>
              <a:schemeClr val="tx1"/>
            </a:solidFill>
            <a:miter lim="800000"/>
            <a:headEnd/>
            <a:tailEnd/>
          </a:ln>
          <a:effectLst>
            <a:outerShdw dist="71842" dir="2700000" algn="ctr" rotWithShape="0">
              <a:schemeClr val="tx1"/>
            </a:outerShdw>
          </a:effectLst>
        </p:spPr>
        <p:txBody>
          <a:bodyPr>
            <a:spAutoFit/>
          </a:bodyPr>
          <a:lstStyle/>
          <a:p>
            <a:pPr>
              <a:spcBef>
                <a:spcPct val="50000"/>
              </a:spcBef>
            </a:pPr>
            <a:r>
              <a:rPr lang="en-US" sz="2700"/>
              <a:t>When cost systems were developed in the 1800s, the emphasis was on simplicity because:</a:t>
            </a:r>
          </a:p>
          <a:p>
            <a:pPr>
              <a:spcBef>
                <a:spcPct val="50000"/>
              </a:spcBef>
            </a:pPr>
            <a:r>
              <a:rPr lang="en-US" sz="2700"/>
              <a:t>1.   Cost and activity data had to be collected by</a:t>
            </a:r>
            <a:br>
              <a:rPr lang="en-US" sz="2700"/>
            </a:br>
            <a:r>
              <a:rPr lang="en-US" sz="2700"/>
              <a:t>      hand and all calculations were done with paper</a:t>
            </a:r>
            <a:br>
              <a:rPr lang="en-US" sz="2700"/>
            </a:br>
            <a:r>
              <a:rPr lang="en-US" sz="2700"/>
              <a:t>      and pencil. </a:t>
            </a:r>
          </a:p>
          <a:p>
            <a:pPr>
              <a:spcBef>
                <a:spcPct val="50000"/>
              </a:spcBef>
            </a:pPr>
            <a:r>
              <a:rPr lang="en-US" sz="2700"/>
              <a:t>2.    Most companies produced a limited variety of</a:t>
            </a:r>
            <a:br>
              <a:rPr lang="en-US" sz="2700"/>
            </a:br>
            <a:r>
              <a:rPr lang="en-US" sz="2700"/>
              <a:t>       similar products, so there was little difference</a:t>
            </a:r>
            <a:br>
              <a:rPr lang="en-US" sz="2700"/>
            </a:br>
            <a:r>
              <a:rPr lang="en-US" sz="2700"/>
              <a:t>       in the overhead costs consumed by each</a:t>
            </a:r>
            <a:br>
              <a:rPr lang="en-US" sz="2700"/>
            </a:br>
            <a:r>
              <a:rPr lang="en-US" sz="2700"/>
              <a:t>       product.</a:t>
            </a:r>
          </a:p>
        </p:txBody>
      </p:sp>
      <p:sp>
        <p:nvSpPr>
          <p:cNvPr id="45061" name="Rectangle 5"/>
          <p:cNvSpPr>
            <a:spLocks noGrp="1" noChangeArrowheads="1"/>
          </p:cNvSpPr>
          <p:nvPr>
            <p:ph type="title"/>
          </p:nvPr>
        </p:nvSpPr>
        <p:spPr/>
        <p:txBody>
          <a:bodyPr>
            <a:normAutofit fontScale="90000"/>
          </a:bodyPr>
          <a:lstStyle/>
          <a:p>
            <a:r>
              <a:rPr lang="en-US"/>
              <a:t>Assigning Overhead Costs to Products</a:t>
            </a:r>
          </a:p>
        </p:txBody>
      </p:sp>
      <p:sp>
        <p:nvSpPr>
          <p:cNvPr id="2" name="Footer Placeholder 1"/>
          <p:cNvSpPr>
            <a:spLocks noGrp="1"/>
          </p:cNvSpPr>
          <p:nvPr>
            <p:ph type="ftr" sz="quarter" idx="10"/>
          </p:nvPr>
        </p:nvSpPr>
        <p:spPr/>
        <p:txBody>
          <a:bodyPr/>
          <a:lstStyle/>
          <a:p>
            <a:pPr>
              <a:defRPr/>
            </a:pPr>
            <a:r>
              <a:rPr lang="en-US" dirty="0">
                <a:solidFill>
                  <a:srgbClr val="000000"/>
                </a:solidFill>
              </a:rPr>
              <a:t>Slide 131  of  181</a:t>
            </a:r>
          </a:p>
        </p:txBody>
      </p:sp>
    </p:spTree>
    <p:extLst>
      <p:ext uri="{BB962C8B-B14F-4D97-AF65-F5344CB8AC3E}">
        <p14:creationId xmlns:p14="http://schemas.microsoft.com/office/powerpoint/2010/main" val="1077517150"/>
      </p:ext>
    </p:extLst>
  </p:cSld>
  <p:clrMapOvr>
    <a:masterClrMapping/>
  </p:clrMapOvr>
  <p:transition>
    <p:zoom/>
  </p:transition>
</p:sld>
</file>

<file path=ppt/theme/theme1.xml><?xml version="1.0" encoding="utf-8"?>
<a:theme xmlns:a="http://schemas.openxmlformats.org/drawingml/2006/main" name="APU -Template-level-M">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13527</Words>
  <Application>Microsoft Office PowerPoint</Application>
  <PresentationFormat>On-screen Show (4:3)</PresentationFormat>
  <Paragraphs>1181</Paragraphs>
  <Slides>135</Slides>
  <Notes>131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6</vt:i4>
      </vt:variant>
      <vt:variant>
        <vt:lpstr>Slide Titles</vt:lpstr>
      </vt:variant>
      <vt:variant>
        <vt:i4>135</vt:i4>
      </vt:variant>
    </vt:vector>
  </HeadingPairs>
  <TitlesOfParts>
    <vt:vector size="146" baseType="lpstr">
      <vt:lpstr>Arial</vt:lpstr>
      <vt:lpstr>Calibri</vt:lpstr>
      <vt:lpstr>Times New Roman</vt:lpstr>
      <vt:lpstr>Wingdings</vt:lpstr>
      <vt:lpstr>APU -Template-level-M</vt:lpstr>
      <vt:lpstr>Worksheet</vt:lpstr>
      <vt:lpstr>Clip Gallery</vt:lpstr>
      <vt:lpstr>ClipArt</vt:lpstr>
      <vt:lpstr>Clip</vt:lpstr>
      <vt:lpstr>Microsoft Excel 97-2003 Worksheet</vt:lpstr>
      <vt:lpstr>GALLERY</vt:lpstr>
      <vt:lpstr>PowerPoint Presentation</vt:lpstr>
      <vt:lpstr>Learning outcomes</vt:lpstr>
      <vt:lpstr>Topic &amp; structure of the lesson</vt:lpstr>
      <vt:lpstr>Key terms you must be able to use:</vt:lpstr>
      <vt:lpstr>Types of Product Costing Systems</vt:lpstr>
      <vt:lpstr>Types of Product Costing Systems</vt:lpstr>
      <vt:lpstr>Types of Product Costing Systems</vt:lpstr>
      <vt:lpstr>Types of Product Costing Systems</vt:lpstr>
      <vt:lpstr>Quick Check </vt:lpstr>
      <vt:lpstr>Comparing Process and Job-Order Costing</vt:lpstr>
      <vt:lpstr>Quick Check </vt:lpstr>
      <vt:lpstr>Job-Order Costing—An Overview</vt:lpstr>
      <vt:lpstr>Job-Order Costing—An Overview</vt:lpstr>
      <vt:lpstr>Job Cost Sheet</vt:lpstr>
      <vt:lpstr>Materials Requisition Form</vt:lpstr>
      <vt:lpstr>Job Cost Sheet</vt:lpstr>
      <vt:lpstr>Employee Time Ticket</vt:lpstr>
      <vt:lpstr>Job Cost Sheet</vt:lpstr>
      <vt:lpstr>Application of Manufacturing Overhead</vt:lpstr>
      <vt:lpstr>Application of Manufacturing Overhead</vt:lpstr>
      <vt:lpstr>Application of Manufacturing Overhead</vt:lpstr>
      <vt:lpstr>Application of Manufacturing Overhead</vt:lpstr>
      <vt:lpstr>Application of Manufacturing Overhead</vt:lpstr>
      <vt:lpstr>Application of Manufacturing Overhead</vt:lpstr>
      <vt:lpstr>Completing the Job Cost Sheet</vt:lpstr>
      <vt:lpstr>Interpreting the Average Unit Cost</vt:lpstr>
      <vt:lpstr>Quick Check </vt:lpstr>
      <vt:lpstr>Quick Check </vt:lpstr>
      <vt:lpstr>Job-Order Costing Document Flow Summary</vt:lpstr>
      <vt:lpstr>Job-Order Costing Document Flow Summary</vt:lpstr>
      <vt:lpstr>Job-Order Costing Document Flow Summary</vt:lpstr>
      <vt:lpstr>Job-Order Costing Document Flow Summary</vt:lpstr>
      <vt:lpstr>Job-Order Costing Document Flow Summary</vt:lpstr>
      <vt:lpstr>Defining Under- and Overapplied Overhead</vt:lpstr>
      <vt:lpstr>Overhead Application Example</vt:lpstr>
      <vt:lpstr>Overhead Application Example</vt:lpstr>
      <vt:lpstr>Quick Check </vt:lpstr>
      <vt:lpstr>Quick Check </vt:lpstr>
      <vt:lpstr>Quick Check </vt:lpstr>
      <vt:lpstr>Quick Check </vt:lpstr>
      <vt:lpstr>Multiple Predetermined Overhead Rates</vt:lpstr>
      <vt:lpstr>Job-Order Costing in Service Companies</vt:lpstr>
      <vt:lpstr>Similarities Between Job-Order and Process Costing</vt:lpstr>
      <vt:lpstr>Differences Between Job-Order and Process Costing</vt:lpstr>
      <vt:lpstr>Quick Check </vt:lpstr>
      <vt:lpstr>PowerPoint Presentation</vt:lpstr>
      <vt:lpstr>Processing Departments</vt:lpstr>
      <vt:lpstr>Flow of Materials, Labor and  Overhead Costs</vt:lpstr>
      <vt:lpstr>Flow of Materials, Labor and  Overhead Costs</vt:lpstr>
      <vt:lpstr>Flow of Materials, Labor and  Overhead Costs</vt:lpstr>
      <vt:lpstr>Equivalent Units of Production</vt:lpstr>
      <vt:lpstr>Equivalent Units – The Basic Idea</vt:lpstr>
      <vt:lpstr>Quick Check </vt:lpstr>
      <vt:lpstr>Quick Check </vt:lpstr>
      <vt:lpstr>Calculating Equivalent Units</vt:lpstr>
      <vt:lpstr>PowerPoint Presentation</vt:lpstr>
      <vt:lpstr>Characteristics of the Weighted Average Method</vt:lpstr>
      <vt:lpstr>Treatment of Direct Labor</vt:lpstr>
      <vt:lpstr>Treatment of Direct Labor</vt:lpstr>
      <vt:lpstr>Weighted-Average Example</vt:lpstr>
      <vt:lpstr>Weighted-Average Example</vt:lpstr>
      <vt:lpstr>Weighted-Average Example</vt:lpstr>
      <vt:lpstr>Weighted-Average Example</vt:lpstr>
      <vt:lpstr>Weighted-Average Example</vt:lpstr>
      <vt:lpstr>Weighted-Average Example</vt:lpstr>
      <vt:lpstr>Weighted-Average Example</vt:lpstr>
      <vt:lpstr>Computing Cost Per Equivalent Unit</vt:lpstr>
      <vt:lpstr>Compute and Apply Costs</vt:lpstr>
      <vt:lpstr>Compute and Apply Costs</vt:lpstr>
      <vt:lpstr>Compute and Apply Costs</vt:lpstr>
      <vt:lpstr>Computing the Cost of Ending Work in Process Inventory</vt:lpstr>
      <vt:lpstr>Computing the Cost of Ending Work in Process Inventory</vt:lpstr>
      <vt:lpstr>Computing the Cost of Ending Work in Process Inventory</vt:lpstr>
      <vt:lpstr>Computing the Cost of Units Transferred Out</vt:lpstr>
      <vt:lpstr>Computing the Cost of Units Transferred Out</vt:lpstr>
      <vt:lpstr>Computing the Cost of Units Transferred Out</vt:lpstr>
      <vt:lpstr>Reconciling Costs</vt:lpstr>
      <vt:lpstr>Reconciling Costs</vt:lpstr>
      <vt:lpstr>FIFO vs. Weighted-Average Method</vt:lpstr>
      <vt:lpstr>Equivalent Units – FIFO Method</vt:lpstr>
      <vt:lpstr>Equivalent Units – FIFO Method</vt:lpstr>
      <vt:lpstr>Equivalent Units – FIFO Method</vt:lpstr>
      <vt:lpstr>Equivalent Units – FIFO Method</vt:lpstr>
      <vt:lpstr>FIFO Example</vt:lpstr>
      <vt:lpstr>FIFO Example</vt:lpstr>
      <vt:lpstr>Cost per Equivalent Unit - FIFO</vt:lpstr>
      <vt:lpstr>Cost per Equivalent Unit - FIFO</vt:lpstr>
      <vt:lpstr>Cost per Equivalent Unit - FIFO</vt:lpstr>
      <vt:lpstr>Computing the Cost of Ending Work in Process Inventory</vt:lpstr>
      <vt:lpstr>Computing the Cost of Ending Work in Process Inventory</vt:lpstr>
      <vt:lpstr>Computing the Cost of Ending Work in Process Inventory</vt:lpstr>
      <vt:lpstr>Computing the Cost of Units Transferred Out</vt:lpstr>
      <vt:lpstr>Computing the Cost of Units Transferred Out</vt:lpstr>
      <vt:lpstr>Computing the Cost of Units Transferred Out</vt:lpstr>
      <vt:lpstr>Computing the Cost of Units Transferred Out</vt:lpstr>
      <vt:lpstr>Reconciling Costs</vt:lpstr>
      <vt:lpstr>Reconciling Costs</vt:lpstr>
      <vt:lpstr>A Comparison of Costing Methods</vt:lpstr>
      <vt:lpstr>Assigning Overhead Costs to Products</vt:lpstr>
      <vt:lpstr>Plantwide Overhead Rate</vt:lpstr>
      <vt:lpstr>Plantwide Overhead Rate</vt:lpstr>
      <vt:lpstr>Departmental Overhead Rates</vt:lpstr>
      <vt:lpstr>Departmental Overhead Rates</vt:lpstr>
      <vt:lpstr>Activity-Based Costing (ABC)</vt:lpstr>
      <vt:lpstr>Activity-Based Costing (ABC)</vt:lpstr>
      <vt:lpstr>Activity-Based Costing (ABC)</vt:lpstr>
      <vt:lpstr>Activity-Based Costing (ABC)</vt:lpstr>
      <vt:lpstr>Activity-Based Costing (ABC)</vt:lpstr>
      <vt:lpstr>Designing an Activity-Based Costing System</vt:lpstr>
      <vt:lpstr>Designing an Activity-Based Costing System</vt:lpstr>
      <vt:lpstr>Hierarchy of Activities</vt:lpstr>
      <vt:lpstr>Graphic Example of  Activity-Based Costing</vt:lpstr>
      <vt:lpstr>Graphic Example of Activity-Based Costing</vt:lpstr>
      <vt:lpstr>Using Activity-Based Costing Comtek Sound, Inc.</vt:lpstr>
      <vt:lpstr>Using Activity-Based Costing Comtek Sound, Inc.</vt:lpstr>
      <vt:lpstr>Using Activity-Based Costing Comtek Sound, Inc.</vt:lpstr>
      <vt:lpstr>Direct Labor-Hours as a Base</vt:lpstr>
      <vt:lpstr>Direct Labor-Hours as a Base</vt:lpstr>
      <vt:lpstr>Computing Activity Rates</vt:lpstr>
      <vt:lpstr>Computing Activity Rates</vt:lpstr>
      <vt:lpstr>PowerPoint Presentation</vt:lpstr>
      <vt:lpstr>Computing Overhead Cost per Unit</vt:lpstr>
      <vt:lpstr>Computing Overhead Cost per Unit</vt:lpstr>
      <vt:lpstr>Comparing the Two Approaches</vt:lpstr>
      <vt:lpstr>Comparing the Two Approaches</vt:lpstr>
      <vt:lpstr>Comparing the Two Approaches</vt:lpstr>
      <vt:lpstr>Shifting of Overhead Cost</vt:lpstr>
      <vt:lpstr>Shifting of Overhead Cost</vt:lpstr>
      <vt:lpstr>Targeting Process Improvements</vt:lpstr>
      <vt:lpstr>Targeting Process Improvements</vt:lpstr>
      <vt:lpstr>Benefits of Activity-Based Costing </vt:lpstr>
      <vt:lpstr>Limitations Activity-Based Costing </vt:lpstr>
      <vt:lpstr>Activity-Based Costing Critical Assumption</vt:lpstr>
      <vt:lpstr>Question &amp; Answer Session</vt:lpstr>
      <vt:lpstr>Next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Managerial Accounting</dc:title>
  <dc:creator>Geetha A/P A. Rubasundram</dc:creator>
  <cp:lastModifiedBy>Dr. Dhamayanthi Arumugam</cp:lastModifiedBy>
  <cp:revision>36</cp:revision>
  <cp:lastPrinted>2020-08-24T09:40:41Z</cp:lastPrinted>
  <dcterms:created xsi:type="dcterms:W3CDTF">2013-02-27T06:56:18Z</dcterms:created>
  <dcterms:modified xsi:type="dcterms:W3CDTF">2021-06-30T04:38:45Z</dcterms:modified>
</cp:coreProperties>
</file>