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 id="2147483739" r:id="rId2"/>
    <p:sldMasterId id="2147483751" r:id="rId3"/>
    <p:sldMasterId id="2147483763" r:id="rId4"/>
  </p:sldMasterIdLst>
  <p:sldIdLst>
    <p:sldId id="256" r:id="rId5"/>
    <p:sldId id="927" r:id="rId6"/>
    <p:sldId id="1095" r:id="rId7"/>
    <p:sldId id="930" r:id="rId8"/>
    <p:sldId id="782" r:id="rId9"/>
    <p:sldId id="1125" r:id="rId10"/>
    <p:sldId id="1119" r:id="rId11"/>
    <p:sldId id="911" r:id="rId12"/>
    <p:sldId id="757" r:id="rId13"/>
    <p:sldId id="823" r:id="rId14"/>
    <p:sldId id="915" r:id="rId15"/>
    <p:sldId id="761" r:id="rId16"/>
    <p:sldId id="112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7/9/2022</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50399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7/9/2022</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522865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7/9/2022</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044367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p:nvSpPr>
        <p:spPr bwMode="auto">
          <a:xfrm>
            <a:off x="0" y="0"/>
            <a:ext cx="12192000" cy="3429000"/>
          </a:xfrm>
          <a:prstGeom prst="rect">
            <a:avLst/>
          </a:prstGeom>
          <a:solidFill>
            <a:srgbClr val="C44C4C"/>
          </a:solidFill>
          <a:ln w="9525">
            <a:noFill/>
            <a:miter lim="800000"/>
            <a:headEnd/>
            <a:tailEnd/>
          </a:ln>
          <a:effectLst/>
        </p:spPr>
        <p:txBody>
          <a:bodyPr wrap="none"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pic>
        <p:nvPicPr>
          <p:cNvPr id="5" name="Picture 10" descr="ucti_logo_transparent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2417763"/>
            <a:ext cx="3170767" cy="207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 y="3838575"/>
            <a:ext cx="31623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7042" name="Rectangle 2"/>
          <p:cNvSpPr>
            <a:spLocks noGrp="1" noChangeArrowheads="1"/>
          </p:cNvSpPr>
          <p:nvPr>
            <p:ph type="ctrTitle"/>
          </p:nvPr>
        </p:nvSpPr>
        <p:spPr>
          <a:xfrm>
            <a:off x="3185584" y="1952628"/>
            <a:ext cx="9006416" cy="1470025"/>
          </a:xfrm>
        </p:spPr>
        <p:txBody>
          <a:bodyPr/>
          <a:lstStyle>
            <a:lvl1pPr>
              <a:defRPr/>
            </a:lvl1pPr>
          </a:lstStyle>
          <a:p>
            <a:r>
              <a:rPr lang="en-US"/>
              <a:t>Click to edit Master title style</a:t>
            </a:r>
          </a:p>
        </p:txBody>
      </p:sp>
      <p:sp>
        <p:nvSpPr>
          <p:cNvPr id="87043" name="Rectangle 3"/>
          <p:cNvSpPr>
            <a:spLocks noGrp="1" noChangeArrowheads="1"/>
          </p:cNvSpPr>
          <p:nvPr>
            <p:ph type="subTitle" idx="1"/>
          </p:nvPr>
        </p:nvSpPr>
        <p:spPr>
          <a:xfrm>
            <a:off x="3166533" y="3886200"/>
            <a:ext cx="9025467" cy="1752600"/>
          </a:xfrm>
        </p:spPr>
        <p:txBody>
          <a:bodyPr/>
          <a:lstStyle>
            <a:lvl1pPr marL="0" indent="0" algn="ctr">
              <a:buFontTx/>
              <a:buNone/>
              <a:defRPr/>
            </a:lvl1pPr>
          </a:lstStyle>
          <a:p>
            <a:r>
              <a:rPr lang="en-US"/>
              <a:t>Click to edit Master subtitle style</a:t>
            </a:r>
          </a:p>
        </p:txBody>
      </p:sp>
    </p:spTree>
    <p:extLst>
      <p:ext uri="{BB962C8B-B14F-4D97-AF65-F5344CB8AC3E}">
        <p14:creationId xmlns:p14="http://schemas.microsoft.com/office/powerpoint/2010/main" val="3629383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ftr" sz="quarter" idx="10"/>
          </p:nvPr>
        </p:nvSpPr>
        <p:spPr>
          <a:ln/>
        </p:spPr>
        <p:txBody>
          <a:bodyPr/>
          <a:lstStyle>
            <a:lvl1pPr>
              <a:defRPr/>
            </a:lvl1pPr>
          </a:lstStyle>
          <a:p>
            <a:r>
              <a:rPr lang="en-US">
                <a:solidFill>
                  <a:srgbClr val="000000"/>
                </a:solidFill>
              </a:rPr>
              <a:t>Dr Jugindar Singh</a:t>
            </a:r>
          </a:p>
        </p:txBody>
      </p:sp>
    </p:spTree>
    <p:extLst>
      <p:ext uri="{BB962C8B-B14F-4D97-AF65-F5344CB8AC3E}">
        <p14:creationId xmlns:p14="http://schemas.microsoft.com/office/powerpoint/2010/main" val="3927247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8"/>
          <p:cNvSpPr>
            <a:spLocks noGrp="1" noChangeArrowheads="1"/>
          </p:cNvSpPr>
          <p:nvPr>
            <p:ph type="ftr" sz="quarter" idx="10"/>
          </p:nvPr>
        </p:nvSpPr>
        <p:spPr>
          <a:ln/>
        </p:spPr>
        <p:txBody>
          <a:bodyPr/>
          <a:lstStyle>
            <a:lvl1pPr>
              <a:defRPr/>
            </a:lvl1pPr>
          </a:lstStyle>
          <a:p>
            <a:r>
              <a:rPr lang="en-US">
                <a:solidFill>
                  <a:srgbClr val="000000"/>
                </a:solidFill>
              </a:rPr>
              <a:t>Dr Jugindar Singh</a:t>
            </a:r>
          </a:p>
        </p:txBody>
      </p:sp>
    </p:spTree>
    <p:extLst>
      <p:ext uri="{BB962C8B-B14F-4D97-AF65-F5344CB8AC3E}">
        <p14:creationId xmlns:p14="http://schemas.microsoft.com/office/powerpoint/2010/main" val="2479244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49817" y="1697038"/>
            <a:ext cx="5384800" cy="452596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37817" y="1697038"/>
            <a:ext cx="5384800" cy="452596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ftr" sz="quarter" idx="10"/>
          </p:nvPr>
        </p:nvSpPr>
        <p:spPr>
          <a:ln/>
        </p:spPr>
        <p:txBody>
          <a:bodyPr/>
          <a:lstStyle>
            <a:lvl1pPr>
              <a:defRPr/>
            </a:lvl1pPr>
          </a:lstStyle>
          <a:p>
            <a:r>
              <a:rPr lang="en-US">
                <a:solidFill>
                  <a:srgbClr val="000000"/>
                </a:solidFill>
              </a:rPr>
              <a:t>Dr Jugindar Singh</a:t>
            </a:r>
          </a:p>
        </p:txBody>
      </p:sp>
    </p:spTree>
    <p:extLst>
      <p:ext uri="{BB962C8B-B14F-4D97-AF65-F5344CB8AC3E}">
        <p14:creationId xmlns:p14="http://schemas.microsoft.com/office/powerpoint/2010/main" val="32339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ftr" sz="quarter" idx="10"/>
          </p:nvPr>
        </p:nvSpPr>
        <p:spPr>
          <a:ln/>
        </p:spPr>
        <p:txBody>
          <a:bodyPr/>
          <a:lstStyle>
            <a:lvl1pPr>
              <a:defRPr/>
            </a:lvl1pPr>
          </a:lstStyle>
          <a:p>
            <a:r>
              <a:rPr lang="en-US">
                <a:solidFill>
                  <a:srgbClr val="000000"/>
                </a:solidFill>
              </a:rPr>
              <a:t>Dr Jugindar Singh</a:t>
            </a:r>
          </a:p>
        </p:txBody>
      </p:sp>
    </p:spTree>
    <p:extLst>
      <p:ext uri="{BB962C8B-B14F-4D97-AF65-F5344CB8AC3E}">
        <p14:creationId xmlns:p14="http://schemas.microsoft.com/office/powerpoint/2010/main" val="4280669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ftr" sz="quarter" idx="10"/>
          </p:nvPr>
        </p:nvSpPr>
        <p:spPr>
          <a:ln/>
        </p:spPr>
        <p:txBody>
          <a:bodyPr/>
          <a:lstStyle>
            <a:lvl1pPr>
              <a:defRPr/>
            </a:lvl1pPr>
          </a:lstStyle>
          <a:p>
            <a:r>
              <a:rPr lang="en-US">
                <a:solidFill>
                  <a:srgbClr val="000000"/>
                </a:solidFill>
              </a:rPr>
              <a:t>Dr Jugindar Singh</a:t>
            </a:r>
          </a:p>
        </p:txBody>
      </p:sp>
    </p:spTree>
    <p:extLst>
      <p:ext uri="{BB962C8B-B14F-4D97-AF65-F5344CB8AC3E}">
        <p14:creationId xmlns:p14="http://schemas.microsoft.com/office/powerpoint/2010/main" val="699804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r>
              <a:rPr lang="en-US">
                <a:solidFill>
                  <a:srgbClr val="000000"/>
                </a:solidFill>
              </a:rPr>
              <a:t>Dr Jugindar Singh</a:t>
            </a:r>
          </a:p>
        </p:txBody>
      </p:sp>
    </p:spTree>
    <p:extLst>
      <p:ext uri="{BB962C8B-B14F-4D97-AF65-F5344CB8AC3E}">
        <p14:creationId xmlns:p14="http://schemas.microsoft.com/office/powerpoint/2010/main" val="607713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8"/>
          <p:cNvSpPr>
            <a:spLocks noGrp="1" noChangeArrowheads="1"/>
          </p:cNvSpPr>
          <p:nvPr>
            <p:ph type="ftr" sz="quarter" idx="10"/>
          </p:nvPr>
        </p:nvSpPr>
        <p:spPr>
          <a:ln/>
        </p:spPr>
        <p:txBody>
          <a:bodyPr/>
          <a:lstStyle>
            <a:lvl1pPr>
              <a:defRPr/>
            </a:lvl1pPr>
          </a:lstStyle>
          <a:p>
            <a:r>
              <a:rPr lang="en-US">
                <a:solidFill>
                  <a:srgbClr val="000000"/>
                </a:solidFill>
              </a:rPr>
              <a:t>Dr Jugindar Singh</a:t>
            </a:r>
          </a:p>
        </p:txBody>
      </p:sp>
    </p:spTree>
    <p:extLst>
      <p:ext uri="{BB962C8B-B14F-4D97-AF65-F5344CB8AC3E}">
        <p14:creationId xmlns:p14="http://schemas.microsoft.com/office/powerpoint/2010/main" val="1156537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7/9/2022</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294188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8"/>
          <p:cNvSpPr>
            <a:spLocks noGrp="1" noChangeArrowheads="1"/>
          </p:cNvSpPr>
          <p:nvPr>
            <p:ph type="ftr" sz="quarter" idx="10"/>
          </p:nvPr>
        </p:nvSpPr>
        <p:spPr>
          <a:ln/>
        </p:spPr>
        <p:txBody>
          <a:bodyPr/>
          <a:lstStyle>
            <a:lvl1pPr>
              <a:defRPr/>
            </a:lvl1pPr>
          </a:lstStyle>
          <a:p>
            <a:r>
              <a:rPr lang="en-US">
                <a:solidFill>
                  <a:srgbClr val="000000"/>
                </a:solidFill>
              </a:rPr>
              <a:t>Dr Jugindar Singh</a:t>
            </a:r>
          </a:p>
        </p:txBody>
      </p:sp>
    </p:spTree>
    <p:extLst>
      <p:ext uri="{BB962C8B-B14F-4D97-AF65-F5344CB8AC3E}">
        <p14:creationId xmlns:p14="http://schemas.microsoft.com/office/powerpoint/2010/main" val="19955795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ftr" sz="quarter" idx="10"/>
          </p:nvPr>
        </p:nvSpPr>
        <p:spPr>
          <a:ln/>
        </p:spPr>
        <p:txBody>
          <a:bodyPr/>
          <a:lstStyle>
            <a:lvl1pPr>
              <a:defRPr/>
            </a:lvl1pPr>
          </a:lstStyle>
          <a:p>
            <a:r>
              <a:rPr lang="en-US">
                <a:solidFill>
                  <a:srgbClr val="000000"/>
                </a:solidFill>
              </a:rPr>
              <a:t>Dr Jugindar Singh</a:t>
            </a:r>
          </a:p>
        </p:txBody>
      </p:sp>
    </p:spTree>
    <p:extLst>
      <p:ext uri="{BB962C8B-B14F-4D97-AF65-F5344CB8AC3E}">
        <p14:creationId xmlns:p14="http://schemas.microsoft.com/office/powerpoint/2010/main" val="28503489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9417" y="274638"/>
            <a:ext cx="2743200" cy="5948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47700" y="274638"/>
            <a:ext cx="8028517" cy="594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ftr" sz="quarter" idx="10"/>
          </p:nvPr>
        </p:nvSpPr>
        <p:spPr>
          <a:ln/>
        </p:spPr>
        <p:txBody>
          <a:bodyPr/>
          <a:lstStyle>
            <a:lvl1pPr>
              <a:defRPr/>
            </a:lvl1pPr>
          </a:lstStyle>
          <a:p>
            <a:r>
              <a:rPr lang="en-US">
                <a:solidFill>
                  <a:srgbClr val="000000"/>
                </a:solidFill>
              </a:rPr>
              <a:t>Dr Jugindar Singh</a:t>
            </a:r>
          </a:p>
        </p:txBody>
      </p:sp>
    </p:spTree>
    <p:extLst>
      <p:ext uri="{BB962C8B-B14F-4D97-AF65-F5344CB8AC3E}">
        <p14:creationId xmlns:p14="http://schemas.microsoft.com/office/powerpoint/2010/main" val="29392612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p:nvSpPr>
        <p:spPr bwMode="auto">
          <a:xfrm>
            <a:off x="0" y="0"/>
            <a:ext cx="12192000" cy="3429000"/>
          </a:xfrm>
          <a:prstGeom prst="rect">
            <a:avLst/>
          </a:prstGeom>
          <a:solidFill>
            <a:srgbClr val="C44C4C"/>
          </a:solidFill>
          <a:ln w="9525">
            <a:noFill/>
            <a:miter lim="800000"/>
            <a:headEnd/>
            <a:tailEnd/>
          </a:ln>
          <a:effectLst/>
        </p:spPr>
        <p:txBody>
          <a:bodyPr wrap="none"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pic>
        <p:nvPicPr>
          <p:cNvPr id="5" name="Picture 10" descr="ucti_logo_transparent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2417763"/>
            <a:ext cx="3170767" cy="207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 y="3838575"/>
            <a:ext cx="31623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7042" name="Rectangle 2"/>
          <p:cNvSpPr>
            <a:spLocks noGrp="1" noChangeArrowheads="1"/>
          </p:cNvSpPr>
          <p:nvPr>
            <p:ph type="ctrTitle"/>
          </p:nvPr>
        </p:nvSpPr>
        <p:spPr>
          <a:xfrm>
            <a:off x="3185584" y="1952628"/>
            <a:ext cx="9006416" cy="1470025"/>
          </a:xfrm>
        </p:spPr>
        <p:txBody>
          <a:bodyPr/>
          <a:lstStyle>
            <a:lvl1pPr>
              <a:defRPr/>
            </a:lvl1pPr>
          </a:lstStyle>
          <a:p>
            <a:r>
              <a:rPr lang="en-US"/>
              <a:t>Click to edit Master title style</a:t>
            </a:r>
          </a:p>
        </p:txBody>
      </p:sp>
      <p:sp>
        <p:nvSpPr>
          <p:cNvPr id="87043" name="Rectangle 3"/>
          <p:cNvSpPr>
            <a:spLocks noGrp="1" noChangeArrowheads="1"/>
          </p:cNvSpPr>
          <p:nvPr>
            <p:ph type="subTitle" idx="1"/>
          </p:nvPr>
        </p:nvSpPr>
        <p:spPr>
          <a:xfrm>
            <a:off x="3166533" y="3886200"/>
            <a:ext cx="9025467" cy="1752600"/>
          </a:xfrm>
        </p:spPr>
        <p:txBody>
          <a:bodyPr/>
          <a:lstStyle>
            <a:lvl1pPr marL="0" indent="0" algn="ctr">
              <a:buFontTx/>
              <a:buNone/>
              <a:defRPr/>
            </a:lvl1pPr>
          </a:lstStyle>
          <a:p>
            <a:r>
              <a:rPr lang="en-US"/>
              <a:t>Click to edit Master subtitle style</a:t>
            </a:r>
          </a:p>
        </p:txBody>
      </p:sp>
    </p:spTree>
    <p:extLst>
      <p:ext uri="{BB962C8B-B14F-4D97-AF65-F5344CB8AC3E}">
        <p14:creationId xmlns:p14="http://schemas.microsoft.com/office/powerpoint/2010/main" val="7735902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ftr" sz="quarter" idx="10"/>
          </p:nvPr>
        </p:nvSpPr>
        <p:spPr>
          <a:ln/>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27411661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8"/>
          <p:cNvSpPr>
            <a:spLocks noGrp="1" noChangeArrowheads="1"/>
          </p:cNvSpPr>
          <p:nvPr>
            <p:ph type="ftr" sz="quarter" idx="10"/>
          </p:nvPr>
        </p:nvSpPr>
        <p:spPr>
          <a:ln/>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3875390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49817" y="1697038"/>
            <a:ext cx="5384800" cy="452596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37817" y="1697038"/>
            <a:ext cx="5384800" cy="452596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ftr" sz="quarter" idx="10"/>
          </p:nvPr>
        </p:nvSpPr>
        <p:spPr>
          <a:ln/>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28390977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ftr" sz="quarter" idx="10"/>
          </p:nvPr>
        </p:nvSpPr>
        <p:spPr>
          <a:ln/>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16207537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ftr" sz="quarter" idx="10"/>
          </p:nvPr>
        </p:nvSpPr>
        <p:spPr>
          <a:ln/>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5224324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370385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7/9/2022</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5439655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8"/>
          <p:cNvSpPr>
            <a:spLocks noGrp="1" noChangeArrowheads="1"/>
          </p:cNvSpPr>
          <p:nvPr>
            <p:ph type="ftr" sz="quarter" idx="10"/>
          </p:nvPr>
        </p:nvSpPr>
        <p:spPr>
          <a:ln/>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12453620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8"/>
          <p:cNvSpPr>
            <a:spLocks noGrp="1" noChangeArrowheads="1"/>
          </p:cNvSpPr>
          <p:nvPr>
            <p:ph type="ftr" sz="quarter" idx="10"/>
          </p:nvPr>
        </p:nvSpPr>
        <p:spPr>
          <a:ln/>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16361971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ftr" sz="quarter" idx="10"/>
          </p:nvPr>
        </p:nvSpPr>
        <p:spPr>
          <a:ln/>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37929298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9417" y="274638"/>
            <a:ext cx="2743200" cy="5948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47700" y="274638"/>
            <a:ext cx="8028517" cy="594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ftr" sz="quarter" idx="10"/>
          </p:nvPr>
        </p:nvSpPr>
        <p:spPr>
          <a:ln/>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3475568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3385F-1B5C-4D2B-A86B-ED1C00395D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59B4DC51-C3C6-4189-BADB-2AC6365B1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B23CDE3A-5AB1-4347-BEF3-BBC3EA4C7AAB}"/>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5" name="Footer Placeholder 4">
            <a:extLst>
              <a:ext uri="{FF2B5EF4-FFF2-40B4-BE49-F238E27FC236}">
                <a16:creationId xmlns:a16="http://schemas.microsoft.com/office/drawing/2014/main" id="{A12E8EAD-3D9B-4A77-9173-37B787DD658C}"/>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CF7816A1-0E74-4E69-8F66-ADF253FB16E3}"/>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7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00160-02F5-4DC7-8394-3C96D137A34E}"/>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9708D613-6696-419E-B380-C0D4EB5011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A90D6462-36C5-4A60-935A-F4861404A7E7}"/>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5" name="Footer Placeholder 4">
            <a:extLst>
              <a:ext uri="{FF2B5EF4-FFF2-40B4-BE49-F238E27FC236}">
                <a16:creationId xmlns:a16="http://schemas.microsoft.com/office/drawing/2014/main" id="{F124010F-5F9C-417C-BC25-7F4B10CE441C}"/>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B32CDB9C-E50D-4A18-AE11-9D649102C1D8}"/>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1430263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47394-0883-42E7-9827-BC0F889392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72E2D33D-1F21-4C76-94A1-C5E185F0D8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0D3B43-5821-43CE-A6B3-7993A20DF275}"/>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5" name="Footer Placeholder 4">
            <a:extLst>
              <a:ext uri="{FF2B5EF4-FFF2-40B4-BE49-F238E27FC236}">
                <a16:creationId xmlns:a16="http://schemas.microsoft.com/office/drawing/2014/main" id="{5B013C4E-026E-49FD-A133-0EB6490D6DB6}"/>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E49B4593-666E-4592-A4C1-087B2C1B7AA2}"/>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14434832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3CA07-108D-40DF-B740-6B0759516CF4}"/>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1BEAD539-BDE5-43D9-8258-A16502CC34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6B875529-C0DE-4ADE-BB68-50B6A1AECE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AE41CEFB-ADCA-472B-9315-84C6ACDC6238}"/>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6" name="Footer Placeholder 5">
            <a:extLst>
              <a:ext uri="{FF2B5EF4-FFF2-40B4-BE49-F238E27FC236}">
                <a16:creationId xmlns:a16="http://schemas.microsoft.com/office/drawing/2014/main" id="{CB0F7F68-D2B7-418D-A66F-8353874E2D25}"/>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167A52A7-5184-445E-88EF-54AF9B8A18AD}"/>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16333015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F6939-12D7-4A1E-92E6-AD5E1AF0534C}"/>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3318E6AB-9A55-4EF5-A28F-63676E55C8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353609-4094-4947-B409-D2D6D2F1F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5168DD0C-81E9-4E1E-8FF6-F0BAFFDAF3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2C1B1-0C74-4917-9A95-EFB948C651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8E18F26F-6A25-4DA1-994B-952C889FB1B1}"/>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8" name="Footer Placeholder 7">
            <a:extLst>
              <a:ext uri="{FF2B5EF4-FFF2-40B4-BE49-F238E27FC236}">
                <a16:creationId xmlns:a16="http://schemas.microsoft.com/office/drawing/2014/main" id="{D3C4A4EF-E8B5-4DFE-9E4C-09C84AB2E4EB}"/>
              </a:ext>
            </a:extLst>
          </p:cNvPr>
          <p:cNvSpPr>
            <a:spLocks noGrp="1"/>
          </p:cNvSpPr>
          <p:nvPr>
            <p:ph type="ftr" sz="quarter" idx="11"/>
          </p:nvPr>
        </p:nvSpPr>
        <p:spPr/>
        <p:txBody>
          <a:bodyPr/>
          <a:lstStyle/>
          <a:p>
            <a:endParaRPr lang="en-MY"/>
          </a:p>
        </p:txBody>
      </p:sp>
      <p:sp>
        <p:nvSpPr>
          <p:cNvPr id="9" name="Slide Number Placeholder 8">
            <a:extLst>
              <a:ext uri="{FF2B5EF4-FFF2-40B4-BE49-F238E27FC236}">
                <a16:creationId xmlns:a16="http://schemas.microsoft.com/office/drawing/2014/main" id="{92C7174D-3382-4B3E-8FF0-94285F7A822C}"/>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15371039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E6A9-E08B-4475-B5B2-DDBDA7C9ECF9}"/>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9365A4C6-371D-4AF7-9EF0-8DA2107BE5C7}"/>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4" name="Footer Placeholder 3">
            <a:extLst>
              <a:ext uri="{FF2B5EF4-FFF2-40B4-BE49-F238E27FC236}">
                <a16:creationId xmlns:a16="http://schemas.microsoft.com/office/drawing/2014/main" id="{E55F2EE9-8F77-42C8-AF0E-F250AD8A2E52}"/>
              </a:ext>
            </a:extLst>
          </p:cNvPr>
          <p:cNvSpPr>
            <a:spLocks noGrp="1"/>
          </p:cNvSpPr>
          <p:nvPr>
            <p:ph type="ftr" sz="quarter" idx="11"/>
          </p:nvPr>
        </p:nvSpPr>
        <p:spPr/>
        <p:txBody>
          <a:bodyPr/>
          <a:lstStyle/>
          <a:p>
            <a:endParaRPr lang="en-MY"/>
          </a:p>
        </p:txBody>
      </p:sp>
      <p:sp>
        <p:nvSpPr>
          <p:cNvPr id="5" name="Slide Number Placeholder 4">
            <a:extLst>
              <a:ext uri="{FF2B5EF4-FFF2-40B4-BE49-F238E27FC236}">
                <a16:creationId xmlns:a16="http://schemas.microsoft.com/office/drawing/2014/main" id="{51E5DC03-808B-46AC-852D-AB68B16F1A10}"/>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56773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7/9/2022</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740257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D313BA-875C-4764-AD95-6F7E0C0E7DA0}"/>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3" name="Footer Placeholder 2">
            <a:extLst>
              <a:ext uri="{FF2B5EF4-FFF2-40B4-BE49-F238E27FC236}">
                <a16:creationId xmlns:a16="http://schemas.microsoft.com/office/drawing/2014/main" id="{C7AFEEE6-25AF-43C5-BBAC-D1A3D5CF8768}"/>
              </a:ext>
            </a:extLst>
          </p:cNvPr>
          <p:cNvSpPr>
            <a:spLocks noGrp="1"/>
          </p:cNvSpPr>
          <p:nvPr>
            <p:ph type="ftr" sz="quarter" idx="11"/>
          </p:nvPr>
        </p:nvSpPr>
        <p:spPr/>
        <p:txBody>
          <a:bodyPr/>
          <a:lstStyle/>
          <a:p>
            <a:endParaRPr lang="en-MY"/>
          </a:p>
        </p:txBody>
      </p:sp>
      <p:sp>
        <p:nvSpPr>
          <p:cNvPr id="4" name="Slide Number Placeholder 3">
            <a:extLst>
              <a:ext uri="{FF2B5EF4-FFF2-40B4-BE49-F238E27FC236}">
                <a16:creationId xmlns:a16="http://schemas.microsoft.com/office/drawing/2014/main" id="{F2F5E7A2-3800-4B5B-9996-E5238FD0949C}"/>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28059124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ED70A-77CF-4D2E-B707-CF685ADC4E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EC0891C1-BE39-4710-AE6E-5F4129AF39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28BE47BF-013E-486B-B07B-997589BB76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AC3CD6-C928-4F58-B0DB-6AB426313624}"/>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6" name="Footer Placeholder 5">
            <a:extLst>
              <a:ext uri="{FF2B5EF4-FFF2-40B4-BE49-F238E27FC236}">
                <a16:creationId xmlns:a16="http://schemas.microsoft.com/office/drawing/2014/main" id="{1CA923FF-0021-4977-BCDB-A2D3BFC73155}"/>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C06E3326-3A7E-4F62-9DFD-6ED3C5F1D556}"/>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42511581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6E3B3-E01C-47E6-8701-8DABF79427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F4FB023C-B357-4336-A07C-A7CBE2AB86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91EC00FA-1ADB-4008-9867-CC75CCAA93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6D2FB2-AE48-4C4B-9E40-FCE2408DA6B6}"/>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6" name="Footer Placeholder 5">
            <a:extLst>
              <a:ext uri="{FF2B5EF4-FFF2-40B4-BE49-F238E27FC236}">
                <a16:creationId xmlns:a16="http://schemas.microsoft.com/office/drawing/2014/main" id="{BF10D1F9-2DB7-4A4E-9689-5C84FF0C5E42}"/>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7FEFF588-3397-4E44-B4A9-06A4EF624DF6}"/>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13208481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8AD43-80BB-4E7F-8BDF-9E1C5178D023}"/>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3BC8819F-44BF-44A8-BDC3-B8DA0C5AF4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8520B53A-B7E1-4822-8ABD-487051714F25}"/>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5" name="Footer Placeholder 4">
            <a:extLst>
              <a:ext uri="{FF2B5EF4-FFF2-40B4-BE49-F238E27FC236}">
                <a16:creationId xmlns:a16="http://schemas.microsoft.com/office/drawing/2014/main" id="{B267F972-87FD-4F66-897A-2A2788166C13}"/>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F0B08EDE-9446-4289-B3D1-F143EA21F1D8}"/>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39071962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57E39B-B1C9-4B4F-84D7-6F6963A184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94DFE3AE-A2BB-4DCD-9F0E-006D4F64C0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6B9B47F6-B318-451E-8526-D1EACCEBF711}"/>
              </a:ext>
            </a:extLst>
          </p:cNvPr>
          <p:cNvSpPr>
            <a:spLocks noGrp="1"/>
          </p:cNvSpPr>
          <p:nvPr>
            <p:ph type="dt" sz="half" idx="10"/>
          </p:nvPr>
        </p:nvSpPr>
        <p:spPr/>
        <p:txBody>
          <a:bodyPr/>
          <a:lstStyle/>
          <a:p>
            <a:fld id="{4A1ED296-E122-40C3-A269-2A819429CA23}" type="datetimeFigureOut">
              <a:rPr lang="en-MY" smtClean="0"/>
              <a:t>9/7/2022</a:t>
            </a:fld>
            <a:endParaRPr lang="en-MY"/>
          </a:p>
        </p:txBody>
      </p:sp>
      <p:sp>
        <p:nvSpPr>
          <p:cNvPr id="5" name="Footer Placeholder 4">
            <a:extLst>
              <a:ext uri="{FF2B5EF4-FFF2-40B4-BE49-F238E27FC236}">
                <a16:creationId xmlns:a16="http://schemas.microsoft.com/office/drawing/2014/main" id="{C218A5FB-7275-4DA2-B507-F909863B2411}"/>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39BB933B-DD1C-459D-8DED-886A174D2EDC}"/>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18765062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a:t>Click to edit Master title style</a:t>
            </a:r>
          </a:p>
        </p:txBody>
      </p:sp>
      <p:sp>
        <p:nvSpPr>
          <p:cNvPr id="3" name="Table Placeholder 2"/>
          <p:cNvSpPr>
            <a:spLocks noGrp="1"/>
          </p:cNvSpPr>
          <p:nvPr>
            <p:ph type="tbl" idx="1"/>
          </p:nvPr>
        </p:nvSpPr>
        <p:spPr>
          <a:xfrm>
            <a:off x="609600" y="1981200"/>
            <a:ext cx="10972800" cy="3886200"/>
          </a:xfrm>
        </p:spPr>
        <p:txBody>
          <a:bodyPr/>
          <a:lstStyle/>
          <a:p>
            <a:pPr lvl="0"/>
            <a:endParaRPr lang="en-US" noProof="0"/>
          </a:p>
        </p:txBody>
      </p:sp>
      <p:sp>
        <p:nvSpPr>
          <p:cNvPr id="4" name="Rectangle 2"/>
          <p:cNvSpPr>
            <a:spLocks noGrp="1" noChangeArrowheads="1"/>
          </p:cNvSpPr>
          <p:nvPr>
            <p:ph type="ftr" sz="quarter" idx="10"/>
          </p:nvPr>
        </p:nvSpPr>
        <p:spPr/>
        <p:txBody>
          <a:bodyPr/>
          <a:lstStyle>
            <a:lvl1pPr>
              <a:defRPr/>
            </a:lvl1pPr>
          </a:lstStyle>
          <a:p>
            <a:pPr>
              <a:defRPr/>
            </a:pPr>
            <a:r>
              <a:rPr lang="en-US">
                <a:solidFill>
                  <a:srgbClr val="000000"/>
                </a:solidFill>
              </a:rPr>
              <a:t>Dr Jugindar Singh</a:t>
            </a:r>
          </a:p>
        </p:txBody>
      </p:sp>
      <p:sp>
        <p:nvSpPr>
          <p:cNvPr id="5" name="Rectangle 3"/>
          <p:cNvSpPr>
            <a:spLocks noGrp="1" noChangeArrowheads="1"/>
          </p:cNvSpPr>
          <p:nvPr>
            <p:ph type="sldNum" sz="quarter" idx="11"/>
          </p:nvPr>
        </p:nvSpPr>
        <p:spPr>
          <a:xfrm>
            <a:off x="8737600" y="6248400"/>
            <a:ext cx="2844800" cy="457200"/>
          </a:xfrm>
          <a:prstGeom prst="rect">
            <a:avLst/>
          </a:prstGeom>
        </p:spPr>
        <p:txBody>
          <a:bodyPr/>
          <a:lstStyle>
            <a:lvl1pPr>
              <a:defRPr>
                <a:latin typeface="Arial" charset="0"/>
              </a:defRPr>
            </a:lvl1pPr>
          </a:lstStyle>
          <a:p>
            <a:pPr fontAlgn="base">
              <a:spcBef>
                <a:spcPct val="0"/>
              </a:spcBef>
              <a:spcAft>
                <a:spcPct val="0"/>
              </a:spcAft>
              <a:defRPr/>
            </a:pPr>
            <a:fld id="{D7931FDC-28D5-43EB-954B-4A98207FB63B}"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6" name="Rectangle 16"/>
          <p:cNvSpPr>
            <a:spLocks noGrp="1" noChangeArrowheads="1"/>
          </p:cNvSpPr>
          <p:nvPr>
            <p:ph type="dt" sz="half" idx="12"/>
          </p:nvPr>
        </p:nvSpPr>
        <p:spPr>
          <a:xfrm>
            <a:off x="609600" y="6245225"/>
            <a:ext cx="2844800" cy="476250"/>
          </a:xfrm>
          <a:prstGeom prst="rect">
            <a:avLst/>
          </a:prstGeom>
        </p:spPr>
        <p:txBody>
          <a:bodyPr/>
          <a:lstStyle>
            <a:lvl1pPr>
              <a:defRPr>
                <a:latin typeface="Arial" charset="0"/>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105752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7/9/2022</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82217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7/9/2022</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299821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7/9/2022</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862547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7/9/2022</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134688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7/9/2022</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676434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7/9/2022</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7496047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090153" y="0"/>
            <a:ext cx="2101849"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6019" name="Rectangle 3"/>
          <p:cNvSpPr>
            <a:spLocks noChangeArrowheads="1"/>
          </p:cNvSpPr>
          <p:nvPr/>
        </p:nvSpPr>
        <p:spPr bwMode="auto">
          <a:xfrm>
            <a:off x="0" y="6621466"/>
            <a:ext cx="12192000" cy="236537"/>
          </a:xfrm>
          <a:prstGeom prst="rect">
            <a:avLst/>
          </a:prstGeom>
          <a:solidFill>
            <a:srgbClr val="C44C4C"/>
          </a:solidFill>
          <a:ln w="9525">
            <a:noFill/>
            <a:miter lim="800000"/>
            <a:headEnd/>
            <a:tailEnd/>
          </a:ln>
          <a:effectLst/>
        </p:spPr>
        <p:txBody>
          <a:bodyPr wrap="none" anchor="ct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sp>
        <p:nvSpPr>
          <p:cNvPr id="1028" name="Rectangle 4"/>
          <p:cNvSpPr>
            <a:spLocks noGrp="1" noChangeArrowheads="1"/>
          </p:cNvSpPr>
          <p:nvPr>
            <p:ph type="body" idx="1"/>
          </p:nvPr>
        </p:nvSpPr>
        <p:spPr bwMode="auto">
          <a:xfrm>
            <a:off x="630767" y="1736728"/>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6"/>
          <p:cNvSpPr>
            <a:spLocks noGrp="1" noChangeArrowheads="1"/>
          </p:cNvSpPr>
          <p:nvPr>
            <p:ph type="title"/>
          </p:nvPr>
        </p:nvSpPr>
        <p:spPr bwMode="auto">
          <a:xfrm>
            <a:off x="647700" y="274638"/>
            <a:ext cx="93895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6023" name="Rectangle 7"/>
          <p:cNvSpPr>
            <a:spLocks noChangeArrowheads="1"/>
          </p:cNvSpPr>
          <p:nvPr/>
        </p:nvSpPr>
        <p:spPr bwMode="auto">
          <a:xfrm>
            <a:off x="1" y="6597650"/>
            <a:ext cx="3615267" cy="260350"/>
          </a:xfrm>
          <a:prstGeom prst="rect">
            <a:avLst/>
          </a:prstGeom>
          <a:noFill/>
          <a:ln w="9525">
            <a:noFill/>
            <a:miter lim="800000"/>
            <a:headEnd/>
            <a:tailEnd/>
          </a:ln>
          <a:effec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r>
              <a:rPr kumimoji="0" lang="en-US" sz="600" b="0" i="0" u="none" strike="noStrike" kern="1200" cap="none" spc="0" normalizeH="0" baseline="0" noProof="0">
                <a:ln>
                  <a:noFill/>
                </a:ln>
                <a:solidFill>
                  <a:srgbClr val="000000"/>
                </a:solidFill>
                <a:effectLst/>
                <a:uLnTx/>
                <a:uFillTx/>
                <a:latin typeface="Arial"/>
                <a:ea typeface="+mn-ea"/>
                <a:cs typeface="+mn-cs"/>
              </a:rPr>
              <a:t>Module Code and Module Title</a:t>
            </a:r>
          </a:p>
        </p:txBody>
      </p:sp>
      <p:sp>
        <p:nvSpPr>
          <p:cNvPr id="86024" name="Rectangle 8"/>
          <p:cNvSpPr>
            <a:spLocks noGrp="1" noChangeArrowheads="1"/>
          </p:cNvSpPr>
          <p:nvPr>
            <p:ph type="ftr" sz="quarter" idx="3"/>
          </p:nvPr>
        </p:nvSpPr>
        <p:spPr bwMode="auto">
          <a:xfrm>
            <a:off x="8331200" y="6623050"/>
            <a:ext cx="38608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600"/>
            </a:lvl1pPr>
          </a:lstStyle>
          <a:p>
            <a:pPr fontAlgn="base">
              <a:spcBef>
                <a:spcPct val="0"/>
              </a:spcBef>
              <a:spcAft>
                <a:spcPct val="0"/>
              </a:spcAft>
            </a:pPr>
            <a:r>
              <a:rPr lang="en-US">
                <a:solidFill>
                  <a:srgbClr val="000000"/>
                </a:solidFill>
              </a:rPr>
              <a:t>Dr Jugindar Singh</a:t>
            </a:r>
          </a:p>
        </p:txBody>
      </p:sp>
      <p:sp>
        <p:nvSpPr>
          <p:cNvPr id="86025" name="Rectangle 9"/>
          <p:cNvSpPr>
            <a:spLocks noChangeArrowheads="1"/>
          </p:cNvSpPr>
          <p:nvPr/>
        </p:nvSpPr>
        <p:spPr bwMode="auto">
          <a:xfrm>
            <a:off x="4233333" y="6597650"/>
            <a:ext cx="3615267" cy="260350"/>
          </a:xfrm>
          <a:prstGeom prst="rect">
            <a:avLst/>
          </a:prstGeom>
          <a:noFill/>
          <a:ln w="9525">
            <a:noFill/>
            <a:miter lim="800000"/>
            <a:headEnd/>
            <a:tailEnd/>
          </a:ln>
          <a:effectLst/>
        </p:spPr>
        <p:txBody>
          <a:bodyP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US" sz="600" b="0" i="0" u="none" strike="noStrike" kern="1200" cap="none" spc="0" normalizeH="0" baseline="0" noProof="0">
                <a:ln>
                  <a:noFill/>
                </a:ln>
                <a:solidFill>
                  <a:srgbClr val="000000"/>
                </a:solidFill>
                <a:effectLst/>
                <a:uLnTx/>
                <a:uFillTx/>
                <a:latin typeface="Arial"/>
                <a:ea typeface="+mn-ea"/>
                <a:cs typeface="+mn-cs"/>
              </a:rPr>
              <a:t>Title of Slides</a:t>
            </a:r>
          </a:p>
        </p:txBody>
      </p:sp>
      <p:pic>
        <p:nvPicPr>
          <p:cNvPr id="1033" name="Picture 20"/>
          <p:cNvPicPr>
            <a:picLocks noChangeAspect="1" noChangeArrowheads="1"/>
          </p:cNvPicPr>
          <p:nvPr userDrawn="1"/>
        </p:nvPicPr>
        <p:blipFill>
          <a:blip r:embed="rId13">
            <a:lum bright="72000" contrast="-64000"/>
            <a:extLst>
              <a:ext uri="{28A0092B-C50C-407E-A947-70E740481C1C}">
                <a14:useLocalDpi xmlns:a14="http://schemas.microsoft.com/office/drawing/2010/main" val="0"/>
              </a:ext>
            </a:extLst>
          </a:blip>
          <a:srcRect/>
          <a:stretch>
            <a:fillRect/>
          </a:stretch>
        </p:blipFill>
        <p:spPr bwMode="auto">
          <a:xfrm>
            <a:off x="0" y="2344741"/>
            <a:ext cx="6697133" cy="427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34475237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hdr="0" dt="0"/>
  <p:txStyles>
    <p:titleStyle>
      <a:lvl1pPr algn="ctr" rtl="0" fontAlgn="base">
        <a:spcBef>
          <a:spcPct val="0"/>
        </a:spcBef>
        <a:spcAft>
          <a:spcPct val="0"/>
        </a:spcAft>
        <a:defRPr sz="2700">
          <a:solidFill>
            <a:schemeClr val="tx2"/>
          </a:solidFill>
          <a:latin typeface="+mj-lt"/>
          <a:ea typeface="+mj-ea"/>
          <a:cs typeface="+mj-cs"/>
        </a:defRPr>
      </a:lvl1pPr>
      <a:lvl2pPr algn="ctr" rtl="0" fontAlgn="base">
        <a:spcBef>
          <a:spcPct val="0"/>
        </a:spcBef>
        <a:spcAft>
          <a:spcPct val="0"/>
        </a:spcAft>
        <a:defRPr sz="2700">
          <a:solidFill>
            <a:schemeClr val="tx2"/>
          </a:solidFill>
          <a:latin typeface="Arial" charset="0"/>
        </a:defRPr>
      </a:lvl2pPr>
      <a:lvl3pPr algn="ctr" rtl="0" fontAlgn="base">
        <a:spcBef>
          <a:spcPct val="0"/>
        </a:spcBef>
        <a:spcAft>
          <a:spcPct val="0"/>
        </a:spcAft>
        <a:defRPr sz="2700">
          <a:solidFill>
            <a:schemeClr val="tx2"/>
          </a:solidFill>
          <a:latin typeface="Arial" charset="0"/>
        </a:defRPr>
      </a:lvl3pPr>
      <a:lvl4pPr algn="ctr" rtl="0" fontAlgn="base">
        <a:spcBef>
          <a:spcPct val="0"/>
        </a:spcBef>
        <a:spcAft>
          <a:spcPct val="0"/>
        </a:spcAft>
        <a:defRPr sz="2700">
          <a:solidFill>
            <a:schemeClr val="tx2"/>
          </a:solidFill>
          <a:latin typeface="Arial" charset="0"/>
        </a:defRPr>
      </a:lvl4pPr>
      <a:lvl5pPr algn="ctr" rtl="0" fontAlgn="base">
        <a:spcBef>
          <a:spcPct val="0"/>
        </a:spcBef>
        <a:spcAft>
          <a:spcPct val="0"/>
        </a:spcAft>
        <a:defRPr sz="2700">
          <a:solidFill>
            <a:schemeClr val="tx2"/>
          </a:solidFill>
          <a:latin typeface="Arial" charset="0"/>
        </a:defRPr>
      </a:lvl5pPr>
      <a:lvl6pPr marL="342900" algn="ctr" rtl="0" eaLnBrk="1" fontAlgn="base" hangingPunct="1">
        <a:spcBef>
          <a:spcPct val="0"/>
        </a:spcBef>
        <a:spcAft>
          <a:spcPct val="0"/>
        </a:spcAft>
        <a:defRPr sz="2700">
          <a:solidFill>
            <a:schemeClr val="tx2"/>
          </a:solidFill>
          <a:latin typeface="Arial" charset="0"/>
        </a:defRPr>
      </a:lvl6pPr>
      <a:lvl7pPr marL="685800" algn="ctr" rtl="0" eaLnBrk="1" fontAlgn="base" hangingPunct="1">
        <a:spcBef>
          <a:spcPct val="0"/>
        </a:spcBef>
        <a:spcAft>
          <a:spcPct val="0"/>
        </a:spcAft>
        <a:defRPr sz="2700">
          <a:solidFill>
            <a:schemeClr val="tx2"/>
          </a:solidFill>
          <a:latin typeface="Arial" charset="0"/>
        </a:defRPr>
      </a:lvl7pPr>
      <a:lvl8pPr marL="1028700" algn="ctr" rtl="0" eaLnBrk="1" fontAlgn="base" hangingPunct="1">
        <a:spcBef>
          <a:spcPct val="0"/>
        </a:spcBef>
        <a:spcAft>
          <a:spcPct val="0"/>
        </a:spcAft>
        <a:defRPr sz="2700">
          <a:solidFill>
            <a:schemeClr val="tx2"/>
          </a:solidFill>
          <a:latin typeface="Arial" charset="0"/>
        </a:defRPr>
      </a:lvl8pPr>
      <a:lvl9pPr marL="1371600" algn="ctr" rtl="0" eaLnBrk="1" fontAlgn="base" hangingPunct="1">
        <a:spcBef>
          <a:spcPct val="0"/>
        </a:spcBef>
        <a:spcAft>
          <a:spcPct val="0"/>
        </a:spcAft>
        <a:defRPr sz="2700">
          <a:solidFill>
            <a:schemeClr val="tx2"/>
          </a:solidFill>
          <a:latin typeface="Arial" charset="0"/>
        </a:defRPr>
      </a:lvl9pPr>
    </p:titleStyle>
    <p:bodyStyle>
      <a:lvl1pPr marL="257175" indent="-257175" algn="l" rtl="0" fontAlgn="base">
        <a:spcBef>
          <a:spcPct val="20000"/>
        </a:spcBef>
        <a:spcAft>
          <a:spcPct val="0"/>
        </a:spcAft>
        <a:buChar char="•"/>
        <a:defRPr sz="2400">
          <a:solidFill>
            <a:schemeClr val="tx1"/>
          </a:solidFill>
          <a:latin typeface="+mn-lt"/>
          <a:ea typeface="+mn-ea"/>
          <a:cs typeface="+mn-cs"/>
        </a:defRPr>
      </a:lvl1pPr>
      <a:lvl2pPr marL="557213" indent="-214313" algn="l" rtl="0" fontAlgn="base">
        <a:spcBef>
          <a:spcPct val="20000"/>
        </a:spcBef>
        <a:spcAft>
          <a:spcPct val="0"/>
        </a:spcAft>
        <a:buChar char="–"/>
        <a:defRPr sz="2100">
          <a:solidFill>
            <a:schemeClr val="tx1"/>
          </a:solidFill>
          <a:latin typeface="+mn-lt"/>
        </a:defRPr>
      </a:lvl2pPr>
      <a:lvl3pPr marL="857250" indent="-171450" algn="l" rtl="0" fontAlgn="base">
        <a:spcBef>
          <a:spcPct val="20000"/>
        </a:spcBef>
        <a:spcAft>
          <a:spcPct val="0"/>
        </a:spcAft>
        <a:buChar char="•"/>
        <a:defRPr sz="1800">
          <a:solidFill>
            <a:schemeClr val="tx1"/>
          </a:solidFill>
          <a:latin typeface="+mn-lt"/>
        </a:defRPr>
      </a:lvl3pPr>
      <a:lvl4pPr marL="1200150" indent="-171450" algn="l" rtl="0" fontAlgn="base">
        <a:spcBef>
          <a:spcPct val="20000"/>
        </a:spcBef>
        <a:spcAft>
          <a:spcPct val="0"/>
        </a:spcAft>
        <a:buChar char="–"/>
        <a:defRPr sz="1500">
          <a:solidFill>
            <a:schemeClr val="tx1"/>
          </a:solidFill>
          <a:latin typeface="+mn-lt"/>
        </a:defRPr>
      </a:lvl4pPr>
      <a:lvl5pPr marL="1543050" indent="-171450" algn="l" rtl="0" fontAlgn="base">
        <a:spcBef>
          <a:spcPct val="20000"/>
        </a:spcBef>
        <a:spcAft>
          <a:spcPct val="0"/>
        </a:spcAft>
        <a:buChar char="»"/>
        <a:defRPr sz="1500">
          <a:solidFill>
            <a:schemeClr val="tx1"/>
          </a:solidFill>
          <a:latin typeface="+mn-lt"/>
        </a:defRPr>
      </a:lvl5pPr>
      <a:lvl6pPr marL="1885950" indent="-171450" algn="l" rtl="0" eaLnBrk="1" fontAlgn="base" hangingPunct="1">
        <a:spcBef>
          <a:spcPct val="20000"/>
        </a:spcBef>
        <a:spcAft>
          <a:spcPct val="0"/>
        </a:spcAft>
        <a:buChar char="»"/>
        <a:defRPr sz="1500">
          <a:solidFill>
            <a:schemeClr val="tx1"/>
          </a:solidFill>
          <a:latin typeface="+mn-lt"/>
        </a:defRPr>
      </a:lvl6pPr>
      <a:lvl7pPr marL="2228850" indent="-171450" algn="l" rtl="0" eaLnBrk="1" fontAlgn="base" hangingPunct="1">
        <a:spcBef>
          <a:spcPct val="20000"/>
        </a:spcBef>
        <a:spcAft>
          <a:spcPct val="0"/>
        </a:spcAft>
        <a:buChar char="»"/>
        <a:defRPr sz="1500">
          <a:solidFill>
            <a:schemeClr val="tx1"/>
          </a:solidFill>
          <a:latin typeface="+mn-lt"/>
        </a:defRPr>
      </a:lvl7pPr>
      <a:lvl8pPr marL="2571750" indent="-171450" algn="l" rtl="0" eaLnBrk="1" fontAlgn="base" hangingPunct="1">
        <a:spcBef>
          <a:spcPct val="20000"/>
        </a:spcBef>
        <a:spcAft>
          <a:spcPct val="0"/>
        </a:spcAft>
        <a:buChar char="»"/>
        <a:defRPr sz="1500">
          <a:solidFill>
            <a:schemeClr val="tx1"/>
          </a:solidFill>
          <a:latin typeface="+mn-lt"/>
        </a:defRPr>
      </a:lvl8pPr>
      <a:lvl9pPr marL="2914650" indent="-171450" algn="l" rtl="0" eaLnBrk="1" fontAlgn="base" hangingPunct="1">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090153" y="0"/>
            <a:ext cx="2101849"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6019" name="Rectangle 3"/>
          <p:cNvSpPr>
            <a:spLocks noChangeArrowheads="1"/>
          </p:cNvSpPr>
          <p:nvPr/>
        </p:nvSpPr>
        <p:spPr bwMode="auto">
          <a:xfrm>
            <a:off x="0" y="6621466"/>
            <a:ext cx="12192000" cy="236537"/>
          </a:xfrm>
          <a:prstGeom prst="rect">
            <a:avLst/>
          </a:prstGeom>
          <a:solidFill>
            <a:srgbClr val="C44C4C"/>
          </a:solidFill>
          <a:ln w="9525">
            <a:noFill/>
            <a:miter lim="800000"/>
            <a:headEnd/>
            <a:tailEnd/>
          </a:ln>
          <a:effectLst/>
        </p:spPr>
        <p:txBody>
          <a:bodyPr wrap="none" anchor="ct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sp>
        <p:nvSpPr>
          <p:cNvPr id="1028" name="Rectangle 4"/>
          <p:cNvSpPr>
            <a:spLocks noGrp="1" noChangeArrowheads="1"/>
          </p:cNvSpPr>
          <p:nvPr>
            <p:ph type="body" idx="1"/>
          </p:nvPr>
        </p:nvSpPr>
        <p:spPr bwMode="auto">
          <a:xfrm>
            <a:off x="630767" y="1736728"/>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6"/>
          <p:cNvSpPr>
            <a:spLocks noGrp="1" noChangeArrowheads="1"/>
          </p:cNvSpPr>
          <p:nvPr>
            <p:ph type="title"/>
          </p:nvPr>
        </p:nvSpPr>
        <p:spPr bwMode="auto">
          <a:xfrm>
            <a:off x="647700" y="274638"/>
            <a:ext cx="93895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6023" name="Rectangle 7"/>
          <p:cNvSpPr>
            <a:spLocks noChangeArrowheads="1"/>
          </p:cNvSpPr>
          <p:nvPr/>
        </p:nvSpPr>
        <p:spPr bwMode="auto">
          <a:xfrm>
            <a:off x="1" y="6597650"/>
            <a:ext cx="3615267" cy="260350"/>
          </a:xfrm>
          <a:prstGeom prst="rect">
            <a:avLst/>
          </a:prstGeom>
          <a:noFill/>
          <a:ln w="9525">
            <a:noFill/>
            <a:miter lim="800000"/>
            <a:headEnd/>
            <a:tailEnd/>
          </a:ln>
          <a:effec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r>
              <a:rPr kumimoji="0" lang="en-US" sz="600" b="0" i="0" u="none" strike="noStrike" kern="1200" cap="none" spc="0" normalizeH="0" baseline="0" noProof="0">
                <a:ln>
                  <a:noFill/>
                </a:ln>
                <a:solidFill>
                  <a:srgbClr val="000000"/>
                </a:solidFill>
                <a:effectLst/>
                <a:uLnTx/>
                <a:uFillTx/>
                <a:latin typeface="Arial"/>
                <a:ea typeface="+mn-ea"/>
                <a:cs typeface="+mn-cs"/>
              </a:rPr>
              <a:t>Module Code and Module Title</a:t>
            </a:r>
          </a:p>
        </p:txBody>
      </p:sp>
      <p:sp>
        <p:nvSpPr>
          <p:cNvPr id="86024" name="Rectangle 8"/>
          <p:cNvSpPr>
            <a:spLocks noGrp="1" noChangeArrowheads="1"/>
          </p:cNvSpPr>
          <p:nvPr>
            <p:ph type="ftr" sz="quarter" idx="3"/>
          </p:nvPr>
        </p:nvSpPr>
        <p:spPr bwMode="auto">
          <a:xfrm>
            <a:off x="8331200" y="6623050"/>
            <a:ext cx="38608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600"/>
            </a:lvl1pPr>
          </a:lstStyle>
          <a:p>
            <a:pPr fontAlgn="base">
              <a:spcBef>
                <a:spcPct val="0"/>
              </a:spcBef>
              <a:spcAft>
                <a:spcPct val="0"/>
              </a:spcAft>
            </a:pPr>
            <a:endParaRPr lang="en-US">
              <a:solidFill>
                <a:srgbClr val="000000"/>
              </a:solidFill>
            </a:endParaRPr>
          </a:p>
        </p:txBody>
      </p:sp>
      <p:sp>
        <p:nvSpPr>
          <p:cNvPr id="86025" name="Rectangle 9"/>
          <p:cNvSpPr>
            <a:spLocks noChangeArrowheads="1"/>
          </p:cNvSpPr>
          <p:nvPr/>
        </p:nvSpPr>
        <p:spPr bwMode="auto">
          <a:xfrm>
            <a:off x="4233333" y="6597650"/>
            <a:ext cx="3615267" cy="260350"/>
          </a:xfrm>
          <a:prstGeom prst="rect">
            <a:avLst/>
          </a:prstGeom>
          <a:noFill/>
          <a:ln w="9525">
            <a:noFill/>
            <a:miter lim="800000"/>
            <a:headEnd/>
            <a:tailEnd/>
          </a:ln>
          <a:effectLst/>
        </p:spPr>
        <p:txBody>
          <a:bodyP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US" sz="600" b="0" i="0" u="none" strike="noStrike" kern="1200" cap="none" spc="0" normalizeH="0" baseline="0" noProof="0">
                <a:ln>
                  <a:noFill/>
                </a:ln>
                <a:solidFill>
                  <a:srgbClr val="000000"/>
                </a:solidFill>
                <a:effectLst/>
                <a:uLnTx/>
                <a:uFillTx/>
                <a:latin typeface="Arial"/>
                <a:ea typeface="+mn-ea"/>
                <a:cs typeface="+mn-cs"/>
              </a:rPr>
              <a:t>Title of Slides</a:t>
            </a:r>
          </a:p>
        </p:txBody>
      </p:sp>
      <p:pic>
        <p:nvPicPr>
          <p:cNvPr id="1033" name="Picture 20"/>
          <p:cNvPicPr>
            <a:picLocks noChangeAspect="1" noChangeArrowheads="1"/>
          </p:cNvPicPr>
          <p:nvPr userDrawn="1"/>
        </p:nvPicPr>
        <p:blipFill>
          <a:blip r:embed="rId13">
            <a:lum bright="72000" contrast="-64000"/>
            <a:extLst>
              <a:ext uri="{28A0092B-C50C-407E-A947-70E740481C1C}">
                <a14:useLocalDpi xmlns:a14="http://schemas.microsoft.com/office/drawing/2010/main" val="0"/>
              </a:ext>
            </a:extLst>
          </a:blip>
          <a:srcRect/>
          <a:stretch>
            <a:fillRect/>
          </a:stretch>
        </p:blipFill>
        <p:spPr bwMode="auto">
          <a:xfrm>
            <a:off x="0" y="2344741"/>
            <a:ext cx="6697133" cy="427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24613811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hf hdr="0" ftr="0" dt="0"/>
  <p:txStyles>
    <p:titleStyle>
      <a:lvl1pPr algn="ctr" rtl="0" fontAlgn="base">
        <a:spcBef>
          <a:spcPct val="0"/>
        </a:spcBef>
        <a:spcAft>
          <a:spcPct val="0"/>
        </a:spcAft>
        <a:defRPr sz="2700">
          <a:solidFill>
            <a:schemeClr val="tx2"/>
          </a:solidFill>
          <a:latin typeface="+mj-lt"/>
          <a:ea typeface="+mj-ea"/>
          <a:cs typeface="+mj-cs"/>
        </a:defRPr>
      </a:lvl1pPr>
      <a:lvl2pPr algn="ctr" rtl="0" fontAlgn="base">
        <a:spcBef>
          <a:spcPct val="0"/>
        </a:spcBef>
        <a:spcAft>
          <a:spcPct val="0"/>
        </a:spcAft>
        <a:defRPr sz="2700">
          <a:solidFill>
            <a:schemeClr val="tx2"/>
          </a:solidFill>
          <a:latin typeface="Arial" charset="0"/>
        </a:defRPr>
      </a:lvl2pPr>
      <a:lvl3pPr algn="ctr" rtl="0" fontAlgn="base">
        <a:spcBef>
          <a:spcPct val="0"/>
        </a:spcBef>
        <a:spcAft>
          <a:spcPct val="0"/>
        </a:spcAft>
        <a:defRPr sz="2700">
          <a:solidFill>
            <a:schemeClr val="tx2"/>
          </a:solidFill>
          <a:latin typeface="Arial" charset="0"/>
        </a:defRPr>
      </a:lvl3pPr>
      <a:lvl4pPr algn="ctr" rtl="0" fontAlgn="base">
        <a:spcBef>
          <a:spcPct val="0"/>
        </a:spcBef>
        <a:spcAft>
          <a:spcPct val="0"/>
        </a:spcAft>
        <a:defRPr sz="2700">
          <a:solidFill>
            <a:schemeClr val="tx2"/>
          </a:solidFill>
          <a:latin typeface="Arial" charset="0"/>
        </a:defRPr>
      </a:lvl4pPr>
      <a:lvl5pPr algn="ctr" rtl="0" fontAlgn="base">
        <a:spcBef>
          <a:spcPct val="0"/>
        </a:spcBef>
        <a:spcAft>
          <a:spcPct val="0"/>
        </a:spcAft>
        <a:defRPr sz="2700">
          <a:solidFill>
            <a:schemeClr val="tx2"/>
          </a:solidFill>
          <a:latin typeface="Arial" charset="0"/>
        </a:defRPr>
      </a:lvl5pPr>
      <a:lvl6pPr marL="342900" algn="ctr" rtl="0" eaLnBrk="1" fontAlgn="base" hangingPunct="1">
        <a:spcBef>
          <a:spcPct val="0"/>
        </a:spcBef>
        <a:spcAft>
          <a:spcPct val="0"/>
        </a:spcAft>
        <a:defRPr sz="2700">
          <a:solidFill>
            <a:schemeClr val="tx2"/>
          </a:solidFill>
          <a:latin typeface="Arial" charset="0"/>
        </a:defRPr>
      </a:lvl6pPr>
      <a:lvl7pPr marL="685800" algn="ctr" rtl="0" eaLnBrk="1" fontAlgn="base" hangingPunct="1">
        <a:spcBef>
          <a:spcPct val="0"/>
        </a:spcBef>
        <a:spcAft>
          <a:spcPct val="0"/>
        </a:spcAft>
        <a:defRPr sz="2700">
          <a:solidFill>
            <a:schemeClr val="tx2"/>
          </a:solidFill>
          <a:latin typeface="Arial" charset="0"/>
        </a:defRPr>
      </a:lvl7pPr>
      <a:lvl8pPr marL="1028700" algn="ctr" rtl="0" eaLnBrk="1" fontAlgn="base" hangingPunct="1">
        <a:spcBef>
          <a:spcPct val="0"/>
        </a:spcBef>
        <a:spcAft>
          <a:spcPct val="0"/>
        </a:spcAft>
        <a:defRPr sz="2700">
          <a:solidFill>
            <a:schemeClr val="tx2"/>
          </a:solidFill>
          <a:latin typeface="Arial" charset="0"/>
        </a:defRPr>
      </a:lvl8pPr>
      <a:lvl9pPr marL="1371600" algn="ctr" rtl="0" eaLnBrk="1" fontAlgn="base" hangingPunct="1">
        <a:spcBef>
          <a:spcPct val="0"/>
        </a:spcBef>
        <a:spcAft>
          <a:spcPct val="0"/>
        </a:spcAft>
        <a:defRPr sz="2700">
          <a:solidFill>
            <a:schemeClr val="tx2"/>
          </a:solidFill>
          <a:latin typeface="Arial" charset="0"/>
        </a:defRPr>
      </a:lvl9pPr>
    </p:titleStyle>
    <p:bodyStyle>
      <a:lvl1pPr marL="257175" indent="-257175" algn="l" rtl="0" fontAlgn="base">
        <a:spcBef>
          <a:spcPct val="20000"/>
        </a:spcBef>
        <a:spcAft>
          <a:spcPct val="0"/>
        </a:spcAft>
        <a:buChar char="•"/>
        <a:defRPr sz="2400">
          <a:solidFill>
            <a:schemeClr val="tx1"/>
          </a:solidFill>
          <a:latin typeface="+mn-lt"/>
          <a:ea typeface="+mn-ea"/>
          <a:cs typeface="+mn-cs"/>
        </a:defRPr>
      </a:lvl1pPr>
      <a:lvl2pPr marL="557213" indent="-214313" algn="l" rtl="0" fontAlgn="base">
        <a:spcBef>
          <a:spcPct val="20000"/>
        </a:spcBef>
        <a:spcAft>
          <a:spcPct val="0"/>
        </a:spcAft>
        <a:buChar char="–"/>
        <a:defRPr sz="2100">
          <a:solidFill>
            <a:schemeClr val="tx1"/>
          </a:solidFill>
          <a:latin typeface="+mn-lt"/>
        </a:defRPr>
      </a:lvl2pPr>
      <a:lvl3pPr marL="857250" indent="-171450" algn="l" rtl="0" fontAlgn="base">
        <a:spcBef>
          <a:spcPct val="20000"/>
        </a:spcBef>
        <a:spcAft>
          <a:spcPct val="0"/>
        </a:spcAft>
        <a:buChar char="•"/>
        <a:defRPr sz="1800">
          <a:solidFill>
            <a:schemeClr val="tx1"/>
          </a:solidFill>
          <a:latin typeface="+mn-lt"/>
        </a:defRPr>
      </a:lvl3pPr>
      <a:lvl4pPr marL="1200150" indent="-171450" algn="l" rtl="0" fontAlgn="base">
        <a:spcBef>
          <a:spcPct val="20000"/>
        </a:spcBef>
        <a:spcAft>
          <a:spcPct val="0"/>
        </a:spcAft>
        <a:buChar char="–"/>
        <a:defRPr sz="1500">
          <a:solidFill>
            <a:schemeClr val="tx1"/>
          </a:solidFill>
          <a:latin typeface="+mn-lt"/>
        </a:defRPr>
      </a:lvl4pPr>
      <a:lvl5pPr marL="1543050" indent="-171450" algn="l" rtl="0" fontAlgn="base">
        <a:spcBef>
          <a:spcPct val="20000"/>
        </a:spcBef>
        <a:spcAft>
          <a:spcPct val="0"/>
        </a:spcAft>
        <a:buChar char="»"/>
        <a:defRPr sz="1500">
          <a:solidFill>
            <a:schemeClr val="tx1"/>
          </a:solidFill>
          <a:latin typeface="+mn-lt"/>
        </a:defRPr>
      </a:lvl5pPr>
      <a:lvl6pPr marL="1885950" indent="-171450" algn="l" rtl="0" eaLnBrk="1" fontAlgn="base" hangingPunct="1">
        <a:spcBef>
          <a:spcPct val="20000"/>
        </a:spcBef>
        <a:spcAft>
          <a:spcPct val="0"/>
        </a:spcAft>
        <a:buChar char="»"/>
        <a:defRPr sz="1500">
          <a:solidFill>
            <a:schemeClr val="tx1"/>
          </a:solidFill>
          <a:latin typeface="+mn-lt"/>
        </a:defRPr>
      </a:lvl6pPr>
      <a:lvl7pPr marL="2228850" indent="-171450" algn="l" rtl="0" eaLnBrk="1" fontAlgn="base" hangingPunct="1">
        <a:spcBef>
          <a:spcPct val="20000"/>
        </a:spcBef>
        <a:spcAft>
          <a:spcPct val="0"/>
        </a:spcAft>
        <a:buChar char="»"/>
        <a:defRPr sz="1500">
          <a:solidFill>
            <a:schemeClr val="tx1"/>
          </a:solidFill>
          <a:latin typeface="+mn-lt"/>
        </a:defRPr>
      </a:lvl7pPr>
      <a:lvl8pPr marL="2571750" indent="-171450" algn="l" rtl="0" eaLnBrk="1" fontAlgn="base" hangingPunct="1">
        <a:spcBef>
          <a:spcPct val="20000"/>
        </a:spcBef>
        <a:spcAft>
          <a:spcPct val="0"/>
        </a:spcAft>
        <a:buChar char="»"/>
        <a:defRPr sz="1500">
          <a:solidFill>
            <a:schemeClr val="tx1"/>
          </a:solidFill>
          <a:latin typeface="+mn-lt"/>
        </a:defRPr>
      </a:lvl8pPr>
      <a:lvl9pPr marL="2914650" indent="-171450" algn="l" rtl="0" eaLnBrk="1" fontAlgn="base" hangingPunct="1">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B95DFD-68ED-45B9-B960-6FBC621D89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B0DFD221-F418-459F-B201-3E1987D651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9B1CE2F0-916E-4202-9C25-6A26F4813A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ED296-E122-40C3-A269-2A819429CA23}" type="datetimeFigureOut">
              <a:rPr lang="en-MY" smtClean="0"/>
              <a:t>9/7/2022</a:t>
            </a:fld>
            <a:endParaRPr lang="en-MY"/>
          </a:p>
        </p:txBody>
      </p:sp>
      <p:sp>
        <p:nvSpPr>
          <p:cNvPr id="5" name="Footer Placeholder 4">
            <a:extLst>
              <a:ext uri="{FF2B5EF4-FFF2-40B4-BE49-F238E27FC236}">
                <a16:creationId xmlns:a16="http://schemas.microsoft.com/office/drawing/2014/main" id="{D5E8634B-9335-4BCC-AC02-046D3CE4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a:extLst>
              <a:ext uri="{FF2B5EF4-FFF2-40B4-BE49-F238E27FC236}">
                <a16:creationId xmlns:a16="http://schemas.microsoft.com/office/drawing/2014/main" id="{BD8CBE44-DC68-4E63-9D6A-048282BACC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8C9D22-4E3E-45BF-82DF-42686DF65625}" type="slidenum">
              <a:rPr lang="en-MY" smtClean="0"/>
              <a:t>‹#›</a:t>
            </a:fld>
            <a:endParaRPr lang="en-MY"/>
          </a:p>
        </p:txBody>
      </p:sp>
    </p:spTree>
    <p:extLst>
      <p:ext uri="{BB962C8B-B14F-4D97-AF65-F5344CB8AC3E}">
        <p14:creationId xmlns:p14="http://schemas.microsoft.com/office/powerpoint/2010/main" val="902744631"/>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173122F-D466-4F08-90FA-0038F7AC2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55FA838A-0E6E-4C88-AD16-9F85F559A8A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F776151C-B860-4795-BFFE-F03EA5ED1DD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09A6CDA-1F80-461D-8F38-7CB12914347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CDB1976-3A6B-4C16-97AC-67C7921865C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CA8B170-F785-4124-87F7-3572171AFC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79AF682-A8D7-4472-A839-942C27784F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7C796E0-2433-4EC2-BC73-AE164D10E3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30062F3-843F-4526-900A-D2E2087935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DCB46FC-1F32-4277-859B-CA43B63EC6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A8221B7-2F05-4B1C-86FD-19584DC95D3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2AF832F-AB88-42C7-B2F7-4BF3659A5F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9BC4C10-0437-44D7-9B16-5D65CBDE5B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3635B49-FBB3-46C2-9DF8-CF0075EE3C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C6703F5-894D-4289-97F5-E57DD4092C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005768-6A84-42F3-B812-F73EFC6A34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9764DCF-F546-4CF1-AD5D-48FC346319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D4A8437-E10D-4D18-8C3F-DA4A6CF4F4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A16393C-72E3-4119-8F85-2BE2F3335F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CE950CD-0BA2-4E8E-8A28-238F5A128D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44E765B-48B0-4E85-8F07-5A919C71D1E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DB66722-3EF0-4F8A-9DC8-78E0707CB97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AF9B387-70F9-4CAC-A228-6CE60EC3F5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27FA5C8-229C-44FF-B402-6F923E45C9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EBC897A-E45F-4C79-AF98-0822C279AC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5AB8DD1-BC74-473C-A3BD-D8FB548B5F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7BBCDF-045D-48C1-A45C-BEEB892B36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43A2613-A9FC-4330-8BF0-AF8AA2A23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06C82F6-F384-4FF8-8C8D-E2E8C4F3E0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A1AD9FE-6990-40AF-BA95-B0CB398A44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A32048C-7FE5-4B3D-9FC0-C544A1217D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D81D93C9-C94C-4F4C-97DA-01D1AF5E97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1596736-466A-49D2-9B3C-FC567257CB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id="{DB537E44-9142-4F0D-A29D-C1409784F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1" y="368205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3BFD617-DDF4-80D9-8F5A-062602C0AC92}"/>
              </a:ext>
            </a:extLst>
          </p:cNvPr>
          <p:cNvSpPr>
            <a:spLocks noGrp="1"/>
          </p:cNvSpPr>
          <p:nvPr>
            <p:ph type="ctrTitle"/>
          </p:nvPr>
        </p:nvSpPr>
        <p:spPr>
          <a:xfrm>
            <a:off x="691078" y="3439314"/>
            <a:ext cx="10809844" cy="1608021"/>
          </a:xfrm>
        </p:spPr>
        <p:txBody>
          <a:bodyPr anchor="t">
            <a:normAutofit fontScale="90000"/>
          </a:bodyPr>
          <a:lstStyle/>
          <a:p>
            <a:r>
              <a:rPr lang="en-US" dirty="0"/>
              <a:t>Problem Statement, Purpose statement and Research Questions for Qualitative</a:t>
            </a:r>
          </a:p>
        </p:txBody>
      </p:sp>
      <p:pic>
        <p:nvPicPr>
          <p:cNvPr id="4" name="Picture 3">
            <a:extLst>
              <a:ext uri="{FF2B5EF4-FFF2-40B4-BE49-F238E27FC236}">
                <a16:creationId xmlns:a16="http://schemas.microsoft.com/office/drawing/2014/main" id="{FAE0F286-F5F6-7BCA-1BA8-7C44DEDC1FD5}"/>
              </a:ext>
            </a:extLst>
          </p:cNvPr>
          <p:cNvPicPr>
            <a:picLocks noChangeAspect="1"/>
          </p:cNvPicPr>
          <p:nvPr/>
        </p:nvPicPr>
        <p:blipFill rotWithShape="1">
          <a:blip r:embed="rId2"/>
          <a:srcRect t="32519" b="27405"/>
          <a:stretch/>
        </p:blipFill>
        <p:spPr>
          <a:xfrm>
            <a:off x="-6214" y="10"/>
            <a:ext cx="12214825" cy="3267587"/>
          </a:xfrm>
          <a:custGeom>
            <a:avLst/>
            <a:gdLst/>
            <a:ahLst/>
            <a:cxnLst/>
            <a:rect l="l" t="t" r="r" b="b"/>
            <a:pathLst>
              <a:path w="12214825" h="3383384">
                <a:moveTo>
                  <a:pt x="12213819" y="0"/>
                </a:moveTo>
                <a:cubicBezTo>
                  <a:pt x="12213819" y="29107"/>
                  <a:pt x="12214067" y="89770"/>
                  <a:pt x="12214502" y="174101"/>
                </a:cubicBezTo>
                <a:lnTo>
                  <a:pt x="12214825" y="234681"/>
                </a:lnTo>
                <a:lnTo>
                  <a:pt x="12214825" y="2718323"/>
                </a:lnTo>
                <a:lnTo>
                  <a:pt x="11377417" y="2725712"/>
                </a:lnTo>
                <a:cubicBezTo>
                  <a:pt x="7318291" y="2799276"/>
                  <a:pt x="6189525" y="3387660"/>
                  <a:pt x="3246747" y="3383361"/>
                </a:cubicBezTo>
                <a:cubicBezTo>
                  <a:pt x="2493396" y="3382260"/>
                  <a:pt x="1619330" y="3339570"/>
                  <a:pt x="544071" y="3235389"/>
                </a:cubicBezTo>
                <a:lnTo>
                  <a:pt x="19466" y="3181198"/>
                </a:lnTo>
                <a:cubicBezTo>
                  <a:pt x="22117" y="2650999"/>
                  <a:pt x="12840" y="2122787"/>
                  <a:pt x="3563" y="1594575"/>
                </a:cubicBezTo>
                <a:lnTo>
                  <a:pt x="0" y="1239098"/>
                </a:lnTo>
                <a:lnTo>
                  <a:pt x="0" y="7944"/>
                </a:lnTo>
                <a:close/>
              </a:path>
            </a:pathLst>
          </a:custGeom>
        </p:spPr>
      </p:pic>
    </p:spTree>
    <p:extLst>
      <p:ext uri="{BB962C8B-B14F-4D97-AF65-F5344CB8AC3E}">
        <p14:creationId xmlns:p14="http://schemas.microsoft.com/office/powerpoint/2010/main" val="2392406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Dr Jugindar Singh</a:t>
            </a:r>
          </a:p>
        </p:txBody>
      </p:sp>
      <p:sp>
        <p:nvSpPr>
          <p:cNvPr id="534530" name="Rectangle 2"/>
          <p:cNvSpPr>
            <a:spLocks noGrp="1" noChangeArrowheads="1"/>
          </p:cNvSpPr>
          <p:nvPr>
            <p:ph type="title"/>
          </p:nvPr>
        </p:nvSpPr>
        <p:spPr>
          <a:xfrm>
            <a:off x="2009775" y="274638"/>
            <a:ext cx="7972425" cy="715962"/>
          </a:xfrm>
        </p:spPr>
        <p:txBody>
          <a:bodyPr>
            <a:normAutofit fontScale="90000"/>
          </a:bodyPr>
          <a:lstStyle/>
          <a:p>
            <a:r>
              <a:rPr lang="en-US" sz="4800" b="1" dirty="0">
                <a:solidFill>
                  <a:srgbClr val="FF0000"/>
                </a:solidFill>
              </a:rPr>
              <a:t>Research questions </a:t>
            </a:r>
          </a:p>
        </p:txBody>
      </p:sp>
      <p:sp>
        <p:nvSpPr>
          <p:cNvPr id="534531" name="Rectangle 3"/>
          <p:cNvSpPr>
            <a:spLocks noGrp="1" noChangeArrowheads="1"/>
          </p:cNvSpPr>
          <p:nvPr>
            <p:ph type="body" idx="1"/>
          </p:nvPr>
        </p:nvSpPr>
        <p:spPr>
          <a:xfrm>
            <a:off x="106017" y="1371600"/>
            <a:ext cx="6904383" cy="5029200"/>
          </a:xfrm>
        </p:spPr>
        <p:txBody>
          <a:bodyPr>
            <a:normAutofit/>
          </a:bodyPr>
          <a:lstStyle/>
          <a:p>
            <a:pPr marL="514350" indent="-457200">
              <a:buFont typeface="Wingdings" pitchFamily="2" charset="2"/>
              <a:buChar char="§"/>
            </a:pPr>
            <a:r>
              <a:rPr lang="en-US" sz="3200" dirty="0">
                <a:solidFill>
                  <a:srgbClr val="FF0000"/>
                </a:solidFill>
              </a:rPr>
              <a:t>Central question</a:t>
            </a:r>
          </a:p>
          <a:p>
            <a:pPr lvl="2"/>
            <a:r>
              <a:rPr lang="en-US" sz="2400" dirty="0"/>
              <a:t>a broad question that asks for an exploration of the central phenomenon or concept in a study</a:t>
            </a:r>
          </a:p>
          <a:p>
            <a:pPr>
              <a:buFont typeface="Wingdings" pitchFamily="2" charset="2"/>
              <a:buChar char="§"/>
            </a:pPr>
            <a:r>
              <a:rPr lang="en-US" sz="3200" dirty="0">
                <a:solidFill>
                  <a:srgbClr val="FF0000"/>
                </a:solidFill>
              </a:rPr>
              <a:t>Sub questions</a:t>
            </a:r>
          </a:p>
          <a:p>
            <a:pPr lvl="1"/>
            <a:r>
              <a:rPr lang="en-US" sz="2800" dirty="0"/>
              <a:t>Sub-divides central question into more specific topics questions</a:t>
            </a:r>
          </a:p>
          <a:p>
            <a:pPr lvl="1"/>
            <a:r>
              <a:rPr lang="en-US" sz="2800" dirty="0"/>
              <a:t>Limited number </a:t>
            </a:r>
          </a:p>
        </p:txBody>
      </p:sp>
      <p:sp>
        <p:nvSpPr>
          <p:cNvPr id="2" name="Rectangle 1"/>
          <p:cNvSpPr/>
          <p:nvPr/>
        </p:nvSpPr>
        <p:spPr>
          <a:xfrm>
            <a:off x="81437" y="990600"/>
            <a:ext cx="1035796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These research questions assume two forms:</a:t>
            </a:r>
          </a:p>
        </p:txBody>
      </p:sp>
      <p:sp>
        <p:nvSpPr>
          <p:cNvPr id="3" name="Rectangle 2"/>
          <p:cNvSpPr/>
          <p:nvPr/>
        </p:nvSpPr>
        <p:spPr>
          <a:xfrm>
            <a:off x="53008" y="4975729"/>
            <a:ext cx="12085983" cy="8925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srgbClr val="0070C0"/>
                </a:solidFill>
                <a:effectLst/>
                <a:uLnTx/>
                <a:uFillTx/>
                <a:latin typeface="Calibri" panose="020F0502020204030204"/>
                <a:ea typeface="+mn-ea"/>
                <a:cs typeface="+mn-cs"/>
              </a:rPr>
              <a:t>Begin the research questions with the words </a:t>
            </a:r>
            <a:r>
              <a:rPr kumimoji="0" lang="en-US" sz="2800" b="1" i="1" u="none" strike="noStrike" kern="1200" cap="none" spc="0" normalizeH="0" baseline="0" noProof="0" dirty="0">
                <a:ln>
                  <a:noFill/>
                </a:ln>
                <a:solidFill>
                  <a:srgbClr val="FF0000"/>
                </a:solidFill>
                <a:effectLst/>
                <a:uLnTx/>
                <a:uFillTx/>
                <a:latin typeface="Calibri" panose="020F0502020204030204"/>
                <a:ea typeface="+mn-ea"/>
                <a:cs typeface="+mn-cs"/>
              </a:rPr>
              <a:t>what or how </a:t>
            </a:r>
            <a:r>
              <a:rPr kumimoji="0" lang="en-US" sz="2400" b="1" i="1" u="none" strike="noStrike" kern="1200" cap="none" spc="0" normalizeH="0" baseline="0" noProof="0" dirty="0">
                <a:ln>
                  <a:noFill/>
                </a:ln>
                <a:solidFill>
                  <a:srgbClr val="0070C0"/>
                </a:solidFill>
                <a:effectLst/>
                <a:uLnTx/>
                <a:uFillTx/>
                <a:latin typeface="Calibri" panose="020F0502020204030204"/>
                <a:ea typeface="+mn-ea"/>
                <a:cs typeface="+mn-cs"/>
              </a:rPr>
              <a:t>to convey an open and emerging design</a:t>
            </a:r>
          </a:p>
        </p:txBody>
      </p:sp>
      <p:sp>
        <p:nvSpPr>
          <p:cNvPr id="5" name="TextBox 4"/>
          <p:cNvSpPr txBox="1"/>
          <p:nvPr/>
        </p:nvSpPr>
        <p:spPr>
          <a:xfrm>
            <a:off x="0" y="5985301"/>
            <a:ext cx="12085983" cy="830997"/>
          </a:xfrm>
          <a:prstGeom prst="rect">
            <a:avLst/>
          </a:prstGeom>
          <a:solidFill>
            <a:schemeClr val="accent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Use Verbs like: To explore.. To Discover….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Do not use Verbs lime Relate, Influence, Impact, Cause, Effect (quantitative)</a:t>
            </a:r>
          </a:p>
        </p:txBody>
      </p:sp>
      <p:pic>
        <p:nvPicPr>
          <p:cNvPr id="6" name="Picture 5">
            <a:extLst>
              <a:ext uri="{FF2B5EF4-FFF2-40B4-BE49-F238E27FC236}">
                <a16:creationId xmlns:a16="http://schemas.microsoft.com/office/drawing/2014/main" id="{C6501D50-B6FB-4E92-80E3-E31A9AA9D53E}"/>
              </a:ext>
            </a:extLst>
          </p:cNvPr>
          <p:cNvPicPr>
            <a:picLocks noChangeAspect="1"/>
          </p:cNvPicPr>
          <p:nvPr/>
        </p:nvPicPr>
        <p:blipFill>
          <a:blip r:embed="rId2"/>
          <a:stretch>
            <a:fillRect/>
          </a:stretch>
        </p:blipFill>
        <p:spPr>
          <a:xfrm>
            <a:off x="7529038" y="792162"/>
            <a:ext cx="4381500" cy="3286125"/>
          </a:xfrm>
          <a:prstGeom prst="rect">
            <a:avLst/>
          </a:prstGeom>
        </p:spPr>
      </p:pic>
    </p:spTree>
    <p:extLst>
      <p:ext uri="{BB962C8B-B14F-4D97-AF65-F5344CB8AC3E}">
        <p14:creationId xmlns:p14="http://schemas.microsoft.com/office/powerpoint/2010/main" val="902763732"/>
      </p:ext>
    </p:extLst>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922101" y="846988"/>
            <a:ext cx="1269899" cy="461665"/>
          </a:xfrm>
          <a:prstGeom prst="rect">
            <a:avLst/>
          </a:prstGeom>
          <a:solidFill>
            <a:schemeClr val="tx1">
              <a:lumMod val="65000"/>
              <a:lumOff val="35000"/>
            </a:schemeClr>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Example</a:t>
            </a:r>
          </a:p>
        </p:txBody>
      </p:sp>
      <p:sp>
        <p:nvSpPr>
          <p:cNvPr id="3" name="Rectangle 2"/>
          <p:cNvSpPr/>
          <p:nvPr/>
        </p:nvSpPr>
        <p:spPr>
          <a:xfrm>
            <a:off x="1175599" y="889496"/>
            <a:ext cx="11016402" cy="526297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Research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800" b="1" i="0" u="none" strike="noStrike" kern="1200" cap="none" spc="0" normalizeH="0" baseline="0" noProof="0" dirty="0">
                <a:ln>
                  <a:noFill/>
                </a:ln>
                <a:solidFill>
                  <a:srgbClr val="002060"/>
                </a:solidFill>
                <a:effectLst/>
                <a:uLnTx/>
                <a:uFillTx/>
                <a:latin typeface="Calibri" panose="020F0502020204030204"/>
                <a:ea typeface="+mn-ea"/>
                <a:cs typeface="+mn-cs"/>
              </a:rPr>
              <a:t>What</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motivates older adults to take control of their learning regarding health care?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2800" b="1" i="0" u="none" strike="noStrike" kern="1200" cap="none" spc="0" normalizeH="0" baseline="0" noProof="0" dirty="0">
                <a:ln>
                  <a:noFill/>
                </a:ln>
                <a:solidFill>
                  <a:srgbClr val="002060"/>
                </a:solidFill>
                <a:effectLst/>
                <a:uLnTx/>
                <a:uFillTx/>
                <a:latin typeface="Calibri" panose="020F0502020204030204"/>
                <a:ea typeface="+mn-ea"/>
                <a:cs typeface="+mn-cs"/>
              </a:rPr>
              <a:t>What</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health care behaviors are controlled by self-directed learners?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800" b="1" i="0" u="none" strike="noStrike" kern="1200" cap="none" spc="0" normalizeH="0" baseline="0" noProof="0" dirty="0">
                <a:ln>
                  <a:noFill/>
                </a:ln>
                <a:solidFill>
                  <a:srgbClr val="002060"/>
                </a:solidFill>
                <a:effectLst/>
                <a:uLnTx/>
                <a:uFillTx/>
                <a:latin typeface="Calibri" panose="020F0502020204030204"/>
                <a:ea typeface="+mn-ea"/>
                <a:cs typeface="+mn-cs"/>
              </a:rPr>
              <a:t>What</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contextual factors are controlled by self-directed learners?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4. </a:t>
            </a:r>
            <a:r>
              <a:rPr kumimoji="0" lang="en-US" sz="2800" b="1" i="0" u="none" strike="noStrike" kern="1200" cap="none" spc="0" normalizeH="0" baseline="0" noProof="0" dirty="0">
                <a:ln>
                  <a:noFill/>
                </a:ln>
                <a:solidFill>
                  <a:srgbClr val="002060"/>
                </a:solidFill>
                <a:effectLst/>
                <a:uLnTx/>
                <a:uFillTx/>
                <a:latin typeface="Calibri" panose="020F0502020204030204"/>
                <a:ea typeface="+mn-ea"/>
                <a:cs typeface="+mn-cs"/>
              </a:rPr>
              <a:t>What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is the process of self-directed learning of one’s health care?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5. How does self-directed learning affect one’s health care?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Source: Valente (2005). </a:t>
            </a:r>
          </a:p>
        </p:txBody>
      </p:sp>
      <p:sp>
        <p:nvSpPr>
          <p:cNvPr id="4" name="Rectangle 3"/>
          <p:cNvSpPr/>
          <p:nvPr/>
        </p:nvSpPr>
        <p:spPr bwMode="auto">
          <a:xfrm rot="16200000">
            <a:off x="-2927339" y="2971800"/>
            <a:ext cx="6858000" cy="9144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Arial" charset="0"/>
                <a:ea typeface="+mn-ea"/>
                <a:cs typeface="+mn-cs"/>
              </a:rPr>
              <a:t>Example</a:t>
            </a:r>
          </a:p>
        </p:txBody>
      </p:sp>
      <p:sp>
        <p:nvSpPr>
          <p:cNvPr id="6" name="Footer Placeholder 5"/>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a:ea typeface="+mn-ea"/>
                <a:cs typeface="+mn-cs"/>
              </a:rPr>
              <a:t>Dr Jugindar Singh</a:t>
            </a:r>
          </a:p>
        </p:txBody>
      </p:sp>
      <p:sp>
        <p:nvSpPr>
          <p:cNvPr id="9" name="TextBox 8">
            <a:extLst>
              <a:ext uri="{FF2B5EF4-FFF2-40B4-BE49-F238E27FC236}">
                <a16:creationId xmlns:a16="http://schemas.microsoft.com/office/drawing/2014/main" id="{72D7D424-C9D5-4E4B-B6F1-EA589D22AF3B}"/>
              </a:ext>
            </a:extLst>
          </p:cNvPr>
          <p:cNvSpPr txBox="1"/>
          <p:nvPr/>
        </p:nvSpPr>
        <p:spPr>
          <a:xfrm>
            <a:off x="9336472" y="6414853"/>
            <a:ext cx="270061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MY" sz="1800" b="0" i="0" u="none" strike="noStrike" kern="1200" cap="none" spc="0" normalizeH="0" baseline="0" noProof="0" dirty="0">
                <a:ln>
                  <a:noFill/>
                </a:ln>
                <a:solidFill>
                  <a:prstClr val="black"/>
                </a:solidFill>
                <a:effectLst/>
                <a:uLnTx/>
                <a:uFillTx/>
                <a:latin typeface="Calibri" panose="020F0502020204030204"/>
                <a:ea typeface="+mn-ea"/>
                <a:cs typeface="+mn-cs"/>
              </a:rPr>
              <a:t>Not more than 5 questions</a:t>
            </a:r>
          </a:p>
        </p:txBody>
      </p:sp>
      <p:sp>
        <p:nvSpPr>
          <p:cNvPr id="2" name="Title 1"/>
          <p:cNvSpPr>
            <a:spLocks noGrp="1"/>
          </p:cNvSpPr>
          <p:nvPr>
            <p:ph type="title"/>
          </p:nvPr>
        </p:nvSpPr>
        <p:spPr>
          <a:xfrm>
            <a:off x="44460" y="29089"/>
            <a:ext cx="12147540" cy="715962"/>
          </a:xfrm>
          <a:solidFill>
            <a:srgbClr val="002060"/>
          </a:solidFill>
        </p:spPr>
        <p:txBody>
          <a:bodyPr>
            <a:normAutofit fontScale="90000"/>
          </a:bodyPr>
          <a:lstStyle/>
          <a:p>
            <a:r>
              <a:rPr lang="en-US" sz="2800" b="1" dirty="0">
                <a:solidFill>
                  <a:schemeClr val="bg1"/>
                </a:solidFill>
                <a:latin typeface="Aharoni" panose="02010803020104030203" pitchFamily="2" charset="-79"/>
                <a:cs typeface="Aharoni" panose="02010803020104030203" pitchFamily="2" charset="-79"/>
              </a:rPr>
              <a:t>Title: </a:t>
            </a:r>
            <a:r>
              <a:rPr lang="en-US" sz="2700" b="1" dirty="0">
                <a:solidFill>
                  <a:schemeClr val="bg1"/>
                </a:solidFill>
                <a:latin typeface="Aharoni" panose="02010803020104030203" pitchFamily="2" charset="-79"/>
                <a:cs typeface="Aharoni" panose="02010803020104030203" pitchFamily="2" charset="-79"/>
              </a:rPr>
              <a:t>THE ROLE OF SELF-DIRECTED LEARNING IN OLDER ADULTS’ HEALTH CARE.</a:t>
            </a:r>
            <a:endParaRPr lang="en-US" sz="2800" b="1" dirty="0">
              <a:solidFill>
                <a:schemeClr val="bg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438694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3447" y="-94308"/>
            <a:ext cx="1269899" cy="461665"/>
          </a:xfrm>
          <a:prstGeom prst="rect">
            <a:avLst/>
          </a:prstGeom>
          <a:solidFill>
            <a:schemeClr val="tx1">
              <a:lumMod val="65000"/>
              <a:lumOff val="35000"/>
            </a:schemeClr>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Example</a:t>
            </a:r>
          </a:p>
        </p:txBody>
      </p:sp>
      <p:sp>
        <p:nvSpPr>
          <p:cNvPr id="6" name="Footer Placeholder 5"/>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a:ea typeface="+mn-ea"/>
                <a:cs typeface="+mn-cs"/>
              </a:rPr>
              <a:t>Dr Jugindar Singh</a:t>
            </a:r>
          </a:p>
        </p:txBody>
      </p:sp>
      <p:sp>
        <p:nvSpPr>
          <p:cNvPr id="8" name="TextBox 7">
            <a:extLst>
              <a:ext uri="{FF2B5EF4-FFF2-40B4-BE49-F238E27FC236}">
                <a16:creationId xmlns:a16="http://schemas.microsoft.com/office/drawing/2014/main" id="{984A0255-A00A-4E5A-AB5A-420AE2847459}"/>
              </a:ext>
            </a:extLst>
          </p:cNvPr>
          <p:cNvSpPr txBox="1"/>
          <p:nvPr/>
        </p:nvSpPr>
        <p:spPr>
          <a:xfrm>
            <a:off x="1" y="417929"/>
            <a:ext cx="12192000" cy="643253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US" sz="3200" b="1"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rPr>
              <a:t>Research Topic</a:t>
            </a:r>
            <a:endParaRPr kumimoji="0" lang="en-MY" sz="2800" b="0"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Exploring the Impact of Online Learning on the Psychological Wellbeing of University Students:  A Qualitative Study </a:t>
            </a:r>
            <a:endParaRPr kumimoji="0" lang="en-MY" sz="24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rPr>
              <a:t>Purpose/Aim of Study (from the gaps in the literature): </a:t>
            </a:r>
            <a:endParaRPr kumimoji="0" lang="en-MY" sz="2400" b="1"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The purpose of this </a:t>
            </a:r>
            <a:r>
              <a:rPr kumimoji="0" lang="en-US" sz="2800" b="0"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rPr>
              <a:t>qualitative study </a:t>
            </a:r>
            <a:r>
              <a:rPr kumimoji="0" lang="en-US" sz="2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is to understand the </a:t>
            </a:r>
            <a:r>
              <a:rPr kumimoji="0" lang="en-US" sz="2800" b="0"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rPr>
              <a:t>major stressors associated with online learning </a:t>
            </a:r>
            <a:r>
              <a:rPr kumimoji="0" lang="en-US" sz="2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that are experienced by </a:t>
            </a:r>
            <a:r>
              <a:rPr kumimoji="0" lang="en-US" sz="2800" b="0"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rPr>
              <a:t>students</a:t>
            </a:r>
            <a:r>
              <a:rPr kumimoji="0" lang="en-US" sz="2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 during the COVID-19 pandemic in </a:t>
            </a:r>
            <a:r>
              <a:rPr kumimoji="0" lang="en-US" sz="2800" b="0"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rPr>
              <a:t>Malaysia</a:t>
            </a:r>
            <a:r>
              <a:rPr kumimoji="0" lang="en-US" sz="2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 In addition, this study will explore the effects of online learning on students’ mental health and wellbeing.</a:t>
            </a:r>
            <a:endParaRPr kumimoji="0" lang="en-MY" sz="24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rPr>
              <a:t> </a:t>
            </a:r>
            <a:r>
              <a:rPr kumimoji="0" lang="en-US" sz="3200" b="1"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rPr>
              <a:t>Research Questions</a:t>
            </a:r>
            <a:endParaRPr kumimoji="0" lang="en-MY" sz="2400" b="0"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rPr>
              <a:t>Research Question 1: </a:t>
            </a:r>
            <a:r>
              <a:rPr kumimoji="0" lang="en-US" sz="2800" b="0"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rPr>
              <a:t>What</a:t>
            </a:r>
            <a:r>
              <a:rPr kumimoji="0" lang="en-US" sz="2800" b="0"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rPr>
              <a:t> are students major stressors associated with the online learning during the COVID-19 pandemic? Stress Attributes </a:t>
            </a:r>
            <a:endParaRPr kumimoji="0" lang="en-MY" sz="2400" b="0"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US" sz="2800" b="0"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mn-cs"/>
              </a:rPr>
              <a:t>Research Question 2</a:t>
            </a:r>
            <a:r>
              <a:rPr kumimoji="0" lang="en-US" sz="2800" b="0"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mn-cs"/>
              </a:rPr>
              <a:t>: </a:t>
            </a:r>
            <a:r>
              <a:rPr kumimoji="0" lang="en-US" sz="2800" b="0"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mn-cs"/>
              </a:rPr>
              <a:t>How</a:t>
            </a:r>
            <a:r>
              <a:rPr kumimoji="0" lang="en-US" sz="2800" b="0"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mn-cs"/>
              </a:rPr>
              <a:t> has the current situation affected the students’ mental health and wellbeing? </a:t>
            </a:r>
            <a:r>
              <a:rPr kumimoji="0" lang="en-US" sz="2800" b="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mn-cs"/>
              </a:rPr>
              <a:t>Imp</a:t>
            </a:r>
            <a:endParaRPr kumimoji="0" lang="en-MY"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4153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3A327-BF92-6400-1328-5FA27807F6E0}"/>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2017190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00973-610D-4EE8-AFBA-3CC1C6CC0371}"/>
              </a:ext>
            </a:extLst>
          </p:cNvPr>
          <p:cNvSpPr>
            <a:spLocks noGrp="1"/>
          </p:cNvSpPr>
          <p:nvPr>
            <p:ph type="title"/>
          </p:nvPr>
        </p:nvSpPr>
        <p:spPr>
          <a:xfrm>
            <a:off x="609602" y="273050"/>
            <a:ext cx="5486398" cy="458787"/>
          </a:xfrm>
        </p:spPr>
        <p:txBody>
          <a:bodyPr wrap="square" anchor="b">
            <a:normAutofit fontScale="90000"/>
          </a:bodyPr>
          <a:lstStyle/>
          <a:p>
            <a:r>
              <a:rPr lang="en-US" sz="2800" dirty="0">
                <a:highlight>
                  <a:srgbClr val="FFFF00"/>
                </a:highlight>
              </a:rPr>
              <a:t>Merriam and </a:t>
            </a:r>
            <a:r>
              <a:rPr lang="en-US" sz="2800" dirty="0" err="1">
                <a:highlight>
                  <a:srgbClr val="FFFF00"/>
                </a:highlight>
              </a:rPr>
              <a:t>Tisdell</a:t>
            </a:r>
            <a:r>
              <a:rPr lang="en-US" sz="2800" dirty="0">
                <a:highlight>
                  <a:srgbClr val="FFFF00"/>
                </a:highlight>
              </a:rPr>
              <a:t> (2015)</a:t>
            </a:r>
            <a:endParaRPr lang="en-MY" sz="2800" dirty="0">
              <a:highlight>
                <a:srgbClr val="FFFF00"/>
              </a:highlight>
            </a:endParaRPr>
          </a:p>
        </p:txBody>
      </p:sp>
      <p:pic>
        <p:nvPicPr>
          <p:cNvPr id="1026" name="Picture 2" descr="Qualitative Research">
            <a:extLst>
              <a:ext uri="{FF2B5EF4-FFF2-40B4-BE49-F238E27FC236}">
                <a16:creationId xmlns:a16="http://schemas.microsoft.com/office/drawing/2014/main" id="{67EF0206-EEE1-40A5-BEAA-3F5FA7B4990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07687" y="610678"/>
            <a:ext cx="3906952" cy="5853113"/>
          </a:xfrm>
          <a:prstGeom prst="rect">
            <a:avLst/>
          </a:prstGeom>
          <a:solidFill>
            <a:srgbClr val="FFFFFF"/>
          </a:solidFill>
        </p:spPr>
      </p:pic>
      <p:sp>
        <p:nvSpPr>
          <p:cNvPr id="4" name="Footer Placeholder 3">
            <a:extLst>
              <a:ext uri="{FF2B5EF4-FFF2-40B4-BE49-F238E27FC236}">
                <a16:creationId xmlns:a16="http://schemas.microsoft.com/office/drawing/2014/main" id="{77C206E8-7833-4AD5-B6F0-EE4A61CA1064}"/>
              </a:ext>
            </a:extLst>
          </p:cNvPr>
          <p:cNvSpPr>
            <a:spLocks noGrp="1"/>
          </p:cNvSpPr>
          <p:nvPr>
            <p:ph type="ftr" sz="quarter" idx="10"/>
          </p:nvPr>
        </p:nvSpPr>
        <p:spPr>
          <a:xfrm>
            <a:off x="8331200" y="6623050"/>
            <a:ext cx="3860800" cy="234950"/>
          </a:xfrm>
        </p:spPr>
        <p:txBody>
          <a:bodyPr wrap="square" anchor="t">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600" b="0" i="0" u="none" strike="noStrike" kern="1200" cap="none" spc="0" normalizeH="0" baseline="0" noProof="0">
                <a:ln>
                  <a:noFill/>
                </a:ln>
                <a:solidFill>
                  <a:srgbClr val="000000"/>
                </a:solidFill>
                <a:effectLst/>
                <a:uLnTx/>
                <a:uFillTx/>
                <a:latin typeface="Arial"/>
                <a:ea typeface="+mn-ea"/>
                <a:cs typeface="+mn-cs"/>
              </a:rPr>
              <a:t>Dr Jugindar Singh</a:t>
            </a:r>
          </a:p>
        </p:txBody>
      </p:sp>
      <p:sp>
        <p:nvSpPr>
          <p:cNvPr id="7" name="Content Placeholder 2">
            <a:extLst>
              <a:ext uri="{FF2B5EF4-FFF2-40B4-BE49-F238E27FC236}">
                <a16:creationId xmlns:a16="http://schemas.microsoft.com/office/drawing/2014/main" id="{85569B5D-AFE7-4DB0-A4AD-719B4D28427B}"/>
              </a:ext>
            </a:extLst>
          </p:cNvPr>
          <p:cNvSpPr>
            <a:spLocks noGrp="1"/>
          </p:cNvSpPr>
          <p:nvPr>
            <p:ph type="body" sz="half" idx="2"/>
          </p:nvPr>
        </p:nvSpPr>
        <p:spPr>
          <a:xfrm>
            <a:off x="-1" y="769937"/>
            <a:ext cx="8007688" cy="5853113"/>
          </a:xfrm>
        </p:spPr>
        <p:txBody>
          <a:bodyPr/>
          <a:lstStyle/>
          <a:p>
            <a:r>
              <a:rPr lang="en-MY" sz="3600" dirty="0"/>
              <a:t>A problem in the </a:t>
            </a:r>
            <a:r>
              <a:rPr lang="en-US" sz="3600" dirty="0"/>
              <a:t>conventional sense is a matter involving </a:t>
            </a:r>
            <a:r>
              <a:rPr lang="en-US" sz="3600" b="1" dirty="0">
                <a:solidFill>
                  <a:srgbClr val="FF0000"/>
                </a:solidFill>
              </a:rPr>
              <a:t>doubt, uncertainty, or difficulty</a:t>
            </a:r>
            <a:r>
              <a:rPr lang="en-US" sz="3200" b="1" dirty="0"/>
              <a:t>. </a:t>
            </a:r>
          </a:p>
          <a:p>
            <a:endParaRPr lang="en-US" sz="2800" dirty="0"/>
          </a:p>
          <a:p>
            <a:r>
              <a:rPr lang="en-US" sz="2800" dirty="0"/>
              <a:t>A person with a problem usually seeks a solution, some </a:t>
            </a:r>
            <a:r>
              <a:rPr lang="en-MY" sz="2800" dirty="0"/>
              <a:t>clarification, or a decision.</a:t>
            </a:r>
          </a:p>
          <a:p>
            <a:endParaRPr lang="en-MY" sz="2800" dirty="0"/>
          </a:p>
          <a:p>
            <a:r>
              <a:rPr lang="en-US" sz="2800" dirty="0"/>
              <a:t>The structure of a problem statement, which essentially lays out the logic of the study, can be compared to a funnel shape—</a:t>
            </a:r>
            <a:r>
              <a:rPr lang="en-US" sz="2800" dirty="0">
                <a:solidFill>
                  <a:srgbClr val="C00000"/>
                </a:solidFill>
              </a:rPr>
              <a:t>broad</a:t>
            </a:r>
          </a:p>
          <a:p>
            <a:r>
              <a:rPr lang="en-US" sz="2800" dirty="0">
                <a:solidFill>
                  <a:srgbClr val="C00000"/>
                </a:solidFill>
              </a:rPr>
              <a:t>at the top and narrow at the bottom. </a:t>
            </a:r>
            <a:endParaRPr lang="en-MY" sz="2800" dirty="0">
              <a:solidFill>
                <a:srgbClr val="C00000"/>
              </a:solidFill>
            </a:endParaRPr>
          </a:p>
        </p:txBody>
      </p:sp>
    </p:spTree>
    <p:extLst>
      <p:ext uri="{BB962C8B-B14F-4D97-AF65-F5344CB8AC3E}">
        <p14:creationId xmlns:p14="http://schemas.microsoft.com/office/powerpoint/2010/main" val="412503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1" y="76200"/>
            <a:ext cx="12191999" cy="857250"/>
          </a:xfrm>
          <a:solidFill>
            <a:srgbClr val="FFCCFF"/>
          </a:solidFill>
        </p:spPr>
        <p:txBody>
          <a:bodyPr>
            <a:normAutofit fontScale="90000"/>
          </a:bodyPr>
          <a:lstStyle/>
          <a:p>
            <a:r>
              <a:rPr lang="en-US" sz="4400" b="1" dirty="0">
                <a:solidFill>
                  <a:schemeClr val="tx1">
                    <a:lumMod val="95000"/>
                    <a:lumOff val="5000"/>
                  </a:schemeClr>
                </a:solidFill>
              </a:rPr>
              <a:t>Problem Identification</a:t>
            </a:r>
            <a:r>
              <a:rPr lang="en-US" sz="3100" b="1" dirty="0">
                <a:solidFill>
                  <a:schemeClr val="tx1">
                    <a:lumMod val="95000"/>
                    <a:lumOff val="5000"/>
                  </a:schemeClr>
                </a:solidFill>
              </a:rPr>
              <a:t> </a:t>
            </a:r>
            <a:br>
              <a:rPr lang="en-US" sz="3100" b="1" dirty="0">
                <a:solidFill>
                  <a:schemeClr val="bg1"/>
                </a:solidFill>
              </a:rPr>
            </a:br>
            <a:endParaRPr lang="en-US" sz="2400" b="1" dirty="0">
              <a:solidFill>
                <a:schemeClr val="bg1"/>
              </a:solidFill>
            </a:endParaRPr>
          </a:p>
        </p:txBody>
      </p:sp>
      <p:sp>
        <p:nvSpPr>
          <p:cNvPr id="190467" name="Rectangle 3"/>
          <p:cNvSpPr>
            <a:spLocks noGrp="1" noChangeArrowheads="1"/>
          </p:cNvSpPr>
          <p:nvPr>
            <p:ph type="body" idx="1"/>
          </p:nvPr>
        </p:nvSpPr>
        <p:spPr>
          <a:xfrm>
            <a:off x="2" y="933451"/>
            <a:ext cx="12191998" cy="3475204"/>
          </a:xfrm>
          <a:solidFill>
            <a:schemeClr val="bg1"/>
          </a:solidFill>
          <a:ln>
            <a:solidFill>
              <a:srgbClr val="FF0000"/>
            </a:solidFill>
          </a:ln>
        </p:spPr>
        <p:txBody>
          <a:bodyPr>
            <a:noAutofit/>
          </a:bodyPr>
          <a:lstStyle/>
          <a:p>
            <a:pPr marL="0" indent="0" algn="just">
              <a:spcBef>
                <a:spcPts val="0"/>
              </a:spcBef>
              <a:buNone/>
            </a:pPr>
            <a:r>
              <a:rPr lang="en-US" sz="2800" dirty="0">
                <a:solidFill>
                  <a:srgbClr val="002060"/>
                </a:solidFill>
              </a:rPr>
              <a:t>A research problem is a definite or clear expression [statement] about </a:t>
            </a:r>
          </a:p>
          <a:p>
            <a:pPr algn="just">
              <a:spcBef>
                <a:spcPts val="0"/>
              </a:spcBef>
            </a:pPr>
            <a:r>
              <a:rPr lang="en-US" sz="2800" dirty="0">
                <a:solidFill>
                  <a:srgbClr val="FF0000"/>
                </a:solidFill>
              </a:rPr>
              <a:t>an area of concern</a:t>
            </a:r>
            <a:r>
              <a:rPr lang="en-US" sz="2800" dirty="0">
                <a:solidFill>
                  <a:srgbClr val="002060"/>
                </a:solidFill>
              </a:rPr>
              <a:t>, </a:t>
            </a:r>
          </a:p>
          <a:p>
            <a:pPr algn="just">
              <a:spcBef>
                <a:spcPts val="0"/>
              </a:spcBef>
            </a:pPr>
            <a:r>
              <a:rPr lang="en-US" sz="2800" dirty="0">
                <a:solidFill>
                  <a:srgbClr val="FF0000"/>
                </a:solidFill>
              </a:rPr>
              <a:t>a condition to be improved upon</a:t>
            </a:r>
            <a:r>
              <a:rPr lang="en-US" sz="2800" dirty="0">
                <a:solidFill>
                  <a:srgbClr val="002060"/>
                </a:solidFill>
              </a:rPr>
              <a:t>, </a:t>
            </a:r>
          </a:p>
          <a:p>
            <a:pPr algn="just">
              <a:spcBef>
                <a:spcPts val="0"/>
              </a:spcBef>
            </a:pPr>
            <a:r>
              <a:rPr lang="en-US" sz="2800" dirty="0">
                <a:solidFill>
                  <a:srgbClr val="FF0000"/>
                </a:solidFill>
              </a:rPr>
              <a:t>a difficulty to be eliminated</a:t>
            </a:r>
            <a:r>
              <a:rPr lang="en-US" sz="2800" dirty="0">
                <a:solidFill>
                  <a:srgbClr val="002060"/>
                </a:solidFill>
              </a:rPr>
              <a:t>, </a:t>
            </a:r>
          </a:p>
          <a:p>
            <a:pPr algn="just">
              <a:spcBef>
                <a:spcPts val="0"/>
              </a:spcBef>
            </a:pPr>
            <a:r>
              <a:rPr lang="en-US" sz="2800" dirty="0">
                <a:solidFill>
                  <a:srgbClr val="FF0000"/>
                </a:solidFill>
              </a:rPr>
              <a:t>or a troubling question that exists in scholarly literature, in theory, or within existing practice </a:t>
            </a:r>
          </a:p>
          <a:p>
            <a:pPr marL="0" indent="0" algn="just">
              <a:spcBef>
                <a:spcPts val="0"/>
              </a:spcBef>
              <a:buNone/>
            </a:pPr>
            <a:r>
              <a:rPr lang="en-US" sz="2800" dirty="0">
                <a:solidFill>
                  <a:srgbClr val="002060"/>
                </a:solidFill>
              </a:rPr>
              <a:t>that points to a need for meaningful understanding and deliberate investigation </a:t>
            </a:r>
            <a:r>
              <a:rPr lang="en-US" sz="1800" i="1" dirty="0">
                <a:solidFill>
                  <a:srgbClr val="002060"/>
                </a:solidFill>
              </a:rPr>
              <a:t>(Bryman, 2007)</a:t>
            </a:r>
            <a:endParaRPr lang="en-US" i="1" dirty="0">
              <a:solidFill>
                <a:srgbClr val="002060"/>
              </a:solidFill>
            </a:endParaRPr>
          </a:p>
        </p:txBody>
      </p:sp>
      <p:sp>
        <p:nvSpPr>
          <p:cNvPr id="3" name="Slide Number Placeholder 2">
            <a:extLst>
              <a:ext uri="{FF2B5EF4-FFF2-40B4-BE49-F238E27FC236}">
                <a16:creationId xmlns:a16="http://schemas.microsoft.com/office/drawing/2014/main" id="{FCF7F8C0-2030-48A2-9370-572C8BCC0406}"/>
              </a:ext>
            </a:extLst>
          </p:cNvPr>
          <p:cNvSpPr>
            <a:spLocks noGrp="1"/>
          </p:cNvSpPr>
          <p:nvPr>
            <p:ph type="sldNum" sz="quarter" idx="12"/>
          </p:nvPr>
        </p:nvSpPr>
        <p:spPr>
          <a:xfrm>
            <a:off x="8069192" y="6217920"/>
            <a:ext cx="274320" cy="365760"/>
          </a:xfrm>
          <a:prstGeom prst="ellipse">
            <a:avLst/>
          </a:prstGeom>
          <a:solidFill>
            <a:srgbClr val="1D1D1D">
              <a:alpha val="70000"/>
            </a:srgbClr>
          </a:solidFill>
        </p:spPr>
        <p:txBody>
          <a:bodyPr vert="horz" lIns="18288" tIns="45720" rIns="18288" bIns="45720" rtlCol="0" anchor="ctr">
            <a:noAutofit/>
          </a:bodyPr>
          <a:lstStyle>
            <a:defPPr>
              <a:defRPr lang="en-US"/>
            </a:defPPr>
            <a:lvl1pPr marL="0" algn="ctr" defTabSz="914400" rtl="0" eaLnBrk="1" latinLnBrk="0" hangingPunct="1">
              <a:defRPr sz="825" kern="1200" spc="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3429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825"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342900" rtl="0" eaLnBrk="1" fontAlgn="auto" latinLnBrk="0" hangingPunct="1">
                <a:lnSpc>
                  <a:spcPct val="100000"/>
                </a:lnSpc>
                <a:spcBef>
                  <a:spcPts val="0"/>
                </a:spcBef>
                <a:spcAft>
                  <a:spcPts val="0"/>
                </a:spcAft>
                <a:buClrTx/>
                <a:buSzTx/>
                <a:buFontTx/>
                <a:buNone/>
                <a:tabLst/>
                <a:defRPr/>
              </a:pPr>
              <a:t>3</a:t>
            </a:fld>
            <a:endParaRPr kumimoji="0" lang="en-US" sz="2400"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sp>
        <p:nvSpPr>
          <p:cNvPr id="6" name="TextBox 5">
            <a:extLst>
              <a:ext uri="{FF2B5EF4-FFF2-40B4-BE49-F238E27FC236}">
                <a16:creationId xmlns:a16="http://schemas.microsoft.com/office/drawing/2014/main" id="{4F13BC62-9075-4B64-8759-402DB36FD4E1}"/>
              </a:ext>
            </a:extLst>
          </p:cNvPr>
          <p:cNvSpPr txBox="1"/>
          <p:nvPr/>
        </p:nvSpPr>
        <p:spPr>
          <a:xfrm>
            <a:off x="-2" y="5988189"/>
            <a:ext cx="12192000" cy="830997"/>
          </a:xfrm>
          <a:prstGeom prst="rect">
            <a:avLst/>
          </a:prstGeom>
          <a:solidFill>
            <a:schemeClr val="bg1"/>
          </a:solidFill>
          <a:ln>
            <a:solidFill>
              <a:srgbClr val="FF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MY" sz="1600" b="0" i="0" u="none" strike="noStrike" kern="1200" cap="none" spc="0" normalizeH="0" baseline="0" noProof="0" dirty="0">
                <a:ln>
                  <a:noFill/>
                </a:ln>
                <a:solidFill>
                  <a:srgbClr val="000000"/>
                </a:solidFill>
                <a:effectLst/>
                <a:uLnTx/>
                <a:uFillTx/>
                <a:latin typeface="Arial"/>
                <a:ea typeface="+mn-ea"/>
                <a:cs typeface="+mn-cs"/>
              </a:rPr>
              <a:t>Bryman, Alan. “The Research Question in Social Research: What is its Role?” International Journal of Social Research Methodology 10 (2007): 5-20; Guba, Egon G., and </a:t>
            </a:r>
            <a:r>
              <a:rPr kumimoji="0" lang="en-MY" sz="1600" b="0" i="0" u="none" strike="noStrike" kern="1200" cap="none" spc="0" normalizeH="0" baseline="0" noProof="0" dirty="0" err="1">
                <a:ln>
                  <a:noFill/>
                </a:ln>
                <a:solidFill>
                  <a:srgbClr val="000000"/>
                </a:solidFill>
                <a:effectLst/>
                <a:uLnTx/>
                <a:uFillTx/>
                <a:latin typeface="Arial"/>
                <a:ea typeface="+mn-ea"/>
                <a:cs typeface="+mn-cs"/>
              </a:rPr>
              <a:t>Yvonna</a:t>
            </a:r>
            <a:r>
              <a:rPr kumimoji="0" lang="en-MY" sz="1600" b="0" i="0" u="none" strike="noStrike" kern="1200" cap="none" spc="0" normalizeH="0" baseline="0" noProof="0" dirty="0">
                <a:ln>
                  <a:noFill/>
                </a:ln>
                <a:solidFill>
                  <a:srgbClr val="000000"/>
                </a:solidFill>
                <a:effectLst/>
                <a:uLnTx/>
                <a:uFillTx/>
                <a:latin typeface="Arial"/>
                <a:ea typeface="+mn-ea"/>
                <a:cs typeface="+mn-cs"/>
              </a:rPr>
              <a:t> S. Lincoln. “Competing Paradigms in Qualitative Research.” In Handbook of Qualitative Research. Norman K. Denzin and </a:t>
            </a:r>
            <a:r>
              <a:rPr kumimoji="0" lang="en-MY" sz="1600" b="0" i="0" u="none" strike="noStrike" kern="1200" cap="none" spc="0" normalizeH="0" baseline="0" noProof="0" dirty="0" err="1">
                <a:ln>
                  <a:noFill/>
                </a:ln>
                <a:solidFill>
                  <a:srgbClr val="000000"/>
                </a:solidFill>
                <a:effectLst/>
                <a:uLnTx/>
                <a:uFillTx/>
                <a:latin typeface="Arial"/>
                <a:ea typeface="+mn-ea"/>
                <a:cs typeface="+mn-cs"/>
              </a:rPr>
              <a:t>Yvonna</a:t>
            </a:r>
            <a:r>
              <a:rPr kumimoji="0" lang="en-MY" sz="1600" b="0" i="0" u="none" strike="noStrike" kern="1200" cap="none" spc="0" normalizeH="0" baseline="0" noProof="0" dirty="0">
                <a:ln>
                  <a:noFill/>
                </a:ln>
                <a:solidFill>
                  <a:srgbClr val="000000"/>
                </a:solidFill>
                <a:effectLst/>
                <a:uLnTx/>
                <a:uFillTx/>
                <a:latin typeface="Arial"/>
                <a:ea typeface="+mn-ea"/>
                <a:cs typeface="+mn-cs"/>
              </a:rPr>
              <a:t> S. Lincoln, editors. (Thousand Oaks, CA: Sage, 1994), pp. 105-117.</a:t>
            </a:r>
          </a:p>
        </p:txBody>
      </p:sp>
      <p:sp>
        <p:nvSpPr>
          <p:cNvPr id="8" name="TextBox 7">
            <a:extLst>
              <a:ext uri="{FF2B5EF4-FFF2-40B4-BE49-F238E27FC236}">
                <a16:creationId xmlns:a16="http://schemas.microsoft.com/office/drawing/2014/main" id="{643421DE-777C-42A9-9448-3DC277C1E03A}"/>
              </a:ext>
            </a:extLst>
          </p:cNvPr>
          <p:cNvSpPr txBox="1"/>
          <p:nvPr/>
        </p:nvSpPr>
        <p:spPr>
          <a:xfrm>
            <a:off x="0" y="4456037"/>
            <a:ext cx="8069192" cy="1569660"/>
          </a:xfrm>
          <a:prstGeom prst="rect">
            <a:avLst/>
          </a:prstGeom>
          <a:solidFill>
            <a:schemeClr val="bg1"/>
          </a:solidFill>
          <a:ln>
            <a:solidFill>
              <a:srgbClr val="FF0000"/>
            </a:solidFill>
          </a:ln>
        </p:spPr>
        <p:txBody>
          <a:bodyPr wrap="square">
            <a:spAutoFit/>
          </a:body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0" lang="en-US" sz="2400" b="0" i="1" u="none" strike="noStrike" kern="0" cap="none" spc="0" normalizeH="0" baseline="0" noProof="0" dirty="0">
                <a:ln>
                  <a:noFill/>
                </a:ln>
                <a:solidFill>
                  <a:srgbClr val="0070C0"/>
                </a:solidFill>
                <a:effectLst/>
                <a:uLnTx/>
                <a:uFillTx/>
                <a:latin typeface="Arial"/>
                <a:ea typeface="+mn-ea"/>
                <a:cs typeface="+mn-cs"/>
              </a:rPr>
              <a:t>A problem area is an area of interest to the researcher where </a:t>
            </a:r>
            <a:r>
              <a:rPr kumimoji="0" lang="en-US" sz="2400" b="1" i="1" u="none" strike="noStrike" kern="0" cap="none" spc="0" normalizeH="0" baseline="0" noProof="0" dirty="0">
                <a:ln>
                  <a:noFill/>
                </a:ln>
                <a:solidFill>
                  <a:srgbClr val="002060"/>
                </a:solidFill>
                <a:effectLst/>
                <a:uLnTx/>
                <a:uFillTx/>
                <a:latin typeface="Arial"/>
                <a:ea typeface="+mn-ea"/>
                <a:cs typeface="+mn-cs"/>
              </a:rPr>
              <a:t>some aspect(s) is (are) still to be studied </a:t>
            </a:r>
            <a:r>
              <a:rPr kumimoji="0" lang="en-US" sz="2400" b="0" i="1" u="none" strike="noStrike" kern="0" cap="none" spc="0" normalizeH="0" baseline="0" noProof="0" dirty="0">
                <a:ln>
                  <a:noFill/>
                </a:ln>
                <a:solidFill>
                  <a:srgbClr val="0070C0"/>
                </a:solidFill>
                <a:effectLst/>
                <a:uLnTx/>
                <a:uFillTx/>
                <a:latin typeface="Arial"/>
                <a:ea typeface="+mn-ea"/>
                <a:cs typeface="+mn-cs"/>
              </a:rPr>
              <a:t>to find a complete or even a partial solution to an existing or an anticipated unanswered question</a:t>
            </a:r>
            <a:r>
              <a:rPr kumimoji="0" lang="en-US" sz="2000" b="0" i="1" u="none" strike="noStrike" kern="0" cap="none" spc="0" normalizeH="0" baseline="0" noProof="0" dirty="0">
                <a:ln>
                  <a:noFill/>
                </a:ln>
                <a:solidFill>
                  <a:srgbClr val="FF0000"/>
                </a:solidFill>
                <a:effectLst/>
                <a:uLnTx/>
                <a:uFillTx/>
                <a:latin typeface="Arial"/>
                <a:ea typeface="+mn-ea"/>
                <a:cs typeface="+mn-cs"/>
              </a:rPr>
              <a:t>.</a:t>
            </a:r>
          </a:p>
        </p:txBody>
      </p:sp>
      <p:sp>
        <p:nvSpPr>
          <p:cNvPr id="5" name="Rectangle 4">
            <a:extLst>
              <a:ext uri="{FF2B5EF4-FFF2-40B4-BE49-F238E27FC236}">
                <a16:creationId xmlns:a16="http://schemas.microsoft.com/office/drawing/2014/main" id="{2A5D07F2-DE40-4869-BC86-4F4844F16DE7}"/>
              </a:ext>
            </a:extLst>
          </p:cNvPr>
          <p:cNvSpPr/>
          <p:nvPr/>
        </p:nvSpPr>
        <p:spPr bwMode="auto">
          <a:xfrm>
            <a:off x="8998857" y="4456037"/>
            <a:ext cx="3033486" cy="1468512"/>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MY" sz="2400" b="1" i="0" u="none" strike="noStrike" kern="1200" cap="none" spc="0" normalizeH="0" baseline="0" noProof="0" dirty="0">
                <a:ln>
                  <a:noFill/>
                </a:ln>
                <a:solidFill>
                  <a:srgbClr val="002060"/>
                </a:solidFill>
                <a:effectLst/>
                <a:uLnTx/>
                <a:uFillTx/>
                <a:latin typeface="Arial" charset="0"/>
                <a:ea typeface="+mn-ea"/>
                <a:cs typeface="+mn-cs"/>
              </a:rPr>
              <a:t>Purpose Statement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MY" sz="2400" b="1" i="0" u="none" strike="noStrike" kern="1200" cap="none" spc="0" normalizeH="0" baseline="0" noProof="0" dirty="0">
                <a:ln>
                  <a:noFill/>
                </a:ln>
                <a:solidFill>
                  <a:srgbClr val="002060"/>
                </a:solidFill>
                <a:effectLst/>
                <a:uLnTx/>
                <a:uFillTx/>
                <a:latin typeface="Arial" charset="0"/>
                <a:ea typeface="+mn-ea"/>
                <a:cs typeface="+mn-cs"/>
              </a:rPr>
              <a:t>Objective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MY" sz="2000" b="1" i="0" u="none" strike="noStrike" kern="1200" cap="none" spc="0" normalizeH="0" baseline="0" noProof="0" dirty="0">
                <a:ln>
                  <a:noFill/>
                </a:ln>
                <a:solidFill>
                  <a:srgbClr val="002060"/>
                </a:solidFill>
                <a:effectLst/>
                <a:uLnTx/>
                <a:uFillTx/>
                <a:latin typeface="Arial" charset="0"/>
                <a:ea typeface="+mn-ea"/>
                <a:cs typeface="+mn-cs"/>
              </a:rPr>
              <a:t>Research Questions</a:t>
            </a:r>
            <a:endParaRPr kumimoji="0" lang="en-MY" sz="1600" b="1"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7" name="Arrow: Right 6">
            <a:extLst>
              <a:ext uri="{FF2B5EF4-FFF2-40B4-BE49-F238E27FC236}">
                <a16:creationId xmlns:a16="http://schemas.microsoft.com/office/drawing/2014/main" id="{06532696-81D8-4552-BF9D-FB9D32E20362}"/>
              </a:ext>
            </a:extLst>
          </p:cNvPr>
          <p:cNvSpPr/>
          <p:nvPr/>
        </p:nvSpPr>
        <p:spPr bwMode="auto">
          <a:xfrm>
            <a:off x="8069192" y="4905829"/>
            <a:ext cx="755494" cy="595085"/>
          </a:xfrm>
          <a:prstGeom prst="rightArrow">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MY" sz="18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719088945"/>
      </p:ext>
    </p:extLst>
  </p:cSld>
  <p:clrMapOvr>
    <a:masterClrMapping/>
  </p:clrMapOvr>
  <p:transition>
    <p:zoom dir="in"/>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a:xfrm>
            <a:off x="7542473" y="6086415"/>
            <a:ext cx="2065310" cy="323968"/>
          </a:xfrm>
        </p:spPr>
        <p:txBody>
          <a:bodyPr/>
          <a:lstStyle/>
          <a:p>
            <a:pPr marL="0" marR="0" lvl="0" indent="0" algn="r" defTabSz="342900" rtl="0" eaLnBrk="1" fontAlgn="auto" latinLnBrk="0" hangingPunct="1">
              <a:lnSpc>
                <a:spcPct val="100000"/>
              </a:lnSpc>
              <a:spcBef>
                <a:spcPts val="0"/>
              </a:spcBef>
              <a:spcAft>
                <a:spcPts val="0"/>
              </a:spcAft>
              <a:buClrTx/>
              <a:buSzTx/>
              <a:buFontTx/>
              <a:buNone/>
              <a:tabLst/>
              <a:defRPr/>
            </a:pPr>
            <a:r>
              <a:rPr kumimoji="0" lang="en-US" altLang="en-US" sz="2000" b="0" i="0" u="none" strike="noStrike" kern="1200" cap="none" spc="0" normalizeH="0" baseline="0" noProof="0">
                <a:ln>
                  <a:noFill/>
                </a:ln>
                <a:solidFill>
                  <a:srgbClr val="000000">
                    <a:alpha val="70000"/>
                  </a:srgbClr>
                </a:solidFill>
                <a:effectLst/>
                <a:uLnTx/>
                <a:uFillTx/>
                <a:latin typeface="Gill Sans MT" panose="020B0502020104020203"/>
                <a:ea typeface="+mn-ea"/>
                <a:cs typeface="+mn-cs"/>
              </a:rPr>
              <a:t>Dr Jugindar Singh</a:t>
            </a:r>
            <a:endParaRPr kumimoji="0" lang="en-US" sz="2000" b="0" i="0" u="none" strike="noStrike" kern="1200" cap="none" spc="0" normalizeH="0" baseline="0" noProof="0">
              <a:ln>
                <a:noFill/>
              </a:ln>
              <a:solidFill>
                <a:srgbClr val="000000">
                  <a:alpha val="70000"/>
                </a:srgbClr>
              </a:solidFill>
              <a:effectLst/>
              <a:uLnTx/>
              <a:uFillTx/>
              <a:latin typeface="Gill Sans MT" panose="020B0502020104020203"/>
              <a:ea typeface="+mn-ea"/>
              <a:cs typeface="+mn-cs"/>
            </a:endParaRPr>
          </a:p>
        </p:txBody>
      </p:sp>
      <p:sp>
        <p:nvSpPr>
          <p:cNvPr id="190466" name="Rectangle 2"/>
          <p:cNvSpPr>
            <a:spLocks noGrp="1" noChangeArrowheads="1"/>
          </p:cNvSpPr>
          <p:nvPr>
            <p:ph type="title"/>
          </p:nvPr>
        </p:nvSpPr>
        <p:spPr>
          <a:xfrm>
            <a:off x="0" y="60631"/>
            <a:ext cx="12206069" cy="857250"/>
          </a:xfrm>
          <a:solidFill>
            <a:srgbClr val="00B0F0"/>
          </a:solidFill>
        </p:spPr>
        <p:txBody>
          <a:bodyPr>
            <a:normAutofit/>
          </a:bodyPr>
          <a:lstStyle/>
          <a:p>
            <a:r>
              <a:rPr lang="en-US" sz="3600" b="1" dirty="0">
                <a:solidFill>
                  <a:schemeClr val="bg1"/>
                </a:solidFill>
              </a:rPr>
              <a:t>Problem Identification</a:t>
            </a:r>
            <a:r>
              <a:rPr lang="en-US" sz="2400" b="1" dirty="0">
                <a:solidFill>
                  <a:schemeClr val="bg1"/>
                </a:solidFill>
              </a:rPr>
              <a:t>? - Creswell</a:t>
            </a:r>
          </a:p>
        </p:txBody>
      </p:sp>
      <p:sp>
        <p:nvSpPr>
          <p:cNvPr id="190467" name="Rectangle 3"/>
          <p:cNvSpPr>
            <a:spLocks noGrp="1" noChangeArrowheads="1"/>
          </p:cNvSpPr>
          <p:nvPr>
            <p:ph type="body" idx="1"/>
          </p:nvPr>
        </p:nvSpPr>
        <p:spPr>
          <a:xfrm>
            <a:off x="0" y="843977"/>
            <a:ext cx="12192000" cy="857250"/>
          </a:xfrm>
          <a:solidFill>
            <a:schemeClr val="bg1">
              <a:lumMod val="95000"/>
            </a:schemeClr>
          </a:solidFill>
          <a:ln>
            <a:solidFill>
              <a:srgbClr val="FF0000"/>
            </a:solidFill>
          </a:ln>
        </p:spPr>
        <p:txBody>
          <a:bodyPr>
            <a:noAutofit/>
          </a:bodyPr>
          <a:lstStyle/>
          <a:p>
            <a:pPr algn="just">
              <a:buFontTx/>
              <a:buNone/>
            </a:pPr>
            <a:r>
              <a:rPr lang="en-US" i="1" dirty="0"/>
              <a:t>   </a:t>
            </a:r>
            <a:r>
              <a:rPr lang="en-US" i="1" dirty="0">
                <a:solidFill>
                  <a:srgbClr val="FF0000"/>
                </a:solidFill>
              </a:rPr>
              <a:t>Example: Exploratory study on </a:t>
            </a:r>
            <a:r>
              <a:rPr lang="en-US" sz="2800" i="1" dirty="0">
                <a:solidFill>
                  <a:srgbClr val="FF0000"/>
                </a:solidFill>
              </a:rPr>
              <a:t>Escalating violence in schools </a:t>
            </a:r>
          </a:p>
        </p:txBody>
      </p:sp>
      <p:sp>
        <p:nvSpPr>
          <p:cNvPr id="5" name="Slide Number Placeholder 4">
            <a:extLst>
              <a:ext uri="{FF2B5EF4-FFF2-40B4-BE49-F238E27FC236}">
                <a16:creationId xmlns:a16="http://schemas.microsoft.com/office/drawing/2014/main" id="{2360162A-F1CE-4B39-BE57-3A21FD9A1942}"/>
              </a:ext>
            </a:extLst>
          </p:cNvPr>
          <p:cNvSpPr>
            <a:spLocks noGrp="1"/>
          </p:cNvSpPr>
          <p:nvPr>
            <p:ph type="sldNum" sz="quarter" idx="12"/>
          </p:nvPr>
        </p:nvSpPr>
        <p:spPr>
          <a:xfrm>
            <a:off x="8069192" y="6217920"/>
            <a:ext cx="274320" cy="365760"/>
          </a:xfrm>
          <a:prstGeom prst="ellipse">
            <a:avLst/>
          </a:prstGeom>
          <a:solidFill>
            <a:srgbClr val="1D1D1D">
              <a:alpha val="70000"/>
            </a:srgbClr>
          </a:solidFill>
        </p:spPr>
        <p:txBody>
          <a:bodyPr vert="horz" lIns="18288" tIns="45720" rIns="18288" bIns="45720" rtlCol="0" anchor="ctr">
            <a:noAutofit/>
          </a:bodyPr>
          <a:lstStyle>
            <a:defPPr>
              <a:defRPr lang="en-US"/>
            </a:defPPr>
            <a:lvl1pPr marL="0" algn="ctr" defTabSz="914400" rtl="0" eaLnBrk="1" latinLnBrk="0" hangingPunct="1">
              <a:defRPr sz="825" kern="1200" spc="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3429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825"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342900" rtl="0" eaLnBrk="1" fontAlgn="auto" latinLnBrk="0" hangingPunct="1">
                <a:lnSpc>
                  <a:spcPct val="100000"/>
                </a:lnSpc>
                <a:spcBef>
                  <a:spcPts val="0"/>
                </a:spcBef>
                <a:spcAft>
                  <a:spcPts val="0"/>
                </a:spcAft>
                <a:buClrTx/>
                <a:buSzTx/>
                <a:buFontTx/>
                <a:buNone/>
                <a:tabLst/>
                <a:defRPr/>
              </a:pPr>
              <a:t>4</a:t>
            </a:fld>
            <a:endParaRPr kumimoji="0" lang="en-US" sz="2000"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pic>
        <p:nvPicPr>
          <p:cNvPr id="2" name="Picture 1">
            <a:extLst>
              <a:ext uri="{FF2B5EF4-FFF2-40B4-BE49-F238E27FC236}">
                <a16:creationId xmlns:a16="http://schemas.microsoft.com/office/drawing/2014/main" id="{FF92B0AC-08DB-46B1-81EA-FAC207294D7A}"/>
              </a:ext>
            </a:extLst>
          </p:cNvPr>
          <p:cNvPicPr>
            <a:picLocks noChangeAspect="1"/>
          </p:cNvPicPr>
          <p:nvPr/>
        </p:nvPicPr>
        <p:blipFill>
          <a:blip r:embed="rId2"/>
          <a:stretch>
            <a:fillRect/>
          </a:stretch>
        </p:blipFill>
        <p:spPr>
          <a:xfrm>
            <a:off x="10190922" y="1"/>
            <a:ext cx="2022181" cy="1753826"/>
          </a:xfrm>
          <a:prstGeom prst="rect">
            <a:avLst/>
          </a:prstGeom>
        </p:spPr>
      </p:pic>
      <p:sp>
        <p:nvSpPr>
          <p:cNvPr id="10" name="TextBox 9">
            <a:extLst>
              <a:ext uri="{FF2B5EF4-FFF2-40B4-BE49-F238E27FC236}">
                <a16:creationId xmlns:a16="http://schemas.microsoft.com/office/drawing/2014/main" id="{3F5C8292-0451-4603-88B8-E9360EFBA431}"/>
              </a:ext>
            </a:extLst>
          </p:cNvPr>
          <p:cNvSpPr txBox="1"/>
          <p:nvPr/>
        </p:nvSpPr>
        <p:spPr>
          <a:xfrm>
            <a:off x="35229" y="1753826"/>
            <a:ext cx="12156771" cy="4893647"/>
          </a:xfrm>
          <a:prstGeom prst="rect">
            <a:avLst/>
          </a:prstGeom>
          <a:solidFill>
            <a:schemeClr val="bg1"/>
          </a:solidFill>
          <a:ln>
            <a:solidFill>
              <a:srgbClr val="C0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Start by posing several questions and then writing down short answers to them.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 “</a:t>
            </a:r>
            <a:r>
              <a:rPr kumimoji="0" lang="en-US" sz="2400" b="1" i="0" u="none" strike="noStrike" kern="1200" cap="none" spc="0" normalizeH="0" baseline="0" noProof="0" dirty="0">
                <a:ln>
                  <a:noFill/>
                </a:ln>
                <a:solidFill>
                  <a:srgbClr val="002060"/>
                </a:solidFill>
                <a:effectLst/>
                <a:uLnTx/>
                <a:uFillTx/>
                <a:latin typeface="Arial"/>
                <a:ea typeface="+mn-ea"/>
                <a:cs typeface="+mn-cs"/>
              </a:rPr>
              <a:t>What is the specific controversy or issue </a:t>
            </a:r>
            <a:r>
              <a:rPr kumimoji="0" lang="en-US" sz="2400" b="0" i="0" u="none" strike="noStrike" kern="1200" cap="none" spc="0" normalizeH="0" baseline="0" noProof="0" dirty="0">
                <a:ln>
                  <a:noFill/>
                </a:ln>
                <a:solidFill>
                  <a:srgbClr val="000000"/>
                </a:solidFill>
                <a:effectLst/>
                <a:uLnTx/>
                <a:uFillTx/>
                <a:latin typeface="Arial"/>
                <a:ea typeface="+mn-ea"/>
                <a:cs typeface="+mn-cs"/>
              </a:rPr>
              <a:t>that I need to address?” Escalating violence in the schools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 “</a:t>
            </a:r>
            <a:r>
              <a:rPr kumimoji="0" lang="en-US" sz="2400" b="1" i="0" u="none" strike="noStrike" kern="1200" cap="none" spc="0" normalizeH="0" baseline="0" noProof="0" dirty="0">
                <a:ln>
                  <a:noFill/>
                </a:ln>
                <a:solidFill>
                  <a:srgbClr val="002060"/>
                </a:solidFill>
                <a:effectLst/>
                <a:uLnTx/>
                <a:uFillTx/>
                <a:latin typeface="Arial"/>
                <a:ea typeface="+mn-ea"/>
                <a:cs typeface="+mn-cs"/>
              </a:rPr>
              <a:t>Why is this problem important?” </a:t>
            </a:r>
            <a:r>
              <a:rPr kumimoji="0" lang="en-US" sz="2400" b="0" i="0" u="none" strike="noStrike" kern="1200" cap="none" spc="0" normalizeH="0" baseline="0" noProof="0" dirty="0">
                <a:ln>
                  <a:noFill/>
                </a:ln>
                <a:solidFill>
                  <a:srgbClr val="000000"/>
                </a:solidFill>
                <a:effectLst/>
                <a:uLnTx/>
                <a:uFillTx/>
                <a:latin typeface="Arial"/>
                <a:ea typeface="+mn-ea"/>
                <a:cs typeface="+mn-cs"/>
              </a:rPr>
              <a:t>Schools need to reduce the violence; students will learn better if violence is less a part of their lives, etc.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 “</a:t>
            </a:r>
            <a:r>
              <a:rPr kumimoji="0" lang="en-US" sz="2400" b="1" i="0" u="none" strike="noStrike" kern="1200" cap="none" spc="0" normalizeH="0" baseline="0" noProof="0" dirty="0">
                <a:ln>
                  <a:noFill/>
                </a:ln>
                <a:solidFill>
                  <a:srgbClr val="002060"/>
                </a:solidFill>
                <a:effectLst/>
                <a:uLnTx/>
                <a:uFillTx/>
                <a:latin typeface="Arial"/>
                <a:ea typeface="+mn-ea"/>
                <a:cs typeface="+mn-cs"/>
              </a:rPr>
              <a:t>How will my study add to what we already know about this problem?”</a:t>
            </a:r>
            <a:r>
              <a:rPr kumimoji="0" lang="en-US" sz="2400" b="0" i="0" u="none" strike="noStrike" kern="1200" cap="none" spc="0" normalizeH="0" baseline="0" noProof="0" dirty="0">
                <a:ln>
                  <a:noFill/>
                </a:ln>
                <a:solidFill>
                  <a:srgbClr val="000000"/>
                </a:solidFill>
                <a:effectLst/>
                <a:uLnTx/>
                <a:uFillTx/>
                <a:latin typeface="Arial"/>
                <a:ea typeface="+mn-ea"/>
                <a:cs typeface="+mn-cs"/>
              </a:rPr>
              <a:t> We really don’t have many school plans for addressing this escalating violence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 </a:t>
            </a:r>
            <a:r>
              <a:rPr kumimoji="0" lang="en-US" sz="2400" b="1" i="0" u="none" strike="noStrike" kern="1200" cap="none" spc="0" normalizeH="0" baseline="0" noProof="0" dirty="0">
                <a:ln>
                  <a:noFill/>
                </a:ln>
                <a:solidFill>
                  <a:srgbClr val="000000"/>
                </a:solidFill>
                <a:effectLst/>
                <a:uLnTx/>
                <a:uFillTx/>
                <a:latin typeface="Arial"/>
                <a:ea typeface="+mn-ea"/>
                <a:cs typeface="+mn-cs"/>
              </a:rPr>
              <a:t>“</a:t>
            </a:r>
            <a:r>
              <a:rPr kumimoji="0" lang="en-US" sz="2400" b="1" i="0" u="none" strike="noStrike" kern="1200" cap="none" spc="0" normalizeH="0" baseline="0" noProof="0" dirty="0">
                <a:ln>
                  <a:noFill/>
                </a:ln>
                <a:solidFill>
                  <a:srgbClr val="002060"/>
                </a:solidFill>
                <a:effectLst/>
                <a:uLnTx/>
                <a:uFillTx/>
                <a:latin typeface="Arial"/>
                <a:ea typeface="+mn-ea"/>
                <a:cs typeface="+mn-cs"/>
              </a:rPr>
              <a:t>Who will benefit from what I learn about this problem?” </a:t>
            </a:r>
            <a:r>
              <a:rPr kumimoji="0" lang="en-US" sz="2400" b="0" i="0" u="none" strike="noStrike" kern="1200" cap="none" spc="0" normalizeH="0" baseline="0" noProof="0" dirty="0">
                <a:ln>
                  <a:noFill/>
                </a:ln>
                <a:solidFill>
                  <a:srgbClr val="000000"/>
                </a:solidFill>
                <a:effectLst/>
                <a:uLnTx/>
                <a:uFillTx/>
                <a:latin typeface="Arial"/>
                <a:ea typeface="+mn-ea"/>
                <a:cs typeface="+mn-cs"/>
              </a:rPr>
              <a:t>Schools, anybody interested in learning how schools can respond to escalating violence (the body of literature, administrators, teachers, etc.)</a:t>
            </a:r>
            <a:endParaRPr kumimoji="0" lang="en-MY" sz="24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79722946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2">
            <a:extLst>
              <a:ext uri="{FF2B5EF4-FFF2-40B4-BE49-F238E27FC236}">
                <a16:creationId xmlns:a16="http://schemas.microsoft.com/office/drawing/2014/main" id="{42CE13B0-F35F-46E5-B6CF-2AA38B79359E}"/>
              </a:ext>
            </a:extLst>
          </p:cNvPr>
          <p:cNvSpPr>
            <a:spLocks noGrp="1"/>
          </p:cNvSpPr>
          <p:nvPr>
            <p:ph type="ftr" sz="quarter" idx="10"/>
          </p:nvPr>
        </p:nvSpPr>
        <p:spPr>
          <a:xfrm>
            <a:off x="1638460" y="5624513"/>
            <a:ext cx="3005252" cy="273844"/>
          </a:xfrm>
        </p:spPr>
        <p:txBody>
          <a:bodyPr/>
          <a:lstStyle/>
          <a:p>
            <a:pPr marL="0" marR="0" lvl="0" indent="0" algn="r" defTabSz="342900" rtl="0" eaLnBrk="1" fontAlgn="auto" latinLnBrk="0" hangingPunct="1">
              <a:lnSpc>
                <a:spcPct val="100000"/>
              </a:lnSpc>
              <a:spcBef>
                <a:spcPts val="0"/>
              </a:spcBef>
              <a:spcAft>
                <a:spcPts val="0"/>
              </a:spcAft>
              <a:buClrTx/>
              <a:buSzTx/>
              <a:buFontTx/>
              <a:buNone/>
              <a:tabLst/>
              <a:defRPr/>
            </a:pPr>
            <a:r>
              <a:rPr kumimoji="0" lang="en-US" altLang="en-US" sz="600" b="0" i="0" u="none" strike="noStrike" kern="1200" cap="none" spc="0" normalizeH="0" baseline="0" noProof="0">
                <a:ln>
                  <a:noFill/>
                </a:ln>
                <a:solidFill>
                  <a:srgbClr val="000000">
                    <a:alpha val="70000"/>
                  </a:srgbClr>
                </a:solidFill>
                <a:effectLst/>
                <a:uLnTx/>
                <a:uFillTx/>
                <a:latin typeface="Gill Sans MT" panose="020B0502020104020203"/>
                <a:ea typeface="+mn-ea"/>
                <a:cs typeface="+mn-cs"/>
              </a:rPr>
              <a:t>Dr Jugindar Singh</a:t>
            </a:r>
            <a:endParaRPr kumimoji="0" lang="en-US" altLang="en-US" sz="600" b="0" i="0" u="none" strike="noStrike" kern="1200" cap="none" spc="0" normalizeH="0" baseline="0" noProof="0" dirty="0">
              <a:ln>
                <a:noFill/>
              </a:ln>
              <a:solidFill>
                <a:srgbClr val="000000">
                  <a:alpha val="70000"/>
                </a:srgbClr>
              </a:solidFill>
              <a:effectLst/>
              <a:uLnTx/>
              <a:uFillTx/>
              <a:latin typeface="Gill Sans MT" panose="020B0502020104020203"/>
              <a:ea typeface="+mn-ea"/>
              <a:cs typeface="+mn-cs"/>
            </a:endParaRPr>
          </a:p>
        </p:txBody>
      </p:sp>
      <p:sp>
        <p:nvSpPr>
          <p:cNvPr id="13314" name="Rectangle 2">
            <a:extLst>
              <a:ext uri="{FF2B5EF4-FFF2-40B4-BE49-F238E27FC236}">
                <a16:creationId xmlns:a16="http://schemas.microsoft.com/office/drawing/2014/main" id="{F4F5EABF-4335-4EBC-8AFC-FC7EB52878FF}"/>
              </a:ext>
            </a:extLst>
          </p:cNvPr>
          <p:cNvSpPr>
            <a:spLocks noGrp="1" noChangeArrowheads="1"/>
          </p:cNvSpPr>
          <p:nvPr>
            <p:ph type="title"/>
          </p:nvPr>
        </p:nvSpPr>
        <p:spPr>
          <a:xfrm>
            <a:off x="1916756" y="228601"/>
            <a:ext cx="8751244" cy="526257"/>
          </a:xfrm>
          <a:solidFill>
            <a:srgbClr val="0070C0"/>
          </a:solidFill>
        </p:spPr>
        <p:txBody>
          <a:bodyPr>
            <a:normAutofit/>
          </a:bodyPr>
          <a:lstStyle/>
          <a:p>
            <a:r>
              <a:rPr lang="en-US" altLang="en-US" b="1" dirty="0">
                <a:solidFill>
                  <a:schemeClr val="bg1"/>
                </a:solidFill>
              </a:rPr>
              <a:t>Five Elements of a “Problem Statement”</a:t>
            </a:r>
          </a:p>
        </p:txBody>
      </p:sp>
      <p:grpSp>
        <p:nvGrpSpPr>
          <p:cNvPr id="13331" name="Group 19">
            <a:extLst>
              <a:ext uri="{FF2B5EF4-FFF2-40B4-BE49-F238E27FC236}">
                <a16:creationId xmlns:a16="http://schemas.microsoft.com/office/drawing/2014/main" id="{17A14688-AD46-4F13-BA38-1CF429950C53}"/>
              </a:ext>
            </a:extLst>
          </p:cNvPr>
          <p:cNvGrpSpPr>
            <a:grpSpLocks/>
          </p:cNvGrpSpPr>
          <p:nvPr/>
        </p:nvGrpSpPr>
        <p:grpSpPr bwMode="auto">
          <a:xfrm>
            <a:off x="984" y="838201"/>
            <a:ext cx="12008467" cy="6022954"/>
            <a:chOff x="389" y="882"/>
            <a:chExt cx="5131" cy="3819"/>
          </a:xfrm>
        </p:grpSpPr>
        <p:sp>
          <p:nvSpPr>
            <p:cNvPr id="13315" name="Rectangle 3">
              <a:extLst>
                <a:ext uri="{FF2B5EF4-FFF2-40B4-BE49-F238E27FC236}">
                  <a16:creationId xmlns:a16="http://schemas.microsoft.com/office/drawing/2014/main" id="{34E0BF16-A9BB-43DF-9296-747CE677BBFA}"/>
                </a:ext>
              </a:extLst>
            </p:cNvPr>
            <p:cNvSpPr>
              <a:spLocks noChangeArrowheads="1"/>
            </p:cNvSpPr>
            <p:nvPr/>
          </p:nvSpPr>
          <p:spPr bwMode="auto">
            <a:xfrm>
              <a:off x="576" y="1680"/>
              <a:ext cx="432" cy="384"/>
            </a:xfrm>
            <a:prstGeom prst="rect">
              <a:avLst/>
            </a:prstGeom>
            <a:solidFill>
              <a:srgbClr val="0070C0"/>
            </a:soli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Topic</a:t>
              </a:r>
            </a:p>
          </p:txBody>
        </p:sp>
        <p:sp>
          <p:nvSpPr>
            <p:cNvPr id="13316" name="Rectangle 4">
              <a:extLst>
                <a:ext uri="{FF2B5EF4-FFF2-40B4-BE49-F238E27FC236}">
                  <a16:creationId xmlns:a16="http://schemas.microsoft.com/office/drawing/2014/main" id="{CA08DBCA-DB9D-4B4E-856D-FB619A77547A}"/>
                </a:ext>
              </a:extLst>
            </p:cNvPr>
            <p:cNvSpPr>
              <a:spLocks noChangeArrowheads="1"/>
            </p:cNvSpPr>
            <p:nvPr/>
          </p:nvSpPr>
          <p:spPr bwMode="auto">
            <a:xfrm>
              <a:off x="2160" y="1509"/>
              <a:ext cx="960" cy="576"/>
            </a:xfrm>
            <a:prstGeom prst="rect">
              <a:avLst/>
            </a:prstGeom>
            <a:solidFill>
              <a:srgbClr val="0070C0"/>
            </a:soli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Evidence for</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 the Issue</a:t>
              </a:r>
              <a:endParaRPr kumimoji="0" lang="en-US" alt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endParaRPr>
            </a:p>
          </p:txBody>
        </p:sp>
        <p:sp>
          <p:nvSpPr>
            <p:cNvPr id="13317" name="Rectangle 5">
              <a:extLst>
                <a:ext uri="{FF2B5EF4-FFF2-40B4-BE49-F238E27FC236}">
                  <a16:creationId xmlns:a16="http://schemas.microsoft.com/office/drawing/2014/main" id="{3F1311AB-9953-45CB-9F80-667F22679413}"/>
                </a:ext>
              </a:extLst>
            </p:cNvPr>
            <p:cNvSpPr>
              <a:spLocks noChangeArrowheads="1"/>
            </p:cNvSpPr>
            <p:nvPr/>
          </p:nvSpPr>
          <p:spPr bwMode="auto">
            <a:xfrm>
              <a:off x="3264" y="1488"/>
              <a:ext cx="960" cy="672"/>
            </a:xfrm>
            <a:prstGeom prst="rect">
              <a:avLst/>
            </a:prstGeom>
            <a:solidFill>
              <a:srgbClr val="0070C0"/>
            </a:soli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Deficiencies</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 in the</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 Evidence</a:t>
              </a:r>
              <a:endParaRPr kumimoji="0" lang="en-US" altLang="en-US" sz="15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p:txBody>
        </p:sp>
        <p:sp>
          <p:nvSpPr>
            <p:cNvPr id="13318" name="Rectangle 6">
              <a:extLst>
                <a:ext uri="{FF2B5EF4-FFF2-40B4-BE49-F238E27FC236}">
                  <a16:creationId xmlns:a16="http://schemas.microsoft.com/office/drawing/2014/main" id="{B855595E-75DA-4CA1-9D52-9B3F3C0E8D2E}"/>
                </a:ext>
              </a:extLst>
            </p:cNvPr>
            <p:cNvSpPr>
              <a:spLocks noChangeArrowheads="1"/>
            </p:cNvSpPr>
            <p:nvPr/>
          </p:nvSpPr>
          <p:spPr bwMode="auto">
            <a:xfrm>
              <a:off x="4368" y="1248"/>
              <a:ext cx="1152" cy="1152"/>
            </a:xfrm>
            <a:prstGeom prst="rect">
              <a:avLst/>
            </a:prstGeom>
            <a:solidFill>
              <a:srgbClr val="0070C0"/>
            </a:soli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What </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Remedying</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the Deficiencies </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will do for </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Select</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Audiences</a:t>
              </a:r>
              <a:endParaRPr kumimoji="0" lang="en-US" altLang="en-US" sz="15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p:txBody>
        </p:sp>
        <p:sp>
          <p:nvSpPr>
            <p:cNvPr id="13319" name="AutoShape 7">
              <a:extLst>
                <a:ext uri="{FF2B5EF4-FFF2-40B4-BE49-F238E27FC236}">
                  <a16:creationId xmlns:a16="http://schemas.microsoft.com/office/drawing/2014/main" id="{787CB872-25C8-494D-A898-F821E5D7604D}"/>
                </a:ext>
              </a:extLst>
            </p:cNvPr>
            <p:cNvSpPr>
              <a:spLocks noChangeArrowheads="1"/>
            </p:cNvSpPr>
            <p:nvPr/>
          </p:nvSpPr>
          <p:spPr bwMode="auto">
            <a:xfrm>
              <a:off x="818" y="882"/>
              <a:ext cx="4657" cy="384"/>
            </a:xfrm>
            <a:prstGeom prst="rightArrow">
              <a:avLst>
                <a:gd name="adj1" fmla="val 50000"/>
                <a:gd name="adj2" fmla="val 2562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FLOW OF IDEAS</a:t>
              </a:r>
            </a:p>
          </p:txBody>
        </p:sp>
        <p:sp>
          <p:nvSpPr>
            <p:cNvPr id="13320" name="Text Box 8">
              <a:extLst>
                <a:ext uri="{FF2B5EF4-FFF2-40B4-BE49-F238E27FC236}">
                  <a16:creationId xmlns:a16="http://schemas.microsoft.com/office/drawing/2014/main" id="{88FA56A1-57DF-434E-99CA-1260796C5D69}"/>
                </a:ext>
              </a:extLst>
            </p:cNvPr>
            <p:cNvSpPr txBox="1">
              <a:spLocks noChangeArrowheads="1"/>
            </p:cNvSpPr>
            <p:nvPr/>
          </p:nvSpPr>
          <p:spPr bwMode="auto">
            <a:xfrm>
              <a:off x="389" y="2160"/>
              <a:ext cx="667" cy="1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Subject</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Area</a:t>
              </a:r>
              <a:r>
                <a:rPr kumimoji="0" lang="en-US" sz="1800" b="0" i="0" u="none" strike="noStrike" kern="1200" cap="none" spc="0" normalizeH="0" baseline="0" noProof="0" dirty="0">
                  <a:ln>
                    <a:noFill/>
                  </a:ln>
                  <a:solidFill>
                    <a:srgbClr val="111111"/>
                  </a:solidFill>
                  <a:effectLst/>
                  <a:uLnTx/>
                  <a:uFillTx/>
                  <a:latin typeface="Georgia" panose="02040502050405020303" pitchFamily="18" charset="0"/>
                  <a:ea typeface="+mn-ea"/>
                  <a:cs typeface="+mn-cs"/>
                </a:rPr>
                <a:t> </a:t>
              </a:r>
              <a:r>
                <a:rPr kumimoji="0" lang="en-US" sz="1600" b="1" i="0" u="none" strike="noStrike" kern="1200" cap="none" spc="0" normalizeH="0" baseline="0" noProof="0" dirty="0">
                  <a:ln>
                    <a:noFill/>
                  </a:ln>
                  <a:solidFill>
                    <a:srgbClr val="C00000"/>
                  </a:solidFill>
                  <a:effectLst/>
                  <a:uLnTx/>
                  <a:uFillTx/>
                  <a:latin typeface="Georgia" panose="02040502050405020303" pitchFamily="18" charset="0"/>
                  <a:ea typeface="+mn-ea"/>
                  <a:cs typeface="+mn-cs"/>
                </a:rPr>
                <a:t>Describe a goal or desired state of a given situation, phenomenon </a:t>
              </a:r>
              <a:endParaRPr kumimoji="0" lang="en-US" altLang="en-US" sz="1800" b="1" i="0" u="none" strike="noStrike" kern="1200" cap="none" spc="0" normalizeH="0" baseline="0" noProof="0" dirty="0">
                <a:ln>
                  <a:noFill/>
                </a:ln>
                <a:solidFill>
                  <a:srgbClr val="C00000"/>
                </a:solidFill>
                <a:effectLst/>
                <a:uLnTx/>
                <a:uFillTx/>
                <a:latin typeface="Times New Roman" panose="02020603050405020304" pitchFamily="18" charset="0"/>
                <a:ea typeface="+mn-ea"/>
                <a:cs typeface="+mn-cs"/>
              </a:endParaRPr>
            </a:p>
            <a:p>
              <a:pPr marL="0" marR="0" lvl="0" indent="0" algn="l" defTabSz="342900" rtl="0" eaLnBrk="1" fontAlgn="auto" latinLnBrk="0" hangingPunct="1">
                <a:lnSpc>
                  <a:spcPct val="100000"/>
                </a:lnSpc>
                <a:spcBef>
                  <a:spcPts val="0"/>
                </a:spcBef>
                <a:spcAft>
                  <a:spcPts val="0"/>
                </a:spcAft>
                <a:buClrTx/>
                <a:buSzTx/>
                <a:buFontTx/>
                <a:buNone/>
                <a:tabLst/>
                <a:defRPr/>
              </a:pPr>
              <a:endPar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3321" name="Rectangle 9">
              <a:extLst>
                <a:ext uri="{FF2B5EF4-FFF2-40B4-BE49-F238E27FC236}">
                  <a16:creationId xmlns:a16="http://schemas.microsoft.com/office/drawing/2014/main" id="{B63D6245-B33B-4F34-8D95-D3AF6911E055}"/>
                </a:ext>
              </a:extLst>
            </p:cNvPr>
            <p:cNvSpPr>
              <a:spLocks noChangeArrowheads="1"/>
            </p:cNvSpPr>
            <p:nvPr/>
          </p:nvSpPr>
          <p:spPr bwMode="auto">
            <a:xfrm>
              <a:off x="1152" y="1536"/>
              <a:ext cx="864" cy="624"/>
            </a:xfrm>
            <a:prstGeom prst="rect">
              <a:avLst/>
            </a:prstGeom>
            <a:solidFill>
              <a:srgbClr val="0070C0"/>
            </a:soli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Educational</a:t>
              </a:r>
              <a:endParaRPr kumimoji="0" lang="en-US" altLang="en-US" sz="15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altLang="en-US" sz="1500" b="1" i="0" u="none" strike="noStrike" kern="1200" cap="none" spc="0" normalizeH="0" baseline="0" noProof="0">
                  <a:ln>
                    <a:noFill/>
                  </a:ln>
                  <a:solidFill>
                    <a:srgbClr val="FFFFFF"/>
                  </a:solidFill>
                  <a:effectLst/>
                  <a:uLnTx/>
                  <a:uFillTx/>
                  <a:latin typeface="Times New Roman" panose="02020603050405020304" pitchFamily="18" charset="0"/>
                  <a:ea typeface="+mn-ea"/>
                  <a:cs typeface="+mn-cs"/>
                </a:rPr>
                <a:t>Issue</a:t>
              </a:r>
              <a:endParaRPr kumimoji="0" lang="en-US" altLang="en-US" sz="15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p:txBody>
        </p:sp>
        <p:sp>
          <p:nvSpPr>
            <p:cNvPr id="13322" name="Text Box 10">
              <a:extLst>
                <a:ext uri="{FF2B5EF4-FFF2-40B4-BE49-F238E27FC236}">
                  <a16:creationId xmlns:a16="http://schemas.microsoft.com/office/drawing/2014/main" id="{A10CAB84-C0BF-42B6-ADAF-2406B01D5C76}"/>
                </a:ext>
              </a:extLst>
            </p:cNvPr>
            <p:cNvSpPr txBox="1">
              <a:spLocks noChangeArrowheads="1"/>
            </p:cNvSpPr>
            <p:nvPr/>
          </p:nvSpPr>
          <p:spPr bwMode="auto">
            <a:xfrm>
              <a:off x="1000" y="2184"/>
              <a:ext cx="961" cy="2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A Concern/Problem</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Something that needs a Solution</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C00000"/>
                  </a:solidFill>
                  <a:effectLst/>
                  <a:uLnTx/>
                  <a:uFillTx/>
                  <a:latin typeface="Times New Roman" panose="02020603050405020304" pitchFamily="18" charset="0"/>
                  <a:ea typeface="+mn-ea"/>
                  <a:cs typeface="+mn-cs"/>
                </a:rPr>
                <a:t>An issue, concern, or  controversy related to the topic that    needs a solution</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A condition that prevents the goal, state, or value from being achieved or realized at the present time</a:t>
              </a:r>
            </a:p>
          </p:txBody>
        </p:sp>
        <p:sp>
          <p:nvSpPr>
            <p:cNvPr id="13323" name="Text Box 11">
              <a:extLst>
                <a:ext uri="{FF2B5EF4-FFF2-40B4-BE49-F238E27FC236}">
                  <a16:creationId xmlns:a16="http://schemas.microsoft.com/office/drawing/2014/main" id="{564CBDC0-973B-40FD-97ED-630BE839DADD}"/>
                </a:ext>
              </a:extLst>
            </p:cNvPr>
            <p:cNvSpPr txBox="1">
              <a:spLocks noChangeArrowheads="1"/>
            </p:cNvSpPr>
            <p:nvPr/>
          </p:nvSpPr>
          <p:spPr bwMode="auto">
            <a:xfrm>
              <a:off x="1979" y="2129"/>
              <a:ext cx="1133" cy="2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Evidence from</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the literature</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Evidence from</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Practical Experiences </a:t>
              </a:r>
            </a:p>
            <a:p>
              <a:pPr marL="0" marR="0" lvl="0" indent="0" algn="l" defTabSz="342900" rtl="0" eaLnBrk="0" fontAlgn="auto" latinLnBrk="0" hangingPunct="0">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Times New Roman"/>
                  <a:ea typeface="+mn-ea"/>
                  <a:cs typeface="+mn-cs"/>
                </a:rPr>
                <a:t>Supporting evidence about the problem importance from the</a:t>
              </a:r>
            </a:p>
            <a:p>
              <a:pPr marL="0" marR="0" lvl="0" indent="0" algn="l" defTabSz="342900" rtl="0" eaLnBrk="0" fontAlgn="auto" latinLnBrk="0" hangingPunct="0">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Times New Roman"/>
                  <a:ea typeface="+mn-ea"/>
                  <a:cs typeface="+mn-cs"/>
                </a:rPr>
                <a:t>literature and/or professional and personal experience</a:t>
              </a:r>
            </a:p>
            <a:p>
              <a:pPr marL="0" marR="0" lvl="0" indent="0" algn="l" defTabSz="342900" rtl="0" eaLnBrk="0" fontAlgn="auto" latinLnBrk="0" hangingPunct="0">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C00000"/>
                  </a:solidFill>
                  <a:effectLst/>
                  <a:uLnTx/>
                  <a:uFillTx/>
                  <a:latin typeface="Gill Sans MT" panose="020B0502020104020203"/>
                  <a:ea typeface="+mn-ea"/>
                  <a:cs typeface="+mn-cs"/>
                </a:rPr>
                <a:t>Justification based on what researchers have found</a:t>
              </a:r>
              <a:endPar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3324" name="Text Box 12">
              <a:extLst>
                <a:ext uri="{FF2B5EF4-FFF2-40B4-BE49-F238E27FC236}">
                  <a16:creationId xmlns:a16="http://schemas.microsoft.com/office/drawing/2014/main" id="{3E6262C2-D5E4-4F1E-BB19-9F9AB1D45C41}"/>
                </a:ext>
              </a:extLst>
            </p:cNvPr>
            <p:cNvSpPr txBox="1">
              <a:spLocks noChangeArrowheads="1"/>
            </p:cNvSpPr>
            <p:nvPr/>
          </p:nvSpPr>
          <p:spPr bwMode="auto">
            <a:xfrm>
              <a:off x="3154" y="2184"/>
              <a:ext cx="985" cy="2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In this body of</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evidence, what is</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missing?  </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What do we need to know</a:t>
              </a:r>
            </a:p>
            <a:p>
              <a:pPr marL="0" marR="0" lvl="0" indent="0" algn="l" defTabSz="342900" rtl="0" eaLnBrk="0" fontAlgn="auto" latinLnBrk="0" hangingPunct="0">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more about</a:t>
              </a:r>
              <a:r>
                <a:rPr kumimoji="0" lang="en-US"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a:t>
              </a:r>
              <a:r>
                <a:rPr kumimoji="0" lang="en-US" sz="1800" b="1" i="0" u="none" strike="noStrike" kern="1200" cap="none" spc="0" normalizeH="0" baseline="0" noProof="0" dirty="0">
                  <a:ln>
                    <a:noFill/>
                  </a:ln>
                  <a:solidFill>
                    <a:srgbClr val="FF0000"/>
                  </a:solidFill>
                  <a:effectLst/>
                  <a:uLnTx/>
                  <a:uFillTx/>
                  <a:latin typeface="Times New Roman"/>
                  <a:ea typeface="+mn-ea"/>
                  <a:cs typeface="+mn-cs"/>
                </a:rPr>
                <a:t> </a:t>
              </a:r>
            </a:p>
            <a:p>
              <a:pPr marL="0" marR="0" lvl="0" indent="0" algn="l" defTabSz="342900" rtl="0" eaLnBrk="0" fontAlgn="auto" latinLnBrk="0" hangingPunct="0">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C00000"/>
                  </a:solidFill>
                  <a:effectLst/>
                  <a:uLnTx/>
                  <a:uFillTx/>
                  <a:latin typeface="Times New Roman"/>
                  <a:ea typeface="+mn-ea"/>
                  <a:cs typeface="+mn-cs"/>
                </a:rPr>
                <a:t>Inconsistencies</a:t>
              </a:r>
            </a:p>
            <a:p>
              <a:pPr marL="0" marR="0" lvl="0" indent="0" algn="l" defTabSz="342900" rtl="0" eaLnBrk="0" fontAlgn="auto" latinLnBrk="0" hangingPunct="0">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Times New Roman"/>
                  <a:ea typeface="+mn-ea"/>
                  <a:cs typeface="+mn-cs"/>
                </a:rPr>
                <a:t>Something that is not known about the problem</a:t>
              </a:r>
            </a:p>
            <a:p>
              <a:pPr marL="0" marR="0" lvl="0" indent="0" algn="l" defTabSz="342900" rtl="0" eaLnBrk="0" fontAlgn="auto" latinLnBrk="0" hangingPunct="0">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Times New Roman"/>
                  <a:ea typeface="+mn-ea"/>
                  <a:cs typeface="+mn-cs"/>
                </a:rPr>
                <a:t>Use a connecting term - "however, "unfortunately,” or “in spite of.”</a:t>
              </a:r>
              <a:endParaRPr kumimoji="0" lang="en-US"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3325" name="Text Box 13">
              <a:extLst>
                <a:ext uri="{FF2B5EF4-FFF2-40B4-BE49-F238E27FC236}">
                  <a16:creationId xmlns:a16="http://schemas.microsoft.com/office/drawing/2014/main" id="{502B8407-51B5-4B62-BD07-3A402BED9F6B}"/>
                </a:ext>
              </a:extLst>
            </p:cNvPr>
            <p:cNvSpPr txBox="1">
              <a:spLocks noChangeArrowheads="1"/>
            </p:cNvSpPr>
            <p:nvPr/>
          </p:nvSpPr>
          <p:spPr bwMode="auto">
            <a:xfrm>
              <a:off x="4344" y="2509"/>
              <a:ext cx="1176" cy="1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How will addressing</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what we need to</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know help:</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researchers</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educators</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policy makers</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individuals like </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those in the study</a:t>
              </a:r>
              <a:endParaRPr kumimoji="0" lang="en-US"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3326" name="AutoShape 14">
              <a:extLst>
                <a:ext uri="{FF2B5EF4-FFF2-40B4-BE49-F238E27FC236}">
                  <a16:creationId xmlns:a16="http://schemas.microsoft.com/office/drawing/2014/main" id="{0C7503B5-386A-4EF0-B82D-A7ADA1F1F7ED}"/>
                </a:ext>
              </a:extLst>
            </p:cNvPr>
            <p:cNvSpPr>
              <a:spLocks noChangeArrowheads="1"/>
            </p:cNvSpPr>
            <p:nvPr/>
          </p:nvSpPr>
          <p:spPr bwMode="auto">
            <a:xfrm>
              <a:off x="1008" y="1824"/>
              <a:ext cx="144" cy="144"/>
            </a:xfrm>
            <a:prstGeom prst="rightArrow">
              <a:avLst>
                <a:gd name="adj1" fmla="val 50000"/>
                <a:gd name="adj2" fmla="val 25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Gill Sans MT" panose="020B0502020104020203"/>
                <a:ea typeface="+mn-ea"/>
                <a:cs typeface="+mn-cs"/>
              </a:endParaRPr>
            </a:p>
          </p:txBody>
        </p:sp>
        <p:sp>
          <p:nvSpPr>
            <p:cNvPr id="13327" name="AutoShape 15">
              <a:extLst>
                <a:ext uri="{FF2B5EF4-FFF2-40B4-BE49-F238E27FC236}">
                  <a16:creationId xmlns:a16="http://schemas.microsoft.com/office/drawing/2014/main" id="{EDC61765-928B-4606-A989-923683CFA0AE}"/>
                </a:ext>
              </a:extLst>
            </p:cNvPr>
            <p:cNvSpPr>
              <a:spLocks noChangeArrowheads="1"/>
            </p:cNvSpPr>
            <p:nvPr/>
          </p:nvSpPr>
          <p:spPr bwMode="auto">
            <a:xfrm>
              <a:off x="2016" y="1824"/>
              <a:ext cx="144" cy="144"/>
            </a:xfrm>
            <a:prstGeom prst="rightArrow">
              <a:avLst>
                <a:gd name="adj1" fmla="val 50000"/>
                <a:gd name="adj2" fmla="val 25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Gill Sans MT" panose="020B0502020104020203"/>
                <a:ea typeface="+mn-ea"/>
                <a:cs typeface="+mn-cs"/>
              </a:endParaRPr>
            </a:p>
          </p:txBody>
        </p:sp>
        <p:sp>
          <p:nvSpPr>
            <p:cNvPr id="13328" name="AutoShape 16">
              <a:extLst>
                <a:ext uri="{FF2B5EF4-FFF2-40B4-BE49-F238E27FC236}">
                  <a16:creationId xmlns:a16="http://schemas.microsoft.com/office/drawing/2014/main" id="{79786711-692E-452C-B4F6-298E75C42E38}"/>
                </a:ext>
              </a:extLst>
            </p:cNvPr>
            <p:cNvSpPr>
              <a:spLocks noChangeArrowheads="1"/>
            </p:cNvSpPr>
            <p:nvPr/>
          </p:nvSpPr>
          <p:spPr bwMode="auto">
            <a:xfrm>
              <a:off x="3120" y="1824"/>
              <a:ext cx="144" cy="144"/>
            </a:xfrm>
            <a:prstGeom prst="rightArrow">
              <a:avLst>
                <a:gd name="adj1" fmla="val 50000"/>
                <a:gd name="adj2" fmla="val 25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Gill Sans MT" panose="020B0502020104020203"/>
                <a:ea typeface="+mn-ea"/>
                <a:cs typeface="+mn-cs"/>
              </a:endParaRPr>
            </a:p>
          </p:txBody>
        </p:sp>
        <p:sp>
          <p:nvSpPr>
            <p:cNvPr id="13329" name="AutoShape 17">
              <a:extLst>
                <a:ext uri="{FF2B5EF4-FFF2-40B4-BE49-F238E27FC236}">
                  <a16:creationId xmlns:a16="http://schemas.microsoft.com/office/drawing/2014/main" id="{36AC0419-F249-4199-8E86-AEC763F7C2BD}"/>
                </a:ext>
              </a:extLst>
            </p:cNvPr>
            <p:cNvSpPr>
              <a:spLocks noChangeArrowheads="1"/>
            </p:cNvSpPr>
            <p:nvPr/>
          </p:nvSpPr>
          <p:spPr bwMode="auto">
            <a:xfrm>
              <a:off x="4224" y="1824"/>
              <a:ext cx="144" cy="144"/>
            </a:xfrm>
            <a:prstGeom prst="rightArrow">
              <a:avLst>
                <a:gd name="adj1" fmla="val 50000"/>
                <a:gd name="adj2" fmla="val 25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Gill Sans MT" panose="020B0502020104020203"/>
                <a:ea typeface="+mn-ea"/>
                <a:cs typeface="+mn-cs"/>
              </a:endParaRPr>
            </a:p>
          </p:txBody>
        </p:sp>
      </p:grpSp>
      <p:sp>
        <p:nvSpPr>
          <p:cNvPr id="3" name="TextBox 2">
            <a:extLst>
              <a:ext uri="{FF2B5EF4-FFF2-40B4-BE49-F238E27FC236}">
                <a16:creationId xmlns:a16="http://schemas.microsoft.com/office/drawing/2014/main" id="{F6184739-6EE4-45B4-9A62-D21F2F304630}"/>
              </a:ext>
            </a:extLst>
          </p:cNvPr>
          <p:cNvSpPr txBox="1"/>
          <p:nvPr/>
        </p:nvSpPr>
        <p:spPr>
          <a:xfrm>
            <a:off x="9111498" y="5713028"/>
            <a:ext cx="870175" cy="300082"/>
          </a:xfrm>
          <a:prstGeom prst="rect">
            <a:avLst/>
          </a:prstGeom>
          <a:no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err="1">
                <a:ln>
                  <a:noFill/>
                </a:ln>
                <a:solidFill>
                  <a:srgbClr val="000000"/>
                </a:solidFill>
                <a:effectLst/>
                <a:uLnTx/>
                <a:uFillTx/>
                <a:latin typeface="Gill Sans MT" panose="020B0502020104020203"/>
                <a:ea typeface="+mn-ea"/>
                <a:cs typeface="+mn-cs"/>
              </a:rPr>
              <a:t>Cresswell</a:t>
            </a:r>
            <a:endParaRPr kumimoji="0" lang="en-US" sz="135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2" name="Slide Number Placeholder 1">
            <a:extLst>
              <a:ext uri="{FF2B5EF4-FFF2-40B4-BE49-F238E27FC236}">
                <a16:creationId xmlns:a16="http://schemas.microsoft.com/office/drawing/2014/main" id="{DDC5A099-3BEB-4824-BE28-0141AA2020F4}"/>
              </a:ext>
            </a:extLst>
          </p:cNvPr>
          <p:cNvSpPr>
            <a:spLocks noGrp="1"/>
          </p:cNvSpPr>
          <p:nvPr>
            <p:ph type="sldNum" sz="quarter" idx="12"/>
          </p:nvPr>
        </p:nvSpPr>
        <p:spPr>
          <a:xfrm>
            <a:off x="8069192" y="6217920"/>
            <a:ext cx="274320" cy="365760"/>
          </a:xfrm>
          <a:prstGeom prst="ellipse">
            <a:avLst/>
          </a:prstGeom>
          <a:solidFill>
            <a:srgbClr val="1D1D1D">
              <a:alpha val="70000"/>
            </a:srgbClr>
          </a:solidFill>
        </p:spPr>
        <p:txBody>
          <a:bodyPr vert="horz" lIns="18288" tIns="45720" rIns="18288" bIns="45720" rtlCol="0" anchor="ctr">
            <a:noAutofit/>
          </a:bodyPr>
          <a:lstStyle>
            <a:defPPr>
              <a:defRPr lang="en-US"/>
            </a:defPPr>
            <a:lvl1pPr marL="0" algn="ctr" defTabSz="914400" rtl="0" eaLnBrk="1" latinLnBrk="0" hangingPunct="1">
              <a:defRPr sz="825" kern="1200" spc="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3429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825"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342900" rtl="0" eaLnBrk="1" fontAlgn="auto" latinLnBrk="0" hangingPunct="1">
                <a:lnSpc>
                  <a:spcPct val="100000"/>
                </a:lnSpc>
                <a:spcBef>
                  <a:spcPts val="0"/>
                </a:spcBef>
                <a:spcAft>
                  <a:spcPts val="0"/>
                </a:spcAft>
                <a:buClrTx/>
                <a:buSzTx/>
                <a:buFontTx/>
                <a:buNone/>
                <a:tabLst/>
                <a:defRPr/>
              </a:pPr>
              <a:t>5</a:t>
            </a:fld>
            <a:endParaRPr kumimoji="0" lang="en-US" sz="825"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118360041"/>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0" y="-1"/>
            <a:ext cx="12192000" cy="432475"/>
          </a:xfrm>
          <a:solidFill>
            <a:srgbClr val="0070C0"/>
          </a:solidFill>
        </p:spPr>
        <p:txBody>
          <a:bodyPr>
            <a:normAutofit/>
          </a:bodyPr>
          <a:lstStyle/>
          <a:p>
            <a:r>
              <a:rPr lang="en-US" sz="2000" b="1" dirty="0">
                <a:solidFill>
                  <a:schemeClr val="bg1"/>
                </a:solidFill>
              </a:rPr>
              <a:t>Deficiency Model - </a:t>
            </a:r>
            <a:r>
              <a:rPr lang="en-US" sz="2000" b="1" dirty="0" err="1">
                <a:solidFill>
                  <a:schemeClr val="bg1"/>
                </a:solidFill>
              </a:rPr>
              <a:t>Cresswell</a:t>
            </a:r>
            <a:endParaRPr lang="en-US" sz="2000" b="1" dirty="0">
              <a:solidFill>
                <a:schemeClr val="bg1"/>
              </a:solidFill>
            </a:endParaRPr>
          </a:p>
        </p:txBody>
      </p:sp>
      <p:sp>
        <p:nvSpPr>
          <p:cNvPr id="206851" name="Text Box 3"/>
          <p:cNvSpPr txBox="1">
            <a:spLocks noChangeArrowheads="1"/>
          </p:cNvSpPr>
          <p:nvPr/>
        </p:nvSpPr>
        <p:spPr bwMode="auto">
          <a:xfrm>
            <a:off x="539852" y="1082667"/>
            <a:ext cx="1524000" cy="338554"/>
          </a:xfrm>
          <a:prstGeom prst="rect">
            <a:avLst/>
          </a:prstGeom>
          <a:solidFill>
            <a:srgbClr val="0070C0"/>
          </a:solidFill>
          <a:ln>
            <a:noFill/>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square">
            <a:spAutoFit/>
            <a:flatTx/>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rPr>
              <a:t>Topic</a:t>
            </a:r>
          </a:p>
        </p:txBody>
      </p:sp>
      <p:sp>
        <p:nvSpPr>
          <p:cNvPr id="206852" name="Text Box 4"/>
          <p:cNvSpPr txBox="1">
            <a:spLocks noChangeArrowheads="1"/>
          </p:cNvSpPr>
          <p:nvPr/>
        </p:nvSpPr>
        <p:spPr bwMode="auto">
          <a:xfrm>
            <a:off x="2644880" y="987508"/>
            <a:ext cx="1057982" cy="584775"/>
          </a:xfrm>
          <a:prstGeom prst="rect">
            <a:avLst/>
          </a:prstGeom>
          <a:solidFill>
            <a:srgbClr val="0070C0"/>
          </a:solidFill>
          <a:ln>
            <a:noFill/>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none">
            <a:spAutoFit/>
            <a:flatTx/>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rPr>
              <a:t>Research</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rPr>
              <a:t>Problem</a:t>
            </a:r>
          </a:p>
        </p:txBody>
      </p:sp>
      <p:sp>
        <p:nvSpPr>
          <p:cNvPr id="206853" name="Text Box 5"/>
          <p:cNvSpPr txBox="1">
            <a:spLocks noChangeArrowheads="1"/>
          </p:cNvSpPr>
          <p:nvPr/>
        </p:nvSpPr>
        <p:spPr bwMode="auto">
          <a:xfrm>
            <a:off x="4135808" y="806449"/>
            <a:ext cx="1702946" cy="830997"/>
          </a:xfrm>
          <a:prstGeom prst="rect">
            <a:avLst/>
          </a:prstGeom>
          <a:solidFill>
            <a:srgbClr val="0070C0"/>
          </a:solidFill>
          <a:ln>
            <a:noFill/>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square">
            <a:spAutoFit/>
            <a:flatTx/>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rPr>
              <a:t>Justification</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rPr>
              <a:t> for Research </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rPr>
              <a:t>Problem</a:t>
            </a:r>
          </a:p>
        </p:txBody>
      </p:sp>
      <p:sp>
        <p:nvSpPr>
          <p:cNvPr id="206854" name="Text Box 6"/>
          <p:cNvSpPr txBox="1">
            <a:spLocks noChangeArrowheads="1"/>
          </p:cNvSpPr>
          <p:nvPr/>
        </p:nvSpPr>
        <p:spPr bwMode="auto">
          <a:xfrm>
            <a:off x="6799754" y="924359"/>
            <a:ext cx="1632009" cy="584775"/>
          </a:xfrm>
          <a:prstGeom prst="rect">
            <a:avLst/>
          </a:prstGeom>
          <a:solidFill>
            <a:srgbClr val="0070C0"/>
          </a:solidFill>
          <a:ln>
            <a:noFill/>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square">
            <a:spAutoFit/>
            <a:flatTx/>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rPr>
              <a:t>Deficiencies in </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rPr>
              <a:t>the Evidence</a:t>
            </a:r>
          </a:p>
        </p:txBody>
      </p:sp>
      <p:sp>
        <p:nvSpPr>
          <p:cNvPr id="206855" name="Text Box 7"/>
          <p:cNvSpPr txBox="1">
            <a:spLocks noChangeArrowheads="1"/>
          </p:cNvSpPr>
          <p:nvPr/>
        </p:nvSpPr>
        <p:spPr bwMode="auto">
          <a:xfrm>
            <a:off x="8861253" y="848285"/>
            <a:ext cx="1422505" cy="830997"/>
          </a:xfrm>
          <a:prstGeom prst="rect">
            <a:avLst/>
          </a:prstGeom>
          <a:solidFill>
            <a:srgbClr val="0070C0"/>
          </a:solidFill>
          <a:ln>
            <a:noFill/>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none">
            <a:spAutoFit/>
            <a:flatTx/>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FFFFFF"/>
                </a:solidFill>
                <a:effectLst/>
                <a:uLnTx/>
                <a:uFillTx/>
                <a:latin typeface="Gill Sans MT" panose="020B0502020104020203"/>
                <a:ea typeface="+mn-ea"/>
                <a:cs typeface="+mn-cs"/>
              </a:rPr>
              <a:t>Relating the </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FFFFFF"/>
                </a:solidFill>
                <a:effectLst/>
                <a:uLnTx/>
                <a:uFillTx/>
                <a:latin typeface="Gill Sans MT" panose="020B0502020104020203"/>
                <a:ea typeface="+mn-ea"/>
                <a:cs typeface="+mn-cs"/>
              </a:rPr>
              <a:t>Discussion</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FFFFFF"/>
                </a:solidFill>
                <a:effectLst/>
                <a:uLnTx/>
                <a:uFillTx/>
                <a:latin typeface="Gill Sans MT" panose="020B0502020104020203"/>
                <a:ea typeface="+mn-ea"/>
                <a:cs typeface="+mn-cs"/>
              </a:rPr>
              <a:t>to Audiences</a:t>
            </a:r>
          </a:p>
        </p:txBody>
      </p:sp>
      <p:sp>
        <p:nvSpPr>
          <p:cNvPr id="206856" name="Text Box 8"/>
          <p:cNvSpPr txBox="1">
            <a:spLocks noChangeArrowheads="1"/>
          </p:cNvSpPr>
          <p:nvPr/>
        </p:nvSpPr>
        <p:spPr bwMode="auto">
          <a:xfrm>
            <a:off x="446628" y="1667724"/>
            <a:ext cx="9044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Subject</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area</a:t>
            </a:r>
          </a:p>
        </p:txBody>
      </p:sp>
      <p:sp>
        <p:nvSpPr>
          <p:cNvPr id="206857" name="Text Box 9"/>
          <p:cNvSpPr txBox="1">
            <a:spLocks noChangeArrowheads="1"/>
          </p:cNvSpPr>
          <p:nvPr/>
        </p:nvSpPr>
        <p:spPr bwMode="auto">
          <a:xfrm>
            <a:off x="2204429" y="1804609"/>
            <a:ext cx="1869201"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Concern or issue</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A problem</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Something that needs a solution</a:t>
            </a:r>
          </a:p>
        </p:txBody>
      </p:sp>
      <p:sp>
        <p:nvSpPr>
          <p:cNvPr id="206858" name="Text Box 10"/>
          <p:cNvSpPr txBox="1">
            <a:spLocks noChangeArrowheads="1"/>
          </p:cNvSpPr>
          <p:nvPr/>
        </p:nvSpPr>
        <p:spPr bwMode="auto">
          <a:xfrm>
            <a:off x="4135807" y="1690211"/>
            <a:ext cx="2103761"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Evidence from the</a:t>
            </a:r>
            <a:b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b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 literature</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Evidence from </a:t>
            </a:r>
            <a:b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b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 practical experience</a:t>
            </a:r>
          </a:p>
        </p:txBody>
      </p:sp>
      <p:sp>
        <p:nvSpPr>
          <p:cNvPr id="206859" name="Text Box 11"/>
          <p:cNvSpPr txBox="1">
            <a:spLocks noChangeArrowheads="1"/>
          </p:cNvSpPr>
          <p:nvPr/>
        </p:nvSpPr>
        <p:spPr bwMode="auto">
          <a:xfrm>
            <a:off x="6530409" y="1667724"/>
            <a:ext cx="2047088"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In this body of </a:t>
            </a:r>
            <a:b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b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 evidence what is</a:t>
            </a:r>
            <a:b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b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 missing or what </a:t>
            </a:r>
            <a:b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b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 do we need to </a:t>
            </a:r>
            <a:b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b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 know more about?</a:t>
            </a:r>
          </a:p>
        </p:txBody>
      </p:sp>
      <p:sp>
        <p:nvSpPr>
          <p:cNvPr id="206860" name="Text Box 12"/>
          <p:cNvSpPr txBox="1">
            <a:spLocks noChangeArrowheads="1"/>
          </p:cNvSpPr>
          <p:nvPr/>
        </p:nvSpPr>
        <p:spPr bwMode="auto">
          <a:xfrm>
            <a:off x="8978625" y="1743509"/>
            <a:ext cx="2934076" cy="1569660"/>
          </a:xfrm>
          <a:prstGeom prst="rect">
            <a:avLst/>
          </a:prstGeom>
          <a:solidFill>
            <a:schemeClr val="bg1"/>
          </a:solidFill>
          <a:ln>
            <a:noFill/>
          </a:ln>
          <a:effec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How will addressing</a:t>
            </a:r>
            <a:b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b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 what we need to know  </a:t>
            </a:r>
          </a:p>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help  researchers, </a:t>
            </a:r>
            <a:b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b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 educators, policy</a:t>
            </a:r>
            <a:b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b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 makers, and other </a:t>
            </a:r>
            <a:b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br>
            <a:r>
              <a:rPr kumimoji="0" lang="en-US" sz="1600" b="1" i="0" u="none" strike="noStrike" kern="1200" cap="none" spc="0" normalizeH="0" baseline="0" noProof="0" dirty="0">
                <a:ln>
                  <a:noFill/>
                </a:ln>
                <a:solidFill>
                  <a:srgbClr val="002060"/>
                </a:solidFill>
                <a:effectLst/>
                <a:uLnTx/>
                <a:uFillTx/>
                <a:latin typeface="Gill Sans MT" panose="020B0502020104020203"/>
                <a:ea typeface="+mn-ea"/>
                <a:cs typeface="+mn-cs"/>
              </a:rPr>
              <a:t> individuals?</a:t>
            </a:r>
          </a:p>
        </p:txBody>
      </p:sp>
      <p:sp>
        <p:nvSpPr>
          <p:cNvPr id="206862" name="Text Box 14"/>
          <p:cNvSpPr txBox="1">
            <a:spLocks noChangeArrowheads="1"/>
          </p:cNvSpPr>
          <p:nvPr/>
        </p:nvSpPr>
        <p:spPr bwMode="auto">
          <a:xfrm>
            <a:off x="279299" y="3099659"/>
            <a:ext cx="1524000" cy="2308324"/>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Gill Sans MT" panose="020B0502020104020203"/>
                <a:ea typeface="+mn-ea"/>
                <a:cs typeface="+mn-cs"/>
              </a:rPr>
              <a:t>Qualitative Study</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Gill Sans MT" panose="020B0502020104020203"/>
                <a:ea typeface="+mn-ea"/>
                <a:cs typeface="+mn-cs"/>
              </a:rPr>
              <a:t>about Parents Raising</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Gill Sans MT" panose="020B0502020104020203"/>
                <a:ea typeface="+mn-ea"/>
                <a:cs typeface="+mn-cs"/>
              </a:rPr>
              <a:t>Children </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Gill Sans MT" panose="020B0502020104020203"/>
                <a:ea typeface="+mn-ea"/>
                <a:cs typeface="+mn-cs"/>
              </a:rPr>
              <a:t>with Disabilities</a:t>
            </a:r>
          </a:p>
        </p:txBody>
      </p:sp>
      <p:sp>
        <p:nvSpPr>
          <p:cNvPr id="206863" name="AutoShape 15"/>
          <p:cNvSpPr>
            <a:spLocks noChangeArrowheads="1"/>
          </p:cNvSpPr>
          <p:nvPr/>
        </p:nvSpPr>
        <p:spPr bwMode="auto">
          <a:xfrm>
            <a:off x="-1" y="381000"/>
            <a:ext cx="12191999" cy="431017"/>
          </a:xfrm>
          <a:prstGeom prst="rightArrow">
            <a:avLst>
              <a:gd name="adj1" fmla="val 50000"/>
              <a:gd name="adj2" fmla="val 35714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a:ln>
                  <a:noFill/>
                </a:ln>
                <a:solidFill>
                  <a:srgbClr val="000000"/>
                </a:solidFill>
                <a:effectLst/>
                <a:uLnTx/>
                <a:uFillTx/>
                <a:latin typeface="Gill Sans MT" panose="020B0502020104020203"/>
                <a:ea typeface="+mn-ea"/>
                <a:cs typeface="+mn-cs"/>
              </a:rPr>
              <a:t>Flow of Ideas</a:t>
            </a:r>
          </a:p>
        </p:txBody>
      </p:sp>
      <p:sp>
        <p:nvSpPr>
          <p:cNvPr id="206864" name="Text Box 16"/>
          <p:cNvSpPr txBox="1">
            <a:spLocks noChangeArrowheads="1"/>
          </p:cNvSpPr>
          <p:nvPr/>
        </p:nvSpPr>
        <p:spPr bwMode="auto">
          <a:xfrm>
            <a:off x="2204429" y="3351527"/>
            <a:ext cx="1781646" cy="2585323"/>
          </a:xfrm>
          <a:prstGeom prst="rect">
            <a:avLst/>
          </a:prstGeom>
          <a:solidFill>
            <a:schemeClr val="bg1"/>
          </a:solidFill>
          <a:ln>
            <a:solidFill>
              <a:schemeClr val="accent1"/>
            </a:solidFill>
          </a:ln>
          <a:effec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Arial Narrow" pitchFamily="34" charset="0"/>
                <a:ea typeface="+mn-ea"/>
                <a:cs typeface="+mn-cs"/>
              </a:rPr>
              <a:t>Raising a child with a disability can be stressful for parents and parent stress can affect the well being of the whole family</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Arial Narrow" pitchFamily="34" charset="0"/>
                <a:ea typeface="+mn-ea"/>
                <a:cs typeface="+mn-cs"/>
              </a:rPr>
              <a:t>(Citation)</a:t>
            </a:r>
            <a:endParaRPr kumimoji="0" lang="en-US" sz="1400" b="1" i="0" u="none" strike="noStrike" kern="1200" cap="none" spc="0" normalizeH="0" baseline="0" noProof="0" dirty="0">
              <a:ln>
                <a:noFill/>
              </a:ln>
              <a:solidFill>
                <a:srgbClr val="002060"/>
              </a:solidFill>
              <a:effectLst/>
              <a:uLnTx/>
              <a:uFillTx/>
              <a:latin typeface="Arial Narrow" pitchFamily="34" charset="0"/>
              <a:ea typeface="+mn-ea"/>
              <a:cs typeface="+mn-cs"/>
            </a:endParaRPr>
          </a:p>
        </p:txBody>
      </p:sp>
      <p:sp>
        <p:nvSpPr>
          <p:cNvPr id="206865" name="Text Box 17"/>
          <p:cNvSpPr txBox="1">
            <a:spLocks noChangeArrowheads="1"/>
          </p:cNvSpPr>
          <p:nvPr/>
        </p:nvSpPr>
        <p:spPr bwMode="auto">
          <a:xfrm>
            <a:off x="6353248" y="3351526"/>
            <a:ext cx="2396779" cy="2585323"/>
          </a:xfrm>
          <a:prstGeom prst="rect">
            <a:avLst/>
          </a:prstGeom>
          <a:solidFill>
            <a:schemeClr val="bg1"/>
          </a:solidFill>
          <a:ln>
            <a:solidFill>
              <a:schemeClr val="accent1"/>
            </a:solidFill>
          </a:ln>
          <a:effec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Arial Narrow" pitchFamily="34" charset="0"/>
                <a:ea typeface="+mn-ea"/>
                <a:cs typeface="+mn-cs"/>
              </a:rPr>
              <a:t>However</a:t>
            </a:r>
            <a:r>
              <a:rPr kumimoji="0" lang="en-US" sz="1800" b="1" i="0" u="none" strike="noStrike" kern="1200" cap="none" spc="0" normalizeH="0" baseline="0" noProof="0" dirty="0">
                <a:ln>
                  <a:noFill/>
                </a:ln>
                <a:solidFill>
                  <a:srgbClr val="002060"/>
                </a:solidFill>
                <a:effectLst/>
                <a:uLnTx/>
                <a:uFillTx/>
                <a:latin typeface="Arial Narrow" pitchFamily="34" charset="0"/>
                <a:ea typeface="+mn-ea"/>
                <a:cs typeface="+mn-cs"/>
              </a:rPr>
              <a:t>, little research has explored parents’ experiences raising</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Arial Narrow" pitchFamily="34" charset="0"/>
                <a:ea typeface="+mn-ea"/>
                <a:cs typeface="+mn-cs"/>
              </a:rPr>
              <a:t>a child with a disability using qualitative methods, and the</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Arial Narrow" pitchFamily="34" charset="0"/>
                <a:ea typeface="+mn-ea"/>
                <a:cs typeface="+mn-cs"/>
              </a:rPr>
              <a:t>meanings of the experiences</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Arial Narrow" pitchFamily="34" charset="0"/>
                <a:ea typeface="+mn-ea"/>
                <a:cs typeface="+mn-cs"/>
              </a:rPr>
              <a:t>for parents are unknown</a:t>
            </a:r>
            <a:endParaRPr kumimoji="0" lang="en-US" sz="1400" b="1" i="0" u="none" strike="noStrike" kern="1200" cap="none" spc="0" normalizeH="0" baseline="0" noProof="0" dirty="0">
              <a:ln>
                <a:noFill/>
              </a:ln>
              <a:solidFill>
                <a:srgbClr val="002060"/>
              </a:solidFill>
              <a:effectLst/>
              <a:uLnTx/>
              <a:uFillTx/>
              <a:latin typeface="Arial Narrow" pitchFamily="34" charset="0"/>
              <a:ea typeface="+mn-ea"/>
              <a:cs typeface="+mn-cs"/>
            </a:endParaRPr>
          </a:p>
        </p:txBody>
      </p:sp>
      <p:sp>
        <p:nvSpPr>
          <p:cNvPr id="206867" name="Text Box 19"/>
          <p:cNvSpPr txBox="1">
            <a:spLocks noChangeArrowheads="1"/>
          </p:cNvSpPr>
          <p:nvPr/>
        </p:nvSpPr>
        <p:spPr bwMode="auto">
          <a:xfrm>
            <a:off x="8978624" y="3351526"/>
            <a:ext cx="2603775" cy="2031325"/>
          </a:xfrm>
          <a:prstGeom prst="rect">
            <a:avLst/>
          </a:prstGeom>
          <a:solidFill>
            <a:schemeClr val="bg1"/>
          </a:solidFill>
          <a:ln w="9525">
            <a:solidFill>
              <a:schemeClr val="accent1"/>
            </a:solidFill>
            <a:miter lim="800000"/>
            <a:headEnd/>
            <a:tailEnd/>
          </a:ln>
          <a:effectLst/>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Char char="•"/>
              <a:tabLst/>
              <a:defRPr/>
            </a:pPr>
            <a:r>
              <a:rPr kumimoji="0" lang="en-US" sz="1800" b="1" i="0" u="none" strike="noStrike" kern="1200" cap="none" spc="0" normalizeH="0" baseline="0" noProof="0" dirty="0">
                <a:ln>
                  <a:noFill/>
                </a:ln>
                <a:solidFill>
                  <a:srgbClr val="002060"/>
                </a:solidFill>
                <a:effectLst/>
                <a:uLnTx/>
                <a:uFillTx/>
                <a:latin typeface="Arial Narrow" pitchFamily="34" charset="0"/>
                <a:ea typeface="+mn-ea"/>
                <a:cs typeface="+mn-cs"/>
              </a:rPr>
              <a:t>By better understanding</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Arial Narrow" pitchFamily="34" charset="0"/>
                <a:ea typeface="+mn-ea"/>
                <a:cs typeface="+mn-cs"/>
              </a:rPr>
              <a:t>parent experiences, those working with parents of children with disabilities could better develop effective interventions and support systems</a:t>
            </a:r>
          </a:p>
        </p:txBody>
      </p:sp>
      <p:sp>
        <p:nvSpPr>
          <p:cNvPr id="206868" name="AutoShape 20"/>
          <p:cNvSpPr>
            <a:spLocks noChangeArrowheads="1"/>
          </p:cNvSpPr>
          <p:nvPr/>
        </p:nvSpPr>
        <p:spPr bwMode="auto">
          <a:xfrm>
            <a:off x="2184674" y="1162113"/>
            <a:ext cx="342900" cy="204788"/>
          </a:xfrm>
          <a:prstGeom prst="rightArrow">
            <a:avLst>
              <a:gd name="adj1" fmla="val 50000"/>
              <a:gd name="adj2" fmla="val 25000"/>
            </a:avLst>
          </a:prstGeom>
          <a:solidFill>
            <a:srgbClr val="FFC000"/>
          </a:solidFill>
          <a:ln w="9525">
            <a:solidFill>
              <a:schemeClr val="tx1"/>
            </a:solidFill>
            <a:miter lim="800000"/>
            <a:headEnd/>
            <a:tailEnd/>
          </a:ln>
          <a:effectLst>
            <a:prstShdw prst="shdw17" dist="17961" dir="2700000">
              <a:schemeClr val="tx1">
                <a:gamma/>
                <a:shade val="60000"/>
                <a:invGamma/>
              </a:schemeClr>
            </a:prstShdw>
          </a:effectLst>
        </p:spPr>
        <p:txBody>
          <a:bodyPr wrap="none" anchor="ctr"/>
          <a:lstStyle/>
          <a:p>
            <a:pPr marL="0" marR="0" lvl="0" indent="0" algn="l" defTabSz="3429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a:ln>
                <a:noFill/>
              </a:ln>
              <a:solidFill>
                <a:srgbClr val="000000"/>
              </a:solidFill>
              <a:effectLst/>
              <a:uLnTx/>
              <a:uFillTx/>
              <a:latin typeface="Gill Sans MT" panose="020B0502020104020203"/>
              <a:ea typeface="+mn-ea"/>
              <a:cs typeface="+mn-cs"/>
            </a:endParaRPr>
          </a:p>
        </p:txBody>
      </p:sp>
      <p:sp>
        <p:nvSpPr>
          <p:cNvPr id="206869" name="AutoShape 21"/>
          <p:cNvSpPr>
            <a:spLocks noChangeArrowheads="1"/>
          </p:cNvSpPr>
          <p:nvPr/>
        </p:nvSpPr>
        <p:spPr bwMode="auto">
          <a:xfrm>
            <a:off x="3733718" y="1178489"/>
            <a:ext cx="278514" cy="210310"/>
          </a:xfrm>
          <a:prstGeom prst="rightArrow">
            <a:avLst>
              <a:gd name="adj1" fmla="val 50000"/>
              <a:gd name="adj2" fmla="val 25000"/>
            </a:avLst>
          </a:prstGeom>
          <a:solidFill>
            <a:srgbClr val="FFC000"/>
          </a:solidFill>
          <a:ln w="9525">
            <a:solidFill>
              <a:schemeClr val="tx1"/>
            </a:solidFill>
            <a:miter lim="800000"/>
            <a:headEnd/>
            <a:tailEnd/>
          </a:ln>
          <a:effectLst>
            <a:prstShdw prst="shdw17" dist="17961" dir="2700000">
              <a:schemeClr val="tx1">
                <a:gamma/>
                <a:shade val="60000"/>
                <a:invGamma/>
              </a:schemeClr>
            </a:prstShdw>
          </a:effectLst>
        </p:spPr>
        <p:txBody>
          <a:bodyPr wrap="none"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206870" name="AutoShape 22"/>
          <p:cNvSpPr>
            <a:spLocks noChangeArrowheads="1"/>
          </p:cNvSpPr>
          <p:nvPr/>
        </p:nvSpPr>
        <p:spPr bwMode="auto">
          <a:xfrm>
            <a:off x="6013155" y="1155801"/>
            <a:ext cx="712206" cy="211100"/>
          </a:xfrm>
          <a:prstGeom prst="rightArrow">
            <a:avLst>
              <a:gd name="adj1" fmla="val 50000"/>
              <a:gd name="adj2" fmla="val 25000"/>
            </a:avLst>
          </a:prstGeom>
          <a:solidFill>
            <a:srgbClr val="FFC000"/>
          </a:solidFill>
          <a:ln w="9525">
            <a:solidFill>
              <a:schemeClr val="tx1"/>
            </a:solidFill>
            <a:miter lim="800000"/>
            <a:headEnd/>
            <a:tailEnd/>
          </a:ln>
          <a:effectLst>
            <a:prstShdw prst="shdw17" dist="17961" dir="2700000">
              <a:schemeClr val="tx1">
                <a:gamma/>
                <a:shade val="60000"/>
                <a:invGamma/>
              </a:schemeClr>
            </a:prstShdw>
          </a:effectLst>
        </p:spPr>
        <p:txBody>
          <a:bodyPr wrap="none" anchor="ctr"/>
          <a:lstStyle/>
          <a:p>
            <a:pPr marL="0" marR="0" lvl="0" indent="0" algn="l" defTabSz="3429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a:ln>
                <a:noFill/>
              </a:ln>
              <a:solidFill>
                <a:srgbClr val="000000"/>
              </a:solidFill>
              <a:effectLst/>
              <a:uLnTx/>
              <a:uFillTx/>
              <a:latin typeface="Gill Sans MT" panose="020B0502020104020203"/>
              <a:ea typeface="+mn-ea"/>
              <a:cs typeface="+mn-cs"/>
            </a:endParaRPr>
          </a:p>
        </p:txBody>
      </p:sp>
      <p:sp>
        <p:nvSpPr>
          <p:cNvPr id="206871" name="AutoShape 23"/>
          <p:cNvSpPr>
            <a:spLocks noChangeArrowheads="1"/>
          </p:cNvSpPr>
          <p:nvPr/>
        </p:nvSpPr>
        <p:spPr bwMode="auto">
          <a:xfrm>
            <a:off x="8347942" y="1053204"/>
            <a:ext cx="530327" cy="279627"/>
          </a:xfrm>
          <a:prstGeom prst="rightArrow">
            <a:avLst>
              <a:gd name="adj1" fmla="val 50000"/>
              <a:gd name="adj2" fmla="val 25000"/>
            </a:avLst>
          </a:prstGeom>
          <a:solidFill>
            <a:srgbClr val="FFC000"/>
          </a:solidFill>
          <a:ln w="9525">
            <a:solidFill>
              <a:schemeClr val="tx1"/>
            </a:solidFill>
            <a:miter lim="800000"/>
            <a:headEnd/>
            <a:tailEnd/>
          </a:ln>
          <a:effectLst>
            <a:prstShdw prst="shdw17" dist="17961" dir="2700000">
              <a:schemeClr val="tx1">
                <a:gamma/>
                <a:shade val="60000"/>
                <a:invGamma/>
              </a:schemeClr>
            </a:prstShdw>
          </a:effectLst>
        </p:spPr>
        <p:txBody>
          <a:bodyPr wrap="none" anchor="ctr"/>
          <a:lstStyle/>
          <a:p>
            <a:pPr marL="0" marR="0" lvl="0" indent="0" algn="l" defTabSz="3429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a:ln>
                <a:noFill/>
              </a:ln>
              <a:solidFill>
                <a:srgbClr val="000000"/>
              </a:solidFill>
              <a:effectLst/>
              <a:uLnTx/>
              <a:uFillTx/>
              <a:latin typeface="Gill Sans MT" panose="020B0502020104020203"/>
              <a:ea typeface="+mn-ea"/>
              <a:cs typeface="+mn-cs"/>
            </a:endParaRPr>
          </a:p>
        </p:txBody>
      </p:sp>
      <p:sp>
        <p:nvSpPr>
          <p:cNvPr id="2" name="Rectangle 1"/>
          <p:cNvSpPr/>
          <p:nvPr/>
        </p:nvSpPr>
        <p:spPr>
          <a:xfrm>
            <a:off x="4039781" y="3351526"/>
            <a:ext cx="2143420" cy="1754326"/>
          </a:xfrm>
          <a:prstGeom prst="rect">
            <a:avLst/>
          </a:prstGeom>
          <a:solidFill>
            <a:schemeClr val="bg1"/>
          </a:solidFill>
          <a:ln>
            <a:solidFill>
              <a:schemeClr val="accent1"/>
            </a:solidFill>
          </a:ln>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Narrow" pitchFamily="34" charset="0"/>
                <a:ea typeface="+mn-ea"/>
                <a:cs typeface="+mn-cs"/>
              </a:rPr>
              <a:t>Literature documents the sources of stress for parents raising a child with a disability and the effects of stress on families</a:t>
            </a:r>
            <a:endParaRPr kumimoji="0" lang="en-US" sz="1400" b="1" i="0" u="none" strike="noStrike" kern="1200" cap="none" spc="0" normalizeH="0" baseline="0" noProof="0" dirty="0">
              <a:ln>
                <a:noFill/>
              </a:ln>
              <a:solidFill>
                <a:srgbClr val="000000"/>
              </a:solidFill>
              <a:effectLst/>
              <a:uLnTx/>
              <a:uFillTx/>
              <a:latin typeface="Arial Narrow" pitchFamily="34" charset="0"/>
              <a:ea typeface="+mn-ea"/>
              <a:cs typeface="+mn-cs"/>
            </a:endParaRPr>
          </a:p>
        </p:txBody>
      </p:sp>
      <p:sp>
        <p:nvSpPr>
          <p:cNvPr id="24" name="TextBox 23">
            <a:extLst>
              <a:ext uri="{FF2B5EF4-FFF2-40B4-BE49-F238E27FC236}">
                <a16:creationId xmlns:a16="http://schemas.microsoft.com/office/drawing/2014/main" id="{B0A90807-F433-7A92-7A6D-E6532BD81B99}"/>
              </a:ext>
            </a:extLst>
          </p:cNvPr>
          <p:cNvSpPr txBox="1"/>
          <p:nvPr/>
        </p:nvSpPr>
        <p:spPr>
          <a:xfrm>
            <a:off x="55218" y="6130839"/>
            <a:ext cx="12081560" cy="461665"/>
          </a:xfrm>
          <a:prstGeom prst="rect">
            <a:avLst/>
          </a:prstGeom>
          <a:noFill/>
          <a:ln>
            <a:solidFill>
              <a:srgbClr val="002060"/>
            </a:solidFill>
          </a:ln>
        </p:spPr>
        <p:txBody>
          <a:bodyPr wrap="square">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Gill Sans MT" panose="020B0502020104020203"/>
                <a:ea typeface="+mn-ea"/>
                <a:cs typeface="+mn-cs"/>
              </a:rPr>
              <a:t>Title: A Phenomenological study about Parents Raising Children with Disabilities</a:t>
            </a:r>
          </a:p>
        </p:txBody>
      </p:sp>
    </p:spTree>
    <p:extLst>
      <p:ext uri="{BB962C8B-B14F-4D97-AF65-F5344CB8AC3E}">
        <p14:creationId xmlns:p14="http://schemas.microsoft.com/office/powerpoint/2010/main" val="653453032"/>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6862"/>
                                        </p:tgtEl>
                                        <p:attrNameLst>
                                          <p:attrName>style.visibility</p:attrName>
                                        </p:attrNameLst>
                                      </p:cBhvr>
                                      <p:to>
                                        <p:strVal val="visible"/>
                                      </p:to>
                                    </p:set>
                                    <p:animEffect transition="in" filter="circle(in)">
                                      <p:cBhvr>
                                        <p:cTn id="7" dur="2000"/>
                                        <p:tgtEl>
                                          <p:spTgt spid="20686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06864"/>
                                        </p:tgtEl>
                                        <p:attrNameLst>
                                          <p:attrName>style.visibility</p:attrName>
                                        </p:attrNameLst>
                                      </p:cBhvr>
                                      <p:to>
                                        <p:strVal val="visible"/>
                                      </p:to>
                                    </p:set>
                                    <p:animEffect transition="in" filter="circle(in)">
                                      <p:cBhvr>
                                        <p:cTn id="10" dur="2000"/>
                                        <p:tgtEl>
                                          <p:spTgt spid="206864"/>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206865"/>
                                        </p:tgtEl>
                                        <p:attrNameLst>
                                          <p:attrName>style.visibility</p:attrName>
                                        </p:attrNameLst>
                                      </p:cBhvr>
                                      <p:to>
                                        <p:strVal val="visible"/>
                                      </p:to>
                                    </p:set>
                                    <p:animEffect transition="in" filter="circle(in)">
                                      <p:cBhvr>
                                        <p:cTn id="13" dur="2000"/>
                                        <p:tgtEl>
                                          <p:spTgt spid="206865"/>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206867"/>
                                        </p:tgtEl>
                                        <p:attrNameLst>
                                          <p:attrName>style.visibility</p:attrName>
                                        </p:attrNameLst>
                                      </p:cBhvr>
                                      <p:to>
                                        <p:strVal val="visible"/>
                                      </p:to>
                                    </p:set>
                                    <p:animEffect transition="in" filter="circle(in)">
                                      <p:cBhvr>
                                        <p:cTn id="16" dur="2000"/>
                                        <p:tgtEl>
                                          <p:spTgt spid="206867"/>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circle(in)">
                                      <p:cBhvr>
                                        <p:cTn id="1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62" grpId="0" animBg="1"/>
      <p:bldP spid="206864" grpId="0" animBg="1"/>
      <p:bldP spid="206865" grpId="0" animBg="1"/>
      <p:bldP spid="206867" grpId="0" animBg="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6CBD-2134-4D4E-A8F4-D136A23BC275}"/>
              </a:ext>
            </a:extLst>
          </p:cNvPr>
          <p:cNvSpPr>
            <a:spLocks noGrp="1"/>
          </p:cNvSpPr>
          <p:nvPr>
            <p:ph type="title"/>
          </p:nvPr>
        </p:nvSpPr>
        <p:spPr>
          <a:xfrm>
            <a:off x="0" y="1"/>
            <a:ext cx="12192000" cy="651184"/>
          </a:xfrm>
          <a:solidFill>
            <a:schemeClr val="bg1">
              <a:lumMod val="85000"/>
            </a:schemeClr>
          </a:solidFill>
        </p:spPr>
        <p:txBody>
          <a:bodyPr/>
          <a:lstStyle/>
          <a:p>
            <a:r>
              <a:rPr lang="en-US" sz="2400" b="1" dirty="0">
                <a:solidFill>
                  <a:srgbClr val="0070C0"/>
                </a:solidFill>
              </a:rPr>
              <a:t>PROBLEM STATEMENT: </a:t>
            </a:r>
            <a:r>
              <a:rPr lang="en-US" sz="2400" dirty="0">
                <a:solidFill>
                  <a:srgbClr val="0070C0"/>
                </a:solidFill>
              </a:rPr>
              <a:t>ENGAGING MOMENTS: ADULT EDUCATORS READING AND RESPONDING TO EMOTION IN THE CLASSROOM. An </a:t>
            </a:r>
            <a:r>
              <a:rPr lang="en-US" sz="2400" dirty="0" err="1">
                <a:solidFill>
                  <a:srgbClr val="0070C0"/>
                </a:solidFill>
              </a:rPr>
              <a:t>explratory</a:t>
            </a:r>
            <a:r>
              <a:rPr lang="en-US" sz="2400" dirty="0">
                <a:solidFill>
                  <a:srgbClr val="0070C0"/>
                </a:solidFill>
              </a:rPr>
              <a:t> study.</a:t>
            </a:r>
            <a:endParaRPr lang="en-MY" sz="2400" dirty="0">
              <a:solidFill>
                <a:srgbClr val="0070C0"/>
              </a:solidFill>
            </a:endParaRPr>
          </a:p>
        </p:txBody>
      </p:sp>
      <p:sp>
        <p:nvSpPr>
          <p:cNvPr id="3" name="Footer Placeholder 2">
            <a:extLst>
              <a:ext uri="{FF2B5EF4-FFF2-40B4-BE49-F238E27FC236}">
                <a16:creationId xmlns:a16="http://schemas.microsoft.com/office/drawing/2014/main" id="{318443AA-D5B5-482F-AE2F-ED5B77CD2670}"/>
              </a:ext>
            </a:extLst>
          </p:cNvPr>
          <p:cNvSpPr>
            <a:spLocks noGrp="1"/>
          </p:cNvSpPr>
          <p:nvPr>
            <p:ph type="ftr"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a:ln>
                  <a:noFill/>
                </a:ln>
                <a:solidFill>
                  <a:srgbClr val="000000"/>
                </a:solidFill>
                <a:effectLst/>
                <a:uLnTx/>
                <a:uFillTx/>
                <a:latin typeface="Arial"/>
                <a:ea typeface="+mn-ea"/>
                <a:cs typeface="+mn-cs"/>
              </a:rPr>
              <a:t>Dr Jugindar Singh</a:t>
            </a:r>
          </a:p>
        </p:txBody>
      </p:sp>
      <p:sp>
        <p:nvSpPr>
          <p:cNvPr id="4" name="Rectangle 3">
            <a:extLst>
              <a:ext uri="{FF2B5EF4-FFF2-40B4-BE49-F238E27FC236}">
                <a16:creationId xmlns:a16="http://schemas.microsoft.com/office/drawing/2014/main" id="{E705B4E8-F600-4136-A4E0-2A99B3C6A993}"/>
              </a:ext>
            </a:extLst>
          </p:cNvPr>
          <p:cNvSpPr/>
          <p:nvPr/>
        </p:nvSpPr>
        <p:spPr>
          <a:xfrm>
            <a:off x="0" y="651185"/>
            <a:ext cx="12192000" cy="5940088"/>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MY" sz="2000" b="1" i="1" u="none" strike="noStrike" kern="1200" cap="none" spc="0" normalizeH="0" baseline="0" noProof="0" dirty="0">
                <a:ln>
                  <a:noFill/>
                </a:ln>
                <a:solidFill>
                  <a:srgbClr val="FF0000"/>
                </a:solidFill>
                <a:effectLst/>
                <a:uLnTx/>
                <a:uFillTx/>
                <a:latin typeface="Arial"/>
                <a:ea typeface="+mn-ea"/>
                <a:cs typeface="+mn-cs"/>
              </a:rPr>
              <a:t>Context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Research in neuroscience indicates that emotional states are the starting point for all learning (Damasio, 1994a,1999, 2003; LeDoux, 1996, 1999, 2002). There are thousands of states, each containing a unique mix of potential behaviors, feelings, and 16 emotions that can either enhance or impede learning.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Arial"/>
                <a:ea typeface="+mn-ea"/>
                <a:cs typeface="+mn-cs"/>
              </a:rPr>
              <a:t>Significance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The literature in the fields of adult education and learning readily acknowledges that emotions influence the learning process (Argyris, Putnam, &amp; Smith, 1985; </a:t>
            </a:r>
            <a:r>
              <a:rPr kumimoji="0" lang="en-US" sz="2000" b="0" i="0" u="none" strike="noStrike" kern="1200" cap="none" spc="0" normalizeH="0" baseline="0" noProof="0" dirty="0" err="1">
                <a:ln>
                  <a:noFill/>
                </a:ln>
                <a:solidFill>
                  <a:srgbClr val="000000"/>
                </a:solidFill>
                <a:effectLst/>
                <a:uLnTx/>
                <a:uFillTx/>
                <a:latin typeface="Arial"/>
                <a:ea typeface="+mn-ea"/>
                <a:cs typeface="+mn-cs"/>
              </a:rPr>
              <a:t>Dirkx</a:t>
            </a:r>
            <a:r>
              <a:rPr kumimoji="0" lang="en-US" sz="2000" b="0" i="0" u="none" strike="noStrike" kern="1200" cap="none" spc="0" normalizeH="0" baseline="0" noProof="0" dirty="0">
                <a:ln>
                  <a:noFill/>
                </a:ln>
                <a:solidFill>
                  <a:srgbClr val="000000"/>
                </a:solidFill>
                <a:effectLst/>
                <a:uLnTx/>
                <a:uFillTx/>
                <a:latin typeface="Arial"/>
                <a:ea typeface="+mn-ea"/>
                <a:cs typeface="+mn-cs"/>
              </a:rPr>
              <a:t>, 2001; Heron, 1999; </a:t>
            </a:r>
            <a:r>
              <a:rPr kumimoji="0" lang="nb-NO" sz="2000" b="0" i="0" u="none" strike="noStrike" kern="1200" cap="none" spc="0" normalizeH="0" baseline="0" noProof="0" dirty="0">
                <a:ln>
                  <a:noFill/>
                </a:ln>
                <a:solidFill>
                  <a:srgbClr val="000000"/>
                </a:solidFill>
                <a:effectLst/>
                <a:uLnTx/>
                <a:uFillTx/>
                <a:latin typeface="Arial"/>
                <a:ea typeface="+mn-ea"/>
                <a:cs typeface="+mn-cs"/>
              </a:rPr>
              <a:t>Lovell, 1980; MacKeracher, 2004; Merriam et al., 2007; </a:t>
            </a:r>
            <a:r>
              <a:rPr kumimoji="0" lang="en-US" sz="2000" b="0" i="0" u="none" strike="noStrike" kern="1200" cap="none" spc="0" normalizeH="0" baseline="0" noProof="0" dirty="0">
                <a:ln>
                  <a:noFill/>
                </a:ln>
                <a:solidFill>
                  <a:srgbClr val="000000"/>
                </a:solidFill>
                <a:effectLst/>
                <a:uLnTx/>
                <a:uFillTx/>
                <a:latin typeface="Arial"/>
                <a:ea typeface="+mn-ea"/>
                <a:cs typeface="+mn-cs"/>
              </a:rPr>
              <a:t>More, 1974).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Arial"/>
                <a:ea typeface="+mn-ea"/>
                <a:cs typeface="+mn-cs"/>
              </a:rPr>
              <a:t>Gap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Arial"/>
                <a:ea typeface="+mn-ea"/>
                <a:cs typeface="+mn-cs"/>
              </a:rPr>
              <a:t>However,</a:t>
            </a:r>
            <a:r>
              <a:rPr kumimoji="0" lang="en-US" sz="2000" b="0" i="0" u="none" strike="noStrike" kern="1200" cap="none" spc="0" normalizeH="0" baseline="0" noProof="0" dirty="0">
                <a:ln>
                  <a:noFill/>
                </a:ln>
                <a:solidFill>
                  <a:srgbClr val="000000"/>
                </a:solidFill>
                <a:effectLst/>
                <a:uLnTx/>
                <a:uFillTx/>
                <a:latin typeface="Arial"/>
                <a:ea typeface="+mn-ea"/>
                <a:cs typeface="+mn-cs"/>
              </a:rPr>
              <a:t> there is surprisingly little research and/or literature on how this process plays out in the </a:t>
            </a:r>
            <a:r>
              <a:rPr kumimoji="0" lang="en-US" sz="2000" b="0" i="0" u="none" strike="noStrike" kern="1200" cap="none" spc="0" normalizeH="0" baseline="0" noProof="0" dirty="0">
                <a:ln>
                  <a:noFill/>
                </a:ln>
                <a:solidFill>
                  <a:srgbClr val="FF0000"/>
                </a:solidFill>
                <a:effectLst/>
                <a:uLnTx/>
                <a:uFillTx/>
                <a:latin typeface="Arial"/>
                <a:ea typeface="+mn-ea"/>
                <a:cs typeface="+mn-cs"/>
              </a:rPr>
              <a:t>adult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0000"/>
                </a:solidFill>
                <a:effectLst/>
                <a:uLnTx/>
                <a:uFillTx/>
                <a:latin typeface="Arial"/>
                <a:ea typeface="+mn-ea"/>
                <a:cs typeface="+mn-cs"/>
              </a:rPr>
              <a:t>classroom</a:t>
            </a:r>
            <a:r>
              <a:rPr kumimoji="0" lang="en-US" sz="2000" b="0" i="0" u="none" strike="noStrike" kern="1200" cap="none" spc="0" normalizeH="0" baseline="0" noProof="0" dirty="0">
                <a:ln>
                  <a:noFill/>
                </a:ln>
                <a:solidFill>
                  <a:srgbClr val="000000"/>
                </a:solidFill>
                <a:effectLst/>
                <a:uLnTx/>
                <a:uFillTx/>
                <a:latin typeface="Arial"/>
                <a:ea typeface="+mn-ea"/>
                <a:cs typeface="+mn-cs"/>
              </a:rPr>
              <a:t>. This study sought to have </a:t>
            </a:r>
            <a:r>
              <a:rPr kumimoji="0" lang="en-US" sz="2000" b="0" i="0" u="none" strike="noStrike" kern="1200" cap="none" spc="0" normalizeH="0" baseline="0" noProof="0" dirty="0">
                <a:ln>
                  <a:noFill/>
                </a:ln>
                <a:solidFill>
                  <a:srgbClr val="FF0000"/>
                </a:solidFill>
                <a:effectLst/>
                <a:uLnTx/>
                <a:uFillTx/>
                <a:latin typeface="Arial"/>
                <a:ea typeface="+mn-ea"/>
                <a:cs typeface="+mn-cs"/>
              </a:rPr>
              <a:t>in-depth understanding </a:t>
            </a:r>
            <a:r>
              <a:rPr kumimoji="0" lang="en-US" sz="2000" b="0" i="0" u="none" strike="noStrike" kern="1200" cap="none" spc="0" normalizeH="0" baseline="0" noProof="0" dirty="0">
                <a:ln>
                  <a:noFill/>
                </a:ln>
                <a:solidFill>
                  <a:srgbClr val="000000"/>
                </a:solidFill>
                <a:effectLst/>
                <a:uLnTx/>
                <a:uFillTx/>
                <a:latin typeface="Arial"/>
                <a:ea typeface="+mn-ea"/>
                <a:cs typeface="+mn-cs"/>
              </a:rPr>
              <a:t>and thick description of the nature of the experiences of a group of adult educators and how they go about reading and responding to learners’ emotional states in practice.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Arial"/>
                <a:ea typeface="+mn-ea"/>
                <a:cs typeface="+mn-cs"/>
              </a:rPr>
              <a:t>Purpose Statement and Research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The purpose of this study was to better understand the practices of adult educators in reading and responding to emotional states exhibited by learners. The study was guided by the following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1. What indicators do adult educators use to read and determine </a:t>
            </a:r>
            <a:r>
              <a:rPr kumimoji="0" lang="en-MY" sz="2000" b="0" i="0" u="none" strike="noStrike" kern="1200" cap="none" spc="0" normalizeH="0" baseline="0" noProof="0" dirty="0">
                <a:ln>
                  <a:noFill/>
                </a:ln>
                <a:solidFill>
                  <a:srgbClr val="000000"/>
                </a:solidFill>
                <a:effectLst/>
                <a:uLnTx/>
                <a:uFillTx/>
                <a:latin typeface="Arial"/>
                <a:ea typeface="+mn-ea"/>
                <a:cs typeface="+mn-cs"/>
              </a:rPr>
              <a:t>emotional states?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2. What actions do adult educators take in response to learners’ </a:t>
            </a:r>
            <a:r>
              <a:rPr kumimoji="0" lang="en-MY" sz="2000" b="0" i="0" u="none" strike="noStrike" kern="1200" cap="none" spc="0" normalizeH="0" baseline="0" noProof="0" dirty="0">
                <a:ln>
                  <a:noFill/>
                </a:ln>
                <a:solidFill>
                  <a:srgbClr val="000000"/>
                </a:solidFill>
                <a:effectLst/>
                <a:uLnTx/>
                <a:uFillTx/>
                <a:latin typeface="Arial"/>
                <a:ea typeface="+mn-ea"/>
                <a:cs typeface="+mn-cs"/>
              </a:rPr>
              <a:t>emotional states?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3. What is the reasoning behind the actions taken?</a:t>
            </a:r>
            <a:endParaRPr kumimoji="0" lang="en-MY" sz="20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865673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2D44074-0B69-4F0C-A7B3-5645CE40D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7D80E8C1-8D95-4350-806C-DCAD9F767ABC}"/>
              </a:ext>
            </a:extLst>
          </p:cNvPr>
          <p:cNvSpPr/>
          <p:nvPr/>
        </p:nvSpPr>
        <p:spPr>
          <a:xfrm>
            <a:off x="32132" y="5781207"/>
            <a:ext cx="12127736" cy="1076793"/>
          </a:xfrm>
          <a:prstGeom prst="rect">
            <a:avLst/>
          </a:prstGeom>
          <a:solidFill>
            <a:schemeClr val="accent2"/>
          </a:solidFill>
        </p:spPr>
        <p:txBody>
          <a:bodyPr wrap="square" anchor="t">
            <a:norm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Use words such as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purpose</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intent, study aim, or objective to signal attention to this statement as the central controlling idea.</a:t>
            </a:r>
            <a:endParaRPr kumimoji="0" lang="en-MY"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174096C-6856-48E2-94B6-3F96AA614336}"/>
              </a:ext>
            </a:extLst>
          </p:cNvPr>
          <p:cNvSpPr>
            <a:spLocks noGrp="1"/>
          </p:cNvSpPr>
          <p:nvPr>
            <p:ph type="title"/>
          </p:nvPr>
        </p:nvSpPr>
        <p:spPr>
          <a:xfrm>
            <a:off x="0" y="0"/>
            <a:ext cx="6501636" cy="2505855"/>
          </a:xfrm>
        </p:spPr>
        <p:txBody>
          <a:bodyPr vert="horz" lIns="91440" tIns="45720" rIns="91440" bIns="45720" rtlCol="0" anchor="ctr">
            <a:normAutofit/>
          </a:bodyPr>
          <a:lstStyle/>
          <a:p>
            <a:r>
              <a:rPr lang="en-US" sz="7200" b="1" kern="1200" dirty="0">
                <a:solidFill>
                  <a:srgbClr val="FF0000"/>
                </a:solidFill>
                <a:latin typeface="Aharoni" panose="02010803020104030203" pitchFamily="2" charset="-79"/>
                <a:cs typeface="Aharoni" panose="02010803020104030203" pitchFamily="2" charset="-79"/>
              </a:rPr>
              <a:t>Purpose Statement</a:t>
            </a:r>
          </a:p>
        </p:txBody>
      </p:sp>
      <p:sp>
        <p:nvSpPr>
          <p:cNvPr id="3" name="Content Placeholder 2">
            <a:extLst>
              <a:ext uri="{FF2B5EF4-FFF2-40B4-BE49-F238E27FC236}">
                <a16:creationId xmlns:a16="http://schemas.microsoft.com/office/drawing/2014/main" id="{1C1CD17B-E999-4076-97B2-A5FB6C6C2B18}"/>
              </a:ext>
            </a:extLst>
          </p:cNvPr>
          <p:cNvSpPr>
            <a:spLocks noGrp="1"/>
          </p:cNvSpPr>
          <p:nvPr>
            <p:ph idx="1"/>
          </p:nvPr>
        </p:nvSpPr>
        <p:spPr>
          <a:xfrm>
            <a:off x="6533768" y="0"/>
            <a:ext cx="5626100" cy="5781207"/>
          </a:xfrm>
          <a:solidFill>
            <a:schemeClr val="bg1"/>
          </a:solidFill>
        </p:spPr>
        <p:txBody>
          <a:bodyPr wrap="square" anchor="t">
            <a:normAutofit/>
          </a:bodyPr>
          <a:lstStyle/>
          <a:p>
            <a:pPr marL="0" indent="0" algn="l">
              <a:buNone/>
            </a:pPr>
            <a:r>
              <a:rPr lang="en-US" sz="3200" b="0" i="0" u="none" strike="noStrike" baseline="0" dirty="0">
                <a:latin typeface="MeridienLTStd-Roman"/>
              </a:rPr>
              <a:t>The </a:t>
            </a:r>
            <a:r>
              <a:rPr lang="en-US" sz="3200" b="1" i="0" u="none" strike="noStrike" baseline="0" dirty="0">
                <a:solidFill>
                  <a:srgbClr val="FF0000"/>
                </a:solidFill>
                <a:latin typeface="MeridienLTStd-Bold"/>
              </a:rPr>
              <a:t>purpose statement </a:t>
            </a:r>
            <a:r>
              <a:rPr lang="en-US" sz="3200" b="0" i="0" u="none" strike="noStrike" baseline="0" dirty="0">
                <a:latin typeface="MeridienLTStd-Roman"/>
              </a:rPr>
              <a:t>is a statement that advances the overall direction for a </a:t>
            </a:r>
            <a:r>
              <a:rPr lang="en-MY" sz="3200" b="0" i="0" u="none" strike="noStrike" baseline="0" dirty="0">
                <a:latin typeface="MeridienLTStd-Roman"/>
              </a:rPr>
              <a:t>study.</a:t>
            </a:r>
          </a:p>
          <a:p>
            <a:pPr marL="0" indent="0" algn="l">
              <a:buNone/>
            </a:pPr>
            <a:r>
              <a:rPr lang="en-US" dirty="0"/>
              <a:t>Typically identify the focus and </a:t>
            </a:r>
            <a:r>
              <a:rPr lang="en-US" dirty="0">
                <a:solidFill>
                  <a:srgbClr val="FF0000"/>
                </a:solidFill>
              </a:rPr>
              <a:t>intent for the study</a:t>
            </a:r>
            <a:r>
              <a:rPr lang="en-US" dirty="0"/>
              <a:t>, and may mention the participants, setting, and the researcher’s framework.</a:t>
            </a:r>
            <a:br>
              <a:rPr lang="en-US" dirty="0"/>
            </a:br>
            <a:endParaRPr lang="en-US" dirty="0"/>
          </a:p>
          <a:p>
            <a:pPr marL="0" indent="0" algn="l">
              <a:buNone/>
            </a:pPr>
            <a:r>
              <a:rPr lang="en-US" dirty="0">
                <a:solidFill>
                  <a:srgbClr val="FF0000"/>
                </a:solidFill>
              </a:rPr>
              <a:t>Example</a:t>
            </a:r>
            <a:r>
              <a:rPr lang="en-US" dirty="0"/>
              <a:t>: The purpose of this qualitative study is to explore the effect of Covid 19 on the business of tour operators in Seychelles.  </a:t>
            </a:r>
            <a:endParaRPr lang="en-MY" dirty="0"/>
          </a:p>
        </p:txBody>
      </p:sp>
      <p:sp>
        <p:nvSpPr>
          <p:cNvPr id="8" name="TextBox 7">
            <a:extLst>
              <a:ext uri="{FF2B5EF4-FFF2-40B4-BE49-F238E27FC236}">
                <a16:creationId xmlns:a16="http://schemas.microsoft.com/office/drawing/2014/main" id="{3402C954-EC6C-4164-9799-F3AC256AD6DD}"/>
              </a:ext>
            </a:extLst>
          </p:cNvPr>
          <p:cNvSpPr txBox="1"/>
          <p:nvPr/>
        </p:nvSpPr>
        <p:spPr>
          <a:xfrm>
            <a:off x="0" y="2243725"/>
            <a:ext cx="6057970" cy="3322961"/>
          </a:xfrm>
          <a:prstGeom prst="rect">
            <a:avLst/>
          </a:prstGeom>
          <a:noFill/>
        </p:spPr>
        <p:txBody>
          <a:bodyPr wrap="square">
            <a:spAutoFit/>
          </a:body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2060"/>
                </a:solidFill>
                <a:effectLst/>
                <a:uLnTx/>
                <a:uFillTx/>
                <a:latin typeface="Calibri" panose="020F0502020204030204"/>
                <a:ea typeface="+mn-ea"/>
                <a:cs typeface="+mn-cs"/>
              </a:rPr>
              <a:t>Is the central controlling idea in a study</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2060"/>
                </a:solidFill>
                <a:effectLst/>
                <a:uLnTx/>
                <a:uFillTx/>
                <a:latin typeface="Calibri" panose="020F0502020204030204"/>
                <a:ea typeface="+mn-ea"/>
                <a:cs typeface="+mn-cs"/>
              </a:rPr>
              <a:t>Is written in a sentence or several sentences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2060"/>
                </a:solidFill>
                <a:effectLst/>
                <a:uLnTx/>
                <a:uFillTx/>
                <a:latin typeface="Calibri" panose="020F0502020204030204"/>
                <a:ea typeface="+mn-ea"/>
                <a:cs typeface="+mn-cs"/>
              </a:rPr>
              <a:t>Sets the objectives, the intent, or the major idea of a proposal or a study</a:t>
            </a:r>
          </a:p>
        </p:txBody>
      </p:sp>
    </p:spTree>
    <p:extLst>
      <p:ext uri="{BB962C8B-B14F-4D97-AF65-F5344CB8AC3E}">
        <p14:creationId xmlns:p14="http://schemas.microsoft.com/office/powerpoint/2010/main" val="2468412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4845A0EE-C4C8-4AE1-B3C6-1261368AC0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p:cNvSpPr>
            <a:spLocks noGrp="1" noChangeArrowheads="1"/>
          </p:cNvSpPr>
          <p:nvPr/>
        </p:nvSpPr>
        <p:spPr bwMode="auto">
          <a:xfrm>
            <a:off x="5468548" y="0"/>
            <a:ext cx="6723452" cy="484188"/>
          </a:xfrm>
          <a:prstGeom prst="rect">
            <a:avLst/>
          </a:prstGeom>
          <a:solidFill>
            <a:schemeClr val="bg1"/>
          </a:solidFill>
          <a:ln>
            <a:noFill/>
          </a:ln>
        </p:spPr>
        <p:txBody>
          <a:bodyPr vert="horz" wrap="square" lIns="91440" tIns="45720" rIns="91440" bIns="45720" numCol="1" anchor="t" anchorCtr="0" compatLnSpc="1">
            <a:prstTxWarp prst="textNoShape">
              <a:avLst/>
            </a:prstTxWarp>
            <a:normAutofit fontScale="92500"/>
          </a:bodyPr>
          <a:lstStyle>
            <a:lvl1pPr algn="l" rtl="0" fontAlgn="base">
              <a:lnSpc>
                <a:spcPct val="85000"/>
              </a:lnSpc>
              <a:spcBef>
                <a:spcPct val="0"/>
              </a:spcBef>
              <a:spcAft>
                <a:spcPct val="0"/>
              </a:spcAft>
              <a:defRPr sz="4200">
                <a:solidFill>
                  <a:schemeClr val="tx2"/>
                </a:solidFill>
                <a:latin typeface="+mj-lt"/>
                <a:ea typeface="+mj-ea"/>
                <a:cs typeface="+mj-cs"/>
              </a:defRPr>
            </a:lvl1pPr>
            <a:lvl2pPr algn="l" rtl="0" fontAlgn="base">
              <a:lnSpc>
                <a:spcPct val="85000"/>
              </a:lnSpc>
              <a:spcBef>
                <a:spcPct val="0"/>
              </a:spcBef>
              <a:spcAft>
                <a:spcPct val="0"/>
              </a:spcAft>
              <a:defRPr sz="4200">
                <a:solidFill>
                  <a:schemeClr val="tx2"/>
                </a:solidFill>
                <a:latin typeface="Arial" charset="0"/>
              </a:defRPr>
            </a:lvl2pPr>
            <a:lvl3pPr algn="l" rtl="0" fontAlgn="base">
              <a:lnSpc>
                <a:spcPct val="85000"/>
              </a:lnSpc>
              <a:spcBef>
                <a:spcPct val="0"/>
              </a:spcBef>
              <a:spcAft>
                <a:spcPct val="0"/>
              </a:spcAft>
              <a:defRPr sz="4200">
                <a:solidFill>
                  <a:schemeClr val="tx2"/>
                </a:solidFill>
                <a:latin typeface="Arial" charset="0"/>
              </a:defRPr>
            </a:lvl3pPr>
            <a:lvl4pPr algn="l" rtl="0" fontAlgn="base">
              <a:lnSpc>
                <a:spcPct val="85000"/>
              </a:lnSpc>
              <a:spcBef>
                <a:spcPct val="0"/>
              </a:spcBef>
              <a:spcAft>
                <a:spcPct val="0"/>
              </a:spcAft>
              <a:defRPr sz="4200">
                <a:solidFill>
                  <a:schemeClr val="tx2"/>
                </a:solidFill>
                <a:latin typeface="Arial" charset="0"/>
              </a:defRPr>
            </a:lvl4pPr>
            <a:lvl5pPr algn="l" rtl="0" fontAlgn="base">
              <a:lnSpc>
                <a:spcPct val="85000"/>
              </a:lnSpc>
              <a:spcBef>
                <a:spcPct val="0"/>
              </a:spcBef>
              <a:spcAft>
                <a:spcPct val="0"/>
              </a:spcAft>
              <a:defRPr sz="4200">
                <a:solidFill>
                  <a:schemeClr val="tx2"/>
                </a:solidFill>
                <a:latin typeface="Arial" charset="0"/>
              </a:defRPr>
            </a:lvl5pPr>
            <a:lvl6pPr marL="457200" algn="l" rtl="0" fontAlgn="base">
              <a:lnSpc>
                <a:spcPct val="85000"/>
              </a:lnSpc>
              <a:spcBef>
                <a:spcPct val="0"/>
              </a:spcBef>
              <a:spcAft>
                <a:spcPct val="0"/>
              </a:spcAft>
              <a:defRPr sz="4200">
                <a:solidFill>
                  <a:schemeClr val="tx2"/>
                </a:solidFill>
                <a:latin typeface="Arial" charset="0"/>
              </a:defRPr>
            </a:lvl6pPr>
            <a:lvl7pPr marL="914400" algn="l" rtl="0" fontAlgn="base">
              <a:lnSpc>
                <a:spcPct val="85000"/>
              </a:lnSpc>
              <a:spcBef>
                <a:spcPct val="0"/>
              </a:spcBef>
              <a:spcAft>
                <a:spcPct val="0"/>
              </a:spcAft>
              <a:defRPr sz="4200">
                <a:solidFill>
                  <a:schemeClr val="tx2"/>
                </a:solidFill>
                <a:latin typeface="Arial" charset="0"/>
              </a:defRPr>
            </a:lvl7pPr>
            <a:lvl8pPr marL="1371600" algn="l" rtl="0" fontAlgn="base">
              <a:lnSpc>
                <a:spcPct val="85000"/>
              </a:lnSpc>
              <a:spcBef>
                <a:spcPct val="0"/>
              </a:spcBef>
              <a:spcAft>
                <a:spcPct val="0"/>
              </a:spcAft>
              <a:defRPr sz="4200">
                <a:solidFill>
                  <a:schemeClr val="tx2"/>
                </a:solidFill>
                <a:latin typeface="Arial" charset="0"/>
              </a:defRPr>
            </a:lvl8pPr>
            <a:lvl9pPr marL="1828800" algn="l" rtl="0" fontAlgn="base">
              <a:lnSpc>
                <a:spcPct val="85000"/>
              </a:lnSpc>
              <a:spcBef>
                <a:spcPct val="0"/>
              </a:spcBef>
              <a:spcAft>
                <a:spcPct val="0"/>
              </a:spcAft>
              <a:defRPr sz="4200">
                <a:solidFill>
                  <a:schemeClr val="tx2"/>
                </a:solidFill>
                <a:latin typeface="Arial" charset="0"/>
              </a:defRPr>
            </a:lvl9pPr>
          </a:lstStyle>
          <a:p>
            <a:pPr marL="0" marR="0" lvl="0" indent="0" algn="l" defTabSz="914400" rtl="0" eaLnBrk="1" fontAlgn="base" latinLnBrk="0" hangingPunct="1">
              <a:lnSpc>
                <a:spcPct val="85000"/>
              </a:lnSpc>
              <a:spcBef>
                <a:spcPct val="0"/>
              </a:spcBef>
              <a:spcAft>
                <a:spcPts val="60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Light" panose="020F0302020204030204"/>
                <a:ea typeface="+mj-ea"/>
                <a:cs typeface="+mj-cs"/>
              </a:rPr>
              <a:t>Here is a script for a good qualitative purpose statement</a:t>
            </a:r>
            <a:r>
              <a:rPr kumimoji="0" lang="en-US" sz="2400" b="1" i="0" u="none" strike="noStrike" kern="1200" cap="none" spc="0" normalizeH="0" baseline="0" noProof="0" dirty="0">
                <a:ln>
                  <a:noFill/>
                </a:ln>
                <a:solidFill>
                  <a:srgbClr val="44546A"/>
                </a:solidFill>
                <a:effectLst/>
                <a:uLnTx/>
                <a:uFillTx/>
                <a:latin typeface="Calibri Light" panose="020F0302020204030204"/>
                <a:ea typeface="+mj-ea"/>
                <a:cs typeface="+mj-cs"/>
              </a:rPr>
              <a:t>:</a:t>
            </a:r>
          </a:p>
        </p:txBody>
      </p:sp>
      <p:sp>
        <p:nvSpPr>
          <p:cNvPr id="15" name="Rectangle 14"/>
          <p:cNvSpPr>
            <a:spLocks noGrp="1" noChangeArrowheads="1"/>
          </p:cNvSpPr>
          <p:nvPr/>
        </p:nvSpPr>
        <p:spPr bwMode="auto">
          <a:xfrm>
            <a:off x="5468548" y="483869"/>
            <a:ext cx="6723452" cy="2757805"/>
          </a:xfrm>
          <a:prstGeom prst="rect">
            <a:avLst/>
          </a:prstGeom>
          <a:solidFill>
            <a:schemeClr val="bg1"/>
          </a:solidFill>
          <a:ln w="9525">
            <a:solidFill>
              <a:schemeClr val="accent2"/>
            </a:solidFill>
            <a:miter lim="800000"/>
            <a:headEnd/>
            <a:tailEnd/>
          </a:ln>
          <a:effec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fontAlgn="base">
              <a:spcBef>
                <a:spcPct val="60000"/>
              </a:spcBef>
              <a:spcAft>
                <a:spcPct val="0"/>
              </a:spcAft>
              <a:buClr>
                <a:schemeClr val="tx1"/>
              </a:buClr>
              <a:buChar char="•"/>
              <a:defRPr sz="3000">
                <a:solidFill>
                  <a:schemeClr val="tx1"/>
                </a:solidFill>
                <a:latin typeface="+mn-lt"/>
                <a:ea typeface="+mn-ea"/>
                <a:cs typeface="+mn-cs"/>
              </a:defRPr>
            </a:lvl1pPr>
            <a:lvl2pPr marL="742950" indent="-285750" algn="l" rtl="0" fontAlgn="base">
              <a:spcBef>
                <a:spcPct val="40000"/>
              </a:spcBef>
              <a:spcAft>
                <a:spcPct val="0"/>
              </a:spcAft>
              <a:buClr>
                <a:schemeClr val="tx1"/>
              </a:buClr>
              <a:buChar char="–"/>
              <a:defRPr sz="2600">
                <a:solidFill>
                  <a:schemeClr val="tx1"/>
                </a:solidFill>
                <a:latin typeface="+mn-lt"/>
              </a:defRPr>
            </a:lvl2pPr>
            <a:lvl3pPr marL="1143000" indent="-228600" algn="l" rtl="0" fontAlgn="base">
              <a:lnSpc>
                <a:spcPct val="95000"/>
              </a:lnSpc>
              <a:spcBef>
                <a:spcPct val="35000"/>
              </a:spcBef>
              <a:spcAft>
                <a:spcPct val="0"/>
              </a:spcAft>
              <a:buClr>
                <a:schemeClr val="tx1"/>
              </a:buClr>
              <a:buChar char="•"/>
              <a:defRPr sz="2400">
                <a:solidFill>
                  <a:schemeClr val="tx1"/>
                </a:solidFill>
                <a:latin typeface="+mn-lt"/>
              </a:defRPr>
            </a:lvl3pPr>
            <a:lvl4pPr marL="1600200" indent="-228600" algn="l" rtl="0" fontAlgn="base">
              <a:lnSpc>
                <a:spcPct val="75000"/>
              </a:lnSpc>
              <a:spcBef>
                <a:spcPct val="30000"/>
              </a:spcBef>
              <a:spcAft>
                <a:spcPct val="0"/>
              </a:spcAft>
              <a:buClr>
                <a:schemeClr val="tx1"/>
              </a:buClr>
              <a:buChar char="–"/>
              <a:defRPr sz="2000">
                <a:solidFill>
                  <a:schemeClr val="tx1"/>
                </a:solidFill>
                <a:latin typeface="+mn-lt"/>
              </a:defRPr>
            </a:lvl4pPr>
            <a:lvl5pPr marL="2057400" indent="-228600" algn="l" rtl="0" fontAlgn="base">
              <a:lnSpc>
                <a:spcPct val="75000"/>
              </a:lnSpc>
              <a:spcBef>
                <a:spcPct val="30000"/>
              </a:spcBef>
              <a:spcAft>
                <a:spcPct val="0"/>
              </a:spcAft>
              <a:buClr>
                <a:schemeClr val="tx1"/>
              </a:buClr>
              <a:buChar char="»"/>
              <a:defRPr>
                <a:solidFill>
                  <a:schemeClr val="tx1"/>
                </a:solidFill>
                <a:latin typeface="+mn-lt"/>
              </a:defRPr>
            </a:lvl5pPr>
            <a:lvl6pPr marL="2514600" indent="-228600" algn="l" rtl="0" fontAlgn="base">
              <a:lnSpc>
                <a:spcPct val="75000"/>
              </a:lnSpc>
              <a:spcBef>
                <a:spcPct val="30000"/>
              </a:spcBef>
              <a:spcAft>
                <a:spcPct val="0"/>
              </a:spcAft>
              <a:buClr>
                <a:schemeClr val="tx1"/>
              </a:buClr>
              <a:buChar char="»"/>
              <a:defRPr>
                <a:solidFill>
                  <a:schemeClr val="tx1"/>
                </a:solidFill>
                <a:latin typeface="+mn-lt"/>
              </a:defRPr>
            </a:lvl6pPr>
            <a:lvl7pPr marL="2971800" indent="-228600" algn="l" rtl="0" fontAlgn="base">
              <a:lnSpc>
                <a:spcPct val="75000"/>
              </a:lnSpc>
              <a:spcBef>
                <a:spcPct val="30000"/>
              </a:spcBef>
              <a:spcAft>
                <a:spcPct val="0"/>
              </a:spcAft>
              <a:buClr>
                <a:schemeClr val="tx1"/>
              </a:buClr>
              <a:buChar char="»"/>
              <a:defRPr>
                <a:solidFill>
                  <a:schemeClr val="tx1"/>
                </a:solidFill>
                <a:latin typeface="+mn-lt"/>
              </a:defRPr>
            </a:lvl7pPr>
            <a:lvl8pPr marL="3429000" indent="-228600" algn="l" rtl="0" fontAlgn="base">
              <a:lnSpc>
                <a:spcPct val="75000"/>
              </a:lnSpc>
              <a:spcBef>
                <a:spcPct val="30000"/>
              </a:spcBef>
              <a:spcAft>
                <a:spcPct val="0"/>
              </a:spcAft>
              <a:buClr>
                <a:schemeClr val="tx1"/>
              </a:buClr>
              <a:buChar char="»"/>
              <a:defRPr>
                <a:solidFill>
                  <a:schemeClr val="tx1"/>
                </a:solidFill>
                <a:latin typeface="+mn-lt"/>
              </a:defRPr>
            </a:lvl8pPr>
            <a:lvl9pPr marL="3886200" indent="-228600" algn="l" rtl="0" fontAlgn="base">
              <a:lnSpc>
                <a:spcPct val="75000"/>
              </a:lnSpc>
              <a:spcBef>
                <a:spcPct val="30000"/>
              </a:spcBef>
              <a:spcAft>
                <a:spcPct val="0"/>
              </a:spcAft>
              <a:buClr>
                <a:schemeClr val="tx1"/>
              </a:buClr>
              <a:buChar char="»"/>
              <a:defRPr>
                <a:solidFill>
                  <a:schemeClr val="tx1"/>
                </a:solidFill>
                <a:latin typeface="+mn-lt"/>
              </a:defRPr>
            </a:lvl9pPr>
          </a:lstStyle>
          <a:p>
            <a:pPr marL="342900" marR="0" lvl="0" indent="-342900" algn="l" defTabSz="914400" rtl="0" eaLnBrk="1" fontAlgn="base" latinLnBrk="0" hangingPunct="1">
              <a:lnSpc>
                <a:spcPct val="80000"/>
              </a:lnSpc>
              <a:spcBef>
                <a:spcPct val="60000"/>
              </a:spcBef>
              <a:spcAft>
                <a:spcPct val="0"/>
              </a:spcAft>
              <a:buClr>
                <a:prstClr val="black"/>
              </a:buClr>
              <a:buSzTx/>
              <a:buFontTx/>
              <a:buNone/>
              <a:tabLst/>
              <a:defRPr/>
            </a:pPr>
            <a:r>
              <a:rPr kumimoji="0" lang="en-US" sz="3200" b="1" i="0" u="none" strike="noStrike" kern="1200" cap="none" spc="0" normalizeH="0" baseline="0" noProof="0" dirty="0">
                <a:ln>
                  <a:noFill/>
                </a:ln>
                <a:solidFill>
                  <a:srgbClr val="002060"/>
                </a:solidFill>
                <a:effectLst/>
                <a:uLnTx/>
                <a:uFillTx/>
                <a:latin typeface="Calibri" panose="020F0502020204030204"/>
                <a:ea typeface="+mn-ea"/>
                <a:cs typeface="+mn-cs"/>
              </a:rPr>
              <a:t>“The purpose of this qualitative study (replace later with type of qualitative tradition) will be to ______(understand, describe, develop, discover) the ________(central focus) for _______(participants:  person, process, groups) at ______________(site)." </a:t>
            </a:r>
          </a:p>
        </p:txBody>
      </p:sp>
      <p:sp>
        <p:nvSpPr>
          <p:cNvPr id="2" name="Rectangle 1"/>
          <p:cNvSpPr/>
          <p:nvPr/>
        </p:nvSpPr>
        <p:spPr>
          <a:xfrm>
            <a:off x="5631544" y="3261361"/>
            <a:ext cx="6560456" cy="3460114"/>
          </a:xfrm>
          <a:prstGeom prst="rect">
            <a:avLst/>
          </a:prstGeom>
          <a:solidFill>
            <a:schemeClr val="bg1"/>
          </a:solidFill>
        </p:spPr>
        <p:txBody>
          <a:bodyPr wrap="square" anchor="t">
            <a:norm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Example: </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Perception of Employers towards hiring of ex-offenders</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3200" b="1" i="0" u="none" strike="noStrike" kern="1200" cap="none" spc="0" normalizeH="0" baseline="0" noProof="0" dirty="0">
                <a:ln>
                  <a:noFill/>
                </a:ln>
                <a:solidFill>
                  <a:srgbClr val="002060"/>
                </a:solidFill>
                <a:effectLst/>
                <a:uLnTx/>
                <a:uFillTx/>
                <a:latin typeface="Calibri" panose="020F0502020204030204"/>
                <a:ea typeface="+mn-ea"/>
                <a:cs typeface="+mn-cs"/>
              </a:rPr>
              <a:t>Purpose Statement</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The purpose of this qualitative study will be to understand the  perception of employers towards hiring of ex-offenders in the education sector in Kuala Lumpur </a:t>
            </a:r>
          </a:p>
        </p:txBody>
      </p:sp>
      <p:sp>
        <p:nvSpPr>
          <p:cNvPr id="13" name="Footer Placeholder 12"/>
          <p:cNvSpPr>
            <a:spLocks noGrp="1"/>
          </p:cNvSpPr>
          <p:nvPr>
            <p:ph type="ftr" sz="quarter" idx="10"/>
          </p:nvPr>
        </p:nvSpPr>
        <p:spPr>
          <a:xfrm>
            <a:off x="590550" y="6356350"/>
            <a:ext cx="4114800" cy="365125"/>
          </a:xfrm>
        </p:spPr>
        <p:txBody>
          <a:bodyPr vert="horz" lIns="91440" tIns="45720" rIns="91440" bIns="45720" rtlCol="0"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alpha val="80000"/>
                  </a:srgbClr>
                </a:solidFill>
                <a:effectLst/>
                <a:uLnTx/>
                <a:uFillTx/>
                <a:latin typeface="Calibri" panose="020F0502020204030204"/>
                <a:ea typeface="+mn-ea"/>
                <a:cs typeface="+mn-cs"/>
              </a:rPr>
              <a:t>Dr Jugindar Singh</a:t>
            </a:r>
          </a:p>
        </p:txBody>
      </p:sp>
      <p:sp>
        <p:nvSpPr>
          <p:cNvPr id="587780" name="Rectangle 4"/>
          <p:cNvSpPr>
            <a:spLocks noGrp="1" noChangeArrowheads="1"/>
          </p:cNvSpPr>
          <p:nvPr>
            <p:ph type="title"/>
          </p:nvPr>
        </p:nvSpPr>
        <p:spPr>
          <a:xfrm>
            <a:off x="621629" y="640080"/>
            <a:ext cx="4225290" cy="5578816"/>
          </a:xfrm>
          <a:prstGeom prst="rect">
            <a:avLst/>
          </a:prstGeom>
        </p:spPr>
        <p:txBody>
          <a:bodyPr vert="horz" lIns="91440" tIns="45720" rIns="91440" bIns="45720" rtlCol="0" anchor="ctr">
            <a:normAutofit/>
          </a:bodyPr>
          <a:lstStyle/>
          <a:p>
            <a:pPr algn="ctr"/>
            <a:r>
              <a:rPr lang="en-US" b="1" kern="1200">
                <a:solidFill>
                  <a:srgbClr val="FFFFFF"/>
                </a:solidFill>
                <a:latin typeface="+mj-lt"/>
                <a:ea typeface="+mj-ea"/>
                <a:cs typeface="+mj-cs"/>
              </a:rPr>
              <a:t>Purpose Statement</a:t>
            </a:r>
            <a:endParaRPr lang="en-US" kern="1200">
              <a:solidFill>
                <a:srgbClr val="FFFFFF"/>
              </a:solidFill>
              <a:latin typeface="+mj-lt"/>
              <a:ea typeface="+mj-ea"/>
              <a:cs typeface="+mj-cs"/>
            </a:endParaRPr>
          </a:p>
        </p:txBody>
      </p:sp>
    </p:spTree>
    <p:extLst>
      <p:ext uri="{BB962C8B-B14F-4D97-AF65-F5344CB8AC3E}">
        <p14:creationId xmlns:p14="http://schemas.microsoft.com/office/powerpoint/2010/main" val="2186566493"/>
      </p:ext>
    </p:extLst>
  </p:cSld>
  <p:clrMapOvr>
    <a:masterClrMapping/>
  </p:clrMapOvr>
</p:sld>
</file>

<file path=ppt/theme/theme1.xml><?xml version="1.0" encoding="utf-8"?>
<a:theme xmlns:a="http://schemas.openxmlformats.org/drawingml/2006/main" name="CosineVTI">
  <a:themeElements>
    <a:clrScheme name="AnalogousFromRegularSeedLeftStep">
      <a:dk1>
        <a:srgbClr val="000000"/>
      </a:dk1>
      <a:lt1>
        <a:srgbClr val="FFFFFF"/>
      </a:lt1>
      <a:dk2>
        <a:srgbClr val="1E1834"/>
      </a:dk2>
      <a:lt2>
        <a:srgbClr val="F0F3F2"/>
      </a:lt2>
      <a:accent1>
        <a:srgbClr val="E7298F"/>
      </a:accent1>
      <a:accent2>
        <a:srgbClr val="D517CC"/>
      </a:accent2>
      <a:accent3>
        <a:srgbClr val="A029E7"/>
      </a:accent3>
      <a:accent4>
        <a:srgbClr val="4922D7"/>
      </a:accent4>
      <a:accent5>
        <a:srgbClr val="2950E7"/>
      </a:accent5>
      <a:accent6>
        <a:srgbClr val="178DD5"/>
      </a:accent6>
      <a:hlink>
        <a:srgbClr val="349C64"/>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ppt/theme/theme2.xml><?xml version="1.0" encoding="utf-8"?>
<a:theme xmlns:a="http://schemas.openxmlformats.org/drawingml/2006/main" name="2_UCTI-Template-level-3">
  <a:themeElements>
    <a:clrScheme name="UCTI-Template-foundation-lev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CTI-Template-foundation-lev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UCTI-Template-foundation-lev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CTI-Template-foundation-lev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CTI-Template-foundation-lev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CTI-Template-foundation-lev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CTI-Template-foundation-lev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CTI-Template-foundation-lev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CTI-Template-foundation-lev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CTI-Template-foundation-lev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CTI-Template-foundation-lev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CTI-Template-foundation-lev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CTI-Template-foundation-lev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CTI-Template-foundation-lev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UCTI-Template-level-3">
  <a:themeElements>
    <a:clrScheme name="UCTI-Template-foundation-lev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CTI-Template-foundation-lev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UCTI-Template-foundation-lev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CTI-Template-foundation-lev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CTI-Template-foundation-lev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CTI-Template-foundation-lev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CTI-Template-foundation-lev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CTI-Template-foundation-lev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CTI-Template-foundation-lev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CTI-Template-foundation-lev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CTI-Template-foundation-lev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CTI-Template-foundation-lev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CTI-Template-foundation-lev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CTI-Template-foundation-lev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1669</Words>
  <Application>Microsoft Office PowerPoint</Application>
  <PresentationFormat>Widescreen</PresentationFormat>
  <Paragraphs>186</Paragraphs>
  <Slides>13</Slides>
  <Notes>0</Notes>
  <HiddenSlides>0</HiddenSlides>
  <MMClips>0</MMClips>
  <ScaleCrop>false</ScaleCrop>
  <HeadingPairs>
    <vt:vector size="6" baseType="variant">
      <vt:variant>
        <vt:lpstr>Fonts Used</vt:lpstr>
      </vt:variant>
      <vt:variant>
        <vt:i4>12</vt:i4>
      </vt:variant>
      <vt:variant>
        <vt:lpstr>Theme</vt:lpstr>
      </vt:variant>
      <vt:variant>
        <vt:i4>4</vt:i4>
      </vt:variant>
      <vt:variant>
        <vt:lpstr>Slide Titles</vt:lpstr>
      </vt:variant>
      <vt:variant>
        <vt:i4>13</vt:i4>
      </vt:variant>
    </vt:vector>
  </HeadingPairs>
  <TitlesOfParts>
    <vt:vector size="29" baseType="lpstr">
      <vt:lpstr>Aharoni</vt:lpstr>
      <vt:lpstr>Arial</vt:lpstr>
      <vt:lpstr>Arial Narrow</vt:lpstr>
      <vt:lpstr>Calibri</vt:lpstr>
      <vt:lpstr>Calibri Light</vt:lpstr>
      <vt:lpstr>Georgia</vt:lpstr>
      <vt:lpstr>Gill Sans MT</vt:lpstr>
      <vt:lpstr>Grandview</vt:lpstr>
      <vt:lpstr>MeridienLTStd-Bold</vt:lpstr>
      <vt:lpstr>MeridienLTStd-Roman</vt:lpstr>
      <vt:lpstr>Times New Roman</vt:lpstr>
      <vt:lpstr>Wingdings</vt:lpstr>
      <vt:lpstr>CosineVTI</vt:lpstr>
      <vt:lpstr>2_UCTI-Template-level-3</vt:lpstr>
      <vt:lpstr>3_UCTI-Template-level-3</vt:lpstr>
      <vt:lpstr>Office Theme</vt:lpstr>
      <vt:lpstr>Problem Statement, Purpose statement and Research Questions for Qualitative</vt:lpstr>
      <vt:lpstr>Merriam and Tisdell (2015)</vt:lpstr>
      <vt:lpstr>Problem Identification  </vt:lpstr>
      <vt:lpstr>Problem Identification? - Creswell</vt:lpstr>
      <vt:lpstr>Five Elements of a “Problem Statement”</vt:lpstr>
      <vt:lpstr>Deficiency Model - Cresswell</vt:lpstr>
      <vt:lpstr>PROBLEM STATEMENT: ENGAGING MOMENTS: ADULT EDUCATORS READING AND RESPONDING TO EMOTION IN THE CLASSROOM. An explratory study.</vt:lpstr>
      <vt:lpstr>Purpose Statement</vt:lpstr>
      <vt:lpstr>Purpose Statement</vt:lpstr>
      <vt:lpstr>Research questions </vt:lpstr>
      <vt:lpstr>Title: THE ROLE OF SELF-DIRECTED LEARNING IN OLDER ADULTS’ HEALTH CARE.</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Statement, Purpose statement and Research Questions for Qualitative</dc:title>
  <dc:creator>Assoc. Prof. Dr. Jugindar Singh</dc:creator>
  <cp:lastModifiedBy>Assoc. Prof. Dr. Jugindar Singh</cp:lastModifiedBy>
  <cp:revision>2</cp:revision>
  <dcterms:created xsi:type="dcterms:W3CDTF">2022-07-09T03:58:10Z</dcterms:created>
  <dcterms:modified xsi:type="dcterms:W3CDTF">2022-07-09T04:13:42Z</dcterms:modified>
</cp:coreProperties>
</file>