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708" r:id="rId4"/>
  </p:sldMasterIdLst>
  <p:notesMasterIdLst>
    <p:notesMasterId r:id="rId47"/>
  </p:notesMasterIdLst>
  <p:sldIdLst>
    <p:sldId id="257" r:id="rId5"/>
    <p:sldId id="927" r:id="rId6"/>
    <p:sldId id="1095" r:id="rId7"/>
    <p:sldId id="928" r:id="rId8"/>
    <p:sldId id="929" r:id="rId9"/>
    <p:sldId id="930" r:id="rId10"/>
    <p:sldId id="931" r:id="rId11"/>
    <p:sldId id="1097" r:id="rId12"/>
    <p:sldId id="1099" r:id="rId13"/>
    <p:sldId id="1100" r:id="rId14"/>
    <p:sldId id="1102" r:id="rId15"/>
    <p:sldId id="1103" r:id="rId16"/>
    <p:sldId id="767" r:id="rId17"/>
    <p:sldId id="769" r:id="rId18"/>
    <p:sldId id="770" r:id="rId19"/>
    <p:sldId id="1106" r:id="rId20"/>
    <p:sldId id="1107" r:id="rId21"/>
    <p:sldId id="1108" r:id="rId22"/>
    <p:sldId id="781" r:id="rId23"/>
    <p:sldId id="782" r:id="rId24"/>
    <p:sldId id="1111" r:id="rId25"/>
    <p:sldId id="784" r:id="rId26"/>
    <p:sldId id="404" r:id="rId27"/>
    <p:sldId id="1125" r:id="rId28"/>
    <p:sldId id="787" r:id="rId29"/>
    <p:sldId id="788" r:id="rId30"/>
    <p:sldId id="1118" r:id="rId31"/>
    <p:sldId id="1119" r:id="rId32"/>
    <p:sldId id="799" r:id="rId33"/>
    <p:sldId id="1121" r:id="rId34"/>
    <p:sldId id="1196" r:id="rId35"/>
    <p:sldId id="1202" r:id="rId36"/>
    <p:sldId id="1203" r:id="rId37"/>
    <p:sldId id="1139" r:id="rId38"/>
    <p:sldId id="966" r:id="rId39"/>
    <p:sldId id="1140" r:id="rId40"/>
    <p:sldId id="1197" r:id="rId41"/>
    <p:sldId id="1122" r:id="rId42"/>
    <p:sldId id="1198" r:id="rId43"/>
    <p:sldId id="1199" r:id="rId44"/>
    <p:sldId id="1200" r:id="rId45"/>
    <p:sldId id="1214"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2B6F37-C0E7-4359-9DB9-4098246F4486}" type="datetimeFigureOut">
              <a:rPr lang="en-US" smtClean="0"/>
              <a:t>7/9/2022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77F99E-712A-4C55-9DD1-695D5696C3E3}" type="slidenum">
              <a:rPr lang="en-US" smtClean="0"/>
              <a:t>‹#›</a:t>
            </a:fld>
            <a:endParaRPr lang="en-US"/>
          </a:p>
        </p:txBody>
      </p:sp>
    </p:spTree>
    <p:extLst>
      <p:ext uri="{BB962C8B-B14F-4D97-AF65-F5344CB8AC3E}">
        <p14:creationId xmlns:p14="http://schemas.microsoft.com/office/powerpoint/2010/main" val="1698388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5A69D260-0CA0-4C46-812F-8EFED3AF54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7F913D9-E6AB-43F2-BDD0-A9119C41E553}" type="slidenum">
              <a:rPr kumimoji="0" lang="en-US" altLang="ar-SA"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altLang="ar-SA"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28675" name="Rectangle 2">
            <a:extLst>
              <a:ext uri="{FF2B5EF4-FFF2-40B4-BE49-F238E27FC236}">
                <a16:creationId xmlns:a16="http://schemas.microsoft.com/office/drawing/2014/main" id="{44D5B8FA-1C78-4800-8AA4-68053251FD97}"/>
              </a:ext>
            </a:extLst>
          </p:cNvPr>
          <p:cNvSpPr>
            <a:spLocks noGrp="1" noRot="1" noChangeAspect="1" noChangeArrowheads="1" noTextEdit="1"/>
          </p:cNvSpPr>
          <p:nvPr>
            <p:ph type="sldImg"/>
          </p:nvPr>
        </p:nvSpPr>
        <p:spPr>
          <a:ln w="12699" cap="flat"/>
        </p:spPr>
      </p:sp>
      <p:sp>
        <p:nvSpPr>
          <p:cNvPr id="28676" name="Rectangle 3">
            <a:extLst>
              <a:ext uri="{FF2B5EF4-FFF2-40B4-BE49-F238E27FC236}">
                <a16:creationId xmlns:a16="http://schemas.microsoft.com/office/drawing/2014/main" id="{8E4AEBFB-9235-4805-918A-1C379565F7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endParaRPr lang="tr-TR" altLang="ar-SA"/>
          </a:p>
        </p:txBody>
      </p:sp>
    </p:spTree>
    <p:extLst>
      <p:ext uri="{BB962C8B-B14F-4D97-AF65-F5344CB8AC3E}">
        <p14:creationId xmlns:p14="http://schemas.microsoft.com/office/powerpoint/2010/main" val="779575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7/9/2022</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93169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7/9/2022</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159851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7/9/2022</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9422112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
          <p:cNvSpPr>
            <a:spLocks noChangeArrowheads="1"/>
          </p:cNvSpPr>
          <p:nvPr/>
        </p:nvSpPr>
        <p:spPr bwMode="auto">
          <a:xfrm>
            <a:off x="0" y="0"/>
            <a:ext cx="12192000" cy="3429000"/>
          </a:xfrm>
          <a:prstGeom prst="rect">
            <a:avLst/>
          </a:prstGeom>
          <a:solidFill>
            <a:srgbClr val="C44C4C"/>
          </a:solidFill>
          <a:ln w="9525">
            <a:noFill/>
            <a:miter lim="800000"/>
            <a:headEnd/>
            <a:tailEnd/>
          </a:ln>
          <a:effectLst/>
        </p:spPr>
        <p:txBody>
          <a:bodyPr wrap="none"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a:ea typeface="+mn-ea"/>
              <a:cs typeface="+mn-cs"/>
            </a:endParaRPr>
          </a:p>
        </p:txBody>
      </p:sp>
      <p:pic>
        <p:nvPicPr>
          <p:cNvPr id="5" name="Picture 10" descr="ucti_logo_transparent_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2417763"/>
            <a:ext cx="3170767"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 y="3838575"/>
            <a:ext cx="316230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7042" name="Rectangle 2"/>
          <p:cNvSpPr>
            <a:spLocks noGrp="1" noChangeArrowheads="1"/>
          </p:cNvSpPr>
          <p:nvPr>
            <p:ph type="ctrTitle"/>
          </p:nvPr>
        </p:nvSpPr>
        <p:spPr>
          <a:xfrm>
            <a:off x="3185584" y="1952628"/>
            <a:ext cx="9006416" cy="1470025"/>
          </a:xfrm>
        </p:spPr>
        <p:txBody>
          <a:bodyPr/>
          <a:lstStyle>
            <a:lvl1pPr>
              <a:defRPr/>
            </a:lvl1pPr>
          </a:lstStyle>
          <a:p>
            <a:r>
              <a:rPr lang="en-US"/>
              <a:t>Click to edit Master title style</a:t>
            </a:r>
          </a:p>
        </p:txBody>
      </p:sp>
      <p:sp>
        <p:nvSpPr>
          <p:cNvPr id="87043" name="Rectangle 3"/>
          <p:cNvSpPr>
            <a:spLocks noGrp="1" noChangeArrowheads="1"/>
          </p:cNvSpPr>
          <p:nvPr>
            <p:ph type="subTitle" idx="1"/>
          </p:nvPr>
        </p:nvSpPr>
        <p:spPr>
          <a:xfrm>
            <a:off x="3166533" y="3886200"/>
            <a:ext cx="9025467" cy="17526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36136368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ftr" sz="quarter" idx="10"/>
          </p:nvPr>
        </p:nvSpPr>
        <p:spPr>
          <a:ln/>
        </p:spPr>
        <p:txBody>
          <a:bodyPr/>
          <a:lstStyle>
            <a:lvl1pPr>
              <a:defRPr/>
            </a:lvl1pPr>
          </a:lstStyle>
          <a:p>
            <a:r>
              <a:rPr lang="en-US">
                <a:solidFill>
                  <a:srgbClr val="000000"/>
                </a:solidFill>
              </a:rPr>
              <a:t>Dr Jugindar Singh</a:t>
            </a:r>
          </a:p>
        </p:txBody>
      </p:sp>
    </p:spTree>
    <p:extLst>
      <p:ext uri="{BB962C8B-B14F-4D97-AF65-F5344CB8AC3E}">
        <p14:creationId xmlns:p14="http://schemas.microsoft.com/office/powerpoint/2010/main" val="1562891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8"/>
          <p:cNvSpPr>
            <a:spLocks noGrp="1" noChangeArrowheads="1"/>
          </p:cNvSpPr>
          <p:nvPr>
            <p:ph type="ftr" sz="quarter" idx="10"/>
          </p:nvPr>
        </p:nvSpPr>
        <p:spPr>
          <a:ln/>
        </p:spPr>
        <p:txBody>
          <a:bodyPr/>
          <a:lstStyle>
            <a:lvl1pPr>
              <a:defRPr/>
            </a:lvl1pPr>
          </a:lstStyle>
          <a:p>
            <a:r>
              <a:rPr lang="en-US">
                <a:solidFill>
                  <a:srgbClr val="000000"/>
                </a:solidFill>
              </a:rPr>
              <a:t>Dr Jugindar Singh</a:t>
            </a:r>
          </a:p>
        </p:txBody>
      </p:sp>
    </p:spTree>
    <p:extLst>
      <p:ext uri="{BB962C8B-B14F-4D97-AF65-F5344CB8AC3E}">
        <p14:creationId xmlns:p14="http://schemas.microsoft.com/office/powerpoint/2010/main" val="34377361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9817" y="1697038"/>
            <a:ext cx="5384800" cy="452596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37817" y="1697038"/>
            <a:ext cx="5384800" cy="452596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ftr" sz="quarter" idx="10"/>
          </p:nvPr>
        </p:nvSpPr>
        <p:spPr>
          <a:ln/>
        </p:spPr>
        <p:txBody>
          <a:bodyPr/>
          <a:lstStyle>
            <a:lvl1pPr>
              <a:defRPr/>
            </a:lvl1pPr>
          </a:lstStyle>
          <a:p>
            <a:r>
              <a:rPr lang="en-US">
                <a:solidFill>
                  <a:srgbClr val="000000"/>
                </a:solidFill>
              </a:rPr>
              <a:t>Dr Jugindar Singh</a:t>
            </a:r>
          </a:p>
        </p:txBody>
      </p:sp>
    </p:spTree>
    <p:extLst>
      <p:ext uri="{BB962C8B-B14F-4D97-AF65-F5344CB8AC3E}">
        <p14:creationId xmlns:p14="http://schemas.microsoft.com/office/powerpoint/2010/main" val="17224503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ftr" sz="quarter" idx="10"/>
          </p:nvPr>
        </p:nvSpPr>
        <p:spPr>
          <a:ln/>
        </p:spPr>
        <p:txBody>
          <a:bodyPr/>
          <a:lstStyle>
            <a:lvl1pPr>
              <a:defRPr/>
            </a:lvl1pPr>
          </a:lstStyle>
          <a:p>
            <a:r>
              <a:rPr lang="en-US">
                <a:solidFill>
                  <a:srgbClr val="000000"/>
                </a:solidFill>
              </a:rPr>
              <a:t>Dr Jugindar Singh</a:t>
            </a:r>
          </a:p>
        </p:txBody>
      </p:sp>
    </p:spTree>
    <p:extLst>
      <p:ext uri="{BB962C8B-B14F-4D97-AF65-F5344CB8AC3E}">
        <p14:creationId xmlns:p14="http://schemas.microsoft.com/office/powerpoint/2010/main" val="33632790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ftr" sz="quarter" idx="10"/>
          </p:nvPr>
        </p:nvSpPr>
        <p:spPr>
          <a:ln/>
        </p:spPr>
        <p:txBody>
          <a:bodyPr/>
          <a:lstStyle>
            <a:lvl1pPr>
              <a:defRPr/>
            </a:lvl1pPr>
          </a:lstStyle>
          <a:p>
            <a:r>
              <a:rPr lang="en-US">
                <a:solidFill>
                  <a:srgbClr val="000000"/>
                </a:solidFill>
              </a:rPr>
              <a:t>Dr Jugindar Singh</a:t>
            </a:r>
          </a:p>
        </p:txBody>
      </p:sp>
    </p:spTree>
    <p:extLst>
      <p:ext uri="{BB962C8B-B14F-4D97-AF65-F5344CB8AC3E}">
        <p14:creationId xmlns:p14="http://schemas.microsoft.com/office/powerpoint/2010/main" val="13576007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r>
              <a:rPr lang="en-US">
                <a:solidFill>
                  <a:srgbClr val="000000"/>
                </a:solidFill>
              </a:rPr>
              <a:t>Dr Jugindar Singh</a:t>
            </a:r>
          </a:p>
        </p:txBody>
      </p:sp>
    </p:spTree>
    <p:extLst>
      <p:ext uri="{BB962C8B-B14F-4D97-AF65-F5344CB8AC3E}">
        <p14:creationId xmlns:p14="http://schemas.microsoft.com/office/powerpoint/2010/main" val="36934638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8"/>
          <p:cNvSpPr>
            <a:spLocks noGrp="1" noChangeArrowheads="1"/>
          </p:cNvSpPr>
          <p:nvPr>
            <p:ph type="ftr" sz="quarter" idx="10"/>
          </p:nvPr>
        </p:nvSpPr>
        <p:spPr>
          <a:ln/>
        </p:spPr>
        <p:txBody>
          <a:bodyPr/>
          <a:lstStyle>
            <a:lvl1pPr>
              <a:defRPr/>
            </a:lvl1pPr>
          </a:lstStyle>
          <a:p>
            <a:r>
              <a:rPr lang="en-US">
                <a:solidFill>
                  <a:srgbClr val="000000"/>
                </a:solidFill>
              </a:rPr>
              <a:t>Dr Jugindar Singh</a:t>
            </a:r>
          </a:p>
        </p:txBody>
      </p:sp>
    </p:spTree>
    <p:extLst>
      <p:ext uri="{BB962C8B-B14F-4D97-AF65-F5344CB8AC3E}">
        <p14:creationId xmlns:p14="http://schemas.microsoft.com/office/powerpoint/2010/main" val="2095356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7/9/2022</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728171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8"/>
          <p:cNvSpPr>
            <a:spLocks noGrp="1" noChangeArrowheads="1"/>
          </p:cNvSpPr>
          <p:nvPr>
            <p:ph type="ftr" sz="quarter" idx="10"/>
          </p:nvPr>
        </p:nvSpPr>
        <p:spPr>
          <a:ln/>
        </p:spPr>
        <p:txBody>
          <a:bodyPr/>
          <a:lstStyle>
            <a:lvl1pPr>
              <a:defRPr/>
            </a:lvl1pPr>
          </a:lstStyle>
          <a:p>
            <a:r>
              <a:rPr lang="en-US">
                <a:solidFill>
                  <a:srgbClr val="000000"/>
                </a:solidFill>
              </a:rPr>
              <a:t>Dr Jugindar Singh</a:t>
            </a:r>
          </a:p>
        </p:txBody>
      </p:sp>
    </p:spTree>
    <p:extLst>
      <p:ext uri="{BB962C8B-B14F-4D97-AF65-F5344CB8AC3E}">
        <p14:creationId xmlns:p14="http://schemas.microsoft.com/office/powerpoint/2010/main" val="26507260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ftr" sz="quarter" idx="10"/>
          </p:nvPr>
        </p:nvSpPr>
        <p:spPr>
          <a:ln/>
        </p:spPr>
        <p:txBody>
          <a:bodyPr/>
          <a:lstStyle>
            <a:lvl1pPr>
              <a:defRPr/>
            </a:lvl1pPr>
          </a:lstStyle>
          <a:p>
            <a:r>
              <a:rPr lang="en-US">
                <a:solidFill>
                  <a:srgbClr val="000000"/>
                </a:solidFill>
              </a:rPr>
              <a:t>Dr Jugindar Singh</a:t>
            </a:r>
          </a:p>
        </p:txBody>
      </p:sp>
    </p:spTree>
    <p:extLst>
      <p:ext uri="{BB962C8B-B14F-4D97-AF65-F5344CB8AC3E}">
        <p14:creationId xmlns:p14="http://schemas.microsoft.com/office/powerpoint/2010/main" val="37304604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79417" y="274638"/>
            <a:ext cx="2743200" cy="5948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7700" y="274638"/>
            <a:ext cx="8028517" cy="594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ftr" sz="quarter" idx="10"/>
          </p:nvPr>
        </p:nvSpPr>
        <p:spPr>
          <a:ln/>
        </p:spPr>
        <p:txBody>
          <a:bodyPr/>
          <a:lstStyle>
            <a:lvl1pPr>
              <a:defRPr/>
            </a:lvl1pPr>
          </a:lstStyle>
          <a:p>
            <a:r>
              <a:rPr lang="en-US">
                <a:solidFill>
                  <a:srgbClr val="000000"/>
                </a:solidFill>
              </a:rPr>
              <a:t>Dr Jugindar Singh</a:t>
            </a:r>
          </a:p>
        </p:txBody>
      </p:sp>
    </p:spTree>
    <p:extLst>
      <p:ext uri="{BB962C8B-B14F-4D97-AF65-F5344CB8AC3E}">
        <p14:creationId xmlns:p14="http://schemas.microsoft.com/office/powerpoint/2010/main" val="3911975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
          <p:cNvSpPr>
            <a:spLocks noChangeArrowheads="1"/>
          </p:cNvSpPr>
          <p:nvPr/>
        </p:nvSpPr>
        <p:spPr bwMode="auto">
          <a:xfrm>
            <a:off x="0" y="0"/>
            <a:ext cx="12192000" cy="3429000"/>
          </a:xfrm>
          <a:prstGeom prst="rect">
            <a:avLst/>
          </a:prstGeom>
          <a:solidFill>
            <a:srgbClr val="C44C4C"/>
          </a:solidFill>
          <a:ln w="9525">
            <a:noFill/>
            <a:miter lim="800000"/>
            <a:headEnd/>
            <a:tailEnd/>
          </a:ln>
          <a:effectLst/>
        </p:spPr>
        <p:txBody>
          <a:bodyPr wrap="none"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a:ea typeface="+mn-ea"/>
              <a:cs typeface="+mn-cs"/>
            </a:endParaRPr>
          </a:p>
        </p:txBody>
      </p:sp>
      <p:pic>
        <p:nvPicPr>
          <p:cNvPr id="5" name="Picture 10" descr="ucti_logo_transparent_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2417763"/>
            <a:ext cx="3170767"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 y="3838575"/>
            <a:ext cx="316230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7042" name="Rectangle 2"/>
          <p:cNvSpPr>
            <a:spLocks noGrp="1" noChangeArrowheads="1"/>
          </p:cNvSpPr>
          <p:nvPr>
            <p:ph type="ctrTitle"/>
          </p:nvPr>
        </p:nvSpPr>
        <p:spPr>
          <a:xfrm>
            <a:off x="3185584" y="1952628"/>
            <a:ext cx="9006416" cy="1470025"/>
          </a:xfrm>
        </p:spPr>
        <p:txBody>
          <a:bodyPr/>
          <a:lstStyle>
            <a:lvl1pPr>
              <a:defRPr/>
            </a:lvl1pPr>
          </a:lstStyle>
          <a:p>
            <a:r>
              <a:rPr lang="en-US"/>
              <a:t>Click to edit Master title style</a:t>
            </a:r>
          </a:p>
        </p:txBody>
      </p:sp>
      <p:sp>
        <p:nvSpPr>
          <p:cNvPr id="87043" name="Rectangle 3"/>
          <p:cNvSpPr>
            <a:spLocks noGrp="1" noChangeArrowheads="1"/>
          </p:cNvSpPr>
          <p:nvPr>
            <p:ph type="subTitle" idx="1"/>
          </p:nvPr>
        </p:nvSpPr>
        <p:spPr>
          <a:xfrm>
            <a:off x="3166533" y="3886200"/>
            <a:ext cx="9025467" cy="17526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2286355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ftr" sz="quarter" idx="10"/>
          </p:nvPr>
        </p:nvSpPr>
        <p:spPr>
          <a:ln/>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10712755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8"/>
          <p:cNvSpPr>
            <a:spLocks noGrp="1" noChangeArrowheads="1"/>
          </p:cNvSpPr>
          <p:nvPr>
            <p:ph type="ftr" sz="quarter" idx="10"/>
          </p:nvPr>
        </p:nvSpPr>
        <p:spPr>
          <a:ln/>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17156999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9817" y="1697038"/>
            <a:ext cx="5384800" cy="452596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37817" y="1697038"/>
            <a:ext cx="5384800" cy="452596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ftr" sz="quarter" idx="10"/>
          </p:nvPr>
        </p:nvSpPr>
        <p:spPr>
          <a:ln/>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5382754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ftr" sz="quarter" idx="10"/>
          </p:nvPr>
        </p:nvSpPr>
        <p:spPr>
          <a:ln/>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12362767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ftr" sz="quarter" idx="10"/>
          </p:nvPr>
        </p:nvSpPr>
        <p:spPr>
          <a:ln/>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8189940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116459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7/9/2022</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521764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8"/>
          <p:cNvSpPr>
            <a:spLocks noGrp="1" noChangeArrowheads="1"/>
          </p:cNvSpPr>
          <p:nvPr>
            <p:ph type="ftr" sz="quarter" idx="10"/>
          </p:nvPr>
        </p:nvSpPr>
        <p:spPr>
          <a:ln/>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37968817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8"/>
          <p:cNvSpPr>
            <a:spLocks noGrp="1" noChangeArrowheads="1"/>
          </p:cNvSpPr>
          <p:nvPr>
            <p:ph type="ftr" sz="quarter" idx="10"/>
          </p:nvPr>
        </p:nvSpPr>
        <p:spPr>
          <a:ln/>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11717200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ftr" sz="quarter" idx="10"/>
          </p:nvPr>
        </p:nvSpPr>
        <p:spPr>
          <a:ln/>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15515325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79417" y="274638"/>
            <a:ext cx="2743200" cy="5948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7700" y="274638"/>
            <a:ext cx="8028517" cy="594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ftr" sz="quarter" idx="10"/>
          </p:nvPr>
        </p:nvSpPr>
        <p:spPr>
          <a:ln/>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7602840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92AFADA-E8EB-4C51-BC42-C24049849201}" type="datetime1">
              <a:rPr lang="en-US" smtClean="0"/>
              <a:t>7/9/2022</a:t>
            </a:fld>
            <a:endParaRPr lang="en-US" dirty="0"/>
          </a:p>
        </p:txBody>
      </p:sp>
      <p:sp>
        <p:nvSpPr>
          <p:cNvPr id="5" name="Footer Placeholder 4"/>
          <p:cNvSpPr>
            <a:spLocks noGrp="1"/>
          </p:cNvSpPr>
          <p:nvPr>
            <p:ph type="ftr" sz="quarter" idx="11"/>
          </p:nvPr>
        </p:nvSpPr>
        <p:spPr/>
        <p:txBody>
          <a:bodyPr/>
          <a:lstStyle/>
          <a:p>
            <a:r>
              <a:rPr lang="en-US"/>
              <a:t>Dr Jugindar Singh</a:t>
            </a:r>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18170225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53792B5-BB86-44B1-9C65-523711466C2A}" type="datetime1">
              <a:rPr lang="en-US" smtClean="0"/>
              <a:t>7/9/2022</a:t>
            </a:fld>
            <a:endParaRPr lang="en-US" dirty="0"/>
          </a:p>
        </p:txBody>
      </p:sp>
      <p:sp>
        <p:nvSpPr>
          <p:cNvPr id="8" name="Footer Placeholder 7"/>
          <p:cNvSpPr>
            <a:spLocks noGrp="1"/>
          </p:cNvSpPr>
          <p:nvPr>
            <p:ph type="ftr" sz="quarter" idx="11"/>
          </p:nvPr>
        </p:nvSpPr>
        <p:spPr/>
        <p:txBody>
          <a:bodyPr/>
          <a:lstStyle/>
          <a:p>
            <a:r>
              <a:rPr lang="en-US"/>
              <a:t>Dr Jugindar Singh</a:t>
            </a:r>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27362287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D19B17B-AAE1-44CE-A410-CB982D943B02}" type="datetime1">
              <a:rPr lang="en-US" smtClean="0"/>
              <a:t>7/9/2022</a:t>
            </a:fld>
            <a:endParaRPr lang="en-US" dirty="0"/>
          </a:p>
        </p:txBody>
      </p:sp>
      <p:sp>
        <p:nvSpPr>
          <p:cNvPr id="5" name="Footer Placeholder 4"/>
          <p:cNvSpPr>
            <a:spLocks noGrp="1"/>
          </p:cNvSpPr>
          <p:nvPr>
            <p:ph type="ftr" sz="quarter" idx="11"/>
          </p:nvPr>
        </p:nvSpPr>
        <p:spPr/>
        <p:txBody>
          <a:bodyPr/>
          <a:lstStyle/>
          <a:p>
            <a:r>
              <a:rPr lang="en-US"/>
              <a:t>Dr Jugindar Singh</a:t>
            </a:r>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14638303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DE7E437F-5000-46D6-9182-F9FA7BBA5081}" type="datetime1">
              <a:rPr lang="en-US" smtClean="0"/>
              <a:t>7/9/2022</a:t>
            </a:fld>
            <a:endParaRPr lang="en-US" dirty="0"/>
          </a:p>
        </p:txBody>
      </p:sp>
      <p:sp>
        <p:nvSpPr>
          <p:cNvPr id="9" name="Footer Placeholder 8"/>
          <p:cNvSpPr>
            <a:spLocks noGrp="1"/>
          </p:cNvSpPr>
          <p:nvPr>
            <p:ph type="ftr" sz="quarter" idx="11"/>
          </p:nvPr>
        </p:nvSpPr>
        <p:spPr/>
        <p:txBody>
          <a:bodyPr/>
          <a:lstStyle/>
          <a:p>
            <a:r>
              <a:rPr lang="en-US"/>
              <a:t>Dr Jugindar Singh</a:t>
            </a:r>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34229766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56F59802-CEB5-4E6B-A836-2EB5C57E5D02}" type="datetime1">
              <a:rPr lang="en-US" smtClean="0"/>
              <a:t>7/9/2022</a:t>
            </a:fld>
            <a:endParaRPr lang="en-US" dirty="0"/>
          </a:p>
        </p:txBody>
      </p:sp>
      <p:sp>
        <p:nvSpPr>
          <p:cNvPr id="8" name="Footer Placeholder 7"/>
          <p:cNvSpPr>
            <a:spLocks noGrp="1"/>
          </p:cNvSpPr>
          <p:nvPr>
            <p:ph type="ftr" sz="quarter" idx="11"/>
          </p:nvPr>
        </p:nvSpPr>
        <p:spPr/>
        <p:txBody>
          <a:bodyPr/>
          <a:lstStyle/>
          <a:p>
            <a:r>
              <a:rPr lang="en-US"/>
              <a:t>Dr Jugindar Singh</a:t>
            </a:r>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8201230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62AFF-3B62-4700-965E-E5BFCD991FAD}" type="datetime1">
              <a:rPr lang="en-US" smtClean="0"/>
              <a:t>7/9/2022</a:t>
            </a:fld>
            <a:endParaRPr lang="en-US" dirty="0"/>
          </a:p>
        </p:txBody>
      </p:sp>
      <p:sp>
        <p:nvSpPr>
          <p:cNvPr id="4" name="Footer Placeholder 3"/>
          <p:cNvSpPr>
            <a:spLocks noGrp="1"/>
          </p:cNvSpPr>
          <p:nvPr>
            <p:ph type="ftr" sz="quarter" idx="11"/>
          </p:nvPr>
        </p:nvSpPr>
        <p:spPr/>
        <p:txBody>
          <a:bodyPr/>
          <a:lstStyle/>
          <a:p>
            <a:r>
              <a:rPr lang="en-US"/>
              <a:t>Dr Jugindar Singh</a:t>
            </a:r>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3518290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7/9/2022</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538596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F6927D-D037-4B8E-B650-ECE250E9DDFC}" type="datetime1">
              <a:rPr lang="en-US" smtClean="0"/>
              <a:t>7/9/2022</a:t>
            </a:fld>
            <a:endParaRPr lang="en-US" dirty="0"/>
          </a:p>
        </p:txBody>
      </p:sp>
      <p:sp>
        <p:nvSpPr>
          <p:cNvPr id="3" name="Footer Placeholder 2"/>
          <p:cNvSpPr>
            <a:spLocks noGrp="1"/>
          </p:cNvSpPr>
          <p:nvPr>
            <p:ph type="ftr" sz="quarter" idx="11"/>
          </p:nvPr>
        </p:nvSpPr>
        <p:spPr/>
        <p:txBody>
          <a:bodyPr/>
          <a:lstStyle/>
          <a:p>
            <a:r>
              <a:rPr lang="en-US"/>
              <a:t>Dr Jugindar Singh</a:t>
            </a:r>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15595293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980DA190-C75F-47F7-9BE4-F4036CD72D90}" type="datetime1">
              <a:rPr lang="en-US" smtClean="0"/>
              <a:t>7/9/2022</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r>
              <a:rPr lang="en-US"/>
              <a:t>Dr Jugindar Singh</a:t>
            </a:r>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26028389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85000"/>
            </a:schemeClr>
          </a:solidFill>
        </p:spPr>
        <p:txBody>
          <a:bodyPr anchor="t"/>
          <a:lstStyle>
            <a:lvl1pPr marL="0" indent="0">
              <a:buNone/>
              <a:defRPr sz="32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EE552BFB-7CCA-4DA4-9E33-E43B39594A32}" type="datetime1">
              <a:rPr lang="en-US" smtClean="0"/>
              <a:t>7/9/2022</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r>
              <a:rPr lang="en-US"/>
              <a:t>Dr Jugindar Singh</a:t>
            </a:r>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4199334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2D477E-216F-4182-8231-1218E0A20015}" type="datetime1">
              <a:rPr lang="en-US" smtClean="0"/>
              <a:t>7/9/2022</a:t>
            </a:fld>
            <a:endParaRPr lang="en-US" dirty="0"/>
          </a:p>
        </p:txBody>
      </p:sp>
      <p:sp>
        <p:nvSpPr>
          <p:cNvPr id="5" name="Footer Placeholder 4"/>
          <p:cNvSpPr>
            <a:spLocks noGrp="1"/>
          </p:cNvSpPr>
          <p:nvPr>
            <p:ph type="ftr" sz="quarter" idx="11"/>
          </p:nvPr>
        </p:nvSpPr>
        <p:spPr/>
        <p:txBody>
          <a:bodyPr/>
          <a:lstStyle/>
          <a:p>
            <a:r>
              <a:rPr lang="en-US"/>
              <a:t>Dr Jugindar Singh</a:t>
            </a:r>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33689705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586BE2-44EC-4770-A4DA-7ECE0BA243AE}" type="datetime1">
              <a:rPr lang="en-US" smtClean="0"/>
              <a:t>7/9/2022</a:t>
            </a:fld>
            <a:endParaRPr lang="en-US" dirty="0"/>
          </a:p>
        </p:txBody>
      </p:sp>
      <p:sp>
        <p:nvSpPr>
          <p:cNvPr id="5" name="Footer Placeholder 4"/>
          <p:cNvSpPr>
            <a:spLocks noGrp="1"/>
          </p:cNvSpPr>
          <p:nvPr>
            <p:ph type="ftr" sz="quarter" idx="11"/>
          </p:nvPr>
        </p:nvSpPr>
        <p:spPr/>
        <p:txBody>
          <a:bodyPr/>
          <a:lstStyle/>
          <a:p>
            <a:r>
              <a:rPr lang="en-US"/>
              <a:t>Dr Jugindar Singh</a:t>
            </a:r>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124872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7/9/2022</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219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7/9/2022</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53164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7/9/2022</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901411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7/9/2022</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3705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7/9/2022</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8828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7/9/2022</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38946782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9"/>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090153" y="0"/>
            <a:ext cx="2101849"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6019" name="Rectangle 3"/>
          <p:cNvSpPr>
            <a:spLocks noChangeArrowheads="1"/>
          </p:cNvSpPr>
          <p:nvPr/>
        </p:nvSpPr>
        <p:spPr bwMode="auto">
          <a:xfrm>
            <a:off x="0" y="6621466"/>
            <a:ext cx="12192000" cy="236537"/>
          </a:xfrm>
          <a:prstGeom prst="rect">
            <a:avLst/>
          </a:prstGeom>
          <a:solidFill>
            <a:srgbClr val="C44C4C"/>
          </a:solidFill>
          <a:ln w="9525">
            <a:noFill/>
            <a:miter lim="800000"/>
            <a:headEnd/>
            <a:tailEnd/>
          </a:ln>
          <a:effectLst/>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a:ea typeface="+mn-ea"/>
              <a:cs typeface="+mn-cs"/>
            </a:endParaRPr>
          </a:p>
        </p:txBody>
      </p:sp>
      <p:sp>
        <p:nvSpPr>
          <p:cNvPr id="1028" name="Rectangle 4"/>
          <p:cNvSpPr>
            <a:spLocks noGrp="1" noChangeArrowheads="1"/>
          </p:cNvSpPr>
          <p:nvPr>
            <p:ph type="body" idx="1"/>
          </p:nvPr>
        </p:nvSpPr>
        <p:spPr bwMode="auto">
          <a:xfrm>
            <a:off x="630767" y="1736728"/>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6"/>
          <p:cNvSpPr>
            <a:spLocks noGrp="1" noChangeArrowheads="1"/>
          </p:cNvSpPr>
          <p:nvPr>
            <p:ph type="title"/>
          </p:nvPr>
        </p:nvSpPr>
        <p:spPr bwMode="auto">
          <a:xfrm>
            <a:off x="647700" y="274638"/>
            <a:ext cx="938953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6023" name="Rectangle 7"/>
          <p:cNvSpPr>
            <a:spLocks noChangeArrowheads="1"/>
          </p:cNvSpPr>
          <p:nvPr/>
        </p:nvSpPr>
        <p:spPr bwMode="auto">
          <a:xfrm>
            <a:off x="1" y="6597650"/>
            <a:ext cx="3615267" cy="260350"/>
          </a:xfrm>
          <a:prstGeom prst="rect">
            <a:avLst/>
          </a:prstGeom>
          <a:noFill/>
          <a:ln w="9525">
            <a:noFill/>
            <a:miter lim="800000"/>
            <a:headEnd/>
            <a:tailEn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Arial"/>
                <a:ea typeface="+mn-ea"/>
                <a:cs typeface="+mn-cs"/>
              </a:rPr>
              <a:t>Module Code and Module Title</a:t>
            </a:r>
          </a:p>
        </p:txBody>
      </p:sp>
      <p:sp>
        <p:nvSpPr>
          <p:cNvPr id="86024" name="Rectangle 8"/>
          <p:cNvSpPr>
            <a:spLocks noGrp="1" noChangeArrowheads="1"/>
          </p:cNvSpPr>
          <p:nvPr>
            <p:ph type="ftr" sz="quarter" idx="3"/>
          </p:nvPr>
        </p:nvSpPr>
        <p:spPr bwMode="auto">
          <a:xfrm>
            <a:off x="8331200" y="6623050"/>
            <a:ext cx="38608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600"/>
            </a:lvl1pPr>
          </a:lstStyle>
          <a:p>
            <a:pPr fontAlgn="base">
              <a:spcBef>
                <a:spcPct val="0"/>
              </a:spcBef>
              <a:spcAft>
                <a:spcPct val="0"/>
              </a:spcAft>
            </a:pPr>
            <a:r>
              <a:rPr lang="en-US">
                <a:solidFill>
                  <a:srgbClr val="000000"/>
                </a:solidFill>
              </a:rPr>
              <a:t>Dr Jugindar Singh</a:t>
            </a:r>
          </a:p>
        </p:txBody>
      </p:sp>
      <p:sp>
        <p:nvSpPr>
          <p:cNvPr id="86025" name="Rectangle 9"/>
          <p:cNvSpPr>
            <a:spLocks noChangeArrowheads="1"/>
          </p:cNvSpPr>
          <p:nvPr/>
        </p:nvSpPr>
        <p:spPr bwMode="auto">
          <a:xfrm>
            <a:off x="4233333" y="6597650"/>
            <a:ext cx="3615267" cy="260350"/>
          </a:xfrm>
          <a:prstGeom prst="rect">
            <a:avLst/>
          </a:prstGeom>
          <a:noFill/>
          <a:ln w="9525">
            <a:noFill/>
            <a:miter lim="800000"/>
            <a:headEnd/>
            <a:tailEnd/>
          </a:ln>
          <a:effectLst/>
        </p:spPr>
        <p:txBody>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Arial"/>
                <a:ea typeface="+mn-ea"/>
                <a:cs typeface="+mn-cs"/>
              </a:rPr>
              <a:t>Title of Slides</a:t>
            </a:r>
          </a:p>
        </p:txBody>
      </p:sp>
      <p:pic>
        <p:nvPicPr>
          <p:cNvPr id="1033" name="Picture 20"/>
          <p:cNvPicPr>
            <a:picLocks noChangeAspect="1" noChangeArrowheads="1"/>
          </p:cNvPicPr>
          <p:nvPr userDrawn="1"/>
        </p:nvPicPr>
        <p:blipFill>
          <a:blip r:embed="rId13">
            <a:lum bright="72000" contrast="-64000"/>
            <a:extLst>
              <a:ext uri="{28A0092B-C50C-407E-A947-70E740481C1C}">
                <a14:useLocalDpi xmlns:a14="http://schemas.microsoft.com/office/drawing/2010/main" val="0"/>
              </a:ext>
            </a:extLst>
          </a:blip>
          <a:srcRect/>
          <a:stretch>
            <a:fillRect/>
          </a:stretch>
        </p:blipFill>
        <p:spPr bwMode="auto">
          <a:xfrm>
            <a:off x="0" y="2344741"/>
            <a:ext cx="6697133" cy="427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4768635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ctr" rtl="0" fontAlgn="base">
        <a:spcBef>
          <a:spcPct val="0"/>
        </a:spcBef>
        <a:spcAft>
          <a:spcPct val="0"/>
        </a:spcAft>
        <a:defRPr sz="2700">
          <a:solidFill>
            <a:schemeClr val="tx2"/>
          </a:solidFill>
          <a:latin typeface="+mj-lt"/>
          <a:ea typeface="+mj-ea"/>
          <a:cs typeface="+mj-cs"/>
        </a:defRPr>
      </a:lvl1pPr>
      <a:lvl2pPr algn="ctr" rtl="0" fontAlgn="base">
        <a:spcBef>
          <a:spcPct val="0"/>
        </a:spcBef>
        <a:spcAft>
          <a:spcPct val="0"/>
        </a:spcAft>
        <a:defRPr sz="2700">
          <a:solidFill>
            <a:schemeClr val="tx2"/>
          </a:solidFill>
          <a:latin typeface="Arial" charset="0"/>
        </a:defRPr>
      </a:lvl2pPr>
      <a:lvl3pPr algn="ctr" rtl="0" fontAlgn="base">
        <a:spcBef>
          <a:spcPct val="0"/>
        </a:spcBef>
        <a:spcAft>
          <a:spcPct val="0"/>
        </a:spcAft>
        <a:defRPr sz="2700">
          <a:solidFill>
            <a:schemeClr val="tx2"/>
          </a:solidFill>
          <a:latin typeface="Arial" charset="0"/>
        </a:defRPr>
      </a:lvl3pPr>
      <a:lvl4pPr algn="ctr" rtl="0" fontAlgn="base">
        <a:spcBef>
          <a:spcPct val="0"/>
        </a:spcBef>
        <a:spcAft>
          <a:spcPct val="0"/>
        </a:spcAft>
        <a:defRPr sz="2700">
          <a:solidFill>
            <a:schemeClr val="tx2"/>
          </a:solidFill>
          <a:latin typeface="Arial" charset="0"/>
        </a:defRPr>
      </a:lvl4pPr>
      <a:lvl5pPr algn="ctr" rtl="0" fontAlgn="base">
        <a:spcBef>
          <a:spcPct val="0"/>
        </a:spcBef>
        <a:spcAft>
          <a:spcPct val="0"/>
        </a:spcAft>
        <a:defRPr sz="2700">
          <a:solidFill>
            <a:schemeClr val="tx2"/>
          </a:solidFill>
          <a:latin typeface="Arial" charset="0"/>
        </a:defRPr>
      </a:lvl5pPr>
      <a:lvl6pPr marL="342900" algn="ctr" rtl="0" eaLnBrk="1" fontAlgn="base" hangingPunct="1">
        <a:spcBef>
          <a:spcPct val="0"/>
        </a:spcBef>
        <a:spcAft>
          <a:spcPct val="0"/>
        </a:spcAft>
        <a:defRPr sz="2700">
          <a:solidFill>
            <a:schemeClr val="tx2"/>
          </a:solidFill>
          <a:latin typeface="Arial" charset="0"/>
        </a:defRPr>
      </a:lvl6pPr>
      <a:lvl7pPr marL="685800" algn="ctr" rtl="0" eaLnBrk="1" fontAlgn="base" hangingPunct="1">
        <a:spcBef>
          <a:spcPct val="0"/>
        </a:spcBef>
        <a:spcAft>
          <a:spcPct val="0"/>
        </a:spcAft>
        <a:defRPr sz="2700">
          <a:solidFill>
            <a:schemeClr val="tx2"/>
          </a:solidFill>
          <a:latin typeface="Arial" charset="0"/>
        </a:defRPr>
      </a:lvl7pPr>
      <a:lvl8pPr marL="1028700" algn="ctr" rtl="0" eaLnBrk="1" fontAlgn="base" hangingPunct="1">
        <a:spcBef>
          <a:spcPct val="0"/>
        </a:spcBef>
        <a:spcAft>
          <a:spcPct val="0"/>
        </a:spcAft>
        <a:defRPr sz="2700">
          <a:solidFill>
            <a:schemeClr val="tx2"/>
          </a:solidFill>
          <a:latin typeface="Arial" charset="0"/>
        </a:defRPr>
      </a:lvl8pPr>
      <a:lvl9pPr marL="1371600" algn="ctr" rtl="0" eaLnBrk="1" fontAlgn="base" hangingPunct="1">
        <a:spcBef>
          <a:spcPct val="0"/>
        </a:spcBef>
        <a:spcAft>
          <a:spcPct val="0"/>
        </a:spcAft>
        <a:defRPr sz="2700">
          <a:solidFill>
            <a:schemeClr val="tx2"/>
          </a:solidFill>
          <a:latin typeface="Arial" charset="0"/>
        </a:defRPr>
      </a:lvl9pPr>
    </p:titleStyle>
    <p:bodyStyle>
      <a:lvl1pPr marL="257175" indent="-257175" algn="l" rtl="0" fontAlgn="base">
        <a:spcBef>
          <a:spcPct val="20000"/>
        </a:spcBef>
        <a:spcAft>
          <a:spcPct val="0"/>
        </a:spcAft>
        <a:buChar char="•"/>
        <a:defRPr sz="2400">
          <a:solidFill>
            <a:schemeClr val="tx1"/>
          </a:solidFill>
          <a:latin typeface="+mn-lt"/>
          <a:ea typeface="+mn-ea"/>
          <a:cs typeface="+mn-cs"/>
        </a:defRPr>
      </a:lvl1pPr>
      <a:lvl2pPr marL="557213" indent="-214313" algn="l" rtl="0" fontAlgn="base">
        <a:spcBef>
          <a:spcPct val="20000"/>
        </a:spcBef>
        <a:spcAft>
          <a:spcPct val="0"/>
        </a:spcAft>
        <a:buChar char="–"/>
        <a:defRPr sz="2100">
          <a:solidFill>
            <a:schemeClr val="tx1"/>
          </a:solidFill>
          <a:latin typeface="+mn-lt"/>
        </a:defRPr>
      </a:lvl2pPr>
      <a:lvl3pPr marL="857250" indent="-171450" algn="l" rtl="0" fontAlgn="base">
        <a:spcBef>
          <a:spcPct val="20000"/>
        </a:spcBef>
        <a:spcAft>
          <a:spcPct val="0"/>
        </a:spcAft>
        <a:buChar char="•"/>
        <a:defRPr sz="1800">
          <a:solidFill>
            <a:schemeClr val="tx1"/>
          </a:solidFill>
          <a:latin typeface="+mn-lt"/>
        </a:defRPr>
      </a:lvl3pPr>
      <a:lvl4pPr marL="1200150" indent="-171450" algn="l" rtl="0" fontAlgn="base">
        <a:spcBef>
          <a:spcPct val="20000"/>
        </a:spcBef>
        <a:spcAft>
          <a:spcPct val="0"/>
        </a:spcAft>
        <a:buChar char="–"/>
        <a:defRPr sz="1500">
          <a:solidFill>
            <a:schemeClr val="tx1"/>
          </a:solidFill>
          <a:latin typeface="+mn-lt"/>
        </a:defRPr>
      </a:lvl4pPr>
      <a:lvl5pPr marL="1543050" indent="-171450" algn="l" rtl="0" fontAlgn="base">
        <a:spcBef>
          <a:spcPct val="20000"/>
        </a:spcBef>
        <a:spcAft>
          <a:spcPct val="0"/>
        </a:spcAft>
        <a:buChar char="»"/>
        <a:defRPr sz="1500">
          <a:solidFill>
            <a:schemeClr val="tx1"/>
          </a:solidFill>
          <a:latin typeface="+mn-lt"/>
        </a:defRPr>
      </a:lvl5pPr>
      <a:lvl6pPr marL="1885950" indent="-171450" algn="l" rtl="0" eaLnBrk="1" fontAlgn="base" hangingPunct="1">
        <a:spcBef>
          <a:spcPct val="20000"/>
        </a:spcBef>
        <a:spcAft>
          <a:spcPct val="0"/>
        </a:spcAft>
        <a:buChar char="»"/>
        <a:defRPr sz="1500">
          <a:solidFill>
            <a:schemeClr val="tx1"/>
          </a:solidFill>
          <a:latin typeface="+mn-lt"/>
        </a:defRPr>
      </a:lvl6pPr>
      <a:lvl7pPr marL="2228850" indent="-171450" algn="l" rtl="0" eaLnBrk="1" fontAlgn="base" hangingPunct="1">
        <a:spcBef>
          <a:spcPct val="20000"/>
        </a:spcBef>
        <a:spcAft>
          <a:spcPct val="0"/>
        </a:spcAft>
        <a:buChar char="»"/>
        <a:defRPr sz="1500">
          <a:solidFill>
            <a:schemeClr val="tx1"/>
          </a:solidFill>
          <a:latin typeface="+mn-lt"/>
        </a:defRPr>
      </a:lvl7pPr>
      <a:lvl8pPr marL="2571750" indent="-171450" algn="l" rtl="0" eaLnBrk="1" fontAlgn="base" hangingPunct="1">
        <a:spcBef>
          <a:spcPct val="20000"/>
        </a:spcBef>
        <a:spcAft>
          <a:spcPct val="0"/>
        </a:spcAft>
        <a:buChar char="»"/>
        <a:defRPr sz="1500">
          <a:solidFill>
            <a:schemeClr val="tx1"/>
          </a:solidFill>
          <a:latin typeface="+mn-lt"/>
        </a:defRPr>
      </a:lvl8pPr>
      <a:lvl9pPr marL="2914650" indent="-171450" algn="l" rtl="0" eaLnBrk="1" fontAlgn="base" hangingPunct="1">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9"/>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090153" y="0"/>
            <a:ext cx="2101849"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6019" name="Rectangle 3"/>
          <p:cNvSpPr>
            <a:spLocks noChangeArrowheads="1"/>
          </p:cNvSpPr>
          <p:nvPr/>
        </p:nvSpPr>
        <p:spPr bwMode="auto">
          <a:xfrm>
            <a:off x="0" y="6621466"/>
            <a:ext cx="12192000" cy="236537"/>
          </a:xfrm>
          <a:prstGeom prst="rect">
            <a:avLst/>
          </a:prstGeom>
          <a:solidFill>
            <a:srgbClr val="C44C4C"/>
          </a:solidFill>
          <a:ln w="9525">
            <a:noFill/>
            <a:miter lim="800000"/>
            <a:headEnd/>
            <a:tailEnd/>
          </a:ln>
          <a:effectLst/>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a:ea typeface="+mn-ea"/>
              <a:cs typeface="+mn-cs"/>
            </a:endParaRPr>
          </a:p>
        </p:txBody>
      </p:sp>
      <p:sp>
        <p:nvSpPr>
          <p:cNvPr id="1028" name="Rectangle 4"/>
          <p:cNvSpPr>
            <a:spLocks noGrp="1" noChangeArrowheads="1"/>
          </p:cNvSpPr>
          <p:nvPr>
            <p:ph type="body" idx="1"/>
          </p:nvPr>
        </p:nvSpPr>
        <p:spPr bwMode="auto">
          <a:xfrm>
            <a:off x="630767" y="1736728"/>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6"/>
          <p:cNvSpPr>
            <a:spLocks noGrp="1" noChangeArrowheads="1"/>
          </p:cNvSpPr>
          <p:nvPr>
            <p:ph type="title"/>
          </p:nvPr>
        </p:nvSpPr>
        <p:spPr bwMode="auto">
          <a:xfrm>
            <a:off x="647700" y="274638"/>
            <a:ext cx="938953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6023" name="Rectangle 7"/>
          <p:cNvSpPr>
            <a:spLocks noChangeArrowheads="1"/>
          </p:cNvSpPr>
          <p:nvPr/>
        </p:nvSpPr>
        <p:spPr bwMode="auto">
          <a:xfrm>
            <a:off x="1" y="6597650"/>
            <a:ext cx="3615267" cy="260350"/>
          </a:xfrm>
          <a:prstGeom prst="rect">
            <a:avLst/>
          </a:prstGeom>
          <a:noFill/>
          <a:ln w="9525">
            <a:noFill/>
            <a:miter lim="800000"/>
            <a:headEnd/>
            <a:tailEn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Arial"/>
                <a:ea typeface="+mn-ea"/>
                <a:cs typeface="+mn-cs"/>
              </a:rPr>
              <a:t>Module Code and Module Title</a:t>
            </a:r>
          </a:p>
        </p:txBody>
      </p:sp>
      <p:sp>
        <p:nvSpPr>
          <p:cNvPr id="86024" name="Rectangle 8"/>
          <p:cNvSpPr>
            <a:spLocks noGrp="1" noChangeArrowheads="1"/>
          </p:cNvSpPr>
          <p:nvPr>
            <p:ph type="ftr" sz="quarter" idx="3"/>
          </p:nvPr>
        </p:nvSpPr>
        <p:spPr bwMode="auto">
          <a:xfrm>
            <a:off x="8331200" y="6623050"/>
            <a:ext cx="38608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600"/>
            </a:lvl1pPr>
          </a:lstStyle>
          <a:p>
            <a:pPr fontAlgn="base">
              <a:spcBef>
                <a:spcPct val="0"/>
              </a:spcBef>
              <a:spcAft>
                <a:spcPct val="0"/>
              </a:spcAft>
            </a:pPr>
            <a:endParaRPr lang="en-US">
              <a:solidFill>
                <a:srgbClr val="000000"/>
              </a:solidFill>
            </a:endParaRPr>
          </a:p>
        </p:txBody>
      </p:sp>
      <p:sp>
        <p:nvSpPr>
          <p:cNvPr id="86025" name="Rectangle 9"/>
          <p:cNvSpPr>
            <a:spLocks noChangeArrowheads="1"/>
          </p:cNvSpPr>
          <p:nvPr/>
        </p:nvSpPr>
        <p:spPr bwMode="auto">
          <a:xfrm>
            <a:off x="4233333" y="6597650"/>
            <a:ext cx="3615267" cy="260350"/>
          </a:xfrm>
          <a:prstGeom prst="rect">
            <a:avLst/>
          </a:prstGeom>
          <a:noFill/>
          <a:ln w="9525">
            <a:noFill/>
            <a:miter lim="800000"/>
            <a:headEnd/>
            <a:tailEnd/>
          </a:ln>
          <a:effectLst/>
        </p:spPr>
        <p:txBody>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Arial"/>
                <a:ea typeface="+mn-ea"/>
                <a:cs typeface="+mn-cs"/>
              </a:rPr>
              <a:t>Title of Slides</a:t>
            </a:r>
          </a:p>
        </p:txBody>
      </p:sp>
      <p:pic>
        <p:nvPicPr>
          <p:cNvPr id="1033" name="Picture 20"/>
          <p:cNvPicPr>
            <a:picLocks noChangeAspect="1" noChangeArrowheads="1"/>
          </p:cNvPicPr>
          <p:nvPr userDrawn="1"/>
        </p:nvPicPr>
        <p:blipFill>
          <a:blip r:embed="rId13">
            <a:lum bright="72000" contrast="-64000"/>
            <a:extLst>
              <a:ext uri="{28A0092B-C50C-407E-A947-70E740481C1C}">
                <a14:useLocalDpi xmlns:a14="http://schemas.microsoft.com/office/drawing/2010/main" val="0"/>
              </a:ext>
            </a:extLst>
          </a:blip>
          <a:srcRect/>
          <a:stretch>
            <a:fillRect/>
          </a:stretch>
        </p:blipFill>
        <p:spPr bwMode="auto">
          <a:xfrm>
            <a:off x="0" y="2344741"/>
            <a:ext cx="6697133" cy="427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80128735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rtl="0" fontAlgn="base">
        <a:spcBef>
          <a:spcPct val="0"/>
        </a:spcBef>
        <a:spcAft>
          <a:spcPct val="0"/>
        </a:spcAft>
        <a:defRPr sz="2700">
          <a:solidFill>
            <a:schemeClr val="tx2"/>
          </a:solidFill>
          <a:latin typeface="+mj-lt"/>
          <a:ea typeface="+mj-ea"/>
          <a:cs typeface="+mj-cs"/>
        </a:defRPr>
      </a:lvl1pPr>
      <a:lvl2pPr algn="ctr" rtl="0" fontAlgn="base">
        <a:spcBef>
          <a:spcPct val="0"/>
        </a:spcBef>
        <a:spcAft>
          <a:spcPct val="0"/>
        </a:spcAft>
        <a:defRPr sz="2700">
          <a:solidFill>
            <a:schemeClr val="tx2"/>
          </a:solidFill>
          <a:latin typeface="Arial" charset="0"/>
        </a:defRPr>
      </a:lvl2pPr>
      <a:lvl3pPr algn="ctr" rtl="0" fontAlgn="base">
        <a:spcBef>
          <a:spcPct val="0"/>
        </a:spcBef>
        <a:spcAft>
          <a:spcPct val="0"/>
        </a:spcAft>
        <a:defRPr sz="2700">
          <a:solidFill>
            <a:schemeClr val="tx2"/>
          </a:solidFill>
          <a:latin typeface="Arial" charset="0"/>
        </a:defRPr>
      </a:lvl3pPr>
      <a:lvl4pPr algn="ctr" rtl="0" fontAlgn="base">
        <a:spcBef>
          <a:spcPct val="0"/>
        </a:spcBef>
        <a:spcAft>
          <a:spcPct val="0"/>
        </a:spcAft>
        <a:defRPr sz="2700">
          <a:solidFill>
            <a:schemeClr val="tx2"/>
          </a:solidFill>
          <a:latin typeface="Arial" charset="0"/>
        </a:defRPr>
      </a:lvl4pPr>
      <a:lvl5pPr algn="ctr" rtl="0" fontAlgn="base">
        <a:spcBef>
          <a:spcPct val="0"/>
        </a:spcBef>
        <a:spcAft>
          <a:spcPct val="0"/>
        </a:spcAft>
        <a:defRPr sz="2700">
          <a:solidFill>
            <a:schemeClr val="tx2"/>
          </a:solidFill>
          <a:latin typeface="Arial" charset="0"/>
        </a:defRPr>
      </a:lvl5pPr>
      <a:lvl6pPr marL="342900" algn="ctr" rtl="0" eaLnBrk="1" fontAlgn="base" hangingPunct="1">
        <a:spcBef>
          <a:spcPct val="0"/>
        </a:spcBef>
        <a:spcAft>
          <a:spcPct val="0"/>
        </a:spcAft>
        <a:defRPr sz="2700">
          <a:solidFill>
            <a:schemeClr val="tx2"/>
          </a:solidFill>
          <a:latin typeface="Arial" charset="0"/>
        </a:defRPr>
      </a:lvl6pPr>
      <a:lvl7pPr marL="685800" algn="ctr" rtl="0" eaLnBrk="1" fontAlgn="base" hangingPunct="1">
        <a:spcBef>
          <a:spcPct val="0"/>
        </a:spcBef>
        <a:spcAft>
          <a:spcPct val="0"/>
        </a:spcAft>
        <a:defRPr sz="2700">
          <a:solidFill>
            <a:schemeClr val="tx2"/>
          </a:solidFill>
          <a:latin typeface="Arial" charset="0"/>
        </a:defRPr>
      </a:lvl7pPr>
      <a:lvl8pPr marL="1028700" algn="ctr" rtl="0" eaLnBrk="1" fontAlgn="base" hangingPunct="1">
        <a:spcBef>
          <a:spcPct val="0"/>
        </a:spcBef>
        <a:spcAft>
          <a:spcPct val="0"/>
        </a:spcAft>
        <a:defRPr sz="2700">
          <a:solidFill>
            <a:schemeClr val="tx2"/>
          </a:solidFill>
          <a:latin typeface="Arial" charset="0"/>
        </a:defRPr>
      </a:lvl8pPr>
      <a:lvl9pPr marL="1371600" algn="ctr" rtl="0" eaLnBrk="1" fontAlgn="base" hangingPunct="1">
        <a:spcBef>
          <a:spcPct val="0"/>
        </a:spcBef>
        <a:spcAft>
          <a:spcPct val="0"/>
        </a:spcAft>
        <a:defRPr sz="2700">
          <a:solidFill>
            <a:schemeClr val="tx2"/>
          </a:solidFill>
          <a:latin typeface="Arial" charset="0"/>
        </a:defRPr>
      </a:lvl9pPr>
    </p:titleStyle>
    <p:bodyStyle>
      <a:lvl1pPr marL="257175" indent="-257175" algn="l" rtl="0" fontAlgn="base">
        <a:spcBef>
          <a:spcPct val="20000"/>
        </a:spcBef>
        <a:spcAft>
          <a:spcPct val="0"/>
        </a:spcAft>
        <a:buChar char="•"/>
        <a:defRPr sz="2400">
          <a:solidFill>
            <a:schemeClr val="tx1"/>
          </a:solidFill>
          <a:latin typeface="+mn-lt"/>
          <a:ea typeface="+mn-ea"/>
          <a:cs typeface="+mn-cs"/>
        </a:defRPr>
      </a:lvl1pPr>
      <a:lvl2pPr marL="557213" indent="-214313" algn="l" rtl="0" fontAlgn="base">
        <a:spcBef>
          <a:spcPct val="20000"/>
        </a:spcBef>
        <a:spcAft>
          <a:spcPct val="0"/>
        </a:spcAft>
        <a:buChar char="–"/>
        <a:defRPr sz="2100">
          <a:solidFill>
            <a:schemeClr val="tx1"/>
          </a:solidFill>
          <a:latin typeface="+mn-lt"/>
        </a:defRPr>
      </a:lvl2pPr>
      <a:lvl3pPr marL="857250" indent="-171450" algn="l" rtl="0" fontAlgn="base">
        <a:spcBef>
          <a:spcPct val="20000"/>
        </a:spcBef>
        <a:spcAft>
          <a:spcPct val="0"/>
        </a:spcAft>
        <a:buChar char="•"/>
        <a:defRPr sz="1800">
          <a:solidFill>
            <a:schemeClr val="tx1"/>
          </a:solidFill>
          <a:latin typeface="+mn-lt"/>
        </a:defRPr>
      </a:lvl3pPr>
      <a:lvl4pPr marL="1200150" indent="-171450" algn="l" rtl="0" fontAlgn="base">
        <a:spcBef>
          <a:spcPct val="20000"/>
        </a:spcBef>
        <a:spcAft>
          <a:spcPct val="0"/>
        </a:spcAft>
        <a:buChar char="–"/>
        <a:defRPr sz="1500">
          <a:solidFill>
            <a:schemeClr val="tx1"/>
          </a:solidFill>
          <a:latin typeface="+mn-lt"/>
        </a:defRPr>
      </a:lvl4pPr>
      <a:lvl5pPr marL="1543050" indent="-171450" algn="l" rtl="0" fontAlgn="base">
        <a:spcBef>
          <a:spcPct val="20000"/>
        </a:spcBef>
        <a:spcAft>
          <a:spcPct val="0"/>
        </a:spcAft>
        <a:buChar char="»"/>
        <a:defRPr sz="1500">
          <a:solidFill>
            <a:schemeClr val="tx1"/>
          </a:solidFill>
          <a:latin typeface="+mn-lt"/>
        </a:defRPr>
      </a:lvl5pPr>
      <a:lvl6pPr marL="1885950" indent="-171450" algn="l" rtl="0" eaLnBrk="1" fontAlgn="base" hangingPunct="1">
        <a:spcBef>
          <a:spcPct val="20000"/>
        </a:spcBef>
        <a:spcAft>
          <a:spcPct val="0"/>
        </a:spcAft>
        <a:buChar char="»"/>
        <a:defRPr sz="1500">
          <a:solidFill>
            <a:schemeClr val="tx1"/>
          </a:solidFill>
          <a:latin typeface="+mn-lt"/>
        </a:defRPr>
      </a:lvl6pPr>
      <a:lvl7pPr marL="2228850" indent="-171450" algn="l" rtl="0" eaLnBrk="1" fontAlgn="base" hangingPunct="1">
        <a:spcBef>
          <a:spcPct val="20000"/>
        </a:spcBef>
        <a:spcAft>
          <a:spcPct val="0"/>
        </a:spcAft>
        <a:buChar char="»"/>
        <a:defRPr sz="1500">
          <a:solidFill>
            <a:schemeClr val="tx1"/>
          </a:solidFill>
          <a:latin typeface="+mn-lt"/>
        </a:defRPr>
      </a:lvl7pPr>
      <a:lvl8pPr marL="2571750" indent="-171450" algn="l" rtl="0" eaLnBrk="1" fontAlgn="base" hangingPunct="1">
        <a:spcBef>
          <a:spcPct val="20000"/>
        </a:spcBef>
        <a:spcAft>
          <a:spcPct val="0"/>
        </a:spcAft>
        <a:buChar char="»"/>
        <a:defRPr sz="1500">
          <a:solidFill>
            <a:schemeClr val="tx1"/>
          </a:solidFill>
          <a:latin typeface="+mn-lt"/>
        </a:defRPr>
      </a:lvl8pPr>
      <a:lvl9pPr marL="2914650" indent="-171450" algn="l" rtl="0" eaLnBrk="1" fontAlgn="base" hangingPunct="1">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755CB4E7-9DD3-4F1E-BCC5-996FDA25BE7D}" type="datetime1">
              <a:rPr lang="en-US" smtClean="0"/>
              <a:t>7/9/2022</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r>
              <a:rPr lang="en-US"/>
              <a:t>Dr Jugindar Singh</a:t>
            </a:r>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extLst>
      <p:ext uri="{BB962C8B-B14F-4D97-AF65-F5344CB8AC3E}">
        <p14:creationId xmlns:p14="http://schemas.microsoft.com/office/powerpoint/2010/main" val="150955998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hyperlink" Target="http://en.wikipedia.org/wiki/Mule" TargetMode="External"/><Relationship Id="rId2" Type="http://schemas.openxmlformats.org/officeDocument/2006/relationships/notesSlide" Target="../notesSlides/notesSlide1.xml"/><Relationship Id="rId1" Type="http://schemas.openxmlformats.org/officeDocument/2006/relationships/slideLayout" Target="../slideLayouts/slideLayout39.xml"/><Relationship Id="rId5" Type="http://schemas.openxmlformats.org/officeDocument/2006/relationships/image" Target="../media/image18.jpeg"/><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5">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pic>
        <p:nvPicPr>
          <p:cNvPr id="4" name="Picture 3" descr="A stone footpath on the grassy field against the sky">
            <a:extLst>
              <a:ext uri="{FF2B5EF4-FFF2-40B4-BE49-F238E27FC236}">
                <a16:creationId xmlns:a16="http://schemas.microsoft.com/office/drawing/2014/main" id="{9AD117F3-FB5C-4FC8-9ECA-9DDCF1D6EF23}"/>
              </a:ext>
            </a:extLst>
          </p:cNvPr>
          <p:cNvPicPr>
            <a:picLocks noChangeAspect="1"/>
          </p:cNvPicPr>
          <p:nvPr/>
        </p:nvPicPr>
        <p:blipFill rotWithShape="1">
          <a:blip r:embed="rId2">
            <a:alphaModFix amt="50000"/>
          </a:blip>
          <a:srcRect t="14438" r="-1" b="10543"/>
          <a:stretch/>
        </p:blipFill>
        <p:spPr>
          <a:xfrm>
            <a:off x="20" y="10"/>
            <a:ext cx="12188930" cy="6857990"/>
          </a:xfrm>
          <a:prstGeom prst="rect">
            <a:avLst/>
          </a:prstGeom>
        </p:spPr>
      </p:pic>
      <p:sp>
        <p:nvSpPr>
          <p:cNvPr id="2" name="Title 1">
            <a:extLst>
              <a:ext uri="{FF2B5EF4-FFF2-40B4-BE49-F238E27FC236}">
                <a16:creationId xmlns:a16="http://schemas.microsoft.com/office/drawing/2014/main" id="{0845E3FF-FA11-43C7-807D-3BA60C286713}"/>
              </a:ext>
            </a:extLst>
          </p:cNvPr>
          <p:cNvSpPr>
            <a:spLocks noGrp="1"/>
          </p:cNvSpPr>
          <p:nvPr>
            <p:ph type="ctrTitle"/>
          </p:nvPr>
        </p:nvSpPr>
        <p:spPr>
          <a:xfrm>
            <a:off x="0" y="27432"/>
            <a:ext cx="12003314" cy="4158171"/>
          </a:xfrm>
        </p:spPr>
        <p:txBody>
          <a:bodyPr>
            <a:normAutofit fontScale="90000"/>
          </a:bodyPr>
          <a:lstStyle/>
          <a:p>
            <a:pPr algn="ctr">
              <a:lnSpc>
                <a:spcPct val="90000"/>
              </a:lnSpc>
            </a:pPr>
            <a:br>
              <a:rPr lang="en-US" sz="10800" dirty="0"/>
            </a:br>
            <a:r>
              <a:rPr lang="en-US" sz="10800" dirty="0"/>
              <a:t>Problem Statement, Objectives and Questions, </a:t>
            </a:r>
            <a:endParaRPr lang="en-MY" sz="10800" dirty="0"/>
          </a:p>
        </p:txBody>
      </p:sp>
      <p:sp>
        <p:nvSpPr>
          <p:cNvPr id="3" name="Subtitle 2">
            <a:extLst>
              <a:ext uri="{FF2B5EF4-FFF2-40B4-BE49-F238E27FC236}">
                <a16:creationId xmlns:a16="http://schemas.microsoft.com/office/drawing/2014/main" id="{372F7725-8BC7-494B-AEE6-38ADA3D4DFEA}"/>
              </a:ext>
            </a:extLst>
          </p:cNvPr>
          <p:cNvSpPr>
            <a:spLocks noGrp="1"/>
          </p:cNvSpPr>
          <p:nvPr>
            <p:ph type="subTitle" idx="1"/>
          </p:nvPr>
        </p:nvSpPr>
        <p:spPr>
          <a:xfrm>
            <a:off x="0" y="6296158"/>
            <a:ext cx="12188930" cy="561832"/>
          </a:xfrm>
        </p:spPr>
        <p:txBody>
          <a:bodyPr>
            <a:normAutofit fontScale="92500" lnSpcReduction="10000"/>
          </a:bodyPr>
          <a:lstStyle/>
          <a:p>
            <a:pPr algn="ctr"/>
            <a:r>
              <a:rPr lang="en-MY" sz="3200" dirty="0"/>
              <a:t>Dr Jugindar Singh</a:t>
            </a:r>
          </a:p>
        </p:txBody>
      </p:sp>
      <p:sp>
        <p:nvSpPr>
          <p:cNvPr id="23" name="Rectangle 6">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pic>
        <p:nvPicPr>
          <p:cNvPr id="7" name="Picture 6">
            <a:extLst>
              <a:ext uri="{FF2B5EF4-FFF2-40B4-BE49-F238E27FC236}">
                <a16:creationId xmlns:a16="http://schemas.microsoft.com/office/drawing/2014/main" id="{99109B1D-4AAD-4E4C-AB9A-8E77812DE7CE}"/>
              </a:ext>
            </a:extLst>
          </p:cNvPr>
          <p:cNvPicPr>
            <a:picLocks noChangeAspect="1"/>
          </p:cNvPicPr>
          <p:nvPr/>
        </p:nvPicPr>
        <p:blipFill>
          <a:blip r:embed="rId3"/>
          <a:stretch>
            <a:fillRect/>
          </a:stretch>
        </p:blipFill>
        <p:spPr>
          <a:xfrm>
            <a:off x="10058215" y="4553502"/>
            <a:ext cx="2133785" cy="2304488"/>
          </a:xfrm>
          <a:prstGeom prst="rect">
            <a:avLst/>
          </a:prstGeom>
        </p:spPr>
      </p:pic>
    </p:spTree>
    <p:extLst>
      <p:ext uri="{BB962C8B-B14F-4D97-AF65-F5344CB8AC3E}">
        <p14:creationId xmlns:p14="http://schemas.microsoft.com/office/powerpoint/2010/main" val="29902528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C088D-7BAD-4C4A-9612-E91FA1CA2964}"/>
              </a:ext>
            </a:extLst>
          </p:cNvPr>
          <p:cNvSpPr>
            <a:spLocks noGrp="1"/>
          </p:cNvSpPr>
          <p:nvPr>
            <p:ph type="title"/>
          </p:nvPr>
        </p:nvSpPr>
        <p:spPr>
          <a:xfrm>
            <a:off x="0" y="23192"/>
            <a:ext cx="12192000" cy="815009"/>
          </a:xfrm>
          <a:solidFill>
            <a:schemeClr val="bg1">
              <a:lumMod val="95000"/>
            </a:schemeClr>
          </a:solidFill>
        </p:spPr>
        <p:txBody>
          <a:bodyPr>
            <a:normAutofit fontScale="90000"/>
          </a:bodyPr>
          <a:lstStyle/>
          <a:p>
            <a:r>
              <a:rPr lang="en-US" sz="4400" b="1" dirty="0">
                <a:solidFill>
                  <a:srgbClr val="B6111A"/>
                </a:solidFill>
                <a:latin typeface="CronosPro-Bold"/>
              </a:rPr>
              <a:t>Problems versus symptoms of problems</a:t>
            </a:r>
            <a:r>
              <a:rPr lang="en-US" sz="2800" b="1" dirty="0">
                <a:solidFill>
                  <a:srgbClr val="B6111A"/>
                </a:solidFill>
                <a:latin typeface="CronosPro-Bold"/>
              </a:rPr>
              <a:t>.</a:t>
            </a:r>
            <a:br>
              <a:rPr lang="en-US" sz="2800" b="1" dirty="0">
                <a:solidFill>
                  <a:srgbClr val="B6111A"/>
                </a:solidFill>
                <a:latin typeface="CronosPro-Bold"/>
              </a:rPr>
            </a:br>
            <a:r>
              <a:rPr lang="en-US" sz="2800" b="1" dirty="0">
                <a:solidFill>
                  <a:srgbClr val="B6111A"/>
                </a:solidFill>
                <a:latin typeface="CronosPro-Bold"/>
              </a:rPr>
              <a:t> </a:t>
            </a:r>
            <a:r>
              <a:rPr lang="en-US" sz="2800" b="1" dirty="0">
                <a:solidFill>
                  <a:srgbClr val="002060"/>
                </a:solidFill>
                <a:latin typeface="CronosPro-Bold"/>
              </a:rPr>
              <a:t>Address the true cause – Not the symptom</a:t>
            </a:r>
            <a:endParaRPr lang="en-MY" sz="3200" dirty="0">
              <a:solidFill>
                <a:srgbClr val="002060"/>
              </a:solidFill>
            </a:endParaRPr>
          </a:p>
        </p:txBody>
      </p:sp>
      <p:sp>
        <p:nvSpPr>
          <p:cNvPr id="4" name="Footer Placeholder 3">
            <a:extLst>
              <a:ext uri="{FF2B5EF4-FFF2-40B4-BE49-F238E27FC236}">
                <a16:creationId xmlns:a16="http://schemas.microsoft.com/office/drawing/2014/main" id="{4F9311DB-3703-4020-B17F-6EB8C29C990C}"/>
              </a:ext>
            </a:extLst>
          </p:cNvPr>
          <p:cNvSpPr>
            <a:spLocks noGrp="1"/>
          </p:cNvSpPr>
          <p:nvPr>
            <p:ph type="ftr" sz="quarter" idx="11"/>
          </p:nvPr>
        </p:nvSpPr>
        <p:spPr>
          <a:xfrm>
            <a:off x="1200150" y="6236208"/>
            <a:ext cx="4425892" cy="320040"/>
          </a:xfrm>
          <a:prstGeom prst="rect">
            <a:avLst/>
          </a:prstGeom>
        </p:spPr>
        <p:txBody>
          <a:bodyPr vert="horz" lIns="91440" tIns="45720" rIns="91440" bIns="45720" rtlCol="0" anchor="ctr"/>
          <a:lstStyle>
            <a:defPPr>
              <a:defRPr lang="en-US"/>
            </a:defPPr>
            <a:lvl1pPr marL="0" algn="l" defTabSz="914400" rtl="0" eaLnBrk="1" latinLnBrk="0" hangingPunct="1">
              <a:defRPr sz="788" kern="1200">
                <a:solidFill>
                  <a:schemeClr val="tx1">
                    <a:alpha val="7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88" b="0" i="0" u="none" strike="noStrike" kern="1200" cap="none" spc="0" normalizeH="0" baseline="0" noProof="0">
                <a:ln>
                  <a:noFill/>
                </a:ln>
                <a:solidFill>
                  <a:srgbClr val="000000">
                    <a:alpha val="70000"/>
                  </a:srgbClr>
                </a:solidFill>
                <a:effectLst/>
                <a:uLnTx/>
                <a:uFillTx/>
                <a:latin typeface="Arial"/>
                <a:ea typeface="+mn-ea"/>
                <a:cs typeface="+mn-cs"/>
              </a:rPr>
              <a:t>Dr Jugindar Singh</a:t>
            </a:r>
            <a:endParaRPr kumimoji="0" lang="en-US" sz="788" b="0" i="0" u="none" strike="noStrike" kern="1200" cap="none" spc="0" normalizeH="0" baseline="0" noProof="0" dirty="0">
              <a:ln>
                <a:noFill/>
              </a:ln>
              <a:solidFill>
                <a:srgbClr val="000000">
                  <a:alpha val="70000"/>
                </a:srgbClr>
              </a:solidFill>
              <a:effectLst/>
              <a:uLnTx/>
              <a:uFillTx/>
              <a:latin typeface="Arial"/>
              <a:ea typeface="+mn-ea"/>
              <a:cs typeface="+mn-cs"/>
            </a:endParaRPr>
          </a:p>
        </p:txBody>
      </p:sp>
      <p:sp>
        <p:nvSpPr>
          <p:cNvPr id="6" name="Rectangle 5">
            <a:extLst>
              <a:ext uri="{FF2B5EF4-FFF2-40B4-BE49-F238E27FC236}">
                <a16:creationId xmlns:a16="http://schemas.microsoft.com/office/drawing/2014/main" id="{F2B3DCF2-FCDB-4096-8642-79DBBB2860B1}"/>
              </a:ext>
            </a:extLst>
          </p:cNvPr>
          <p:cNvSpPr/>
          <p:nvPr/>
        </p:nvSpPr>
        <p:spPr>
          <a:xfrm>
            <a:off x="0" y="838201"/>
            <a:ext cx="6096000" cy="6001643"/>
          </a:xfrm>
          <a:prstGeom prst="rect">
            <a:avLst/>
          </a:prstGeom>
          <a:solidFill>
            <a:schemeClr val="bg1"/>
          </a:solidFill>
          <a:ln>
            <a:solidFill>
              <a:schemeClr val="accent1"/>
            </a:solidFill>
          </a:ln>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0000"/>
                </a:solidFill>
                <a:effectLst/>
                <a:uLnTx/>
                <a:uFillTx/>
                <a:latin typeface="MinionPro-Regular"/>
                <a:ea typeface="+mn-ea"/>
                <a:cs typeface="+mn-cs"/>
              </a:rPr>
              <a:t>It is very important that </a:t>
            </a:r>
            <a:r>
              <a:rPr kumimoji="0" lang="en-US" sz="2400" b="1" i="0" u="none" strike="noStrike" kern="1200" cap="none" spc="0" normalizeH="0" baseline="0" noProof="0" dirty="0">
                <a:ln>
                  <a:noFill/>
                </a:ln>
                <a:solidFill>
                  <a:srgbClr val="FF0000"/>
                </a:solidFill>
                <a:effectLst/>
                <a:uLnTx/>
                <a:uFillTx/>
                <a:latin typeface="MinionPro-Regular"/>
                <a:ea typeface="+mn-ea"/>
                <a:cs typeface="+mn-cs"/>
              </a:rPr>
              <a:t>symptoms of problems</a:t>
            </a:r>
            <a:r>
              <a:rPr kumimoji="0" lang="en-US" sz="2400" b="1" i="0" u="none" strike="noStrike" kern="1200" cap="none" spc="0" normalizeH="0" baseline="0" noProof="0" dirty="0">
                <a:ln>
                  <a:noFill/>
                </a:ln>
                <a:solidFill>
                  <a:srgbClr val="000000"/>
                </a:solidFill>
                <a:effectLst/>
                <a:uLnTx/>
                <a:uFillTx/>
                <a:latin typeface="MinionPro-Regular"/>
                <a:ea typeface="+mn-ea"/>
                <a:cs typeface="+mn-cs"/>
              </a:rPr>
              <a:t> are not defined as the real problem.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0000"/>
                </a:solidFill>
                <a:effectLst/>
                <a:uLnTx/>
                <a:uFillTx/>
                <a:latin typeface="MinionPro-Regular"/>
                <a:ea typeface="+mn-ea"/>
                <a:cs typeface="+mn-cs"/>
              </a:rPr>
              <a:t>Example: a manager might have tried to decrease </a:t>
            </a:r>
            <a:r>
              <a:rPr kumimoji="0" lang="en-US" sz="2400" b="1" i="0" u="none" strike="noStrike" kern="1200" cap="none" spc="0" normalizeH="0" baseline="0" noProof="0" dirty="0">
                <a:ln>
                  <a:noFill/>
                </a:ln>
                <a:solidFill>
                  <a:srgbClr val="FF0000"/>
                </a:solidFill>
                <a:effectLst/>
                <a:uLnTx/>
                <a:uFillTx/>
                <a:latin typeface="MinionPro-Regular"/>
                <a:ea typeface="+mn-ea"/>
                <a:cs typeface="+mn-cs"/>
              </a:rPr>
              <a:t>employee turnover </a:t>
            </a:r>
            <a:r>
              <a:rPr kumimoji="0" lang="en-US" sz="2400" b="1" i="0" u="none" strike="noStrike" kern="1200" cap="none" spc="0" normalizeH="0" baseline="0" noProof="0" dirty="0">
                <a:ln>
                  <a:noFill/>
                </a:ln>
                <a:solidFill>
                  <a:srgbClr val="000000"/>
                </a:solidFill>
                <a:effectLst/>
                <a:uLnTx/>
                <a:uFillTx/>
                <a:latin typeface="MinionPro-Regular"/>
                <a:ea typeface="+mn-ea"/>
                <a:cs typeface="+mn-cs"/>
              </a:rPr>
              <a:t>by increasing wages, but with little success.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srgbClr val="000000"/>
              </a:solidFill>
              <a:effectLst/>
              <a:uLnTx/>
              <a:uFillTx/>
              <a:latin typeface="MinionPro-Regular"/>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0000"/>
                </a:solidFill>
                <a:effectLst/>
                <a:uLnTx/>
                <a:uFillTx/>
                <a:latin typeface="MinionPro-Regular"/>
                <a:ea typeface="+mn-ea"/>
                <a:cs typeface="+mn-cs"/>
              </a:rPr>
              <a:t>Here the real problem may be something else such as the low motivation of employees who feel they do not have enough control over their work.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srgbClr val="000000"/>
              </a:solidFill>
              <a:effectLst/>
              <a:uLnTx/>
              <a:uFillTx/>
              <a:latin typeface="MinionPro-Regular"/>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0000"/>
                </a:solidFill>
                <a:effectLst/>
                <a:uLnTx/>
                <a:uFillTx/>
                <a:latin typeface="MinionPro-Regular"/>
                <a:ea typeface="+mn-ea"/>
                <a:cs typeface="+mn-cs"/>
              </a:rPr>
              <a:t>The </a:t>
            </a:r>
            <a:r>
              <a:rPr kumimoji="0" lang="en-US" sz="2400" b="1" i="0" u="none" strike="noStrike" kern="1200" cap="none" spc="0" normalizeH="0" baseline="0" noProof="0" dirty="0">
                <a:ln>
                  <a:noFill/>
                </a:ln>
                <a:solidFill>
                  <a:srgbClr val="FF0000"/>
                </a:solidFill>
                <a:effectLst/>
                <a:uLnTx/>
                <a:uFillTx/>
                <a:latin typeface="MinionPro-Regular"/>
                <a:ea typeface="+mn-ea"/>
                <a:cs typeface="+mn-cs"/>
              </a:rPr>
              <a:t>high turnover rate may merely be a symptom </a:t>
            </a:r>
            <a:r>
              <a:rPr kumimoji="0" lang="en-US" sz="2400" b="1" i="0" u="none" strike="noStrike" kern="1200" cap="none" spc="0" normalizeH="0" baseline="0" noProof="0" dirty="0">
                <a:ln>
                  <a:noFill/>
                </a:ln>
                <a:solidFill>
                  <a:srgbClr val="000000"/>
                </a:solidFill>
                <a:effectLst/>
                <a:uLnTx/>
                <a:uFillTx/>
                <a:latin typeface="MinionPro-Regular"/>
                <a:ea typeface="+mn-ea"/>
                <a:cs typeface="+mn-cs"/>
              </a:rPr>
              <a:t>of the deep‐rooted motivational problem.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MY"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7" name="Rectangle 6">
            <a:extLst>
              <a:ext uri="{FF2B5EF4-FFF2-40B4-BE49-F238E27FC236}">
                <a16:creationId xmlns:a16="http://schemas.microsoft.com/office/drawing/2014/main" id="{2E005D20-10E8-4208-A07C-B1244A27AFBD}"/>
              </a:ext>
            </a:extLst>
          </p:cNvPr>
          <p:cNvSpPr/>
          <p:nvPr/>
        </p:nvSpPr>
        <p:spPr>
          <a:xfrm>
            <a:off x="6157458" y="917912"/>
            <a:ext cx="5973083" cy="5940088"/>
          </a:xfrm>
          <a:prstGeom prst="rect">
            <a:avLst/>
          </a:prstGeom>
          <a:solidFill>
            <a:schemeClr val="bg1"/>
          </a:solidFill>
          <a:ln>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
                <a:ea typeface="+mn-ea"/>
                <a:cs typeface="+mn-cs"/>
              </a:rPr>
              <a:t>The 5 Whys Technique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My best employees are leaving the organization.</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FF0000"/>
                </a:solidFill>
                <a:effectLst/>
                <a:uLnTx/>
                <a:uFillTx/>
                <a:latin typeface="Arial Narrow" panose="020B0606020202030204" pitchFamily="34" charset="0"/>
                <a:ea typeface="+mn-ea"/>
                <a:cs typeface="+mn-cs"/>
              </a:rPr>
              <a:t>Why?</a:t>
            </a:r>
            <a:r>
              <a:rPr kumimoji="0" lang="en-US" sz="24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Because they not satisfied with their jobs.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FF0000"/>
                </a:solidFill>
                <a:effectLst/>
                <a:uLnTx/>
                <a:uFillTx/>
                <a:latin typeface="Arial Narrow" panose="020B0606020202030204" pitchFamily="34" charset="0"/>
                <a:ea typeface="+mn-ea"/>
                <a:cs typeface="+mn-cs"/>
              </a:rPr>
              <a:t>Why?</a:t>
            </a:r>
            <a:r>
              <a:rPr kumimoji="0" lang="en-US" sz="24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Because they do not find a challenge in their jobs.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FF0000"/>
                </a:solidFill>
                <a:effectLst/>
                <a:uLnTx/>
                <a:uFillTx/>
                <a:latin typeface="Arial Narrow" panose="020B0606020202030204" pitchFamily="34" charset="0"/>
                <a:ea typeface="+mn-ea"/>
                <a:cs typeface="+mn-cs"/>
              </a:rPr>
              <a:t>Why?</a:t>
            </a:r>
            <a:r>
              <a:rPr kumimoji="0" lang="en-US" sz="24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Because they do not have control over their work.</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FF0000"/>
                </a:solidFill>
                <a:effectLst/>
                <a:uLnTx/>
                <a:uFillTx/>
                <a:latin typeface="Arial Narrow" panose="020B0606020202030204" pitchFamily="34" charset="0"/>
                <a:ea typeface="+mn-ea"/>
                <a:cs typeface="+mn-cs"/>
              </a:rPr>
              <a:t>Why?</a:t>
            </a:r>
            <a:r>
              <a:rPr kumimoji="0" lang="en-US" sz="24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Because they do not have a lot of influence over planning, executing, and evaluating the work they do.</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FF0000"/>
                </a:solidFill>
                <a:effectLst/>
                <a:uLnTx/>
                <a:uFillTx/>
                <a:latin typeface="Arial Narrow" panose="020B0606020202030204" pitchFamily="34" charset="0"/>
                <a:ea typeface="+mn-ea"/>
                <a:cs typeface="+mn-cs"/>
              </a:rPr>
              <a:t>Why?</a:t>
            </a:r>
            <a:r>
              <a:rPr kumimoji="0" lang="en-US" sz="24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Because we have been reluctant to delegate.</a:t>
            </a:r>
            <a:endParaRPr kumimoji="0" lang="en-MY" sz="2000" b="0"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3772348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3957E-7F04-4820-81B9-97DCF4EC9A6B}"/>
              </a:ext>
            </a:extLst>
          </p:cNvPr>
          <p:cNvSpPr>
            <a:spLocks noGrp="1"/>
          </p:cNvSpPr>
          <p:nvPr>
            <p:ph type="title"/>
          </p:nvPr>
        </p:nvSpPr>
        <p:spPr>
          <a:xfrm>
            <a:off x="1510748" y="23192"/>
            <a:ext cx="9144000" cy="794411"/>
          </a:xfrm>
        </p:spPr>
        <p:txBody>
          <a:bodyPr/>
          <a:lstStyle/>
          <a:p>
            <a:r>
              <a:rPr lang="en-MY" sz="3200" b="1" dirty="0">
                <a:solidFill>
                  <a:srgbClr val="FF0000"/>
                </a:solidFill>
              </a:rPr>
              <a:t>Practical Research Problems</a:t>
            </a:r>
          </a:p>
        </p:txBody>
      </p:sp>
      <p:sp>
        <p:nvSpPr>
          <p:cNvPr id="3" name="Content Placeholder 2">
            <a:extLst>
              <a:ext uri="{FF2B5EF4-FFF2-40B4-BE49-F238E27FC236}">
                <a16:creationId xmlns:a16="http://schemas.microsoft.com/office/drawing/2014/main" id="{74651A54-F7DF-478F-9997-EE2D1F161FE9}"/>
              </a:ext>
            </a:extLst>
          </p:cNvPr>
          <p:cNvSpPr>
            <a:spLocks noGrp="1"/>
          </p:cNvSpPr>
          <p:nvPr>
            <p:ph idx="1"/>
          </p:nvPr>
        </p:nvSpPr>
        <p:spPr>
          <a:xfrm>
            <a:off x="1" y="833734"/>
            <a:ext cx="8069191" cy="5145266"/>
          </a:xfrm>
          <a:solidFill>
            <a:schemeClr val="bg1"/>
          </a:solidFill>
          <a:ln>
            <a:solidFill>
              <a:srgbClr val="FF0000"/>
            </a:solidFill>
          </a:ln>
        </p:spPr>
        <p:txBody>
          <a:bodyPr>
            <a:normAutofit fontScale="92500"/>
          </a:bodyPr>
          <a:lstStyle/>
          <a:p>
            <a:pPr marL="0" indent="0">
              <a:buNone/>
            </a:pPr>
            <a:r>
              <a:rPr lang="en-US" sz="3000" dirty="0">
                <a:solidFill>
                  <a:srgbClr val="FF0000"/>
                </a:solidFill>
              </a:rPr>
              <a:t>An undesirable situation in a real world:</a:t>
            </a:r>
          </a:p>
          <a:p>
            <a:r>
              <a:rPr lang="en-US" sz="2800" dirty="0"/>
              <a:t>Issues with performance or efficiency in an organization</a:t>
            </a:r>
          </a:p>
          <a:p>
            <a:r>
              <a:rPr lang="en-US" sz="2800" dirty="0"/>
              <a:t>Processes that could be improved in an institution</a:t>
            </a:r>
          </a:p>
          <a:p>
            <a:r>
              <a:rPr lang="en-US" sz="2800" dirty="0"/>
              <a:t>Areas of concern among practitioners in a field</a:t>
            </a:r>
          </a:p>
          <a:p>
            <a:r>
              <a:rPr lang="en-US" sz="2800" dirty="0"/>
              <a:t>Difficulties faced by specific groups of people in society</a:t>
            </a:r>
          </a:p>
          <a:p>
            <a:r>
              <a:rPr lang="en-US" sz="2800" dirty="0"/>
              <a:t>A problem that currently exists in an organizational setting  </a:t>
            </a:r>
          </a:p>
          <a:p>
            <a:r>
              <a:rPr lang="en-US" sz="2800" dirty="0"/>
              <a:t>An area that a manager believes needs to be improved in the organization.</a:t>
            </a:r>
          </a:p>
          <a:p>
            <a:endParaRPr lang="en-MY" dirty="0"/>
          </a:p>
        </p:txBody>
      </p:sp>
      <p:sp>
        <p:nvSpPr>
          <p:cNvPr id="4" name="Footer Placeholder 3">
            <a:extLst>
              <a:ext uri="{FF2B5EF4-FFF2-40B4-BE49-F238E27FC236}">
                <a16:creationId xmlns:a16="http://schemas.microsoft.com/office/drawing/2014/main" id="{4CA86B87-14E9-4C38-822C-CBC32A859F70}"/>
              </a:ext>
            </a:extLst>
          </p:cNvPr>
          <p:cNvSpPr>
            <a:spLocks noGrp="1"/>
          </p:cNvSpPr>
          <p:nvPr>
            <p:ph type="ftr" sz="quarter" idx="11"/>
          </p:nvPr>
        </p:nvSpPr>
        <p:spPr>
          <a:xfrm>
            <a:off x="1200150" y="6236208"/>
            <a:ext cx="4425892" cy="320040"/>
          </a:xfrm>
          <a:prstGeom prst="rect">
            <a:avLst/>
          </a:prstGeom>
        </p:spPr>
        <p:txBody>
          <a:bodyPr vert="horz" lIns="91440" tIns="45720" rIns="91440" bIns="45720" rtlCol="0" anchor="ctr"/>
          <a:lstStyle>
            <a:defPPr>
              <a:defRPr lang="en-US"/>
            </a:defPPr>
            <a:lvl1pPr marL="0" algn="l" defTabSz="914400" rtl="0" eaLnBrk="1" latinLnBrk="0" hangingPunct="1">
              <a:defRPr sz="788" kern="1200">
                <a:solidFill>
                  <a:schemeClr val="tx1">
                    <a:alpha val="7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88" b="0" i="0" u="none" strike="noStrike" kern="1200" cap="none" spc="0" normalizeH="0" baseline="0" noProof="0">
                <a:ln>
                  <a:noFill/>
                </a:ln>
                <a:solidFill>
                  <a:srgbClr val="000000">
                    <a:alpha val="70000"/>
                  </a:srgbClr>
                </a:solidFill>
                <a:effectLst/>
                <a:uLnTx/>
                <a:uFillTx/>
                <a:latin typeface="Arial"/>
                <a:ea typeface="+mn-ea"/>
                <a:cs typeface="+mn-cs"/>
              </a:rPr>
              <a:t>Dr Jugindar Singh</a:t>
            </a:r>
            <a:endParaRPr kumimoji="0" lang="en-US" sz="788" b="0" i="0" u="none" strike="noStrike" kern="1200" cap="none" spc="0" normalizeH="0" baseline="0" noProof="0" dirty="0">
              <a:ln>
                <a:noFill/>
              </a:ln>
              <a:solidFill>
                <a:srgbClr val="000000">
                  <a:alpha val="70000"/>
                </a:srgbClr>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7BF7A6A6-E22D-4D66-8098-23E7FD90A1C3}"/>
              </a:ext>
            </a:extLst>
          </p:cNvPr>
          <p:cNvSpPr>
            <a:spLocks noGrp="1"/>
          </p:cNvSpPr>
          <p:nvPr>
            <p:ph type="sldNum" sz="quarter" idx="12"/>
          </p:nvPr>
        </p:nvSpPr>
        <p:spPr>
          <a:xfrm>
            <a:off x="8069192" y="6217920"/>
            <a:ext cx="274320" cy="365760"/>
          </a:xfrm>
          <a:prstGeom prst="ellipse">
            <a:avLst/>
          </a:prstGeom>
          <a:solidFill>
            <a:srgbClr val="1D1D1D">
              <a:alpha val="70000"/>
            </a:srgbClr>
          </a:solidFill>
        </p:spPr>
        <p:txBody>
          <a:bodyPr vert="horz" lIns="18288" tIns="45720" rIns="18288" bIns="45720" rtlCol="0" anchor="ctr">
            <a:noAutofit/>
          </a:bodyPr>
          <a:lstStyle>
            <a:defPPr>
              <a:defRPr lang="en-US"/>
            </a:defPPr>
            <a:lvl1pPr marL="0" algn="ctr" defTabSz="914400" rtl="0" eaLnBrk="1" latinLnBrk="0" hangingPunct="1">
              <a:defRPr sz="825" kern="1200" spc="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825"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825"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Rectangle 5">
            <a:extLst>
              <a:ext uri="{FF2B5EF4-FFF2-40B4-BE49-F238E27FC236}">
                <a16:creationId xmlns:a16="http://schemas.microsoft.com/office/drawing/2014/main" id="{83DADE9B-D8D2-4CC6-81D9-4D972619491C}"/>
              </a:ext>
            </a:extLst>
          </p:cNvPr>
          <p:cNvSpPr/>
          <p:nvPr/>
        </p:nvSpPr>
        <p:spPr>
          <a:xfrm>
            <a:off x="0" y="6114714"/>
            <a:ext cx="12191999" cy="707886"/>
          </a:xfrm>
          <a:prstGeom prst="rect">
            <a:avLst/>
          </a:prstGeom>
          <a:solidFill>
            <a:schemeClr val="accent3">
              <a:lumMod val="85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Arial"/>
                <a:ea typeface="+mn-ea"/>
                <a:cs typeface="+mn-cs"/>
              </a:rPr>
              <a:t>Example: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Arial"/>
                <a:ea typeface="+mn-ea"/>
                <a:cs typeface="+mn-cs"/>
              </a:rPr>
              <a:t>Department A of Company B has a high staff turnover rate, affecting productivity and team cohesion.</a:t>
            </a:r>
            <a:endParaRPr kumimoji="0" lang="en-MY" sz="2000" b="0" i="0" u="none" strike="noStrike" kern="1200" cap="none" spc="0" normalizeH="0" baseline="0" noProof="0" dirty="0">
              <a:ln>
                <a:noFill/>
              </a:ln>
              <a:solidFill>
                <a:srgbClr val="FF0000"/>
              </a:solidFill>
              <a:effectLst/>
              <a:uLnTx/>
              <a:uFillTx/>
              <a:latin typeface="Arial"/>
              <a:ea typeface="+mn-ea"/>
              <a:cs typeface="+mn-cs"/>
            </a:endParaRPr>
          </a:p>
        </p:txBody>
      </p:sp>
      <p:pic>
        <p:nvPicPr>
          <p:cNvPr id="2050" name="Picture 2" descr="Practical Problems - Advisor Hub">
            <a:extLst>
              <a:ext uri="{FF2B5EF4-FFF2-40B4-BE49-F238E27FC236}">
                <a16:creationId xmlns:a16="http://schemas.microsoft.com/office/drawing/2014/main" id="{47BC7E94-9EC4-4EB7-AA7B-7DED128E44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8540" y="3429000"/>
            <a:ext cx="3047999" cy="255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Theoretical Images, Stock Photos &amp;amp; Vectors | Shutterstock">
            <a:extLst>
              <a:ext uri="{FF2B5EF4-FFF2-40B4-BE49-F238E27FC236}">
                <a16:creationId xmlns:a16="http://schemas.microsoft.com/office/drawing/2014/main" id="{B50DE4D8-4351-44DA-B139-733AC81B5E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9192" y="817603"/>
            <a:ext cx="4006695"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737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A5517-92F6-4F34-89D8-3B402C2A7BC5}"/>
              </a:ext>
            </a:extLst>
          </p:cNvPr>
          <p:cNvSpPr>
            <a:spLocks noGrp="1"/>
          </p:cNvSpPr>
          <p:nvPr>
            <p:ph type="title"/>
          </p:nvPr>
        </p:nvSpPr>
        <p:spPr>
          <a:xfrm>
            <a:off x="0" y="10536"/>
            <a:ext cx="12192000" cy="601725"/>
          </a:xfrm>
          <a:ln>
            <a:solidFill>
              <a:schemeClr val="accent1"/>
            </a:solidFill>
          </a:ln>
        </p:spPr>
        <p:txBody>
          <a:bodyPr/>
          <a:lstStyle/>
          <a:p>
            <a:r>
              <a:rPr lang="en-MY" sz="2800" b="1" dirty="0">
                <a:solidFill>
                  <a:srgbClr val="002060"/>
                </a:solidFill>
              </a:rPr>
              <a:t>Theoretical Research Problem</a:t>
            </a:r>
          </a:p>
        </p:txBody>
      </p:sp>
      <p:sp>
        <p:nvSpPr>
          <p:cNvPr id="3" name="Content Placeholder 2">
            <a:extLst>
              <a:ext uri="{FF2B5EF4-FFF2-40B4-BE49-F238E27FC236}">
                <a16:creationId xmlns:a16="http://schemas.microsoft.com/office/drawing/2014/main" id="{8F233905-B210-4FA5-B6D0-B76D3A4DC5B6}"/>
              </a:ext>
            </a:extLst>
          </p:cNvPr>
          <p:cNvSpPr>
            <a:spLocks noGrp="1"/>
          </p:cNvSpPr>
          <p:nvPr>
            <p:ph idx="1"/>
          </p:nvPr>
        </p:nvSpPr>
        <p:spPr>
          <a:xfrm>
            <a:off x="-65313" y="612261"/>
            <a:ext cx="9035142" cy="5188501"/>
          </a:xfrm>
          <a:solidFill>
            <a:schemeClr val="bg1"/>
          </a:solidFill>
          <a:ln>
            <a:solidFill>
              <a:srgbClr val="C00000"/>
            </a:solidFill>
          </a:ln>
        </p:spPr>
        <p:txBody>
          <a:bodyPr>
            <a:normAutofit fontScale="92500" lnSpcReduction="10000"/>
          </a:bodyPr>
          <a:lstStyle/>
          <a:p>
            <a:pPr marL="0" indent="0">
              <a:buNone/>
            </a:pPr>
            <a:r>
              <a:rPr lang="en-US" sz="2600" dirty="0"/>
              <a:t>Theoretical research focuses on </a:t>
            </a:r>
            <a:r>
              <a:rPr lang="en-US" sz="2600" dirty="0">
                <a:solidFill>
                  <a:srgbClr val="FF0000"/>
                </a:solidFill>
              </a:rPr>
              <a:t>expanding knowledge and understanding. You</a:t>
            </a:r>
            <a:r>
              <a:rPr lang="en-US" sz="2600" dirty="0"/>
              <a:t> can identify a research problem by reading recent research, theory and debates on your topic to find a gap in what is currently known about it. </a:t>
            </a:r>
          </a:p>
          <a:p>
            <a:r>
              <a:rPr lang="en-US" sz="2600" b="1" dirty="0">
                <a:solidFill>
                  <a:srgbClr val="002060"/>
                </a:solidFill>
              </a:rPr>
              <a:t>A phenomenon or context that has </a:t>
            </a:r>
            <a:r>
              <a:rPr lang="en-US" sz="2600" b="1" dirty="0">
                <a:solidFill>
                  <a:srgbClr val="FF0000"/>
                </a:solidFill>
              </a:rPr>
              <a:t>not been closely studied</a:t>
            </a:r>
          </a:p>
          <a:p>
            <a:r>
              <a:rPr lang="en-US" sz="2600" b="1" dirty="0">
                <a:solidFill>
                  <a:srgbClr val="002060"/>
                </a:solidFill>
              </a:rPr>
              <a:t>A </a:t>
            </a:r>
            <a:r>
              <a:rPr lang="en-US" sz="2600" b="1" dirty="0">
                <a:solidFill>
                  <a:srgbClr val="FF0000"/>
                </a:solidFill>
              </a:rPr>
              <a:t>contradiction</a:t>
            </a:r>
            <a:r>
              <a:rPr lang="en-US" sz="2600" b="1" dirty="0">
                <a:solidFill>
                  <a:srgbClr val="002060"/>
                </a:solidFill>
              </a:rPr>
              <a:t> between two or more perspectives</a:t>
            </a:r>
          </a:p>
          <a:p>
            <a:r>
              <a:rPr lang="en-US" sz="2600" b="1" dirty="0">
                <a:solidFill>
                  <a:srgbClr val="002060"/>
                </a:solidFill>
              </a:rPr>
              <a:t>A </a:t>
            </a:r>
            <a:r>
              <a:rPr lang="en-US" sz="2600" b="1" dirty="0">
                <a:solidFill>
                  <a:srgbClr val="FF0000"/>
                </a:solidFill>
              </a:rPr>
              <a:t>situation or relationship that is not well understood</a:t>
            </a:r>
          </a:p>
          <a:p>
            <a:r>
              <a:rPr lang="en-US" sz="2600" b="1" dirty="0">
                <a:solidFill>
                  <a:srgbClr val="002060"/>
                </a:solidFill>
              </a:rPr>
              <a:t>A troubling question that has </a:t>
            </a:r>
            <a:r>
              <a:rPr lang="en-US" sz="2600" b="1" dirty="0">
                <a:solidFill>
                  <a:srgbClr val="FF0000"/>
                </a:solidFill>
              </a:rPr>
              <a:t>yet to be resolved</a:t>
            </a:r>
          </a:p>
          <a:p>
            <a:r>
              <a:rPr lang="en-US" sz="2600" b="1" dirty="0">
                <a:solidFill>
                  <a:srgbClr val="FF0000"/>
                </a:solidFill>
              </a:rPr>
              <a:t>Nothing is known about a topic </a:t>
            </a:r>
            <a:r>
              <a:rPr lang="en-US" sz="2600" b="1" dirty="0">
                <a:solidFill>
                  <a:srgbClr val="002060"/>
                </a:solidFill>
              </a:rPr>
              <a:t>(gap) </a:t>
            </a:r>
          </a:p>
          <a:p>
            <a:r>
              <a:rPr lang="en-US" sz="2600" b="1" dirty="0">
                <a:solidFill>
                  <a:srgbClr val="002060"/>
                </a:solidFill>
              </a:rPr>
              <a:t>Much research on the topic is available, but the results are (partly) contradictory</a:t>
            </a:r>
          </a:p>
          <a:p>
            <a:r>
              <a:rPr lang="en-US" sz="2600" b="1" dirty="0">
                <a:solidFill>
                  <a:srgbClr val="002060"/>
                </a:solidFill>
              </a:rPr>
              <a:t>Established </a:t>
            </a:r>
            <a:r>
              <a:rPr lang="en-US" sz="2600" b="1" dirty="0">
                <a:solidFill>
                  <a:srgbClr val="FF0000"/>
                </a:solidFill>
              </a:rPr>
              <a:t>relationships do not hold in certain situations</a:t>
            </a:r>
          </a:p>
          <a:p>
            <a:endParaRPr lang="en-US" dirty="0">
              <a:solidFill>
                <a:srgbClr val="002060"/>
              </a:solidFill>
            </a:endParaRPr>
          </a:p>
          <a:p>
            <a:endParaRPr lang="en-MY" dirty="0"/>
          </a:p>
        </p:txBody>
      </p:sp>
      <p:sp>
        <p:nvSpPr>
          <p:cNvPr id="4" name="Footer Placeholder 3">
            <a:extLst>
              <a:ext uri="{FF2B5EF4-FFF2-40B4-BE49-F238E27FC236}">
                <a16:creationId xmlns:a16="http://schemas.microsoft.com/office/drawing/2014/main" id="{D13F78C7-82B4-499F-A567-D4DE9D821766}"/>
              </a:ext>
            </a:extLst>
          </p:cNvPr>
          <p:cNvSpPr>
            <a:spLocks noGrp="1"/>
          </p:cNvSpPr>
          <p:nvPr>
            <p:ph type="ftr" sz="quarter" idx="11"/>
          </p:nvPr>
        </p:nvSpPr>
        <p:spPr>
          <a:xfrm>
            <a:off x="1200150" y="6236208"/>
            <a:ext cx="4425892" cy="320040"/>
          </a:xfrm>
          <a:prstGeom prst="rect">
            <a:avLst/>
          </a:prstGeom>
        </p:spPr>
        <p:txBody>
          <a:bodyPr vert="horz" lIns="91440" tIns="45720" rIns="91440" bIns="45720" rtlCol="0" anchor="ctr"/>
          <a:lstStyle>
            <a:defPPr>
              <a:defRPr lang="en-US"/>
            </a:defPPr>
            <a:lvl1pPr marL="0" algn="l" defTabSz="914400" rtl="0" eaLnBrk="1" latinLnBrk="0" hangingPunct="1">
              <a:defRPr sz="788" kern="1200">
                <a:solidFill>
                  <a:schemeClr val="tx1">
                    <a:alpha val="7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88" b="0" i="0" u="none" strike="noStrike" kern="1200" cap="none" spc="0" normalizeH="0" baseline="0" noProof="0">
                <a:ln>
                  <a:noFill/>
                </a:ln>
                <a:solidFill>
                  <a:srgbClr val="000000">
                    <a:alpha val="70000"/>
                  </a:srgbClr>
                </a:solidFill>
                <a:effectLst/>
                <a:uLnTx/>
                <a:uFillTx/>
                <a:latin typeface="Arial"/>
                <a:ea typeface="+mn-ea"/>
                <a:cs typeface="+mn-cs"/>
              </a:rPr>
              <a:t>Dr Jugindar Singh</a:t>
            </a:r>
            <a:endParaRPr kumimoji="0" lang="en-US" sz="788" b="0" i="0" u="none" strike="noStrike" kern="1200" cap="none" spc="0" normalizeH="0" baseline="0" noProof="0" dirty="0">
              <a:ln>
                <a:noFill/>
              </a:ln>
              <a:solidFill>
                <a:srgbClr val="000000">
                  <a:alpha val="70000"/>
                </a:srgbClr>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985D6E0E-C5FA-4E8B-899D-406A4CE299A0}"/>
              </a:ext>
            </a:extLst>
          </p:cNvPr>
          <p:cNvSpPr>
            <a:spLocks noGrp="1"/>
          </p:cNvSpPr>
          <p:nvPr>
            <p:ph type="sldNum" sz="quarter" idx="12"/>
          </p:nvPr>
        </p:nvSpPr>
        <p:spPr>
          <a:xfrm>
            <a:off x="8069192" y="6217920"/>
            <a:ext cx="274320" cy="365760"/>
          </a:xfrm>
          <a:prstGeom prst="ellipse">
            <a:avLst/>
          </a:prstGeom>
          <a:solidFill>
            <a:srgbClr val="1D1D1D">
              <a:alpha val="70000"/>
            </a:srgbClr>
          </a:solidFill>
        </p:spPr>
        <p:txBody>
          <a:bodyPr vert="horz" lIns="18288" tIns="45720" rIns="18288" bIns="45720" rtlCol="0" anchor="ctr">
            <a:noAutofit/>
          </a:bodyPr>
          <a:lstStyle>
            <a:defPPr>
              <a:defRPr lang="en-US"/>
            </a:defPPr>
            <a:lvl1pPr marL="0" algn="ctr" defTabSz="914400" rtl="0" eaLnBrk="1" latinLnBrk="0" hangingPunct="1">
              <a:defRPr sz="825" kern="1200" spc="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825"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825"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Rectangle 5">
            <a:extLst>
              <a:ext uri="{FF2B5EF4-FFF2-40B4-BE49-F238E27FC236}">
                <a16:creationId xmlns:a16="http://schemas.microsoft.com/office/drawing/2014/main" id="{5B901845-7612-435A-A8F7-30D2387601CC}"/>
              </a:ext>
            </a:extLst>
          </p:cNvPr>
          <p:cNvSpPr/>
          <p:nvPr/>
        </p:nvSpPr>
        <p:spPr>
          <a:xfrm>
            <a:off x="0" y="5800762"/>
            <a:ext cx="12192000" cy="1015663"/>
          </a:xfrm>
          <a:prstGeom prst="rect">
            <a:avLst/>
          </a:prstGeom>
          <a:solidFill>
            <a:srgbClr val="92D05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Arial"/>
                <a:ea typeface="+mn-ea"/>
                <a:cs typeface="+mn-cs"/>
              </a:rPr>
              <a:t>Example: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Arial"/>
                <a:ea typeface="+mn-ea"/>
                <a:cs typeface="+mn-cs"/>
              </a:rPr>
              <a:t>The relationship between gender, race and income inequality has yet to be closely studied in the context of the millennial gig economy.</a:t>
            </a:r>
            <a:endParaRPr kumimoji="0" lang="en-MY" sz="2000" b="1" i="0" u="none" strike="noStrike" kern="1200" cap="none" spc="0" normalizeH="0" baseline="0" noProof="0" dirty="0">
              <a:ln>
                <a:noFill/>
              </a:ln>
              <a:solidFill>
                <a:srgbClr val="002060"/>
              </a:solidFill>
              <a:effectLst/>
              <a:uLnTx/>
              <a:uFillTx/>
              <a:latin typeface="Arial"/>
              <a:ea typeface="+mn-ea"/>
              <a:cs typeface="+mn-cs"/>
            </a:endParaRPr>
          </a:p>
        </p:txBody>
      </p:sp>
      <p:pic>
        <p:nvPicPr>
          <p:cNvPr id="4098" name="Picture 2" descr="Theoretical Images, Stock Photos &amp;amp; Vectors | Shutterstock">
            <a:extLst>
              <a:ext uri="{FF2B5EF4-FFF2-40B4-BE49-F238E27FC236}">
                <a16:creationId xmlns:a16="http://schemas.microsoft.com/office/drawing/2014/main" id="{37EABC56-777C-48F8-B032-341B252E43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5943" y="1553029"/>
            <a:ext cx="2975427" cy="3102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641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79CDD-898C-4813-97C9-8277EE600A78}"/>
              </a:ext>
            </a:extLst>
          </p:cNvPr>
          <p:cNvSpPr>
            <a:spLocks noGrp="1"/>
          </p:cNvSpPr>
          <p:nvPr>
            <p:ph type="title"/>
          </p:nvPr>
        </p:nvSpPr>
        <p:spPr>
          <a:xfrm>
            <a:off x="647700" y="884238"/>
            <a:ext cx="9389533" cy="1143000"/>
          </a:xfrm>
        </p:spPr>
        <p:txBody>
          <a:bodyPr/>
          <a:lstStyle/>
          <a:p>
            <a:r>
              <a:rPr lang="en-US" sz="4400" dirty="0">
                <a:solidFill>
                  <a:srgbClr val="FF0000"/>
                </a:solidFill>
              </a:rPr>
              <a:t>What are the Components of a Problem Statement</a:t>
            </a:r>
            <a:endParaRPr lang="en-MY" sz="4400" dirty="0">
              <a:solidFill>
                <a:srgbClr val="FF0000"/>
              </a:solidFill>
            </a:endParaRPr>
          </a:p>
        </p:txBody>
      </p:sp>
      <p:sp>
        <p:nvSpPr>
          <p:cNvPr id="4" name="Footer Placeholder 3">
            <a:extLst>
              <a:ext uri="{FF2B5EF4-FFF2-40B4-BE49-F238E27FC236}">
                <a16:creationId xmlns:a16="http://schemas.microsoft.com/office/drawing/2014/main" id="{61A9FC9D-0F16-4A0E-9D2B-D420B776AC88}"/>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Arial"/>
                <a:ea typeface="+mn-ea"/>
                <a:cs typeface="+mn-cs"/>
              </a:rPr>
              <a:t>Dr Jugindar Singh</a:t>
            </a:r>
          </a:p>
        </p:txBody>
      </p:sp>
      <p:pic>
        <p:nvPicPr>
          <p:cNvPr id="6" name="Picture 5">
            <a:extLst>
              <a:ext uri="{FF2B5EF4-FFF2-40B4-BE49-F238E27FC236}">
                <a16:creationId xmlns:a16="http://schemas.microsoft.com/office/drawing/2014/main" id="{4B7EB83B-A2D3-4BE6-9428-F51DD18C7ECE}"/>
              </a:ext>
            </a:extLst>
          </p:cNvPr>
          <p:cNvPicPr>
            <a:picLocks noChangeAspect="1"/>
          </p:cNvPicPr>
          <p:nvPr/>
        </p:nvPicPr>
        <p:blipFill>
          <a:blip r:embed="rId2"/>
          <a:stretch>
            <a:fillRect/>
          </a:stretch>
        </p:blipFill>
        <p:spPr>
          <a:xfrm>
            <a:off x="100014" y="2987298"/>
            <a:ext cx="11972924" cy="3256340"/>
          </a:xfrm>
          <a:prstGeom prst="rect">
            <a:avLst/>
          </a:prstGeom>
        </p:spPr>
      </p:pic>
    </p:spTree>
    <p:extLst>
      <p:ext uri="{BB962C8B-B14F-4D97-AF65-F5344CB8AC3E}">
        <p14:creationId xmlns:p14="http://schemas.microsoft.com/office/powerpoint/2010/main" val="1258523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EB0C5-5A9D-4A06-B40F-D51A80A3D577}"/>
              </a:ext>
            </a:extLst>
          </p:cNvPr>
          <p:cNvSpPr>
            <a:spLocks noGrp="1"/>
          </p:cNvSpPr>
          <p:nvPr>
            <p:ph type="title"/>
          </p:nvPr>
        </p:nvSpPr>
        <p:spPr/>
        <p:txBody>
          <a:bodyPr/>
          <a:lstStyle/>
          <a:p>
            <a:r>
              <a:rPr lang="en-US" sz="4400" b="1" dirty="0">
                <a:solidFill>
                  <a:srgbClr val="0070C0"/>
                </a:solidFill>
              </a:rPr>
              <a:t>Deficiency model </a:t>
            </a:r>
            <a:endParaRPr lang="en-MY" sz="4400" b="1" dirty="0">
              <a:solidFill>
                <a:srgbClr val="0070C0"/>
              </a:solidFill>
            </a:endParaRPr>
          </a:p>
        </p:txBody>
      </p:sp>
      <p:sp>
        <p:nvSpPr>
          <p:cNvPr id="4" name="Footer Placeholder 3">
            <a:extLst>
              <a:ext uri="{FF2B5EF4-FFF2-40B4-BE49-F238E27FC236}">
                <a16:creationId xmlns:a16="http://schemas.microsoft.com/office/drawing/2014/main" id="{FED06A2D-5DC6-49C6-8D3E-8325ABF4DF03}"/>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Arial"/>
                <a:ea typeface="+mn-ea"/>
                <a:cs typeface="+mn-cs"/>
              </a:rPr>
              <a:t>Dr Jugindar Singh</a:t>
            </a:r>
          </a:p>
        </p:txBody>
      </p:sp>
      <p:pic>
        <p:nvPicPr>
          <p:cNvPr id="6" name="Picture 5">
            <a:extLst>
              <a:ext uri="{FF2B5EF4-FFF2-40B4-BE49-F238E27FC236}">
                <a16:creationId xmlns:a16="http://schemas.microsoft.com/office/drawing/2014/main" id="{E9D8747A-CA80-477F-B627-D3F7E6AE9C9F}"/>
              </a:ext>
            </a:extLst>
          </p:cNvPr>
          <p:cNvPicPr>
            <a:picLocks noChangeAspect="1"/>
          </p:cNvPicPr>
          <p:nvPr/>
        </p:nvPicPr>
        <p:blipFill>
          <a:blip r:embed="rId2"/>
          <a:stretch>
            <a:fillRect/>
          </a:stretch>
        </p:blipFill>
        <p:spPr>
          <a:xfrm>
            <a:off x="2835965" y="1510748"/>
            <a:ext cx="3974410" cy="4956313"/>
          </a:xfrm>
          <a:prstGeom prst="rect">
            <a:avLst/>
          </a:prstGeom>
        </p:spPr>
      </p:pic>
      <p:sp>
        <p:nvSpPr>
          <p:cNvPr id="7" name="TextBox 6">
            <a:extLst>
              <a:ext uri="{FF2B5EF4-FFF2-40B4-BE49-F238E27FC236}">
                <a16:creationId xmlns:a16="http://schemas.microsoft.com/office/drawing/2014/main" id="{C3FB0D9E-3E32-4FF9-8824-2113A7510897}"/>
              </a:ext>
            </a:extLst>
          </p:cNvPr>
          <p:cNvSpPr txBox="1"/>
          <p:nvPr/>
        </p:nvSpPr>
        <p:spPr>
          <a:xfrm>
            <a:off x="6859898" y="2345634"/>
            <a:ext cx="474521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70C0"/>
                </a:solidFill>
                <a:effectLst/>
                <a:uLnTx/>
                <a:uFillTx/>
                <a:latin typeface="Arial"/>
                <a:ea typeface="+mn-ea"/>
                <a:cs typeface="+mn-cs"/>
              </a:rPr>
              <a:t>Creswell and Creswell, 2017</a:t>
            </a:r>
            <a:endParaRPr kumimoji="0" lang="en-MY" sz="2800" b="0" i="0" u="none" strike="noStrike" kern="1200" cap="none" spc="0" normalizeH="0" baseline="0" noProof="0" dirty="0">
              <a:ln>
                <a:noFill/>
              </a:ln>
              <a:solidFill>
                <a:srgbClr val="0070C0"/>
              </a:solidFill>
              <a:effectLst/>
              <a:uLnTx/>
              <a:uFillTx/>
              <a:latin typeface="Arial"/>
              <a:ea typeface="+mn-ea"/>
              <a:cs typeface="+mn-cs"/>
            </a:endParaRPr>
          </a:p>
        </p:txBody>
      </p:sp>
    </p:spTree>
    <p:extLst>
      <p:ext uri="{BB962C8B-B14F-4D97-AF65-F5344CB8AC3E}">
        <p14:creationId xmlns:p14="http://schemas.microsoft.com/office/powerpoint/2010/main" val="2991879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272AA-F65F-4B39-9FDD-19E72959ACAF}"/>
              </a:ext>
            </a:extLst>
          </p:cNvPr>
          <p:cNvSpPr>
            <a:spLocks noGrp="1"/>
          </p:cNvSpPr>
          <p:nvPr>
            <p:ph type="title"/>
          </p:nvPr>
        </p:nvSpPr>
        <p:spPr>
          <a:xfrm>
            <a:off x="1524000" y="76200"/>
            <a:ext cx="9144000" cy="1188720"/>
          </a:xfrm>
        </p:spPr>
        <p:txBody>
          <a:bodyPr/>
          <a:lstStyle/>
          <a:p>
            <a:r>
              <a:rPr lang="en-MY" sz="4400" b="1" dirty="0">
                <a:solidFill>
                  <a:srgbClr val="FF0000"/>
                </a:solidFill>
              </a:rPr>
              <a:t>Deficiency Model - Creswell</a:t>
            </a:r>
          </a:p>
        </p:txBody>
      </p:sp>
      <p:sp>
        <p:nvSpPr>
          <p:cNvPr id="3" name="Content Placeholder 2">
            <a:extLst>
              <a:ext uri="{FF2B5EF4-FFF2-40B4-BE49-F238E27FC236}">
                <a16:creationId xmlns:a16="http://schemas.microsoft.com/office/drawing/2014/main" id="{765B8AEF-B6C4-4A08-92CF-947E354E3877}"/>
              </a:ext>
            </a:extLst>
          </p:cNvPr>
          <p:cNvSpPr>
            <a:spLocks noGrp="1"/>
          </p:cNvSpPr>
          <p:nvPr>
            <p:ph idx="1"/>
          </p:nvPr>
        </p:nvSpPr>
        <p:spPr>
          <a:xfrm>
            <a:off x="0" y="1047333"/>
            <a:ext cx="12192001" cy="1490674"/>
          </a:xfrm>
          <a:solidFill>
            <a:schemeClr val="accent6">
              <a:lumMod val="20000"/>
              <a:lumOff val="80000"/>
            </a:schemeClr>
          </a:solidFill>
          <a:ln>
            <a:solidFill>
              <a:srgbClr val="FF0000"/>
            </a:solidFill>
          </a:ln>
        </p:spPr>
        <p:txBody>
          <a:bodyPr>
            <a:normAutofit fontScale="92500" lnSpcReduction="20000"/>
          </a:bodyPr>
          <a:lstStyle/>
          <a:p>
            <a:pPr marL="0" indent="0">
              <a:buNone/>
            </a:pPr>
            <a:r>
              <a:rPr lang="en-US" sz="2600" b="1" dirty="0">
                <a:solidFill>
                  <a:srgbClr val="FF0000"/>
                </a:solidFill>
              </a:rPr>
              <a:t>What is a research Problem:</a:t>
            </a:r>
          </a:p>
          <a:p>
            <a:pPr marL="0" indent="0">
              <a:lnSpc>
                <a:spcPct val="120000"/>
              </a:lnSpc>
              <a:buNone/>
            </a:pPr>
            <a:r>
              <a:rPr lang="en-US" sz="3500" dirty="0">
                <a:solidFill>
                  <a:srgbClr val="002060"/>
                </a:solidFill>
              </a:rPr>
              <a:t>A research problem is an educational issue or concern that an investigator presents and justifies in a research study. </a:t>
            </a:r>
            <a:endParaRPr lang="en-MY" sz="3500" dirty="0">
              <a:solidFill>
                <a:srgbClr val="002060"/>
              </a:solidFill>
            </a:endParaRPr>
          </a:p>
        </p:txBody>
      </p:sp>
      <p:sp>
        <p:nvSpPr>
          <p:cNvPr id="4" name="Footer Placeholder 3">
            <a:extLst>
              <a:ext uri="{FF2B5EF4-FFF2-40B4-BE49-F238E27FC236}">
                <a16:creationId xmlns:a16="http://schemas.microsoft.com/office/drawing/2014/main" id="{FBFB13A6-78BA-452B-B667-AC417A90ECC4}"/>
              </a:ext>
            </a:extLst>
          </p:cNvPr>
          <p:cNvSpPr>
            <a:spLocks noGrp="1"/>
          </p:cNvSpPr>
          <p:nvPr>
            <p:ph type="ftr" sz="quarter" idx="11"/>
          </p:nvPr>
        </p:nvSpPr>
        <p:spPr>
          <a:xfrm>
            <a:off x="1200150" y="6236208"/>
            <a:ext cx="4425892" cy="320040"/>
          </a:xfrm>
          <a:prstGeom prst="rect">
            <a:avLst/>
          </a:prstGeom>
        </p:spPr>
        <p:txBody>
          <a:bodyPr vert="horz" lIns="91440" tIns="45720" rIns="91440" bIns="45720" rtlCol="0" anchor="ctr"/>
          <a:lstStyle>
            <a:defPPr>
              <a:defRPr lang="en-US"/>
            </a:defPPr>
            <a:lvl1pPr marL="0" algn="l" defTabSz="914400" rtl="0" eaLnBrk="1" latinLnBrk="0" hangingPunct="1">
              <a:defRPr sz="788" kern="1200">
                <a:solidFill>
                  <a:schemeClr val="tx1">
                    <a:alpha val="7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88" b="0" i="0" u="none" strike="noStrike" kern="1200" cap="none" spc="0" normalizeH="0" baseline="0" noProof="0">
                <a:ln>
                  <a:noFill/>
                </a:ln>
                <a:solidFill>
                  <a:srgbClr val="000000">
                    <a:alpha val="70000"/>
                  </a:srgbClr>
                </a:solidFill>
                <a:effectLst/>
                <a:uLnTx/>
                <a:uFillTx/>
                <a:latin typeface="Arial"/>
                <a:ea typeface="+mn-ea"/>
                <a:cs typeface="+mn-cs"/>
              </a:rPr>
              <a:t>Dr Jugindar Singh</a:t>
            </a:r>
            <a:endParaRPr kumimoji="0" lang="en-US" sz="788" b="0" i="0" u="none" strike="noStrike" kern="1200" cap="none" spc="0" normalizeH="0" baseline="0" noProof="0" dirty="0">
              <a:ln>
                <a:noFill/>
              </a:ln>
              <a:solidFill>
                <a:srgbClr val="000000">
                  <a:alpha val="70000"/>
                </a:srgbClr>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9DAA49C4-3AC2-4DC6-A5AB-15799096D7D0}"/>
              </a:ext>
            </a:extLst>
          </p:cNvPr>
          <p:cNvSpPr>
            <a:spLocks noGrp="1"/>
          </p:cNvSpPr>
          <p:nvPr>
            <p:ph type="sldNum" sz="quarter" idx="12"/>
          </p:nvPr>
        </p:nvSpPr>
        <p:spPr>
          <a:xfrm>
            <a:off x="8069192" y="6217920"/>
            <a:ext cx="274320" cy="365760"/>
          </a:xfrm>
          <a:prstGeom prst="ellipse">
            <a:avLst/>
          </a:prstGeom>
          <a:solidFill>
            <a:srgbClr val="1D1D1D">
              <a:alpha val="70000"/>
            </a:srgbClr>
          </a:solidFill>
        </p:spPr>
        <p:txBody>
          <a:bodyPr vert="horz" lIns="18288" tIns="45720" rIns="18288" bIns="45720" rtlCol="0" anchor="ctr">
            <a:noAutofit/>
          </a:bodyPr>
          <a:lstStyle>
            <a:defPPr>
              <a:defRPr lang="en-US"/>
            </a:defPPr>
            <a:lvl1pPr marL="0" algn="ctr" defTabSz="914400" rtl="0" eaLnBrk="1" latinLnBrk="0" hangingPunct="1">
              <a:defRPr sz="825" kern="1200" spc="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825"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825"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Content Placeholder 2">
            <a:extLst>
              <a:ext uri="{FF2B5EF4-FFF2-40B4-BE49-F238E27FC236}">
                <a16:creationId xmlns:a16="http://schemas.microsoft.com/office/drawing/2014/main" id="{89BD1343-9825-4647-94FA-E5AE06BACC0D}"/>
              </a:ext>
            </a:extLst>
          </p:cNvPr>
          <p:cNvSpPr txBox="1">
            <a:spLocks/>
          </p:cNvSpPr>
          <p:nvPr/>
        </p:nvSpPr>
        <p:spPr>
          <a:xfrm>
            <a:off x="159025" y="2690399"/>
            <a:ext cx="7222436" cy="3896138"/>
          </a:xfrm>
          <a:prstGeom prst="rect">
            <a:avLst/>
          </a:prstGeom>
          <a:ln>
            <a:solidFill>
              <a:srgbClr val="FF0000"/>
            </a:solidFill>
          </a:ln>
        </p:spPr>
        <p:txBody>
          <a:bodyPr vert="horz" lIns="91440" tIns="45720" rIns="91440" bIns="45720" rtlCol="0">
            <a:normAutofit fontScale="92500" lnSpcReduction="20000"/>
          </a:bodyPr>
          <a:lstStyle>
            <a:lvl1pPr marL="171450" indent="-171450" algn="l" defTabSz="685800" rtl="0" eaLnBrk="1" latinLnBrk="0" hangingPunct="1">
              <a:lnSpc>
                <a:spcPct val="100000"/>
              </a:lnSpc>
              <a:spcBef>
                <a:spcPts val="750"/>
              </a:spcBef>
              <a:buClr>
                <a:schemeClr val="accent2"/>
              </a:buClr>
              <a:buFont typeface="Arial" panose="020B0604020202020204" pitchFamily="34" charset="0"/>
              <a:buChar char="•"/>
              <a:defRPr sz="1350" kern="1200">
                <a:solidFill>
                  <a:schemeClr val="tx1">
                    <a:lumMod val="85000"/>
                    <a:lumOff val="15000"/>
                  </a:schemeClr>
                </a:solidFill>
                <a:latin typeface="+mn-lt"/>
                <a:ea typeface="+mn-ea"/>
                <a:cs typeface="+mn-cs"/>
              </a:defRPr>
            </a:lvl1pPr>
            <a:lvl2pPr marL="3429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2pPr>
            <a:lvl3pPr marL="5143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3pPr>
            <a:lvl4pPr marL="6858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4pPr>
            <a:lvl5pPr marL="8572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984647"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6pPr>
            <a:lvl7pPr marL="1113235"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7pPr>
            <a:lvl8pPr marL="1243013"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8pPr>
            <a:lvl9pPr marL="1412081"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750"/>
              </a:spcBef>
              <a:spcAft>
                <a:spcPts val="0"/>
              </a:spcAft>
              <a:buClr>
                <a:srgbClr val="333399"/>
              </a:buClr>
              <a:buSzTx/>
              <a:buFont typeface="Arial" panose="020B0604020202020204" pitchFamily="34" charset="0"/>
              <a:buNone/>
              <a:tabLst/>
              <a:defRPr/>
            </a:pPr>
            <a:r>
              <a:rPr kumimoji="0" lang="en-US" sz="3000" b="1" i="0" u="none" strike="noStrike" kern="1200" cap="none" spc="0" normalizeH="0" baseline="0" noProof="0" dirty="0">
                <a:ln>
                  <a:noFill/>
                </a:ln>
                <a:solidFill>
                  <a:srgbClr val="FF0000"/>
                </a:solidFill>
                <a:effectLst/>
                <a:uLnTx/>
                <a:uFillTx/>
                <a:latin typeface="Arial"/>
                <a:ea typeface="+mn-ea"/>
                <a:cs typeface="+mn-cs"/>
              </a:rPr>
              <a:t>Locating the Research problem</a:t>
            </a:r>
          </a:p>
          <a:p>
            <a:pPr marL="457200" marR="0" lvl="0" indent="-457200" algn="l" defTabSz="685800" rtl="0" eaLnBrk="1" fontAlgn="auto" latinLnBrk="0" hangingPunct="1">
              <a:lnSpc>
                <a:spcPct val="100000"/>
              </a:lnSpc>
              <a:spcBef>
                <a:spcPts val="750"/>
              </a:spcBef>
              <a:spcAft>
                <a:spcPts val="0"/>
              </a:spcAft>
              <a:buClr>
                <a:srgbClr val="333399"/>
              </a:buClr>
              <a:buSzTx/>
              <a:buFont typeface="+mj-lt"/>
              <a:buAutoNum type="arabicPeriod"/>
              <a:tabLst/>
              <a:defRPr/>
            </a:pPr>
            <a:r>
              <a:rPr kumimoji="0" lang="en-US" sz="3000" b="0" i="0" u="none" strike="noStrike" kern="1200" cap="none" spc="0" normalizeH="0" baseline="0" noProof="0" dirty="0">
                <a:ln>
                  <a:noFill/>
                </a:ln>
                <a:solidFill>
                  <a:srgbClr val="002060"/>
                </a:solidFill>
                <a:effectLst/>
                <a:uLnTx/>
                <a:uFillTx/>
                <a:latin typeface="Arial"/>
                <a:ea typeface="+mn-ea"/>
                <a:cs typeface="+mn-cs"/>
              </a:rPr>
              <a:t>What is the issue or problem?</a:t>
            </a:r>
          </a:p>
          <a:p>
            <a:pPr marL="457200" marR="0" lvl="0" indent="-457200" algn="l" defTabSz="685800" rtl="0" eaLnBrk="1" fontAlgn="auto" latinLnBrk="0" hangingPunct="1">
              <a:lnSpc>
                <a:spcPct val="100000"/>
              </a:lnSpc>
              <a:spcBef>
                <a:spcPts val="750"/>
              </a:spcBef>
              <a:spcAft>
                <a:spcPts val="0"/>
              </a:spcAft>
              <a:buClr>
                <a:srgbClr val="333399"/>
              </a:buClr>
              <a:buSzTx/>
              <a:buFont typeface="+mj-lt"/>
              <a:buAutoNum type="arabicPeriod"/>
              <a:tabLst/>
              <a:defRPr/>
            </a:pPr>
            <a:r>
              <a:rPr kumimoji="0" lang="en-US" sz="3000" b="0" i="0" u="none" strike="noStrike" kern="1200" cap="none" spc="0" normalizeH="0" baseline="0" noProof="0" dirty="0">
                <a:ln>
                  <a:noFill/>
                </a:ln>
                <a:solidFill>
                  <a:srgbClr val="002060"/>
                </a:solidFill>
                <a:effectLst/>
                <a:uLnTx/>
                <a:uFillTx/>
                <a:latin typeface="Arial"/>
                <a:ea typeface="+mn-ea"/>
                <a:cs typeface="+mn-cs"/>
              </a:rPr>
              <a:t>What controversy leads to the need for a study?</a:t>
            </a:r>
          </a:p>
          <a:p>
            <a:pPr marL="457200" marR="0" lvl="0" indent="-457200" algn="l" defTabSz="685800" rtl="0" eaLnBrk="1" fontAlgn="auto" latinLnBrk="0" hangingPunct="1">
              <a:lnSpc>
                <a:spcPct val="100000"/>
              </a:lnSpc>
              <a:spcBef>
                <a:spcPts val="750"/>
              </a:spcBef>
              <a:spcAft>
                <a:spcPts val="0"/>
              </a:spcAft>
              <a:buClr>
                <a:srgbClr val="333399"/>
              </a:buClr>
              <a:buSzTx/>
              <a:buFont typeface="+mj-lt"/>
              <a:buAutoNum type="arabicPeriod"/>
              <a:tabLst/>
              <a:defRPr/>
            </a:pPr>
            <a:r>
              <a:rPr kumimoji="0" lang="en-US" sz="3000" b="0" i="0" u="none" strike="noStrike" kern="1200" cap="none" spc="0" normalizeH="0" baseline="0" noProof="0" dirty="0">
                <a:ln>
                  <a:noFill/>
                </a:ln>
                <a:solidFill>
                  <a:srgbClr val="002060"/>
                </a:solidFill>
                <a:effectLst/>
                <a:uLnTx/>
                <a:uFillTx/>
                <a:latin typeface="Arial"/>
                <a:ea typeface="+mn-ea"/>
                <a:cs typeface="+mn-cs"/>
              </a:rPr>
              <a:t>What concern is being addressed behind the study?</a:t>
            </a:r>
          </a:p>
          <a:p>
            <a:pPr marL="457200" marR="0" lvl="0" indent="-457200" algn="l" defTabSz="685800" rtl="0" eaLnBrk="1" fontAlgn="auto" latinLnBrk="0" hangingPunct="1">
              <a:lnSpc>
                <a:spcPct val="100000"/>
              </a:lnSpc>
              <a:spcBef>
                <a:spcPts val="750"/>
              </a:spcBef>
              <a:spcAft>
                <a:spcPts val="0"/>
              </a:spcAft>
              <a:buClr>
                <a:srgbClr val="333399"/>
              </a:buClr>
              <a:buSzTx/>
              <a:buFont typeface="+mj-lt"/>
              <a:buAutoNum type="arabicPeriod"/>
              <a:tabLst/>
              <a:defRPr/>
            </a:pPr>
            <a:r>
              <a:rPr kumimoji="0" lang="en-US" sz="3000" b="0" i="0" u="none" strike="noStrike" kern="1200" cap="none" spc="0" normalizeH="0" baseline="0" noProof="0" dirty="0">
                <a:ln>
                  <a:noFill/>
                </a:ln>
                <a:solidFill>
                  <a:srgbClr val="002060"/>
                </a:solidFill>
                <a:effectLst/>
                <a:uLnTx/>
                <a:uFillTx/>
                <a:latin typeface="Arial"/>
                <a:ea typeface="+mn-ea"/>
                <a:cs typeface="+mn-cs"/>
              </a:rPr>
              <a:t>Is there a sentence such as, “The problem being addressed in this study is…”?</a:t>
            </a:r>
          </a:p>
          <a:p>
            <a:pPr marL="0" marR="0" lvl="0" indent="0" algn="l" defTabSz="685800" rtl="0" eaLnBrk="1" fontAlgn="auto" latinLnBrk="0" hangingPunct="1">
              <a:lnSpc>
                <a:spcPct val="100000"/>
              </a:lnSpc>
              <a:spcBef>
                <a:spcPts val="750"/>
              </a:spcBef>
              <a:spcAft>
                <a:spcPts val="0"/>
              </a:spcAft>
              <a:buClr>
                <a:srgbClr val="333399"/>
              </a:buClr>
              <a:buSzTx/>
              <a:buFont typeface="Arial" panose="020B0604020202020204" pitchFamily="34" charset="0"/>
              <a:buNone/>
              <a:tabLst/>
              <a:defRPr/>
            </a:pPr>
            <a:endParaRPr kumimoji="0" lang="en-US" sz="2000" b="0" i="0" u="none" strike="noStrike" kern="1200" cap="none" spc="0" normalizeH="0" baseline="0" noProof="0" dirty="0">
              <a:ln>
                <a:noFill/>
              </a:ln>
              <a:solidFill>
                <a:srgbClr val="FF0000"/>
              </a:solidFill>
              <a:effectLst/>
              <a:uLnTx/>
              <a:uFillTx/>
              <a:latin typeface="Arial"/>
              <a:ea typeface="+mn-ea"/>
              <a:cs typeface="+mn-cs"/>
            </a:endParaRPr>
          </a:p>
        </p:txBody>
      </p:sp>
      <p:sp>
        <p:nvSpPr>
          <p:cNvPr id="8" name="Rectangle 7">
            <a:extLst>
              <a:ext uri="{FF2B5EF4-FFF2-40B4-BE49-F238E27FC236}">
                <a16:creationId xmlns:a16="http://schemas.microsoft.com/office/drawing/2014/main" id="{A09F264A-66C4-4A21-8A7E-9F87338E8E72}"/>
              </a:ext>
            </a:extLst>
          </p:cNvPr>
          <p:cNvSpPr/>
          <p:nvPr/>
        </p:nvSpPr>
        <p:spPr>
          <a:xfrm>
            <a:off x="7381461" y="2582584"/>
            <a:ext cx="4697895" cy="4247317"/>
          </a:xfrm>
          <a:prstGeom prst="rect">
            <a:avLst/>
          </a:prstGeom>
          <a:solidFill>
            <a:schemeClr val="bg1">
              <a:lumMod val="85000"/>
            </a:schemeClr>
          </a:solidFill>
          <a:ln>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Arial"/>
                <a:ea typeface="+mn-ea"/>
                <a:cs typeface="+mn-cs"/>
              </a:rPr>
              <a:t>Five parts: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srgbClr val="0070C0"/>
                </a:solidFill>
                <a:effectLst/>
                <a:uLnTx/>
                <a:uFillTx/>
                <a:latin typeface="Arial"/>
                <a:ea typeface="+mn-ea"/>
                <a:cs typeface="+mn-cs"/>
              </a:rPr>
              <a:t>The research problem;</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srgbClr val="0070C0"/>
                </a:solidFill>
                <a:effectLst/>
                <a:uLnTx/>
                <a:uFillTx/>
                <a:latin typeface="Arial"/>
                <a:ea typeface="+mn-ea"/>
                <a:cs typeface="+mn-cs"/>
              </a:rPr>
              <a:t>Studies that have addressed the problem - Evidence</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srgbClr val="0070C0"/>
                </a:solidFill>
                <a:effectLst/>
                <a:uLnTx/>
                <a:uFillTx/>
                <a:latin typeface="Arial"/>
                <a:ea typeface="+mn-ea"/>
                <a:cs typeface="+mn-cs"/>
              </a:rPr>
              <a:t>Deficiencies in the studies;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srgbClr val="0070C0"/>
                </a:solidFill>
                <a:effectLst/>
                <a:uLnTx/>
                <a:uFillTx/>
                <a:latin typeface="Arial"/>
                <a:ea typeface="+mn-ea"/>
                <a:cs typeface="+mn-cs"/>
              </a:rPr>
              <a:t>The importance of the study for an audience;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srgbClr val="0070C0"/>
                </a:solidFill>
                <a:effectLst/>
                <a:uLnTx/>
                <a:uFillTx/>
                <a:latin typeface="Arial"/>
                <a:ea typeface="+mn-ea"/>
                <a:cs typeface="+mn-cs"/>
              </a:rPr>
              <a:t>The purpose statement.</a:t>
            </a:r>
            <a:endParaRPr kumimoji="0" lang="en-MY" sz="1800" b="0" i="0" u="none" strike="noStrike" kern="1200" cap="none" spc="0" normalizeH="0" baseline="0" noProof="0" dirty="0">
              <a:ln>
                <a:noFill/>
              </a:ln>
              <a:solidFill>
                <a:srgbClr val="0070C0"/>
              </a:solidFill>
              <a:effectLst/>
              <a:uLnTx/>
              <a:uFillTx/>
              <a:latin typeface="Arial"/>
              <a:ea typeface="+mn-ea"/>
              <a:cs typeface="+mn-cs"/>
            </a:endParaRPr>
          </a:p>
        </p:txBody>
      </p:sp>
    </p:spTree>
    <p:extLst>
      <p:ext uri="{BB962C8B-B14F-4D97-AF65-F5344CB8AC3E}">
        <p14:creationId xmlns:p14="http://schemas.microsoft.com/office/powerpoint/2010/main" val="1312932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AE370E9F-695B-455B-A9CF-AAD8A7993CA9}"/>
              </a:ext>
            </a:extLst>
          </p:cNvPr>
          <p:cNvSpPr>
            <a:spLocks noGrp="1" noChangeArrowheads="1"/>
          </p:cNvSpPr>
          <p:nvPr>
            <p:ph type="title"/>
          </p:nvPr>
        </p:nvSpPr>
        <p:spPr>
          <a:xfrm>
            <a:off x="-1" y="0"/>
            <a:ext cx="12191999" cy="795130"/>
          </a:xfrm>
          <a:solidFill>
            <a:schemeClr val="bg1"/>
          </a:solidFill>
        </p:spPr>
        <p:txBody>
          <a:bodyPr>
            <a:noAutofit/>
          </a:bodyPr>
          <a:lstStyle/>
          <a:p>
            <a:pPr eaLnBrk="1" hangingPunct="1"/>
            <a:r>
              <a:rPr lang="en-US" altLang="en-US" sz="3200" b="1" dirty="0">
                <a:solidFill>
                  <a:srgbClr val="FF0000"/>
                </a:solidFill>
                <a:latin typeface="Arial" panose="020B0604020202020204" pitchFamily="34" charset="0"/>
                <a:ea typeface="ＭＳ Ｐゴシック" panose="020B0600070205080204" pitchFamily="34" charset="-128"/>
              </a:rPr>
              <a:t>Determining Whether a Problem Should Be Researched</a:t>
            </a:r>
          </a:p>
        </p:txBody>
      </p:sp>
      <p:sp>
        <p:nvSpPr>
          <p:cNvPr id="5" name="TextBox 4">
            <a:extLst>
              <a:ext uri="{FF2B5EF4-FFF2-40B4-BE49-F238E27FC236}">
                <a16:creationId xmlns:a16="http://schemas.microsoft.com/office/drawing/2014/main" id="{EFD38FE9-B930-4BBA-B3B1-E236F00440F8}"/>
              </a:ext>
            </a:extLst>
          </p:cNvPr>
          <p:cNvSpPr txBox="1"/>
          <p:nvPr/>
        </p:nvSpPr>
        <p:spPr>
          <a:xfrm>
            <a:off x="0" y="637968"/>
            <a:ext cx="12192000" cy="954107"/>
          </a:xfrm>
          <a:prstGeom prst="rect">
            <a:avLst/>
          </a:prstGeom>
          <a:solidFill>
            <a:schemeClr val="accent6">
              <a:lumMod val="20000"/>
              <a:lumOff val="80000"/>
            </a:schemeClr>
          </a:solidFill>
          <a:ln>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You should research a problem if the study of it potentially contributes 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a:ea typeface="+mn-ea"/>
                <a:cs typeface="+mn-cs"/>
              </a:rPr>
              <a:t>educational knowledge </a:t>
            </a:r>
            <a:r>
              <a:rPr kumimoji="0" lang="en-US" sz="2800" b="0" i="0" u="none" strike="noStrike" kern="1200" cap="none" spc="0" normalizeH="0" baseline="0" noProof="0" dirty="0">
                <a:ln>
                  <a:noFill/>
                </a:ln>
                <a:solidFill>
                  <a:srgbClr val="000000"/>
                </a:solidFill>
                <a:effectLst/>
                <a:uLnTx/>
                <a:uFillTx/>
                <a:latin typeface="Arial"/>
                <a:ea typeface="+mn-ea"/>
                <a:cs typeface="+mn-cs"/>
              </a:rPr>
              <a:t>or </a:t>
            </a:r>
            <a:r>
              <a:rPr kumimoji="0" lang="en-US" sz="2800" b="1" i="0" u="none" strike="noStrike" kern="1200" cap="none" spc="0" normalizeH="0" baseline="0" noProof="0" dirty="0">
                <a:ln>
                  <a:noFill/>
                </a:ln>
                <a:solidFill>
                  <a:srgbClr val="000000"/>
                </a:solidFill>
                <a:effectLst/>
                <a:uLnTx/>
                <a:uFillTx/>
                <a:latin typeface="Arial"/>
                <a:ea typeface="+mn-ea"/>
                <a:cs typeface="+mn-cs"/>
              </a:rPr>
              <a:t>adds to the effectiveness of practice</a:t>
            </a:r>
            <a:r>
              <a:rPr kumimoji="0" lang="en-US" sz="2800" b="0" i="0" u="none" strike="noStrike" kern="1200" cap="none" spc="0" normalizeH="0" baseline="0" noProof="0" dirty="0">
                <a:ln>
                  <a:noFill/>
                </a:ln>
                <a:solidFill>
                  <a:srgbClr val="000000"/>
                </a:solidFill>
                <a:effectLst/>
                <a:uLnTx/>
                <a:uFillTx/>
                <a:latin typeface="Arial"/>
                <a:ea typeface="+mn-ea"/>
                <a:cs typeface="+mn-cs"/>
              </a:rPr>
              <a:t>.</a:t>
            </a:r>
            <a:endParaRPr kumimoji="0" lang="en-MY" sz="2800" b="0" i="0" u="none" strike="noStrike" kern="1200" cap="none" spc="0" normalizeH="0" baseline="0" noProof="0" dirty="0">
              <a:ln>
                <a:noFill/>
              </a:ln>
              <a:solidFill>
                <a:srgbClr val="000000"/>
              </a:solidFill>
              <a:effectLst/>
              <a:uLnTx/>
              <a:uFillTx/>
              <a:latin typeface="Arial"/>
              <a:ea typeface="+mn-ea"/>
              <a:cs typeface="+mn-cs"/>
            </a:endParaRPr>
          </a:p>
        </p:txBody>
      </p:sp>
      <p:sp>
        <p:nvSpPr>
          <p:cNvPr id="7" name="TextBox 6">
            <a:extLst>
              <a:ext uri="{FF2B5EF4-FFF2-40B4-BE49-F238E27FC236}">
                <a16:creationId xmlns:a16="http://schemas.microsoft.com/office/drawing/2014/main" id="{390B60DC-B3C8-4926-949D-E0915EEDCC72}"/>
              </a:ext>
            </a:extLst>
          </p:cNvPr>
          <p:cNvSpPr txBox="1"/>
          <p:nvPr/>
        </p:nvSpPr>
        <p:spPr>
          <a:xfrm>
            <a:off x="0" y="1695375"/>
            <a:ext cx="5986464" cy="347787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1" i="0" u="none" strike="noStrike" kern="1200" cap="none" spc="0" normalizeH="0" baseline="0" noProof="0" dirty="0">
                <a:ln>
                  <a:noFill/>
                </a:ln>
                <a:solidFill>
                  <a:srgbClr val="002060"/>
                </a:solidFill>
                <a:effectLst/>
                <a:uLnTx/>
                <a:uFillTx/>
                <a:latin typeface="OptimaLTStd-Bold"/>
                <a:ea typeface="+mn-ea"/>
                <a:cs typeface="+mn-cs"/>
              </a:rPr>
              <a:t>Can You Gain Access to People and Sites? - Data</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1" i="0" u="none" strike="noStrike" kern="1200" cap="none" spc="0" normalizeH="0" baseline="0" noProof="0" dirty="0">
                <a:ln>
                  <a:noFill/>
                </a:ln>
                <a:solidFill>
                  <a:srgbClr val="002060"/>
                </a:solidFill>
                <a:effectLst/>
                <a:uLnTx/>
                <a:uFillTx/>
                <a:latin typeface="OptimaLTStd-Bold"/>
                <a:ea typeface="+mn-ea"/>
                <a:cs typeface="+mn-cs"/>
              </a:rPr>
              <a:t>Can You Find Time, Locate Resources, and Use Your Skills?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1" i="0" u="none" strike="noStrike" kern="1200" cap="none" spc="0" normalizeH="0" baseline="0" noProof="0" dirty="0">
                <a:ln>
                  <a:noFill/>
                </a:ln>
                <a:solidFill>
                  <a:srgbClr val="002060"/>
                </a:solidFill>
                <a:effectLst/>
                <a:uLnTx/>
                <a:uFillTx/>
                <a:latin typeface="OptimaLTStd-Bold"/>
                <a:ea typeface="+mn-ea"/>
                <a:cs typeface="+mn-cs"/>
              </a:rPr>
              <a:t>Should the Problem Be Researched? - whether your study will contribute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OptimaLTStd-Bold"/>
                <a:ea typeface="+mn-ea"/>
                <a:cs typeface="+mn-cs"/>
              </a:rPr>
              <a:t>        to knowledge and practice.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2400" b="0" i="0" u="none" strike="noStrike" kern="1200" cap="none" spc="0" normalizeH="0" baseline="0" noProof="0" dirty="0">
              <a:ln>
                <a:noFill/>
              </a:ln>
              <a:solidFill>
                <a:srgbClr val="002060"/>
              </a:solidFill>
              <a:effectLst/>
              <a:uLnTx/>
              <a:uFillTx/>
              <a:latin typeface="Arial"/>
              <a:ea typeface="+mn-ea"/>
              <a:cs typeface="+mn-cs"/>
            </a:endParaRPr>
          </a:p>
        </p:txBody>
      </p:sp>
      <p:pic>
        <p:nvPicPr>
          <p:cNvPr id="1026" name="Picture 2" descr="Life Begins Debate Cartoons and Comics - funny pictures from Cartoon  Collections">
            <a:extLst>
              <a:ext uri="{FF2B5EF4-FFF2-40B4-BE49-F238E27FC236}">
                <a16:creationId xmlns:a16="http://schemas.microsoft.com/office/drawing/2014/main" id="{F97116EC-1ACE-4BF5-B541-9FF67C3943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5151" y="1695375"/>
            <a:ext cx="5276850" cy="5048324"/>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36E2067-6F13-4BE7-A3F5-FA046DB5D6A2}"/>
              </a:ext>
            </a:extLst>
          </p:cNvPr>
          <p:cNvSpPr txBox="1"/>
          <p:nvPr/>
        </p:nvSpPr>
        <p:spPr>
          <a:xfrm>
            <a:off x="-1" y="5162625"/>
            <a:ext cx="6915151" cy="1754326"/>
          </a:xfrm>
          <a:prstGeom prst="rect">
            <a:avLst/>
          </a:prstGeom>
          <a:solidFill>
            <a:schemeClr val="bg1">
              <a:lumMod val="85000"/>
            </a:schemeClr>
          </a:solidFill>
          <a:ln>
            <a:solidFill>
              <a:schemeClr val="tx2">
                <a:lumMod val="95000"/>
                <a:lumOff val="5000"/>
              </a:schemeClr>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lumMod val="95000"/>
                    <a:lumOff val="5000"/>
                  </a:srgbClr>
                </a:solidFill>
                <a:effectLst/>
                <a:uLnTx/>
                <a:uFillTx/>
                <a:latin typeface="Arial"/>
                <a:ea typeface="+mn-ea"/>
                <a:cs typeface="+mn-cs"/>
              </a:rPr>
              <a:t>Investigating the problem has theoretical or practical significance.</a:t>
            </a:r>
            <a:endParaRPr kumimoji="0" lang="en-MY" sz="3600" b="1" i="0" u="none" strike="noStrike" kern="1200" cap="none" spc="0" normalizeH="0" baseline="0" noProof="0" dirty="0">
              <a:ln>
                <a:noFill/>
              </a:ln>
              <a:solidFill>
                <a:srgbClr val="000000">
                  <a:lumMod val="95000"/>
                  <a:lumOff val="5000"/>
                </a:srgbClr>
              </a:solidFill>
              <a:effectLst/>
              <a:uLnTx/>
              <a:uFillTx/>
              <a:latin typeface="Arial"/>
              <a:ea typeface="+mn-ea"/>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81577" y="54195"/>
            <a:ext cx="12059175" cy="467139"/>
          </a:xfrm>
          <a:solidFill>
            <a:srgbClr val="0070C0"/>
          </a:solidFill>
        </p:spPr>
        <p:txBody>
          <a:bodyPr>
            <a:normAutofit fontScale="90000"/>
          </a:bodyPr>
          <a:lstStyle/>
          <a:p>
            <a:pPr algn="l"/>
            <a:r>
              <a:rPr lang="en-US" sz="3100" b="1" dirty="0">
                <a:solidFill>
                  <a:schemeClr val="bg1"/>
                </a:solidFill>
              </a:rPr>
              <a:t>Research Problem </a:t>
            </a:r>
            <a:r>
              <a:rPr lang="en-US" b="1" dirty="0">
                <a:solidFill>
                  <a:schemeClr val="bg1"/>
                </a:solidFill>
              </a:rPr>
              <a:t>– ways to assess whether you should research a problem:</a:t>
            </a:r>
          </a:p>
        </p:txBody>
      </p:sp>
      <p:sp>
        <p:nvSpPr>
          <p:cNvPr id="7" name="Rectangle 6"/>
          <p:cNvSpPr/>
          <p:nvPr/>
        </p:nvSpPr>
        <p:spPr bwMode="auto">
          <a:xfrm>
            <a:off x="106017" y="594467"/>
            <a:ext cx="3392557" cy="1660629"/>
          </a:xfrm>
          <a:prstGeom prst="rect">
            <a:avLst/>
          </a:prstGeom>
          <a:solidFill>
            <a:schemeClr val="accent1"/>
          </a:solidFill>
          <a:ln w="28575"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Arial"/>
                <a:ea typeface="+mn-ea"/>
                <a:cs typeface="+mn-cs"/>
              </a:rPr>
              <a:t>Fill a gap</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Arial"/>
                <a:ea typeface="+mn-ea"/>
                <a:cs typeface="+mn-cs"/>
              </a:rPr>
              <a:t>Concept or new idea Hasn’t been studied </a:t>
            </a:r>
            <a:endParaRPr kumimoji="0" lang="en-US" sz="2000" b="0" i="0" u="none" strike="noStrike" kern="1200" cap="none" spc="0" normalizeH="0" baseline="0" noProof="0" dirty="0">
              <a:ln>
                <a:noFill/>
              </a:ln>
              <a:solidFill>
                <a:srgbClr val="002060"/>
              </a:solidFill>
              <a:effectLst/>
              <a:uLnTx/>
              <a:uFillTx/>
              <a:latin typeface="Arial" charset="0"/>
              <a:ea typeface="+mn-ea"/>
              <a:cs typeface="+mn-cs"/>
            </a:endParaRPr>
          </a:p>
        </p:txBody>
      </p:sp>
      <p:sp>
        <p:nvSpPr>
          <p:cNvPr id="9" name="Rectangle 8"/>
          <p:cNvSpPr/>
          <p:nvPr/>
        </p:nvSpPr>
        <p:spPr bwMode="auto">
          <a:xfrm>
            <a:off x="3617844" y="603599"/>
            <a:ext cx="8613448" cy="1660629"/>
          </a:xfrm>
          <a:prstGeom prst="rect">
            <a:avLst/>
          </a:prstGeom>
          <a:solidFill>
            <a:schemeClr val="bg1"/>
          </a:solidFill>
          <a:ln w="28575"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Arial"/>
                <a:ea typeface="+mn-ea"/>
                <a:cs typeface="+mn-cs"/>
              </a:rPr>
              <a:t>A research study is needed to </a:t>
            </a:r>
            <a:r>
              <a:rPr kumimoji="0" lang="en-US" sz="2000" b="1" i="0" u="none" strike="noStrike" kern="1200" cap="none" spc="0" normalizeH="0" baseline="0" noProof="0" dirty="0">
                <a:ln>
                  <a:noFill/>
                </a:ln>
                <a:solidFill>
                  <a:srgbClr val="FF0000"/>
                </a:solidFill>
                <a:effectLst/>
                <a:uLnTx/>
                <a:uFillTx/>
                <a:latin typeface="Arial"/>
                <a:ea typeface="+mn-ea"/>
                <a:cs typeface="+mn-cs"/>
              </a:rPr>
              <a:t>fill a gap </a:t>
            </a:r>
            <a:r>
              <a:rPr kumimoji="0" lang="en-US" sz="2000" b="1" i="0" u="none" strike="noStrike" kern="1200" cap="none" spc="0" normalizeH="0" baseline="0" noProof="0" dirty="0">
                <a:ln>
                  <a:noFill/>
                </a:ln>
                <a:solidFill>
                  <a:srgbClr val="0070C0"/>
                </a:solidFill>
                <a:effectLst/>
                <a:uLnTx/>
                <a:uFillTx/>
                <a:latin typeface="Arial"/>
                <a:ea typeface="+mn-ea"/>
                <a:cs typeface="+mn-cs"/>
              </a:rPr>
              <a:t>in the existing literature about  the research problem.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Arial"/>
                <a:ea typeface="+mn-ea"/>
                <a:cs typeface="+mn-cs"/>
              </a:rPr>
              <a:t> </a:t>
            </a:r>
            <a:r>
              <a:rPr kumimoji="0" lang="en-US" sz="2000" b="1" i="0" u="none" strike="noStrike" kern="1200" cap="none" spc="0" normalizeH="0" baseline="0" noProof="0" dirty="0" err="1">
                <a:ln>
                  <a:noFill/>
                </a:ln>
                <a:solidFill>
                  <a:srgbClr val="002060"/>
                </a:solidFill>
                <a:effectLst/>
                <a:uLnTx/>
                <a:uFillTx/>
                <a:latin typeface="Arial"/>
                <a:ea typeface="+mn-ea"/>
                <a:cs typeface="+mn-cs"/>
              </a:rPr>
              <a:t>Eg</a:t>
            </a:r>
            <a:r>
              <a:rPr kumimoji="0" lang="en-US" sz="2000" b="1" i="0" u="none" strike="noStrike" kern="1200" cap="none" spc="0" normalizeH="0" baseline="0" noProof="0" dirty="0">
                <a:ln>
                  <a:noFill/>
                </a:ln>
                <a:solidFill>
                  <a:srgbClr val="002060"/>
                </a:solidFill>
                <a:effectLst/>
                <a:uLnTx/>
                <a:uFillTx/>
                <a:latin typeface="Arial"/>
                <a:ea typeface="+mn-ea"/>
                <a:cs typeface="+mn-cs"/>
              </a:rPr>
              <a:t>: Exploratory study on bullying by teachers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2060"/>
                </a:solidFill>
                <a:effectLst/>
                <a:uLnTx/>
                <a:uFillTx/>
                <a:latin typeface="Arial"/>
                <a:ea typeface="+mn-ea"/>
                <a:cs typeface="+mn-cs"/>
              </a:rPr>
              <a:t>Past research has examined the bullying by students, but not teachers</a:t>
            </a:r>
          </a:p>
        </p:txBody>
      </p:sp>
      <p:sp>
        <p:nvSpPr>
          <p:cNvPr id="10" name="Rectangle 9"/>
          <p:cNvSpPr/>
          <p:nvPr/>
        </p:nvSpPr>
        <p:spPr bwMode="auto">
          <a:xfrm>
            <a:off x="81577" y="2550997"/>
            <a:ext cx="3392557" cy="1367860"/>
          </a:xfrm>
          <a:prstGeom prst="rect">
            <a:avLst/>
          </a:prstGeom>
          <a:solidFill>
            <a:schemeClr val="accent1"/>
          </a:solidFill>
          <a:ln w="28575"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
                <a:ea typeface="+mn-ea"/>
                <a:cs typeface="+mn-cs"/>
              </a:rPr>
              <a:t>Replicate past results about the research</a:t>
            </a:r>
            <a:endParaRPr kumimoji="0" lang="en-US" sz="2400" b="0" i="0" u="none" strike="noStrike" kern="1200" cap="none" spc="0" normalizeH="0" baseline="0" noProof="0" dirty="0">
              <a:ln>
                <a:noFill/>
              </a:ln>
              <a:solidFill>
                <a:srgbClr val="002060"/>
              </a:solidFill>
              <a:effectLst/>
              <a:uLnTx/>
              <a:uFillTx/>
              <a:latin typeface="Arial" charset="0"/>
              <a:ea typeface="+mn-ea"/>
              <a:cs typeface="+mn-cs"/>
            </a:endParaRPr>
          </a:p>
        </p:txBody>
      </p:sp>
      <p:sp>
        <p:nvSpPr>
          <p:cNvPr id="11" name="Rectangle 10"/>
          <p:cNvSpPr/>
          <p:nvPr/>
        </p:nvSpPr>
        <p:spPr bwMode="auto">
          <a:xfrm>
            <a:off x="3617844" y="2550997"/>
            <a:ext cx="8613448" cy="1367860"/>
          </a:xfrm>
          <a:prstGeom prst="rect">
            <a:avLst/>
          </a:prstGeom>
          <a:solidFill>
            <a:schemeClr val="bg1"/>
          </a:solidFill>
          <a:ln w="28575"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Arial"/>
                <a:ea typeface="+mn-ea"/>
                <a:cs typeface="+mn-cs"/>
              </a:rPr>
              <a:t>A research study is needed to replicate past results about the research problem by </a:t>
            </a:r>
            <a:r>
              <a:rPr kumimoji="0" lang="en-US" sz="2000" b="1" i="0" u="none" strike="noStrike" kern="1200" cap="none" spc="0" normalizeH="0" baseline="0" noProof="0" dirty="0">
                <a:ln>
                  <a:noFill/>
                </a:ln>
                <a:solidFill>
                  <a:srgbClr val="FF0000"/>
                </a:solidFill>
                <a:effectLst/>
                <a:uLnTx/>
                <a:uFillTx/>
                <a:latin typeface="Arial"/>
                <a:ea typeface="+mn-ea"/>
                <a:cs typeface="+mn-cs"/>
              </a:rPr>
              <a:t>examining different participants</a:t>
            </a:r>
            <a:r>
              <a:rPr kumimoji="0" lang="en-US" sz="2000" b="1" i="0" u="none" strike="noStrike" kern="1200" cap="none" spc="0" normalizeH="0" baseline="0" noProof="0" dirty="0">
                <a:ln>
                  <a:noFill/>
                </a:ln>
                <a:solidFill>
                  <a:srgbClr val="0070C0"/>
                </a:solidFill>
                <a:effectLst/>
                <a:uLnTx/>
                <a:uFillTx/>
                <a:latin typeface="Arial"/>
                <a:ea typeface="+mn-ea"/>
                <a:cs typeface="+mn-cs"/>
              </a:rPr>
              <a:t> and different research sites.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err="1">
                <a:ln>
                  <a:noFill/>
                </a:ln>
                <a:solidFill>
                  <a:srgbClr val="002060"/>
                </a:solidFill>
                <a:effectLst/>
                <a:uLnTx/>
                <a:uFillTx/>
                <a:latin typeface="Arial"/>
                <a:ea typeface="+mn-ea"/>
                <a:cs typeface="+mn-cs"/>
              </a:rPr>
              <a:t>Eg</a:t>
            </a:r>
            <a:r>
              <a:rPr kumimoji="0" lang="en-US" sz="2000" b="1" i="1" u="none" strike="noStrike" kern="1200" cap="none" spc="0" normalizeH="0" baseline="0" noProof="0" dirty="0">
                <a:ln>
                  <a:noFill/>
                </a:ln>
                <a:solidFill>
                  <a:srgbClr val="002060"/>
                </a:solidFill>
                <a:effectLst/>
                <a:uLnTx/>
                <a:uFillTx/>
                <a:latin typeface="Arial"/>
                <a:ea typeface="+mn-ea"/>
                <a:cs typeface="+mn-cs"/>
              </a:rPr>
              <a:t> Research on Private sector replicated in a Public Sector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70C0"/>
              </a:solidFill>
              <a:effectLst/>
              <a:uLnTx/>
              <a:uFillTx/>
              <a:latin typeface="Arial"/>
              <a:ea typeface="+mn-ea"/>
              <a:cs typeface="+mn-cs"/>
            </a:endParaRPr>
          </a:p>
        </p:txBody>
      </p:sp>
      <p:sp>
        <p:nvSpPr>
          <p:cNvPr id="12" name="Rectangle 11"/>
          <p:cNvSpPr/>
          <p:nvPr/>
        </p:nvSpPr>
        <p:spPr bwMode="auto">
          <a:xfrm>
            <a:off x="106017" y="4431598"/>
            <a:ext cx="3392557" cy="1038239"/>
          </a:xfrm>
          <a:prstGeom prst="rect">
            <a:avLst/>
          </a:prstGeom>
          <a:solidFill>
            <a:schemeClr val="accent1"/>
          </a:solidFill>
          <a:ln w="28575"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
                <a:ea typeface="+mn-ea"/>
                <a:cs typeface="+mn-cs"/>
              </a:rPr>
              <a:t>Extend past results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1" u="none" strike="noStrike" kern="1200" cap="none" spc="0" normalizeH="0" baseline="0" noProof="0" dirty="0">
                <a:ln>
                  <a:noFill/>
                </a:ln>
                <a:solidFill>
                  <a:srgbClr val="FF0000"/>
                </a:solidFill>
                <a:effectLst/>
                <a:uLnTx/>
                <a:uFillTx/>
                <a:latin typeface="Arial" charset="0"/>
                <a:ea typeface="+mn-ea"/>
                <a:cs typeface="+mn-cs"/>
              </a:rPr>
              <a:t>Examine the research problem more thoroughly</a:t>
            </a:r>
            <a:endParaRPr kumimoji="0" lang="en-US" sz="2800" b="1" i="1" u="none" strike="noStrike" kern="1200" cap="none" spc="0" normalizeH="0" baseline="0" noProof="0" dirty="0">
              <a:ln>
                <a:noFill/>
              </a:ln>
              <a:solidFill>
                <a:srgbClr val="FF0000"/>
              </a:solidFill>
              <a:effectLst/>
              <a:uLnTx/>
              <a:uFillTx/>
              <a:latin typeface="Arial" charset="0"/>
              <a:ea typeface="+mn-ea"/>
              <a:cs typeface="+mn-cs"/>
            </a:endParaRPr>
          </a:p>
        </p:txBody>
      </p:sp>
      <p:sp>
        <p:nvSpPr>
          <p:cNvPr id="13" name="Rectangle 12"/>
          <p:cNvSpPr/>
          <p:nvPr/>
        </p:nvSpPr>
        <p:spPr bwMode="auto">
          <a:xfrm>
            <a:off x="3578552" y="4431598"/>
            <a:ext cx="8613448" cy="1170916"/>
          </a:xfrm>
          <a:prstGeom prst="rect">
            <a:avLst/>
          </a:prstGeom>
          <a:solidFill>
            <a:schemeClr val="bg1"/>
          </a:solidFill>
          <a:ln w="28575"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Arial"/>
                <a:ea typeface="+mn-ea"/>
                <a:cs typeface="+mn-cs"/>
              </a:rPr>
              <a:t>A research study is needed to </a:t>
            </a:r>
            <a:r>
              <a:rPr kumimoji="0" lang="en-US" sz="2000" b="1" i="0" u="none" strike="noStrike" kern="1200" cap="none" spc="0" normalizeH="0" baseline="0" noProof="0" dirty="0">
                <a:ln>
                  <a:noFill/>
                </a:ln>
                <a:solidFill>
                  <a:srgbClr val="FF0000"/>
                </a:solidFill>
                <a:effectLst/>
                <a:uLnTx/>
                <a:uFillTx/>
                <a:latin typeface="Arial"/>
                <a:ea typeface="+mn-ea"/>
                <a:cs typeface="+mn-cs"/>
              </a:rPr>
              <a:t>extend past results </a:t>
            </a:r>
            <a:r>
              <a:rPr kumimoji="0" lang="en-US" sz="2000" b="1" i="0" u="none" strike="noStrike" kern="1200" cap="none" spc="0" normalizeH="0" baseline="0" noProof="0" dirty="0">
                <a:ln>
                  <a:noFill/>
                </a:ln>
                <a:solidFill>
                  <a:srgbClr val="0070C0"/>
                </a:solidFill>
                <a:effectLst/>
                <a:uLnTx/>
                <a:uFillTx/>
                <a:latin typeface="Arial"/>
                <a:ea typeface="+mn-ea"/>
                <a:cs typeface="+mn-cs"/>
              </a:rPr>
              <a:t>or examine the research problem more thoroughly  </a:t>
            </a:r>
            <a:r>
              <a:rPr kumimoji="0" lang="en-US" sz="2000" b="1" i="1" u="none" strike="noStrike" kern="1200" cap="none" spc="0" normalizeH="0" baseline="0" noProof="0" dirty="0" err="1">
                <a:ln>
                  <a:noFill/>
                </a:ln>
                <a:solidFill>
                  <a:srgbClr val="002060"/>
                </a:solidFill>
                <a:effectLst/>
                <a:uLnTx/>
                <a:uFillTx/>
                <a:latin typeface="Arial"/>
                <a:ea typeface="+mn-ea"/>
                <a:cs typeface="+mn-cs"/>
              </a:rPr>
              <a:t>Eg</a:t>
            </a:r>
            <a:r>
              <a:rPr kumimoji="0" lang="en-US" sz="2000" b="1" i="1" u="none" strike="noStrike" kern="1200" cap="none" spc="0" normalizeH="0" baseline="0" noProof="0" dirty="0">
                <a:ln>
                  <a:noFill/>
                </a:ln>
                <a:solidFill>
                  <a:srgbClr val="002060"/>
                </a:solidFill>
                <a:effectLst/>
                <a:uLnTx/>
                <a:uFillTx/>
                <a:latin typeface="Arial"/>
                <a:ea typeface="+mn-ea"/>
                <a:cs typeface="+mn-cs"/>
              </a:rPr>
              <a:t>: additional factors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1" u="none" strike="noStrike" kern="1200" cap="none" spc="0" normalizeH="0" baseline="0" noProof="0" dirty="0">
              <a:ln>
                <a:noFill/>
              </a:ln>
              <a:solidFill>
                <a:srgbClr val="002060"/>
              </a:solidFill>
              <a:effectLst/>
              <a:uLnTx/>
              <a:uFillTx/>
              <a:latin typeface="Arial"/>
              <a:ea typeface="+mn-ea"/>
              <a:cs typeface="+mn-cs"/>
            </a:endParaRPr>
          </a:p>
        </p:txBody>
      </p:sp>
    </p:spTree>
    <p:extLst>
      <p:ext uri="{BB962C8B-B14F-4D97-AF65-F5344CB8AC3E}">
        <p14:creationId xmlns:p14="http://schemas.microsoft.com/office/powerpoint/2010/main" val="579034988"/>
      </p:ext>
    </p:extLst>
  </p:cSld>
  <p:clrMapOvr>
    <a:masterClrMapping/>
  </p:clrMapOvr>
  <p:transition>
    <p:zoom dir="in"/>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7390072" y="1616877"/>
            <a:ext cx="2065310" cy="24297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600" b="0" i="0" u="none" strike="noStrike" kern="1200" cap="none" spc="0" normalizeH="0" baseline="0" noProof="0">
                <a:ln>
                  <a:noFill/>
                </a:ln>
                <a:solidFill>
                  <a:srgbClr val="000000"/>
                </a:solidFill>
                <a:effectLst/>
                <a:uLnTx/>
                <a:uFillTx/>
                <a:latin typeface="Arial"/>
                <a:ea typeface="+mn-ea"/>
                <a:cs typeface="+mn-cs"/>
              </a:rPr>
              <a:t>Dr Jugindar Singh</a:t>
            </a:r>
            <a:endParaRPr kumimoji="0" lang="en-US" sz="600" b="0" i="0" u="none" strike="noStrike" kern="1200" cap="none" spc="0" normalizeH="0" baseline="0" noProof="0">
              <a:ln>
                <a:noFill/>
              </a:ln>
              <a:solidFill>
                <a:srgbClr val="000000"/>
              </a:solidFill>
              <a:effectLst/>
              <a:uLnTx/>
              <a:uFillTx/>
              <a:latin typeface="Arial"/>
              <a:ea typeface="+mn-ea"/>
              <a:cs typeface="+mn-cs"/>
            </a:endParaRPr>
          </a:p>
        </p:txBody>
      </p:sp>
      <p:sp>
        <p:nvSpPr>
          <p:cNvPr id="5" name="Slide Number Placeholder 4"/>
          <p:cNvSpPr>
            <a:spLocks noGrp="1"/>
          </p:cNvSpPr>
          <p:nvPr>
            <p:ph type="sldNum" sz="quarter" idx="4294967295"/>
          </p:nvPr>
        </p:nvSpPr>
        <p:spPr>
          <a:xfrm>
            <a:off x="8069192" y="3053799"/>
            <a:ext cx="274320" cy="365760"/>
          </a:xfrm>
          <a:prstGeom prst="ellipse">
            <a:avLst/>
          </a:prstGeom>
          <a:solidFill>
            <a:srgbClr val="1D1D1D">
              <a:alpha val="70000"/>
            </a:srgbClr>
          </a:solidFill>
        </p:spPr>
        <p:txBody>
          <a:bodyPr vert="horz" lIns="18288" tIns="45720" rIns="18288" bIns="45720" rtlCol="0" anchor="ctr">
            <a:noAutofit/>
          </a:bodyPr>
          <a:lstStyle>
            <a:defPPr>
              <a:defRPr lang="en-US"/>
            </a:defPPr>
            <a:lvl1pPr marL="0" algn="ctr" defTabSz="914400" rtl="0" eaLnBrk="1" latinLnBrk="0" hangingPunct="1">
              <a:defRPr sz="825" kern="1200" spc="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825"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825" b="0" i="0" u="none" strike="noStrike" kern="1200" cap="none" spc="0" normalizeH="0" baseline="0" noProof="0">
              <a:ln>
                <a:noFill/>
              </a:ln>
              <a:solidFill>
                <a:srgbClr val="FFFFFF"/>
              </a:solidFill>
              <a:effectLst/>
              <a:uLnTx/>
              <a:uFillTx/>
              <a:latin typeface="Arial"/>
              <a:ea typeface="+mn-ea"/>
              <a:cs typeface="+mn-cs"/>
            </a:endParaRPr>
          </a:p>
        </p:txBody>
      </p:sp>
      <p:sp>
        <p:nvSpPr>
          <p:cNvPr id="192514" name="Rectangle 2"/>
          <p:cNvSpPr>
            <a:spLocks noGrp="1" noChangeArrowheads="1"/>
          </p:cNvSpPr>
          <p:nvPr>
            <p:ph type="title"/>
          </p:nvPr>
        </p:nvSpPr>
        <p:spPr>
          <a:xfrm>
            <a:off x="81577" y="54195"/>
            <a:ext cx="12059175" cy="467139"/>
          </a:xfrm>
          <a:solidFill>
            <a:srgbClr val="0070C0"/>
          </a:solidFill>
        </p:spPr>
        <p:txBody>
          <a:bodyPr>
            <a:normAutofit fontScale="90000"/>
          </a:bodyPr>
          <a:lstStyle/>
          <a:p>
            <a:pPr algn="l"/>
            <a:r>
              <a:rPr lang="en-US" sz="3100" b="1" dirty="0">
                <a:solidFill>
                  <a:schemeClr val="bg1"/>
                </a:solidFill>
              </a:rPr>
              <a:t>Research Problem </a:t>
            </a:r>
            <a:r>
              <a:rPr lang="en-US" b="1" dirty="0">
                <a:solidFill>
                  <a:schemeClr val="bg1"/>
                </a:solidFill>
              </a:rPr>
              <a:t>– ways to assess whether you should research a problem:</a:t>
            </a:r>
          </a:p>
        </p:txBody>
      </p:sp>
      <p:sp>
        <p:nvSpPr>
          <p:cNvPr id="14" name="Rectangle 13"/>
          <p:cNvSpPr/>
          <p:nvPr/>
        </p:nvSpPr>
        <p:spPr bwMode="auto">
          <a:xfrm>
            <a:off x="81577" y="2180126"/>
            <a:ext cx="3392557" cy="1383780"/>
          </a:xfrm>
          <a:prstGeom prst="rect">
            <a:avLst/>
          </a:prstGeom>
          <a:solidFill>
            <a:schemeClr val="accent1"/>
          </a:solidFill>
          <a:ln w="28575"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
                <a:ea typeface="+mn-ea"/>
                <a:cs typeface="+mn-cs"/>
              </a:rPr>
              <a:t>Improve current practices </a:t>
            </a:r>
            <a:r>
              <a:rPr kumimoji="0" lang="en-US" sz="2000" b="1" i="1" u="none" strike="noStrike" kern="1200" cap="none" spc="0" normalizeH="0" baseline="0" noProof="0" dirty="0">
                <a:ln>
                  <a:noFill/>
                </a:ln>
                <a:solidFill>
                  <a:srgbClr val="FF0000"/>
                </a:solidFill>
                <a:effectLst/>
                <a:uLnTx/>
                <a:uFillTx/>
                <a:latin typeface="Arial"/>
                <a:ea typeface="+mn-ea"/>
                <a:cs typeface="+mn-cs"/>
              </a:rPr>
              <a:t>Study the problem if your study informs practice.</a:t>
            </a:r>
            <a:endParaRPr kumimoji="0" lang="en-US" sz="2800" b="0" i="1" u="none" strike="noStrike" kern="1200" cap="none" spc="0" normalizeH="0" baseline="0" noProof="0" dirty="0">
              <a:ln>
                <a:noFill/>
              </a:ln>
              <a:solidFill>
                <a:srgbClr val="FF0000"/>
              </a:solidFill>
              <a:effectLst/>
              <a:uLnTx/>
              <a:uFillTx/>
              <a:latin typeface="Arial" charset="0"/>
              <a:ea typeface="+mn-ea"/>
              <a:cs typeface="+mn-cs"/>
            </a:endParaRPr>
          </a:p>
        </p:txBody>
      </p:sp>
      <p:sp>
        <p:nvSpPr>
          <p:cNvPr id="15" name="Rectangle 14"/>
          <p:cNvSpPr/>
          <p:nvPr/>
        </p:nvSpPr>
        <p:spPr bwMode="auto">
          <a:xfrm>
            <a:off x="3583332" y="2180125"/>
            <a:ext cx="8590808" cy="1298129"/>
          </a:xfrm>
          <a:prstGeom prst="rect">
            <a:avLst/>
          </a:prstGeom>
          <a:solidFill>
            <a:schemeClr val="bg1"/>
          </a:solidFill>
          <a:ln w="28575"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Arial"/>
                <a:ea typeface="+mn-ea"/>
                <a:cs typeface="+mn-cs"/>
              </a:rPr>
              <a:t>A research study is needed to </a:t>
            </a:r>
            <a:r>
              <a:rPr kumimoji="0" lang="en-US" sz="2000" b="1" i="0" u="none" strike="noStrike" kern="1200" cap="none" spc="0" normalizeH="0" baseline="0" noProof="0" dirty="0">
                <a:ln>
                  <a:noFill/>
                </a:ln>
                <a:solidFill>
                  <a:srgbClr val="FF0000"/>
                </a:solidFill>
                <a:effectLst/>
                <a:uLnTx/>
                <a:uFillTx/>
                <a:latin typeface="Arial"/>
                <a:ea typeface="+mn-ea"/>
                <a:cs typeface="+mn-cs"/>
              </a:rPr>
              <a:t>improve current practices </a:t>
            </a:r>
            <a:r>
              <a:rPr kumimoji="0" lang="en-US" sz="2000" b="1" i="0" u="none" strike="noStrike" kern="1200" cap="none" spc="0" normalizeH="0" baseline="0" noProof="0" dirty="0">
                <a:ln>
                  <a:noFill/>
                </a:ln>
                <a:solidFill>
                  <a:srgbClr val="0070C0"/>
                </a:solidFill>
                <a:effectLst/>
                <a:uLnTx/>
                <a:uFillTx/>
                <a:latin typeface="Arial"/>
                <a:ea typeface="+mn-ea"/>
                <a:cs typeface="+mn-cs"/>
              </a:rPr>
              <a:t>related to </a:t>
            </a:r>
            <a:r>
              <a:rPr kumimoji="0" lang="en-US" sz="2000" b="0" i="0" u="none" strike="noStrike" kern="1200" cap="none" spc="0" normalizeH="0" baseline="0" noProof="0" dirty="0">
                <a:ln>
                  <a:noFill/>
                </a:ln>
                <a:solidFill>
                  <a:srgbClr val="0070C0"/>
                </a:solidFill>
                <a:effectLst/>
                <a:uLnTx/>
                <a:uFillTx/>
                <a:latin typeface="Arial"/>
                <a:ea typeface="+mn-ea"/>
                <a:cs typeface="+mn-cs"/>
              </a:rPr>
              <a:t>t</a:t>
            </a:r>
            <a:r>
              <a:rPr kumimoji="0" lang="en-US" sz="2000" b="1" i="0" u="none" strike="noStrike" kern="1200" cap="none" spc="0" normalizeH="0" baseline="0" noProof="0" dirty="0">
                <a:ln>
                  <a:noFill/>
                </a:ln>
                <a:solidFill>
                  <a:srgbClr val="0070C0"/>
                </a:solidFill>
                <a:effectLst/>
                <a:uLnTx/>
                <a:uFillTx/>
                <a:latin typeface="Arial"/>
                <a:ea typeface="+mn-ea"/>
                <a:cs typeface="+mn-cs"/>
              </a:rPr>
              <a:t>he research problem</a:t>
            </a:r>
            <a:r>
              <a:rPr kumimoji="0" lang="en-US" sz="2000" b="1" i="1" u="none" strike="noStrike" kern="1200" cap="none" spc="0" normalizeH="0" baseline="0" noProof="0" dirty="0">
                <a:ln>
                  <a:noFill/>
                </a:ln>
                <a:solidFill>
                  <a:srgbClr val="0070C0"/>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err="1">
                <a:ln>
                  <a:noFill/>
                </a:ln>
                <a:solidFill>
                  <a:srgbClr val="002060"/>
                </a:solidFill>
                <a:effectLst/>
                <a:uLnTx/>
                <a:uFillTx/>
                <a:latin typeface="Arial"/>
                <a:ea typeface="+mn-ea"/>
                <a:cs typeface="+mn-cs"/>
              </a:rPr>
              <a:t>Eg</a:t>
            </a:r>
            <a:r>
              <a:rPr kumimoji="0" lang="en-US" sz="2000" b="1" i="1" u="none" strike="noStrike" kern="1200" cap="none" spc="0" normalizeH="0" baseline="0" noProof="0" dirty="0">
                <a:ln>
                  <a:noFill/>
                </a:ln>
                <a:solidFill>
                  <a:srgbClr val="002060"/>
                </a:solidFill>
                <a:effectLst/>
                <a:uLnTx/>
                <a:uFillTx/>
                <a:latin typeface="Arial"/>
                <a:ea typeface="+mn-ea"/>
                <a:cs typeface="+mn-cs"/>
              </a:rPr>
              <a:t>: identification of new techniques or technologies</a:t>
            </a:r>
            <a:endParaRPr kumimoji="0" lang="en-US" sz="1800" b="1" i="1" u="none" strike="noStrike" kern="1200" cap="none" spc="0" normalizeH="0" baseline="0" noProof="0" dirty="0">
              <a:ln>
                <a:noFill/>
              </a:ln>
              <a:solidFill>
                <a:srgbClr val="002060"/>
              </a:solidFill>
              <a:effectLst/>
              <a:uLnTx/>
              <a:uFillTx/>
              <a:latin typeface="Arial"/>
              <a:ea typeface="+mn-ea"/>
              <a:cs typeface="+mn-cs"/>
            </a:endParaRPr>
          </a:p>
        </p:txBody>
      </p:sp>
      <p:sp>
        <p:nvSpPr>
          <p:cNvPr id="16" name="Rectangle 15"/>
          <p:cNvSpPr/>
          <p:nvPr/>
        </p:nvSpPr>
        <p:spPr bwMode="auto">
          <a:xfrm>
            <a:off x="106017" y="561725"/>
            <a:ext cx="3392557" cy="1241206"/>
          </a:xfrm>
          <a:prstGeom prst="rect">
            <a:avLst/>
          </a:prstGeom>
          <a:solidFill>
            <a:schemeClr val="accent1"/>
          </a:solidFill>
          <a:ln w="28575"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
                <a:ea typeface="+mn-ea"/>
                <a:cs typeface="+mn-cs"/>
              </a:rPr>
              <a:t>Learn from people affected by the problem </a:t>
            </a:r>
            <a:endParaRPr kumimoji="0" lang="en-US" sz="2400" b="0" i="0" u="none" strike="noStrike" kern="1200" cap="none" spc="0" normalizeH="0" baseline="0" noProof="0" dirty="0">
              <a:ln>
                <a:noFill/>
              </a:ln>
              <a:solidFill>
                <a:srgbClr val="002060"/>
              </a:solidFill>
              <a:effectLst/>
              <a:uLnTx/>
              <a:uFillTx/>
              <a:latin typeface="Arial" charset="0"/>
              <a:ea typeface="+mn-ea"/>
              <a:cs typeface="+mn-cs"/>
            </a:endParaRPr>
          </a:p>
        </p:txBody>
      </p:sp>
      <p:sp>
        <p:nvSpPr>
          <p:cNvPr id="17" name="Rectangle 16"/>
          <p:cNvSpPr/>
          <p:nvPr/>
        </p:nvSpPr>
        <p:spPr bwMode="auto">
          <a:xfrm>
            <a:off x="3583332" y="561724"/>
            <a:ext cx="8590808" cy="1298129"/>
          </a:xfrm>
          <a:prstGeom prst="rect">
            <a:avLst/>
          </a:prstGeom>
          <a:solidFill>
            <a:schemeClr val="bg1"/>
          </a:solidFill>
          <a:ln w="28575"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Arial"/>
                <a:ea typeface="+mn-ea"/>
                <a:cs typeface="+mn-cs"/>
              </a:rPr>
              <a:t>A research study is needed to learn from people affected by the problem whose </a:t>
            </a:r>
            <a:r>
              <a:rPr kumimoji="0" lang="en-US" sz="2000" b="1" i="0" u="none" strike="noStrike" kern="1200" cap="none" spc="0" normalizeH="0" baseline="0" noProof="0" dirty="0">
                <a:ln>
                  <a:noFill/>
                </a:ln>
                <a:solidFill>
                  <a:srgbClr val="FF0000"/>
                </a:solidFill>
                <a:effectLst/>
                <a:uLnTx/>
                <a:uFillTx/>
                <a:latin typeface="Arial"/>
                <a:ea typeface="+mn-ea"/>
                <a:cs typeface="+mn-cs"/>
              </a:rPr>
              <a:t>voices have not been heard</a:t>
            </a:r>
            <a:r>
              <a:rPr kumimoji="0" lang="en-US" sz="2000" b="1" i="0" u="none" strike="noStrike" kern="1200" cap="none" spc="0" normalizeH="0" baseline="0" noProof="0" dirty="0">
                <a:ln>
                  <a:noFill/>
                </a:ln>
                <a:solidFill>
                  <a:srgbClr val="0070C0"/>
                </a:solidFill>
                <a:effectLst/>
                <a:uLnTx/>
                <a:uFillTx/>
                <a:latin typeface="Arial"/>
                <a:ea typeface="+mn-ea"/>
                <a:cs typeface="+mn-cs"/>
              </a:rPr>
              <a:t>, who have been silenced, or who have been rejected in society </a:t>
            </a:r>
            <a:r>
              <a:rPr kumimoji="0" lang="en-US" sz="2000" b="1" i="1" u="none" strike="noStrike" kern="1200" cap="none" spc="0" normalizeH="0" baseline="0" noProof="0" dirty="0" err="1">
                <a:ln>
                  <a:noFill/>
                </a:ln>
                <a:solidFill>
                  <a:srgbClr val="002060"/>
                </a:solidFill>
                <a:effectLst/>
                <a:uLnTx/>
                <a:uFillTx/>
                <a:latin typeface="Arial"/>
                <a:ea typeface="+mn-ea"/>
                <a:cs typeface="+mn-cs"/>
              </a:rPr>
              <a:t>Eg</a:t>
            </a:r>
            <a:r>
              <a:rPr kumimoji="0" lang="en-US" sz="2000" b="1" i="1" u="none" strike="noStrike" kern="1200" cap="none" spc="0" normalizeH="0" baseline="0" noProof="0" dirty="0">
                <a:ln>
                  <a:noFill/>
                </a:ln>
                <a:solidFill>
                  <a:srgbClr val="002060"/>
                </a:solidFill>
                <a:effectLst/>
                <a:uLnTx/>
                <a:uFillTx/>
                <a:latin typeface="Arial"/>
                <a:ea typeface="+mn-ea"/>
                <a:cs typeface="+mn-cs"/>
              </a:rPr>
              <a:t>: Homeless, ex-Offenders </a:t>
            </a:r>
            <a:r>
              <a:rPr kumimoji="0" lang="en-US" sz="2000" b="1" i="1" u="none" strike="noStrike" kern="1200" cap="none" spc="0" normalizeH="0" baseline="0" noProof="0" dirty="0" err="1">
                <a:ln>
                  <a:noFill/>
                </a:ln>
                <a:solidFill>
                  <a:srgbClr val="002060"/>
                </a:solidFill>
                <a:effectLst/>
                <a:uLnTx/>
                <a:uFillTx/>
                <a:latin typeface="Arial"/>
                <a:ea typeface="+mn-ea"/>
                <a:cs typeface="+mn-cs"/>
              </a:rPr>
              <a:t>etc</a:t>
            </a:r>
            <a:endParaRPr kumimoji="0" lang="en-US" sz="2000" b="1" i="1" u="none" strike="noStrike" kern="1200" cap="none" spc="0" normalizeH="0" baseline="0" noProof="0" dirty="0">
              <a:ln>
                <a:noFill/>
              </a:ln>
              <a:solidFill>
                <a:srgbClr val="002060"/>
              </a:solidFill>
              <a:effectLst/>
              <a:uLnTx/>
              <a:uFillTx/>
              <a:latin typeface="Arial"/>
              <a:ea typeface="+mn-ea"/>
              <a:cs typeface="+mn-cs"/>
            </a:endParaRPr>
          </a:p>
        </p:txBody>
      </p:sp>
      <p:sp>
        <p:nvSpPr>
          <p:cNvPr id="20" name="Rectangle 19">
            <a:extLst>
              <a:ext uri="{FF2B5EF4-FFF2-40B4-BE49-F238E27FC236}">
                <a16:creationId xmlns:a16="http://schemas.microsoft.com/office/drawing/2014/main" id="{E41A943D-ECCB-4438-8130-446E8DE27F9A}"/>
              </a:ext>
            </a:extLst>
          </p:cNvPr>
          <p:cNvSpPr/>
          <p:nvPr/>
        </p:nvSpPr>
        <p:spPr bwMode="auto">
          <a:xfrm>
            <a:off x="81577" y="3941101"/>
            <a:ext cx="3402750" cy="1241206"/>
          </a:xfrm>
          <a:prstGeom prst="rect">
            <a:avLst/>
          </a:prstGeom>
          <a:solidFill>
            <a:schemeClr val="accent1"/>
          </a:solidFill>
          <a:ln w="28575"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
                <a:ea typeface="+mn-ea"/>
                <a:cs typeface="+mn-cs"/>
              </a:rPr>
              <a:t>Conflicting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 charset="0"/>
                <a:ea typeface="+mn-ea"/>
                <a:cs typeface="+mn-cs"/>
              </a:rPr>
              <a:t>Results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 charset="0"/>
                <a:ea typeface="+mn-ea"/>
                <a:cs typeface="+mn-cs"/>
              </a:rPr>
              <a:t>Outdated Research</a:t>
            </a:r>
            <a:endParaRPr kumimoji="0" lang="en-US" sz="2400" b="0" i="0" u="none" strike="noStrike" kern="1200" cap="none" spc="0" normalizeH="0" baseline="0" noProof="0" dirty="0">
              <a:ln>
                <a:noFill/>
              </a:ln>
              <a:solidFill>
                <a:srgbClr val="FF0000"/>
              </a:solidFill>
              <a:effectLst/>
              <a:uLnTx/>
              <a:uFillTx/>
              <a:latin typeface="Arial" charset="0"/>
              <a:ea typeface="+mn-ea"/>
              <a:cs typeface="+mn-cs"/>
            </a:endParaRPr>
          </a:p>
        </p:txBody>
      </p:sp>
      <p:sp>
        <p:nvSpPr>
          <p:cNvPr id="21" name="Rectangle 20">
            <a:extLst>
              <a:ext uri="{FF2B5EF4-FFF2-40B4-BE49-F238E27FC236}">
                <a16:creationId xmlns:a16="http://schemas.microsoft.com/office/drawing/2014/main" id="{BCCCFDBD-F1CE-4E89-B4DD-40A8423533AB}"/>
              </a:ext>
            </a:extLst>
          </p:cNvPr>
          <p:cNvSpPr/>
          <p:nvPr/>
        </p:nvSpPr>
        <p:spPr bwMode="auto">
          <a:xfrm>
            <a:off x="3583332" y="3967861"/>
            <a:ext cx="8590808" cy="1241206"/>
          </a:xfrm>
          <a:prstGeom prst="rect">
            <a:avLst/>
          </a:prstGeom>
          <a:solidFill>
            <a:schemeClr val="bg1"/>
          </a:solidFill>
          <a:ln w="28575"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Arial"/>
                <a:ea typeface="+mn-ea"/>
                <a:cs typeface="+mn-cs"/>
              </a:rPr>
              <a:t>A research study is needed due to contradictory results from past studies</a:t>
            </a:r>
            <a:r>
              <a:rPr kumimoji="0" lang="en-US" sz="2000" b="1" i="1" u="none" strike="noStrike" kern="1200" cap="none" spc="0" normalizeH="0" baseline="0" noProof="0" dirty="0">
                <a:ln>
                  <a:noFill/>
                </a:ln>
                <a:solidFill>
                  <a:srgbClr val="0070C0"/>
                </a:solidFill>
                <a:effectLst/>
                <a:uLnTx/>
                <a:uFillTx/>
                <a:latin typeface="Arial"/>
                <a:ea typeface="+mn-ea"/>
                <a:cs typeface="+mn-cs"/>
              </a:rPr>
              <a:t>. </a:t>
            </a:r>
            <a:r>
              <a:rPr kumimoji="0" lang="en-US" sz="2000" b="1" i="1" u="none" strike="noStrike" kern="1200" cap="none" spc="0" normalizeH="0" baseline="0" noProof="0" dirty="0" err="1">
                <a:ln>
                  <a:noFill/>
                </a:ln>
                <a:solidFill>
                  <a:srgbClr val="002060"/>
                </a:solidFill>
                <a:effectLst/>
                <a:uLnTx/>
                <a:uFillTx/>
                <a:latin typeface="Arial"/>
                <a:ea typeface="+mn-ea"/>
                <a:cs typeface="+mn-cs"/>
              </a:rPr>
              <a:t>Eg</a:t>
            </a:r>
            <a:r>
              <a:rPr kumimoji="0" lang="en-US" sz="2000" b="1" i="1" u="none" strike="noStrike" kern="1200" cap="none" spc="0" normalizeH="0" baseline="0" noProof="0" dirty="0">
                <a:ln>
                  <a:noFill/>
                </a:ln>
                <a:solidFill>
                  <a:srgbClr val="002060"/>
                </a:solidFill>
                <a:effectLst/>
                <a:uLnTx/>
                <a:uFillTx/>
                <a:latin typeface="Arial"/>
                <a:ea typeface="+mn-ea"/>
                <a:cs typeface="+mn-cs"/>
              </a:rPr>
              <a:t>: Motivation of Executives in MNCs  - Contradictory results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2060"/>
                </a:solidFill>
                <a:effectLst/>
                <a:uLnTx/>
                <a:uFillTx/>
                <a:latin typeface="Arial"/>
                <a:ea typeface="+mn-ea"/>
                <a:cs typeface="+mn-cs"/>
              </a:rPr>
              <a:t>There is conflicting research on how to support dissertation students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2060"/>
                </a:solidFill>
                <a:effectLst/>
                <a:uLnTx/>
                <a:uFillTx/>
                <a:latin typeface="Arial"/>
                <a:ea typeface="+mn-ea"/>
                <a:cs typeface="+mn-cs"/>
              </a:rPr>
              <a:t>in an online environment.</a:t>
            </a:r>
          </a:p>
        </p:txBody>
      </p:sp>
      <p:sp>
        <p:nvSpPr>
          <p:cNvPr id="3" name="Rectangle 2"/>
          <p:cNvSpPr/>
          <p:nvPr/>
        </p:nvSpPr>
        <p:spPr>
          <a:xfrm>
            <a:off x="10342806" y="6296276"/>
            <a:ext cx="1636987" cy="300082"/>
          </a:xfrm>
          <a:prstGeom prst="rect">
            <a:avLst/>
          </a:prstGeom>
          <a:solidFill>
            <a:schemeClr val="bg1">
              <a:lumMod val="85000"/>
            </a:schemeClr>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Arial"/>
                <a:ea typeface="+mn-ea"/>
                <a:cs typeface="+mn-cs"/>
              </a:rPr>
              <a:t>Plano &amp; </a:t>
            </a:r>
            <a:r>
              <a:rPr kumimoji="0" lang="en-US" sz="1350" b="0" i="0" u="none" strike="noStrike" kern="1200" cap="none" spc="0" normalizeH="0" baseline="0" noProof="0" dirty="0" err="1">
                <a:ln>
                  <a:noFill/>
                </a:ln>
                <a:solidFill>
                  <a:srgbClr val="000000"/>
                </a:solidFill>
                <a:effectLst/>
                <a:uLnTx/>
                <a:uFillTx/>
                <a:latin typeface="Arial"/>
                <a:ea typeface="+mn-ea"/>
                <a:cs typeface="+mn-cs"/>
              </a:rPr>
              <a:t>Cresswell</a:t>
            </a:r>
            <a:r>
              <a:rPr kumimoji="0" lang="en-US" sz="1350" b="0" i="0" u="none" strike="noStrike" kern="1200" cap="none" spc="0" normalizeH="0" baseline="0" noProof="0" dirty="0">
                <a:ln>
                  <a:noFill/>
                </a:ln>
                <a:solidFill>
                  <a:srgbClr val="000000"/>
                </a:solidFill>
                <a:effectLst/>
                <a:uLnTx/>
                <a:uFillTx/>
                <a:latin typeface="Arial"/>
                <a:ea typeface="+mn-ea"/>
                <a:cs typeface="+mn-cs"/>
              </a:rPr>
              <a:t> </a:t>
            </a:r>
          </a:p>
        </p:txBody>
      </p:sp>
    </p:spTree>
    <p:extLst>
      <p:ext uri="{BB962C8B-B14F-4D97-AF65-F5344CB8AC3E}">
        <p14:creationId xmlns:p14="http://schemas.microsoft.com/office/powerpoint/2010/main" val="579838674"/>
      </p:ext>
    </p:extLst>
  </p:cSld>
  <p:clrMapOvr>
    <a:masterClrMapping/>
  </p:clrMapOvr>
  <p:transition>
    <p:zoom dir="in"/>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34EE75BF-36B8-4DB6-8BC6-BB147613FE95}"/>
              </a:ext>
            </a:extLst>
          </p:cNvPr>
          <p:cNvSpPr>
            <a:spLocks noGrp="1" noChangeArrowheads="1"/>
          </p:cNvSpPr>
          <p:nvPr>
            <p:ph type="title"/>
          </p:nvPr>
        </p:nvSpPr>
        <p:spPr>
          <a:xfrm>
            <a:off x="1981200" y="152400"/>
            <a:ext cx="8229600" cy="1143000"/>
          </a:xfrm>
        </p:spPr>
        <p:txBody>
          <a:bodyPr/>
          <a:lstStyle/>
          <a:p>
            <a:pPr eaLnBrk="1" hangingPunct="1"/>
            <a:r>
              <a:rPr lang="en-US" altLang="en-US" sz="3600" dirty="0">
                <a:solidFill>
                  <a:srgbClr val="FF0000"/>
                </a:solidFill>
                <a:latin typeface="Arial" panose="020B0604020202020204" pitchFamily="34" charset="0"/>
                <a:ea typeface="ＭＳ Ｐゴシック" panose="020B0600070205080204" pitchFamily="34" charset="-128"/>
              </a:rPr>
              <a:t>Example of the Flow of Ideas in the Problem Statement</a:t>
            </a:r>
          </a:p>
        </p:txBody>
      </p:sp>
      <p:sp>
        <p:nvSpPr>
          <p:cNvPr id="23555" name="Text Box 3">
            <a:extLst>
              <a:ext uri="{FF2B5EF4-FFF2-40B4-BE49-F238E27FC236}">
                <a16:creationId xmlns:a16="http://schemas.microsoft.com/office/drawing/2014/main" id="{BC7DC496-7CA8-4AAC-B535-3AD7D92A0F2C}"/>
              </a:ext>
            </a:extLst>
          </p:cNvPr>
          <p:cNvSpPr txBox="1">
            <a:spLocks noChangeArrowheads="1"/>
          </p:cNvSpPr>
          <p:nvPr/>
        </p:nvSpPr>
        <p:spPr bwMode="auto">
          <a:xfrm>
            <a:off x="1636713" y="1978790"/>
            <a:ext cx="795338" cy="406400"/>
          </a:xfrm>
          <a:prstGeom prst="rect">
            <a:avLst/>
          </a:prstGeom>
          <a:solidFill>
            <a:schemeClr val="accent1"/>
          </a:solidFill>
          <a:ln w="9525">
            <a:miter lim="800000"/>
            <a:headEnd/>
            <a:tailEnd/>
          </a:ln>
          <a:scene3d>
            <a:camera prst="legacyPerspectiveBottom"/>
            <a:lightRig rig="legacyFlat3" dir="t"/>
          </a:scene3d>
          <a:sp3d extrusionH="887400" prstMaterial="legacyMatte">
            <a:bevelT w="13500" h="13500" prst="angle"/>
            <a:bevelB w="13500" h="13500" prst="angle"/>
            <a:extrusionClr>
              <a:schemeClr val="accent1"/>
            </a:extrusionClr>
            <a:contourClr>
              <a:schemeClr val="accent1"/>
            </a:contourClr>
          </a:sp3d>
        </p:spPr>
        <p:txBody>
          <a:bodyPr wrap="none">
            <a:spAutoFit/>
            <a:flatTx/>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2000" b="0" i="0" u="none" strike="noStrike" kern="1200" cap="none" spc="0" normalizeH="0" baseline="0" noProof="0" dirty="0">
                <a:ln>
                  <a:noFill/>
                </a:ln>
                <a:solidFill>
                  <a:srgbClr val="FFFFFF"/>
                </a:solidFill>
                <a:effectLst/>
                <a:uLnTx/>
                <a:uFillTx/>
                <a:latin typeface="Tahoma" panose="020B0604030504040204" pitchFamily="34" charset="0"/>
                <a:ea typeface="ＭＳ Ｐゴシック" panose="020B0600070205080204" pitchFamily="34" charset="-128"/>
                <a:cs typeface="+mn-cs"/>
              </a:rPr>
              <a:t>Topic</a:t>
            </a:r>
          </a:p>
        </p:txBody>
      </p:sp>
      <p:sp>
        <p:nvSpPr>
          <p:cNvPr id="23556" name="Text Box 4">
            <a:extLst>
              <a:ext uri="{FF2B5EF4-FFF2-40B4-BE49-F238E27FC236}">
                <a16:creationId xmlns:a16="http://schemas.microsoft.com/office/drawing/2014/main" id="{45E9CA21-3259-4992-94C5-50B8236CE9FB}"/>
              </a:ext>
            </a:extLst>
          </p:cNvPr>
          <p:cNvSpPr txBox="1">
            <a:spLocks noChangeArrowheads="1"/>
          </p:cNvSpPr>
          <p:nvPr/>
        </p:nvSpPr>
        <p:spPr bwMode="auto">
          <a:xfrm>
            <a:off x="2971801" y="1970088"/>
            <a:ext cx="1216025" cy="711200"/>
          </a:xfrm>
          <a:prstGeom prst="rect">
            <a:avLst/>
          </a:prstGeom>
          <a:solidFill>
            <a:schemeClr val="accent1"/>
          </a:solidFill>
          <a:ln w="9525">
            <a:miter lim="800000"/>
            <a:headEnd/>
            <a:tailEnd/>
          </a:ln>
          <a:scene3d>
            <a:camera prst="legacyPerspectiveBottom"/>
            <a:lightRig rig="legacyFlat3" dir="t"/>
          </a:scene3d>
          <a:sp3d extrusionH="887400" prstMaterial="legacyMatte">
            <a:bevelT w="13500" h="13500" prst="angle"/>
            <a:bevelB w="13500" h="13500" prst="angle"/>
            <a:extrusionClr>
              <a:schemeClr val="accent1"/>
            </a:extrusionClr>
            <a:contourClr>
              <a:schemeClr val="accent1"/>
            </a:contourClr>
          </a:sp3d>
        </p:spPr>
        <p:txBody>
          <a:bodyPr wrap="none">
            <a:spAutoFit/>
            <a:flatTx/>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2000" b="0" i="0" u="none" strike="noStrike" kern="1200" cap="none" spc="0" normalizeH="0" baseline="0" noProof="0">
                <a:ln>
                  <a:noFill/>
                </a:ln>
                <a:solidFill>
                  <a:srgbClr val="FFFFFF"/>
                </a:solidFill>
                <a:effectLst/>
                <a:uLnTx/>
                <a:uFillTx/>
                <a:latin typeface="Tahoma" panose="020B0604030504040204" pitchFamily="34" charset="0"/>
                <a:ea typeface="ＭＳ Ｐゴシック" panose="020B0600070205080204" pitchFamily="34" charset="-128"/>
                <a:cs typeface="+mn-cs"/>
              </a:rPr>
              <a:t>Research</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2000" b="0" i="0" u="none" strike="noStrike" kern="1200" cap="none" spc="0" normalizeH="0" baseline="0" noProof="0">
                <a:ln>
                  <a:noFill/>
                </a:ln>
                <a:solidFill>
                  <a:srgbClr val="FFFFFF"/>
                </a:solidFill>
                <a:effectLst/>
                <a:uLnTx/>
                <a:uFillTx/>
                <a:latin typeface="Tahoma" panose="020B0604030504040204" pitchFamily="34" charset="0"/>
                <a:ea typeface="ＭＳ Ｐゴシック" panose="020B0600070205080204" pitchFamily="34" charset="-128"/>
                <a:cs typeface="+mn-cs"/>
              </a:rPr>
              <a:t>Problem</a:t>
            </a:r>
          </a:p>
        </p:txBody>
      </p:sp>
      <p:sp>
        <p:nvSpPr>
          <p:cNvPr id="23557" name="Text Box 5">
            <a:extLst>
              <a:ext uri="{FF2B5EF4-FFF2-40B4-BE49-F238E27FC236}">
                <a16:creationId xmlns:a16="http://schemas.microsoft.com/office/drawing/2014/main" id="{C818AAA3-6DD3-4E17-ADC3-D4C683A7EC91}"/>
              </a:ext>
            </a:extLst>
          </p:cNvPr>
          <p:cNvSpPr txBox="1">
            <a:spLocks noChangeArrowheads="1"/>
          </p:cNvSpPr>
          <p:nvPr/>
        </p:nvSpPr>
        <p:spPr bwMode="auto">
          <a:xfrm>
            <a:off x="4471988" y="1828801"/>
            <a:ext cx="1681486" cy="1015663"/>
          </a:xfrm>
          <a:prstGeom prst="rect">
            <a:avLst/>
          </a:prstGeom>
          <a:solidFill>
            <a:schemeClr val="accent1"/>
          </a:solidFill>
          <a:ln w="9525">
            <a:miter lim="800000"/>
            <a:headEnd/>
            <a:tailEnd/>
          </a:ln>
          <a:scene3d>
            <a:camera prst="legacyPerspectiveBottom"/>
            <a:lightRig rig="legacyFlat3" dir="t"/>
          </a:scene3d>
          <a:sp3d extrusionH="887400" prstMaterial="legacyMatte">
            <a:bevelT w="13500" h="13500" prst="angle"/>
            <a:bevelB w="13500" h="13500" prst="angle"/>
            <a:extrusionClr>
              <a:schemeClr val="accent1"/>
            </a:extrusionClr>
            <a:contourClr>
              <a:schemeClr val="accent1"/>
            </a:contourClr>
          </a:sp3d>
        </p:spPr>
        <p:txBody>
          <a:bodyPr wrap="none">
            <a:spAutoFit/>
            <a:flatTx/>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2000" b="0" i="0" u="none" strike="noStrike" kern="1200" cap="none" spc="0" normalizeH="0" baseline="0" noProof="0">
                <a:ln>
                  <a:noFill/>
                </a:ln>
                <a:solidFill>
                  <a:srgbClr val="FFFFFF"/>
                </a:solidFill>
                <a:effectLst/>
                <a:uLnTx/>
                <a:uFillTx/>
                <a:latin typeface="Tahoma" panose="020B0604030504040204" pitchFamily="34" charset="0"/>
                <a:ea typeface="ＭＳ Ｐゴシック" panose="020B0600070205080204" pitchFamily="34" charset="-128"/>
                <a:cs typeface="+mn-cs"/>
              </a:rPr>
              <a:t>Justification</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2000" b="0" i="0" u="none" strike="noStrike" kern="1200" cap="none" spc="0" normalizeH="0" baseline="0" noProof="0">
                <a:ln>
                  <a:noFill/>
                </a:ln>
                <a:solidFill>
                  <a:srgbClr val="FFFFFF"/>
                </a:solidFill>
                <a:effectLst/>
                <a:uLnTx/>
                <a:uFillTx/>
                <a:latin typeface="Tahoma" panose="020B0604030504040204" pitchFamily="34" charset="0"/>
                <a:ea typeface="ＭＳ Ｐゴシック" panose="020B0600070205080204" pitchFamily="34" charset="-128"/>
                <a:cs typeface="+mn-cs"/>
              </a:rPr>
              <a:t>for Research </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2000" b="0" i="0" u="none" strike="noStrike" kern="1200" cap="none" spc="0" normalizeH="0" baseline="0" noProof="0">
                <a:ln>
                  <a:noFill/>
                </a:ln>
                <a:solidFill>
                  <a:srgbClr val="FFFFFF"/>
                </a:solidFill>
                <a:effectLst/>
                <a:uLnTx/>
                <a:uFillTx/>
                <a:latin typeface="Tahoma" panose="020B0604030504040204" pitchFamily="34" charset="0"/>
                <a:ea typeface="ＭＳ Ｐゴシック" panose="020B0600070205080204" pitchFamily="34" charset="-128"/>
                <a:cs typeface="+mn-cs"/>
              </a:rPr>
              <a:t>Problem</a:t>
            </a:r>
          </a:p>
        </p:txBody>
      </p:sp>
      <p:sp>
        <p:nvSpPr>
          <p:cNvPr id="23558" name="Text Box 6">
            <a:extLst>
              <a:ext uri="{FF2B5EF4-FFF2-40B4-BE49-F238E27FC236}">
                <a16:creationId xmlns:a16="http://schemas.microsoft.com/office/drawing/2014/main" id="{00947492-B872-4138-8F05-66C3CB9645EF}"/>
              </a:ext>
            </a:extLst>
          </p:cNvPr>
          <p:cNvSpPr txBox="1">
            <a:spLocks noChangeArrowheads="1"/>
          </p:cNvSpPr>
          <p:nvPr/>
        </p:nvSpPr>
        <p:spPr bwMode="auto">
          <a:xfrm>
            <a:off x="6477001" y="1955800"/>
            <a:ext cx="1870075" cy="711200"/>
          </a:xfrm>
          <a:prstGeom prst="rect">
            <a:avLst/>
          </a:prstGeom>
          <a:solidFill>
            <a:schemeClr val="accent1"/>
          </a:solidFill>
          <a:ln w="9525">
            <a:miter lim="800000"/>
            <a:headEnd/>
            <a:tailEnd/>
          </a:ln>
          <a:scene3d>
            <a:camera prst="legacyPerspectiveBottom"/>
            <a:lightRig rig="legacyFlat3" dir="t"/>
          </a:scene3d>
          <a:sp3d extrusionH="887400" prstMaterial="legacyMatte">
            <a:bevelT w="13500" h="13500" prst="angle"/>
            <a:bevelB w="13500" h="13500" prst="angle"/>
            <a:extrusionClr>
              <a:schemeClr val="accent1"/>
            </a:extrusionClr>
            <a:contourClr>
              <a:schemeClr val="accent1"/>
            </a:contourClr>
          </a:sp3d>
        </p:spPr>
        <p:txBody>
          <a:bodyPr wrap="none">
            <a:spAutoFit/>
            <a:flatTx/>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2000" b="0" i="0" u="none" strike="noStrike" kern="1200" cap="none" spc="0" normalizeH="0" baseline="0" noProof="0">
                <a:ln>
                  <a:noFill/>
                </a:ln>
                <a:solidFill>
                  <a:srgbClr val="FFFFFF"/>
                </a:solidFill>
                <a:effectLst/>
                <a:uLnTx/>
                <a:uFillTx/>
                <a:latin typeface="Tahoma" panose="020B0604030504040204" pitchFamily="34" charset="0"/>
                <a:ea typeface="ＭＳ Ｐゴシック" panose="020B0600070205080204" pitchFamily="34" charset="-128"/>
                <a:cs typeface="+mn-cs"/>
              </a:rPr>
              <a:t>Deficiencies in </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2000" b="0" i="0" u="none" strike="noStrike" kern="1200" cap="none" spc="0" normalizeH="0" baseline="0" noProof="0">
                <a:ln>
                  <a:noFill/>
                </a:ln>
                <a:solidFill>
                  <a:srgbClr val="FFFFFF"/>
                </a:solidFill>
                <a:effectLst/>
                <a:uLnTx/>
                <a:uFillTx/>
                <a:latin typeface="Tahoma" panose="020B0604030504040204" pitchFamily="34" charset="0"/>
                <a:ea typeface="ＭＳ Ｐゴシック" panose="020B0600070205080204" pitchFamily="34" charset="-128"/>
                <a:cs typeface="+mn-cs"/>
              </a:rPr>
              <a:t>the Evidence</a:t>
            </a:r>
          </a:p>
        </p:txBody>
      </p:sp>
      <p:sp>
        <p:nvSpPr>
          <p:cNvPr id="23559" name="Text Box 7">
            <a:extLst>
              <a:ext uri="{FF2B5EF4-FFF2-40B4-BE49-F238E27FC236}">
                <a16:creationId xmlns:a16="http://schemas.microsoft.com/office/drawing/2014/main" id="{D0AFF6A4-308D-4A5D-9881-DCC4E17CBC63}"/>
              </a:ext>
            </a:extLst>
          </p:cNvPr>
          <p:cNvSpPr txBox="1">
            <a:spLocks noChangeArrowheads="1"/>
          </p:cNvSpPr>
          <p:nvPr/>
        </p:nvSpPr>
        <p:spPr bwMode="auto">
          <a:xfrm>
            <a:off x="8921473" y="1817688"/>
            <a:ext cx="1627188" cy="1016000"/>
          </a:xfrm>
          <a:prstGeom prst="rect">
            <a:avLst/>
          </a:prstGeom>
          <a:solidFill>
            <a:schemeClr val="accent1"/>
          </a:solidFill>
          <a:ln w="9525">
            <a:miter lim="800000"/>
            <a:headEnd/>
            <a:tailEnd/>
          </a:ln>
          <a:scene3d>
            <a:camera prst="legacyPerspectiveBottom"/>
            <a:lightRig rig="legacyFlat3" dir="t"/>
          </a:scene3d>
          <a:sp3d extrusionH="887400" prstMaterial="legacyMatte">
            <a:bevelT w="13500" h="13500" prst="angle"/>
            <a:bevelB w="13500" h="13500" prst="angle"/>
            <a:extrusionClr>
              <a:schemeClr val="accent1"/>
            </a:extrusionClr>
            <a:contourClr>
              <a:schemeClr val="accent1"/>
            </a:contourClr>
          </a:sp3d>
        </p:spPr>
        <p:txBody>
          <a:bodyPr wrap="none">
            <a:spAutoFit/>
            <a:flatTx/>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2000" b="0" i="0" u="none" strike="noStrike" kern="1200" cap="none" spc="0" normalizeH="0" baseline="0" noProof="0" dirty="0">
                <a:ln>
                  <a:noFill/>
                </a:ln>
                <a:solidFill>
                  <a:srgbClr val="FFFFFF"/>
                </a:solidFill>
                <a:effectLst/>
                <a:uLnTx/>
                <a:uFillTx/>
                <a:latin typeface="Tahoma" panose="020B0604030504040204" pitchFamily="34" charset="0"/>
                <a:ea typeface="ＭＳ Ｐゴシック" panose="020B0600070205080204" pitchFamily="34" charset="-128"/>
                <a:cs typeface="+mn-cs"/>
              </a:rPr>
              <a:t>Relating the </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2000" b="0" i="0" u="none" strike="noStrike" kern="1200" cap="none" spc="0" normalizeH="0" baseline="0" noProof="0" dirty="0">
                <a:ln>
                  <a:noFill/>
                </a:ln>
                <a:solidFill>
                  <a:srgbClr val="FFFFFF"/>
                </a:solidFill>
                <a:effectLst/>
                <a:uLnTx/>
                <a:uFillTx/>
                <a:latin typeface="Tahoma" panose="020B0604030504040204" pitchFamily="34" charset="0"/>
                <a:ea typeface="ＭＳ Ｐゴシック" panose="020B0600070205080204" pitchFamily="34" charset="-128"/>
                <a:cs typeface="+mn-cs"/>
              </a:rPr>
              <a:t>Discussion</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2000" b="0" i="0" u="none" strike="noStrike" kern="1200" cap="none" spc="0" normalizeH="0" baseline="0" noProof="0" dirty="0">
                <a:ln>
                  <a:noFill/>
                </a:ln>
                <a:solidFill>
                  <a:srgbClr val="FFFFFF"/>
                </a:solidFill>
                <a:effectLst/>
                <a:uLnTx/>
                <a:uFillTx/>
                <a:latin typeface="Tahoma" panose="020B0604030504040204" pitchFamily="34" charset="0"/>
                <a:ea typeface="ＭＳ Ｐゴシック" panose="020B0600070205080204" pitchFamily="34" charset="-128"/>
                <a:cs typeface="+mn-cs"/>
              </a:rPr>
              <a:t>to Audiences</a:t>
            </a:r>
          </a:p>
        </p:txBody>
      </p:sp>
      <p:sp>
        <p:nvSpPr>
          <p:cNvPr id="23560" name="Text Box 8">
            <a:extLst>
              <a:ext uri="{FF2B5EF4-FFF2-40B4-BE49-F238E27FC236}">
                <a16:creationId xmlns:a16="http://schemas.microsoft.com/office/drawing/2014/main" id="{4C4BA579-6729-4AF7-8C74-ED521C123C0F}"/>
              </a:ext>
            </a:extLst>
          </p:cNvPr>
          <p:cNvSpPr txBox="1">
            <a:spLocks noChangeArrowheads="1"/>
          </p:cNvSpPr>
          <p:nvPr/>
        </p:nvSpPr>
        <p:spPr bwMode="auto">
          <a:xfrm>
            <a:off x="1298713" y="2971801"/>
            <a:ext cx="15968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600" b="1"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Subject</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600" b="1"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area</a:t>
            </a:r>
          </a:p>
        </p:txBody>
      </p:sp>
      <p:sp>
        <p:nvSpPr>
          <p:cNvPr id="23561" name="Text Box 9">
            <a:extLst>
              <a:ext uri="{FF2B5EF4-FFF2-40B4-BE49-F238E27FC236}">
                <a16:creationId xmlns:a16="http://schemas.microsoft.com/office/drawing/2014/main" id="{13588F05-C357-42F0-8F41-2C808388EB5F}"/>
              </a:ext>
            </a:extLst>
          </p:cNvPr>
          <p:cNvSpPr txBox="1">
            <a:spLocks noChangeArrowheads="1"/>
          </p:cNvSpPr>
          <p:nvPr/>
        </p:nvSpPr>
        <p:spPr bwMode="auto">
          <a:xfrm>
            <a:off x="2438400" y="2940051"/>
            <a:ext cx="2286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n-US" altLang="en-US" sz="1600" b="1"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Concern or issue</a:t>
            </a: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n-US" altLang="en-US" sz="1600" b="1"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A problem</a:t>
            </a: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n-US" altLang="en-US" sz="1600" b="1"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Something that</a:t>
            </a:r>
            <a:br>
              <a:rPr kumimoji="0" lang="en-US" altLang="en-US" sz="1600" b="1"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br>
            <a:r>
              <a:rPr kumimoji="0" lang="en-US" altLang="en-US" sz="1600" b="1"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  needs a solution</a:t>
            </a:r>
          </a:p>
        </p:txBody>
      </p:sp>
      <p:sp>
        <p:nvSpPr>
          <p:cNvPr id="23562" name="Text Box 10">
            <a:extLst>
              <a:ext uri="{FF2B5EF4-FFF2-40B4-BE49-F238E27FC236}">
                <a16:creationId xmlns:a16="http://schemas.microsoft.com/office/drawing/2014/main" id="{CEB71397-D018-4D79-A823-5C54369815AB}"/>
              </a:ext>
            </a:extLst>
          </p:cNvPr>
          <p:cNvSpPr txBox="1">
            <a:spLocks noChangeArrowheads="1"/>
          </p:cNvSpPr>
          <p:nvPr/>
        </p:nvSpPr>
        <p:spPr bwMode="auto">
          <a:xfrm>
            <a:off x="4419600" y="2971801"/>
            <a:ext cx="2133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n-US" altLang="en-US" sz="1600" b="1"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Evidence from the</a:t>
            </a:r>
            <a:br>
              <a:rPr kumimoji="0" lang="en-US" altLang="en-US" sz="1600" b="1"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br>
            <a:r>
              <a:rPr kumimoji="0" lang="en-US" altLang="en-US" sz="1600" b="1"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 literature</a:t>
            </a: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n-US" altLang="en-US" sz="1600" b="1"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Evidence from </a:t>
            </a:r>
            <a:br>
              <a:rPr kumimoji="0" lang="en-US" altLang="en-US" sz="1600" b="1"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br>
            <a:r>
              <a:rPr kumimoji="0" lang="en-US" altLang="en-US" sz="1600" b="1"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 practical experience</a:t>
            </a:r>
          </a:p>
        </p:txBody>
      </p:sp>
      <p:sp>
        <p:nvSpPr>
          <p:cNvPr id="23563" name="Text Box 11">
            <a:extLst>
              <a:ext uri="{FF2B5EF4-FFF2-40B4-BE49-F238E27FC236}">
                <a16:creationId xmlns:a16="http://schemas.microsoft.com/office/drawing/2014/main" id="{6C99384D-5D16-4C2A-B5BA-D8B79521ABE7}"/>
              </a:ext>
            </a:extLst>
          </p:cNvPr>
          <p:cNvSpPr txBox="1">
            <a:spLocks noChangeArrowheads="1"/>
          </p:cNvSpPr>
          <p:nvPr/>
        </p:nvSpPr>
        <p:spPr bwMode="auto">
          <a:xfrm>
            <a:off x="6553200" y="2971800"/>
            <a:ext cx="1981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n-US" altLang="en-US" sz="1600" b="1"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In this body of </a:t>
            </a:r>
            <a:br>
              <a:rPr kumimoji="0" lang="en-US" altLang="en-US" sz="1600" b="1"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br>
            <a:r>
              <a:rPr kumimoji="0" lang="en-US" altLang="en-US" sz="1600" b="1"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 evidence what is</a:t>
            </a:r>
            <a:br>
              <a:rPr kumimoji="0" lang="en-US" altLang="en-US" sz="1600" b="1"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br>
            <a:r>
              <a:rPr kumimoji="0" lang="en-US" altLang="en-US" sz="1600" b="1"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 missing or what </a:t>
            </a:r>
            <a:br>
              <a:rPr kumimoji="0" lang="en-US" altLang="en-US" sz="1600" b="1"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br>
            <a:r>
              <a:rPr kumimoji="0" lang="en-US" altLang="en-US" sz="1600" b="1"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 do we need to </a:t>
            </a:r>
            <a:br>
              <a:rPr kumimoji="0" lang="en-US" altLang="en-US" sz="1600" b="1"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br>
            <a:r>
              <a:rPr kumimoji="0" lang="en-US" altLang="en-US" sz="1600" b="1"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 know more about?</a:t>
            </a:r>
          </a:p>
        </p:txBody>
      </p:sp>
      <p:sp>
        <p:nvSpPr>
          <p:cNvPr id="23564" name="Text Box 12">
            <a:extLst>
              <a:ext uri="{FF2B5EF4-FFF2-40B4-BE49-F238E27FC236}">
                <a16:creationId xmlns:a16="http://schemas.microsoft.com/office/drawing/2014/main" id="{656FD4EB-234C-41DA-98C9-CCC5055539FB}"/>
              </a:ext>
            </a:extLst>
          </p:cNvPr>
          <p:cNvSpPr txBox="1">
            <a:spLocks noChangeArrowheads="1"/>
          </p:cNvSpPr>
          <p:nvPr/>
        </p:nvSpPr>
        <p:spPr bwMode="auto">
          <a:xfrm>
            <a:off x="8921473" y="2961066"/>
            <a:ext cx="22860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n-US" altLang="en-US" sz="1600" b="1"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How will addressing</a:t>
            </a:r>
            <a:br>
              <a:rPr kumimoji="0" lang="en-US" altLang="en-US" sz="1600" b="1"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br>
            <a:r>
              <a:rPr kumimoji="0" lang="en-US" altLang="en-US" sz="1600" b="1"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 what we need to know </a:t>
            </a:r>
            <a:br>
              <a:rPr kumimoji="0" lang="en-US" altLang="en-US" sz="1600" b="1"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br>
            <a:r>
              <a:rPr kumimoji="0" lang="en-US" altLang="en-US" sz="1600" b="1"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 Help researchers, </a:t>
            </a:r>
            <a:br>
              <a:rPr kumimoji="0" lang="en-US" altLang="en-US" sz="1600" b="1"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br>
            <a:r>
              <a:rPr kumimoji="0" lang="en-US" altLang="en-US" sz="1600" b="1"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 educators, policy</a:t>
            </a:r>
            <a:br>
              <a:rPr kumimoji="0" lang="en-US" altLang="en-US" sz="1600" b="1"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br>
            <a:r>
              <a:rPr kumimoji="0" lang="en-US" altLang="en-US" sz="1600" b="1"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 makers, and other </a:t>
            </a:r>
            <a:br>
              <a:rPr kumimoji="0" lang="en-US" altLang="en-US" sz="1600" b="1"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br>
            <a:r>
              <a:rPr kumimoji="0" lang="en-US" altLang="en-US" sz="1600" b="1"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 individuals?</a:t>
            </a:r>
          </a:p>
        </p:txBody>
      </p:sp>
      <p:sp>
        <p:nvSpPr>
          <p:cNvPr id="21519" name="AutoShape 15">
            <a:extLst>
              <a:ext uri="{FF2B5EF4-FFF2-40B4-BE49-F238E27FC236}">
                <a16:creationId xmlns:a16="http://schemas.microsoft.com/office/drawing/2014/main" id="{4BB9083E-5125-4C2C-87C7-4CF358A21E83}"/>
              </a:ext>
            </a:extLst>
          </p:cNvPr>
          <p:cNvSpPr>
            <a:spLocks noChangeArrowheads="1"/>
          </p:cNvSpPr>
          <p:nvPr/>
        </p:nvSpPr>
        <p:spPr bwMode="auto">
          <a:xfrm>
            <a:off x="2362200" y="1143000"/>
            <a:ext cx="7620000" cy="609600"/>
          </a:xfrm>
          <a:prstGeom prst="rightArrow">
            <a:avLst>
              <a:gd name="adj1" fmla="val 50000"/>
              <a:gd name="adj2" fmla="val 357143"/>
            </a:avLst>
          </a:prstGeom>
          <a:solidFill>
            <a:schemeClr val="accent1">
              <a:lumMod val="75000"/>
            </a:schemeClr>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Tahoma" charset="0"/>
                <a:ea typeface="ＭＳ Ｐゴシック" charset="0"/>
                <a:cs typeface="ＭＳ Ｐゴシック" charset="0"/>
              </a:rPr>
              <a:t>Flow of Ideas</a:t>
            </a:r>
          </a:p>
        </p:txBody>
      </p:sp>
      <p:sp>
        <p:nvSpPr>
          <p:cNvPr id="206868" name="AutoShape 20">
            <a:extLst>
              <a:ext uri="{FF2B5EF4-FFF2-40B4-BE49-F238E27FC236}">
                <a16:creationId xmlns:a16="http://schemas.microsoft.com/office/drawing/2014/main" id="{3795A4E9-C443-4374-82C3-3D446F481980}"/>
              </a:ext>
            </a:extLst>
          </p:cNvPr>
          <p:cNvSpPr>
            <a:spLocks noChangeArrowheads="1"/>
          </p:cNvSpPr>
          <p:nvPr/>
        </p:nvSpPr>
        <p:spPr bwMode="auto">
          <a:xfrm>
            <a:off x="2508252" y="2133600"/>
            <a:ext cx="463548" cy="196851"/>
          </a:xfrm>
          <a:prstGeom prst="rightArrow">
            <a:avLst>
              <a:gd name="adj1" fmla="val 50000"/>
              <a:gd name="adj2" fmla="val 25000"/>
            </a:avLst>
          </a:prstGeom>
          <a:solidFill>
            <a:schemeClr val="accent1"/>
          </a:solidFill>
          <a:ln w="9525">
            <a:solidFill>
              <a:schemeClr val="tx1"/>
            </a:solidFill>
            <a:miter lim="800000"/>
            <a:headEnd/>
            <a:tailEnd/>
          </a:ln>
          <a:effectLst>
            <a:prstShdw prst="shdw17" dist="17961" dir="2700000">
              <a:srgbClr val="000000">
                <a:alpha val="74997"/>
              </a:srgbClr>
            </a:prst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ahoma" charset="0"/>
              <a:ea typeface="ＭＳ Ｐゴシック" panose="020B0600070205080204" pitchFamily="34" charset="-128"/>
              <a:cs typeface="+mn-cs"/>
            </a:endParaRPr>
          </a:p>
        </p:txBody>
      </p:sp>
      <p:sp>
        <p:nvSpPr>
          <p:cNvPr id="206869" name="AutoShape 21">
            <a:extLst>
              <a:ext uri="{FF2B5EF4-FFF2-40B4-BE49-F238E27FC236}">
                <a16:creationId xmlns:a16="http://schemas.microsoft.com/office/drawing/2014/main" id="{EBE32E69-92D7-4079-B5B7-EF0D05201CC6}"/>
              </a:ext>
            </a:extLst>
          </p:cNvPr>
          <p:cNvSpPr>
            <a:spLocks noChangeArrowheads="1"/>
          </p:cNvSpPr>
          <p:nvPr/>
        </p:nvSpPr>
        <p:spPr bwMode="auto">
          <a:xfrm>
            <a:off x="4229100" y="2133600"/>
            <a:ext cx="228600" cy="228600"/>
          </a:xfrm>
          <a:prstGeom prst="rightArrow">
            <a:avLst>
              <a:gd name="adj1" fmla="val 50000"/>
              <a:gd name="adj2" fmla="val 25000"/>
            </a:avLst>
          </a:prstGeom>
          <a:solidFill>
            <a:schemeClr val="accent1"/>
          </a:solidFill>
          <a:ln w="9525">
            <a:solidFill>
              <a:schemeClr val="tx1"/>
            </a:solidFill>
            <a:miter lim="800000"/>
            <a:headEnd/>
            <a:tailEnd/>
          </a:ln>
          <a:effectLst>
            <a:prstShdw prst="shdw17" dist="17961" dir="2700000">
              <a:srgbClr val="000000">
                <a:alpha val="74997"/>
              </a:srgbClr>
            </a:prst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ahoma" charset="0"/>
              <a:ea typeface="ＭＳ Ｐゴシック" panose="020B0600070205080204" pitchFamily="34" charset="-128"/>
              <a:cs typeface="+mn-cs"/>
            </a:endParaRPr>
          </a:p>
        </p:txBody>
      </p:sp>
      <p:sp>
        <p:nvSpPr>
          <p:cNvPr id="206870" name="AutoShape 22">
            <a:extLst>
              <a:ext uri="{FF2B5EF4-FFF2-40B4-BE49-F238E27FC236}">
                <a16:creationId xmlns:a16="http://schemas.microsoft.com/office/drawing/2014/main" id="{288C9950-E28F-46BB-82DD-464B0066C2AB}"/>
              </a:ext>
            </a:extLst>
          </p:cNvPr>
          <p:cNvSpPr>
            <a:spLocks noChangeArrowheads="1"/>
          </p:cNvSpPr>
          <p:nvPr/>
        </p:nvSpPr>
        <p:spPr bwMode="auto">
          <a:xfrm>
            <a:off x="6172200" y="2133600"/>
            <a:ext cx="228600" cy="228600"/>
          </a:xfrm>
          <a:prstGeom prst="rightArrow">
            <a:avLst>
              <a:gd name="adj1" fmla="val 50000"/>
              <a:gd name="adj2" fmla="val 25000"/>
            </a:avLst>
          </a:prstGeom>
          <a:solidFill>
            <a:schemeClr val="accent1"/>
          </a:solidFill>
          <a:ln w="9525">
            <a:solidFill>
              <a:schemeClr val="tx1"/>
            </a:solidFill>
            <a:miter lim="800000"/>
            <a:headEnd/>
            <a:tailEnd/>
          </a:ln>
          <a:effectLst>
            <a:prstShdw prst="shdw17" dist="17961" dir="2700000">
              <a:srgbClr val="000000">
                <a:alpha val="74997"/>
              </a:srgbClr>
            </a:prst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ahoma" charset="0"/>
              <a:ea typeface="ＭＳ Ｐゴシック" panose="020B0600070205080204" pitchFamily="34" charset="-128"/>
              <a:cs typeface="+mn-cs"/>
            </a:endParaRPr>
          </a:p>
        </p:txBody>
      </p:sp>
      <p:sp>
        <p:nvSpPr>
          <p:cNvPr id="206871" name="AutoShape 23">
            <a:extLst>
              <a:ext uri="{FF2B5EF4-FFF2-40B4-BE49-F238E27FC236}">
                <a16:creationId xmlns:a16="http://schemas.microsoft.com/office/drawing/2014/main" id="{FF5B5AEF-422F-4AEE-BF6C-D87C707C965A}"/>
              </a:ext>
            </a:extLst>
          </p:cNvPr>
          <p:cNvSpPr>
            <a:spLocks noChangeArrowheads="1"/>
          </p:cNvSpPr>
          <p:nvPr/>
        </p:nvSpPr>
        <p:spPr bwMode="auto">
          <a:xfrm>
            <a:off x="8382000" y="2133600"/>
            <a:ext cx="228600" cy="228600"/>
          </a:xfrm>
          <a:prstGeom prst="rightArrow">
            <a:avLst>
              <a:gd name="adj1" fmla="val 50000"/>
              <a:gd name="adj2" fmla="val 25000"/>
            </a:avLst>
          </a:prstGeom>
          <a:solidFill>
            <a:schemeClr val="accent1"/>
          </a:solidFill>
          <a:ln w="9525">
            <a:solidFill>
              <a:schemeClr val="tx1"/>
            </a:solidFill>
            <a:miter lim="800000"/>
            <a:headEnd/>
            <a:tailEnd/>
          </a:ln>
          <a:effectLst>
            <a:prstShdw prst="shdw17" dist="17961" dir="2700000">
              <a:srgbClr val="000000">
                <a:alpha val="74997"/>
              </a:srgbClr>
            </a:prst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ahoma" charset="0"/>
              <a:ea typeface="ＭＳ Ｐゴシック" panose="020B0600070205080204" pitchFamily="34" charset="-128"/>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00973-610D-4EE8-AFBA-3CC1C6CC0371}"/>
              </a:ext>
            </a:extLst>
          </p:cNvPr>
          <p:cNvSpPr>
            <a:spLocks noGrp="1"/>
          </p:cNvSpPr>
          <p:nvPr>
            <p:ph type="title"/>
          </p:nvPr>
        </p:nvSpPr>
        <p:spPr>
          <a:xfrm>
            <a:off x="609602" y="273050"/>
            <a:ext cx="5486398" cy="458787"/>
          </a:xfrm>
        </p:spPr>
        <p:txBody>
          <a:bodyPr wrap="square" anchor="b">
            <a:normAutofit fontScale="90000"/>
          </a:bodyPr>
          <a:lstStyle/>
          <a:p>
            <a:r>
              <a:rPr lang="en-US" sz="2800" dirty="0">
                <a:highlight>
                  <a:srgbClr val="FFFF00"/>
                </a:highlight>
              </a:rPr>
              <a:t>Merriam and </a:t>
            </a:r>
            <a:r>
              <a:rPr lang="en-US" sz="2800" dirty="0" err="1">
                <a:highlight>
                  <a:srgbClr val="FFFF00"/>
                </a:highlight>
              </a:rPr>
              <a:t>Tisdell</a:t>
            </a:r>
            <a:r>
              <a:rPr lang="en-US" sz="2800" dirty="0">
                <a:highlight>
                  <a:srgbClr val="FFFF00"/>
                </a:highlight>
              </a:rPr>
              <a:t> (2015)</a:t>
            </a:r>
            <a:endParaRPr lang="en-MY" sz="2800" dirty="0">
              <a:highlight>
                <a:srgbClr val="FFFF00"/>
              </a:highlight>
            </a:endParaRPr>
          </a:p>
        </p:txBody>
      </p:sp>
      <p:pic>
        <p:nvPicPr>
          <p:cNvPr id="1026" name="Picture 2" descr="Qualitative Research">
            <a:extLst>
              <a:ext uri="{FF2B5EF4-FFF2-40B4-BE49-F238E27FC236}">
                <a16:creationId xmlns:a16="http://schemas.microsoft.com/office/drawing/2014/main" id="{67EF0206-EEE1-40A5-BEAA-3F5FA7B4990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007687" y="610678"/>
            <a:ext cx="3906952" cy="5853113"/>
          </a:xfrm>
          <a:prstGeom prst="rect">
            <a:avLst/>
          </a:prstGeom>
          <a:solidFill>
            <a:srgbClr val="FFFFFF"/>
          </a:solidFill>
        </p:spPr>
      </p:pic>
      <p:sp>
        <p:nvSpPr>
          <p:cNvPr id="4" name="Footer Placeholder 3">
            <a:extLst>
              <a:ext uri="{FF2B5EF4-FFF2-40B4-BE49-F238E27FC236}">
                <a16:creationId xmlns:a16="http://schemas.microsoft.com/office/drawing/2014/main" id="{77C206E8-7833-4AD5-B6F0-EE4A61CA1064}"/>
              </a:ext>
            </a:extLst>
          </p:cNvPr>
          <p:cNvSpPr>
            <a:spLocks noGrp="1"/>
          </p:cNvSpPr>
          <p:nvPr>
            <p:ph type="ftr" sz="quarter" idx="10"/>
          </p:nvPr>
        </p:nvSpPr>
        <p:spPr>
          <a:xfrm>
            <a:off x="8331200" y="6623050"/>
            <a:ext cx="3860800" cy="234950"/>
          </a:xfrm>
        </p:spPr>
        <p:txBody>
          <a:bodyPr wrap="square" anchor="t">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600" b="0" i="0" u="none" strike="noStrike" kern="1200" cap="none" spc="0" normalizeH="0" baseline="0" noProof="0">
                <a:ln>
                  <a:noFill/>
                </a:ln>
                <a:solidFill>
                  <a:srgbClr val="000000"/>
                </a:solidFill>
                <a:effectLst/>
                <a:uLnTx/>
                <a:uFillTx/>
                <a:latin typeface="Arial"/>
                <a:ea typeface="+mn-ea"/>
                <a:cs typeface="+mn-cs"/>
              </a:rPr>
              <a:t>Dr Jugindar Singh</a:t>
            </a:r>
          </a:p>
        </p:txBody>
      </p:sp>
      <p:sp>
        <p:nvSpPr>
          <p:cNvPr id="7" name="Content Placeholder 2">
            <a:extLst>
              <a:ext uri="{FF2B5EF4-FFF2-40B4-BE49-F238E27FC236}">
                <a16:creationId xmlns:a16="http://schemas.microsoft.com/office/drawing/2014/main" id="{85569B5D-AFE7-4DB0-A4AD-719B4D28427B}"/>
              </a:ext>
            </a:extLst>
          </p:cNvPr>
          <p:cNvSpPr>
            <a:spLocks noGrp="1"/>
          </p:cNvSpPr>
          <p:nvPr>
            <p:ph type="body" sz="half" idx="2"/>
          </p:nvPr>
        </p:nvSpPr>
        <p:spPr>
          <a:xfrm>
            <a:off x="-1" y="769937"/>
            <a:ext cx="8007688" cy="5853113"/>
          </a:xfrm>
        </p:spPr>
        <p:txBody>
          <a:bodyPr/>
          <a:lstStyle/>
          <a:p>
            <a:r>
              <a:rPr lang="en-MY" sz="3600" dirty="0"/>
              <a:t>A problem in the </a:t>
            </a:r>
            <a:r>
              <a:rPr lang="en-US" sz="3600" dirty="0"/>
              <a:t>conventional sense is a matter involving </a:t>
            </a:r>
            <a:r>
              <a:rPr lang="en-US" sz="3600" b="1" dirty="0">
                <a:solidFill>
                  <a:srgbClr val="FF0000"/>
                </a:solidFill>
              </a:rPr>
              <a:t>doubt, uncertainty, or difficulty</a:t>
            </a:r>
            <a:r>
              <a:rPr lang="en-US" sz="3200" b="1" dirty="0"/>
              <a:t>. </a:t>
            </a:r>
          </a:p>
          <a:p>
            <a:endParaRPr lang="en-US" sz="2800" dirty="0"/>
          </a:p>
          <a:p>
            <a:r>
              <a:rPr lang="en-US" sz="2800" dirty="0"/>
              <a:t>A person with a problem usually seeks a solution, some </a:t>
            </a:r>
            <a:r>
              <a:rPr lang="en-MY" sz="2800" dirty="0"/>
              <a:t>clarification, or a decision.</a:t>
            </a:r>
          </a:p>
          <a:p>
            <a:endParaRPr lang="en-MY" sz="2800" dirty="0"/>
          </a:p>
          <a:p>
            <a:r>
              <a:rPr lang="en-US" sz="2800" dirty="0"/>
              <a:t>The structure of a problem statement, which essentially lays out the logic of the study, can be compared to a funnel shape—</a:t>
            </a:r>
            <a:r>
              <a:rPr lang="en-US" sz="2800" dirty="0">
                <a:solidFill>
                  <a:srgbClr val="C00000"/>
                </a:solidFill>
              </a:rPr>
              <a:t>broad</a:t>
            </a:r>
          </a:p>
          <a:p>
            <a:r>
              <a:rPr lang="en-US" sz="2800" dirty="0">
                <a:solidFill>
                  <a:srgbClr val="C00000"/>
                </a:solidFill>
              </a:rPr>
              <a:t>at the top and narrow at the bottom. </a:t>
            </a:r>
            <a:endParaRPr lang="en-MY" sz="2800" dirty="0">
              <a:solidFill>
                <a:srgbClr val="C00000"/>
              </a:solidFill>
            </a:endParaRPr>
          </a:p>
        </p:txBody>
      </p:sp>
    </p:spTree>
    <p:extLst>
      <p:ext uri="{BB962C8B-B14F-4D97-AF65-F5344CB8AC3E}">
        <p14:creationId xmlns:p14="http://schemas.microsoft.com/office/powerpoint/2010/main" val="4125031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ooter Placeholder 2">
            <a:extLst>
              <a:ext uri="{FF2B5EF4-FFF2-40B4-BE49-F238E27FC236}">
                <a16:creationId xmlns:a16="http://schemas.microsoft.com/office/drawing/2014/main" id="{42CE13B0-F35F-46E5-B6CF-2AA38B79359E}"/>
              </a:ext>
            </a:extLst>
          </p:cNvPr>
          <p:cNvSpPr>
            <a:spLocks noGrp="1"/>
          </p:cNvSpPr>
          <p:nvPr>
            <p:ph type="ftr" sz="quarter" idx="10"/>
          </p:nvPr>
        </p:nvSpPr>
        <p:spPr>
          <a:xfrm>
            <a:off x="1638460" y="5624513"/>
            <a:ext cx="3005252" cy="273844"/>
          </a:xfrm>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altLang="en-US" sz="600" b="0" i="0" u="none" strike="noStrike" kern="1200" cap="none" spc="0" normalizeH="0" baseline="0" noProof="0">
                <a:ln>
                  <a:noFill/>
                </a:ln>
                <a:solidFill>
                  <a:srgbClr val="000000">
                    <a:alpha val="70000"/>
                  </a:srgbClr>
                </a:solidFill>
                <a:effectLst/>
                <a:uLnTx/>
                <a:uFillTx/>
                <a:latin typeface="Gill Sans MT" panose="020B0502020104020203"/>
                <a:ea typeface="+mn-ea"/>
                <a:cs typeface="+mn-cs"/>
              </a:rPr>
              <a:t>Dr Jugindar Singh</a:t>
            </a:r>
            <a:endParaRPr kumimoji="0" lang="en-US" altLang="en-US" sz="600" b="0" i="0" u="none" strike="noStrike" kern="1200" cap="none" spc="0" normalizeH="0" baseline="0" noProof="0" dirty="0">
              <a:ln>
                <a:noFill/>
              </a:ln>
              <a:solidFill>
                <a:srgbClr val="000000">
                  <a:alpha val="70000"/>
                </a:srgbClr>
              </a:solidFill>
              <a:effectLst/>
              <a:uLnTx/>
              <a:uFillTx/>
              <a:latin typeface="Gill Sans MT" panose="020B0502020104020203"/>
              <a:ea typeface="+mn-ea"/>
              <a:cs typeface="+mn-cs"/>
            </a:endParaRPr>
          </a:p>
        </p:txBody>
      </p:sp>
      <p:sp>
        <p:nvSpPr>
          <p:cNvPr id="13314" name="Rectangle 2">
            <a:extLst>
              <a:ext uri="{FF2B5EF4-FFF2-40B4-BE49-F238E27FC236}">
                <a16:creationId xmlns:a16="http://schemas.microsoft.com/office/drawing/2014/main" id="{F4F5EABF-4335-4EBC-8AFC-FC7EB52878FF}"/>
              </a:ext>
            </a:extLst>
          </p:cNvPr>
          <p:cNvSpPr>
            <a:spLocks noGrp="1" noChangeArrowheads="1"/>
          </p:cNvSpPr>
          <p:nvPr>
            <p:ph type="title"/>
          </p:nvPr>
        </p:nvSpPr>
        <p:spPr>
          <a:xfrm>
            <a:off x="1916756" y="228601"/>
            <a:ext cx="8751244" cy="526257"/>
          </a:xfrm>
          <a:solidFill>
            <a:srgbClr val="0070C0"/>
          </a:solidFill>
        </p:spPr>
        <p:txBody>
          <a:bodyPr>
            <a:normAutofit/>
          </a:bodyPr>
          <a:lstStyle/>
          <a:p>
            <a:r>
              <a:rPr lang="en-US" altLang="en-US" b="1" dirty="0">
                <a:solidFill>
                  <a:schemeClr val="bg1"/>
                </a:solidFill>
              </a:rPr>
              <a:t>Five Elements of a “Problem Statement”</a:t>
            </a:r>
          </a:p>
        </p:txBody>
      </p:sp>
      <p:grpSp>
        <p:nvGrpSpPr>
          <p:cNvPr id="13331" name="Group 19">
            <a:extLst>
              <a:ext uri="{FF2B5EF4-FFF2-40B4-BE49-F238E27FC236}">
                <a16:creationId xmlns:a16="http://schemas.microsoft.com/office/drawing/2014/main" id="{17A14688-AD46-4F13-BA38-1CF429950C53}"/>
              </a:ext>
            </a:extLst>
          </p:cNvPr>
          <p:cNvGrpSpPr>
            <a:grpSpLocks/>
          </p:cNvGrpSpPr>
          <p:nvPr/>
        </p:nvGrpSpPr>
        <p:grpSpPr bwMode="auto">
          <a:xfrm>
            <a:off x="984" y="838201"/>
            <a:ext cx="12008467" cy="6022954"/>
            <a:chOff x="389" y="882"/>
            <a:chExt cx="5131" cy="3819"/>
          </a:xfrm>
        </p:grpSpPr>
        <p:sp>
          <p:nvSpPr>
            <p:cNvPr id="13315" name="Rectangle 3">
              <a:extLst>
                <a:ext uri="{FF2B5EF4-FFF2-40B4-BE49-F238E27FC236}">
                  <a16:creationId xmlns:a16="http://schemas.microsoft.com/office/drawing/2014/main" id="{34E0BF16-A9BB-43DF-9296-747CE677BBFA}"/>
                </a:ext>
              </a:extLst>
            </p:cNvPr>
            <p:cNvSpPr>
              <a:spLocks noChangeArrowheads="1"/>
            </p:cNvSpPr>
            <p:nvPr/>
          </p:nvSpPr>
          <p:spPr bwMode="auto">
            <a:xfrm>
              <a:off x="576" y="1680"/>
              <a:ext cx="432" cy="384"/>
            </a:xfrm>
            <a:prstGeom prst="rect">
              <a:avLst/>
            </a:prstGeom>
            <a:solidFill>
              <a:srgbClr val="0070C0"/>
            </a:solidFill>
            <a:ln w="9525">
              <a:miter lim="800000"/>
              <a:headEnd/>
              <a:tailEnd/>
            </a:ln>
            <a:effectLst/>
            <a:scene3d>
              <a:camera prst="legacyPerspectiveBottom"/>
              <a:lightRig rig="legacyFlat3" dir="t"/>
            </a:scene3d>
            <a:sp3d extrusionH="8874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Topic</a:t>
              </a:r>
            </a:p>
          </p:txBody>
        </p:sp>
        <p:sp>
          <p:nvSpPr>
            <p:cNvPr id="13316" name="Rectangle 4">
              <a:extLst>
                <a:ext uri="{FF2B5EF4-FFF2-40B4-BE49-F238E27FC236}">
                  <a16:creationId xmlns:a16="http://schemas.microsoft.com/office/drawing/2014/main" id="{CA08DBCA-DB9D-4B4E-856D-FB619A77547A}"/>
                </a:ext>
              </a:extLst>
            </p:cNvPr>
            <p:cNvSpPr>
              <a:spLocks noChangeArrowheads="1"/>
            </p:cNvSpPr>
            <p:nvPr/>
          </p:nvSpPr>
          <p:spPr bwMode="auto">
            <a:xfrm>
              <a:off x="2160" y="1509"/>
              <a:ext cx="960" cy="576"/>
            </a:xfrm>
            <a:prstGeom prst="rect">
              <a:avLst/>
            </a:prstGeom>
            <a:solidFill>
              <a:srgbClr val="0070C0"/>
            </a:solidFill>
            <a:ln w="9525">
              <a:miter lim="800000"/>
              <a:headEnd/>
              <a:tailEnd/>
            </a:ln>
            <a:effectLst/>
            <a:scene3d>
              <a:camera prst="legacyPerspectiveBottom"/>
              <a:lightRig rig="legacyFlat3" dir="t"/>
            </a:scene3d>
            <a:sp3d extrusionH="8874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Evidence for</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 the Issue</a:t>
              </a:r>
              <a:endParaRPr kumimoji="0" lang="en-US" altLang="en-US" sz="15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endParaRPr>
            </a:p>
          </p:txBody>
        </p:sp>
        <p:sp>
          <p:nvSpPr>
            <p:cNvPr id="13317" name="Rectangle 5">
              <a:extLst>
                <a:ext uri="{FF2B5EF4-FFF2-40B4-BE49-F238E27FC236}">
                  <a16:creationId xmlns:a16="http://schemas.microsoft.com/office/drawing/2014/main" id="{3F1311AB-9953-45CB-9F80-667F22679413}"/>
                </a:ext>
              </a:extLst>
            </p:cNvPr>
            <p:cNvSpPr>
              <a:spLocks noChangeArrowheads="1"/>
            </p:cNvSpPr>
            <p:nvPr/>
          </p:nvSpPr>
          <p:spPr bwMode="auto">
            <a:xfrm>
              <a:off x="3264" y="1488"/>
              <a:ext cx="960" cy="672"/>
            </a:xfrm>
            <a:prstGeom prst="rect">
              <a:avLst/>
            </a:prstGeom>
            <a:solidFill>
              <a:srgbClr val="0070C0"/>
            </a:solidFill>
            <a:ln w="9525">
              <a:miter lim="800000"/>
              <a:headEnd/>
              <a:tailEnd/>
            </a:ln>
            <a:effectLst/>
            <a:scene3d>
              <a:camera prst="legacyPerspectiveBottom"/>
              <a:lightRig rig="legacyFlat3" dir="t"/>
            </a:scene3d>
            <a:sp3d extrusionH="8874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Deficiencies</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 in the</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 Evidence</a:t>
              </a:r>
              <a:endParaRPr kumimoji="0" lang="en-US" altLang="en-US" sz="15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3318" name="Rectangle 6">
              <a:extLst>
                <a:ext uri="{FF2B5EF4-FFF2-40B4-BE49-F238E27FC236}">
                  <a16:creationId xmlns:a16="http://schemas.microsoft.com/office/drawing/2014/main" id="{B855595E-75DA-4CA1-9D52-9B3F3C0E8D2E}"/>
                </a:ext>
              </a:extLst>
            </p:cNvPr>
            <p:cNvSpPr>
              <a:spLocks noChangeArrowheads="1"/>
            </p:cNvSpPr>
            <p:nvPr/>
          </p:nvSpPr>
          <p:spPr bwMode="auto">
            <a:xfrm>
              <a:off x="4368" y="1248"/>
              <a:ext cx="1152" cy="1152"/>
            </a:xfrm>
            <a:prstGeom prst="rect">
              <a:avLst/>
            </a:prstGeom>
            <a:solidFill>
              <a:srgbClr val="0070C0"/>
            </a:solidFill>
            <a:ln w="9525">
              <a:miter lim="800000"/>
              <a:headEnd/>
              <a:tailEnd/>
            </a:ln>
            <a:effectLst/>
            <a:scene3d>
              <a:camera prst="legacyPerspectiveBottom"/>
              <a:lightRig rig="legacyFlat3" dir="t"/>
            </a:scene3d>
            <a:sp3d extrusionH="8874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What </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Remedying</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the Deficiencies </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will do for </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Select</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Audiences</a:t>
              </a:r>
              <a:endParaRPr kumimoji="0" lang="en-US" altLang="en-US" sz="15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3319" name="AutoShape 7">
              <a:extLst>
                <a:ext uri="{FF2B5EF4-FFF2-40B4-BE49-F238E27FC236}">
                  <a16:creationId xmlns:a16="http://schemas.microsoft.com/office/drawing/2014/main" id="{787CB872-25C8-494D-A898-F821E5D7604D}"/>
                </a:ext>
              </a:extLst>
            </p:cNvPr>
            <p:cNvSpPr>
              <a:spLocks noChangeArrowheads="1"/>
            </p:cNvSpPr>
            <p:nvPr/>
          </p:nvSpPr>
          <p:spPr bwMode="auto">
            <a:xfrm>
              <a:off x="818" y="882"/>
              <a:ext cx="4657" cy="384"/>
            </a:xfrm>
            <a:prstGeom prst="rightArrow">
              <a:avLst>
                <a:gd name="adj1" fmla="val 50000"/>
                <a:gd name="adj2" fmla="val 2562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altLang="en-US" sz="135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FLOW</a:t>
              </a:r>
              <a:r>
                <a:rPr kumimoji="0" lang="en-US" altLang="en-US" sz="1350" b="1" i="0" u="none" strike="noStrike" kern="1200" cap="none" spc="0" normalizeH="0" baseline="0" noProof="0" dirty="0">
                  <a:ln>
                    <a:noFill/>
                  </a:ln>
                  <a:solidFill>
                    <a:srgbClr val="1D6D5C"/>
                  </a:solidFill>
                  <a:effectLst/>
                  <a:uLnTx/>
                  <a:uFillTx/>
                  <a:latin typeface="Times New Roman" panose="02020603050405020304" pitchFamily="18" charset="0"/>
                  <a:ea typeface="+mn-ea"/>
                  <a:cs typeface="+mn-cs"/>
                </a:rPr>
                <a:t> </a:t>
              </a:r>
              <a:r>
                <a:rPr kumimoji="0" lang="en-US" altLang="en-US" sz="135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OF IDEAS</a:t>
              </a:r>
            </a:p>
          </p:txBody>
        </p:sp>
        <p:sp>
          <p:nvSpPr>
            <p:cNvPr id="13320" name="Text Box 8">
              <a:extLst>
                <a:ext uri="{FF2B5EF4-FFF2-40B4-BE49-F238E27FC236}">
                  <a16:creationId xmlns:a16="http://schemas.microsoft.com/office/drawing/2014/main" id="{88FA56A1-57DF-434E-99CA-1260796C5D69}"/>
                </a:ext>
              </a:extLst>
            </p:cNvPr>
            <p:cNvSpPr txBox="1">
              <a:spLocks noChangeArrowheads="1"/>
            </p:cNvSpPr>
            <p:nvPr/>
          </p:nvSpPr>
          <p:spPr bwMode="auto">
            <a:xfrm>
              <a:off x="389" y="2160"/>
              <a:ext cx="667" cy="1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Subject</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Area</a:t>
              </a:r>
              <a:r>
                <a:rPr kumimoji="0" lang="en-US" sz="1800" b="0" i="0" u="none" strike="noStrike" kern="1200" cap="none" spc="0" normalizeH="0" baseline="0" noProof="0" dirty="0">
                  <a:ln>
                    <a:noFill/>
                  </a:ln>
                  <a:solidFill>
                    <a:srgbClr val="111111"/>
                  </a:solidFill>
                  <a:effectLst/>
                  <a:uLnTx/>
                  <a:uFillTx/>
                  <a:latin typeface="Georgia" panose="02040502050405020303" pitchFamily="18" charset="0"/>
                  <a:ea typeface="+mn-ea"/>
                  <a:cs typeface="+mn-cs"/>
                </a:rPr>
                <a:t> </a:t>
              </a:r>
              <a:r>
                <a:rPr kumimoji="0" lang="en-US" sz="1600" b="1" i="0" u="none" strike="noStrike" kern="1200" cap="none" spc="0" normalizeH="0" baseline="0" noProof="0" dirty="0">
                  <a:ln>
                    <a:noFill/>
                  </a:ln>
                  <a:solidFill>
                    <a:srgbClr val="C00000"/>
                  </a:solidFill>
                  <a:effectLst/>
                  <a:uLnTx/>
                  <a:uFillTx/>
                  <a:latin typeface="Georgia" panose="02040502050405020303" pitchFamily="18" charset="0"/>
                  <a:ea typeface="+mn-ea"/>
                  <a:cs typeface="+mn-cs"/>
                </a:rPr>
                <a:t>Describe a goal or desired state of a given situation, phenomenon </a:t>
              </a:r>
              <a:endParaRPr kumimoji="0" lang="en-US" altLang="en-US" sz="1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13321" name="Rectangle 9">
              <a:extLst>
                <a:ext uri="{FF2B5EF4-FFF2-40B4-BE49-F238E27FC236}">
                  <a16:creationId xmlns:a16="http://schemas.microsoft.com/office/drawing/2014/main" id="{B63D6245-B33B-4F34-8D95-D3AF6911E055}"/>
                </a:ext>
              </a:extLst>
            </p:cNvPr>
            <p:cNvSpPr>
              <a:spLocks noChangeArrowheads="1"/>
            </p:cNvSpPr>
            <p:nvPr/>
          </p:nvSpPr>
          <p:spPr bwMode="auto">
            <a:xfrm>
              <a:off x="1152" y="1536"/>
              <a:ext cx="864" cy="624"/>
            </a:xfrm>
            <a:prstGeom prst="rect">
              <a:avLst/>
            </a:prstGeom>
            <a:solidFill>
              <a:srgbClr val="0070C0"/>
            </a:solidFill>
            <a:ln w="9525">
              <a:miter lim="800000"/>
              <a:headEnd/>
              <a:tailEnd/>
            </a:ln>
            <a:effectLst/>
            <a:scene3d>
              <a:camera prst="legacyPerspectiveBottom"/>
              <a:lightRig rig="legacyFlat3" dir="t"/>
            </a:scene3d>
            <a:sp3d extrusionH="8874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Educational</a:t>
              </a:r>
              <a:endParaRPr kumimoji="0" lang="en-US" altLang="en-US" sz="15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Issue</a:t>
              </a:r>
              <a:endParaRPr kumimoji="0" lang="en-US" altLang="en-US" sz="15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3322" name="Text Box 10">
              <a:extLst>
                <a:ext uri="{FF2B5EF4-FFF2-40B4-BE49-F238E27FC236}">
                  <a16:creationId xmlns:a16="http://schemas.microsoft.com/office/drawing/2014/main" id="{A10CAB84-C0BF-42B6-ADAF-2406B01D5C76}"/>
                </a:ext>
              </a:extLst>
            </p:cNvPr>
            <p:cNvSpPr txBox="1">
              <a:spLocks noChangeArrowheads="1"/>
            </p:cNvSpPr>
            <p:nvPr/>
          </p:nvSpPr>
          <p:spPr bwMode="auto">
            <a:xfrm>
              <a:off x="1000" y="2184"/>
              <a:ext cx="961" cy="2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Char char="•"/>
                <a:tabLst/>
                <a:defRPr/>
              </a:pPr>
              <a:r>
                <a:rPr kumimoji="0" lang="en-US"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 Concern/Problem</a:t>
              </a:r>
            </a:p>
            <a:p>
              <a:pPr marL="0" marR="0" lvl="0" indent="0" algn="l" defTabSz="342900" rtl="0" eaLnBrk="1" fontAlgn="auto" latinLnBrk="0" hangingPunct="1">
                <a:lnSpc>
                  <a:spcPct val="100000"/>
                </a:lnSpc>
                <a:spcBef>
                  <a:spcPts val="0"/>
                </a:spcBef>
                <a:spcAft>
                  <a:spcPts val="0"/>
                </a:spcAft>
                <a:buClrTx/>
                <a:buSzTx/>
                <a:buFontTx/>
                <a:buChar char="•"/>
                <a:tabLst/>
                <a:defRPr/>
              </a:pPr>
              <a:r>
                <a:rPr kumimoji="0" lang="en-US"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Something that needs a Solution</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An issue, concern, or  controversy related to the topic that    needs a solution</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 condition that prevents the goal, state, or value from being achieved or realized at the present time</a:t>
              </a:r>
            </a:p>
          </p:txBody>
        </p:sp>
        <p:sp>
          <p:nvSpPr>
            <p:cNvPr id="13323" name="Text Box 11">
              <a:extLst>
                <a:ext uri="{FF2B5EF4-FFF2-40B4-BE49-F238E27FC236}">
                  <a16:creationId xmlns:a16="http://schemas.microsoft.com/office/drawing/2014/main" id="{564CBDC0-973B-40FD-97ED-630BE839DADD}"/>
                </a:ext>
              </a:extLst>
            </p:cNvPr>
            <p:cNvSpPr txBox="1">
              <a:spLocks noChangeArrowheads="1"/>
            </p:cNvSpPr>
            <p:nvPr/>
          </p:nvSpPr>
          <p:spPr bwMode="auto">
            <a:xfrm>
              <a:off x="1979" y="2129"/>
              <a:ext cx="1133" cy="2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Char char="•"/>
                <a:tabLst/>
                <a:defRPr/>
              </a:pPr>
              <a:r>
                <a:rPr kumimoji="0" lang="en-US"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Evidence from</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the literature</a:t>
              </a:r>
            </a:p>
            <a:p>
              <a:pPr marL="0" marR="0" lvl="0" indent="0" algn="l" defTabSz="342900" rtl="0" eaLnBrk="1" fontAlgn="auto" latinLnBrk="0" hangingPunct="1">
                <a:lnSpc>
                  <a:spcPct val="100000"/>
                </a:lnSpc>
                <a:spcBef>
                  <a:spcPts val="0"/>
                </a:spcBef>
                <a:spcAft>
                  <a:spcPts val="0"/>
                </a:spcAft>
                <a:buClrTx/>
                <a:buSzTx/>
                <a:buFontTx/>
                <a:buChar char="•"/>
                <a:tabLst/>
                <a:defRPr/>
              </a:pPr>
              <a:r>
                <a:rPr kumimoji="0" lang="en-US"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Evidence from</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Practical Experiences </a:t>
              </a:r>
            </a:p>
            <a:p>
              <a:pPr marL="0" marR="0" lvl="0" indent="0" algn="l" defTabSz="342900" rtl="0" eaLnBrk="0" fontAlgn="auto"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Times New Roman"/>
                  <a:ea typeface="+mn-ea"/>
                  <a:cs typeface="+mn-cs"/>
                </a:rPr>
                <a:t>Supporting evidence about the problem importance from the</a:t>
              </a:r>
            </a:p>
            <a:p>
              <a:pPr marL="0" marR="0" lvl="0" indent="0" algn="l" defTabSz="342900" rtl="0" eaLnBrk="0" fontAlgn="auto"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Times New Roman"/>
                  <a:ea typeface="+mn-ea"/>
                  <a:cs typeface="+mn-cs"/>
                </a:rPr>
                <a:t>literature and/or professional and personal experience</a:t>
              </a:r>
            </a:p>
            <a:p>
              <a:pPr marL="0" marR="0" lvl="0" indent="0" algn="l" defTabSz="342900" rtl="0" eaLnBrk="0" fontAlgn="auto" latinLnBrk="0" hangingPunct="0">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C00000"/>
                  </a:solidFill>
                  <a:effectLst/>
                  <a:uLnTx/>
                  <a:uFillTx/>
                  <a:latin typeface="Gill Sans MT" panose="020B0502020104020203"/>
                  <a:ea typeface="+mn-ea"/>
                  <a:cs typeface="+mn-cs"/>
                </a:rPr>
                <a:t>Justification based on what researchers have found</a:t>
              </a:r>
              <a:endParaRPr kumimoji="0" lang="en-US"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13324" name="Text Box 12">
              <a:extLst>
                <a:ext uri="{FF2B5EF4-FFF2-40B4-BE49-F238E27FC236}">
                  <a16:creationId xmlns:a16="http://schemas.microsoft.com/office/drawing/2014/main" id="{3E6262C2-D5E4-4F1E-BB19-9F9AB1D45C41}"/>
                </a:ext>
              </a:extLst>
            </p:cNvPr>
            <p:cNvSpPr txBox="1">
              <a:spLocks noChangeArrowheads="1"/>
            </p:cNvSpPr>
            <p:nvPr/>
          </p:nvSpPr>
          <p:spPr bwMode="auto">
            <a:xfrm>
              <a:off x="3154" y="2184"/>
              <a:ext cx="985" cy="2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Char char="•"/>
                <a:tabLst/>
                <a:defRPr/>
              </a:pPr>
              <a:r>
                <a:rPr kumimoji="0" lang="en-US"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In this body of</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evidence, what is</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missing?  </a:t>
              </a:r>
            </a:p>
            <a:p>
              <a:pPr marL="0" marR="0" lvl="0" indent="0" algn="l" defTabSz="342900" rtl="0" eaLnBrk="1" fontAlgn="auto" latinLnBrk="0" hangingPunct="1">
                <a:lnSpc>
                  <a:spcPct val="100000"/>
                </a:lnSpc>
                <a:spcBef>
                  <a:spcPts val="0"/>
                </a:spcBef>
                <a:spcAft>
                  <a:spcPts val="0"/>
                </a:spcAft>
                <a:buClrTx/>
                <a:buSzTx/>
                <a:buFontTx/>
                <a:buChar char="•"/>
                <a:tabLst/>
                <a:defRPr/>
              </a:pPr>
              <a:r>
                <a:rPr kumimoji="0" lang="en-US"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What do we need to know</a:t>
              </a:r>
            </a:p>
            <a:p>
              <a:pPr marL="0" marR="0" lvl="0" indent="0" algn="l" defTabSz="342900" rtl="0" eaLnBrk="0" fontAlgn="auto" latinLnBrk="0" hangingPunct="0">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more about</a:t>
              </a:r>
              <a:r>
                <a:rPr kumimoji="0"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t>
              </a:r>
              <a:r>
                <a:rPr kumimoji="0" lang="en-US" sz="1800" b="1" i="0" u="none" strike="noStrike" kern="1200" cap="none" spc="0" normalizeH="0" baseline="0" noProof="0" dirty="0">
                  <a:ln>
                    <a:noFill/>
                  </a:ln>
                  <a:solidFill>
                    <a:srgbClr val="FF0000"/>
                  </a:solidFill>
                  <a:effectLst/>
                  <a:uLnTx/>
                  <a:uFillTx/>
                  <a:latin typeface="Times New Roman"/>
                  <a:ea typeface="+mn-ea"/>
                  <a:cs typeface="+mn-cs"/>
                </a:rPr>
                <a:t> </a:t>
              </a:r>
            </a:p>
            <a:p>
              <a:pPr marL="0" marR="0" lvl="0" indent="0" algn="l" defTabSz="342900" rtl="0" eaLnBrk="0" fontAlgn="auto"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Times New Roman"/>
                  <a:ea typeface="+mn-ea"/>
                  <a:cs typeface="+mn-cs"/>
                </a:rPr>
                <a:t>Inconsistencies</a:t>
              </a:r>
            </a:p>
            <a:p>
              <a:pPr marL="0" marR="0" lvl="0" indent="0" algn="l" defTabSz="342900" rtl="0" eaLnBrk="0" fontAlgn="auto"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Times New Roman"/>
                  <a:ea typeface="+mn-ea"/>
                  <a:cs typeface="+mn-cs"/>
                </a:rPr>
                <a:t>Something that is not known about the problem</a:t>
              </a:r>
            </a:p>
            <a:p>
              <a:pPr marL="0" marR="0" lvl="0" indent="0" algn="l" defTabSz="342900" rtl="0" eaLnBrk="0" fontAlgn="auto"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Times New Roman"/>
                  <a:ea typeface="+mn-ea"/>
                  <a:cs typeface="+mn-cs"/>
                </a:rPr>
                <a:t>Use a connecting term - "however, "unfortunately,” or “in spite of.”</a:t>
              </a:r>
              <a:endParaRPr kumimoji="0"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13325" name="Text Box 13">
              <a:extLst>
                <a:ext uri="{FF2B5EF4-FFF2-40B4-BE49-F238E27FC236}">
                  <a16:creationId xmlns:a16="http://schemas.microsoft.com/office/drawing/2014/main" id="{502B8407-51B5-4B62-BD07-3A402BED9F6B}"/>
                </a:ext>
              </a:extLst>
            </p:cNvPr>
            <p:cNvSpPr txBox="1">
              <a:spLocks noChangeArrowheads="1"/>
            </p:cNvSpPr>
            <p:nvPr/>
          </p:nvSpPr>
          <p:spPr bwMode="auto">
            <a:xfrm>
              <a:off x="4344" y="2509"/>
              <a:ext cx="1176" cy="1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How will addressing</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what we need to</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know help:</a:t>
              </a:r>
            </a:p>
            <a:p>
              <a:pPr marL="0" marR="0" lvl="0" indent="0" algn="l" defTabSz="342900" rtl="0" eaLnBrk="1" fontAlgn="auto" latinLnBrk="0" hangingPunct="1">
                <a:lnSpc>
                  <a:spcPct val="100000"/>
                </a:lnSpc>
                <a:spcBef>
                  <a:spcPts val="0"/>
                </a:spcBef>
                <a:spcAft>
                  <a:spcPts val="0"/>
                </a:spcAft>
                <a:buClrTx/>
                <a:buSzTx/>
                <a:buFontTx/>
                <a:buChar char="–"/>
                <a:tabLst/>
                <a:defRPr/>
              </a:pPr>
              <a:r>
                <a:rPr kumimoji="0" lang="en-US"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researchers</a:t>
              </a:r>
            </a:p>
            <a:p>
              <a:pPr marL="0" marR="0" lvl="0" indent="0" algn="l" defTabSz="342900" rtl="0" eaLnBrk="1" fontAlgn="auto" latinLnBrk="0" hangingPunct="1">
                <a:lnSpc>
                  <a:spcPct val="100000"/>
                </a:lnSpc>
                <a:spcBef>
                  <a:spcPts val="0"/>
                </a:spcBef>
                <a:spcAft>
                  <a:spcPts val="0"/>
                </a:spcAft>
                <a:buClrTx/>
                <a:buSzTx/>
                <a:buFontTx/>
                <a:buChar char="–"/>
                <a:tabLst/>
                <a:defRPr/>
              </a:pPr>
              <a:r>
                <a:rPr kumimoji="0" lang="en-US"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educators</a:t>
              </a:r>
            </a:p>
            <a:p>
              <a:pPr marL="0" marR="0" lvl="0" indent="0" algn="l" defTabSz="342900" rtl="0" eaLnBrk="1" fontAlgn="auto" latinLnBrk="0" hangingPunct="1">
                <a:lnSpc>
                  <a:spcPct val="100000"/>
                </a:lnSpc>
                <a:spcBef>
                  <a:spcPts val="0"/>
                </a:spcBef>
                <a:spcAft>
                  <a:spcPts val="0"/>
                </a:spcAft>
                <a:buClrTx/>
                <a:buSzTx/>
                <a:buFontTx/>
                <a:buChar char="–"/>
                <a:tabLst/>
                <a:defRPr/>
              </a:pPr>
              <a:r>
                <a:rPr kumimoji="0" lang="en-US"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policy makers</a:t>
              </a:r>
            </a:p>
            <a:p>
              <a:pPr marL="0" marR="0" lvl="0" indent="0" algn="l" defTabSz="342900" rtl="0" eaLnBrk="1" fontAlgn="auto" latinLnBrk="0" hangingPunct="1">
                <a:lnSpc>
                  <a:spcPct val="100000"/>
                </a:lnSpc>
                <a:spcBef>
                  <a:spcPts val="0"/>
                </a:spcBef>
                <a:spcAft>
                  <a:spcPts val="0"/>
                </a:spcAft>
                <a:buClrTx/>
                <a:buSzTx/>
                <a:buFontTx/>
                <a:buChar char="–"/>
                <a:tabLst/>
                <a:defRPr/>
              </a:pPr>
              <a:r>
                <a:rPr kumimoji="0" lang="en-US"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individuals like </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those in the study</a:t>
              </a:r>
              <a:endParaRPr kumimoji="0"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13326" name="AutoShape 14">
              <a:extLst>
                <a:ext uri="{FF2B5EF4-FFF2-40B4-BE49-F238E27FC236}">
                  <a16:creationId xmlns:a16="http://schemas.microsoft.com/office/drawing/2014/main" id="{0C7503B5-386A-4EF0-B82D-A7ADA1F1F7ED}"/>
                </a:ext>
              </a:extLst>
            </p:cNvPr>
            <p:cNvSpPr>
              <a:spLocks noChangeArrowheads="1"/>
            </p:cNvSpPr>
            <p:nvPr/>
          </p:nvSpPr>
          <p:spPr bwMode="auto">
            <a:xfrm>
              <a:off x="1008" y="1824"/>
              <a:ext cx="144" cy="144"/>
            </a:xfrm>
            <a:prstGeom prst="rightArrow">
              <a:avLst>
                <a:gd name="adj1" fmla="val 50000"/>
                <a:gd name="adj2" fmla="val 250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Gill Sans MT" panose="020B0502020104020203"/>
                <a:ea typeface="+mn-ea"/>
                <a:cs typeface="+mn-cs"/>
              </a:endParaRPr>
            </a:p>
          </p:txBody>
        </p:sp>
        <p:sp>
          <p:nvSpPr>
            <p:cNvPr id="13327" name="AutoShape 15">
              <a:extLst>
                <a:ext uri="{FF2B5EF4-FFF2-40B4-BE49-F238E27FC236}">
                  <a16:creationId xmlns:a16="http://schemas.microsoft.com/office/drawing/2014/main" id="{EDC61765-928B-4606-A989-923683CFA0AE}"/>
                </a:ext>
              </a:extLst>
            </p:cNvPr>
            <p:cNvSpPr>
              <a:spLocks noChangeArrowheads="1"/>
            </p:cNvSpPr>
            <p:nvPr/>
          </p:nvSpPr>
          <p:spPr bwMode="auto">
            <a:xfrm>
              <a:off x="2016" y="1824"/>
              <a:ext cx="144" cy="144"/>
            </a:xfrm>
            <a:prstGeom prst="rightArrow">
              <a:avLst>
                <a:gd name="adj1" fmla="val 50000"/>
                <a:gd name="adj2" fmla="val 250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Gill Sans MT" panose="020B0502020104020203"/>
                <a:ea typeface="+mn-ea"/>
                <a:cs typeface="+mn-cs"/>
              </a:endParaRPr>
            </a:p>
          </p:txBody>
        </p:sp>
        <p:sp>
          <p:nvSpPr>
            <p:cNvPr id="13328" name="AutoShape 16">
              <a:extLst>
                <a:ext uri="{FF2B5EF4-FFF2-40B4-BE49-F238E27FC236}">
                  <a16:creationId xmlns:a16="http://schemas.microsoft.com/office/drawing/2014/main" id="{79786711-692E-452C-B4F6-298E75C42E38}"/>
                </a:ext>
              </a:extLst>
            </p:cNvPr>
            <p:cNvSpPr>
              <a:spLocks noChangeArrowheads="1"/>
            </p:cNvSpPr>
            <p:nvPr/>
          </p:nvSpPr>
          <p:spPr bwMode="auto">
            <a:xfrm>
              <a:off x="3120" y="1824"/>
              <a:ext cx="144" cy="144"/>
            </a:xfrm>
            <a:prstGeom prst="rightArrow">
              <a:avLst>
                <a:gd name="adj1" fmla="val 50000"/>
                <a:gd name="adj2" fmla="val 250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Gill Sans MT" panose="020B0502020104020203"/>
                <a:ea typeface="+mn-ea"/>
                <a:cs typeface="+mn-cs"/>
              </a:endParaRPr>
            </a:p>
          </p:txBody>
        </p:sp>
        <p:sp>
          <p:nvSpPr>
            <p:cNvPr id="13329" name="AutoShape 17">
              <a:extLst>
                <a:ext uri="{FF2B5EF4-FFF2-40B4-BE49-F238E27FC236}">
                  <a16:creationId xmlns:a16="http://schemas.microsoft.com/office/drawing/2014/main" id="{36AC0419-F249-4199-8E86-AEC763F7C2BD}"/>
                </a:ext>
              </a:extLst>
            </p:cNvPr>
            <p:cNvSpPr>
              <a:spLocks noChangeArrowheads="1"/>
            </p:cNvSpPr>
            <p:nvPr/>
          </p:nvSpPr>
          <p:spPr bwMode="auto">
            <a:xfrm>
              <a:off x="4224" y="1824"/>
              <a:ext cx="144" cy="144"/>
            </a:xfrm>
            <a:prstGeom prst="rightArrow">
              <a:avLst>
                <a:gd name="adj1" fmla="val 50000"/>
                <a:gd name="adj2" fmla="val 250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Gill Sans MT" panose="020B0502020104020203"/>
                <a:ea typeface="+mn-ea"/>
                <a:cs typeface="+mn-cs"/>
              </a:endParaRPr>
            </a:p>
          </p:txBody>
        </p:sp>
      </p:grpSp>
      <p:sp>
        <p:nvSpPr>
          <p:cNvPr id="3" name="TextBox 2">
            <a:extLst>
              <a:ext uri="{FF2B5EF4-FFF2-40B4-BE49-F238E27FC236}">
                <a16:creationId xmlns:a16="http://schemas.microsoft.com/office/drawing/2014/main" id="{F6184739-6EE4-45B4-9A62-D21F2F304630}"/>
              </a:ext>
            </a:extLst>
          </p:cNvPr>
          <p:cNvSpPr txBox="1"/>
          <p:nvPr/>
        </p:nvSpPr>
        <p:spPr>
          <a:xfrm>
            <a:off x="9111498" y="5713028"/>
            <a:ext cx="870175" cy="300082"/>
          </a:xfrm>
          <a:prstGeom prst="rect">
            <a:avLst/>
          </a:prstGeom>
          <a:noFill/>
        </p:spPr>
        <p:txBody>
          <a:bodyPr wrap="non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err="1">
                <a:ln>
                  <a:noFill/>
                </a:ln>
                <a:solidFill>
                  <a:srgbClr val="000000"/>
                </a:solidFill>
                <a:effectLst/>
                <a:uLnTx/>
                <a:uFillTx/>
                <a:latin typeface="Gill Sans MT" panose="020B0502020104020203"/>
                <a:ea typeface="+mn-ea"/>
                <a:cs typeface="+mn-cs"/>
              </a:rPr>
              <a:t>Cresswell</a:t>
            </a:r>
            <a:endParaRPr kumimoji="0" lang="en-US" sz="135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
        <p:nvSpPr>
          <p:cNvPr id="2" name="Slide Number Placeholder 1">
            <a:extLst>
              <a:ext uri="{FF2B5EF4-FFF2-40B4-BE49-F238E27FC236}">
                <a16:creationId xmlns:a16="http://schemas.microsoft.com/office/drawing/2014/main" id="{DDC5A099-3BEB-4824-BE28-0141AA2020F4}"/>
              </a:ext>
            </a:extLst>
          </p:cNvPr>
          <p:cNvSpPr>
            <a:spLocks noGrp="1"/>
          </p:cNvSpPr>
          <p:nvPr>
            <p:ph type="sldNum" sz="quarter" idx="12"/>
          </p:nvPr>
        </p:nvSpPr>
        <p:spPr>
          <a:xfrm>
            <a:off x="8069192" y="6217920"/>
            <a:ext cx="274320" cy="365760"/>
          </a:xfrm>
          <a:prstGeom prst="ellipse">
            <a:avLst/>
          </a:prstGeom>
          <a:solidFill>
            <a:srgbClr val="1D1D1D">
              <a:alpha val="70000"/>
            </a:srgbClr>
          </a:solidFill>
        </p:spPr>
        <p:txBody>
          <a:bodyPr vert="horz" lIns="18288" tIns="45720" rIns="18288" bIns="45720" rtlCol="0" anchor="ctr">
            <a:noAutofit/>
          </a:bodyPr>
          <a:lstStyle>
            <a:defPPr>
              <a:defRPr lang="en-US"/>
            </a:defPPr>
            <a:lvl1pPr marL="0" algn="ctr" defTabSz="914400" rtl="0" eaLnBrk="1" latinLnBrk="0" hangingPunct="1">
              <a:defRPr sz="825" kern="1200" spc="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3429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825"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342900" rtl="0" eaLnBrk="1" fontAlgn="auto" latinLnBrk="0" hangingPunct="1">
                <a:lnSpc>
                  <a:spcPct val="100000"/>
                </a:lnSpc>
                <a:spcBef>
                  <a:spcPts val="0"/>
                </a:spcBef>
                <a:spcAft>
                  <a:spcPts val="0"/>
                </a:spcAft>
                <a:buClrTx/>
                <a:buSzTx/>
                <a:buFontTx/>
                <a:buNone/>
                <a:tabLst/>
                <a:defRPr/>
              </a:pPr>
              <a:t>20</a:t>
            </a:fld>
            <a:endParaRPr kumimoji="0" lang="en-US" sz="825"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4118360041"/>
      </p:ext>
    </p:extLst>
  </p:cSld>
  <p:clrMapOvr>
    <a:masterClrMapping/>
  </p:clrMapOvr>
  <p:transition>
    <p:zo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7C581-603A-4BE7-AA0A-D2B9851FCF93}"/>
              </a:ext>
            </a:extLst>
          </p:cNvPr>
          <p:cNvSpPr>
            <a:spLocks noGrp="1"/>
          </p:cNvSpPr>
          <p:nvPr>
            <p:ph type="title"/>
          </p:nvPr>
        </p:nvSpPr>
        <p:spPr/>
        <p:txBody>
          <a:bodyPr/>
          <a:lstStyle/>
          <a:p>
            <a:endParaRPr lang="en-MY"/>
          </a:p>
        </p:txBody>
      </p:sp>
      <p:sp>
        <p:nvSpPr>
          <p:cNvPr id="3" name="Footer Placeholder 2">
            <a:extLst>
              <a:ext uri="{FF2B5EF4-FFF2-40B4-BE49-F238E27FC236}">
                <a16:creationId xmlns:a16="http://schemas.microsoft.com/office/drawing/2014/main" id="{EEF7969D-198E-4BAE-B07B-CE3E0780D599}"/>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Arial"/>
                <a:ea typeface="+mn-ea"/>
                <a:cs typeface="+mn-cs"/>
              </a:rPr>
              <a:t>Dr Jugindar Singh</a:t>
            </a:r>
          </a:p>
        </p:txBody>
      </p:sp>
      <p:pic>
        <p:nvPicPr>
          <p:cNvPr id="4" name="Picture 3">
            <a:extLst>
              <a:ext uri="{FF2B5EF4-FFF2-40B4-BE49-F238E27FC236}">
                <a16:creationId xmlns:a16="http://schemas.microsoft.com/office/drawing/2014/main" id="{152E2B6C-A33E-47B3-A11D-8741659ED5D5}"/>
              </a:ext>
            </a:extLst>
          </p:cNvPr>
          <p:cNvPicPr>
            <a:picLocks noChangeAspect="1"/>
          </p:cNvPicPr>
          <p:nvPr/>
        </p:nvPicPr>
        <p:blipFill>
          <a:blip r:embed="rId2"/>
          <a:stretch>
            <a:fillRect/>
          </a:stretch>
        </p:blipFill>
        <p:spPr>
          <a:xfrm>
            <a:off x="-103239" y="0"/>
            <a:ext cx="12295239" cy="6858000"/>
          </a:xfrm>
          <a:prstGeom prst="rect">
            <a:avLst/>
          </a:prstGeom>
        </p:spPr>
      </p:pic>
    </p:spTree>
    <p:extLst>
      <p:ext uri="{BB962C8B-B14F-4D97-AF65-F5344CB8AC3E}">
        <p14:creationId xmlns:p14="http://schemas.microsoft.com/office/powerpoint/2010/main" val="4215487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ooter Placeholder 2">
            <a:extLst>
              <a:ext uri="{FF2B5EF4-FFF2-40B4-BE49-F238E27FC236}">
                <a16:creationId xmlns:a16="http://schemas.microsoft.com/office/drawing/2014/main" id="{42CE13B0-F35F-46E5-B6CF-2AA38B79359E}"/>
              </a:ext>
            </a:extLst>
          </p:cNvPr>
          <p:cNvSpPr>
            <a:spLocks noGrp="1"/>
          </p:cNvSpPr>
          <p:nvPr>
            <p:ph type="ftr" sz="quarter" idx="10"/>
          </p:nvPr>
        </p:nvSpPr>
        <p:spPr>
          <a:xfrm>
            <a:off x="1638460" y="5547795"/>
            <a:ext cx="3005252" cy="350562"/>
          </a:xfrm>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altLang="en-US" sz="600" b="0" i="0" u="none" strike="noStrike" kern="1200" cap="none" spc="0" normalizeH="0" baseline="0" noProof="0" dirty="0" err="1">
                <a:ln>
                  <a:noFill/>
                </a:ln>
                <a:solidFill>
                  <a:srgbClr val="000000">
                    <a:alpha val="70000"/>
                  </a:srgbClr>
                </a:solidFill>
                <a:effectLst/>
                <a:uLnTx/>
                <a:uFillTx/>
                <a:latin typeface="Gill Sans MT" panose="020B0502020104020203"/>
                <a:ea typeface="+mn-ea"/>
                <a:cs typeface="+mn-cs"/>
              </a:rPr>
              <a:t>tionDr</a:t>
            </a:r>
            <a:r>
              <a:rPr kumimoji="0" lang="en-US" altLang="en-US" sz="600" b="0" i="0" u="none" strike="noStrike" kern="1200" cap="none" spc="0" normalizeH="0" baseline="0" noProof="0" dirty="0">
                <a:ln>
                  <a:noFill/>
                </a:ln>
                <a:solidFill>
                  <a:srgbClr val="000000">
                    <a:alpha val="70000"/>
                  </a:srgbClr>
                </a:solidFill>
                <a:effectLst/>
                <a:uLnTx/>
                <a:uFillTx/>
                <a:latin typeface="Gill Sans MT" panose="020B0502020104020203"/>
                <a:ea typeface="+mn-ea"/>
                <a:cs typeface="+mn-cs"/>
              </a:rPr>
              <a:t> Jugindar Singh</a:t>
            </a:r>
          </a:p>
        </p:txBody>
      </p:sp>
      <p:sp>
        <p:nvSpPr>
          <p:cNvPr id="13314" name="Rectangle 2">
            <a:extLst>
              <a:ext uri="{FF2B5EF4-FFF2-40B4-BE49-F238E27FC236}">
                <a16:creationId xmlns:a16="http://schemas.microsoft.com/office/drawing/2014/main" id="{F4F5EABF-4335-4EBC-8AFC-FC7EB52878FF}"/>
              </a:ext>
            </a:extLst>
          </p:cNvPr>
          <p:cNvSpPr>
            <a:spLocks noGrp="1" noChangeArrowheads="1"/>
          </p:cNvSpPr>
          <p:nvPr>
            <p:ph type="title"/>
          </p:nvPr>
        </p:nvSpPr>
        <p:spPr>
          <a:xfrm>
            <a:off x="1676400" y="17586"/>
            <a:ext cx="8751244" cy="526257"/>
          </a:xfrm>
          <a:solidFill>
            <a:srgbClr val="0070C0"/>
          </a:solidFill>
        </p:spPr>
        <p:txBody>
          <a:bodyPr>
            <a:normAutofit/>
          </a:bodyPr>
          <a:lstStyle/>
          <a:p>
            <a:r>
              <a:rPr lang="en-US" altLang="en-US" b="1" dirty="0">
                <a:solidFill>
                  <a:schemeClr val="bg1"/>
                </a:solidFill>
              </a:rPr>
              <a:t>Five Elements of a “Problem Statement”</a:t>
            </a:r>
          </a:p>
        </p:txBody>
      </p:sp>
      <p:grpSp>
        <p:nvGrpSpPr>
          <p:cNvPr id="13331" name="Group 19">
            <a:extLst>
              <a:ext uri="{FF2B5EF4-FFF2-40B4-BE49-F238E27FC236}">
                <a16:creationId xmlns:a16="http://schemas.microsoft.com/office/drawing/2014/main" id="{17A14688-AD46-4F13-BA38-1CF429950C53}"/>
              </a:ext>
            </a:extLst>
          </p:cNvPr>
          <p:cNvGrpSpPr>
            <a:grpSpLocks/>
          </p:cNvGrpSpPr>
          <p:nvPr/>
        </p:nvGrpSpPr>
        <p:grpSpPr bwMode="auto">
          <a:xfrm>
            <a:off x="1056918" y="533400"/>
            <a:ext cx="9623275" cy="6554858"/>
            <a:chOff x="367" y="882"/>
            <a:chExt cx="5263" cy="4522"/>
          </a:xfrm>
        </p:grpSpPr>
        <p:sp>
          <p:nvSpPr>
            <p:cNvPr id="13315" name="Rectangle 3">
              <a:extLst>
                <a:ext uri="{FF2B5EF4-FFF2-40B4-BE49-F238E27FC236}">
                  <a16:creationId xmlns:a16="http://schemas.microsoft.com/office/drawing/2014/main" id="{34E0BF16-A9BB-43DF-9296-747CE677BBFA}"/>
                </a:ext>
              </a:extLst>
            </p:cNvPr>
            <p:cNvSpPr>
              <a:spLocks noChangeArrowheads="1"/>
            </p:cNvSpPr>
            <p:nvPr/>
          </p:nvSpPr>
          <p:spPr bwMode="auto">
            <a:xfrm>
              <a:off x="576" y="1680"/>
              <a:ext cx="432" cy="384"/>
            </a:xfrm>
            <a:prstGeom prst="rect">
              <a:avLst/>
            </a:prstGeom>
            <a:solidFill>
              <a:srgbClr val="0070C0"/>
            </a:solidFill>
            <a:ln w="9525">
              <a:miter lim="800000"/>
              <a:headEnd/>
              <a:tailEnd/>
            </a:ln>
            <a:effectLst/>
            <a:scene3d>
              <a:camera prst="legacyPerspectiveBottom"/>
              <a:lightRig rig="legacyFlat3" dir="t"/>
            </a:scene3d>
            <a:sp3d extrusionH="8874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Topic</a:t>
              </a:r>
            </a:p>
          </p:txBody>
        </p:sp>
        <p:sp>
          <p:nvSpPr>
            <p:cNvPr id="13316" name="Rectangle 4">
              <a:extLst>
                <a:ext uri="{FF2B5EF4-FFF2-40B4-BE49-F238E27FC236}">
                  <a16:creationId xmlns:a16="http://schemas.microsoft.com/office/drawing/2014/main" id="{CA08DBCA-DB9D-4B4E-856D-FB619A77547A}"/>
                </a:ext>
              </a:extLst>
            </p:cNvPr>
            <p:cNvSpPr>
              <a:spLocks noChangeArrowheads="1"/>
            </p:cNvSpPr>
            <p:nvPr/>
          </p:nvSpPr>
          <p:spPr bwMode="auto">
            <a:xfrm>
              <a:off x="2160" y="1509"/>
              <a:ext cx="960" cy="576"/>
            </a:xfrm>
            <a:prstGeom prst="rect">
              <a:avLst/>
            </a:prstGeom>
            <a:solidFill>
              <a:srgbClr val="0070C0"/>
            </a:solidFill>
            <a:ln w="9525">
              <a:miter lim="800000"/>
              <a:headEnd/>
              <a:tailEnd/>
            </a:ln>
            <a:effectLst/>
            <a:scene3d>
              <a:camera prst="legacyPerspectiveBottom"/>
              <a:lightRig rig="legacyFlat3" dir="t"/>
            </a:scene3d>
            <a:sp3d extrusionH="8874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Evidence for</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 the Issue</a:t>
              </a:r>
              <a:endParaRPr kumimoji="0" lang="en-US" altLang="en-US" sz="15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endParaRPr>
            </a:p>
          </p:txBody>
        </p:sp>
        <p:sp>
          <p:nvSpPr>
            <p:cNvPr id="13317" name="Rectangle 5">
              <a:extLst>
                <a:ext uri="{FF2B5EF4-FFF2-40B4-BE49-F238E27FC236}">
                  <a16:creationId xmlns:a16="http://schemas.microsoft.com/office/drawing/2014/main" id="{3F1311AB-9953-45CB-9F80-667F22679413}"/>
                </a:ext>
              </a:extLst>
            </p:cNvPr>
            <p:cNvSpPr>
              <a:spLocks noChangeArrowheads="1"/>
            </p:cNvSpPr>
            <p:nvPr/>
          </p:nvSpPr>
          <p:spPr bwMode="auto">
            <a:xfrm>
              <a:off x="3264" y="1488"/>
              <a:ext cx="960" cy="672"/>
            </a:xfrm>
            <a:prstGeom prst="rect">
              <a:avLst/>
            </a:prstGeom>
            <a:solidFill>
              <a:srgbClr val="0070C0"/>
            </a:solidFill>
            <a:ln w="9525">
              <a:miter lim="800000"/>
              <a:headEnd/>
              <a:tailEnd/>
            </a:ln>
            <a:effectLst/>
            <a:scene3d>
              <a:camera prst="legacyPerspectiveBottom"/>
              <a:lightRig rig="legacyFlat3" dir="t"/>
            </a:scene3d>
            <a:sp3d extrusionH="8874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Deficiencies</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 in the</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 Evidence</a:t>
              </a:r>
              <a:endParaRPr kumimoji="0" lang="en-US" altLang="en-US" sz="15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3318" name="Rectangle 6">
              <a:extLst>
                <a:ext uri="{FF2B5EF4-FFF2-40B4-BE49-F238E27FC236}">
                  <a16:creationId xmlns:a16="http://schemas.microsoft.com/office/drawing/2014/main" id="{B855595E-75DA-4CA1-9D52-9B3F3C0E8D2E}"/>
                </a:ext>
              </a:extLst>
            </p:cNvPr>
            <p:cNvSpPr>
              <a:spLocks noChangeArrowheads="1"/>
            </p:cNvSpPr>
            <p:nvPr/>
          </p:nvSpPr>
          <p:spPr bwMode="auto">
            <a:xfrm>
              <a:off x="4371" y="1196"/>
              <a:ext cx="1152" cy="1036"/>
            </a:xfrm>
            <a:prstGeom prst="rect">
              <a:avLst/>
            </a:prstGeom>
            <a:solidFill>
              <a:srgbClr val="0070C0"/>
            </a:solidFill>
            <a:ln w="9525">
              <a:miter lim="800000"/>
              <a:headEnd/>
              <a:tailEnd/>
            </a:ln>
            <a:effectLst/>
            <a:scene3d>
              <a:camera prst="legacyPerspectiveBottom"/>
              <a:lightRig rig="legacyFlat3" dir="t"/>
            </a:scene3d>
            <a:sp3d extrusionH="8874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What </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Remedying</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the Deficiencies </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will do for </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Select Audiences</a:t>
              </a:r>
              <a:endParaRPr kumimoji="0" lang="en-US" altLang="en-US" sz="15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endParaRPr>
            </a:p>
          </p:txBody>
        </p:sp>
        <p:sp>
          <p:nvSpPr>
            <p:cNvPr id="13319" name="AutoShape 7">
              <a:extLst>
                <a:ext uri="{FF2B5EF4-FFF2-40B4-BE49-F238E27FC236}">
                  <a16:creationId xmlns:a16="http://schemas.microsoft.com/office/drawing/2014/main" id="{787CB872-25C8-494D-A898-F821E5D7604D}"/>
                </a:ext>
              </a:extLst>
            </p:cNvPr>
            <p:cNvSpPr>
              <a:spLocks noChangeArrowheads="1"/>
            </p:cNvSpPr>
            <p:nvPr/>
          </p:nvSpPr>
          <p:spPr bwMode="auto">
            <a:xfrm>
              <a:off x="818" y="882"/>
              <a:ext cx="4657" cy="384"/>
            </a:xfrm>
            <a:prstGeom prst="rightArrow">
              <a:avLst>
                <a:gd name="adj1" fmla="val 50000"/>
                <a:gd name="adj2" fmla="val 2562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altLang="en-US" sz="135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FLOW</a:t>
              </a:r>
              <a:r>
                <a:rPr kumimoji="0" lang="en-US" altLang="en-US" sz="1350" b="1" i="0" u="none" strike="noStrike" kern="1200" cap="none" spc="0" normalizeH="0" baseline="0" noProof="0" dirty="0">
                  <a:ln>
                    <a:noFill/>
                  </a:ln>
                  <a:solidFill>
                    <a:srgbClr val="1D6D5C"/>
                  </a:solidFill>
                  <a:effectLst/>
                  <a:uLnTx/>
                  <a:uFillTx/>
                  <a:latin typeface="Times New Roman" panose="02020603050405020304" pitchFamily="18" charset="0"/>
                  <a:ea typeface="+mn-ea"/>
                  <a:cs typeface="+mn-cs"/>
                </a:rPr>
                <a:t> </a:t>
              </a:r>
              <a:r>
                <a:rPr kumimoji="0" lang="en-US" altLang="en-US" sz="135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OF IDEAS</a:t>
              </a:r>
            </a:p>
          </p:txBody>
        </p:sp>
        <p:sp>
          <p:nvSpPr>
            <p:cNvPr id="13320" name="Text Box 8">
              <a:extLst>
                <a:ext uri="{FF2B5EF4-FFF2-40B4-BE49-F238E27FC236}">
                  <a16:creationId xmlns:a16="http://schemas.microsoft.com/office/drawing/2014/main" id="{88FA56A1-57DF-434E-99CA-1260796C5D69}"/>
                </a:ext>
              </a:extLst>
            </p:cNvPr>
            <p:cNvSpPr txBox="1">
              <a:spLocks noChangeArrowheads="1"/>
            </p:cNvSpPr>
            <p:nvPr/>
          </p:nvSpPr>
          <p:spPr bwMode="auto">
            <a:xfrm>
              <a:off x="367" y="2160"/>
              <a:ext cx="864" cy="2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Subject</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Area</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11111"/>
                  </a:solidFill>
                  <a:effectLst/>
                  <a:uLnTx/>
                  <a:uFillTx/>
                  <a:latin typeface="Georgia" panose="02040502050405020303" pitchFamily="18" charset="0"/>
                  <a:ea typeface="+mn-ea"/>
                  <a:cs typeface="+mn-cs"/>
                </a:rPr>
                <a:t>Motivation of students</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Only 59% of students on full-time four-year college courses graduate within six years (citation)</a:t>
              </a:r>
            </a:p>
          </p:txBody>
        </p:sp>
        <p:sp>
          <p:nvSpPr>
            <p:cNvPr id="13321" name="Rectangle 9">
              <a:extLst>
                <a:ext uri="{FF2B5EF4-FFF2-40B4-BE49-F238E27FC236}">
                  <a16:creationId xmlns:a16="http://schemas.microsoft.com/office/drawing/2014/main" id="{B63D6245-B33B-4F34-8D95-D3AF6911E055}"/>
                </a:ext>
              </a:extLst>
            </p:cNvPr>
            <p:cNvSpPr>
              <a:spLocks noChangeArrowheads="1"/>
            </p:cNvSpPr>
            <p:nvPr/>
          </p:nvSpPr>
          <p:spPr bwMode="auto">
            <a:xfrm>
              <a:off x="1152" y="1536"/>
              <a:ext cx="864" cy="624"/>
            </a:xfrm>
            <a:prstGeom prst="rect">
              <a:avLst/>
            </a:prstGeom>
            <a:solidFill>
              <a:srgbClr val="0070C0"/>
            </a:solidFill>
            <a:ln w="9525">
              <a:miter lim="800000"/>
              <a:headEnd/>
              <a:tailEnd/>
            </a:ln>
            <a:effectLst/>
            <a:scene3d>
              <a:camera prst="legacyPerspectiveBottom"/>
              <a:lightRig rig="legacyFlat3" dir="t"/>
            </a:scene3d>
            <a:sp3d extrusionH="8874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Educational</a:t>
              </a:r>
              <a:endParaRPr kumimoji="0" lang="en-US" altLang="en-US" sz="15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altLang="en-US" sz="15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Issue</a:t>
              </a:r>
              <a:endParaRPr kumimoji="0" lang="en-US" altLang="en-US" sz="15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3322" name="Text Box 10">
              <a:extLst>
                <a:ext uri="{FF2B5EF4-FFF2-40B4-BE49-F238E27FC236}">
                  <a16:creationId xmlns:a16="http://schemas.microsoft.com/office/drawing/2014/main" id="{A10CAB84-C0BF-42B6-ADAF-2406B01D5C76}"/>
                </a:ext>
              </a:extLst>
            </p:cNvPr>
            <p:cNvSpPr txBox="1">
              <a:spLocks noChangeArrowheads="1"/>
            </p:cNvSpPr>
            <p:nvPr/>
          </p:nvSpPr>
          <p:spPr bwMode="auto">
            <a:xfrm>
              <a:off x="1145" y="2144"/>
              <a:ext cx="1119" cy="3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Char char="•"/>
                <a:tabLst/>
                <a:defRPr/>
              </a:pPr>
              <a:r>
                <a:rPr kumimoji="0" lang="en-US" alt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 Concern/Problem</a:t>
              </a:r>
            </a:p>
            <a:p>
              <a:pPr marL="0" marR="0" lvl="0" indent="0" algn="l" defTabSz="342900" rtl="0" eaLnBrk="1" fontAlgn="auto" latinLnBrk="0" hangingPunct="1">
                <a:lnSpc>
                  <a:spcPct val="100000"/>
                </a:lnSpc>
                <a:spcBef>
                  <a:spcPts val="0"/>
                </a:spcBef>
                <a:spcAft>
                  <a:spcPts val="0"/>
                </a:spcAft>
                <a:buClrTx/>
                <a:buSzTx/>
                <a:buFontTx/>
                <a:buChar char="•"/>
                <a:tabLst/>
                <a:defRPr/>
              </a:pPr>
              <a:r>
                <a:rPr kumimoji="0" lang="en-US" alt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Something that needs a Solution</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There is a strong decline in motivation as students move from elementary to high school (Martin, 2009)</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Students who are not motivated to study are at a much higher risk of not completing college (Bean, 2005)</a:t>
              </a:r>
            </a:p>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alt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13323" name="Text Box 11">
              <a:extLst>
                <a:ext uri="{FF2B5EF4-FFF2-40B4-BE49-F238E27FC236}">
                  <a16:creationId xmlns:a16="http://schemas.microsoft.com/office/drawing/2014/main" id="{564CBDC0-973B-40FD-97ED-630BE839DADD}"/>
                </a:ext>
              </a:extLst>
            </p:cNvPr>
            <p:cNvSpPr txBox="1">
              <a:spLocks noChangeArrowheads="1"/>
            </p:cNvSpPr>
            <p:nvPr/>
          </p:nvSpPr>
          <p:spPr bwMode="auto">
            <a:xfrm>
              <a:off x="2178" y="2113"/>
              <a:ext cx="1163" cy="3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Char char="•"/>
                <a:tabLst/>
                <a:defRPr/>
              </a:pPr>
              <a:r>
                <a:rPr kumimoji="0" lang="en-US" alt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Evidence from</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the literature</a:t>
              </a:r>
            </a:p>
            <a:p>
              <a:pPr marL="0" marR="0" lvl="0" indent="0" algn="l" defTabSz="342900" rtl="0" eaLnBrk="1" fontAlgn="auto" latinLnBrk="0" hangingPunct="1">
                <a:lnSpc>
                  <a:spcPct val="100000"/>
                </a:lnSpc>
                <a:spcBef>
                  <a:spcPts val="0"/>
                </a:spcBef>
                <a:spcAft>
                  <a:spcPts val="0"/>
                </a:spcAft>
                <a:buClrTx/>
                <a:buSzTx/>
                <a:buFontTx/>
                <a:buChar char="•"/>
                <a:tabLst/>
                <a:defRPr/>
              </a:pPr>
              <a:r>
                <a:rPr kumimoji="0" lang="en-US" alt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Evidence from</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Practical Experiences</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imes New Roman"/>
                  <a:ea typeface="+mn-ea"/>
                  <a:cs typeface="+mn-cs"/>
                </a:rPr>
                <a:t> Several factors identified by researchers. </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imes New Roman"/>
                  <a:ea typeface="+mn-ea"/>
                  <a:cs typeface="+mn-cs"/>
                </a:rPr>
                <a:t>Liu &amp; </a:t>
              </a:r>
              <a:r>
                <a:rPr kumimoji="0" lang="en-US" sz="1600" b="1" i="0" u="none" strike="noStrike" kern="1200" cap="none" spc="0" normalizeH="0" baseline="0" noProof="0" dirty="0" err="1">
                  <a:ln>
                    <a:noFill/>
                  </a:ln>
                  <a:solidFill>
                    <a:srgbClr val="FF0000"/>
                  </a:solidFill>
                  <a:effectLst/>
                  <a:uLnTx/>
                  <a:uFillTx/>
                  <a:latin typeface="Times New Roman"/>
                  <a:ea typeface="+mn-ea"/>
                  <a:cs typeface="+mn-cs"/>
                </a:rPr>
                <a:t>Hou</a:t>
              </a:r>
              <a:r>
                <a:rPr kumimoji="0" lang="en-US" sz="1600" b="1" i="0" u="none" strike="noStrike" kern="1200" cap="none" spc="0" normalizeH="0" baseline="0" noProof="0" dirty="0">
                  <a:ln>
                    <a:noFill/>
                  </a:ln>
                  <a:solidFill>
                    <a:srgbClr val="FF0000"/>
                  </a:solidFill>
                  <a:effectLst/>
                  <a:uLnTx/>
                  <a:uFillTx/>
                  <a:latin typeface="Times New Roman"/>
                  <a:ea typeface="+mn-ea"/>
                  <a:cs typeface="+mn-cs"/>
                </a:rPr>
                <a:t> (2017) - intrinsic motivation </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imes New Roman"/>
                  <a:ea typeface="+mn-ea"/>
                  <a:cs typeface="+mn-cs"/>
                </a:rPr>
                <a:t>promotes academic performance.</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imes New Roman"/>
                  <a:ea typeface="+mn-ea"/>
                  <a:cs typeface="+mn-cs"/>
                </a:rPr>
                <a:t> </a:t>
              </a:r>
              <a:r>
                <a:rPr kumimoji="0" lang="en-US" sz="1600" b="1" i="0" u="none" strike="noStrike" kern="1200" cap="none" spc="0" normalizeH="0" baseline="0" noProof="0" dirty="0" err="1">
                  <a:ln>
                    <a:noFill/>
                  </a:ln>
                  <a:solidFill>
                    <a:srgbClr val="FF0000"/>
                  </a:solidFill>
                  <a:effectLst/>
                  <a:uLnTx/>
                  <a:uFillTx/>
                  <a:latin typeface="Times New Roman"/>
                  <a:ea typeface="+mn-ea"/>
                  <a:cs typeface="+mn-cs"/>
                </a:rPr>
                <a:t>Zusho</a:t>
              </a:r>
              <a:r>
                <a:rPr kumimoji="0" lang="en-US" sz="1600" b="1" i="0" u="none" strike="noStrike" kern="1200" cap="none" spc="0" normalizeH="0" baseline="0" noProof="0" dirty="0">
                  <a:ln>
                    <a:noFill/>
                  </a:ln>
                  <a:solidFill>
                    <a:srgbClr val="FF0000"/>
                  </a:solidFill>
                  <a:effectLst/>
                  <a:uLnTx/>
                  <a:uFillTx/>
                  <a:latin typeface="Times New Roman"/>
                  <a:ea typeface="+mn-ea"/>
                  <a:cs typeface="+mn-cs"/>
                </a:rPr>
                <a:t> et al., (2003)</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imes New Roman"/>
                  <a:ea typeface="+mn-ea"/>
                  <a:cs typeface="+mn-cs"/>
                </a:rPr>
                <a:t>found that self-efficacy and task value, which were two motivational components</a:t>
              </a:r>
            </a:p>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FF0000"/>
                </a:solidFill>
                <a:effectLst/>
                <a:uLnTx/>
                <a:uFillTx/>
                <a:latin typeface="Times New Roman"/>
                <a:ea typeface="+mn-ea"/>
                <a:cs typeface="+mn-cs"/>
              </a:endParaRPr>
            </a:p>
          </p:txBody>
        </p:sp>
        <p:sp>
          <p:nvSpPr>
            <p:cNvPr id="13324" name="Text Box 12">
              <a:extLst>
                <a:ext uri="{FF2B5EF4-FFF2-40B4-BE49-F238E27FC236}">
                  <a16:creationId xmlns:a16="http://schemas.microsoft.com/office/drawing/2014/main" id="{3E6262C2-D5E4-4F1E-BB19-9F9AB1D45C41}"/>
                </a:ext>
              </a:extLst>
            </p:cNvPr>
            <p:cNvSpPr txBox="1">
              <a:spLocks noChangeArrowheads="1"/>
            </p:cNvSpPr>
            <p:nvPr/>
          </p:nvSpPr>
          <p:spPr bwMode="auto">
            <a:xfrm>
              <a:off x="3212" y="2232"/>
              <a:ext cx="1248" cy="2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Char char="•"/>
                <a:tabLst/>
                <a:defRPr/>
              </a:pPr>
              <a:r>
                <a:rPr kumimoji="0" lang="en-US" alt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In this body of evidence, what is missing?  </a:t>
              </a:r>
            </a:p>
            <a:p>
              <a:pPr marL="0" marR="0" lvl="0" indent="0" algn="l" defTabSz="342900" rtl="0" eaLnBrk="1" fontAlgn="auto" latinLnBrk="0" hangingPunct="1">
                <a:lnSpc>
                  <a:spcPct val="100000"/>
                </a:lnSpc>
                <a:spcBef>
                  <a:spcPts val="0"/>
                </a:spcBef>
                <a:spcAft>
                  <a:spcPts val="0"/>
                </a:spcAft>
                <a:buClrTx/>
                <a:buSzTx/>
                <a:buFontTx/>
                <a:buChar char="•"/>
                <a:tabLst/>
                <a:defRPr/>
              </a:pPr>
              <a:r>
                <a:rPr kumimoji="0" lang="en-US" alt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What do we need to know more about</a:t>
              </a:r>
              <a:r>
                <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t>
              </a:r>
              <a:r>
                <a:rPr kumimoji="0" lang="en-US" sz="1600" b="1" i="0" u="none" strike="noStrike" kern="1200" cap="none" spc="0" normalizeH="0" baseline="0" noProof="0" dirty="0">
                  <a:ln>
                    <a:noFill/>
                  </a:ln>
                  <a:solidFill>
                    <a:srgbClr val="FF0000"/>
                  </a:solidFill>
                  <a:effectLst/>
                  <a:uLnTx/>
                  <a:uFillTx/>
                  <a:latin typeface="Times New Roman"/>
                  <a:ea typeface="+mn-ea"/>
                  <a:cs typeface="+mn-cs"/>
                </a:rPr>
                <a:t> However, inconsistencies observed in past research. </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Past research reveal inconsistent findings. </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In addition, there is a dearth of research relating to the motivation of student in Private universities in Malaysia</a:t>
              </a:r>
            </a:p>
          </p:txBody>
        </p:sp>
        <p:sp>
          <p:nvSpPr>
            <p:cNvPr id="13325" name="Text Box 13">
              <a:extLst>
                <a:ext uri="{FF2B5EF4-FFF2-40B4-BE49-F238E27FC236}">
                  <a16:creationId xmlns:a16="http://schemas.microsoft.com/office/drawing/2014/main" id="{502B8407-51B5-4B62-BD07-3A402BED9F6B}"/>
                </a:ext>
              </a:extLst>
            </p:cNvPr>
            <p:cNvSpPr txBox="1">
              <a:spLocks noChangeArrowheads="1"/>
            </p:cNvSpPr>
            <p:nvPr/>
          </p:nvSpPr>
          <p:spPr bwMode="auto">
            <a:xfrm>
              <a:off x="4439" y="2304"/>
              <a:ext cx="1191" cy="1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How will addressing</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what we need to know help   others</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C00000"/>
                  </a:solidFill>
                  <a:effectLst/>
                  <a:uLnTx/>
                  <a:uFillTx/>
                  <a:latin typeface="Georgia" panose="02040502050405020303" pitchFamily="18" charset="0"/>
                  <a:ea typeface="+mn-ea"/>
                  <a:cs typeface="+mn-cs"/>
                </a:rPr>
                <a:t>The purpose of this study is to  to provide the educator with suggestions that can be used to motivate his or her students</a:t>
              </a:r>
            </a:p>
          </p:txBody>
        </p:sp>
        <p:sp>
          <p:nvSpPr>
            <p:cNvPr id="13326" name="AutoShape 14">
              <a:extLst>
                <a:ext uri="{FF2B5EF4-FFF2-40B4-BE49-F238E27FC236}">
                  <a16:creationId xmlns:a16="http://schemas.microsoft.com/office/drawing/2014/main" id="{0C7503B5-386A-4EF0-B82D-A7ADA1F1F7ED}"/>
                </a:ext>
              </a:extLst>
            </p:cNvPr>
            <p:cNvSpPr>
              <a:spLocks noChangeArrowheads="1"/>
            </p:cNvSpPr>
            <p:nvPr/>
          </p:nvSpPr>
          <p:spPr bwMode="auto">
            <a:xfrm>
              <a:off x="1008" y="1824"/>
              <a:ext cx="144" cy="144"/>
            </a:xfrm>
            <a:prstGeom prst="rightArrow">
              <a:avLst>
                <a:gd name="adj1" fmla="val 50000"/>
                <a:gd name="adj2" fmla="val 250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Gill Sans MT" panose="020B0502020104020203"/>
                <a:ea typeface="+mn-ea"/>
                <a:cs typeface="+mn-cs"/>
              </a:endParaRPr>
            </a:p>
          </p:txBody>
        </p:sp>
        <p:sp>
          <p:nvSpPr>
            <p:cNvPr id="13327" name="AutoShape 15">
              <a:extLst>
                <a:ext uri="{FF2B5EF4-FFF2-40B4-BE49-F238E27FC236}">
                  <a16:creationId xmlns:a16="http://schemas.microsoft.com/office/drawing/2014/main" id="{EDC61765-928B-4606-A989-923683CFA0AE}"/>
                </a:ext>
              </a:extLst>
            </p:cNvPr>
            <p:cNvSpPr>
              <a:spLocks noChangeArrowheads="1"/>
            </p:cNvSpPr>
            <p:nvPr/>
          </p:nvSpPr>
          <p:spPr bwMode="auto">
            <a:xfrm>
              <a:off x="2016" y="1824"/>
              <a:ext cx="144" cy="144"/>
            </a:xfrm>
            <a:prstGeom prst="rightArrow">
              <a:avLst>
                <a:gd name="adj1" fmla="val 50000"/>
                <a:gd name="adj2" fmla="val 250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Gill Sans MT" panose="020B0502020104020203"/>
                <a:ea typeface="+mn-ea"/>
                <a:cs typeface="+mn-cs"/>
              </a:endParaRPr>
            </a:p>
          </p:txBody>
        </p:sp>
        <p:sp>
          <p:nvSpPr>
            <p:cNvPr id="13328" name="AutoShape 16">
              <a:extLst>
                <a:ext uri="{FF2B5EF4-FFF2-40B4-BE49-F238E27FC236}">
                  <a16:creationId xmlns:a16="http://schemas.microsoft.com/office/drawing/2014/main" id="{79786711-692E-452C-B4F6-298E75C42E38}"/>
                </a:ext>
              </a:extLst>
            </p:cNvPr>
            <p:cNvSpPr>
              <a:spLocks noChangeArrowheads="1"/>
            </p:cNvSpPr>
            <p:nvPr/>
          </p:nvSpPr>
          <p:spPr bwMode="auto">
            <a:xfrm>
              <a:off x="3120" y="1824"/>
              <a:ext cx="144" cy="144"/>
            </a:xfrm>
            <a:prstGeom prst="rightArrow">
              <a:avLst>
                <a:gd name="adj1" fmla="val 50000"/>
                <a:gd name="adj2" fmla="val 250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Gill Sans MT" panose="020B0502020104020203"/>
                <a:ea typeface="+mn-ea"/>
                <a:cs typeface="+mn-cs"/>
              </a:endParaRPr>
            </a:p>
          </p:txBody>
        </p:sp>
        <p:sp>
          <p:nvSpPr>
            <p:cNvPr id="13329" name="AutoShape 17">
              <a:extLst>
                <a:ext uri="{FF2B5EF4-FFF2-40B4-BE49-F238E27FC236}">
                  <a16:creationId xmlns:a16="http://schemas.microsoft.com/office/drawing/2014/main" id="{36AC0419-F249-4199-8E86-AEC763F7C2BD}"/>
                </a:ext>
              </a:extLst>
            </p:cNvPr>
            <p:cNvSpPr>
              <a:spLocks noChangeArrowheads="1"/>
            </p:cNvSpPr>
            <p:nvPr/>
          </p:nvSpPr>
          <p:spPr bwMode="auto">
            <a:xfrm>
              <a:off x="4224" y="1824"/>
              <a:ext cx="144" cy="144"/>
            </a:xfrm>
            <a:prstGeom prst="rightArrow">
              <a:avLst>
                <a:gd name="adj1" fmla="val 50000"/>
                <a:gd name="adj2" fmla="val 250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Gill Sans MT" panose="020B0502020104020203"/>
                <a:ea typeface="+mn-ea"/>
                <a:cs typeface="+mn-cs"/>
              </a:endParaRPr>
            </a:p>
          </p:txBody>
        </p:sp>
      </p:grpSp>
      <p:sp>
        <p:nvSpPr>
          <p:cNvPr id="2" name="Slide Number Placeholder 1">
            <a:extLst>
              <a:ext uri="{FF2B5EF4-FFF2-40B4-BE49-F238E27FC236}">
                <a16:creationId xmlns:a16="http://schemas.microsoft.com/office/drawing/2014/main" id="{CC2E096B-99A8-4FCA-B785-3AB7D6F87445}"/>
              </a:ext>
            </a:extLst>
          </p:cNvPr>
          <p:cNvSpPr>
            <a:spLocks noGrp="1"/>
          </p:cNvSpPr>
          <p:nvPr>
            <p:ph type="sldNum" sz="quarter" idx="12"/>
          </p:nvPr>
        </p:nvSpPr>
        <p:spPr>
          <a:xfrm>
            <a:off x="8069192" y="6217920"/>
            <a:ext cx="274320" cy="365760"/>
          </a:xfrm>
          <a:prstGeom prst="ellipse">
            <a:avLst/>
          </a:prstGeom>
          <a:solidFill>
            <a:srgbClr val="1D1D1D">
              <a:alpha val="70000"/>
            </a:srgbClr>
          </a:solidFill>
        </p:spPr>
        <p:txBody>
          <a:bodyPr vert="horz" lIns="18288" tIns="45720" rIns="18288" bIns="45720" rtlCol="0" anchor="ctr">
            <a:noAutofit/>
          </a:bodyPr>
          <a:lstStyle>
            <a:defPPr>
              <a:defRPr lang="en-US"/>
            </a:defPPr>
            <a:lvl1pPr marL="0" algn="ctr" defTabSz="914400" rtl="0" eaLnBrk="1" latinLnBrk="0" hangingPunct="1">
              <a:defRPr sz="825" kern="1200" spc="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3429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825"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342900" rtl="0" eaLnBrk="1" fontAlgn="auto" latinLnBrk="0" hangingPunct="1">
                <a:lnSpc>
                  <a:spcPct val="100000"/>
                </a:lnSpc>
                <a:spcBef>
                  <a:spcPts val="0"/>
                </a:spcBef>
                <a:spcAft>
                  <a:spcPts val="0"/>
                </a:spcAft>
                <a:buClrTx/>
                <a:buSzTx/>
                <a:buFontTx/>
                <a:buNone/>
                <a:tabLst/>
                <a:defRPr/>
              </a:pPr>
              <a:t>22</a:t>
            </a:fld>
            <a:endParaRPr kumimoji="0" lang="en-US" sz="825"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3" name="Oval Callout 2"/>
          <p:cNvSpPr/>
          <p:nvPr/>
        </p:nvSpPr>
        <p:spPr>
          <a:xfrm>
            <a:off x="8864546" y="5037072"/>
            <a:ext cx="1563098" cy="1121846"/>
          </a:xfrm>
          <a:prstGeom prst="wedgeEllipseCallout">
            <a:avLst>
              <a:gd name="adj1" fmla="val -96858"/>
              <a:gd name="adj2" fmla="val -63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Arial"/>
                <a:ea typeface="+mn-ea"/>
                <a:cs typeface="+mn-cs"/>
              </a:rPr>
              <a:t>Gap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Arial"/>
                <a:ea typeface="+mn-ea"/>
                <a:cs typeface="+mn-cs"/>
              </a:rPr>
              <a:t>What is Missing</a:t>
            </a:r>
          </a:p>
        </p:txBody>
      </p:sp>
    </p:spTree>
    <p:extLst>
      <p:ext uri="{BB962C8B-B14F-4D97-AF65-F5344CB8AC3E}">
        <p14:creationId xmlns:p14="http://schemas.microsoft.com/office/powerpoint/2010/main" val="1957742024"/>
      </p:ext>
    </p:extLst>
  </p:cSld>
  <p:clrMapOvr>
    <a:masterClrMapping/>
  </p:clrMapOvr>
  <p:transition>
    <p:zo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a:extLst>
              <a:ext uri="{FF2B5EF4-FFF2-40B4-BE49-F238E27FC236}">
                <a16:creationId xmlns:a16="http://schemas.microsoft.com/office/drawing/2014/main" id="{F613CEC4-AA3D-4322-AEFB-2934575EF260}"/>
              </a:ext>
            </a:extLst>
          </p:cNvPr>
          <p:cNvSpPr>
            <a:spLocks noGrp="1" noChangeArrowheads="1"/>
          </p:cNvSpPr>
          <p:nvPr>
            <p:ph type="title"/>
          </p:nvPr>
        </p:nvSpPr>
        <p:spPr>
          <a:xfrm>
            <a:off x="4310270" y="0"/>
            <a:ext cx="7772400" cy="1494183"/>
          </a:xfrm>
        </p:spPr>
        <p:txBody>
          <a:bodyPr>
            <a:normAutofit fontScale="90000"/>
          </a:bodyPr>
          <a:lstStyle/>
          <a:p>
            <a:r>
              <a:rPr lang="en-US" altLang="ar-SA" sz="3500" dirty="0"/>
              <a:t>What Language Is Written on This Stone Found by Archaeologists?</a:t>
            </a:r>
          </a:p>
        </p:txBody>
      </p:sp>
      <p:sp>
        <p:nvSpPr>
          <p:cNvPr id="7" name="Rectangle 6">
            <a:extLst>
              <a:ext uri="{FF2B5EF4-FFF2-40B4-BE49-F238E27FC236}">
                <a16:creationId xmlns:a16="http://schemas.microsoft.com/office/drawing/2014/main" id="{789A018D-5612-40D5-BB67-A34E3230330B}"/>
              </a:ext>
            </a:extLst>
          </p:cNvPr>
          <p:cNvSpPr txBox="1">
            <a:spLocks noChangeArrowheads="1"/>
          </p:cNvSpPr>
          <p:nvPr/>
        </p:nvSpPr>
        <p:spPr bwMode="auto">
          <a:xfrm>
            <a:off x="2209800" y="5562600"/>
            <a:ext cx="7772400" cy="685800"/>
          </a:xfrm>
          <a:prstGeom prst="rect">
            <a:avLst/>
          </a:prstGeom>
          <a:noFill/>
          <a:ln w="9525">
            <a:noFill/>
            <a:miter lim="800000"/>
            <a:headEnd/>
            <a:tailEnd/>
          </a:ln>
        </p:spPr>
        <p:txBody>
          <a:bodyPr lIns="92075" tIns="46038" rIns="92075" bIns="46038" anchor="b"/>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0" b="0" i="0" u="none" strike="noStrike" kern="0" cap="none" spc="0" normalizeH="0" baseline="0" noProof="0" dirty="0">
              <a:ln>
                <a:noFill/>
              </a:ln>
              <a:solidFill>
                <a:srgbClr val="4A5356"/>
              </a:solidFill>
              <a:effectLst/>
              <a:uLnTx/>
              <a:uFillTx/>
              <a:latin typeface="Gill Sans MT" panose="020B0502020104020203"/>
              <a:ea typeface="+mn-ea"/>
              <a:cs typeface="+mn-cs"/>
            </a:endParaRPr>
          </a:p>
        </p:txBody>
      </p:sp>
      <p:pic>
        <p:nvPicPr>
          <p:cNvPr id="27652" name="Picture 7" descr="Juancito">
            <a:hlinkClick r:id="rId3"/>
            <a:extLst>
              <a:ext uri="{FF2B5EF4-FFF2-40B4-BE49-F238E27FC236}">
                <a16:creationId xmlns:a16="http://schemas.microsoft.com/office/drawing/2014/main" id="{1F39486B-7775-4866-A250-B8313C29AA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096" y="2514600"/>
            <a:ext cx="5665304" cy="3859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10" descr="http://t3.gstatic.com/images?q=tbn:ANd9GcQkZ1yenMOM3NfAFzLt-wwYd-97278t32O8qFWNls1VRLDBMmML">
            <a:extLst>
              <a:ext uri="{FF2B5EF4-FFF2-40B4-BE49-F238E27FC236}">
                <a16:creationId xmlns:a16="http://schemas.microsoft.com/office/drawing/2014/main" id="{EE7C934C-2444-4DDA-B16C-33B0E6DDD2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2514600"/>
            <a:ext cx="5390322" cy="3859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a:extLst>
              <a:ext uri="{FF2B5EF4-FFF2-40B4-BE49-F238E27FC236}">
                <a16:creationId xmlns:a16="http://schemas.microsoft.com/office/drawing/2014/main" id="{5EB63B5D-46BA-4A2A-8776-E09F5456F4B2}"/>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alpha val="70000"/>
                  </a:srgbClr>
                </a:solidFill>
                <a:effectLst/>
                <a:uLnTx/>
                <a:uFillTx/>
                <a:latin typeface="Gill Sans MT" panose="020B0502020104020203"/>
                <a:ea typeface="+mn-ea"/>
                <a:cs typeface="+mn-cs"/>
              </a:rPr>
              <a:t>Dr Jugindar Singh</a:t>
            </a:r>
            <a:endParaRPr kumimoji="0" lang="en-US" sz="1050" b="0" i="0" u="none" strike="noStrike" kern="1200" cap="none" spc="0" normalizeH="0" baseline="0" noProof="0" dirty="0">
              <a:ln>
                <a:noFill/>
              </a:ln>
              <a:solidFill>
                <a:srgbClr val="000000">
                  <a:alpha val="70000"/>
                </a:srgbClr>
              </a:solidFill>
              <a:effectLst/>
              <a:uLnTx/>
              <a:uFillTx/>
              <a:latin typeface="Gill Sans MT" panose="020B0502020104020203"/>
              <a:ea typeface="+mn-ea"/>
              <a:cs typeface="+mn-cs"/>
            </a:endParaRPr>
          </a:p>
        </p:txBody>
      </p:sp>
      <p:sp>
        <p:nvSpPr>
          <p:cNvPr id="4" name="Slide Number Placeholder 3">
            <a:extLst>
              <a:ext uri="{FF2B5EF4-FFF2-40B4-BE49-F238E27FC236}">
                <a16:creationId xmlns:a16="http://schemas.microsoft.com/office/drawing/2014/main" id="{B06728BB-AA9C-4C30-82BA-A0DA8A5C22FE}"/>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1100" b="0" i="0" u="none" strike="noStrike" kern="1200" cap="none" spc="0" normalizeH="0" baseline="0" noProof="0" smtClean="0">
                <a:ln>
                  <a:noFill/>
                </a:ln>
                <a:solidFill>
                  <a:srgbClr val="FFFFFF"/>
                </a:solidFill>
                <a:effectLst/>
                <a:uLnTx/>
                <a:uFillTx/>
                <a:latin typeface="Gill Sans MT" panose="020B0502020104020203"/>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23</a:t>
            </a:fld>
            <a:endParaRPr kumimoji="0" lang="en-US" sz="11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2" name="TextBox 1">
            <a:extLst>
              <a:ext uri="{FF2B5EF4-FFF2-40B4-BE49-F238E27FC236}">
                <a16:creationId xmlns:a16="http://schemas.microsoft.com/office/drawing/2014/main" id="{39E72B48-BEBA-4851-BCA3-1213F3BD9E63}"/>
              </a:ext>
            </a:extLst>
          </p:cNvPr>
          <p:cNvSpPr txBox="1"/>
          <p:nvPr/>
        </p:nvSpPr>
        <p:spPr>
          <a:xfrm>
            <a:off x="278296" y="301752"/>
            <a:ext cx="327334"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Gill Sans MT" panose="020B0502020104020203"/>
                <a:ea typeface="+mn-ea"/>
                <a:cs typeface="+mn-cs"/>
              </a:rPr>
              <a:t> </a:t>
            </a:r>
            <a:endParaRPr kumimoji="0" lang="en-MY" sz="40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6852485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0" y="-1"/>
            <a:ext cx="12192000" cy="432475"/>
          </a:xfrm>
          <a:solidFill>
            <a:srgbClr val="0070C0"/>
          </a:solidFill>
        </p:spPr>
        <p:txBody>
          <a:bodyPr>
            <a:normAutofit/>
          </a:bodyPr>
          <a:lstStyle/>
          <a:p>
            <a:r>
              <a:rPr lang="en-US" sz="2000" b="1" dirty="0">
                <a:solidFill>
                  <a:schemeClr val="bg1"/>
                </a:solidFill>
              </a:rPr>
              <a:t>Deficiency Model - </a:t>
            </a:r>
            <a:r>
              <a:rPr lang="en-US" sz="2000" b="1" dirty="0" err="1">
                <a:solidFill>
                  <a:schemeClr val="bg1"/>
                </a:solidFill>
              </a:rPr>
              <a:t>Cresswell</a:t>
            </a:r>
            <a:endParaRPr lang="en-US" sz="2000" b="1" dirty="0">
              <a:solidFill>
                <a:schemeClr val="bg1"/>
              </a:solidFill>
            </a:endParaRPr>
          </a:p>
        </p:txBody>
      </p:sp>
      <p:sp>
        <p:nvSpPr>
          <p:cNvPr id="206851" name="Text Box 3"/>
          <p:cNvSpPr txBox="1">
            <a:spLocks noChangeArrowheads="1"/>
          </p:cNvSpPr>
          <p:nvPr/>
        </p:nvSpPr>
        <p:spPr bwMode="auto">
          <a:xfrm>
            <a:off x="539852" y="1082667"/>
            <a:ext cx="1524000" cy="338554"/>
          </a:xfrm>
          <a:prstGeom prst="rect">
            <a:avLst/>
          </a:prstGeom>
          <a:solidFill>
            <a:srgbClr val="0070C0"/>
          </a:solidFill>
          <a:ln>
            <a:noFill/>
          </a:ln>
          <a:effectLst/>
          <a:scene3d>
            <a:camera prst="legacyPerspectiveBottom"/>
            <a:lightRig rig="legacyFlat3" dir="t"/>
          </a:scene3d>
          <a:sp3d extrusionH="887400" prstMaterial="legacyMatte">
            <a:bevelT w="13500" h="13500" prst="angle"/>
            <a:bevelB w="13500" h="13500" prst="angle"/>
            <a:extrusionClr>
              <a:schemeClr val="accent1"/>
            </a:extrusionClr>
          </a:sp3d>
        </p:spPr>
        <p:txBody>
          <a:bodyPr wrap="square">
            <a:spAutoFit/>
            <a:flatTx/>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Gill Sans MT" panose="020B0502020104020203"/>
                <a:ea typeface="+mn-ea"/>
                <a:cs typeface="+mn-cs"/>
              </a:rPr>
              <a:t>Topic</a:t>
            </a:r>
          </a:p>
        </p:txBody>
      </p:sp>
      <p:sp>
        <p:nvSpPr>
          <p:cNvPr id="206852" name="Text Box 4"/>
          <p:cNvSpPr txBox="1">
            <a:spLocks noChangeArrowheads="1"/>
          </p:cNvSpPr>
          <p:nvPr/>
        </p:nvSpPr>
        <p:spPr bwMode="auto">
          <a:xfrm>
            <a:off x="2644880" y="987508"/>
            <a:ext cx="1057982" cy="584775"/>
          </a:xfrm>
          <a:prstGeom prst="rect">
            <a:avLst/>
          </a:prstGeom>
          <a:solidFill>
            <a:srgbClr val="0070C0"/>
          </a:solidFill>
          <a:ln>
            <a:noFill/>
          </a:ln>
          <a:effectLst/>
          <a:scene3d>
            <a:camera prst="legacyPerspectiveBottom"/>
            <a:lightRig rig="legacyFlat3" dir="t"/>
          </a:scene3d>
          <a:sp3d extrusionH="887400" prstMaterial="legacyMatte">
            <a:bevelT w="13500" h="13500" prst="angle"/>
            <a:bevelB w="13500" h="13500" prst="angle"/>
            <a:extrusionClr>
              <a:schemeClr val="accent1"/>
            </a:extrusionClr>
          </a:sp3d>
        </p:spPr>
        <p:txBody>
          <a:bodyPr wrap="none">
            <a:spAutoFit/>
            <a:flatTx/>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Gill Sans MT" panose="020B0502020104020203"/>
                <a:ea typeface="+mn-ea"/>
                <a:cs typeface="+mn-cs"/>
              </a:rPr>
              <a:t>Research</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Gill Sans MT" panose="020B0502020104020203"/>
                <a:ea typeface="+mn-ea"/>
                <a:cs typeface="+mn-cs"/>
              </a:rPr>
              <a:t>Problem</a:t>
            </a:r>
          </a:p>
        </p:txBody>
      </p:sp>
      <p:sp>
        <p:nvSpPr>
          <p:cNvPr id="206853" name="Text Box 5"/>
          <p:cNvSpPr txBox="1">
            <a:spLocks noChangeArrowheads="1"/>
          </p:cNvSpPr>
          <p:nvPr/>
        </p:nvSpPr>
        <p:spPr bwMode="auto">
          <a:xfrm>
            <a:off x="4135808" y="806449"/>
            <a:ext cx="1702946" cy="830997"/>
          </a:xfrm>
          <a:prstGeom prst="rect">
            <a:avLst/>
          </a:prstGeom>
          <a:solidFill>
            <a:srgbClr val="0070C0"/>
          </a:solidFill>
          <a:ln>
            <a:noFill/>
          </a:ln>
          <a:effectLst/>
          <a:scene3d>
            <a:camera prst="legacyPerspectiveBottom"/>
            <a:lightRig rig="legacyFlat3" dir="t"/>
          </a:scene3d>
          <a:sp3d extrusionH="887400" prstMaterial="legacyMatte">
            <a:bevelT w="13500" h="13500" prst="angle"/>
            <a:bevelB w="13500" h="13500" prst="angle"/>
            <a:extrusionClr>
              <a:schemeClr val="accent1"/>
            </a:extrusionClr>
          </a:sp3d>
        </p:spPr>
        <p:txBody>
          <a:bodyPr wrap="square">
            <a:spAutoFit/>
            <a:flatTx/>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Gill Sans MT" panose="020B0502020104020203"/>
                <a:ea typeface="+mn-ea"/>
                <a:cs typeface="+mn-cs"/>
              </a:rPr>
              <a:t>Justification</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Gill Sans MT" panose="020B0502020104020203"/>
                <a:ea typeface="+mn-ea"/>
                <a:cs typeface="+mn-cs"/>
              </a:rPr>
              <a:t> for Research </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Gill Sans MT" panose="020B0502020104020203"/>
                <a:ea typeface="+mn-ea"/>
                <a:cs typeface="+mn-cs"/>
              </a:rPr>
              <a:t>Problem</a:t>
            </a:r>
          </a:p>
        </p:txBody>
      </p:sp>
      <p:sp>
        <p:nvSpPr>
          <p:cNvPr id="206854" name="Text Box 6"/>
          <p:cNvSpPr txBox="1">
            <a:spLocks noChangeArrowheads="1"/>
          </p:cNvSpPr>
          <p:nvPr/>
        </p:nvSpPr>
        <p:spPr bwMode="auto">
          <a:xfrm>
            <a:off x="6799754" y="924359"/>
            <a:ext cx="1632009" cy="584775"/>
          </a:xfrm>
          <a:prstGeom prst="rect">
            <a:avLst/>
          </a:prstGeom>
          <a:solidFill>
            <a:srgbClr val="0070C0"/>
          </a:solidFill>
          <a:ln>
            <a:noFill/>
          </a:ln>
          <a:effectLst/>
          <a:scene3d>
            <a:camera prst="legacyPerspectiveBottom"/>
            <a:lightRig rig="legacyFlat3" dir="t"/>
          </a:scene3d>
          <a:sp3d extrusionH="887400" prstMaterial="legacyMatte">
            <a:bevelT w="13500" h="13500" prst="angle"/>
            <a:bevelB w="13500" h="13500" prst="angle"/>
            <a:extrusionClr>
              <a:schemeClr val="accent1"/>
            </a:extrusionClr>
          </a:sp3d>
        </p:spPr>
        <p:txBody>
          <a:bodyPr wrap="square">
            <a:spAutoFit/>
            <a:flatTx/>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Gill Sans MT" panose="020B0502020104020203"/>
                <a:ea typeface="+mn-ea"/>
                <a:cs typeface="+mn-cs"/>
              </a:rPr>
              <a:t>Deficiencies in </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Gill Sans MT" panose="020B0502020104020203"/>
                <a:ea typeface="+mn-ea"/>
                <a:cs typeface="+mn-cs"/>
              </a:rPr>
              <a:t>the Evidence</a:t>
            </a:r>
          </a:p>
        </p:txBody>
      </p:sp>
      <p:sp>
        <p:nvSpPr>
          <p:cNvPr id="206855" name="Text Box 7"/>
          <p:cNvSpPr txBox="1">
            <a:spLocks noChangeArrowheads="1"/>
          </p:cNvSpPr>
          <p:nvPr/>
        </p:nvSpPr>
        <p:spPr bwMode="auto">
          <a:xfrm>
            <a:off x="8861253" y="848285"/>
            <a:ext cx="1422505" cy="830997"/>
          </a:xfrm>
          <a:prstGeom prst="rect">
            <a:avLst/>
          </a:prstGeom>
          <a:solidFill>
            <a:srgbClr val="0070C0"/>
          </a:solidFill>
          <a:ln>
            <a:noFill/>
          </a:ln>
          <a:effectLst/>
          <a:scene3d>
            <a:camera prst="legacyPerspectiveBottom"/>
            <a:lightRig rig="legacyFlat3" dir="t"/>
          </a:scene3d>
          <a:sp3d extrusionH="887400" prstMaterial="legacyMatte">
            <a:bevelT w="13500" h="13500" prst="angle"/>
            <a:bevelB w="13500" h="13500" prst="angle"/>
            <a:extrusionClr>
              <a:schemeClr val="accent1"/>
            </a:extrusionClr>
          </a:sp3d>
        </p:spPr>
        <p:txBody>
          <a:bodyPr wrap="none">
            <a:spAutoFit/>
            <a:flatTx/>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Gill Sans MT" panose="020B0502020104020203"/>
                <a:ea typeface="+mn-ea"/>
                <a:cs typeface="+mn-cs"/>
              </a:rPr>
              <a:t>Relating the </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Gill Sans MT" panose="020B0502020104020203"/>
                <a:ea typeface="+mn-ea"/>
                <a:cs typeface="+mn-cs"/>
              </a:rPr>
              <a:t>Discussion</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Gill Sans MT" panose="020B0502020104020203"/>
                <a:ea typeface="+mn-ea"/>
                <a:cs typeface="+mn-cs"/>
              </a:rPr>
              <a:t>to Audiences</a:t>
            </a:r>
          </a:p>
        </p:txBody>
      </p:sp>
      <p:sp>
        <p:nvSpPr>
          <p:cNvPr id="206856" name="Text Box 8"/>
          <p:cNvSpPr txBox="1">
            <a:spLocks noChangeArrowheads="1"/>
          </p:cNvSpPr>
          <p:nvPr/>
        </p:nvSpPr>
        <p:spPr bwMode="auto">
          <a:xfrm>
            <a:off x="446628" y="1667724"/>
            <a:ext cx="90441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Gill Sans MT" panose="020B0502020104020203"/>
                <a:ea typeface="+mn-ea"/>
                <a:cs typeface="+mn-cs"/>
              </a:rPr>
              <a:t>Subject</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Gill Sans MT" panose="020B0502020104020203"/>
                <a:ea typeface="+mn-ea"/>
                <a:cs typeface="+mn-cs"/>
              </a:rPr>
              <a:t>area</a:t>
            </a:r>
          </a:p>
        </p:txBody>
      </p:sp>
      <p:sp>
        <p:nvSpPr>
          <p:cNvPr id="206857" name="Text Box 9"/>
          <p:cNvSpPr txBox="1">
            <a:spLocks noChangeArrowheads="1"/>
          </p:cNvSpPr>
          <p:nvPr/>
        </p:nvSpPr>
        <p:spPr bwMode="auto">
          <a:xfrm>
            <a:off x="2204429" y="1804609"/>
            <a:ext cx="1869201"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Char char="•"/>
              <a:tabLst/>
              <a:defRPr/>
            </a:pPr>
            <a:r>
              <a:rPr kumimoji="0" lang="en-US" sz="1600" b="1" i="0" u="none" strike="noStrike" kern="1200" cap="none" spc="0" normalizeH="0" baseline="0" noProof="0" dirty="0">
                <a:ln>
                  <a:noFill/>
                </a:ln>
                <a:solidFill>
                  <a:srgbClr val="002060"/>
                </a:solidFill>
                <a:effectLst/>
                <a:uLnTx/>
                <a:uFillTx/>
                <a:latin typeface="Gill Sans MT" panose="020B0502020104020203"/>
                <a:ea typeface="+mn-ea"/>
                <a:cs typeface="+mn-cs"/>
              </a:rPr>
              <a:t>Concern or issue</a:t>
            </a:r>
          </a:p>
          <a:p>
            <a:pPr marL="0" marR="0" lvl="0" indent="0" algn="l" defTabSz="342900" rtl="0" eaLnBrk="1" fontAlgn="auto" latinLnBrk="0" hangingPunct="1">
              <a:lnSpc>
                <a:spcPct val="100000"/>
              </a:lnSpc>
              <a:spcBef>
                <a:spcPts val="0"/>
              </a:spcBef>
              <a:spcAft>
                <a:spcPts val="0"/>
              </a:spcAft>
              <a:buClrTx/>
              <a:buSzTx/>
              <a:buFontTx/>
              <a:buChar char="•"/>
              <a:tabLst/>
              <a:defRPr/>
            </a:pPr>
            <a:r>
              <a:rPr kumimoji="0" lang="en-US" sz="1600" b="1" i="0" u="none" strike="noStrike" kern="1200" cap="none" spc="0" normalizeH="0" baseline="0" noProof="0" dirty="0">
                <a:ln>
                  <a:noFill/>
                </a:ln>
                <a:solidFill>
                  <a:srgbClr val="002060"/>
                </a:solidFill>
                <a:effectLst/>
                <a:uLnTx/>
                <a:uFillTx/>
                <a:latin typeface="Gill Sans MT" panose="020B0502020104020203"/>
                <a:ea typeface="+mn-ea"/>
                <a:cs typeface="+mn-cs"/>
              </a:rPr>
              <a:t>A problem</a:t>
            </a:r>
          </a:p>
          <a:p>
            <a:pPr marL="0" marR="0" lvl="0" indent="0" algn="l" defTabSz="342900" rtl="0" eaLnBrk="1" fontAlgn="auto" latinLnBrk="0" hangingPunct="1">
              <a:lnSpc>
                <a:spcPct val="100000"/>
              </a:lnSpc>
              <a:spcBef>
                <a:spcPts val="0"/>
              </a:spcBef>
              <a:spcAft>
                <a:spcPts val="0"/>
              </a:spcAft>
              <a:buClrTx/>
              <a:buSzTx/>
              <a:buFontTx/>
              <a:buChar char="•"/>
              <a:tabLst/>
              <a:defRPr/>
            </a:pPr>
            <a:r>
              <a:rPr kumimoji="0" lang="en-US" sz="1600" b="1" i="0" u="none" strike="noStrike" kern="1200" cap="none" spc="0" normalizeH="0" baseline="0" noProof="0" dirty="0">
                <a:ln>
                  <a:noFill/>
                </a:ln>
                <a:solidFill>
                  <a:srgbClr val="002060"/>
                </a:solidFill>
                <a:effectLst/>
                <a:uLnTx/>
                <a:uFillTx/>
                <a:latin typeface="Gill Sans MT" panose="020B0502020104020203"/>
                <a:ea typeface="+mn-ea"/>
                <a:cs typeface="+mn-cs"/>
              </a:rPr>
              <a:t>Something that needs a solution</a:t>
            </a:r>
          </a:p>
        </p:txBody>
      </p:sp>
      <p:sp>
        <p:nvSpPr>
          <p:cNvPr id="206858" name="Text Box 10"/>
          <p:cNvSpPr txBox="1">
            <a:spLocks noChangeArrowheads="1"/>
          </p:cNvSpPr>
          <p:nvPr/>
        </p:nvSpPr>
        <p:spPr bwMode="auto">
          <a:xfrm>
            <a:off x="4135807" y="1690211"/>
            <a:ext cx="2103761"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Char char="•"/>
              <a:tabLst/>
              <a:defRPr/>
            </a:pPr>
            <a:r>
              <a:rPr kumimoji="0" lang="en-US" sz="1600" b="1" i="0" u="none" strike="noStrike" kern="1200" cap="none" spc="0" normalizeH="0" baseline="0" noProof="0" dirty="0">
                <a:ln>
                  <a:noFill/>
                </a:ln>
                <a:solidFill>
                  <a:srgbClr val="002060"/>
                </a:solidFill>
                <a:effectLst/>
                <a:uLnTx/>
                <a:uFillTx/>
                <a:latin typeface="Gill Sans MT" panose="020B0502020104020203"/>
                <a:ea typeface="+mn-ea"/>
                <a:cs typeface="+mn-cs"/>
              </a:rPr>
              <a:t>Evidence from the</a:t>
            </a:r>
            <a:br>
              <a:rPr kumimoji="0" lang="en-US" sz="1600" b="1" i="0" u="none" strike="noStrike" kern="1200" cap="none" spc="0" normalizeH="0" baseline="0" noProof="0" dirty="0">
                <a:ln>
                  <a:noFill/>
                </a:ln>
                <a:solidFill>
                  <a:srgbClr val="002060"/>
                </a:solidFill>
                <a:effectLst/>
                <a:uLnTx/>
                <a:uFillTx/>
                <a:latin typeface="Gill Sans MT" panose="020B0502020104020203"/>
                <a:ea typeface="+mn-ea"/>
                <a:cs typeface="+mn-cs"/>
              </a:rPr>
            </a:br>
            <a:r>
              <a:rPr kumimoji="0" lang="en-US" sz="1600" b="1" i="0" u="none" strike="noStrike" kern="1200" cap="none" spc="0" normalizeH="0" baseline="0" noProof="0" dirty="0">
                <a:ln>
                  <a:noFill/>
                </a:ln>
                <a:solidFill>
                  <a:srgbClr val="002060"/>
                </a:solidFill>
                <a:effectLst/>
                <a:uLnTx/>
                <a:uFillTx/>
                <a:latin typeface="Gill Sans MT" panose="020B0502020104020203"/>
                <a:ea typeface="+mn-ea"/>
                <a:cs typeface="+mn-cs"/>
              </a:rPr>
              <a:t> literature</a:t>
            </a:r>
          </a:p>
          <a:p>
            <a:pPr marL="0" marR="0" lvl="0" indent="0" algn="l" defTabSz="342900" rtl="0" eaLnBrk="1" fontAlgn="auto" latinLnBrk="0" hangingPunct="1">
              <a:lnSpc>
                <a:spcPct val="100000"/>
              </a:lnSpc>
              <a:spcBef>
                <a:spcPts val="0"/>
              </a:spcBef>
              <a:spcAft>
                <a:spcPts val="0"/>
              </a:spcAft>
              <a:buClrTx/>
              <a:buSzTx/>
              <a:buFontTx/>
              <a:buChar char="•"/>
              <a:tabLst/>
              <a:defRPr/>
            </a:pPr>
            <a:r>
              <a:rPr kumimoji="0" lang="en-US" sz="1600" b="1" i="0" u="none" strike="noStrike" kern="1200" cap="none" spc="0" normalizeH="0" baseline="0" noProof="0" dirty="0">
                <a:ln>
                  <a:noFill/>
                </a:ln>
                <a:solidFill>
                  <a:srgbClr val="002060"/>
                </a:solidFill>
                <a:effectLst/>
                <a:uLnTx/>
                <a:uFillTx/>
                <a:latin typeface="Gill Sans MT" panose="020B0502020104020203"/>
                <a:ea typeface="+mn-ea"/>
                <a:cs typeface="+mn-cs"/>
              </a:rPr>
              <a:t>Evidence from </a:t>
            </a:r>
            <a:br>
              <a:rPr kumimoji="0" lang="en-US" sz="1600" b="1" i="0" u="none" strike="noStrike" kern="1200" cap="none" spc="0" normalizeH="0" baseline="0" noProof="0" dirty="0">
                <a:ln>
                  <a:noFill/>
                </a:ln>
                <a:solidFill>
                  <a:srgbClr val="002060"/>
                </a:solidFill>
                <a:effectLst/>
                <a:uLnTx/>
                <a:uFillTx/>
                <a:latin typeface="Gill Sans MT" panose="020B0502020104020203"/>
                <a:ea typeface="+mn-ea"/>
                <a:cs typeface="+mn-cs"/>
              </a:rPr>
            </a:br>
            <a:r>
              <a:rPr kumimoji="0" lang="en-US" sz="1600" b="1" i="0" u="none" strike="noStrike" kern="1200" cap="none" spc="0" normalizeH="0" baseline="0" noProof="0" dirty="0">
                <a:ln>
                  <a:noFill/>
                </a:ln>
                <a:solidFill>
                  <a:srgbClr val="002060"/>
                </a:solidFill>
                <a:effectLst/>
                <a:uLnTx/>
                <a:uFillTx/>
                <a:latin typeface="Gill Sans MT" panose="020B0502020104020203"/>
                <a:ea typeface="+mn-ea"/>
                <a:cs typeface="+mn-cs"/>
              </a:rPr>
              <a:t> practical experience</a:t>
            </a:r>
          </a:p>
        </p:txBody>
      </p:sp>
      <p:sp>
        <p:nvSpPr>
          <p:cNvPr id="206859" name="Text Box 11"/>
          <p:cNvSpPr txBox="1">
            <a:spLocks noChangeArrowheads="1"/>
          </p:cNvSpPr>
          <p:nvPr/>
        </p:nvSpPr>
        <p:spPr bwMode="auto">
          <a:xfrm>
            <a:off x="6530409" y="1667724"/>
            <a:ext cx="204708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Char char="•"/>
              <a:tabLst/>
              <a:defRPr/>
            </a:pPr>
            <a:r>
              <a:rPr kumimoji="0" lang="en-US" sz="1600" b="1" i="0" u="none" strike="noStrike" kern="1200" cap="none" spc="0" normalizeH="0" baseline="0" noProof="0" dirty="0">
                <a:ln>
                  <a:noFill/>
                </a:ln>
                <a:solidFill>
                  <a:srgbClr val="002060"/>
                </a:solidFill>
                <a:effectLst/>
                <a:uLnTx/>
                <a:uFillTx/>
                <a:latin typeface="Gill Sans MT" panose="020B0502020104020203"/>
                <a:ea typeface="+mn-ea"/>
                <a:cs typeface="+mn-cs"/>
              </a:rPr>
              <a:t>In this body of </a:t>
            </a:r>
            <a:br>
              <a:rPr kumimoji="0" lang="en-US" sz="1600" b="1" i="0" u="none" strike="noStrike" kern="1200" cap="none" spc="0" normalizeH="0" baseline="0" noProof="0" dirty="0">
                <a:ln>
                  <a:noFill/>
                </a:ln>
                <a:solidFill>
                  <a:srgbClr val="002060"/>
                </a:solidFill>
                <a:effectLst/>
                <a:uLnTx/>
                <a:uFillTx/>
                <a:latin typeface="Gill Sans MT" panose="020B0502020104020203"/>
                <a:ea typeface="+mn-ea"/>
                <a:cs typeface="+mn-cs"/>
              </a:rPr>
            </a:br>
            <a:r>
              <a:rPr kumimoji="0" lang="en-US" sz="1600" b="1" i="0" u="none" strike="noStrike" kern="1200" cap="none" spc="0" normalizeH="0" baseline="0" noProof="0" dirty="0">
                <a:ln>
                  <a:noFill/>
                </a:ln>
                <a:solidFill>
                  <a:srgbClr val="002060"/>
                </a:solidFill>
                <a:effectLst/>
                <a:uLnTx/>
                <a:uFillTx/>
                <a:latin typeface="Gill Sans MT" panose="020B0502020104020203"/>
                <a:ea typeface="+mn-ea"/>
                <a:cs typeface="+mn-cs"/>
              </a:rPr>
              <a:t> evidence what is</a:t>
            </a:r>
            <a:br>
              <a:rPr kumimoji="0" lang="en-US" sz="1600" b="1" i="0" u="none" strike="noStrike" kern="1200" cap="none" spc="0" normalizeH="0" baseline="0" noProof="0" dirty="0">
                <a:ln>
                  <a:noFill/>
                </a:ln>
                <a:solidFill>
                  <a:srgbClr val="002060"/>
                </a:solidFill>
                <a:effectLst/>
                <a:uLnTx/>
                <a:uFillTx/>
                <a:latin typeface="Gill Sans MT" panose="020B0502020104020203"/>
                <a:ea typeface="+mn-ea"/>
                <a:cs typeface="+mn-cs"/>
              </a:rPr>
            </a:br>
            <a:r>
              <a:rPr kumimoji="0" lang="en-US" sz="1600" b="1" i="0" u="none" strike="noStrike" kern="1200" cap="none" spc="0" normalizeH="0" baseline="0" noProof="0" dirty="0">
                <a:ln>
                  <a:noFill/>
                </a:ln>
                <a:solidFill>
                  <a:srgbClr val="002060"/>
                </a:solidFill>
                <a:effectLst/>
                <a:uLnTx/>
                <a:uFillTx/>
                <a:latin typeface="Gill Sans MT" panose="020B0502020104020203"/>
                <a:ea typeface="+mn-ea"/>
                <a:cs typeface="+mn-cs"/>
              </a:rPr>
              <a:t> missing or what </a:t>
            </a:r>
            <a:br>
              <a:rPr kumimoji="0" lang="en-US" sz="1600" b="1" i="0" u="none" strike="noStrike" kern="1200" cap="none" spc="0" normalizeH="0" baseline="0" noProof="0" dirty="0">
                <a:ln>
                  <a:noFill/>
                </a:ln>
                <a:solidFill>
                  <a:srgbClr val="002060"/>
                </a:solidFill>
                <a:effectLst/>
                <a:uLnTx/>
                <a:uFillTx/>
                <a:latin typeface="Gill Sans MT" panose="020B0502020104020203"/>
                <a:ea typeface="+mn-ea"/>
                <a:cs typeface="+mn-cs"/>
              </a:rPr>
            </a:br>
            <a:r>
              <a:rPr kumimoji="0" lang="en-US" sz="1600" b="1" i="0" u="none" strike="noStrike" kern="1200" cap="none" spc="0" normalizeH="0" baseline="0" noProof="0" dirty="0">
                <a:ln>
                  <a:noFill/>
                </a:ln>
                <a:solidFill>
                  <a:srgbClr val="002060"/>
                </a:solidFill>
                <a:effectLst/>
                <a:uLnTx/>
                <a:uFillTx/>
                <a:latin typeface="Gill Sans MT" panose="020B0502020104020203"/>
                <a:ea typeface="+mn-ea"/>
                <a:cs typeface="+mn-cs"/>
              </a:rPr>
              <a:t> do we need to </a:t>
            </a:r>
            <a:br>
              <a:rPr kumimoji="0" lang="en-US" sz="1600" b="1" i="0" u="none" strike="noStrike" kern="1200" cap="none" spc="0" normalizeH="0" baseline="0" noProof="0" dirty="0">
                <a:ln>
                  <a:noFill/>
                </a:ln>
                <a:solidFill>
                  <a:srgbClr val="002060"/>
                </a:solidFill>
                <a:effectLst/>
                <a:uLnTx/>
                <a:uFillTx/>
                <a:latin typeface="Gill Sans MT" panose="020B0502020104020203"/>
                <a:ea typeface="+mn-ea"/>
                <a:cs typeface="+mn-cs"/>
              </a:rPr>
            </a:br>
            <a:r>
              <a:rPr kumimoji="0" lang="en-US" sz="1600" b="1" i="0" u="none" strike="noStrike" kern="1200" cap="none" spc="0" normalizeH="0" baseline="0" noProof="0" dirty="0">
                <a:ln>
                  <a:noFill/>
                </a:ln>
                <a:solidFill>
                  <a:srgbClr val="002060"/>
                </a:solidFill>
                <a:effectLst/>
                <a:uLnTx/>
                <a:uFillTx/>
                <a:latin typeface="Gill Sans MT" panose="020B0502020104020203"/>
                <a:ea typeface="+mn-ea"/>
                <a:cs typeface="+mn-cs"/>
              </a:rPr>
              <a:t> know more about?</a:t>
            </a:r>
          </a:p>
        </p:txBody>
      </p:sp>
      <p:sp>
        <p:nvSpPr>
          <p:cNvPr id="206860" name="Text Box 12"/>
          <p:cNvSpPr txBox="1">
            <a:spLocks noChangeArrowheads="1"/>
          </p:cNvSpPr>
          <p:nvPr/>
        </p:nvSpPr>
        <p:spPr bwMode="auto">
          <a:xfrm>
            <a:off x="8978625" y="1743509"/>
            <a:ext cx="2934076" cy="1569660"/>
          </a:xfrm>
          <a:prstGeom prst="rect">
            <a:avLst/>
          </a:prstGeom>
          <a:solidFill>
            <a:schemeClr val="bg1"/>
          </a:solidFill>
          <a:ln>
            <a:noFill/>
          </a:ln>
          <a:effectLst/>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Char char="•"/>
              <a:tabLst/>
              <a:defRPr/>
            </a:pPr>
            <a:r>
              <a:rPr kumimoji="0" lang="en-US" sz="1600" b="1" i="0" u="none" strike="noStrike" kern="1200" cap="none" spc="0" normalizeH="0" baseline="0" noProof="0" dirty="0">
                <a:ln>
                  <a:noFill/>
                </a:ln>
                <a:solidFill>
                  <a:srgbClr val="002060"/>
                </a:solidFill>
                <a:effectLst/>
                <a:uLnTx/>
                <a:uFillTx/>
                <a:latin typeface="Gill Sans MT" panose="020B0502020104020203"/>
                <a:ea typeface="+mn-ea"/>
                <a:cs typeface="+mn-cs"/>
              </a:rPr>
              <a:t>How will addressing</a:t>
            </a:r>
            <a:br>
              <a:rPr kumimoji="0" lang="en-US" sz="1600" b="1" i="0" u="none" strike="noStrike" kern="1200" cap="none" spc="0" normalizeH="0" baseline="0" noProof="0" dirty="0">
                <a:ln>
                  <a:noFill/>
                </a:ln>
                <a:solidFill>
                  <a:srgbClr val="002060"/>
                </a:solidFill>
                <a:effectLst/>
                <a:uLnTx/>
                <a:uFillTx/>
                <a:latin typeface="Gill Sans MT" panose="020B0502020104020203"/>
                <a:ea typeface="+mn-ea"/>
                <a:cs typeface="+mn-cs"/>
              </a:rPr>
            </a:br>
            <a:r>
              <a:rPr kumimoji="0" lang="en-US" sz="1600" b="1" i="0" u="none" strike="noStrike" kern="1200" cap="none" spc="0" normalizeH="0" baseline="0" noProof="0" dirty="0">
                <a:ln>
                  <a:noFill/>
                </a:ln>
                <a:solidFill>
                  <a:srgbClr val="002060"/>
                </a:solidFill>
                <a:effectLst/>
                <a:uLnTx/>
                <a:uFillTx/>
                <a:latin typeface="Gill Sans MT" panose="020B0502020104020203"/>
                <a:ea typeface="+mn-ea"/>
                <a:cs typeface="+mn-cs"/>
              </a:rPr>
              <a:t> what we need to know  </a:t>
            </a:r>
          </a:p>
          <a:p>
            <a:pPr marL="0" marR="0" lvl="0" indent="0" algn="l" defTabSz="342900" rtl="0" eaLnBrk="1" fontAlgn="auto" latinLnBrk="0" hangingPunct="1">
              <a:lnSpc>
                <a:spcPct val="100000"/>
              </a:lnSpc>
              <a:spcBef>
                <a:spcPts val="0"/>
              </a:spcBef>
              <a:spcAft>
                <a:spcPts val="0"/>
              </a:spcAft>
              <a:buClrTx/>
              <a:buSzTx/>
              <a:buFontTx/>
              <a:buChar char="•"/>
              <a:tabLst/>
              <a:defRPr/>
            </a:pPr>
            <a:r>
              <a:rPr kumimoji="0" lang="en-US" sz="1600" b="1" i="0" u="none" strike="noStrike" kern="1200" cap="none" spc="0" normalizeH="0" baseline="0" noProof="0" dirty="0">
                <a:ln>
                  <a:noFill/>
                </a:ln>
                <a:solidFill>
                  <a:srgbClr val="002060"/>
                </a:solidFill>
                <a:effectLst/>
                <a:uLnTx/>
                <a:uFillTx/>
                <a:latin typeface="Gill Sans MT" panose="020B0502020104020203"/>
                <a:ea typeface="+mn-ea"/>
                <a:cs typeface="+mn-cs"/>
              </a:rPr>
              <a:t>help  researchers, </a:t>
            </a:r>
            <a:br>
              <a:rPr kumimoji="0" lang="en-US" sz="1600" b="1" i="0" u="none" strike="noStrike" kern="1200" cap="none" spc="0" normalizeH="0" baseline="0" noProof="0" dirty="0">
                <a:ln>
                  <a:noFill/>
                </a:ln>
                <a:solidFill>
                  <a:srgbClr val="002060"/>
                </a:solidFill>
                <a:effectLst/>
                <a:uLnTx/>
                <a:uFillTx/>
                <a:latin typeface="Gill Sans MT" panose="020B0502020104020203"/>
                <a:ea typeface="+mn-ea"/>
                <a:cs typeface="+mn-cs"/>
              </a:rPr>
            </a:br>
            <a:r>
              <a:rPr kumimoji="0" lang="en-US" sz="1600" b="1" i="0" u="none" strike="noStrike" kern="1200" cap="none" spc="0" normalizeH="0" baseline="0" noProof="0" dirty="0">
                <a:ln>
                  <a:noFill/>
                </a:ln>
                <a:solidFill>
                  <a:srgbClr val="002060"/>
                </a:solidFill>
                <a:effectLst/>
                <a:uLnTx/>
                <a:uFillTx/>
                <a:latin typeface="Gill Sans MT" panose="020B0502020104020203"/>
                <a:ea typeface="+mn-ea"/>
                <a:cs typeface="+mn-cs"/>
              </a:rPr>
              <a:t> educators, policy</a:t>
            </a:r>
            <a:br>
              <a:rPr kumimoji="0" lang="en-US" sz="1600" b="1" i="0" u="none" strike="noStrike" kern="1200" cap="none" spc="0" normalizeH="0" baseline="0" noProof="0" dirty="0">
                <a:ln>
                  <a:noFill/>
                </a:ln>
                <a:solidFill>
                  <a:srgbClr val="002060"/>
                </a:solidFill>
                <a:effectLst/>
                <a:uLnTx/>
                <a:uFillTx/>
                <a:latin typeface="Gill Sans MT" panose="020B0502020104020203"/>
                <a:ea typeface="+mn-ea"/>
                <a:cs typeface="+mn-cs"/>
              </a:rPr>
            </a:br>
            <a:r>
              <a:rPr kumimoji="0" lang="en-US" sz="1600" b="1" i="0" u="none" strike="noStrike" kern="1200" cap="none" spc="0" normalizeH="0" baseline="0" noProof="0" dirty="0">
                <a:ln>
                  <a:noFill/>
                </a:ln>
                <a:solidFill>
                  <a:srgbClr val="002060"/>
                </a:solidFill>
                <a:effectLst/>
                <a:uLnTx/>
                <a:uFillTx/>
                <a:latin typeface="Gill Sans MT" panose="020B0502020104020203"/>
                <a:ea typeface="+mn-ea"/>
                <a:cs typeface="+mn-cs"/>
              </a:rPr>
              <a:t> makers, and other </a:t>
            </a:r>
            <a:br>
              <a:rPr kumimoji="0" lang="en-US" sz="1600" b="1" i="0" u="none" strike="noStrike" kern="1200" cap="none" spc="0" normalizeH="0" baseline="0" noProof="0" dirty="0">
                <a:ln>
                  <a:noFill/>
                </a:ln>
                <a:solidFill>
                  <a:srgbClr val="002060"/>
                </a:solidFill>
                <a:effectLst/>
                <a:uLnTx/>
                <a:uFillTx/>
                <a:latin typeface="Gill Sans MT" panose="020B0502020104020203"/>
                <a:ea typeface="+mn-ea"/>
                <a:cs typeface="+mn-cs"/>
              </a:rPr>
            </a:br>
            <a:r>
              <a:rPr kumimoji="0" lang="en-US" sz="1600" b="1" i="0" u="none" strike="noStrike" kern="1200" cap="none" spc="0" normalizeH="0" baseline="0" noProof="0" dirty="0">
                <a:ln>
                  <a:noFill/>
                </a:ln>
                <a:solidFill>
                  <a:srgbClr val="002060"/>
                </a:solidFill>
                <a:effectLst/>
                <a:uLnTx/>
                <a:uFillTx/>
                <a:latin typeface="Gill Sans MT" panose="020B0502020104020203"/>
                <a:ea typeface="+mn-ea"/>
                <a:cs typeface="+mn-cs"/>
              </a:rPr>
              <a:t> individuals?</a:t>
            </a:r>
          </a:p>
        </p:txBody>
      </p:sp>
      <p:sp>
        <p:nvSpPr>
          <p:cNvPr id="206862" name="Text Box 14"/>
          <p:cNvSpPr txBox="1">
            <a:spLocks noChangeArrowheads="1"/>
          </p:cNvSpPr>
          <p:nvPr/>
        </p:nvSpPr>
        <p:spPr bwMode="auto">
          <a:xfrm>
            <a:off x="279299" y="3099659"/>
            <a:ext cx="1524000" cy="2308324"/>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Gill Sans MT" panose="020B0502020104020203"/>
                <a:ea typeface="+mn-ea"/>
                <a:cs typeface="+mn-cs"/>
              </a:rPr>
              <a:t>Qualitative Study</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Gill Sans MT" panose="020B0502020104020203"/>
                <a:ea typeface="+mn-ea"/>
                <a:cs typeface="+mn-cs"/>
              </a:rPr>
              <a:t>about Parents Raising</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Gill Sans MT" panose="020B0502020104020203"/>
                <a:ea typeface="+mn-ea"/>
                <a:cs typeface="+mn-cs"/>
              </a:rPr>
              <a:t>Children </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Gill Sans MT" panose="020B0502020104020203"/>
                <a:ea typeface="+mn-ea"/>
                <a:cs typeface="+mn-cs"/>
              </a:rPr>
              <a:t>with Disabilities</a:t>
            </a:r>
          </a:p>
        </p:txBody>
      </p:sp>
      <p:sp>
        <p:nvSpPr>
          <p:cNvPr id="206863" name="AutoShape 15"/>
          <p:cNvSpPr>
            <a:spLocks noChangeArrowheads="1"/>
          </p:cNvSpPr>
          <p:nvPr/>
        </p:nvSpPr>
        <p:spPr bwMode="auto">
          <a:xfrm>
            <a:off x="-1" y="381000"/>
            <a:ext cx="12191999" cy="431017"/>
          </a:xfrm>
          <a:prstGeom prst="rightArrow">
            <a:avLst>
              <a:gd name="adj1" fmla="val 50000"/>
              <a:gd name="adj2" fmla="val 35714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a:ln>
                  <a:noFill/>
                </a:ln>
                <a:solidFill>
                  <a:srgbClr val="000000"/>
                </a:solidFill>
                <a:effectLst/>
                <a:uLnTx/>
                <a:uFillTx/>
                <a:latin typeface="Gill Sans MT" panose="020B0502020104020203"/>
                <a:ea typeface="+mn-ea"/>
                <a:cs typeface="+mn-cs"/>
              </a:rPr>
              <a:t>Flow of Ideas</a:t>
            </a:r>
          </a:p>
        </p:txBody>
      </p:sp>
      <p:sp>
        <p:nvSpPr>
          <p:cNvPr id="206864" name="Text Box 16"/>
          <p:cNvSpPr txBox="1">
            <a:spLocks noChangeArrowheads="1"/>
          </p:cNvSpPr>
          <p:nvPr/>
        </p:nvSpPr>
        <p:spPr bwMode="auto">
          <a:xfrm>
            <a:off x="2204429" y="3351527"/>
            <a:ext cx="1781646" cy="2585323"/>
          </a:xfrm>
          <a:prstGeom prst="rect">
            <a:avLst/>
          </a:prstGeom>
          <a:solidFill>
            <a:schemeClr val="bg1"/>
          </a:solidFill>
          <a:ln>
            <a:solidFill>
              <a:schemeClr val="accent1"/>
            </a:solidFill>
          </a:ln>
          <a:effectLst/>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Narrow" pitchFamily="34" charset="0"/>
                <a:ea typeface="+mn-ea"/>
                <a:cs typeface="+mn-cs"/>
              </a:rPr>
              <a:t>Raising a child with a disability can be stressful for parents and parent stress can affect the well being of the whole family</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Narrow" pitchFamily="34" charset="0"/>
                <a:ea typeface="+mn-ea"/>
                <a:cs typeface="+mn-cs"/>
              </a:rPr>
              <a:t>(Citation)</a:t>
            </a:r>
            <a:endParaRPr kumimoji="0" lang="en-US" sz="1400" b="1" i="0" u="none" strike="noStrike" kern="1200" cap="none" spc="0" normalizeH="0" baseline="0" noProof="0" dirty="0">
              <a:ln>
                <a:noFill/>
              </a:ln>
              <a:solidFill>
                <a:srgbClr val="002060"/>
              </a:solidFill>
              <a:effectLst/>
              <a:uLnTx/>
              <a:uFillTx/>
              <a:latin typeface="Arial Narrow" pitchFamily="34" charset="0"/>
              <a:ea typeface="+mn-ea"/>
              <a:cs typeface="+mn-cs"/>
            </a:endParaRPr>
          </a:p>
        </p:txBody>
      </p:sp>
      <p:sp>
        <p:nvSpPr>
          <p:cNvPr id="206865" name="Text Box 17"/>
          <p:cNvSpPr txBox="1">
            <a:spLocks noChangeArrowheads="1"/>
          </p:cNvSpPr>
          <p:nvPr/>
        </p:nvSpPr>
        <p:spPr bwMode="auto">
          <a:xfrm>
            <a:off x="6353248" y="3351526"/>
            <a:ext cx="2396779" cy="2585323"/>
          </a:xfrm>
          <a:prstGeom prst="rect">
            <a:avLst/>
          </a:prstGeom>
          <a:solidFill>
            <a:schemeClr val="bg1"/>
          </a:solidFill>
          <a:ln>
            <a:solidFill>
              <a:schemeClr val="accent1"/>
            </a:solidFill>
          </a:ln>
          <a:effectLst/>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Narrow" pitchFamily="34" charset="0"/>
                <a:ea typeface="+mn-ea"/>
                <a:cs typeface="+mn-cs"/>
              </a:rPr>
              <a:t>However</a:t>
            </a:r>
            <a:r>
              <a:rPr kumimoji="0" lang="en-US" sz="1800" b="1" i="0" u="none" strike="noStrike" kern="1200" cap="none" spc="0" normalizeH="0" baseline="0" noProof="0" dirty="0">
                <a:ln>
                  <a:noFill/>
                </a:ln>
                <a:solidFill>
                  <a:srgbClr val="002060"/>
                </a:solidFill>
                <a:effectLst/>
                <a:uLnTx/>
                <a:uFillTx/>
                <a:latin typeface="Arial Narrow" pitchFamily="34" charset="0"/>
                <a:ea typeface="+mn-ea"/>
                <a:cs typeface="+mn-cs"/>
              </a:rPr>
              <a:t>, little research has explored parents’ experiences raising</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Narrow" pitchFamily="34" charset="0"/>
                <a:ea typeface="+mn-ea"/>
                <a:cs typeface="+mn-cs"/>
              </a:rPr>
              <a:t>a child with a disability using qualitative methods, and the</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Narrow" pitchFamily="34" charset="0"/>
                <a:ea typeface="+mn-ea"/>
                <a:cs typeface="+mn-cs"/>
              </a:rPr>
              <a:t>meanings of the experiences</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Narrow" pitchFamily="34" charset="0"/>
                <a:ea typeface="+mn-ea"/>
                <a:cs typeface="+mn-cs"/>
              </a:rPr>
              <a:t>for parents are unknown</a:t>
            </a:r>
            <a:endParaRPr kumimoji="0" lang="en-US" sz="1400" b="1" i="0" u="none" strike="noStrike" kern="1200" cap="none" spc="0" normalizeH="0" baseline="0" noProof="0" dirty="0">
              <a:ln>
                <a:noFill/>
              </a:ln>
              <a:solidFill>
                <a:srgbClr val="002060"/>
              </a:solidFill>
              <a:effectLst/>
              <a:uLnTx/>
              <a:uFillTx/>
              <a:latin typeface="Arial Narrow" pitchFamily="34" charset="0"/>
              <a:ea typeface="+mn-ea"/>
              <a:cs typeface="+mn-cs"/>
            </a:endParaRPr>
          </a:p>
        </p:txBody>
      </p:sp>
      <p:sp>
        <p:nvSpPr>
          <p:cNvPr id="206867" name="Text Box 19"/>
          <p:cNvSpPr txBox="1">
            <a:spLocks noChangeArrowheads="1"/>
          </p:cNvSpPr>
          <p:nvPr/>
        </p:nvSpPr>
        <p:spPr bwMode="auto">
          <a:xfrm>
            <a:off x="8978624" y="3351526"/>
            <a:ext cx="2603775" cy="2031325"/>
          </a:xfrm>
          <a:prstGeom prst="rect">
            <a:avLst/>
          </a:prstGeom>
          <a:solidFill>
            <a:schemeClr val="bg1"/>
          </a:solidFill>
          <a:ln w="9525">
            <a:solidFill>
              <a:schemeClr val="accent1"/>
            </a:solidFill>
            <a:miter lim="800000"/>
            <a:headEnd/>
            <a:tailEnd/>
          </a:ln>
          <a:effectLst/>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Char char="•"/>
              <a:tabLst/>
              <a:defRPr/>
            </a:pPr>
            <a:r>
              <a:rPr kumimoji="0" lang="en-US" sz="1800" b="1" i="0" u="none" strike="noStrike" kern="1200" cap="none" spc="0" normalizeH="0" baseline="0" noProof="0" dirty="0">
                <a:ln>
                  <a:noFill/>
                </a:ln>
                <a:solidFill>
                  <a:srgbClr val="002060"/>
                </a:solidFill>
                <a:effectLst/>
                <a:uLnTx/>
                <a:uFillTx/>
                <a:latin typeface="Arial Narrow" pitchFamily="34" charset="0"/>
                <a:ea typeface="+mn-ea"/>
                <a:cs typeface="+mn-cs"/>
              </a:rPr>
              <a:t>By better understanding</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Narrow" pitchFamily="34" charset="0"/>
                <a:ea typeface="+mn-ea"/>
                <a:cs typeface="+mn-cs"/>
              </a:rPr>
              <a:t>parent experiences, those working with parents of children with disabilities could better develop effective interventions and support systems</a:t>
            </a:r>
          </a:p>
        </p:txBody>
      </p:sp>
      <p:sp>
        <p:nvSpPr>
          <p:cNvPr id="206868" name="AutoShape 20"/>
          <p:cNvSpPr>
            <a:spLocks noChangeArrowheads="1"/>
          </p:cNvSpPr>
          <p:nvPr/>
        </p:nvSpPr>
        <p:spPr bwMode="auto">
          <a:xfrm>
            <a:off x="2184674" y="1162113"/>
            <a:ext cx="342900" cy="204788"/>
          </a:xfrm>
          <a:prstGeom prst="rightArrow">
            <a:avLst>
              <a:gd name="adj1" fmla="val 50000"/>
              <a:gd name="adj2" fmla="val 25000"/>
            </a:avLst>
          </a:prstGeom>
          <a:solidFill>
            <a:srgbClr val="FFC000"/>
          </a:solidFill>
          <a:ln w="9525">
            <a:solidFill>
              <a:schemeClr val="tx1"/>
            </a:solidFill>
            <a:miter lim="800000"/>
            <a:headEnd/>
            <a:tailEnd/>
          </a:ln>
          <a:effectLst>
            <a:prstShdw prst="shdw17" dist="17961" dir="2700000">
              <a:schemeClr val="tx1">
                <a:gamma/>
                <a:shade val="60000"/>
                <a:invGamma/>
              </a:schemeClr>
            </a:prstShdw>
          </a:effectLst>
        </p:spPr>
        <p:txBody>
          <a:bodyPr wrap="none" anchor="ct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000000"/>
              </a:solidFill>
              <a:effectLst/>
              <a:uLnTx/>
              <a:uFillTx/>
              <a:latin typeface="Gill Sans MT" panose="020B0502020104020203"/>
              <a:ea typeface="+mn-ea"/>
              <a:cs typeface="+mn-cs"/>
            </a:endParaRPr>
          </a:p>
        </p:txBody>
      </p:sp>
      <p:sp>
        <p:nvSpPr>
          <p:cNvPr id="206869" name="AutoShape 21"/>
          <p:cNvSpPr>
            <a:spLocks noChangeArrowheads="1"/>
          </p:cNvSpPr>
          <p:nvPr/>
        </p:nvSpPr>
        <p:spPr bwMode="auto">
          <a:xfrm>
            <a:off x="3733718" y="1178489"/>
            <a:ext cx="278514" cy="210310"/>
          </a:xfrm>
          <a:prstGeom prst="rightArrow">
            <a:avLst>
              <a:gd name="adj1" fmla="val 50000"/>
              <a:gd name="adj2" fmla="val 25000"/>
            </a:avLst>
          </a:prstGeom>
          <a:solidFill>
            <a:srgbClr val="FFC000"/>
          </a:solidFill>
          <a:ln w="9525">
            <a:solidFill>
              <a:schemeClr val="tx1"/>
            </a:solidFill>
            <a:miter lim="800000"/>
            <a:headEnd/>
            <a:tailEnd/>
          </a:ln>
          <a:effectLst>
            <a:prstShdw prst="shdw17" dist="17961" dir="2700000">
              <a:schemeClr val="tx1">
                <a:gamma/>
                <a:shade val="60000"/>
                <a:invGamma/>
              </a:schemeClr>
            </a:prstShdw>
          </a:effectLst>
        </p:spPr>
        <p:txBody>
          <a:bodyPr wrap="none"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
        <p:nvSpPr>
          <p:cNvPr id="206870" name="AutoShape 22"/>
          <p:cNvSpPr>
            <a:spLocks noChangeArrowheads="1"/>
          </p:cNvSpPr>
          <p:nvPr/>
        </p:nvSpPr>
        <p:spPr bwMode="auto">
          <a:xfrm>
            <a:off x="6013155" y="1155801"/>
            <a:ext cx="340093" cy="190626"/>
          </a:xfrm>
          <a:prstGeom prst="rightArrow">
            <a:avLst>
              <a:gd name="adj1" fmla="val 50000"/>
              <a:gd name="adj2" fmla="val 25000"/>
            </a:avLst>
          </a:prstGeom>
          <a:solidFill>
            <a:srgbClr val="FFC000"/>
          </a:solidFill>
          <a:ln w="9525">
            <a:solidFill>
              <a:schemeClr val="tx1"/>
            </a:solidFill>
            <a:miter lim="800000"/>
            <a:headEnd/>
            <a:tailEnd/>
          </a:ln>
          <a:effectLst>
            <a:prstShdw prst="shdw17" dist="17961" dir="2700000">
              <a:schemeClr val="tx1">
                <a:gamma/>
                <a:shade val="60000"/>
                <a:invGamma/>
              </a:schemeClr>
            </a:prstShdw>
          </a:effectLst>
        </p:spPr>
        <p:txBody>
          <a:bodyPr wrap="none" anchor="ct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000000"/>
              </a:solidFill>
              <a:effectLst/>
              <a:uLnTx/>
              <a:uFillTx/>
              <a:latin typeface="Gill Sans MT" panose="020B0502020104020203"/>
              <a:ea typeface="+mn-ea"/>
              <a:cs typeface="+mn-cs"/>
            </a:endParaRPr>
          </a:p>
        </p:txBody>
      </p:sp>
      <p:sp>
        <p:nvSpPr>
          <p:cNvPr id="206871" name="AutoShape 23"/>
          <p:cNvSpPr>
            <a:spLocks noChangeArrowheads="1"/>
          </p:cNvSpPr>
          <p:nvPr/>
        </p:nvSpPr>
        <p:spPr bwMode="auto">
          <a:xfrm>
            <a:off x="7810501" y="1066800"/>
            <a:ext cx="530327" cy="190626"/>
          </a:xfrm>
          <a:prstGeom prst="rightArrow">
            <a:avLst>
              <a:gd name="adj1" fmla="val 50000"/>
              <a:gd name="adj2" fmla="val 25000"/>
            </a:avLst>
          </a:prstGeom>
          <a:solidFill>
            <a:srgbClr val="FFC000"/>
          </a:solidFill>
          <a:ln w="9525">
            <a:solidFill>
              <a:schemeClr val="tx1"/>
            </a:solidFill>
            <a:miter lim="800000"/>
            <a:headEnd/>
            <a:tailEnd/>
          </a:ln>
          <a:effectLst>
            <a:prstShdw prst="shdw17" dist="17961" dir="2700000">
              <a:schemeClr val="tx1">
                <a:gamma/>
                <a:shade val="60000"/>
                <a:invGamma/>
              </a:schemeClr>
            </a:prstShdw>
          </a:effectLst>
        </p:spPr>
        <p:txBody>
          <a:bodyPr wrap="none" anchor="ct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000000"/>
              </a:solidFill>
              <a:effectLst/>
              <a:uLnTx/>
              <a:uFillTx/>
              <a:latin typeface="Gill Sans MT" panose="020B0502020104020203"/>
              <a:ea typeface="+mn-ea"/>
              <a:cs typeface="+mn-cs"/>
            </a:endParaRPr>
          </a:p>
        </p:txBody>
      </p:sp>
      <p:sp>
        <p:nvSpPr>
          <p:cNvPr id="2" name="Rectangle 1"/>
          <p:cNvSpPr/>
          <p:nvPr/>
        </p:nvSpPr>
        <p:spPr>
          <a:xfrm>
            <a:off x="4039781" y="3351526"/>
            <a:ext cx="2143420" cy="1754326"/>
          </a:xfrm>
          <a:prstGeom prst="rect">
            <a:avLst/>
          </a:prstGeom>
          <a:solidFill>
            <a:schemeClr val="bg1"/>
          </a:solidFill>
          <a:ln>
            <a:solidFill>
              <a:schemeClr val="accent1"/>
            </a:solidFill>
          </a:ln>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Narrow" pitchFamily="34" charset="0"/>
                <a:ea typeface="+mn-ea"/>
                <a:cs typeface="+mn-cs"/>
              </a:rPr>
              <a:t>Literature documents the sources of stress for parents raising a child with a disability and the effects of stress on families</a:t>
            </a:r>
            <a:endParaRPr kumimoji="0" lang="en-US" sz="1400" b="1" i="0" u="none" strike="noStrike" kern="1200" cap="none" spc="0" normalizeH="0" baseline="0" noProof="0" dirty="0">
              <a:ln>
                <a:noFill/>
              </a:ln>
              <a:solidFill>
                <a:srgbClr val="000000"/>
              </a:solidFill>
              <a:effectLst/>
              <a:uLnTx/>
              <a:uFillTx/>
              <a:latin typeface="Arial Narrow" pitchFamily="34" charset="0"/>
              <a:ea typeface="+mn-ea"/>
              <a:cs typeface="+mn-cs"/>
            </a:endParaRPr>
          </a:p>
        </p:txBody>
      </p:sp>
    </p:spTree>
    <p:extLst>
      <p:ext uri="{BB962C8B-B14F-4D97-AF65-F5344CB8AC3E}">
        <p14:creationId xmlns:p14="http://schemas.microsoft.com/office/powerpoint/2010/main" val="65345303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06862"/>
                                        </p:tgtEl>
                                        <p:attrNameLst>
                                          <p:attrName>style.visibility</p:attrName>
                                        </p:attrNameLst>
                                      </p:cBhvr>
                                      <p:to>
                                        <p:strVal val="visible"/>
                                      </p:to>
                                    </p:set>
                                    <p:animEffect transition="in" filter="circle(in)">
                                      <p:cBhvr>
                                        <p:cTn id="7" dur="2000"/>
                                        <p:tgtEl>
                                          <p:spTgt spid="20686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06864"/>
                                        </p:tgtEl>
                                        <p:attrNameLst>
                                          <p:attrName>style.visibility</p:attrName>
                                        </p:attrNameLst>
                                      </p:cBhvr>
                                      <p:to>
                                        <p:strVal val="visible"/>
                                      </p:to>
                                    </p:set>
                                    <p:animEffect transition="in" filter="circle(in)">
                                      <p:cBhvr>
                                        <p:cTn id="10" dur="2000"/>
                                        <p:tgtEl>
                                          <p:spTgt spid="206864"/>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06865"/>
                                        </p:tgtEl>
                                        <p:attrNameLst>
                                          <p:attrName>style.visibility</p:attrName>
                                        </p:attrNameLst>
                                      </p:cBhvr>
                                      <p:to>
                                        <p:strVal val="visible"/>
                                      </p:to>
                                    </p:set>
                                    <p:animEffect transition="in" filter="circle(in)">
                                      <p:cBhvr>
                                        <p:cTn id="13" dur="2000"/>
                                        <p:tgtEl>
                                          <p:spTgt spid="206865"/>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206867"/>
                                        </p:tgtEl>
                                        <p:attrNameLst>
                                          <p:attrName>style.visibility</p:attrName>
                                        </p:attrNameLst>
                                      </p:cBhvr>
                                      <p:to>
                                        <p:strVal val="visible"/>
                                      </p:to>
                                    </p:set>
                                    <p:animEffect transition="in" filter="circle(in)">
                                      <p:cBhvr>
                                        <p:cTn id="16" dur="2000"/>
                                        <p:tgtEl>
                                          <p:spTgt spid="206867"/>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62" grpId="0" animBg="1"/>
      <p:bldP spid="206864" grpId="0" animBg="1"/>
      <p:bldP spid="206865" grpId="0" animBg="1"/>
      <p:bldP spid="206867" grpId="0" animBg="1"/>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378C2E-D554-4AFB-9020-138288095F60}"/>
              </a:ext>
            </a:extLst>
          </p:cNvPr>
          <p:cNvPicPr>
            <a:picLocks noChangeAspect="1"/>
          </p:cNvPicPr>
          <p:nvPr/>
        </p:nvPicPr>
        <p:blipFill>
          <a:blip r:embed="rId2"/>
          <a:stretch>
            <a:fillRect/>
          </a:stretch>
        </p:blipFill>
        <p:spPr>
          <a:xfrm>
            <a:off x="0" y="0"/>
            <a:ext cx="12191999" cy="6629400"/>
          </a:xfrm>
          <a:prstGeom prst="rect">
            <a:avLst/>
          </a:prstGeom>
        </p:spPr>
      </p:pic>
      <p:sp>
        <p:nvSpPr>
          <p:cNvPr id="4" name="TextBox 3">
            <a:extLst>
              <a:ext uri="{FF2B5EF4-FFF2-40B4-BE49-F238E27FC236}">
                <a16:creationId xmlns:a16="http://schemas.microsoft.com/office/drawing/2014/main" id="{1567A331-BBCE-4ECA-94D3-DC4FADA5C4CF}"/>
              </a:ext>
            </a:extLst>
          </p:cNvPr>
          <p:cNvSpPr txBox="1"/>
          <p:nvPr/>
        </p:nvSpPr>
        <p:spPr>
          <a:xfrm>
            <a:off x="1643270" y="5558458"/>
            <a:ext cx="1524200" cy="300082"/>
          </a:xfrm>
          <a:prstGeom prst="rect">
            <a:avLst/>
          </a:prstGeom>
          <a:noFill/>
        </p:spPr>
        <p:txBody>
          <a:bodyPr wrap="non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Gill Sans MT" panose="020B0502020104020203"/>
                <a:ea typeface="+mn-ea"/>
                <a:cs typeface="+mn-cs"/>
              </a:rPr>
              <a:t>Plano @ </a:t>
            </a:r>
            <a:r>
              <a:rPr kumimoji="0" lang="en-US" sz="1350" b="0" i="0" u="none" strike="noStrike" kern="1200" cap="none" spc="0" normalizeH="0" baseline="0" noProof="0" dirty="0" err="1">
                <a:ln>
                  <a:noFill/>
                </a:ln>
                <a:solidFill>
                  <a:srgbClr val="000000"/>
                </a:solidFill>
                <a:effectLst/>
                <a:uLnTx/>
                <a:uFillTx/>
                <a:latin typeface="Gill Sans MT" panose="020B0502020104020203"/>
                <a:ea typeface="+mn-ea"/>
                <a:cs typeface="+mn-cs"/>
              </a:rPr>
              <a:t>Cresswell</a:t>
            </a:r>
            <a:endParaRPr kumimoji="0" lang="en-US" sz="135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
        <p:nvSpPr>
          <p:cNvPr id="5" name="Footer Placeholder 4">
            <a:extLst>
              <a:ext uri="{FF2B5EF4-FFF2-40B4-BE49-F238E27FC236}">
                <a16:creationId xmlns:a16="http://schemas.microsoft.com/office/drawing/2014/main" id="{2B1A390C-E086-4E20-9D91-45377C75C7B8}"/>
              </a:ext>
            </a:extLst>
          </p:cNvPr>
          <p:cNvSpPr>
            <a:spLocks noGrp="1"/>
          </p:cNvSpPr>
          <p:nvPr>
            <p:ph type="ftr" sz="quarter" idx="11"/>
          </p:nvPr>
        </p:nvSpPr>
        <p:spPr>
          <a:xfrm>
            <a:off x="1200150" y="6236208"/>
            <a:ext cx="4425892" cy="320040"/>
          </a:xfrm>
          <a:prstGeom prst="rect">
            <a:avLst/>
          </a:prstGeom>
        </p:spPr>
        <p:txBody>
          <a:bodyPr vert="horz" lIns="91440" tIns="45720" rIns="91440" bIns="45720" rtlCol="0" anchor="ctr"/>
          <a:lstStyle>
            <a:defPPr>
              <a:defRPr lang="en-US"/>
            </a:defPPr>
            <a:lvl1pPr marL="0" algn="l" defTabSz="914400" rtl="0" eaLnBrk="1" latinLnBrk="0" hangingPunct="1">
              <a:defRPr sz="788" kern="1200">
                <a:solidFill>
                  <a:schemeClr val="tx1">
                    <a:alpha val="7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788" b="0" i="0" u="none" strike="noStrike" kern="1200" cap="none" spc="0" normalizeH="0" baseline="0" noProof="0">
                <a:ln>
                  <a:noFill/>
                </a:ln>
                <a:solidFill>
                  <a:srgbClr val="000000">
                    <a:alpha val="70000"/>
                  </a:srgbClr>
                </a:solidFill>
                <a:effectLst/>
                <a:uLnTx/>
                <a:uFillTx/>
                <a:latin typeface="Arial"/>
                <a:ea typeface="+mn-ea"/>
                <a:cs typeface="+mn-cs"/>
              </a:rPr>
              <a:t>Dr Jugindar Singh</a:t>
            </a:r>
            <a:endParaRPr kumimoji="0" lang="en-US" sz="788" b="0" i="0" u="none" strike="noStrike" kern="1200" cap="none" spc="0" normalizeH="0" baseline="0" noProof="0" dirty="0">
              <a:ln>
                <a:noFill/>
              </a:ln>
              <a:solidFill>
                <a:srgbClr val="000000">
                  <a:alpha val="70000"/>
                </a:srgbClr>
              </a:solidFill>
              <a:effectLst/>
              <a:uLnTx/>
              <a:uFillTx/>
              <a:latin typeface="Gill Sans MT" panose="020B0502020104020203"/>
              <a:ea typeface="+mn-ea"/>
              <a:cs typeface="+mn-cs"/>
            </a:endParaRPr>
          </a:p>
        </p:txBody>
      </p:sp>
      <p:sp>
        <p:nvSpPr>
          <p:cNvPr id="6" name="Slide Number Placeholder 5">
            <a:extLst>
              <a:ext uri="{FF2B5EF4-FFF2-40B4-BE49-F238E27FC236}">
                <a16:creationId xmlns:a16="http://schemas.microsoft.com/office/drawing/2014/main" id="{D0A28826-D858-4049-A6CF-1BEDC99A2965}"/>
              </a:ext>
            </a:extLst>
          </p:cNvPr>
          <p:cNvSpPr>
            <a:spLocks noGrp="1"/>
          </p:cNvSpPr>
          <p:nvPr>
            <p:ph type="sldNum" sz="quarter" idx="12"/>
          </p:nvPr>
        </p:nvSpPr>
        <p:spPr>
          <a:xfrm>
            <a:off x="8069192" y="6217920"/>
            <a:ext cx="274320" cy="365760"/>
          </a:xfrm>
          <a:prstGeom prst="ellipse">
            <a:avLst/>
          </a:prstGeom>
          <a:solidFill>
            <a:srgbClr val="1D1D1D">
              <a:alpha val="70000"/>
            </a:srgbClr>
          </a:solidFill>
        </p:spPr>
        <p:txBody>
          <a:bodyPr vert="horz" lIns="18288" tIns="45720" rIns="18288" bIns="45720" rtlCol="0" anchor="ctr">
            <a:noAutofit/>
          </a:bodyPr>
          <a:lstStyle>
            <a:defPPr>
              <a:defRPr lang="en-US"/>
            </a:defPPr>
            <a:lvl1pPr marL="0" algn="ctr" defTabSz="914400" rtl="0" eaLnBrk="1" latinLnBrk="0" hangingPunct="1">
              <a:defRPr sz="825" kern="1200" spc="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3429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825"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342900" rtl="0" eaLnBrk="1" fontAlgn="auto" latinLnBrk="0" hangingPunct="1">
                <a:lnSpc>
                  <a:spcPct val="100000"/>
                </a:lnSpc>
                <a:spcBef>
                  <a:spcPts val="0"/>
                </a:spcBef>
                <a:spcAft>
                  <a:spcPts val="0"/>
                </a:spcAft>
                <a:buClrTx/>
                <a:buSzTx/>
                <a:buFontTx/>
                <a:buNone/>
                <a:tabLst/>
                <a:defRPr/>
              </a:pPr>
              <a:t>25</a:t>
            </a:fld>
            <a:endParaRPr kumimoji="0" lang="en-US" sz="825"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8079595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0" y="0"/>
            <a:ext cx="9437384" cy="422672"/>
          </a:xfrm>
          <a:solidFill>
            <a:srgbClr val="0070C0"/>
          </a:solidFill>
        </p:spPr>
        <p:txBody>
          <a:bodyPr>
            <a:normAutofit fontScale="90000"/>
          </a:bodyPr>
          <a:lstStyle/>
          <a:p>
            <a:r>
              <a:rPr lang="en-US" altLang="en-US" sz="2400" b="1" dirty="0">
                <a:solidFill>
                  <a:schemeClr val="bg1"/>
                </a:solidFill>
              </a:rPr>
              <a:t>KEYWORDS THAT SIGNIFY ‘GAP’</a:t>
            </a:r>
          </a:p>
        </p:txBody>
      </p:sp>
      <p:sp>
        <p:nvSpPr>
          <p:cNvPr id="63491" name="Content Placeholder 2"/>
          <p:cNvSpPr>
            <a:spLocks noGrp="1"/>
          </p:cNvSpPr>
          <p:nvPr>
            <p:ph idx="1"/>
          </p:nvPr>
        </p:nvSpPr>
        <p:spPr>
          <a:xfrm>
            <a:off x="1" y="422672"/>
            <a:ext cx="7906042" cy="5651916"/>
          </a:xfrm>
          <a:solidFill>
            <a:schemeClr val="bg1"/>
          </a:solidFill>
          <a:ln>
            <a:solidFill>
              <a:srgbClr val="FF0000"/>
            </a:solidFill>
          </a:ln>
        </p:spPr>
        <p:txBody>
          <a:bodyPr>
            <a:normAutofit fontScale="25000" lnSpcReduction="20000"/>
          </a:bodyPr>
          <a:lstStyle/>
          <a:p>
            <a:r>
              <a:rPr lang="en-US" altLang="en-US" sz="9600" dirty="0"/>
              <a:t>HOWEVER, THERE IS A PAUCITY OF RESEARCH…….</a:t>
            </a:r>
          </a:p>
          <a:p>
            <a:endParaRPr lang="en-US" altLang="en-US" sz="9600" dirty="0"/>
          </a:p>
          <a:p>
            <a:r>
              <a:rPr lang="en-US" altLang="en-US" sz="9600" dirty="0"/>
              <a:t>HOWEVER, THE RELATIONSHIPS ARE STILL UNCLEAR……</a:t>
            </a:r>
          </a:p>
          <a:p>
            <a:endParaRPr lang="en-US" altLang="en-US" sz="9600" dirty="0"/>
          </a:p>
          <a:p>
            <a:r>
              <a:rPr lang="en-US" altLang="en-US" sz="9600" dirty="0"/>
              <a:t>HOWEVER, THERE STILL EXISTS SOME AMBIGUITY……</a:t>
            </a:r>
          </a:p>
          <a:p>
            <a:endParaRPr lang="en-US" altLang="en-US" sz="9600" dirty="0"/>
          </a:p>
          <a:p>
            <a:r>
              <a:rPr lang="en-US" altLang="en-US" sz="9600" dirty="0"/>
              <a:t>HOWEVER, THE EFFECTS HAVE NOT BEEN EMPIRICALLY TESTED…….</a:t>
            </a:r>
          </a:p>
          <a:p>
            <a:endParaRPr lang="en-US" altLang="en-US" sz="9600" dirty="0"/>
          </a:p>
          <a:p>
            <a:r>
              <a:rPr lang="en-US" altLang="en-US" sz="9600" dirty="0"/>
              <a:t>HOWEVER, PAST RESEARCH HAS IGNORED……..</a:t>
            </a:r>
          </a:p>
          <a:p>
            <a:r>
              <a:rPr lang="en-US" altLang="en-US" sz="9600" dirty="0"/>
              <a:t>HOWEVER INCONSISTENCIES IN THE FINDINGS………</a:t>
            </a:r>
          </a:p>
          <a:p>
            <a:endParaRPr lang="en-US" altLang="en-US" sz="4000" dirty="0"/>
          </a:p>
          <a:p>
            <a:pPr>
              <a:buFont typeface="Arial" charset="0"/>
              <a:buNone/>
            </a:pPr>
            <a:r>
              <a:rPr lang="en-US" altLang="en-US" sz="4000" dirty="0"/>
              <a:t> </a:t>
            </a:r>
            <a:endParaRPr lang="en-US" altLang="en-US" dirty="0"/>
          </a:p>
        </p:txBody>
      </p:sp>
      <p:sp>
        <p:nvSpPr>
          <p:cNvPr id="2" name="Footer Placeholder 1"/>
          <p:cNvSpPr>
            <a:spLocks noGrp="1"/>
          </p:cNvSpPr>
          <p:nvPr>
            <p:ph type="ftr"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ms-MY" sz="600" b="0" i="0" u="none" strike="noStrike" kern="1200" cap="none" spc="0" normalizeH="0" baseline="0" noProof="0">
                <a:ln>
                  <a:noFill/>
                </a:ln>
                <a:solidFill>
                  <a:srgbClr val="000000"/>
                </a:solidFill>
                <a:effectLst/>
                <a:uLnTx/>
                <a:uFillTx/>
                <a:latin typeface="Gill Sans MT" panose="020B0502020104020203"/>
                <a:ea typeface="+mn-ea"/>
                <a:cs typeface="+mn-cs"/>
              </a:rPr>
              <a:t>Dr Jugindar Singh</a:t>
            </a:r>
          </a:p>
        </p:txBody>
      </p:sp>
      <p:sp>
        <p:nvSpPr>
          <p:cNvPr id="3" name="Rectangle 2"/>
          <p:cNvSpPr/>
          <p:nvPr/>
        </p:nvSpPr>
        <p:spPr bwMode="auto">
          <a:xfrm>
            <a:off x="-124848" y="6074588"/>
            <a:ext cx="12316848" cy="685800"/>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2100" b="1" i="0" u="none" strike="noStrike" kern="1200" cap="none" spc="0" normalizeH="0" baseline="0" noProof="0" dirty="0">
                <a:ln>
                  <a:noFill/>
                </a:ln>
                <a:solidFill>
                  <a:srgbClr val="000000"/>
                </a:solidFill>
                <a:effectLst/>
                <a:uLnTx/>
                <a:uFillTx/>
                <a:latin typeface="Arial" charset="0"/>
                <a:ea typeface="+mn-ea"/>
                <a:cs typeface="+mn-cs"/>
              </a:rPr>
              <a:t>Start the sentence with the word </a:t>
            </a:r>
            <a:r>
              <a:rPr kumimoji="0" lang="en-US" sz="2100" b="1" i="0" u="none" strike="noStrike" kern="1200" cap="none" spc="0" normalizeH="0" baseline="0" noProof="0" dirty="0">
                <a:ln>
                  <a:noFill/>
                </a:ln>
                <a:solidFill>
                  <a:srgbClr val="FF0000"/>
                </a:solidFill>
                <a:effectLst/>
                <a:uLnTx/>
                <a:uFillTx/>
                <a:latin typeface="Arial" charset="0"/>
                <a:ea typeface="+mn-ea"/>
                <a:cs typeface="+mn-cs"/>
              </a:rPr>
              <a:t>“However”</a:t>
            </a:r>
          </a:p>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2100" b="1" i="0" u="none" strike="noStrike" kern="1200" cap="none" spc="0" normalizeH="0" baseline="0" noProof="0" dirty="0" err="1">
                <a:ln>
                  <a:noFill/>
                </a:ln>
                <a:solidFill>
                  <a:srgbClr val="000000"/>
                </a:solidFill>
                <a:effectLst/>
                <a:uLnTx/>
                <a:uFillTx/>
                <a:latin typeface="Arial" charset="0"/>
                <a:ea typeface="+mn-ea"/>
                <a:cs typeface="+mn-cs"/>
              </a:rPr>
              <a:t>Eg</a:t>
            </a:r>
            <a:r>
              <a:rPr kumimoji="0" lang="en-US" sz="2100" b="1" i="0" u="none" strike="noStrike" kern="1200" cap="none" spc="0" normalizeH="0" baseline="0" noProof="0" dirty="0">
                <a:ln>
                  <a:noFill/>
                </a:ln>
                <a:solidFill>
                  <a:srgbClr val="000000"/>
                </a:solidFill>
                <a:effectLst/>
                <a:uLnTx/>
                <a:uFillTx/>
                <a:latin typeface="Arial" charset="0"/>
                <a:ea typeface="+mn-ea"/>
                <a:cs typeface="+mn-cs"/>
              </a:rPr>
              <a:t>: However, there is a paucity of research…….. </a:t>
            </a:r>
          </a:p>
        </p:txBody>
      </p:sp>
      <p:sp>
        <p:nvSpPr>
          <p:cNvPr id="4" name="Slide Number Placeholder 3">
            <a:extLst>
              <a:ext uri="{FF2B5EF4-FFF2-40B4-BE49-F238E27FC236}">
                <a16:creationId xmlns:a16="http://schemas.microsoft.com/office/drawing/2014/main" id="{B0C1186E-03BB-4064-94A2-52A99B1BA6B9}"/>
              </a:ext>
            </a:extLst>
          </p:cNvPr>
          <p:cNvSpPr>
            <a:spLocks noGrp="1"/>
          </p:cNvSpPr>
          <p:nvPr>
            <p:ph type="sldNum" sz="quarter" idx="12"/>
          </p:nvPr>
        </p:nvSpPr>
        <p:spPr>
          <a:xfrm>
            <a:off x="8069192" y="6217920"/>
            <a:ext cx="274320" cy="365760"/>
          </a:xfrm>
          <a:prstGeom prst="ellipse">
            <a:avLst/>
          </a:prstGeom>
          <a:solidFill>
            <a:srgbClr val="1D1D1D">
              <a:alpha val="70000"/>
            </a:srgbClr>
          </a:solidFill>
        </p:spPr>
        <p:txBody>
          <a:bodyPr vert="horz" lIns="18288" tIns="45720" rIns="18288" bIns="45720" rtlCol="0" anchor="ctr">
            <a:noAutofit/>
          </a:bodyPr>
          <a:lstStyle>
            <a:defPPr>
              <a:defRPr lang="en-US"/>
            </a:defPPr>
            <a:lvl1pPr marL="0" algn="ctr" defTabSz="914400" rtl="0" eaLnBrk="1" latinLnBrk="0" hangingPunct="1">
              <a:defRPr sz="825" kern="1200" spc="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3429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825"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342900" rtl="0" eaLnBrk="1" fontAlgn="auto" latinLnBrk="0" hangingPunct="1">
                <a:lnSpc>
                  <a:spcPct val="100000"/>
                </a:lnSpc>
                <a:spcBef>
                  <a:spcPts val="0"/>
                </a:spcBef>
                <a:spcAft>
                  <a:spcPts val="0"/>
                </a:spcAft>
                <a:buClrTx/>
                <a:buSzTx/>
                <a:buFontTx/>
                <a:buNone/>
                <a:tabLst/>
                <a:defRPr/>
              </a:pPr>
              <a:t>26</a:t>
            </a:fld>
            <a:endParaRPr kumimoji="0" lang="en-US" sz="825"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pic>
        <p:nvPicPr>
          <p:cNvPr id="5" name="Picture 4">
            <a:extLst>
              <a:ext uri="{FF2B5EF4-FFF2-40B4-BE49-F238E27FC236}">
                <a16:creationId xmlns:a16="http://schemas.microsoft.com/office/drawing/2014/main" id="{3BE452AC-95DA-4FF7-A590-99B74CE1E835}"/>
              </a:ext>
            </a:extLst>
          </p:cNvPr>
          <p:cNvPicPr>
            <a:picLocks noChangeAspect="1"/>
          </p:cNvPicPr>
          <p:nvPr/>
        </p:nvPicPr>
        <p:blipFill>
          <a:blip r:embed="rId2"/>
          <a:stretch>
            <a:fillRect/>
          </a:stretch>
        </p:blipFill>
        <p:spPr>
          <a:xfrm>
            <a:off x="8069191" y="0"/>
            <a:ext cx="4122808" cy="2698612"/>
          </a:xfrm>
          <a:prstGeom prst="rect">
            <a:avLst/>
          </a:prstGeom>
        </p:spPr>
      </p:pic>
      <p:sp>
        <p:nvSpPr>
          <p:cNvPr id="9" name="TextBox 8">
            <a:extLst>
              <a:ext uri="{FF2B5EF4-FFF2-40B4-BE49-F238E27FC236}">
                <a16:creationId xmlns:a16="http://schemas.microsoft.com/office/drawing/2014/main" id="{044EA35F-F6AF-4EDE-8076-D28E6DA28654}"/>
              </a:ext>
            </a:extLst>
          </p:cNvPr>
          <p:cNvSpPr txBox="1"/>
          <p:nvPr/>
        </p:nvSpPr>
        <p:spPr>
          <a:xfrm>
            <a:off x="7906043" y="2698612"/>
            <a:ext cx="4285957" cy="31700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Authors should start by discussing the current situation and then state what they would like to achieve, change, or study.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Using words such as “but”, “</a:t>
            </a:r>
            <a:r>
              <a:rPr kumimoji="0" lang="en-US" sz="2000" b="0" i="0" u="none" strike="noStrike" kern="1200" cap="none" spc="0" normalizeH="0" baseline="0" noProof="0" dirty="0">
                <a:ln>
                  <a:noFill/>
                </a:ln>
                <a:solidFill>
                  <a:srgbClr val="FF0000"/>
                </a:solidFill>
                <a:effectLst/>
                <a:uLnTx/>
                <a:uFillTx/>
                <a:latin typeface="Arial"/>
                <a:ea typeface="+mn-ea"/>
                <a:cs typeface="+mn-cs"/>
              </a:rPr>
              <a:t>however”, or “unfortunately</a:t>
            </a:r>
            <a:r>
              <a:rPr kumimoji="0" lang="en-US" sz="2000" b="0" i="0" u="none" strike="noStrike" kern="1200" cap="none" spc="0" normalizeH="0" baseline="0" noProof="0" dirty="0">
                <a:ln>
                  <a:noFill/>
                </a:ln>
                <a:solidFill>
                  <a:srgbClr val="000000"/>
                </a:solidFill>
                <a:effectLst/>
                <a:uLnTx/>
                <a:uFillTx/>
                <a:latin typeface="Arial"/>
                <a:ea typeface="+mn-ea"/>
                <a:cs typeface="+mn-cs"/>
              </a:rPr>
              <a:t>” can help emphasize the contrast between the current and desired situations.</a:t>
            </a:r>
            <a:endParaRPr kumimoji="0" lang="en-MY" sz="20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9107134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274638"/>
            <a:ext cx="9389533" cy="427727"/>
          </a:xfrm>
        </p:spPr>
        <p:txBody>
          <a:bodyPr/>
          <a:lstStyle/>
          <a:p>
            <a:r>
              <a:rPr lang="en-US" b="1" dirty="0">
                <a:solidFill>
                  <a:schemeClr val="accent6">
                    <a:lumMod val="75000"/>
                  </a:schemeClr>
                </a:solidFill>
              </a:rPr>
              <a:t>Problem Statement</a:t>
            </a:r>
          </a:p>
        </p:txBody>
      </p:sp>
      <p:sp>
        <p:nvSpPr>
          <p:cNvPr id="3" name="Footer Placeholder 2"/>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Arial"/>
                <a:ea typeface="+mn-ea"/>
                <a:cs typeface="+mn-cs"/>
              </a:rPr>
              <a:t>Dr Jugindar Singh</a:t>
            </a:r>
          </a:p>
        </p:txBody>
      </p:sp>
      <p:sp>
        <p:nvSpPr>
          <p:cNvPr id="4" name="TextBox 3"/>
          <p:cNvSpPr txBox="1"/>
          <p:nvPr/>
        </p:nvSpPr>
        <p:spPr>
          <a:xfrm>
            <a:off x="0" y="1119502"/>
            <a:ext cx="12192000" cy="62786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Arial"/>
                <a:ea typeface="+mn-ea"/>
                <a:cs typeface="+mn-cs"/>
              </a:rPr>
              <a:t>Model by Merriam, S. and </a:t>
            </a:r>
            <a:r>
              <a:rPr kumimoji="0" lang="en-US" sz="4000" b="0" i="0" u="none" strike="noStrike" kern="1200" cap="none" spc="0" normalizeH="0" baseline="0" noProof="0" dirty="0" err="1">
                <a:ln>
                  <a:noFill/>
                </a:ln>
                <a:solidFill>
                  <a:srgbClr val="FF0000"/>
                </a:solidFill>
                <a:effectLst/>
                <a:uLnTx/>
                <a:uFillTx/>
                <a:latin typeface="Arial"/>
                <a:ea typeface="+mn-ea"/>
                <a:cs typeface="+mn-cs"/>
              </a:rPr>
              <a:t>Tisdell</a:t>
            </a:r>
            <a:r>
              <a:rPr kumimoji="0" lang="en-US" sz="4000" b="0" i="0" u="none" strike="noStrike" kern="1200" cap="none" spc="0" normalizeH="0" baseline="0" noProof="0" dirty="0">
                <a:ln>
                  <a:noFill/>
                </a:ln>
                <a:solidFill>
                  <a:srgbClr val="FF0000"/>
                </a:solidFill>
                <a:effectLst/>
                <a:uLnTx/>
                <a:uFillTx/>
                <a:latin typeface="Arial"/>
                <a:ea typeface="+mn-ea"/>
                <a:cs typeface="+mn-cs"/>
              </a:rPr>
              <a:t> (2015)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Arial"/>
                <a:ea typeface="+mn-ea"/>
                <a:cs typeface="+mn-cs"/>
              </a:rPr>
              <a:t>1. Context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What is the area or topic you are interested in and about which you have a particular question?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Arial"/>
                <a:ea typeface="+mn-ea"/>
                <a:cs typeface="+mn-cs"/>
              </a:rPr>
              <a:t>2. Significance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The literature in the field speaks to the significance of this study—that is, knowing more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Arial"/>
                <a:ea typeface="+mn-ea"/>
                <a:cs typeface="+mn-cs"/>
              </a:rPr>
              <a:t>3. Gap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The identification of the gap in the knowledge base—what we don’t know that your research will address.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Arial"/>
                <a:ea typeface="+mn-ea"/>
                <a:cs typeface="+mn-cs"/>
              </a:rPr>
              <a:t>4. Purpose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The purpose statement is followed by three research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05086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76CBD-2134-4D4E-A8F4-D136A23BC275}"/>
              </a:ext>
            </a:extLst>
          </p:cNvPr>
          <p:cNvSpPr>
            <a:spLocks noGrp="1"/>
          </p:cNvSpPr>
          <p:nvPr>
            <p:ph type="title"/>
          </p:nvPr>
        </p:nvSpPr>
        <p:spPr>
          <a:xfrm>
            <a:off x="0" y="1"/>
            <a:ext cx="12192000" cy="651184"/>
          </a:xfrm>
          <a:solidFill>
            <a:schemeClr val="bg1">
              <a:lumMod val="85000"/>
            </a:schemeClr>
          </a:solidFill>
        </p:spPr>
        <p:txBody>
          <a:bodyPr/>
          <a:lstStyle/>
          <a:p>
            <a:r>
              <a:rPr lang="en-US" sz="2400" b="1" dirty="0">
                <a:solidFill>
                  <a:srgbClr val="0070C0"/>
                </a:solidFill>
              </a:rPr>
              <a:t>PROBLEM STATEMENT: </a:t>
            </a:r>
            <a:r>
              <a:rPr lang="en-US" sz="2400" dirty="0">
                <a:solidFill>
                  <a:srgbClr val="0070C0"/>
                </a:solidFill>
              </a:rPr>
              <a:t>ENGAGING MOMENTS: ADULT EDUCATORS READING AND RESPONDING TO EMOTION IN THE CLASSROOM. An </a:t>
            </a:r>
            <a:r>
              <a:rPr lang="en-US" sz="2400" dirty="0" err="1">
                <a:solidFill>
                  <a:srgbClr val="0070C0"/>
                </a:solidFill>
              </a:rPr>
              <a:t>explratory</a:t>
            </a:r>
            <a:r>
              <a:rPr lang="en-US" sz="2400" dirty="0">
                <a:solidFill>
                  <a:srgbClr val="0070C0"/>
                </a:solidFill>
              </a:rPr>
              <a:t> study.</a:t>
            </a:r>
            <a:endParaRPr lang="en-MY" sz="2400" dirty="0">
              <a:solidFill>
                <a:srgbClr val="0070C0"/>
              </a:solidFill>
            </a:endParaRPr>
          </a:p>
        </p:txBody>
      </p:sp>
      <p:sp>
        <p:nvSpPr>
          <p:cNvPr id="3" name="Footer Placeholder 2">
            <a:extLst>
              <a:ext uri="{FF2B5EF4-FFF2-40B4-BE49-F238E27FC236}">
                <a16:creationId xmlns:a16="http://schemas.microsoft.com/office/drawing/2014/main" id="{318443AA-D5B5-482F-AE2F-ED5B77CD2670}"/>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Arial"/>
                <a:ea typeface="+mn-ea"/>
                <a:cs typeface="+mn-cs"/>
              </a:rPr>
              <a:t>Dr Jugindar Singh</a:t>
            </a:r>
          </a:p>
        </p:txBody>
      </p:sp>
      <p:sp>
        <p:nvSpPr>
          <p:cNvPr id="4" name="Rectangle 3">
            <a:extLst>
              <a:ext uri="{FF2B5EF4-FFF2-40B4-BE49-F238E27FC236}">
                <a16:creationId xmlns:a16="http://schemas.microsoft.com/office/drawing/2014/main" id="{E705B4E8-F600-4136-A4E0-2A99B3C6A993}"/>
              </a:ext>
            </a:extLst>
          </p:cNvPr>
          <p:cNvSpPr/>
          <p:nvPr/>
        </p:nvSpPr>
        <p:spPr>
          <a:xfrm>
            <a:off x="0" y="651185"/>
            <a:ext cx="12192000" cy="5940088"/>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2000" b="1" i="1" u="none" strike="noStrike" kern="1200" cap="none" spc="0" normalizeH="0" baseline="0" noProof="0" dirty="0">
                <a:ln>
                  <a:noFill/>
                </a:ln>
                <a:solidFill>
                  <a:srgbClr val="FF0000"/>
                </a:solidFill>
                <a:effectLst/>
                <a:uLnTx/>
                <a:uFillTx/>
                <a:latin typeface="Arial"/>
                <a:ea typeface="+mn-ea"/>
                <a:cs typeface="+mn-cs"/>
              </a:rPr>
              <a:t>Context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Research in neuroscience indicates that emotional states are the starting point for all learning (Damasio, 1994a,1999, 2003; LeDoux, 1996, 1999, 2002). There are thousands of states, each containing a unique mix of potential behaviors, feelings, and 16 emotions that can either enhance or impede learning.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Arial"/>
                <a:ea typeface="+mn-ea"/>
                <a:cs typeface="+mn-cs"/>
              </a:rPr>
              <a:t>Significance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The literature in the fields of adult education and learning readily acknowledges that emotions influence the learning process (Argyris, Putnam, &amp; Smith, 1985; </a:t>
            </a:r>
            <a:r>
              <a:rPr kumimoji="0" lang="en-US" sz="2000" b="0" i="0" u="none" strike="noStrike" kern="1200" cap="none" spc="0" normalizeH="0" baseline="0" noProof="0" dirty="0" err="1">
                <a:ln>
                  <a:noFill/>
                </a:ln>
                <a:solidFill>
                  <a:srgbClr val="000000"/>
                </a:solidFill>
                <a:effectLst/>
                <a:uLnTx/>
                <a:uFillTx/>
                <a:latin typeface="Arial"/>
                <a:ea typeface="+mn-ea"/>
                <a:cs typeface="+mn-cs"/>
              </a:rPr>
              <a:t>Dirkx</a:t>
            </a:r>
            <a:r>
              <a:rPr kumimoji="0" lang="en-US" sz="2000" b="0" i="0" u="none" strike="noStrike" kern="1200" cap="none" spc="0" normalizeH="0" baseline="0" noProof="0" dirty="0">
                <a:ln>
                  <a:noFill/>
                </a:ln>
                <a:solidFill>
                  <a:srgbClr val="000000"/>
                </a:solidFill>
                <a:effectLst/>
                <a:uLnTx/>
                <a:uFillTx/>
                <a:latin typeface="Arial"/>
                <a:ea typeface="+mn-ea"/>
                <a:cs typeface="+mn-cs"/>
              </a:rPr>
              <a:t>, 2001; Heron, 1999; </a:t>
            </a:r>
            <a:r>
              <a:rPr kumimoji="0" lang="nb-NO" sz="2000" b="0" i="0" u="none" strike="noStrike" kern="1200" cap="none" spc="0" normalizeH="0" baseline="0" noProof="0" dirty="0">
                <a:ln>
                  <a:noFill/>
                </a:ln>
                <a:solidFill>
                  <a:srgbClr val="000000"/>
                </a:solidFill>
                <a:effectLst/>
                <a:uLnTx/>
                <a:uFillTx/>
                <a:latin typeface="Arial"/>
                <a:ea typeface="+mn-ea"/>
                <a:cs typeface="+mn-cs"/>
              </a:rPr>
              <a:t>Lovell, 1980; MacKeracher, 2004; Merriam et al., 2007; </a:t>
            </a:r>
            <a:r>
              <a:rPr kumimoji="0" lang="en-US" sz="2000" b="0" i="0" u="none" strike="noStrike" kern="1200" cap="none" spc="0" normalizeH="0" baseline="0" noProof="0" dirty="0">
                <a:ln>
                  <a:noFill/>
                </a:ln>
                <a:solidFill>
                  <a:srgbClr val="000000"/>
                </a:solidFill>
                <a:effectLst/>
                <a:uLnTx/>
                <a:uFillTx/>
                <a:latin typeface="Arial"/>
                <a:ea typeface="+mn-ea"/>
                <a:cs typeface="+mn-cs"/>
              </a:rPr>
              <a:t>More, 1974).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Arial"/>
                <a:ea typeface="+mn-ea"/>
                <a:cs typeface="+mn-cs"/>
              </a:rPr>
              <a:t>Gap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a:ea typeface="+mn-ea"/>
                <a:cs typeface="+mn-cs"/>
              </a:rPr>
              <a:t>However</a:t>
            </a:r>
            <a:r>
              <a:rPr kumimoji="0" lang="en-US" sz="2000" b="0" i="0" u="none" strike="noStrike" kern="1200" cap="none" spc="0" normalizeH="0" baseline="0" noProof="0" dirty="0">
                <a:ln>
                  <a:noFill/>
                </a:ln>
                <a:solidFill>
                  <a:srgbClr val="000000"/>
                </a:solidFill>
                <a:effectLst/>
                <a:uLnTx/>
                <a:uFillTx/>
                <a:latin typeface="Arial"/>
                <a:ea typeface="+mn-ea"/>
                <a:cs typeface="+mn-cs"/>
              </a:rPr>
              <a:t> there is surprisingly little research and/or literature on how this process plays out in the </a:t>
            </a:r>
            <a:r>
              <a:rPr kumimoji="0" lang="en-US" sz="2000" b="0" i="0" u="none" strike="noStrike" kern="1200" cap="none" spc="0" normalizeH="0" baseline="0" noProof="0" dirty="0">
                <a:ln>
                  <a:noFill/>
                </a:ln>
                <a:solidFill>
                  <a:srgbClr val="FF0000"/>
                </a:solidFill>
                <a:effectLst/>
                <a:uLnTx/>
                <a:uFillTx/>
                <a:latin typeface="Arial"/>
                <a:ea typeface="+mn-ea"/>
                <a:cs typeface="+mn-cs"/>
              </a:rPr>
              <a:t>adult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Arial"/>
                <a:ea typeface="+mn-ea"/>
                <a:cs typeface="+mn-cs"/>
              </a:rPr>
              <a:t>classroom</a:t>
            </a:r>
            <a:r>
              <a:rPr kumimoji="0" lang="en-US" sz="2000" b="0" i="0" u="none" strike="noStrike" kern="1200" cap="none" spc="0" normalizeH="0" baseline="0" noProof="0" dirty="0">
                <a:ln>
                  <a:noFill/>
                </a:ln>
                <a:solidFill>
                  <a:srgbClr val="000000"/>
                </a:solidFill>
                <a:effectLst/>
                <a:uLnTx/>
                <a:uFillTx/>
                <a:latin typeface="Arial"/>
                <a:ea typeface="+mn-ea"/>
                <a:cs typeface="+mn-cs"/>
              </a:rPr>
              <a:t>. This study sought to have </a:t>
            </a:r>
            <a:r>
              <a:rPr kumimoji="0" lang="en-US" sz="2000" b="0" i="0" u="none" strike="noStrike" kern="1200" cap="none" spc="0" normalizeH="0" baseline="0" noProof="0" dirty="0">
                <a:ln>
                  <a:noFill/>
                </a:ln>
                <a:solidFill>
                  <a:srgbClr val="FF0000"/>
                </a:solidFill>
                <a:effectLst/>
                <a:uLnTx/>
                <a:uFillTx/>
                <a:latin typeface="Arial"/>
                <a:ea typeface="+mn-ea"/>
                <a:cs typeface="+mn-cs"/>
              </a:rPr>
              <a:t>in-depth understanding </a:t>
            </a:r>
            <a:r>
              <a:rPr kumimoji="0" lang="en-US" sz="2000" b="0" i="0" u="none" strike="noStrike" kern="1200" cap="none" spc="0" normalizeH="0" baseline="0" noProof="0" dirty="0">
                <a:ln>
                  <a:noFill/>
                </a:ln>
                <a:solidFill>
                  <a:srgbClr val="000000"/>
                </a:solidFill>
                <a:effectLst/>
                <a:uLnTx/>
                <a:uFillTx/>
                <a:latin typeface="Arial"/>
                <a:ea typeface="+mn-ea"/>
                <a:cs typeface="+mn-cs"/>
              </a:rPr>
              <a:t>and thick description of the nature of the experiences of a group of adult educators and how they go about reading and responding to learners’ emotional states in practice.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Arial"/>
                <a:ea typeface="+mn-ea"/>
                <a:cs typeface="+mn-cs"/>
              </a:rPr>
              <a:t>Purpose Statement and Research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The purpose of this study was to better understand the practices of adult educators in reading and responding to emotional states exhibited by learners. The study was guided by the following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1. What indicators do adult educators use to read and determine </a:t>
            </a:r>
            <a:r>
              <a:rPr kumimoji="0" lang="en-MY" sz="2000" b="0" i="0" u="none" strike="noStrike" kern="1200" cap="none" spc="0" normalizeH="0" baseline="0" noProof="0" dirty="0">
                <a:ln>
                  <a:noFill/>
                </a:ln>
                <a:solidFill>
                  <a:srgbClr val="000000"/>
                </a:solidFill>
                <a:effectLst/>
                <a:uLnTx/>
                <a:uFillTx/>
                <a:latin typeface="Arial"/>
                <a:ea typeface="+mn-ea"/>
                <a:cs typeface="+mn-cs"/>
              </a:rPr>
              <a:t>emotional states?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2. What actions do adult educators take in response to learners’ </a:t>
            </a:r>
            <a:r>
              <a:rPr kumimoji="0" lang="en-MY" sz="2000" b="0" i="0" u="none" strike="noStrike" kern="1200" cap="none" spc="0" normalizeH="0" baseline="0" noProof="0" dirty="0">
                <a:ln>
                  <a:noFill/>
                </a:ln>
                <a:solidFill>
                  <a:srgbClr val="000000"/>
                </a:solidFill>
                <a:effectLst/>
                <a:uLnTx/>
                <a:uFillTx/>
                <a:latin typeface="Arial"/>
                <a:ea typeface="+mn-ea"/>
                <a:cs typeface="+mn-cs"/>
              </a:rPr>
              <a:t>emotional states?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3. What is the reasoning behind the actions taken?</a:t>
            </a:r>
            <a:endParaRPr kumimoji="0" lang="en-MY" sz="20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8656738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08A1F-2155-4FBC-B03C-0EC1B9915831}"/>
              </a:ext>
            </a:extLst>
          </p:cNvPr>
          <p:cNvSpPr>
            <a:spLocks noGrp="1"/>
          </p:cNvSpPr>
          <p:nvPr>
            <p:ph type="title"/>
          </p:nvPr>
        </p:nvSpPr>
        <p:spPr>
          <a:xfrm>
            <a:off x="644019" y="68186"/>
            <a:ext cx="9389533" cy="520492"/>
          </a:xfrm>
          <a:solidFill>
            <a:schemeClr val="bg1"/>
          </a:solidFill>
        </p:spPr>
        <p:txBody>
          <a:bodyPr/>
          <a:lstStyle/>
          <a:p>
            <a:r>
              <a:rPr lang="en-US" sz="2400" dirty="0">
                <a:solidFill>
                  <a:srgbClr val="FF0000"/>
                </a:solidFill>
              </a:rPr>
              <a:t>PROBLEM STATEMENT: THE ROLE OF SELF-DIRECTED</a:t>
            </a:r>
            <a:br>
              <a:rPr lang="en-US" sz="2400" dirty="0">
                <a:solidFill>
                  <a:srgbClr val="FF0000"/>
                </a:solidFill>
              </a:rPr>
            </a:br>
            <a:r>
              <a:rPr lang="en-US" sz="2400" dirty="0">
                <a:solidFill>
                  <a:srgbClr val="FF0000"/>
                </a:solidFill>
              </a:rPr>
              <a:t>LEARNING IN OLDER ADULTS’ HEALTH CARE</a:t>
            </a:r>
            <a:r>
              <a:rPr lang="en-US" sz="2400" dirty="0"/>
              <a:t>.</a:t>
            </a:r>
            <a:endParaRPr lang="en-MY" sz="2400" dirty="0"/>
          </a:p>
        </p:txBody>
      </p:sp>
      <p:sp>
        <p:nvSpPr>
          <p:cNvPr id="4" name="Footer Placeholder 3">
            <a:extLst>
              <a:ext uri="{FF2B5EF4-FFF2-40B4-BE49-F238E27FC236}">
                <a16:creationId xmlns:a16="http://schemas.microsoft.com/office/drawing/2014/main" id="{FD3A05E4-9E0E-4AD5-8230-D7DCA16EE81E}"/>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Arial"/>
                <a:ea typeface="+mn-ea"/>
                <a:cs typeface="+mn-cs"/>
              </a:rPr>
              <a:t>Dr Jugindar Singh</a:t>
            </a:r>
          </a:p>
        </p:txBody>
      </p:sp>
      <p:sp>
        <p:nvSpPr>
          <p:cNvPr id="5" name="Rectangle 4">
            <a:extLst>
              <a:ext uri="{FF2B5EF4-FFF2-40B4-BE49-F238E27FC236}">
                <a16:creationId xmlns:a16="http://schemas.microsoft.com/office/drawing/2014/main" id="{4B343763-89AB-4E85-B9FD-A6E54A622795}"/>
              </a:ext>
            </a:extLst>
          </p:cNvPr>
          <p:cNvSpPr/>
          <p:nvPr/>
        </p:nvSpPr>
        <p:spPr>
          <a:xfrm>
            <a:off x="0" y="640326"/>
            <a:ext cx="12192000" cy="6463308"/>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Context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Growing numbers of older adults are placing increasing demands on medical services systems and, subsequently,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will affect the future direction of health care policy. In response to the increasing numbers, costs, and health care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needs of older adults, the medical establishment has changed patient-care policies. For example, managed care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provider reimbursement policies have created incentives to move patients quickly through the health care system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and have pressured physicians to limit office visit time for dialogue and health education.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Significance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In response to these changes, health educators have been promoting an active role for patients in their own health care (Berman &amp; Iris, 1998; Keller &amp; Fleury, 2000; National Centers for Chronic Disease Prevention &amp; Health Promotion, 2002). The importance of understanding factors contributing to health maintenance is especially relevant for older adults, as it is this segment of the population who are most at risk. Those older adults who have taken control of their health care are self-directing their own learning.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Gap</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a:ea typeface="+mn-ea"/>
                <a:cs typeface="+mn-cs"/>
              </a:rPr>
              <a:t>However, little is known about how older adults are using self-directed learning to gain access to health information and how this information is affecting their health care</a:t>
            </a:r>
            <a:r>
              <a:rPr kumimoji="0" lang="en-US" sz="1800" b="0" i="0" u="none" strike="noStrike" kern="1200" cap="none" spc="0" normalizeH="0" baseline="0" noProof="0" dirty="0">
                <a:ln>
                  <a:noFill/>
                </a:ln>
                <a:solidFill>
                  <a:srgbClr val="000000"/>
                </a:solidFill>
                <a:effectLst/>
                <a:uLnTx/>
                <a:uFillTx/>
                <a:latin typeface="Arial"/>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Purpose of the Study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The purpose of this study was to understand the role of self-directed learning in older adults’ health care.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The research questions that guide this study are as follows: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1. What motivates older adults to take control of their learning regarding health care?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2. What health care behaviors are controlled by self-directed learners?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3. What contextual factors are controlled by self-directed learners?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4. What is the process of self-directed learning of one’s health care?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5. How does self-directed learning affect one’s health care?</a:t>
            </a:r>
            <a:endParaRPr kumimoji="0" lang="en-MY"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709518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xfrm>
            <a:off x="-1" y="76200"/>
            <a:ext cx="12191999" cy="857250"/>
          </a:xfrm>
          <a:solidFill>
            <a:srgbClr val="FFCCFF"/>
          </a:solidFill>
        </p:spPr>
        <p:txBody>
          <a:bodyPr>
            <a:normAutofit fontScale="90000"/>
          </a:bodyPr>
          <a:lstStyle/>
          <a:p>
            <a:r>
              <a:rPr lang="en-US" sz="4400" b="1" dirty="0">
                <a:solidFill>
                  <a:schemeClr val="tx1">
                    <a:lumMod val="95000"/>
                    <a:lumOff val="5000"/>
                  </a:schemeClr>
                </a:solidFill>
              </a:rPr>
              <a:t>1.2  Problem Identification</a:t>
            </a:r>
            <a:r>
              <a:rPr lang="en-US" sz="3100" b="1" dirty="0">
                <a:solidFill>
                  <a:schemeClr val="tx1">
                    <a:lumMod val="95000"/>
                    <a:lumOff val="5000"/>
                  </a:schemeClr>
                </a:solidFill>
              </a:rPr>
              <a:t> </a:t>
            </a:r>
            <a:br>
              <a:rPr lang="en-US" sz="3100" b="1" dirty="0">
                <a:solidFill>
                  <a:schemeClr val="bg1"/>
                </a:solidFill>
              </a:rPr>
            </a:br>
            <a:endParaRPr lang="en-US" sz="2400" b="1" dirty="0">
              <a:solidFill>
                <a:schemeClr val="bg1"/>
              </a:solidFill>
            </a:endParaRPr>
          </a:p>
        </p:txBody>
      </p:sp>
      <p:sp>
        <p:nvSpPr>
          <p:cNvPr id="190467" name="Rectangle 3"/>
          <p:cNvSpPr>
            <a:spLocks noGrp="1" noChangeArrowheads="1"/>
          </p:cNvSpPr>
          <p:nvPr>
            <p:ph type="body" idx="1"/>
          </p:nvPr>
        </p:nvSpPr>
        <p:spPr>
          <a:xfrm>
            <a:off x="2" y="933451"/>
            <a:ext cx="12191998" cy="3475204"/>
          </a:xfrm>
          <a:solidFill>
            <a:schemeClr val="bg1"/>
          </a:solidFill>
          <a:ln>
            <a:solidFill>
              <a:srgbClr val="FF0000"/>
            </a:solidFill>
          </a:ln>
        </p:spPr>
        <p:txBody>
          <a:bodyPr>
            <a:noAutofit/>
          </a:bodyPr>
          <a:lstStyle/>
          <a:p>
            <a:pPr marL="0" indent="0" algn="just">
              <a:spcBef>
                <a:spcPts val="0"/>
              </a:spcBef>
              <a:buNone/>
            </a:pPr>
            <a:r>
              <a:rPr lang="en-US" sz="2800" dirty="0">
                <a:solidFill>
                  <a:srgbClr val="002060"/>
                </a:solidFill>
              </a:rPr>
              <a:t>A research problem is a definite or clear expression [statement] about </a:t>
            </a:r>
          </a:p>
          <a:p>
            <a:pPr algn="just">
              <a:spcBef>
                <a:spcPts val="0"/>
              </a:spcBef>
            </a:pPr>
            <a:r>
              <a:rPr lang="en-US" sz="2800" dirty="0">
                <a:solidFill>
                  <a:srgbClr val="FF0000"/>
                </a:solidFill>
              </a:rPr>
              <a:t>an area of concern</a:t>
            </a:r>
            <a:r>
              <a:rPr lang="en-US" sz="2800" dirty="0">
                <a:solidFill>
                  <a:srgbClr val="002060"/>
                </a:solidFill>
              </a:rPr>
              <a:t>, </a:t>
            </a:r>
          </a:p>
          <a:p>
            <a:pPr algn="just">
              <a:spcBef>
                <a:spcPts val="0"/>
              </a:spcBef>
            </a:pPr>
            <a:r>
              <a:rPr lang="en-US" sz="2800" dirty="0">
                <a:solidFill>
                  <a:srgbClr val="FF0000"/>
                </a:solidFill>
              </a:rPr>
              <a:t>a condition to be improved upon</a:t>
            </a:r>
            <a:r>
              <a:rPr lang="en-US" sz="2800" dirty="0">
                <a:solidFill>
                  <a:srgbClr val="002060"/>
                </a:solidFill>
              </a:rPr>
              <a:t>, </a:t>
            </a:r>
          </a:p>
          <a:p>
            <a:pPr algn="just">
              <a:spcBef>
                <a:spcPts val="0"/>
              </a:spcBef>
            </a:pPr>
            <a:r>
              <a:rPr lang="en-US" sz="2800" dirty="0">
                <a:solidFill>
                  <a:srgbClr val="FF0000"/>
                </a:solidFill>
              </a:rPr>
              <a:t>a difficulty to be eliminated</a:t>
            </a:r>
            <a:r>
              <a:rPr lang="en-US" sz="2800" dirty="0">
                <a:solidFill>
                  <a:srgbClr val="002060"/>
                </a:solidFill>
              </a:rPr>
              <a:t>, </a:t>
            </a:r>
          </a:p>
          <a:p>
            <a:pPr algn="just">
              <a:spcBef>
                <a:spcPts val="0"/>
              </a:spcBef>
            </a:pPr>
            <a:r>
              <a:rPr lang="en-US" sz="2800" dirty="0">
                <a:solidFill>
                  <a:srgbClr val="FF0000"/>
                </a:solidFill>
              </a:rPr>
              <a:t>or a troubling question that exists in scholarly literature, in theory, or within existing practice </a:t>
            </a:r>
          </a:p>
          <a:p>
            <a:pPr marL="0" indent="0" algn="just">
              <a:spcBef>
                <a:spcPts val="0"/>
              </a:spcBef>
              <a:buNone/>
            </a:pPr>
            <a:r>
              <a:rPr lang="en-US" sz="2800" dirty="0">
                <a:solidFill>
                  <a:srgbClr val="002060"/>
                </a:solidFill>
              </a:rPr>
              <a:t>that points to a need for meaningful understanding and deliberate investigation </a:t>
            </a:r>
            <a:r>
              <a:rPr lang="en-US" sz="1800" i="1" dirty="0">
                <a:solidFill>
                  <a:srgbClr val="002060"/>
                </a:solidFill>
              </a:rPr>
              <a:t>(Bryman, 2007)</a:t>
            </a:r>
            <a:endParaRPr lang="en-US" i="1" dirty="0">
              <a:solidFill>
                <a:srgbClr val="002060"/>
              </a:solidFill>
            </a:endParaRPr>
          </a:p>
        </p:txBody>
      </p:sp>
      <p:sp>
        <p:nvSpPr>
          <p:cNvPr id="3" name="Slide Number Placeholder 2">
            <a:extLst>
              <a:ext uri="{FF2B5EF4-FFF2-40B4-BE49-F238E27FC236}">
                <a16:creationId xmlns:a16="http://schemas.microsoft.com/office/drawing/2014/main" id="{FCF7F8C0-2030-48A2-9370-572C8BCC0406}"/>
              </a:ext>
            </a:extLst>
          </p:cNvPr>
          <p:cNvSpPr>
            <a:spLocks noGrp="1"/>
          </p:cNvSpPr>
          <p:nvPr>
            <p:ph type="sldNum" sz="quarter" idx="12"/>
          </p:nvPr>
        </p:nvSpPr>
        <p:spPr>
          <a:xfrm>
            <a:off x="8069192" y="6217920"/>
            <a:ext cx="274320" cy="365760"/>
          </a:xfrm>
          <a:prstGeom prst="ellipse">
            <a:avLst/>
          </a:prstGeom>
          <a:solidFill>
            <a:srgbClr val="1D1D1D">
              <a:alpha val="70000"/>
            </a:srgbClr>
          </a:solidFill>
        </p:spPr>
        <p:txBody>
          <a:bodyPr vert="horz" lIns="18288" tIns="45720" rIns="18288" bIns="45720" rtlCol="0" anchor="ctr">
            <a:noAutofit/>
          </a:bodyPr>
          <a:lstStyle>
            <a:defPPr>
              <a:defRPr lang="en-US"/>
            </a:defPPr>
            <a:lvl1pPr marL="0" algn="ctr" defTabSz="914400" rtl="0" eaLnBrk="1" latinLnBrk="0" hangingPunct="1">
              <a:defRPr sz="825" kern="1200" spc="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3429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825"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342900" rtl="0" eaLnBrk="1" fontAlgn="auto" latinLnBrk="0" hangingPunct="1">
                <a:lnSpc>
                  <a:spcPct val="100000"/>
                </a:lnSpc>
                <a:spcBef>
                  <a:spcPts val="0"/>
                </a:spcBef>
                <a:spcAft>
                  <a:spcPts val="0"/>
                </a:spcAft>
                <a:buClrTx/>
                <a:buSzTx/>
                <a:buFontTx/>
                <a:buNone/>
                <a:tabLst/>
                <a:defRPr/>
              </a:pPr>
              <a:t>3</a:t>
            </a:fld>
            <a:endParaRPr kumimoji="0" lang="en-US" sz="24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6" name="TextBox 5">
            <a:extLst>
              <a:ext uri="{FF2B5EF4-FFF2-40B4-BE49-F238E27FC236}">
                <a16:creationId xmlns:a16="http://schemas.microsoft.com/office/drawing/2014/main" id="{4F13BC62-9075-4B64-8759-402DB36FD4E1}"/>
              </a:ext>
            </a:extLst>
          </p:cNvPr>
          <p:cNvSpPr txBox="1"/>
          <p:nvPr/>
        </p:nvSpPr>
        <p:spPr>
          <a:xfrm>
            <a:off x="-2" y="5988189"/>
            <a:ext cx="12192000" cy="830997"/>
          </a:xfrm>
          <a:prstGeom prst="rect">
            <a:avLst/>
          </a:prstGeom>
          <a:solidFill>
            <a:schemeClr val="bg1"/>
          </a:solidFill>
          <a:ln>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1600" b="0" i="0" u="none" strike="noStrike" kern="1200" cap="none" spc="0" normalizeH="0" baseline="0" noProof="0" dirty="0">
                <a:ln>
                  <a:noFill/>
                </a:ln>
                <a:solidFill>
                  <a:srgbClr val="000000"/>
                </a:solidFill>
                <a:effectLst/>
                <a:uLnTx/>
                <a:uFillTx/>
                <a:latin typeface="Arial"/>
                <a:ea typeface="+mn-ea"/>
                <a:cs typeface="+mn-cs"/>
              </a:rPr>
              <a:t>Bryman, Alan. “The Research Question in Social Research: What is its Role?” International Journal of Social Research Methodology 10 (2007): 5-20; Guba, Egon G., and </a:t>
            </a:r>
            <a:r>
              <a:rPr kumimoji="0" lang="en-MY" sz="1600" b="0" i="0" u="none" strike="noStrike" kern="1200" cap="none" spc="0" normalizeH="0" baseline="0" noProof="0" dirty="0" err="1">
                <a:ln>
                  <a:noFill/>
                </a:ln>
                <a:solidFill>
                  <a:srgbClr val="000000"/>
                </a:solidFill>
                <a:effectLst/>
                <a:uLnTx/>
                <a:uFillTx/>
                <a:latin typeface="Arial"/>
                <a:ea typeface="+mn-ea"/>
                <a:cs typeface="+mn-cs"/>
              </a:rPr>
              <a:t>Yvonna</a:t>
            </a:r>
            <a:r>
              <a:rPr kumimoji="0" lang="en-MY" sz="1600" b="0" i="0" u="none" strike="noStrike" kern="1200" cap="none" spc="0" normalizeH="0" baseline="0" noProof="0" dirty="0">
                <a:ln>
                  <a:noFill/>
                </a:ln>
                <a:solidFill>
                  <a:srgbClr val="000000"/>
                </a:solidFill>
                <a:effectLst/>
                <a:uLnTx/>
                <a:uFillTx/>
                <a:latin typeface="Arial"/>
                <a:ea typeface="+mn-ea"/>
                <a:cs typeface="+mn-cs"/>
              </a:rPr>
              <a:t> S. Lincoln. “Competing Paradigms in Qualitative Research.” In Handbook of Qualitative Research. Norman K. Denzin and </a:t>
            </a:r>
            <a:r>
              <a:rPr kumimoji="0" lang="en-MY" sz="1600" b="0" i="0" u="none" strike="noStrike" kern="1200" cap="none" spc="0" normalizeH="0" baseline="0" noProof="0" dirty="0" err="1">
                <a:ln>
                  <a:noFill/>
                </a:ln>
                <a:solidFill>
                  <a:srgbClr val="000000"/>
                </a:solidFill>
                <a:effectLst/>
                <a:uLnTx/>
                <a:uFillTx/>
                <a:latin typeface="Arial"/>
                <a:ea typeface="+mn-ea"/>
                <a:cs typeface="+mn-cs"/>
              </a:rPr>
              <a:t>Yvonna</a:t>
            </a:r>
            <a:r>
              <a:rPr kumimoji="0" lang="en-MY" sz="1600" b="0" i="0" u="none" strike="noStrike" kern="1200" cap="none" spc="0" normalizeH="0" baseline="0" noProof="0" dirty="0">
                <a:ln>
                  <a:noFill/>
                </a:ln>
                <a:solidFill>
                  <a:srgbClr val="000000"/>
                </a:solidFill>
                <a:effectLst/>
                <a:uLnTx/>
                <a:uFillTx/>
                <a:latin typeface="Arial"/>
                <a:ea typeface="+mn-ea"/>
                <a:cs typeface="+mn-cs"/>
              </a:rPr>
              <a:t> S. Lincoln, editors. (Thousand Oaks, CA: Sage, 1994), pp. 105-117.</a:t>
            </a:r>
          </a:p>
        </p:txBody>
      </p:sp>
      <p:sp>
        <p:nvSpPr>
          <p:cNvPr id="8" name="TextBox 7">
            <a:extLst>
              <a:ext uri="{FF2B5EF4-FFF2-40B4-BE49-F238E27FC236}">
                <a16:creationId xmlns:a16="http://schemas.microsoft.com/office/drawing/2014/main" id="{643421DE-777C-42A9-9448-3DC277C1E03A}"/>
              </a:ext>
            </a:extLst>
          </p:cNvPr>
          <p:cNvSpPr txBox="1"/>
          <p:nvPr/>
        </p:nvSpPr>
        <p:spPr>
          <a:xfrm>
            <a:off x="0" y="4456037"/>
            <a:ext cx="8069192" cy="1569660"/>
          </a:xfrm>
          <a:prstGeom prst="rect">
            <a:avLst/>
          </a:prstGeom>
          <a:solidFill>
            <a:schemeClr val="bg1"/>
          </a:solidFill>
          <a:ln>
            <a:solidFill>
              <a:srgbClr val="FF0000"/>
            </a:solidFill>
          </a:ln>
        </p:spPr>
        <p:txBody>
          <a:bodyPr wrap="square">
            <a:spAutoFit/>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2400" b="0" i="1" u="none" strike="noStrike" kern="0" cap="none" spc="0" normalizeH="0" baseline="0" noProof="0" dirty="0">
                <a:ln>
                  <a:noFill/>
                </a:ln>
                <a:solidFill>
                  <a:srgbClr val="0070C0"/>
                </a:solidFill>
                <a:effectLst/>
                <a:uLnTx/>
                <a:uFillTx/>
                <a:latin typeface="Arial"/>
                <a:ea typeface="+mn-ea"/>
                <a:cs typeface="+mn-cs"/>
              </a:rPr>
              <a:t>A problem area is an area of interest to the researcher where </a:t>
            </a:r>
            <a:r>
              <a:rPr kumimoji="0" lang="en-US" sz="2400" b="1" i="1" u="none" strike="noStrike" kern="0" cap="none" spc="0" normalizeH="0" baseline="0" noProof="0" dirty="0">
                <a:ln>
                  <a:noFill/>
                </a:ln>
                <a:solidFill>
                  <a:srgbClr val="002060"/>
                </a:solidFill>
                <a:effectLst/>
                <a:uLnTx/>
                <a:uFillTx/>
                <a:latin typeface="Arial"/>
                <a:ea typeface="+mn-ea"/>
                <a:cs typeface="+mn-cs"/>
              </a:rPr>
              <a:t>some aspect(s) is (are) still to be studied </a:t>
            </a:r>
            <a:r>
              <a:rPr kumimoji="0" lang="en-US" sz="2400" b="0" i="1" u="none" strike="noStrike" kern="0" cap="none" spc="0" normalizeH="0" baseline="0" noProof="0" dirty="0">
                <a:ln>
                  <a:noFill/>
                </a:ln>
                <a:solidFill>
                  <a:srgbClr val="0070C0"/>
                </a:solidFill>
                <a:effectLst/>
                <a:uLnTx/>
                <a:uFillTx/>
                <a:latin typeface="Arial"/>
                <a:ea typeface="+mn-ea"/>
                <a:cs typeface="+mn-cs"/>
              </a:rPr>
              <a:t>to find a complete or even a partial solution to an existing or an anticipated unanswered question</a:t>
            </a:r>
            <a:r>
              <a:rPr kumimoji="0" lang="en-US" sz="2000" b="0" i="1" u="none" strike="noStrike" kern="0" cap="none" spc="0" normalizeH="0" baseline="0" noProof="0" dirty="0">
                <a:ln>
                  <a:noFill/>
                </a:ln>
                <a:solidFill>
                  <a:srgbClr val="FF0000"/>
                </a:solidFill>
                <a:effectLst/>
                <a:uLnTx/>
                <a:uFillTx/>
                <a:latin typeface="Arial"/>
                <a:ea typeface="+mn-ea"/>
                <a:cs typeface="+mn-cs"/>
              </a:rPr>
              <a:t>.</a:t>
            </a:r>
          </a:p>
        </p:txBody>
      </p:sp>
      <p:sp>
        <p:nvSpPr>
          <p:cNvPr id="5" name="Rectangle 4">
            <a:extLst>
              <a:ext uri="{FF2B5EF4-FFF2-40B4-BE49-F238E27FC236}">
                <a16:creationId xmlns:a16="http://schemas.microsoft.com/office/drawing/2014/main" id="{2A5D07F2-DE40-4869-BC86-4F4844F16DE7}"/>
              </a:ext>
            </a:extLst>
          </p:cNvPr>
          <p:cNvSpPr/>
          <p:nvPr/>
        </p:nvSpPr>
        <p:spPr bwMode="auto">
          <a:xfrm>
            <a:off x="8998857" y="4456037"/>
            <a:ext cx="3033486" cy="1468512"/>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MY" sz="2400" b="1" i="0" u="none" strike="noStrike" kern="1200" cap="none" spc="0" normalizeH="0" baseline="0" noProof="0" dirty="0">
                <a:ln>
                  <a:noFill/>
                </a:ln>
                <a:solidFill>
                  <a:srgbClr val="002060"/>
                </a:solidFill>
                <a:effectLst/>
                <a:uLnTx/>
                <a:uFillTx/>
                <a:latin typeface="Arial" charset="0"/>
                <a:ea typeface="+mn-ea"/>
                <a:cs typeface="+mn-cs"/>
              </a:rPr>
              <a:t>Purpose Statement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MY" sz="2400" b="1" i="0" u="none" strike="noStrike" kern="1200" cap="none" spc="0" normalizeH="0" baseline="0" noProof="0" dirty="0">
                <a:ln>
                  <a:noFill/>
                </a:ln>
                <a:solidFill>
                  <a:srgbClr val="002060"/>
                </a:solidFill>
                <a:effectLst/>
                <a:uLnTx/>
                <a:uFillTx/>
                <a:latin typeface="Arial" charset="0"/>
                <a:ea typeface="+mn-ea"/>
                <a:cs typeface="+mn-cs"/>
              </a:rPr>
              <a:t>Objective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MY" sz="2000" b="1" i="0" u="none" strike="noStrike" kern="1200" cap="none" spc="0" normalizeH="0" baseline="0" noProof="0" dirty="0">
                <a:ln>
                  <a:noFill/>
                </a:ln>
                <a:solidFill>
                  <a:srgbClr val="002060"/>
                </a:solidFill>
                <a:effectLst/>
                <a:uLnTx/>
                <a:uFillTx/>
                <a:latin typeface="Arial" charset="0"/>
                <a:ea typeface="+mn-ea"/>
                <a:cs typeface="+mn-cs"/>
              </a:rPr>
              <a:t>Research Questions</a:t>
            </a:r>
            <a:endParaRPr kumimoji="0" lang="en-MY" sz="1600" b="1" i="0" u="none" strike="noStrike" kern="1200" cap="none" spc="0" normalizeH="0" baseline="0" noProof="0" dirty="0">
              <a:ln>
                <a:noFill/>
              </a:ln>
              <a:solidFill>
                <a:srgbClr val="002060"/>
              </a:solidFill>
              <a:effectLst/>
              <a:uLnTx/>
              <a:uFillTx/>
              <a:latin typeface="Arial" charset="0"/>
              <a:ea typeface="+mn-ea"/>
              <a:cs typeface="+mn-cs"/>
            </a:endParaRPr>
          </a:p>
        </p:txBody>
      </p:sp>
      <p:sp>
        <p:nvSpPr>
          <p:cNvPr id="7" name="Arrow: Right 6">
            <a:extLst>
              <a:ext uri="{FF2B5EF4-FFF2-40B4-BE49-F238E27FC236}">
                <a16:creationId xmlns:a16="http://schemas.microsoft.com/office/drawing/2014/main" id="{06532696-81D8-4552-BF9D-FB9D32E20362}"/>
              </a:ext>
            </a:extLst>
          </p:cNvPr>
          <p:cNvSpPr/>
          <p:nvPr/>
        </p:nvSpPr>
        <p:spPr bwMode="auto">
          <a:xfrm>
            <a:off x="8069192" y="4905829"/>
            <a:ext cx="755494" cy="595085"/>
          </a:xfrm>
          <a:prstGeom prst="rightArrow">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MY" sz="18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719088945"/>
      </p:ext>
    </p:extLst>
  </p:cSld>
  <p:clrMapOvr>
    <a:masterClrMapping/>
  </p:clrMapOvr>
  <p:transition>
    <p:zoom dir="in"/>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9CD44-6086-43BA-95EB-0AF06F0AA63A}"/>
              </a:ext>
            </a:extLst>
          </p:cNvPr>
          <p:cNvSpPr>
            <a:spLocks noGrp="1"/>
          </p:cNvSpPr>
          <p:nvPr>
            <p:ph type="title"/>
          </p:nvPr>
        </p:nvSpPr>
        <p:spPr>
          <a:xfrm>
            <a:off x="647700" y="132081"/>
            <a:ext cx="9389533" cy="697819"/>
          </a:xfrm>
        </p:spPr>
        <p:txBody>
          <a:bodyPr/>
          <a:lstStyle/>
          <a:p>
            <a:r>
              <a:rPr lang="en-MY" sz="3600" b="1" dirty="0">
                <a:solidFill>
                  <a:srgbClr val="C00000"/>
                </a:solidFill>
              </a:rPr>
              <a:t>Purpose Statement and Objective</a:t>
            </a:r>
          </a:p>
        </p:txBody>
      </p:sp>
      <p:sp>
        <p:nvSpPr>
          <p:cNvPr id="3" name="Footer Placeholder 2">
            <a:extLst>
              <a:ext uri="{FF2B5EF4-FFF2-40B4-BE49-F238E27FC236}">
                <a16:creationId xmlns:a16="http://schemas.microsoft.com/office/drawing/2014/main" id="{027BC4B9-C7A7-4D55-B12E-22A83326C8E3}"/>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Arial"/>
                <a:ea typeface="+mn-ea"/>
                <a:cs typeface="+mn-cs"/>
              </a:rPr>
              <a:t>Dr Jugindar Singh</a:t>
            </a:r>
          </a:p>
        </p:txBody>
      </p:sp>
      <p:sp>
        <p:nvSpPr>
          <p:cNvPr id="5" name="TextBox 4">
            <a:extLst>
              <a:ext uri="{FF2B5EF4-FFF2-40B4-BE49-F238E27FC236}">
                <a16:creationId xmlns:a16="http://schemas.microsoft.com/office/drawing/2014/main" id="{DD494A4C-B529-4971-9BAA-EDC188C40A21}"/>
              </a:ext>
            </a:extLst>
          </p:cNvPr>
          <p:cNvSpPr txBox="1"/>
          <p:nvPr/>
        </p:nvSpPr>
        <p:spPr>
          <a:xfrm>
            <a:off x="0" y="835469"/>
            <a:ext cx="6096000" cy="5324535"/>
          </a:xfrm>
          <a:prstGeom prst="rect">
            <a:avLst/>
          </a:prstGeom>
          <a:noFill/>
          <a:ln>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
                <a:ea typeface="+mn-ea"/>
                <a:cs typeface="+mn-cs"/>
              </a:rPr>
              <a:t>Purpose Statement - Quantitative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Arial"/>
                <a:ea typeface="+mn-ea"/>
                <a:cs typeface="+mn-cs"/>
              </a:rPr>
              <a:t>The purpose of this study is to determine if different types of teacher feedback affect 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Arial"/>
                <a:ea typeface="+mn-ea"/>
                <a:cs typeface="+mn-cs"/>
              </a:rPr>
              <a:t>fifth-grade student’s motivation and achievement.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2060"/>
                </a:solidFill>
                <a:effectLst/>
                <a:uLnTx/>
                <a:uFillTx/>
                <a:latin typeface="Arial"/>
                <a:ea typeface="+mn-ea"/>
                <a:cs typeface="+mn-cs"/>
              </a:rPr>
              <a:t>Variables</a:t>
            </a:r>
            <a:r>
              <a:rPr kumimoji="0" lang="en-US" sz="2200" b="0" i="0" u="none" strike="noStrike" kern="1200" cap="none" spc="0" normalizeH="0" baseline="0" noProof="0" dirty="0">
                <a:ln>
                  <a:noFill/>
                </a:ln>
                <a:solidFill>
                  <a:srgbClr val="000000"/>
                </a:solidFill>
                <a:effectLst/>
                <a:uLnTx/>
                <a:uFillTx/>
                <a:latin typeface="Arial"/>
                <a:ea typeface="+mn-ea"/>
                <a:cs typeface="+mn-cs"/>
              </a:rPr>
              <a:t>: The independent variables will be different types of feedback (i.e., graphical and traditional report cards); the dependent variables will be student motivation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Arial"/>
                <a:ea typeface="+mn-ea"/>
                <a:cs typeface="+mn-cs"/>
              </a:rPr>
              <a:t>and achievement as measured using numeric scales.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2060"/>
                </a:solidFill>
                <a:effectLst/>
                <a:uLnTx/>
                <a:uFillTx/>
                <a:latin typeface="Arial"/>
                <a:ea typeface="+mn-ea"/>
                <a:cs typeface="+mn-cs"/>
              </a:rPr>
              <a:t>Participants</a:t>
            </a:r>
            <a:r>
              <a:rPr kumimoji="0" lang="en-US" sz="2200" b="0" i="0" u="none" strike="noStrike" kern="1200" cap="none" spc="0" normalizeH="0" baseline="0" noProof="0" dirty="0">
                <a:ln>
                  <a:noFill/>
                </a:ln>
                <a:solidFill>
                  <a:srgbClr val="000000"/>
                </a:solidFill>
                <a:effectLst/>
                <a:uLnTx/>
                <a:uFillTx/>
                <a:latin typeface="Arial"/>
                <a:ea typeface="+mn-ea"/>
                <a:cs typeface="+mn-cs"/>
              </a:rPr>
              <a:t>: Teachers and fifth-grade students.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2060"/>
                </a:solidFill>
                <a:effectLst/>
                <a:uLnTx/>
                <a:uFillTx/>
                <a:latin typeface="Arial"/>
                <a:ea typeface="+mn-ea"/>
                <a:cs typeface="+mn-cs"/>
              </a:rPr>
              <a:t>Unit of analysis</a:t>
            </a:r>
            <a:r>
              <a:rPr kumimoji="0" lang="en-US" sz="2200" b="0" i="0" u="none" strike="noStrike" kern="1200" cap="none" spc="0" normalizeH="0" baseline="0" noProof="0" dirty="0">
                <a:ln>
                  <a:noFill/>
                </a:ln>
                <a:solidFill>
                  <a:srgbClr val="000000"/>
                </a:solidFill>
                <a:effectLst/>
                <a:uLnTx/>
                <a:uFillTx/>
                <a:latin typeface="Arial"/>
                <a:ea typeface="+mn-ea"/>
                <a:cs typeface="+mn-cs"/>
              </a:rPr>
              <a:t>: Students.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2060"/>
                </a:solidFill>
                <a:effectLst/>
                <a:uLnTx/>
                <a:uFillTx/>
                <a:latin typeface="Arial"/>
                <a:ea typeface="+mn-ea"/>
                <a:cs typeface="+mn-cs"/>
              </a:rPr>
              <a:t>Location</a:t>
            </a:r>
            <a:r>
              <a:rPr kumimoji="0" lang="en-US" sz="2200" b="0" i="0" u="none" strike="noStrike" kern="1200" cap="none" spc="0" normalizeH="0" baseline="0" noProof="0" dirty="0">
                <a:ln>
                  <a:noFill/>
                </a:ln>
                <a:solidFill>
                  <a:srgbClr val="000000"/>
                </a:solidFill>
                <a:effectLst/>
                <a:uLnTx/>
                <a:uFillTx/>
                <a:latin typeface="Arial"/>
                <a:ea typeface="+mn-ea"/>
                <a:cs typeface="+mn-cs"/>
              </a:rPr>
              <a:t>: An elementary school in Dade County, Florida.</a:t>
            </a:r>
            <a:endParaRPr kumimoji="0" lang="en-MY" sz="2200" b="0" i="0" u="none" strike="noStrike" kern="1200" cap="none" spc="0" normalizeH="0" baseline="0" noProof="0" dirty="0">
              <a:ln>
                <a:noFill/>
              </a:ln>
              <a:solidFill>
                <a:srgbClr val="000000"/>
              </a:solidFill>
              <a:effectLst/>
              <a:uLnTx/>
              <a:uFillTx/>
              <a:latin typeface="Arial"/>
              <a:ea typeface="+mn-ea"/>
              <a:cs typeface="+mn-cs"/>
            </a:endParaRPr>
          </a:p>
        </p:txBody>
      </p:sp>
      <p:sp>
        <p:nvSpPr>
          <p:cNvPr id="7" name="TextBox 6">
            <a:extLst>
              <a:ext uri="{FF2B5EF4-FFF2-40B4-BE49-F238E27FC236}">
                <a16:creationId xmlns:a16="http://schemas.microsoft.com/office/drawing/2014/main" id="{546424F7-663B-4745-8943-7F3C1D1FE28A}"/>
              </a:ext>
            </a:extLst>
          </p:cNvPr>
          <p:cNvSpPr txBox="1"/>
          <p:nvPr/>
        </p:nvSpPr>
        <p:spPr>
          <a:xfrm>
            <a:off x="6237514" y="835469"/>
            <a:ext cx="5954486" cy="5324535"/>
          </a:xfrm>
          <a:prstGeom prst="rect">
            <a:avLst/>
          </a:prstGeom>
          <a:solidFill>
            <a:schemeClr val="bg1">
              <a:lumMod val="95000"/>
            </a:schemeClr>
          </a:solidFill>
          <a:ln>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2800" b="1" i="1" u="none" strike="noStrike" kern="1200" cap="none" spc="0" normalizeH="0" baseline="0" noProof="0" dirty="0">
                <a:ln>
                  <a:noFill/>
                </a:ln>
                <a:solidFill>
                  <a:srgbClr val="FF0000"/>
                </a:solidFill>
                <a:effectLst/>
                <a:uLnTx/>
                <a:uFillTx/>
                <a:latin typeface="NewsGothicBT-BoldItalic"/>
                <a:ea typeface="+mn-ea"/>
                <a:cs typeface="+mn-cs"/>
              </a:rPr>
              <a:t>Purpose Statement </a:t>
            </a:r>
            <a:r>
              <a:rPr kumimoji="0" lang="en-MY" sz="2800" b="1" i="1" u="none" strike="noStrike" kern="1200" cap="none" spc="0" normalizeH="0" baseline="0" noProof="0">
                <a:ln>
                  <a:noFill/>
                </a:ln>
                <a:solidFill>
                  <a:srgbClr val="FF0000"/>
                </a:solidFill>
                <a:effectLst/>
                <a:uLnTx/>
                <a:uFillTx/>
                <a:latin typeface="NewsGothicBT-BoldItalic"/>
                <a:ea typeface="+mn-ea"/>
                <a:cs typeface="+mn-cs"/>
              </a:rPr>
              <a:t>- Qualitative</a:t>
            </a:r>
            <a:endParaRPr kumimoji="0" lang="en-MY" sz="2800" b="1" i="1" u="none" strike="noStrike" kern="1200" cap="none" spc="0" normalizeH="0" baseline="0" noProof="0" dirty="0">
              <a:ln>
                <a:noFill/>
              </a:ln>
              <a:solidFill>
                <a:srgbClr val="FF0000"/>
              </a:solidFill>
              <a:effectLst/>
              <a:uLnTx/>
              <a:uFillTx/>
              <a:latin typeface="NewsGothicBT-BoldItal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NewsGothicBT-Roman"/>
                <a:ea typeface="+mn-ea"/>
                <a:cs typeface="+mn-cs"/>
              </a:rPr>
              <a:t>The purpose of this study is to understand the life experiences of female math majors 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NewsGothicBT-Roman"/>
                <a:ea typeface="+mn-ea"/>
                <a:cs typeface="+mn-cs"/>
              </a:rPr>
              <a:t>an effort to understand why they chose to major in math.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33399">
                    <a:lumMod val="50000"/>
                  </a:srgbClr>
                </a:solidFill>
                <a:effectLst/>
                <a:uLnTx/>
                <a:uFillTx/>
                <a:latin typeface="NewsGothicBT-Roman"/>
                <a:ea typeface="+mn-ea"/>
                <a:cs typeface="+mn-cs"/>
              </a:rPr>
              <a:t>Central phenomenon</a:t>
            </a:r>
            <a:r>
              <a:rPr kumimoji="0" lang="en-US" sz="2400" b="0" i="0" u="none" strike="noStrike" kern="1200" cap="none" spc="0" normalizeH="0" baseline="0" noProof="0" dirty="0">
                <a:ln>
                  <a:noFill/>
                </a:ln>
                <a:solidFill>
                  <a:srgbClr val="000000"/>
                </a:solidFill>
                <a:effectLst/>
                <a:uLnTx/>
                <a:uFillTx/>
                <a:latin typeface="NewsGothicBT-Roman"/>
                <a:ea typeface="+mn-ea"/>
                <a:cs typeface="+mn-cs"/>
              </a:rPr>
              <a:t>: Reasons females choose to major in math.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2400" b="0" i="0" u="none" strike="noStrike" kern="1200" cap="none" spc="0" normalizeH="0" baseline="0" noProof="0" dirty="0">
                <a:ln>
                  <a:noFill/>
                </a:ln>
                <a:solidFill>
                  <a:srgbClr val="333399">
                    <a:lumMod val="50000"/>
                  </a:srgbClr>
                </a:solidFill>
                <a:effectLst/>
                <a:uLnTx/>
                <a:uFillTx/>
                <a:latin typeface="NewsGothicBT-Roman"/>
                <a:ea typeface="+mn-ea"/>
                <a:cs typeface="+mn-cs"/>
              </a:rPr>
              <a:t>Participants</a:t>
            </a:r>
            <a:r>
              <a:rPr kumimoji="0" lang="en-MY" sz="2400" b="0" i="0" u="none" strike="noStrike" kern="1200" cap="none" spc="0" normalizeH="0" baseline="0" noProof="0" dirty="0">
                <a:ln>
                  <a:noFill/>
                </a:ln>
                <a:solidFill>
                  <a:srgbClr val="000000"/>
                </a:solidFill>
                <a:effectLst/>
                <a:uLnTx/>
                <a:uFillTx/>
                <a:latin typeface="NewsGothicBT-Roman"/>
                <a:ea typeface="+mn-ea"/>
                <a:cs typeface="+mn-cs"/>
              </a:rPr>
              <a:t>: Female math majors.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NewsGothicBT-Roman"/>
                <a:ea typeface="+mn-ea"/>
                <a:cs typeface="+mn-cs"/>
              </a:rPr>
              <a:t>Unit of analysis: Individual female math majors.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2400" b="0" i="0" u="none" strike="noStrike" kern="1200" cap="none" spc="0" normalizeH="0" baseline="0" noProof="0" dirty="0">
                <a:ln>
                  <a:noFill/>
                </a:ln>
                <a:solidFill>
                  <a:srgbClr val="333399">
                    <a:lumMod val="50000"/>
                  </a:srgbClr>
                </a:solidFill>
                <a:effectLst/>
                <a:uLnTx/>
                <a:uFillTx/>
                <a:latin typeface="NewsGothicBT-Roman"/>
                <a:ea typeface="+mn-ea"/>
                <a:cs typeface="+mn-cs"/>
              </a:rPr>
              <a:t>Location</a:t>
            </a:r>
            <a:r>
              <a:rPr kumimoji="0" lang="en-MY" sz="2400" b="0" i="0" u="none" strike="noStrike" kern="1200" cap="none" spc="0" normalizeH="0" baseline="0" noProof="0" dirty="0">
                <a:ln>
                  <a:noFill/>
                </a:ln>
                <a:solidFill>
                  <a:srgbClr val="000000"/>
                </a:solidFill>
                <a:effectLst/>
                <a:uLnTx/>
                <a:uFillTx/>
                <a:latin typeface="NewsGothicBT-Roman"/>
                <a:ea typeface="+mn-ea"/>
                <a:cs typeface="+mn-cs"/>
              </a:rPr>
              <a:t>: Pleasantville University.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2400" b="0" i="0" u="none" strike="noStrike" kern="1200" cap="none" spc="0" normalizeH="0" baseline="0" noProof="0" dirty="0">
              <a:ln>
                <a:noFill/>
              </a:ln>
              <a:solidFill>
                <a:srgbClr val="000000"/>
              </a:solidFill>
              <a:effectLst/>
              <a:uLnTx/>
              <a:uFillTx/>
              <a:latin typeface="NewsGothicBT-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2400" b="0" i="0" u="none" strike="noStrike" kern="1200" cap="none" spc="0" normalizeH="0" baseline="0" noProof="0" dirty="0">
              <a:ln>
                <a:noFill/>
              </a:ln>
              <a:solidFill>
                <a:srgbClr val="000000"/>
              </a:solidFill>
              <a:effectLst/>
              <a:uLnTx/>
              <a:uFillTx/>
              <a:latin typeface="NewsGothicBT-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9" name="TextBox 8">
            <a:extLst>
              <a:ext uri="{FF2B5EF4-FFF2-40B4-BE49-F238E27FC236}">
                <a16:creationId xmlns:a16="http://schemas.microsoft.com/office/drawing/2014/main" id="{2728BC91-4C84-43ED-90D5-BA52869D8B73}"/>
              </a:ext>
            </a:extLst>
          </p:cNvPr>
          <p:cNvSpPr txBox="1"/>
          <p:nvPr/>
        </p:nvSpPr>
        <p:spPr>
          <a:xfrm>
            <a:off x="-16327" y="6155683"/>
            <a:ext cx="12208327" cy="707886"/>
          </a:xfrm>
          <a:prstGeom prst="rect">
            <a:avLst/>
          </a:prstGeom>
          <a:solidFill>
            <a:schemeClr val="bg1">
              <a:lumMod val="95000"/>
            </a:schemeClr>
          </a:solidFill>
          <a:ln>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Arial"/>
                <a:ea typeface="+mn-ea"/>
                <a:cs typeface="+mn-cs"/>
              </a:rPr>
              <a:t>Purpose statement tells the reader the overarching focus or goal of your study and should be included in both quantitative and qualitative research studies</a:t>
            </a:r>
            <a:endParaRPr kumimoji="0" lang="en-MY" sz="2000" b="1" i="0" u="none" strike="noStrike" kern="1200" cap="none" spc="0" normalizeH="0" baseline="0" noProof="0" dirty="0">
              <a:ln>
                <a:noFill/>
              </a:ln>
              <a:solidFill>
                <a:srgbClr val="C00000"/>
              </a:solidFill>
              <a:effectLst/>
              <a:uLnTx/>
              <a:uFillTx/>
              <a:latin typeface="Arial"/>
              <a:ea typeface="+mn-ea"/>
              <a:cs typeface="+mn-cs"/>
            </a:endParaRPr>
          </a:p>
        </p:txBody>
      </p:sp>
    </p:spTree>
    <p:extLst>
      <p:ext uri="{BB962C8B-B14F-4D97-AF65-F5344CB8AC3E}">
        <p14:creationId xmlns:p14="http://schemas.microsoft.com/office/powerpoint/2010/main" val="9380997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69"/>
            <a:ext cx="12192000" cy="616545"/>
          </a:xfrm>
          <a:solidFill>
            <a:srgbClr val="FFCCFF"/>
          </a:solidFill>
        </p:spPr>
        <p:txBody>
          <a:bodyPr>
            <a:normAutofit fontScale="90000"/>
          </a:bodyPr>
          <a:lstStyle/>
          <a:p>
            <a:br>
              <a:rPr lang="en-US" dirty="0"/>
            </a:br>
            <a:br>
              <a:rPr lang="en-US" dirty="0"/>
            </a:br>
            <a:r>
              <a:rPr lang="en-US" sz="6000" b="1" dirty="0">
                <a:solidFill>
                  <a:srgbClr val="FF0000"/>
                </a:solidFill>
              </a:rPr>
              <a:t>Research Purpose/Objective</a:t>
            </a:r>
            <a:br>
              <a:rPr lang="en-US" b="1" dirty="0">
                <a:solidFill>
                  <a:srgbClr val="0070C0"/>
                </a:solidFill>
              </a:rPr>
            </a:br>
            <a:br>
              <a:rPr lang="en-US" dirty="0"/>
            </a:br>
            <a:endParaRPr lang="en-US" dirty="0"/>
          </a:p>
        </p:txBody>
      </p:sp>
      <p:sp>
        <p:nvSpPr>
          <p:cNvPr id="4" name="Content Placeholder 3"/>
          <p:cNvSpPr>
            <a:spLocks noGrp="1"/>
          </p:cNvSpPr>
          <p:nvPr>
            <p:ph sz="half" idx="2"/>
          </p:nvPr>
        </p:nvSpPr>
        <p:spPr>
          <a:xfrm>
            <a:off x="0" y="2293027"/>
            <a:ext cx="5167086" cy="2034041"/>
          </a:xfrm>
          <a:ln>
            <a:solidFill>
              <a:schemeClr val="accent1"/>
            </a:solidFill>
          </a:ln>
        </p:spPr>
        <p:txBody>
          <a:bodyPr>
            <a:normAutofit fontScale="92500"/>
          </a:bodyPr>
          <a:lstStyle/>
          <a:p>
            <a:pPr>
              <a:buNone/>
            </a:pPr>
            <a:r>
              <a:rPr lang="en-US" sz="3200" dirty="0">
                <a:solidFill>
                  <a:srgbClr val="0070C0"/>
                </a:solidFill>
              </a:rPr>
              <a:t>   </a:t>
            </a:r>
            <a:r>
              <a:rPr lang="en-US" sz="2800" b="1" dirty="0">
                <a:solidFill>
                  <a:srgbClr val="0070C0"/>
                </a:solidFill>
              </a:rPr>
              <a:t>Quantitative - Objective</a:t>
            </a:r>
            <a:endParaRPr lang="en-US" b="1" dirty="0">
              <a:solidFill>
                <a:srgbClr val="0070C0"/>
              </a:solidFill>
            </a:endParaRPr>
          </a:p>
          <a:p>
            <a:pPr>
              <a:buNone/>
            </a:pPr>
            <a:r>
              <a:rPr lang="en-US" sz="3200" dirty="0"/>
              <a:t>  </a:t>
            </a:r>
            <a:r>
              <a:rPr lang="en-US" sz="2600" b="1" dirty="0">
                <a:solidFill>
                  <a:srgbClr val="FF0000"/>
                </a:solidFill>
              </a:rPr>
              <a:t>To examine the  relationship between customer satisfaction and customer loyalty </a:t>
            </a:r>
          </a:p>
        </p:txBody>
      </p:sp>
      <p:sp>
        <p:nvSpPr>
          <p:cNvPr id="7" name="Rectangle 6"/>
          <p:cNvSpPr/>
          <p:nvPr/>
        </p:nvSpPr>
        <p:spPr bwMode="auto">
          <a:xfrm>
            <a:off x="1" y="4418028"/>
            <a:ext cx="6037118" cy="2439972"/>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charset="0"/>
                <a:ea typeface="+mn-ea"/>
                <a:cs typeface="+mn-cs"/>
              </a:rPr>
              <a:t>For quantitative study, use the words: </a:t>
            </a:r>
          </a:p>
          <a:p>
            <a:pPr marL="742950" marR="0" lvl="1"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2400" b="1" i="0" u="none" strike="noStrike" kern="1200" cap="none" spc="0" normalizeH="0" baseline="0" noProof="0" dirty="0">
                <a:ln>
                  <a:noFill/>
                </a:ln>
                <a:solidFill>
                  <a:srgbClr val="000000"/>
                </a:solidFill>
                <a:effectLst/>
                <a:uLnTx/>
                <a:uFillTx/>
                <a:latin typeface="Arial" charset="0"/>
                <a:ea typeface="+mn-ea"/>
                <a:cs typeface="+mn-cs"/>
              </a:rPr>
              <a:t>To examine </a:t>
            </a:r>
          </a:p>
          <a:p>
            <a:pPr marL="742950" marR="0" lvl="1"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2400" b="1" i="0" u="none" strike="noStrike" kern="1200" cap="none" spc="0" normalizeH="0" baseline="0" noProof="0" dirty="0">
                <a:ln>
                  <a:noFill/>
                </a:ln>
                <a:solidFill>
                  <a:srgbClr val="000000"/>
                </a:solidFill>
                <a:effectLst/>
                <a:uLnTx/>
                <a:uFillTx/>
                <a:latin typeface="Arial" charset="0"/>
                <a:ea typeface="+mn-ea"/>
                <a:cs typeface="+mn-cs"/>
              </a:rPr>
              <a:t>To evaluate</a:t>
            </a:r>
          </a:p>
          <a:p>
            <a:pPr marL="742950" marR="0" lvl="1"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2400" b="1" i="0" u="none" strike="noStrike" kern="1200" cap="none" spc="0" normalizeH="0" baseline="0" noProof="0" dirty="0">
                <a:ln>
                  <a:noFill/>
                </a:ln>
                <a:solidFill>
                  <a:srgbClr val="000000"/>
                </a:solidFill>
                <a:effectLst/>
                <a:uLnTx/>
                <a:uFillTx/>
                <a:latin typeface="Arial" charset="0"/>
                <a:ea typeface="+mn-ea"/>
                <a:cs typeface="+mn-cs"/>
              </a:rPr>
              <a:t>To determine</a:t>
            </a:r>
          </a:p>
          <a:p>
            <a:pPr marL="742950" marR="0" lvl="1"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2400" b="1" i="0" u="none" strike="noStrike" kern="1200" cap="none" spc="0" normalizeH="0" baseline="0" noProof="0" dirty="0">
                <a:ln>
                  <a:noFill/>
                </a:ln>
                <a:solidFill>
                  <a:srgbClr val="000000"/>
                </a:solidFill>
                <a:effectLst/>
                <a:uLnTx/>
                <a:uFillTx/>
                <a:latin typeface="Arial" charset="0"/>
                <a:ea typeface="+mn-ea"/>
                <a:cs typeface="+mn-cs"/>
              </a:rPr>
              <a:t>To assess       </a:t>
            </a:r>
            <a:r>
              <a:rPr kumimoji="0" lang="en-US" sz="2000" b="0" i="0" u="none" strike="noStrike" kern="1200" cap="none" spc="0" normalizeH="0" baseline="0" noProof="0" dirty="0">
                <a:ln>
                  <a:noFill/>
                </a:ln>
                <a:solidFill>
                  <a:srgbClr val="000000"/>
                </a:solidFill>
                <a:effectLst/>
                <a:uLnTx/>
                <a:uFillTx/>
                <a:latin typeface="Arial" charset="0"/>
                <a:ea typeface="+mn-ea"/>
                <a:cs typeface="+mn-cs"/>
              </a:rPr>
              <a:t>       </a:t>
            </a:r>
            <a:r>
              <a:rPr kumimoji="0" lang="en-US" sz="1800"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8" name="Rectangle 7"/>
          <p:cNvSpPr/>
          <p:nvPr/>
        </p:nvSpPr>
        <p:spPr bwMode="auto">
          <a:xfrm>
            <a:off x="6189518" y="4418029"/>
            <a:ext cx="5869960" cy="2439972"/>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charset="0"/>
                <a:ea typeface="+mn-ea"/>
                <a:cs typeface="+mn-cs"/>
              </a:rPr>
              <a:t>For qualitative study, use the words: </a:t>
            </a:r>
          </a:p>
          <a:p>
            <a:pPr marL="742950" marR="0" lvl="1"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2400" b="1" i="0" u="none" strike="noStrike" kern="1200" cap="none" spc="0" normalizeH="0" baseline="0" noProof="0" dirty="0">
                <a:ln>
                  <a:noFill/>
                </a:ln>
                <a:solidFill>
                  <a:srgbClr val="000000"/>
                </a:solidFill>
                <a:effectLst/>
                <a:uLnTx/>
                <a:uFillTx/>
                <a:latin typeface="Arial" charset="0"/>
                <a:ea typeface="+mn-ea"/>
                <a:cs typeface="+mn-cs"/>
              </a:rPr>
              <a:t>To explore </a:t>
            </a:r>
          </a:p>
          <a:p>
            <a:pPr marL="742950" marR="0" lvl="1"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2400" b="1" i="0" u="none" strike="noStrike" kern="1200" cap="none" spc="0" normalizeH="0" baseline="0" noProof="0" dirty="0">
                <a:ln>
                  <a:noFill/>
                </a:ln>
                <a:solidFill>
                  <a:srgbClr val="000000"/>
                </a:solidFill>
                <a:effectLst/>
                <a:uLnTx/>
                <a:uFillTx/>
                <a:latin typeface="Arial" charset="0"/>
                <a:ea typeface="+mn-ea"/>
                <a:cs typeface="+mn-cs"/>
              </a:rPr>
              <a:t>To understand     </a:t>
            </a:r>
            <a:r>
              <a:rPr kumimoji="0" lang="en-US" sz="2000"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9" name="TextBox 8">
            <a:extLst>
              <a:ext uri="{FF2B5EF4-FFF2-40B4-BE49-F238E27FC236}">
                <a16:creationId xmlns:a16="http://schemas.microsoft.com/office/drawing/2014/main" id="{74A2DC22-82E5-4753-B5A2-3EE94072E3E6}"/>
              </a:ext>
            </a:extLst>
          </p:cNvPr>
          <p:cNvSpPr txBox="1"/>
          <p:nvPr/>
        </p:nvSpPr>
        <p:spPr>
          <a:xfrm>
            <a:off x="0" y="817072"/>
            <a:ext cx="12192000" cy="1384995"/>
          </a:xfrm>
          <a:prstGeom prst="rect">
            <a:avLst/>
          </a:prstGeom>
          <a:solidFill>
            <a:schemeClr val="bg1"/>
          </a:solidFill>
          <a:ln>
            <a:solidFill>
              <a:schemeClr val="accent1"/>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mn-cs"/>
              </a:rPr>
              <a:t>A specific result that a person or system aims to achieve within a time frame and with available resources.  Ask yourself what you hope to uncover through your research, and then say it in a way that the reader will understand.</a:t>
            </a:r>
            <a:endParaRPr kumimoji="0" lang="en-MY" sz="24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endParaRPr>
          </a:p>
        </p:txBody>
      </p:sp>
      <p:sp>
        <p:nvSpPr>
          <p:cNvPr id="11" name="TextBox 10">
            <a:extLst>
              <a:ext uri="{FF2B5EF4-FFF2-40B4-BE49-F238E27FC236}">
                <a16:creationId xmlns:a16="http://schemas.microsoft.com/office/drawing/2014/main" id="{3CCD13B6-3667-4AFE-BCA8-D0889E7706B4}"/>
              </a:ext>
            </a:extLst>
          </p:cNvPr>
          <p:cNvSpPr txBox="1"/>
          <p:nvPr/>
        </p:nvSpPr>
        <p:spPr>
          <a:xfrm>
            <a:off x="5283200" y="2293027"/>
            <a:ext cx="6776278" cy="2000548"/>
          </a:xfrm>
          <a:prstGeom prst="rect">
            <a:avLst/>
          </a:prstGeom>
          <a:noFill/>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30A0"/>
                </a:solidFill>
                <a:effectLst/>
                <a:uLnTx/>
                <a:uFillTx/>
                <a:latin typeface="Calibri" panose="020F0502020204030204"/>
                <a:ea typeface="+mn-ea"/>
                <a:cs typeface="+mn-cs"/>
              </a:rPr>
              <a:t>Qualitative: Purpose Statement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7030A0"/>
                </a:solidFill>
                <a:effectLst/>
                <a:uLnTx/>
                <a:uFillTx/>
                <a:latin typeface="Britannic Bold" panose="020B0903060703020204" pitchFamily="34" charset="0"/>
                <a:ea typeface="+mn-ea"/>
                <a:cs typeface="+mn-cs"/>
              </a:rPr>
              <a:t>The purpose of this qualitative case study is to  understand the practices of adult educators in reading and responding to emotional states exhibited by learners in Kuala Lumpur</a:t>
            </a:r>
            <a:r>
              <a:rPr kumimoji="0" lang="en-US" sz="2400" b="0" i="0" u="none" strike="noStrike" kern="1200" cap="none" spc="0" normalizeH="0" baseline="0" noProof="0" dirty="0">
                <a:ln>
                  <a:noFill/>
                </a:ln>
                <a:solidFill>
                  <a:srgbClr val="7030A0"/>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10114704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Content Placeholder 2"/>
          <p:cNvSpPr>
            <a:spLocks noGrp="1"/>
          </p:cNvSpPr>
          <p:nvPr>
            <p:ph idx="1"/>
          </p:nvPr>
        </p:nvSpPr>
        <p:spPr>
          <a:xfrm>
            <a:off x="0" y="877727"/>
            <a:ext cx="8912499" cy="5862798"/>
          </a:xfrm>
          <a:solidFill>
            <a:schemeClr val="bg1"/>
          </a:solidFill>
          <a:ln>
            <a:solidFill>
              <a:schemeClr val="accent1"/>
            </a:solidFill>
          </a:ln>
        </p:spPr>
        <p:txBody>
          <a:bodyPr/>
          <a:lstStyle/>
          <a:p>
            <a:pPr marL="0" indent="0">
              <a:buNone/>
            </a:pPr>
            <a:r>
              <a:rPr lang="en-US" altLang="en-US" sz="2800" b="1" dirty="0">
                <a:solidFill>
                  <a:srgbClr val="FF0000"/>
                </a:solidFill>
              </a:rPr>
              <a:t>GENERAL OBJECTIVE</a:t>
            </a:r>
          </a:p>
          <a:p>
            <a:pPr marL="0" indent="0">
              <a:buNone/>
              <a:defRPr/>
            </a:pPr>
            <a:r>
              <a:rPr lang="en-US" altLang="en-US" b="1" dirty="0"/>
              <a:t>THE OBJECTIVE OF THIS STUDY IS TO EXAMINE THE FACTORS THAT INFLUENCE THE ADOPTION OF e-WALLET BY GEN Z IN JAKARTA</a:t>
            </a:r>
          </a:p>
          <a:p>
            <a:pPr marL="0" indent="0">
              <a:buNone/>
              <a:defRPr/>
            </a:pPr>
            <a:r>
              <a:rPr lang="en-US" sz="2800" b="1" dirty="0">
                <a:solidFill>
                  <a:srgbClr val="FF0000"/>
                </a:solidFill>
              </a:rPr>
              <a:t>SPECIFIC OBJECTIVES</a:t>
            </a:r>
          </a:p>
          <a:p>
            <a:pPr marL="514350" marR="0" lvl="0" indent="-514350" algn="l" defTabSz="914400" rtl="0" eaLnBrk="1" fontAlgn="base" latinLnBrk="0" hangingPunct="1">
              <a:lnSpc>
                <a:spcPct val="100000"/>
              </a:lnSpc>
              <a:spcBef>
                <a:spcPct val="20000"/>
              </a:spcBef>
              <a:spcAft>
                <a:spcPct val="0"/>
              </a:spcAft>
              <a:buClrTx/>
              <a:buSzTx/>
              <a:buFont typeface="Arial" charset="0"/>
              <a:buAutoNum type="arabicPeriod"/>
              <a:tabLst/>
              <a:defRPr/>
            </a:pPr>
            <a:r>
              <a:rPr kumimoji="0" lang="en-US" sz="2400" b="0" i="0" u="none" strike="noStrike" kern="0" cap="none" spc="0" normalizeH="0" baseline="0" noProof="0" dirty="0">
                <a:ln>
                  <a:noFill/>
                </a:ln>
                <a:solidFill>
                  <a:srgbClr val="000000"/>
                </a:solidFill>
                <a:effectLst/>
                <a:uLnTx/>
                <a:uFillTx/>
                <a:latin typeface="Arial"/>
                <a:ea typeface="+mn-ea"/>
                <a:cs typeface="+mn-cs"/>
              </a:rPr>
              <a:t>To examine whether there a relationship between </a:t>
            </a:r>
            <a:r>
              <a:rPr kumimoji="0" lang="en-US" sz="2400" b="1" i="0" u="none" strike="noStrike" kern="0" cap="none" spc="0" normalizeH="0" baseline="0" noProof="0" dirty="0">
                <a:ln>
                  <a:noFill/>
                </a:ln>
                <a:solidFill>
                  <a:srgbClr val="FF0000"/>
                </a:solidFill>
                <a:effectLst/>
                <a:uLnTx/>
                <a:uFillTx/>
                <a:latin typeface="Arial"/>
                <a:ea typeface="+mn-ea"/>
                <a:cs typeface="+mn-cs"/>
              </a:rPr>
              <a:t>Trust </a:t>
            </a:r>
            <a:r>
              <a:rPr kumimoji="0" lang="en-US" sz="2400" b="0" i="0" u="none" strike="noStrike" kern="0" cap="none" spc="0" normalizeH="0" baseline="0" noProof="0" dirty="0">
                <a:ln>
                  <a:noFill/>
                </a:ln>
                <a:solidFill>
                  <a:srgbClr val="000000"/>
                </a:solidFill>
                <a:effectLst/>
                <a:uLnTx/>
                <a:uFillTx/>
                <a:latin typeface="Arial"/>
                <a:ea typeface="+mn-ea"/>
                <a:cs typeface="+mn-cs"/>
              </a:rPr>
              <a:t>and </a:t>
            </a:r>
            <a:r>
              <a:rPr kumimoji="0" lang="en-US" sz="2400" b="1" i="0" u="none" strike="noStrike" kern="0" cap="none" spc="0" normalizeH="0" baseline="0" noProof="0" dirty="0">
                <a:ln>
                  <a:noFill/>
                </a:ln>
                <a:solidFill>
                  <a:srgbClr val="FF0000"/>
                </a:solidFill>
                <a:effectLst/>
                <a:uLnTx/>
                <a:uFillTx/>
                <a:latin typeface="Arial"/>
                <a:ea typeface="+mn-ea"/>
                <a:cs typeface="+mn-cs"/>
              </a:rPr>
              <a:t>intention to adopt </a:t>
            </a:r>
            <a:r>
              <a:rPr kumimoji="0" lang="en-US" sz="2400" b="0" i="0" u="none" strike="noStrike" kern="0" cap="none" spc="0" normalizeH="0" baseline="0" noProof="0" dirty="0">
                <a:ln>
                  <a:noFill/>
                </a:ln>
                <a:solidFill>
                  <a:srgbClr val="000000"/>
                </a:solidFill>
                <a:effectLst/>
                <a:uLnTx/>
                <a:uFillTx/>
                <a:latin typeface="Arial"/>
                <a:ea typeface="+mn-ea"/>
                <a:cs typeface="+mn-cs"/>
              </a:rPr>
              <a:t>of e-wallet among Gen Z in Jakarta. </a:t>
            </a:r>
          </a:p>
          <a:p>
            <a:pPr marL="514350" marR="0" lvl="0" indent="-514350" algn="l" defTabSz="914400" rtl="0" eaLnBrk="1" fontAlgn="base" latinLnBrk="0" hangingPunct="1">
              <a:lnSpc>
                <a:spcPct val="100000"/>
              </a:lnSpc>
              <a:spcBef>
                <a:spcPct val="20000"/>
              </a:spcBef>
              <a:spcAft>
                <a:spcPct val="0"/>
              </a:spcAft>
              <a:buClrTx/>
              <a:buSzTx/>
              <a:buFont typeface="Arial" charset="0"/>
              <a:buAutoNum type="arabicPeriod"/>
              <a:tabLst/>
              <a:defRPr/>
            </a:pPr>
            <a:r>
              <a:rPr lang="en-US" dirty="0">
                <a:solidFill>
                  <a:srgbClr val="000000"/>
                </a:solidFill>
                <a:latin typeface="Arial"/>
              </a:rPr>
              <a:t>To examine whether </a:t>
            </a:r>
            <a:r>
              <a:rPr kumimoji="0" lang="en-US" sz="2400" b="0" i="0" u="none" strike="noStrike" kern="0" cap="none" spc="0" normalizeH="0" baseline="0" noProof="0" dirty="0">
                <a:ln>
                  <a:noFill/>
                </a:ln>
                <a:solidFill>
                  <a:srgbClr val="000000"/>
                </a:solidFill>
                <a:effectLst/>
                <a:uLnTx/>
                <a:uFillTx/>
                <a:latin typeface="Arial"/>
                <a:ea typeface="+mn-ea"/>
                <a:cs typeface="+mn-cs"/>
              </a:rPr>
              <a:t>there a relationship between </a:t>
            </a:r>
            <a:r>
              <a:rPr kumimoji="0" lang="en-US" sz="2400" b="1" i="0" u="none" strike="noStrike" kern="0" cap="none" spc="0" normalizeH="0" baseline="0" noProof="0" dirty="0">
                <a:ln>
                  <a:noFill/>
                </a:ln>
                <a:solidFill>
                  <a:srgbClr val="FF0000"/>
                </a:solidFill>
                <a:effectLst/>
                <a:uLnTx/>
                <a:uFillTx/>
                <a:latin typeface="Arial"/>
                <a:ea typeface="+mn-ea"/>
                <a:cs typeface="+mn-cs"/>
              </a:rPr>
              <a:t>Perceived Ease of Use </a:t>
            </a:r>
            <a:r>
              <a:rPr kumimoji="0" lang="en-US" sz="2400" b="0" i="0" u="none" strike="noStrike" kern="0" cap="none" spc="0" normalizeH="0" baseline="0" noProof="0" dirty="0">
                <a:ln>
                  <a:noFill/>
                </a:ln>
                <a:solidFill>
                  <a:srgbClr val="000000"/>
                </a:solidFill>
                <a:effectLst/>
                <a:uLnTx/>
                <a:uFillTx/>
                <a:latin typeface="Arial"/>
                <a:ea typeface="+mn-ea"/>
                <a:cs typeface="+mn-cs"/>
              </a:rPr>
              <a:t>and </a:t>
            </a:r>
            <a:r>
              <a:rPr kumimoji="0" lang="en-US" sz="2400" b="1" i="0" u="none" strike="noStrike" kern="0" cap="none" spc="0" normalizeH="0" baseline="0" noProof="0" dirty="0">
                <a:ln>
                  <a:noFill/>
                </a:ln>
                <a:solidFill>
                  <a:srgbClr val="FF0000"/>
                </a:solidFill>
                <a:effectLst/>
                <a:uLnTx/>
                <a:uFillTx/>
                <a:latin typeface="Arial"/>
                <a:ea typeface="+mn-ea"/>
                <a:cs typeface="+mn-cs"/>
              </a:rPr>
              <a:t>intention to adopt </a:t>
            </a:r>
            <a:r>
              <a:rPr kumimoji="0" lang="en-US" sz="2400" b="0" i="0" u="none" strike="noStrike" kern="0" cap="none" spc="0" normalizeH="0" baseline="0" noProof="0" dirty="0">
                <a:ln>
                  <a:noFill/>
                </a:ln>
                <a:solidFill>
                  <a:srgbClr val="000000"/>
                </a:solidFill>
                <a:effectLst/>
                <a:uLnTx/>
                <a:uFillTx/>
                <a:latin typeface="Arial"/>
                <a:ea typeface="+mn-ea"/>
                <a:cs typeface="+mn-cs"/>
              </a:rPr>
              <a:t>of e-wallet among Gen Z in Jakarta</a:t>
            </a:r>
          </a:p>
          <a:p>
            <a:pPr marL="514350" marR="0" lvl="0" indent="-514350" algn="l" defTabSz="914400" rtl="0" eaLnBrk="1" fontAlgn="base" latinLnBrk="0" hangingPunct="1">
              <a:lnSpc>
                <a:spcPct val="100000"/>
              </a:lnSpc>
              <a:spcBef>
                <a:spcPct val="20000"/>
              </a:spcBef>
              <a:spcAft>
                <a:spcPct val="0"/>
              </a:spcAft>
              <a:buClrTx/>
              <a:buSzTx/>
              <a:buFont typeface="Arial" charset="0"/>
              <a:buAutoNum type="arabicPeriod"/>
              <a:tabLst/>
              <a:defRPr/>
            </a:pPr>
            <a:r>
              <a:rPr kumimoji="0" lang="en-US" sz="2400" b="0" i="0" u="none" strike="noStrike" kern="0" cap="none" spc="0" normalizeH="0" baseline="0" noProof="0" dirty="0">
                <a:ln>
                  <a:noFill/>
                </a:ln>
                <a:solidFill>
                  <a:srgbClr val="000000"/>
                </a:solidFill>
                <a:effectLst/>
                <a:uLnTx/>
                <a:uFillTx/>
                <a:latin typeface="Arial"/>
                <a:ea typeface="+mn-ea"/>
                <a:cs typeface="+mn-cs"/>
              </a:rPr>
              <a:t>To examine whether there a relationship between </a:t>
            </a:r>
            <a:r>
              <a:rPr kumimoji="0" lang="en-US" sz="2400" b="1" i="0" u="none" strike="noStrike" kern="0" cap="none" spc="0" normalizeH="0" baseline="0" noProof="0" dirty="0">
                <a:ln>
                  <a:noFill/>
                </a:ln>
                <a:solidFill>
                  <a:srgbClr val="FF0000"/>
                </a:solidFill>
                <a:effectLst/>
                <a:uLnTx/>
                <a:uFillTx/>
                <a:latin typeface="Arial"/>
                <a:ea typeface="+mn-ea"/>
                <a:cs typeface="+mn-cs"/>
              </a:rPr>
              <a:t>Perceived Security </a:t>
            </a:r>
            <a:r>
              <a:rPr kumimoji="0" lang="en-US" sz="2400" b="0" i="0" u="none" strike="noStrike" kern="0" cap="none" spc="0" normalizeH="0" baseline="0" noProof="0" dirty="0">
                <a:ln>
                  <a:noFill/>
                </a:ln>
                <a:solidFill>
                  <a:srgbClr val="000000"/>
                </a:solidFill>
                <a:effectLst/>
                <a:uLnTx/>
                <a:uFillTx/>
                <a:latin typeface="Arial"/>
                <a:ea typeface="+mn-ea"/>
                <a:cs typeface="+mn-cs"/>
              </a:rPr>
              <a:t>and </a:t>
            </a:r>
            <a:r>
              <a:rPr kumimoji="0" lang="en-US" sz="2400" b="1" i="0" u="none" strike="noStrike" kern="0" cap="none" spc="0" normalizeH="0" baseline="0" noProof="0" dirty="0">
                <a:ln>
                  <a:noFill/>
                </a:ln>
                <a:solidFill>
                  <a:srgbClr val="FF0000"/>
                </a:solidFill>
                <a:effectLst/>
                <a:uLnTx/>
                <a:uFillTx/>
                <a:latin typeface="Arial"/>
                <a:ea typeface="+mn-ea"/>
                <a:cs typeface="+mn-cs"/>
              </a:rPr>
              <a:t>intention to adopt </a:t>
            </a:r>
            <a:r>
              <a:rPr kumimoji="0" lang="en-US" sz="2400" b="0" i="0" u="none" strike="noStrike" kern="0" cap="none" spc="0" normalizeH="0" baseline="0" noProof="0" dirty="0">
                <a:ln>
                  <a:noFill/>
                </a:ln>
                <a:solidFill>
                  <a:srgbClr val="000000"/>
                </a:solidFill>
                <a:effectLst/>
                <a:uLnTx/>
                <a:uFillTx/>
                <a:latin typeface="Arial"/>
                <a:ea typeface="+mn-ea"/>
                <a:cs typeface="+mn-cs"/>
              </a:rPr>
              <a:t>of e-wallet among Gen Z </a:t>
            </a:r>
            <a:r>
              <a:rPr kumimoji="0" lang="en-US" sz="2400" b="0" i="0" u="none" strike="noStrike" kern="0" cap="none" spc="0" normalizeH="0" baseline="0" noProof="0">
                <a:ln>
                  <a:noFill/>
                </a:ln>
                <a:solidFill>
                  <a:srgbClr val="000000"/>
                </a:solidFill>
                <a:effectLst/>
                <a:uLnTx/>
                <a:uFillTx/>
                <a:latin typeface="Arial"/>
                <a:ea typeface="+mn-ea"/>
                <a:cs typeface="+mn-cs"/>
              </a:rPr>
              <a:t>in Jakarta</a:t>
            </a:r>
            <a:endParaRPr kumimoji="0" lang="en-US" sz="2400" b="0" i="0" u="none" strike="noStrike" kern="0" cap="none" spc="0" normalizeH="0" baseline="0" noProof="0" dirty="0">
              <a:ln>
                <a:noFill/>
              </a:ln>
              <a:solidFill>
                <a:srgbClr val="000000"/>
              </a:solidFill>
              <a:effectLst/>
              <a:uLnTx/>
              <a:uFillTx/>
              <a:latin typeface="Arial"/>
              <a:ea typeface="+mn-ea"/>
              <a:cs typeface="+mn-cs"/>
            </a:endParaRPr>
          </a:p>
          <a:p>
            <a:pPr marL="0" indent="0">
              <a:buNone/>
              <a:defRPr/>
            </a:pPr>
            <a:endParaRPr lang="en-US" sz="2800" b="1" dirty="0">
              <a:solidFill>
                <a:srgbClr val="FF0000"/>
              </a:solidFill>
            </a:endParaRPr>
          </a:p>
        </p:txBody>
      </p:sp>
      <p:sp>
        <p:nvSpPr>
          <p:cNvPr id="2" name="Rectangle 1"/>
          <p:cNvSpPr/>
          <p:nvPr/>
        </p:nvSpPr>
        <p:spPr>
          <a:xfrm>
            <a:off x="0" y="41096"/>
            <a:ext cx="8653670" cy="1384995"/>
          </a:xfrm>
          <a:prstGeom prst="rect">
            <a:avLst/>
          </a:prstGeom>
          <a:solidFill>
            <a:schemeClr val="bg1"/>
          </a:solidFill>
          <a:ln>
            <a:solidFill>
              <a:srgbClr val="FF000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uLnTx/>
                <a:uFillTx/>
                <a:latin typeface="Arial"/>
                <a:ea typeface="+mn-ea"/>
                <a:cs typeface="+mn-cs"/>
              </a:rPr>
              <a:t>The determinants of consumers intention to adopt e-Wallet. A quantitative study among Gen Z in Jakarta</a:t>
            </a:r>
            <a:endParaRPr kumimoji="0" lang="en-US" sz="2800" b="1" i="0" u="none" strike="noStrike" kern="1200" cap="none" spc="0" normalizeH="0" baseline="0" noProof="0" dirty="0">
              <a:ln>
                <a:noFill/>
              </a:ln>
              <a:solidFill>
                <a:srgbClr val="002060"/>
              </a:solidFill>
              <a:effectLst/>
              <a:uLnTx/>
              <a:uFillTx/>
              <a:latin typeface="Arial"/>
              <a:ea typeface="+mn-ea"/>
              <a:cs typeface="+mn-cs"/>
            </a:endParaRPr>
          </a:p>
        </p:txBody>
      </p:sp>
      <p:sp>
        <p:nvSpPr>
          <p:cNvPr id="4" name="Footer Placeholder 3"/>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ms-MY" sz="600" b="0" i="0" u="none" strike="noStrike" kern="1200" cap="none" spc="0" normalizeH="0" baseline="0" noProof="0">
                <a:ln>
                  <a:noFill/>
                </a:ln>
                <a:solidFill>
                  <a:srgbClr val="000000"/>
                </a:solidFill>
                <a:effectLst/>
                <a:uLnTx/>
                <a:uFillTx/>
                <a:latin typeface="Arial"/>
                <a:ea typeface="+mn-ea"/>
                <a:cs typeface="+mn-cs"/>
              </a:rPr>
              <a:t>Dr Jugindar Singh</a:t>
            </a:r>
          </a:p>
        </p:txBody>
      </p:sp>
      <p:sp>
        <p:nvSpPr>
          <p:cNvPr id="9" name="TextBox 8">
            <a:extLst>
              <a:ext uri="{FF2B5EF4-FFF2-40B4-BE49-F238E27FC236}">
                <a16:creationId xmlns:a16="http://schemas.microsoft.com/office/drawing/2014/main" id="{4F88F3D7-8E35-4AD3-AC79-1583CF687161}"/>
              </a:ext>
            </a:extLst>
          </p:cNvPr>
          <p:cNvSpPr txBox="1"/>
          <p:nvPr/>
        </p:nvSpPr>
        <p:spPr>
          <a:xfrm>
            <a:off x="0" y="6555859"/>
            <a:ext cx="9501189" cy="369332"/>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a:ea typeface="+mn-ea"/>
                <a:cs typeface="+mn-cs"/>
              </a:rPr>
              <a:t>Objective of the study is what you intend to accomplish when you design your study</a:t>
            </a:r>
            <a:r>
              <a:rPr kumimoji="0" lang="en-US" sz="1800" b="0" i="0" u="none" strike="noStrike" kern="1200" cap="none" spc="0" normalizeH="0" baseline="0" noProof="0" dirty="0">
                <a:ln>
                  <a:noFill/>
                </a:ln>
                <a:solidFill>
                  <a:srgbClr val="000000"/>
                </a:solidFill>
                <a:effectLst/>
                <a:uLnTx/>
                <a:uFillTx/>
                <a:latin typeface="Arial"/>
                <a:ea typeface="+mn-ea"/>
                <a:cs typeface="+mn-cs"/>
              </a:rPr>
              <a:t>.</a:t>
            </a:r>
            <a:endParaRPr kumimoji="0" lang="en-MY" sz="1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3" name="Picture 2">
            <a:extLst>
              <a:ext uri="{FF2B5EF4-FFF2-40B4-BE49-F238E27FC236}">
                <a16:creationId xmlns:a16="http://schemas.microsoft.com/office/drawing/2014/main" id="{C7D91FCA-8A01-4652-B774-FC3C69A7FD60}"/>
              </a:ext>
            </a:extLst>
          </p:cNvPr>
          <p:cNvPicPr>
            <a:picLocks noChangeAspect="1"/>
          </p:cNvPicPr>
          <p:nvPr/>
        </p:nvPicPr>
        <p:blipFill>
          <a:blip r:embed="rId2"/>
          <a:stretch>
            <a:fillRect/>
          </a:stretch>
        </p:blipFill>
        <p:spPr>
          <a:xfrm>
            <a:off x="8912498" y="1426090"/>
            <a:ext cx="3279501" cy="4158783"/>
          </a:xfrm>
          <a:prstGeom prst="rect">
            <a:avLst/>
          </a:prstGeom>
        </p:spPr>
      </p:pic>
    </p:spTree>
    <p:extLst>
      <p:ext uri="{BB962C8B-B14F-4D97-AF65-F5344CB8AC3E}">
        <p14:creationId xmlns:p14="http://schemas.microsoft.com/office/powerpoint/2010/main" val="2222629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Content Placeholder 2"/>
          <p:cNvSpPr>
            <a:spLocks noGrp="1"/>
          </p:cNvSpPr>
          <p:nvPr>
            <p:ph idx="1"/>
          </p:nvPr>
        </p:nvSpPr>
        <p:spPr>
          <a:xfrm>
            <a:off x="1828799" y="995202"/>
            <a:ext cx="10279291" cy="5715000"/>
          </a:xfrm>
          <a:solidFill>
            <a:schemeClr val="bg1"/>
          </a:solidFill>
          <a:ln>
            <a:solidFill>
              <a:schemeClr val="accent1"/>
            </a:solidFill>
          </a:ln>
        </p:spPr>
        <p:txBody>
          <a:bodyPr/>
          <a:lstStyle/>
          <a:p>
            <a:pPr marL="0" indent="0">
              <a:buNone/>
            </a:pPr>
            <a:r>
              <a:rPr lang="en-US" altLang="en-US" b="1" dirty="0">
                <a:solidFill>
                  <a:srgbClr val="FF0000"/>
                </a:solidFill>
              </a:rPr>
              <a:t>GENERAL OBJECTIVE</a:t>
            </a:r>
          </a:p>
          <a:p>
            <a:pPr marL="0" indent="0">
              <a:buNone/>
              <a:defRPr/>
            </a:pPr>
            <a:r>
              <a:rPr lang="en-US" altLang="en-US" dirty="0"/>
              <a:t>GENERALLY, THE OBJECTIVE OF THIS STUDY IS TO EXAMINE THE RELATIONSHIPS BETWEEN Service Quality and Customer Satisfaction</a:t>
            </a:r>
          </a:p>
          <a:p>
            <a:pPr marL="0" indent="0">
              <a:buNone/>
              <a:defRPr/>
            </a:pPr>
            <a:r>
              <a:rPr lang="en-US" b="1" dirty="0">
                <a:solidFill>
                  <a:srgbClr val="FF0000"/>
                </a:solidFill>
              </a:rPr>
              <a:t>SPECIFIC OBJECTIVES</a:t>
            </a:r>
          </a:p>
          <a:p>
            <a:pPr marL="514350" indent="-514350">
              <a:buFont typeface="Arial" charset="0"/>
              <a:buAutoNum type="arabicPeriod"/>
              <a:defRPr/>
            </a:pPr>
            <a:r>
              <a:rPr lang="en-US" dirty="0"/>
              <a:t>TO DETERMINE whether there is a RELATIONSHIP BETWEEN </a:t>
            </a:r>
            <a:r>
              <a:rPr lang="en-US" dirty="0">
                <a:solidFill>
                  <a:srgbClr val="FF0000"/>
                </a:solidFill>
              </a:rPr>
              <a:t>Responsiveness</a:t>
            </a:r>
            <a:r>
              <a:rPr lang="en-US" dirty="0">
                <a:solidFill>
                  <a:srgbClr val="002060"/>
                </a:solidFill>
              </a:rPr>
              <a:t> </a:t>
            </a:r>
            <a:r>
              <a:rPr lang="en-US" dirty="0"/>
              <a:t>and </a:t>
            </a:r>
            <a:r>
              <a:rPr lang="en-US" dirty="0">
                <a:solidFill>
                  <a:srgbClr val="FF0000"/>
                </a:solidFill>
              </a:rPr>
              <a:t>Customer Satisfaction</a:t>
            </a:r>
          </a:p>
          <a:p>
            <a:pPr marL="514350" indent="-514350">
              <a:buFont typeface="Arial" charset="0"/>
              <a:buAutoNum type="arabicPeriod"/>
              <a:defRPr/>
            </a:pPr>
            <a:endParaRPr lang="en-US" dirty="0">
              <a:solidFill>
                <a:srgbClr val="002060"/>
              </a:solidFill>
            </a:endParaRPr>
          </a:p>
          <a:p>
            <a:pPr marL="514350" indent="-514350">
              <a:buFont typeface="Arial" charset="0"/>
              <a:buAutoNum type="arabicPeriod"/>
              <a:defRPr/>
            </a:pPr>
            <a:r>
              <a:rPr lang="en-US" altLang="en-US" dirty="0"/>
              <a:t>TO examine whether there is a </a:t>
            </a:r>
            <a:r>
              <a:rPr lang="en-US" altLang="en-US" strike="sngStrike" dirty="0"/>
              <a:t>SIGNIFICANT</a:t>
            </a:r>
            <a:r>
              <a:rPr lang="en-US" altLang="en-US" dirty="0"/>
              <a:t> RELATIONSHIP BETWEEN </a:t>
            </a:r>
            <a:r>
              <a:rPr lang="en-US" altLang="en-US" sz="2800" dirty="0">
                <a:solidFill>
                  <a:srgbClr val="FF0000"/>
                </a:solidFill>
              </a:rPr>
              <a:t>Assurance</a:t>
            </a:r>
            <a:r>
              <a:rPr lang="en-US" altLang="en-US" sz="2800" dirty="0"/>
              <a:t> and Customer Satisfaction </a:t>
            </a:r>
            <a:endParaRPr lang="en-US" altLang="en-US" dirty="0"/>
          </a:p>
        </p:txBody>
      </p:sp>
      <p:sp>
        <p:nvSpPr>
          <p:cNvPr id="2" name="Rectangle 1"/>
          <p:cNvSpPr/>
          <p:nvPr/>
        </p:nvSpPr>
        <p:spPr>
          <a:xfrm>
            <a:off x="1676400" y="41096"/>
            <a:ext cx="10515600" cy="954107"/>
          </a:xfrm>
          <a:prstGeom prst="rect">
            <a:avLst/>
          </a:prstGeom>
          <a:solidFill>
            <a:schemeClr val="bg1"/>
          </a:solidFill>
          <a:ln>
            <a:solidFill>
              <a:srgbClr val="FF000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Arial"/>
                <a:ea typeface="+mn-ea"/>
                <a:cs typeface="+mn-cs"/>
              </a:rPr>
              <a:t>The Relationship between Service Quality and Customer Satisfaction</a:t>
            </a:r>
          </a:p>
        </p:txBody>
      </p:sp>
      <p:sp>
        <p:nvSpPr>
          <p:cNvPr id="3" name="Footer Placeholder 2"/>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ms-MY" sz="600" b="0" i="0" u="none" strike="noStrike" kern="1200" cap="none" spc="0" normalizeH="0" baseline="0" noProof="0">
                <a:ln>
                  <a:noFill/>
                </a:ln>
                <a:solidFill>
                  <a:srgbClr val="000000"/>
                </a:solidFill>
                <a:effectLst/>
                <a:uLnTx/>
                <a:uFillTx/>
                <a:latin typeface="Arial"/>
                <a:ea typeface="+mn-ea"/>
                <a:cs typeface="+mn-cs"/>
              </a:rPr>
              <a:t>Dr Jugindar Singh</a:t>
            </a:r>
          </a:p>
        </p:txBody>
      </p:sp>
      <p:sp>
        <p:nvSpPr>
          <p:cNvPr id="4" name="Rectangle 3"/>
          <p:cNvSpPr/>
          <p:nvPr/>
        </p:nvSpPr>
        <p:spPr>
          <a:xfrm rot="16200000">
            <a:off x="-2062660" y="2926698"/>
            <a:ext cx="5862800" cy="1569660"/>
          </a:xfrm>
          <a:prstGeom prst="rect">
            <a:avLst/>
          </a:prstGeom>
          <a:solidFill>
            <a:srgbClr val="FFC000"/>
          </a:solidFill>
          <a:ln>
            <a:solidFill>
              <a:srgbClr val="FFC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
                <a:ea typeface="+mn-ea"/>
                <a:cs typeface="+mn-cs"/>
              </a:rPr>
              <a:t>is a clear and concise statement of the purpose and aim of the study which essentially summarizes what needs to be achieved by the study</a:t>
            </a:r>
          </a:p>
        </p:txBody>
      </p:sp>
    </p:spTree>
    <p:extLst>
      <p:ext uri="{BB962C8B-B14F-4D97-AF65-F5344CB8AC3E}">
        <p14:creationId xmlns:p14="http://schemas.microsoft.com/office/powerpoint/2010/main" val="30542875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B9CAA-3DD3-4BC9-AB2D-AE9E3E380C5C}"/>
              </a:ext>
            </a:extLst>
          </p:cNvPr>
          <p:cNvSpPr>
            <a:spLocks noGrp="1"/>
          </p:cNvSpPr>
          <p:nvPr>
            <p:ph type="title"/>
          </p:nvPr>
        </p:nvSpPr>
        <p:spPr>
          <a:xfrm>
            <a:off x="0" y="17585"/>
            <a:ext cx="12192000" cy="715962"/>
          </a:xfrm>
          <a:solidFill>
            <a:srgbClr val="00B0F0"/>
          </a:solidFill>
        </p:spPr>
        <p:txBody>
          <a:bodyPr/>
          <a:lstStyle/>
          <a:p>
            <a:br>
              <a:rPr lang="en-US" dirty="0"/>
            </a:br>
            <a:r>
              <a:rPr lang="en-US" b="1" dirty="0">
                <a:solidFill>
                  <a:schemeClr val="bg1"/>
                </a:solidFill>
              </a:rPr>
              <a:t>Examples of research objectives </a:t>
            </a:r>
            <a:br>
              <a:rPr lang="en-US" b="1" dirty="0">
                <a:solidFill>
                  <a:schemeClr val="bg1"/>
                </a:solidFill>
              </a:rPr>
            </a:br>
            <a:r>
              <a:rPr lang="en-US" b="1" dirty="0">
                <a:solidFill>
                  <a:schemeClr val="bg1"/>
                </a:solidFill>
              </a:rPr>
              <a:t>Source Awang Z. 2012</a:t>
            </a:r>
            <a:br>
              <a:rPr lang="en-US" dirty="0"/>
            </a:br>
            <a:endParaRPr lang="en-US" dirty="0"/>
          </a:p>
        </p:txBody>
      </p:sp>
      <p:sp>
        <p:nvSpPr>
          <p:cNvPr id="4" name="Footer Placeholder 3">
            <a:extLst>
              <a:ext uri="{FF2B5EF4-FFF2-40B4-BE49-F238E27FC236}">
                <a16:creationId xmlns:a16="http://schemas.microsoft.com/office/drawing/2014/main" id="{26B0F150-8A1C-473B-BFD9-635652114CDE}"/>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Arial"/>
                <a:ea typeface="+mn-ea"/>
                <a:cs typeface="+mn-cs"/>
              </a:rPr>
              <a:t>Dr Jugindar Singh</a:t>
            </a:r>
          </a:p>
        </p:txBody>
      </p:sp>
      <p:sp>
        <p:nvSpPr>
          <p:cNvPr id="6" name="TextBox 5">
            <a:extLst>
              <a:ext uri="{FF2B5EF4-FFF2-40B4-BE49-F238E27FC236}">
                <a16:creationId xmlns:a16="http://schemas.microsoft.com/office/drawing/2014/main" id="{EAC399E9-EAE6-4A57-9890-F81E3DC9ADC8}"/>
              </a:ext>
            </a:extLst>
          </p:cNvPr>
          <p:cNvSpPr txBox="1"/>
          <p:nvPr/>
        </p:nvSpPr>
        <p:spPr>
          <a:xfrm>
            <a:off x="0" y="907346"/>
            <a:ext cx="12192000" cy="526297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
                <a:ea typeface="+mn-ea"/>
                <a:cs typeface="+mn-cs"/>
              </a:rPr>
              <a:t>Example 1: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1. The objective of this study is to identify the factors that contribute to the declining demand for Proton among the Malaysian customers.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2. The objective of this study is to generate the items that constitute service quality in higher education from the students’ perspective.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3. The objective of this study is to measure the strength of association between socio-economic status of customers and their perception of quality concerning the service provided by higher educational institutions in the country.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4. The objective of this study is to assess the influence of service quality provided by the university and the corporate image of a university on students’ loyalty towards their university in doing postgraduate study. </a:t>
            </a:r>
            <a:endParaRPr kumimoji="0" lang="en-MY" sz="24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4851104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B9CAA-3DD3-4BC9-AB2D-AE9E3E380C5C}"/>
              </a:ext>
            </a:extLst>
          </p:cNvPr>
          <p:cNvSpPr>
            <a:spLocks noGrp="1"/>
          </p:cNvSpPr>
          <p:nvPr>
            <p:ph type="title"/>
          </p:nvPr>
        </p:nvSpPr>
        <p:spPr>
          <a:xfrm>
            <a:off x="0" y="17584"/>
            <a:ext cx="12192000" cy="889761"/>
          </a:xfrm>
          <a:solidFill>
            <a:srgbClr val="00B0F0"/>
          </a:solidFill>
        </p:spPr>
        <p:txBody>
          <a:bodyPr/>
          <a:lstStyle/>
          <a:p>
            <a:br>
              <a:rPr lang="en-US" dirty="0"/>
            </a:br>
            <a:r>
              <a:rPr lang="en-US" b="1" dirty="0">
                <a:solidFill>
                  <a:schemeClr val="bg1"/>
                </a:solidFill>
              </a:rPr>
              <a:t>Examples of research objectives </a:t>
            </a:r>
            <a:br>
              <a:rPr lang="en-US" b="1" dirty="0">
                <a:solidFill>
                  <a:schemeClr val="bg1"/>
                </a:solidFill>
              </a:rPr>
            </a:br>
            <a:r>
              <a:rPr lang="en-US" b="1" dirty="0">
                <a:solidFill>
                  <a:schemeClr val="bg1"/>
                </a:solidFill>
              </a:rPr>
              <a:t>Source Awang Z. 2012</a:t>
            </a:r>
            <a:br>
              <a:rPr lang="en-US" dirty="0"/>
            </a:br>
            <a:endParaRPr lang="en-US" dirty="0"/>
          </a:p>
        </p:txBody>
      </p:sp>
      <p:sp>
        <p:nvSpPr>
          <p:cNvPr id="4" name="Footer Placeholder 3">
            <a:extLst>
              <a:ext uri="{FF2B5EF4-FFF2-40B4-BE49-F238E27FC236}">
                <a16:creationId xmlns:a16="http://schemas.microsoft.com/office/drawing/2014/main" id="{26B0F150-8A1C-473B-BFD9-635652114CDE}"/>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Arial"/>
                <a:ea typeface="+mn-ea"/>
                <a:cs typeface="+mn-cs"/>
              </a:rPr>
              <a:t>Dr Jugindar Singh</a:t>
            </a:r>
          </a:p>
        </p:txBody>
      </p:sp>
      <p:sp>
        <p:nvSpPr>
          <p:cNvPr id="6" name="TextBox 5">
            <a:extLst>
              <a:ext uri="{FF2B5EF4-FFF2-40B4-BE49-F238E27FC236}">
                <a16:creationId xmlns:a16="http://schemas.microsoft.com/office/drawing/2014/main" id="{EAC399E9-EAE6-4A57-9890-F81E3DC9ADC8}"/>
              </a:ext>
            </a:extLst>
          </p:cNvPr>
          <p:cNvSpPr txBox="1"/>
          <p:nvPr/>
        </p:nvSpPr>
        <p:spPr>
          <a:xfrm>
            <a:off x="0" y="907346"/>
            <a:ext cx="12192000" cy="563231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
                <a:ea typeface="+mn-ea"/>
                <a:cs typeface="+mn-cs"/>
              </a:rPr>
              <a:t>Example 2: </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The objective of the study Specifically the study is designed to achieve the following objectives: 1. To assess the effects of certain demographic variables on service quality, corporate image, and students’ satisfaction. </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To determine the influence of service quality provided at the university on students’ satisfaction with their learning experience </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To determine the influence of corporate image of the university on students’ satisfaction with their learning experience </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To determine the influence of service quality provided at the university on students’ loyalty towards their university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24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2311626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B9CAA-3DD3-4BC9-AB2D-AE9E3E380C5C}"/>
              </a:ext>
            </a:extLst>
          </p:cNvPr>
          <p:cNvSpPr>
            <a:spLocks noGrp="1"/>
          </p:cNvSpPr>
          <p:nvPr>
            <p:ph type="title"/>
          </p:nvPr>
        </p:nvSpPr>
        <p:spPr>
          <a:xfrm>
            <a:off x="0" y="17584"/>
            <a:ext cx="12192000" cy="889761"/>
          </a:xfrm>
          <a:solidFill>
            <a:srgbClr val="00B0F0"/>
          </a:solidFill>
        </p:spPr>
        <p:txBody>
          <a:bodyPr/>
          <a:lstStyle/>
          <a:p>
            <a:br>
              <a:rPr lang="en-US" dirty="0"/>
            </a:br>
            <a:r>
              <a:rPr lang="en-US" b="1" dirty="0">
                <a:solidFill>
                  <a:schemeClr val="bg1"/>
                </a:solidFill>
              </a:rPr>
              <a:t>Examples of research objectives  </a:t>
            </a:r>
            <a:br>
              <a:rPr lang="en-US" b="1" dirty="0">
                <a:solidFill>
                  <a:schemeClr val="bg1"/>
                </a:solidFill>
              </a:rPr>
            </a:br>
            <a:r>
              <a:rPr lang="en-US" b="1" dirty="0">
                <a:solidFill>
                  <a:schemeClr val="bg1"/>
                </a:solidFill>
              </a:rPr>
              <a:t>Source: </a:t>
            </a:r>
            <a:r>
              <a:rPr lang="en-US" sz="2000" b="1" dirty="0">
                <a:solidFill>
                  <a:srgbClr val="FF0000"/>
                </a:solidFill>
              </a:rPr>
              <a:t>Sekaran and Bougie</a:t>
            </a:r>
            <a:br>
              <a:rPr lang="en-US" dirty="0"/>
            </a:br>
            <a:endParaRPr lang="en-US" dirty="0"/>
          </a:p>
        </p:txBody>
      </p:sp>
      <p:sp>
        <p:nvSpPr>
          <p:cNvPr id="4" name="Footer Placeholder 3">
            <a:extLst>
              <a:ext uri="{FF2B5EF4-FFF2-40B4-BE49-F238E27FC236}">
                <a16:creationId xmlns:a16="http://schemas.microsoft.com/office/drawing/2014/main" id="{26B0F150-8A1C-473B-BFD9-635652114CDE}"/>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Arial"/>
                <a:ea typeface="+mn-ea"/>
                <a:cs typeface="+mn-cs"/>
              </a:rPr>
              <a:t>Dr Jugindar Singh</a:t>
            </a:r>
          </a:p>
        </p:txBody>
      </p:sp>
      <p:sp>
        <p:nvSpPr>
          <p:cNvPr id="7" name="TextBox 6">
            <a:extLst>
              <a:ext uri="{FF2B5EF4-FFF2-40B4-BE49-F238E27FC236}">
                <a16:creationId xmlns:a16="http://schemas.microsoft.com/office/drawing/2014/main" id="{7F031987-0041-41DD-A4D2-6512ED77B9C1}"/>
              </a:ext>
            </a:extLst>
          </p:cNvPr>
          <p:cNvSpPr txBox="1"/>
          <p:nvPr/>
        </p:nvSpPr>
        <p:spPr>
          <a:xfrm>
            <a:off x="-1" y="907345"/>
            <a:ext cx="12013809" cy="4455835"/>
          </a:xfrm>
          <a:prstGeom prst="rect">
            <a:avLst/>
          </a:prstGeom>
          <a:solidFill>
            <a:schemeClr val="bg1"/>
          </a:solidFill>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FF0000"/>
                </a:solidFill>
                <a:effectLst/>
                <a:uLnTx/>
                <a:uFillTx/>
                <a:latin typeface="Arial"/>
                <a:ea typeface="+mn-ea"/>
                <a:cs typeface="+mn-cs"/>
              </a:rPr>
              <a:t>To find </a:t>
            </a:r>
            <a:r>
              <a:rPr kumimoji="0" lang="en-US" sz="2400" b="0" i="0" u="none" strike="noStrike" kern="1200" cap="none" spc="0" normalizeH="0" baseline="0" noProof="0" dirty="0">
                <a:ln>
                  <a:noFill/>
                </a:ln>
                <a:solidFill>
                  <a:srgbClr val="000000"/>
                </a:solidFill>
                <a:effectLst/>
                <a:uLnTx/>
                <a:uFillTx/>
                <a:latin typeface="Arial"/>
                <a:ea typeface="+mn-ea"/>
                <a:cs typeface="+mn-cs"/>
              </a:rPr>
              <a:t>out what motivates consumers to buy a product online.</a:t>
            </a:r>
          </a:p>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FF0000"/>
                </a:solidFill>
                <a:effectLst/>
                <a:uLnTx/>
                <a:uFillTx/>
                <a:latin typeface="Arial"/>
                <a:ea typeface="+mn-ea"/>
                <a:cs typeface="+mn-cs"/>
              </a:rPr>
              <a:t>To study </a:t>
            </a:r>
            <a:r>
              <a:rPr kumimoji="0" lang="en-US" sz="2400" b="0" i="0" u="none" strike="noStrike" kern="1200" cap="none" spc="0" normalizeH="0" baseline="0" noProof="0" dirty="0">
                <a:ln>
                  <a:noFill/>
                </a:ln>
                <a:solidFill>
                  <a:srgbClr val="000000"/>
                </a:solidFill>
                <a:effectLst/>
                <a:uLnTx/>
                <a:uFillTx/>
                <a:latin typeface="Arial"/>
                <a:ea typeface="+mn-ea"/>
                <a:cs typeface="+mn-cs"/>
              </a:rPr>
              <a:t>the effect of leadership style on employees ’ job satisfaction.</a:t>
            </a:r>
          </a:p>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FF0000"/>
                </a:solidFill>
                <a:effectLst/>
                <a:uLnTx/>
                <a:uFillTx/>
                <a:latin typeface="Arial"/>
                <a:ea typeface="+mn-ea"/>
                <a:cs typeface="+mn-cs"/>
              </a:rPr>
              <a:t>To investigate </a:t>
            </a:r>
            <a:r>
              <a:rPr kumimoji="0" lang="en-US" sz="2400" b="0" i="0" u="none" strike="noStrike" kern="1200" cap="none" spc="0" normalizeH="0" baseline="0" noProof="0" dirty="0">
                <a:ln>
                  <a:noFill/>
                </a:ln>
                <a:solidFill>
                  <a:srgbClr val="000000"/>
                </a:solidFill>
                <a:effectLst/>
                <a:uLnTx/>
                <a:uFillTx/>
                <a:latin typeface="Arial"/>
                <a:ea typeface="+mn-ea"/>
                <a:cs typeface="+mn-cs"/>
              </a:rPr>
              <a:t>the relationship between capital structure and profitability of the firm.</a:t>
            </a:r>
          </a:p>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FF0000"/>
                </a:solidFill>
                <a:effectLst/>
                <a:uLnTx/>
                <a:uFillTx/>
                <a:latin typeface="Arial"/>
                <a:ea typeface="+mn-ea"/>
                <a:cs typeface="+mn-cs"/>
              </a:rPr>
              <a:t>To establish </a:t>
            </a:r>
            <a:r>
              <a:rPr kumimoji="0" lang="en-US" sz="2400" b="0" i="0" u="none" strike="noStrike" kern="1200" cap="none" spc="0" normalizeH="0" baseline="0" noProof="0" dirty="0">
                <a:ln>
                  <a:noFill/>
                </a:ln>
                <a:solidFill>
                  <a:srgbClr val="000000"/>
                </a:solidFill>
                <a:effectLst/>
                <a:uLnTx/>
                <a:uFillTx/>
                <a:latin typeface="Arial"/>
                <a:ea typeface="+mn-ea"/>
                <a:cs typeface="+mn-cs"/>
              </a:rPr>
              <a:t>success factors regarding the adoption and use of information systems.</a:t>
            </a:r>
          </a:p>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FF0000"/>
                </a:solidFill>
                <a:effectLst/>
                <a:uLnTx/>
                <a:uFillTx/>
                <a:latin typeface="Arial"/>
                <a:ea typeface="+mn-ea"/>
                <a:cs typeface="+mn-cs"/>
              </a:rPr>
              <a:t>To determine </a:t>
            </a:r>
            <a:r>
              <a:rPr kumimoji="0" lang="en-US" sz="2400" b="0" i="0" u="none" strike="noStrike" kern="1200" cap="none" spc="0" normalizeH="0" baseline="0" noProof="0" dirty="0">
                <a:ln>
                  <a:noFill/>
                </a:ln>
                <a:solidFill>
                  <a:srgbClr val="000000"/>
                </a:solidFill>
                <a:effectLst/>
                <a:uLnTx/>
                <a:uFillTx/>
                <a:latin typeface="Arial"/>
                <a:ea typeface="+mn-ea"/>
                <a:cs typeface="+mn-cs"/>
              </a:rPr>
              <a:t>the optimal price for a product.</a:t>
            </a:r>
          </a:p>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FF0000"/>
                </a:solidFill>
                <a:effectLst/>
                <a:uLnTx/>
                <a:uFillTx/>
                <a:latin typeface="Arial"/>
                <a:ea typeface="+mn-ea"/>
                <a:cs typeface="+mn-cs"/>
              </a:rPr>
              <a:t>To investigate </a:t>
            </a:r>
            <a:r>
              <a:rPr kumimoji="0" lang="en-US" sz="2400" b="0" i="0" u="none" strike="noStrike" kern="1200" cap="none" spc="0" normalizeH="0" baseline="0" noProof="0" dirty="0">
                <a:ln>
                  <a:noFill/>
                </a:ln>
                <a:solidFill>
                  <a:srgbClr val="000000"/>
                </a:solidFill>
                <a:effectLst/>
                <a:uLnTx/>
                <a:uFillTx/>
                <a:latin typeface="Arial"/>
                <a:ea typeface="+mn-ea"/>
                <a:cs typeface="+mn-cs"/>
              </a:rPr>
              <a:t>the influence of the in‐store shopping environment on impulse buying.</a:t>
            </a:r>
          </a:p>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FF0000"/>
                </a:solidFill>
                <a:effectLst/>
                <a:uLnTx/>
                <a:uFillTx/>
                <a:latin typeface="Arial"/>
                <a:ea typeface="+mn-ea"/>
                <a:cs typeface="+mn-cs"/>
              </a:rPr>
              <a:t>To establish </a:t>
            </a:r>
            <a:r>
              <a:rPr kumimoji="0" lang="en-US" sz="2400" b="0" i="0" u="none" strike="noStrike" kern="1200" cap="none" spc="0" normalizeH="0" baseline="0" noProof="0" dirty="0">
                <a:ln>
                  <a:noFill/>
                </a:ln>
                <a:solidFill>
                  <a:srgbClr val="000000"/>
                </a:solidFill>
                <a:effectLst/>
                <a:uLnTx/>
                <a:uFillTx/>
                <a:latin typeface="Arial"/>
                <a:ea typeface="+mn-ea"/>
                <a:cs typeface="+mn-cs"/>
              </a:rPr>
              <a:t>the determinants of employee involvement.</a:t>
            </a:r>
          </a:p>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FF0000"/>
                </a:solidFill>
                <a:effectLst/>
                <a:uLnTx/>
                <a:uFillTx/>
                <a:latin typeface="Arial"/>
                <a:ea typeface="+mn-ea"/>
                <a:cs typeface="+mn-cs"/>
              </a:rPr>
              <a:t>To examine </a:t>
            </a:r>
            <a:r>
              <a:rPr kumimoji="0" lang="en-US" sz="2400" b="0" i="0" u="none" strike="noStrike" kern="1200" cap="none" spc="0" normalizeH="0" baseline="0" noProof="0" dirty="0">
                <a:ln>
                  <a:noFill/>
                </a:ln>
                <a:solidFill>
                  <a:srgbClr val="000000"/>
                </a:solidFill>
                <a:effectLst/>
                <a:uLnTx/>
                <a:uFillTx/>
                <a:latin typeface="Arial"/>
                <a:ea typeface="+mn-ea"/>
                <a:cs typeface="+mn-cs"/>
              </a:rPr>
              <a:t>the causes of employee absence.</a:t>
            </a:r>
            <a:endParaRPr kumimoji="0" lang="en-MY" sz="24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0417611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80409-9634-4D02-B1BA-F2185D620C96}"/>
              </a:ext>
            </a:extLst>
          </p:cNvPr>
          <p:cNvSpPr>
            <a:spLocks noGrp="1"/>
          </p:cNvSpPr>
          <p:nvPr>
            <p:ph type="title"/>
          </p:nvPr>
        </p:nvSpPr>
        <p:spPr>
          <a:xfrm>
            <a:off x="0" y="3176"/>
            <a:ext cx="12192000" cy="532886"/>
          </a:xfrm>
          <a:solidFill>
            <a:srgbClr val="FFCCFF"/>
          </a:solidFill>
        </p:spPr>
        <p:txBody>
          <a:bodyPr/>
          <a:lstStyle/>
          <a:p>
            <a:r>
              <a:rPr lang="en-MY" sz="4800" b="1" dirty="0">
                <a:solidFill>
                  <a:srgbClr val="FF0000"/>
                </a:solidFill>
              </a:rPr>
              <a:t>Research Questions</a:t>
            </a:r>
          </a:p>
        </p:txBody>
      </p:sp>
      <p:sp>
        <p:nvSpPr>
          <p:cNvPr id="5" name="TextBox 4">
            <a:extLst>
              <a:ext uri="{FF2B5EF4-FFF2-40B4-BE49-F238E27FC236}">
                <a16:creationId xmlns:a16="http://schemas.microsoft.com/office/drawing/2014/main" id="{E6D9B051-3607-4994-8457-F726962762A6}"/>
              </a:ext>
            </a:extLst>
          </p:cNvPr>
          <p:cNvSpPr txBox="1"/>
          <p:nvPr/>
        </p:nvSpPr>
        <p:spPr>
          <a:xfrm>
            <a:off x="-1" y="6080513"/>
            <a:ext cx="12191999" cy="707886"/>
          </a:xfrm>
          <a:prstGeom prst="rect">
            <a:avLst/>
          </a:prstGeom>
          <a:solidFill>
            <a:schemeClr val="bg1"/>
          </a:solidFill>
          <a:ln>
            <a:solidFill>
              <a:schemeClr val="accent1"/>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Arial"/>
                <a:ea typeface="+mn-ea"/>
                <a:cs typeface="+mn-cs"/>
              </a:rPr>
              <a:t>A good research question is essential to guide your research paper, project or thesis. It </a:t>
            </a:r>
            <a:r>
              <a:rPr kumimoji="0" lang="en-US" sz="2000" b="0" i="0" u="none" strike="noStrike" kern="1200" cap="none" spc="0" normalizeH="0" baseline="0" noProof="0" dirty="0">
                <a:ln>
                  <a:noFill/>
                </a:ln>
                <a:solidFill>
                  <a:srgbClr val="FF0000"/>
                </a:solidFill>
                <a:effectLst/>
                <a:uLnTx/>
                <a:uFillTx/>
                <a:latin typeface="Arial"/>
                <a:ea typeface="+mn-ea"/>
                <a:cs typeface="+mn-cs"/>
              </a:rPr>
              <a:t>pinpoints exactly what you want to find out and gives your work a clear focus and purpose</a:t>
            </a:r>
            <a:endParaRPr kumimoji="0" lang="en-MY" sz="2000" b="0" i="0" u="none" strike="noStrike" kern="1200" cap="none" spc="0" normalizeH="0" baseline="0" noProof="0" dirty="0">
              <a:ln>
                <a:noFill/>
              </a:ln>
              <a:solidFill>
                <a:srgbClr val="FF0000"/>
              </a:solidFill>
              <a:effectLst/>
              <a:uLnTx/>
              <a:uFillTx/>
              <a:latin typeface="Arial"/>
              <a:ea typeface="+mn-ea"/>
              <a:cs typeface="+mn-cs"/>
            </a:endParaRPr>
          </a:p>
        </p:txBody>
      </p:sp>
      <p:sp>
        <p:nvSpPr>
          <p:cNvPr id="7" name="TextBox 6">
            <a:extLst>
              <a:ext uri="{FF2B5EF4-FFF2-40B4-BE49-F238E27FC236}">
                <a16:creationId xmlns:a16="http://schemas.microsoft.com/office/drawing/2014/main" id="{400C3E42-E7B8-4035-90C0-4DEE85D093DE}"/>
              </a:ext>
            </a:extLst>
          </p:cNvPr>
          <p:cNvSpPr txBox="1"/>
          <p:nvPr/>
        </p:nvSpPr>
        <p:spPr>
          <a:xfrm>
            <a:off x="0" y="587021"/>
            <a:ext cx="12192000" cy="1938992"/>
          </a:xfrm>
          <a:prstGeom prst="rect">
            <a:avLst/>
          </a:prstGeom>
          <a:solidFill>
            <a:schemeClr val="bg1"/>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mn-cs"/>
              </a:rPr>
              <a:t>Research questions (RQs) are refined statements of the specific components of the problem.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mn-cs"/>
              </a:rPr>
              <a:t>The research questions must be in line with the objectives and should indicate the variables under investigation.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mn-cs"/>
              </a:rPr>
              <a:t>They should be clearly and unambiguously framed as they will influence research methodology and the type of data analysis to be conducted.</a:t>
            </a:r>
            <a:endParaRPr kumimoji="0" lang="en-MY" sz="2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endParaRPr>
          </a:p>
        </p:txBody>
      </p:sp>
      <p:sp>
        <p:nvSpPr>
          <p:cNvPr id="8" name="Content Placeholder 2">
            <a:extLst>
              <a:ext uri="{FF2B5EF4-FFF2-40B4-BE49-F238E27FC236}">
                <a16:creationId xmlns:a16="http://schemas.microsoft.com/office/drawing/2014/main" id="{07630831-45FA-4283-9C89-8EB276BE065E}"/>
              </a:ext>
            </a:extLst>
          </p:cNvPr>
          <p:cNvSpPr txBox="1">
            <a:spLocks/>
          </p:cNvSpPr>
          <p:nvPr/>
        </p:nvSpPr>
        <p:spPr>
          <a:xfrm>
            <a:off x="0" y="2465375"/>
            <a:ext cx="6357256" cy="3615137"/>
          </a:xfrm>
          <a:prstGeom prst="rect">
            <a:avLst/>
          </a:prstGeom>
          <a:ln>
            <a:solidFill>
              <a:srgbClr val="FF0000"/>
            </a:solidFill>
          </a:ln>
        </p:spPr>
        <p:txBody>
          <a:bodyPr/>
          <a:lstStyle>
            <a:lvl1pPr marL="257175" indent="-257175" algn="l" rtl="0" fontAlgn="base">
              <a:spcBef>
                <a:spcPct val="20000"/>
              </a:spcBef>
              <a:spcAft>
                <a:spcPct val="0"/>
              </a:spcAft>
              <a:buChar char="•"/>
              <a:defRPr sz="2400">
                <a:solidFill>
                  <a:schemeClr val="tx1"/>
                </a:solidFill>
                <a:latin typeface="+mn-lt"/>
                <a:ea typeface="+mn-ea"/>
                <a:cs typeface="+mn-cs"/>
              </a:defRPr>
            </a:lvl1pPr>
            <a:lvl2pPr marL="557213" indent="-214313" algn="l" rtl="0" fontAlgn="base">
              <a:spcBef>
                <a:spcPct val="20000"/>
              </a:spcBef>
              <a:spcAft>
                <a:spcPct val="0"/>
              </a:spcAft>
              <a:buChar char="–"/>
              <a:defRPr sz="2100">
                <a:solidFill>
                  <a:schemeClr val="tx1"/>
                </a:solidFill>
                <a:latin typeface="+mn-lt"/>
              </a:defRPr>
            </a:lvl2pPr>
            <a:lvl3pPr marL="857250" indent="-171450" algn="l" rtl="0" fontAlgn="base">
              <a:spcBef>
                <a:spcPct val="20000"/>
              </a:spcBef>
              <a:spcAft>
                <a:spcPct val="0"/>
              </a:spcAft>
              <a:buChar char="•"/>
              <a:defRPr sz="1800">
                <a:solidFill>
                  <a:schemeClr val="tx1"/>
                </a:solidFill>
                <a:latin typeface="+mn-lt"/>
              </a:defRPr>
            </a:lvl3pPr>
            <a:lvl4pPr marL="1200150" indent="-171450" algn="l" rtl="0" fontAlgn="base">
              <a:spcBef>
                <a:spcPct val="20000"/>
              </a:spcBef>
              <a:spcAft>
                <a:spcPct val="0"/>
              </a:spcAft>
              <a:buChar char="–"/>
              <a:defRPr sz="1500">
                <a:solidFill>
                  <a:schemeClr val="tx1"/>
                </a:solidFill>
                <a:latin typeface="+mn-lt"/>
              </a:defRPr>
            </a:lvl4pPr>
            <a:lvl5pPr marL="1543050" indent="-171450" algn="l" rtl="0" fontAlgn="base">
              <a:spcBef>
                <a:spcPct val="20000"/>
              </a:spcBef>
              <a:spcAft>
                <a:spcPct val="0"/>
              </a:spcAft>
              <a:buChar char="»"/>
              <a:defRPr sz="1500">
                <a:solidFill>
                  <a:schemeClr val="tx1"/>
                </a:solidFill>
                <a:latin typeface="+mn-lt"/>
              </a:defRPr>
            </a:lvl5pPr>
            <a:lvl6pPr marL="1885950" indent="-171450" algn="l" rtl="0" eaLnBrk="1" fontAlgn="base" hangingPunct="1">
              <a:spcBef>
                <a:spcPct val="20000"/>
              </a:spcBef>
              <a:spcAft>
                <a:spcPct val="0"/>
              </a:spcAft>
              <a:buChar char="»"/>
              <a:defRPr sz="1500">
                <a:solidFill>
                  <a:schemeClr val="tx1"/>
                </a:solidFill>
                <a:latin typeface="+mn-lt"/>
              </a:defRPr>
            </a:lvl6pPr>
            <a:lvl7pPr marL="2228850" indent="-171450" algn="l" rtl="0" eaLnBrk="1" fontAlgn="base" hangingPunct="1">
              <a:spcBef>
                <a:spcPct val="20000"/>
              </a:spcBef>
              <a:spcAft>
                <a:spcPct val="0"/>
              </a:spcAft>
              <a:buChar char="»"/>
              <a:defRPr sz="1500">
                <a:solidFill>
                  <a:schemeClr val="tx1"/>
                </a:solidFill>
                <a:latin typeface="+mn-lt"/>
              </a:defRPr>
            </a:lvl7pPr>
            <a:lvl8pPr marL="2571750" indent="-171450" algn="l" rtl="0" eaLnBrk="1" fontAlgn="base" hangingPunct="1">
              <a:spcBef>
                <a:spcPct val="20000"/>
              </a:spcBef>
              <a:spcAft>
                <a:spcPct val="0"/>
              </a:spcAft>
              <a:buChar char="»"/>
              <a:defRPr sz="1500">
                <a:solidFill>
                  <a:schemeClr val="tx1"/>
                </a:solidFill>
                <a:latin typeface="+mn-lt"/>
              </a:defRPr>
            </a:lvl8pPr>
            <a:lvl9pPr marL="2914650" indent="-171450" algn="l" rtl="0" eaLnBrk="1" fontAlgn="base" hangingPunct="1">
              <a:spcBef>
                <a:spcPct val="20000"/>
              </a:spcBef>
              <a:spcAft>
                <a:spcPct val="0"/>
              </a:spcAft>
              <a:buChar char="»"/>
              <a:defRPr sz="1500">
                <a:solidFill>
                  <a:schemeClr val="tx1"/>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0" cap="none" spc="0" normalizeH="0" baseline="0" noProof="0" dirty="0">
                <a:ln>
                  <a:noFill/>
                </a:ln>
                <a:solidFill>
                  <a:srgbClr val="002060"/>
                </a:solidFill>
                <a:effectLst/>
                <a:uLnTx/>
                <a:uFillTx/>
                <a:latin typeface="Arial"/>
                <a:ea typeface="+mn-ea"/>
                <a:cs typeface="+mn-cs"/>
              </a:rPr>
              <a:t>Quantitative Research Questions</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Arial"/>
                <a:ea typeface="+mn-ea"/>
                <a:cs typeface="+mn-cs"/>
              </a:rPr>
              <a:t>1.Is there a relationship between </a:t>
            </a:r>
            <a:r>
              <a:rPr kumimoji="0" lang="en-US" sz="2400" b="1" i="0" u="none" strike="noStrike" kern="0" cap="none" spc="0" normalizeH="0" baseline="0" noProof="0" dirty="0">
                <a:ln>
                  <a:noFill/>
                </a:ln>
                <a:solidFill>
                  <a:srgbClr val="FF0000"/>
                </a:solidFill>
                <a:effectLst/>
                <a:uLnTx/>
                <a:uFillTx/>
                <a:latin typeface="Arial"/>
                <a:ea typeface="+mn-ea"/>
                <a:cs typeface="+mn-cs"/>
              </a:rPr>
              <a:t>Trust </a:t>
            </a:r>
            <a:r>
              <a:rPr kumimoji="0" lang="en-US" sz="2400" b="0" i="0" u="none" strike="noStrike" kern="0" cap="none" spc="0" normalizeH="0" baseline="0" noProof="0" dirty="0">
                <a:ln>
                  <a:noFill/>
                </a:ln>
                <a:solidFill>
                  <a:srgbClr val="000000"/>
                </a:solidFill>
                <a:effectLst/>
                <a:uLnTx/>
                <a:uFillTx/>
                <a:latin typeface="Arial"/>
                <a:ea typeface="+mn-ea"/>
                <a:cs typeface="+mn-cs"/>
              </a:rPr>
              <a:t>and </a:t>
            </a:r>
            <a:r>
              <a:rPr kumimoji="0" lang="en-US" sz="2400" b="1" i="0" u="none" strike="noStrike" kern="0" cap="none" spc="0" normalizeH="0" baseline="0" noProof="0" dirty="0">
                <a:ln>
                  <a:noFill/>
                </a:ln>
                <a:solidFill>
                  <a:srgbClr val="FF0000"/>
                </a:solidFill>
                <a:effectLst/>
                <a:uLnTx/>
                <a:uFillTx/>
                <a:latin typeface="Arial"/>
                <a:ea typeface="+mn-ea"/>
                <a:cs typeface="+mn-cs"/>
              </a:rPr>
              <a:t>intention to adopt </a:t>
            </a:r>
            <a:r>
              <a:rPr kumimoji="0" lang="en-US" sz="2400" b="0" i="0" u="none" strike="noStrike" kern="0" cap="none" spc="0" normalizeH="0" baseline="0" noProof="0" dirty="0">
                <a:ln>
                  <a:noFill/>
                </a:ln>
                <a:solidFill>
                  <a:srgbClr val="000000"/>
                </a:solidFill>
                <a:effectLst/>
                <a:uLnTx/>
                <a:uFillTx/>
                <a:latin typeface="Arial"/>
                <a:ea typeface="+mn-ea"/>
                <a:cs typeface="+mn-cs"/>
              </a:rPr>
              <a:t>of e-wallet among Gen Z?</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Arial"/>
                <a:ea typeface="+mn-ea"/>
                <a:cs typeface="+mn-cs"/>
              </a:rPr>
              <a:t>2. Is there a relationship between </a:t>
            </a:r>
            <a:r>
              <a:rPr kumimoji="0" lang="en-US" sz="2400" b="1" i="0" u="none" strike="noStrike" kern="0" cap="none" spc="0" normalizeH="0" baseline="0" noProof="0" dirty="0">
                <a:ln>
                  <a:noFill/>
                </a:ln>
                <a:solidFill>
                  <a:srgbClr val="FF0000"/>
                </a:solidFill>
                <a:effectLst/>
                <a:uLnTx/>
                <a:uFillTx/>
                <a:latin typeface="Arial"/>
                <a:ea typeface="+mn-ea"/>
                <a:cs typeface="+mn-cs"/>
              </a:rPr>
              <a:t>Perceived Ease of Use </a:t>
            </a:r>
            <a:r>
              <a:rPr kumimoji="0" lang="en-US" sz="2400" b="0" i="0" u="none" strike="noStrike" kern="0" cap="none" spc="0" normalizeH="0" baseline="0" noProof="0" dirty="0">
                <a:ln>
                  <a:noFill/>
                </a:ln>
                <a:solidFill>
                  <a:srgbClr val="000000"/>
                </a:solidFill>
                <a:effectLst/>
                <a:uLnTx/>
                <a:uFillTx/>
                <a:latin typeface="Arial"/>
                <a:ea typeface="+mn-ea"/>
                <a:cs typeface="+mn-cs"/>
              </a:rPr>
              <a:t>and </a:t>
            </a:r>
            <a:r>
              <a:rPr kumimoji="0" lang="en-US" sz="2400" b="1" i="0" u="none" strike="noStrike" kern="0" cap="none" spc="0" normalizeH="0" baseline="0" noProof="0" dirty="0">
                <a:ln>
                  <a:noFill/>
                </a:ln>
                <a:solidFill>
                  <a:srgbClr val="FF0000"/>
                </a:solidFill>
                <a:effectLst/>
                <a:uLnTx/>
                <a:uFillTx/>
                <a:latin typeface="Arial"/>
                <a:ea typeface="+mn-ea"/>
                <a:cs typeface="+mn-cs"/>
              </a:rPr>
              <a:t>intention to adopt </a:t>
            </a:r>
            <a:r>
              <a:rPr kumimoji="0" lang="en-US" sz="2400" b="0" i="0" u="none" strike="noStrike" kern="0" cap="none" spc="0" normalizeH="0" baseline="0" noProof="0" dirty="0">
                <a:ln>
                  <a:noFill/>
                </a:ln>
                <a:solidFill>
                  <a:srgbClr val="000000"/>
                </a:solidFill>
                <a:effectLst/>
                <a:uLnTx/>
                <a:uFillTx/>
                <a:latin typeface="Arial"/>
                <a:ea typeface="+mn-ea"/>
                <a:cs typeface="+mn-cs"/>
              </a:rPr>
              <a:t>of e-wallet among Gen Z?</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Arial"/>
                <a:ea typeface="+mn-ea"/>
                <a:cs typeface="+mn-cs"/>
              </a:rPr>
              <a:t>3. Is there a relationship between </a:t>
            </a:r>
            <a:r>
              <a:rPr kumimoji="0" lang="en-US" sz="2400" b="1" i="0" u="none" strike="noStrike" kern="0" cap="none" spc="0" normalizeH="0" baseline="0" noProof="0" dirty="0">
                <a:ln>
                  <a:noFill/>
                </a:ln>
                <a:solidFill>
                  <a:srgbClr val="FF0000"/>
                </a:solidFill>
                <a:effectLst/>
                <a:uLnTx/>
                <a:uFillTx/>
                <a:latin typeface="Arial"/>
                <a:ea typeface="+mn-ea"/>
                <a:cs typeface="+mn-cs"/>
              </a:rPr>
              <a:t>Perceived Security </a:t>
            </a:r>
            <a:r>
              <a:rPr kumimoji="0" lang="en-US" sz="2400" b="0" i="0" u="none" strike="noStrike" kern="0" cap="none" spc="0" normalizeH="0" baseline="0" noProof="0" dirty="0">
                <a:ln>
                  <a:noFill/>
                </a:ln>
                <a:solidFill>
                  <a:srgbClr val="000000"/>
                </a:solidFill>
                <a:effectLst/>
                <a:uLnTx/>
                <a:uFillTx/>
                <a:latin typeface="Arial"/>
                <a:ea typeface="+mn-ea"/>
                <a:cs typeface="+mn-cs"/>
              </a:rPr>
              <a:t>and </a:t>
            </a:r>
            <a:r>
              <a:rPr kumimoji="0" lang="en-US" sz="2400" b="1" i="0" u="none" strike="noStrike" kern="0" cap="none" spc="0" normalizeH="0" baseline="0" noProof="0" dirty="0">
                <a:ln>
                  <a:noFill/>
                </a:ln>
                <a:solidFill>
                  <a:srgbClr val="FF0000"/>
                </a:solidFill>
                <a:effectLst/>
                <a:uLnTx/>
                <a:uFillTx/>
                <a:latin typeface="Arial"/>
                <a:ea typeface="+mn-ea"/>
                <a:cs typeface="+mn-cs"/>
              </a:rPr>
              <a:t>intention to adopt </a:t>
            </a:r>
            <a:r>
              <a:rPr kumimoji="0" lang="en-US" sz="2400" b="0" i="0" u="none" strike="noStrike" kern="0" cap="none" spc="0" normalizeH="0" baseline="0" noProof="0" dirty="0">
                <a:ln>
                  <a:noFill/>
                </a:ln>
                <a:solidFill>
                  <a:srgbClr val="000000"/>
                </a:solidFill>
                <a:effectLst/>
                <a:uLnTx/>
                <a:uFillTx/>
                <a:latin typeface="Arial"/>
                <a:ea typeface="+mn-ea"/>
                <a:cs typeface="+mn-cs"/>
              </a:rPr>
              <a:t>of e-wallet among Gen Z?</a:t>
            </a:r>
            <a:endParaRPr kumimoji="0" lang="en-US" altLang="en-US" sz="2800" b="0" i="0" u="none" strike="noStrike" kern="0" cap="none" spc="0" normalizeH="0" baseline="0" noProof="0" dirty="0">
              <a:ln>
                <a:noFill/>
              </a:ln>
              <a:solidFill>
                <a:srgbClr val="000000"/>
              </a:solidFill>
              <a:effectLst/>
              <a:uLnTx/>
              <a:uFillTx/>
              <a:latin typeface="Arial"/>
              <a:ea typeface="+mn-ea"/>
              <a:cs typeface="+mn-cs"/>
            </a:endParaRPr>
          </a:p>
        </p:txBody>
      </p:sp>
      <p:sp>
        <p:nvSpPr>
          <p:cNvPr id="9" name="Content Placeholder 2">
            <a:extLst>
              <a:ext uri="{FF2B5EF4-FFF2-40B4-BE49-F238E27FC236}">
                <a16:creationId xmlns:a16="http://schemas.microsoft.com/office/drawing/2014/main" id="{FC762BCE-6CE3-4FB0-9FE5-21358B00BB9F}"/>
              </a:ext>
            </a:extLst>
          </p:cNvPr>
          <p:cNvSpPr txBox="1">
            <a:spLocks/>
          </p:cNvSpPr>
          <p:nvPr/>
        </p:nvSpPr>
        <p:spPr>
          <a:xfrm>
            <a:off x="6473371" y="2465375"/>
            <a:ext cx="5718627" cy="3615138"/>
          </a:xfrm>
          <a:prstGeom prst="rect">
            <a:avLst/>
          </a:prstGeom>
          <a:ln>
            <a:solidFill>
              <a:srgbClr val="FF0000"/>
            </a:solidFill>
          </a:ln>
        </p:spPr>
        <p:txBody>
          <a:bodyPr/>
          <a:lstStyle>
            <a:lvl1pPr marL="257175" indent="-257175" algn="l" rtl="0" fontAlgn="base">
              <a:spcBef>
                <a:spcPct val="20000"/>
              </a:spcBef>
              <a:spcAft>
                <a:spcPct val="0"/>
              </a:spcAft>
              <a:buChar char="•"/>
              <a:defRPr sz="2400">
                <a:solidFill>
                  <a:schemeClr val="tx1"/>
                </a:solidFill>
                <a:latin typeface="+mn-lt"/>
                <a:ea typeface="+mn-ea"/>
                <a:cs typeface="+mn-cs"/>
              </a:defRPr>
            </a:lvl1pPr>
            <a:lvl2pPr marL="557213" indent="-214313" algn="l" rtl="0" fontAlgn="base">
              <a:spcBef>
                <a:spcPct val="20000"/>
              </a:spcBef>
              <a:spcAft>
                <a:spcPct val="0"/>
              </a:spcAft>
              <a:buChar char="–"/>
              <a:defRPr sz="2100">
                <a:solidFill>
                  <a:schemeClr val="tx1"/>
                </a:solidFill>
                <a:latin typeface="+mn-lt"/>
              </a:defRPr>
            </a:lvl2pPr>
            <a:lvl3pPr marL="857250" indent="-171450" algn="l" rtl="0" fontAlgn="base">
              <a:spcBef>
                <a:spcPct val="20000"/>
              </a:spcBef>
              <a:spcAft>
                <a:spcPct val="0"/>
              </a:spcAft>
              <a:buChar char="•"/>
              <a:defRPr sz="1800">
                <a:solidFill>
                  <a:schemeClr val="tx1"/>
                </a:solidFill>
                <a:latin typeface="+mn-lt"/>
              </a:defRPr>
            </a:lvl3pPr>
            <a:lvl4pPr marL="1200150" indent="-171450" algn="l" rtl="0" fontAlgn="base">
              <a:spcBef>
                <a:spcPct val="20000"/>
              </a:spcBef>
              <a:spcAft>
                <a:spcPct val="0"/>
              </a:spcAft>
              <a:buChar char="–"/>
              <a:defRPr sz="1500">
                <a:solidFill>
                  <a:schemeClr val="tx1"/>
                </a:solidFill>
                <a:latin typeface="+mn-lt"/>
              </a:defRPr>
            </a:lvl4pPr>
            <a:lvl5pPr marL="1543050" indent="-171450" algn="l" rtl="0" fontAlgn="base">
              <a:spcBef>
                <a:spcPct val="20000"/>
              </a:spcBef>
              <a:spcAft>
                <a:spcPct val="0"/>
              </a:spcAft>
              <a:buChar char="»"/>
              <a:defRPr sz="1500">
                <a:solidFill>
                  <a:schemeClr val="tx1"/>
                </a:solidFill>
                <a:latin typeface="+mn-lt"/>
              </a:defRPr>
            </a:lvl5pPr>
            <a:lvl6pPr marL="1885950" indent="-171450" algn="l" rtl="0" eaLnBrk="1" fontAlgn="base" hangingPunct="1">
              <a:spcBef>
                <a:spcPct val="20000"/>
              </a:spcBef>
              <a:spcAft>
                <a:spcPct val="0"/>
              </a:spcAft>
              <a:buChar char="»"/>
              <a:defRPr sz="1500">
                <a:solidFill>
                  <a:schemeClr val="tx1"/>
                </a:solidFill>
                <a:latin typeface="+mn-lt"/>
              </a:defRPr>
            </a:lvl6pPr>
            <a:lvl7pPr marL="2228850" indent="-171450" algn="l" rtl="0" eaLnBrk="1" fontAlgn="base" hangingPunct="1">
              <a:spcBef>
                <a:spcPct val="20000"/>
              </a:spcBef>
              <a:spcAft>
                <a:spcPct val="0"/>
              </a:spcAft>
              <a:buChar char="»"/>
              <a:defRPr sz="1500">
                <a:solidFill>
                  <a:schemeClr val="tx1"/>
                </a:solidFill>
                <a:latin typeface="+mn-lt"/>
              </a:defRPr>
            </a:lvl7pPr>
            <a:lvl8pPr marL="2571750" indent="-171450" algn="l" rtl="0" eaLnBrk="1" fontAlgn="base" hangingPunct="1">
              <a:spcBef>
                <a:spcPct val="20000"/>
              </a:spcBef>
              <a:spcAft>
                <a:spcPct val="0"/>
              </a:spcAft>
              <a:buChar char="»"/>
              <a:defRPr sz="1500">
                <a:solidFill>
                  <a:schemeClr val="tx1"/>
                </a:solidFill>
                <a:latin typeface="+mn-lt"/>
              </a:defRPr>
            </a:lvl8pPr>
            <a:lvl9pPr marL="2914650" indent="-171450" algn="l" rtl="0" eaLnBrk="1" fontAlgn="base" hangingPunct="1">
              <a:spcBef>
                <a:spcPct val="20000"/>
              </a:spcBef>
              <a:spcAft>
                <a:spcPct val="0"/>
              </a:spcAft>
              <a:buChar char="»"/>
              <a:defRPr sz="1500">
                <a:solidFill>
                  <a:schemeClr val="tx1"/>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0" cap="none" spc="0" normalizeH="0" baseline="0" noProof="0" dirty="0">
                <a:ln>
                  <a:noFill/>
                </a:ln>
                <a:solidFill>
                  <a:srgbClr val="002060"/>
                </a:solidFill>
                <a:effectLst/>
                <a:uLnTx/>
                <a:uFillTx/>
                <a:latin typeface="Arial"/>
                <a:ea typeface="+mn-ea"/>
                <a:cs typeface="+mn-cs"/>
              </a:rPr>
              <a:t>Qualitative Research Questions</a:t>
            </a: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Calibri" panose="020F0502020204030204"/>
                <a:ea typeface="Calibri" panose="020F0502020204030204" pitchFamily="34" charset="0"/>
                <a:cs typeface="Times New Roman" panose="02020603050405020304" pitchFamily="18" charset="0"/>
              </a:rPr>
              <a:t>RQ1:</a:t>
            </a:r>
            <a:r>
              <a:rPr kumimoji="0" lang="en-US" sz="2800" b="1" i="0" u="none" strike="noStrike" kern="1200" cap="none" spc="0" normalizeH="0" baseline="0" noProof="0" dirty="0">
                <a:ln>
                  <a:noFill/>
                </a:ln>
                <a:solidFill>
                  <a:srgbClr val="1A254C"/>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a:ln>
                  <a:noFill/>
                </a:ln>
                <a:solidFill>
                  <a:srgbClr val="C00000"/>
                </a:solidFill>
                <a:effectLst/>
                <a:uLnTx/>
                <a:uFillTx/>
                <a:latin typeface="Calibri" panose="020F0502020204030204"/>
                <a:ea typeface="Calibri" panose="020F0502020204030204" pitchFamily="34" charset="0"/>
                <a:cs typeface="Times New Roman" panose="02020603050405020304" pitchFamily="18" charset="0"/>
              </a:rPr>
              <a:t>What</a:t>
            </a:r>
            <a:r>
              <a:rPr kumimoji="0" lang="en-US" sz="2800" b="1"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 are the major stressors associated with the online learning by students? </a:t>
            </a:r>
            <a:r>
              <a:rPr kumimoji="0" lang="en-US" sz="2800" b="1" i="0" u="none" strike="noStrike" kern="1200" cap="none" spc="0" normalizeH="0" baseline="0" noProof="0" dirty="0">
                <a:ln>
                  <a:noFill/>
                </a:ln>
                <a:solidFill>
                  <a:srgbClr val="FFFFFF"/>
                </a:solidFill>
                <a:effectLst/>
                <a:uLnTx/>
                <a:uFillTx/>
                <a:latin typeface="Calibri" panose="020F0502020204030204"/>
                <a:ea typeface="Calibri" panose="020F0502020204030204" pitchFamily="34" charset="0"/>
                <a:cs typeface="Times New Roman" panose="02020603050405020304" pitchFamily="18" charset="0"/>
              </a:rPr>
              <a:t>Stress Attributes </a:t>
            </a:r>
            <a:endParaRPr kumimoji="0" lang="en-MY"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Calibri" panose="020F0502020204030204"/>
                <a:ea typeface="Calibri" panose="020F0502020204030204" pitchFamily="34" charset="0"/>
                <a:cs typeface="+mn-cs"/>
              </a:rPr>
              <a:t>RQ2: </a:t>
            </a:r>
            <a:r>
              <a:rPr kumimoji="0" lang="en-US" sz="2800" b="1" i="0" u="none" strike="noStrike" kern="1200" cap="none" spc="0" normalizeH="0" baseline="0" noProof="0" dirty="0">
                <a:ln>
                  <a:noFill/>
                </a:ln>
                <a:solidFill>
                  <a:srgbClr val="C00000"/>
                </a:solidFill>
                <a:effectLst/>
                <a:uLnTx/>
                <a:uFillTx/>
                <a:latin typeface="Calibri" panose="020F0502020204030204"/>
                <a:ea typeface="Calibri" panose="020F0502020204030204" pitchFamily="34" charset="0"/>
                <a:cs typeface="+mn-cs"/>
              </a:rPr>
              <a:t>How</a:t>
            </a:r>
            <a:r>
              <a:rPr kumimoji="0" lang="en-US" sz="2800" b="1"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mn-cs"/>
              </a:rPr>
              <a:t> has the current situation affected the students’ mental health? </a:t>
            </a:r>
            <a:r>
              <a:rPr kumimoji="0" lang="en-US" sz="2800" b="1" i="0" u="none" strike="noStrike" kern="1200" cap="none" spc="0" normalizeH="0" baseline="0" noProof="0" dirty="0">
                <a:ln>
                  <a:noFill/>
                </a:ln>
                <a:solidFill>
                  <a:srgbClr val="FFFFFF"/>
                </a:solidFill>
                <a:effectLst/>
                <a:uLnTx/>
                <a:uFillTx/>
                <a:latin typeface="Calibri" panose="020F0502020204030204"/>
                <a:ea typeface="Calibri" panose="020F0502020204030204" pitchFamily="34" charset="0"/>
                <a:cs typeface="+mn-cs"/>
              </a:rPr>
              <a:t>(</a:t>
            </a: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panose="020F0502020204030204"/>
                <a:ea typeface="Calibri" panose="020F0502020204030204" pitchFamily="34" charset="0"/>
                <a:cs typeface="+mn-cs"/>
              </a:rPr>
              <a:t>Questions start with “What” or ‘How’</a:t>
            </a:r>
            <a:endParaRPr kumimoji="0" lang="en-MY" sz="2800" b="0" i="0" u="none" strike="noStrike" kern="1200" cap="none" spc="0" normalizeH="0" baseline="0" noProof="0" dirty="0">
              <a:ln>
                <a:noFill/>
              </a:ln>
              <a:solidFill>
                <a:srgbClr val="C00000"/>
              </a:solidFill>
              <a:effectLst/>
              <a:uLnTx/>
              <a:uFillTx/>
              <a:latin typeface="Calibri" panose="020F0502020204030204"/>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2400" b="1"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3232491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DF57C-941F-419B-95E3-70CC3E0A8BFA}"/>
              </a:ext>
            </a:extLst>
          </p:cNvPr>
          <p:cNvSpPr>
            <a:spLocks noGrp="1"/>
          </p:cNvSpPr>
          <p:nvPr>
            <p:ph type="title"/>
          </p:nvPr>
        </p:nvSpPr>
        <p:spPr>
          <a:xfrm>
            <a:off x="0" y="0"/>
            <a:ext cx="12192000" cy="784905"/>
          </a:xfrm>
          <a:solidFill>
            <a:schemeClr val="bg1"/>
          </a:solidFill>
        </p:spPr>
        <p:txBody>
          <a:bodyPr/>
          <a:lstStyle/>
          <a:p>
            <a:r>
              <a:rPr lang="en-MY" sz="3200" b="1" dirty="0">
                <a:solidFill>
                  <a:srgbClr val="C00000"/>
                </a:solidFill>
              </a:rPr>
              <a:t>Research Questions</a:t>
            </a:r>
            <a:r>
              <a:rPr lang="en-MY" dirty="0"/>
              <a:t>: </a:t>
            </a:r>
            <a:r>
              <a:rPr lang="en-US" sz="2400" dirty="0"/>
              <a:t>focusing on exactly what we are trying to understand</a:t>
            </a:r>
            <a:endParaRPr lang="en-MY" dirty="0"/>
          </a:p>
        </p:txBody>
      </p:sp>
      <p:sp>
        <p:nvSpPr>
          <p:cNvPr id="3" name="Footer Placeholder 2">
            <a:extLst>
              <a:ext uri="{FF2B5EF4-FFF2-40B4-BE49-F238E27FC236}">
                <a16:creationId xmlns:a16="http://schemas.microsoft.com/office/drawing/2014/main" id="{39793247-AD06-4D86-9F66-63CFCF840D7F}"/>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Arial"/>
                <a:ea typeface="+mn-ea"/>
                <a:cs typeface="+mn-cs"/>
              </a:rPr>
              <a:t>Dr Jugindar Singh</a:t>
            </a:r>
          </a:p>
        </p:txBody>
      </p:sp>
      <p:sp>
        <p:nvSpPr>
          <p:cNvPr id="5" name="TextBox 4">
            <a:extLst>
              <a:ext uri="{FF2B5EF4-FFF2-40B4-BE49-F238E27FC236}">
                <a16:creationId xmlns:a16="http://schemas.microsoft.com/office/drawing/2014/main" id="{E2F82E65-2A12-4DCB-B14D-BB8AF33ECCB2}"/>
              </a:ext>
            </a:extLst>
          </p:cNvPr>
          <p:cNvSpPr txBox="1"/>
          <p:nvPr/>
        </p:nvSpPr>
        <p:spPr>
          <a:xfrm>
            <a:off x="36284" y="576612"/>
            <a:ext cx="6350002" cy="5386090"/>
          </a:xfrm>
          <a:prstGeom prst="rect">
            <a:avLst/>
          </a:prstGeom>
          <a:noFill/>
          <a:ln>
            <a:solidFill>
              <a:srgbClr val="FF0000"/>
            </a:solidFill>
          </a:ln>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srgbClr val="C00000"/>
                </a:solidFill>
                <a:effectLst/>
                <a:uLnTx/>
                <a:uFillTx/>
                <a:latin typeface="Arial"/>
                <a:ea typeface="+mn-ea"/>
                <a:cs typeface="+mn-cs"/>
              </a:rPr>
              <a:t>The research question is derived from the purpose statement</a:t>
            </a:r>
            <a:r>
              <a:rPr kumimoji="0" lang="en-US" sz="2800" b="0" i="0" u="none" strike="noStrike" kern="1200" cap="none" spc="0" normalizeH="0" baseline="0" noProof="0" dirty="0">
                <a:ln>
                  <a:noFill/>
                </a:ln>
                <a:solidFill>
                  <a:srgbClr val="000000"/>
                </a:solidFill>
                <a:effectLst/>
                <a:uLnTx/>
                <a:uFillTx/>
                <a:latin typeface="Arial"/>
                <a:ea typeface="+mn-ea"/>
                <a:cs typeface="+mn-cs"/>
              </a:rPr>
              <a:t>.</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The research question is clear and focused.</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The research question adheres to the same criteria as that of the problem statement:</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a.</a:t>
            </a:r>
            <a:r>
              <a:rPr kumimoji="0" lang="en-US" sz="2800" b="0" i="0" u="none" strike="noStrike" kern="1200" cap="none" spc="0" normalizeH="0" baseline="0" noProof="0" dirty="0">
                <a:ln>
                  <a:noFill/>
                </a:ln>
                <a:solidFill>
                  <a:srgbClr val="000000"/>
                </a:solidFill>
                <a:effectLst/>
                <a:uLnTx/>
                <a:uFillTx/>
                <a:latin typeface="Arial"/>
                <a:ea typeface="+mn-ea"/>
                <a:cs typeface="+mn-cs"/>
              </a:rPr>
              <a:t> </a:t>
            </a:r>
            <a:r>
              <a:rPr kumimoji="0" lang="en-US" sz="2400" b="0" i="0" u="none" strike="noStrike" kern="1200" cap="none" spc="0" normalizeH="0" baseline="0" noProof="0" dirty="0">
                <a:ln>
                  <a:noFill/>
                </a:ln>
                <a:solidFill>
                  <a:srgbClr val="000000"/>
                </a:solidFill>
                <a:effectLst/>
                <a:uLnTx/>
                <a:uFillTx/>
                <a:latin typeface="Arial"/>
                <a:ea typeface="+mn-ea"/>
                <a:cs typeface="+mn-cs"/>
              </a:rPr>
              <a:t>Scope is manageable – not too broad</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b. You have time, knowledge, and</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    resources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d. Data can be collected and analyzed.</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e. Has theoretical or practical significance.</a:t>
            </a:r>
          </a:p>
        </p:txBody>
      </p:sp>
      <p:sp>
        <p:nvSpPr>
          <p:cNvPr id="7" name="TextBox 6">
            <a:extLst>
              <a:ext uri="{FF2B5EF4-FFF2-40B4-BE49-F238E27FC236}">
                <a16:creationId xmlns:a16="http://schemas.microsoft.com/office/drawing/2014/main" id="{1ACF897A-CE27-4EA4-AA31-C82E336D9F96}"/>
              </a:ext>
            </a:extLst>
          </p:cNvPr>
          <p:cNvSpPr txBox="1"/>
          <p:nvPr/>
        </p:nvSpPr>
        <p:spPr>
          <a:xfrm>
            <a:off x="6574970" y="1135520"/>
            <a:ext cx="5580745" cy="36933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C00000"/>
                </a:solidFill>
                <a:effectLst/>
                <a:uLnTx/>
                <a:uFillTx/>
                <a:latin typeface="Sabon-Italic"/>
                <a:ea typeface="+mn-ea"/>
                <a:cs typeface="+mn-cs"/>
              </a:rPr>
              <a:t>Quantitative Example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Sabon-Italic"/>
                <a:ea typeface="+mn-ea"/>
                <a:cs typeface="+mn-cs"/>
              </a:rPr>
              <a:t>Is a student’s motivation level significantly affected by the use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Sabon-Italic"/>
                <a:ea typeface="+mn-ea"/>
                <a:cs typeface="+mn-cs"/>
              </a:rPr>
              <a:t>of graphical feedback to report the students’ grades?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a:ln>
                <a:noFill/>
              </a:ln>
              <a:solidFill>
                <a:srgbClr val="000000"/>
              </a:solidFill>
              <a:effectLst/>
              <a:uLnTx/>
              <a:uFillTx/>
              <a:latin typeface="Sabon-Ital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C00000"/>
                </a:solidFill>
                <a:effectLst/>
                <a:uLnTx/>
                <a:uFillTx/>
                <a:latin typeface="Sabon-Italic"/>
                <a:ea typeface="+mn-ea"/>
                <a:cs typeface="+mn-cs"/>
              </a:rPr>
              <a:t>Qualitative Example</a:t>
            </a:r>
            <a:br>
              <a:rPr kumimoji="0" lang="en-US" sz="2400" b="0" i="1" u="none" strike="noStrike" kern="1200" cap="none" spc="0" normalizeH="0" baseline="0" noProof="0" dirty="0">
                <a:ln>
                  <a:noFill/>
                </a:ln>
                <a:solidFill>
                  <a:srgbClr val="000000"/>
                </a:solidFill>
                <a:effectLst/>
                <a:uLnTx/>
                <a:uFillTx/>
                <a:latin typeface="Sabon-Italic"/>
                <a:ea typeface="+mn-ea"/>
                <a:cs typeface="+mn-cs"/>
              </a:rPr>
            </a:br>
            <a:r>
              <a:rPr kumimoji="0" lang="en-US" sz="2400" b="0" i="1" u="none" strike="noStrike" kern="1200" cap="none" spc="0" normalizeH="0" baseline="0" noProof="0" dirty="0">
                <a:ln>
                  <a:noFill/>
                </a:ln>
                <a:solidFill>
                  <a:srgbClr val="000000"/>
                </a:solidFill>
                <a:effectLst/>
                <a:uLnTx/>
                <a:uFillTx/>
                <a:latin typeface="Sabon-Italic"/>
                <a:ea typeface="+mn-ea"/>
                <a:cs typeface="+mn-cs"/>
              </a:rPr>
              <a:t>What is the perception of students towards online learning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6215838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9DDBE-C1F4-4891-A7F3-1D06D5C9DE97}"/>
              </a:ext>
            </a:extLst>
          </p:cNvPr>
          <p:cNvSpPr>
            <a:spLocks noGrp="1"/>
          </p:cNvSpPr>
          <p:nvPr>
            <p:ph type="title"/>
          </p:nvPr>
        </p:nvSpPr>
        <p:spPr>
          <a:xfrm>
            <a:off x="1980747" y="0"/>
            <a:ext cx="7042150" cy="792162"/>
          </a:xfrm>
        </p:spPr>
        <p:txBody>
          <a:bodyPr/>
          <a:lstStyle/>
          <a:p>
            <a:r>
              <a:rPr lang="en-MY" b="1" dirty="0">
                <a:solidFill>
                  <a:srgbClr val="FF0000"/>
                </a:solidFill>
              </a:rPr>
              <a:t>Types of Questions</a:t>
            </a:r>
          </a:p>
        </p:txBody>
      </p:sp>
      <p:sp>
        <p:nvSpPr>
          <p:cNvPr id="4" name="Footer Placeholder 3">
            <a:extLst>
              <a:ext uri="{FF2B5EF4-FFF2-40B4-BE49-F238E27FC236}">
                <a16:creationId xmlns:a16="http://schemas.microsoft.com/office/drawing/2014/main" id="{312E1C59-68A2-4A32-81E2-566C931B6B03}"/>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Arial"/>
                <a:ea typeface="+mn-ea"/>
                <a:cs typeface="+mn-cs"/>
              </a:rPr>
              <a:t>Dr Jugindar Singh</a:t>
            </a:r>
          </a:p>
        </p:txBody>
      </p:sp>
      <p:graphicFrame>
        <p:nvGraphicFramePr>
          <p:cNvPr id="5" name="Table 5">
            <a:extLst>
              <a:ext uri="{FF2B5EF4-FFF2-40B4-BE49-F238E27FC236}">
                <a16:creationId xmlns:a16="http://schemas.microsoft.com/office/drawing/2014/main" id="{C4E10BD9-EBAD-4C5D-B5D5-485955757091}"/>
              </a:ext>
            </a:extLst>
          </p:cNvPr>
          <p:cNvGraphicFramePr>
            <a:graphicFrameLocks noGrp="1"/>
          </p:cNvGraphicFramePr>
          <p:nvPr/>
        </p:nvGraphicFramePr>
        <p:xfrm>
          <a:off x="0" y="759655"/>
          <a:ext cx="12192000" cy="4971206"/>
        </p:xfrm>
        <a:graphic>
          <a:graphicData uri="http://schemas.openxmlformats.org/drawingml/2006/table">
            <a:tbl>
              <a:tblPr firstRow="1" bandRow="1">
                <a:tableStyleId>{5C22544A-7EE6-4342-B048-85BDC9FD1C3A}</a:tableStyleId>
              </a:tblPr>
              <a:tblGrid>
                <a:gridCol w="3924886">
                  <a:extLst>
                    <a:ext uri="{9D8B030D-6E8A-4147-A177-3AD203B41FA5}">
                      <a16:colId xmlns:a16="http://schemas.microsoft.com/office/drawing/2014/main" val="1891245731"/>
                    </a:ext>
                  </a:extLst>
                </a:gridCol>
                <a:gridCol w="8267114">
                  <a:extLst>
                    <a:ext uri="{9D8B030D-6E8A-4147-A177-3AD203B41FA5}">
                      <a16:colId xmlns:a16="http://schemas.microsoft.com/office/drawing/2014/main" val="1806861807"/>
                    </a:ext>
                  </a:extLst>
                </a:gridCol>
              </a:tblGrid>
              <a:tr h="457473">
                <a:tc>
                  <a:txBody>
                    <a:bodyPr/>
                    <a:lstStyle/>
                    <a:p>
                      <a:pPr algn="l" fontAlgn="t"/>
                      <a:r>
                        <a:rPr lang="en-MY" sz="2400" b="1" dirty="0">
                          <a:solidFill>
                            <a:srgbClr val="FF0000"/>
                          </a:solidFill>
                          <a:effectLst/>
                        </a:rPr>
                        <a:t>Research question type</a:t>
                      </a:r>
                    </a:p>
                  </a:txBody>
                  <a:tcPr/>
                </a:tc>
                <a:tc>
                  <a:txBody>
                    <a:bodyPr/>
                    <a:lstStyle/>
                    <a:p>
                      <a:pPr algn="l" fontAlgn="t"/>
                      <a:r>
                        <a:rPr lang="en-MY" sz="2400" b="1" dirty="0">
                          <a:solidFill>
                            <a:srgbClr val="FF0000"/>
                          </a:solidFill>
                          <a:effectLst/>
                        </a:rPr>
                        <a:t>Formulation</a:t>
                      </a:r>
                    </a:p>
                  </a:txBody>
                  <a:tcPr/>
                </a:tc>
                <a:extLst>
                  <a:ext uri="{0D108BD9-81ED-4DB2-BD59-A6C34878D82A}">
                    <a16:rowId xmlns:a16="http://schemas.microsoft.com/office/drawing/2014/main" val="1606397476"/>
                  </a:ext>
                </a:extLst>
              </a:tr>
              <a:tr h="731957">
                <a:tc>
                  <a:txBody>
                    <a:bodyPr/>
                    <a:lstStyle/>
                    <a:p>
                      <a:pPr fontAlgn="t">
                        <a:lnSpc>
                          <a:spcPct val="150000"/>
                        </a:lnSpc>
                      </a:pPr>
                      <a:r>
                        <a:rPr lang="en-MY" sz="2800" u="none" strike="noStrike" dirty="0">
                          <a:solidFill>
                            <a:srgbClr val="1F80E8"/>
                          </a:solidFill>
                          <a:effectLst/>
                        </a:rPr>
                        <a:t>Descriptive research</a:t>
                      </a:r>
                      <a:endParaRPr lang="en-MY" sz="2800" u="none" dirty="0">
                        <a:effectLst/>
                      </a:endParaRPr>
                    </a:p>
                  </a:txBody>
                  <a:tcPr/>
                </a:tc>
                <a:tc>
                  <a:txBody>
                    <a:bodyPr/>
                    <a:lstStyle/>
                    <a:p>
                      <a:pPr fontAlgn="t">
                        <a:lnSpc>
                          <a:spcPct val="100000"/>
                        </a:lnSpc>
                      </a:pPr>
                      <a:r>
                        <a:rPr lang="en-US" sz="2800" i="0" u="none" dirty="0">
                          <a:solidFill>
                            <a:srgbClr val="002060"/>
                          </a:solidFill>
                          <a:effectLst/>
                        </a:rPr>
                        <a:t>What are the characteristics of X?</a:t>
                      </a:r>
                    </a:p>
                  </a:txBody>
                  <a:tcPr/>
                </a:tc>
                <a:extLst>
                  <a:ext uri="{0D108BD9-81ED-4DB2-BD59-A6C34878D82A}">
                    <a16:rowId xmlns:a16="http://schemas.microsoft.com/office/drawing/2014/main" val="1685693835"/>
                  </a:ext>
                </a:extLst>
              </a:tr>
              <a:tr h="945444">
                <a:tc>
                  <a:txBody>
                    <a:bodyPr/>
                    <a:lstStyle/>
                    <a:p>
                      <a:pPr fontAlgn="t">
                        <a:lnSpc>
                          <a:spcPct val="150000"/>
                        </a:lnSpc>
                      </a:pPr>
                      <a:r>
                        <a:rPr lang="en-MY" sz="2800" u="none" dirty="0">
                          <a:effectLst/>
                        </a:rPr>
                        <a:t>Comparative research</a:t>
                      </a:r>
                    </a:p>
                  </a:txBody>
                  <a:tcPr/>
                </a:tc>
                <a:tc>
                  <a:txBody>
                    <a:bodyPr/>
                    <a:lstStyle/>
                    <a:p>
                      <a:pPr fontAlgn="t">
                        <a:lnSpc>
                          <a:spcPct val="100000"/>
                        </a:lnSpc>
                      </a:pPr>
                      <a:r>
                        <a:rPr lang="en-US" sz="2800" i="0" u="none" dirty="0">
                          <a:solidFill>
                            <a:srgbClr val="002060"/>
                          </a:solidFill>
                          <a:effectLst/>
                        </a:rPr>
                        <a:t>What are the differences and similarities between X and Y?</a:t>
                      </a:r>
                    </a:p>
                  </a:txBody>
                  <a:tcPr/>
                </a:tc>
                <a:extLst>
                  <a:ext uri="{0D108BD9-81ED-4DB2-BD59-A6C34878D82A}">
                    <a16:rowId xmlns:a16="http://schemas.microsoft.com/office/drawing/2014/main" val="597783437"/>
                  </a:ext>
                </a:extLst>
              </a:tr>
              <a:tr h="945444">
                <a:tc>
                  <a:txBody>
                    <a:bodyPr/>
                    <a:lstStyle/>
                    <a:p>
                      <a:pPr fontAlgn="t">
                        <a:lnSpc>
                          <a:spcPct val="150000"/>
                        </a:lnSpc>
                      </a:pPr>
                      <a:r>
                        <a:rPr lang="en-MY" sz="2800" u="none" strike="noStrike" dirty="0">
                          <a:solidFill>
                            <a:srgbClr val="1F80E8"/>
                          </a:solidFill>
                          <a:effectLst/>
                        </a:rPr>
                        <a:t>Correlational research</a:t>
                      </a:r>
                      <a:endParaRPr lang="en-MY" sz="2800" u="none" dirty="0">
                        <a:effectLst/>
                      </a:endParaRPr>
                    </a:p>
                  </a:txBody>
                  <a:tcPr/>
                </a:tc>
                <a:tc>
                  <a:txBody>
                    <a:bodyPr/>
                    <a:lstStyle/>
                    <a:p>
                      <a:pPr fontAlgn="t">
                        <a:lnSpc>
                          <a:spcPct val="100000"/>
                        </a:lnSpc>
                      </a:pPr>
                      <a:r>
                        <a:rPr lang="en-US" sz="2800" i="0" u="none" dirty="0">
                          <a:solidFill>
                            <a:srgbClr val="002060"/>
                          </a:solidFill>
                          <a:effectLst/>
                        </a:rPr>
                        <a:t>What is the Correlation between variable X and variable Y?</a:t>
                      </a:r>
                    </a:p>
                  </a:txBody>
                  <a:tcPr/>
                </a:tc>
                <a:extLst>
                  <a:ext uri="{0D108BD9-81ED-4DB2-BD59-A6C34878D82A}">
                    <a16:rowId xmlns:a16="http://schemas.microsoft.com/office/drawing/2014/main" val="3010752415"/>
                  </a:ext>
                </a:extLst>
              </a:tr>
              <a:tr h="945444">
                <a:tc>
                  <a:txBody>
                    <a:bodyPr/>
                    <a:lstStyle/>
                    <a:p>
                      <a:pPr fontAlgn="t">
                        <a:lnSpc>
                          <a:spcPct val="150000"/>
                        </a:lnSpc>
                      </a:pPr>
                      <a:r>
                        <a:rPr lang="en-MY" sz="2800" u="none">
                          <a:effectLst/>
                        </a:rPr>
                        <a:t>Exploratory research</a:t>
                      </a:r>
                    </a:p>
                  </a:txBody>
                  <a:tcPr/>
                </a:tc>
                <a:tc>
                  <a:txBody>
                    <a:bodyPr/>
                    <a:lstStyle/>
                    <a:p>
                      <a:pPr fontAlgn="t">
                        <a:lnSpc>
                          <a:spcPct val="100000"/>
                        </a:lnSpc>
                      </a:pPr>
                      <a:r>
                        <a:rPr lang="en-US" sz="2800" i="0" u="none" dirty="0">
                          <a:solidFill>
                            <a:srgbClr val="002060"/>
                          </a:solidFill>
                          <a:effectLst/>
                        </a:rPr>
                        <a:t>What are the main factors in X? What is the role of Y in Z?</a:t>
                      </a:r>
                    </a:p>
                  </a:txBody>
                  <a:tcPr/>
                </a:tc>
                <a:extLst>
                  <a:ext uri="{0D108BD9-81ED-4DB2-BD59-A6C34878D82A}">
                    <a16:rowId xmlns:a16="http://schemas.microsoft.com/office/drawing/2014/main" val="1007242115"/>
                  </a:ext>
                </a:extLst>
              </a:tr>
              <a:tr h="945444">
                <a:tc>
                  <a:txBody>
                    <a:bodyPr/>
                    <a:lstStyle/>
                    <a:p>
                      <a:pPr fontAlgn="t">
                        <a:lnSpc>
                          <a:spcPct val="150000"/>
                        </a:lnSpc>
                      </a:pPr>
                      <a:r>
                        <a:rPr lang="en-MY" sz="2800" u="none">
                          <a:effectLst/>
                        </a:rPr>
                        <a:t>Explanatory research</a:t>
                      </a:r>
                    </a:p>
                  </a:txBody>
                  <a:tcPr/>
                </a:tc>
                <a:tc>
                  <a:txBody>
                    <a:bodyPr/>
                    <a:lstStyle/>
                    <a:p>
                      <a:pPr fontAlgn="t">
                        <a:lnSpc>
                          <a:spcPct val="100000"/>
                        </a:lnSpc>
                      </a:pPr>
                      <a:r>
                        <a:rPr lang="en-US" sz="2800" i="0" u="none" dirty="0">
                          <a:solidFill>
                            <a:srgbClr val="002060"/>
                          </a:solidFill>
                          <a:effectLst/>
                        </a:rPr>
                        <a:t>Does X influence Y? What is the impact of Y on Z? What are the causes of X</a:t>
                      </a:r>
                    </a:p>
                  </a:txBody>
                  <a:tcPr/>
                </a:tc>
                <a:extLst>
                  <a:ext uri="{0D108BD9-81ED-4DB2-BD59-A6C34878D82A}">
                    <a16:rowId xmlns:a16="http://schemas.microsoft.com/office/drawing/2014/main" val="2296384347"/>
                  </a:ext>
                </a:extLst>
              </a:tr>
            </a:tbl>
          </a:graphicData>
        </a:graphic>
      </p:graphicFrame>
    </p:spTree>
    <p:extLst>
      <p:ext uri="{BB962C8B-B14F-4D97-AF65-F5344CB8AC3E}">
        <p14:creationId xmlns:p14="http://schemas.microsoft.com/office/powerpoint/2010/main" val="1150990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445770"/>
          </a:xfrm>
          <a:solidFill>
            <a:srgbClr val="00B0F0"/>
          </a:solidFill>
        </p:spPr>
        <p:txBody>
          <a:bodyPr>
            <a:normAutofit fontScale="90000"/>
          </a:bodyPr>
          <a:lstStyle/>
          <a:p>
            <a:r>
              <a:rPr lang="en-US" b="1" dirty="0">
                <a:solidFill>
                  <a:schemeClr val="bg1"/>
                </a:solidFill>
              </a:rPr>
              <a:t>Research Problem</a:t>
            </a:r>
          </a:p>
        </p:txBody>
      </p:sp>
      <p:sp>
        <p:nvSpPr>
          <p:cNvPr id="3" name="Content Placeholder 2"/>
          <p:cNvSpPr>
            <a:spLocks noGrp="1"/>
          </p:cNvSpPr>
          <p:nvPr>
            <p:ph idx="1"/>
          </p:nvPr>
        </p:nvSpPr>
        <p:spPr>
          <a:xfrm>
            <a:off x="92766" y="800930"/>
            <a:ext cx="6828184" cy="3658977"/>
          </a:xfrm>
          <a:ln>
            <a:solidFill>
              <a:schemeClr val="accent1"/>
            </a:solidFill>
          </a:ln>
        </p:spPr>
        <p:txBody>
          <a:bodyPr>
            <a:normAutofit/>
          </a:bodyPr>
          <a:lstStyle/>
          <a:p>
            <a:pPr marL="0" indent="0">
              <a:buNone/>
            </a:pPr>
            <a:r>
              <a:rPr lang="en-US" sz="3200" dirty="0"/>
              <a:t>A research problem is  an</a:t>
            </a:r>
            <a:r>
              <a:rPr lang="en-US" sz="3200" dirty="0">
                <a:solidFill>
                  <a:srgbClr val="FF0000"/>
                </a:solidFill>
              </a:rPr>
              <a:t> issue that attracts attention</a:t>
            </a:r>
            <a:r>
              <a:rPr lang="en-US" sz="3200" dirty="0"/>
              <a:t> of OR </a:t>
            </a:r>
            <a:r>
              <a:rPr lang="en-US" sz="3200" dirty="0">
                <a:solidFill>
                  <a:srgbClr val="C00000"/>
                </a:solidFill>
              </a:rPr>
              <a:t>motivates a researcher to conduct a study </a:t>
            </a:r>
            <a:r>
              <a:rPr lang="en-US" sz="3200" dirty="0"/>
              <a:t>on it </a:t>
            </a:r>
          </a:p>
          <a:p>
            <a:pPr marL="0" indent="0">
              <a:buNone/>
            </a:pPr>
            <a:r>
              <a:rPr lang="en-US" sz="2800" dirty="0"/>
              <a:t>(Source: </a:t>
            </a:r>
            <a:r>
              <a:rPr lang="en-US" sz="2800" dirty="0" err="1"/>
              <a:t>Piaw</a:t>
            </a:r>
            <a:r>
              <a:rPr lang="en-US" sz="2800" dirty="0"/>
              <a:t>, C.Y. 2016)</a:t>
            </a:r>
          </a:p>
          <a:p>
            <a:pPr marL="0" indent="0">
              <a:buNone/>
            </a:pPr>
            <a:endParaRPr lang="en-US" sz="2800" dirty="0"/>
          </a:p>
          <a:p>
            <a:pPr marL="0" indent="0">
              <a:buNone/>
            </a:pPr>
            <a:r>
              <a:rPr lang="en-US" sz="2800" dirty="0" err="1">
                <a:solidFill>
                  <a:srgbClr val="0070C0"/>
                </a:solidFill>
              </a:rPr>
              <a:t>Eg</a:t>
            </a:r>
            <a:r>
              <a:rPr lang="en-US" sz="2800" dirty="0">
                <a:solidFill>
                  <a:srgbClr val="0070C0"/>
                </a:solidFill>
              </a:rPr>
              <a:t>: To study the cause of escalating violence in schools </a:t>
            </a:r>
          </a:p>
        </p:txBody>
      </p:sp>
      <p:sp>
        <p:nvSpPr>
          <p:cNvPr id="4" name="Footer Placeholder 3"/>
          <p:cNvSpPr>
            <a:spLocks noGrp="1"/>
          </p:cNvSpPr>
          <p:nvPr>
            <p:ph type="ftr"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Gill Sans MT" panose="020B0502020104020203"/>
                <a:ea typeface="+mn-ea"/>
                <a:cs typeface="+mn-cs"/>
              </a:rPr>
              <a:t>Dr Jugindar Singh</a:t>
            </a:r>
          </a:p>
        </p:txBody>
      </p:sp>
      <p:sp>
        <p:nvSpPr>
          <p:cNvPr id="5" name="Oval Callout 4"/>
          <p:cNvSpPr/>
          <p:nvPr/>
        </p:nvSpPr>
        <p:spPr bwMode="auto">
          <a:xfrm>
            <a:off x="-1" y="5646420"/>
            <a:ext cx="5592417" cy="1143000"/>
          </a:xfrm>
          <a:prstGeom prst="wedgeEllipseCallout">
            <a:avLst>
              <a:gd name="adj1" fmla="val 15761"/>
              <a:gd name="adj2" fmla="val -187686"/>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charset="0"/>
                <a:ea typeface="+mn-ea"/>
                <a:cs typeface="+mn-cs"/>
              </a:rPr>
              <a:t>Explain the importance of a study or to justify it.</a:t>
            </a:r>
          </a:p>
        </p:txBody>
      </p:sp>
      <p:sp>
        <p:nvSpPr>
          <p:cNvPr id="6" name="Slide Number Placeholder 5">
            <a:extLst>
              <a:ext uri="{FF2B5EF4-FFF2-40B4-BE49-F238E27FC236}">
                <a16:creationId xmlns:a16="http://schemas.microsoft.com/office/drawing/2014/main" id="{3D414111-95DA-416D-83D9-11B5BF47FBDE}"/>
              </a:ext>
            </a:extLst>
          </p:cNvPr>
          <p:cNvSpPr>
            <a:spLocks noGrp="1"/>
          </p:cNvSpPr>
          <p:nvPr>
            <p:ph type="sldNum" sz="quarter" idx="12"/>
          </p:nvPr>
        </p:nvSpPr>
        <p:spPr>
          <a:xfrm>
            <a:off x="8069192" y="6217920"/>
            <a:ext cx="274320" cy="365760"/>
          </a:xfrm>
          <a:prstGeom prst="ellipse">
            <a:avLst/>
          </a:prstGeom>
          <a:solidFill>
            <a:srgbClr val="1D1D1D">
              <a:alpha val="70000"/>
            </a:srgbClr>
          </a:solidFill>
        </p:spPr>
        <p:txBody>
          <a:bodyPr vert="horz" lIns="18288" tIns="45720" rIns="18288" bIns="45720" rtlCol="0" anchor="ctr">
            <a:noAutofit/>
          </a:bodyPr>
          <a:lstStyle>
            <a:defPPr>
              <a:defRPr lang="en-US"/>
            </a:defPPr>
            <a:lvl1pPr marL="0" algn="ctr" defTabSz="914400" rtl="0" eaLnBrk="1" latinLnBrk="0" hangingPunct="1">
              <a:defRPr sz="825" kern="1200" spc="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3429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825"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342900" rtl="0" eaLnBrk="1" fontAlgn="auto" latinLnBrk="0" hangingPunct="1">
                <a:lnSpc>
                  <a:spcPct val="100000"/>
                </a:lnSpc>
                <a:spcBef>
                  <a:spcPts val="0"/>
                </a:spcBef>
                <a:spcAft>
                  <a:spcPts val="0"/>
                </a:spcAft>
                <a:buClrTx/>
                <a:buSzTx/>
                <a:buFontTx/>
                <a:buNone/>
                <a:tabLst/>
                <a:defRPr/>
              </a:pPr>
              <a:t>4</a:t>
            </a:fld>
            <a:endParaRPr kumimoji="0" lang="en-US" sz="825"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8" name="TextBox 7">
            <a:extLst>
              <a:ext uri="{FF2B5EF4-FFF2-40B4-BE49-F238E27FC236}">
                <a16:creationId xmlns:a16="http://schemas.microsoft.com/office/drawing/2014/main" id="{4D62081F-B8E3-46F2-98FF-C2B8E6BB2C06}"/>
              </a:ext>
            </a:extLst>
          </p:cNvPr>
          <p:cNvSpPr txBox="1"/>
          <p:nvPr/>
        </p:nvSpPr>
        <p:spPr>
          <a:xfrm>
            <a:off x="7182678" y="1629685"/>
            <a:ext cx="4797287" cy="1384995"/>
          </a:xfrm>
          <a:prstGeom prst="rect">
            <a:avLst/>
          </a:prstGeom>
          <a:noFill/>
          <a:ln>
            <a:solidFill>
              <a:schemeClr val="accent1"/>
            </a:solidFill>
          </a:ln>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Gill Sans MT" panose="020B0502020104020203"/>
                <a:ea typeface="+mn-ea"/>
                <a:cs typeface="+mn-cs"/>
              </a:rPr>
              <a:t>The barriers towards leadership role of Women: A Qualitative study in Brunei </a:t>
            </a:r>
          </a:p>
        </p:txBody>
      </p:sp>
      <p:sp>
        <p:nvSpPr>
          <p:cNvPr id="9" name="Speech Bubble: Oval 8">
            <a:extLst>
              <a:ext uri="{FF2B5EF4-FFF2-40B4-BE49-F238E27FC236}">
                <a16:creationId xmlns:a16="http://schemas.microsoft.com/office/drawing/2014/main" id="{626081DB-8A8E-4E56-8FDF-B54A9488A28C}"/>
              </a:ext>
            </a:extLst>
          </p:cNvPr>
          <p:cNvSpPr/>
          <p:nvPr/>
        </p:nvSpPr>
        <p:spPr>
          <a:xfrm>
            <a:off x="7786375" y="4320374"/>
            <a:ext cx="4053179" cy="2040669"/>
          </a:xfrm>
          <a:prstGeom prst="wedgeEllipseCallout">
            <a:avLst>
              <a:gd name="adj1" fmla="val 8695"/>
              <a:gd name="adj2" fmla="val -1085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Gill Sans MT" panose="020B0502020104020203"/>
                <a:ea typeface="+mn-ea"/>
                <a:cs typeface="+mn-cs"/>
              </a:rPr>
              <a:t>Exposing the Gap</a:t>
            </a:r>
          </a:p>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0000"/>
              </a:solidFill>
              <a:effectLst/>
              <a:uLnTx/>
              <a:uFillTx/>
              <a:latin typeface="Gill Sans MT" panose="020B0502020104020203"/>
              <a:ea typeface="+mn-ea"/>
              <a:cs typeface="+mn-cs"/>
            </a:endParaRP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Gill Sans MT" panose="020B0502020104020203"/>
                <a:ea typeface="+mn-ea"/>
                <a:cs typeface="+mn-cs"/>
              </a:rPr>
              <a:t>Your current study must clearly explain what other studies have not examined</a:t>
            </a:r>
          </a:p>
        </p:txBody>
      </p:sp>
    </p:spTree>
    <p:extLst>
      <p:ext uri="{BB962C8B-B14F-4D97-AF65-F5344CB8AC3E}">
        <p14:creationId xmlns:p14="http://schemas.microsoft.com/office/powerpoint/2010/main" val="18802831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B360E-B4DD-43B5-AF1B-89358AF50762}"/>
              </a:ext>
            </a:extLst>
          </p:cNvPr>
          <p:cNvSpPr>
            <a:spLocks noGrp="1"/>
          </p:cNvSpPr>
          <p:nvPr>
            <p:ph type="title"/>
          </p:nvPr>
        </p:nvSpPr>
        <p:spPr/>
        <p:txBody>
          <a:bodyPr/>
          <a:lstStyle/>
          <a:p>
            <a:r>
              <a:rPr lang="en-MY" dirty="0">
                <a:solidFill>
                  <a:srgbClr val="FF0000"/>
                </a:solidFill>
              </a:rPr>
              <a:t>Examples of Research Questions</a:t>
            </a:r>
            <a:r>
              <a:rPr lang="en-MY" dirty="0"/>
              <a:t>: Source – Awang, Z. 2012</a:t>
            </a:r>
          </a:p>
        </p:txBody>
      </p:sp>
      <p:sp>
        <p:nvSpPr>
          <p:cNvPr id="4" name="Footer Placeholder 3">
            <a:extLst>
              <a:ext uri="{FF2B5EF4-FFF2-40B4-BE49-F238E27FC236}">
                <a16:creationId xmlns:a16="http://schemas.microsoft.com/office/drawing/2014/main" id="{AFFC1EE5-C464-4D78-A556-4781CBF80C8F}"/>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Arial"/>
                <a:ea typeface="+mn-ea"/>
                <a:cs typeface="+mn-cs"/>
              </a:rPr>
              <a:t>Dr Jugindar Singh</a:t>
            </a:r>
          </a:p>
        </p:txBody>
      </p:sp>
      <p:sp>
        <p:nvSpPr>
          <p:cNvPr id="6" name="TextBox 5">
            <a:extLst>
              <a:ext uri="{FF2B5EF4-FFF2-40B4-BE49-F238E27FC236}">
                <a16:creationId xmlns:a16="http://schemas.microsoft.com/office/drawing/2014/main" id="{D1690FD5-9BAF-4122-AC14-F579D8A7AE6F}"/>
              </a:ext>
            </a:extLst>
          </p:cNvPr>
          <p:cNvSpPr txBox="1"/>
          <p:nvPr/>
        </p:nvSpPr>
        <p:spPr>
          <a:xfrm>
            <a:off x="0" y="1166842"/>
            <a:ext cx="12192000" cy="563231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This study attempts to address the following research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1. How significant is the effect of respondent’s socio-economic status on service quality, corporate image, and students’ satisfaction?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2. How significant is the effect service quality provided by the university in influencing students’ satisfaction with the university?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3. How significant is the effect of corporate image of the university in influencing students’ satisfaction towards the university?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4. How significant is the effect of service quality at the university in influencing students’ loyalty towards that university in the future?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5. How significant is the effect of corporate image of the university in influencing students’ loyalty towards that university in the future?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6. How significant is the students’ satisfactions with the university manage to influence their loyalty towards that particular university? Or in other words, the study is interested to answer questions like “Is there a significant relationship exists between students’ satisfaction and their loyalty?”</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7545975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
            <a:ext cx="12192000" cy="5693866"/>
          </a:xfrm>
          <a:prstGeom prst="rect">
            <a:avLst/>
          </a:prstGeom>
          <a:solidFill>
            <a:schemeClr val="bg1"/>
          </a:solidFill>
          <a:ln>
            <a:solidFill>
              <a:srgbClr val="FF0000"/>
            </a:solidFill>
          </a:ln>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Arial"/>
                <a:ea typeface="+mn-ea"/>
                <a:cs typeface="+mn-cs"/>
              </a:rPr>
              <a:t>Research Questions </a:t>
            </a:r>
            <a:r>
              <a:rPr kumimoji="0" lang="en-US" sz="2800" b="1" i="0" u="none" strike="noStrike" kern="1200" cap="none" spc="0" normalizeH="0" baseline="0" noProof="0" dirty="0">
                <a:ln>
                  <a:noFill/>
                </a:ln>
                <a:solidFill>
                  <a:srgbClr val="FFC000"/>
                </a:solidFill>
                <a:effectLst/>
                <a:uLnTx/>
                <a:uFillTx/>
                <a:latin typeface="Arial"/>
                <a:ea typeface="+mn-ea"/>
                <a:cs typeface="+mn-cs"/>
              </a:rPr>
              <a:t>Examples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a:ea typeface="+mn-ea"/>
                <a:cs typeface="+mn-cs"/>
              </a:rPr>
              <a:t> 1. </a:t>
            </a:r>
            <a:r>
              <a:rPr kumimoji="0" lang="en-US" sz="2800" b="1" i="0" u="none" strike="noStrike" kern="1200" cap="none" spc="0" normalizeH="0" baseline="0" noProof="0" dirty="0">
                <a:ln>
                  <a:noFill/>
                </a:ln>
                <a:solidFill>
                  <a:srgbClr val="0070C0"/>
                </a:solidFill>
                <a:effectLst/>
                <a:uLnTx/>
                <a:uFillTx/>
                <a:latin typeface="Arial"/>
                <a:ea typeface="+mn-ea"/>
                <a:cs typeface="+mn-cs"/>
              </a:rPr>
              <a:t>Is there a </a:t>
            </a:r>
            <a:r>
              <a:rPr kumimoji="0" lang="en-US" sz="2800" b="1" i="0" u="none" strike="noStrike" kern="1200" cap="none" spc="0" normalizeH="0" baseline="0" noProof="0" dirty="0">
                <a:ln>
                  <a:noFill/>
                </a:ln>
                <a:solidFill>
                  <a:srgbClr val="FF0000"/>
                </a:solidFill>
                <a:effectLst/>
                <a:uLnTx/>
                <a:uFillTx/>
                <a:latin typeface="Arial"/>
                <a:ea typeface="+mn-ea"/>
                <a:cs typeface="+mn-cs"/>
              </a:rPr>
              <a:t>relationship</a:t>
            </a:r>
            <a:r>
              <a:rPr kumimoji="0" lang="en-US" sz="2800" b="1" i="0" u="none" strike="noStrike" kern="1200" cap="none" spc="0" normalizeH="0" baseline="0" noProof="0" dirty="0">
                <a:ln>
                  <a:noFill/>
                </a:ln>
                <a:solidFill>
                  <a:srgbClr val="0070C0"/>
                </a:solidFill>
                <a:effectLst/>
                <a:uLnTx/>
                <a:uFillTx/>
                <a:latin typeface="Arial"/>
                <a:ea typeface="+mn-ea"/>
                <a:cs typeface="+mn-cs"/>
              </a:rPr>
              <a:t> between Responsiveness and customer satisfaction?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70C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Arial"/>
                <a:ea typeface="+mn-ea"/>
                <a:cs typeface="+mn-cs"/>
              </a:rPr>
              <a:t>2. Is there a </a:t>
            </a:r>
            <a:r>
              <a:rPr kumimoji="0" lang="en-US" sz="2800" b="1" i="0" u="none" strike="noStrike" kern="1200" cap="none" spc="0" normalizeH="0" baseline="0" noProof="0" dirty="0">
                <a:ln>
                  <a:noFill/>
                </a:ln>
                <a:solidFill>
                  <a:srgbClr val="FF0000"/>
                </a:solidFill>
                <a:effectLst/>
                <a:uLnTx/>
                <a:uFillTx/>
                <a:latin typeface="Arial"/>
                <a:ea typeface="+mn-ea"/>
                <a:cs typeface="+mn-cs"/>
              </a:rPr>
              <a:t>correlation</a:t>
            </a:r>
            <a:r>
              <a:rPr kumimoji="0" lang="en-US" sz="2800" b="1" i="0" u="none" strike="noStrike" kern="1200" cap="none" spc="0" normalizeH="0" baseline="0" noProof="0" dirty="0">
                <a:ln>
                  <a:noFill/>
                </a:ln>
                <a:solidFill>
                  <a:srgbClr val="0070C0"/>
                </a:solidFill>
                <a:effectLst/>
                <a:uLnTx/>
                <a:uFillTx/>
                <a:latin typeface="Arial"/>
                <a:ea typeface="+mn-ea"/>
                <a:cs typeface="+mn-cs"/>
              </a:rPr>
              <a:t> between Assurance and customer satisfaction?</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a:ea typeface="+mn-ea"/>
                <a:cs typeface="+mn-cs"/>
              </a:rPr>
              <a:t>3. Is there  a </a:t>
            </a:r>
            <a:r>
              <a:rPr kumimoji="0" lang="en-US" sz="2800" b="1" i="0" u="none" strike="noStrike" kern="1200" cap="none" spc="0" normalizeH="0" baseline="0" noProof="0" dirty="0">
                <a:ln>
                  <a:noFill/>
                </a:ln>
                <a:solidFill>
                  <a:srgbClr val="FF0000"/>
                </a:solidFill>
                <a:effectLst/>
                <a:uLnTx/>
                <a:uFillTx/>
                <a:latin typeface="Arial"/>
                <a:ea typeface="+mn-ea"/>
                <a:cs typeface="+mn-cs"/>
              </a:rPr>
              <a:t>difference</a:t>
            </a:r>
            <a:r>
              <a:rPr kumimoji="0" lang="en-US" sz="2800" b="0" i="0" u="none" strike="noStrike" kern="1200" cap="none" spc="0" normalizeH="0" baseline="0" noProof="0" dirty="0">
                <a:ln>
                  <a:noFill/>
                </a:ln>
                <a:solidFill>
                  <a:prstClr val="black"/>
                </a:solidFill>
                <a:effectLst/>
                <a:uLnTx/>
                <a:uFillTx/>
                <a:latin typeface="Arial"/>
                <a:ea typeface="+mn-ea"/>
                <a:cs typeface="+mn-cs"/>
              </a:rPr>
              <a:t> based on gender towards customer satisfaction?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a:ea typeface="+mn-ea"/>
                <a:cs typeface="+mn-cs"/>
              </a:rPr>
              <a:t>4. Will Women have higher customer satisfaction than their male counterparts?</a:t>
            </a:r>
            <a:r>
              <a:rPr kumimoji="0" lang="en-US" sz="2400" b="0" i="0" u="none" strike="noStrike" kern="1200" cap="none" spc="0" normalizeH="0" baseline="0" noProof="0" dirty="0">
                <a:ln>
                  <a:noFill/>
                </a:ln>
                <a:solidFill>
                  <a:prstClr val="black"/>
                </a:solidFill>
                <a:effectLst/>
                <a:uLnTx/>
                <a:uFillTx/>
                <a:latin typeface="Arial"/>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Arial"/>
              <a:ea typeface="+mn-ea"/>
              <a:cs typeface="+mn-cs"/>
            </a:endParaRPr>
          </a:p>
        </p:txBody>
      </p:sp>
      <p:sp>
        <p:nvSpPr>
          <p:cNvPr id="2" name="Footer Placeholder 1"/>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ms-MY" sz="600" b="0" i="0" u="none" strike="noStrike" kern="1200" cap="none" spc="0" normalizeH="0" baseline="0" noProof="0">
                <a:ln>
                  <a:noFill/>
                </a:ln>
                <a:solidFill>
                  <a:srgbClr val="000000"/>
                </a:solidFill>
                <a:effectLst/>
                <a:uLnTx/>
                <a:uFillTx/>
                <a:latin typeface="Arial"/>
                <a:ea typeface="+mn-ea"/>
                <a:cs typeface="+mn-cs"/>
              </a:rPr>
              <a:t>Dr Jugindar Singh</a:t>
            </a:r>
          </a:p>
        </p:txBody>
      </p:sp>
      <p:sp>
        <p:nvSpPr>
          <p:cNvPr id="3" name="Rectangle 2"/>
          <p:cNvSpPr/>
          <p:nvPr/>
        </p:nvSpPr>
        <p:spPr bwMode="auto">
          <a:xfrm>
            <a:off x="0" y="6096000"/>
            <a:ext cx="12192000" cy="685800"/>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charset="0"/>
                <a:ea typeface="+mn-ea"/>
                <a:cs typeface="+mn-cs"/>
              </a:rPr>
              <a:t>Quantitative: Use Verbs like: Relate, Influence, Cause, effect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charset="0"/>
                <a:ea typeface="+mn-ea"/>
                <a:cs typeface="+mn-cs"/>
              </a:rPr>
              <a:t>Qualitative:    Use verbs like: Explore, Discover, Describe</a:t>
            </a:r>
          </a:p>
        </p:txBody>
      </p:sp>
    </p:spTree>
    <p:extLst>
      <p:ext uri="{BB962C8B-B14F-4D97-AF65-F5344CB8AC3E}">
        <p14:creationId xmlns:p14="http://schemas.microsoft.com/office/powerpoint/2010/main" val="3018664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18A4C-BD01-60C2-A61C-2F6422454620}"/>
              </a:ext>
            </a:extLst>
          </p:cNvPr>
          <p:cNvSpPr>
            <a:spLocks noGrp="1"/>
          </p:cNvSpPr>
          <p:nvPr>
            <p:ph type="title"/>
          </p:nvPr>
        </p:nvSpPr>
        <p:spPr/>
        <p:txBody>
          <a:bodyPr/>
          <a:lstStyle/>
          <a:p>
            <a:r>
              <a:rPr lang="en-US" dirty="0"/>
              <a:t>Thank You</a:t>
            </a:r>
          </a:p>
        </p:txBody>
      </p:sp>
      <p:sp>
        <p:nvSpPr>
          <p:cNvPr id="4" name="Footer Placeholder 3">
            <a:extLst>
              <a:ext uri="{FF2B5EF4-FFF2-40B4-BE49-F238E27FC236}">
                <a16:creationId xmlns:a16="http://schemas.microsoft.com/office/drawing/2014/main" id="{E50AF658-2B23-7A46-2BBA-6787F5F865DF}"/>
              </a:ext>
            </a:extLst>
          </p:cNvPr>
          <p:cNvSpPr>
            <a:spLocks noGrp="1"/>
          </p:cNvSpPr>
          <p:nvPr>
            <p:ph type="ftr" sz="quarter" idx="10"/>
          </p:nvPr>
        </p:nvSpPr>
        <p:spPr/>
        <p:txBody>
          <a:bodyPr/>
          <a:lstStyle/>
          <a:p>
            <a:r>
              <a:rPr lang="en-US">
                <a:solidFill>
                  <a:srgbClr val="000000"/>
                </a:solidFill>
              </a:rPr>
              <a:t>Dr Jugindar Singh</a:t>
            </a:r>
          </a:p>
        </p:txBody>
      </p:sp>
    </p:spTree>
    <p:extLst>
      <p:ext uri="{BB962C8B-B14F-4D97-AF65-F5344CB8AC3E}">
        <p14:creationId xmlns:p14="http://schemas.microsoft.com/office/powerpoint/2010/main" val="616728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7542473" y="6086415"/>
            <a:ext cx="2065310" cy="323968"/>
          </a:xfrm>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a:ln>
                  <a:noFill/>
                </a:ln>
                <a:solidFill>
                  <a:srgbClr val="000000">
                    <a:alpha val="70000"/>
                  </a:srgbClr>
                </a:solidFill>
                <a:effectLst/>
                <a:uLnTx/>
                <a:uFillTx/>
                <a:latin typeface="Gill Sans MT" panose="020B0502020104020203"/>
                <a:ea typeface="+mn-ea"/>
                <a:cs typeface="+mn-cs"/>
              </a:rPr>
              <a:t>Dr Jugindar Singh</a:t>
            </a:r>
            <a:endParaRPr kumimoji="0" lang="en-US" sz="2000" b="0" i="0" u="none" strike="noStrike" kern="1200" cap="none" spc="0" normalizeH="0" baseline="0" noProof="0">
              <a:ln>
                <a:noFill/>
              </a:ln>
              <a:solidFill>
                <a:srgbClr val="000000">
                  <a:alpha val="70000"/>
                </a:srgbClr>
              </a:solidFill>
              <a:effectLst/>
              <a:uLnTx/>
              <a:uFillTx/>
              <a:latin typeface="Gill Sans MT" panose="020B0502020104020203"/>
              <a:ea typeface="+mn-ea"/>
              <a:cs typeface="+mn-cs"/>
            </a:endParaRPr>
          </a:p>
        </p:txBody>
      </p:sp>
      <p:sp>
        <p:nvSpPr>
          <p:cNvPr id="190466" name="Rectangle 2"/>
          <p:cNvSpPr>
            <a:spLocks noGrp="1" noChangeArrowheads="1"/>
          </p:cNvSpPr>
          <p:nvPr>
            <p:ph type="title"/>
          </p:nvPr>
        </p:nvSpPr>
        <p:spPr>
          <a:xfrm>
            <a:off x="0" y="60631"/>
            <a:ext cx="12206069" cy="857250"/>
          </a:xfrm>
          <a:solidFill>
            <a:srgbClr val="00B0F0"/>
          </a:solidFill>
        </p:spPr>
        <p:txBody>
          <a:bodyPr>
            <a:normAutofit/>
          </a:bodyPr>
          <a:lstStyle/>
          <a:p>
            <a:r>
              <a:rPr lang="en-US" sz="3600" b="1" dirty="0">
                <a:solidFill>
                  <a:schemeClr val="bg1"/>
                </a:solidFill>
              </a:rPr>
              <a:t>Problem Identification</a:t>
            </a:r>
            <a:r>
              <a:rPr lang="en-US" sz="2400" b="1" dirty="0">
                <a:solidFill>
                  <a:schemeClr val="bg1"/>
                </a:solidFill>
              </a:rPr>
              <a:t> Is a</a:t>
            </a:r>
            <a:r>
              <a:rPr lang="en-US" sz="1800" b="1" dirty="0">
                <a:solidFill>
                  <a:schemeClr val="bg1"/>
                </a:solidFill>
              </a:rPr>
              <a:t> </a:t>
            </a:r>
            <a:r>
              <a:rPr lang="en-US" sz="2400" b="1" i="1" dirty="0">
                <a:solidFill>
                  <a:schemeClr val="bg1"/>
                </a:solidFill>
              </a:rPr>
              <a:t>Research</a:t>
            </a:r>
            <a:r>
              <a:rPr lang="en-US" sz="1800" b="1" dirty="0">
                <a:solidFill>
                  <a:schemeClr val="bg1"/>
                </a:solidFill>
              </a:rPr>
              <a:t> </a:t>
            </a:r>
            <a:r>
              <a:rPr lang="en-US" sz="2400" b="1" dirty="0">
                <a:solidFill>
                  <a:schemeClr val="bg1"/>
                </a:solidFill>
              </a:rPr>
              <a:t>Problem? - Creswell</a:t>
            </a:r>
          </a:p>
        </p:txBody>
      </p:sp>
      <p:sp>
        <p:nvSpPr>
          <p:cNvPr id="190467" name="Rectangle 3"/>
          <p:cNvSpPr>
            <a:spLocks noGrp="1" noChangeArrowheads="1"/>
          </p:cNvSpPr>
          <p:nvPr>
            <p:ph type="body" idx="1"/>
          </p:nvPr>
        </p:nvSpPr>
        <p:spPr>
          <a:xfrm>
            <a:off x="0" y="962638"/>
            <a:ext cx="9280439" cy="1633128"/>
          </a:xfrm>
          <a:solidFill>
            <a:schemeClr val="bg1">
              <a:lumMod val="95000"/>
            </a:schemeClr>
          </a:solidFill>
          <a:ln>
            <a:solidFill>
              <a:srgbClr val="FF0000"/>
            </a:solidFill>
          </a:ln>
        </p:spPr>
        <p:txBody>
          <a:bodyPr>
            <a:noAutofit/>
          </a:bodyPr>
          <a:lstStyle/>
          <a:p>
            <a:pPr algn="just">
              <a:buFontTx/>
              <a:buNone/>
            </a:pPr>
            <a:r>
              <a:rPr lang="en-US" i="1" dirty="0"/>
              <a:t>   </a:t>
            </a:r>
            <a:r>
              <a:rPr lang="en-US" sz="3200" i="1" dirty="0"/>
              <a:t>A research problem is an educational </a:t>
            </a:r>
            <a:r>
              <a:rPr lang="en-US" sz="3200" b="1" i="1" dirty="0">
                <a:solidFill>
                  <a:srgbClr val="0070C0"/>
                </a:solidFill>
              </a:rPr>
              <a:t>issue or concern </a:t>
            </a:r>
            <a:r>
              <a:rPr lang="en-US" sz="3200" i="1" dirty="0"/>
              <a:t>that an investigator presents and </a:t>
            </a:r>
            <a:r>
              <a:rPr lang="en-US" sz="3200" b="1" i="1" dirty="0">
                <a:solidFill>
                  <a:srgbClr val="FF0000"/>
                </a:solidFill>
              </a:rPr>
              <a:t>justifies</a:t>
            </a:r>
            <a:r>
              <a:rPr lang="en-US" sz="3200" i="1" dirty="0"/>
              <a:t> in a research study </a:t>
            </a:r>
            <a:r>
              <a:rPr lang="en-US" sz="2800" i="1" dirty="0" err="1">
                <a:solidFill>
                  <a:srgbClr val="FF0000"/>
                </a:solidFill>
              </a:rPr>
              <a:t>Cresswell</a:t>
            </a:r>
            <a:r>
              <a:rPr lang="en-US" sz="2800" i="1" dirty="0">
                <a:solidFill>
                  <a:srgbClr val="FF0000"/>
                </a:solidFill>
              </a:rPr>
              <a:t>, 2002</a:t>
            </a:r>
          </a:p>
        </p:txBody>
      </p:sp>
      <p:sp>
        <p:nvSpPr>
          <p:cNvPr id="5" name="Slide Number Placeholder 4">
            <a:extLst>
              <a:ext uri="{FF2B5EF4-FFF2-40B4-BE49-F238E27FC236}">
                <a16:creationId xmlns:a16="http://schemas.microsoft.com/office/drawing/2014/main" id="{2360162A-F1CE-4B39-BE57-3A21FD9A1942}"/>
              </a:ext>
            </a:extLst>
          </p:cNvPr>
          <p:cNvSpPr>
            <a:spLocks noGrp="1"/>
          </p:cNvSpPr>
          <p:nvPr>
            <p:ph type="sldNum" sz="quarter" idx="12"/>
          </p:nvPr>
        </p:nvSpPr>
        <p:spPr>
          <a:xfrm>
            <a:off x="8069192" y="6217920"/>
            <a:ext cx="274320" cy="365760"/>
          </a:xfrm>
          <a:prstGeom prst="ellipse">
            <a:avLst/>
          </a:prstGeom>
          <a:solidFill>
            <a:srgbClr val="1D1D1D">
              <a:alpha val="70000"/>
            </a:srgbClr>
          </a:solidFill>
        </p:spPr>
        <p:txBody>
          <a:bodyPr vert="horz" lIns="18288" tIns="45720" rIns="18288" bIns="45720" rtlCol="0" anchor="ctr">
            <a:noAutofit/>
          </a:bodyPr>
          <a:lstStyle>
            <a:defPPr>
              <a:defRPr lang="en-US"/>
            </a:defPPr>
            <a:lvl1pPr marL="0" algn="ctr" defTabSz="914400" rtl="0" eaLnBrk="1" latinLnBrk="0" hangingPunct="1">
              <a:defRPr sz="825" kern="1200" spc="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3429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825"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342900" rtl="0" eaLnBrk="1" fontAlgn="auto" latinLnBrk="0" hangingPunct="1">
                <a:lnSpc>
                  <a:spcPct val="100000"/>
                </a:lnSpc>
                <a:spcBef>
                  <a:spcPts val="0"/>
                </a:spcBef>
                <a:spcAft>
                  <a:spcPts val="0"/>
                </a:spcAft>
                <a:buClrTx/>
                <a:buSzTx/>
                <a:buFontTx/>
                <a:buNone/>
                <a:tabLst/>
                <a:defRPr/>
              </a:pPr>
              <a:t>5</a:t>
            </a:fld>
            <a:endParaRPr kumimoji="0" lang="en-US" sz="20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pic>
        <p:nvPicPr>
          <p:cNvPr id="2" name="Picture 1">
            <a:extLst>
              <a:ext uri="{FF2B5EF4-FFF2-40B4-BE49-F238E27FC236}">
                <a16:creationId xmlns:a16="http://schemas.microsoft.com/office/drawing/2014/main" id="{FF92B0AC-08DB-46B1-81EA-FAC207294D7A}"/>
              </a:ext>
            </a:extLst>
          </p:cNvPr>
          <p:cNvPicPr>
            <a:picLocks noChangeAspect="1"/>
          </p:cNvPicPr>
          <p:nvPr/>
        </p:nvPicPr>
        <p:blipFill>
          <a:blip r:embed="rId2"/>
          <a:stretch>
            <a:fillRect/>
          </a:stretch>
        </p:blipFill>
        <p:spPr>
          <a:xfrm>
            <a:off x="9329738" y="1769950"/>
            <a:ext cx="2827032" cy="3970318"/>
          </a:xfrm>
          <a:prstGeom prst="rect">
            <a:avLst/>
          </a:prstGeom>
        </p:spPr>
      </p:pic>
      <p:sp>
        <p:nvSpPr>
          <p:cNvPr id="10" name="TextBox 9">
            <a:extLst>
              <a:ext uri="{FF2B5EF4-FFF2-40B4-BE49-F238E27FC236}">
                <a16:creationId xmlns:a16="http://schemas.microsoft.com/office/drawing/2014/main" id="{3F5C8292-0451-4603-88B8-E9360EFBA431}"/>
              </a:ext>
            </a:extLst>
          </p:cNvPr>
          <p:cNvSpPr txBox="1"/>
          <p:nvPr/>
        </p:nvSpPr>
        <p:spPr>
          <a:xfrm>
            <a:off x="35230" y="2576919"/>
            <a:ext cx="9294509" cy="3970318"/>
          </a:xfrm>
          <a:prstGeom prst="rect">
            <a:avLst/>
          </a:prstGeom>
          <a:solidFill>
            <a:schemeClr val="bg1"/>
          </a:solidFill>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Garamond-Light"/>
                <a:ea typeface="+mn-ea"/>
                <a:cs typeface="+mn-cs"/>
              </a:rPr>
              <a:t>To locate the research problem in a study, ask </a:t>
            </a:r>
            <a:r>
              <a:rPr kumimoji="0" lang="en-MY" sz="3200" b="0" i="0" u="none" strike="noStrike" kern="1200" cap="none" spc="0" normalizeH="0" baseline="0" noProof="0" dirty="0">
                <a:ln>
                  <a:noFill/>
                </a:ln>
                <a:solidFill>
                  <a:srgbClr val="000000"/>
                </a:solidFill>
                <a:effectLst/>
                <a:uLnTx/>
                <a:uFillTx/>
                <a:latin typeface="Garamond-Light"/>
                <a:ea typeface="+mn-ea"/>
                <a:cs typeface="+mn-cs"/>
              </a:rPr>
              <a:t>yourself: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AEF0"/>
                </a:solidFill>
                <a:effectLst/>
                <a:uLnTx/>
                <a:uFillTx/>
                <a:latin typeface="ZapfDingbats"/>
                <a:ea typeface="+mn-ea"/>
                <a:cs typeface="+mn-cs"/>
              </a:rPr>
              <a:t>◆ </a:t>
            </a:r>
            <a:r>
              <a:rPr kumimoji="0" lang="en-US" sz="3200" b="1" i="0" u="none" strike="noStrike" kern="1200" cap="none" spc="0" normalizeH="0" baseline="0" noProof="0" dirty="0">
                <a:ln>
                  <a:noFill/>
                </a:ln>
                <a:solidFill>
                  <a:srgbClr val="FF0000"/>
                </a:solidFill>
                <a:effectLst/>
                <a:uLnTx/>
                <a:uFillTx/>
                <a:latin typeface="Garamond-Light"/>
                <a:ea typeface="+mn-ea"/>
                <a:cs typeface="+mn-cs"/>
              </a:rPr>
              <a:t>What was the issue, problem</a:t>
            </a:r>
            <a:r>
              <a:rPr kumimoji="0" lang="en-US" sz="3200" b="0" i="0" u="none" strike="noStrike" kern="1200" cap="none" spc="0" normalizeH="0" baseline="0" noProof="0" dirty="0">
                <a:ln>
                  <a:noFill/>
                </a:ln>
                <a:solidFill>
                  <a:srgbClr val="000000"/>
                </a:solidFill>
                <a:effectLst/>
                <a:uLnTx/>
                <a:uFillTx/>
                <a:latin typeface="Garamond-Light"/>
                <a:ea typeface="+mn-ea"/>
                <a:cs typeface="+mn-cs"/>
              </a:rPr>
              <a:t>, or controversy that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Garamond-Light"/>
                <a:ea typeface="+mn-ea"/>
                <a:cs typeface="+mn-cs"/>
              </a:rPr>
              <a:t>     the researcher wanted to address?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AEF0"/>
                </a:solidFill>
                <a:effectLst/>
                <a:uLnTx/>
                <a:uFillTx/>
                <a:latin typeface="ZapfDingbats"/>
                <a:ea typeface="+mn-ea"/>
                <a:cs typeface="+mn-cs"/>
              </a:rPr>
              <a:t>◆ </a:t>
            </a:r>
            <a:r>
              <a:rPr kumimoji="0" lang="en-US" sz="3200" b="1" i="0" u="none" strike="noStrike" kern="1200" cap="none" spc="0" normalizeH="0" baseline="0" noProof="0" dirty="0">
                <a:ln>
                  <a:noFill/>
                </a:ln>
                <a:solidFill>
                  <a:srgbClr val="FF0000"/>
                </a:solidFill>
                <a:effectLst/>
                <a:uLnTx/>
                <a:uFillTx/>
                <a:latin typeface="Garamond-Light"/>
                <a:ea typeface="+mn-ea"/>
                <a:cs typeface="+mn-cs"/>
              </a:rPr>
              <a:t>What controversy </a:t>
            </a:r>
            <a:r>
              <a:rPr kumimoji="0" lang="en-US" sz="3200" b="0" i="0" u="none" strike="noStrike" kern="1200" cap="none" spc="0" normalizeH="0" baseline="0" noProof="0" dirty="0">
                <a:ln>
                  <a:noFill/>
                </a:ln>
                <a:solidFill>
                  <a:srgbClr val="000000"/>
                </a:solidFill>
                <a:effectLst/>
                <a:uLnTx/>
                <a:uFillTx/>
                <a:latin typeface="Garamond-Light"/>
                <a:ea typeface="+mn-ea"/>
                <a:cs typeface="+mn-cs"/>
              </a:rPr>
              <a:t>leads to a need for this study?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AEF0"/>
                </a:solidFill>
                <a:effectLst/>
                <a:uLnTx/>
                <a:uFillTx/>
                <a:latin typeface="ZapfDingbats"/>
                <a:ea typeface="+mn-ea"/>
                <a:cs typeface="+mn-cs"/>
              </a:rPr>
              <a:t>◆ </a:t>
            </a:r>
            <a:r>
              <a:rPr kumimoji="0" lang="en-US" sz="3200" b="1" i="0" u="none" strike="noStrike" kern="1200" cap="none" spc="0" normalizeH="0" baseline="0" noProof="0" dirty="0">
                <a:ln>
                  <a:noFill/>
                </a:ln>
                <a:solidFill>
                  <a:srgbClr val="FF0000"/>
                </a:solidFill>
                <a:effectLst/>
                <a:uLnTx/>
                <a:uFillTx/>
                <a:latin typeface="Garamond-Light"/>
                <a:ea typeface="+mn-ea"/>
                <a:cs typeface="+mn-cs"/>
              </a:rPr>
              <a:t>What was the concern being addressed </a:t>
            </a:r>
            <a:r>
              <a:rPr kumimoji="0" lang="en-US" sz="3200" b="0" i="0" u="none" strike="noStrike" kern="1200" cap="none" spc="0" normalizeH="0" baseline="0" noProof="0" dirty="0">
                <a:ln>
                  <a:noFill/>
                </a:ln>
                <a:solidFill>
                  <a:srgbClr val="000000"/>
                </a:solidFill>
                <a:effectLst/>
                <a:uLnTx/>
                <a:uFillTx/>
                <a:latin typeface="Garamond-Light"/>
                <a:ea typeface="+mn-ea"/>
                <a:cs typeface="+mn-cs"/>
              </a:rPr>
              <a:t>“behind”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Garamond-Light"/>
                <a:ea typeface="+mn-ea"/>
                <a:cs typeface="+mn-cs"/>
              </a:rPr>
              <a:t>     this study?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AEF0"/>
                </a:solidFill>
                <a:effectLst/>
                <a:uLnTx/>
                <a:uFillTx/>
                <a:latin typeface="ZapfDingbats"/>
                <a:ea typeface="+mn-ea"/>
                <a:cs typeface="+mn-cs"/>
              </a:rPr>
              <a:t>◆ </a:t>
            </a:r>
            <a:r>
              <a:rPr kumimoji="0" lang="en-US" sz="3200" b="0" i="0" u="none" strike="noStrike" kern="1200" cap="none" spc="0" normalizeH="0" baseline="0" noProof="0" dirty="0">
                <a:ln>
                  <a:noFill/>
                </a:ln>
                <a:solidFill>
                  <a:srgbClr val="000000"/>
                </a:solidFill>
                <a:effectLst/>
                <a:uLnTx/>
                <a:uFillTx/>
                <a:latin typeface="Garamond-Light"/>
                <a:ea typeface="+mn-ea"/>
                <a:cs typeface="+mn-cs"/>
              </a:rPr>
              <a:t>Is there a sentence like “</a:t>
            </a:r>
            <a:r>
              <a:rPr kumimoji="0" lang="en-US" sz="2800" b="0" i="0" u="none" strike="noStrike" kern="1200" cap="none" spc="0" normalizeH="0" baseline="0" noProof="0" dirty="0">
                <a:ln>
                  <a:noFill/>
                </a:ln>
                <a:solidFill>
                  <a:srgbClr val="000000"/>
                </a:solidFill>
                <a:effectLst/>
                <a:uLnTx/>
                <a:uFillTx/>
                <a:latin typeface="Garamond-Light"/>
                <a:ea typeface="+mn-ea"/>
                <a:cs typeface="+mn-cs"/>
              </a:rPr>
              <a:t>The problem addressed in this study is..?</a:t>
            </a:r>
            <a:endParaRPr kumimoji="0" lang="en-MY"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26428781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249"/>
                                          </p:stCondLst>
                                        </p:cTn>
                                        <p:tgtEl>
                                          <p:spTgt spid="10">
                                            <p:txEl>
                                              <p:pRg st="0" end="0"/>
                                            </p:txEl>
                                          </p:spTgt>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nodeType="afterEffect">
                                  <p:stCondLst>
                                    <p:cond delay="0"/>
                                  </p:stCondLst>
                                  <p:childTnLst>
                                    <p:set>
                                      <p:cBhvr>
                                        <p:cTn id="9" dur="1" fill="hold">
                                          <p:stCondLst>
                                            <p:cond delay="249"/>
                                          </p:stCondLst>
                                        </p:cTn>
                                        <p:tgtEl>
                                          <p:spTgt spid="10">
                                            <p:txEl>
                                              <p:pRg st="1" end="1"/>
                                            </p:tx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249"/>
                                          </p:stCondLst>
                                        </p:cTn>
                                        <p:tgtEl>
                                          <p:spTgt spid="10">
                                            <p:txEl>
                                              <p:pRg st="2" end="2"/>
                                            </p:txEl>
                                          </p:spTgt>
                                        </p:tgtEl>
                                        <p:attrNameLst>
                                          <p:attrName>style.visibility</p:attrName>
                                        </p:attrNameLst>
                                      </p:cBhvr>
                                      <p:to>
                                        <p:strVal val="visible"/>
                                      </p:to>
                                    </p:set>
                                  </p:childTnLst>
                                </p:cTn>
                              </p:par>
                            </p:childTnLst>
                          </p:cTn>
                        </p:par>
                        <p:par>
                          <p:cTn id="13" fill="hold">
                            <p:stCondLst>
                              <p:cond delay="750"/>
                            </p:stCondLst>
                            <p:childTnLst>
                              <p:par>
                                <p:cTn id="14" presetID="1" presetClass="entr" presetSubtype="0" fill="hold" nodeType="afterEffect">
                                  <p:stCondLst>
                                    <p:cond delay="0"/>
                                  </p:stCondLst>
                                  <p:childTnLst>
                                    <p:set>
                                      <p:cBhvr>
                                        <p:cTn id="15" dur="1" fill="hold">
                                          <p:stCondLst>
                                            <p:cond delay="249"/>
                                          </p:stCondLst>
                                        </p:cTn>
                                        <p:tgtEl>
                                          <p:spTgt spid="10">
                                            <p:txEl>
                                              <p:pRg st="3" end="3"/>
                                            </p:txEl>
                                          </p:spTgt>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nodeType="afterEffect">
                                  <p:stCondLst>
                                    <p:cond delay="0"/>
                                  </p:stCondLst>
                                  <p:childTnLst>
                                    <p:set>
                                      <p:cBhvr>
                                        <p:cTn id="18" dur="1" fill="hold">
                                          <p:stCondLst>
                                            <p:cond delay="249"/>
                                          </p:stCondLst>
                                        </p:cTn>
                                        <p:tgtEl>
                                          <p:spTgt spid="10">
                                            <p:txEl>
                                              <p:pRg st="4" end="4"/>
                                            </p:txEl>
                                          </p:spTgt>
                                        </p:tgtEl>
                                        <p:attrNameLst>
                                          <p:attrName>style.visibility</p:attrName>
                                        </p:attrNameLst>
                                      </p:cBhvr>
                                      <p:to>
                                        <p:strVal val="visible"/>
                                      </p:to>
                                    </p:set>
                                  </p:childTnLst>
                                </p:cTn>
                              </p:par>
                            </p:childTnLst>
                          </p:cTn>
                        </p:par>
                        <p:par>
                          <p:cTn id="19" fill="hold">
                            <p:stCondLst>
                              <p:cond delay="1250"/>
                            </p:stCondLst>
                            <p:childTnLst>
                              <p:par>
                                <p:cTn id="20" presetID="1" presetClass="entr" presetSubtype="0" fill="hold" nodeType="afterEffect">
                                  <p:stCondLst>
                                    <p:cond delay="0"/>
                                  </p:stCondLst>
                                  <p:childTnLst>
                                    <p:set>
                                      <p:cBhvr>
                                        <p:cTn id="21" dur="1" fill="hold">
                                          <p:stCondLst>
                                            <p:cond delay="249"/>
                                          </p:stCondLst>
                                        </p:cTn>
                                        <p:tgtEl>
                                          <p:spTgt spid="10">
                                            <p:txEl>
                                              <p:pRg st="5" end="5"/>
                                            </p:txEl>
                                          </p:spTgt>
                                        </p:tgtEl>
                                        <p:attrNameLst>
                                          <p:attrName>style.visibility</p:attrName>
                                        </p:attrNameLst>
                                      </p:cBhvr>
                                      <p:to>
                                        <p:strVal val="visible"/>
                                      </p:to>
                                    </p:set>
                                  </p:childTnLst>
                                </p:cTn>
                              </p:par>
                            </p:childTnLst>
                          </p:cTn>
                        </p:par>
                        <p:par>
                          <p:cTn id="22" fill="hold">
                            <p:stCondLst>
                              <p:cond delay="1500"/>
                            </p:stCondLst>
                            <p:childTnLst>
                              <p:par>
                                <p:cTn id="23" presetID="1" presetClass="entr" presetSubtype="0" fill="hold" nodeType="afterEffect">
                                  <p:stCondLst>
                                    <p:cond delay="0"/>
                                  </p:stCondLst>
                                  <p:childTnLst>
                                    <p:set>
                                      <p:cBhvr>
                                        <p:cTn id="24" dur="1" fill="hold">
                                          <p:stCondLst>
                                            <p:cond delay="249"/>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7542473" y="6086415"/>
            <a:ext cx="2065310" cy="323968"/>
          </a:xfrm>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a:ln>
                  <a:noFill/>
                </a:ln>
                <a:solidFill>
                  <a:srgbClr val="000000">
                    <a:alpha val="70000"/>
                  </a:srgbClr>
                </a:solidFill>
                <a:effectLst/>
                <a:uLnTx/>
                <a:uFillTx/>
                <a:latin typeface="Gill Sans MT" panose="020B0502020104020203"/>
                <a:ea typeface="+mn-ea"/>
                <a:cs typeface="+mn-cs"/>
              </a:rPr>
              <a:t>Dr Jugindar Singh</a:t>
            </a:r>
            <a:endParaRPr kumimoji="0" lang="en-US" sz="2000" b="0" i="0" u="none" strike="noStrike" kern="1200" cap="none" spc="0" normalizeH="0" baseline="0" noProof="0">
              <a:ln>
                <a:noFill/>
              </a:ln>
              <a:solidFill>
                <a:srgbClr val="000000">
                  <a:alpha val="70000"/>
                </a:srgbClr>
              </a:solidFill>
              <a:effectLst/>
              <a:uLnTx/>
              <a:uFillTx/>
              <a:latin typeface="Gill Sans MT" panose="020B0502020104020203"/>
              <a:ea typeface="+mn-ea"/>
              <a:cs typeface="+mn-cs"/>
            </a:endParaRPr>
          </a:p>
        </p:txBody>
      </p:sp>
      <p:sp>
        <p:nvSpPr>
          <p:cNvPr id="190466" name="Rectangle 2"/>
          <p:cNvSpPr>
            <a:spLocks noGrp="1" noChangeArrowheads="1"/>
          </p:cNvSpPr>
          <p:nvPr>
            <p:ph type="title"/>
          </p:nvPr>
        </p:nvSpPr>
        <p:spPr>
          <a:xfrm>
            <a:off x="0" y="60631"/>
            <a:ext cx="12206069" cy="857250"/>
          </a:xfrm>
          <a:solidFill>
            <a:srgbClr val="00B0F0"/>
          </a:solidFill>
        </p:spPr>
        <p:txBody>
          <a:bodyPr>
            <a:normAutofit/>
          </a:bodyPr>
          <a:lstStyle/>
          <a:p>
            <a:r>
              <a:rPr lang="en-US" sz="3600" b="1" dirty="0">
                <a:solidFill>
                  <a:schemeClr val="bg1"/>
                </a:solidFill>
              </a:rPr>
              <a:t>Problem Identification</a:t>
            </a:r>
            <a:r>
              <a:rPr lang="en-US" sz="2400" b="1" dirty="0">
                <a:solidFill>
                  <a:schemeClr val="bg1"/>
                </a:solidFill>
              </a:rPr>
              <a:t>? - Creswell</a:t>
            </a:r>
          </a:p>
        </p:txBody>
      </p:sp>
      <p:sp>
        <p:nvSpPr>
          <p:cNvPr id="190467" name="Rectangle 3"/>
          <p:cNvSpPr>
            <a:spLocks noGrp="1" noChangeArrowheads="1"/>
          </p:cNvSpPr>
          <p:nvPr>
            <p:ph type="body" idx="1"/>
          </p:nvPr>
        </p:nvSpPr>
        <p:spPr>
          <a:xfrm>
            <a:off x="0" y="843977"/>
            <a:ext cx="12192000" cy="857250"/>
          </a:xfrm>
          <a:solidFill>
            <a:schemeClr val="bg1">
              <a:lumMod val="95000"/>
            </a:schemeClr>
          </a:solidFill>
          <a:ln>
            <a:solidFill>
              <a:srgbClr val="FF0000"/>
            </a:solidFill>
          </a:ln>
        </p:spPr>
        <p:txBody>
          <a:bodyPr>
            <a:noAutofit/>
          </a:bodyPr>
          <a:lstStyle/>
          <a:p>
            <a:pPr algn="just">
              <a:buFontTx/>
              <a:buNone/>
            </a:pPr>
            <a:r>
              <a:rPr lang="en-US" i="1" dirty="0"/>
              <a:t>   </a:t>
            </a:r>
            <a:r>
              <a:rPr lang="en-US" sz="2800" i="1" dirty="0">
                <a:solidFill>
                  <a:srgbClr val="FF0000"/>
                </a:solidFill>
              </a:rPr>
              <a:t>Example: </a:t>
            </a:r>
            <a:r>
              <a:rPr lang="en-US" sz="3200" i="1" dirty="0">
                <a:solidFill>
                  <a:srgbClr val="FF0000"/>
                </a:solidFill>
              </a:rPr>
              <a:t>Escalating violence in schools </a:t>
            </a:r>
            <a:endParaRPr lang="en-US" sz="2800" i="1" dirty="0">
              <a:solidFill>
                <a:srgbClr val="FF0000"/>
              </a:solidFill>
            </a:endParaRPr>
          </a:p>
        </p:txBody>
      </p:sp>
      <p:sp>
        <p:nvSpPr>
          <p:cNvPr id="5" name="Slide Number Placeholder 4">
            <a:extLst>
              <a:ext uri="{FF2B5EF4-FFF2-40B4-BE49-F238E27FC236}">
                <a16:creationId xmlns:a16="http://schemas.microsoft.com/office/drawing/2014/main" id="{2360162A-F1CE-4B39-BE57-3A21FD9A1942}"/>
              </a:ext>
            </a:extLst>
          </p:cNvPr>
          <p:cNvSpPr>
            <a:spLocks noGrp="1"/>
          </p:cNvSpPr>
          <p:nvPr>
            <p:ph type="sldNum" sz="quarter" idx="12"/>
          </p:nvPr>
        </p:nvSpPr>
        <p:spPr>
          <a:xfrm>
            <a:off x="8069192" y="6217920"/>
            <a:ext cx="274320" cy="365760"/>
          </a:xfrm>
          <a:prstGeom prst="ellipse">
            <a:avLst/>
          </a:prstGeom>
          <a:solidFill>
            <a:srgbClr val="1D1D1D">
              <a:alpha val="70000"/>
            </a:srgbClr>
          </a:solidFill>
        </p:spPr>
        <p:txBody>
          <a:bodyPr vert="horz" lIns="18288" tIns="45720" rIns="18288" bIns="45720" rtlCol="0" anchor="ctr">
            <a:noAutofit/>
          </a:bodyPr>
          <a:lstStyle>
            <a:defPPr>
              <a:defRPr lang="en-US"/>
            </a:defPPr>
            <a:lvl1pPr marL="0" algn="ctr" defTabSz="914400" rtl="0" eaLnBrk="1" latinLnBrk="0" hangingPunct="1">
              <a:defRPr sz="825" kern="1200" spc="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3429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825"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342900" rtl="0" eaLnBrk="1" fontAlgn="auto" latinLnBrk="0" hangingPunct="1">
                <a:lnSpc>
                  <a:spcPct val="100000"/>
                </a:lnSpc>
                <a:spcBef>
                  <a:spcPts val="0"/>
                </a:spcBef>
                <a:spcAft>
                  <a:spcPts val="0"/>
                </a:spcAft>
                <a:buClrTx/>
                <a:buSzTx/>
                <a:buFontTx/>
                <a:buNone/>
                <a:tabLst/>
                <a:defRPr/>
              </a:pPr>
              <a:t>6</a:t>
            </a:fld>
            <a:endParaRPr kumimoji="0" lang="en-US" sz="20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pic>
        <p:nvPicPr>
          <p:cNvPr id="2" name="Picture 1">
            <a:extLst>
              <a:ext uri="{FF2B5EF4-FFF2-40B4-BE49-F238E27FC236}">
                <a16:creationId xmlns:a16="http://schemas.microsoft.com/office/drawing/2014/main" id="{FF92B0AC-08DB-46B1-81EA-FAC207294D7A}"/>
              </a:ext>
            </a:extLst>
          </p:cNvPr>
          <p:cNvPicPr>
            <a:picLocks noChangeAspect="1"/>
          </p:cNvPicPr>
          <p:nvPr/>
        </p:nvPicPr>
        <p:blipFill>
          <a:blip r:embed="rId2"/>
          <a:stretch>
            <a:fillRect/>
          </a:stretch>
        </p:blipFill>
        <p:spPr>
          <a:xfrm>
            <a:off x="10386194" y="1"/>
            <a:ext cx="1826909" cy="1753826"/>
          </a:xfrm>
          <a:prstGeom prst="rect">
            <a:avLst/>
          </a:prstGeom>
        </p:spPr>
      </p:pic>
      <p:sp>
        <p:nvSpPr>
          <p:cNvPr id="10" name="TextBox 9">
            <a:extLst>
              <a:ext uri="{FF2B5EF4-FFF2-40B4-BE49-F238E27FC236}">
                <a16:creationId xmlns:a16="http://schemas.microsoft.com/office/drawing/2014/main" id="{3F5C8292-0451-4603-88B8-E9360EFBA431}"/>
              </a:ext>
            </a:extLst>
          </p:cNvPr>
          <p:cNvSpPr txBox="1"/>
          <p:nvPr/>
        </p:nvSpPr>
        <p:spPr>
          <a:xfrm>
            <a:off x="35229" y="1753826"/>
            <a:ext cx="12156771" cy="4893647"/>
          </a:xfrm>
          <a:prstGeom prst="rect">
            <a:avLst/>
          </a:prstGeom>
          <a:solidFill>
            <a:schemeClr val="bg1"/>
          </a:solidFill>
          <a:ln>
            <a:solidFill>
              <a:srgbClr val="C0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Start by posing several questions and then writing down short answers to them.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 “</a:t>
            </a:r>
            <a:r>
              <a:rPr kumimoji="0" lang="en-US" sz="2400" b="1" i="0" u="none" strike="noStrike" kern="1200" cap="none" spc="0" normalizeH="0" baseline="0" noProof="0" dirty="0">
                <a:ln>
                  <a:noFill/>
                </a:ln>
                <a:solidFill>
                  <a:srgbClr val="002060"/>
                </a:solidFill>
                <a:effectLst/>
                <a:uLnTx/>
                <a:uFillTx/>
                <a:latin typeface="Arial"/>
                <a:ea typeface="+mn-ea"/>
                <a:cs typeface="+mn-cs"/>
              </a:rPr>
              <a:t>What is the specific controversy or issue </a:t>
            </a:r>
            <a:r>
              <a:rPr kumimoji="0" lang="en-US" sz="2400" b="0" i="0" u="none" strike="noStrike" kern="1200" cap="none" spc="0" normalizeH="0" baseline="0" noProof="0" dirty="0">
                <a:ln>
                  <a:noFill/>
                </a:ln>
                <a:solidFill>
                  <a:srgbClr val="000000"/>
                </a:solidFill>
                <a:effectLst/>
                <a:uLnTx/>
                <a:uFillTx/>
                <a:latin typeface="Arial"/>
                <a:ea typeface="+mn-ea"/>
                <a:cs typeface="+mn-cs"/>
              </a:rPr>
              <a:t>that I need to address?” Escalating violence in the schools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 “</a:t>
            </a:r>
            <a:r>
              <a:rPr kumimoji="0" lang="en-US" sz="2400" b="1" i="0" u="none" strike="noStrike" kern="1200" cap="none" spc="0" normalizeH="0" baseline="0" noProof="0" dirty="0">
                <a:ln>
                  <a:noFill/>
                </a:ln>
                <a:solidFill>
                  <a:srgbClr val="002060"/>
                </a:solidFill>
                <a:effectLst/>
                <a:uLnTx/>
                <a:uFillTx/>
                <a:latin typeface="Arial"/>
                <a:ea typeface="+mn-ea"/>
                <a:cs typeface="+mn-cs"/>
              </a:rPr>
              <a:t>Why is this problem important?” </a:t>
            </a:r>
            <a:r>
              <a:rPr kumimoji="0" lang="en-US" sz="2400" b="0" i="0" u="none" strike="noStrike" kern="1200" cap="none" spc="0" normalizeH="0" baseline="0" noProof="0" dirty="0">
                <a:ln>
                  <a:noFill/>
                </a:ln>
                <a:solidFill>
                  <a:srgbClr val="000000"/>
                </a:solidFill>
                <a:effectLst/>
                <a:uLnTx/>
                <a:uFillTx/>
                <a:latin typeface="Arial"/>
                <a:ea typeface="+mn-ea"/>
                <a:cs typeface="+mn-cs"/>
              </a:rPr>
              <a:t>Schools need to reduce the violence; students will learn better if violence is less a part of their lives, etc.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 “</a:t>
            </a:r>
            <a:r>
              <a:rPr kumimoji="0" lang="en-US" sz="2400" b="1" i="0" u="none" strike="noStrike" kern="1200" cap="none" spc="0" normalizeH="0" baseline="0" noProof="0" dirty="0">
                <a:ln>
                  <a:noFill/>
                </a:ln>
                <a:solidFill>
                  <a:srgbClr val="002060"/>
                </a:solidFill>
                <a:effectLst/>
                <a:uLnTx/>
                <a:uFillTx/>
                <a:latin typeface="Arial"/>
                <a:ea typeface="+mn-ea"/>
                <a:cs typeface="+mn-cs"/>
              </a:rPr>
              <a:t>How will my study add to what we already know about this problem?”</a:t>
            </a:r>
            <a:r>
              <a:rPr kumimoji="0" lang="en-US" sz="2400" b="0" i="0" u="none" strike="noStrike" kern="1200" cap="none" spc="0" normalizeH="0" baseline="0" noProof="0" dirty="0">
                <a:ln>
                  <a:noFill/>
                </a:ln>
                <a:solidFill>
                  <a:srgbClr val="000000"/>
                </a:solidFill>
                <a:effectLst/>
                <a:uLnTx/>
                <a:uFillTx/>
                <a:latin typeface="Arial"/>
                <a:ea typeface="+mn-ea"/>
                <a:cs typeface="+mn-cs"/>
              </a:rPr>
              <a:t> We really don’t have many school plans for addressing this escalating violence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 </a:t>
            </a:r>
            <a:r>
              <a:rPr kumimoji="0" lang="en-US" sz="2400" b="1" i="0" u="none" strike="noStrike" kern="1200" cap="none" spc="0" normalizeH="0" baseline="0" noProof="0" dirty="0">
                <a:ln>
                  <a:noFill/>
                </a:ln>
                <a:solidFill>
                  <a:srgbClr val="000000"/>
                </a:solidFill>
                <a:effectLst/>
                <a:uLnTx/>
                <a:uFillTx/>
                <a:latin typeface="Arial"/>
                <a:ea typeface="+mn-ea"/>
                <a:cs typeface="+mn-cs"/>
              </a:rPr>
              <a:t>“</a:t>
            </a:r>
            <a:r>
              <a:rPr kumimoji="0" lang="en-US" sz="2400" b="1" i="0" u="none" strike="noStrike" kern="1200" cap="none" spc="0" normalizeH="0" baseline="0" noProof="0" dirty="0">
                <a:ln>
                  <a:noFill/>
                </a:ln>
                <a:solidFill>
                  <a:srgbClr val="002060"/>
                </a:solidFill>
                <a:effectLst/>
                <a:uLnTx/>
                <a:uFillTx/>
                <a:latin typeface="Arial"/>
                <a:ea typeface="+mn-ea"/>
                <a:cs typeface="+mn-cs"/>
              </a:rPr>
              <a:t>Who will benefit from what I learn about this problem?” </a:t>
            </a:r>
            <a:r>
              <a:rPr kumimoji="0" lang="en-US" sz="2400" b="0" i="0" u="none" strike="noStrike" kern="1200" cap="none" spc="0" normalizeH="0" baseline="0" noProof="0" dirty="0">
                <a:ln>
                  <a:noFill/>
                </a:ln>
                <a:solidFill>
                  <a:srgbClr val="000000"/>
                </a:solidFill>
                <a:effectLst/>
                <a:uLnTx/>
                <a:uFillTx/>
                <a:latin typeface="Arial"/>
                <a:ea typeface="+mn-ea"/>
                <a:cs typeface="+mn-cs"/>
              </a:rPr>
              <a:t>Schools, anybody interested in learning how schools can respond to escalating violence (the body of literature, administrators, teachers, etc.)</a:t>
            </a:r>
            <a:endParaRPr kumimoji="0" lang="en-MY" sz="24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79722946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xfrm>
            <a:off x="-1" y="76200"/>
            <a:ext cx="12191999" cy="857250"/>
          </a:xfrm>
          <a:solidFill>
            <a:srgbClr val="00B0F0"/>
          </a:solidFill>
        </p:spPr>
        <p:txBody>
          <a:bodyPr>
            <a:normAutofit fontScale="90000"/>
          </a:bodyPr>
          <a:lstStyle/>
          <a:p>
            <a:r>
              <a:rPr lang="en-US" sz="3600" b="1" dirty="0">
                <a:solidFill>
                  <a:schemeClr val="bg1"/>
                </a:solidFill>
              </a:rPr>
              <a:t>Problem Identification</a:t>
            </a:r>
            <a:r>
              <a:rPr lang="en-US" sz="2400" b="1" dirty="0">
                <a:solidFill>
                  <a:schemeClr val="bg1"/>
                </a:solidFill>
              </a:rPr>
              <a:t> </a:t>
            </a:r>
            <a:br>
              <a:rPr lang="en-US" sz="2400" b="1" dirty="0">
                <a:solidFill>
                  <a:schemeClr val="bg1"/>
                </a:solidFill>
              </a:rPr>
            </a:br>
            <a:r>
              <a:rPr lang="en-US" sz="2400" b="1" dirty="0">
                <a:solidFill>
                  <a:schemeClr val="bg1"/>
                </a:solidFill>
              </a:rPr>
              <a:t>Sekaran &amp; Bougie (2016)</a:t>
            </a:r>
          </a:p>
        </p:txBody>
      </p:sp>
      <p:sp>
        <p:nvSpPr>
          <p:cNvPr id="190467" name="Rectangle 3"/>
          <p:cNvSpPr>
            <a:spLocks noGrp="1" noChangeArrowheads="1"/>
          </p:cNvSpPr>
          <p:nvPr>
            <p:ph type="body" idx="1"/>
          </p:nvPr>
        </p:nvSpPr>
        <p:spPr>
          <a:xfrm>
            <a:off x="0" y="1042989"/>
            <a:ext cx="8215313" cy="2424112"/>
          </a:xfrm>
          <a:ln>
            <a:solidFill>
              <a:srgbClr val="FF0000"/>
            </a:solidFill>
          </a:ln>
        </p:spPr>
        <p:txBody>
          <a:bodyPr>
            <a:noAutofit/>
          </a:bodyPr>
          <a:lstStyle/>
          <a:p>
            <a:pPr marL="0" indent="0">
              <a:buNone/>
            </a:pPr>
            <a:r>
              <a:rPr lang="en-US" sz="4000" b="1" i="1" dirty="0">
                <a:solidFill>
                  <a:srgbClr val="0070C0"/>
                </a:solidFill>
              </a:rPr>
              <a:t>A </a:t>
            </a:r>
            <a:r>
              <a:rPr lang="en-US" sz="4000" b="1" dirty="0">
                <a:solidFill>
                  <a:srgbClr val="0070C0"/>
                </a:solidFill>
                <a:latin typeface="MinionPro-Regular"/>
              </a:rPr>
              <a:t>problem as </a:t>
            </a:r>
            <a:r>
              <a:rPr lang="en-US" sz="4000" b="1" i="1" dirty="0">
                <a:solidFill>
                  <a:srgbClr val="0070C0"/>
                </a:solidFill>
                <a:latin typeface="MinionPro-It"/>
              </a:rPr>
              <a:t>any situation where a </a:t>
            </a:r>
            <a:r>
              <a:rPr lang="en-US" sz="4000" b="1" i="1" dirty="0">
                <a:solidFill>
                  <a:srgbClr val="FF0000"/>
                </a:solidFill>
                <a:latin typeface="MinionPro-It"/>
              </a:rPr>
              <a:t>gap </a:t>
            </a:r>
            <a:r>
              <a:rPr lang="en-US" sz="4000" b="1" i="1" dirty="0">
                <a:solidFill>
                  <a:srgbClr val="0070C0"/>
                </a:solidFill>
                <a:latin typeface="MinionPro-It"/>
              </a:rPr>
              <a:t>exists between an actual and a desired ideal state </a:t>
            </a:r>
            <a:r>
              <a:rPr lang="en-US" sz="3200" i="1" dirty="0">
                <a:latin typeface="MinionPro-It"/>
              </a:rPr>
              <a:t>- Sekaran &amp; Bougie (2016)</a:t>
            </a:r>
            <a:endParaRPr lang="en-US" sz="3200" i="1" dirty="0">
              <a:solidFill>
                <a:srgbClr val="FF0000"/>
              </a:solidFill>
            </a:endParaRPr>
          </a:p>
        </p:txBody>
      </p:sp>
      <p:sp>
        <p:nvSpPr>
          <p:cNvPr id="6" name="Rectangle 5"/>
          <p:cNvSpPr/>
          <p:nvPr/>
        </p:nvSpPr>
        <p:spPr>
          <a:xfrm>
            <a:off x="0" y="3467100"/>
            <a:ext cx="8215313" cy="3108543"/>
          </a:xfrm>
          <a:prstGeom prst="rect">
            <a:avLst/>
          </a:prstGeom>
          <a:solidFill>
            <a:schemeClr val="bg1"/>
          </a:solidFill>
          <a:ln>
            <a:solidFill>
              <a:srgbClr val="FF0000"/>
            </a:solidFill>
          </a:ln>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70C0"/>
                </a:solidFill>
                <a:effectLst/>
                <a:uLnTx/>
                <a:uFillTx/>
                <a:latin typeface="Gill Sans MT" panose="020B0502020104020203"/>
                <a:ea typeface="+mn-ea"/>
                <a:cs typeface="+mn-cs"/>
              </a:rPr>
              <a:t>A “</a:t>
            </a:r>
            <a:r>
              <a:rPr kumimoji="0" lang="en-US" sz="3200" b="0" i="0" u="none" strike="noStrike" kern="1200" cap="none" spc="0" normalizeH="0" baseline="0" noProof="0" dirty="0">
                <a:ln>
                  <a:noFill/>
                </a:ln>
                <a:solidFill>
                  <a:srgbClr val="FF0000"/>
                </a:solidFill>
                <a:effectLst/>
                <a:uLnTx/>
                <a:uFillTx/>
                <a:latin typeface="Gill Sans MT" panose="020B0502020104020203"/>
                <a:ea typeface="+mn-ea"/>
                <a:cs typeface="+mn-cs"/>
              </a:rPr>
              <a:t>problem” does not necessarily mean that something is seriously wrong </a:t>
            </a:r>
            <a:r>
              <a:rPr kumimoji="0" lang="en-US" sz="3200" b="0" i="0" u="none" strike="noStrike" kern="1200" cap="none" spc="0" normalizeH="0" baseline="0" noProof="0" dirty="0">
                <a:ln>
                  <a:noFill/>
                </a:ln>
                <a:solidFill>
                  <a:srgbClr val="0070C0"/>
                </a:solidFill>
                <a:effectLst/>
                <a:uLnTx/>
                <a:uFillTx/>
                <a:latin typeface="Gill Sans MT" panose="020B0502020104020203"/>
                <a:ea typeface="+mn-ea"/>
                <a:cs typeface="+mn-cs"/>
              </a:rPr>
              <a:t>with a current situation that needs to be rectified immediately. A problem could also indicate </a:t>
            </a:r>
            <a:r>
              <a:rPr kumimoji="0" lang="en-US" sz="3200" b="0" i="1" u="none" strike="noStrike" kern="1200" cap="none" spc="0" normalizeH="0" baseline="0" noProof="0" dirty="0">
                <a:ln>
                  <a:noFill/>
                </a:ln>
                <a:solidFill>
                  <a:srgbClr val="00B0F0"/>
                </a:solidFill>
                <a:effectLst/>
                <a:uLnTx/>
                <a:uFillTx/>
                <a:latin typeface="Gill Sans MT" panose="020B0502020104020203"/>
                <a:ea typeface="+mn-ea"/>
                <a:cs typeface="+mn-cs"/>
              </a:rPr>
              <a:t>an </a:t>
            </a:r>
            <a:r>
              <a:rPr kumimoji="0" lang="en-US" sz="3600" b="0" i="1" u="none" strike="noStrike" kern="1200" cap="none" spc="0" normalizeH="0" baseline="0" noProof="0" dirty="0">
                <a:ln>
                  <a:noFill/>
                </a:ln>
                <a:solidFill>
                  <a:srgbClr val="00B0F0"/>
                </a:solidFill>
                <a:effectLst/>
                <a:uLnTx/>
                <a:uFillTx/>
                <a:latin typeface="Gill Sans MT" panose="020B0502020104020203"/>
                <a:ea typeface="+mn-ea"/>
                <a:cs typeface="+mn-cs"/>
              </a:rPr>
              <a:t>i</a:t>
            </a:r>
            <a:r>
              <a:rPr kumimoji="0" lang="en-US" sz="3200" b="0" i="1" u="none" strike="noStrike" kern="1200" cap="none" spc="0" normalizeH="0" baseline="0" noProof="0" dirty="0">
                <a:ln>
                  <a:noFill/>
                </a:ln>
                <a:solidFill>
                  <a:srgbClr val="00B0F0"/>
                </a:solidFill>
                <a:effectLst/>
                <a:uLnTx/>
                <a:uFillTx/>
                <a:latin typeface="Gill Sans MT" panose="020B0502020104020203"/>
                <a:ea typeface="+mn-ea"/>
                <a:cs typeface="+mn-cs"/>
              </a:rPr>
              <a:t>nterest in an issue </a:t>
            </a:r>
            <a:r>
              <a:rPr kumimoji="0" lang="en-US" sz="3200" b="0" i="0" u="none" strike="noStrike" kern="1200" cap="none" spc="0" normalizeH="0" baseline="0" noProof="0" dirty="0">
                <a:ln>
                  <a:noFill/>
                </a:ln>
                <a:solidFill>
                  <a:srgbClr val="0070C0"/>
                </a:solidFill>
                <a:effectLst/>
                <a:uLnTx/>
                <a:uFillTx/>
                <a:latin typeface="Gill Sans MT" panose="020B0502020104020203"/>
                <a:ea typeface="+mn-ea"/>
                <a:cs typeface="+mn-cs"/>
              </a:rPr>
              <a:t>where finding the right answers might help to </a:t>
            </a:r>
            <a:r>
              <a:rPr kumimoji="0" lang="en-US" sz="3200" b="0" i="0" u="none" strike="noStrike" kern="1200" cap="none" spc="0" normalizeH="0" baseline="0" noProof="0" dirty="0">
                <a:ln>
                  <a:noFill/>
                </a:ln>
                <a:solidFill>
                  <a:srgbClr val="FF0000"/>
                </a:solidFill>
                <a:effectLst/>
                <a:uLnTx/>
                <a:uFillTx/>
                <a:latin typeface="Gill Sans MT" panose="020B0502020104020203"/>
                <a:ea typeface="+mn-ea"/>
                <a:cs typeface="+mn-cs"/>
              </a:rPr>
              <a:t>improve an existing situation</a:t>
            </a:r>
            <a:endParaRPr kumimoji="0" lang="en-US" sz="2800" b="0" i="0" u="none" strike="noStrike" kern="1200" cap="none" spc="0" normalizeH="0" baseline="0" noProof="0" dirty="0">
              <a:ln>
                <a:noFill/>
              </a:ln>
              <a:solidFill>
                <a:srgbClr val="FF0000"/>
              </a:solidFill>
              <a:effectLst/>
              <a:uLnTx/>
              <a:uFillTx/>
              <a:latin typeface="Gill Sans MT" panose="020B0502020104020203"/>
              <a:ea typeface="+mn-ea"/>
              <a:cs typeface="+mn-cs"/>
            </a:endParaRPr>
          </a:p>
        </p:txBody>
      </p:sp>
      <p:sp>
        <p:nvSpPr>
          <p:cNvPr id="3" name="Slide Number Placeholder 2">
            <a:extLst>
              <a:ext uri="{FF2B5EF4-FFF2-40B4-BE49-F238E27FC236}">
                <a16:creationId xmlns:a16="http://schemas.microsoft.com/office/drawing/2014/main" id="{FCF7F8C0-2030-48A2-9370-572C8BCC0406}"/>
              </a:ext>
            </a:extLst>
          </p:cNvPr>
          <p:cNvSpPr>
            <a:spLocks noGrp="1"/>
          </p:cNvSpPr>
          <p:nvPr>
            <p:ph type="sldNum" sz="quarter" idx="12"/>
          </p:nvPr>
        </p:nvSpPr>
        <p:spPr>
          <a:xfrm>
            <a:off x="8069192" y="6217920"/>
            <a:ext cx="274320" cy="365760"/>
          </a:xfrm>
          <a:prstGeom prst="ellipse">
            <a:avLst/>
          </a:prstGeom>
          <a:solidFill>
            <a:srgbClr val="1D1D1D">
              <a:alpha val="70000"/>
            </a:srgbClr>
          </a:solidFill>
        </p:spPr>
        <p:txBody>
          <a:bodyPr vert="horz" lIns="18288" tIns="45720" rIns="18288" bIns="45720" rtlCol="0" anchor="ctr">
            <a:noAutofit/>
          </a:bodyPr>
          <a:lstStyle>
            <a:defPPr>
              <a:defRPr lang="en-US"/>
            </a:defPPr>
            <a:lvl1pPr marL="0" algn="ctr" defTabSz="914400" rtl="0" eaLnBrk="1" latinLnBrk="0" hangingPunct="1">
              <a:defRPr sz="825" kern="1200" spc="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3429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825"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342900" rtl="0" eaLnBrk="1" fontAlgn="auto" latinLnBrk="0" hangingPunct="1">
                <a:lnSpc>
                  <a:spcPct val="100000"/>
                </a:lnSpc>
                <a:spcBef>
                  <a:spcPts val="0"/>
                </a:spcBef>
                <a:spcAft>
                  <a:spcPts val="0"/>
                </a:spcAft>
                <a:buClrTx/>
                <a:buSzTx/>
                <a:buFontTx/>
                <a:buNone/>
                <a:tabLst/>
                <a:defRPr/>
              </a:pPr>
              <a:t>7</a:t>
            </a:fld>
            <a:endParaRPr kumimoji="0" lang="en-US" sz="24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pic>
        <p:nvPicPr>
          <p:cNvPr id="2" name="Picture 1">
            <a:extLst>
              <a:ext uri="{FF2B5EF4-FFF2-40B4-BE49-F238E27FC236}">
                <a16:creationId xmlns:a16="http://schemas.microsoft.com/office/drawing/2014/main" id="{4CBAF056-BFC4-4591-B9C8-5C7BED372465}"/>
              </a:ext>
            </a:extLst>
          </p:cNvPr>
          <p:cNvPicPr>
            <a:picLocks noChangeAspect="1"/>
          </p:cNvPicPr>
          <p:nvPr/>
        </p:nvPicPr>
        <p:blipFill>
          <a:blip r:embed="rId2"/>
          <a:stretch>
            <a:fillRect/>
          </a:stretch>
        </p:blipFill>
        <p:spPr>
          <a:xfrm>
            <a:off x="8343512" y="933450"/>
            <a:ext cx="3729426" cy="5650229"/>
          </a:xfrm>
          <a:prstGeom prst="rect">
            <a:avLst/>
          </a:prstGeom>
        </p:spPr>
      </p:pic>
    </p:spTree>
    <p:extLst>
      <p:ext uri="{BB962C8B-B14F-4D97-AF65-F5344CB8AC3E}">
        <p14:creationId xmlns:p14="http://schemas.microsoft.com/office/powerpoint/2010/main" val="687346994"/>
      </p:ext>
    </p:extLst>
  </p:cSld>
  <p:clrMapOvr>
    <a:masterClrMapping/>
  </p:clrMapOvr>
  <p:transition>
    <p:zoom dir="in"/>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939EAD6-4389-4930-98FF-5E01B8631559}"/>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Arial"/>
                <a:ea typeface="+mn-ea"/>
                <a:cs typeface="+mn-cs"/>
              </a:rPr>
              <a:t>Dr Jugindar Singh</a:t>
            </a:r>
          </a:p>
        </p:txBody>
      </p:sp>
      <p:sp>
        <p:nvSpPr>
          <p:cNvPr id="6" name="TextBox 5">
            <a:extLst>
              <a:ext uri="{FF2B5EF4-FFF2-40B4-BE49-F238E27FC236}">
                <a16:creationId xmlns:a16="http://schemas.microsoft.com/office/drawing/2014/main" id="{D89275A8-6F85-439E-B688-50AB57677B0E}"/>
              </a:ext>
            </a:extLst>
          </p:cNvPr>
          <p:cNvSpPr txBox="1"/>
          <p:nvPr/>
        </p:nvSpPr>
        <p:spPr>
          <a:xfrm>
            <a:off x="1" y="-52090"/>
            <a:ext cx="12191999" cy="4647426"/>
          </a:xfrm>
          <a:prstGeom prst="rect">
            <a:avLst/>
          </a:prstGeom>
          <a:solidFill>
            <a:schemeClr val="bg1"/>
          </a:solidFill>
          <a:ln>
            <a:solidFill>
              <a:schemeClr val="accent1"/>
            </a:solidFill>
          </a:ln>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Gill Sans MT" panose="020B0502020104020203"/>
                <a:ea typeface="+mn-ea"/>
                <a:cs typeface="+mn-cs"/>
              </a:rPr>
              <a:t>More Examples</a:t>
            </a:r>
          </a:p>
          <a:p>
            <a:pPr marL="385763" marR="0" lvl="0" indent="-385763" algn="l" defTabSz="342900"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0" normalizeH="0" baseline="0" noProof="0" dirty="0">
                <a:ln>
                  <a:noFill/>
                </a:ln>
                <a:solidFill>
                  <a:srgbClr val="000000"/>
                </a:solidFill>
                <a:effectLst/>
                <a:uLnTx/>
                <a:uFillTx/>
                <a:latin typeface="Abadi" panose="020B0604020202020204" pitchFamily="34" charset="0"/>
                <a:ea typeface="Microsoft Yi Baiti" panose="03000500000000000000" pitchFamily="66" charset="0"/>
                <a:cs typeface="+mn-cs"/>
              </a:rPr>
              <a:t>Staff turnover is higher than anticipated</a:t>
            </a:r>
            <a:r>
              <a:rPr kumimoji="0" lang="en-US" sz="2400" b="0" i="0" u="none" strike="noStrike" kern="1200" cap="none" spc="0" normalizeH="0" baseline="0" noProof="0" dirty="0">
                <a:ln>
                  <a:noFill/>
                </a:ln>
                <a:solidFill>
                  <a:srgbClr val="000000"/>
                </a:solidFill>
                <a:effectLst/>
                <a:uLnTx/>
                <a:uFillTx/>
                <a:latin typeface="Abadi" panose="020B0604020202020204" pitchFamily="34" charset="0"/>
                <a:ea typeface="Microsoft Yi Baiti" panose="03000500000000000000" pitchFamily="66" charset="0"/>
                <a:cs typeface="+mn-cs"/>
              </a:rPr>
              <a:t>.</a:t>
            </a:r>
          </a:p>
          <a:p>
            <a:pPr marL="385763" marR="0" lvl="0" indent="-385763" algn="l" defTabSz="3429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002060"/>
                </a:solidFill>
                <a:effectLst/>
                <a:uLnTx/>
                <a:uFillTx/>
                <a:latin typeface="Abadi" panose="020B0604020202020204" pitchFamily="34" charset="0"/>
                <a:ea typeface="Microsoft Yi Baiti" panose="03000500000000000000" pitchFamily="66" charset="0"/>
                <a:cs typeface="+mn-cs"/>
              </a:rPr>
              <a:t>Long and frequent delays lead to much frustration among airline passengers. These feelings may eventually lead to switching behavior, negative word‐of‐mouth communication, and customer complaints</a:t>
            </a:r>
          </a:p>
          <a:p>
            <a:pPr marL="342900" marR="0" lvl="0" indent="-342900" algn="l" defTabSz="3429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000000"/>
                </a:solidFill>
                <a:effectLst/>
                <a:uLnTx/>
                <a:uFillTx/>
                <a:latin typeface="Abadi" panose="020B0604020202020204" pitchFamily="34" charset="0"/>
                <a:ea typeface="Microsoft Yi Baiti" panose="03000500000000000000" pitchFamily="66" charset="0"/>
                <a:cs typeface="+mn-cs"/>
              </a:rPr>
              <a:t>The current instrument for the assessment of potential employees for management positions is imperfect.</a:t>
            </a:r>
          </a:p>
          <a:p>
            <a:pPr marL="342900" marR="0" lvl="0" indent="-342900" algn="l" defTabSz="3429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002060"/>
                </a:solidFill>
                <a:effectLst/>
                <a:uLnTx/>
                <a:uFillTx/>
                <a:latin typeface="Abadi" panose="020B0604020202020204" pitchFamily="34" charset="0"/>
                <a:ea typeface="Microsoft Yi Baiti" panose="03000500000000000000" pitchFamily="66" charset="0"/>
                <a:cs typeface="+mn-cs"/>
              </a:rPr>
              <a:t>Minority group members in organizations are not advancing in their careers.</a:t>
            </a:r>
          </a:p>
          <a:p>
            <a:pPr marL="342900" marR="0" lvl="0" indent="-342900" algn="l" defTabSz="3429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000000"/>
                </a:solidFill>
                <a:effectLst/>
                <a:uLnTx/>
                <a:uFillTx/>
                <a:latin typeface="Abadi" panose="020B0604020202020204" pitchFamily="34" charset="0"/>
                <a:ea typeface="Microsoft Yi Baiti" panose="03000500000000000000" pitchFamily="66" charset="0"/>
                <a:cs typeface="+mn-cs"/>
              </a:rPr>
              <a:t>The newly installed information system is not being used by the managers for whom it was primarily designed.</a:t>
            </a:r>
          </a:p>
          <a:p>
            <a:pPr marL="342900" marR="0" lvl="0" indent="-342900" algn="l" defTabSz="3429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002060"/>
                </a:solidFill>
                <a:effectLst/>
                <a:uLnTx/>
                <a:uFillTx/>
                <a:latin typeface="Abadi" panose="020B0604020202020204" pitchFamily="34" charset="0"/>
                <a:ea typeface="Microsoft Yi Baiti" panose="03000500000000000000" pitchFamily="66" charset="0"/>
                <a:cs typeface="+mn-cs"/>
              </a:rPr>
              <a:t>The introduction of flexible work hours has created more problems than it has solved. </a:t>
            </a:r>
          </a:p>
          <a:p>
            <a:pPr marL="342900" marR="0" lvl="0" indent="-342900" algn="l" defTabSz="3429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000000"/>
                </a:solidFill>
                <a:effectLst/>
                <a:uLnTx/>
                <a:uFillTx/>
                <a:latin typeface="Abadi" panose="020B0604020202020204" pitchFamily="34" charset="0"/>
                <a:ea typeface="Microsoft Yi Baiti" panose="03000500000000000000" pitchFamily="66" charset="0"/>
                <a:cs typeface="+mn-cs"/>
              </a:rPr>
              <a:t>Young workers in the organization show low levels of commitment to the organization.</a:t>
            </a:r>
          </a:p>
        </p:txBody>
      </p:sp>
      <p:sp>
        <p:nvSpPr>
          <p:cNvPr id="8" name="TextBox 7">
            <a:extLst>
              <a:ext uri="{FF2B5EF4-FFF2-40B4-BE49-F238E27FC236}">
                <a16:creationId xmlns:a16="http://schemas.microsoft.com/office/drawing/2014/main" id="{5C85299B-54F2-4BDD-972B-2F621798954F}"/>
              </a:ext>
            </a:extLst>
          </p:cNvPr>
          <p:cNvSpPr txBox="1"/>
          <p:nvPr/>
        </p:nvSpPr>
        <p:spPr>
          <a:xfrm>
            <a:off x="0" y="4595336"/>
            <a:ext cx="8331200" cy="2123658"/>
          </a:xfrm>
          <a:prstGeom prst="rect">
            <a:avLst/>
          </a:prstGeom>
          <a:solidFill>
            <a:schemeClr val="bg1"/>
          </a:solidFill>
          <a:ln>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Arial"/>
                <a:ea typeface="+mn-ea"/>
                <a:cs typeface="+mn-cs"/>
              </a:rPr>
              <a:t>These </a:t>
            </a:r>
            <a:r>
              <a:rPr kumimoji="0" lang="en-US" sz="2800" b="0" i="0" u="none" strike="noStrike" kern="1200" cap="none" spc="0" normalizeH="0" baseline="0" noProof="0" dirty="0">
                <a:ln>
                  <a:noFill/>
                </a:ln>
                <a:solidFill>
                  <a:srgbClr val="FF0000"/>
                </a:solidFill>
                <a:effectLst/>
                <a:uLnTx/>
                <a:uFillTx/>
                <a:latin typeface="Arial"/>
                <a:ea typeface="+mn-ea"/>
                <a:cs typeface="+mn-cs"/>
              </a:rPr>
              <a:t>problems also have in common is that they still have to be </a:t>
            </a:r>
            <a:r>
              <a:rPr kumimoji="0" lang="en-US" sz="2800" b="1" i="0" u="none" strike="noStrike" kern="1200" cap="none" spc="0" normalizeH="0" baseline="0" noProof="0" dirty="0">
                <a:ln>
                  <a:noFill/>
                </a:ln>
                <a:solidFill>
                  <a:srgbClr val="C00000"/>
                </a:solidFill>
                <a:effectLst/>
                <a:uLnTx/>
                <a:uFillTx/>
                <a:latin typeface="Arial"/>
                <a:ea typeface="+mn-ea"/>
                <a:cs typeface="+mn-cs"/>
              </a:rPr>
              <a:t>transformed into a researchable topic for investigation.</a:t>
            </a:r>
            <a:r>
              <a:rPr kumimoji="0" lang="en-US" sz="2800" b="0" i="0" u="none" strike="noStrike" kern="1200" cap="none" spc="0" normalizeH="0" baseline="0" noProof="0" dirty="0">
                <a:ln>
                  <a:noFill/>
                </a:ln>
                <a:solidFill>
                  <a:srgbClr val="002060"/>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Arial"/>
                <a:ea typeface="+mn-ea"/>
                <a:cs typeface="+mn-cs"/>
              </a:rPr>
              <a:t>Once we have identified the management problem, it needs to be narrowed down to a </a:t>
            </a:r>
            <a:r>
              <a:rPr kumimoji="0" lang="en-US" sz="2000" b="1" i="0" u="none" strike="noStrike" kern="1200" cap="none" spc="0" normalizeH="0" baseline="0" noProof="0" dirty="0">
                <a:ln>
                  <a:noFill/>
                </a:ln>
                <a:solidFill>
                  <a:srgbClr val="002060"/>
                </a:solidFill>
                <a:effectLst/>
                <a:uLnTx/>
                <a:uFillTx/>
                <a:latin typeface="Arial"/>
                <a:ea typeface="+mn-ea"/>
                <a:cs typeface="+mn-cs"/>
              </a:rPr>
              <a:t>researchable topic for study</a:t>
            </a:r>
            <a:endParaRPr kumimoji="0" lang="en-MY" sz="2400" b="1" i="0" u="none" strike="noStrike" kern="1200" cap="none" spc="0" normalizeH="0" baseline="0" noProof="0" dirty="0">
              <a:ln>
                <a:noFill/>
              </a:ln>
              <a:solidFill>
                <a:srgbClr val="002060"/>
              </a:solidFill>
              <a:effectLst/>
              <a:uLnTx/>
              <a:uFillTx/>
              <a:latin typeface="Arial"/>
              <a:ea typeface="+mn-ea"/>
              <a:cs typeface="+mn-cs"/>
            </a:endParaRPr>
          </a:p>
        </p:txBody>
      </p:sp>
      <p:pic>
        <p:nvPicPr>
          <p:cNvPr id="9" name="Picture 8">
            <a:extLst>
              <a:ext uri="{FF2B5EF4-FFF2-40B4-BE49-F238E27FC236}">
                <a16:creationId xmlns:a16="http://schemas.microsoft.com/office/drawing/2014/main" id="{004E3230-F710-43C1-AEC5-AAD97D91799D}"/>
              </a:ext>
            </a:extLst>
          </p:cNvPr>
          <p:cNvPicPr>
            <a:picLocks noChangeAspect="1"/>
          </p:cNvPicPr>
          <p:nvPr/>
        </p:nvPicPr>
        <p:blipFill>
          <a:blip r:embed="rId2"/>
          <a:stretch>
            <a:fillRect/>
          </a:stretch>
        </p:blipFill>
        <p:spPr>
          <a:xfrm>
            <a:off x="8844970" y="4824168"/>
            <a:ext cx="3103133" cy="1390008"/>
          </a:xfrm>
          <a:prstGeom prst="rect">
            <a:avLst/>
          </a:prstGeom>
        </p:spPr>
      </p:pic>
      <p:sp>
        <p:nvSpPr>
          <p:cNvPr id="11" name="Arrow: Right 10">
            <a:extLst>
              <a:ext uri="{FF2B5EF4-FFF2-40B4-BE49-F238E27FC236}">
                <a16:creationId xmlns:a16="http://schemas.microsoft.com/office/drawing/2014/main" id="{5D943834-51CD-4D48-96CC-942087CDBFF7}"/>
              </a:ext>
            </a:extLst>
          </p:cNvPr>
          <p:cNvSpPr/>
          <p:nvPr/>
        </p:nvSpPr>
        <p:spPr bwMode="auto">
          <a:xfrm>
            <a:off x="8475876" y="5226278"/>
            <a:ext cx="369888" cy="585788"/>
          </a:xfrm>
          <a:prstGeom prst="rightArrow">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MY"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 name="TextBox 1">
            <a:extLst>
              <a:ext uri="{FF2B5EF4-FFF2-40B4-BE49-F238E27FC236}">
                <a16:creationId xmlns:a16="http://schemas.microsoft.com/office/drawing/2014/main" id="{7AC10247-47CA-46E3-9005-2B539B9D5A3E}"/>
              </a:ext>
            </a:extLst>
          </p:cNvPr>
          <p:cNvSpPr txBox="1"/>
          <p:nvPr/>
        </p:nvSpPr>
        <p:spPr>
          <a:xfrm>
            <a:off x="8458200" y="0"/>
            <a:ext cx="314220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2400" b="1" i="0" u="none" strike="noStrike" kern="1200" cap="none" spc="0" normalizeH="0" baseline="0" noProof="0" dirty="0">
                <a:ln>
                  <a:noFill/>
                </a:ln>
                <a:solidFill>
                  <a:srgbClr val="000000"/>
                </a:solidFill>
                <a:effectLst/>
                <a:uLnTx/>
                <a:uFillTx/>
                <a:latin typeface="Arial"/>
                <a:ea typeface="+mn-ea"/>
                <a:cs typeface="+mn-cs"/>
              </a:rPr>
              <a:t>Sekaran and Bougie</a:t>
            </a:r>
          </a:p>
        </p:txBody>
      </p:sp>
    </p:spTree>
    <p:extLst>
      <p:ext uri="{BB962C8B-B14F-4D97-AF65-F5344CB8AC3E}">
        <p14:creationId xmlns:p14="http://schemas.microsoft.com/office/powerpoint/2010/main" val="251322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1BC0E-D802-4BC3-870C-5326707E5AA6}"/>
              </a:ext>
            </a:extLst>
          </p:cNvPr>
          <p:cNvSpPr>
            <a:spLocks noGrp="1"/>
          </p:cNvSpPr>
          <p:nvPr>
            <p:ph type="title"/>
          </p:nvPr>
        </p:nvSpPr>
        <p:spPr/>
        <p:txBody>
          <a:bodyPr/>
          <a:lstStyle/>
          <a:p>
            <a:r>
              <a:rPr lang="en-MY" sz="4400" b="1" dirty="0">
                <a:solidFill>
                  <a:srgbClr val="FF0000"/>
                </a:solidFill>
              </a:rPr>
              <a:t>Problem vs Symptom</a:t>
            </a:r>
          </a:p>
        </p:txBody>
      </p:sp>
      <p:sp>
        <p:nvSpPr>
          <p:cNvPr id="5" name="Footer Placeholder 4">
            <a:extLst>
              <a:ext uri="{FF2B5EF4-FFF2-40B4-BE49-F238E27FC236}">
                <a16:creationId xmlns:a16="http://schemas.microsoft.com/office/drawing/2014/main" id="{63121E7A-AE5E-4056-A8AF-3F430D9AAD93}"/>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Arial"/>
                <a:ea typeface="+mn-ea"/>
                <a:cs typeface="+mn-cs"/>
              </a:rPr>
              <a:t>Dr Jugindar Singh</a:t>
            </a:r>
          </a:p>
        </p:txBody>
      </p:sp>
      <p:pic>
        <p:nvPicPr>
          <p:cNvPr id="6" name="Picture 5">
            <a:extLst>
              <a:ext uri="{FF2B5EF4-FFF2-40B4-BE49-F238E27FC236}">
                <a16:creationId xmlns:a16="http://schemas.microsoft.com/office/drawing/2014/main" id="{57C3DD19-7974-4899-A43A-EFC677EC4EA6}"/>
              </a:ext>
            </a:extLst>
          </p:cNvPr>
          <p:cNvPicPr>
            <a:picLocks noChangeAspect="1"/>
          </p:cNvPicPr>
          <p:nvPr/>
        </p:nvPicPr>
        <p:blipFill>
          <a:blip r:embed="rId2"/>
          <a:stretch>
            <a:fillRect/>
          </a:stretch>
        </p:blipFill>
        <p:spPr>
          <a:xfrm>
            <a:off x="1988457" y="1524000"/>
            <a:ext cx="7126513" cy="5059362"/>
          </a:xfrm>
          <a:prstGeom prst="rect">
            <a:avLst/>
          </a:prstGeom>
        </p:spPr>
      </p:pic>
    </p:spTree>
    <p:extLst>
      <p:ext uri="{BB962C8B-B14F-4D97-AF65-F5344CB8AC3E}">
        <p14:creationId xmlns:p14="http://schemas.microsoft.com/office/powerpoint/2010/main" val="4260837509"/>
      </p:ext>
    </p:extLst>
  </p:cSld>
  <p:clrMapOvr>
    <a:masterClrMapping/>
  </p:clrMapOvr>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2">
      <a:majorFont>
        <a:latin typeface="The Serif Hand Black"/>
        <a:ea typeface=""/>
        <a:cs typeface=""/>
      </a:majorFont>
      <a:minorFont>
        <a:latin typeface="The Hand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2_UCTI-Template-level-3">
  <a:themeElements>
    <a:clrScheme name="UCTI-Template-foundation-lev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CTI-Template-foundation-lev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UCTI-Template-foundation-lev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CTI-Template-foundation-leve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CTI-Template-foundation-leve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CTI-Template-foundation-leve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CTI-Template-foundation-leve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CTI-Template-foundation-leve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CTI-Template-foundation-leve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CTI-Template-foundation-leve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CTI-Template-foundation-leve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CTI-Template-foundation-leve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CTI-Template-foundation-leve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CTI-Template-foundation-leve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UCTI-Template-level-3">
  <a:themeElements>
    <a:clrScheme name="UCTI-Template-foundation-lev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CTI-Template-foundation-lev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UCTI-Template-foundation-lev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CTI-Template-foundation-leve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CTI-Template-foundation-leve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CTI-Template-foundation-leve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CTI-Template-foundation-leve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CTI-Template-foundation-leve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CTI-Template-foundation-leve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CTI-Template-foundation-leve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CTI-Template-foundation-leve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CTI-Template-foundation-leve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CTI-Template-foundation-leve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CTI-Template-foundation-leve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71C241A9-A460-4AD1-916F-25308628A5BC}"/>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4954</Words>
  <Application>Microsoft Office PowerPoint</Application>
  <PresentationFormat>Widescreen</PresentationFormat>
  <Paragraphs>546</Paragraphs>
  <Slides>42</Slides>
  <Notes>1</Notes>
  <HiddenSlides>0</HiddenSlides>
  <MMClips>0</MMClips>
  <ScaleCrop>false</ScaleCrop>
  <HeadingPairs>
    <vt:vector size="6" baseType="variant">
      <vt:variant>
        <vt:lpstr>Fonts Used</vt:lpstr>
      </vt:variant>
      <vt:variant>
        <vt:i4>21</vt:i4>
      </vt:variant>
      <vt:variant>
        <vt:lpstr>Theme</vt:lpstr>
      </vt:variant>
      <vt:variant>
        <vt:i4>4</vt:i4>
      </vt:variant>
      <vt:variant>
        <vt:lpstr>Slide Titles</vt:lpstr>
      </vt:variant>
      <vt:variant>
        <vt:i4>42</vt:i4>
      </vt:variant>
    </vt:vector>
  </HeadingPairs>
  <TitlesOfParts>
    <vt:vector size="67" baseType="lpstr">
      <vt:lpstr>Abadi</vt:lpstr>
      <vt:lpstr>Arial</vt:lpstr>
      <vt:lpstr>Arial Narrow</vt:lpstr>
      <vt:lpstr>Britannic Bold</vt:lpstr>
      <vt:lpstr>Calibri</vt:lpstr>
      <vt:lpstr>CronosPro-Bold</vt:lpstr>
      <vt:lpstr>Garamond-Light</vt:lpstr>
      <vt:lpstr>Georgia</vt:lpstr>
      <vt:lpstr>Gill Sans MT</vt:lpstr>
      <vt:lpstr>MinionPro-It</vt:lpstr>
      <vt:lpstr>MinionPro-Regular</vt:lpstr>
      <vt:lpstr>NewsGothicBT-BoldItalic</vt:lpstr>
      <vt:lpstr>NewsGothicBT-Roman</vt:lpstr>
      <vt:lpstr>OptimaLTStd-Bold</vt:lpstr>
      <vt:lpstr>Sabon-Italic</vt:lpstr>
      <vt:lpstr>Tahoma</vt:lpstr>
      <vt:lpstr>The Hand Bold</vt:lpstr>
      <vt:lpstr>The Serif Hand Black</vt:lpstr>
      <vt:lpstr>Times New Roman</vt:lpstr>
      <vt:lpstr>Wingdings</vt:lpstr>
      <vt:lpstr>ZapfDingbats</vt:lpstr>
      <vt:lpstr>SketchyVTI</vt:lpstr>
      <vt:lpstr>2_UCTI-Template-level-3</vt:lpstr>
      <vt:lpstr>3_UCTI-Template-level-3</vt:lpstr>
      <vt:lpstr>1_Parcel</vt:lpstr>
      <vt:lpstr> Problem Statement, Objectives and Questions, </vt:lpstr>
      <vt:lpstr>Merriam and Tisdell (2015)</vt:lpstr>
      <vt:lpstr>1.2  Problem Identification  </vt:lpstr>
      <vt:lpstr>Research Problem</vt:lpstr>
      <vt:lpstr>Problem Identification Is a Research Problem? - Creswell</vt:lpstr>
      <vt:lpstr>Problem Identification? - Creswell</vt:lpstr>
      <vt:lpstr>Problem Identification  Sekaran &amp; Bougie (2016)</vt:lpstr>
      <vt:lpstr>PowerPoint Presentation</vt:lpstr>
      <vt:lpstr>Problem vs Symptom</vt:lpstr>
      <vt:lpstr>Problems versus symptoms of problems.  Address the true cause – Not the symptom</vt:lpstr>
      <vt:lpstr>Practical Research Problems</vt:lpstr>
      <vt:lpstr>Theoretical Research Problem</vt:lpstr>
      <vt:lpstr>What are the Components of a Problem Statement</vt:lpstr>
      <vt:lpstr>Deficiency model </vt:lpstr>
      <vt:lpstr>Deficiency Model - Creswell</vt:lpstr>
      <vt:lpstr>Determining Whether a Problem Should Be Researched</vt:lpstr>
      <vt:lpstr>Research Problem – ways to assess whether you should research a problem:</vt:lpstr>
      <vt:lpstr>Research Problem – ways to assess whether you should research a problem:</vt:lpstr>
      <vt:lpstr>Example of the Flow of Ideas in the Problem Statement</vt:lpstr>
      <vt:lpstr>Five Elements of a “Problem Statement”</vt:lpstr>
      <vt:lpstr>PowerPoint Presentation</vt:lpstr>
      <vt:lpstr>Five Elements of a “Problem Statement”</vt:lpstr>
      <vt:lpstr>What Language Is Written on This Stone Found by Archaeologists?</vt:lpstr>
      <vt:lpstr>Deficiency Model - Cresswell</vt:lpstr>
      <vt:lpstr>PowerPoint Presentation</vt:lpstr>
      <vt:lpstr>KEYWORDS THAT SIGNIFY ‘GAP’</vt:lpstr>
      <vt:lpstr>Problem Statement</vt:lpstr>
      <vt:lpstr>PROBLEM STATEMENT: ENGAGING MOMENTS: ADULT EDUCATORS READING AND RESPONDING TO EMOTION IN THE CLASSROOM. An explratory study.</vt:lpstr>
      <vt:lpstr>PROBLEM STATEMENT: THE ROLE OF SELF-DIRECTED LEARNING IN OLDER ADULTS’ HEALTH CARE.</vt:lpstr>
      <vt:lpstr>Purpose Statement and Objective</vt:lpstr>
      <vt:lpstr>  Research Purpose/Objective  </vt:lpstr>
      <vt:lpstr>PowerPoint Presentation</vt:lpstr>
      <vt:lpstr>PowerPoint Presentation</vt:lpstr>
      <vt:lpstr> Examples of research objectives  Source Awang Z. 2012 </vt:lpstr>
      <vt:lpstr> Examples of research objectives  Source Awang Z. 2012 </vt:lpstr>
      <vt:lpstr> Examples of research objectives   Source: Sekaran and Bougie </vt:lpstr>
      <vt:lpstr>Research Questions</vt:lpstr>
      <vt:lpstr>Research Questions: focusing on exactly what we are trying to understand</vt:lpstr>
      <vt:lpstr>Types of Questions</vt:lpstr>
      <vt:lpstr>Examples of Research Questions: Source – Awang, Z. 2012</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Problem Statement, Objectives and Questions, </dc:title>
  <dc:creator>Assoc. Prof. Dr. Jugindar Singh</dc:creator>
  <cp:lastModifiedBy>Assoc. Prof. Dr. Jugindar Singh</cp:lastModifiedBy>
  <cp:revision>3</cp:revision>
  <dcterms:created xsi:type="dcterms:W3CDTF">2022-05-19T01:56:52Z</dcterms:created>
  <dcterms:modified xsi:type="dcterms:W3CDTF">2022-07-09T04:47:06Z</dcterms:modified>
</cp:coreProperties>
</file>