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638" r:id="rId4"/>
    <p:sldId id="942" r:id="rId5"/>
    <p:sldId id="943" r:id="rId6"/>
    <p:sldId id="640" r:id="rId7"/>
    <p:sldId id="944" r:id="rId8"/>
    <p:sldId id="580" r:id="rId9"/>
    <p:sldId id="945" r:id="rId10"/>
    <p:sldId id="946" r:id="rId11"/>
    <p:sldId id="947" r:id="rId12"/>
    <p:sldId id="953" r:id="rId13"/>
    <p:sldId id="949" r:id="rId14"/>
    <p:sldId id="957" r:id="rId15"/>
    <p:sldId id="956" r:id="rId16"/>
    <p:sldId id="9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EFABC-DD3D-4BCE-B053-B942DBF0C5E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AA9856-5777-4BBC-82FF-9BAD43A7F045}">
      <dgm:prSet/>
      <dgm:spPr/>
      <dgm:t>
        <a:bodyPr/>
        <a:lstStyle/>
        <a:p>
          <a:r>
            <a:rPr lang="en-US" b="1" dirty="0"/>
            <a:t>Exploratory</a:t>
          </a:r>
          <a:endParaRPr lang="en-US" dirty="0"/>
        </a:p>
      </dgm:t>
    </dgm:pt>
    <dgm:pt modelId="{8444BF7A-ED6C-4383-8D35-12ACF1E59C39}" type="parTrans" cxnId="{4E7BAD5F-A8E9-43E9-A5CD-71747E11F589}">
      <dgm:prSet/>
      <dgm:spPr/>
      <dgm:t>
        <a:bodyPr/>
        <a:lstStyle/>
        <a:p>
          <a:endParaRPr lang="en-US"/>
        </a:p>
      </dgm:t>
    </dgm:pt>
    <dgm:pt modelId="{77A9952D-1872-4DA7-A704-D43D459FB4B7}" type="sibTrans" cxnId="{4E7BAD5F-A8E9-43E9-A5CD-71747E11F589}">
      <dgm:prSet/>
      <dgm:spPr/>
      <dgm:t>
        <a:bodyPr/>
        <a:lstStyle/>
        <a:p>
          <a:endParaRPr lang="en-US"/>
        </a:p>
      </dgm:t>
    </dgm:pt>
    <dgm:pt modelId="{555E5FF2-A16F-4A31-993A-655DE4B7A5F5}">
      <dgm:prSet/>
      <dgm:spPr/>
      <dgm:t>
        <a:bodyPr/>
        <a:lstStyle/>
        <a:p>
          <a:r>
            <a:rPr lang="en-US" b="1"/>
            <a:t>Descriptive</a:t>
          </a:r>
          <a:endParaRPr lang="en-US"/>
        </a:p>
      </dgm:t>
    </dgm:pt>
    <dgm:pt modelId="{EDAA4E4D-98C7-499B-B114-80FA309D86AD}" type="parTrans" cxnId="{C539D850-ECF5-4C4E-8BEB-0099548CB2B9}">
      <dgm:prSet/>
      <dgm:spPr/>
      <dgm:t>
        <a:bodyPr/>
        <a:lstStyle/>
        <a:p>
          <a:endParaRPr lang="en-US"/>
        </a:p>
      </dgm:t>
    </dgm:pt>
    <dgm:pt modelId="{9CAE4A43-10F1-483D-A80C-9D4E8F4122C6}" type="sibTrans" cxnId="{C539D850-ECF5-4C4E-8BEB-0099548CB2B9}">
      <dgm:prSet/>
      <dgm:spPr/>
      <dgm:t>
        <a:bodyPr/>
        <a:lstStyle/>
        <a:p>
          <a:endParaRPr lang="en-US"/>
        </a:p>
      </dgm:t>
    </dgm:pt>
    <dgm:pt modelId="{BE1F461F-BDD2-4381-88E5-8C9F8AF99A8F}">
      <dgm:prSet/>
      <dgm:spPr/>
      <dgm:t>
        <a:bodyPr/>
        <a:lstStyle/>
        <a:p>
          <a:r>
            <a:rPr lang="en-US" b="1"/>
            <a:t>Explanatory</a:t>
          </a:r>
          <a:endParaRPr lang="en-US"/>
        </a:p>
      </dgm:t>
    </dgm:pt>
    <dgm:pt modelId="{79E40466-73C1-4A40-A30D-521AC67A05BB}" type="parTrans" cxnId="{33E03DC5-3067-4BFD-82CE-0707FBCF2A72}">
      <dgm:prSet/>
      <dgm:spPr/>
      <dgm:t>
        <a:bodyPr/>
        <a:lstStyle/>
        <a:p>
          <a:endParaRPr lang="en-US"/>
        </a:p>
      </dgm:t>
    </dgm:pt>
    <dgm:pt modelId="{913DCE6F-7C37-472A-A9D0-F9B7A6DFA802}" type="sibTrans" cxnId="{33E03DC5-3067-4BFD-82CE-0707FBCF2A72}">
      <dgm:prSet/>
      <dgm:spPr/>
      <dgm:t>
        <a:bodyPr/>
        <a:lstStyle/>
        <a:p>
          <a:endParaRPr lang="en-US"/>
        </a:p>
      </dgm:t>
    </dgm:pt>
    <dgm:pt modelId="{D86BEED6-5836-4AC2-B566-7E3D9EB988F4}" type="pres">
      <dgm:prSet presAssocID="{141EFABC-DD3D-4BCE-B053-B942DBF0C5E3}" presName="linear" presStyleCnt="0">
        <dgm:presLayoutVars>
          <dgm:animLvl val="lvl"/>
          <dgm:resizeHandles val="exact"/>
        </dgm:presLayoutVars>
      </dgm:prSet>
      <dgm:spPr/>
    </dgm:pt>
    <dgm:pt modelId="{E563F842-DDF3-4ED7-BA6C-89985ED29FF8}" type="pres">
      <dgm:prSet presAssocID="{3AAA9856-5777-4BBC-82FF-9BAD43A7F045}" presName="parentText" presStyleLbl="node1" presStyleIdx="0" presStyleCnt="3" custLinFactY="-22385" custLinFactNeighborX="-46298" custLinFactNeighborY="-100000">
        <dgm:presLayoutVars>
          <dgm:chMax val="0"/>
          <dgm:bulletEnabled val="1"/>
        </dgm:presLayoutVars>
      </dgm:prSet>
      <dgm:spPr/>
    </dgm:pt>
    <dgm:pt modelId="{8CD4CB74-35D9-4704-937D-E54A12997896}" type="pres">
      <dgm:prSet presAssocID="{77A9952D-1872-4DA7-A704-D43D459FB4B7}" presName="spacer" presStyleCnt="0"/>
      <dgm:spPr/>
    </dgm:pt>
    <dgm:pt modelId="{203C7DA9-FD5B-4EE3-99CB-6692C7B3AC09}" type="pres">
      <dgm:prSet presAssocID="{555E5FF2-A16F-4A31-993A-655DE4B7A5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B90848-289F-4CA3-853E-F261482F3A9E}" type="pres">
      <dgm:prSet presAssocID="{9CAE4A43-10F1-483D-A80C-9D4E8F4122C6}" presName="spacer" presStyleCnt="0"/>
      <dgm:spPr/>
    </dgm:pt>
    <dgm:pt modelId="{63BF36E0-1CD3-4F4F-89D6-410BDA26FE6A}" type="pres">
      <dgm:prSet presAssocID="{BE1F461F-BDD2-4381-88E5-8C9F8AF99A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4ABA5C-D098-43E1-995E-36C910D2BDA0}" type="presOf" srcId="{BE1F461F-BDD2-4381-88E5-8C9F8AF99A8F}" destId="{63BF36E0-1CD3-4F4F-89D6-410BDA26FE6A}" srcOrd="0" destOrd="0" presId="urn:microsoft.com/office/officeart/2005/8/layout/vList2"/>
    <dgm:cxn modelId="{4E7BAD5F-A8E9-43E9-A5CD-71747E11F589}" srcId="{141EFABC-DD3D-4BCE-B053-B942DBF0C5E3}" destId="{3AAA9856-5777-4BBC-82FF-9BAD43A7F045}" srcOrd="0" destOrd="0" parTransId="{8444BF7A-ED6C-4383-8D35-12ACF1E59C39}" sibTransId="{77A9952D-1872-4DA7-A704-D43D459FB4B7}"/>
    <dgm:cxn modelId="{D6F0DA61-2742-4A3A-8C29-996A5B6D532F}" type="presOf" srcId="{141EFABC-DD3D-4BCE-B053-B942DBF0C5E3}" destId="{D86BEED6-5836-4AC2-B566-7E3D9EB988F4}" srcOrd="0" destOrd="0" presId="urn:microsoft.com/office/officeart/2005/8/layout/vList2"/>
    <dgm:cxn modelId="{C539D850-ECF5-4C4E-8BEB-0099548CB2B9}" srcId="{141EFABC-DD3D-4BCE-B053-B942DBF0C5E3}" destId="{555E5FF2-A16F-4A31-993A-655DE4B7A5F5}" srcOrd="1" destOrd="0" parTransId="{EDAA4E4D-98C7-499B-B114-80FA309D86AD}" sibTransId="{9CAE4A43-10F1-483D-A80C-9D4E8F4122C6}"/>
    <dgm:cxn modelId="{C69A6983-3574-4BEE-A3E5-DBC31A9E4FA4}" type="presOf" srcId="{3AAA9856-5777-4BBC-82FF-9BAD43A7F045}" destId="{E563F842-DDF3-4ED7-BA6C-89985ED29FF8}" srcOrd="0" destOrd="0" presId="urn:microsoft.com/office/officeart/2005/8/layout/vList2"/>
    <dgm:cxn modelId="{4E8E5D9D-40A7-40C2-92F3-38E2F0AC50E7}" type="presOf" srcId="{555E5FF2-A16F-4A31-993A-655DE4B7A5F5}" destId="{203C7DA9-FD5B-4EE3-99CB-6692C7B3AC09}" srcOrd="0" destOrd="0" presId="urn:microsoft.com/office/officeart/2005/8/layout/vList2"/>
    <dgm:cxn modelId="{33E03DC5-3067-4BFD-82CE-0707FBCF2A72}" srcId="{141EFABC-DD3D-4BCE-B053-B942DBF0C5E3}" destId="{BE1F461F-BDD2-4381-88E5-8C9F8AF99A8F}" srcOrd="2" destOrd="0" parTransId="{79E40466-73C1-4A40-A30D-521AC67A05BB}" sibTransId="{913DCE6F-7C37-472A-A9D0-F9B7A6DFA802}"/>
    <dgm:cxn modelId="{6CCCF73C-1367-4242-9EA4-429935A064E4}" type="presParOf" srcId="{D86BEED6-5836-4AC2-B566-7E3D9EB988F4}" destId="{E563F842-DDF3-4ED7-BA6C-89985ED29FF8}" srcOrd="0" destOrd="0" presId="urn:microsoft.com/office/officeart/2005/8/layout/vList2"/>
    <dgm:cxn modelId="{096FE3E0-041A-44B8-A22D-5978AE281B05}" type="presParOf" srcId="{D86BEED6-5836-4AC2-B566-7E3D9EB988F4}" destId="{8CD4CB74-35D9-4704-937D-E54A12997896}" srcOrd="1" destOrd="0" presId="urn:microsoft.com/office/officeart/2005/8/layout/vList2"/>
    <dgm:cxn modelId="{AEC148C6-356A-4013-AEF7-BDFB3FBAE8A0}" type="presParOf" srcId="{D86BEED6-5836-4AC2-B566-7E3D9EB988F4}" destId="{203C7DA9-FD5B-4EE3-99CB-6692C7B3AC09}" srcOrd="2" destOrd="0" presId="urn:microsoft.com/office/officeart/2005/8/layout/vList2"/>
    <dgm:cxn modelId="{EE59C5AF-8845-4CDB-B6D6-4F1FF2021311}" type="presParOf" srcId="{D86BEED6-5836-4AC2-B566-7E3D9EB988F4}" destId="{8CB90848-289F-4CA3-853E-F261482F3A9E}" srcOrd="3" destOrd="0" presId="urn:microsoft.com/office/officeart/2005/8/layout/vList2"/>
    <dgm:cxn modelId="{34869A0D-0467-4B82-B428-944FF184B3EA}" type="presParOf" srcId="{D86BEED6-5836-4AC2-B566-7E3D9EB988F4}" destId="{63BF36E0-1CD3-4F4F-89D6-410BDA26FE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F842-DDF3-4ED7-BA6C-89985ED29FF8}">
      <dsp:nvSpPr>
        <dsp:cNvPr id="0" name=""/>
        <dsp:cNvSpPr/>
      </dsp:nvSpPr>
      <dsp:spPr>
        <a:xfrm>
          <a:off x="0" y="0"/>
          <a:ext cx="4467544" cy="1263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Exploratory</a:t>
          </a:r>
          <a:endParaRPr lang="en-US" sz="5400" kern="1200" dirty="0"/>
        </a:p>
      </dsp:txBody>
      <dsp:txXfrm>
        <a:off x="61684" y="61684"/>
        <a:ext cx="4344176" cy="1140232"/>
      </dsp:txXfrm>
    </dsp:sp>
    <dsp:sp modelId="{203C7DA9-FD5B-4EE3-99CB-6692C7B3AC09}">
      <dsp:nvSpPr>
        <dsp:cNvPr id="0" name=""/>
        <dsp:cNvSpPr/>
      </dsp:nvSpPr>
      <dsp:spPr>
        <a:xfrm>
          <a:off x="0" y="1628687"/>
          <a:ext cx="4467544" cy="1263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/>
            <a:t>Descriptive</a:t>
          </a:r>
          <a:endParaRPr lang="en-US" sz="5400" kern="1200"/>
        </a:p>
      </dsp:txBody>
      <dsp:txXfrm>
        <a:off x="61684" y="1690371"/>
        <a:ext cx="4344176" cy="1140232"/>
      </dsp:txXfrm>
    </dsp:sp>
    <dsp:sp modelId="{63BF36E0-1CD3-4F4F-89D6-410BDA26FE6A}">
      <dsp:nvSpPr>
        <dsp:cNvPr id="0" name=""/>
        <dsp:cNvSpPr/>
      </dsp:nvSpPr>
      <dsp:spPr>
        <a:xfrm>
          <a:off x="0" y="3047807"/>
          <a:ext cx="4467544" cy="1263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/>
            <a:t>Explanatory</a:t>
          </a:r>
          <a:endParaRPr lang="en-US" sz="5400" kern="1200"/>
        </a:p>
      </dsp:txBody>
      <dsp:txXfrm>
        <a:off x="61684" y="3109491"/>
        <a:ext cx="4344176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13FF-E032-467F-9A0A-A6E297B7895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21F0-D252-4373-ACB2-B94E56B7C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70B87-2FBC-4A98-AB71-0DE08D807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41363"/>
            <a:ext cx="6602412" cy="3714750"/>
          </a:xfrm>
          <a:ln w="12699" cap="flat">
            <a:solidFill>
              <a:schemeClr val="tx1"/>
            </a:solidFill>
          </a:ln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554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70B87-2FBC-4A98-AB71-0DE08D807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41363"/>
            <a:ext cx="6602412" cy="3714750"/>
          </a:xfrm>
          <a:ln w="12699" cap="flat">
            <a:solidFill>
              <a:schemeClr val="tx1"/>
            </a:solidFill>
          </a:ln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554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51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29189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68088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28577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29327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98535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35037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381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97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08625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26068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153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3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32"/>
            <a:ext cx="12003314" cy="415817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10800" dirty="0"/>
            </a:br>
            <a:r>
              <a:rPr lang="en-US" sz="10800" dirty="0"/>
              <a:t>types of Research, </a:t>
            </a:r>
            <a:endParaRPr lang="en-MY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MY" sz="3200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09B1D-4AAD-4E4C-AB9A-8E77812DE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75" y="0"/>
            <a:ext cx="11376463" cy="4873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Descriptive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76" y="487362"/>
            <a:ext cx="7500202" cy="55324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sz="2800" dirty="0"/>
              <a:t>Descriptive research may be characterized as simply the attempt to </a:t>
            </a:r>
            <a:r>
              <a:rPr lang="en-US" sz="2800" dirty="0">
                <a:solidFill>
                  <a:srgbClr val="FF0000"/>
                </a:solidFill>
              </a:rPr>
              <a:t>determine, describe or identify what is</a:t>
            </a:r>
            <a:r>
              <a:rPr lang="en-US" sz="2800" dirty="0"/>
              <a:t>, while analytical research attempts to establish why it is that way or how it came to be. </a:t>
            </a:r>
            <a:r>
              <a:rPr lang="en-US" sz="2000" dirty="0" err="1"/>
              <a:t>Ethridge</a:t>
            </a:r>
            <a:r>
              <a:rPr lang="en-US" sz="2000" dirty="0"/>
              <a:t>, D.E. (2004)</a:t>
            </a:r>
          </a:p>
          <a:p>
            <a:r>
              <a:rPr lang="en-US" sz="2400" dirty="0"/>
              <a:t>Descriptive studies are used to </a:t>
            </a:r>
            <a:r>
              <a:rPr lang="en-US" sz="2400" dirty="0">
                <a:solidFill>
                  <a:srgbClr val="FF0000"/>
                </a:solidFill>
              </a:rPr>
              <a:t>describe various aspects of the phenomenon. </a:t>
            </a:r>
          </a:p>
          <a:p>
            <a:r>
              <a:rPr lang="en-US" sz="2400" dirty="0"/>
              <a:t>Used to describe characteristics and/or behavior of sample population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Eg: Descriptive study of plantation workers in Borneo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Descriptive Study of the Effectiveness of 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Advertising on Consumer Buying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461" y="5993457"/>
            <a:ext cx="1219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very useful when conducting research whose aim is to identify characteristics, frequencies, trends, and categories.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2618852" y="2625994"/>
            <a:ext cx="6068704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Describes characteristics of existing phenomena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C698A-7E70-4C88-885E-23D09CBF2E69}"/>
              </a:ext>
            </a:extLst>
          </p:cNvPr>
          <p:cNvSpPr txBox="1"/>
          <p:nvPr/>
        </p:nvSpPr>
        <p:spPr>
          <a:xfrm>
            <a:off x="8315739" y="510600"/>
            <a:ext cx="3860800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purchasing of dietary supplements by Millennials.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descriptive study in Kuala Lumpur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 frequency that  millennials purchase dietary supplements online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the dietary products purchased online by millennials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9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A86CD9-9949-4032-BAB1-F0CF4FA7E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38404-6EA4-4202-9018-EE12202565A2}"/>
              </a:ext>
            </a:extLst>
          </p:cNvPr>
          <p:cNvSpPr txBox="1"/>
          <p:nvPr/>
        </p:nvSpPr>
        <p:spPr>
          <a:xfrm>
            <a:off x="-2344" y="143246"/>
            <a:ext cx="121943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Descriptive Study of the Effectiveness of Internet Advertising on Consumer Buying Behavior</a:t>
            </a:r>
            <a:endParaRPr kumimoji="0" lang="en-MY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E90B5-185C-416B-AF73-6E2F29EF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" y="543353"/>
            <a:ext cx="6450676" cy="2715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8396-F84D-4B29-8280-2D8C1327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74" y="543353"/>
            <a:ext cx="5807825" cy="2482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498AB9-1419-4026-912B-D2DF4A7A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5" y="3025832"/>
            <a:ext cx="6162368" cy="2593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289691-B059-4917-9688-6D78EBC05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20" y="2949949"/>
            <a:ext cx="5669280" cy="2381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883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79829"/>
            <a:ext cx="12192000" cy="50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Explanatory/Causal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668791"/>
            <a:ext cx="7794170" cy="61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Conducted in order to identify the extent and nature of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cause-and-effect relationships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basis of the term “relationship” goes into two distinctions, the “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 and effect relationship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“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associational relationship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between variables.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 and effect relationship provides better understanding regarding the relationship between variables.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 study wants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 the cause of one or more variables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it is called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causal study.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 study is wants to determine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important variable associated with the problem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correlational study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example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smoking cause cancer? - refers to the question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causal study.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smoking and cancer related? - refers to the correlational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4170" y="588962"/>
            <a:ext cx="4397830" cy="6269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To assess the impacts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foreign direct investment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levels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 growth in Malaysia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To examine the effect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quality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customer loyalty among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undergraduates in Private Universities in KL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To identify the perceive impact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 style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employee motivation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among nurses in K. Lumpur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8039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D76D1-2456-40D4-84EE-2D5A9FAA3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618080E1-7FFA-4DC5-8849-9B10B03A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" y="0"/>
            <a:ext cx="7761058" cy="68579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6E75F-A29A-4C27-B363-289D92906367}"/>
              </a:ext>
            </a:extLst>
          </p:cNvPr>
          <p:cNvSpPr txBox="1"/>
          <p:nvPr/>
        </p:nvSpPr>
        <p:spPr>
          <a:xfrm>
            <a:off x="7765366" y="0"/>
            <a:ext cx="4426634" cy="28931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 of Knowledge sharing, competency development on affective commitment: evidence from Indian Gen Y employees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Mohammad Faraz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Usha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Lenka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12C7C-881C-4BAE-9220-17CA6D9B83B4}"/>
              </a:ext>
            </a:extLst>
          </p:cNvPr>
          <p:cNvSpPr/>
          <p:nvPr/>
        </p:nvSpPr>
        <p:spPr bwMode="auto">
          <a:xfrm>
            <a:off x="7742300" y="3052025"/>
            <a:ext cx="1996786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Knowledge sharing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5AE26-B3FF-45B7-AC79-4690E6A831DA}"/>
              </a:ext>
            </a:extLst>
          </p:cNvPr>
          <p:cNvSpPr/>
          <p:nvPr/>
        </p:nvSpPr>
        <p:spPr bwMode="auto">
          <a:xfrm>
            <a:off x="7742300" y="4125350"/>
            <a:ext cx="1996786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Competency development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6EBA1-CD19-4516-A4E6-66E94037BB98}"/>
              </a:ext>
            </a:extLst>
          </p:cNvPr>
          <p:cNvSpPr/>
          <p:nvPr/>
        </p:nvSpPr>
        <p:spPr bwMode="auto">
          <a:xfrm>
            <a:off x="10392228" y="3594321"/>
            <a:ext cx="1809977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Affective commitment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717114-08BA-47C9-88C1-768C82C4C24E}"/>
              </a:ext>
            </a:extLst>
          </p:cNvPr>
          <p:cNvCxnSpPr>
            <a:stCxn id="7" idx="3"/>
          </p:cNvCxnSpPr>
          <p:nvPr/>
        </p:nvCxnSpPr>
        <p:spPr bwMode="auto">
          <a:xfrm>
            <a:off x="9739086" y="3509225"/>
            <a:ext cx="653142" cy="3515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B78E0-190B-4A4D-8DF8-A31B9721CE80}"/>
              </a:ext>
            </a:extLst>
          </p:cNvPr>
          <p:cNvCxnSpPr>
            <a:stCxn id="8" idx="3"/>
          </p:cNvCxnSpPr>
          <p:nvPr/>
        </p:nvCxnSpPr>
        <p:spPr bwMode="auto">
          <a:xfrm flipV="1">
            <a:off x="9739086" y="4125350"/>
            <a:ext cx="653142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E626AF-D749-4963-A121-AFFF0E735AEF}"/>
              </a:ext>
            </a:extLst>
          </p:cNvPr>
          <p:cNvSpPr txBox="1"/>
          <p:nvPr/>
        </p:nvSpPr>
        <p:spPr>
          <a:xfrm>
            <a:off x="7873382" y="5180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6600E-F9B8-4DCD-AF45-A66876AF1544}"/>
              </a:ext>
            </a:extLst>
          </p:cNvPr>
          <p:cNvSpPr txBox="1"/>
          <p:nvPr/>
        </p:nvSpPr>
        <p:spPr>
          <a:xfrm>
            <a:off x="10839398" y="5214751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60399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858796"/>
            <a:ext cx="12084148" cy="261610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Causal/Explanatory research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type of research is involved in explaining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something happens and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assessing causal relationships between variables.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Eg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The relationship bet. Motivation and Performance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163943"/>
            <a:ext cx="12084147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Causal research, also known as explanatory research is conducted in order to identify the extent and nature of cause-and-effect relationships.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5051854"/>
            <a:ext cx="2819400" cy="11203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New/Explore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5051854"/>
            <a:ext cx="2819400" cy="11203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772400" y="5051854"/>
            <a:ext cx="2819400" cy="11203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Explanatory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Relationship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"/>
            <a:ext cx="9154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Exploratory, Descriptive and Causal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25851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AF78-9A4D-9113-A773-0763DCD7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CF216-3FDF-DC63-09F5-28018B3FD1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4663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92C6-AE5D-485E-9B2C-9B9D72F2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74638"/>
            <a:ext cx="12079458" cy="1143000"/>
          </a:xfrm>
        </p:spPr>
        <p:txBody>
          <a:bodyPr wrap="square" anchor="ctr">
            <a:normAutofit fontScale="90000"/>
          </a:bodyPr>
          <a:lstStyle/>
          <a:p>
            <a:r>
              <a:rPr lang="en-MY" sz="4800" b="1" dirty="0">
                <a:solidFill>
                  <a:srgbClr val="FF0000"/>
                </a:solidFill>
              </a:rPr>
              <a:t>What are the different types of Research?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96866F9-9527-4B0F-A720-DF4DDDEE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1757362"/>
            <a:ext cx="10124493" cy="4525963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A4D5F-116B-423A-B24D-0B246D800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7359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359830"/>
            <a:ext cx="4310743" cy="206917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1750" cap="flat" cmpd="sng" algn="ctr">
            <a:solidFill>
              <a:srgbClr val="C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Research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E6BE1-BC51-40FF-907D-6822BE4B609C}"/>
              </a:ext>
            </a:extLst>
          </p:cNvPr>
          <p:cNvSpPr txBox="1"/>
          <p:nvPr/>
        </p:nvSpPr>
        <p:spPr>
          <a:xfrm>
            <a:off x="0" y="163079"/>
            <a:ext cx="12191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Types of Research </a:t>
            </a:r>
            <a:r>
              <a:rPr kumimoji="0" lang="en-MY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Basic and Applied Research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MY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037F4-A7AB-42E4-B8FD-ADFDA9CA6370}"/>
              </a:ext>
            </a:extLst>
          </p:cNvPr>
          <p:cNvSpPr/>
          <p:nvPr/>
        </p:nvSpPr>
        <p:spPr bwMode="auto">
          <a:xfrm>
            <a:off x="0" y="3773714"/>
            <a:ext cx="4310743" cy="207554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1750" cap="flat" cmpd="sng" algn="ctr">
            <a:solidFill>
              <a:srgbClr val="C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 Research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4A086-867F-462F-9858-98DE77719377}"/>
              </a:ext>
            </a:extLst>
          </p:cNvPr>
          <p:cNvSpPr/>
          <p:nvPr/>
        </p:nvSpPr>
        <p:spPr bwMode="auto">
          <a:xfrm>
            <a:off x="4310743" y="1359830"/>
            <a:ext cx="7881257" cy="207554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expand the body of knowledge in the particular area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type of research is not for solving the problem at hand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To investigate effect of the level of service quality provided by the hospital contributes to patient satisfaction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done by academician)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DEDDD-6972-4D23-9108-69032A5A4AC9}"/>
              </a:ext>
            </a:extLst>
          </p:cNvPr>
          <p:cNvSpPr/>
          <p:nvPr/>
        </p:nvSpPr>
        <p:spPr bwMode="auto">
          <a:xfrm>
            <a:off x="4390571" y="3773713"/>
            <a:ext cx="7881257" cy="207554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Carried out for the purpose of solving an existing problem.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The demand for PROTON is decreasing. The management is trying to identify the factors that contribute to the decreasing demand in order to take an appropriate step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problem gets worse.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2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5584"/>
            <a:ext cx="8429625" cy="5635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Basic Research OR Pure Research</a:t>
            </a:r>
          </a:p>
        </p:txBody>
      </p:sp>
      <p:sp>
        <p:nvSpPr>
          <p:cNvPr id="16393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48526" y="648493"/>
            <a:ext cx="7981049" cy="514140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Attempts to expand the </a:t>
            </a:r>
            <a:r>
              <a:rPr lang="en-US" dirty="0">
                <a:solidFill>
                  <a:srgbClr val="FF0000"/>
                </a:solidFill>
              </a:rPr>
              <a:t>limits of knowledge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Not directly involved in the solution to a pragmatic problem.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Eg: Factors impacting online purchasing behavior dietary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       supplements by women in KL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To investigate effect of the level of service quality provided by the hospital contributes to patient satisfaction (done by academician)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1032"/>
          <p:cNvSpPr txBox="1">
            <a:spLocks noChangeArrowheads="1"/>
          </p:cNvSpPr>
          <p:nvPr/>
        </p:nvSpPr>
        <p:spPr bwMode="auto">
          <a:xfrm>
            <a:off x="1160248" y="3621880"/>
            <a:ext cx="7042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3FC8F-EAF2-4E06-8ED4-49201EA3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4" y="0"/>
            <a:ext cx="4113899" cy="592182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57181C3-5310-49D4-A00E-22F1186743BB}"/>
              </a:ext>
            </a:extLst>
          </p:cNvPr>
          <p:cNvSpPr/>
          <p:nvPr/>
        </p:nvSpPr>
        <p:spPr bwMode="auto">
          <a:xfrm>
            <a:off x="8029573" y="1411854"/>
            <a:ext cx="1557340" cy="11027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89895"/>
            <a:ext cx="12143473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Purely theoretical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the intent of increasing our understanding of certain phenomena or behavior but does not seek to solve or treat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75032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3968"/>
            <a:ext cx="7042150" cy="563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9672"/>
            <a:ext cx="12192000" cy="585112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role of service quality in improving satisfaction and loyalty of students</a:t>
            </a:r>
          </a:p>
          <a:p>
            <a:pPr marL="0" indent="0">
              <a:buNone/>
            </a:pPr>
            <a:r>
              <a:rPr lang="en-US" sz="2800" dirty="0"/>
              <a:t>2. A study assessing whether men or women are more likely to have lower</a:t>
            </a:r>
          </a:p>
          <a:p>
            <a:pPr marL="0" indent="0">
              <a:buNone/>
            </a:pPr>
            <a:r>
              <a:rPr lang="en-US" sz="2800" dirty="0"/>
              <a:t>    EI</a:t>
            </a:r>
          </a:p>
          <a:p>
            <a:pPr marL="0" indent="0">
              <a:buNone/>
            </a:pPr>
            <a:r>
              <a:rPr lang="en-US" sz="2800" dirty="0"/>
              <a:t>3. Impact of Distributive Justice and Procedural Justice on job satisfaction of</a:t>
            </a:r>
          </a:p>
          <a:p>
            <a:pPr marL="0" indent="0">
              <a:buNone/>
            </a:pPr>
            <a:r>
              <a:rPr lang="en-US" sz="2800" dirty="0"/>
              <a:t>    employees in Kuala Lumpur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sz="2800" dirty="0"/>
              <a:t>Exploratory study on the Impact FinTech is having on the Financial</a:t>
            </a:r>
          </a:p>
          <a:p>
            <a:pPr marL="0" indent="0">
              <a:buNone/>
            </a:pPr>
            <a:r>
              <a:rPr lang="en-US" sz="2800" dirty="0"/>
              <a:t>     Services Industry in Malaysia</a:t>
            </a:r>
          </a:p>
          <a:p>
            <a:pPr marL="0" indent="0">
              <a:buNone/>
            </a:pPr>
            <a:r>
              <a:rPr lang="en-US" sz="2800" dirty="0"/>
              <a:t>5. The effect of leadership style on job satisfaction.</a:t>
            </a:r>
          </a:p>
          <a:p>
            <a:pPr marL="0" indent="0">
              <a:buNone/>
            </a:pPr>
            <a:r>
              <a:rPr lang="en-US" sz="2800" dirty="0"/>
              <a:t>6. The relationship between capital structure and profitability of the firm.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1" y="6248400"/>
            <a:ext cx="3300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Purely 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heoretical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1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 txBox="1">
            <a:spLocks noChangeArrowheads="1"/>
          </p:cNvSpPr>
          <p:nvPr/>
        </p:nvSpPr>
        <p:spPr bwMode="auto">
          <a:xfrm>
            <a:off x="260135" y="0"/>
            <a:ext cx="7042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Applied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8790"/>
            <a:ext cx="7610168" cy="56076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Conducted when a decision must be made about a specific real-life problem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address 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 problem for a specific organization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Factors that contribute to the decreasing demand for PROTON cars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 the cause of drop in students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enrolment in a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 a current problem faced by the organization in the work setting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E1148-D98F-42F4-A48B-617CFA27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42" y="0"/>
            <a:ext cx="4345858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B8FC97-9519-442F-9F3F-261A40FE3A43}"/>
              </a:ext>
            </a:extLst>
          </p:cNvPr>
          <p:cNvCxnSpPr/>
          <p:nvPr/>
        </p:nvCxnSpPr>
        <p:spPr bwMode="auto">
          <a:xfrm>
            <a:off x="5149850" y="3008671"/>
            <a:ext cx="4731569" cy="27284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5919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to improve cyber-security in a particular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bullying by teachers be prevented in specific a school? An exploratory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study on the influence of Big Data on performance of an Organization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study the low performance of students in…….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study into the ways of improving the sales of Proton cars in Malaysia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40994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EB7600-01F2-4A5F-9632-74D9FD6F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Types of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23CB79-8110-4879-9D8D-BAF1EFC85D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" y="1417638"/>
          <a:ext cx="4467544" cy="452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C800161-BC6A-404D-AD8A-58E7B43AFFBD}"/>
              </a:ext>
            </a:extLst>
          </p:cNvPr>
          <p:cNvSpPr/>
          <p:nvPr/>
        </p:nvSpPr>
        <p:spPr bwMode="auto">
          <a:xfrm>
            <a:off x="4586991" y="1417638"/>
            <a:ext cx="7605010" cy="124936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discover the insights and new ideas about the problem at hand.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Exploratory study on Why the sales of PROTON cars is fallin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C5200-BB49-4DE4-8020-3BA40B346E84}"/>
              </a:ext>
            </a:extLst>
          </p:cNvPr>
          <p:cNvSpPr/>
          <p:nvPr/>
        </p:nvSpPr>
        <p:spPr bwMode="auto">
          <a:xfrm>
            <a:off x="4586991" y="2902857"/>
            <a:ext cx="7590495" cy="149497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describe the problem at hand and relate to the characteristics of the population under study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Descriptive Study of the Effectiveness of Internet Advertising on Consumer Buying 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4EFD9-3B20-439F-9982-CEF52F3EF24C}"/>
              </a:ext>
            </a:extLst>
          </p:cNvPr>
          <p:cNvSpPr/>
          <p:nvPr/>
        </p:nvSpPr>
        <p:spPr bwMode="auto">
          <a:xfrm>
            <a:off x="4583659" y="4513943"/>
            <a:ext cx="7590495" cy="14246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determine the cause and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 relationship between variables - </a:t>
            </a: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independent and dependent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Eg</a:t>
            </a: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To examine the effect of service quality on customer satisfaction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92443"/>
            <a:ext cx="6944139" cy="61247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Discover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ideas/insights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Takes place where there is little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knowledge of a phenomenon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Conducted about a research problem when there are few earlier studies to refer – gaining insights or familiarity – looks for ideas or patterns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Include interviews, case study - qualitative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Eg: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Exploratory study of soft skills employers seek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graduates today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Exploratory research on adoption of artificial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intelligence in customer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Exploratory research “tends to tackle new problems on which little or no previous research has been done”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(Brown, 2006)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944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Exploratory Research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D906C-31E1-4C94-9A2C-93A7AD9F654B}"/>
              </a:ext>
            </a:extLst>
          </p:cNvPr>
          <p:cNvSpPr txBox="1"/>
          <p:nvPr/>
        </p:nvSpPr>
        <p:spPr>
          <a:xfrm>
            <a:off x="6944139" y="0"/>
            <a:ext cx="5247861" cy="67095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exploratory study on challenges faced by working mothers in the private education industry, KL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Purpose Statement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purpose of this study is to explore the challenges faced by working mothers in the education industry of Malaysia and to determine perceived strategies to combat the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Research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challenges faced by working mothers in the private education sector?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perceived strategies organizations can adopt to help and retain working  mothers? 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505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1173</Words>
  <Application>Microsoft Office PowerPoint</Application>
  <PresentationFormat>Widescreen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The Hand Bold</vt:lpstr>
      <vt:lpstr>The Serif Hand Black</vt:lpstr>
      <vt:lpstr>Times New Roman</vt:lpstr>
      <vt:lpstr>SketchyVTI</vt:lpstr>
      <vt:lpstr>UCTI-Template-level-3</vt:lpstr>
      <vt:lpstr> types of Research, </vt:lpstr>
      <vt:lpstr>What are the different types of Research?</vt:lpstr>
      <vt:lpstr>PowerPoint Presentation</vt:lpstr>
      <vt:lpstr>Basic Research OR Pure Research</vt:lpstr>
      <vt:lpstr>Examples</vt:lpstr>
      <vt:lpstr>PowerPoint Presentation</vt:lpstr>
      <vt:lpstr>Examples</vt:lpstr>
      <vt:lpstr>Types of Research</vt:lpstr>
      <vt:lpstr>PowerPoint Presentation</vt:lpstr>
      <vt:lpstr>Descriptive Research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types of Research, </dc:title>
  <dc:creator>Assoc. Prof. Dr. Jugindar Singh</dc:creator>
  <cp:lastModifiedBy>Assoc. Prof. Dr. Jugindar Singh</cp:lastModifiedBy>
  <cp:revision>2</cp:revision>
  <dcterms:created xsi:type="dcterms:W3CDTF">2022-05-19T01:47:44Z</dcterms:created>
  <dcterms:modified xsi:type="dcterms:W3CDTF">2022-07-09T02:00:37Z</dcterms:modified>
</cp:coreProperties>
</file>