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989" r:id="rId2"/>
    <p:sldId id="990" r:id="rId3"/>
    <p:sldId id="993" r:id="rId4"/>
    <p:sldId id="994" r:id="rId5"/>
    <p:sldId id="992" r:id="rId6"/>
    <p:sldId id="996" r:id="rId7"/>
    <p:sldId id="995" r:id="rId8"/>
    <p:sldId id="997" r:id="rId9"/>
    <p:sldId id="999" r:id="rId10"/>
    <p:sldId id="998" r:id="rId11"/>
    <p:sldId id="1000" r:id="rId12"/>
    <p:sldId id="1001" r:id="rId13"/>
    <p:sldId id="100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9F4C9-3DBE-4BE0-873B-E9E796D955F3}" v="1" dt="2022-05-20T02:42:37.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52C5D2F6-581D-47F1-8B1A-86FDBBC9B90C}" type="datetime1">
              <a:rPr lang="en-US" smtClean="0"/>
              <a:t>7/10/2022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5990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B0FCC2F6-1E14-4D12-9E00-1C7644BBAB99}" type="datetime1">
              <a:rPr lang="en-US" smtClean="0"/>
              <a:t>7/10/2022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8347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0A503707-53A1-4443-8AC3-F87491E176D4}" type="datetime1">
              <a:rPr lang="en-US" smtClean="0"/>
              <a:t>7/10/2022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5102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611A8422-6479-4BF5-81A8-2897B3A4277B}" type="datetime1">
              <a:rPr lang="en-US" smtClean="0"/>
              <a:t>7/10/2022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07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86379643-15C8-4229-84E3-F66E83161475}" type="datetime1">
              <a:rPr lang="en-US" smtClean="0"/>
              <a:t>7/10/2022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696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585BE14A-3C57-4A0F-BF8A-EB4B37D3A47D}" type="datetime1">
              <a:rPr lang="en-US" smtClean="0"/>
              <a:t>7/10/2022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400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DD900260-446D-48DB-AE0B-5DC147F9D693}" type="datetime1">
              <a:rPr lang="en-US" smtClean="0"/>
              <a:t>7/10/2022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761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FCDD459B-678A-48C7-9FBE-761445FBEA0E}" type="datetime1">
              <a:rPr lang="en-US" smtClean="0"/>
              <a:t>7/10/2022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5704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016FAE87-CE0C-4B51-848A-5B10C2ED92A6}" type="datetime1">
              <a:rPr lang="en-US" smtClean="0"/>
              <a:t>7/10/2022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1166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2129E083-7363-473F-881B-6635010CA8BF}" type="datetime1">
              <a:rPr lang="en-US" smtClean="0"/>
              <a:t>7/10/2022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11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94E0A20C-1932-484B-ABB8-B6531B80A8E9}" type="datetime1">
              <a:rPr lang="en-US" smtClean="0"/>
              <a:t>7/10/2022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5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43708C7-7F87-44BF-96C7-20B0D63E7B83}" type="datetime1">
              <a:rPr lang="en-US" smtClean="0"/>
              <a:t>7/10/2022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09868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mcmedresmethodol.biomedcentral.com/articles/10.1186/1471-2288-10-1" TargetMode="External"/><Relationship Id="rId2" Type="http://schemas.openxmlformats.org/officeDocument/2006/relationships/hyperlink" Target="http://sru.soc.surrey.ac.uk/SRU35.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mcmedresmethodol.biomedcentral.com/articles/10.1186/1471-2288-10-1" TargetMode="External"/><Relationship Id="rId2" Type="http://schemas.openxmlformats.org/officeDocument/2006/relationships/hyperlink" Target="http://sru.soc.surrey.ac.uk/SRU35.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307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1" y="1"/>
            <a:ext cx="12188930" cy="5705746"/>
          </a:xfrm>
        </p:spPr>
        <p:txBody>
          <a:bodyPr>
            <a:normAutofit fontScale="90000"/>
          </a:bodyPr>
          <a:lstStyle/>
          <a:p>
            <a:pPr algn="ctr">
              <a:lnSpc>
                <a:spcPct val="90000"/>
              </a:lnSpc>
            </a:pPr>
            <a:br>
              <a:rPr lang="en-MY" sz="10800" dirty="0"/>
            </a:br>
            <a:r>
              <a:rPr lang="en-MY" sz="10800" dirty="0"/>
              <a:t>Topic 6 Pilot study</a:t>
            </a:r>
            <a:br>
              <a:rPr lang="en-MY" sz="10800" dirty="0"/>
            </a:br>
            <a:br>
              <a:rPr lang="en-MY" sz="10800" dirty="0"/>
            </a:br>
            <a:endParaRPr lang="en-MY" sz="10800" dirty="0"/>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a:bodyPr>
          <a:lstStyle/>
          <a:p>
            <a:pPr algn="ctr"/>
            <a:r>
              <a:rPr lang="en-MY" sz="2000" b="1" dirty="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5" name="Picture 4">
            <a:extLst>
              <a:ext uri="{FF2B5EF4-FFF2-40B4-BE49-F238E27FC236}">
                <a16:creationId xmlns:a16="http://schemas.microsoft.com/office/drawing/2014/main" id="{B6C1DD44-2D6D-45A5-8677-5F11EB05F864}"/>
              </a:ext>
            </a:extLst>
          </p:cNvPr>
          <p:cNvPicPr>
            <a:picLocks noChangeAspect="1"/>
          </p:cNvPicPr>
          <p:nvPr/>
        </p:nvPicPr>
        <p:blipFill>
          <a:blip r:embed="rId3"/>
          <a:stretch>
            <a:fillRect/>
          </a:stretch>
        </p:blipFill>
        <p:spPr>
          <a:xfrm>
            <a:off x="10058215" y="4553502"/>
            <a:ext cx="2133785" cy="2304488"/>
          </a:xfrm>
          <a:prstGeom prst="rect">
            <a:avLst/>
          </a:prstGeom>
        </p:spPr>
      </p:pic>
      <p:sp>
        <p:nvSpPr>
          <p:cNvPr id="6" name="Slide Number Placeholder 5">
            <a:extLst>
              <a:ext uri="{FF2B5EF4-FFF2-40B4-BE49-F238E27FC236}">
                <a16:creationId xmlns:a16="http://schemas.microsoft.com/office/drawing/2014/main" id="{13B2DF30-79EF-47EF-8B56-5FA245E6EC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CD31F4-64FA-4BA0-9498-67783267A8C8}" type="slidenum">
              <a:rPr kumimoji="0" lang="en-US" sz="1600" b="0" i="0" u="none" strike="noStrike" kern="1200" cap="none" spc="0" normalizeH="0" baseline="0" noProof="0" smtClean="0">
                <a:ln>
                  <a:noFill/>
                </a:ln>
                <a:solidFill>
                  <a:prstClr val="white">
                    <a:tint val="75000"/>
                  </a:prstClr>
                </a:solidFill>
                <a:effectLst/>
                <a:uLnTx/>
                <a:uFillTx/>
                <a:latin typeface="The Hand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a:ln>
                <a:noFill/>
              </a:ln>
              <a:solidFill>
                <a:prstClr val="white">
                  <a:tint val="75000"/>
                </a:prstClr>
              </a:solidFill>
              <a:effectLst/>
              <a:uLnTx/>
              <a:uFillTx/>
              <a:latin typeface="The Hand Bold"/>
              <a:ea typeface="+mn-ea"/>
              <a:cs typeface="+mn-cs"/>
            </a:endParaRPr>
          </a:p>
        </p:txBody>
      </p:sp>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705EF80-757A-7B07-8B0F-4F17594E1A8E}"/>
              </a:ext>
            </a:extLst>
          </p:cNvPr>
          <p:cNvPicPr>
            <a:picLocks noGrp="1" noChangeAspect="1"/>
          </p:cNvPicPr>
          <p:nvPr>
            <p:ph idx="1"/>
          </p:nvPr>
        </p:nvPicPr>
        <p:blipFill rotWithShape="1">
          <a:blip r:embed="rId2"/>
          <a:srcRect t="4747" r="1" b="1"/>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4" name="Slide Number Placeholder 3">
            <a:extLst>
              <a:ext uri="{FF2B5EF4-FFF2-40B4-BE49-F238E27FC236}">
                <a16:creationId xmlns:a16="http://schemas.microsoft.com/office/drawing/2014/main" id="{34385B42-874D-94FD-164B-6431A1B1E481}"/>
              </a:ext>
            </a:extLst>
          </p:cNvPr>
          <p:cNvSpPr>
            <a:spLocks noGrp="1"/>
          </p:cNvSpPr>
          <p:nvPr>
            <p:ph type="sldNum" sz="quarter" idx="12"/>
          </p:nvPr>
        </p:nvSpPr>
        <p:spPr>
          <a:xfrm>
            <a:off x="8610600" y="6304312"/>
            <a:ext cx="2743200" cy="365125"/>
          </a:xfrm>
        </p:spPr>
        <p:txBody>
          <a:bodyPr vert="horz" lIns="91440" tIns="45720" rIns="91440" bIns="45720" rtlCol="0" anchor="ctr">
            <a:normAutofit/>
          </a:bodyPr>
          <a:lstStyle/>
          <a:p>
            <a:pPr>
              <a:spcAft>
                <a:spcPts val="600"/>
              </a:spcAft>
            </a:pPr>
            <a:fld id="{A7CD31F4-64FA-4BA0-9498-67783267A8C8}" type="slidenum">
              <a:rPr lang="en-US">
                <a:solidFill>
                  <a:schemeClr val="bg1"/>
                </a:solidFill>
              </a:rPr>
              <a:pPr>
                <a:spcAft>
                  <a:spcPts val="600"/>
                </a:spcAft>
              </a:pPr>
              <a:t>10</a:t>
            </a:fld>
            <a:endParaRPr lang="en-US">
              <a:solidFill>
                <a:schemeClr val="bg1"/>
              </a:solidFill>
            </a:endParaRPr>
          </a:p>
        </p:txBody>
      </p:sp>
    </p:spTree>
    <p:extLst>
      <p:ext uri="{BB962C8B-B14F-4D97-AF65-F5344CB8AC3E}">
        <p14:creationId xmlns:p14="http://schemas.microsoft.com/office/powerpoint/2010/main" val="241435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072864F-F90B-7C01-BC7B-EA98F1D0D9E2}"/>
              </a:ext>
            </a:extLst>
          </p:cNvPr>
          <p:cNvPicPr>
            <a:picLocks noGrp="1" noChangeAspect="1"/>
          </p:cNvPicPr>
          <p:nvPr>
            <p:ph idx="1"/>
          </p:nvPr>
        </p:nvPicPr>
        <p:blipFill rotWithShape="1">
          <a:blip r:embed="rId2"/>
          <a:srcRect t="4563" r="1" b="8092"/>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4" name="Slide Number Placeholder 3">
            <a:extLst>
              <a:ext uri="{FF2B5EF4-FFF2-40B4-BE49-F238E27FC236}">
                <a16:creationId xmlns:a16="http://schemas.microsoft.com/office/drawing/2014/main" id="{FC730B84-3342-7B82-718A-2A2E88C7E577}"/>
              </a:ext>
            </a:extLst>
          </p:cNvPr>
          <p:cNvSpPr>
            <a:spLocks noGrp="1"/>
          </p:cNvSpPr>
          <p:nvPr>
            <p:ph type="sldNum" sz="quarter" idx="12"/>
          </p:nvPr>
        </p:nvSpPr>
        <p:spPr>
          <a:xfrm>
            <a:off x="8610600" y="6304312"/>
            <a:ext cx="2743200" cy="365125"/>
          </a:xfrm>
        </p:spPr>
        <p:txBody>
          <a:bodyPr vert="horz" lIns="91440" tIns="45720" rIns="91440" bIns="45720" rtlCol="0" anchor="ctr">
            <a:normAutofit/>
          </a:bodyPr>
          <a:lstStyle/>
          <a:p>
            <a:pPr>
              <a:spcAft>
                <a:spcPts val="600"/>
              </a:spcAft>
            </a:pPr>
            <a:fld id="{A7CD31F4-64FA-4BA0-9498-67783267A8C8}" type="slidenum">
              <a:rPr lang="en-US">
                <a:solidFill>
                  <a:schemeClr val="bg1"/>
                </a:solidFill>
              </a:rPr>
              <a:pPr>
                <a:spcAft>
                  <a:spcPts val="600"/>
                </a:spcAft>
              </a:pPr>
              <a:t>11</a:t>
            </a:fld>
            <a:endParaRPr lang="en-US">
              <a:solidFill>
                <a:schemeClr val="bg1"/>
              </a:solidFill>
            </a:endParaRPr>
          </a:p>
        </p:txBody>
      </p:sp>
    </p:spTree>
    <p:extLst>
      <p:ext uri="{BB962C8B-B14F-4D97-AF65-F5344CB8AC3E}">
        <p14:creationId xmlns:p14="http://schemas.microsoft.com/office/powerpoint/2010/main" val="351490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3A1C-E508-B01F-FA43-586D7B1CADF0}"/>
              </a:ext>
            </a:extLst>
          </p:cNvPr>
          <p:cNvSpPr>
            <a:spLocks noGrp="1"/>
          </p:cNvSpPr>
          <p:nvPr>
            <p:ph type="title"/>
          </p:nvPr>
        </p:nvSpPr>
        <p:spPr/>
        <p:txBody>
          <a:bodyPr/>
          <a:lstStyle/>
          <a:p>
            <a:r>
              <a:rPr lang="en-US" dirty="0">
                <a:solidFill>
                  <a:srgbClr val="C00000"/>
                </a:solidFill>
              </a:rPr>
              <a:t>Analysis </a:t>
            </a:r>
          </a:p>
        </p:txBody>
      </p:sp>
      <p:sp>
        <p:nvSpPr>
          <p:cNvPr id="3" name="Content Placeholder 2">
            <a:extLst>
              <a:ext uri="{FF2B5EF4-FFF2-40B4-BE49-F238E27FC236}">
                <a16:creationId xmlns:a16="http://schemas.microsoft.com/office/drawing/2014/main" id="{8104555D-9984-2A95-A560-BECB0C6B31D3}"/>
              </a:ext>
            </a:extLst>
          </p:cNvPr>
          <p:cNvSpPr>
            <a:spLocks noGrp="1"/>
          </p:cNvSpPr>
          <p:nvPr>
            <p:ph idx="1"/>
          </p:nvPr>
        </p:nvSpPr>
        <p:spPr/>
        <p:txBody>
          <a:bodyPr>
            <a:normAutofit fontScale="92500" lnSpcReduction="10000"/>
          </a:bodyPr>
          <a:lstStyle/>
          <a:p>
            <a:pPr marL="742950" indent="-742950">
              <a:buFont typeface="+mj-lt"/>
              <a:buAutoNum type="arabicPeriod"/>
            </a:pPr>
            <a:r>
              <a:rPr lang="en-US" sz="3600" dirty="0">
                <a:solidFill>
                  <a:srgbClr val="C00000"/>
                </a:solidFill>
                <a:latin typeface="Abadi" panose="020B0604020104020204" pitchFamily="34" charset="0"/>
              </a:rPr>
              <a:t>Be clear about how the data will be interpreted and utilized </a:t>
            </a:r>
          </a:p>
          <a:p>
            <a:pPr marL="742950" indent="-742950">
              <a:buFont typeface="+mj-lt"/>
              <a:buAutoNum type="arabicPeriod"/>
            </a:pPr>
            <a:r>
              <a:rPr lang="en-US" sz="3600" dirty="0">
                <a:solidFill>
                  <a:srgbClr val="C00000"/>
                </a:solidFill>
                <a:latin typeface="Abadi" panose="020B0604020104020204" pitchFamily="34" charset="0"/>
              </a:rPr>
              <a:t>Analyses mainly descriptive although p values or confidence intervals appropriate in some situations </a:t>
            </a:r>
          </a:p>
          <a:p>
            <a:pPr marL="742950" indent="-742950">
              <a:buFont typeface="+mj-lt"/>
              <a:buAutoNum type="arabicPeriod"/>
            </a:pPr>
            <a:r>
              <a:rPr lang="en-US" sz="3600" dirty="0">
                <a:solidFill>
                  <a:srgbClr val="C00000"/>
                </a:solidFill>
                <a:latin typeface="Abadi" panose="020B0604020104020204" pitchFamily="34" charset="0"/>
              </a:rPr>
              <a:t>Treat results as preliminary</a:t>
            </a:r>
          </a:p>
          <a:p>
            <a:pPr marL="742950" indent="-742950">
              <a:buFont typeface="+mj-lt"/>
              <a:buAutoNum type="arabicPeriod"/>
            </a:pPr>
            <a:r>
              <a:rPr lang="en-US" sz="3600" dirty="0">
                <a:solidFill>
                  <a:srgbClr val="C00000"/>
                </a:solidFill>
                <a:latin typeface="Abadi" panose="020B0604020104020204" pitchFamily="34" charset="0"/>
              </a:rPr>
              <a:t>Reliability of data </a:t>
            </a:r>
          </a:p>
          <a:p>
            <a:pPr marL="742950" indent="-742950">
              <a:buFont typeface="+mj-lt"/>
              <a:buAutoNum type="arabicPeriod"/>
            </a:pPr>
            <a:r>
              <a:rPr lang="en-US" sz="3600" dirty="0">
                <a:solidFill>
                  <a:srgbClr val="C00000"/>
                </a:solidFill>
                <a:latin typeface="Abadi" panose="020B0604020104020204" pitchFamily="34" charset="0"/>
              </a:rPr>
              <a:t>The Instrument</a:t>
            </a:r>
          </a:p>
        </p:txBody>
      </p:sp>
      <p:sp>
        <p:nvSpPr>
          <p:cNvPr id="4" name="Slide Number Placeholder 3">
            <a:extLst>
              <a:ext uri="{FF2B5EF4-FFF2-40B4-BE49-F238E27FC236}">
                <a16:creationId xmlns:a16="http://schemas.microsoft.com/office/drawing/2014/main" id="{DEF37F28-A54C-7765-FA1D-C4E069418309}"/>
              </a:ext>
            </a:extLst>
          </p:cNvPr>
          <p:cNvSpPr>
            <a:spLocks noGrp="1"/>
          </p:cNvSpPr>
          <p:nvPr>
            <p:ph type="sldNum" sz="quarter" idx="12"/>
          </p:nvPr>
        </p:nvSpPr>
        <p:spPr/>
        <p:txBody>
          <a:bodyPr/>
          <a:lstStyle/>
          <a:p>
            <a:fld id="{A7CD31F4-64FA-4BA0-9498-67783267A8C8}" type="slidenum">
              <a:rPr lang="en-US" smtClean="0"/>
              <a:t>12</a:t>
            </a:fld>
            <a:endParaRPr lang="en-US"/>
          </a:p>
        </p:txBody>
      </p:sp>
    </p:spTree>
    <p:extLst>
      <p:ext uri="{BB962C8B-B14F-4D97-AF65-F5344CB8AC3E}">
        <p14:creationId xmlns:p14="http://schemas.microsoft.com/office/powerpoint/2010/main" val="375549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E49B-D45C-7403-63E5-E19AE5FC672D}"/>
              </a:ext>
            </a:extLst>
          </p:cNvPr>
          <p:cNvSpPr>
            <a:spLocks noGrp="1"/>
          </p:cNvSpPr>
          <p:nvPr>
            <p:ph type="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F0C325EE-B605-05C2-2696-EB7C4C9401DE}"/>
              </a:ext>
            </a:extLst>
          </p:cNvPr>
          <p:cNvSpPr>
            <a:spLocks noGrp="1"/>
          </p:cNvSpPr>
          <p:nvPr>
            <p:ph type="sldNum" sz="quarter" idx="12"/>
          </p:nvPr>
        </p:nvSpPr>
        <p:spPr/>
        <p:txBody>
          <a:bodyPr/>
          <a:lstStyle/>
          <a:p>
            <a:fld id="{A7CD31F4-64FA-4BA0-9498-67783267A8C8}" type="slidenum">
              <a:rPr lang="en-US" smtClean="0"/>
              <a:t>13</a:t>
            </a:fld>
            <a:endParaRPr lang="en-US"/>
          </a:p>
        </p:txBody>
      </p:sp>
    </p:spTree>
    <p:extLst>
      <p:ext uri="{BB962C8B-B14F-4D97-AF65-F5344CB8AC3E}">
        <p14:creationId xmlns:p14="http://schemas.microsoft.com/office/powerpoint/2010/main" val="123848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8011-E795-C216-B11A-548D70BB576B}"/>
              </a:ext>
            </a:extLst>
          </p:cNvPr>
          <p:cNvSpPr>
            <a:spLocks noGrp="1"/>
          </p:cNvSpPr>
          <p:nvPr>
            <p:ph type="title"/>
          </p:nvPr>
        </p:nvSpPr>
        <p:spPr/>
        <p:txBody>
          <a:bodyPr>
            <a:normAutofit fontScale="90000"/>
          </a:bodyPr>
          <a:lstStyle/>
          <a:p>
            <a:r>
              <a:rPr lang="en-US" dirty="0">
                <a:solidFill>
                  <a:srgbClr val="FF0000"/>
                </a:solidFill>
              </a:rPr>
              <a:t>What is a Pilot Study?</a:t>
            </a:r>
            <a:br>
              <a:rPr lang="en-US" dirty="0">
                <a:solidFill>
                  <a:srgbClr val="FF0000"/>
                </a:solidFill>
              </a:rPr>
            </a:br>
            <a:endParaRPr lang="en-US" dirty="0">
              <a:solidFill>
                <a:srgbClr val="FF0000"/>
              </a:solidFill>
            </a:endParaRPr>
          </a:p>
        </p:txBody>
      </p:sp>
      <p:sp>
        <p:nvSpPr>
          <p:cNvPr id="4" name="Slide Number Placeholder 3">
            <a:extLst>
              <a:ext uri="{FF2B5EF4-FFF2-40B4-BE49-F238E27FC236}">
                <a16:creationId xmlns:a16="http://schemas.microsoft.com/office/drawing/2014/main" id="{65636D3B-92DD-9DD2-C837-4D7F3C013DD1}"/>
              </a:ext>
            </a:extLst>
          </p:cNvPr>
          <p:cNvSpPr>
            <a:spLocks noGrp="1"/>
          </p:cNvSpPr>
          <p:nvPr>
            <p:ph type="sldNum" sz="quarter" idx="12"/>
          </p:nvPr>
        </p:nvSpPr>
        <p:spPr/>
        <p:txBody>
          <a:bodyPr/>
          <a:lstStyle/>
          <a:p>
            <a:fld id="{A7CD31F4-64FA-4BA0-9498-67783267A8C8}" type="slidenum">
              <a:rPr lang="en-US" smtClean="0"/>
              <a:t>2</a:t>
            </a:fld>
            <a:endParaRPr lang="en-US"/>
          </a:p>
        </p:txBody>
      </p:sp>
      <p:sp>
        <p:nvSpPr>
          <p:cNvPr id="6" name="TextBox 5">
            <a:extLst>
              <a:ext uri="{FF2B5EF4-FFF2-40B4-BE49-F238E27FC236}">
                <a16:creationId xmlns:a16="http://schemas.microsoft.com/office/drawing/2014/main" id="{2798D331-E070-5E7E-F248-C33CF841E4CC}"/>
              </a:ext>
            </a:extLst>
          </p:cNvPr>
          <p:cNvSpPr txBox="1"/>
          <p:nvPr/>
        </p:nvSpPr>
        <p:spPr>
          <a:xfrm>
            <a:off x="0" y="1841242"/>
            <a:ext cx="4121426" cy="4401205"/>
          </a:xfrm>
          <a:prstGeom prst="rect">
            <a:avLst/>
          </a:prstGeom>
          <a:noFill/>
        </p:spPr>
        <p:txBody>
          <a:bodyPr wrap="square">
            <a:spAutoFit/>
          </a:bodyPr>
          <a:lstStyle/>
          <a:p>
            <a:r>
              <a:rPr lang="en-US" sz="3200" dirty="0">
                <a:solidFill>
                  <a:srgbClr val="002060"/>
                </a:solidFill>
                <a:latin typeface="Abadi" panose="020B0604020104020204" pitchFamily="34" charset="0"/>
              </a:rPr>
              <a:t>PILOT STUDY. Pilot study is a small-scale preliminary study conducted in order to evaluate feasibility, time, cost, adverse events, and </a:t>
            </a:r>
            <a:r>
              <a:rPr lang="en-US" sz="4400" dirty="0">
                <a:solidFill>
                  <a:srgbClr val="002060"/>
                </a:solidFill>
                <a:latin typeface="Abadi" panose="020B0604020104020204" pitchFamily="34" charset="0"/>
              </a:rPr>
              <a:t>effect size</a:t>
            </a:r>
          </a:p>
        </p:txBody>
      </p:sp>
      <p:pic>
        <p:nvPicPr>
          <p:cNvPr id="8" name="Picture 7">
            <a:extLst>
              <a:ext uri="{FF2B5EF4-FFF2-40B4-BE49-F238E27FC236}">
                <a16:creationId xmlns:a16="http://schemas.microsoft.com/office/drawing/2014/main" id="{9181122B-12A9-AC18-A799-049424DAE006}"/>
              </a:ext>
            </a:extLst>
          </p:cNvPr>
          <p:cNvPicPr>
            <a:picLocks noChangeAspect="1"/>
          </p:cNvPicPr>
          <p:nvPr/>
        </p:nvPicPr>
        <p:blipFill>
          <a:blip r:embed="rId2"/>
          <a:stretch>
            <a:fillRect/>
          </a:stretch>
        </p:blipFill>
        <p:spPr>
          <a:xfrm>
            <a:off x="4398686" y="1690689"/>
            <a:ext cx="7793314" cy="5167312"/>
          </a:xfrm>
          <a:prstGeom prst="rect">
            <a:avLst/>
          </a:prstGeom>
        </p:spPr>
      </p:pic>
    </p:spTree>
    <p:extLst>
      <p:ext uri="{BB962C8B-B14F-4D97-AF65-F5344CB8AC3E}">
        <p14:creationId xmlns:p14="http://schemas.microsoft.com/office/powerpoint/2010/main" val="349991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8011-E795-C216-B11A-548D70BB576B}"/>
              </a:ext>
            </a:extLst>
          </p:cNvPr>
          <p:cNvSpPr>
            <a:spLocks noGrp="1"/>
          </p:cNvSpPr>
          <p:nvPr>
            <p:ph type="title"/>
          </p:nvPr>
        </p:nvSpPr>
        <p:spPr/>
        <p:txBody>
          <a:bodyPr>
            <a:normAutofit fontScale="90000"/>
          </a:bodyPr>
          <a:lstStyle/>
          <a:p>
            <a:r>
              <a:rPr lang="en-US" dirty="0"/>
              <a:t>What is a Pilot Study?</a:t>
            </a:r>
            <a:br>
              <a:rPr lang="en-US" dirty="0"/>
            </a:br>
            <a:endParaRPr lang="en-US" dirty="0"/>
          </a:p>
        </p:txBody>
      </p:sp>
      <p:sp>
        <p:nvSpPr>
          <p:cNvPr id="4" name="Slide Number Placeholder 3">
            <a:extLst>
              <a:ext uri="{FF2B5EF4-FFF2-40B4-BE49-F238E27FC236}">
                <a16:creationId xmlns:a16="http://schemas.microsoft.com/office/drawing/2014/main" id="{65636D3B-92DD-9DD2-C837-4D7F3C013DD1}"/>
              </a:ext>
            </a:extLst>
          </p:cNvPr>
          <p:cNvSpPr>
            <a:spLocks noGrp="1"/>
          </p:cNvSpPr>
          <p:nvPr>
            <p:ph type="sldNum" sz="quarter" idx="12"/>
          </p:nvPr>
        </p:nvSpPr>
        <p:spPr/>
        <p:txBody>
          <a:bodyPr/>
          <a:lstStyle/>
          <a:p>
            <a:fld id="{A7CD31F4-64FA-4BA0-9498-67783267A8C8}" type="slidenum">
              <a:rPr lang="en-US" smtClean="0"/>
              <a:t>3</a:t>
            </a:fld>
            <a:endParaRPr lang="en-US"/>
          </a:p>
        </p:txBody>
      </p:sp>
      <p:sp>
        <p:nvSpPr>
          <p:cNvPr id="6" name="TextBox 5">
            <a:extLst>
              <a:ext uri="{FF2B5EF4-FFF2-40B4-BE49-F238E27FC236}">
                <a16:creationId xmlns:a16="http://schemas.microsoft.com/office/drawing/2014/main" id="{2798D331-E070-5E7E-F248-C33CF841E4CC}"/>
              </a:ext>
            </a:extLst>
          </p:cNvPr>
          <p:cNvSpPr txBox="1"/>
          <p:nvPr/>
        </p:nvSpPr>
        <p:spPr>
          <a:xfrm>
            <a:off x="0" y="1841242"/>
            <a:ext cx="12192000" cy="5016758"/>
          </a:xfrm>
          <a:prstGeom prst="rect">
            <a:avLst/>
          </a:prstGeom>
          <a:noFill/>
        </p:spPr>
        <p:txBody>
          <a:bodyPr wrap="square">
            <a:spAutoFit/>
          </a:bodyPr>
          <a:lstStyle/>
          <a:p>
            <a:r>
              <a:rPr lang="en-US" sz="3200" dirty="0">
                <a:latin typeface="Abadi" panose="020B0604020104020204" pitchFamily="34" charset="0"/>
              </a:rPr>
              <a:t>You can determine the feasibility of your research design, with a pilot study before you start. This is a preliminary, small-scale “rehearsal” in which you test the methods you plan to use for your research project. You will use the results to guide the methodology of your large-scale investigation. Pilot studies should be performed for both qualitative and quantitative studies. Here, we discuss the importance of the pilot study and how it will save you time, frustration and resources.</a:t>
            </a:r>
          </a:p>
          <a:p>
            <a:r>
              <a:rPr lang="en-US" sz="3200" dirty="0">
                <a:latin typeface="Abadi" panose="020B0604020104020204" pitchFamily="34" charset="0"/>
              </a:rPr>
              <a:t>“</a:t>
            </a:r>
            <a:r>
              <a:rPr lang="en-US" sz="3200" dirty="0">
                <a:solidFill>
                  <a:srgbClr val="FF0000"/>
                </a:solidFill>
                <a:latin typeface="Abadi" panose="020B0604020104020204" pitchFamily="34" charset="0"/>
              </a:rPr>
              <a:t>You never test the depth of a river with both feet”</a:t>
            </a:r>
          </a:p>
          <a:p>
            <a:r>
              <a:rPr lang="en-US" sz="3200" dirty="0">
                <a:solidFill>
                  <a:srgbClr val="FF0000"/>
                </a:solidFill>
                <a:latin typeface="Abadi" panose="020B0604020104020204" pitchFamily="34" charset="0"/>
              </a:rPr>
              <a:t>– African proverb</a:t>
            </a:r>
          </a:p>
        </p:txBody>
      </p:sp>
    </p:spTree>
    <p:extLst>
      <p:ext uri="{BB962C8B-B14F-4D97-AF65-F5344CB8AC3E}">
        <p14:creationId xmlns:p14="http://schemas.microsoft.com/office/powerpoint/2010/main" val="393855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C24D662-90F3-52CA-62BA-0424324AF946}"/>
              </a:ext>
            </a:extLst>
          </p:cNvPr>
          <p:cNvPicPr>
            <a:picLocks noGrp="1" noChangeAspect="1"/>
          </p:cNvPicPr>
          <p:nvPr>
            <p:ph idx="1"/>
          </p:nvPr>
        </p:nvPicPr>
        <p:blipFill rotWithShape="1">
          <a:blip r:embed="rId2"/>
          <a:srcRect r="1" b="15975"/>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4" name="Slide Number Placeholder 3">
            <a:extLst>
              <a:ext uri="{FF2B5EF4-FFF2-40B4-BE49-F238E27FC236}">
                <a16:creationId xmlns:a16="http://schemas.microsoft.com/office/drawing/2014/main" id="{B837EAA7-A82E-78FC-ECDA-CDAC1151548A}"/>
              </a:ext>
            </a:extLst>
          </p:cNvPr>
          <p:cNvSpPr>
            <a:spLocks noGrp="1"/>
          </p:cNvSpPr>
          <p:nvPr>
            <p:ph type="sldNum" sz="quarter" idx="12"/>
          </p:nvPr>
        </p:nvSpPr>
        <p:spPr>
          <a:xfrm>
            <a:off x="8610600" y="6304312"/>
            <a:ext cx="2743200" cy="365125"/>
          </a:xfrm>
        </p:spPr>
        <p:txBody>
          <a:bodyPr vert="horz" lIns="91440" tIns="45720" rIns="91440" bIns="45720" rtlCol="0" anchor="ctr">
            <a:normAutofit/>
          </a:bodyPr>
          <a:lstStyle/>
          <a:p>
            <a:pPr>
              <a:spcAft>
                <a:spcPts val="600"/>
              </a:spcAft>
            </a:pPr>
            <a:fld id="{A7CD31F4-64FA-4BA0-9498-67783267A8C8}" type="slidenum">
              <a:rPr lang="en-US">
                <a:solidFill>
                  <a:schemeClr val="bg1"/>
                </a:solidFill>
              </a:rPr>
              <a:pPr>
                <a:spcAft>
                  <a:spcPts val="600"/>
                </a:spcAft>
              </a:pPr>
              <a:t>4</a:t>
            </a:fld>
            <a:endParaRPr lang="en-US">
              <a:solidFill>
                <a:schemeClr val="bg1"/>
              </a:solidFill>
            </a:endParaRPr>
          </a:p>
        </p:txBody>
      </p:sp>
    </p:spTree>
    <p:extLst>
      <p:ext uri="{BB962C8B-B14F-4D97-AF65-F5344CB8AC3E}">
        <p14:creationId xmlns:p14="http://schemas.microsoft.com/office/powerpoint/2010/main" val="1146893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EB08F-F23B-D699-8C5B-0222614ACAE4}"/>
              </a:ext>
            </a:extLst>
          </p:cNvPr>
          <p:cNvSpPr>
            <a:spLocks noGrp="1"/>
          </p:cNvSpPr>
          <p:nvPr>
            <p:ph type="title"/>
          </p:nvPr>
        </p:nvSpPr>
        <p:spPr/>
        <p:txBody>
          <a:bodyPr>
            <a:normAutofit fontScale="90000"/>
          </a:bodyPr>
          <a:lstStyle/>
          <a:p>
            <a:r>
              <a:rPr lang="en-US" dirty="0">
                <a:solidFill>
                  <a:srgbClr val="FF0000"/>
                </a:solidFill>
              </a:rPr>
              <a:t>Importance of Pilot Study in Research</a:t>
            </a:r>
            <a:br>
              <a:rPr lang="en-US" dirty="0"/>
            </a:br>
            <a:endParaRPr lang="en-US" dirty="0"/>
          </a:p>
        </p:txBody>
      </p:sp>
      <p:sp>
        <p:nvSpPr>
          <p:cNvPr id="4" name="Slide Number Placeholder 3">
            <a:extLst>
              <a:ext uri="{FF2B5EF4-FFF2-40B4-BE49-F238E27FC236}">
                <a16:creationId xmlns:a16="http://schemas.microsoft.com/office/drawing/2014/main" id="{16A2C057-1B1D-7F84-10C0-110FBEB84A82}"/>
              </a:ext>
            </a:extLst>
          </p:cNvPr>
          <p:cNvSpPr>
            <a:spLocks noGrp="1"/>
          </p:cNvSpPr>
          <p:nvPr>
            <p:ph type="sldNum" sz="quarter" idx="12"/>
          </p:nvPr>
        </p:nvSpPr>
        <p:spPr/>
        <p:txBody>
          <a:bodyPr/>
          <a:lstStyle/>
          <a:p>
            <a:fld id="{A7CD31F4-64FA-4BA0-9498-67783267A8C8}" type="slidenum">
              <a:rPr lang="en-US" smtClean="0"/>
              <a:t>5</a:t>
            </a:fld>
            <a:endParaRPr lang="en-US"/>
          </a:p>
        </p:txBody>
      </p:sp>
      <p:sp>
        <p:nvSpPr>
          <p:cNvPr id="6" name="TextBox 5">
            <a:extLst>
              <a:ext uri="{FF2B5EF4-FFF2-40B4-BE49-F238E27FC236}">
                <a16:creationId xmlns:a16="http://schemas.microsoft.com/office/drawing/2014/main" id="{555EF955-1927-F786-DC7C-37FBE4C142B1}"/>
              </a:ext>
            </a:extLst>
          </p:cNvPr>
          <p:cNvSpPr txBox="1"/>
          <p:nvPr/>
        </p:nvSpPr>
        <p:spPr>
          <a:xfrm>
            <a:off x="0" y="1135945"/>
            <a:ext cx="12192000" cy="5816977"/>
          </a:xfrm>
          <a:prstGeom prst="rect">
            <a:avLst/>
          </a:prstGeom>
          <a:noFill/>
        </p:spPr>
        <p:txBody>
          <a:bodyPr wrap="square">
            <a:spAutoFit/>
          </a:bodyPr>
          <a:lstStyle/>
          <a:p>
            <a:pPr algn="l">
              <a:lnSpc>
                <a:spcPct val="150000"/>
              </a:lnSpc>
            </a:pPr>
            <a:r>
              <a:rPr lang="en-US" sz="2400" b="0" i="0" u="sng" dirty="0">
                <a:solidFill>
                  <a:srgbClr val="0000FF"/>
                </a:solidFill>
                <a:effectLst/>
                <a:latin typeface="Open Sans" panose="020B0606030504020204" pitchFamily="34" charset="0"/>
                <a:hlinkClick r:id="rId2"/>
              </a:rPr>
              <a:t>Pilot studies</a:t>
            </a:r>
            <a:r>
              <a:rPr lang="en-US" sz="2400" b="0" i="0" dirty="0">
                <a:solidFill>
                  <a:srgbClr val="000000"/>
                </a:solidFill>
                <a:effectLst/>
                <a:latin typeface="Open Sans" panose="020B0606030504020204" pitchFamily="34" charset="0"/>
              </a:rPr>
              <a:t> should be </a:t>
            </a:r>
            <a:r>
              <a:rPr lang="en-US" sz="2400" b="0" i="0" u="sng" dirty="0">
                <a:solidFill>
                  <a:srgbClr val="0000FF"/>
                </a:solidFill>
                <a:effectLst/>
                <a:latin typeface="Open Sans" panose="020B0606030504020204" pitchFamily="34" charset="0"/>
                <a:hlinkClick r:id="rId3"/>
              </a:rPr>
              <a:t>routinely incorporated into research design</a:t>
            </a:r>
            <a:r>
              <a:rPr lang="en-US" sz="2400" b="0" i="0" dirty="0">
                <a:solidFill>
                  <a:srgbClr val="000000"/>
                </a:solidFill>
                <a:effectLst/>
                <a:latin typeface="Open Sans" panose="020B0606030504020204" pitchFamily="34" charset="0"/>
              </a:rPr>
              <a:t>s because they:</a:t>
            </a:r>
          </a:p>
          <a:p>
            <a:pPr algn="l">
              <a:buFont typeface="+mj-lt"/>
              <a:buAutoNum type="arabicPeriod"/>
            </a:pPr>
            <a:r>
              <a:rPr lang="en-US" sz="2400" b="0" i="0" dirty="0">
                <a:solidFill>
                  <a:srgbClr val="000000"/>
                </a:solidFill>
                <a:effectLst/>
                <a:latin typeface="Open Sans" panose="020B0606030504020204" pitchFamily="34" charset="0"/>
              </a:rPr>
              <a:t>Help define the research question</a:t>
            </a:r>
          </a:p>
          <a:p>
            <a:pPr algn="l">
              <a:buFont typeface="+mj-lt"/>
              <a:buAutoNum type="arabicPeriod"/>
            </a:pPr>
            <a:endParaRPr lang="en-US" sz="2400" b="0" i="0" dirty="0">
              <a:solidFill>
                <a:srgbClr val="000000"/>
              </a:solidFill>
              <a:effectLst/>
              <a:latin typeface="Open Sans" panose="020B0606030504020204" pitchFamily="34" charset="0"/>
            </a:endParaRPr>
          </a:p>
          <a:p>
            <a:pPr algn="l">
              <a:buFont typeface="+mj-lt"/>
              <a:buAutoNum type="arabicPeriod"/>
            </a:pPr>
            <a:r>
              <a:rPr lang="en-US" sz="2400" b="0" i="0" dirty="0">
                <a:solidFill>
                  <a:srgbClr val="000000"/>
                </a:solidFill>
                <a:effectLst/>
                <a:latin typeface="Open Sans" panose="020B0606030504020204" pitchFamily="34" charset="0"/>
              </a:rPr>
              <a:t>Test the proposed study design and process. This could alert you to issues which may negatively affect your project.</a:t>
            </a:r>
          </a:p>
          <a:p>
            <a:pPr algn="l">
              <a:buFont typeface="+mj-lt"/>
              <a:buAutoNum type="arabicPeriod"/>
            </a:pPr>
            <a:endParaRPr lang="en-US" sz="2400" b="0" i="0" dirty="0">
              <a:solidFill>
                <a:srgbClr val="000000"/>
              </a:solidFill>
              <a:effectLst/>
              <a:latin typeface="Open Sans" panose="020B0606030504020204" pitchFamily="34" charset="0"/>
            </a:endParaRPr>
          </a:p>
          <a:p>
            <a:pPr algn="l">
              <a:buFont typeface="+mj-lt"/>
              <a:buAutoNum type="arabicPeriod"/>
            </a:pPr>
            <a:r>
              <a:rPr lang="en-US" sz="2400" b="0" i="0" dirty="0">
                <a:solidFill>
                  <a:srgbClr val="000000"/>
                </a:solidFill>
                <a:effectLst/>
                <a:latin typeface="Open Sans" panose="020B0606030504020204" pitchFamily="34" charset="0"/>
              </a:rPr>
              <a:t>Educate yourself on different techniques related to your study.</a:t>
            </a:r>
          </a:p>
          <a:p>
            <a:pPr algn="l">
              <a:buFont typeface="+mj-lt"/>
              <a:buAutoNum type="arabicPeriod"/>
            </a:pPr>
            <a:endParaRPr lang="en-US" sz="2400" b="0" i="0" dirty="0">
              <a:solidFill>
                <a:srgbClr val="000000"/>
              </a:solidFill>
              <a:effectLst/>
              <a:latin typeface="Open Sans" panose="020B0606030504020204" pitchFamily="34" charset="0"/>
            </a:endParaRPr>
          </a:p>
          <a:p>
            <a:pPr algn="l">
              <a:buFont typeface="+mj-lt"/>
              <a:buAutoNum type="arabicPeriod"/>
            </a:pPr>
            <a:r>
              <a:rPr lang="en-US" sz="2400" b="0" i="0" dirty="0">
                <a:solidFill>
                  <a:srgbClr val="000000"/>
                </a:solidFill>
                <a:effectLst/>
                <a:latin typeface="Open Sans" panose="020B0606030504020204" pitchFamily="34" charset="0"/>
              </a:rPr>
              <a:t>Test the safety of the medical treatment in preclinical trials on a small number of participants. This is an essential step in clinical trials.</a:t>
            </a:r>
          </a:p>
          <a:p>
            <a:pPr algn="l">
              <a:buFont typeface="+mj-lt"/>
              <a:buAutoNum type="arabicPeriod"/>
            </a:pPr>
            <a:endParaRPr lang="en-US" sz="2400" b="0" i="0" dirty="0">
              <a:solidFill>
                <a:srgbClr val="000000"/>
              </a:solidFill>
              <a:effectLst/>
              <a:latin typeface="Open Sans" panose="020B0606030504020204" pitchFamily="34" charset="0"/>
            </a:endParaRPr>
          </a:p>
          <a:p>
            <a:pPr algn="l">
              <a:buFont typeface="+mj-lt"/>
              <a:buAutoNum type="arabicPeriod"/>
            </a:pPr>
            <a:r>
              <a:rPr lang="en-US" sz="2400" b="0" i="0" dirty="0">
                <a:solidFill>
                  <a:srgbClr val="000000"/>
                </a:solidFill>
                <a:effectLst/>
                <a:latin typeface="Open Sans" panose="020B0606030504020204" pitchFamily="34" charset="0"/>
              </a:rPr>
              <a:t>Determine the feasibility of your study, so you don’t waste resources and time.</a:t>
            </a:r>
          </a:p>
          <a:p>
            <a:pPr algn="l">
              <a:buFont typeface="+mj-lt"/>
              <a:buAutoNum type="arabicPeriod"/>
            </a:pPr>
            <a:r>
              <a:rPr lang="en-US" sz="2400" b="0" i="0" dirty="0">
                <a:solidFill>
                  <a:srgbClr val="000000"/>
                </a:solidFill>
                <a:effectLst/>
                <a:latin typeface="Open Sans" panose="020B0606030504020204" pitchFamily="34" charset="0"/>
              </a:rPr>
              <a:t>Provide preliminary data that you can use to improve your chances for funding and convince stakeholders that you have the necessary skills and expertise to successfully carry out the research.</a:t>
            </a:r>
          </a:p>
        </p:txBody>
      </p:sp>
    </p:spTree>
    <p:extLst>
      <p:ext uri="{BB962C8B-B14F-4D97-AF65-F5344CB8AC3E}">
        <p14:creationId xmlns:p14="http://schemas.microsoft.com/office/powerpoint/2010/main" val="328799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EB08F-F23B-D699-8C5B-0222614ACAE4}"/>
              </a:ext>
            </a:extLst>
          </p:cNvPr>
          <p:cNvSpPr>
            <a:spLocks noGrp="1"/>
          </p:cNvSpPr>
          <p:nvPr>
            <p:ph type="title"/>
          </p:nvPr>
        </p:nvSpPr>
        <p:spPr/>
        <p:txBody>
          <a:bodyPr>
            <a:normAutofit fontScale="90000"/>
          </a:bodyPr>
          <a:lstStyle/>
          <a:p>
            <a:r>
              <a:rPr lang="en-US" dirty="0">
                <a:solidFill>
                  <a:srgbClr val="FF0000"/>
                </a:solidFill>
              </a:rPr>
              <a:t>Importance of Pilot Study in Research</a:t>
            </a:r>
            <a:br>
              <a:rPr lang="en-US" dirty="0"/>
            </a:br>
            <a:endParaRPr lang="en-US" dirty="0"/>
          </a:p>
        </p:txBody>
      </p:sp>
      <p:sp>
        <p:nvSpPr>
          <p:cNvPr id="4" name="Slide Number Placeholder 3">
            <a:extLst>
              <a:ext uri="{FF2B5EF4-FFF2-40B4-BE49-F238E27FC236}">
                <a16:creationId xmlns:a16="http://schemas.microsoft.com/office/drawing/2014/main" id="{16A2C057-1B1D-7F84-10C0-110FBEB84A82}"/>
              </a:ext>
            </a:extLst>
          </p:cNvPr>
          <p:cNvSpPr>
            <a:spLocks noGrp="1"/>
          </p:cNvSpPr>
          <p:nvPr>
            <p:ph type="sldNum" sz="quarter" idx="12"/>
          </p:nvPr>
        </p:nvSpPr>
        <p:spPr/>
        <p:txBody>
          <a:bodyPr/>
          <a:lstStyle/>
          <a:p>
            <a:fld id="{A7CD31F4-64FA-4BA0-9498-67783267A8C8}" type="slidenum">
              <a:rPr lang="en-US" smtClean="0"/>
              <a:t>6</a:t>
            </a:fld>
            <a:endParaRPr lang="en-US"/>
          </a:p>
        </p:txBody>
      </p:sp>
      <p:sp>
        <p:nvSpPr>
          <p:cNvPr id="6" name="TextBox 5">
            <a:extLst>
              <a:ext uri="{FF2B5EF4-FFF2-40B4-BE49-F238E27FC236}">
                <a16:creationId xmlns:a16="http://schemas.microsoft.com/office/drawing/2014/main" id="{555EF955-1927-F786-DC7C-37FBE4C142B1}"/>
              </a:ext>
            </a:extLst>
          </p:cNvPr>
          <p:cNvSpPr txBox="1"/>
          <p:nvPr/>
        </p:nvSpPr>
        <p:spPr>
          <a:xfrm>
            <a:off x="0" y="1135945"/>
            <a:ext cx="12192000" cy="5816977"/>
          </a:xfrm>
          <a:prstGeom prst="rect">
            <a:avLst/>
          </a:prstGeom>
          <a:noFill/>
        </p:spPr>
        <p:txBody>
          <a:bodyPr wrap="square">
            <a:spAutoFit/>
          </a:bodyPr>
          <a:lstStyle/>
          <a:p>
            <a:pPr algn="l">
              <a:lnSpc>
                <a:spcPct val="150000"/>
              </a:lnSpc>
            </a:pPr>
            <a:r>
              <a:rPr lang="en-US" sz="2400" b="0" i="0" u="sng" dirty="0">
                <a:solidFill>
                  <a:srgbClr val="0000FF"/>
                </a:solidFill>
                <a:effectLst/>
                <a:latin typeface="Open Sans" panose="020B0606030504020204" pitchFamily="34" charset="0"/>
                <a:hlinkClick r:id="rId2"/>
              </a:rPr>
              <a:t>Pilot studies</a:t>
            </a:r>
            <a:r>
              <a:rPr lang="en-US" sz="2400" b="0" i="0" dirty="0">
                <a:solidFill>
                  <a:srgbClr val="000000"/>
                </a:solidFill>
                <a:effectLst/>
                <a:latin typeface="Open Sans" panose="020B0606030504020204" pitchFamily="34" charset="0"/>
              </a:rPr>
              <a:t> should be </a:t>
            </a:r>
            <a:r>
              <a:rPr lang="en-US" sz="2400" b="0" i="0" u="sng" dirty="0">
                <a:solidFill>
                  <a:srgbClr val="0000FF"/>
                </a:solidFill>
                <a:effectLst/>
                <a:latin typeface="Open Sans" panose="020B0606030504020204" pitchFamily="34" charset="0"/>
                <a:hlinkClick r:id="rId3"/>
              </a:rPr>
              <a:t>routinely incorporated into research design</a:t>
            </a:r>
            <a:r>
              <a:rPr lang="en-US" sz="2400" b="0" i="0" dirty="0">
                <a:solidFill>
                  <a:srgbClr val="000000"/>
                </a:solidFill>
                <a:effectLst/>
                <a:latin typeface="Open Sans" panose="020B0606030504020204" pitchFamily="34" charset="0"/>
              </a:rPr>
              <a:t>s because they:</a:t>
            </a:r>
          </a:p>
          <a:p>
            <a:pPr algn="l">
              <a:buFont typeface="+mj-lt"/>
              <a:buAutoNum type="arabicPeriod"/>
            </a:pPr>
            <a:r>
              <a:rPr lang="en-US" sz="2400" b="0" i="0" dirty="0">
                <a:solidFill>
                  <a:srgbClr val="000000"/>
                </a:solidFill>
                <a:effectLst/>
                <a:latin typeface="Open Sans" panose="020B0606030504020204" pitchFamily="34" charset="0"/>
              </a:rPr>
              <a:t>Help define the research question</a:t>
            </a:r>
          </a:p>
          <a:p>
            <a:pPr algn="l">
              <a:buFont typeface="+mj-lt"/>
              <a:buAutoNum type="arabicPeriod"/>
            </a:pPr>
            <a:endParaRPr lang="en-US" sz="2400" b="0" i="0" dirty="0">
              <a:solidFill>
                <a:srgbClr val="000000"/>
              </a:solidFill>
              <a:effectLst/>
              <a:latin typeface="Open Sans" panose="020B0606030504020204" pitchFamily="34" charset="0"/>
            </a:endParaRPr>
          </a:p>
          <a:p>
            <a:pPr algn="l">
              <a:buFont typeface="+mj-lt"/>
              <a:buAutoNum type="arabicPeriod"/>
            </a:pPr>
            <a:r>
              <a:rPr lang="en-US" sz="2400" b="0" i="0" dirty="0">
                <a:solidFill>
                  <a:srgbClr val="000000"/>
                </a:solidFill>
                <a:effectLst/>
                <a:latin typeface="Open Sans" panose="020B0606030504020204" pitchFamily="34" charset="0"/>
              </a:rPr>
              <a:t>Test the proposed study design and process. This could alert you to issues which may negatively affect your project.</a:t>
            </a:r>
          </a:p>
          <a:p>
            <a:pPr algn="l">
              <a:buFont typeface="+mj-lt"/>
              <a:buAutoNum type="arabicPeriod"/>
            </a:pPr>
            <a:endParaRPr lang="en-US" sz="2400" b="0" i="0" dirty="0">
              <a:solidFill>
                <a:srgbClr val="000000"/>
              </a:solidFill>
              <a:effectLst/>
              <a:latin typeface="Open Sans" panose="020B0606030504020204" pitchFamily="34" charset="0"/>
            </a:endParaRPr>
          </a:p>
          <a:p>
            <a:pPr algn="l">
              <a:buFont typeface="+mj-lt"/>
              <a:buAutoNum type="arabicPeriod"/>
            </a:pPr>
            <a:r>
              <a:rPr lang="en-US" sz="2400" b="0" i="0" dirty="0">
                <a:solidFill>
                  <a:srgbClr val="000000"/>
                </a:solidFill>
                <a:effectLst/>
                <a:latin typeface="Open Sans" panose="020B0606030504020204" pitchFamily="34" charset="0"/>
              </a:rPr>
              <a:t>Educate yourself on different techniques related to your study.</a:t>
            </a:r>
          </a:p>
          <a:p>
            <a:pPr algn="l">
              <a:buFont typeface="+mj-lt"/>
              <a:buAutoNum type="arabicPeriod"/>
            </a:pPr>
            <a:endParaRPr lang="en-US" sz="2400" b="0" i="0" dirty="0">
              <a:solidFill>
                <a:srgbClr val="000000"/>
              </a:solidFill>
              <a:effectLst/>
              <a:latin typeface="Open Sans" panose="020B0606030504020204" pitchFamily="34" charset="0"/>
            </a:endParaRPr>
          </a:p>
          <a:p>
            <a:pPr algn="l">
              <a:buFont typeface="+mj-lt"/>
              <a:buAutoNum type="arabicPeriod"/>
            </a:pPr>
            <a:r>
              <a:rPr lang="en-US" sz="2400" b="0" i="0" dirty="0">
                <a:solidFill>
                  <a:srgbClr val="000000"/>
                </a:solidFill>
                <a:effectLst/>
                <a:latin typeface="Open Sans" panose="020B0606030504020204" pitchFamily="34" charset="0"/>
              </a:rPr>
              <a:t>Test the safety of the medical treatment in preclinical trials on a small number of participants. This is an essential step in clinical trials.</a:t>
            </a:r>
          </a:p>
          <a:p>
            <a:pPr algn="l">
              <a:buFont typeface="+mj-lt"/>
              <a:buAutoNum type="arabicPeriod"/>
            </a:pPr>
            <a:endParaRPr lang="en-US" sz="2400" b="0" i="0" dirty="0">
              <a:solidFill>
                <a:srgbClr val="000000"/>
              </a:solidFill>
              <a:effectLst/>
              <a:latin typeface="Open Sans" panose="020B0606030504020204" pitchFamily="34" charset="0"/>
            </a:endParaRPr>
          </a:p>
          <a:p>
            <a:pPr algn="l">
              <a:buFont typeface="+mj-lt"/>
              <a:buAutoNum type="arabicPeriod"/>
            </a:pPr>
            <a:r>
              <a:rPr lang="en-US" sz="2400" b="0" i="0" dirty="0">
                <a:solidFill>
                  <a:srgbClr val="000000"/>
                </a:solidFill>
                <a:effectLst/>
                <a:latin typeface="Open Sans" panose="020B0606030504020204" pitchFamily="34" charset="0"/>
              </a:rPr>
              <a:t>Determine the feasibility of your study, so you don’t waste resources and time.</a:t>
            </a:r>
          </a:p>
          <a:p>
            <a:pPr algn="l">
              <a:buFont typeface="+mj-lt"/>
              <a:buAutoNum type="arabicPeriod"/>
            </a:pPr>
            <a:r>
              <a:rPr lang="en-US" sz="2400" b="0" i="0" dirty="0">
                <a:solidFill>
                  <a:srgbClr val="000000"/>
                </a:solidFill>
                <a:effectLst/>
                <a:latin typeface="Open Sans" panose="020B0606030504020204" pitchFamily="34" charset="0"/>
              </a:rPr>
              <a:t>Provide preliminary data that you can use to improve your chances for funding and convince stakeholders that you have the necessary skills and expertise to successfully carry out the research.</a:t>
            </a:r>
          </a:p>
        </p:txBody>
      </p:sp>
    </p:spTree>
    <p:extLst>
      <p:ext uri="{BB962C8B-B14F-4D97-AF65-F5344CB8AC3E}">
        <p14:creationId xmlns:p14="http://schemas.microsoft.com/office/powerpoint/2010/main" val="28211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Graphical user interface, text&#10;&#10;Description automatically generated">
            <a:extLst>
              <a:ext uri="{FF2B5EF4-FFF2-40B4-BE49-F238E27FC236}">
                <a16:creationId xmlns:a16="http://schemas.microsoft.com/office/drawing/2014/main" id="{7697EE4B-40D4-882B-51F2-270F5BC0B7F9}"/>
              </a:ext>
            </a:extLst>
          </p:cNvPr>
          <p:cNvPicPr>
            <a:picLocks noGrp="1" noChangeAspect="1"/>
          </p:cNvPicPr>
          <p:nvPr>
            <p:ph idx="1"/>
          </p:nvPr>
        </p:nvPicPr>
        <p:blipFill rotWithShape="1">
          <a:blip r:embed="rId2"/>
          <a:srcRect r="899"/>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4" name="Slide Number Placeholder 3">
            <a:extLst>
              <a:ext uri="{FF2B5EF4-FFF2-40B4-BE49-F238E27FC236}">
                <a16:creationId xmlns:a16="http://schemas.microsoft.com/office/drawing/2014/main" id="{0F68DE42-92F2-8662-178A-D3640C94DE69}"/>
              </a:ext>
            </a:extLst>
          </p:cNvPr>
          <p:cNvSpPr>
            <a:spLocks noGrp="1"/>
          </p:cNvSpPr>
          <p:nvPr>
            <p:ph type="sldNum" sz="quarter" idx="12"/>
          </p:nvPr>
        </p:nvSpPr>
        <p:spPr>
          <a:xfrm>
            <a:off x="8610600" y="6304312"/>
            <a:ext cx="2743200" cy="365125"/>
          </a:xfrm>
        </p:spPr>
        <p:txBody>
          <a:bodyPr vert="horz" lIns="91440" tIns="45720" rIns="91440" bIns="45720" rtlCol="0" anchor="ctr">
            <a:normAutofit/>
          </a:bodyPr>
          <a:lstStyle/>
          <a:p>
            <a:pPr>
              <a:spcAft>
                <a:spcPts val="600"/>
              </a:spcAft>
            </a:pPr>
            <a:fld id="{A7CD31F4-64FA-4BA0-9498-67783267A8C8}" type="slidenum">
              <a:rPr lang="en-US">
                <a:solidFill>
                  <a:schemeClr val="bg1"/>
                </a:solidFill>
              </a:rPr>
              <a:pPr>
                <a:spcAft>
                  <a:spcPts val="600"/>
                </a:spcAft>
              </a:pPr>
              <a:t>7</a:t>
            </a:fld>
            <a:endParaRPr lang="en-US">
              <a:solidFill>
                <a:schemeClr val="bg1"/>
              </a:solidFill>
            </a:endParaRPr>
          </a:p>
        </p:txBody>
      </p:sp>
    </p:spTree>
    <p:extLst>
      <p:ext uri="{BB962C8B-B14F-4D97-AF65-F5344CB8AC3E}">
        <p14:creationId xmlns:p14="http://schemas.microsoft.com/office/powerpoint/2010/main" val="1029053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4701E50-45D1-B252-15C5-2B4C1BEF5CBC}"/>
              </a:ext>
            </a:extLst>
          </p:cNvPr>
          <p:cNvPicPr>
            <a:picLocks noGrp="1" noChangeAspect="1"/>
          </p:cNvPicPr>
          <p:nvPr>
            <p:ph idx="1"/>
          </p:nvPr>
        </p:nvPicPr>
        <p:blipFill rotWithShape="1">
          <a:blip r:embed="rId2"/>
          <a:srcRect l="298" r="1054"/>
          <a:stretch/>
        </p:blipFill>
        <p:spPr>
          <a:xfrm>
            <a:off x="180279" y="1392702"/>
            <a:ext cx="11827082" cy="5302880"/>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4" name="Slide Number Placeholder 3">
            <a:extLst>
              <a:ext uri="{FF2B5EF4-FFF2-40B4-BE49-F238E27FC236}">
                <a16:creationId xmlns:a16="http://schemas.microsoft.com/office/drawing/2014/main" id="{11A58C66-BDFD-4346-F144-9526FB204FCF}"/>
              </a:ext>
            </a:extLst>
          </p:cNvPr>
          <p:cNvSpPr>
            <a:spLocks noGrp="1"/>
          </p:cNvSpPr>
          <p:nvPr>
            <p:ph type="sldNum" sz="quarter" idx="12"/>
          </p:nvPr>
        </p:nvSpPr>
        <p:spPr>
          <a:xfrm>
            <a:off x="8610600" y="6304312"/>
            <a:ext cx="2743200" cy="365125"/>
          </a:xfrm>
        </p:spPr>
        <p:txBody>
          <a:bodyPr vert="horz" lIns="91440" tIns="45720" rIns="91440" bIns="45720" rtlCol="0" anchor="ctr">
            <a:normAutofit/>
          </a:bodyPr>
          <a:lstStyle/>
          <a:p>
            <a:pPr>
              <a:spcAft>
                <a:spcPts val="600"/>
              </a:spcAft>
            </a:pPr>
            <a:fld id="{A7CD31F4-64FA-4BA0-9498-67783267A8C8}" type="slidenum">
              <a:rPr lang="en-US">
                <a:solidFill>
                  <a:schemeClr val="bg1"/>
                </a:solidFill>
              </a:rPr>
              <a:pPr>
                <a:spcAft>
                  <a:spcPts val="600"/>
                </a:spcAft>
              </a:pPr>
              <a:t>8</a:t>
            </a:fld>
            <a:endParaRPr lang="en-US">
              <a:solidFill>
                <a:schemeClr val="bg1"/>
              </a:solidFill>
            </a:endParaRPr>
          </a:p>
        </p:txBody>
      </p:sp>
      <p:sp>
        <p:nvSpPr>
          <p:cNvPr id="7" name="Rectangle 6">
            <a:extLst>
              <a:ext uri="{FF2B5EF4-FFF2-40B4-BE49-F238E27FC236}">
                <a16:creationId xmlns:a16="http://schemas.microsoft.com/office/drawing/2014/main" id="{9F8394E1-3596-374D-7BB8-40F63287F63B}"/>
              </a:ext>
            </a:extLst>
          </p:cNvPr>
          <p:cNvSpPr/>
          <p:nvPr/>
        </p:nvSpPr>
        <p:spPr>
          <a:xfrm>
            <a:off x="662609" y="188563"/>
            <a:ext cx="1089328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rPr>
              <a:t>Significance</a:t>
            </a:r>
          </a:p>
        </p:txBody>
      </p:sp>
    </p:spTree>
    <p:extLst>
      <p:ext uri="{BB962C8B-B14F-4D97-AF65-F5344CB8AC3E}">
        <p14:creationId xmlns:p14="http://schemas.microsoft.com/office/powerpoint/2010/main" val="293515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3" name="Freeform: Shape 1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3B285216-F0F1-4893-3291-0F3EE5517709}"/>
              </a:ext>
            </a:extLst>
          </p:cNvPr>
          <p:cNvSpPr>
            <a:spLocks noGrp="1"/>
          </p:cNvSpPr>
          <p:nvPr>
            <p:ph type="title"/>
          </p:nvPr>
        </p:nvSpPr>
        <p:spPr>
          <a:xfrm>
            <a:off x="841248" y="644652"/>
            <a:ext cx="3182112" cy="5568696"/>
          </a:xfrm>
        </p:spPr>
        <p:txBody>
          <a:bodyPr vert="horz" lIns="91440" tIns="45720" rIns="91440" bIns="45720" rtlCol="0" anchor="ctr">
            <a:normAutofit/>
          </a:bodyPr>
          <a:lstStyle/>
          <a:p>
            <a:r>
              <a:rPr lang="en-US" sz="6600">
                <a:solidFill>
                  <a:srgbClr val="FFFFFF"/>
                </a:solidFill>
              </a:rPr>
              <a:t>Components of a Pilot Study</a:t>
            </a:r>
            <a:br>
              <a:rPr lang="en-US" sz="6600">
                <a:solidFill>
                  <a:srgbClr val="FFFFFF"/>
                </a:solidFill>
              </a:rPr>
            </a:br>
            <a:endParaRPr lang="en-US" sz="6600">
              <a:solidFill>
                <a:srgbClr val="FFFFFF"/>
              </a:solidFill>
            </a:endParaRPr>
          </a:p>
        </p:txBody>
      </p:sp>
      <p:sp>
        <p:nvSpPr>
          <p:cNvPr id="6" name="TextBox 5">
            <a:extLst>
              <a:ext uri="{FF2B5EF4-FFF2-40B4-BE49-F238E27FC236}">
                <a16:creationId xmlns:a16="http://schemas.microsoft.com/office/drawing/2014/main" id="{D8BC0F00-9C69-BF0D-F084-DFB0137B4EF6}"/>
              </a:ext>
            </a:extLst>
          </p:cNvPr>
          <p:cNvSpPr txBox="1"/>
          <p:nvPr/>
        </p:nvSpPr>
        <p:spPr>
          <a:xfrm>
            <a:off x="5006296" y="0"/>
            <a:ext cx="6933913" cy="6858000"/>
          </a:xfrm>
          <a:prstGeom prst="rect">
            <a:avLst/>
          </a:prstGeom>
        </p:spPr>
        <p:txBody>
          <a:bodyPr vert="horz" lIns="91440" tIns="45720" rIns="91440" bIns="45720" rtlCol="0" anchor="ctr">
            <a:normAutofit fontScale="85000" lnSpcReduction="20000"/>
          </a:bodyPr>
          <a:lstStyle/>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Whether your research is a clinical trial of a medical treatment or a survey in the form of a questionnaire, you want your study to be informative and add value to your research field. </a:t>
            </a: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Sample size and selection. </a:t>
            </a:r>
            <a:r>
              <a:rPr kumimoji="0" lang="en-US" sz="2600" b="0"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Your data needs to be representative of the target study population. You should use statistical methods to estimate the feasibility of your sample size.</a:t>
            </a: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Determine the criteria</a:t>
            </a:r>
            <a:r>
              <a:rPr kumimoji="0" lang="en-US" sz="2600" b="0"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 for a successful pilot study based on the objectives of your study. How will your pilot study address these criteria?</a:t>
            </a: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When recruiting subjects or collecting </a:t>
            </a:r>
            <a:r>
              <a:rPr kumimoji="0" lang="en-US" sz="2600" b="1"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samples</a:t>
            </a:r>
            <a:r>
              <a:rPr kumimoji="0" lang="en-US" sz="2600" b="0"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 ensure that the process is practical and manageable.</a:t>
            </a: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Always test the </a:t>
            </a:r>
            <a:r>
              <a:rPr kumimoji="0" lang="en-US" sz="2600" b="1"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measurement instrument</a:t>
            </a:r>
            <a:r>
              <a:rPr kumimoji="0" lang="en-US" sz="2600" b="0"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 This could be a questionnaire, equipment, or methods used. Is it realistic and workable? How can it be improved?</a:t>
            </a: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Data entry and analysis</a:t>
            </a:r>
            <a:r>
              <a:rPr kumimoji="0" lang="en-US" sz="2600" b="0"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 Run the trial data through your proposed statistical analysis to see whether your proposed analysis is appropriate for your data set.</a:t>
            </a: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Create a </a:t>
            </a:r>
            <a:r>
              <a:rPr kumimoji="0" lang="en-US" sz="2600" b="1"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flow chart </a:t>
            </a:r>
            <a:r>
              <a:rPr kumimoji="0" lang="en-US" sz="2600" b="0" i="0" u="none" strike="noStrike" kern="1200" cap="none" spc="0" normalizeH="0" baseline="0" noProof="0" dirty="0">
                <a:ln>
                  <a:noFill/>
                </a:ln>
                <a:solidFill>
                  <a:srgbClr val="002060"/>
                </a:solidFill>
                <a:effectLst/>
                <a:uLnTx/>
                <a:uFillTx/>
                <a:latin typeface="Abadi" panose="020B0604020104020204" pitchFamily="34" charset="0"/>
                <a:ea typeface="+mn-ea"/>
                <a:cs typeface="+mn-cs"/>
              </a:rPr>
              <a:t>of the process.</a:t>
            </a:r>
            <a:endParaRPr kumimoji="0" lang="en-US" sz="1800" b="0" i="0" u="none" strike="noStrike" kern="1200" cap="none" spc="0" normalizeH="0" baseline="0" noProof="0" dirty="0">
              <a:ln>
                <a:noFill/>
              </a:ln>
              <a:solidFill>
                <a:srgbClr val="002060"/>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AE00ED15-D437-F1A6-61FE-DDA731158E05}"/>
              </a:ext>
            </a:extLst>
          </p:cNvPr>
          <p:cNvSpPr>
            <a:spLocks noGrp="1"/>
          </p:cNvSpPr>
          <p:nvPr>
            <p:ph type="sldNum" sz="quarter" idx="12"/>
          </p:nvPr>
        </p:nvSpPr>
        <p:spPr>
          <a:xfrm>
            <a:off x="9704832" y="6356350"/>
            <a:ext cx="164592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7CD31F4-64FA-4BA0-9498-67783267A8C8}" type="slidenum">
              <a:rPr kumimoji="0" lang="en-US" sz="1600" b="0" i="0" u="none" strike="noStrike" kern="1200" cap="none" spc="0" normalizeH="0" baseline="0" noProof="0">
                <a:ln>
                  <a:noFill/>
                </a:ln>
                <a:solidFill>
                  <a:prstClr val="black"/>
                </a:solidFill>
                <a:effectLst/>
                <a:uLnTx/>
                <a:uFillTx/>
                <a:latin typeface="The Hand Bold"/>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600" b="0" i="0" u="none" strike="noStrike" kern="1200" cap="none" spc="0" normalizeH="0" baseline="0" noProof="0">
              <a:ln>
                <a:noFill/>
              </a:ln>
              <a:solidFill>
                <a:prstClr val="black"/>
              </a:solidFill>
              <a:effectLst/>
              <a:uLnTx/>
              <a:uFillTx/>
              <a:latin typeface="The Hand Bold"/>
              <a:ea typeface="+mn-ea"/>
              <a:cs typeface="+mn-cs"/>
            </a:endParaRPr>
          </a:p>
        </p:txBody>
      </p:sp>
    </p:spTree>
    <p:extLst>
      <p:ext uri="{BB962C8B-B14F-4D97-AF65-F5344CB8AC3E}">
        <p14:creationId xmlns:p14="http://schemas.microsoft.com/office/powerpoint/2010/main" val="426758446"/>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46</TotalTime>
  <Words>639</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Abadi</vt:lpstr>
      <vt:lpstr>Arial</vt:lpstr>
      <vt:lpstr>Open Sans</vt:lpstr>
      <vt:lpstr>The Hand Bold</vt:lpstr>
      <vt:lpstr>The Serif Hand Black</vt:lpstr>
      <vt:lpstr>SketchyVTI</vt:lpstr>
      <vt:lpstr> Topic 6 Pilot study  </vt:lpstr>
      <vt:lpstr>What is a Pilot Study? </vt:lpstr>
      <vt:lpstr>What is a Pilot Study? </vt:lpstr>
      <vt:lpstr>PowerPoint Presentation</vt:lpstr>
      <vt:lpstr>Importance of Pilot Study in Research </vt:lpstr>
      <vt:lpstr>Importance of Pilot Study in Research </vt:lpstr>
      <vt:lpstr>PowerPoint Presentation</vt:lpstr>
      <vt:lpstr>PowerPoint Presentation</vt:lpstr>
      <vt:lpstr>Components of a Pilot Study </vt:lpstr>
      <vt:lpstr>PowerPoint Presentation</vt:lpstr>
      <vt:lpstr>PowerPoint Presentation</vt:lpstr>
      <vt:lpstr>Analysis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6 Pilot study</dc:title>
  <dc:creator>Assoc. Prof. Dr. Jugindar Singh</dc:creator>
  <cp:lastModifiedBy>Assoc. Prof. Dr. Jugindar Singh</cp:lastModifiedBy>
  <cp:revision>3</cp:revision>
  <dcterms:created xsi:type="dcterms:W3CDTF">2022-05-20T02:00:43Z</dcterms:created>
  <dcterms:modified xsi:type="dcterms:W3CDTF">2022-07-10T13:45:54Z</dcterms:modified>
</cp:coreProperties>
</file>