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12" r:id="rId4"/>
  </p:sldMasterIdLst>
  <p:notesMasterIdLst>
    <p:notesMasterId r:id="rId22"/>
  </p:notesMasterIdLst>
  <p:sldIdLst>
    <p:sldId id="989" r:id="rId5"/>
    <p:sldId id="1156" r:id="rId6"/>
    <p:sldId id="514" r:id="rId7"/>
    <p:sldId id="524" r:id="rId8"/>
    <p:sldId id="268" r:id="rId9"/>
    <p:sldId id="277" r:id="rId10"/>
    <p:sldId id="278" r:id="rId11"/>
    <p:sldId id="601" r:id="rId12"/>
    <p:sldId id="260" r:id="rId13"/>
    <p:sldId id="271" r:id="rId14"/>
    <p:sldId id="272" r:id="rId15"/>
    <p:sldId id="320" r:id="rId16"/>
    <p:sldId id="323" r:id="rId17"/>
    <p:sldId id="270" r:id="rId18"/>
    <p:sldId id="321" r:id="rId19"/>
    <p:sldId id="274" r:id="rId20"/>
    <p:sldId id="11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FBE9-581C-47BE-9071-F8D683F8B25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10AD-A763-4AB4-A8AF-1AC04B81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C6E6FCE-744A-0B50-B8F2-C5C83DD25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8F0FF6-E642-47DB-886D-0A61A546DB4C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8DD496F-AA6B-FC4D-2F27-7A77CE2DF4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1CEFE74-BF2A-CCF9-85AD-AFFD5E9948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Data &amp; Measurement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EACD289-BBCD-0B4C-AA63-B581E028A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5B2EA9-5FF9-474D-9F67-0B8872612008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8602755-F566-F4EB-A608-C5100C676F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81F7DAE-954A-BF65-13E8-0D6A1BFAE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Data &amp; Measurement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5006600-7E97-FDFE-40E1-BD7DE0C0F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BFEAF-7802-4B4B-B0FC-DCFE58C2C21F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2D7866F-7EF3-1176-DCCC-B771E0B190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723AF04-49B0-F3C6-4098-36F007670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Data &amp; Measurement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17D6-3A06-4B50-9036-624F0EACB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ADF53-40A7-4607-9F07-A3452BEB4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C447-0200-4E02-8FEA-6A76BD08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F0CE-F1D2-44A5-9D31-7547E756459E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F3096-C29E-4399-96C2-D692968C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192F-E4C9-460D-A5CF-27AF4438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310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5048-102E-4FEF-BF15-53F8762D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14E0-0AEB-400C-9CDB-EA21C3DD3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D3EE6-8278-4028-87DC-3A8952EE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5FEE-D4BF-4019-A88E-57FCFD20B7EF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C37FF-A26F-4880-AA64-995996DD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0176F-B256-4967-872C-E609D19B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008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E816E-9A8D-43A2-8BD9-C5761B58B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390CD-87C4-422B-BC3A-F61E3CA02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30472-6F65-4AD0-8DEA-C244102D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010-18F7-400A-9FB7-A24EF85F25D6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3C84-47D1-4A6D-9FE9-8CCB0832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C064-B154-4884-A9C7-FF13D4EC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502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7763"/>
            <a:ext cx="317076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8575"/>
            <a:ext cx="316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981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012085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5719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20825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271048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77684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89206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7325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3C22-678F-4C27-8EFC-3A949052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AB2B4-5211-4D48-93C6-804FAB4D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290F-DE03-41BA-B6DA-ED3E3D49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9494-420D-40B4-83AD-9BE99982E4AE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696A-D3B0-4E34-9336-75BDAE1B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F7E6-EFB5-4A4D-9BBB-ACA70CB5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985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29008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01314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111554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200" y="1584000"/>
            <a:ext cx="5232000" cy="4306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16800" cy="43063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04.01.16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Missing Value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6335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DBE5-0451-4DAD-913D-7794E6B8698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85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286C-BE92-49E9-8776-45BDAE65466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D26B-B024-46E7-B186-A8C3CA95E7F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8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D55D-B946-4FF4-9EAA-06513698366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2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B300-A2C4-4F4F-8E02-B1165257624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7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421B-9DD4-45FD-B1BA-032F5392ECB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8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A6E8-3462-4CC9-B134-2AD79FBB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6F89-49E7-4390-8E6C-4EC9909E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76C25-D2BC-4B23-9494-33B90BAC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C9AA-EA30-4641-93F3-9715AC2884E2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3AE5-79CD-4A17-AA44-3B6F9292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8C41-1218-4755-A577-75E01B7A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6494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2260-276F-4D5E-9CDF-00FD36EFBB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57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6A6D-DF7F-404D-9A78-65748E7109C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80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1897-C088-4051-A63D-A5173CDE828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4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9EE7-01D9-44A6-BEBA-E61083FFA52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72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148E-9C5E-4F60-AD20-73711D750C4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49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D4C4-EE29-42C5-978B-14275BAAF37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49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0" y="1600200"/>
            <a:ext cx="47244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0" y="3938589"/>
            <a:ext cx="47244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F4FF-8FD6-415F-B714-AFDC4BBFFEC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66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30400" y="1600200"/>
            <a:ext cx="96520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0400" y="3938589"/>
            <a:ext cx="96520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2FC1-97C5-4BEB-9D7A-C5C2FACF2E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9794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2F6-581D-47F1-8B1A-86FDBBC9B90C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36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8422-6479-4BF5-81A8-2897B3A4277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7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C78E-C3D6-4CF2-B9E0-FB1C8A09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7E3F-81C6-41B9-A8F6-C19707AEF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68BC3-27B0-4A4E-A6FE-9105AEFCA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93E54-7E6E-444A-894A-219AEA75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3B87-102D-487D-8175-BBCE42897892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11EB0-B04D-4D09-9C85-26833186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C61B-E635-4A98-9B69-57882B51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768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9643-15C8-4229-84E3-F66E83161475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56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14A-3C57-4A0F-BF8A-EB4B37D3A47D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87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0260-446D-48DB-AE0B-5DC147F9D693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3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459B-678A-48C7-9FBE-761445FBEA0E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3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E87-CE0C-4B51-848A-5B10C2ED92A6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85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E083-7363-473F-881B-6635010CA8BF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9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A20C-1932-484B-ABB8-B6531B80A8E9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5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C2F6-1E14-4D12-9E00-1C7644BBAB9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4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3707-53A1-4443-8AC3-F87491E176D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13C9-ED47-4F52-BBDC-E721207E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949C-3584-4932-8EBD-404A0BC1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A4862-EE3F-4304-B661-07EF1706E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6B499-0D36-4881-B689-98BE37E23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49B93-5A00-483F-8FFB-BCD1D1973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F61DF7-3673-491F-A07C-43DE7775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265-07BD-4F7A-9519-77D35877AF2E}" type="datetime1">
              <a:rPr lang="en-MY" smtClean="0"/>
              <a:t>20/5/2022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8519D-4B28-4724-87F4-FF19AFE8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B10FD-D3E4-47A7-B373-B9989E5D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90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FF09-2B60-486A-8D31-8A113280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A5723-AB6D-41F9-88CB-39409675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16A-EC59-4A77-BD99-9F07555EAB57}" type="datetime1">
              <a:rPr lang="en-MY" smtClean="0"/>
              <a:t>20/5/2022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24F50-D023-4E01-A146-B216579A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298ED-931B-4ABD-AAD7-AA02B8E4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863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CA80D-E509-45FF-9D88-FC258D36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66F1-CC91-4B96-85E3-2116CCEAC460}" type="datetime1">
              <a:rPr lang="en-MY" smtClean="0"/>
              <a:t>20/5/2022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87931-6837-4778-B34B-6E2EE98D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FC0D5-E10D-4E57-999E-EF376239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367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8F73-5FE1-43A8-A149-A0B7ADF5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0BDF-1B73-4E46-870C-C9056BB1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B59C9-52A2-45FC-A581-C7B850190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2A6E6-AE60-4C82-AA6F-221B9886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F85C-F16B-4D78-8333-D8A567B731D6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BF3DF-ABD0-4F2F-A54E-FAF223A3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E4EBB-3C86-44E1-978E-0DB7D9EF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822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41EA-BA8D-4049-B79E-2995B5FA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C5005-9314-4AF2-A973-9EDF72727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03836-539A-43F5-B0CE-97CDDB5D0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D1645-F2F7-4FC8-B3AB-7DD1E569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DC9F-B953-46DF-945D-F151352A0ACB}" type="datetime1">
              <a:rPr lang="en-MY" smtClean="0"/>
              <a:t>20/5/2022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F6F4B-41EA-4351-BEE0-D386546C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Dr Jugindar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4F004-E8CC-4569-853B-300792D5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757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F01AB-951C-48B1-BE70-462F9E2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FCDEC-FFAE-4627-814D-CA623A6F7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D0DA-7F8A-491F-B1D6-0070A77E9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1D17-4F67-4F43-9762-E370DF562981}" type="datetime1">
              <a:rPr lang="en-MY" smtClean="0"/>
              <a:t>20/5/2022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B798-591C-4B41-A6E5-F307F4E99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/>
              <a:t>Dr Jugindar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52B5-B25D-404B-AB59-398BA153A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0BE9-DDF7-453E-839E-57B6B292D8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13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0"/>
            <a:ext cx="210184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7367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00000"/>
                </a:solidFill>
              </a:rPr>
              <a:t>Title of Slides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4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9"/>
            <a:ext cx="669713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1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517C-9984-4963-8BEF-A6D277C11EA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08C7-7F87-44BF-96C7-20B0D63E7B83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AD117F3-FB5C-4FC8-9ECA-9DDCF1D6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38" r="-1" b="10543"/>
          <a:stretch/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5E3FF-FA11-43C7-807D-3BA60C286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88930" cy="570574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MY" sz="10800" dirty="0"/>
            </a:br>
            <a:r>
              <a:rPr lang="en-MY" sz="10800" dirty="0"/>
              <a:t>Topic 6 Reliability</a:t>
            </a:r>
            <a:br>
              <a:rPr lang="en-MY" sz="10800" dirty="0"/>
            </a:br>
            <a:br>
              <a:rPr lang="en-MY" sz="10800" dirty="0"/>
            </a:br>
            <a:endParaRPr lang="en-MY" sz="10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7725-8BC7-494B-AEE6-38ADA3D4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96158"/>
            <a:ext cx="12188930" cy="561832"/>
          </a:xfrm>
        </p:spPr>
        <p:txBody>
          <a:bodyPr>
            <a:normAutofit/>
          </a:bodyPr>
          <a:lstStyle/>
          <a:p>
            <a:pPr algn="ctr"/>
            <a:r>
              <a:rPr lang="en-MY" sz="2000" b="1" dirty="0"/>
              <a:t>Dr Jugindar Singh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1DD44-2D6D-45A5-8677-5F11EB05F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5" y="4553502"/>
            <a:ext cx="2133785" cy="23044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2DF30-79EF-47EF-8B56-5FA245E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E8422F2-94EB-3729-93CE-9D21B5FB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What is Cronbach Coefficient Alpha?</a:t>
            </a:r>
            <a:endParaRPr lang="en-US" altLang="en-US" sz="400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78D814D-3254-BAA6-4417-08F0B86F4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3400"/>
              <a:t>The theory behind it is that the observed score is equal to the true score plus the measurement error (</a:t>
            </a:r>
            <a:r>
              <a:rPr lang="en-US" altLang="en-US" sz="3400" b="1">
                <a:solidFill>
                  <a:srgbClr val="FF0000"/>
                </a:solidFill>
              </a:rPr>
              <a:t>Y = T + E</a:t>
            </a:r>
            <a:r>
              <a:rPr lang="en-US" altLang="en-US" sz="3400"/>
              <a:t>). </a:t>
            </a:r>
          </a:p>
          <a:p>
            <a:pPr eaLnBrk="1" hangingPunct="1"/>
            <a:r>
              <a:rPr lang="en-US" altLang="en-US" sz="3400"/>
              <a:t>For example, I know 80% of the materials but my score is 85% because of lucky guessing. In this case, my observed score is 85 while my true score is 80. The additional five points are due to the </a:t>
            </a:r>
            <a:r>
              <a:rPr lang="en-US" altLang="en-US" sz="3400" b="1">
                <a:solidFill>
                  <a:srgbClr val="FF0000"/>
                </a:solidFill>
              </a:rPr>
              <a:t>measurement error</a:t>
            </a:r>
            <a:r>
              <a:rPr lang="en-US" altLang="en-US" sz="3400"/>
              <a:t>.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173B0E1-BC3D-7948-DBBF-75862A2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What is Cronbach Coefficient Alpha?</a:t>
            </a:r>
            <a:endParaRPr lang="en-US" altLang="en-US" sz="400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0A332EB-9E14-A376-6DF4-9996A49E4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3400"/>
              <a:t>A reliable test should </a:t>
            </a:r>
            <a:r>
              <a:rPr lang="en-US" altLang="en-US" sz="3400">
                <a:solidFill>
                  <a:srgbClr val="FF0000"/>
                </a:solidFill>
              </a:rPr>
              <a:t>minimize the measurement error</a:t>
            </a:r>
            <a:r>
              <a:rPr lang="en-US" altLang="en-US" sz="3400"/>
              <a:t> so that the error is not highly correlated with the true score. </a:t>
            </a:r>
          </a:p>
          <a:p>
            <a:pPr eaLnBrk="1" hangingPunct="1"/>
            <a:r>
              <a:rPr lang="en-US" altLang="en-US" sz="3400"/>
              <a:t>On the other hand, the relationship between true score and observed score should be strong. Cronbach Alpha examines this relationship.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C472FAE-9377-C357-FAAE-30664EA5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31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What is Cronbach Coefficient Alpha?</a:t>
            </a:r>
            <a:endParaRPr lang="en-US" altLang="en-US" sz="400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34A1E9E-6AB1-1C3B-AD7C-732E7D7F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4800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Two types of Cronbach Alpha: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</a:rPr>
              <a:t>Standardized</a:t>
            </a:r>
            <a:r>
              <a:rPr lang="en-US" altLang="en-US"/>
              <a:t>: based on item correlation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</a:rPr>
              <a:t>Raw</a:t>
            </a:r>
            <a:r>
              <a:rPr lang="en-US" altLang="en-US"/>
              <a:t>: based on item covariance matrix</a:t>
            </a:r>
          </a:p>
          <a:p>
            <a:pPr>
              <a:lnSpc>
                <a:spcPct val="80000"/>
              </a:lnSpc>
            </a:pPr>
            <a:r>
              <a:rPr lang="en-US" altLang="en-US"/>
              <a:t>What is covariance?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One variable: one distribution, one variance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Two variables: co-variance </a:t>
            </a:r>
            <a:r>
              <a:rPr lang="en-US" altLang="en-US">
                <a:solidFill>
                  <a:srgbClr val="FF0000"/>
                </a:solidFill>
              </a:rPr>
              <a:t>(Mexican hat)</a:t>
            </a:r>
          </a:p>
          <a:p>
            <a:pPr lvl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F237B983-7E9A-94D2-6E15-76EA6616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066801"/>
            <a:ext cx="3509962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 descr="http://i00.i.aliimg.com/wsphoto/v0/550107124_1/20-pcs-lot-Oversized-Colorful-Mexican-Party-Hat-EMS-Free-Shipping.jpg">
            <a:extLst>
              <a:ext uri="{FF2B5EF4-FFF2-40B4-BE49-F238E27FC236}">
                <a16:creationId xmlns:a16="http://schemas.microsoft.com/office/drawing/2014/main" id="{C3B1781E-7E54-0322-62F1-EAA25C8E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56050"/>
            <a:ext cx="3505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7127D4F-F428-7B05-FE92-62AC8B9B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5257800" cy="1143000"/>
          </a:xfrm>
        </p:spPr>
        <p:txBody>
          <a:bodyPr/>
          <a:lstStyle/>
          <a:p>
            <a:r>
              <a:rPr lang="en-US" altLang="en-US"/>
              <a:t>Always check the data accuracy!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20F8C63-72A9-B4BB-6CBA-3BAD7BD5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876800" cy="4525963"/>
          </a:xfrm>
        </p:spPr>
        <p:txBody>
          <a:bodyPr/>
          <a:lstStyle/>
          <a:p>
            <a:r>
              <a:rPr lang="en-US" altLang="en-US"/>
              <a:t>Before doing any computation, we should always check the accuracy of the data.</a:t>
            </a:r>
          </a:p>
          <a:p>
            <a:r>
              <a:rPr lang="en-US" altLang="en-US"/>
              <a:t>The easiest way is to look at the distributions.</a:t>
            </a:r>
          </a:p>
          <a:p>
            <a:r>
              <a:rPr lang="en-US" altLang="en-US"/>
              <a:t>The scale is from 1 to 7. </a:t>
            </a:r>
            <a:r>
              <a:rPr lang="ja-JP" altLang="en-US"/>
              <a:t>“</a:t>
            </a:r>
            <a:r>
              <a:rPr lang="en-US" altLang="ja-JP"/>
              <a:t>10</a:t>
            </a:r>
            <a:r>
              <a:rPr lang="ja-JP" altLang="en-US"/>
              <a:t>”</a:t>
            </a:r>
            <a:r>
              <a:rPr lang="en-US" altLang="ja-JP"/>
              <a:t> must be a typo!</a:t>
            </a:r>
            <a:endParaRPr lang="en-US" altLang="en-US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0A6DB660-1936-0ABF-D6CE-C81BB5427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74638"/>
            <a:ext cx="2486025" cy="6418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BEE62B0-9DCA-3B91-9137-7D323970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r>
              <a:rPr lang="en-US" altLang="en-US"/>
              <a:t>Entire set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21CAA84-BABD-A9AA-E5DC-57FC95E1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950" y="914400"/>
            <a:ext cx="4438650" cy="4724400"/>
          </a:xfrm>
        </p:spPr>
        <p:txBody>
          <a:bodyPr/>
          <a:lstStyle/>
          <a:p>
            <a:r>
              <a:rPr lang="en-US" altLang="en-US" sz="2800"/>
              <a:t>Cronbach Alpha is about the </a:t>
            </a:r>
            <a:r>
              <a:rPr lang="en-US" altLang="en-US" sz="2800">
                <a:solidFill>
                  <a:srgbClr val="FF0000"/>
                </a:solidFill>
              </a:rPr>
              <a:t>entire scale</a:t>
            </a:r>
            <a:r>
              <a:rPr lang="en-US" altLang="en-US" sz="2800"/>
              <a:t>. </a:t>
            </a:r>
          </a:p>
          <a:p>
            <a:r>
              <a:rPr lang="en-US" altLang="en-US" sz="2800"/>
              <a:t>There is NO alpha for a single item.</a:t>
            </a:r>
          </a:p>
          <a:p>
            <a:r>
              <a:rPr lang="en-US" altLang="en-US" sz="2800"/>
              <a:t>The number next to each item tells you: if this column is excluded (</a:t>
            </a:r>
            <a:r>
              <a:rPr lang="en-US" altLang="en-US" sz="2800" b="1">
                <a:solidFill>
                  <a:srgbClr val="FF0000"/>
                </a:solidFill>
              </a:rPr>
              <a:t>excluded Col</a:t>
            </a:r>
            <a:r>
              <a:rPr lang="en-US" altLang="en-US" sz="2800"/>
              <a:t>), how would the alpha be changed?</a:t>
            </a:r>
          </a:p>
          <a:p>
            <a:r>
              <a:rPr lang="en-US" altLang="en-US" sz="2800"/>
              <a:t>This scale is OK, but not great (Cronbach alpha = .7726; .7821)</a:t>
            </a:r>
          </a:p>
          <a:p>
            <a:endParaRPr lang="en-US" altLang="en-US"/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CF3F829D-CF1F-9CB3-EBAF-3836D1D1D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990600"/>
            <a:ext cx="4343400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00AEF52-F2D6-5018-68F1-B08F5AF3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Remove the bad apple (item)!</a:t>
            </a:r>
          </a:p>
        </p:txBody>
      </p:sp>
      <p:pic>
        <p:nvPicPr>
          <p:cNvPr id="21507" name="Content Placeholder 5">
            <a:extLst>
              <a:ext uri="{FF2B5EF4-FFF2-40B4-BE49-F238E27FC236}">
                <a16:creationId xmlns:a16="http://schemas.microsoft.com/office/drawing/2014/main" id="{EAE897EA-AC8E-DBFC-D224-DB5A897BD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5" b="17645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E4EF527-CF0C-EA4C-FDB0-343A8CBF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Remedies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B685337-A55B-A982-0ACC-9D5966C4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255713"/>
            <a:ext cx="4267200" cy="4525962"/>
          </a:xfrm>
        </p:spPr>
        <p:txBody>
          <a:bodyPr/>
          <a:lstStyle/>
          <a:p>
            <a:r>
              <a:rPr lang="en-US" altLang="en-US"/>
              <a:t>You need to remove the item “Handle many things” to make the alpha better.</a:t>
            </a:r>
          </a:p>
          <a:p>
            <a:r>
              <a:rPr lang="en-US" altLang="en-US"/>
              <a:t>Reporting standardized alpha (based on covariance) makes it a bit better.</a:t>
            </a:r>
          </a:p>
          <a:p>
            <a:endParaRPr lang="en-US" altLang="en-US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ACE00B62-6414-52DB-36D5-A79743B4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268413"/>
            <a:ext cx="4341812" cy="544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D4C0-56F5-BC54-4BEA-7936CCAB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593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2A62-E511-49C0-9C0A-3CAE666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7332"/>
          </a:xfrm>
        </p:spPr>
        <p:txBody>
          <a:bodyPr>
            <a:normAutofit fontScale="90000"/>
          </a:bodyPr>
          <a:lstStyle/>
          <a:p>
            <a:r>
              <a:rPr lang="en-MY" b="1" dirty="0">
                <a:solidFill>
                  <a:srgbClr val="FF0000"/>
                </a:solidFill>
              </a:rPr>
              <a:t>The Goodness of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86A2C-D8DA-4259-80E4-A6784D8093AE}"/>
              </a:ext>
            </a:extLst>
          </p:cNvPr>
          <p:cNvSpPr txBox="1"/>
          <p:nvPr/>
        </p:nvSpPr>
        <p:spPr>
          <a:xfrm>
            <a:off x="0" y="506754"/>
            <a:ext cx="121920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Reliability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The reliability of a measure is established 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testing for both consistency and stability.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Consistency indicates how well the items measuring a concept hang together as a 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Cronbach’s alpha is a reliability coefficient that indicates how well the items in a set are positively correlated to one another.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The closer Cronbach’s alpha is to 1, the higher the internal consistency reliability.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F51C4-7FBE-4E1C-87FA-3EED655E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431915"/>
            <a:ext cx="6540708" cy="12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E875F1-504B-42FE-A55C-11913D188676}"/>
              </a:ext>
            </a:extLst>
          </p:cNvPr>
          <p:cNvSpPr txBox="1"/>
          <p:nvPr/>
        </p:nvSpPr>
        <p:spPr>
          <a:xfrm>
            <a:off x="0" y="3284988"/>
            <a:ext cx="12192000" cy="36325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Validity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Validity is defined as the extent to which a concept is accurately measured in a quantitative study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validity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looks at whether the instrument adequately covers all the content that it should with respect to the variable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 validity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experts are asked their opinion about whether an instrument measures the concept intended.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 validity-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refers to whether you can draw inferences about test scores related to the concept being studied.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if a person has a high score on a survey that measures anxiety, does this person truly have a high degree of anxiety?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Criterion validity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criterion is any other instrument that measures the same variable. Correlations can be conducted to determine the extent to which the different instruments measure the same variable. Includes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Convergent validity and  Divergent validity</a:t>
            </a:r>
          </a:p>
        </p:txBody>
      </p:sp>
    </p:spTree>
    <p:extLst>
      <p:ext uri="{BB962C8B-B14F-4D97-AF65-F5344CB8AC3E}">
        <p14:creationId xmlns:p14="http://schemas.microsoft.com/office/powerpoint/2010/main" val="214713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4286" cy="711200"/>
          </a:xfr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Testing Goodness of data </a:t>
            </a: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Validity &amp; Reliability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8285"/>
            <a:ext cx="6096000" cy="60597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Reliability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consistency of your measurement instrument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“…the degree to which a test or measure produces the same scores when applied in the same circumstances…”  (Nelson 1997)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Validity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an instrument measures what it is supposed to measure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“Degree to which a test or instrument measures what it purports to measure”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(Thomas &amp; Nelson 1996)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61C22-79CD-41EA-A2CC-D6BD551A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657" y="798284"/>
            <a:ext cx="7460343" cy="60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3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01600"/>
            <a:ext cx="9144000" cy="1524000"/>
          </a:xfrm>
        </p:spPr>
        <p:txBody>
          <a:bodyPr/>
          <a:lstStyle/>
          <a:p>
            <a:pPr algn="ctr"/>
            <a:r>
              <a:rPr lang="en-US" altLang="en-US" sz="6600" b="1" dirty="0">
                <a:solidFill>
                  <a:srgbClr val="FF0000"/>
                </a:solidFill>
              </a:rPr>
              <a:t>Reliability Analysis</a:t>
            </a:r>
            <a:br>
              <a:rPr lang="en-US" altLang="en-US" sz="2800" dirty="0"/>
            </a:br>
            <a:r>
              <a:rPr lang="en-US" altLang="en-US" sz="4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79718"/>
            <a:ext cx="12192000" cy="13849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“…the degree to which a test or measure produces the same scores when applied in the same circumstances…”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(Nelson 1997)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2895600"/>
            <a:ext cx="5562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Reliability Indicators </a:t>
            </a:r>
          </a:p>
          <a:p>
            <a:pPr marL="447675" marR="0" lvl="0" indent="-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Pretest</a:t>
            </a:r>
          </a:p>
          <a:p>
            <a:pPr marL="447675" marR="0" lvl="0" indent="-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question(s)</a:t>
            </a:r>
          </a:p>
          <a:p>
            <a:pPr marL="447675" marR="0" lvl="0" indent="-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Test/retest</a:t>
            </a:r>
          </a:p>
          <a:p>
            <a:pPr marL="447675" marR="0" lvl="0" indent="-447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Split half and Parallel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3056" y="2895600"/>
            <a:ext cx="6418943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Scale internal consistency- degree to which the  items that make up the scale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hang together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”.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The ability of the instrument to measure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consistently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phenomenon it is designed to assess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311920"/>
            <a:ext cx="5562600" cy="457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Cronbach Alpha</a:t>
            </a:r>
          </a:p>
        </p:txBody>
      </p:sp>
    </p:spTree>
    <p:extLst>
      <p:ext uri="{BB962C8B-B14F-4D97-AF65-F5344CB8AC3E}">
        <p14:creationId xmlns:p14="http://schemas.microsoft.com/office/powerpoint/2010/main" val="40068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73358FF5-7FDB-C4E4-0FFB-360E10ED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05000"/>
            <a:ext cx="7924800" cy="4362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u="sng">
                <a:latin typeface="Comic Sans MS" panose="030F0702030302020204" pitchFamily="66" charset="0"/>
              </a:rPr>
              <a:t>Interrater Reliability</a:t>
            </a:r>
            <a:r>
              <a:rPr lang="en-US" altLang="en-US" sz="2800">
                <a:latin typeface="Comic Sans MS" panose="030F0702030302020204" pitchFamily="66" charset="0"/>
              </a:rPr>
              <a:t>: when using behavior ratings, 2 raters, blind to each other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Not just when rating humans…nonhuman animals too!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Ex: children/introversion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21C4EA9A-A76D-59B7-1EF9-EF7D7317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401161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Reliability</a:t>
            </a:r>
            <a:r>
              <a:rPr lang="en-US" altLang="en-US">
                <a:latin typeface="Comic Sans MS" panose="030F0702030302020204" pitchFamily="66" charset="0"/>
                <a:sym typeface="Wingdings" panose="05000000000000000000" pitchFamily="2" charset="2"/>
              </a:rPr>
              <a:t> 3 types</a:t>
            </a:r>
            <a:endParaRPr lang="en-US" altLang="en-US">
              <a:latin typeface="Comic Sans MS" panose="030F0702030302020204" pitchFamily="66" charset="0"/>
            </a:endParaRPr>
          </a:p>
        </p:txBody>
      </p:sp>
      <p:pic>
        <p:nvPicPr>
          <p:cNvPr id="20484" name="Picture 8" descr="MMj03368940000[1]">
            <a:extLst>
              <a:ext uri="{FF2B5EF4-FFF2-40B4-BE49-F238E27FC236}">
                <a16:creationId xmlns:a16="http://schemas.microsoft.com/office/drawing/2014/main" id="{12313B72-B6DA-3A9B-E077-6133D8BB75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971800"/>
            <a:ext cx="1063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>
            <a:extLst>
              <a:ext uri="{FF2B5EF4-FFF2-40B4-BE49-F238E27FC236}">
                <a16:creationId xmlns:a16="http://schemas.microsoft.com/office/drawing/2014/main" id="{286791A7-2130-5AD3-FACE-CA5C4140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1"/>
            <a:ext cx="10556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1C59D25-A441-E8AB-510A-740D2AC8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22860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1E18456F-5F04-06A9-8F63-3DDDFDA6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457200"/>
            <a:ext cx="401161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Reliability</a:t>
            </a:r>
            <a:r>
              <a:rPr lang="en-US" altLang="en-US">
                <a:latin typeface="Comic Sans MS" panose="030F0702030302020204" pitchFamily="66" charset="0"/>
                <a:sym typeface="Wingdings" panose="05000000000000000000" pitchFamily="2" charset="2"/>
              </a:rPr>
              <a:t> 3 types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59E533CE-5BDE-D361-CF52-707BFFFB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28800"/>
            <a:ext cx="7848600" cy="1373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Comic Sans MS" panose="030F0702030302020204" pitchFamily="66" charset="0"/>
              </a:rPr>
              <a:t>2. Test-Retest Reliability</a:t>
            </a:r>
            <a:r>
              <a:rPr lang="en-US" altLang="en-US" sz="2800">
                <a:latin typeface="Comic Sans MS" panose="030F0702030302020204" pitchFamily="66" charset="0"/>
              </a:rPr>
              <a:t>: 1 rater but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at multiple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Ex: Time #1, Time #2, Time #3 </a:t>
            </a: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 I.Q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205E2AB6-03DA-5F7E-C48D-F80D97F64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5451475"/>
            <a:ext cx="5198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Day 1                         Day 2                         Day 3</a:t>
            </a:r>
          </a:p>
        </p:txBody>
      </p:sp>
      <p:pic>
        <p:nvPicPr>
          <p:cNvPr id="21509" name="Picture 17" descr="https://encrypted-tbn0.gstatic.com/images?q=tbn:ANd9GcT7tTzacLvvntTeo_9wa-AcTO4XXpoLiM_cPpJJ_jTbHMsSiH_fSg">
            <a:extLst>
              <a:ext uri="{FF2B5EF4-FFF2-40B4-BE49-F238E27FC236}">
                <a16:creationId xmlns:a16="http://schemas.microsoft.com/office/drawing/2014/main" id="{96FA20F0-AF23-BFA6-0211-74D35B66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1"/>
            <a:ext cx="22971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7" descr="https://encrypted-tbn0.gstatic.com/images?q=tbn:ANd9GcT7tTzacLvvntTeo_9wa-AcTO4XXpoLiM_cPpJJ_jTbHMsSiH_fSg">
            <a:extLst>
              <a:ext uri="{FF2B5EF4-FFF2-40B4-BE49-F238E27FC236}">
                <a16:creationId xmlns:a16="http://schemas.microsoft.com/office/drawing/2014/main" id="{4CD80B7B-12E2-DE85-C451-91F85E90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9" y="3902076"/>
            <a:ext cx="22955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 descr="https://encrypted-tbn0.gstatic.com/images?q=tbn:ANd9GcT7tTzacLvvntTeo_9wa-AcTO4XXpoLiM_cPpJJ_jTbHMsSiH_fSg">
            <a:extLst>
              <a:ext uri="{FF2B5EF4-FFF2-40B4-BE49-F238E27FC236}">
                <a16:creationId xmlns:a16="http://schemas.microsoft.com/office/drawing/2014/main" id="{C6185C08-6AD5-5CBA-8637-3F375DEE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86201"/>
            <a:ext cx="22971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7D1005B1-EBB1-E14D-EB76-8367C0025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439739"/>
            <a:ext cx="3732213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Reliability</a:t>
            </a:r>
            <a:r>
              <a:rPr lang="en-US" altLang="en-US">
                <a:latin typeface="Tahoma" panose="020B0604030504040204" pitchFamily="34" charset="0"/>
                <a:sym typeface="Wingdings" panose="05000000000000000000" pitchFamily="2" charset="2"/>
              </a:rPr>
              <a:t> 3 types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37375FE5-A5A3-84CE-9441-E464F70A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8229600" cy="193899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ahoma" panose="020B0604030504040204" pitchFamily="34" charset="0"/>
              </a:rPr>
              <a:t>3. Internal Consistency Reliability</a:t>
            </a:r>
            <a:r>
              <a:rPr lang="en-US" altLang="en-US" sz="2400">
                <a:latin typeface="Tahoma" panose="020B060403050404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Index of how homogeneous (similar) individual items of a measure are or individual observations of a behavior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Ex: Test </a:t>
            </a:r>
            <a:r>
              <a:rPr lang="en-US" altLang="en-US" sz="2400">
                <a:latin typeface="Tahoma" panose="020B0604030504040204" pitchFamily="34" charset="0"/>
                <a:sym typeface="Wingdings" panose="05000000000000000000" pitchFamily="2" charset="2"/>
              </a:rPr>
              <a:t> 3 question vs 25??  &amp;  hitting a baseball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2532" name="AutoShape 6">
            <a:extLst>
              <a:ext uri="{FF2B5EF4-FFF2-40B4-BE49-F238E27FC236}">
                <a16:creationId xmlns:a16="http://schemas.microsoft.com/office/drawing/2014/main" id="{50A75D77-3629-FFEB-9615-4CBD05CD0385}"/>
              </a:ext>
            </a:extLst>
          </p:cNvPr>
          <p:cNvSpPr>
            <a:spLocks noChangeArrowheads="1"/>
          </p:cNvSpPr>
          <p:nvPr/>
        </p:nvSpPr>
        <p:spPr bwMode="auto">
          <a:xfrm rot="21244256">
            <a:off x="2286000" y="3886200"/>
            <a:ext cx="1295400" cy="19050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 Anxiety Scale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3.</a:t>
            </a:r>
          </a:p>
        </p:txBody>
      </p:sp>
      <p:sp>
        <p:nvSpPr>
          <p:cNvPr id="22533" name="AutoShape 8">
            <a:extLst>
              <a:ext uri="{FF2B5EF4-FFF2-40B4-BE49-F238E27FC236}">
                <a16:creationId xmlns:a16="http://schemas.microsoft.com/office/drawing/2014/main" id="{892BC517-D636-2606-521D-6C643B13EB75}"/>
              </a:ext>
            </a:extLst>
          </p:cNvPr>
          <p:cNvSpPr>
            <a:spLocks noChangeArrowheads="1"/>
          </p:cNvSpPr>
          <p:nvPr/>
        </p:nvSpPr>
        <p:spPr bwMode="auto">
          <a:xfrm rot="21244256">
            <a:off x="3810000" y="3581400"/>
            <a:ext cx="1295400" cy="2057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  Anxiety Scale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1.    7.    .13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2.    8.    .14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3.    9.    .15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4.    10.  .16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5.    11.  .17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6.    12.  .18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49163" name="Picture 11" descr="https://encrypted-tbn0.gstatic.com/images?q=tbn:ANd9GcT5YEClZSoZR5PFBL9EBm-ApPOIklsfMeQcIgXXpv6A8nXrtp4zMg">
            <a:extLst>
              <a:ext uri="{FF2B5EF4-FFF2-40B4-BE49-F238E27FC236}">
                <a16:creationId xmlns:a16="http://schemas.microsoft.com/office/drawing/2014/main" id="{1C00AB9A-C1F6-E54C-5E53-2305D4AD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3824289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36007" y="22840"/>
            <a:ext cx="7555992" cy="7239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Reliability of data is tested by Cronbach Alpha which should show a reliability score of more than 70% (&gt; 0.7)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0D789-45CC-4885-97F0-9BEAB56B9A3B}"/>
              </a:ext>
            </a:extLst>
          </p:cNvPr>
          <p:cNvSpPr txBox="1"/>
          <p:nvPr/>
        </p:nvSpPr>
        <p:spPr>
          <a:xfrm>
            <a:off x="4672334" y="883556"/>
            <a:ext cx="7519665" cy="597444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Reliability analysis is to test whether a group of items (i.e. items measuring a construct generated from factor analysis) consistently reflected the construct it is measuring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Field, 2005).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most common measure of reliability is internal consistency of the scale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Hair et al., 2006).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Cronbach’s alpha was calculated in order to examine the internal consistency of the scales used in this study.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Cronbach’s alpha coefficient can range from 0.0 to 1.0.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Cronbach’s alpha close to 1.0 indicates that the item is considered to have a high internal consistency reliability, above 0.8 is considered good, 0.7 is considered acceptable and less than 0.6 is considered to be poor (Sekaran, 2003). </a:t>
            </a: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Test Reliability</a:t>
            </a:r>
          </a:p>
        </p:txBody>
      </p:sp>
    </p:spTree>
    <p:extLst>
      <p:ext uri="{BB962C8B-B14F-4D97-AF65-F5344CB8AC3E}">
        <p14:creationId xmlns:p14="http://schemas.microsoft.com/office/powerpoint/2010/main" val="342377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8EAD2E8-5316-8807-45AE-A01FB658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609600"/>
            <a:ext cx="6019800" cy="1905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Cronbach Alpha: Internal consistency</a:t>
            </a:r>
            <a:endParaRPr lang="en-US" altLang="en-US" sz="360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227D40A-64F3-BE97-6462-2C4273A6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048001"/>
            <a:ext cx="8229600" cy="3687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key is "internal”: The response patterns of all items should be similar (consistent).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Cronbach Alpha can be used for both </a:t>
            </a:r>
            <a:r>
              <a:rPr lang="en-US" altLang="en-US">
                <a:solidFill>
                  <a:srgbClr val="FF0000"/>
                </a:solidFill>
              </a:rPr>
              <a:t>binary</a:t>
            </a:r>
            <a:r>
              <a:rPr lang="en-US" altLang="en-US"/>
              <a:t> (1 or 0) and </a:t>
            </a:r>
            <a:r>
              <a:rPr lang="en-US" altLang="en-US">
                <a:solidFill>
                  <a:srgbClr val="FF0000"/>
                </a:solidFill>
              </a:rPr>
              <a:t>widely-spread</a:t>
            </a:r>
            <a:r>
              <a:rPr lang="en-US" altLang="en-US"/>
              <a:t> (e.g. 1- 10) data.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Efficient: It takes one test only while test-retest requires two or more and alternate form needs two or more versions.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CTI-Template-level-3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1108</Words>
  <Application>Microsoft Office PowerPoint</Application>
  <PresentationFormat>Widescreen</PresentationFormat>
  <Paragraphs>115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MinionPro-Regular</vt:lpstr>
      <vt:lpstr>Tahoma</vt:lpstr>
      <vt:lpstr>The Hand Bold</vt:lpstr>
      <vt:lpstr>The Serif Hand Black</vt:lpstr>
      <vt:lpstr>Times New Roman</vt:lpstr>
      <vt:lpstr>Wingdings</vt:lpstr>
      <vt:lpstr>3_Office Theme</vt:lpstr>
      <vt:lpstr>UCTI-Template-level-3</vt:lpstr>
      <vt:lpstr>2_Office Theme</vt:lpstr>
      <vt:lpstr>SketchyVTI</vt:lpstr>
      <vt:lpstr> Topic 6 Reliability  </vt:lpstr>
      <vt:lpstr>The Goodness of Data</vt:lpstr>
      <vt:lpstr>Testing Goodness of data Validity &amp; Reliability</vt:lpstr>
      <vt:lpstr>Reliability Analysis  </vt:lpstr>
      <vt:lpstr>PowerPoint Presentation</vt:lpstr>
      <vt:lpstr>PowerPoint Presentation</vt:lpstr>
      <vt:lpstr>PowerPoint Presentation</vt:lpstr>
      <vt:lpstr>How to Test Reliability</vt:lpstr>
      <vt:lpstr>Cronbach Alpha: Internal consistency</vt:lpstr>
      <vt:lpstr>What is Cronbach Coefficient Alpha?</vt:lpstr>
      <vt:lpstr>What is Cronbach Coefficient Alpha?</vt:lpstr>
      <vt:lpstr>What is Cronbach Coefficient Alpha?</vt:lpstr>
      <vt:lpstr>Always check the data accuracy!</vt:lpstr>
      <vt:lpstr>Entire set</vt:lpstr>
      <vt:lpstr>Remove the bad apple (item)!</vt:lpstr>
      <vt:lpstr>Remedies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Topic 6 Reliability  </dc:title>
  <dc:creator>Assoc. Prof. Dr. Jugindar Singh</dc:creator>
  <cp:lastModifiedBy>Assoc. Prof. Dr. Jugindar Singh</cp:lastModifiedBy>
  <cp:revision>1</cp:revision>
  <dcterms:created xsi:type="dcterms:W3CDTF">2022-05-20T01:39:24Z</dcterms:created>
  <dcterms:modified xsi:type="dcterms:W3CDTF">2022-05-20T01:49:42Z</dcterms:modified>
</cp:coreProperties>
</file>