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989" r:id="rId3"/>
    <p:sldId id="653" r:id="rId4"/>
    <p:sldId id="654" r:id="rId5"/>
    <p:sldId id="686" r:id="rId6"/>
    <p:sldId id="975" r:id="rId7"/>
    <p:sldId id="976" r:id="rId8"/>
    <p:sldId id="982" r:id="rId9"/>
    <p:sldId id="983" r:id="rId10"/>
    <p:sldId id="977" r:id="rId11"/>
    <p:sldId id="985" r:id="rId12"/>
    <p:sldId id="986" r:id="rId13"/>
    <p:sldId id="978" r:id="rId14"/>
    <p:sldId id="979" r:id="rId15"/>
    <p:sldId id="987" r:id="rId16"/>
    <p:sldId id="980" r:id="rId17"/>
    <p:sldId id="99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A291A5-DD01-4908-B3F1-EE504CD1E93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B6B4DF7-C420-4E6B-8935-CF22371A4AB3}">
      <dgm:prSet/>
      <dgm:spPr/>
      <dgm:t>
        <a:bodyPr/>
        <a:lstStyle/>
        <a:p>
          <a:r>
            <a:rPr lang="en-US"/>
            <a:t>Does the content of the test appear to be suitable to its aims?</a:t>
          </a:r>
        </a:p>
      </dgm:t>
    </dgm:pt>
    <dgm:pt modelId="{031ABF8C-C0CE-4804-91F8-C7FA96803F85}" type="parTrans" cxnId="{6E02B13C-09F7-4A61-A00F-A8367C59D963}">
      <dgm:prSet/>
      <dgm:spPr/>
      <dgm:t>
        <a:bodyPr/>
        <a:lstStyle/>
        <a:p>
          <a:endParaRPr lang="en-US"/>
        </a:p>
      </dgm:t>
    </dgm:pt>
    <dgm:pt modelId="{0075CF2B-4B30-4312-BD6D-BFCADD3A916D}" type="sibTrans" cxnId="{6E02B13C-09F7-4A61-A00F-A8367C59D963}">
      <dgm:prSet/>
      <dgm:spPr/>
      <dgm:t>
        <a:bodyPr/>
        <a:lstStyle/>
        <a:p>
          <a:endParaRPr lang="en-US"/>
        </a:p>
      </dgm:t>
    </dgm:pt>
    <dgm:pt modelId="{5BA289C9-5B27-4C32-B4DA-6AC70F9E3F84}">
      <dgm:prSet/>
      <dgm:spPr/>
      <dgm:t>
        <a:bodyPr/>
        <a:lstStyle/>
        <a:p>
          <a:r>
            <a:rPr lang="en-US"/>
            <a:t>How suitable the content of a test seems to be on the surface</a:t>
          </a:r>
        </a:p>
      </dgm:t>
    </dgm:pt>
    <dgm:pt modelId="{3CCF88BC-C526-40B0-A107-0E118C586B23}" type="parTrans" cxnId="{2D59A300-41F6-49AA-891B-AC5D465CC267}">
      <dgm:prSet/>
      <dgm:spPr/>
      <dgm:t>
        <a:bodyPr/>
        <a:lstStyle/>
        <a:p>
          <a:endParaRPr lang="en-US"/>
        </a:p>
      </dgm:t>
    </dgm:pt>
    <dgm:pt modelId="{3EE136D0-86CD-4CBC-BF16-6098102A0688}" type="sibTrans" cxnId="{2D59A300-41F6-49AA-891B-AC5D465CC267}">
      <dgm:prSet/>
      <dgm:spPr/>
      <dgm:t>
        <a:bodyPr/>
        <a:lstStyle/>
        <a:p>
          <a:endParaRPr lang="en-US"/>
        </a:p>
      </dgm:t>
    </dgm:pt>
    <dgm:pt modelId="{A7EEA94C-F184-4A83-A858-9A4ED3B054C4}" type="pres">
      <dgm:prSet presAssocID="{3CA291A5-DD01-4908-B3F1-EE504CD1E93B}" presName="root" presStyleCnt="0">
        <dgm:presLayoutVars>
          <dgm:dir/>
          <dgm:resizeHandles val="exact"/>
        </dgm:presLayoutVars>
      </dgm:prSet>
      <dgm:spPr/>
    </dgm:pt>
    <dgm:pt modelId="{CA295789-D381-493D-8AB7-0D464636E102}" type="pres">
      <dgm:prSet presAssocID="{DB6B4DF7-C420-4E6B-8935-CF22371A4AB3}" presName="compNode" presStyleCnt="0"/>
      <dgm:spPr/>
    </dgm:pt>
    <dgm:pt modelId="{28E5BC3E-ADFA-4A08-BB6A-7AF2CDB57E36}" type="pres">
      <dgm:prSet presAssocID="{DB6B4DF7-C420-4E6B-8935-CF22371A4AB3}" presName="bgRect" presStyleLbl="bgShp" presStyleIdx="0" presStyleCnt="2"/>
      <dgm:spPr/>
    </dgm:pt>
    <dgm:pt modelId="{960B6E9E-182E-4B67-9078-2A64FEBB5225}" type="pres">
      <dgm:prSet presAssocID="{DB6B4DF7-C420-4E6B-8935-CF22371A4AB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11CC06D5-4E99-47BB-B22E-23CD7D853383}" type="pres">
      <dgm:prSet presAssocID="{DB6B4DF7-C420-4E6B-8935-CF22371A4AB3}" presName="spaceRect" presStyleCnt="0"/>
      <dgm:spPr/>
    </dgm:pt>
    <dgm:pt modelId="{2F365D3A-4E68-4430-883E-10205EF4236C}" type="pres">
      <dgm:prSet presAssocID="{DB6B4DF7-C420-4E6B-8935-CF22371A4AB3}" presName="parTx" presStyleLbl="revTx" presStyleIdx="0" presStyleCnt="2">
        <dgm:presLayoutVars>
          <dgm:chMax val="0"/>
          <dgm:chPref val="0"/>
        </dgm:presLayoutVars>
      </dgm:prSet>
      <dgm:spPr/>
    </dgm:pt>
    <dgm:pt modelId="{CD90A611-9B26-4759-81BC-B30BD4948011}" type="pres">
      <dgm:prSet presAssocID="{0075CF2B-4B30-4312-BD6D-BFCADD3A916D}" presName="sibTrans" presStyleCnt="0"/>
      <dgm:spPr/>
    </dgm:pt>
    <dgm:pt modelId="{56ACB906-5FC5-4A6C-96D7-307750708448}" type="pres">
      <dgm:prSet presAssocID="{5BA289C9-5B27-4C32-B4DA-6AC70F9E3F84}" presName="compNode" presStyleCnt="0"/>
      <dgm:spPr/>
    </dgm:pt>
    <dgm:pt modelId="{D900A197-40B6-46BC-9A13-B0C38AFA46EA}" type="pres">
      <dgm:prSet presAssocID="{5BA289C9-5B27-4C32-B4DA-6AC70F9E3F84}" presName="bgRect" presStyleLbl="bgShp" presStyleIdx="1" presStyleCnt="2"/>
      <dgm:spPr/>
    </dgm:pt>
    <dgm:pt modelId="{A766731B-9607-47C7-8237-9455F90B29BD}" type="pres">
      <dgm:prSet presAssocID="{5BA289C9-5B27-4C32-B4DA-6AC70F9E3F8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icroscope"/>
        </a:ext>
      </dgm:extLst>
    </dgm:pt>
    <dgm:pt modelId="{8F905704-5B96-4196-BF5E-162A9FC8CE87}" type="pres">
      <dgm:prSet presAssocID="{5BA289C9-5B27-4C32-B4DA-6AC70F9E3F84}" presName="spaceRect" presStyleCnt="0"/>
      <dgm:spPr/>
    </dgm:pt>
    <dgm:pt modelId="{104DFFF2-8E90-4370-A7FB-3D3047F639C9}" type="pres">
      <dgm:prSet presAssocID="{5BA289C9-5B27-4C32-B4DA-6AC70F9E3F84}" presName="parTx" presStyleLbl="revTx" presStyleIdx="1" presStyleCnt="2">
        <dgm:presLayoutVars>
          <dgm:chMax val="0"/>
          <dgm:chPref val="0"/>
        </dgm:presLayoutVars>
      </dgm:prSet>
      <dgm:spPr/>
    </dgm:pt>
  </dgm:ptLst>
  <dgm:cxnLst>
    <dgm:cxn modelId="{2D59A300-41F6-49AA-891B-AC5D465CC267}" srcId="{3CA291A5-DD01-4908-B3F1-EE504CD1E93B}" destId="{5BA289C9-5B27-4C32-B4DA-6AC70F9E3F84}" srcOrd="1" destOrd="0" parTransId="{3CCF88BC-C526-40B0-A107-0E118C586B23}" sibTransId="{3EE136D0-86CD-4CBC-BF16-6098102A0688}"/>
    <dgm:cxn modelId="{219FB317-7367-4706-9694-FFA58254E1DE}" type="presOf" srcId="{3CA291A5-DD01-4908-B3F1-EE504CD1E93B}" destId="{A7EEA94C-F184-4A83-A858-9A4ED3B054C4}" srcOrd="0" destOrd="0" presId="urn:microsoft.com/office/officeart/2018/2/layout/IconVerticalSolidList"/>
    <dgm:cxn modelId="{6E02B13C-09F7-4A61-A00F-A8367C59D963}" srcId="{3CA291A5-DD01-4908-B3F1-EE504CD1E93B}" destId="{DB6B4DF7-C420-4E6B-8935-CF22371A4AB3}" srcOrd="0" destOrd="0" parTransId="{031ABF8C-C0CE-4804-91F8-C7FA96803F85}" sibTransId="{0075CF2B-4B30-4312-BD6D-BFCADD3A916D}"/>
    <dgm:cxn modelId="{A9C1495F-AA95-4379-AE5D-D6F89CE5BA7B}" type="presOf" srcId="{5BA289C9-5B27-4C32-B4DA-6AC70F9E3F84}" destId="{104DFFF2-8E90-4370-A7FB-3D3047F639C9}" srcOrd="0" destOrd="0" presId="urn:microsoft.com/office/officeart/2018/2/layout/IconVerticalSolidList"/>
    <dgm:cxn modelId="{F395C2E2-7D09-415D-AEF1-FAF527705315}" type="presOf" srcId="{DB6B4DF7-C420-4E6B-8935-CF22371A4AB3}" destId="{2F365D3A-4E68-4430-883E-10205EF4236C}" srcOrd="0" destOrd="0" presId="urn:microsoft.com/office/officeart/2018/2/layout/IconVerticalSolidList"/>
    <dgm:cxn modelId="{4DD0CCE3-27DA-4CE5-B974-629E88B459EF}" type="presParOf" srcId="{A7EEA94C-F184-4A83-A858-9A4ED3B054C4}" destId="{CA295789-D381-493D-8AB7-0D464636E102}" srcOrd="0" destOrd="0" presId="urn:microsoft.com/office/officeart/2018/2/layout/IconVerticalSolidList"/>
    <dgm:cxn modelId="{476DDED1-3FC0-4547-8720-0A5086CEAE03}" type="presParOf" srcId="{CA295789-D381-493D-8AB7-0D464636E102}" destId="{28E5BC3E-ADFA-4A08-BB6A-7AF2CDB57E36}" srcOrd="0" destOrd="0" presId="urn:microsoft.com/office/officeart/2018/2/layout/IconVerticalSolidList"/>
    <dgm:cxn modelId="{0F095F3F-842B-464B-8D50-399EB1EC0C12}" type="presParOf" srcId="{CA295789-D381-493D-8AB7-0D464636E102}" destId="{960B6E9E-182E-4B67-9078-2A64FEBB5225}" srcOrd="1" destOrd="0" presId="urn:microsoft.com/office/officeart/2018/2/layout/IconVerticalSolidList"/>
    <dgm:cxn modelId="{1054064F-6E9D-4931-B075-28DDEFADFD08}" type="presParOf" srcId="{CA295789-D381-493D-8AB7-0D464636E102}" destId="{11CC06D5-4E99-47BB-B22E-23CD7D853383}" srcOrd="2" destOrd="0" presId="urn:microsoft.com/office/officeart/2018/2/layout/IconVerticalSolidList"/>
    <dgm:cxn modelId="{DE150B46-5B8C-4BB7-9E1D-7C16B28D8F67}" type="presParOf" srcId="{CA295789-D381-493D-8AB7-0D464636E102}" destId="{2F365D3A-4E68-4430-883E-10205EF4236C}" srcOrd="3" destOrd="0" presId="urn:microsoft.com/office/officeart/2018/2/layout/IconVerticalSolidList"/>
    <dgm:cxn modelId="{33100F19-4787-4E7F-BDAB-7A260F3E6B40}" type="presParOf" srcId="{A7EEA94C-F184-4A83-A858-9A4ED3B054C4}" destId="{CD90A611-9B26-4759-81BC-B30BD4948011}" srcOrd="1" destOrd="0" presId="urn:microsoft.com/office/officeart/2018/2/layout/IconVerticalSolidList"/>
    <dgm:cxn modelId="{01A4CBC8-E70C-4149-AB59-6912D6D0BB27}" type="presParOf" srcId="{A7EEA94C-F184-4A83-A858-9A4ED3B054C4}" destId="{56ACB906-5FC5-4A6C-96D7-307750708448}" srcOrd="2" destOrd="0" presId="urn:microsoft.com/office/officeart/2018/2/layout/IconVerticalSolidList"/>
    <dgm:cxn modelId="{19ED1E68-B10D-4E0B-AECE-48DFA7113B9E}" type="presParOf" srcId="{56ACB906-5FC5-4A6C-96D7-307750708448}" destId="{D900A197-40B6-46BC-9A13-B0C38AFA46EA}" srcOrd="0" destOrd="0" presId="urn:microsoft.com/office/officeart/2018/2/layout/IconVerticalSolidList"/>
    <dgm:cxn modelId="{0CE93547-5F06-4BB1-9AB8-EE23BE966B2F}" type="presParOf" srcId="{56ACB906-5FC5-4A6C-96D7-307750708448}" destId="{A766731B-9607-47C7-8237-9455F90B29BD}" srcOrd="1" destOrd="0" presId="urn:microsoft.com/office/officeart/2018/2/layout/IconVerticalSolidList"/>
    <dgm:cxn modelId="{9E9AEE9C-D4A9-4E33-AC26-25726DA3417D}" type="presParOf" srcId="{56ACB906-5FC5-4A6C-96D7-307750708448}" destId="{8F905704-5B96-4196-BF5E-162A9FC8CE87}" srcOrd="2" destOrd="0" presId="urn:microsoft.com/office/officeart/2018/2/layout/IconVerticalSolidList"/>
    <dgm:cxn modelId="{D7C01AFA-0CFD-4925-A1CD-10AA6A28D7EE}" type="presParOf" srcId="{56ACB906-5FC5-4A6C-96D7-307750708448}" destId="{104DFFF2-8E90-4370-A7FB-3D3047F639C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5BC3E-ADFA-4A08-BB6A-7AF2CDB57E36}">
      <dsp:nvSpPr>
        <dsp:cNvPr id="0" name=""/>
        <dsp:cNvSpPr/>
      </dsp:nvSpPr>
      <dsp:spPr>
        <a:xfrm>
          <a:off x="0" y="951130"/>
          <a:ext cx="6815667" cy="175593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0B6E9E-182E-4B67-9078-2A64FEBB5225}">
      <dsp:nvSpPr>
        <dsp:cNvPr id="0" name=""/>
        <dsp:cNvSpPr/>
      </dsp:nvSpPr>
      <dsp:spPr>
        <a:xfrm>
          <a:off x="531170" y="1346215"/>
          <a:ext cx="965763" cy="9657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365D3A-4E68-4430-883E-10205EF4236C}">
      <dsp:nvSpPr>
        <dsp:cNvPr id="0" name=""/>
        <dsp:cNvSpPr/>
      </dsp:nvSpPr>
      <dsp:spPr>
        <a:xfrm>
          <a:off x="2028103" y="951130"/>
          <a:ext cx="4787563" cy="1755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836" tIns="185836" rIns="185836" bIns="185836" numCol="1" spcCol="1270" anchor="ctr" anchorCtr="0">
          <a:noAutofit/>
        </a:bodyPr>
        <a:lstStyle/>
        <a:p>
          <a:pPr marL="0" lvl="0" indent="0" algn="l" defTabSz="1111250">
            <a:lnSpc>
              <a:spcPct val="90000"/>
            </a:lnSpc>
            <a:spcBef>
              <a:spcPct val="0"/>
            </a:spcBef>
            <a:spcAft>
              <a:spcPct val="35000"/>
            </a:spcAft>
            <a:buNone/>
          </a:pPr>
          <a:r>
            <a:rPr lang="en-US" sz="2500" kern="1200"/>
            <a:t>Does the content of the test appear to be suitable to its aims?</a:t>
          </a:r>
        </a:p>
      </dsp:txBody>
      <dsp:txXfrm>
        <a:off x="2028103" y="951130"/>
        <a:ext cx="4787563" cy="1755933"/>
      </dsp:txXfrm>
    </dsp:sp>
    <dsp:sp modelId="{D900A197-40B6-46BC-9A13-B0C38AFA46EA}">
      <dsp:nvSpPr>
        <dsp:cNvPr id="0" name=""/>
        <dsp:cNvSpPr/>
      </dsp:nvSpPr>
      <dsp:spPr>
        <a:xfrm>
          <a:off x="0" y="3146048"/>
          <a:ext cx="6815667" cy="175593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66731B-9607-47C7-8237-9455F90B29BD}">
      <dsp:nvSpPr>
        <dsp:cNvPr id="0" name=""/>
        <dsp:cNvSpPr/>
      </dsp:nvSpPr>
      <dsp:spPr>
        <a:xfrm>
          <a:off x="531170" y="3541133"/>
          <a:ext cx="965763" cy="9657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4DFFF2-8E90-4370-A7FB-3D3047F639C9}">
      <dsp:nvSpPr>
        <dsp:cNvPr id="0" name=""/>
        <dsp:cNvSpPr/>
      </dsp:nvSpPr>
      <dsp:spPr>
        <a:xfrm>
          <a:off x="2028103" y="3146048"/>
          <a:ext cx="4787563" cy="1755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836" tIns="185836" rIns="185836" bIns="185836" numCol="1" spcCol="1270" anchor="ctr" anchorCtr="0">
          <a:noAutofit/>
        </a:bodyPr>
        <a:lstStyle/>
        <a:p>
          <a:pPr marL="0" lvl="0" indent="0" algn="l" defTabSz="1111250">
            <a:lnSpc>
              <a:spcPct val="90000"/>
            </a:lnSpc>
            <a:spcBef>
              <a:spcPct val="0"/>
            </a:spcBef>
            <a:spcAft>
              <a:spcPct val="35000"/>
            </a:spcAft>
            <a:buNone/>
          </a:pPr>
          <a:r>
            <a:rPr lang="en-US" sz="2500" kern="1200"/>
            <a:t>How suitable the content of a test seems to be on the surface</a:t>
          </a:r>
        </a:p>
      </dsp:txBody>
      <dsp:txXfrm>
        <a:off x="2028103" y="3146048"/>
        <a:ext cx="4787563" cy="175593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FA3E51-D2CC-4E70-936A-7E0B645B5297}" type="datetimeFigureOut">
              <a:rPr lang="en-US" smtClean="0"/>
              <a:t>7/10/2022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F126A4-B191-4F40-B54F-F553B596A4E9}" type="slidenum">
              <a:rPr lang="en-US" smtClean="0"/>
              <a:t>‹#›</a:t>
            </a:fld>
            <a:endParaRPr lang="en-US"/>
          </a:p>
        </p:txBody>
      </p:sp>
    </p:spTree>
    <p:extLst>
      <p:ext uri="{BB962C8B-B14F-4D97-AF65-F5344CB8AC3E}">
        <p14:creationId xmlns:p14="http://schemas.microsoft.com/office/powerpoint/2010/main" val="347921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089C167-E444-4B22-A70D-AF052BA7DAB4}" type="slidenum">
              <a:rPr kumimoji="0" lang="en-GB"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latin typeface="Times New Roman" charset="0"/>
              <a:ea typeface="ＭＳ Ｐゴシック" charset="0"/>
              <a:cs typeface="+mn-cs"/>
            </a:endParaRPr>
          </a:p>
        </p:txBody>
      </p:sp>
    </p:spTree>
    <p:extLst>
      <p:ext uri="{BB962C8B-B14F-4D97-AF65-F5344CB8AC3E}">
        <p14:creationId xmlns:p14="http://schemas.microsoft.com/office/powerpoint/2010/main" val="3439378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089C167-E444-4B22-A70D-AF052BA7DAB4}" type="slidenum">
              <a:rPr kumimoji="0" lang="en-GB"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latin typeface="Times New Roman" charset="0"/>
              <a:ea typeface="ＭＳ Ｐゴシック" charset="0"/>
              <a:cs typeface="+mn-cs"/>
            </a:endParaRPr>
          </a:p>
        </p:txBody>
      </p:sp>
    </p:spTree>
    <p:extLst>
      <p:ext uri="{BB962C8B-B14F-4D97-AF65-F5344CB8AC3E}">
        <p14:creationId xmlns:p14="http://schemas.microsoft.com/office/powerpoint/2010/main" val="4003481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996217C-2E40-43EC-AEEF-4882BBD102FC}" type="slidenum">
              <a:rPr kumimoji="0" lang="en-GB"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dirty="0">
              <a:cs typeface="ＭＳ Ｐゴシック" charset="0"/>
            </a:endParaRPr>
          </a:p>
        </p:txBody>
      </p:sp>
    </p:spTree>
    <p:extLst>
      <p:ext uri="{BB962C8B-B14F-4D97-AF65-F5344CB8AC3E}">
        <p14:creationId xmlns:p14="http://schemas.microsoft.com/office/powerpoint/2010/main" val="3154713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996217C-2E40-43EC-AEEF-4882BBD102FC}" type="slidenum">
              <a:rPr kumimoji="0" lang="en-GB"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dirty="0">
              <a:cs typeface="ＭＳ Ｐゴシック" charset="0"/>
            </a:endParaRPr>
          </a:p>
        </p:txBody>
      </p:sp>
    </p:spTree>
    <p:extLst>
      <p:ext uri="{BB962C8B-B14F-4D97-AF65-F5344CB8AC3E}">
        <p14:creationId xmlns:p14="http://schemas.microsoft.com/office/powerpoint/2010/main" val="3270598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089C167-E444-4B22-A70D-AF052BA7DAB4}" type="slidenum">
              <a:rPr kumimoji="0" lang="en-GB"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latin typeface="Times New Roman" charset="0"/>
              <a:ea typeface="ＭＳ Ｐゴシック" charset="0"/>
              <a:cs typeface="+mn-cs"/>
            </a:endParaRPr>
          </a:p>
        </p:txBody>
      </p:sp>
    </p:spTree>
    <p:extLst>
      <p:ext uri="{BB962C8B-B14F-4D97-AF65-F5344CB8AC3E}">
        <p14:creationId xmlns:p14="http://schemas.microsoft.com/office/powerpoint/2010/main" val="1291270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52C5D2F6-581D-47F1-8B1A-86FDBBC9B90C}" type="datetime1">
              <a:rPr lang="en-US" smtClean="0"/>
              <a:t>7/10/2022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596105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B0FCC2F6-1E14-4D12-9E00-1C7644BBAB99}" type="datetime1">
              <a:rPr lang="en-US" smtClean="0"/>
              <a:t>7/10/2022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095111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0A503707-53A1-4443-8AC3-F87491E176D4}" type="datetime1">
              <a:rPr lang="en-US" smtClean="0"/>
              <a:t>7/10/2022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05785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12192000" cy="3429000"/>
          </a:xfrm>
          <a:prstGeom prst="rect">
            <a:avLst/>
          </a:prstGeom>
          <a:solidFill>
            <a:srgbClr val="C44C4C"/>
          </a:solidFill>
          <a:ln w="9525">
            <a:noFill/>
            <a:miter lim="800000"/>
            <a:headEnd/>
            <a:tailEnd/>
          </a:ln>
          <a:effectLst/>
        </p:spPr>
        <p:txBody>
          <a:bodyPr wrap="none" anchor="ctr"/>
          <a:lstStyle/>
          <a:p>
            <a:pPr algn="ctr" fontAlgn="base">
              <a:spcBef>
                <a:spcPct val="0"/>
              </a:spcBef>
              <a:spcAft>
                <a:spcPct val="0"/>
              </a:spcAft>
            </a:pPr>
            <a:endParaRPr lang="en-US" sz="1800">
              <a:solidFill>
                <a:srgbClr val="000000"/>
              </a:solidFill>
            </a:endParaRPr>
          </a:p>
        </p:txBody>
      </p:sp>
      <p:pic>
        <p:nvPicPr>
          <p:cNvPr id="5" name="Picture 10" descr="ucti_logo_transparent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417763"/>
            <a:ext cx="3170767"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838575"/>
            <a:ext cx="31623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7042" name="Rectangle 2"/>
          <p:cNvSpPr>
            <a:spLocks noGrp="1" noChangeArrowheads="1"/>
          </p:cNvSpPr>
          <p:nvPr>
            <p:ph type="ctrTitle"/>
          </p:nvPr>
        </p:nvSpPr>
        <p:spPr>
          <a:xfrm>
            <a:off x="3185584" y="1952626"/>
            <a:ext cx="9006416" cy="1470025"/>
          </a:xfrm>
        </p:spPr>
        <p:txBody>
          <a:bodyPr/>
          <a:lstStyle>
            <a:lvl1pPr>
              <a:defRPr/>
            </a:lvl1pPr>
          </a:lstStyle>
          <a:p>
            <a:r>
              <a:rPr lang="en-US"/>
              <a:t>Click to edit Master title style</a:t>
            </a:r>
          </a:p>
        </p:txBody>
      </p:sp>
      <p:sp>
        <p:nvSpPr>
          <p:cNvPr id="87043" name="Rectangle 3"/>
          <p:cNvSpPr>
            <a:spLocks noGrp="1" noChangeArrowheads="1"/>
          </p:cNvSpPr>
          <p:nvPr>
            <p:ph type="subTitle" idx="1"/>
          </p:nvPr>
        </p:nvSpPr>
        <p:spPr>
          <a:xfrm>
            <a:off x="3166533" y="3886200"/>
            <a:ext cx="9025467"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2772297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2805833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1942072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9817" y="16970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7817" y="16970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1856202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3065897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2525029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4135518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3161002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611A8422-6479-4BF5-81A8-2897B3A4277B}" type="datetime1">
              <a:rPr lang="en-US" smtClean="0"/>
              <a:t>7/10/2022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61695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1656671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942743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7" y="274638"/>
            <a:ext cx="2743200" cy="5948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274638"/>
            <a:ext cx="8028517" cy="594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2080639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Two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Click to edit Master title style</a:t>
            </a:r>
          </a:p>
        </p:txBody>
      </p:sp>
      <p:sp>
        <p:nvSpPr>
          <p:cNvPr id="3" name="Content Placeholder 2"/>
          <p:cNvSpPr>
            <a:spLocks noGrp="1"/>
          </p:cNvSpPr>
          <p:nvPr>
            <p:ph sz="half" idx="1"/>
          </p:nvPr>
        </p:nvSpPr>
        <p:spPr>
          <a:xfrm>
            <a:off x="763200" y="1584000"/>
            <a:ext cx="5232000" cy="4306307"/>
          </a:xfrm>
        </p:spPr>
        <p:txBody>
          <a:bodyPr/>
          <a:lstStyle>
            <a:lvl1pPr>
              <a:defRPr sz="2000"/>
            </a:lvl1pPr>
            <a:lvl2pPr>
              <a:defRPr sz="1800"/>
            </a:lvl2pPr>
            <a:lvl3pPr>
              <a:defRPr sz="1600"/>
            </a:lvl3pPr>
            <a:lvl4pPr>
              <a:defRPr sz="1400"/>
            </a:lvl4pPr>
            <a:lvl5pPr>
              <a:defRPr sz="1200"/>
            </a:lvl5pPr>
            <a:lvl6pPr>
              <a:defRPr sz="1400"/>
            </a:lvl6pPr>
            <a:lvl7pPr>
              <a:defRPr sz="1400"/>
            </a:lvl7pPr>
            <a:lvl8pPr>
              <a:defRPr sz="1400"/>
            </a:lvl8pPr>
            <a:lvl9pPr>
              <a:defRPr sz="14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Content Placeholder 3"/>
          <p:cNvSpPr>
            <a:spLocks noGrp="1"/>
          </p:cNvSpPr>
          <p:nvPr>
            <p:ph sz="half" idx="2"/>
          </p:nvPr>
        </p:nvSpPr>
        <p:spPr>
          <a:xfrm>
            <a:off x="6197600" y="1584000"/>
            <a:ext cx="5216800" cy="4306306"/>
          </a:xfrm>
        </p:spPr>
        <p:txBody>
          <a:bodyPr/>
          <a:lstStyle>
            <a:lvl1pPr>
              <a:defRPr sz="2000"/>
            </a:lvl1pPr>
            <a:lvl2pPr>
              <a:defRPr sz="1800"/>
            </a:lvl2pPr>
            <a:lvl3pPr>
              <a:defRPr sz="1600"/>
            </a:lvl3pPr>
            <a:lvl4pPr>
              <a:defRPr sz="1400"/>
            </a:lvl4pPr>
            <a:lvl5pPr>
              <a:defRPr sz="1200"/>
            </a:lvl5pPr>
            <a:lvl6pPr>
              <a:buNone/>
              <a:defRPr sz="1400"/>
            </a:lvl6pPr>
            <a:lvl7pPr>
              <a:buNone/>
              <a:defRPr sz="1400"/>
            </a:lvl7pPr>
            <a:lvl8pPr>
              <a:buNone/>
              <a:defRPr sz="1400"/>
            </a:lvl8pPr>
            <a:lvl9pPr>
              <a:buNone/>
              <a:defRPr sz="1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r>
              <a:rPr lang="en-US" noProof="0"/>
              <a:t>04.01.16</a:t>
            </a:r>
          </a:p>
        </p:txBody>
      </p:sp>
      <p:sp>
        <p:nvSpPr>
          <p:cNvPr id="6" name="Footer Placeholder 5"/>
          <p:cNvSpPr>
            <a:spLocks noGrp="1"/>
          </p:cNvSpPr>
          <p:nvPr>
            <p:ph type="ftr" sz="quarter" idx="11"/>
          </p:nvPr>
        </p:nvSpPr>
        <p:spPr/>
        <p:txBody>
          <a:bodyPr/>
          <a:lstStyle/>
          <a:p>
            <a:r>
              <a:rPr lang="en-US" noProof="0"/>
              <a:t>Missing Value Analysis</a:t>
            </a:r>
          </a:p>
        </p:txBody>
      </p:sp>
      <p:sp>
        <p:nvSpPr>
          <p:cNvPr id="7" name="Slide Number Placeholder 6"/>
          <p:cNvSpPr>
            <a:spLocks noGrp="1"/>
          </p:cNvSpPr>
          <p:nvPr>
            <p:ph type="sldNum" sz="quarter" idx="12"/>
          </p:nvPr>
        </p:nvSpPr>
        <p:spPr/>
        <p:txBody>
          <a:bodyPr/>
          <a:lstStyle/>
          <a:p>
            <a:fld id="{52384017-E4DF-4A7A-8FA6-2DC68C3EB4D0}" type="slidenum">
              <a:rPr lang="en-US" noProof="0" smtClean="0"/>
              <a:pPr/>
              <a:t>‹#›</a:t>
            </a:fld>
            <a:endParaRPr lang="en-US" noProof="0"/>
          </a:p>
        </p:txBody>
      </p:sp>
    </p:spTree>
    <p:extLst>
      <p:ext uri="{BB962C8B-B14F-4D97-AF65-F5344CB8AC3E}">
        <p14:creationId xmlns:p14="http://schemas.microsoft.com/office/powerpoint/2010/main" val="3865248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86379643-15C8-4229-84E3-F66E83161475}" type="datetime1">
              <a:rPr lang="en-US" smtClean="0"/>
              <a:t>7/10/2022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30637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585BE14A-3C57-4A0F-BF8A-EB4B37D3A47D}" type="datetime1">
              <a:rPr lang="en-US" smtClean="0"/>
              <a:t>7/10/2022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26457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DD900260-446D-48DB-AE0B-5DC147F9D693}" type="datetime1">
              <a:rPr lang="en-US" smtClean="0"/>
              <a:t>7/10/2022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52450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FCDD459B-678A-48C7-9FBE-761445FBEA0E}" type="datetime1">
              <a:rPr lang="en-US" smtClean="0"/>
              <a:t>7/10/2022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981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016FAE87-CE0C-4B51-848A-5B10C2ED92A6}" type="datetime1">
              <a:rPr lang="en-US" smtClean="0"/>
              <a:t>7/10/2022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90998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2129E083-7363-473F-881B-6635010CA8BF}" type="datetime1">
              <a:rPr lang="en-US" smtClean="0"/>
              <a:t>7/10/2022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0256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94E0A20C-1932-484B-ABB8-B6531B80A8E9}" type="datetime1">
              <a:rPr lang="en-US" smtClean="0"/>
              <a:t>7/10/2022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5630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243708C7-7F87-44BF-96C7-20B0D63E7B83}" type="datetime1">
              <a:rPr lang="en-US" smtClean="0"/>
              <a:t>7/10/2022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941049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090152" y="0"/>
            <a:ext cx="2101849"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6019" name="Rectangle 3"/>
          <p:cNvSpPr>
            <a:spLocks noChangeArrowheads="1"/>
          </p:cNvSpPr>
          <p:nvPr/>
        </p:nvSpPr>
        <p:spPr bwMode="auto">
          <a:xfrm>
            <a:off x="0" y="6621464"/>
            <a:ext cx="12192000" cy="236537"/>
          </a:xfrm>
          <a:prstGeom prst="rect">
            <a:avLst/>
          </a:prstGeom>
          <a:solidFill>
            <a:srgbClr val="C44C4C"/>
          </a:solidFill>
          <a:ln w="9525">
            <a:noFill/>
            <a:miter lim="800000"/>
            <a:headEnd/>
            <a:tailEnd/>
          </a:ln>
          <a:effectLst/>
        </p:spPr>
        <p:txBody>
          <a:bodyPr wrap="none" anchor="ctr"/>
          <a:lstStyle/>
          <a:p>
            <a:pPr fontAlgn="base">
              <a:spcBef>
                <a:spcPct val="0"/>
              </a:spcBef>
              <a:spcAft>
                <a:spcPct val="0"/>
              </a:spcAft>
            </a:pPr>
            <a:endParaRPr lang="en-US" sz="1800">
              <a:solidFill>
                <a:srgbClr val="000000"/>
              </a:solidFill>
            </a:endParaRPr>
          </a:p>
        </p:txBody>
      </p:sp>
      <p:sp>
        <p:nvSpPr>
          <p:cNvPr id="1028" name="Rectangle 4"/>
          <p:cNvSpPr>
            <a:spLocks noGrp="1" noChangeArrowheads="1"/>
          </p:cNvSpPr>
          <p:nvPr>
            <p:ph type="body" idx="1"/>
          </p:nvPr>
        </p:nvSpPr>
        <p:spPr bwMode="auto">
          <a:xfrm>
            <a:off x="630767" y="173672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6"/>
          <p:cNvSpPr>
            <a:spLocks noGrp="1" noChangeArrowheads="1"/>
          </p:cNvSpPr>
          <p:nvPr>
            <p:ph type="title"/>
          </p:nvPr>
        </p:nvSpPr>
        <p:spPr bwMode="auto">
          <a:xfrm>
            <a:off x="647700" y="274638"/>
            <a:ext cx="93895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6023" name="Rectangle 7"/>
          <p:cNvSpPr>
            <a:spLocks noChangeArrowheads="1"/>
          </p:cNvSpPr>
          <p:nvPr/>
        </p:nvSpPr>
        <p:spPr bwMode="auto">
          <a:xfrm>
            <a:off x="0" y="6597650"/>
            <a:ext cx="3615267" cy="260350"/>
          </a:xfrm>
          <a:prstGeom prst="rect">
            <a:avLst/>
          </a:prstGeom>
          <a:noFill/>
          <a:ln w="9525">
            <a:noFill/>
            <a:miter lim="800000"/>
            <a:headEnd/>
            <a:tailEnd/>
          </a:ln>
          <a:effectLst/>
        </p:spPr>
        <p:txBody>
          <a:bodyPr/>
          <a:lstStyle/>
          <a:p>
            <a:pPr fontAlgn="base">
              <a:spcBef>
                <a:spcPct val="0"/>
              </a:spcBef>
              <a:spcAft>
                <a:spcPct val="0"/>
              </a:spcAft>
              <a:defRPr/>
            </a:pPr>
            <a:r>
              <a:rPr lang="en-US" sz="800">
                <a:solidFill>
                  <a:srgbClr val="000000"/>
                </a:solidFill>
              </a:rPr>
              <a:t>Module Code and Module Title</a:t>
            </a:r>
          </a:p>
        </p:txBody>
      </p:sp>
      <p:sp>
        <p:nvSpPr>
          <p:cNvPr id="86024" name="Rectangle 8"/>
          <p:cNvSpPr>
            <a:spLocks noGrp="1" noChangeArrowheads="1"/>
          </p:cNvSpPr>
          <p:nvPr>
            <p:ph type="ftr" sz="quarter" idx="3"/>
          </p:nvPr>
        </p:nvSpPr>
        <p:spPr bwMode="auto">
          <a:xfrm>
            <a:off x="8331200" y="6623050"/>
            <a:ext cx="38608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fontAlgn="base">
              <a:spcBef>
                <a:spcPct val="0"/>
              </a:spcBef>
              <a:spcAft>
                <a:spcPct val="0"/>
              </a:spcAft>
            </a:pPr>
            <a:r>
              <a:rPr lang="en-US">
                <a:solidFill>
                  <a:srgbClr val="000000"/>
                </a:solidFill>
              </a:rPr>
              <a:t>Dr Jugindar Singh</a:t>
            </a:r>
          </a:p>
        </p:txBody>
      </p:sp>
      <p:sp>
        <p:nvSpPr>
          <p:cNvPr id="86025" name="Rectangle 9"/>
          <p:cNvSpPr>
            <a:spLocks noChangeArrowheads="1"/>
          </p:cNvSpPr>
          <p:nvPr/>
        </p:nvSpPr>
        <p:spPr bwMode="auto">
          <a:xfrm>
            <a:off x="4233333" y="6597650"/>
            <a:ext cx="3615267" cy="260350"/>
          </a:xfrm>
          <a:prstGeom prst="rect">
            <a:avLst/>
          </a:prstGeom>
          <a:noFill/>
          <a:ln w="9525">
            <a:noFill/>
            <a:miter lim="800000"/>
            <a:headEnd/>
            <a:tailEnd/>
          </a:ln>
          <a:effectLst/>
        </p:spPr>
        <p:txBody>
          <a:bodyPr/>
          <a:lstStyle/>
          <a:p>
            <a:pPr algn="ctr" fontAlgn="base">
              <a:spcBef>
                <a:spcPct val="0"/>
              </a:spcBef>
              <a:spcAft>
                <a:spcPct val="0"/>
              </a:spcAft>
              <a:defRPr/>
            </a:pPr>
            <a:r>
              <a:rPr lang="en-US" sz="800">
                <a:solidFill>
                  <a:srgbClr val="000000"/>
                </a:solidFill>
              </a:rPr>
              <a:t>Title of Slides</a:t>
            </a:r>
          </a:p>
        </p:txBody>
      </p:sp>
      <p:pic>
        <p:nvPicPr>
          <p:cNvPr id="1033" name="Picture 20"/>
          <p:cNvPicPr>
            <a:picLocks noChangeAspect="1" noChangeArrowheads="1"/>
          </p:cNvPicPr>
          <p:nvPr userDrawn="1"/>
        </p:nvPicPr>
        <p:blipFill>
          <a:blip r:embed="rId14">
            <a:lum bright="72000" contrast="-64000"/>
            <a:extLst>
              <a:ext uri="{28A0092B-C50C-407E-A947-70E740481C1C}">
                <a14:useLocalDpi xmlns:a14="http://schemas.microsoft.com/office/drawing/2010/main" val="0"/>
              </a:ext>
            </a:extLst>
          </a:blip>
          <a:srcRect/>
          <a:stretch>
            <a:fillRect/>
          </a:stretch>
        </p:blipFill>
        <p:spPr bwMode="auto">
          <a:xfrm>
            <a:off x="0" y="2344739"/>
            <a:ext cx="6697133"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8085410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dt="0"/>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charset="0"/>
        </a:defRPr>
      </a:lvl2pPr>
      <a:lvl3pPr algn="ctr" rtl="0" fontAlgn="base">
        <a:spcBef>
          <a:spcPct val="0"/>
        </a:spcBef>
        <a:spcAft>
          <a:spcPct val="0"/>
        </a:spcAft>
        <a:defRPr sz="3600">
          <a:solidFill>
            <a:schemeClr val="tx2"/>
          </a:solidFill>
          <a:latin typeface="Arial" charset="0"/>
        </a:defRPr>
      </a:lvl3pPr>
      <a:lvl4pPr algn="ctr" rtl="0" fontAlgn="base">
        <a:spcBef>
          <a:spcPct val="0"/>
        </a:spcBef>
        <a:spcAft>
          <a:spcPct val="0"/>
        </a:spcAft>
        <a:defRPr sz="3600">
          <a:solidFill>
            <a:schemeClr val="tx2"/>
          </a:solidFill>
          <a:latin typeface="Arial" charset="0"/>
        </a:defRPr>
      </a:lvl4pPr>
      <a:lvl5pPr algn="ctr" rtl="0" fontAlgn="base">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3600">
          <a:solidFill>
            <a:schemeClr val="tx2"/>
          </a:solidFill>
          <a:latin typeface="Arial" charset="0"/>
        </a:defRPr>
      </a:lvl6pPr>
      <a:lvl7pPr marL="914400" algn="ctr" rtl="0" eaLnBrk="1" fontAlgn="base" hangingPunct="1">
        <a:spcBef>
          <a:spcPct val="0"/>
        </a:spcBef>
        <a:spcAft>
          <a:spcPct val="0"/>
        </a:spcAft>
        <a:defRPr sz="3600">
          <a:solidFill>
            <a:schemeClr val="tx2"/>
          </a:solidFill>
          <a:latin typeface="Arial" charset="0"/>
        </a:defRPr>
      </a:lvl7pPr>
      <a:lvl8pPr marL="1371600" algn="ctr" rtl="0" eaLnBrk="1" fontAlgn="base" hangingPunct="1">
        <a:spcBef>
          <a:spcPct val="0"/>
        </a:spcBef>
        <a:spcAft>
          <a:spcPct val="0"/>
        </a:spcAft>
        <a:defRPr sz="3600">
          <a:solidFill>
            <a:schemeClr val="tx2"/>
          </a:solidFill>
          <a:latin typeface="Arial" charset="0"/>
        </a:defRPr>
      </a:lvl8pPr>
      <a:lvl9pPr marL="1828800" algn="ctr" rtl="0" eaLnBrk="1" fontAlgn="base" hangingPunct="1">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4" name="Picture 3" descr="A stone footpath on the grassy field against the sky">
            <a:extLst>
              <a:ext uri="{FF2B5EF4-FFF2-40B4-BE49-F238E27FC236}">
                <a16:creationId xmlns:a16="http://schemas.microsoft.com/office/drawing/2014/main" id="{9AD117F3-FB5C-4FC8-9ECA-9DDCF1D6EF23}"/>
              </a:ext>
            </a:extLst>
          </p:cNvPr>
          <p:cNvPicPr>
            <a:picLocks noChangeAspect="1"/>
          </p:cNvPicPr>
          <p:nvPr/>
        </p:nvPicPr>
        <p:blipFill rotWithShape="1">
          <a:blip r:embed="rId2">
            <a:alphaModFix amt="50000"/>
          </a:blip>
          <a:srcRect t="14438" r="-1" b="10543"/>
          <a:stretch/>
        </p:blipFill>
        <p:spPr>
          <a:xfrm>
            <a:off x="3070" y="10"/>
            <a:ext cx="12188930" cy="6857990"/>
          </a:xfrm>
          <a:prstGeom prst="rect">
            <a:avLst/>
          </a:prstGeom>
        </p:spPr>
      </p:pic>
      <p:sp>
        <p:nvSpPr>
          <p:cNvPr id="2" name="Title 1">
            <a:extLst>
              <a:ext uri="{FF2B5EF4-FFF2-40B4-BE49-F238E27FC236}">
                <a16:creationId xmlns:a16="http://schemas.microsoft.com/office/drawing/2014/main" id="{0845E3FF-FA11-43C7-807D-3BA60C286713}"/>
              </a:ext>
            </a:extLst>
          </p:cNvPr>
          <p:cNvSpPr>
            <a:spLocks noGrp="1"/>
          </p:cNvSpPr>
          <p:nvPr>
            <p:ph type="ctrTitle"/>
          </p:nvPr>
        </p:nvSpPr>
        <p:spPr>
          <a:xfrm>
            <a:off x="-1" y="1"/>
            <a:ext cx="12188930" cy="5705746"/>
          </a:xfrm>
        </p:spPr>
        <p:txBody>
          <a:bodyPr>
            <a:normAutofit fontScale="90000"/>
          </a:bodyPr>
          <a:lstStyle/>
          <a:p>
            <a:pPr algn="ctr">
              <a:lnSpc>
                <a:spcPct val="90000"/>
              </a:lnSpc>
            </a:pPr>
            <a:br>
              <a:rPr lang="en-MY" sz="10800" dirty="0"/>
            </a:br>
            <a:r>
              <a:rPr lang="en-MY" sz="10800" dirty="0"/>
              <a:t>Topic 6 Validity</a:t>
            </a:r>
            <a:br>
              <a:rPr lang="en-MY" sz="10800" dirty="0"/>
            </a:br>
            <a:br>
              <a:rPr lang="en-MY" sz="10800" dirty="0"/>
            </a:br>
            <a:endParaRPr lang="en-MY" sz="10800" dirty="0"/>
          </a:p>
        </p:txBody>
      </p:sp>
      <p:sp>
        <p:nvSpPr>
          <p:cNvPr id="3" name="Subtitle 2">
            <a:extLst>
              <a:ext uri="{FF2B5EF4-FFF2-40B4-BE49-F238E27FC236}">
                <a16:creationId xmlns:a16="http://schemas.microsoft.com/office/drawing/2014/main" id="{372F7725-8BC7-494B-AEE6-38ADA3D4DFEA}"/>
              </a:ext>
            </a:extLst>
          </p:cNvPr>
          <p:cNvSpPr>
            <a:spLocks noGrp="1"/>
          </p:cNvSpPr>
          <p:nvPr>
            <p:ph type="subTitle" idx="1"/>
          </p:nvPr>
        </p:nvSpPr>
        <p:spPr>
          <a:xfrm>
            <a:off x="0" y="6296158"/>
            <a:ext cx="12188930" cy="561832"/>
          </a:xfrm>
        </p:spPr>
        <p:txBody>
          <a:bodyPr>
            <a:normAutofit/>
          </a:bodyPr>
          <a:lstStyle/>
          <a:p>
            <a:pPr algn="ctr"/>
            <a:r>
              <a:rPr lang="en-MY" sz="2000" b="1" dirty="0"/>
              <a:t>Dr Jugindar Singh</a:t>
            </a:r>
          </a:p>
        </p:txBody>
      </p:sp>
      <p:sp>
        <p:nvSpPr>
          <p:cNvPr id="23"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5" name="Picture 4">
            <a:extLst>
              <a:ext uri="{FF2B5EF4-FFF2-40B4-BE49-F238E27FC236}">
                <a16:creationId xmlns:a16="http://schemas.microsoft.com/office/drawing/2014/main" id="{B6C1DD44-2D6D-45A5-8677-5F11EB05F864}"/>
              </a:ext>
            </a:extLst>
          </p:cNvPr>
          <p:cNvPicPr>
            <a:picLocks noChangeAspect="1"/>
          </p:cNvPicPr>
          <p:nvPr/>
        </p:nvPicPr>
        <p:blipFill>
          <a:blip r:embed="rId3"/>
          <a:stretch>
            <a:fillRect/>
          </a:stretch>
        </p:blipFill>
        <p:spPr>
          <a:xfrm>
            <a:off x="10058215" y="4553502"/>
            <a:ext cx="2133785" cy="2304488"/>
          </a:xfrm>
          <a:prstGeom prst="rect">
            <a:avLst/>
          </a:prstGeom>
        </p:spPr>
      </p:pic>
      <p:sp>
        <p:nvSpPr>
          <p:cNvPr id="6" name="Slide Number Placeholder 5">
            <a:extLst>
              <a:ext uri="{FF2B5EF4-FFF2-40B4-BE49-F238E27FC236}">
                <a16:creationId xmlns:a16="http://schemas.microsoft.com/office/drawing/2014/main" id="{13B2DF30-79EF-47EF-8B56-5FA245E6EC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CD31F4-64FA-4BA0-9498-67783267A8C8}" type="slidenum">
              <a:rPr kumimoji="0" lang="en-US" sz="1600" b="0" i="0" u="none" strike="noStrike" kern="1200" cap="none" spc="0" normalizeH="0" baseline="0" noProof="0" smtClean="0">
                <a:ln>
                  <a:noFill/>
                </a:ln>
                <a:solidFill>
                  <a:prstClr val="white">
                    <a:tint val="75000"/>
                  </a:prstClr>
                </a:solidFill>
                <a:effectLst/>
                <a:uLnTx/>
                <a:uFillTx/>
                <a:latin typeface="The Hand 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600" b="0" i="0" u="none" strike="noStrike" kern="1200" cap="none" spc="0" normalizeH="0" baseline="0" noProof="0">
              <a:ln>
                <a:noFill/>
              </a:ln>
              <a:solidFill>
                <a:prstClr val="white">
                  <a:tint val="75000"/>
                </a:prstClr>
              </a:solidFill>
              <a:effectLst/>
              <a:uLnTx/>
              <a:uFillTx/>
              <a:latin typeface="The Hand Bold"/>
              <a:ea typeface="+mn-ea"/>
              <a:cs typeface="+mn-cs"/>
            </a:endParaRPr>
          </a:p>
        </p:txBody>
      </p:sp>
    </p:spTree>
    <p:extLst>
      <p:ext uri="{BB962C8B-B14F-4D97-AF65-F5344CB8AC3E}">
        <p14:creationId xmlns:p14="http://schemas.microsoft.com/office/powerpoint/2010/main" val="29902528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1981200" y="10283"/>
            <a:ext cx="8229600" cy="64059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GB" b="1" dirty="0">
                <a:solidFill>
                  <a:srgbClr val="FF0000"/>
                </a:solidFill>
                <a:ea typeface="ＭＳ Ｐゴシック" charset="0"/>
                <a:cs typeface="+mj-cs"/>
              </a:rPr>
              <a:t>Discriminant Validity</a:t>
            </a:r>
          </a:p>
        </p:txBody>
      </p:sp>
      <p:sp>
        <p:nvSpPr>
          <p:cNvPr id="16389" name="Text Box 5"/>
          <p:cNvSpPr txBox="1">
            <a:spLocks noChangeArrowheads="1"/>
          </p:cNvSpPr>
          <p:nvPr/>
        </p:nvSpPr>
        <p:spPr bwMode="auto">
          <a:xfrm>
            <a:off x="4367213" y="3500438"/>
            <a:ext cx="3529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6390" name="Text Box 6"/>
          <p:cNvSpPr txBox="1">
            <a:spLocks noChangeArrowheads="1"/>
          </p:cNvSpPr>
          <p:nvPr/>
        </p:nvSpPr>
        <p:spPr bwMode="auto">
          <a:xfrm>
            <a:off x="4367213" y="3644900"/>
            <a:ext cx="1873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4" name="Rectangle 3"/>
          <p:cNvSpPr/>
          <p:nvPr/>
        </p:nvSpPr>
        <p:spPr>
          <a:xfrm>
            <a:off x="1" y="525084"/>
            <a:ext cx="12336462" cy="6001643"/>
          </a:xfrm>
          <a:prstGeom prst="rect">
            <a:avLst/>
          </a:prstGeom>
          <a:solidFill>
            <a:schemeClr val="bg1"/>
          </a:solid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1" i="0" u="none" strike="noStrike" kern="1200" cap="none" spc="0" normalizeH="0" baseline="0" noProof="0" dirty="0">
                <a:ln>
                  <a:noFill/>
                </a:ln>
                <a:solidFill>
                  <a:srgbClr val="0070C0"/>
                </a:solidFill>
                <a:effectLst/>
                <a:uLnTx/>
                <a:uFillTx/>
                <a:latin typeface="Arial"/>
                <a:ea typeface="+mn-ea"/>
                <a:cs typeface="+mn-cs"/>
              </a:rPr>
              <a:t>It is the extent to which people’s scores are </a:t>
            </a:r>
            <a:r>
              <a:rPr kumimoji="0" lang="en-US" sz="2400" b="1" i="1" u="none" strike="noStrike" kern="1200" cap="none" spc="0" normalizeH="0" baseline="0" noProof="0" dirty="0">
                <a:ln>
                  <a:noFill/>
                </a:ln>
                <a:solidFill>
                  <a:srgbClr val="0070C0"/>
                </a:solidFill>
                <a:effectLst/>
                <a:uLnTx/>
                <a:uFillTx/>
                <a:latin typeface="Arial"/>
                <a:ea typeface="+mn-ea"/>
                <a:cs typeface="+mn-cs"/>
              </a:rPr>
              <a:t>not</a:t>
            </a:r>
            <a:r>
              <a:rPr kumimoji="0" lang="en-US" sz="2400" b="1" i="0" u="none" strike="noStrike" kern="1200" cap="none" spc="0" normalizeH="0" baseline="0" noProof="0" dirty="0">
                <a:ln>
                  <a:noFill/>
                </a:ln>
                <a:solidFill>
                  <a:srgbClr val="0070C0"/>
                </a:solidFill>
                <a:effectLst/>
                <a:uLnTx/>
                <a:uFillTx/>
                <a:latin typeface="Arial"/>
                <a:ea typeface="+mn-ea"/>
                <a:cs typeface="+mn-cs"/>
              </a:rPr>
              <a:t> correlated with other variables that reflect distinct constructs. </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0070C0"/>
                </a:solidFill>
                <a:effectLst/>
                <a:uLnTx/>
                <a:uFillTx/>
                <a:latin typeface="Arial"/>
                <a:ea typeface="+mn-ea"/>
                <a:cs typeface="+mn-cs"/>
              </a:rPr>
              <a:t>Discriminant validity refers to the extent to which measures of </a:t>
            </a:r>
            <a:r>
              <a:rPr kumimoji="0" lang="en-US" sz="2400" b="0" i="0" u="none" strike="noStrike" kern="1200" cap="none" spc="0" normalizeH="0" baseline="0" noProof="0" dirty="0">
                <a:ln>
                  <a:noFill/>
                </a:ln>
                <a:solidFill>
                  <a:srgbClr val="FF0000"/>
                </a:solidFill>
                <a:effectLst/>
                <a:uLnTx/>
                <a:uFillTx/>
                <a:latin typeface="Arial"/>
                <a:ea typeface="+mn-ea"/>
                <a:cs typeface="+mn-cs"/>
              </a:rPr>
              <a:t>2 different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Arial"/>
                <a:ea typeface="+mn-ea"/>
                <a:cs typeface="+mn-cs"/>
              </a:rPr>
              <a:t>   constructs are relatively distinctive</a:t>
            </a:r>
            <a:r>
              <a:rPr kumimoji="0" lang="en-US" sz="2400" b="0" i="0" u="none" strike="noStrike" kern="1200" cap="none" spc="0" normalizeH="0" baseline="0" noProof="0" dirty="0">
                <a:ln>
                  <a:noFill/>
                </a:ln>
                <a:solidFill>
                  <a:srgbClr val="0070C0"/>
                </a:solidFill>
                <a:effectLst/>
                <a:uLnTx/>
                <a:uFillTx/>
                <a:latin typeface="Arial"/>
                <a:ea typeface="+mn-ea"/>
                <a:cs typeface="+mn-cs"/>
              </a:rPr>
              <a:t>, that their correlation values were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Arial"/>
                <a:ea typeface="+mn-ea"/>
                <a:cs typeface="+mn-cs"/>
              </a:rPr>
              <a:t>    neither an absolute value of 0 nor 1 (Campbell and Fiske, 1959).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70C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Arial"/>
                <a:ea typeface="+mn-ea"/>
                <a:cs typeface="+mn-cs"/>
              </a:rPr>
              <a:t>A more stringent rule was proposed by Smith et al. (1996) which was that the </a:t>
            </a:r>
            <a:r>
              <a:rPr kumimoji="0" lang="en-US" sz="2400" b="1" i="0" u="none" strike="noStrike" kern="1200" cap="none" spc="0" normalizeH="0" baseline="0" noProof="0" dirty="0">
                <a:ln>
                  <a:noFill/>
                </a:ln>
                <a:solidFill>
                  <a:srgbClr val="0070C0"/>
                </a:solidFill>
                <a:effectLst/>
                <a:uLnTx/>
                <a:uFillTx/>
                <a:latin typeface="Arial"/>
                <a:ea typeface="+mn-ea"/>
                <a:cs typeface="+mn-cs"/>
              </a:rPr>
              <a:t>average variance extracted (AVE) </a:t>
            </a:r>
            <a:r>
              <a:rPr kumimoji="0" lang="en-US" sz="2400" b="0" i="0" u="none" strike="noStrike" kern="1200" cap="none" spc="0" normalizeH="0" baseline="0" noProof="0" dirty="0">
                <a:ln>
                  <a:noFill/>
                </a:ln>
                <a:solidFill>
                  <a:srgbClr val="0070C0"/>
                </a:solidFill>
                <a:effectLst/>
                <a:uLnTx/>
                <a:uFillTx/>
                <a:latin typeface="Arial"/>
                <a:ea typeface="+mn-ea"/>
                <a:cs typeface="+mn-cs"/>
              </a:rPr>
              <a:t>of a factor is greater than the squared correlation between that and every other factor, the factor exhibit discriminant validity because the average amount of variance extracted by each factor is greater than the associated squared correlations. (Chow and Lui, 2001)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a:ea typeface="+mn-ea"/>
                <a:cs typeface="+mn-cs"/>
              </a:rPr>
              <a:t>Example</a:t>
            </a:r>
            <a:r>
              <a:rPr kumimoji="0" lang="en-US" sz="2000" b="0" i="0" u="none" strike="noStrike" kern="1200" cap="none" spc="0" normalizeH="0" baseline="0" noProof="0" dirty="0">
                <a:ln>
                  <a:noFill/>
                </a:ln>
                <a:solidFill>
                  <a:srgbClr val="FF0000"/>
                </a:solidFill>
                <a:effectLst/>
                <a:uLnTx/>
                <a:uFillTx/>
                <a:latin typeface="Arial"/>
                <a:ea typeface="+mn-ea"/>
                <a:cs typeface="+mn-cs"/>
              </a:rPr>
              <a:t>: </a:t>
            </a:r>
            <a:r>
              <a:rPr kumimoji="0" lang="en-US" sz="2400" b="0" i="0" u="none" strike="noStrike" kern="1200" cap="none" spc="0" normalizeH="0" baseline="0" noProof="0" dirty="0">
                <a:ln>
                  <a:noFill/>
                </a:ln>
                <a:solidFill>
                  <a:srgbClr val="002060"/>
                </a:solidFill>
                <a:effectLst/>
                <a:uLnTx/>
                <a:uFillTx/>
                <a:latin typeface="Arial"/>
                <a:ea typeface="+mn-ea"/>
                <a:cs typeface="+mn-cs"/>
              </a:rPr>
              <a:t>Imagine, that a researcher with a new measure of self-esteem claims that self-esteem is independent of mood; a person with high self-esteem can be in either a good mood or a bad mood (and a person with low self-esteem can too).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a:ea typeface="+mn-ea"/>
                <a:cs typeface="+mn-cs"/>
              </a:rPr>
              <a:t>Then this researcher should be able to show that his self-esteem measure is not correlated (or only weakly correlated) with a valid measure of mood. </a:t>
            </a:r>
          </a:p>
        </p:txBody>
      </p:sp>
      <p:sp>
        <p:nvSpPr>
          <p:cNvPr id="2" name="Footer Placeholder 1"/>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spTree>
    <p:extLst>
      <p:ext uri="{BB962C8B-B14F-4D97-AF65-F5344CB8AC3E}">
        <p14:creationId xmlns:p14="http://schemas.microsoft.com/office/powerpoint/2010/main" val="244090380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1981200" y="63500"/>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GB" b="1" dirty="0">
                <a:solidFill>
                  <a:srgbClr val="FF0000"/>
                </a:solidFill>
                <a:ea typeface="ＭＳ Ｐゴシック" charset="0"/>
                <a:cs typeface="+mj-cs"/>
              </a:rPr>
              <a:t>Convergent Validity</a:t>
            </a:r>
          </a:p>
        </p:txBody>
      </p:sp>
      <p:sp>
        <p:nvSpPr>
          <p:cNvPr id="292867" name="Rectangle 3"/>
          <p:cNvSpPr>
            <a:spLocks noGrp="1" noChangeArrowheads="1"/>
          </p:cNvSpPr>
          <p:nvPr>
            <p:ph type="body" idx="1"/>
          </p:nvPr>
        </p:nvSpPr>
        <p:spPr bwMode="auto">
          <a:xfrm>
            <a:off x="0" y="711199"/>
            <a:ext cx="12192000" cy="4282831"/>
          </a:xfrm>
          <a:solidFill>
            <a:schemeClr val="bg1"/>
          </a:solidFill>
        </p:spPr>
        <p:txBody>
          <a:bodyPr vert="horz" wrap="square" lIns="91440" tIns="45720" rIns="91440" bIns="45720" numCol="1" anchor="t" anchorCtr="0" compatLnSpc="1">
            <a:prstTxWarp prst="textNoShape">
              <a:avLst/>
            </a:prstTxWarp>
          </a:bodyPr>
          <a:lstStyle/>
          <a:p>
            <a:pPr marL="0" indent="0">
              <a:lnSpc>
                <a:spcPct val="90000"/>
              </a:lnSpc>
              <a:buNone/>
              <a:defRPr/>
            </a:pPr>
            <a:r>
              <a:rPr lang="en-US" sz="2800" dirty="0">
                <a:solidFill>
                  <a:schemeClr val="accent6">
                    <a:lumMod val="75000"/>
                  </a:schemeClr>
                </a:solidFill>
                <a:ea typeface="ＭＳ Ｐゴシック" charset="0"/>
              </a:rPr>
              <a:t>Further to the construct validity test using the factor analysis (between scales) another factor analysis but this time using the within scale utilized to test the convergent validity. </a:t>
            </a:r>
          </a:p>
          <a:p>
            <a:pPr marL="0" indent="0">
              <a:lnSpc>
                <a:spcPct val="90000"/>
              </a:lnSpc>
              <a:buNone/>
              <a:defRPr/>
            </a:pPr>
            <a:endParaRPr lang="en-US" sz="2800" dirty="0">
              <a:solidFill>
                <a:schemeClr val="accent6">
                  <a:lumMod val="75000"/>
                </a:schemeClr>
              </a:solidFill>
              <a:ea typeface="ＭＳ Ｐゴシック" charset="0"/>
            </a:endParaRPr>
          </a:p>
          <a:p>
            <a:pPr marL="0" indent="0">
              <a:lnSpc>
                <a:spcPct val="90000"/>
              </a:lnSpc>
              <a:buNone/>
              <a:defRPr/>
            </a:pPr>
            <a:r>
              <a:rPr lang="en-US" sz="2800" dirty="0">
                <a:solidFill>
                  <a:schemeClr val="accent6">
                    <a:lumMod val="75000"/>
                  </a:schemeClr>
                </a:solidFill>
                <a:ea typeface="ＭＳ Ｐゴシック" charset="0"/>
              </a:rPr>
              <a:t>According to Campbell and Fiske (1959) convergent validity refers to all items measuring a construct actually loading on a single construct.</a:t>
            </a:r>
          </a:p>
          <a:p>
            <a:pPr marL="0" indent="0">
              <a:lnSpc>
                <a:spcPct val="90000"/>
              </a:lnSpc>
              <a:buNone/>
              <a:defRPr/>
            </a:pPr>
            <a:endParaRPr lang="en-US" sz="2800" dirty="0">
              <a:solidFill>
                <a:schemeClr val="accent6">
                  <a:lumMod val="75000"/>
                </a:schemeClr>
              </a:solidFill>
              <a:ea typeface="ＭＳ Ｐゴシック" charset="0"/>
            </a:endParaRPr>
          </a:p>
          <a:p>
            <a:pPr marL="0" indent="0">
              <a:lnSpc>
                <a:spcPct val="90000"/>
              </a:lnSpc>
              <a:buNone/>
              <a:defRPr/>
            </a:pPr>
            <a:r>
              <a:rPr lang="en-US" sz="2800" dirty="0">
                <a:solidFill>
                  <a:schemeClr val="accent6">
                    <a:lumMod val="75000"/>
                  </a:schemeClr>
                </a:solidFill>
                <a:ea typeface="ＭＳ Ｐゴシック" charset="0"/>
              </a:rPr>
              <a:t>Convergent validity is established when items all fall into 1 factor as theorized.</a:t>
            </a:r>
            <a:endParaRPr lang="en-GB" sz="2400" dirty="0">
              <a:solidFill>
                <a:srgbClr val="0070C0"/>
              </a:solidFill>
              <a:ea typeface="ＭＳ Ｐゴシック" charset="0"/>
            </a:endParaRPr>
          </a:p>
        </p:txBody>
      </p:sp>
      <p:sp>
        <p:nvSpPr>
          <p:cNvPr id="16389" name="Text Box 5"/>
          <p:cNvSpPr txBox="1">
            <a:spLocks noChangeArrowheads="1"/>
          </p:cNvSpPr>
          <p:nvPr/>
        </p:nvSpPr>
        <p:spPr bwMode="auto">
          <a:xfrm>
            <a:off x="4367213" y="3500438"/>
            <a:ext cx="3529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6390" name="Text Box 6"/>
          <p:cNvSpPr txBox="1">
            <a:spLocks noChangeArrowheads="1"/>
          </p:cNvSpPr>
          <p:nvPr/>
        </p:nvSpPr>
        <p:spPr bwMode="auto">
          <a:xfrm>
            <a:off x="4367213" y="3644900"/>
            <a:ext cx="1873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2" name="Footer Placeholder 1"/>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spTree>
    <p:extLst>
      <p:ext uri="{BB962C8B-B14F-4D97-AF65-F5344CB8AC3E}">
        <p14:creationId xmlns:p14="http://schemas.microsoft.com/office/powerpoint/2010/main" val="271954060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892B8-4B47-409C-B1A9-B06DAB639E05}"/>
              </a:ext>
            </a:extLst>
          </p:cNvPr>
          <p:cNvSpPr>
            <a:spLocks noGrp="1"/>
          </p:cNvSpPr>
          <p:nvPr>
            <p:ph type="title"/>
          </p:nvPr>
        </p:nvSpPr>
        <p:spPr>
          <a:xfrm>
            <a:off x="21167" y="23811"/>
            <a:ext cx="12192000" cy="1143000"/>
          </a:xfrm>
          <a:solidFill>
            <a:schemeClr val="bg1"/>
          </a:solidFill>
          <a:ln>
            <a:solidFill>
              <a:srgbClr val="C00000"/>
            </a:solidFill>
          </a:ln>
        </p:spPr>
        <p:txBody>
          <a:bodyPr/>
          <a:lstStyle/>
          <a:p>
            <a:pPr algn="l"/>
            <a:r>
              <a:rPr lang="en-US" b="1" dirty="0">
                <a:solidFill>
                  <a:srgbClr val="FF0000"/>
                </a:solidFill>
              </a:rPr>
              <a:t>Criterion validity</a:t>
            </a:r>
            <a:r>
              <a:rPr lang="en-US" dirty="0"/>
              <a:t>: </a:t>
            </a:r>
            <a:r>
              <a:rPr lang="en-US" sz="2800" dirty="0">
                <a:solidFill>
                  <a:srgbClr val="7030A0"/>
                </a:solidFill>
              </a:rPr>
              <a:t>Do the results correspond to a different test of</a:t>
            </a:r>
            <a:br>
              <a:rPr lang="en-US" sz="2800" dirty="0">
                <a:solidFill>
                  <a:srgbClr val="7030A0"/>
                </a:solidFill>
              </a:rPr>
            </a:br>
            <a:r>
              <a:rPr lang="en-US" sz="2800" dirty="0">
                <a:solidFill>
                  <a:srgbClr val="7030A0"/>
                </a:solidFill>
              </a:rPr>
              <a:t>                                       the same thing?</a:t>
            </a:r>
            <a:endParaRPr lang="en-MY" dirty="0">
              <a:solidFill>
                <a:srgbClr val="7030A0"/>
              </a:solidFill>
            </a:endParaRPr>
          </a:p>
        </p:txBody>
      </p:sp>
      <p:sp>
        <p:nvSpPr>
          <p:cNvPr id="4" name="Footer Placeholder 3">
            <a:extLst>
              <a:ext uri="{FF2B5EF4-FFF2-40B4-BE49-F238E27FC236}">
                <a16:creationId xmlns:a16="http://schemas.microsoft.com/office/drawing/2014/main" id="{58B39E42-3B4B-441C-B891-A0EB2BBEAF69}"/>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6" name="TextBox 5">
            <a:extLst>
              <a:ext uri="{FF2B5EF4-FFF2-40B4-BE49-F238E27FC236}">
                <a16:creationId xmlns:a16="http://schemas.microsoft.com/office/drawing/2014/main" id="{6D1E79B0-8167-42D2-A07B-A9489B43DE98}"/>
              </a:ext>
            </a:extLst>
          </p:cNvPr>
          <p:cNvSpPr txBox="1"/>
          <p:nvPr/>
        </p:nvSpPr>
        <p:spPr>
          <a:xfrm>
            <a:off x="42334" y="1216450"/>
            <a:ext cx="12149666" cy="550920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Criterion validity evaluates how closely the results of your test correspond to the results of a different test.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The criterion is an external measurement of the same thing. It is usually an established or widely-used test that is already considered valid.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Arial"/>
                <a:ea typeface="+mn-ea"/>
                <a:cs typeface="+mn-cs"/>
              </a:rPr>
              <a:t>What is criterion validity?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To evaluate criterion validity, you calculate the correlation between the results of your measurement and the results of the criterion measurement. If there is a high correlation, this gives a good indication that your test is measuring what it intends to measure.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Arial"/>
                <a:ea typeface="+mn-ea"/>
                <a:cs typeface="+mn-cs"/>
              </a:rPr>
              <a:t>Example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a:ea typeface="+mn-ea"/>
                <a:cs typeface="+mn-cs"/>
              </a:rPr>
              <a:t>A university professor creates a new test to measure applicants’ English writing ability. To assess how well the test really does measure students’ writing ability, she finds an existing test that is considered a valid measurement of English writing ability, and compares the results when the same group of students take both tests. If the outcomes are very similar, the new test has a high criterion validity</a:t>
            </a:r>
            <a:r>
              <a:rPr kumimoji="0" lang="en-US" sz="2400" b="0" i="0" u="none" strike="noStrike" kern="1200" cap="none" spc="0" normalizeH="0" baseline="0" noProof="0" dirty="0">
                <a:ln>
                  <a:noFill/>
                </a:ln>
                <a:solidFill>
                  <a:srgbClr val="000000"/>
                </a:solidFill>
                <a:effectLst/>
                <a:uLnTx/>
                <a:uFillTx/>
                <a:latin typeface="Arial"/>
                <a:ea typeface="+mn-ea"/>
                <a:cs typeface="+mn-cs"/>
              </a:rPr>
              <a:t>.</a:t>
            </a:r>
            <a:endParaRPr kumimoji="0" lang="en-MY"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20224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84A0F-7268-4812-BE43-512C67E2E46C}"/>
              </a:ext>
            </a:extLst>
          </p:cNvPr>
          <p:cNvSpPr>
            <a:spLocks noGrp="1"/>
          </p:cNvSpPr>
          <p:nvPr>
            <p:ph type="title"/>
          </p:nvPr>
        </p:nvSpPr>
        <p:spPr>
          <a:xfrm>
            <a:off x="647700" y="0"/>
            <a:ext cx="9389533" cy="1143000"/>
          </a:xfrm>
        </p:spPr>
        <p:txBody>
          <a:bodyPr/>
          <a:lstStyle/>
          <a:p>
            <a:r>
              <a:rPr lang="en-MY" b="1" dirty="0">
                <a:solidFill>
                  <a:srgbClr val="FF0000"/>
                </a:solidFill>
              </a:rPr>
              <a:t>CRITERION VALIDITY </a:t>
            </a:r>
          </a:p>
        </p:txBody>
      </p:sp>
      <p:sp>
        <p:nvSpPr>
          <p:cNvPr id="4" name="Footer Placeholder 3">
            <a:extLst>
              <a:ext uri="{FF2B5EF4-FFF2-40B4-BE49-F238E27FC236}">
                <a16:creationId xmlns:a16="http://schemas.microsoft.com/office/drawing/2014/main" id="{00616B06-2B3F-4E26-8F4F-AEBD9C3B9442}"/>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6" name="TextBox 5">
            <a:extLst>
              <a:ext uri="{FF2B5EF4-FFF2-40B4-BE49-F238E27FC236}">
                <a16:creationId xmlns:a16="http://schemas.microsoft.com/office/drawing/2014/main" id="{2BF214C3-36A9-45ED-9D9D-931B4AE3103D}"/>
              </a:ext>
            </a:extLst>
          </p:cNvPr>
          <p:cNvSpPr txBox="1"/>
          <p:nvPr/>
        </p:nvSpPr>
        <p:spPr>
          <a:xfrm>
            <a:off x="0" y="1417638"/>
            <a:ext cx="12084148" cy="35394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The extent to which a measuring instrument accurately predicts </a:t>
            </a:r>
            <a:r>
              <a:rPr kumimoji="0" lang="en-US" sz="2800" b="0" i="0" u="none" strike="noStrike" kern="1200" cap="none" spc="0" normalizeH="0" baseline="0" noProof="0" dirty="0" err="1">
                <a:ln>
                  <a:noFill/>
                </a:ln>
                <a:solidFill>
                  <a:srgbClr val="000000"/>
                </a:solidFill>
                <a:effectLst/>
                <a:uLnTx/>
                <a:uFillTx/>
                <a:latin typeface="Arial"/>
                <a:ea typeface="+mn-ea"/>
                <a:cs typeface="+mn-cs"/>
              </a:rPr>
              <a:t>behaviour</a:t>
            </a:r>
            <a:r>
              <a:rPr kumimoji="0" lang="en-US" sz="2800" b="0" i="0" u="none" strike="noStrike" kern="1200" cap="none" spc="0" normalizeH="0" baseline="0" noProof="0" dirty="0">
                <a:ln>
                  <a:noFill/>
                </a:ln>
                <a:solidFill>
                  <a:srgbClr val="000000"/>
                </a:solidFill>
                <a:effectLst/>
                <a:uLnTx/>
                <a:uFillTx/>
                <a:latin typeface="Arial"/>
                <a:ea typeface="+mn-ea"/>
                <a:cs typeface="+mn-cs"/>
              </a:rPr>
              <a:t> or ability in a given area.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The measuring instrument is called ‘criteria’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It is of two types: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 Predictive validity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 Concurrent validity</a:t>
            </a:r>
            <a:endParaRPr kumimoji="0" lang="en-MY"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Rectangle 6">
            <a:extLst>
              <a:ext uri="{FF2B5EF4-FFF2-40B4-BE49-F238E27FC236}">
                <a16:creationId xmlns:a16="http://schemas.microsoft.com/office/drawing/2014/main" id="{6DA44889-FAAB-4A97-8949-24F29B010FEC}"/>
              </a:ext>
            </a:extLst>
          </p:cNvPr>
          <p:cNvSpPr/>
          <p:nvPr/>
        </p:nvSpPr>
        <p:spPr bwMode="auto">
          <a:xfrm>
            <a:off x="18823" y="5815975"/>
            <a:ext cx="5974014" cy="767387"/>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MY" sz="3200" b="1" i="0" u="none" strike="noStrike" kern="1200" cap="none" spc="0" normalizeH="0" baseline="0" noProof="0" dirty="0">
                <a:ln>
                  <a:noFill/>
                </a:ln>
                <a:solidFill>
                  <a:srgbClr val="000000"/>
                </a:solidFill>
                <a:effectLst/>
                <a:uLnTx/>
                <a:uFillTx/>
                <a:latin typeface="Arial" charset="0"/>
                <a:ea typeface="+mn-ea"/>
                <a:cs typeface="+mn-cs"/>
              </a:rPr>
              <a:t>Predictive Validity</a:t>
            </a:r>
          </a:p>
        </p:txBody>
      </p:sp>
      <p:sp>
        <p:nvSpPr>
          <p:cNvPr id="8" name="Rectangle 7">
            <a:extLst>
              <a:ext uri="{FF2B5EF4-FFF2-40B4-BE49-F238E27FC236}">
                <a16:creationId xmlns:a16="http://schemas.microsoft.com/office/drawing/2014/main" id="{EEB454DF-CE9D-4A1B-A4B4-9D763606798A}"/>
              </a:ext>
            </a:extLst>
          </p:cNvPr>
          <p:cNvSpPr/>
          <p:nvPr/>
        </p:nvSpPr>
        <p:spPr bwMode="auto">
          <a:xfrm>
            <a:off x="6096000" y="5833716"/>
            <a:ext cx="6077177" cy="767387"/>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MY" sz="3200" b="1" i="0" u="none" strike="noStrike" kern="1200" cap="none" spc="0" normalizeH="0" baseline="0" noProof="0" dirty="0">
                <a:ln>
                  <a:noFill/>
                </a:ln>
                <a:solidFill>
                  <a:srgbClr val="000000"/>
                </a:solidFill>
                <a:effectLst/>
                <a:uLnTx/>
                <a:uFillTx/>
                <a:latin typeface="Arial" charset="0"/>
                <a:ea typeface="+mn-ea"/>
                <a:cs typeface="+mn-cs"/>
              </a:rPr>
              <a:t>Concurrent Validity</a:t>
            </a:r>
          </a:p>
        </p:txBody>
      </p:sp>
    </p:spTree>
    <p:extLst>
      <p:ext uri="{BB962C8B-B14F-4D97-AF65-F5344CB8AC3E}">
        <p14:creationId xmlns:p14="http://schemas.microsoft.com/office/powerpoint/2010/main" val="2913323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1981200" y="-11772"/>
            <a:ext cx="8229600" cy="65395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GB" b="1" dirty="0">
                <a:solidFill>
                  <a:srgbClr val="FF0000"/>
                </a:solidFill>
                <a:ea typeface="ＭＳ Ｐゴシック" charset="0"/>
                <a:cs typeface="+mj-cs"/>
              </a:rPr>
              <a:t>Concurrent Validity</a:t>
            </a:r>
          </a:p>
        </p:txBody>
      </p:sp>
      <p:sp>
        <p:nvSpPr>
          <p:cNvPr id="156675" name="Rectangle 3"/>
          <p:cNvSpPr>
            <a:spLocks noGrp="1" noChangeArrowheads="1"/>
          </p:cNvSpPr>
          <p:nvPr>
            <p:ph type="body" idx="1"/>
          </p:nvPr>
        </p:nvSpPr>
        <p:spPr bwMode="auto">
          <a:xfrm>
            <a:off x="0" y="642180"/>
            <a:ext cx="12084148" cy="5707820"/>
          </a:xfrm>
          <a:solidFill>
            <a:schemeClr val="bg1"/>
          </a:solidFill>
        </p:spPr>
        <p:txBody>
          <a:bodyPr vert="horz" wrap="square" lIns="91440" tIns="45720" rIns="91440" bIns="45720" numCol="1" anchor="t" anchorCtr="0" compatLnSpc="1">
            <a:prstTxWarp prst="textNoShape">
              <a:avLst/>
            </a:prstTxWarp>
          </a:bodyPr>
          <a:lstStyle/>
          <a:p>
            <a:pPr marL="914400" lvl="1" indent="-457200">
              <a:buFont typeface="+mj-lt"/>
              <a:buAutoNum type="arabicPeriod"/>
              <a:defRPr/>
            </a:pPr>
            <a:r>
              <a:rPr lang="en-US" sz="2400" dirty="0">
                <a:solidFill>
                  <a:srgbClr val="0070C0"/>
                </a:solidFill>
                <a:ea typeface="ＭＳ Ｐゴシック" charset="0"/>
              </a:rPr>
              <a:t>Infers that the test produces similar results to a previously validated test</a:t>
            </a:r>
          </a:p>
          <a:p>
            <a:pPr marL="914400" lvl="1" indent="-457200">
              <a:buFont typeface="+mj-lt"/>
              <a:buAutoNum type="arabicPeriod"/>
              <a:defRPr/>
            </a:pPr>
            <a:endParaRPr lang="en-US" sz="2400" dirty="0">
              <a:solidFill>
                <a:srgbClr val="0070C0"/>
              </a:solidFill>
              <a:ea typeface="ＭＳ Ｐゴシック" charset="0"/>
            </a:endParaRPr>
          </a:p>
          <a:p>
            <a:pPr marL="914400" lvl="1" indent="-457200">
              <a:buFont typeface="+mj-lt"/>
              <a:buAutoNum type="arabicPeriod"/>
              <a:defRPr/>
            </a:pPr>
            <a:r>
              <a:rPr lang="en-US" sz="2400" dirty="0">
                <a:solidFill>
                  <a:srgbClr val="0070C0"/>
                </a:solidFill>
                <a:ea typeface="ＭＳ Ｐゴシック" charset="0"/>
              </a:rPr>
              <a:t>If you create some type of test, you want to make sure it’s valid: that it measures what it is supposed to measure. Concurrent validity measures how well a new test compares to a well-established test. It can also refer to the practice of concurrently testing two groups at the same time or asking two different groups of people to take the same test.</a:t>
            </a:r>
          </a:p>
          <a:p>
            <a:pPr marL="57150" indent="0">
              <a:buNone/>
              <a:defRPr/>
            </a:pPr>
            <a:r>
              <a:rPr lang="en-US" sz="2400" b="1" dirty="0">
                <a:solidFill>
                  <a:srgbClr val="FF0000"/>
                </a:solidFill>
                <a:ea typeface="ＭＳ Ｐゴシック" charset="0"/>
              </a:rPr>
              <a:t>Example: </a:t>
            </a:r>
          </a:p>
          <a:p>
            <a:pPr marL="57150" indent="0">
              <a:buNone/>
              <a:defRPr/>
            </a:pPr>
            <a:r>
              <a:rPr lang="en-US" sz="2400" dirty="0">
                <a:solidFill>
                  <a:srgbClr val="002060"/>
                </a:solidFill>
                <a:ea typeface="ＭＳ Ｐゴシック" charset="0"/>
              </a:rPr>
              <a:t>If you create a new test for depression levels, you can compare its performance to previous depression tests that have high validity. Concurrent means “as the same time”, so you would perform both tests at about the same interval: you could test depression level on one day with your test, and on the next day with the established test. A statistically significant result would mean that you have achieved concurrent validity. </a:t>
            </a:r>
          </a:p>
          <a:p>
            <a:pPr marL="57150" indent="0">
              <a:buNone/>
              <a:defRPr/>
            </a:pPr>
            <a:endParaRPr lang="en-US" sz="4000" dirty="0">
              <a:solidFill>
                <a:srgbClr val="0070C0"/>
              </a:solidFill>
              <a:ea typeface="ＭＳ Ｐゴシック" charset="0"/>
            </a:endParaRPr>
          </a:p>
          <a:p>
            <a:pPr marL="57150" indent="0">
              <a:buNone/>
              <a:defRPr/>
            </a:pPr>
            <a:endParaRPr lang="en-US" b="1" dirty="0">
              <a:solidFill>
                <a:srgbClr val="0070C0"/>
              </a:solidFill>
              <a:ea typeface="ＭＳ Ｐゴシック" charset="0"/>
            </a:endParaRPr>
          </a:p>
          <a:p>
            <a:pPr lvl="1" eaLnBrk="1" hangingPunct="1">
              <a:defRPr/>
            </a:pPr>
            <a:endParaRPr lang="en-US" dirty="0">
              <a:solidFill>
                <a:srgbClr val="0070C0"/>
              </a:solidFill>
              <a:ea typeface="ＭＳ Ｐゴシック" charset="0"/>
            </a:endParaRPr>
          </a:p>
          <a:p>
            <a:pPr eaLnBrk="1" hangingPunct="1">
              <a:lnSpc>
                <a:spcPct val="130000"/>
              </a:lnSpc>
              <a:buFontTx/>
              <a:buNone/>
              <a:defRPr/>
            </a:pPr>
            <a:endParaRPr lang="en-US" dirty="0">
              <a:solidFill>
                <a:srgbClr val="0070C0"/>
              </a:solidFill>
              <a:ea typeface="ＭＳ Ｐゴシック" charset="0"/>
            </a:endParaRPr>
          </a:p>
          <a:p>
            <a:pPr eaLnBrk="1" hangingPunct="1">
              <a:lnSpc>
                <a:spcPct val="130000"/>
              </a:lnSpc>
              <a:buFontTx/>
              <a:buNone/>
              <a:defRPr/>
            </a:pPr>
            <a:endParaRPr lang="en-US" dirty="0">
              <a:solidFill>
                <a:srgbClr val="0070C0"/>
              </a:solidFill>
              <a:ea typeface="ＭＳ Ｐゴシック" charset="0"/>
            </a:endParaRPr>
          </a:p>
          <a:p>
            <a:pPr eaLnBrk="1" hangingPunct="1">
              <a:lnSpc>
                <a:spcPct val="130000"/>
              </a:lnSpc>
              <a:buFontTx/>
              <a:buNone/>
              <a:defRPr/>
            </a:pPr>
            <a:endParaRPr lang="en-GB" dirty="0">
              <a:solidFill>
                <a:srgbClr val="0070C0"/>
              </a:solidFill>
              <a:ea typeface="ＭＳ Ｐゴシック" charset="0"/>
            </a:endParaRPr>
          </a:p>
        </p:txBody>
      </p:sp>
      <p:sp>
        <p:nvSpPr>
          <p:cNvPr id="2" name="Footer Placeholder 1"/>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spTree>
    <p:extLst>
      <p:ext uri="{BB962C8B-B14F-4D97-AF65-F5344CB8AC3E}">
        <p14:creationId xmlns:p14="http://schemas.microsoft.com/office/powerpoint/2010/main" val="191901012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43A23-A7C6-4BBD-9C63-01482374E94A}"/>
              </a:ext>
            </a:extLst>
          </p:cNvPr>
          <p:cNvSpPr>
            <a:spLocks noGrp="1"/>
          </p:cNvSpPr>
          <p:nvPr>
            <p:ph type="title"/>
          </p:nvPr>
        </p:nvSpPr>
        <p:spPr/>
        <p:txBody>
          <a:bodyPr/>
          <a:lstStyle/>
          <a:p>
            <a:r>
              <a:rPr lang="en-MY" dirty="0">
                <a:solidFill>
                  <a:srgbClr val="FF0000"/>
                </a:solidFill>
              </a:rPr>
              <a:t>Predictive Validity</a:t>
            </a:r>
          </a:p>
        </p:txBody>
      </p:sp>
      <p:sp>
        <p:nvSpPr>
          <p:cNvPr id="4" name="Footer Placeholder 3">
            <a:extLst>
              <a:ext uri="{FF2B5EF4-FFF2-40B4-BE49-F238E27FC236}">
                <a16:creationId xmlns:a16="http://schemas.microsoft.com/office/drawing/2014/main" id="{ADABD6ED-A1F3-4F3F-8780-A1DE29ECCD56}"/>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6" name="TextBox 5">
            <a:extLst>
              <a:ext uri="{FF2B5EF4-FFF2-40B4-BE49-F238E27FC236}">
                <a16:creationId xmlns:a16="http://schemas.microsoft.com/office/drawing/2014/main" id="{15415B4F-77B3-4913-86B1-26BF2252FC77}"/>
              </a:ext>
            </a:extLst>
          </p:cNvPr>
          <p:cNvSpPr txBox="1"/>
          <p:nvPr/>
        </p:nvSpPr>
        <p:spPr>
          <a:xfrm>
            <a:off x="-2344" y="1160475"/>
            <a:ext cx="12194344"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If the test is used to predict future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a:ea typeface="+mn-ea"/>
                <a:cs typeface="+mn-cs"/>
              </a:rPr>
              <a:t>Example: Entrance exam . .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Performance of these tests correlates with later performance in professional college</a:t>
            </a:r>
            <a:endParaRPr kumimoji="0" lang="en-MY"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4280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8E00-165C-DECA-02E9-F3FEAF7E2E0E}"/>
              </a:ext>
            </a:extLst>
          </p:cNvPr>
          <p:cNvSpPr>
            <a:spLocks noGrp="1"/>
          </p:cNvSpPr>
          <p:nvPr>
            <p:ph type="title"/>
          </p:nvPr>
        </p:nvSpPr>
        <p:spPr/>
        <p:txBody>
          <a:bodyPr/>
          <a:lstStyle/>
          <a:p>
            <a:r>
              <a:rPr lang="en-US" dirty="0"/>
              <a:t>Thank You</a:t>
            </a:r>
          </a:p>
        </p:txBody>
      </p:sp>
      <p:sp>
        <p:nvSpPr>
          <p:cNvPr id="4" name="Footer Placeholder 3">
            <a:extLst>
              <a:ext uri="{FF2B5EF4-FFF2-40B4-BE49-F238E27FC236}">
                <a16:creationId xmlns:a16="http://schemas.microsoft.com/office/drawing/2014/main" id="{0EA70283-42FA-4267-8DBA-19E33E24A6ED}"/>
              </a:ext>
            </a:extLst>
          </p:cNvPr>
          <p:cNvSpPr>
            <a:spLocks noGrp="1"/>
          </p:cNvSpPr>
          <p:nvPr>
            <p:ph type="ftr" sz="quarter" idx="10"/>
          </p:nvPr>
        </p:nvSpPr>
        <p:spPr/>
        <p:txBody>
          <a:bodyPr/>
          <a:lstStyle/>
          <a:p>
            <a:r>
              <a:rPr lang="en-US">
                <a:solidFill>
                  <a:srgbClr val="000000"/>
                </a:solidFill>
              </a:rPr>
              <a:t>Dr Jugindar Singh</a:t>
            </a:r>
          </a:p>
        </p:txBody>
      </p:sp>
    </p:spTree>
    <p:extLst>
      <p:ext uri="{BB962C8B-B14F-4D97-AF65-F5344CB8AC3E}">
        <p14:creationId xmlns:p14="http://schemas.microsoft.com/office/powerpoint/2010/main" val="1960343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6577932"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FF0000"/>
                </a:solidFill>
                <a:effectLst/>
                <a:uLnTx/>
                <a:uFillTx/>
                <a:latin typeface="Arial"/>
                <a:ea typeface="+mn-ea"/>
                <a:cs typeface="+mn-cs"/>
              </a:rPr>
              <a:t>Validity</a:t>
            </a:r>
          </a:p>
        </p:txBody>
      </p:sp>
      <p:sp>
        <p:nvSpPr>
          <p:cNvPr id="3" name="Rectangle 2"/>
          <p:cNvSpPr>
            <a:spLocks noGrp="1" noChangeArrowheads="1"/>
          </p:cNvSpPr>
          <p:nvPr/>
        </p:nvSpPr>
        <p:spPr bwMode="auto">
          <a:xfrm>
            <a:off x="98474" y="1253068"/>
            <a:ext cx="6331355"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a:ea typeface="+mj-ea"/>
                <a:cs typeface="+mj-cs"/>
              </a:rPr>
              <a:t>Are we testing what we think we’re testing?</a:t>
            </a:r>
          </a:p>
        </p:txBody>
      </p:sp>
      <p:sp>
        <p:nvSpPr>
          <p:cNvPr id="5" name="Rectangle 4"/>
          <p:cNvSpPr/>
          <p:nvPr/>
        </p:nvSpPr>
        <p:spPr>
          <a:xfrm>
            <a:off x="-1" y="5053390"/>
            <a:ext cx="12192000" cy="1569660"/>
          </a:xfrm>
          <a:prstGeom prst="rect">
            <a:avLst/>
          </a:prstGeom>
          <a:ln>
            <a:solidFill>
              <a:srgbClr val="FFC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Arial"/>
                <a:ea typeface="+mn-ea"/>
                <a:cs typeface="+mn-cs"/>
              </a:rPr>
              <a:t>“The soundness or appropriateness of a test or instrument in measuring what it is designed to measure”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Arial"/>
                <a:ea typeface="+mn-ea"/>
                <a:cs typeface="+mn-cs"/>
              </a:rPr>
              <a:t>(Vincent 1999)</a:t>
            </a:r>
          </a:p>
        </p:txBody>
      </p:sp>
      <p:sp>
        <p:nvSpPr>
          <p:cNvPr id="4" name="Rectangle 3"/>
          <p:cNvSpPr/>
          <p:nvPr/>
        </p:nvSpPr>
        <p:spPr>
          <a:xfrm>
            <a:off x="0" y="3016210"/>
            <a:ext cx="6096000"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a:ea typeface="+mn-ea"/>
                <a:cs typeface="+mn-cs"/>
              </a:rPr>
              <a:t>A term to describe a measure that accurately reflects the concept it is intended to measure. </a:t>
            </a:r>
          </a:p>
        </p:txBody>
      </p:sp>
      <p:sp>
        <p:nvSpPr>
          <p:cNvPr id="6" name="Footer Placeholder 5"/>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pic>
        <p:nvPicPr>
          <p:cNvPr id="1026" name="Picture 2" descr="661 Validity Stock Photos, Pictures &amp; Royalty-Free Images - iStock">
            <a:extLst>
              <a:ext uri="{FF2B5EF4-FFF2-40B4-BE49-F238E27FC236}">
                <a16:creationId xmlns:a16="http://schemas.microsoft.com/office/drawing/2014/main" id="{0FCFE8D1-3AF6-4027-A3A6-7DCCD6F692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7526" y="0"/>
            <a:ext cx="6096000" cy="5053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021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GB" b="1" dirty="0">
                <a:solidFill>
                  <a:srgbClr val="FF0000"/>
                </a:solidFill>
                <a:ea typeface="ＭＳ Ｐゴシック" charset="0"/>
                <a:cs typeface="+mj-cs"/>
              </a:rPr>
              <a:t>Types of Experimental Validity</a:t>
            </a:r>
          </a:p>
        </p:txBody>
      </p:sp>
      <p:sp>
        <p:nvSpPr>
          <p:cNvPr id="283651" name="Rectangle 3"/>
          <p:cNvSpPr>
            <a:spLocks noGrp="1" noChangeArrowheads="1"/>
          </p:cNvSpPr>
          <p:nvPr>
            <p:ph type="body" idx="1"/>
          </p:nvPr>
        </p:nvSpPr>
        <p:spPr bwMode="auto">
          <a:xfrm>
            <a:off x="0" y="1052513"/>
            <a:ext cx="6096000" cy="45259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eaLnBrk="1" hangingPunct="1">
              <a:lnSpc>
                <a:spcPct val="90000"/>
              </a:lnSpc>
              <a:defRPr/>
            </a:pPr>
            <a:r>
              <a:rPr lang="en-GB" b="1" dirty="0">
                <a:solidFill>
                  <a:srgbClr val="FF0000"/>
                </a:solidFill>
                <a:ea typeface="ＭＳ Ｐゴシック" charset="0"/>
                <a:cs typeface="+mn-cs"/>
              </a:rPr>
              <a:t>Internal</a:t>
            </a:r>
          </a:p>
          <a:p>
            <a:pPr lvl="1" eaLnBrk="1" hangingPunct="1">
              <a:lnSpc>
                <a:spcPct val="90000"/>
              </a:lnSpc>
              <a:defRPr/>
            </a:pPr>
            <a:endParaRPr lang="en-GB" dirty="0">
              <a:ea typeface="ＭＳ Ｐゴシック" charset="0"/>
            </a:endParaRPr>
          </a:p>
          <a:p>
            <a:pPr lvl="1" eaLnBrk="1" hangingPunct="1">
              <a:lnSpc>
                <a:spcPct val="90000"/>
              </a:lnSpc>
              <a:defRPr/>
            </a:pPr>
            <a:r>
              <a:rPr lang="en-GB" dirty="0">
                <a:ea typeface="ＭＳ Ｐゴシック" charset="0"/>
              </a:rPr>
              <a:t>Is the experimenter measuring the effect of the independent variable on the dependent variable?</a:t>
            </a:r>
          </a:p>
          <a:p>
            <a:pPr eaLnBrk="1" hangingPunct="1">
              <a:lnSpc>
                <a:spcPct val="90000"/>
              </a:lnSpc>
              <a:defRPr/>
            </a:pPr>
            <a:endParaRPr lang="en-GB" dirty="0">
              <a:ea typeface="ＭＳ Ｐゴシック" charset="0"/>
              <a:cs typeface="+mn-cs"/>
            </a:endParaRPr>
          </a:p>
          <a:p>
            <a:pPr eaLnBrk="1" hangingPunct="1">
              <a:lnSpc>
                <a:spcPct val="90000"/>
              </a:lnSpc>
              <a:defRPr/>
            </a:pPr>
            <a:r>
              <a:rPr lang="en-GB" b="1" dirty="0">
                <a:solidFill>
                  <a:srgbClr val="FF0000"/>
                </a:solidFill>
                <a:ea typeface="ＭＳ Ｐゴシック" charset="0"/>
                <a:cs typeface="+mn-cs"/>
              </a:rPr>
              <a:t>External</a:t>
            </a:r>
          </a:p>
          <a:p>
            <a:pPr lvl="1" eaLnBrk="1" hangingPunct="1">
              <a:lnSpc>
                <a:spcPct val="90000"/>
              </a:lnSpc>
              <a:defRPr/>
            </a:pPr>
            <a:r>
              <a:rPr lang="en-GB" dirty="0">
                <a:ea typeface="ＭＳ Ｐゴシック" charset="0"/>
              </a:rPr>
              <a:t>Can the results be generalised to the wider population?</a:t>
            </a:r>
          </a:p>
        </p:txBody>
      </p:sp>
      <p:sp>
        <p:nvSpPr>
          <p:cNvPr id="2" name="Footer Placeholder 1"/>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pic>
        <p:nvPicPr>
          <p:cNvPr id="3" name="Picture 2">
            <a:extLst>
              <a:ext uri="{FF2B5EF4-FFF2-40B4-BE49-F238E27FC236}">
                <a16:creationId xmlns:a16="http://schemas.microsoft.com/office/drawing/2014/main" id="{5BA622A4-C395-4659-A967-D726F455C1F4}"/>
              </a:ext>
            </a:extLst>
          </p:cNvPr>
          <p:cNvPicPr>
            <a:picLocks noChangeAspect="1"/>
          </p:cNvPicPr>
          <p:nvPr/>
        </p:nvPicPr>
        <p:blipFill>
          <a:blip r:embed="rId2"/>
          <a:stretch>
            <a:fillRect/>
          </a:stretch>
        </p:blipFill>
        <p:spPr>
          <a:xfrm>
            <a:off x="5916840" y="1279525"/>
            <a:ext cx="6076950" cy="5076825"/>
          </a:xfrm>
          <a:prstGeom prst="rect">
            <a:avLst/>
          </a:prstGeom>
          <a:ln>
            <a:solidFill>
              <a:srgbClr val="FF0000"/>
            </a:solidFill>
          </a:ln>
        </p:spPr>
      </p:pic>
    </p:spTree>
    <p:extLst>
      <p:ext uri="{BB962C8B-B14F-4D97-AF65-F5344CB8AC3E}">
        <p14:creationId xmlns:p14="http://schemas.microsoft.com/office/powerpoint/2010/main" val="2122496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3651">
                                            <p:txEl>
                                              <p:pRg st="2" end="2"/>
                                            </p:txEl>
                                          </p:spTgt>
                                        </p:tgtEl>
                                        <p:attrNameLst>
                                          <p:attrName>style.visibility</p:attrName>
                                        </p:attrNameLst>
                                      </p:cBhvr>
                                      <p:to>
                                        <p:strVal val="visible"/>
                                      </p:to>
                                    </p:set>
                                    <p:animEffect transition="in" filter="fade">
                                      <p:cBhvr>
                                        <p:cTn id="7" dur="2000"/>
                                        <p:tgtEl>
                                          <p:spTgt spid="28365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83651">
                                            <p:txEl>
                                              <p:pRg st="5" end="5"/>
                                            </p:txEl>
                                          </p:spTgt>
                                        </p:tgtEl>
                                        <p:attrNameLst>
                                          <p:attrName>style.visibility</p:attrName>
                                        </p:attrNameLst>
                                      </p:cBhvr>
                                      <p:to>
                                        <p:strVal val="visible"/>
                                      </p:to>
                                    </p:set>
                                    <p:animEffect transition="in" filter="fade">
                                      <p:cBhvr>
                                        <p:cTn id="12" dur="2000"/>
                                        <p:tgtEl>
                                          <p:spTgt spid="2836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99A26-79FC-420E-A071-1DC3FCFBC407}"/>
              </a:ext>
            </a:extLst>
          </p:cNvPr>
          <p:cNvSpPr>
            <a:spLocks noGrp="1"/>
          </p:cNvSpPr>
          <p:nvPr>
            <p:ph type="title"/>
          </p:nvPr>
        </p:nvSpPr>
        <p:spPr>
          <a:xfrm>
            <a:off x="-6652" y="-83059"/>
            <a:ext cx="9389533" cy="653143"/>
          </a:xfrm>
          <a:solidFill>
            <a:schemeClr val="bg1"/>
          </a:solidFill>
        </p:spPr>
        <p:txBody>
          <a:bodyPr/>
          <a:lstStyle/>
          <a:p>
            <a:br>
              <a:rPr lang="en-MY" dirty="0"/>
            </a:br>
            <a:r>
              <a:rPr lang="en-MY" b="1" dirty="0">
                <a:solidFill>
                  <a:srgbClr val="FF0000"/>
                </a:solidFill>
              </a:rPr>
              <a:t>Validity Types</a:t>
            </a:r>
            <a:br>
              <a:rPr lang="en-MY" dirty="0"/>
            </a:br>
            <a:endParaRPr lang="en-MY" dirty="0"/>
          </a:p>
        </p:txBody>
      </p:sp>
      <p:sp>
        <p:nvSpPr>
          <p:cNvPr id="4" name="Footer Placeholder 3">
            <a:extLst>
              <a:ext uri="{FF2B5EF4-FFF2-40B4-BE49-F238E27FC236}">
                <a16:creationId xmlns:a16="http://schemas.microsoft.com/office/drawing/2014/main" id="{FD8745D3-7240-4F94-820E-CE025C23F6AF}"/>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7" name="TextBox 6">
            <a:extLst>
              <a:ext uri="{FF2B5EF4-FFF2-40B4-BE49-F238E27FC236}">
                <a16:creationId xmlns:a16="http://schemas.microsoft.com/office/drawing/2014/main" id="{E10AC4DB-5881-4243-80F6-2083664A2EDF}"/>
              </a:ext>
            </a:extLst>
          </p:cNvPr>
          <p:cNvSpPr txBox="1"/>
          <p:nvPr/>
        </p:nvSpPr>
        <p:spPr>
          <a:xfrm>
            <a:off x="0" y="436224"/>
            <a:ext cx="10784114" cy="6324808"/>
          </a:xfrm>
          <a:prstGeom prst="rect">
            <a:avLst/>
          </a:prstGeom>
          <a:solidFill>
            <a:schemeClr val="bg1"/>
          </a:solidFill>
        </p:spPr>
        <p:txBody>
          <a:bodyPr wrap="square">
            <a:spAutoFit/>
          </a:bodyPr>
          <a:lstStyle/>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MinionPro-Regular"/>
                <a:ea typeface="+mn-ea"/>
                <a:cs typeface="+mn-cs"/>
              </a:rPr>
              <a:t>Content validity </a:t>
            </a:r>
          </a:p>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inionPro-Regular"/>
                <a:ea typeface="+mn-ea"/>
                <a:cs typeface="+mn-cs"/>
              </a:rPr>
              <a:t>Does the measure adequately measure the concept?</a:t>
            </a:r>
          </a:p>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MinionPro-Regular"/>
                <a:ea typeface="+mn-ea"/>
                <a:cs typeface="+mn-cs"/>
              </a:rPr>
              <a:t>Face validity </a:t>
            </a:r>
          </a:p>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inionPro-Regular"/>
                <a:ea typeface="+mn-ea"/>
                <a:cs typeface="+mn-cs"/>
              </a:rPr>
              <a:t>Do “experts” validate that the instrument measures </a:t>
            </a:r>
          </a:p>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inionPro-Regular"/>
                <a:ea typeface="+mn-ea"/>
                <a:cs typeface="+mn-cs"/>
              </a:rPr>
              <a:t>what its name suggests it measures?</a:t>
            </a:r>
          </a:p>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MinionPro-Regular"/>
                <a:ea typeface="+mn-ea"/>
                <a:cs typeface="+mn-cs"/>
              </a:rPr>
              <a:t>Criterion-related validity </a:t>
            </a:r>
          </a:p>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inionPro-Regular"/>
                <a:ea typeface="+mn-ea"/>
                <a:cs typeface="+mn-cs"/>
              </a:rPr>
              <a:t>Does the measure differentiate in a manner that helps</a:t>
            </a:r>
          </a:p>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inionPro-Regular"/>
                <a:ea typeface="+mn-ea"/>
                <a:cs typeface="+mn-cs"/>
              </a:rPr>
              <a:t>to predict a criterion variable?</a:t>
            </a:r>
          </a:p>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MinionPro-Regular"/>
                <a:ea typeface="+mn-ea"/>
                <a:cs typeface="+mn-cs"/>
              </a:rPr>
              <a:t>Concurrent validity </a:t>
            </a:r>
          </a:p>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inionPro-Regular"/>
                <a:ea typeface="+mn-ea"/>
                <a:cs typeface="+mn-cs"/>
              </a:rPr>
              <a:t>Does the measure differentiate in a manner that helps to predict a criterion variable </a:t>
            </a:r>
            <a:r>
              <a:rPr kumimoji="0" lang="en-MY" sz="2400" b="0" i="0" u="none" strike="noStrike" kern="1200" cap="none" spc="0" normalizeH="0" baseline="0" noProof="0" dirty="0">
                <a:ln>
                  <a:noFill/>
                </a:ln>
                <a:solidFill>
                  <a:srgbClr val="000000"/>
                </a:solidFill>
                <a:effectLst/>
                <a:uLnTx/>
                <a:uFillTx/>
                <a:latin typeface="MinionPro-Regular"/>
                <a:ea typeface="+mn-ea"/>
                <a:cs typeface="+mn-cs"/>
              </a:rPr>
              <a:t>currently?</a:t>
            </a:r>
          </a:p>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MinionPro-Regular"/>
                <a:ea typeface="+mn-ea"/>
                <a:cs typeface="+mn-cs"/>
              </a:rPr>
              <a:t>Predictive validity </a:t>
            </a:r>
            <a:r>
              <a:rPr kumimoji="0" lang="en-US" sz="2400" b="0" i="0" u="none" strike="noStrike" kern="1200" cap="none" spc="0" normalizeH="0" baseline="0" noProof="0" dirty="0">
                <a:ln>
                  <a:noFill/>
                </a:ln>
                <a:solidFill>
                  <a:srgbClr val="000000"/>
                </a:solidFill>
                <a:effectLst/>
                <a:uLnTx/>
                <a:uFillTx/>
                <a:latin typeface="MinionPro-Regular"/>
                <a:ea typeface="+mn-ea"/>
                <a:cs typeface="+mn-cs"/>
              </a:rPr>
              <a:t>Does the measure differentiate individuals in a manner that helps predict a future </a:t>
            </a:r>
            <a:r>
              <a:rPr kumimoji="0" lang="en-MY" sz="2400" b="0" i="0" u="none" strike="noStrike" kern="1200" cap="none" spc="0" normalizeH="0" baseline="0" noProof="0" dirty="0">
                <a:ln>
                  <a:noFill/>
                </a:ln>
                <a:solidFill>
                  <a:srgbClr val="000000"/>
                </a:solidFill>
                <a:effectLst/>
                <a:uLnTx/>
                <a:uFillTx/>
                <a:latin typeface="MinionPro-Regular"/>
                <a:ea typeface="+mn-ea"/>
                <a:cs typeface="+mn-cs"/>
              </a:rPr>
              <a:t>criterion?</a:t>
            </a:r>
          </a:p>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MinionPro-Regular"/>
                <a:ea typeface="+mn-ea"/>
                <a:cs typeface="+mn-cs"/>
              </a:rPr>
              <a:t>Construct validity </a:t>
            </a:r>
          </a:p>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inionPro-Regular"/>
                <a:ea typeface="+mn-ea"/>
                <a:cs typeface="+mn-cs"/>
              </a:rPr>
              <a:t>Does the instrument tap the concept as theorized?</a:t>
            </a:r>
          </a:p>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MinionPro-Regular"/>
                <a:ea typeface="+mn-ea"/>
                <a:cs typeface="+mn-cs"/>
              </a:rPr>
              <a:t>Convergent validity </a:t>
            </a:r>
            <a:r>
              <a:rPr kumimoji="0" lang="en-US" sz="2400" b="0" i="0" u="none" strike="noStrike" kern="1200" cap="none" spc="0" normalizeH="0" baseline="0" noProof="0" dirty="0">
                <a:ln>
                  <a:noFill/>
                </a:ln>
                <a:solidFill>
                  <a:srgbClr val="000000"/>
                </a:solidFill>
                <a:effectLst/>
                <a:uLnTx/>
                <a:uFillTx/>
                <a:latin typeface="MinionPro-Regular"/>
                <a:ea typeface="+mn-ea"/>
                <a:cs typeface="+mn-cs"/>
              </a:rPr>
              <a:t>Do two instruments measuring the concept correlate highly?</a:t>
            </a:r>
          </a:p>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MinionPro-Regular"/>
                <a:ea typeface="+mn-ea"/>
                <a:cs typeface="+mn-cs"/>
              </a:rPr>
              <a:t>Discriminant validity </a:t>
            </a:r>
            <a:r>
              <a:rPr kumimoji="0" lang="en-US" sz="2400" b="0" i="0" u="none" strike="noStrike" kern="1200" cap="none" spc="0" normalizeH="0" baseline="0" noProof="0" dirty="0">
                <a:ln>
                  <a:noFill/>
                </a:ln>
                <a:solidFill>
                  <a:srgbClr val="000000"/>
                </a:solidFill>
                <a:effectLst/>
                <a:uLnTx/>
                <a:uFillTx/>
                <a:latin typeface="MinionPro-Regular"/>
                <a:ea typeface="+mn-ea"/>
                <a:cs typeface="+mn-cs"/>
              </a:rPr>
              <a:t>Does the measure have a low correlation with a variable that is supposed to be unrelated </a:t>
            </a:r>
            <a:r>
              <a:rPr kumimoji="0" lang="en-MY" sz="2400" b="0" i="0" u="none" strike="noStrike" kern="1200" cap="none" spc="0" normalizeH="0" baseline="0" noProof="0" dirty="0">
                <a:ln>
                  <a:noFill/>
                </a:ln>
                <a:solidFill>
                  <a:srgbClr val="000000"/>
                </a:solidFill>
                <a:effectLst/>
                <a:uLnTx/>
                <a:uFillTx/>
                <a:latin typeface="MinionPro-Regular"/>
                <a:ea typeface="+mn-ea"/>
                <a:cs typeface="+mn-cs"/>
              </a:rPr>
              <a:t>to this variable?</a:t>
            </a:r>
            <a:endParaRPr kumimoji="0" lang="en-MY" sz="5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633753-A469-486A-AE06-87C8B6F7D08B}"/>
              </a:ext>
            </a:extLst>
          </p:cNvPr>
          <p:cNvPicPr>
            <a:picLocks noChangeAspect="1"/>
          </p:cNvPicPr>
          <p:nvPr/>
        </p:nvPicPr>
        <p:blipFill>
          <a:blip r:embed="rId2"/>
          <a:stretch>
            <a:fillRect/>
          </a:stretch>
        </p:blipFill>
        <p:spPr>
          <a:xfrm>
            <a:off x="6705600" y="-83059"/>
            <a:ext cx="5486400" cy="3429000"/>
          </a:xfrm>
          <a:prstGeom prst="rect">
            <a:avLst/>
          </a:prstGeom>
        </p:spPr>
      </p:pic>
    </p:spTree>
    <p:extLst>
      <p:ext uri="{BB962C8B-B14F-4D97-AF65-F5344CB8AC3E}">
        <p14:creationId xmlns:p14="http://schemas.microsoft.com/office/powerpoint/2010/main" val="1701295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5501F-1249-409D-AFC6-E34434DB9232}"/>
              </a:ext>
            </a:extLst>
          </p:cNvPr>
          <p:cNvSpPr>
            <a:spLocks noGrp="1"/>
          </p:cNvSpPr>
          <p:nvPr>
            <p:ph type="title"/>
          </p:nvPr>
        </p:nvSpPr>
        <p:spPr>
          <a:xfrm>
            <a:off x="609601" y="273050"/>
            <a:ext cx="4011084" cy="519430"/>
          </a:xfrm>
        </p:spPr>
        <p:txBody>
          <a:bodyPr vert="horz" wrap="square" lIns="91440" tIns="45720" rIns="91440" bIns="45720" numCol="1" anchor="b" anchorCtr="0" compatLnSpc="1">
            <a:prstTxWarp prst="textNoShape">
              <a:avLst/>
            </a:prstTxWarp>
            <a:normAutofit/>
          </a:bodyPr>
          <a:lstStyle/>
          <a:p>
            <a:r>
              <a:rPr lang="en-US" sz="2800" b="1" dirty="0">
                <a:solidFill>
                  <a:srgbClr val="FF0000"/>
                </a:solidFill>
                <a:latin typeface="+mj-lt"/>
                <a:ea typeface="+mj-ea"/>
                <a:cs typeface="+mj-cs"/>
              </a:rPr>
              <a:t>Face Validity</a:t>
            </a:r>
          </a:p>
        </p:txBody>
      </p:sp>
      <p:sp>
        <p:nvSpPr>
          <p:cNvPr id="6" name="TextBox 5">
            <a:extLst>
              <a:ext uri="{FF2B5EF4-FFF2-40B4-BE49-F238E27FC236}">
                <a16:creationId xmlns:a16="http://schemas.microsoft.com/office/drawing/2014/main" id="{B755A246-F81E-4A26-B980-50BF024B1BEF}"/>
              </a:ext>
            </a:extLst>
          </p:cNvPr>
          <p:cNvSpPr txBox="1"/>
          <p:nvPr/>
        </p:nvSpPr>
        <p:spPr bwMode="auto">
          <a:xfrm>
            <a:off x="0" y="792481"/>
            <a:ext cx="5376333" cy="5830570"/>
          </a:xfrm>
          <a:prstGeom prst="rect">
            <a:avLst/>
          </a:prstGeom>
          <a:noFill/>
          <a:ln>
            <a:noFill/>
          </a:ln>
        </p:spPr>
        <p:txBody>
          <a:bodyPr vert="horz" wrap="square" lIns="91440" tIns="45720" rIns="91440" bIns="45720" numCol="1" anchor="t" anchorCtr="0" compatLnSpc="1">
            <a:prstTxWarp prst="textNoShape">
              <a:avLst/>
            </a:prstTxWarp>
            <a:norm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Similar to content validity, but face validity is a more </a:t>
            </a:r>
            <a:r>
              <a:rPr kumimoji="0" lang="en-US" sz="2000" b="1" i="0" u="none" strike="noStrike" kern="1200" cap="none" spc="0" normalizeH="0" baseline="0" noProof="0" dirty="0">
                <a:ln>
                  <a:noFill/>
                </a:ln>
                <a:solidFill>
                  <a:srgbClr val="FF0000"/>
                </a:solidFill>
                <a:effectLst/>
                <a:uLnTx/>
                <a:uFillTx/>
                <a:latin typeface="Arial"/>
                <a:ea typeface="+mn-ea"/>
                <a:cs typeface="+mn-cs"/>
              </a:rPr>
              <a:t>informal and subjective assessment</a:t>
            </a:r>
            <a:r>
              <a:rPr kumimoji="0" lang="en-US" sz="20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a:ea typeface="+mn-ea"/>
                <a:cs typeface="+mn-cs"/>
              </a:rPr>
              <a:t>Example</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You create a survey to measure the regularity of people’s dietary habits. You review the survey items, which ask questions about every meal of the day and snacks eaten in between for every day of the week. On its surface, the survey seems like a good representation of what you want to test, so you consider it to have high face validity.</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As face validity is a subjective measure, it’s often considered the weakest form of validity. However, it can be useful in the initial stages of developing a method.</a:t>
            </a:r>
          </a:p>
        </p:txBody>
      </p:sp>
      <p:sp>
        <p:nvSpPr>
          <p:cNvPr id="4" name="Footer Placeholder 3">
            <a:extLst>
              <a:ext uri="{FF2B5EF4-FFF2-40B4-BE49-F238E27FC236}">
                <a16:creationId xmlns:a16="http://schemas.microsoft.com/office/drawing/2014/main" id="{30F6C467-2CEA-4D84-80C1-6384D6B5B75C}"/>
              </a:ext>
            </a:extLst>
          </p:cNvPr>
          <p:cNvSpPr>
            <a:spLocks noGrp="1"/>
          </p:cNvSpPr>
          <p:nvPr>
            <p:ph type="ftr" sz="quarter" idx="10"/>
          </p:nvPr>
        </p:nvSpPr>
        <p:spPr>
          <a:xfrm>
            <a:off x="8331200" y="6623050"/>
            <a:ext cx="3860800" cy="234950"/>
          </a:xfrm>
        </p:spPr>
        <p:txBody>
          <a:bodyPr vert="horz" wrap="square" lIns="91440" tIns="45720" rIns="91440" bIns="45720" numCol="1" anchor="t" anchorCtr="0" compatLnSpc="1">
            <a:prstTxWarp prst="textNoShape">
              <a:avLst/>
            </a:prstTxWarp>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graphicFrame>
        <p:nvGraphicFramePr>
          <p:cNvPr id="8" name="Content Placeholder 2">
            <a:extLst>
              <a:ext uri="{FF2B5EF4-FFF2-40B4-BE49-F238E27FC236}">
                <a16:creationId xmlns:a16="http://schemas.microsoft.com/office/drawing/2014/main" id="{E0E84C81-1D06-4BEB-B973-313D741D01EE}"/>
              </a:ext>
            </a:extLst>
          </p:cNvPr>
          <p:cNvGraphicFramePr>
            <a:graphicFrameLocks noGrp="1"/>
          </p:cNvGraphicFramePr>
          <p:nvPr>
            <p:ph idx="1"/>
          </p:nvPr>
        </p:nvGraphicFramePr>
        <p:xfrm>
          <a:off x="5376333" y="273051"/>
          <a:ext cx="6815667"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4752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3009900" y="10319"/>
            <a:ext cx="6172200" cy="8572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68580" tIns="34290" rIns="68580" bIns="34290" numCol="1" anchor="t" anchorCtr="0" compatLnSpc="1">
            <a:prstTxWarp prst="textNoShape">
              <a:avLst/>
            </a:prstTxWarp>
          </a:bodyPr>
          <a:lstStyle/>
          <a:p>
            <a:pPr eaLnBrk="1" hangingPunct="1">
              <a:defRPr/>
            </a:pPr>
            <a:r>
              <a:rPr lang="en-GB" b="1" dirty="0">
                <a:solidFill>
                  <a:srgbClr val="FF0000"/>
                </a:solidFill>
                <a:ea typeface="ＭＳ Ｐゴシック" charset="0"/>
                <a:cs typeface="+mj-cs"/>
              </a:rPr>
              <a:t>Face Validity</a:t>
            </a:r>
          </a:p>
        </p:txBody>
      </p:sp>
      <p:sp>
        <p:nvSpPr>
          <p:cNvPr id="156675" name="Rectangle 3"/>
          <p:cNvSpPr>
            <a:spLocks noGrp="1" noChangeArrowheads="1"/>
          </p:cNvSpPr>
          <p:nvPr>
            <p:ph type="body" idx="1"/>
          </p:nvPr>
        </p:nvSpPr>
        <p:spPr bwMode="auto">
          <a:xfrm>
            <a:off x="0" y="617827"/>
            <a:ext cx="12192000" cy="3671888"/>
          </a:xfrm>
          <a:solidFill>
            <a:schemeClr val="bg1"/>
          </a:solidFill>
        </p:spPr>
        <p:txBody>
          <a:bodyPr vert="horz" wrap="square" lIns="68580" tIns="34290" rIns="68580" bIns="34290" numCol="1" anchor="t" anchorCtr="0" compatLnSpc="1">
            <a:prstTxWarp prst="textNoShape">
              <a:avLst/>
            </a:prstTxWarp>
          </a:bodyPr>
          <a:lstStyle/>
          <a:p>
            <a:pPr marL="0" indent="0">
              <a:buNone/>
              <a:defRPr/>
            </a:pPr>
            <a:r>
              <a:rPr lang="en-GB" b="1" dirty="0">
                <a:solidFill>
                  <a:srgbClr val="002060"/>
                </a:solidFill>
                <a:ea typeface="ＭＳ Ｐゴシック" charset="0"/>
                <a:cs typeface="+mn-cs"/>
              </a:rPr>
              <a:t>E</a:t>
            </a:r>
            <a:r>
              <a:rPr lang="en-US" dirty="0" err="1">
                <a:solidFill>
                  <a:srgbClr val="0070C0"/>
                </a:solidFill>
                <a:ea typeface="ＭＳ Ｐゴシック" charset="0"/>
              </a:rPr>
              <a:t>xtent</a:t>
            </a:r>
            <a:r>
              <a:rPr lang="en-US" dirty="0">
                <a:solidFill>
                  <a:srgbClr val="0070C0"/>
                </a:solidFill>
                <a:ea typeface="ＭＳ Ｐゴシック" charset="0"/>
              </a:rPr>
              <a:t> to which the measurement method appears “</a:t>
            </a:r>
            <a:r>
              <a:rPr lang="en-US" dirty="0">
                <a:solidFill>
                  <a:srgbClr val="FF0000"/>
                </a:solidFill>
                <a:ea typeface="ＭＳ Ｐゴシック" charset="0"/>
              </a:rPr>
              <a:t>on its face</a:t>
            </a:r>
            <a:r>
              <a:rPr lang="en-US" dirty="0">
                <a:solidFill>
                  <a:srgbClr val="0070C0"/>
                </a:solidFill>
                <a:ea typeface="ＭＳ Ｐゴシック" charset="0"/>
              </a:rPr>
              <a:t>” to measure the construct of interest</a:t>
            </a:r>
          </a:p>
          <a:p>
            <a:pPr marL="42863" indent="0">
              <a:buNone/>
              <a:defRPr/>
            </a:pPr>
            <a:r>
              <a:rPr lang="en-US" sz="2800" dirty="0">
                <a:solidFill>
                  <a:srgbClr val="0070C0"/>
                </a:solidFill>
                <a:ea typeface="ＭＳ Ｐゴシック" charset="0"/>
              </a:rPr>
              <a:t>Called surface validity or appearance validity since it is merely a subjective, superficial assessment of whether the measurement procedure you use in a study </a:t>
            </a:r>
            <a:r>
              <a:rPr lang="en-US" sz="2400" dirty="0">
                <a:solidFill>
                  <a:srgbClr val="0070C0"/>
                </a:solidFill>
                <a:ea typeface="ＭＳ Ｐゴシック" charset="0"/>
              </a:rPr>
              <a:t>appe</a:t>
            </a:r>
            <a:r>
              <a:rPr lang="en-US" sz="2800" dirty="0">
                <a:solidFill>
                  <a:srgbClr val="0070C0"/>
                </a:solidFill>
                <a:ea typeface="ＭＳ Ｐゴシック" charset="0"/>
              </a:rPr>
              <a:t>ars to be a valid measure of a given variable or construct (</a:t>
            </a:r>
            <a:r>
              <a:rPr lang="en-US" sz="2800" dirty="0" err="1">
                <a:solidFill>
                  <a:srgbClr val="0070C0"/>
                </a:solidFill>
                <a:ea typeface="ＭＳ Ｐゴシック" charset="0"/>
              </a:rPr>
              <a:t>e.g.,speed</a:t>
            </a:r>
            <a:r>
              <a:rPr lang="en-US" sz="2800" dirty="0">
                <a:solidFill>
                  <a:srgbClr val="0070C0"/>
                </a:solidFill>
                <a:ea typeface="ＭＳ Ｐゴシック" charset="0"/>
              </a:rPr>
              <a:t>, EQ</a:t>
            </a:r>
          </a:p>
          <a:p>
            <a:pPr marL="42863" indent="0">
              <a:buNone/>
              <a:defRPr/>
            </a:pPr>
            <a:endParaRPr lang="en-US" sz="2800" dirty="0">
              <a:solidFill>
                <a:srgbClr val="0070C0"/>
              </a:solidFill>
              <a:ea typeface="ＭＳ Ｐゴシック" charset="0"/>
            </a:endParaRPr>
          </a:p>
          <a:p>
            <a:pPr marL="42863" indent="0">
              <a:buNone/>
              <a:defRPr/>
            </a:pPr>
            <a:r>
              <a:rPr lang="en-US" sz="2400" dirty="0">
                <a:solidFill>
                  <a:srgbClr val="FF0000"/>
                </a:solidFill>
                <a:ea typeface="ＭＳ Ｐゴシック" charset="0"/>
              </a:rPr>
              <a:t>EG</a:t>
            </a:r>
            <a:r>
              <a:rPr lang="en-US" sz="2400" dirty="0">
                <a:solidFill>
                  <a:srgbClr val="0070C0"/>
                </a:solidFill>
                <a:ea typeface="ＭＳ Ｐゴシック" charset="0"/>
              </a:rPr>
              <a:t>: Variable (or construct) to be measured: Emotional intelligence</a:t>
            </a:r>
          </a:p>
          <a:p>
            <a:pPr marL="42863" indent="0">
              <a:buNone/>
              <a:defRPr/>
            </a:pPr>
            <a:r>
              <a:rPr lang="en-US" sz="2400" dirty="0">
                <a:solidFill>
                  <a:srgbClr val="FF0000"/>
                </a:solidFill>
                <a:ea typeface="ＭＳ Ｐゴシック" charset="0"/>
              </a:rPr>
              <a:t>Face valid measures</a:t>
            </a:r>
          </a:p>
          <a:p>
            <a:pPr marL="500063" indent="-457200">
              <a:buFont typeface="+mj-lt"/>
              <a:buAutoNum type="arabicPeriod"/>
              <a:defRPr/>
            </a:pPr>
            <a:r>
              <a:rPr lang="en-US" sz="2400" dirty="0">
                <a:solidFill>
                  <a:srgbClr val="0070C0"/>
                </a:solidFill>
                <a:ea typeface="ＭＳ Ｐゴシック" charset="0"/>
              </a:rPr>
              <a:t>I am good at judging others</a:t>
            </a:r>
          </a:p>
          <a:p>
            <a:pPr marL="500063" indent="-457200">
              <a:buFont typeface="+mj-lt"/>
              <a:buAutoNum type="arabicPeriod"/>
              <a:defRPr/>
            </a:pPr>
            <a:r>
              <a:rPr lang="en-US" sz="2400" dirty="0">
                <a:solidFill>
                  <a:srgbClr val="0070C0"/>
                </a:solidFill>
                <a:ea typeface="ＭＳ Ｐゴシック" charset="0"/>
              </a:rPr>
              <a:t>I am in control of my emotions</a:t>
            </a:r>
            <a:endParaRPr lang="en-GB" dirty="0">
              <a:solidFill>
                <a:srgbClr val="0070C0"/>
              </a:solidFill>
              <a:ea typeface="ＭＳ Ｐゴシック" charset="0"/>
            </a:endParaRPr>
          </a:p>
        </p:txBody>
      </p:sp>
      <p:sp>
        <p:nvSpPr>
          <p:cNvPr id="2" name="Footer Placeholder 1"/>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spTree>
    <p:extLst>
      <p:ext uri="{BB962C8B-B14F-4D97-AF65-F5344CB8AC3E}">
        <p14:creationId xmlns:p14="http://schemas.microsoft.com/office/powerpoint/2010/main" val="17632181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81B5C-6BE9-43AF-8403-4A7B60F0E5AE}"/>
              </a:ext>
            </a:extLst>
          </p:cNvPr>
          <p:cNvSpPr>
            <a:spLocks noGrp="1"/>
          </p:cNvSpPr>
          <p:nvPr>
            <p:ph type="title"/>
          </p:nvPr>
        </p:nvSpPr>
        <p:spPr>
          <a:xfrm>
            <a:off x="647700" y="274638"/>
            <a:ext cx="9389533" cy="667897"/>
          </a:xfrm>
        </p:spPr>
        <p:txBody>
          <a:bodyPr/>
          <a:lstStyle/>
          <a:p>
            <a:r>
              <a:rPr lang="en-MY" b="1" dirty="0">
                <a:solidFill>
                  <a:srgbClr val="FF0000"/>
                </a:solidFill>
              </a:rPr>
              <a:t>Content Validity</a:t>
            </a:r>
          </a:p>
        </p:txBody>
      </p:sp>
      <p:sp>
        <p:nvSpPr>
          <p:cNvPr id="3" name="Content Placeholder 2">
            <a:extLst>
              <a:ext uri="{FF2B5EF4-FFF2-40B4-BE49-F238E27FC236}">
                <a16:creationId xmlns:a16="http://schemas.microsoft.com/office/drawing/2014/main" id="{C4ED48BC-D6A1-4D80-8C01-DC68A864176C}"/>
              </a:ext>
            </a:extLst>
          </p:cNvPr>
          <p:cNvSpPr>
            <a:spLocks noGrp="1"/>
          </p:cNvSpPr>
          <p:nvPr>
            <p:ph idx="1"/>
          </p:nvPr>
        </p:nvSpPr>
        <p:spPr>
          <a:xfrm>
            <a:off x="0" y="942535"/>
            <a:ext cx="12192000" cy="1027257"/>
          </a:xfrm>
          <a:solidFill>
            <a:srgbClr val="FFC000"/>
          </a:solidFill>
        </p:spPr>
        <p:txBody>
          <a:bodyPr/>
          <a:lstStyle/>
          <a:p>
            <a:pPr marL="0" indent="0">
              <a:buNone/>
            </a:pPr>
            <a:r>
              <a:rPr lang="en-US" dirty="0"/>
              <a:t>Is the test fully representative of what it aims to measure?</a:t>
            </a:r>
          </a:p>
          <a:p>
            <a:pPr marL="0" indent="0">
              <a:buNone/>
            </a:pPr>
            <a:r>
              <a:rPr lang="en-US" sz="2800" dirty="0"/>
              <a:t>Assesses whether a test is representative of all aspects of the construct.</a:t>
            </a:r>
            <a:endParaRPr lang="en-MY" sz="2800" dirty="0"/>
          </a:p>
        </p:txBody>
      </p:sp>
      <p:sp>
        <p:nvSpPr>
          <p:cNvPr id="4" name="Footer Placeholder 3">
            <a:extLst>
              <a:ext uri="{FF2B5EF4-FFF2-40B4-BE49-F238E27FC236}">
                <a16:creationId xmlns:a16="http://schemas.microsoft.com/office/drawing/2014/main" id="{98DA3251-F457-4B69-AF65-FBDF651EBD33}"/>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6" name="TextBox 5">
            <a:extLst>
              <a:ext uri="{FF2B5EF4-FFF2-40B4-BE49-F238E27FC236}">
                <a16:creationId xmlns:a16="http://schemas.microsoft.com/office/drawing/2014/main" id="{31DA3B24-32D2-4C5C-B23C-37306CFA9560}"/>
              </a:ext>
            </a:extLst>
          </p:cNvPr>
          <p:cNvSpPr txBox="1"/>
          <p:nvPr/>
        </p:nvSpPr>
        <p:spPr>
          <a:xfrm>
            <a:off x="0" y="2136338"/>
            <a:ext cx="12192000" cy="4154984"/>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To produce valid results, the content of a test, survey or measurement method must cover all relevant parts of the subject it aims to measure.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If some aspects are missing from the measurement (or if irrelevant aspects are included), the validity is threatened.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Example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 mathematics teacher develops an end-of-semester algebra test for her class. The test should cover every form of algebra that was taught in the class. If some types of algebra are left out, then the results may not be an accurate indication of students’ understanding of the subject. Similarly, if she includes questions that are not related to algebra, the results are no longer a valid measure of algebra knowledge.</a:t>
            </a:r>
            <a:endParaRPr kumimoji="0" lang="en-MY"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66785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type="body" idx="1"/>
          </p:nvPr>
        </p:nvSpPr>
        <p:spPr bwMode="auto">
          <a:xfrm>
            <a:off x="0" y="0"/>
            <a:ext cx="12192000" cy="5389369"/>
          </a:xfrm>
          <a:solidFill>
            <a:schemeClr val="bg1"/>
          </a:solidFill>
        </p:spPr>
        <p:txBody>
          <a:bodyPr vert="horz" wrap="square" lIns="68580" tIns="34290" rIns="68580" bIns="34290" numCol="1" anchor="t" anchorCtr="0" compatLnSpc="1">
            <a:prstTxWarp prst="textNoShape">
              <a:avLst/>
            </a:prstTxWarp>
          </a:bodyPr>
          <a:lstStyle/>
          <a:p>
            <a:pPr eaLnBrk="1" hangingPunct="1">
              <a:buFontTx/>
              <a:buNone/>
              <a:defRPr/>
            </a:pPr>
            <a:r>
              <a:rPr lang="en-US" b="1" dirty="0">
                <a:solidFill>
                  <a:srgbClr val="002060"/>
                </a:solidFill>
                <a:ea typeface="ＭＳ Ｐゴシック" charset="0"/>
              </a:rPr>
              <a:t>Content Validity</a:t>
            </a:r>
          </a:p>
          <a:p>
            <a:pPr marL="0" indent="0">
              <a:buNone/>
              <a:defRPr/>
            </a:pPr>
            <a:r>
              <a:rPr lang="en-US" sz="2800" dirty="0">
                <a:solidFill>
                  <a:srgbClr val="002060"/>
                </a:solidFill>
              </a:rPr>
              <a:t>Content validity refers to the extent to which an instrument covers the meanings included in the concept (Babbie, 1992). </a:t>
            </a:r>
          </a:p>
          <a:p>
            <a:pPr marL="0" indent="0">
              <a:buNone/>
              <a:defRPr/>
            </a:pPr>
            <a:endParaRPr lang="en-US" sz="2800" dirty="0">
              <a:solidFill>
                <a:srgbClr val="002060"/>
              </a:solidFill>
            </a:endParaRPr>
          </a:p>
          <a:p>
            <a:pPr>
              <a:defRPr/>
            </a:pPr>
            <a:r>
              <a:rPr lang="en-US" sz="2400" dirty="0">
                <a:solidFill>
                  <a:srgbClr val="0070C0"/>
                </a:solidFill>
              </a:rPr>
              <a:t>Researchers, rather than by statistical testing, </a:t>
            </a:r>
            <a:r>
              <a:rPr lang="en-US" sz="2400" b="1" dirty="0">
                <a:solidFill>
                  <a:srgbClr val="FF0000"/>
                </a:solidFill>
              </a:rPr>
              <a:t>subjectively judge content validity </a:t>
            </a:r>
            <a:r>
              <a:rPr lang="en-US" sz="2400" dirty="0">
                <a:solidFill>
                  <a:srgbClr val="0070C0"/>
                </a:solidFill>
              </a:rPr>
              <a:t>(Chow and Lui, 2001). The content validity of the proposed instrument is at least sufficient because the instrument is carefully refined from a proven instrument with an exhaustive literature review process (Chow and Lui, 2001). </a:t>
            </a:r>
          </a:p>
          <a:p>
            <a:pPr>
              <a:defRPr/>
            </a:pPr>
            <a:endParaRPr lang="en-US" sz="2400" dirty="0">
              <a:solidFill>
                <a:srgbClr val="0070C0"/>
              </a:solidFill>
            </a:endParaRPr>
          </a:p>
          <a:p>
            <a:pPr>
              <a:defRPr/>
            </a:pPr>
            <a:r>
              <a:rPr lang="en-US" sz="2400" dirty="0">
                <a:solidFill>
                  <a:srgbClr val="0070C0"/>
                </a:solidFill>
              </a:rPr>
              <a:t>This can also be tested during the </a:t>
            </a:r>
            <a:r>
              <a:rPr lang="en-US" sz="2400" b="1" dirty="0">
                <a:solidFill>
                  <a:srgbClr val="FF0000"/>
                </a:solidFill>
              </a:rPr>
              <a:t>pre-test by using subjects </a:t>
            </a:r>
            <a:r>
              <a:rPr lang="en-US" sz="2400" dirty="0">
                <a:solidFill>
                  <a:srgbClr val="0070C0"/>
                </a:solidFill>
              </a:rPr>
              <a:t>who are qualified (academicians and practitioners) to rate whether the content of each factor was well represented by the measurement items (</a:t>
            </a:r>
            <a:r>
              <a:rPr lang="en-US" sz="2400" dirty="0" err="1">
                <a:solidFill>
                  <a:srgbClr val="0070C0"/>
                </a:solidFill>
              </a:rPr>
              <a:t>Saraph</a:t>
            </a:r>
            <a:r>
              <a:rPr lang="en-US" sz="2400" dirty="0">
                <a:solidFill>
                  <a:srgbClr val="0070C0"/>
                </a:solidFill>
              </a:rPr>
              <a:t> et al., 1989)</a:t>
            </a:r>
            <a:endParaRPr lang="en-GB" dirty="0">
              <a:solidFill>
                <a:srgbClr val="0070C0"/>
              </a:solidFill>
              <a:ea typeface="ＭＳ Ｐゴシック" charset="0"/>
            </a:endParaRPr>
          </a:p>
        </p:txBody>
      </p:sp>
      <p:sp>
        <p:nvSpPr>
          <p:cNvPr id="2" name="Footer Placeholder 1"/>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6" name="TextBox 5">
            <a:extLst>
              <a:ext uri="{FF2B5EF4-FFF2-40B4-BE49-F238E27FC236}">
                <a16:creationId xmlns:a16="http://schemas.microsoft.com/office/drawing/2014/main" id="{EBBF70F5-1575-4D58-9C2C-3301A0BF44F7}"/>
              </a:ext>
            </a:extLst>
          </p:cNvPr>
          <p:cNvSpPr txBox="1"/>
          <p:nvPr/>
        </p:nvSpPr>
        <p:spPr>
          <a:xfrm>
            <a:off x="0" y="6027003"/>
            <a:ext cx="12192000" cy="830997"/>
          </a:xfrm>
          <a:prstGeom prst="rect">
            <a:avLst/>
          </a:prstGeom>
          <a:solidFill>
            <a:srgbClr val="FF0000"/>
          </a:solid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Content validity is the extent to which the elements within a measurement procedure are relevant and representative of the construct that they will be used to measure </a:t>
            </a:r>
            <a:r>
              <a:rPr kumimoji="0" lang="en-US" sz="1200" b="0" i="0" u="none" strike="noStrike" kern="1200" cap="none" spc="0" normalizeH="0" baseline="0" noProof="0" dirty="0">
                <a:ln>
                  <a:noFill/>
                </a:ln>
                <a:solidFill>
                  <a:srgbClr val="FFFFFF"/>
                </a:solidFill>
                <a:effectLst/>
                <a:uLnTx/>
                <a:uFillTx/>
                <a:latin typeface="Arial"/>
                <a:ea typeface="+mn-ea"/>
                <a:cs typeface="+mn-cs"/>
              </a:rPr>
              <a:t>(Haynes et al., 1995). </a:t>
            </a:r>
            <a:endParaRPr kumimoji="0" lang="en-MY" sz="24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18934515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95619-D9A3-4E0F-B428-7B1053A5B706}"/>
              </a:ext>
            </a:extLst>
          </p:cNvPr>
          <p:cNvSpPr>
            <a:spLocks noGrp="1"/>
          </p:cNvSpPr>
          <p:nvPr>
            <p:ph type="title"/>
          </p:nvPr>
        </p:nvSpPr>
        <p:spPr>
          <a:xfrm>
            <a:off x="647700" y="274638"/>
            <a:ext cx="9389533" cy="555356"/>
          </a:xfrm>
        </p:spPr>
        <p:txBody>
          <a:bodyPr/>
          <a:lstStyle/>
          <a:p>
            <a:r>
              <a:rPr lang="en-MY" b="1" dirty="0">
                <a:solidFill>
                  <a:srgbClr val="FF0000"/>
                </a:solidFill>
              </a:rPr>
              <a:t>Construct Validity</a:t>
            </a:r>
          </a:p>
        </p:txBody>
      </p:sp>
      <p:sp>
        <p:nvSpPr>
          <p:cNvPr id="4" name="Footer Placeholder 3">
            <a:extLst>
              <a:ext uri="{FF2B5EF4-FFF2-40B4-BE49-F238E27FC236}">
                <a16:creationId xmlns:a16="http://schemas.microsoft.com/office/drawing/2014/main" id="{C6DB854A-F55F-4FCA-8B89-DD4F34D3EFAD}"/>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6" name="TextBox 5">
            <a:extLst>
              <a:ext uri="{FF2B5EF4-FFF2-40B4-BE49-F238E27FC236}">
                <a16:creationId xmlns:a16="http://schemas.microsoft.com/office/drawing/2014/main" id="{AC3CD178-40AA-46EA-BFE0-97EB8DDD39F7}"/>
              </a:ext>
            </a:extLst>
          </p:cNvPr>
          <p:cNvSpPr txBox="1"/>
          <p:nvPr/>
        </p:nvSpPr>
        <p:spPr>
          <a:xfrm>
            <a:off x="18823" y="829994"/>
            <a:ext cx="12173177" cy="1200329"/>
          </a:xfrm>
          <a:prstGeom prst="rect">
            <a:avLst/>
          </a:prstGeom>
          <a:solidFill>
            <a:srgbClr val="002060"/>
          </a:solidFill>
          <a:ln>
            <a:solidFill>
              <a:srgbClr val="C0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mn-cs"/>
              </a:rPr>
              <a:t>Does the test measure the concept that it’s intended to measure?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mn-cs"/>
              </a:rPr>
              <a:t>Evaluates whether a measurement tool really represents the thing we are interested in measuring. It’s central to establishing the overall validity of a method.</a:t>
            </a:r>
            <a:endParaRPr kumimoji="0" lang="en-MY" sz="2400" b="1"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357923AA-3C2E-46DA-9E7C-F5710691DDF2}"/>
              </a:ext>
            </a:extLst>
          </p:cNvPr>
          <p:cNvSpPr txBox="1"/>
          <p:nvPr/>
        </p:nvSpPr>
        <p:spPr>
          <a:xfrm>
            <a:off x="18824" y="2030323"/>
            <a:ext cx="12173176" cy="378565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Example</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1" i="0" u="none" strike="noStrike" kern="1200" cap="none" spc="0" normalizeH="0" baseline="0" noProof="0" dirty="0">
                <a:ln>
                  <a:noFill/>
                </a:ln>
                <a:solidFill>
                  <a:srgbClr val="000000"/>
                </a:solidFill>
                <a:effectLst/>
                <a:uLnTx/>
                <a:uFillTx/>
                <a:latin typeface="Arial"/>
                <a:ea typeface="+mn-ea"/>
                <a:cs typeface="+mn-cs"/>
              </a:rPr>
              <a:t>Measure Depression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Can be measured based on a collection of indicators, such as </a:t>
            </a:r>
            <a:r>
              <a:rPr kumimoji="0" lang="en-US" sz="2400" b="0" i="0" u="none" strike="noStrike" kern="1200" cap="none" spc="0" normalizeH="0" baseline="0" noProof="0" dirty="0">
                <a:ln>
                  <a:noFill/>
                </a:ln>
                <a:solidFill>
                  <a:srgbClr val="FF0000"/>
                </a:solidFill>
                <a:effectLst/>
                <a:uLnTx/>
                <a:uFillTx/>
                <a:latin typeface="Arial"/>
                <a:ea typeface="+mn-ea"/>
                <a:cs typeface="+mn-cs"/>
              </a:rPr>
              <a:t>low self-confidence and low energy levels.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If you develop a questionnaire to diagnose depression, you need to know: does the questionnaire really measure the construct of depression? Or is it actually measuring the respondent’s mood, self-esteem, or some other construct?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The questionnaire must include only relevant questions that measure known indicators of depression.</a:t>
            </a:r>
            <a:endParaRPr kumimoji="0" lang="en-MY"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Rectangle 9">
            <a:extLst>
              <a:ext uri="{FF2B5EF4-FFF2-40B4-BE49-F238E27FC236}">
                <a16:creationId xmlns:a16="http://schemas.microsoft.com/office/drawing/2014/main" id="{07217EB5-D160-49C6-9C79-70718D92EA90}"/>
              </a:ext>
            </a:extLst>
          </p:cNvPr>
          <p:cNvSpPr/>
          <p:nvPr/>
        </p:nvSpPr>
        <p:spPr bwMode="auto">
          <a:xfrm>
            <a:off x="18823" y="5815975"/>
            <a:ext cx="5974014" cy="767387"/>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MY" sz="3200" b="1" i="0" u="none" strike="noStrike" kern="1200" cap="none" spc="0" normalizeH="0" baseline="0" noProof="0" dirty="0">
                <a:ln>
                  <a:noFill/>
                </a:ln>
                <a:solidFill>
                  <a:srgbClr val="000000"/>
                </a:solidFill>
                <a:effectLst/>
                <a:uLnTx/>
                <a:uFillTx/>
                <a:latin typeface="Arial" charset="0"/>
                <a:ea typeface="+mn-ea"/>
                <a:cs typeface="+mn-cs"/>
              </a:rPr>
              <a:t>Convergent Validity</a:t>
            </a:r>
          </a:p>
        </p:txBody>
      </p:sp>
      <p:sp>
        <p:nvSpPr>
          <p:cNvPr id="11" name="Rectangle 10">
            <a:extLst>
              <a:ext uri="{FF2B5EF4-FFF2-40B4-BE49-F238E27FC236}">
                <a16:creationId xmlns:a16="http://schemas.microsoft.com/office/drawing/2014/main" id="{4254D3E1-A8F5-41D9-83D7-3D1FA606E991}"/>
              </a:ext>
            </a:extLst>
          </p:cNvPr>
          <p:cNvSpPr/>
          <p:nvPr/>
        </p:nvSpPr>
        <p:spPr bwMode="auto">
          <a:xfrm>
            <a:off x="6096000" y="5833716"/>
            <a:ext cx="6077177" cy="767387"/>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MY" sz="3200" b="1" i="0" u="none" strike="noStrike" kern="1200" cap="none" spc="0" normalizeH="0" baseline="0" noProof="0" dirty="0">
                <a:ln>
                  <a:noFill/>
                </a:ln>
                <a:solidFill>
                  <a:srgbClr val="000000"/>
                </a:solidFill>
                <a:effectLst/>
                <a:uLnTx/>
                <a:uFillTx/>
                <a:latin typeface="Arial" charset="0"/>
                <a:ea typeface="+mn-ea"/>
                <a:cs typeface="+mn-cs"/>
              </a:rPr>
              <a:t>Discriminant Validity</a:t>
            </a:r>
          </a:p>
        </p:txBody>
      </p:sp>
    </p:spTree>
    <p:extLst>
      <p:ext uri="{BB962C8B-B14F-4D97-AF65-F5344CB8AC3E}">
        <p14:creationId xmlns:p14="http://schemas.microsoft.com/office/powerpoint/2010/main" val="2393192572"/>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UCTI-Template-level-3">
  <a:themeElements>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CTI-Template-foundation-l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CTI-Template-foundation-lev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CTI-Template-foundation-lev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CTI-Template-foundation-lev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CTI-Template-foundation-lev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CTI-Template-foundation-lev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CTI-Template-foundation-lev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CTI-Template-foundation-lev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CTI-Template-foundation-lev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CTI-Template-foundation-lev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CTI-Template-foundation-lev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CTI-Template-foundation-lev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1642</Words>
  <Application>Microsoft Office PowerPoint</Application>
  <PresentationFormat>Widescreen</PresentationFormat>
  <Paragraphs>143</Paragraphs>
  <Slides>16</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MinionPro-Regular</vt:lpstr>
      <vt:lpstr>The Hand Bold</vt:lpstr>
      <vt:lpstr>The Serif Hand Black</vt:lpstr>
      <vt:lpstr>Times New Roman</vt:lpstr>
      <vt:lpstr>SketchyVTI</vt:lpstr>
      <vt:lpstr>UCTI-Template-level-3</vt:lpstr>
      <vt:lpstr> Topic 6 Validity  </vt:lpstr>
      <vt:lpstr>PowerPoint Presentation</vt:lpstr>
      <vt:lpstr>Types of Experimental Validity</vt:lpstr>
      <vt:lpstr> Validity Types </vt:lpstr>
      <vt:lpstr>Face Validity</vt:lpstr>
      <vt:lpstr>Face Validity</vt:lpstr>
      <vt:lpstr>Content Validity</vt:lpstr>
      <vt:lpstr>PowerPoint Presentation</vt:lpstr>
      <vt:lpstr>Construct Validity</vt:lpstr>
      <vt:lpstr>Discriminant Validity</vt:lpstr>
      <vt:lpstr>Convergent Validity</vt:lpstr>
      <vt:lpstr>Criterion validity: Do the results correspond to a different test of                                        the same thing?</vt:lpstr>
      <vt:lpstr>CRITERION VALIDITY </vt:lpstr>
      <vt:lpstr>Concurrent Validity</vt:lpstr>
      <vt:lpstr>Predictive Validity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Topic 6 Validity  </dc:title>
  <dc:creator>Assoc. Prof. Dr. Jugindar Singh</dc:creator>
  <cp:lastModifiedBy>Assoc. Prof. Dr. Jugindar Singh</cp:lastModifiedBy>
  <cp:revision>2</cp:revision>
  <dcterms:created xsi:type="dcterms:W3CDTF">2022-05-20T01:41:00Z</dcterms:created>
  <dcterms:modified xsi:type="dcterms:W3CDTF">2022-07-10T12:56:28Z</dcterms:modified>
</cp:coreProperties>
</file>