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7" r:id="rId3"/>
    <p:sldId id="782" r:id="rId4"/>
    <p:sldId id="783" r:id="rId5"/>
    <p:sldId id="1145" r:id="rId6"/>
    <p:sldId id="1176" r:id="rId7"/>
    <p:sldId id="977" r:id="rId8"/>
    <p:sldId id="978" r:id="rId9"/>
    <p:sldId id="117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E763F6-DE50-48BD-910E-6480540759D3}" type="datetimeFigureOut">
              <a:rPr lang="en-US" smtClean="0"/>
              <a:t>7/23/2022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72972B-3D4C-4F32-A47F-71BA26F113F2}" type="slidenum">
              <a:rPr lang="en-US" smtClean="0"/>
              <a:t>‹#›</a:t>
            </a:fld>
            <a:endParaRPr lang="en-US"/>
          </a:p>
        </p:txBody>
      </p:sp>
    </p:spTree>
    <p:extLst>
      <p:ext uri="{BB962C8B-B14F-4D97-AF65-F5344CB8AC3E}">
        <p14:creationId xmlns:p14="http://schemas.microsoft.com/office/powerpoint/2010/main" val="268069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20A8A6-DBFE-45A1-9893-ADCCE05B667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4498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85771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166109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376959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385F-1B5C-4D2B-A86B-ED1C00395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59B4DC51-C3C6-4189-BADB-2AC6365B1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B23CDE3A-5AB1-4347-BEF3-BBC3EA4C7AAB}"/>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A12E8EAD-3D9B-4A77-9173-37B787DD658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F7816A1-0E74-4E69-8F66-ADF253FB16E3}"/>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365572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00160-02F5-4DC7-8394-3C96D137A34E}"/>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9708D613-6696-419E-B380-C0D4EB501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90D6462-36C5-4A60-935A-F4861404A7E7}"/>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F124010F-5F9C-417C-BC25-7F4B10CE441C}"/>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32CDB9C-E50D-4A18-AE11-9D649102C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1541222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47394-0883-42E7-9827-BC0F889392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72E2D33D-1F21-4C76-94A1-C5E185F0D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D3B43-5821-43CE-A6B3-7993A20DF275}"/>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5B013C4E-026E-49FD-A133-0EB6490D6DB6}"/>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E49B4593-666E-4592-A4C1-087B2C1B7AA2}"/>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611463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3CA07-108D-40DF-B740-6B0759516CF4}"/>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1BEAD539-BDE5-43D9-8258-A16502CC34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6B875529-C0DE-4ADE-BB68-50B6A1AECE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AE41CEFB-ADCA-472B-9315-84C6ACDC6238}"/>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CB0F7F68-D2B7-418D-A66F-8353874E2D2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167A52A7-5184-445E-88EF-54AF9B8A18AD}"/>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4097730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6939-12D7-4A1E-92E6-AD5E1AF0534C}"/>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3318E6AB-9A55-4EF5-A28F-63676E55C8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53609-4094-4947-B409-D2D6D2F1F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5168DD0C-81E9-4E1E-8FF6-F0BAFFDAF3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2C1B1-0C74-4917-9A95-EFB948C651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8E18F26F-6A25-4DA1-994B-952C889FB1B1}"/>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8" name="Footer Placeholder 7">
            <a:extLst>
              <a:ext uri="{FF2B5EF4-FFF2-40B4-BE49-F238E27FC236}">
                <a16:creationId xmlns:a16="http://schemas.microsoft.com/office/drawing/2014/main" id="{D3C4A4EF-E8B5-4DFE-9E4C-09C84AB2E4EB}"/>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92C7174D-3382-4B3E-8FF0-94285F7A822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784527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E6A9-E08B-4475-B5B2-DDBDA7C9ECF9}"/>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9365A4C6-371D-4AF7-9EF0-8DA2107BE5C7}"/>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4" name="Footer Placeholder 3">
            <a:extLst>
              <a:ext uri="{FF2B5EF4-FFF2-40B4-BE49-F238E27FC236}">
                <a16:creationId xmlns:a16="http://schemas.microsoft.com/office/drawing/2014/main" id="{E55F2EE9-8F77-42C8-AF0E-F250AD8A2E52}"/>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51E5DC03-808B-46AC-852D-AB68B16F1A10}"/>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06985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D313BA-875C-4764-AD95-6F7E0C0E7DA0}"/>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3" name="Footer Placeholder 2">
            <a:extLst>
              <a:ext uri="{FF2B5EF4-FFF2-40B4-BE49-F238E27FC236}">
                <a16:creationId xmlns:a16="http://schemas.microsoft.com/office/drawing/2014/main" id="{C7AFEEE6-25AF-43C5-BBAC-D1A3D5CF8768}"/>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F2F5E7A2-3800-4B5B-9996-E5238FD0949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4066734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ED70A-77CF-4D2E-B707-CF685ADC4E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EC0891C1-BE39-4710-AE6E-5F4129AF39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28BE47BF-013E-486B-B07B-997589BB7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C3CD6-C928-4F58-B0DB-6AB426313624}"/>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1CA923FF-0021-4977-BCDB-A2D3BFC73155}"/>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C06E3326-3A7E-4F62-9DFD-6ED3C5F1D55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63362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02706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E3B3-E01C-47E6-8701-8DABF7942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F4FB023C-B357-4336-A07C-A7CBE2AB86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91EC00FA-1ADB-4008-9867-CC75CCAA9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D2FB2-AE48-4C4B-9E40-FCE2408DA6B6}"/>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6" name="Footer Placeholder 5">
            <a:extLst>
              <a:ext uri="{FF2B5EF4-FFF2-40B4-BE49-F238E27FC236}">
                <a16:creationId xmlns:a16="http://schemas.microsoft.com/office/drawing/2014/main" id="{BF10D1F9-2DB7-4A4E-9689-5C84FF0C5E42}"/>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7FEFF588-3397-4E44-B4A9-06A4EF624DF6}"/>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3888216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8AD43-80BB-4E7F-8BDF-9E1C5178D023}"/>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3BC8819F-44BF-44A8-BDC3-B8DA0C5AF4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8520B53A-B7E1-4822-8ABD-487051714F25}"/>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B267F972-87FD-4F66-897A-2A2788166C13}"/>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F0B08EDE-9446-4289-B3D1-F143EA21F1D8}"/>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7130220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57E39B-B1C9-4B4F-84D7-6F6963A184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94DFE3AE-A2BB-4DCD-9F0E-006D4F64C0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6B9B47F6-B318-451E-8526-D1EACCEBF711}"/>
              </a:ext>
            </a:extLst>
          </p:cNvPr>
          <p:cNvSpPr>
            <a:spLocks noGrp="1"/>
          </p:cNvSpPr>
          <p:nvPr>
            <p:ph type="dt" sz="half" idx="10"/>
          </p:nvPr>
        </p:nvSpPr>
        <p:spPr/>
        <p:txBody>
          <a:body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C218A5FB-7275-4DA2-B507-F909863B241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9BB933B-DD1C-459D-8DED-886A174D2EDC}"/>
              </a:ext>
            </a:extLst>
          </p:cNvPr>
          <p:cNvSpPr>
            <a:spLocks noGrp="1"/>
          </p:cNvSpPr>
          <p:nvPr>
            <p:ph type="sldNum" sz="quarter" idx="12"/>
          </p:nvPr>
        </p:nvSpPr>
        <p:spPr/>
        <p:txBody>
          <a:bodyPr/>
          <a:lstStyle/>
          <a:p>
            <a:fld id="{288C9D22-4E3E-45BF-82DF-42686DF65625}" type="slidenum">
              <a:rPr lang="en-MY" smtClean="0"/>
              <a:t>‹#›</a:t>
            </a:fld>
            <a:endParaRPr lang="en-MY"/>
          </a:p>
        </p:txBody>
      </p:sp>
    </p:spTree>
    <p:extLst>
      <p:ext uri="{BB962C8B-B14F-4D97-AF65-F5344CB8AC3E}">
        <p14:creationId xmlns:p14="http://schemas.microsoft.com/office/powerpoint/2010/main" val="25856852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4" name="Rectangle 2"/>
          <p:cNvSpPr>
            <a:spLocks noGrp="1" noChangeArrowheads="1"/>
          </p:cNvSpPr>
          <p:nvPr>
            <p:ph type="ftr" sz="quarter" idx="10"/>
          </p:nvPr>
        </p:nvSpPr>
        <p:spPr/>
        <p:txBody>
          <a:bodyPr/>
          <a:lstStyle>
            <a:lvl1pPr>
              <a:defRPr/>
            </a:lvl1pPr>
          </a:lstStyle>
          <a:p>
            <a:pPr>
              <a:defRPr/>
            </a:pPr>
            <a:r>
              <a:rPr lang="en-US">
                <a:solidFill>
                  <a:srgbClr val="000000"/>
                </a:solidFill>
              </a:rPr>
              <a:t>Dr Jugindar Singh</a:t>
            </a:r>
          </a:p>
        </p:txBody>
      </p:sp>
      <p:sp>
        <p:nvSpPr>
          <p:cNvPr id="5" name="Rectangle 3"/>
          <p:cNvSpPr>
            <a:spLocks noGrp="1" noChangeArrowheads="1"/>
          </p:cNvSpPr>
          <p:nvPr>
            <p:ph type="sldNum" sz="quarter" idx="11"/>
          </p:nvPr>
        </p:nvSpPr>
        <p:spPr>
          <a:xfrm>
            <a:off x="8737600" y="6248400"/>
            <a:ext cx="2844800" cy="457200"/>
          </a:xfrm>
          <a:prstGeom prst="rect">
            <a:avLst/>
          </a:prstGeom>
        </p:spPr>
        <p:txBody>
          <a:bodyPr/>
          <a:lstStyle>
            <a:lvl1pPr>
              <a:defRPr>
                <a:latin typeface="Arial" charset="0"/>
              </a:defRPr>
            </a:lvl1pPr>
          </a:lstStyle>
          <a:p>
            <a:pPr fontAlgn="base">
              <a:spcBef>
                <a:spcPct val="0"/>
              </a:spcBef>
              <a:spcAft>
                <a:spcPct val="0"/>
              </a:spcAft>
              <a:defRPr/>
            </a:pPr>
            <a:fld id="{D7931FDC-28D5-43EB-954B-4A98207FB63B}"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6" name="Rectangle 16"/>
          <p:cNvSpPr>
            <a:spLocks noGrp="1" noChangeArrowheads="1"/>
          </p:cNvSpPr>
          <p:nvPr>
            <p:ph type="dt" sz="half" idx="12"/>
          </p:nvPr>
        </p:nvSpPr>
        <p:spPr>
          <a:xfrm>
            <a:off x="609600" y="6245225"/>
            <a:ext cx="2844800" cy="476250"/>
          </a:xfrm>
          <a:prstGeom prst="rect">
            <a:avLst/>
          </a:prstGeom>
        </p:spPr>
        <p:txBody>
          <a:bodyPr/>
          <a:lstStyle>
            <a:lvl1pPr>
              <a:defRPr>
                <a:latin typeface="Arial" charset="0"/>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228545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9177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35348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6757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3622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79198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4084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7/23/2022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7008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7/23/2022</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764538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B95DFD-68ED-45B9-B960-6FBC621D89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0DFD221-F418-459F-B201-3E1987D651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B1CE2F0-916E-4202-9C25-6A26F4813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ED296-E122-40C3-A269-2A819429CA23}" type="datetimeFigureOut">
              <a:rPr lang="en-MY" smtClean="0"/>
              <a:t>23/7/2022</a:t>
            </a:fld>
            <a:endParaRPr lang="en-MY"/>
          </a:p>
        </p:txBody>
      </p:sp>
      <p:sp>
        <p:nvSpPr>
          <p:cNvPr id="5" name="Footer Placeholder 4">
            <a:extLst>
              <a:ext uri="{FF2B5EF4-FFF2-40B4-BE49-F238E27FC236}">
                <a16:creationId xmlns:a16="http://schemas.microsoft.com/office/drawing/2014/main" id="{D5E8634B-9335-4BCC-AC02-046D3CE4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BD8CBE44-DC68-4E63-9D6A-048282BACC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C9D22-4E3E-45BF-82DF-42686DF65625}" type="slidenum">
              <a:rPr lang="en-MY" smtClean="0"/>
              <a:t>‹#›</a:t>
            </a:fld>
            <a:endParaRPr lang="en-MY"/>
          </a:p>
        </p:txBody>
      </p:sp>
    </p:spTree>
    <p:extLst>
      <p:ext uri="{BB962C8B-B14F-4D97-AF65-F5344CB8AC3E}">
        <p14:creationId xmlns:p14="http://schemas.microsoft.com/office/powerpoint/2010/main" val="19767186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www.imperial.ac.uk/education-research/evaluation/tools-and-resources-for-evaluation/interviews/interview-protocol-design/"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imperial.ac.uk/education-research/evaluation/tools-and-resources-for-evaluation/interviews/interview-protocol-design/"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www.imperial.ac.uk/education-research/evaluation/tools-and-resources-for-evaluation/interviews/interview-protocol-design/"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Bold"/>
              <a:ea typeface="+mn-ea"/>
              <a:cs typeface="+mn-cs"/>
            </a:endParaRPr>
          </a:p>
        </p:txBody>
      </p:sp>
      <p:pic>
        <p:nvPicPr>
          <p:cNvPr id="4" name="Picture 3" descr="A stone footpath on the grassy field against the sky">
            <a:extLst>
              <a:ext uri="{FF2B5EF4-FFF2-40B4-BE49-F238E27FC236}">
                <a16:creationId xmlns:a16="http://schemas.microsoft.com/office/drawing/2014/main" id="{9AD117F3-FB5C-4FC8-9ECA-9DDCF1D6EF23}"/>
              </a:ext>
            </a:extLst>
          </p:cNvPr>
          <p:cNvPicPr>
            <a:picLocks noChangeAspect="1"/>
          </p:cNvPicPr>
          <p:nvPr/>
        </p:nvPicPr>
        <p:blipFill rotWithShape="1">
          <a:blip r:embed="rId2">
            <a:alphaModFix amt="50000"/>
          </a:blip>
          <a:srcRect t="14438" r="-1" b="10543"/>
          <a:stretch/>
        </p:blipFill>
        <p:spPr>
          <a:xfrm>
            <a:off x="20" y="10"/>
            <a:ext cx="12188930" cy="6857990"/>
          </a:xfrm>
          <a:prstGeom prst="rect">
            <a:avLst/>
          </a:prstGeom>
        </p:spPr>
      </p:pic>
      <p:sp>
        <p:nvSpPr>
          <p:cNvPr id="2" name="Title 1">
            <a:extLst>
              <a:ext uri="{FF2B5EF4-FFF2-40B4-BE49-F238E27FC236}">
                <a16:creationId xmlns:a16="http://schemas.microsoft.com/office/drawing/2014/main" id="{0845E3FF-FA11-43C7-807D-3BA60C286713}"/>
              </a:ext>
            </a:extLst>
          </p:cNvPr>
          <p:cNvSpPr>
            <a:spLocks noGrp="1"/>
          </p:cNvSpPr>
          <p:nvPr>
            <p:ph type="ctrTitle"/>
          </p:nvPr>
        </p:nvSpPr>
        <p:spPr>
          <a:xfrm>
            <a:off x="0" y="27432"/>
            <a:ext cx="12003314" cy="4158171"/>
          </a:xfrm>
        </p:spPr>
        <p:txBody>
          <a:bodyPr>
            <a:normAutofit/>
          </a:bodyPr>
          <a:lstStyle/>
          <a:p>
            <a:pPr algn="ctr">
              <a:lnSpc>
                <a:spcPct val="90000"/>
              </a:lnSpc>
            </a:pPr>
            <a:r>
              <a:rPr lang="en-US" sz="10800" dirty="0"/>
              <a:t>10. Qualitative data collection methods</a:t>
            </a:r>
            <a:endParaRPr lang="en-MY" sz="10800" dirty="0"/>
          </a:p>
        </p:txBody>
      </p:sp>
      <p:sp>
        <p:nvSpPr>
          <p:cNvPr id="3" name="Subtitle 2">
            <a:extLst>
              <a:ext uri="{FF2B5EF4-FFF2-40B4-BE49-F238E27FC236}">
                <a16:creationId xmlns:a16="http://schemas.microsoft.com/office/drawing/2014/main" id="{372F7725-8BC7-494B-AEE6-38ADA3D4DFEA}"/>
              </a:ext>
            </a:extLst>
          </p:cNvPr>
          <p:cNvSpPr>
            <a:spLocks noGrp="1"/>
          </p:cNvSpPr>
          <p:nvPr>
            <p:ph type="subTitle" idx="1"/>
          </p:nvPr>
        </p:nvSpPr>
        <p:spPr>
          <a:xfrm>
            <a:off x="0" y="6296158"/>
            <a:ext cx="12188930" cy="561832"/>
          </a:xfrm>
        </p:spPr>
        <p:txBody>
          <a:bodyPr>
            <a:normAutofit fontScale="92500" lnSpcReduction="10000"/>
          </a:bodyPr>
          <a:lstStyle/>
          <a:p>
            <a:pPr algn="ctr"/>
            <a:r>
              <a:rPr lang="en-MY" sz="3200"/>
              <a:t>Dr Jugindar Singh</a:t>
            </a:r>
          </a:p>
        </p:txBody>
      </p:sp>
      <p:sp>
        <p:nvSpPr>
          <p:cNvPr id="23"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he Hand Bold"/>
              <a:ea typeface="+mn-ea"/>
              <a:cs typeface="+mn-cs"/>
            </a:endParaRPr>
          </a:p>
        </p:txBody>
      </p:sp>
      <p:pic>
        <p:nvPicPr>
          <p:cNvPr id="7" name="Picture 6">
            <a:extLst>
              <a:ext uri="{FF2B5EF4-FFF2-40B4-BE49-F238E27FC236}">
                <a16:creationId xmlns:a16="http://schemas.microsoft.com/office/drawing/2014/main" id="{99109B1D-4AAD-4E4C-AB9A-8E77812DE7CE}"/>
              </a:ext>
            </a:extLst>
          </p:cNvPr>
          <p:cNvPicPr>
            <a:picLocks noChangeAspect="1"/>
          </p:cNvPicPr>
          <p:nvPr/>
        </p:nvPicPr>
        <p:blipFill>
          <a:blip r:embed="rId3"/>
          <a:stretch>
            <a:fillRect/>
          </a:stretch>
        </p:blipFill>
        <p:spPr>
          <a:xfrm>
            <a:off x="10058215" y="4553502"/>
            <a:ext cx="2133785" cy="2304488"/>
          </a:xfrm>
          <a:prstGeom prst="rect">
            <a:avLst/>
          </a:prstGeom>
        </p:spPr>
      </p:pic>
    </p:spTree>
    <p:extLst>
      <p:ext uri="{BB962C8B-B14F-4D97-AF65-F5344CB8AC3E}">
        <p14:creationId xmlns:p14="http://schemas.microsoft.com/office/powerpoint/2010/main" val="29902528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609600"/>
          </a:xfrm>
        </p:spPr>
        <p:txBody>
          <a:bodyPr>
            <a:noAutofit/>
          </a:bodyPr>
          <a:lstStyle/>
          <a:p>
            <a:r>
              <a:rPr lang="en-US" sz="4000" b="1" dirty="0">
                <a:solidFill>
                  <a:srgbClr val="FF0000"/>
                </a:solidFill>
              </a:rPr>
              <a:t>Data Collection Methods</a:t>
            </a:r>
          </a:p>
        </p:txBody>
      </p:sp>
      <p:sp>
        <p:nvSpPr>
          <p:cNvPr id="3" name="Content Placeholder 2"/>
          <p:cNvSpPr>
            <a:spLocks noGrp="1"/>
          </p:cNvSpPr>
          <p:nvPr>
            <p:ph idx="1"/>
          </p:nvPr>
        </p:nvSpPr>
        <p:spPr>
          <a:xfrm>
            <a:off x="0" y="838200"/>
            <a:ext cx="6934200" cy="5404474"/>
          </a:xfrm>
          <a:ln>
            <a:solidFill>
              <a:srgbClr val="FF0000"/>
            </a:solidFill>
          </a:ln>
        </p:spPr>
        <p:txBody>
          <a:bodyPr>
            <a:normAutofit/>
          </a:bodyPr>
          <a:lstStyle/>
          <a:p>
            <a:r>
              <a:rPr lang="en-US" sz="2600" b="1" dirty="0">
                <a:solidFill>
                  <a:srgbClr val="002060"/>
                </a:solidFill>
                <a:latin typeface="Arial" pitchFamily="34" charset="0"/>
                <a:cs typeface="Arial" pitchFamily="34" charset="0"/>
              </a:rPr>
              <a:t>In-depth interviews </a:t>
            </a:r>
          </a:p>
          <a:p>
            <a:pPr lvl="1"/>
            <a:r>
              <a:rPr lang="en-US" dirty="0">
                <a:latin typeface="Arial" pitchFamily="34" charset="0"/>
                <a:cs typeface="Arial" pitchFamily="34" charset="0"/>
              </a:rPr>
              <a:t>Narratives, detailed responses to probing questions</a:t>
            </a:r>
          </a:p>
          <a:p>
            <a:r>
              <a:rPr lang="en-US" sz="2600" b="1" dirty="0">
                <a:solidFill>
                  <a:srgbClr val="002060"/>
                </a:solidFill>
                <a:latin typeface="Arial" pitchFamily="34" charset="0"/>
                <a:cs typeface="Arial" pitchFamily="34" charset="0"/>
              </a:rPr>
              <a:t>Direct observation</a:t>
            </a:r>
          </a:p>
          <a:p>
            <a:pPr lvl="1"/>
            <a:r>
              <a:rPr lang="en-US" dirty="0">
                <a:latin typeface="Arial" pitchFamily="34" charset="0"/>
                <a:cs typeface="Arial" pitchFamily="34" charset="0"/>
              </a:rPr>
              <a:t>Field notes containing descriptions of activities, behaviors, actions, interactions, and processes</a:t>
            </a:r>
          </a:p>
          <a:p>
            <a:r>
              <a:rPr lang="en-US" sz="2600" b="1" dirty="0">
                <a:solidFill>
                  <a:srgbClr val="002060"/>
                </a:solidFill>
                <a:latin typeface="Arial" pitchFamily="34" charset="0"/>
                <a:cs typeface="Arial" pitchFamily="34" charset="0"/>
              </a:rPr>
              <a:t>Document analysis </a:t>
            </a:r>
          </a:p>
          <a:p>
            <a:pPr lvl="1"/>
            <a:r>
              <a:rPr lang="en-US" dirty="0">
                <a:latin typeface="Arial" pitchFamily="34" charset="0"/>
                <a:cs typeface="Arial" pitchFamily="34" charset="0"/>
              </a:rPr>
              <a:t>Written documents: records, memoranda, correspondence, reports, diaries</a:t>
            </a:r>
          </a:p>
          <a:p>
            <a:r>
              <a:rPr lang="en-US" sz="2400" b="1" dirty="0">
                <a:solidFill>
                  <a:srgbClr val="002060"/>
                </a:solidFill>
                <a:latin typeface="Arial" pitchFamily="34" charset="0"/>
                <a:cs typeface="Arial" pitchFamily="34" charset="0"/>
              </a:rPr>
              <a:t>Focus Group</a:t>
            </a:r>
          </a:p>
          <a:p>
            <a:pPr lvl="1"/>
            <a:r>
              <a:rPr lang="en-US" dirty="0">
                <a:solidFill>
                  <a:srgbClr val="002060"/>
                </a:solidFill>
                <a:latin typeface="Arial" pitchFamily="34" charset="0"/>
                <a:cs typeface="Arial" pitchFamily="34" charset="0"/>
              </a:rPr>
              <a:t>Interview format, but in a group setting</a:t>
            </a:r>
          </a:p>
        </p:txBody>
      </p:sp>
      <p:sp>
        <p:nvSpPr>
          <p:cNvPr id="5" name="Rectangle 4"/>
          <p:cNvSpPr/>
          <p:nvPr/>
        </p:nvSpPr>
        <p:spPr>
          <a:xfrm>
            <a:off x="7086599" y="1676400"/>
            <a:ext cx="5105401" cy="3046988"/>
          </a:xfrm>
          <a:prstGeom prst="rect">
            <a:avLst/>
          </a:prstGeom>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John Creswell (1998) notes there are four basic types of data that may be collected, depending on the methodology used:</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Observations</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Interviews</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Documents</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Audio-visual materials</a:t>
            </a:r>
          </a:p>
        </p:txBody>
      </p:sp>
      <p:sp>
        <p:nvSpPr>
          <p:cNvPr id="6" name="Footer Placeholder 5"/>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s-MY" sz="1200" b="0" i="0" u="none" strike="noStrike" kern="1200" cap="none" spc="0" normalizeH="0" baseline="0" noProof="0">
                <a:ln>
                  <a:noFill/>
                </a:ln>
                <a:solidFill>
                  <a:srgbClr val="000000"/>
                </a:solidFill>
                <a:effectLst/>
                <a:uLnTx/>
                <a:uFillTx/>
                <a:latin typeface="Calibri" panose="020F0502020204030204"/>
                <a:ea typeface="+mn-ea"/>
                <a:cs typeface="+mn-cs"/>
              </a:rPr>
              <a:t>Dr Jugindar Singh</a:t>
            </a:r>
          </a:p>
        </p:txBody>
      </p:sp>
    </p:spTree>
    <p:extLst>
      <p:ext uri="{BB962C8B-B14F-4D97-AF65-F5344CB8AC3E}">
        <p14:creationId xmlns:p14="http://schemas.microsoft.com/office/powerpoint/2010/main" val="832410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3385457" cy="852941"/>
          </a:xfrm>
        </p:spPr>
        <p:txBody>
          <a:bodyPr>
            <a:normAutofit/>
          </a:bodyPr>
          <a:lstStyle/>
          <a:p>
            <a:pPr eaLnBrk="1" hangingPunct="1"/>
            <a:r>
              <a:rPr lang="en-US" sz="4800" b="1" dirty="0">
                <a:solidFill>
                  <a:srgbClr val="FF0000"/>
                </a:solidFill>
              </a:rPr>
              <a:t>Observation</a:t>
            </a:r>
          </a:p>
        </p:txBody>
      </p:sp>
      <p:sp>
        <p:nvSpPr>
          <p:cNvPr id="41987" name="Rectangle 3"/>
          <p:cNvSpPr>
            <a:spLocks noGrp="1" noChangeArrowheads="1"/>
          </p:cNvSpPr>
          <p:nvPr>
            <p:ph type="body" idx="1"/>
          </p:nvPr>
        </p:nvSpPr>
        <p:spPr>
          <a:xfrm>
            <a:off x="1" y="635231"/>
            <a:ext cx="4027713" cy="5736994"/>
          </a:xfrm>
          <a:ln>
            <a:solidFill>
              <a:schemeClr val="accent1"/>
            </a:solidFill>
          </a:ln>
        </p:spPr>
        <p:txBody>
          <a:bodyPr>
            <a:normAutofit fontScale="92500" lnSpcReduction="10000"/>
          </a:bodyPr>
          <a:lstStyle/>
          <a:p>
            <a:pPr marL="514350" indent="-514350" eaLnBrk="1" hangingPunct="1">
              <a:buFont typeface="+mj-lt"/>
              <a:buAutoNum type="arabicPeriod"/>
            </a:pPr>
            <a:r>
              <a:rPr lang="en-US" dirty="0"/>
              <a:t>Intensive, usually long term, </a:t>
            </a:r>
            <a:r>
              <a:rPr lang="en-US" dirty="0">
                <a:solidFill>
                  <a:srgbClr val="FF0000"/>
                </a:solidFill>
              </a:rPr>
              <a:t>examination of a social group, an organization</a:t>
            </a:r>
            <a:r>
              <a:rPr lang="en-US" dirty="0"/>
              <a:t>, etc.</a:t>
            </a:r>
          </a:p>
          <a:p>
            <a:pPr marL="514350" indent="-514350" eaLnBrk="1" hangingPunct="1">
              <a:buFont typeface="+mj-lt"/>
              <a:buAutoNum type="arabicPeriod"/>
            </a:pPr>
            <a:r>
              <a:rPr lang="en-US" dirty="0"/>
              <a:t>Researcher becomes a participant in the lives of group members</a:t>
            </a:r>
          </a:p>
          <a:p>
            <a:pPr lvl="1"/>
            <a:r>
              <a:rPr lang="en-US" dirty="0"/>
              <a:t>Observes their behavior and learns meaning systems (which are tied to language)</a:t>
            </a:r>
          </a:p>
          <a:p>
            <a:pPr marL="514350" indent="-514350" eaLnBrk="1" hangingPunct="1">
              <a:buFont typeface="+mj-lt"/>
              <a:buAutoNum type="arabicPeriod"/>
            </a:pPr>
            <a:r>
              <a:rPr lang="en-US" dirty="0"/>
              <a:t>Most closely associated with Ethnography, as developed in Classical Anthropology</a:t>
            </a:r>
          </a:p>
          <a:p>
            <a:pPr marL="514350" indent="-514350" eaLnBrk="1" hangingPunct="1">
              <a:buFont typeface="+mj-lt"/>
              <a:buAutoNum type="arabicPeriod"/>
            </a:pPr>
            <a:r>
              <a:rPr lang="en-US" dirty="0"/>
              <a:t>Now done in a variety of disciplines</a:t>
            </a:r>
          </a:p>
          <a:p>
            <a:pPr eaLnBrk="1" hangingPunct="1"/>
            <a:endParaRPr lang="en-US" dirty="0"/>
          </a:p>
          <a:p>
            <a:pPr eaLnBrk="1" hangingPunct="1"/>
            <a:endParaRPr lang="en-US" dirty="0"/>
          </a:p>
        </p:txBody>
      </p:sp>
      <p:sp>
        <p:nvSpPr>
          <p:cNvPr id="41988" name="Slide Number Placeholder 5"/>
          <p:cNvSpPr>
            <a:spLocks noGrp="1"/>
          </p:cNvSpPr>
          <p:nvPr>
            <p:ph type="sldNum" sz="quarter" idx="4294967295"/>
          </p:nvPr>
        </p:nvSpPr>
        <p:spPr>
          <a:xfrm>
            <a:off x="8077200" y="6248400"/>
            <a:ext cx="2133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3845D73-2EBC-499F-85F3-8C971279F5D2}" type="slidenum">
              <a:rPr kumimoji="0" lang="en-US" sz="1200" b="0" i="0" u="none" strike="noStrike" kern="1200" cap="none" spc="0" normalizeH="0" baseline="0" noProof="0" smtClean="0">
                <a:ln>
                  <a:noFill/>
                </a:ln>
                <a:solidFill>
                  <a:srgbClr val="000000"/>
                </a:solidFill>
                <a:effectLst/>
                <a:uLnTx/>
                <a:uFillTx/>
                <a:latin typeface="Arial Black"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6" name="Rectangle 2">
            <a:extLst>
              <a:ext uri="{FF2B5EF4-FFF2-40B4-BE49-F238E27FC236}">
                <a16:creationId xmlns:a16="http://schemas.microsoft.com/office/drawing/2014/main" id="{6E08556D-5656-4E99-896F-428C8100217C}"/>
              </a:ext>
            </a:extLst>
          </p:cNvPr>
          <p:cNvSpPr txBox="1">
            <a:spLocks noChangeArrowheads="1"/>
          </p:cNvSpPr>
          <p:nvPr/>
        </p:nvSpPr>
        <p:spPr>
          <a:xfrm>
            <a:off x="4655459" y="0"/>
            <a:ext cx="4151086" cy="852941"/>
          </a:xfrm>
          <a:prstGeom prst="rect">
            <a:avLst/>
          </a:prstGeom>
          <a:solidFill>
            <a:schemeClr val="bg1"/>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FF0000"/>
                </a:solidFill>
                <a:effectLst/>
                <a:uLnTx/>
                <a:uFillTx/>
                <a:latin typeface="Calibri Light" panose="020F0302020204030204"/>
                <a:ea typeface="+mj-ea"/>
                <a:cs typeface="+mj-cs"/>
              </a:rPr>
              <a:t>Interview</a:t>
            </a:r>
            <a:endParaRPr kumimoji="0" lang="en-US" sz="3600" b="1" i="0" u="none" strike="noStrike" kern="1200" cap="none" spc="0" normalizeH="0" baseline="0" noProof="0" dirty="0">
              <a:ln>
                <a:noFill/>
              </a:ln>
              <a:solidFill>
                <a:srgbClr val="FF0000"/>
              </a:solidFill>
              <a:effectLst/>
              <a:uLnTx/>
              <a:uFillTx/>
              <a:latin typeface="Calibri Light" panose="020F0302020204030204"/>
              <a:ea typeface="+mj-ea"/>
              <a:cs typeface="+mj-cs"/>
            </a:endParaRPr>
          </a:p>
        </p:txBody>
      </p:sp>
      <p:sp>
        <p:nvSpPr>
          <p:cNvPr id="7" name="Rectangle 3">
            <a:extLst>
              <a:ext uri="{FF2B5EF4-FFF2-40B4-BE49-F238E27FC236}">
                <a16:creationId xmlns:a16="http://schemas.microsoft.com/office/drawing/2014/main" id="{D5740947-FA61-4F30-9147-6A61A3733E83}"/>
              </a:ext>
            </a:extLst>
          </p:cNvPr>
          <p:cNvSpPr txBox="1">
            <a:spLocks noChangeArrowheads="1"/>
          </p:cNvSpPr>
          <p:nvPr/>
        </p:nvSpPr>
        <p:spPr>
          <a:xfrm>
            <a:off x="4027715" y="635231"/>
            <a:ext cx="4390572" cy="5736994"/>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80000"/>
              </a:lnSpc>
              <a:spcBef>
                <a:spcPts val="100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14350" marR="0" lvl="0" indent="-514350" algn="l" defTabSz="914400" rtl="0" eaLnBrk="1" fontAlgn="auto" latinLnBrk="0" hangingPunct="1">
              <a:lnSpc>
                <a:spcPct val="80000"/>
              </a:lnSpc>
              <a:spcBef>
                <a:spcPts val="1000"/>
              </a:spcBef>
              <a:spcAft>
                <a:spcPts val="0"/>
              </a:spcAft>
              <a:buClrTx/>
              <a:buSzTx/>
              <a:buFont typeface="+mj-lt"/>
              <a:buAutoNum type="arabicPeriod"/>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Decide on the type of interview to use</a:t>
            </a: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Individual</a:t>
            </a: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Electronic </a:t>
            </a:r>
            <a:r>
              <a:rPr kumimoji="0" lang="en-US" sz="2400" b="0" i="0" u="none" strike="noStrike" kern="1200" cap="none" spc="0" normalizeH="0" baseline="0" noProof="0" dirty="0" err="1">
                <a:ln>
                  <a:noFill/>
                </a:ln>
                <a:solidFill>
                  <a:srgbClr val="FF0000"/>
                </a:solidFill>
                <a:effectLst/>
                <a:uLnTx/>
                <a:uFillTx/>
                <a:latin typeface="Calibri" panose="020F0502020204030204"/>
                <a:ea typeface="+mn-ea"/>
                <a:cs typeface="+mn-cs"/>
              </a:rPr>
              <a:t>Eg</a:t>
            </a: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 Zoom</a:t>
            </a: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Telephone</a:t>
            </a:r>
          </a:p>
          <a:p>
            <a:pPr marL="514350" marR="0" lvl="0" indent="-514350" algn="l" defTabSz="914400" rtl="0" eaLnBrk="1" fontAlgn="auto" latinLnBrk="0" hangingPunct="1">
              <a:lnSpc>
                <a:spcPct val="80000"/>
              </a:lnSpc>
              <a:spcBef>
                <a:spcPts val="1000"/>
              </a:spcBef>
              <a:spcAft>
                <a:spcPts val="0"/>
              </a:spcAft>
              <a:buClrTx/>
              <a:buSzTx/>
              <a:buFont typeface="+mj-lt"/>
              <a:buAutoNum type="arabicPeriod"/>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Create an interview protocol</a:t>
            </a:r>
          </a:p>
          <a:p>
            <a:pPr marL="514350" marR="0" lvl="0" indent="-514350" algn="l" defTabSz="914400" rtl="0" eaLnBrk="1" fontAlgn="auto" latinLnBrk="0" hangingPunct="1">
              <a:lnSpc>
                <a:spcPct val="80000"/>
              </a:lnSpc>
              <a:spcBef>
                <a:spcPts val="1000"/>
              </a:spcBef>
              <a:spcAft>
                <a:spcPts val="0"/>
              </a:spcAft>
              <a:buClrTx/>
              <a:buSzTx/>
              <a:buFont typeface="+mj-lt"/>
              <a:buAutoNum type="arabicPeriod"/>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Ask open-ended questions </a:t>
            </a: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(5-7)</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allows the participant to create options for responding</a:t>
            </a: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participants can voice their experiences and perspectives</a:t>
            </a:r>
          </a:p>
          <a:p>
            <a:pPr marL="685800" marR="0" lvl="1" indent="-228600" algn="l" defTabSz="914400" rtl="0" eaLnBrk="1" fontAlgn="auto" latinLnBrk="0" hangingPunct="1">
              <a:lnSpc>
                <a:spcPct val="80000"/>
              </a:lnSpc>
              <a:spcBef>
                <a:spcPts val="5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514350" marR="0" lvl="0" indent="-514350" algn="l" defTabSz="914400" rtl="0" eaLnBrk="1" fontAlgn="auto" latinLnBrk="0" hangingPunct="1">
              <a:lnSpc>
                <a:spcPct val="80000"/>
              </a:lnSpc>
              <a:spcBef>
                <a:spcPts val="1000"/>
              </a:spcBef>
              <a:spcAft>
                <a:spcPts val="0"/>
              </a:spcAft>
              <a:buClrTx/>
              <a:buSzTx/>
              <a:buFont typeface="+mj-lt"/>
              <a:buAutoNum type="arabicPeriod"/>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If possible, tape record and transcribe for analysis </a:t>
            </a:r>
          </a:p>
        </p:txBody>
      </p:sp>
      <p:sp>
        <p:nvSpPr>
          <p:cNvPr id="8" name="Rectangle 3">
            <a:extLst>
              <a:ext uri="{FF2B5EF4-FFF2-40B4-BE49-F238E27FC236}">
                <a16:creationId xmlns:a16="http://schemas.microsoft.com/office/drawing/2014/main" id="{900315C5-1396-458B-AB69-6D487D6655A8}"/>
              </a:ext>
            </a:extLst>
          </p:cNvPr>
          <p:cNvSpPr txBox="1">
            <a:spLocks noChangeArrowheads="1"/>
          </p:cNvSpPr>
          <p:nvPr/>
        </p:nvSpPr>
        <p:spPr>
          <a:xfrm>
            <a:off x="8418287" y="651129"/>
            <a:ext cx="3773712" cy="5677671"/>
          </a:xfrm>
          <a:prstGeom prst="rect">
            <a:avLst/>
          </a:prstGeom>
          <a:ln>
            <a:solidFill>
              <a:schemeClr val="accent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800" b="1" i="0" u="none" strike="noStrike" kern="1200" cap="none" spc="0" normalizeH="0" baseline="0" noProof="0" dirty="0">
                <a:ln>
                  <a:noFill/>
                </a:ln>
                <a:solidFill>
                  <a:prstClr val="black"/>
                </a:solidFill>
                <a:effectLst/>
                <a:uLnTx/>
                <a:uFillTx/>
                <a:latin typeface="Calibri" panose="020F0502020204030204"/>
                <a:ea typeface="+mn-ea"/>
                <a:cs typeface="+mn-cs"/>
              </a:rPr>
              <a:t>1. Interview format, but in a group setting</a:t>
            </a:r>
          </a:p>
          <a:p>
            <a:pPr>
              <a:spcBef>
                <a:spcPts val="500"/>
              </a:spcBef>
              <a:defRPr/>
            </a:pPr>
            <a:r>
              <a:rPr kumimoji="0" lang="en-US" sz="4200" b="0" i="0" u="none" strike="noStrike" kern="1200" cap="none" spc="0" normalizeH="0" baseline="0" noProof="0" dirty="0">
                <a:ln>
                  <a:noFill/>
                </a:ln>
                <a:solidFill>
                  <a:prstClr val="black"/>
                </a:solidFill>
                <a:effectLst/>
                <a:uLnTx/>
                <a:uFillTx/>
                <a:latin typeface="Calibri" panose="020F0502020204030204"/>
                <a:ea typeface="+mn-ea"/>
                <a:cs typeface="+mn-cs"/>
              </a:rPr>
              <a:t>6-12 participants with common experience</a:t>
            </a:r>
          </a:p>
          <a:p>
            <a:pPr marL="971550" marR="0" lvl="1" indent="-514350" algn="l" defTabSz="914400" rtl="0" eaLnBrk="1" fontAlgn="auto" latinLnBrk="0" hangingPunct="1">
              <a:lnSpc>
                <a:spcPct val="90000"/>
              </a:lnSpc>
              <a:spcBef>
                <a:spcPts val="500"/>
              </a:spcBef>
              <a:spcAft>
                <a:spcPts val="0"/>
              </a:spcAft>
              <a:buClrTx/>
              <a:buSzTx/>
              <a:buFont typeface="+mj-lt"/>
              <a:buAutoNum type="arabicPeriod"/>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2. Transcript of discussion is the data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Focus groups: : 6-9 participants (Krueger, 2000); 6-  10 participants (Langford, Schoenfeld, &amp; Izzo, 2002;  Morgan, 1997); 6-12 participants (Johnson &amp; Christensen, 2004</a:t>
            </a:r>
            <a:r>
              <a:rPr kumimoji="0" lang="en-US" sz="3600" b="0" i="0" u="none" strike="noStrike" kern="1200" cap="none" spc="0" normalizeH="0" baseline="0" noProof="0" dirty="0">
                <a:ln>
                  <a:noFill/>
                </a:ln>
                <a:solidFill>
                  <a:srgbClr val="FF0000"/>
                </a:solidFill>
                <a:effectLst/>
                <a:uLnTx/>
                <a:uFillTx/>
                <a:latin typeface="Calibri" panose="020F0502020204030204"/>
                <a:ea typeface="+mn-ea"/>
                <a:cs typeface="+mn-cs"/>
              </a:rPr>
              <a:t>); 6-12 participants (Bernard, 1995</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2">
            <a:extLst>
              <a:ext uri="{FF2B5EF4-FFF2-40B4-BE49-F238E27FC236}">
                <a16:creationId xmlns:a16="http://schemas.microsoft.com/office/drawing/2014/main" id="{BD6D3FC7-5801-4AE1-BE8F-F259E161FFD7}"/>
              </a:ext>
            </a:extLst>
          </p:cNvPr>
          <p:cNvSpPr txBox="1">
            <a:spLocks noChangeArrowheads="1"/>
          </p:cNvSpPr>
          <p:nvPr/>
        </p:nvSpPr>
        <p:spPr>
          <a:xfrm>
            <a:off x="8694057" y="10552"/>
            <a:ext cx="3458033" cy="639762"/>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Calibri Light" panose="020F0302020204030204"/>
                <a:ea typeface="+mj-ea"/>
                <a:cs typeface="+mj-cs"/>
              </a:rPr>
              <a:t>Focus Group</a:t>
            </a:r>
          </a:p>
        </p:txBody>
      </p:sp>
      <p:sp>
        <p:nvSpPr>
          <p:cNvPr id="3" name="Rectangle 2">
            <a:extLst>
              <a:ext uri="{FF2B5EF4-FFF2-40B4-BE49-F238E27FC236}">
                <a16:creationId xmlns:a16="http://schemas.microsoft.com/office/drawing/2014/main" id="{64CC25F5-1DD6-43A3-A1CD-1877354A7261}"/>
              </a:ext>
            </a:extLst>
          </p:cNvPr>
          <p:cNvSpPr/>
          <p:nvPr/>
        </p:nvSpPr>
        <p:spPr>
          <a:xfrm>
            <a:off x="0" y="6372225"/>
            <a:ext cx="12152090" cy="485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MY" sz="3200" b="1" i="0" u="none" strike="noStrike" kern="1200" cap="none" spc="0" normalizeH="0" baseline="0" noProof="0" dirty="0">
                <a:ln>
                  <a:noFill/>
                </a:ln>
                <a:solidFill>
                  <a:prstClr val="white"/>
                </a:solidFill>
                <a:effectLst/>
                <a:uLnTx/>
                <a:uFillTx/>
                <a:latin typeface="Calibri" panose="020F0502020204030204"/>
                <a:ea typeface="+mn-ea"/>
                <a:cs typeface="+mn-cs"/>
              </a:rPr>
              <a:t>DATA COLLECTION METHODS</a:t>
            </a:r>
          </a:p>
        </p:txBody>
      </p:sp>
    </p:spTree>
    <p:extLst>
      <p:ext uri="{BB962C8B-B14F-4D97-AF65-F5344CB8AC3E}">
        <p14:creationId xmlns:p14="http://schemas.microsoft.com/office/powerpoint/2010/main" val="290747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3385457" cy="852941"/>
          </a:xfrm>
        </p:spPr>
        <p:txBody>
          <a:bodyPr>
            <a:normAutofit/>
          </a:bodyPr>
          <a:lstStyle/>
          <a:p>
            <a:pPr eaLnBrk="1" hangingPunct="1"/>
            <a:r>
              <a:rPr lang="en-US" sz="4800" b="1" dirty="0">
                <a:solidFill>
                  <a:srgbClr val="FF0000"/>
                </a:solidFill>
              </a:rPr>
              <a:t>Structured</a:t>
            </a:r>
          </a:p>
        </p:txBody>
      </p:sp>
      <p:sp>
        <p:nvSpPr>
          <p:cNvPr id="41987" name="Rectangle 3"/>
          <p:cNvSpPr>
            <a:spLocks noGrp="1" noChangeArrowheads="1"/>
          </p:cNvSpPr>
          <p:nvPr>
            <p:ph type="body" idx="1"/>
          </p:nvPr>
        </p:nvSpPr>
        <p:spPr>
          <a:xfrm>
            <a:off x="65315" y="665388"/>
            <a:ext cx="4027713" cy="5943600"/>
          </a:xfrm>
          <a:ln>
            <a:solidFill>
              <a:schemeClr val="accent1"/>
            </a:solidFill>
          </a:ln>
        </p:spPr>
        <p:txBody>
          <a:bodyPr>
            <a:normAutofit/>
          </a:bodyPr>
          <a:lstStyle/>
          <a:p>
            <a:pPr eaLnBrk="1" hangingPunct="1"/>
            <a:r>
              <a:rPr lang="en-US" dirty="0">
                <a:solidFill>
                  <a:srgbClr val="FF0000"/>
                </a:solidFill>
              </a:rPr>
              <a:t>Questions are planned and created in advance</a:t>
            </a:r>
            <a:r>
              <a:rPr lang="en-US" sz="2400" dirty="0"/>
              <a:t>. </a:t>
            </a:r>
          </a:p>
          <a:p>
            <a:pPr eaLnBrk="1" hangingPunct="1"/>
            <a:r>
              <a:rPr lang="en-US" sz="2400" dirty="0"/>
              <a:t>All candidates are asked the same questions in the same order. </a:t>
            </a:r>
          </a:p>
          <a:p>
            <a:pPr eaLnBrk="1" hangingPunct="1"/>
            <a:r>
              <a:rPr lang="en-US" sz="2400" dirty="0"/>
              <a:t>These interviews are guided by a predefined and very rigorous set of questions to which the interviewers must restrict themselves. </a:t>
            </a:r>
          </a:p>
          <a:p>
            <a:pPr eaLnBrk="1" hangingPunct="1"/>
            <a:r>
              <a:rPr lang="en-US" sz="2400" dirty="0"/>
              <a:t>No room for improvisation! The aim here is to collect a maximum number of </a:t>
            </a:r>
            <a:r>
              <a:rPr lang="en-US" sz="2400" dirty="0" err="1"/>
              <a:t>standardised</a:t>
            </a:r>
            <a:r>
              <a:rPr lang="en-US" sz="2400" dirty="0"/>
              <a:t> answers.</a:t>
            </a:r>
          </a:p>
          <a:p>
            <a:pPr eaLnBrk="1" hangingPunct="1"/>
            <a:endParaRPr lang="en-US" dirty="0"/>
          </a:p>
          <a:p>
            <a:pPr eaLnBrk="1" hangingPunct="1"/>
            <a:endParaRPr lang="en-US" dirty="0"/>
          </a:p>
        </p:txBody>
      </p:sp>
      <p:sp>
        <p:nvSpPr>
          <p:cNvPr id="41988" name="Slide Number Placeholder 5"/>
          <p:cNvSpPr>
            <a:spLocks noGrp="1"/>
          </p:cNvSpPr>
          <p:nvPr>
            <p:ph type="sldNum" sz="quarter" idx="4294967295"/>
          </p:nvPr>
        </p:nvSpPr>
        <p:spPr>
          <a:xfrm>
            <a:off x="8077200" y="6248400"/>
            <a:ext cx="2133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3845D73-2EBC-499F-85F3-8C971279F5D2}" type="slidenum">
              <a:rPr kumimoji="0" lang="en-US" sz="1200" b="0" i="0" u="none" strike="noStrike" kern="1200" cap="none" spc="0" normalizeH="0" baseline="0" noProof="0" smtClean="0">
                <a:ln>
                  <a:noFill/>
                </a:ln>
                <a:solidFill>
                  <a:srgbClr val="000000"/>
                </a:solidFill>
                <a:effectLst/>
                <a:uLnTx/>
                <a:uFillTx/>
                <a:latin typeface="Arial Black"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Black" pitchFamily="34" charset="0"/>
              <a:ea typeface="+mn-ea"/>
              <a:cs typeface="+mn-cs"/>
            </a:endParaRPr>
          </a:p>
        </p:txBody>
      </p:sp>
      <p:sp>
        <p:nvSpPr>
          <p:cNvPr id="2" name="Footer Placeholder 1"/>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s-MY" sz="1200" b="0" i="0" u="none" strike="noStrike" kern="1200" cap="none" spc="0" normalizeH="0" baseline="0" noProof="0">
                <a:ln>
                  <a:noFill/>
                </a:ln>
                <a:solidFill>
                  <a:srgbClr val="000000"/>
                </a:solidFill>
                <a:effectLst/>
                <a:uLnTx/>
                <a:uFillTx/>
                <a:latin typeface="Calibri" panose="020F0502020204030204"/>
                <a:ea typeface="+mn-ea"/>
                <a:cs typeface="+mn-cs"/>
              </a:rPr>
              <a:t>Dr Jugindar Singh</a:t>
            </a:r>
          </a:p>
        </p:txBody>
      </p:sp>
      <p:sp>
        <p:nvSpPr>
          <p:cNvPr id="6" name="Rectangle 2">
            <a:extLst>
              <a:ext uri="{FF2B5EF4-FFF2-40B4-BE49-F238E27FC236}">
                <a16:creationId xmlns:a16="http://schemas.microsoft.com/office/drawing/2014/main" id="{6E08556D-5656-4E99-896F-428C8100217C}"/>
              </a:ext>
            </a:extLst>
          </p:cNvPr>
          <p:cNvSpPr txBox="1">
            <a:spLocks noChangeArrowheads="1"/>
          </p:cNvSpPr>
          <p:nvPr/>
        </p:nvSpPr>
        <p:spPr>
          <a:xfrm>
            <a:off x="4147458" y="-17236"/>
            <a:ext cx="4151086" cy="852941"/>
          </a:xfrm>
          <a:prstGeom prst="rect">
            <a:avLst/>
          </a:prstGeom>
          <a:solidFill>
            <a:schemeClr val="bg1"/>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1200" cap="none" spc="0" normalizeH="0" baseline="0" noProof="0" dirty="0">
                <a:ln>
                  <a:noFill/>
                </a:ln>
                <a:solidFill>
                  <a:srgbClr val="FF0000"/>
                </a:solidFill>
                <a:effectLst/>
                <a:uLnTx/>
                <a:uFillTx/>
                <a:latin typeface="Calibri Light" panose="020F0302020204030204"/>
                <a:ea typeface="+mj-ea"/>
                <a:cs typeface="+mj-cs"/>
              </a:rPr>
              <a:t>Semi structured</a:t>
            </a:r>
            <a:endParaRPr kumimoji="0" lang="en-US" sz="3600" b="1" i="0" u="none" strike="noStrike" kern="1200" cap="none" spc="0" normalizeH="0" baseline="0" noProof="0" dirty="0">
              <a:ln>
                <a:noFill/>
              </a:ln>
              <a:solidFill>
                <a:srgbClr val="FF0000"/>
              </a:solidFill>
              <a:effectLst/>
              <a:uLnTx/>
              <a:uFillTx/>
              <a:latin typeface="Calibri Light" panose="020F0302020204030204"/>
              <a:ea typeface="+mj-ea"/>
              <a:cs typeface="+mj-cs"/>
            </a:endParaRPr>
          </a:p>
        </p:txBody>
      </p:sp>
      <p:sp>
        <p:nvSpPr>
          <p:cNvPr id="7" name="Rectangle 3">
            <a:extLst>
              <a:ext uri="{FF2B5EF4-FFF2-40B4-BE49-F238E27FC236}">
                <a16:creationId xmlns:a16="http://schemas.microsoft.com/office/drawing/2014/main" id="{D5740947-FA61-4F30-9147-6A61A3733E83}"/>
              </a:ext>
            </a:extLst>
          </p:cNvPr>
          <p:cNvSpPr txBox="1">
            <a:spLocks noChangeArrowheads="1"/>
          </p:cNvSpPr>
          <p:nvPr/>
        </p:nvSpPr>
        <p:spPr>
          <a:xfrm>
            <a:off x="4027715" y="665388"/>
            <a:ext cx="4390572" cy="5943600"/>
          </a:xfrm>
          <a:prstGeom prst="rect">
            <a:avLst/>
          </a:prstGeom>
          <a:solidFill>
            <a:schemeClr val="bg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80000"/>
              </a:lnSpc>
              <a:spcBef>
                <a:spcPts val="1000"/>
              </a:spcBef>
              <a:spcAft>
                <a:spcPts val="0"/>
              </a:spcAft>
              <a:buClrTx/>
              <a:buSzTx/>
              <a:buFont typeface="Arial" panose="020B0604020202020204" pitchFamily="34" charset="0"/>
              <a:buChar char="•"/>
              <a:tabLst/>
              <a:defRPr/>
            </a:pP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 semi-structured interview is a type of interview in which the interviewer asks only </a:t>
            </a:r>
            <a:r>
              <a:rPr kumimoji="0" lang="en-US" sz="2800" b="0" i="0" u="none" strike="noStrike" kern="1200" cap="none" spc="0" normalizeH="0" baseline="0" noProof="0" dirty="0">
                <a:ln>
                  <a:noFill/>
                </a:ln>
                <a:solidFill>
                  <a:srgbClr val="FF0000"/>
                </a:solidFill>
                <a:effectLst/>
                <a:uLnTx/>
                <a:uFillTx/>
                <a:latin typeface="Calibri" panose="020F0502020204030204"/>
                <a:ea typeface="+mn-ea"/>
                <a:cs typeface="+mn-cs"/>
              </a:rPr>
              <a:t>a few predetermined questions</a:t>
            </a:r>
          </a:p>
          <a:p>
            <a:pPr marL="0" marR="0" lvl="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The interviewer can use cues or prompts</a:t>
            </a:r>
          </a:p>
          <a:p>
            <a:pPr marL="0" marR="0" lvl="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More structured than free interviews but more flexible than structured interviews.</a:t>
            </a:r>
          </a:p>
          <a:p>
            <a:pPr marL="0" marR="0" lvl="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3">
            <a:extLst>
              <a:ext uri="{FF2B5EF4-FFF2-40B4-BE49-F238E27FC236}">
                <a16:creationId xmlns:a16="http://schemas.microsoft.com/office/drawing/2014/main" id="{900315C5-1396-458B-AB69-6D487D6655A8}"/>
              </a:ext>
            </a:extLst>
          </p:cNvPr>
          <p:cNvSpPr txBox="1">
            <a:spLocks noChangeArrowheads="1"/>
          </p:cNvSpPr>
          <p:nvPr/>
        </p:nvSpPr>
        <p:spPr>
          <a:xfrm>
            <a:off x="8418288" y="671513"/>
            <a:ext cx="3773712" cy="5882141"/>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1F1F1F"/>
                </a:solidFill>
                <a:effectLst/>
                <a:uLnTx/>
                <a:uFillTx/>
                <a:latin typeface="europa"/>
                <a:ea typeface="+mn-ea"/>
                <a:cs typeface="+mn-cs"/>
              </a:rPr>
              <a:t>Type of interview in which </a:t>
            </a:r>
            <a:r>
              <a:rPr kumimoji="0" lang="en-US" sz="2400" b="0" i="0" u="none" strike="noStrike" kern="1200" cap="none" spc="0" normalizeH="0" baseline="0" noProof="0" dirty="0">
                <a:ln>
                  <a:noFill/>
                </a:ln>
                <a:solidFill>
                  <a:srgbClr val="FF0000"/>
                </a:solidFill>
                <a:effectLst/>
                <a:uLnTx/>
                <a:uFillTx/>
                <a:latin typeface="europa"/>
                <a:ea typeface="+mn-ea"/>
                <a:cs typeface="+mn-cs"/>
              </a:rPr>
              <a:t>the interviewer asks questions which are </a:t>
            </a:r>
            <a:r>
              <a:rPr kumimoji="0" lang="en-US" sz="2400" b="0" i="1" u="none" strike="noStrike" kern="1200" cap="none" spc="0" normalizeH="0" baseline="0" noProof="0" dirty="0">
                <a:ln>
                  <a:noFill/>
                </a:ln>
                <a:solidFill>
                  <a:srgbClr val="FF0000"/>
                </a:solidFill>
                <a:effectLst/>
                <a:uLnTx/>
                <a:uFillTx/>
                <a:latin typeface="europa"/>
                <a:ea typeface="+mn-ea"/>
                <a:cs typeface="+mn-cs"/>
              </a:rPr>
              <a:t>not</a:t>
            </a:r>
            <a:r>
              <a:rPr kumimoji="0" lang="en-US" sz="2400" b="0" i="0" u="none" strike="noStrike" kern="1200" cap="none" spc="0" normalizeH="0" baseline="0" noProof="0" dirty="0">
                <a:ln>
                  <a:noFill/>
                </a:ln>
                <a:solidFill>
                  <a:srgbClr val="FF0000"/>
                </a:solidFill>
                <a:effectLst/>
                <a:uLnTx/>
                <a:uFillTx/>
                <a:latin typeface="europa"/>
                <a:ea typeface="+mn-ea"/>
                <a:cs typeface="+mn-cs"/>
              </a:rPr>
              <a:t> prepared in advance</a:t>
            </a:r>
            <a:r>
              <a:rPr kumimoji="0" lang="en-US" sz="2400" b="0" i="0" u="none" strike="noStrike" kern="1200" cap="none" spc="0" normalizeH="0" baseline="0" noProof="0" dirty="0">
                <a:ln>
                  <a:noFill/>
                </a:ln>
                <a:solidFill>
                  <a:srgbClr val="1F1F1F"/>
                </a:solidFill>
                <a:effectLst/>
                <a:uLnTx/>
                <a:uFillTx/>
                <a:latin typeface="europa"/>
                <a:ea typeface="+mn-ea"/>
                <a:cs typeface="+mn-cs"/>
              </a:rPr>
              <a: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1F1F1F"/>
                </a:solidFill>
                <a:effectLst/>
                <a:uLnTx/>
                <a:uFillTx/>
                <a:latin typeface="europa"/>
                <a:ea typeface="+mn-ea"/>
                <a:cs typeface="+mn-cs"/>
              </a:rPr>
              <a:t>Characterized by the complete absence of an interview guide or structure of any kind. The aim here is to take a vast sweep of a given subject.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rgbClr val="1F1F1F"/>
              </a:solidFill>
              <a:effectLst/>
              <a:uLnTx/>
              <a:uFillTx/>
              <a:latin typeface="europa"/>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rgbClr val="1F1F1F"/>
                </a:solidFill>
                <a:effectLst/>
                <a:uLnTx/>
                <a:uFillTx/>
                <a:latin typeface="europa"/>
                <a:ea typeface="+mn-ea"/>
                <a:cs typeface="+mn-cs"/>
              </a:rPr>
              <a:t>Instead, questions arise spontaneously in a free-flowing conversation, and different candidates are asked different questions</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Rectangle 2">
            <a:extLst>
              <a:ext uri="{FF2B5EF4-FFF2-40B4-BE49-F238E27FC236}">
                <a16:creationId xmlns:a16="http://schemas.microsoft.com/office/drawing/2014/main" id="{BD6D3FC7-5801-4AE1-BE8F-F259E161FFD7}"/>
              </a:ext>
            </a:extLst>
          </p:cNvPr>
          <p:cNvSpPr txBox="1">
            <a:spLocks noChangeArrowheads="1"/>
          </p:cNvSpPr>
          <p:nvPr/>
        </p:nvSpPr>
        <p:spPr>
          <a:xfrm>
            <a:off x="8694057" y="89354"/>
            <a:ext cx="3458033" cy="639762"/>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FF0000"/>
                </a:solidFill>
                <a:effectLst/>
                <a:uLnTx/>
                <a:uFillTx/>
                <a:latin typeface="Calibri Light" panose="020F0302020204030204"/>
                <a:ea typeface="+mj-ea"/>
                <a:cs typeface="+mj-cs"/>
              </a:rPr>
              <a:t>Unstructured</a:t>
            </a:r>
          </a:p>
        </p:txBody>
      </p:sp>
      <p:sp>
        <p:nvSpPr>
          <p:cNvPr id="10" name="Rectangle 9">
            <a:extLst>
              <a:ext uri="{FF2B5EF4-FFF2-40B4-BE49-F238E27FC236}">
                <a16:creationId xmlns:a16="http://schemas.microsoft.com/office/drawing/2014/main" id="{7E252DAB-A983-4309-BC85-EBF9C44D9BFD}"/>
              </a:ext>
            </a:extLst>
          </p:cNvPr>
          <p:cNvSpPr/>
          <p:nvPr/>
        </p:nvSpPr>
        <p:spPr>
          <a:xfrm>
            <a:off x="0" y="6372225"/>
            <a:ext cx="12152090" cy="485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MY" sz="3200" b="1" i="0" u="none" strike="noStrike" kern="1200" cap="none" spc="0" normalizeH="0" baseline="0" noProof="0" dirty="0">
                <a:ln>
                  <a:noFill/>
                </a:ln>
                <a:solidFill>
                  <a:prstClr val="white"/>
                </a:solidFill>
                <a:effectLst/>
                <a:uLnTx/>
                <a:uFillTx/>
                <a:latin typeface="Calibri" panose="020F0502020204030204"/>
                <a:ea typeface="+mn-ea"/>
                <a:cs typeface="+mn-cs"/>
              </a:rPr>
              <a:t>Types of Interviews</a:t>
            </a:r>
          </a:p>
        </p:txBody>
      </p:sp>
    </p:spTree>
    <p:extLst>
      <p:ext uri="{BB962C8B-B14F-4D97-AF65-F5344CB8AC3E}">
        <p14:creationId xmlns:p14="http://schemas.microsoft.com/office/powerpoint/2010/main" val="3741198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866E-CD51-4AF8-A5FC-CA7290746AFA}"/>
              </a:ext>
            </a:extLst>
          </p:cNvPr>
          <p:cNvSpPr>
            <a:spLocks noGrp="1"/>
          </p:cNvSpPr>
          <p:nvPr>
            <p:ph type="title"/>
          </p:nvPr>
        </p:nvSpPr>
        <p:spPr>
          <a:xfrm>
            <a:off x="0" y="0"/>
            <a:ext cx="10515600" cy="450801"/>
          </a:xfrm>
        </p:spPr>
        <p:txBody>
          <a:bodyPr>
            <a:normAutofit fontScale="90000"/>
          </a:bodyPr>
          <a:lstStyle/>
          <a:p>
            <a:r>
              <a:rPr lang="en-MY" dirty="0">
                <a:solidFill>
                  <a:srgbClr val="FF0000"/>
                </a:solidFill>
              </a:rPr>
              <a:t>Interview Protocol</a:t>
            </a:r>
          </a:p>
        </p:txBody>
      </p:sp>
      <p:sp>
        <p:nvSpPr>
          <p:cNvPr id="5" name="TextBox 4">
            <a:extLst>
              <a:ext uri="{FF2B5EF4-FFF2-40B4-BE49-F238E27FC236}">
                <a16:creationId xmlns:a16="http://schemas.microsoft.com/office/drawing/2014/main" id="{DCDCF18A-B34A-4A48-A4BD-29BBD0CD86A9}"/>
              </a:ext>
            </a:extLst>
          </p:cNvPr>
          <p:cNvSpPr txBox="1"/>
          <p:nvPr/>
        </p:nvSpPr>
        <p:spPr>
          <a:xfrm>
            <a:off x="0" y="552885"/>
            <a:ext cx="12192000" cy="63709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Introduction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Introduction of Researcher. Information of research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Address respondent inquiries – Privacy/Anonymity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Use a script to open and close the interview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This will allow you to share all of the relevant information about your study and critical details about informed consent before you begin the interview. It will also allow a space to close the interview and give the participant an opportunity to share additional thoughts that haven’t yet been discussed in the interview.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Collect informed consent</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Use informed consent form to read through and then sign before you begin the interview.</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61515"/>
              </a:solidFill>
              <a:effectLst/>
              <a:uLnTx/>
              <a:uFillTx/>
              <a:latin typeface="inheri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Start with the basics</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To help build rapport and a comfortable space for the participant, start out with questions that ask for some basic background information. This could include asking their name, their course year, how they are doing, whether they have any interesting things happening at the moment. </a:t>
            </a:r>
            <a:endParaRPr kumimoji="0" lang="en-MY"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860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866E-CD51-4AF8-A5FC-CA7290746AFA}"/>
              </a:ext>
            </a:extLst>
          </p:cNvPr>
          <p:cNvSpPr>
            <a:spLocks noGrp="1"/>
          </p:cNvSpPr>
          <p:nvPr>
            <p:ph type="title"/>
          </p:nvPr>
        </p:nvSpPr>
        <p:spPr>
          <a:xfrm>
            <a:off x="0" y="0"/>
            <a:ext cx="10515600" cy="450801"/>
          </a:xfrm>
        </p:spPr>
        <p:txBody>
          <a:bodyPr>
            <a:normAutofit fontScale="90000"/>
          </a:bodyPr>
          <a:lstStyle/>
          <a:p>
            <a:r>
              <a:rPr lang="en-MY" dirty="0">
                <a:solidFill>
                  <a:srgbClr val="FF0000"/>
                </a:solidFill>
              </a:rPr>
              <a:t>Interview Protocol</a:t>
            </a:r>
          </a:p>
        </p:txBody>
      </p:sp>
      <p:sp>
        <p:nvSpPr>
          <p:cNvPr id="5" name="TextBox 4">
            <a:extLst>
              <a:ext uri="{FF2B5EF4-FFF2-40B4-BE49-F238E27FC236}">
                <a16:creationId xmlns:a16="http://schemas.microsoft.com/office/drawing/2014/main" id="{DCDCF18A-B34A-4A48-A4BD-29BBD0CD86A9}"/>
              </a:ext>
            </a:extLst>
          </p:cNvPr>
          <p:cNvSpPr txBox="1"/>
          <p:nvPr/>
        </p:nvSpPr>
        <p:spPr>
          <a:xfrm>
            <a:off x="0" y="1115592"/>
            <a:ext cx="12192000" cy="6740307"/>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Create open-ended questions</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Open-ended questions enable more time and space for the participant to open up and share more detail about their experiences. Using phrases like “Tell me about…” rather than “Did you ever experience X?” will be less likely to elicit only “yes” or “no” answers,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Ensure your questions are informed by existing research</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Before creating your interview questions, conduct a thorough review of the literature about the topic you are investigating through interviews.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161515"/>
              </a:solidFill>
              <a:effectLst/>
              <a:uLnTx/>
              <a:uFillTx/>
              <a:latin typeface="inheri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Begin with questions that are easier to answer, then move to more difficult or abstract questions</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Be aware that even if you have explained your topic to the participant, you should not assume that they have the same understanding of the topic as you. Resist the temptation to simply ask your research questions to your participants directly, particularly at the beginning of the interview, as these will often be too conceptual and abstract for them to answer easily. Asking abstract questions too early on can alienate your participant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161515"/>
              </a:solidFill>
              <a:effectLst/>
              <a:uLnTx/>
              <a:uFillTx/>
              <a:latin typeface="inherit"/>
              <a:ea typeface="+mn-ea"/>
              <a:cs typeface="+mn-cs"/>
              <a:hlinkClick r:id="" action="ppaction://noaction"/>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161515"/>
              </a:solidFill>
              <a:effectLst/>
              <a:uLnTx/>
              <a:uFillTx/>
              <a:latin typeface="inherit"/>
              <a:ea typeface="+mn-ea"/>
              <a:cs typeface="+mn-cs"/>
              <a:hlinkClick r:id="" action="ppaction://noaction"/>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 </a:t>
            </a:r>
            <a:endParaRPr kumimoji="0" lang="en-MY"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64E5A141-3652-4842-83EF-0B6BF392D4DC}"/>
              </a:ext>
            </a:extLst>
          </p:cNvPr>
          <p:cNvSpPr txBox="1"/>
          <p:nvPr/>
        </p:nvSpPr>
        <p:spPr>
          <a:xfrm>
            <a:off x="3875649" y="0"/>
            <a:ext cx="8175674"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Jacob, S. A., &amp; </a:t>
            </a:r>
            <a:r>
              <a:rPr kumimoji="0" lang="en-US" sz="1600" b="0" i="0" u="none" strike="noStrike" kern="1200" cap="none" spc="0" normalizeH="0" baseline="0" noProof="0" dirty="0" err="1">
                <a:ln>
                  <a:noFill/>
                </a:ln>
                <a:solidFill>
                  <a:prstClr val="black"/>
                </a:solidFill>
                <a:effectLst/>
                <a:uLnTx/>
                <a:uFillTx/>
                <a:latin typeface="Calibri" panose="020F0502020204030204"/>
                <a:ea typeface="+mn-ea"/>
                <a:cs typeface="+mn-cs"/>
              </a:rPr>
              <a:t>Furgerson</a:t>
            </a: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 S. P. (2012). Writing Interview Protocols and Conducting Interviews: Tips for Students New to the Field of Qualitative Research. The Qualitative Report, 17(2), 1-10.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0000"/>
                </a:solidFill>
                <a:effectLst/>
                <a:uLnTx/>
                <a:uFillTx/>
                <a:latin typeface="Calibri" panose="020F0502020204030204"/>
                <a:ea typeface="+mn-ea"/>
                <a:cs typeface="+mn-cs"/>
              </a:rPr>
              <a:t>Welch, C., &amp; </a:t>
            </a:r>
            <a:r>
              <a:rPr kumimoji="0" lang="en-US" sz="1600" b="0" i="0" u="none" strike="noStrike" kern="1200" cap="none" spc="0" normalizeH="0" baseline="0" noProof="0" dirty="0" err="1">
                <a:ln>
                  <a:noFill/>
                </a:ln>
                <a:solidFill>
                  <a:srgbClr val="FF0000"/>
                </a:solidFill>
                <a:effectLst/>
                <a:uLnTx/>
                <a:uFillTx/>
                <a:latin typeface="Calibri" panose="020F0502020204030204"/>
                <a:ea typeface="+mn-ea"/>
                <a:cs typeface="+mn-cs"/>
              </a:rPr>
              <a:t>Piekkari</a:t>
            </a:r>
            <a:r>
              <a:rPr kumimoji="0" lang="en-US" sz="1600" b="0" i="0" u="none" strike="noStrike" kern="1200" cap="none" spc="0" normalizeH="0" baseline="0" noProof="0" dirty="0">
                <a:ln>
                  <a:noFill/>
                </a:ln>
                <a:solidFill>
                  <a:srgbClr val="FF0000"/>
                </a:solidFill>
                <a:effectLst/>
                <a:uLnTx/>
                <a:uFillTx/>
                <a:latin typeface="Calibri" panose="020F0502020204030204"/>
                <a:ea typeface="+mn-ea"/>
                <a:cs typeface="+mn-cs"/>
              </a:rPr>
              <a:t>, R. (2006). Crossing Language Boundaries:. Management International Review, 46, 417-437. </a:t>
            </a:r>
            <a:endParaRPr kumimoji="0" lang="en-MY" sz="1600" b="0"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1516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866E-CD51-4AF8-A5FC-CA7290746AFA}"/>
              </a:ext>
            </a:extLst>
          </p:cNvPr>
          <p:cNvSpPr>
            <a:spLocks noGrp="1"/>
          </p:cNvSpPr>
          <p:nvPr>
            <p:ph type="title"/>
          </p:nvPr>
        </p:nvSpPr>
        <p:spPr>
          <a:xfrm>
            <a:off x="0" y="0"/>
            <a:ext cx="10515600" cy="450801"/>
          </a:xfrm>
        </p:spPr>
        <p:txBody>
          <a:bodyPr>
            <a:normAutofit fontScale="90000"/>
          </a:bodyPr>
          <a:lstStyle/>
          <a:p>
            <a:r>
              <a:rPr lang="en-MY" dirty="0">
                <a:solidFill>
                  <a:srgbClr val="FF0000"/>
                </a:solidFill>
              </a:rPr>
              <a:t>Interview Protocol</a:t>
            </a:r>
          </a:p>
        </p:txBody>
      </p:sp>
      <p:sp>
        <p:nvSpPr>
          <p:cNvPr id="5" name="TextBox 4">
            <a:extLst>
              <a:ext uri="{FF2B5EF4-FFF2-40B4-BE49-F238E27FC236}">
                <a16:creationId xmlns:a16="http://schemas.microsoft.com/office/drawing/2014/main" id="{DCDCF18A-B34A-4A48-A4BD-29BBD0CD86A9}"/>
              </a:ext>
            </a:extLst>
          </p:cNvPr>
          <p:cNvSpPr txBox="1"/>
          <p:nvPr/>
        </p:nvSpPr>
        <p:spPr>
          <a:xfrm>
            <a:off x="0" y="552885"/>
            <a:ext cx="12192000" cy="6740307"/>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Use prompts</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If you are asking open-ended questions, the intention is that the participant will use that as an opportunity to provide you with rich qualitative detail about their experiences and perceptions. However, participants sometimes need prompts to get them going. Try to anticipate what prompts you could give to help someone answer each of your open-ended questions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Be prepared to revise your protocol during and after the interview</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During the interview, you may notice that some additional questions might pop into your mind, or you might need to re-order the questions. You might even find that this new order of questions should be adopted for future interviews, and you can adjust the protocol accordingly.</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Be mindful of how much time the interview will take</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When designing the protocol, keep in mind that six to ten well-written questions may make for an interview lasting approximately one hour. Consider who you are interviewing, and remember that you are asking people to share their experiences and their time with you, so be mindful of how long you expect the interview to last.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rPr>
              <a:t>Pilot test your questions with a colleague</a:t>
            </a:r>
            <a:endParaRPr kumimoji="0" lang="en-US" sz="2400" b="1" i="0" u="none" strike="noStrike" kern="1200" cap="none" spc="0" normalizeH="0" baseline="0" noProof="0" dirty="0">
              <a:ln>
                <a:noFill/>
              </a:ln>
              <a:solidFill>
                <a:srgbClr val="161515"/>
              </a:solidFill>
              <a:effectLst/>
              <a:uLnTx/>
              <a:uFillTx/>
              <a:latin typeface="firasans"/>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161515"/>
                </a:solidFill>
                <a:effectLst/>
                <a:uLnTx/>
                <a:uFillTx/>
                <a:latin typeface="inherit"/>
                <a:ea typeface="+mn-ea"/>
                <a:cs typeface="+mn-cs"/>
              </a:rPr>
              <a:t>Pilot testing your interview protocol will help you to assess whether your interview questions make sense. </a:t>
            </a:r>
            <a:endPar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161515"/>
              </a:solidFill>
              <a:effectLst/>
              <a:uLnTx/>
              <a:uFillTx/>
              <a:latin typeface="inherit"/>
              <a:ea typeface="+mn-ea"/>
              <a:cs typeface="+mn-cs"/>
              <a:hlinkClick r:id="rId2"/>
            </a:endParaRPr>
          </a:p>
        </p:txBody>
      </p:sp>
    </p:spTree>
    <p:extLst>
      <p:ext uri="{BB962C8B-B14F-4D97-AF65-F5344CB8AC3E}">
        <p14:creationId xmlns:p14="http://schemas.microsoft.com/office/powerpoint/2010/main" val="147371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3EA8-3246-D210-7B6A-4F54A872D091}"/>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6674918"/>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1073</Words>
  <Application>Microsoft Office PowerPoint</Application>
  <PresentationFormat>Widescreen</PresentationFormat>
  <Paragraphs>100</Paragraphs>
  <Slides>8</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vt:i4>
      </vt:variant>
    </vt:vector>
  </HeadingPairs>
  <TitlesOfParts>
    <vt:vector size="19" baseType="lpstr">
      <vt:lpstr>Arial</vt:lpstr>
      <vt:lpstr>Arial Black</vt:lpstr>
      <vt:lpstr>Calibri</vt:lpstr>
      <vt:lpstr>Calibri Light</vt:lpstr>
      <vt:lpstr>europa</vt:lpstr>
      <vt:lpstr>firasans</vt:lpstr>
      <vt:lpstr>inherit</vt:lpstr>
      <vt:lpstr>The Hand Bold</vt:lpstr>
      <vt:lpstr>The Serif Hand Black</vt:lpstr>
      <vt:lpstr>SketchyVTI</vt:lpstr>
      <vt:lpstr>Office Theme</vt:lpstr>
      <vt:lpstr>10. Qualitative data collection methods</vt:lpstr>
      <vt:lpstr>Data Collection Methods</vt:lpstr>
      <vt:lpstr>Observation</vt:lpstr>
      <vt:lpstr>Structured</vt:lpstr>
      <vt:lpstr>Interview Protocol</vt:lpstr>
      <vt:lpstr>Interview Protocol</vt:lpstr>
      <vt:lpstr>Interview Protocol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Qualitative data collection methods</dc:title>
  <dc:creator>Assoc. Prof. Dr. Jugindar Singh</dc:creator>
  <cp:lastModifiedBy>Assoc. Prof. Dr. Jugindar Singh</cp:lastModifiedBy>
  <cp:revision>2</cp:revision>
  <dcterms:created xsi:type="dcterms:W3CDTF">2022-05-20T12:52:45Z</dcterms:created>
  <dcterms:modified xsi:type="dcterms:W3CDTF">2022-07-23T12:16:42Z</dcterms:modified>
</cp:coreProperties>
</file>