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5" r:id="rId3"/>
  </p:sldMasterIdLst>
  <p:notesMasterIdLst>
    <p:notesMasterId r:id="rId17"/>
  </p:notesMasterIdLst>
  <p:sldIdLst>
    <p:sldId id="989" r:id="rId4"/>
    <p:sldId id="668" r:id="rId5"/>
    <p:sldId id="669" r:id="rId6"/>
    <p:sldId id="670" r:id="rId7"/>
    <p:sldId id="671" r:id="rId8"/>
    <p:sldId id="672" r:id="rId9"/>
    <p:sldId id="673" r:id="rId10"/>
    <p:sldId id="674" r:id="rId11"/>
    <p:sldId id="675" r:id="rId12"/>
    <p:sldId id="676" r:id="rId13"/>
    <p:sldId id="677" r:id="rId14"/>
    <p:sldId id="678" r:id="rId15"/>
    <p:sldId id="44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8" y="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3F4087-8E27-444D-8C85-856030FF0448}" type="datetimeFigureOut">
              <a:rPr lang="en-US" smtClean="0"/>
              <a:t>5/25/2022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90B8D-B378-490C-BCA5-5E4C037E5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49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5AE71C-9624-4FF3-A920-A9D877170EC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88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8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19E996-B551-4154-B504-807AF11E34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53765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83F1C3-4FA3-4491-97F4-43CA9C8BDFD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27432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5D2F6-581D-47F1-8B1A-86FDBBC9B90C}" type="datetime1">
              <a:rPr lang="en-US" smtClean="0"/>
              <a:t>5/25/2022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622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CC2F6-1E14-4D12-9E00-1C7644BBAB99}" type="datetime1">
              <a:rPr lang="en-US" smtClean="0"/>
              <a:t>5/25/2022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891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03707-53A1-4443-8AC3-F87491E176D4}" type="datetime1">
              <a:rPr lang="en-US" smtClean="0"/>
              <a:t>5/25/2022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4062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0"/>
            <a:ext cx="12192000" cy="3429000"/>
          </a:xfrm>
          <a:prstGeom prst="rect">
            <a:avLst/>
          </a:prstGeom>
          <a:solidFill>
            <a:srgbClr val="C44C4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Picture 10" descr="ucti_logo_transparent_sm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417763"/>
            <a:ext cx="3170767" cy="207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838575"/>
            <a:ext cx="3162300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85584" y="1952626"/>
            <a:ext cx="9006416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166533" y="3886200"/>
            <a:ext cx="9025467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740815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Dr Jugindar Singh</a:t>
            </a:r>
          </a:p>
        </p:txBody>
      </p:sp>
    </p:spTree>
    <p:extLst>
      <p:ext uri="{BB962C8B-B14F-4D97-AF65-F5344CB8AC3E}">
        <p14:creationId xmlns:p14="http://schemas.microsoft.com/office/powerpoint/2010/main" val="15057822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Dr Jugindar Singh</a:t>
            </a:r>
          </a:p>
        </p:txBody>
      </p:sp>
    </p:spTree>
    <p:extLst>
      <p:ext uri="{BB962C8B-B14F-4D97-AF65-F5344CB8AC3E}">
        <p14:creationId xmlns:p14="http://schemas.microsoft.com/office/powerpoint/2010/main" val="31788381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9817" y="1697038"/>
            <a:ext cx="53848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7817" y="1697038"/>
            <a:ext cx="53848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Dr Jugindar Singh</a:t>
            </a:r>
          </a:p>
        </p:txBody>
      </p:sp>
    </p:spTree>
    <p:extLst>
      <p:ext uri="{BB962C8B-B14F-4D97-AF65-F5344CB8AC3E}">
        <p14:creationId xmlns:p14="http://schemas.microsoft.com/office/powerpoint/2010/main" val="24666602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Dr Jugindar Singh</a:t>
            </a:r>
          </a:p>
        </p:txBody>
      </p:sp>
    </p:spTree>
    <p:extLst>
      <p:ext uri="{BB962C8B-B14F-4D97-AF65-F5344CB8AC3E}">
        <p14:creationId xmlns:p14="http://schemas.microsoft.com/office/powerpoint/2010/main" val="22586121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Dr Jugindar Singh</a:t>
            </a:r>
          </a:p>
        </p:txBody>
      </p:sp>
    </p:spTree>
    <p:extLst>
      <p:ext uri="{BB962C8B-B14F-4D97-AF65-F5344CB8AC3E}">
        <p14:creationId xmlns:p14="http://schemas.microsoft.com/office/powerpoint/2010/main" val="26306544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Dr Jugindar Singh</a:t>
            </a:r>
          </a:p>
        </p:txBody>
      </p:sp>
    </p:spTree>
    <p:extLst>
      <p:ext uri="{BB962C8B-B14F-4D97-AF65-F5344CB8AC3E}">
        <p14:creationId xmlns:p14="http://schemas.microsoft.com/office/powerpoint/2010/main" val="10874187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Dr Jugindar Singh</a:t>
            </a:r>
          </a:p>
        </p:txBody>
      </p:sp>
    </p:spTree>
    <p:extLst>
      <p:ext uri="{BB962C8B-B14F-4D97-AF65-F5344CB8AC3E}">
        <p14:creationId xmlns:p14="http://schemas.microsoft.com/office/powerpoint/2010/main" val="3596398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A8422-6479-4BF5-81A8-2897B3A4277B}" type="datetime1">
              <a:rPr lang="en-US" smtClean="0"/>
              <a:t>5/25/2022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0456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Dr Jugindar Singh</a:t>
            </a:r>
          </a:p>
        </p:txBody>
      </p:sp>
    </p:spTree>
    <p:extLst>
      <p:ext uri="{BB962C8B-B14F-4D97-AF65-F5344CB8AC3E}">
        <p14:creationId xmlns:p14="http://schemas.microsoft.com/office/powerpoint/2010/main" val="16264313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Dr Jugindar Singh</a:t>
            </a:r>
          </a:p>
        </p:txBody>
      </p:sp>
    </p:spTree>
    <p:extLst>
      <p:ext uri="{BB962C8B-B14F-4D97-AF65-F5344CB8AC3E}">
        <p14:creationId xmlns:p14="http://schemas.microsoft.com/office/powerpoint/2010/main" val="23481924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79417" y="274638"/>
            <a:ext cx="2743200" cy="59483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7700" y="274638"/>
            <a:ext cx="8028517" cy="59483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Dr Jugindar Singh</a:t>
            </a:r>
          </a:p>
        </p:txBody>
      </p:sp>
    </p:spTree>
    <p:extLst>
      <p:ext uri="{BB962C8B-B14F-4D97-AF65-F5344CB8AC3E}">
        <p14:creationId xmlns:p14="http://schemas.microsoft.com/office/powerpoint/2010/main" val="12944426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981200"/>
            <a:ext cx="10972800" cy="38862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Dr Jugindar Singh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737600" y="6248400"/>
            <a:ext cx="28448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931FDC-28D5-43EB-954B-4A98207FB63B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1515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F9C7667-EADA-40AC-B931-4642E0A9A4D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17136"/>
            <a:ext cx="6581554" cy="1371600"/>
          </a:xfrm>
        </p:spPr>
        <p:txBody>
          <a:bodyPr>
            <a:normAutofit/>
          </a:bodyPr>
          <a:lstStyle>
            <a:lvl1pPr>
              <a:lnSpc>
                <a:spcPts val="4600"/>
              </a:lnSpc>
              <a:defRPr sz="36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3825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F9C7667-EADA-40AC-B931-4642E0A9A4D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A60302F-65DB-4E93-B6C3-49E64C44FB5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29000" y="2240280"/>
            <a:ext cx="4645152" cy="419709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C1CB8E8-F58A-4B26-B8AA-8977FC608E8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0936" y="4498848"/>
            <a:ext cx="2121408" cy="621792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200" b="1"/>
            </a:lvl1pPr>
            <a:lvl2pPr marL="457200" indent="0">
              <a:lnSpc>
                <a:spcPts val="1800"/>
              </a:lnSpc>
              <a:spcBef>
                <a:spcPts val="0"/>
              </a:spcBef>
              <a:buNone/>
              <a:defRPr sz="1200" b="1"/>
            </a:lvl2pPr>
            <a:lvl3pPr marL="914400" indent="0">
              <a:lnSpc>
                <a:spcPts val="1800"/>
              </a:lnSpc>
              <a:spcBef>
                <a:spcPts val="0"/>
              </a:spcBef>
              <a:buNone/>
              <a:defRPr sz="1200" b="1"/>
            </a:lvl3pPr>
            <a:lvl4pPr marL="1371600" indent="0">
              <a:lnSpc>
                <a:spcPts val="1800"/>
              </a:lnSpc>
              <a:spcBef>
                <a:spcPts val="0"/>
              </a:spcBef>
              <a:buNone/>
              <a:defRPr sz="1200" b="1"/>
            </a:lvl4pPr>
            <a:lvl5pPr marL="1828800" indent="0">
              <a:lnSpc>
                <a:spcPts val="1800"/>
              </a:lnSpc>
              <a:spcBef>
                <a:spcPts val="0"/>
              </a:spcBef>
              <a:buNone/>
              <a:defRPr sz="1200" b="1"/>
            </a:lvl5pPr>
          </a:lstStyle>
          <a:p>
            <a:pPr lvl="0"/>
            <a:r>
              <a:rPr lang="en-US"/>
              <a:t>Click to text</a:t>
            </a:r>
          </a:p>
        </p:txBody>
      </p:sp>
    </p:spTree>
    <p:extLst>
      <p:ext uri="{BB962C8B-B14F-4D97-AF65-F5344CB8AC3E}">
        <p14:creationId xmlns:p14="http://schemas.microsoft.com/office/powerpoint/2010/main" val="22870455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lette Balance act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9" y="2569464"/>
            <a:ext cx="3619501" cy="1179576"/>
          </a:xfrm>
        </p:spPr>
        <p:txBody>
          <a:bodyPr anchor="b" anchorCtr="0">
            <a:normAutofit/>
          </a:bodyPr>
          <a:lstStyle>
            <a:lvl1pPr>
              <a:lnSpc>
                <a:spcPts val="4000"/>
              </a:lnSpc>
              <a:defRPr sz="3200" cap="all" baseline="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2F51F73-5064-47F8-83FD-440E0ED195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79392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Picture Placeholder 8">
            <a:extLst>
              <a:ext uri="{FF2B5EF4-FFF2-40B4-BE49-F238E27FC236}">
                <a16:creationId xmlns:a16="http://schemas.microsoft.com/office/drawing/2014/main" id="{06FF689A-8221-42E8-96D4-ED4D3AD501F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27064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Picture Placeholder 8">
            <a:extLst>
              <a:ext uri="{FF2B5EF4-FFF2-40B4-BE49-F238E27FC236}">
                <a16:creationId xmlns:a16="http://schemas.microsoft.com/office/drawing/2014/main" id="{96424DB2-4D46-493F-A5B8-8901EDA394F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74736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Picture Placeholder 8">
            <a:extLst>
              <a:ext uri="{FF2B5EF4-FFF2-40B4-BE49-F238E27FC236}">
                <a16:creationId xmlns:a16="http://schemas.microsoft.com/office/drawing/2014/main" id="{0AF2B6E1-5738-41B1-8C15-EA671549014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122408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Picture Placeholder 8">
            <a:extLst>
              <a:ext uri="{FF2B5EF4-FFF2-40B4-BE49-F238E27FC236}">
                <a16:creationId xmlns:a16="http://schemas.microsoft.com/office/drawing/2014/main" id="{6C8D73EB-347C-4E13-94C8-FA8FADE4655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279392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9DFA5C56-9B47-4F87-8E12-30A936274F1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227064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Picture Placeholder 8">
            <a:extLst>
              <a:ext uri="{FF2B5EF4-FFF2-40B4-BE49-F238E27FC236}">
                <a16:creationId xmlns:a16="http://schemas.microsoft.com/office/drawing/2014/main" id="{1E3B5888-98ED-48E4-8AA8-5BAB43F8516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174736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Picture Placeholder 8">
            <a:extLst>
              <a:ext uri="{FF2B5EF4-FFF2-40B4-BE49-F238E27FC236}">
                <a16:creationId xmlns:a16="http://schemas.microsoft.com/office/drawing/2014/main" id="{569C9EE3-34D1-4DE0-B06C-2F6212F7C32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0122408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4750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ersive palette Balancing Ac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0869985-B973-4011-9FA2-83D7EBB2EA53}"/>
              </a:ext>
            </a:extLst>
          </p:cNvPr>
          <p:cNvSpPr/>
          <p:nvPr userDrawn="1"/>
        </p:nvSpPr>
        <p:spPr>
          <a:xfrm>
            <a:off x="0" y="2400300"/>
            <a:ext cx="4267200" cy="4457700"/>
          </a:xfrm>
          <a:prstGeom prst="rect">
            <a:avLst/>
          </a:prstGeom>
          <a:solidFill>
            <a:srgbClr val="D293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1399032"/>
            <a:ext cx="3619501" cy="877824"/>
          </a:xfrm>
        </p:spPr>
        <p:txBody>
          <a:bodyPr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A60302F-65DB-4E93-B6C3-49E64C44FB5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2779776"/>
            <a:ext cx="3465576" cy="325526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A66F217-0E52-4AD8-82BA-AB332C59638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54500" y="0"/>
            <a:ext cx="7480300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75D44F0-DADD-4DCC-82EC-FDB3E9878AA9}"/>
              </a:ext>
            </a:extLst>
          </p:cNvPr>
          <p:cNvSpPr/>
          <p:nvPr userDrawn="1"/>
        </p:nvSpPr>
        <p:spPr>
          <a:xfrm>
            <a:off x="11734800" y="4445000"/>
            <a:ext cx="457200" cy="2413000"/>
          </a:xfrm>
          <a:prstGeom prst="rect">
            <a:avLst/>
          </a:prstGeom>
          <a:solidFill>
            <a:srgbClr val="884C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8CFE2C9-8B6E-4DDA-A5EA-04581F7629F0}"/>
              </a:ext>
            </a:extLst>
          </p:cNvPr>
          <p:cNvSpPr/>
          <p:nvPr userDrawn="1"/>
        </p:nvSpPr>
        <p:spPr>
          <a:xfrm>
            <a:off x="11734800" y="0"/>
            <a:ext cx="457200" cy="4462272"/>
          </a:xfrm>
          <a:prstGeom prst="rect">
            <a:avLst/>
          </a:prstGeom>
          <a:solidFill>
            <a:srgbClr val="86A2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174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ru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 hidden="1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sz="1800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6FEDCD9-19A7-423B-ABE0-DDD032DE8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914400"/>
            <a:ext cx="7467601" cy="1572768"/>
          </a:xfrm>
        </p:spPr>
        <p:txBody>
          <a:bodyPr/>
          <a:lstStyle>
            <a:lvl1pPr>
              <a:lnSpc>
                <a:spcPts val="46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EBD7372B-17B4-4062-8BFA-745581B2734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2540000"/>
            <a:ext cx="6591300" cy="3403600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ts val="3000"/>
              </a:lnSpc>
              <a:spcBef>
                <a:spcPts val="0"/>
              </a:spcBef>
              <a:buFont typeface="+mj-lt"/>
              <a:buAutoNum type="arabicPeriod"/>
              <a:defRPr sz="1800"/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9A28F9-9D68-48A2-A1AD-C1C318C0EC8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15300" y="1384300"/>
            <a:ext cx="3410712" cy="4572000"/>
          </a:xfrm>
          <a:prstGeom prst="roundRect">
            <a:avLst>
              <a:gd name="adj" fmla="val 2543"/>
            </a:avLst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4948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32">
          <p15:clr>
            <a:srgbClr val="FBAE40"/>
          </p15:clr>
        </p15:guide>
        <p15:guide id="2" pos="336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A5A6F-999E-4C58-B3B8-977DCFEF4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1CFE19-3C12-4701-BD9B-9726B63867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230244-730B-46A2-9449-0A966F079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D60C00-D00C-4A56-9384-4CCFD7900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0DB2AD-C66B-4FFD-9889-098463FC4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02DCF-1076-48B4-851B-618795217D38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040970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79643-15C8-4229-84E3-F66E83161475}" type="datetime1">
              <a:rPr lang="en-US" smtClean="0"/>
              <a:t>5/25/2022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910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BE14A-3C57-4A0F-BF8A-EB4B37D3A47D}" type="datetime1">
              <a:rPr lang="en-US" smtClean="0"/>
              <a:t>5/25/2022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721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00260-446D-48DB-AE0B-5DC147F9D693}" type="datetime1">
              <a:rPr lang="en-US" smtClean="0"/>
              <a:t>5/25/2022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807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D459B-678A-48C7-9FBE-761445FBEA0E}" type="datetime1">
              <a:rPr lang="en-US" smtClean="0"/>
              <a:t>5/25/2022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059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FAE87-CE0C-4B51-848A-5B10C2ED92A6}" type="datetime1">
              <a:rPr lang="en-US" smtClean="0"/>
              <a:t>5/25/2022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334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9E083-7363-473F-881B-6635010CA8BF}" type="datetime1">
              <a:rPr lang="en-US" smtClean="0"/>
              <a:t>5/25/2022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428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0A20C-1932-484B-ABB8-B6531B80A8E9}" type="datetime1">
              <a:rPr lang="en-US" smtClean="0"/>
              <a:t>5/25/2022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234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3708C7-7F87-44BF-96C7-20B0D63E7B83}" type="datetime1">
              <a:rPr lang="en-US" smtClean="0"/>
              <a:t>5/25/2022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0752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9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0152" y="0"/>
            <a:ext cx="2101849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19" name="Rectangle 3"/>
          <p:cNvSpPr>
            <a:spLocks noChangeArrowheads="1"/>
          </p:cNvSpPr>
          <p:nvPr/>
        </p:nvSpPr>
        <p:spPr bwMode="auto">
          <a:xfrm>
            <a:off x="0" y="6621464"/>
            <a:ext cx="12192000" cy="236537"/>
          </a:xfrm>
          <a:prstGeom prst="rect">
            <a:avLst/>
          </a:prstGeom>
          <a:solidFill>
            <a:srgbClr val="C44C4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0767" y="173672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9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47700" y="274638"/>
            <a:ext cx="938953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6023" name="Rectangle 7"/>
          <p:cNvSpPr>
            <a:spLocks noChangeArrowheads="1"/>
          </p:cNvSpPr>
          <p:nvPr/>
        </p:nvSpPr>
        <p:spPr bwMode="auto">
          <a:xfrm>
            <a:off x="0" y="6597650"/>
            <a:ext cx="3615267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Module Code and Module Title</a:t>
            </a:r>
          </a:p>
        </p:txBody>
      </p:sp>
      <p:sp>
        <p:nvSpPr>
          <p:cNvPr id="86024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331200" y="6623050"/>
            <a:ext cx="386080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Dr Jugindar Singh</a:t>
            </a:r>
          </a:p>
        </p:txBody>
      </p:sp>
      <p:sp>
        <p:nvSpPr>
          <p:cNvPr id="86025" name="Rectangle 9"/>
          <p:cNvSpPr>
            <a:spLocks noChangeArrowheads="1"/>
          </p:cNvSpPr>
          <p:nvPr/>
        </p:nvSpPr>
        <p:spPr bwMode="auto">
          <a:xfrm>
            <a:off x="4233333" y="6597650"/>
            <a:ext cx="3615267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Title of Slides</a:t>
            </a:r>
          </a:p>
        </p:txBody>
      </p:sp>
      <p:pic>
        <p:nvPicPr>
          <p:cNvPr id="1033" name="Picture 20"/>
          <p:cNvPicPr>
            <a:picLocks noChangeAspect="1" noChangeArrowheads="1"/>
          </p:cNvPicPr>
          <p:nvPr userDrawn="1"/>
        </p:nvPicPr>
        <p:blipFill>
          <a:blip r:embed="rId14">
            <a:lum bright="72000" contrast="-6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44739"/>
            <a:ext cx="6697133" cy="427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2626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 dt="0"/>
  <p:txStyles>
    <p:title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C80DF88-AC53-41A3-8067-D7E6D5DB1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914400"/>
            <a:ext cx="11174819" cy="9037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4755C1-18CC-4FD3-A030-3DAF469919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E029F1-B791-445F-A184-90CC7A1BEC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D98767-7C9E-42DE-9782-D932A0FF1B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5FADE3-B84E-4AF7-91CC-AB47E1A436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195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112">
          <p15:clr>
            <a:srgbClr val="F26B43"/>
          </p15:clr>
        </p15:guide>
        <p15:guide id="2" pos="2568">
          <p15:clr>
            <a:srgbClr val="F26B43"/>
          </p15:clr>
        </p15:guide>
        <p15:guide id="3" pos="288">
          <p15:clr>
            <a:srgbClr val="5ACBF0"/>
          </p15:clr>
        </p15:guide>
        <p15:guide id="4" pos="7392">
          <p15:clr>
            <a:srgbClr val="5ACBF0"/>
          </p15:clr>
        </p15:guide>
        <p15:guide id="5" orient="horz" pos="576">
          <p15:clr>
            <a:srgbClr val="5ACBF0"/>
          </p15:clr>
        </p15:guide>
        <p15:guide id="6" orient="horz" pos="3744">
          <p15:clr>
            <a:srgbClr val="5ACBF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15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e Hand Bold"/>
              <a:ea typeface="+mn-ea"/>
              <a:cs typeface="+mn-cs"/>
            </a:endParaRPr>
          </a:p>
        </p:txBody>
      </p:sp>
      <p:pic>
        <p:nvPicPr>
          <p:cNvPr id="4" name="Picture 3" descr="A stone footpath on the grassy field against the sky">
            <a:extLst>
              <a:ext uri="{FF2B5EF4-FFF2-40B4-BE49-F238E27FC236}">
                <a16:creationId xmlns:a16="http://schemas.microsoft.com/office/drawing/2014/main" id="{9AD117F3-FB5C-4FC8-9ECA-9DDCF1D6EF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4438" r="-1" b="10543"/>
          <a:stretch/>
        </p:blipFill>
        <p:spPr>
          <a:xfrm>
            <a:off x="3070" y="10"/>
            <a:ext cx="1218893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845E3FF-FA11-43C7-807D-3BA60C2867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" y="1"/>
            <a:ext cx="12188930" cy="4368622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br>
              <a:rPr lang="en-MY" sz="10800" dirty="0"/>
            </a:br>
            <a:r>
              <a:rPr lang="en-MY" sz="10800" dirty="0"/>
              <a:t>Topic 7 Ethics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2F7725-8BC7-494B-AEE6-38ADA3D4DF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6296158"/>
            <a:ext cx="12188930" cy="561832"/>
          </a:xfrm>
        </p:spPr>
        <p:txBody>
          <a:bodyPr>
            <a:normAutofit/>
          </a:bodyPr>
          <a:lstStyle/>
          <a:p>
            <a:pPr algn="ctr"/>
            <a:r>
              <a:rPr lang="en-MY" sz="2000" b="1" dirty="0"/>
              <a:t>Dr Jugindar Singh</a:t>
            </a:r>
          </a:p>
        </p:txBody>
      </p:sp>
      <p:sp>
        <p:nvSpPr>
          <p:cNvPr id="23" name="Rectangle 6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e Hand Bold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C1DD44-2D6D-45A5-8677-5F11EB05F8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8215" y="4553502"/>
            <a:ext cx="2133785" cy="2304488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B2DF30-79EF-47EF-8B56-5FA245E6E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CD31F4-64FA-4BA0-9498-67783267A8C8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he Hand Bold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he Hand Bol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0252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990600"/>
          </a:xfrm>
          <a:solidFill>
            <a:schemeClr val="bg1"/>
          </a:solidFill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ESOMAR</a:t>
            </a:r>
            <a:r>
              <a:rPr lang="en-US" dirty="0"/>
              <a:t> </a:t>
            </a:r>
            <a:r>
              <a:rPr lang="en-US" sz="2800" dirty="0"/>
              <a:t>International Code on Market, Opinion and Social Research and Data Analytics</a:t>
            </a:r>
          </a:p>
        </p:txBody>
      </p:sp>
      <p:sp>
        <p:nvSpPr>
          <p:cNvPr id="3" name="Rectangle 2"/>
          <p:cNvSpPr/>
          <p:nvPr/>
        </p:nvSpPr>
        <p:spPr>
          <a:xfrm>
            <a:off x="265043" y="1143001"/>
            <a:ext cx="11926957" cy="495520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Fundamental principles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Three fundamental principles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1.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When collecting personal data from data subjects for the purpose of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research,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researchers must be transparent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about 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 information they plan to collect, 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 purpose for which it will be collected, 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with whom it might be shared and in what form.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2. Researchers must ensure that personal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data used in research is thoroughly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protected from unauthorized access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and not disclosed without the consent of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 data subject.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3. Researchers must always behave ethically and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not do anything that might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harm a data subject or damage the reputation of market, opinion and social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research.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Dr Jugindar Singh</a:t>
            </a:r>
          </a:p>
        </p:txBody>
      </p:sp>
    </p:spTree>
    <p:extLst>
      <p:ext uri="{BB962C8B-B14F-4D97-AF65-F5344CB8AC3E}">
        <p14:creationId xmlns:p14="http://schemas.microsoft.com/office/powerpoint/2010/main" val="25658915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04800"/>
            <a:ext cx="12192000" cy="575542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Responsibilities to data subjects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Duty of care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Ensure that data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subjects are not harmed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as a direct result of their personal data being used for research.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2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Exercise special care when the nature of the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research is sensitive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2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2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Remain mindful that research relies on public confidence in the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integrity of research and the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confidential treatment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of the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information provided for its success.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4. If researchers engage in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non-research activities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for example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promotional or commercial activities directed at individual data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subjects, they must clearly distinguish and separate those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activities from research.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Dr Jugindar Singh</a:t>
            </a:r>
          </a:p>
        </p:txBody>
      </p:sp>
    </p:spTree>
    <p:extLst>
      <p:ext uri="{BB962C8B-B14F-4D97-AF65-F5344CB8AC3E}">
        <p14:creationId xmlns:p14="http://schemas.microsoft.com/office/powerpoint/2010/main" val="38887014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36357" y="304801"/>
            <a:ext cx="9144000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Responsibilities to data subjects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44558" y="914401"/>
            <a:ext cx="11423372" cy="482516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Primary data collection: Researchers must :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Identify themselves promptly 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State the general purpose of the research 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Ensure that participation is voluntary 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Inform data subjects if there is any activity that will involve re-contact and data subjects must agree to be re-contacted.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Respect the right of data subjects to refuse requests to participate in research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Allow data subjects to withdraw from the research at any time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Passive data collection should be based on the consent of the data subject 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Dr Jugindar Singh</a:t>
            </a:r>
          </a:p>
        </p:txBody>
      </p:sp>
    </p:spTree>
    <p:extLst>
      <p:ext uri="{BB962C8B-B14F-4D97-AF65-F5344CB8AC3E}">
        <p14:creationId xmlns:p14="http://schemas.microsoft.com/office/powerpoint/2010/main" val="28982526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A person standing on a rock while looking at the ocean wave with outstretched arms">
            <a:extLst>
              <a:ext uri="{FF2B5EF4-FFF2-40B4-BE49-F238E27FC236}">
                <a16:creationId xmlns:a16="http://schemas.microsoft.com/office/drawing/2014/main" id="{8C1A64BB-92C4-44CC-9AB7-8416F1B9BF5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solidFill>
            <a:srgbClr val="6768AB">
              <a:alpha val="75000"/>
            </a:srgbClr>
          </a:solidFill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35A981B-6487-4B00-9EAF-D0D748FA6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275772"/>
            <a:ext cx="11174819" cy="1542396"/>
          </a:xfrm>
        </p:spPr>
        <p:txBody>
          <a:bodyPr>
            <a:normAutofit/>
          </a:bodyPr>
          <a:lstStyle/>
          <a:p>
            <a:r>
              <a:rPr lang="en-US" sz="6000" b="1" dirty="0">
                <a:solidFill>
                  <a:srgbClr val="FF0000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4056857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9775" y="274638"/>
            <a:ext cx="7042150" cy="792162"/>
          </a:xfrm>
        </p:spPr>
        <p:txBody>
          <a:bodyPr/>
          <a:lstStyle/>
          <a:p>
            <a:r>
              <a:rPr lang="en-US" sz="5400" b="1" dirty="0">
                <a:solidFill>
                  <a:srgbClr val="FF0000"/>
                </a:solidFill>
              </a:rPr>
              <a:t>What are ethics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1" y="1066800"/>
            <a:ext cx="8716963" cy="36957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Moral principles that govern a person’s behavior or the conducting of an activity: </a:t>
            </a:r>
            <a:r>
              <a:rPr lang="en-US" sz="2400" i="1" dirty="0"/>
              <a:t>Oxford dictionary </a:t>
            </a:r>
          </a:p>
          <a:p>
            <a:pPr marL="0" indent="0">
              <a:buNone/>
            </a:pPr>
            <a:r>
              <a:rPr lang="en-US" sz="2400" i="1" dirty="0"/>
              <a:t>Example: </a:t>
            </a:r>
          </a:p>
          <a:p>
            <a:pPr marL="457200" indent="-457200">
              <a:buAutoNum type="arabicPeriod"/>
            </a:pPr>
            <a:r>
              <a:rPr lang="en-US" sz="2400" i="1" dirty="0"/>
              <a:t>Truthfulness</a:t>
            </a:r>
          </a:p>
          <a:p>
            <a:pPr marL="457200" indent="-457200">
              <a:buAutoNum type="arabicPeriod"/>
            </a:pPr>
            <a:r>
              <a:rPr lang="en-US" sz="2400" i="1" dirty="0"/>
              <a:t>Integrity</a:t>
            </a:r>
          </a:p>
          <a:p>
            <a:pPr marL="457200" indent="-457200">
              <a:buAutoNum type="arabicPeriod"/>
            </a:pPr>
            <a:r>
              <a:rPr lang="en-US" sz="2400" i="1" dirty="0"/>
              <a:t>Not cheating</a:t>
            </a:r>
          </a:p>
          <a:p>
            <a:pPr marL="457200" indent="-457200">
              <a:buAutoNum type="arabicPeriod"/>
            </a:pPr>
            <a:r>
              <a:rPr lang="en-US" sz="2400" i="1" dirty="0"/>
              <a:t>No manipulation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1" y="5257800"/>
            <a:ext cx="2790825" cy="127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819400"/>
            <a:ext cx="4378036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Dr Jugindar Singh</a:t>
            </a:r>
          </a:p>
        </p:txBody>
      </p:sp>
    </p:spTree>
    <p:extLst>
      <p:ext uri="{BB962C8B-B14F-4D97-AF65-F5344CB8AC3E}">
        <p14:creationId xmlns:p14="http://schemas.microsoft.com/office/powerpoint/2010/main" val="3504840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647700" y="274638"/>
            <a:ext cx="9389533" cy="1143000"/>
          </a:xfrm>
        </p:spPr>
        <p:txBody>
          <a:bodyPr wrap="square" anchor="ctr">
            <a:normAutofit/>
          </a:bodyPr>
          <a:lstStyle/>
          <a:p>
            <a:pPr>
              <a:tabLst>
                <a:tab pos="898525" algn="l"/>
              </a:tabLst>
            </a:pPr>
            <a:r>
              <a:rPr lang="en-US" b="1" dirty="0">
                <a:solidFill>
                  <a:srgbClr val="FF0000"/>
                </a:solidFill>
              </a:rPr>
              <a:t>Ethical Consideration in Research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sz="half" idx="1"/>
          </p:nvPr>
        </p:nvSpPr>
        <p:spPr>
          <a:xfrm>
            <a:off x="80434" y="1697038"/>
            <a:ext cx="5954183" cy="4525962"/>
          </a:xfrm>
        </p:spPr>
        <p:txBody>
          <a:bodyPr wrap="square" anchor="t">
            <a:normAutofit/>
          </a:bodyPr>
          <a:lstStyle/>
          <a:p>
            <a:pPr marL="0" indent="0">
              <a:buSzPct val="90000"/>
              <a:buNone/>
            </a:pPr>
            <a:r>
              <a:rPr lang="en-US" sz="3200" dirty="0"/>
              <a:t>The goal of ethics in research is to ensure that no one is harmed or suffers adverse consequences while following any stage of research.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0134A52-33B1-42AA-8AB2-8D17A60A77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7816" y="1185863"/>
            <a:ext cx="5954183" cy="5437187"/>
          </a:xfrm>
          <a:prstGeom prst="rect">
            <a:avLst/>
          </a:prstGeom>
          <a:noFill/>
        </p:spPr>
      </p:pic>
      <p:sp>
        <p:nvSpPr>
          <p:cNvPr id="72" name="Footer Placeholder 4">
            <a:extLst>
              <a:ext uri="{FF2B5EF4-FFF2-40B4-BE49-F238E27FC236}">
                <a16:creationId xmlns:a16="http://schemas.microsoft.com/office/drawing/2014/main" id="{36A50AAC-A61F-4B47-A13F-9EB556D6F9D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31200" y="6623050"/>
            <a:ext cx="3860800" cy="234950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Dr Jugindar Singh</a:t>
            </a:r>
          </a:p>
        </p:txBody>
      </p:sp>
    </p:spTree>
    <p:extLst>
      <p:ext uri="{BB962C8B-B14F-4D97-AF65-F5344CB8AC3E}">
        <p14:creationId xmlns:p14="http://schemas.microsoft.com/office/powerpoint/2010/main" val="2536602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762000"/>
            <a:ext cx="8229600" cy="4525962"/>
          </a:xfrm>
          <a:solidFill>
            <a:schemeClr val="bg1"/>
          </a:solidFill>
        </p:spPr>
        <p:txBody>
          <a:bodyPr/>
          <a:lstStyle/>
          <a:p>
            <a:pPr marL="0" indent="0">
              <a:buNone/>
            </a:pPr>
            <a:r>
              <a:rPr lang="en-US" sz="4000" dirty="0"/>
              <a:t>“Ethics refers to the </a:t>
            </a:r>
            <a:r>
              <a:rPr lang="en-US" sz="4000" dirty="0">
                <a:solidFill>
                  <a:srgbClr val="FF0000"/>
                </a:solidFill>
              </a:rPr>
              <a:t>appropriateness of your </a:t>
            </a:r>
            <a:r>
              <a:rPr lang="en-US" sz="4000" dirty="0" err="1">
                <a:solidFill>
                  <a:srgbClr val="FF0000"/>
                </a:solidFill>
              </a:rPr>
              <a:t>behaviour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/>
              <a:t>in relation to the </a:t>
            </a:r>
            <a:r>
              <a:rPr lang="en-US" sz="4000" dirty="0">
                <a:solidFill>
                  <a:srgbClr val="FF0000"/>
                </a:solidFill>
              </a:rPr>
              <a:t>rights of those who become the subject </a:t>
            </a:r>
            <a:r>
              <a:rPr lang="en-US" sz="4000" dirty="0"/>
              <a:t>of your work or who are affected by it” 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dirty="0"/>
              <a:t>Saunders et al (2009, pg. 183 ‐184)</a:t>
            </a:r>
            <a:endParaRPr lang="en-US" sz="24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Dr Jugindar Singh</a:t>
            </a:r>
          </a:p>
        </p:txBody>
      </p:sp>
    </p:spTree>
    <p:extLst>
      <p:ext uri="{BB962C8B-B14F-4D97-AF65-F5344CB8AC3E}">
        <p14:creationId xmlns:p14="http://schemas.microsoft.com/office/powerpoint/2010/main" val="6210989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647700" y="274638"/>
            <a:ext cx="9389533" cy="1143000"/>
          </a:xfrm>
        </p:spPr>
        <p:txBody>
          <a:bodyPr wrap="square" anchor="ctr">
            <a:normAutofit/>
          </a:bodyPr>
          <a:lstStyle/>
          <a:p>
            <a:pPr>
              <a:tabLst>
                <a:tab pos="1341438" algn="l"/>
              </a:tabLst>
            </a:pPr>
            <a:r>
              <a:rPr lang="en-US" dirty="0"/>
              <a:t>	</a:t>
            </a:r>
            <a:r>
              <a:rPr lang="en-US" dirty="0">
                <a:solidFill>
                  <a:srgbClr val="FF0000"/>
                </a:solidFill>
              </a:rPr>
              <a:t>Ethics and Target Respondents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sz="half" idx="1"/>
          </p:nvPr>
        </p:nvSpPr>
        <p:spPr>
          <a:xfrm>
            <a:off x="0" y="1697038"/>
            <a:ext cx="6034617" cy="4525962"/>
          </a:xfrm>
        </p:spPr>
        <p:txBody>
          <a:bodyPr wrap="square" anchor="t">
            <a:normAutofit/>
          </a:bodyPr>
          <a:lstStyle/>
          <a:p>
            <a:pPr marL="514350" indent="-514350">
              <a:buSzPct val="90000"/>
            </a:pPr>
            <a:r>
              <a:rPr lang="en-US" sz="3200" dirty="0"/>
              <a:t>Information collected should not be misused for any other purpose</a:t>
            </a:r>
          </a:p>
          <a:p>
            <a:pPr marL="514350" indent="-514350">
              <a:buSzPct val="90000"/>
            </a:pPr>
            <a:r>
              <a:rPr lang="en-US" sz="3200" dirty="0"/>
              <a:t>Participation is voluntary</a:t>
            </a:r>
          </a:p>
          <a:p>
            <a:pPr marL="514350" indent="-514350">
              <a:buSzPct val="90000"/>
            </a:pPr>
            <a:r>
              <a:rPr lang="en-US" sz="3200" dirty="0"/>
              <a:t>Confidentiality of the replies</a:t>
            </a:r>
          </a:p>
          <a:p>
            <a:pPr marL="514350" indent="-514350">
              <a:buSzPct val="90000"/>
            </a:pPr>
            <a:r>
              <a:rPr lang="en-US" sz="3200" dirty="0"/>
              <a:t>Not to embarrass respondents/informants</a:t>
            </a:r>
          </a:p>
          <a:p>
            <a:pPr marL="514350" indent="-514350">
              <a:buSzPct val="90000"/>
              <a:buNone/>
            </a:pP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084F1F7-507E-4D0D-AA12-8148FEA6E6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7817" y="2418620"/>
            <a:ext cx="5384800" cy="3082798"/>
          </a:xfrm>
          <a:prstGeom prst="rect">
            <a:avLst/>
          </a:prstGeom>
          <a:noFill/>
        </p:spPr>
      </p:pic>
      <p:sp>
        <p:nvSpPr>
          <p:cNvPr id="72" name="Footer Placeholder 4">
            <a:extLst>
              <a:ext uri="{FF2B5EF4-FFF2-40B4-BE49-F238E27FC236}">
                <a16:creationId xmlns:a16="http://schemas.microsoft.com/office/drawing/2014/main" id="{2487A606-27CC-4E74-A457-CAE464ACDF5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31200" y="6623050"/>
            <a:ext cx="3860800" cy="234950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Dr Jugindar Singh</a:t>
            </a:r>
          </a:p>
        </p:txBody>
      </p:sp>
    </p:spTree>
    <p:extLst>
      <p:ext uri="{BB962C8B-B14F-4D97-AF65-F5344CB8AC3E}">
        <p14:creationId xmlns:p14="http://schemas.microsoft.com/office/powerpoint/2010/main" val="35164998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9775" y="274638"/>
            <a:ext cx="7042150" cy="868362"/>
          </a:xfrm>
        </p:spPr>
        <p:txBody>
          <a:bodyPr/>
          <a:lstStyle/>
          <a:p>
            <a:r>
              <a:rPr lang="en-GB" dirty="0">
                <a:solidFill>
                  <a:srgbClr val="FF0000"/>
                </a:solidFill>
              </a:rPr>
              <a:t>Ethical research?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12072938" cy="5791200"/>
          </a:xfrm>
          <a:solidFill>
            <a:schemeClr val="bg1"/>
          </a:solidFill>
        </p:spPr>
        <p:txBody>
          <a:bodyPr/>
          <a:lstStyle/>
          <a:p>
            <a:pPr>
              <a:spcBef>
                <a:spcPts val="0"/>
              </a:spcBef>
            </a:pPr>
            <a:r>
              <a:rPr lang="en-GB" dirty="0"/>
              <a:t>Based on </a:t>
            </a:r>
            <a:r>
              <a:rPr lang="en-GB" dirty="0" err="1"/>
              <a:t>Diener</a:t>
            </a:r>
            <a:r>
              <a:rPr lang="en-GB" dirty="0"/>
              <a:t> and </a:t>
            </a:r>
            <a:r>
              <a:rPr lang="en-GB" dirty="0" err="1"/>
              <a:t>Chandall</a:t>
            </a:r>
            <a:r>
              <a:rPr lang="en-GB" dirty="0"/>
              <a:t> (1978) we can say that behaving ethically means:</a:t>
            </a:r>
          </a:p>
          <a:p>
            <a:pPr>
              <a:spcBef>
                <a:spcPts val="0"/>
              </a:spcBef>
            </a:pPr>
            <a:endParaRPr lang="en-GB" dirty="0"/>
          </a:p>
          <a:p>
            <a:pPr lvl="1">
              <a:spcBef>
                <a:spcPts val="0"/>
              </a:spcBef>
            </a:pPr>
            <a:r>
              <a:rPr lang="en-GB" dirty="0"/>
              <a:t>No harm should come to research participants </a:t>
            </a:r>
            <a:r>
              <a:rPr lang="en-GB" b="1" dirty="0">
                <a:solidFill>
                  <a:srgbClr val="FF0000"/>
                </a:solidFill>
              </a:rPr>
              <a:t>(No harm)</a:t>
            </a:r>
          </a:p>
          <a:p>
            <a:pPr lvl="1">
              <a:spcBef>
                <a:spcPts val="0"/>
              </a:spcBef>
            </a:pPr>
            <a:endParaRPr lang="en-GB" dirty="0"/>
          </a:p>
          <a:p>
            <a:pPr lvl="1">
              <a:spcBef>
                <a:spcPts val="0"/>
              </a:spcBef>
            </a:pPr>
            <a:r>
              <a:rPr lang="en-GB" dirty="0"/>
              <a:t>They should agree to participate and know what the research is about </a:t>
            </a:r>
            <a:r>
              <a:rPr lang="en-GB" b="1" dirty="0">
                <a:solidFill>
                  <a:srgbClr val="FF0000"/>
                </a:solidFill>
              </a:rPr>
              <a:t>(Consent)</a:t>
            </a:r>
          </a:p>
          <a:p>
            <a:pPr lvl="1">
              <a:spcBef>
                <a:spcPts val="0"/>
              </a:spcBef>
            </a:pPr>
            <a:endParaRPr lang="en-GB" dirty="0"/>
          </a:p>
          <a:p>
            <a:pPr lvl="1">
              <a:spcBef>
                <a:spcPts val="0"/>
              </a:spcBef>
            </a:pPr>
            <a:r>
              <a:rPr lang="en-GB" dirty="0"/>
              <a:t>Their privacy should not be invaded </a:t>
            </a:r>
            <a:r>
              <a:rPr lang="en-GB" b="1" dirty="0">
                <a:solidFill>
                  <a:srgbClr val="FF0000"/>
                </a:solidFill>
              </a:rPr>
              <a:t>(Privacy)</a:t>
            </a:r>
          </a:p>
          <a:p>
            <a:pPr lvl="1">
              <a:spcBef>
                <a:spcPts val="0"/>
              </a:spcBef>
            </a:pPr>
            <a:endParaRPr lang="en-GB" dirty="0"/>
          </a:p>
          <a:p>
            <a:pPr lvl="1">
              <a:spcBef>
                <a:spcPts val="0"/>
              </a:spcBef>
            </a:pPr>
            <a:r>
              <a:rPr lang="en-GB" dirty="0"/>
              <a:t>They should not be lied to or cheated </a:t>
            </a:r>
            <a:r>
              <a:rPr lang="en-GB" b="1" dirty="0">
                <a:solidFill>
                  <a:srgbClr val="FF0000"/>
                </a:solidFill>
              </a:rPr>
              <a:t>(No Deception).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Dr Jugindar Singh</a:t>
            </a:r>
          </a:p>
        </p:txBody>
      </p:sp>
    </p:spTree>
    <p:extLst>
      <p:ext uri="{BB962C8B-B14F-4D97-AF65-F5344CB8AC3E}">
        <p14:creationId xmlns:p14="http://schemas.microsoft.com/office/powerpoint/2010/main" val="30592054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2" name="Text Box 3"/>
          <p:cNvSpPr txBox="1">
            <a:spLocks noChangeArrowheads="1"/>
          </p:cNvSpPr>
          <p:nvPr/>
        </p:nvSpPr>
        <p:spPr bwMode="auto">
          <a:xfrm>
            <a:off x="647700" y="274638"/>
            <a:ext cx="938953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Academic Fraud</a:t>
            </a:r>
          </a:p>
        </p:txBody>
      </p:sp>
      <p:sp>
        <p:nvSpPr>
          <p:cNvPr id="217091" name="Rectangle 2"/>
          <p:cNvSpPr>
            <a:spLocks noGrp="1" noChangeArrowheads="1"/>
          </p:cNvSpPr>
          <p:nvPr>
            <p:ph sz="half" idx="1"/>
          </p:nvPr>
        </p:nvSpPr>
        <p:spPr>
          <a:xfrm>
            <a:off x="0" y="1697038"/>
            <a:ext cx="6543675" cy="4525962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/>
          </a:bodyPr>
          <a:lstStyle/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800" b="1" dirty="0">
                <a:solidFill>
                  <a:srgbClr val="FF0000"/>
                </a:solidFill>
              </a:rPr>
              <a:t>Fabrication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800" dirty="0"/>
              <a:t> - the actual making up of research data and (the intent of) publishing them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b="1" dirty="0">
                <a:solidFill>
                  <a:srgbClr val="FF0000"/>
                </a:solidFill>
              </a:rPr>
              <a:t>Falsification </a:t>
            </a:r>
          </a:p>
          <a:p>
            <a:pPr lvl="1" eaLnBrk="1" hangingPunct="1">
              <a:lnSpc>
                <a:spcPct val="90000"/>
              </a:lnSpc>
              <a:buFontTx/>
              <a:buChar char="-"/>
            </a:pPr>
            <a:r>
              <a:rPr lang="en-US" sz="2800" dirty="0"/>
              <a:t>manipulation of research data </a:t>
            </a:r>
          </a:p>
          <a:p>
            <a:pPr lvl="1" eaLnBrk="1" hangingPunct="1">
              <a:lnSpc>
                <a:spcPct val="90000"/>
              </a:lnSpc>
              <a:buFontTx/>
              <a:buChar char="-"/>
            </a:pPr>
            <a:r>
              <a:rPr lang="en-US" sz="2800" dirty="0"/>
              <a:t>omitting critical data or results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b="1" dirty="0"/>
              <a:t>	</a:t>
            </a:r>
            <a:r>
              <a:rPr lang="en-US" b="1" dirty="0">
                <a:solidFill>
                  <a:srgbClr val="FF0000"/>
                </a:solidFill>
              </a:rPr>
              <a:t>Plagiarism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/>
              <a:t>	- 	the act of taking credit (or attempting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/>
              <a:t>         to take credit) for the work of another </a:t>
            </a:r>
          </a:p>
          <a:p>
            <a:pPr lvl="1" eaLnBrk="1" hangingPunct="1">
              <a:lnSpc>
                <a:spcPct val="90000"/>
              </a:lnSpc>
              <a:buFontTx/>
              <a:buChar char="-"/>
            </a:pPr>
            <a:endParaRPr lang="en-US" sz="2200" dirty="0"/>
          </a:p>
        </p:txBody>
      </p:sp>
      <p:pic>
        <p:nvPicPr>
          <p:cNvPr id="2" name="Picture 1" descr="Text&#10;&#10;Description automatically generated with low confidence">
            <a:extLst>
              <a:ext uri="{FF2B5EF4-FFF2-40B4-BE49-F238E27FC236}">
                <a16:creationId xmlns:a16="http://schemas.microsoft.com/office/drawing/2014/main" id="{59F0F4B5-C7D9-47AD-8050-37067FDD64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4500" y="2466229"/>
            <a:ext cx="5384800" cy="2987580"/>
          </a:xfrm>
          <a:prstGeom prst="rect">
            <a:avLst/>
          </a:prstGeom>
          <a:noFill/>
        </p:spPr>
      </p:pic>
      <p:sp>
        <p:nvSpPr>
          <p:cNvPr id="217090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8331200" y="6623050"/>
            <a:ext cx="3860800" cy="2349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Dr Jugindar Singh</a:t>
            </a:r>
          </a:p>
        </p:txBody>
      </p:sp>
    </p:spTree>
    <p:extLst>
      <p:ext uri="{BB962C8B-B14F-4D97-AF65-F5344CB8AC3E}">
        <p14:creationId xmlns:p14="http://schemas.microsoft.com/office/powerpoint/2010/main" val="3886651011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35" y="152400"/>
            <a:ext cx="11979965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886200"/>
            <a:ext cx="19050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Dr Jugindar Singh</a:t>
            </a:r>
          </a:p>
        </p:txBody>
      </p:sp>
    </p:spTree>
    <p:extLst>
      <p:ext uri="{BB962C8B-B14F-4D97-AF65-F5344CB8AC3E}">
        <p14:creationId xmlns:p14="http://schemas.microsoft.com/office/powerpoint/2010/main" val="5415318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990600"/>
          </a:xfrm>
          <a:solidFill>
            <a:schemeClr val="bg1"/>
          </a:solidFill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ESOMAR</a:t>
            </a:r>
            <a:r>
              <a:rPr lang="en-US" dirty="0"/>
              <a:t> </a:t>
            </a:r>
            <a:r>
              <a:rPr lang="en-US" sz="2800" dirty="0"/>
              <a:t>International Code on Market, Opinion and Social Research and Data Analytics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967340"/>
            <a:ext cx="7620001" cy="5016758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 comprehensive framework for self-regulation for those engaged in market, opinion and social research and data analytics. 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Sets essential standards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of ethical and professional conduct designed to maintain public confidence in research,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It ensures that researchers and analysts working with both traditional and new sources of data continue to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meet their ethical,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professional and legal responsibilities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to the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individuals whose data they use in research and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to the clients and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organisations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they serve.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Intended to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safeguard the right of researchers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 seek, receive and impart information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158" y="965281"/>
            <a:ext cx="2716427" cy="336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Dr Jugindar Singh</a:t>
            </a:r>
          </a:p>
        </p:txBody>
      </p:sp>
    </p:spTree>
    <p:extLst>
      <p:ext uri="{BB962C8B-B14F-4D97-AF65-F5344CB8AC3E}">
        <p14:creationId xmlns:p14="http://schemas.microsoft.com/office/powerpoint/2010/main" val="3409371286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SketchyVTI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4650E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Custom 2">
      <a:majorFont>
        <a:latin typeface="The Serif Hand Black"/>
        <a:ea typeface=""/>
        <a:cs typeface=""/>
      </a:majorFont>
      <a:minorFont>
        <a:latin typeface="The Hand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ppt/theme/theme2.xml><?xml version="1.0" encoding="utf-8"?>
<a:theme xmlns:a="http://schemas.openxmlformats.org/drawingml/2006/main" name="UCTI-Template-level-3">
  <a:themeElements>
    <a:clrScheme name="UCTI-Template-foundation-leve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UCTI-Template-foundation-lev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UCTI-Template-foundation-leve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TI-Template-foundation-leve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TI-Template-foundation-leve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TI-Template-foundation-leve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TI-Template-foundation-leve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TI-Template-foundation-leve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TI-Template-foundation-leve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TI-Template-foundation-leve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TI-Template-foundation-leve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TI-Template-foundation-leve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TI-Template-foundation-leve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TI-Template-foundation-leve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Balancing Act">
  <a:themeElements>
    <a:clrScheme name="Balancing Act">
      <a:dk1>
        <a:sysClr val="windowText" lastClr="000000"/>
      </a:dk1>
      <a:lt1>
        <a:sysClr val="window" lastClr="FFFFFF"/>
      </a:lt1>
      <a:dk2>
        <a:srgbClr val="8A4C5D"/>
      </a:dk2>
      <a:lt2>
        <a:srgbClr val="9E838E"/>
      </a:lt2>
      <a:accent1>
        <a:srgbClr val="C6ADB0"/>
      </a:accent1>
      <a:accent2>
        <a:srgbClr val="E3C0BF"/>
      </a:accent2>
      <a:accent3>
        <a:srgbClr val="D4937F"/>
      </a:accent3>
      <a:accent4>
        <a:srgbClr val="CCB87E"/>
      </a:accent4>
      <a:accent5>
        <a:srgbClr val="6667AB"/>
      </a:accent5>
      <a:accent6>
        <a:srgbClr val="86A094"/>
      </a:accent6>
      <a:hlink>
        <a:srgbClr val="0563C1"/>
      </a:hlink>
      <a:folHlink>
        <a:srgbClr val="954F72"/>
      </a:folHlink>
    </a:clrScheme>
    <a:fontScheme name="Custom 15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ntone template_Win32_v5.potx" id="{0B6ADF6A-1AB9-4B5E-8A87-5E88E283A9E8}" vid="{98AF5320-421A-4856-A75D-6587C36D5470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707</Words>
  <Application>Microsoft Office PowerPoint</Application>
  <PresentationFormat>Widescreen</PresentationFormat>
  <Paragraphs>105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Calibri</vt:lpstr>
      <vt:lpstr>Segoe UI</vt:lpstr>
      <vt:lpstr>Segoe UI Light</vt:lpstr>
      <vt:lpstr>The Hand Bold</vt:lpstr>
      <vt:lpstr>The Serif Hand Black</vt:lpstr>
      <vt:lpstr>SketchyVTI</vt:lpstr>
      <vt:lpstr>UCTI-Template-level-3</vt:lpstr>
      <vt:lpstr>Balancing Act</vt:lpstr>
      <vt:lpstr> Topic 7 Ethics</vt:lpstr>
      <vt:lpstr>What are ethics</vt:lpstr>
      <vt:lpstr>Ethical Consideration in Research</vt:lpstr>
      <vt:lpstr>PowerPoint Presentation</vt:lpstr>
      <vt:lpstr> Ethics and Target Respondents</vt:lpstr>
      <vt:lpstr>Ethical research?</vt:lpstr>
      <vt:lpstr>PowerPoint Presentation</vt:lpstr>
      <vt:lpstr>PowerPoint Presentation</vt:lpstr>
      <vt:lpstr>ESOMAR International Code on Market, Opinion and Social Research and Data Analytics</vt:lpstr>
      <vt:lpstr>ESOMAR International Code on Market, Opinion and Social Research and Data Analytics</vt:lpstr>
      <vt:lpstr>PowerPoint Presentation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Topic 7 Ethics</dc:title>
  <dc:creator>Assoc. Prof. Dr. Jugindar Singh</dc:creator>
  <cp:lastModifiedBy>Analisa Hamdan</cp:lastModifiedBy>
  <cp:revision>1</cp:revision>
  <dcterms:created xsi:type="dcterms:W3CDTF">2022-05-20T03:19:19Z</dcterms:created>
  <dcterms:modified xsi:type="dcterms:W3CDTF">2022-05-25T05:24:51Z</dcterms:modified>
</cp:coreProperties>
</file>