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 id="2147483699" r:id="rId4"/>
    <p:sldMasterId id="2147483711" r:id="rId5"/>
    <p:sldMasterId id="2147483726" r:id="rId6"/>
  </p:sldMasterIdLst>
  <p:notesMasterIdLst>
    <p:notesMasterId r:id="rId85"/>
  </p:notesMasterIdLst>
  <p:sldIdLst>
    <p:sldId id="989" r:id="rId7"/>
    <p:sldId id="259" r:id="rId8"/>
    <p:sldId id="360" r:id="rId9"/>
    <p:sldId id="355" r:id="rId10"/>
    <p:sldId id="356" r:id="rId11"/>
    <p:sldId id="647" r:id="rId12"/>
    <p:sldId id="260" r:id="rId13"/>
    <p:sldId id="648" r:id="rId14"/>
    <p:sldId id="263" r:id="rId15"/>
    <p:sldId id="270" r:id="rId16"/>
    <p:sldId id="271" r:id="rId17"/>
    <p:sldId id="285" r:id="rId18"/>
    <p:sldId id="649" r:id="rId19"/>
    <p:sldId id="683" r:id="rId20"/>
    <p:sldId id="361" r:id="rId21"/>
    <p:sldId id="362" r:id="rId22"/>
    <p:sldId id="542" r:id="rId23"/>
    <p:sldId id="587" r:id="rId24"/>
    <p:sldId id="287" r:id="rId25"/>
    <p:sldId id="364" r:id="rId26"/>
    <p:sldId id="365" r:id="rId27"/>
    <p:sldId id="331" r:id="rId28"/>
    <p:sldId id="654" r:id="rId29"/>
    <p:sldId id="653" r:id="rId30"/>
    <p:sldId id="689" r:id="rId31"/>
    <p:sldId id="688" r:id="rId32"/>
    <p:sldId id="680" r:id="rId33"/>
    <p:sldId id="402" r:id="rId34"/>
    <p:sldId id="681" r:id="rId35"/>
    <p:sldId id="652" r:id="rId36"/>
    <p:sldId id="690" r:id="rId37"/>
    <p:sldId id="691" r:id="rId38"/>
    <p:sldId id="651" r:id="rId39"/>
    <p:sldId id="684" r:id="rId40"/>
    <p:sldId id="292" r:id="rId41"/>
    <p:sldId id="334" r:id="rId42"/>
    <p:sldId id="599" r:id="rId43"/>
    <p:sldId id="605" r:id="rId44"/>
    <p:sldId id="607" r:id="rId45"/>
    <p:sldId id="344" r:id="rId46"/>
    <p:sldId id="345" r:id="rId47"/>
    <p:sldId id="608" r:id="rId48"/>
    <p:sldId id="610" r:id="rId49"/>
    <p:sldId id="611" r:id="rId50"/>
    <p:sldId id="755" r:id="rId51"/>
    <p:sldId id="609" r:id="rId52"/>
    <p:sldId id="342" r:id="rId53"/>
    <p:sldId id="387" r:id="rId54"/>
    <p:sldId id="363" r:id="rId55"/>
    <p:sldId id="756" r:id="rId56"/>
    <p:sldId id="757" r:id="rId57"/>
    <p:sldId id="682" r:id="rId58"/>
    <p:sldId id="274" r:id="rId59"/>
    <p:sldId id="758" r:id="rId60"/>
    <p:sldId id="614" r:id="rId61"/>
    <p:sldId id="613" r:id="rId62"/>
    <p:sldId id="760" r:id="rId63"/>
    <p:sldId id="759" r:id="rId64"/>
    <p:sldId id="612" r:id="rId65"/>
    <p:sldId id="257" r:id="rId66"/>
    <p:sldId id="620" r:id="rId67"/>
    <p:sldId id="621" r:id="rId68"/>
    <p:sldId id="622" r:id="rId69"/>
    <p:sldId id="761" r:id="rId70"/>
    <p:sldId id="388" r:id="rId71"/>
    <p:sldId id="389" r:id="rId72"/>
    <p:sldId id="393" r:id="rId73"/>
    <p:sldId id="394" r:id="rId74"/>
    <p:sldId id="762" r:id="rId75"/>
    <p:sldId id="763" r:id="rId76"/>
    <p:sldId id="623" r:id="rId77"/>
    <p:sldId id="350" r:id="rId78"/>
    <p:sldId id="352" r:id="rId79"/>
    <p:sldId id="764" r:id="rId80"/>
    <p:sldId id="395" r:id="rId81"/>
    <p:sldId id="396" r:id="rId82"/>
    <p:sldId id="397" r:id="rId83"/>
    <p:sldId id="618"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8"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tableStyles" Target="tableStyle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viewProps" Target="view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5C16B0-D1DC-46DA-B9C6-F1DC3BCFD2EE}"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EC0E6796-15BC-46B0-A8AA-59852397C3A4}">
      <dgm:prSet/>
      <dgm:spPr/>
      <dgm:t>
        <a:bodyPr/>
        <a:lstStyle/>
        <a:p>
          <a:r>
            <a:rPr lang="en-US" b="1"/>
            <a:t>One-sample</a:t>
          </a:r>
          <a:endParaRPr lang="en-US"/>
        </a:p>
      </dgm:t>
    </dgm:pt>
    <dgm:pt modelId="{356937C2-B63C-46D8-B3EC-0881CDB0F6F5}" type="parTrans" cxnId="{77BAAAD8-0943-47FE-AC8B-673BA991F28E}">
      <dgm:prSet/>
      <dgm:spPr/>
      <dgm:t>
        <a:bodyPr/>
        <a:lstStyle/>
        <a:p>
          <a:endParaRPr lang="en-US"/>
        </a:p>
      </dgm:t>
    </dgm:pt>
    <dgm:pt modelId="{62CA9F48-F1E6-4A34-9377-C6AC6A7B69AA}" type="sibTrans" cxnId="{77BAAAD8-0943-47FE-AC8B-673BA991F28E}">
      <dgm:prSet/>
      <dgm:spPr/>
      <dgm:t>
        <a:bodyPr/>
        <a:lstStyle/>
        <a:p>
          <a:endParaRPr lang="en-US"/>
        </a:p>
      </dgm:t>
    </dgm:pt>
    <dgm:pt modelId="{70C89D28-0B11-40B2-B90E-FC44C8ECD436}">
      <dgm:prSet/>
      <dgm:spPr/>
      <dgm:t>
        <a:bodyPr/>
        <a:lstStyle/>
        <a:p>
          <a:r>
            <a:rPr lang="en-US" dirty="0"/>
            <a:t>Compare one sample’s mean to a normal, typical, or population value</a:t>
          </a:r>
        </a:p>
      </dgm:t>
    </dgm:pt>
    <dgm:pt modelId="{04B86111-AC5E-4B16-8F6B-02584449953C}" type="parTrans" cxnId="{F05C727A-199A-4ACE-9B88-B5134C2CBBD8}">
      <dgm:prSet/>
      <dgm:spPr/>
      <dgm:t>
        <a:bodyPr/>
        <a:lstStyle/>
        <a:p>
          <a:endParaRPr lang="en-US"/>
        </a:p>
      </dgm:t>
    </dgm:pt>
    <dgm:pt modelId="{DD3DB3F1-634D-44B1-BC42-4A961C39B190}" type="sibTrans" cxnId="{F05C727A-199A-4ACE-9B88-B5134C2CBBD8}">
      <dgm:prSet/>
      <dgm:spPr/>
      <dgm:t>
        <a:bodyPr/>
        <a:lstStyle/>
        <a:p>
          <a:endParaRPr lang="en-US"/>
        </a:p>
      </dgm:t>
    </dgm:pt>
    <dgm:pt modelId="{7904DA81-07F1-4228-97B6-5FABFFE11BB5}">
      <dgm:prSet/>
      <dgm:spPr/>
      <dgm:t>
        <a:bodyPr/>
        <a:lstStyle/>
        <a:p>
          <a:r>
            <a:rPr lang="en-US" dirty="0"/>
            <a:t>Does Sample average = the normal value?</a:t>
          </a:r>
        </a:p>
      </dgm:t>
    </dgm:pt>
    <dgm:pt modelId="{9E5121BF-2995-4325-BCC1-B899C7BB43D9}" type="parTrans" cxnId="{73A0EDDC-F615-43BA-9A37-B35F27931F9D}">
      <dgm:prSet/>
      <dgm:spPr/>
      <dgm:t>
        <a:bodyPr/>
        <a:lstStyle/>
        <a:p>
          <a:endParaRPr lang="en-US"/>
        </a:p>
      </dgm:t>
    </dgm:pt>
    <dgm:pt modelId="{24A955E6-0F15-4178-B3C1-5A69FAA3562F}" type="sibTrans" cxnId="{73A0EDDC-F615-43BA-9A37-B35F27931F9D}">
      <dgm:prSet/>
      <dgm:spPr/>
      <dgm:t>
        <a:bodyPr/>
        <a:lstStyle/>
        <a:p>
          <a:endParaRPr lang="en-US"/>
        </a:p>
      </dgm:t>
    </dgm:pt>
    <dgm:pt modelId="{55C351BB-07FC-4043-BAF5-0D1733CA8042}">
      <dgm:prSet/>
      <dgm:spPr/>
      <dgm:t>
        <a:bodyPr/>
        <a:lstStyle/>
        <a:p>
          <a:r>
            <a:rPr lang="en-US" b="1"/>
            <a:t>Independent</a:t>
          </a:r>
          <a:endParaRPr lang="en-US"/>
        </a:p>
      </dgm:t>
    </dgm:pt>
    <dgm:pt modelId="{E33F42DD-A4A8-4EB5-BAC0-C1CD272219AA}" type="parTrans" cxnId="{64BA8D42-3103-4636-82FD-641F47E998E0}">
      <dgm:prSet/>
      <dgm:spPr/>
      <dgm:t>
        <a:bodyPr/>
        <a:lstStyle/>
        <a:p>
          <a:endParaRPr lang="en-US"/>
        </a:p>
      </dgm:t>
    </dgm:pt>
    <dgm:pt modelId="{9C5C8B16-D0BB-4177-868C-3A0230F6F565}" type="sibTrans" cxnId="{64BA8D42-3103-4636-82FD-641F47E998E0}">
      <dgm:prSet/>
      <dgm:spPr/>
      <dgm:t>
        <a:bodyPr/>
        <a:lstStyle/>
        <a:p>
          <a:endParaRPr lang="en-US"/>
        </a:p>
      </dgm:t>
    </dgm:pt>
    <dgm:pt modelId="{DFBDF475-04BD-4DC3-AE26-13667C949489}">
      <dgm:prSet/>
      <dgm:spPr/>
      <dgm:t>
        <a:bodyPr/>
        <a:lstStyle/>
        <a:p>
          <a:r>
            <a:rPr lang="en-US" dirty="0"/>
            <a:t>Compare means of two samples which don’t directly influence each other (samples are two different groups of people or things)</a:t>
          </a:r>
        </a:p>
      </dgm:t>
    </dgm:pt>
    <dgm:pt modelId="{6694472A-2A49-4898-9189-A36D88F1C01E}" type="parTrans" cxnId="{F875D192-53BC-4546-8952-522F6016BDFA}">
      <dgm:prSet/>
      <dgm:spPr/>
      <dgm:t>
        <a:bodyPr/>
        <a:lstStyle/>
        <a:p>
          <a:endParaRPr lang="en-US"/>
        </a:p>
      </dgm:t>
    </dgm:pt>
    <dgm:pt modelId="{D2FBA61B-5292-40C0-AEEF-77AFA8923B19}" type="sibTrans" cxnId="{F875D192-53BC-4546-8952-522F6016BDFA}">
      <dgm:prSet/>
      <dgm:spPr/>
      <dgm:t>
        <a:bodyPr/>
        <a:lstStyle/>
        <a:p>
          <a:endParaRPr lang="en-US"/>
        </a:p>
      </dgm:t>
    </dgm:pt>
    <dgm:pt modelId="{3675FC26-487C-4518-A070-DC2BC65AC330}">
      <dgm:prSet/>
      <dgm:spPr/>
      <dgm:t>
        <a:bodyPr/>
        <a:lstStyle/>
        <a:p>
          <a:r>
            <a:rPr lang="en-US" dirty="0"/>
            <a:t>Is there a significant difference in the mean customer satisfaction scores for males and females?</a:t>
          </a:r>
        </a:p>
      </dgm:t>
    </dgm:pt>
    <dgm:pt modelId="{18297F78-48B6-4A1D-8EA0-14C267621938}" type="parTrans" cxnId="{2C04EC64-2F30-48C4-9508-D95C6A301B28}">
      <dgm:prSet/>
      <dgm:spPr/>
      <dgm:t>
        <a:bodyPr/>
        <a:lstStyle/>
        <a:p>
          <a:endParaRPr lang="en-US"/>
        </a:p>
      </dgm:t>
    </dgm:pt>
    <dgm:pt modelId="{624FFCEE-5FE7-4736-8DF2-5569F93179E1}" type="sibTrans" cxnId="{2C04EC64-2F30-48C4-9508-D95C6A301B28}">
      <dgm:prSet/>
      <dgm:spPr/>
      <dgm:t>
        <a:bodyPr/>
        <a:lstStyle/>
        <a:p>
          <a:endParaRPr lang="en-US"/>
        </a:p>
      </dgm:t>
    </dgm:pt>
    <dgm:pt modelId="{DB64C9EA-A7C6-4AA5-8645-CAA0B4D18706}">
      <dgm:prSet/>
      <dgm:spPr/>
      <dgm:t>
        <a:bodyPr/>
        <a:lstStyle/>
        <a:p>
          <a:r>
            <a:rPr lang="en-US" b="1"/>
            <a:t>Dependent (or Paired)</a:t>
          </a:r>
          <a:endParaRPr lang="en-US"/>
        </a:p>
      </dgm:t>
    </dgm:pt>
    <dgm:pt modelId="{1D70445E-C34F-4B07-82FB-09B66DDEE095}" type="parTrans" cxnId="{2F90C89D-77AD-4902-B250-6BDEE02E2868}">
      <dgm:prSet/>
      <dgm:spPr/>
      <dgm:t>
        <a:bodyPr/>
        <a:lstStyle/>
        <a:p>
          <a:endParaRPr lang="en-US"/>
        </a:p>
      </dgm:t>
    </dgm:pt>
    <dgm:pt modelId="{0A5ACC61-77D5-49EB-9054-79C0B3257DB6}" type="sibTrans" cxnId="{2F90C89D-77AD-4902-B250-6BDEE02E2868}">
      <dgm:prSet/>
      <dgm:spPr/>
      <dgm:t>
        <a:bodyPr/>
        <a:lstStyle/>
        <a:p>
          <a:endParaRPr lang="en-US"/>
        </a:p>
      </dgm:t>
    </dgm:pt>
    <dgm:pt modelId="{03C5DD57-DCE5-451A-9DF0-154F48C48D4B}">
      <dgm:prSet/>
      <dgm:spPr/>
      <dgm:t>
        <a:bodyPr/>
        <a:lstStyle/>
        <a:p>
          <a:r>
            <a:rPr lang="en-US" dirty="0"/>
            <a:t>Compare means of two samples which you expect to be connected (often, data is from the same sample at two different times)</a:t>
          </a:r>
        </a:p>
      </dgm:t>
    </dgm:pt>
    <dgm:pt modelId="{6AEE312D-A542-4F75-ADEB-279E8458FEE9}" type="parTrans" cxnId="{94BEE150-6B8E-4AA4-89C1-C07E32F108CF}">
      <dgm:prSet/>
      <dgm:spPr/>
      <dgm:t>
        <a:bodyPr/>
        <a:lstStyle/>
        <a:p>
          <a:endParaRPr lang="en-US"/>
        </a:p>
      </dgm:t>
    </dgm:pt>
    <dgm:pt modelId="{9265098A-41D7-4191-88E6-922D6C041697}" type="sibTrans" cxnId="{94BEE150-6B8E-4AA4-89C1-C07E32F108CF}">
      <dgm:prSet/>
      <dgm:spPr/>
      <dgm:t>
        <a:bodyPr/>
        <a:lstStyle/>
        <a:p>
          <a:endParaRPr lang="en-US"/>
        </a:p>
      </dgm:t>
    </dgm:pt>
    <dgm:pt modelId="{06E4A942-5BA2-404D-A9E4-DF2D8A517481}">
      <dgm:prSet/>
      <dgm:spPr/>
      <dgm:t>
        <a:bodyPr/>
        <a:lstStyle/>
        <a:p>
          <a:r>
            <a:rPr lang="en-US" dirty="0"/>
            <a:t>Is there a significant change in customers satisfaction?</a:t>
          </a:r>
        </a:p>
      </dgm:t>
    </dgm:pt>
    <dgm:pt modelId="{CD9C05BA-B945-4B4C-BC62-94E33233B708}" type="parTrans" cxnId="{8EB397F0-6623-444F-A911-B3C10059FD46}">
      <dgm:prSet/>
      <dgm:spPr/>
    </dgm:pt>
    <dgm:pt modelId="{95381640-DE78-4CA4-911C-05FB435E2D3E}" type="sibTrans" cxnId="{8EB397F0-6623-444F-A911-B3C10059FD46}">
      <dgm:prSet/>
      <dgm:spPr/>
    </dgm:pt>
    <dgm:pt modelId="{CCC36EFF-7964-4702-95D1-D13A3D45CD7E}" type="pres">
      <dgm:prSet presAssocID="{B95C16B0-D1DC-46DA-B9C6-F1DC3BCFD2EE}" presName="Name0" presStyleCnt="0">
        <dgm:presLayoutVars>
          <dgm:dir/>
          <dgm:animLvl val="lvl"/>
          <dgm:resizeHandles val="exact"/>
        </dgm:presLayoutVars>
      </dgm:prSet>
      <dgm:spPr/>
    </dgm:pt>
    <dgm:pt modelId="{B61BB22D-CF11-477C-BC1B-4CF2D793AC2B}" type="pres">
      <dgm:prSet presAssocID="{EC0E6796-15BC-46B0-A8AA-59852397C3A4}" presName="composite" presStyleCnt="0"/>
      <dgm:spPr/>
    </dgm:pt>
    <dgm:pt modelId="{3AD173F3-4BA1-49A9-A22F-CE3BDAF7C8AC}" type="pres">
      <dgm:prSet presAssocID="{EC0E6796-15BC-46B0-A8AA-59852397C3A4}" presName="parTx" presStyleLbl="alignNode1" presStyleIdx="0" presStyleCnt="3">
        <dgm:presLayoutVars>
          <dgm:chMax val="0"/>
          <dgm:chPref val="0"/>
          <dgm:bulletEnabled val="1"/>
        </dgm:presLayoutVars>
      </dgm:prSet>
      <dgm:spPr/>
    </dgm:pt>
    <dgm:pt modelId="{78E45F5C-DA22-48EB-836E-81438B972574}" type="pres">
      <dgm:prSet presAssocID="{EC0E6796-15BC-46B0-A8AA-59852397C3A4}" presName="desTx" presStyleLbl="alignAccFollowNode1" presStyleIdx="0" presStyleCnt="3">
        <dgm:presLayoutVars>
          <dgm:bulletEnabled val="1"/>
        </dgm:presLayoutVars>
      </dgm:prSet>
      <dgm:spPr/>
    </dgm:pt>
    <dgm:pt modelId="{B692A4EC-526A-49BC-A4AF-0D5DC17CF19D}" type="pres">
      <dgm:prSet presAssocID="{62CA9F48-F1E6-4A34-9377-C6AC6A7B69AA}" presName="space" presStyleCnt="0"/>
      <dgm:spPr/>
    </dgm:pt>
    <dgm:pt modelId="{74462D68-5904-45B8-ABF3-E0863BF39801}" type="pres">
      <dgm:prSet presAssocID="{55C351BB-07FC-4043-BAF5-0D1733CA8042}" presName="composite" presStyleCnt="0"/>
      <dgm:spPr/>
    </dgm:pt>
    <dgm:pt modelId="{5E12AFB9-1047-4FDE-B90D-18474A9E8C31}" type="pres">
      <dgm:prSet presAssocID="{55C351BB-07FC-4043-BAF5-0D1733CA8042}" presName="parTx" presStyleLbl="alignNode1" presStyleIdx="1" presStyleCnt="3">
        <dgm:presLayoutVars>
          <dgm:chMax val="0"/>
          <dgm:chPref val="0"/>
          <dgm:bulletEnabled val="1"/>
        </dgm:presLayoutVars>
      </dgm:prSet>
      <dgm:spPr/>
    </dgm:pt>
    <dgm:pt modelId="{448EA3D7-17B5-4215-A735-AC85B9E25999}" type="pres">
      <dgm:prSet presAssocID="{55C351BB-07FC-4043-BAF5-0D1733CA8042}" presName="desTx" presStyleLbl="alignAccFollowNode1" presStyleIdx="1" presStyleCnt="3">
        <dgm:presLayoutVars>
          <dgm:bulletEnabled val="1"/>
        </dgm:presLayoutVars>
      </dgm:prSet>
      <dgm:spPr/>
    </dgm:pt>
    <dgm:pt modelId="{EB8BE41E-3DBF-49CE-8749-4F38FC71E6EE}" type="pres">
      <dgm:prSet presAssocID="{9C5C8B16-D0BB-4177-868C-3A0230F6F565}" presName="space" presStyleCnt="0"/>
      <dgm:spPr/>
    </dgm:pt>
    <dgm:pt modelId="{9571FFDC-FC5C-4E54-9651-5C3657F7CDAF}" type="pres">
      <dgm:prSet presAssocID="{DB64C9EA-A7C6-4AA5-8645-CAA0B4D18706}" presName="composite" presStyleCnt="0"/>
      <dgm:spPr/>
    </dgm:pt>
    <dgm:pt modelId="{06C36DEB-4DAB-44D2-95F1-E54C79FAFB84}" type="pres">
      <dgm:prSet presAssocID="{DB64C9EA-A7C6-4AA5-8645-CAA0B4D18706}" presName="parTx" presStyleLbl="alignNode1" presStyleIdx="2" presStyleCnt="3">
        <dgm:presLayoutVars>
          <dgm:chMax val="0"/>
          <dgm:chPref val="0"/>
          <dgm:bulletEnabled val="1"/>
        </dgm:presLayoutVars>
      </dgm:prSet>
      <dgm:spPr/>
    </dgm:pt>
    <dgm:pt modelId="{D94FF43E-00C9-4BA1-8656-FE1B61C097DD}" type="pres">
      <dgm:prSet presAssocID="{DB64C9EA-A7C6-4AA5-8645-CAA0B4D18706}" presName="desTx" presStyleLbl="alignAccFollowNode1" presStyleIdx="2" presStyleCnt="3">
        <dgm:presLayoutVars>
          <dgm:bulletEnabled val="1"/>
        </dgm:presLayoutVars>
      </dgm:prSet>
      <dgm:spPr/>
    </dgm:pt>
  </dgm:ptLst>
  <dgm:cxnLst>
    <dgm:cxn modelId="{5886D234-F6CC-4BAC-961C-B23B3C147C62}" type="presOf" srcId="{DB64C9EA-A7C6-4AA5-8645-CAA0B4D18706}" destId="{06C36DEB-4DAB-44D2-95F1-E54C79FAFB84}" srcOrd="0" destOrd="0" presId="urn:microsoft.com/office/officeart/2005/8/layout/hList1"/>
    <dgm:cxn modelId="{64BA8D42-3103-4636-82FD-641F47E998E0}" srcId="{B95C16B0-D1DC-46DA-B9C6-F1DC3BCFD2EE}" destId="{55C351BB-07FC-4043-BAF5-0D1733CA8042}" srcOrd="1" destOrd="0" parTransId="{E33F42DD-A4A8-4EB5-BAC0-C1CD272219AA}" sibTransId="{9C5C8B16-D0BB-4177-868C-3A0230F6F565}"/>
    <dgm:cxn modelId="{2C04EC64-2F30-48C4-9508-D95C6A301B28}" srcId="{55C351BB-07FC-4043-BAF5-0D1733CA8042}" destId="{3675FC26-487C-4518-A070-DC2BC65AC330}" srcOrd="1" destOrd="0" parTransId="{18297F78-48B6-4A1D-8EA0-14C267621938}" sibTransId="{624FFCEE-5FE7-4736-8DF2-5569F93179E1}"/>
    <dgm:cxn modelId="{94BEE150-6B8E-4AA4-89C1-C07E32F108CF}" srcId="{DB64C9EA-A7C6-4AA5-8645-CAA0B4D18706}" destId="{03C5DD57-DCE5-451A-9DF0-154F48C48D4B}" srcOrd="0" destOrd="0" parTransId="{6AEE312D-A542-4F75-ADEB-279E8458FEE9}" sibTransId="{9265098A-41D7-4191-88E6-922D6C041697}"/>
    <dgm:cxn modelId="{FF255C54-858C-44AC-A64D-780A7CD63918}" type="presOf" srcId="{70C89D28-0B11-40B2-B90E-FC44C8ECD436}" destId="{78E45F5C-DA22-48EB-836E-81438B972574}" srcOrd="0" destOrd="0" presId="urn:microsoft.com/office/officeart/2005/8/layout/hList1"/>
    <dgm:cxn modelId="{34553E79-E8CF-4BE7-B641-3CD2859F8837}" type="presOf" srcId="{DFBDF475-04BD-4DC3-AE26-13667C949489}" destId="{448EA3D7-17B5-4215-A735-AC85B9E25999}" srcOrd="0" destOrd="0" presId="urn:microsoft.com/office/officeart/2005/8/layout/hList1"/>
    <dgm:cxn modelId="{F05C727A-199A-4ACE-9B88-B5134C2CBBD8}" srcId="{EC0E6796-15BC-46B0-A8AA-59852397C3A4}" destId="{70C89D28-0B11-40B2-B90E-FC44C8ECD436}" srcOrd="0" destOrd="0" parTransId="{04B86111-AC5E-4B16-8F6B-02584449953C}" sibTransId="{DD3DB3F1-634D-44B1-BC42-4A961C39B190}"/>
    <dgm:cxn modelId="{F04C0D87-49DF-4C60-B782-C9E7CE555653}" type="presOf" srcId="{B95C16B0-D1DC-46DA-B9C6-F1DC3BCFD2EE}" destId="{CCC36EFF-7964-4702-95D1-D13A3D45CD7E}" srcOrd="0" destOrd="0" presId="urn:microsoft.com/office/officeart/2005/8/layout/hList1"/>
    <dgm:cxn modelId="{F875D192-53BC-4546-8952-522F6016BDFA}" srcId="{55C351BB-07FC-4043-BAF5-0D1733CA8042}" destId="{DFBDF475-04BD-4DC3-AE26-13667C949489}" srcOrd="0" destOrd="0" parTransId="{6694472A-2A49-4898-9189-A36D88F1C01E}" sibTransId="{D2FBA61B-5292-40C0-AEEF-77AFA8923B19}"/>
    <dgm:cxn modelId="{1050249A-C5E6-4167-AC95-D2ED39BCB638}" type="presOf" srcId="{06E4A942-5BA2-404D-A9E4-DF2D8A517481}" destId="{D94FF43E-00C9-4BA1-8656-FE1B61C097DD}" srcOrd="0" destOrd="1" presId="urn:microsoft.com/office/officeart/2005/8/layout/hList1"/>
    <dgm:cxn modelId="{2F90C89D-77AD-4902-B250-6BDEE02E2868}" srcId="{B95C16B0-D1DC-46DA-B9C6-F1DC3BCFD2EE}" destId="{DB64C9EA-A7C6-4AA5-8645-CAA0B4D18706}" srcOrd="2" destOrd="0" parTransId="{1D70445E-C34F-4B07-82FB-09B66DDEE095}" sibTransId="{0A5ACC61-77D5-49EB-9054-79C0B3257DB6}"/>
    <dgm:cxn modelId="{5F29FEAB-A416-411A-89A9-0E38B9E92CAA}" type="presOf" srcId="{3675FC26-487C-4518-A070-DC2BC65AC330}" destId="{448EA3D7-17B5-4215-A735-AC85B9E25999}" srcOrd="0" destOrd="1" presId="urn:microsoft.com/office/officeart/2005/8/layout/hList1"/>
    <dgm:cxn modelId="{A05097AE-970D-426C-B2FB-EF904BDD0695}" type="presOf" srcId="{EC0E6796-15BC-46B0-A8AA-59852397C3A4}" destId="{3AD173F3-4BA1-49A9-A22F-CE3BDAF7C8AC}" srcOrd="0" destOrd="0" presId="urn:microsoft.com/office/officeart/2005/8/layout/hList1"/>
    <dgm:cxn modelId="{AE5A9FC0-145C-49D6-BC76-71D20D1F886F}" type="presOf" srcId="{03C5DD57-DCE5-451A-9DF0-154F48C48D4B}" destId="{D94FF43E-00C9-4BA1-8656-FE1B61C097DD}" srcOrd="0" destOrd="0" presId="urn:microsoft.com/office/officeart/2005/8/layout/hList1"/>
    <dgm:cxn modelId="{3CB0CDCB-B0BA-4239-8EA8-B6076B3E4BB7}" type="presOf" srcId="{55C351BB-07FC-4043-BAF5-0D1733CA8042}" destId="{5E12AFB9-1047-4FDE-B90D-18474A9E8C31}" srcOrd="0" destOrd="0" presId="urn:microsoft.com/office/officeart/2005/8/layout/hList1"/>
    <dgm:cxn modelId="{77BAAAD8-0943-47FE-AC8B-673BA991F28E}" srcId="{B95C16B0-D1DC-46DA-B9C6-F1DC3BCFD2EE}" destId="{EC0E6796-15BC-46B0-A8AA-59852397C3A4}" srcOrd="0" destOrd="0" parTransId="{356937C2-B63C-46D8-B3EC-0881CDB0F6F5}" sibTransId="{62CA9F48-F1E6-4A34-9377-C6AC6A7B69AA}"/>
    <dgm:cxn modelId="{73A0EDDC-F615-43BA-9A37-B35F27931F9D}" srcId="{EC0E6796-15BC-46B0-A8AA-59852397C3A4}" destId="{7904DA81-07F1-4228-97B6-5FABFFE11BB5}" srcOrd="1" destOrd="0" parTransId="{9E5121BF-2995-4325-BCC1-B899C7BB43D9}" sibTransId="{24A955E6-0F15-4178-B3C1-5A69FAA3562F}"/>
    <dgm:cxn modelId="{8EB397F0-6623-444F-A911-B3C10059FD46}" srcId="{DB64C9EA-A7C6-4AA5-8645-CAA0B4D18706}" destId="{06E4A942-5BA2-404D-A9E4-DF2D8A517481}" srcOrd="1" destOrd="0" parTransId="{CD9C05BA-B945-4B4C-BC62-94E33233B708}" sibTransId="{95381640-DE78-4CA4-911C-05FB435E2D3E}"/>
    <dgm:cxn modelId="{AFFFE5FF-FA4D-481C-8613-ADBD5244CFE7}" type="presOf" srcId="{7904DA81-07F1-4228-97B6-5FABFFE11BB5}" destId="{78E45F5C-DA22-48EB-836E-81438B972574}" srcOrd="0" destOrd="1" presId="urn:microsoft.com/office/officeart/2005/8/layout/hList1"/>
    <dgm:cxn modelId="{51682134-0546-4C5D-84E3-12732F820001}" type="presParOf" srcId="{CCC36EFF-7964-4702-95D1-D13A3D45CD7E}" destId="{B61BB22D-CF11-477C-BC1B-4CF2D793AC2B}" srcOrd="0" destOrd="0" presId="urn:microsoft.com/office/officeart/2005/8/layout/hList1"/>
    <dgm:cxn modelId="{85B92273-0B9A-4680-9CED-07C4496D0306}" type="presParOf" srcId="{B61BB22D-CF11-477C-BC1B-4CF2D793AC2B}" destId="{3AD173F3-4BA1-49A9-A22F-CE3BDAF7C8AC}" srcOrd="0" destOrd="0" presId="urn:microsoft.com/office/officeart/2005/8/layout/hList1"/>
    <dgm:cxn modelId="{650D76C7-CAA5-482B-A5CD-C491782C91C0}" type="presParOf" srcId="{B61BB22D-CF11-477C-BC1B-4CF2D793AC2B}" destId="{78E45F5C-DA22-48EB-836E-81438B972574}" srcOrd="1" destOrd="0" presId="urn:microsoft.com/office/officeart/2005/8/layout/hList1"/>
    <dgm:cxn modelId="{DC269405-A2D7-44EC-B149-93ADF636890F}" type="presParOf" srcId="{CCC36EFF-7964-4702-95D1-D13A3D45CD7E}" destId="{B692A4EC-526A-49BC-A4AF-0D5DC17CF19D}" srcOrd="1" destOrd="0" presId="urn:microsoft.com/office/officeart/2005/8/layout/hList1"/>
    <dgm:cxn modelId="{F57ADBA9-4DFE-47D2-8230-32C435AD87BC}" type="presParOf" srcId="{CCC36EFF-7964-4702-95D1-D13A3D45CD7E}" destId="{74462D68-5904-45B8-ABF3-E0863BF39801}" srcOrd="2" destOrd="0" presId="urn:microsoft.com/office/officeart/2005/8/layout/hList1"/>
    <dgm:cxn modelId="{FC6A0D1C-1BF5-435E-8463-CAC6BD1C0584}" type="presParOf" srcId="{74462D68-5904-45B8-ABF3-E0863BF39801}" destId="{5E12AFB9-1047-4FDE-B90D-18474A9E8C31}" srcOrd="0" destOrd="0" presId="urn:microsoft.com/office/officeart/2005/8/layout/hList1"/>
    <dgm:cxn modelId="{701DE216-01B1-4922-81B0-1F03D06B4501}" type="presParOf" srcId="{74462D68-5904-45B8-ABF3-E0863BF39801}" destId="{448EA3D7-17B5-4215-A735-AC85B9E25999}" srcOrd="1" destOrd="0" presId="urn:microsoft.com/office/officeart/2005/8/layout/hList1"/>
    <dgm:cxn modelId="{70C50C42-D951-4227-B2B1-7A9E80BF11F5}" type="presParOf" srcId="{CCC36EFF-7964-4702-95D1-D13A3D45CD7E}" destId="{EB8BE41E-3DBF-49CE-8749-4F38FC71E6EE}" srcOrd="3" destOrd="0" presId="urn:microsoft.com/office/officeart/2005/8/layout/hList1"/>
    <dgm:cxn modelId="{02F3577F-D776-488B-95DB-3510E8B54F20}" type="presParOf" srcId="{CCC36EFF-7964-4702-95D1-D13A3D45CD7E}" destId="{9571FFDC-FC5C-4E54-9651-5C3657F7CDAF}" srcOrd="4" destOrd="0" presId="urn:microsoft.com/office/officeart/2005/8/layout/hList1"/>
    <dgm:cxn modelId="{BC32A644-4602-4619-9276-A2452A4E2752}" type="presParOf" srcId="{9571FFDC-FC5C-4E54-9651-5C3657F7CDAF}" destId="{06C36DEB-4DAB-44D2-95F1-E54C79FAFB84}" srcOrd="0" destOrd="0" presId="urn:microsoft.com/office/officeart/2005/8/layout/hList1"/>
    <dgm:cxn modelId="{0225F34C-5490-409D-8B1C-5F9CDAB6796A}" type="presParOf" srcId="{9571FFDC-FC5C-4E54-9651-5C3657F7CDAF}" destId="{D94FF43E-00C9-4BA1-8656-FE1B61C097DD}"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173F3-4BA1-49A9-A22F-CE3BDAF7C8AC}">
      <dsp:nvSpPr>
        <dsp:cNvPr id="0" name=""/>
        <dsp:cNvSpPr/>
      </dsp:nvSpPr>
      <dsp:spPr>
        <a:xfrm>
          <a:off x="3809" y="88560"/>
          <a:ext cx="3713821" cy="662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a:t>One-sample</a:t>
          </a:r>
          <a:endParaRPr lang="en-US" sz="2300" kern="1200"/>
        </a:p>
      </dsp:txBody>
      <dsp:txXfrm>
        <a:off x="3809" y="88560"/>
        <a:ext cx="3713821" cy="662400"/>
      </dsp:txXfrm>
    </dsp:sp>
    <dsp:sp modelId="{78E45F5C-DA22-48EB-836E-81438B972574}">
      <dsp:nvSpPr>
        <dsp:cNvPr id="0" name=""/>
        <dsp:cNvSpPr/>
      </dsp:nvSpPr>
      <dsp:spPr>
        <a:xfrm>
          <a:off x="3809" y="750960"/>
          <a:ext cx="3713821" cy="3915356"/>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Compare one sample’s mean to a normal, typical, or population value</a:t>
          </a:r>
        </a:p>
        <a:p>
          <a:pPr marL="228600" lvl="1" indent="-228600" algn="l" defTabSz="1022350">
            <a:lnSpc>
              <a:spcPct val="90000"/>
            </a:lnSpc>
            <a:spcBef>
              <a:spcPct val="0"/>
            </a:spcBef>
            <a:spcAft>
              <a:spcPct val="15000"/>
            </a:spcAft>
            <a:buChar char="•"/>
          </a:pPr>
          <a:r>
            <a:rPr lang="en-US" sz="2300" kern="1200" dirty="0"/>
            <a:t>Does Sample average = the normal value?</a:t>
          </a:r>
        </a:p>
      </dsp:txBody>
      <dsp:txXfrm>
        <a:off x="3809" y="750960"/>
        <a:ext cx="3713821" cy="3915356"/>
      </dsp:txXfrm>
    </dsp:sp>
    <dsp:sp modelId="{5E12AFB9-1047-4FDE-B90D-18474A9E8C31}">
      <dsp:nvSpPr>
        <dsp:cNvPr id="0" name=""/>
        <dsp:cNvSpPr/>
      </dsp:nvSpPr>
      <dsp:spPr>
        <a:xfrm>
          <a:off x="4237565" y="88560"/>
          <a:ext cx="3713821" cy="662400"/>
        </a:xfrm>
        <a:prstGeom prst="rect">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a:t>Independent</a:t>
          </a:r>
          <a:endParaRPr lang="en-US" sz="2300" kern="1200"/>
        </a:p>
      </dsp:txBody>
      <dsp:txXfrm>
        <a:off x="4237565" y="88560"/>
        <a:ext cx="3713821" cy="662400"/>
      </dsp:txXfrm>
    </dsp:sp>
    <dsp:sp modelId="{448EA3D7-17B5-4215-A735-AC85B9E25999}">
      <dsp:nvSpPr>
        <dsp:cNvPr id="0" name=""/>
        <dsp:cNvSpPr/>
      </dsp:nvSpPr>
      <dsp:spPr>
        <a:xfrm>
          <a:off x="4237565" y="750960"/>
          <a:ext cx="3713821" cy="3915356"/>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Compare means of two samples which don’t directly influence each other (samples are two different groups of people or things)</a:t>
          </a:r>
        </a:p>
        <a:p>
          <a:pPr marL="228600" lvl="1" indent="-228600" algn="l" defTabSz="1022350">
            <a:lnSpc>
              <a:spcPct val="90000"/>
            </a:lnSpc>
            <a:spcBef>
              <a:spcPct val="0"/>
            </a:spcBef>
            <a:spcAft>
              <a:spcPct val="15000"/>
            </a:spcAft>
            <a:buChar char="•"/>
          </a:pPr>
          <a:r>
            <a:rPr lang="en-US" sz="2300" kern="1200" dirty="0"/>
            <a:t>Is there a significant difference in the mean customer satisfaction scores for males and females?</a:t>
          </a:r>
        </a:p>
      </dsp:txBody>
      <dsp:txXfrm>
        <a:off x="4237565" y="750960"/>
        <a:ext cx="3713821" cy="3915356"/>
      </dsp:txXfrm>
    </dsp:sp>
    <dsp:sp modelId="{06C36DEB-4DAB-44D2-95F1-E54C79FAFB84}">
      <dsp:nvSpPr>
        <dsp:cNvPr id="0" name=""/>
        <dsp:cNvSpPr/>
      </dsp:nvSpPr>
      <dsp:spPr>
        <a:xfrm>
          <a:off x="8471321" y="88560"/>
          <a:ext cx="3713821" cy="662400"/>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a:t>Dependent (or Paired)</a:t>
          </a:r>
          <a:endParaRPr lang="en-US" sz="2300" kern="1200"/>
        </a:p>
      </dsp:txBody>
      <dsp:txXfrm>
        <a:off x="8471321" y="88560"/>
        <a:ext cx="3713821" cy="662400"/>
      </dsp:txXfrm>
    </dsp:sp>
    <dsp:sp modelId="{D94FF43E-00C9-4BA1-8656-FE1B61C097DD}">
      <dsp:nvSpPr>
        <dsp:cNvPr id="0" name=""/>
        <dsp:cNvSpPr/>
      </dsp:nvSpPr>
      <dsp:spPr>
        <a:xfrm>
          <a:off x="8471321" y="750960"/>
          <a:ext cx="3713821" cy="3915356"/>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Compare means of two samples which you expect to be connected (often, data is from the same sample at two different times)</a:t>
          </a:r>
        </a:p>
        <a:p>
          <a:pPr marL="228600" lvl="1" indent="-228600" algn="l" defTabSz="1022350">
            <a:lnSpc>
              <a:spcPct val="90000"/>
            </a:lnSpc>
            <a:spcBef>
              <a:spcPct val="0"/>
            </a:spcBef>
            <a:spcAft>
              <a:spcPct val="15000"/>
            </a:spcAft>
            <a:buChar char="•"/>
          </a:pPr>
          <a:r>
            <a:rPr lang="en-US" sz="2300" kern="1200" dirty="0"/>
            <a:t>Is there a significant change in customers satisfaction?</a:t>
          </a:r>
        </a:p>
      </dsp:txBody>
      <dsp:txXfrm>
        <a:off x="8471321" y="750960"/>
        <a:ext cx="3713821" cy="391535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D53B54-95F9-491A-A050-DE71268DFC38}" type="datetimeFigureOut">
              <a:rPr lang="en-US" smtClean="0"/>
              <a:t>5/25/2022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BEB76-0C71-4507-9781-743D342E358F}" type="slidenum">
              <a:rPr lang="en-US" smtClean="0"/>
              <a:t>‹#›</a:t>
            </a:fld>
            <a:endParaRPr lang="en-US"/>
          </a:p>
        </p:txBody>
      </p:sp>
    </p:spTree>
    <p:extLst>
      <p:ext uri="{BB962C8B-B14F-4D97-AF65-F5344CB8AC3E}">
        <p14:creationId xmlns:p14="http://schemas.microsoft.com/office/powerpoint/2010/main" val="3341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key table from the regression</a:t>
            </a:r>
            <a:r>
              <a:rPr lang="en-GB" baseline="0" dirty="0"/>
              <a:t> output in SPSS contains the slope and intercept of the regression line as well as the hypothesis tests.  The coefficients of the line are in the column headed B (</a:t>
            </a:r>
            <a:r>
              <a:rPr lang="en-GB" baseline="0" dirty="0" err="1"/>
              <a:t>Unstandardised</a:t>
            </a:r>
            <a:r>
              <a:rPr lang="en-GB" baseline="0" dirty="0"/>
              <a:t> Coefficients) so the estimated regression equation is y =-6.66 + 0.36x and the slope is significant.  (p &lt; 0.001).  If students are not interested in predicting using the equation, they just need to report the p-value and interpret the coefficient for the slope e.g. weight increases by 0.36 lbs for each extra week gestation.   Note: 2 </a:t>
            </a:r>
            <a:r>
              <a:rPr lang="en-GB" baseline="0" dirty="0" err="1"/>
              <a:t>dp</a:t>
            </a:r>
            <a:r>
              <a:rPr lang="en-GB" baseline="0" dirty="0"/>
              <a:t> is enough when reporting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A5C98-5A61-4815-8FF6-58A01FAC90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171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CE0EA774-65CB-4D77-87EF-BB145E0AF0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99074C3-2F1E-45F1-925C-D63EAA3E7FF9}" type="slidenum">
              <a:rPr kumimoji="0" lang="ja-JP" altLang="en-US"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ja-JP"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endParaRPr>
          </a:p>
        </p:txBody>
      </p:sp>
      <p:sp>
        <p:nvSpPr>
          <p:cNvPr id="106499" name="Rectangle 2">
            <a:extLst>
              <a:ext uri="{FF2B5EF4-FFF2-40B4-BE49-F238E27FC236}">
                <a16:creationId xmlns:a16="http://schemas.microsoft.com/office/drawing/2014/main" id="{24B4369A-369C-4B70-93FD-821925C0FFD3}"/>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155C83AF-4D57-415F-A6D8-E6B5678B16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269331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C8165700-41BA-4531-B72F-39E8B486D5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F7EAB0-C00D-40F8-A397-227CC8EE5F07}" type="slidenum">
              <a:rPr kumimoji="0" lang="ja-JP" altLang="en-US"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ja-JP"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endParaRPr>
          </a:p>
        </p:txBody>
      </p:sp>
      <p:sp>
        <p:nvSpPr>
          <p:cNvPr id="108547" name="Rectangle 2">
            <a:extLst>
              <a:ext uri="{FF2B5EF4-FFF2-40B4-BE49-F238E27FC236}">
                <a16:creationId xmlns:a16="http://schemas.microsoft.com/office/drawing/2014/main" id="{21E073C2-D6C6-42C1-810D-53A2E58F48A3}"/>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2442FDBB-1223-475E-9031-D21B10EA02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2650213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C8165700-41BA-4531-B72F-39E8B486D5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F7EAB0-C00D-40F8-A397-227CC8EE5F07}" type="slidenum">
              <a:rPr kumimoji="0" lang="ja-JP" altLang="en-US"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ja-JP"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endParaRPr>
          </a:p>
        </p:txBody>
      </p:sp>
      <p:sp>
        <p:nvSpPr>
          <p:cNvPr id="108547" name="Rectangle 2">
            <a:extLst>
              <a:ext uri="{FF2B5EF4-FFF2-40B4-BE49-F238E27FC236}">
                <a16:creationId xmlns:a16="http://schemas.microsoft.com/office/drawing/2014/main" id="{21E073C2-D6C6-42C1-810D-53A2E58F48A3}"/>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2442FDBB-1223-475E-9031-D21B10EA02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3129855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C8165700-41BA-4531-B72F-39E8B486D5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F7EAB0-C00D-40F8-A397-227CC8EE5F07}" type="slidenum">
              <a:rPr kumimoji="0" lang="ja-JP" altLang="en-US"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ja-JP"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endParaRPr>
          </a:p>
        </p:txBody>
      </p:sp>
      <p:sp>
        <p:nvSpPr>
          <p:cNvPr id="108547" name="Rectangle 2">
            <a:extLst>
              <a:ext uri="{FF2B5EF4-FFF2-40B4-BE49-F238E27FC236}">
                <a16:creationId xmlns:a16="http://schemas.microsoft.com/office/drawing/2014/main" id="{21E073C2-D6C6-42C1-810D-53A2E58F48A3}"/>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2442FDBB-1223-475E-9031-D21B10EA02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462794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C8165700-41BA-4531-B72F-39E8B486D5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F7EAB0-C00D-40F8-A397-227CC8EE5F07}" type="slidenum">
              <a:rPr kumimoji="0" lang="ja-JP" altLang="en-US"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ja-JP"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34" charset="-128"/>
              <a:cs typeface="+mn-cs"/>
            </a:endParaRPr>
          </a:p>
        </p:txBody>
      </p:sp>
      <p:sp>
        <p:nvSpPr>
          <p:cNvPr id="108547" name="Rectangle 2">
            <a:extLst>
              <a:ext uri="{FF2B5EF4-FFF2-40B4-BE49-F238E27FC236}">
                <a16:creationId xmlns:a16="http://schemas.microsoft.com/office/drawing/2014/main" id="{21E073C2-D6C6-42C1-810D-53A2E58F48A3}"/>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2442FDBB-1223-475E-9031-D21B10EA02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1404575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ctr" eaLnBrk="0" fontAlgn="base" hangingPunct="0">
              <a:spcBef>
                <a:spcPct val="0"/>
              </a:spcBef>
              <a:spcAft>
                <a:spcPct val="0"/>
              </a:spcAft>
              <a:defRPr sz="4400">
                <a:solidFill>
                  <a:schemeClr val="tx1"/>
                </a:solidFill>
                <a:latin typeface="Arial" pitchFamily="34" charset="0"/>
              </a:defRPr>
            </a:lvl6pPr>
            <a:lvl7pPr marL="2971800" indent="-228600" algn="ctr" eaLnBrk="0" fontAlgn="base" hangingPunct="0">
              <a:spcBef>
                <a:spcPct val="0"/>
              </a:spcBef>
              <a:spcAft>
                <a:spcPct val="0"/>
              </a:spcAft>
              <a:defRPr sz="4400">
                <a:solidFill>
                  <a:schemeClr val="tx1"/>
                </a:solidFill>
                <a:latin typeface="Arial" pitchFamily="34" charset="0"/>
              </a:defRPr>
            </a:lvl7pPr>
            <a:lvl8pPr marL="3429000" indent="-228600" algn="ctr" eaLnBrk="0" fontAlgn="base" hangingPunct="0">
              <a:spcBef>
                <a:spcPct val="0"/>
              </a:spcBef>
              <a:spcAft>
                <a:spcPct val="0"/>
              </a:spcAft>
              <a:defRPr sz="4400">
                <a:solidFill>
                  <a:schemeClr val="tx1"/>
                </a:solidFill>
                <a:latin typeface="Arial" pitchFamily="34" charset="0"/>
              </a:defRPr>
            </a:lvl8pPr>
            <a:lvl9pPr marL="3886200" indent="-228600" algn="ctr" eaLnBrk="0" fontAlgn="base" hangingPunct="0">
              <a:spcBef>
                <a:spcPct val="0"/>
              </a:spcBef>
              <a:spcAft>
                <a:spcPct val="0"/>
              </a:spcAft>
              <a:defRPr sz="4400">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BBD947-ED6E-4A69-A131-877CC64307DA}" type="slidenum">
              <a:rPr kumimoji="0" lang="en-GB"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84707" name="Rectangle 2"/>
          <p:cNvSpPr>
            <a:spLocks noGrp="1" noRot="1" noChangeAspect="1" noChangeArrowheads="1" noTextEdit="1"/>
          </p:cNvSpPr>
          <p:nvPr>
            <p:ph type="sldImg"/>
          </p:nvPr>
        </p:nvSpPr>
        <p:spPr>
          <a:xfrm>
            <a:off x="92075" y="744538"/>
            <a:ext cx="6615113" cy="3721100"/>
          </a:xfrm>
          <a:ln/>
        </p:spPr>
      </p:sp>
      <p:sp>
        <p:nvSpPr>
          <p:cNvPr id="584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t>We are often interested in comparing two sets of data, prior to analysis you must determine whether this data is paired or independent</a:t>
            </a:r>
          </a:p>
          <a:p>
            <a:endParaRPr lang="en-GB" dirty="0"/>
          </a:p>
          <a:p>
            <a:r>
              <a:rPr lang="en-GB" dirty="0"/>
              <a:t>Paired data arises when the same individuals are studied twice.  For example taken a measurement before treatment, giving treatment and then assessing the subject again.  </a:t>
            </a:r>
          </a:p>
          <a:p>
            <a:endParaRPr lang="en-GB" dirty="0"/>
          </a:p>
          <a:p>
            <a:r>
              <a:rPr lang="en-GB" dirty="0"/>
              <a:t>There is another situation when paired data arises and that is when subjects have been individually matched through experimental design. Such as in a matched case control study. For example, twin studies, an eye treatment where one eye could be considered as control.</a:t>
            </a:r>
          </a:p>
          <a:p>
            <a:endParaRPr lang="en-GB" dirty="0"/>
          </a:p>
          <a:p>
            <a:r>
              <a:rPr lang="en-GB" dirty="0"/>
              <a:t>Two separate groups (independent group) require different analysis</a:t>
            </a:r>
          </a:p>
          <a:p>
            <a:endParaRPr lang="en-GB" dirty="0"/>
          </a:p>
          <a:p>
            <a:endParaRPr lang="en-GB" dirty="0"/>
          </a:p>
        </p:txBody>
      </p:sp>
    </p:spTree>
    <p:extLst>
      <p:ext uri="{BB962C8B-B14F-4D97-AF65-F5344CB8AC3E}">
        <p14:creationId xmlns:p14="http://schemas.microsoft.com/office/powerpoint/2010/main" val="3158780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7454D0-0A27-4F7A-A466-C7622030333E}"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66AD2571-2A31-4F4A-845A-B7E492FEC7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C22086-6041-456A-9915-9B1C016A7CB5}" type="slidenum">
              <a:rPr kumimoji="0" lang="ja-JP"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4867" name="Rectangle 2">
            <a:extLst>
              <a:ext uri="{FF2B5EF4-FFF2-40B4-BE49-F238E27FC236}">
                <a16:creationId xmlns:a16="http://schemas.microsoft.com/office/drawing/2014/main" id="{4EC65D12-C973-49B1-861E-E22B9EFD79F3}"/>
              </a:ext>
            </a:extLst>
          </p:cNvPr>
          <p:cNvSpPr>
            <a:spLocks noGrp="1" noRot="1" noChangeAspect="1" noChangeArrowheads="1" noTextEdit="1"/>
          </p:cNvSpPr>
          <p:nvPr>
            <p:ph type="sldImg"/>
          </p:nvPr>
        </p:nvSpPr>
        <p:spPr>
          <a:ln/>
        </p:spPr>
      </p:sp>
      <p:sp>
        <p:nvSpPr>
          <p:cNvPr id="164868" name="Rectangle 3">
            <a:extLst>
              <a:ext uri="{FF2B5EF4-FFF2-40B4-BE49-F238E27FC236}">
                <a16:creationId xmlns:a16="http://schemas.microsoft.com/office/drawing/2014/main" id="{7F448E90-412D-4BE3-A384-BFD0BED234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52C5D2F6-581D-47F1-8B1A-86FDBBC9B90C}" type="datetime1">
              <a:rPr lang="en-US" smtClean="0"/>
              <a:t>5/25/2022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0652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B0FCC2F6-1E14-4D12-9E00-1C7644BBAB99}" type="datetime1">
              <a:rPr lang="en-US" smtClean="0"/>
              <a:t>5/25/2022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266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0A503707-53A1-4443-8AC3-F87491E176D4}" type="datetime1">
              <a:rPr lang="en-US" smtClean="0"/>
              <a:t>5/25/2022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132395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2B209B-1B87-43BB-84C5-D7B835476B5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3311119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2B209B-1B87-43BB-84C5-D7B835476B5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3807983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2B209B-1B87-43BB-84C5-D7B835476B5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1749974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2B209B-1B87-43BB-84C5-D7B835476B54}"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128045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2B209B-1B87-43BB-84C5-D7B835476B54}" type="datetimeFigureOut">
              <a:rPr lang="en-US" smtClean="0"/>
              <a:t>5/25/2022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3951066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2B209B-1B87-43BB-84C5-D7B835476B54}" type="datetimeFigureOut">
              <a:rPr lang="en-US" smtClean="0"/>
              <a:t>5/25/2022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2290166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B209B-1B87-43BB-84C5-D7B835476B54}" type="datetimeFigureOut">
              <a:rPr lang="en-US" smtClean="0"/>
              <a:t>5/25/2022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1181739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2B209B-1B87-43BB-84C5-D7B835476B54}"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2888221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611A8422-6479-4BF5-81A8-2897B3A4277B}" type="datetime1">
              <a:rPr lang="en-US" smtClean="0"/>
              <a:t>5/25/2022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48018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2B209B-1B87-43BB-84C5-D7B835476B54}"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4021953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2B209B-1B87-43BB-84C5-D7B835476B5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4014063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2B209B-1B87-43BB-84C5-D7B835476B5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74C74-07BC-44C3-A561-7B6B9A4A2FD8}" type="slidenum">
              <a:rPr lang="en-US" smtClean="0"/>
              <a:t>‹#›</a:t>
            </a:fld>
            <a:endParaRPr lang="en-US"/>
          </a:p>
        </p:txBody>
      </p:sp>
    </p:spTree>
    <p:extLst>
      <p:ext uri="{BB962C8B-B14F-4D97-AF65-F5344CB8AC3E}">
        <p14:creationId xmlns:p14="http://schemas.microsoft.com/office/powerpoint/2010/main" val="4073120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9753600" cy="1143000"/>
          </a:xfrm>
        </p:spPr>
        <p:txBody>
          <a:bodyPr/>
          <a:lstStyle/>
          <a:p>
            <a:r>
              <a:rPr lang="en-US"/>
              <a:t>Click to edit Master title style</a:t>
            </a:r>
          </a:p>
        </p:txBody>
      </p:sp>
      <p:sp>
        <p:nvSpPr>
          <p:cNvPr id="3" name="Text Placeholder 2"/>
          <p:cNvSpPr>
            <a:spLocks noGrp="1"/>
          </p:cNvSpPr>
          <p:nvPr>
            <p:ph type="body" sz="half" idx="1"/>
          </p:nvPr>
        </p:nvSpPr>
        <p:spPr>
          <a:xfrm>
            <a:off x="1930400" y="1600201"/>
            <a:ext cx="4724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0" y="1600200"/>
            <a:ext cx="47244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0" y="3938589"/>
            <a:ext cx="47244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7E46F4FF-8FD6-415F-B714-AFDC4BBFFEC4}"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176502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9753600" cy="1143000"/>
          </a:xfrm>
        </p:spPr>
        <p:txBody>
          <a:bodyPr/>
          <a:lstStyle/>
          <a:p>
            <a:r>
              <a:rPr lang="en-US"/>
              <a:t>Click to edit Master title style</a:t>
            </a:r>
          </a:p>
        </p:txBody>
      </p:sp>
      <p:sp>
        <p:nvSpPr>
          <p:cNvPr id="3" name="Text Placeholder 2"/>
          <p:cNvSpPr>
            <a:spLocks noGrp="1"/>
          </p:cNvSpPr>
          <p:nvPr>
            <p:ph type="body" sz="half" idx="1"/>
          </p:nvPr>
        </p:nvSpPr>
        <p:spPr>
          <a:xfrm>
            <a:off x="1930400" y="1600201"/>
            <a:ext cx="4724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0" y="1600201"/>
            <a:ext cx="4724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C84D4C4-EE29-42C5-978B-14275BAAF375}"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363232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9753600" cy="1143000"/>
          </a:xfrm>
        </p:spPr>
        <p:txBody>
          <a:bodyPr/>
          <a:lstStyle/>
          <a:p>
            <a:r>
              <a:rPr lang="en-US"/>
              <a:t>Click to edit Master title style</a:t>
            </a:r>
          </a:p>
        </p:txBody>
      </p:sp>
      <p:sp>
        <p:nvSpPr>
          <p:cNvPr id="3" name="Text Placeholder 2"/>
          <p:cNvSpPr>
            <a:spLocks noGrp="1"/>
          </p:cNvSpPr>
          <p:nvPr>
            <p:ph type="body" sz="half" idx="1"/>
          </p:nvPr>
        </p:nvSpPr>
        <p:spPr>
          <a:xfrm>
            <a:off x="1930400" y="1600200"/>
            <a:ext cx="96520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30400" y="3938589"/>
            <a:ext cx="96520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34" charset="-128"/>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0E2FC1-97C5-4BEB-9D7A-C5C2FACF2E14}" type="slidenum">
              <a:rPr kumimoji="0"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24598585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12192000" cy="3429000"/>
          </a:xfrm>
          <a:prstGeom prst="rect">
            <a:avLst/>
          </a:prstGeom>
          <a:solidFill>
            <a:srgbClr val="C44C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1800">
              <a:solidFill>
                <a:srgbClr val="000000"/>
              </a:solidFill>
            </a:endParaRPr>
          </a:p>
        </p:txBody>
      </p:sp>
      <p:pic>
        <p:nvPicPr>
          <p:cNvPr id="5" name="Picture 10" descr="ucti_logo_transparent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17763"/>
            <a:ext cx="3170767"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838575"/>
            <a:ext cx="31623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42" name="Rectangle 2"/>
          <p:cNvSpPr>
            <a:spLocks noGrp="1" noChangeArrowheads="1"/>
          </p:cNvSpPr>
          <p:nvPr>
            <p:ph type="ctrTitle"/>
          </p:nvPr>
        </p:nvSpPr>
        <p:spPr>
          <a:xfrm>
            <a:off x="3185584" y="1952626"/>
            <a:ext cx="9006416" cy="1470025"/>
          </a:xfrm>
        </p:spPr>
        <p:txBody>
          <a:bodyPr/>
          <a:lstStyle>
            <a:lvl1pPr>
              <a:defRPr/>
            </a:lvl1pPr>
          </a:lstStyle>
          <a:p>
            <a:r>
              <a:rPr lang="en-US"/>
              <a:t>Click to edit Master title style</a:t>
            </a:r>
          </a:p>
        </p:txBody>
      </p:sp>
      <p:sp>
        <p:nvSpPr>
          <p:cNvPr id="87043" name="Rectangle 3"/>
          <p:cNvSpPr>
            <a:spLocks noGrp="1" noChangeArrowheads="1"/>
          </p:cNvSpPr>
          <p:nvPr>
            <p:ph type="subTitle" idx="1"/>
          </p:nvPr>
        </p:nvSpPr>
        <p:spPr>
          <a:xfrm>
            <a:off x="3166533" y="3886200"/>
            <a:ext cx="9025467"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469424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37406428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1850250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9817" y="16970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7817" y="16970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2723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86379643-15C8-4229-84E3-F66E83161475}" type="datetime1">
              <a:rPr lang="en-US" smtClean="0"/>
              <a:t>5/25/2022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3345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683348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1346000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3537163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27927296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73632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466010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7" y="274638"/>
            <a:ext cx="2743200" cy="5948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274638"/>
            <a:ext cx="8028517" cy="594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p:txBody>
          <a:bodyPr/>
          <a:lstStyle>
            <a:lvl1pPr>
              <a:defRPr smtClean="0">
                <a:latin typeface="Arial" pitchFamily="34" charset="0"/>
              </a:defRPr>
            </a:lvl1pPr>
          </a:lstStyle>
          <a:p>
            <a:pPr>
              <a:defRPr/>
            </a:pPr>
            <a:endParaRPr lang="en-US"/>
          </a:p>
        </p:txBody>
      </p:sp>
    </p:spTree>
    <p:extLst>
      <p:ext uri="{BB962C8B-B14F-4D97-AF65-F5344CB8AC3E}">
        <p14:creationId xmlns:p14="http://schemas.microsoft.com/office/powerpoint/2010/main" val="21893896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12192000" cy="3429000"/>
          </a:xfrm>
          <a:prstGeom prst="rect">
            <a:avLst/>
          </a:prstGeom>
          <a:solidFill>
            <a:srgbClr val="C44C4C"/>
          </a:solidFill>
          <a:ln w="9525">
            <a:noFill/>
            <a:miter lim="800000"/>
            <a:headEnd/>
            <a:tailEnd/>
          </a:ln>
          <a:effectLst/>
        </p:spPr>
        <p:txBody>
          <a:bodyPr wrap="none" anchor="ctr"/>
          <a:lstStyle/>
          <a:p>
            <a:pPr algn="ctr" fontAlgn="base">
              <a:spcBef>
                <a:spcPct val="0"/>
              </a:spcBef>
              <a:spcAft>
                <a:spcPct val="0"/>
              </a:spcAft>
            </a:pPr>
            <a:endParaRPr lang="en-US" sz="1800">
              <a:solidFill>
                <a:srgbClr val="000000"/>
              </a:solidFill>
            </a:endParaRPr>
          </a:p>
        </p:txBody>
      </p:sp>
      <p:pic>
        <p:nvPicPr>
          <p:cNvPr id="5" name="Picture 10" descr="ucti_logo_transparent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17763"/>
            <a:ext cx="3170767"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838575"/>
            <a:ext cx="31623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42" name="Rectangle 2"/>
          <p:cNvSpPr>
            <a:spLocks noGrp="1" noChangeArrowheads="1"/>
          </p:cNvSpPr>
          <p:nvPr>
            <p:ph type="ctrTitle"/>
          </p:nvPr>
        </p:nvSpPr>
        <p:spPr>
          <a:xfrm>
            <a:off x="3185584" y="1952626"/>
            <a:ext cx="9006416" cy="1470025"/>
          </a:xfrm>
        </p:spPr>
        <p:txBody>
          <a:bodyPr/>
          <a:lstStyle>
            <a:lvl1pPr>
              <a:defRPr/>
            </a:lvl1pPr>
          </a:lstStyle>
          <a:p>
            <a:r>
              <a:rPr lang="en-US"/>
              <a:t>Click to edit Master title style</a:t>
            </a:r>
          </a:p>
        </p:txBody>
      </p:sp>
      <p:sp>
        <p:nvSpPr>
          <p:cNvPr id="87043" name="Rectangle 3"/>
          <p:cNvSpPr>
            <a:spLocks noGrp="1" noChangeArrowheads="1"/>
          </p:cNvSpPr>
          <p:nvPr>
            <p:ph type="subTitle" idx="1"/>
          </p:nvPr>
        </p:nvSpPr>
        <p:spPr>
          <a:xfrm>
            <a:off x="3166533" y="3886200"/>
            <a:ext cx="9025467"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4828579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6066419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566749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585BE14A-3C57-4A0F-BF8A-EB4B37D3A47D}" type="datetime1">
              <a:rPr lang="en-US" smtClean="0"/>
              <a:t>5/25/2022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208176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9817" y="16970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7817" y="16970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1798139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6303286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6724225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662812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7154861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4530352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6904024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7" y="274638"/>
            <a:ext cx="2743200" cy="5948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274638"/>
            <a:ext cx="8028517" cy="594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1331329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3B8DBE5-0451-4DAD-913D-7794E6B86986}"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5184936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9C286C-BE92-49E9-8776-45BDAE65466F}"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084673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DD900260-446D-48DB-AE0B-5DC147F9D693}" type="datetime1">
              <a:rPr lang="en-US" smtClean="0"/>
              <a:t>5/25/2022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899864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AFD26B-B024-46E7-B186-A8C3CA95E7F2}"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3347992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0BED55D-B946-4FF4-9EAA-065136983668}"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26103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037B300-A2C4-4F4F-8E02-B1165257624A}"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3505952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269421B-9DD4-45FD-B1BA-032F5392ECB0}"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530955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0392260-276F-4D5E-9CDF-00FD36EFBB67}"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4565028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4896A6D-DF7F-404D-9A78-65748E7109C7}"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9713630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42F1897-C088-4051-A63D-A5173CDE828D}"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9438104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B69EE7-01D9-44A6-BEBA-E61083FFA52B}"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0312959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4E6148E-9C5E-4F60-AD20-73711D750C46}"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7998648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9753600" cy="1143000"/>
          </a:xfrm>
        </p:spPr>
        <p:txBody>
          <a:bodyPr/>
          <a:lstStyle/>
          <a:p>
            <a:r>
              <a:rPr lang="en-US"/>
              <a:t>Click to edit Master title style</a:t>
            </a:r>
          </a:p>
        </p:txBody>
      </p:sp>
      <p:sp>
        <p:nvSpPr>
          <p:cNvPr id="3" name="Text Placeholder 2"/>
          <p:cNvSpPr>
            <a:spLocks noGrp="1"/>
          </p:cNvSpPr>
          <p:nvPr>
            <p:ph type="body" sz="half" idx="1"/>
          </p:nvPr>
        </p:nvSpPr>
        <p:spPr>
          <a:xfrm>
            <a:off x="1930400" y="1600201"/>
            <a:ext cx="4724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0" y="1600201"/>
            <a:ext cx="4724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C84D4C4-EE29-42C5-978B-14275BAAF375}"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03551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FCDD459B-678A-48C7-9FBE-761445FBEA0E}" type="datetime1">
              <a:rPr lang="en-US" smtClean="0"/>
              <a:t>5/25/2022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441461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9753600" cy="1143000"/>
          </a:xfrm>
        </p:spPr>
        <p:txBody>
          <a:bodyPr/>
          <a:lstStyle/>
          <a:p>
            <a:r>
              <a:rPr lang="en-US"/>
              <a:t>Click to edit Master title style</a:t>
            </a:r>
          </a:p>
        </p:txBody>
      </p:sp>
      <p:sp>
        <p:nvSpPr>
          <p:cNvPr id="3" name="Text Placeholder 2"/>
          <p:cNvSpPr>
            <a:spLocks noGrp="1"/>
          </p:cNvSpPr>
          <p:nvPr>
            <p:ph type="body" sz="half" idx="1"/>
          </p:nvPr>
        </p:nvSpPr>
        <p:spPr>
          <a:xfrm>
            <a:off x="1930400" y="1600201"/>
            <a:ext cx="4724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0" y="1600200"/>
            <a:ext cx="47244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0" y="3938589"/>
            <a:ext cx="47244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7E46F4FF-8FD6-415F-B714-AFDC4BBFFEC4}" type="slidenum">
              <a:rPr lang="ja-JP" altLang="en-US">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2266533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9753600" cy="1143000"/>
          </a:xfrm>
        </p:spPr>
        <p:txBody>
          <a:bodyPr/>
          <a:lstStyle/>
          <a:p>
            <a:r>
              <a:rPr lang="en-US"/>
              <a:t>Click to edit Master title style</a:t>
            </a:r>
          </a:p>
        </p:txBody>
      </p:sp>
      <p:sp>
        <p:nvSpPr>
          <p:cNvPr id="3" name="Text Placeholder 2"/>
          <p:cNvSpPr>
            <a:spLocks noGrp="1"/>
          </p:cNvSpPr>
          <p:nvPr>
            <p:ph type="body" sz="half" idx="1"/>
          </p:nvPr>
        </p:nvSpPr>
        <p:spPr>
          <a:xfrm>
            <a:off x="1930400" y="1600200"/>
            <a:ext cx="96520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30400" y="3938589"/>
            <a:ext cx="96520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pPr>
              <a:defRPr/>
            </a:pPr>
            <a:fld id="{1F0E2FC1-97C5-4BEB-9D7A-C5C2FACF2E14}" type="slidenum">
              <a:rPr lang="ja-JP" altLang="en-US"/>
              <a:pPr>
                <a:defRPr/>
              </a:pPr>
              <a:t>‹#›</a:t>
            </a:fld>
            <a:endParaRPr lang="en-US" altLang="ja-JP"/>
          </a:p>
        </p:txBody>
      </p:sp>
    </p:spTree>
    <p:extLst>
      <p:ext uri="{BB962C8B-B14F-4D97-AF65-F5344CB8AC3E}">
        <p14:creationId xmlns:p14="http://schemas.microsoft.com/office/powerpoint/2010/main" val="32086453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B07715A-1884-4FCF-A8F4-2C7292B73D07}"/>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38ED54CD-C629-4A28-ADEB-B6EA37141CA2}"/>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5E7456CA-E00E-4486-AA1C-111F8438D46A}"/>
              </a:ext>
            </a:extLst>
          </p:cNvPr>
          <p:cNvSpPr>
            <a:spLocks noGrp="1"/>
          </p:cNvSpPr>
          <p:nvPr>
            <p:ph type="sldNum" sz="quarter" idx="12"/>
          </p:nvPr>
        </p:nvSpPr>
        <p:spPr/>
        <p:txBody>
          <a:bodyPr/>
          <a:lstStyle>
            <a:lvl1pPr>
              <a:defRPr/>
            </a:lvl1pPr>
          </a:lstStyle>
          <a:p>
            <a:fld id="{D56C87A3-AFAC-4952-8121-BD38738DAB41}" type="slidenum">
              <a:rPr lang="ja-JP" altLang="en-US"/>
              <a:pPr/>
              <a:t>‹#›</a:t>
            </a:fld>
            <a:endParaRPr lang="en-US" altLang="ja-JP"/>
          </a:p>
        </p:txBody>
      </p:sp>
    </p:spTree>
    <p:extLst>
      <p:ext uri="{BB962C8B-B14F-4D97-AF65-F5344CB8AC3E}">
        <p14:creationId xmlns:p14="http://schemas.microsoft.com/office/powerpoint/2010/main" val="35724394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D1791-09D0-4DB5-B8F0-7FCE241DF10F}"/>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A7411684-DE90-4C35-AAB4-B7DCADF20E51}"/>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4BF7A7C0-E238-46FA-A077-BA9D0E4BB6BA}"/>
              </a:ext>
            </a:extLst>
          </p:cNvPr>
          <p:cNvSpPr>
            <a:spLocks noGrp="1"/>
          </p:cNvSpPr>
          <p:nvPr>
            <p:ph type="sldNum" sz="quarter" idx="12"/>
          </p:nvPr>
        </p:nvSpPr>
        <p:spPr/>
        <p:txBody>
          <a:bodyPr/>
          <a:lstStyle>
            <a:lvl1pPr>
              <a:defRPr/>
            </a:lvl1pPr>
          </a:lstStyle>
          <a:p>
            <a:fld id="{A1D1746E-0916-4999-88A4-C6D648308104}" type="slidenum">
              <a:rPr lang="ja-JP" altLang="en-US"/>
              <a:pPr/>
              <a:t>‹#›</a:t>
            </a:fld>
            <a:endParaRPr lang="en-US" altLang="ja-JP"/>
          </a:p>
        </p:txBody>
      </p:sp>
    </p:spTree>
    <p:extLst>
      <p:ext uri="{BB962C8B-B14F-4D97-AF65-F5344CB8AC3E}">
        <p14:creationId xmlns:p14="http://schemas.microsoft.com/office/powerpoint/2010/main" val="20082375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AEF721-B76A-4C98-8B0A-8F427F35FA29}"/>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32F749B9-60B8-4888-859D-9F810528379E}"/>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B7F07498-26EE-4F21-A810-3B04EF2B439E}"/>
              </a:ext>
            </a:extLst>
          </p:cNvPr>
          <p:cNvSpPr>
            <a:spLocks noGrp="1"/>
          </p:cNvSpPr>
          <p:nvPr>
            <p:ph type="sldNum" sz="quarter" idx="12"/>
          </p:nvPr>
        </p:nvSpPr>
        <p:spPr/>
        <p:txBody>
          <a:bodyPr/>
          <a:lstStyle>
            <a:lvl1pPr>
              <a:defRPr/>
            </a:lvl1pPr>
          </a:lstStyle>
          <a:p>
            <a:fld id="{E308D569-502E-4D14-96AC-53135EDE08D5}" type="slidenum">
              <a:rPr lang="ja-JP" altLang="en-US"/>
              <a:pPr/>
              <a:t>‹#›</a:t>
            </a:fld>
            <a:endParaRPr lang="en-US" altLang="ja-JP"/>
          </a:p>
        </p:txBody>
      </p:sp>
    </p:spTree>
    <p:extLst>
      <p:ext uri="{BB962C8B-B14F-4D97-AF65-F5344CB8AC3E}">
        <p14:creationId xmlns:p14="http://schemas.microsoft.com/office/powerpoint/2010/main" val="31124214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D70F275-470B-4D66-92BB-715C2E39347B}"/>
              </a:ext>
            </a:extLst>
          </p:cNvPr>
          <p:cNvSpPr>
            <a:spLocks noGrp="1"/>
          </p:cNvSpPr>
          <p:nvPr>
            <p:ph type="dt" sz="half" idx="10"/>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EE65467D-49E6-433E-96F8-018BD09FD591}"/>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997DE000-CBEF-48A4-8970-AD934D60D7A5}"/>
              </a:ext>
            </a:extLst>
          </p:cNvPr>
          <p:cNvSpPr>
            <a:spLocks noGrp="1"/>
          </p:cNvSpPr>
          <p:nvPr>
            <p:ph type="sldNum" sz="quarter" idx="12"/>
          </p:nvPr>
        </p:nvSpPr>
        <p:spPr/>
        <p:txBody>
          <a:bodyPr/>
          <a:lstStyle>
            <a:lvl1pPr>
              <a:defRPr/>
            </a:lvl1pPr>
          </a:lstStyle>
          <a:p>
            <a:fld id="{4CDE54E2-B392-45EA-8F42-6636EBD066AA}" type="slidenum">
              <a:rPr lang="ja-JP" altLang="en-US"/>
              <a:pPr/>
              <a:t>‹#›</a:t>
            </a:fld>
            <a:endParaRPr lang="en-US" altLang="ja-JP"/>
          </a:p>
        </p:txBody>
      </p:sp>
    </p:spTree>
    <p:extLst>
      <p:ext uri="{BB962C8B-B14F-4D97-AF65-F5344CB8AC3E}">
        <p14:creationId xmlns:p14="http://schemas.microsoft.com/office/powerpoint/2010/main" val="3221763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A09ACFD-BB96-40B1-889A-AF25E03E875F}"/>
              </a:ext>
            </a:extLst>
          </p:cNvPr>
          <p:cNvSpPr>
            <a:spLocks noGrp="1"/>
          </p:cNvSpPr>
          <p:nvPr>
            <p:ph type="dt" sz="half" idx="10"/>
          </p:nvPr>
        </p:nvSpPr>
        <p:spPr/>
        <p:txBody>
          <a:bodyPr/>
          <a:lstStyle>
            <a:lvl1pPr>
              <a:defRPr/>
            </a:lvl1pPr>
          </a:lstStyle>
          <a:p>
            <a:pPr>
              <a:defRPr/>
            </a:pPr>
            <a:endParaRPr lang="en-US" altLang="ja-JP"/>
          </a:p>
        </p:txBody>
      </p:sp>
      <p:sp>
        <p:nvSpPr>
          <p:cNvPr id="8" name="Footer Placeholder 4">
            <a:extLst>
              <a:ext uri="{FF2B5EF4-FFF2-40B4-BE49-F238E27FC236}">
                <a16:creationId xmlns:a16="http://schemas.microsoft.com/office/drawing/2014/main" id="{0A835190-54D5-4C40-987F-86A21F8C3209}"/>
              </a:ext>
            </a:extLst>
          </p:cNvPr>
          <p:cNvSpPr>
            <a:spLocks noGrp="1"/>
          </p:cNvSpPr>
          <p:nvPr>
            <p:ph type="ftr" sz="quarter" idx="11"/>
          </p:nvPr>
        </p:nvSpPr>
        <p:spPr/>
        <p:txBody>
          <a:bodyPr/>
          <a:lstStyle>
            <a:lvl1pPr>
              <a:defRPr/>
            </a:lvl1pPr>
          </a:lstStyle>
          <a:p>
            <a:pPr>
              <a:defRPr/>
            </a:pPr>
            <a:endParaRPr lang="en-US" altLang="ja-JP"/>
          </a:p>
        </p:txBody>
      </p:sp>
      <p:sp>
        <p:nvSpPr>
          <p:cNvPr id="9" name="Slide Number Placeholder 5">
            <a:extLst>
              <a:ext uri="{FF2B5EF4-FFF2-40B4-BE49-F238E27FC236}">
                <a16:creationId xmlns:a16="http://schemas.microsoft.com/office/drawing/2014/main" id="{DF8AB072-4A09-40A1-8087-E5EC35033216}"/>
              </a:ext>
            </a:extLst>
          </p:cNvPr>
          <p:cNvSpPr>
            <a:spLocks noGrp="1"/>
          </p:cNvSpPr>
          <p:nvPr>
            <p:ph type="sldNum" sz="quarter" idx="12"/>
          </p:nvPr>
        </p:nvSpPr>
        <p:spPr/>
        <p:txBody>
          <a:bodyPr/>
          <a:lstStyle>
            <a:lvl1pPr>
              <a:defRPr/>
            </a:lvl1pPr>
          </a:lstStyle>
          <a:p>
            <a:fld id="{9916F855-4E13-4695-9DFD-BF06731B8832}" type="slidenum">
              <a:rPr lang="ja-JP" altLang="en-US"/>
              <a:pPr/>
              <a:t>‹#›</a:t>
            </a:fld>
            <a:endParaRPr lang="en-US" altLang="ja-JP"/>
          </a:p>
        </p:txBody>
      </p:sp>
    </p:spTree>
    <p:extLst>
      <p:ext uri="{BB962C8B-B14F-4D97-AF65-F5344CB8AC3E}">
        <p14:creationId xmlns:p14="http://schemas.microsoft.com/office/powerpoint/2010/main" val="40952659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7A161AA-2B4A-44CE-84D6-315BE4A036BA}"/>
              </a:ext>
            </a:extLst>
          </p:cNvPr>
          <p:cNvSpPr>
            <a:spLocks noGrp="1"/>
          </p:cNvSpPr>
          <p:nvPr>
            <p:ph type="dt" sz="half" idx="10"/>
          </p:nvPr>
        </p:nvSpPr>
        <p:spPr/>
        <p:txBody>
          <a:bodyPr/>
          <a:lstStyle>
            <a:lvl1pPr>
              <a:defRPr/>
            </a:lvl1pPr>
          </a:lstStyle>
          <a:p>
            <a:pPr>
              <a:defRPr/>
            </a:pPr>
            <a:endParaRPr lang="en-US" altLang="ja-JP"/>
          </a:p>
        </p:txBody>
      </p:sp>
      <p:sp>
        <p:nvSpPr>
          <p:cNvPr id="4" name="Footer Placeholder 4">
            <a:extLst>
              <a:ext uri="{FF2B5EF4-FFF2-40B4-BE49-F238E27FC236}">
                <a16:creationId xmlns:a16="http://schemas.microsoft.com/office/drawing/2014/main" id="{2B9D37E1-0C4F-410E-BD72-3D29AFEDCAA9}"/>
              </a:ext>
            </a:extLst>
          </p:cNvPr>
          <p:cNvSpPr>
            <a:spLocks noGrp="1"/>
          </p:cNvSpPr>
          <p:nvPr>
            <p:ph type="ftr" sz="quarter" idx="11"/>
          </p:nvPr>
        </p:nvSpPr>
        <p:spPr/>
        <p:txBody>
          <a:bodyPr/>
          <a:lstStyle>
            <a:lvl1pPr>
              <a:defRPr/>
            </a:lvl1pPr>
          </a:lstStyle>
          <a:p>
            <a:pPr>
              <a:defRPr/>
            </a:pPr>
            <a:endParaRPr lang="en-US" altLang="ja-JP"/>
          </a:p>
        </p:txBody>
      </p:sp>
      <p:sp>
        <p:nvSpPr>
          <p:cNvPr id="5" name="Slide Number Placeholder 5">
            <a:extLst>
              <a:ext uri="{FF2B5EF4-FFF2-40B4-BE49-F238E27FC236}">
                <a16:creationId xmlns:a16="http://schemas.microsoft.com/office/drawing/2014/main" id="{8B8EC5EC-1EFB-46EE-A251-D5891106EEF7}"/>
              </a:ext>
            </a:extLst>
          </p:cNvPr>
          <p:cNvSpPr>
            <a:spLocks noGrp="1"/>
          </p:cNvSpPr>
          <p:nvPr>
            <p:ph type="sldNum" sz="quarter" idx="12"/>
          </p:nvPr>
        </p:nvSpPr>
        <p:spPr/>
        <p:txBody>
          <a:bodyPr/>
          <a:lstStyle>
            <a:lvl1pPr>
              <a:defRPr/>
            </a:lvl1pPr>
          </a:lstStyle>
          <a:p>
            <a:fld id="{CB783648-C875-4340-972F-428B39B55C8E}" type="slidenum">
              <a:rPr lang="ja-JP" altLang="en-US"/>
              <a:pPr/>
              <a:t>‹#›</a:t>
            </a:fld>
            <a:endParaRPr lang="en-US" altLang="ja-JP"/>
          </a:p>
        </p:txBody>
      </p:sp>
    </p:spTree>
    <p:extLst>
      <p:ext uri="{BB962C8B-B14F-4D97-AF65-F5344CB8AC3E}">
        <p14:creationId xmlns:p14="http://schemas.microsoft.com/office/powerpoint/2010/main" val="743941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2927557-C850-406C-B233-6D2EB383E90C}"/>
              </a:ext>
            </a:extLst>
          </p:cNvPr>
          <p:cNvSpPr>
            <a:spLocks noGrp="1"/>
          </p:cNvSpPr>
          <p:nvPr>
            <p:ph type="dt" sz="half" idx="10"/>
          </p:nvPr>
        </p:nvSpPr>
        <p:spPr/>
        <p:txBody>
          <a:bodyPr/>
          <a:lstStyle>
            <a:lvl1pPr>
              <a:defRPr/>
            </a:lvl1pPr>
          </a:lstStyle>
          <a:p>
            <a:pPr>
              <a:defRPr/>
            </a:pPr>
            <a:endParaRPr lang="en-US" altLang="ja-JP"/>
          </a:p>
        </p:txBody>
      </p:sp>
      <p:sp>
        <p:nvSpPr>
          <p:cNvPr id="3" name="Footer Placeholder 4">
            <a:extLst>
              <a:ext uri="{FF2B5EF4-FFF2-40B4-BE49-F238E27FC236}">
                <a16:creationId xmlns:a16="http://schemas.microsoft.com/office/drawing/2014/main" id="{74026783-2EDF-4A95-ACC0-F2977DDC444C}"/>
              </a:ext>
            </a:extLst>
          </p:cNvPr>
          <p:cNvSpPr>
            <a:spLocks noGrp="1"/>
          </p:cNvSpPr>
          <p:nvPr>
            <p:ph type="ftr" sz="quarter" idx="11"/>
          </p:nvPr>
        </p:nvSpPr>
        <p:spPr/>
        <p:txBody>
          <a:bodyPr/>
          <a:lstStyle>
            <a:lvl1pPr>
              <a:defRPr/>
            </a:lvl1pPr>
          </a:lstStyle>
          <a:p>
            <a:pPr>
              <a:defRPr/>
            </a:pPr>
            <a:endParaRPr lang="en-US" altLang="ja-JP"/>
          </a:p>
        </p:txBody>
      </p:sp>
      <p:sp>
        <p:nvSpPr>
          <p:cNvPr id="4" name="Slide Number Placeholder 5">
            <a:extLst>
              <a:ext uri="{FF2B5EF4-FFF2-40B4-BE49-F238E27FC236}">
                <a16:creationId xmlns:a16="http://schemas.microsoft.com/office/drawing/2014/main" id="{202A8DC8-5DA0-4EBF-B0DB-26DC322FF91F}"/>
              </a:ext>
            </a:extLst>
          </p:cNvPr>
          <p:cNvSpPr>
            <a:spLocks noGrp="1"/>
          </p:cNvSpPr>
          <p:nvPr>
            <p:ph type="sldNum" sz="quarter" idx="12"/>
          </p:nvPr>
        </p:nvSpPr>
        <p:spPr/>
        <p:txBody>
          <a:bodyPr/>
          <a:lstStyle>
            <a:lvl1pPr>
              <a:defRPr/>
            </a:lvl1pPr>
          </a:lstStyle>
          <a:p>
            <a:fld id="{E61FBEA0-DF3D-4A68-86FC-C6B5BFE25679}" type="slidenum">
              <a:rPr lang="ja-JP" altLang="en-US"/>
              <a:pPr/>
              <a:t>‹#›</a:t>
            </a:fld>
            <a:endParaRPr lang="en-US" altLang="ja-JP"/>
          </a:p>
        </p:txBody>
      </p:sp>
    </p:spTree>
    <p:extLst>
      <p:ext uri="{BB962C8B-B14F-4D97-AF65-F5344CB8AC3E}">
        <p14:creationId xmlns:p14="http://schemas.microsoft.com/office/powerpoint/2010/main" val="5022234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E25BD75-E3CA-4882-86DD-B88E445D9CCF}"/>
              </a:ext>
            </a:extLst>
          </p:cNvPr>
          <p:cNvSpPr>
            <a:spLocks noGrp="1"/>
          </p:cNvSpPr>
          <p:nvPr>
            <p:ph type="dt" sz="half" idx="10"/>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1977659A-C0CE-4F88-B600-53FDDE2B8A00}"/>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8C9A854D-D505-4ED6-852C-770C4A728849}"/>
              </a:ext>
            </a:extLst>
          </p:cNvPr>
          <p:cNvSpPr>
            <a:spLocks noGrp="1"/>
          </p:cNvSpPr>
          <p:nvPr>
            <p:ph type="sldNum" sz="quarter" idx="12"/>
          </p:nvPr>
        </p:nvSpPr>
        <p:spPr/>
        <p:txBody>
          <a:bodyPr/>
          <a:lstStyle>
            <a:lvl1pPr>
              <a:defRPr/>
            </a:lvl1pPr>
          </a:lstStyle>
          <a:p>
            <a:fld id="{9568E6AF-8897-4AB7-8452-75F539854E4C}" type="slidenum">
              <a:rPr lang="ja-JP" altLang="en-US"/>
              <a:pPr/>
              <a:t>‹#›</a:t>
            </a:fld>
            <a:endParaRPr lang="en-US" altLang="ja-JP"/>
          </a:p>
        </p:txBody>
      </p:sp>
    </p:spTree>
    <p:extLst>
      <p:ext uri="{BB962C8B-B14F-4D97-AF65-F5344CB8AC3E}">
        <p14:creationId xmlns:p14="http://schemas.microsoft.com/office/powerpoint/2010/main" val="4148437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016FAE87-CE0C-4B51-848A-5B10C2ED92A6}" type="datetime1">
              <a:rPr lang="en-US" smtClean="0"/>
              <a:t>5/25/2022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736839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6BA0551-DFEF-43C8-954F-6875CA8DFD59}"/>
              </a:ext>
            </a:extLst>
          </p:cNvPr>
          <p:cNvSpPr>
            <a:spLocks noGrp="1"/>
          </p:cNvSpPr>
          <p:nvPr>
            <p:ph type="dt" sz="half" idx="10"/>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6712BC87-BE1C-469E-A85B-6CD753AA4C5C}"/>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E5DB53A3-8E41-4ADC-A309-2F255DF544F0}"/>
              </a:ext>
            </a:extLst>
          </p:cNvPr>
          <p:cNvSpPr>
            <a:spLocks noGrp="1"/>
          </p:cNvSpPr>
          <p:nvPr>
            <p:ph type="sldNum" sz="quarter" idx="12"/>
          </p:nvPr>
        </p:nvSpPr>
        <p:spPr/>
        <p:txBody>
          <a:bodyPr/>
          <a:lstStyle>
            <a:lvl1pPr>
              <a:defRPr/>
            </a:lvl1pPr>
          </a:lstStyle>
          <a:p>
            <a:fld id="{09075FE4-A75C-4C8C-B4E2-B02A7DC64883}" type="slidenum">
              <a:rPr lang="ja-JP" altLang="en-US"/>
              <a:pPr/>
              <a:t>‹#›</a:t>
            </a:fld>
            <a:endParaRPr lang="en-US" altLang="ja-JP"/>
          </a:p>
        </p:txBody>
      </p:sp>
    </p:spTree>
    <p:extLst>
      <p:ext uri="{BB962C8B-B14F-4D97-AF65-F5344CB8AC3E}">
        <p14:creationId xmlns:p14="http://schemas.microsoft.com/office/powerpoint/2010/main" val="2663239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C9BFF-6295-4745-8447-FF751682620D}"/>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B6F0DE77-4ACB-4FF9-AD83-989DC0E7BA24}"/>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9688433F-970C-4D10-9A14-86802D3A74AF}"/>
              </a:ext>
            </a:extLst>
          </p:cNvPr>
          <p:cNvSpPr>
            <a:spLocks noGrp="1"/>
          </p:cNvSpPr>
          <p:nvPr>
            <p:ph type="sldNum" sz="quarter" idx="12"/>
          </p:nvPr>
        </p:nvSpPr>
        <p:spPr/>
        <p:txBody>
          <a:bodyPr/>
          <a:lstStyle>
            <a:lvl1pPr>
              <a:defRPr/>
            </a:lvl1pPr>
          </a:lstStyle>
          <a:p>
            <a:fld id="{1ABBF9B8-C415-468B-BCFE-DDA00E09ABD4}" type="slidenum">
              <a:rPr lang="ja-JP" altLang="en-US"/>
              <a:pPr/>
              <a:t>‹#›</a:t>
            </a:fld>
            <a:endParaRPr lang="en-US" altLang="ja-JP"/>
          </a:p>
        </p:txBody>
      </p:sp>
    </p:spTree>
    <p:extLst>
      <p:ext uri="{BB962C8B-B14F-4D97-AF65-F5344CB8AC3E}">
        <p14:creationId xmlns:p14="http://schemas.microsoft.com/office/powerpoint/2010/main" val="10999124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706B7-C102-4AA0-84CC-0B15C1E44A7D}"/>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2D313BB4-4CAC-4F30-8F7F-78CB5B03EC67}"/>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8E3E5EFB-EF6F-4848-9092-B4536581F2C4}"/>
              </a:ext>
            </a:extLst>
          </p:cNvPr>
          <p:cNvSpPr>
            <a:spLocks noGrp="1"/>
          </p:cNvSpPr>
          <p:nvPr>
            <p:ph type="sldNum" sz="quarter" idx="12"/>
          </p:nvPr>
        </p:nvSpPr>
        <p:spPr/>
        <p:txBody>
          <a:bodyPr/>
          <a:lstStyle>
            <a:lvl1pPr>
              <a:defRPr/>
            </a:lvl1pPr>
          </a:lstStyle>
          <a:p>
            <a:fld id="{95E449D8-2E0E-4A4B-9C84-5242DB8A7038}" type="slidenum">
              <a:rPr lang="ja-JP" altLang="en-US"/>
              <a:pPr/>
              <a:t>‹#›</a:t>
            </a:fld>
            <a:endParaRPr lang="en-US" altLang="ja-JP"/>
          </a:p>
        </p:txBody>
      </p:sp>
    </p:spTree>
    <p:extLst>
      <p:ext uri="{BB962C8B-B14F-4D97-AF65-F5344CB8AC3E}">
        <p14:creationId xmlns:p14="http://schemas.microsoft.com/office/powerpoint/2010/main" val="27339993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9753600" cy="1143000"/>
          </a:xfrm>
        </p:spPr>
        <p:txBody>
          <a:bodyPr/>
          <a:lstStyle/>
          <a:p>
            <a:r>
              <a:rPr lang="en-US"/>
              <a:t>Click to edit Master title style</a:t>
            </a:r>
          </a:p>
        </p:txBody>
      </p:sp>
      <p:sp>
        <p:nvSpPr>
          <p:cNvPr id="3" name="Text Placeholder 2"/>
          <p:cNvSpPr>
            <a:spLocks noGrp="1"/>
          </p:cNvSpPr>
          <p:nvPr>
            <p:ph type="body" sz="half" idx="1"/>
          </p:nvPr>
        </p:nvSpPr>
        <p:spPr>
          <a:xfrm>
            <a:off x="1930400" y="1600201"/>
            <a:ext cx="4724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0" y="1600201"/>
            <a:ext cx="4724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00CEEFF-217F-456C-85D6-A66015AA6A1E}"/>
              </a:ext>
            </a:extLst>
          </p:cNvPr>
          <p:cNvSpPr>
            <a:spLocks noGrp="1"/>
          </p:cNvSpPr>
          <p:nvPr>
            <p:ph type="dt" sz="half" idx="10"/>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ED070546-E885-41FC-A8D1-B5F2EFFB06FC}"/>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F95444BA-BD8F-4FE3-92D5-16034C8ABA77}"/>
              </a:ext>
            </a:extLst>
          </p:cNvPr>
          <p:cNvSpPr>
            <a:spLocks noGrp="1"/>
          </p:cNvSpPr>
          <p:nvPr>
            <p:ph type="sldNum" sz="quarter" idx="12"/>
          </p:nvPr>
        </p:nvSpPr>
        <p:spPr/>
        <p:txBody>
          <a:bodyPr/>
          <a:lstStyle>
            <a:lvl1pPr>
              <a:defRPr/>
            </a:lvl1pPr>
          </a:lstStyle>
          <a:p>
            <a:fld id="{B3710354-3463-4009-A299-EA5D3788838C}" type="slidenum">
              <a:rPr lang="ja-JP" altLang="en-US"/>
              <a:pPr/>
              <a:t>‹#›</a:t>
            </a:fld>
            <a:endParaRPr lang="en-US" altLang="ja-JP"/>
          </a:p>
        </p:txBody>
      </p:sp>
    </p:spTree>
    <p:extLst>
      <p:ext uri="{BB962C8B-B14F-4D97-AF65-F5344CB8AC3E}">
        <p14:creationId xmlns:p14="http://schemas.microsoft.com/office/powerpoint/2010/main" val="23969165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9753600" cy="1143000"/>
          </a:xfrm>
        </p:spPr>
        <p:txBody>
          <a:bodyPr/>
          <a:lstStyle/>
          <a:p>
            <a:r>
              <a:rPr lang="en-US"/>
              <a:t>Click to edit Master title style</a:t>
            </a:r>
          </a:p>
        </p:txBody>
      </p:sp>
      <p:sp>
        <p:nvSpPr>
          <p:cNvPr id="3" name="Text Placeholder 2"/>
          <p:cNvSpPr>
            <a:spLocks noGrp="1"/>
          </p:cNvSpPr>
          <p:nvPr>
            <p:ph type="body" sz="half" idx="1"/>
          </p:nvPr>
        </p:nvSpPr>
        <p:spPr>
          <a:xfrm>
            <a:off x="1930400" y="1600201"/>
            <a:ext cx="4724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0" y="1600200"/>
            <a:ext cx="47244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0" y="3938589"/>
            <a:ext cx="47244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5E75D477-25D9-4182-A060-AC76FCBD0763}"/>
              </a:ext>
            </a:extLst>
          </p:cNvPr>
          <p:cNvSpPr>
            <a:spLocks noGrp="1"/>
          </p:cNvSpPr>
          <p:nvPr>
            <p:ph type="dt" sz="half" idx="10"/>
          </p:nvPr>
        </p:nvSpPr>
        <p:spPr/>
        <p:txBody>
          <a:bodyPr/>
          <a:lstStyle>
            <a:lvl1pPr>
              <a:defRPr/>
            </a:lvl1pPr>
          </a:lstStyle>
          <a:p>
            <a:pPr>
              <a:defRPr/>
            </a:pPr>
            <a:endParaRPr lang="en-US" altLang="ja-JP"/>
          </a:p>
        </p:txBody>
      </p:sp>
      <p:sp>
        <p:nvSpPr>
          <p:cNvPr id="7" name="Footer Placeholder 4">
            <a:extLst>
              <a:ext uri="{FF2B5EF4-FFF2-40B4-BE49-F238E27FC236}">
                <a16:creationId xmlns:a16="http://schemas.microsoft.com/office/drawing/2014/main" id="{15010380-5A56-47F7-A7C4-F5D5AA75A731}"/>
              </a:ext>
            </a:extLst>
          </p:cNvPr>
          <p:cNvSpPr>
            <a:spLocks noGrp="1"/>
          </p:cNvSpPr>
          <p:nvPr>
            <p:ph type="ftr" sz="quarter" idx="11"/>
          </p:nvPr>
        </p:nvSpPr>
        <p:spPr/>
        <p:txBody>
          <a:bodyPr/>
          <a:lstStyle>
            <a:lvl1pPr>
              <a:defRPr/>
            </a:lvl1pPr>
          </a:lstStyle>
          <a:p>
            <a:pPr>
              <a:defRPr/>
            </a:pPr>
            <a:endParaRPr lang="en-US" altLang="ja-JP"/>
          </a:p>
        </p:txBody>
      </p:sp>
      <p:sp>
        <p:nvSpPr>
          <p:cNvPr id="8" name="Slide Number Placeholder 5">
            <a:extLst>
              <a:ext uri="{FF2B5EF4-FFF2-40B4-BE49-F238E27FC236}">
                <a16:creationId xmlns:a16="http://schemas.microsoft.com/office/drawing/2014/main" id="{7468B3E5-E838-49C6-9BF9-D8B3F7288052}"/>
              </a:ext>
            </a:extLst>
          </p:cNvPr>
          <p:cNvSpPr>
            <a:spLocks noGrp="1"/>
          </p:cNvSpPr>
          <p:nvPr>
            <p:ph type="sldNum" sz="quarter" idx="12"/>
          </p:nvPr>
        </p:nvSpPr>
        <p:spPr/>
        <p:txBody>
          <a:bodyPr/>
          <a:lstStyle>
            <a:lvl1pPr>
              <a:defRPr/>
            </a:lvl1pPr>
          </a:lstStyle>
          <a:p>
            <a:fld id="{81DCE2B2-EACB-4374-9CE3-B10583785035}" type="slidenum">
              <a:rPr lang="ja-JP" altLang="en-US"/>
              <a:pPr/>
              <a:t>‹#›</a:t>
            </a:fld>
            <a:endParaRPr lang="en-US" altLang="ja-JP"/>
          </a:p>
        </p:txBody>
      </p:sp>
    </p:spTree>
    <p:extLst>
      <p:ext uri="{BB962C8B-B14F-4D97-AF65-F5344CB8AC3E}">
        <p14:creationId xmlns:p14="http://schemas.microsoft.com/office/powerpoint/2010/main" val="20001891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9753600" cy="1143000"/>
          </a:xfrm>
        </p:spPr>
        <p:txBody>
          <a:bodyPr/>
          <a:lstStyle/>
          <a:p>
            <a:r>
              <a:rPr lang="en-US"/>
              <a:t>Click to edit Master title style</a:t>
            </a:r>
          </a:p>
        </p:txBody>
      </p:sp>
      <p:sp>
        <p:nvSpPr>
          <p:cNvPr id="3" name="Text Placeholder 2"/>
          <p:cNvSpPr>
            <a:spLocks noGrp="1"/>
          </p:cNvSpPr>
          <p:nvPr>
            <p:ph type="body" sz="half" idx="1"/>
          </p:nvPr>
        </p:nvSpPr>
        <p:spPr>
          <a:xfrm>
            <a:off x="1930400" y="1600200"/>
            <a:ext cx="96520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30400" y="3938589"/>
            <a:ext cx="96520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5C9C787-E969-4261-8C7D-2DCA528A3D6C}"/>
              </a:ext>
            </a:extLst>
          </p:cNvPr>
          <p:cNvSpPr>
            <a:spLocks noGrp="1"/>
          </p:cNvSpPr>
          <p:nvPr>
            <p:ph type="dt" sz="half" idx="10"/>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ABFB680D-C90A-4C9F-9F65-27F5255CA11B}"/>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373DB84F-DF31-439B-B2A8-D765ED87C253}"/>
              </a:ext>
            </a:extLst>
          </p:cNvPr>
          <p:cNvSpPr>
            <a:spLocks noGrp="1"/>
          </p:cNvSpPr>
          <p:nvPr>
            <p:ph type="sldNum" sz="quarter" idx="12"/>
          </p:nvPr>
        </p:nvSpPr>
        <p:spPr/>
        <p:txBody>
          <a:bodyPr/>
          <a:lstStyle>
            <a:lvl1pPr>
              <a:defRPr/>
            </a:lvl1pPr>
          </a:lstStyle>
          <a:p>
            <a:fld id="{71D9BA09-608A-4277-B918-A68BC114ABD8}" type="slidenum">
              <a:rPr lang="ja-JP" altLang="en-US"/>
              <a:pPr/>
              <a:t>‹#›</a:t>
            </a:fld>
            <a:endParaRPr lang="en-US" altLang="ja-JP"/>
          </a:p>
        </p:txBody>
      </p:sp>
    </p:spTree>
    <p:extLst>
      <p:ext uri="{BB962C8B-B14F-4D97-AF65-F5344CB8AC3E}">
        <p14:creationId xmlns:p14="http://schemas.microsoft.com/office/powerpoint/2010/main" val="157484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2129E083-7363-473F-881B-6635010CA8BF}" type="datetime1">
              <a:rPr lang="en-US" smtClean="0"/>
              <a:t>5/25/2022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9796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94E0A20C-1932-484B-ABB8-B6531B80A8E9}" type="datetime1">
              <a:rPr lang="en-US" smtClean="0"/>
              <a:t>5/25/2022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603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43708C7-7F87-44BF-96C7-20B0D63E7B83}" type="datetime1">
              <a:rPr lang="en-US" smtClean="0"/>
              <a:t>5/25/2022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679988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2B209B-1B87-43BB-84C5-D7B835476B54}" type="datetimeFigureOut">
              <a:rPr lang="en-US" smtClean="0"/>
              <a:t>5/25/2022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74C74-07BC-44C3-A561-7B6B9A4A2FD8}" type="slidenum">
              <a:rPr lang="en-US" smtClean="0"/>
              <a:t>‹#›</a:t>
            </a:fld>
            <a:endParaRPr lang="en-US"/>
          </a:p>
        </p:txBody>
      </p:sp>
    </p:spTree>
    <p:extLst>
      <p:ext uri="{BB962C8B-B14F-4D97-AF65-F5344CB8AC3E}">
        <p14:creationId xmlns:p14="http://schemas.microsoft.com/office/powerpoint/2010/main" val="34384051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090152" y="0"/>
            <a:ext cx="2101849"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5" name="Rectangle 3"/>
          <p:cNvSpPr>
            <a:spLocks noChangeArrowheads="1"/>
          </p:cNvSpPr>
          <p:nvPr/>
        </p:nvSpPr>
        <p:spPr bwMode="auto">
          <a:xfrm>
            <a:off x="0" y="6621464"/>
            <a:ext cx="12192000" cy="236537"/>
          </a:xfrm>
          <a:prstGeom prst="rect">
            <a:avLst/>
          </a:prstGeom>
          <a:solidFill>
            <a:srgbClr val="C44C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srgbClr val="000000"/>
              </a:solidFill>
            </a:endParaRPr>
          </a:p>
        </p:txBody>
      </p:sp>
      <p:sp>
        <p:nvSpPr>
          <p:cNvPr id="3076" name="Rectangle 4"/>
          <p:cNvSpPr>
            <a:spLocks noGrp="1" noChangeArrowheads="1"/>
          </p:cNvSpPr>
          <p:nvPr>
            <p:ph type="body" idx="1"/>
          </p:nvPr>
        </p:nvSpPr>
        <p:spPr bwMode="auto">
          <a:xfrm>
            <a:off x="630767" y="173672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7" name="Rectangle 6"/>
          <p:cNvSpPr>
            <a:spLocks noGrp="1" noChangeArrowheads="1"/>
          </p:cNvSpPr>
          <p:nvPr>
            <p:ph type="title"/>
          </p:nvPr>
        </p:nvSpPr>
        <p:spPr bwMode="auto">
          <a:xfrm>
            <a:off x="647700" y="274638"/>
            <a:ext cx="93895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8" name="Rectangle 7"/>
          <p:cNvSpPr>
            <a:spLocks noChangeArrowheads="1"/>
          </p:cNvSpPr>
          <p:nvPr/>
        </p:nvSpPr>
        <p:spPr bwMode="auto">
          <a:xfrm>
            <a:off x="0" y="6597650"/>
            <a:ext cx="36152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800">
                <a:solidFill>
                  <a:srgbClr val="000000"/>
                </a:solidFill>
              </a:rPr>
              <a:t>Module Code and Module Title</a:t>
            </a:r>
          </a:p>
        </p:txBody>
      </p:sp>
      <p:sp>
        <p:nvSpPr>
          <p:cNvPr id="86024" name="Rectangle 8"/>
          <p:cNvSpPr>
            <a:spLocks noGrp="1" noChangeArrowheads="1"/>
          </p:cNvSpPr>
          <p:nvPr>
            <p:ph type="ftr" sz="quarter" idx="3"/>
          </p:nvPr>
        </p:nvSpPr>
        <p:spPr bwMode="auto">
          <a:xfrm>
            <a:off x="8331200" y="6623050"/>
            <a:ext cx="38608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smtClean="0">
                <a:solidFill>
                  <a:srgbClr val="000000"/>
                </a:solidFill>
                <a:latin typeface="Arial" charset="0"/>
              </a:defRPr>
            </a:lvl1pPr>
          </a:lstStyle>
          <a:p>
            <a:pPr fontAlgn="base">
              <a:spcBef>
                <a:spcPct val="0"/>
              </a:spcBef>
              <a:spcAft>
                <a:spcPct val="0"/>
              </a:spcAft>
              <a:defRPr/>
            </a:pPr>
            <a:endParaRPr lang="en-US"/>
          </a:p>
        </p:txBody>
      </p:sp>
      <p:sp>
        <p:nvSpPr>
          <p:cNvPr id="3080" name="Rectangle 9"/>
          <p:cNvSpPr>
            <a:spLocks noChangeArrowheads="1"/>
          </p:cNvSpPr>
          <p:nvPr/>
        </p:nvSpPr>
        <p:spPr bwMode="auto">
          <a:xfrm>
            <a:off x="4233333" y="6597650"/>
            <a:ext cx="36152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r>
              <a:rPr lang="en-US" sz="800">
                <a:solidFill>
                  <a:srgbClr val="000000"/>
                </a:solidFill>
              </a:rPr>
              <a:t>Title of Slides</a:t>
            </a:r>
          </a:p>
        </p:txBody>
      </p:sp>
      <p:pic>
        <p:nvPicPr>
          <p:cNvPr id="3081" name="Picture 20"/>
          <p:cNvPicPr>
            <a:picLocks noChangeAspect="1" noChangeArrowheads="1"/>
          </p:cNvPicPr>
          <p:nvPr userDrawn="1"/>
        </p:nvPicPr>
        <p:blipFill>
          <a:blip r:embed="rId13">
            <a:lum bright="72000" contrast="-64000"/>
            <a:extLst>
              <a:ext uri="{28A0092B-C50C-407E-A947-70E740481C1C}">
                <a14:useLocalDpi xmlns:a14="http://schemas.microsoft.com/office/drawing/2010/main" val="0"/>
              </a:ext>
            </a:extLst>
          </a:blip>
          <a:srcRect/>
          <a:stretch>
            <a:fillRect/>
          </a:stretch>
        </p:blipFill>
        <p:spPr bwMode="auto">
          <a:xfrm>
            <a:off x="0" y="2344739"/>
            <a:ext cx="6697133"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25999240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090152" y="0"/>
            <a:ext cx="2101849"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6019" name="Rectangle 3"/>
          <p:cNvSpPr>
            <a:spLocks noChangeArrowheads="1"/>
          </p:cNvSpPr>
          <p:nvPr/>
        </p:nvSpPr>
        <p:spPr bwMode="auto">
          <a:xfrm>
            <a:off x="0" y="6621464"/>
            <a:ext cx="12192000" cy="236537"/>
          </a:xfrm>
          <a:prstGeom prst="rect">
            <a:avLst/>
          </a:prstGeom>
          <a:solidFill>
            <a:srgbClr val="C44C4C"/>
          </a:solidFill>
          <a:ln w="9525">
            <a:noFill/>
            <a:miter lim="800000"/>
            <a:headEnd/>
            <a:tailEnd/>
          </a:ln>
          <a:effectLst/>
        </p:spPr>
        <p:txBody>
          <a:bodyPr wrap="none" anchor="ctr"/>
          <a:lstStyle/>
          <a:p>
            <a:pPr fontAlgn="base">
              <a:spcBef>
                <a:spcPct val="0"/>
              </a:spcBef>
              <a:spcAft>
                <a:spcPct val="0"/>
              </a:spcAft>
            </a:pPr>
            <a:endParaRPr lang="en-US" sz="1800">
              <a:solidFill>
                <a:srgbClr val="000000"/>
              </a:solidFill>
            </a:endParaRPr>
          </a:p>
        </p:txBody>
      </p:sp>
      <p:sp>
        <p:nvSpPr>
          <p:cNvPr id="1028" name="Rectangle 4"/>
          <p:cNvSpPr>
            <a:spLocks noGrp="1" noChangeArrowheads="1"/>
          </p:cNvSpPr>
          <p:nvPr>
            <p:ph type="body" idx="1"/>
          </p:nvPr>
        </p:nvSpPr>
        <p:spPr bwMode="auto">
          <a:xfrm>
            <a:off x="630767" y="173672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6"/>
          <p:cNvSpPr>
            <a:spLocks noGrp="1" noChangeArrowheads="1"/>
          </p:cNvSpPr>
          <p:nvPr>
            <p:ph type="title"/>
          </p:nvPr>
        </p:nvSpPr>
        <p:spPr bwMode="auto">
          <a:xfrm>
            <a:off x="647700" y="274638"/>
            <a:ext cx="93895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23" name="Rectangle 7"/>
          <p:cNvSpPr>
            <a:spLocks noChangeArrowheads="1"/>
          </p:cNvSpPr>
          <p:nvPr/>
        </p:nvSpPr>
        <p:spPr bwMode="auto">
          <a:xfrm>
            <a:off x="0" y="6597650"/>
            <a:ext cx="3615267" cy="260350"/>
          </a:xfrm>
          <a:prstGeom prst="rect">
            <a:avLst/>
          </a:prstGeom>
          <a:noFill/>
          <a:ln w="9525">
            <a:noFill/>
            <a:miter lim="800000"/>
            <a:headEnd/>
            <a:tailEnd/>
          </a:ln>
          <a:effectLst/>
        </p:spPr>
        <p:txBody>
          <a:bodyPr/>
          <a:lstStyle/>
          <a:p>
            <a:pPr fontAlgn="base">
              <a:spcBef>
                <a:spcPct val="0"/>
              </a:spcBef>
              <a:spcAft>
                <a:spcPct val="0"/>
              </a:spcAft>
              <a:defRPr/>
            </a:pPr>
            <a:r>
              <a:rPr lang="en-US" sz="800">
                <a:solidFill>
                  <a:srgbClr val="000000"/>
                </a:solidFill>
              </a:rPr>
              <a:t>Module Code and Module Title</a:t>
            </a:r>
          </a:p>
        </p:txBody>
      </p:sp>
      <p:sp>
        <p:nvSpPr>
          <p:cNvPr id="86024" name="Rectangle 8"/>
          <p:cNvSpPr>
            <a:spLocks noGrp="1" noChangeArrowheads="1"/>
          </p:cNvSpPr>
          <p:nvPr>
            <p:ph type="ftr" sz="quarter" idx="3"/>
          </p:nvPr>
        </p:nvSpPr>
        <p:spPr bwMode="auto">
          <a:xfrm>
            <a:off x="8331200" y="6623050"/>
            <a:ext cx="38608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fontAlgn="base">
              <a:spcBef>
                <a:spcPct val="0"/>
              </a:spcBef>
              <a:spcAft>
                <a:spcPct val="0"/>
              </a:spcAft>
            </a:pPr>
            <a:r>
              <a:rPr lang="en-US">
                <a:solidFill>
                  <a:srgbClr val="000000"/>
                </a:solidFill>
              </a:rPr>
              <a:t>Dr Jugindar Singh</a:t>
            </a:r>
          </a:p>
        </p:txBody>
      </p:sp>
      <p:sp>
        <p:nvSpPr>
          <p:cNvPr id="86025" name="Rectangle 9"/>
          <p:cNvSpPr>
            <a:spLocks noChangeArrowheads="1"/>
          </p:cNvSpPr>
          <p:nvPr/>
        </p:nvSpPr>
        <p:spPr bwMode="auto">
          <a:xfrm>
            <a:off x="4233333" y="6597650"/>
            <a:ext cx="3615267" cy="260350"/>
          </a:xfrm>
          <a:prstGeom prst="rect">
            <a:avLst/>
          </a:prstGeom>
          <a:noFill/>
          <a:ln w="9525">
            <a:noFill/>
            <a:miter lim="800000"/>
            <a:headEnd/>
            <a:tailEnd/>
          </a:ln>
          <a:effectLst/>
        </p:spPr>
        <p:txBody>
          <a:bodyPr/>
          <a:lstStyle/>
          <a:p>
            <a:pPr algn="ctr" fontAlgn="base">
              <a:spcBef>
                <a:spcPct val="0"/>
              </a:spcBef>
              <a:spcAft>
                <a:spcPct val="0"/>
              </a:spcAft>
              <a:defRPr/>
            </a:pPr>
            <a:r>
              <a:rPr lang="en-US" sz="800">
                <a:solidFill>
                  <a:srgbClr val="000000"/>
                </a:solidFill>
              </a:rPr>
              <a:t>Title of Slides</a:t>
            </a:r>
          </a:p>
        </p:txBody>
      </p:sp>
      <p:pic>
        <p:nvPicPr>
          <p:cNvPr id="1033" name="Picture 20"/>
          <p:cNvPicPr>
            <a:picLocks noChangeAspect="1" noChangeArrowheads="1"/>
          </p:cNvPicPr>
          <p:nvPr userDrawn="1"/>
        </p:nvPicPr>
        <p:blipFill>
          <a:blip r:embed="rId13">
            <a:lum bright="72000" contrast="-64000"/>
            <a:extLst>
              <a:ext uri="{28A0092B-C50C-407E-A947-70E740481C1C}">
                <a14:useLocalDpi xmlns:a14="http://schemas.microsoft.com/office/drawing/2010/main" val="0"/>
              </a:ext>
            </a:extLst>
          </a:blip>
          <a:srcRect/>
          <a:stretch>
            <a:fillRect/>
          </a:stretch>
        </p:blipFill>
        <p:spPr bwMode="auto">
          <a:xfrm>
            <a:off x="0" y="2344739"/>
            <a:ext cx="6697133"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10054545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defRPr>
      </a:lvl2pPr>
      <a:lvl3pPr algn="ctr" rtl="0" fontAlgn="base">
        <a:spcBef>
          <a:spcPct val="0"/>
        </a:spcBef>
        <a:spcAft>
          <a:spcPct val="0"/>
        </a:spcAft>
        <a:defRPr sz="3600">
          <a:solidFill>
            <a:schemeClr val="tx2"/>
          </a:solidFill>
          <a:latin typeface="Arial" charset="0"/>
        </a:defRPr>
      </a:lvl3pPr>
      <a:lvl4pPr algn="ctr" rtl="0" fontAlgn="base">
        <a:spcBef>
          <a:spcPct val="0"/>
        </a:spcBef>
        <a:spcAft>
          <a:spcPct val="0"/>
        </a:spcAft>
        <a:defRPr sz="3600">
          <a:solidFill>
            <a:schemeClr val="tx2"/>
          </a:solidFill>
          <a:latin typeface="Arial" charset="0"/>
        </a:defRPr>
      </a:lvl4pPr>
      <a:lvl5pPr algn="ctr" rtl="0" fontAlgn="base">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fontAlgn="base">
              <a:spcBef>
                <a:spcPct val="0"/>
              </a:spcBef>
              <a:spcAft>
                <a:spcPct val="0"/>
              </a:spcAft>
              <a:defRPr/>
            </a:pPr>
            <a:endParaRPr lang="en-US" altLang="ja-JP">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fontAlgn="base">
              <a:spcBef>
                <a:spcPct val="0"/>
              </a:spcBef>
              <a:spcAft>
                <a:spcPct val="0"/>
              </a:spcAft>
              <a:defRPr/>
            </a:pPr>
            <a:endParaRPr lang="en-US" altLang="ja-JP">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fontAlgn="base">
              <a:spcBef>
                <a:spcPct val="0"/>
              </a:spcBef>
              <a:spcAft>
                <a:spcPct val="0"/>
              </a:spcAft>
              <a:defRPr/>
            </a:pPr>
            <a:fld id="{976E517C-9984-4963-8BEF-A6D277C11EAE}" type="slidenum">
              <a:rPr lang="ja-JP" altLang="en-US">
                <a:solidFill>
                  <a:prstClr val="black">
                    <a:tint val="75000"/>
                  </a:prstClr>
                </a:solidFill>
              </a:rPr>
              <a:pPr fontAlgn="base">
                <a:spcBef>
                  <a:spcPct val="0"/>
                </a:spcBef>
                <a:spcAft>
                  <a:spcPct val="0"/>
                </a:spcAft>
                <a:defRPr/>
              </a:pPr>
              <a:t>‹#›</a:t>
            </a:fld>
            <a:endParaRPr lang="en-US" altLang="ja-JP">
              <a:solidFill>
                <a:prstClr val="black">
                  <a:tint val="75000"/>
                </a:prstClr>
              </a:solidFill>
            </a:endParaRPr>
          </a:p>
        </p:txBody>
      </p:sp>
    </p:spTree>
    <p:extLst>
      <p:ext uri="{BB962C8B-B14F-4D97-AF65-F5344CB8AC3E}">
        <p14:creationId xmlns:p14="http://schemas.microsoft.com/office/powerpoint/2010/main" val="163358335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A839E59-A7A7-4191-A51D-D806AB0BB86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1370247-2E7B-40F8-B4F7-3591F8CAE0F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1FDACD8-BA56-46FF-B379-72A21580840B}"/>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endParaRPr lang="en-US" altLang="ja-JP"/>
          </a:p>
        </p:txBody>
      </p:sp>
      <p:sp>
        <p:nvSpPr>
          <p:cNvPr id="5" name="Footer Placeholder 4">
            <a:extLst>
              <a:ext uri="{FF2B5EF4-FFF2-40B4-BE49-F238E27FC236}">
                <a16:creationId xmlns:a16="http://schemas.microsoft.com/office/drawing/2014/main" id="{F05A815C-948F-4D7B-9E8B-EED3D7253ED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endParaRPr lang="en-US" altLang="ja-JP"/>
          </a:p>
        </p:txBody>
      </p:sp>
      <p:sp>
        <p:nvSpPr>
          <p:cNvPr id="6" name="Slide Number Placeholder 5">
            <a:extLst>
              <a:ext uri="{FF2B5EF4-FFF2-40B4-BE49-F238E27FC236}">
                <a16:creationId xmlns:a16="http://schemas.microsoft.com/office/drawing/2014/main" id="{38F795BA-0AA4-48A4-8A39-909B210C943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6FA6FDD-580D-4D80-B904-C66F384749E4}" type="slidenum">
              <a:rPr lang="ja-JP" altLang="en-US"/>
              <a:pPr/>
              <a:t>‹#›</a:t>
            </a:fld>
            <a:endParaRPr lang="en-US" altLang="ja-JP"/>
          </a:p>
        </p:txBody>
      </p:sp>
    </p:spTree>
    <p:extLst>
      <p:ext uri="{BB962C8B-B14F-4D97-AF65-F5344CB8AC3E}">
        <p14:creationId xmlns:p14="http://schemas.microsoft.com/office/powerpoint/2010/main" val="66988002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5.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4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3.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3.xml"/></Relationships>
</file>

<file path=ppt/slides/_rels/slide68.xml.rels><?xml version="1.0" encoding="UTF-8" standalone="yes"?>
<Relationships xmlns="http://schemas.openxmlformats.org/package/2006/relationships"><Relationship Id="rId3" Type="http://schemas.openxmlformats.org/officeDocument/2006/relationships/hyperlink" Target="http://www.spss-tutorials.com/target-population/" TargetMode="External"/><Relationship Id="rId2" Type="http://schemas.openxmlformats.org/officeDocument/2006/relationships/hyperlink" Target="http://www.spss-tutorials.com/measurement-levels/#categorical" TargetMode="External"/><Relationship Id="rId1" Type="http://schemas.openxmlformats.org/officeDocument/2006/relationships/slideLayout" Target="../slideLayouts/slideLayout7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3.xml"/><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7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3.xml"/></Relationships>
</file>

<file path=ppt/slides/_rels/slide7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3.xml"/></Relationships>
</file>

<file path=ppt/slides/_rels/slide78.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4" name="Picture 3" descr="A stone footpath on the grassy field against the sky">
            <a:extLst>
              <a:ext uri="{FF2B5EF4-FFF2-40B4-BE49-F238E27FC236}">
                <a16:creationId xmlns:a16="http://schemas.microsoft.com/office/drawing/2014/main" id="{9AD117F3-FB5C-4FC8-9ECA-9DDCF1D6EF23}"/>
              </a:ext>
            </a:extLst>
          </p:cNvPr>
          <p:cNvPicPr>
            <a:picLocks noChangeAspect="1"/>
          </p:cNvPicPr>
          <p:nvPr/>
        </p:nvPicPr>
        <p:blipFill rotWithShape="1">
          <a:blip r:embed="rId2">
            <a:alphaModFix amt="50000"/>
          </a:blip>
          <a:srcRect t="14438" r="-1" b="10543"/>
          <a:stretch/>
        </p:blipFill>
        <p:spPr>
          <a:xfrm>
            <a:off x="3070" y="10"/>
            <a:ext cx="12188930" cy="6857990"/>
          </a:xfrm>
          <a:prstGeom prst="rect">
            <a:avLst/>
          </a:prstGeom>
        </p:spPr>
      </p:pic>
      <p:sp>
        <p:nvSpPr>
          <p:cNvPr id="2" name="Title 1">
            <a:extLst>
              <a:ext uri="{FF2B5EF4-FFF2-40B4-BE49-F238E27FC236}">
                <a16:creationId xmlns:a16="http://schemas.microsoft.com/office/drawing/2014/main" id="{0845E3FF-FA11-43C7-807D-3BA60C286713}"/>
              </a:ext>
            </a:extLst>
          </p:cNvPr>
          <p:cNvSpPr>
            <a:spLocks noGrp="1"/>
          </p:cNvSpPr>
          <p:nvPr>
            <p:ph type="ctrTitle"/>
          </p:nvPr>
        </p:nvSpPr>
        <p:spPr>
          <a:xfrm>
            <a:off x="-1" y="1"/>
            <a:ext cx="12188930" cy="3220277"/>
          </a:xfrm>
        </p:spPr>
        <p:txBody>
          <a:bodyPr>
            <a:normAutofit/>
          </a:bodyPr>
          <a:lstStyle/>
          <a:p>
            <a:pPr algn="ctr">
              <a:lnSpc>
                <a:spcPct val="90000"/>
              </a:lnSpc>
            </a:pPr>
            <a:br>
              <a:rPr lang="en-MY" sz="10800" dirty="0"/>
            </a:br>
            <a:r>
              <a:rPr lang="en-MY" sz="10800" dirty="0"/>
              <a:t>Topic 7 Inferential Statistics</a:t>
            </a:r>
          </a:p>
        </p:txBody>
      </p:sp>
      <p:sp>
        <p:nvSpPr>
          <p:cNvPr id="3" name="Subtitle 2">
            <a:extLst>
              <a:ext uri="{FF2B5EF4-FFF2-40B4-BE49-F238E27FC236}">
                <a16:creationId xmlns:a16="http://schemas.microsoft.com/office/drawing/2014/main" id="{372F7725-8BC7-494B-AEE6-38ADA3D4DFEA}"/>
              </a:ext>
            </a:extLst>
          </p:cNvPr>
          <p:cNvSpPr>
            <a:spLocks noGrp="1"/>
          </p:cNvSpPr>
          <p:nvPr>
            <p:ph type="subTitle" idx="1"/>
          </p:nvPr>
        </p:nvSpPr>
        <p:spPr>
          <a:xfrm>
            <a:off x="0" y="6296158"/>
            <a:ext cx="12188930" cy="561832"/>
          </a:xfrm>
        </p:spPr>
        <p:txBody>
          <a:bodyPr>
            <a:normAutofit/>
          </a:bodyPr>
          <a:lstStyle/>
          <a:p>
            <a:pPr algn="ctr"/>
            <a:r>
              <a:rPr lang="en-MY" sz="2000" b="1" dirty="0"/>
              <a:t>Dr Jugindar Singh</a:t>
            </a:r>
          </a:p>
        </p:txBody>
      </p:sp>
      <p:sp>
        <p:nvSpPr>
          <p:cNvPr id="23"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5" name="Picture 4">
            <a:extLst>
              <a:ext uri="{FF2B5EF4-FFF2-40B4-BE49-F238E27FC236}">
                <a16:creationId xmlns:a16="http://schemas.microsoft.com/office/drawing/2014/main" id="{B6C1DD44-2D6D-45A5-8677-5F11EB05F864}"/>
              </a:ext>
            </a:extLst>
          </p:cNvPr>
          <p:cNvPicPr>
            <a:picLocks noChangeAspect="1"/>
          </p:cNvPicPr>
          <p:nvPr/>
        </p:nvPicPr>
        <p:blipFill>
          <a:blip r:embed="rId3"/>
          <a:stretch>
            <a:fillRect/>
          </a:stretch>
        </p:blipFill>
        <p:spPr>
          <a:xfrm>
            <a:off x="10058215" y="4553502"/>
            <a:ext cx="2133785" cy="2304488"/>
          </a:xfrm>
          <a:prstGeom prst="rect">
            <a:avLst/>
          </a:prstGeom>
        </p:spPr>
      </p:pic>
      <p:sp>
        <p:nvSpPr>
          <p:cNvPr id="6" name="Slide Number Placeholder 5">
            <a:extLst>
              <a:ext uri="{FF2B5EF4-FFF2-40B4-BE49-F238E27FC236}">
                <a16:creationId xmlns:a16="http://schemas.microsoft.com/office/drawing/2014/main" id="{13B2DF30-79EF-47EF-8B56-5FA245E6EC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CD31F4-64FA-4BA0-9498-67783267A8C8}" type="slidenum">
              <a:rPr kumimoji="0" lang="en-US" sz="1600" b="0" i="0" u="none" strike="noStrike" kern="1200" cap="none" spc="0" normalizeH="0" baseline="0" noProof="0" smtClean="0">
                <a:ln>
                  <a:noFill/>
                </a:ln>
                <a:solidFill>
                  <a:prstClr val="white">
                    <a:tint val="75000"/>
                  </a:prstClr>
                </a:solidFill>
                <a:effectLst/>
                <a:uLnTx/>
                <a:uFillTx/>
                <a:latin typeface="The Hand 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600" b="0" i="0" u="none" strike="noStrike" kern="1200" cap="none" spc="0" normalizeH="0" baseline="0" noProof="0">
              <a:ln>
                <a:noFill/>
              </a:ln>
              <a:solidFill>
                <a:prstClr val="white">
                  <a:tint val="75000"/>
                </a:prstClr>
              </a:solidFill>
              <a:effectLst/>
              <a:uLnTx/>
              <a:uFillTx/>
              <a:latin typeface="The Hand Bold"/>
              <a:ea typeface="+mn-ea"/>
              <a:cs typeface="+mn-cs"/>
            </a:endParaRPr>
          </a:p>
        </p:txBody>
      </p:sp>
    </p:spTree>
    <p:extLst>
      <p:ext uri="{BB962C8B-B14F-4D97-AF65-F5344CB8AC3E}">
        <p14:creationId xmlns:p14="http://schemas.microsoft.com/office/powerpoint/2010/main" val="2990252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12801" y="374684"/>
            <a:ext cx="7191621" cy="662132"/>
          </a:xfrm>
        </p:spPr>
        <p:txBody>
          <a:bodyPr>
            <a:noAutofit/>
          </a:bodyPr>
          <a:lstStyle/>
          <a:p>
            <a:pPr marL="635000">
              <a:spcAft>
                <a:spcPts val="5460"/>
              </a:spcAft>
            </a:pPr>
            <a:r>
              <a:rPr lang="en-US" b="1" dirty="0">
                <a:solidFill>
                  <a:srgbClr val="FF0000"/>
                </a:solidFill>
                <a:latin typeface="Calibri"/>
                <a:cs typeface="Calibri"/>
              </a:rPr>
              <a:t>Bivariate correlation</a:t>
            </a:r>
            <a:endParaRPr lang="en-US" b="1" spc="-280" dirty="0">
              <a:solidFill>
                <a:srgbClr val="FF0000"/>
              </a:solidFill>
              <a:latin typeface="Calibri"/>
              <a:cs typeface="Calibri"/>
            </a:endParaRPr>
          </a:p>
        </p:txBody>
      </p:sp>
      <p:sp>
        <p:nvSpPr>
          <p:cNvPr id="3" name="Content Placeholder 2"/>
          <p:cNvSpPr>
            <a:spLocks noGrp="1"/>
          </p:cNvSpPr>
          <p:nvPr>
            <p:ph idx="1"/>
          </p:nvPr>
        </p:nvSpPr>
        <p:spPr>
          <a:xfrm>
            <a:off x="0" y="1132934"/>
            <a:ext cx="2873828" cy="3526152"/>
          </a:xfrm>
        </p:spPr>
        <p:txBody>
          <a:bodyPr>
            <a:normAutofit fontScale="92500" lnSpcReduction="20000"/>
          </a:bodyPr>
          <a:lstStyle/>
          <a:p>
            <a:pPr marL="0" indent="0">
              <a:buNone/>
            </a:pPr>
            <a:r>
              <a:rPr lang="en-US" sz="3600" dirty="0">
                <a:latin typeface="Calibri"/>
                <a:cs typeface="Calibri"/>
              </a:rPr>
              <a:t>Analyze⇒</a:t>
            </a:r>
          </a:p>
          <a:p>
            <a:pPr marL="0" indent="0">
              <a:buNone/>
            </a:pPr>
            <a:r>
              <a:rPr lang="en-US" sz="3600" dirty="0">
                <a:latin typeface="Calibri"/>
                <a:cs typeface="Calibri"/>
              </a:rPr>
              <a:t>Correlate⇒</a:t>
            </a:r>
          </a:p>
          <a:p>
            <a:pPr marL="0" indent="0">
              <a:buNone/>
            </a:pPr>
            <a:r>
              <a:rPr lang="en-US" sz="3600" dirty="0">
                <a:latin typeface="Calibri"/>
                <a:cs typeface="Calibri"/>
              </a:rPr>
              <a:t>Bivariate </a:t>
            </a:r>
          </a:p>
          <a:p>
            <a:pPr marL="0" indent="0">
              <a:buNone/>
            </a:pPr>
            <a:r>
              <a:rPr lang="en-US" sz="3600" dirty="0">
                <a:latin typeface="Calibri"/>
                <a:cs typeface="Calibri"/>
              </a:rPr>
              <a:t>Move the Variables in the ‘Variables’ box</a:t>
            </a:r>
          </a:p>
          <a:p>
            <a:pPr marL="0" indent="0">
              <a:buNone/>
            </a:pPr>
            <a:r>
              <a:rPr lang="en-US" sz="3600" dirty="0">
                <a:latin typeface="Calibri"/>
                <a:cs typeface="Calibri"/>
              </a:rPr>
              <a:t>Click OK </a:t>
            </a:r>
          </a:p>
        </p:txBody>
      </p:sp>
      <p:pic>
        <p:nvPicPr>
          <p:cNvPr id="4" name="Picture 3">
            <a:extLst>
              <a:ext uri="{FF2B5EF4-FFF2-40B4-BE49-F238E27FC236}">
                <a16:creationId xmlns:a16="http://schemas.microsoft.com/office/drawing/2014/main" id="{9E43AE47-ADC0-42A3-A85C-D238B2C1884F}"/>
              </a:ext>
            </a:extLst>
          </p:cNvPr>
          <p:cNvPicPr>
            <a:picLocks noChangeAspect="1"/>
          </p:cNvPicPr>
          <p:nvPr/>
        </p:nvPicPr>
        <p:blipFill>
          <a:blip r:embed="rId2"/>
          <a:stretch>
            <a:fillRect/>
          </a:stretch>
        </p:blipFill>
        <p:spPr>
          <a:xfrm>
            <a:off x="2873828" y="942975"/>
            <a:ext cx="9318171" cy="5704568"/>
          </a:xfrm>
          <a:prstGeom prst="rect">
            <a:avLst/>
          </a:prstGeom>
        </p:spPr>
      </p:pic>
    </p:spTree>
    <p:extLst>
      <p:ext uri="{BB962C8B-B14F-4D97-AF65-F5344CB8AC3E}">
        <p14:creationId xmlns:p14="http://schemas.microsoft.com/office/powerpoint/2010/main" val="826070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3342918" cy="5319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Calibri"/>
              </a:rPr>
              <a:t>Result </a:t>
            </a:r>
          </a:p>
        </p:txBody>
      </p:sp>
      <p:pic>
        <p:nvPicPr>
          <p:cNvPr id="7" name="Picture 6">
            <a:extLst>
              <a:ext uri="{FF2B5EF4-FFF2-40B4-BE49-F238E27FC236}">
                <a16:creationId xmlns:a16="http://schemas.microsoft.com/office/drawing/2014/main" id="{428CC9BB-3185-47E1-9354-964A83B12936}"/>
              </a:ext>
            </a:extLst>
          </p:cNvPr>
          <p:cNvPicPr>
            <a:picLocks noChangeAspect="1"/>
          </p:cNvPicPr>
          <p:nvPr/>
        </p:nvPicPr>
        <p:blipFill>
          <a:blip r:embed="rId2"/>
          <a:stretch>
            <a:fillRect/>
          </a:stretch>
        </p:blipFill>
        <p:spPr>
          <a:xfrm>
            <a:off x="115695" y="762000"/>
            <a:ext cx="8288076" cy="6096000"/>
          </a:xfrm>
          <a:prstGeom prst="rect">
            <a:avLst/>
          </a:prstGeom>
        </p:spPr>
      </p:pic>
      <p:sp>
        <p:nvSpPr>
          <p:cNvPr id="8" name="TextBox 7">
            <a:extLst>
              <a:ext uri="{FF2B5EF4-FFF2-40B4-BE49-F238E27FC236}">
                <a16:creationId xmlns:a16="http://schemas.microsoft.com/office/drawing/2014/main" id="{0E6B3580-B7E2-4D07-981A-1C8E867C2E20}"/>
              </a:ext>
            </a:extLst>
          </p:cNvPr>
          <p:cNvSpPr txBox="1"/>
          <p:nvPr/>
        </p:nvSpPr>
        <p:spPr>
          <a:xfrm>
            <a:off x="9390743" y="1843314"/>
            <a:ext cx="2409371" cy="1200329"/>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0" i="0" u="none" strike="noStrike" kern="1200" cap="none" spc="0" normalizeH="0" baseline="0" noProof="0" dirty="0">
                <a:ln>
                  <a:noFill/>
                </a:ln>
                <a:solidFill>
                  <a:prstClr val="black"/>
                </a:solidFill>
                <a:effectLst/>
                <a:uLnTx/>
                <a:uFillTx/>
                <a:latin typeface="Calibri"/>
                <a:ea typeface="+mn-ea"/>
                <a:cs typeface="+mn-cs"/>
              </a:rPr>
              <a:t>R Value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0" i="0" u="none" strike="noStrike" kern="1200" cap="none" spc="0" normalizeH="0" baseline="0" noProof="0" dirty="0">
                <a:ln>
                  <a:noFill/>
                </a:ln>
                <a:solidFill>
                  <a:prstClr val="black"/>
                </a:solidFill>
                <a:effectLst/>
                <a:uLnTx/>
                <a:uFillTx/>
                <a:latin typeface="Calibri"/>
                <a:ea typeface="+mn-ea"/>
                <a:cs typeface="+mn-cs"/>
              </a:rPr>
              <a:t>Significance</a:t>
            </a:r>
          </a:p>
        </p:txBody>
      </p:sp>
      <p:cxnSp>
        <p:nvCxnSpPr>
          <p:cNvPr id="10" name="Straight Arrow Connector 9">
            <a:extLst>
              <a:ext uri="{FF2B5EF4-FFF2-40B4-BE49-F238E27FC236}">
                <a16:creationId xmlns:a16="http://schemas.microsoft.com/office/drawing/2014/main" id="{E69CBF16-9B58-44A3-B296-ED1AF64E35F6}"/>
              </a:ext>
            </a:extLst>
          </p:cNvPr>
          <p:cNvCxnSpPr>
            <a:cxnSpLocks/>
          </p:cNvCxnSpPr>
          <p:nvPr/>
        </p:nvCxnSpPr>
        <p:spPr>
          <a:xfrm flipH="1">
            <a:off x="7997371" y="2075543"/>
            <a:ext cx="1451430" cy="508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7DAE687-2D72-437F-9382-92243422224B}"/>
              </a:ext>
            </a:extLst>
          </p:cNvPr>
          <p:cNvCxnSpPr/>
          <p:nvPr/>
        </p:nvCxnSpPr>
        <p:spPr>
          <a:xfrm flipH="1">
            <a:off x="7939314" y="2772229"/>
            <a:ext cx="14514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65EB57A-AB49-4B6D-9139-B19649AE2C7F}"/>
              </a:ext>
            </a:extLst>
          </p:cNvPr>
          <p:cNvSpPr txBox="1"/>
          <p:nvPr/>
        </p:nvSpPr>
        <p:spPr>
          <a:xfrm>
            <a:off x="8287657" y="3429000"/>
            <a:ext cx="351245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0" i="0" u="none" strike="noStrike" kern="1200" cap="none" spc="0" normalizeH="0" baseline="0" noProof="0" dirty="0">
                <a:ln>
                  <a:noFill/>
                </a:ln>
                <a:solidFill>
                  <a:prstClr val="black"/>
                </a:solidFill>
                <a:effectLst/>
                <a:uLnTx/>
                <a:uFillTx/>
                <a:latin typeface="Calibri"/>
                <a:ea typeface="+mn-ea"/>
                <a:cs typeface="+mn-cs"/>
              </a:rPr>
              <a:t>Therefore Tangibles is significantly corelated with Customer Satisfaction</a:t>
            </a:r>
          </a:p>
        </p:txBody>
      </p:sp>
    </p:spTree>
    <p:extLst>
      <p:ext uri="{BB962C8B-B14F-4D97-AF65-F5344CB8AC3E}">
        <p14:creationId xmlns:p14="http://schemas.microsoft.com/office/powerpoint/2010/main" val="1386972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Title 1"/>
          <p:cNvSpPr>
            <a:spLocks noGrp="1"/>
          </p:cNvSpPr>
          <p:nvPr>
            <p:ph type="title"/>
          </p:nvPr>
        </p:nvSpPr>
        <p:spPr>
          <a:xfrm>
            <a:off x="2286000" y="25401"/>
            <a:ext cx="7315200" cy="563563"/>
          </a:xfrm>
        </p:spPr>
        <p:txBody>
          <a:bodyPr>
            <a:normAutofit fontScale="90000"/>
          </a:bodyPr>
          <a:lstStyle/>
          <a:p>
            <a:r>
              <a:rPr lang="en-US">
                <a:solidFill>
                  <a:srgbClr val="FF0000"/>
                </a:solidFill>
              </a:rPr>
              <a:t>SPSS Exercise</a:t>
            </a:r>
          </a:p>
        </p:txBody>
      </p:sp>
      <p:pic>
        <p:nvPicPr>
          <p:cNvPr id="983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55" y="590551"/>
            <a:ext cx="109728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55" y="2308034"/>
            <a:ext cx="10818055" cy="4549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790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C99D-3968-4435-93F3-7CEADB2178C5}"/>
              </a:ext>
            </a:extLst>
          </p:cNvPr>
          <p:cNvSpPr>
            <a:spLocks noGrp="1"/>
          </p:cNvSpPr>
          <p:nvPr>
            <p:ph type="title"/>
          </p:nvPr>
        </p:nvSpPr>
        <p:spPr>
          <a:xfrm>
            <a:off x="4965430" y="629268"/>
            <a:ext cx="6586491" cy="1286160"/>
          </a:xfrm>
        </p:spPr>
        <p:txBody>
          <a:bodyPr vert="horz" lIns="91440" tIns="45720" rIns="91440" bIns="45720" rtlCol="0" anchor="b">
            <a:normAutofit/>
          </a:bodyPr>
          <a:lstStyle/>
          <a:p>
            <a:pPr algn="l">
              <a:lnSpc>
                <a:spcPct val="90000"/>
              </a:lnSpc>
            </a:pPr>
            <a:r>
              <a:rPr lang="en-US" sz="3400" b="1" dirty="0">
                <a:solidFill>
                  <a:srgbClr val="FF0000"/>
                </a:solidFill>
              </a:rPr>
              <a:t>MULTIPLE REGRESSION ANALYSIS</a:t>
            </a:r>
            <a:r>
              <a:rPr lang="en-US" sz="3400" dirty="0">
                <a:solidFill>
                  <a:srgbClr val="FF0000"/>
                </a:solidFill>
              </a:rPr>
              <a:t> </a:t>
            </a:r>
            <a:br>
              <a:rPr lang="en-US" sz="3400" dirty="0"/>
            </a:br>
            <a:endParaRPr lang="en-US" sz="3400" dirty="0"/>
          </a:p>
        </p:txBody>
      </p:sp>
      <p:sp>
        <p:nvSpPr>
          <p:cNvPr id="8" name="TextBox 7">
            <a:extLst>
              <a:ext uri="{FF2B5EF4-FFF2-40B4-BE49-F238E27FC236}">
                <a16:creationId xmlns:a16="http://schemas.microsoft.com/office/drawing/2014/main" id="{39D47ECA-D646-47D0-910F-2941DFD3B38C}"/>
              </a:ext>
            </a:extLst>
          </p:cNvPr>
          <p:cNvSpPr txBox="1"/>
          <p:nvPr/>
        </p:nvSpPr>
        <p:spPr>
          <a:xfrm>
            <a:off x="4635591" y="2115117"/>
            <a:ext cx="7556389" cy="4742871"/>
          </a:xfrm>
          <a:prstGeom prst="rect">
            <a:avLst/>
          </a:prstGeom>
        </p:spPr>
        <p:txBody>
          <a:bodyPr vert="horz" lIns="91440" tIns="45720" rIns="91440" bIns="45720" rtlCol="0">
            <a:normAutofit fontScale="85000" lnSpcReduction="20000"/>
          </a:bodyPr>
          <a:lstStyle/>
          <a:p>
            <a:pPr marL="285750" marR="0" lvl="0" indent="-2857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Multiple regression is a statistical technique that permits the researcher to examine the relationship between a single dependent variable and several independent variables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Tabachnick</a:t>
            </a:r>
            <a:r>
              <a:rPr kumimoji="0" lang="en-US" sz="2800" b="0" i="0" u="none" strike="noStrike" kern="1200" cap="none" spc="0" normalizeH="0" baseline="0" noProof="0" dirty="0">
                <a:ln>
                  <a:noFill/>
                </a:ln>
                <a:solidFill>
                  <a:prstClr val="black"/>
                </a:solidFill>
                <a:effectLst/>
                <a:uLnTx/>
                <a:uFillTx/>
                <a:latin typeface="Calibri"/>
                <a:ea typeface="+mn-ea"/>
                <a:cs typeface="+mn-cs"/>
              </a:rPr>
              <a:t> &amp;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Fidell</a:t>
            </a:r>
            <a:r>
              <a:rPr kumimoji="0" lang="en-US" sz="2800" b="0" i="0" u="none" strike="noStrike" kern="1200" cap="none" spc="0" normalizeH="0" baseline="0" noProof="0" dirty="0">
                <a:ln>
                  <a:noFill/>
                </a:ln>
                <a:solidFill>
                  <a:prstClr val="black"/>
                </a:solidFill>
                <a:effectLst/>
                <a:uLnTx/>
                <a:uFillTx/>
                <a:latin typeface="Calibri"/>
                <a:ea typeface="+mn-ea"/>
                <a:cs typeface="+mn-cs"/>
              </a:rPr>
              <a:t>, 2007; Hair et al., 2006). </a:t>
            </a:r>
          </a:p>
          <a:p>
            <a:pPr marL="285750" marR="0" lvl="0" indent="-2857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Before conducting the multiple regression analysis, several main assumptions were considered and examined in order to ensure that the multiple regression analysis was appropriate (Hair et al., 2006). </a:t>
            </a:r>
          </a:p>
          <a:p>
            <a:pPr marL="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assumptions to be examined are as follow: </a:t>
            </a:r>
          </a:p>
          <a:p>
            <a:pPr marL="228600" marR="0" lvl="1" indent="0" algn="l" defTabSz="914400" rtl="0" eaLnBrk="1" fontAlgn="auto" latinLnBrk="0" hangingPunct="1">
              <a:lnSpc>
                <a:spcPct val="11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3300" b="0" i="0" u="none" strike="noStrike" kern="1200" cap="none" spc="0" normalizeH="0" baseline="0" noProof="0" dirty="0">
                <a:ln>
                  <a:noFill/>
                </a:ln>
                <a:solidFill>
                  <a:srgbClr val="002060"/>
                </a:solidFill>
                <a:effectLst/>
                <a:uLnTx/>
                <a:uFillTx/>
                <a:latin typeface="Calibri"/>
                <a:ea typeface="+mn-ea"/>
                <a:cs typeface="+mn-cs"/>
              </a:rPr>
              <a:t>(1) outliers, </a:t>
            </a:r>
          </a:p>
          <a:p>
            <a:pPr marL="228600" marR="0" lvl="1" indent="0" algn="l" defTabSz="914400" rtl="0" eaLnBrk="1" fontAlgn="auto" latinLnBrk="0" hangingPunct="1">
              <a:lnSpc>
                <a:spcPct val="110000"/>
              </a:lnSpc>
              <a:spcBef>
                <a:spcPts val="0"/>
              </a:spcBef>
              <a:spcAft>
                <a:spcPts val="600"/>
              </a:spcAft>
              <a:buClrTx/>
              <a:buSzTx/>
              <a:buFontTx/>
              <a:buNone/>
              <a:tabLst/>
              <a:defRPr/>
            </a:pPr>
            <a:r>
              <a:rPr kumimoji="0" lang="en-US" sz="3300" b="0" i="0" u="none" strike="noStrike" kern="1200" cap="none" spc="0" normalizeH="0" baseline="0" noProof="0" dirty="0">
                <a:ln>
                  <a:noFill/>
                </a:ln>
                <a:solidFill>
                  <a:srgbClr val="002060"/>
                </a:solidFill>
                <a:effectLst/>
                <a:uLnTx/>
                <a:uFillTx/>
                <a:latin typeface="Calibri"/>
                <a:ea typeface="+mn-ea"/>
                <a:cs typeface="+mn-cs"/>
              </a:rPr>
              <a:t>(2) normality, linearity and </a:t>
            </a:r>
            <a:r>
              <a:rPr kumimoji="0" lang="en-US" sz="3300" b="0" i="0" u="none" strike="noStrike" kern="1200" cap="none" spc="0" normalizeH="0" baseline="0" noProof="0" dirty="0" err="1">
                <a:ln>
                  <a:noFill/>
                </a:ln>
                <a:solidFill>
                  <a:srgbClr val="002060"/>
                </a:solidFill>
                <a:effectLst/>
                <a:uLnTx/>
                <a:uFillTx/>
                <a:latin typeface="Calibri"/>
                <a:ea typeface="+mn-ea"/>
                <a:cs typeface="+mn-cs"/>
              </a:rPr>
              <a:t>homoscedascitity</a:t>
            </a:r>
            <a:r>
              <a:rPr kumimoji="0" lang="en-US" sz="3300" b="0" i="0" u="none" strike="noStrike" kern="1200" cap="none" spc="0" normalizeH="0" baseline="0" noProof="0" dirty="0">
                <a:ln>
                  <a:noFill/>
                </a:ln>
                <a:solidFill>
                  <a:srgbClr val="002060"/>
                </a:solidFill>
                <a:effectLst/>
                <a:uLnTx/>
                <a:uFillTx/>
                <a:latin typeface="Calibri"/>
                <a:ea typeface="+mn-ea"/>
                <a:cs typeface="+mn-cs"/>
              </a:rPr>
              <a:t>,  </a:t>
            </a:r>
          </a:p>
          <a:p>
            <a:pPr marL="228600" marR="0" lvl="1" indent="0" algn="l" defTabSz="914400" rtl="0" eaLnBrk="1" fontAlgn="auto" latinLnBrk="0" hangingPunct="1">
              <a:lnSpc>
                <a:spcPct val="110000"/>
              </a:lnSpc>
              <a:spcBef>
                <a:spcPts val="0"/>
              </a:spcBef>
              <a:spcAft>
                <a:spcPts val="600"/>
              </a:spcAft>
              <a:buClrTx/>
              <a:buSzTx/>
              <a:buFontTx/>
              <a:buNone/>
              <a:tabLst/>
              <a:defRPr/>
            </a:pPr>
            <a:r>
              <a:rPr kumimoji="0" lang="en-US" sz="3300" b="0" i="0" u="none" strike="noStrike" kern="1200" cap="none" spc="0" normalizeH="0" baseline="0" noProof="0" dirty="0">
                <a:ln>
                  <a:noFill/>
                </a:ln>
                <a:solidFill>
                  <a:srgbClr val="002060"/>
                </a:solidFill>
                <a:effectLst/>
                <a:uLnTx/>
                <a:uFillTx/>
                <a:latin typeface="Calibri"/>
                <a:ea typeface="+mn-ea"/>
                <a:cs typeface="+mn-cs"/>
              </a:rPr>
              <a:t>(3) </a:t>
            </a:r>
            <a:r>
              <a:rPr kumimoji="0" lang="en-US" sz="3300" b="0" i="0" u="none" strike="noStrike" kern="1200" cap="none" spc="0" normalizeH="0" baseline="0" noProof="0" dirty="0" err="1">
                <a:ln>
                  <a:noFill/>
                </a:ln>
                <a:solidFill>
                  <a:srgbClr val="002060"/>
                </a:solidFill>
                <a:effectLst/>
                <a:uLnTx/>
                <a:uFillTx/>
                <a:latin typeface="Calibri"/>
                <a:ea typeface="+mn-ea"/>
                <a:cs typeface="+mn-cs"/>
              </a:rPr>
              <a:t>muliticollinearity</a:t>
            </a:r>
            <a:r>
              <a:rPr kumimoji="0" lang="en-US" sz="3300" b="0" i="0" u="none" strike="noStrike" kern="1200" cap="none" spc="0" normalizeH="0" baseline="0" noProof="0" dirty="0">
                <a:ln>
                  <a:noFill/>
                </a:ln>
                <a:solidFill>
                  <a:srgbClr val="002060"/>
                </a:solidFill>
                <a:effectLst/>
                <a:uLnTx/>
                <a:uFillTx/>
                <a:latin typeface="Calibri"/>
                <a:ea typeface="+mn-ea"/>
                <a:cs typeface="+mn-cs"/>
              </a:rPr>
              <a:t> </a:t>
            </a:r>
          </a:p>
        </p:txBody>
      </p:sp>
      <p:pic>
        <p:nvPicPr>
          <p:cNvPr id="10" name="Picture 9">
            <a:extLst>
              <a:ext uri="{FF2B5EF4-FFF2-40B4-BE49-F238E27FC236}">
                <a16:creationId xmlns:a16="http://schemas.microsoft.com/office/drawing/2014/main" id="{A8EFE4EA-DA11-4005-97AD-AB9AA1DF340A}"/>
              </a:ext>
            </a:extLst>
          </p:cNvPr>
          <p:cNvPicPr>
            <a:picLocks noChangeAspect="1"/>
          </p:cNvPicPr>
          <p:nvPr/>
        </p:nvPicPr>
        <p:blipFill rotWithShape="1">
          <a:blip r:embed="rId2"/>
          <a:srcRect l="20054" r="34826" b="-1"/>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6819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996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7042150" cy="639762"/>
          </a:xfrm>
        </p:spPr>
        <p:txBody>
          <a:bodyPr/>
          <a:lstStyle/>
          <a:p>
            <a:r>
              <a:rPr lang="en-US" b="1" dirty="0">
                <a:solidFill>
                  <a:srgbClr val="FF0000"/>
                </a:solidFill>
              </a:rPr>
              <a:t>Multiple Regression</a:t>
            </a:r>
          </a:p>
        </p:txBody>
      </p:sp>
      <p:sp>
        <p:nvSpPr>
          <p:cNvPr id="4" name="Rectangle 3"/>
          <p:cNvSpPr/>
          <p:nvPr/>
        </p:nvSpPr>
        <p:spPr>
          <a:xfrm>
            <a:off x="0" y="685800"/>
            <a:ext cx="12192000" cy="397031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a:ea typeface="+mn-ea"/>
                <a:cs typeface="+mn-cs"/>
              </a:rPr>
              <a:t>I</a:t>
            </a:r>
            <a:r>
              <a:rPr kumimoji="0" lang="en-US" sz="2400" b="1" i="0" u="none" strike="noStrike" kern="1200" cap="none" spc="0" normalizeH="0" baseline="0" noProof="0" dirty="0">
                <a:ln>
                  <a:noFill/>
                </a:ln>
                <a:solidFill>
                  <a:srgbClr val="002060"/>
                </a:solidFill>
                <a:effectLst/>
                <a:uLnTx/>
                <a:uFillTx/>
                <a:latin typeface="Arial"/>
                <a:ea typeface="+mn-ea"/>
                <a:cs typeface="+mn-cs"/>
              </a:rPr>
              <a:t>t is </a:t>
            </a:r>
            <a:r>
              <a:rPr kumimoji="0" lang="en-US" sz="2800" b="0" i="0" u="none" strike="noStrike" kern="1200" cap="none" spc="0" normalizeH="0" baseline="0" noProof="0" dirty="0">
                <a:ln>
                  <a:noFill/>
                </a:ln>
                <a:solidFill>
                  <a:srgbClr val="002060"/>
                </a:solidFill>
                <a:effectLst/>
                <a:uLnTx/>
                <a:uFillTx/>
                <a:latin typeface="Arial"/>
                <a:ea typeface="+mn-ea"/>
                <a:cs typeface="+mn-cs"/>
              </a:rPr>
              <a:t>used when we want to predict the value of a variable based on the value of two or more other variables.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
                <a:ea typeface="+mn-ea"/>
                <a:cs typeface="+mn-cs"/>
              </a:rPr>
              <a:t>The variables we are using to predict the value of the dependent variable are called the independent variables (or sometimes, the predictor variables).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70C0"/>
                </a:solidFill>
                <a:effectLst/>
                <a:uLnTx/>
                <a:uFillTx/>
                <a:latin typeface="Arial"/>
                <a:ea typeface="+mn-ea"/>
                <a:cs typeface="+mn-cs"/>
              </a:rPr>
              <a:t>You could use multiple regression to understand whether exam performance can be predicted based on revision time, test anxiety and lecture attendance</a:t>
            </a:r>
          </a:p>
        </p:txBody>
      </p:sp>
      <p:sp>
        <p:nvSpPr>
          <p:cNvPr id="5" name="Rectangle 4"/>
          <p:cNvSpPr/>
          <p:nvPr/>
        </p:nvSpPr>
        <p:spPr bwMode="auto">
          <a:xfrm>
            <a:off x="7543800" y="5486400"/>
            <a:ext cx="2286000" cy="609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Exam Performance</a:t>
            </a:r>
          </a:p>
        </p:txBody>
      </p:sp>
      <p:sp>
        <p:nvSpPr>
          <p:cNvPr id="6" name="Rectangle 5"/>
          <p:cNvSpPr/>
          <p:nvPr/>
        </p:nvSpPr>
        <p:spPr bwMode="auto">
          <a:xfrm>
            <a:off x="3609109" y="6019800"/>
            <a:ext cx="2286000" cy="609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Lecture Attendance</a:t>
            </a:r>
          </a:p>
        </p:txBody>
      </p:sp>
      <p:sp>
        <p:nvSpPr>
          <p:cNvPr id="7" name="Rectangle 6"/>
          <p:cNvSpPr/>
          <p:nvPr/>
        </p:nvSpPr>
        <p:spPr bwMode="auto">
          <a:xfrm>
            <a:off x="3581400" y="5403274"/>
            <a:ext cx="2286000" cy="464127"/>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Test Anxiety</a:t>
            </a:r>
          </a:p>
        </p:txBody>
      </p:sp>
      <p:sp>
        <p:nvSpPr>
          <p:cNvPr id="8" name="Rectangle 7"/>
          <p:cNvSpPr/>
          <p:nvPr/>
        </p:nvSpPr>
        <p:spPr bwMode="auto">
          <a:xfrm>
            <a:off x="3581400" y="4724400"/>
            <a:ext cx="2286000" cy="609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Revision Time</a:t>
            </a:r>
          </a:p>
        </p:txBody>
      </p:sp>
      <p:cxnSp>
        <p:nvCxnSpPr>
          <p:cNvPr id="10" name="Straight Arrow Connector 9"/>
          <p:cNvCxnSpPr>
            <a:stCxn id="8" idx="3"/>
          </p:cNvCxnSpPr>
          <p:nvPr/>
        </p:nvCxnSpPr>
        <p:spPr bwMode="auto">
          <a:xfrm>
            <a:off x="5867400" y="5029201"/>
            <a:ext cx="1676400" cy="564573"/>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2" name="Straight Arrow Connector 11"/>
          <p:cNvCxnSpPr>
            <a:stCxn id="7" idx="3"/>
            <a:endCxn id="5" idx="1"/>
          </p:cNvCxnSpPr>
          <p:nvPr/>
        </p:nvCxnSpPr>
        <p:spPr bwMode="auto">
          <a:xfrm>
            <a:off x="5867400" y="5635338"/>
            <a:ext cx="1676400" cy="155863"/>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4" name="Straight Arrow Connector 13"/>
          <p:cNvCxnSpPr>
            <a:stCxn id="6" idx="3"/>
          </p:cNvCxnSpPr>
          <p:nvPr/>
        </p:nvCxnSpPr>
        <p:spPr bwMode="auto">
          <a:xfrm flipV="1">
            <a:off x="5895110" y="5784274"/>
            <a:ext cx="1648691" cy="540326"/>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3" name="Footer Placeholder 2"/>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noProof="0">
                <a:ln>
                  <a:noFill/>
                </a:ln>
                <a:solidFill>
                  <a:srgbClr val="000000"/>
                </a:solidFill>
                <a:effectLst/>
                <a:uLnTx/>
                <a:uFillTx/>
                <a:latin typeface="Arial" pitchFamily="34" charset="0"/>
                <a:ea typeface="+mn-ea"/>
                <a:cs typeface="+mn-cs"/>
              </a:rPr>
              <a:t>Dr Jugindar Singh</a:t>
            </a:r>
          </a:p>
        </p:txBody>
      </p:sp>
    </p:spTree>
    <p:extLst>
      <p:ext uri="{BB962C8B-B14F-4D97-AF65-F5344CB8AC3E}">
        <p14:creationId xmlns:p14="http://schemas.microsoft.com/office/powerpoint/2010/main" val="2967983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47700" y="274638"/>
            <a:ext cx="9389533" cy="1143000"/>
          </a:xfrm>
        </p:spPr>
        <p:txBody>
          <a:bodyPr wrap="square" anchor="ctr">
            <a:normAutofit/>
          </a:bodyPr>
          <a:lstStyle/>
          <a:p>
            <a:r>
              <a:rPr lang="en-US" b="1" dirty="0">
                <a:solidFill>
                  <a:srgbClr val="FF0000"/>
                </a:solidFill>
              </a:rPr>
              <a:t>What Is Linear Regression?</a:t>
            </a:r>
          </a:p>
        </p:txBody>
      </p:sp>
      <p:sp>
        <p:nvSpPr>
          <p:cNvPr id="5123" name="Rectangle 3"/>
          <p:cNvSpPr>
            <a:spLocks noGrp="1" noChangeArrowheads="1"/>
          </p:cNvSpPr>
          <p:nvPr>
            <p:ph idx="1"/>
          </p:nvPr>
        </p:nvSpPr>
        <p:spPr>
          <a:xfrm>
            <a:off x="630767" y="1736726"/>
            <a:ext cx="10972800" cy="4525963"/>
          </a:xfrm>
        </p:spPr>
        <p:txBody>
          <a:bodyPr wrap="square" anchor="t">
            <a:normAutofit/>
          </a:bodyPr>
          <a:lstStyle/>
          <a:p>
            <a:pPr>
              <a:spcBef>
                <a:spcPct val="50000"/>
              </a:spcBef>
            </a:pPr>
            <a:r>
              <a:rPr lang="en-US" b="1" dirty="0"/>
              <a:t>Linear: </a:t>
            </a:r>
            <a:r>
              <a:rPr lang="en-US" dirty="0"/>
              <a:t>Straight line.</a:t>
            </a:r>
          </a:p>
          <a:p>
            <a:pPr>
              <a:spcBef>
                <a:spcPct val="50000"/>
              </a:spcBef>
            </a:pPr>
            <a:r>
              <a:rPr lang="en-US" b="1" dirty="0"/>
              <a:t>Regression: </a:t>
            </a:r>
            <a:r>
              <a:rPr lang="en-US" dirty="0"/>
              <a:t>Finds the model that minimizes the total variation in the data (i.e., the best fit).</a:t>
            </a:r>
          </a:p>
          <a:p>
            <a:pPr>
              <a:spcBef>
                <a:spcPct val="50000"/>
              </a:spcBef>
            </a:pPr>
            <a:r>
              <a:rPr lang="en-US" b="1" dirty="0"/>
              <a:t>Linear Regression: </a:t>
            </a:r>
            <a:r>
              <a:rPr lang="en-US" dirty="0"/>
              <a:t>Can be divided into two categories:</a:t>
            </a:r>
          </a:p>
          <a:p>
            <a:pPr lvl="1">
              <a:spcBef>
                <a:spcPts val="600"/>
              </a:spcBef>
            </a:pPr>
            <a:r>
              <a:rPr lang="en-US" sz="3200" dirty="0"/>
              <a:t>Simple regression</a:t>
            </a:r>
          </a:p>
          <a:p>
            <a:pPr lvl="1">
              <a:spcBef>
                <a:spcPts val="600"/>
              </a:spcBef>
            </a:pPr>
            <a:r>
              <a:rPr lang="en-US" sz="3200" dirty="0"/>
              <a:t>Multiple regression</a:t>
            </a:r>
          </a:p>
        </p:txBody>
      </p:sp>
    </p:spTree>
    <p:extLst>
      <p:ext uri="{BB962C8B-B14F-4D97-AF65-F5344CB8AC3E}">
        <p14:creationId xmlns:p14="http://schemas.microsoft.com/office/powerpoint/2010/main" val="24460750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up)">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up)">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wipe(up)">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wipe(up)">
                                      <p:cBhvr>
                                        <p:cTn id="22" dur="500"/>
                                        <p:tgtEl>
                                          <p:spTgt spid="51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wipe(up)">
                                      <p:cBhvr>
                                        <p:cTn id="27"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1981200" y="274638"/>
            <a:ext cx="8229600" cy="411162"/>
          </a:xfrm>
        </p:spPr>
        <p:txBody>
          <a:bodyPr/>
          <a:lstStyle/>
          <a:p>
            <a:pPr eaLnBrk="1" hangingPunct="1">
              <a:tabLst>
                <a:tab pos="1074738" algn="l"/>
              </a:tabLst>
            </a:pPr>
            <a:r>
              <a:rPr lang="en-MY" b="1" dirty="0">
                <a:solidFill>
                  <a:srgbClr val="FF0000"/>
                </a:solidFill>
              </a:rPr>
              <a:t>Multiple Linear Regression Analysis</a:t>
            </a:r>
          </a:p>
        </p:txBody>
      </p:sp>
      <p:sp>
        <p:nvSpPr>
          <p:cNvPr id="7171" name="Content Placeholder 2"/>
          <p:cNvSpPr>
            <a:spLocks noGrp="1"/>
          </p:cNvSpPr>
          <p:nvPr>
            <p:ph idx="1"/>
          </p:nvPr>
        </p:nvSpPr>
        <p:spPr>
          <a:xfrm>
            <a:off x="0" y="762001"/>
            <a:ext cx="12192000" cy="4352925"/>
          </a:xfrm>
          <a:solidFill>
            <a:schemeClr val="bg1"/>
          </a:solidFill>
        </p:spPr>
        <p:txBody>
          <a:bodyPr/>
          <a:lstStyle/>
          <a:p>
            <a:pPr marL="0" indent="0" eaLnBrk="1" hangingPunct="1">
              <a:buNone/>
            </a:pPr>
            <a:r>
              <a:rPr lang="en-MY" sz="2600" dirty="0">
                <a:solidFill>
                  <a:srgbClr val="002060"/>
                </a:solidFill>
              </a:rPr>
              <a:t>Multiple regression analysis is a statistical technique that can be used to analyse the relationship between a single dependent variable (continuous) and several independent variables (continuous or even nominal).</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43546"/>
            <a:ext cx="7696201" cy="4608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bwMode="auto">
          <a:xfrm>
            <a:off x="7696202" y="2043545"/>
            <a:ext cx="4495798" cy="421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MY" sz="2800" b="0" i="0" u="none" strike="noStrike" kern="1200" cap="none" spc="0" normalizeH="0" baseline="0" noProof="0" dirty="0">
                <a:ln>
                  <a:noFill/>
                </a:ln>
                <a:solidFill>
                  <a:srgbClr val="000000"/>
                </a:solidFill>
                <a:effectLst/>
                <a:uLnTx/>
                <a:uFillTx/>
                <a:latin typeface="Arial"/>
                <a:ea typeface="+mn-ea"/>
                <a:cs typeface="+mn-cs"/>
              </a:rPr>
              <a:t>The </a:t>
            </a:r>
            <a:r>
              <a:rPr kumimoji="0" lang="en-MY" sz="3200" b="0" i="1" u="none" strike="noStrike" kern="1200" cap="none" spc="0" normalizeH="0" baseline="0" noProof="0" dirty="0">
                <a:ln>
                  <a:noFill/>
                </a:ln>
                <a:solidFill>
                  <a:srgbClr val="FF0000"/>
                </a:solidFill>
                <a:effectLst/>
                <a:uLnTx/>
                <a:uFillTx/>
                <a:latin typeface="Arial"/>
                <a:ea typeface="+mn-ea"/>
                <a:cs typeface="+mn-cs"/>
              </a:rPr>
              <a:t>R</a:t>
            </a:r>
            <a:r>
              <a:rPr kumimoji="0" lang="en-MY" sz="3200" b="0" i="0" u="none" strike="noStrike" kern="1200" cap="none" spc="0" normalizeH="0" baseline="30000" noProof="0" dirty="0">
                <a:ln>
                  <a:noFill/>
                </a:ln>
                <a:solidFill>
                  <a:srgbClr val="FF0000"/>
                </a:solidFill>
                <a:effectLst/>
                <a:uLnTx/>
                <a:uFillTx/>
                <a:latin typeface="Arial"/>
                <a:ea typeface="+mn-ea"/>
                <a:cs typeface="+mn-cs"/>
              </a:rPr>
              <a:t>2</a:t>
            </a:r>
            <a:r>
              <a:rPr kumimoji="0" lang="en-MY" sz="2800" b="0" i="0" u="none" strike="noStrike" kern="1200" cap="none" spc="0" normalizeH="0" baseline="0" noProof="0" dirty="0">
                <a:ln>
                  <a:noFill/>
                </a:ln>
                <a:solidFill>
                  <a:srgbClr val="000000"/>
                </a:solidFill>
                <a:effectLst/>
                <a:uLnTx/>
                <a:uFillTx/>
                <a:latin typeface="Arial"/>
                <a:ea typeface="+mn-ea"/>
                <a:cs typeface="+mn-cs"/>
              </a:rPr>
              <a:t> or coefficient of determination measures the amount of variance in the one variable explained by the combination of all other variables in the model</a:t>
            </a:r>
            <a:r>
              <a:rPr kumimoji="0" lang="en-MY" sz="2400" b="0" i="0" u="none" strike="noStrike" kern="1200" cap="none" spc="0" normalizeH="0" baseline="0" noProof="0" dirty="0">
                <a:ln>
                  <a:noFill/>
                </a:ln>
                <a:solidFill>
                  <a:srgbClr val="000000"/>
                </a:solidFill>
                <a:effectLst/>
                <a:uLnTx/>
                <a:uFillTx/>
                <a:latin typeface="Arial"/>
                <a:ea typeface="+mn-ea"/>
                <a:cs typeface="+mn-cs"/>
              </a:rPr>
              <a:t>.</a:t>
            </a:r>
          </a:p>
        </p:txBody>
      </p:sp>
    </p:spTree>
    <p:extLst>
      <p:ext uri="{BB962C8B-B14F-4D97-AF65-F5344CB8AC3E}">
        <p14:creationId xmlns:p14="http://schemas.microsoft.com/office/powerpoint/2010/main" val="2746215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0952" y="60324"/>
            <a:ext cx="9389533" cy="320675"/>
          </a:xfrm>
        </p:spPr>
        <p:txBody>
          <a:bodyPr/>
          <a:lstStyle/>
          <a:p>
            <a:r>
              <a:rPr lang="en-GB" dirty="0">
                <a:solidFill>
                  <a:srgbClr val="FF0000"/>
                </a:solidFill>
              </a:rPr>
              <a:t>Output from SPSS</a:t>
            </a:r>
          </a:p>
        </p:txBody>
      </p:sp>
      <p:sp>
        <p:nvSpPr>
          <p:cNvPr id="10" name="Footer Placeholder 2"/>
          <p:cNvSpPr txBox="1">
            <a:spLocks/>
          </p:cNvSpPr>
          <p:nvPr/>
        </p:nvSpPr>
        <p:spPr>
          <a:xfrm>
            <a:off x="1371600" y="6477001"/>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a:ea typeface="+mn-ea"/>
                <a:cs typeface="+mn-cs"/>
              </a:rPr>
              <a:t>www.statstutor.ac.uk</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Footer Placeholder 6"/>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16" name="Picture 15">
            <a:extLst>
              <a:ext uri="{FF2B5EF4-FFF2-40B4-BE49-F238E27FC236}">
                <a16:creationId xmlns:a16="http://schemas.microsoft.com/office/drawing/2014/main" id="{C4D65A92-B7DB-4139-B942-1F7106001AF3}"/>
              </a:ext>
            </a:extLst>
          </p:cNvPr>
          <p:cNvPicPr>
            <a:picLocks noChangeAspect="1"/>
          </p:cNvPicPr>
          <p:nvPr/>
        </p:nvPicPr>
        <p:blipFill>
          <a:blip r:embed="rId3"/>
          <a:stretch>
            <a:fillRect/>
          </a:stretch>
        </p:blipFill>
        <p:spPr>
          <a:xfrm>
            <a:off x="0" y="1"/>
            <a:ext cx="12192000" cy="6797676"/>
          </a:xfrm>
          <a:prstGeom prst="rect">
            <a:avLst/>
          </a:prstGeom>
        </p:spPr>
      </p:pic>
      <p:sp>
        <p:nvSpPr>
          <p:cNvPr id="9" name="TextBox 8">
            <a:extLst>
              <a:ext uri="{FF2B5EF4-FFF2-40B4-BE49-F238E27FC236}">
                <a16:creationId xmlns:a16="http://schemas.microsoft.com/office/drawing/2014/main" id="{132B548F-3565-4243-ABD3-937E1EEA5A38}"/>
              </a:ext>
            </a:extLst>
          </p:cNvPr>
          <p:cNvSpPr txBox="1"/>
          <p:nvPr/>
        </p:nvSpPr>
        <p:spPr>
          <a:xfrm>
            <a:off x="0" y="3590144"/>
            <a:ext cx="6803034" cy="923330"/>
          </a:xfrm>
          <a:prstGeom prst="rect">
            <a:avLst/>
          </a:prstGeom>
          <a:solidFill>
            <a:schemeClr val="bg1"/>
          </a:solidFill>
          <a:ln>
            <a:solidFill>
              <a:schemeClr val="accent1">
                <a:lumMod val="2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a:ea typeface="+mn-ea"/>
                <a:cs typeface="+mn-cs"/>
              </a:rPr>
              <a:t>R</a:t>
            </a:r>
            <a:r>
              <a:rPr kumimoji="0" lang="en-US" sz="1800" b="0" i="0" u="none" strike="noStrike" kern="1200" cap="none" spc="0" normalizeH="0" baseline="0" noProof="0" dirty="0">
                <a:ln>
                  <a:noFill/>
                </a:ln>
                <a:solidFill>
                  <a:srgbClr val="000000"/>
                </a:solidFill>
                <a:effectLst/>
                <a:uLnTx/>
                <a:uFillTx/>
                <a:latin typeface="Arial"/>
                <a:ea typeface="+mn-ea"/>
                <a:cs typeface="+mn-cs"/>
              </a:rPr>
              <a:t>, the multiple correlation coefficient. R can be considered to be one measure of the quality of the prediction of the dependent variable. A value of 0.760, indicates a good level of prediction.</a:t>
            </a:r>
            <a:endParaRPr kumimoji="0" lang="en-MY"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6" name="Straight Arrow Connector 5">
            <a:extLst>
              <a:ext uri="{FF2B5EF4-FFF2-40B4-BE49-F238E27FC236}">
                <a16:creationId xmlns:a16="http://schemas.microsoft.com/office/drawing/2014/main" id="{DFA57BC0-A148-4FFA-B696-661E376974FB}"/>
              </a:ext>
            </a:extLst>
          </p:cNvPr>
          <p:cNvCxnSpPr/>
          <p:nvPr/>
        </p:nvCxnSpPr>
        <p:spPr bwMode="auto">
          <a:xfrm flipV="1">
            <a:off x="209862" y="2967335"/>
            <a:ext cx="3657600" cy="67527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973592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65D50-0FA9-47A1-B91A-A6703C1AD641}"/>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32D54AE5-EC38-4938-9255-DFFD7418AFB1}"/>
              </a:ext>
            </a:extLst>
          </p:cNvPr>
          <p:cNvSpPr>
            <a:spLocks noGrp="1"/>
          </p:cNvSpPr>
          <p:nvPr>
            <p:ph idx="1"/>
          </p:nvPr>
        </p:nvSpPr>
        <p:spPr/>
        <p:txBody>
          <a:bodyPr/>
          <a:lstStyle/>
          <a:p>
            <a:endParaRPr lang="en-MY"/>
          </a:p>
        </p:txBody>
      </p:sp>
      <p:sp>
        <p:nvSpPr>
          <p:cNvPr id="4" name="Footer Placeholder 3">
            <a:extLst>
              <a:ext uri="{FF2B5EF4-FFF2-40B4-BE49-F238E27FC236}">
                <a16:creationId xmlns:a16="http://schemas.microsoft.com/office/drawing/2014/main" id="{C4A5EBF9-087A-4EB2-8B4A-E083B9CEB1ED}"/>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5" name="Picture 4">
            <a:extLst>
              <a:ext uri="{FF2B5EF4-FFF2-40B4-BE49-F238E27FC236}">
                <a16:creationId xmlns:a16="http://schemas.microsoft.com/office/drawing/2014/main" id="{4ED4BE45-31DA-41C7-A012-AC76C6369B80}"/>
              </a:ext>
            </a:extLst>
          </p:cNvPr>
          <p:cNvPicPr>
            <a:picLocks noChangeAspect="1"/>
          </p:cNvPicPr>
          <p:nvPr/>
        </p:nvPicPr>
        <p:blipFill>
          <a:blip r:embed="rId2"/>
          <a:stretch>
            <a:fillRect/>
          </a:stretch>
        </p:blipFill>
        <p:spPr>
          <a:xfrm>
            <a:off x="0" y="0"/>
            <a:ext cx="12192000" cy="6623050"/>
          </a:xfrm>
          <a:prstGeom prst="rect">
            <a:avLst/>
          </a:prstGeom>
        </p:spPr>
      </p:pic>
    </p:spTree>
    <p:extLst>
      <p:ext uri="{BB962C8B-B14F-4D97-AF65-F5344CB8AC3E}">
        <p14:creationId xmlns:p14="http://schemas.microsoft.com/office/powerpoint/2010/main" val="3240989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2362200" y="457200"/>
            <a:ext cx="8077200" cy="990600"/>
          </a:xfrm>
        </p:spPr>
        <p:txBody>
          <a:bodyPr/>
          <a:lstStyle/>
          <a:p>
            <a:r>
              <a:rPr lang="en-US" sz="3400" b="1" dirty="0">
                <a:solidFill>
                  <a:srgbClr val="FF0000"/>
                </a:solidFill>
              </a:rPr>
              <a:t>Linear Regression</a:t>
            </a:r>
          </a:p>
        </p:txBody>
      </p:sp>
      <p:sp>
        <p:nvSpPr>
          <p:cNvPr id="5123" name="Rectangle 3"/>
          <p:cNvSpPr>
            <a:spLocks noGrp="1" noChangeArrowheads="1"/>
          </p:cNvSpPr>
          <p:nvPr>
            <p:ph type="body" idx="4294967295"/>
          </p:nvPr>
        </p:nvSpPr>
        <p:spPr>
          <a:xfrm>
            <a:off x="1905000" y="1676400"/>
            <a:ext cx="8458200" cy="4724400"/>
          </a:xfrm>
        </p:spPr>
        <p:txBody>
          <a:bodyPr/>
          <a:lstStyle/>
          <a:p>
            <a:pPr>
              <a:spcBef>
                <a:spcPct val="50000"/>
              </a:spcBef>
            </a:pPr>
            <a:r>
              <a:rPr lang="en-US" b="1">
                <a:cs typeface="Arial" charset="0"/>
              </a:rPr>
              <a:t>Linear:</a:t>
            </a:r>
            <a:r>
              <a:rPr lang="en-US" b="1">
                <a:solidFill>
                  <a:schemeClr val="accent2"/>
                </a:solidFill>
                <a:cs typeface="Arial" charset="0"/>
              </a:rPr>
              <a:t> </a:t>
            </a:r>
            <a:r>
              <a:rPr lang="en-US">
                <a:cs typeface="Arial" charset="0"/>
              </a:rPr>
              <a:t>Straight line.</a:t>
            </a:r>
          </a:p>
          <a:p>
            <a:pPr>
              <a:spcBef>
                <a:spcPct val="50000"/>
              </a:spcBef>
            </a:pPr>
            <a:r>
              <a:rPr lang="en-US" b="1">
                <a:cs typeface="Arial" charset="0"/>
              </a:rPr>
              <a:t>Regression: </a:t>
            </a:r>
            <a:r>
              <a:rPr lang="en-US">
                <a:cs typeface="Arial" charset="0"/>
              </a:rPr>
              <a:t>Finds the model that minimizes the total variation in the data (i.e., the best fit).</a:t>
            </a:r>
            <a:endParaRPr lang="en-US">
              <a:solidFill>
                <a:schemeClr val="accent2"/>
              </a:solidFill>
              <a:cs typeface="Arial" charset="0"/>
            </a:endParaRPr>
          </a:p>
          <a:p>
            <a:pPr>
              <a:spcBef>
                <a:spcPct val="50000"/>
              </a:spcBef>
            </a:pPr>
            <a:r>
              <a:rPr lang="en-US" b="1">
                <a:cs typeface="Arial" charset="0"/>
              </a:rPr>
              <a:t>Linear Regression: </a:t>
            </a:r>
            <a:r>
              <a:rPr lang="en-US">
                <a:cs typeface="Arial" charset="0"/>
              </a:rPr>
              <a:t>Can be divided into two categories:</a:t>
            </a:r>
          </a:p>
          <a:p>
            <a:pPr lvl="1">
              <a:spcBef>
                <a:spcPts val="600"/>
              </a:spcBef>
            </a:pPr>
            <a:r>
              <a:rPr lang="en-US">
                <a:cs typeface="Arial" charset="0"/>
              </a:rPr>
              <a:t>Simple regression</a:t>
            </a:r>
          </a:p>
          <a:p>
            <a:pPr lvl="1">
              <a:spcBef>
                <a:spcPts val="600"/>
              </a:spcBef>
            </a:pPr>
            <a:r>
              <a:rPr lang="en-US">
                <a:cs typeface="Arial" charset="0"/>
              </a:rPr>
              <a:t>Multiple regression</a:t>
            </a:r>
          </a:p>
        </p:txBody>
      </p:sp>
    </p:spTree>
    <p:extLst>
      <p:ext uri="{BB962C8B-B14F-4D97-AF65-F5344CB8AC3E}">
        <p14:creationId xmlns:p14="http://schemas.microsoft.com/office/powerpoint/2010/main" val="18401606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up)">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up)">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wipe(up)">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wipe(up)">
                                      <p:cBhvr>
                                        <p:cTn id="22" dur="500"/>
                                        <p:tgtEl>
                                          <p:spTgt spid="51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wipe(up)">
                                      <p:cBhvr>
                                        <p:cTn id="27"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965430" y="112545"/>
            <a:ext cx="7226549" cy="1802883"/>
          </a:xfrm>
        </p:spPr>
        <p:txBody>
          <a:bodyPr anchor="b">
            <a:normAutofit/>
          </a:bodyPr>
          <a:lstStyle/>
          <a:p>
            <a:pPr>
              <a:lnSpc>
                <a:spcPct val="90000"/>
              </a:lnSpc>
            </a:pPr>
            <a:r>
              <a:rPr lang="en-US" b="1" baseline="30000" dirty="0">
                <a:solidFill>
                  <a:srgbClr val="002060"/>
                </a:solidFill>
                <a:latin typeface="Calibri"/>
                <a:cs typeface="Calibri"/>
              </a:rPr>
              <a:t>Inferential Statistics:</a:t>
            </a:r>
            <a:r>
              <a:rPr lang="en-US" b="1" dirty="0">
                <a:solidFill>
                  <a:srgbClr val="002060"/>
                </a:solidFill>
                <a:latin typeface="Calibri"/>
                <a:cs typeface="Calibri"/>
              </a:rPr>
              <a:t> </a:t>
            </a:r>
            <a:r>
              <a:rPr lang="en-US" b="1" baseline="30000" dirty="0">
                <a:solidFill>
                  <a:srgbClr val="002060"/>
                </a:solidFill>
                <a:latin typeface="Calibri"/>
                <a:cs typeface="Calibri"/>
              </a:rPr>
              <a:t>Examining</a:t>
            </a:r>
            <a:r>
              <a:rPr lang="en-US" b="1" dirty="0">
                <a:solidFill>
                  <a:srgbClr val="002060"/>
                </a:solidFill>
                <a:latin typeface="Calibri"/>
                <a:cs typeface="Calibri"/>
              </a:rPr>
              <a:t> </a:t>
            </a:r>
            <a:r>
              <a:rPr lang="en-US" b="1" baseline="30000" dirty="0">
                <a:solidFill>
                  <a:srgbClr val="002060"/>
                </a:solidFill>
                <a:latin typeface="Calibri"/>
                <a:cs typeface="Calibri"/>
              </a:rPr>
              <a:t>Relationships</a:t>
            </a:r>
            <a:endParaRPr lang="en-US" b="1" dirty="0">
              <a:solidFill>
                <a:srgbClr val="002060"/>
              </a:solidFill>
              <a:latin typeface="Calibri"/>
              <a:cs typeface="Calibri"/>
            </a:endParaRPr>
          </a:p>
        </p:txBody>
      </p:sp>
      <p:sp>
        <p:nvSpPr>
          <p:cNvPr id="3" name="Content Placeholder 2"/>
          <p:cNvSpPr>
            <a:spLocks noGrp="1"/>
          </p:cNvSpPr>
          <p:nvPr>
            <p:ph idx="1"/>
          </p:nvPr>
        </p:nvSpPr>
        <p:spPr>
          <a:xfrm>
            <a:off x="4965431" y="2438400"/>
            <a:ext cx="7226549" cy="3785419"/>
          </a:xfrm>
        </p:spPr>
        <p:txBody>
          <a:bodyPr>
            <a:normAutofit/>
          </a:bodyPr>
          <a:lstStyle/>
          <a:p>
            <a:r>
              <a:rPr lang="en-US" sz="2800" dirty="0">
                <a:latin typeface="Calibri"/>
                <a:cs typeface="Calibri"/>
              </a:rPr>
              <a:t>Popular inferential statistics examining relationships between variables include:</a:t>
            </a:r>
          </a:p>
          <a:p>
            <a:r>
              <a:rPr lang="en-US" sz="2800" dirty="0">
                <a:latin typeface="Calibri"/>
                <a:cs typeface="Calibri"/>
              </a:rPr>
              <a:t>Correlations (Pearson, Spearman, </a:t>
            </a:r>
            <a:r>
              <a:rPr lang="en-US" sz="2800" dirty="0" err="1">
                <a:latin typeface="Calibri"/>
                <a:cs typeface="Calibri"/>
              </a:rPr>
              <a:t>etc</a:t>
            </a:r>
            <a:r>
              <a:rPr lang="en-US" sz="2800" dirty="0">
                <a:latin typeface="Calibri"/>
                <a:cs typeface="Calibri"/>
              </a:rPr>
              <a:t>)</a:t>
            </a:r>
          </a:p>
          <a:p>
            <a:r>
              <a:rPr lang="en-US" sz="2800" dirty="0">
                <a:latin typeface="Calibri"/>
                <a:cs typeface="Calibri"/>
              </a:rPr>
              <a:t>Chi-square test</a:t>
            </a:r>
          </a:p>
          <a:p>
            <a:r>
              <a:rPr lang="en-US" sz="2800" dirty="0">
                <a:latin typeface="Calibri"/>
                <a:cs typeface="Calibri"/>
              </a:rPr>
              <a:t>Simple linear regression and Multiple Regression</a:t>
            </a:r>
          </a:p>
        </p:txBody>
      </p:sp>
      <p:pic>
        <p:nvPicPr>
          <p:cNvPr id="7" name="Picture 6">
            <a:extLst>
              <a:ext uri="{FF2B5EF4-FFF2-40B4-BE49-F238E27FC236}">
                <a16:creationId xmlns:a16="http://schemas.microsoft.com/office/drawing/2014/main" id="{ECE8476D-DBB3-464D-8D55-C73A448C40FD}"/>
              </a:ext>
            </a:extLst>
          </p:cNvPr>
          <p:cNvPicPr>
            <a:picLocks noChangeAspect="1"/>
          </p:cNvPicPr>
          <p:nvPr/>
        </p:nvPicPr>
        <p:blipFill rotWithShape="1">
          <a:blip r:embed="rId2"/>
          <a:srcRect l="12159" r="42722" b="-1"/>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BA3F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592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pitchFamily="34" charset="0"/>
                <a:ea typeface="+mn-ea"/>
                <a:cs typeface="+mn-cs"/>
              </a:rPr>
              <a:t>Basic Biostat</a:t>
            </a:r>
          </a:p>
        </p:txBody>
      </p:sp>
      <p:sp>
        <p:nvSpPr>
          <p:cNvPr id="6" name="Footer Placeholder 5"/>
          <p:cNvSpPr>
            <a:spLocks noGrp="1"/>
          </p:cNvSpPr>
          <p:nvPr>
            <p:ph type="ftr" sz="quarter" idx="4294967295"/>
          </p:nvPr>
        </p:nvSpPr>
        <p:spPr>
          <a:xfrm>
            <a:off x="4648200" y="6356351"/>
            <a:ext cx="2895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charset="0"/>
                <a:ea typeface="+mn-ea"/>
                <a:cs typeface="+mn-cs"/>
              </a:rPr>
              <a:t>15: Multiple Linear Regression</a:t>
            </a:r>
          </a:p>
        </p:txBody>
      </p:sp>
      <p:sp>
        <p:nvSpPr>
          <p:cNvPr id="7" name="Slide Number Placeholder 6"/>
          <p:cNvSpPr>
            <a:spLocks noGrp="1"/>
          </p:cNvSpPr>
          <p:nvPr>
            <p:ph type="sldNum" sz="quarter" idx="4294967295"/>
          </p:nvPr>
        </p:nvSpPr>
        <p:spPr>
          <a:xfrm>
            <a:off x="8077200" y="6356351"/>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209441-E563-47E2-A963-0EEF7533DAA5}" type="slidenum">
              <a:rPr kumimoji="0" 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43746" name="Rectangle 2"/>
          <p:cNvSpPr>
            <a:spLocks noGrp="1" noChangeArrowheads="1"/>
          </p:cNvSpPr>
          <p:nvPr>
            <p:ph type="title"/>
          </p:nvPr>
        </p:nvSpPr>
        <p:spPr/>
        <p:txBody>
          <a:bodyPr/>
          <a:lstStyle/>
          <a:p>
            <a:r>
              <a:rPr lang="en-US" sz="5400" dirty="0">
                <a:solidFill>
                  <a:srgbClr val="FF0000"/>
                </a:solidFill>
              </a:rPr>
              <a:t>Simple Regression</a:t>
            </a:r>
          </a:p>
        </p:txBody>
      </p:sp>
      <p:sp>
        <p:nvSpPr>
          <p:cNvPr id="543747" name="Rectangle 3"/>
          <p:cNvSpPr>
            <a:spLocks noGrp="1" noChangeArrowheads="1"/>
          </p:cNvSpPr>
          <p:nvPr>
            <p:ph type="body" idx="1"/>
          </p:nvPr>
        </p:nvSpPr>
        <p:spPr>
          <a:xfrm>
            <a:off x="1981200" y="1600201"/>
            <a:ext cx="8229600" cy="1909763"/>
          </a:xfrm>
        </p:spPr>
        <p:txBody>
          <a:bodyPr/>
          <a:lstStyle/>
          <a:p>
            <a:pPr marL="0" indent="0">
              <a:buNone/>
            </a:pPr>
            <a:r>
              <a:rPr lang="en-US" b="1"/>
              <a:t>Simple regression</a:t>
            </a:r>
            <a:r>
              <a:rPr lang="en-US"/>
              <a:t> considers the relation between a single explanatory variable and response variable</a:t>
            </a:r>
          </a:p>
        </p:txBody>
      </p:sp>
      <p:pic>
        <p:nvPicPr>
          <p:cNvPr id="5437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76" y="3587751"/>
            <a:ext cx="3821113" cy="2220913"/>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946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43752"/>
                                        </p:tgtEl>
                                        <p:attrNameLst>
                                          <p:attrName>style.visibility</p:attrName>
                                        </p:attrNameLst>
                                      </p:cBhvr>
                                      <p:to>
                                        <p:strVal val="visible"/>
                                      </p:to>
                                    </p:set>
                                    <p:animEffect transition="in" filter="blinds(horizontal)">
                                      <p:cBhvr>
                                        <p:cTn id="7" dur="500"/>
                                        <p:tgtEl>
                                          <p:spTgt spid="543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pitchFamily="34" charset="0"/>
                <a:ea typeface="+mn-ea"/>
                <a:cs typeface="+mn-cs"/>
              </a:rPr>
              <a:t>Basic Biostat</a:t>
            </a:r>
          </a:p>
        </p:txBody>
      </p:sp>
      <p:sp>
        <p:nvSpPr>
          <p:cNvPr id="7" name="Footer Placeholder 6"/>
          <p:cNvSpPr>
            <a:spLocks noGrp="1"/>
          </p:cNvSpPr>
          <p:nvPr>
            <p:ph type="ftr" sz="quarter" idx="4294967295"/>
          </p:nvPr>
        </p:nvSpPr>
        <p:spPr>
          <a:xfrm>
            <a:off x="4648200" y="6356351"/>
            <a:ext cx="2895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charset="0"/>
                <a:ea typeface="+mn-ea"/>
                <a:cs typeface="+mn-cs"/>
              </a:rPr>
              <a:t>15: Multiple Linear Regression</a:t>
            </a:r>
          </a:p>
        </p:txBody>
      </p:sp>
      <p:sp>
        <p:nvSpPr>
          <p:cNvPr id="8" name="Slide Number Placeholder 7"/>
          <p:cNvSpPr>
            <a:spLocks noGrp="1"/>
          </p:cNvSpPr>
          <p:nvPr>
            <p:ph type="sldNum" sz="quarter" idx="4294967295"/>
          </p:nvPr>
        </p:nvSpPr>
        <p:spPr>
          <a:xfrm>
            <a:off x="8077200" y="6356351"/>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D1293D-C63C-4AF4-B3A7-4DB11ADBCD6E}" type="slidenum">
              <a:rPr kumimoji="0" lang="en-US" sz="1800" b="0" i="0" u="none" strike="noStrike" kern="1200" cap="none" spc="0" normalizeH="0" baseline="0" noProof="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70370" name="Rectangle 2"/>
          <p:cNvSpPr>
            <a:spLocks noGrp="1" noChangeArrowheads="1"/>
          </p:cNvSpPr>
          <p:nvPr>
            <p:ph type="title"/>
          </p:nvPr>
        </p:nvSpPr>
        <p:spPr>
          <a:xfrm>
            <a:off x="1981200" y="274639"/>
            <a:ext cx="8229600" cy="820737"/>
          </a:xfrm>
        </p:spPr>
        <p:txBody>
          <a:bodyPr/>
          <a:lstStyle/>
          <a:p>
            <a:pPr marL="838200" indent="-838200"/>
            <a:r>
              <a:rPr lang="en-US" sz="5400" dirty="0">
                <a:solidFill>
                  <a:srgbClr val="FF0000"/>
                </a:solidFill>
              </a:rPr>
              <a:t>Multiple Regression</a:t>
            </a:r>
          </a:p>
        </p:txBody>
      </p:sp>
      <p:sp>
        <p:nvSpPr>
          <p:cNvPr id="570371" name="Rectangle 3"/>
          <p:cNvSpPr>
            <a:spLocks noGrp="1" noChangeArrowheads="1"/>
          </p:cNvSpPr>
          <p:nvPr>
            <p:ph type="body" idx="1"/>
          </p:nvPr>
        </p:nvSpPr>
        <p:spPr>
          <a:xfrm>
            <a:off x="1981200" y="1163638"/>
            <a:ext cx="8229600" cy="1479550"/>
          </a:xfrm>
        </p:spPr>
        <p:txBody>
          <a:bodyPr/>
          <a:lstStyle/>
          <a:p>
            <a:pPr marL="0" indent="0">
              <a:buNone/>
            </a:pPr>
            <a:r>
              <a:rPr lang="en-US" sz="2800" b="1"/>
              <a:t>Multiple regression</a:t>
            </a:r>
            <a:r>
              <a:rPr lang="en-US" sz="2800"/>
              <a:t> simultaneously considers the influence of multiple explanatory variables on a response variable Y</a:t>
            </a:r>
          </a:p>
        </p:txBody>
      </p:sp>
      <p:pic>
        <p:nvPicPr>
          <p:cNvPr id="5703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1" y="2722563"/>
            <a:ext cx="2398713" cy="3230562"/>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0374" name="Text Box 6"/>
          <p:cNvSpPr txBox="1">
            <a:spLocks noChangeArrowheads="1"/>
          </p:cNvSpPr>
          <p:nvPr/>
        </p:nvSpPr>
        <p:spPr bwMode="auto">
          <a:xfrm>
            <a:off x="6078539" y="2786064"/>
            <a:ext cx="395128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a:solidFill>
                  <a:schemeClr val="tx1"/>
                </a:solidFill>
                <a:latin typeface="Arial" charset="0"/>
              </a:defRPr>
            </a:lvl1pPr>
            <a:lvl2pPr marL="744538">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mn-ea"/>
                <a:cs typeface="+mn-cs"/>
              </a:rPr>
              <a:t>The intent is to look at the independent effect of each variable</a:t>
            </a:r>
          </a:p>
        </p:txBody>
      </p:sp>
    </p:spTree>
    <p:extLst>
      <p:ext uri="{BB962C8B-B14F-4D97-AF65-F5344CB8AC3E}">
        <p14:creationId xmlns:p14="http://schemas.microsoft.com/office/powerpoint/2010/main" val="1642760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70373"/>
                                        </p:tgtEl>
                                        <p:attrNameLst>
                                          <p:attrName>style.visibility</p:attrName>
                                        </p:attrNameLst>
                                      </p:cBhvr>
                                      <p:to>
                                        <p:strVal val="visible"/>
                                      </p:to>
                                    </p:set>
                                    <p:animEffect transition="in" filter="blinds(horizontal)">
                                      <p:cBhvr>
                                        <p:cTn id="7" dur="500"/>
                                        <p:tgtEl>
                                          <p:spTgt spid="5703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0374"/>
                                        </p:tgtEl>
                                        <p:attrNameLst>
                                          <p:attrName>style.visibility</p:attrName>
                                        </p:attrNameLst>
                                      </p:cBhvr>
                                      <p:to>
                                        <p:strVal val="visible"/>
                                      </p:to>
                                    </p:set>
                                    <p:animEffect transition="in" filter="blinds(horizontal)">
                                      <p:cBhvr>
                                        <p:cTn id="12" dur="500"/>
                                        <p:tgtEl>
                                          <p:spTgt spid="570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4">
            <a:extLst>
              <a:ext uri="{FF2B5EF4-FFF2-40B4-BE49-F238E27FC236}">
                <a16:creationId xmlns:a16="http://schemas.microsoft.com/office/drawing/2014/main" id="{3060D23E-C4EC-4DA5-8720-4354E7C956FC}"/>
              </a:ext>
            </a:extLst>
          </p:cNvPr>
          <p:cNvSpPr>
            <a:spLocks noGrp="1" noChangeArrowheads="1"/>
          </p:cNvSpPr>
          <p:nvPr>
            <p:ph type="title"/>
          </p:nvPr>
        </p:nvSpPr>
        <p:spPr>
          <a:xfrm>
            <a:off x="0" y="38099"/>
            <a:ext cx="5817704" cy="1143000"/>
          </a:xfrm>
        </p:spPr>
        <p:txBody>
          <a:bodyPr/>
          <a:lstStyle/>
          <a:p>
            <a:r>
              <a:rPr lang="en-US" altLang="ja-JP" dirty="0">
                <a:solidFill>
                  <a:srgbClr val="FF0000"/>
                </a:solidFill>
                <a:latin typeface="Arial" panose="020B0604020202020204" pitchFamily="34" charset="0"/>
                <a:ea typeface="MS PGothic" panose="020B0600070205080204" pitchFamily="34" charset="-128"/>
              </a:rPr>
              <a:t>Regression Analysis</a:t>
            </a:r>
          </a:p>
        </p:txBody>
      </p:sp>
      <p:sp>
        <p:nvSpPr>
          <p:cNvPr id="10244" name="Rectangle 5">
            <a:extLst>
              <a:ext uri="{FF2B5EF4-FFF2-40B4-BE49-F238E27FC236}">
                <a16:creationId xmlns:a16="http://schemas.microsoft.com/office/drawing/2014/main" id="{CBDA2AA6-67A4-42B9-8850-853B2D83C516}"/>
              </a:ext>
            </a:extLst>
          </p:cNvPr>
          <p:cNvSpPr>
            <a:spLocks noGrp="1" noChangeArrowheads="1"/>
          </p:cNvSpPr>
          <p:nvPr>
            <p:ph type="body" sz="half" idx="1"/>
          </p:nvPr>
        </p:nvSpPr>
        <p:spPr>
          <a:xfrm>
            <a:off x="0" y="1030356"/>
            <a:ext cx="5817704" cy="2185988"/>
          </a:xfrm>
        </p:spPr>
        <p:txBody>
          <a:bodyPr>
            <a:normAutofit fontScale="92500"/>
          </a:bodyPr>
          <a:lstStyle/>
          <a:p>
            <a:r>
              <a:rPr lang="en-US" altLang="ja-JP" sz="2800" dirty="0">
                <a:latin typeface="Arial" panose="020B0604020202020204" pitchFamily="34" charset="0"/>
                <a:ea typeface="MS PGothic" panose="020B0600070205080204" pitchFamily="34" charset="-128"/>
              </a:rPr>
              <a:t>Click ‘Analyze,’ ‘Regression,’ then click ‘Linear’ from the main menu.</a:t>
            </a:r>
          </a:p>
          <a:p>
            <a:r>
              <a:rPr lang="en-US" altLang="ja-JP" sz="2800" dirty="0">
                <a:latin typeface="Arial" panose="020B0604020202020204" pitchFamily="34" charset="0"/>
                <a:ea typeface="MS PGothic" panose="020B0600070205080204" pitchFamily="34" charset="-128"/>
              </a:rPr>
              <a:t>Move in the </a:t>
            </a:r>
            <a:r>
              <a:rPr lang="en-US" altLang="ja-JP" sz="2800" dirty="0" err="1">
                <a:latin typeface="Arial" panose="020B0604020202020204" pitchFamily="34" charset="0"/>
                <a:ea typeface="MS PGothic" panose="020B0600070205080204" pitchFamily="34" charset="-128"/>
              </a:rPr>
              <a:t>Dependant</a:t>
            </a:r>
            <a:r>
              <a:rPr lang="en-US" altLang="ja-JP" sz="2800" dirty="0">
                <a:latin typeface="Arial" panose="020B0604020202020204" pitchFamily="34" charset="0"/>
                <a:ea typeface="MS PGothic" panose="020B0600070205080204" pitchFamily="34" charset="-128"/>
              </a:rPr>
              <a:t> Variable</a:t>
            </a:r>
          </a:p>
          <a:p>
            <a:r>
              <a:rPr lang="en-US" altLang="ja-JP" sz="2800" dirty="0">
                <a:latin typeface="Arial" panose="020B0604020202020204" pitchFamily="34" charset="0"/>
                <a:ea typeface="MS PGothic" panose="020B0600070205080204" pitchFamily="34" charset="-128"/>
              </a:rPr>
              <a:t>Move in the Independent Variables</a:t>
            </a:r>
          </a:p>
          <a:p>
            <a:endParaRPr lang="ja-JP" altLang="en-US" sz="2800" dirty="0">
              <a:ea typeface="MS PGothic" panose="020B0600070205080204" pitchFamily="34" charset="-128"/>
            </a:endParaRPr>
          </a:p>
        </p:txBody>
      </p:sp>
      <p:pic>
        <p:nvPicPr>
          <p:cNvPr id="4" name="Picture 3">
            <a:extLst>
              <a:ext uri="{FF2B5EF4-FFF2-40B4-BE49-F238E27FC236}">
                <a16:creationId xmlns:a16="http://schemas.microsoft.com/office/drawing/2014/main" id="{EA01DB6C-2D68-453D-A889-7CA30945A136}"/>
              </a:ext>
            </a:extLst>
          </p:cNvPr>
          <p:cNvPicPr>
            <a:picLocks noChangeAspect="1"/>
          </p:cNvPicPr>
          <p:nvPr/>
        </p:nvPicPr>
        <p:blipFill>
          <a:blip r:embed="rId3"/>
          <a:stretch>
            <a:fillRect/>
          </a:stretch>
        </p:blipFill>
        <p:spPr>
          <a:xfrm>
            <a:off x="5556738" y="0"/>
            <a:ext cx="6635262" cy="5995987"/>
          </a:xfrm>
          <a:prstGeom prst="rect">
            <a:avLst/>
          </a:prstGeom>
        </p:spPr>
      </p:pic>
      <p:cxnSp>
        <p:nvCxnSpPr>
          <p:cNvPr id="6" name="Straight Arrow Connector 5">
            <a:extLst>
              <a:ext uri="{FF2B5EF4-FFF2-40B4-BE49-F238E27FC236}">
                <a16:creationId xmlns:a16="http://schemas.microsoft.com/office/drawing/2014/main" id="{59EA2EF7-BDA9-4523-84C7-7B026F76FEB3}"/>
              </a:ext>
            </a:extLst>
          </p:cNvPr>
          <p:cNvCxnSpPr/>
          <p:nvPr/>
        </p:nvCxnSpPr>
        <p:spPr>
          <a:xfrm flipV="1">
            <a:off x="5176911" y="1842868"/>
            <a:ext cx="3896751" cy="343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4B0517D-A570-4DA8-9496-EB39CC35DB91}"/>
              </a:ext>
            </a:extLst>
          </p:cNvPr>
          <p:cNvCxnSpPr/>
          <p:nvPr/>
        </p:nvCxnSpPr>
        <p:spPr>
          <a:xfrm>
            <a:off x="5181600" y="2716696"/>
            <a:ext cx="4081670" cy="269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038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6D7FC838-E324-47BA-9571-861897BE18A5}"/>
              </a:ext>
            </a:extLst>
          </p:cNvPr>
          <p:cNvSpPr>
            <a:spLocks noGrp="1" noChangeArrowheads="1"/>
          </p:cNvSpPr>
          <p:nvPr>
            <p:ph type="title"/>
          </p:nvPr>
        </p:nvSpPr>
        <p:spPr>
          <a:xfrm>
            <a:off x="0" y="76202"/>
            <a:ext cx="4956313" cy="685798"/>
          </a:xfrm>
        </p:spPr>
        <p:txBody>
          <a:bodyPr/>
          <a:lstStyle/>
          <a:p>
            <a:r>
              <a:rPr lang="en-US" altLang="ja-JP" sz="3600" dirty="0">
                <a:solidFill>
                  <a:srgbClr val="FF0000"/>
                </a:solidFill>
                <a:latin typeface="Arial" panose="020B0604020202020204" pitchFamily="34" charset="0"/>
                <a:ea typeface="MS PGothic" panose="020B0600070205080204" pitchFamily="34" charset="-128"/>
              </a:rPr>
              <a:t>Regression Analysis</a:t>
            </a:r>
          </a:p>
        </p:txBody>
      </p:sp>
      <p:pic>
        <p:nvPicPr>
          <p:cNvPr id="6" name="Picture 5">
            <a:extLst>
              <a:ext uri="{FF2B5EF4-FFF2-40B4-BE49-F238E27FC236}">
                <a16:creationId xmlns:a16="http://schemas.microsoft.com/office/drawing/2014/main" id="{AD32DFC8-E31C-4F88-9633-9D6C3770F3CB}"/>
              </a:ext>
            </a:extLst>
          </p:cNvPr>
          <p:cNvPicPr>
            <a:picLocks noChangeAspect="1"/>
          </p:cNvPicPr>
          <p:nvPr/>
        </p:nvPicPr>
        <p:blipFill>
          <a:blip r:embed="rId3"/>
          <a:stretch>
            <a:fillRect/>
          </a:stretch>
        </p:blipFill>
        <p:spPr>
          <a:xfrm>
            <a:off x="0" y="638174"/>
            <a:ext cx="6865034" cy="6219825"/>
          </a:xfrm>
          <a:prstGeom prst="rect">
            <a:avLst/>
          </a:prstGeom>
          <a:solidFill>
            <a:schemeClr val="bg1">
              <a:lumMod val="95000"/>
            </a:schemeClr>
          </a:solidFill>
          <a:ln>
            <a:solidFill>
              <a:schemeClr val="accent1"/>
            </a:solidFill>
          </a:ln>
        </p:spPr>
      </p:pic>
      <p:sp>
        <p:nvSpPr>
          <p:cNvPr id="5" name="TextBox 4">
            <a:extLst>
              <a:ext uri="{FF2B5EF4-FFF2-40B4-BE49-F238E27FC236}">
                <a16:creationId xmlns:a16="http://schemas.microsoft.com/office/drawing/2014/main" id="{5643D6FA-A7F6-49C5-941B-B7B8B3BC4956}"/>
              </a:ext>
            </a:extLst>
          </p:cNvPr>
          <p:cNvSpPr txBox="1"/>
          <p:nvPr/>
        </p:nvSpPr>
        <p:spPr>
          <a:xfrm>
            <a:off x="6527409" y="0"/>
            <a:ext cx="5664591" cy="3785652"/>
          </a:xfrm>
          <a:prstGeom prst="rect">
            <a:avLst/>
          </a:prstGeom>
          <a:solidFill>
            <a:schemeClr val="bg1">
              <a:lumMod val="95000"/>
            </a:schemeClr>
          </a:solid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This table provides the R and R2 values. The </a:t>
            </a:r>
            <a:r>
              <a:rPr kumimoji="0" lang="en-US" sz="2400" b="0" i="0" u="none" strike="noStrike" kern="1200" cap="none" spc="0" normalizeH="0" baseline="0" noProof="0" dirty="0">
                <a:ln>
                  <a:noFill/>
                </a:ln>
                <a:solidFill>
                  <a:srgbClr val="FF0000"/>
                </a:solidFill>
                <a:effectLst/>
                <a:uLnTx/>
                <a:uFillTx/>
                <a:latin typeface="Calibri"/>
                <a:ea typeface="+mn-ea"/>
                <a:cs typeface="+mn-cs"/>
              </a:rPr>
              <a:t>R value </a:t>
            </a:r>
            <a:r>
              <a:rPr kumimoji="0" lang="en-US" sz="2400" b="0" i="0" u="none" strike="noStrike" kern="1200" cap="none" spc="0" normalizeH="0" baseline="0" noProof="0" dirty="0">
                <a:ln>
                  <a:noFill/>
                </a:ln>
                <a:solidFill>
                  <a:prstClr val="black"/>
                </a:solidFill>
                <a:effectLst/>
                <a:uLnTx/>
                <a:uFillTx/>
                <a:latin typeface="Calibri"/>
                <a:ea typeface="+mn-ea"/>
                <a:cs typeface="+mn-cs"/>
              </a:rPr>
              <a:t>represents the simple correlation and is 0.687 (the "R" Column), which indicates a high degree of correlation. The </a:t>
            </a:r>
            <a:r>
              <a:rPr kumimoji="0" lang="en-US" sz="2400" b="0" i="0" u="none" strike="noStrike" kern="1200" cap="none" spc="0" normalizeH="0" baseline="0" noProof="0" dirty="0">
                <a:ln>
                  <a:noFill/>
                </a:ln>
                <a:solidFill>
                  <a:srgbClr val="FF0000"/>
                </a:solidFill>
                <a:effectLst/>
                <a:uLnTx/>
                <a:uFillTx/>
                <a:latin typeface="Calibri"/>
                <a:ea typeface="+mn-ea"/>
                <a:cs typeface="+mn-cs"/>
              </a:rPr>
              <a:t>R2 value </a:t>
            </a:r>
            <a:r>
              <a:rPr kumimoji="0" lang="en-US" sz="2400" b="0" i="0" u="none" strike="noStrike" kern="1200" cap="none" spc="0" normalizeH="0" baseline="0" noProof="0" dirty="0">
                <a:ln>
                  <a:noFill/>
                </a:ln>
                <a:solidFill>
                  <a:prstClr val="black"/>
                </a:solidFill>
                <a:effectLst/>
                <a:uLnTx/>
                <a:uFillTx/>
                <a:latin typeface="Calibri"/>
                <a:ea typeface="+mn-ea"/>
                <a:cs typeface="+mn-cs"/>
              </a:rPr>
              <a:t>(the "R Square" column) indicates how much of the total variation in the dependent variable, Customer satisfaction, can be explained by the independent variable, 47.1% can be explained, which is very large.</a:t>
            </a:r>
            <a:endParaRPr kumimoji="0" lang="en-MY"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B8984B6F-D9C7-4A56-A8ED-5120304FB661}"/>
              </a:ext>
            </a:extLst>
          </p:cNvPr>
          <p:cNvPicPr>
            <a:picLocks noChangeAspect="1"/>
          </p:cNvPicPr>
          <p:nvPr/>
        </p:nvPicPr>
        <p:blipFill>
          <a:blip r:embed="rId4"/>
          <a:stretch>
            <a:fillRect/>
          </a:stretch>
        </p:blipFill>
        <p:spPr>
          <a:xfrm>
            <a:off x="6414868" y="3785652"/>
            <a:ext cx="5777132" cy="3052578"/>
          </a:xfrm>
          <a:prstGeom prst="rect">
            <a:avLst/>
          </a:prstGeom>
          <a:ln>
            <a:solidFill>
              <a:schemeClr val="accent1"/>
            </a:solidFill>
          </a:ln>
        </p:spPr>
      </p:pic>
      <p:cxnSp>
        <p:nvCxnSpPr>
          <p:cNvPr id="4" name="Straight Arrow Connector 3">
            <a:extLst>
              <a:ext uri="{FF2B5EF4-FFF2-40B4-BE49-F238E27FC236}">
                <a16:creationId xmlns:a16="http://schemas.microsoft.com/office/drawing/2014/main" id="{0E6A5587-76E6-4E45-B6D7-98390FFE6C3E}"/>
              </a:ext>
            </a:extLst>
          </p:cNvPr>
          <p:cNvCxnSpPr>
            <a:cxnSpLocks/>
            <a:stCxn id="5" idx="1"/>
          </p:cNvCxnSpPr>
          <p:nvPr/>
        </p:nvCxnSpPr>
        <p:spPr>
          <a:xfrm flipH="1" flipV="1">
            <a:off x="4614203" y="1323972"/>
            <a:ext cx="1913206" cy="568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B87BC04-68C9-4AD5-A201-01212400ACDF}"/>
              </a:ext>
            </a:extLst>
          </p:cNvPr>
          <p:cNvSpPr txBox="1"/>
          <p:nvPr/>
        </p:nvSpPr>
        <p:spPr>
          <a:xfrm>
            <a:off x="0" y="1961613"/>
            <a:ext cx="6527409" cy="4924425"/>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200" b="1" i="0" u="none" strike="noStrike" kern="1200" cap="none" spc="0" normalizeH="0" baseline="0" noProof="0" dirty="0">
                <a:ln>
                  <a:noFill/>
                </a:ln>
                <a:solidFill>
                  <a:srgbClr val="333333"/>
                </a:solidFill>
                <a:effectLst/>
                <a:uLnTx/>
                <a:uFillTx/>
                <a:latin typeface="ProximaNova"/>
                <a:ea typeface="+mn-ea"/>
                <a:cs typeface="+mn-cs"/>
              </a:rPr>
              <a:t>R</a:t>
            </a:r>
            <a:r>
              <a:rPr kumimoji="0" lang="en-US" sz="2200" b="0" i="0" u="none" strike="noStrike" kern="1200" cap="none" spc="0" normalizeH="0" baseline="0" noProof="0" dirty="0">
                <a:ln>
                  <a:noFill/>
                </a:ln>
                <a:solidFill>
                  <a:srgbClr val="333333"/>
                </a:solidFill>
                <a:effectLst/>
                <a:uLnTx/>
                <a:uFillTx/>
                <a:latin typeface="ProximaNova"/>
                <a:ea typeface="+mn-ea"/>
                <a:cs typeface="+mn-cs"/>
              </a:rPr>
              <a:t> – R is the square root of R-Squared and is the correlation between the observed and predicted values of dependent variable.</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dirty="0">
                <a:ln>
                  <a:noFill/>
                </a:ln>
                <a:solidFill>
                  <a:srgbClr val="333333"/>
                </a:solidFill>
                <a:effectLst/>
                <a:uLnTx/>
                <a:uFillTx/>
                <a:latin typeface="ProximaNova"/>
                <a:ea typeface="+mn-ea"/>
                <a:cs typeface="+mn-cs"/>
              </a:rPr>
              <a:t> </a:t>
            </a:r>
            <a:r>
              <a:rPr kumimoji="0" lang="en-US" sz="2200" b="1" i="0" u="none" strike="noStrike" kern="1200" cap="none" spc="0" normalizeH="0" baseline="0" noProof="0" dirty="0">
                <a:ln>
                  <a:noFill/>
                </a:ln>
                <a:solidFill>
                  <a:srgbClr val="333333"/>
                </a:solidFill>
                <a:effectLst/>
                <a:uLnTx/>
                <a:uFillTx/>
                <a:latin typeface="ProximaNova"/>
                <a:ea typeface="+mn-ea"/>
                <a:cs typeface="+mn-cs"/>
              </a:rPr>
              <a:t>R-Square</a:t>
            </a:r>
            <a:r>
              <a:rPr kumimoji="0" lang="en-US" sz="2200" b="0" i="0" u="none" strike="noStrike" kern="1200" cap="none" spc="0" normalizeH="0" baseline="0" noProof="0" dirty="0">
                <a:ln>
                  <a:noFill/>
                </a:ln>
                <a:solidFill>
                  <a:srgbClr val="333333"/>
                </a:solidFill>
                <a:effectLst/>
                <a:uLnTx/>
                <a:uFillTx/>
                <a:latin typeface="ProximaNova"/>
                <a:ea typeface="+mn-ea"/>
                <a:cs typeface="+mn-cs"/>
              </a:rPr>
              <a:t> – R-Square is the proportion of variance in the dependent variable which can be predicted from the independent variables.   This value indicates that 47.1% of the variance in dependent variable can be predicted from the independent.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ProximaNova"/>
                <a:ea typeface="+mn-ea"/>
                <a:cs typeface="+mn-cs"/>
              </a:rPr>
              <a:t>R-Square is also called the coefficient of determination.</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200" b="1" i="0" u="none" strike="noStrike" kern="1200" cap="none" spc="0" normalizeH="0" baseline="0" noProof="0" dirty="0">
                <a:ln>
                  <a:noFill/>
                </a:ln>
                <a:solidFill>
                  <a:srgbClr val="333333"/>
                </a:solidFill>
                <a:effectLst/>
                <a:uLnTx/>
                <a:uFillTx/>
                <a:latin typeface="ProximaNova"/>
                <a:ea typeface="+mn-ea"/>
                <a:cs typeface="+mn-cs"/>
              </a:rPr>
              <a:t>Adjusted R-square</a:t>
            </a:r>
            <a:r>
              <a:rPr kumimoji="0" lang="en-US" sz="2200" b="0" i="0" u="none" strike="noStrike" kern="1200" cap="none" spc="0" normalizeH="0" baseline="0" noProof="0" dirty="0">
                <a:ln>
                  <a:noFill/>
                </a:ln>
                <a:solidFill>
                  <a:srgbClr val="333333"/>
                </a:solidFill>
                <a:effectLst/>
                <a:uLnTx/>
                <a:uFillTx/>
                <a:latin typeface="ProximaNova"/>
                <a:ea typeface="+mn-ea"/>
                <a:cs typeface="+mn-cs"/>
              </a:rPr>
              <a:t> –  The adjusted R-square attempts to yield a more honest value to estimate the R-squared for the population.   The value of R-square was .471, while the value of </a:t>
            </a:r>
            <a:r>
              <a:rPr kumimoji="0" lang="en-US" sz="2400" b="0" i="0" u="none" strike="noStrike" kern="1200" cap="none" spc="0" normalizeH="0" baseline="0" noProof="0" dirty="0">
                <a:ln>
                  <a:noFill/>
                </a:ln>
                <a:solidFill>
                  <a:srgbClr val="333333"/>
                </a:solidFill>
                <a:effectLst/>
                <a:uLnTx/>
                <a:uFillTx/>
                <a:latin typeface="ProximaNova"/>
                <a:ea typeface="+mn-ea"/>
                <a:cs typeface="+mn-cs"/>
              </a:rPr>
              <a:t>Adjusted R-square was .461</a:t>
            </a:r>
            <a:endParaRPr kumimoji="0" lang="en-US" sz="2200" b="0" i="0" u="none" strike="noStrike" kern="1200" cap="none" spc="0" normalizeH="0" baseline="0" noProof="0" dirty="0">
              <a:ln>
                <a:noFill/>
              </a:ln>
              <a:solidFill>
                <a:srgbClr val="333333"/>
              </a:solidFill>
              <a:effectLst/>
              <a:uLnTx/>
              <a:uFillTx/>
              <a:latin typeface="ProximaNova"/>
              <a:ea typeface="+mn-ea"/>
              <a:cs typeface="+mn-cs"/>
            </a:endParaRPr>
          </a:p>
        </p:txBody>
      </p:sp>
    </p:spTree>
    <p:extLst>
      <p:ext uri="{BB962C8B-B14F-4D97-AF65-F5344CB8AC3E}">
        <p14:creationId xmlns:p14="http://schemas.microsoft.com/office/powerpoint/2010/main" val="1326598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6D7FC838-E324-47BA-9571-861897BE18A5}"/>
              </a:ext>
            </a:extLst>
          </p:cNvPr>
          <p:cNvSpPr>
            <a:spLocks noGrp="1" noChangeArrowheads="1"/>
          </p:cNvSpPr>
          <p:nvPr>
            <p:ph type="title"/>
          </p:nvPr>
        </p:nvSpPr>
        <p:spPr>
          <a:xfrm>
            <a:off x="0" y="76202"/>
            <a:ext cx="6865034" cy="685798"/>
          </a:xfrm>
        </p:spPr>
        <p:txBody>
          <a:bodyPr/>
          <a:lstStyle/>
          <a:p>
            <a:r>
              <a:rPr lang="en-US" altLang="ja-JP" sz="3600" dirty="0">
                <a:solidFill>
                  <a:srgbClr val="FF0000"/>
                </a:solidFill>
                <a:latin typeface="Arial" panose="020B0604020202020204" pitchFamily="34" charset="0"/>
                <a:ea typeface="MS PGothic" panose="020B0600070205080204" pitchFamily="34" charset="-128"/>
              </a:rPr>
              <a:t>Regression Analysis - ANOVA</a:t>
            </a:r>
          </a:p>
        </p:txBody>
      </p:sp>
      <p:pic>
        <p:nvPicPr>
          <p:cNvPr id="6" name="Picture 5">
            <a:extLst>
              <a:ext uri="{FF2B5EF4-FFF2-40B4-BE49-F238E27FC236}">
                <a16:creationId xmlns:a16="http://schemas.microsoft.com/office/drawing/2014/main" id="{AD32DFC8-E31C-4F88-9633-9D6C3770F3CB}"/>
              </a:ext>
            </a:extLst>
          </p:cNvPr>
          <p:cNvPicPr>
            <a:picLocks noChangeAspect="1"/>
          </p:cNvPicPr>
          <p:nvPr/>
        </p:nvPicPr>
        <p:blipFill>
          <a:blip r:embed="rId3"/>
          <a:stretch>
            <a:fillRect/>
          </a:stretch>
        </p:blipFill>
        <p:spPr>
          <a:xfrm>
            <a:off x="-76200" y="762000"/>
            <a:ext cx="7017434" cy="6402657"/>
          </a:xfrm>
          <a:prstGeom prst="rect">
            <a:avLst/>
          </a:prstGeom>
          <a:solidFill>
            <a:schemeClr val="bg1">
              <a:lumMod val="95000"/>
            </a:schemeClr>
          </a:solidFill>
          <a:ln>
            <a:solidFill>
              <a:schemeClr val="accent1"/>
            </a:solidFill>
          </a:ln>
        </p:spPr>
      </p:pic>
      <p:sp>
        <p:nvSpPr>
          <p:cNvPr id="7" name="TextBox 6">
            <a:extLst>
              <a:ext uri="{FF2B5EF4-FFF2-40B4-BE49-F238E27FC236}">
                <a16:creationId xmlns:a16="http://schemas.microsoft.com/office/drawing/2014/main" id="{C10B4FD3-65F6-4963-8D51-149C2034E87C}"/>
              </a:ext>
            </a:extLst>
          </p:cNvPr>
          <p:cNvSpPr txBox="1"/>
          <p:nvPr/>
        </p:nvSpPr>
        <p:spPr>
          <a:xfrm>
            <a:off x="6513342" y="76202"/>
            <a:ext cx="5734929" cy="4893647"/>
          </a:xfrm>
          <a:prstGeom prst="rect">
            <a:avLst/>
          </a:prstGeom>
          <a:solidFill>
            <a:schemeClr val="bg1">
              <a:lumMod val="95000"/>
            </a:schemeClr>
          </a:solid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ANOVA table indicates that the regression model predicts the dependent variable significantly well.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How do we know this? Look at the "Regression" row and go to the "Sig." column.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This indicates the statistical significance of the regression model that was run. Here, p &lt; 0.0005, which is less than 0.05, and indicates that, overall, the regression model statistically significantly predicts the outcome variable (i.e., it is a good fit for the data).</a:t>
            </a:r>
            <a:endParaRPr kumimoji="0" lang="en-MY" sz="24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4" name="Straight Arrow Connector 3">
            <a:extLst>
              <a:ext uri="{FF2B5EF4-FFF2-40B4-BE49-F238E27FC236}">
                <a16:creationId xmlns:a16="http://schemas.microsoft.com/office/drawing/2014/main" id="{65372A9D-43E4-41CA-B81F-83F133A7DE05}"/>
              </a:ext>
            </a:extLst>
          </p:cNvPr>
          <p:cNvCxnSpPr/>
          <p:nvPr/>
        </p:nvCxnSpPr>
        <p:spPr>
          <a:xfrm flipH="1">
            <a:off x="6096000" y="2518117"/>
            <a:ext cx="417342" cy="323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FBA8C6A-B2FA-4DFE-965D-249888CB91C8}"/>
              </a:ext>
            </a:extLst>
          </p:cNvPr>
          <p:cNvSpPr txBox="1"/>
          <p:nvPr/>
        </p:nvSpPr>
        <p:spPr>
          <a:xfrm>
            <a:off x="0" y="4919008"/>
            <a:ext cx="12093526" cy="1938992"/>
          </a:xfrm>
          <a:prstGeom prst="rect">
            <a:avLst/>
          </a:prstGeom>
          <a:solidFill>
            <a:schemeClr val="bg1"/>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a:ea typeface="+mn-ea"/>
                <a:cs typeface="+mn-cs"/>
              </a:rPr>
              <a:t>F-value</a:t>
            </a:r>
            <a:r>
              <a:rPr kumimoji="0" lang="en-US" sz="2000" b="0" i="0" u="none" strike="noStrike" kern="1200" cap="none" spc="0" normalizeH="0" baseline="0" noProof="0" dirty="0">
                <a:ln>
                  <a:noFill/>
                </a:ln>
                <a:solidFill>
                  <a:prstClr val="black"/>
                </a:solidFill>
                <a:effectLst/>
                <a:uLnTx/>
                <a:uFillTx/>
                <a:latin typeface="Calibri"/>
                <a:ea typeface="+mn-ea"/>
                <a:cs typeface="+mn-cs"/>
              </a:rPr>
              <a:t> is the Mean Square Regression divided by the Mean Square Residual (51.0963039), yielding F=7.25.  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a:ea typeface="+mn-ea"/>
                <a:cs typeface="+mn-cs"/>
              </a:rPr>
              <a:t>P-value</a:t>
            </a:r>
            <a:r>
              <a:rPr kumimoji="0" lang="en-US" sz="2000" b="0" i="0" u="none" strike="noStrike" kern="1200" cap="none" spc="0" normalizeH="0" baseline="0" noProof="0" dirty="0">
                <a:ln>
                  <a:noFill/>
                </a:ln>
                <a:solidFill>
                  <a:prstClr val="black"/>
                </a:solidFill>
                <a:effectLst/>
                <a:uLnTx/>
                <a:uFillTx/>
                <a:latin typeface="Calibri"/>
                <a:ea typeface="+mn-ea"/>
                <a:cs typeface="+mn-cs"/>
              </a:rPr>
              <a:t> associated with this F value is very small (0.0000).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These values are used to answer the question “Do the independent variables reliably predict the dependent variable?”.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 p-value is compared to your alpha level (typically 0.05) and, if smaller, you can conclude “Yes, the independent variables reliably predict the dependent variable”.  </a:t>
            </a:r>
            <a:endParaRPr kumimoji="0" lang="en-MY"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7261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6D7FC838-E324-47BA-9571-861897BE18A5}"/>
              </a:ext>
            </a:extLst>
          </p:cNvPr>
          <p:cNvSpPr>
            <a:spLocks noGrp="1" noChangeArrowheads="1"/>
          </p:cNvSpPr>
          <p:nvPr>
            <p:ph type="title"/>
          </p:nvPr>
        </p:nvSpPr>
        <p:spPr>
          <a:xfrm>
            <a:off x="0" y="0"/>
            <a:ext cx="6260123" cy="685798"/>
          </a:xfrm>
        </p:spPr>
        <p:txBody>
          <a:bodyPr>
            <a:normAutofit fontScale="90000"/>
          </a:bodyPr>
          <a:lstStyle/>
          <a:p>
            <a:r>
              <a:rPr lang="en-US" altLang="ja-JP" sz="3600" dirty="0">
                <a:solidFill>
                  <a:srgbClr val="FF0000"/>
                </a:solidFill>
                <a:latin typeface="Arial" panose="020B0604020202020204" pitchFamily="34" charset="0"/>
                <a:ea typeface="MS PGothic" panose="020B0600070205080204" pitchFamily="34" charset="-128"/>
              </a:rPr>
              <a:t>Regression Analysis - Coefficient </a:t>
            </a:r>
          </a:p>
        </p:txBody>
      </p:sp>
      <p:pic>
        <p:nvPicPr>
          <p:cNvPr id="6" name="Picture 5">
            <a:extLst>
              <a:ext uri="{FF2B5EF4-FFF2-40B4-BE49-F238E27FC236}">
                <a16:creationId xmlns:a16="http://schemas.microsoft.com/office/drawing/2014/main" id="{AD32DFC8-E31C-4F88-9633-9D6C3770F3CB}"/>
              </a:ext>
            </a:extLst>
          </p:cNvPr>
          <p:cNvPicPr>
            <a:picLocks noChangeAspect="1"/>
          </p:cNvPicPr>
          <p:nvPr/>
        </p:nvPicPr>
        <p:blipFill>
          <a:blip r:embed="rId3"/>
          <a:stretch>
            <a:fillRect/>
          </a:stretch>
        </p:blipFill>
        <p:spPr>
          <a:xfrm>
            <a:off x="0" y="638174"/>
            <a:ext cx="6865034" cy="6219825"/>
          </a:xfrm>
          <a:prstGeom prst="rect">
            <a:avLst/>
          </a:prstGeom>
          <a:solidFill>
            <a:schemeClr val="bg1">
              <a:lumMod val="95000"/>
            </a:schemeClr>
          </a:solidFill>
          <a:ln>
            <a:solidFill>
              <a:schemeClr val="accent1"/>
            </a:solidFill>
          </a:ln>
        </p:spPr>
      </p:pic>
      <p:sp>
        <p:nvSpPr>
          <p:cNvPr id="9" name="TextBox 8">
            <a:extLst>
              <a:ext uri="{FF2B5EF4-FFF2-40B4-BE49-F238E27FC236}">
                <a16:creationId xmlns:a16="http://schemas.microsoft.com/office/drawing/2014/main" id="{0E394201-820B-4D19-95A5-443FA0A2B665}"/>
              </a:ext>
            </a:extLst>
          </p:cNvPr>
          <p:cNvSpPr txBox="1"/>
          <p:nvPr/>
        </p:nvSpPr>
        <p:spPr>
          <a:xfrm>
            <a:off x="6865034" y="4448290"/>
            <a:ext cx="5326965" cy="2308324"/>
          </a:xfrm>
          <a:prstGeom prst="rect">
            <a:avLst/>
          </a:prstGeom>
          <a:solidFill>
            <a:schemeClr val="bg1">
              <a:lumMod val="95000"/>
            </a:schemeClr>
          </a:solid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Coefficients table provides us with the necessary information to predict price from income, as well as determine whether income contributes statistically significantly to the model (by looking at the "Sig." column). </a:t>
            </a:r>
            <a:endParaRPr kumimoji="0" lang="en-MY"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412BF2D3-D29D-4F9B-B3B0-AC8CC8184548}"/>
              </a:ext>
            </a:extLst>
          </p:cNvPr>
          <p:cNvSpPr txBox="1"/>
          <p:nvPr/>
        </p:nvSpPr>
        <p:spPr>
          <a:xfrm>
            <a:off x="0" y="638174"/>
            <a:ext cx="12192000" cy="3693319"/>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B –</a:t>
            </a:r>
            <a:r>
              <a:rPr kumimoji="0" lang="en-US" sz="1800" b="0" i="0" u="none" strike="noStrike" kern="1200" cap="none" spc="0" normalizeH="0" baseline="0" noProof="0" dirty="0">
                <a:ln>
                  <a:noFill/>
                </a:ln>
                <a:solidFill>
                  <a:prstClr val="black"/>
                </a:solidFill>
                <a:effectLst/>
                <a:uLnTx/>
                <a:uFillTx/>
                <a:latin typeface="Calibri"/>
                <a:ea typeface="+mn-ea"/>
                <a:cs typeface="+mn-cs"/>
              </a:rPr>
              <a:t> These are the values for the regression equation for predicting the dependent variable from the IV.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These are called unstandardized coefficients because they are measured in their natural units.  As such, the coefficients cannot be compared with one another to determine which one is more influential in the model, because they can be measured on different scales.  For example, how can you compare the values for gender with the values for reading scores?  The regression equation can be presented in many different ways, for example: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Ypredicted</a:t>
            </a:r>
            <a:r>
              <a:rPr kumimoji="0" lang="en-US" sz="1800" b="0" i="0" u="none" strike="noStrike" kern="1200" cap="none" spc="0" normalizeH="0" baseline="0" noProof="0" dirty="0">
                <a:ln>
                  <a:noFill/>
                </a:ln>
                <a:solidFill>
                  <a:prstClr val="black"/>
                </a:solidFill>
                <a:effectLst/>
                <a:uLnTx/>
                <a:uFillTx/>
                <a:latin typeface="Calibri"/>
                <a:ea typeface="+mn-ea"/>
                <a:cs typeface="+mn-cs"/>
              </a:rPr>
              <a:t> = b0 + b1*x1 + b2*x2 + b3*x3 + b3*x3 + b4*x4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Beta –</a:t>
            </a:r>
            <a:r>
              <a:rPr kumimoji="0" lang="en-US" sz="1800" b="0" i="0" u="none" strike="noStrike" kern="1200" cap="none" spc="0" normalizeH="0" baseline="0" noProof="0" dirty="0">
                <a:ln>
                  <a:noFill/>
                </a:ln>
                <a:solidFill>
                  <a:prstClr val="black"/>
                </a:solidFill>
                <a:effectLst/>
                <a:uLnTx/>
                <a:uFillTx/>
                <a:latin typeface="Calibri"/>
                <a:ea typeface="+mn-ea"/>
                <a:cs typeface="+mn-cs"/>
              </a:rPr>
              <a:t> These are the standardized coefficients.  These are the coefficients that you would obtain if you standardized all of the variables in the regression, including the dependent and all of the independent variables, and ran the regression.  By standardizing the variables before running the regression, you have put all of the variables on the same scale, and you can compare the magnitude of the coefficients to see which one has more of an effect.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t and Sig. </a:t>
            </a:r>
            <a:r>
              <a:rPr kumimoji="0" lang="en-US" sz="1800" b="0" i="0" u="none" strike="noStrike" kern="1200" cap="none" spc="0" normalizeH="0" baseline="0" noProof="0" dirty="0">
                <a:ln>
                  <a:noFill/>
                </a:ln>
                <a:solidFill>
                  <a:prstClr val="black"/>
                </a:solidFill>
                <a:effectLst/>
                <a:uLnTx/>
                <a:uFillTx/>
                <a:latin typeface="Calibri"/>
                <a:ea typeface="+mn-ea"/>
                <a:cs typeface="+mn-cs"/>
              </a:rPr>
              <a:t>– If you use a 2 tailed test, then you would compare each p-value to your preselected value of alpha.  Coefficients having p-values less than alpha are statistically significant.  For example, if you chose alpha to be 0.05, coefficients having a p-value of 0.05 or less would be statistically significant (i.e., you can reject the null hypothesis and say that the coefficient is significantly different from 0).</a:t>
            </a:r>
            <a:endParaRPr kumimoji="0" lang="en-MY"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3" name="Straight Arrow Connector 12">
            <a:extLst>
              <a:ext uri="{FF2B5EF4-FFF2-40B4-BE49-F238E27FC236}">
                <a16:creationId xmlns:a16="http://schemas.microsoft.com/office/drawing/2014/main" id="{3A1798F6-19CF-4276-8E0A-EB8D17BAFC84}"/>
              </a:ext>
            </a:extLst>
          </p:cNvPr>
          <p:cNvCxnSpPr/>
          <p:nvPr/>
        </p:nvCxnSpPr>
        <p:spPr>
          <a:xfrm>
            <a:off x="154745" y="844062"/>
            <a:ext cx="2138289" cy="4346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C53CE2F-560E-4ABE-BB2D-25BCB6D0B449}"/>
              </a:ext>
            </a:extLst>
          </p:cNvPr>
          <p:cNvCxnSpPr/>
          <p:nvPr/>
        </p:nvCxnSpPr>
        <p:spPr>
          <a:xfrm>
            <a:off x="365760" y="2278966"/>
            <a:ext cx="3629465" cy="2912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A8E0D-7270-4244-A7E4-CD1E6A78DA4A}"/>
              </a:ext>
            </a:extLst>
          </p:cNvPr>
          <p:cNvCxnSpPr>
            <a:cxnSpLocks/>
          </p:cNvCxnSpPr>
          <p:nvPr/>
        </p:nvCxnSpPr>
        <p:spPr>
          <a:xfrm>
            <a:off x="576775" y="3305908"/>
            <a:ext cx="5331656" cy="2250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271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6D7FC838-E324-47BA-9571-861897BE18A5}"/>
              </a:ext>
            </a:extLst>
          </p:cNvPr>
          <p:cNvSpPr>
            <a:spLocks noGrp="1" noChangeArrowheads="1"/>
          </p:cNvSpPr>
          <p:nvPr>
            <p:ph type="title"/>
          </p:nvPr>
        </p:nvSpPr>
        <p:spPr>
          <a:xfrm>
            <a:off x="0" y="76202"/>
            <a:ext cx="4956313" cy="685798"/>
          </a:xfrm>
        </p:spPr>
        <p:txBody>
          <a:bodyPr/>
          <a:lstStyle/>
          <a:p>
            <a:r>
              <a:rPr lang="en-US" altLang="ja-JP" sz="3600" dirty="0">
                <a:solidFill>
                  <a:srgbClr val="FF0000"/>
                </a:solidFill>
                <a:latin typeface="Arial" panose="020B0604020202020204" pitchFamily="34" charset="0"/>
                <a:ea typeface="MS PGothic" panose="020B0600070205080204" pitchFamily="34" charset="-128"/>
              </a:rPr>
              <a:t>Regression Analysis</a:t>
            </a:r>
          </a:p>
        </p:txBody>
      </p:sp>
      <p:pic>
        <p:nvPicPr>
          <p:cNvPr id="6" name="Picture 5">
            <a:extLst>
              <a:ext uri="{FF2B5EF4-FFF2-40B4-BE49-F238E27FC236}">
                <a16:creationId xmlns:a16="http://schemas.microsoft.com/office/drawing/2014/main" id="{AD32DFC8-E31C-4F88-9633-9D6C3770F3CB}"/>
              </a:ext>
            </a:extLst>
          </p:cNvPr>
          <p:cNvPicPr>
            <a:picLocks noChangeAspect="1"/>
          </p:cNvPicPr>
          <p:nvPr/>
        </p:nvPicPr>
        <p:blipFill>
          <a:blip r:embed="rId3"/>
          <a:stretch>
            <a:fillRect/>
          </a:stretch>
        </p:blipFill>
        <p:spPr>
          <a:xfrm>
            <a:off x="0" y="638174"/>
            <a:ext cx="6865034" cy="6219825"/>
          </a:xfrm>
          <a:prstGeom prst="rect">
            <a:avLst/>
          </a:prstGeom>
          <a:solidFill>
            <a:schemeClr val="bg1">
              <a:lumMod val="95000"/>
            </a:schemeClr>
          </a:solidFill>
          <a:ln>
            <a:solidFill>
              <a:schemeClr val="accent1"/>
            </a:solidFill>
          </a:ln>
        </p:spPr>
      </p:pic>
      <p:sp>
        <p:nvSpPr>
          <p:cNvPr id="5" name="TextBox 4">
            <a:extLst>
              <a:ext uri="{FF2B5EF4-FFF2-40B4-BE49-F238E27FC236}">
                <a16:creationId xmlns:a16="http://schemas.microsoft.com/office/drawing/2014/main" id="{5643D6FA-A7F6-49C5-941B-B7B8B3BC4956}"/>
              </a:ext>
            </a:extLst>
          </p:cNvPr>
          <p:cNvSpPr txBox="1"/>
          <p:nvPr/>
        </p:nvSpPr>
        <p:spPr>
          <a:xfrm>
            <a:off x="4956313" y="446809"/>
            <a:ext cx="7235687" cy="1754326"/>
          </a:xfrm>
          <a:prstGeom prst="rect">
            <a:avLst/>
          </a:prstGeom>
          <a:solidFill>
            <a:schemeClr val="bg1">
              <a:lumMod val="95000"/>
            </a:schemeClr>
          </a:solid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This table provides the R and R2 values. The R value represents the simple correlation and is 0.687 (the "R" Column), which indicates a high degree of correlation. The R2 value (the "R Square" column) indicates how much of the total variation in the dependent variable, Customer satisfaction, can be explained by the independent variable, 47.1% can be explained, which is very large.</a:t>
            </a:r>
            <a:endParaRPr kumimoji="0" lang="en-MY"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C10B4FD3-65F6-4963-8D51-149C2034E87C}"/>
              </a:ext>
            </a:extLst>
          </p:cNvPr>
          <p:cNvSpPr txBox="1"/>
          <p:nvPr/>
        </p:nvSpPr>
        <p:spPr>
          <a:xfrm>
            <a:off x="6248400" y="2221243"/>
            <a:ext cx="5943600" cy="2308324"/>
          </a:xfrm>
          <a:prstGeom prst="rect">
            <a:avLst/>
          </a:prstGeom>
          <a:solidFill>
            <a:schemeClr val="bg1">
              <a:lumMod val="95000"/>
            </a:schemeClr>
          </a:solid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ANOVA table indicates that the regression model predicts the dependent variable significantly well. How do we know this? Look at the "Regression" row and go to the "Sig." column. This indicates the statistical significance of the regression model that was run. Here, p &lt; 0.0005, which is less than 0.05, and indicates that, overall, the regression model statistically significantly predicts the outcome variable (i.e., it is a good fit for the data).</a:t>
            </a:r>
            <a:endParaRPr kumimoji="0" lang="en-MY"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0E394201-820B-4D19-95A5-443FA0A2B665}"/>
              </a:ext>
            </a:extLst>
          </p:cNvPr>
          <p:cNvSpPr txBox="1"/>
          <p:nvPr/>
        </p:nvSpPr>
        <p:spPr>
          <a:xfrm>
            <a:off x="6405490" y="4720932"/>
            <a:ext cx="5786510" cy="1200329"/>
          </a:xfrm>
          <a:prstGeom prst="rect">
            <a:avLst/>
          </a:prstGeom>
          <a:solidFill>
            <a:schemeClr val="bg1">
              <a:lumMod val="95000"/>
            </a:schemeClr>
          </a:solid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Coefficients table provides us with the necessary information to predict price from income, as well as determine whether income contributes statistically significantly to the model (by looking at the "Sig." column). </a:t>
            </a:r>
            <a:endParaRPr kumimoji="0" lang="en-MY"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0151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009775" y="274638"/>
            <a:ext cx="8658225" cy="563562"/>
          </a:xfrm>
          <a:solidFill>
            <a:schemeClr val="bg1"/>
          </a:solidFill>
        </p:spPr>
        <p:txBody>
          <a:bodyPr>
            <a:normAutofit fontScale="90000"/>
          </a:bodyPr>
          <a:lstStyle/>
          <a:p>
            <a:pPr eaLnBrk="1" hangingPunct="1"/>
            <a:r>
              <a:rPr lang="en-US" b="1" dirty="0">
                <a:solidFill>
                  <a:srgbClr val="FF0000"/>
                </a:solidFill>
              </a:rPr>
              <a:t>Levels of significance and Confidence</a:t>
            </a:r>
          </a:p>
        </p:txBody>
      </p:sp>
      <p:sp>
        <p:nvSpPr>
          <p:cNvPr id="37891" name="Rectangle 3"/>
          <p:cNvSpPr>
            <a:spLocks noGrp="1" noChangeArrowheads="1"/>
          </p:cNvSpPr>
          <p:nvPr>
            <p:ph type="body" idx="1"/>
          </p:nvPr>
        </p:nvSpPr>
        <p:spPr>
          <a:xfrm>
            <a:off x="1503219" y="990600"/>
            <a:ext cx="9143999" cy="4525962"/>
          </a:xfrm>
          <a:solidFill>
            <a:schemeClr val="bg1"/>
          </a:solidFill>
        </p:spPr>
        <p:txBody>
          <a:bodyPr/>
          <a:lstStyle/>
          <a:p>
            <a:pPr eaLnBrk="1" hangingPunct="1"/>
            <a:r>
              <a:rPr lang="en-US" dirty="0"/>
              <a:t>The level of significance is the predetermined level at which a null hypothesis is not supported. The most common level is </a:t>
            </a:r>
            <a:r>
              <a:rPr lang="en-US" i="1" dirty="0"/>
              <a:t>p</a:t>
            </a:r>
            <a:r>
              <a:rPr lang="en-US" dirty="0"/>
              <a:t> &lt; .05</a:t>
            </a:r>
          </a:p>
          <a:p>
            <a:pPr lvl="1" eaLnBrk="1" hangingPunct="1"/>
            <a:r>
              <a:rPr lang="en-US" dirty="0"/>
              <a:t>P =probability</a:t>
            </a:r>
          </a:p>
          <a:p>
            <a:pPr lvl="1" eaLnBrk="1" hangingPunct="1"/>
            <a:r>
              <a:rPr lang="en-US" dirty="0"/>
              <a:t>&lt; = less than (&gt; = more than)</a:t>
            </a:r>
          </a:p>
          <a:p>
            <a:pPr eaLnBrk="1" hangingPunct="1"/>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795588"/>
            <a:ext cx="3200400" cy="192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4926808"/>
            <a:ext cx="12087069" cy="1200329"/>
          </a:xfrm>
          <a:prstGeom prst="rect">
            <a:avLst/>
          </a:prstGeom>
          <a:ln>
            <a:solidFill>
              <a:srgbClr val="FFC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a:ea typeface="+mn-ea"/>
                <a:cs typeface="+mn-cs"/>
              </a:rPr>
              <a:t>The null hypothesis is rejected if the p-value is less than a predetermined level, α. α is called the significance level, and is the probability of rejecting the null hypothesis given that it is true (a type I error). It is usually set at or below 5%.</a:t>
            </a:r>
          </a:p>
        </p:txBody>
      </p:sp>
      <p:sp>
        <p:nvSpPr>
          <p:cNvPr id="3" name="Rectangle 2"/>
          <p:cNvSpPr/>
          <p:nvPr/>
        </p:nvSpPr>
        <p:spPr>
          <a:xfrm>
            <a:off x="104931" y="3759993"/>
            <a:ext cx="7134069" cy="646331"/>
          </a:xfrm>
          <a:prstGeom prst="rect">
            <a:avLst/>
          </a:prstGeom>
          <a:ln>
            <a:solidFill>
              <a:srgbClr val="FFC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70C0"/>
                </a:solidFill>
                <a:effectLst/>
                <a:uLnTx/>
                <a:uFillTx/>
                <a:latin typeface="Arial"/>
                <a:ea typeface="+mn-ea"/>
                <a:cs typeface="+mn-cs"/>
              </a:rPr>
              <a:t>Significance level of 0.05 indicates a 5% risk of concluding that a difference exists when there is no actual difference.</a:t>
            </a:r>
          </a:p>
        </p:txBody>
      </p:sp>
      <p:cxnSp>
        <p:nvCxnSpPr>
          <p:cNvPr id="5" name="Straight Arrow Connector 4"/>
          <p:cNvCxnSpPr/>
          <p:nvPr/>
        </p:nvCxnSpPr>
        <p:spPr bwMode="auto">
          <a:xfrm>
            <a:off x="7239000" y="3962400"/>
            <a:ext cx="762000" cy="25925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0" i="0" u="none" strike="noStrike" kern="1200" cap="none" spc="0" normalizeH="0" baseline="0" noProof="0">
                <a:ln>
                  <a:noFill/>
                </a:ln>
                <a:solidFill>
                  <a:prstClr val="black">
                    <a:tint val="75000"/>
                  </a:prstClr>
                </a:solidFill>
                <a:effectLst/>
                <a:uLnTx/>
                <a:uFillTx/>
                <a:latin typeface="Calibri"/>
                <a:ea typeface="+mn-ea"/>
                <a:cs typeface="+mn-cs"/>
              </a:rPr>
              <a:t>Dr Jugindar Singh</a:t>
            </a:r>
          </a:p>
        </p:txBody>
      </p:sp>
    </p:spTree>
    <p:extLst>
      <p:ext uri="{BB962C8B-B14F-4D97-AF65-F5344CB8AC3E}">
        <p14:creationId xmlns:p14="http://schemas.microsoft.com/office/powerpoint/2010/main" val="1287819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7042150" cy="487362"/>
          </a:xfrm>
        </p:spPr>
        <p:txBody>
          <a:bodyPr>
            <a:normAutofit fontScale="90000"/>
          </a:bodyPr>
          <a:lstStyle/>
          <a:p>
            <a:r>
              <a:rPr lang="en-GB" b="1" dirty="0">
                <a:solidFill>
                  <a:srgbClr val="FF0000"/>
                </a:solidFill>
              </a:rPr>
              <a:t>P-levels/Significance Levels</a:t>
            </a:r>
          </a:p>
        </p:txBody>
      </p:sp>
      <p:cxnSp>
        <p:nvCxnSpPr>
          <p:cNvPr id="5" name="Straight Arrow Connector 4"/>
          <p:cNvCxnSpPr/>
          <p:nvPr/>
        </p:nvCxnSpPr>
        <p:spPr>
          <a:xfrm rot="5400000" flipH="1" flipV="1">
            <a:off x="1988315" y="3893347"/>
            <a:ext cx="42148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738546" y="3162280"/>
            <a:ext cx="785818" cy="2857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mn-cs"/>
              </a:rPr>
              <a:t>H</a:t>
            </a:r>
            <a:br>
              <a:rPr kumimoji="0" lang="en-GB" sz="1800" b="1" i="0" u="none" strike="noStrike" kern="1200" cap="none" spc="0" normalizeH="0" baseline="0" noProof="0" dirty="0">
                <a:ln>
                  <a:noFill/>
                </a:ln>
                <a:solidFill>
                  <a:srgbClr val="000000"/>
                </a:solidFill>
                <a:effectLst/>
                <a:uLnTx/>
                <a:uFillTx/>
                <a:latin typeface="Arial"/>
                <a:ea typeface="+mn-ea"/>
                <a:cs typeface="+mn-cs"/>
              </a:rPr>
            </a:br>
            <a:r>
              <a:rPr kumimoji="0" lang="en-GB" sz="1800" b="1" i="0" u="none" strike="noStrike" kern="1200" cap="none" spc="0" normalizeH="0" baseline="0" noProof="0" dirty="0">
                <a:ln>
                  <a:noFill/>
                </a:ln>
                <a:solidFill>
                  <a:srgbClr val="000000"/>
                </a:solidFill>
                <a:effectLst/>
                <a:uLnTx/>
                <a:uFillTx/>
                <a:latin typeface="Arial"/>
                <a:ea typeface="+mn-ea"/>
                <a:cs typeface="+mn-cs"/>
              </a:rPr>
              <a:t>A</a:t>
            </a:r>
            <a:br>
              <a:rPr kumimoji="0" lang="en-GB" sz="1800" b="1" i="0" u="none" strike="noStrike" kern="1200" cap="none" spc="0" normalizeH="0" baseline="0" noProof="0" dirty="0">
                <a:ln>
                  <a:noFill/>
                </a:ln>
                <a:solidFill>
                  <a:srgbClr val="000000"/>
                </a:solidFill>
                <a:effectLst/>
                <a:uLnTx/>
                <a:uFillTx/>
                <a:latin typeface="Arial"/>
                <a:ea typeface="+mn-ea"/>
                <a:cs typeface="+mn-cs"/>
              </a:rPr>
            </a:br>
            <a:r>
              <a:rPr kumimoji="0" lang="en-GB" sz="1800" b="1" i="0" u="none" strike="noStrike" kern="1200" cap="none" spc="0" normalizeH="0" baseline="0" noProof="0" dirty="0">
                <a:ln>
                  <a:noFill/>
                </a:ln>
                <a:solidFill>
                  <a:srgbClr val="000000"/>
                </a:solidFill>
                <a:effectLst/>
                <a:uLnTx/>
                <a:uFillTx/>
                <a:latin typeface="Arial"/>
                <a:ea typeface="+mn-ea"/>
                <a:cs typeface="+mn-cs"/>
              </a:rPr>
              <a:t>N</a:t>
            </a:r>
            <a:br>
              <a:rPr kumimoji="0" lang="en-GB" sz="1800" b="1" i="0" u="none" strike="noStrike" kern="1200" cap="none" spc="0" normalizeH="0" baseline="0" noProof="0" dirty="0">
                <a:ln>
                  <a:noFill/>
                </a:ln>
                <a:solidFill>
                  <a:srgbClr val="000000"/>
                </a:solidFill>
                <a:effectLst/>
                <a:uLnTx/>
                <a:uFillTx/>
                <a:latin typeface="Arial"/>
                <a:ea typeface="+mn-ea"/>
                <a:cs typeface="+mn-cs"/>
              </a:rPr>
            </a:br>
            <a:r>
              <a:rPr kumimoji="0" lang="en-GB" sz="1800" b="1" i="0" u="none" strike="noStrike" kern="1200" cap="none" spc="0" normalizeH="0" baseline="0" noProof="0" dirty="0">
                <a:ln>
                  <a:noFill/>
                </a:ln>
                <a:solidFill>
                  <a:srgbClr val="000000"/>
                </a:solidFill>
                <a:effectLst/>
                <a:uLnTx/>
                <a:uFillTx/>
                <a:latin typeface="Arial"/>
                <a:ea typeface="+mn-ea"/>
                <a:cs typeface="+mn-cs"/>
              </a:rPr>
              <a:t>C</a:t>
            </a:r>
            <a:br>
              <a:rPr kumimoji="0" lang="en-GB" sz="1800" b="1" i="0" u="none" strike="noStrike" kern="1200" cap="none" spc="0" normalizeH="0" baseline="0" noProof="0" dirty="0">
                <a:ln>
                  <a:noFill/>
                </a:ln>
                <a:solidFill>
                  <a:srgbClr val="000000"/>
                </a:solidFill>
                <a:effectLst/>
                <a:uLnTx/>
                <a:uFillTx/>
                <a:latin typeface="Arial"/>
                <a:ea typeface="+mn-ea"/>
                <a:cs typeface="+mn-cs"/>
              </a:rPr>
            </a:br>
            <a:r>
              <a:rPr kumimoji="0" lang="en-GB" sz="1800" b="1" i="0" u="none" strike="noStrike" kern="1200" cap="none" spc="0" normalizeH="0" baseline="0" noProof="0" dirty="0">
                <a:ln>
                  <a:noFill/>
                </a:ln>
                <a:solidFill>
                  <a:srgbClr val="000000"/>
                </a:solidFill>
                <a:effectLst/>
                <a:uLnTx/>
                <a:uFillTx/>
                <a:latin typeface="Arial"/>
                <a:ea typeface="+mn-ea"/>
                <a:cs typeface="+mn-cs"/>
              </a:rPr>
              <a:t>E</a:t>
            </a:r>
          </a:p>
        </p:txBody>
      </p:sp>
      <p:sp>
        <p:nvSpPr>
          <p:cNvPr id="9" name="Rectangle 8"/>
          <p:cNvSpPr/>
          <p:nvPr/>
        </p:nvSpPr>
        <p:spPr>
          <a:xfrm>
            <a:off x="5095868" y="3233718"/>
            <a:ext cx="3214710" cy="26432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Arial"/>
                <a:ea typeface="+mn-ea"/>
                <a:cs typeface="+mn-cs"/>
              </a:rPr>
              <a:t>P ≤0.10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0000"/>
                </a:solidFill>
                <a:effectLst/>
                <a:uLnTx/>
                <a:uFillTx/>
                <a:latin typeface="Arial"/>
                <a:ea typeface="+mn-ea"/>
                <a:cs typeface="+mn-cs"/>
              </a:rPr>
              <a:t>P ≤0.05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Arial"/>
                <a:ea typeface="+mn-ea"/>
                <a:cs typeface="+mn-cs"/>
              </a:rPr>
              <a:t>P ≤0.01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Arial"/>
                <a:ea typeface="+mn-ea"/>
                <a:cs typeface="+mn-cs"/>
              </a:rPr>
              <a:t>P ≤0.001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10" name="Rectangle 9"/>
          <p:cNvSpPr/>
          <p:nvPr/>
        </p:nvSpPr>
        <p:spPr>
          <a:xfrm>
            <a:off x="1881158" y="6067420"/>
            <a:ext cx="8001056"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mn-cs"/>
              </a:rPr>
              <a:t>We can also write these as 10%, 5%, 1%, 0.1%</a:t>
            </a:r>
          </a:p>
        </p:txBody>
      </p:sp>
      <p:sp>
        <p:nvSpPr>
          <p:cNvPr id="4" name="Rectangle 3"/>
          <p:cNvSpPr/>
          <p:nvPr/>
        </p:nvSpPr>
        <p:spPr>
          <a:xfrm>
            <a:off x="1524000" y="685800"/>
            <a:ext cx="9144000" cy="2234458"/>
          </a:xfrm>
          <a:prstGeom prst="rect">
            <a:avLst/>
          </a:prstGeom>
          <a:solidFill>
            <a:schemeClr val="bg1"/>
          </a:solid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Inferential tests use </a:t>
            </a:r>
            <a:r>
              <a:rPr kumimoji="0" lang="en-GB" sz="2400" b="0" i="0" u="none" strike="noStrike" kern="1200" cap="none" spc="0" normalizeH="0" baseline="0" noProof="0" dirty="0">
                <a:ln>
                  <a:noFill/>
                </a:ln>
                <a:solidFill>
                  <a:srgbClr val="FF0000"/>
                </a:solidFill>
                <a:effectLst/>
                <a:uLnTx/>
                <a:uFillTx/>
                <a:latin typeface="Calibri"/>
                <a:ea typeface="+mn-ea"/>
                <a:cs typeface="+mn-cs"/>
              </a:rPr>
              <a:t>probability</a:t>
            </a:r>
            <a:r>
              <a:rPr kumimoji="0" lang="en-GB" sz="2400" b="0" i="0" u="none" strike="noStrike" kern="1200" cap="none" spc="0" normalizeH="0" baseline="0" noProof="0" dirty="0">
                <a:ln>
                  <a:noFill/>
                </a:ln>
                <a:solidFill>
                  <a:prstClr val="black"/>
                </a:solidFill>
                <a:effectLst/>
                <a:uLnTx/>
                <a:uFillTx/>
                <a:latin typeface="Calibri"/>
                <a:ea typeface="+mn-ea"/>
                <a:cs typeface="+mn-cs"/>
              </a:rPr>
              <a:t> to ascertain the likelihood that a pattern</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of results could have arisen by chance. </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If the </a:t>
            </a:r>
            <a:r>
              <a:rPr kumimoji="0" lang="en-GB" sz="2400" b="0" i="0" u="none" strike="noStrike" kern="1200" cap="none" spc="0" normalizeH="0" baseline="0" noProof="0" dirty="0">
                <a:ln>
                  <a:noFill/>
                </a:ln>
                <a:solidFill>
                  <a:srgbClr val="FF0000"/>
                </a:solidFill>
                <a:effectLst/>
                <a:uLnTx/>
                <a:uFillTx/>
                <a:latin typeface="Calibri"/>
                <a:ea typeface="+mn-ea"/>
                <a:cs typeface="+mn-cs"/>
              </a:rPr>
              <a:t>probability</a:t>
            </a:r>
            <a:r>
              <a:rPr kumimoji="0" lang="en-GB" sz="2400" b="0" i="0" u="none" strike="noStrike" kern="1200" cap="none" spc="0" normalizeH="0" baseline="0" noProof="0" dirty="0">
                <a:ln>
                  <a:noFill/>
                </a:ln>
                <a:solidFill>
                  <a:prstClr val="black"/>
                </a:solidFill>
                <a:effectLst/>
                <a:uLnTx/>
                <a:uFillTx/>
                <a:latin typeface="Calibri"/>
                <a:ea typeface="+mn-ea"/>
                <a:cs typeface="+mn-cs"/>
              </a:rPr>
              <a:t> of the results occurring by chance is below a certain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level we assume these results to be </a:t>
            </a:r>
            <a:r>
              <a:rPr kumimoji="0" lang="en-GB" sz="2400" b="0" i="0" u="none" strike="noStrike" kern="1200" cap="none" spc="0" normalizeH="0" baseline="0" noProof="0" dirty="0">
                <a:ln>
                  <a:noFill/>
                </a:ln>
                <a:solidFill>
                  <a:srgbClr val="FF0000"/>
                </a:solidFill>
                <a:effectLst/>
                <a:uLnTx/>
                <a:uFillTx/>
                <a:latin typeface="Calibri"/>
                <a:ea typeface="+mn-ea"/>
                <a:cs typeface="+mn-cs"/>
              </a:rPr>
              <a:t>significant</a:t>
            </a:r>
          </a:p>
        </p:txBody>
      </p:sp>
      <p:sp>
        <p:nvSpPr>
          <p:cNvPr id="3" name="Footer Placeholder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0" i="0" u="none" strike="noStrike" kern="1200" cap="none" spc="0" normalizeH="0" baseline="0" noProof="0">
                <a:ln>
                  <a:noFill/>
                </a:ln>
                <a:solidFill>
                  <a:prstClr val="black">
                    <a:tint val="75000"/>
                  </a:prstClr>
                </a:solidFill>
                <a:effectLst/>
                <a:uLnTx/>
                <a:uFillTx/>
                <a:latin typeface="Calibri"/>
                <a:ea typeface="+mn-ea"/>
                <a:cs typeface="+mn-cs"/>
              </a:rPr>
              <a:t>Dr Jugindar Singh</a:t>
            </a:r>
          </a:p>
        </p:txBody>
      </p:sp>
    </p:spTree>
    <p:extLst>
      <p:ext uri="{BB962C8B-B14F-4D97-AF65-F5344CB8AC3E}">
        <p14:creationId xmlns:p14="http://schemas.microsoft.com/office/powerpoint/2010/main" val="1376743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0" y="0"/>
            <a:ext cx="7042150" cy="411162"/>
          </a:xfrm>
        </p:spPr>
        <p:txBody>
          <a:bodyPr>
            <a:normAutofit fontScale="90000"/>
          </a:bodyPr>
          <a:lstStyle/>
          <a:p>
            <a:pPr eaLnBrk="1" hangingPunct="1"/>
            <a:r>
              <a:rPr lang="en-GB" i="1" dirty="0">
                <a:solidFill>
                  <a:srgbClr val="FF0000"/>
                </a:solidFill>
                <a:ea typeface="ＭＳ Ｐゴシック" pitchFamily="34" charset="-128"/>
              </a:rPr>
              <a:t>What is Hypothesis? </a:t>
            </a:r>
            <a:endParaRPr lang="en-US" i="1" dirty="0">
              <a:solidFill>
                <a:srgbClr val="FF0000"/>
              </a:solidFill>
              <a:ea typeface="ＭＳ Ｐゴシック" pitchFamily="34" charset="-128"/>
            </a:endParaRPr>
          </a:p>
        </p:txBody>
      </p:sp>
      <p:sp>
        <p:nvSpPr>
          <p:cNvPr id="8195" name="Content Placeholder 2"/>
          <p:cNvSpPr>
            <a:spLocks noGrp="1"/>
          </p:cNvSpPr>
          <p:nvPr>
            <p:ph idx="1"/>
          </p:nvPr>
        </p:nvSpPr>
        <p:spPr>
          <a:xfrm>
            <a:off x="0" y="533401"/>
            <a:ext cx="11410122" cy="4352925"/>
          </a:xfrm>
          <a:solidFill>
            <a:schemeClr val="bg1"/>
          </a:solidFill>
        </p:spPr>
        <p:txBody>
          <a:bodyPr/>
          <a:lstStyle/>
          <a:p>
            <a:pPr marL="0" indent="0" eaLnBrk="1" hangingPunct="1">
              <a:buNone/>
            </a:pPr>
            <a:r>
              <a:rPr lang="en-GB" sz="2800" dirty="0">
                <a:ea typeface="ＭＳ Ｐゴシック" pitchFamily="34" charset="-128"/>
              </a:rPr>
              <a:t>Hypothesis is a proposed explanation, or an educated guess made by the researcher on the basis of limited evidence.</a:t>
            </a:r>
            <a:endParaRPr lang="en-US" sz="2800" dirty="0">
              <a:ea typeface="ＭＳ Ｐゴシック" pitchFamily="34"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28800"/>
            <a:ext cx="9144000" cy="22860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343400"/>
            <a:ext cx="9144000" cy="25011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9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FF0000"/>
                </a:solidFill>
              </a:rPr>
              <a:t>How to do a Correlation Test?</a:t>
            </a:r>
          </a:p>
        </p:txBody>
      </p:sp>
      <p:sp>
        <p:nvSpPr>
          <p:cNvPr id="3" name="Content Placeholder 2"/>
          <p:cNvSpPr>
            <a:spLocks noGrp="1"/>
          </p:cNvSpPr>
          <p:nvPr>
            <p:ph idx="1"/>
          </p:nvPr>
        </p:nvSpPr>
        <p:spPr/>
        <p:txBody>
          <a:bodyPr/>
          <a:lstStyle/>
          <a:p>
            <a:pPr marL="0" indent="0">
              <a:buNone/>
            </a:pPr>
            <a:r>
              <a:rPr lang="en-US" dirty="0">
                <a:solidFill>
                  <a:srgbClr val="0070C0"/>
                </a:solidFill>
              </a:rPr>
              <a:t>Describe the strength and direction of the linear relationship between 2 continuous variables</a:t>
            </a:r>
            <a:r>
              <a:rPr lang="en-US" dirty="0"/>
              <a:t>.</a:t>
            </a:r>
          </a:p>
          <a:p>
            <a:pPr marL="0" indent="0">
              <a:buNone/>
            </a:pPr>
            <a:endParaRPr lang="en-US" dirty="0"/>
          </a:p>
          <a:p>
            <a:pPr marL="0" indent="0">
              <a:buNone/>
            </a:pPr>
            <a:r>
              <a:rPr lang="en-US" dirty="0"/>
              <a:t>Example: The correlation between examination scores and number of hours</a:t>
            </a:r>
          </a:p>
        </p:txBody>
      </p:sp>
      <p:sp>
        <p:nvSpPr>
          <p:cNvPr id="4" name="Footer Placeholder 3"/>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noProof="0">
                <a:ln>
                  <a:noFill/>
                </a:ln>
                <a:solidFill>
                  <a:srgbClr val="000000"/>
                </a:solidFill>
                <a:effectLst/>
                <a:uLnTx/>
                <a:uFillTx/>
                <a:latin typeface="Arial" pitchFamily="34" charset="0"/>
                <a:ea typeface="+mn-ea"/>
                <a:cs typeface="+mn-cs"/>
              </a:rPr>
              <a:t>Dr Jugindar Singh</a:t>
            </a:r>
          </a:p>
        </p:txBody>
      </p:sp>
      <p:sp>
        <p:nvSpPr>
          <p:cNvPr id="5" name="Rectangle 4"/>
          <p:cNvSpPr/>
          <p:nvPr/>
        </p:nvSpPr>
        <p:spPr>
          <a:xfrm>
            <a:off x="0" y="5334001"/>
            <a:ext cx="12191999" cy="1200329"/>
          </a:xfrm>
          <a:prstGeom prst="rect">
            <a:avLst/>
          </a:prstGeom>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Interested in two things: </a:t>
            </a:r>
          </a:p>
          <a:p>
            <a:pPr marL="514350" marR="0" lvl="0" indent="-514350" algn="l" defTabSz="914400" rtl="0" eaLnBrk="1" fontAlgn="auto" latinLnBrk="0" hangingPunct="1">
              <a:lnSpc>
                <a:spcPct val="100000"/>
              </a:lnSpc>
              <a:spcBef>
                <a:spcPts val="0"/>
              </a:spcBef>
              <a:spcAft>
                <a:spcPts val="0"/>
              </a:spcAft>
              <a:buClrTx/>
              <a:buSzTx/>
              <a:buFontTx/>
              <a:buAutoNum type="romanLcParenBoth"/>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magnitude of the relationship, </a:t>
            </a:r>
          </a:p>
          <a:p>
            <a:pPr marL="514350" marR="0" lvl="0" indent="-514350" algn="l" defTabSz="914400" rtl="0" eaLnBrk="1" fontAlgn="auto" latinLnBrk="0" hangingPunct="1">
              <a:lnSpc>
                <a:spcPct val="100000"/>
              </a:lnSpc>
              <a:spcBef>
                <a:spcPts val="0"/>
              </a:spcBef>
              <a:spcAft>
                <a:spcPts val="0"/>
              </a:spcAft>
              <a:buClrTx/>
              <a:buSzTx/>
              <a:buFontTx/>
              <a:buAutoNum type="romanLcParenBoth"/>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the direction of the relationship</a:t>
            </a:r>
          </a:p>
        </p:txBody>
      </p:sp>
    </p:spTree>
    <p:extLst>
      <p:ext uri="{BB962C8B-B14F-4D97-AF65-F5344CB8AC3E}">
        <p14:creationId xmlns:p14="http://schemas.microsoft.com/office/powerpoint/2010/main" val="3963117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963D2C-DE08-4F4B-9D8F-16CFD7A0AA44}"/>
              </a:ext>
            </a:extLst>
          </p:cNvPr>
          <p:cNvPicPr>
            <a:picLocks noChangeAspect="1"/>
          </p:cNvPicPr>
          <p:nvPr/>
        </p:nvPicPr>
        <p:blipFill>
          <a:blip r:embed="rId2"/>
          <a:stretch>
            <a:fillRect/>
          </a:stretch>
        </p:blipFill>
        <p:spPr>
          <a:xfrm>
            <a:off x="2528887" y="2152650"/>
            <a:ext cx="7134225" cy="2552700"/>
          </a:xfrm>
          <a:prstGeom prst="rect">
            <a:avLst/>
          </a:prstGeom>
        </p:spPr>
      </p:pic>
    </p:spTree>
    <p:extLst>
      <p:ext uri="{BB962C8B-B14F-4D97-AF65-F5344CB8AC3E}">
        <p14:creationId xmlns:p14="http://schemas.microsoft.com/office/powerpoint/2010/main" val="3764898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A1A-9ECA-4CA0-9267-5F0965FA5DD8}"/>
              </a:ext>
            </a:extLst>
          </p:cNvPr>
          <p:cNvSpPr>
            <a:spLocks noGrp="1"/>
          </p:cNvSpPr>
          <p:nvPr>
            <p:ph type="title"/>
          </p:nvPr>
        </p:nvSpPr>
        <p:spPr>
          <a:xfrm>
            <a:off x="0" y="38913"/>
            <a:ext cx="9753600" cy="763081"/>
          </a:xfrm>
        </p:spPr>
        <p:txBody>
          <a:bodyPr/>
          <a:lstStyle/>
          <a:p>
            <a:r>
              <a:rPr lang="en-MY" b="1" dirty="0">
                <a:solidFill>
                  <a:srgbClr val="FF0000"/>
                </a:solidFill>
              </a:rPr>
              <a:t>Assumptions </a:t>
            </a:r>
          </a:p>
        </p:txBody>
      </p:sp>
      <p:sp>
        <p:nvSpPr>
          <p:cNvPr id="8" name="TextBox 7">
            <a:extLst>
              <a:ext uri="{FF2B5EF4-FFF2-40B4-BE49-F238E27FC236}">
                <a16:creationId xmlns:a16="http://schemas.microsoft.com/office/drawing/2014/main" id="{82A1363E-DABD-438B-800D-0450EE1C0236}"/>
              </a:ext>
            </a:extLst>
          </p:cNvPr>
          <p:cNvSpPr txBox="1"/>
          <p:nvPr/>
        </p:nvSpPr>
        <p:spPr>
          <a:xfrm>
            <a:off x="0" y="801994"/>
            <a:ext cx="12192000" cy="60631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MULTIPLE REGRESSION ANALYSIS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Multiple regression is a statistical technique that permits the researcher to examine the relationship between a single dependent variable and several independent variables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Tabachnick</a:t>
            </a:r>
            <a:r>
              <a:rPr kumimoji="0" lang="en-US" sz="2800" b="0" i="0" u="none" strike="noStrike" kern="1200" cap="none" spc="0" normalizeH="0" baseline="0" noProof="0" dirty="0">
                <a:ln>
                  <a:noFill/>
                </a:ln>
                <a:solidFill>
                  <a:prstClr val="black"/>
                </a:solidFill>
                <a:effectLst/>
                <a:uLnTx/>
                <a:uFillTx/>
                <a:latin typeface="Calibri"/>
                <a:ea typeface="+mn-ea"/>
                <a:cs typeface="+mn-cs"/>
              </a:rPr>
              <a:t> &amp;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Fidell</a:t>
            </a:r>
            <a:r>
              <a:rPr kumimoji="0" lang="en-US" sz="2800" b="0" i="0" u="none" strike="noStrike" kern="1200" cap="none" spc="0" normalizeH="0" baseline="0" noProof="0" dirty="0">
                <a:ln>
                  <a:noFill/>
                </a:ln>
                <a:solidFill>
                  <a:prstClr val="black"/>
                </a:solidFill>
                <a:effectLst/>
                <a:uLnTx/>
                <a:uFillTx/>
                <a:latin typeface="Calibri"/>
                <a:ea typeface="+mn-ea"/>
                <a:cs typeface="+mn-cs"/>
              </a:rPr>
              <a:t>, 2007; Hair et al., 2006).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Before conducting the multiple regression analysis, several main assumptions were considered and examined in order to ensure that the multiple regression analysis was appropriate (Hair et al., 2006).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assumptions to be examined are as follow: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kumimoji="0" lang="en-US" sz="2800" b="0" i="0" u="none" strike="noStrike" kern="1200" cap="none" spc="0" normalizeH="0" baseline="0" noProof="0" dirty="0">
                <a:ln>
                  <a:noFill/>
                </a:ln>
                <a:solidFill>
                  <a:srgbClr val="FF0000"/>
                </a:solidFill>
                <a:effectLst/>
                <a:uLnTx/>
                <a:uFillTx/>
                <a:latin typeface="Calibri"/>
                <a:ea typeface="+mn-ea"/>
                <a:cs typeface="+mn-cs"/>
              </a:rPr>
              <a:t>outliers, </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kumimoji="0" lang="en-US" sz="2800" b="0" i="0" u="none" strike="noStrike" kern="1200" cap="none" spc="0" normalizeH="0" baseline="0" noProof="0" dirty="0">
                <a:ln>
                  <a:noFill/>
                </a:ln>
                <a:solidFill>
                  <a:srgbClr val="FF0000"/>
                </a:solidFill>
                <a:effectLst/>
                <a:uLnTx/>
                <a:uFillTx/>
                <a:latin typeface="Calibri"/>
                <a:ea typeface="+mn-ea"/>
                <a:cs typeface="+mn-cs"/>
              </a:rPr>
              <a:t>normality linearity and </a:t>
            </a:r>
            <a:r>
              <a:rPr kumimoji="0" lang="en-US" sz="2800" b="0" i="0" u="none" strike="noStrike" kern="1200" cap="none" spc="0" normalizeH="0" baseline="0" noProof="0" dirty="0" err="1">
                <a:ln>
                  <a:noFill/>
                </a:ln>
                <a:solidFill>
                  <a:srgbClr val="FF0000"/>
                </a:solidFill>
                <a:effectLst/>
                <a:uLnTx/>
                <a:uFillTx/>
                <a:latin typeface="Calibri"/>
                <a:ea typeface="+mn-ea"/>
                <a:cs typeface="+mn-cs"/>
              </a:rPr>
              <a:t>homoscedascitity</a:t>
            </a:r>
            <a:r>
              <a:rPr kumimoji="0" lang="en-US" sz="2800" b="0" i="0" u="none" strike="noStrike" kern="1200" cap="none" spc="0" normalizeH="0" baseline="0" noProof="0" dirty="0">
                <a:ln>
                  <a:noFill/>
                </a:ln>
                <a:solidFill>
                  <a:srgbClr val="FF0000"/>
                </a:solidFill>
                <a:effectLst/>
                <a:uLnTx/>
                <a:uFillTx/>
                <a:latin typeface="Calibri"/>
                <a:ea typeface="+mn-ea"/>
                <a:cs typeface="+mn-cs"/>
              </a:rPr>
              <a:t>, and</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kumimoji="0" lang="en-US" sz="2800" b="0" i="0" u="none" strike="noStrike" kern="1200" cap="none" spc="0" normalizeH="0" baseline="0" noProof="0" dirty="0" err="1">
                <a:ln>
                  <a:noFill/>
                </a:ln>
                <a:solidFill>
                  <a:srgbClr val="FF0000"/>
                </a:solidFill>
                <a:effectLst/>
                <a:uLnTx/>
                <a:uFillTx/>
                <a:latin typeface="Calibri"/>
                <a:ea typeface="+mn-ea"/>
                <a:cs typeface="+mn-cs"/>
              </a:rPr>
              <a:t>muliticollinearity</a:t>
            </a:r>
            <a:endParaRPr kumimoji="0" lang="en-MY" sz="24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3005507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A1A-9ECA-4CA0-9267-5F0965FA5DD8}"/>
              </a:ext>
            </a:extLst>
          </p:cNvPr>
          <p:cNvSpPr>
            <a:spLocks noGrp="1"/>
          </p:cNvSpPr>
          <p:nvPr>
            <p:ph type="title"/>
          </p:nvPr>
        </p:nvSpPr>
        <p:spPr>
          <a:xfrm>
            <a:off x="0" y="38913"/>
            <a:ext cx="9753600" cy="763081"/>
          </a:xfrm>
        </p:spPr>
        <p:txBody>
          <a:bodyPr/>
          <a:lstStyle/>
          <a:p>
            <a:r>
              <a:rPr lang="en-MY" dirty="0">
                <a:solidFill>
                  <a:srgbClr val="FF0000"/>
                </a:solidFill>
              </a:rPr>
              <a:t>Assumptions </a:t>
            </a:r>
          </a:p>
        </p:txBody>
      </p:sp>
      <p:sp>
        <p:nvSpPr>
          <p:cNvPr id="6" name="TextBox 5">
            <a:extLst>
              <a:ext uri="{FF2B5EF4-FFF2-40B4-BE49-F238E27FC236}">
                <a16:creationId xmlns:a16="http://schemas.microsoft.com/office/drawing/2014/main" id="{A234BDB5-C5B4-4B21-A325-03D78832E4CA}"/>
              </a:ext>
            </a:extLst>
          </p:cNvPr>
          <p:cNvSpPr txBox="1"/>
          <p:nvPr/>
        </p:nvSpPr>
        <p:spPr>
          <a:xfrm>
            <a:off x="0" y="643824"/>
            <a:ext cx="7315200" cy="6001643"/>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OUTLIERS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Need to check Data whether there are any potential outliers existing in the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Pallant</a:t>
            </a:r>
            <a:r>
              <a:rPr kumimoji="0" lang="en-US" sz="2400" b="0" i="0" u="none" strike="noStrike" kern="1200" cap="none" spc="0" normalizeH="0" baseline="0" noProof="0" dirty="0">
                <a:ln>
                  <a:noFill/>
                </a:ln>
                <a:solidFill>
                  <a:prstClr val="black"/>
                </a:solidFill>
                <a:effectLst/>
                <a:uLnTx/>
                <a:uFillTx/>
                <a:latin typeface="Calibri"/>
                <a:ea typeface="+mn-ea"/>
                <a:cs typeface="+mn-cs"/>
              </a:rPr>
              <a:t> (2007) noted that “multiple regression is very sensitive to outliers (i.e. very high or low score)” (p. 165).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Outliers can influence the values of the estimated regression coefficients (Field, 2005).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hus</a:t>
            </a:r>
            <a:r>
              <a:rPr kumimoji="0" lang="en-US" sz="2400" b="0" i="0" u="none" strike="noStrike" kern="1200" cap="none" spc="0" normalizeH="0" baseline="0" noProof="0" dirty="0">
                <a:ln>
                  <a:noFill/>
                </a:ln>
                <a:solidFill>
                  <a:prstClr val="black"/>
                </a:solidFill>
                <a:effectLst/>
                <a:uLnTx/>
                <a:uFillTx/>
                <a:latin typeface="Calibri"/>
                <a:ea typeface="+mn-ea"/>
                <a:cs typeface="+mn-cs"/>
              </a:rPr>
              <a:t>, outliers should be removed before running the regression analysis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Tabachnick</a:t>
            </a:r>
            <a:r>
              <a:rPr kumimoji="0" lang="en-US" sz="2400" b="0" i="0" u="none" strike="noStrike" kern="1200" cap="none" spc="0" normalizeH="0" baseline="0" noProof="0" dirty="0">
                <a:ln>
                  <a:noFill/>
                </a:ln>
                <a:solidFill>
                  <a:prstClr val="black"/>
                </a:solidFill>
                <a:effectLst/>
                <a:uLnTx/>
                <a:uFillTx/>
                <a:latin typeface="Calibri"/>
                <a:ea typeface="+mn-ea"/>
                <a:cs typeface="+mn-cs"/>
              </a:rPr>
              <a:t> &amp;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Fidell</a:t>
            </a:r>
            <a:r>
              <a:rPr kumimoji="0" lang="en-US" sz="2400" b="0" i="0" u="none" strike="noStrike" kern="1200" cap="none" spc="0" normalizeH="0" baseline="0" noProof="0" dirty="0">
                <a:ln>
                  <a:noFill/>
                </a:ln>
                <a:solidFill>
                  <a:prstClr val="black"/>
                </a:solidFill>
                <a:effectLst/>
                <a:uLnTx/>
                <a:uFillTx/>
                <a:latin typeface="Calibri"/>
                <a:ea typeface="+mn-ea"/>
                <a:cs typeface="+mn-cs"/>
              </a:rPr>
              <a:t>, 2007).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Multivariate outliers can be detected by using statistical methods such as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casewise</a:t>
            </a:r>
            <a:r>
              <a:rPr kumimoji="0" lang="en-US" sz="2400" b="0" i="0" u="none" strike="noStrike" kern="1200" cap="none" spc="0" normalizeH="0" baseline="0" noProof="0" dirty="0">
                <a:ln>
                  <a:noFill/>
                </a:ln>
                <a:solidFill>
                  <a:prstClr val="black"/>
                </a:solidFill>
                <a:effectLst/>
                <a:uLnTx/>
                <a:uFillTx/>
                <a:latin typeface="Calibri"/>
                <a:ea typeface="+mn-ea"/>
                <a:cs typeface="+mn-cs"/>
              </a:rPr>
              <a:t> diagnostics,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Mahalanobis</a:t>
            </a:r>
            <a:r>
              <a:rPr kumimoji="0" lang="en-US" sz="2400" b="0" i="0" u="none" strike="noStrike" kern="1200" cap="none" spc="0" normalizeH="0" baseline="0" noProof="0" dirty="0">
                <a:ln>
                  <a:noFill/>
                </a:ln>
                <a:solidFill>
                  <a:prstClr val="black"/>
                </a:solidFill>
                <a:effectLst/>
                <a:uLnTx/>
                <a:uFillTx/>
                <a:latin typeface="Calibri"/>
                <a:ea typeface="+mn-ea"/>
                <a:cs typeface="+mn-cs"/>
              </a:rPr>
              <a:t> distance, Cook’s distance and COVRATIO (Hair et al., 2006;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Tabachnick</a:t>
            </a:r>
            <a:r>
              <a:rPr kumimoji="0" lang="en-US" sz="2400" b="0" i="0" u="none" strike="noStrike" kern="1200" cap="none" spc="0" normalizeH="0" baseline="0" noProof="0" dirty="0">
                <a:ln>
                  <a:noFill/>
                </a:ln>
                <a:solidFill>
                  <a:prstClr val="black"/>
                </a:solidFill>
                <a:effectLst/>
                <a:uLnTx/>
                <a:uFillTx/>
                <a:latin typeface="Calibri"/>
                <a:ea typeface="+mn-ea"/>
                <a:cs typeface="+mn-cs"/>
              </a:rPr>
              <a:t> &amp;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Fidell</a:t>
            </a:r>
            <a:r>
              <a:rPr kumimoji="0" lang="en-US" sz="2400" b="0" i="0" u="none" strike="noStrike" kern="1200" cap="none" spc="0" normalizeH="0" baseline="0" noProof="0" dirty="0">
                <a:ln>
                  <a:noFill/>
                </a:ln>
                <a:solidFill>
                  <a:prstClr val="black"/>
                </a:solidFill>
                <a:effectLst/>
                <a:uLnTx/>
                <a:uFillTx/>
                <a:latin typeface="Calibri"/>
                <a:ea typeface="+mn-ea"/>
                <a:cs typeface="+mn-cs"/>
              </a:rPr>
              <a:t>, 2007)</a:t>
            </a:r>
            <a:endParaRPr kumimoji="0" lang="en-MY"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FD78448F-0D10-4A30-A7D0-26E00270FA1C}"/>
              </a:ext>
            </a:extLst>
          </p:cNvPr>
          <p:cNvPicPr>
            <a:picLocks noChangeAspect="1"/>
          </p:cNvPicPr>
          <p:nvPr/>
        </p:nvPicPr>
        <p:blipFill>
          <a:blip r:embed="rId2"/>
          <a:stretch>
            <a:fillRect/>
          </a:stretch>
        </p:blipFill>
        <p:spPr>
          <a:xfrm>
            <a:off x="7416800" y="348344"/>
            <a:ext cx="4775200" cy="6509656"/>
          </a:xfrm>
          <a:prstGeom prst="rect">
            <a:avLst/>
          </a:prstGeom>
        </p:spPr>
      </p:pic>
      <p:cxnSp>
        <p:nvCxnSpPr>
          <p:cNvPr id="7" name="Straight Arrow Connector 6">
            <a:extLst>
              <a:ext uri="{FF2B5EF4-FFF2-40B4-BE49-F238E27FC236}">
                <a16:creationId xmlns:a16="http://schemas.microsoft.com/office/drawing/2014/main" id="{664A6164-99E8-422B-AC87-4F10EAC5C9DF}"/>
              </a:ext>
            </a:extLst>
          </p:cNvPr>
          <p:cNvCxnSpPr/>
          <p:nvPr/>
        </p:nvCxnSpPr>
        <p:spPr>
          <a:xfrm>
            <a:off x="5852160" y="4375052"/>
            <a:ext cx="4079631" cy="1420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777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4D08AAE7-CFFC-43B1-BE70-E40E22488DFC}"/>
              </a:ext>
            </a:extLst>
          </p:cNvPr>
          <p:cNvSpPr>
            <a:spLocks noGrp="1"/>
          </p:cNvSpPr>
          <p:nvPr>
            <p:ph type="title"/>
          </p:nvPr>
        </p:nvSpPr>
        <p:spPr>
          <a:xfrm>
            <a:off x="1245072" y="1289765"/>
            <a:ext cx="3651101" cy="4270963"/>
          </a:xfrm>
        </p:spPr>
        <p:txBody>
          <a:bodyPr vert="horz" lIns="91440" tIns="45720" rIns="91440" bIns="45720" rtlCol="0" anchor="ctr">
            <a:normAutofit/>
          </a:bodyPr>
          <a:lstStyle/>
          <a:p>
            <a:pPr>
              <a:lnSpc>
                <a:spcPct val="90000"/>
              </a:lnSpc>
            </a:pPr>
            <a:r>
              <a:rPr lang="en-US" sz="3100" kern="1200">
                <a:solidFill>
                  <a:srgbClr val="FFFFFF"/>
                </a:solidFill>
                <a:latin typeface="+mj-lt"/>
                <a:ea typeface="+mj-ea"/>
                <a:cs typeface="+mj-cs"/>
              </a:rPr>
              <a:t>MULITICOLLINEARITY </a:t>
            </a:r>
            <a:br>
              <a:rPr lang="en-US" sz="3100" kern="1200">
                <a:solidFill>
                  <a:srgbClr val="FFFFFF"/>
                </a:solidFill>
                <a:latin typeface="+mj-lt"/>
                <a:ea typeface="+mj-ea"/>
                <a:cs typeface="+mj-cs"/>
              </a:rPr>
            </a:br>
            <a:endParaRPr lang="en-US" sz="3100" kern="1200">
              <a:solidFill>
                <a:srgbClr val="FFFFFF"/>
              </a:solidFill>
              <a:latin typeface="+mj-lt"/>
              <a:ea typeface="+mj-ea"/>
              <a:cs typeface="+mj-cs"/>
            </a:endParaRPr>
          </a:p>
        </p:txBody>
      </p:sp>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529E5131-DD54-46AF-A189-34E960DB4A08}"/>
              </a:ext>
            </a:extLst>
          </p:cNvPr>
          <p:cNvSpPr txBox="1"/>
          <p:nvPr/>
        </p:nvSpPr>
        <p:spPr>
          <a:xfrm>
            <a:off x="5941717" y="0"/>
            <a:ext cx="5644444" cy="6736696"/>
          </a:xfrm>
          <a:prstGeom prst="rect">
            <a:avLst/>
          </a:prstGeom>
          <a:ln>
            <a:solidFill>
              <a:srgbClr val="FF0000"/>
            </a:solidFill>
          </a:ln>
        </p:spPr>
        <p:txBody>
          <a:bodyPr vert="horz" lIns="91440" tIns="45720" rIns="91440" bIns="45720" rtlCol="0" anchor="ctr">
            <a:no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alpha val="80000"/>
                </a:prstClr>
              </a:solidFill>
              <a:effectLst/>
              <a:uLnTx/>
              <a:uFillTx/>
              <a:latin typeface="Calibri"/>
              <a:ea typeface="+mn-ea"/>
              <a:cs typeface="+mn-cs"/>
            </a:endParaRPr>
          </a:p>
          <a:p>
            <a:pPr marL="0"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alpha val="80000"/>
                  </a:prstClr>
                </a:solidFill>
                <a:effectLst/>
                <a:uLnTx/>
                <a:uFillTx/>
                <a:latin typeface="Calibri"/>
                <a:ea typeface="+mn-ea"/>
                <a:cs typeface="+mn-cs"/>
              </a:rPr>
              <a:t>Multicollinearity appears “when any single independent variable is highly correlated with a set of other independent variables” (Hair et al., 2006, p. 170). </a:t>
            </a:r>
          </a:p>
          <a:p>
            <a:pPr marL="0"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alpha val="80000"/>
                  </a:prstClr>
                </a:solidFill>
                <a:effectLst/>
                <a:uLnTx/>
                <a:uFillTx/>
                <a:latin typeface="Calibri"/>
                <a:ea typeface="+mn-ea"/>
                <a:cs typeface="+mn-cs"/>
              </a:rPr>
              <a:t>Multicollinearity was examined by inspection of the Tolerance and VIF values.</a:t>
            </a:r>
          </a:p>
          <a:p>
            <a:pPr marL="0"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alpha val="80000"/>
                </a:prstClr>
              </a:solidFill>
              <a:effectLst/>
              <a:uLnTx/>
              <a:uFillTx/>
              <a:latin typeface="Calibri"/>
              <a:ea typeface="+mn-ea"/>
              <a:cs typeface="+mn-cs"/>
            </a:endParaRPr>
          </a:p>
          <a:p>
            <a:pPr marL="0"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alpha val="80000"/>
                  </a:prstClr>
                </a:solidFill>
                <a:effectLst/>
                <a:uLnTx/>
                <a:uFillTx/>
                <a:latin typeface="Calibri"/>
                <a:ea typeface="+mn-ea"/>
                <a:cs typeface="+mn-cs"/>
              </a:rPr>
              <a:t>Hair et al. (2011) recommended that multicollinearity is a concern if VIF value is higher than 5 and tolerance value is &lt;0.20</a:t>
            </a:r>
          </a:p>
        </p:txBody>
      </p:sp>
      <p:sp>
        <p:nvSpPr>
          <p:cNvPr id="1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1" name="Straight Connector 2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4503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12191999" cy="1143000"/>
          </a:xfrm>
        </p:spPr>
        <p:txBody>
          <a:bodyPr>
            <a:normAutofit/>
          </a:bodyPr>
          <a:lstStyle/>
          <a:p>
            <a:pPr eaLnBrk="1" hangingPunct="1">
              <a:tabLst>
                <a:tab pos="1074738" algn="l"/>
              </a:tabLst>
              <a:defRPr/>
            </a:pPr>
            <a:r>
              <a:rPr lang="en-MY" dirty="0">
                <a:solidFill>
                  <a:srgbClr val="FF0000"/>
                </a:solidFill>
                <a:latin typeface="Arial" charset="0"/>
                <a:cs typeface="Arial" charset="0"/>
              </a:rPr>
              <a:t>Multicollinearity and Multiple Regressions</a:t>
            </a:r>
          </a:p>
        </p:txBody>
      </p:sp>
      <p:sp>
        <p:nvSpPr>
          <p:cNvPr id="18435" name="Content Placeholder 2"/>
          <p:cNvSpPr>
            <a:spLocks noGrp="1"/>
          </p:cNvSpPr>
          <p:nvPr>
            <p:ph idx="1"/>
          </p:nvPr>
        </p:nvSpPr>
        <p:spPr>
          <a:xfrm>
            <a:off x="60777" y="1405378"/>
            <a:ext cx="3585029" cy="5329848"/>
          </a:xfrm>
          <a:ln>
            <a:solidFill>
              <a:srgbClr val="FF0000"/>
            </a:solidFill>
          </a:ln>
        </p:spPr>
        <p:txBody>
          <a:bodyPr/>
          <a:lstStyle/>
          <a:p>
            <a:pPr marL="363538" indent="-363538" eaLnBrk="1" hangingPunct="1"/>
            <a:r>
              <a:rPr lang="en-MY" sz="2800" dirty="0">
                <a:solidFill>
                  <a:srgbClr val="002060"/>
                </a:solidFill>
              </a:rPr>
              <a:t>One of the serious issues in regression is </a:t>
            </a:r>
            <a:r>
              <a:rPr lang="en-MY" sz="2800" dirty="0" err="1">
                <a:solidFill>
                  <a:srgbClr val="002060"/>
                </a:solidFill>
              </a:rPr>
              <a:t>muticollinearity</a:t>
            </a:r>
            <a:r>
              <a:rPr lang="en-MY" sz="2800" dirty="0">
                <a:solidFill>
                  <a:srgbClr val="002060"/>
                </a:solidFill>
              </a:rPr>
              <a:t> where two independent variables are highly correlated, generally at </a:t>
            </a:r>
            <a:r>
              <a:rPr lang="en-MY" sz="2800" i="1" dirty="0">
                <a:solidFill>
                  <a:srgbClr val="002060"/>
                </a:solidFill>
              </a:rPr>
              <a:t>r</a:t>
            </a:r>
            <a:r>
              <a:rPr lang="en-MY" sz="2800" dirty="0">
                <a:solidFill>
                  <a:srgbClr val="002060"/>
                </a:solidFill>
              </a:rPr>
              <a:t> &gt; 0.8 to 0.9, and this is termed as multicollinearity.</a:t>
            </a:r>
          </a:p>
        </p:txBody>
      </p:sp>
      <p:sp>
        <p:nvSpPr>
          <p:cNvPr id="5" name="TextBox 4">
            <a:extLst>
              <a:ext uri="{FF2B5EF4-FFF2-40B4-BE49-F238E27FC236}">
                <a16:creationId xmlns:a16="http://schemas.microsoft.com/office/drawing/2014/main" id="{A5079BD2-69E1-40AE-83B8-BEC7396F7B92}"/>
              </a:ext>
            </a:extLst>
          </p:cNvPr>
          <p:cNvSpPr txBox="1"/>
          <p:nvPr/>
        </p:nvSpPr>
        <p:spPr>
          <a:xfrm>
            <a:off x="3677494" y="1441499"/>
            <a:ext cx="4897790" cy="34778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a:ea typeface="+mn-ea"/>
                <a:cs typeface="+mn-cs"/>
              </a:rPr>
              <a:t>How to Detect </a:t>
            </a:r>
            <a:r>
              <a:rPr kumimoji="0" lang="en-US" sz="2000" b="1" i="0" u="none" strike="noStrike" kern="1200" cap="none" spc="0" normalizeH="0" baseline="0" noProof="0" dirty="0" err="1">
                <a:ln>
                  <a:noFill/>
                </a:ln>
                <a:solidFill>
                  <a:srgbClr val="FF0000"/>
                </a:solidFill>
                <a:effectLst/>
                <a:uLnTx/>
                <a:uFillTx/>
                <a:latin typeface="Arial"/>
                <a:ea typeface="+mn-ea"/>
                <a:cs typeface="+mn-cs"/>
              </a:rPr>
              <a:t>Muticollinearity</a:t>
            </a:r>
            <a:endParaRPr kumimoji="0" lang="en-US" sz="2000" b="1" i="0" u="none" strike="noStrike" kern="1200" cap="none" spc="0" normalizeH="0" baseline="0" noProof="0" dirty="0">
              <a:ln>
                <a:noFill/>
              </a:ln>
              <a:solidFill>
                <a:srgbClr val="FF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VIF  Variance inflation factor.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Measures the correlation and strength of correlation between the predictor variables in a regression model.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2. Tolerance: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Proportion of a regressor’s variance not accounted for by other regressors in the model low tolerance values are an indicator of multicollinearity</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4" name="Picture 3">
            <a:extLst>
              <a:ext uri="{FF2B5EF4-FFF2-40B4-BE49-F238E27FC236}">
                <a16:creationId xmlns:a16="http://schemas.microsoft.com/office/drawing/2014/main" id="{67F7C554-A442-4E38-8EF4-0AB838E034E5}"/>
              </a:ext>
            </a:extLst>
          </p:cNvPr>
          <p:cNvPicPr>
            <a:picLocks noChangeAspect="1"/>
          </p:cNvPicPr>
          <p:nvPr/>
        </p:nvPicPr>
        <p:blipFill>
          <a:blip r:embed="rId2"/>
          <a:stretch>
            <a:fillRect/>
          </a:stretch>
        </p:blipFill>
        <p:spPr>
          <a:xfrm>
            <a:off x="8606973" y="1441499"/>
            <a:ext cx="3524250" cy="3477875"/>
          </a:xfrm>
          <a:prstGeom prst="rect">
            <a:avLst/>
          </a:prstGeom>
        </p:spPr>
      </p:pic>
      <p:sp>
        <p:nvSpPr>
          <p:cNvPr id="8" name="TextBox 7">
            <a:extLst>
              <a:ext uri="{FF2B5EF4-FFF2-40B4-BE49-F238E27FC236}">
                <a16:creationId xmlns:a16="http://schemas.microsoft.com/office/drawing/2014/main" id="{58A79B39-C6E7-48FA-BB69-7E0DE15371EF}"/>
              </a:ext>
            </a:extLst>
          </p:cNvPr>
          <p:cNvSpPr txBox="1"/>
          <p:nvPr/>
        </p:nvSpPr>
        <p:spPr>
          <a:xfrm>
            <a:off x="3645806" y="4943235"/>
            <a:ext cx="8485418" cy="1938992"/>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a:ea typeface="+mn-ea"/>
                <a:cs typeface="+mn-cs"/>
              </a:rPr>
              <a:t>Hair et al. (2011) recommended that multicollinearity is a concern if VIF value is higher than 5 and tolerance value is &lt;0.20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According to </a:t>
            </a:r>
            <a:r>
              <a:rPr kumimoji="0" lang="en-US" sz="2000" b="0" i="0" u="none" strike="noStrike" kern="1200" cap="none" spc="0" normalizeH="0" baseline="0" noProof="0" dirty="0" err="1">
                <a:ln>
                  <a:noFill/>
                </a:ln>
                <a:solidFill>
                  <a:srgbClr val="000000"/>
                </a:solidFill>
                <a:effectLst/>
                <a:uLnTx/>
                <a:uFillTx/>
                <a:latin typeface="Arial"/>
                <a:ea typeface="+mn-ea"/>
                <a:cs typeface="+mn-cs"/>
              </a:rPr>
              <a:t>Tabachnick</a:t>
            </a:r>
            <a:r>
              <a:rPr kumimoji="0" lang="en-US" sz="2000" b="0" i="0" u="none" strike="noStrike" kern="1200" cap="none" spc="0" normalizeH="0" baseline="0" noProof="0" dirty="0">
                <a:ln>
                  <a:noFill/>
                </a:ln>
                <a:solidFill>
                  <a:srgbClr val="000000"/>
                </a:solidFill>
                <a:effectLst/>
                <a:uLnTx/>
                <a:uFillTx/>
                <a:latin typeface="Arial"/>
                <a:ea typeface="+mn-ea"/>
                <a:cs typeface="+mn-cs"/>
              </a:rPr>
              <a:t> &amp; </a:t>
            </a:r>
            <a:r>
              <a:rPr kumimoji="0" lang="en-US" sz="2000" b="0" i="0" u="none" strike="noStrike" kern="1200" cap="none" spc="0" normalizeH="0" baseline="0" noProof="0" dirty="0" err="1">
                <a:ln>
                  <a:noFill/>
                </a:ln>
                <a:solidFill>
                  <a:srgbClr val="000000"/>
                </a:solidFill>
                <a:effectLst/>
                <a:uLnTx/>
                <a:uFillTx/>
                <a:latin typeface="Arial"/>
                <a:ea typeface="+mn-ea"/>
                <a:cs typeface="+mn-cs"/>
              </a:rPr>
              <a:t>Fidell</a:t>
            </a:r>
            <a:r>
              <a:rPr kumimoji="0" lang="en-US" sz="2000" b="0" i="0" u="none" strike="noStrike" kern="1200" cap="none" spc="0" normalizeH="0" baseline="0" noProof="0" dirty="0">
                <a:ln>
                  <a:noFill/>
                </a:ln>
                <a:solidFill>
                  <a:srgbClr val="000000"/>
                </a:solidFill>
                <a:effectLst/>
                <a:uLnTx/>
                <a:uFillTx/>
                <a:latin typeface="Arial"/>
                <a:ea typeface="+mn-ea"/>
                <a:cs typeface="+mn-cs"/>
              </a:rPr>
              <a:t> (2007) multicollinearity is problem with a correlation matrix that occur when variables are too highly correlated. With multicollinearity, the variables are very highly correlated (say, .90 and above).</a:t>
            </a:r>
          </a:p>
        </p:txBody>
      </p:sp>
    </p:spTree>
    <p:extLst>
      <p:ext uri="{BB962C8B-B14F-4D97-AF65-F5344CB8AC3E}">
        <p14:creationId xmlns:p14="http://schemas.microsoft.com/office/powerpoint/2010/main" val="402053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Title 1"/>
          <p:cNvSpPr>
            <a:spLocks noGrp="1"/>
          </p:cNvSpPr>
          <p:nvPr>
            <p:ph type="title"/>
          </p:nvPr>
        </p:nvSpPr>
        <p:spPr>
          <a:xfrm>
            <a:off x="2057400" y="274638"/>
            <a:ext cx="8153400" cy="563562"/>
          </a:xfrm>
        </p:spPr>
        <p:txBody>
          <a:bodyPr>
            <a:normAutofit fontScale="90000"/>
          </a:bodyPr>
          <a:lstStyle/>
          <a:p>
            <a:r>
              <a:rPr lang="en-US"/>
              <a:t>SPSS Exercise: Multiple Regression </a:t>
            </a:r>
          </a:p>
        </p:txBody>
      </p:sp>
      <p:pic>
        <p:nvPicPr>
          <p:cNvPr id="1024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86" y="800100"/>
            <a:ext cx="12003314"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686" y="4076700"/>
            <a:ext cx="12003314"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154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310324-B9E9-4D3E-9F07-22B694EE9735}"/>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nSpc>
                <a:spcPct val="90000"/>
              </a:lnSpc>
            </a:pPr>
            <a:r>
              <a:rPr lang="en-US" sz="6000" kern="1200">
                <a:solidFill>
                  <a:srgbClr val="FFFFFF"/>
                </a:solidFill>
                <a:latin typeface="+mj-lt"/>
                <a:ea typeface="+mj-ea"/>
                <a:cs typeface="+mj-cs"/>
              </a:rPr>
              <a:t>T-Test and ANOVA</a:t>
            </a:r>
          </a:p>
        </p:txBody>
      </p:sp>
    </p:spTree>
    <p:extLst>
      <p:ext uri="{BB962C8B-B14F-4D97-AF65-F5344CB8AC3E}">
        <p14:creationId xmlns:p14="http://schemas.microsoft.com/office/powerpoint/2010/main" val="2775449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9" name="Picture 13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3010" name="Rectangle 2"/>
          <p:cNvSpPr>
            <a:spLocks noGrp="1" noChangeArrowheads="1"/>
          </p:cNvSpPr>
          <p:nvPr>
            <p:ph type="title"/>
          </p:nvPr>
        </p:nvSpPr>
        <p:spPr>
          <a:xfrm>
            <a:off x="1179226" y="826680"/>
            <a:ext cx="9833548" cy="1325563"/>
          </a:xfrm>
        </p:spPr>
        <p:txBody>
          <a:bodyPr vert="horz" lIns="91440" tIns="45720" rIns="91440" bIns="45720" rtlCol="0" anchor="ctr">
            <a:normAutofit/>
          </a:bodyPr>
          <a:lstStyle/>
          <a:p>
            <a:pPr>
              <a:lnSpc>
                <a:spcPct val="90000"/>
              </a:lnSpc>
              <a:defRPr/>
            </a:pPr>
            <a:r>
              <a:rPr lang="en-US" sz="4000" b="1" kern="1200">
                <a:solidFill>
                  <a:srgbClr val="FFFFFF"/>
                </a:solidFill>
                <a:latin typeface="+mj-lt"/>
                <a:ea typeface="+mj-ea"/>
                <a:cs typeface="+mj-cs"/>
              </a:rPr>
              <a:t>T-tests</a:t>
            </a:r>
            <a:br>
              <a:rPr lang="en-US" sz="4000" b="1" kern="1200">
                <a:solidFill>
                  <a:srgbClr val="FFFFFF"/>
                </a:solidFill>
                <a:latin typeface="+mj-lt"/>
                <a:ea typeface="+mj-ea"/>
                <a:cs typeface="+mj-cs"/>
              </a:rPr>
            </a:br>
            <a:r>
              <a:rPr lang="en-US" sz="4000" b="1" kern="1200">
                <a:solidFill>
                  <a:srgbClr val="FFFFFF"/>
                </a:solidFill>
                <a:latin typeface="+mj-lt"/>
                <a:ea typeface="+mj-ea"/>
                <a:cs typeface="+mj-cs"/>
              </a:rPr>
              <a:t>Paired or Independent (Unpaired) Data?</a:t>
            </a:r>
          </a:p>
        </p:txBody>
      </p:sp>
      <p:sp>
        <p:nvSpPr>
          <p:cNvPr id="388100" name="Rectangle 4"/>
          <p:cNvSpPr>
            <a:spLocks noChangeArrowheads="1"/>
          </p:cNvSpPr>
          <p:nvPr/>
        </p:nvSpPr>
        <p:spPr bwMode="auto">
          <a:xfrm>
            <a:off x="1179226" y="3092970"/>
            <a:ext cx="9833548" cy="26939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horz" lIns="91440" tIns="45720" rIns="91440" bIns="45720" rtlCol="0">
            <a:noAutofit/>
          </a:bodyPr>
          <a:lstStyle/>
          <a:p>
            <a:pPr marL="0" marR="0" lvl="0" indent="-2286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Calibri"/>
                <a:ea typeface="+mn-ea"/>
                <a:cs typeface="+mn-cs"/>
              </a:rPr>
              <a:t>T-tests are used to compare two population means</a:t>
            </a:r>
          </a:p>
          <a:p>
            <a:pPr marL="449263" marR="0" lvl="0" indent="-2286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0000"/>
                </a:solidFill>
                <a:effectLst/>
                <a:uLnTx/>
                <a:uFillTx/>
                <a:latin typeface="Calibri"/>
                <a:ea typeface="+mn-ea"/>
                <a:cs typeface="+mn-cs"/>
              </a:rPr>
              <a:t>Paired data: </a:t>
            </a:r>
            <a:r>
              <a:rPr kumimoji="0" lang="en-US" sz="3200" b="0" i="0" u="none" strike="noStrike" kern="1200" cap="none" spc="0" normalizeH="0" baseline="0" noProof="0" dirty="0">
                <a:ln>
                  <a:noFill/>
                </a:ln>
                <a:solidFill>
                  <a:srgbClr val="000000"/>
                </a:solidFill>
                <a:effectLst/>
                <a:uLnTx/>
                <a:uFillTx/>
                <a:latin typeface="Calibri"/>
                <a:ea typeface="+mn-ea"/>
                <a:cs typeface="+mn-cs"/>
              </a:rPr>
              <a:t>same individuals studied at two different times or under two conditions     PAIRED T-TEST</a:t>
            </a:r>
          </a:p>
          <a:p>
            <a:pPr marL="449263" marR="0" lvl="0" indent="-2286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srgbClr val="000000"/>
              </a:solidFill>
              <a:effectLst/>
              <a:uLnTx/>
              <a:uFillTx/>
              <a:latin typeface="Calibri"/>
              <a:ea typeface="+mn-ea"/>
              <a:cs typeface="+mn-cs"/>
            </a:endParaRPr>
          </a:p>
          <a:p>
            <a:pPr marL="449263" marR="0" lvl="0" indent="-2286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0000"/>
                </a:solidFill>
                <a:effectLst/>
                <a:uLnTx/>
                <a:uFillTx/>
                <a:latin typeface="Calibri"/>
                <a:ea typeface="+mn-ea"/>
                <a:cs typeface="+mn-cs"/>
              </a:rPr>
              <a:t>Independent:</a:t>
            </a:r>
            <a:r>
              <a:rPr kumimoji="0" lang="en-US" sz="3200" b="0" i="0" u="none" strike="noStrike" kern="1200" cap="none" spc="0" normalizeH="0" baseline="0" noProof="0" dirty="0">
                <a:ln>
                  <a:noFill/>
                </a:ln>
                <a:solidFill>
                  <a:srgbClr val="000000"/>
                </a:solidFill>
                <a:effectLst/>
                <a:uLnTx/>
                <a:uFillTx/>
                <a:latin typeface="Calibri"/>
                <a:ea typeface="+mn-ea"/>
                <a:cs typeface="+mn-cs"/>
              </a:rPr>
              <a:t> data collected from two separate groups     INDEPENDENT SAMPLES T-TEST</a:t>
            </a:r>
          </a:p>
        </p:txBody>
      </p:sp>
    </p:spTree>
    <p:extLst>
      <p:ext uri="{BB962C8B-B14F-4D97-AF65-F5344CB8AC3E}">
        <p14:creationId xmlns:p14="http://schemas.microsoft.com/office/powerpoint/2010/main" val="1301508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810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81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C5E409A5-CF1D-458A-9663-2151ED82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282549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9" name="Picture 138">
            <a:extLst>
              <a:ext uri="{FF2B5EF4-FFF2-40B4-BE49-F238E27FC236}">
                <a16:creationId xmlns:a16="http://schemas.microsoft.com/office/drawing/2014/main" id="{919F297E-B60D-4F97-8148-C5F192A541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78853" name="Rectangle 2"/>
          <p:cNvSpPr>
            <a:spLocks noGrp="1" noChangeArrowheads="1"/>
          </p:cNvSpPr>
          <p:nvPr>
            <p:ph type="title"/>
          </p:nvPr>
        </p:nvSpPr>
        <p:spPr>
          <a:xfrm>
            <a:off x="804672" y="457200"/>
            <a:ext cx="10579608" cy="1188720"/>
          </a:xfrm>
        </p:spPr>
        <p:txBody>
          <a:bodyPr>
            <a:normAutofit/>
          </a:bodyPr>
          <a:lstStyle/>
          <a:p>
            <a:pPr eaLnBrk="1" hangingPunct="1"/>
            <a:r>
              <a:rPr lang="en-US" sz="4000" b="1">
                <a:solidFill>
                  <a:srgbClr val="FFFFFF"/>
                </a:solidFill>
              </a:rPr>
              <a:t>T Test</a:t>
            </a:r>
          </a:p>
        </p:txBody>
      </p:sp>
      <p:sp>
        <p:nvSpPr>
          <p:cNvPr id="141" name="Rectangle 140">
            <a:extLst>
              <a:ext uri="{FF2B5EF4-FFF2-40B4-BE49-F238E27FC236}">
                <a16:creationId xmlns:a16="http://schemas.microsoft.com/office/drawing/2014/main" id="{70143844-CA1B-4124-9147-25EAB6ABC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Date Placeholder 3"/>
          <p:cNvSpPr>
            <a:spLocks noGrp="1"/>
          </p:cNvSpPr>
          <p:nvPr>
            <p:ph type="dt" sz="quarter" idx="10"/>
          </p:nvPr>
        </p:nvSpPr>
        <p:spPr>
          <a:xfrm>
            <a:off x="617385" y="6183438"/>
            <a:ext cx="2202823" cy="418756"/>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898989"/>
                </a:solidFill>
                <a:effectLst/>
                <a:uLnTx/>
                <a:uFillTx/>
                <a:latin typeface="Arial" pitchFamily="34" charset="0"/>
                <a:ea typeface="+mn-ea"/>
                <a:cs typeface="+mn-cs"/>
              </a:rPr>
              <a:t>INFO 515</a:t>
            </a:r>
          </a:p>
        </p:txBody>
      </p:sp>
      <p:sp>
        <p:nvSpPr>
          <p:cNvPr id="5" name="Footer Placeholder 4"/>
          <p:cNvSpPr>
            <a:spLocks noGrp="1"/>
          </p:cNvSpPr>
          <p:nvPr>
            <p:ph type="ftr" sz="quarter" idx="11"/>
          </p:nvPr>
        </p:nvSpPr>
        <p:spPr>
          <a:xfrm>
            <a:off x="2790940" y="6183438"/>
            <a:ext cx="6608468" cy="418756"/>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898989"/>
                </a:solidFill>
                <a:effectLst/>
                <a:uLnTx/>
                <a:uFillTx/>
                <a:latin typeface="Arial" pitchFamily="34" charset="0"/>
                <a:ea typeface="+mn-ea"/>
                <a:cs typeface="+mn-cs"/>
              </a:rPr>
              <a:t>Lecture #5</a:t>
            </a:r>
          </a:p>
        </p:txBody>
      </p:sp>
      <p:sp>
        <p:nvSpPr>
          <p:cNvPr id="6" name="Slide Number Placeholder 5"/>
          <p:cNvSpPr>
            <a:spLocks noGrp="1"/>
          </p:cNvSpPr>
          <p:nvPr>
            <p:ph type="sldNum" sz="quarter" idx="12"/>
          </p:nvPr>
        </p:nvSpPr>
        <p:spPr>
          <a:xfrm>
            <a:off x="10767482" y="6183438"/>
            <a:ext cx="687452" cy="418756"/>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B06BB47-BA92-4204-B825-403BA4E6D38B}" type="slidenum">
              <a:rPr kumimoji="0" lang="en-US" sz="1100" b="0" i="0" u="none" strike="noStrike" kern="1200" cap="none" spc="0" normalizeH="0" baseline="0" noProof="0">
                <a:ln>
                  <a:noFill/>
                </a:ln>
                <a:solidFill>
                  <a:srgbClr val="898989"/>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38</a:t>
            </a:fld>
            <a:endParaRPr kumimoji="0" lang="en-US" sz="1100" b="0" i="0" u="none" strike="noStrike" kern="1200" cap="none" spc="0" normalizeH="0" baseline="0" noProof="0">
              <a:ln>
                <a:noFill/>
              </a:ln>
              <a:solidFill>
                <a:srgbClr val="898989"/>
              </a:solidFill>
              <a:effectLst/>
              <a:uLnTx/>
              <a:uFillTx/>
              <a:latin typeface="Arial" pitchFamily="34" charset="0"/>
              <a:ea typeface="+mn-ea"/>
              <a:cs typeface="+mn-cs"/>
            </a:endParaRPr>
          </a:p>
        </p:txBody>
      </p:sp>
      <p:graphicFrame>
        <p:nvGraphicFramePr>
          <p:cNvPr id="319493" name="Rectangle 3">
            <a:extLst>
              <a:ext uri="{FF2B5EF4-FFF2-40B4-BE49-F238E27FC236}">
                <a16:creationId xmlns:a16="http://schemas.microsoft.com/office/drawing/2014/main" id="{5B9FE1BD-F394-406E-A158-24C00CDBDF61}"/>
              </a:ext>
            </a:extLst>
          </p:cNvPr>
          <p:cNvGraphicFramePr/>
          <p:nvPr/>
        </p:nvGraphicFramePr>
        <p:xfrm>
          <a:off x="0" y="2103121"/>
          <a:ext cx="12188952" cy="47548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23824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Title 1"/>
          <p:cNvSpPr>
            <a:spLocks noGrp="1"/>
          </p:cNvSpPr>
          <p:nvPr>
            <p:ph type="title"/>
          </p:nvPr>
        </p:nvSpPr>
        <p:spPr>
          <a:xfrm>
            <a:off x="2895600" y="274638"/>
            <a:ext cx="7315200" cy="110129"/>
          </a:xfrm>
        </p:spPr>
        <p:txBody>
          <a:bodyPr/>
          <a:lstStyle/>
          <a:p>
            <a:r>
              <a:rPr lang="en-US" b="1" dirty="0">
                <a:solidFill>
                  <a:srgbClr val="FF0000"/>
                </a:solidFill>
              </a:rPr>
              <a:t>One Sample T-Test</a:t>
            </a:r>
          </a:p>
        </p:txBody>
      </p:sp>
      <p:sp>
        <p:nvSpPr>
          <p:cNvPr id="79875" name="Rectangle 4"/>
          <p:cNvSpPr>
            <a:spLocks noChangeArrowheads="1"/>
          </p:cNvSpPr>
          <p:nvPr/>
        </p:nvSpPr>
        <p:spPr bwMode="auto">
          <a:xfrm>
            <a:off x="128588" y="585625"/>
            <a:ext cx="120634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Used for testing whether the mean of one metric variable is equal to some hypothesized population value.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2000" b="1" i="0" u="none" strike="noStrike" kern="1200" cap="none" spc="0" normalizeH="0" baseline="0" noProof="0" dirty="0">
                <a:ln>
                  <a:noFill/>
                </a:ln>
                <a:solidFill>
                  <a:srgbClr val="002060"/>
                </a:solidFill>
                <a:effectLst/>
                <a:uLnTx/>
                <a:uFillTx/>
                <a:latin typeface="Calibri"/>
                <a:ea typeface="+mn-ea"/>
                <a:cs typeface="+mn-cs"/>
              </a:rPr>
              <a:t>Evaluates whether the mean on a test variable is significantly different from a constant (test value).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2060"/>
                </a:solidFill>
                <a:effectLst/>
                <a:uLnTx/>
                <a:uFillTx/>
                <a:latin typeface="Calibri"/>
                <a:ea typeface="+mn-ea"/>
                <a:cs typeface="+mn-cs"/>
              </a:rPr>
              <a:t>Test value typically represents a neutral point. (e.g. midpoint on the test variable, the average value of the test variable based on past research)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p>
        </p:txBody>
      </p:sp>
      <p:sp>
        <p:nvSpPr>
          <p:cNvPr id="79876" name="Rectangle 5"/>
          <p:cNvSpPr>
            <a:spLocks noChangeArrowheads="1"/>
          </p:cNvSpPr>
          <p:nvPr/>
        </p:nvSpPr>
        <p:spPr bwMode="auto">
          <a:xfrm>
            <a:off x="0" y="1832075"/>
            <a:ext cx="1219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a:ea typeface="+mn-ea"/>
                <a:cs typeface="+mn-cs"/>
              </a:rPr>
              <a:t>Example: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a:ea typeface="+mn-ea"/>
                <a:cs typeface="+mn-cs"/>
              </a:rPr>
              <a:t>A lecturer from APU believes that students score for a paper is declining. It's well known that - on average – the score is around 400 points (out of 1000). The lecturer gets the score s of 40 students </a:t>
            </a:r>
          </a:p>
        </p:txBody>
      </p:sp>
      <p:pic>
        <p:nvPicPr>
          <p:cNvPr id="798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8939"/>
            <a:ext cx="1219200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491164"/>
            <a:ext cx="12063412"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534400" y="3505201"/>
            <a:ext cx="1143000"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Exam score</a:t>
            </a:r>
          </a:p>
        </p:txBody>
      </p:sp>
    </p:spTree>
    <p:extLst>
      <p:ext uri="{BB962C8B-B14F-4D97-AF65-F5344CB8AC3E}">
        <p14:creationId xmlns:p14="http://schemas.microsoft.com/office/powerpoint/2010/main" val="2640814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Title 1"/>
          <p:cNvSpPr>
            <a:spLocks/>
          </p:cNvSpPr>
          <p:nvPr/>
        </p:nvSpPr>
        <p:spPr bwMode="auto">
          <a:xfrm>
            <a:off x="1524001" y="0"/>
            <a:ext cx="869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300" b="1" i="0" u="none" strike="noStrike" kern="1200" cap="none" spc="0" normalizeH="0" baseline="0" noProof="0" dirty="0">
                <a:ln>
                  <a:noFill/>
                </a:ln>
                <a:solidFill>
                  <a:srgbClr val="FF0000"/>
                </a:solidFill>
                <a:effectLst/>
                <a:uLnTx/>
                <a:uFillTx/>
                <a:latin typeface="Arial"/>
                <a:ea typeface="+mn-ea"/>
                <a:cs typeface="+mn-cs"/>
              </a:rPr>
              <a:t>Pearson Correlation Coefficient (cont.)</a:t>
            </a:r>
            <a:endParaRPr kumimoji="0" lang="en-US" sz="3300" b="1" i="0" u="none" strike="noStrike" kern="1200" cap="none" spc="0" normalizeH="0" baseline="0" noProof="0" dirty="0">
              <a:ln>
                <a:noFill/>
              </a:ln>
              <a:solidFill>
                <a:srgbClr val="FF0000"/>
              </a:solidFill>
              <a:effectLst/>
              <a:uLnTx/>
              <a:uFillTx/>
              <a:latin typeface="Arial"/>
              <a:ea typeface="+mn-ea"/>
              <a:cs typeface="+mn-cs"/>
            </a:endParaRPr>
          </a:p>
        </p:txBody>
      </p:sp>
      <p:grpSp>
        <p:nvGrpSpPr>
          <p:cNvPr id="2" name="Group 6"/>
          <p:cNvGrpSpPr>
            <a:grpSpLocks/>
          </p:cNvGrpSpPr>
          <p:nvPr/>
        </p:nvGrpSpPr>
        <p:grpSpPr bwMode="auto">
          <a:xfrm>
            <a:off x="435429" y="2579069"/>
            <a:ext cx="4995862" cy="1401762"/>
            <a:chOff x="467360" y="2722880"/>
            <a:chExt cx="6156960" cy="1402080"/>
          </a:xfrm>
        </p:grpSpPr>
        <p:sp>
          <p:nvSpPr>
            <p:cNvPr id="6" name="Rectangle 5"/>
            <p:cNvSpPr/>
            <p:nvPr/>
          </p:nvSpPr>
          <p:spPr>
            <a:xfrm>
              <a:off x="467360" y="2722880"/>
              <a:ext cx="6156960" cy="1402080"/>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Arial"/>
                <a:ea typeface="ＭＳ Ｐゴシック" pitchFamily="34" charset="-128"/>
                <a:cs typeface="+mn-cs"/>
              </a:endParaRPr>
            </a:p>
          </p:txBody>
        </p:sp>
        <p:pic>
          <p:nvPicPr>
            <p:cNvPr id="118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3" y="2907665"/>
              <a:ext cx="58197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9812" name="TextBox 3"/>
          <p:cNvSpPr txBox="1">
            <a:spLocks noChangeArrowheads="1"/>
          </p:cNvSpPr>
          <p:nvPr/>
        </p:nvSpPr>
        <p:spPr bwMode="auto">
          <a:xfrm>
            <a:off x="92765" y="864939"/>
            <a:ext cx="642709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The Pearson’s correlation coefficient (</a:t>
            </a:r>
            <a:r>
              <a:rPr kumimoji="0" lang="en-MY" sz="2600" b="0" i="1"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r) can </a:t>
            </a:r>
            <a:r>
              <a:rPr kumimoji="0" lang="en-MY" sz="2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be calculated using the formula given below:</a:t>
            </a:r>
          </a:p>
        </p:txBody>
      </p:sp>
      <p:grpSp>
        <p:nvGrpSpPr>
          <p:cNvPr id="3" name="Group 16"/>
          <p:cNvGrpSpPr>
            <a:grpSpLocks/>
          </p:cNvGrpSpPr>
          <p:nvPr/>
        </p:nvGrpSpPr>
        <p:grpSpPr bwMode="auto">
          <a:xfrm>
            <a:off x="857305" y="4402299"/>
            <a:ext cx="4752975" cy="1693863"/>
            <a:chOff x="-667401" y="4588358"/>
            <a:chExt cx="4753395" cy="1692771"/>
          </a:xfrm>
        </p:grpSpPr>
        <p:sp>
          <p:nvSpPr>
            <p:cNvPr id="118790" name="TextBox 14"/>
            <p:cNvSpPr txBox="1">
              <a:spLocks noChangeArrowheads="1"/>
            </p:cNvSpPr>
            <p:nvPr/>
          </p:nvSpPr>
          <p:spPr bwMode="auto">
            <a:xfrm>
              <a:off x="-667401" y="4588358"/>
              <a:ext cx="475339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Where,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600" b="0" i="1"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X  sample mean of X, and</a:t>
              </a:r>
              <a:endParaRPr kumimoji="0" lang="en-MY" sz="2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600" b="0" i="1"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Y  sample mean of Y.</a:t>
              </a:r>
              <a:endParaRPr kumimoji="0" lang="en-MY" sz="2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2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grpSp>
          <p:nvGrpSpPr>
            <p:cNvPr id="118791" name="Group 15"/>
            <p:cNvGrpSpPr>
              <a:grpSpLocks/>
            </p:cNvGrpSpPr>
            <p:nvPr/>
          </p:nvGrpSpPr>
          <p:grpSpPr bwMode="auto">
            <a:xfrm>
              <a:off x="544348" y="4970631"/>
              <a:ext cx="262039" cy="401638"/>
              <a:chOff x="777808" y="4970631"/>
              <a:chExt cx="262039" cy="401638"/>
            </a:xfrm>
          </p:grpSpPr>
          <p:cxnSp>
            <p:nvCxnSpPr>
              <p:cNvPr id="12" name="Straight Connector 11"/>
              <p:cNvCxnSpPr/>
              <p:nvPr/>
            </p:nvCxnSpPr>
            <p:spPr>
              <a:xfrm>
                <a:off x="805952" y="4970538"/>
                <a:ext cx="233382"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77375" y="5370330"/>
                <a:ext cx="233382"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686" y="1808675"/>
            <a:ext cx="6322549" cy="415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585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812"/>
                                        </p:tgtEl>
                                        <p:attrNameLst>
                                          <p:attrName>style.visibility</p:attrName>
                                        </p:attrNameLst>
                                      </p:cBhvr>
                                      <p:to>
                                        <p:strVal val="visible"/>
                                      </p:to>
                                    </p:set>
                                    <p:anim calcmode="lin" valueType="num">
                                      <p:cBhvr additive="base">
                                        <p:cTn id="7" dur="500" fill="hold"/>
                                        <p:tgtEl>
                                          <p:spTgt spid="119812"/>
                                        </p:tgtEl>
                                        <p:attrNameLst>
                                          <p:attrName>ppt_x</p:attrName>
                                        </p:attrNameLst>
                                      </p:cBhvr>
                                      <p:tavLst>
                                        <p:tav tm="0">
                                          <p:val>
                                            <p:strVal val="0-#ppt_w/2"/>
                                          </p:val>
                                        </p:tav>
                                        <p:tav tm="100000">
                                          <p:val>
                                            <p:strVal val="#ppt_x"/>
                                          </p:val>
                                        </p:tav>
                                      </p:tavLst>
                                    </p:anim>
                                    <p:anim calcmode="lin" valueType="num">
                                      <p:cBhvr additive="base">
                                        <p:cTn id="8" dur="500" fill="hold"/>
                                        <p:tgtEl>
                                          <p:spTgt spid="11981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264EE-1116-4055-B3E6-EFAD1ABBACD5}"/>
              </a:ext>
            </a:extLst>
          </p:cNvPr>
          <p:cNvSpPr>
            <a:spLocks noGrp="1"/>
          </p:cNvSpPr>
          <p:nvPr>
            <p:ph type="title"/>
          </p:nvPr>
        </p:nvSpPr>
        <p:spPr>
          <a:xfrm>
            <a:off x="2895600" y="1"/>
            <a:ext cx="7315200" cy="563563"/>
          </a:xfrm>
        </p:spPr>
        <p:txBody>
          <a:bodyPr rtlCol="0">
            <a:normAutofit fontScale="90000"/>
          </a:bodyPr>
          <a:lstStyle/>
          <a:p>
            <a:pPr eaLnBrk="1" fontAlgn="auto" hangingPunct="1">
              <a:spcAft>
                <a:spcPts val="0"/>
              </a:spcAft>
              <a:defRPr/>
            </a:pPr>
            <a:r>
              <a:rPr lang="en-US" b="1" dirty="0">
                <a:solidFill>
                  <a:srgbClr val="FF0000"/>
                </a:solidFill>
              </a:rPr>
              <a:t>ONE SAMPLE t TEST</a:t>
            </a:r>
          </a:p>
        </p:txBody>
      </p:sp>
      <p:sp>
        <p:nvSpPr>
          <p:cNvPr id="91139" name="Text Placeholder 2">
            <a:extLst>
              <a:ext uri="{FF2B5EF4-FFF2-40B4-BE49-F238E27FC236}">
                <a16:creationId xmlns:a16="http://schemas.microsoft.com/office/drawing/2014/main" id="{322A2693-8AB5-4790-9345-93C5AF939465}"/>
              </a:ext>
            </a:extLst>
          </p:cNvPr>
          <p:cNvSpPr>
            <a:spLocks noGrp="1"/>
          </p:cNvSpPr>
          <p:nvPr>
            <p:ph type="body" sz="half" idx="1"/>
          </p:nvPr>
        </p:nvSpPr>
        <p:spPr/>
        <p:txBody>
          <a:bodyPr/>
          <a:lstStyle/>
          <a:p>
            <a:pPr eaLnBrk="1" hangingPunct="1"/>
            <a:endParaRPr lang="en-US" altLang="en-US"/>
          </a:p>
        </p:txBody>
      </p:sp>
      <p:sp>
        <p:nvSpPr>
          <p:cNvPr id="91140" name="Content Placeholder 3">
            <a:extLst>
              <a:ext uri="{FF2B5EF4-FFF2-40B4-BE49-F238E27FC236}">
                <a16:creationId xmlns:a16="http://schemas.microsoft.com/office/drawing/2014/main" id="{657817B1-424E-498E-8967-E4C00A9A8AF4}"/>
              </a:ext>
            </a:extLst>
          </p:cNvPr>
          <p:cNvSpPr>
            <a:spLocks noGrp="1"/>
          </p:cNvSpPr>
          <p:nvPr>
            <p:ph sz="half" idx="2"/>
          </p:nvPr>
        </p:nvSpPr>
        <p:spPr/>
        <p:txBody>
          <a:bodyPr/>
          <a:lstStyle/>
          <a:p>
            <a:pPr eaLnBrk="1" hangingPunct="1"/>
            <a:endParaRPr lang="en-US" altLang="en-US"/>
          </a:p>
        </p:txBody>
      </p:sp>
      <p:pic>
        <p:nvPicPr>
          <p:cNvPr id="91141" name="Picture 2">
            <a:extLst>
              <a:ext uri="{FF2B5EF4-FFF2-40B4-BE49-F238E27FC236}">
                <a16:creationId xmlns:a16="http://schemas.microsoft.com/office/drawing/2014/main" id="{29708038-C145-4EB9-B947-7811BD575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799"/>
            <a:ext cx="12192000" cy="579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2" name="Rectangle 4">
            <a:extLst>
              <a:ext uri="{FF2B5EF4-FFF2-40B4-BE49-F238E27FC236}">
                <a16:creationId xmlns:a16="http://schemas.microsoft.com/office/drawing/2014/main" id="{E0A15FB3-0398-431F-AC13-99E102E7BDFA}"/>
              </a:ext>
            </a:extLst>
          </p:cNvPr>
          <p:cNvSpPr>
            <a:spLocks noChangeArrowheads="1"/>
          </p:cNvSpPr>
          <p:nvPr/>
        </p:nvSpPr>
        <p:spPr bwMode="auto">
          <a:xfrm>
            <a:off x="1524000" y="595314"/>
            <a:ext cx="883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Use Analyze / Compare Means / One-Sample T Test</a:t>
            </a:r>
          </a:p>
        </p:txBody>
      </p:sp>
    </p:spTree>
    <p:extLst>
      <p:ext uri="{BB962C8B-B14F-4D97-AF65-F5344CB8AC3E}">
        <p14:creationId xmlns:p14="http://schemas.microsoft.com/office/powerpoint/2010/main" val="2034412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E591140D-063A-4A54-B5F8-DC3E5BAB5E79}"/>
              </a:ext>
            </a:extLst>
          </p:cNvPr>
          <p:cNvSpPr>
            <a:spLocks noGrp="1"/>
          </p:cNvSpPr>
          <p:nvPr>
            <p:ph type="title"/>
          </p:nvPr>
        </p:nvSpPr>
        <p:spPr/>
        <p:txBody>
          <a:bodyPr/>
          <a:lstStyle/>
          <a:p>
            <a:pPr eaLnBrk="1" hangingPunct="1"/>
            <a:endParaRPr lang="en-US" altLang="en-US"/>
          </a:p>
        </p:txBody>
      </p:sp>
      <p:sp>
        <p:nvSpPr>
          <p:cNvPr id="92163" name="Text Placeholder 2">
            <a:extLst>
              <a:ext uri="{FF2B5EF4-FFF2-40B4-BE49-F238E27FC236}">
                <a16:creationId xmlns:a16="http://schemas.microsoft.com/office/drawing/2014/main" id="{6C0347B7-E837-476F-89F9-662B1A1B056C}"/>
              </a:ext>
            </a:extLst>
          </p:cNvPr>
          <p:cNvSpPr>
            <a:spLocks noGrp="1"/>
          </p:cNvSpPr>
          <p:nvPr>
            <p:ph type="body" sz="half" idx="1"/>
          </p:nvPr>
        </p:nvSpPr>
        <p:spPr>
          <a:xfrm>
            <a:off x="2133600" y="1265238"/>
            <a:ext cx="3543300" cy="4525962"/>
          </a:xfrm>
        </p:spPr>
        <p:txBody>
          <a:bodyPr/>
          <a:lstStyle/>
          <a:p>
            <a:pPr eaLnBrk="1" hangingPunct="1"/>
            <a:endParaRPr lang="en-US" altLang="en-US"/>
          </a:p>
        </p:txBody>
      </p:sp>
      <p:pic>
        <p:nvPicPr>
          <p:cNvPr id="92164" name="Picture 2">
            <a:extLst>
              <a:ext uri="{FF2B5EF4-FFF2-40B4-BE49-F238E27FC236}">
                <a16:creationId xmlns:a16="http://schemas.microsoft.com/office/drawing/2014/main" id="{92D93106-E263-4508-8D4A-457274A00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5" name="Rectangle 4">
            <a:extLst>
              <a:ext uri="{FF2B5EF4-FFF2-40B4-BE49-F238E27FC236}">
                <a16:creationId xmlns:a16="http://schemas.microsoft.com/office/drawing/2014/main" id="{2B117659-7F4E-4694-B5FE-4C865D63697C}"/>
              </a:ext>
            </a:extLst>
          </p:cNvPr>
          <p:cNvSpPr>
            <a:spLocks noChangeArrowheads="1"/>
          </p:cNvSpPr>
          <p:nvPr/>
        </p:nvSpPr>
        <p:spPr bwMode="auto">
          <a:xfrm>
            <a:off x="0" y="5702300"/>
            <a:ext cx="1219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Null hypothesis accepted as the sig value is 0.675. This implies that the fans of this company has 10,000 hours of life. In fact they have slightly more hours (10,037.53 hours).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company can go in for the advertisement confidently</a:t>
            </a:r>
          </a:p>
        </p:txBody>
      </p:sp>
    </p:spTree>
    <p:extLst>
      <p:ext uri="{BB962C8B-B14F-4D97-AF65-F5344CB8AC3E}">
        <p14:creationId xmlns:p14="http://schemas.microsoft.com/office/powerpoint/2010/main" val="942848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Title 1"/>
          <p:cNvSpPr>
            <a:spLocks noGrp="1"/>
          </p:cNvSpPr>
          <p:nvPr>
            <p:ph type="title"/>
          </p:nvPr>
        </p:nvSpPr>
        <p:spPr>
          <a:xfrm>
            <a:off x="2895600" y="274638"/>
            <a:ext cx="7315200" cy="792162"/>
          </a:xfrm>
        </p:spPr>
        <p:txBody>
          <a:bodyPr/>
          <a:lstStyle/>
          <a:p>
            <a:pPr eaLnBrk="1" hangingPunct="1"/>
            <a:r>
              <a:rPr lang="en-US" b="1">
                <a:solidFill>
                  <a:srgbClr val="FF0000"/>
                </a:solidFill>
              </a:rPr>
              <a:t>INDEPENDENT SAMPLE T TEST</a:t>
            </a:r>
          </a:p>
        </p:txBody>
      </p:sp>
      <p:sp>
        <p:nvSpPr>
          <p:cNvPr id="3" name="Text Placeholder 2"/>
          <p:cNvSpPr>
            <a:spLocks noGrp="1"/>
          </p:cNvSpPr>
          <p:nvPr>
            <p:ph type="body" sz="half" idx="1"/>
          </p:nvPr>
        </p:nvSpPr>
        <p:spPr>
          <a:xfrm>
            <a:off x="0" y="1066801"/>
            <a:ext cx="12192000" cy="2362199"/>
          </a:xfrm>
        </p:spPr>
        <p:txBody>
          <a:bodyPr rtlCol="0">
            <a:normAutofit/>
          </a:bodyPr>
          <a:lstStyle/>
          <a:p>
            <a:pPr marL="0" indent="0" eaLnBrk="1" fontAlgn="auto" hangingPunct="1">
              <a:spcAft>
                <a:spcPts val="0"/>
              </a:spcAft>
              <a:buNone/>
              <a:defRPr/>
            </a:pPr>
            <a:r>
              <a:rPr lang="en-US" b="1" dirty="0">
                <a:solidFill>
                  <a:srgbClr val="FF0000"/>
                </a:solidFill>
              </a:rPr>
              <a:t>Example</a:t>
            </a:r>
          </a:p>
          <a:p>
            <a:pPr eaLnBrk="1" fontAlgn="auto" hangingPunct="1">
              <a:spcAft>
                <a:spcPts val="0"/>
              </a:spcAft>
              <a:defRPr/>
            </a:pPr>
            <a:r>
              <a:rPr lang="en-US" dirty="0"/>
              <a:t>Men and women may be different in customer satisfaction</a:t>
            </a:r>
          </a:p>
          <a:p>
            <a:pPr marL="0" indent="0" eaLnBrk="1" fontAlgn="auto" hangingPunct="1">
              <a:spcAft>
                <a:spcPts val="0"/>
              </a:spcAft>
              <a:buNone/>
              <a:defRPr/>
            </a:pPr>
            <a:r>
              <a:rPr lang="en-US" dirty="0"/>
              <a:t>Here we compare two means of two different groups on a particular variable</a:t>
            </a:r>
          </a:p>
        </p:txBody>
      </p:sp>
      <p:sp>
        <p:nvSpPr>
          <p:cNvPr id="80900" name="Rectangle 4"/>
          <p:cNvSpPr>
            <a:spLocks noChangeArrowheads="1"/>
          </p:cNvSpPr>
          <p:nvPr/>
        </p:nvSpPr>
        <p:spPr bwMode="auto">
          <a:xfrm>
            <a:off x="0" y="5562600"/>
            <a:ext cx="12192000" cy="12001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Conditions for t 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1. Only two groups can be compared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2. The sample size may differ between groups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3. If there are three or more groups then perform ANOVA test</a:t>
            </a:r>
          </a:p>
        </p:txBody>
      </p:sp>
      <p:sp>
        <p:nvSpPr>
          <p:cNvPr id="6" name="TextBox 5">
            <a:extLst>
              <a:ext uri="{FF2B5EF4-FFF2-40B4-BE49-F238E27FC236}">
                <a16:creationId xmlns:a16="http://schemas.microsoft.com/office/drawing/2014/main" id="{42191DE8-A216-48D0-B40D-8786AEFD374F}"/>
              </a:ext>
            </a:extLst>
          </p:cNvPr>
          <p:cNvSpPr txBox="1"/>
          <p:nvPr/>
        </p:nvSpPr>
        <p:spPr>
          <a:xfrm>
            <a:off x="0" y="3751609"/>
            <a:ext cx="12192000" cy="1384995"/>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What you need: Two variables: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 one categorical, independent variable (e.g. males/females)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 one continuous, dependent variable (e.g. Customer satisfaction).</a:t>
            </a:r>
            <a:endParaRPr kumimoji="0" lang="en-MY" sz="28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382393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Title 1"/>
          <p:cNvSpPr>
            <a:spLocks noGrp="1"/>
          </p:cNvSpPr>
          <p:nvPr>
            <p:ph type="title"/>
          </p:nvPr>
        </p:nvSpPr>
        <p:spPr>
          <a:xfrm>
            <a:off x="2895600" y="274638"/>
            <a:ext cx="7315200" cy="792162"/>
          </a:xfrm>
        </p:spPr>
        <p:txBody>
          <a:bodyPr/>
          <a:lstStyle/>
          <a:p>
            <a:pPr eaLnBrk="1" hangingPunct="1"/>
            <a:r>
              <a:rPr lang="en-US" b="1">
                <a:solidFill>
                  <a:srgbClr val="FF0000"/>
                </a:solidFill>
              </a:rPr>
              <a:t>INDEPENDENT SAMPLE T TEST</a:t>
            </a:r>
          </a:p>
        </p:txBody>
      </p:sp>
      <p:sp>
        <p:nvSpPr>
          <p:cNvPr id="3" name="Text Placeholder 2"/>
          <p:cNvSpPr>
            <a:spLocks noGrp="1"/>
          </p:cNvSpPr>
          <p:nvPr>
            <p:ph type="body" sz="half" idx="1"/>
          </p:nvPr>
        </p:nvSpPr>
        <p:spPr>
          <a:xfrm>
            <a:off x="211015" y="1066802"/>
            <a:ext cx="10304585" cy="792162"/>
          </a:xfrm>
        </p:spPr>
        <p:txBody>
          <a:bodyPr rtlCol="0">
            <a:normAutofit fontScale="70000" lnSpcReduction="20000"/>
          </a:bodyPr>
          <a:lstStyle/>
          <a:p>
            <a:pPr marL="0" indent="0" eaLnBrk="1" fontAlgn="auto" hangingPunct="1">
              <a:spcAft>
                <a:spcPts val="0"/>
              </a:spcAft>
              <a:buNone/>
              <a:defRPr/>
            </a:pPr>
            <a:r>
              <a:rPr lang="en-US" b="1" dirty="0">
                <a:solidFill>
                  <a:srgbClr val="FF0000"/>
                </a:solidFill>
              </a:rPr>
              <a:t>Example</a:t>
            </a:r>
          </a:p>
          <a:p>
            <a:pPr eaLnBrk="1" fontAlgn="auto" hangingPunct="1">
              <a:spcAft>
                <a:spcPts val="0"/>
              </a:spcAft>
              <a:defRPr/>
            </a:pPr>
            <a:r>
              <a:rPr lang="en-US" sz="3800" dirty="0"/>
              <a:t>Men and women may be different in customer satisfaction</a:t>
            </a:r>
          </a:p>
          <a:p>
            <a:pPr marL="0" indent="0" eaLnBrk="1" fontAlgn="auto" hangingPunct="1">
              <a:spcAft>
                <a:spcPts val="0"/>
              </a:spcAft>
              <a:buNone/>
              <a:defRPr/>
            </a:pPr>
            <a:endParaRPr lang="en-US" dirty="0"/>
          </a:p>
        </p:txBody>
      </p:sp>
      <p:pic>
        <p:nvPicPr>
          <p:cNvPr id="4" name="Picture 3">
            <a:extLst>
              <a:ext uri="{FF2B5EF4-FFF2-40B4-BE49-F238E27FC236}">
                <a16:creationId xmlns:a16="http://schemas.microsoft.com/office/drawing/2014/main" id="{ECB77F51-42C8-4E5A-958C-913536E67CEE}"/>
              </a:ext>
            </a:extLst>
          </p:cNvPr>
          <p:cNvPicPr>
            <a:picLocks noChangeAspect="1"/>
          </p:cNvPicPr>
          <p:nvPr/>
        </p:nvPicPr>
        <p:blipFill>
          <a:blip r:embed="rId2"/>
          <a:stretch>
            <a:fillRect/>
          </a:stretch>
        </p:blipFill>
        <p:spPr>
          <a:xfrm>
            <a:off x="3701143" y="1858964"/>
            <a:ext cx="8490857" cy="4438650"/>
          </a:xfrm>
          <a:prstGeom prst="rect">
            <a:avLst/>
          </a:prstGeom>
        </p:spPr>
      </p:pic>
      <p:sp>
        <p:nvSpPr>
          <p:cNvPr id="5" name="TextBox 4">
            <a:extLst>
              <a:ext uri="{FF2B5EF4-FFF2-40B4-BE49-F238E27FC236}">
                <a16:creationId xmlns:a16="http://schemas.microsoft.com/office/drawing/2014/main" id="{7B40C62B-AF32-44A5-ACE0-B671955F7903}"/>
              </a:ext>
            </a:extLst>
          </p:cNvPr>
          <p:cNvSpPr txBox="1"/>
          <p:nvPr/>
        </p:nvSpPr>
        <p:spPr>
          <a:xfrm>
            <a:off x="211015" y="2075543"/>
            <a:ext cx="3069214"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srgbClr val="FF0000"/>
                </a:solidFill>
                <a:effectLst/>
                <a:uLnTx/>
                <a:uFillTx/>
                <a:latin typeface="Calibri"/>
                <a:ea typeface="+mn-ea"/>
                <a:cs typeface="+mn-cs"/>
              </a:rPr>
              <a:t>Analyze – Compare Means – Independent samples T-Test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prstClr val="black"/>
                </a:solidFill>
                <a:effectLst/>
                <a:uLnTx/>
                <a:uFillTx/>
                <a:latin typeface="Calibri"/>
                <a:ea typeface="+mn-ea"/>
                <a:cs typeface="+mn-cs"/>
              </a:rPr>
              <a:t>Move in the Dependant Variable in the ‘Test Variable”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prstClr val="black"/>
                </a:solidFill>
                <a:effectLst/>
                <a:uLnTx/>
                <a:uFillTx/>
                <a:latin typeface="Calibri"/>
                <a:ea typeface="+mn-ea"/>
                <a:cs typeface="+mn-cs"/>
              </a:rPr>
              <a:t>Move the Categorical variable in the ‘Grouping Variable”</a:t>
            </a:r>
          </a:p>
        </p:txBody>
      </p:sp>
    </p:spTree>
    <p:extLst>
      <p:ext uri="{BB962C8B-B14F-4D97-AF65-F5344CB8AC3E}">
        <p14:creationId xmlns:p14="http://schemas.microsoft.com/office/powerpoint/2010/main" val="3235452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Title 1"/>
          <p:cNvSpPr>
            <a:spLocks noGrp="1"/>
          </p:cNvSpPr>
          <p:nvPr>
            <p:ph type="title"/>
          </p:nvPr>
        </p:nvSpPr>
        <p:spPr>
          <a:xfrm>
            <a:off x="2895600" y="274638"/>
            <a:ext cx="7315200" cy="792162"/>
          </a:xfrm>
        </p:spPr>
        <p:txBody>
          <a:bodyPr/>
          <a:lstStyle/>
          <a:p>
            <a:pPr eaLnBrk="1" hangingPunct="1"/>
            <a:r>
              <a:rPr lang="en-US" b="1">
                <a:solidFill>
                  <a:srgbClr val="FF0000"/>
                </a:solidFill>
              </a:rPr>
              <a:t>INDEPENDENT SAMPLE T TEST</a:t>
            </a:r>
          </a:p>
        </p:txBody>
      </p:sp>
      <p:sp>
        <p:nvSpPr>
          <p:cNvPr id="3" name="Text Placeholder 2"/>
          <p:cNvSpPr>
            <a:spLocks noGrp="1"/>
          </p:cNvSpPr>
          <p:nvPr>
            <p:ph type="body" sz="half" idx="1"/>
          </p:nvPr>
        </p:nvSpPr>
        <p:spPr>
          <a:xfrm>
            <a:off x="211015" y="1066802"/>
            <a:ext cx="10304585" cy="1352842"/>
          </a:xfrm>
        </p:spPr>
        <p:txBody>
          <a:bodyPr rtlCol="0">
            <a:normAutofit/>
          </a:bodyPr>
          <a:lstStyle/>
          <a:p>
            <a:pPr marL="0" indent="0" eaLnBrk="1" fontAlgn="auto" hangingPunct="1">
              <a:spcAft>
                <a:spcPts val="0"/>
              </a:spcAft>
              <a:buNone/>
              <a:defRPr/>
            </a:pPr>
            <a:r>
              <a:rPr lang="en-US" b="1" dirty="0">
                <a:solidFill>
                  <a:srgbClr val="FF0000"/>
                </a:solidFill>
              </a:rPr>
              <a:t>Example </a:t>
            </a:r>
            <a:r>
              <a:rPr lang="en-US" dirty="0"/>
              <a:t>Men and women may be different in customer satisfaction</a:t>
            </a:r>
          </a:p>
          <a:p>
            <a:pPr marL="0" indent="0" eaLnBrk="1" fontAlgn="auto" hangingPunct="1">
              <a:spcAft>
                <a:spcPts val="0"/>
              </a:spcAft>
              <a:buNone/>
              <a:defRPr/>
            </a:pPr>
            <a:endParaRPr lang="en-US" dirty="0"/>
          </a:p>
        </p:txBody>
      </p:sp>
      <p:pic>
        <p:nvPicPr>
          <p:cNvPr id="2" name="Picture 1">
            <a:extLst>
              <a:ext uri="{FF2B5EF4-FFF2-40B4-BE49-F238E27FC236}">
                <a16:creationId xmlns:a16="http://schemas.microsoft.com/office/drawing/2014/main" id="{6275FF9F-4E04-4B8C-A17C-9D30F082F95F}"/>
              </a:ext>
            </a:extLst>
          </p:cNvPr>
          <p:cNvPicPr>
            <a:picLocks noChangeAspect="1"/>
          </p:cNvPicPr>
          <p:nvPr/>
        </p:nvPicPr>
        <p:blipFill>
          <a:blip r:embed="rId2"/>
          <a:stretch>
            <a:fillRect/>
          </a:stretch>
        </p:blipFill>
        <p:spPr>
          <a:xfrm>
            <a:off x="57881" y="2419644"/>
            <a:ext cx="11923103" cy="4600134"/>
          </a:xfrm>
          <a:prstGeom prst="rect">
            <a:avLst/>
          </a:prstGeom>
        </p:spPr>
      </p:pic>
      <p:sp>
        <p:nvSpPr>
          <p:cNvPr id="7" name="TextBox 6">
            <a:extLst>
              <a:ext uri="{FF2B5EF4-FFF2-40B4-BE49-F238E27FC236}">
                <a16:creationId xmlns:a16="http://schemas.microsoft.com/office/drawing/2014/main" id="{25A5DE60-D069-4C1D-ABB6-65663833D0D0}"/>
              </a:ext>
            </a:extLst>
          </p:cNvPr>
          <p:cNvSpPr txBox="1"/>
          <p:nvPr/>
        </p:nvSpPr>
        <p:spPr>
          <a:xfrm>
            <a:off x="5619456" y="1643131"/>
            <a:ext cx="6514662" cy="1015663"/>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Step 1:</a:t>
            </a:r>
            <a:r>
              <a:rPr kumimoji="0" lang="en-US" sz="2000" b="0" i="0" u="none" strike="noStrike" kern="1200" cap="none" spc="0" normalizeH="0" baseline="0" noProof="0" dirty="0">
                <a:ln>
                  <a:noFill/>
                </a:ln>
                <a:solidFill>
                  <a:prstClr val="black"/>
                </a:solidFill>
                <a:effectLst/>
                <a:uLnTx/>
                <a:uFillTx/>
                <a:latin typeface="Calibri"/>
                <a:ea typeface="+mn-ea"/>
                <a:cs typeface="+mn-cs"/>
              </a:rPr>
              <a:t> Checking the information about the groups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In the Group Statistics box, SPSS gives you the mean and standard deviation for each of your groups</a:t>
            </a:r>
            <a:endParaRPr kumimoji="0" lang="en-MY" sz="20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8" name="Straight Arrow Connector 7">
            <a:extLst>
              <a:ext uri="{FF2B5EF4-FFF2-40B4-BE49-F238E27FC236}">
                <a16:creationId xmlns:a16="http://schemas.microsoft.com/office/drawing/2014/main" id="{3E361F70-6A01-42E8-A049-1AA20E766A07}"/>
              </a:ext>
            </a:extLst>
          </p:cNvPr>
          <p:cNvCxnSpPr/>
          <p:nvPr/>
        </p:nvCxnSpPr>
        <p:spPr>
          <a:xfrm flipH="1">
            <a:off x="4107766" y="2419642"/>
            <a:ext cx="1255541" cy="239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136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Title 1"/>
          <p:cNvSpPr>
            <a:spLocks noGrp="1"/>
          </p:cNvSpPr>
          <p:nvPr>
            <p:ph type="title"/>
          </p:nvPr>
        </p:nvSpPr>
        <p:spPr>
          <a:xfrm>
            <a:off x="2895600" y="274638"/>
            <a:ext cx="7315200" cy="792162"/>
          </a:xfrm>
        </p:spPr>
        <p:txBody>
          <a:bodyPr/>
          <a:lstStyle/>
          <a:p>
            <a:pPr eaLnBrk="1" hangingPunct="1"/>
            <a:r>
              <a:rPr lang="en-US" b="1">
                <a:solidFill>
                  <a:srgbClr val="FF0000"/>
                </a:solidFill>
              </a:rPr>
              <a:t>INDEPENDENT SAMPLE T TEST</a:t>
            </a:r>
          </a:p>
        </p:txBody>
      </p:sp>
      <p:sp>
        <p:nvSpPr>
          <p:cNvPr id="6" name="TextBox 5">
            <a:extLst>
              <a:ext uri="{FF2B5EF4-FFF2-40B4-BE49-F238E27FC236}">
                <a16:creationId xmlns:a16="http://schemas.microsoft.com/office/drawing/2014/main" id="{CDBBC942-AFD6-4EEC-9F03-10818B72166C}"/>
              </a:ext>
            </a:extLst>
          </p:cNvPr>
          <p:cNvSpPr txBox="1"/>
          <p:nvPr/>
        </p:nvSpPr>
        <p:spPr>
          <a:xfrm>
            <a:off x="115764" y="5538662"/>
            <a:ext cx="12076236" cy="830997"/>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a:ea typeface="+mn-ea"/>
                <a:cs typeface="+mn-cs"/>
              </a:rPr>
              <a:t>You can see that the group means are statistically significantly different because the value in the "Sig. (2-tailed)" row is less than 0.05. </a:t>
            </a:r>
            <a:endParaRPr kumimoji="0" lang="en-MY" sz="2400" b="0" i="0" u="none" strike="noStrike" kern="1200" cap="none" spc="0" normalizeH="0" baseline="0" noProof="0" dirty="0">
              <a:ln>
                <a:noFill/>
              </a:ln>
              <a:solidFill>
                <a:srgbClr val="002060"/>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B55AA844-866E-4597-AFED-8AE71333A5DF}"/>
              </a:ext>
            </a:extLst>
          </p:cNvPr>
          <p:cNvPicPr>
            <a:picLocks noChangeAspect="1"/>
          </p:cNvPicPr>
          <p:nvPr/>
        </p:nvPicPr>
        <p:blipFill>
          <a:blip r:embed="rId2"/>
          <a:stretch>
            <a:fillRect/>
          </a:stretch>
        </p:blipFill>
        <p:spPr>
          <a:xfrm>
            <a:off x="508562" y="965395"/>
            <a:ext cx="11625556" cy="2924433"/>
          </a:xfrm>
          <a:prstGeom prst="rect">
            <a:avLst/>
          </a:prstGeom>
        </p:spPr>
      </p:pic>
      <p:sp>
        <p:nvSpPr>
          <p:cNvPr id="14" name="TextBox 13">
            <a:extLst>
              <a:ext uri="{FF2B5EF4-FFF2-40B4-BE49-F238E27FC236}">
                <a16:creationId xmlns:a16="http://schemas.microsoft.com/office/drawing/2014/main" id="{D11DFC8E-F8E1-425C-9199-AD1139F920F2}"/>
              </a:ext>
            </a:extLst>
          </p:cNvPr>
          <p:cNvSpPr txBox="1"/>
          <p:nvPr/>
        </p:nvSpPr>
        <p:spPr>
          <a:xfrm>
            <a:off x="218084" y="3872699"/>
            <a:ext cx="11916034" cy="707886"/>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Step 2</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2000" b="0" i="0" u="none" strike="noStrike" kern="1200" cap="none" spc="0" normalizeH="0" baseline="0" noProof="0" dirty="0">
                <a:ln>
                  <a:noFill/>
                </a:ln>
                <a:solidFill>
                  <a:prstClr val="black"/>
                </a:solidFill>
                <a:effectLst/>
                <a:uLnTx/>
                <a:uFillTx/>
                <a:latin typeface="Calibri"/>
                <a:ea typeface="+mn-ea"/>
                <a:cs typeface="+mn-cs"/>
              </a:rPr>
              <a:t>If your Sig. value for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Levene’s</a:t>
            </a:r>
            <a:r>
              <a:rPr kumimoji="0" lang="en-US" sz="2000" b="0" i="0" u="none" strike="noStrike" kern="1200" cap="none" spc="0" normalizeH="0" baseline="0" noProof="0" dirty="0">
                <a:ln>
                  <a:noFill/>
                </a:ln>
                <a:solidFill>
                  <a:prstClr val="black"/>
                </a:solidFill>
                <a:effectLst/>
                <a:uLnTx/>
                <a:uFillTx/>
                <a:latin typeface="Calibri"/>
                <a:ea typeface="+mn-ea"/>
                <a:cs typeface="+mn-cs"/>
              </a:rPr>
              <a:t> test is larger than .05 (e.g. .07, .10) you should use the first line in the table, which refers to Equal variances assumed.</a:t>
            </a:r>
            <a:endParaRPr kumimoji="0" lang="en-MY"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5" name="Straight Arrow Connector 14">
            <a:extLst>
              <a:ext uri="{FF2B5EF4-FFF2-40B4-BE49-F238E27FC236}">
                <a16:creationId xmlns:a16="http://schemas.microsoft.com/office/drawing/2014/main" id="{1D053D15-8408-4F55-BFBE-3076FDD953E1}"/>
              </a:ext>
            </a:extLst>
          </p:cNvPr>
          <p:cNvCxnSpPr>
            <a:cxnSpLocks/>
          </p:cNvCxnSpPr>
          <p:nvPr/>
        </p:nvCxnSpPr>
        <p:spPr>
          <a:xfrm flipV="1">
            <a:off x="661182" y="2907243"/>
            <a:ext cx="4600135" cy="982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E3E9826-CAB8-403E-BB80-2C2B58F26296}"/>
              </a:ext>
            </a:extLst>
          </p:cNvPr>
          <p:cNvSpPr txBox="1"/>
          <p:nvPr/>
        </p:nvSpPr>
        <p:spPr>
          <a:xfrm>
            <a:off x="218084" y="4658643"/>
            <a:ext cx="11916034" cy="707886"/>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In This case, The Sig is &gt;0.05. This means that the assumption of equal variances has not been violated; therefore, when you report your t-value, you will use the one provided in the first line of the table.</a:t>
            </a:r>
            <a:endParaRPr kumimoji="0" lang="en-MY" sz="20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1" name="Straight Arrow Connector 20">
            <a:extLst>
              <a:ext uri="{FF2B5EF4-FFF2-40B4-BE49-F238E27FC236}">
                <a16:creationId xmlns:a16="http://schemas.microsoft.com/office/drawing/2014/main" id="{88BC3555-B8DB-4FFE-8D14-7A52D845E4BA}"/>
              </a:ext>
            </a:extLst>
          </p:cNvPr>
          <p:cNvCxnSpPr>
            <a:stCxn id="6" idx="0"/>
          </p:cNvCxnSpPr>
          <p:nvPr/>
        </p:nvCxnSpPr>
        <p:spPr>
          <a:xfrm flipV="1">
            <a:off x="6153882" y="2907243"/>
            <a:ext cx="1597416" cy="2631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752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Title 1"/>
          <p:cNvSpPr>
            <a:spLocks noGrp="1"/>
          </p:cNvSpPr>
          <p:nvPr>
            <p:ph type="title"/>
          </p:nvPr>
        </p:nvSpPr>
        <p:spPr>
          <a:xfrm>
            <a:off x="1676400" y="274638"/>
            <a:ext cx="8991600" cy="411162"/>
          </a:xfrm>
        </p:spPr>
        <p:txBody>
          <a:bodyPr/>
          <a:lstStyle/>
          <a:p>
            <a:r>
              <a:rPr lang="en-US" sz="3600" b="1">
                <a:solidFill>
                  <a:srgbClr val="FF0000"/>
                </a:solidFill>
              </a:rPr>
              <a:t>SPSS Exercise Independent sample T Test</a:t>
            </a:r>
          </a:p>
        </p:txBody>
      </p:sp>
      <p:pic>
        <p:nvPicPr>
          <p:cNvPr id="819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12192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4" name="Rectangle 4"/>
          <p:cNvSpPr>
            <a:spLocks noChangeArrowheads="1"/>
          </p:cNvSpPr>
          <p:nvPr/>
        </p:nvSpPr>
        <p:spPr bwMode="auto">
          <a:xfrm>
            <a:off x="1752600" y="685800"/>
            <a:ext cx="8839200" cy="70788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mn-ea"/>
                <a:cs typeface="+mn-cs"/>
              </a:rPr>
              <a:t>An independent-samples t-test is used when you want to compare the mean score, on some continuous variable, for two different groups of subjects.</a:t>
            </a:r>
          </a:p>
        </p:txBody>
      </p:sp>
    </p:spTree>
    <p:extLst>
      <p:ext uri="{BB962C8B-B14F-4D97-AF65-F5344CB8AC3E}">
        <p14:creationId xmlns:p14="http://schemas.microsoft.com/office/powerpoint/2010/main" val="4185256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4D2C94DC-3D55-49C6-BCEA-42A10188C690}"/>
              </a:ext>
            </a:extLst>
          </p:cNvPr>
          <p:cNvSpPr>
            <a:spLocks noGrp="1"/>
          </p:cNvSpPr>
          <p:nvPr>
            <p:ph type="title"/>
          </p:nvPr>
        </p:nvSpPr>
        <p:spPr>
          <a:xfrm>
            <a:off x="1828800" y="274638"/>
            <a:ext cx="9753600" cy="611627"/>
          </a:xfrm>
        </p:spPr>
        <p:txBody>
          <a:bodyPr/>
          <a:lstStyle/>
          <a:p>
            <a:pPr eaLnBrk="1" hangingPunct="1"/>
            <a:r>
              <a:rPr lang="en-US" altLang="en-US" b="1" dirty="0">
                <a:solidFill>
                  <a:srgbClr val="FF0000"/>
                </a:solidFill>
              </a:rPr>
              <a:t>PAIRED SAMPLE t-TEST</a:t>
            </a:r>
          </a:p>
        </p:txBody>
      </p:sp>
      <p:sp>
        <p:nvSpPr>
          <p:cNvPr id="3" name="Text Placeholder 2">
            <a:extLst>
              <a:ext uri="{FF2B5EF4-FFF2-40B4-BE49-F238E27FC236}">
                <a16:creationId xmlns:a16="http://schemas.microsoft.com/office/drawing/2014/main" id="{7C050E53-0726-42B1-99D7-7FB769BE10B5}"/>
              </a:ext>
            </a:extLst>
          </p:cNvPr>
          <p:cNvSpPr>
            <a:spLocks noGrp="1"/>
          </p:cNvSpPr>
          <p:nvPr>
            <p:ph type="body" sz="half" idx="1"/>
          </p:nvPr>
        </p:nvSpPr>
        <p:spPr>
          <a:xfrm>
            <a:off x="66676" y="886265"/>
            <a:ext cx="5757350" cy="5866227"/>
          </a:xfrm>
          <a:ln>
            <a:solidFill>
              <a:schemeClr val="accent1"/>
            </a:solidFill>
          </a:ln>
        </p:spPr>
        <p:txBody>
          <a:bodyPr rtlCol="0">
            <a:normAutofit fontScale="92500" lnSpcReduction="10000"/>
          </a:bodyPr>
          <a:lstStyle/>
          <a:p>
            <a:pPr eaLnBrk="1" fontAlgn="auto" hangingPunct="1">
              <a:spcAft>
                <a:spcPts val="0"/>
              </a:spcAft>
              <a:defRPr/>
            </a:pPr>
            <a:r>
              <a:rPr lang="en-US" dirty="0"/>
              <a:t>Companies giving training for its employees. We want to know whether the training is effective or not?</a:t>
            </a:r>
          </a:p>
          <a:p>
            <a:pPr eaLnBrk="1" fontAlgn="auto" hangingPunct="1">
              <a:spcAft>
                <a:spcPts val="0"/>
              </a:spcAft>
              <a:defRPr/>
            </a:pPr>
            <a:r>
              <a:rPr lang="en-US" dirty="0"/>
              <a:t>To decide whether to train the remaining employees or not?</a:t>
            </a:r>
          </a:p>
          <a:p>
            <a:pPr eaLnBrk="1" fontAlgn="auto" hangingPunct="1">
              <a:spcAft>
                <a:spcPts val="0"/>
              </a:spcAft>
              <a:defRPr/>
            </a:pPr>
            <a:r>
              <a:rPr lang="en-US" dirty="0"/>
              <a:t>The company will continue if the training is effective otherwise no</a:t>
            </a:r>
          </a:p>
          <a:p>
            <a:pPr eaLnBrk="1" fontAlgn="auto" hangingPunct="1">
              <a:spcAft>
                <a:spcPts val="0"/>
              </a:spcAft>
              <a:defRPr/>
            </a:pPr>
            <a:r>
              <a:rPr lang="en-US" dirty="0"/>
              <a:t>The data is to be collected from the same respondents before and after the event or experiment. If respondents change this paired sample ‘t’ test is meaningless.</a:t>
            </a:r>
          </a:p>
        </p:txBody>
      </p:sp>
      <p:sp>
        <p:nvSpPr>
          <p:cNvPr id="86020" name="Rectangle 4">
            <a:extLst>
              <a:ext uri="{FF2B5EF4-FFF2-40B4-BE49-F238E27FC236}">
                <a16:creationId xmlns:a16="http://schemas.microsoft.com/office/drawing/2014/main" id="{455C5B01-2A9B-4906-BD29-2EF1B483C44F}"/>
              </a:ext>
            </a:extLst>
          </p:cNvPr>
          <p:cNvSpPr>
            <a:spLocks noChangeArrowheads="1"/>
          </p:cNvSpPr>
          <p:nvPr/>
        </p:nvSpPr>
        <p:spPr bwMode="auto">
          <a:xfrm>
            <a:off x="6515686" y="1097842"/>
            <a:ext cx="56096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Analyze / Compare Means / Paired-Samples T Test</a:t>
            </a:r>
          </a:p>
        </p:txBody>
      </p:sp>
      <p:sp>
        <p:nvSpPr>
          <p:cNvPr id="6" name="TextBox 5">
            <a:extLst>
              <a:ext uri="{FF2B5EF4-FFF2-40B4-BE49-F238E27FC236}">
                <a16:creationId xmlns:a16="http://schemas.microsoft.com/office/drawing/2014/main" id="{86172CB7-888B-47D2-9007-83C0119337D8}"/>
              </a:ext>
            </a:extLst>
          </p:cNvPr>
          <p:cNvSpPr txBox="1"/>
          <p:nvPr/>
        </p:nvSpPr>
        <p:spPr>
          <a:xfrm>
            <a:off x="6231988" y="1859339"/>
            <a:ext cx="5960012" cy="4154984"/>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prstClr val="black"/>
                </a:solidFill>
                <a:effectLst/>
                <a:uLnTx/>
                <a:uFillTx/>
                <a:latin typeface="Frutiger-Black"/>
                <a:ea typeface="+mn-ea"/>
                <a:cs typeface="+mn-cs"/>
              </a:rPr>
              <a:t>Procedure for paired-samples t-test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Frutiger-Bold"/>
                <a:ea typeface="+mn-ea"/>
                <a:cs typeface="+mn-cs"/>
              </a:rPr>
              <a:t>1. </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From the menu at the top of the screen, click on </a:t>
            </a:r>
            <a:r>
              <a:rPr kumimoji="0" lang="en-US" sz="2400" b="1" i="0" u="none" strike="noStrike" kern="1200" cap="none" spc="0" normalizeH="0" baseline="0" noProof="0" dirty="0">
                <a:ln>
                  <a:noFill/>
                </a:ln>
                <a:solidFill>
                  <a:prstClr val="black"/>
                </a:solidFill>
                <a:effectLst/>
                <a:uLnTx/>
                <a:uFillTx/>
                <a:latin typeface="Frutiger-Bold"/>
                <a:ea typeface="+mn-ea"/>
                <a:cs typeface="+mn-cs"/>
              </a:rPr>
              <a:t>Analyze</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 then select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Frutiger-Bold"/>
                <a:ea typeface="+mn-ea"/>
                <a:cs typeface="+mn-cs"/>
              </a:rPr>
              <a:t>Compare Means</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 then </a:t>
            </a:r>
            <a:r>
              <a:rPr kumimoji="0" lang="en-US" sz="2400" b="1" i="0" u="none" strike="noStrike" kern="1200" cap="none" spc="0" normalizeH="0" baseline="0" noProof="0" dirty="0">
                <a:ln>
                  <a:noFill/>
                </a:ln>
                <a:solidFill>
                  <a:prstClr val="black"/>
                </a:solidFill>
                <a:effectLst/>
                <a:uLnTx/>
                <a:uFillTx/>
                <a:latin typeface="Frutiger-Bold"/>
                <a:ea typeface="+mn-ea"/>
                <a:cs typeface="+mn-cs"/>
              </a:rPr>
              <a:t>Paired Samples T test</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Frutiger-Bold"/>
                <a:ea typeface="+mn-ea"/>
                <a:cs typeface="+mn-cs"/>
              </a:rPr>
              <a:t>2. </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Click on the two variables that you are interested in comparing for each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utiger-Roman"/>
                <a:ea typeface="+mn-ea"/>
                <a:cs typeface="+mn-cs"/>
              </a:rPr>
              <a:t>subject (e.g. fost1: fear of stats time1, fost2: fear of stats time2) and move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utiger-Roman"/>
                <a:ea typeface="+mn-ea"/>
                <a:cs typeface="+mn-cs"/>
              </a:rPr>
              <a:t>them into the box labelled </a:t>
            </a:r>
            <a:r>
              <a:rPr kumimoji="0" lang="en-US" sz="2400" b="1" i="0" u="none" strike="noStrike" kern="1200" cap="none" spc="0" normalizeH="0" baseline="0" noProof="0" dirty="0">
                <a:ln>
                  <a:noFill/>
                </a:ln>
                <a:solidFill>
                  <a:prstClr val="black"/>
                </a:solidFill>
                <a:effectLst/>
                <a:uLnTx/>
                <a:uFillTx/>
                <a:latin typeface="Frutiger-Bold"/>
                <a:ea typeface="+mn-ea"/>
                <a:cs typeface="+mn-cs"/>
              </a:rPr>
              <a:t>Paired Variables </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by clicking on the arrow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0" i="0" u="none" strike="noStrike" kern="1200" cap="none" spc="0" normalizeH="0" baseline="0" noProof="0" dirty="0">
                <a:ln>
                  <a:noFill/>
                </a:ln>
                <a:solidFill>
                  <a:prstClr val="black"/>
                </a:solidFill>
                <a:effectLst/>
                <a:uLnTx/>
                <a:uFillTx/>
                <a:latin typeface="Frutiger-Roman"/>
                <a:ea typeface="+mn-ea"/>
                <a:cs typeface="+mn-cs"/>
              </a:rPr>
              <a:t>button. Click on </a:t>
            </a:r>
            <a:r>
              <a:rPr kumimoji="0" lang="en-MY" sz="2400" b="1" i="0" u="none" strike="noStrike" kern="1200" cap="none" spc="0" normalizeH="0" baseline="0" noProof="0" dirty="0">
                <a:ln>
                  <a:noFill/>
                </a:ln>
                <a:solidFill>
                  <a:prstClr val="black"/>
                </a:solidFill>
                <a:effectLst/>
                <a:uLnTx/>
                <a:uFillTx/>
                <a:latin typeface="Frutiger-Bold"/>
                <a:ea typeface="+mn-ea"/>
                <a:cs typeface="+mn-cs"/>
              </a:rPr>
              <a:t>OK</a:t>
            </a:r>
            <a:endParaRPr kumimoji="0" lang="en-MY" sz="1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DB2B6DFA-64B3-4334-8452-C3EAC0291A66}"/>
              </a:ext>
            </a:extLst>
          </p:cNvPr>
          <p:cNvSpPr>
            <a:spLocks noGrp="1"/>
          </p:cNvSpPr>
          <p:nvPr>
            <p:ph type="title"/>
          </p:nvPr>
        </p:nvSpPr>
        <p:spPr>
          <a:xfrm>
            <a:off x="2895600" y="274638"/>
            <a:ext cx="7315200" cy="563562"/>
          </a:xfrm>
        </p:spPr>
        <p:txBody>
          <a:bodyPr/>
          <a:lstStyle/>
          <a:p>
            <a:r>
              <a:rPr lang="en-US" altLang="en-US" sz="3600">
                <a:solidFill>
                  <a:srgbClr val="FF0000"/>
                </a:solidFill>
              </a:rPr>
              <a:t>SPSS Exercise; Paired sample T test</a:t>
            </a:r>
          </a:p>
        </p:txBody>
      </p:sp>
      <p:pic>
        <p:nvPicPr>
          <p:cNvPr id="87043" name="Picture 2">
            <a:extLst>
              <a:ext uri="{FF2B5EF4-FFF2-40B4-BE49-F238E27FC236}">
                <a16:creationId xmlns:a16="http://schemas.microsoft.com/office/drawing/2014/main" id="{D2CF37EE-0B00-478A-B37E-699E8D06F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121920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4" name="Picture 3">
            <a:extLst>
              <a:ext uri="{FF2B5EF4-FFF2-40B4-BE49-F238E27FC236}">
                <a16:creationId xmlns:a16="http://schemas.microsoft.com/office/drawing/2014/main" id="{2070495F-B525-40EB-ADE6-F7C3BEF7B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1650"/>
            <a:ext cx="121920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9D92B127-0D1B-4440-8E4B-1850967D22BD}"/>
              </a:ext>
            </a:extLst>
          </p:cNvPr>
          <p:cNvSpPr>
            <a:spLocks noGrp="1"/>
          </p:cNvSpPr>
          <p:nvPr>
            <p:ph type="title"/>
          </p:nvPr>
        </p:nvSpPr>
        <p:spPr>
          <a:xfrm>
            <a:off x="2895600" y="274638"/>
            <a:ext cx="7315200" cy="487362"/>
          </a:xfrm>
        </p:spPr>
        <p:txBody>
          <a:bodyPr/>
          <a:lstStyle/>
          <a:p>
            <a:r>
              <a:rPr lang="en-US" altLang="en-US">
                <a:solidFill>
                  <a:srgbClr val="FF0000"/>
                </a:solidFill>
              </a:rPr>
              <a:t>Paired sample t Test</a:t>
            </a:r>
          </a:p>
        </p:txBody>
      </p:sp>
      <p:sp>
        <p:nvSpPr>
          <p:cNvPr id="89091" name="Rectangle 4">
            <a:extLst>
              <a:ext uri="{FF2B5EF4-FFF2-40B4-BE49-F238E27FC236}">
                <a16:creationId xmlns:a16="http://schemas.microsoft.com/office/drawing/2014/main" id="{BE6E8E76-85D0-4187-A02D-ED4BCC05FCFC}"/>
              </a:ext>
            </a:extLst>
          </p:cNvPr>
          <p:cNvSpPr>
            <a:spLocks noChangeArrowheads="1"/>
          </p:cNvSpPr>
          <p:nvPr/>
        </p:nvSpPr>
        <p:spPr bwMode="auto">
          <a:xfrm>
            <a:off x="12700" y="909639"/>
            <a:ext cx="403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sng" strike="noStrike" kern="1200" cap="none" spc="0" normalizeH="0" baseline="0" noProof="0" dirty="0">
                <a:ln>
                  <a:noFill/>
                </a:ln>
                <a:solidFill>
                  <a:srgbClr val="000000"/>
                </a:solidFill>
                <a:effectLst/>
                <a:uLnTx/>
                <a:uFillTx/>
                <a:latin typeface="proxima-nova"/>
                <a:ea typeface="+mn-ea"/>
                <a:cs typeface="+mn-cs"/>
              </a:rPr>
              <a:t>A</a:t>
            </a:r>
            <a:r>
              <a:rPr kumimoji="0" lang="en-US" altLang="en-US" sz="1800" b="1" i="0" u="none" strike="noStrike" kern="1200" cap="none" spc="0" normalizeH="0" baseline="0" noProof="0" dirty="0">
                <a:ln>
                  <a:noFill/>
                </a:ln>
                <a:solidFill>
                  <a:srgbClr val="000000"/>
                </a:solidFill>
                <a:effectLst/>
                <a:uLnTx/>
                <a:uFillTx/>
                <a:latin typeface="proxima-nova"/>
                <a:ea typeface="+mn-ea"/>
                <a:cs typeface="+mn-cs"/>
              </a:rPr>
              <a:t>nalyze &gt; Co</a:t>
            </a:r>
            <a:r>
              <a:rPr kumimoji="0" lang="en-US" altLang="en-US" sz="1800" b="1" i="0" u="sng" strike="noStrike" kern="1200" cap="none" spc="0" normalizeH="0" baseline="0" noProof="0" dirty="0">
                <a:ln>
                  <a:noFill/>
                </a:ln>
                <a:solidFill>
                  <a:srgbClr val="000000"/>
                </a:solidFill>
                <a:effectLst/>
                <a:uLnTx/>
                <a:uFillTx/>
                <a:latin typeface="proxima-nova"/>
                <a:ea typeface="+mn-ea"/>
                <a:cs typeface="+mn-cs"/>
              </a:rPr>
              <a:t>m</a:t>
            </a:r>
            <a:r>
              <a:rPr kumimoji="0" lang="en-US" altLang="en-US" sz="1800" b="1" i="0" u="none" strike="noStrike" kern="1200" cap="none" spc="0" normalizeH="0" baseline="0" noProof="0" dirty="0">
                <a:ln>
                  <a:noFill/>
                </a:ln>
                <a:solidFill>
                  <a:srgbClr val="000000"/>
                </a:solidFill>
                <a:effectLst/>
                <a:uLnTx/>
                <a:uFillTx/>
                <a:latin typeface="proxima-nova"/>
                <a:ea typeface="+mn-ea"/>
                <a:cs typeface="+mn-cs"/>
              </a:rPr>
              <a:t>pare Means &gt; </a:t>
            </a:r>
            <a:r>
              <a:rPr kumimoji="0" lang="en-US" altLang="en-US" sz="1800" b="1" i="0" u="sng" strike="noStrike" kern="1200" cap="none" spc="0" normalizeH="0" baseline="0" noProof="0" dirty="0">
                <a:ln>
                  <a:noFill/>
                </a:ln>
                <a:solidFill>
                  <a:srgbClr val="000000"/>
                </a:solidFill>
                <a:effectLst/>
                <a:uLnTx/>
                <a:uFillTx/>
                <a:latin typeface="proxima-nova"/>
                <a:ea typeface="+mn-ea"/>
                <a:cs typeface="+mn-cs"/>
              </a:rPr>
              <a:t>P</a:t>
            </a:r>
            <a:r>
              <a:rPr kumimoji="0" lang="en-US" altLang="en-US" sz="1800" b="1" i="0" u="none" strike="noStrike" kern="1200" cap="none" spc="0" normalizeH="0" baseline="0" noProof="0" dirty="0">
                <a:ln>
                  <a:noFill/>
                </a:ln>
                <a:solidFill>
                  <a:srgbClr val="000000"/>
                </a:solidFill>
                <a:effectLst/>
                <a:uLnTx/>
                <a:uFillTx/>
                <a:latin typeface="proxima-nova"/>
                <a:ea typeface="+mn-ea"/>
                <a:cs typeface="+mn-cs"/>
              </a:rPr>
              <a:t>aired-Samples T Test</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89092" name="Picture 2">
            <a:extLst>
              <a:ext uri="{FF2B5EF4-FFF2-40B4-BE49-F238E27FC236}">
                <a16:creationId xmlns:a16="http://schemas.microsoft.com/office/drawing/2014/main" id="{F3B3E189-260C-48C6-81BF-73D12CD2C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1020762"/>
            <a:ext cx="79121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3" name="Rectangle 5">
            <a:extLst>
              <a:ext uri="{FF2B5EF4-FFF2-40B4-BE49-F238E27FC236}">
                <a16:creationId xmlns:a16="http://schemas.microsoft.com/office/drawing/2014/main" id="{2AE788D2-6140-494D-A436-636FE29763AF}"/>
              </a:ext>
            </a:extLst>
          </p:cNvPr>
          <p:cNvSpPr>
            <a:spLocks noChangeArrowheads="1"/>
          </p:cNvSpPr>
          <p:nvPr/>
        </p:nvSpPr>
        <p:spPr bwMode="auto">
          <a:xfrm>
            <a:off x="228600" y="1817688"/>
            <a:ext cx="4038600" cy="3416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Compares the means between two related groups on the same continuous, dependent variable.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Example: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Is there a significant change in participants’ Fear of</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Statistics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Title 1"/>
          <p:cNvSpPr>
            <a:spLocks/>
          </p:cNvSpPr>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a:ea typeface="+mn-ea"/>
                <a:cs typeface="+mn-cs"/>
              </a:rPr>
              <a:t>Pearson Correlation Coefficient (cont.)</a:t>
            </a:r>
          </a:p>
        </p:txBody>
      </p:sp>
      <p:sp>
        <p:nvSpPr>
          <p:cNvPr id="119811" name="TextBox 3"/>
          <p:cNvSpPr txBox="1">
            <a:spLocks noChangeArrowheads="1"/>
          </p:cNvSpPr>
          <p:nvPr/>
        </p:nvSpPr>
        <p:spPr bwMode="auto">
          <a:xfrm>
            <a:off x="0" y="2174874"/>
            <a:ext cx="5996517" cy="4683125"/>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
                <a:ea typeface="ＭＳ Ｐゴシック" pitchFamily="34" charset="-128"/>
                <a:cs typeface="+mn-cs"/>
              </a:rPr>
              <a:t>Example:</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ＭＳ Ｐゴシック" pitchFamily="34" charset="-128"/>
                <a:cs typeface="+mn-cs"/>
              </a:rPr>
              <a:t>Recall our example of scores obtained by the students in the BRM course. Suppose through the survey, we also obtained the data from these 10 students on total hours per week they spent on self study for the course. A Professor believes that there is a positive relationship between the total hours spent per week on self-study and the marks obtained. The data is presented in the table.</a:t>
            </a:r>
          </a:p>
        </p:txBody>
      </p:sp>
      <p:sp>
        <p:nvSpPr>
          <p:cNvPr id="2" name="Rectangle 1"/>
          <p:cNvSpPr/>
          <p:nvPr/>
        </p:nvSpPr>
        <p:spPr bwMode="auto">
          <a:xfrm>
            <a:off x="0" y="1167619"/>
            <a:ext cx="12192000" cy="703384"/>
          </a:xfrm>
          <a:prstGeom prst="rect">
            <a:avLst/>
          </a:prstGeom>
          <a:noFill/>
          <a:ln>
            <a:solidFill>
              <a:srgbClr val="FF0000"/>
            </a:solidFill>
          </a:ln>
        </p:spPr>
        <p:txBody>
          <a:bodyPr vert="horz" wrap="square" lIns="91440" tIns="45720" rIns="91440" bIns="45720" numCol="1" anchor="b" anchorCtr="0" compatLnSpc="1">
            <a:prstTxWarp prst="textNoShape">
              <a:avLst/>
            </a:prstTxWarp>
            <a:normAutofit/>
          </a:bodyPr>
          <a:lstStyle/>
          <a:p>
            <a:pPr marL="0" marR="0" lvl="0" indent="0" algn="l" defTabSz="914400" rtl="0" eaLnBrk="0" fontAlgn="base" latinLnBrk="0" hangingPunct="0">
              <a:lnSpc>
                <a:spcPct val="9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H0: There is no correlation between hours spent on self-study and marks</a:t>
            </a:r>
          </a:p>
          <a:p>
            <a:pPr marL="0" marR="0" lvl="0" indent="0" algn="l" defTabSz="914400" rtl="0" eaLnBrk="0" fontAlgn="base" latinLnBrk="0" hangingPunct="0">
              <a:lnSpc>
                <a:spcPct val="9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H1: There is positive correlation between hours spent on self-study and marks</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111671" name="Group 55"/>
          <p:cNvGraphicFramePr>
            <a:graphicFrameLocks noGrp="1"/>
          </p:cNvGraphicFramePr>
          <p:nvPr/>
        </p:nvGraphicFramePr>
        <p:xfrm>
          <a:off x="6426222" y="2174875"/>
          <a:ext cx="4923326" cy="3951288"/>
        </p:xfrm>
        <a:graphic>
          <a:graphicData uri="http://schemas.openxmlformats.org/drawingml/2006/table">
            <a:tbl>
              <a:tblPr firstRow="1" bandRow="1"/>
              <a:tblGrid>
                <a:gridCol w="1623096">
                  <a:extLst>
                    <a:ext uri="{9D8B030D-6E8A-4147-A177-3AD203B41FA5}">
                      <a16:colId xmlns:a16="http://schemas.microsoft.com/office/drawing/2014/main" val="20000"/>
                    </a:ext>
                  </a:extLst>
                </a:gridCol>
                <a:gridCol w="1466984">
                  <a:extLst>
                    <a:ext uri="{9D8B030D-6E8A-4147-A177-3AD203B41FA5}">
                      <a16:colId xmlns:a16="http://schemas.microsoft.com/office/drawing/2014/main" val="20001"/>
                    </a:ext>
                  </a:extLst>
                </a:gridCol>
                <a:gridCol w="1833246">
                  <a:extLst>
                    <a:ext uri="{9D8B030D-6E8A-4147-A177-3AD203B41FA5}">
                      <a16:colId xmlns:a16="http://schemas.microsoft.com/office/drawing/2014/main" val="20002"/>
                    </a:ext>
                  </a:extLst>
                </a:gridCol>
              </a:tblGrid>
              <a:tr h="35920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1" i="0" u="none" strike="noStrike" cap="none" normalizeH="0" baseline="0">
                          <a:ln>
                            <a:noFill/>
                          </a:ln>
                          <a:solidFill>
                            <a:schemeClr val="bg1"/>
                          </a:solidFill>
                          <a:effectLst/>
                          <a:latin typeface="Arial" pitchFamily="34" charset="0"/>
                          <a:ea typeface="ＭＳ Ｐゴシック" pitchFamily="34" charset="-128"/>
                          <a:cs typeface="Arial" pitchFamily="34" charset="0"/>
                        </a:rPr>
                        <a:t>Student</a:t>
                      </a:r>
                      <a:endParaRPr kumimoji="0" lang="en-US" sz="1600" b="1" i="0" u="none" strike="noStrike" cap="none" normalizeH="0" baseline="0">
                        <a:ln>
                          <a:noFill/>
                        </a:ln>
                        <a:solidFill>
                          <a:schemeClr val="bg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1" i="0" u="none" strike="noStrike" cap="none" normalizeH="0" baseline="0">
                          <a:ln>
                            <a:noFill/>
                          </a:ln>
                          <a:solidFill>
                            <a:schemeClr val="bg1"/>
                          </a:solidFill>
                          <a:effectLst/>
                          <a:latin typeface="Arial" pitchFamily="34" charset="0"/>
                          <a:ea typeface="ＭＳ Ｐゴシック" pitchFamily="34" charset="-128"/>
                          <a:cs typeface="Arial" pitchFamily="34" charset="0"/>
                        </a:rPr>
                        <a:t>Score</a:t>
                      </a:r>
                      <a:endParaRPr kumimoji="0" lang="en-US" sz="1600" b="1" i="0" u="none" strike="noStrike" cap="none" normalizeH="0" baseline="0">
                        <a:ln>
                          <a:noFill/>
                        </a:ln>
                        <a:solidFill>
                          <a:schemeClr val="bg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1" i="0" u="none" strike="noStrike" cap="none" normalizeH="0" baseline="0">
                          <a:ln>
                            <a:noFill/>
                          </a:ln>
                          <a:solidFill>
                            <a:schemeClr val="bg1"/>
                          </a:solidFill>
                          <a:effectLst/>
                          <a:latin typeface="Arial" pitchFamily="34" charset="0"/>
                          <a:ea typeface="ＭＳ Ｐゴシック" pitchFamily="34" charset="-128"/>
                          <a:cs typeface="Arial" pitchFamily="34" charset="0"/>
                        </a:rPr>
                        <a:t>Score </a:t>
                      </a:r>
                      <a:endParaRPr kumimoji="0" lang="en-US" sz="1600" b="1" i="0" u="none" strike="noStrike" cap="none" normalizeH="0" baseline="0">
                        <a:ln>
                          <a:noFill/>
                        </a:ln>
                        <a:solidFill>
                          <a:schemeClr val="bg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376092"/>
                    </a:solidFill>
                  </a:tcPr>
                </a:tc>
                <a:extLst>
                  <a:ext uri="{0D108BD9-81ED-4DB2-BD59-A6C34878D82A}">
                    <a16:rowId xmlns:a16="http://schemas.microsoft.com/office/drawing/2014/main" val="10000"/>
                  </a:ext>
                </a:extLst>
              </a:tr>
              <a:tr h="35920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1</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65</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12</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1"/>
                  </a:ext>
                </a:extLst>
              </a:tr>
              <a:tr h="35920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2</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75</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18</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2"/>
                  </a:ext>
                </a:extLst>
              </a:tr>
              <a:tr h="35920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3</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84</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15</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3"/>
                  </a:ext>
                </a:extLst>
              </a:tr>
              <a:tr h="35920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4</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62</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15</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4"/>
                  </a:ext>
                </a:extLst>
              </a:tr>
              <a:tr h="35920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5</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53</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12</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5"/>
                  </a:ext>
                </a:extLst>
              </a:tr>
              <a:tr h="35920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6</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74</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13</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6"/>
                  </a:ext>
                </a:extLst>
              </a:tr>
              <a:tr h="35920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7</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48</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10</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7"/>
                  </a:ext>
                </a:extLst>
              </a:tr>
              <a:tr h="35920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8</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94</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25</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8"/>
                  </a:ext>
                </a:extLst>
              </a:tr>
              <a:tr h="35920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9</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59</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15</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9"/>
                  </a:ext>
                </a:extLst>
              </a:tr>
              <a:tr h="35920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10</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66</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pitchFamily="34" charset="-128"/>
                          <a:cs typeface="Arial" pitchFamily="34" charset="0"/>
                        </a:rPr>
                        <a:t>17</a:t>
                      </a:r>
                      <a:endParaRPr kumimoji="0" lang="en-US" sz="1600" b="0" i="0" u="none" strike="noStrike" cap="none" normalizeH="0" baseline="0">
                        <a:ln>
                          <a:noFill/>
                        </a:ln>
                        <a:solidFill>
                          <a:schemeClr val="tx1"/>
                        </a:solidFill>
                        <a:effectLst/>
                        <a:latin typeface="Arial" pitchFamily="34" charset="0"/>
                        <a:ea typeface="ＭＳ Ｐゴシック" pitchFamily="34" charset="-128"/>
                        <a:cs typeface="Arial" pitchFamily="34" charset="0"/>
                      </a:endParaRPr>
                    </a:p>
                  </a:txBody>
                  <a:tcPr marL="62012" marR="62012"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524218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FD0A7F4-E883-41EF-90AE-F54A3D5EE2EA}"/>
              </a:ext>
            </a:extLst>
          </p:cNvPr>
          <p:cNvSpPr txBox="1"/>
          <p:nvPr/>
        </p:nvSpPr>
        <p:spPr>
          <a:xfrm>
            <a:off x="0" y="12680"/>
            <a:ext cx="12192000" cy="538609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Example</a:t>
            </a:r>
            <a:r>
              <a:rPr kumimoji="0" lang="en-US" sz="2800" b="0" i="0" u="none" strike="noStrike" kern="1200" cap="none" spc="0" normalizeH="0" baseline="0" noProof="0" dirty="0">
                <a:ln>
                  <a:noFill/>
                </a:ln>
                <a:solidFill>
                  <a:srgbClr val="FF0000"/>
                </a:solidFill>
                <a:effectLst/>
                <a:uLnTx/>
                <a:uFillTx/>
                <a:latin typeface="Calibri"/>
                <a:ea typeface="+mn-ea"/>
                <a:cs typeface="+mn-cs"/>
              </a:rPr>
              <a:t> of research question: Is there a significant change in participants’ Fear of Statistics Test scores</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a:ln>
                  <a:noFill/>
                </a:ln>
                <a:solidFill>
                  <a:prstClr val="black"/>
                </a:solidFill>
                <a:effectLst/>
                <a:uLnTx/>
                <a:uFillTx/>
                <a:latin typeface="Calibri"/>
                <a:ea typeface="+mn-ea"/>
                <a:cs typeface="+mn-cs"/>
              </a:rPr>
              <a:t>(Time 1 and Time 2) following participation in an intervention designed to increase students’ confidence in their ability to successfully complete a statistics course?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What you need</a:t>
            </a:r>
            <a:r>
              <a:rPr kumimoji="0" lang="en-US" sz="2400" b="0" i="0" u="none" strike="noStrike" kern="1200" cap="none" spc="0" normalizeH="0" baseline="0" noProof="0" dirty="0">
                <a:ln>
                  <a:noFill/>
                </a:ln>
                <a:solidFill>
                  <a:prstClr val="black"/>
                </a:solidFill>
                <a:effectLst/>
                <a:uLnTx/>
                <a:uFillTx/>
                <a:latin typeface="Calibri"/>
                <a:ea typeface="+mn-ea"/>
                <a:cs typeface="+mn-cs"/>
              </a:rPr>
              <a:t>: One set of participants (or matched pairs). Each person (or pair) must provide both sets of scores.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Two variables: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one categorical independent variable (in this case it is Time; with two different levels Time 1, Time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one continuous, dependent variable (e.g., Fear of Statistics Test scores) measured on two different occasions or under different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What it does</a:t>
            </a:r>
            <a:r>
              <a:rPr kumimoji="0" lang="en-US" sz="2400" b="0" i="0" u="none" strike="noStrike" kern="1200" cap="none" spc="0" normalizeH="0" baseline="0" noProof="0" dirty="0">
                <a:ln>
                  <a:noFill/>
                </a:ln>
                <a:solidFill>
                  <a:prstClr val="black"/>
                </a:solidFill>
                <a:effectLst/>
                <a:uLnTx/>
                <a:uFillTx/>
                <a:latin typeface="Calibri"/>
                <a:ea typeface="+mn-ea"/>
                <a:cs typeface="+mn-cs"/>
              </a:rPr>
              <a:t>: A paired-samples t-test will tell you whether there is a statistically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significant difference in the mean scores for Time 1 and Time 2.</a:t>
            </a:r>
            <a:endParaRPr kumimoji="0" lang="en-MY"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56004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FD0A7F4-E883-41EF-90AE-F54A3D5EE2EA}"/>
              </a:ext>
            </a:extLst>
          </p:cNvPr>
          <p:cNvSpPr txBox="1"/>
          <p:nvPr/>
        </p:nvSpPr>
        <p:spPr>
          <a:xfrm>
            <a:off x="0" y="12680"/>
            <a:ext cx="12192000" cy="523220"/>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Example</a:t>
            </a:r>
            <a:r>
              <a:rPr kumimoji="0" lang="en-US" sz="2800" b="0" i="0" u="none" strike="noStrike" kern="1200" cap="none" spc="0" normalizeH="0" baseline="0" noProof="0" dirty="0">
                <a:ln>
                  <a:noFill/>
                </a:ln>
                <a:solidFill>
                  <a:srgbClr val="FF0000"/>
                </a:solidFill>
                <a:effectLst/>
                <a:uLnTx/>
                <a:uFillTx/>
                <a:latin typeface="Calibri"/>
                <a:ea typeface="+mn-ea"/>
                <a:cs typeface="+mn-cs"/>
              </a:rPr>
              <a:t> of research question: </a:t>
            </a:r>
            <a:r>
              <a:rPr kumimoji="0" lang="en-US" sz="2000" b="0" i="0" u="none" strike="noStrike" kern="1200" cap="none" spc="0" normalizeH="0" baseline="0" noProof="0" dirty="0">
                <a:ln>
                  <a:noFill/>
                </a:ln>
                <a:solidFill>
                  <a:srgbClr val="FF0000"/>
                </a:solidFill>
                <a:effectLst/>
                <a:uLnTx/>
                <a:uFillTx/>
                <a:latin typeface="Calibri"/>
                <a:ea typeface="+mn-ea"/>
                <a:cs typeface="+mn-cs"/>
              </a:rPr>
              <a:t>Is there a significant change in participants’ Fear of Statistics Test scores</a:t>
            </a:r>
            <a:endParaRPr kumimoji="0" lang="en-MY"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DACAC73-60F6-4331-BEED-B61E59220AEC}"/>
              </a:ext>
            </a:extLst>
          </p:cNvPr>
          <p:cNvPicPr>
            <a:picLocks noChangeAspect="1"/>
          </p:cNvPicPr>
          <p:nvPr/>
        </p:nvPicPr>
        <p:blipFill>
          <a:blip r:embed="rId2"/>
          <a:stretch>
            <a:fillRect/>
          </a:stretch>
        </p:blipFill>
        <p:spPr>
          <a:xfrm>
            <a:off x="0" y="548640"/>
            <a:ext cx="12192000" cy="3235569"/>
          </a:xfrm>
          <a:prstGeom prst="rect">
            <a:avLst/>
          </a:prstGeom>
        </p:spPr>
      </p:pic>
      <p:sp>
        <p:nvSpPr>
          <p:cNvPr id="6" name="TextBox 5">
            <a:extLst>
              <a:ext uri="{FF2B5EF4-FFF2-40B4-BE49-F238E27FC236}">
                <a16:creationId xmlns:a16="http://schemas.microsoft.com/office/drawing/2014/main" id="{A031169E-F891-4E41-8360-621CEBD27E04}"/>
              </a:ext>
            </a:extLst>
          </p:cNvPr>
          <p:cNvSpPr txBox="1"/>
          <p:nvPr/>
        </p:nvSpPr>
        <p:spPr>
          <a:xfrm>
            <a:off x="55991" y="3577701"/>
            <a:ext cx="12080017" cy="1323439"/>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Step 1: Determining overall significance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In the table labelled Paired Samples Test you need to look in the fi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nal</a:t>
            </a:r>
            <a:r>
              <a:rPr kumimoji="0" lang="en-US" sz="2000" b="0" i="0" u="none" strike="noStrike" kern="1200" cap="none" spc="0" normalizeH="0" baseline="0" noProof="0" dirty="0">
                <a:ln>
                  <a:noFill/>
                </a:ln>
                <a:solidFill>
                  <a:prstClr val="black"/>
                </a:solidFill>
                <a:effectLst/>
                <a:uLnTx/>
                <a:uFillTx/>
                <a:latin typeface="Calibri"/>
                <a:ea typeface="+mn-ea"/>
                <a:cs typeface="+mn-cs"/>
              </a:rPr>
              <a:t> column, labelled Sig. (2-tailed)—this is your probability (p) value. If this value is less than .05 (e.g. .04, .01, .001), you can conclude that there is a significant difference between your two scores</a:t>
            </a:r>
            <a:endParaRPr kumimoji="0" lang="en-MY" sz="20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7" name="Straight Arrow Connector 6">
            <a:extLst>
              <a:ext uri="{FF2B5EF4-FFF2-40B4-BE49-F238E27FC236}">
                <a16:creationId xmlns:a16="http://schemas.microsoft.com/office/drawing/2014/main" id="{4C119441-B589-4426-A89D-57EA24C5628F}"/>
              </a:ext>
            </a:extLst>
          </p:cNvPr>
          <p:cNvCxnSpPr>
            <a:cxnSpLocks/>
          </p:cNvCxnSpPr>
          <p:nvPr/>
        </p:nvCxnSpPr>
        <p:spPr>
          <a:xfrm flipV="1">
            <a:off x="10170942" y="3429001"/>
            <a:ext cx="928467" cy="355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6510C1A-3D2B-45F0-8B1B-86CF33868BA2}"/>
              </a:ext>
            </a:extLst>
          </p:cNvPr>
          <p:cNvSpPr txBox="1"/>
          <p:nvPr/>
        </p:nvSpPr>
        <p:spPr>
          <a:xfrm>
            <a:off x="111982" y="4874278"/>
            <a:ext cx="12080018" cy="1938992"/>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Frutiger-BoldItalic"/>
                <a:ea typeface="+mn-ea"/>
                <a:cs typeface="+mn-cs"/>
              </a:rPr>
              <a:t>Step 2: Comparing mean values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inion-Regular"/>
                <a:ea typeface="+mn-ea"/>
                <a:cs typeface="+mn-cs"/>
              </a:rPr>
              <a:t>Which set of scores is higher (Time 1 or Time 2). To do this, look in the first printout box, labelled </a:t>
            </a:r>
            <a:r>
              <a:rPr kumimoji="0" lang="en-US" sz="2000" b="1" i="0" u="none" strike="noStrike" kern="1200" cap="none" spc="0" normalizeH="0" baseline="0" noProof="0" dirty="0">
                <a:ln>
                  <a:noFill/>
                </a:ln>
                <a:solidFill>
                  <a:prstClr val="black"/>
                </a:solidFill>
                <a:effectLst/>
                <a:uLnTx/>
                <a:uFillTx/>
                <a:latin typeface="Minion-Bold"/>
                <a:ea typeface="+mn-ea"/>
                <a:cs typeface="+mn-cs"/>
              </a:rPr>
              <a:t>Paired Samples Statistics</a:t>
            </a:r>
            <a:r>
              <a:rPr kumimoji="0" lang="en-US" sz="2000" b="0" i="0" u="none" strike="noStrike" kern="1200" cap="none" spc="0" normalizeH="0" baseline="0" noProof="0" dirty="0">
                <a:ln>
                  <a:noFill/>
                </a:ln>
                <a:solidFill>
                  <a:prstClr val="black"/>
                </a:solidFill>
                <a:effectLst/>
                <a:uLnTx/>
                <a:uFillTx/>
                <a:latin typeface="Minion-Regular"/>
                <a:ea typeface="+mn-ea"/>
                <a:cs typeface="+mn-cs"/>
              </a:rPr>
              <a:t>. This box gives you the </a:t>
            </a:r>
            <a:r>
              <a:rPr kumimoji="0" lang="en-US" sz="2000" b="1" i="0" u="none" strike="noStrike" kern="1200" cap="none" spc="0" normalizeH="0" baseline="0" noProof="0" dirty="0">
                <a:ln>
                  <a:noFill/>
                </a:ln>
                <a:solidFill>
                  <a:prstClr val="black"/>
                </a:solidFill>
                <a:effectLst/>
                <a:uLnTx/>
                <a:uFillTx/>
                <a:latin typeface="Minion-Bold"/>
                <a:ea typeface="+mn-ea"/>
                <a:cs typeface="+mn-cs"/>
              </a:rPr>
              <a:t>Mean </a:t>
            </a:r>
            <a:r>
              <a:rPr kumimoji="0" lang="en-US" sz="2000" b="0" i="0" u="none" strike="noStrike" kern="1200" cap="none" spc="0" normalizeH="0" baseline="0" noProof="0" dirty="0">
                <a:ln>
                  <a:noFill/>
                </a:ln>
                <a:solidFill>
                  <a:prstClr val="black"/>
                </a:solidFill>
                <a:effectLst/>
                <a:uLnTx/>
                <a:uFillTx/>
                <a:latin typeface="Minion-Regular"/>
                <a:ea typeface="+mn-ea"/>
                <a:cs typeface="+mn-cs"/>
              </a:rPr>
              <a:t>scores for each of the two sets of scores. In our case, the mean Fear of Stats score at Time 1 was 40.17 and the mean score at Time 2 was 37.50.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inion-Regular"/>
                <a:ea typeface="+mn-ea"/>
                <a:cs typeface="+mn-cs"/>
              </a:rPr>
              <a:t>Therefore, we can conclude that there was a significant decrease in Fear of Statistics Test scores from Time 1 (prior to the intervention) to Time 2 (after the intervention).</a:t>
            </a:r>
            <a:endParaRPr kumimoji="0" lang="en-MY" sz="20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2" name="Straight Arrow Connector 11">
            <a:extLst>
              <a:ext uri="{FF2B5EF4-FFF2-40B4-BE49-F238E27FC236}">
                <a16:creationId xmlns:a16="http://schemas.microsoft.com/office/drawing/2014/main" id="{677E0AA8-C05E-43CB-82B4-9DF0CDB30AD0}"/>
              </a:ext>
            </a:extLst>
          </p:cNvPr>
          <p:cNvCxnSpPr>
            <a:cxnSpLocks/>
          </p:cNvCxnSpPr>
          <p:nvPr/>
        </p:nvCxnSpPr>
        <p:spPr>
          <a:xfrm flipV="1">
            <a:off x="675249" y="1350498"/>
            <a:ext cx="3924886" cy="3657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8323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09600" y="274638"/>
            <a:ext cx="10972800" cy="654048"/>
          </a:xfrm>
        </p:spPr>
        <p:txBody>
          <a:bodyPr/>
          <a:lstStyle/>
          <a:p>
            <a:pPr eaLnBrk="1" hangingPunct="1"/>
            <a:r>
              <a:rPr lang="en-US" b="1" dirty="0">
                <a:solidFill>
                  <a:srgbClr val="FF0000"/>
                </a:solidFill>
              </a:rPr>
              <a:t>ANOVA</a:t>
            </a:r>
          </a:p>
        </p:txBody>
      </p:sp>
      <p:sp>
        <p:nvSpPr>
          <p:cNvPr id="43011" name="Rectangle 3"/>
          <p:cNvSpPr>
            <a:spLocks noGrp="1" noChangeArrowheads="1"/>
          </p:cNvSpPr>
          <p:nvPr>
            <p:ph type="body" idx="1"/>
          </p:nvPr>
        </p:nvSpPr>
        <p:spPr>
          <a:xfrm>
            <a:off x="0" y="884238"/>
            <a:ext cx="7132320" cy="5973762"/>
          </a:xfrm>
          <a:ln>
            <a:solidFill>
              <a:schemeClr val="accent1"/>
            </a:solidFill>
          </a:ln>
        </p:spPr>
        <p:txBody>
          <a:bodyPr/>
          <a:lstStyle/>
          <a:p>
            <a:pPr eaLnBrk="1" hangingPunct="1">
              <a:buFont typeface="Wingdings" pitchFamily="2" charset="2"/>
              <a:buNone/>
            </a:pPr>
            <a:r>
              <a:rPr lang="en-US" sz="2800" b="1" dirty="0">
                <a:solidFill>
                  <a:srgbClr val="0070C0"/>
                </a:solidFill>
              </a:rPr>
              <a:t>1. One way Analysis of variance - ANOVA</a:t>
            </a:r>
          </a:p>
          <a:p>
            <a:pPr marL="0" indent="0" eaLnBrk="1" hangingPunct="1">
              <a:buNone/>
            </a:pPr>
            <a:r>
              <a:rPr lang="en-US" sz="2800" dirty="0"/>
              <a:t>Comparing the mean scores of more than 2  groups</a:t>
            </a:r>
          </a:p>
          <a:p>
            <a:pPr marL="0" indent="0" eaLnBrk="1" hangingPunct="1">
              <a:buNone/>
            </a:pPr>
            <a:r>
              <a:rPr lang="en-US" sz="2800" dirty="0"/>
              <a:t>Example: Examination scores based on 3 different age groups</a:t>
            </a:r>
          </a:p>
          <a:p>
            <a:pPr marL="0" indent="0" eaLnBrk="1" hangingPunct="1">
              <a:buNone/>
            </a:pPr>
            <a:r>
              <a:rPr lang="en-US" sz="2800" b="1" dirty="0">
                <a:solidFill>
                  <a:srgbClr val="0070C0"/>
                </a:solidFill>
              </a:rPr>
              <a:t> 2. Two way Analysis of variance - ANOVA</a:t>
            </a:r>
          </a:p>
          <a:p>
            <a:pPr marL="0" indent="0" eaLnBrk="1" hangingPunct="1">
              <a:buNone/>
            </a:pPr>
            <a:r>
              <a:rPr lang="en-US" sz="2800" dirty="0"/>
              <a:t>Two way means that there are 2 independent variables</a:t>
            </a:r>
          </a:p>
          <a:p>
            <a:pPr marL="0" indent="0" eaLnBrk="1" hangingPunct="1">
              <a:buNone/>
            </a:pPr>
            <a:r>
              <a:rPr lang="en-US" sz="2800" dirty="0" err="1"/>
              <a:t>Eg</a:t>
            </a:r>
            <a:r>
              <a:rPr lang="en-US" sz="2800" dirty="0"/>
              <a:t>: Impact of age and gender on Examination scores </a:t>
            </a:r>
          </a:p>
          <a:p>
            <a:pPr lvl="1" eaLnBrk="1" hangingPunct="1"/>
            <a:r>
              <a:rPr lang="en-US" sz="2400" dirty="0"/>
              <a:t> There are 2 categorical variables: Age and Gender</a:t>
            </a:r>
          </a:p>
          <a:p>
            <a:pPr lvl="1" eaLnBrk="1" hangingPunct="1"/>
            <a:r>
              <a:rPr lang="en-US" sz="2400" dirty="0"/>
              <a:t>  There is one continuous variable </a:t>
            </a:r>
            <a:r>
              <a:rPr lang="en-US" sz="2400" dirty="0" err="1"/>
              <a:t>ie</a:t>
            </a:r>
            <a:r>
              <a:rPr lang="en-US" sz="2400" dirty="0"/>
              <a:t> examination score</a:t>
            </a:r>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0" i="0" u="none" strike="noStrike" kern="1200" cap="none" spc="0" normalizeH="0" baseline="0" noProof="0">
                <a:ln>
                  <a:noFill/>
                </a:ln>
                <a:solidFill>
                  <a:prstClr val="black">
                    <a:tint val="75000"/>
                  </a:prstClr>
                </a:solidFill>
                <a:effectLst/>
                <a:uLnTx/>
                <a:uFillTx/>
                <a:latin typeface="Arial" pitchFamily="34" charset="0"/>
                <a:ea typeface="+mn-ea"/>
                <a:cs typeface="+mn-cs"/>
              </a:rPr>
              <a:t>Dr Jugindar Singh</a:t>
            </a:r>
          </a:p>
        </p:txBody>
      </p:sp>
      <p:sp>
        <p:nvSpPr>
          <p:cNvPr id="6" name="TextBox 5">
            <a:extLst>
              <a:ext uri="{FF2B5EF4-FFF2-40B4-BE49-F238E27FC236}">
                <a16:creationId xmlns:a16="http://schemas.microsoft.com/office/drawing/2014/main" id="{24A7FE74-B442-476D-8D98-4A29EE32E10D}"/>
              </a:ext>
            </a:extLst>
          </p:cNvPr>
          <p:cNvSpPr txBox="1"/>
          <p:nvPr/>
        </p:nvSpPr>
        <p:spPr>
          <a:xfrm>
            <a:off x="7399606" y="884238"/>
            <a:ext cx="4182794"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One-way between-groups ANOVA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Is used when you have one independent (grouping) variable with three or more levels (groups) and one dependent continuous variable.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Pallant</a:t>
            </a:r>
            <a:r>
              <a:rPr kumimoji="0" lang="en-US" sz="2400" b="0" i="0" u="none" strike="noStrike" kern="1200" cap="none" spc="0" normalizeH="0" baseline="0" noProof="0" dirty="0">
                <a:ln>
                  <a:noFill/>
                </a:ln>
                <a:solidFill>
                  <a:prstClr val="black"/>
                </a:solidFill>
                <a:effectLst/>
                <a:uLnTx/>
                <a:uFillTx/>
                <a:latin typeface="Calibri"/>
                <a:ea typeface="+mn-ea"/>
                <a:cs typeface="+mn-cs"/>
              </a:rPr>
              <a:t>, 2010)</a:t>
            </a:r>
          </a:p>
        </p:txBody>
      </p:sp>
    </p:spTree>
    <p:extLst>
      <p:ext uri="{BB962C8B-B14F-4D97-AF65-F5344CB8AC3E}">
        <p14:creationId xmlns:p14="http://schemas.microsoft.com/office/powerpoint/2010/main" val="23120266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87362"/>
          </a:xfrm>
        </p:spPr>
        <p:txBody>
          <a:bodyPr>
            <a:normAutofit fontScale="90000"/>
          </a:bodyPr>
          <a:lstStyle/>
          <a:p>
            <a:r>
              <a:rPr lang="en-US" dirty="0">
                <a:solidFill>
                  <a:srgbClr val="FF0000"/>
                </a:solidFill>
              </a:rPr>
              <a:t>One-Way ANOVA </a:t>
            </a:r>
          </a:p>
        </p:txBody>
      </p:sp>
      <p:sp>
        <p:nvSpPr>
          <p:cNvPr id="4" name="Rectangle 3"/>
          <p:cNvSpPr/>
          <p:nvPr/>
        </p:nvSpPr>
        <p:spPr>
          <a:xfrm>
            <a:off x="0" y="841675"/>
            <a:ext cx="12191999"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The One-Way ANOVA ("analysis of variance") compares the means of two or more independent groups in order to determine whether there is statistical evidence that the associated population means are significantly different.</a:t>
            </a:r>
          </a:p>
        </p:txBody>
      </p:sp>
      <p:sp>
        <p:nvSpPr>
          <p:cNvPr id="5" name="Rectangle 4"/>
          <p:cNvSpPr/>
          <p:nvPr/>
        </p:nvSpPr>
        <p:spPr>
          <a:xfrm>
            <a:off x="0" y="1645984"/>
            <a:ext cx="12191998" cy="707886"/>
          </a:xfrm>
          <a:prstGeom prst="rect">
            <a:avLst/>
          </a:prstGeom>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a:ea typeface="+mn-ea"/>
                <a:cs typeface="+mn-cs"/>
              </a:rPr>
              <a:t>Dependent variable that is continuous (i.e., interval or ratio level)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a:ea typeface="+mn-ea"/>
                <a:cs typeface="+mn-cs"/>
              </a:rPr>
              <a:t>Independent variable that is categorical (i.e., two or more groups)</a:t>
            </a:r>
            <a:endParaRPr kumimoji="0" lang="en-US" sz="1800" b="1" i="0" u="none" strike="noStrike" kern="1200" cap="none" spc="0" normalizeH="0" baseline="0" noProof="0" dirty="0">
              <a:ln>
                <a:noFill/>
              </a:ln>
              <a:solidFill>
                <a:srgbClr val="002060"/>
              </a:solidFill>
              <a:effectLst/>
              <a:uLnTx/>
              <a:uFillTx/>
              <a:latin typeface="Calibri"/>
              <a:ea typeface="+mn-ea"/>
              <a:cs typeface="+mn-cs"/>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5601"/>
            <a:ext cx="6400801"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65562" y="2411336"/>
            <a:ext cx="464095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Analyze &gt; Compare Means &gt; One-Way ANOVA.</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4" y="2804481"/>
            <a:ext cx="5591173" cy="227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01600" y="5071717"/>
            <a:ext cx="12090398" cy="16004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A</a:t>
            </a:r>
            <a:r>
              <a:rPr kumimoji="0" lang="en-US" sz="2000" b="0" i="0" u="none" strike="noStrike" kern="1200" cap="none" spc="0" normalizeH="0" baseline="0" noProof="0" dirty="0">
                <a:ln>
                  <a:noFill/>
                </a:ln>
                <a:solidFill>
                  <a:prstClr val="black"/>
                </a:solidFill>
                <a:effectLst/>
                <a:uLnTx/>
                <a:uFillTx/>
                <a:latin typeface="Calibri"/>
                <a:ea typeface="+mn-ea"/>
                <a:cs typeface="+mn-cs"/>
              </a:rPr>
              <a:t> Dependent List: The dependent variable(s). This is the variable whose means will be compared between the samples (groups).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B </a:t>
            </a:r>
            <a:r>
              <a:rPr kumimoji="0" lang="en-US" sz="2000" b="0" i="0" u="none" strike="noStrike" kern="1200" cap="none" spc="0" normalizeH="0" baseline="0" noProof="0" dirty="0">
                <a:ln>
                  <a:noFill/>
                </a:ln>
                <a:solidFill>
                  <a:prstClr val="black"/>
                </a:solidFill>
                <a:effectLst/>
                <a:uLnTx/>
                <a:uFillTx/>
                <a:latin typeface="Calibri"/>
                <a:ea typeface="+mn-ea"/>
                <a:cs typeface="+mn-cs"/>
              </a:rPr>
              <a:t>Factor: The independent variable. The categories (or groups) of the independent variable will define which samples will be compared</a:t>
            </a:r>
          </a:p>
        </p:txBody>
      </p:sp>
    </p:spTree>
    <p:extLst>
      <p:ext uri="{BB962C8B-B14F-4D97-AF65-F5344CB8AC3E}">
        <p14:creationId xmlns:p14="http://schemas.microsoft.com/office/powerpoint/2010/main" val="28379571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EAED2-3469-4532-89A9-C90B3983C5B7}"/>
              </a:ext>
            </a:extLst>
          </p:cNvPr>
          <p:cNvSpPr>
            <a:spLocks noGrp="1"/>
          </p:cNvSpPr>
          <p:nvPr>
            <p:ph type="title"/>
          </p:nvPr>
        </p:nvSpPr>
        <p:spPr>
          <a:xfrm>
            <a:off x="0" y="274638"/>
            <a:ext cx="12192000" cy="457198"/>
          </a:xfrm>
        </p:spPr>
        <p:txBody>
          <a:bodyPr>
            <a:normAutofit fontScale="90000"/>
          </a:bodyPr>
          <a:lstStyle/>
          <a:p>
            <a:pPr algn="l"/>
            <a:r>
              <a:rPr lang="en-MY" dirty="0">
                <a:solidFill>
                  <a:srgbClr val="FF0000"/>
                </a:solidFill>
              </a:rPr>
              <a:t>ANOVA:</a:t>
            </a:r>
            <a:r>
              <a:rPr lang="en-MY" dirty="0"/>
              <a:t> </a:t>
            </a:r>
            <a:r>
              <a:rPr lang="en-US" sz="2700" b="1" i="0" u="none" strike="noStrike" baseline="0" dirty="0">
                <a:latin typeface="Minion-Bold"/>
              </a:rPr>
              <a:t>Example of research question: </a:t>
            </a:r>
            <a:r>
              <a:rPr lang="en-US" sz="2700" b="0" i="0" u="none" strike="noStrike" baseline="0" dirty="0">
                <a:latin typeface="Minion-Regular"/>
              </a:rPr>
              <a:t>Is there a difference in customer satisfaction scores based on the age groups of participants</a:t>
            </a:r>
            <a:r>
              <a:rPr lang="en-MY" sz="2700" b="0" i="0" u="none" strike="noStrike" baseline="0" dirty="0">
                <a:latin typeface="Minion-Regular"/>
              </a:rPr>
              <a:t>?</a:t>
            </a:r>
            <a:endParaRPr lang="en-MY" dirty="0"/>
          </a:p>
        </p:txBody>
      </p:sp>
      <p:sp>
        <p:nvSpPr>
          <p:cNvPr id="5" name="TextBox 4">
            <a:extLst>
              <a:ext uri="{FF2B5EF4-FFF2-40B4-BE49-F238E27FC236}">
                <a16:creationId xmlns:a16="http://schemas.microsoft.com/office/drawing/2014/main" id="{5A112D4B-8EC4-4B88-9A83-C4C161D29B29}"/>
              </a:ext>
            </a:extLst>
          </p:cNvPr>
          <p:cNvSpPr txBox="1"/>
          <p:nvPr/>
        </p:nvSpPr>
        <p:spPr>
          <a:xfrm>
            <a:off x="-1" y="1298473"/>
            <a:ext cx="12192000" cy="48936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Frutiger-Black"/>
                <a:ea typeface="+mn-ea"/>
                <a:cs typeface="+mn-cs"/>
              </a:rPr>
              <a:t>Procedure for one-way between-groups ANOVA with post-hoc tests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Frutiger-Bold"/>
                <a:ea typeface="+mn-ea"/>
                <a:cs typeface="+mn-cs"/>
              </a:rPr>
              <a:t>1. </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From the menu at the top of the screen, click on </a:t>
            </a:r>
            <a:r>
              <a:rPr kumimoji="0" lang="en-US" sz="2400" b="1" i="0" u="none" strike="noStrike" kern="1200" cap="none" spc="0" normalizeH="0" baseline="0" noProof="0" dirty="0">
                <a:ln>
                  <a:noFill/>
                </a:ln>
                <a:solidFill>
                  <a:prstClr val="black"/>
                </a:solidFill>
                <a:effectLst/>
                <a:uLnTx/>
                <a:uFillTx/>
                <a:latin typeface="Frutiger-Bold"/>
                <a:ea typeface="+mn-ea"/>
                <a:cs typeface="+mn-cs"/>
              </a:rPr>
              <a:t>Analyze</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 then select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Frutiger-Bold"/>
                <a:ea typeface="+mn-ea"/>
                <a:cs typeface="+mn-cs"/>
              </a:rPr>
              <a:t>Compare Means</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 then </a:t>
            </a:r>
            <a:r>
              <a:rPr kumimoji="0" lang="en-US" sz="2400" b="1" i="0" u="none" strike="noStrike" kern="1200" cap="none" spc="0" normalizeH="0" baseline="0" noProof="0" dirty="0">
                <a:ln>
                  <a:noFill/>
                </a:ln>
                <a:solidFill>
                  <a:prstClr val="black"/>
                </a:solidFill>
                <a:effectLst/>
                <a:uLnTx/>
                <a:uFillTx/>
                <a:latin typeface="Frutiger-Bold"/>
                <a:ea typeface="+mn-ea"/>
                <a:cs typeface="+mn-cs"/>
              </a:rPr>
              <a:t>One-way ANOVA</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Frutiger-Bold"/>
                <a:ea typeface="+mn-ea"/>
                <a:cs typeface="+mn-cs"/>
              </a:rPr>
              <a:t>2. </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Click on your dependent (continuous) variable (e.g. Customer Satisfaction). Move this into the box marked </a:t>
            </a:r>
            <a:r>
              <a:rPr kumimoji="0" lang="en-US" sz="2400" b="1" i="0" u="none" strike="noStrike" kern="1200" cap="none" spc="0" normalizeH="0" baseline="0" noProof="0" dirty="0">
                <a:ln>
                  <a:noFill/>
                </a:ln>
                <a:solidFill>
                  <a:prstClr val="black"/>
                </a:solidFill>
                <a:effectLst/>
                <a:uLnTx/>
                <a:uFillTx/>
                <a:latin typeface="Frutiger-Bold"/>
                <a:ea typeface="+mn-ea"/>
                <a:cs typeface="+mn-cs"/>
              </a:rPr>
              <a:t>Dependent List </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by clicking on the </a:t>
            </a:r>
            <a:r>
              <a:rPr kumimoji="0" lang="en-MY" sz="2400" b="0" i="0" u="none" strike="noStrike" kern="1200" cap="none" spc="0" normalizeH="0" baseline="0" noProof="0" dirty="0">
                <a:ln>
                  <a:noFill/>
                </a:ln>
                <a:solidFill>
                  <a:prstClr val="black"/>
                </a:solidFill>
                <a:effectLst/>
                <a:uLnTx/>
                <a:uFillTx/>
                <a:latin typeface="Frutiger-Roman"/>
                <a:ea typeface="+mn-ea"/>
                <a:cs typeface="+mn-cs"/>
              </a:rPr>
              <a:t>arrow button.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Frutiger-Bold"/>
                <a:ea typeface="+mn-ea"/>
                <a:cs typeface="+mn-cs"/>
              </a:rPr>
              <a:t>3. </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Click on your independent, categorical variable (e.g. age groups: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utiger-Roman"/>
                <a:ea typeface="+mn-ea"/>
                <a:cs typeface="+mn-cs"/>
              </a:rPr>
              <a:t>Move this into the box labelled </a:t>
            </a:r>
            <a:r>
              <a:rPr kumimoji="0" lang="en-US" sz="2400" b="1" i="0" u="none" strike="noStrike" kern="1200" cap="none" spc="0" normalizeH="0" baseline="0" noProof="0" dirty="0">
                <a:ln>
                  <a:noFill/>
                </a:ln>
                <a:solidFill>
                  <a:prstClr val="black"/>
                </a:solidFill>
                <a:effectLst/>
                <a:uLnTx/>
                <a:uFillTx/>
                <a:latin typeface="Frutiger-Bold"/>
                <a:ea typeface="+mn-ea"/>
                <a:cs typeface="+mn-cs"/>
              </a:rPr>
              <a:t>Factor</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Frutiger-Bold"/>
                <a:ea typeface="+mn-ea"/>
                <a:cs typeface="+mn-cs"/>
              </a:rPr>
              <a:t>4. </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Click the </a:t>
            </a:r>
            <a:r>
              <a:rPr kumimoji="0" lang="en-US" sz="2400" b="1" i="0" u="none" strike="noStrike" kern="1200" cap="none" spc="0" normalizeH="0" baseline="0" noProof="0" dirty="0">
                <a:ln>
                  <a:noFill/>
                </a:ln>
                <a:solidFill>
                  <a:prstClr val="black"/>
                </a:solidFill>
                <a:effectLst/>
                <a:uLnTx/>
                <a:uFillTx/>
                <a:latin typeface="Frutiger-Bold"/>
                <a:ea typeface="+mn-ea"/>
                <a:cs typeface="+mn-cs"/>
              </a:rPr>
              <a:t>Options </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button and click on </a:t>
            </a:r>
            <a:r>
              <a:rPr kumimoji="0" lang="en-US" sz="2400" b="1" i="0" u="none" strike="noStrike" kern="1200" cap="none" spc="0" normalizeH="0" baseline="0" noProof="0" dirty="0">
                <a:ln>
                  <a:noFill/>
                </a:ln>
                <a:solidFill>
                  <a:prstClr val="black"/>
                </a:solidFill>
                <a:effectLst/>
                <a:uLnTx/>
                <a:uFillTx/>
                <a:latin typeface="Frutiger-Bold"/>
                <a:ea typeface="+mn-ea"/>
                <a:cs typeface="+mn-cs"/>
              </a:rPr>
              <a:t>Descriptive</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 </a:t>
            </a:r>
            <a:r>
              <a:rPr kumimoji="0" lang="en-US" sz="2400" b="1" i="0" u="none" strike="noStrike" kern="1200" cap="none" spc="0" normalizeH="0" baseline="0" noProof="0" dirty="0">
                <a:ln>
                  <a:noFill/>
                </a:ln>
                <a:solidFill>
                  <a:prstClr val="black"/>
                </a:solidFill>
                <a:effectLst/>
                <a:uLnTx/>
                <a:uFillTx/>
                <a:latin typeface="Frutiger-Bold"/>
                <a:ea typeface="+mn-ea"/>
                <a:cs typeface="+mn-cs"/>
              </a:rPr>
              <a:t>Homogeneity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Frutiger-Bold"/>
                <a:ea typeface="+mn-ea"/>
                <a:cs typeface="+mn-cs"/>
              </a:rPr>
              <a:t>variance test</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 </a:t>
            </a:r>
            <a:r>
              <a:rPr kumimoji="0" lang="en-US" sz="2400" b="1" i="0" u="none" strike="noStrike" kern="1200" cap="none" spc="0" normalizeH="0" baseline="0" noProof="0" dirty="0">
                <a:ln>
                  <a:noFill/>
                </a:ln>
                <a:solidFill>
                  <a:prstClr val="black"/>
                </a:solidFill>
                <a:effectLst/>
                <a:uLnTx/>
                <a:uFillTx/>
                <a:latin typeface="Frutiger-Bold"/>
                <a:ea typeface="+mn-ea"/>
                <a:cs typeface="+mn-cs"/>
              </a:rPr>
              <a:t>Brown-Forsythe</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 </a:t>
            </a:r>
            <a:r>
              <a:rPr kumimoji="0" lang="en-US" sz="2400" b="1" i="0" u="none" strike="noStrike" kern="1200" cap="none" spc="0" normalizeH="0" baseline="0" noProof="0" dirty="0">
                <a:ln>
                  <a:noFill/>
                </a:ln>
                <a:solidFill>
                  <a:prstClr val="black"/>
                </a:solidFill>
                <a:effectLst/>
                <a:uLnTx/>
                <a:uFillTx/>
                <a:latin typeface="Frutiger-Bold"/>
                <a:ea typeface="+mn-ea"/>
                <a:cs typeface="+mn-cs"/>
              </a:rPr>
              <a:t>Welch </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and </a:t>
            </a:r>
            <a:r>
              <a:rPr kumimoji="0" lang="en-US" sz="2400" b="1" i="0" u="none" strike="noStrike" kern="1200" cap="none" spc="0" normalizeH="0" baseline="0" noProof="0" dirty="0">
                <a:ln>
                  <a:noFill/>
                </a:ln>
                <a:solidFill>
                  <a:prstClr val="black"/>
                </a:solidFill>
                <a:effectLst/>
                <a:uLnTx/>
                <a:uFillTx/>
                <a:latin typeface="Frutiger-Bold"/>
                <a:ea typeface="+mn-ea"/>
                <a:cs typeface="+mn-cs"/>
              </a:rPr>
              <a:t>Means Plot</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Frutiger-Bold"/>
                <a:ea typeface="+mn-ea"/>
                <a:cs typeface="+mn-cs"/>
              </a:rPr>
              <a:t>5. </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For </a:t>
            </a:r>
            <a:r>
              <a:rPr kumimoji="0" lang="en-US" sz="2400" b="1" i="0" u="none" strike="noStrike" kern="1200" cap="none" spc="0" normalizeH="0" baseline="0" noProof="0" dirty="0">
                <a:ln>
                  <a:noFill/>
                </a:ln>
                <a:solidFill>
                  <a:prstClr val="black"/>
                </a:solidFill>
                <a:effectLst/>
                <a:uLnTx/>
                <a:uFillTx/>
                <a:latin typeface="Frutiger-Bold"/>
                <a:ea typeface="+mn-ea"/>
                <a:cs typeface="+mn-cs"/>
              </a:rPr>
              <a:t>Missing values</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 make sure there is a dot in the option marked </a:t>
            </a:r>
            <a:r>
              <a:rPr kumimoji="0" lang="en-US" sz="2400" b="1" i="0" u="none" strike="noStrike" kern="1200" cap="none" spc="0" normalizeH="0" baseline="0" noProof="0" dirty="0">
                <a:ln>
                  <a:noFill/>
                </a:ln>
                <a:solidFill>
                  <a:prstClr val="black"/>
                </a:solidFill>
                <a:effectLst/>
                <a:uLnTx/>
                <a:uFillTx/>
                <a:latin typeface="Frutiger-Bold"/>
                <a:ea typeface="+mn-ea"/>
                <a:cs typeface="+mn-cs"/>
              </a:rPr>
              <a:t>Exclude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Frutiger-Bold"/>
                <a:ea typeface="+mn-ea"/>
                <a:cs typeface="+mn-cs"/>
              </a:rPr>
              <a:t>cases analysis by analysis</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 Click on </a:t>
            </a:r>
            <a:r>
              <a:rPr kumimoji="0" lang="en-US" sz="2400" b="1" i="0" u="none" strike="noStrike" kern="1200" cap="none" spc="0" normalizeH="0" baseline="0" noProof="0" dirty="0">
                <a:ln>
                  <a:noFill/>
                </a:ln>
                <a:solidFill>
                  <a:prstClr val="black"/>
                </a:solidFill>
                <a:effectLst/>
                <a:uLnTx/>
                <a:uFillTx/>
                <a:latin typeface="Frutiger-Bold"/>
                <a:ea typeface="+mn-ea"/>
                <a:cs typeface="+mn-cs"/>
              </a:rPr>
              <a:t>Continue</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Frutiger-Bold"/>
                <a:ea typeface="+mn-ea"/>
                <a:cs typeface="+mn-cs"/>
              </a:rPr>
              <a:t>6. </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Click on the button marked </a:t>
            </a:r>
            <a:r>
              <a:rPr kumimoji="0" lang="en-US" sz="2400" b="1" i="0" u="none" strike="noStrike" kern="1200" cap="none" spc="0" normalizeH="0" baseline="0" noProof="0" dirty="0">
                <a:ln>
                  <a:noFill/>
                </a:ln>
                <a:solidFill>
                  <a:prstClr val="black"/>
                </a:solidFill>
                <a:effectLst/>
                <a:uLnTx/>
                <a:uFillTx/>
                <a:latin typeface="Frutiger-Bold"/>
                <a:ea typeface="+mn-ea"/>
                <a:cs typeface="+mn-cs"/>
              </a:rPr>
              <a:t>Post Hoc</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 Click on </a:t>
            </a:r>
            <a:r>
              <a:rPr kumimoji="0" lang="en-US" sz="2400" b="1" i="0" u="none" strike="noStrike" kern="1200" cap="none" spc="0" normalizeH="0" baseline="0" noProof="0" dirty="0">
                <a:ln>
                  <a:noFill/>
                </a:ln>
                <a:solidFill>
                  <a:prstClr val="black"/>
                </a:solidFill>
                <a:effectLst/>
                <a:uLnTx/>
                <a:uFillTx/>
                <a:latin typeface="Frutiger-Bold"/>
                <a:ea typeface="+mn-ea"/>
                <a:cs typeface="+mn-cs"/>
              </a:rPr>
              <a:t>Tukey</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Frutiger-Bold"/>
                <a:ea typeface="+mn-ea"/>
                <a:cs typeface="+mn-cs"/>
              </a:rPr>
              <a:t>7</a:t>
            </a:r>
            <a:r>
              <a:rPr kumimoji="0" lang="en-US" sz="2400" b="1" i="0" u="none" strike="noStrike" kern="1200" cap="none" spc="0" normalizeH="0" baseline="0" noProof="0" dirty="0">
                <a:ln>
                  <a:noFill/>
                </a:ln>
                <a:solidFill>
                  <a:prstClr val="black"/>
                </a:solidFill>
                <a:effectLst/>
                <a:uLnTx/>
                <a:uFillTx/>
                <a:latin typeface="Frutiger-Bold"/>
                <a:ea typeface="+mn-ea"/>
                <a:cs typeface="+mn-cs"/>
              </a:rPr>
              <a:t>. </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Click on </a:t>
            </a:r>
            <a:r>
              <a:rPr kumimoji="0" lang="en-US" sz="2400" b="1" i="0" u="none" strike="noStrike" kern="1200" cap="none" spc="0" normalizeH="0" baseline="0" noProof="0" dirty="0">
                <a:ln>
                  <a:noFill/>
                </a:ln>
                <a:solidFill>
                  <a:prstClr val="black"/>
                </a:solidFill>
                <a:effectLst/>
                <a:uLnTx/>
                <a:uFillTx/>
                <a:latin typeface="Frutiger-Bold"/>
                <a:ea typeface="+mn-ea"/>
                <a:cs typeface="+mn-cs"/>
              </a:rPr>
              <a:t>Continue </a:t>
            </a:r>
            <a:r>
              <a:rPr kumimoji="0" lang="en-US" sz="2400" b="0" i="0" u="none" strike="noStrike" kern="1200" cap="none" spc="0" normalizeH="0" baseline="0" noProof="0" dirty="0">
                <a:ln>
                  <a:noFill/>
                </a:ln>
                <a:solidFill>
                  <a:prstClr val="black"/>
                </a:solidFill>
                <a:effectLst/>
                <a:uLnTx/>
                <a:uFillTx/>
                <a:latin typeface="Frutiger-Roman"/>
                <a:ea typeface="+mn-ea"/>
                <a:cs typeface="+mn-cs"/>
              </a:rPr>
              <a:t>and then </a:t>
            </a:r>
            <a:r>
              <a:rPr kumimoji="0" lang="en-US" sz="2400" b="1" i="0" u="none" strike="noStrike" kern="1200" cap="none" spc="0" normalizeH="0" baseline="0" noProof="0" dirty="0">
                <a:ln>
                  <a:noFill/>
                </a:ln>
                <a:solidFill>
                  <a:prstClr val="black"/>
                </a:solidFill>
                <a:effectLst/>
                <a:uLnTx/>
                <a:uFillTx/>
                <a:latin typeface="Frutiger-Bold"/>
                <a:ea typeface="+mn-ea"/>
                <a:cs typeface="+mn-cs"/>
              </a:rPr>
              <a:t>OK</a:t>
            </a:r>
            <a:endParaRPr kumimoji="0" lang="en-MY"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5947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Isosceles Triangle 1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Content Placeholder 3">
            <a:extLst>
              <a:ext uri="{FF2B5EF4-FFF2-40B4-BE49-F238E27FC236}">
                <a16:creationId xmlns:a16="http://schemas.microsoft.com/office/drawing/2014/main" id="{5AF165AC-6CF3-4797-9866-69850F484C83}"/>
              </a:ext>
            </a:extLst>
          </p:cNvPr>
          <p:cNvPicPr>
            <a:picLocks noGrp="1" noChangeAspect="1"/>
          </p:cNvPicPr>
          <p:nvPr>
            <p:ph idx="1"/>
          </p:nvPr>
        </p:nvPicPr>
        <p:blipFill rotWithShape="1">
          <a:blip r:embed="rId2"/>
          <a:srcRect t="1872" r="1" b="10427"/>
          <a:stretch/>
        </p:blipFill>
        <p:spPr>
          <a:xfrm>
            <a:off x="0" y="0"/>
            <a:ext cx="12110207" cy="6857999"/>
          </a:xfrm>
          <a:prstGeom prst="rect">
            <a:avLst/>
          </a:prstGeom>
          <a:ln>
            <a:noFill/>
          </a:ln>
        </p:spPr>
      </p:pic>
      <p:sp>
        <p:nvSpPr>
          <p:cNvPr id="21" name="Isosceles Triangle 2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815366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B21B19-1D38-4930-B41F-76CF59D21BA8}"/>
              </a:ext>
            </a:extLst>
          </p:cNvPr>
          <p:cNvPicPr>
            <a:picLocks noChangeAspect="1"/>
          </p:cNvPicPr>
          <p:nvPr/>
        </p:nvPicPr>
        <p:blipFill>
          <a:blip r:embed="rId2"/>
          <a:stretch>
            <a:fillRect/>
          </a:stretch>
        </p:blipFill>
        <p:spPr>
          <a:xfrm>
            <a:off x="-114300" y="114300"/>
            <a:ext cx="12282854" cy="6743700"/>
          </a:xfrm>
          <a:prstGeom prst="rect">
            <a:avLst/>
          </a:prstGeom>
        </p:spPr>
      </p:pic>
      <p:sp>
        <p:nvSpPr>
          <p:cNvPr id="6" name="TextBox 5">
            <a:extLst>
              <a:ext uri="{FF2B5EF4-FFF2-40B4-BE49-F238E27FC236}">
                <a16:creationId xmlns:a16="http://schemas.microsoft.com/office/drawing/2014/main" id="{A300B1FC-A069-42C0-B179-941CB72F0F68}"/>
              </a:ext>
            </a:extLst>
          </p:cNvPr>
          <p:cNvSpPr txBox="1"/>
          <p:nvPr/>
        </p:nvSpPr>
        <p:spPr>
          <a:xfrm>
            <a:off x="4797083" y="2829845"/>
            <a:ext cx="7394917"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Test of homogeneity of variances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Which tests whether the variance in scores is the same for each of the 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groups.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Check the significance value (Sig.) for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Levene’s</a:t>
            </a:r>
            <a:r>
              <a:rPr kumimoji="0" lang="en-US" sz="1800" b="0" i="0" u="none" strike="noStrike" kern="1200" cap="none" spc="0" normalizeH="0" baseline="0" noProof="0" dirty="0">
                <a:ln>
                  <a:noFill/>
                </a:ln>
                <a:solidFill>
                  <a:prstClr val="black"/>
                </a:solidFill>
                <a:effectLst/>
                <a:uLnTx/>
                <a:uFillTx/>
                <a:latin typeface="Calibri"/>
                <a:ea typeface="+mn-ea"/>
                <a:cs typeface="+mn-cs"/>
              </a:rPr>
              <a:t> test. If this number is greater than .05 (e.g. .08, .28), you have not violated the assumption of homogeneity of variance. In this example, the Sig. value is .181. As this is greater than .05, we have not violated the homogeneity of variance assumption.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If violated - Welch and Brown-Forsythe test are preferable when the assumption of the homogeneity of variance is violated.</a:t>
            </a:r>
            <a:endParaRPr kumimoji="0" lang="en-MY"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8" name="Straight Arrow Connector 7">
            <a:extLst>
              <a:ext uri="{FF2B5EF4-FFF2-40B4-BE49-F238E27FC236}">
                <a16:creationId xmlns:a16="http://schemas.microsoft.com/office/drawing/2014/main" id="{4245DA97-9981-468D-841F-299F7A4A3608}"/>
              </a:ext>
            </a:extLst>
          </p:cNvPr>
          <p:cNvCxnSpPr>
            <a:cxnSpLocks/>
          </p:cNvCxnSpPr>
          <p:nvPr/>
        </p:nvCxnSpPr>
        <p:spPr>
          <a:xfrm flipH="1">
            <a:off x="4628271" y="3193366"/>
            <a:ext cx="337624" cy="1079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1584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B21B19-1D38-4930-B41F-76CF59D21BA8}"/>
              </a:ext>
            </a:extLst>
          </p:cNvPr>
          <p:cNvPicPr>
            <a:picLocks noChangeAspect="1"/>
          </p:cNvPicPr>
          <p:nvPr/>
        </p:nvPicPr>
        <p:blipFill>
          <a:blip r:embed="rId2"/>
          <a:stretch>
            <a:fillRect/>
          </a:stretch>
        </p:blipFill>
        <p:spPr>
          <a:xfrm>
            <a:off x="0" y="57150"/>
            <a:ext cx="12282854" cy="6743700"/>
          </a:xfrm>
          <a:prstGeom prst="rect">
            <a:avLst/>
          </a:prstGeom>
        </p:spPr>
      </p:pic>
      <p:sp>
        <p:nvSpPr>
          <p:cNvPr id="6" name="TextBox 5">
            <a:extLst>
              <a:ext uri="{FF2B5EF4-FFF2-40B4-BE49-F238E27FC236}">
                <a16:creationId xmlns:a16="http://schemas.microsoft.com/office/drawing/2014/main" id="{A300B1FC-A069-42C0-B179-941CB72F0F68}"/>
              </a:ext>
            </a:extLst>
          </p:cNvPr>
          <p:cNvSpPr txBox="1"/>
          <p:nvPr/>
        </p:nvSpPr>
        <p:spPr>
          <a:xfrm>
            <a:off x="5275385" y="3429000"/>
            <a:ext cx="6916616" cy="1600438"/>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ANOVA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If the Sig. value is less than or equal to .05 (e.g. .03, .001), there is a significant difference somewhere among the mean scores on your dependent variable for the age groups.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In this case NOT SIGNIFICANT</a:t>
            </a:r>
            <a:endParaRPr kumimoji="0" lang="en-MY" sz="20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8" name="Straight Arrow Connector 7">
            <a:extLst>
              <a:ext uri="{FF2B5EF4-FFF2-40B4-BE49-F238E27FC236}">
                <a16:creationId xmlns:a16="http://schemas.microsoft.com/office/drawing/2014/main" id="{4245DA97-9981-468D-841F-299F7A4A3608}"/>
              </a:ext>
            </a:extLst>
          </p:cNvPr>
          <p:cNvCxnSpPr>
            <a:cxnSpLocks/>
          </p:cNvCxnSpPr>
          <p:nvPr/>
        </p:nvCxnSpPr>
        <p:spPr>
          <a:xfrm flipH="1">
            <a:off x="8046720" y="5162843"/>
            <a:ext cx="337625" cy="609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1694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D034C6-74AE-4BCB-94A8-3F4533BC8046}"/>
              </a:ext>
            </a:extLst>
          </p:cNvPr>
          <p:cNvPicPr>
            <a:picLocks noChangeAspect="1"/>
          </p:cNvPicPr>
          <p:nvPr/>
        </p:nvPicPr>
        <p:blipFill>
          <a:blip r:embed="rId2"/>
          <a:stretch>
            <a:fillRect/>
          </a:stretch>
        </p:blipFill>
        <p:spPr>
          <a:xfrm>
            <a:off x="140678" y="114300"/>
            <a:ext cx="12051322" cy="6743700"/>
          </a:xfrm>
          <a:prstGeom prst="rect">
            <a:avLst/>
          </a:prstGeom>
        </p:spPr>
      </p:pic>
      <p:sp>
        <p:nvSpPr>
          <p:cNvPr id="6" name="TextBox 5">
            <a:extLst>
              <a:ext uri="{FF2B5EF4-FFF2-40B4-BE49-F238E27FC236}">
                <a16:creationId xmlns:a16="http://schemas.microsoft.com/office/drawing/2014/main" id="{8BEC8002-0EB0-47C7-AE9A-A6E632532FBB}"/>
              </a:ext>
            </a:extLst>
          </p:cNvPr>
          <p:cNvSpPr txBox="1"/>
          <p:nvPr/>
        </p:nvSpPr>
        <p:spPr>
          <a:xfrm>
            <a:off x="7498080" y="151537"/>
            <a:ext cx="4693920" cy="1938992"/>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You should look at this table only if you found a significant difference in your overall ANOVA; that is, if the Sig. value was equal to or less than .05. The post-hoc tests in this table will tell you exactly where the differences among the groups occur</a:t>
            </a:r>
            <a:endParaRPr kumimoji="0" lang="en-MY" sz="20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8" name="Straight Arrow Connector 7">
            <a:extLst>
              <a:ext uri="{FF2B5EF4-FFF2-40B4-BE49-F238E27FC236}">
                <a16:creationId xmlns:a16="http://schemas.microsoft.com/office/drawing/2014/main" id="{7149B62F-B7A3-4E74-86DC-E669167434FC}"/>
              </a:ext>
            </a:extLst>
          </p:cNvPr>
          <p:cNvCxnSpPr>
            <a:stCxn id="6" idx="2"/>
          </p:cNvCxnSpPr>
          <p:nvPr/>
        </p:nvCxnSpPr>
        <p:spPr>
          <a:xfrm flipH="1">
            <a:off x="8046720" y="2090529"/>
            <a:ext cx="1798320" cy="1018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5084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6042D-5B9A-4F14-87E2-A09D96A2A473}"/>
              </a:ext>
            </a:extLst>
          </p:cNvPr>
          <p:cNvSpPr>
            <a:spLocks noGrp="1"/>
          </p:cNvSpPr>
          <p:nvPr>
            <p:ph type="title"/>
          </p:nvPr>
        </p:nvSpPr>
        <p:spPr>
          <a:xfrm>
            <a:off x="542925" y="214313"/>
            <a:ext cx="10972800" cy="600075"/>
          </a:xfrm>
        </p:spPr>
        <p:txBody>
          <a:bodyPr>
            <a:normAutofit fontScale="90000"/>
          </a:bodyPr>
          <a:lstStyle/>
          <a:p>
            <a:r>
              <a:rPr lang="en-MY" dirty="0">
                <a:solidFill>
                  <a:srgbClr val="FF0000"/>
                </a:solidFill>
              </a:rPr>
              <a:t>Steps One Way ANOVA</a:t>
            </a:r>
          </a:p>
        </p:txBody>
      </p:sp>
      <p:pic>
        <p:nvPicPr>
          <p:cNvPr id="6" name="Picture 5">
            <a:extLst>
              <a:ext uri="{FF2B5EF4-FFF2-40B4-BE49-F238E27FC236}">
                <a16:creationId xmlns:a16="http://schemas.microsoft.com/office/drawing/2014/main" id="{92DBB172-F2E6-4B4D-BDF3-A6E2178863C4}"/>
              </a:ext>
            </a:extLst>
          </p:cNvPr>
          <p:cNvPicPr>
            <a:picLocks noChangeAspect="1"/>
          </p:cNvPicPr>
          <p:nvPr/>
        </p:nvPicPr>
        <p:blipFill>
          <a:blip r:embed="rId2"/>
          <a:stretch>
            <a:fillRect/>
          </a:stretch>
        </p:blipFill>
        <p:spPr>
          <a:xfrm>
            <a:off x="0" y="967256"/>
            <a:ext cx="12192000" cy="6018160"/>
          </a:xfrm>
          <a:prstGeom prst="rect">
            <a:avLst/>
          </a:prstGeom>
        </p:spPr>
      </p:pic>
    </p:spTree>
    <p:extLst>
      <p:ext uri="{BB962C8B-B14F-4D97-AF65-F5344CB8AC3E}">
        <p14:creationId xmlns:p14="http://schemas.microsoft.com/office/powerpoint/2010/main" val="1230880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Freeform: Shape 33">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B3541867-7F2B-49B5-A8DF-0C74937CAED9}"/>
              </a:ext>
            </a:extLst>
          </p:cNvPr>
          <p:cNvSpPr>
            <a:spLocks noGrp="1"/>
          </p:cNvSpPr>
          <p:nvPr>
            <p:ph type="title"/>
          </p:nvPr>
        </p:nvSpPr>
        <p:spPr>
          <a:xfrm rot="16200000">
            <a:off x="-734045" y="2244553"/>
            <a:ext cx="3221941" cy="1753848"/>
          </a:xfrm>
        </p:spPr>
        <p:txBody>
          <a:bodyPr vert="horz" lIns="91440" tIns="45720" rIns="91440" bIns="45720" rtlCol="0" anchor="ctr">
            <a:normAutofit fontScale="90000"/>
          </a:bodyPr>
          <a:lstStyle/>
          <a:p>
            <a:pPr>
              <a:lnSpc>
                <a:spcPct val="90000"/>
              </a:lnSpc>
            </a:pPr>
            <a:r>
              <a:rPr lang="en-US" sz="4100" kern="1200" dirty="0">
                <a:solidFill>
                  <a:srgbClr val="002060"/>
                </a:solidFill>
                <a:latin typeface="+mj-lt"/>
                <a:ea typeface="+mj-ea"/>
                <a:cs typeface="+mj-cs"/>
              </a:rPr>
              <a:t>CORRELATION ANALYSIS </a:t>
            </a:r>
            <a:br>
              <a:rPr lang="en-US" sz="4100" kern="1200" dirty="0">
                <a:solidFill>
                  <a:schemeClr val="tx1"/>
                </a:solidFill>
                <a:latin typeface="+mj-lt"/>
                <a:ea typeface="+mj-ea"/>
                <a:cs typeface="+mj-cs"/>
              </a:rPr>
            </a:br>
            <a:endParaRPr lang="en-US" sz="4100"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39B8E1CB-936B-431A-BDD5-FDB982529DB4}"/>
              </a:ext>
            </a:extLst>
          </p:cNvPr>
          <p:cNvSpPr txBox="1"/>
          <p:nvPr/>
        </p:nvSpPr>
        <p:spPr>
          <a:xfrm>
            <a:off x="1454047" y="0"/>
            <a:ext cx="10734906" cy="6668086"/>
          </a:xfrm>
          <a:prstGeom prst="rect">
            <a:avLst/>
          </a:prstGeom>
        </p:spPr>
        <p:txBody>
          <a:bodyPr vert="horz" lIns="91440" tIns="45720" rIns="91440" bIns="45720" rtlCol="0" anchor="ctr">
            <a:noAutofit/>
          </a:bodyPr>
          <a:lstStyle/>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Pearson correlation is used to examine the </a:t>
            </a:r>
            <a:r>
              <a:rPr kumimoji="0" lang="en-US" sz="2800" b="0" i="0" u="none" strike="noStrike" kern="1200" cap="none" spc="0" normalizeH="0" baseline="0" noProof="0" dirty="0">
                <a:ln>
                  <a:noFill/>
                </a:ln>
                <a:solidFill>
                  <a:srgbClr val="FF0000"/>
                </a:solidFill>
                <a:effectLst/>
                <a:uLnTx/>
                <a:uFillTx/>
                <a:latin typeface="Calibri"/>
                <a:ea typeface="+mn-ea"/>
                <a:cs typeface="+mn-cs"/>
              </a:rPr>
              <a:t>strength and the direction of the relationship</a:t>
            </a:r>
            <a:r>
              <a:rPr kumimoji="0" lang="en-US" sz="2800" b="0" i="0" u="none" strike="noStrike" kern="1200" cap="none" spc="0" normalizeH="0" baseline="0" noProof="0" dirty="0">
                <a:ln>
                  <a:noFill/>
                </a:ln>
                <a:solidFill>
                  <a:prstClr val="black"/>
                </a:solidFill>
                <a:effectLst/>
                <a:uLnTx/>
                <a:uFillTx/>
                <a:latin typeface="Calibri"/>
                <a:ea typeface="+mn-ea"/>
                <a:cs typeface="+mn-cs"/>
              </a:rPr>
              <a:t> between all the constructs in the study. </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Pearson correlation coefficient values </a:t>
            </a:r>
            <a:r>
              <a:rPr kumimoji="0" lang="en-US" sz="2800" b="0" i="0" u="none" strike="noStrike" kern="1200" cap="none" spc="0" normalizeH="0" baseline="0" noProof="0" dirty="0">
                <a:ln>
                  <a:noFill/>
                </a:ln>
                <a:solidFill>
                  <a:srgbClr val="FF0000"/>
                </a:solidFill>
                <a:effectLst/>
                <a:uLnTx/>
                <a:uFillTx/>
                <a:latin typeface="Calibri"/>
                <a:ea typeface="+mn-ea"/>
                <a:cs typeface="+mn-cs"/>
              </a:rPr>
              <a:t>can vary from -1.00 to +1.00. </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 correlation value of +1.00 indicates a perfect positive correlation, while a value of -1.00 represents a perfect negative correlation, and a value of 0.00 indicates no linear relationship between the X and Y variables or between two variables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Tabachnick</a:t>
            </a:r>
            <a:r>
              <a:rPr kumimoji="0" lang="en-US" sz="2800" b="0" i="0" u="none" strike="noStrike" kern="1200" cap="none" spc="0" normalizeH="0" baseline="0" noProof="0" dirty="0">
                <a:ln>
                  <a:noFill/>
                </a:ln>
                <a:solidFill>
                  <a:prstClr val="black"/>
                </a:solidFill>
                <a:effectLst/>
                <a:uLnTx/>
                <a:uFillTx/>
                <a:latin typeface="Calibri"/>
                <a:ea typeface="+mn-ea"/>
                <a:cs typeface="+mn-cs"/>
              </a:rPr>
              <a:t> &amp;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Fidell</a:t>
            </a:r>
            <a:r>
              <a:rPr kumimoji="0" lang="en-US" sz="2800" b="0" i="0" u="none" strike="noStrike" kern="1200" cap="none" spc="0" normalizeH="0" baseline="0" noProof="0" dirty="0">
                <a:ln>
                  <a:noFill/>
                </a:ln>
                <a:solidFill>
                  <a:prstClr val="black"/>
                </a:solidFill>
                <a:effectLst/>
                <a:uLnTx/>
                <a:uFillTx/>
                <a:latin typeface="Calibri"/>
                <a:ea typeface="+mn-ea"/>
                <a:cs typeface="+mn-cs"/>
              </a:rPr>
              <a:t>, 2007;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Pallant</a:t>
            </a:r>
            <a:r>
              <a:rPr kumimoji="0" lang="en-US" sz="2800" b="0" i="0" u="none" strike="noStrike" kern="1200" cap="none" spc="0" normalizeH="0" baseline="0" noProof="0" dirty="0">
                <a:ln>
                  <a:noFill/>
                </a:ln>
                <a:solidFill>
                  <a:prstClr val="black"/>
                </a:solidFill>
                <a:effectLst/>
                <a:uLnTx/>
                <a:uFillTx/>
                <a:latin typeface="Calibri"/>
                <a:ea typeface="+mn-ea"/>
                <a:cs typeface="+mn-cs"/>
              </a:rPr>
              <a:t>, 2007). </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Cohen (1988) interprets the correlation values as: </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Calibri"/>
                <a:ea typeface="+mn-ea"/>
                <a:cs typeface="+mn-cs"/>
              </a:rPr>
              <a:t>Small</a:t>
            </a:r>
            <a:r>
              <a:rPr kumimoji="0" lang="en-US" sz="2800" b="0" i="0" u="none" strike="noStrike" kern="1200" cap="none" spc="0" normalizeH="0" baseline="0" noProof="0" dirty="0">
                <a:ln>
                  <a:noFill/>
                </a:ln>
                <a:solidFill>
                  <a:prstClr val="black"/>
                </a:solidFill>
                <a:effectLst/>
                <a:uLnTx/>
                <a:uFillTx/>
                <a:latin typeface="Calibri"/>
                <a:ea typeface="+mn-ea"/>
                <a:cs typeface="+mn-cs"/>
              </a:rPr>
              <a:t> when the correlation value is r = .10 to .29 or r = -.10 to -.29, </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Calibri"/>
                <a:ea typeface="+mn-ea"/>
                <a:cs typeface="+mn-cs"/>
              </a:rPr>
              <a:t>Medium/moderate </a:t>
            </a:r>
            <a:r>
              <a:rPr kumimoji="0" lang="en-US" sz="2800" b="0" i="0" u="none" strike="noStrike" kern="1200" cap="none" spc="0" normalizeH="0" baseline="0" noProof="0" dirty="0">
                <a:ln>
                  <a:noFill/>
                </a:ln>
                <a:solidFill>
                  <a:prstClr val="black"/>
                </a:solidFill>
                <a:effectLst/>
                <a:uLnTx/>
                <a:uFillTx/>
                <a:latin typeface="Calibri"/>
                <a:ea typeface="+mn-ea"/>
                <a:cs typeface="+mn-cs"/>
              </a:rPr>
              <a:t>when the value is r = .30 to .49 or r = -.30 to -.49</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Calibri"/>
                <a:ea typeface="+mn-ea"/>
                <a:cs typeface="+mn-cs"/>
              </a:rPr>
              <a:t>Large/strong </a:t>
            </a:r>
            <a:r>
              <a:rPr kumimoji="0" lang="en-US" sz="2800" b="0" i="0" u="none" strike="noStrike" kern="1200" cap="none" spc="0" normalizeH="0" baseline="0" noProof="0" dirty="0">
                <a:ln>
                  <a:noFill/>
                </a:ln>
                <a:solidFill>
                  <a:prstClr val="black"/>
                </a:solidFill>
                <a:effectLst/>
                <a:uLnTx/>
                <a:uFillTx/>
                <a:latin typeface="Calibri"/>
                <a:ea typeface="+mn-ea"/>
                <a:cs typeface="+mn-cs"/>
              </a:rPr>
              <a:t>when the value is r = .50 to 1.0 or r = -.50 to -1.0 large. </a:t>
            </a:r>
          </a:p>
        </p:txBody>
      </p:sp>
    </p:spTree>
    <p:extLst>
      <p:ext uri="{BB962C8B-B14F-4D97-AF65-F5344CB8AC3E}">
        <p14:creationId xmlns:p14="http://schemas.microsoft.com/office/powerpoint/2010/main" val="4112720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47BD089-BBBC-4259-AEDB-6281E23EC2DA}"/>
              </a:ext>
            </a:extLst>
          </p:cNvPr>
          <p:cNvSpPr>
            <a:spLocks noGrp="1" noChangeArrowheads="1"/>
          </p:cNvSpPr>
          <p:nvPr>
            <p:ph type="title"/>
          </p:nvPr>
        </p:nvSpPr>
        <p:spPr>
          <a:xfrm>
            <a:off x="0" y="57150"/>
            <a:ext cx="9982200" cy="762000"/>
          </a:xfrm>
        </p:spPr>
        <p:txBody>
          <a:bodyPr>
            <a:normAutofit fontScale="90000"/>
          </a:bodyPr>
          <a:lstStyle/>
          <a:p>
            <a:pPr algn="l"/>
            <a:r>
              <a:rPr lang="en-US" altLang="en-US" dirty="0">
                <a:solidFill>
                  <a:srgbClr val="FF0000"/>
                </a:solidFill>
              </a:rPr>
              <a:t>Two-way ANOVA  </a:t>
            </a:r>
            <a:r>
              <a:rPr lang="en-US" altLang="en-US" sz="3100" dirty="0">
                <a:solidFill>
                  <a:schemeClr val="accent5">
                    <a:lumMod val="50000"/>
                  </a:schemeClr>
                </a:solidFill>
              </a:rPr>
              <a:t>Analyze- General Linear Model-Univariate</a:t>
            </a:r>
            <a:endParaRPr lang="en-US" altLang="en-US" dirty="0">
              <a:solidFill>
                <a:schemeClr val="accent5">
                  <a:lumMod val="50000"/>
                </a:schemeClr>
              </a:solidFill>
            </a:endParaRPr>
          </a:p>
        </p:txBody>
      </p:sp>
      <p:sp>
        <p:nvSpPr>
          <p:cNvPr id="21507" name="Rectangle 3">
            <a:extLst>
              <a:ext uri="{FF2B5EF4-FFF2-40B4-BE49-F238E27FC236}">
                <a16:creationId xmlns:a16="http://schemas.microsoft.com/office/drawing/2014/main" id="{B43247C3-D4C5-43C9-9FC5-AC91EDA79AB2}"/>
              </a:ext>
            </a:extLst>
          </p:cNvPr>
          <p:cNvSpPr>
            <a:spLocks noGrp="1" noChangeArrowheads="1"/>
          </p:cNvSpPr>
          <p:nvPr>
            <p:ph type="body" idx="1"/>
          </p:nvPr>
        </p:nvSpPr>
        <p:spPr>
          <a:xfrm>
            <a:off x="1" y="768489"/>
            <a:ext cx="6051452" cy="6032361"/>
          </a:xfrm>
          <a:ln>
            <a:solidFill>
              <a:schemeClr val="accent1"/>
            </a:solidFill>
          </a:ln>
        </p:spPr>
        <p:txBody>
          <a:bodyPr>
            <a:normAutofit/>
          </a:bodyPr>
          <a:lstStyle/>
          <a:p>
            <a:pPr>
              <a:lnSpc>
                <a:spcPct val="90000"/>
              </a:lnSpc>
            </a:pPr>
            <a:r>
              <a:rPr lang="en-US" altLang="en-US" sz="2400" dirty="0"/>
              <a:t>So far, our ANOVA problems had only one dependent variable and one independent variable (factor). (e.g., compare gas mileage  across different brands)</a:t>
            </a:r>
          </a:p>
          <a:p>
            <a:pPr>
              <a:lnSpc>
                <a:spcPct val="10000"/>
              </a:lnSpc>
            </a:pPr>
            <a:endParaRPr lang="en-US" altLang="en-US" sz="2400" dirty="0"/>
          </a:p>
          <a:p>
            <a:pPr>
              <a:lnSpc>
                <a:spcPct val="90000"/>
              </a:lnSpc>
            </a:pPr>
            <a:r>
              <a:rPr lang="en-US" altLang="en-US" sz="2400" dirty="0"/>
              <a:t>What if want to use </a:t>
            </a:r>
            <a:r>
              <a:rPr lang="en-US" altLang="en-US" sz="2400" b="1" i="1" dirty="0"/>
              <a:t>two or more independent variables?</a:t>
            </a:r>
            <a:r>
              <a:rPr lang="en-US" altLang="en-US" sz="2400" dirty="0"/>
              <a:t> (e.g. compare </a:t>
            </a:r>
            <a:r>
              <a:rPr lang="en-US" altLang="en-US" sz="2400" dirty="0" err="1"/>
              <a:t>compare</a:t>
            </a:r>
            <a:r>
              <a:rPr lang="en-US" altLang="en-US" sz="2400" dirty="0"/>
              <a:t> gender and age)</a:t>
            </a:r>
          </a:p>
          <a:p>
            <a:pPr>
              <a:lnSpc>
                <a:spcPct val="0"/>
              </a:lnSpc>
            </a:pPr>
            <a:endParaRPr lang="en-US" altLang="en-US" sz="2400" dirty="0"/>
          </a:p>
          <a:p>
            <a:pPr>
              <a:lnSpc>
                <a:spcPct val="90000"/>
              </a:lnSpc>
            </a:pPr>
            <a:r>
              <a:rPr lang="en-US" altLang="en-US" sz="2400" dirty="0"/>
              <a:t>We will only look at the case of two independent variables, but the process is the same for larger number of independent variables.</a:t>
            </a:r>
          </a:p>
          <a:p>
            <a:pPr>
              <a:lnSpc>
                <a:spcPct val="10000"/>
              </a:lnSpc>
            </a:pPr>
            <a:endParaRPr lang="en-US" altLang="en-US" sz="2400" dirty="0"/>
          </a:p>
          <a:p>
            <a:pPr>
              <a:lnSpc>
                <a:spcPct val="90000"/>
              </a:lnSpc>
            </a:pPr>
            <a:r>
              <a:rPr lang="en-US" altLang="ko-KR" sz="2400" dirty="0">
                <a:ea typeface="굴림" panose="020B0600000101010101" pitchFamily="34" charset="-127"/>
              </a:rPr>
              <a:t>When we are examining the effect of two independent variables, this is called a </a:t>
            </a:r>
            <a:r>
              <a:rPr lang="en-US" altLang="ko-KR" sz="2400" b="1" dirty="0">
                <a:ea typeface="굴림" panose="020B0600000101010101" pitchFamily="34" charset="-127"/>
              </a:rPr>
              <a:t>Two-Way ANOVA.</a:t>
            </a:r>
            <a:endParaRPr lang="en-US" altLang="en-US" sz="2400" b="1" dirty="0">
              <a:ea typeface="굴림" panose="020B0600000101010101" pitchFamily="34" charset="-127"/>
            </a:endParaRPr>
          </a:p>
        </p:txBody>
      </p:sp>
      <p:sp>
        <p:nvSpPr>
          <p:cNvPr id="6" name="TextBox 5">
            <a:extLst>
              <a:ext uri="{FF2B5EF4-FFF2-40B4-BE49-F238E27FC236}">
                <a16:creationId xmlns:a16="http://schemas.microsoft.com/office/drawing/2014/main" id="{B98E3344-E552-41C4-9259-D85880962A5A}"/>
              </a:ext>
            </a:extLst>
          </p:cNvPr>
          <p:cNvSpPr txBox="1"/>
          <p:nvPr/>
        </p:nvSpPr>
        <p:spPr>
          <a:xfrm>
            <a:off x="6096000" y="768489"/>
            <a:ext cx="6095999" cy="5940088"/>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BACC6">
                    <a:lumMod val="50000"/>
                  </a:srgbClr>
                </a:solidFill>
                <a:effectLst/>
                <a:uLnTx/>
                <a:uFillTx/>
                <a:latin typeface="Calibri"/>
                <a:ea typeface="+mn-ea"/>
                <a:cs typeface="+mn-cs"/>
              </a:rPr>
              <a:t>Example</a:t>
            </a:r>
            <a:r>
              <a:rPr kumimoji="0" lang="en-US" sz="2000" b="0" i="0" u="none" strike="noStrike" kern="1200" cap="none" spc="0" normalizeH="0" baseline="0" noProof="0" dirty="0">
                <a:ln>
                  <a:noFill/>
                </a:ln>
                <a:solidFill>
                  <a:prstClr val="black"/>
                </a:solidFill>
                <a:effectLst/>
                <a:uLnTx/>
                <a:uFillTx/>
                <a:latin typeface="Calibri"/>
                <a:ea typeface="+mn-ea"/>
                <a:cs typeface="+mn-cs"/>
              </a:rPr>
              <a:t> of research question: What is the impact of age and gender on customer satisfaction?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Does gender moderate the relationship between age and optimism?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BACC6">
                    <a:lumMod val="50000"/>
                  </a:srgbClr>
                </a:solidFill>
                <a:effectLst/>
                <a:uLnTx/>
                <a:uFillTx/>
                <a:latin typeface="Calibri"/>
                <a:ea typeface="+mn-ea"/>
                <a:cs typeface="+mn-cs"/>
              </a:rPr>
              <a:t>What you need</a:t>
            </a:r>
            <a:r>
              <a:rPr kumimoji="0" lang="en-US" sz="2000" b="0" i="0" u="none" strike="noStrike" kern="1200" cap="none" spc="0" normalizeH="0" baseline="0" noProof="0" dirty="0">
                <a:ln>
                  <a:noFill/>
                </a:ln>
                <a:solidFill>
                  <a:prstClr val="black"/>
                </a:solidFill>
                <a:effectLst/>
                <a:uLnTx/>
                <a:uFillTx/>
                <a:latin typeface="Calibri"/>
                <a:ea typeface="+mn-ea"/>
                <a:cs typeface="+mn-cs"/>
              </a:rPr>
              <a:t>: Three variables: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two categorical independent variables (e.g. gender: males/females; age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one continuous dependent variable (e.g. customer satisfaction).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BACC6">
                    <a:lumMod val="50000"/>
                  </a:srgbClr>
                </a:solidFill>
                <a:effectLst/>
                <a:uLnTx/>
                <a:uFillTx/>
                <a:latin typeface="Calibri"/>
                <a:ea typeface="+mn-ea"/>
                <a:cs typeface="+mn-cs"/>
              </a:rPr>
              <a:t>What it does</a:t>
            </a:r>
            <a:r>
              <a:rPr kumimoji="0" lang="en-US" sz="2000" b="0" i="0" u="none" strike="noStrike" kern="1200" cap="none" spc="0" normalizeH="0" baseline="0" noProof="0" dirty="0">
                <a:ln>
                  <a:noFill/>
                </a:ln>
                <a:solidFill>
                  <a:prstClr val="black"/>
                </a:solidFill>
                <a:effectLst/>
                <a:uLnTx/>
                <a:uFillTx/>
                <a:latin typeface="Calibri"/>
                <a:ea typeface="+mn-ea"/>
                <a:cs typeface="+mn-cs"/>
              </a:rPr>
              <a:t>: Two-way ANOVA allows you to simultaneously test for the effect of each of your independent variables on the dependent variable and also identifies any interaction effect. For example, it allows you to test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 gender differences in customer satisfaction,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 differences in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cust</a:t>
            </a:r>
            <a:r>
              <a:rPr kumimoji="0" lang="en-US" sz="2000" b="0" i="0" u="none" strike="noStrike" kern="1200" cap="none" spc="0" normalizeH="0" baseline="0" noProof="0" dirty="0">
                <a:ln>
                  <a:noFill/>
                </a:ln>
                <a:solidFill>
                  <a:prstClr val="black"/>
                </a:solidFill>
                <a:effectLst/>
                <a:uLnTx/>
                <a:uFillTx/>
                <a:latin typeface="Calibri"/>
                <a:ea typeface="+mn-ea"/>
                <a:cs typeface="+mn-cs"/>
              </a:rPr>
              <a:t>. satisfaction based on age group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 the interaction of these two variables—is there a difference in the effect of age on optimism for males and females?</a:t>
            </a:r>
            <a:endParaRPr kumimoji="0" lang="en-MY" sz="20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6042D-5B9A-4F14-87E2-A09D96A2A473}"/>
              </a:ext>
            </a:extLst>
          </p:cNvPr>
          <p:cNvSpPr>
            <a:spLocks noGrp="1"/>
          </p:cNvSpPr>
          <p:nvPr>
            <p:ph type="title"/>
          </p:nvPr>
        </p:nvSpPr>
        <p:spPr>
          <a:xfrm>
            <a:off x="609600" y="0"/>
            <a:ext cx="10972800" cy="325437"/>
          </a:xfrm>
        </p:spPr>
        <p:txBody>
          <a:bodyPr>
            <a:normAutofit fontScale="90000"/>
          </a:bodyPr>
          <a:lstStyle/>
          <a:p>
            <a:r>
              <a:rPr lang="en-MY" dirty="0"/>
              <a:t>Steps Two Way ANOVA</a:t>
            </a:r>
          </a:p>
        </p:txBody>
      </p:sp>
      <p:pic>
        <p:nvPicPr>
          <p:cNvPr id="3" name="Picture 2">
            <a:extLst>
              <a:ext uri="{FF2B5EF4-FFF2-40B4-BE49-F238E27FC236}">
                <a16:creationId xmlns:a16="http://schemas.microsoft.com/office/drawing/2014/main" id="{23A38D13-D019-4D71-8845-95314F1E2C0E}"/>
              </a:ext>
            </a:extLst>
          </p:cNvPr>
          <p:cNvPicPr>
            <a:picLocks noChangeAspect="1"/>
          </p:cNvPicPr>
          <p:nvPr/>
        </p:nvPicPr>
        <p:blipFill>
          <a:blip r:embed="rId2"/>
          <a:stretch>
            <a:fillRect/>
          </a:stretch>
        </p:blipFill>
        <p:spPr>
          <a:xfrm>
            <a:off x="128587" y="376237"/>
            <a:ext cx="12063413" cy="6481763"/>
          </a:xfrm>
          <a:prstGeom prst="rect">
            <a:avLst/>
          </a:prstGeom>
        </p:spPr>
      </p:pic>
    </p:spTree>
    <p:extLst>
      <p:ext uri="{BB962C8B-B14F-4D97-AF65-F5344CB8AC3E}">
        <p14:creationId xmlns:p14="http://schemas.microsoft.com/office/powerpoint/2010/main" val="7563229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Isosceles Triangle 1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Isosceles Triangle 2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AE6623ED-0E54-4E73-A3AD-08DACA1D8184}"/>
              </a:ext>
            </a:extLst>
          </p:cNvPr>
          <p:cNvPicPr>
            <a:picLocks noChangeAspect="1"/>
          </p:cNvPicPr>
          <p:nvPr/>
        </p:nvPicPr>
        <p:blipFill>
          <a:blip r:embed="rId2"/>
          <a:stretch>
            <a:fillRect/>
          </a:stretch>
        </p:blipFill>
        <p:spPr>
          <a:xfrm>
            <a:off x="273055" y="476250"/>
            <a:ext cx="11837154" cy="5905500"/>
          </a:xfrm>
          <a:prstGeom prst="rect">
            <a:avLst/>
          </a:prstGeom>
        </p:spPr>
      </p:pic>
    </p:spTree>
    <p:extLst>
      <p:ext uri="{BB962C8B-B14F-4D97-AF65-F5344CB8AC3E}">
        <p14:creationId xmlns:p14="http://schemas.microsoft.com/office/powerpoint/2010/main" val="12192776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83C024-730F-43B4-AEAE-FC3AF53780FA}"/>
              </a:ext>
            </a:extLst>
          </p:cNvPr>
          <p:cNvPicPr>
            <a:picLocks noChangeAspect="1"/>
          </p:cNvPicPr>
          <p:nvPr/>
        </p:nvPicPr>
        <p:blipFill>
          <a:blip r:embed="rId2"/>
          <a:stretch>
            <a:fillRect/>
          </a:stretch>
        </p:blipFill>
        <p:spPr>
          <a:xfrm>
            <a:off x="0" y="0"/>
            <a:ext cx="8337232" cy="6274191"/>
          </a:xfrm>
          <a:prstGeom prst="rect">
            <a:avLst/>
          </a:prstGeom>
        </p:spPr>
      </p:pic>
      <p:sp>
        <p:nvSpPr>
          <p:cNvPr id="8" name="TextBox 7">
            <a:extLst>
              <a:ext uri="{FF2B5EF4-FFF2-40B4-BE49-F238E27FC236}">
                <a16:creationId xmlns:a16="http://schemas.microsoft.com/office/drawing/2014/main" id="{7101803B-E8BF-4ED1-9B83-A6441854F4E3}"/>
              </a:ext>
            </a:extLst>
          </p:cNvPr>
          <p:cNvSpPr txBox="1"/>
          <p:nvPr/>
        </p:nvSpPr>
        <p:spPr>
          <a:xfrm>
            <a:off x="6766560" y="3718679"/>
            <a:ext cx="5425440" cy="3139321"/>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Frutiger-Black"/>
                <a:ea typeface="+mn-ea"/>
                <a:cs typeface="+mn-cs"/>
              </a:rPr>
              <a:t>Levene’s</a:t>
            </a:r>
            <a:r>
              <a:rPr kumimoji="0" lang="en-US" sz="1800" b="1" i="0" u="none" strike="noStrike" kern="1200" cap="none" spc="0" normalizeH="0" baseline="0" noProof="0" dirty="0">
                <a:ln>
                  <a:noFill/>
                </a:ln>
                <a:solidFill>
                  <a:prstClr val="black"/>
                </a:solidFill>
                <a:effectLst/>
                <a:uLnTx/>
                <a:uFillTx/>
                <a:latin typeface="Frutiger-Black"/>
                <a:ea typeface="+mn-ea"/>
                <a:cs typeface="+mn-cs"/>
              </a:rPr>
              <a:t> Test of Equality of Error Variances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inion-Regular"/>
                <a:ea typeface="+mn-ea"/>
                <a:cs typeface="+mn-cs"/>
              </a:rPr>
              <a:t>This test provides a test of one of the assumptions underlying analysis of variance.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BACC6">
                    <a:lumMod val="50000"/>
                  </a:srgbClr>
                </a:solidFill>
                <a:effectLst/>
                <a:uLnTx/>
                <a:uFillTx/>
                <a:latin typeface="Minion-Regular"/>
                <a:ea typeface="+mn-ea"/>
                <a:cs typeface="+mn-cs"/>
              </a:rPr>
              <a:t>The value you are most interested in is the Sig. level. You want this to be </a:t>
            </a:r>
            <a:r>
              <a:rPr kumimoji="0" lang="en-US" sz="1800" b="0" i="1" u="none" strike="noStrike" kern="1200" cap="none" spc="0" normalizeH="0" baseline="0" noProof="0" dirty="0">
                <a:ln>
                  <a:noFill/>
                </a:ln>
                <a:solidFill>
                  <a:srgbClr val="4BACC6">
                    <a:lumMod val="50000"/>
                  </a:srgbClr>
                </a:solidFill>
                <a:effectLst/>
                <a:uLnTx/>
                <a:uFillTx/>
                <a:latin typeface="Minion-Italic"/>
                <a:ea typeface="+mn-ea"/>
                <a:cs typeface="+mn-cs"/>
              </a:rPr>
              <a:t>greater </a:t>
            </a:r>
            <a:r>
              <a:rPr kumimoji="0" lang="en-US" sz="1800" b="0" i="0" u="none" strike="noStrike" kern="1200" cap="none" spc="0" normalizeH="0" baseline="0" noProof="0" dirty="0">
                <a:ln>
                  <a:noFill/>
                </a:ln>
                <a:solidFill>
                  <a:srgbClr val="4BACC6">
                    <a:lumMod val="50000"/>
                  </a:srgbClr>
                </a:solidFill>
                <a:effectLst/>
                <a:uLnTx/>
                <a:uFillTx/>
                <a:latin typeface="Minion-Regular"/>
                <a:ea typeface="+mn-ea"/>
                <a:cs typeface="+mn-cs"/>
              </a:rPr>
              <a:t>than .05 and therefore </a:t>
            </a:r>
            <a:r>
              <a:rPr kumimoji="0" lang="en-US" sz="1800" b="0" i="1" u="none" strike="noStrike" kern="1200" cap="none" spc="0" normalizeH="0" baseline="0" noProof="0" dirty="0">
                <a:ln>
                  <a:noFill/>
                </a:ln>
                <a:solidFill>
                  <a:srgbClr val="4BACC6">
                    <a:lumMod val="50000"/>
                  </a:srgbClr>
                </a:solidFill>
                <a:effectLst/>
                <a:uLnTx/>
                <a:uFillTx/>
                <a:latin typeface="Minion-Italic"/>
                <a:ea typeface="+mn-ea"/>
                <a:cs typeface="+mn-cs"/>
              </a:rPr>
              <a:t>not </a:t>
            </a:r>
            <a:r>
              <a:rPr kumimoji="0" lang="en-US" sz="1800" b="0" i="0" u="none" strike="noStrike" kern="1200" cap="none" spc="0" normalizeH="0" baseline="0" noProof="0" dirty="0">
                <a:ln>
                  <a:noFill/>
                </a:ln>
                <a:solidFill>
                  <a:srgbClr val="4BACC6">
                    <a:lumMod val="50000"/>
                  </a:srgbClr>
                </a:solidFill>
                <a:effectLst/>
                <a:uLnTx/>
                <a:uFillTx/>
                <a:latin typeface="Minion-Regular"/>
                <a:ea typeface="+mn-ea"/>
                <a:cs typeface="+mn-cs"/>
              </a:rPr>
              <a:t>significant.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inion-Regular"/>
                <a:ea typeface="+mn-ea"/>
                <a:cs typeface="+mn-cs"/>
              </a:rPr>
              <a:t>A significant result (Sig. value less than .05) suggests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inion-Regular"/>
                <a:ea typeface="+mn-ea"/>
                <a:cs typeface="+mn-cs"/>
              </a:rPr>
              <a:t>that the variance of your dependent variable across the groups is not equal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inion-Regular"/>
                <a:ea typeface="+mn-ea"/>
                <a:cs typeface="+mn-cs"/>
              </a:rPr>
              <a:t>This study: &gt; .05, -  have not violated the homogeneity of variances assumption</a:t>
            </a:r>
            <a:endParaRPr kumimoji="0" lang="en-MY"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0" name="Straight Arrow Connector 9">
            <a:extLst>
              <a:ext uri="{FF2B5EF4-FFF2-40B4-BE49-F238E27FC236}">
                <a16:creationId xmlns:a16="http://schemas.microsoft.com/office/drawing/2014/main" id="{E771A4C7-202B-4486-88D7-D0959FF9A437}"/>
              </a:ext>
            </a:extLst>
          </p:cNvPr>
          <p:cNvCxnSpPr>
            <a:cxnSpLocks/>
          </p:cNvCxnSpPr>
          <p:nvPr/>
        </p:nvCxnSpPr>
        <p:spPr>
          <a:xfrm flipH="1" flipV="1">
            <a:off x="4614204" y="5741515"/>
            <a:ext cx="2152356" cy="151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9088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3B4F65-0AE2-41A9-BC56-352EC1972460}"/>
              </a:ext>
            </a:extLst>
          </p:cNvPr>
          <p:cNvPicPr>
            <a:picLocks noChangeAspect="1"/>
          </p:cNvPicPr>
          <p:nvPr/>
        </p:nvPicPr>
        <p:blipFill>
          <a:blip r:embed="rId2"/>
          <a:stretch>
            <a:fillRect/>
          </a:stretch>
        </p:blipFill>
        <p:spPr>
          <a:xfrm>
            <a:off x="-9525" y="-1"/>
            <a:ext cx="7437267" cy="6858001"/>
          </a:xfrm>
          <a:prstGeom prst="rect">
            <a:avLst/>
          </a:prstGeom>
          <a:ln>
            <a:solidFill>
              <a:schemeClr val="accent1"/>
            </a:solidFill>
          </a:ln>
        </p:spPr>
      </p:pic>
      <p:sp>
        <p:nvSpPr>
          <p:cNvPr id="8" name="TextBox 7">
            <a:extLst>
              <a:ext uri="{FF2B5EF4-FFF2-40B4-BE49-F238E27FC236}">
                <a16:creationId xmlns:a16="http://schemas.microsoft.com/office/drawing/2014/main" id="{83CFDD1E-953F-42F7-B5B6-5996B78C1E46}"/>
              </a:ext>
            </a:extLst>
          </p:cNvPr>
          <p:cNvSpPr txBox="1"/>
          <p:nvPr/>
        </p:nvSpPr>
        <p:spPr>
          <a:xfrm>
            <a:off x="7427742" y="0"/>
            <a:ext cx="4764258" cy="65248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BACC6">
                    <a:lumMod val="50000"/>
                  </a:srgbClr>
                </a:solidFill>
                <a:effectLst/>
                <a:uLnTx/>
                <a:uFillTx/>
                <a:latin typeface="Calibri"/>
                <a:ea typeface="+mn-ea"/>
                <a:cs typeface="+mn-cs"/>
              </a:rPr>
              <a:t>Interaction effects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Check interaction effect(e.g.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that the influence of age on customer satisfaction levels depends on whether you are male or female).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If you find a significant interaction effect, you cannot easily and simply interpret the main effects. This is because, in order to describe the influence of one of the independent variables, you need to specify the level of the other independent variable.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In the SPSS output, the line we need to look at is labelled Gender*Age. To find out whether the interaction is significant, check the Sig. column for that line. If the value is less than or equal to .05, there is a significant interaction effect.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In this study, the effect is not significant (sig. = .642). This indicates that there is no significant difference in the effect of age on customer satisfaction for males and females</a:t>
            </a:r>
            <a:endParaRPr kumimoji="0" lang="en-MY" sz="20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0" name="Straight Arrow Connector 9">
            <a:extLst>
              <a:ext uri="{FF2B5EF4-FFF2-40B4-BE49-F238E27FC236}">
                <a16:creationId xmlns:a16="http://schemas.microsoft.com/office/drawing/2014/main" id="{60B0FB0E-A4D1-4D23-8A57-AF3EC7180635}"/>
              </a:ext>
            </a:extLst>
          </p:cNvPr>
          <p:cNvCxnSpPr/>
          <p:nvPr/>
        </p:nvCxnSpPr>
        <p:spPr>
          <a:xfrm flipH="1">
            <a:off x="5950634" y="5219114"/>
            <a:ext cx="1477108" cy="239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0217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EF636034-E12D-4E4B-BCDD-4C9B31CE6A37}"/>
              </a:ext>
            </a:extLst>
          </p:cNvPr>
          <p:cNvSpPr>
            <a:spLocks noGrp="1"/>
          </p:cNvSpPr>
          <p:nvPr>
            <p:ph type="title"/>
          </p:nvPr>
        </p:nvSpPr>
        <p:spPr>
          <a:xfrm>
            <a:off x="2438400" y="1752600"/>
            <a:ext cx="7315200" cy="1143000"/>
          </a:xfrm>
        </p:spPr>
        <p:txBody>
          <a:bodyPr/>
          <a:lstStyle/>
          <a:p>
            <a:pPr eaLnBrk="1" hangingPunct="1"/>
            <a:r>
              <a:rPr lang="en-US" altLang="en-US" sz="5400" b="1">
                <a:solidFill>
                  <a:srgbClr val="FF0000"/>
                </a:solidFill>
              </a:rPr>
              <a:t>CHI SQUARE</a:t>
            </a:r>
          </a:p>
        </p:txBody>
      </p:sp>
      <p:sp>
        <p:nvSpPr>
          <p:cNvPr id="108547" name="Rectangle 1">
            <a:extLst>
              <a:ext uri="{FF2B5EF4-FFF2-40B4-BE49-F238E27FC236}">
                <a16:creationId xmlns:a16="http://schemas.microsoft.com/office/drawing/2014/main" id="{F40B63C5-0A37-49BB-94DB-EF9E21F09F70}"/>
              </a:ext>
            </a:extLst>
          </p:cNvPr>
          <p:cNvSpPr>
            <a:spLocks noChangeArrowheads="1"/>
          </p:cNvSpPr>
          <p:nvPr/>
        </p:nvSpPr>
        <p:spPr bwMode="auto">
          <a:xfrm>
            <a:off x="2035176" y="838200"/>
            <a:ext cx="5102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Arial" panose="020B0604020202020204" pitchFamily="34" charset="0"/>
                <a:ea typeface="+mn-ea"/>
                <a:cs typeface="+mn-cs"/>
              </a:rPr>
              <a:t>Non-parametric statistics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DA88A40A-9CB0-40D7-B71B-4C75AE3E0FA5}"/>
              </a:ext>
            </a:extLst>
          </p:cNvPr>
          <p:cNvSpPr>
            <a:spLocks noGrp="1" noChangeArrowheads="1"/>
          </p:cNvSpPr>
          <p:nvPr>
            <p:ph type="body" idx="1"/>
          </p:nvPr>
        </p:nvSpPr>
        <p:spPr>
          <a:xfrm>
            <a:off x="0" y="609601"/>
            <a:ext cx="7674964" cy="5605462"/>
          </a:xfrm>
          <a:ln>
            <a:solidFill>
              <a:schemeClr val="accent1"/>
            </a:solidFill>
          </a:ln>
        </p:spPr>
        <p:txBody>
          <a:bodyPr rtlCol="0">
            <a:noAutofit/>
          </a:bodyPr>
          <a:lstStyle/>
          <a:p>
            <a:pPr marL="533400" indent="-533400" defTabSz="684213" eaLnBrk="1" fontAlgn="auto" hangingPunct="1">
              <a:spcAft>
                <a:spcPts val="0"/>
              </a:spcAft>
              <a:buSzPct val="150000"/>
              <a:buNone/>
              <a:defRPr/>
            </a:pPr>
            <a:r>
              <a:rPr lang="en-US" altLang="zh-CN" sz="2800" dirty="0">
                <a:latin typeface="Arial" charset="0"/>
              </a:rPr>
              <a:t>Two variables are associated or independent of the other</a:t>
            </a:r>
            <a:r>
              <a:rPr lang="en-US" altLang="zh-CN" sz="2800" dirty="0">
                <a:solidFill>
                  <a:schemeClr val="accent2"/>
                </a:solidFill>
                <a:latin typeface="Arial" charset="0"/>
              </a:rPr>
              <a:t>.</a:t>
            </a:r>
          </a:p>
          <a:p>
            <a:r>
              <a:rPr lang="en-US" sz="2800" dirty="0"/>
              <a:t>The chi-square test for independence is used to determine whether </a:t>
            </a:r>
            <a:r>
              <a:rPr lang="en-US" sz="2800" i="1" dirty="0"/>
              <a:t>two </a:t>
            </a:r>
            <a:r>
              <a:rPr lang="en-US" sz="2800" b="1" dirty="0">
                <a:solidFill>
                  <a:schemeClr val="accent5">
                    <a:lumMod val="50000"/>
                  </a:schemeClr>
                </a:solidFill>
              </a:rPr>
              <a:t>categorical variables </a:t>
            </a:r>
            <a:r>
              <a:rPr lang="en-US" sz="2800" dirty="0"/>
              <a:t>are related. </a:t>
            </a:r>
          </a:p>
          <a:p>
            <a:r>
              <a:rPr lang="en-US" sz="2800" dirty="0"/>
              <a:t>It compares the frequency of cases found in the various categories of one variable across the different categories of another </a:t>
            </a:r>
          </a:p>
          <a:p>
            <a:pPr marL="0" indent="0">
              <a:buNone/>
            </a:pPr>
            <a:r>
              <a:rPr lang="en-US" sz="2800" b="1" dirty="0">
                <a:solidFill>
                  <a:srgbClr val="FF0000"/>
                </a:solidFill>
              </a:rPr>
              <a:t>For example</a:t>
            </a:r>
            <a:r>
              <a:rPr lang="en-US" sz="2800" dirty="0">
                <a:solidFill>
                  <a:srgbClr val="FF0000"/>
                </a:solidFill>
              </a:rPr>
              <a:t>: Is the proportion of smokers to non-smokers the same for males and females? </a:t>
            </a:r>
          </a:p>
          <a:p>
            <a:pPr marL="0" indent="0">
              <a:buNone/>
            </a:pPr>
            <a:r>
              <a:rPr lang="en-US" sz="2800" dirty="0">
                <a:solidFill>
                  <a:srgbClr val="FF0000"/>
                </a:solidFill>
              </a:rPr>
              <a:t>Or, expressed another way: Are males more likely than females to be smokers?</a:t>
            </a:r>
            <a:endParaRPr lang="en-US" altLang="zh-CN" sz="2800" dirty="0">
              <a:solidFill>
                <a:srgbClr val="FF0000"/>
              </a:solidFill>
              <a:latin typeface="Arial" charset="0"/>
            </a:endParaRPr>
          </a:p>
          <a:p>
            <a:pPr marL="533400" indent="-533400" defTabSz="684213" eaLnBrk="1" fontAlgn="auto" hangingPunct="1">
              <a:lnSpc>
                <a:spcPct val="140000"/>
              </a:lnSpc>
              <a:spcAft>
                <a:spcPts val="0"/>
              </a:spcAft>
              <a:buSzPct val="150000"/>
              <a:buNone/>
              <a:defRPr/>
            </a:pPr>
            <a:r>
              <a:rPr lang="en-US" altLang="zh-CN" sz="2800" dirty="0">
                <a:solidFill>
                  <a:schemeClr val="accent2"/>
                </a:solidFill>
                <a:latin typeface="Arial" charset="0"/>
              </a:rPr>
              <a:t>  </a:t>
            </a:r>
            <a:r>
              <a:rPr lang="en-US" altLang="zh-CN" sz="2800" dirty="0">
                <a:latin typeface="Arial" charset="0"/>
              </a:rPr>
              <a:t>  </a:t>
            </a:r>
            <a:endParaRPr lang="en-US" altLang="zh-CN" sz="2000" dirty="0">
              <a:latin typeface="Arial" charset="0"/>
            </a:endParaRPr>
          </a:p>
        </p:txBody>
      </p:sp>
      <p:sp>
        <p:nvSpPr>
          <p:cNvPr id="109571" name="Rectangle 3">
            <a:extLst>
              <a:ext uri="{FF2B5EF4-FFF2-40B4-BE49-F238E27FC236}">
                <a16:creationId xmlns:a16="http://schemas.microsoft.com/office/drawing/2014/main" id="{4BA106DC-C62E-4979-9D2C-495680A556CE}"/>
              </a:ext>
            </a:extLst>
          </p:cNvPr>
          <p:cNvSpPr>
            <a:spLocks noChangeArrowheads="1"/>
          </p:cNvSpPr>
          <p:nvPr/>
        </p:nvSpPr>
        <p:spPr bwMode="auto">
          <a:xfrm>
            <a:off x="104776" y="14287"/>
            <a:ext cx="98796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Chi-Square tests of  independence( </a:t>
            </a:r>
            <a:r>
              <a:rPr kumimoji="0" lang="en-US" altLang="zh-CN"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or relationship)</a:t>
            </a:r>
          </a:p>
        </p:txBody>
      </p:sp>
      <p:sp>
        <p:nvSpPr>
          <p:cNvPr id="109572" name="TextBox 1">
            <a:extLst>
              <a:ext uri="{FF2B5EF4-FFF2-40B4-BE49-F238E27FC236}">
                <a16:creationId xmlns:a16="http://schemas.microsoft.com/office/drawing/2014/main" id="{88D9D9E3-AA95-4AF0-987D-3FAC359F86B7}"/>
              </a:ext>
            </a:extLst>
          </p:cNvPr>
          <p:cNvSpPr txBox="1">
            <a:spLocks noChangeArrowheads="1"/>
          </p:cNvSpPr>
          <p:nvPr/>
        </p:nvSpPr>
        <p:spPr bwMode="auto">
          <a:xfrm>
            <a:off x="9841060" y="0"/>
            <a:ext cx="2246164" cy="83099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2 Categorical variables</a:t>
            </a:r>
          </a:p>
        </p:txBody>
      </p:sp>
      <p:sp>
        <p:nvSpPr>
          <p:cNvPr id="6" name="TextBox 5">
            <a:extLst>
              <a:ext uri="{FF2B5EF4-FFF2-40B4-BE49-F238E27FC236}">
                <a16:creationId xmlns:a16="http://schemas.microsoft.com/office/drawing/2014/main" id="{F4AB5370-9EAB-4F89-9FE1-1388E0ED30AD}"/>
              </a:ext>
            </a:extLst>
          </p:cNvPr>
          <p:cNvSpPr txBox="1"/>
          <p:nvPr/>
        </p:nvSpPr>
        <p:spPr>
          <a:xfrm>
            <a:off x="0" y="6335504"/>
            <a:ext cx="12191999" cy="461665"/>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BACC6">
                    <a:lumMod val="50000"/>
                  </a:srgbClr>
                </a:solidFill>
                <a:effectLst/>
                <a:uLnTx/>
                <a:uFillTx/>
                <a:latin typeface="Calibri"/>
                <a:ea typeface="+mn-ea"/>
                <a:cs typeface="+mn-cs"/>
              </a:rPr>
              <a:t>A test to see whether a relationship (or association) exists between two nominal variables  </a:t>
            </a:r>
          </a:p>
        </p:txBody>
      </p:sp>
      <p:sp>
        <p:nvSpPr>
          <p:cNvPr id="7" name="TextBox 6">
            <a:extLst>
              <a:ext uri="{FF2B5EF4-FFF2-40B4-BE49-F238E27FC236}">
                <a16:creationId xmlns:a16="http://schemas.microsoft.com/office/drawing/2014/main" id="{E71C1554-681D-42D8-AE7E-3AEA00FB8A82}"/>
              </a:ext>
            </a:extLst>
          </p:cNvPr>
          <p:cNvSpPr txBox="1"/>
          <p:nvPr/>
        </p:nvSpPr>
        <p:spPr>
          <a:xfrm>
            <a:off x="7739280" y="845284"/>
            <a:ext cx="4452720" cy="5262979"/>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1" u="none" strike="noStrike" kern="1200" cap="none" spc="0" normalizeH="0" baseline="0" noProof="0" dirty="0">
                <a:ln>
                  <a:noFill/>
                </a:ln>
                <a:solidFill>
                  <a:prstClr val="black"/>
                </a:solidFill>
                <a:effectLst/>
                <a:uLnTx/>
                <a:uFillTx/>
                <a:latin typeface="Frutiger-BoldItalic"/>
                <a:ea typeface="+mn-ea"/>
                <a:cs typeface="+mn-cs"/>
              </a:rPr>
              <a:t>Chi-square for independence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inion-Bold"/>
                <a:ea typeface="+mn-ea"/>
                <a:cs typeface="+mn-cs"/>
              </a:rPr>
              <a:t>Example of research question: </a:t>
            </a:r>
            <a:r>
              <a:rPr kumimoji="0" lang="en-US" sz="2400" b="0" i="0" u="none" strike="noStrike" kern="1200" cap="none" spc="0" normalizeH="0" baseline="0" noProof="0" dirty="0">
                <a:ln>
                  <a:noFill/>
                </a:ln>
                <a:solidFill>
                  <a:prstClr val="black"/>
                </a:solidFill>
                <a:effectLst/>
                <a:uLnTx/>
                <a:uFillTx/>
                <a:latin typeface="Minion-Regular"/>
                <a:ea typeface="+mn-ea"/>
                <a:cs typeface="+mn-cs"/>
              </a:rPr>
              <a:t>What is the relationship between gender and dropout </a:t>
            </a:r>
            <a:r>
              <a:rPr kumimoji="0" lang="en-MY" sz="2400" b="0" i="0" u="none" strike="noStrike" kern="1200" cap="none" spc="0" normalizeH="0" baseline="0" noProof="0" dirty="0">
                <a:ln>
                  <a:noFill/>
                </a:ln>
                <a:solidFill>
                  <a:prstClr val="black"/>
                </a:solidFill>
                <a:effectLst/>
                <a:uLnTx/>
                <a:uFillTx/>
                <a:latin typeface="Minion-Regular"/>
                <a:ea typeface="+mn-ea"/>
                <a:cs typeface="+mn-cs"/>
              </a:rPr>
              <a:t>rates from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prstClr val="black"/>
                </a:solidFill>
                <a:effectLst/>
                <a:uLnTx/>
                <a:uFillTx/>
                <a:latin typeface="Minion-Bold"/>
                <a:ea typeface="+mn-ea"/>
                <a:cs typeface="+mn-cs"/>
              </a:rPr>
              <a:t>What you need: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inion-Regular"/>
                <a:ea typeface="+mn-ea"/>
                <a:cs typeface="+mn-cs"/>
              </a:rPr>
              <a:t>• one categorical independent variable (e.g., Gender: males/females)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inion-Regular"/>
                <a:ea typeface="+mn-ea"/>
                <a:cs typeface="+mn-cs"/>
              </a:rPr>
              <a:t>• one categorical dependent variable (e.g., dropout: Yes/No).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inion-Regular"/>
                <a:ea typeface="+mn-ea"/>
                <a:cs typeface="+mn-cs"/>
              </a:rPr>
              <a:t>You are interested in the </a:t>
            </a:r>
            <a:r>
              <a:rPr kumimoji="0" lang="en-US" sz="2400" b="0" i="1" u="none" strike="noStrike" kern="1200" cap="none" spc="0" normalizeH="0" baseline="0" noProof="0" dirty="0">
                <a:ln>
                  <a:noFill/>
                </a:ln>
                <a:solidFill>
                  <a:prstClr val="black"/>
                </a:solidFill>
                <a:effectLst/>
                <a:uLnTx/>
                <a:uFillTx/>
                <a:latin typeface="Minion-Italic"/>
                <a:ea typeface="+mn-ea"/>
                <a:cs typeface="+mn-cs"/>
              </a:rPr>
              <a:t>number </a:t>
            </a:r>
            <a:r>
              <a:rPr kumimoji="0" lang="en-US" sz="2400" b="0" i="0" u="none" strike="noStrike" kern="1200" cap="none" spc="0" normalizeH="0" baseline="0" noProof="0" dirty="0">
                <a:ln>
                  <a:noFill/>
                </a:ln>
                <a:solidFill>
                  <a:prstClr val="black"/>
                </a:solidFill>
                <a:effectLst/>
                <a:uLnTx/>
                <a:uFillTx/>
                <a:latin typeface="Minion-Regular"/>
                <a:ea typeface="+mn-ea"/>
                <a:cs typeface="+mn-cs"/>
              </a:rPr>
              <a:t>of people in each category (not scores on a scale).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 calcmode="lin" valueType="num">
                                      <p:cBhvr additive="base">
                                        <p:cTn id="7" dur="500" fill="hold"/>
                                        <p:tgtEl>
                                          <p:spTgt spid="983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8306">
                                            <p:txEl>
                                              <p:pRg st="1" end="1"/>
                                            </p:txEl>
                                          </p:spTgt>
                                        </p:tgtEl>
                                        <p:attrNameLst>
                                          <p:attrName>style.visibility</p:attrName>
                                        </p:attrNameLst>
                                      </p:cBhvr>
                                      <p:to>
                                        <p:strVal val="visible"/>
                                      </p:to>
                                    </p:set>
                                    <p:anim calcmode="lin" valueType="num">
                                      <p:cBhvr additive="base">
                                        <p:cTn id="11" dur="500" fill="hold"/>
                                        <p:tgtEl>
                                          <p:spTgt spid="9830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830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8306">
                                            <p:txEl>
                                              <p:pRg st="2" end="2"/>
                                            </p:txEl>
                                          </p:spTgt>
                                        </p:tgtEl>
                                        <p:attrNameLst>
                                          <p:attrName>style.visibility</p:attrName>
                                        </p:attrNameLst>
                                      </p:cBhvr>
                                      <p:to>
                                        <p:strVal val="visible"/>
                                      </p:to>
                                    </p:set>
                                    <p:anim calcmode="lin" valueType="num">
                                      <p:cBhvr additive="base">
                                        <p:cTn id="15" dur="500" fill="hold"/>
                                        <p:tgtEl>
                                          <p:spTgt spid="9830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830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8306">
                                            <p:txEl>
                                              <p:pRg st="3" end="3"/>
                                            </p:txEl>
                                          </p:spTgt>
                                        </p:tgtEl>
                                        <p:attrNameLst>
                                          <p:attrName>style.visibility</p:attrName>
                                        </p:attrNameLst>
                                      </p:cBhvr>
                                      <p:to>
                                        <p:strVal val="visible"/>
                                      </p:to>
                                    </p:set>
                                    <p:anim calcmode="lin" valueType="num">
                                      <p:cBhvr additive="base">
                                        <p:cTn id="19" dur="500" fill="hold"/>
                                        <p:tgtEl>
                                          <p:spTgt spid="9830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0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8306">
                                            <p:txEl>
                                              <p:pRg st="4" end="4"/>
                                            </p:txEl>
                                          </p:spTgt>
                                        </p:tgtEl>
                                        <p:attrNameLst>
                                          <p:attrName>style.visibility</p:attrName>
                                        </p:attrNameLst>
                                      </p:cBhvr>
                                      <p:to>
                                        <p:strVal val="visible"/>
                                      </p:to>
                                    </p:set>
                                    <p:anim calcmode="lin" valueType="num">
                                      <p:cBhvr additive="base">
                                        <p:cTn id="23" dur="500" fill="hold"/>
                                        <p:tgtEl>
                                          <p:spTgt spid="9830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830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8306">
                                            <p:txEl>
                                              <p:pRg st="5" end="5"/>
                                            </p:txEl>
                                          </p:spTgt>
                                        </p:tgtEl>
                                        <p:attrNameLst>
                                          <p:attrName>style.visibility</p:attrName>
                                        </p:attrNameLst>
                                      </p:cBhvr>
                                      <p:to>
                                        <p:strVal val="visible"/>
                                      </p:to>
                                    </p:set>
                                    <p:anim calcmode="lin" valueType="num">
                                      <p:cBhvr additive="base">
                                        <p:cTn id="27" dur="500" fill="hold"/>
                                        <p:tgtEl>
                                          <p:spTgt spid="9830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830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0E0B1159-7602-4CF2-A449-3E5BB1ED3DDC}"/>
              </a:ext>
            </a:extLst>
          </p:cNvPr>
          <p:cNvSpPr>
            <a:spLocks noGrp="1"/>
          </p:cNvSpPr>
          <p:nvPr>
            <p:ph type="title"/>
          </p:nvPr>
        </p:nvSpPr>
        <p:spPr>
          <a:xfrm>
            <a:off x="0" y="152401"/>
            <a:ext cx="6318250" cy="411163"/>
          </a:xfrm>
        </p:spPr>
        <p:txBody>
          <a:bodyPr/>
          <a:lstStyle/>
          <a:p>
            <a:r>
              <a:rPr lang="en-US" altLang="en-US" dirty="0">
                <a:solidFill>
                  <a:srgbClr val="FF0000"/>
                </a:solidFill>
              </a:rPr>
              <a:t>Test of Independence</a:t>
            </a:r>
          </a:p>
        </p:txBody>
      </p:sp>
      <p:sp>
        <p:nvSpPr>
          <p:cNvPr id="110597" name="Rectangle 5">
            <a:extLst>
              <a:ext uri="{FF2B5EF4-FFF2-40B4-BE49-F238E27FC236}">
                <a16:creationId xmlns:a16="http://schemas.microsoft.com/office/drawing/2014/main" id="{1895DA7D-2EEC-42D0-9C5A-B3FF8128DBDE}"/>
              </a:ext>
            </a:extLst>
          </p:cNvPr>
          <p:cNvSpPr>
            <a:spLocks noChangeArrowheads="1"/>
          </p:cNvSpPr>
          <p:nvPr/>
        </p:nvSpPr>
        <p:spPr bwMode="auto">
          <a:xfrm>
            <a:off x="6318249" y="0"/>
            <a:ext cx="5873750" cy="8302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Analyze/Descriptive Statistics/Crosstabs</a:t>
            </a: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p:txBody>
      </p:sp>
      <p:pic>
        <p:nvPicPr>
          <p:cNvPr id="2" name="Picture 1">
            <a:extLst>
              <a:ext uri="{FF2B5EF4-FFF2-40B4-BE49-F238E27FC236}">
                <a16:creationId xmlns:a16="http://schemas.microsoft.com/office/drawing/2014/main" id="{32FA84FC-A779-4BD7-B2F5-6543F4C0B6E9}"/>
              </a:ext>
            </a:extLst>
          </p:cNvPr>
          <p:cNvPicPr>
            <a:picLocks noChangeAspect="1"/>
          </p:cNvPicPr>
          <p:nvPr/>
        </p:nvPicPr>
        <p:blipFill>
          <a:blip r:embed="rId2"/>
          <a:stretch>
            <a:fillRect/>
          </a:stretch>
        </p:blipFill>
        <p:spPr>
          <a:xfrm>
            <a:off x="0" y="830263"/>
            <a:ext cx="12191999" cy="6027737"/>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04FF9B40-B87C-4519-A4EA-90D0901176CC}"/>
              </a:ext>
            </a:extLst>
          </p:cNvPr>
          <p:cNvSpPr>
            <a:spLocks noGrp="1"/>
          </p:cNvSpPr>
          <p:nvPr>
            <p:ph type="title"/>
          </p:nvPr>
        </p:nvSpPr>
        <p:spPr>
          <a:xfrm>
            <a:off x="1600200" y="274638"/>
            <a:ext cx="8915400" cy="639762"/>
          </a:xfrm>
        </p:spPr>
        <p:txBody>
          <a:bodyPr/>
          <a:lstStyle/>
          <a:p>
            <a:r>
              <a:rPr lang="en-US" altLang="en-US" dirty="0">
                <a:solidFill>
                  <a:srgbClr val="FF0000"/>
                </a:solidFill>
              </a:rPr>
              <a:t>Chi-Square Independence Test</a:t>
            </a:r>
            <a:br>
              <a:rPr lang="en-US" altLang="en-US" dirty="0"/>
            </a:br>
            <a:endParaRPr lang="en-US" altLang="en-US" dirty="0"/>
          </a:p>
        </p:txBody>
      </p:sp>
      <p:sp>
        <p:nvSpPr>
          <p:cNvPr id="111619" name="Rectangle 4">
            <a:extLst>
              <a:ext uri="{FF2B5EF4-FFF2-40B4-BE49-F238E27FC236}">
                <a16:creationId xmlns:a16="http://schemas.microsoft.com/office/drawing/2014/main" id="{E0EC76C3-A99B-4D95-83E5-537D367C73CB}"/>
              </a:ext>
            </a:extLst>
          </p:cNvPr>
          <p:cNvSpPr>
            <a:spLocks noChangeArrowheads="1"/>
          </p:cNvSpPr>
          <p:nvPr/>
        </p:nvSpPr>
        <p:spPr bwMode="auto">
          <a:xfrm>
            <a:off x="1" y="583100"/>
            <a:ext cx="121919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SPSS Chi-Square Independence Test is a procedure for testing whether two </a:t>
            </a:r>
            <a:r>
              <a:rPr kumimoji="0" lang="en-US" altLang="en-US" sz="2400" b="1" i="0" u="none" strike="noStrike" kern="1200" cap="none" spc="0" normalizeH="0" baseline="0" noProof="0" dirty="0">
                <a:ln>
                  <a:noFill/>
                </a:ln>
                <a:solidFill>
                  <a:srgbClr val="0A93CD"/>
                </a:solidFill>
                <a:effectLst/>
                <a:uLnTx/>
                <a:uFillTx/>
                <a:latin typeface="Arial" panose="020B0604020202020204" pitchFamily="34" charset="0"/>
                <a:ea typeface="+mn-ea"/>
                <a:cs typeface="+mn-cs"/>
                <a:hlinkClick r:id="rId2"/>
              </a:rPr>
              <a:t>categorical</a:t>
            </a: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variables are associated in any way in some </a:t>
            </a:r>
            <a:r>
              <a:rPr kumimoji="0" lang="en-US" altLang="en-US" sz="2400" b="1" i="0" u="none" strike="noStrike" kern="1200" cap="none" spc="0" normalizeH="0" baseline="0" noProof="0" dirty="0">
                <a:ln>
                  <a:noFill/>
                </a:ln>
                <a:solidFill>
                  <a:srgbClr val="0A93CD"/>
                </a:solidFill>
                <a:effectLst/>
                <a:uLnTx/>
                <a:uFillTx/>
                <a:latin typeface="Arial" panose="020B0604020202020204" pitchFamily="34" charset="0"/>
                <a:ea typeface="+mn-ea"/>
                <a:cs typeface="+mn-cs"/>
                <a:hlinkClick r:id="rId3"/>
              </a:rPr>
              <a:t>population</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1620" name="Rectangle 5">
            <a:extLst>
              <a:ext uri="{FF2B5EF4-FFF2-40B4-BE49-F238E27FC236}">
                <a16:creationId xmlns:a16="http://schemas.microsoft.com/office/drawing/2014/main" id="{72BC6D29-3C2A-4093-91F5-800AA86F48FD}"/>
              </a:ext>
            </a:extLst>
          </p:cNvPr>
          <p:cNvSpPr>
            <a:spLocks noChangeArrowheads="1"/>
          </p:cNvSpPr>
          <p:nvPr/>
        </p:nvSpPr>
        <p:spPr bwMode="auto">
          <a:xfrm>
            <a:off x="0" y="1446213"/>
            <a:ext cx="1219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Example: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marketeer wants to know the relation between the brand of smartphone people use and the brand they'd like to use. She collects data on 150 respondents</a:t>
            </a:r>
          </a:p>
        </p:txBody>
      </p:sp>
      <p:pic>
        <p:nvPicPr>
          <p:cNvPr id="111621" name="Picture 2">
            <a:extLst>
              <a:ext uri="{FF2B5EF4-FFF2-40B4-BE49-F238E27FC236}">
                <a16:creationId xmlns:a16="http://schemas.microsoft.com/office/drawing/2014/main" id="{1F9AA471-2452-4483-9837-DE8193C712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84438"/>
            <a:ext cx="5334000" cy="277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22" name="Picture 3">
            <a:extLst>
              <a:ext uri="{FF2B5EF4-FFF2-40B4-BE49-F238E27FC236}">
                <a16:creationId xmlns:a16="http://schemas.microsoft.com/office/drawing/2014/main" id="{8E4D4922-271F-4EBE-B629-F1C949DCDA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590801"/>
            <a:ext cx="68580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23" name="Picture 4">
            <a:extLst>
              <a:ext uri="{FF2B5EF4-FFF2-40B4-BE49-F238E27FC236}">
                <a16:creationId xmlns:a16="http://schemas.microsoft.com/office/drawing/2014/main" id="{A59F21C3-59A4-4E44-8730-D1C421DD76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486400"/>
            <a:ext cx="1258728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BA065E9A-5B28-42F1-AF9D-4A35AB74A526}"/>
              </a:ext>
            </a:extLst>
          </p:cNvPr>
          <p:cNvSpPr>
            <a:spLocks noGrp="1"/>
          </p:cNvSpPr>
          <p:nvPr>
            <p:ph type="title"/>
          </p:nvPr>
        </p:nvSpPr>
        <p:spPr>
          <a:xfrm>
            <a:off x="1524000" y="128589"/>
            <a:ext cx="8686800" cy="319087"/>
          </a:xfrm>
        </p:spPr>
        <p:txBody>
          <a:bodyPr/>
          <a:lstStyle/>
          <a:p>
            <a:r>
              <a:rPr lang="en-US" altLang="en-US" sz="3200">
                <a:solidFill>
                  <a:srgbClr val="FF0000"/>
                </a:solidFill>
              </a:rPr>
              <a:t>SPSS Exercise: CHI Square Test of Independence </a:t>
            </a:r>
          </a:p>
        </p:txBody>
      </p:sp>
      <p:pic>
        <p:nvPicPr>
          <p:cNvPr id="112643" name="Picture 2">
            <a:extLst>
              <a:ext uri="{FF2B5EF4-FFF2-40B4-BE49-F238E27FC236}">
                <a16:creationId xmlns:a16="http://schemas.microsoft.com/office/drawing/2014/main" id="{349490CA-CB14-4261-A844-E254D89A03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447676"/>
            <a:ext cx="7481887" cy="618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4" name="Picture 3">
            <a:extLst>
              <a:ext uri="{FF2B5EF4-FFF2-40B4-BE49-F238E27FC236}">
                <a16:creationId xmlns:a16="http://schemas.microsoft.com/office/drawing/2014/main" id="{77E6AD98-B80E-4889-B93F-89911EE2C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3252866"/>
            <a:ext cx="4505325" cy="365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5" name="Rectangle 4">
            <a:extLst>
              <a:ext uri="{FF2B5EF4-FFF2-40B4-BE49-F238E27FC236}">
                <a16:creationId xmlns:a16="http://schemas.microsoft.com/office/drawing/2014/main" id="{D310AA1E-B69C-4B01-8606-577AC10796D9}"/>
              </a:ext>
            </a:extLst>
          </p:cNvPr>
          <p:cNvSpPr>
            <a:spLocks noChangeArrowheads="1"/>
          </p:cNvSpPr>
          <p:nvPr/>
        </p:nvSpPr>
        <p:spPr bwMode="auto">
          <a:xfrm>
            <a:off x="7481887" y="447676"/>
            <a:ext cx="4610100" cy="163121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Eg2:  </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Is the proportion of smokers to non-smokers the same for males and females? Or, expressed another way: Are males more likely than females to be smokers?</a:t>
            </a: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DC87ED3D-8F1F-49E9-86D8-3DE4E4E5F965}"/>
              </a:ext>
            </a:extLst>
          </p:cNvPr>
          <p:cNvPicPr>
            <a:picLocks noChangeAspect="1"/>
          </p:cNvPicPr>
          <p:nvPr/>
        </p:nvPicPr>
        <p:blipFill>
          <a:blip r:embed="rId4"/>
          <a:stretch>
            <a:fillRect/>
          </a:stretch>
        </p:blipFill>
        <p:spPr>
          <a:xfrm>
            <a:off x="7581900" y="2106053"/>
            <a:ext cx="4279763" cy="1322947"/>
          </a:xfrm>
          <a:prstGeom prst="rect">
            <a:avLst/>
          </a:prstGeom>
        </p:spPr>
      </p:pic>
    </p:spTree>
    <p:extLst>
      <p:ext uri="{BB962C8B-B14F-4D97-AF65-F5344CB8AC3E}">
        <p14:creationId xmlns:p14="http://schemas.microsoft.com/office/powerpoint/2010/main" val="354309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6438837" y="0"/>
            <a:ext cx="4840010" cy="1103911"/>
          </a:xfrm>
        </p:spPr>
        <p:txBody>
          <a:bodyPr>
            <a:normAutofit/>
          </a:bodyPr>
          <a:lstStyle/>
          <a:p>
            <a:r>
              <a:rPr lang="en-US" b="1" dirty="0">
                <a:solidFill>
                  <a:srgbClr val="FF0000"/>
                </a:solidFill>
                <a:latin typeface="Calibri"/>
                <a:cs typeface="Calibri"/>
              </a:rPr>
              <a:t>Pearson Correlation</a:t>
            </a:r>
          </a:p>
        </p:txBody>
      </p:sp>
      <p:pic>
        <p:nvPicPr>
          <p:cNvPr id="5" name="Picture 4">
            <a:extLst>
              <a:ext uri="{FF2B5EF4-FFF2-40B4-BE49-F238E27FC236}">
                <a16:creationId xmlns:a16="http://schemas.microsoft.com/office/drawing/2014/main" id="{6CCFBDBB-6ACE-4F6F-8553-1DC4A99EE55E}"/>
              </a:ext>
            </a:extLst>
          </p:cNvPr>
          <p:cNvPicPr>
            <a:picLocks noChangeAspect="1"/>
          </p:cNvPicPr>
          <p:nvPr/>
        </p:nvPicPr>
        <p:blipFill rotWithShape="1">
          <a:blip r:embed="rId2"/>
          <a:srcRect l="25235" r="24596"/>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5951095" y="1049311"/>
            <a:ext cx="6237857" cy="5808689"/>
          </a:xfrm>
        </p:spPr>
        <p:txBody>
          <a:bodyPr>
            <a:normAutofit fontScale="92500" lnSpcReduction="10000"/>
          </a:bodyPr>
          <a:lstStyle/>
          <a:p>
            <a:pPr marL="514350" indent="-514350">
              <a:lnSpc>
                <a:spcPct val="110000"/>
              </a:lnSpc>
              <a:buFont typeface="+mj-lt"/>
              <a:buAutoNum type="arabicPeriod"/>
            </a:pPr>
            <a:r>
              <a:rPr lang="en-US" sz="2800" dirty="0">
                <a:latin typeface="Calibri"/>
                <a:cs typeface="Calibri"/>
              </a:rPr>
              <a:t>Used to examine relationships between </a:t>
            </a:r>
            <a:r>
              <a:rPr lang="en-US" sz="2800" b="1" dirty="0">
                <a:latin typeface="Calibri"/>
                <a:cs typeface="Calibri"/>
              </a:rPr>
              <a:t>two or more quantitative/numerical </a:t>
            </a:r>
            <a:r>
              <a:rPr lang="en-US" sz="2800" dirty="0">
                <a:latin typeface="Calibri"/>
                <a:cs typeface="Calibri"/>
              </a:rPr>
              <a:t>variables. </a:t>
            </a:r>
          </a:p>
          <a:p>
            <a:pPr marL="514350" indent="-514350">
              <a:lnSpc>
                <a:spcPct val="110000"/>
              </a:lnSpc>
              <a:buFont typeface="+mj-lt"/>
              <a:buAutoNum type="arabicPeriod"/>
            </a:pPr>
            <a:r>
              <a:rPr lang="en-US" sz="2800" spc="-145" dirty="0">
                <a:latin typeface="Calibri"/>
                <a:cs typeface="Calibri"/>
              </a:rPr>
              <a:t>If they are related, we</a:t>
            </a:r>
            <a:r>
              <a:rPr lang="en-US" sz="2800" dirty="0">
                <a:latin typeface="Calibri"/>
                <a:cs typeface="Calibri"/>
              </a:rPr>
              <a:t> </a:t>
            </a:r>
            <a:r>
              <a:rPr lang="en-US" sz="2800" spc="-145" dirty="0">
                <a:latin typeface="Calibri"/>
                <a:cs typeface="Calibri"/>
              </a:rPr>
              <a:t>want to know how much. Is there a strong</a:t>
            </a:r>
            <a:r>
              <a:rPr lang="en-US" sz="2800" dirty="0">
                <a:latin typeface="Calibri"/>
                <a:cs typeface="Calibri"/>
              </a:rPr>
              <a:t> </a:t>
            </a:r>
            <a:r>
              <a:rPr lang="en-US" sz="2800" spc="-145" dirty="0">
                <a:latin typeface="Calibri"/>
                <a:cs typeface="Calibri"/>
              </a:rPr>
              <a:t>relationship between two variables or is it a weak</a:t>
            </a:r>
            <a:br>
              <a:rPr lang="en-US" sz="2800" dirty="0">
                <a:latin typeface="Calibri"/>
                <a:cs typeface="Calibri"/>
              </a:rPr>
            </a:br>
            <a:r>
              <a:rPr lang="en-US" sz="2800" spc="-145" dirty="0">
                <a:latin typeface="Calibri"/>
                <a:cs typeface="Calibri"/>
              </a:rPr>
              <a:t>relationship? What is the direction of the</a:t>
            </a:r>
            <a:br>
              <a:rPr lang="en-US" sz="2800" dirty="0">
                <a:latin typeface="Calibri"/>
                <a:cs typeface="Calibri"/>
              </a:rPr>
            </a:br>
            <a:r>
              <a:rPr lang="en-US" sz="2800" spc="-145" dirty="0">
                <a:latin typeface="Calibri"/>
                <a:cs typeface="Calibri"/>
              </a:rPr>
              <a:t>relationship? </a:t>
            </a:r>
          </a:p>
          <a:p>
            <a:pPr marL="514350" indent="-514350">
              <a:lnSpc>
                <a:spcPct val="110000"/>
              </a:lnSpc>
              <a:buFont typeface="+mj-lt"/>
              <a:buAutoNum type="arabicPeriod"/>
            </a:pPr>
            <a:r>
              <a:rPr lang="en-US" sz="2800" spc="-145" dirty="0">
                <a:latin typeface="Calibri"/>
                <a:cs typeface="Calibri"/>
              </a:rPr>
              <a:t>The Pearson correlation tells you the strength and direction of a relationship between two quantitative/numerical variables. It ranges from negative (-1) to positive (+1) coefficient values.</a:t>
            </a:r>
          </a:p>
          <a:p>
            <a:pPr marL="514350" indent="-514350">
              <a:lnSpc>
                <a:spcPct val="110000"/>
              </a:lnSpc>
              <a:buFont typeface="+mj-lt"/>
              <a:buAutoNum type="arabicPeriod"/>
            </a:pPr>
            <a:r>
              <a:rPr lang="en-US" sz="2800" spc="-145" dirty="0">
                <a:latin typeface="Calibri"/>
                <a:cs typeface="Calibri"/>
              </a:rPr>
              <a:t>Look at </a:t>
            </a:r>
            <a:r>
              <a:rPr lang="en-US" sz="2800" spc="-145" dirty="0">
                <a:solidFill>
                  <a:srgbClr val="FF0000"/>
                </a:solidFill>
                <a:latin typeface="Calibri"/>
                <a:cs typeface="Calibri"/>
              </a:rPr>
              <a:t>r value</a:t>
            </a:r>
          </a:p>
          <a:p>
            <a:pPr>
              <a:lnSpc>
                <a:spcPct val="90000"/>
              </a:lnSpc>
            </a:pPr>
            <a:endParaRPr lang="en-US" sz="2000" spc="-145" dirty="0">
              <a:latin typeface="Calibri"/>
              <a:cs typeface="Calibri"/>
            </a:endParaRPr>
          </a:p>
          <a:p>
            <a:pPr>
              <a:lnSpc>
                <a:spcPct val="90000"/>
              </a:lnSpc>
            </a:pPr>
            <a:endParaRPr lang="en-US" sz="2000" dirty="0">
              <a:latin typeface="Calibri"/>
              <a:cs typeface="Calibri"/>
            </a:endParaRPr>
          </a:p>
          <a:p>
            <a:pPr>
              <a:lnSpc>
                <a:spcPct val="90000"/>
              </a:lnSpc>
            </a:pPr>
            <a:endParaRPr lang="en-US" sz="2000" dirty="0">
              <a:latin typeface="Calibri"/>
              <a:cs typeface="Calibri"/>
            </a:endParaRPr>
          </a:p>
        </p:txBody>
      </p:sp>
    </p:spTree>
    <p:extLst>
      <p:ext uri="{BB962C8B-B14F-4D97-AF65-F5344CB8AC3E}">
        <p14:creationId xmlns:p14="http://schemas.microsoft.com/office/powerpoint/2010/main" val="30071121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BA065E9A-5B28-42F1-AF9D-4A35AB74A526}"/>
              </a:ext>
            </a:extLst>
          </p:cNvPr>
          <p:cNvSpPr>
            <a:spLocks noGrp="1"/>
          </p:cNvSpPr>
          <p:nvPr>
            <p:ph type="title"/>
          </p:nvPr>
        </p:nvSpPr>
        <p:spPr>
          <a:xfrm>
            <a:off x="1524000" y="128589"/>
            <a:ext cx="8686800" cy="319087"/>
          </a:xfrm>
        </p:spPr>
        <p:txBody>
          <a:bodyPr/>
          <a:lstStyle/>
          <a:p>
            <a:r>
              <a:rPr lang="en-US" altLang="en-US" sz="3200" b="1" dirty="0">
                <a:solidFill>
                  <a:srgbClr val="FF0000"/>
                </a:solidFill>
              </a:rPr>
              <a:t>SPSS Exercise: CHI Square Test of Independence </a:t>
            </a:r>
          </a:p>
        </p:txBody>
      </p:sp>
      <p:sp>
        <p:nvSpPr>
          <p:cNvPr id="112645" name="Rectangle 4">
            <a:extLst>
              <a:ext uri="{FF2B5EF4-FFF2-40B4-BE49-F238E27FC236}">
                <a16:creationId xmlns:a16="http://schemas.microsoft.com/office/drawing/2014/main" id="{D310AA1E-B69C-4B01-8606-577AC10796D9}"/>
              </a:ext>
            </a:extLst>
          </p:cNvPr>
          <p:cNvSpPr>
            <a:spLocks noChangeArrowheads="1"/>
          </p:cNvSpPr>
          <p:nvPr/>
        </p:nvSpPr>
        <p:spPr bwMode="auto">
          <a:xfrm>
            <a:off x="0" y="522391"/>
            <a:ext cx="12042098" cy="83099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Eg</a:t>
            </a: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Is the proportion of smokers to non-smokers the same for males and females?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Are males more likely than females to be smokers?</a:t>
            </a: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ED1A5F81-E3E3-4DC3-BF68-15B31FD3BD75}"/>
              </a:ext>
            </a:extLst>
          </p:cNvPr>
          <p:cNvPicPr>
            <a:picLocks noChangeAspect="1"/>
          </p:cNvPicPr>
          <p:nvPr/>
        </p:nvPicPr>
        <p:blipFill>
          <a:blip r:embed="rId2"/>
          <a:stretch>
            <a:fillRect/>
          </a:stretch>
        </p:blipFill>
        <p:spPr>
          <a:xfrm>
            <a:off x="0" y="1327681"/>
            <a:ext cx="7854846" cy="2101319"/>
          </a:xfrm>
          <a:prstGeom prst="rect">
            <a:avLst/>
          </a:prstGeom>
        </p:spPr>
      </p:pic>
      <p:pic>
        <p:nvPicPr>
          <p:cNvPr id="6" name="Picture 5">
            <a:extLst>
              <a:ext uri="{FF2B5EF4-FFF2-40B4-BE49-F238E27FC236}">
                <a16:creationId xmlns:a16="http://schemas.microsoft.com/office/drawing/2014/main" id="{53F0D098-8874-4E60-93E6-74EB09A09F8E}"/>
              </a:ext>
            </a:extLst>
          </p:cNvPr>
          <p:cNvPicPr>
            <a:picLocks noChangeAspect="1"/>
          </p:cNvPicPr>
          <p:nvPr/>
        </p:nvPicPr>
        <p:blipFill>
          <a:blip r:embed="rId3"/>
          <a:stretch>
            <a:fillRect/>
          </a:stretch>
        </p:blipFill>
        <p:spPr>
          <a:xfrm>
            <a:off x="123906" y="3429000"/>
            <a:ext cx="7116343" cy="3458688"/>
          </a:xfrm>
          <a:prstGeom prst="rect">
            <a:avLst/>
          </a:prstGeom>
          <a:ln>
            <a:solidFill>
              <a:schemeClr val="accent1"/>
            </a:solidFill>
          </a:ln>
        </p:spPr>
      </p:pic>
      <p:sp>
        <p:nvSpPr>
          <p:cNvPr id="13" name="TextBox 12">
            <a:extLst>
              <a:ext uri="{FF2B5EF4-FFF2-40B4-BE49-F238E27FC236}">
                <a16:creationId xmlns:a16="http://schemas.microsoft.com/office/drawing/2014/main" id="{50CAF2A5-45DE-4C86-AC03-3A554053C344}"/>
              </a:ext>
            </a:extLst>
          </p:cNvPr>
          <p:cNvSpPr txBox="1"/>
          <p:nvPr/>
        </p:nvSpPr>
        <p:spPr>
          <a:xfrm>
            <a:off x="7240249" y="1428103"/>
            <a:ext cx="4827845" cy="4708981"/>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 main value is the Pearson Chi-Square (Chi-Square Tests). If you have a 2 by 2 table (i.e. each variable has only two categories), however, you should use the value in the second row (Continuity Correction).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In the example presented above the corrected value is .</a:t>
            </a:r>
            <a:r>
              <a:rPr kumimoji="0" lang="en-US" sz="2000" b="1" i="0" u="none" strike="noStrike" kern="1200" cap="none" spc="0" normalizeH="0" baseline="0" noProof="0" dirty="0">
                <a:ln>
                  <a:noFill/>
                </a:ln>
                <a:solidFill>
                  <a:srgbClr val="4BACC6">
                    <a:lumMod val="50000"/>
                  </a:srgbClr>
                </a:solidFill>
                <a:effectLst/>
                <a:uLnTx/>
                <a:uFillTx/>
                <a:latin typeface="Calibri"/>
                <a:ea typeface="+mn-ea"/>
                <a:cs typeface="+mn-cs"/>
              </a:rPr>
              <a:t>337</a:t>
            </a:r>
            <a:r>
              <a:rPr kumimoji="0" lang="en-US" sz="2000" b="0" i="0" u="none" strike="noStrike" kern="1200" cap="none" spc="0" normalizeH="0" baseline="0" noProof="0" dirty="0">
                <a:ln>
                  <a:noFill/>
                </a:ln>
                <a:solidFill>
                  <a:prstClr val="black"/>
                </a:solidFill>
                <a:effectLst/>
                <a:uLnTx/>
                <a:uFillTx/>
                <a:latin typeface="Calibri"/>
                <a:ea typeface="+mn-ea"/>
                <a:cs typeface="+mn-cs"/>
              </a:rPr>
              <a:t>, with an associated significance level of .56—(</a:t>
            </a:r>
            <a:r>
              <a:rPr kumimoji="0" lang="en-US" sz="2000" b="0" i="0" u="none" strike="noStrike" kern="1200" cap="none" spc="0" normalizeH="0" baseline="0" noProof="0" dirty="0" err="1">
                <a:ln>
                  <a:noFill/>
                </a:ln>
                <a:solidFill>
                  <a:prstClr val="black"/>
                </a:solidFill>
                <a:effectLst/>
                <a:uLnTx/>
                <a:uFillTx/>
                <a:latin typeface="Calibri"/>
                <a:ea typeface="+mn-ea"/>
                <a:cs typeface="+mn-cs"/>
              </a:rPr>
              <a:t>Asymp</a:t>
            </a:r>
            <a:r>
              <a:rPr kumimoji="0" lang="en-US" sz="2000" b="0" i="0" u="none" strike="noStrike" kern="1200" cap="none" spc="0" normalizeH="0" baseline="0" noProof="0" dirty="0">
                <a:ln>
                  <a:noFill/>
                </a:ln>
                <a:solidFill>
                  <a:prstClr val="black"/>
                </a:solidFill>
                <a:effectLst/>
                <a:uLnTx/>
                <a:uFillTx/>
                <a:latin typeface="Calibri"/>
                <a:ea typeface="+mn-ea"/>
                <a:cs typeface="+mn-cs"/>
              </a:rPr>
              <a:t>. Sig. (2-sided).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To be significant, the Sig. value needs to be .05 or smaller.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In this case the value of .56 is larger than the alpha value of .05, so we can conclude that our result is not significant.</a:t>
            </a:r>
          </a:p>
        </p:txBody>
      </p:sp>
      <p:cxnSp>
        <p:nvCxnSpPr>
          <p:cNvPr id="10" name="Straight Arrow Connector 9">
            <a:extLst>
              <a:ext uri="{FF2B5EF4-FFF2-40B4-BE49-F238E27FC236}">
                <a16:creationId xmlns:a16="http://schemas.microsoft.com/office/drawing/2014/main" id="{B577ED56-0BB4-4F7C-8F44-11A159F6A5D1}"/>
              </a:ext>
            </a:extLst>
          </p:cNvPr>
          <p:cNvCxnSpPr/>
          <p:nvPr/>
        </p:nvCxnSpPr>
        <p:spPr>
          <a:xfrm flipH="1">
            <a:off x="2998033" y="3732551"/>
            <a:ext cx="4242216" cy="539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0055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DA88A40A-9CB0-40D7-B71B-4C75AE3E0FA5}"/>
              </a:ext>
            </a:extLst>
          </p:cNvPr>
          <p:cNvSpPr>
            <a:spLocks noGrp="1" noChangeArrowheads="1"/>
          </p:cNvSpPr>
          <p:nvPr>
            <p:ph type="body" idx="1"/>
          </p:nvPr>
        </p:nvSpPr>
        <p:spPr>
          <a:xfrm>
            <a:off x="0" y="638175"/>
            <a:ext cx="12192000" cy="5605462"/>
          </a:xfrm>
        </p:spPr>
        <p:txBody>
          <a:bodyPr rtlCol="0">
            <a:noAutofit/>
          </a:bodyPr>
          <a:lstStyle/>
          <a:p>
            <a:pPr marL="0" indent="0" defTabSz="684213" eaLnBrk="1" fontAlgn="auto" hangingPunct="1">
              <a:spcAft>
                <a:spcPts val="0"/>
              </a:spcAft>
              <a:buSzPct val="150000"/>
              <a:buNone/>
              <a:defRPr/>
            </a:pPr>
            <a:r>
              <a:rPr lang="en-US" altLang="zh-CN" sz="2800" dirty="0">
                <a:latin typeface="Arial" charset="0"/>
              </a:rPr>
              <a:t>Observed frequencies of one variable are significantly different from the expected frequencies of the same variable.</a:t>
            </a:r>
          </a:p>
          <a:p>
            <a:pPr marL="0" indent="0" defTabSz="684213" eaLnBrk="1" fontAlgn="auto" hangingPunct="1">
              <a:spcAft>
                <a:spcPts val="0"/>
              </a:spcAft>
              <a:buSzPct val="150000"/>
              <a:buNone/>
              <a:defRPr/>
            </a:pPr>
            <a:endParaRPr lang="en-US" altLang="zh-CN" sz="2800" dirty="0">
              <a:latin typeface="Arial" charset="0"/>
            </a:endParaRPr>
          </a:p>
          <a:p>
            <a:pPr marL="533400" indent="-533400" defTabSz="684213" eaLnBrk="1" fontAlgn="auto" hangingPunct="1">
              <a:spcAft>
                <a:spcPts val="0"/>
              </a:spcAft>
              <a:buSzPct val="150000"/>
              <a:buNone/>
              <a:defRPr/>
            </a:pPr>
            <a:r>
              <a:rPr lang="en-US" altLang="zh-CN" sz="2800" dirty="0">
                <a:latin typeface="Arial" charset="0"/>
              </a:rPr>
              <a:t>The chi-square for goodness of fit (also referred to as one-sample chi-square) explores the proportion of cases that fall into the  various categories of a single variable and compares these with hypothesized values.</a:t>
            </a:r>
          </a:p>
          <a:p>
            <a:pPr marL="533400" indent="-533400" defTabSz="684213" eaLnBrk="1" fontAlgn="auto" hangingPunct="1">
              <a:spcAft>
                <a:spcPts val="0"/>
              </a:spcAft>
              <a:buSzPct val="150000"/>
              <a:buNone/>
              <a:defRPr/>
            </a:pPr>
            <a:r>
              <a:rPr lang="en-US" altLang="zh-CN" sz="2800" dirty="0">
                <a:solidFill>
                  <a:schemeClr val="accent2"/>
                </a:solidFill>
                <a:latin typeface="Arial" charset="0"/>
              </a:rPr>
              <a:t>  E.g. Test whether the number of smokers in the survey is equivalent is equivalent from previous study (20%)</a:t>
            </a:r>
          </a:p>
          <a:p>
            <a:pPr marL="533400" indent="-533400" defTabSz="684213" eaLnBrk="1" fontAlgn="auto" hangingPunct="1">
              <a:spcAft>
                <a:spcPts val="0"/>
              </a:spcAft>
              <a:buSzPct val="150000"/>
              <a:buNone/>
              <a:defRPr/>
            </a:pPr>
            <a:endParaRPr lang="en-US" altLang="zh-CN" sz="2000" dirty="0">
              <a:solidFill>
                <a:schemeClr val="accent2"/>
              </a:solidFill>
              <a:latin typeface="Arial" charset="0"/>
            </a:endParaRPr>
          </a:p>
          <a:p>
            <a:pPr marL="533400" indent="-533400" defTabSz="684213" eaLnBrk="1" fontAlgn="auto" hangingPunct="1">
              <a:spcAft>
                <a:spcPts val="0"/>
              </a:spcAft>
              <a:buSzPct val="150000"/>
              <a:buNone/>
              <a:defRPr/>
            </a:pPr>
            <a:endParaRPr lang="en-US" altLang="zh-CN" sz="2000" dirty="0">
              <a:latin typeface="Arial" charset="0"/>
            </a:endParaRPr>
          </a:p>
        </p:txBody>
      </p:sp>
      <p:sp>
        <p:nvSpPr>
          <p:cNvPr id="109571" name="Rectangle 3">
            <a:extLst>
              <a:ext uri="{FF2B5EF4-FFF2-40B4-BE49-F238E27FC236}">
                <a16:creationId xmlns:a16="http://schemas.microsoft.com/office/drawing/2014/main" id="{4BA106DC-C62E-4979-9D2C-495680A556CE}"/>
              </a:ext>
            </a:extLst>
          </p:cNvPr>
          <p:cNvSpPr>
            <a:spLocks noChangeArrowheads="1"/>
          </p:cNvSpPr>
          <p:nvPr/>
        </p:nvSpPr>
        <p:spPr bwMode="auto">
          <a:xfrm>
            <a:off x="104776" y="14287"/>
            <a:ext cx="65692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4213" rtl="0" eaLnBrk="1" fontAlgn="auto" latinLnBrk="0" hangingPunct="1">
              <a:lnSpc>
                <a:spcPct val="100000"/>
              </a:lnSpc>
              <a:spcBef>
                <a:spcPts val="0"/>
              </a:spcBef>
              <a:spcAft>
                <a:spcPts val="0"/>
              </a:spcAft>
              <a:buClrTx/>
              <a:buSzPct val="150000"/>
              <a:buFontTx/>
              <a:buNone/>
              <a:tabLst/>
              <a:defRPr/>
            </a:pPr>
            <a:r>
              <a:rPr kumimoji="0" lang="en-US" altLang="zh-CN" sz="4400" b="1" i="0" u="none" strike="noStrike" kern="1200" cap="none" spc="0" normalizeH="0" baseline="0" noProof="0" dirty="0">
                <a:ln>
                  <a:noFill/>
                </a:ln>
                <a:solidFill>
                  <a:srgbClr val="FF0000"/>
                </a:solidFill>
                <a:effectLst/>
                <a:uLnTx/>
                <a:uFillTx/>
                <a:latin typeface="Arial" charset="0"/>
                <a:ea typeface="宋体" panose="02010600030101010101" pitchFamily="2" charset="-122"/>
                <a:cs typeface="+mn-cs"/>
              </a:rPr>
              <a:t>Tests of goodness-of-fit</a:t>
            </a:r>
          </a:p>
        </p:txBody>
      </p:sp>
      <p:sp>
        <p:nvSpPr>
          <p:cNvPr id="2" name="TextBox 1">
            <a:extLst>
              <a:ext uri="{FF2B5EF4-FFF2-40B4-BE49-F238E27FC236}">
                <a16:creationId xmlns:a16="http://schemas.microsoft.com/office/drawing/2014/main" id="{9C9BC5E4-AA5B-4E49-9BC7-1967D0DF9884}"/>
              </a:ext>
            </a:extLst>
          </p:cNvPr>
          <p:cNvSpPr txBox="1"/>
          <p:nvPr/>
        </p:nvSpPr>
        <p:spPr>
          <a:xfrm>
            <a:off x="300038" y="5815013"/>
            <a:ext cx="73494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err="1">
                <a:ln>
                  <a:noFill/>
                </a:ln>
                <a:solidFill>
                  <a:prstClr val="black"/>
                </a:solidFill>
                <a:effectLst/>
                <a:uLnTx/>
                <a:uFillTx/>
                <a:latin typeface="Calibri"/>
                <a:ea typeface="+mn-ea"/>
                <a:cs typeface="+mn-cs"/>
              </a:rPr>
              <a:t>Analyze</a:t>
            </a:r>
            <a:r>
              <a:rPr kumimoji="0" lang="en-MY" sz="2400" b="1" i="0" u="none" strike="noStrike" kern="1200" cap="none" spc="0" normalizeH="0" baseline="0" noProof="0" dirty="0">
                <a:ln>
                  <a:noFill/>
                </a:ln>
                <a:solidFill>
                  <a:prstClr val="black"/>
                </a:solidFill>
                <a:effectLst/>
                <a:uLnTx/>
                <a:uFillTx/>
                <a:latin typeface="Calibri"/>
                <a:ea typeface="+mn-ea"/>
                <a:cs typeface="+mn-cs"/>
              </a:rPr>
              <a:t>- Non-parametric Test-Legacy Dialogs-Chi-square</a:t>
            </a:r>
          </a:p>
        </p:txBody>
      </p:sp>
    </p:spTree>
    <p:extLst>
      <p:ext uri="{BB962C8B-B14F-4D97-AF65-F5344CB8AC3E}">
        <p14:creationId xmlns:p14="http://schemas.microsoft.com/office/powerpoint/2010/main" val="393194429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TextBox 1"/>
          <p:cNvSpPr txBox="1">
            <a:spLocks noChangeArrowheads="1"/>
          </p:cNvSpPr>
          <p:nvPr/>
        </p:nvSpPr>
        <p:spPr bwMode="auto">
          <a:xfrm>
            <a:off x="0" y="874455"/>
            <a:ext cx="6705601" cy="29854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Example 12.1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itchFamily="34" charset="0"/>
                <a:ea typeface="ＭＳ Ｐゴシック" pitchFamily="34" charset="-128"/>
                <a:cs typeface="+mn-cs"/>
              </a:rPr>
              <a:t>Let us assume for the case of a BRM class, we classify students into Pass and Fail based on the marks they obtain. Students with a score of 60 and above are considered as Pass while students with a score of below 60 are considered as Fail. The data is reported in table given.</a:t>
            </a:r>
          </a:p>
        </p:txBody>
      </p:sp>
      <p:graphicFrame>
        <p:nvGraphicFramePr>
          <p:cNvPr id="4" name="Group 26"/>
          <p:cNvGraphicFramePr>
            <a:graphicFrameLocks noGrp="1"/>
          </p:cNvGraphicFramePr>
          <p:nvPr/>
        </p:nvGraphicFramePr>
        <p:xfrm>
          <a:off x="6883400" y="1524001"/>
          <a:ext cx="3517900" cy="2041527"/>
        </p:xfrm>
        <a:graphic>
          <a:graphicData uri="http://schemas.openxmlformats.org/drawingml/2006/table">
            <a:tbl>
              <a:tblPr/>
              <a:tblGrid>
                <a:gridCol w="1857375">
                  <a:extLst>
                    <a:ext uri="{9D8B030D-6E8A-4147-A177-3AD203B41FA5}">
                      <a16:colId xmlns:a16="http://schemas.microsoft.com/office/drawing/2014/main" val="20000"/>
                    </a:ext>
                  </a:extLst>
                </a:gridCol>
                <a:gridCol w="1660525">
                  <a:extLst>
                    <a:ext uri="{9D8B030D-6E8A-4147-A177-3AD203B41FA5}">
                      <a16:colId xmlns:a16="http://schemas.microsoft.com/office/drawing/2014/main" val="20001"/>
                    </a:ext>
                  </a:extLst>
                </a:gridCol>
              </a:tblGrid>
              <a:tr h="530475">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500" b="1" i="0" u="none" strike="noStrike" cap="none" normalizeH="0" baseline="0" dirty="0">
                          <a:ln>
                            <a:noFill/>
                          </a:ln>
                          <a:solidFill>
                            <a:srgbClr val="FFFFFF"/>
                          </a:solidFill>
                          <a:effectLst/>
                          <a:latin typeface="Arial" pitchFamily="34" charset="0"/>
                          <a:ea typeface="ＭＳ Ｐゴシック" pitchFamily="34" charset="-128"/>
                          <a:cs typeface="Arial" pitchFamily="34" charset="0"/>
                        </a:rPr>
                        <a:t>Results</a:t>
                      </a:r>
                      <a:endParaRPr kumimoji="0" lang="en-US" sz="1500" b="1" i="1" u="none" strike="noStrike" cap="none" normalizeH="0" baseline="0" dirty="0">
                        <a:ln>
                          <a:noFill/>
                        </a:ln>
                        <a:solidFill>
                          <a:srgbClr val="FFFFFF"/>
                        </a:solidFill>
                        <a:effectLst/>
                        <a:latin typeface="Arial" pitchFamily="34" charset="0"/>
                        <a:ea typeface="ＭＳ Ｐゴシック" pitchFamily="34" charset="-128"/>
                        <a:cs typeface="Arial" pitchFamily="34" charset="0"/>
                      </a:endParaRP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500" b="1" i="0" u="none" strike="noStrike" cap="none" normalizeH="0" baseline="0">
                          <a:ln>
                            <a:noFill/>
                          </a:ln>
                          <a:solidFill>
                            <a:srgbClr val="FFFFFF"/>
                          </a:solidFill>
                          <a:effectLst/>
                          <a:latin typeface="Arial" pitchFamily="34" charset="0"/>
                          <a:ea typeface="ＭＳ Ｐゴシック" pitchFamily="34" charset="-128"/>
                          <a:cs typeface="Arial" pitchFamily="34" charset="0"/>
                        </a:rPr>
                        <a:t>Frequency</a:t>
                      </a:r>
                      <a:endParaRPr kumimoji="0" lang="en-US" sz="1500" b="1" i="1" u="none" strike="noStrike" cap="none" normalizeH="0" baseline="0">
                        <a:ln>
                          <a:noFill/>
                        </a:ln>
                        <a:solidFill>
                          <a:srgbClr val="FFFFFF"/>
                        </a:solidFill>
                        <a:effectLst/>
                        <a:latin typeface="Arial" pitchFamily="34" charset="0"/>
                        <a:ea typeface="ＭＳ Ｐゴシック" pitchFamily="34" charset="-128"/>
                        <a:cs typeface="Arial" pitchFamily="34" charset="0"/>
                      </a:endParaRP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76092"/>
                    </a:solidFill>
                  </a:tcPr>
                </a:tc>
                <a:extLst>
                  <a:ext uri="{0D108BD9-81ED-4DB2-BD59-A6C34878D82A}">
                    <a16:rowId xmlns:a16="http://schemas.microsoft.com/office/drawing/2014/main" val="10000"/>
                  </a:ext>
                </a:extLst>
              </a:tr>
              <a:tr h="504354">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6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Pass</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6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6</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1"/>
                  </a:ext>
                </a:extLst>
              </a:tr>
              <a:tr h="502344">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600" b="1" i="0" u="none" strike="noStrike" cap="none" normalizeH="0" baseline="0">
                          <a:ln>
                            <a:noFill/>
                          </a:ln>
                          <a:solidFill>
                            <a:schemeClr val="tx1"/>
                          </a:solidFill>
                          <a:effectLst/>
                          <a:latin typeface="Arial" pitchFamily="34" charset="0"/>
                          <a:ea typeface="ＭＳ Ｐゴシック" pitchFamily="34" charset="-128"/>
                          <a:cs typeface="Arial" pitchFamily="34" charset="0"/>
                        </a:rPr>
                        <a:t>Fail</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6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4</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extLst>
                  <a:ext uri="{0D108BD9-81ED-4DB2-BD59-A6C34878D82A}">
                    <a16:rowId xmlns:a16="http://schemas.microsoft.com/office/drawing/2014/main" val="10002"/>
                  </a:ext>
                </a:extLst>
              </a:tr>
              <a:tr h="504354">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600" b="1" i="0" u="none" strike="noStrike" cap="none" normalizeH="0" baseline="0">
                          <a:ln>
                            <a:noFill/>
                          </a:ln>
                          <a:solidFill>
                            <a:schemeClr val="tx1"/>
                          </a:solidFill>
                          <a:effectLst/>
                          <a:latin typeface="Arial" pitchFamily="34" charset="0"/>
                          <a:ea typeface="ＭＳ Ｐゴシック" pitchFamily="34" charset="-128"/>
                          <a:cs typeface="Arial" pitchFamily="34" charset="0"/>
                        </a:rPr>
                        <a:t>Total</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6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10</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3"/>
                  </a:ext>
                </a:extLst>
              </a:tr>
            </a:tbl>
          </a:graphicData>
        </a:graphic>
      </p:graphicFrame>
      <p:sp>
        <p:nvSpPr>
          <p:cNvPr id="40979" name="TextBox 4"/>
          <p:cNvSpPr txBox="1">
            <a:spLocks noChangeArrowheads="1"/>
          </p:cNvSpPr>
          <p:nvPr/>
        </p:nvSpPr>
        <p:spPr bwMode="auto">
          <a:xfrm>
            <a:off x="0" y="4195763"/>
            <a:ext cx="6553201" cy="156966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itchFamily="34" charset="0"/>
                <a:ea typeface="ＭＳ Ｐゴシック" pitchFamily="34" charset="-128"/>
                <a:cs typeface="+mn-cs"/>
              </a:rPr>
              <a:t>Let us assume from the past record we know that 80% of the students pass while 20% fail in BRM course. Based on this information we need to get the expected frequencies.</a:t>
            </a:r>
          </a:p>
        </p:txBody>
      </p:sp>
      <p:graphicFrame>
        <p:nvGraphicFramePr>
          <p:cNvPr id="41005" name="Group 45"/>
          <p:cNvGraphicFramePr>
            <a:graphicFrameLocks noGrp="1"/>
          </p:cNvGraphicFramePr>
          <p:nvPr/>
        </p:nvGraphicFramePr>
        <p:xfrm>
          <a:off x="6705601" y="4068763"/>
          <a:ext cx="3717925" cy="2027237"/>
        </p:xfrm>
        <a:graphic>
          <a:graphicData uri="http://schemas.openxmlformats.org/drawingml/2006/table">
            <a:tbl>
              <a:tblPr/>
              <a:tblGrid>
                <a:gridCol w="1014134">
                  <a:extLst>
                    <a:ext uri="{9D8B030D-6E8A-4147-A177-3AD203B41FA5}">
                      <a16:colId xmlns:a16="http://schemas.microsoft.com/office/drawing/2014/main" val="20000"/>
                    </a:ext>
                  </a:extLst>
                </a:gridCol>
                <a:gridCol w="1340891">
                  <a:extLst>
                    <a:ext uri="{9D8B030D-6E8A-4147-A177-3AD203B41FA5}">
                      <a16:colId xmlns:a16="http://schemas.microsoft.com/office/drawing/2014/main" val="20001"/>
                    </a:ext>
                  </a:extLst>
                </a:gridCol>
                <a:gridCol w="1362900">
                  <a:extLst>
                    <a:ext uri="{9D8B030D-6E8A-4147-A177-3AD203B41FA5}">
                      <a16:colId xmlns:a16="http://schemas.microsoft.com/office/drawing/2014/main" val="20002"/>
                    </a:ext>
                  </a:extLst>
                </a:gridCol>
              </a:tblGrid>
              <a:tr h="957177">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500" b="1" i="0" u="none" strike="noStrike" cap="none" normalizeH="0" baseline="0" dirty="0">
                          <a:ln>
                            <a:noFill/>
                          </a:ln>
                          <a:solidFill>
                            <a:srgbClr val="FFFFFF"/>
                          </a:solidFill>
                          <a:effectLst/>
                          <a:latin typeface="Arial" pitchFamily="34" charset="0"/>
                          <a:ea typeface="ＭＳ Ｐゴシック" pitchFamily="34" charset="-128"/>
                          <a:cs typeface="Arial" pitchFamily="34" charset="0"/>
                        </a:rPr>
                        <a:t>Results</a:t>
                      </a:r>
                      <a:endParaRPr kumimoji="0" lang="en-US" sz="1500" b="1" i="1" u="none" strike="noStrike" cap="none" normalizeH="0" baseline="0" dirty="0">
                        <a:ln>
                          <a:noFill/>
                        </a:ln>
                        <a:solidFill>
                          <a:srgbClr val="FFFFFF"/>
                        </a:solidFill>
                        <a:effectLst/>
                        <a:latin typeface="Arial" pitchFamily="34" charset="0"/>
                        <a:ea typeface="ＭＳ Ｐゴシック" pitchFamily="34" charset="-128"/>
                        <a:cs typeface="Arial" pitchFamily="34"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500" b="1" i="0" u="none" strike="noStrike" cap="none" normalizeH="0" baseline="0">
                          <a:ln>
                            <a:noFill/>
                          </a:ln>
                          <a:solidFill>
                            <a:srgbClr val="FFFFFF"/>
                          </a:solidFill>
                          <a:effectLst/>
                          <a:latin typeface="Arial" pitchFamily="34" charset="0"/>
                          <a:ea typeface="ＭＳ Ｐゴシック" pitchFamily="34" charset="-128"/>
                          <a:cs typeface="Arial" pitchFamily="34" charset="0"/>
                        </a:rPr>
                        <a:t>Frequency</a:t>
                      </a:r>
                      <a:endParaRPr kumimoji="0" lang="en-US" sz="1500" b="1" i="1" u="none" strike="noStrike" cap="none" normalizeH="0" baseline="0">
                        <a:ln>
                          <a:noFill/>
                        </a:ln>
                        <a:solidFill>
                          <a:srgbClr val="FFFFFF"/>
                        </a:solidFill>
                        <a:effectLst/>
                        <a:latin typeface="Arial" pitchFamily="34" charset="0"/>
                        <a:ea typeface="ＭＳ Ｐゴシック" pitchFamily="34" charset="-128"/>
                        <a:cs typeface="Arial" pitchFamily="34"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500" b="1" i="0" u="none" strike="noStrike" cap="none" normalizeH="0" baseline="0">
                          <a:ln>
                            <a:noFill/>
                          </a:ln>
                          <a:solidFill>
                            <a:srgbClr val="FFFFFF"/>
                          </a:solidFill>
                          <a:effectLst/>
                          <a:latin typeface="Arial" pitchFamily="34" charset="0"/>
                          <a:ea typeface="ＭＳ Ｐゴシック" pitchFamily="34" charset="-128"/>
                          <a:cs typeface="Arial" pitchFamily="34" charset="0"/>
                        </a:rPr>
                        <a:t>Expected Frequency (</a:t>
                      </a:r>
                      <a:r>
                        <a:rPr kumimoji="0" lang="en-US" sz="1500" b="1" i="1" u="none" strike="noStrike" cap="none" normalizeH="0" baseline="0">
                          <a:ln>
                            <a:noFill/>
                          </a:ln>
                          <a:solidFill>
                            <a:srgbClr val="FFFFFF"/>
                          </a:solidFill>
                          <a:effectLst/>
                          <a:latin typeface="Arial" pitchFamily="34" charset="0"/>
                          <a:ea typeface="ＭＳ Ｐゴシック" pitchFamily="34" charset="-128"/>
                          <a:cs typeface="Arial" pitchFamily="34" charset="0"/>
                        </a:rPr>
                        <a:t>E</a:t>
                      </a:r>
                      <a:r>
                        <a:rPr kumimoji="0" lang="en-US" sz="1500" b="1" i="0" u="none" strike="noStrike" cap="none" normalizeH="0" baseline="0">
                          <a:ln>
                            <a:noFill/>
                          </a:ln>
                          <a:solidFill>
                            <a:srgbClr val="FFFFFF"/>
                          </a:solidFill>
                          <a:effectLst/>
                          <a:latin typeface="Arial" pitchFamily="34" charset="0"/>
                          <a:ea typeface="ＭＳ Ｐゴシック" pitchFamily="34" charset="-128"/>
                          <a:cs typeface="Arial" pitchFamily="34" charset="0"/>
                        </a:rPr>
                        <a:t>i)</a:t>
                      </a:r>
                      <a:endParaRPr kumimoji="0" lang="en-US" sz="1500" b="1" i="1" u="none" strike="noStrike" cap="none" normalizeH="0" baseline="0">
                        <a:ln>
                          <a:noFill/>
                        </a:ln>
                        <a:solidFill>
                          <a:srgbClr val="FFFFFF"/>
                        </a:solidFill>
                        <a:effectLst/>
                        <a:latin typeface="Arial" pitchFamily="34" charset="0"/>
                        <a:ea typeface="ＭＳ Ｐゴシック" pitchFamily="34" charset="-128"/>
                        <a:cs typeface="Arial" pitchFamily="34"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76092"/>
                    </a:solidFill>
                  </a:tcPr>
                </a:tc>
                <a:extLst>
                  <a:ext uri="{0D108BD9-81ED-4DB2-BD59-A6C34878D82A}">
                    <a16:rowId xmlns:a16="http://schemas.microsoft.com/office/drawing/2014/main" val="10000"/>
                  </a:ext>
                </a:extLst>
              </a:tr>
              <a:tr h="356292">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6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Pass</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6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6</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600" b="1" i="0" u="none" strike="noStrike" cap="none" normalizeH="0" baseline="0">
                          <a:ln>
                            <a:noFill/>
                          </a:ln>
                          <a:solidFill>
                            <a:schemeClr val="tx1"/>
                          </a:solidFill>
                          <a:effectLst/>
                          <a:latin typeface="Arial" pitchFamily="34" charset="0"/>
                          <a:ea typeface="ＭＳ Ｐゴシック" pitchFamily="34" charset="-128"/>
                          <a:cs typeface="Arial" pitchFamily="34" charset="0"/>
                        </a:rPr>
                        <a:t>10 X 0.8 =  8</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1"/>
                  </a:ext>
                </a:extLst>
              </a:tr>
              <a:tr h="356292">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600" b="1" i="0" u="none" strike="noStrike" cap="none" normalizeH="0" baseline="0">
                          <a:ln>
                            <a:noFill/>
                          </a:ln>
                          <a:solidFill>
                            <a:schemeClr val="tx1"/>
                          </a:solidFill>
                          <a:effectLst/>
                          <a:latin typeface="Arial" pitchFamily="34" charset="0"/>
                          <a:ea typeface="ＭＳ Ｐゴシック" pitchFamily="34" charset="-128"/>
                          <a:cs typeface="Arial" pitchFamily="34" charset="0"/>
                        </a:rPr>
                        <a:t>Fail</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6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4</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6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10 X 0.2 =  2</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extLst>
                  <a:ext uri="{0D108BD9-81ED-4DB2-BD59-A6C34878D82A}">
                    <a16:rowId xmlns:a16="http://schemas.microsoft.com/office/drawing/2014/main" val="10002"/>
                  </a:ext>
                </a:extLst>
              </a:tr>
              <a:tr h="357476">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600" b="1" i="0" u="none" strike="noStrike" cap="none" normalizeH="0" baseline="0">
                          <a:ln>
                            <a:noFill/>
                          </a:ln>
                          <a:solidFill>
                            <a:schemeClr val="tx1"/>
                          </a:solidFill>
                          <a:effectLst/>
                          <a:latin typeface="Arial" pitchFamily="34" charset="0"/>
                          <a:ea typeface="ＭＳ Ｐゴシック" pitchFamily="34" charset="-128"/>
                          <a:cs typeface="Arial" pitchFamily="34" charset="0"/>
                        </a:rPr>
                        <a:t>Total</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1600" b="1" i="0" u="none" strike="noStrike" cap="none" normalizeH="0" baseline="0">
                          <a:ln>
                            <a:noFill/>
                          </a:ln>
                          <a:solidFill>
                            <a:schemeClr val="tx1"/>
                          </a:solidFill>
                          <a:effectLst/>
                          <a:latin typeface="Arial" pitchFamily="34" charset="0"/>
                          <a:ea typeface="ＭＳ Ｐゴシック" pitchFamily="34" charset="-128"/>
                          <a:cs typeface="Arial" pitchFamily="34" charset="0"/>
                        </a:rPr>
                        <a:t>10</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endParaRPr kumimoji="0" lang="en-US" sz="16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3"/>
                  </a:ext>
                </a:extLst>
              </a:tr>
            </a:tbl>
          </a:graphicData>
        </a:graphic>
      </p:graphicFrame>
      <p:sp>
        <p:nvSpPr>
          <p:cNvPr id="44075" name="Title 1"/>
          <p:cNvSpPr txBox="1">
            <a:spLocks/>
          </p:cNvSpPr>
          <p:nvPr/>
        </p:nvSpPr>
        <p:spPr bwMode="auto">
          <a:xfrm>
            <a:off x="1595439" y="274638"/>
            <a:ext cx="88217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1436688" algn="l"/>
              </a:tabLst>
              <a:defRPr>
                <a:solidFill>
                  <a:schemeClr val="tx1"/>
                </a:solidFill>
                <a:latin typeface="Arial" pitchFamily="34" charset="0"/>
                <a:ea typeface="ＭＳ Ｐゴシック" pitchFamily="34" charset="-128"/>
              </a:defRPr>
            </a:lvl1pPr>
            <a:lvl2pPr marL="742950" indent="-285750" eaLnBrk="0" hangingPunct="0">
              <a:tabLst>
                <a:tab pos="1436688" algn="l"/>
              </a:tabLst>
              <a:defRPr>
                <a:solidFill>
                  <a:schemeClr val="tx1"/>
                </a:solidFill>
                <a:latin typeface="Arial" pitchFamily="34" charset="0"/>
                <a:ea typeface="ＭＳ Ｐゴシック" pitchFamily="34" charset="-128"/>
              </a:defRPr>
            </a:lvl2pPr>
            <a:lvl3pPr marL="1143000" indent="-228600" eaLnBrk="0" hangingPunct="0">
              <a:tabLst>
                <a:tab pos="1436688" algn="l"/>
              </a:tabLst>
              <a:defRPr>
                <a:solidFill>
                  <a:schemeClr val="tx1"/>
                </a:solidFill>
                <a:latin typeface="Arial" pitchFamily="34" charset="0"/>
                <a:ea typeface="ＭＳ Ｐゴシック" pitchFamily="34" charset="-128"/>
              </a:defRPr>
            </a:lvl3pPr>
            <a:lvl4pPr marL="1600200" indent="-228600" eaLnBrk="0" hangingPunct="0">
              <a:tabLst>
                <a:tab pos="1436688" algn="l"/>
              </a:tabLst>
              <a:defRPr>
                <a:solidFill>
                  <a:schemeClr val="tx1"/>
                </a:solidFill>
                <a:latin typeface="Arial" pitchFamily="34" charset="0"/>
                <a:ea typeface="ＭＳ Ｐゴシック" pitchFamily="34" charset="-128"/>
              </a:defRPr>
            </a:lvl4pPr>
            <a:lvl5pPr marL="2057400" indent="-228600" eaLnBrk="0" hangingPunct="0">
              <a:tabLst>
                <a:tab pos="1436688" algn="l"/>
              </a:tabLst>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436688" algn="l"/>
              </a:tabLs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436688" algn="l"/>
              </a:tabLs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436688" algn="l"/>
              </a:tabLs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436688" algn="l"/>
              </a:tabLs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kumimoji="0" lang="en-US" sz="3400" b="1"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rPr>
              <a:t>Chi-Square Test for Goodness of Fit</a:t>
            </a:r>
          </a:p>
        </p:txBody>
      </p:sp>
    </p:spTree>
    <p:extLst>
      <p:ext uri="{BB962C8B-B14F-4D97-AF65-F5344CB8AC3E}">
        <p14:creationId xmlns:p14="http://schemas.microsoft.com/office/powerpoint/2010/main" val="824820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1"/>
                                        </p:tgtEl>
                                        <p:attrNameLst>
                                          <p:attrName>style.visibility</p:attrName>
                                        </p:attrNameLst>
                                      </p:cBhvr>
                                      <p:to>
                                        <p:strVal val="visible"/>
                                      </p:to>
                                    </p:set>
                                    <p:anim calcmode="lin" valueType="num">
                                      <p:cBhvr additive="base">
                                        <p:cTn id="7" dur="500" fill="hold"/>
                                        <p:tgtEl>
                                          <p:spTgt spid="40961"/>
                                        </p:tgtEl>
                                        <p:attrNameLst>
                                          <p:attrName>ppt_x</p:attrName>
                                        </p:attrNameLst>
                                      </p:cBhvr>
                                      <p:tavLst>
                                        <p:tav tm="0">
                                          <p:val>
                                            <p:strVal val="0-#ppt_w/2"/>
                                          </p:val>
                                        </p:tav>
                                        <p:tav tm="100000">
                                          <p:val>
                                            <p:strVal val="#ppt_x"/>
                                          </p:val>
                                        </p:tav>
                                      </p:tavLst>
                                    </p:anim>
                                    <p:anim calcmode="lin" valueType="num">
                                      <p:cBhvr additive="base">
                                        <p:cTn id="8" dur="500" fill="hold"/>
                                        <p:tgtEl>
                                          <p:spTgt spid="4096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61576" presetClass="entr" presetSubtype="0" fill="hold" nodeType="afterEffect">
                                  <p:stCondLst>
                                    <p:cond delay="0"/>
                                  </p:stCondLst>
                                  <p:childTnLst>
                                    <p:set>
                                      <p:cBhvr>
                                        <p:cTn id="11" dur="1" fill="hold">
                                          <p:stCondLst>
                                            <p:cond delay="499"/>
                                          </p:stCondLst>
                                        </p:cTn>
                                        <p:tgtEl>
                                          <p:spTgt spid="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40979"/>
                                        </p:tgtEl>
                                        <p:attrNameLst>
                                          <p:attrName>style.visibility</p:attrName>
                                        </p:attrNameLst>
                                      </p:cBhvr>
                                      <p:to>
                                        <p:strVal val="visible"/>
                                      </p:to>
                                    </p:set>
                                    <p:anim calcmode="lin" valueType="num">
                                      <p:cBhvr additive="base">
                                        <p:cTn id="16" dur="500" fill="hold"/>
                                        <p:tgtEl>
                                          <p:spTgt spid="40979"/>
                                        </p:tgtEl>
                                        <p:attrNameLst>
                                          <p:attrName>ppt_x</p:attrName>
                                        </p:attrNameLst>
                                      </p:cBhvr>
                                      <p:tavLst>
                                        <p:tav tm="0">
                                          <p:val>
                                            <p:strVal val="0-#ppt_w/2"/>
                                          </p:val>
                                        </p:tav>
                                        <p:tav tm="100000">
                                          <p:val>
                                            <p:strVal val="#ppt_x"/>
                                          </p:val>
                                        </p:tav>
                                      </p:tavLst>
                                    </p:anim>
                                    <p:anim calcmode="lin" valueType="num">
                                      <p:cBhvr additive="base">
                                        <p:cTn id="17" dur="500" fill="hold"/>
                                        <p:tgtEl>
                                          <p:spTgt spid="40979"/>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500"/>
                            </p:stCondLst>
                            <p:childTnLst>
                              <p:par>
                                <p:cTn id="19" presetID="561576" presetClass="entr" presetSubtype="0" fill="hold" nodeType="afterEffect">
                                  <p:stCondLst>
                                    <p:cond delay="0"/>
                                  </p:stCondLst>
                                  <p:childTnLst>
                                    <p:set>
                                      <p:cBhvr>
                                        <p:cTn id="20" dur="1" fill="hold">
                                          <p:stCondLst>
                                            <p:cond delay="499"/>
                                          </p:stCondLst>
                                        </p:cTn>
                                        <p:tgtEl>
                                          <p:spTgt spid="41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animBg="1"/>
      <p:bldP spid="40979"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12192000" cy="534832"/>
          </a:xfrm>
        </p:spPr>
        <p:txBody>
          <a:bodyPr>
            <a:normAutofit fontScale="90000"/>
          </a:bodyPr>
          <a:lstStyle/>
          <a:p>
            <a:pPr algn="l" eaLnBrk="1" hangingPunct="1">
              <a:defRPr/>
            </a:pPr>
            <a:r>
              <a:rPr lang="en-US" sz="2700" b="1" dirty="0">
                <a:solidFill>
                  <a:srgbClr val="FF0000"/>
                </a:solidFill>
                <a:ea typeface="+mj-ea"/>
              </a:rPr>
              <a:t>Chi-square test for goodness of fit</a:t>
            </a:r>
            <a:br>
              <a:rPr lang="en-US" sz="2700" b="1" dirty="0">
                <a:solidFill>
                  <a:srgbClr val="FF0000"/>
                </a:solidFill>
                <a:ea typeface="+mj-ea"/>
              </a:rPr>
            </a:br>
            <a:endParaRPr lang="en-MY" dirty="0">
              <a:solidFill>
                <a:srgbClr val="FF0000"/>
              </a:solidFill>
              <a:ea typeface="+mj-ea"/>
            </a:endParaRPr>
          </a:p>
        </p:txBody>
      </p:sp>
      <p:sp>
        <p:nvSpPr>
          <p:cNvPr id="5" name="TextBox 4">
            <a:extLst>
              <a:ext uri="{FF2B5EF4-FFF2-40B4-BE49-F238E27FC236}">
                <a16:creationId xmlns:a16="http://schemas.microsoft.com/office/drawing/2014/main" id="{3791DEBD-A1B6-49B0-9CC6-7C5B8D4150A8}"/>
              </a:ext>
            </a:extLst>
          </p:cNvPr>
          <p:cNvSpPr txBox="1"/>
          <p:nvPr/>
        </p:nvSpPr>
        <p:spPr>
          <a:xfrm>
            <a:off x="0" y="566678"/>
            <a:ext cx="12192000" cy="1631216"/>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DAEDEF">
                    <a:lumMod val="50000"/>
                  </a:srgbClr>
                </a:solidFill>
                <a:effectLst/>
                <a:uLnTx/>
                <a:uFillTx/>
                <a:latin typeface="Arial"/>
                <a:ea typeface="+mn-ea"/>
                <a:cs typeface="+mn-cs"/>
              </a:rPr>
              <a:t>Example</a:t>
            </a:r>
            <a:r>
              <a:rPr kumimoji="0" lang="en-US" sz="2000" b="0" i="0" u="none" strike="noStrike" kern="1200" cap="none" spc="0" normalizeH="0" baseline="0" noProof="0" dirty="0">
                <a:ln>
                  <a:noFill/>
                </a:ln>
                <a:solidFill>
                  <a:srgbClr val="000000"/>
                </a:solidFill>
                <a:effectLst/>
                <a:uLnTx/>
                <a:uFillTx/>
                <a:latin typeface="Arial"/>
                <a:ea typeface="+mn-ea"/>
                <a:cs typeface="+mn-cs"/>
              </a:rPr>
              <a:t> of research question: I will test whether the number of smokers in the survey4ED.sav data file is equivalent to that reported in the literature from a previous larger nationwide study (20%).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DAEDEF">
                    <a:lumMod val="50000"/>
                  </a:srgbClr>
                </a:solidFill>
                <a:effectLst/>
                <a:uLnTx/>
                <a:uFillTx/>
                <a:latin typeface="Arial"/>
                <a:ea typeface="+mn-ea"/>
                <a:cs typeface="+mn-cs"/>
              </a:rPr>
              <a:t>What you need: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 one categorical variable, with two or more categories: smoker (Yes/No)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 a </a:t>
            </a:r>
            <a:r>
              <a:rPr kumimoji="0" lang="en-US" sz="2000" b="0" i="0" u="none" strike="noStrike" kern="1200" cap="none" spc="0" normalizeH="0" baseline="0" noProof="0" dirty="0" err="1">
                <a:ln>
                  <a:noFill/>
                </a:ln>
                <a:solidFill>
                  <a:srgbClr val="000000"/>
                </a:solidFill>
                <a:effectLst/>
                <a:uLnTx/>
                <a:uFillTx/>
                <a:latin typeface="Arial"/>
                <a:ea typeface="+mn-ea"/>
                <a:cs typeface="+mn-cs"/>
              </a:rPr>
              <a:t>hypothesised</a:t>
            </a:r>
            <a:r>
              <a:rPr kumimoji="0" lang="en-US" sz="2000" b="0" i="0" u="none" strike="noStrike" kern="1200" cap="none" spc="0" normalizeH="0" baseline="0" noProof="0" dirty="0">
                <a:ln>
                  <a:noFill/>
                </a:ln>
                <a:solidFill>
                  <a:srgbClr val="000000"/>
                </a:solidFill>
                <a:effectLst/>
                <a:uLnTx/>
                <a:uFillTx/>
                <a:latin typeface="Arial"/>
                <a:ea typeface="+mn-ea"/>
                <a:cs typeface="+mn-cs"/>
              </a:rPr>
              <a:t> proportion (20% smokers; 80% non-smokers or .2/.8).</a:t>
            </a:r>
            <a:endParaRPr kumimoji="0" lang="en-MY"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TextBox 7">
            <a:extLst>
              <a:ext uri="{FF2B5EF4-FFF2-40B4-BE49-F238E27FC236}">
                <a16:creationId xmlns:a16="http://schemas.microsoft.com/office/drawing/2014/main" id="{C894BA56-556C-41EC-AED6-5F6A6B121506}"/>
              </a:ext>
            </a:extLst>
          </p:cNvPr>
          <p:cNvSpPr txBox="1"/>
          <p:nvPr/>
        </p:nvSpPr>
        <p:spPr>
          <a:xfrm>
            <a:off x="119922" y="2505670"/>
            <a:ext cx="12192000" cy="3785652"/>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Frutiger-Black"/>
                <a:ea typeface="+mn-ea"/>
                <a:cs typeface="+mn-cs"/>
              </a:rPr>
              <a:t>Procedure for chi-square test for goodness of fit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Frutiger-Roman"/>
                <a:ea typeface="+mn-ea"/>
                <a:cs typeface="+mn-cs"/>
              </a:rPr>
              <a:t>To follow along with this example, open the </a:t>
            </a:r>
            <a:r>
              <a:rPr kumimoji="0" lang="en-US" sz="2000" b="1" i="0" u="none" strike="noStrike" kern="1200" cap="none" spc="0" normalizeH="0" baseline="0" noProof="0" dirty="0">
                <a:ln>
                  <a:noFill/>
                </a:ln>
                <a:solidFill>
                  <a:srgbClr val="000000"/>
                </a:solidFill>
                <a:effectLst/>
                <a:uLnTx/>
                <a:uFillTx/>
                <a:latin typeface="Frutiger-Bold"/>
                <a:ea typeface="+mn-ea"/>
                <a:cs typeface="+mn-cs"/>
              </a:rPr>
              <a:t>survey4ED.sav </a:t>
            </a:r>
            <a:r>
              <a:rPr kumimoji="0" lang="en-US" sz="2000" b="0" i="0" u="none" strike="noStrike" kern="1200" cap="none" spc="0" normalizeH="0" baseline="0" noProof="0" dirty="0">
                <a:ln>
                  <a:noFill/>
                </a:ln>
                <a:solidFill>
                  <a:srgbClr val="000000"/>
                </a:solidFill>
                <a:effectLst/>
                <a:uLnTx/>
                <a:uFillTx/>
                <a:latin typeface="Frutiger-Roman"/>
                <a:ea typeface="+mn-ea"/>
                <a:cs typeface="+mn-cs"/>
              </a:rPr>
              <a:t>data file.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Frutiger-Bold"/>
                <a:ea typeface="+mn-ea"/>
                <a:cs typeface="+mn-cs"/>
              </a:rPr>
              <a:t>1. </a:t>
            </a:r>
            <a:r>
              <a:rPr kumimoji="0" lang="en-US" sz="2000" b="0" i="0" u="none" strike="noStrike" kern="1200" cap="none" spc="0" normalizeH="0" baseline="0" noProof="0" dirty="0">
                <a:ln>
                  <a:noFill/>
                </a:ln>
                <a:solidFill>
                  <a:srgbClr val="000000"/>
                </a:solidFill>
                <a:effectLst/>
                <a:uLnTx/>
                <a:uFillTx/>
                <a:latin typeface="Frutiger-Roman"/>
                <a:ea typeface="+mn-ea"/>
                <a:cs typeface="+mn-cs"/>
              </a:rPr>
              <a:t>From the menu at the top of the screen, click on </a:t>
            </a:r>
            <a:r>
              <a:rPr kumimoji="0" lang="en-US" sz="2000" b="1" i="0" u="none" strike="noStrike" kern="1200" cap="none" spc="0" normalizeH="0" baseline="0" noProof="0" dirty="0">
                <a:ln>
                  <a:noFill/>
                </a:ln>
                <a:solidFill>
                  <a:srgbClr val="000000"/>
                </a:solidFill>
                <a:effectLst/>
                <a:uLnTx/>
                <a:uFillTx/>
                <a:latin typeface="Frutiger-Bold"/>
                <a:ea typeface="+mn-ea"/>
                <a:cs typeface="+mn-cs"/>
              </a:rPr>
              <a:t>Analyze</a:t>
            </a:r>
            <a:r>
              <a:rPr kumimoji="0" lang="en-US" sz="2000" b="0" i="0" u="none" strike="noStrike" kern="1200" cap="none" spc="0" normalizeH="0" baseline="0" noProof="0" dirty="0">
                <a:ln>
                  <a:noFill/>
                </a:ln>
                <a:solidFill>
                  <a:srgbClr val="000000"/>
                </a:solidFill>
                <a:effectLst/>
                <a:uLnTx/>
                <a:uFillTx/>
                <a:latin typeface="Frutiger-Roman"/>
                <a:ea typeface="+mn-ea"/>
                <a:cs typeface="+mn-cs"/>
              </a:rPr>
              <a:t>, then select </a:t>
            </a:r>
            <a:r>
              <a:rPr kumimoji="0" lang="en-US" sz="2000" b="1" i="0" u="none" strike="noStrike" kern="1200" cap="none" spc="0" normalizeH="0" baseline="0" noProof="0" dirty="0">
                <a:ln>
                  <a:noFill/>
                </a:ln>
                <a:solidFill>
                  <a:srgbClr val="000000"/>
                </a:solidFill>
                <a:effectLst/>
                <a:uLnTx/>
                <a:uFillTx/>
                <a:latin typeface="Frutiger-Bold"/>
                <a:ea typeface="+mn-ea"/>
                <a:cs typeface="+mn-cs"/>
              </a:rPr>
              <a:t>Non-parametric Tests</a:t>
            </a:r>
            <a:r>
              <a:rPr kumimoji="0" lang="en-US" sz="2000" b="0" i="0" u="none" strike="noStrike" kern="1200" cap="none" spc="0" normalizeH="0" baseline="0" noProof="0" dirty="0">
                <a:ln>
                  <a:noFill/>
                </a:ln>
                <a:solidFill>
                  <a:srgbClr val="000000"/>
                </a:solidFill>
                <a:effectLst/>
                <a:uLnTx/>
                <a:uFillTx/>
                <a:latin typeface="Frutiger-Roman"/>
                <a:ea typeface="+mn-ea"/>
                <a:cs typeface="+mn-cs"/>
              </a:rPr>
              <a:t>, then </a:t>
            </a:r>
            <a:r>
              <a:rPr kumimoji="0" lang="en-US" sz="2000" b="1" i="0" u="none" strike="noStrike" kern="1200" cap="none" spc="0" normalizeH="0" baseline="0" noProof="0" dirty="0">
                <a:ln>
                  <a:noFill/>
                </a:ln>
                <a:solidFill>
                  <a:srgbClr val="000000"/>
                </a:solidFill>
                <a:effectLst/>
                <a:uLnTx/>
                <a:uFillTx/>
                <a:latin typeface="Frutiger-Bold"/>
                <a:ea typeface="+mn-ea"/>
                <a:cs typeface="+mn-cs"/>
              </a:rPr>
              <a:t>Legacy Dialogs </a:t>
            </a:r>
            <a:r>
              <a:rPr kumimoji="0" lang="en-US" sz="2000" b="0" i="0" u="none" strike="noStrike" kern="1200" cap="none" spc="0" normalizeH="0" baseline="0" noProof="0" dirty="0">
                <a:ln>
                  <a:noFill/>
                </a:ln>
                <a:solidFill>
                  <a:srgbClr val="000000"/>
                </a:solidFill>
                <a:effectLst/>
                <a:uLnTx/>
                <a:uFillTx/>
                <a:latin typeface="Frutiger-Roman"/>
                <a:ea typeface="+mn-ea"/>
                <a:cs typeface="+mn-cs"/>
              </a:rPr>
              <a:t>and then </a:t>
            </a:r>
            <a:r>
              <a:rPr kumimoji="0" lang="en-US" sz="2000" b="1" i="0" u="none" strike="noStrike" kern="1200" cap="none" spc="0" normalizeH="0" baseline="0" noProof="0" dirty="0">
                <a:ln>
                  <a:noFill/>
                </a:ln>
                <a:solidFill>
                  <a:srgbClr val="000000"/>
                </a:solidFill>
                <a:effectLst/>
                <a:uLnTx/>
                <a:uFillTx/>
                <a:latin typeface="Frutiger-Bold"/>
                <a:ea typeface="+mn-ea"/>
                <a:cs typeface="+mn-cs"/>
              </a:rPr>
              <a:t>Chi-Square</a:t>
            </a:r>
            <a:r>
              <a:rPr kumimoji="0" lang="en-US" sz="2000" b="0" i="0" u="none" strike="noStrike" kern="1200" cap="none" spc="0" normalizeH="0" baseline="0" noProof="0" dirty="0">
                <a:ln>
                  <a:noFill/>
                </a:ln>
                <a:solidFill>
                  <a:srgbClr val="000000"/>
                </a:solidFill>
                <a:effectLst/>
                <a:uLnTx/>
                <a:uFillTx/>
                <a:latin typeface="Frutiger-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Frutiger-Bold"/>
                <a:ea typeface="+mn-ea"/>
                <a:cs typeface="+mn-cs"/>
              </a:rPr>
              <a:t>2. </a:t>
            </a:r>
            <a:r>
              <a:rPr kumimoji="0" lang="en-US" sz="2000" b="0" i="0" u="none" strike="noStrike" kern="1200" cap="none" spc="0" normalizeH="0" baseline="0" noProof="0" dirty="0">
                <a:ln>
                  <a:noFill/>
                </a:ln>
                <a:solidFill>
                  <a:srgbClr val="000000"/>
                </a:solidFill>
                <a:effectLst/>
                <a:uLnTx/>
                <a:uFillTx/>
                <a:latin typeface="Frutiger-Roman"/>
                <a:ea typeface="+mn-ea"/>
                <a:cs typeface="+mn-cs"/>
              </a:rPr>
              <a:t>Click on the categorical variable (smoker) and click on the arrow to move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Frutiger-Roman"/>
                <a:ea typeface="+mn-ea"/>
                <a:cs typeface="+mn-cs"/>
              </a:rPr>
              <a:t>it into the </a:t>
            </a:r>
            <a:r>
              <a:rPr kumimoji="0" lang="en-US" sz="2000" b="1" i="0" u="none" strike="noStrike" kern="1200" cap="none" spc="0" normalizeH="0" baseline="0" noProof="0" dirty="0">
                <a:ln>
                  <a:noFill/>
                </a:ln>
                <a:solidFill>
                  <a:srgbClr val="000000"/>
                </a:solidFill>
                <a:effectLst/>
                <a:uLnTx/>
                <a:uFillTx/>
                <a:latin typeface="Frutiger-Bold"/>
                <a:ea typeface="+mn-ea"/>
                <a:cs typeface="+mn-cs"/>
              </a:rPr>
              <a:t>Test Variable List </a:t>
            </a:r>
            <a:r>
              <a:rPr kumimoji="0" lang="en-US" sz="2000" b="0" i="0" u="none" strike="noStrike" kern="1200" cap="none" spc="0" normalizeH="0" baseline="0" noProof="0" dirty="0">
                <a:ln>
                  <a:noFill/>
                </a:ln>
                <a:solidFill>
                  <a:srgbClr val="000000"/>
                </a:solidFill>
                <a:effectLst/>
                <a:uLnTx/>
                <a:uFillTx/>
                <a:latin typeface="Frutiger-Roman"/>
                <a:ea typeface="+mn-ea"/>
                <a:cs typeface="+mn-cs"/>
              </a:rPr>
              <a:t>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Frutiger-Bold"/>
                <a:ea typeface="+mn-ea"/>
                <a:cs typeface="+mn-cs"/>
              </a:rPr>
              <a:t>3. </a:t>
            </a:r>
            <a:r>
              <a:rPr kumimoji="0" lang="en-US" sz="2000" b="0" i="0" u="none" strike="noStrike" kern="1200" cap="none" spc="0" normalizeH="0" baseline="0" noProof="0" dirty="0">
                <a:ln>
                  <a:noFill/>
                </a:ln>
                <a:solidFill>
                  <a:srgbClr val="000000"/>
                </a:solidFill>
                <a:effectLst/>
                <a:uLnTx/>
                <a:uFillTx/>
                <a:latin typeface="Frutiger-Roman"/>
                <a:ea typeface="+mn-ea"/>
                <a:cs typeface="+mn-cs"/>
              </a:rPr>
              <a:t>In the </a:t>
            </a:r>
            <a:r>
              <a:rPr kumimoji="0" lang="en-US" sz="2000" b="1" i="0" u="none" strike="noStrike" kern="1200" cap="none" spc="0" normalizeH="0" baseline="0" noProof="0" dirty="0">
                <a:ln>
                  <a:noFill/>
                </a:ln>
                <a:solidFill>
                  <a:srgbClr val="000000"/>
                </a:solidFill>
                <a:effectLst/>
                <a:uLnTx/>
                <a:uFillTx/>
                <a:latin typeface="Frutiger-Bold"/>
                <a:ea typeface="+mn-ea"/>
                <a:cs typeface="+mn-cs"/>
              </a:rPr>
              <a:t>Expected Values </a:t>
            </a:r>
            <a:r>
              <a:rPr kumimoji="0" lang="en-US" sz="2000" b="0" i="0" u="none" strike="noStrike" kern="1200" cap="none" spc="0" normalizeH="0" baseline="0" noProof="0" dirty="0">
                <a:ln>
                  <a:noFill/>
                </a:ln>
                <a:solidFill>
                  <a:srgbClr val="000000"/>
                </a:solidFill>
                <a:effectLst/>
                <a:uLnTx/>
                <a:uFillTx/>
                <a:latin typeface="Frutiger-Roman"/>
                <a:ea typeface="+mn-ea"/>
                <a:cs typeface="+mn-cs"/>
              </a:rPr>
              <a:t>section, click on the </a:t>
            </a:r>
            <a:r>
              <a:rPr kumimoji="0" lang="en-US" sz="2000" b="1" i="0" u="none" strike="noStrike" kern="1200" cap="none" spc="0" normalizeH="0" baseline="0" noProof="0" dirty="0">
                <a:ln>
                  <a:noFill/>
                </a:ln>
                <a:solidFill>
                  <a:srgbClr val="000000"/>
                </a:solidFill>
                <a:effectLst/>
                <a:uLnTx/>
                <a:uFillTx/>
                <a:latin typeface="Frutiger-Bold"/>
                <a:ea typeface="+mn-ea"/>
                <a:cs typeface="+mn-cs"/>
              </a:rPr>
              <a:t>Values </a:t>
            </a:r>
            <a:r>
              <a:rPr kumimoji="0" lang="en-US" sz="2000" b="0" i="0" u="none" strike="noStrike" kern="1200" cap="none" spc="0" normalizeH="0" baseline="0" noProof="0" dirty="0">
                <a:ln>
                  <a:noFill/>
                </a:ln>
                <a:solidFill>
                  <a:srgbClr val="000000"/>
                </a:solidFill>
                <a:effectLst/>
                <a:uLnTx/>
                <a:uFillTx/>
                <a:latin typeface="Frutiger-Roman"/>
                <a:ea typeface="+mn-ea"/>
                <a:cs typeface="+mn-cs"/>
              </a:rPr>
              <a:t>option. In the </a:t>
            </a:r>
            <a:r>
              <a:rPr kumimoji="0" lang="en-US" sz="2000" b="1" i="0" u="none" strike="noStrike" kern="1200" cap="none" spc="0" normalizeH="0" baseline="0" noProof="0" dirty="0">
                <a:ln>
                  <a:noFill/>
                </a:ln>
                <a:solidFill>
                  <a:srgbClr val="000000"/>
                </a:solidFill>
                <a:effectLst/>
                <a:uLnTx/>
                <a:uFillTx/>
                <a:latin typeface="Frutiger-Bold"/>
                <a:ea typeface="+mn-ea"/>
                <a:cs typeface="+mn-cs"/>
              </a:rPr>
              <a:t>Values </a:t>
            </a:r>
            <a:r>
              <a:rPr kumimoji="0" lang="en-US" sz="2000" b="0" i="0" u="none" strike="noStrike" kern="1200" cap="none" spc="0" normalizeH="0" baseline="0" noProof="0" dirty="0">
                <a:ln>
                  <a:noFill/>
                </a:ln>
                <a:solidFill>
                  <a:srgbClr val="000000"/>
                </a:solidFill>
                <a:effectLst/>
                <a:uLnTx/>
                <a:uFillTx/>
                <a:latin typeface="Frutiger-Roman"/>
                <a:ea typeface="+mn-ea"/>
                <a:cs typeface="+mn-cs"/>
              </a:rPr>
              <a:t>box, you need to type in two values.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Frutiger-Roman"/>
                <a:ea typeface="+mn-ea"/>
                <a:cs typeface="+mn-cs"/>
              </a:rPr>
              <a:t>• The first value (.2) corresponds with the expected proportion for the first coded value for the variable (1=yes, smoker). Click on </a:t>
            </a:r>
            <a:r>
              <a:rPr kumimoji="0" lang="en-US" sz="2000" b="1" i="0" u="none" strike="noStrike" kern="1200" cap="none" spc="0" normalizeH="0" baseline="0" noProof="0" dirty="0">
                <a:ln>
                  <a:noFill/>
                </a:ln>
                <a:solidFill>
                  <a:srgbClr val="000000"/>
                </a:solidFill>
                <a:effectLst/>
                <a:uLnTx/>
                <a:uFillTx/>
                <a:latin typeface="Frutiger-Bold"/>
                <a:ea typeface="+mn-ea"/>
                <a:cs typeface="+mn-cs"/>
              </a:rPr>
              <a:t>Add</a:t>
            </a:r>
            <a:r>
              <a:rPr kumimoji="0" lang="en-US" sz="2000" b="0" i="0" u="none" strike="noStrike" kern="1200" cap="none" spc="0" normalizeH="0" baseline="0" noProof="0" dirty="0">
                <a:ln>
                  <a:noFill/>
                </a:ln>
                <a:solidFill>
                  <a:srgbClr val="000000"/>
                </a:solidFill>
                <a:effectLst/>
                <a:uLnTx/>
                <a:uFillTx/>
                <a:latin typeface="Frutiger-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Frutiger-Roman"/>
                <a:ea typeface="+mn-ea"/>
                <a:cs typeface="+mn-cs"/>
              </a:rPr>
              <a:t>• Type in the second value (.8), which is the expected proportion for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Frutiger-Roman"/>
                <a:ea typeface="+mn-ea"/>
                <a:cs typeface="+mn-cs"/>
              </a:rPr>
              <a:t>second coded value (2=no, non-smoker). Click on </a:t>
            </a:r>
            <a:r>
              <a:rPr kumimoji="0" lang="en-US" sz="2000" b="1" i="0" u="none" strike="noStrike" kern="1200" cap="none" spc="0" normalizeH="0" baseline="0" noProof="0" dirty="0">
                <a:ln>
                  <a:noFill/>
                </a:ln>
                <a:solidFill>
                  <a:srgbClr val="000000"/>
                </a:solidFill>
                <a:effectLst/>
                <a:uLnTx/>
                <a:uFillTx/>
                <a:latin typeface="Frutiger-Bold"/>
                <a:ea typeface="+mn-ea"/>
                <a:cs typeface="+mn-cs"/>
              </a:rPr>
              <a:t>Add</a:t>
            </a:r>
            <a:r>
              <a:rPr kumimoji="0" lang="en-US" sz="2000" b="0" i="0" u="none" strike="noStrike" kern="1200" cap="none" spc="0" normalizeH="0" baseline="0" noProof="0" dirty="0">
                <a:ln>
                  <a:noFill/>
                </a:ln>
                <a:solidFill>
                  <a:srgbClr val="000000"/>
                </a:solidFill>
                <a:effectLst/>
                <a:uLnTx/>
                <a:uFillTx/>
                <a:latin typeface="Frutiger-Roman"/>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000" b="1" i="0" u="none" strike="noStrike" kern="1200" cap="none" spc="0" normalizeH="0" baseline="0" noProof="0" dirty="0">
                <a:ln>
                  <a:noFill/>
                </a:ln>
                <a:solidFill>
                  <a:srgbClr val="000000"/>
                </a:solidFill>
                <a:effectLst/>
                <a:uLnTx/>
                <a:uFillTx/>
                <a:latin typeface="Frutiger-Bold"/>
                <a:ea typeface="+mn-ea"/>
                <a:cs typeface="+mn-cs"/>
              </a:rPr>
              <a:t>4. </a:t>
            </a:r>
            <a:r>
              <a:rPr kumimoji="0" lang="en-MY" sz="2000" b="0" i="0" u="none" strike="noStrike" kern="1200" cap="none" spc="0" normalizeH="0" baseline="0" noProof="0" dirty="0">
                <a:ln>
                  <a:noFill/>
                </a:ln>
                <a:solidFill>
                  <a:srgbClr val="000000"/>
                </a:solidFill>
                <a:effectLst/>
                <a:uLnTx/>
                <a:uFillTx/>
                <a:latin typeface="Frutiger-Roman"/>
                <a:ea typeface="+mn-ea"/>
                <a:cs typeface="+mn-cs"/>
              </a:rPr>
              <a:t>Click on </a:t>
            </a:r>
            <a:r>
              <a:rPr kumimoji="0" lang="en-MY" sz="2000" b="1" i="0" u="none" strike="noStrike" kern="1200" cap="none" spc="0" normalizeH="0" baseline="0" noProof="0" dirty="0">
                <a:ln>
                  <a:noFill/>
                </a:ln>
                <a:solidFill>
                  <a:srgbClr val="000000"/>
                </a:solidFill>
                <a:effectLst/>
                <a:uLnTx/>
                <a:uFillTx/>
                <a:latin typeface="Frutiger-Bold"/>
                <a:ea typeface="+mn-ea"/>
                <a:cs typeface="+mn-cs"/>
              </a:rPr>
              <a:t>OK</a:t>
            </a:r>
            <a:endParaRPr kumimoji="0" lang="en-MY" sz="4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298439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12192000" cy="534832"/>
          </a:xfrm>
        </p:spPr>
        <p:txBody>
          <a:bodyPr>
            <a:normAutofit fontScale="90000"/>
          </a:bodyPr>
          <a:lstStyle/>
          <a:p>
            <a:pPr algn="l" eaLnBrk="1" hangingPunct="1">
              <a:defRPr/>
            </a:pPr>
            <a:r>
              <a:rPr lang="en-US" sz="2700" b="1" dirty="0">
                <a:solidFill>
                  <a:srgbClr val="FF0000"/>
                </a:solidFill>
                <a:ea typeface="+mj-ea"/>
              </a:rPr>
              <a:t>Chi-square test for goodness of fit</a:t>
            </a:r>
            <a:br>
              <a:rPr lang="en-US" sz="2700" b="1" dirty="0">
                <a:solidFill>
                  <a:srgbClr val="FF0000"/>
                </a:solidFill>
                <a:ea typeface="+mj-ea"/>
              </a:rPr>
            </a:br>
            <a:endParaRPr lang="en-MY" dirty="0">
              <a:solidFill>
                <a:srgbClr val="FF0000"/>
              </a:solidFill>
              <a:ea typeface="+mj-ea"/>
            </a:endParaRPr>
          </a:p>
        </p:txBody>
      </p:sp>
      <p:pic>
        <p:nvPicPr>
          <p:cNvPr id="4" name="Picture 3">
            <a:extLst>
              <a:ext uri="{FF2B5EF4-FFF2-40B4-BE49-F238E27FC236}">
                <a16:creationId xmlns:a16="http://schemas.microsoft.com/office/drawing/2014/main" id="{4205DEE6-EC10-4D19-AC03-BBE73613A782}"/>
              </a:ext>
            </a:extLst>
          </p:cNvPr>
          <p:cNvPicPr>
            <a:picLocks noChangeAspect="1"/>
          </p:cNvPicPr>
          <p:nvPr/>
        </p:nvPicPr>
        <p:blipFill>
          <a:blip r:embed="rId2"/>
          <a:stretch>
            <a:fillRect/>
          </a:stretch>
        </p:blipFill>
        <p:spPr>
          <a:xfrm>
            <a:off x="0" y="542053"/>
            <a:ext cx="6096000" cy="5546750"/>
          </a:xfrm>
          <a:prstGeom prst="rect">
            <a:avLst/>
          </a:prstGeom>
          <a:ln>
            <a:solidFill>
              <a:srgbClr val="FF0000"/>
            </a:solidFill>
          </a:ln>
        </p:spPr>
      </p:pic>
      <p:sp>
        <p:nvSpPr>
          <p:cNvPr id="9" name="TextBox 8">
            <a:extLst>
              <a:ext uri="{FF2B5EF4-FFF2-40B4-BE49-F238E27FC236}">
                <a16:creationId xmlns:a16="http://schemas.microsoft.com/office/drawing/2014/main" id="{84026D3B-0941-490D-A335-32825936D73F}"/>
              </a:ext>
            </a:extLst>
          </p:cNvPr>
          <p:cNvSpPr txBox="1"/>
          <p:nvPr/>
        </p:nvSpPr>
        <p:spPr>
          <a:xfrm>
            <a:off x="6232161" y="797510"/>
            <a:ext cx="5959839" cy="5262979"/>
          </a:xfrm>
          <a:prstGeom prst="rect">
            <a:avLst/>
          </a:prstGeom>
          <a:no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DAEDEF">
                    <a:lumMod val="50000"/>
                  </a:srgbClr>
                </a:solidFill>
                <a:effectLst/>
                <a:uLnTx/>
                <a:uFillTx/>
                <a:latin typeface="Frutiger-Black"/>
                <a:ea typeface="+mn-ea"/>
                <a:cs typeface="+mn-cs"/>
              </a:rPr>
              <a:t>Interpretation of output from chi-square for goodness of fit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inion-Regular"/>
                <a:ea typeface="+mn-ea"/>
                <a:cs typeface="+mn-cs"/>
              </a:rPr>
              <a:t>In the first table the observed frequencies from the current data fi le are presented, showing that 85 out of the 436 (19.5%) were smokers. The expected N from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inion-Regular"/>
                <a:ea typeface="+mn-ea"/>
                <a:cs typeface="+mn-cs"/>
              </a:rPr>
              <a:t>previously reported proportion specified (20%) is given. In this case, 87 cases were expected, while 85 were observed.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inion-Regular"/>
                <a:ea typeface="+mn-ea"/>
                <a:cs typeface="+mn-cs"/>
              </a:rPr>
              <a:t>The </a:t>
            </a:r>
            <a:r>
              <a:rPr kumimoji="0" lang="en-US" sz="2400" b="1" i="0" u="none" strike="noStrike" kern="1200" cap="none" spc="0" normalizeH="0" baseline="0" noProof="0" dirty="0">
                <a:ln>
                  <a:noFill/>
                </a:ln>
                <a:solidFill>
                  <a:srgbClr val="000000"/>
                </a:solidFill>
                <a:effectLst/>
                <a:uLnTx/>
                <a:uFillTx/>
                <a:latin typeface="Minion-Bold"/>
                <a:ea typeface="+mn-ea"/>
                <a:cs typeface="+mn-cs"/>
              </a:rPr>
              <a:t>Test Statistics </a:t>
            </a:r>
            <a:r>
              <a:rPr kumimoji="0" lang="en-US" sz="2400" b="0" i="0" u="none" strike="noStrike" kern="1200" cap="none" spc="0" normalizeH="0" baseline="0" noProof="0" dirty="0">
                <a:ln>
                  <a:noFill/>
                </a:ln>
                <a:solidFill>
                  <a:srgbClr val="000000"/>
                </a:solidFill>
                <a:effectLst/>
                <a:uLnTx/>
                <a:uFillTx/>
                <a:latin typeface="Minion-Regular"/>
                <a:ea typeface="+mn-ea"/>
                <a:cs typeface="+mn-cs"/>
              </a:rPr>
              <a:t>table reports the results of the </a:t>
            </a:r>
            <a:r>
              <a:rPr kumimoji="0" lang="en-US" sz="2400" b="1" i="0" u="none" strike="noStrike" kern="1200" cap="none" spc="0" normalizeH="0" baseline="0" noProof="0" dirty="0">
                <a:ln>
                  <a:noFill/>
                </a:ln>
                <a:solidFill>
                  <a:srgbClr val="000000"/>
                </a:solidFill>
                <a:effectLst/>
                <a:uLnTx/>
                <a:uFillTx/>
                <a:latin typeface="Minion-Bold"/>
                <a:ea typeface="+mn-ea"/>
                <a:cs typeface="+mn-cs"/>
              </a:rPr>
              <a:t>Chi-Square Test</a:t>
            </a:r>
            <a:r>
              <a:rPr kumimoji="0" lang="en-US" sz="2400" b="0" i="0" u="none" strike="noStrike" kern="1200" cap="none" spc="0" normalizeH="0" baseline="0" noProof="0" dirty="0">
                <a:ln>
                  <a:noFill/>
                </a:ln>
                <a:solidFill>
                  <a:srgbClr val="000000"/>
                </a:solidFill>
                <a:effectLst/>
                <a:uLnTx/>
                <a:uFillTx/>
                <a:latin typeface="Minion-Regular"/>
                <a:ea typeface="+mn-ea"/>
                <a:cs typeface="+mn-cs"/>
              </a:rPr>
              <a:t>, which compares the expected and observed values. In this case, the discrepancy is very small and not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inion-Regular"/>
                <a:ea typeface="+mn-ea"/>
                <a:cs typeface="+mn-cs"/>
              </a:rPr>
              <a:t>statistically significant (</a:t>
            </a:r>
            <a:r>
              <a:rPr kumimoji="0" lang="en-US" sz="2400" b="1" i="0" u="none" strike="noStrike" kern="1200" cap="none" spc="0" normalizeH="0" baseline="0" noProof="0" dirty="0" err="1">
                <a:ln>
                  <a:noFill/>
                </a:ln>
                <a:solidFill>
                  <a:srgbClr val="000000"/>
                </a:solidFill>
                <a:effectLst/>
                <a:uLnTx/>
                <a:uFillTx/>
                <a:latin typeface="Minion-Bold"/>
                <a:ea typeface="+mn-ea"/>
                <a:cs typeface="+mn-cs"/>
              </a:rPr>
              <a:t>Asymp</a:t>
            </a:r>
            <a:r>
              <a:rPr kumimoji="0" lang="en-US" sz="2400" b="0" i="0" u="none" strike="noStrike" kern="1200" cap="none" spc="0" normalizeH="0" baseline="0" noProof="0" dirty="0">
                <a:ln>
                  <a:noFill/>
                </a:ln>
                <a:solidFill>
                  <a:srgbClr val="000000"/>
                </a:solidFill>
                <a:effectLst/>
                <a:uLnTx/>
                <a:uFillTx/>
                <a:latin typeface="Minion-Regular"/>
                <a:ea typeface="+mn-ea"/>
                <a:cs typeface="+mn-cs"/>
              </a:rPr>
              <a:t>. </a:t>
            </a:r>
            <a:r>
              <a:rPr kumimoji="0" lang="en-US" sz="2400" b="1" i="0" u="none" strike="noStrike" kern="1200" cap="none" spc="0" normalizeH="0" baseline="0" noProof="0" dirty="0">
                <a:ln>
                  <a:noFill/>
                </a:ln>
                <a:solidFill>
                  <a:srgbClr val="000000"/>
                </a:solidFill>
                <a:effectLst/>
                <a:uLnTx/>
                <a:uFillTx/>
                <a:latin typeface="Minion-Bold"/>
                <a:ea typeface="+mn-ea"/>
                <a:cs typeface="+mn-cs"/>
              </a:rPr>
              <a:t>Sig. </a:t>
            </a:r>
            <a:r>
              <a:rPr kumimoji="0" lang="en-US" sz="2400" b="0" i="0" u="none" strike="noStrike" kern="1200" cap="none" spc="0" normalizeH="0" baseline="0" noProof="0" dirty="0">
                <a:ln>
                  <a:noFill/>
                </a:ln>
                <a:solidFill>
                  <a:srgbClr val="000000"/>
                </a:solidFill>
                <a:effectLst/>
                <a:uLnTx/>
                <a:uFillTx/>
                <a:latin typeface="Minion-Regular"/>
                <a:ea typeface="+mn-ea"/>
                <a:cs typeface="+mn-cs"/>
              </a:rPr>
              <a:t>= .79).</a:t>
            </a:r>
            <a:endParaRPr kumimoji="0" lang="en-MY" sz="40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0" name="Straight Arrow Connector 9">
            <a:extLst>
              <a:ext uri="{FF2B5EF4-FFF2-40B4-BE49-F238E27FC236}">
                <a16:creationId xmlns:a16="http://schemas.microsoft.com/office/drawing/2014/main" id="{B81163EA-23B1-44DD-971C-C531628323B9}"/>
              </a:ext>
            </a:extLst>
          </p:cNvPr>
          <p:cNvCxnSpPr>
            <a:cxnSpLocks/>
          </p:cNvCxnSpPr>
          <p:nvPr/>
        </p:nvCxnSpPr>
        <p:spPr bwMode="auto">
          <a:xfrm flipH="1" flipV="1">
            <a:off x="1708880" y="2488367"/>
            <a:ext cx="4523281" cy="10493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2177566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A3A66618-60F3-4D2B-88D7-F8D21CAB9231}"/>
              </a:ext>
            </a:extLst>
          </p:cNvPr>
          <p:cNvSpPr>
            <a:spLocks noGrp="1"/>
          </p:cNvSpPr>
          <p:nvPr>
            <p:ph type="title"/>
          </p:nvPr>
        </p:nvSpPr>
        <p:spPr>
          <a:xfrm>
            <a:off x="471488" y="0"/>
            <a:ext cx="11487149" cy="1143000"/>
          </a:xfrm>
        </p:spPr>
        <p:txBody>
          <a:bodyPr/>
          <a:lstStyle/>
          <a:p>
            <a:pPr eaLnBrk="1" hangingPunct="1"/>
            <a:r>
              <a:rPr lang="en-US" altLang="en-US" sz="5400" b="1" dirty="0">
                <a:solidFill>
                  <a:srgbClr val="FF0000"/>
                </a:solidFill>
              </a:rPr>
              <a:t>TEST </a:t>
            </a:r>
            <a:r>
              <a:rPr lang="en-US" altLang="en-US" b="1" dirty="0">
                <a:solidFill>
                  <a:srgbClr val="FF0000"/>
                </a:solidFill>
              </a:rPr>
              <a:t>OF GOODNESS OF FIT– CHI SQUARE</a:t>
            </a:r>
            <a:endParaRPr lang="en-US" altLang="en-US" sz="5400" b="1" dirty="0">
              <a:solidFill>
                <a:srgbClr val="FF0000"/>
              </a:solidFill>
            </a:endParaRPr>
          </a:p>
        </p:txBody>
      </p:sp>
      <p:sp>
        <p:nvSpPr>
          <p:cNvPr id="3" name="Text Placeholder 2">
            <a:extLst>
              <a:ext uri="{FF2B5EF4-FFF2-40B4-BE49-F238E27FC236}">
                <a16:creationId xmlns:a16="http://schemas.microsoft.com/office/drawing/2014/main" id="{3226D97C-095E-4C6E-B9EC-2DD3AA7E8EEC}"/>
              </a:ext>
            </a:extLst>
          </p:cNvPr>
          <p:cNvSpPr>
            <a:spLocks noGrp="1"/>
          </p:cNvSpPr>
          <p:nvPr>
            <p:ph type="body" sz="half" idx="1"/>
          </p:nvPr>
        </p:nvSpPr>
        <p:spPr>
          <a:xfrm>
            <a:off x="0" y="1028701"/>
            <a:ext cx="12192000" cy="4525963"/>
          </a:xfrm>
        </p:spPr>
        <p:txBody>
          <a:bodyPr rtlCol="0">
            <a:normAutofit fontScale="85000" lnSpcReduction="10000"/>
          </a:bodyPr>
          <a:lstStyle/>
          <a:p>
            <a:pPr eaLnBrk="1" fontAlgn="auto" hangingPunct="1">
              <a:spcAft>
                <a:spcPts val="0"/>
              </a:spcAft>
              <a:defRPr/>
            </a:pPr>
            <a:r>
              <a:rPr lang="en-US" dirty="0"/>
              <a:t>Normally with observed data (collected data), we try to fit models or forecast after applying simulated values to the model</a:t>
            </a:r>
          </a:p>
          <a:p>
            <a:pPr eaLnBrk="1" fontAlgn="auto" hangingPunct="1">
              <a:spcAft>
                <a:spcPts val="0"/>
              </a:spcAft>
              <a:defRPr/>
            </a:pPr>
            <a:r>
              <a:rPr lang="en-US" dirty="0"/>
              <a:t>We have to VALIDATE the model, meaning that the model works well, we have to prove</a:t>
            </a:r>
          </a:p>
          <a:p>
            <a:pPr eaLnBrk="1" fontAlgn="auto" hangingPunct="1">
              <a:spcAft>
                <a:spcPts val="0"/>
              </a:spcAft>
              <a:defRPr/>
            </a:pPr>
            <a:r>
              <a:rPr lang="en-US" dirty="0"/>
              <a:t>It is also called back testing</a:t>
            </a:r>
          </a:p>
          <a:p>
            <a:pPr eaLnBrk="1" fontAlgn="auto" hangingPunct="1">
              <a:spcAft>
                <a:spcPts val="0"/>
              </a:spcAft>
              <a:defRPr/>
            </a:pPr>
            <a:r>
              <a:rPr lang="en-US" dirty="0"/>
              <a:t>Here we compare our estimated data with the observed data</a:t>
            </a:r>
          </a:p>
          <a:p>
            <a:pPr eaLnBrk="1" fontAlgn="auto" hangingPunct="1">
              <a:spcAft>
                <a:spcPts val="0"/>
              </a:spcAft>
              <a:defRPr/>
            </a:pPr>
            <a:r>
              <a:rPr lang="en-US" dirty="0"/>
              <a:t>If the predicted data matches with the observed data, we say our model is perfect</a:t>
            </a:r>
          </a:p>
          <a:p>
            <a:pPr eaLnBrk="1" fontAlgn="auto" hangingPunct="1">
              <a:spcAft>
                <a:spcPts val="0"/>
              </a:spcAft>
              <a:defRPr/>
            </a:pPr>
            <a:r>
              <a:rPr lang="en-US" dirty="0"/>
              <a:t>If some small deviations are there (say less than 0.05) we say the model is good</a:t>
            </a:r>
          </a:p>
          <a:p>
            <a:pPr eaLnBrk="1" fontAlgn="auto" hangingPunct="1">
              <a:spcAft>
                <a:spcPts val="0"/>
              </a:spcAft>
              <a:defRPr/>
            </a:pPr>
            <a:r>
              <a:rPr lang="en-US" dirty="0"/>
              <a:t>If more small deviations are noted (say more than 0.05) we say the model is undependable</a:t>
            </a:r>
          </a:p>
        </p:txBody>
      </p:sp>
      <p:sp>
        <p:nvSpPr>
          <p:cNvPr id="113668" name="Rectangle 1">
            <a:extLst>
              <a:ext uri="{FF2B5EF4-FFF2-40B4-BE49-F238E27FC236}">
                <a16:creationId xmlns:a16="http://schemas.microsoft.com/office/drawing/2014/main" id="{CD6A63E4-5204-4C36-ABDF-FE9745176352}"/>
              </a:ext>
            </a:extLst>
          </p:cNvPr>
          <p:cNvSpPr>
            <a:spLocks noChangeArrowheads="1"/>
          </p:cNvSpPr>
          <p:nvPr/>
        </p:nvSpPr>
        <p:spPr bwMode="auto">
          <a:xfrm>
            <a:off x="0" y="5367634"/>
            <a:ext cx="12192000" cy="1569660"/>
          </a:xfrm>
          <a:prstGeom prst="rect">
            <a:avLst/>
          </a:prstGeom>
          <a:solidFill>
            <a:schemeClr val="bg1">
              <a:lumMod val="85000"/>
            </a:schemeClr>
          </a:solidFill>
          <a:ln>
            <a:solidFill>
              <a:schemeClr val="accent1"/>
            </a:solid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This test is used when you have a nominal variable with 2 or more categories and want to determine whether the proportion of individuals who fall into each category equals a set of hypothesized proportions (e.g., it might be hypothesized that individuals will fall equally into all categories).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4690" name="Picture 2">
            <a:extLst>
              <a:ext uri="{FF2B5EF4-FFF2-40B4-BE49-F238E27FC236}">
                <a16:creationId xmlns:a16="http://schemas.microsoft.com/office/drawing/2014/main" id="{931EF0EE-B682-4A67-97C4-3556A5A4F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395288"/>
            <a:ext cx="7137401"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3" name="TextBox 6">
            <a:extLst>
              <a:ext uri="{FF2B5EF4-FFF2-40B4-BE49-F238E27FC236}">
                <a16:creationId xmlns:a16="http://schemas.microsoft.com/office/drawing/2014/main" id="{AAC71CBC-75E7-479D-820A-28EBAD442B7A}"/>
              </a:ext>
            </a:extLst>
          </p:cNvPr>
          <p:cNvSpPr txBox="1">
            <a:spLocks noChangeArrowheads="1"/>
          </p:cNvSpPr>
          <p:nvPr/>
        </p:nvSpPr>
        <p:spPr bwMode="auto">
          <a:xfrm>
            <a:off x="4978401" y="1"/>
            <a:ext cx="2524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mn-cs"/>
              </a:rPr>
              <a:t>Goodness of Fit</a:t>
            </a:r>
          </a:p>
        </p:txBody>
      </p:sp>
      <p:sp>
        <p:nvSpPr>
          <p:cNvPr id="8" name="TextBox 7">
            <a:extLst>
              <a:ext uri="{FF2B5EF4-FFF2-40B4-BE49-F238E27FC236}">
                <a16:creationId xmlns:a16="http://schemas.microsoft.com/office/drawing/2014/main" id="{76B0C40D-6469-400D-9741-0422418F39D5}"/>
              </a:ext>
            </a:extLst>
          </p:cNvPr>
          <p:cNvSpPr txBox="1"/>
          <p:nvPr/>
        </p:nvSpPr>
        <p:spPr>
          <a:xfrm>
            <a:off x="-25402" y="0"/>
            <a:ext cx="4978401"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 professor was interested in whether students prefer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take classes face to face or online. A poll was taken with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100 students to determine their preference for learning. </a:t>
            </a:r>
            <a:endParaRPr kumimoji="0" lang="en-MY"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A54B68AF-C2DC-4C7A-90F4-73B243CB98FB}"/>
              </a:ext>
            </a:extLst>
          </p:cNvPr>
          <p:cNvSpPr txBox="1"/>
          <p:nvPr/>
        </p:nvSpPr>
        <p:spPr>
          <a:xfrm>
            <a:off x="0" y="2353061"/>
            <a:ext cx="4870448" cy="2554545"/>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Run the Analysis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Analyze " Nonparametric " Legacy Dialogs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Chi-square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Move the variable (Delivery Method) to the “Test variable list” box</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Under “Expected Values,” select “All categories equal”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Click  “Ok</a:t>
            </a:r>
            <a:endParaRPr kumimoji="0" lang="en-MY"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C4E690CD-C168-492F-B8B9-B3F2018B3689}"/>
              </a:ext>
            </a:extLst>
          </p:cNvPr>
          <p:cNvPicPr>
            <a:picLocks noChangeAspect="1"/>
          </p:cNvPicPr>
          <p:nvPr/>
        </p:nvPicPr>
        <p:blipFill>
          <a:blip r:embed="rId3"/>
          <a:stretch>
            <a:fillRect/>
          </a:stretch>
        </p:blipFill>
        <p:spPr>
          <a:xfrm>
            <a:off x="7321551" y="4429124"/>
            <a:ext cx="4870448" cy="2431851"/>
          </a:xfrm>
          <a:prstGeom prst="rect">
            <a:avLst/>
          </a:prstGeom>
        </p:spPr>
      </p:pic>
      <p:sp>
        <p:nvSpPr>
          <p:cNvPr id="15" name="TextBox 14">
            <a:extLst>
              <a:ext uri="{FF2B5EF4-FFF2-40B4-BE49-F238E27FC236}">
                <a16:creationId xmlns:a16="http://schemas.microsoft.com/office/drawing/2014/main" id="{36B6EBF5-F357-43A7-A827-B7D72CDBBB79}"/>
              </a:ext>
            </a:extLst>
          </p:cNvPr>
          <p:cNvSpPr txBox="1"/>
          <p:nvPr/>
        </p:nvSpPr>
        <p:spPr>
          <a:xfrm>
            <a:off x="-61912" y="4952344"/>
            <a:ext cx="7564438"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 null hypothesis stated that the number of students who prefer to take classes face to face is equal to the number of students who prefer to take classes online. A chi-square goodness-of-fit test revealed that significantly more students prefer to take courses online (61%) compared to face to face (39%, X2 = 4.84, df = 1, p = .028). Consequently, the null hypothesis was rejected. </a:t>
            </a:r>
            <a:endParaRPr kumimoji="0" lang="en-MY" sz="20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266F2753-3C2C-4DFF-BF7E-1A0ED243AEC8}"/>
              </a:ext>
            </a:extLst>
          </p:cNvPr>
          <p:cNvSpPr>
            <a:spLocks noGrp="1"/>
          </p:cNvSpPr>
          <p:nvPr>
            <p:ph type="title"/>
          </p:nvPr>
        </p:nvSpPr>
        <p:spPr>
          <a:xfrm>
            <a:off x="1524000" y="76201"/>
            <a:ext cx="8991600" cy="715963"/>
          </a:xfrm>
        </p:spPr>
        <p:txBody>
          <a:bodyPr/>
          <a:lstStyle/>
          <a:p>
            <a:r>
              <a:rPr lang="en-US" altLang="en-US">
                <a:solidFill>
                  <a:srgbClr val="FF0000"/>
                </a:solidFill>
              </a:rPr>
              <a:t>SPSS One Sample Chi-Square Test</a:t>
            </a:r>
          </a:p>
        </p:txBody>
      </p:sp>
      <p:sp>
        <p:nvSpPr>
          <p:cNvPr id="115715" name="Rectangle 4">
            <a:extLst>
              <a:ext uri="{FF2B5EF4-FFF2-40B4-BE49-F238E27FC236}">
                <a16:creationId xmlns:a16="http://schemas.microsoft.com/office/drawing/2014/main" id="{D659338A-901C-49EC-9C72-F675B9160323}"/>
              </a:ext>
            </a:extLst>
          </p:cNvPr>
          <p:cNvSpPr>
            <a:spLocks noChangeArrowheads="1"/>
          </p:cNvSpPr>
          <p:nvPr/>
        </p:nvSpPr>
        <p:spPr bwMode="auto">
          <a:xfrm>
            <a:off x="0" y="762001"/>
            <a:ext cx="12192000" cy="6461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SPSS one-sample chi-square test is used to test whether a single categorical variable follows a hypothesized population distribution</a:t>
            </a:r>
          </a:p>
        </p:txBody>
      </p:sp>
      <p:sp>
        <p:nvSpPr>
          <p:cNvPr id="115716" name="Rectangle 5">
            <a:extLst>
              <a:ext uri="{FF2B5EF4-FFF2-40B4-BE49-F238E27FC236}">
                <a16:creationId xmlns:a16="http://schemas.microsoft.com/office/drawing/2014/main" id="{6A0F2D1F-49BF-4C66-AF0D-620F9E90E227}"/>
              </a:ext>
            </a:extLst>
          </p:cNvPr>
          <p:cNvSpPr>
            <a:spLocks noChangeArrowheads="1"/>
          </p:cNvSpPr>
          <p:nvPr/>
        </p:nvSpPr>
        <p:spPr bwMode="auto">
          <a:xfrm>
            <a:off x="0" y="1524001"/>
            <a:ext cx="120729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Example: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marketeer believes that 4 smartphone brands are equally attractive. He asks 43 people which brand they prefer,</a:t>
            </a:r>
          </a:p>
        </p:txBody>
      </p:sp>
      <p:pic>
        <p:nvPicPr>
          <p:cNvPr id="115717" name="Picture 2">
            <a:extLst>
              <a:ext uri="{FF2B5EF4-FFF2-40B4-BE49-F238E27FC236}">
                <a16:creationId xmlns:a16="http://schemas.microsoft.com/office/drawing/2014/main" id="{C7BCC7D0-BE85-4152-BF72-D372B8EFA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0"/>
            <a:ext cx="12192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718" name="Picture 3">
            <a:extLst>
              <a:ext uri="{FF2B5EF4-FFF2-40B4-BE49-F238E27FC236}">
                <a16:creationId xmlns:a16="http://schemas.microsoft.com/office/drawing/2014/main" id="{EE2048DB-9CCD-45D4-A332-0223F30CB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47926"/>
            <a:ext cx="1219200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Another year of teaching is in the books... - Album on Imgur">
            <a:extLst>
              <a:ext uri="{FF2B5EF4-FFF2-40B4-BE49-F238E27FC236}">
                <a16:creationId xmlns:a16="http://schemas.microsoft.com/office/drawing/2014/main" id="{8099814C-02CD-4E66-BE1A-ADFDBE401F0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9292" y="1019490"/>
            <a:ext cx="9308892" cy="58385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0D2039D-2A23-40D6-BF86-BB1746D69241}"/>
              </a:ext>
            </a:extLst>
          </p:cNvPr>
          <p:cNvSpPr txBox="1"/>
          <p:nvPr/>
        </p:nvSpPr>
        <p:spPr>
          <a:xfrm>
            <a:off x="3597639" y="434715"/>
            <a:ext cx="49317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a:ln>
                  <a:noFill/>
                </a:ln>
                <a:solidFill>
                  <a:srgbClr val="FF0000"/>
                </a:solidFill>
                <a:effectLst/>
                <a:uLnTx/>
                <a:uFillTx/>
                <a:latin typeface="Calibri"/>
                <a:ea typeface="+mn-ea"/>
                <a:cs typeface="+mn-cs"/>
              </a:rPr>
              <a:t>Thank You              Done</a:t>
            </a:r>
            <a:endParaRPr kumimoji="0" lang="en-MY" sz="1800" b="1" i="0" u="none" strike="noStrike" kern="1200" cap="none" spc="0" normalizeH="0" baseline="0" noProof="0" dirty="0">
              <a:ln>
                <a:noFill/>
              </a:ln>
              <a:solidFill>
                <a:srgbClr val="FF0000"/>
              </a:solidFill>
              <a:effectLst/>
              <a:uLnTx/>
              <a:uFillTx/>
              <a:latin typeface="Calibri"/>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D458-7731-44BD-85E9-F38C578BBAAE}"/>
              </a:ext>
            </a:extLst>
          </p:cNvPr>
          <p:cNvSpPr>
            <a:spLocks noGrp="1"/>
          </p:cNvSpPr>
          <p:nvPr>
            <p:ph type="title"/>
          </p:nvPr>
        </p:nvSpPr>
        <p:spPr>
          <a:xfrm>
            <a:off x="609600" y="274638"/>
            <a:ext cx="10972800" cy="569424"/>
          </a:xfrm>
        </p:spPr>
        <p:txBody>
          <a:bodyPr>
            <a:normAutofit fontScale="90000"/>
          </a:bodyPr>
          <a:lstStyle/>
          <a:p>
            <a:r>
              <a:rPr lang="en-MY" dirty="0"/>
              <a:t>Correlation</a:t>
            </a:r>
          </a:p>
        </p:txBody>
      </p:sp>
      <p:pic>
        <p:nvPicPr>
          <p:cNvPr id="5" name="Picture 4">
            <a:extLst>
              <a:ext uri="{FF2B5EF4-FFF2-40B4-BE49-F238E27FC236}">
                <a16:creationId xmlns:a16="http://schemas.microsoft.com/office/drawing/2014/main" id="{7204B8B0-3080-4167-B061-7B56CC1E0EDD}"/>
              </a:ext>
            </a:extLst>
          </p:cNvPr>
          <p:cNvPicPr>
            <a:picLocks noChangeAspect="1"/>
          </p:cNvPicPr>
          <p:nvPr/>
        </p:nvPicPr>
        <p:blipFill>
          <a:blip r:embed="rId2"/>
          <a:stretch>
            <a:fillRect/>
          </a:stretch>
        </p:blipFill>
        <p:spPr>
          <a:xfrm>
            <a:off x="0" y="844062"/>
            <a:ext cx="12192000" cy="6013937"/>
          </a:xfrm>
          <a:prstGeom prst="rect">
            <a:avLst/>
          </a:prstGeom>
        </p:spPr>
      </p:pic>
    </p:spTree>
    <p:extLst>
      <p:ext uri="{BB962C8B-B14F-4D97-AF65-F5344CB8AC3E}">
        <p14:creationId xmlns:p14="http://schemas.microsoft.com/office/powerpoint/2010/main" val="1236114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Content Placeholder 1" descr="Screen Shot 2014-11-12 at 6.03.19 PM.png"/>
          <p:cNvPicPr>
            <a:picLocks noGrp="1" noChangeAspect="1"/>
          </p:cNvPicPr>
          <p:nvPr>
            <p:ph idx="1"/>
          </p:nvPr>
        </p:nvPicPr>
        <p:blipFill>
          <a:blip r:embed="rId2" cstate="email">
            <a:extLst>
              <a:ext uri="{28A0092B-C50C-407E-A947-70E740481C1C}">
                <a14:useLocalDpi xmlns:a14="http://schemas.microsoft.com/office/drawing/2010/main" val="0"/>
              </a:ext>
            </a:extLst>
          </a:blip>
          <a:srcRect l="-6636" r="-6636"/>
          <a:stretch>
            <a:fillRect/>
          </a:stretch>
        </p:blipFill>
        <p:spPr>
          <a:xfrm>
            <a:off x="1764293" y="1115471"/>
            <a:ext cx="8630578" cy="3126746"/>
          </a:xfrm>
        </p:spPr>
      </p:pic>
      <p:sp>
        <p:nvSpPr>
          <p:cNvPr id="4" name="Rectangle 3"/>
          <p:cNvSpPr/>
          <p:nvPr/>
        </p:nvSpPr>
        <p:spPr>
          <a:xfrm>
            <a:off x="1764294" y="583478"/>
            <a:ext cx="3724539" cy="5319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Calibri"/>
              </a:rPr>
              <a:t>Interpret r value </a:t>
            </a:r>
          </a:p>
        </p:txBody>
      </p:sp>
      <p:sp>
        <p:nvSpPr>
          <p:cNvPr id="5" name="TextBox 4">
            <a:extLst>
              <a:ext uri="{FF2B5EF4-FFF2-40B4-BE49-F238E27FC236}">
                <a16:creationId xmlns:a16="http://schemas.microsoft.com/office/drawing/2014/main" id="{48431589-2F65-4206-9C83-96741D71F85C}"/>
              </a:ext>
            </a:extLst>
          </p:cNvPr>
          <p:cNvSpPr txBox="1"/>
          <p:nvPr/>
        </p:nvSpPr>
        <p:spPr>
          <a:xfrm>
            <a:off x="1352862" y="4773033"/>
            <a:ext cx="8735518"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inion-Regular"/>
                <a:ea typeface="+mn-ea"/>
                <a:cs typeface="+mn-cs"/>
              </a:rPr>
              <a:t>Cohen (1988, pp. 79–81) suggests the following guidelines: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Frutiger-Roman"/>
                <a:ea typeface="+mn-ea"/>
                <a:cs typeface="+mn-cs"/>
              </a:rPr>
              <a:t>small r=.10 to .29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0" i="0" u="none" strike="noStrike" kern="1200" cap="none" spc="0" normalizeH="0" baseline="0" noProof="0" dirty="0">
                <a:ln>
                  <a:noFill/>
                </a:ln>
                <a:solidFill>
                  <a:srgbClr val="FF0000"/>
                </a:solidFill>
                <a:effectLst/>
                <a:uLnTx/>
                <a:uFillTx/>
                <a:latin typeface="Frutiger-Roman"/>
                <a:ea typeface="+mn-ea"/>
                <a:cs typeface="+mn-cs"/>
              </a:rPr>
              <a:t>medium r=.30 to .49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Frutiger-Roman"/>
                <a:ea typeface="+mn-ea"/>
                <a:cs typeface="+mn-cs"/>
              </a:rPr>
              <a:t>large r=.50 to 1.0</a:t>
            </a:r>
          </a:p>
        </p:txBody>
      </p:sp>
    </p:spTree>
    <p:extLst>
      <p:ext uri="{BB962C8B-B14F-4D97-AF65-F5344CB8AC3E}">
        <p14:creationId xmlns:p14="http://schemas.microsoft.com/office/powerpoint/2010/main" val="2638551310"/>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UCTI-Template-level-3">
  <a:themeElements>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TI-Template-foundation-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TI-Template-foundation-lev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TI-Template-foundation-lev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TI-Template-foundation-lev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TI-Template-foundation-lev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TI-Template-foundation-lev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TI-Template-foundation-lev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TI-Template-foundation-lev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TI-Template-foundation-lev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TI-Template-foundation-lev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TI-Template-foundation-lev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TI-Template-foundation-lev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CTI-Template-level-3">
  <a:themeElements>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TI-Template-foundation-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TI-Template-foundation-lev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TI-Template-foundation-lev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TI-Template-foundation-lev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TI-Template-foundation-lev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TI-Template-foundation-lev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TI-Template-foundation-lev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TI-Template-foundation-lev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TI-Template-foundation-lev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TI-Template-foundation-lev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TI-Template-foundation-lev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TI-Template-foundation-lev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6661</Words>
  <Application>Microsoft Office PowerPoint</Application>
  <PresentationFormat>Widescreen</PresentationFormat>
  <Paragraphs>521</Paragraphs>
  <Slides>78</Slides>
  <Notes>9</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78</vt:i4>
      </vt:variant>
    </vt:vector>
  </HeadingPairs>
  <TitlesOfParts>
    <vt:vector size="99" baseType="lpstr">
      <vt:lpstr>Arial</vt:lpstr>
      <vt:lpstr>Calibri</vt:lpstr>
      <vt:lpstr>Frutiger-Black</vt:lpstr>
      <vt:lpstr>Frutiger-Bold</vt:lpstr>
      <vt:lpstr>Frutiger-BoldItalic</vt:lpstr>
      <vt:lpstr>Frutiger-Roman</vt:lpstr>
      <vt:lpstr>Minion-Bold</vt:lpstr>
      <vt:lpstr>Minion-Italic</vt:lpstr>
      <vt:lpstr>Minion-Regular</vt:lpstr>
      <vt:lpstr>proxima-nova</vt:lpstr>
      <vt:lpstr>ProximaNova</vt:lpstr>
      <vt:lpstr>The Hand Bold</vt:lpstr>
      <vt:lpstr>The Serif Hand Black</vt:lpstr>
      <vt:lpstr>Times New Roman</vt:lpstr>
      <vt:lpstr>Wingdings</vt:lpstr>
      <vt:lpstr>SketchyVTI</vt:lpstr>
      <vt:lpstr>Office Theme</vt:lpstr>
      <vt:lpstr>1_UCTI-Template-level-3</vt:lpstr>
      <vt:lpstr>UCTI-Template-level-3</vt:lpstr>
      <vt:lpstr>1_Office Theme</vt:lpstr>
      <vt:lpstr>2_Office Theme</vt:lpstr>
      <vt:lpstr> Topic 7 Inferential Statistics</vt:lpstr>
      <vt:lpstr>Inferential Statistics: Examining Relationships</vt:lpstr>
      <vt:lpstr>How to do a Correlation Test?</vt:lpstr>
      <vt:lpstr>PowerPoint Presentation</vt:lpstr>
      <vt:lpstr>PowerPoint Presentation</vt:lpstr>
      <vt:lpstr>CORRELATION ANALYSIS  </vt:lpstr>
      <vt:lpstr>Pearson Correlation</vt:lpstr>
      <vt:lpstr>Correlation</vt:lpstr>
      <vt:lpstr>PowerPoint Presentation</vt:lpstr>
      <vt:lpstr>Bivariate correlation</vt:lpstr>
      <vt:lpstr>PowerPoint Presentation</vt:lpstr>
      <vt:lpstr>SPSS Exercise</vt:lpstr>
      <vt:lpstr>MULTIPLE REGRESSION ANALYSIS  </vt:lpstr>
      <vt:lpstr>Multiple Regression</vt:lpstr>
      <vt:lpstr>What Is Linear Regression?</vt:lpstr>
      <vt:lpstr>Multiple Linear Regression Analysis</vt:lpstr>
      <vt:lpstr>Output from SPSS</vt:lpstr>
      <vt:lpstr>PowerPoint Presentation</vt:lpstr>
      <vt:lpstr>Linear Regression</vt:lpstr>
      <vt:lpstr>Simple Regression</vt:lpstr>
      <vt:lpstr>Multiple Regression</vt:lpstr>
      <vt:lpstr>Regression Analysis</vt:lpstr>
      <vt:lpstr>Regression Analysis</vt:lpstr>
      <vt:lpstr>Regression Analysis - ANOVA</vt:lpstr>
      <vt:lpstr>Regression Analysis - Coefficient </vt:lpstr>
      <vt:lpstr>Regression Analysis</vt:lpstr>
      <vt:lpstr>Levels of significance and Confidence</vt:lpstr>
      <vt:lpstr>P-levels/Significance Levels</vt:lpstr>
      <vt:lpstr>What is Hypothesis? </vt:lpstr>
      <vt:lpstr>PowerPoint Presentation</vt:lpstr>
      <vt:lpstr>Assumptions </vt:lpstr>
      <vt:lpstr>Assumptions </vt:lpstr>
      <vt:lpstr>MULITICOLLINEARITY  </vt:lpstr>
      <vt:lpstr>Multicollinearity and Multiple Regressions</vt:lpstr>
      <vt:lpstr>SPSS Exercise: Multiple Regression </vt:lpstr>
      <vt:lpstr>T-Test and ANOVA</vt:lpstr>
      <vt:lpstr>T-tests Paired or Independent (Unpaired) Data?</vt:lpstr>
      <vt:lpstr>T Test</vt:lpstr>
      <vt:lpstr>One Sample T-Test</vt:lpstr>
      <vt:lpstr>ONE SAMPLE t TEST</vt:lpstr>
      <vt:lpstr>PowerPoint Presentation</vt:lpstr>
      <vt:lpstr>INDEPENDENT SAMPLE T TEST</vt:lpstr>
      <vt:lpstr>INDEPENDENT SAMPLE T TEST</vt:lpstr>
      <vt:lpstr>INDEPENDENT SAMPLE T TEST</vt:lpstr>
      <vt:lpstr>INDEPENDENT SAMPLE T TEST</vt:lpstr>
      <vt:lpstr>SPSS Exercise Independent sample T Test</vt:lpstr>
      <vt:lpstr>PAIRED SAMPLE t-TEST</vt:lpstr>
      <vt:lpstr>SPSS Exercise; Paired sample T test</vt:lpstr>
      <vt:lpstr>Paired sample t Test</vt:lpstr>
      <vt:lpstr>PowerPoint Presentation</vt:lpstr>
      <vt:lpstr>PowerPoint Presentation</vt:lpstr>
      <vt:lpstr>ANOVA</vt:lpstr>
      <vt:lpstr>One-Way ANOVA </vt:lpstr>
      <vt:lpstr>ANOVA: Example of research question: Is there a difference in customer satisfaction scores based on the age groups of participants?</vt:lpstr>
      <vt:lpstr>PowerPoint Presentation</vt:lpstr>
      <vt:lpstr>PowerPoint Presentation</vt:lpstr>
      <vt:lpstr>PowerPoint Presentation</vt:lpstr>
      <vt:lpstr>PowerPoint Presentation</vt:lpstr>
      <vt:lpstr>Steps One Way ANOVA</vt:lpstr>
      <vt:lpstr>Two-way ANOVA  Analyze- General Linear Model-Univariate</vt:lpstr>
      <vt:lpstr>Steps Two Way ANOVA</vt:lpstr>
      <vt:lpstr>PowerPoint Presentation</vt:lpstr>
      <vt:lpstr>PowerPoint Presentation</vt:lpstr>
      <vt:lpstr>PowerPoint Presentation</vt:lpstr>
      <vt:lpstr>CHI SQUARE</vt:lpstr>
      <vt:lpstr>PowerPoint Presentation</vt:lpstr>
      <vt:lpstr>Test of Independence</vt:lpstr>
      <vt:lpstr>Chi-Square Independence Test </vt:lpstr>
      <vt:lpstr>SPSS Exercise: CHI Square Test of Independence </vt:lpstr>
      <vt:lpstr>SPSS Exercise: CHI Square Test of Independence </vt:lpstr>
      <vt:lpstr>PowerPoint Presentation</vt:lpstr>
      <vt:lpstr>PowerPoint Presentation</vt:lpstr>
      <vt:lpstr>Chi-square test for goodness of fit </vt:lpstr>
      <vt:lpstr>Chi-square test for goodness of fit </vt:lpstr>
      <vt:lpstr>TEST OF GOODNESS OF FIT– CHI SQUARE</vt:lpstr>
      <vt:lpstr>PowerPoint Presentation</vt:lpstr>
      <vt:lpstr>SPSS One Sample Chi-Square Test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Topic 7 Inferential Statistics</dc:title>
  <dc:creator>Assoc. Prof. Dr. Jugindar Singh</dc:creator>
  <cp:lastModifiedBy>Analisa Hamdan</cp:lastModifiedBy>
  <cp:revision>1</cp:revision>
  <dcterms:created xsi:type="dcterms:W3CDTF">2022-05-20T03:14:45Z</dcterms:created>
  <dcterms:modified xsi:type="dcterms:W3CDTF">2022-05-25T05:25:07Z</dcterms:modified>
</cp:coreProperties>
</file>