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5"/>
  </p:notesMasterIdLst>
  <p:sldIdLst>
    <p:sldId id="989" r:id="rId4"/>
    <p:sldId id="662" r:id="rId5"/>
    <p:sldId id="687" r:id="rId6"/>
    <p:sldId id="275" r:id="rId7"/>
    <p:sldId id="666" r:id="rId8"/>
    <p:sldId id="663" r:id="rId9"/>
    <p:sldId id="659" r:id="rId10"/>
    <p:sldId id="262" r:id="rId11"/>
    <p:sldId id="658" r:id="rId12"/>
    <p:sldId id="685" r:id="rId13"/>
    <p:sldId id="686" r:id="rId14"/>
    <p:sldId id="261" r:id="rId15"/>
    <p:sldId id="664" r:id="rId16"/>
    <p:sldId id="656" r:id="rId17"/>
    <p:sldId id="657" r:id="rId18"/>
    <p:sldId id="299" r:id="rId19"/>
    <p:sldId id="295" r:id="rId20"/>
    <p:sldId id="672" r:id="rId21"/>
    <p:sldId id="268" r:id="rId22"/>
    <p:sldId id="300" r:id="rId23"/>
    <p:sldId id="302" r:id="rId24"/>
    <p:sldId id="303" r:id="rId25"/>
    <p:sldId id="308" r:id="rId26"/>
    <p:sldId id="309" r:id="rId27"/>
    <p:sldId id="319" r:id="rId28"/>
    <p:sldId id="320" r:id="rId29"/>
    <p:sldId id="284" r:id="rId30"/>
    <p:sldId id="311" r:id="rId31"/>
    <p:sldId id="314" r:id="rId32"/>
    <p:sldId id="315" r:id="rId33"/>
    <p:sldId id="277" r:id="rId34"/>
    <p:sldId id="265" r:id="rId35"/>
    <p:sldId id="266" r:id="rId36"/>
    <p:sldId id="316" r:id="rId37"/>
    <p:sldId id="318" r:id="rId38"/>
    <p:sldId id="665" r:id="rId39"/>
    <p:sldId id="554" r:id="rId40"/>
    <p:sldId id="645" r:id="rId41"/>
    <p:sldId id="321" r:id="rId42"/>
    <p:sldId id="279" r:id="rId43"/>
    <p:sldId id="99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8" y="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03810C-15C2-4BE4-8F4E-3BAABC267B5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34A58EB-D3DE-4E8F-92B7-2FB8AB4BB794}">
      <dgm:prSet custT="1"/>
      <dgm:spPr/>
      <dgm:t>
        <a:bodyPr/>
        <a:lstStyle/>
        <a:p>
          <a:pPr>
            <a:defRPr cap="all"/>
          </a:pPr>
          <a:r>
            <a:rPr lang="en-MY" sz="2800" b="1" dirty="0">
              <a:solidFill>
                <a:srgbClr val="FF0000"/>
              </a:solidFill>
            </a:rPr>
            <a:t>Import from Excel</a:t>
          </a:r>
          <a:endParaRPr lang="en-US" sz="2800" b="1" dirty="0">
            <a:solidFill>
              <a:srgbClr val="FF0000"/>
            </a:solidFill>
          </a:endParaRPr>
        </a:p>
      </dgm:t>
    </dgm:pt>
    <dgm:pt modelId="{A7602E2B-14B3-4FF1-8BB8-2DEB7BD4F0AA}" type="parTrans" cxnId="{BBD90561-9D10-488A-85D9-1BBB6E0BBDE9}">
      <dgm:prSet/>
      <dgm:spPr/>
      <dgm:t>
        <a:bodyPr/>
        <a:lstStyle/>
        <a:p>
          <a:endParaRPr lang="en-US"/>
        </a:p>
      </dgm:t>
    </dgm:pt>
    <dgm:pt modelId="{730A9C71-3028-4395-9EC6-9368F3019AC6}" type="sibTrans" cxnId="{BBD90561-9D10-488A-85D9-1BBB6E0BBDE9}">
      <dgm:prSet/>
      <dgm:spPr/>
      <dgm:t>
        <a:bodyPr/>
        <a:lstStyle/>
        <a:p>
          <a:endParaRPr lang="en-US"/>
        </a:p>
      </dgm:t>
    </dgm:pt>
    <dgm:pt modelId="{4611D1C3-C9C8-43BF-85CA-E1AD6AE2D882}">
      <dgm:prSet custT="1"/>
      <dgm:spPr/>
      <dgm:t>
        <a:bodyPr/>
        <a:lstStyle/>
        <a:p>
          <a:pPr>
            <a:defRPr cap="all"/>
          </a:pPr>
          <a:r>
            <a:rPr lang="en-MY" sz="2800" b="1" dirty="0">
              <a:solidFill>
                <a:srgbClr val="FF0000"/>
              </a:solidFill>
            </a:rPr>
            <a:t>Create file in SPSS</a:t>
          </a:r>
          <a:r>
            <a:rPr lang="en-MY" sz="2500" b="1" dirty="0"/>
            <a:t> </a:t>
          </a:r>
          <a:r>
            <a:rPr lang="en-MY" sz="2500" b="1" dirty="0">
              <a:solidFill>
                <a:srgbClr val="FF0000"/>
              </a:solidFill>
            </a:rPr>
            <a:t>directly</a:t>
          </a:r>
          <a:endParaRPr lang="en-US" sz="2500" b="1" dirty="0">
            <a:solidFill>
              <a:srgbClr val="FF0000"/>
            </a:solidFill>
          </a:endParaRPr>
        </a:p>
      </dgm:t>
    </dgm:pt>
    <dgm:pt modelId="{9876E8AC-EB3B-44C8-9877-BDE6B994FB1A}" type="parTrans" cxnId="{1262313B-A8B1-432C-B58C-75DB13C8D586}">
      <dgm:prSet/>
      <dgm:spPr/>
      <dgm:t>
        <a:bodyPr/>
        <a:lstStyle/>
        <a:p>
          <a:endParaRPr lang="en-US"/>
        </a:p>
      </dgm:t>
    </dgm:pt>
    <dgm:pt modelId="{4A2BBCE3-6580-4B33-BC8D-C309CBF4EF30}" type="sibTrans" cxnId="{1262313B-A8B1-432C-B58C-75DB13C8D586}">
      <dgm:prSet/>
      <dgm:spPr/>
      <dgm:t>
        <a:bodyPr/>
        <a:lstStyle/>
        <a:p>
          <a:endParaRPr lang="en-US"/>
        </a:p>
      </dgm:t>
    </dgm:pt>
    <dgm:pt modelId="{48882333-F525-44B0-96D7-2BD6877AB44D}" type="pres">
      <dgm:prSet presAssocID="{2A03810C-15C2-4BE4-8F4E-3BAABC267B56}" presName="root" presStyleCnt="0">
        <dgm:presLayoutVars>
          <dgm:dir/>
          <dgm:resizeHandles val="exact"/>
        </dgm:presLayoutVars>
      </dgm:prSet>
      <dgm:spPr/>
    </dgm:pt>
    <dgm:pt modelId="{87663AE9-9A45-4029-89C2-8D631A9008A5}" type="pres">
      <dgm:prSet presAssocID="{134A58EB-D3DE-4E8F-92B7-2FB8AB4BB794}" presName="compNode" presStyleCnt="0"/>
      <dgm:spPr/>
    </dgm:pt>
    <dgm:pt modelId="{769FDF6B-A1EB-4353-84D2-DB3095C87C3E}" type="pres">
      <dgm:prSet presAssocID="{134A58EB-D3DE-4E8F-92B7-2FB8AB4BB794}" presName="iconBgRect" presStyleLbl="bgShp" presStyleIdx="0" presStyleCnt="2"/>
      <dgm:spPr/>
    </dgm:pt>
    <dgm:pt modelId="{567BDA16-D044-4017-BD0B-402E1F1EBC75}" type="pres">
      <dgm:prSet presAssocID="{134A58EB-D3DE-4E8F-92B7-2FB8AB4BB79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A58199F8-E322-4668-9DBF-89B10179ABAC}" type="pres">
      <dgm:prSet presAssocID="{134A58EB-D3DE-4E8F-92B7-2FB8AB4BB794}" presName="spaceRect" presStyleCnt="0"/>
      <dgm:spPr/>
    </dgm:pt>
    <dgm:pt modelId="{6EE2D068-5D78-4260-806D-F2D8B376D7F4}" type="pres">
      <dgm:prSet presAssocID="{134A58EB-D3DE-4E8F-92B7-2FB8AB4BB794}" presName="textRect" presStyleLbl="revTx" presStyleIdx="0" presStyleCnt="2">
        <dgm:presLayoutVars>
          <dgm:chMax val="1"/>
          <dgm:chPref val="1"/>
        </dgm:presLayoutVars>
      </dgm:prSet>
      <dgm:spPr/>
    </dgm:pt>
    <dgm:pt modelId="{A5B542C1-3EA6-4CD1-9CF7-82B8CE493CCD}" type="pres">
      <dgm:prSet presAssocID="{730A9C71-3028-4395-9EC6-9368F3019AC6}" presName="sibTrans" presStyleCnt="0"/>
      <dgm:spPr/>
    </dgm:pt>
    <dgm:pt modelId="{BB9421F4-1CB4-48B9-8793-14F2D651AC26}" type="pres">
      <dgm:prSet presAssocID="{4611D1C3-C9C8-43BF-85CA-E1AD6AE2D882}" presName="compNode" presStyleCnt="0"/>
      <dgm:spPr/>
    </dgm:pt>
    <dgm:pt modelId="{F6C84155-A6F7-44A0-8AD7-C9F387D8C1FD}" type="pres">
      <dgm:prSet presAssocID="{4611D1C3-C9C8-43BF-85CA-E1AD6AE2D882}" presName="iconBgRect" presStyleLbl="bgShp" presStyleIdx="1" presStyleCnt="2"/>
      <dgm:spPr/>
    </dgm:pt>
    <dgm:pt modelId="{FFFF5E2C-3EBE-47AB-9180-7F8702C52BDF}" type="pres">
      <dgm:prSet presAssocID="{4611D1C3-C9C8-43BF-85CA-E1AD6AE2D88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Folder"/>
        </a:ext>
      </dgm:extLst>
    </dgm:pt>
    <dgm:pt modelId="{EACE3A23-0595-4E02-9C83-84E9A4311204}" type="pres">
      <dgm:prSet presAssocID="{4611D1C3-C9C8-43BF-85CA-E1AD6AE2D882}" presName="spaceRect" presStyleCnt="0"/>
      <dgm:spPr/>
    </dgm:pt>
    <dgm:pt modelId="{FEB87B4A-F40B-47D2-BE4B-FE1E22DEDE5F}" type="pres">
      <dgm:prSet presAssocID="{4611D1C3-C9C8-43BF-85CA-E1AD6AE2D882}" presName="textRect" presStyleLbl="revTx" presStyleIdx="1" presStyleCnt="2">
        <dgm:presLayoutVars>
          <dgm:chMax val="1"/>
          <dgm:chPref val="1"/>
        </dgm:presLayoutVars>
      </dgm:prSet>
      <dgm:spPr/>
    </dgm:pt>
  </dgm:ptLst>
  <dgm:cxnLst>
    <dgm:cxn modelId="{2F35E606-95AC-4BEA-9AD9-2E655F5E76B4}" type="presOf" srcId="{2A03810C-15C2-4BE4-8F4E-3BAABC267B56}" destId="{48882333-F525-44B0-96D7-2BD6877AB44D}" srcOrd="0" destOrd="0" presId="urn:microsoft.com/office/officeart/2018/5/layout/IconCircleLabelList"/>
    <dgm:cxn modelId="{141C3722-EFE9-4E08-A478-1919848032AE}" type="presOf" srcId="{4611D1C3-C9C8-43BF-85CA-E1AD6AE2D882}" destId="{FEB87B4A-F40B-47D2-BE4B-FE1E22DEDE5F}" srcOrd="0" destOrd="0" presId="urn:microsoft.com/office/officeart/2018/5/layout/IconCircleLabelList"/>
    <dgm:cxn modelId="{1262313B-A8B1-432C-B58C-75DB13C8D586}" srcId="{2A03810C-15C2-4BE4-8F4E-3BAABC267B56}" destId="{4611D1C3-C9C8-43BF-85CA-E1AD6AE2D882}" srcOrd="1" destOrd="0" parTransId="{9876E8AC-EB3B-44C8-9877-BDE6B994FB1A}" sibTransId="{4A2BBCE3-6580-4B33-BC8D-C309CBF4EF30}"/>
    <dgm:cxn modelId="{BBD90561-9D10-488A-85D9-1BBB6E0BBDE9}" srcId="{2A03810C-15C2-4BE4-8F4E-3BAABC267B56}" destId="{134A58EB-D3DE-4E8F-92B7-2FB8AB4BB794}" srcOrd="0" destOrd="0" parTransId="{A7602E2B-14B3-4FF1-8BB8-2DEB7BD4F0AA}" sibTransId="{730A9C71-3028-4395-9EC6-9368F3019AC6}"/>
    <dgm:cxn modelId="{F50C6F8F-34D1-4CBE-90A9-964D90959717}" type="presOf" srcId="{134A58EB-D3DE-4E8F-92B7-2FB8AB4BB794}" destId="{6EE2D068-5D78-4260-806D-F2D8B376D7F4}" srcOrd="0" destOrd="0" presId="urn:microsoft.com/office/officeart/2018/5/layout/IconCircleLabelList"/>
    <dgm:cxn modelId="{70F35BBA-696E-4AD7-8A1D-4AD2163D6DD3}" type="presParOf" srcId="{48882333-F525-44B0-96D7-2BD6877AB44D}" destId="{87663AE9-9A45-4029-89C2-8D631A9008A5}" srcOrd="0" destOrd="0" presId="urn:microsoft.com/office/officeart/2018/5/layout/IconCircleLabelList"/>
    <dgm:cxn modelId="{82D12EB4-9F12-45FC-839E-077ABD7F361B}" type="presParOf" srcId="{87663AE9-9A45-4029-89C2-8D631A9008A5}" destId="{769FDF6B-A1EB-4353-84D2-DB3095C87C3E}" srcOrd="0" destOrd="0" presId="urn:microsoft.com/office/officeart/2018/5/layout/IconCircleLabelList"/>
    <dgm:cxn modelId="{16233D6B-0E83-43A8-93C3-7EA5872B36AD}" type="presParOf" srcId="{87663AE9-9A45-4029-89C2-8D631A9008A5}" destId="{567BDA16-D044-4017-BD0B-402E1F1EBC75}" srcOrd="1" destOrd="0" presId="urn:microsoft.com/office/officeart/2018/5/layout/IconCircleLabelList"/>
    <dgm:cxn modelId="{6F6F9E10-539F-40F1-ACB3-AA0FDC660720}" type="presParOf" srcId="{87663AE9-9A45-4029-89C2-8D631A9008A5}" destId="{A58199F8-E322-4668-9DBF-89B10179ABAC}" srcOrd="2" destOrd="0" presId="urn:microsoft.com/office/officeart/2018/5/layout/IconCircleLabelList"/>
    <dgm:cxn modelId="{11F93AD0-849C-472D-9A93-46836B7F52F1}" type="presParOf" srcId="{87663AE9-9A45-4029-89C2-8D631A9008A5}" destId="{6EE2D068-5D78-4260-806D-F2D8B376D7F4}" srcOrd="3" destOrd="0" presId="urn:microsoft.com/office/officeart/2018/5/layout/IconCircleLabelList"/>
    <dgm:cxn modelId="{F60BC300-EEAF-485E-8408-520CE0138A17}" type="presParOf" srcId="{48882333-F525-44B0-96D7-2BD6877AB44D}" destId="{A5B542C1-3EA6-4CD1-9CF7-82B8CE493CCD}" srcOrd="1" destOrd="0" presId="urn:microsoft.com/office/officeart/2018/5/layout/IconCircleLabelList"/>
    <dgm:cxn modelId="{C48470D7-B9AD-47FF-AF9C-326FF40D91F8}" type="presParOf" srcId="{48882333-F525-44B0-96D7-2BD6877AB44D}" destId="{BB9421F4-1CB4-48B9-8793-14F2D651AC26}" srcOrd="2" destOrd="0" presId="urn:microsoft.com/office/officeart/2018/5/layout/IconCircleLabelList"/>
    <dgm:cxn modelId="{2ACB663C-F0F8-47D8-BD62-70E5B9F58571}" type="presParOf" srcId="{BB9421F4-1CB4-48B9-8793-14F2D651AC26}" destId="{F6C84155-A6F7-44A0-8AD7-C9F387D8C1FD}" srcOrd="0" destOrd="0" presId="urn:microsoft.com/office/officeart/2018/5/layout/IconCircleLabelList"/>
    <dgm:cxn modelId="{F2F4CE35-C9B0-4E19-8F6D-F9BC1E74DA6A}" type="presParOf" srcId="{BB9421F4-1CB4-48B9-8793-14F2D651AC26}" destId="{FFFF5E2C-3EBE-47AB-9180-7F8702C52BDF}" srcOrd="1" destOrd="0" presId="urn:microsoft.com/office/officeart/2018/5/layout/IconCircleLabelList"/>
    <dgm:cxn modelId="{29DED6E4-2B19-481F-9C3F-368D1652C56F}" type="presParOf" srcId="{BB9421F4-1CB4-48B9-8793-14F2D651AC26}" destId="{EACE3A23-0595-4E02-9C83-84E9A4311204}" srcOrd="2" destOrd="0" presId="urn:microsoft.com/office/officeart/2018/5/layout/IconCircleLabelList"/>
    <dgm:cxn modelId="{483A972E-6626-491D-A222-52ACFD36D9ED}" type="presParOf" srcId="{BB9421F4-1CB4-48B9-8793-14F2D651AC26}" destId="{FEB87B4A-F40B-47D2-BE4B-FE1E22DEDE5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2AD5BA-E678-460B-BB07-ABC7E8EA79F8}" type="doc">
      <dgm:prSet loTypeId="urn:microsoft.com/office/officeart/2016/7/layout/BasicLinearProcessNumbered" loCatId="process" qsTypeId="urn:microsoft.com/office/officeart/2005/8/quickstyle/simple1" qsCatId="simple" csTypeId="urn:microsoft.com/office/officeart/2005/8/colors/accent1_2" csCatId="accent1"/>
      <dgm:spPr/>
      <dgm:t>
        <a:bodyPr/>
        <a:lstStyle/>
        <a:p>
          <a:endParaRPr lang="en-US"/>
        </a:p>
      </dgm:t>
    </dgm:pt>
    <dgm:pt modelId="{BD05C7E6-5570-43B1-89FF-D94994ABF3CF}">
      <dgm:prSet/>
      <dgm:spPr/>
      <dgm:t>
        <a:bodyPr/>
        <a:lstStyle/>
        <a:p>
          <a:r>
            <a:rPr lang="en-GB"/>
            <a:t>Columns sets the amount of space reserved to display the contents of the variable in Data View; generally the default value is adequate</a:t>
          </a:r>
          <a:endParaRPr lang="en-US"/>
        </a:p>
      </dgm:t>
    </dgm:pt>
    <dgm:pt modelId="{7167773D-A781-4971-93C0-6E98C785FFAF}" type="parTrans" cxnId="{21242F1C-3551-481F-A758-70A2052FFCAA}">
      <dgm:prSet/>
      <dgm:spPr/>
      <dgm:t>
        <a:bodyPr/>
        <a:lstStyle/>
        <a:p>
          <a:endParaRPr lang="en-US"/>
        </a:p>
      </dgm:t>
    </dgm:pt>
    <dgm:pt modelId="{D7566C85-F837-4962-8888-FB3FF989B941}" type="sibTrans" cxnId="{21242F1C-3551-481F-A758-70A2052FFCAA}">
      <dgm:prSet phldrT="1" phldr="0"/>
      <dgm:spPr/>
      <dgm:t>
        <a:bodyPr/>
        <a:lstStyle/>
        <a:p>
          <a:r>
            <a:rPr lang="en-US"/>
            <a:t>1</a:t>
          </a:r>
        </a:p>
      </dgm:t>
    </dgm:pt>
    <dgm:pt modelId="{BFD45BCB-F10D-4647-90C8-4F0AEFDBB60E}">
      <dgm:prSet/>
      <dgm:spPr/>
      <dgm:t>
        <a:bodyPr/>
        <a:lstStyle/>
        <a:p>
          <a:r>
            <a:rPr lang="en-GB"/>
            <a:t>Align sets whether the contents of the variable appear on the left, centre or right of the cell in Data View</a:t>
          </a:r>
          <a:endParaRPr lang="en-US"/>
        </a:p>
      </dgm:t>
    </dgm:pt>
    <dgm:pt modelId="{65487F72-0832-4723-96C1-27437F85F58A}" type="parTrans" cxnId="{B3CB4B2B-06C5-424B-BE74-F8736BF51546}">
      <dgm:prSet/>
      <dgm:spPr/>
      <dgm:t>
        <a:bodyPr/>
        <a:lstStyle/>
        <a:p>
          <a:endParaRPr lang="en-US"/>
        </a:p>
      </dgm:t>
    </dgm:pt>
    <dgm:pt modelId="{DD8FE276-E7AA-4A26-94B2-5C697597C008}" type="sibTrans" cxnId="{B3CB4B2B-06C5-424B-BE74-F8736BF51546}">
      <dgm:prSet phldrT="2" phldr="0"/>
      <dgm:spPr/>
      <dgm:t>
        <a:bodyPr/>
        <a:lstStyle/>
        <a:p>
          <a:r>
            <a:rPr lang="en-US"/>
            <a:t>2</a:t>
          </a:r>
        </a:p>
      </dgm:t>
    </dgm:pt>
    <dgm:pt modelId="{36B6F2F3-4B6A-4355-8C0E-E65C4B5EBFFF}">
      <dgm:prSet/>
      <dgm:spPr/>
      <dgm:t>
        <a:bodyPr/>
        <a:lstStyle/>
        <a:p>
          <a:r>
            <a:rPr lang="en-GB"/>
            <a:t>Numeric variables are right-hand justified by default and string variables left-hand justified by default; the defaults are generally adequate</a:t>
          </a:r>
          <a:endParaRPr lang="en-US"/>
        </a:p>
      </dgm:t>
    </dgm:pt>
    <dgm:pt modelId="{166C059A-8656-4E79-A7B1-ADFFA053EF2B}" type="parTrans" cxnId="{AFBCA518-1B09-49B2-A684-14E0A14CFEEC}">
      <dgm:prSet/>
      <dgm:spPr/>
      <dgm:t>
        <a:bodyPr/>
        <a:lstStyle/>
        <a:p>
          <a:endParaRPr lang="en-US"/>
        </a:p>
      </dgm:t>
    </dgm:pt>
    <dgm:pt modelId="{D8C22B54-5264-4F4E-B834-AB62A2D1AECD}" type="sibTrans" cxnId="{AFBCA518-1B09-49B2-A684-14E0A14CFEEC}">
      <dgm:prSet phldrT="3" phldr="0"/>
      <dgm:spPr/>
      <dgm:t>
        <a:bodyPr/>
        <a:lstStyle/>
        <a:p>
          <a:r>
            <a:rPr lang="en-US"/>
            <a:t>3</a:t>
          </a:r>
        </a:p>
      </dgm:t>
    </dgm:pt>
    <dgm:pt modelId="{FD4BB89B-F576-417B-97CB-B2BD07A3F558}" type="pres">
      <dgm:prSet presAssocID="{4D2AD5BA-E678-460B-BB07-ABC7E8EA79F8}" presName="Name0" presStyleCnt="0">
        <dgm:presLayoutVars>
          <dgm:animLvl val="lvl"/>
          <dgm:resizeHandles val="exact"/>
        </dgm:presLayoutVars>
      </dgm:prSet>
      <dgm:spPr/>
    </dgm:pt>
    <dgm:pt modelId="{20FF8EBB-83F0-4315-9F69-6C6B24879C0E}" type="pres">
      <dgm:prSet presAssocID="{BD05C7E6-5570-43B1-89FF-D94994ABF3CF}" presName="compositeNode" presStyleCnt="0">
        <dgm:presLayoutVars>
          <dgm:bulletEnabled val="1"/>
        </dgm:presLayoutVars>
      </dgm:prSet>
      <dgm:spPr/>
    </dgm:pt>
    <dgm:pt modelId="{DDD6B54C-FDCB-4FFD-83BE-FA724D31AB70}" type="pres">
      <dgm:prSet presAssocID="{BD05C7E6-5570-43B1-89FF-D94994ABF3CF}" presName="bgRect" presStyleLbl="bgAccFollowNode1" presStyleIdx="0" presStyleCnt="3"/>
      <dgm:spPr/>
    </dgm:pt>
    <dgm:pt modelId="{C7335047-7B04-45B0-8A71-49884B44ADD2}" type="pres">
      <dgm:prSet presAssocID="{D7566C85-F837-4962-8888-FB3FF989B941}" presName="sibTransNodeCircle" presStyleLbl="alignNode1" presStyleIdx="0" presStyleCnt="6">
        <dgm:presLayoutVars>
          <dgm:chMax val="0"/>
          <dgm:bulletEnabled/>
        </dgm:presLayoutVars>
      </dgm:prSet>
      <dgm:spPr/>
    </dgm:pt>
    <dgm:pt modelId="{D39BBFF1-2CCE-4212-9AEE-62B758336379}" type="pres">
      <dgm:prSet presAssocID="{BD05C7E6-5570-43B1-89FF-D94994ABF3CF}" presName="bottomLine" presStyleLbl="alignNode1" presStyleIdx="1" presStyleCnt="6">
        <dgm:presLayoutVars/>
      </dgm:prSet>
      <dgm:spPr/>
    </dgm:pt>
    <dgm:pt modelId="{A69D3480-48DF-4B33-9059-508E4C7B62D3}" type="pres">
      <dgm:prSet presAssocID="{BD05C7E6-5570-43B1-89FF-D94994ABF3CF}" presName="nodeText" presStyleLbl="bgAccFollowNode1" presStyleIdx="0" presStyleCnt="3">
        <dgm:presLayoutVars>
          <dgm:bulletEnabled val="1"/>
        </dgm:presLayoutVars>
      </dgm:prSet>
      <dgm:spPr/>
    </dgm:pt>
    <dgm:pt modelId="{E1D04F31-EF76-473D-923D-610B07255643}" type="pres">
      <dgm:prSet presAssocID="{D7566C85-F837-4962-8888-FB3FF989B941}" presName="sibTrans" presStyleCnt="0"/>
      <dgm:spPr/>
    </dgm:pt>
    <dgm:pt modelId="{226B144E-D26B-476C-BACF-47D39A46A0C1}" type="pres">
      <dgm:prSet presAssocID="{BFD45BCB-F10D-4647-90C8-4F0AEFDBB60E}" presName="compositeNode" presStyleCnt="0">
        <dgm:presLayoutVars>
          <dgm:bulletEnabled val="1"/>
        </dgm:presLayoutVars>
      </dgm:prSet>
      <dgm:spPr/>
    </dgm:pt>
    <dgm:pt modelId="{0B34B100-A92C-4F2A-A567-25DFCA6312E6}" type="pres">
      <dgm:prSet presAssocID="{BFD45BCB-F10D-4647-90C8-4F0AEFDBB60E}" presName="bgRect" presStyleLbl="bgAccFollowNode1" presStyleIdx="1" presStyleCnt="3"/>
      <dgm:spPr/>
    </dgm:pt>
    <dgm:pt modelId="{02E31FB4-01FF-468D-BE5B-CB70AEC3C432}" type="pres">
      <dgm:prSet presAssocID="{DD8FE276-E7AA-4A26-94B2-5C697597C008}" presName="sibTransNodeCircle" presStyleLbl="alignNode1" presStyleIdx="2" presStyleCnt="6">
        <dgm:presLayoutVars>
          <dgm:chMax val="0"/>
          <dgm:bulletEnabled/>
        </dgm:presLayoutVars>
      </dgm:prSet>
      <dgm:spPr/>
    </dgm:pt>
    <dgm:pt modelId="{B2405262-8C3E-41EB-9150-BBE795237720}" type="pres">
      <dgm:prSet presAssocID="{BFD45BCB-F10D-4647-90C8-4F0AEFDBB60E}" presName="bottomLine" presStyleLbl="alignNode1" presStyleIdx="3" presStyleCnt="6">
        <dgm:presLayoutVars/>
      </dgm:prSet>
      <dgm:spPr/>
    </dgm:pt>
    <dgm:pt modelId="{ED13E28E-D8DC-44D7-AA28-575BD2085296}" type="pres">
      <dgm:prSet presAssocID="{BFD45BCB-F10D-4647-90C8-4F0AEFDBB60E}" presName="nodeText" presStyleLbl="bgAccFollowNode1" presStyleIdx="1" presStyleCnt="3">
        <dgm:presLayoutVars>
          <dgm:bulletEnabled val="1"/>
        </dgm:presLayoutVars>
      </dgm:prSet>
      <dgm:spPr/>
    </dgm:pt>
    <dgm:pt modelId="{F74B09C4-5598-492C-89E9-891D21A42B13}" type="pres">
      <dgm:prSet presAssocID="{DD8FE276-E7AA-4A26-94B2-5C697597C008}" presName="sibTrans" presStyleCnt="0"/>
      <dgm:spPr/>
    </dgm:pt>
    <dgm:pt modelId="{E21E8800-C8C7-47D8-9471-6FE6AF497EE9}" type="pres">
      <dgm:prSet presAssocID="{36B6F2F3-4B6A-4355-8C0E-E65C4B5EBFFF}" presName="compositeNode" presStyleCnt="0">
        <dgm:presLayoutVars>
          <dgm:bulletEnabled val="1"/>
        </dgm:presLayoutVars>
      </dgm:prSet>
      <dgm:spPr/>
    </dgm:pt>
    <dgm:pt modelId="{F25DBAAC-0D4E-4EB0-89CC-59B128ED0F90}" type="pres">
      <dgm:prSet presAssocID="{36B6F2F3-4B6A-4355-8C0E-E65C4B5EBFFF}" presName="bgRect" presStyleLbl="bgAccFollowNode1" presStyleIdx="2" presStyleCnt="3"/>
      <dgm:spPr/>
    </dgm:pt>
    <dgm:pt modelId="{BA97144A-9BF4-4F22-A93D-1D1273E62D55}" type="pres">
      <dgm:prSet presAssocID="{D8C22B54-5264-4F4E-B834-AB62A2D1AECD}" presName="sibTransNodeCircle" presStyleLbl="alignNode1" presStyleIdx="4" presStyleCnt="6">
        <dgm:presLayoutVars>
          <dgm:chMax val="0"/>
          <dgm:bulletEnabled/>
        </dgm:presLayoutVars>
      </dgm:prSet>
      <dgm:spPr/>
    </dgm:pt>
    <dgm:pt modelId="{18BB500C-4F66-462B-BBAC-E1718F6C88D6}" type="pres">
      <dgm:prSet presAssocID="{36B6F2F3-4B6A-4355-8C0E-E65C4B5EBFFF}" presName="bottomLine" presStyleLbl="alignNode1" presStyleIdx="5" presStyleCnt="6">
        <dgm:presLayoutVars/>
      </dgm:prSet>
      <dgm:spPr/>
    </dgm:pt>
    <dgm:pt modelId="{AD6F6DD0-D4BB-44D7-B127-6F9F99B87C5E}" type="pres">
      <dgm:prSet presAssocID="{36B6F2F3-4B6A-4355-8C0E-E65C4B5EBFFF}" presName="nodeText" presStyleLbl="bgAccFollowNode1" presStyleIdx="2" presStyleCnt="3">
        <dgm:presLayoutVars>
          <dgm:bulletEnabled val="1"/>
        </dgm:presLayoutVars>
      </dgm:prSet>
      <dgm:spPr/>
    </dgm:pt>
  </dgm:ptLst>
  <dgm:cxnLst>
    <dgm:cxn modelId="{88BEB207-C03F-4FEA-A496-18A90C23300D}" type="presOf" srcId="{36B6F2F3-4B6A-4355-8C0E-E65C4B5EBFFF}" destId="{AD6F6DD0-D4BB-44D7-B127-6F9F99B87C5E}" srcOrd="1" destOrd="0" presId="urn:microsoft.com/office/officeart/2016/7/layout/BasicLinearProcessNumbered"/>
    <dgm:cxn modelId="{AFBCA518-1B09-49B2-A684-14E0A14CFEEC}" srcId="{4D2AD5BA-E678-460B-BB07-ABC7E8EA79F8}" destId="{36B6F2F3-4B6A-4355-8C0E-E65C4B5EBFFF}" srcOrd="2" destOrd="0" parTransId="{166C059A-8656-4E79-A7B1-ADFFA053EF2B}" sibTransId="{D8C22B54-5264-4F4E-B834-AB62A2D1AECD}"/>
    <dgm:cxn modelId="{FC401C1B-FC63-49BF-85D5-90B8F1CA00D2}" type="presOf" srcId="{BD05C7E6-5570-43B1-89FF-D94994ABF3CF}" destId="{DDD6B54C-FDCB-4FFD-83BE-FA724D31AB70}" srcOrd="0" destOrd="0" presId="urn:microsoft.com/office/officeart/2016/7/layout/BasicLinearProcessNumbered"/>
    <dgm:cxn modelId="{21242F1C-3551-481F-A758-70A2052FFCAA}" srcId="{4D2AD5BA-E678-460B-BB07-ABC7E8EA79F8}" destId="{BD05C7E6-5570-43B1-89FF-D94994ABF3CF}" srcOrd="0" destOrd="0" parTransId="{7167773D-A781-4971-93C0-6E98C785FFAF}" sibTransId="{D7566C85-F837-4962-8888-FB3FF989B941}"/>
    <dgm:cxn modelId="{142D0420-CE54-4AE5-8E6C-954EA17665BB}" type="presOf" srcId="{4D2AD5BA-E678-460B-BB07-ABC7E8EA79F8}" destId="{FD4BB89B-F576-417B-97CB-B2BD07A3F558}" srcOrd="0" destOrd="0" presId="urn:microsoft.com/office/officeart/2016/7/layout/BasicLinearProcessNumbered"/>
    <dgm:cxn modelId="{B3CB4B2B-06C5-424B-BE74-F8736BF51546}" srcId="{4D2AD5BA-E678-460B-BB07-ABC7E8EA79F8}" destId="{BFD45BCB-F10D-4647-90C8-4F0AEFDBB60E}" srcOrd="1" destOrd="0" parTransId="{65487F72-0832-4723-96C1-27437F85F58A}" sibTransId="{DD8FE276-E7AA-4A26-94B2-5C697597C008}"/>
    <dgm:cxn modelId="{F4761655-FEC9-44A1-B0ED-B06BDC3CB521}" type="presOf" srcId="{BD05C7E6-5570-43B1-89FF-D94994ABF3CF}" destId="{A69D3480-48DF-4B33-9059-508E4C7B62D3}" srcOrd="1" destOrd="0" presId="urn:microsoft.com/office/officeart/2016/7/layout/BasicLinearProcessNumbered"/>
    <dgm:cxn modelId="{77148081-A63F-4713-BA0B-56AF2BDAF3D6}" type="presOf" srcId="{BFD45BCB-F10D-4647-90C8-4F0AEFDBB60E}" destId="{ED13E28E-D8DC-44D7-AA28-575BD2085296}" srcOrd="1" destOrd="0" presId="urn:microsoft.com/office/officeart/2016/7/layout/BasicLinearProcessNumbered"/>
    <dgm:cxn modelId="{6105C0A8-D6F2-4F8A-BBE5-0ABD9D9B1B52}" type="presOf" srcId="{36B6F2F3-4B6A-4355-8C0E-E65C4B5EBFFF}" destId="{F25DBAAC-0D4E-4EB0-89CC-59B128ED0F90}" srcOrd="0" destOrd="0" presId="urn:microsoft.com/office/officeart/2016/7/layout/BasicLinearProcessNumbered"/>
    <dgm:cxn modelId="{C342E1B7-CE95-4DC6-9456-366E541D2600}" type="presOf" srcId="{D8C22B54-5264-4F4E-B834-AB62A2D1AECD}" destId="{BA97144A-9BF4-4F22-A93D-1D1273E62D55}" srcOrd="0" destOrd="0" presId="urn:microsoft.com/office/officeart/2016/7/layout/BasicLinearProcessNumbered"/>
    <dgm:cxn modelId="{7DB861BA-277B-4FC8-A495-394874BE431E}" type="presOf" srcId="{DD8FE276-E7AA-4A26-94B2-5C697597C008}" destId="{02E31FB4-01FF-468D-BE5B-CB70AEC3C432}" srcOrd="0" destOrd="0" presId="urn:microsoft.com/office/officeart/2016/7/layout/BasicLinearProcessNumbered"/>
    <dgm:cxn modelId="{23BBF4BB-0D05-44B6-9D26-995AD9497D25}" type="presOf" srcId="{BFD45BCB-F10D-4647-90C8-4F0AEFDBB60E}" destId="{0B34B100-A92C-4F2A-A567-25DFCA6312E6}" srcOrd="0" destOrd="0" presId="urn:microsoft.com/office/officeart/2016/7/layout/BasicLinearProcessNumbered"/>
    <dgm:cxn modelId="{4FFDBACD-AC2B-42B1-AAC2-E9BA44B21D6D}" type="presOf" srcId="{D7566C85-F837-4962-8888-FB3FF989B941}" destId="{C7335047-7B04-45B0-8A71-49884B44ADD2}" srcOrd="0" destOrd="0" presId="urn:microsoft.com/office/officeart/2016/7/layout/BasicLinearProcessNumbered"/>
    <dgm:cxn modelId="{C04F47DB-1214-4648-8D99-3D80A2715AAB}" type="presParOf" srcId="{FD4BB89B-F576-417B-97CB-B2BD07A3F558}" destId="{20FF8EBB-83F0-4315-9F69-6C6B24879C0E}" srcOrd="0" destOrd="0" presId="urn:microsoft.com/office/officeart/2016/7/layout/BasicLinearProcessNumbered"/>
    <dgm:cxn modelId="{767594EB-3758-4A82-8E9B-8C61B9F2E636}" type="presParOf" srcId="{20FF8EBB-83F0-4315-9F69-6C6B24879C0E}" destId="{DDD6B54C-FDCB-4FFD-83BE-FA724D31AB70}" srcOrd="0" destOrd="0" presId="urn:microsoft.com/office/officeart/2016/7/layout/BasicLinearProcessNumbered"/>
    <dgm:cxn modelId="{A3BBF682-7532-427D-B5F2-7F576A7AE5F4}" type="presParOf" srcId="{20FF8EBB-83F0-4315-9F69-6C6B24879C0E}" destId="{C7335047-7B04-45B0-8A71-49884B44ADD2}" srcOrd="1" destOrd="0" presId="urn:microsoft.com/office/officeart/2016/7/layout/BasicLinearProcessNumbered"/>
    <dgm:cxn modelId="{5A646FD1-380A-49B5-82CC-7DBCBBBBFBAA}" type="presParOf" srcId="{20FF8EBB-83F0-4315-9F69-6C6B24879C0E}" destId="{D39BBFF1-2CCE-4212-9AEE-62B758336379}" srcOrd="2" destOrd="0" presId="urn:microsoft.com/office/officeart/2016/7/layout/BasicLinearProcessNumbered"/>
    <dgm:cxn modelId="{11880C63-FECD-4785-922B-6A0459ECD07C}" type="presParOf" srcId="{20FF8EBB-83F0-4315-9F69-6C6B24879C0E}" destId="{A69D3480-48DF-4B33-9059-508E4C7B62D3}" srcOrd="3" destOrd="0" presId="urn:microsoft.com/office/officeart/2016/7/layout/BasicLinearProcessNumbered"/>
    <dgm:cxn modelId="{5D30999C-0AC4-4040-8910-A2231709B090}" type="presParOf" srcId="{FD4BB89B-F576-417B-97CB-B2BD07A3F558}" destId="{E1D04F31-EF76-473D-923D-610B07255643}" srcOrd="1" destOrd="0" presId="urn:microsoft.com/office/officeart/2016/7/layout/BasicLinearProcessNumbered"/>
    <dgm:cxn modelId="{879622DF-E1AD-43AF-8D43-61D4F3631E4C}" type="presParOf" srcId="{FD4BB89B-F576-417B-97CB-B2BD07A3F558}" destId="{226B144E-D26B-476C-BACF-47D39A46A0C1}" srcOrd="2" destOrd="0" presId="urn:microsoft.com/office/officeart/2016/7/layout/BasicLinearProcessNumbered"/>
    <dgm:cxn modelId="{63E44D86-911D-48B2-BA70-27D0C8167938}" type="presParOf" srcId="{226B144E-D26B-476C-BACF-47D39A46A0C1}" destId="{0B34B100-A92C-4F2A-A567-25DFCA6312E6}" srcOrd="0" destOrd="0" presId="urn:microsoft.com/office/officeart/2016/7/layout/BasicLinearProcessNumbered"/>
    <dgm:cxn modelId="{6A8EF40D-3679-4099-B186-2587AE410458}" type="presParOf" srcId="{226B144E-D26B-476C-BACF-47D39A46A0C1}" destId="{02E31FB4-01FF-468D-BE5B-CB70AEC3C432}" srcOrd="1" destOrd="0" presId="urn:microsoft.com/office/officeart/2016/7/layout/BasicLinearProcessNumbered"/>
    <dgm:cxn modelId="{C8EBC675-C617-4D09-954D-6F4165C60149}" type="presParOf" srcId="{226B144E-D26B-476C-BACF-47D39A46A0C1}" destId="{B2405262-8C3E-41EB-9150-BBE795237720}" srcOrd="2" destOrd="0" presId="urn:microsoft.com/office/officeart/2016/7/layout/BasicLinearProcessNumbered"/>
    <dgm:cxn modelId="{AE53F177-7C4E-43DB-99A9-F0C3C9E48083}" type="presParOf" srcId="{226B144E-D26B-476C-BACF-47D39A46A0C1}" destId="{ED13E28E-D8DC-44D7-AA28-575BD2085296}" srcOrd="3" destOrd="0" presId="urn:microsoft.com/office/officeart/2016/7/layout/BasicLinearProcessNumbered"/>
    <dgm:cxn modelId="{B7F0C739-C2A4-4D35-BA0D-7568B953C391}" type="presParOf" srcId="{FD4BB89B-F576-417B-97CB-B2BD07A3F558}" destId="{F74B09C4-5598-492C-89E9-891D21A42B13}" srcOrd="3" destOrd="0" presId="urn:microsoft.com/office/officeart/2016/7/layout/BasicLinearProcessNumbered"/>
    <dgm:cxn modelId="{D7B37B5A-69CE-4100-9EB9-593B1762BE27}" type="presParOf" srcId="{FD4BB89B-F576-417B-97CB-B2BD07A3F558}" destId="{E21E8800-C8C7-47D8-9471-6FE6AF497EE9}" srcOrd="4" destOrd="0" presId="urn:microsoft.com/office/officeart/2016/7/layout/BasicLinearProcessNumbered"/>
    <dgm:cxn modelId="{2A5FDDD0-B6DC-47CF-B4EA-4F8F96B27FC0}" type="presParOf" srcId="{E21E8800-C8C7-47D8-9471-6FE6AF497EE9}" destId="{F25DBAAC-0D4E-4EB0-89CC-59B128ED0F90}" srcOrd="0" destOrd="0" presId="urn:microsoft.com/office/officeart/2016/7/layout/BasicLinearProcessNumbered"/>
    <dgm:cxn modelId="{FBEB5A5B-3DF9-4880-AD38-86B45CF2A839}" type="presParOf" srcId="{E21E8800-C8C7-47D8-9471-6FE6AF497EE9}" destId="{BA97144A-9BF4-4F22-A93D-1D1273E62D55}" srcOrd="1" destOrd="0" presId="urn:microsoft.com/office/officeart/2016/7/layout/BasicLinearProcessNumbered"/>
    <dgm:cxn modelId="{6C14C11D-1EAB-4DCD-967F-7A1170C161A3}" type="presParOf" srcId="{E21E8800-C8C7-47D8-9471-6FE6AF497EE9}" destId="{18BB500C-4F66-462B-BBAC-E1718F6C88D6}" srcOrd="2" destOrd="0" presId="urn:microsoft.com/office/officeart/2016/7/layout/BasicLinearProcessNumbered"/>
    <dgm:cxn modelId="{D418E3BE-4065-4BD3-A8F2-A190FA7B99FA}" type="presParOf" srcId="{E21E8800-C8C7-47D8-9471-6FE6AF497EE9}" destId="{AD6F6DD0-D4BB-44D7-B127-6F9F99B87C5E}"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FDF6B-A1EB-4353-84D2-DB3095C87C3E}">
      <dsp:nvSpPr>
        <dsp:cNvPr id="0" name=""/>
        <dsp:cNvSpPr/>
      </dsp:nvSpPr>
      <dsp:spPr>
        <a:xfrm>
          <a:off x="2040228" y="456461"/>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7BDA16-D044-4017-BD0B-402E1F1EBC75}">
      <dsp:nvSpPr>
        <dsp:cNvPr id="0" name=""/>
        <dsp:cNvSpPr/>
      </dsp:nvSpPr>
      <dsp:spPr>
        <a:xfrm>
          <a:off x="2508228" y="924461"/>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E2D068-5D78-4260-806D-F2D8B376D7F4}">
      <dsp:nvSpPr>
        <dsp:cNvPr id="0" name=""/>
        <dsp:cNvSpPr/>
      </dsp:nvSpPr>
      <dsp:spPr>
        <a:xfrm>
          <a:off x="1338228" y="3336462"/>
          <a:ext cx="360000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MY" sz="2800" b="1" kern="1200" dirty="0">
              <a:solidFill>
                <a:srgbClr val="FF0000"/>
              </a:solidFill>
            </a:rPr>
            <a:t>Import from Excel</a:t>
          </a:r>
          <a:endParaRPr lang="en-US" sz="2800" b="1" kern="1200" dirty="0">
            <a:solidFill>
              <a:srgbClr val="FF0000"/>
            </a:solidFill>
          </a:endParaRPr>
        </a:p>
      </dsp:txBody>
      <dsp:txXfrm>
        <a:off x="1338228" y="3336462"/>
        <a:ext cx="3600000" cy="742500"/>
      </dsp:txXfrm>
    </dsp:sp>
    <dsp:sp modelId="{F6C84155-A6F7-44A0-8AD7-C9F387D8C1FD}">
      <dsp:nvSpPr>
        <dsp:cNvPr id="0" name=""/>
        <dsp:cNvSpPr/>
      </dsp:nvSpPr>
      <dsp:spPr>
        <a:xfrm>
          <a:off x="6270228" y="456461"/>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FF5E2C-3EBE-47AB-9180-7F8702C52BDF}">
      <dsp:nvSpPr>
        <dsp:cNvPr id="0" name=""/>
        <dsp:cNvSpPr/>
      </dsp:nvSpPr>
      <dsp:spPr>
        <a:xfrm>
          <a:off x="6738228" y="924461"/>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B87B4A-F40B-47D2-BE4B-FE1E22DEDE5F}">
      <dsp:nvSpPr>
        <dsp:cNvPr id="0" name=""/>
        <dsp:cNvSpPr/>
      </dsp:nvSpPr>
      <dsp:spPr>
        <a:xfrm>
          <a:off x="5568228" y="3336462"/>
          <a:ext cx="360000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MY" sz="2800" b="1" kern="1200" dirty="0">
              <a:solidFill>
                <a:srgbClr val="FF0000"/>
              </a:solidFill>
            </a:rPr>
            <a:t>Create file in SPSS</a:t>
          </a:r>
          <a:r>
            <a:rPr lang="en-MY" sz="2500" b="1" kern="1200" dirty="0"/>
            <a:t> </a:t>
          </a:r>
          <a:r>
            <a:rPr lang="en-MY" sz="2500" b="1" kern="1200" dirty="0">
              <a:solidFill>
                <a:srgbClr val="FF0000"/>
              </a:solidFill>
            </a:rPr>
            <a:t>directly</a:t>
          </a:r>
          <a:endParaRPr lang="en-US" sz="2500" b="1" kern="1200" dirty="0">
            <a:solidFill>
              <a:srgbClr val="FF0000"/>
            </a:solidFill>
          </a:endParaRPr>
        </a:p>
      </dsp:txBody>
      <dsp:txXfrm>
        <a:off x="5568228" y="3336462"/>
        <a:ext cx="3600000" cy="74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6B54C-FDCB-4FFD-83BE-FA724D31AB70}">
      <dsp:nvSpPr>
        <dsp:cNvPr id="0" name=""/>
        <dsp:cNvSpPr/>
      </dsp:nvSpPr>
      <dsp:spPr>
        <a:xfrm>
          <a:off x="0" y="0"/>
          <a:ext cx="3283267" cy="45354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5976" tIns="330200" rIns="255976" bIns="330200" numCol="1" spcCol="1270" anchor="t" anchorCtr="0">
          <a:noAutofit/>
        </a:bodyPr>
        <a:lstStyle/>
        <a:p>
          <a:pPr marL="0" lvl="0" indent="0" algn="l" defTabSz="933450">
            <a:lnSpc>
              <a:spcPct val="90000"/>
            </a:lnSpc>
            <a:spcBef>
              <a:spcPct val="0"/>
            </a:spcBef>
            <a:spcAft>
              <a:spcPct val="35000"/>
            </a:spcAft>
            <a:buNone/>
          </a:pPr>
          <a:r>
            <a:rPr lang="en-GB" sz="2100" kern="1200"/>
            <a:t>Columns sets the amount of space reserved to display the contents of the variable in Data View; generally the default value is adequate</a:t>
          </a:r>
          <a:endParaRPr lang="en-US" sz="2100" kern="1200"/>
        </a:p>
      </dsp:txBody>
      <dsp:txXfrm>
        <a:off x="0" y="1723461"/>
        <a:ext cx="3283267" cy="2721254"/>
      </dsp:txXfrm>
    </dsp:sp>
    <dsp:sp modelId="{C7335047-7B04-45B0-8A71-49884B44ADD2}">
      <dsp:nvSpPr>
        <dsp:cNvPr id="0" name=""/>
        <dsp:cNvSpPr/>
      </dsp:nvSpPr>
      <dsp:spPr>
        <a:xfrm>
          <a:off x="961320" y="453542"/>
          <a:ext cx="1360627" cy="136062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080" tIns="12700" rIns="10608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60579" y="652801"/>
        <a:ext cx="962109" cy="962109"/>
      </dsp:txXfrm>
    </dsp:sp>
    <dsp:sp modelId="{D39BBFF1-2CCE-4212-9AEE-62B758336379}">
      <dsp:nvSpPr>
        <dsp:cNvPr id="0" name=""/>
        <dsp:cNvSpPr/>
      </dsp:nvSpPr>
      <dsp:spPr>
        <a:xfrm>
          <a:off x="0" y="4535352"/>
          <a:ext cx="3283267"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34B100-A92C-4F2A-A567-25DFCA6312E6}">
      <dsp:nvSpPr>
        <dsp:cNvPr id="0" name=""/>
        <dsp:cNvSpPr/>
      </dsp:nvSpPr>
      <dsp:spPr>
        <a:xfrm>
          <a:off x="3611594" y="0"/>
          <a:ext cx="3283267" cy="45354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5976" tIns="330200" rIns="255976" bIns="330200" numCol="1" spcCol="1270" anchor="t" anchorCtr="0">
          <a:noAutofit/>
        </a:bodyPr>
        <a:lstStyle/>
        <a:p>
          <a:pPr marL="0" lvl="0" indent="0" algn="l" defTabSz="933450">
            <a:lnSpc>
              <a:spcPct val="90000"/>
            </a:lnSpc>
            <a:spcBef>
              <a:spcPct val="0"/>
            </a:spcBef>
            <a:spcAft>
              <a:spcPct val="35000"/>
            </a:spcAft>
            <a:buNone/>
          </a:pPr>
          <a:r>
            <a:rPr lang="en-GB" sz="2100" kern="1200"/>
            <a:t>Align sets whether the contents of the variable appear on the left, centre or right of the cell in Data View</a:t>
          </a:r>
          <a:endParaRPr lang="en-US" sz="2100" kern="1200"/>
        </a:p>
      </dsp:txBody>
      <dsp:txXfrm>
        <a:off x="3611594" y="1723461"/>
        <a:ext cx="3283267" cy="2721254"/>
      </dsp:txXfrm>
    </dsp:sp>
    <dsp:sp modelId="{02E31FB4-01FF-468D-BE5B-CB70AEC3C432}">
      <dsp:nvSpPr>
        <dsp:cNvPr id="0" name=""/>
        <dsp:cNvSpPr/>
      </dsp:nvSpPr>
      <dsp:spPr>
        <a:xfrm>
          <a:off x="4572914" y="453542"/>
          <a:ext cx="1360627" cy="136062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080" tIns="12700" rIns="10608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72173" y="652801"/>
        <a:ext cx="962109" cy="962109"/>
      </dsp:txXfrm>
    </dsp:sp>
    <dsp:sp modelId="{B2405262-8C3E-41EB-9150-BBE795237720}">
      <dsp:nvSpPr>
        <dsp:cNvPr id="0" name=""/>
        <dsp:cNvSpPr/>
      </dsp:nvSpPr>
      <dsp:spPr>
        <a:xfrm>
          <a:off x="3611594" y="4535352"/>
          <a:ext cx="3283267"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5DBAAC-0D4E-4EB0-89CC-59B128ED0F90}">
      <dsp:nvSpPr>
        <dsp:cNvPr id="0" name=""/>
        <dsp:cNvSpPr/>
      </dsp:nvSpPr>
      <dsp:spPr>
        <a:xfrm>
          <a:off x="7223188" y="0"/>
          <a:ext cx="3283267" cy="45354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5976" tIns="330200" rIns="255976" bIns="330200" numCol="1" spcCol="1270" anchor="t" anchorCtr="0">
          <a:noAutofit/>
        </a:bodyPr>
        <a:lstStyle/>
        <a:p>
          <a:pPr marL="0" lvl="0" indent="0" algn="l" defTabSz="933450">
            <a:lnSpc>
              <a:spcPct val="90000"/>
            </a:lnSpc>
            <a:spcBef>
              <a:spcPct val="0"/>
            </a:spcBef>
            <a:spcAft>
              <a:spcPct val="35000"/>
            </a:spcAft>
            <a:buNone/>
          </a:pPr>
          <a:r>
            <a:rPr lang="en-GB" sz="2100" kern="1200"/>
            <a:t>Numeric variables are right-hand justified by default and string variables left-hand justified by default; the defaults are generally adequate</a:t>
          </a:r>
          <a:endParaRPr lang="en-US" sz="2100" kern="1200"/>
        </a:p>
      </dsp:txBody>
      <dsp:txXfrm>
        <a:off x="7223188" y="1723461"/>
        <a:ext cx="3283267" cy="2721254"/>
      </dsp:txXfrm>
    </dsp:sp>
    <dsp:sp modelId="{BA97144A-9BF4-4F22-A93D-1D1273E62D55}">
      <dsp:nvSpPr>
        <dsp:cNvPr id="0" name=""/>
        <dsp:cNvSpPr/>
      </dsp:nvSpPr>
      <dsp:spPr>
        <a:xfrm>
          <a:off x="8184508" y="453542"/>
          <a:ext cx="1360627" cy="136062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080" tIns="12700" rIns="10608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383767" y="652801"/>
        <a:ext cx="962109" cy="962109"/>
      </dsp:txXfrm>
    </dsp:sp>
    <dsp:sp modelId="{18BB500C-4F66-462B-BBAC-E1718F6C88D6}">
      <dsp:nvSpPr>
        <dsp:cNvPr id="0" name=""/>
        <dsp:cNvSpPr/>
      </dsp:nvSpPr>
      <dsp:spPr>
        <a:xfrm>
          <a:off x="7223188" y="4535352"/>
          <a:ext cx="3283267"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6D62C-4224-4C2C-9273-3E282F140006}" type="datetimeFigureOut">
              <a:rPr lang="en-US" smtClean="0"/>
              <a:t>5/25/2022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3D1F1-02FC-42FB-ACC3-B3546C968C07}" type="slidenum">
              <a:rPr lang="en-US" smtClean="0"/>
              <a:t>‹#›</a:t>
            </a:fld>
            <a:endParaRPr lang="en-US"/>
          </a:p>
        </p:txBody>
      </p:sp>
    </p:spTree>
    <p:extLst>
      <p:ext uri="{BB962C8B-B14F-4D97-AF65-F5344CB8AC3E}">
        <p14:creationId xmlns:p14="http://schemas.microsoft.com/office/powerpoint/2010/main" val="2314319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39D559A-5AF6-4F26-B7B0-BD496FC7058F}" type="slidenum">
              <a:rPr kumimoji="0" lang="ja-JP" altLang="en-US" sz="1200" b="0" i="0" u="none" strike="noStrike" kern="1200" cap="none" spc="0" normalizeH="0" baseline="0" noProof="0">
                <a:ln>
                  <a:noFill/>
                </a:ln>
                <a:solidFill>
                  <a:prstClr val="black"/>
                </a:solidFill>
                <a:effectLst/>
                <a:uLnTx/>
                <a:uFillTx/>
                <a:latin typeface="Arial"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ja-JP" sz="1200" b="0" i="0" u="none" strike="noStrike" kern="1200" cap="none" spc="0" normalizeH="0" baseline="0" noProof="0">
              <a:ln>
                <a:noFill/>
              </a:ln>
              <a:solidFill>
                <a:prstClr val="black"/>
              </a:solidFill>
              <a:effectLst/>
              <a:uLnTx/>
              <a:uFillTx/>
              <a:latin typeface="Arial" pitchFamily="34" charset="0"/>
              <a:ea typeface="ＭＳ Ｐゴシック" panose="020B0600070205080204" pitchFamily="34" charset="-128"/>
              <a:cs typeface="+mn-cs"/>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9A255E4A-678E-43AA-A02B-BF9F80148B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8259B38-9BE2-4CF8-BDD9-A9284BE31448}" type="slidenum">
              <a:rPr kumimoji="0" lang="ja-JP" altLang="en-US" sz="12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ja-JP" sz="12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endParaRPr>
          </a:p>
        </p:txBody>
      </p:sp>
      <p:sp>
        <p:nvSpPr>
          <p:cNvPr id="78851" name="Rectangle 2">
            <a:extLst>
              <a:ext uri="{FF2B5EF4-FFF2-40B4-BE49-F238E27FC236}">
                <a16:creationId xmlns:a16="http://schemas.microsoft.com/office/drawing/2014/main" id="{2874F223-2517-41FA-8BA8-DD4F0DDBB305}"/>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CC404E28-E660-460D-98AD-A0B59A2DBE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明朝" panose="02020600040205080304" pitchFamily="18"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69C70E-67B2-4693-851C-43F3F087BEF3}"/>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A80EAA-704C-4D6D-BFE5-B916E4F9A68A}"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898" name="Rectangle 2">
            <a:extLst>
              <a:ext uri="{FF2B5EF4-FFF2-40B4-BE49-F238E27FC236}">
                <a16:creationId xmlns:a16="http://schemas.microsoft.com/office/drawing/2014/main" id="{8BDDD945-2CB3-47C6-9932-BDA875DF5328}"/>
              </a:ext>
            </a:extLst>
          </p:cNvPr>
          <p:cNvSpPr>
            <a:spLocks noGrp="1" noRot="1" noChangeAspect="1" noChangeArrowheads="1" noTextEdit="1"/>
          </p:cNvSpPr>
          <p:nvPr>
            <p:ph type="sldImg"/>
          </p:nvPr>
        </p:nvSpPr>
        <p:spPr>
          <a:xfrm>
            <a:off x="87313" y="744538"/>
            <a:ext cx="6608762" cy="3717925"/>
          </a:xfrm>
          <a:ln/>
        </p:spPr>
      </p:sp>
      <p:sp>
        <p:nvSpPr>
          <p:cNvPr id="80899" name="Rectangle 3">
            <a:extLst>
              <a:ext uri="{FF2B5EF4-FFF2-40B4-BE49-F238E27FC236}">
                <a16:creationId xmlns:a16="http://schemas.microsoft.com/office/drawing/2014/main" id="{B4011C7A-6B48-4670-B0B5-2735577579F1}"/>
              </a:ext>
            </a:extLst>
          </p:cNvPr>
          <p:cNvSpPr>
            <a:spLocks noGrp="1" noChangeArrowheads="1"/>
          </p:cNvSpPr>
          <p:nvPr>
            <p:ph type="body" idx="1"/>
          </p:nvPr>
        </p:nvSpPr>
        <p:spPr>
          <a:xfrm>
            <a:off x="903288" y="4711700"/>
            <a:ext cx="4975225" cy="4462463"/>
          </a:xfrm>
        </p:spPr>
        <p:txBody>
          <a:bodyPr/>
          <a:lstStyle/>
          <a:p>
            <a:r>
              <a:rPr lang="en-GB" altLang="en-US"/>
              <a:t>The “Values” column is used to define the categories of a variable. This is of particular importance when a coding scheme has been adopted. Computers work more efficiently with numbers than with words. Where there is a fixed, finite, mutually exclusive and collectively exhaustive number of responses to a question, numbers are used to represent categories, for example, 1 = Male; 2 = Female. The value labels are used to associate the numbers with the categories, that is, a value label of “Male” would be associated with the value 1 in the variable “Gender” and a value label of “Female” would be associated with the value 2 in the variable “Gender”.</a:t>
            </a:r>
          </a:p>
          <a:p>
            <a:endParaRPr lang="en-GB" altLang="en-US"/>
          </a:p>
          <a:p>
            <a:r>
              <a:rPr lang="en-GB" altLang="en-US"/>
              <a:t>The value labels are used by the software in the output as, unlike computers, people appear to understand words more easily than numbers.</a:t>
            </a:r>
          </a:p>
          <a:p>
            <a:endParaRPr lang="en-GB" altLang="en-US"/>
          </a:p>
          <a:p>
            <a:r>
              <a:rPr lang="en-GB" altLang="en-US"/>
              <a:t>Neither “ID” nor “Age” would benefit from code values being defined, as both are continuous variables with a large number of values. There is no benefit to be accrued by coding a variable like “ID”, where each case holds a unique value. There are simply too many different values and the coding would be one to one. The “Age” variable may be recoded into categories, in which case labels would be appropriate, but in their raw form, the data contain too many values to make coding appropriate.</a:t>
            </a:r>
          </a:p>
          <a:p>
            <a:endParaRPr lang="en-GB" altLang="en-US"/>
          </a:p>
          <a:p>
            <a:r>
              <a:rPr lang="en-GB" altLang="en-US"/>
              <a:t>Coding will be discussed in some detail in training sessions 5 and 6.</a:t>
            </a:r>
          </a:p>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BCE2A66-2FBA-4E7E-A915-0376F289B956}"/>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FA84AD-6844-44D9-9449-77F808B95953}"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946" name="Rectangle 2">
            <a:extLst>
              <a:ext uri="{FF2B5EF4-FFF2-40B4-BE49-F238E27FC236}">
                <a16:creationId xmlns:a16="http://schemas.microsoft.com/office/drawing/2014/main" id="{FB500944-EDF0-4A31-9810-30457810ACE1}"/>
              </a:ext>
            </a:extLst>
          </p:cNvPr>
          <p:cNvSpPr>
            <a:spLocks noGrp="1" noRot="1" noChangeAspect="1" noChangeArrowheads="1" noTextEdit="1"/>
          </p:cNvSpPr>
          <p:nvPr>
            <p:ph type="sldImg"/>
          </p:nvPr>
        </p:nvSpPr>
        <p:spPr>
          <a:xfrm>
            <a:off x="87313" y="744538"/>
            <a:ext cx="6608762" cy="3717925"/>
          </a:xfrm>
          <a:ln/>
        </p:spPr>
      </p:sp>
      <p:sp>
        <p:nvSpPr>
          <p:cNvPr id="82947" name="Rectangle 3">
            <a:extLst>
              <a:ext uri="{FF2B5EF4-FFF2-40B4-BE49-F238E27FC236}">
                <a16:creationId xmlns:a16="http://schemas.microsoft.com/office/drawing/2014/main" id="{C7B14BB2-8996-42A3-BE5B-8ABCEAEDB777}"/>
              </a:ext>
            </a:extLst>
          </p:cNvPr>
          <p:cNvSpPr>
            <a:spLocks noGrp="1" noChangeArrowheads="1"/>
          </p:cNvSpPr>
          <p:nvPr>
            <p:ph type="body" idx="1"/>
          </p:nvPr>
        </p:nvSpPr>
        <p:spPr>
          <a:xfrm>
            <a:off x="903288" y="4711700"/>
            <a:ext cx="4975225" cy="4462463"/>
          </a:xfrm>
        </p:spPr>
        <p:txBody>
          <a:bodyPr/>
          <a:lstStyle/>
          <a:p>
            <a:r>
              <a:rPr lang="en-GB" altLang="en-US"/>
              <a:t>There will undoubtedly be some questionnaires with answers missing. SPSS requires that codes be established for missing values and then treats these values in a particular manner. For example, SPSS calculates percentages in frequency tables for the data including the missing values; in addition, it calculates percentages excluding the missing values. SPSS thus provides both the percentage in that category of all responses and of all valid responses. The reasons for this are discussed in training session 8.</a:t>
            </a:r>
          </a:p>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206D7A7-867A-4398-9C07-6392F19DFD5D}"/>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C532B-6536-4A16-BDD6-F9B203B6DC54}"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090" name="Rectangle 2">
            <a:extLst>
              <a:ext uri="{FF2B5EF4-FFF2-40B4-BE49-F238E27FC236}">
                <a16:creationId xmlns:a16="http://schemas.microsoft.com/office/drawing/2014/main" id="{B5DFB13C-D9D3-43B3-B039-A90225F62FCE}"/>
              </a:ext>
            </a:extLst>
          </p:cNvPr>
          <p:cNvSpPr>
            <a:spLocks noGrp="1" noRot="1" noChangeAspect="1" noChangeArrowheads="1" noTextEdit="1"/>
          </p:cNvSpPr>
          <p:nvPr>
            <p:ph type="sldImg"/>
          </p:nvPr>
        </p:nvSpPr>
        <p:spPr>
          <a:xfrm>
            <a:off x="87313" y="744538"/>
            <a:ext cx="6608762" cy="3717925"/>
          </a:xfrm>
          <a:ln/>
        </p:spPr>
      </p:sp>
      <p:sp>
        <p:nvSpPr>
          <p:cNvPr id="89091" name="Rectangle 3">
            <a:extLst>
              <a:ext uri="{FF2B5EF4-FFF2-40B4-BE49-F238E27FC236}">
                <a16:creationId xmlns:a16="http://schemas.microsoft.com/office/drawing/2014/main" id="{0B4943C9-9E0C-4120-B04E-F9868DC7AC4B}"/>
              </a:ext>
            </a:extLst>
          </p:cNvPr>
          <p:cNvSpPr>
            <a:spLocks noGrp="1" noChangeArrowheads="1"/>
          </p:cNvSpPr>
          <p:nvPr>
            <p:ph type="body" idx="1"/>
          </p:nvPr>
        </p:nvSpPr>
        <p:spPr>
          <a:xfrm>
            <a:off x="903288" y="4711700"/>
            <a:ext cx="4975225" cy="4462463"/>
          </a:xfrm>
        </p:spPr>
        <p:txBody>
          <a:bodyPr/>
          <a:lstStyle/>
          <a:p>
            <a:r>
              <a:rPr lang="en-GB" altLang="en-US" b="1"/>
              <a:t>Trainer’s notes</a:t>
            </a:r>
          </a:p>
          <a:p>
            <a:endParaRPr lang="en-GB" altLang="en-US" b="1"/>
          </a:p>
          <a:p>
            <a:r>
              <a:rPr lang="en-GB" altLang="en-US"/>
              <a:t>Demonstrate the effect of changing these by making changes and switching to “Data View”.</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5D19A0B-7282-4CA5-A6A3-8E47076DA610}"/>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81D569-AABF-40CC-9F94-6379DF7AB7C5}"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138" name="Rectangle 2">
            <a:extLst>
              <a:ext uri="{FF2B5EF4-FFF2-40B4-BE49-F238E27FC236}">
                <a16:creationId xmlns:a16="http://schemas.microsoft.com/office/drawing/2014/main" id="{CB1F19D0-217C-4646-A8F9-049026CFED13}"/>
              </a:ext>
            </a:extLst>
          </p:cNvPr>
          <p:cNvSpPr>
            <a:spLocks noGrp="1" noRot="1" noChangeAspect="1" noChangeArrowheads="1" noTextEdit="1"/>
          </p:cNvSpPr>
          <p:nvPr>
            <p:ph type="sldImg"/>
          </p:nvPr>
        </p:nvSpPr>
        <p:spPr>
          <a:xfrm>
            <a:off x="87313" y="744538"/>
            <a:ext cx="6608762" cy="3717925"/>
          </a:xfrm>
          <a:ln/>
        </p:spPr>
      </p:sp>
      <p:sp>
        <p:nvSpPr>
          <p:cNvPr id="91139" name="Rectangle 3">
            <a:extLst>
              <a:ext uri="{FF2B5EF4-FFF2-40B4-BE49-F238E27FC236}">
                <a16:creationId xmlns:a16="http://schemas.microsoft.com/office/drawing/2014/main" id="{1DA4A59C-A080-4D66-A300-4C9526E2495D}"/>
              </a:ext>
            </a:extLst>
          </p:cNvPr>
          <p:cNvSpPr>
            <a:spLocks noGrp="1" noChangeArrowheads="1"/>
          </p:cNvSpPr>
          <p:nvPr>
            <p:ph type="body" idx="1"/>
          </p:nvPr>
        </p:nvSpPr>
        <p:spPr>
          <a:xfrm>
            <a:off x="903288" y="4711700"/>
            <a:ext cx="4975225" cy="4462463"/>
          </a:xfrm>
        </p:spPr>
        <p:txBody>
          <a:bodyPr/>
          <a:lstStyle/>
          <a:p>
            <a:r>
              <a:rPr lang="en-GB" altLang="en-US"/>
              <a:t>The level of measurement is useful in determining appropriate statistical techniques and will be discussed in more detail in training sessions 8 and 9. Briefly, nominal data are qualitative data that do not display any ordering, such as gender, region and race. Ordinal data are data that have an order, but no sense of magnitude, such as level of schooling (primary, secondary and tertiary). Secondary is not twice as much schooling as primary, but it is more schooling. Interval and ratio data are continuous data that are measured with a constant scale. For example, the difference between 10 and 20 is the same as the difference between 80 and 90. Ratio data have an absolute zero, whereas interval data do not. The absolute zero makes it possible to calculate ratios. For example, income has a ratio level of measurement: 20 pounds is half as much money as 40 pounds. Temperature in Centigrade has an interval level of measurement. Twenty degrees Centigrade is not half as hot as 40 degrees Centigrade. Money has an absolute zero, whereas 0 degrees Centigrade is not the absence of temperature, it is simply a point on the scale that has been labelled 0.</a:t>
            </a:r>
          </a:p>
          <a:p>
            <a:endParaRPr lang="en-GB" altLang="en-US"/>
          </a:p>
          <a:p>
            <a:r>
              <a:rPr lang="en-GB" altLang="en-US"/>
              <a:t>The defaults are fine here. SPSS uses these designations in some of the charting procedures and “Answer Tree” procedures. The decision as to suitable statistical techniques is up to the user. Training session 8 will describe how to use the level of measurement as a guide to which statistical techniques are appropriate.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C647AF5-8609-400E-97C0-A64AE23FC304}" type="slidenum">
              <a:rPr kumimoji="0" lang="ja-JP" altLang="en-US" sz="1200" b="0" i="0" u="none" strike="noStrike" kern="1200" cap="none" spc="0" normalizeH="0" baseline="0" noProof="0">
                <a:ln>
                  <a:noFill/>
                </a:ln>
                <a:solidFill>
                  <a:prstClr val="black"/>
                </a:solidFill>
                <a:effectLst/>
                <a:uLnTx/>
                <a:uFillTx/>
                <a:latin typeface="Arial"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altLang="ja-JP" sz="1200" b="0" i="0" u="none" strike="noStrike" kern="1200" cap="none" spc="0" normalizeH="0" baseline="0" noProof="0">
              <a:ln>
                <a:noFill/>
              </a:ln>
              <a:solidFill>
                <a:prstClr val="black"/>
              </a:solidFill>
              <a:effectLst/>
              <a:uLnTx/>
              <a:uFillTx/>
              <a:latin typeface="Arial" pitchFamily="34" charset="0"/>
              <a:ea typeface="ＭＳ Ｐゴシック" panose="020B0600070205080204" pitchFamily="34" charset="-128"/>
              <a:cs typeface="+mn-cs"/>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itchFamily="34" charset="0"/>
              <a:ea typeface="MS PGothic" pitchFamily="34" charset="-128"/>
            </a:endParaRPr>
          </a:p>
        </p:txBody>
      </p:sp>
    </p:spTree>
    <p:extLst>
      <p:ext uri="{BB962C8B-B14F-4D97-AF65-F5344CB8AC3E}">
        <p14:creationId xmlns:p14="http://schemas.microsoft.com/office/powerpoint/2010/main" val="4284272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D6A16C8-1F56-493F-A7CE-EC693FFE0D68}"/>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9658-F0F8-47D8-A703-2E9E94C918F4}"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186" name="Rectangle 2">
            <a:extLst>
              <a:ext uri="{FF2B5EF4-FFF2-40B4-BE49-F238E27FC236}">
                <a16:creationId xmlns:a16="http://schemas.microsoft.com/office/drawing/2014/main" id="{7D0ECEFC-6EC0-456B-99CA-561211AFDAB6}"/>
              </a:ext>
            </a:extLst>
          </p:cNvPr>
          <p:cNvSpPr>
            <a:spLocks noGrp="1" noRot="1" noChangeAspect="1" noChangeArrowheads="1" noTextEdit="1"/>
          </p:cNvSpPr>
          <p:nvPr>
            <p:ph type="sldImg"/>
          </p:nvPr>
        </p:nvSpPr>
        <p:spPr>
          <a:xfrm>
            <a:off x="87313" y="744538"/>
            <a:ext cx="6608762" cy="3717925"/>
          </a:xfrm>
          <a:ln/>
        </p:spPr>
      </p:sp>
      <p:sp>
        <p:nvSpPr>
          <p:cNvPr id="93187" name="Rectangle 3">
            <a:extLst>
              <a:ext uri="{FF2B5EF4-FFF2-40B4-BE49-F238E27FC236}">
                <a16:creationId xmlns:a16="http://schemas.microsoft.com/office/drawing/2014/main" id="{9461D4F1-5F72-40A4-A454-260282489A5D}"/>
              </a:ext>
            </a:extLst>
          </p:cNvPr>
          <p:cNvSpPr>
            <a:spLocks noGrp="1" noChangeArrowheads="1"/>
          </p:cNvSpPr>
          <p:nvPr>
            <p:ph type="body" idx="1"/>
          </p:nvPr>
        </p:nvSpPr>
        <p:spPr>
          <a:xfrm>
            <a:off x="903288" y="4711700"/>
            <a:ext cx="4975225" cy="4462463"/>
          </a:xfrm>
        </p:spPr>
        <p:txBody>
          <a:bodyPr/>
          <a:lstStyle/>
          <a:p>
            <a:r>
              <a:rPr lang="en-GB" altLang="en-US"/>
              <a:t>Note that entering data is simply a matter of entering a value and pressing the Enter key or entering a value and using the Arrow keys. There is no difference in entering text or numbers.</a:t>
            </a:r>
          </a:p>
          <a:p>
            <a:endParaRPr lang="en-GB" altLang="en-US"/>
          </a:p>
          <a:p>
            <a:r>
              <a:rPr lang="en-GB" altLang="en-US"/>
              <a:t>Note that the variable “ID” is a string variable and so left-hand justified. The variable “Age” is a numeric variable and so right-hand justified.</a:t>
            </a:r>
          </a:p>
          <a:p>
            <a:endParaRPr lang="en-GB" altLang="en-US"/>
          </a:p>
          <a:p>
            <a:r>
              <a:rPr lang="en-GB" altLang="en-US"/>
              <a:t>The identifier is a unique number for each observation. The identifier above has the prefix “DAP1”, referring to a specific data collection point, followed by a unique number. Identifiers are frequently composite numbers, different parts referring to, for example, interviewer, province, region, treatment centre, and so forth. When deciding on the format of the identifier, be certain not to include any information that would make it possible to identify the respondent. Information in the data file should be anonymous.</a:t>
            </a:r>
          </a:p>
          <a:p>
            <a:r>
              <a:rPr lang="en-GB" altLang="en-US"/>
              <a:t> </a:t>
            </a:r>
          </a:p>
          <a:p>
            <a:r>
              <a:rPr lang="en-GB" altLang="en-US"/>
              <a:t>The simplest identifier would be consecutive numbers and the simplicity of this method often outweighs the benefits of composite identifiers.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0A03EC6-85CF-4116-8D03-0954A078CCB7}"/>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3A352F-5B75-490E-AAEA-2402343C5230}"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282" name="Rectangle 2">
            <a:extLst>
              <a:ext uri="{FF2B5EF4-FFF2-40B4-BE49-F238E27FC236}">
                <a16:creationId xmlns:a16="http://schemas.microsoft.com/office/drawing/2014/main" id="{BF3DF8CC-418F-4C97-AFC4-D473FB52C09E}"/>
              </a:ext>
            </a:extLst>
          </p:cNvPr>
          <p:cNvSpPr>
            <a:spLocks noGrp="1" noRot="1" noChangeAspect="1" noChangeArrowheads="1" noTextEdit="1"/>
          </p:cNvSpPr>
          <p:nvPr>
            <p:ph type="sldImg"/>
          </p:nvPr>
        </p:nvSpPr>
        <p:spPr>
          <a:xfrm>
            <a:off x="87313" y="744538"/>
            <a:ext cx="6608762" cy="3717925"/>
          </a:xfrm>
          <a:ln/>
        </p:spPr>
      </p:sp>
      <p:sp>
        <p:nvSpPr>
          <p:cNvPr id="97283" name="Rectangle 3">
            <a:extLst>
              <a:ext uri="{FF2B5EF4-FFF2-40B4-BE49-F238E27FC236}">
                <a16:creationId xmlns:a16="http://schemas.microsoft.com/office/drawing/2014/main" id="{B6891541-5C48-4CCB-B5AD-BBD28500D3E7}"/>
              </a:ext>
            </a:extLst>
          </p:cNvPr>
          <p:cNvSpPr>
            <a:spLocks noGrp="1" noChangeArrowheads="1"/>
          </p:cNvSpPr>
          <p:nvPr>
            <p:ph type="body" idx="1"/>
          </p:nvPr>
        </p:nvSpPr>
        <p:spPr>
          <a:xfrm>
            <a:off x="903288" y="4711700"/>
            <a:ext cx="4975225" cy="4462463"/>
          </a:xfrm>
        </p:spPr>
        <p:txBody>
          <a:bodyPr/>
          <a:lstStyle/>
          <a:p>
            <a:r>
              <a:rPr lang="en-GB" altLang="en-US"/>
              <a:t>Follow the sub-points to save the file.</a:t>
            </a:r>
          </a:p>
          <a:p>
            <a:endParaRPr lang="en-GB" altLang="en-US"/>
          </a:p>
          <a:p>
            <a:r>
              <a:rPr lang="en-GB" altLang="en-US" b="1"/>
              <a:t>Trainer’s notes</a:t>
            </a:r>
          </a:p>
          <a:p>
            <a:endParaRPr lang="en-GB" altLang="en-US" b="1"/>
          </a:p>
          <a:p>
            <a:r>
              <a:rPr lang="en-GB" altLang="en-US"/>
              <a:t>Illustrate the process and ensure participants are saving data to the appropriate directory.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CC186698-C38B-4E30-A6A6-6D552BDFC5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D61255-1BDF-49E2-BF77-FB3B7CE2CA12}" type="slidenum">
              <a:rPr kumimoji="0" lang="ja-JP" altLang="en-US" sz="12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altLang="ja-JP" sz="12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endParaRPr>
          </a:p>
        </p:txBody>
      </p:sp>
      <p:sp>
        <p:nvSpPr>
          <p:cNvPr id="88067" name="Rectangle 2">
            <a:extLst>
              <a:ext uri="{FF2B5EF4-FFF2-40B4-BE49-F238E27FC236}">
                <a16:creationId xmlns:a16="http://schemas.microsoft.com/office/drawing/2014/main" id="{FB9A51D9-43C1-4808-BB4E-A3D4C8E6E718}"/>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3343BBC7-3D8B-4B36-AE54-AE2B7B4448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明朝" panose="02020600040205080304" pitchFamily="18"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CE13B64-5F01-44AC-A6DD-7ECB4C305C00}"/>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DF67D-F640-49DA-B31B-C9F084EB721A}"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86" name="Rectangle 2">
            <a:extLst>
              <a:ext uri="{FF2B5EF4-FFF2-40B4-BE49-F238E27FC236}">
                <a16:creationId xmlns:a16="http://schemas.microsoft.com/office/drawing/2014/main" id="{C437910E-5AA7-4CB1-9E7A-7968FC164309}"/>
              </a:ext>
            </a:extLst>
          </p:cNvPr>
          <p:cNvSpPr>
            <a:spLocks noGrp="1" noRot="1" noChangeAspect="1" noChangeArrowheads="1" noTextEdit="1"/>
          </p:cNvSpPr>
          <p:nvPr>
            <p:ph type="sldImg"/>
          </p:nvPr>
        </p:nvSpPr>
        <p:spPr>
          <a:xfrm>
            <a:off x="87313" y="744538"/>
            <a:ext cx="6608762" cy="3717925"/>
          </a:xfrm>
          <a:ln/>
        </p:spPr>
      </p:sp>
      <p:sp>
        <p:nvSpPr>
          <p:cNvPr id="41987" name="Rectangle 3">
            <a:extLst>
              <a:ext uri="{FF2B5EF4-FFF2-40B4-BE49-F238E27FC236}">
                <a16:creationId xmlns:a16="http://schemas.microsoft.com/office/drawing/2014/main" id="{CE6886B2-C32E-4403-AB55-DE0AE9BBF07E}"/>
              </a:ext>
            </a:extLst>
          </p:cNvPr>
          <p:cNvSpPr>
            <a:spLocks noGrp="1" noChangeArrowheads="1"/>
          </p:cNvSpPr>
          <p:nvPr>
            <p:ph type="body" idx="1"/>
          </p:nvPr>
        </p:nvSpPr>
        <p:spPr>
          <a:xfrm>
            <a:off x="903288" y="4711700"/>
            <a:ext cx="4975225" cy="4462463"/>
          </a:xfrm>
        </p:spPr>
        <p:txBody>
          <a:bodyPr/>
          <a:lstStyle/>
          <a:p>
            <a:pPr marL="228600" indent="-228600"/>
            <a:r>
              <a:rPr lang="en-GB" altLang="en-US"/>
              <a:t>SPSS is built around of a number of windows: the “Data Editor“, which comprises the “Data View“ and “Variable View” windows, and the “Output” and “Syntax” windows, which are the most important. By default, SPSS opens to “Data View” in the “Data Editor”.</a:t>
            </a:r>
          </a:p>
          <a:p>
            <a:pPr marL="228600" indent="-228600"/>
            <a:endParaRPr lang="en-GB" altLang="en-US"/>
          </a:p>
          <a:p>
            <a:pPr marL="228600" indent="-228600"/>
            <a:r>
              <a:rPr lang="en-GB" altLang="en-US"/>
              <a:t>Starting from the top, the “Data Editor” consists of a title bar, the “Minimize” and “Maximize/Restore” and “Close” buttons, a menu bar, a toolbar, a cell information box, a cell editor, a matrix of cells, an active cell which is highlighted in black, horizontal and vertical scroll bars, a view tab, and, at the very bottom, five status boxes appear (only three are visible in the above slide, but five appear when the software is displayed full screen). </a:t>
            </a:r>
          </a:p>
          <a:p>
            <a:pPr marL="228600" indent="-228600"/>
            <a:endParaRPr lang="en-GB" altLang="en-US"/>
          </a:p>
          <a:p>
            <a:pPr marL="228600" indent="-228600"/>
            <a:r>
              <a:rPr lang="en-GB" altLang="en-US"/>
              <a:t>When fully displayed, the status boxes give the following information:</a:t>
            </a:r>
          </a:p>
          <a:p>
            <a:pPr marL="228600" indent="-228600"/>
            <a:r>
              <a:rPr lang="en-GB" altLang="en-US"/>
              <a:t>-	The current status of the processor, for example, running or ready</a:t>
            </a:r>
          </a:p>
          <a:p>
            <a:pPr marL="228600" indent="-228600"/>
            <a:r>
              <a:rPr lang="en-GB" altLang="en-US"/>
              <a:t>-	A case counter, which counts the processing of the cases when an analysis is undertaken</a:t>
            </a:r>
          </a:p>
          <a:p>
            <a:pPr marL="228600" indent="-228600"/>
            <a:r>
              <a:rPr lang="en-GB" altLang="en-US"/>
              <a:t>-	A filter status to signify that a subset of the data has been selected for analysis</a:t>
            </a:r>
          </a:p>
          <a:p>
            <a:pPr marL="228600" indent="-228600"/>
            <a:r>
              <a:rPr lang="en-GB" altLang="en-US"/>
              <a:t>-	A weight status, indicating that weights have been applied to the data</a:t>
            </a:r>
          </a:p>
          <a:p>
            <a:pPr marL="228600" indent="-228600"/>
            <a:r>
              <a:rPr lang="en-GB" altLang="en-US"/>
              <a:t>-	A split file status box indicating whether the data has been grouped according to a categorical variable.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09EB770-866A-4927-B155-8DB2678994EE}"/>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66D8C2-F04E-4601-8BAF-EA531607F00F}"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30" name="Rectangle 2">
            <a:extLst>
              <a:ext uri="{FF2B5EF4-FFF2-40B4-BE49-F238E27FC236}">
                <a16:creationId xmlns:a16="http://schemas.microsoft.com/office/drawing/2014/main" id="{C994688C-AF6B-4820-94A8-D21A0DF24A55}"/>
              </a:ext>
            </a:extLst>
          </p:cNvPr>
          <p:cNvSpPr>
            <a:spLocks noGrp="1" noRot="1" noChangeAspect="1" noChangeArrowheads="1" noTextEdit="1"/>
          </p:cNvSpPr>
          <p:nvPr>
            <p:ph type="sldImg"/>
          </p:nvPr>
        </p:nvSpPr>
        <p:spPr>
          <a:xfrm>
            <a:off x="87313" y="744538"/>
            <a:ext cx="6608762" cy="3717925"/>
          </a:xfrm>
          <a:ln/>
        </p:spPr>
      </p:sp>
      <p:sp>
        <p:nvSpPr>
          <p:cNvPr id="48131" name="Rectangle 3">
            <a:extLst>
              <a:ext uri="{FF2B5EF4-FFF2-40B4-BE49-F238E27FC236}">
                <a16:creationId xmlns:a16="http://schemas.microsoft.com/office/drawing/2014/main" id="{D960FA95-7450-4EC9-8B1F-0EA5B3B276B3}"/>
              </a:ext>
            </a:extLst>
          </p:cNvPr>
          <p:cNvSpPr>
            <a:spLocks noGrp="1" noChangeArrowheads="1"/>
          </p:cNvSpPr>
          <p:nvPr>
            <p:ph type="body" idx="1"/>
          </p:nvPr>
        </p:nvSpPr>
        <p:spPr>
          <a:xfrm>
            <a:off x="903288" y="4711700"/>
            <a:ext cx="4975225" cy="4462463"/>
          </a:xfrm>
        </p:spPr>
        <p:txBody>
          <a:bodyPr/>
          <a:lstStyle/>
          <a:p>
            <a:r>
              <a:rPr lang="en-GB" altLang="en-US"/>
              <a:t>“Variable View” is used to define the variables. Each row in “Variable View” defines a single variable and corresponds to a column in “Data View”. The first row in “Variable View” corresponds to the first column in “Data View”, the second row to the second column, and so forth.</a:t>
            </a:r>
          </a:p>
          <a:p>
            <a:r>
              <a:rPr lang="en-GB" altLang="en-US"/>
              <a:t>The columns in “Variable View” are variable attributes, which are introduced in the following slides and developed further in later sessions. </a:t>
            </a:r>
          </a:p>
          <a:p>
            <a:r>
              <a:rPr lang="en-GB" altLang="en-US"/>
              <a:t>Describing the screen, the standard title bar and the “Minimize”, “Maximize” and “Close” buttons appear at the top. The menu bar, the toolbar, the “View” tabs, the status boxes and the horizontal and vertical scroll bars are identical to those in “Data View”. The current cell is highlighted.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539E91-4695-43B4-B225-DB00FA5476DD}"/>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CBC36-693E-414E-9E21-309F5CE6E24C}"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78" name="Rectangle 2">
            <a:extLst>
              <a:ext uri="{FF2B5EF4-FFF2-40B4-BE49-F238E27FC236}">
                <a16:creationId xmlns:a16="http://schemas.microsoft.com/office/drawing/2014/main" id="{B5E2A3A6-2785-4746-95EC-C9ECB974C0DC}"/>
              </a:ext>
            </a:extLst>
          </p:cNvPr>
          <p:cNvSpPr>
            <a:spLocks noGrp="1" noRot="1" noChangeAspect="1" noChangeArrowheads="1" noTextEdit="1"/>
          </p:cNvSpPr>
          <p:nvPr>
            <p:ph type="sldImg"/>
          </p:nvPr>
        </p:nvSpPr>
        <p:spPr>
          <a:xfrm>
            <a:off x="87313" y="744538"/>
            <a:ext cx="6608762" cy="3717925"/>
          </a:xfrm>
          <a:ln/>
        </p:spPr>
      </p:sp>
      <p:sp>
        <p:nvSpPr>
          <p:cNvPr id="50179" name="Rectangle 3">
            <a:extLst>
              <a:ext uri="{FF2B5EF4-FFF2-40B4-BE49-F238E27FC236}">
                <a16:creationId xmlns:a16="http://schemas.microsoft.com/office/drawing/2014/main" id="{447B7409-E9B8-453D-A986-917552962DB3}"/>
              </a:ext>
            </a:extLst>
          </p:cNvPr>
          <p:cNvSpPr>
            <a:spLocks noGrp="1" noChangeArrowheads="1"/>
          </p:cNvSpPr>
          <p:nvPr>
            <p:ph type="body" idx="1"/>
          </p:nvPr>
        </p:nvSpPr>
        <p:spPr>
          <a:xfrm>
            <a:off x="903288" y="4711700"/>
            <a:ext cx="4975225" cy="4462463"/>
          </a:xfrm>
        </p:spPr>
        <p:txBody>
          <a:bodyPr/>
          <a:lstStyle/>
          <a:p>
            <a:r>
              <a:rPr lang="en-GB" altLang="en-US"/>
              <a:t>The two parts (Views) of the “Data Editor” are used in combination to enter data. First, variables are defined in “Variable View”. Second, the data are entered in “Data View”.</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2DCBC53-CB91-47F3-B9BF-FECA569A4A70}"/>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5593D-B4EC-483D-B0E4-37CCE2858832}"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74" name="Rectangle 2">
            <a:extLst>
              <a:ext uri="{FF2B5EF4-FFF2-40B4-BE49-F238E27FC236}">
                <a16:creationId xmlns:a16="http://schemas.microsoft.com/office/drawing/2014/main" id="{51111738-7CAC-4597-A53A-53B4D950DA1A}"/>
              </a:ext>
            </a:extLst>
          </p:cNvPr>
          <p:cNvSpPr>
            <a:spLocks noGrp="1" noRot="1" noChangeAspect="1" noChangeArrowheads="1" noTextEdit="1"/>
          </p:cNvSpPr>
          <p:nvPr>
            <p:ph type="sldImg"/>
          </p:nvPr>
        </p:nvSpPr>
        <p:spPr>
          <a:xfrm>
            <a:off x="87313" y="744538"/>
            <a:ext cx="6608762" cy="3717925"/>
          </a:xfrm>
          <a:ln/>
        </p:spPr>
      </p:sp>
      <p:sp>
        <p:nvSpPr>
          <p:cNvPr id="54275" name="Rectangle 3">
            <a:extLst>
              <a:ext uri="{FF2B5EF4-FFF2-40B4-BE49-F238E27FC236}">
                <a16:creationId xmlns:a16="http://schemas.microsoft.com/office/drawing/2014/main" id="{A6001A28-B9D5-4EB0-A478-3BD17F21E136}"/>
              </a:ext>
            </a:extLst>
          </p:cNvPr>
          <p:cNvSpPr>
            <a:spLocks noGrp="1" noChangeArrowheads="1"/>
          </p:cNvSpPr>
          <p:nvPr>
            <p:ph type="body" idx="1"/>
          </p:nvPr>
        </p:nvSpPr>
        <p:spPr>
          <a:xfrm>
            <a:off x="903288" y="4711700"/>
            <a:ext cx="4975225" cy="4462463"/>
          </a:xfrm>
        </p:spPr>
        <p:txBody>
          <a:bodyPr/>
          <a:lstStyle/>
          <a:p>
            <a:pPr>
              <a:lnSpc>
                <a:spcPct val="90000"/>
              </a:lnSpc>
            </a:pPr>
            <a:r>
              <a:rPr lang="en-GB" altLang="en-US"/>
              <a:t>The questionnaires or data collection forms used by the participants are relatively small. Meaningful variable names are therefore possible. For larger questionnaires, setting up meaningful names for each variable is time- consuming. An alternative naming strategy is to use the question numbers from the questionnaire as variable names.</a:t>
            </a:r>
          </a:p>
          <a:p>
            <a:pPr>
              <a:lnSpc>
                <a:spcPct val="90000"/>
              </a:lnSpc>
            </a:pPr>
            <a:endParaRPr lang="en-GB" altLang="en-US"/>
          </a:p>
          <a:p>
            <a:pPr>
              <a:lnSpc>
                <a:spcPct val="90000"/>
              </a:lnSpc>
            </a:pPr>
            <a:r>
              <a:rPr lang="en-GB" altLang="en-US"/>
              <a:t>It is advisable to keep variable names consistent across files. For example, calling a variable “Gender” in one file and “Sex” in another can be a cause of confusion.</a:t>
            </a:r>
          </a:p>
          <a:p>
            <a:pPr>
              <a:lnSpc>
                <a:spcPct val="90000"/>
              </a:lnSpc>
            </a:pPr>
            <a:endParaRPr lang="en-GB" altLang="en-US"/>
          </a:p>
          <a:p>
            <a:pPr>
              <a:lnSpc>
                <a:spcPct val="90000"/>
              </a:lnSpc>
            </a:pPr>
            <a:r>
              <a:rPr lang="en-GB" altLang="en-US"/>
              <a:t>For large questionnaires, it is common for information (variables) on the same case to be held in different files. Analysis involving variables from both of the files requires the files to be merged. Merging of cases is completed according to a unique identifier for each case, an identification number. The identification number appears as a variable in both files. The merge variable must have the same name in both files. If, for example, one file has a variable called “ID” as the unique identifier, while another has the variable “REFNO” as the unique identifier, one of the variables would have to be renamed before the files could be merged.</a:t>
            </a:r>
          </a:p>
          <a:p>
            <a:pPr>
              <a:lnSpc>
                <a:spcPct val="90000"/>
              </a:lnSpc>
            </a:pPr>
            <a:endParaRPr lang="en-GB" altLang="en-US"/>
          </a:p>
          <a:p>
            <a:pPr>
              <a:lnSpc>
                <a:spcPct val="90000"/>
              </a:lnSpc>
            </a:pPr>
            <a:r>
              <a:rPr lang="en-GB" altLang="en-US"/>
              <a:t>As an aside, the identification number should also be written on the physical questionnaire, thus allowing a link between the electronic information and the source questionnaire. The link to the questionnaire is essential. First, it allows all personal information, such as name and address or any other identifying characteristics to be omitted from the SPSS file. This ensures anonymity of the respondent. Second, if there are errors in the data entry process, reference has to be made to the questionnaire as the definitive source.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92996FD-0433-4E28-892F-71DAEAA1D7AB}"/>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EAE5F-4D5C-42C4-B0CC-58ADF8C8103A}"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22" name="Rectangle 2">
            <a:extLst>
              <a:ext uri="{FF2B5EF4-FFF2-40B4-BE49-F238E27FC236}">
                <a16:creationId xmlns:a16="http://schemas.microsoft.com/office/drawing/2014/main" id="{DFFD0DDE-C09D-4B21-AFE5-2A3589E13833}"/>
              </a:ext>
            </a:extLst>
          </p:cNvPr>
          <p:cNvSpPr>
            <a:spLocks noGrp="1" noRot="1" noChangeAspect="1" noChangeArrowheads="1" noTextEdit="1"/>
          </p:cNvSpPr>
          <p:nvPr>
            <p:ph type="sldImg"/>
          </p:nvPr>
        </p:nvSpPr>
        <p:spPr>
          <a:xfrm>
            <a:off x="87313" y="744538"/>
            <a:ext cx="6608762" cy="3717925"/>
          </a:xfrm>
          <a:ln/>
        </p:spPr>
      </p:sp>
      <p:sp>
        <p:nvSpPr>
          <p:cNvPr id="56323" name="Rectangle 3">
            <a:extLst>
              <a:ext uri="{FF2B5EF4-FFF2-40B4-BE49-F238E27FC236}">
                <a16:creationId xmlns:a16="http://schemas.microsoft.com/office/drawing/2014/main" id="{39178769-04E7-48B2-B2D4-E069D6DED59C}"/>
              </a:ext>
            </a:extLst>
          </p:cNvPr>
          <p:cNvSpPr>
            <a:spLocks noGrp="1" noChangeArrowheads="1"/>
          </p:cNvSpPr>
          <p:nvPr>
            <p:ph type="body" idx="1"/>
          </p:nvPr>
        </p:nvSpPr>
        <p:spPr>
          <a:xfrm>
            <a:off x="903288" y="4711700"/>
            <a:ext cx="4975225" cy="4462463"/>
          </a:xfrm>
        </p:spPr>
        <p:txBody>
          <a:bodyPr/>
          <a:lstStyle/>
          <a:p>
            <a:r>
              <a:rPr lang="en-GB" altLang="en-US"/>
              <a:t>“Variable type” refers to either the way the variable is stored internally by the software package or specifies the format of numeric variables when they are displayed.</a:t>
            </a:r>
          </a:p>
          <a:p>
            <a:endParaRPr lang="en-GB" altLang="en-US"/>
          </a:p>
          <a:p>
            <a:r>
              <a:rPr lang="en-GB" altLang="en-US"/>
              <a:t>“Numeric”, “String” and “Date” refer to the internal storage. “Numeric” are numbers. “String” or “Alphanumeric” are characters or words. “Date” is stored as the number of seconds from a reference time and date.</a:t>
            </a:r>
          </a:p>
          <a:p>
            <a:endParaRPr lang="en-GB" altLang="en-US"/>
          </a:p>
          <a:p>
            <a:r>
              <a:rPr lang="en-GB" altLang="en-US"/>
              <a:t>“Comma”, “Dot”, “Scientific notation“, “Dollar”, and “Custom Currency” refer to output formats for numeric variables, for example, to display $30, the variable would be of type dollar.</a:t>
            </a:r>
          </a:p>
          <a:p>
            <a:r>
              <a:rPr lang="en-GB" altLang="en-US"/>
              <a:t> </a:t>
            </a:r>
          </a:p>
          <a:p>
            <a:r>
              <a:rPr lang="en-GB" altLang="en-US"/>
              <a:t>The participants’ questionnaires are almost entirely categorical variables. The variables will be coded, changing the categories into numeric values. In turn, the numeric values are given labels, allowing the category names to be retained. The process sounds redundant, with the obvious question being, why bother coding in the first place?  Coding reduces data entry errors and exploits the computing power of the software. Coding is described in some detail in training sessions 5 and 6.</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FE356B9-1ECF-4A2A-99CD-56FFCE644F96}"/>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49AD66-D608-4CE4-9B14-1196E3803465}"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2" name="Rectangle 2">
            <a:extLst>
              <a:ext uri="{FF2B5EF4-FFF2-40B4-BE49-F238E27FC236}">
                <a16:creationId xmlns:a16="http://schemas.microsoft.com/office/drawing/2014/main" id="{BBCD690B-DAB2-41E4-8A21-E025A0AE91B7}"/>
              </a:ext>
            </a:extLst>
          </p:cNvPr>
          <p:cNvSpPr>
            <a:spLocks noGrp="1" noRot="1" noChangeAspect="1" noChangeArrowheads="1" noTextEdit="1"/>
          </p:cNvSpPr>
          <p:nvPr>
            <p:ph type="sldImg"/>
          </p:nvPr>
        </p:nvSpPr>
        <p:spPr>
          <a:xfrm>
            <a:off x="87313" y="744538"/>
            <a:ext cx="6608762" cy="3717925"/>
          </a:xfrm>
          <a:ln/>
        </p:spPr>
      </p:sp>
      <p:sp>
        <p:nvSpPr>
          <p:cNvPr id="66563" name="Rectangle 3">
            <a:extLst>
              <a:ext uri="{FF2B5EF4-FFF2-40B4-BE49-F238E27FC236}">
                <a16:creationId xmlns:a16="http://schemas.microsoft.com/office/drawing/2014/main" id="{363E9657-BE01-4F49-AF4D-40FE1FE95D0E}"/>
              </a:ext>
            </a:extLst>
          </p:cNvPr>
          <p:cNvSpPr>
            <a:spLocks noGrp="1" noChangeArrowheads="1"/>
          </p:cNvSpPr>
          <p:nvPr>
            <p:ph type="body" idx="1"/>
          </p:nvPr>
        </p:nvSpPr>
        <p:spPr>
          <a:xfrm>
            <a:off x="903288" y="4711700"/>
            <a:ext cx="4975225" cy="4462463"/>
          </a:xfrm>
        </p:spPr>
        <p:txBody>
          <a:bodyPr/>
          <a:lstStyle/>
          <a:p>
            <a:r>
              <a:rPr lang="en-GB" altLang="en-US"/>
              <a:t>Enter the name “id” in the “Name” column of row 1 of “Variable View”.</a:t>
            </a:r>
          </a:p>
          <a:p>
            <a:endParaRPr lang="en-GB" altLang="en-US"/>
          </a:p>
          <a:p>
            <a:r>
              <a:rPr lang="en-GB" altLang="en-US"/>
              <a:t>Enter the name “age” in the “Name” column of row 2 of “Variable View”.</a:t>
            </a:r>
          </a:p>
          <a:p>
            <a:endParaRPr lang="en-GB" altLang="en-US"/>
          </a:p>
          <a:p>
            <a:r>
              <a:rPr lang="en-GB" altLang="en-US"/>
              <a:t>Note that a number of default values will appear in the remaining variable definition columns. </a:t>
            </a:r>
          </a:p>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E2C5541-FC5F-41BA-A9C9-2BEDBD0089E9}"/>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F9BF7C-1ECF-485E-9874-02F94D2E8A8B}"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02" name="Rectangle 2">
            <a:extLst>
              <a:ext uri="{FF2B5EF4-FFF2-40B4-BE49-F238E27FC236}">
                <a16:creationId xmlns:a16="http://schemas.microsoft.com/office/drawing/2014/main" id="{1D3107D6-1FB1-4C59-B023-57F0641E15CD}"/>
              </a:ext>
            </a:extLst>
          </p:cNvPr>
          <p:cNvSpPr>
            <a:spLocks noGrp="1" noRot="1" noChangeAspect="1" noChangeArrowheads="1" noTextEdit="1"/>
          </p:cNvSpPr>
          <p:nvPr>
            <p:ph type="sldImg"/>
          </p:nvPr>
        </p:nvSpPr>
        <p:spPr>
          <a:xfrm>
            <a:off x="87313" y="744538"/>
            <a:ext cx="6608762" cy="3717925"/>
          </a:xfrm>
          <a:ln/>
        </p:spPr>
      </p:sp>
      <p:sp>
        <p:nvSpPr>
          <p:cNvPr id="76803" name="Rectangle 3">
            <a:extLst>
              <a:ext uri="{FF2B5EF4-FFF2-40B4-BE49-F238E27FC236}">
                <a16:creationId xmlns:a16="http://schemas.microsoft.com/office/drawing/2014/main" id="{809FEB2F-2571-4B94-84A7-23A1C07D0DF7}"/>
              </a:ext>
            </a:extLst>
          </p:cNvPr>
          <p:cNvSpPr>
            <a:spLocks noGrp="1" noChangeArrowheads="1"/>
          </p:cNvSpPr>
          <p:nvPr>
            <p:ph type="body" idx="1"/>
          </p:nvPr>
        </p:nvSpPr>
        <p:spPr>
          <a:xfrm>
            <a:off x="903288" y="4711700"/>
            <a:ext cx="4975225" cy="4462463"/>
          </a:xfrm>
        </p:spPr>
        <p:txBody>
          <a:bodyPr/>
          <a:lstStyle/>
          <a:p>
            <a:r>
              <a:rPr lang="en-GB" altLang="en-US"/>
              <a:t>Meaningful labels should be attached to each variable. This is of particular importance when the variable name is not descriptive, for example, when questionnaire numbers are used as variable names. Variable names are limited to 8 characters, while the labels can be up to 255 characters. Providing meaningful variable labels will help to avoid misinterpretation.</a:t>
            </a:r>
          </a:p>
          <a:p>
            <a:endParaRPr lang="en-GB" altLang="en-US"/>
          </a:p>
          <a:p>
            <a:r>
              <a:rPr lang="en-GB" altLang="en-US"/>
              <a:t>Here the variable names are clear and can also be used as the variable labels: for example, “id” for the identifier “id”</a:t>
            </a:r>
            <a:r>
              <a:rPr lang="en-GB" altLang="en-US" i="1"/>
              <a:t> </a:t>
            </a:r>
            <a:r>
              <a:rPr lang="en-GB" altLang="en-US"/>
              <a:t>variable and “age” for “Age”.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95F1BFED-3B8B-424A-91FA-B52BDEBD9C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171834B-BD97-48AF-A6BE-DB091C02E855}" type="slidenum">
              <a:rPr kumimoji="0" lang="ja-JP" altLang="en-US" sz="12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ja-JP" sz="12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endParaRPr>
          </a:p>
        </p:txBody>
      </p:sp>
      <p:sp>
        <p:nvSpPr>
          <p:cNvPr id="75779" name="Rectangle 2">
            <a:extLst>
              <a:ext uri="{FF2B5EF4-FFF2-40B4-BE49-F238E27FC236}">
                <a16:creationId xmlns:a16="http://schemas.microsoft.com/office/drawing/2014/main" id="{5588C9DD-F0D4-437D-8716-37B9E00E2BA7}"/>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26518D7D-F4B5-4193-B76D-0A8D458B80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明朝" panose="02020600040205080304" pitchFamily="1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52C5D2F6-581D-47F1-8B1A-86FDBBC9B90C}" type="datetime1">
              <a:rPr lang="en-US" smtClean="0"/>
              <a:t>5/25/2022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70340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B0FCC2F6-1E14-4D12-9E00-1C7644BBAB99}" type="datetime1">
              <a:rPr lang="en-US" smtClean="0"/>
              <a:t>5/25/2022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54349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0A503707-53A1-4443-8AC3-F87491E176D4}" type="datetime1">
              <a:rPr lang="en-US" smtClean="0"/>
              <a:t>5/25/2022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46846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12192000" cy="3429000"/>
          </a:xfrm>
          <a:prstGeom prst="rect">
            <a:avLst/>
          </a:prstGeom>
          <a:solidFill>
            <a:srgbClr val="C44C4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sz="1800">
              <a:solidFill>
                <a:srgbClr val="000000"/>
              </a:solidFill>
            </a:endParaRPr>
          </a:p>
        </p:txBody>
      </p:sp>
      <p:pic>
        <p:nvPicPr>
          <p:cNvPr id="5" name="Picture 10" descr="ucti_logo_transparent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17763"/>
            <a:ext cx="3170767"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838575"/>
            <a:ext cx="31623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7042" name="Rectangle 2"/>
          <p:cNvSpPr>
            <a:spLocks noGrp="1" noChangeArrowheads="1"/>
          </p:cNvSpPr>
          <p:nvPr>
            <p:ph type="ctrTitle"/>
          </p:nvPr>
        </p:nvSpPr>
        <p:spPr>
          <a:xfrm>
            <a:off x="3185584" y="1952626"/>
            <a:ext cx="9006416" cy="1470025"/>
          </a:xfrm>
        </p:spPr>
        <p:txBody>
          <a:bodyPr/>
          <a:lstStyle>
            <a:lvl1pPr>
              <a:defRPr/>
            </a:lvl1pPr>
          </a:lstStyle>
          <a:p>
            <a:r>
              <a:rPr lang="en-US"/>
              <a:t>Click to edit Master title style</a:t>
            </a:r>
          </a:p>
        </p:txBody>
      </p:sp>
      <p:sp>
        <p:nvSpPr>
          <p:cNvPr id="87043" name="Rectangle 3"/>
          <p:cNvSpPr>
            <a:spLocks noGrp="1" noChangeArrowheads="1"/>
          </p:cNvSpPr>
          <p:nvPr>
            <p:ph type="subTitle" idx="1"/>
          </p:nvPr>
        </p:nvSpPr>
        <p:spPr>
          <a:xfrm>
            <a:off x="3166533" y="3886200"/>
            <a:ext cx="9025467"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291490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p:txBody>
          <a:bodyPr/>
          <a:lstStyle>
            <a:lvl1pPr>
              <a:defRPr smtClean="0">
                <a:latin typeface="Arial" pitchFamily="34" charset="0"/>
              </a:defRPr>
            </a:lvl1pPr>
          </a:lstStyle>
          <a:p>
            <a:pPr>
              <a:defRPr/>
            </a:pPr>
            <a:endParaRPr lang="en-US"/>
          </a:p>
        </p:txBody>
      </p:sp>
    </p:spTree>
    <p:extLst>
      <p:ext uri="{BB962C8B-B14F-4D97-AF65-F5344CB8AC3E}">
        <p14:creationId xmlns:p14="http://schemas.microsoft.com/office/powerpoint/2010/main" val="3547846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ftr" sz="quarter" idx="10"/>
          </p:nvPr>
        </p:nvSpPr>
        <p:spPr/>
        <p:txBody>
          <a:bodyPr/>
          <a:lstStyle>
            <a:lvl1pPr>
              <a:defRPr smtClean="0">
                <a:latin typeface="Arial" pitchFamily="34" charset="0"/>
              </a:defRPr>
            </a:lvl1pPr>
          </a:lstStyle>
          <a:p>
            <a:pPr>
              <a:defRPr/>
            </a:pPr>
            <a:endParaRPr lang="en-US"/>
          </a:p>
        </p:txBody>
      </p:sp>
    </p:spTree>
    <p:extLst>
      <p:ext uri="{BB962C8B-B14F-4D97-AF65-F5344CB8AC3E}">
        <p14:creationId xmlns:p14="http://schemas.microsoft.com/office/powerpoint/2010/main" val="2523569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9817" y="16970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7817" y="16970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ftr" sz="quarter" idx="10"/>
          </p:nvPr>
        </p:nvSpPr>
        <p:spPr/>
        <p:txBody>
          <a:bodyPr/>
          <a:lstStyle>
            <a:lvl1pPr>
              <a:defRPr smtClean="0">
                <a:latin typeface="Arial" pitchFamily="34" charset="0"/>
              </a:defRPr>
            </a:lvl1pPr>
          </a:lstStyle>
          <a:p>
            <a:pPr>
              <a:defRPr/>
            </a:pPr>
            <a:endParaRPr lang="en-US"/>
          </a:p>
        </p:txBody>
      </p:sp>
    </p:spTree>
    <p:extLst>
      <p:ext uri="{BB962C8B-B14F-4D97-AF65-F5344CB8AC3E}">
        <p14:creationId xmlns:p14="http://schemas.microsoft.com/office/powerpoint/2010/main" val="504967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ftr" sz="quarter" idx="10"/>
          </p:nvPr>
        </p:nvSpPr>
        <p:spPr/>
        <p:txBody>
          <a:bodyPr/>
          <a:lstStyle>
            <a:lvl1pPr>
              <a:defRPr smtClean="0">
                <a:latin typeface="Arial" pitchFamily="34" charset="0"/>
              </a:defRPr>
            </a:lvl1pPr>
          </a:lstStyle>
          <a:p>
            <a:pPr>
              <a:defRPr/>
            </a:pPr>
            <a:endParaRPr lang="en-US"/>
          </a:p>
        </p:txBody>
      </p:sp>
    </p:spTree>
    <p:extLst>
      <p:ext uri="{BB962C8B-B14F-4D97-AF65-F5344CB8AC3E}">
        <p14:creationId xmlns:p14="http://schemas.microsoft.com/office/powerpoint/2010/main" val="2687850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ftr" sz="quarter" idx="10"/>
          </p:nvPr>
        </p:nvSpPr>
        <p:spPr/>
        <p:txBody>
          <a:bodyPr/>
          <a:lstStyle>
            <a:lvl1pPr>
              <a:defRPr smtClean="0">
                <a:latin typeface="Arial" pitchFamily="34" charset="0"/>
              </a:defRPr>
            </a:lvl1pPr>
          </a:lstStyle>
          <a:p>
            <a:pPr>
              <a:defRPr/>
            </a:pPr>
            <a:endParaRPr lang="en-US"/>
          </a:p>
        </p:txBody>
      </p:sp>
    </p:spTree>
    <p:extLst>
      <p:ext uri="{BB962C8B-B14F-4D97-AF65-F5344CB8AC3E}">
        <p14:creationId xmlns:p14="http://schemas.microsoft.com/office/powerpoint/2010/main" val="3575045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p:txBody>
          <a:bodyPr/>
          <a:lstStyle>
            <a:lvl1pPr>
              <a:defRPr smtClean="0">
                <a:latin typeface="Arial" pitchFamily="34" charset="0"/>
              </a:defRPr>
            </a:lvl1pPr>
          </a:lstStyle>
          <a:p>
            <a:pPr>
              <a:defRPr/>
            </a:pPr>
            <a:endParaRPr lang="en-US"/>
          </a:p>
        </p:txBody>
      </p:sp>
    </p:spTree>
    <p:extLst>
      <p:ext uri="{BB962C8B-B14F-4D97-AF65-F5344CB8AC3E}">
        <p14:creationId xmlns:p14="http://schemas.microsoft.com/office/powerpoint/2010/main" val="1188794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p:txBody>
          <a:bodyPr/>
          <a:lstStyle>
            <a:lvl1pPr>
              <a:defRPr smtClean="0">
                <a:latin typeface="Arial" pitchFamily="34" charset="0"/>
              </a:defRPr>
            </a:lvl1pPr>
          </a:lstStyle>
          <a:p>
            <a:pPr>
              <a:defRPr/>
            </a:pPr>
            <a:endParaRPr lang="en-US"/>
          </a:p>
        </p:txBody>
      </p:sp>
    </p:spTree>
    <p:extLst>
      <p:ext uri="{BB962C8B-B14F-4D97-AF65-F5344CB8AC3E}">
        <p14:creationId xmlns:p14="http://schemas.microsoft.com/office/powerpoint/2010/main" val="148731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611A8422-6479-4BF5-81A8-2897B3A4277B}" type="datetime1">
              <a:rPr lang="en-US" smtClean="0"/>
              <a:t>5/25/2022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65680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p:txBody>
          <a:bodyPr/>
          <a:lstStyle>
            <a:lvl1pPr>
              <a:defRPr smtClean="0">
                <a:latin typeface="Arial" pitchFamily="34" charset="0"/>
              </a:defRPr>
            </a:lvl1pPr>
          </a:lstStyle>
          <a:p>
            <a:pPr>
              <a:defRPr/>
            </a:pPr>
            <a:endParaRPr lang="en-US"/>
          </a:p>
        </p:txBody>
      </p:sp>
    </p:spTree>
    <p:extLst>
      <p:ext uri="{BB962C8B-B14F-4D97-AF65-F5344CB8AC3E}">
        <p14:creationId xmlns:p14="http://schemas.microsoft.com/office/powerpoint/2010/main" val="663973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p:txBody>
          <a:bodyPr/>
          <a:lstStyle>
            <a:lvl1pPr>
              <a:defRPr smtClean="0">
                <a:latin typeface="Arial" pitchFamily="34" charset="0"/>
              </a:defRPr>
            </a:lvl1pPr>
          </a:lstStyle>
          <a:p>
            <a:pPr>
              <a:defRPr/>
            </a:pPr>
            <a:endParaRPr lang="en-US"/>
          </a:p>
        </p:txBody>
      </p:sp>
    </p:spTree>
    <p:extLst>
      <p:ext uri="{BB962C8B-B14F-4D97-AF65-F5344CB8AC3E}">
        <p14:creationId xmlns:p14="http://schemas.microsoft.com/office/powerpoint/2010/main" val="1537673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7" y="274638"/>
            <a:ext cx="2743200" cy="5948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274638"/>
            <a:ext cx="8028517" cy="594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p:txBody>
          <a:bodyPr/>
          <a:lstStyle>
            <a:lvl1pPr>
              <a:defRPr smtClean="0">
                <a:latin typeface="Arial" pitchFamily="34" charset="0"/>
              </a:defRPr>
            </a:lvl1pPr>
          </a:lstStyle>
          <a:p>
            <a:pPr>
              <a:defRPr/>
            </a:pPr>
            <a:endParaRPr lang="en-US"/>
          </a:p>
        </p:txBody>
      </p:sp>
    </p:spTree>
    <p:extLst>
      <p:ext uri="{BB962C8B-B14F-4D97-AF65-F5344CB8AC3E}">
        <p14:creationId xmlns:p14="http://schemas.microsoft.com/office/powerpoint/2010/main" val="4011493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2B209B-1B87-43BB-84C5-D7B835476B5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74C74-07BC-44C3-A561-7B6B9A4A2FD8}" type="slidenum">
              <a:rPr lang="en-US" smtClean="0"/>
              <a:t>‹#›</a:t>
            </a:fld>
            <a:endParaRPr lang="en-US"/>
          </a:p>
        </p:txBody>
      </p:sp>
    </p:spTree>
    <p:extLst>
      <p:ext uri="{BB962C8B-B14F-4D97-AF65-F5344CB8AC3E}">
        <p14:creationId xmlns:p14="http://schemas.microsoft.com/office/powerpoint/2010/main" val="6606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2B209B-1B87-43BB-84C5-D7B835476B5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74C74-07BC-44C3-A561-7B6B9A4A2FD8}" type="slidenum">
              <a:rPr lang="en-US" smtClean="0"/>
              <a:t>‹#›</a:t>
            </a:fld>
            <a:endParaRPr lang="en-US"/>
          </a:p>
        </p:txBody>
      </p:sp>
    </p:spTree>
    <p:extLst>
      <p:ext uri="{BB962C8B-B14F-4D97-AF65-F5344CB8AC3E}">
        <p14:creationId xmlns:p14="http://schemas.microsoft.com/office/powerpoint/2010/main" val="826032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2B209B-1B87-43BB-84C5-D7B835476B5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74C74-07BC-44C3-A561-7B6B9A4A2FD8}" type="slidenum">
              <a:rPr lang="en-US" smtClean="0"/>
              <a:t>‹#›</a:t>
            </a:fld>
            <a:endParaRPr lang="en-US"/>
          </a:p>
        </p:txBody>
      </p:sp>
    </p:spTree>
    <p:extLst>
      <p:ext uri="{BB962C8B-B14F-4D97-AF65-F5344CB8AC3E}">
        <p14:creationId xmlns:p14="http://schemas.microsoft.com/office/powerpoint/2010/main" val="523208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2B209B-1B87-43BB-84C5-D7B835476B54}"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74C74-07BC-44C3-A561-7B6B9A4A2FD8}" type="slidenum">
              <a:rPr lang="en-US" smtClean="0"/>
              <a:t>‹#›</a:t>
            </a:fld>
            <a:endParaRPr lang="en-US"/>
          </a:p>
        </p:txBody>
      </p:sp>
    </p:spTree>
    <p:extLst>
      <p:ext uri="{BB962C8B-B14F-4D97-AF65-F5344CB8AC3E}">
        <p14:creationId xmlns:p14="http://schemas.microsoft.com/office/powerpoint/2010/main" val="1235141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2B209B-1B87-43BB-84C5-D7B835476B54}" type="datetimeFigureOut">
              <a:rPr lang="en-US" smtClean="0"/>
              <a:t>5/25/2022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774C74-07BC-44C3-A561-7B6B9A4A2FD8}" type="slidenum">
              <a:rPr lang="en-US" smtClean="0"/>
              <a:t>‹#›</a:t>
            </a:fld>
            <a:endParaRPr lang="en-US"/>
          </a:p>
        </p:txBody>
      </p:sp>
    </p:spTree>
    <p:extLst>
      <p:ext uri="{BB962C8B-B14F-4D97-AF65-F5344CB8AC3E}">
        <p14:creationId xmlns:p14="http://schemas.microsoft.com/office/powerpoint/2010/main" val="1884913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2B209B-1B87-43BB-84C5-D7B835476B54}" type="datetimeFigureOut">
              <a:rPr lang="en-US" smtClean="0"/>
              <a:t>5/25/2022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774C74-07BC-44C3-A561-7B6B9A4A2FD8}" type="slidenum">
              <a:rPr lang="en-US" smtClean="0"/>
              <a:t>‹#›</a:t>
            </a:fld>
            <a:endParaRPr lang="en-US"/>
          </a:p>
        </p:txBody>
      </p:sp>
    </p:spTree>
    <p:extLst>
      <p:ext uri="{BB962C8B-B14F-4D97-AF65-F5344CB8AC3E}">
        <p14:creationId xmlns:p14="http://schemas.microsoft.com/office/powerpoint/2010/main" val="1337036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B209B-1B87-43BB-84C5-D7B835476B54}" type="datetimeFigureOut">
              <a:rPr lang="en-US" smtClean="0"/>
              <a:t>5/25/2022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774C74-07BC-44C3-A561-7B6B9A4A2FD8}" type="slidenum">
              <a:rPr lang="en-US" smtClean="0"/>
              <a:t>‹#›</a:t>
            </a:fld>
            <a:endParaRPr lang="en-US"/>
          </a:p>
        </p:txBody>
      </p:sp>
    </p:spTree>
    <p:extLst>
      <p:ext uri="{BB962C8B-B14F-4D97-AF65-F5344CB8AC3E}">
        <p14:creationId xmlns:p14="http://schemas.microsoft.com/office/powerpoint/2010/main" val="3313076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86379643-15C8-4229-84E3-F66E83161475}" type="datetime1">
              <a:rPr lang="en-US" smtClean="0"/>
              <a:t>5/25/2022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957930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2B209B-1B87-43BB-84C5-D7B835476B54}"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74C74-07BC-44C3-A561-7B6B9A4A2FD8}" type="slidenum">
              <a:rPr lang="en-US" smtClean="0"/>
              <a:t>‹#›</a:t>
            </a:fld>
            <a:endParaRPr lang="en-US"/>
          </a:p>
        </p:txBody>
      </p:sp>
    </p:spTree>
    <p:extLst>
      <p:ext uri="{BB962C8B-B14F-4D97-AF65-F5344CB8AC3E}">
        <p14:creationId xmlns:p14="http://schemas.microsoft.com/office/powerpoint/2010/main" val="21628564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2B209B-1B87-43BB-84C5-D7B835476B54}"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74C74-07BC-44C3-A561-7B6B9A4A2FD8}" type="slidenum">
              <a:rPr lang="en-US" smtClean="0"/>
              <a:t>‹#›</a:t>
            </a:fld>
            <a:endParaRPr lang="en-US"/>
          </a:p>
        </p:txBody>
      </p:sp>
    </p:spTree>
    <p:extLst>
      <p:ext uri="{BB962C8B-B14F-4D97-AF65-F5344CB8AC3E}">
        <p14:creationId xmlns:p14="http://schemas.microsoft.com/office/powerpoint/2010/main" val="11285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2B209B-1B87-43BB-84C5-D7B835476B5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74C74-07BC-44C3-A561-7B6B9A4A2FD8}" type="slidenum">
              <a:rPr lang="en-US" smtClean="0"/>
              <a:t>‹#›</a:t>
            </a:fld>
            <a:endParaRPr lang="en-US"/>
          </a:p>
        </p:txBody>
      </p:sp>
    </p:spTree>
    <p:extLst>
      <p:ext uri="{BB962C8B-B14F-4D97-AF65-F5344CB8AC3E}">
        <p14:creationId xmlns:p14="http://schemas.microsoft.com/office/powerpoint/2010/main" val="3798463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2B209B-1B87-43BB-84C5-D7B835476B5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74C74-07BC-44C3-A561-7B6B9A4A2FD8}" type="slidenum">
              <a:rPr lang="en-US" smtClean="0"/>
              <a:t>‹#›</a:t>
            </a:fld>
            <a:endParaRPr lang="en-US"/>
          </a:p>
        </p:txBody>
      </p:sp>
    </p:spTree>
    <p:extLst>
      <p:ext uri="{BB962C8B-B14F-4D97-AF65-F5344CB8AC3E}">
        <p14:creationId xmlns:p14="http://schemas.microsoft.com/office/powerpoint/2010/main" val="39867496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9753600" cy="1143000"/>
          </a:xfrm>
        </p:spPr>
        <p:txBody>
          <a:bodyPr/>
          <a:lstStyle/>
          <a:p>
            <a:r>
              <a:rPr lang="en-US"/>
              <a:t>Click to edit Master title style</a:t>
            </a:r>
          </a:p>
        </p:txBody>
      </p:sp>
      <p:sp>
        <p:nvSpPr>
          <p:cNvPr id="3" name="Text Placeholder 2"/>
          <p:cNvSpPr>
            <a:spLocks noGrp="1"/>
          </p:cNvSpPr>
          <p:nvPr>
            <p:ph type="body" sz="half" idx="1"/>
          </p:nvPr>
        </p:nvSpPr>
        <p:spPr>
          <a:xfrm>
            <a:off x="1930400" y="1600201"/>
            <a:ext cx="4724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0" y="1600200"/>
            <a:ext cx="47244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0" y="3938589"/>
            <a:ext cx="47244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7E46F4FF-8FD6-415F-B714-AFDC4BBFFEC4}"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20851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9753600" cy="1143000"/>
          </a:xfrm>
        </p:spPr>
        <p:txBody>
          <a:bodyPr/>
          <a:lstStyle/>
          <a:p>
            <a:r>
              <a:rPr lang="en-US"/>
              <a:t>Click to edit Master title style</a:t>
            </a:r>
          </a:p>
        </p:txBody>
      </p:sp>
      <p:sp>
        <p:nvSpPr>
          <p:cNvPr id="3" name="Text Placeholder 2"/>
          <p:cNvSpPr>
            <a:spLocks noGrp="1"/>
          </p:cNvSpPr>
          <p:nvPr>
            <p:ph type="body" sz="half" idx="1"/>
          </p:nvPr>
        </p:nvSpPr>
        <p:spPr>
          <a:xfrm>
            <a:off x="1930400" y="1600201"/>
            <a:ext cx="4724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0" y="1600201"/>
            <a:ext cx="4724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C84D4C4-EE29-42C5-978B-14275BAAF375}"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3519916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9753600" cy="1143000"/>
          </a:xfrm>
        </p:spPr>
        <p:txBody>
          <a:bodyPr/>
          <a:lstStyle/>
          <a:p>
            <a:r>
              <a:rPr lang="en-US"/>
              <a:t>Click to edit Master title style</a:t>
            </a:r>
          </a:p>
        </p:txBody>
      </p:sp>
      <p:sp>
        <p:nvSpPr>
          <p:cNvPr id="3" name="Text Placeholder 2"/>
          <p:cNvSpPr>
            <a:spLocks noGrp="1"/>
          </p:cNvSpPr>
          <p:nvPr>
            <p:ph type="body" sz="half" idx="1"/>
          </p:nvPr>
        </p:nvSpPr>
        <p:spPr>
          <a:xfrm>
            <a:off x="1930400" y="1600200"/>
            <a:ext cx="96520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30400" y="3938589"/>
            <a:ext cx="96520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0E2FC1-97C5-4BEB-9D7A-C5C2FACF2E14}" type="slidenum">
              <a:rPr kumimoji="0"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195408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585BE14A-3C57-4A0F-BF8A-EB4B37D3A47D}" type="datetime1">
              <a:rPr lang="en-US" smtClean="0"/>
              <a:t>5/25/2022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03818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DD900260-446D-48DB-AE0B-5DC147F9D693}" type="datetime1">
              <a:rPr lang="en-US" smtClean="0"/>
              <a:t>5/25/2022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39216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FCDD459B-678A-48C7-9FBE-761445FBEA0E}" type="datetime1">
              <a:rPr lang="en-US" smtClean="0"/>
              <a:t>5/25/2022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39304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016FAE87-CE0C-4B51-848A-5B10C2ED92A6}" type="datetime1">
              <a:rPr lang="en-US" smtClean="0"/>
              <a:t>5/25/2022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417252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2129E083-7363-473F-881B-6635010CA8BF}" type="datetime1">
              <a:rPr lang="en-US" smtClean="0"/>
              <a:t>5/25/2022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49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94E0A20C-1932-484B-ABB8-B6531B80A8E9}" type="datetime1">
              <a:rPr lang="en-US" smtClean="0"/>
              <a:t>5/25/2022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8596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43708C7-7F87-44BF-96C7-20B0D63E7B83}" type="datetime1">
              <a:rPr lang="en-US" smtClean="0"/>
              <a:t>5/25/2022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574797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090152" y="0"/>
            <a:ext cx="2101849"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75" name="Rectangle 3"/>
          <p:cNvSpPr>
            <a:spLocks noChangeArrowheads="1"/>
          </p:cNvSpPr>
          <p:nvPr/>
        </p:nvSpPr>
        <p:spPr bwMode="auto">
          <a:xfrm>
            <a:off x="0" y="6621464"/>
            <a:ext cx="12192000" cy="236537"/>
          </a:xfrm>
          <a:prstGeom prst="rect">
            <a:avLst/>
          </a:prstGeom>
          <a:solidFill>
            <a:srgbClr val="C44C4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srgbClr val="000000"/>
              </a:solidFill>
            </a:endParaRPr>
          </a:p>
        </p:txBody>
      </p:sp>
      <p:sp>
        <p:nvSpPr>
          <p:cNvPr id="3076" name="Rectangle 4"/>
          <p:cNvSpPr>
            <a:spLocks noGrp="1" noChangeArrowheads="1"/>
          </p:cNvSpPr>
          <p:nvPr>
            <p:ph type="body" idx="1"/>
          </p:nvPr>
        </p:nvSpPr>
        <p:spPr bwMode="auto">
          <a:xfrm>
            <a:off x="630767" y="173672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7" name="Rectangle 6"/>
          <p:cNvSpPr>
            <a:spLocks noGrp="1" noChangeArrowheads="1"/>
          </p:cNvSpPr>
          <p:nvPr>
            <p:ph type="title"/>
          </p:nvPr>
        </p:nvSpPr>
        <p:spPr bwMode="auto">
          <a:xfrm>
            <a:off x="647700" y="274638"/>
            <a:ext cx="93895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8" name="Rectangle 7"/>
          <p:cNvSpPr>
            <a:spLocks noChangeArrowheads="1"/>
          </p:cNvSpPr>
          <p:nvPr/>
        </p:nvSpPr>
        <p:spPr bwMode="auto">
          <a:xfrm>
            <a:off x="0" y="6597650"/>
            <a:ext cx="36152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800">
                <a:solidFill>
                  <a:srgbClr val="000000"/>
                </a:solidFill>
              </a:rPr>
              <a:t>Module Code and Module Title</a:t>
            </a:r>
          </a:p>
        </p:txBody>
      </p:sp>
      <p:sp>
        <p:nvSpPr>
          <p:cNvPr id="86024" name="Rectangle 8"/>
          <p:cNvSpPr>
            <a:spLocks noGrp="1" noChangeArrowheads="1"/>
          </p:cNvSpPr>
          <p:nvPr>
            <p:ph type="ftr" sz="quarter" idx="3"/>
          </p:nvPr>
        </p:nvSpPr>
        <p:spPr bwMode="auto">
          <a:xfrm>
            <a:off x="8331200" y="6623050"/>
            <a:ext cx="38608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smtClean="0">
                <a:solidFill>
                  <a:srgbClr val="000000"/>
                </a:solidFill>
                <a:latin typeface="Arial" charset="0"/>
              </a:defRPr>
            </a:lvl1pPr>
          </a:lstStyle>
          <a:p>
            <a:pPr fontAlgn="base">
              <a:spcBef>
                <a:spcPct val="0"/>
              </a:spcBef>
              <a:spcAft>
                <a:spcPct val="0"/>
              </a:spcAft>
              <a:defRPr/>
            </a:pPr>
            <a:endParaRPr lang="en-US"/>
          </a:p>
        </p:txBody>
      </p:sp>
      <p:sp>
        <p:nvSpPr>
          <p:cNvPr id="3080" name="Rectangle 9"/>
          <p:cNvSpPr>
            <a:spLocks noChangeArrowheads="1"/>
          </p:cNvSpPr>
          <p:nvPr/>
        </p:nvSpPr>
        <p:spPr bwMode="auto">
          <a:xfrm>
            <a:off x="4233333" y="6597650"/>
            <a:ext cx="36152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r>
              <a:rPr lang="en-US" sz="800">
                <a:solidFill>
                  <a:srgbClr val="000000"/>
                </a:solidFill>
              </a:rPr>
              <a:t>Title of Slides</a:t>
            </a:r>
          </a:p>
        </p:txBody>
      </p:sp>
      <p:pic>
        <p:nvPicPr>
          <p:cNvPr id="3081" name="Picture 20"/>
          <p:cNvPicPr>
            <a:picLocks noChangeAspect="1" noChangeArrowheads="1"/>
          </p:cNvPicPr>
          <p:nvPr userDrawn="1"/>
        </p:nvPicPr>
        <p:blipFill>
          <a:blip r:embed="rId13">
            <a:lum bright="72000" contrast="-64000"/>
            <a:extLst>
              <a:ext uri="{28A0092B-C50C-407E-A947-70E740481C1C}">
                <a14:useLocalDpi xmlns:a14="http://schemas.microsoft.com/office/drawing/2010/main" val="0"/>
              </a:ext>
            </a:extLst>
          </a:blip>
          <a:srcRect/>
          <a:stretch>
            <a:fillRect/>
          </a:stretch>
        </p:blipFill>
        <p:spPr bwMode="auto">
          <a:xfrm>
            <a:off x="0" y="2344739"/>
            <a:ext cx="6697133"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2774383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2B209B-1B87-43BB-84C5-D7B835476B54}" type="datetimeFigureOut">
              <a:rPr lang="en-US" smtClean="0"/>
              <a:t>5/25/2022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74C74-07BC-44C3-A561-7B6B9A4A2FD8}" type="slidenum">
              <a:rPr lang="en-US" smtClean="0"/>
              <a:t>‹#›</a:t>
            </a:fld>
            <a:endParaRPr lang="en-US"/>
          </a:p>
        </p:txBody>
      </p:sp>
    </p:spTree>
    <p:extLst>
      <p:ext uri="{BB962C8B-B14F-4D97-AF65-F5344CB8AC3E}">
        <p14:creationId xmlns:p14="http://schemas.microsoft.com/office/powerpoint/2010/main" val="15936628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4.xml"/><Relationship Id="rId1" Type="http://schemas.openxmlformats.org/officeDocument/2006/relationships/vmlDrawing" Target="../drawings/vmlDrawing1.vml"/><Relationship Id="rId6" Type="http://schemas.openxmlformats.org/officeDocument/2006/relationships/image" Target="../media/image32.png"/><Relationship Id="rId5" Type="http://schemas.openxmlformats.org/officeDocument/2006/relationships/image" Target="../media/image31.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4.x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4" name="Picture 3" descr="A stone footpath on the grassy field against the sky">
            <a:extLst>
              <a:ext uri="{FF2B5EF4-FFF2-40B4-BE49-F238E27FC236}">
                <a16:creationId xmlns:a16="http://schemas.microsoft.com/office/drawing/2014/main" id="{9AD117F3-FB5C-4FC8-9ECA-9DDCF1D6EF23}"/>
              </a:ext>
            </a:extLst>
          </p:cNvPr>
          <p:cNvPicPr>
            <a:picLocks noChangeAspect="1"/>
          </p:cNvPicPr>
          <p:nvPr/>
        </p:nvPicPr>
        <p:blipFill rotWithShape="1">
          <a:blip r:embed="rId2">
            <a:alphaModFix amt="50000"/>
          </a:blip>
          <a:srcRect t="14438" r="-1" b="10543"/>
          <a:stretch/>
        </p:blipFill>
        <p:spPr>
          <a:xfrm>
            <a:off x="3070" y="10"/>
            <a:ext cx="12188930" cy="6857990"/>
          </a:xfrm>
          <a:prstGeom prst="rect">
            <a:avLst/>
          </a:prstGeom>
        </p:spPr>
      </p:pic>
      <p:sp>
        <p:nvSpPr>
          <p:cNvPr id="2" name="Title 1">
            <a:extLst>
              <a:ext uri="{FF2B5EF4-FFF2-40B4-BE49-F238E27FC236}">
                <a16:creationId xmlns:a16="http://schemas.microsoft.com/office/drawing/2014/main" id="{0845E3FF-FA11-43C7-807D-3BA60C286713}"/>
              </a:ext>
            </a:extLst>
          </p:cNvPr>
          <p:cNvSpPr>
            <a:spLocks noGrp="1"/>
          </p:cNvSpPr>
          <p:nvPr>
            <p:ph type="ctrTitle"/>
          </p:nvPr>
        </p:nvSpPr>
        <p:spPr>
          <a:xfrm>
            <a:off x="-1" y="1"/>
            <a:ext cx="12188930" cy="5705746"/>
          </a:xfrm>
        </p:spPr>
        <p:txBody>
          <a:bodyPr>
            <a:normAutofit fontScale="90000"/>
          </a:bodyPr>
          <a:lstStyle/>
          <a:p>
            <a:pPr algn="ctr">
              <a:lnSpc>
                <a:spcPct val="90000"/>
              </a:lnSpc>
            </a:pPr>
            <a:br>
              <a:rPr lang="en-MY" sz="10800" dirty="0"/>
            </a:br>
            <a:r>
              <a:rPr lang="en-MY" sz="10800" dirty="0"/>
              <a:t>Topic 7 SPSS Data File</a:t>
            </a:r>
            <a:br>
              <a:rPr lang="en-MY" sz="10800" dirty="0"/>
            </a:br>
            <a:r>
              <a:rPr lang="en-MY" sz="10800" dirty="0"/>
              <a:t>Data Transformation</a:t>
            </a:r>
            <a:br>
              <a:rPr lang="en-MY" sz="10800" dirty="0"/>
            </a:br>
            <a:br>
              <a:rPr lang="en-MY" sz="10800" dirty="0"/>
            </a:br>
            <a:endParaRPr lang="en-MY" sz="10800" dirty="0"/>
          </a:p>
        </p:txBody>
      </p:sp>
      <p:sp>
        <p:nvSpPr>
          <p:cNvPr id="3" name="Subtitle 2">
            <a:extLst>
              <a:ext uri="{FF2B5EF4-FFF2-40B4-BE49-F238E27FC236}">
                <a16:creationId xmlns:a16="http://schemas.microsoft.com/office/drawing/2014/main" id="{372F7725-8BC7-494B-AEE6-38ADA3D4DFEA}"/>
              </a:ext>
            </a:extLst>
          </p:cNvPr>
          <p:cNvSpPr>
            <a:spLocks noGrp="1"/>
          </p:cNvSpPr>
          <p:nvPr>
            <p:ph type="subTitle" idx="1"/>
          </p:nvPr>
        </p:nvSpPr>
        <p:spPr>
          <a:xfrm>
            <a:off x="0" y="6296158"/>
            <a:ext cx="12188930" cy="561832"/>
          </a:xfrm>
        </p:spPr>
        <p:txBody>
          <a:bodyPr>
            <a:normAutofit/>
          </a:bodyPr>
          <a:lstStyle/>
          <a:p>
            <a:pPr algn="ctr"/>
            <a:r>
              <a:rPr lang="en-MY" sz="2000" b="1" dirty="0"/>
              <a:t>Dr Jugindar Singh</a:t>
            </a:r>
          </a:p>
        </p:txBody>
      </p:sp>
      <p:sp>
        <p:nvSpPr>
          <p:cNvPr id="23"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5" name="Picture 4">
            <a:extLst>
              <a:ext uri="{FF2B5EF4-FFF2-40B4-BE49-F238E27FC236}">
                <a16:creationId xmlns:a16="http://schemas.microsoft.com/office/drawing/2014/main" id="{B6C1DD44-2D6D-45A5-8677-5F11EB05F864}"/>
              </a:ext>
            </a:extLst>
          </p:cNvPr>
          <p:cNvPicPr>
            <a:picLocks noChangeAspect="1"/>
          </p:cNvPicPr>
          <p:nvPr/>
        </p:nvPicPr>
        <p:blipFill>
          <a:blip r:embed="rId3"/>
          <a:stretch>
            <a:fillRect/>
          </a:stretch>
        </p:blipFill>
        <p:spPr>
          <a:xfrm>
            <a:off x="10058215" y="4553502"/>
            <a:ext cx="2133785" cy="2304488"/>
          </a:xfrm>
          <a:prstGeom prst="rect">
            <a:avLst/>
          </a:prstGeom>
        </p:spPr>
      </p:pic>
      <p:sp>
        <p:nvSpPr>
          <p:cNvPr id="6" name="Slide Number Placeholder 5">
            <a:extLst>
              <a:ext uri="{FF2B5EF4-FFF2-40B4-BE49-F238E27FC236}">
                <a16:creationId xmlns:a16="http://schemas.microsoft.com/office/drawing/2014/main" id="{13B2DF30-79EF-47EF-8B56-5FA245E6EC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CD31F4-64FA-4BA0-9498-67783267A8C8}" type="slidenum">
              <a:rPr kumimoji="0" lang="en-US" sz="1600" b="0" i="0" u="none" strike="noStrike" kern="1200" cap="none" spc="0" normalizeH="0" baseline="0" noProof="0" smtClean="0">
                <a:ln>
                  <a:noFill/>
                </a:ln>
                <a:solidFill>
                  <a:prstClr val="white">
                    <a:tint val="75000"/>
                  </a:prstClr>
                </a:solidFill>
                <a:effectLst/>
                <a:uLnTx/>
                <a:uFillTx/>
                <a:latin typeface="The Hand 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600" b="0" i="0" u="none" strike="noStrike" kern="1200" cap="none" spc="0" normalizeH="0" baseline="0" noProof="0">
              <a:ln>
                <a:noFill/>
              </a:ln>
              <a:solidFill>
                <a:prstClr val="white">
                  <a:tint val="75000"/>
                </a:prstClr>
              </a:solidFill>
              <a:effectLst/>
              <a:uLnTx/>
              <a:uFillTx/>
              <a:latin typeface="The Hand Bold"/>
              <a:ea typeface="+mn-ea"/>
              <a:cs typeface="+mn-cs"/>
            </a:endParaRPr>
          </a:p>
        </p:txBody>
      </p:sp>
    </p:spTree>
    <p:extLst>
      <p:ext uri="{BB962C8B-B14F-4D97-AF65-F5344CB8AC3E}">
        <p14:creationId xmlns:p14="http://schemas.microsoft.com/office/powerpoint/2010/main" val="29902528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B3DA2-0880-47AF-A251-13667611418A}"/>
              </a:ext>
            </a:extLst>
          </p:cNvPr>
          <p:cNvSpPr>
            <a:spLocks noGrp="1"/>
          </p:cNvSpPr>
          <p:nvPr>
            <p:ph type="title"/>
          </p:nvPr>
        </p:nvSpPr>
        <p:spPr>
          <a:xfrm>
            <a:off x="0" y="0"/>
            <a:ext cx="10972800" cy="1143000"/>
          </a:xfrm>
        </p:spPr>
        <p:txBody>
          <a:bodyPr>
            <a:normAutofit fontScale="90000"/>
          </a:bodyPr>
          <a:lstStyle/>
          <a:p>
            <a:r>
              <a:rPr lang="en-US" dirty="0">
                <a:solidFill>
                  <a:srgbClr val="FF0000"/>
                </a:solidFill>
              </a:rPr>
              <a:t>Reading Statistical data files of IBM and SPSS</a:t>
            </a:r>
            <a:br>
              <a:rPr lang="en-US" dirty="0"/>
            </a:br>
            <a:r>
              <a:rPr lang="en-US" sz="3100" dirty="0"/>
              <a:t>Data of IBM and SPSS statistical files are saved with the .sav extension</a:t>
            </a:r>
            <a:endParaRPr lang="en-MY" dirty="0"/>
          </a:p>
        </p:txBody>
      </p:sp>
      <p:sp>
        <p:nvSpPr>
          <p:cNvPr id="3" name="Content Placeholder 2">
            <a:extLst>
              <a:ext uri="{FF2B5EF4-FFF2-40B4-BE49-F238E27FC236}">
                <a16:creationId xmlns:a16="http://schemas.microsoft.com/office/drawing/2014/main" id="{38E7AA29-9CC3-41BC-AFD1-555C3BAF5EB5}"/>
              </a:ext>
            </a:extLst>
          </p:cNvPr>
          <p:cNvSpPr>
            <a:spLocks noGrp="1"/>
          </p:cNvSpPr>
          <p:nvPr>
            <p:ph idx="1"/>
          </p:nvPr>
        </p:nvSpPr>
        <p:spPr>
          <a:xfrm>
            <a:off x="6929437" y="2332037"/>
            <a:ext cx="5262562" cy="4525963"/>
          </a:xfrm>
        </p:spPr>
        <p:txBody>
          <a:bodyPr/>
          <a:lstStyle/>
          <a:p>
            <a:pPr>
              <a:buFont typeface="+mj-lt"/>
              <a:buAutoNum type="arabicPeriod"/>
            </a:pPr>
            <a:r>
              <a:rPr lang="en-US" b="0" i="0" dirty="0">
                <a:solidFill>
                  <a:srgbClr val="4A4A4A"/>
                </a:solidFill>
                <a:effectLst/>
                <a:latin typeface="Nunito"/>
              </a:rPr>
              <a:t>Open the “</a:t>
            </a:r>
            <a:r>
              <a:rPr lang="en-US" b="1" i="0" dirty="0">
                <a:solidFill>
                  <a:srgbClr val="4A4A4A"/>
                </a:solidFill>
                <a:effectLst/>
                <a:latin typeface="Nunito"/>
              </a:rPr>
              <a:t>Menu</a:t>
            </a:r>
            <a:r>
              <a:rPr lang="en-US" b="0" i="0" dirty="0">
                <a:solidFill>
                  <a:srgbClr val="4A4A4A"/>
                </a:solidFill>
                <a:effectLst/>
                <a:latin typeface="Nunito"/>
              </a:rPr>
              <a:t>” and go to “</a:t>
            </a:r>
            <a:r>
              <a:rPr lang="en-US" b="1" i="0" dirty="0">
                <a:solidFill>
                  <a:srgbClr val="4A4A4A"/>
                </a:solidFill>
                <a:effectLst/>
                <a:latin typeface="Nunito"/>
              </a:rPr>
              <a:t>File</a:t>
            </a:r>
            <a:r>
              <a:rPr lang="en-US" b="0" i="0" dirty="0">
                <a:solidFill>
                  <a:srgbClr val="4A4A4A"/>
                </a:solidFill>
                <a:effectLst/>
                <a:latin typeface="Nunito"/>
              </a:rPr>
              <a:t>” option.</a:t>
            </a:r>
          </a:p>
          <a:p>
            <a:pPr>
              <a:buFont typeface="+mj-lt"/>
              <a:buAutoNum type="arabicPeriod"/>
            </a:pPr>
            <a:r>
              <a:rPr lang="en-US" b="0" i="0" dirty="0">
                <a:solidFill>
                  <a:srgbClr val="4A4A4A"/>
                </a:solidFill>
                <a:effectLst/>
                <a:latin typeface="Nunito"/>
              </a:rPr>
              <a:t>Select “</a:t>
            </a:r>
            <a:r>
              <a:rPr lang="en-US" b="1" i="0" dirty="0">
                <a:solidFill>
                  <a:srgbClr val="4A4A4A"/>
                </a:solidFill>
                <a:effectLst/>
                <a:latin typeface="Nunito"/>
              </a:rPr>
              <a:t>Open</a:t>
            </a:r>
            <a:r>
              <a:rPr lang="en-US" b="0" i="0" dirty="0">
                <a:solidFill>
                  <a:srgbClr val="4A4A4A"/>
                </a:solidFill>
                <a:effectLst/>
                <a:latin typeface="Nunito"/>
              </a:rPr>
              <a:t>”.</a:t>
            </a:r>
          </a:p>
          <a:p>
            <a:pPr>
              <a:buFont typeface="+mj-lt"/>
              <a:buAutoNum type="arabicPeriod"/>
            </a:pPr>
            <a:r>
              <a:rPr lang="en-US" b="0" i="0" dirty="0">
                <a:solidFill>
                  <a:srgbClr val="4A4A4A"/>
                </a:solidFill>
                <a:effectLst/>
                <a:latin typeface="Nunito"/>
              </a:rPr>
              <a:t>Click on “</a:t>
            </a:r>
            <a:r>
              <a:rPr lang="en-US" b="1" i="0" dirty="0">
                <a:solidFill>
                  <a:srgbClr val="4A4A4A"/>
                </a:solidFill>
                <a:effectLst/>
                <a:latin typeface="Nunito"/>
              </a:rPr>
              <a:t>Data</a:t>
            </a:r>
            <a:r>
              <a:rPr lang="en-US" b="0" i="0" dirty="0">
                <a:solidFill>
                  <a:srgbClr val="4A4A4A"/>
                </a:solidFill>
                <a:effectLst/>
                <a:latin typeface="Nunito"/>
              </a:rPr>
              <a:t>”.</a:t>
            </a:r>
          </a:p>
          <a:p>
            <a:pPr>
              <a:buFont typeface="+mj-lt"/>
              <a:buAutoNum type="arabicPeriod"/>
            </a:pPr>
            <a:r>
              <a:rPr lang="en-US" b="0" i="0" dirty="0">
                <a:solidFill>
                  <a:srgbClr val="4A4A4A"/>
                </a:solidFill>
                <a:effectLst/>
                <a:latin typeface="Nunito"/>
              </a:rPr>
              <a:t>Search for the file </a:t>
            </a:r>
            <a:r>
              <a:rPr lang="en-US" b="0" i="0" dirty="0" err="1">
                <a:solidFill>
                  <a:srgbClr val="FF0000"/>
                </a:solidFill>
                <a:effectLst/>
                <a:latin typeface="Nunito"/>
              </a:rPr>
              <a:t>sample.sav</a:t>
            </a:r>
            <a:r>
              <a:rPr lang="en-US" b="0" i="0" dirty="0">
                <a:solidFill>
                  <a:srgbClr val="FF0000"/>
                </a:solidFill>
                <a:effectLst/>
                <a:latin typeface="Nunito"/>
              </a:rPr>
              <a:t> </a:t>
            </a:r>
            <a:r>
              <a:rPr lang="en-US" b="0" i="0" dirty="0">
                <a:solidFill>
                  <a:srgbClr val="4A4A4A"/>
                </a:solidFill>
                <a:effectLst/>
                <a:latin typeface="Nunito"/>
              </a:rPr>
              <a:t>and open it.</a:t>
            </a:r>
          </a:p>
          <a:p>
            <a:pPr>
              <a:buFont typeface="+mj-lt"/>
              <a:buAutoNum type="arabicPeriod"/>
            </a:pPr>
            <a:r>
              <a:rPr lang="en-US" b="0" i="0" dirty="0">
                <a:solidFill>
                  <a:srgbClr val="4A4A4A"/>
                </a:solidFill>
                <a:effectLst/>
                <a:latin typeface="Nunito"/>
              </a:rPr>
              <a:t>The Data Editor displays the data in the file.</a:t>
            </a:r>
          </a:p>
          <a:p>
            <a:endParaRPr lang="en-MY" dirty="0"/>
          </a:p>
        </p:txBody>
      </p:sp>
      <p:pic>
        <p:nvPicPr>
          <p:cNvPr id="5" name="Picture 4">
            <a:extLst>
              <a:ext uri="{FF2B5EF4-FFF2-40B4-BE49-F238E27FC236}">
                <a16:creationId xmlns:a16="http://schemas.microsoft.com/office/drawing/2014/main" id="{E881380D-EFA4-46A4-A73D-CC14983375D7}"/>
              </a:ext>
            </a:extLst>
          </p:cNvPr>
          <p:cNvPicPr>
            <a:picLocks noChangeAspect="1"/>
          </p:cNvPicPr>
          <p:nvPr/>
        </p:nvPicPr>
        <p:blipFill>
          <a:blip r:embed="rId2"/>
          <a:stretch>
            <a:fillRect/>
          </a:stretch>
        </p:blipFill>
        <p:spPr>
          <a:xfrm>
            <a:off x="1" y="1143000"/>
            <a:ext cx="6929438" cy="5715000"/>
          </a:xfrm>
          <a:prstGeom prst="rect">
            <a:avLst/>
          </a:prstGeom>
        </p:spPr>
      </p:pic>
    </p:spTree>
    <p:extLst>
      <p:ext uri="{BB962C8B-B14F-4D97-AF65-F5344CB8AC3E}">
        <p14:creationId xmlns:p14="http://schemas.microsoft.com/office/powerpoint/2010/main" val="1273267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6B9C6-9758-4D73-8DD0-72FA97802D16}"/>
              </a:ext>
            </a:extLst>
          </p:cNvPr>
          <p:cNvSpPr>
            <a:spLocks noGrp="1"/>
          </p:cNvSpPr>
          <p:nvPr>
            <p:ph type="title"/>
          </p:nvPr>
        </p:nvSpPr>
        <p:spPr/>
        <p:txBody>
          <a:bodyPr/>
          <a:lstStyle/>
          <a:p>
            <a:r>
              <a:rPr lang="en-MY" dirty="0">
                <a:solidFill>
                  <a:srgbClr val="FF0000"/>
                </a:solidFill>
              </a:rPr>
              <a:t>Open New File – Add data </a:t>
            </a:r>
          </a:p>
        </p:txBody>
      </p:sp>
      <p:pic>
        <p:nvPicPr>
          <p:cNvPr id="5" name="Picture 4">
            <a:extLst>
              <a:ext uri="{FF2B5EF4-FFF2-40B4-BE49-F238E27FC236}">
                <a16:creationId xmlns:a16="http://schemas.microsoft.com/office/drawing/2014/main" id="{CF1CD6C1-6E32-428A-A6C1-2813C922DD4D}"/>
              </a:ext>
            </a:extLst>
          </p:cNvPr>
          <p:cNvPicPr>
            <a:picLocks noChangeAspect="1"/>
          </p:cNvPicPr>
          <p:nvPr/>
        </p:nvPicPr>
        <p:blipFill>
          <a:blip r:embed="rId2"/>
          <a:stretch>
            <a:fillRect/>
          </a:stretch>
        </p:blipFill>
        <p:spPr>
          <a:xfrm>
            <a:off x="0" y="1300162"/>
            <a:ext cx="8501063" cy="5557837"/>
          </a:xfrm>
          <a:prstGeom prst="rect">
            <a:avLst/>
          </a:prstGeom>
        </p:spPr>
      </p:pic>
      <p:sp>
        <p:nvSpPr>
          <p:cNvPr id="6" name="TextBox 5">
            <a:extLst>
              <a:ext uri="{FF2B5EF4-FFF2-40B4-BE49-F238E27FC236}">
                <a16:creationId xmlns:a16="http://schemas.microsoft.com/office/drawing/2014/main" id="{1ED25A8A-7506-450D-AF9C-E59E10EECA31}"/>
              </a:ext>
            </a:extLst>
          </p:cNvPr>
          <p:cNvSpPr txBox="1"/>
          <p:nvPr/>
        </p:nvSpPr>
        <p:spPr>
          <a:xfrm>
            <a:off x="8501063" y="1728788"/>
            <a:ext cx="241784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800" b="0" i="0" u="none" strike="noStrike" kern="1200" cap="none" spc="0" normalizeH="0" baseline="0" noProof="0" dirty="0">
                <a:ln>
                  <a:noFill/>
                </a:ln>
                <a:solidFill>
                  <a:srgbClr val="FF0000"/>
                </a:solidFill>
                <a:effectLst/>
                <a:uLnTx/>
                <a:uFillTx/>
                <a:latin typeface="Calibri"/>
                <a:ea typeface="+mn-ea"/>
                <a:cs typeface="+mn-cs"/>
              </a:rPr>
              <a:t>File-New - Data</a:t>
            </a:r>
          </a:p>
        </p:txBody>
      </p:sp>
      <p:cxnSp>
        <p:nvCxnSpPr>
          <p:cNvPr id="7" name="Straight Arrow Connector 6">
            <a:extLst>
              <a:ext uri="{FF2B5EF4-FFF2-40B4-BE49-F238E27FC236}">
                <a16:creationId xmlns:a16="http://schemas.microsoft.com/office/drawing/2014/main" id="{88780CB1-3AF7-4195-A5C8-24C831438C15}"/>
              </a:ext>
            </a:extLst>
          </p:cNvPr>
          <p:cNvCxnSpPr>
            <a:cxnSpLocks/>
          </p:cNvCxnSpPr>
          <p:nvPr/>
        </p:nvCxnSpPr>
        <p:spPr>
          <a:xfrm flipH="1" flipV="1">
            <a:off x="323851" y="1785938"/>
            <a:ext cx="1676399" cy="164306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397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9398000" cy="1981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F0434B0F-7180-4F22-A1A1-429A7FDB64A5}"/>
              </a:ext>
            </a:extLst>
          </p:cNvPr>
          <p:cNvPicPr>
            <a:picLocks noChangeAspect="1"/>
          </p:cNvPicPr>
          <p:nvPr/>
        </p:nvPicPr>
        <p:blipFill>
          <a:blip r:embed="rId3"/>
          <a:stretch>
            <a:fillRect/>
          </a:stretch>
        </p:blipFill>
        <p:spPr>
          <a:xfrm>
            <a:off x="0" y="2971800"/>
            <a:ext cx="12070080" cy="3886200"/>
          </a:xfrm>
          <a:prstGeom prst="rect">
            <a:avLst/>
          </a:prstGeom>
        </p:spPr>
      </p:pic>
      <p:sp>
        <p:nvSpPr>
          <p:cNvPr id="2" name="Title 1"/>
          <p:cNvSpPr>
            <a:spLocks noGrp="1"/>
          </p:cNvSpPr>
          <p:nvPr>
            <p:ph type="title"/>
          </p:nvPr>
        </p:nvSpPr>
        <p:spPr>
          <a:xfrm>
            <a:off x="838200" y="562272"/>
            <a:ext cx="10515600" cy="408400"/>
          </a:xfrm>
        </p:spPr>
        <p:txBody>
          <a:bodyPr vert="horz" lIns="91440" tIns="45720" rIns="91440" bIns="45720" rtlCol="0" anchor="ctr">
            <a:normAutofit fontScale="90000"/>
          </a:bodyPr>
          <a:lstStyle/>
          <a:p>
            <a:pPr algn="l">
              <a:lnSpc>
                <a:spcPct val="90000"/>
              </a:lnSpc>
            </a:pPr>
            <a:r>
              <a:rPr lang="en-US" sz="5200" dirty="0"/>
              <a:t>Menus</a:t>
            </a:r>
          </a:p>
        </p:txBody>
      </p:sp>
    </p:spTree>
    <p:extLst>
      <p:ext uri="{BB962C8B-B14F-4D97-AF65-F5344CB8AC3E}">
        <p14:creationId xmlns:p14="http://schemas.microsoft.com/office/powerpoint/2010/main" val="4129010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E5A0F-9521-4277-B437-86BFCAA1EE1B}"/>
              </a:ext>
            </a:extLst>
          </p:cNvPr>
          <p:cNvSpPr>
            <a:spLocks noGrp="1"/>
          </p:cNvSpPr>
          <p:nvPr>
            <p:ph type="title"/>
          </p:nvPr>
        </p:nvSpPr>
        <p:spPr/>
        <p:txBody>
          <a:bodyPr/>
          <a:lstStyle/>
          <a:p>
            <a:r>
              <a:rPr lang="en-MY" b="1" dirty="0">
                <a:solidFill>
                  <a:srgbClr val="FF0000"/>
                </a:solidFill>
              </a:rPr>
              <a:t>Data Editor - Creating Data in SPSS</a:t>
            </a:r>
          </a:p>
        </p:txBody>
      </p:sp>
      <p:sp>
        <p:nvSpPr>
          <p:cNvPr id="3" name="Content Placeholder 2">
            <a:extLst>
              <a:ext uri="{FF2B5EF4-FFF2-40B4-BE49-F238E27FC236}">
                <a16:creationId xmlns:a16="http://schemas.microsoft.com/office/drawing/2014/main" id="{5C8FDBF1-4272-474E-B25D-F9976666B10C}"/>
              </a:ext>
            </a:extLst>
          </p:cNvPr>
          <p:cNvSpPr>
            <a:spLocks noGrp="1"/>
          </p:cNvSpPr>
          <p:nvPr>
            <p:ph idx="1"/>
          </p:nvPr>
        </p:nvSpPr>
        <p:spPr/>
        <p:txBody>
          <a:bodyPr/>
          <a:lstStyle/>
          <a:p>
            <a:r>
              <a:rPr lang="en-MY" dirty="0"/>
              <a:t>Variable View</a:t>
            </a:r>
          </a:p>
          <a:p>
            <a:r>
              <a:rPr lang="en-MY" dirty="0"/>
              <a:t>Data View</a:t>
            </a:r>
          </a:p>
        </p:txBody>
      </p:sp>
      <p:pic>
        <p:nvPicPr>
          <p:cNvPr id="4" name="Picture 3">
            <a:extLst>
              <a:ext uri="{FF2B5EF4-FFF2-40B4-BE49-F238E27FC236}">
                <a16:creationId xmlns:a16="http://schemas.microsoft.com/office/drawing/2014/main" id="{8D8325AA-BA62-4D89-A792-7392E35C0CCD}"/>
              </a:ext>
            </a:extLst>
          </p:cNvPr>
          <p:cNvPicPr>
            <a:picLocks noChangeAspect="1"/>
          </p:cNvPicPr>
          <p:nvPr/>
        </p:nvPicPr>
        <p:blipFill>
          <a:blip r:embed="rId2"/>
          <a:stretch>
            <a:fillRect/>
          </a:stretch>
        </p:blipFill>
        <p:spPr>
          <a:xfrm>
            <a:off x="3421626" y="1147762"/>
            <a:ext cx="8770374" cy="5710238"/>
          </a:xfrm>
          <a:prstGeom prst="rect">
            <a:avLst/>
          </a:prstGeom>
          <a:ln>
            <a:solidFill>
              <a:schemeClr val="accent1"/>
            </a:solidFill>
          </a:ln>
        </p:spPr>
      </p:pic>
    </p:spTree>
    <p:extLst>
      <p:ext uri="{BB962C8B-B14F-4D97-AF65-F5344CB8AC3E}">
        <p14:creationId xmlns:p14="http://schemas.microsoft.com/office/powerpoint/2010/main" val="3695125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2">
            <a:extLst>
              <a:ext uri="{FF2B5EF4-FFF2-40B4-BE49-F238E27FC236}">
                <a16:creationId xmlns:a16="http://schemas.microsoft.com/office/drawing/2014/main" id="{756DD955-8B29-491B-A95F-CBC5734F1BD2}"/>
              </a:ext>
            </a:extLst>
          </p:cNvPr>
          <p:cNvSpPr>
            <a:spLocks noGrp="1"/>
          </p:cNvSpPr>
          <p:nvPr>
            <p:ph type="title"/>
          </p:nvPr>
        </p:nvSpPr>
        <p:spPr>
          <a:xfrm>
            <a:off x="2894014" y="381000"/>
            <a:ext cx="6859587" cy="838200"/>
          </a:xfrm>
        </p:spPr>
        <p:txBody>
          <a:bodyPr>
            <a:normAutofit fontScale="90000"/>
          </a:bodyPr>
          <a:lstStyle/>
          <a:p>
            <a:pPr rtl="0" eaLnBrk="1" hangingPunct="1"/>
            <a:r>
              <a:rPr lang="en-US" altLang="en-US" sz="4800" dirty="0">
                <a:solidFill>
                  <a:srgbClr val="FF0000"/>
                </a:solidFill>
              </a:rPr>
              <a:t>SPSS interface Data View and Variable View</a:t>
            </a:r>
          </a:p>
        </p:txBody>
      </p:sp>
      <p:sp>
        <p:nvSpPr>
          <p:cNvPr id="5123" name="Content Placeholder 1">
            <a:extLst>
              <a:ext uri="{FF2B5EF4-FFF2-40B4-BE49-F238E27FC236}">
                <a16:creationId xmlns:a16="http://schemas.microsoft.com/office/drawing/2014/main" id="{E93CC313-3EB4-4812-8754-1CD6A4EAC245}"/>
              </a:ext>
            </a:extLst>
          </p:cNvPr>
          <p:cNvSpPr>
            <a:spLocks noGrp="1"/>
          </p:cNvSpPr>
          <p:nvPr>
            <p:ph idx="1"/>
          </p:nvPr>
        </p:nvSpPr>
        <p:spPr>
          <a:xfrm>
            <a:off x="609600" y="1600201"/>
            <a:ext cx="10972800" cy="5103813"/>
          </a:xfrm>
        </p:spPr>
        <p:txBody>
          <a:bodyPr/>
          <a:lstStyle/>
          <a:p>
            <a:pPr algn="l" rtl="0" eaLnBrk="1" hangingPunct="1"/>
            <a:r>
              <a:rPr lang="en-US" altLang="en-US" dirty="0">
                <a:solidFill>
                  <a:srgbClr val="FF0000"/>
                </a:solidFill>
              </a:rPr>
              <a:t>Data view</a:t>
            </a:r>
          </a:p>
          <a:p>
            <a:pPr lvl="1" algn="l" rtl="0" eaLnBrk="1" hangingPunct="1"/>
            <a:r>
              <a:rPr lang="en-US" altLang="en-US" dirty="0"/>
              <a:t>The place to enter data</a:t>
            </a:r>
          </a:p>
          <a:p>
            <a:pPr lvl="1" algn="l" rtl="0" eaLnBrk="1" hangingPunct="1"/>
            <a:r>
              <a:rPr lang="en-US" altLang="en-US" dirty="0"/>
              <a:t>Columns: variables</a:t>
            </a:r>
          </a:p>
          <a:p>
            <a:pPr lvl="1" algn="l" rtl="0" eaLnBrk="1" hangingPunct="1"/>
            <a:r>
              <a:rPr lang="en-US" altLang="en-US" dirty="0"/>
              <a:t>Rows: records</a:t>
            </a:r>
          </a:p>
          <a:p>
            <a:pPr algn="l" rtl="0" eaLnBrk="1" hangingPunct="1"/>
            <a:r>
              <a:rPr lang="en-US" altLang="en-US" dirty="0">
                <a:solidFill>
                  <a:srgbClr val="FF0000"/>
                </a:solidFill>
              </a:rPr>
              <a:t>Variable view</a:t>
            </a:r>
          </a:p>
          <a:p>
            <a:pPr lvl="1" algn="l" rtl="0" eaLnBrk="1" hangingPunct="1"/>
            <a:r>
              <a:rPr lang="en-US" altLang="en-US" dirty="0"/>
              <a:t>The place to enter variables</a:t>
            </a:r>
          </a:p>
          <a:p>
            <a:pPr lvl="1" algn="l" rtl="0" eaLnBrk="1" hangingPunct="1"/>
            <a:r>
              <a:rPr lang="en-US" altLang="en-US" dirty="0"/>
              <a:t>List of all variables</a:t>
            </a:r>
          </a:p>
          <a:p>
            <a:pPr lvl="1" algn="l" rtl="0" eaLnBrk="1" hangingPunct="1"/>
            <a:r>
              <a:rPr lang="en-US" altLang="en-US" dirty="0"/>
              <a:t>Characteristics of all variables</a:t>
            </a:r>
          </a:p>
        </p:txBody>
      </p:sp>
      <p:sp>
        <p:nvSpPr>
          <p:cNvPr id="5124" name="Slide Number Placeholder 3">
            <a:extLst>
              <a:ext uri="{FF2B5EF4-FFF2-40B4-BE49-F238E27FC236}">
                <a16:creationId xmlns:a16="http://schemas.microsoft.com/office/drawing/2014/main" id="{9CFA2406-7011-44E9-8DBC-1A137A5EDC43}"/>
              </a:ext>
            </a:extLst>
          </p:cNvPr>
          <p:cNvSpPr>
            <a:spLocks noGrp="1"/>
          </p:cNvSpPr>
          <p:nvPr>
            <p:ph type="sldNum" sz="quarter" idx="12"/>
          </p:nvPr>
        </p:nvSpPr>
        <p:spPr>
          <a:xfrm>
            <a:off x="9829800" y="6324601"/>
            <a:ext cx="685800" cy="379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A90CD1-0ECE-4161-86DE-CA253750CFAC}" type="slidenum">
              <a:rPr kumimoji="0" lang="en-US" altLang="en-US" sz="1600" b="0" i="0" u="none" strike="noStrike" kern="1200" cap="none" spc="0" normalizeH="0" baseline="0" noProof="0">
                <a:ln>
                  <a:noFill/>
                </a:ln>
                <a:solidFill>
                  <a:prstClr val="white"/>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28531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Content Placeholder 3" descr="spss window.png">
            <a:extLst>
              <a:ext uri="{FF2B5EF4-FFF2-40B4-BE49-F238E27FC236}">
                <a16:creationId xmlns:a16="http://schemas.microsoft.com/office/drawing/2014/main" id="{A6804AFA-7D94-44F5-9D6A-8E3032603A9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53986"/>
            <a:ext cx="11577637" cy="6952737"/>
          </a:xfrm>
        </p:spPr>
      </p:pic>
      <p:sp>
        <p:nvSpPr>
          <p:cNvPr id="8195" name="Slide Number Placeholder 9">
            <a:extLst>
              <a:ext uri="{FF2B5EF4-FFF2-40B4-BE49-F238E27FC236}">
                <a16:creationId xmlns:a16="http://schemas.microsoft.com/office/drawing/2014/main" id="{627E6279-02F6-45BE-BD99-70F097073BD9}"/>
              </a:ext>
            </a:extLst>
          </p:cNvPr>
          <p:cNvSpPr>
            <a:spLocks noGrp="1"/>
          </p:cNvSpPr>
          <p:nvPr>
            <p:ph type="sldNum" sz="quarter" idx="12"/>
          </p:nvPr>
        </p:nvSpPr>
        <p:spPr>
          <a:xfrm>
            <a:off x="9296400" y="6324601"/>
            <a:ext cx="1066800" cy="379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489459-2514-46C6-8BED-BFBEB1FCA4E4}" type="slidenum">
              <a:rPr kumimoji="0" lang="en-US" altLang="en-US" sz="1600" b="0" i="0" u="none" strike="noStrike" kern="1200" cap="none" spc="0" normalizeH="0" baseline="0" noProof="0">
                <a:ln>
                  <a:noFill/>
                </a:ln>
                <a:solidFill>
                  <a:prstClr val="white"/>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cxnSp>
        <p:nvCxnSpPr>
          <p:cNvPr id="8" name="Straight Arrow Connector 7">
            <a:extLst>
              <a:ext uri="{FF2B5EF4-FFF2-40B4-BE49-F238E27FC236}">
                <a16:creationId xmlns:a16="http://schemas.microsoft.com/office/drawing/2014/main" id="{3E8D8EF0-3A61-42D4-AB6E-7640673565A9}"/>
              </a:ext>
            </a:extLst>
          </p:cNvPr>
          <p:cNvCxnSpPr>
            <a:cxnSpLocks/>
          </p:cNvCxnSpPr>
          <p:nvPr/>
        </p:nvCxnSpPr>
        <p:spPr>
          <a:xfrm flipH="1" flipV="1">
            <a:off x="2428875" y="915986"/>
            <a:ext cx="1076325" cy="1522414"/>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6888E7BF-55C1-4C37-8FB8-B5F73C8C5E43}"/>
              </a:ext>
            </a:extLst>
          </p:cNvPr>
          <p:cNvSpPr/>
          <p:nvPr/>
        </p:nvSpPr>
        <p:spPr>
          <a:xfrm>
            <a:off x="3352800" y="2057400"/>
            <a:ext cx="2133600" cy="990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Columns: variables</a:t>
            </a:r>
          </a:p>
        </p:txBody>
      </p:sp>
      <p:cxnSp>
        <p:nvCxnSpPr>
          <p:cNvPr id="14" name="Straight Arrow Connector 13">
            <a:extLst>
              <a:ext uri="{FF2B5EF4-FFF2-40B4-BE49-F238E27FC236}">
                <a16:creationId xmlns:a16="http://schemas.microsoft.com/office/drawing/2014/main" id="{6812648F-C825-4226-B49D-49C74E4FD098}"/>
              </a:ext>
            </a:extLst>
          </p:cNvPr>
          <p:cNvCxnSpPr>
            <a:cxnSpLocks/>
          </p:cNvCxnSpPr>
          <p:nvPr/>
        </p:nvCxnSpPr>
        <p:spPr>
          <a:xfrm flipH="1">
            <a:off x="357188" y="4040188"/>
            <a:ext cx="2995612"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8D8365EC-0065-4F2D-912F-C9A453AB0E6E}"/>
              </a:ext>
            </a:extLst>
          </p:cNvPr>
          <p:cNvSpPr/>
          <p:nvPr/>
        </p:nvSpPr>
        <p:spPr>
          <a:xfrm>
            <a:off x="3352800" y="3657600"/>
            <a:ext cx="2286000" cy="1066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Rows: cases</a:t>
            </a:r>
          </a:p>
        </p:txBody>
      </p:sp>
      <p:cxnSp>
        <p:nvCxnSpPr>
          <p:cNvPr id="19" name="Straight Arrow Connector 18">
            <a:extLst>
              <a:ext uri="{FF2B5EF4-FFF2-40B4-BE49-F238E27FC236}">
                <a16:creationId xmlns:a16="http://schemas.microsoft.com/office/drawing/2014/main" id="{D8339EC2-94F5-40A4-8D0A-58C84BF38AF5}"/>
              </a:ext>
            </a:extLst>
          </p:cNvPr>
          <p:cNvCxnSpPr>
            <a:cxnSpLocks/>
          </p:cNvCxnSpPr>
          <p:nvPr/>
        </p:nvCxnSpPr>
        <p:spPr>
          <a:xfrm flipH="1">
            <a:off x="771525" y="5259388"/>
            <a:ext cx="2482850" cy="144462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CD50E7BB-3064-4853-BEF2-F4C85C8B9ED6}"/>
              </a:ext>
            </a:extLst>
          </p:cNvPr>
          <p:cNvSpPr/>
          <p:nvPr/>
        </p:nvSpPr>
        <p:spPr>
          <a:xfrm>
            <a:off x="3086100" y="4953000"/>
            <a:ext cx="2171700" cy="609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Under Data View</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2">
            <a:extLst>
              <a:ext uri="{FF2B5EF4-FFF2-40B4-BE49-F238E27FC236}">
                <a16:creationId xmlns:a16="http://schemas.microsoft.com/office/drawing/2014/main" id="{BCB0ECE8-B11E-4FEA-A04A-EC13E6033D23}"/>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02706" y="622853"/>
            <a:ext cx="7772400" cy="4038600"/>
          </a:xfrm>
          <a:noFill/>
          <a:ln/>
        </p:spPr>
      </p:pic>
      <p:sp>
        <p:nvSpPr>
          <p:cNvPr id="40963" name="Rectangle 3">
            <a:extLst>
              <a:ext uri="{FF2B5EF4-FFF2-40B4-BE49-F238E27FC236}">
                <a16:creationId xmlns:a16="http://schemas.microsoft.com/office/drawing/2014/main" id="{CF096CFC-0022-46F5-B5A1-860DA484F960}"/>
              </a:ext>
            </a:extLst>
          </p:cNvPr>
          <p:cNvSpPr>
            <a:spLocks noGrp="1" noChangeArrowheads="1"/>
          </p:cNvSpPr>
          <p:nvPr>
            <p:ph type="title"/>
          </p:nvPr>
        </p:nvSpPr>
        <p:spPr>
          <a:xfrm>
            <a:off x="0" y="125895"/>
            <a:ext cx="7772400" cy="533400"/>
          </a:xfrm>
          <a:noFill/>
          <a:ln/>
        </p:spPr>
        <p:txBody>
          <a:bodyPr>
            <a:normAutofit fontScale="90000"/>
          </a:bodyPr>
          <a:lstStyle/>
          <a:p>
            <a:r>
              <a:rPr lang="en-GB" altLang="en-US" dirty="0">
                <a:solidFill>
                  <a:srgbClr val="FF0000"/>
                </a:solidFill>
              </a:rPr>
              <a:t>The Data View window</a:t>
            </a:r>
          </a:p>
        </p:txBody>
      </p:sp>
      <p:sp>
        <p:nvSpPr>
          <p:cNvPr id="40964" name="AutoShape 4">
            <a:extLst>
              <a:ext uri="{FF2B5EF4-FFF2-40B4-BE49-F238E27FC236}">
                <a16:creationId xmlns:a16="http://schemas.microsoft.com/office/drawing/2014/main" id="{3EAC2134-8398-4583-B289-5A25E2F4861E}"/>
              </a:ext>
            </a:extLst>
          </p:cNvPr>
          <p:cNvSpPr>
            <a:spLocks noChangeArrowheads="1"/>
          </p:cNvSpPr>
          <p:nvPr/>
        </p:nvSpPr>
        <p:spPr bwMode="auto">
          <a:xfrm>
            <a:off x="940906" y="3975653"/>
            <a:ext cx="762000" cy="304800"/>
          </a:xfrm>
          <a:prstGeom prst="downArrowCallout">
            <a:avLst>
              <a:gd name="adj1" fmla="val 62500"/>
              <a:gd name="adj2" fmla="val 62500"/>
              <a:gd name="adj3" fmla="val 16667"/>
              <a:gd name="adj4" fmla="val 66667"/>
            </a:avLst>
          </a:prstGeom>
          <a:solidFill>
            <a:schemeClr val="accent1">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900" b="1" i="0" u="none" strike="noStrike" kern="1200" cap="none" spc="0" normalizeH="0" baseline="0" noProof="0">
                <a:ln>
                  <a:noFill/>
                </a:ln>
                <a:solidFill>
                  <a:srgbClr val="1F497D"/>
                </a:solidFill>
                <a:effectLst/>
                <a:uLnTx/>
                <a:uFillTx/>
                <a:latin typeface="Arial" panose="020B0604020202020204" pitchFamily="34" charset="0"/>
                <a:ea typeface="+mn-ea"/>
                <a:cs typeface="+mn-cs"/>
              </a:rPr>
              <a:t>View tabs</a:t>
            </a:r>
          </a:p>
        </p:txBody>
      </p:sp>
      <p:sp>
        <p:nvSpPr>
          <p:cNvPr id="40965" name="AutoShape 5">
            <a:extLst>
              <a:ext uri="{FF2B5EF4-FFF2-40B4-BE49-F238E27FC236}">
                <a16:creationId xmlns:a16="http://schemas.microsoft.com/office/drawing/2014/main" id="{370E1DDA-2D11-4D8A-B9AD-3457D4FADAF1}"/>
              </a:ext>
            </a:extLst>
          </p:cNvPr>
          <p:cNvSpPr>
            <a:spLocks noChangeArrowheads="1"/>
          </p:cNvSpPr>
          <p:nvPr/>
        </p:nvSpPr>
        <p:spPr bwMode="auto">
          <a:xfrm>
            <a:off x="4141306" y="4661453"/>
            <a:ext cx="1219200" cy="457200"/>
          </a:xfrm>
          <a:prstGeom prst="upArrowCallout">
            <a:avLst>
              <a:gd name="adj1" fmla="val 66667"/>
              <a:gd name="adj2" fmla="val 66667"/>
              <a:gd name="adj3" fmla="val 16667"/>
              <a:gd name="adj4" fmla="val 66667"/>
            </a:avLst>
          </a:prstGeom>
          <a:solidFill>
            <a:schemeClr val="accent1">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900" b="1" i="0" u="none" strike="noStrike" kern="1200" cap="none" spc="0" normalizeH="0" baseline="0" noProof="0">
                <a:ln>
                  <a:noFill/>
                </a:ln>
                <a:solidFill>
                  <a:srgbClr val="1F497D"/>
                </a:solidFill>
                <a:effectLst/>
                <a:uLnTx/>
                <a:uFillTx/>
                <a:latin typeface="Arial" panose="020B0604020202020204" pitchFamily="34" charset="0"/>
                <a:ea typeface="+mn-ea"/>
                <a:cs typeface="+mn-cs"/>
              </a:rPr>
              <a:t>Status bar/boxes</a:t>
            </a:r>
          </a:p>
        </p:txBody>
      </p:sp>
      <p:sp>
        <p:nvSpPr>
          <p:cNvPr id="40966" name="AutoShape 6">
            <a:extLst>
              <a:ext uri="{FF2B5EF4-FFF2-40B4-BE49-F238E27FC236}">
                <a16:creationId xmlns:a16="http://schemas.microsoft.com/office/drawing/2014/main" id="{AAA2F98E-61C3-4CFC-B1A2-2715279A7434}"/>
              </a:ext>
            </a:extLst>
          </p:cNvPr>
          <p:cNvSpPr>
            <a:spLocks noChangeArrowheads="1"/>
          </p:cNvSpPr>
          <p:nvPr/>
        </p:nvSpPr>
        <p:spPr bwMode="auto">
          <a:xfrm>
            <a:off x="5589106" y="1232453"/>
            <a:ext cx="1066800" cy="381000"/>
          </a:xfrm>
          <a:prstGeom prst="downArrowCallout">
            <a:avLst>
              <a:gd name="adj1" fmla="val 70000"/>
              <a:gd name="adj2" fmla="val 70000"/>
              <a:gd name="adj3" fmla="val 16667"/>
              <a:gd name="adj4" fmla="val 66667"/>
            </a:avLst>
          </a:prstGeom>
          <a:solidFill>
            <a:schemeClr val="accent1">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900" b="1" i="0" u="none" strike="noStrike" kern="1200" cap="none" spc="0" normalizeH="0" baseline="0" noProof="0">
                <a:ln>
                  <a:noFill/>
                </a:ln>
                <a:solidFill>
                  <a:srgbClr val="1F497D"/>
                </a:solidFill>
                <a:effectLst/>
                <a:uLnTx/>
                <a:uFillTx/>
                <a:latin typeface="Arial" panose="020B0604020202020204" pitchFamily="34" charset="0"/>
                <a:ea typeface="+mn-ea"/>
                <a:cs typeface="+mn-cs"/>
              </a:rPr>
              <a:t>Cell edit field</a:t>
            </a:r>
          </a:p>
        </p:txBody>
      </p:sp>
      <p:sp>
        <p:nvSpPr>
          <p:cNvPr id="40967" name="AutoShape 7">
            <a:extLst>
              <a:ext uri="{FF2B5EF4-FFF2-40B4-BE49-F238E27FC236}">
                <a16:creationId xmlns:a16="http://schemas.microsoft.com/office/drawing/2014/main" id="{BE00BD1B-985F-430B-9B7C-02CBF17E6D4B}"/>
              </a:ext>
            </a:extLst>
          </p:cNvPr>
          <p:cNvSpPr>
            <a:spLocks noChangeArrowheads="1"/>
          </p:cNvSpPr>
          <p:nvPr/>
        </p:nvSpPr>
        <p:spPr bwMode="auto">
          <a:xfrm>
            <a:off x="102706" y="1689653"/>
            <a:ext cx="838200" cy="381000"/>
          </a:xfrm>
          <a:prstGeom prst="upArrowCallout">
            <a:avLst>
              <a:gd name="adj1" fmla="val 55000"/>
              <a:gd name="adj2" fmla="val 55000"/>
              <a:gd name="adj3" fmla="val 16667"/>
              <a:gd name="adj4" fmla="val 66667"/>
            </a:avLst>
          </a:prstGeom>
          <a:solidFill>
            <a:schemeClr val="accent1">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900" b="1" i="0" u="none" strike="noStrike" kern="1200" cap="none" spc="0" normalizeH="0" baseline="0" noProof="0">
                <a:ln>
                  <a:noFill/>
                </a:ln>
                <a:solidFill>
                  <a:srgbClr val="1F497D"/>
                </a:solidFill>
                <a:effectLst/>
                <a:uLnTx/>
                <a:uFillTx/>
                <a:latin typeface="Arial" panose="020B0604020202020204" pitchFamily="34" charset="0"/>
                <a:ea typeface="+mn-ea"/>
                <a:cs typeface="+mn-cs"/>
              </a:rPr>
              <a:t>Cell information</a:t>
            </a:r>
          </a:p>
        </p:txBody>
      </p:sp>
      <p:sp>
        <p:nvSpPr>
          <p:cNvPr id="8" name="Rectangle 3">
            <a:extLst>
              <a:ext uri="{FF2B5EF4-FFF2-40B4-BE49-F238E27FC236}">
                <a16:creationId xmlns:a16="http://schemas.microsoft.com/office/drawing/2014/main" id="{C89C6F60-9F87-4BE8-86DA-8C1D17B5B290}"/>
              </a:ext>
            </a:extLst>
          </p:cNvPr>
          <p:cNvSpPr txBox="1">
            <a:spLocks noChangeArrowheads="1"/>
          </p:cNvSpPr>
          <p:nvPr/>
        </p:nvSpPr>
        <p:spPr>
          <a:xfrm>
            <a:off x="7977812" y="0"/>
            <a:ext cx="4111482" cy="6727136"/>
          </a:xfrm>
          <a:prstGeom prst="rect">
            <a:avLst/>
          </a:prstGeom>
          <a:ln>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altLang="en-US" sz="2800" b="0" i="0" u="none" strike="noStrike" kern="1200" cap="none" spc="0" normalizeH="0" baseline="0" noProof="0" dirty="0">
                <a:ln>
                  <a:noFill/>
                </a:ln>
                <a:solidFill>
                  <a:prstClr val="black"/>
                </a:solidFill>
                <a:effectLst/>
                <a:uLnTx/>
                <a:uFillTx/>
                <a:latin typeface="Calibri"/>
                <a:ea typeface="+mn-ea"/>
                <a:cs typeface="+mn-cs"/>
              </a:rPr>
              <a:t>Data Editor comprises two screens: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altLang="en-US" sz="2400" b="0" i="0" u="none" strike="noStrike" kern="1200" cap="none" spc="0" normalizeH="0" baseline="0" noProof="0" dirty="0">
                <a:ln>
                  <a:noFill/>
                </a:ln>
                <a:solidFill>
                  <a:srgbClr val="FF0000"/>
                </a:solidFill>
                <a:effectLst/>
                <a:uLnTx/>
                <a:uFillTx/>
                <a:latin typeface="Calibri"/>
                <a:ea typeface="+mn-ea"/>
                <a:cs typeface="+mn-cs"/>
              </a:rPr>
              <a:t>Data View</a:t>
            </a:r>
            <a:r>
              <a:rPr kumimoji="0" lang="en-GB" altLang="en-US" sz="2400" b="0" i="0" u="none" strike="noStrike" kern="1200" cap="none" spc="0" normalizeH="0" baseline="0" noProof="0" dirty="0">
                <a:ln>
                  <a:noFill/>
                </a:ln>
                <a:solidFill>
                  <a:prstClr val="black"/>
                </a:solidFill>
                <a:effectLst/>
                <a:uLnTx/>
                <a:uFillTx/>
                <a:latin typeface="Calibri"/>
                <a:ea typeface="+mn-ea"/>
                <a:cs typeface="+mn-cs"/>
              </a:rPr>
              <a:t>: the previous screen</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altLang="en-US" sz="2400" b="0" i="0" u="none" strike="noStrike" kern="1200" cap="none" spc="0" normalizeH="0" baseline="0" noProof="0" dirty="0">
                <a:ln>
                  <a:noFill/>
                </a:ln>
                <a:solidFill>
                  <a:srgbClr val="FF0000"/>
                </a:solidFill>
                <a:effectLst/>
                <a:uLnTx/>
                <a:uFillTx/>
                <a:latin typeface="Calibri"/>
                <a:ea typeface="+mn-ea"/>
                <a:cs typeface="+mn-cs"/>
              </a:rPr>
              <a:t>Variable View</a:t>
            </a:r>
            <a:r>
              <a:rPr kumimoji="0" lang="en-GB" altLang="en-US" sz="2400" b="0" i="0" u="none" strike="noStrike" kern="1200" cap="none" spc="0" normalizeH="0" baseline="0" noProof="0" dirty="0">
                <a:ln>
                  <a:noFill/>
                </a:ln>
                <a:solidFill>
                  <a:prstClr val="black"/>
                </a:solidFill>
                <a:effectLst/>
                <a:uLnTx/>
                <a:uFillTx/>
                <a:latin typeface="Calibri"/>
                <a:ea typeface="+mn-ea"/>
                <a:cs typeface="+mn-cs"/>
              </a:rPr>
              <a:t>: used to define the variables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altLang="en-US" sz="2800" b="0" i="0" u="none" strike="noStrike" kern="1200" cap="none" spc="0" normalizeH="0" baseline="0" noProof="0" dirty="0">
                <a:ln>
                  <a:noFill/>
                </a:ln>
                <a:solidFill>
                  <a:prstClr val="black"/>
                </a:solidFill>
                <a:effectLst/>
                <a:uLnTx/>
                <a:uFillTx/>
                <a:latin typeface="Calibri"/>
                <a:ea typeface="+mn-ea"/>
                <a:cs typeface="+mn-cs"/>
              </a:rPr>
              <a:t>To move between the two:</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alibri"/>
                <a:ea typeface="+mn-ea"/>
                <a:cs typeface="+mn-cs"/>
              </a:rPr>
              <a:t>Use the View tab at the bottom of the screen</a:t>
            </a:r>
            <a:br>
              <a:rPr kumimoji="0" lang="en-GB" altLang="en-US" sz="2400" b="0" i="0" u="none" strike="noStrike" kern="1200" cap="none" spc="0" normalizeH="0" baseline="0" noProof="0" dirty="0">
                <a:ln>
                  <a:noFill/>
                </a:ln>
                <a:solidFill>
                  <a:prstClr val="black"/>
                </a:solidFill>
                <a:effectLst/>
                <a:uLnTx/>
                <a:uFillTx/>
                <a:latin typeface="Calibri"/>
                <a:ea typeface="+mn-ea"/>
                <a:cs typeface="+mn-cs"/>
              </a:rPr>
            </a:br>
            <a:r>
              <a:rPr kumimoji="0" lang="en-GB" altLang="en-US" sz="2400" b="0" i="0" u="none" strike="noStrike" kern="1200" cap="none" spc="0" normalizeH="0" baseline="0" noProof="0" dirty="0">
                <a:ln>
                  <a:noFill/>
                </a:ln>
                <a:solidFill>
                  <a:prstClr val="black"/>
                </a:solidFill>
                <a:effectLst/>
                <a:uLnTx/>
                <a:uFillTx/>
                <a:latin typeface="Calibri"/>
                <a:ea typeface="+mn-ea"/>
                <a:cs typeface="+mn-cs"/>
              </a:rPr>
              <a:t>OR</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alibri"/>
                <a:ea typeface="+mn-ea"/>
                <a:cs typeface="+mn-cs"/>
              </a:rPr>
              <a:t>Ctrl + T</a:t>
            </a:r>
            <a:br>
              <a:rPr kumimoji="0" lang="en-GB" altLang="en-US" sz="2400" b="0" i="0" u="none" strike="noStrike" kern="1200" cap="none" spc="0" normalizeH="0" baseline="0" noProof="0" dirty="0">
                <a:ln>
                  <a:noFill/>
                </a:ln>
                <a:solidFill>
                  <a:prstClr val="black"/>
                </a:solidFill>
                <a:effectLst/>
                <a:uLnTx/>
                <a:uFillTx/>
                <a:latin typeface="Calibri"/>
                <a:ea typeface="+mn-ea"/>
                <a:cs typeface="+mn-cs"/>
              </a:rPr>
            </a:br>
            <a:r>
              <a:rPr kumimoji="0" lang="en-GB" altLang="en-US" sz="2400" b="0" i="0" u="none" strike="noStrike" kern="1200" cap="none" spc="0" normalizeH="0" baseline="0" noProof="0" dirty="0">
                <a:ln>
                  <a:noFill/>
                </a:ln>
                <a:solidFill>
                  <a:prstClr val="black"/>
                </a:solidFill>
                <a:effectLst/>
                <a:uLnTx/>
                <a:uFillTx/>
                <a:latin typeface="Calibri"/>
                <a:ea typeface="+mn-ea"/>
                <a:cs typeface="+mn-cs"/>
              </a:rPr>
              <a:t>OR</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alibri"/>
                <a:ea typeface="+mn-ea"/>
                <a:cs typeface="+mn-cs"/>
              </a:rPr>
              <a:t>View/Variables from the Data View window</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alibri"/>
                <a:ea typeface="+mn-ea"/>
                <a:cs typeface="+mn-cs"/>
              </a:rPr>
              <a:t>View/Data from the Variable View window</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566546" y="1"/>
            <a:ext cx="233127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Sample Data</a:t>
            </a:r>
          </a:p>
        </p:txBody>
      </p:sp>
      <p:graphicFrame>
        <p:nvGraphicFramePr>
          <p:cNvPr id="3" name="Table 2"/>
          <p:cNvGraphicFramePr>
            <a:graphicFrameLocks noGrp="1"/>
          </p:cNvGraphicFramePr>
          <p:nvPr/>
        </p:nvGraphicFramePr>
        <p:xfrm>
          <a:off x="1566547" y="736251"/>
          <a:ext cx="8177528" cy="5381468"/>
        </p:xfrm>
        <a:graphic>
          <a:graphicData uri="http://schemas.openxmlformats.org/drawingml/2006/table">
            <a:tbl>
              <a:tblPr firstRow="1" firstCol="1" bandRow="1"/>
              <a:tblGrid>
                <a:gridCol w="880107">
                  <a:extLst>
                    <a:ext uri="{9D8B030D-6E8A-4147-A177-3AD203B41FA5}">
                      <a16:colId xmlns:a16="http://schemas.microsoft.com/office/drawing/2014/main" val="3301437890"/>
                    </a:ext>
                  </a:extLst>
                </a:gridCol>
                <a:gridCol w="534200">
                  <a:extLst>
                    <a:ext uri="{9D8B030D-6E8A-4147-A177-3AD203B41FA5}">
                      <a16:colId xmlns:a16="http://schemas.microsoft.com/office/drawing/2014/main" val="67952045"/>
                    </a:ext>
                  </a:extLst>
                </a:gridCol>
                <a:gridCol w="743938">
                  <a:extLst>
                    <a:ext uri="{9D8B030D-6E8A-4147-A177-3AD203B41FA5}">
                      <a16:colId xmlns:a16="http://schemas.microsoft.com/office/drawing/2014/main" val="2755121593"/>
                    </a:ext>
                  </a:extLst>
                </a:gridCol>
                <a:gridCol w="520756">
                  <a:extLst>
                    <a:ext uri="{9D8B030D-6E8A-4147-A177-3AD203B41FA5}">
                      <a16:colId xmlns:a16="http://schemas.microsoft.com/office/drawing/2014/main" val="2849462003"/>
                    </a:ext>
                  </a:extLst>
                </a:gridCol>
                <a:gridCol w="519930">
                  <a:extLst>
                    <a:ext uri="{9D8B030D-6E8A-4147-A177-3AD203B41FA5}">
                      <a16:colId xmlns:a16="http://schemas.microsoft.com/office/drawing/2014/main" val="3934172571"/>
                    </a:ext>
                  </a:extLst>
                </a:gridCol>
                <a:gridCol w="520756">
                  <a:extLst>
                    <a:ext uri="{9D8B030D-6E8A-4147-A177-3AD203B41FA5}">
                      <a16:colId xmlns:a16="http://schemas.microsoft.com/office/drawing/2014/main" val="3289835006"/>
                    </a:ext>
                  </a:extLst>
                </a:gridCol>
                <a:gridCol w="520756">
                  <a:extLst>
                    <a:ext uri="{9D8B030D-6E8A-4147-A177-3AD203B41FA5}">
                      <a16:colId xmlns:a16="http://schemas.microsoft.com/office/drawing/2014/main" val="3835894894"/>
                    </a:ext>
                  </a:extLst>
                </a:gridCol>
                <a:gridCol w="669544">
                  <a:extLst>
                    <a:ext uri="{9D8B030D-6E8A-4147-A177-3AD203B41FA5}">
                      <a16:colId xmlns:a16="http://schemas.microsoft.com/office/drawing/2014/main" val="1340322527"/>
                    </a:ext>
                  </a:extLst>
                </a:gridCol>
                <a:gridCol w="595151">
                  <a:extLst>
                    <a:ext uri="{9D8B030D-6E8A-4147-A177-3AD203B41FA5}">
                      <a16:colId xmlns:a16="http://schemas.microsoft.com/office/drawing/2014/main" val="1537043616"/>
                    </a:ext>
                  </a:extLst>
                </a:gridCol>
                <a:gridCol w="669544">
                  <a:extLst>
                    <a:ext uri="{9D8B030D-6E8A-4147-A177-3AD203B41FA5}">
                      <a16:colId xmlns:a16="http://schemas.microsoft.com/office/drawing/2014/main" val="1989786769"/>
                    </a:ext>
                  </a:extLst>
                </a:gridCol>
                <a:gridCol w="809240">
                  <a:extLst>
                    <a:ext uri="{9D8B030D-6E8A-4147-A177-3AD203B41FA5}">
                      <a16:colId xmlns:a16="http://schemas.microsoft.com/office/drawing/2014/main" val="2674314148"/>
                    </a:ext>
                  </a:extLst>
                </a:gridCol>
                <a:gridCol w="596803">
                  <a:extLst>
                    <a:ext uri="{9D8B030D-6E8A-4147-A177-3AD203B41FA5}">
                      <a16:colId xmlns:a16="http://schemas.microsoft.com/office/drawing/2014/main" val="3130171369"/>
                    </a:ext>
                  </a:extLst>
                </a:gridCol>
                <a:gridCol w="596803">
                  <a:extLst>
                    <a:ext uri="{9D8B030D-6E8A-4147-A177-3AD203B41FA5}">
                      <a16:colId xmlns:a16="http://schemas.microsoft.com/office/drawing/2014/main" val="4067606645"/>
                    </a:ext>
                  </a:extLst>
                </a:gridCol>
              </a:tblGrid>
              <a:tr h="461540">
                <a:tc gridSpan="4">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Demographics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Tangibles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Reliability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Customer Satisfaction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36555224"/>
                  </a:ext>
                </a:extLst>
              </a:tr>
              <a:tr h="436137">
                <a:tc>
                  <a:txBody>
                    <a:bodyPr/>
                    <a:lstStyle/>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Gender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marital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R1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R2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R3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CS1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CS2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CS3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160857"/>
                  </a:ext>
                </a:extLst>
              </a:tr>
              <a:tr h="235989">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5671573"/>
                  </a:ext>
                </a:extLst>
              </a:tr>
              <a:tr h="235989">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5231752"/>
                  </a:ext>
                </a:extLst>
              </a:tr>
              <a:tr h="235989">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7374963"/>
                  </a:ext>
                </a:extLst>
              </a:tr>
              <a:tr h="235989">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2883365"/>
                  </a:ext>
                </a:extLst>
              </a:tr>
              <a:tr h="235989">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7528685"/>
                  </a:ext>
                </a:extLst>
              </a:tr>
              <a:tr h="235989">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5252742"/>
                  </a:ext>
                </a:extLst>
              </a:tr>
              <a:tr h="235989">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1030388"/>
                  </a:ext>
                </a:extLst>
              </a:tr>
              <a:tr h="235989">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9938450"/>
                  </a:ext>
                </a:extLst>
              </a:tr>
              <a:tr h="235989">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6028465"/>
                  </a:ext>
                </a:extLst>
              </a:tr>
              <a:tr h="235989">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9459425"/>
                  </a:ext>
                </a:extLst>
              </a:tr>
              <a:tr h="235989">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3091431"/>
                  </a:ext>
                </a:extLst>
              </a:tr>
              <a:tr h="235989">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3456021"/>
                  </a:ext>
                </a:extLst>
              </a:tr>
              <a:tr h="235989">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8089178"/>
                  </a:ext>
                </a:extLst>
              </a:tr>
              <a:tr h="235989">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6988442"/>
                  </a:ext>
                </a:extLst>
              </a:tr>
              <a:tr h="235989">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2340932"/>
                  </a:ext>
                </a:extLst>
              </a:tr>
              <a:tr h="235989">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5259177"/>
                  </a:ext>
                </a:extLst>
              </a:tr>
              <a:tr h="235989">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559625"/>
                  </a:ext>
                </a:extLst>
              </a:tr>
              <a:tr h="235989">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766191"/>
                  </a:ext>
                </a:extLst>
              </a:tr>
              <a:tr h="235989">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43562"/>
                  </a:ext>
                </a:extLst>
              </a:tr>
            </a:tbl>
          </a:graphicData>
        </a:graphic>
      </p:graphicFrame>
      <p:sp>
        <p:nvSpPr>
          <p:cNvPr id="5" name="Rectangle 4"/>
          <p:cNvSpPr/>
          <p:nvPr/>
        </p:nvSpPr>
        <p:spPr>
          <a:xfrm>
            <a:off x="3919595" y="32533"/>
            <a:ext cx="6748405"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Factors that influence Customer satisfaction among students of Samsung handphones in APU</a:t>
            </a:r>
          </a:p>
        </p:txBody>
      </p:sp>
      <p:sp>
        <p:nvSpPr>
          <p:cNvPr id="7" name="Rectangle 6"/>
          <p:cNvSpPr/>
          <p:nvPr/>
        </p:nvSpPr>
        <p:spPr>
          <a:xfrm>
            <a:off x="9744075" y="563004"/>
            <a:ext cx="2447924" cy="6032421"/>
          </a:xfrm>
          <a:prstGeom prst="rect">
            <a:avLst/>
          </a:prstGeom>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497D"/>
                </a:solidFill>
                <a:effectLst/>
                <a:uLnTx/>
                <a:uFillTx/>
                <a:latin typeface="Calibri"/>
                <a:ea typeface="+mn-ea"/>
                <a:cs typeface="+mn-cs"/>
              </a:rPr>
              <a:t>Gender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497D"/>
                </a:solidFill>
                <a:effectLst/>
                <a:uLnTx/>
                <a:uFillTx/>
                <a:latin typeface="Calibri"/>
                <a:ea typeface="+mn-ea"/>
                <a:cs typeface="+mn-cs"/>
              </a:rPr>
              <a:t>1- Male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497D"/>
                </a:solidFill>
                <a:effectLst/>
                <a:uLnTx/>
                <a:uFillTx/>
                <a:latin typeface="Calibri"/>
                <a:ea typeface="+mn-ea"/>
                <a:cs typeface="+mn-cs"/>
              </a:rPr>
              <a:t>2- Female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497D"/>
                </a:solidFill>
                <a:effectLst/>
                <a:uLnTx/>
                <a:uFillTx/>
                <a:latin typeface="Calibri"/>
                <a:ea typeface="+mn-ea"/>
                <a:cs typeface="+mn-cs"/>
              </a:rPr>
              <a:t>Age Group</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1F497D"/>
                </a:solidFill>
                <a:effectLst/>
                <a:uLnTx/>
                <a:uFillTx/>
                <a:latin typeface="Calibri"/>
                <a:ea typeface="+mn-ea"/>
                <a:cs typeface="+mn-cs"/>
              </a:rPr>
              <a:t>20-25</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1F497D"/>
                </a:solidFill>
                <a:effectLst/>
                <a:uLnTx/>
                <a:uFillTx/>
                <a:latin typeface="Calibri"/>
                <a:ea typeface="+mn-ea"/>
                <a:cs typeface="+mn-cs"/>
              </a:rPr>
              <a:t>26-30</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1F497D"/>
                </a:solidFill>
                <a:effectLst/>
                <a:uLnTx/>
                <a:uFillTx/>
                <a:latin typeface="Calibri"/>
                <a:ea typeface="+mn-ea"/>
                <a:cs typeface="+mn-cs"/>
              </a:rPr>
              <a:t>31-40</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1F497D"/>
                </a:solidFill>
                <a:effectLst/>
                <a:uLnTx/>
                <a:uFillTx/>
                <a:latin typeface="Calibri"/>
                <a:ea typeface="+mn-ea"/>
                <a:cs typeface="+mn-cs"/>
              </a:rPr>
              <a:t>41-45</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1F497D"/>
                </a:solidFill>
                <a:effectLst/>
                <a:uLnTx/>
                <a:uFillTx/>
                <a:latin typeface="Calibri"/>
                <a:ea typeface="+mn-ea"/>
                <a:cs typeface="+mn-cs"/>
              </a:rPr>
              <a:t>Above 45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497D"/>
                </a:solidFill>
                <a:effectLst/>
                <a:uLnTx/>
                <a:uFillTx/>
                <a:latin typeface="Calibri"/>
                <a:ea typeface="+mn-ea"/>
                <a:cs typeface="+mn-cs"/>
              </a:rPr>
              <a:t>M- Marital Status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497D"/>
                </a:solidFill>
                <a:effectLst/>
                <a:uLnTx/>
                <a:uFillTx/>
                <a:latin typeface="Calibri"/>
                <a:ea typeface="+mn-ea"/>
                <a:cs typeface="+mn-cs"/>
              </a:rPr>
              <a:t>1- Single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497D"/>
                </a:solidFill>
                <a:effectLst/>
                <a:uLnTx/>
                <a:uFillTx/>
                <a:latin typeface="Calibri"/>
                <a:ea typeface="+mn-ea"/>
                <a:cs typeface="+mn-cs"/>
              </a:rPr>
              <a:t>2- Married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497D"/>
                </a:solidFill>
                <a:effectLst/>
                <a:uLnTx/>
                <a:uFillTx/>
                <a:latin typeface="Calibri"/>
                <a:ea typeface="+mn-ea"/>
                <a:cs typeface="+mn-cs"/>
              </a:rPr>
              <a:t>Response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497D"/>
                </a:solidFill>
                <a:effectLst/>
                <a:uLnTx/>
                <a:uFillTx/>
                <a:latin typeface="Calibri"/>
                <a:ea typeface="+mn-ea"/>
                <a:cs typeface="+mn-cs"/>
              </a:rPr>
              <a:t>1- Strongly Disagree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497D"/>
                </a:solidFill>
                <a:effectLst/>
                <a:uLnTx/>
                <a:uFillTx/>
                <a:latin typeface="Calibri"/>
                <a:ea typeface="+mn-ea"/>
                <a:cs typeface="+mn-cs"/>
              </a:rPr>
              <a:t>2- - Disagree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497D"/>
                </a:solidFill>
                <a:effectLst/>
                <a:uLnTx/>
                <a:uFillTx/>
                <a:latin typeface="Calibri"/>
                <a:ea typeface="+mn-ea"/>
                <a:cs typeface="+mn-cs"/>
              </a:rPr>
              <a:t>3- Neutral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497D"/>
                </a:solidFill>
                <a:effectLst/>
                <a:uLnTx/>
                <a:uFillTx/>
                <a:latin typeface="Calibri"/>
                <a:ea typeface="+mn-ea"/>
                <a:cs typeface="+mn-cs"/>
              </a:rPr>
              <a:t>4- Agree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497D"/>
                </a:solidFill>
                <a:effectLst/>
                <a:uLnTx/>
                <a:uFillTx/>
                <a:latin typeface="Calibri"/>
                <a:ea typeface="+mn-ea"/>
                <a:cs typeface="+mn-cs"/>
              </a:rPr>
              <a:t>5- Strongly Agree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Rectangle 12"/>
          <p:cNvSpPr/>
          <p:nvPr/>
        </p:nvSpPr>
        <p:spPr>
          <a:xfrm>
            <a:off x="1566546" y="6069792"/>
            <a:ext cx="8177529" cy="707886"/>
          </a:xfrm>
          <a:prstGeom prst="rect">
            <a:avLst/>
          </a:prstGeom>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H1: Tangibles are related to customer satisfaction of Samsung </a:t>
            </a:r>
            <a:r>
              <a:rPr kumimoji="0" lang="en-US" sz="2000" b="1" i="0" u="none" strike="noStrike" kern="1200" cap="none" spc="0" normalizeH="0" baseline="0" noProof="0" dirty="0" err="1">
                <a:ln>
                  <a:noFill/>
                </a:ln>
                <a:solidFill>
                  <a:srgbClr val="FF0000"/>
                </a:solidFill>
                <a:effectLst/>
                <a:uLnTx/>
                <a:uFillTx/>
                <a:latin typeface="Calibri"/>
                <a:ea typeface="+mn-ea"/>
                <a:cs typeface="+mn-cs"/>
              </a:rPr>
              <a:t>Handphones</a:t>
            </a:r>
            <a:endParaRPr kumimoji="0" lang="en-US" sz="2000"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H2: Reliability is related to customer satisfaction of Samsung </a:t>
            </a:r>
            <a:r>
              <a:rPr kumimoji="0" lang="en-US" sz="2000" b="1" i="0" u="none" strike="noStrike" kern="1200" cap="none" spc="0" normalizeH="0" baseline="0" noProof="0" dirty="0" err="1">
                <a:ln>
                  <a:noFill/>
                </a:ln>
                <a:solidFill>
                  <a:srgbClr val="FF0000"/>
                </a:solidFill>
                <a:effectLst/>
                <a:uLnTx/>
                <a:uFillTx/>
                <a:latin typeface="Calibri"/>
                <a:ea typeface="+mn-ea"/>
                <a:cs typeface="+mn-cs"/>
              </a:rPr>
              <a:t>Handphones</a:t>
            </a:r>
            <a:endParaRPr kumimoji="0" lang="en-US" sz="20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643946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b-NO" dirty="0">
                <a:solidFill>
                  <a:srgbClr val="FF0000"/>
                </a:solidFill>
              </a:rPr>
              <a:t>Types of data</a:t>
            </a:r>
          </a:p>
        </p:txBody>
      </p:sp>
      <p:sp>
        <p:nvSpPr>
          <p:cNvPr id="6" name="Text Placeholder 5"/>
          <p:cNvSpPr>
            <a:spLocks noGrp="1"/>
          </p:cNvSpPr>
          <p:nvPr>
            <p:ph type="body" idx="1"/>
          </p:nvPr>
        </p:nvSpPr>
        <p:spPr/>
        <p:txBody>
          <a:bodyPr>
            <a:normAutofit/>
          </a:bodyPr>
          <a:lstStyle/>
          <a:p>
            <a:pPr algn="ctr"/>
            <a:r>
              <a:rPr lang="nb-NO" sz="3200" dirty="0">
                <a:solidFill>
                  <a:srgbClr val="FF0000"/>
                </a:solidFill>
              </a:rPr>
              <a:t>Continuous data</a:t>
            </a:r>
          </a:p>
        </p:txBody>
      </p:sp>
      <p:sp>
        <p:nvSpPr>
          <p:cNvPr id="7" name="Content Placeholder 6"/>
          <p:cNvSpPr>
            <a:spLocks noGrp="1"/>
          </p:cNvSpPr>
          <p:nvPr>
            <p:ph sz="half" idx="2"/>
          </p:nvPr>
        </p:nvSpPr>
        <p:spPr/>
        <p:txBody>
          <a:bodyPr>
            <a:normAutofit/>
          </a:bodyPr>
          <a:lstStyle/>
          <a:p>
            <a:pPr marL="0" indent="0">
              <a:buNone/>
            </a:pPr>
            <a:r>
              <a:rPr lang="nb-NO" dirty="0"/>
              <a:t>Data that can be quantified or measured on a scale that can take an «infinite» number of values.</a:t>
            </a:r>
          </a:p>
          <a:p>
            <a:pPr marL="0" indent="0">
              <a:buNone/>
            </a:pPr>
            <a:endParaRPr lang="nb-NO" dirty="0"/>
          </a:p>
          <a:p>
            <a:pPr marL="0" indent="0">
              <a:buNone/>
            </a:pPr>
            <a:r>
              <a:rPr lang="nb-NO" dirty="0"/>
              <a:t>Examples: Age, Likert scale, Score etc.</a:t>
            </a:r>
            <a:br>
              <a:rPr lang="nb-NO" dirty="0"/>
            </a:br>
            <a:endParaRPr lang="nb-NO" dirty="0"/>
          </a:p>
        </p:txBody>
      </p:sp>
      <p:sp>
        <p:nvSpPr>
          <p:cNvPr id="8" name="Text Placeholder 7"/>
          <p:cNvSpPr>
            <a:spLocks noGrp="1"/>
          </p:cNvSpPr>
          <p:nvPr>
            <p:ph type="body" sz="quarter" idx="3"/>
          </p:nvPr>
        </p:nvSpPr>
        <p:spPr/>
        <p:txBody>
          <a:bodyPr>
            <a:normAutofit/>
          </a:bodyPr>
          <a:lstStyle/>
          <a:p>
            <a:pPr algn="ctr"/>
            <a:r>
              <a:rPr lang="nb-NO" sz="3200" dirty="0">
                <a:solidFill>
                  <a:srgbClr val="FF0000"/>
                </a:solidFill>
              </a:rPr>
              <a:t>Categorical data</a:t>
            </a:r>
            <a:endParaRPr lang="nb-NO" sz="3200" dirty="0"/>
          </a:p>
        </p:txBody>
      </p:sp>
      <p:sp>
        <p:nvSpPr>
          <p:cNvPr id="9" name="Content Placeholder 8"/>
          <p:cNvSpPr>
            <a:spLocks noGrp="1"/>
          </p:cNvSpPr>
          <p:nvPr>
            <p:ph sz="quarter" idx="4"/>
          </p:nvPr>
        </p:nvSpPr>
        <p:spPr>
          <a:xfrm>
            <a:off x="6240017" y="2204864"/>
            <a:ext cx="5718621" cy="4653136"/>
          </a:xfrm>
          <a:ln>
            <a:solidFill>
              <a:schemeClr val="accent1"/>
            </a:solidFill>
          </a:ln>
        </p:spPr>
        <p:txBody>
          <a:bodyPr>
            <a:noAutofit/>
          </a:bodyPr>
          <a:lstStyle/>
          <a:p>
            <a:pPr marL="0" indent="0">
              <a:buNone/>
            </a:pPr>
            <a:r>
              <a:rPr lang="nb-NO" sz="2000" dirty="0"/>
              <a:t>Category/Order.</a:t>
            </a:r>
            <a:br>
              <a:rPr lang="nb-NO" sz="2000" dirty="0"/>
            </a:br>
            <a:r>
              <a:rPr lang="nb-NO" b="1" dirty="0">
                <a:solidFill>
                  <a:srgbClr val="FF0000"/>
                </a:solidFill>
              </a:rPr>
              <a:t>Nominal</a:t>
            </a:r>
            <a:r>
              <a:rPr lang="nb-NO" dirty="0"/>
              <a:t> </a:t>
            </a:r>
            <a:r>
              <a:rPr lang="nb-NO" sz="2000" dirty="0"/>
              <a:t>(cannot be ordered).</a:t>
            </a:r>
          </a:p>
          <a:p>
            <a:pPr lvl="1"/>
            <a:r>
              <a:rPr lang="nb-NO" sz="1800" dirty="0"/>
              <a:t>Examples: Gender, Nationality, etc.</a:t>
            </a:r>
          </a:p>
          <a:p>
            <a:r>
              <a:rPr lang="nb-NO" b="1" dirty="0">
                <a:solidFill>
                  <a:srgbClr val="FF0000"/>
                </a:solidFill>
              </a:rPr>
              <a:t>Ordinal</a:t>
            </a:r>
            <a:r>
              <a:rPr lang="nb-NO" dirty="0">
                <a:solidFill>
                  <a:srgbClr val="FF0000"/>
                </a:solidFill>
              </a:rPr>
              <a:t> </a:t>
            </a:r>
            <a:r>
              <a:rPr lang="nb-NO" sz="2000" dirty="0"/>
              <a:t>(can be ”naturally” ordered).</a:t>
            </a:r>
          </a:p>
          <a:p>
            <a:pPr lvl="1"/>
            <a:r>
              <a:rPr lang="nb-NO" sz="1800" dirty="0"/>
              <a:t>Examples: Grades, education, pain scale, age groups, etc.</a:t>
            </a:r>
          </a:p>
          <a:p>
            <a:r>
              <a:rPr lang="nb-NO" b="1" dirty="0">
                <a:solidFill>
                  <a:srgbClr val="FF0000"/>
                </a:solidFill>
              </a:rPr>
              <a:t>Binary data</a:t>
            </a:r>
            <a:r>
              <a:rPr lang="nb-NO" sz="2000" dirty="0">
                <a:solidFill>
                  <a:srgbClr val="FF0000"/>
                </a:solidFill>
              </a:rPr>
              <a:t> </a:t>
            </a:r>
            <a:r>
              <a:rPr lang="nb-NO" sz="2000" dirty="0"/>
              <a:t>is also categorical </a:t>
            </a:r>
            <a:br>
              <a:rPr lang="nb-NO" sz="2000" dirty="0"/>
            </a:br>
            <a:r>
              <a:rPr lang="nb-NO" sz="2000" dirty="0"/>
              <a:t>                      (but with only two levels).</a:t>
            </a:r>
          </a:p>
          <a:p>
            <a:pPr lvl="1"/>
            <a:r>
              <a:rPr lang="nb-NO" sz="1800" dirty="0"/>
              <a:t>Examples: healty/sick, gender, </a:t>
            </a:r>
            <a:br>
              <a:rPr lang="nb-NO" sz="1800" dirty="0"/>
            </a:br>
            <a:r>
              <a:rPr lang="nb-NO" sz="1800" dirty="0"/>
              <a:t>smoker/non-smoker, etc.</a:t>
            </a:r>
            <a:br>
              <a:rPr lang="nb-NO" sz="1800" dirty="0"/>
            </a:br>
            <a:endParaRPr lang="nb-NO" sz="1800" dirty="0"/>
          </a:p>
          <a:p>
            <a:pPr marL="0" indent="0">
              <a:buNone/>
            </a:pPr>
            <a:r>
              <a:rPr lang="nb-NO" sz="2000" dirty="0"/>
              <a:t>Categorical data must be </a:t>
            </a:r>
            <a:r>
              <a:rPr lang="nb-NO" sz="2000" i="1" dirty="0"/>
              <a:t>quantified</a:t>
            </a:r>
            <a:r>
              <a:rPr lang="nb-NO" sz="2000" dirty="0"/>
              <a:t> to be used in a statistical analysis (SPSS can do it for us).</a:t>
            </a:r>
          </a:p>
        </p:txBody>
      </p:sp>
      <p:sp>
        <p:nvSpPr>
          <p:cNvPr id="2" name="TextBox 1"/>
          <p:cNvSpPr txBox="1"/>
          <p:nvPr/>
        </p:nvSpPr>
        <p:spPr>
          <a:xfrm>
            <a:off x="384672" y="6083755"/>
            <a:ext cx="83529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a:ea typeface="+mn-ea"/>
                <a:cs typeface="+mn-cs"/>
              </a:rPr>
              <a:t>NOTE! In SPSS the type of data is called «measure». </a:t>
            </a:r>
          </a:p>
        </p:txBody>
      </p:sp>
      <p:sp>
        <p:nvSpPr>
          <p:cNvPr id="3" name="Plassholder for lysbildenumm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6734-885F-48C0-A3F5-7F87A7607FB8}" type="slidenum">
              <a:rPr kumimoji="0" lang="nb-NO"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b-NO"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31547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622FD64-5029-4813-9B33-A38DF245546D}"/>
              </a:ext>
            </a:extLst>
          </p:cNvPr>
          <p:cNvSpPr>
            <a:spLocks noGrp="1" noChangeArrowheads="1"/>
          </p:cNvSpPr>
          <p:nvPr>
            <p:ph type="title"/>
          </p:nvPr>
        </p:nvSpPr>
        <p:spPr/>
        <p:txBody>
          <a:bodyPr/>
          <a:lstStyle/>
          <a:p>
            <a:r>
              <a:rPr lang="en-GB" altLang="en-US" b="1" dirty="0">
                <a:solidFill>
                  <a:srgbClr val="FF0000"/>
                </a:solidFill>
              </a:rPr>
              <a:t>Variable View</a:t>
            </a:r>
          </a:p>
        </p:txBody>
      </p:sp>
      <p:pic>
        <p:nvPicPr>
          <p:cNvPr id="47107" name="Picture 3">
            <a:extLst>
              <a:ext uri="{FF2B5EF4-FFF2-40B4-BE49-F238E27FC236}">
                <a16:creationId xmlns:a16="http://schemas.microsoft.com/office/drawing/2014/main" id="{1FDCABE2-FCAA-4C7B-AD10-451652483AB3}"/>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1166018"/>
            <a:ext cx="8468751" cy="5516136"/>
          </a:xfrm>
        </p:spPr>
      </p:pic>
      <p:sp>
        <p:nvSpPr>
          <p:cNvPr id="4" name="Rectangle 4">
            <a:extLst>
              <a:ext uri="{FF2B5EF4-FFF2-40B4-BE49-F238E27FC236}">
                <a16:creationId xmlns:a16="http://schemas.microsoft.com/office/drawing/2014/main" id="{1D5A0939-2AD0-4AE2-A936-DE43DB217F2B}"/>
              </a:ext>
            </a:extLst>
          </p:cNvPr>
          <p:cNvSpPr txBox="1">
            <a:spLocks noChangeArrowheads="1"/>
          </p:cNvSpPr>
          <p:nvPr/>
        </p:nvSpPr>
        <p:spPr>
          <a:xfrm>
            <a:off x="9031458" y="610029"/>
            <a:ext cx="2550942" cy="551613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altLang="en-US" sz="3600" b="0" i="0" u="none" strike="noStrike" kern="1200" cap="none" spc="0" normalizeH="0" baseline="0" noProof="0" dirty="0">
                <a:ln>
                  <a:noFill/>
                </a:ln>
                <a:solidFill>
                  <a:prstClr val="black"/>
                </a:solidFill>
                <a:effectLst/>
                <a:uLnTx/>
                <a:uFillTx/>
                <a:latin typeface="Calibri"/>
                <a:ea typeface="+mn-ea"/>
                <a:cs typeface="+mn-cs"/>
              </a:rPr>
              <a:t>Variable definition</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alibri"/>
                <a:ea typeface="+mn-ea"/>
                <a:cs typeface="+mn-cs"/>
              </a:rPr>
              <a:t>Name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alibri"/>
                <a:ea typeface="+mn-ea"/>
                <a:cs typeface="+mn-cs"/>
              </a:rPr>
              <a:t>Type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alibri"/>
                <a:ea typeface="+mn-ea"/>
                <a:cs typeface="+mn-cs"/>
              </a:rPr>
              <a:t>Width</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alibri"/>
                <a:ea typeface="+mn-ea"/>
                <a:cs typeface="+mn-cs"/>
              </a:rPr>
              <a:t>Decimals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alibri"/>
                <a:ea typeface="+mn-ea"/>
                <a:cs typeface="+mn-cs"/>
              </a:rPr>
              <a:t>Label</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alibri"/>
                <a:ea typeface="+mn-ea"/>
                <a:cs typeface="+mn-cs"/>
              </a:rPr>
              <a:t>Values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alibri"/>
                <a:ea typeface="+mn-ea"/>
                <a:cs typeface="+mn-cs"/>
              </a:rPr>
              <a:t>Missing</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alibri"/>
                <a:ea typeface="+mn-ea"/>
                <a:cs typeface="+mn-cs"/>
              </a:rPr>
              <a:t>Columns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alibri"/>
                <a:ea typeface="+mn-ea"/>
                <a:cs typeface="+mn-cs"/>
              </a:rPr>
              <a:t>Align</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alibri"/>
                <a:ea typeface="+mn-ea"/>
                <a:cs typeface="+mn-cs"/>
              </a:rPr>
              <a:t>Measure</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GB" altLang="en-US" sz="20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4F942-796A-49B8-8CA0-F890FA31B2CE}"/>
              </a:ext>
            </a:extLst>
          </p:cNvPr>
          <p:cNvSpPr>
            <a:spLocks noGrp="1"/>
          </p:cNvSpPr>
          <p:nvPr>
            <p:ph type="title"/>
          </p:nvPr>
        </p:nvSpPr>
        <p:spPr>
          <a:xfrm>
            <a:off x="382230" y="2857500"/>
            <a:ext cx="8112842" cy="1143000"/>
          </a:xfrm>
        </p:spPr>
        <p:txBody>
          <a:bodyPr/>
          <a:lstStyle/>
          <a:p>
            <a:r>
              <a:rPr lang="en-MY" sz="5400" dirty="0">
                <a:solidFill>
                  <a:srgbClr val="FF0000"/>
                </a:solidFill>
              </a:rPr>
              <a:t>What is SPSS</a:t>
            </a:r>
          </a:p>
        </p:txBody>
      </p:sp>
      <p:pic>
        <p:nvPicPr>
          <p:cNvPr id="5" name="Picture 4">
            <a:extLst>
              <a:ext uri="{FF2B5EF4-FFF2-40B4-BE49-F238E27FC236}">
                <a16:creationId xmlns:a16="http://schemas.microsoft.com/office/drawing/2014/main" id="{C273244F-511F-4F96-A6EF-0644A6782BBD}"/>
              </a:ext>
            </a:extLst>
          </p:cNvPr>
          <p:cNvPicPr>
            <a:picLocks noChangeAspect="1"/>
          </p:cNvPicPr>
          <p:nvPr/>
        </p:nvPicPr>
        <p:blipFill>
          <a:blip r:embed="rId2"/>
          <a:stretch>
            <a:fillRect/>
          </a:stretch>
        </p:blipFill>
        <p:spPr>
          <a:xfrm>
            <a:off x="7090349" y="0"/>
            <a:ext cx="5101651" cy="6858000"/>
          </a:xfrm>
          <a:prstGeom prst="rect">
            <a:avLst/>
          </a:prstGeom>
        </p:spPr>
      </p:pic>
      <p:pic>
        <p:nvPicPr>
          <p:cNvPr id="3" name="Picture 2">
            <a:extLst>
              <a:ext uri="{FF2B5EF4-FFF2-40B4-BE49-F238E27FC236}">
                <a16:creationId xmlns:a16="http://schemas.microsoft.com/office/drawing/2014/main" id="{694CDA98-49C8-4A29-BE9D-1773D135BF53}"/>
              </a:ext>
            </a:extLst>
          </p:cNvPr>
          <p:cNvPicPr>
            <a:picLocks noChangeAspect="1"/>
          </p:cNvPicPr>
          <p:nvPr/>
        </p:nvPicPr>
        <p:blipFill>
          <a:blip r:embed="rId3"/>
          <a:stretch>
            <a:fillRect/>
          </a:stretch>
        </p:blipFill>
        <p:spPr>
          <a:xfrm>
            <a:off x="3156155" y="4000500"/>
            <a:ext cx="2143125" cy="2143125"/>
          </a:xfrm>
          <a:prstGeom prst="rect">
            <a:avLst/>
          </a:prstGeom>
        </p:spPr>
      </p:pic>
    </p:spTree>
    <p:extLst>
      <p:ext uri="{BB962C8B-B14F-4D97-AF65-F5344CB8AC3E}">
        <p14:creationId xmlns:p14="http://schemas.microsoft.com/office/powerpoint/2010/main" val="2755934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F95C5C2-18B1-4727-A859-620C4AA5C8C7}"/>
              </a:ext>
            </a:extLst>
          </p:cNvPr>
          <p:cNvSpPr>
            <a:spLocks noGrp="1" noChangeArrowheads="1"/>
          </p:cNvSpPr>
          <p:nvPr>
            <p:ph type="body" idx="1"/>
          </p:nvPr>
        </p:nvSpPr>
        <p:spPr>
          <a:xfrm>
            <a:off x="2324100" y="785019"/>
            <a:ext cx="7772400" cy="4267200"/>
          </a:xfrm>
        </p:spPr>
        <p:txBody>
          <a:bodyPr/>
          <a:lstStyle/>
          <a:p>
            <a:r>
              <a:rPr lang="en-GB" altLang="en-US" dirty="0"/>
              <a:t>Define your variables in Variable View</a:t>
            </a:r>
          </a:p>
          <a:p>
            <a:r>
              <a:rPr lang="en-GB" altLang="en-US" dirty="0"/>
              <a:t>Enter the data, the values of the variables, in Data View</a:t>
            </a:r>
          </a:p>
        </p:txBody>
      </p:sp>
      <p:sp>
        <p:nvSpPr>
          <p:cNvPr id="49155" name="Rectangle 3">
            <a:extLst>
              <a:ext uri="{FF2B5EF4-FFF2-40B4-BE49-F238E27FC236}">
                <a16:creationId xmlns:a16="http://schemas.microsoft.com/office/drawing/2014/main" id="{7581D1B9-7CAE-4C1F-AAC1-261E2D59DC09}"/>
              </a:ext>
            </a:extLst>
          </p:cNvPr>
          <p:cNvSpPr>
            <a:spLocks noGrp="1" noChangeArrowheads="1"/>
          </p:cNvSpPr>
          <p:nvPr>
            <p:ph type="title"/>
          </p:nvPr>
        </p:nvSpPr>
        <p:spPr>
          <a:xfrm>
            <a:off x="1679713" y="38100"/>
            <a:ext cx="7772400" cy="990600"/>
          </a:xfrm>
        </p:spPr>
        <p:txBody>
          <a:bodyPr/>
          <a:lstStyle/>
          <a:p>
            <a:r>
              <a:rPr lang="en-GB" altLang="en-US" b="1" dirty="0">
                <a:solidFill>
                  <a:srgbClr val="FF0000"/>
                </a:solidFill>
              </a:rPr>
              <a:t>The data entry process</a:t>
            </a:r>
          </a:p>
        </p:txBody>
      </p:sp>
      <p:sp>
        <p:nvSpPr>
          <p:cNvPr id="4" name="Rectangle 3">
            <a:extLst>
              <a:ext uri="{FF2B5EF4-FFF2-40B4-BE49-F238E27FC236}">
                <a16:creationId xmlns:a16="http://schemas.microsoft.com/office/drawing/2014/main" id="{F1063C2B-E852-4495-BD70-231B639CCF93}"/>
              </a:ext>
            </a:extLst>
          </p:cNvPr>
          <p:cNvSpPr txBox="1">
            <a:spLocks noChangeArrowheads="1"/>
          </p:cNvSpPr>
          <p:nvPr/>
        </p:nvSpPr>
        <p:spPr>
          <a:xfrm>
            <a:off x="0" y="2438400"/>
            <a:ext cx="12192000" cy="4419600"/>
          </a:xfrm>
          <a:prstGeom prst="rect">
            <a:avLst/>
          </a:prstGeom>
          <a:ln>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GB" altLang="en-US" sz="3200" b="0" i="0" u="none" strike="noStrike" kern="1200" cap="none" spc="0" normalizeH="0" baseline="0" noProof="0" dirty="0">
                <a:ln>
                  <a:noFill/>
                </a:ln>
                <a:solidFill>
                  <a:prstClr val="black"/>
                </a:solidFill>
                <a:effectLst/>
                <a:uLnTx/>
                <a:uFillTx/>
                <a:latin typeface="Calibri"/>
                <a:ea typeface="+mn-ea"/>
                <a:cs typeface="+mn-cs"/>
              </a:rPr>
              <a:t>10 characteristics are used to define a variable:</a:t>
            </a:r>
          </a:p>
        </p:txBody>
      </p:sp>
      <p:graphicFrame>
        <p:nvGraphicFramePr>
          <p:cNvPr id="5" name="Group 24">
            <a:extLst>
              <a:ext uri="{FF2B5EF4-FFF2-40B4-BE49-F238E27FC236}">
                <a16:creationId xmlns:a16="http://schemas.microsoft.com/office/drawing/2014/main" id="{93F47B45-5073-41FA-8136-B9F79CF64AB8}"/>
              </a:ext>
            </a:extLst>
          </p:cNvPr>
          <p:cNvGraphicFramePr>
            <a:graphicFrameLocks noGrp="1"/>
          </p:cNvGraphicFramePr>
          <p:nvPr/>
        </p:nvGraphicFramePr>
        <p:xfrm>
          <a:off x="3287713" y="3398838"/>
          <a:ext cx="5562600" cy="2286000"/>
        </p:xfrm>
        <a:graphic>
          <a:graphicData uri="http://schemas.openxmlformats.org/drawingml/2006/table">
            <a:tbl>
              <a:tblPr/>
              <a:tblGrid>
                <a:gridCol w="2781300">
                  <a:extLst>
                    <a:ext uri="{9D8B030D-6E8A-4147-A177-3AD203B41FA5}">
                      <a16:colId xmlns:a16="http://schemas.microsoft.com/office/drawing/2014/main" val="3218723515"/>
                    </a:ext>
                  </a:extLst>
                </a:gridCol>
                <a:gridCol w="2781300">
                  <a:extLst>
                    <a:ext uri="{9D8B030D-6E8A-4147-A177-3AD203B41FA5}">
                      <a16:colId xmlns:a16="http://schemas.microsoft.com/office/drawing/2014/main" val="1493860882"/>
                    </a:ext>
                  </a:extLst>
                </a:gridCol>
              </a:tblGrid>
              <a:tr h="376238">
                <a:tc>
                  <a:txBody>
                    <a:bodyPr/>
                    <a:lstStyle>
                      <a:lvl1pPr>
                        <a:spcBef>
                          <a:spcPct val="20000"/>
                        </a:spcBef>
                        <a:defRPr sz="2400">
                          <a:solidFill>
                            <a:srgbClr val="FFFFFF"/>
                          </a:solidFill>
                          <a:latin typeface="Arial Narrow" panose="020B0606020202030204" pitchFamily="34" charset="0"/>
                        </a:defRPr>
                      </a:lvl1pPr>
                      <a:lvl2pPr>
                        <a:spcBef>
                          <a:spcPct val="20000"/>
                        </a:spcBef>
                        <a:defRPr sz="2000">
                          <a:solidFill>
                            <a:srgbClr val="FFFFFF"/>
                          </a:solidFill>
                          <a:latin typeface="Arial Narrow" panose="020B0606020202030204" pitchFamily="34" charset="0"/>
                        </a:defRPr>
                      </a:lvl2pPr>
                      <a:lvl3pPr>
                        <a:spcBef>
                          <a:spcPct val="20000"/>
                        </a:spcBef>
                        <a:defRPr>
                          <a:solidFill>
                            <a:srgbClr val="FFFFFF"/>
                          </a:solidFill>
                          <a:latin typeface="Arial Narrow" panose="020B0606020202030204" pitchFamily="34" charset="0"/>
                        </a:defRPr>
                      </a:lvl3pPr>
                      <a:lvl4pPr>
                        <a:spcBef>
                          <a:spcPct val="20000"/>
                        </a:spcBef>
                        <a:defRPr sz="1600">
                          <a:solidFill>
                            <a:srgbClr val="FFFFFF"/>
                          </a:solidFill>
                          <a:latin typeface="Arial Narrow" panose="020B0606020202030204" pitchFamily="34" charset="0"/>
                        </a:defRPr>
                      </a:lvl4pPr>
                      <a:lvl5pPr>
                        <a:spcBef>
                          <a:spcPct val="20000"/>
                        </a:spcBef>
                        <a:defRPr sz="1600">
                          <a:solidFill>
                            <a:srgbClr val="FFFFFF"/>
                          </a:solidFill>
                          <a:latin typeface="Arial Narrow" panose="020B0606020202030204" pitchFamily="34" charset="0"/>
                        </a:defRPr>
                      </a:lvl5pPr>
                      <a:lvl6pPr fontAlgn="base">
                        <a:spcBef>
                          <a:spcPct val="20000"/>
                        </a:spcBef>
                        <a:spcAft>
                          <a:spcPct val="0"/>
                        </a:spcAft>
                        <a:defRPr sz="1600">
                          <a:solidFill>
                            <a:srgbClr val="FFFFFF"/>
                          </a:solidFill>
                          <a:latin typeface="Arial Narrow" panose="020B0606020202030204" pitchFamily="34" charset="0"/>
                        </a:defRPr>
                      </a:lvl6pPr>
                      <a:lvl7pPr fontAlgn="base">
                        <a:spcBef>
                          <a:spcPct val="20000"/>
                        </a:spcBef>
                        <a:spcAft>
                          <a:spcPct val="0"/>
                        </a:spcAft>
                        <a:defRPr sz="1600">
                          <a:solidFill>
                            <a:srgbClr val="FFFFFF"/>
                          </a:solidFill>
                          <a:latin typeface="Arial Narrow" panose="020B0606020202030204" pitchFamily="34" charset="0"/>
                        </a:defRPr>
                      </a:lvl7pPr>
                      <a:lvl8pPr fontAlgn="base">
                        <a:spcBef>
                          <a:spcPct val="20000"/>
                        </a:spcBef>
                        <a:spcAft>
                          <a:spcPct val="0"/>
                        </a:spcAft>
                        <a:defRPr sz="1600">
                          <a:solidFill>
                            <a:srgbClr val="FFFFFF"/>
                          </a:solidFill>
                          <a:latin typeface="Arial Narrow" panose="020B0606020202030204" pitchFamily="34" charset="0"/>
                        </a:defRPr>
                      </a:lvl8pPr>
                      <a:lvl9pPr fontAlgn="base">
                        <a:spcBef>
                          <a:spcPct val="20000"/>
                        </a:spcBef>
                        <a:spcAft>
                          <a:spcPct val="0"/>
                        </a:spcAft>
                        <a:defRPr sz="1600">
                          <a:solidFill>
                            <a:srgbClr val="FFFFFF"/>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400" b="0" i="0" u="none" strike="noStrike" cap="none" normalizeH="0" baseline="0" dirty="0">
                          <a:ln>
                            <a:noFill/>
                          </a:ln>
                          <a:solidFill>
                            <a:srgbClr val="FF0000"/>
                          </a:solidFill>
                          <a:effectLst/>
                          <a:latin typeface="Arial Narrow" panose="020B0606020202030204" pitchFamily="34" charset="0"/>
                        </a:rPr>
                        <a:t>Name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rgbClr val="FFFFFF"/>
                          </a:solidFill>
                          <a:latin typeface="Arial Narrow" panose="020B0606020202030204" pitchFamily="34" charset="0"/>
                        </a:defRPr>
                      </a:lvl1pPr>
                      <a:lvl2pPr>
                        <a:spcBef>
                          <a:spcPct val="20000"/>
                        </a:spcBef>
                        <a:defRPr sz="2000">
                          <a:solidFill>
                            <a:srgbClr val="FFFFFF"/>
                          </a:solidFill>
                          <a:latin typeface="Arial Narrow" panose="020B0606020202030204" pitchFamily="34" charset="0"/>
                        </a:defRPr>
                      </a:lvl2pPr>
                      <a:lvl3pPr>
                        <a:spcBef>
                          <a:spcPct val="20000"/>
                        </a:spcBef>
                        <a:defRPr>
                          <a:solidFill>
                            <a:srgbClr val="FFFFFF"/>
                          </a:solidFill>
                          <a:latin typeface="Arial Narrow" panose="020B0606020202030204" pitchFamily="34" charset="0"/>
                        </a:defRPr>
                      </a:lvl3pPr>
                      <a:lvl4pPr>
                        <a:spcBef>
                          <a:spcPct val="20000"/>
                        </a:spcBef>
                        <a:defRPr sz="1600">
                          <a:solidFill>
                            <a:srgbClr val="FFFFFF"/>
                          </a:solidFill>
                          <a:latin typeface="Arial Narrow" panose="020B0606020202030204" pitchFamily="34" charset="0"/>
                        </a:defRPr>
                      </a:lvl4pPr>
                      <a:lvl5pPr>
                        <a:spcBef>
                          <a:spcPct val="20000"/>
                        </a:spcBef>
                        <a:defRPr sz="1600">
                          <a:solidFill>
                            <a:srgbClr val="FFFFFF"/>
                          </a:solidFill>
                          <a:latin typeface="Arial Narrow" panose="020B0606020202030204" pitchFamily="34" charset="0"/>
                        </a:defRPr>
                      </a:lvl5pPr>
                      <a:lvl6pPr fontAlgn="base">
                        <a:spcBef>
                          <a:spcPct val="20000"/>
                        </a:spcBef>
                        <a:spcAft>
                          <a:spcPct val="0"/>
                        </a:spcAft>
                        <a:defRPr sz="1600">
                          <a:solidFill>
                            <a:srgbClr val="FFFFFF"/>
                          </a:solidFill>
                          <a:latin typeface="Arial Narrow" panose="020B0606020202030204" pitchFamily="34" charset="0"/>
                        </a:defRPr>
                      </a:lvl6pPr>
                      <a:lvl7pPr fontAlgn="base">
                        <a:spcBef>
                          <a:spcPct val="20000"/>
                        </a:spcBef>
                        <a:spcAft>
                          <a:spcPct val="0"/>
                        </a:spcAft>
                        <a:defRPr sz="1600">
                          <a:solidFill>
                            <a:srgbClr val="FFFFFF"/>
                          </a:solidFill>
                          <a:latin typeface="Arial Narrow" panose="020B0606020202030204" pitchFamily="34" charset="0"/>
                        </a:defRPr>
                      </a:lvl7pPr>
                      <a:lvl8pPr fontAlgn="base">
                        <a:spcBef>
                          <a:spcPct val="20000"/>
                        </a:spcBef>
                        <a:spcAft>
                          <a:spcPct val="0"/>
                        </a:spcAft>
                        <a:defRPr sz="1600">
                          <a:solidFill>
                            <a:srgbClr val="FFFFFF"/>
                          </a:solidFill>
                          <a:latin typeface="Arial Narrow" panose="020B0606020202030204" pitchFamily="34" charset="0"/>
                        </a:defRPr>
                      </a:lvl8pPr>
                      <a:lvl9pPr fontAlgn="base">
                        <a:spcBef>
                          <a:spcPct val="20000"/>
                        </a:spcBef>
                        <a:spcAft>
                          <a:spcPct val="0"/>
                        </a:spcAft>
                        <a:defRPr sz="1600">
                          <a:solidFill>
                            <a:srgbClr val="FFFFFF"/>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400" b="0" i="0" u="none" strike="noStrike" cap="none" normalizeH="0" baseline="0">
                          <a:ln>
                            <a:noFill/>
                          </a:ln>
                          <a:solidFill>
                            <a:srgbClr val="FF0000"/>
                          </a:solidFill>
                          <a:effectLst/>
                          <a:latin typeface="Arial Narrow" panose="020B0606020202030204" pitchFamily="34" charset="0"/>
                        </a:rPr>
                        <a:t>Values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12328321"/>
                  </a:ext>
                </a:extLst>
              </a:tr>
              <a:tr h="376238">
                <a:tc>
                  <a:txBody>
                    <a:bodyPr/>
                    <a:lstStyle>
                      <a:lvl1pPr>
                        <a:spcBef>
                          <a:spcPct val="20000"/>
                        </a:spcBef>
                        <a:defRPr sz="2400">
                          <a:solidFill>
                            <a:srgbClr val="FFFFFF"/>
                          </a:solidFill>
                          <a:latin typeface="Arial Narrow" panose="020B0606020202030204" pitchFamily="34" charset="0"/>
                        </a:defRPr>
                      </a:lvl1pPr>
                      <a:lvl2pPr>
                        <a:spcBef>
                          <a:spcPct val="20000"/>
                        </a:spcBef>
                        <a:defRPr sz="2000">
                          <a:solidFill>
                            <a:srgbClr val="FFFFFF"/>
                          </a:solidFill>
                          <a:latin typeface="Arial Narrow" panose="020B0606020202030204" pitchFamily="34" charset="0"/>
                        </a:defRPr>
                      </a:lvl2pPr>
                      <a:lvl3pPr>
                        <a:spcBef>
                          <a:spcPct val="20000"/>
                        </a:spcBef>
                        <a:defRPr>
                          <a:solidFill>
                            <a:srgbClr val="FFFFFF"/>
                          </a:solidFill>
                          <a:latin typeface="Arial Narrow" panose="020B0606020202030204" pitchFamily="34" charset="0"/>
                        </a:defRPr>
                      </a:lvl3pPr>
                      <a:lvl4pPr>
                        <a:spcBef>
                          <a:spcPct val="20000"/>
                        </a:spcBef>
                        <a:defRPr sz="1600">
                          <a:solidFill>
                            <a:srgbClr val="FFFFFF"/>
                          </a:solidFill>
                          <a:latin typeface="Arial Narrow" panose="020B0606020202030204" pitchFamily="34" charset="0"/>
                        </a:defRPr>
                      </a:lvl4pPr>
                      <a:lvl5pPr>
                        <a:spcBef>
                          <a:spcPct val="20000"/>
                        </a:spcBef>
                        <a:defRPr sz="1600">
                          <a:solidFill>
                            <a:srgbClr val="FFFFFF"/>
                          </a:solidFill>
                          <a:latin typeface="Arial Narrow" panose="020B0606020202030204" pitchFamily="34" charset="0"/>
                        </a:defRPr>
                      </a:lvl5pPr>
                      <a:lvl6pPr fontAlgn="base">
                        <a:spcBef>
                          <a:spcPct val="20000"/>
                        </a:spcBef>
                        <a:spcAft>
                          <a:spcPct val="0"/>
                        </a:spcAft>
                        <a:defRPr sz="1600">
                          <a:solidFill>
                            <a:srgbClr val="FFFFFF"/>
                          </a:solidFill>
                          <a:latin typeface="Arial Narrow" panose="020B0606020202030204" pitchFamily="34" charset="0"/>
                        </a:defRPr>
                      </a:lvl6pPr>
                      <a:lvl7pPr fontAlgn="base">
                        <a:spcBef>
                          <a:spcPct val="20000"/>
                        </a:spcBef>
                        <a:spcAft>
                          <a:spcPct val="0"/>
                        </a:spcAft>
                        <a:defRPr sz="1600">
                          <a:solidFill>
                            <a:srgbClr val="FFFFFF"/>
                          </a:solidFill>
                          <a:latin typeface="Arial Narrow" panose="020B0606020202030204" pitchFamily="34" charset="0"/>
                        </a:defRPr>
                      </a:lvl7pPr>
                      <a:lvl8pPr fontAlgn="base">
                        <a:spcBef>
                          <a:spcPct val="20000"/>
                        </a:spcBef>
                        <a:spcAft>
                          <a:spcPct val="0"/>
                        </a:spcAft>
                        <a:defRPr sz="1600">
                          <a:solidFill>
                            <a:srgbClr val="FFFFFF"/>
                          </a:solidFill>
                          <a:latin typeface="Arial Narrow" panose="020B0606020202030204" pitchFamily="34" charset="0"/>
                        </a:defRPr>
                      </a:lvl8pPr>
                      <a:lvl9pPr fontAlgn="base">
                        <a:spcBef>
                          <a:spcPct val="20000"/>
                        </a:spcBef>
                        <a:spcAft>
                          <a:spcPct val="0"/>
                        </a:spcAft>
                        <a:defRPr sz="1600">
                          <a:solidFill>
                            <a:srgbClr val="FFFFFF"/>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400" b="0" i="0" u="none" strike="noStrike" cap="none" normalizeH="0" baseline="0" dirty="0">
                          <a:ln>
                            <a:noFill/>
                          </a:ln>
                          <a:solidFill>
                            <a:srgbClr val="FF0000"/>
                          </a:solidFill>
                          <a:effectLst/>
                          <a:latin typeface="Arial Narrow" panose="020B0606020202030204" pitchFamily="34" charset="0"/>
                        </a:rPr>
                        <a:t>Type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rgbClr val="FFFFFF"/>
                          </a:solidFill>
                          <a:latin typeface="Arial Narrow" panose="020B0606020202030204" pitchFamily="34" charset="0"/>
                        </a:defRPr>
                      </a:lvl1pPr>
                      <a:lvl2pPr>
                        <a:spcBef>
                          <a:spcPct val="20000"/>
                        </a:spcBef>
                        <a:defRPr sz="2000">
                          <a:solidFill>
                            <a:srgbClr val="FFFFFF"/>
                          </a:solidFill>
                          <a:latin typeface="Arial Narrow" panose="020B0606020202030204" pitchFamily="34" charset="0"/>
                        </a:defRPr>
                      </a:lvl2pPr>
                      <a:lvl3pPr>
                        <a:spcBef>
                          <a:spcPct val="20000"/>
                        </a:spcBef>
                        <a:defRPr>
                          <a:solidFill>
                            <a:srgbClr val="FFFFFF"/>
                          </a:solidFill>
                          <a:latin typeface="Arial Narrow" panose="020B0606020202030204" pitchFamily="34" charset="0"/>
                        </a:defRPr>
                      </a:lvl3pPr>
                      <a:lvl4pPr>
                        <a:spcBef>
                          <a:spcPct val="20000"/>
                        </a:spcBef>
                        <a:defRPr sz="1600">
                          <a:solidFill>
                            <a:srgbClr val="FFFFFF"/>
                          </a:solidFill>
                          <a:latin typeface="Arial Narrow" panose="020B0606020202030204" pitchFamily="34" charset="0"/>
                        </a:defRPr>
                      </a:lvl4pPr>
                      <a:lvl5pPr>
                        <a:spcBef>
                          <a:spcPct val="20000"/>
                        </a:spcBef>
                        <a:defRPr sz="1600">
                          <a:solidFill>
                            <a:srgbClr val="FFFFFF"/>
                          </a:solidFill>
                          <a:latin typeface="Arial Narrow" panose="020B0606020202030204" pitchFamily="34" charset="0"/>
                        </a:defRPr>
                      </a:lvl5pPr>
                      <a:lvl6pPr fontAlgn="base">
                        <a:spcBef>
                          <a:spcPct val="20000"/>
                        </a:spcBef>
                        <a:spcAft>
                          <a:spcPct val="0"/>
                        </a:spcAft>
                        <a:defRPr sz="1600">
                          <a:solidFill>
                            <a:srgbClr val="FFFFFF"/>
                          </a:solidFill>
                          <a:latin typeface="Arial Narrow" panose="020B0606020202030204" pitchFamily="34" charset="0"/>
                        </a:defRPr>
                      </a:lvl6pPr>
                      <a:lvl7pPr fontAlgn="base">
                        <a:spcBef>
                          <a:spcPct val="20000"/>
                        </a:spcBef>
                        <a:spcAft>
                          <a:spcPct val="0"/>
                        </a:spcAft>
                        <a:defRPr sz="1600">
                          <a:solidFill>
                            <a:srgbClr val="FFFFFF"/>
                          </a:solidFill>
                          <a:latin typeface="Arial Narrow" panose="020B0606020202030204" pitchFamily="34" charset="0"/>
                        </a:defRPr>
                      </a:lvl7pPr>
                      <a:lvl8pPr fontAlgn="base">
                        <a:spcBef>
                          <a:spcPct val="20000"/>
                        </a:spcBef>
                        <a:spcAft>
                          <a:spcPct val="0"/>
                        </a:spcAft>
                        <a:defRPr sz="1600">
                          <a:solidFill>
                            <a:srgbClr val="FFFFFF"/>
                          </a:solidFill>
                          <a:latin typeface="Arial Narrow" panose="020B0606020202030204" pitchFamily="34" charset="0"/>
                        </a:defRPr>
                      </a:lvl8pPr>
                      <a:lvl9pPr fontAlgn="base">
                        <a:spcBef>
                          <a:spcPct val="20000"/>
                        </a:spcBef>
                        <a:spcAft>
                          <a:spcPct val="0"/>
                        </a:spcAft>
                        <a:defRPr sz="1600">
                          <a:solidFill>
                            <a:srgbClr val="FFFFFF"/>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400" b="0" i="0" u="none" strike="noStrike" cap="none" normalizeH="0" baseline="0" dirty="0">
                          <a:ln>
                            <a:noFill/>
                          </a:ln>
                          <a:solidFill>
                            <a:srgbClr val="FF0000"/>
                          </a:solidFill>
                          <a:effectLst/>
                          <a:latin typeface="Arial Narrow" panose="020B0606020202030204" pitchFamily="34" charset="0"/>
                        </a:rPr>
                        <a:t>Missing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77558403"/>
                  </a:ext>
                </a:extLst>
              </a:tr>
              <a:tr h="374650">
                <a:tc>
                  <a:txBody>
                    <a:bodyPr/>
                    <a:lstStyle>
                      <a:lvl1pPr>
                        <a:spcBef>
                          <a:spcPct val="20000"/>
                        </a:spcBef>
                        <a:defRPr sz="2400">
                          <a:solidFill>
                            <a:srgbClr val="FFFFFF"/>
                          </a:solidFill>
                          <a:latin typeface="Arial Narrow" panose="020B0606020202030204" pitchFamily="34" charset="0"/>
                        </a:defRPr>
                      </a:lvl1pPr>
                      <a:lvl2pPr>
                        <a:spcBef>
                          <a:spcPct val="20000"/>
                        </a:spcBef>
                        <a:defRPr sz="2000">
                          <a:solidFill>
                            <a:srgbClr val="FFFFFF"/>
                          </a:solidFill>
                          <a:latin typeface="Arial Narrow" panose="020B0606020202030204" pitchFamily="34" charset="0"/>
                        </a:defRPr>
                      </a:lvl2pPr>
                      <a:lvl3pPr>
                        <a:spcBef>
                          <a:spcPct val="20000"/>
                        </a:spcBef>
                        <a:defRPr>
                          <a:solidFill>
                            <a:srgbClr val="FFFFFF"/>
                          </a:solidFill>
                          <a:latin typeface="Arial Narrow" panose="020B0606020202030204" pitchFamily="34" charset="0"/>
                        </a:defRPr>
                      </a:lvl3pPr>
                      <a:lvl4pPr>
                        <a:spcBef>
                          <a:spcPct val="20000"/>
                        </a:spcBef>
                        <a:defRPr sz="1600">
                          <a:solidFill>
                            <a:srgbClr val="FFFFFF"/>
                          </a:solidFill>
                          <a:latin typeface="Arial Narrow" panose="020B0606020202030204" pitchFamily="34" charset="0"/>
                        </a:defRPr>
                      </a:lvl4pPr>
                      <a:lvl5pPr>
                        <a:spcBef>
                          <a:spcPct val="20000"/>
                        </a:spcBef>
                        <a:defRPr sz="1600">
                          <a:solidFill>
                            <a:srgbClr val="FFFFFF"/>
                          </a:solidFill>
                          <a:latin typeface="Arial Narrow" panose="020B0606020202030204" pitchFamily="34" charset="0"/>
                        </a:defRPr>
                      </a:lvl5pPr>
                      <a:lvl6pPr fontAlgn="base">
                        <a:spcBef>
                          <a:spcPct val="20000"/>
                        </a:spcBef>
                        <a:spcAft>
                          <a:spcPct val="0"/>
                        </a:spcAft>
                        <a:defRPr sz="1600">
                          <a:solidFill>
                            <a:srgbClr val="FFFFFF"/>
                          </a:solidFill>
                          <a:latin typeface="Arial Narrow" panose="020B0606020202030204" pitchFamily="34" charset="0"/>
                        </a:defRPr>
                      </a:lvl6pPr>
                      <a:lvl7pPr fontAlgn="base">
                        <a:spcBef>
                          <a:spcPct val="20000"/>
                        </a:spcBef>
                        <a:spcAft>
                          <a:spcPct val="0"/>
                        </a:spcAft>
                        <a:defRPr sz="1600">
                          <a:solidFill>
                            <a:srgbClr val="FFFFFF"/>
                          </a:solidFill>
                          <a:latin typeface="Arial Narrow" panose="020B0606020202030204" pitchFamily="34" charset="0"/>
                        </a:defRPr>
                      </a:lvl7pPr>
                      <a:lvl8pPr fontAlgn="base">
                        <a:spcBef>
                          <a:spcPct val="20000"/>
                        </a:spcBef>
                        <a:spcAft>
                          <a:spcPct val="0"/>
                        </a:spcAft>
                        <a:defRPr sz="1600">
                          <a:solidFill>
                            <a:srgbClr val="FFFFFF"/>
                          </a:solidFill>
                          <a:latin typeface="Arial Narrow" panose="020B0606020202030204" pitchFamily="34" charset="0"/>
                        </a:defRPr>
                      </a:lvl8pPr>
                      <a:lvl9pPr fontAlgn="base">
                        <a:spcBef>
                          <a:spcPct val="20000"/>
                        </a:spcBef>
                        <a:spcAft>
                          <a:spcPct val="0"/>
                        </a:spcAft>
                        <a:defRPr sz="1600">
                          <a:solidFill>
                            <a:srgbClr val="FFFFFF"/>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400" b="0" i="0" u="none" strike="noStrike" cap="none" normalizeH="0" baseline="0">
                          <a:ln>
                            <a:noFill/>
                          </a:ln>
                          <a:solidFill>
                            <a:srgbClr val="FF0000"/>
                          </a:solidFill>
                          <a:effectLst/>
                          <a:latin typeface="Arial Narrow" panose="020B0606020202030204" pitchFamily="34" charset="0"/>
                        </a:rPr>
                        <a:t>Width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rgbClr val="FFFFFF"/>
                          </a:solidFill>
                          <a:latin typeface="Arial Narrow" panose="020B0606020202030204" pitchFamily="34" charset="0"/>
                        </a:defRPr>
                      </a:lvl1pPr>
                      <a:lvl2pPr>
                        <a:spcBef>
                          <a:spcPct val="20000"/>
                        </a:spcBef>
                        <a:defRPr sz="2000">
                          <a:solidFill>
                            <a:srgbClr val="FFFFFF"/>
                          </a:solidFill>
                          <a:latin typeface="Arial Narrow" panose="020B0606020202030204" pitchFamily="34" charset="0"/>
                        </a:defRPr>
                      </a:lvl2pPr>
                      <a:lvl3pPr>
                        <a:spcBef>
                          <a:spcPct val="20000"/>
                        </a:spcBef>
                        <a:defRPr>
                          <a:solidFill>
                            <a:srgbClr val="FFFFFF"/>
                          </a:solidFill>
                          <a:latin typeface="Arial Narrow" panose="020B0606020202030204" pitchFamily="34" charset="0"/>
                        </a:defRPr>
                      </a:lvl3pPr>
                      <a:lvl4pPr>
                        <a:spcBef>
                          <a:spcPct val="20000"/>
                        </a:spcBef>
                        <a:defRPr sz="1600">
                          <a:solidFill>
                            <a:srgbClr val="FFFFFF"/>
                          </a:solidFill>
                          <a:latin typeface="Arial Narrow" panose="020B0606020202030204" pitchFamily="34" charset="0"/>
                        </a:defRPr>
                      </a:lvl4pPr>
                      <a:lvl5pPr>
                        <a:spcBef>
                          <a:spcPct val="20000"/>
                        </a:spcBef>
                        <a:defRPr sz="1600">
                          <a:solidFill>
                            <a:srgbClr val="FFFFFF"/>
                          </a:solidFill>
                          <a:latin typeface="Arial Narrow" panose="020B0606020202030204" pitchFamily="34" charset="0"/>
                        </a:defRPr>
                      </a:lvl5pPr>
                      <a:lvl6pPr fontAlgn="base">
                        <a:spcBef>
                          <a:spcPct val="20000"/>
                        </a:spcBef>
                        <a:spcAft>
                          <a:spcPct val="0"/>
                        </a:spcAft>
                        <a:defRPr sz="1600">
                          <a:solidFill>
                            <a:srgbClr val="FFFFFF"/>
                          </a:solidFill>
                          <a:latin typeface="Arial Narrow" panose="020B0606020202030204" pitchFamily="34" charset="0"/>
                        </a:defRPr>
                      </a:lvl6pPr>
                      <a:lvl7pPr fontAlgn="base">
                        <a:spcBef>
                          <a:spcPct val="20000"/>
                        </a:spcBef>
                        <a:spcAft>
                          <a:spcPct val="0"/>
                        </a:spcAft>
                        <a:defRPr sz="1600">
                          <a:solidFill>
                            <a:srgbClr val="FFFFFF"/>
                          </a:solidFill>
                          <a:latin typeface="Arial Narrow" panose="020B0606020202030204" pitchFamily="34" charset="0"/>
                        </a:defRPr>
                      </a:lvl7pPr>
                      <a:lvl8pPr fontAlgn="base">
                        <a:spcBef>
                          <a:spcPct val="20000"/>
                        </a:spcBef>
                        <a:spcAft>
                          <a:spcPct val="0"/>
                        </a:spcAft>
                        <a:defRPr sz="1600">
                          <a:solidFill>
                            <a:srgbClr val="FFFFFF"/>
                          </a:solidFill>
                          <a:latin typeface="Arial Narrow" panose="020B0606020202030204" pitchFamily="34" charset="0"/>
                        </a:defRPr>
                      </a:lvl8pPr>
                      <a:lvl9pPr fontAlgn="base">
                        <a:spcBef>
                          <a:spcPct val="20000"/>
                        </a:spcBef>
                        <a:spcAft>
                          <a:spcPct val="0"/>
                        </a:spcAft>
                        <a:defRPr sz="1600">
                          <a:solidFill>
                            <a:srgbClr val="FFFFFF"/>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400" b="0" i="0" u="none" strike="noStrike" cap="none" normalizeH="0" baseline="0" dirty="0">
                          <a:ln>
                            <a:noFill/>
                          </a:ln>
                          <a:solidFill>
                            <a:srgbClr val="FF0000"/>
                          </a:solidFill>
                          <a:effectLst/>
                          <a:latin typeface="Arial Narrow" panose="020B0606020202030204" pitchFamily="34" charset="0"/>
                        </a:rPr>
                        <a:t>Column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1840147"/>
                  </a:ext>
                </a:extLst>
              </a:tr>
              <a:tr h="376238">
                <a:tc>
                  <a:txBody>
                    <a:bodyPr/>
                    <a:lstStyle>
                      <a:lvl1pPr>
                        <a:spcBef>
                          <a:spcPct val="20000"/>
                        </a:spcBef>
                        <a:defRPr sz="2400">
                          <a:solidFill>
                            <a:srgbClr val="FFFFFF"/>
                          </a:solidFill>
                          <a:latin typeface="Arial Narrow" panose="020B0606020202030204" pitchFamily="34" charset="0"/>
                        </a:defRPr>
                      </a:lvl1pPr>
                      <a:lvl2pPr>
                        <a:spcBef>
                          <a:spcPct val="20000"/>
                        </a:spcBef>
                        <a:defRPr sz="2000">
                          <a:solidFill>
                            <a:srgbClr val="FFFFFF"/>
                          </a:solidFill>
                          <a:latin typeface="Arial Narrow" panose="020B0606020202030204" pitchFamily="34" charset="0"/>
                        </a:defRPr>
                      </a:lvl2pPr>
                      <a:lvl3pPr>
                        <a:spcBef>
                          <a:spcPct val="20000"/>
                        </a:spcBef>
                        <a:defRPr>
                          <a:solidFill>
                            <a:srgbClr val="FFFFFF"/>
                          </a:solidFill>
                          <a:latin typeface="Arial Narrow" panose="020B0606020202030204" pitchFamily="34" charset="0"/>
                        </a:defRPr>
                      </a:lvl3pPr>
                      <a:lvl4pPr>
                        <a:spcBef>
                          <a:spcPct val="20000"/>
                        </a:spcBef>
                        <a:defRPr sz="1600">
                          <a:solidFill>
                            <a:srgbClr val="FFFFFF"/>
                          </a:solidFill>
                          <a:latin typeface="Arial Narrow" panose="020B0606020202030204" pitchFamily="34" charset="0"/>
                        </a:defRPr>
                      </a:lvl4pPr>
                      <a:lvl5pPr>
                        <a:spcBef>
                          <a:spcPct val="20000"/>
                        </a:spcBef>
                        <a:defRPr sz="1600">
                          <a:solidFill>
                            <a:srgbClr val="FFFFFF"/>
                          </a:solidFill>
                          <a:latin typeface="Arial Narrow" panose="020B0606020202030204" pitchFamily="34" charset="0"/>
                        </a:defRPr>
                      </a:lvl5pPr>
                      <a:lvl6pPr fontAlgn="base">
                        <a:spcBef>
                          <a:spcPct val="20000"/>
                        </a:spcBef>
                        <a:spcAft>
                          <a:spcPct val="0"/>
                        </a:spcAft>
                        <a:defRPr sz="1600">
                          <a:solidFill>
                            <a:srgbClr val="FFFFFF"/>
                          </a:solidFill>
                          <a:latin typeface="Arial Narrow" panose="020B0606020202030204" pitchFamily="34" charset="0"/>
                        </a:defRPr>
                      </a:lvl6pPr>
                      <a:lvl7pPr fontAlgn="base">
                        <a:spcBef>
                          <a:spcPct val="20000"/>
                        </a:spcBef>
                        <a:spcAft>
                          <a:spcPct val="0"/>
                        </a:spcAft>
                        <a:defRPr sz="1600">
                          <a:solidFill>
                            <a:srgbClr val="FFFFFF"/>
                          </a:solidFill>
                          <a:latin typeface="Arial Narrow" panose="020B0606020202030204" pitchFamily="34" charset="0"/>
                        </a:defRPr>
                      </a:lvl7pPr>
                      <a:lvl8pPr fontAlgn="base">
                        <a:spcBef>
                          <a:spcPct val="20000"/>
                        </a:spcBef>
                        <a:spcAft>
                          <a:spcPct val="0"/>
                        </a:spcAft>
                        <a:defRPr sz="1600">
                          <a:solidFill>
                            <a:srgbClr val="FFFFFF"/>
                          </a:solidFill>
                          <a:latin typeface="Arial Narrow" panose="020B0606020202030204" pitchFamily="34" charset="0"/>
                        </a:defRPr>
                      </a:lvl8pPr>
                      <a:lvl9pPr fontAlgn="base">
                        <a:spcBef>
                          <a:spcPct val="20000"/>
                        </a:spcBef>
                        <a:spcAft>
                          <a:spcPct val="0"/>
                        </a:spcAft>
                        <a:defRPr sz="1600">
                          <a:solidFill>
                            <a:srgbClr val="FFFFFF"/>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400" b="0" i="0" u="none" strike="noStrike" cap="none" normalizeH="0" baseline="0">
                          <a:ln>
                            <a:noFill/>
                          </a:ln>
                          <a:solidFill>
                            <a:srgbClr val="FF0000"/>
                          </a:solidFill>
                          <a:effectLst/>
                          <a:latin typeface="Arial Narrow" panose="020B0606020202030204" pitchFamily="34" charset="0"/>
                        </a:rPr>
                        <a:t>Decimals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rgbClr val="FFFFFF"/>
                          </a:solidFill>
                          <a:latin typeface="Arial Narrow" panose="020B0606020202030204" pitchFamily="34" charset="0"/>
                        </a:defRPr>
                      </a:lvl1pPr>
                      <a:lvl2pPr>
                        <a:spcBef>
                          <a:spcPct val="20000"/>
                        </a:spcBef>
                        <a:defRPr sz="2000">
                          <a:solidFill>
                            <a:srgbClr val="FFFFFF"/>
                          </a:solidFill>
                          <a:latin typeface="Arial Narrow" panose="020B0606020202030204" pitchFamily="34" charset="0"/>
                        </a:defRPr>
                      </a:lvl2pPr>
                      <a:lvl3pPr>
                        <a:spcBef>
                          <a:spcPct val="20000"/>
                        </a:spcBef>
                        <a:defRPr>
                          <a:solidFill>
                            <a:srgbClr val="FFFFFF"/>
                          </a:solidFill>
                          <a:latin typeface="Arial Narrow" panose="020B0606020202030204" pitchFamily="34" charset="0"/>
                        </a:defRPr>
                      </a:lvl3pPr>
                      <a:lvl4pPr>
                        <a:spcBef>
                          <a:spcPct val="20000"/>
                        </a:spcBef>
                        <a:defRPr sz="1600">
                          <a:solidFill>
                            <a:srgbClr val="FFFFFF"/>
                          </a:solidFill>
                          <a:latin typeface="Arial Narrow" panose="020B0606020202030204" pitchFamily="34" charset="0"/>
                        </a:defRPr>
                      </a:lvl4pPr>
                      <a:lvl5pPr>
                        <a:spcBef>
                          <a:spcPct val="20000"/>
                        </a:spcBef>
                        <a:defRPr sz="1600">
                          <a:solidFill>
                            <a:srgbClr val="FFFFFF"/>
                          </a:solidFill>
                          <a:latin typeface="Arial Narrow" panose="020B0606020202030204" pitchFamily="34" charset="0"/>
                        </a:defRPr>
                      </a:lvl5pPr>
                      <a:lvl6pPr fontAlgn="base">
                        <a:spcBef>
                          <a:spcPct val="20000"/>
                        </a:spcBef>
                        <a:spcAft>
                          <a:spcPct val="0"/>
                        </a:spcAft>
                        <a:defRPr sz="1600">
                          <a:solidFill>
                            <a:srgbClr val="FFFFFF"/>
                          </a:solidFill>
                          <a:latin typeface="Arial Narrow" panose="020B0606020202030204" pitchFamily="34" charset="0"/>
                        </a:defRPr>
                      </a:lvl6pPr>
                      <a:lvl7pPr fontAlgn="base">
                        <a:spcBef>
                          <a:spcPct val="20000"/>
                        </a:spcBef>
                        <a:spcAft>
                          <a:spcPct val="0"/>
                        </a:spcAft>
                        <a:defRPr sz="1600">
                          <a:solidFill>
                            <a:srgbClr val="FFFFFF"/>
                          </a:solidFill>
                          <a:latin typeface="Arial Narrow" panose="020B0606020202030204" pitchFamily="34" charset="0"/>
                        </a:defRPr>
                      </a:lvl7pPr>
                      <a:lvl8pPr fontAlgn="base">
                        <a:spcBef>
                          <a:spcPct val="20000"/>
                        </a:spcBef>
                        <a:spcAft>
                          <a:spcPct val="0"/>
                        </a:spcAft>
                        <a:defRPr sz="1600">
                          <a:solidFill>
                            <a:srgbClr val="FFFFFF"/>
                          </a:solidFill>
                          <a:latin typeface="Arial Narrow" panose="020B0606020202030204" pitchFamily="34" charset="0"/>
                        </a:defRPr>
                      </a:lvl8pPr>
                      <a:lvl9pPr fontAlgn="base">
                        <a:spcBef>
                          <a:spcPct val="20000"/>
                        </a:spcBef>
                        <a:spcAft>
                          <a:spcPct val="0"/>
                        </a:spcAft>
                        <a:defRPr sz="1600">
                          <a:solidFill>
                            <a:srgbClr val="FFFFFF"/>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400" b="0" i="0" u="none" strike="noStrike" cap="none" normalizeH="0" baseline="0" dirty="0">
                          <a:ln>
                            <a:noFill/>
                          </a:ln>
                          <a:solidFill>
                            <a:srgbClr val="FF0000"/>
                          </a:solidFill>
                          <a:effectLst/>
                          <a:latin typeface="Arial Narrow" panose="020B0606020202030204" pitchFamily="34" charset="0"/>
                        </a:rPr>
                        <a:t>Align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7798600"/>
                  </a:ext>
                </a:extLst>
              </a:tr>
              <a:tr h="411163">
                <a:tc>
                  <a:txBody>
                    <a:bodyPr/>
                    <a:lstStyle>
                      <a:lvl1pPr>
                        <a:spcBef>
                          <a:spcPct val="20000"/>
                        </a:spcBef>
                        <a:defRPr sz="2400">
                          <a:solidFill>
                            <a:srgbClr val="FFFFFF"/>
                          </a:solidFill>
                          <a:latin typeface="Arial Narrow" panose="020B0606020202030204" pitchFamily="34" charset="0"/>
                        </a:defRPr>
                      </a:lvl1pPr>
                      <a:lvl2pPr>
                        <a:spcBef>
                          <a:spcPct val="20000"/>
                        </a:spcBef>
                        <a:defRPr sz="2000">
                          <a:solidFill>
                            <a:srgbClr val="FFFFFF"/>
                          </a:solidFill>
                          <a:latin typeface="Arial Narrow" panose="020B0606020202030204" pitchFamily="34" charset="0"/>
                        </a:defRPr>
                      </a:lvl2pPr>
                      <a:lvl3pPr>
                        <a:spcBef>
                          <a:spcPct val="20000"/>
                        </a:spcBef>
                        <a:defRPr>
                          <a:solidFill>
                            <a:srgbClr val="FFFFFF"/>
                          </a:solidFill>
                          <a:latin typeface="Arial Narrow" panose="020B0606020202030204" pitchFamily="34" charset="0"/>
                        </a:defRPr>
                      </a:lvl3pPr>
                      <a:lvl4pPr>
                        <a:spcBef>
                          <a:spcPct val="20000"/>
                        </a:spcBef>
                        <a:defRPr sz="1600">
                          <a:solidFill>
                            <a:srgbClr val="FFFFFF"/>
                          </a:solidFill>
                          <a:latin typeface="Arial Narrow" panose="020B0606020202030204" pitchFamily="34" charset="0"/>
                        </a:defRPr>
                      </a:lvl4pPr>
                      <a:lvl5pPr>
                        <a:spcBef>
                          <a:spcPct val="20000"/>
                        </a:spcBef>
                        <a:defRPr sz="1600">
                          <a:solidFill>
                            <a:srgbClr val="FFFFFF"/>
                          </a:solidFill>
                          <a:latin typeface="Arial Narrow" panose="020B0606020202030204" pitchFamily="34" charset="0"/>
                        </a:defRPr>
                      </a:lvl5pPr>
                      <a:lvl6pPr fontAlgn="base">
                        <a:spcBef>
                          <a:spcPct val="20000"/>
                        </a:spcBef>
                        <a:spcAft>
                          <a:spcPct val="0"/>
                        </a:spcAft>
                        <a:defRPr sz="1600">
                          <a:solidFill>
                            <a:srgbClr val="FFFFFF"/>
                          </a:solidFill>
                          <a:latin typeface="Arial Narrow" panose="020B0606020202030204" pitchFamily="34" charset="0"/>
                        </a:defRPr>
                      </a:lvl6pPr>
                      <a:lvl7pPr fontAlgn="base">
                        <a:spcBef>
                          <a:spcPct val="20000"/>
                        </a:spcBef>
                        <a:spcAft>
                          <a:spcPct val="0"/>
                        </a:spcAft>
                        <a:defRPr sz="1600">
                          <a:solidFill>
                            <a:srgbClr val="FFFFFF"/>
                          </a:solidFill>
                          <a:latin typeface="Arial Narrow" panose="020B0606020202030204" pitchFamily="34" charset="0"/>
                        </a:defRPr>
                      </a:lvl7pPr>
                      <a:lvl8pPr fontAlgn="base">
                        <a:spcBef>
                          <a:spcPct val="20000"/>
                        </a:spcBef>
                        <a:spcAft>
                          <a:spcPct val="0"/>
                        </a:spcAft>
                        <a:defRPr sz="1600">
                          <a:solidFill>
                            <a:srgbClr val="FFFFFF"/>
                          </a:solidFill>
                          <a:latin typeface="Arial Narrow" panose="020B0606020202030204" pitchFamily="34" charset="0"/>
                        </a:defRPr>
                      </a:lvl8pPr>
                      <a:lvl9pPr fontAlgn="base">
                        <a:spcBef>
                          <a:spcPct val="20000"/>
                        </a:spcBef>
                        <a:spcAft>
                          <a:spcPct val="0"/>
                        </a:spcAft>
                        <a:defRPr sz="1600">
                          <a:solidFill>
                            <a:srgbClr val="FFFFFF"/>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400" b="0" i="0" u="none" strike="noStrike" cap="none" normalizeH="0" baseline="0">
                          <a:ln>
                            <a:noFill/>
                          </a:ln>
                          <a:solidFill>
                            <a:srgbClr val="FF0000"/>
                          </a:solidFill>
                          <a:effectLst/>
                          <a:latin typeface="Arial Narrow" panose="020B0606020202030204" pitchFamily="34" charset="0"/>
                        </a:rPr>
                        <a:t>Label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rgbClr val="FFFFFF"/>
                          </a:solidFill>
                          <a:latin typeface="Arial Narrow" panose="020B0606020202030204" pitchFamily="34" charset="0"/>
                        </a:defRPr>
                      </a:lvl1pPr>
                      <a:lvl2pPr>
                        <a:spcBef>
                          <a:spcPct val="20000"/>
                        </a:spcBef>
                        <a:defRPr sz="2000">
                          <a:solidFill>
                            <a:srgbClr val="FFFFFF"/>
                          </a:solidFill>
                          <a:latin typeface="Arial Narrow" panose="020B0606020202030204" pitchFamily="34" charset="0"/>
                        </a:defRPr>
                      </a:lvl2pPr>
                      <a:lvl3pPr>
                        <a:spcBef>
                          <a:spcPct val="20000"/>
                        </a:spcBef>
                        <a:defRPr>
                          <a:solidFill>
                            <a:srgbClr val="FFFFFF"/>
                          </a:solidFill>
                          <a:latin typeface="Arial Narrow" panose="020B0606020202030204" pitchFamily="34" charset="0"/>
                        </a:defRPr>
                      </a:lvl3pPr>
                      <a:lvl4pPr>
                        <a:spcBef>
                          <a:spcPct val="20000"/>
                        </a:spcBef>
                        <a:defRPr sz="1600">
                          <a:solidFill>
                            <a:srgbClr val="FFFFFF"/>
                          </a:solidFill>
                          <a:latin typeface="Arial Narrow" panose="020B0606020202030204" pitchFamily="34" charset="0"/>
                        </a:defRPr>
                      </a:lvl4pPr>
                      <a:lvl5pPr>
                        <a:spcBef>
                          <a:spcPct val="20000"/>
                        </a:spcBef>
                        <a:defRPr sz="1600">
                          <a:solidFill>
                            <a:srgbClr val="FFFFFF"/>
                          </a:solidFill>
                          <a:latin typeface="Arial Narrow" panose="020B0606020202030204" pitchFamily="34" charset="0"/>
                        </a:defRPr>
                      </a:lvl5pPr>
                      <a:lvl6pPr fontAlgn="base">
                        <a:spcBef>
                          <a:spcPct val="20000"/>
                        </a:spcBef>
                        <a:spcAft>
                          <a:spcPct val="0"/>
                        </a:spcAft>
                        <a:defRPr sz="1600">
                          <a:solidFill>
                            <a:srgbClr val="FFFFFF"/>
                          </a:solidFill>
                          <a:latin typeface="Arial Narrow" panose="020B0606020202030204" pitchFamily="34" charset="0"/>
                        </a:defRPr>
                      </a:lvl6pPr>
                      <a:lvl7pPr fontAlgn="base">
                        <a:spcBef>
                          <a:spcPct val="20000"/>
                        </a:spcBef>
                        <a:spcAft>
                          <a:spcPct val="0"/>
                        </a:spcAft>
                        <a:defRPr sz="1600">
                          <a:solidFill>
                            <a:srgbClr val="FFFFFF"/>
                          </a:solidFill>
                          <a:latin typeface="Arial Narrow" panose="020B0606020202030204" pitchFamily="34" charset="0"/>
                        </a:defRPr>
                      </a:lvl7pPr>
                      <a:lvl8pPr fontAlgn="base">
                        <a:spcBef>
                          <a:spcPct val="20000"/>
                        </a:spcBef>
                        <a:spcAft>
                          <a:spcPct val="0"/>
                        </a:spcAft>
                        <a:defRPr sz="1600">
                          <a:solidFill>
                            <a:srgbClr val="FFFFFF"/>
                          </a:solidFill>
                          <a:latin typeface="Arial Narrow" panose="020B0606020202030204" pitchFamily="34" charset="0"/>
                        </a:defRPr>
                      </a:lvl8pPr>
                      <a:lvl9pPr fontAlgn="base">
                        <a:spcBef>
                          <a:spcPct val="20000"/>
                        </a:spcBef>
                        <a:spcAft>
                          <a:spcPct val="0"/>
                        </a:spcAft>
                        <a:defRPr sz="1600">
                          <a:solidFill>
                            <a:srgbClr val="FFFFFF"/>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400" b="0" i="0" u="none" strike="noStrike" cap="none" normalizeH="0" baseline="0" dirty="0">
                          <a:ln>
                            <a:noFill/>
                          </a:ln>
                          <a:solidFill>
                            <a:srgbClr val="FF0000"/>
                          </a:solidFill>
                          <a:effectLst/>
                          <a:latin typeface="Arial Narrow" panose="020B0606020202030204" pitchFamily="34" charset="0"/>
                        </a:rPr>
                        <a:t>Measure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809681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49CA1234-BFD8-4ECA-8D28-82A157B909B9}"/>
              </a:ext>
            </a:extLst>
          </p:cNvPr>
          <p:cNvSpPr>
            <a:spLocks noGrp="1" noChangeArrowheads="1"/>
          </p:cNvSpPr>
          <p:nvPr>
            <p:ph type="title"/>
          </p:nvPr>
        </p:nvSpPr>
        <p:spPr/>
        <p:txBody>
          <a:bodyPr/>
          <a:lstStyle/>
          <a:p>
            <a:r>
              <a:rPr lang="en-GB" altLang="en-US" dirty="0">
                <a:solidFill>
                  <a:srgbClr val="FF0000"/>
                </a:solidFill>
              </a:rPr>
              <a:t>Name</a:t>
            </a:r>
          </a:p>
        </p:txBody>
      </p:sp>
      <p:sp>
        <p:nvSpPr>
          <p:cNvPr id="53251" name="Rectangle 3">
            <a:extLst>
              <a:ext uri="{FF2B5EF4-FFF2-40B4-BE49-F238E27FC236}">
                <a16:creationId xmlns:a16="http://schemas.microsoft.com/office/drawing/2014/main" id="{DFDEBCDA-CBEB-4ED2-8A79-3EAF704763A9}"/>
              </a:ext>
            </a:extLst>
          </p:cNvPr>
          <p:cNvSpPr>
            <a:spLocks noGrp="1" noChangeArrowheads="1"/>
          </p:cNvSpPr>
          <p:nvPr>
            <p:ph type="body" idx="1"/>
          </p:nvPr>
        </p:nvSpPr>
        <p:spPr/>
        <p:txBody>
          <a:bodyPr/>
          <a:lstStyle/>
          <a:p>
            <a:r>
              <a:rPr lang="en-GB" altLang="en-US" dirty="0"/>
              <a:t>Each variable must have a unique name of not more than 8 characters and starting with a letter</a:t>
            </a:r>
          </a:p>
          <a:p>
            <a:r>
              <a:rPr lang="en-GB" altLang="en-US" dirty="0"/>
              <a:t>Try to give meaningful variable names:</a:t>
            </a:r>
          </a:p>
          <a:p>
            <a:pPr lvl="1"/>
            <a:r>
              <a:rPr lang="en-GB" altLang="en-US" dirty="0"/>
              <a:t>Describing the characteristic: for example, age</a:t>
            </a:r>
          </a:p>
          <a:p>
            <a:pPr lvl="1"/>
            <a:r>
              <a:rPr lang="en-GB" altLang="en-US" dirty="0"/>
              <a:t>Linking to the questionnaire: for example, A1Q3</a:t>
            </a:r>
          </a:p>
          <a:p>
            <a:r>
              <a:rPr lang="en-GB" altLang="en-US" dirty="0"/>
              <a:t>Keep the names consistent across files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8427AE9D-83AB-406B-B980-26B163DF811E}"/>
              </a:ext>
            </a:extLst>
          </p:cNvPr>
          <p:cNvSpPr>
            <a:spLocks noGrp="1" noChangeArrowheads="1"/>
          </p:cNvSpPr>
          <p:nvPr>
            <p:ph type="title"/>
          </p:nvPr>
        </p:nvSpPr>
        <p:spPr/>
        <p:txBody>
          <a:bodyPr/>
          <a:lstStyle/>
          <a:p>
            <a:r>
              <a:rPr lang="en-GB" altLang="en-US" dirty="0">
                <a:solidFill>
                  <a:srgbClr val="FF0000"/>
                </a:solidFill>
              </a:rPr>
              <a:t>Type</a:t>
            </a:r>
          </a:p>
        </p:txBody>
      </p:sp>
      <p:sp>
        <p:nvSpPr>
          <p:cNvPr id="55299" name="Rectangle 3">
            <a:extLst>
              <a:ext uri="{FF2B5EF4-FFF2-40B4-BE49-F238E27FC236}">
                <a16:creationId xmlns:a16="http://schemas.microsoft.com/office/drawing/2014/main" id="{922F4757-54CD-491E-8D86-E3060CC34EA2}"/>
              </a:ext>
            </a:extLst>
          </p:cNvPr>
          <p:cNvSpPr>
            <a:spLocks noGrp="1" noChangeArrowheads="1"/>
          </p:cNvSpPr>
          <p:nvPr>
            <p:ph type="body" sz="half" idx="1"/>
          </p:nvPr>
        </p:nvSpPr>
        <p:spPr/>
        <p:txBody>
          <a:bodyPr/>
          <a:lstStyle/>
          <a:p>
            <a:r>
              <a:rPr lang="en-GB" altLang="en-US" dirty="0"/>
              <a:t>Internal formats:</a:t>
            </a:r>
          </a:p>
          <a:p>
            <a:pPr lvl="1"/>
            <a:r>
              <a:rPr lang="en-GB" altLang="en-US" dirty="0">
                <a:solidFill>
                  <a:srgbClr val="FF0000"/>
                </a:solidFill>
              </a:rPr>
              <a:t>Numeric</a:t>
            </a:r>
          </a:p>
          <a:p>
            <a:pPr lvl="1"/>
            <a:r>
              <a:rPr lang="en-GB" altLang="en-US" dirty="0"/>
              <a:t>String (alphanumeric)</a:t>
            </a:r>
          </a:p>
          <a:p>
            <a:pPr lvl="1"/>
            <a:r>
              <a:rPr lang="en-GB" altLang="en-US" dirty="0"/>
              <a:t>Date</a:t>
            </a:r>
          </a:p>
          <a:p>
            <a:endParaRPr lang="en-GB" altLang="en-US" sz="2400" dirty="0"/>
          </a:p>
          <a:p>
            <a:endParaRPr lang="en-GB" altLang="en-US" sz="2400" dirty="0"/>
          </a:p>
        </p:txBody>
      </p:sp>
      <p:sp>
        <p:nvSpPr>
          <p:cNvPr id="55300" name="Rectangle 4">
            <a:extLst>
              <a:ext uri="{FF2B5EF4-FFF2-40B4-BE49-F238E27FC236}">
                <a16:creationId xmlns:a16="http://schemas.microsoft.com/office/drawing/2014/main" id="{34AAC467-B619-4CF8-B334-25C88D88D8A0}"/>
              </a:ext>
            </a:extLst>
          </p:cNvPr>
          <p:cNvSpPr>
            <a:spLocks noGrp="1" noChangeArrowheads="1"/>
          </p:cNvSpPr>
          <p:nvPr>
            <p:ph type="body" sz="half" idx="2"/>
          </p:nvPr>
        </p:nvSpPr>
        <p:spPr/>
        <p:txBody>
          <a:bodyPr/>
          <a:lstStyle/>
          <a:p>
            <a:r>
              <a:rPr lang="en-GB" altLang="en-US"/>
              <a:t>Output formats:</a:t>
            </a:r>
          </a:p>
          <a:p>
            <a:pPr lvl="1"/>
            <a:r>
              <a:rPr lang="en-GB" altLang="en-US"/>
              <a:t>Comma</a:t>
            </a:r>
          </a:p>
          <a:p>
            <a:pPr lvl="1"/>
            <a:r>
              <a:rPr lang="en-GB" altLang="en-US"/>
              <a:t>Dot</a:t>
            </a:r>
          </a:p>
          <a:p>
            <a:pPr lvl="1"/>
            <a:r>
              <a:rPr lang="en-GB" altLang="en-US"/>
              <a:t>Scientific notation</a:t>
            </a:r>
          </a:p>
          <a:p>
            <a:pPr lvl="1"/>
            <a:r>
              <a:rPr lang="en-GB" altLang="en-US"/>
              <a:t>Dollar</a:t>
            </a:r>
          </a:p>
          <a:p>
            <a:pPr lvl="1"/>
            <a:r>
              <a:rPr lang="en-GB" altLang="en-US"/>
              <a:t>Custom currency</a:t>
            </a:r>
          </a:p>
        </p:txBody>
      </p:sp>
      <p:sp>
        <p:nvSpPr>
          <p:cNvPr id="2" name="Rectangle 1">
            <a:extLst>
              <a:ext uri="{FF2B5EF4-FFF2-40B4-BE49-F238E27FC236}">
                <a16:creationId xmlns:a16="http://schemas.microsoft.com/office/drawing/2014/main" id="{DCD0A3C4-E41E-439D-B3FE-BFE33492F915}"/>
              </a:ext>
            </a:extLst>
          </p:cNvPr>
          <p:cNvSpPr/>
          <p:nvPr/>
        </p:nvSpPr>
        <p:spPr>
          <a:xfrm>
            <a:off x="185530" y="4439479"/>
            <a:ext cx="1139687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3200" b="1" i="0" u="none" strike="noStrike" kern="1200" cap="none" spc="0" normalizeH="0" baseline="0" noProof="0" dirty="0">
                <a:ln>
                  <a:noFill/>
                </a:ln>
                <a:solidFill>
                  <a:srgbClr val="FF0000"/>
                </a:solidFill>
                <a:effectLst/>
                <a:uLnTx/>
                <a:uFillTx/>
                <a:latin typeface="Calibri"/>
                <a:ea typeface="+mn-ea"/>
                <a:cs typeface="+mn-cs"/>
              </a:rPr>
              <a:t>Leave it as NUMERIC</a:t>
            </a:r>
          </a:p>
        </p:txBody>
      </p:sp>
      <p:sp>
        <p:nvSpPr>
          <p:cNvPr id="7" name="TextBox 6">
            <a:extLst>
              <a:ext uri="{FF2B5EF4-FFF2-40B4-BE49-F238E27FC236}">
                <a16:creationId xmlns:a16="http://schemas.microsoft.com/office/drawing/2014/main" id="{1598C801-836C-4318-9912-33D7C152BF8D}"/>
              </a:ext>
            </a:extLst>
          </p:cNvPr>
          <p:cNvSpPr txBox="1"/>
          <p:nvPr/>
        </p:nvSpPr>
        <p:spPr>
          <a:xfrm>
            <a:off x="185530" y="5383033"/>
            <a:ext cx="4002157" cy="1200329"/>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a:ea typeface="+mn-ea"/>
                <a:cs typeface="+mn-cs"/>
              </a:rPr>
              <a:t>Numeric variables: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Numeric measurements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Codes</a:t>
            </a:r>
          </a:p>
        </p:txBody>
      </p:sp>
      <p:sp>
        <p:nvSpPr>
          <p:cNvPr id="8" name="Rectangle 3">
            <a:extLst>
              <a:ext uri="{FF2B5EF4-FFF2-40B4-BE49-F238E27FC236}">
                <a16:creationId xmlns:a16="http://schemas.microsoft.com/office/drawing/2014/main" id="{0B334F79-9FA7-4470-A5EB-04DA3273C1A2}"/>
              </a:ext>
            </a:extLst>
          </p:cNvPr>
          <p:cNvSpPr txBox="1">
            <a:spLocks noChangeArrowheads="1"/>
          </p:cNvSpPr>
          <p:nvPr/>
        </p:nvSpPr>
        <p:spPr>
          <a:xfrm>
            <a:off x="4390886" y="5383033"/>
            <a:ext cx="7615583" cy="127221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altLang="en-US" sz="2800" b="0" i="0" u="none" strike="noStrike" kern="1200" cap="none" spc="0" normalizeH="0" baseline="0" noProof="0" dirty="0">
                <a:ln>
                  <a:noFill/>
                </a:ln>
                <a:solidFill>
                  <a:srgbClr val="FF0000"/>
                </a:solidFill>
                <a:effectLst/>
                <a:uLnTx/>
                <a:uFillTx/>
                <a:latin typeface="Calibri"/>
                <a:ea typeface="+mn-ea"/>
                <a:cs typeface="+mn-cs"/>
              </a:rPr>
              <a:t>String variables </a:t>
            </a:r>
            <a:r>
              <a:rPr kumimoji="0" lang="en-GB" altLang="en-US" sz="2800" b="0" i="0" u="none" strike="noStrike" kern="1200" cap="none" spc="0" normalizeH="0" baseline="0" noProof="0" dirty="0">
                <a:ln>
                  <a:noFill/>
                </a:ln>
                <a:solidFill>
                  <a:prstClr val="black"/>
                </a:solidFill>
                <a:effectLst/>
                <a:uLnTx/>
                <a:uFillTx/>
                <a:latin typeface="Calibri"/>
                <a:ea typeface="+mn-ea"/>
                <a:cs typeface="+mn-cs"/>
              </a:rPr>
              <a:t>contain words or characters; strings can include numbers but, taken here as characters, mathematical operations cannot be applied to them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altLang="en-US" sz="2800" b="0" i="0" u="none" strike="noStrike" kern="1200" cap="none" spc="0" normalizeH="0" baseline="0" noProof="0" dirty="0">
                <a:ln>
                  <a:noFill/>
                </a:ln>
                <a:solidFill>
                  <a:prstClr val="black"/>
                </a:solidFill>
                <a:effectLst/>
                <a:uLnTx/>
                <a:uFillTx/>
                <a:latin typeface="Calibri"/>
                <a:ea typeface="+mn-ea"/>
                <a:cs typeface="+mn-cs"/>
              </a:rPr>
              <a:t>The maximum size of a string variable is 255 characters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FF8788-F357-4829-89EF-5A973C41AD5D}"/>
              </a:ext>
            </a:extLst>
          </p:cNvPr>
          <p:cNvSpPr txBox="1"/>
          <p:nvPr/>
        </p:nvSpPr>
        <p:spPr>
          <a:xfrm>
            <a:off x="251791" y="932936"/>
            <a:ext cx="5592419" cy="3773341"/>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altLang="en-US" sz="3200" b="0" i="0" u="none" strike="noStrike" kern="1200" cap="none" spc="0" normalizeH="0" baseline="0" noProof="0" dirty="0">
                <a:ln>
                  <a:noFill/>
                </a:ln>
                <a:solidFill>
                  <a:prstClr val="black"/>
                </a:solidFill>
                <a:effectLst/>
                <a:uLnTx/>
                <a:uFillTx/>
                <a:latin typeface="Calibri"/>
                <a:ea typeface="+mn-ea"/>
                <a:cs typeface="+mn-cs"/>
              </a:rPr>
              <a:t>Create two variables: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altLang="en-US" sz="2800" b="1" i="0" u="none" strike="noStrike" kern="1200" cap="none" spc="0" normalizeH="0" baseline="0" noProof="0" dirty="0">
                <a:ln>
                  <a:noFill/>
                </a:ln>
                <a:solidFill>
                  <a:prstClr val="black"/>
                </a:solidFill>
                <a:effectLst/>
                <a:uLnTx/>
                <a:uFillTx/>
                <a:latin typeface="Calibri"/>
                <a:ea typeface="+mn-ea"/>
                <a:cs typeface="+mn-cs"/>
              </a:rPr>
              <a:t>Gender</a:t>
            </a:r>
            <a:r>
              <a:rPr kumimoji="0" lang="en-GB" altLang="en-US" sz="2800" b="0" i="0" u="none" strike="noStrike" kern="1200" cap="none" spc="0" normalizeH="0" baseline="0" noProof="0" dirty="0">
                <a:ln>
                  <a:noFill/>
                </a:ln>
                <a:solidFill>
                  <a:prstClr val="black"/>
                </a:solidFill>
                <a:effectLst/>
                <a:uLnTx/>
                <a:uFillTx/>
                <a:latin typeface="Calibri"/>
                <a:ea typeface="+mn-ea"/>
                <a:cs typeface="+mn-cs"/>
              </a:rPr>
              <a:t>: the gender identifier, which will be numeric with a maximum of 8 characters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altLang="en-US" sz="2800" b="1" i="0" u="none" strike="noStrike" kern="1200" cap="none" spc="0" normalizeH="0" baseline="0" noProof="0" dirty="0">
                <a:ln>
                  <a:noFill/>
                </a:ln>
                <a:solidFill>
                  <a:prstClr val="black"/>
                </a:solidFill>
                <a:effectLst/>
                <a:uLnTx/>
                <a:uFillTx/>
                <a:latin typeface="Calibri"/>
                <a:ea typeface="+mn-ea"/>
                <a:cs typeface="+mn-cs"/>
              </a:rPr>
              <a:t>Age:</a:t>
            </a:r>
            <a:r>
              <a:rPr kumimoji="0" lang="en-GB" altLang="en-US" sz="2800" b="0" i="0" u="none" strike="noStrike" kern="1200" cap="none" spc="0" normalizeH="0" baseline="0" noProof="0" dirty="0">
                <a:ln>
                  <a:noFill/>
                </a:ln>
                <a:solidFill>
                  <a:prstClr val="black"/>
                </a:solidFill>
                <a:effectLst/>
                <a:uLnTx/>
                <a:uFillTx/>
                <a:latin typeface="Calibri"/>
                <a:ea typeface="+mn-ea"/>
                <a:cs typeface="+mn-cs"/>
              </a:rPr>
              <a:t> the age of the respondent measured in years, a discrete variable ranging between 10 and 100</a:t>
            </a:r>
          </a:p>
        </p:txBody>
      </p:sp>
      <p:sp>
        <p:nvSpPr>
          <p:cNvPr id="5" name="TextBox 4">
            <a:extLst>
              <a:ext uri="{FF2B5EF4-FFF2-40B4-BE49-F238E27FC236}">
                <a16:creationId xmlns:a16="http://schemas.microsoft.com/office/drawing/2014/main" id="{3114F017-AEDC-457D-925B-D11AC934E5C6}"/>
              </a:ext>
            </a:extLst>
          </p:cNvPr>
          <p:cNvSpPr txBox="1"/>
          <p:nvPr/>
        </p:nvSpPr>
        <p:spPr>
          <a:xfrm>
            <a:off x="940904" y="291548"/>
            <a:ext cx="145020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solidFill>
                  <a:srgbClr val="FF0000"/>
                </a:solidFill>
                <a:effectLst/>
                <a:uLnTx/>
                <a:uFillTx/>
                <a:latin typeface="Calibri"/>
                <a:ea typeface="+mn-ea"/>
                <a:cs typeface="+mn-cs"/>
              </a:rPr>
              <a:t>Example</a:t>
            </a:r>
          </a:p>
        </p:txBody>
      </p:sp>
      <p:pic>
        <p:nvPicPr>
          <p:cNvPr id="3" name="Picture 2">
            <a:extLst>
              <a:ext uri="{FF2B5EF4-FFF2-40B4-BE49-F238E27FC236}">
                <a16:creationId xmlns:a16="http://schemas.microsoft.com/office/drawing/2014/main" id="{46597896-BB31-41BD-9644-1188C3F6A415}"/>
              </a:ext>
            </a:extLst>
          </p:cNvPr>
          <p:cNvPicPr>
            <a:picLocks noChangeAspect="1"/>
          </p:cNvPicPr>
          <p:nvPr/>
        </p:nvPicPr>
        <p:blipFill>
          <a:blip r:embed="rId3"/>
          <a:stretch>
            <a:fillRect/>
          </a:stretch>
        </p:blipFill>
        <p:spPr>
          <a:xfrm>
            <a:off x="6347791" y="0"/>
            <a:ext cx="5844209" cy="655796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778" name="Rectangle 2">
            <a:extLst>
              <a:ext uri="{FF2B5EF4-FFF2-40B4-BE49-F238E27FC236}">
                <a16:creationId xmlns:a16="http://schemas.microsoft.com/office/drawing/2014/main" id="{6AC374ED-83DA-413C-A20E-E80A9E2FD1F4}"/>
              </a:ext>
            </a:extLst>
          </p:cNvPr>
          <p:cNvSpPr>
            <a:spLocks noGrp="1" noChangeArrowheads="1"/>
          </p:cNvSpPr>
          <p:nvPr>
            <p:ph type="title"/>
          </p:nvPr>
        </p:nvSpPr>
        <p:spPr>
          <a:xfrm>
            <a:off x="838200" y="365125"/>
            <a:ext cx="10515600" cy="344239"/>
          </a:xfrm>
        </p:spPr>
        <p:txBody>
          <a:bodyPr>
            <a:normAutofit fontScale="90000"/>
          </a:bodyPr>
          <a:lstStyle/>
          <a:p>
            <a:r>
              <a:rPr lang="en-GB" altLang="en-US" sz="4000" dirty="0">
                <a:solidFill>
                  <a:srgbClr val="FF0000"/>
                </a:solidFill>
              </a:rPr>
              <a:t>Label</a:t>
            </a:r>
          </a:p>
        </p:txBody>
      </p:sp>
      <p:sp>
        <p:nvSpPr>
          <p:cNvPr id="75779" name="Rectangle 3">
            <a:extLst>
              <a:ext uri="{FF2B5EF4-FFF2-40B4-BE49-F238E27FC236}">
                <a16:creationId xmlns:a16="http://schemas.microsoft.com/office/drawing/2014/main" id="{E2BCD01A-E7EA-4AB9-BA56-4FD12695FAB4}"/>
              </a:ext>
            </a:extLst>
          </p:cNvPr>
          <p:cNvSpPr>
            <a:spLocks noGrp="1" noChangeArrowheads="1"/>
          </p:cNvSpPr>
          <p:nvPr>
            <p:ph type="body" idx="1"/>
          </p:nvPr>
        </p:nvSpPr>
        <p:spPr>
          <a:xfrm>
            <a:off x="114299" y="537244"/>
            <a:ext cx="4990975" cy="4303464"/>
          </a:xfrm>
        </p:spPr>
        <p:txBody>
          <a:bodyPr>
            <a:normAutofit/>
          </a:bodyPr>
          <a:lstStyle/>
          <a:p>
            <a:r>
              <a:rPr lang="en-GB" altLang="en-US" sz="2800" dirty="0"/>
              <a:t>Descriptors for the variables</a:t>
            </a:r>
          </a:p>
          <a:p>
            <a:r>
              <a:rPr lang="en-GB" altLang="en-US" sz="2800" dirty="0"/>
              <a:t>Maximum 255 characters</a:t>
            </a:r>
          </a:p>
          <a:p>
            <a:r>
              <a:rPr lang="en-GB" altLang="en-US" sz="2800" dirty="0"/>
              <a:t>Used in the output</a:t>
            </a:r>
            <a:endParaRPr lang="en-GB" altLang="en-US" sz="2000" dirty="0"/>
          </a:p>
        </p:txBody>
      </p:sp>
      <p:pic>
        <p:nvPicPr>
          <p:cNvPr id="5" name="Picture 4">
            <a:extLst>
              <a:ext uri="{FF2B5EF4-FFF2-40B4-BE49-F238E27FC236}">
                <a16:creationId xmlns:a16="http://schemas.microsoft.com/office/drawing/2014/main" id="{03F01B5D-6410-4566-AFAD-2CB41481CC26}"/>
              </a:ext>
            </a:extLst>
          </p:cNvPr>
          <p:cNvPicPr>
            <a:picLocks noChangeAspect="1"/>
          </p:cNvPicPr>
          <p:nvPr/>
        </p:nvPicPr>
        <p:blipFill>
          <a:blip r:embed="rId3"/>
          <a:stretch>
            <a:fillRect/>
          </a:stretch>
        </p:blipFill>
        <p:spPr>
          <a:xfrm>
            <a:off x="114299" y="1995611"/>
            <a:ext cx="11963402" cy="486238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4">
            <a:extLst>
              <a:ext uri="{FF2B5EF4-FFF2-40B4-BE49-F238E27FC236}">
                <a16:creationId xmlns:a16="http://schemas.microsoft.com/office/drawing/2014/main" id="{B7C4A110-3C28-4C72-B0FB-25DB50E15A26}"/>
              </a:ext>
            </a:extLst>
          </p:cNvPr>
          <p:cNvSpPr>
            <a:spLocks noGrp="1" noChangeArrowheads="1"/>
          </p:cNvSpPr>
          <p:nvPr>
            <p:ph type="title"/>
          </p:nvPr>
        </p:nvSpPr>
        <p:spPr>
          <a:xfrm>
            <a:off x="2514600" y="274638"/>
            <a:ext cx="7696200" cy="533398"/>
          </a:xfrm>
        </p:spPr>
        <p:txBody>
          <a:bodyPr>
            <a:normAutofit fontScale="90000"/>
          </a:bodyPr>
          <a:lstStyle/>
          <a:p>
            <a:r>
              <a:rPr lang="en-US" altLang="ja-JP" dirty="0">
                <a:solidFill>
                  <a:srgbClr val="FF0000"/>
                </a:solidFill>
                <a:latin typeface="Arial" panose="020B0604020202020204" pitchFamily="34" charset="0"/>
                <a:ea typeface="MS PGothic" panose="020B0600070205080204" pitchFamily="34" charset="-128"/>
              </a:rPr>
              <a:t>Decimals</a:t>
            </a:r>
          </a:p>
        </p:txBody>
      </p:sp>
      <p:sp>
        <p:nvSpPr>
          <p:cNvPr id="2052" name="Rectangle 5">
            <a:extLst>
              <a:ext uri="{FF2B5EF4-FFF2-40B4-BE49-F238E27FC236}">
                <a16:creationId xmlns:a16="http://schemas.microsoft.com/office/drawing/2014/main" id="{D248A08D-06E3-4883-8B3A-641BD703266C}"/>
              </a:ext>
            </a:extLst>
          </p:cNvPr>
          <p:cNvSpPr>
            <a:spLocks noGrp="1" noChangeArrowheads="1"/>
          </p:cNvSpPr>
          <p:nvPr>
            <p:ph type="body" sz="half" idx="1"/>
          </p:nvPr>
        </p:nvSpPr>
        <p:spPr>
          <a:xfrm>
            <a:off x="372481" y="579437"/>
            <a:ext cx="7620000" cy="4754563"/>
          </a:xfrm>
        </p:spPr>
        <p:txBody>
          <a:bodyPr/>
          <a:lstStyle/>
          <a:p>
            <a:r>
              <a:rPr lang="en-US" altLang="ja-JP" sz="2800" dirty="0">
                <a:latin typeface="Arial" panose="020B0604020202020204" pitchFamily="34" charset="0"/>
                <a:ea typeface="MS PGothic" panose="020B0600070205080204" pitchFamily="34" charset="-128"/>
              </a:rPr>
              <a:t>Decimals</a:t>
            </a:r>
          </a:p>
          <a:p>
            <a:pPr lvl="1"/>
            <a:r>
              <a:rPr lang="en-US" altLang="ja-JP" dirty="0">
                <a:latin typeface="Arial" panose="020B0604020202020204" pitchFamily="34" charset="0"/>
                <a:ea typeface="MS PGothic" panose="020B0600070205080204" pitchFamily="34" charset="-128"/>
              </a:rPr>
              <a:t>Number of decimals</a:t>
            </a:r>
          </a:p>
          <a:p>
            <a:pPr lvl="1"/>
            <a:r>
              <a:rPr lang="en-US" altLang="ja-JP" dirty="0">
                <a:latin typeface="Arial" panose="020B0604020202020204" pitchFamily="34" charset="0"/>
                <a:ea typeface="MS PGothic" panose="020B0600070205080204" pitchFamily="34" charset="-128"/>
              </a:rPr>
              <a:t>It has to be less than or equal to 16</a:t>
            </a:r>
          </a:p>
          <a:p>
            <a:endParaRPr lang="ja-JP" altLang="en-US" sz="2800" dirty="0">
              <a:ea typeface="MS PGothic" panose="020B0600070205080204" pitchFamily="34" charset="-128"/>
            </a:endParaRPr>
          </a:p>
        </p:txBody>
      </p:sp>
      <p:graphicFrame>
        <p:nvGraphicFramePr>
          <p:cNvPr id="44045" name="Object 13">
            <a:extLst>
              <a:ext uri="{FF2B5EF4-FFF2-40B4-BE49-F238E27FC236}">
                <a16:creationId xmlns:a16="http://schemas.microsoft.com/office/drawing/2014/main" id="{36EBA418-D795-417F-A950-F6C1F7B94AFB}"/>
              </a:ext>
            </a:extLst>
          </p:cNvPr>
          <p:cNvGraphicFramePr>
            <a:graphicFrameLocks noGrp="1" noChangeAspect="1"/>
          </p:cNvGraphicFramePr>
          <p:nvPr>
            <p:ph sz="quarter" idx="3"/>
          </p:nvPr>
        </p:nvGraphicFramePr>
        <p:xfrm>
          <a:off x="5507038" y="4800600"/>
          <a:ext cx="2743200" cy="533400"/>
        </p:xfrm>
        <a:graphic>
          <a:graphicData uri="http://schemas.openxmlformats.org/presentationml/2006/ole">
            <mc:AlternateContent xmlns:mc="http://schemas.openxmlformats.org/markup-compatibility/2006">
              <mc:Choice xmlns:v="urn:schemas-microsoft-com:vml" Requires="v">
                <p:oleObj spid="_x0000_s1027" name="Equation" r:id="rId4" imgW="914400" imgH="177480" progId="Equation.3">
                  <p:embed/>
                </p:oleObj>
              </mc:Choice>
              <mc:Fallback>
                <p:oleObj name="Equation" r:id="rId4" imgW="914400" imgH="177480" progId="Equation.3">
                  <p:embed/>
                  <p:pic>
                    <p:nvPicPr>
                      <p:cNvPr id="44045" name="Object 13">
                        <a:extLst>
                          <a:ext uri="{FF2B5EF4-FFF2-40B4-BE49-F238E27FC236}">
                            <a16:creationId xmlns:a16="http://schemas.microsoft.com/office/drawing/2014/main" id="{36EBA418-D795-417F-A950-F6C1F7B94A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7038" y="4800600"/>
                        <a:ext cx="27432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 name="Picture 1">
            <a:extLst>
              <a:ext uri="{FF2B5EF4-FFF2-40B4-BE49-F238E27FC236}">
                <a16:creationId xmlns:a16="http://schemas.microsoft.com/office/drawing/2014/main" id="{FCBBD132-5E53-45F8-BADB-18522E86E88C}"/>
              </a:ext>
            </a:extLst>
          </p:cNvPr>
          <p:cNvPicPr>
            <a:picLocks noChangeAspect="1"/>
          </p:cNvPicPr>
          <p:nvPr/>
        </p:nvPicPr>
        <p:blipFill>
          <a:blip r:embed="rId6"/>
          <a:stretch>
            <a:fillRect/>
          </a:stretch>
        </p:blipFill>
        <p:spPr>
          <a:xfrm>
            <a:off x="0" y="2125198"/>
            <a:ext cx="12191999" cy="472444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103CB28-4BDC-4E70-ACC9-44EDACD2B80D}"/>
              </a:ext>
            </a:extLst>
          </p:cNvPr>
          <p:cNvSpPr>
            <a:spLocks noGrp="1" noChangeArrowheads="1"/>
          </p:cNvSpPr>
          <p:nvPr>
            <p:ph type="title"/>
          </p:nvPr>
        </p:nvSpPr>
        <p:spPr>
          <a:xfrm>
            <a:off x="1828800" y="274638"/>
            <a:ext cx="9753600" cy="625248"/>
          </a:xfrm>
        </p:spPr>
        <p:txBody>
          <a:bodyPr>
            <a:normAutofit fontScale="90000"/>
          </a:bodyPr>
          <a:lstStyle/>
          <a:p>
            <a:r>
              <a:rPr lang="en-US" altLang="ja-JP" dirty="0">
                <a:solidFill>
                  <a:srgbClr val="FF0000"/>
                </a:solidFill>
                <a:latin typeface="Arial" panose="020B0604020202020204" pitchFamily="34" charset="0"/>
                <a:ea typeface="MS PGothic" panose="020B0600070205080204" pitchFamily="34" charset="-128"/>
              </a:rPr>
              <a:t>Defining the value labels</a:t>
            </a:r>
          </a:p>
        </p:txBody>
      </p:sp>
      <p:sp>
        <p:nvSpPr>
          <p:cNvPr id="40963" name="Rectangle 4">
            <a:extLst>
              <a:ext uri="{FF2B5EF4-FFF2-40B4-BE49-F238E27FC236}">
                <a16:creationId xmlns:a16="http://schemas.microsoft.com/office/drawing/2014/main" id="{34DF1748-0A96-4504-9FB6-3A67749D69E8}"/>
              </a:ext>
            </a:extLst>
          </p:cNvPr>
          <p:cNvSpPr>
            <a:spLocks noGrp="1" noChangeArrowheads="1"/>
          </p:cNvSpPr>
          <p:nvPr>
            <p:ph type="body" sz="half" idx="1"/>
          </p:nvPr>
        </p:nvSpPr>
        <p:spPr>
          <a:xfrm>
            <a:off x="15875" y="899886"/>
            <a:ext cx="7512050" cy="4525963"/>
          </a:xfrm>
        </p:spPr>
        <p:txBody>
          <a:bodyPr/>
          <a:lstStyle/>
          <a:p>
            <a:r>
              <a:rPr lang="en-US" altLang="ja-JP" sz="2000" dirty="0">
                <a:latin typeface="Arial" panose="020B0604020202020204" pitchFamily="34" charset="0"/>
                <a:ea typeface="MS PGothic" panose="020B0600070205080204" pitchFamily="34" charset="-128"/>
              </a:rPr>
              <a:t>Click the cell in the values column as shown below</a:t>
            </a:r>
          </a:p>
          <a:p>
            <a:r>
              <a:rPr lang="en-US" altLang="ja-JP" sz="2000" dirty="0">
                <a:latin typeface="Arial" panose="020B0604020202020204" pitchFamily="34" charset="0"/>
                <a:ea typeface="MS PGothic" panose="020B0600070205080204" pitchFamily="34" charset="-128"/>
              </a:rPr>
              <a:t>For the value, and the label, you can put up to 60 characters.</a:t>
            </a:r>
          </a:p>
          <a:p>
            <a:r>
              <a:rPr lang="en-US" altLang="ja-JP" sz="2000" dirty="0">
                <a:latin typeface="Arial" panose="020B0604020202020204" pitchFamily="34" charset="0"/>
                <a:ea typeface="MS PGothic" panose="020B0600070205080204" pitchFamily="34" charset="-128"/>
              </a:rPr>
              <a:t>After defining the values click add and then click OK.</a:t>
            </a:r>
          </a:p>
        </p:txBody>
      </p:sp>
      <p:pic>
        <p:nvPicPr>
          <p:cNvPr id="40964" name="Picture 14">
            <a:extLst>
              <a:ext uri="{FF2B5EF4-FFF2-40B4-BE49-F238E27FC236}">
                <a16:creationId xmlns:a16="http://schemas.microsoft.com/office/drawing/2014/main" id="{8DA68C4F-4A1E-45E9-A569-19E89D5E99FA}"/>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40620" y="1981200"/>
            <a:ext cx="3467100" cy="2895600"/>
          </a:xfrm>
          <a:noFill/>
        </p:spPr>
      </p:pic>
      <p:pic>
        <p:nvPicPr>
          <p:cNvPr id="40965" name="Picture 16">
            <a:extLst>
              <a:ext uri="{FF2B5EF4-FFF2-40B4-BE49-F238E27FC236}">
                <a16:creationId xmlns:a16="http://schemas.microsoft.com/office/drawing/2014/main" id="{9A93D9F9-4AAD-4C6F-AA55-43D3699BE211}"/>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967843" y="1981200"/>
            <a:ext cx="3435350" cy="2895600"/>
          </a:xfrm>
          <a:noFill/>
        </p:spPr>
      </p:pic>
      <p:grpSp>
        <p:nvGrpSpPr>
          <p:cNvPr id="40966" name="Group 20">
            <a:extLst>
              <a:ext uri="{FF2B5EF4-FFF2-40B4-BE49-F238E27FC236}">
                <a16:creationId xmlns:a16="http://schemas.microsoft.com/office/drawing/2014/main" id="{27D4A622-A19C-4B28-A41C-1299AC275A61}"/>
              </a:ext>
            </a:extLst>
          </p:cNvPr>
          <p:cNvGrpSpPr>
            <a:grpSpLocks/>
          </p:cNvGrpSpPr>
          <p:nvPr/>
        </p:nvGrpSpPr>
        <p:grpSpPr bwMode="auto">
          <a:xfrm>
            <a:off x="1600200" y="4274344"/>
            <a:ext cx="1066800" cy="747713"/>
            <a:chOff x="1776" y="2784"/>
            <a:chExt cx="672" cy="471"/>
          </a:xfrm>
        </p:grpSpPr>
        <p:sp>
          <p:nvSpPr>
            <p:cNvPr id="40967" name="Line 18">
              <a:extLst>
                <a:ext uri="{FF2B5EF4-FFF2-40B4-BE49-F238E27FC236}">
                  <a16:creationId xmlns:a16="http://schemas.microsoft.com/office/drawing/2014/main" id="{CA9FA915-102A-41D7-A7FA-560F2D3AA661}"/>
                </a:ext>
              </a:extLst>
            </p:cNvPr>
            <p:cNvSpPr>
              <a:spLocks noChangeShapeType="1"/>
            </p:cNvSpPr>
            <p:nvPr/>
          </p:nvSpPr>
          <p:spPr bwMode="auto">
            <a:xfrm flipV="1">
              <a:off x="2112" y="2784"/>
              <a:ext cx="336"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40968" name="Text Box 19">
              <a:extLst>
                <a:ext uri="{FF2B5EF4-FFF2-40B4-BE49-F238E27FC236}">
                  <a16:creationId xmlns:a16="http://schemas.microsoft.com/office/drawing/2014/main" id="{FD2214F9-6522-422C-9335-A4D2CEA8EA8C}"/>
                </a:ext>
              </a:extLst>
            </p:cNvPr>
            <p:cNvSpPr txBox="1">
              <a:spLocks noChangeArrowheads="1"/>
            </p:cNvSpPr>
            <p:nvPr/>
          </p:nvSpPr>
          <p:spPr bwMode="auto">
            <a:xfrm>
              <a:off x="1776" y="3024"/>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ja-JP"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Click</a:t>
              </a:r>
            </a:p>
          </p:txBody>
        </p:sp>
      </p:grpSp>
      <p:sp>
        <p:nvSpPr>
          <p:cNvPr id="10" name="TextBox 9">
            <a:extLst>
              <a:ext uri="{FF2B5EF4-FFF2-40B4-BE49-F238E27FC236}">
                <a16:creationId xmlns:a16="http://schemas.microsoft.com/office/drawing/2014/main" id="{F33EAA81-C2D8-4567-BD91-5E7B42BE7658}"/>
              </a:ext>
            </a:extLst>
          </p:cNvPr>
          <p:cNvSpPr txBox="1"/>
          <p:nvPr/>
        </p:nvSpPr>
        <p:spPr>
          <a:xfrm>
            <a:off x="7989128" y="858024"/>
            <a:ext cx="3593272" cy="3416320"/>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Value labels are descriptors of the categories of a variable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Coding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Gender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1=Male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 Female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1659332D-9435-4938-8F84-35D99E283C41}"/>
              </a:ext>
            </a:extLst>
          </p:cNvPr>
          <p:cNvPicPr>
            <a:picLocks noChangeAspect="1"/>
          </p:cNvPicPr>
          <p:nvPr/>
        </p:nvPicPr>
        <p:blipFill>
          <a:blip r:embed="rId5"/>
          <a:stretch>
            <a:fillRect/>
          </a:stretch>
        </p:blipFill>
        <p:spPr>
          <a:xfrm>
            <a:off x="240621" y="5028681"/>
            <a:ext cx="7393893" cy="195269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5D0EDC75-1BAF-498D-AE3B-5D404C39EEAB}"/>
              </a:ext>
            </a:extLst>
          </p:cNvPr>
          <p:cNvSpPr>
            <a:spLocks noGrp="1" noChangeArrowheads="1"/>
          </p:cNvSpPr>
          <p:nvPr>
            <p:ph type="title"/>
          </p:nvPr>
        </p:nvSpPr>
        <p:spPr/>
        <p:txBody>
          <a:bodyPr/>
          <a:lstStyle/>
          <a:p>
            <a:r>
              <a:rPr lang="en-GB" altLang="en-US" dirty="0">
                <a:solidFill>
                  <a:srgbClr val="FF0000"/>
                </a:solidFill>
              </a:rPr>
              <a:t>Values</a:t>
            </a:r>
          </a:p>
        </p:txBody>
      </p:sp>
      <p:sp>
        <p:nvSpPr>
          <p:cNvPr id="79875" name="Rectangle 3">
            <a:extLst>
              <a:ext uri="{FF2B5EF4-FFF2-40B4-BE49-F238E27FC236}">
                <a16:creationId xmlns:a16="http://schemas.microsoft.com/office/drawing/2014/main" id="{D5473D44-A8A3-41BF-9A13-F3162B0C428D}"/>
              </a:ext>
            </a:extLst>
          </p:cNvPr>
          <p:cNvSpPr>
            <a:spLocks noGrp="1" noChangeArrowheads="1"/>
          </p:cNvSpPr>
          <p:nvPr>
            <p:ph type="body" idx="1"/>
          </p:nvPr>
        </p:nvSpPr>
        <p:spPr>
          <a:xfrm>
            <a:off x="0" y="1600201"/>
            <a:ext cx="11582400" cy="4525963"/>
          </a:xfrm>
        </p:spPr>
        <p:txBody>
          <a:bodyPr>
            <a:normAutofit lnSpcReduction="10000"/>
          </a:bodyPr>
          <a:lstStyle/>
          <a:p>
            <a:r>
              <a:rPr lang="en-GB" altLang="en-US" dirty="0"/>
              <a:t>Value labels are descriptors </a:t>
            </a:r>
          </a:p>
          <a:p>
            <a:pPr marL="0" indent="0">
              <a:buNone/>
            </a:pPr>
            <a:r>
              <a:rPr lang="en-GB" altLang="en-US" dirty="0"/>
              <a:t>   of the categories of a variable</a:t>
            </a:r>
          </a:p>
          <a:p>
            <a:r>
              <a:rPr lang="en-GB" altLang="en-US" dirty="0"/>
              <a:t>Coding</a:t>
            </a:r>
          </a:p>
          <a:p>
            <a:endParaRPr lang="en-GB" altLang="en-US" dirty="0"/>
          </a:p>
          <a:p>
            <a:pPr marL="0" indent="0">
              <a:buNone/>
            </a:pPr>
            <a:r>
              <a:rPr lang="en-GB" altLang="en-US" dirty="0"/>
              <a:t>Example:</a:t>
            </a:r>
          </a:p>
          <a:p>
            <a:pPr marL="0" indent="0">
              <a:buNone/>
            </a:pPr>
            <a:r>
              <a:rPr lang="en-GB" altLang="en-US" dirty="0"/>
              <a:t>Gender</a:t>
            </a:r>
          </a:p>
          <a:p>
            <a:pPr marL="0" indent="0">
              <a:buNone/>
            </a:pPr>
            <a:r>
              <a:rPr lang="en-GB" altLang="en-US" dirty="0"/>
              <a:t>1=Male</a:t>
            </a:r>
          </a:p>
          <a:p>
            <a:pPr marL="0" indent="0">
              <a:buNone/>
            </a:pPr>
            <a:r>
              <a:rPr lang="en-GB" altLang="en-US" dirty="0"/>
              <a:t>2= Female</a:t>
            </a:r>
          </a:p>
          <a:p>
            <a:endParaRPr lang="en-GB" altLang="en-US" dirty="0"/>
          </a:p>
        </p:txBody>
      </p:sp>
      <p:pic>
        <p:nvPicPr>
          <p:cNvPr id="3" name="Picture 2">
            <a:extLst>
              <a:ext uri="{FF2B5EF4-FFF2-40B4-BE49-F238E27FC236}">
                <a16:creationId xmlns:a16="http://schemas.microsoft.com/office/drawing/2014/main" id="{C51CE179-C9FA-45D8-B999-F1E1F39CE97C}"/>
              </a:ext>
            </a:extLst>
          </p:cNvPr>
          <p:cNvPicPr>
            <a:picLocks noChangeAspect="1"/>
          </p:cNvPicPr>
          <p:nvPr/>
        </p:nvPicPr>
        <p:blipFill>
          <a:blip r:embed="rId3"/>
          <a:stretch>
            <a:fillRect/>
          </a:stretch>
        </p:blipFill>
        <p:spPr>
          <a:xfrm>
            <a:off x="5279924" y="1170039"/>
            <a:ext cx="6912076" cy="555522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1922" name="Rectangle 2">
            <a:extLst>
              <a:ext uri="{FF2B5EF4-FFF2-40B4-BE49-F238E27FC236}">
                <a16:creationId xmlns:a16="http://schemas.microsoft.com/office/drawing/2014/main" id="{6F61337F-B364-40F8-81D2-DB8A02A55FA4}"/>
              </a:ext>
            </a:extLst>
          </p:cNvPr>
          <p:cNvSpPr>
            <a:spLocks noGrp="1" noChangeArrowheads="1"/>
          </p:cNvSpPr>
          <p:nvPr>
            <p:ph type="title"/>
          </p:nvPr>
        </p:nvSpPr>
        <p:spPr>
          <a:xfrm>
            <a:off x="838200" y="365125"/>
            <a:ext cx="10515600" cy="1306443"/>
          </a:xfrm>
        </p:spPr>
        <p:txBody>
          <a:bodyPr>
            <a:normAutofit/>
          </a:bodyPr>
          <a:lstStyle/>
          <a:p>
            <a:r>
              <a:rPr lang="en-GB" altLang="en-US" sz="4000" dirty="0">
                <a:solidFill>
                  <a:srgbClr val="FF0000"/>
                </a:solidFill>
              </a:rPr>
              <a:t>Missing</a:t>
            </a:r>
          </a:p>
        </p:txBody>
      </p:sp>
      <p:sp>
        <p:nvSpPr>
          <p:cNvPr id="81923" name="Rectangle 3">
            <a:extLst>
              <a:ext uri="{FF2B5EF4-FFF2-40B4-BE49-F238E27FC236}">
                <a16:creationId xmlns:a16="http://schemas.microsoft.com/office/drawing/2014/main" id="{B5899B85-B201-459A-A5A1-7FE680378E12}"/>
              </a:ext>
            </a:extLst>
          </p:cNvPr>
          <p:cNvSpPr>
            <a:spLocks noGrp="1" noChangeArrowheads="1"/>
          </p:cNvSpPr>
          <p:nvPr>
            <p:ph type="body" idx="1"/>
          </p:nvPr>
        </p:nvSpPr>
        <p:spPr>
          <a:xfrm>
            <a:off x="0" y="1825625"/>
            <a:ext cx="4990974" cy="4303464"/>
          </a:xfrm>
        </p:spPr>
        <p:txBody>
          <a:bodyPr>
            <a:normAutofit/>
          </a:bodyPr>
          <a:lstStyle/>
          <a:p>
            <a:r>
              <a:rPr lang="en-GB" altLang="en-US" sz="2800" dirty="0"/>
              <a:t>Defines missing values</a:t>
            </a:r>
          </a:p>
          <a:p>
            <a:r>
              <a:rPr lang="en-GB" altLang="en-US" sz="2800" dirty="0"/>
              <a:t>The values are excluded from some analysis</a:t>
            </a:r>
          </a:p>
          <a:p>
            <a:r>
              <a:rPr lang="en-GB" altLang="en-US" sz="2800" dirty="0"/>
              <a:t>Options:</a:t>
            </a:r>
          </a:p>
          <a:p>
            <a:pPr lvl="1"/>
            <a:r>
              <a:rPr lang="en-GB" altLang="en-US" dirty="0"/>
              <a:t>Up to 3 discrete missing values</a:t>
            </a:r>
          </a:p>
          <a:p>
            <a:pPr lvl="1"/>
            <a:r>
              <a:rPr lang="en-GB" altLang="en-US" dirty="0"/>
              <a:t>A range of missing values plus one discrete missing value</a:t>
            </a:r>
          </a:p>
        </p:txBody>
      </p:sp>
      <p:pic>
        <p:nvPicPr>
          <p:cNvPr id="3" name="Picture 2" descr="Graphical user interface, application, table, Excel&#10;&#10;Description automatically generated">
            <a:extLst>
              <a:ext uri="{FF2B5EF4-FFF2-40B4-BE49-F238E27FC236}">
                <a16:creationId xmlns:a16="http://schemas.microsoft.com/office/drawing/2014/main" id="{2F5A8059-1379-467B-BF57-EAF1D245E8D2}"/>
              </a:ext>
            </a:extLst>
          </p:cNvPr>
          <p:cNvPicPr>
            <a:picLocks noChangeAspect="1"/>
          </p:cNvPicPr>
          <p:nvPr/>
        </p:nvPicPr>
        <p:blipFill rotWithShape="1">
          <a:blip r:embed="rId3"/>
          <a:srcRect l="13693" r="26062"/>
          <a:stretch/>
        </p:blipFill>
        <p:spPr>
          <a:xfrm>
            <a:off x="5183500" y="1904282"/>
            <a:ext cx="6170299" cy="422480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8066" name="Rectangle 2">
            <a:extLst>
              <a:ext uri="{FF2B5EF4-FFF2-40B4-BE49-F238E27FC236}">
                <a16:creationId xmlns:a16="http://schemas.microsoft.com/office/drawing/2014/main" id="{1325FD00-2963-4BB8-A8B5-FFACCE65AB10}"/>
              </a:ext>
            </a:extLst>
          </p:cNvPr>
          <p:cNvSpPr>
            <a:spLocks noGrp="1" noChangeArrowheads="1"/>
          </p:cNvSpPr>
          <p:nvPr>
            <p:ph type="title"/>
          </p:nvPr>
        </p:nvSpPr>
        <p:spPr>
          <a:xfrm>
            <a:off x="841248" y="334644"/>
            <a:ext cx="10509504" cy="1076914"/>
          </a:xfrm>
        </p:spPr>
        <p:txBody>
          <a:bodyPr anchor="ctr">
            <a:normAutofit/>
          </a:bodyPr>
          <a:lstStyle/>
          <a:p>
            <a:r>
              <a:rPr lang="en-GB" altLang="en-US" sz="4000"/>
              <a:t>Columns and Align</a:t>
            </a:r>
          </a:p>
        </p:txBody>
      </p:sp>
      <p:sp>
        <p:nvSpPr>
          <p:cNvPr id="75" name="Rectangle 74">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8069" name="Rectangle 3">
            <a:extLst>
              <a:ext uri="{FF2B5EF4-FFF2-40B4-BE49-F238E27FC236}">
                <a16:creationId xmlns:a16="http://schemas.microsoft.com/office/drawing/2014/main" id="{D6A3852D-CF55-41F5-AD98-E34E8F4BE569}"/>
              </a:ext>
            </a:extLst>
          </p:cNvPr>
          <p:cNvGraphicFramePr/>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42F2-5A04-4F94-B483-58F42F2994D6}"/>
              </a:ext>
            </a:extLst>
          </p:cNvPr>
          <p:cNvSpPr>
            <a:spLocks noGrp="1"/>
          </p:cNvSpPr>
          <p:nvPr>
            <p:ph type="title"/>
          </p:nvPr>
        </p:nvSpPr>
        <p:spPr>
          <a:xfrm>
            <a:off x="647700" y="274638"/>
            <a:ext cx="9389533" cy="595517"/>
          </a:xfrm>
        </p:spPr>
        <p:txBody>
          <a:bodyPr/>
          <a:lstStyle/>
          <a:p>
            <a:r>
              <a:rPr lang="en-US" dirty="0"/>
              <a:t>APPROPRIATE SCALES AND Coding</a:t>
            </a:r>
            <a:endParaRPr lang="en-MY" dirty="0"/>
          </a:p>
        </p:txBody>
      </p:sp>
      <p:pic>
        <p:nvPicPr>
          <p:cNvPr id="5" name="Picture 4">
            <a:extLst>
              <a:ext uri="{FF2B5EF4-FFF2-40B4-BE49-F238E27FC236}">
                <a16:creationId xmlns:a16="http://schemas.microsoft.com/office/drawing/2014/main" id="{CE1D9146-001F-407D-9840-D0F06D59A35C}"/>
              </a:ext>
            </a:extLst>
          </p:cNvPr>
          <p:cNvPicPr>
            <a:picLocks noChangeAspect="1"/>
          </p:cNvPicPr>
          <p:nvPr/>
        </p:nvPicPr>
        <p:blipFill>
          <a:blip r:embed="rId2"/>
          <a:stretch>
            <a:fillRect/>
          </a:stretch>
        </p:blipFill>
        <p:spPr>
          <a:xfrm>
            <a:off x="0" y="1193286"/>
            <a:ext cx="12192000" cy="2200275"/>
          </a:xfrm>
          <a:prstGeom prst="rect">
            <a:avLst/>
          </a:prstGeom>
          <a:ln>
            <a:solidFill>
              <a:srgbClr val="FF0000"/>
            </a:solidFill>
          </a:ln>
        </p:spPr>
      </p:pic>
      <p:sp>
        <p:nvSpPr>
          <p:cNvPr id="7" name="TextBox 6">
            <a:extLst>
              <a:ext uri="{FF2B5EF4-FFF2-40B4-BE49-F238E27FC236}">
                <a16:creationId xmlns:a16="http://schemas.microsoft.com/office/drawing/2014/main" id="{FBEE822A-F521-42A5-B7B2-2876E24C4B30}"/>
              </a:ext>
            </a:extLst>
          </p:cNvPr>
          <p:cNvSpPr txBox="1"/>
          <p:nvPr/>
        </p:nvSpPr>
        <p:spPr>
          <a:xfrm>
            <a:off x="0" y="3716692"/>
            <a:ext cx="12192000"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1" i="0" u="none" strike="noStrike" kern="1200" cap="none" spc="0" normalizeH="0" baseline="0" noProof="0" dirty="0">
                <a:ln>
                  <a:noFill/>
                </a:ln>
                <a:solidFill>
                  <a:srgbClr val="FF0000"/>
                </a:solidFill>
                <a:effectLst/>
                <a:uLnTx/>
                <a:uFillTx/>
                <a:latin typeface="SRASans1.0-Bold"/>
                <a:ea typeface="+mn-ea"/>
                <a:cs typeface="+mn-cs"/>
              </a:rPr>
              <a:t>CODING RESPONSES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SRASerif1.1-Book"/>
                <a:ea typeface="+mn-ea"/>
                <a:cs typeface="+mn-cs"/>
              </a:rPr>
              <a:t>Each response must be assigned a numerical code before it can be entered into IBM SPSS.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SRASerif1.1-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SRASerif1.1-Book"/>
                <a:ea typeface="+mn-ea"/>
                <a:cs typeface="+mn-cs"/>
              </a:rPr>
              <a:t>Some of the information will already be in this format (e.g. age in years); other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SRASerif1.1-Book"/>
                <a:ea typeface="+mn-ea"/>
                <a:cs typeface="+mn-cs"/>
              </a:rPr>
              <a:t>Variables such as Gender will need to be converted to numbers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SRASerif1.1-Book"/>
                <a:ea typeface="+mn-ea"/>
                <a:cs typeface="+mn-cs"/>
              </a:rPr>
              <a:t> (e.g. 1=males, 2=females). </a:t>
            </a:r>
          </a:p>
        </p:txBody>
      </p:sp>
    </p:spTree>
    <p:extLst>
      <p:ext uri="{BB962C8B-B14F-4D97-AF65-F5344CB8AC3E}">
        <p14:creationId xmlns:p14="http://schemas.microsoft.com/office/powerpoint/2010/main" val="2783859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0114" name="Rectangle 2">
            <a:extLst>
              <a:ext uri="{FF2B5EF4-FFF2-40B4-BE49-F238E27FC236}">
                <a16:creationId xmlns:a16="http://schemas.microsoft.com/office/drawing/2014/main" id="{C984B76C-9567-428D-B161-5AAF74F6CE52}"/>
              </a:ext>
            </a:extLst>
          </p:cNvPr>
          <p:cNvSpPr>
            <a:spLocks noGrp="1" noChangeArrowheads="1"/>
          </p:cNvSpPr>
          <p:nvPr>
            <p:ph type="title"/>
          </p:nvPr>
        </p:nvSpPr>
        <p:spPr>
          <a:xfrm>
            <a:off x="6513788" y="365125"/>
            <a:ext cx="4840010" cy="1807305"/>
          </a:xfrm>
        </p:spPr>
        <p:txBody>
          <a:bodyPr>
            <a:normAutofit/>
          </a:bodyPr>
          <a:lstStyle/>
          <a:p>
            <a:r>
              <a:rPr lang="en-GB" altLang="en-US"/>
              <a:t>Measure - Scale</a:t>
            </a:r>
          </a:p>
        </p:txBody>
      </p:sp>
      <p:pic>
        <p:nvPicPr>
          <p:cNvPr id="90117" name="Picture 90116">
            <a:extLst>
              <a:ext uri="{FF2B5EF4-FFF2-40B4-BE49-F238E27FC236}">
                <a16:creationId xmlns:a16="http://schemas.microsoft.com/office/drawing/2014/main" id="{8B49436D-5465-4A66-A34A-E0986E2096FE}"/>
              </a:ext>
            </a:extLst>
          </p:cNvPr>
          <p:cNvPicPr>
            <a:picLocks noChangeAspect="1"/>
          </p:cNvPicPr>
          <p:nvPr/>
        </p:nvPicPr>
        <p:blipFill rotWithShape="1">
          <a:blip r:embed="rId3"/>
          <a:srcRect l="9641" r="23468"/>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90115" name="Rectangle 3">
            <a:extLst>
              <a:ext uri="{FF2B5EF4-FFF2-40B4-BE49-F238E27FC236}">
                <a16:creationId xmlns:a16="http://schemas.microsoft.com/office/drawing/2014/main" id="{81BF971B-9C0C-43DD-849D-7CB02D6B5A2A}"/>
              </a:ext>
            </a:extLst>
          </p:cNvPr>
          <p:cNvSpPr>
            <a:spLocks noGrp="1" noChangeArrowheads="1"/>
          </p:cNvSpPr>
          <p:nvPr>
            <p:ph type="body" idx="1"/>
          </p:nvPr>
        </p:nvSpPr>
        <p:spPr>
          <a:xfrm>
            <a:off x="6116569" y="1625600"/>
            <a:ext cx="5843202" cy="5232400"/>
          </a:xfrm>
        </p:spPr>
        <p:txBody>
          <a:bodyPr>
            <a:normAutofit lnSpcReduction="10000"/>
          </a:bodyPr>
          <a:lstStyle/>
          <a:p>
            <a:r>
              <a:rPr lang="en-GB" altLang="en-US" sz="2800" dirty="0"/>
              <a:t>Levels of measurement:</a:t>
            </a:r>
          </a:p>
          <a:p>
            <a:pPr lvl="1"/>
            <a:r>
              <a:rPr lang="en-GB" altLang="en-US" dirty="0"/>
              <a:t>Nominal </a:t>
            </a:r>
          </a:p>
          <a:p>
            <a:pPr lvl="1"/>
            <a:r>
              <a:rPr lang="en-GB" altLang="en-US" dirty="0"/>
              <a:t>Ordinal </a:t>
            </a:r>
          </a:p>
          <a:p>
            <a:pPr lvl="1"/>
            <a:r>
              <a:rPr lang="en-GB" altLang="en-US" dirty="0"/>
              <a:t>Interval </a:t>
            </a:r>
          </a:p>
          <a:p>
            <a:pPr lvl="1"/>
            <a:r>
              <a:rPr lang="en-GB" altLang="en-US" dirty="0"/>
              <a:t>Ratio </a:t>
            </a:r>
          </a:p>
          <a:p>
            <a:r>
              <a:rPr lang="en-GB" altLang="en-US" sz="2800" dirty="0"/>
              <a:t>In SPSS, interval and ratio are designated together as Scale</a:t>
            </a:r>
          </a:p>
          <a:p>
            <a:r>
              <a:rPr lang="en-GB" altLang="en-US" sz="2800" dirty="0"/>
              <a:t>The default for string variables is Nominal</a:t>
            </a:r>
          </a:p>
          <a:p>
            <a:r>
              <a:rPr lang="en-GB" altLang="en-US" sz="2800" dirty="0"/>
              <a:t>The default for numeric variables is Scale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485900" y="0"/>
            <a:ext cx="4914900" cy="1143000"/>
          </a:xfrm>
        </p:spPr>
        <p:txBody>
          <a:bodyPr/>
          <a:lstStyle/>
          <a:p>
            <a:pPr eaLnBrk="1" hangingPunct="1"/>
            <a:r>
              <a:rPr lang="en-US" altLang="ja-JP" sz="3600">
                <a:solidFill>
                  <a:srgbClr val="FF0000"/>
                </a:solidFill>
                <a:latin typeface="Arial" pitchFamily="34" charset="0"/>
              </a:rPr>
              <a:t>Variable View window</a:t>
            </a:r>
          </a:p>
        </p:txBody>
      </p:sp>
      <p:sp>
        <p:nvSpPr>
          <p:cNvPr id="33795" name="Rectangle 3"/>
          <p:cNvSpPr>
            <a:spLocks noGrp="1" noChangeArrowheads="1"/>
          </p:cNvSpPr>
          <p:nvPr>
            <p:ph type="body" sz="half" idx="1"/>
          </p:nvPr>
        </p:nvSpPr>
        <p:spPr>
          <a:xfrm>
            <a:off x="114300" y="1010478"/>
            <a:ext cx="4648200" cy="5257800"/>
          </a:xfrm>
        </p:spPr>
        <p:txBody>
          <a:bodyPr/>
          <a:lstStyle/>
          <a:p>
            <a:pPr eaLnBrk="1" hangingPunct="1"/>
            <a:r>
              <a:rPr lang="en-US" altLang="ja-JP" sz="2000" dirty="0">
                <a:latin typeface="Arial" pitchFamily="34" charset="0"/>
              </a:rPr>
              <a:t>This sheet contains information about the data set that is stored with the dataset</a:t>
            </a:r>
            <a:r>
              <a:rPr lang="en-US" altLang="ja-JP" sz="2800" dirty="0">
                <a:latin typeface="Arial" pitchFamily="34" charset="0"/>
              </a:rPr>
              <a:t> </a:t>
            </a:r>
          </a:p>
          <a:p>
            <a:pPr eaLnBrk="1" hangingPunct="1"/>
            <a:r>
              <a:rPr lang="en-US" altLang="ja-JP" sz="2000" dirty="0">
                <a:latin typeface="Arial" pitchFamily="34" charset="0"/>
              </a:rPr>
              <a:t>Name</a:t>
            </a:r>
          </a:p>
          <a:p>
            <a:pPr lvl="1" eaLnBrk="1" hangingPunct="1"/>
            <a:r>
              <a:rPr lang="en-US" altLang="ja-JP" sz="1800" dirty="0">
                <a:latin typeface="Arial" pitchFamily="34" charset="0"/>
              </a:rPr>
              <a:t>The first character of the variable name must be alphabetic</a:t>
            </a:r>
          </a:p>
          <a:p>
            <a:pPr lvl="1" eaLnBrk="1" hangingPunct="1"/>
            <a:r>
              <a:rPr lang="en-US" altLang="ja-JP" sz="1800" dirty="0">
                <a:latin typeface="Arial" pitchFamily="34" charset="0"/>
              </a:rPr>
              <a:t>Variable names must be unique, and have to be less than 64 characters. </a:t>
            </a:r>
          </a:p>
          <a:p>
            <a:pPr lvl="1" eaLnBrk="1" hangingPunct="1"/>
            <a:r>
              <a:rPr lang="en-US" altLang="ja-JP" sz="1800" dirty="0">
                <a:latin typeface="Arial" pitchFamily="34" charset="0"/>
              </a:rPr>
              <a:t>Spaces are NOT allowed.</a:t>
            </a:r>
          </a:p>
        </p:txBody>
      </p:sp>
      <p:pic>
        <p:nvPicPr>
          <p:cNvPr id="33796" name="Picture 10"/>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0" y="4114800"/>
            <a:ext cx="6477000" cy="2743200"/>
          </a:xfrm>
          <a:noFill/>
        </p:spPr>
      </p:pic>
      <p:sp>
        <p:nvSpPr>
          <p:cNvPr id="33797" name="Line 13"/>
          <p:cNvSpPr>
            <a:spLocks noChangeShapeType="1"/>
          </p:cNvSpPr>
          <p:nvPr/>
        </p:nvSpPr>
        <p:spPr bwMode="auto">
          <a:xfrm flipH="1">
            <a:off x="2438400" y="5562600"/>
            <a:ext cx="2819400" cy="990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33798" name="Text Box 14"/>
          <p:cNvSpPr txBox="1">
            <a:spLocks noChangeArrowheads="1"/>
          </p:cNvSpPr>
          <p:nvPr/>
        </p:nvSpPr>
        <p:spPr bwMode="auto">
          <a:xfrm>
            <a:off x="4953000" y="5105401"/>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ja-JP" sz="2000" b="1" i="0" u="none" strike="noStrike" kern="1200" cap="none" spc="0" normalizeH="0" baseline="0" noProof="0">
                <a:ln>
                  <a:noFill/>
                </a:ln>
                <a:solidFill>
                  <a:srgbClr val="CC6600"/>
                </a:solidFill>
                <a:effectLst/>
                <a:uLnTx/>
                <a:uFillTx/>
                <a:latin typeface="Verdana" pitchFamily="34" charset="0"/>
                <a:ea typeface="ＭＳ Ｐゴシック" panose="020B0600070205080204" pitchFamily="34" charset="-128"/>
                <a:cs typeface="+mn-cs"/>
              </a:rPr>
              <a:t>Click </a:t>
            </a:r>
          </a:p>
        </p:txBody>
      </p:sp>
      <p:sp>
        <p:nvSpPr>
          <p:cNvPr id="8" name="Rectangle 7"/>
          <p:cNvSpPr/>
          <p:nvPr/>
        </p:nvSpPr>
        <p:spPr>
          <a:xfrm>
            <a:off x="6477000" y="151179"/>
            <a:ext cx="5600700" cy="6555641"/>
          </a:xfrm>
          <a:prstGeom prst="rect">
            <a:avLst/>
          </a:prstGeom>
          <a:solidFill>
            <a:schemeClr val="bg1"/>
          </a:solidFill>
          <a:ln>
            <a:solidFill>
              <a:schemeClr val="accent1"/>
            </a:solid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Arial"/>
              <a:buChar char="•"/>
              <a:tabLst/>
              <a:defRPr/>
            </a:pPr>
            <a:r>
              <a:rPr kumimoji="0" lang="en-US" sz="2000" b="1" i="0" u="none" strike="noStrike" kern="1200" cap="none" spc="0" normalizeH="0" baseline="0" noProof="0" dirty="0">
                <a:ln>
                  <a:noFill/>
                </a:ln>
                <a:solidFill>
                  <a:srgbClr val="000000"/>
                </a:solidFill>
                <a:effectLst/>
                <a:uLnTx/>
                <a:uFillTx/>
                <a:latin typeface="Times New Roman"/>
                <a:ea typeface="+mn-ea"/>
                <a:cs typeface="+mn-cs"/>
              </a:rPr>
              <a:t>Name</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 the unique variable name</a:t>
            </a:r>
          </a:p>
          <a:p>
            <a:pPr marL="0" marR="0" lvl="0" indent="0" algn="l" defTabSz="914400" rtl="0" eaLnBrk="1" fontAlgn="base" latinLnBrk="0" hangingPunct="1">
              <a:lnSpc>
                <a:spcPct val="100000"/>
              </a:lnSpc>
              <a:spcBef>
                <a:spcPct val="0"/>
              </a:spcBef>
              <a:spcAft>
                <a:spcPct val="0"/>
              </a:spcAft>
              <a:buClrTx/>
              <a:buSzTx/>
              <a:buFont typeface="Arial"/>
              <a:buChar char="•"/>
              <a:tabLst/>
              <a:defRPr/>
            </a:pPr>
            <a:r>
              <a:rPr kumimoji="0" lang="en-US" sz="2000" b="0" i="1" u="none" strike="noStrike" kern="1200" cap="none" spc="0" normalizeH="0" baseline="0" noProof="0" dirty="0">
                <a:ln>
                  <a:noFill/>
                </a:ln>
                <a:solidFill>
                  <a:srgbClr val="000000"/>
                </a:solidFill>
                <a:effectLst/>
                <a:uLnTx/>
                <a:uFillTx/>
                <a:latin typeface="Times New Roman"/>
                <a:ea typeface="+mn-ea"/>
                <a:cs typeface="+mn-cs"/>
              </a:rPr>
              <a:t>Type </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the kind of data to be recorded (e.g., strings of characters, numeric values, or special numbers like dates)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000" b="1" i="0" u="none" strike="noStrike" kern="1200" cap="none" spc="0" normalizeH="0" baseline="0" noProof="0" dirty="0">
                <a:ln>
                  <a:noFill/>
                </a:ln>
                <a:solidFill>
                  <a:srgbClr val="000000"/>
                </a:solidFill>
                <a:effectLst/>
                <a:uLnTx/>
                <a:uFillTx/>
                <a:latin typeface="Times New Roman"/>
                <a:ea typeface="+mn-ea"/>
                <a:cs typeface="+mn-cs"/>
              </a:rPr>
              <a:t>Width</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 the number of characters used </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000" b="1" i="0" u="none" strike="noStrike" kern="1200" cap="none" spc="0" normalizeH="0" baseline="0" noProof="0" dirty="0">
                <a:ln>
                  <a:noFill/>
                </a:ln>
                <a:solidFill>
                  <a:srgbClr val="000000"/>
                </a:solidFill>
                <a:effectLst/>
                <a:uLnTx/>
                <a:uFillTx/>
                <a:latin typeface="Times New Roman"/>
                <a:ea typeface="+mn-ea"/>
                <a:cs typeface="+mn-cs"/>
              </a:rPr>
              <a:t>Decimal</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s -- the number of decimal places displayed</a:t>
            </a:r>
          </a:p>
          <a:p>
            <a:pPr marL="0" marR="0" lvl="0" indent="0" algn="l" defTabSz="914400" rtl="0" eaLnBrk="1" fontAlgn="base" latinLnBrk="0" hangingPunct="1">
              <a:lnSpc>
                <a:spcPct val="100000"/>
              </a:lnSpc>
              <a:spcBef>
                <a:spcPct val="0"/>
              </a:spcBef>
              <a:spcAft>
                <a:spcPct val="0"/>
              </a:spcAft>
              <a:buClrTx/>
              <a:buSzTx/>
              <a:buFont typeface="Arial"/>
              <a:buChar char="•"/>
              <a:tabLst/>
              <a:defRPr/>
            </a:pPr>
            <a:r>
              <a:rPr kumimoji="0" lang="en-US" sz="2000" b="1" i="0" u="none" strike="noStrike" kern="1200" cap="none" spc="0" normalizeH="0" baseline="0" noProof="0" dirty="0">
                <a:ln>
                  <a:noFill/>
                </a:ln>
                <a:solidFill>
                  <a:srgbClr val="000000"/>
                </a:solidFill>
                <a:effectLst/>
                <a:uLnTx/>
                <a:uFillTx/>
                <a:latin typeface="Times New Roman"/>
                <a:ea typeface="+mn-ea"/>
                <a:cs typeface="+mn-cs"/>
              </a:rPr>
              <a:t>Labe</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l -- a text entry to describe the data provided by the variable, which can be much longer than the variable name and may include spaces. With questionnaires, for example, the label is usually the text of the question.</a:t>
            </a:r>
          </a:p>
          <a:p>
            <a:pPr marL="0" marR="0" lvl="0" indent="0" algn="l" defTabSz="914400" rtl="0" eaLnBrk="1" fontAlgn="base" latinLnBrk="0" hangingPunct="1">
              <a:lnSpc>
                <a:spcPct val="100000"/>
              </a:lnSpc>
              <a:spcBef>
                <a:spcPct val="0"/>
              </a:spcBef>
              <a:spcAft>
                <a:spcPct val="0"/>
              </a:spcAft>
              <a:buClrTx/>
              <a:buSzTx/>
              <a:buFont typeface="Arial"/>
              <a:buChar char="•"/>
              <a:tabLst/>
              <a:defRPr/>
            </a:pPr>
            <a:r>
              <a:rPr kumimoji="0" lang="en-US" sz="2000" b="1" i="0" u="none" strike="noStrike" kern="1200" cap="none" spc="0" normalizeH="0" baseline="0" noProof="0" dirty="0">
                <a:ln>
                  <a:noFill/>
                </a:ln>
                <a:solidFill>
                  <a:srgbClr val="000000"/>
                </a:solidFill>
                <a:effectLst/>
                <a:uLnTx/>
                <a:uFillTx/>
                <a:latin typeface="Times New Roman"/>
                <a:ea typeface="+mn-ea"/>
                <a:cs typeface="+mn-cs"/>
              </a:rPr>
              <a:t>Values</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 if specific numeric values have a non-intuitive meaning, these values can be labeled (e.g., 1 = male and 2 = female)</a:t>
            </a:r>
          </a:p>
          <a:p>
            <a:pPr marL="0" marR="0" lvl="0" indent="0" algn="l" defTabSz="914400" rtl="0" eaLnBrk="1" fontAlgn="base" latinLnBrk="0" hangingPunct="1">
              <a:lnSpc>
                <a:spcPct val="100000"/>
              </a:lnSpc>
              <a:spcBef>
                <a:spcPct val="0"/>
              </a:spcBef>
              <a:spcAft>
                <a:spcPct val="0"/>
              </a:spcAft>
              <a:buClrTx/>
              <a:buSzTx/>
              <a:buFont typeface="Arial"/>
              <a:buChar char="•"/>
              <a:tabLst/>
              <a:defRPr/>
            </a:pPr>
            <a:r>
              <a:rPr kumimoji="0" lang="en-US" sz="2000" b="1" i="0" u="none" strike="noStrike" kern="1200" cap="none" spc="0" normalizeH="0" baseline="0" noProof="0" dirty="0">
                <a:ln>
                  <a:noFill/>
                </a:ln>
                <a:solidFill>
                  <a:srgbClr val="000000"/>
                </a:solidFill>
                <a:effectLst/>
                <a:uLnTx/>
                <a:uFillTx/>
                <a:latin typeface="Times New Roman"/>
                <a:ea typeface="+mn-ea"/>
                <a:cs typeface="+mn-cs"/>
              </a:rPr>
              <a:t>Column</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s -- determines how wide the variable column should be in Data View mode</a:t>
            </a:r>
          </a:p>
          <a:p>
            <a:pPr marL="0" marR="0" lvl="0" indent="0" algn="l" defTabSz="914400" rtl="0" eaLnBrk="1" fontAlgn="base" latinLnBrk="0" hangingPunct="1">
              <a:lnSpc>
                <a:spcPct val="100000"/>
              </a:lnSpc>
              <a:spcBef>
                <a:spcPct val="0"/>
              </a:spcBef>
              <a:spcAft>
                <a:spcPct val="0"/>
              </a:spcAft>
              <a:buClrTx/>
              <a:buSzTx/>
              <a:buFont typeface="Arial"/>
              <a:buChar char="•"/>
              <a:tabLst/>
              <a:defRPr/>
            </a:pPr>
            <a:r>
              <a:rPr kumimoji="0" lang="en-US" sz="2000" b="1" i="0" u="none" strike="noStrike" kern="1200" cap="none" spc="0" normalizeH="0" baseline="0" noProof="0" dirty="0">
                <a:ln>
                  <a:noFill/>
                </a:ln>
                <a:solidFill>
                  <a:srgbClr val="000000"/>
                </a:solidFill>
                <a:effectLst/>
                <a:uLnTx/>
                <a:uFillTx/>
                <a:latin typeface="Times New Roman"/>
                <a:ea typeface="+mn-ea"/>
                <a:cs typeface="+mn-cs"/>
              </a:rPr>
              <a:t>Alig</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n -- determines whether the data should be left-justified, right-justified, or centered</a:t>
            </a:r>
          </a:p>
          <a:p>
            <a:pPr marL="0" marR="0" lvl="0" indent="0" algn="l" defTabSz="914400" rtl="0" eaLnBrk="1" fontAlgn="base" latinLnBrk="0" hangingPunct="1">
              <a:lnSpc>
                <a:spcPct val="100000"/>
              </a:lnSpc>
              <a:spcBef>
                <a:spcPct val="0"/>
              </a:spcBef>
              <a:spcAft>
                <a:spcPct val="0"/>
              </a:spcAft>
              <a:buClrTx/>
              <a:buSzTx/>
              <a:buFont typeface="Arial"/>
              <a:buChar char="•"/>
              <a:tabLst/>
              <a:defRPr/>
            </a:pPr>
            <a:r>
              <a:rPr kumimoji="0" lang="en-US" sz="2000" b="1" i="0" u="none" strike="noStrike" kern="1200" cap="none" spc="0" normalizeH="0" baseline="0" noProof="0" dirty="0">
                <a:ln>
                  <a:noFill/>
                </a:ln>
                <a:solidFill>
                  <a:srgbClr val="000000"/>
                </a:solidFill>
                <a:effectLst/>
                <a:uLnTx/>
                <a:uFillTx/>
                <a:latin typeface="Times New Roman"/>
                <a:ea typeface="+mn-ea"/>
                <a:cs typeface="+mn-cs"/>
              </a:rPr>
              <a:t>Measure</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 describes the level of measurement (nominal, ordinal, or scale)</a:t>
            </a:r>
          </a:p>
        </p:txBody>
      </p:sp>
    </p:spTree>
    <p:extLst>
      <p:ext uri="{BB962C8B-B14F-4D97-AF65-F5344CB8AC3E}">
        <p14:creationId xmlns:p14="http://schemas.microsoft.com/office/powerpoint/2010/main" val="728885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1139044" y="2090114"/>
            <a:ext cx="3382890" cy="2481886"/>
          </a:xfrm>
        </p:spPr>
        <p:txBody>
          <a:bodyPr>
            <a:normAutofit/>
          </a:bodyPr>
          <a:lstStyle/>
          <a:p>
            <a:r>
              <a:rPr lang="en-US" dirty="0"/>
              <a:t>Variables</a:t>
            </a:r>
          </a:p>
        </p:txBody>
      </p:sp>
      <p:sp>
        <p:nvSpPr>
          <p:cNvPr id="3" name="Content Placeholder 2"/>
          <p:cNvSpPr>
            <a:spLocks noGrp="1"/>
          </p:cNvSpPr>
          <p:nvPr>
            <p:ph idx="1"/>
          </p:nvPr>
        </p:nvSpPr>
        <p:spPr>
          <a:xfrm>
            <a:off x="4760686" y="108858"/>
            <a:ext cx="7428266" cy="6749142"/>
          </a:xfrm>
        </p:spPr>
        <p:txBody>
          <a:bodyPr anchor="ctr">
            <a:normAutofit fontScale="92500" lnSpcReduction="10000"/>
          </a:bodyPr>
          <a:lstStyle/>
          <a:p>
            <a:pPr marL="0" indent="0">
              <a:lnSpc>
                <a:spcPct val="90000"/>
              </a:lnSpc>
              <a:buNone/>
            </a:pPr>
            <a:r>
              <a:rPr lang="en-US" sz="2400" b="1" dirty="0"/>
              <a:t>1. </a:t>
            </a:r>
            <a:r>
              <a:rPr lang="en-US" sz="2400" b="1" dirty="0">
                <a:solidFill>
                  <a:srgbClr val="FF0000"/>
                </a:solidFill>
              </a:rPr>
              <a:t>NAME</a:t>
            </a:r>
          </a:p>
          <a:p>
            <a:pPr>
              <a:lnSpc>
                <a:spcPct val="90000"/>
              </a:lnSpc>
            </a:pPr>
            <a:r>
              <a:rPr lang="en-US" sz="2400" dirty="0"/>
              <a:t>The name of the variable, which is used to refer to that variable in syntax. Variable names can not contain spaces. To change a variable's name, double-click on the name of the variable that you wish to re-name. Type your new variable name.</a:t>
            </a:r>
          </a:p>
          <a:p>
            <a:pPr>
              <a:lnSpc>
                <a:spcPct val="90000"/>
              </a:lnSpc>
            </a:pPr>
            <a:endParaRPr lang="en-US" sz="2400" b="1" dirty="0"/>
          </a:p>
          <a:p>
            <a:pPr marL="0" indent="0">
              <a:lnSpc>
                <a:spcPct val="90000"/>
              </a:lnSpc>
              <a:buNone/>
            </a:pPr>
            <a:r>
              <a:rPr lang="en-US" sz="2400" b="1" dirty="0"/>
              <a:t>2. </a:t>
            </a:r>
            <a:r>
              <a:rPr lang="en-US" sz="2400" b="1" dirty="0">
                <a:solidFill>
                  <a:srgbClr val="FF0000"/>
                </a:solidFill>
              </a:rPr>
              <a:t>TYPE</a:t>
            </a:r>
          </a:p>
          <a:p>
            <a:pPr>
              <a:lnSpc>
                <a:spcPct val="90000"/>
              </a:lnSpc>
            </a:pPr>
            <a:r>
              <a:rPr lang="en-US" sz="2400" dirty="0"/>
              <a:t>The type of variable (e.g., numeric, string, etc.).</a:t>
            </a:r>
          </a:p>
          <a:p>
            <a:pPr marL="0" indent="0">
              <a:lnSpc>
                <a:spcPct val="90000"/>
              </a:lnSpc>
              <a:buNone/>
            </a:pPr>
            <a:r>
              <a:rPr lang="en-US" sz="2400" dirty="0"/>
              <a:t>3. WIDTH</a:t>
            </a:r>
          </a:p>
          <a:p>
            <a:pPr>
              <a:lnSpc>
                <a:spcPct val="90000"/>
              </a:lnSpc>
            </a:pPr>
            <a:r>
              <a:rPr lang="en-US" sz="2400" dirty="0"/>
              <a:t>The number of digits displayed for numerical values or the length of a string variable.</a:t>
            </a:r>
          </a:p>
          <a:p>
            <a:pPr>
              <a:lnSpc>
                <a:spcPct val="90000"/>
              </a:lnSpc>
            </a:pPr>
            <a:endParaRPr lang="en-US" sz="2400" dirty="0"/>
          </a:p>
          <a:p>
            <a:pPr marL="0" indent="0">
              <a:lnSpc>
                <a:spcPct val="90000"/>
              </a:lnSpc>
              <a:buNone/>
            </a:pPr>
            <a:r>
              <a:rPr lang="en-US" sz="2400" b="1" dirty="0"/>
              <a:t>4. </a:t>
            </a:r>
            <a:r>
              <a:rPr lang="en-US" sz="2400" b="1" dirty="0">
                <a:solidFill>
                  <a:srgbClr val="FF0000"/>
                </a:solidFill>
              </a:rPr>
              <a:t>DECIMALS</a:t>
            </a:r>
          </a:p>
          <a:p>
            <a:pPr>
              <a:lnSpc>
                <a:spcPct val="90000"/>
              </a:lnSpc>
            </a:pPr>
            <a:r>
              <a:rPr lang="en-US" sz="2400" dirty="0"/>
              <a:t>The number of digits to display after a decimal point for values of that variable. Does not apply to string variables. Note that this changes how the numbers are displayed, but does not change the values in the dataset.</a:t>
            </a:r>
          </a:p>
          <a:p>
            <a:pPr marL="0" indent="0">
              <a:lnSpc>
                <a:spcPct val="90000"/>
              </a:lnSpc>
              <a:buNone/>
            </a:pPr>
            <a:r>
              <a:rPr lang="en-US" sz="2400" b="1" dirty="0"/>
              <a:t>4. </a:t>
            </a:r>
            <a:r>
              <a:rPr lang="en-US" sz="2400" b="1" dirty="0">
                <a:solidFill>
                  <a:srgbClr val="FF0000"/>
                </a:solidFill>
              </a:rPr>
              <a:t>LABEL</a:t>
            </a:r>
          </a:p>
          <a:p>
            <a:pPr>
              <a:lnSpc>
                <a:spcPct val="90000"/>
              </a:lnSpc>
            </a:pPr>
            <a:r>
              <a:rPr lang="en-US" sz="2400" dirty="0"/>
              <a:t>A brief but descriptive definition or display name for the variable. When defined, a variable's label will appear in the output in place of its name.</a:t>
            </a:r>
          </a:p>
          <a:p>
            <a:pPr marL="0" indent="0">
              <a:lnSpc>
                <a:spcPct val="90000"/>
              </a:lnSpc>
              <a:buNone/>
            </a:pPr>
            <a:endParaRPr lang="en-US" sz="1400" dirty="0"/>
          </a:p>
        </p:txBody>
      </p:sp>
    </p:spTree>
    <p:extLst>
      <p:ext uri="{BB962C8B-B14F-4D97-AF65-F5344CB8AC3E}">
        <p14:creationId xmlns:p14="http://schemas.microsoft.com/office/powerpoint/2010/main" val="2864374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229600" cy="413932"/>
          </a:xfrm>
        </p:spPr>
        <p:txBody>
          <a:bodyPr>
            <a:normAutofit fontScale="90000"/>
          </a:bodyPr>
          <a:lstStyle/>
          <a:p>
            <a:r>
              <a:rPr lang="en-US" dirty="0">
                <a:solidFill>
                  <a:srgbClr val="FF0000"/>
                </a:solidFill>
              </a:rPr>
              <a:t>Variables</a:t>
            </a:r>
          </a:p>
        </p:txBody>
      </p:sp>
      <p:sp>
        <p:nvSpPr>
          <p:cNvPr id="3" name="Content Placeholder 2"/>
          <p:cNvSpPr>
            <a:spLocks noGrp="1"/>
          </p:cNvSpPr>
          <p:nvPr>
            <p:ph idx="1"/>
          </p:nvPr>
        </p:nvSpPr>
        <p:spPr>
          <a:xfrm>
            <a:off x="0" y="413932"/>
            <a:ext cx="12192000" cy="6444067"/>
          </a:xfrm>
        </p:spPr>
        <p:txBody>
          <a:bodyPr>
            <a:noAutofit/>
          </a:bodyPr>
          <a:lstStyle/>
          <a:p>
            <a:pPr marL="0" indent="0">
              <a:lnSpc>
                <a:spcPts val="2000"/>
              </a:lnSpc>
              <a:spcBef>
                <a:spcPts val="0"/>
              </a:spcBef>
              <a:buNone/>
            </a:pPr>
            <a:r>
              <a:rPr lang="en-US" sz="2400" b="1" dirty="0">
                <a:solidFill>
                  <a:srgbClr val="FF0000"/>
                </a:solidFill>
              </a:rPr>
              <a:t>5. VALUES</a:t>
            </a:r>
          </a:p>
          <a:p>
            <a:pPr marL="0" indent="0">
              <a:lnSpc>
                <a:spcPts val="2000"/>
              </a:lnSpc>
              <a:spcBef>
                <a:spcPts val="0"/>
              </a:spcBef>
              <a:buNone/>
            </a:pPr>
            <a:r>
              <a:rPr lang="en-US" sz="2400" dirty="0"/>
              <a:t>For coded categorical variables, the value label(s) that should be associated with each category abbreviation. Value labels are useful primarily for categorical (i.e., nominal or ordinal) variables, especially if they have been recorded as codes (e.g., 1, 2, 3). It is strongly suggested that you give each value a label so that you (and anyone looking at your data or results) understands what each value represents.</a:t>
            </a:r>
          </a:p>
          <a:p>
            <a:pPr marL="0" indent="0">
              <a:lnSpc>
                <a:spcPts val="2000"/>
              </a:lnSpc>
              <a:spcBef>
                <a:spcPts val="0"/>
              </a:spcBef>
              <a:buNone/>
            </a:pPr>
            <a:r>
              <a:rPr lang="en-US" sz="2400" b="1" dirty="0">
                <a:solidFill>
                  <a:srgbClr val="FF0000"/>
                </a:solidFill>
              </a:rPr>
              <a:t>6. COLUMNS</a:t>
            </a:r>
          </a:p>
          <a:p>
            <a:pPr marL="0" indent="0">
              <a:lnSpc>
                <a:spcPts val="2000"/>
              </a:lnSpc>
              <a:spcBef>
                <a:spcPts val="0"/>
              </a:spcBef>
              <a:buNone/>
            </a:pPr>
            <a:r>
              <a:rPr lang="en-US" sz="2400" dirty="0"/>
              <a:t>The width of each column in the Data View spreadsheet. Note that this is not the same as the number of digits displayed for each value. This simply refers to the width of the actual column in the spreadsheet.</a:t>
            </a:r>
          </a:p>
          <a:p>
            <a:pPr marL="0" indent="0">
              <a:lnSpc>
                <a:spcPts val="2000"/>
              </a:lnSpc>
              <a:spcBef>
                <a:spcPts val="0"/>
              </a:spcBef>
              <a:buNone/>
            </a:pPr>
            <a:r>
              <a:rPr lang="en-US" sz="2400" dirty="0"/>
              <a:t>To set a variable's column width, click inside the cell corresponding to the “Columns” column for that variable. Then click the “up” or “down” arrow icons to increase or decrease the column width.</a:t>
            </a:r>
          </a:p>
          <a:p>
            <a:pPr marL="0" indent="0">
              <a:lnSpc>
                <a:spcPts val="2000"/>
              </a:lnSpc>
              <a:spcBef>
                <a:spcPts val="0"/>
              </a:spcBef>
              <a:buNone/>
            </a:pPr>
            <a:r>
              <a:rPr lang="en-US" sz="2400" b="1" dirty="0">
                <a:solidFill>
                  <a:srgbClr val="FF0000"/>
                </a:solidFill>
              </a:rPr>
              <a:t>7. ALIGN</a:t>
            </a:r>
          </a:p>
          <a:p>
            <a:pPr marL="0" indent="0">
              <a:lnSpc>
                <a:spcPts val="2000"/>
              </a:lnSpc>
              <a:spcBef>
                <a:spcPts val="0"/>
              </a:spcBef>
              <a:buNone/>
            </a:pPr>
            <a:r>
              <a:rPr lang="en-US" sz="2400" dirty="0"/>
              <a:t>The alignment of content in the cells of the SPSS Data View spreadsheet. Options include </a:t>
            </a:r>
          </a:p>
          <a:p>
            <a:pPr marL="0" indent="0">
              <a:lnSpc>
                <a:spcPts val="2000"/>
              </a:lnSpc>
              <a:spcBef>
                <a:spcPts val="0"/>
              </a:spcBef>
              <a:buNone/>
            </a:pPr>
            <a:r>
              <a:rPr lang="en-US" sz="2400" dirty="0"/>
              <a:t>left-justified, right-justified, or center-justified.</a:t>
            </a:r>
          </a:p>
          <a:p>
            <a:pPr marL="0" indent="0">
              <a:lnSpc>
                <a:spcPts val="2000"/>
              </a:lnSpc>
              <a:spcBef>
                <a:spcPts val="0"/>
              </a:spcBef>
              <a:buNone/>
            </a:pPr>
            <a:r>
              <a:rPr lang="en-US" sz="2400" dirty="0"/>
              <a:t>To set the alignment for a variable, click inside the cell corresponding to the "Align" column </a:t>
            </a:r>
          </a:p>
          <a:p>
            <a:pPr marL="0" indent="0">
              <a:lnSpc>
                <a:spcPts val="2000"/>
              </a:lnSpc>
              <a:spcBef>
                <a:spcPts val="0"/>
              </a:spcBef>
              <a:buNone/>
            </a:pPr>
            <a:r>
              <a:rPr lang="en-US" sz="2400" dirty="0"/>
              <a:t>for that variable. Then use the drop-down menu to select your preferred alignment: Left,</a:t>
            </a:r>
          </a:p>
          <a:p>
            <a:pPr marL="0" indent="0">
              <a:lnSpc>
                <a:spcPts val="2000"/>
              </a:lnSpc>
              <a:spcBef>
                <a:spcPts val="0"/>
              </a:spcBef>
              <a:buNone/>
            </a:pPr>
            <a:r>
              <a:rPr lang="en-US" sz="2400" dirty="0"/>
              <a:t> Right, or Center.</a:t>
            </a:r>
          </a:p>
          <a:p>
            <a:pPr marL="0" indent="0">
              <a:lnSpc>
                <a:spcPts val="2000"/>
              </a:lnSpc>
              <a:spcBef>
                <a:spcPts val="0"/>
              </a:spcBef>
              <a:buNone/>
            </a:pPr>
            <a:r>
              <a:rPr lang="en-US" sz="2400" b="1" dirty="0">
                <a:solidFill>
                  <a:srgbClr val="FF0000"/>
                </a:solidFill>
              </a:rPr>
              <a:t>8. MEASURE</a:t>
            </a:r>
          </a:p>
          <a:p>
            <a:pPr marL="0" indent="0">
              <a:lnSpc>
                <a:spcPts val="2000"/>
              </a:lnSpc>
              <a:spcBef>
                <a:spcPts val="0"/>
              </a:spcBef>
              <a:buNone/>
            </a:pPr>
            <a:r>
              <a:rPr lang="en-US" sz="2400" dirty="0"/>
              <a:t>The level of measurement for the variable (e.g., nominal, ordinal, or scale).</a:t>
            </a:r>
          </a:p>
          <a:p>
            <a:pPr marL="0" indent="0">
              <a:lnSpc>
                <a:spcPts val="2000"/>
              </a:lnSpc>
              <a:spcBef>
                <a:spcPts val="0"/>
              </a:spcBef>
              <a:buNone/>
            </a:pPr>
            <a:r>
              <a:rPr lang="en-US" sz="2400" dirty="0"/>
              <a:t>Some procedures in SPSS treat categorical and scale variables differently. By default, variables with numeric responses are automatically detected as “Scale” variables. If the numeric responses actually represent categories, you must change the specified measurement level to the appropriate setting.</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0"/>
            <a:ext cx="2899064"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600" y="5874026"/>
            <a:ext cx="16764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8069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D69D0B-BFA2-4AAD-82D1-0FB259A4DCC9}"/>
              </a:ext>
            </a:extLst>
          </p:cNvPr>
          <p:cNvSpPr txBox="1"/>
          <p:nvPr/>
        </p:nvSpPr>
        <p:spPr>
          <a:xfrm>
            <a:off x="768626" y="198783"/>
            <a:ext cx="214853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3600" b="1" i="0" u="none" strike="noStrike" kern="1200" cap="none" spc="0" normalizeH="0" baseline="0" noProof="0" dirty="0">
                <a:ln>
                  <a:noFill/>
                </a:ln>
                <a:solidFill>
                  <a:srgbClr val="FF0000"/>
                </a:solidFill>
                <a:effectLst/>
                <a:uLnTx/>
                <a:uFillTx/>
                <a:latin typeface="Calibri"/>
                <a:ea typeface="+mn-ea"/>
                <a:cs typeface="+mn-cs"/>
              </a:rPr>
              <a:t>Data View</a:t>
            </a:r>
          </a:p>
        </p:txBody>
      </p:sp>
      <p:pic>
        <p:nvPicPr>
          <p:cNvPr id="4" name="Picture 3">
            <a:extLst>
              <a:ext uri="{FF2B5EF4-FFF2-40B4-BE49-F238E27FC236}">
                <a16:creationId xmlns:a16="http://schemas.microsoft.com/office/drawing/2014/main" id="{574F04A2-A549-4884-AA5C-EBCC2BEE2E11}"/>
              </a:ext>
            </a:extLst>
          </p:cNvPr>
          <p:cNvPicPr>
            <a:picLocks noChangeAspect="1"/>
          </p:cNvPicPr>
          <p:nvPr/>
        </p:nvPicPr>
        <p:blipFill>
          <a:blip r:embed="rId3"/>
          <a:stretch>
            <a:fillRect/>
          </a:stretch>
        </p:blipFill>
        <p:spPr>
          <a:xfrm>
            <a:off x="0" y="985838"/>
            <a:ext cx="12192000" cy="567337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BEAA326A-4CA9-46B4-842B-4526DBD5BFF0}"/>
              </a:ext>
            </a:extLst>
          </p:cNvPr>
          <p:cNvSpPr>
            <a:spLocks noGrp="1" noChangeArrowheads="1"/>
          </p:cNvSpPr>
          <p:nvPr>
            <p:ph type="title"/>
          </p:nvPr>
        </p:nvSpPr>
        <p:spPr/>
        <p:txBody>
          <a:bodyPr/>
          <a:lstStyle/>
          <a:p>
            <a:r>
              <a:rPr lang="en-GB" altLang="en-US" dirty="0">
                <a:solidFill>
                  <a:srgbClr val="FF0000"/>
                </a:solidFill>
              </a:rPr>
              <a:t>Saving the file</a:t>
            </a:r>
          </a:p>
        </p:txBody>
      </p:sp>
      <p:sp>
        <p:nvSpPr>
          <p:cNvPr id="96259" name="Rectangle 3">
            <a:extLst>
              <a:ext uri="{FF2B5EF4-FFF2-40B4-BE49-F238E27FC236}">
                <a16:creationId xmlns:a16="http://schemas.microsoft.com/office/drawing/2014/main" id="{356C86F0-8904-400A-A678-779CFA744E33}"/>
              </a:ext>
            </a:extLst>
          </p:cNvPr>
          <p:cNvSpPr>
            <a:spLocks noGrp="1" noChangeArrowheads="1"/>
          </p:cNvSpPr>
          <p:nvPr>
            <p:ph type="body" idx="1"/>
          </p:nvPr>
        </p:nvSpPr>
        <p:spPr/>
        <p:txBody>
          <a:bodyPr/>
          <a:lstStyle/>
          <a:p>
            <a:r>
              <a:rPr lang="en-GB" altLang="en-US"/>
              <a:t>The file must always be saved in order to save the work that has been done to date:</a:t>
            </a:r>
          </a:p>
          <a:p>
            <a:pPr lvl="1"/>
            <a:r>
              <a:rPr lang="en-GB" altLang="en-US"/>
              <a:t>File/Save</a:t>
            </a:r>
          </a:p>
          <a:p>
            <a:pPr lvl="1"/>
            <a:r>
              <a:rPr lang="en-GB" altLang="en-US"/>
              <a:t>Move to the target directory</a:t>
            </a:r>
          </a:p>
          <a:p>
            <a:pPr lvl="1"/>
            <a:r>
              <a:rPr lang="en-GB" altLang="en-US"/>
              <a:t>Enter a file name</a:t>
            </a:r>
          </a:p>
          <a:p>
            <a:pPr lvl="1"/>
            <a:r>
              <a:rPr lang="en-GB" altLang="en-US"/>
              <a:t>Save</a:t>
            </a:r>
          </a:p>
        </p:txBody>
      </p:sp>
      <p:pic>
        <p:nvPicPr>
          <p:cNvPr id="3" name="Picture 2">
            <a:extLst>
              <a:ext uri="{FF2B5EF4-FFF2-40B4-BE49-F238E27FC236}">
                <a16:creationId xmlns:a16="http://schemas.microsoft.com/office/drawing/2014/main" id="{B29D0446-594A-4135-989B-6E3F72A0EAB5}"/>
              </a:ext>
            </a:extLst>
          </p:cNvPr>
          <p:cNvPicPr>
            <a:picLocks noChangeAspect="1"/>
          </p:cNvPicPr>
          <p:nvPr/>
        </p:nvPicPr>
        <p:blipFill>
          <a:blip r:embed="rId3"/>
          <a:stretch>
            <a:fillRect/>
          </a:stretch>
        </p:blipFill>
        <p:spPr>
          <a:xfrm>
            <a:off x="5922498" y="3179298"/>
            <a:ext cx="6269502" cy="383079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7583AB-1140-40D8-8DD9-1C2C0EAD9833}"/>
              </a:ext>
            </a:extLst>
          </p:cNvPr>
          <p:cNvPicPr>
            <a:picLocks noChangeAspect="1"/>
          </p:cNvPicPr>
          <p:nvPr/>
        </p:nvPicPr>
        <p:blipFill rotWithShape="1">
          <a:blip r:embed="rId2"/>
          <a:srcRect t="3017"/>
          <a:stretch/>
        </p:blipFill>
        <p:spPr>
          <a:xfrm>
            <a:off x="20" y="10"/>
            <a:ext cx="12191980" cy="6857990"/>
          </a:xfrm>
          <a:prstGeom prst="rect">
            <a:avLst/>
          </a:prstGeom>
        </p:spPr>
      </p:pic>
      <p:sp>
        <p:nvSpPr>
          <p:cNvPr id="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976ECA97-8A8D-4399-8FA2-B2F77776759A}"/>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nSpc>
                <a:spcPct val="90000"/>
              </a:lnSpc>
            </a:pPr>
            <a:r>
              <a:rPr lang="en-US" sz="4000" b="1"/>
              <a:t>How to Transform Data</a:t>
            </a:r>
          </a:p>
        </p:txBody>
      </p:sp>
      <p:cxnSp>
        <p:nvCxnSpPr>
          <p:cNvPr id="10" name="Straight Connector 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868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81200" y="0"/>
            <a:ext cx="7042150" cy="411162"/>
          </a:xfrm>
        </p:spPr>
        <p:txBody>
          <a:bodyPr>
            <a:normAutofit fontScale="90000"/>
          </a:bodyPr>
          <a:lstStyle/>
          <a:p>
            <a:pPr eaLnBrk="1" hangingPunct="1"/>
            <a:r>
              <a:rPr lang="en-US" b="1" dirty="0">
                <a:solidFill>
                  <a:srgbClr val="FF0000"/>
                </a:solidFill>
                <a:latin typeface="Arial" charset="0"/>
                <a:ea typeface="ＭＳ Ｐゴシック" pitchFamily="34" charset="-128"/>
                <a:cs typeface="Arial" charset="0"/>
              </a:rPr>
              <a:t>Data Transformation</a:t>
            </a:r>
          </a:p>
        </p:txBody>
      </p:sp>
      <p:sp>
        <p:nvSpPr>
          <p:cNvPr id="19459" name="Content Placeholder 2"/>
          <p:cNvSpPr>
            <a:spLocks noGrp="1"/>
          </p:cNvSpPr>
          <p:nvPr>
            <p:ph idx="1"/>
          </p:nvPr>
        </p:nvSpPr>
        <p:spPr>
          <a:xfrm>
            <a:off x="0" y="685800"/>
            <a:ext cx="5120640" cy="5943600"/>
          </a:xfrm>
        </p:spPr>
        <p:txBody>
          <a:bodyPr/>
          <a:lstStyle/>
          <a:p>
            <a:pPr eaLnBrk="1" hangingPunct="1"/>
            <a:r>
              <a:rPr lang="en-US" sz="2600" dirty="0">
                <a:latin typeface="Arial" charset="0"/>
                <a:ea typeface="ＭＳ Ｐゴシック" pitchFamily="34" charset="-128"/>
                <a:cs typeface="Arial" charset="0"/>
              </a:rPr>
              <a:t>A process of changing the original data to a new format.</a:t>
            </a:r>
          </a:p>
          <a:p>
            <a:pPr eaLnBrk="1" hangingPunct="1"/>
            <a:r>
              <a:rPr lang="en-US" sz="2600" dirty="0">
                <a:solidFill>
                  <a:srgbClr val="FF0000"/>
                </a:solidFill>
                <a:latin typeface="Arial" charset="0"/>
                <a:ea typeface="ＭＳ Ｐゴシック" pitchFamily="34" charset="-128"/>
                <a:cs typeface="Arial" charset="0"/>
              </a:rPr>
              <a:t>Summated scores</a:t>
            </a:r>
          </a:p>
          <a:p>
            <a:pPr eaLnBrk="1" hangingPunct="1"/>
            <a:r>
              <a:rPr lang="en-US" sz="2600" dirty="0">
                <a:latin typeface="Arial" charset="0"/>
                <a:ea typeface="ＭＳ Ｐゴシック" pitchFamily="34" charset="-128"/>
                <a:cs typeface="Arial" charset="0"/>
              </a:rPr>
              <a:t>Measurement scales that consist of both negatively and positively worded statements (reverse code the questions). </a:t>
            </a:r>
          </a:p>
          <a:p>
            <a:pPr eaLnBrk="1" hangingPunct="1"/>
            <a:r>
              <a:rPr lang="en-US" sz="2600" dirty="0">
                <a:latin typeface="Arial" charset="0"/>
                <a:ea typeface="ＭＳ Ｐゴシック" pitchFamily="34" charset="-128"/>
                <a:cs typeface="Arial" charset="0"/>
              </a:rPr>
              <a:t>Birth date needs to be transformed into real age of the respondents.</a:t>
            </a:r>
          </a:p>
        </p:txBody>
      </p:sp>
      <p:sp>
        <p:nvSpPr>
          <p:cNvPr id="4" name="TextBox 1"/>
          <p:cNvSpPr txBox="1">
            <a:spLocks noChangeArrowheads="1"/>
          </p:cNvSpPr>
          <p:nvPr/>
        </p:nvSpPr>
        <p:spPr bwMode="auto">
          <a:xfrm>
            <a:off x="5120640" y="685800"/>
            <a:ext cx="7071360" cy="5947782"/>
          </a:xfrm>
          <a:prstGeom prst="rect">
            <a:avLst/>
          </a:prstGeom>
          <a:solidFill>
            <a:srgbClr val="DCE6F2"/>
          </a:solidFill>
          <a:ln w="9525">
            <a:solidFill>
              <a:srgbClr val="0000FF"/>
            </a:solidFill>
            <a:miter lim="800000"/>
            <a:headEnd/>
            <a:tailEnd/>
          </a:ln>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FF"/>
                </a:solidFill>
                <a:effectLst/>
                <a:uLnTx/>
                <a:uFillTx/>
                <a:latin typeface="Arial" charset="0"/>
                <a:ea typeface="ＭＳ Ｐゴシック" pitchFamily="34" charset="-128"/>
                <a:cs typeface="+mn-cs"/>
              </a:rPr>
              <a:t>Summated and Average Summated Score using SPSS</a:t>
            </a:r>
          </a:p>
          <a:p>
            <a:pPr marL="457200" marR="0" lvl="0" indent="-457200" algn="l" defTabSz="914400" rtl="0" eaLnBrk="1" fontAlgn="auto" latinLnBrk="0" hangingPunct="1">
              <a:lnSpc>
                <a:spcPct val="100000"/>
              </a:lnSpc>
              <a:spcBef>
                <a:spcPts val="300"/>
              </a:spcBef>
              <a:spcAft>
                <a:spcPts val="0"/>
              </a:spcAft>
              <a:buClrTx/>
              <a:buSzTx/>
              <a:buFont typeface="+mj-lt"/>
              <a:buAutoNum type="arabicParenR"/>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Select </a:t>
            </a:r>
            <a:r>
              <a:rPr kumimoji="0" lang="en-US"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Transform Compute Variable</a:t>
            </a:r>
          </a:p>
          <a:p>
            <a:pPr marL="457200" marR="0" lvl="0" indent="-4572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Type the </a:t>
            </a:r>
            <a:r>
              <a:rPr kumimoji="0" lang="en-US"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variable name </a:t>
            </a: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in the box labelled </a:t>
            </a:r>
            <a:r>
              <a:rPr kumimoji="0" lang="en-US"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Target Variable</a:t>
            </a:r>
          </a:p>
          <a:p>
            <a:pPr marL="457200" marR="0" lvl="0" indent="-4572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Click on </a:t>
            </a:r>
            <a:r>
              <a:rPr kumimoji="0" lang="en-US"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parentheses </a:t>
            </a: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to place in </a:t>
            </a:r>
            <a:r>
              <a:rPr kumimoji="0" lang="en-US"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Numeric Expression box</a:t>
            </a:r>
          </a:p>
          <a:p>
            <a:pPr marL="457200" marR="0" lvl="0" indent="-4572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 </a:t>
            </a:r>
            <a:r>
              <a:rPr kumimoji="0" lang="en-US"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Highlight </a:t>
            </a: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first variable of interest and click on </a:t>
            </a:r>
            <a:r>
              <a:rPr kumimoji="0" lang="en-US"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arrow box</a:t>
            </a:r>
          </a:p>
          <a:p>
            <a:pPr marL="457200" marR="0" lvl="0" indent="-4572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Click on </a:t>
            </a: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a:t>
            </a: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 sign</a:t>
            </a:r>
          </a:p>
          <a:p>
            <a:pPr marL="457200" marR="0" lvl="0" indent="-4572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Repeat (4) and (5) unless all variables of interest are placed in Numeric</a:t>
            </a:r>
          </a:p>
          <a:p>
            <a:pPr marL="457200" marR="0" lvl="0" indent="-4572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Expression box</a:t>
            </a:r>
          </a:p>
          <a:p>
            <a:pPr marL="457200" marR="0" lvl="0" indent="-4572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Click </a:t>
            </a:r>
            <a:r>
              <a:rPr kumimoji="0" lang="en-US"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OK </a:t>
            </a: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to get the </a:t>
            </a:r>
            <a:r>
              <a:rPr kumimoji="0" lang="en-US" sz="2000" b="1" i="1"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summated score </a:t>
            </a: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(skip step 7 if interested in average summated score)</a:t>
            </a:r>
          </a:p>
          <a:p>
            <a:pPr marL="457200" marR="0" lvl="0" indent="-4572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Click on the </a:t>
            </a:r>
            <a:r>
              <a:rPr kumimoji="0" lang="en-US"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cursor </a:t>
            </a: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to place it after parentheses and then click slash </a:t>
            </a: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a:t>
            </a:r>
            <a:r>
              <a:rPr kumimoji="0" lang="en-US" altLang="ja-JP"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a:t>
            </a: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a:t>
            </a:r>
            <a:r>
              <a:rPr kumimoji="0" lang="en-US" altLang="ja-JP"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 sign</a:t>
            </a:r>
          </a:p>
          <a:p>
            <a:pPr marL="457200" marR="0" lvl="0" indent="-4572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Click on required </a:t>
            </a:r>
            <a:r>
              <a:rPr kumimoji="0" lang="en-US"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number </a:t>
            </a:r>
            <a:r>
              <a:rPr kumimoji="0" 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(the required number is total number of variables in Numeric Expression box)</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Click </a:t>
            </a:r>
            <a:r>
              <a:rPr kumimoji="0" lang="en-US" sz="18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OK </a:t>
            </a:r>
            <a:r>
              <a:rPr kumimoji="0" lang="en-US"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to get the </a:t>
            </a:r>
            <a:r>
              <a:rPr kumimoji="0" lang="en-US" sz="1800" b="1" i="1"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average summated score </a:t>
            </a:r>
            <a:endParaRPr kumimoji="0" lang="en-US"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931164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89D3E0-BA02-41D3-B2AC-8FD6AA893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7EE86111-9D49-41CE-8E7B-C0191DC85D1C}"/>
              </a:ext>
            </a:extLst>
          </p:cNvPr>
          <p:cNvSpPr>
            <a:spLocks noGrp="1"/>
          </p:cNvSpPr>
          <p:nvPr>
            <p:ph type="title"/>
          </p:nvPr>
        </p:nvSpPr>
        <p:spPr>
          <a:xfrm>
            <a:off x="0" y="528160"/>
            <a:ext cx="3966463" cy="5571900"/>
          </a:xfrm>
        </p:spPr>
        <p:txBody>
          <a:bodyPr vert="horz" lIns="91440" tIns="45720" rIns="91440" bIns="45720" rtlCol="0" anchor="ctr">
            <a:normAutofit/>
          </a:bodyPr>
          <a:lstStyle/>
          <a:p>
            <a:pPr algn="l">
              <a:lnSpc>
                <a:spcPct val="90000"/>
              </a:lnSpc>
            </a:pPr>
            <a:r>
              <a:rPr lang="en-US" sz="5200" dirty="0"/>
              <a:t>Transforming data</a:t>
            </a:r>
          </a:p>
        </p:txBody>
      </p:sp>
      <p:pic>
        <p:nvPicPr>
          <p:cNvPr id="5" name="Picture 4">
            <a:extLst>
              <a:ext uri="{FF2B5EF4-FFF2-40B4-BE49-F238E27FC236}">
                <a16:creationId xmlns:a16="http://schemas.microsoft.com/office/drawing/2014/main" id="{7FA61BBA-0122-4DD9-A334-26C9E203CB62}"/>
              </a:ext>
            </a:extLst>
          </p:cNvPr>
          <p:cNvPicPr>
            <a:picLocks noChangeAspect="1"/>
          </p:cNvPicPr>
          <p:nvPr/>
        </p:nvPicPr>
        <p:blipFill rotWithShape="1">
          <a:blip r:embed="rId2"/>
          <a:srcRect l="673" r="6933" b="-1"/>
          <a:stretch/>
        </p:blipFill>
        <p:spPr>
          <a:xfrm>
            <a:off x="3701142" y="0"/>
            <a:ext cx="8487809" cy="6858000"/>
          </a:xfrm>
          <a:prstGeom prst="rect">
            <a:avLst/>
          </a:prstGeom>
        </p:spPr>
      </p:pic>
    </p:spTree>
    <p:extLst>
      <p:ext uri="{BB962C8B-B14F-4D97-AF65-F5344CB8AC3E}">
        <p14:creationId xmlns:p14="http://schemas.microsoft.com/office/powerpoint/2010/main" val="1606638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C2B4C057-5F36-4297-812B-C8B1FB33EFD3}"/>
              </a:ext>
            </a:extLst>
          </p:cNvPr>
          <p:cNvSpPr>
            <a:spLocks noGrp="1" noChangeArrowheads="1"/>
          </p:cNvSpPr>
          <p:nvPr>
            <p:ph type="title"/>
          </p:nvPr>
        </p:nvSpPr>
        <p:spPr>
          <a:xfrm>
            <a:off x="0" y="0"/>
            <a:ext cx="2799471" cy="1143000"/>
          </a:xfrm>
        </p:spPr>
        <p:txBody>
          <a:bodyPr>
            <a:normAutofit/>
          </a:bodyPr>
          <a:lstStyle/>
          <a:p>
            <a:r>
              <a:rPr lang="en-US" altLang="ja-JP" sz="3200" dirty="0">
                <a:solidFill>
                  <a:srgbClr val="FF0000"/>
                </a:solidFill>
                <a:latin typeface="Arial" panose="020B0604020202020204" pitchFamily="34" charset="0"/>
                <a:ea typeface="MS PGothic" panose="020B0600070205080204" pitchFamily="34" charset="-128"/>
              </a:rPr>
              <a:t>Transforming data</a:t>
            </a:r>
          </a:p>
        </p:txBody>
      </p:sp>
      <p:sp>
        <p:nvSpPr>
          <p:cNvPr id="5124" name="Rectangle 3">
            <a:extLst>
              <a:ext uri="{FF2B5EF4-FFF2-40B4-BE49-F238E27FC236}">
                <a16:creationId xmlns:a16="http://schemas.microsoft.com/office/drawing/2014/main" id="{AE7700FB-1162-48DF-AD44-47F2615B1272}"/>
              </a:ext>
            </a:extLst>
          </p:cNvPr>
          <p:cNvSpPr>
            <a:spLocks noGrp="1" noChangeArrowheads="1"/>
          </p:cNvSpPr>
          <p:nvPr>
            <p:ph type="body" sz="half" idx="1"/>
          </p:nvPr>
        </p:nvSpPr>
        <p:spPr>
          <a:xfrm>
            <a:off x="2641600" y="0"/>
            <a:ext cx="6991613" cy="1730326"/>
          </a:xfrm>
          <a:ln>
            <a:solidFill>
              <a:srgbClr val="FF0000"/>
            </a:solidFill>
          </a:ln>
        </p:spPr>
        <p:txBody>
          <a:bodyPr>
            <a:normAutofit lnSpcReduction="10000"/>
          </a:bodyPr>
          <a:lstStyle/>
          <a:p>
            <a:r>
              <a:rPr lang="en-US" altLang="ja-JP" sz="2000" dirty="0">
                <a:latin typeface="Arial" panose="020B0604020202020204" pitchFamily="34" charset="0"/>
                <a:ea typeface="MS PGothic" panose="020B0600070205080204" pitchFamily="34" charset="-128"/>
              </a:rPr>
              <a:t>Click ‘Transform’ and then click ‘Compute Variable…’</a:t>
            </a:r>
          </a:p>
          <a:p>
            <a:r>
              <a:rPr lang="en-US" altLang="ja-JP" sz="2000" dirty="0">
                <a:latin typeface="Arial" panose="020B0604020202020204" pitchFamily="34" charset="0"/>
                <a:ea typeface="MS PGothic" panose="020B0600070205080204" pitchFamily="34" charset="-128"/>
              </a:rPr>
              <a:t>For each Variable – Move the Questions to the </a:t>
            </a:r>
            <a:r>
              <a:rPr lang="en-US" altLang="ja-JP" sz="2000" b="1" dirty="0">
                <a:latin typeface="Arial" panose="020B0604020202020204" pitchFamily="34" charset="0"/>
                <a:ea typeface="MS PGothic" panose="020B0600070205080204" pitchFamily="34" charset="-128"/>
              </a:rPr>
              <a:t>Numeric Expression </a:t>
            </a:r>
            <a:r>
              <a:rPr lang="en-US" altLang="ja-JP" sz="2000" dirty="0">
                <a:latin typeface="Arial" panose="020B0604020202020204" pitchFamily="34" charset="0"/>
                <a:ea typeface="MS PGothic" panose="020B0600070205080204" pitchFamily="34" charset="-128"/>
              </a:rPr>
              <a:t>Box</a:t>
            </a:r>
          </a:p>
          <a:p>
            <a:r>
              <a:rPr lang="en-US" altLang="ja-JP" sz="2000" dirty="0">
                <a:latin typeface="Arial" panose="020B0604020202020204" pitchFamily="34" charset="0"/>
                <a:ea typeface="MS PGothic" panose="020B0600070205080204" pitchFamily="34" charset="-128"/>
              </a:rPr>
              <a:t>Type name of Variable in </a:t>
            </a:r>
            <a:r>
              <a:rPr lang="en-US" altLang="ja-JP" sz="2000" b="1" dirty="0">
                <a:latin typeface="Arial" panose="020B0604020202020204" pitchFamily="34" charset="0"/>
                <a:ea typeface="MS PGothic" panose="020B0600070205080204" pitchFamily="34" charset="-128"/>
              </a:rPr>
              <a:t>Target Variable </a:t>
            </a:r>
            <a:r>
              <a:rPr lang="en-US" altLang="ja-JP" sz="2000" dirty="0">
                <a:latin typeface="Arial" panose="020B0604020202020204" pitchFamily="34" charset="0"/>
                <a:ea typeface="MS PGothic" panose="020B0600070205080204" pitchFamily="34" charset="-128"/>
              </a:rPr>
              <a:t>Box</a:t>
            </a:r>
          </a:p>
          <a:p>
            <a:r>
              <a:rPr lang="en-US" altLang="ja-JP" sz="2000" dirty="0">
                <a:latin typeface="Arial" panose="020B0604020202020204" pitchFamily="34" charset="0"/>
                <a:ea typeface="MS PGothic" panose="020B0600070205080204" pitchFamily="34" charset="-128"/>
              </a:rPr>
              <a:t>Press OK</a:t>
            </a:r>
          </a:p>
        </p:txBody>
      </p:sp>
      <p:pic>
        <p:nvPicPr>
          <p:cNvPr id="4" name="Picture 3">
            <a:extLst>
              <a:ext uri="{FF2B5EF4-FFF2-40B4-BE49-F238E27FC236}">
                <a16:creationId xmlns:a16="http://schemas.microsoft.com/office/drawing/2014/main" id="{F406EC80-23D8-40CC-AC23-C2E19C46254B}"/>
              </a:ext>
            </a:extLst>
          </p:cNvPr>
          <p:cNvPicPr>
            <a:picLocks noChangeAspect="1"/>
          </p:cNvPicPr>
          <p:nvPr/>
        </p:nvPicPr>
        <p:blipFill>
          <a:blip r:embed="rId3"/>
          <a:stretch>
            <a:fillRect/>
          </a:stretch>
        </p:blipFill>
        <p:spPr>
          <a:xfrm>
            <a:off x="59427" y="1730326"/>
            <a:ext cx="12132573" cy="5008099"/>
          </a:xfrm>
          <a:prstGeom prst="rect">
            <a:avLst/>
          </a:prstGeom>
        </p:spPr>
      </p:pic>
      <p:cxnSp>
        <p:nvCxnSpPr>
          <p:cNvPr id="6" name="Straight Arrow Connector 5">
            <a:extLst>
              <a:ext uri="{FF2B5EF4-FFF2-40B4-BE49-F238E27FC236}">
                <a16:creationId xmlns:a16="http://schemas.microsoft.com/office/drawing/2014/main" id="{060B6687-78AB-42AD-AAC5-2A54F0D3B1E6}"/>
              </a:ext>
            </a:extLst>
          </p:cNvPr>
          <p:cNvCxnSpPr>
            <a:cxnSpLocks/>
          </p:cNvCxnSpPr>
          <p:nvPr/>
        </p:nvCxnSpPr>
        <p:spPr>
          <a:xfrm flipH="1">
            <a:off x="6893169" y="1237957"/>
            <a:ext cx="2966448" cy="1603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2B26847-A87E-4E5A-8595-662014D97E50}"/>
              </a:ext>
            </a:extLst>
          </p:cNvPr>
          <p:cNvSpPr txBox="1"/>
          <p:nvPr/>
        </p:nvSpPr>
        <p:spPr>
          <a:xfrm>
            <a:off x="9766852" y="874643"/>
            <a:ext cx="2310825" cy="369332"/>
          </a:xfrm>
          <a:prstGeom prst="rect">
            <a:avLst/>
          </a:prstGeom>
          <a:noFill/>
          <a:ln>
            <a:solidFill>
              <a:schemeClr val="accent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0" i="0" u="none" strike="noStrike" kern="1200" cap="none" spc="0" normalizeH="0" baseline="0" noProof="0" dirty="0">
                <a:ln>
                  <a:noFill/>
                </a:ln>
                <a:solidFill>
                  <a:prstClr val="black"/>
                </a:solidFill>
                <a:effectLst/>
                <a:uLnTx/>
                <a:uFillTx/>
                <a:latin typeface="Calibri"/>
                <a:ea typeface="+mn-ea"/>
                <a:cs typeface="+mn-cs"/>
              </a:rPr>
              <a:t>Move in the 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4" name="Picture 7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698" name="Rectangle 2"/>
          <p:cNvSpPr>
            <a:spLocks noGrp="1" noChangeArrowheads="1"/>
          </p:cNvSpPr>
          <p:nvPr>
            <p:ph type="title"/>
          </p:nvPr>
        </p:nvSpPr>
        <p:spPr>
          <a:xfrm>
            <a:off x="5800012" y="70003"/>
            <a:ext cx="4977976" cy="1454051"/>
          </a:xfrm>
        </p:spPr>
        <p:txBody>
          <a:bodyPr>
            <a:normAutofit/>
          </a:bodyPr>
          <a:lstStyle/>
          <a:p>
            <a:pPr eaLnBrk="1" hangingPunct="1"/>
            <a:r>
              <a:rPr lang="en-US" altLang="ja-JP" dirty="0">
                <a:solidFill>
                  <a:srgbClr val="000000"/>
                </a:solidFill>
                <a:latin typeface="Arial" pitchFamily="34" charset="0"/>
              </a:rPr>
              <a:t>Introduction: What is SPSS?</a:t>
            </a:r>
          </a:p>
        </p:txBody>
      </p:sp>
      <p:sp>
        <p:nvSpPr>
          <p:cNvPr id="7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07B6A9A6-7DC0-4016-885E-9850F04C88D3}"/>
              </a:ext>
            </a:extLst>
          </p:cNvPr>
          <p:cNvPicPr>
            <a:picLocks noChangeAspect="1"/>
          </p:cNvPicPr>
          <p:nvPr/>
        </p:nvPicPr>
        <p:blipFill rotWithShape="1">
          <a:blip r:embed="rId4">
            <a:alphaModFix/>
          </a:blip>
          <a:srcRect l="30293" r="15966"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29699" name="Rectangle 3"/>
          <p:cNvSpPr>
            <a:spLocks noGrp="1" noChangeArrowheads="1"/>
          </p:cNvSpPr>
          <p:nvPr>
            <p:ph idx="1"/>
          </p:nvPr>
        </p:nvSpPr>
        <p:spPr>
          <a:xfrm>
            <a:off x="5000438" y="1524054"/>
            <a:ext cx="7191562" cy="5333946"/>
          </a:xfrm>
        </p:spPr>
        <p:txBody>
          <a:bodyPr anchor="ctr">
            <a:normAutofit/>
          </a:bodyPr>
          <a:lstStyle/>
          <a:p>
            <a:pPr eaLnBrk="1" hangingPunct="1"/>
            <a:r>
              <a:rPr lang="en-US" altLang="ja-JP" sz="2800" dirty="0">
                <a:solidFill>
                  <a:srgbClr val="000000"/>
                </a:solidFill>
                <a:latin typeface="Arial" pitchFamily="34" charset="0"/>
              </a:rPr>
              <a:t>Originally it is an acronym of </a:t>
            </a:r>
            <a:r>
              <a:rPr lang="en-US" altLang="ja-JP" sz="2800" b="1" dirty="0">
                <a:solidFill>
                  <a:srgbClr val="000000"/>
                </a:solidFill>
                <a:latin typeface="Arial" pitchFamily="34" charset="0"/>
              </a:rPr>
              <a:t>Statistical Package for the Social Science</a:t>
            </a:r>
            <a:r>
              <a:rPr lang="en-US" altLang="ja-JP" sz="2800" dirty="0">
                <a:solidFill>
                  <a:srgbClr val="000000"/>
                </a:solidFill>
                <a:latin typeface="Arial" pitchFamily="34" charset="0"/>
              </a:rPr>
              <a:t> but now it stands for Statistical Product and Service Solutions</a:t>
            </a:r>
          </a:p>
          <a:p>
            <a:pPr eaLnBrk="1" hangingPunct="1"/>
            <a:endParaRPr lang="en-US" altLang="ja-JP" sz="2800" dirty="0">
              <a:solidFill>
                <a:srgbClr val="000000"/>
              </a:solidFill>
              <a:latin typeface="Arial" pitchFamily="34" charset="0"/>
            </a:endParaRPr>
          </a:p>
          <a:p>
            <a:pPr eaLnBrk="1" hangingPunct="1"/>
            <a:r>
              <a:rPr lang="en-US" altLang="ja-JP" sz="2800" dirty="0">
                <a:solidFill>
                  <a:srgbClr val="000000"/>
                </a:solidFill>
                <a:latin typeface="Arial" pitchFamily="34" charset="0"/>
              </a:rPr>
              <a:t>One of the most popular statistical packages which can perform highly complex data manipulation and analysis with simple instructions</a:t>
            </a:r>
          </a:p>
        </p:txBody>
      </p:sp>
    </p:spTree>
    <p:extLst>
      <p:ext uri="{BB962C8B-B14F-4D97-AF65-F5344CB8AC3E}">
        <p14:creationId xmlns:p14="http://schemas.microsoft.com/office/powerpoint/2010/main" val="3808651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8763000" cy="563562"/>
          </a:xfrm>
        </p:spPr>
        <p:txBody>
          <a:bodyPr>
            <a:normAutofit fontScale="90000"/>
          </a:bodyPr>
          <a:lstStyle/>
          <a:p>
            <a:r>
              <a:rPr lang="en-US" dirty="0">
                <a:solidFill>
                  <a:srgbClr val="FF0000"/>
                </a:solidFill>
              </a:rPr>
              <a:t>Transforming: Adding total scores</a:t>
            </a:r>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14401"/>
            <a:ext cx="1201380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92" y="5370343"/>
            <a:ext cx="1170900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2581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9BB68-AD31-624D-3352-BDC65EE2EF93}"/>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407403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C9B752-504F-4803-92CD-5373B8220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A5C2A117-93B7-4C54-9DCE-BDD4A5A05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167148"/>
            <a:ext cx="606972" cy="3690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C262B97F-B393-4C41-A3C9-DD240F982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Content Placeholder 3">
            <a:extLst>
              <a:ext uri="{FF2B5EF4-FFF2-40B4-BE49-F238E27FC236}">
                <a16:creationId xmlns:a16="http://schemas.microsoft.com/office/drawing/2014/main" id="{8B1C4C31-C03A-4BCE-B4B5-37EAA9FB2A00}"/>
              </a:ext>
            </a:extLst>
          </p:cNvPr>
          <p:cNvPicPr>
            <a:picLocks noGrp="1" noChangeAspect="1"/>
          </p:cNvPicPr>
          <p:nvPr>
            <p:ph idx="1"/>
          </p:nvPr>
        </p:nvPicPr>
        <p:blipFill rotWithShape="1">
          <a:blip r:embed="rId2"/>
          <a:srcRect t="1005" r="-1" b="20089"/>
          <a:stretch/>
        </p:blipFill>
        <p:spPr>
          <a:xfrm>
            <a:off x="-2" y="-1"/>
            <a:ext cx="12192002" cy="6858000"/>
          </a:xfrm>
          <a:prstGeom prst="rect">
            <a:avLst/>
          </a:prstGeom>
        </p:spPr>
      </p:pic>
    </p:spTree>
    <p:extLst>
      <p:ext uri="{BB962C8B-B14F-4D97-AF65-F5344CB8AC3E}">
        <p14:creationId xmlns:p14="http://schemas.microsoft.com/office/powerpoint/2010/main" val="3828082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EBFDB7D-DD97-44CE-AFFB-458781A3D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Content Placeholder 3">
            <a:extLst>
              <a:ext uri="{FF2B5EF4-FFF2-40B4-BE49-F238E27FC236}">
                <a16:creationId xmlns:a16="http://schemas.microsoft.com/office/drawing/2014/main" id="{895A7703-613A-478B-8E91-BD996800C04F}"/>
              </a:ext>
            </a:extLst>
          </p:cNvPr>
          <p:cNvPicPr>
            <a:picLocks noGrp="1" noChangeAspect="1"/>
          </p:cNvPicPr>
          <p:nvPr>
            <p:ph idx="1"/>
          </p:nvPr>
        </p:nvPicPr>
        <p:blipFill rotWithShape="1">
          <a:blip r:embed="rId2"/>
          <a:srcRect r="-1" b="1389"/>
          <a:stretch/>
        </p:blipFill>
        <p:spPr>
          <a:xfrm>
            <a:off x="20" y="1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23"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26" name="Picture 2">
            <a:extLst>
              <a:ext uri="{FF2B5EF4-FFF2-40B4-BE49-F238E27FC236}">
                <a16:creationId xmlns:a16="http://schemas.microsoft.com/office/drawing/2014/main" id="{9CABF6CA-9901-4A22-BF3B-89A0BA4FF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9546" y="468490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9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DB6CD186-70A6-4C62-AB6E-73B6E396C30C}"/>
              </a:ext>
            </a:extLst>
          </p:cNvPr>
          <p:cNvSpPr>
            <a:spLocks noGrp="1"/>
          </p:cNvSpPr>
          <p:nvPr>
            <p:ph type="title"/>
          </p:nvPr>
        </p:nvSpPr>
        <p:spPr>
          <a:xfrm>
            <a:off x="841248" y="334644"/>
            <a:ext cx="10509504" cy="1076914"/>
          </a:xfrm>
        </p:spPr>
        <p:txBody>
          <a:bodyPr anchor="ctr">
            <a:normAutofit/>
          </a:bodyPr>
          <a:lstStyle/>
          <a:p>
            <a:r>
              <a:rPr lang="en-MY" sz="4000" b="1"/>
              <a:t>How to Open a New File</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A96BA768-201B-4755-8CDC-95746D2820CD}"/>
              </a:ext>
            </a:extLst>
          </p:cNvPr>
          <p:cNvGraphicFramePr>
            <a:graphicFrameLocks noGrp="1"/>
          </p:cNvGraphicFramePr>
          <p:nvPr>
            <p:ph idx="1"/>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8545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2">
            <a:extLst>
              <a:ext uri="{FF2B5EF4-FFF2-40B4-BE49-F238E27FC236}">
                <a16:creationId xmlns:a16="http://schemas.microsoft.com/office/drawing/2014/main" id="{417610EC-D351-4C4E-AE05-1974C567D3D0}"/>
              </a:ext>
            </a:extLst>
          </p:cNvPr>
          <p:cNvSpPr>
            <a:spLocks noGrp="1"/>
          </p:cNvSpPr>
          <p:nvPr>
            <p:ph type="title"/>
          </p:nvPr>
        </p:nvSpPr>
        <p:spPr>
          <a:xfrm>
            <a:off x="2970214" y="304800"/>
            <a:ext cx="6859587" cy="762000"/>
          </a:xfrm>
        </p:spPr>
        <p:txBody>
          <a:bodyPr/>
          <a:lstStyle/>
          <a:p>
            <a:pPr rtl="0" eaLnBrk="1" hangingPunct="1"/>
            <a:r>
              <a:rPr lang="en-US" altLang="en-US">
                <a:solidFill>
                  <a:srgbClr val="FF0000"/>
                </a:solidFill>
              </a:rPr>
              <a:t>Import data from Excel </a:t>
            </a:r>
            <a:endParaRPr lang="en-US" altLang="en-US" dirty="0">
              <a:solidFill>
                <a:srgbClr val="FF0000"/>
              </a:solidFill>
            </a:endParaRPr>
          </a:p>
        </p:txBody>
      </p:sp>
      <p:sp>
        <p:nvSpPr>
          <p:cNvPr id="12291" name="Content Placeholder 1">
            <a:extLst>
              <a:ext uri="{FF2B5EF4-FFF2-40B4-BE49-F238E27FC236}">
                <a16:creationId xmlns:a16="http://schemas.microsoft.com/office/drawing/2014/main" id="{81A20761-95A9-4B14-B1BF-F9D0F82D4FC2}"/>
              </a:ext>
            </a:extLst>
          </p:cNvPr>
          <p:cNvSpPr>
            <a:spLocks noGrp="1"/>
          </p:cNvSpPr>
          <p:nvPr>
            <p:ph idx="1"/>
          </p:nvPr>
        </p:nvSpPr>
        <p:spPr>
          <a:xfrm>
            <a:off x="228599" y="1295400"/>
            <a:ext cx="11801475" cy="1828800"/>
          </a:xfrm>
        </p:spPr>
        <p:txBody>
          <a:bodyPr>
            <a:normAutofit fontScale="92500" lnSpcReduction="20000"/>
          </a:bodyPr>
          <a:lstStyle/>
          <a:p>
            <a:pPr algn="l" rtl="0" eaLnBrk="1" hangingPunct="1"/>
            <a:r>
              <a:rPr lang="en-US" altLang="en-US"/>
              <a:t>Select File            Open            Data</a:t>
            </a:r>
          </a:p>
          <a:p>
            <a:pPr algn="l" rtl="0" eaLnBrk="1" hangingPunct="1"/>
            <a:r>
              <a:rPr lang="en-US" altLang="en-US"/>
              <a:t>Choose </a:t>
            </a:r>
            <a:r>
              <a:rPr lang="en-US" altLang="en-US" b="1"/>
              <a:t>Excel</a:t>
            </a:r>
            <a:r>
              <a:rPr lang="en-US" altLang="en-US"/>
              <a:t> as file type</a:t>
            </a:r>
          </a:p>
          <a:p>
            <a:pPr algn="l" rtl="0" eaLnBrk="1" hangingPunct="1"/>
            <a:r>
              <a:rPr lang="en-US" altLang="en-US"/>
              <a:t>Select the file you want to import</a:t>
            </a:r>
          </a:p>
          <a:p>
            <a:pPr algn="l" rtl="0" eaLnBrk="1" hangingPunct="1"/>
            <a:r>
              <a:rPr lang="en-US" altLang="en-US"/>
              <a:t>Then click Open </a:t>
            </a:r>
          </a:p>
          <a:p>
            <a:pPr algn="l" rtl="0" eaLnBrk="1" hangingPunct="1">
              <a:buFont typeface="Wingdings 2" panose="05020102010507070707" pitchFamily="18" charset="2"/>
              <a:buNone/>
            </a:pPr>
            <a:endParaRPr lang="en-US" altLang="en-US" dirty="0"/>
          </a:p>
        </p:txBody>
      </p:sp>
      <p:sp>
        <p:nvSpPr>
          <p:cNvPr id="12292" name="Slide Number Placeholder 7">
            <a:extLst>
              <a:ext uri="{FF2B5EF4-FFF2-40B4-BE49-F238E27FC236}">
                <a16:creationId xmlns:a16="http://schemas.microsoft.com/office/drawing/2014/main" id="{C527F60F-2990-4725-B6A4-52E4FED76C3C}"/>
              </a:ext>
            </a:extLst>
          </p:cNvPr>
          <p:cNvSpPr>
            <a:spLocks noGrp="1"/>
          </p:cNvSpPr>
          <p:nvPr>
            <p:ph type="sldNum" sz="quarter" idx="12"/>
          </p:nvPr>
        </p:nvSpPr>
        <p:spPr>
          <a:xfrm>
            <a:off x="9840913" y="6434138"/>
            <a:ext cx="6096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D259B9B-E74C-4E9E-A908-B88BD948CC69}"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cxnSp>
        <p:nvCxnSpPr>
          <p:cNvPr id="26" name="Straight Arrow Connector 25">
            <a:extLst>
              <a:ext uri="{FF2B5EF4-FFF2-40B4-BE49-F238E27FC236}">
                <a16:creationId xmlns:a16="http://schemas.microsoft.com/office/drawing/2014/main" id="{5883EAC5-B266-47BB-A3E6-BFD43239F96B}"/>
              </a:ext>
            </a:extLst>
          </p:cNvPr>
          <p:cNvCxnSpPr/>
          <p:nvPr/>
        </p:nvCxnSpPr>
        <p:spPr>
          <a:xfrm>
            <a:off x="4086225" y="1544638"/>
            <a:ext cx="762000" cy="1587"/>
          </a:xfrm>
          <a:prstGeom prst="straightConnector1">
            <a:avLst/>
          </a:prstGeom>
          <a:ln>
            <a:solidFill>
              <a:srgbClr val="C00000"/>
            </a:solidFill>
            <a:tailEnd type="arrow"/>
          </a:ln>
        </p:spPr>
        <p:style>
          <a:lnRef idx="3">
            <a:schemeClr val="accent6"/>
          </a:lnRef>
          <a:fillRef idx="0">
            <a:schemeClr val="accent6"/>
          </a:fillRef>
          <a:effectRef idx="2">
            <a:schemeClr val="accent6"/>
          </a:effectRef>
          <a:fontRef idx="minor">
            <a:schemeClr val="tx1"/>
          </a:fontRef>
        </p:style>
      </p:cxnSp>
      <p:cxnSp>
        <p:nvCxnSpPr>
          <p:cNvPr id="29" name="Straight Arrow Connector 28">
            <a:extLst>
              <a:ext uri="{FF2B5EF4-FFF2-40B4-BE49-F238E27FC236}">
                <a16:creationId xmlns:a16="http://schemas.microsoft.com/office/drawing/2014/main" id="{FFE2BC55-3D8B-4782-89E0-290820D0E748}"/>
              </a:ext>
            </a:extLst>
          </p:cNvPr>
          <p:cNvCxnSpPr/>
          <p:nvPr/>
        </p:nvCxnSpPr>
        <p:spPr>
          <a:xfrm>
            <a:off x="5867400" y="1558925"/>
            <a:ext cx="762000" cy="1588"/>
          </a:xfrm>
          <a:prstGeom prst="straightConnector1">
            <a:avLst/>
          </a:prstGeom>
          <a:ln>
            <a:solidFill>
              <a:srgbClr val="C00000"/>
            </a:solidFill>
            <a:tailEnd type="arrow"/>
          </a:ln>
        </p:spPr>
        <p:style>
          <a:lnRef idx="3">
            <a:schemeClr val="accent4"/>
          </a:lnRef>
          <a:fillRef idx="0">
            <a:schemeClr val="accent4"/>
          </a:fillRef>
          <a:effectRef idx="2">
            <a:schemeClr val="accent4"/>
          </a:effectRef>
          <a:fontRef idx="minor">
            <a:schemeClr val="tx1"/>
          </a:fontRef>
        </p:style>
      </p:cxnSp>
      <p:pic>
        <p:nvPicPr>
          <p:cNvPr id="3" name="Picture 2">
            <a:extLst>
              <a:ext uri="{FF2B5EF4-FFF2-40B4-BE49-F238E27FC236}">
                <a16:creationId xmlns:a16="http://schemas.microsoft.com/office/drawing/2014/main" id="{83587A4A-E5BC-4FF3-B9D4-37CCA5365508}"/>
              </a:ext>
            </a:extLst>
          </p:cNvPr>
          <p:cNvPicPr>
            <a:picLocks noChangeAspect="1"/>
          </p:cNvPicPr>
          <p:nvPr/>
        </p:nvPicPr>
        <p:blipFill>
          <a:blip r:embed="rId2"/>
          <a:stretch>
            <a:fillRect/>
          </a:stretch>
        </p:blipFill>
        <p:spPr>
          <a:xfrm>
            <a:off x="6096000" y="1752600"/>
            <a:ext cx="6062662" cy="4956174"/>
          </a:xfrm>
          <a:prstGeom prst="rect">
            <a:avLst/>
          </a:prstGeom>
        </p:spPr>
      </p:pic>
      <p:cxnSp>
        <p:nvCxnSpPr>
          <p:cNvPr id="31" name="Straight Arrow Connector 30">
            <a:extLst>
              <a:ext uri="{FF2B5EF4-FFF2-40B4-BE49-F238E27FC236}">
                <a16:creationId xmlns:a16="http://schemas.microsoft.com/office/drawing/2014/main" id="{6C489DA1-0262-4AD1-832B-F9EF974893C8}"/>
              </a:ext>
            </a:extLst>
          </p:cNvPr>
          <p:cNvCxnSpPr>
            <a:cxnSpLocks/>
          </p:cNvCxnSpPr>
          <p:nvPr/>
        </p:nvCxnSpPr>
        <p:spPr>
          <a:xfrm flipV="1">
            <a:off x="5372100" y="5105400"/>
            <a:ext cx="1676402" cy="10810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6BCAA9B-9E8F-458B-A0FF-36A17E076692}"/>
              </a:ext>
            </a:extLst>
          </p:cNvPr>
          <p:cNvPicPr>
            <a:picLocks noChangeAspect="1"/>
          </p:cNvPicPr>
          <p:nvPr/>
        </p:nvPicPr>
        <p:blipFill>
          <a:blip r:embed="rId3"/>
          <a:stretch>
            <a:fillRect/>
          </a:stretch>
        </p:blipFill>
        <p:spPr>
          <a:xfrm>
            <a:off x="-28574" y="3702845"/>
            <a:ext cx="6238875" cy="2362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2">
            <a:extLst>
              <a:ext uri="{FF2B5EF4-FFF2-40B4-BE49-F238E27FC236}">
                <a16:creationId xmlns:a16="http://schemas.microsoft.com/office/drawing/2014/main" id="{4647B249-0721-421E-87A5-E93F755E30B4}"/>
              </a:ext>
            </a:extLst>
          </p:cNvPr>
          <p:cNvSpPr>
            <a:spLocks noGrp="1"/>
          </p:cNvSpPr>
          <p:nvPr>
            <p:ph type="title"/>
          </p:nvPr>
        </p:nvSpPr>
        <p:spPr>
          <a:xfrm>
            <a:off x="2976562" y="136752"/>
            <a:ext cx="6859587" cy="990600"/>
          </a:xfrm>
        </p:spPr>
        <p:txBody>
          <a:bodyPr/>
          <a:lstStyle/>
          <a:p>
            <a:pPr rtl="0" eaLnBrk="1" hangingPunct="1"/>
            <a:r>
              <a:rPr lang="en-US" altLang="en-US" dirty="0"/>
              <a:t>Open Excel files in SPSS</a:t>
            </a:r>
          </a:p>
        </p:txBody>
      </p:sp>
      <p:sp>
        <p:nvSpPr>
          <p:cNvPr id="13315" name="Slide Number Placeholder 4">
            <a:extLst>
              <a:ext uri="{FF2B5EF4-FFF2-40B4-BE49-F238E27FC236}">
                <a16:creationId xmlns:a16="http://schemas.microsoft.com/office/drawing/2014/main" id="{CAA6E186-7983-4FFD-942F-3A6456B5B505}"/>
              </a:ext>
            </a:extLst>
          </p:cNvPr>
          <p:cNvSpPr>
            <a:spLocks noGrp="1"/>
          </p:cNvSpPr>
          <p:nvPr>
            <p:ph type="sldNum" sz="quarter" idx="12"/>
          </p:nvPr>
        </p:nvSpPr>
        <p:spPr>
          <a:xfrm>
            <a:off x="8610600" y="6324601"/>
            <a:ext cx="1905000" cy="379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2B10BF1-D0EF-47E9-A3D3-77B7F70BEF58}" type="slidenum">
              <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3BAED712-2D5F-49CC-85BF-EE8862AC69B2}"/>
              </a:ext>
            </a:extLst>
          </p:cNvPr>
          <p:cNvPicPr>
            <a:picLocks noChangeAspect="1"/>
          </p:cNvPicPr>
          <p:nvPr/>
        </p:nvPicPr>
        <p:blipFill>
          <a:blip r:embed="rId2"/>
          <a:stretch>
            <a:fillRect/>
          </a:stretch>
        </p:blipFill>
        <p:spPr>
          <a:xfrm>
            <a:off x="67468" y="883443"/>
            <a:ext cx="6105525" cy="3633787"/>
          </a:xfrm>
          <a:prstGeom prst="rect">
            <a:avLst/>
          </a:prstGeom>
        </p:spPr>
      </p:pic>
      <p:cxnSp>
        <p:nvCxnSpPr>
          <p:cNvPr id="14" name="Straight Arrow Connector 13">
            <a:extLst>
              <a:ext uri="{FF2B5EF4-FFF2-40B4-BE49-F238E27FC236}">
                <a16:creationId xmlns:a16="http://schemas.microsoft.com/office/drawing/2014/main" id="{A3BA9257-DA5C-403C-B7DD-6AA021F65A7D}"/>
              </a:ext>
            </a:extLst>
          </p:cNvPr>
          <p:cNvCxnSpPr>
            <a:cxnSpLocks/>
          </p:cNvCxnSpPr>
          <p:nvPr/>
        </p:nvCxnSpPr>
        <p:spPr>
          <a:xfrm flipV="1">
            <a:off x="2360614" y="4157663"/>
            <a:ext cx="768349" cy="776287"/>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25EAF4B-DA13-44B1-97D9-6E740E77FB29}"/>
              </a:ext>
            </a:extLst>
          </p:cNvPr>
          <p:cNvPicPr>
            <a:picLocks noChangeAspect="1"/>
          </p:cNvPicPr>
          <p:nvPr/>
        </p:nvPicPr>
        <p:blipFill>
          <a:blip r:embed="rId3"/>
          <a:stretch>
            <a:fillRect/>
          </a:stretch>
        </p:blipFill>
        <p:spPr>
          <a:xfrm>
            <a:off x="6323807" y="1178720"/>
            <a:ext cx="5495925" cy="5338762"/>
          </a:xfrm>
          <a:prstGeom prst="rect">
            <a:avLst/>
          </a:prstGeom>
        </p:spPr>
      </p:pic>
      <p:pic>
        <p:nvPicPr>
          <p:cNvPr id="4" name="Picture 3">
            <a:extLst>
              <a:ext uri="{FF2B5EF4-FFF2-40B4-BE49-F238E27FC236}">
                <a16:creationId xmlns:a16="http://schemas.microsoft.com/office/drawing/2014/main" id="{ADD7C70F-6780-4670-B08E-70A21DA4EA5A}"/>
              </a:ext>
            </a:extLst>
          </p:cNvPr>
          <p:cNvPicPr>
            <a:picLocks noChangeAspect="1"/>
          </p:cNvPicPr>
          <p:nvPr/>
        </p:nvPicPr>
        <p:blipFill>
          <a:blip r:embed="rId4"/>
          <a:stretch>
            <a:fillRect/>
          </a:stretch>
        </p:blipFill>
        <p:spPr>
          <a:xfrm>
            <a:off x="67468" y="4495800"/>
            <a:ext cx="6238875" cy="2362200"/>
          </a:xfrm>
          <a:prstGeom prst="rect">
            <a:avLst/>
          </a:prstGeom>
        </p:spPr>
      </p:pic>
    </p:spTree>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1_UCTI-Template-level-3">
  <a:themeElements>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CTI-Template-foundation-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TI-Template-foundation-lev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TI-Template-foundation-lev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TI-Template-foundation-lev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TI-Template-foundation-lev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TI-Template-foundation-lev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TI-Template-foundation-lev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TI-Template-foundation-lev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TI-Template-foundation-lev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TI-Template-foundation-lev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TI-Template-foundation-lev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TI-Template-foundation-lev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4299</Words>
  <Application>Microsoft Office PowerPoint</Application>
  <PresentationFormat>Widescreen</PresentationFormat>
  <Paragraphs>628</Paragraphs>
  <Slides>41</Slides>
  <Notes>18</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41</vt:i4>
      </vt:variant>
    </vt:vector>
  </HeadingPairs>
  <TitlesOfParts>
    <vt:vector size="56" baseType="lpstr">
      <vt:lpstr>Arial</vt:lpstr>
      <vt:lpstr>Arial Narrow</vt:lpstr>
      <vt:lpstr>Calibri</vt:lpstr>
      <vt:lpstr>Nunito</vt:lpstr>
      <vt:lpstr>SRASans1.0-Bold</vt:lpstr>
      <vt:lpstr>SRASerif1.1-Book</vt:lpstr>
      <vt:lpstr>The Hand Bold</vt:lpstr>
      <vt:lpstr>The Serif Hand Black</vt:lpstr>
      <vt:lpstr>Times New Roman</vt:lpstr>
      <vt:lpstr>Verdana</vt:lpstr>
      <vt:lpstr>Wingdings 2</vt:lpstr>
      <vt:lpstr>SketchyVTI</vt:lpstr>
      <vt:lpstr>1_UCTI-Template-level-3</vt:lpstr>
      <vt:lpstr>Office Theme</vt:lpstr>
      <vt:lpstr>Equation</vt:lpstr>
      <vt:lpstr> Topic 7 SPSS Data File Data Transformation  </vt:lpstr>
      <vt:lpstr>What is SPSS</vt:lpstr>
      <vt:lpstr>APPROPRIATE SCALES AND Coding</vt:lpstr>
      <vt:lpstr>Introduction: What is SPSS?</vt:lpstr>
      <vt:lpstr>PowerPoint Presentation</vt:lpstr>
      <vt:lpstr>PowerPoint Presentation</vt:lpstr>
      <vt:lpstr>How to Open a New File</vt:lpstr>
      <vt:lpstr>Import data from Excel </vt:lpstr>
      <vt:lpstr>Open Excel files in SPSS</vt:lpstr>
      <vt:lpstr>Reading Statistical data files of IBM and SPSS Data of IBM and SPSS statistical files are saved with the .sav extension</vt:lpstr>
      <vt:lpstr>Open New File – Add data </vt:lpstr>
      <vt:lpstr>Menus</vt:lpstr>
      <vt:lpstr>Data Editor - Creating Data in SPSS</vt:lpstr>
      <vt:lpstr>SPSS interface Data View and Variable View</vt:lpstr>
      <vt:lpstr>PowerPoint Presentation</vt:lpstr>
      <vt:lpstr>The Data View window</vt:lpstr>
      <vt:lpstr>PowerPoint Presentation</vt:lpstr>
      <vt:lpstr>Types of data</vt:lpstr>
      <vt:lpstr>Variable View</vt:lpstr>
      <vt:lpstr>The data entry process</vt:lpstr>
      <vt:lpstr>Name</vt:lpstr>
      <vt:lpstr>Type</vt:lpstr>
      <vt:lpstr>PowerPoint Presentation</vt:lpstr>
      <vt:lpstr>Label</vt:lpstr>
      <vt:lpstr>Decimals</vt:lpstr>
      <vt:lpstr>Defining the value labels</vt:lpstr>
      <vt:lpstr>Values</vt:lpstr>
      <vt:lpstr>Missing</vt:lpstr>
      <vt:lpstr>Columns and Align</vt:lpstr>
      <vt:lpstr>Measure - Scale</vt:lpstr>
      <vt:lpstr>Variable View window</vt:lpstr>
      <vt:lpstr>Variables</vt:lpstr>
      <vt:lpstr>Variables</vt:lpstr>
      <vt:lpstr>PowerPoint Presentation</vt:lpstr>
      <vt:lpstr>Saving the file</vt:lpstr>
      <vt:lpstr>How to Transform Data</vt:lpstr>
      <vt:lpstr>Data Transformation</vt:lpstr>
      <vt:lpstr>Transforming data</vt:lpstr>
      <vt:lpstr>Transforming data</vt:lpstr>
      <vt:lpstr>Transforming: Adding total scores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Topic 7 SPSS Data File Data Transformation  </dc:title>
  <dc:creator>Assoc. Prof. Dr. Jugindar Singh</dc:creator>
  <cp:lastModifiedBy>Analisa Hamdan</cp:lastModifiedBy>
  <cp:revision>1</cp:revision>
  <dcterms:created xsi:type="dcterms:W3CDTF">2022-05-20T03:06:29Z</dcterms:created>
  <dcterms:modified xsi:type="dcterms:W3CDTF">2022-05-25T05:24:18Z</dcterms:modified>
</cp:coreProperties>
</file>