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5" r:id="rId2"/>
  </p:sldMasterIdLst>
  <p:notesMasterIdLst>
    <p:notesMasterId r:id="rId24"/>
  </p:notesMasterIdLst>
  <p:sldIdLst>
    <p:sldId id="256" r:id="rId3"/>
    <p:sldId id="805" r:id="rId4"/>
    <p:sldId id="806" r:id="rId5"/>
    <p:sldId id="1152" r:id="rId6"/>
    <p:sldId id="1153" r:id="rId7"/>
    <p:sldId id="1154" r:id="rId8"/>
    <p:sldId id="812" r:id="rId9"/>
    <p:sldId id="1155" r:id="rId10"/>
    <p:sldId id="814" r:id="rId11"/>
    <p:sldId id="1156" r:id="rId12"/>
    <p:sldId id="1157" r:id="rId13"/>
    <p:sldId id="1158" r:id="rId14"/>
    <p:sldId id="669" r:id="rId15"/>
    <p:sldId id="754" r:id="rId16"/>
    <p:sldId id="755" r:id="rId17"/>
    <p:sldId id="756" r:id="rId18"/>
    <p:sldId id="757" r:id="rId19"/>
    <p:sldId id="758" r:id="rId20"/>
    <p:sldId id="759" r:id="rId21"/>
    <p:sldId id="762" r:id="rId22"/>
    <p:sldId id="113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6" d="100"/>
          <a:sy n="66" d="100"/>
        </p:scale>
        <p:origin x="8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5A1B56-A334-4212-8F96-1FD73FF14612}" type="datetimeFigureOut">
              <a:rPr lang="en-MY" smtClean="0"/>
              <a:t>2/4/2022</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B288D-5988-4ABD-8462-0EEEEC4D824D}" type="slidenum">
              <a:rPr lang="en-MY" smtClean="0"/>
              <a:t>‹#›</a:t>
            </a:fld>
            <a:endParaRPr lang="en-MY"/>
          </a:p>
        </p:txBody>
      </p:sp>
    </p:spTree>
    <p:extLst>
      <p:ext uri="{BB962C8B-B14F-4D97-AF65-F5344CB8AC3E}">
        <p14:creationId xmlns:p14="http://schemas.microsoft.com/office/powerpoint/2010/main" val="3796373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ＭＳ Ｐゴシック" panose="020B0600070205080204" pitchFamily="34" charset="-128"/>
              </a:defRPr>
            </a:lvl1pPr>
            <a:lvl2pPr marL="37931725" indent="-37474525">
              <a:defRPr>
                <a:solidFill>
                  <a:schemeClr val="tx1"/>
                </a:solidFill>
                <a:latin typeface="Rockwell" panose="02060603020205020403" pitchFamily="18" charset="0"/>
                <a:ea typeface="ＭＳ Ｐゴシック" panose="020B0600070205080204" pitchFamily="34" charset="-128"/>
              </a:defRPr>
            </a:lvl2pPr>
            <a:lvl3pPr>
              <a:defRPr>
                <a:solidFill>
                  <a:schemeClr val="tx1"/>
                </a:solidFill>
                <a:latin typeface="Rockwell" panose="02060603020205020403" pitchFamily="18" charset="0"/>
                <a:ea typeface="ＭＳ Ｐゴシック" panose="020B0600070205080204" pitchFamily="34" charset="-128"/>
              </a:defRPr>
            </a:lvl3pPr>
            <a:lvl4pPr>
              <a:defRPr>
                <a:solidFill>
                  <a:schemeClr val="tx1"/>
                </a:solidFill>
                <a:latin typeface="Rockwell" panose="02060603020205020403" pitchFamily="18" charset="0"/>
                <a:ea typeface="ＭＳ Ｐゴシック" panose="020B0600070205080204" pitchFamily="34" charset="-128"/>
              </a:defRPr>
            </a:lvl4pPr>
            <a:lvl5pPr>
              <a:defRPr>
                <a:solidFill>
                  <a:schemeClr val="tx1"/>
                </a:solidFill>
                <a:latin typeface="Rockwell" panose="02060603020205020403" pitchFamily="18" charset="0"/>
                <a:ea typeface="ＭＳ Ｐゴシック" panose="020B0600070205080204" pitchFamily="34" charset="-128"/>
              </a:defRPr>
            </a:lvl5pPr>
            <a:lvl6pPr marL="457200" fontAlgn="base">
              <a:spcBef>
                <a:spcPct val="0"/>
              </a:spcBef>
              <a:spcAft>
                <a:spcPct val="0"/>
              </a:spcAft>
              <a:defRPr>
                <a:solidFill>
                  <a:schemeClr val="tx1"/>
                </a:solidFill>
                <a:latin typeface="Rockwell" panose="02060603020205020403" pitchFamily="18" charset="0"/>
                <a:ea typeface="ＭＳ Ｐゴシック" panose="020B0600070205080204" pitchFamily="34" charset="-128"/>
              </a:defRPr>
            </a:lvl6pPr>
            <a:lvl7pPr marL="914400" fontAlgn="base">
              <a:spcBef>
                <a:spcPct val="0"/>
              </a:spcBef>
              <a:spcAft>
                <a:spcPct val="0"/>
              </a:spcAft>
              <a:defRPr>
                <a:solidFill>
                  <a:schemeClr val="tx1"/>
                </a:solidFill>
                <a:latin typeface="Rockwell" panose="02060603020205020403" pitchFamily="18" charset="0"/>
                <a:ea typeface="ＭＳ Ｐゴシック" panose="020B0600070205080204" pitchFamily="34" charset="-128"/>
              </a:defRPr>
            </a:lvl7pPr>
            <a:lvl8pPr marL="1371600" fontAlgn="base">
              <a:spcBef>
                <a:spcPct val="0"/>
              </a:spcBef>
              <a:spcAft>
                <a:spcPct val="0"/>
              </a:spcAft>
              <a:defRPr>
                <a:solidFill>
                  <a:schemeClr val="tx1"/>
                </a:solidFill>
                <a:latin typeface="Rockwell" panose="02060603020205020403" pitchFamily="18" charset="0"/>
                <a:ea typeface="ＭＳ Ｐゴシック" panose="020B0600070205080204" pitchFamily="34" charset="-128"/>
              </a:defRPr>
            </a:lvl8pPr>
            <a:lvl9pPr marL="1828800" fontAlgn="base">
              <a:spcBef>
                <a:spcPct val="0"/>
              </a:spcBef>
              <a:spcAft>
                <a:spcPct val="0"/>
              </a:spcAft>
              <a:defRPr>
                <a:solidFill>
                  <a:schemeClr val="tx1"/>
                </a:solidFill>
                <a:latin typeface="Rockwell" panose="02060603020205020403" pitchFamily="18"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1A5437-9AAE-41A2-9A26-83FD195A133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814003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3429000"/>
          </a:xfrm>
          <a:prstGeom prst="rect">
            <a:avLst/>
          </a:prstGeom>
          <a:solidFill>
            <a:srgbClr val="C44C4C"/>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10" descr="ucti_logo_transparent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17763"/>
            <a:ext cx="317076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3838575"/>
            <a:ext cx="31623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2" name="Rectangle 2"/>
          <p:cNvSpPr>
            <a:spLocks noGrp="1" noChangeArrowheads="1"/>
          </p:cNvSpPr>
          <p:nvPr>
            <p:ph type="ctrTitle"/>
          </p:nvPr>
        </p:nvSpPr>
        <p:spPr>
          <a:xfrm>
            <a:off x="3185584" y="1952626"/>
            <a:ext cx="9006416" cy="1470025"/>
          </a:xfrm>
        </p:spPr>
        <p:txBody>
          <a:bodyPr/>
          <a:lstStyle>
            <a:lvl1pPr>
              <a:defRPr/>
            </a:lvl1pPr>
          </a:lstStyle>
          <a:p>
            <a:r>
              <a:rPr lang="en-US"/>
              <a:t>Click to edit Master title style</a:t>
            </a:r>
          </a:p>
        </p:txBody>
      </p:sp>
      <p:sp>
        <p:nvSpPr>
          <p:cNvPr id="87043" name="Rectangle 3"/>
          <p:cNvSpPr>
            <a:spLocks noGrp="1" noChangeArrowheads="1"/>
          </p:cNvSpPr>
          <p:nvPr>
            <p:ph type="subTitle" idx="1"/>
          </p:nvPr>
        </p:nvSpPr>
        <p:spPr>
          <a:xfrm>
            <a:off x="3166533" y="3886200"/>
            <a:ext cx="9025467"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940043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6620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7" y="274638"/>
            <a:ext cx="2743200" cy="5948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274638"/>
            <a:ext cx="8028517" cy="594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11411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a:lstStyle/>
          <a:p>
            <a:pPr lvl="0"/>
            <a:endParaRPr lang="en-US" noProof="0"/>
          </a:p>
        </p:txBody>
      </p:sp>
      <p:sp>
        <p:nvSpPr>
          <p:cNvPr id="4" name="Rectangle 2"/>
          <p:cNvSpPr>
            <a:spLocks noGrp="1" noChangeArrowheads="1"/>
          </p:cNvSpPr>
          <p:nvPr>
            <p:ph type="ftr" sz="quarter" idx="10"/>
          </p:nvPr>
        </p:nvSpPr>
        <p:spPr/>
        <p:txBody>
          <a:bodyPr/>
          <a:lstStyle>
            <a:lvl1pPr>
              <a:defRPr/>
            </a:lvl1pPr>
          </a:lstStyle>
          <a:p>
            <a:pPr>
              <a:defRPr/>
            </a:pPr>
            <a:r>
              <a:rPr lang="en-US">
                <a:solidFill>
                  <a:srgbClr val="000000"/>
                </a:solidFill>
              </a:rPr>
              <a:t>Dr Jugindar Singh</a:t>
            </a:r>
          </a:p>
        </p:txBody>
      </p:sp>
      <p:sp>
        <p:nvSpPr>
          <p:cNvPr id="5" name="Rectangle 3"/>
          <p:cNvSpPr>
            <a:spLocks noGrp="1" noChangeArrowheads="1"/>
          </p:cNvSpPr>
          <p:nvPr>
            <p:ph type="sldNum" sz="quarter" idx="11"/>
          </p:nvPr>
        </p:nvSpPr>
        <p:spPr>
          <a:xfrm>
            <a:off x="8737600" y="6248400"/>
            <a:ext cx="2844800" cy="457200"/>
          </a:xfrm>
          <a:prstGeom prst="rect">
            <a:avLst/>
          </a:prstGeom>
        </p:spPr>
        <p:txBody>
          <a:bodyPr/>
          <a:lstStyle>
            <a:lvl1pPr>
              <a:defRPr>
                <a:latin typeface="Arial" charset="0"/>
              </a:defRPr>
            </a:lvl1pPr>
          </a:lstStyle>
          <a:p>
            <a:pPr fontAlgn="base">
              <a:spcBef>
                <a:spcPct val="0"/>
              </a:spcBef>
              <a:spcAft>
                <a:spcPct val="0"/>
              </a:spcAft>
              <a:defRPr/>
            </a:pPr>
            <a:fld id="{D7931FDC-28D5-43EB-954B-4A98207FB63B}"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6" name="Rectangle 16"/>
          <p:cNvSpPr>
            <a:spLocks noGrp="1" noChangeArrowheads="1"/>
          </p:cNvSpPr>
          <p:nvPr>
            <p:ph type="dt" sz="half" idx="12"/>
          </p:nvPr>
        </p:nvSpPr>
        <p:spPr>
          <a:xfrm>
            <a:off x="609600" y="6245225"/>
            <a:ext cx="2844800" cy="476250"/>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914890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solidFill>
                  <a:srgbClr val="000000"/>
                </a:solidFill>
              </a:defRPr>
            </a:lvl1pPr>
          </a:lstStyle>
          <a:p>
            <a:pPr>
              <a:defRPr/>
            </a:pPr>
            <a:r>
              <a:rPr lang="en-US"/>
              <a:t>Dr Jugindar Singh</a:t>
            </a:r>
          </a:p>
        </p:txBody>
      </p:sp>
      <p:sp>
        <p:nvSpPr>
          <p:cNvPr id="7" name="Slide Number Placeholder 6"/>
          <p:cNvSpPr>
            <a:spLocks noGrp="1"/>
          </p:cNvSpPr>
          <p:nvPr>
            <p:ph type="sldNum" sz="quarter" idx="12"/>
          </p:nvPr>
        </p:nvSpPr>
        <p:spPr>
          <a:xfrm>
            <a:off x="8737600" y="6248400"/>
            <a:ext cx="2540000" cy="45720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F017C587-FB3B-4827-B7BC-46421106A7D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78418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248400"/>
            <a:ext cx="3860800" cy="457200"/>
          </a:xfrm>
        </p:spPr>
        <p:txBody>
          <a:bodyPr/>
          <a:lstStyle>
            <a:lvl1pPr>
              <a:defRPr>
                <a:solidFill>
                  <a:srgbClr val="FFFFFF"/>
                </a:solidFill>
              </a:defRPr>
            </a:lvl1pPr>
          </a:lstStyle>
          <a:p>
            <a:pPr>
              <a:defRPr/>
            </a:pPr>
            <a:r>
              <a:rPr lang="en-US"/>
              <a:t>Dr Jugindar Singh</a:t>
            </a:r>
          </a:p>
        </p:txBody>
      </p:sp>
      <p:sp>
        <p:nvSpPr>
          <p:cNvPr id="6" name="Slide Number Placeholder 5"/>
          <p:cNvSpPr>
            <a:spLocks noGrp="1"/>
          </p:cNvSpPr>
          <p:nvPr>
            <p:ph type="sldNum" sz="quarter" idx="11"/>
          </p:nvPr>
        </p:nvSpPr>
        <p:spPr>
          <a:xfrm>
            <a:off x="8737600" y="6248400"/>
            <a:ext cx="2844800" cy="457200"/>
          </a:xfrm>
          <a:prstGeom prst="rect">
            <a:avLst/>
          </a:prstGeom>
        </p:spPr>
        <p:txBody>
          <a:bodyPr/>
          <a:lstStyle>
            <a:lvl1pPr>
              <a:defRPr>
                <a:solidFill>
                  <a:srgbClr val="FFFFFF"/>
                </a:solidFill>
                <a:latin typeface="Arial" charset="0"/>
              </a:defRPr>
            </a:lvl1pPr>
          </a:lstStyle>
          <a:p>
            <a:pPr fontAlgn="base">
              <a:spcBef>
                <a:spcPct val="0"/>
              </a:spcBef>
              <a:spcAft>
                <a:spcPct val="0"/>
              </a:spcAft>
              <a:defRPr/>
            </a:pPr>
            <a:fld id="{8503DB98-A6E7-4D43-95C1-718902247CBE}" type="slidenum">
              <a:rPr lang="en-US"/>
              <a:pPr fontAlgn="base">
                <a:spcBef>
                  <a:spcPct val="0"/>
                </a:spcBef>
                <a:spcAft>
                  <a:spcPct val="0"/>
                </a:spcAft>
                <a:defRPr/>
              </a:pPr>
              <a:t>‹#›</a:t>
            </a:fld>
            <a:endParaRPr lang="en-US"/>
          </a:p>
        </p:txBody>
      </p:sp>
      <p:sp>
        <p:nvSpPr>
          <p:cNvPr id="7" name="Date Placeholder 6"/>
          <p:cNvSpPr>
            <a:spLocks noGrp="1"/>
          </p:cNvSpPr>
          <p:nvPr>
            <p:ph type="dt" sz="half" idx="12"/>
          </p:nvPr>
        </p:nvSpPr>
        <p:spPr>
          <a:xfrm>
            <a:off x="609600" y="6245225"/>
            <a:ext cx="2844800" cy="476250"/>
          </a:xfrm>
          <a:prstGeom prst="rect">
            <a:avLst/>
          </a:prstGeom>
        </p:spPr>
        <p:txBody>
          <a:bodyPr/>
          <a:lstStyle>
            <a:lvl1pPr>
              <a:defRPr>
                <a:solidFill>
                  <a:srgbClr val="FFFFFF"/>
                </a:solidFill>
                <a:latin typeface="Arial"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1975124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4/2/2022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68479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4/2/2022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12112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4/2/2022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93824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4/2/2022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9993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4/2/2022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846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200203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4/2/2022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71653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4/2/2022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16661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4/2/2022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684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4/2/2022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537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4/2/2022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43947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4/2/2022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1184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45570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7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714128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816836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411340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72451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44496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978078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090152" y="0"/>
            <a:ext cx="2101849"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0" y="6621464"/>
            <a:ext cx="12192000" cy="236537"/>
          </a:xfrm>
          <a:prstGeom prst="rect">
            <a:avLst/>
          </a:prstGeom>
          <a:solidFill>
            <a:srgbClr val="C44C4C"/>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 name="Rectangle 4"/>
          <p:cNvSpPr>
            <a:spLocks noGrp="1" noChangeArrowheads="1"/>
          </p:cNvSpPr>
          <p:nvPr>
            <p:ph type="body" idx="1"/>
          </p:nvPr>
        </p:nvSpPr>
        <p:spPr bwMode="auto">
          <a:xfrm>
            <a:off x="630767" y="173672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6"/>
          <p:cNvSpPr>
            <a:spLocks noGrp="1" noChangeArrowheads="1"/>
          </p:cNvSpPr>
          <p:nvPr>
            <p:ph type="title"/>
          </p:nvPr>
        </p:nvSpPr>
        <p:spPr bwMode="auto">
          <a:xfrm>
            <a:off x="647700" y="274638"/>
            <a:ext cx="93895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3" name="Rectangle 7"/>
          <p:cNvSpPr>
            <a:spLocks noChangeArrowheads="1"/>
          </p:cNvSpPr>
          <p:nvPr/>
        </p:nvSpPr>
        <p:spPr bwMode="auto">
          <a:xfrm>
            <a:off x="0" y="6597650"/>
            <a:ext cx="3615267" cy="26035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Module Code and Module Title</a:t>
            </a:r>
          </a:p>
        </p:txBody>
      </p:sp>
      <p:sp>
        <p:nvSpPr>
          <p:cNvPr id="86024" name="Rectangle 8"/>
          <p:cNvSpPr>
            <a:spLocks noGrp="1" noChangeArrowheads="1"/>
          </p:cNvSpPr>
          <p:nvPr>
            <p:ph type="ftr" sz="quarter" idx="3"/>
          </p:nvPr>
        </p:nvSpPr>
        <p:spPr bwMode="auto">
          <a:xfrm>
            <a:off x="8331200" y="6623050"/>
            <a:ext cx="3860800"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a:solidFill>
                  <a:srgbClr val="000000"/>
                </a:solidFill>
              </a:rPr>
              <a:t>Dr Jugindar Singh</a:t>
            </a:r>
          </a:p>
        </p:txBody>
      </p:sp>
      <p:sp>
        <p:nvSpPr>
          <p:cNvPr id="86025" name="Rectangle 9"/>
          <p:cNvSpPr>
            <a:spLocks noChangeArrowheads="1"/>
          </p:cNvSpPr>
          <p:nvPr/>
        </p:nvSpPr>
        <p:spPr bwMode="auto">
          <a:xfrm>
            <a:off x="4233333" y="6597650"/>
            <a:ext cx="3615267" cy="26035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Title of Slides</a:t>
            </a:r>
          </a:p>
        </p:txBody>
      </p:sp>
      <p:pic>
        <p:nvPicPr>
          <p:cNvPr id="1033" name="Picture 20"/>
          <p:cNvPicPr>
            <a:picLocks noChangeAspect="1" noChangeArrowheads="1"/>
          </p:cNvPicPr>
          <p:nvPr userDrawn="1"/>
        </p:nvPicPr>
        <p:blipFill>
          <a:blip r:embed="rId16">
            <a:lum bright="72000" contrast="-64000"/>
            <a:extLst>
              <a:ext uri="{28A0092B-C50C-407E-A947-70E740481C1C}">
                <a14:useLocalDpi xmlns:a14="http://schemas.microsoft.com/office/drawing/2010/main" val="0"/>
              </a:ext>
            </a:extLst>
          </a:blip>
          <a:srcRect/>
          <a:stretch>
            <a:fillRect/>
          </a:stretch>
        </p:blipFill>
        <p:spPr bwMode="auto">
          <a:xfrm>
            <a:off x="0" y="2344739"/>
            <a:ext cx="6697133"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25189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eaLnBrk="1" fontAlgn="base" hangingPunct="1">
        <a:spcBef>
          <a:spcPct val="0"/>
        </a:spcBef>
        <a:spcAft>
          <a:spcPct val="0"/>
        </a:spcAft>
        <a:defRPr sz="3600">
          <a:solidFill>
            <a:schemeClr val="tx2"/>
          </a:solidFill>
          <a:latin typeface="Arial" charset="0"/>
        </a:defRPr>
      </a:lvl6pPr>
      <a:lvl7pPr marL="914400" algn="ctr" rtl="0" eaLnBrk="1" fontAlgn="base" hangingPunct="1">
        <a:spcBef>
          <a:spcPct val="0"/>
        </a:spcBef>
        <a:spcAft>
          <a:spcPct val="0"/>
        </a:spcAft>
        <a:defRPr sz="3600">
          <a:solidFill>
            <a:schemeClr val="tx2"/>
          </a:solidFill>
          <a:latin typeface="Arial" charset="0"/>
        </a:defRPr>
      </a:lvl7pPr>
      <a:lvl8pPr marL="1371600" algn="ctr" rtl="0" eaLnBrk="1" fontAlgn="base" hangingPunct="1">
        <a:spcBef>
          <a:spcPct val="0"/>
        </a:spcBef>
        <a:spcAft>
          <a:spcPct val="0"/>
        </a:spcAft>
        <a:defRPr sz="3600">
          <a:solidFill>
            <a:schemeClr val="tx2"/>
          </a:solidFill>
          <a:latin typeface="Arial" charset="0"/>
        </a:defRPr>
      </a:lvl8pPr>
      <a:lvl9pPr marL="1828800" algn="ctr" rtl="0" eaLnBrk="1" fontAlgn="base" hangingPunct="1">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4/2/2022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26983562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hyperlink" Target="https://www.port.ac.uk/student-life/help-and-advice/study-skills/research-reading-referencing-and-citation/verbs-for-citations"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4" name="Picture 3" descr="A stone footpath on the grassy field against the sky">
            <a:extLst>
              <a:ext uri="{FF2B5EF4-FFF2-40B4-BE49-F238E27FC236}">
                <a16:creationId xmlns:a16="http://schemas.microsoft.com/office/drawing/2014/main" id="{9AD117F3-FB5C-4FC8-9ECA-9DDCF1D6EF23}"/>
              </a:ext>
            </a:extLst>
          </p:cNvPr>
          <p:cNvPicPr>
            <a:picLocks noChangeAspect="1"/>
          </p:cNvPicPr>
          <p:nvPr/>
        </p:nvPicPr>
        <p:blipFill rotWithShape="1">
          <a:blip r:embed="rId2">
            <a:alphaModFix amt="50000"/>
          </a:blip>
          <a:srcRect t="14438" r="-1" b="10543"/>
          <a:stretch/>
        </p:blipFill>
        <p:spPr>
          <a:xfrm>
            <a:off x="20" y="10"/>
            <a:ext cx="12188930" cy="6857990"/>
          </a:xfrm>
          <a:prstGeom prst="rect">
            <a:avLst/>
          </a:prstGeom>
        </p:spPr>
      </p:pic>
      <p:sp>
        <p:nvSpPr>
          <p:cNvPr id="2" name="Title 1">
            <a:extLst>
              <a:ext uri="{FF2B5EF4-FFF2-40B4-BE49-F238E27FC236}">
                <a16:creationId xmlns:a16="http://schemas.microsoft.com/office/drawing/2014/main" id="{0845E3FF-FA11-43C7-807D-3BA60C286713}"/>
              </a:ext>
            </a:extLst>
          </p:cNvPr>
          <p:cNvSpPr>
            <a:spLocks noGrp="1"/>
          </p:cNvSpPr>
          <p:nvPr>
            <p:ph type="ctrTitle"/>
          </p:nvPr>
        </p:nvSpPr>
        <p:spPr>
          <a:xfrm>
            <a:off x="1524000" y="27432"/>
            <a:ext cx="9144000" cy="4158171"/>
          </a:xfrm>
        </p:spPr>
        <p:txBody>
          <a:bodyPr>
            <a:normAutofit/>
          </a:bodyPr>
          <a:lstStyle/>
          <a:p>
            <a:pPr algn="ctr">
              <a:lnSpc>
                <a:spcPct val="90000"/>
              </a:lnSpc>
            </a:pPr>
            <a:br>
              <a:rPr lang="en-MY" sz="8000" dirty="0"/>
            </a:br>
            <a:r>
              <a:rPr lang="en-MY" sz="8000" dirty="0"/>
              <a:t>Composing Literature Review</a:t>
            </a:r>
          </a:p>
        </p:txBody>
      </p:sp>
      <p:sp>
        <p:nvSpPr>
          <p:cNvPr id="3" name="Subtitle 2">
            <a:extLst>
              <a:ext uri="{FF2B5EF4-FFF2-40B4-BE49-F238E27FC236}">
                <a16:creationId xmlns:a16="http://schemas.microsoft.com/office/drawing/2014/main" id="{372F7725-8BC7-494B-AEE6-38ADA3D4DFEA}"/>
              </a:ext>
            </a:extLst>
          </p:cNvPr>
          <p:cNvSpPr>
            <a:spLocks noGrp="1"/>
          </p:cNvSpPr>
          <p:nvPr>
            <p:ph type="subTitle" idx="1"/>
          </p:nvPr>
        </p:nvSpPr>
        <p:spPr>
          <a:xfrm>
            <a:off x="0" y="6296158"/>
            <a:ext cx="12188930" cy="561832"/>
          </a:xfrm>
        </p:spPr>
        <p:txBody>
          <a:bodyPr>
            <a:normAutofit fontScale="92500" lnSpcReduction="10000"/>
          </a:bodyPr>
          <a:lstStyle/>
          <a:p>
            <a:pPr algn="ctr"/>
            <a:r>
              <a:rPr lang="en-MY" sz="3200" dirty="0"/>
              <a:t>Dr Jugindar Singh</a:t>
            </a:r>
          </a:p>
        </p:txBody>
      </p:sp>
      <p:sp>
        <p:nvSpPr>
          <p:cNvPr id="23"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7" name="Picture 6">
            <a:extLst>
              <a:ext uri="{FF2B5EF4-FFF2-40B4-BE49-F238E27FC236}">
                <a16:creationId xmlns:a16="http://schemas.microsoft.com/office/drawing/2014/main" id="{99109B1D-4AAD-4E4C-AB9A-8E77812DE7CE}"/>
              </a:ext>
            </a:extLst>
          </p:cNvPr>
          <p:cNvPicPr>
            <a:picLocks noChangeAspect="1"/>
          </p:cNvPicPr>
          <p:nvPr/>
        </p:nvPicPr>
        <p:blipFill>
          <a:blip r:embed="rId3"/>
          <a:stretch>
            <a:fillRect/>
          </a:stretch>
        </p:blipFill>
        <p:spPr>
          <a:xfrm>
            <a:off x="10058215" y="4553502"/>
            <a:ext cx="2133785" cy="2304488"/>
          </a:xfrm>
          <a:prstGeom prst="rect">
            <a:avLst/>
          </a:prstGeom>
        </p:spPr>
      </p:pic>
    </p:spTree>
    <p:extLst>
      <p:ext uri="{BB962C8B-B14F-4D97-AF65-F5344CB8AC3E}">
        <p14:creationId xmlns:p14="http://schemas.microsoft.com/office/powerpoint/2010/main" val="29902528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877A-1BE1-4D71-8A1C-1CC94ABCD0D0}"/>
              </a:ext>
            </a:extLst>
          </p:cNvPr>
          <p:cNvSpPr>
            <a:spLocks noGrp="1"/>
          </p:cNvSpPr>
          <p:nvPr>
            <p:ph type="title"/>
          </p:nvPr>
        </p:nvSpPr>
        <p:spPr>
          <a:xfrm>
            <a:off x="0" y="0"/>
            <a:ext cx="12192000" cy="728663"/>
          </a:xfrm>
          <a:solidFill>
            <a:schemeClr val="accent1"/>
          </a:solidFill>
        </p:spPr>
        <p:txBody>
          <a:bodyPr/>
          <a:lstStyle/>
          <a:p>
            <a:pPr algn="l"/>
            <a:br>
              <a:rPr lang="en-MY" sz="2800" b="1" dirty="0">
                <a:solidFill>
                  <a:srgbClr val="FF0000"/>
                </a:solidFill>
              </a:rPr>
            </a:br>
            <a:r>
              <a:rPr lang="en-US" sz="2800" b="1" dirty="0">
                <a:solidFill>
                  <a:srgbClr val="FF0000"/>
                </a:solidFill>
              </a:rPr>
              <a:t>The Theorized Relationship among Variables in the Study</a:t>
            </a:r>
            <a:br>
              <a:rPr lang="en-US" sz="2800" b="1" dirty="0"/>
            </a:br>
            <a:endParaRPr lang="en-MY" b="1" dirty="0"/>
          </a:p>
        </p:txBody>
      </p:sp>
      <p:sp>
        <p:nvSpPr>
          <p:cNvPr id="4" name="Footer Placeholder 3">
            <a:extLst>
              <a:ext uri="{FF2B5EF4-FFF2-40B4-BE49-F238E27FC236}">
                <a16:creationId xmlns:a16="http://schemas.microsoft.com/office/drawing/2014/main" id="{79EE6925-3216-4414-8D40-57B9B50953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549B4CDC-15AE-4C05-9F9A-3E5D4EFE8314}"/>
              </a:ext>
            </a:extLst>
          </p:cNvPr>
          <p:cNvSpPr txBox="1"/>
          <p:nvPr/>
        </p:nvSpPr>
        <p:spPr>
          <a:xfrm>
            <a:off x="52387" y="557213"/>
            <a:ext cx="12087225" cy="830997"/>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As a researcher, you should be able to expect how these variables relate to each other in a logical manner. </a:t>
            </a:r>
          </a:p>
        </p:txBody>
      </p:sp>
      <p:sp>
        <p:nvSpPr>
          <p:cNvPr id="7" name="TextBox 6">
            <a:extLst>
              <a:ext uri="{FF2B5EF4-FFF2-40B4-BE49-F238E27FC236}">
                <a16:creationId xmlns:a16="http://schemas.microsoft.com/office/drawing/2014/main" id="{CA2A4FB1-05A9-4E66-92CB-478B002D27A5}"/>
              </a:ext>
            </a:extLst>
          </p:cNvPr>
          <p:cNvSpPr txBox="1"/>
          <p:nvPr/>
        </p:nvSpPr>
        <p:spPr>
          <a:xfrm>
            <a:off x="-71439" y="1388210"/>
            <a:ext cx="12211051" cy="526297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Example: Service Quality and Customer satisfaction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Research on customer satisfaction is often closely associated with the measurement of service quality (Jamal and Naser, 2002). A number of studies in the services marketing literature have reported that these two constructs are strongly related (</a:t>
            </a:r>
            <a:r>
              <a:rPr kumimoji="0" lang="en-US" sz="2400" b="0" i="0" u="none" strike="noStrike" kern="1200" cap="none" spc="0" normalizeH="0" baseline="0" noProof="0" dirty="0" err="1">
                <a:ln>
                  <a:noFill/>
                </a:ln>
                <a:solidFill>
                  <a:srgbClr val="000000"/>
                </a:solidFill>
                <a:effectLst/>
                <a:uLnTx/>
                <a:uFillTx/>
                <a:latin typeface="Arial"/>
                <a:ea typeface="+mn-ea"/>
                <a:cs typeface="+mn-cs"/>
              </a:rPr>
              <a:t>Alexandris</a:t>
            </a:r>
            <a:r>
              <a:rPr kumimoji="0" lang="en-US" sz="2400" b="0" i="0" u="none" strike="noStrike" kern="1200" cap="none" spc="0" normalizeH="0" baseline="0" noProof="0" dirty="0">
                <a:ln>
                  <a:noFill/>
                </a:ln>
                <a:solidFill>
                  <a:srgbClr val="000000"/>
                </a:solidFill>
                <a:effectLst/>
                <a:uLnTx/>
                <a:uFillTx/>
                <a:latin typeface="Arial"/>
                <a:ea typeface="+mn-ea"/>
                <a:cs typeface="+mn-cs"/>
              </a:rPr>
              <a:t> et al., 2001; Caruana, 2002; </a:t>
            </a:r>
            <a:r>
              <a:rPr kumimoji="0" lang="en-US" sz="2400" b="0" i="0" u="none" strike="noStrike" kern="1200" cap="none" spc="0" normalizeH="0" baseline="0" noProof="0" dirty="0" err="1">
                <a:ln>
                  <a:noFill/>
                </a:ln>
                <a:solidFill>
                  <a:srgbClr val="000000"/>
                </a:solidFill>
                <a:effectLst/>
                <a:uLnTx/>
                <a:uFillTx/>
                <a:latin typeface="Arial"/>
                <a:ea typeface="+mn-ea"/>
                <a:cs typeface="+mn-cs"/>
              </a:rPr>
              <a:t>Spreng</a:t>
            </a:r>
            <a:r>
              <a:rPr kumimoji="0" lang="en-US" sz="2400" b="0" i="0" u="none" strike="noStrike" kern="1200" cap="none" spc="0" normalizeH="0" baseline="0" noProof="0" dirty="0">
                <a:ln>
                  <a:noFill/>
                </a:ln>
                <a:solidFill>
                  <a:srgbClr val="000000"/>
                </a:solidFill>
                <a:effectLst/>
                <a:uLnTx/>
                <a:uFillTx/>
                <a:latin typeface="Arial"/>
                <a:ea typeface="+mn-ea"/>
                <a:cs typeface="+mn-cs"/>
              </a:rPr>
              <a:t> and </a:t>
            </a:r>
            <a:r>
              <a:rPr kumimoji="0" lang="en-US" sz="2400" b="0" i="0" u="none" strike="noStrike" kern="1200" cap="none" spc="0" normalizeH="0" baseline="0" noProof="0" dirty="0" err="1">
                <a:ln>
                  <a:noFill/>
                </a:ln>
                <a:solidFill>
                  <a:srgbClr val="000000"/>
                </a:solidFill>
                <a:effectLst/>
                <a:uLnTx/>
                <a:uFillTx/>
                <a:latin typeface="Arial"/>
                <a:ea typeface="+mn-ea"/>
                <a:cs typeface="+mn-cs"/>
              </a:rPr>
              <a:t>Chiou</a:t>
            </a:r>
            <a:r>
              <a:rPr kumimoji="0" lang="en-US" sz="2400" b="0" i="0" u="none" strike="noStrike" kern="1200" cap="none" spc="0" normalizeH="0" baseline="0" noProof="0" dirty="0">
                <a:ln>
                  <a:noFill/>
                </a:ln>
                <a:solidFill>
                  <a:srgbClr val="000000"/>
                </a:solidFill>
                <a:effectLst/>
                <a:uLnTx/>
                <a:uFillTx/>
                <a:latin typeface="Arial"/>
                <a:ea typeface="+mn-ea"/>
                <a:cs typeface="+mn-cs"/>
              </a:rPr>
              <a:t>, 2002). There is strong support that service quality and satisfaction are distinct constructs and that there is a causal relationship between the two (McDougall and Levesque, 1994). Some researchers and academics described that customer satisfaction is an antecedent of service quality (Parasuraman et al., 1985, 1988, 1991, 1994; Carman, 1990; Bitner, 1990), and others have counterargued that the service quality as an antecedent of customer satisfaction (Cronin and Taylor, 1992, 1994; Bolton and Drew, 1991; Anderson and Sullivan, 1993) and that service quality is not equivalent to satisfaction (Oliver, 1980)…….Based on the review it is posited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H1: </a:t>
            </a:r>
            <a:r>
              <a:rPr kumimoji="0" lang="en-US" sz="2400" b="1" i="0" u="none" strike="noStrike" kern="1200" cap="none" spc="0" normalizeH="0" baseline="0" noProof="0" dirty="0">
                <a:ln>
                  <a:noFill/>
                </a:ln>
                <a:solidFill>
                  <a:srgbClr val="002060"/>
                </a:solidFill>
                <a:effectLst/>
                <a:uLnTx/>
                <a:uFillTx/>
                <a:latin typeface="Arial"/>
                <a:ea typeface="+mn-ea"/>
                <a:cs typeface="+mn-cs"/>
              </a:rPr>
              <a:t>There is a relationship between service quality and customer satisfaction</a:t>
            </a:r>
          </a:p>
        </p:txBody>
      </p:sp>
      <p:sp>
        <p:nvSpPr>
          <p:cNvPr id="8" name="Rectangle 7">
            <a:extLst>
              <a:ext uri="{FF2B5EF4-FFF2-40B4-BE49-F238E27FC236}">
                <a16:creationId xmlns:a16="http://schemas.microsoft.com/office/drawing/2014/main" id="{D662E515-D502-499E-8DC1-85DA093A46B0}"/>
              </a:ext>
            </a:extLst>
          </p:cNvPr>
          <p:cNvSpPr/>
          <p:nvPr/>
        </p:nvSpPr>
        <p:spPr bwMode="auto">
          <a:xfrm>
            <a:off x="9942286" y="141165"/>
            <a:ext cx="2197326" cy="446332"/>
          </a:xfrm>
          <a:prstGeom prst="rect">
            <a:avLst/>
          </a:prstGeom>
          <a:solidFill>
            <a:schemeClr val="bg2">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MY" sz="1800" b="0" i="0" u="none" strike="noStrike" kern="1200" cap="none" spc="0" normalizeH="0" baseline="0" noProof="0" dirty="0">
                <a:ln>
                  <a:noFill/>
                </a:ln>
                <a:solidFill>
                  <a:srgbClr val="000000"/>
                </a:solidFill>
                <a:effectLst/>
                <a:uLnTx/>
                <a:uFillTx/>
                <a:latin typeface="Arial" charset="0"/>
                <a:ea typeface="+mn-ea"/>
                <a:cs typeface="+mn-cs"/>
              </a:rPr>
              <a:t>Example</a:t>
            </a:r>
          </a:p>
        </p:txBody>
      </p:sp>
    </p:spTree>
    <p:extLst>
      <p:ext uri="{BB962C8B-B14F-4D97-AF65-F5344CB8AC3E}">
        <p14:creationId xmlns:p14="http://schemas.microsoft.com/office/powerpoint/2010/main" val="20737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FD27-CC08-4467-8471-6B9A30627D2B}"/>
              </a:ext>
            </a:extLst>
          </p:cNvPr>
          <p:cNvSpPr>
            <a:spLocks noGrp="1"/>
          </p:cNvSpPr>
          <p:nvPr>
            <p:ph type="title"/>
          </p:nvPr>
        </p:nvSpPr>
        <p:spPr>
          <a:xfrm>
            <a:off x="0" y="24172"/>
            <a:ext cx="12192000" cy="582612"/>
          </a:xfrm>
          <a:solidFill>
            <a:schemeClr val="accent1"/>
          </a:solidFill>
        </p:spPr>
        <p:txBody>
          <a:bodyPr/>
          <a:lstStyle/>
          <a:p>
            <a:r>
              <a:rPr lang="en-MY" b="1" dirty="0">
                <a:solidFill>
                  <a:schemeClr val="tx1"/>
                </a:solidFill>
              </a:rPr>
              <a:t>Theories</a:t>
            </a:r>
          </a:p>
        </p:txBody>
      </p:sp>
      <p:sp>
        <p:nvSpPr>
          <p:cNvPr id="4" name="Footer Placeholder 3">
            <a:extLst>
              <a:ext uri="{FF2B5EF4-FFF2-40B4-BE49-F238E27FC236}">
                <a16:creationId xmlns:a16="http://schemas.microsoft.com/office/drawing/2014/main" id="{9215B95D-9EE4-49DE-9690-FED83150E30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8" name="TextBox 7">
            <a:extLst>
              <a:ext uri="{FF2B5EF4-FFF2-40B4-BE49-F238E27FC236}">
                <a16:creationId xmlns:a16="http://schemas.microsoft.com/office/drawing/2014/main" id="{667DE2A8-CFA2-4814-B87D-629A2B56D9E6}"/>
              </a:ext>
            </a:extLst>
          </p:cNvPr>
          <p:cNvSpPr txBox="1"/>
          <p:nvPr/>
        </p:nvSpPr>
        <p:spPr>
          <a:xfrm>
            <a:off x="0" y="1915004"/>
            <a:ext cx="12192000" cy="42165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Open Sans"/>
                <a:ea typeface="+mn-ea"/>
                <a:cs typeface="+mn-cs"/>
              </a:rPr>
              <a:t>Example: </a:t>
            </a:r>
            <a:r>
              <a:rPr kumimoji="0" lang="en-US" sz="2800" b="1" i="0" u="none" strike="noStrike" kern="1200" cap="none" spc="0" normalizeH="0" baseline="0" noProof="0" dirty="0">
                <a:ln>
                  <a:noFill/>
                </a:ln>
                <a:solidFill>
                  <a:srgbClr val="FF0000"/>
                </a:solidFill>
                <a:effectLst/>
                <a:uLnTx/>
                <a:uFillTx/>
                <a:latin typeface="Open Sans"/>
                <a:ea typeface="+mn-ea"/>
                <a:cs typeface="+mn-cs"/>
              </a:rPr>
              <a:t>SERQUAL Model</a:t>
            </a:r>
            <a:br>
              <a:rPr kumimoji="0" lang="en-US" sz="2400" b="0" i="0" u="none" strike="noStrike" kern="1200" cap="none" spc="0" normalizeH="0" baseline="0" noProof="0" dirty="0">
                <a:ln>
                  <a:noFill/>
                </a:ln>
                <a:solidFill>
                  <a:srgbClr val="000000"/>
                </a:solidFill>
                <a:effectLst/>
                <a:uLnTx/>
                <a:uFillTx/>
                <a:latin typeface="Open Sans"/>
                <a:ea typeface="+mn-ea"/>
                <a:cs typeface="+mn-cs"/>
              </a:rPr>
            </a:br>
            <a:r>
              <a:rPr kumimoji="0" lang="en-US" sz="2400" b="0" i="0" u="none" strike="noStrike" kern="1200" cap="none" spc="0" normalizeH="0" baseline="0" noProof="0" dirty="0">
                <a:ln>
                  <a:noFill/>
                </a:ln>
                <a:solidFill>
                  <a:srgbClr val="000000"/>
                </a:solidFill>
                <a:effectLst/>
                <a:uLnTx/>
                <a:uFillTx/>
                <a:latin typeface="Arial"/>
                <a:ea typeface="+mn-ea"/>
                <a:cs typeface="+mn-cs"/>
              </a:rPr>
              <a:t>The SERVQUAL model has provided a comprehensive conceptualization of service quality with an instrument to measure perceived service quality. This method has been very popular with academics and researchers to assess the customer perception of service quality for a variety of service industries.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 five dimensions of service quality include: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1.</a:t>
            </a:r>
            <a:r>
              <a:rPr kumimoji="0" lang="en-US" sz="2400" b="1" i="0" u="none" strike="noStrike" kern="1200" cap="none" spc="0" normalizeH="0" baseline="0" noProof="0" dirty="0">
                <a:ln>
                  <a:noFill/>
                </a:ln>
                <a:solidFill>
                  <a:srgbClr val="002060"/>
                </a:solidFill>
                <a:effectLst/>
                <a:uLnTx/>
                <a:uFillTx/>
                <a:latin typeface="Arial"/>
                <a:ea typeface="+mn-ea"/>
                <a:cs typeface="+mn-cs"/>
              </a:rPr>
              <a:t>Tangibles</a:t>
            </a:r>
            <a:r>
              <a:rPr kumimoji="0" lang="en-US" sz="2400" b="0" i="0" u="none" strike="noStrike" kern="1200" cap="none" spc="0" normalizeH="0" baseline="0" noProof="0" dirty="0">
                <a:ln>
                  <a:noFill/>
                </a:ln>
                <a:solidFill>
                  <a:srgbClr val="000000"/>
                </a:solidFill>
                <a:effectLst/>
                <a:uLnTx/>
                <a:uFillTx/>
                <a:latin typeface="Arial"/>
                <a:ea typeface="+mn-ea"/>
                <a:cs typeface="+mn-cs"/>
              </a:rPr>
              <a:t> (appearance of physical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2.</a:t>
            </a:r>
            <a:r>
              <a:rPr kumimoji="0" lang="en-US" sz="2400" b="1" i="0" u="none" strike="noStrike" kern="1200" cap="none" spc="0" normalizeH="0" baseline="0" noProof="0" dirty="0">
                <a:ln>
                  <a:noFill/>
                </a:ln>
                <a:solidFill>
                  <a:srgbClr val="002060"/>
                </a:solidFill>
                <a:effectLst/>
                <a:uLnTx/>
                <a:uFillTx/>
                <a:latin typeface="Arial"/>
                <a:ea typeface="+mn-ea"/>
                <a:cs typeface="+mn-cs"/>
              </a:rPr>
              <a:t>Reliability </a:t>
            </a:r>
            <a:r>
              <a:rPr kumimoji="0" lang="en-US" sz="2400" b="0" i="0" u="none" strike="noStrike" kern="1200" cap="none" spc="0" normalizeH="0" baseline="0" noProof="0" dirty="0">
                <a:ln>
                  <a:noFill/>
                </a:ln>
                <a:solidFill>
                  <a:srgbClr val="000000"/>
                </a:solidFill>
                <a:effectLst/>
                <a:uLnTx/>
                <a:uFillTx/>
                <a:latin typeface="Arial"/>
                <a:ea typeface="+mn-ea"/>
                <a:cs typeface="+mn-cs"/>
              </a:rPr>
              <a:t>(dependability of service provider);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3.</a:t>
            </a:r>
            <a:r>
              <a:rPr kumimoji="0" lang="en-US" sz="2400" b="1" i="0" u="none" strike="noStrike" kern="1200" cap="none" spc="0" normalizeH="0" baseline="0" noProof="0" dirty="0">
                <a:ln>
                  <a:noFill/>
                </a:ln>
                <a:solidFill>
                  <a:srgbClr val="002060"/>
                </a:solidFill>
                <a:effectLst/>
                <a:uLnTx/>
                <a:uFillTx/>
                <a:latin typeface="Arial"/>
                <a:ea typeface="+mn-ea"/>
                <a:cs typeface="+mn-cs"/>
              </a:rPr>
              <a:t>Responsiveness</a:t>
            </a:r>
            <a:r>
              <a:rPr kumimoji="0" lang="en-US" sz="2400" b="0" i="0" u="none" strike="noStrike" kern="1200" cap="none" spc="0" normalizeH="0" baseline="0" noProof="0" dirty="0">
                <a:ln>
                  <a:noFill/>
                </a:ln>
                <a:solidFill>
                  <a:srgbClr val="000000"/>
                </a:solidFill>
                <a:effectLst/>
                <a:uLnTx/>
                <a:uFillTx/>
                <a:latin typeface="Arial"/>
                <a:ea typeface="+mn-ea"/>
                <a:cs typeface="+mn-cs"/>
              </a:rPr>
              <a:t> (promptness and helpfulness);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4.</a:t>
            </a:r>
            <a:r>
              <a:rPr kumimoji="0" lang="en-US" sz="2400" b="1" i="0" u="none" strike="noStrike" kern="1200" cap="none" spc="0" normalizeH="0" baseline="0" noProof="0" dirty="0">
                <a:ln>
                  <a:noFill/>
                </a:ln>
                <a:solidFill>
                  <a:srgbClr val="002060"/>
                </a:solidFill>
                <a:effectLst/>
                <a:uLnTx/>
                <a:uFillTx/>
                <a:latin typeface="Arial"/>
                <a:ea typeface="+mn-ea"/>
                <a:cs typeface="+mn-cs"/>
              </a:rPr>
              <a:t>Assurance </a:t>
            </a:r>
            <a:r>
              <a:rPr kumimoji="0" lang="en-US" sz="2400" b="0" i="0" u="none" strike="noStrike" kern="1200" cap="none" spc="0" normalizeH="0" baseline="0" noProof="0" dirty="0">
                <a:ln>
                  <a:noFill/>
                </a:ln>
                <a:solidFill>
                  <a:srgbClr val="000000"/>
                </a:solidFill>
                <a:effectLst/>
                <a:uLnTx/>
                <a:uFillTx/>
                <a:latin typeface="Arial"/>
                <a:ea typeface="+mn-ea"/>
                <a:cs typeface="+mn-cs"/>
              </a:rPr>
              <a:t>(knowledge and courtesy of employees and their 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5.</a:t>
            </a:r>
            <a:r>
              <a:rPr kumimoji="0" lang="en-US" sz="2400" b="1" i="0" u="none" strike="noStrike" kern="1200" cap="none" spc="0" normalizeH="0" baseline="0" noProof="0" dirty="0">
                <a:ln>
                  <a:noFill/>
                </a:ln>
                <a:solidFill>
                  <a:srgbClr val="002060"/>
                </a:solidFill>
                <a:effectLst/>
                <a:uLnTx/>
                <a:uFillTx/>
                <a:latin typeface="Arial"/>
                <a:ea typeface="+mn-ea"/>
                <a:cs typeface="+mn-cs"/>
              </a:rPr>
              <a:t>Empathy</a:t>
            </a:r>
            <a:r>
              <a:rPr kumimoji="0" lang="en-US" sz="2400" b="0" i="0" u="none" strike="noStrike" kern="1200" cap="none" spc="0" normalizeH="0" baseline="0" noProof="0" dirty="0">
                <a:ln>
                  <a:noFill/>
                </a:ln>
                <a:solidFill>
                  <a:srgbClr val="000000"/>
                </a:solidFill>
                <a:effectLst/>
                <a:uLnTx/>
                <a:uFillTx/>
                <a:latin typeface="Arial"/>
                <a:ea typeface="+mn-ea"/>
                <a:cs typeface="+mn-cs"/>
              </a:rPr>
              <a:t> (caring, individualized attention the firm gives its customers).</a:t>
            </a:r>
          </a:p>
        </p:txBody>
      </p:sp>
      <p:sp>
        <p:nvSpPr>
          <p:cNvPr id="10" name="TextBox 9">
            <a:extLst>
              <a:ext uri="{FF2B5EF4-FFF2-40B4-BE49-F238E27FC236}">
                <a16:creationId xmlns:a16="http://schemas.microsoft.com/office/drawing/2014/main" id="{38885987-A6A8-435B-B931-FB3829C13958}"/>
              </a:ext>
            </a:extLst>
          </p:cNvPr>
          <p:cNvSpPr txBox="1"/>
          <p:nvPr/>
        </p:nvSpPr>
        <p:spPr>
          <a:xfrm>
            <a:off x="0" y="647940"/>
            <a:ext cx="12192000" cy="1200329"/>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Theories are developed by researchers to explain phenomena, draw connections, and make predictions. In the theoretical framework, you explain the theories that support your research, showing that your work is grounded in established ideas.</a:t>
            </a:r>
            <a:endParaRPr kumimoji="0" lang="en-MY" sz="2400" b="0"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1407510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FD27-CC08-4467-8471-6B9A30627D2B}"/>
              </a:ext>
            </a:extLst>
          </p:cNvPr>
          <p:cNvSpPr>
            <a:spLocks noGrp="1"/>
          </p:cNvSpPr>
          <p:nvPr>
            <p:ph type="title"/>
          </p:nvPr>
        </p:nvSpPr>
        <p:spPr>
          <a:xfrm>
            <a:off x="647700" y="274638"/>
            <a:ext cx="9389533" cy="582612"/>
          </a:xfrm>
        </p:spPr>
        <p:txBody>
          <a:bodyPr/>
          <a:lstStyle/>
          <a:p>
            <a:r>
              <a:rPr lang="en-MY" dirty="0">
                <a:solidFill>
                  <a:srgbClr val="FF0000"/>
                </a:solidFill>
              </a:rPr>
              <a:t>Theories</a:t>
            </a:r>
          </a:p>
        </p:txBody>
      </p:sp>
      <p:sp>
        <p:nvSpPr>
          <p:cNvPr id="4" name="Footer Placeholder 3">
            <a:extLst>
              <a:ext uri="{FF2B5EF4-FFF2-40B4-BE49-F238E27FC236}">
                <a16:creationId xmlns:a16="http://schemas.microsoft.com/office/drawing/2014/main" id="{9215B95D-9EE4-49DE-9690-FED83150E30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5" name="Picture 4">
            <a:extLst>
              <a:ext uri="{FF2B5EF4-FFF2-40B4-BE49-F238E27FC236}">
                <a16:creationId xmlns:a16="http://schemas.microsoft.com/office/drawing/2014/main" id="{32E18B5E-8AFD-42DD-80FA-5476B573CDAE}"/>
              </a:ext>
            </a:extLst>
          </p:cNvPr>
          <p:cNvPicPr>
            <a:picLocks noChangeAspect="1"/>
          </p:cNvPicPr>
          <p:nvPr/>
        </p:nvPicPr>
        <p:blipFill>
          <a:blip r:embed="rId2"/>
          <a:stretch>
            <a:fillRect/>
          </a:stretch>
        </p:blipFill>
        <p:spPr>
          <a:xfrm>
            <a:off x="17991" y="1235016"/>
            <a:ext cx="5100507" cy="5262979"/>
          </a:xfrm>
          <a:prstGeom prst="rect">
            <a:avLst/>
          </a:prstGeom>
        </p:spPr>
      </p:pic>
      <p:sp>
        <p:nvSpPr>
          <p:cNvPr id="9" name="TextBox 8">
            <a:extLst>
              <a:ext uri="{FF2B5EF4-FFF2-40B4-BE49-F238E27FC236}">
                <a16:creationId xmlns:a16="http://schemas.microsoft.com/office/drawing/2014/main" id="{EE7E0A63-C686-41B3-A3A8-9CC31B57C993}"/>
              </a:ext>
            </a:extLst>
          </p:cNvPr>
          <p:cNvSpPr txBox="1"/>
          <p:nvPr/>
        </p:nvSpPr>
        <p:spPr>
          <a:xfrm>
            <a:off x="160866" y="892731"/>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err="1">
                <a:ln>
                  <a:noFill/>
                </a:ln>
                <a:solidFill>
                  <a:srgbClr val="002060"/>
                </a:solidFill>
                <a:effectLst/>
                <a:uLnTx/>
                <a:uFillTx/>
                <a:latin typeface="Arial"/>
                <a:ea typeface="+mn-ea"/>
                <a:cs typeface="+mn-cs"/>
              </a:rPr>
              <a:t>Thomassen’s</a:t>
            </a:r>
            <a:r>
              <a:rPr kumimoji="0" lang="en-MY" sz="1800" b="1" i="0" u="none" strike="noStrike" kern="1200" cap="none" spc="0" normalizeH="0" baseline="0" noProof="0" dirty="0">
                <a:ln>
                  <a:noFill/>
                </a:ln>
                <a:solidFill>
                  <a:srgbClr val="002060"/>
                </a:solidFill>
                <a:effectLst/>
                <a:uLnTx/>
                <a:uFillTx/>
                <a:latin typeface="Arial"/>
                <a:ea typeface="+mn-ea"/>
                <a:cs typeface="+mn-cs"/>
              </a:rPr>
              <a:t> Customer Satisfaction Model</a:t>
            </a:r>
          </a:p>
        </p:txBody>
      </p:sp>
      <p:sp>
        <p:nvSpPr>
          <p:cNvPr id="11" name="TextBox 10">
            <a:extLst>
              <a:ext uri="{FF2B5EF4-FFF2-40B4-BE49-F238E27FC236}">
                <a16:creationId xmlns:a16="http://schemas.microsoft.com/office/drawing/2014/main" id="{66A67795-28B6-4A6B-940D-35AF273866AF}"/>
              </a:ext>
            </a:extLst>
          </p:cNvPr>
          <p:cNvSpPr txBox="1"/>
          <p:nvPr/>
        </p:nvSpPr>
        <p:spPr>
          <a:xfrm>
            <a:off x="5118498" y="1297544"/>
            <a:ext cx="7073502" cy="5262979"/>
          </a:xfrm>
          <a:prstGeom prst="rect">
            <a:avLst/>
          </a:prstGeom>
          <a:noFill/>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According to </a:t>
            </a:r>
            <a:r>
              <a:rPr kumimoji="0" lang="en-US" sz="2400" b="0" i="0" u="none" strike="noStrike" kern="1200" cap="none" spc="0" normalizeH="0" baseline="0" noProof="0" dirty="0" err="1">
                <a:ln>
                  <a:noFill/>
                </a:ln>
                <a:solidFill>
                  <a:srgbClr val="000000"/>
                </a:solidFill>
                <a:effectLst/>
                <a:uLnTx/>
                <a:uFillTx/>
                <a:latin typeface="Arial"/>
                <a:ea typeface="+mn-ea"/>
                <a:cs typeface="+mn-cs"/>
              </a:rPr>
              <a:t>Thomassen</a:t>
            </a:r>
            <a:r>
              <a:rPr kumimoji="0" lang="en-US" sz="2400" b="0" i="0" u="none" strike="noStrike" kern="1200" cap="none" spc="0" normalizeH="0" baseline="0" noProof="0" dirty="0">
                <a:ln>
                  <a:noFill/>
                </a:ln>
                <a:solidFill>
                  <a:srgbClr val="000000"/>
                </a:solidFill>
                <a:effectLst/>
                <a:uLnTx/>
                <a:uFillTx/>
                <a:latin typeface="Arial"/>
                <a:ea typeface="+mn-ea"/>
                <a:cs typeface="+mn-cs"/>
              </a:rPr>
              <a:t>, both the so-called value proposition and other influences have an impact on final customer satisfaction. In his satisfaction model (Fig. 1), </a:t>
            </a:r>
            <a:r>
              <a:rPr kumimoji="0" lang="en-US" sz="2400" b="0" i="0" u="none" strike="noStrike" kern="1200" cap="none" spc="0" normalizeH="0" baseline="0" noProof="0" dirty="0" err="1">
                <a:ln>
                  <a:noFill/>
                </a:ln>
                <a:solidFill>
                  <a:srgbClr val="000000"/>
                </a:solidFill>
                <a:effectLst/>
                <a:uLnTx/>
                <a:uFillTx/>
                <a:latin typeface="Arial"/>
                <a:ea typeface="+mn-ea"/>
                <a:cs typeface="+mn-cs"/>
              </a:rPr>
              <a:t>Thomassen</a:t>
            </a:r>
            <a:r>
              <a:rPr kumimoji="0" lang="en-US" sz="2400" b="0" i="0" u="none" strike="noStrike" kern="1200" cap="none" spc="0" normalizeH="0" baseline="0" noProof="0" dirty="0">
                <a:ln>
                  <a:noFill/>
                </a:ln>
                <a:solidFill>
                  <a:srgbClr val="000000"/>
                </a:solidFill>
                <a:effectLst/>
                <a:uLnTx/>
                <a:uFillTx/>
                <a:latin typeface="Arial"/>
                <a:ea typeface="+mn-ea"/>
                <a:cs typeface="+mn-cs"/>
              </a:rPr>
              <a:t> shows that word-of-mouth, personal needs, past experiences, and marketing and public relations determine customers’ needs and expectations. These factors are compared to their experiences, and this comparison between expectations and experiences determines a customer’s satisfaction level. </a:t>
            </a:r>
            <a:r>
              <a:rPr kumimoji="0" lang="en-US" sz="2400" b="0" i="0" u="none" strike="noStrike" kern="1200" cap="none" spc="0" normalizeH="0" baseline="0" noProof="0" dirty="0" err="1">
                <a:ln>
                  <a:noFill/>
                </a:ln>
                <a:solidFill>
                  <a:srgbClr val="000000"/>
                </a:solidFill>
                <a:effectLst/>
                <a:uLnTx/>
                <a:uFillTx/>
                <a:latin typeface="Arial"/>
                <a:ea typeface="+mn-ea"/>
                <a:cs typeface="+mn-cs"/>
              </a:rPr>
              <a:t>Thomassen’s</a:t>
            </a:r>
            <a:r>
              <a:rPr kumimoji="0" lang="en-US" sz="2400" b="0" i="0" u="none" strike="noStrike" kern="1200" cap="none" spc="0" normalizeH="0" baseline="0" noProof="0" dirty="0">
                <a:ln>
                  <a:noFill/>
                </a:ln>
                <a:solidFill>
                  <a:srgbClr val="000000"/>
                </a:solidFill>
                <a:effectLst/>
                <a:uLnTx/>
                <a:uFillTx/>
                <a:latin typeface="Arial"/>
                <a:ea typeface="+mn-ea"/>
                <a:cs typeface="+mn-cs"/>
              </a:rPr>
              <a:t> model is important for this study: it allows us to determine both the extent to which company X’s customers are satisfied and where improvements can be made.</a:t>
            </a:r>
            <a:endParaRPr kumimoji="0" lang="en-MY"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02671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3536"/>
            <a:ext cx="8229600" cy="1143000"/>
          </a:xfrm>
        </p:spPr>
        <p:txBody>
          <a:bodyPr/>
          <a:lstStyle/>
          <a:p>
            <a:pPr marL="54864" fontAlgn="auto">
              <a:spcAft>
                <a:spcPts val="0"/>
              </a:spcAft>
              <a:defRPr/>
            </a:pPr>
            <a:r>
              <a:rPr lang="en-US" dirty="0">
                <a:solidFill>
                  <a:srgbClr val="FF0000"/>
                </a:solidFill>
                <a:ea typeface="+mj-ea"/>
              </a:rPr>
              <a:t>Some general guidelines</a:t>
            </a:r>
          </a:p>
        </p:txBody>
      </p:sp>
      <p:sp>
        <p:nvSpPr>
          <p:cNvPr id="3" name="Content Placeholder 2"/>
          <p:cNvSpPr>
            <a:spLocks noGrp="1"/>
          </p:cNvSpPr>
          <p:nvPr>
            <p:ph idx="1"/>
          </p:nvPr>
        </p:nvSpPr>
        <p:spPr>
          <a:xfrm>
            <a:off x="0" y="1396537"/>
            <a:ext cx="12192000" cy="4866152"/>
          </a:xfrm>
        </p:spPr>
        <p:txBody>
          <a:bodyPr>
            <a:normAutofit/>
          </a:bodyPr>
          <a:lstStyle/>
          <a:p>
            <a:pPr>
              <a:lnSpc>
                <a:spcPct val="80000"/>
              </a:lnSpc>
            </a:pPr>
            <a:r>
              <a:rPr lang="en-US" altLang="en-US" sz="2800" dirty="0"/>
              <a:t>Start with the MOST RECENT and WORK BACKWARDS to the oldest.  Many books suggest using a five-year span from the present for sufficient coverage.</a:t>
            </a:r>
          </a:p>
          <a:p>
            <a:pPr>
              <a:lnSpc>
                <a:spcPct val="80000"/>
              </a:lnSpc>
            </a:pPr>
            <a:endParaRPr lang="en-US" altLang="en-US" sz="2800" dirty="0"/>
          </a:p>
          <a:p>
            <a:pPr>
              <a:lnSpc>
                <a:spcPct val="80000"/>
              </a:lnSpc>
            </a:pPr>
            <a:r>
              <a:rPr lang="en-US" altLang="en-US" sz="2800" dirty="0"/>
              <a:t>Read through abstracts to identify if an article would be good</a:t>
            </a:r>
          </a:p>
          <a:p>
            <a:pPr>
              <a:lnSpc>
                <a:spcPct val="80000"/>
              </a:lnSpc>
            </a:pPr>
            <a:endParaRPr lang="en-US" altLang="en-US" sz="2800" dirty="0"/>
          </a:p>
          <a:p>
            <a:pPr>
              <a:lnSpc>
                <a:spcPct val="80000"/>
              </a:lnSpc>
            </a:pPr>
            <a:r>
              <a:rPr lang="en-US" altLang="en-US" sz="2800" dirty="0"/>
              <a:t>Believe it or not, some professors actually start with a GOOGLE search or even with WIKIPEDIA to get a general idea about a field.</a:t>
            </a:r>
          </a:p>
          <a:p>
            <a:pPr>
              <a:lnSpc>
                <a:spcPct val="80000"/>
              </a:lnSpc>
            </a:pPr>
            <a:endParaRPr lang="en-US" altLang="en-US" sz="2800" dirty="0"/>
          </a:p>
          <a:p>
            <a:pPr>
              <a:lnSpc>
                <a:spcPct val="80000"/>
              </a:lnSpc>
            </a:pPr>
            <a:r>
              <a:rPr lang="en-US" altLang="en-US" sz="2800" dirty="0"/>
              <a:t>Look for MAJOR figures in the field and MAJOR </a:t>
            </a:r>
            <a:r>
              <a:rPr lang="en-US" altLang="en-US" sz="2400" dirty="0"/>
              <a:t>studies/articles.</a:t>
            </a:r>
          </a:p>
        </p:txBody>
      </p:sp>
    </p:spTree>
    <p:extLst>
      <p:ext uri="{BB962C8B-B14F-4D97-AF65-F5344CB8AC3E}">
        <p14:creationId xmlns:p14="http://schemas.microsoft.com/office/powerpoint/2010/main" val="2806348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E055-7C03-4893-87EE-7098E37A8EB5}"/>
              </a:ext>
            </a:extLst>
          </p:cNvPr>
          <p:cNvSpPr>
            <a:spLocks noGrp="1"/>
          </p:cNvSpPr>
          <p:nvPr>
            <p:ph type="title"/>
          </p:nvPr>
        </p:nvSpPr>
        <p:spPr>
          <a:xfrm>
            <a:off x="647700" y="274638"/>
            <a:ext cx="9389533" cy="1905854"/>
          </a:xfrm>
        </p:spPr>
        <p:txBody>
          <a:bodyPr wrap="square" anchor="ctr">
            <a:normAutofit/>
          </a:bodyPr>
          <a:lstStyle/>
          <a:p>
            <a:r>
              <a:rPr lang="en-MY" sz="4400" b="1" dirty="0">
                <a:solidFill>
                  <a:srgbClr val="FF0000"/>
                </a:solidFill>
              </a:rPr>
              <a:t>5Cs of Literature Writing </a:t>
            </a:r>
          </a:p>
        </p:txBody>
      </p:sp>
      <p:pic>
        <p:nvPicPr>
          <p:cNvPr id="3" name="Picture 2">
            <a:extLst>
              <a:ext uri="{FF2B5EF4-FFF2-40B4-BE49-F238E27FC236}">
                <a16:creationId xmlns:a16="http://schemas.microsoft.com/office/drawing/2014/main" id="{2BAFB40B-F52B-4140-A82E-F97F6089C8E5}"/>
              </a:ext>
            </a:extLst>
          </p:cNvPr>
          <p:cNvPicPr>
            <a:picLocks noChangeAspect="1"/>
          </p:cNvPicPr>
          <p:nvPr/>
        </p:nvPicPr>
        <p:blipFill>
          <a:blip r:embed="rId2"/>
          <a:stretch>
            <a:fillRect/>
          </a:stretch>
        </p:blipFill>
        <p:spPr>
          <a:xfrm>
            <a:off x="4399446" y="2214562"/>
            <a:ext cx="3688659" cy="4525963"/>
          </a:xfrm>
          <a:prstGeom prst="rect">
            <a:avLst/>
          </a:prstGeom>
          <a:noFill/>
        </p:spPr>
      </p:pic>
      <p:sp>
        <p:nvSpPr>
          <p:cNvPr id="4" name="Footer Placeholder 3">
            <a:extLst>
              <a:ext uri="{FF2B5EF4-FFF2-40B4-BE49-F238E27FC236}">
                <a16:creationId xmlns:a16="http://schemas.microsoft.com/office/drawing/2014/main" id="{B12DD385-2208-4A07-888C-DACB08BA3411}"/>
              </a:ext>
            </a:extLst>
          </p:cNvPr>
          <p:cNvSpPr>
            <a:spLocks noGrp="1"/>
          </p:cNvSpPr>
          <p:nvPr>
            <p:ph type="ftr" sz="quarter" idx="10"/>
          </p:nvPr>
        </p:nvSpPr>
        <p:spPr>
          <a:xfrm>
            <a:off x="8331200" y="6623050"/>
            <a:ext cx="3860800" cy="234950"/>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4056409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4636" y="19421"/>
            <a:ext cx="9144000" cy="535678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Arial"/>
                <a:ea typeface="+mn-ea"/>
                <a:cs typeface="+mn-cs"/>
              </a:rPr>
              <a:t>The 5Cs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a:ea typeface="+mn-ea"/>
                <a:cs typeface="+mn-cs"/>
              </a:rPr>
              <a:t>Cite:</a:t>
            </a: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a:ea typeface="+mn-ea"/>
                <a:cs typeface="+mn-cs"/>
              </a:rPr>
              <a:t>Compare</a:t>
            </a: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a:ea typeface="+mn-ea"/>
                <a:cs typeface="+mn-cs"/>
              </a:rPr>
              <a:t>Contrast</a:t>
            </a: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a:ea typeface="+mn-ea"/>
                <a:cs typeface="+mn-cs"/>
              </a:rPr>
              <a:t>Critique</a:t>
            </a: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a:ea typeface="+mn-ea"/>
                <a:cs typeface="+mn-cs"/>
              </a:rPr>
              <a:t>Connect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355" y="490971"/>
            <a:ext cx="4762500" cy="627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3" name="Slide Number Placeholder 2"/>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87069453-5B21-4355-BAC9-39480CFAB8B8}"/>
              </a:ext>
            </a:extLst>
          </p:cNvPr>
          <p:cNvSpPr txBox="1"/>
          <p:nvPr/>
        </p:nvSpPr>
        <p:spPr>
          <a:xfrm>
            <a:off x="0" y="5376208"/>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To help you frame and write your literature review, think about these five c’s (Callahan, 2014)</a:t>
            </a:r>
            <a:endParaRPr kumimoji="0" lang="en-MY" sz="24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64397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783"/>
            <a:ext cx="12192000" cy="680968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The 5Cs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ea typeface="+mn-ea"/>
                <a:cs typeface="+mn-cs"/>
              </a:rPr>
              <a:t>Cite: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Keep the primary focus on the literature. APA Style 7 Ref. </a:t>
            </a:r>
            <a:r>
              <a:rPr kumimoji="0" lang="en-MY"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APA referencing and Verbs for citations</a:t>
            </a:r>
            <a:endParaRPr kumimoji="0" lang="en-MY"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MY"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https://www.port.ac.uk/student-life/help-and-advice/study-skills/research-reading-referencing-and-citation/verbs-for-citations</a:t>
            </a:r>
            <a:endParaRPr kumimoji="0" lang="en-MY"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Compare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The various arguments, theories, methodologies, approaches and findings expressed in the literature: what do the authors agree on? Who employs similar approaches?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Contrast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The various arguments, themes, methodologies, approaches and controversies expressed in the literature: what are the major areas of disagreement, controversy, debate?</a:t>
            </a:r>
          </a:p>
        </p:txBody>
      </p:sp>
      <p:sp>
        <p:nvSpPr>
          <p:cNvPr id="2" name="Footer Placeholder 1"/>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3" name="Slide Number Placeholder 2"/>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16</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28903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1292"/>
            <a:ext cx="11979965" cy="446276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The 5Cs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Critique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 literature: which arguments are more persuasive, and why? Which approaches, findings, methodologies seem most reliable, valid, or appropriate,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and why?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Arial"/>
                <a:ea typeface="+mn-ea"/>
                <a:cs typeface="+mn-cs"/>
              </a:rPr>
              <a:t>Critical thinking is a deeper kind of thinking in which we do not take things for granted but question, </a:t>
            </a:r>
            <a:r>
              <a:rPr kumimoji="0" lang="en-US" sz="2400" b="0" i="1" u="none" strike="noStrike" kern="1200" cap="none" spc="0" normalizeH="0" baseline="0" noProof="0" dirty="0" err="1">
                <a:ln>
                  <a:noFill/>
                </a:ln>
                <a:solidFill>
                  <a:srgbClr val="0070C0"/>
                </a:solidFill>
                <a:effectLst/>
                <a:uLnTx/>
                <a:uFillTx/>
                <a:latin typeface="Arial"/>
                <a:ea typeface="+mn-ea"/>
                <a:cs typeface="+mn-cs"/>
              </a:rPr>
              <a:t>analyse</a:t>
            </a:r>
            <a:r>
              <a:rPr kumimoji="0" lang="en-US" sz="2400" b="0" i="1" u="none" strike="noStrike" kern="1200" cap="none" spc="0" normalizeH="0" baseline="0" noProof="0" dirty="0">
                <a:ln>
                  <a:noFill/>
                </a:ln>
                <a:solidFill>
                  <a:srgbClr val="0070C0"/>
                </a:solidFill>
                <a:effectLst/>
                <a:uLnTx/>
                <a:uFillTx/>
                <a:latin typeface="Arial"/>
                <a:ea typeface="+mn-ea"/>
                <a:cs typeface="+mn-cs"/>
              </a:rPr>
              <a:t> and evaluate what we read, hear, say, or write</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Connect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 literature to your own area of research and investigation: how does your own work draw on/depart from/</a:t>
            </a:r>
            <a:r>
              <a:rPr kumimoji="0" lang="en-US" sz="2400" b="0" i="0" u="none" strike="noStrike" kern="1200" cap="none" spc="0" normalizeH="0" baseline="0" noProof="0" dirty="0" err="1">
                <a:ln>
                  <a:noFill/>
                </a:ln>
                <a:solidFill>
                  <a:srgbClr val="000000"/>
                </a:solidFill>
                <a:effectLst/>
                <a:uLnTx/>
                <a:uFillTx/>
                <a:latin typeface="Arial"/>
                <a:ea typeface="+mn-ea"/>
                <a:cs typeface="+mn-cs"/>
              </a:rPr>
              <a:t>synthesise</a:t>
            </a:r>
            <a:r>
              <a:rPr kumimoji="0" lang="en-US" sz="2400" b="0" i="0" u="none" strike="noStrike" kern="1200" cap="none" spc="0" normalizeH="0" baseline="0" noProof="0" dirty="0">
                <a:ln>
                  <a:noFill/>
                </a:ln>
                <a:solidFill>
                  <a:srgbClr val="000000"/>
                </a:solidFill>
                <a:effectLst/>
                <a:uLnTx/>
                <a:uFillTx/>
                <a:latin typeface="Arial"/>
                <a:ea typeface="+mn-ea"/>
                <a:cs typeface="+mn-cs"/>
              </a:rPr>
              <a:t> what has been said in the literature?</a:t>
            </a:r>
          </a:p>
        </p:txBody>
      </p:sp>
      <p:sp>
        <p:nvSpPr>
          <p:cNvPr id="2" name="Rectangle 1"/>
          <p:cNvSpPr/>
          <p:nvPr/>
        </p:nvSpPr>
        <p:spPr>
          <a:xfrm>
            <a:off x="1524000" y="5562601"/>
            <a:ext cx="89916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As a rule of thumb, in most fields anything more than five years old is probably out-dated</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56959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1524000" y="1"/>
            <a:ext cx="8534400" cy="523875"/>
          </a:xfrm>
          <a:prstGeom prst="rect">
            <a:avLst/>
          </a:prstGeom>
          <a:noFill/>
          <a:ln>
            <a:noFill/>
          </a:ln>
          <a:effectLst/>
          <a:extLst>
            <a:ext uri="{909E8E84-426E-40DD-AFC4-6F175D3DCCD1}">
              <a14:hiddenFill xmlns:a14="http://schemas.microsoft.com/office/drawing/2010/main">
                <a:solidFill>
                  <a:srgbClr val="B5E1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800" b="1" i="0" u="none" strike="noStrike" kern="1200" cap="none" spc="0" normalizeH="0" baseline="0" noProof="0">
                <a:ln>
                  <a:noFill/>
                </a:ln>
                <a:solidFill>
                  <a:srgbClr val="0070C0"/>
                </a:solidFill>
                <a:effectLst/>
                <a:uLnTx/>
                <a:uFillTx/>
                <a:latin typeface="Arial" charset="0"/>
                <a:ea typeface="+mn-ea"/>
                <a:cs typeface="+mn-cs"/>
              </a:rPr>
              <a:t>Literature review structures</a:t>
            </a:r>
          </a:p>
        </p:txBody>
      </p:sp>
      <p:pic>
        <p:nvPicPr>
          <p:cNvPr id="176131" name="Picture 3" descr="M03NF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23876"/>
            <a:ext cx="9515061"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Rectangle 1"/>
          <p:cNvSpPr>
            <a:spLocks noChangeArrowheads="1"/>
          </p:cNvSpPr>
          <p:nvPr/>
        </p:nvSpPr>
        <p:spPr bwMode="auto">
          <a:xfrm>
            <a:off x="1606550" y="5927726"/>
            <a:ext cx="8978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Literature reviews: need to be framed as arguments, controversies, not merely summaries. Critical writing. Your Voice </a:t>
            </a:r>
          </a:p>
        </p:txBody>
      </p:sp>
      <p:sp>
        <p:nvSpPr>
          <p:cNvPr id="2" name="TextBox 1"/>
          <p:cNvSpPr txBox="1"/>
          <p:nvPr/>
        </p:nvSpPr>
        <p:spPr>
          <a:xfrm>
            <a:off x="9617765" y="3727174"/>
            <a:ext cx="2362200" cy="1938992"/>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a:ea typeface="+mn-ea"/>
                <a:cs typeface="+mn-cs"/>
              </a:rPr>
              <a:t>Relationship bet. Rewards and Motivation</a:t>
            </a:r>
          </a:p>
        </p:txBody>
      </p:sp>
    </p:spTree>
    <p:extLst>
      <p:ext uri="{BB962C8B-B14F-4D97-AF65-F5344CB8AC3E}">
        <p14:creationId xmlns:p14="http://schemas.microsoft.com/office/powerpoint/2010/main" val="3387224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913AE-497A-402B-90F2-16652CC6BDCD}"/>
              </a:ext>
            </a:extLst>
          </p:cNvPr>
          <p:cNvSpPr>
            <a:spLocks noGrp="1"/>
          </p:cNvSpPr>
          <p:nvPr>
            <p:ph type="title"/>
          </p:nvPr>
        </p:nvSpPr>
        <p:spPr>
          <a:xfrm>
            <a:off x="647700" y="31837"/>
            <a:ext cx="9389533" cy="406226"/>
          </a:xfrm>
        </p:spPr>
        <p:txBody>
          <a:bodyPr vert="horz" wrap="square" lIns="91440" tIns="45720" rIns="91440" bIns="45720" numCol="1" anchor="ctr" anchorCtr="0" compatLnSpc="1">
            <a:prstTxWarp prst="textNoShape">
              <a:avLst/>
            </a:prstTxWarp>
            <a:normAutofit fontScale="90000"/>
          </a:bodyPr>
          <a:lstStyle/>
          <a:p>
            <a:r>
              <a:rPr lang="en-US" b="1" dirty="0">
                <a:solidFill>
                  <a:srgbClr val="FF0000"/>
                </a:solidFill>
                <a:latin typeface="+mj-lt"/>
                <a:ea typeface="+mj-ea"/>
                <a:cs typeface="+mj-cs"/>
              </a:rPr>
              <a:t>Critical Analysis</a:t>
            </a:r>
          </a:p>
        </p:txBody>
      </p:sp>
      <p:sp>
        <p:nvSpPr>
          <p:cNvPr id="10" name="TextBox 9">
            <a:extLst>
              <a:ext uri="{FF2B5EF4-FFF2-40B4-BE49-F238E27FC236}">
                <a16:creationId xmlns:a16="http://schemas.microsoft.com/office/drawing/2014/main" id="{33726168-D02B-4A7D-A999-9C4201E50773}"/>
              </a:ext>
            </a:extLst>
          </p:cNvPr>
          <p:cNvSpPr txBox="1"/>
          <p:nvPr/>
        </p:nvSpPr>
        <p:spPr bwMode="auto">
          <a:xfrm>
            <a:off x="82681" y="438063"/>
            <a:ext cx="8761282" cy="6388100"/>
          </a:xfrm>
          <a:prstGeom prst="rect">
            <a:avLst/>
          </a:prstGeom>
          <a:noFill/>
          <a:ln>
            <a:noFill/>
          </a:ln>
        </p:spPr>
        <p:txBody>
          <a:bodyPr vert="horz" wrap="square" lIns="91440" tIns="45720" rIns="91440" bIns="45720" numCol="1" anchor="t" anchorCtr="0" compatLnSpc="1">
            <a:prstTxWarp prst="textNoShape">
              <a:avLst/>
            </a:prstTxWarp>
            <a:normAutofit fontScale="92500"/>
          </a:bodyPr>
          <a:lstStyle/>
          <a:p>
            <a:pPr marL="0" marR="0" lvl="0" indent="0" algn="l" defTabSz="914400" rtl="0" eaLnBrk="1" fontAlgn="base" latinLnBrk="0" hangingPunct="1">
              <a:lnSpc>
                <a:spcPct val="12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Critical analysis means </a:t>
            </a:r>
            <a:r>
              <a:rPr kumimoji="0" lang="en-US" sz="2800" b="0" i="0" u="none" strike="noStrike" kern="1200" cap="none" spc="0" normalizeH="0" baseline="0" noProof="0" dirty="0">
                <a:ln>
                  <a:noFill/>
                </a:ln>
                <a:solidFill>
                  <a:srgbClr val="FF0000"/>
                </a:solidFill>
                <a:effectLst/>
                <a:uLnTx/>
                <a:uFillTx/>
                <a:latin typeface="Arial"/>
                <a:ea typeface="+mn-ea"/>
                <a:cs typeface="+mn-cs"/>
              </a:rPr>
              <a:t>asking yourself whether you agree with a viewpoint and if so, why</a:t>
            </a:r>
            <a:r>
              <a:rPr kumimoji="0" lang="en-US" sz="2800" b="0" i="0" u="none" strike="noStrike" kern="1200" cap="none" spc="0" normalizeH="0" baseline="0" noProof="0" dirty="0">
                <a:ln>
                  <a:noFill/>
                </a:ln>
                <a:solidFill>
                  <a:srgbClr val="000000"/>
                </a:solidFill>
                <a:effectLst/>
                <a:uLnTx/>
                <a:uFillTx/>
                <a:latin typeface="Arial"/>
                <a:ea typeface="+mn-ea"/>
                <a:cs typeface="+mn-cs"/>
              </a:rPr>
              <a:t>? What is it that makes you agree or disagree?</a:t>
            </a:r>
          </a:p>
          <a:p>
            <a:pPr marL="0" marR="0" lvl="0" indent="0" algn="l" defTabSz="914400" rtl="0" eaLnBrk="1" fontAlgn="base" latinLnBrk="0" hangingPunct="1">
              <a:lnSpc>
                <a:spcPct val="120000"/>
              </a:lnSpc>
              <a:spcBef>
                <a:spcPts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2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You can ensure you are </a:t>
            </a:r>
            <a:r>
              <a:rPr kumimoji="0" lang="en-US" sz="2800" b="0" i="0" u="none" strike="noStrike" kern="1200" cap="none" spc="0" normalizeH="0" baseline="0" noProof="0" dirty="0" err="1">
                <a:ln>
                  <a:noFill/>
                </a:ln>
                <a:solidFill>
                  <a:srgbClr val="000000"/>
                </a:solidFill>
                <a:effectLst/>
                <a:uLnTx/>
                <a:uFillTx/>
                <a:latin typeface="Arial"/>
                <a:ea typeface="+mn-ea"/>
                <a:cs typeface="+mn-cs"/>
              </a:rPr>
              <a:t>analysing</a:t>
            </a:r>
            <a:r>
              <a:rPr kumimoji="0" lang="en-US" sz="2800" b="0" i="0" u="none" strike="noStrike" kern="1200" cap="none" spc="0" normalizeH="0" baseline="0" noProof="0" dirty="0">
                <a:ln>
                  <a:noFill/>
                </a:ln>
                <a:solidFill>
                  <a:srgbClr val="000000"/>
                </a:solidFill>
                <a:effectLst/>
                <a:uLnTx/>
                <a:uFillTx/>
                <a:latin typeface="Arial"/>
                <a:ea typeface="+mn-ea"/>
                <a:cs typeface="+mn-cs"/>
              </a:rPr>
              <a:t> critically by testing out your own views against those you are reading about: What do you think about the topic? Then as you read each new study, does the evidence presented confirm your view, or does it provide a counter-argument that causes you to question your view?</a:t>
            </a:r>
          </a:p>
          <a:p>
            <a:pPr marL="0" marR="0" lvl="0" indent="0" algn="l" defTabSz="914400" rtl="0" eaLnBrk="1" fontAlgn="base" latinLnBrk="0" hangingPunct="1">
              <a:lnSpc>
                <a:spcPct val="120000"/>
              </a:lnSpc>
              <a:spcBef>
                <a:spcPts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2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Also think about the methods used to gather the evidence - are the</a:t>
            </a:r>
            <a:r>
              <a:rPr kumimoji="0" lang="en-US" sz="1800" b="0" i="0" u="none" strike="noStrike" kern="1200" cap="none" spc="0" normalizeH="0" baseline="0" noProof="0" dirty="0">
                <a:ln>
                  <a:noFill/>
                </a:ln>
                <a:solidFill>
                  <a:srgbClr val="000000"/>
                </a:solidFill>
                <a:effectLst/>
                <a:uLnTx/>
                <a:uFillTx/>
                <a:latin typeface="Arial"/>
                <a:ea typeface="+mn-ea"/>
                <a:cs typeface="+mn-cs"/>
              </a:rPr>
              <a:t>y</a:t>
            </a:r>
            <a:r>
              <a:rPr kumimoji="0" lang="en-US" sz="2800" b="0" i="0" u="none" strike="noStrike" kern="1200" cap="none" spc="0" normalizeH="0" baseline="0" noProof="0" dirty="0">
                <a:ln>
                  <a:noFill/>
                </a:ln>
                <a:solidFill>
                  <a:srgbClr val="000000"/>
                </a:solidFill>
                <a:effectLst/>
                <a:uLnTx/>
                <a:uFillTx/>
                <a:latin typeface="Arial"/>
                <a:ea typeface="+mn-ea"/>
                <a:cs typeface="+mn-cs"/>
              </a:rPr>
              <a:t> reliable or do they have gaps or weaknesses?</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6" name="Picture 15" descr="Text&#10;&#10;Description automatically generated">
            <a:extLst>
              <a:ext uri="{FF2B5EF4-FFF2-40B4-BE49-F238E27FC236}">
                <a16:creationId xmlns:a16="http://schemas.microsoft.com/office/drawing/2014/main" id="{A4AEA1F4-C1BA-46A8-BD1D-E6D392574FC4}"/>
              </a:ext>
            </a:extLst>
          </p:cNvPr>
          <p:cNvPicPr>
            <a:picLocks noChangeAspect="1"/>
          </p:cNvPicPr>
          <p:nvPr/>
        </p:nvPicPr>
        <p:blipFill>
          <a:blip r:embed="rId2"/>
          <a:stretch>
            <a:fillRect/>
          </a:stretch>
        </p:blipFill>
        <p:spPr>
          <a:xfrm>
            <a:off x="8952461" y="1739313"/>
            <a:ext cx="3156858" cy="4525962"/>
          </a:xfrm>
          <a:prstGeom prst="rect">
            <a:avLst/>
          </a:prstGeom>
          <a:noFill/>
        </p:spPr>
      </p:pic>
      <p:sp>
        <p:nvSpPr>
          <p:cNvPr id="5" name="Footer Placeholder 4">
            <a:extLst>
              <a:ext uri="{FF2B5EF4-FFF2-40B4-BE49-F238E27FC236}">
                <a16:creationId xmlns:a16="http://schemas.microsoft.com/office/drawing/2014/main" id="{AA3F17C8-8373-4FDC-8A8B-92C55A013926}"/>
              </a:ext>
            </a:extLst>
          </p:cNvPr>
          <p:cNvSpPr>
            <a:spLocks noGrp="1"/>
          </p:cNvSpPr>
          <p:nvPr>
            <p:ph type="ftr" sz="quarter" idx="10"/>
          </p:nvPr>
        </p:nvSpPr>
        <p:spPr>
          <a:xfrm>
            <a:off x="8331200" y="6623050"/>
            <a:ext cx="3860800" cy="234950"/>
          </a:xfrm>
        </p:spPr>
        <p:txBody>
          <a:bodyPr vert="horz" wrap="square" lIns="91440" tIns="45720" rIns="91440" bIns="45720" numCol="1" anchor="t" anchorCtr="0" compatLnSpc="1">
            <a:prstTxWarp prst="textNoShape">
              <a:avLst/>
            </a:prstTxWarp>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Slide Number Placeholder 5" hidden="1">
            <a:extLst>
              <a:ext uri="{FF2B5EF4-FFF2-40B4-BE49-F238E27FC236}">
                <a16:creationId xmlns:a16="http://schemas.microsoft.com/office/drawing/2014/main" id="{6595CB49-89E5-415D-9317-B4089573BE03}"/>
              </a:ext>
            </a:extLst>
          </p:cNvPr>
          <p:cNvSpPr>
            <a:spLocks noGrp="1"/>
          </p:cNvSpPr>
          <p:nvPr>
            <p:ph type="sldNum" sz="quarter" idx="4294967295"/>
          </p:nvPr>
        </p:nvSpPr>
        <p:spPr>
          <a:xfrm>
            <a:off x="8737600" y="6248400"/>
            <a:ext cx="2540000" cy="457200"/>
          </a:xfrm>
          <a:prstGeom prst="rect">
            <a:avLst/>
          </a:prstGeom>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base" latinLnBrk="0" hangingPunct="1">
                <a:lnSpc>
                  <a:spcPct val="100000"/>
                </a:lnSpc>
                <a:spcBef>
                  <a:spcPct val="0"/>
                </a:spcBef>
                <a:spcAft>
                  <a:spcPts val="600"/>
                </a:spcAft>
                <a:buClrTx/>
                <a:buSzTx/>
                <a:buFontTx/>
                <a:buNone/>
                <a:tabLst/>
                <a:defRPr/>
              </a:pPr>
              <a:t>19</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58221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C991C13-D858-4BEA-97BA-A07F73F7E2E9}"/>
              </a:ext>
            </a:extLst>
          </p:cNvPr>
          <p:cNvSpPr>
            <a:spLocks noGrp="1" noChangeArrowheads="1"/>
          </p:cNvSpPr>
          <p:nvPr>
            <p:ph type="title"/>
          </p:nvPr>
        </p:nvSpPr>
        <p:spPr>
          <a:xfrm>
            <a:off x="2674939" y="617538"/>
            <a:ext cx="7793037" cy="906462"/>
          </a:xfrm>
        </p:spPr>
        <p:txBody>
          <a:bodyPr/>
          <a:lstStyle/>
          <a:p>
            <a:pPr eaLnBrk="1" hangingPunct="1"/>
            <a:r>
              <a:rPr lang="en-US" altLang="en-US" sz="5400" b="1" dirty="0">
                <a:solidFill>
                  <a:srgbClr val="FF0000"/>
                </a:solidFill>
                <a:latin typeface="Arial" panose="020B0604020202020204" pitchFamily="34" charset="0"/>
                <a:ea typeface="ＭＳ Ｐゴシック" panose="020B0600070205080204" pitchFamily="34" charset="-128"/>
              </a:rPr>
              <a:t>Writing a Literature Review</a:t>
            </a:r>
          </a:p>
        </p:txBody>
      </p:sp>
      <p:sp>
        <p:nvSpPr>
          <p:cNvPr id="21507" name="Rectangle 3">
            <a:extLst>
              <a:ext uri="{FF2B5EF4-FFF2-40B4-BE49-F238E27FC236}">
                <a16:creationId xmlns:a16="http://schemas.microsoft.com/office/drawing/2014/main" id="{EBA15959-9107-4E6C-A121-2534A81DD479}"/>
              </a:ext>
            </a:extLst>
          </p:cNvPr>
          <p:cNvSpPr>
            <a:spLocks noGrp="1" noChangeArrowheads="1"/>
          </p:cNvSpPr>
          <p:nvPr>
            <p:ph type="body" idx="1"/>
          </p:nvPr>
        </p:nvSpPr>
        <p:spPr/>
        <p:txBody>
          <a:bodyPr/>
          <a:lstStyle/>
          <a:p>
            <a:pPr marL="514350" indent="-514350" eaLnBrk="1" hangingPunct="1">
              <a:buAutoNum type="arabicPeriod"/>
            </a:pPr>
            <a:r>
              <a:rPr lang="en-US" altLang="en-US" dirty="0">
                <a:latin typeface="Arial" panose="020B0604020202020204" pitchFamily="34" charset="0"/>
                <a:ea typeface="ＭＳ Ｐゴシック" panose="020B0600070205080204" pitchFamily="34" charset="-128"/>
              </a:rPr>
              <a:t>Draw up your outline</a:t>
            </a:r>
          </a:p>
          <a:p>
            <a:pPr marL="514350" indent="-514350" eaLnBrk="1" hangingPunct="1">
              <a:buAutoNum type="arabicPeriod"/>
            </a:pPr>
            <a:endParaRPr lang="en-US" altLang="en-US" dirty="0">
              <a:latin typeface="Arial" panose="020B0604020202020204" pitchFamily="34" charset="0"/>
              <a:ea typeface="ＭＳ Ｐゴシック" panose="020B0600070205080204" pitchFamily="34" charset="-128"/>
            </a:endParaRPr>
          </a:p>
          <a:p>
            <a:pPr marL="514350" indent="-514350" eaLnBrk="1" hangingPunct="1">
              <a:buAutoNum type="arabicPeriod"/>
            </a:pPr>
            <a:r>
              <a:rPr lang="en-US" altLang="en-US" dirty="0">
                <a:latin typeface="Arial" panose="020B0604020202020204" pitchFamily="34" charset="0"/>
                <a:ea typeface="ＭＳ Ｐゴシック" panose="020B0600070205080204" pitchFamily="34" charset="-128"/>
              </a:rPr>
              <a:t>Get writing</a:t>
            </a:r>
          </a:p>
        </p:txBody>
      </p:sp>
    </p:spTree>
    <p:extLst>
      <p:ext uri="{BB962C8B-B14F-4D97-AF65-F5344CB8AC3E}">
        <p14:creationId xmlns:p14="http://schemas.microsoft.com/office/powerpoint/2010/main" val="11079342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2436" y="222227"/>
            <a:ext cx="1565564" cy="416744"/>
          </a:xfrm>
          <a:solidFill>
            <a:schemeClr val="bg1"/>
          </a:solidFill>
        </p:spPr>
        <p:txBody>
          <a:bodyPr/>
          <a:lstStyle/>
          <a:p>
            <a:r>
              <a:rPr lang="en-US" sz="2400" dirty="0"/>
              <a:t>Example</a:t>
            </a:r>
          </a:p>
        </p:txBody>
      </p:sp>
      <p:sp>
        <p:nvSpPr>
          <p:cNvPr id="5" name="Rectangle 4"/>
          <p:cNvSpPr/>
          <p:nvPr/>
        </p:nvSpPr>
        <p:spPr>
          <a:xfrm>
            <a:off x="0" y="1"/>
            <a:ext cx="10257182" cy="6183744"/>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dvPS405B7"/>
                <a:ea typeface="Calibri"/>
                <a:cs typeface="AdvPS405B7"/>
              </a:rPr>
              <a:t>Entrepreneurship barriers and entrepreneurial inclination among Malaysian postgraduate   Students</a:t>
            </a:r>
            <a:r>
              <a:rPr kumimoji="0" lang="en-US" sz="1400" b="1" i="0" u="none" strike="noStrike" kern="1200" cap="none" spc="0" normalizeH="0" baseline="0" noProof="0" dirty="0">
                <a:ln>
                  <a:noFill/>
                </a:ln>
                <a:solidFill>
                  <a:srgbClr val="000000"/>
                </a:solidFill>
                <a:effectLst/>
                <a:uLnTx/>
                <a:uFillTx/>
                <a:latin typeface="AdvPS405B7"/>
                <a:ea typeface="Calibri"/>
                <a:cs typeface="AdvPS405B7"/>
              </a:rPr>
              <a:t>                                                               </a:t>
            </a:r>
            <a:r>
              <a:rPr kumimoji="0" lang="en-US" sz="2800" b="1" i="0" u="none" strike="noStrike" kern="1200" cap="none" spc="0" normalizeH="0" baseline="0" noProof="0" dirty="0">
                <a:ln>
                  <a:noFill/>
                </a:ln>
                <a:solidFill>
                  <a:srgbClr val="000000"/>
                </a:solidFill>
                <a:effectLst/>
                <a:uLnTx/>
                <a:uFillTx/>
                <a:latin typeface="AdvPS405B7"/>
                <a:ea typeface="Calibri"/>
                <a:cs typeface="AdvPS405B7"/>
              </a:rPr>
              <a:t>Class Exercise</a:t>
            </a: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Calibri"/>
              <a:cs typeface="Times New Roman"/>
            </a:endParaRPr>
          </a:p>
          <a:p>
            <a:pPr marL="0" marR="0" lvl="0" indent="0" algn="just" defTabSz="914400" rtl="0" eaLnBrk="1" fontAlgn="auto" latinLnBrk="0" hangingPunct="1">
              <a:lnSpc>
                <a:spcPts val="19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vPS405B7"/>
                <a:ea typeface="Calibri"/>
                <a:cs typeface="AdvPS405B7"/>
              </a:rPr>
              <a:t>Aversion to risk</a:t>
            </a:r>
            <a:endParaRPr kumimoji="0" lang="en-US" sz="140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just" defTabSz="914400" rtl="0" eaLnBrk="1" fontAlgn="auto" latinLnBrk="0" hangingPunct="1">
              <a:lnSpc>
                <a:spcPts val="19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Studies have shown that risk construct dominates literature on entrepreneurship and the ability to bear risk has been identified as the primary characteristic facing entrepreneurs (Van </a:t>
            </a:r>
            <a:r>
              <a:rPr kumimoji="0" lang="en-US" sz="2400" b="0" i="0" u="none" strike="noStrike" kern="1200" cap="none" spc="0" normalizeH="0" baseline="0" noProof="0" dirty="0" err="1">
                <a:ln>
                  <a:noFill/>
                </a:ln>
                <a:solidFill>
                  <a:srgbClr val="000000"/>
                </a:solidFill>
                <a:effectLst/>
                <a:uLnTx/>
                <a:uFillTx/>
                <a:latin typeface="AdvPS405B6"/>
                <a:ea typeface="Calibri"/>
                <a:cs typeface="AdvPS405B6"/>
              </a:rPr>
              <a:t>Praag</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 and Cramer, 2001; McClelland, 1987 and </a:t>
            </a:r>
            <a:r>
              <a:rPr kumimoji="0" lang="en-US" sz="2400" b="0" i="0" u="none" strike="noStrike" kern="1200" cap="none" spc="0" normalizeH="0" baseline="0" noProof="0" dirty="0" err="1">
                <a:ln>
                  <a:noFill/>
                </a:ln>
                <a:solidFill>
                  <a:srgbClr val="000000"/>
                </a:solidFill>
                <a:effectLst/>
                <a:uLnTx/>
                <a:uFillTx/>
                <a:latin typeface="AdvPS405B6"/>
                <a:ea typeface="Calibri"/>
                <a:cs typeface="AdvPS405B6"/>
              </a:rPr>
              <a:t>Koh</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 1995).</a:t>
            </a:r>
            <a:endParaRPr kumimoji="0" lang="en-US" sz="180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just" defTabSz="914400" rtl="0" eaLnBrk="1" fontAlgn="auto" latinLnBrk="0" hangingPunct="1">
              <a:lnSpc>
                <a:spcPts val="19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dvPS405B6"/>
                <a:ea typeface="Calibri"/>
                <a:cs typeface="AdvPS405B6"/>
              </a:rPr>
              <a:t>However, there is no uniformity </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in the conclusions from these studies. Segal </a:t>
            </a:r>
            <a:r>
              <a:rPr kumimoji="0" lang="en-US" sz="2400" b="0" i="0" u="none" strike="noStrike" kern="1200" cap="none" spc="0" normalizeH="0" baseline="0" noProof="0" dirty="0">
                <a:ln>
                  <a:noFill/>
                </a:ln>
                <a:solidFill>
                  <a:srgbClr val="000000"/>
                </a:solidFill>
                <a:effectLst/>
                <a:uLnTx/>
                <a:uFillTx/>
                <a:latin typeface="AdvPS405B7"/>
                <a:ea typeface="Calibri"/>
                <a:cs typeface="AdvPS405B7"/>
              </a:rPr>
              <a:t>et al. </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(2005) in a study covering 114 business students in the USA found tolerance for risk a significant factor influencing entrepreneurial intentions. Sexton and Bowman (1984) and Begley and Boyd (1987) only offer modest support for differences in risk-taking propensity. </a:t>
            </a:r>
            <a:r>
              <a:rPr kumimoji="0" lang="en-US" sz="2400" b="0" i="0" u="none" strike="noStrike" kern="1200" cap="none" spc="0" normalizeH="0" baseline="0" noProof="0" dirty="0" err="1">
                <a:ln>
                  <a:noFill/>
                </a:ln>
                <a:solidFill>
                  <a:srgbClr val="000000"/>
                </a:solidFill>
                <a:effectLst/>
                <a:uLnTx/>
                <a:uFillTx/>
                <a:latin typeface="AdvPS405B6"/>
                <a:ea typeface="Calibri"/>
                <a:cs typeface="AdvPS405B6"/>
              </a:rPr>
              <a:t>Busenitz</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 (1999) argued that the higher risk taking propensity of entrepreneurs has not been empirically supported. Several studies covering students found that aversion to risk was a barrier to entrepreneurship (Wang and Wong, 2004; Lane, 2002; Scott and </a:t>
            </a:r>
            <a:r>
              <a:rPr kumimoji="0" lang="en-US" sz="2400" b="0" i="0" u="none" strike="noStrike" kern="1200" cap="none" spc="0" normalizeH="0" baseline="0" noProof="0" dirty="0" err="1">
                <a:ln>
                  <a:noFill/>
                </a:ln>
                <a:solidFill>
                  <a:srgbClr val="000000"/>
                </a:solidFill>
                <a:effectLst/>
                <a:uLnTx/>
                <a:uFillTx/>
                <a:latin typeface="AdvPS405B6"/>
                <a:ea typeface="Calibri"/>
                <a:cs typeface="AdvPS405B6"/>
              </a:rPr>
              <a:t>Twomey</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 1988; Henderson and Robertson, 1999). However, these </a:t>
            </a:r>
            <a:r>
              <a:rPr kumimoji="0" lang="en-US" sz="2400" b="1" i="0" u="none" strike="noStrike" kern="1200" cap="none" spc="0" normalizeH="0" baseline="0" noProof="0" dirty="0">
                <a:ln>
                  <a:noFill/>
                </a:ln>
                <a:solidFill>
                  <a:srgbClr val="0070C0"/>
                </a:solidFill>
                <a:effectLst/>
                <a:uLnTx/>
                <a:uFillTx/>
                <a:latin typeface="AdvPS405B6"/>
                <a:ea typeface="Calibri"/>
                <a:cs typeface="AdvPS405B6"/>
              </a:rPr>
              <a:t>studies did not cover undergraduate students.</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 </a:t>
            </a:r>
            <a:endParaRPr kumimoji="0" lang="en-US" sz="180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just" defTabSz="914400" rtl="0" eaLnBrk="1" fontAlgn="auto" latinLnBrk="0" hangingPunct="1">
              <a:lnSpc>
                <a:spcPts val="19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dvPS405B6"/>
                <a:ea typeface="Calibri"/>
                <a:cs typeface="AdvPS405B6"/>
              </a:rPr>
              <a:t>According to </a:t>
            </a:r>
            <a:r>
              <a:rPr kumimoji="0" lang="en-US" sz="2000" b="0" i="0" u="none" strike="noStrike" kern="1200" cap="none" spc="0" normalizeH="0" baseline="0" noProof="0" dirty="0" err="1">
                <a:ln>
                  <a:noFill/>
                </a:ln>
                <a:solidFill>
                  <a:srgbClr val="000000"/>
                </a:solidFill>
                <a:effectLst/>
                <a:uLnTx/>
                <a:uFillTx/>
                <a:latin typeface="AdvPS405B6"/>
                <a:ea typeface="Calibri"/>
                <a:cs typeface="AdvPS405B6"/>
              </a:rPr>
              <a:t>Hofstede</a:t>
            </a:r>
            <a:r>
              <a:rPr kumimoji="0" lang="en-US" sz="2000" b="0" i="0" u="none" strike="noStrike" kern="1200" cap="none" spc="0" normalizeH="0" baseline="0" noProof="0" dirty="0">
                <a:ln>
                  <a:noFill/>
                </a:ln>
                <a:solidFill>
                  <a:srgbClr val="000000"/>
                </a:solidFill>
                <a:effectLst/>
                <a:uLnTx/>
                <a:uFillTx/>
                <a:latin typeface="AdvPS405B6"/>
                <a:ea typeface="Calibri"/>
                <a:cs typeface="AdvPS405B6"/>
              </a:rPr>
              <a:t> (1980) societies with low uncertainty avoidance encourage individuals to be ambitious and competitive, to strive for material success. Societies with high uncertainty avoidance expect the individuals to avoid risk-taking behavior for a material gain. Since Malaysia has a society with very high uncertainty avoidance, it can be assumed that Malaysians are averse to risk that comes with entrepreneurship (</a:t>
            </a:r>
            <a:r>
              <a:rPr kumimoji="0" lang="en-US" sz="2000" b="0" i="0" u="none" strike="noStrike" kern="1200" cap="none" spc="0" normalizeH="0" baseline="0" noProof="0" dirty="0" err="1">
                <a:ln>
                  <a:noFill/>
                </a:ln>
                <a:solidFill>
                  <a:srgbClr val="000000"/>
                </a:solidFill>
                <a:effectLst/>
                <a:uLnTx/>
                <a:uFillTx/>
                <a:latin typeface="AdvPS405B6"/>
                <a:ea typeface="Calibri"/>
                <a:cs typeface="AdvPS405B6"/>
              </a:rPr>
              <a:t>Hofstede</a:t>
            </a:r>
            <a:r>
              <a:rPr kumimoji="0" lang="en-US" sz="2000" b="0" i="0" u="none" strike="noStrike" kern="1200" cap="none" spc="0" normalizeH="0" baseline="0" noProof="0" dirty="0">
                <a:ln>
                  <a:noFill/>
                </a:ln>
                <a:solidFill>
                  <a:srgbClr val="000000"/>
                </a:solidFill>
                <a:effectLst/>
                <a:uLnTx/>
                <a:uFillTx/>
                <a:latin typeface="AdvPS405B6"/>
                <a:ea typeface="Calibri"/>
                <a:cs typeface="AdvPS405B6"/>
              </a:rPr>
              <a:t>, 1980; </a:t>
            </a:r>
            <a:r>
              <a:rPr kumimoji="0" lang="en-US" sz="2000" b="0" i="0" u="none" strike="noStrike" kern="1200" cap="none" spc="0" normalizeH="0" baseline="0" noProof="0" dirty="0" err="1">
                <a:ln>
                  <a:noFill/>
                </a:ln>
                <a:solidFill>
                  <a:srgbClr val="000000"/>
                </a:solidFill>
                <a:effectLst/>
                <a:uLnTx/>
                <a:uFillTx/>
                <a:latin typeface="AdvPS405B6"/>
                <a:ea typeface="Calibri"/>
                <a:cs typeface="AdvPS405B6"/>
              </a:rPr>
              <a:t>Hofstede</a:t>
            </a:r>
            <a:r>
              <a:rPr kumimoji="0" lang="en-US" sz="2000" b="0" i="0" u="none" strike="noStrike" kern="1200" cap="none" spc="0" normalizeH="0" baseline="0" noProof="0" dirty="0">
                <a:ln>
                  <a:noFill/>
                </a:ln>
                <a:solidFill>
                  <a:srgbClr val="000000"/>
                </a:solidFill>
                <a:effectLst/>
                <a:uLnTx/>
                <a:uFillTx/>
                <a:latin typeface="AdvPS405B6"/>
                <a:ea typeface="Calibri"/>
                <a:cs typeface="AdvPS405B6"/>
              </a:rPr>
              <a:t> and Bond, 1988). Thus, on the basis of the above controversial findings and by applying </a:t>
            </a:r>
            <a:r>
              <a:rPr kumimoji="0" lang="en-US" sz="2000" b="0" i="0" u="none" strike="noStrike" kern="1200" cap="none" spc="0" normalizeH="0" baseline="0" noProof="0" dirty="0" err="1">
                <a:ln>
                  <a:noFill/>
                </a:ln>
                <a:solidFill>
                  <a:srgbClr val="000000"/>
                </a:solidFill>
                <a:effectLst/>
                <a:uLnTx/>
                <a:uFillTx/>
                <a:latin typeface="AdvPS405B6"/>
                <a:ea typeface="Calibri"/>
                <a:cs typeface="AdvPS405B6"/>
              </a:rPr>
              <a:t>Hofstede’s</a:t>
            </a:r>
            <a:r>
              <a:rPr kumimoji="0" lang="en-US" sz="2000" b="0" i="0" u="none" strike="noStrike" kern="1200" cap="none" spc="0" normalizeH="0" baseline="0" noProof="0" dirty="0">
                <a:ln>
                  <a:noFill/>
                </a:ln>
                <a:solidFill>
                  <a:srgbClr val="000000"/>
                </a:solidFill>
                <a:effectLst/>
                <a:uLnTx/>
                <a:uFillTx/>
                <a:latin typeface="AdvPS405B6"/>
                <a:ea typeface="Calibri"/>
                <a:cs typeface="AdvPS405B6"/>
              </a:rPr>
              <a:t> (1980) concept of uncertainty avoidance </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to the Malaysian context, the following hypothesis is developed: H</a:t>
            </a:r>
            <a:r>
              <a:rPr kumimoji="0" lang="en-US" sz="2400" b="1" i="0" u="none" strike="noStrike" kern="1200" cap="none" spc="0" normalizeH="0" baseline="0" noProof="0" dirty="0">
                <a:ln>
                  <a:noFill/>
                </a:ln>
                <a:solidFill>
                  <a:srgbClr val="000000"/>
                </a:solidFill>
                <a:effectLst/>
                <a:uLnTx/>
                <a:uFillTx/>
                <a:latin typeface="AdvPS405B7"/>
                <a:ea typeface="Calibri"/>
                <a:cs typeface="AdvPS405B7"/>
              </a:rPr>
              <a:t>1. </a:t>
            </a:r>
            <a:r>
              <a:rPr kumimoji="0" lang="en-US" sz="2400" b="1" i="0" u="none" strike="noStrike" kern="1200" cap="none" spc="0" normalizeH="0" baseline="0" noProof="0" dirty="0">
                <a:ln>
                  <a:noFill/>
                </a:ln>
                <a:solidFill>
                  <a:srgbClr val="000000"/>
                </a:solidFill>
                <a:effectLst/>
                <a:uLnTx/>
                <a:uFillTx/>
                <a:latin typeface="AdvPS405B6"/>
                <a:ea typeface="Calibri"/>
                <a:cs typeface="AdvPS405B6"/>
              </a:rPr>
              <a:t>Aversion t</a:t>
            </a:r>
            <a:r>
              <a:rPr kumimoji="0" lang="en-US" sz="1800" b="1" i="0" u="none" strike="noStrike" kern="1200" cap="none" spc="0" normalizeH="0" baseline="0" noProof="0" dirty="0">
                <a:ln>
                  <a:noFill/>
                </a:ln>
                <a:solidFill>
                  <a:srgbClr val="000000"/>
                </a:solidFill>
                <a:effectLst/>
                <a:uLnTx/>
                <a:uFillTx/>
                <a:latin typeface="AdvPS405B6"/>
                <a:ea typeface="Calibri"/>
                <a:cs typeface="AdvPS405B6"/>
              </a:rPr>
              <a:t>o risk has negative influence on entrepreneurial inclination of postgraduate students.</a:t>
            </a:r>
            <a:endParaRPr kumimoji="0" lang="en-US" sz="1400" b="0" i="0" u="none" strike="noStrike" kern="1200" cap="none" spc="0" normalizeH="0" baseline="0" noProof="0" dirty="0">
              <a:ln>
                <a:noFill/>
              </a:ln>
              <a:solidFill>
                <a:srgbClr val="000000"/>
              </a:solidFill>
              <a:effectLst/>
              <a:uLnTx/>
              <a:uFillTx/>
              <a:latin typeface="Calibri"/>
              <a:ea typeface="Calibri"/>
              <a:cs typeface="Times New Roman"/>
            </a:endParaRPr>
          </a:p>
        </p:txBody>
      </p:sp>
      <p:sp>
        <p:nvSpPr>
          <p:cNvPr id="3" name="Rectangle 2"/>
          <p:cNvSpPr/>
          <p:nvPr/>
        </p:nvSpPr>
        <p:spPr>
          <a:xfrm>
            <a:off x="10257182" y="1565565"/>
            <a:ext cx="1934817" cy="4093428"/>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rPr>
              <a:t>Cite: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rPr>
              <a:t>Compare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err="1">
                <a:ln>
                  <a:noFill/>
                </a:ln>
                <a:solidFill>
                  <a:srgbClr val="000000">
                    <a:lumMod val="85000"/>
                    <a:lumOff val="15000"/>
                  </a:srgbClr>
                </a:solidFill>
                <a:effectLst/>
                <a:uLnTx/>
                <a:uFillTx/>
                <a:latin typeface="Arial"/>
                <a:ea typeface="+mn-ea"/>
                <a:cs typeface="+mn-cs"/>
              </a:rPr>
              <a:t>Contrast</a:t>
            </a: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rPr>
              <a:t>Critique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err="1">
                <a:ln>
                  <a:noFill/>
                </a:ln>
                <a:solidFill>
                  <a:srgbClr val="000000">
                    <a:lumMod val="85000"/>
                    <a:lumOff val="15000"/>
                  </a:srgbClr>
                </a:solidFill>
                <a:effectLst/>
                <a:uLnTx/>
                <a:uFillTx/>
                <a:latin typeface="Arial"/>
                <a:ea typeface="+mn-ea"/>
                <a:cs typeface="+mn-cs"/>
              </a:rPr>
              <a:t>Connect</a:t>
            </a: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7208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EF059-7037-4B25-8E58-4F5BB807E44D}"/>
              </a:ext>
            </a:extLst>
          </p:cNvPr>
          <p:cNvSpPr>
            <a:spLocks noGrp="1"/>
          </p:cNvSpPr>
          <p:nvPr>
            <p:ph type="title"/>
          </p:nvPr>
        </p:nvSpPr>
        <p:spPr/>
        <p:txBody>
          <a:bodyPr/>
          <a:lstStyle/>
          <a:p>
            <a:r>
              <a:rPr lang="en-MY" dirty="0"/>
              <a:t>Thank You</a:t>
            </a:r>
          </a:p>
        </p:txBody>
      </p:sp>
      <p:sp>
        <p:nvSpPr>
          <p:cNvPr id="5" name="Footer Placeholder 4">
            <a:extLst>
              <a:ext uri="{FF2B5EF4-FFF2-40B4-BE49-F238E27FC236}">
                <a16:creationId xmlns:a16="http://schemas.microsoft.com/office/drawing/2014/main" id="{5BBCE90E-41F0-490A-9416-E10D792ABFE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Slide Number Placeholder 5">
            <a:extLst>
              <a:ext uri="{FF2B5EF4-FFF2-40B4-BE49-F238E27FC236}">
                <a16:creationId xmlns:a16="http://schemas.microsoft.com/office/drawing/2014/main" id="{F3F72817-D05B-448F-9053-AEAD2BC3680A}"/>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73662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3BEF-5B11-42B1-8304-50CA80BA9944}"/>
              </a:ext>
            </a:extLst>
          </p:cNvPr>
          <p:cNvSpPr>
            <a:spLocks noGrp="1"/>
          </p:cNvSpPr>
          <p:nvPr>
            <p:ph type="title"/>
          </p:nvPr>
        </p:nvSpPr>
        <p:spPr>
          <a:xfrm>
            <a:off x="0" y="224"/>
            <a:ext cx="9389533" cy="783547"/>
          </a:xfrm>
        </p:spPr>
        <p:txBody>
          <a:bodyPr/>
          <a:lstStyle/>
          <a:p>
            <a:r>
              <a:rPr lang="en-MY" b="1" dirty="0">
                <a:solidFill>
                  <a:srgbClr val="FF0000"/>
                </a:solidFill>
              </a:rPr>
              <a:t>Draw up your outline</a:t>
            </a:r>
          </a:p>
        </p:txBody>
      </p:sp>
      <p:sp>
        <p:nvSpPr>
          <p:cNvPr id="3" name="Content Placeholder 2">
            <a:extLst>
              <a:ext uri="{FF2B5EF4-FFF2-40B4-BE49-F238E27FC236}">
                <a16:creationId xmlns:a16="http://schemas.microsoft.com/office/drawing/2014/main" id="{60405D56-9013-49E2-B5B5-E66D08AF14BC}"/>
              </a:ext>
            </a:extLst>
          </p:cNvPr>
          <p:cNvSpPr>
            <a:spLocks noGrp="1"/>
          </p:cNvSpPr>
          <p:nvPr>
            <p:ph idx="1"/>
          </p:nvPr>
        </p:nvSpPr>
        <p:spPr>
          <a:xfrm>
            <a:off x="0" y="783771"/>
            <a:ext cx="7286171" cy="5839279"/>
          </a:xfrm>
        </p:spPr>
        <p:txBody>
          <a:bodyPr/>
          <a:lstStyle/>
          <a:p>
            <a:pPr marL="514350" indent="-514350">
              <a:buFont typeface="+mj-lt"/>
              <a:buAutoNum type="arabicPeriod"/>
            </a:pPr>
            <a:r>
              <a:rPr lang="en-US" dirty="0"/>
              <a:t>Decide on your structure and develop a detailed outline before you write anything. </a:t>
            </a:r>
          </a:p>
          <a:p>
            <a:pPr marL="514350" indent="-514350">
              <a:buFont typeface="+mj-lt"/>
              <a:buAutoNum type="arabicPeriod"/>
            </a:pPr>
            <a:r>
              <a:rPr lang="en-US" dirty="0"/>
              <a:t>Your literature review chapter needs to present a clear, logical and an easy to follow narrative </a:t>
            </a:r>
          </a:p>
          <a:p>
            <a:pPr marL="514350" indent="-514350">
              <a:buFont typeface="+mj-lt"/>
              <a:buAutoNum type="arabicPeriod"/>
            </a:pPr>
            <a:r>
              <a:rPr lang="en-US" dirty="0"/>
              <a:t>Decide whether you’ll lay out your review thematically (into themes) or chronologically (by date/period)</a:t>
            </a:r>
          </a:p>
          <a:p>
            <a:pPr marL="514350" indent="-514350">
              <a:buFont typeface="+mj-lt"/>
              <a:buAutoNum type="arabicPeriod"/>
            </a:pPr>
            <a:r>
              <a:rPr lang="en-US" dirty="0">
                <a:solidFill>
                  <a:srgbClr val="FF0000"/>
                </a:solidFill>
              </a:rPr>
              <a:t>Draw up an outline of your entire chapter </a:t>
            </a:r>
            <a:endParaRPr lang="en-MY" dirty="0">
              <a:solidFill>
                <a:srgbClr val="FF0000"/>
              </a:solidFill>
            </a:endParaRPr>
          </a:p>
        </p:txBody>
      </p:sp>
      <p:sp>
        <p:nvSpPr>
          <p:cNvPr id="4" name="Footer Placeholder 3">
            <a:extLst>
              <a:ext uri="{FF2B5EF4-FFF2-40B4-BE49-F238E27FC236}">
                <a16:creationId xmlns:a16="http://schemas.microsoft.com/office/drawing/2014/main" id="{B9F5CCC2-9685-4F1D-95E3-36882415630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10242" name="Picture 2" descr="you need an outline/structure for your literature review before you write">
            <a:extLst>
              <a:ext uri="{FF2B5EF4-FFF2-40B4-BE49-F238E27FC236}">
                <a16:creationId xmlns:a16="http://schemas.microsoft.com/office/drawing/2014/main" id="{17FD3971-9B93-43CF-8029-5B9C388648D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95029" y="1378856"/>
            <a:ext cx="4572000" cy="371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170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5742-1A14-4C3A-A7CF-540FA9BF0EC7}"/>
              </a:ext>
            </a:extLst>
          </p:cNvPr>
          <p:cNvSpPr>
            <a:spLocks noGrp="1"/>
          </p:cNvSpPr>
          <p:nvPr>
            <p:ph type="title"/>
          </p:nvPr>
        </p:nvSpPr>
        <p:spPr>
          <a:xfrm>
            <a:off x="-1" y="0"/>
            <a:ext cx="12192000" cy="526774"/>
          </a:xfrm>
          <a:solidFill>
            <a:schemeClr val="accent1"/>
          </a:solidFill>
        </p:spPr>
        <p:txBody>
          <a:bodyPr/>
          <a:lstStyle/>
          <a:p>
            <a:r>
              <a:rPr lang="en-MY" b="1" dirty="0">
                <a:solidFill>
                  <a:schemeClr val="tx1"/>
                </a:solidFill>
              </a:rPr>
              <a:t>Writing - Descriptive OR Analytical</a:t>
            </a:r>
          </a:p>
        </p:txBody>
      </p:sp>
      <p:sp>
        <p:nvSpPr>
          <p:cNvPr id="3" name="Content Placeholder 2">
            <a:extLst>
              <a:ext uri="{FF2B5EF4-FFF2-40B4-BE49-F238E27FC236}">
                <a16:creationId xmlns:a16="http://schemas.microsoft.com/office/drawing/2014/main" id="{3C6E2AAA-BF9B-452B-9503-D2532C90A116}"/>
              </a:ext>
            </a:extLst>
          </p:cNvPr>
          <p:cNvSpPr>
            <a:spLocks noGrp="1"/>
          </p:cNvSpPr>
          <p:nvPr>
            <p:ph sz="half" idx="1"/>
          </p:nvPr>
        </p:nvSpPr>
        <p:spPr>
          <a:xfrm>
            <a:off x="-1" y="526774"/>
            <a:ext cx="5287617" cy="6178826"/>
          </a:xfrm>
          <a:ln>
            <a:solidFill>
              <a:srgbClr val="C00000"/>
            </a:solidFill>
          </a:ln>
        </p:spPr>
        <p:txBody>
          <a:bodyPr/>
          <a:lstStyle/>
          <a:p>
            <a:pPr marL="0" indent="0">
              <a:buNone/>
            </a:pPr>
            <a:r>
              <a:rPr lang="en-US" b="1" dirty="0">
                <a:solidFill>
                  <a:srgbClr val="002060"/>
                </a:solidFill>
              </a:rPr>
              <a:t>Descriptive</a:t>
            </a:r>
          </a:p>
          <a:p>
            <a:pPr marL="0" indent="0">
              <a:buNone/>
            </a:pPr>
            <a:r>
              <a:rPr lang="en-US" dirty="0">
                <a:solidFill>
                  <a:srgbClr val="FF0000"/>
                </a:solidFill>
              </a:rPr>
              <a:t>Summarizes</a:t>
            </a:r>
            <a:r>
              <a:rPr lang="en-US" dirty="0"/>
              <a:t> </a:t>
            </a:r>
            <a:r>
              <a:rPr lang="en-US" sz="2800" dirty="0"/>
              <a:t>what other people have found without saying what these findings mean for your investigation.</a:t>
            </a:r>
          </a:p>
          <a:p>
            <a:pPr marL="0" indent="0">
              <a:buNone/>
            </a:pPr>
            <a:r>
              <a:rPr lang="en-US" sz="2800" dirty="0"/>
              <a:t>Usually, a chronological list of who discovered what, and when.</a:t>
            </a:r>
          </a:p>
          <a:p>
            <a:pPr marL="0" indent="0">
              <a:spcBef>
                <a:spcPts val="0"/>
              </a:spcBef>
              <a:buNone/>
            </a:pPr>
            <a:r>
              <a:rPr lang="en-US" sz="2800" dirty="0">
                <a:solidFill>
                  <a:srgbClr val="FF0000"/>
                </a:solidFill>
              </a:rPr>
              <a:t>For example:</a:t>
            </a:r>
          </a:p>
          <a:p>
            <a:pPr marL="0" indent="0">
              <a:spcBef>
                <a:spcPts val="0"/>
              </a:spcBef>
              <a:buNone/>
            </a:pPr>
            <a:r>
              <a:rPr lang="en-US" sz="2800" dirty="0"/>
              <a:t>"</a:t>
            </a:r>
            <a:r>
              <a:rPr lang="en-US" sz="2400" dirty="0"/>
              <a:t>Green (1975) discovered …."</a:t>
            </a:r>
          </a:p>
          <a:p>
            <a:pPr marL="0" indent="0">
              <a:spcBef>
                <a:spcPts val="0"/>
              </a:spcBef>
              <a:buNone/>
            </a:pPr>
            <a:r>
              <a:rPr lang="en-US" sz="2400" dirty="0"/>
              <a:t>"In 1978, Black conducted experiments and discovered that …."</a:t>
            </a:r>
          </a:p>
          <a:p>
            <a:pPr marL="0" indent="0">
              <a:spcBef>
                <a:spcPts val="0"/>
              </a:spcBef>
              <a:buNone/>
            </a:pPr>
            <a:r>
              <a:rPr lang="en-US" sz="2400" dirty="0"/>
              <a:t>"Later Brown (1980) illustrated this in ……"</a:t>
            </a:r>
            <a:endParaRPr lang="en-MY" sz="2400" dirty="0"/>
          </a:p>
        </p:txBody>
      </p:sp>
      <p:sp>
        <p:nvSpPr>
          <p:cNvPr id="5" name="Footer Placeholder 4">
            <a:extLst>
              <a:ext uri="{FF2B5EF4-FFF2-40B4-BE49-F238E27FC236}">
                <a16:creationId xmlns:a16="http://schemas.microsoft.com/office/drawing/2014/main" id="{93C86736-0091-45F0-B5E9-EB877059A2A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Slide Number Placeholder 5">
            <a:extLst>
              <a:ext uri="{FF2B5EF4-FFF2-40B4-BE49-F238E27FC236}">
                <a16:creationId xmlns:a16="http://schemas.microsoft.com/office/drawing/2014/main" id="{2B0D681A-B869-4858-B6B3-4762EDBAC0CB}"/>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Content Placeholder 2">
            <a:extLst>
              <a:ext uri="{FF2B5EF4-FFF2-40B4-BE49-F238E27FC236}">
                <a16:creationId xmlns:a16="http://schemas.microsoft.com/office/drawing/2014/main" id="{520753B3-84AA-4D67-845A-95ED60BA77CD}"/>
              </a:ext>
            </a:extLst>
          </p:cNvPr>
          <p:cNvSpPr txBox="1">
            <a:spLocks/>
          </p:cNvSpPr>
          <p:nvPr/>
        </p:nvSpPr>
        <p:spPr bwMode="auto">
          <a:xfrm>
            <a:off x="5473148" y="589720"/>
            <a:ext cx="6718851" cy="6115880"/>
          </a:xfrm>
          <a:prstGeom prst="rect">
            <a:avLst/>
          </a:prstGeom>
          <a:solidFill>
            <a:schemeClr val="bg1"/>
          </a:solidFill>
          <a:ln>
            <a:solidFill>
              <a:srgbClr val="C00000"/>
            </a:solidFill>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a:ea typeface="+mn-ea"/>
                <a:cs typeface="+mn-cs"/>
              </a:rPr>
              <a:t>Analytical</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Synthesizes the work </a:t>
            </a: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and succinctly passes judgement on the relative merits of research conducted in your field.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Reveals limitations or </a:t>
            </a:r>
            <a:r>
              <a:rPr kumimoji="0" lang="en-US" sz="2400" b="0" i="0"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recognises</a:t>
            </a: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the possibility of taking research further, allowing you to formulate and justify your aims for your investigation.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a:ea typeface="+mn-ea"/>
                <a:cs typeface="+mn-cs"/>
              </a:rPr>
              <a:t>For example: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There seems to be general agreement on x, (see White 1987, Brown 1980, Black 1978, Green 1975). However, Green (1975) sees x as a consequence of y, while Black(1978) puts x and y as …. While Green's work has some limitations in that it …., its main value lies in …."</a:t>
            </a:r>
          </a:p>
        </p:txBody>
      </p:sp>
    </p:spTree>
    <p:extLst>
      <p:ext uri="{BB962C8B-B14F-4D97-AF65-F5344CB8AC3E}">
        <p14:creationId xmlns:p14="http://schemas.microsoft.com/office/powerpoint/2010/main" val="189776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5742-1A14-4C3A-A7CF-540FA9BF0EC7}"/>
              </a:ext>
            </a:extLst>
          </p:cNvPr>
          <p:cNvSpPr>
            <a:spLocks noGrp="1"/>
          </p:cNvSpPr>
          <p:nvPr>
            <p:ph type="title"/>
          </p:nvPr>
        </p:nvSpPr>
        <p:spPr>
          <a:xfrm>
            <a:off x="0" y="0"/>
            <a:ext cx="5157788" cy="457200"/>
          </a:xfrm>
        </p:spPr>
        <p:txBody>
          <a:bodyPr/>
          <a:lstStyle/>
          <a:p>
            <a:br>
              <a:rPr lang="en-MY" b="1" dirty="0">
                <a:solidFill>
                  <a:srgbClr val="FF0000"/>
                </a:solidFill>
              </a:rPr>
            </a:br>
            <a:r>
              <a:rPr lang="en-MY" sz="2800" b="1" dirty="0">
                <a:solidFill>
                  <a:srgbClr val="FF0000"/>
                </a:solidFill>
              </a:rPr>
              <a:t>Analysis and synthesis</a:t>
            </a:r>
            <a:br>
              <a:rPr lang="en-MY" sz="2800" b="1" dirty="0">
                <a:solidFill>
                  <a:srgbClr val="FF0000"/>
                </a:solidFill>
              </a:rPr>
            </a:br>
            <a:endParaRPr lang="en-MY" b="1" dirty="0">
              <a:solidFill>
                <a:srgbClr val="FF0000"/>
              </a:solidFill>
            </a:endParaRPr>
          </a:p>
        </p:txBody>
      </p:sp>
      <p:sp>
        <p:nvSpPr>
          <p:cNvPr id="3" name="Content Placeholder 2">
            <a:extLst>
              <a:ext uri="{FF2B5EF4-FFF2-40B4-BE49-F238E27FC236}">
                <a16:creationId xmlns:a16="http://schemas.microsoft.com/office/drawing/2014/main" id="{3C6E2AAA-BF9B-452B-9503-D2532C90A116}"/>
              </a:ext>
            </a:extLst>
          </p:cNvPr>
          <p:cNvSpPr>
            <a:spLocks noGrp="1"/>
          </p:cNvSpPr>
          <p:nvPr>
            <p:ph sz="half" idx="1"/>
          </p:nvPr>
        </p:nvSpPr>
        <p:spPr>
          <a:xfrm>
            <a:off x="0" y="526774"/>
            <a:ext cx="5043488" cy="6178826"/>
          </a:xfrm>
          <a:ln>
            <a:solidFill>
              <a:srgbClr val="C00000"/>
            </a:solidFill>
          </a:ln>
        </p:spPr>
        <p:txBody>
          <a:bodyPr/>
          <a:lstStyle/>
          <a:p>
            <a:pPr algn="l"/>
            <a:r>
              <a:rPr lang="en-US" sz="2000" b="0" i="0" dirty="0">
                <a:solidFill>
                  <a:srgbClr val="505050"/>
                </a:solidFill>
                <a:effectLst/>
                <a:latin typeface="Arial" panose="020B0604020202020204" pitchFamily="34" charset="0"/>
              </a:rPr>
              <a:t>Analysis and synthesis may appear to be two opposing methods: </a:t>
            </a:r>
            <a:r>
              <a:rPr lang="en-US" sz="2000" b="0" i="0" dirty="0">
                <a:solidFill>
                  <a:srgbClr val="FF0000"/>
                </a:solidFill>
                <a:effectLst/>
                <a:latin typeface="Arial" panose="020B0604020202020204" pitchFamily="34" charset="0"/>
              </a:rPr>
              <a:t>‘</a:t>
            </a:r>
            <a:r>
              <a:rPr lang="en-US" sz="2000" dirty="0">
                <a:solidFill>
                  <a:srgbClr val="FF0000"/>
                </a:solidFill>
                <a:latin typeface="Arial" panose="020B0604020202020204" pitchFamily="34" charset="0"/>
              </a:rPr>
              <a:t>A</a:t>
            </a:r>
            <a:r>
              <a:rPr lang="en-US" sz="2000" b="0" i="0" dirty="0">
                <a:solidFill>
                  <a:srgbClr val="FF0000"/>
                </a:solidFill>
                <a:effectLst/>
                <a:latin typeface="Arial" panose="020B0604020202020204" pitchFamily="34" charset="0"/>
              </a:rPr>
              <a:t>nalysis involves systematically breaking down the relevant literature into its constituent parts, </a:t>
            </a:r>
          </a:p>
          <a:p>
            <a:pPr algn="l"/>
            <a:r>
              <a:rPr lang="en-US" sz="2000" dirty="0">
                <a:solidFill>
                  <a:srgbClr val="FF0000"/>
                </a:solidFill>
                <a:latin typeface="Arial" panose="020B0604020202020204" pitchFamily="34" charset="0"/>
              </a:rPr>
              <a:t>S</a:t>
            </a:r>
            <a:r>
              <a:rPr lang="en-US" sz="2000" b="0" i="0" dirty="0">
                <a:solidFill>
                  <a:srgbClr val="FF0000"/>
                </a:solidFill>
                <a:effectLst/>
                <a:latin typeface="Arial" panose="020B0604020202020204" pitchFamily="34" charset="0"/>
              </a:rPr>
              <a:t>ynthesis is the act of making connections between those parts identified in the analysis’ (Bloomberg &amp; Volpe, 2012, p.84).</a:t>
            </a:r>
          </a:p>
          <a:p>
            <a:pPr algn="l"/>
            <a:r>
              <a:rPr lang="en-US" sz="2000" b="0" i="0" dirty="0">
                <a:solidFill>
                  <a:srgbClr val="505050"/>
                </a:solidFill>
                <a:effectLst/>
                <a:latin typeface="Arial" panose="020B0604020202020204" pitchFamily="34" charset="0"/>
              </a:rPr>
              <a:t>In a literature review, however, you will notice the synergy between analysis and synthesis </a:t>
            </a:r>
          </a:p>
          <a:p>
            <a:pPr algn="l"/>
            <a:r>
              <a:rPr lang="en-US" sz="2000" b="0" i="0" dirty="0">
                <a:solidFill>
                  <a:srgbClr val="505050"/>
                </a:solidFill>
                <a:effectLst/>
                <a:latin typeface="Arial" panose="020B0604020202020204" pitchFamily="34" charset="0"/>
              </a:rPr>
              <a:t>After </a:t>
            </a:r>
            <a:r>
              <a:rPr lang="en-US" sz="2000" b="0" i="0" dirty="0" err="1">
                <a:solidFill>
                  <a:srgbClr val="505050"/>
                </a:solidFill>
                <a:effectLst/>
                <a:latin typeface="Arial" panose="020B0604020202020204" pitchFamily="34" charset="0"/>
              </a:rPr>
              <a:t>analysing</a:t>
            </a:r>
            <a:r>
              <a:rPr lang="en-US" sz="2000" b="0" i="0" dirty="0">
                <a:solidFill>
                  <a:srgbClr val="505050"/>
                </a:solidFill>
                <a:effectLst/>
                <a:latin typeface="Arial" panose="020B0604020202020204" pitchFamily="34" charset="0"/>
              </a:rPr>
              <a:t> a range of sources, you should </a:t>
            </a:r>
            <a:r>
              <a:rPr lang="en-US" sz="2000" b="0" i="0" dirty="0" err="1">
                <a:solidFill>
                  <a:srgbClr val="505050"/>
                </a:solidFill>
                <a:effectLst/>
                <a:latin typeface="Arial" panose="020B0604020202020204" pitchFamily="34" charset="0"/>
              </a:rPr>
              <a:t>synthesise</a:t>
            </a:r>
            <a:r>
              <a:rPr lang="en-US" sz="2000" b="0" i="0" dirty="0">
                <a:solidFill>
                  <a:srgbClr val="505050"/>
                </a:solidFill>
                <a:effectLst/>
                <a:latin typeface="Arial" panose="020B0604020202020204" pitchFamily="34" charset="0"/>
              </a:rPr>
              <a:t> the relevant sources, connecting, linking and positioning them against each other, in order to identify the recurring themes, trends and areas of agreement or disagreement within your research field.</a:t>
            </a:r>
          </a:p>
          <a:p>
            <a:pPr algn="l"/>
            <a:endParaRPr lang="en-US" sz="1200" dirty="0">
              <a:solidFill>
                <a:srgbClr val="505050"/>
              </a:solidFill>
              <a:latin typeface="Arial" panose="020B0604020202020204" pitchFamily="34" charset="0"/>
            </a:endParaRPr>
          </a:p>
          <a:p>
            <a:pPr algn="l"/>
            <a:endParaRPr lang="en-US" sz="1200" b="0" i="0" dirty="0">
              <a:solidFill>
                <a:srgbClr val="505050"/>
              </a:solidFill>
              <a:effectLst/>
              <a:latin typeface="Arial" panose="020B0604020202020204" pitchFamily="34" charset="0"/>
            </a:endParaRPr>
          </a:p>
          <a:p>
            <a:pPr marL="0" indent="0">
              <a:buNone/>
            </a:pPr>
            <a:endParaRPr lang="en-MY" sz="2000" dirty="0"/>
          </a:p>
        </p:txBody>
      </p:sp>
      <p:sp>
        <p:nvSpPr>
          <p:cNvPr id="5" name="Footer Placeholder 4">
            <a:extLst>
              <a:ext uri="{FF2B5EF4-FFF2-40B4-BE49-F238E27FC236}">
                <a16:creationId xmlns:a16="http://schemas.microsoft.com/office/drawing/2014/main" id="{93C86736-0091-45F0-B5E9-EB877059A2A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Slide Number Placeholder 5">
            <a:extLst>
              <a:ext uri="{FF2B5EF4-FFF2-40B4-BE49-F238E27FC236}">
                <a16:creationId xmlns:a16="http://schemas.microsoft.com/office/drawing/2014/main" id="{2B0D681A-B869-4858-B6B3-4762EDBAC0CB}"/>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95FA3AB2-6267-4829-9406-D930C76B7EC7}"/>
              </a:ext>
            </a:extLst>
          </p:cNvPr>
          <p:cNvSpPr txBox="1"/>
          <p:nvPr/>
        </p:nvSpPr>
        <p:spPr>
          <a:xfrm>
            <a:off x="5043488" y="0"/>
            <a:ext cx="7148511" cy="3693319"/>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Example of analysis and synthesis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After reading and </a:t>
            </a:r>
            <a:r>
              <a:rPr kumimoji="0" lang="en-US" sz="1800" b="0" i="0" u="none" strike="noStrike" kern="1200" cap="none" spc="0" normalizeH="0" baseline="0" noProof="0" dirty="0" err="1">
                <a:ln>
                  <a:noFill/>
                </a:ln>
                <a:solidFill>
                  <a:srgbClr val="000000"/>
                </a:solidFill>
                <a:effectLst/>
                <a:uLnTx/>
                <a:uFillTx/>
                <a:latin typeface="Arial"/>
                <a:ea typeface="+mn-ea"/>
                <a:cs typeface="+mn-cs"/>
              </a:rPr>
              <a:t>analysing</a:t>
            </a:r>
            <a:r>
              <a:rPr kumimoji="0" lang="en-US" sz="1800" b="0" i="0" u="none" strike="noStrike" kern="1200" cap="none" spc="0" normalizeH="0" baseline="0" noProof="0" dirty="0">
                <a:ln>
                  <a:noFill/>
                </a:ln>
                <a:solidFill>
                  <a:srgbClr val="000000"/>
                </a:solidFill>
                <a:effectLst/>
                <a:uLnTx/>
                <a:uFillTx/>
                <a:latin typeface="Arial"/>
                <a:ea typeface="+mn-ea"/>
                <a:cs typeface="+mn-cs"/>
              </a:rPr>
              <a:t> individual sources, you have identified a key concept relating to your research topic as well as a key resource (A) relating to that concept.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 argument in resource A is supported by another article (B), which is in turn supported by article (D).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However, you have also found article C, which contradicts the argument presented in resource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One way to </a:t>
            </a:r>
            <a:r>
              <a:rPr kumimoji="0" lang="en-US" sz="1800" b="0" i="0" u="none" strike="noStrike" kern="1200" cap="none" spc="0" normalizeH="0" baseline="0" noProof="0" dirty="0" err="1">
                <a:ln>
                  <a:noFill/>
                </a:ln>
                <a:solidFill>
                  <a:srgbClr val="000000"/>
                </a:solidFill>
                <a:effectLst/>
                <a:uLnTx/>
                <a:uFillTx/>
                <a:latin typeface="Arial"/>
                <a:ea typeface="+mn-ea"/>
                <a:cs typeface="+mn-cs"/>
              </a:rPr>
              <a:t>synthesise</a:t>
            </a:r>
            <a:r>
              <a:rPr kumimoji="0" lang="en-US" sz="1800" b="0" i="0" u="none" strike="noStrike" kern="1200" cap="none" spc="0" normalizeH="0" baseline="0" noProof="0" dirty="0">
                <a:ln>
                  <a:noFill/>
                </a:ln>
                <a:solidFill>
                  <a:srgbClr val="000000"/>
                </a:solidFill>
                <a:effectLst/>
                <a:uLnTx/>
                <a:uFillTx/>
                <a:latin typeface="Arial"/>
                <a:ea typeface="+mn-ea"/>
                <a:cs typeface="+mn-cs"/>
              </a:rPr>
              <a:t> these texts, is to group together the texts supporting your key resource (articles B and D) and explain that article C presents contradictory results. Then, you would need to examine the methodological differences or any other possible reasons for the contradictory results.</a:t>
            </a:r>
            <a:endParaRPr kumimoji="0" lang="en-MY"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AB8FAA64-E84E-447E-89C4-0CA8E93B0B7E}"/>
              </a:ext>
            </a:extLst>
          </p:cNvPr>
          <p:cNvPicPr>
            <a:picLocks noChangeAspect="1"/>
          </p:cNvPicPr>
          <p:nvPr/>
        </p:nvPicPr>
        <p:blipFill>
          <a:blip r:embed="rId2"/>
          <a:stretch>
            <a:fillRect/>
          </a:stretch>
        </p:blipFill>
        <p:spPr>
          <a:xfrm>
            <a:off x="5043488" y="3843338"/>
            <a:ext cx="7148512" cy="3014662"/>
          </a:xfrm>
          <a:prstGeom prst="rect">
            <a:avLst/>
          </a:prstGeom>
        </p:spPr>
      </p:pic>
    </p:spTree>
    <p:extLst>
      <p:ext uri="{BB962C8B-B14F-4D97-AF65-F5344CB8AC3E}">
        <p14:creationId xmlns:p14="http://schemas.microsoft.com/office/powerpoint/2010/main" val="1339285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accent1"/>
          </a:solidFill>
        </p:spPr>
        <p:txBody>
          <a:bodyPr/>
          <a:lstStyle/>
          <a:p>
            <a:br>
              <a:rPr lang="en-US" dirty="0"/>
            </a:br>
            <a:r>
              <a:rPr lang="en-US" b="1" dirty="0">
                <a:solidFill>
                  <a:srgbClr val="002060"/>
                </a:solidFill>
              </a:rPr>
              <a:t>Effective review should</a:t>
            </a:r>
            <a:r>
              <a:rPr lang="en-US" dirty="0">
                <a:solidFill>
                  <a:srgbClr val="FF0000"/>
                </a:solidFill>
              </a:rPr>
              <a:t>:</a:t>
            </a:r>
            <a:br>
              <a:rPr lang="en-US" dirty="0">
                <a:solidFill>
                  <a:srgbClr val="FF0000"/>
                </a:solidFill>
              </a:rPr>
            </a:br>
            <a:endParaRPr lang="en-US" dirty="0">
              <a:solidFill>
                <a:srgbClr val="FF0000"/>
              </a:solidFill>
            </a:endParaRPr>
          </a:p>
        </p:txBody>
      </p:sp>
      <p:sp>
        <p:nvSpPr>
          <p:cNvPr id="5" name="Rectangle 4"/>
          <p:cNvSpPr/>
          <p:nvPr/>
        </p:nvSpPr>
        <p:spPr>
          <a:xfrm>
            <a:off x="0" y="686578"/>
            <a:ext cx="4978400" cy="5878532"/>
          </a:xfrm>
          <a:prstGeom prst="rect">
            <a:avLst/>
          </a:prstGeom>
          <a:ln>
            <a:solidFill>
              <a:srgbClr val="FF0000"/>
            </a:solidFill>
          </a:ln>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C00000"/>
                </a:solidFill>
                <a:effectLst/>
                <a:uLnTx/>
                <a:uFillTx/>
                <a:latin typeface="Arial"/>
                <a:ea typeface="+mn-ea"/>
                <a:cs typeface="+mn-cs"/>
              </a:rPr>
              <a:t>Summarize</a:t>
            </a:r>
            <a:r>
              <a:rPr kumimoji="0" lang="en-US" sz="2800" b="0" i="0" u="none" strike="noStrike" kern="1200" cap="none" spc="0" normalizeH="0" baseline="0" noProof="0" dirty="0">
                <a:ln>
                  <a:noFill/>
                </a:ln>
                <a:solidFill>
                  <a:srgbClr val="002060"/>
                </a:solidFill>
                <a:effectLst/>
                <a:uLnTx/>
                <a:uFillTx/>
                <a:latin typeface="Arial"/>
                <a:ea typeface="+mn-ea"/>
                <a:cs typeface="+mn-cs"/>
              </a:rPr>
              <a:t> and evaluate findings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C00000"/>
                </a:solidFill>
                <a:effectLst/>
                <a:uLnTx/>
                <a:uFillTx/>
                <a:latin typeface="Arial"/>
                <a:ea typeface="+mn-ea"/>
                <a:cs typeface="+mn-cs"/>
              </a:rPr>
              <a:t>Compare and contrast </a:t>
            </a:r>
            <a:r>
              <a:rPr kumimoji="0" lang="en-US" sz="2800" b="0" i="0" u="none" strike="noStrike" kern="1200" cap="none" spc="0" normalizeH="0" baseline="0" noProof="0" dirty="0">
                <a:ln>
                  <a:noFill/>
                </a:ln>
                <a:solidFill>
                  <a:srgbClr val="002060"/>
                </a:solidFill>
                <a:effectLst/>
                <a:uLnTx/>
                <a:uFillTx/>
                <a:latin typeface="Arial"/>
                <a:ea typeface="+mn-ea"/>
                <a:cs typeface="+mn-cs"/>
              </a:rPr>
              <a:t>different authors’ views to</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Group authors who draw similar conclusions, and</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Note areas where authors are in disagreement</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C00000"/>
                </a:solidFill>
                <a:effectLst/>
                <a:uLnTx/>
                <a:uFillTx/>
                <a:latin typeface="Arial"/>
                <a:ea typeface="+mn-ea"/>
                <a:cs typeface="+mn-cs"/>
              </a:rPr>
              <a:t>Highlight</a:t>
            </a:r>
            <a:r>
              <a:rPr kumimoji="0" lang="en-US" sz="2800" b="0" i="0" u="none" strike="noStrike" kern="1200" cap="none" spc="0" normalizeH="0" baseline="0" noProof="0" dirty="0">
                <a:ln>
                  <a:noFill/>
                </a:ln>
                <a:solidFill>
                  <a:srgbClr val="002060"/>
                </a:solidFill>
                <a:effectLst/>
                <a:uLnTx/>
                <a:uFillTx/>
                <a:latin typeface="Arial"/>
                <a:ea typeface="+mn-ea"/>
                <a:cs typeface="+mn-cs"/>
              </a:rPr>
              <a:t> exemplary studies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2060"/>
                </a:solidFill>
                <a:effectLst/>
                <a:uLnTx/>
                <a:uFillTx/>
                <a:latin typeface="Arial"/>
                <a:ea typeface="+mn-ea"/>
                <a:cs typeface="+mn-cs"/>
              </a:rPr>
              <a:t>Note gaps in knowledge</a:t>
            </a:r>
          </a:p>
        </p:txBody>
      </p:sp>
      <p:sp>
        <p:nvSpPr>
          <p:cNvPr id="3" name="Rectangle 2"/>
          <p:cNvSpPr/>
          <p:nvPr/>
        </p:nvSpPr>
        <p:spPr>
          <a:xfrm>
            <a:off x="5138057" y="685800"/>
            <a:ext cx="7053943" cy="2308324"/>
          </a:xfrm>
          <a:prstGeom prst="rect">
            <a:avLst/>
          </a:prstGeom>
          <a:solidFill>
            <a:schemeClr val="bg1">
              <a:lumMod val="95000"/>
            </a:schemeClr>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Remember: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Cite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Categorize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Compare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Contrast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Criticize - Synthesis</a:t>
            </a:r>
          </a:p>
        </p:txBody>
      </p:sp>
      <p:sp>
        <p:nvSpPr>
          <p:cNvPr id="4" name="Footer Placeholder 3"/>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mn-cs"/>
              </a:rPr>
              <a:t>Dr Jugindar Singh</a:t>
            </a:r>
          </a:p>
        </p:txBody>
      </p:sp>
      <p:sp>
        <p:nvSpPr>
          <p:cNvPr id="6" name="Slide Number Placeholder 5"/>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503DB98-A6E7-4D43-95C1-718902247CBE}" type="slidenum">
              <a:rPr kumimoji="0" lang="en-US" sz="1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a:t>
            </a:fld>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7" name="Picture 3" descr="M03NF002">
            <a:extLst>
              <a:ext uri="{FF2B5EF4-FFF2-40B4-BE49-F238E27FC236}">
                <a16:creationId xmlns:a16="http://schemas.microsoft.com/office/drawing/2014/main" id="{745B52F4-D755-49C8-9DFB-36A33D546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057" y="2994124"/>
            <a:ext cx="7053943" cy="386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544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0" y="92075"/>
            <a:ext cx="12115800" cy="1143000"/>
          </a:xfrm>
          <a:solidFill>
            <a:schemeClr val="bg1"/>
          </a:solidFill>
        </p:spPr>
        <p:txBody>
          <a:bodyPr/>
          <a:lstStyle/>
          <a:p>
            <a:r>
              <a:rPr lang="en-US" b="1" dirty="0">
                <a:solidFill>
                  <a:srgbClr val="FF0000"/>
                </a:solidFill>
              </a:rPr>
              <a:t>Key Components of Lit. Review </a:t>
            </a:r>
            <a:br>
              <a:rPr lang="en-US" b="1" dirty="0">
                <a:solidFill>
                  <a:srgbClr val="FF0000"/>
                </a:solidFill>
              </a:rPr>
            </a:br>
            <a:r>
              <a:rPr lang="en-US" b="1" dirty="0">
                <a:solidFill>
                  <a:srgbClr val="FF0000"/>
                </a:solidFill>
              </a:rPr>
              <a:t>(</a:t>
            </a:r>
            <a:r>
              <a:rPr lang="en-US" sz="2800" b="1" dirty="0">
                <a:solidFill>
                  <a:srgbClr val="FF0000"/>
                </a:solidFill>
              </a:rPr>
              <a:t>Chapter 2 – Quantitative study</a:t>
            </a:r>
            <a:r>
              <a:rPr lang="en-US" b="1" dirty="0">
                <a:solidFill>
                  <a:srgbClr val="FF0000"/>
                </a:solidFill>
              </a:rPr>
              <a:t>)</a:t>
            </a:r>
          </a:p>
        </p:txBody>
      </p:sp>
      <p:graphicFrame>
        <p:nvGraphicFramePr>
          <p:cNvPr id="3" name="Table 2"/>
          <p:cNvGraphicFramePr>
            <a:graphicFrameLocks noGrp="1"/>
          </p:cNvGraphicFramePr>
          <p:nvPr/>
        </p:nvGraphicFramePr>
        <p:xfrm>
          <a:off x="76200" y="1219200"/>
          <a:ext cx="12115800" cy="5501626"/>
        </p:xfrm>
        <a:graphic>
          <a:graphicData uri="http://schemas.openxmlformats.org/drawingml/2006/table">
            <a:tbl>
              <a:tblPr firstRow="1" bandRow="1">
                <a:tableStyleId>{5C22544A-7EE6-4342-B048-85BDC9FD1C3A}</a:tableStyleId>
              </a:tblPr>
              <a:tblGrid>
                <a:gridCol w="3806724">
                  <a:extLst>
                    <a:ext uri="{9D8B030D-6E8A-4147-A177-3AD203B41FA5}">
                      <a16:colId xmlns:a16="http://schemas.microsoft.com/office/drawing/2014/main" val="20000"/>
                    </a:ext>
                  </a:extLst>
                </a:gridCol>
                <a:gridCol w="4203801">
                  <a:extLst>
                    <a:ext uri="{9D8B030D-6E8A-4147-A177-3AD203B41FA5}">
                      <a16:colId xmlns:a16="http://schemas.microsoft.com/office/drawing/2014/main" val="20001"/>
                    </a:ext>
                  </a:extLst>
                </a:gridCol>
                <a:gridCol w="4105275">
                  <a:extLst>
                    <a:ext uri="{9D8B030D-6E8A-4147-A177-3AD203B41FA5}">
                      <a16:colId xmlns:a16="http://schemas.microsoft.com/office/drawing/2014/main" val="20002"/>
                    </a:ext>
                  </a:extLst>
                </a:gridCol>
              </a:tblGrid>
              <a:tr h="2438400">
                <a:tc>
                  <a:txBody>
                    <a:bodyPr/>
                    <a:lstStyle/>
                    <a:p>
                      <a:pPr algn="ctr"/>
                      <a:r>
                        <a:rPr lang="en-US" sz="2400" dirty="0">
                          <a:solidFill>
                            <a:srgbClr val="FF0000"/>
                          </a:solidFill>
                        </a:rPr>
                        <a:t>Constructs/Concepts</a:t>
                      </a:r>
                    </a:p>
                    <a:p>
                      <a:pPr marL="342900" indent="-342900" algn="l">
                        <a:buFont typeface="Arial" pitchFamily="34" charset="0"/>
                        <a:buChar char="•"/>
                      </a:pPr>
                      <a:r>
                        <a:rPr lang="en-US" sz="2000" dirty="0">
                          <a:solidFill>
                            <a:schemeClr val="tx1"/>
                          </a:solidFill>
                        </a:rPr>
                        <a:t>definition of concepts, </a:t>
                      </a:r>
                    </a:p>
                    <a:p>
                      <a:pPr marL="342900" indent="-342900" algn="l">
                        <a:buFont typeface="Arial" pitchFamily="34" charset="0"/>
                        <a:buChar char="•"/>
                      </a:pPr>
                      <a:r>
                        <a:rPr lang="en-US" sz="2000" dirty="0">
                          <a:solidFill>
                            <a:schemeClr val="tx1"/>
                          </a:solidFill>
                        </a:rPr>
                        <a:t>different views of the concepts</a:t>
                      </a:r>
                    </a:p>
                    <a:p>
                      <a:pPr marL="342900" indent="-342900" algn="l">
                        <a:buFont typeface="Arial" pitchFamily="34" charset="0"/>
                        <a:buChar char="•"/>
                      </a:pPr>
                      <a:r>
                        <a:rPr lang="en-US" sz="2000" dirty="0">
                          <a:solidFill>
                            <a:schemeClr val="tx1"/>
                          </a:solidFill>
                        </a:rPr>
                        <a:t>relationship of the concept to others</a:t>
                      </a:r>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400" dirty="0">
                          <a:solidFill>
                            <a:srgbClr val="FF0000"/>
                          </a:solidFill>
                        </a:rPr>
                        <a:t>Relationships/Hypothesis</a:t>
                      </a:r>
                    </a:p>
                    <a:p>
                      <a:pPr marL="342900" indent="-342900" algn="l">
                        <a:buFont typeface="Arial" pitchFamily="34" charset="0"/>
                        <a:buChar char="•"/>
                      </a:pPr>
                      <a:r>
                        <a:rPr lang="en-US" sz="2000" dirty="0">
                          <a:solidFill>
                            <a:schemeClr val="tx1"/>
                          </a:solidFill>
                        </a:rPr>
                        <a:t>Findings from related studies</a:t>
                      </a:r>
                    </a:p>
                    <a:p>
                      <a:pPr marL="342900" indent="-342900" algn="l">
                        <a:buFont typeface="Arial" pitchFamily="34" charset="0"/>
                        <a:buChar char="•"/>
                      </a:pPr>
                      <a:r>
                        <a:rPr lang="en-US" sz="2000" dirty="0">
                          <a:solidFill>
                            <a:schemeClr val="tx1"/>
                          </a:solidFill>
                        </a:rPr>
                        <a:t>Relationship</a:t>
                      </a:r>
                      <a:r>
                        <a:rPr lang="en-US" sz="2000" baseline="0" dirty="0">
                          <a:solidFill>
                            <a:schemeClr val="tx1"/>
                          </a:solidFill>
                        </a:rPr>
                        <a:t> bet variables</a:t>
                      </a:r>
                    </a:p>
                    <a:p>
                      <a:pPr marL="342900" indent="-342900" algn="l">
                        <a:buFont typeface="Arial" pitchFamily="34" charset="0"/>
                        <a:buChar char="•"/>
                      </a:pPr>
                      <a:r>
                        <a:rPr lang="en-US" sz="2000" baseline="0" dirty="0">
                          <a:solidFill>
                            <a:schemeClr val="tx1"/>
                          </a:solidFill>
                        </a:rPr>
                        <a:t>Comparison bet findings</a:t>
                      </a:r>
                      <a:endParaRPr lang="en-US" sz="3200" dirty="0">
                        <a:solidFill>
                          <a:schemeClr val="tx1"/>
                        </a:solidFill>
                      </a:endParaRPr>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400" dirty="0">
                          <a:solidFill>
                            <a:srgbClr val="FF0000"/>
                          </a:solidFill>
                        </a:rPr>
                        <a:t>Models</a:t>
                      </a:r>
                      <a:endParaRPr lang="en-US" sz="3200" dirty="0">
                        <a:solidFill>
                          <a:srgbClr val="FF0000"/>
                        </a:solidFill>
                      </a:endParaRPr>
                    </a:p>
                    <a:p>
                      <a:pPr algn="ctr"/>
                      <a:r>
                        <a:rPr lang="en-US" sz="2400" dirty="0">
                          <a:solidFill>
                            <a:srgbClr val="FF0000"/>
                          </a:solidFill>
                        </a:rPr>
                        <a:t>Theories</a:t>
                      </a:r>
                    </a:p>
                    <a:p>
                      <a:pPr marL="457200" indent="-457200" algn="l">
                        <a:buFont typeface="Arial" pitchFamily="34" charset="0"/>
                        <a:buChar char="•"/>
                      </a:pPr>
                      <a:r>
                        <a:rPr lang="en-US" sz="2000" dirty="0">
                          <a:solidFill>
                            <a:schemeClr val="tx1"/>
                          </a:solidFill>
                        </a:rPr>
                        <a:t>Underpinning theories</a:t>
                      </a:r>
                      <a:endParaRPr lang="en-US" sz="2800" dirty="0">
                        <a:solidFill>
                          <a:schemeClr val="tx1"/>
                        </a:solidFill>
                      </a:endParaRPr>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143000">
                <a:tc gridSpan="3">
                  <a:txBody>
                    <a:bodyPr/>
                    <a:lstStyle/>
                    <a:p>
                      <a:pPr algn="ctr"/>
                      <a:r>
                        <a:rPr lang="en-US" sz="2400" b="1" dirty="0"/>
                        <a:t>Summary</a:t>
                      </a:r>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43027">
                <a:tc gridSpan="3">
                  <a:txBody>
                    <a:bodyPr/>
                    <a:lstStyle/>
                    <a:p>
                      <a:pPr marL="342900" indent="-342900">
                        <a:buFont typeface="Arial" pitchFamily="34" charset="0"/>
                        <a:buChar char="•"/>
                      </a:pPr>
                      <a:r>
                        <a:rPr lang="en-US" sz="2400" dirty="0">
                          <a:solidFill>
                            <a:srgbClr val="FF0000"/>
                          </a:solidFill>
                        </a:rPr>
                        <a:t>Cite</a:t>
                      </a:r>
                    </a:p>
                    <a:p>
                      <a:pPr marL="342900" indent="-342900">
                        <a:buFont typeface="Arial" pitchFamily="34" charset="0"/>
                        <a:buChar char="•"/>
                      </a:pPr>
                      <a:r>
                        <a:rPr lang="en-US" sz="2400" dirty="0">
                          <a:solidFill>
                            <a:srgbClr val="FF0000"/>
                          </a:solidFill>
                        </a:rPr>
                        <a:t>Compare</a:t>
                      </a:r>
                    </a:p>
                    <a:p>
                      <a:pPr marL="342900" indent="-342900">
                        <a:buFont typeface="Arial" pitchFamily="34" charset="0"/>
                        <a:buChar char="•"/>
                      </a:pPr>
                      <a:r>
                        <a:rPr lang="en-US" sz="2400" dirty="0">
                          <a:solidFill>
                            <a:srgbClr val="FF0000"/>
                          </a:solidFill>
                        </a:rPr>
                        <a:t>Contrast</a:t>
                      </a:r>
                    </a:p>
                    <a:p>
                      <a:pPr marL="342900" indent="-342900">
                        <a:buFont typeface="Arial" pitchFamily="34" charset="0"/>
                        <a:buChar char="•"/>
                      </a:pPr>
                      <a:r>
                        <a:rPr lang="en-US" sz="2400" dirty="0">
                          <a:solidFill>
                            <a:srgbClr val="FF0000"/>
                          </a:solidFill>
                        </a:rPr>
                        <a:t>Criticize</a:t>
                      </a:r>
                    </a:p>
                    <a:p>
                      <a:pPr marL="342900" indent="-342900">
                        <a:buFont typeface="Arial" pitchFamily="34" charset="0"/>
                        <a:buChar char="•"/>
                      </a:pPr>
                      <a:r>
                        <a:rPr lang="en-US" sz="2400" dirty="0">
                          <a:solidFill>
                            <a:srgbClr val="FF0000"/>
                          </a:solidFill>
                        </a:rPr>
                        <a:t>Connect</a:t>
                      </a:r>
                      <a:endParaRPr lang="en-US" sz="2400" b="1" dirty="0"/>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2" name="Footer Placeholder 1"/>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ms-MY"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4" name="TextBox 3"/>
          <p:cNvSpPr txBox="1"/>
          <p:nvPr/>
        </p:nvSpPr>
        <p:spPr>
          <a:xfrm>
            <a:off x="7239000" y="4876800"/>
            <a:ext cx="3276600" cy="16312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rgbClr val="FF0000"/>
                </a:solidFill>
                <a:effectLst/>
                <a:uLnTx/>
                <a:uFillTx/>
                <a:latin typeface="Arial"/>
                <a:ea typeface="+mn-ea"/>
                <a:cs typeface="+mn-cs"/>
              </a:rPr>
              <a:t>Disagreements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rgbClr val="FF0000"/>
                </a:solidFill>
                <a:effectLst/>
                <a:uLnTx/>
                <a:uFillTx/>
                <a:latin typeface="Arial"/>
                <a:ea typeface="+mn-ea"/>
                <a:cs typeface="+mn-cs"/>
              </a:rPr>
              <a:t>Inconsistencies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rgbClr val="FF0000"/>
                </a:solidFill>
                <a:effectLst/>
                <a:uLnTx/>
                <a:uFillTx/>
                <a:latin typeface="Arial"/>
                <a:ea typeface="+mn-ea"/>
                <a:cs typeface="+mn-cs"/>
              </a:rPr>
              <a:t>Controversies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rgbClr val="FF0000"/>
                </a:solidFill>
                <a:effectLst/>
                <a:uLnTx/>
                <a:uFillTx/>
                <a:latin typeface="Arial"/>
                <a:ea typeface="+mn-ea"/>
                <a:cs typeface="+mn-cs"/>
              </a:rPr>
              <a:t>Debates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rgbClr val="FF0000"/>
                </a:solidFill>
                <a:effectLst/>
                <a:uLnTx/>
                <a:uFillTx/>
                <a:latin typeface="Arial"/>
                <a:ea typeface="+mn-ea"/>
                <a:cs typeface="+mn-cs"/>
              </a:rPr>
              <a:t>Argument</a:t>
            </a:r>
            <a:endParaRPr kumimoji="0" lang="en-US" sz="20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77855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877A-1BE1-4D71-8A1C-1CC94ABCD0D0}"/>
              </a:ext>
            </a:extLst>
          </p:cNvPr>
          <p:cNvSpPr>
            <a:spLocks noGrp="1"/>
          </p:cNvSpPr>
          <p:nvPr>
            <p:ph type="title"/>
          </p:nvPr>
        </p:nvSpPr>
        <p:spPr>
          <a:xfrm>
            <a:off x="0" y="122376"/>
            <a:ext cx="12192000" cy="639762"/>
          </a:xfrm>
        </p:spPr>
        <p:txBody>
          <a:bodyPr/>
          <a:lstStyle/>
          <a:p>
            <a:r>
              <a:rPr lang="en-MY" dirty="0">
                <a:solidFill>
                  <a:srgbClr val="FF0000"/>
                </a:solidFill>
              </a:rPr>
              <a:t>Define the Constructs</a:t>
            </a:r>
          </a:p>
        </p:txBody>
      </p:sp>
      <p:sp>
        <p:nvSpPr>
          <p:cNvPr id="4" name="Footer Placeholder 3">
            <a:extLst>
              <a:ext uri="{FF2B5EF4-FFF2-40B4-BE49-F238E27FC236}">
                <a16:creationId xmlns:a16="http://schemas.microsoft.com/office/drawing/2014/main" id="{79EE6925-3216-4414-8D40-57B9B50953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7" name="TextBox 6">
            <a:extLst>
              <a:ext uri="{FF2B5EF4-FFF2-40B4-BE49-F238E27FC236}">
                <a16:creationId xmlns:a16="http://schemas.microsoft.com/office/drawing/2014/main" id="{83BFD327-AEC1-4526-B191-DE4DD7870558}"/>
              </a:ext>
            </a:extLst>
          </p:cNvPr>
          <p:cNvSpPr txBox="1"/>
          <p:nvPr/>
        </p:nvSpPr>
        <p:spPr>
          <a:xfrm>
            <a:off x="0" y="876438"/>
            <a:ext cx="11769328"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Example: Customer satisfaction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Thomasson (2003, p. 69) defines customer satisfaction as “the perception of the customer as a result of consciously or unconsciously comparing their experiences with their expectations.” Kotler &amp; Keller (2008, p. 80) build on this definition, stating that customer satisfaction is determined by “the degree to which someone is happy or disappointed with the observed performance of a product in relation to his or her expectations.” Performance that is below expectations leads to a dissatisfied customer, while performance that satisfies expectations produces satisfied customers. Expectations being exceeded leads to a “very satisfied or even pleasantly surprised customer” (Kotler &amp; Keller, 2003, p. 80). The definition of Zeithaml and Bitner (2003, p. 86) is slightly different from that of </a:t>
            </a:r>
            <a:r>
              <a:rPr kumimoji="0" lang="en-US" sz="2400" b="0" i="0" u="none" strike="noStrike" kern="1200" cap="none" spc="0" normalizeH="0" baseline="0" noProof="0" dirty="0" err="1">
                <a:ln>
                  <a:noFill/>
                </a:ln>
                <a:solidFill>
                  <a:srgbClr val="002060"/>
                </a:solidFill>
                <a:effectLst/>
                <a:uLnTx/>
                <a:uFillTx/>
                <a:latin typeface="Arial"/>
                <a:ea typeface="+mn-ea"/>
                <a:cs typeface="+mn-cs"/>
              </a:rPr>
              <a:t>Thomassen</a:t>
            </a:r>
            <a:r>
              <a:rPr kumimoji="0" lang="en-US" sz="2400" b="0" i="0" u="none" strike="noStrike" kern="1200" cap="none" spc="0" normalizeH="0" baseline="0" noProof="0" dirty="0">
                <a:ln>
                  <a:noFill/>
                </a:ln>
                <a:solidFill>
                  <a:srgbClr val="002060"/>
                </a:solidFill>
                <a:effectLst/>
                <a:uLnTx/>
                <a:uFillTx/>
                <a:latin typeface="Arial"/>
                <a:ea typeface="+mn-ea"/>
                <a:cs typeface="+mn-cs"/>
              </a:rPr>
              <a:t>: “Satisfaction is the consumer fulfillment response. It is a judgement that a product or service feature, or the product of service itself, provides a pleasurable level of consumption-related fulfillment.” Zeithaml and Bitner’s emphasis is thus on obtaining a certain satisfaction in relation to purchasing.</a:t>
            </a:r>
          </a:p>
        </p:txBody>
      </p:sp>
      <p:sp>
        <p:nvSpPr>
          <p:cNvPr id="3" name="Rectangle 2">
            <a:extLst>
              <a:ext uri="{FF2B5EF4-FFF2-40B4-BE49-F238E27FC236}">
                <a16:creationId xmlns:a16="http://schemas.microsoft.com/office/drawing/2014/main" id="{30B729CB-6685-443D-937A-B525AA08F64B}"/>
              </a:ext>
            </a:extLst>
          </p:cNvPr>
          <p:cNvSpPr/>
          <p:nvPr/>
        </p:nvSpPr>
        <p:spPr bwMode="auto">
          <a:xfrm>
            <a:off x="0" y="122376"/>
            <a:ext cx="2656114" cy="530767"/>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MY" sz="1800" b="0" i="0" u="none" strike="noStrike" kern="1200" cap="none" spc="0" normalizeH="0" baseline="0" noProof="0" dirty="0">
                <a:ln>
                  <a:noFill/>
                </a:ln>
                <a:solidFill>
                  <a:srgbClr val="000000"/>
                </a:solidFill>
                <a:effectLst/>
                <a:uLnTx/>
                <a:uFillTx/>
                <a:latin typeface="Arial" charset="0"/>
                <a:ea typeface="+mn-ea"/>
                <a:cs typeface="+mn-cs"/>
              </a:rPr>
              <a:t>Example</a:t>
            </a:r>
          </a:p>
        </p:txBody>
      </p:sp>
    </p:spTree>
    <p:extLst>
      <p:ext uri="{BB962C8B-B14F-4D97-AF65-F5344CB8AC3E}">
        <p14:creationId xmlns:p14="http://schemas.microsoft.com/office/powerpoint/2010/main" val="4067072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33A1F6-1F2C-4A52-A3A8-A94EF709EF8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DF7160B8-93E0-4E48-B5D9-418BE41442D4}"/>
              </a:ext>
            </a:extLst>
          </p:cNvPr>
          <p:cNvSpPr txBox="1"/>
          <p:nvPr/>
        </p:nvSpPr>
        <p:spPr>
          <a:xfrm>
            <a:off x="0" y="612844"/>
            <a:ext cx="12192000" cy="5509200"/>
          </a:xfrm>
          <a:prstGeom prst="rect">
            <a:avLst/>
          </a:prstGeom>
          <a:solidFill>
            <a:schemeClr val="bg1"/>
          </a:solidFill>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Arial"/>
                <a:ea typeface="+mn-ea"/>
                <a:cs typeface="+mn-cs"/>
              </a:rPr>
              <a:t>Oliver’s (1997, p. 13) </a:t>
            </a:r>
            <a:r>
              <a:rPr kumimoji="0" lang="en-US" sz="2200" b="0" i="0" u="none" strike="noStrike" kern="1200" cap="none" spc="0" normalizeH="0" baseline="0" noProof="0" dirty="0">
                <a:ln>
                  <a:noFill/>
                </a:ln>
                <a:solidFill>
                  <a:srgbClr val="000000"/>
                </a:solidFill>
                <a:effectLst/>
                <a:uLnTx/>
                <a:uFillTx/>
                <a:latin typeface="Arial"/>
                <a:ea typeface="+mn-ea"/>
                <a:cs typeface="+mn-cs"/>
              </a:rPr>
              <a:t>definition of customer satisfaction as </a:t>
            </a:r>
            <a:r>
              <a:rPr kumimoji="0" lang="en-US" sz="2200" b="0" i="0" u="none" strike="noStrike" kern="1200" cap="none" spc="0" normalizeH="0" baseline="0" noProof="0" dirty="0">
                <a:ln>
                  <a:noFill/>
                </a:ln>
                <a:solidFill>
                  <a:srgbClr val="FF0000"/>
                </a:solidFill>
                <a:effectLst/>
                <a:uLnTx/>
                <a:uFillTx/>
                <a:latin typeface="Arial"/>
                <a:ea typeface="+mn-ea"/>
                <a:cs typeface="+mn-cs"/>
              </a:rPr>
              <a:t>“a judgment that a product or service feature, or the product or service itself, provided (or is providing) a pleasurable level of consumption-related fulfillment”. </a:t>
            </a:r>
            <a:r>
              <a:rPr kumimoji="0" lang="en-US" sz="2200" b="0" i="0" u="none" strike="noStrike" kern="1200" cap="none" spc="0" normalizeH="0" baseline="0" noProof="0" dirty="0">
                <a:ln>
                  <a:noFill/>
                </a:ln>
                <a:solidFill>
                  <a:srgbClr val="000000"/>
                </a:solidFill>
                <a:effectLst/>
                <a:uLnTx/>
                <a:uFillTx/>
                <a:latin typeface="Arial"/>
                <a:ea typeface="+mn-ea"/>
                <a:cs typeface="+mn-cs"/>
              </a:rPr>
              <a:t>Customer satisfaction is the feeling or attitude you have when your needs as a customer are fulfilled and meeting the customer’s expectations for key service quality attributes lead to overall satisfaction with service. A satisfied customer will repeat the purchase of the product and, will tell other potential customers positive things about the service (Patterson and </a:t>
            </a:r>
            <a:r>
              <a:rPr kumimoji="0" lang="en-US" sz="2200" b="0" i="0" u="none" strike="noStrike" kern="1200" cap="none" spc="0" normalizeH="0" baseline="0" noProof="0" dirty="0" err="1">
                <a:ln>
                  <a:noFill/>
                </a:ln>
                <a:solidFill>
                  <a:srgbClr val="000000"/>
                </a:solidFill>
                <a:effectLst/>
                <a:uLnTx/>
                <a:uFillTx/>
                <a:latin typeface="Arial"/>
                <a:ea typeface="+mn-ea"/>
                <a:cs typeface="+mn-cs"/>
              </a:rPr>
              <a:t>Spreng</a:t>
            </a:r>
            <a:r>
              <a:rPr kumimoji="0" lang="en-US" sz="2200" b="0" i="0" u="none" strike="noStrike" kern="1200" cap="none" spc="0" normalizeH="0" baseline="0" noProof="0" dirty="0">
                <a:ln>
                  <a:noFill/>
                </a:ln>
                <a:solidFill>
                  <a:srgbClr val="000000"/>
                </a:solidFill>
                <a:effectLst/>
                <a:uLnTx/>
                <a:uFillTx/>
                <a:latin typeface="Arial"/>
                <a:ea typeface="+mn-ea"/>
                <a:cs typeface="+mn-cs"/>
              </a:rPr>
              <a:t>, 1997; </a:t>
            </a:r>
            <a:r>
              <a:rPr kumimoji="0" lang="en-US" sz="2200" b="0" i="0" u="none" strike="noStrike" kern="1200" cap="none" spc="0" normalizeH="0" baseline="0" noProof="0" dirty="0" err="1">
                <a:ln>
                  <a:noFill/>
                </a:ln>
                <a:solidFill>
                  <a:srgbClr val="000000"/>
                </a:solidFill>
                <a:effectLst/>
                <a:uLnTx/>
                <a:uFillTx/>
                <a:latin typeface="Arial"/>
                <a:ea typeface="+mn-ea"/>
                <a:cs typeface="+mn-cs"/>
              </a:rPr>
              <a:t>Metawa</a:t>
            </a:r>
            <a:r>
              <a:rPr kumimoji="0" lang="en-US" sz="2200" b="0" i="0" u="none" strike="noStrike" kern="1200" cap="none" spc="0" normalizeH="0" baseline="0" noProof="0" dirty="0">
                <a:ln>
                  <a:noFill/>
                </a:ln>
                <a:solidFill>
                  <a:srgbClr val="000000"/>
                </a:solidFill>
                <a:effectLst/>
                <a:uLnTx/>
                <a:uFillTx/>
                <a:latin typeface="Arial"/>
                <a:ea typeface="+mn-ea"/>
                <a:cs typeface="+mn-cs"/>
              </a:rPr>
              <a:t> and </a:t>
            </a:r>
            <a:r>
              <a:rPr kumimoji="0" lang="en-US" sz="2200" b="0" i="0" u="none" strike="noStrike" kern="1200" cap="none" spc="0" normalizeH="0" baseline="0" noProof="0" dirty="0" err="1">
                <a:ln>
                  <a:noFill/>
                </a:ln>
                <a:solidFill>
                  <a:srgbClr val="000000"/>
                </a:solidFill>
                <a:effectLst/>
                <a:uLnTx/>
                <a:uFillTx/>
                <a:latin typeface="Arial"/>
                <a:ea typeface="+mn-ea"/>
                <a:cs typeface="+mn-cs"/>
              </a:rPr>
              <a:t>Almossawi</a:t>
            </a:r>
            <a:r>
              <a:rPr kumimoji="0" lang="en-US" sz="2200" b="0" i="0" u="none" strike="noStrike" kern="1200" cap="none" spc="0" normalizeH="0" baseline="0" noProof="0" dirty="0">
                <a:ln>
                  <a:noFill/>
                </a:ln>
                <a:solidFill>
                  <a:srgbClr val="000000"/>
                </a:solidFill>
                <a:effectLst/>
                <a:uLnTx/>
                <a:uFillTx/>
                <a:latin typeface="Arial"/>
                <a:ea typeface="+mn-ea"/>
                <a:cs typeface="+mn-cs"/>
              </a:rPr>
              <a:t>, 1998). Consequently, satisfaction is considered an antecedent of future intentions (Cronin and Taylor, 1992). In turn, measuring customer satisfaction can provide managers with relatively reliable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a:ea typeface="+mn-ea"/>
                <a:cs typeface="+mn-cs"/>
              </a:rPr>
              <a:t>indicators of future customer support for their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a:ea typeface="+mn-ea"/>
                <a:cs typeface="+mn-cs"/>
              </a:rPr>
              <a:t>Achieving customer satisfaction is a vital target for most service firms today (Jones and Sasser, 1995) as it leads to improved profits, word of mouth, and less marketing expenditure (Al-</a:t>
            </a:r>
            <a:r>
              <a:rPr kumimoji="0" lang="en-US" sz="2200" b="0" i="0" u="none" strike="noStrike" kern="1200" cap="none" spc="0" normalizeH="0" baseline="0" noProof="0" dirty="0" err="1">
                <a:ln>
                  <a:noFill/>
                </a:ln>
                <a:solidFill>
                  <a:srgbClr val="000000"/>
                </a:solidFill>
                <a:effectLst/>
                <a:uLnTx/>
                <a:uFillTx/>
                <a:latin typeface="Arial"/>
                <a:ea typeface="+mn-ea"/>
                <a:cs typeface="+mn-cs"/>
              </a:rPr>
              <a:t>Hawari</a:t>
            </a:r>
            <a:r>
              <a:rPr kumimoji="0" lang="en-US" sz="2200" b="0" i="0" u="none" strike="noStrike" kern="1200" cap="none" spc="0" normalizeH="0" baseline="0" noProof="0" dirty="0">
                <a:ln>
                  <a:noFill/>
                </a:ln>
                <a:solidFill>
                  <a:srgbClr val="000000"/>
                </a:solidFill>
                <a:effectLst/>
                <a:uLnTx/>
                <a:uFillTx/>
                <a:latin typeface="Arial"/>
                <a:ea typeface="+mn-ea"/>
                <a:cs typeface="+mn-cs"/>
              </a:rPr>
              <a:t> and Ward, 2006). Many empirical studies in the literature have found a positive relationship between customer satisfaction and financial performance (</a:t>
            </a:r>
            <a:r>
              <a:rPr kumimoji="0" lang="en-US" sz="2200" b="0" i="0" u="none" strike="noStrike" kern="1200" cap="none" spc="0" normalizeH="0" baseline="0" noProof="0" dirty="0" err="1">
                <a:ln>
                  <a:noFill/>
                </a:ln>
                <a:solidFill>
                  <a:srgbClr val="000000"/>
                </a:solidFill>
                <a:effectLst/>
                <a:uLnTx/>
                <a:uFillTx/>
                <a:latin typeface="Arial"/>
                <a:ea typeface="+mn-ea"/>
                <a:cs typeface="+mn-cs"/>
              </a:rPr>
              <a:t>Wiele</a:t>
            </a:r>
            <a:r>
              <a:rPr kumimoji="0" lang="en-US" sz="2200" b="0" i="0" u="none" strike="noStrike" kern="1200" cap="none" spc="0" normalizeH="0" baseline="0" noProof="0" dirty="0">
                <a:ln>
                  <a:noFill/>
                </a:ln>
                <a:solidFill>
                  <a:srgbClr val="000000"/>
                </a:solidFill>
                <a:effectLst/>
                <a:uLnTx/>
                <a:uFillTx/>
                <a:latin typeface="Arial"/>
                <a:ea typeface="+mn-ea"/>
                <a:cs typeface="+mn-cs"/>
              </a:rPr>
              <a:t> et al., 2002; Yeung et al., 2002). ……</a:t>
            </a:r>
            <a:endParaRPr kumimoji="0" lang="en-MY" sz="22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2DE20CB0-61F6-480A-A62A-6C22E65044A4}"/>
              </a:ext>
            </a:extLst>
          </p:cNvPr>
          <p:cNvSpPr txBox="1"/>
          <p:nvPr/>
        </p:nvSpPr>
        <p:spPr>
          <a:xfrm>
            <a:off x="271463" y="50283"/>
            <a:ext cx="62150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srgbClr val="FF0000"/>
                </a:solidFill>
                <a:effectLst/>
                <a:uLnTx/>
                <a:uFillTx/>
                <a:latin typeface="Arial"/>
                <a:ea typeface="+mn-ea"/>
                <a:cs typeface="+mn-cs"/>
              </a:rPr>
              <a:t>Example: Customer satisfaction</a:t>
            </a:r>
          </a:p>
        </p:txBody>
      </p:sp>
    </p:spTree>
    <p:extLst>
      <p:ext uri="{BB962C8B-B14F-4D97-AF65-F5344CB8AC3E}">
        <p14:creationId xmlns:p14="http://schemas.microsoft.com/office/powerpoint/2010/main" val="3351565856"/>
      </p:ext>
    </p:extLst>
  </p:cSld>
  <p:clrMapOvr>
    <a:masterClrMapping/>
  </p:clrMapOvr>
</p:sld>
</file>

<file path=ppt/theme/theme1.xml><?xml version="1.0" encoding="utf-8"?>
<a:theme xmlns:a="http://schemas.openxmlformats.org/drawingml/2006/main" name="UCTI-Template-level-3">
  <a:themeElements>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CTI-Template-foundation-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CTI-Template-foundation-lev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CTI-Template-foundation-lev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CTI-Template-foundation-lev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CTI-Template-foundation-lev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CTI-Template-foundation-lev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CTI-Template-foundation-lev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CTI-Template-foundation-lev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CTI-Template-foundation-lev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CTI-Template-foundation-lev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CTI-Template-foundation-lev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CTI-Template-foundation-lev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2214</TotalTime>
  <Words>2377</Words>
  <Application>Microsoft Office PowerPoint</Application>
  <PresentationFormat>Widescreen</PresentationFormat>
  <Paragraphs>203</Paragraphs>
  <Slides>21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AdvPS405B6</vt:lpstr>
      <vt:lpstr>AdvPS405B7</vt:lpstr>
      <vt:lpstr>Arial</vt:lpstr>
      <vt:lpstr>Calibri</vt:lpstr>
      <vt:lpstr>Open Sans</vt:lpstr>
      <vt:lpstr>The Hand Bold</vt:lpstr>
      <vt:lpstr>The Serif Hand Black</vt:lpstr>
      <vt:lpstr>UCTI-Template-level-3</vt:lpstr>
      <vt:lpstr>SketchyVTI</vt:lpstr>
      <vt:lpstr> Composing Literature Review</vt:lpstr>
      <vt:lpstr>Writing a Literature Review</vt:lpstr>
      <vt:lpstr>Draw up your outline</vt:lpstr>
      <vt:lpstr>Writing - Descriptive OR Analytical</vt:lpstr>
      <vt:lpstr> Analysis and synthesis </vt:lpstr>
      <vt:lpstr> Effective review should: </vt:lpstr>
      <vt:lpstr>Key Components of Lit. Review  (Chapter 2 – Quantitative study)</vt:lpstr>
      <vt:lpstr>Define the Constructs</vt:lpstr>
      <vt:lpstr>PowerPoint Presentation</vt:lpstr>
      <vt:lpstr> The Theorized Relationship among Variables in the Study </vt:lpstr>
      <vt:lpstr>Theories</vt:lpstr>
      <vt:lpstr>Theories</vt:lpstr>
      <vt:lpstr>Some general guidelines</vt:lpstr>
      <vt:lpstr>5Cs of Literature Writing </vt:lpstr>
      <vt:lpstr>PowerPoint Presentation</vt:lpstr>
      <vt:lpstr>PowerPoint Presentation</vt:lpstr>
      <vt:lpstr>PowerPoint Presentation</vt:lpstr>
      <vt:lpstr>PowerPoint Presentation</vt:lpstr>
      <vt:lpstr>Critical Analysis</vt:lpstr>
      <vt:lpstr>Example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Literature review and develop literature matrix.</dc:title>
  <dc:creator>jugindar singh</dc:creator>
  <cp:lastModifiedBy>jugindar singh</cp:lastModifiedBy>
  <cp:revision>55</cp:revision>
  <dcterms:created xsi:type="dcterms:W3CDTF">2020-10-11T02:14:55Z</dcterms:created>
  <dcterms:modified xsi:type="dcterms:W3CDTF">2022-04-02T08:18:03Z</dcterms:modified>
</cp:coreProperties>
</file>