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5" r:id="rId2"/>
    <p:sldMasterId id="2147483749" r:id="rId3"/>
  </p:sldMasterIdLst>
  <p:notesMasterIdLst>
    <p:notesMasterId r:id="rId39"/>
  </p:notesMasterIdLst>
  <p:sldIdLst>
    <p:sldId id="256" r:id="rId4"/>
    <p:sldId id="1132" r:id="rId5"/>
    <p:sldId id="1159" r:id="rId6"/>
    <p:sldId id="1160" r:id="rId7"/>
    <p:sldId id="1161" r:id="rId8"/>
    <p:sldId id="877" r:id="rId9"/>
    <p:sldId id="878" r:id="rId10"/>
    <p:sldId id="1162" r:id="rId11"/>
    <p:sldId id="860" r:id="rId12"/>
    <p:sldId id="560" r:id="rId13"/>
    <p:sldId id="562" r:id="rId14"/>
    <p:sldId id="676" r:id="rId15"/>
    <p:sldId id="1163" r:id="rId16"/>
    <p:sldId id="726" r:id="rId17"/>
    <p:sldId id="691" r:id="rId18"/>
    <p:sldId id="1164" r:id="rId19"/>
    <p:sldId id="1165" r:id="rId20"/>
    <p:sldId id="1166" r:id="rId21"/>
    <p:sldId id="1167" r:id="rId22"/>
    <p:sldId id="598" r:id="rId23"/>
    <p:sldId id="599" r:id="rId24"/>
    <p:sldId id="544" r:id="rId25"/>
    <p:sldId id="596" r:id="rId26"/>
    <p:sldId id="1168" r:id="rId27"/>
    <p:sldId id="588" r:id="rId28"/>
    <p:sldId id="1169" r:id="rId29"/>
    <p:sldId id="1170" r:id="rId30"/>
    <p:sldId id="680" r:id="rId31"/>
    <p:sldId id="688" r:id="rId32"/>
    <p:sldId id="1171" r:id="rId33"/>
    <p:sldId id="1172" r:id="rId34"/>
    <p:sldId id="1173" r:id="rId35"/>
    <p:sldId id="880" r:id="rId36"/>
    <p:sldId id="1174" r:id="rId37"/>
    <p:sldId id="5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A1B56-A334-4212-8F96-1FD73FF14612}" type="datetimeFigureOut">
              <a:rPr lang="en-MY" smtClean="0"/>
              <a:t>2/4/2022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B288D-5988-4ABD-8462-0EEEEC4D824D}" type="slidenum">
              <a:rPr lang="en-MY" smtClean="0"/>
              <a:t>‹#›</a:t>
            </a:fld>
            <a:endParaRPr lang="en-MY"/>
          </a:p>
        </p:txBody>
      </p:sp>
    </p:spTree>
    <p:extLst>
      <p:ext uri="{BB962C8B-B14F-4D97-AF65-F5344CB8AC3E}">
        <p14:creationId xmlns:p14="http://schemas.microsoft.com/office/powerpoint/2010/main" val="379637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otes Placeholder"/>
          <p:cNvSpPr>
            <a:spLocks noGrp="1"/>
          </p:cNvSpPr>
          <p:nvPr>
            <p:ph type="body" idx="1"/>
          </p:nvPr>
        </p:nvSpPr>
        <p:spPr bwMode="auto">
          <a:xfrm>
            <a:off x="-1610612736"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Tree>
    <p:extLst>
      <p:ext uri="{BB962C8B-B14F-4D97-AF65-F5344CB8AC3E}">
        <p14:creationId xmlns:p14="http://schemas.microsoft.com/office/powerpoint/2010/main" val="391903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63061-64BB-4626-8D3C-734D614DEA8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38" name="Rectangle 2"/>
          <p:cNvSpPr>
            <a:spLocks noChangeArrowheads="1"/>
          </p:cNvSpPr>
          <p:nvPr/>
        </p:nvSpPr>
        <p:spPr bwMode="auto">
          <a:xfrm>
            <a:off x="3886200" y="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panose="020F0502020204030204"/>
                <a:ea typeface="+mn-ea"/>
                <a:cs typeface="+mn-cs"/>
              </a:rPr>
              <a:t>4</a:t>
            </a:r>
          </a:p>
        </p:txBody>
      </p:sp>
      <p:sp>
        <p:nvSpPr>
          <p:cNvPr id="14340" name="Rectangle 4"/>
          <p:cNvSpPr>
            <a:spLocks noChangeArrowheads="1"/>
          </p:cNvSpPr>
          <p:nvPr/>
        </p:nvSpPr>
        <p:spPr bwMode="auto">
          <a:xfrm>
            <a:off x="1"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1" name="Rectangle 5"/>
          <p:cNvSpPr>
            <a:spLocks noChangeArrowheads="1"/>
          </p:cNvSpPr>
          <p:nvPr/>
        </p:nvSpPr>
        <p:spPr bwMode="auto">
          <a:xfrm>
            <a:off x="1" y="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2" name="Rectangle 6"/>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
        <p:nvSpPr>
          <p:cNvPr id="14343" name="Rectangle 7"/>
          <p:cNvSpPr>
            <a:spLocks noGrp="1" noChangeArrowheads="1"/>
          </p:cNvSpPr>
          <p:nvPr>
            <p:ph type="body" idx="1"/>
          </p:nvPr>
        </p:nvSpPr>
        <p:spPr>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8" tIns="44450" rIns="90488" bIns="44450"/>
          <a:lstStyle/>
          <a:p>
            <a:endParaRPr lang="en-US"/>
          </a:p>
        </p:txBody>
      </p:sp>
    </p:spTree>
    <p:extLst>
      <p:ext uri="{BB962C8B-B14F-4D97-AF65-F5344CB8AC3E}">
        <p14:creationId xmlns:p14="http://schemas.microsoft.com/office/powerpoint/2010/main" val="126686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1BD6E-35C1-4CE1-891C-08D624342AF1}" type="slidenum">
              <a:rPr kumimoji="0" lang="en-US" altLang="zh-TW"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TW"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7623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9400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6620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11411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r>
              <a:rPr lang="en-US">
                <a:solidFill>
                  <a:srgbClr val="000000"/>
                </a:solidFill>
              </a:rPr>
              <a:t>Dr Jugindar Singh</a:t>
            </a:r>
          </a:p>
        </p:txBody>
      </p:sp>
      <p:sp>
        <p:nvSpPr>
          <p:cNvPr id="5" name="Rectangle 3"/>
          <p:cNvSpPr>
            <a:spLocks noGrp="1" noChangeArrowheads="1"/>
          </p:cNvSpPr>
          <p:nvPr>
            <p:ph type="sldNum" sz="quarter" idx="11"/>
          </p:nvPr>
        </p:nvSpPr>
        <p:spPr>
          <a:xfrm>
            <a:off x="8737600" y="6248400"/>
            <a:ext cx="2844800" cy="457200"/>
          </a:xfrm>
          <a:prstGeom prst="rect">
            <a:avLst/>
          </a:prstGeom>
        </p:spPr>
        <p:txBody>
          <a:bodyPr/>
          <a:lstStyle>
            <a:lvl1pPr>
              <a:defRPr>
                <a:latin typeface="Arial" charset="0"/>
              </a:defRPr>
            </a:lvl1pPr>
          </a:lstStyle>
          <a:p>
            <a:pPr fontAlgn="base">
              <a:spcBef>
                <a:spcPct val="0"/>
              </a:spcBef>
              <a:spcAft>
                <a:spcPct val="0"/>
              </a:spcAft>
              <a:defRPr/>
            </a:pPr>
            <a:fld id="{D7931FDC-28D5-43EB-954B-4A98207FB63B}"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xfrm>
            <a:off x="609600" y="6245225"/>
            <a:ext cx="28448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91489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274638"/>
            <a:ext cx="10974917" cy="594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ftr" sz="quarter" idx="10"/>
          </p:nvPr>
        </p:nvSpPr>
        <p:spPr>
          <a:ln/>
        </p:spPr>
        <p:txBody>
          <a:bodyPr/>
          <a:lstStyle>
            <a:lvl1pPr>
              <a:defRPr/>
            </a:lvl1pPr>
          </a:lstStyle>
          <a:p>
            <a:pPr>
              <a:defRPr/>
            </a:pPr>
            <a:r>
              <a:rPr lang="ms-MY">
                <a:solidFill>
                  <a:srgbClr val="000000"/>
                </a:solidFill>
              </a:rPr>
              <a:t>Dr Jugindar Singh</a:t>
            </a:r>
          </a:p>
        </p:txBody>
      </p:sp>
    </p:spTree>
    <p:extLst>
      <p:ext uri="{BB962C8B-B14F-4D97-AF65-F5344CB8AC3E}">
        <p14:creationId xmlns:p14="http://schemas.microsoft.com/office/powerpoint/2010/main" val="186369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847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2112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382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9993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846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165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200203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16661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684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53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43947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1845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CD3-DCB6-4428-A39D-A108236575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252FE6D-EC6F-4303-9287-46B1CC833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F8D35DE-2C1F-47D4-B292-F44B64EEEE97}"/>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5" name="Footer Placeholder 4">
            <a:extLst>
              <a:ext uri="{FF2B5EF4-FFF2-40B4-BE49-F238E27FC236}">
                <a16:creationId xmlns:a16="http://schemas.microsoft.com/office/drawing/2014/main" id="{ADFF795D-FA5E-4AEA-B283-D557C7B15AE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5527D96-8A8A-43DA-9134-23A20981C030}"/>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452288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DAC6-22C2-48ED-A77D-1D0E16C4E20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EE686E7-C257-46F3-A7C8-C5FFD7D989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3ABF292-AB17-4455-AFDD-11969587061A}"/>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5" name="Footer Placeholder 4">
            <a:extLst>
              <a:ext uri="{FF2B5EF4-FFF2-40B4-BE49-F238E27FC236}">
                <a16:creationId xmlns:a16="http://schemas.microsoft.com/office/drawing/2014/main" id="{B6ED85D8-75AA-4E82-BD6D-B352DCADB89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99F257D-8E00-4249-B4E6-59DCC5217CFE}"/>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2281442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DC78-3BF3-405E-9798-96885AAC84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082C39B-9CB9-46B1-BD63-1D1AE2E03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56A29-397D-46B6-BF5D-845E61D9BDC9}"/>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5" name="Footer Placeholder 4">
            <a:extLst>
              <a:ext uri="{FF2B5EF4-FFF2-40B4-BE49-F238E27FC236}">
                <a16:creationId xmlns:a16="http://schemas.microsoft.com/office/drawing/2014/main" id="{9381C190-995C-43FB-A139-9DED01D8A93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12CB5D3-E4CF-46C5-8D0C-ED59790A5189}"/>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403952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E4C6-EB14-4ACB-8383-350BEBA9D21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D499014-210D-4B26-BECD-9F240D5E3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15F86379-E659-47A6-B7F9-3B5B67BF23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0255B44C-9EC8-4584-BB9D-2E56400A989D}"/>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6" name="Footer Placeholder 5">
            <a:extLst>
              <a:ext uri="{FF2B5EF4-FFF2-40B4-BE49-F238E27FC236}">
                <a16:creationId xmlns:a16="http://schemas.microsoft.com/office/drawing/2014/main" id="{2257EBCA-C64B-4AC3-8FF8-1D093DFDAE6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5D4F703-F4F8-45C6-B8AD-4769FA0E7E41}"/>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550348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25CF-7DA5-4777-9F56-53B1D75DFBA7}"/>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DED8B79-F588-4730-91BB-C94C1CA65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EEAF7-FE6C-449A-AF2A-A44862AEB6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AEDC64B9-5502-4D1A-9670-E556F75BD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A87A7-D724-437B-B094-E839CAEA7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C96EC0D6-9E17-45F2-A8C1-D1C0D4DDCFF0}"/>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8" name="Footer Placeholder 7">
            <a:extLst>
              <a:ext uri="{FF2B5EF4-FFF2-40B4-BE49-F238E27FC236}">
                <a16:creationId xmlns:a16="http://schemas.microsoft.com/office/drawing/2014/main" id="{269D9A8E-FB52-406C-9110-EEE6FC5214E9}"/>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EF292AB3-81B3-4DC4-819D-1195F3E751F9}"/>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4920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55706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B2C2-54C1-4824-863D-7347F8F134D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52952D43-1906-4657-884D-24B9D58EF2C2}"/>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4" name="Footer Placeholder 3">
            <a:extLst>
              <a:ext uri="{FF2B5EF4-FFF2-40B4-BE49-F238E27FC236}">
                <a16:creationId xmlns:a16="http://schemas.microsoft.com/office/drawing/2014/main" id="{63C38DF9-F227-4A53-9A7B-58C094B01E70}"/>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52AA439-0C6B-4173-86FE-C357259E8DAE}"/>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857715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F17DC-39C5-4A03-8A09-6EAF968CFED0}"/>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3" name="Footer Placeholder 2">
            <a:extLst>
              <a:ext uri="{FF2B5EF4-FFF2-40B4-BE49-F238E27FC236}">
                <a16:creationId xmlns:a16="http://schemas.microsoft.com/office/drawing/2014/main" id="{061B958C-C6DC-4879-9587-EC9AD7C2E40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B35E76A3-1C24-409A-A6AF-731AE1FE9824}"/>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960380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CCEB-B2D9-475E-B65A-85CB5C979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0798CAF-D928-4BAA-96DC-AC272A4C3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5CA037F-E8BD-47D8-B551-E432C3BF8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3E93C-CC61-4D5E-8FF8-AB3761C72DFC}"/>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6" name="Footer Placeholder 5">
            <a:extLst>
              <a:ext uri="{FF2B5EF4-FFF2-40B4-BE49-F238E27FC236}">
                <a16:creationId xmlns:a16="http://schemas.microsoft.com/office/drawing/2014/main" id="{EE811E31-DEA4-4046-ACB4-1FFBE40819B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D49087D-C117-488D-B22F-D5327F91315F}"/>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340924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224E-196C-4EBD-81BB-C9F20756A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38F2589-9585-474E-8E8B-FCAE54C74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7FC8D32-9408-4340-8291-80F39CC92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02D37-E8B2-4226-8005-AB17BA4D7875}"/>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6" name="Footer Placeholder 5">
            <a:extLst>
              <a:ext uri="{FF2B5EF4-FFF2-40B4-BE49-F238E27FC236}">
                <a16:creationId xmlns:a16="http://schemas.microsoft.com/office/drawing/2014/main" id="{D05B6C03-E5DC-41B3-A1DF-BC89119039EF}"/>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D2D8B5E-CD87-4C79-B640-BBDB6E2660B1}"/>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4172982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4AA0-2A67-4973-9F8E-FA8A77D135C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9002F69-034B-4A72-8A1F-BAE31AD3A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8954519-4059-4D41-BEC6-D69D96AB6EE8}"/>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5" name="Footer Placeholder 4">
            <a:extLst>
              <a:ext uri="{FF2B5EF4-FFF2-40B4-BE49-F238E27FC236}">
                <a16:creationId xmlns:a16="http://schemas.microsoft.com/office/drawing/2014/main" id="{E1099495-A322-4645-B245-D4BF46E93CF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A33C973-5A8A-4418-B61D-411BEDB7EB41}"/>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444096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511C3-DB63-4BBD-832D-6A91847878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7966512-84D1-4FDF-9ECE-0C5A17A81D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1BF6D52-526E-43E5-8C02-660720559FF7}"/>
              </a:ext>
            </a:extLst>
          </p:cNvPr>
          <p:cNvSpPr>
            <a:spLocks noGrp="1"/>
          </p:cNvSpPr>
          <p:nvPr>
            <p:ph type="dt" sz="half" idx="10"/>
          </p:nvPr>
        </p:nvSpPr>
        <p:spPr/>
        <p:txBody>
          <a:bodyPr/>
          <a:lstStyle/>
          <a:p>
            <a:fld id="{B38BEA32-81DE-42E7-A6E0-2D5E46954E18}" type="datetimeFigureOut">
              <a:rPr lang="en-MY" smtClean="0"/>
              <a:t>2/4/2022</a:t>
            </a:fld>
            <a:endParaRPr lang="en-MY"/>
          </a:p>
        </p:txBody>
      </p:sp>
      <p:sp>
        <p:nvSpPr>
          <p:cNvPr id="5" name="Footer Placeholder 4">
            <a:extLst>
              <a:ext uri="{FF2B5EF4-FFF2-40B4-BE49-F238E27FC236}">
                <a16:creationId xmlns:a16="http://schemas.microsoft.com/office/drawing/2014/main" id="{6F31A7AA-5401-40D1-83D3-A50B7F54B07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87C0D4A-8746-456C-A96E-BA6F19708349}"/>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578085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r>
              <a:rPr lang="en-US" altLang="en-US"/>
              <a:t>Dr Jugindar Singh</a:t>
            </a:r>
          </a:p>
        </p:txBody>
      </p:sp>
      <p:sp>
        <p:nvSpPr>
          <p:cNvPr id="5" name="Slide Number Placeholder 4"/>
          <p:cNvSpPr>
            <a:spLocks noGrp="1"/>
          </p:cNvSpPr>
          <p:nvPr>
            <p:ph type="sldNum" sz="quarter" idx="12"/>
          </p:nvPr>
        </p:nvSpPr>
        <p:spPr>
          <a:xfrm>
            <a:off x="8737600" y="6248400"/>
            <a:ext cx="2844800" cy="457200"/>
          </a:xfrm>
          <a:prstGeom prst="rect">
            <a:avLst/>
          </a:prstGeom>
        </p:spPr>
        <p:txBody>
          <a:bodyPr/>
          <a:lstStyle>
            <a:lvl1pPr>
              <a:defRPr/>
            </a:lvl1pPr>
          </a:lstStyle>
          <a:p>
            <a:fld id="{1E6E445C-4A62-4656-A39E-13B0C46AB937}" type="slidenum">
              <a:rPr lang="en-US" altLang="en-US"/>
              <a:pPr/>
              <a:t>‹#›</a:t>
            </a:fld>
            <a:endParaRPr lang="en-US" altLang="en-US"/>
          </a:p>
        </p:txBody>
      </p:sp>
    </p:spTree>
    <p:extLst>
      <p:ext uri="{BB962C8B-B14F-4D97-AF65-F5344CB8AC3E}">
        <p14:creationId xmlns:p14="http://schemas.microsoft.com/office/powerpoint/2010/main" val="234751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71412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81683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41134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72451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4496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97807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5">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2518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6983562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E7947-E8AD-4743-87CF-80E6272B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9030918-A72A-4FEA-B78E-C75B5E604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ADE5274-AB4E-444F-A8E0-AA70239BA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BEA32-81DE-42E7-A6E0-2D5E46954E18}" type="datetimeFigureOut">
              <a:rPr lang="en-MY" smtClean="0"/>
              <a:t>2/4/2022</a:t>
            </a:fld>
            <a:endParaRPr lang="en-MY"/>
          </a:p>
        </p:txBody>
      </p:sp>
      <p:sp>
        <p:nvSpPr>
          <p:cNvPr id="5" name="Footer Placeholder 4">
            <a:extLst>
              <a:ext uri="{FF2B5EF4-FFF2-40B4-BE49-F238E27FC236}">
                <a16:creationId xmlns:a16="http://schemas.microsoft.com/office/drawing/2014/main" id="{150F0D5F-A68E-43DD-9594-2EFDD9AD4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EA8B7DBF-1BB5-4735-AB19-100F5E4C1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1AAC9-3C3E-4FA3-A5BA-244621DA1CA9}" type="slidenum">
              <a:rPr lang="en-MY" smtClean="0"/>
              <a:t>‹#›</a:t>
            </a:fld>
            <a:endParaRPr lang="en-MY"/>
          </a:p>
        </p:txBody>
      </p:sp>
    </p:spTree>
    <p:extLst>
      <p:ext uri="{BB962C8B-B14F-4D97-AF65-F5344CB8AC3E}">
        <p14:creationId xmlns:p14="http://schemas.microsoft.com/office/powerpoint/2010/main" val="35471332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ate.net/publication/339447105_Examining_the_usage_of_Instagram_as_a_source_of_information_for_young_consumers_when_determining_tourist_destinations" TargetMode="External"/><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2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1524000" y="27432"/>
            <a:ext cx="9144000" cy="4158171"/>
          </a:xfrm>
        </p:spPr>
        <p:txBody>
          <a:bodyPr>
            <a:normAutofit/>
          </a:bodyPr>
          <a:lstStyle/>
          <a:p>
            <a:pPr algn="ctr">
              <a:lnSpc>
                <a:spcPct val="90000"/>
              </a:lnSpc>
            </a:pPr>
            <a:br>
              <a:rPr lang="en-MY" sz="8000" dirty="0"/>
            </a:br>
            <a:r>
              <a:rPr lang="en-MY" sz="8000" dirty="0"/>
              <a:t>Theories in Research</a:t>
            </a:r>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99109B1D-4AAD-4E4C-AB9A-8E77812DE7CE}"/>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3600" y="304800"/>
            <a:ext cx="8229600" cy="609600"/>
          </a:xfrm>
        </p:spPr>
        <p:txBody>
          <a:bodyPr>
            <a:normAutofit fontScale="90000"/>
          </a:bodyPr>
          <a:lstStyle/>
          <a:p>
            <a:pPr algn="l"/>
            <a:r>
              <a:rPr lang="en-US" sz="3200" b="1" dirty="0">
                <a:solidFill>
                  <a:srgbClr val="FF0000"/>
                </a:solidFill>
              </a:rPr>
              <a:t>Example 1: </a:t>
            </a:r>
            <a:r>
              <a:rPr lang="en-US" b="1" dirty="0">
                <a:solidFill>
                  <a:srgbClr val="FF0000"/>
                </a:solidFill>
              </a:rPr>
              <a:t>Theory of Planned Behavior</a:t>
            </a:r>
            <a:endParaRPr lang="en-US" sz="3200" b="1" dirty="0">
              <a:solidFill>
                <a:srgbClr val="FF0000"/>
              </a:solidFill>
            </a:endParaRPr>
          </a:p>
        </p:txBody>
      </p:sp>
      <p:sp>
        <p:nvSpPr>
          <p:cNvPr id="12291" name="Rectangle 3"/>
          <p:cNvSpPr>
            <a:spLocks noGrp="1" noChangeArrowheads="1"/>
          </p:cNvSpPr>
          <p:nvPr>
            <p:ph type="body" idx="1"/>
          </p:nvPr>
        </p:nvSpPr>
        <p:spPr>
          <a:xfrm>
            <a:off x="0" y="3131016"/>
            <a:ext cx="6982195" cy="3726983"/>
          </a:xfrm>
        </p:spPr>
        <p:txBody>
          <a:bodyPr/>
          <a:lstStyle/>
          <a:p>
            <a:endParaRPr lang="en-US" dirty="0"/>
          </a:p>
          <a:p>
            <a:endParaRPr lang="en-US" dirty="0"/>
          </a:p>
        </p:txBody>
      </p:sp>
      <p:sp>
        <p:nvSpPr>
          <p:cNvPr id="2" name="Rectangle 1"/>
          <p:cNvSpPr/>
          <p:nvPr/>
        </p:nvSpPr>
        <p:spPr>
          <a:xfrm>
            <a:off x="0" y="923744"/>
            <a:ext cx="12087225" cy="83099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One’s intentions are formed through the measuring of one’s attitude and subjective norm towards performing a certain voluntary behavior. </a:t>
            </a:r>
          </a:p>
        </p:txBody>
      </p:sp>
      <p:sp>
        <p:nvSpPr>
          <p:cNvPr id="3" name="Rectangle 2"/>
          <p:cNvSpPr/>
          <p:nvPr/>
        </p:nvSpPr>
        <p:spPr>
          <a:xfrm>
            <a:off x="6982195" y="3095115"/>
            <a:ext cx="5209805" cy="3785652"/>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Attitude</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toward the specific act or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normative component</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our belief about what valued others expect us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Perceived behavior control</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which is the degree to which a person can control the behavior </a:t>
            </a:r>
          </a:p>
        </p:txBody>
      </p:sp>
      <p:sp>
        <p:nvSpPr>
          <p:cNvPr id="4" name="Rectangle 3"/>
          <p:cNvSpPr/>
          <p:nvPr/>
        </p:nvSpPr>
        <p:spPr>
          <a:xfrm>
            <a:off x="0" y="1718839"/>
            <a:ext cx="12192000" cy="1384995"/>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TPB suggest that more favorable attitudes toward specific act, more favorable subjective norms, and greater perceived behavioral control strengthen the intention to perform the behavior. </a:t>
            </a:r>
          </a:p>
        </p:txBody>
      </p:sp>
      <p:sp>
        <p:nvSpPr>
          <p:cNvPr id="5" name="Footer Placeholder 4"/>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6" name="Rectangle 5">
            <a:extLst>
              <a:ext uri="{FF2B5EF4-FFF2-40B4-BE49-F238E27FC236}">
                <a16:creationId xmlns:a16="http://schemas.microsoft.com/office/drawing/2014/main" id="{323DD8EB-6B19-40F5-A136-0D8E4B28CC2E}"/>
              </a:ext>
            </a:extLst>
          </p:cNvPr>
          <p:cNvSpPr/>
          <p:nvPr/>
        </p:nvSpPr>
        <p:spPr bwMode="auto">
          <a:xfrm>
            <a:off x="199792" y="3279655"/>
            <a:ext cx="2919009"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Attitude</a:t>
            </a:r>
            <a:endParaRPr kumimoji="0" lang="en-MY"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C83A9259-646C-45FE-BE63-3B5D3AFCB550}"/>
              </a:ext>
            </a:extLst>
          </p:cNvPr>
          <p:cNvSpPr/>
          <p:nvPr/>
        </p:nvSpPr>
        <p:spPr bwMode="auto">
          <a:xfrm>
            <a:off x="199792" y="4294257"/>
            <a:ext cx="2919009"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Subjective Norms</a:t>
            </a:r>
            <a:endParaRPr kumimoji="0" lang="en-MY"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36A5354C-A052-45DF-A75E-64A5C4400C51}"/>
              </a:ext>
            </a:extLst>
          </p:cNvPr>
          <p:cNvSpPr/>
          <p:nvPr/>
        </p:nvSpPr>
        <p:spPr bwMode="auto">
          <a:xfrm>
            <a:off x="199792" y="5435564"/>
            <a:ext cx="2919009"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Perceived Behavioral Control</a:t>
            </a:r>
            <a:endParaRPr kumimoji="0" lang="en-MY"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99FC2B96-3C9A-464B-8269-B2A161D99CE5}"/>
              </a:ext>
            </a:extLst>
          </p:cNvPr>
          <p:cNvSpPr/>
          <p:nvPr/>
        </p:nvSpPr>
        <p:spPr bwMode="auto">
          <a:xfrm>
            <a:off x="3733800" y="3960019"/>
            <a:ext cx="1409398"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Behavior Intention</a:t>
            </a:r>
            <a:endParaRPr kumimoji="0" lang="en-MY"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1128893A-5F7C-4A47-8818-674359C5B695}"/>
              </a:ext>
            </a:extLst>
          </p:cNvPr>
          <p:cNvSpPr/>
          <p:nvPr/>
        </p:nvSpPr>
        <p:spPr bwMode="auto">
          <a:xfrm>
            <a:off x="5409597" y="3966387"/>
            <a:ext cx="15240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Behavior</a:t>
            </a:r>
            <a:endParaRPr kumimoji="0" lang="en-MY" sz="1800" b="1"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8" name="Straight Arrow Connector 7">
            <a:extLst>
              <a:ext uri="{FF2B5EF4-FFF2-40B4-BE49-F238E27FC236}">
                <a16:creationId xmlns:a16="http://schemas.microsoft.com/office/drawing/2014/main" id="{953BB34C-4626-4872-83E0-5BC81ACDFE1C}"/>
              </a:ext>
            </a:extLst>
          </p:cNvPr>
          <p:cNvCxnSpPr>
            <a:cxnSpLocks/>
            <a:stCxn id="6" idx="3"/>
            <a:endCxn id="12" idx="1"/>
          </p:cNvCxnSpPr>
          <p:nvPr/>
        </p:nvCxnSpPr>
        <p:spPr bwMode="auto">
          <a:xfrm>
            <a:off x="3118801" y="3736855"/>
            <a:ext cx="614999" cy="6803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57CCF2A-B298-4AB1-AF1E-C1E456E6849C}"/>
              </a:ext>
            </a:extLst>
          </p:cNvPr>
          <p:cNvCxnSpPr>
            <a:cxnSpLocks/>
            <a:stCxn id="10" idx="3"/>
            <a:endCxn id="12" idx="1"/>
          </p:cNvCxnSpPr>
          <p:nvPr/>
        </p:nvCxnSpPr>
        <p:spPr bwMode="auto">
          <a:xfrm flipV="1">
            <a:off x="3118801" y="4417219"/>
            <a:ext cx="614999" cy="33423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50813B28-A05C-4C44-A0FD-ACBA39354831}"/>
              </a:ext>
            </a:extLst>
          </p:cNvPr>
          <p:cNvCxnSpPr>
            <a:cxnSpLocks/>
            <a:stCxn id="11" idx="3"/>
          </p:cNvCxnSpPr>
          <p:nvPr/>
        </p:nvCxnSpPr>
        <p:spPr bwMode="auto">
          <a:xfrm flipV="1">
            <a:off x="3118801" y="4651256"/>
            <a:ext cx="685800" cy="124150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1715F29-4D0D-404A-B1DD-1F8ED99D8A29}"/>
              </a:ext>
            </a:extLst>
          </p:cNvPr>
          <p:cNvCxnSpPr>
            <a:stCxn id="12" idx="3"/>
            <a:endCxn id="13" idx="1"/>
          </p:cNvCxnSpPr>
          <p:nvPr/>
        </p:nvCxnSpPr>
        <p:spPr bwMode="auto">
          <a:xfrm>
            <a:off x="5143199" y="4417219"/>
            <a:ext cx="266399" cy="636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0656E80C-B04A-4030-A7DE-E81370531182}"/>
              </a:ext>
            </a:extLst>
          </p:cNvPr>
          <p:cNvSpPr txBox="1"/>
          <p:nvPr/>
        </p:nvSpPr>
        <p:spPr>
          <a:xfrm>
            <a:off x="4907416" y="6217713"/>
            <a:ext cx="12743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C00000"/>
                </a:solidFill>
                <a:effectLst/>
                <a:uLnTx/>
                <a:uFillTx/>
                <a:latin typeface="Calibri" panose="020F0502020204030204"/>
                <a:ea typeface="+mn-ea"/>
                <a:cs typeface="+mn-cs"/>
              </a:rPr>
              <a:t>Ajzen, 1988</a:t>
            </a:r>
          </a:p>
        </p:txBody>
      </p:sp>
    </p:spTree>
    <p:extLst>
      <p:ext uri="{BB962C8B-B14F-4D97-AF65-F5344CB8AC3E}">
        <p14:creationId xmlns:p14="http://schemas.microsoft.com/office/powerpoint/2010/main" val="182911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199"/>
            <a:ext cx="12191999" cy="261610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Example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According to TRA, a person’s performance of a specific behavior is determined by his/her behavioral intention (BI) to perform the behavior and BI is jointly determined by the person’s attitude (A) and subjective norm (SN) concerning the behavior in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object 2"/>
          <p:cNvSpPr txBox="1"/>
          <p:nvPr/>
        </p:nvSpPr>
        <p:spPr>
          <a:xfrm>
            <a:off x="4094163" y="152401"/>
            <a:ext cx="5735637" cy="492443"/>
          </a:xfrm>
          <a:prstGeom prst="rect">
            <a:avLst/>
          </a:prstGeom>
          <a:solidFill>
            <a:schemeClr val="bg1"/>
          </a:solidFill>
        </p:spPr>
        <p:txBody>
          <a:bodyPr wrap="square" lIns="0" tIns="0" rIns="0" bIns="0">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Berlin Sans FB"/>
                <a:ea typeface="+mn-ea"/>
                <a:cs typeface="Berlin Sans FB"/>
              </a:rPr>
              <a:t>Theory of Reasoned Action</a:t>
            </a:r>
            <a:endParaRPr kumimoji="0" sz="2800" b="0" i="0" u="none" strike="noStrike" kern="1200" cap="none" spc="0" normalizeH="0" baseline="0" noProof="0" dirty="0">
              <a:ln>
                <a:noFill/>
              </a:ln>
              <a:solidFill>
                <a:srgbClr val="FF0000"/>
              </a:solidFill>
              <a:effectLst/>
              <a:uLnTx/>
              <a:uFillTx/>
              <a:latin typeface="Berlin Sans FB"/>
              <a:ea typeface="+mn-ea"/>
              <a:cs typeface="Berlin Sans FB"/>
            </a:endParaRP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pic>
        <p:nvPicPr>
          <p:cNvPr id="5122" name="Picture 2">
            <a:extLst>
              <a:ext uri="{FF2B5EF4-FFF2-40B4-BE49-F238E27FC236}">
                <a16:creationId xmlns:a16="http://schemas.microsoft.com/office/drawing/2014/main" id="{C62A2DEB-1197-45C5-8FED-20620FE03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3886"/>
            <a:ext cx="12191998" cy="4434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88518A7-AA73-49E6-85F6-37447964EBB9}"/>
              </a:ext>
            </a:extLst>
          </p:cNvPr>
          <p:cNvSpPr txBox="1"/>
          <p:nvPr/>
        </p:nvSpPr>
        <p:spPr>
          <a:xfrm>
            <a:off x="3918855" y="2426971"/>
            <a:ext cx="8273143" cy="36933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Theory of Reasoned Action – TRA (Fishbein &amp; Ajzen, 1975)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30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D764-AE93-4168-9E81-051801F3B2F8}"/>
              </a:ext>
            </a:extLst>
          </p:cNvPr>
          <p:cNvSpPr>
            <a:spLocks noGrp="1"/>
          </p:cNvSpPr>
          <p:nvPr>
            <p:ph type="title"/>
          </p:nvPr>
        </p:nvSpPr>
        <p:spPr>
          <a:xfrm>
            <a:off x="0" y="365125"/>
            <a:ext cx="11353800" cy="491217"/>
          </a:xfrm>
        </p:spPr>
        <p:txBody>
          <a:bodyPr>
            <a:normAutofit fontScale="90000"/>
          </a:bodyPr>
          <a:lstStyle/>
          <a:p>
            <a:r>
              <a:rPr lang="en-MY" dirty="0">
                <a:solidFill>
                  <a:srgbClr val="C00000"/>
                </a:solidFill>
              </a:rPr>
              <a:t>Example 3 - </a:t>
            </a:r>
            <a:r>
              <a:rPr lang="en-MY" sz="3600" dirty="0">
                <a:solidFill>
                  <a:srgbClr val="C00000"/>
                </a:solidFill>
              </a:rPr>
              <a:t>Lawrence and </a:t>
            </a:r>
            <a:r>
              <a:rPr lang="en-MY" sz="3600" dirty="0" err="1">
                <a:solidFill>
                  <a:srgbClr val="C00000"/>
                </a:solidFill>
              </a:rPr>
              <a:t>Nohria</a:t>
            </a:r>
            <a:r>
              <a:rPr lang="en-MY" sz="3600" dirty="0">
                <a:solidFill>
                  <a:srgbClr val="C00000"/>
                </a:solidFill>
              </a:rPr>
              <a:t> (2002) </a:t>
            </a:r>
            <a:endParaRPr lang="en-MY" dirty="0">
              <a:solidFill>
                <a:srgbClr val="C00000"/>
              </a:solidFill>
            </a:endParaRPr>
          </a:p>
        </p:txBody>
      </p:sp>
      <p:pic>
        <p:nvPicPr>
          <p:cNvPr id="3" name="Picture 2">
            <a:extLst>
              <a:ext uri="{FF2B5EF4-FFF2-40B4-BE49-F238E27FC236}">
                <a16:creationId xmlns:a16="http://schemas.microsoft.com/office/drawing/2014/main" id="{F0C5FDE9-FEB9-4B1B-8705-E515886E3CA2}"/>
              </a:ext>
            </a:extLst>
          </p:cNvPr>
          <p:cNvPicPr>
            <a:picLocks noChangeAspect="1"/>
          </p:cNvPicPr>
          <p:nvPr/>
        </p:nvPicPr>
        <p:blipFill>
          <a:blip r:embed="rId2"/>
          <a:stretch>
            <a:fillRect/>
          </a:stretch>
        </p:blipFill>
        <p:spPr>
          <a:xfrm>
            <a:off x="1" y="856342"/>
            <a:ext cx="6964680" cy="6001657"/>
          </a:xfrm>
          <a:prstGeom prst="rect">
            <a:avLst/>
          </a:prstGeom>
        </p:spPr>
      </p:pic>
      <p:pic>
        <p:nvPicPr>
          <p:cNvPr id="6146" name="Picture 2" descr=" Screenshot 16">
            <a:extLst>
              <a:ext uri="{FF2B5EF4-FFF2-40B4-BE49-F238E27FC236}">
                <a16:creationId xmlns:a16="http://schemas.microsoft.com/office/drawing/2014/main" id="{4FD480CE-6F95-4D6C-8053-0A37211E8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681" y="990600"/>
            <a:ext cx="5227319"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0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9748"/>
            <a:ext cx="6324602" cy="487362"/>
          </a:xfrm>
        </p:spPr>
        <p:txBody>
          <a:bodyPr/>
          <a:lstStyle/>
          <a:p>
            <a:r>
              <a:rPr lang="en-US" sz="2400" b="1" dirty="0">
                <a:solidFill>
                  <a:srgbClr val="C00000"/>
                </a:solidFill>
              </a:rPr>
              <a:t>Example 4</a:t>
            </a:r>
            <a:r>
              <a:rPr lang="en-US" sz="3200" b="1" dirty="0">
                <a:solidFill>
                  <a:srgbClr val="FF0000"/>
                </a:solidFill>
              </a:rPr>
              <a:t>: The Fraud Diamond</a:t>
            </a:r>
          </a:p>
        </p:txBody>
      </p:sp>
      <p:sp>
        <p:nvSpPr>
          <p:cNvPr id="4" name="Footer Placeholder 3"/>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6324603" cy="3086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112"/>
            <a:ext cx="6324601" cy="2676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2BF3908-65D9-422C-8D9F-8E1927151454}"/>
              </a:ext>
            </a:extLst>
          </p:cNvPr>
          <p:cNvPicPr>
            <a:picLocks noChangeAspect="1"/>
          </p:cNvPicPr>
          <p:nvPr/>
        </p:nvPicPr>
        <p:blipFill>
          <a:blip r:embed="rId4"/>
          <a:stretch>
            <a:fillRect/>
          </a:stretch>
        </p:blipFill>
        <p:spPr>
          <a:xfrm>
            <a:off x="6516914" y="787111"/>
            <a:ext cx="5685222" cy="2676525"/>
          </a:xfrm>
          <a:prstGeom prst="rect">
            <a:avLst/>
          </a:prstGeom>
          <a:ln>
            <a:solidFill>
              <a:srgbClr val="0070C0"/>
            </a:solidFill>
          </a:ln>
        </p:spPr>
      </p:pic>
      <p:sp>
        <p:nvSpPr>
          <p:cNvPr id="7" name="Title 1">
            <a:extLst>
              <a:ext uri="{FF2B5EF4-FFF2-40B4-BE49-F238E27FC236}">
                <a16:creationId xmlns:a16="http://schemas.microsoft.com/office/drawing/2014/main" id="{10BC16B0-6E8A-40AD-8BD1-483095DC3637}"/>
              </a:ext>
            </a:extLst>
          </p:cNvPr>
          <p:cNvSpPr txBox="1">
            <a:spLocks/>
          </p:cNvSpPr>
          <p:nvPr/>
        </p:nvSpPr>
        <p:spPr bwMode="auto">
          <a:xfrm>
            <a:off x="6543385" y="377537"/>
            <a:ext cx="5648613" cy="354845"/>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Arial"/>
                <a:ea typeface="+mj-ea"/>
                <a:cs typeface="+mj-cs"/>
              </a:rPr>
              <a:t>The Fraud Triangle</a:t>
            </a:r>
          </a:p>
        </p:txBody>
      </p:sp>
      <p:sp>
        <p:nvSpPr>
          <p:cNvPr id="5" name="Rectangle 4">
            <a:extLst>
              <a:ext uri="{FF2B5EF4-FFF2-40B4-BE49-F238E27FC236}">
                <a16:creationId xmlns:a16="http://schemas.microsoft.com/office/drawing/2014/main" id="{ABC967B1-E4A9-48F2-AD75-0E4846B6FF10}"/>
              </a:ext>
            </a:extLst>
          </p:cNvPr>
          <p:cNvSpPr/>
          <p:nvPr/>
        </p:nvSpPr>
        <p:spPr>
          <a:xfrm>
            <a:off x="6543386" y="3429001"/>
            <a:ext cx="5648614" cy="3077766"/>
          </a:xfrm>
          <a:prstGeom prst="rect">
            <a:avLst/>
          </a:prstGeom>
          <a:ln>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three key elements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Rationalization:</a:t>
            </a:r>
            <a:r>
              <a:rPr kumimoji="0" lang="en-US" sz="2000" b="0" i="0" u="none" strike="noStrike" kern="1200" cap="none" spc="0" normalizeH="0" baseline="0" noProof="0" dirty="0">
                <a:ln>
                  <a:noFill/>
                </a:ln>
                <a:solidFill>
                  <a:srgbClr val="000000"/>
                </a:solidFill>
                <a:effectLst/>
                <a:uLnTx/>
                <a:uFillTx/>
                <a:latin typeface="Arial"/>
                <a:ea typeface="+mn-ea"/>
                <a:cs typeface="+mn-cs"/>
              </a:rPr>
              <a:t> Justification of dishonest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Pressure</a:t>
            </a:r>
            <a:r>
              <a:rPr kumimoji="0" lang="en-US" sz="2000" b="0" i="0" u="none" strike="noStrike" kern="1200" cap="none" spc="0" normalizeH="0" baseline="0" noProof="0" dirty="0">
                <a:ln>
                  <a:noFill/>
                </a:ln>
                <a:solidFill>
                  <a:srgbClr val="000000"/>
                </a:solidFill>
                <a:effectLst/>
                <a:uLnTx/>
                <a:uFillTx/>
                <a:latin typeface="Arial"/>
                <a:ea typeface="+mn-ea"/>
                <a:cs typeface="+mn-cs"/>
              </a:rPr>
              <a:t>: Motivation or incentive to commit fraud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Opportunity</a:t>
            </a:r>
            <a:r>
              <a:rPr kumimoji="0" lang="en-US" sz="2000" b="0" i="0" u="none" strike="noStrike" kern="1200" cap="none" spc="0" normalizeH="0" baseline="0" noProof="0" dirty="0">
                <a:ln>
                  <a:noFill/>
                </a:ln>
                <a:solidFill>
                  <a:srgbClr val="000000"/>
                </a:solidFill>
                <a:effectLst/>
                <a:uLnTx/>
                <a:uFillTx/>
                <a:latin typeface="Arial"/>
                <a:ea typeface="+mn-ea"/>
                <a:cs typeface="+mn-cs"/>
              </a:rPr>
              <a:t>: The method by which fraud can be committed (i.e. ability to carry out the misappropriation of cash or organizational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assets)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00BC0B80-060B-46C4-BB2C-82E87A51CCC4}"/>
              </a:ext>
            </a:extLst>
          </p:cNvPr>
          <p:cNvSpPr txBox="1"/>
          <p:nvPr/>
        </p:nvSpPr>
        <p:spPr>
          <a:xfrm>
            <a:off x="-55019" y="6488668"/>
            <a:ext cx="6397926" cy="369332"/>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C00000"/>
                </a:solidFill>
                <a:effectLst/>
                <a:uLnTx/>
                <a:uFillTx/>
                <a:latin typeface="g_d0_f4"/>
                <a:ea typeface="+mn-ea"/>
                <a:cs typeface="+mn-cs"/>
              </a:rPr>
              <a:t>Wolfe and Hermanson (2004)</a:t>
            </a:r>
            <a:endParaRPr kumimoji="0" lang="en-MY" sz="1800" b="1" i="0" u="none" strike="noStrike" kern="1200" cap="none" spc="0" normalizeH="0" baseline="0" noProof="0" dirty="0">
              <a:ln>
                <a:noFill/>
              </a:ln>
              <a:solidFill>
                <a:srgbClr val="C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F1EAC696-D9D1-4D97-87DF-A007AD3C3E60}"/>
              </a:ext>
            </a:extLst>
          </p:cNvPr>
          <p:cNvSpPr txBox="1"/>
          <p:nvPr/>
        </p:nvSpPr>
        <p:spPr>
          <a:xfrm>
            <a:off x="6561691" y="6438384"/>
            <a:ext cx="5640445" cy="369332"/>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C00000"/>
                </a:solidFill>
                <a:effectLst/>
                <a:uLnTx/>
                <a:uFillTx/>
                <a:latin typeface="g_d0_f4"/>
                <a:ea typeface="+mn-ea"/>
                <a:cs typeface="+mn-cs"/>
              </a:rPr>
              <a:t>Cressey (1950</a:t>
            </a:r>
            <a:endParaRPr kumimoji="0" lang="en-MY" sz="1800" b="1"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61600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9389533" cy="1143000"/>
          </a:xfrm>
        </p:spPr>
        <p:txBody>
          <a:bodyPr wrap="square" anchor="ctr">
            <a:normAutofit/>
          </a:bodyPr>
          <a:lstStyle/>
          <a:p>
            <a:r>
              <a:rPr lang="en-US" b="1" dirty="0">
                <a:solidFill>
                  <a:srgbClr val="FF0000"/>
                </a:solidFill>
              </a:rPr>
              <a:t>Example 5: Agency Theory</a:t>
            </a:r>
          </a:p>
        </p:txBody>
      </p:sp>
      <p:sp>
        <p:nvSpPr>
          <p:cNvPr id="3" name="Content Placeholder 2"/>
          <p:cNvSpPr>
            <a:spLocks noGrp="1"/>
          </p:cNvSpPr>
          <p:nvPr>
            <p:ph sz="half" idx="1"/>
          </p:nvPr>
        </p:nvSpPr>
        <p:spPr>
          <a:xfrm>
            <a:off x="145143" y="1697038"/>
            <a:ext cx="5889474" cy="4525962"/>
          </a:xfrm>
        </p:spPr>
        <p:txBody>
          <a:bodyPr wrap="square" anchor="t">
            <a:normAutofit/>
          </a:bodyPr>
          <a:lstStyle/>
          <a:p>
            <a:pPr marL="0" indent="0">
              <a:buNone/>
            </a:pPr>
            <a:r>
              <a:rPr lang="en-US" sz="2400" dirty="0">
                <a:solidFill>
                  <a:srgbClr val="FF0000"/>
                </a:solidFill>
              </a:rPr>
              <a:t>Jensen and </a:t>
            </a:r>
            <a:r>
              <a:rPr lang="en-US" sz="2400" dirty="0" err="1">
                <a:solidFill>
                  <a:srgbClr val="FF0000"/>
                </a:solidFill>
              </a:rPr>
              <a:t>Meckling</a:t>
            </a:r>
            <a:r>
              <a:rPr lang="en-US" sz="2400" dirty="0">
                <a:solidFill>
                  <a:srgbClr val="FF0000"/>
                </a:solidFill>
              </a:rPr>
              <a:t> </a:t>
            </a:r>
            <a:r>
              <a:rPr lang="en-US" dirty="0"/>
              <a:t>defined: </a:t>
            </a:r>
          </a:p>
          <a:p>
            <a:pPr marL="0" indent="0">
              <a:buNone/>
            </a:pPr>
            <a:r>
              <a:rPr lang="en-US" dirty="0"/>
              <a:t>“A contract under which one or more persons (the principal(s)) engage another person (the agent) to perform some service on their behalf which involves delegating some decision making authority to the agent.” (1976, p.308)</a:t>
            </a:r>
          </a:p>
        </p:txBody>
      </p:sp>
      <p:pic>
        <p:nvPicPr>
          <p:cNvPr id="14338" name="Picture 2"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7817" y="2432082"/>
            <a:ext cx="5384800" cy="305587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263121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89F97-9CF0-4B34-A84D-466789C87DD7}"/>
              </a:ext>
            </a:extLst>
          </p:cNvPr>
          <p:cNvSpPr>
            <a:spLocks noGrp="1"/>
          </p:cNvSpPr>
          <p:nvPr>
            <p:ph/>
          </p:nvPr>
        </p:nvSpPr>
        <p:spPr>
          <a:xfrm>
            <a:off x="609600" y="122240"/>
            <a:ext cx="10972800" cy="559931"/>
          </a:xfrm>
        </p:spPr>
        <p:txBody>
          <a:bodyPr/>
          <a:lstStyle/>
          <a:p>
            <a:pPr marL="0" indent="0">
              <a:buNone/>
            </a:pPr>
            <a:r>
              <a:rPr lang="en-MY" b="1" dirty="0">
                <a:solidFill>
                  <a:srgbClr val="FF0000"/>
                </a:solidFill>
              </a:rPr>
              <a:t>Example 6: </a:t>
            </a:r>
            <a:r>
              <a:rPr lang="en-MY" sz="3200" b="1" dirty="0">
                <a:solidFill>
                  <a:srgbClr val="FF0000"/>
                </a:solidFill>
              </a:rPr>
              <a:t>Stakeholder Theory</a:t>
            </a:r>
            <a:endParaRPr lang="en-MY" b="1" dirty="0">
              <a:solidFill>
                <a:srgbClr val="FF0000"/>
              </a:solidFill>
            </a:endParaRPr>
          </a:p>
          <a:p>
            <a:pPr marL="0" indent="0">
              <a:buNone/>
            </a:pPr>
            <a:endParaRPr lang="en-MY" dirty="0"/>
          </a:p>
        </p:txBody>
      </p:sp>
      <p:sp>
        <p:nvSpPr>
          <p:cNvPr id="4" name="TextBox 3">
            <a:extLst>
              <a:ext uri="{FF2B5EF4-FFF2-40B4-BE49-F238E27FC236}">
                <a16:creationId xmlns:a16="http://schemas.microsoft.com/office/drawing/2014/main" id="{C0FFB236-0185-40F3-B847-803E7468AAAB}"/>
              </a:ext>
            </a:extLst>
          </p:cNvPr>
          <p:cNvSpPr txBox="1"/>
          <p:nvPr/>
        </p:nvSpPr>
        <p:spPr>
          <a:xfrm>
            <a:off x="-50799" y="544623"/>
            <a:ext cx="6538685"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Stresses the interconnected </a:t>
            </a:r>
            <a:r>
              <a:rPr kumimoji="0" lang="en-US" sz="2800" b="0"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relationships between a business and its customers</a:t>
            </a:r>
            <a:r>
              <a:rPr kumimoji="0" lang="en-US" sz="28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Anyone that is affected by the organization or its workings in any way is considered a stakeholder </a:t>
            </a:r>
            <a:r>
              <a:rPr kumimoji="0" lang="en-US" sz="2400" b="0" i="0" u="none" strike="noStrike" kern="1200" cap="none" spc="0" normalizeH="0" baseline="0" noProof="0" dirty="0" err="1">
                <a:ln>
                  <a:noFill/>
                </a:ln>
                <a:solidFill>
                  <a:srgbClr val="4F4936"/>
                </a:solidFill>
                <a:effectLst/>
                <a:uLnTx/>
                <a:uFillTx/>
                <a:latin typeface="Roboto" panose="02000000000000000000" pitchFamily="2" charset="0"/>
                <a:ea typeface="+mn-ea"/>
                <a:cs typeface="+mn-cs"/>
              </a:rPr>
              <a:t>Eg</a:t>
            </a: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 Customers, employees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Stakeholder theory holds that organizations and corporations should strive to do right by all these stakeholders and that in doing so, the organization will achieve true, lasting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The theory argues that a firm should create value for all stakeholders, not just shareholders</a:t>
            </a: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a:t>
            </a:r>
          </a:p>
        </p:txBody>
      </p:sp>
      <p:pic>
        <p:nvPicPr>
          <p:cNvPr id="5" name="Picture 4">
            <a:extLst>
              <a:ext uri="{FF2B5EF4-FFF2-40B4-BE49-F238E27FC236}">
                <a16:creationId xmlns:a16="http://schemas.microsoft.com/office/drawing/2014/main" id="{C303F76C-4DA1-443D-A174-5CA96231C0F5}"/>
              </a:ext>
            </a:extLst>
          </p:cNvPr>
          <p:cNvPicPr>
            <a:picLocks noChangeAspect="1"/>
          </p:cNvPicPr>
          <p:nvPr/>
        </p:nvPicPr>
        <p:blipFill>
          <a:blip r:embed="rId2"/>
          <a:stretch>
            <a:fillRect/>
          </a:stretch>
        </p:blipFill>
        <p:spPr>
          <a:xfrm>
            <a:off x="6342742" y="0"/>
            <a:ext cx="5900057" cy="6858000"/>
          </a:xfrm>
          <a:prstGeom prst="rect">
            <a:avLst/>
          </a:prstGeom>
        </p:spPr>
      </p:pic>
    </p:spTree>
    <p:extLst>
      <p:ext uri="{BB962C8B-B14F-4D97-AF65-F5344CB8AC3E}">
        <p14:creationId xmlns:p14="http://schemas.microsoft.com/office/powerpoint/2010/main" val="30609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6" name="Rectangle 4"/>
          <p:cNvSpPr>
            <a:spLocks noGrp="1" noChangeArrowheads="1"/>
          </p:cNvSpPr>
          <p:nvPr>
            <p:ph type="title"/>
          </p:nvPr>
        </p:nvSpPr>
        <p:spPr>
          <a:xfrm>
            <a:off x="0" y="228601"/>
            <a:ext cx="12192000" cy="92392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b="1" dirty="0">
                <a:solidFill>
                  <a:srgbClr val="FF0000"/>
                </a:solidFill>
              </a:rPr>
              <a:t>Example 7: Maslow’s Hierarchy of Needs Theory</a:t>
            </a:r>
          </a:p>
        </p:txBody>
      </p:sp>
      <p:sp>
        <p:nvSpPr>
          <p:cNvPr id="13317" name="Rectangle 5"/>
          <p:cNvSpPr>
            <a:spLocks noChangeArrowheads="1"/>
          </p:cNvSpPr>
          <p:nvPr/>
        </p:nvSpPr>
        <p:spPr bwMode="auto">
          <a:xfrm>
            <a:off x="8464551" y="6324394"/>
            <a:ext cx="219551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mn-ea"/>
                <a:cs typeface="+mn-cs"/>
              </a:rPr>
              <a:t>Adapted from Figure 14.2</a:t>
            </a:r>
          </a:p>
        </p:txBody>
      </p:sp>
      <p:sp>
        <p:nvSpPr>
          <p:cNvPr id="13318" name="AutoShape 6"/>
          <p:cNvSpPr>
            <a:spLocks noChangeArrowheads="1"/>
          </p:cNvSpPr>
          <p:nvPr/>
        </p:nvSpPr>
        <p:spPr bwMode="auto">
          <a:xfrm>
            <a:off x="3457576" y="1300164"/>
            <a:ext cx="5356225" cy="4632325"/>
          </a:xfrm>
          <a:prstGeom prst="triangle">
            <a:avLst>
              <a:gd name="adj" fmla="val 49995"/>
            </a:avLst>
          </a:prstGeom>
          <a:gradFill rotWithShape="0">
            <a:gsLst>
              <a:gs pos="0">
                <a:srgbClr val="000066">
                  <a:gamma/>
                  <a:tint val="0"/>
                  <a:invGamma/>
                </a:srgbClr>
              </a:gs>
              <a:gs pos="100000">
                <a:srgbClr val="000066"/>
              </a:gs>
            </a:gsLst>
            <a:lin ang="2700000" scaled="1"/>
          </a:gradFill>
          <a:ln w="12700">
            <a:solidFill>
              <a:schemeClr val="tx1"/>
            </a:solidFill>
            <a:miter lim="800000"/>
            <a:headEnd/>
            <a:tailEnd/>
          </a:ln>
          <a:effectLst>
            <a:outerShdw dist="71842" dir="2700000"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9" name="AutoShape 7"/>
          <p:cNvSpPr>
            <a:spLocks noChangeArrowheads="1"/>
          </p:cNvSpPr>
          <p:nvPr/>
        </p:nvSpPr>
        <p:spPr bwMode="auto">
          <a:xfrm>
            <a:off x="3892551" y="1301750"/>
            <a:ext cx="4479925" cy="3860800"/>
          </a:xfrm>
          <a:prstGeom prst="triangle">
            <a:avLst>
              <a:gd name="adj" fmla="val 49995"/>
            </a:avLst>
          </a:prstGeom>
          <a:gradFill rotWithShape="0">
            <a:gsLst>
              <a:gs pos="0">
                <a:srgbClr val="480165">
                  <a:gamma/>
                  <a:tint val="0"/>
                  <a:invGamma/>
                </a:srgbClr>
              </a:gs>
              <a:gs pos="100000">
                <a:srgbClr val="480165"/>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0" name="AutoShape 8"/>
          <p:cNvSpPr>
            <a:spLocks noChangeArrowheads="1"/>
          </p:cNvSpPr>
          <p:nvPr/>
        </p:nvSpPr>
        <p:spPr bwMode="auto">
          <a:xfrm>
            <a:off x="4349751" y="1301751"/>
            <a:ext cx="3565525" cy="3082925"/>
          </a:xfrm>
          <a:prstGeom prst="triangle">
            <a:avLst>
              <a:gd name="adj" fmla="val 49995"/>
            </a:avLst>
          </a:prstGeom>
          <a:gradFill rotWithShape="0">
            <a:gsLst>
              <a:gs pos="0">
                <a:srgbClr val="660033">
                  <a:gamma/>
                  <a:tint val="0"/>
                  <a:invGamma/>
                </a:srgbClr>
              </a:gs>
              <a:gs pos="100000">
                <a:srgbClr val="660033"/>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1" name="AutoShape 9"/>
          <p:cNvSpPr>
            <a:spLocks noChangeArrowheads="1"/>
          </p:cNvSpPr>
          <p:nvPr/>
        </p:nvSpPr>
        <p:spPr bwMode="auto">
          <a:xfrm>
            <a:off x="4806951" y="1301750"/>
            <a:ext cx="2657475" cy="2298700"/>
          </a:xfrm>
          <a:prstGeom prst="triangle">
            <a:avLst>
              <a:gd name="adj" fmla="val 49995"/>
            </a:avLst>
          </a:prstGeom>
          <a:gradFill rotWithShape="0">
            <a:gsLst>
              <a:gs pos="0">
                <a:srgbClr val="C5A327">
                  <a:gamma/>
                  <a:tint val="0"/>
                  <a:invGamma/>
                </a:srgbClr>
              </a:gs>
              <a:gs pos="100000">
                <a:srgbClr val="C5A327"/>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2" name="AutoShape 10"/>
          <p:cNvSpPr>
            <a:spLocks noChangeArrowheads="1"/>
          </p:cNvSpPr>
          <p:nvPr/>
        </p:nvSpPr>
        <p:spPr bwMode="auto">
          <a:xfrm>
            <a:off x="5264151" y="1301751"/>
            <a:ext cx="1743075" cy="1508125"/>
          </a:xfrm>
          <a:prstGeom prst="triangle">
            <a:avLst>
              <a:gd name="adj" fmla="val 49995"/>
            </a:avLst>
          </a:prstGeom>
          <a:gradFill rotWithShape="0">
            <a:gsLst>
              <a:gs pos="0">
                <a:srgbClr val="006600">
                  <a:gamma/>
                  <a:tint val="0"/>
                  <a:invGamma/>
                </a:srgbClr>
              </a:gs>
              <a:gs pos="100000">
                <a:srgbClr val="006600"/>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3" name="Rectangle 11"/>
          <p:cNvSpPr>
            <a:spLocks noChangeArrowheads="1"/>
          </p:cNvSpPr>
          <p:nvPr/>
        </p:nvSpPr>
        <p:spPr bwMode="auto">
          <a:xfrm>
            <a:off x="5264150" y="2128838"/>
            <a:ext cx="17399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Arial" pitchFamily="34" charset="0"/>
                <a:ea typeface="+mn-ea"/>
                <a:cs typeface="+mn-cs"/>
              </a:rPr>
              <a:t>Self-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Arial" pitchFamily="34" charset="0"/>
                <a:ea typeface="+mn-ea"/>
                <a:cs typeface="+mn-cs"/>
              </a:rPr>
              <a:t>Actualization</a:t>
            </a:r>
          </a:p>
        </p:txBody>
      </p:sp>
      <p:sp>
        <p:nvSpPr>
          <p:cNvPr id="13324" name="Rectangle 12"/>
          <p:cNvSpPr>
            <a:spLocks noChangeArrowheads="1"/>
          </p:cNvSpPr>
          <p:nvPr/>
        </p:nvSpPr>
        <p:spPr bwMode="auto">
          <a:xfrm>
            <a:off x="5264150" y="3019426"/>
            <a:ext cx="17399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mn-ea"/>
                <a:cs typeface="+mn-cs"/>
              </a:rPr>
              <a:t>Esteem</a:t>
            </a:r>
          </a:p>
        </p:txBody>
      </p:sp>
      <p:sp>
        <p:nvSpPr>
          <p:cNvPr id="13325" name="Rectangle 13"/>
          <p:cNvSpPr>
            <a:spLocks noChangeArrowheads="1"/>
          </p:cNvSpPr>
          <p:nvPr/>
        </p:nvSpPr>
        <p:spPr bwMode="auto">
          <a:xfrm>
            <a:off x="5264150" y="3729039"/>
            <a:ext cx="173990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prstClr val="black"/>
                </a:solidFill>
                <a:effectLst/>
                <a:uLnTx/>
                <a:uFillTx/>
                <a:latin typeface="Arial" pitchFamily="34" charset="0"/>
                <a:ea typeface="+mn-ea"/>
                <a:cs typeface="+mn-cs"/>
              </a:rPr>
              <a:t>Affiliation</a:t>
            </a:r>
          </a:p>
        </p:txBody>
      </p:sp>
      <p:sp>
        <p:nvSpPr>
          <p:cNvPr id="13326" name="Rectangle 14"/>
          <p:cNvSpPr>
            <a:spLocks noChangeArrowheads="1"/>
          </p:cNvSpPr>
          <p:nvPr/>
        </p:nvSpPr>
        <p:spPr bwMode="auto">
          <a:xfrm>
            <a:off x="5264150" y="4551363"/>
            <a:ext cx="1739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Arial" pitchFamily="34" charset="0"/>
                <a:ea typeface="+mn-ea"/>
                <a:cs typeface="+mn-cs"/>
              </a:rPr>
              <a:t>Security</a:t>
            </a:r>
          </a:p>
        </p:txBody>
      </p:sp>
      <p:sp>
        <p:nvSpPr>
          <p:cNvPr id="13327" name="Rectangle 15"/>
          <p:cNvSpPr>
            <a:spLocks noChangeArrowheads="1"/>
          </p:cNvSpPr>
          <p:nvPr/>
        </p:nvSpPr>
        <p:spPr bwMode="auto">
          <a:xfrm>
            <a:off x="4959350" y="5314951"/>
            <a:ext cx="23495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Arial" pitchFamily="34" charset="0"/>
                <a:ea typeface="+mn-ea"/>
                <a:cs typeface="+mn-cs"/>
              </a:rPr>
              <a:t>Physiological</a:t>
            </a:r>
          </a:p>
        </p:txBody>
      </p:sp>
      <p:grpSp>
        <p:nvGrpSpPr>
          <p:cNvPr id="13328" name="Group 16"/>
          <p:cNvGrpSpPr>
            <a:grpSpLocks/>
          </p:cNvGrpSpPr>
          <p:nvPr/>
        </p:nvGrpSpPr>
        <p:grpSpPr bwMode="auto">
          <a:xfrm>
            <a:off x="3282950" y="4714876"/>
            <a:ext cx="865188" cy="1139825"/>
            <a:chOff x="1108" y="2970"/>
            <a:chExt cx="545" cy="718"/>
          </a:xfrm>
        </p:grpSpPr>
        <p:sp>
          <p:nvSpPr>
            <p:cNvPr id="13329" name="Freeform 17"/>
            <p:cNvSpPr>
              <a:spLocks/>
            </p:cNvSpPr>
            <p:nvPr/>
          </p:nvSpPr>
          <p:spPr bwMode="auto">
            <a:xfrm>
              <a:off x="1379" y="3002"/>
              <a:ext cx="185" cy="174"/>
            </a:xfrm>
            <a:custGeom>
              <a:avLst/>
              <a:gdLst>
                <a:gd name="T0" fmla="*/ 83 w 185"/>
                <a:gd name="T1" fmla="*/ 58 h 174"/>
                <a:gd name="T2" fmla="*/ 65 w 185"/>
                <a:gd name="T3" fmla="*/ 65 h 174"/>
                <a:gd name="T4" fmla="*/ 47 w 185"/>
                <a:gd name="T5" fmla="*/ 74 h 174"/>
                <a:gd name="T6" fmla="*/ 31 w 185"/>
                <a:gd name="T7" fmla="*/ 86 h 174"/>
                <a:gd name="T8" fmla="*/ 12 w 185"/>
                <a:gd name="T9" fmla="*/ 105 h 174"/>
                <a:gd name="T10" fmla="*/ 1 w 185"/>
                <a:gd name="T11" fmla="*/ 123 h 174"/>
                <a:gd name="T12" fmla="*/ 0 w 185"/>
                <a:gd name="T13" fmla="*/ 137 h 174"/>
                <a:gd name="T14" fmla="*/ 4 w 185"/>
                <a:gd name="T15" fmla="*/ 152 h 174"/>
                <a:gd name="T16" fmla="*/ 16 w 185"/>
                <a:gd name="T17" fmla="*/ 163 h 174"/>
                <a:gd name="T18" fmla="*/ 36 w 185"/>
                <a:gd name="T19" fmla="*/ 171 h 174"/>
                <a:gd name="T20" fmla="*/ 62 w 185"/>
                <a:gd name="T21" fmla="*/ 173 h 174"/>
                <a:gd name="T22" fmla="*/ 88 w 185"/>
                <a:gd name="T23" fmla="*/ 171 h 174"/>
                <a:gd name="T24" fmla="*/ 116 w 185"/>
                <a:gd name="T25" fmla="*/ 164 h 174"/>
                <a:gd name="T26" fmla="*/ 134 w 185"/>
                <a:gd name="T27" fmla="*/ 155 h 174"/>
                <a:gd name="T28" fmla="*/ 160 w 185"/>
                <a:gd name="T29" fmla="*/ 140 h 174"/>
                <a:gd name="T30" fmla="*/ 176 w 185"/>
                <a:gd name="T31" fmla="*/ 124 h 174"/>
                <a:gd name="T32" fmla="*/ 184 w 185"/>
                <a:gd name="T33" fmla="*/ 108 h 174"/>
                <a:gd name="T34" fmla="*/ 181 w 185"/>
                <a:gd name="T35" fmla="*/ 93 h 174"/>
                <a:gd name="T36" fmla="*/ 170 w 185"/>
                <a:gd name="T37" fmla="*/ 81 h 174"/>
                <a:gd name="T38" fmla="*/ 150 w 185"/>
                <a:gd name="T39" fmla="*/ 70 h 174"/>
                <a:gd name="T40" fmla="*/ 128 w 185"/>
                <a:gd name="T41" fmla="*/ 66 h 174"/>
                <a:gd name="T42" fmla="*/ 105 w 185"/>
                <a:gd name="T43" fmla="*/ 60 h 174"/>
                <a:gd name="T44" fmla="*/ 106 w 185"/>
                <a:gd name="T45" fmla="*/ 33 h 174"/>
                <a:gd name="T46" fmla="*/ 112 w 185"/>
                <a:gd name="T47" fmla="*/ 16 h 174"/>
                <a:gd name="T48" fmla="*/ 112 w 185"/>
                <a:gd name="T49" fmla="*/ 11 h 174"/>
                <a:gd name="T50" fmla="*/ 113 w 185"/>
                <a:gd name="T51" fmla="*/ 7 h 174"/>
                <a:gd name="T52" fmla="*/ 111 w 185"/>
                <a:gd name="T53" fmla="*/ 5 h 174"/>
                <a:gd name="T54" fmla="*/ 109 w 185"/>
                <a:gd name="T55" fmla="*/ 2 h 174"/>
                <a:gd name="T56" fmla="*/ 107 w 185"/>
                <a:gd name="T57" fmla="*/ 0 h 174"/>
                <a:gd name="T58" fmla="*/ 102 w 185"/>
                <a:gd name="T59" fmla="*/ 2 h 174"/>
                <a:gd name="T60" fmla="*/ 98 w 185"/>
                <a:gd name="T61" fmla="*/ 2 h 174"/>
                <a:gd name="T62" fmla="*/ 94 w 185"/>
                <a:gd name="T63" fmla="*/ 5 h 174"/>
                <a:gd name="T64" fmla="*/ 90 w 185"/>
                <a:gd name="T65" fmla="*/ 7 h 174"/>
                <a:gd name="T66" fmla="*/ 87 w 185"/>
                <a:gd name="T67" fmla="*/ 10 h 174"/>
                <a:gd name="T68" fmla="*/ 84 w 185"/>
                <a:gd name="T69" fmla="*/ 12 h 174"/>
                <a:gd name="T70" fmla="*/ 80 w 185"/>
                <a:gd name="T71" fmla="*/ 16 h 174"/>
                <a:gd name="T72" fmla="*/ 81 w 185"/>
                <a:gd name="T73" fmla="*/ 19 h 174"/>
                <a:gd name="T74" fmla="*/ 82 w 185"/>
                <a:gd name="T75" fmla="*/ 40 h 174"/>
                <a:gd name="T76" fmla="*/ 83 w 185"/>
                <a:gd name="T77"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74">
                  <a:moveTo>
                    <a:pt x="83" y="58"/>
                  </a:moveTo>
                  <a:lnTo>
                    <a:pt x="65" y="65"/>
                  </a:lnTo>
                  <a:lnTo>
                    <a:pt x="47" y="74"/>
                  </a:lnTo>
                  <a:lnTo>
                    <a:pt x="31" y="86"/>
                  </a:lnTo>
                  <a:lnTo>
                    <a:pt x="12" y="105"/>
                  </a:lnTo>
                  <a:lnTo>
                    <a:pt x="1" y="123"/>
                  </a:lnTo>
                  <a:lnTo>
                    <a:pt x="0" y="137"/>
                  </a:lnTo>
                  <a:lnTo>
                    <a:pt x="4" y="152"/>
                  </a:lnTo>
                  <a:lnTo>
                    <a:pt x="16" y="163"/>
                  </a:lnTo>
                  <a:lnTo>
                    <a:pt x="36" y="171"/>
                  </a:lnTo>
                  <a:lnTo>
                    <a:pt x="62" y="173"/>
                  </a:lnTo>
                  <a:lnTo>
                    <a:pt x="88" y="171"/>
                  </a:lnTo>
                  <a:lnTo>
                    <a:pt x="116" y="164"/>
                  </a:lnTo>
                  <a:lnTo>
                    <a:pt x="134" y="155"/>
                  </a:lnTo>
                  <a:lnTo>
                    <a:pt x="160" y="140"/>
                  </a:lnTo>
                  <a:lnTo>
                    <a:pt x="176" y="124"/>
                  </a:lnTo>
                  <a:lnTo>
                    <a:pt x="184" y="108"/>
                  </a:lnTo>
                  <a:lnTo>
                    <a:pt x="181" y="93"/>
                  </a:lnTo>
                  <a:lnTo>
                    <a:pt x="170" y="81"/>
                  </a:lnTo>
                  <a:lnTo>
                    <a:pt x="150" y="70"/>
                  </a:lnTo>
                  <a:lnTo>
                    <a:pt x="128" y="66"/>
                  </a:lnTo>
                  <a:lnTo>
                    <a:pt x="105" y="60"/>
                  </a:lnTo>
                  <a:lnTo>
                    <a:pt x="106" y="33"/>
                  </a:lnTo>
                  <a:lnTo>
                    <a:pt x="112" y="16"/>
                  </a:lnTo>
                  <a:lnTo>
                    <a:pt x="112" y="11"/>
                  </a:lnTo>
                  <a:lnTo>
                    <a:pt x="113" y="7"/>
                  </a:lnTo>
                  <a:lnTo>
                    <a:pt x="111" y="5"/>
                  </a:lnTo>
                  <a:lnTo>
                    <a:pt x="109" y="2"/>
                  </a:lnTo>
                  <a:lnTo>
                    <a:pt x="107" y="0"/>
                  </a:lnTo>
                  <a:lnTo>
                    <a:pt x="102" y="2"/>
                  </a:lnTo>
                  <a:lnTo>
                    <a:pt x="98" y="2"/>
                  </a:lnTo>
                  <a:lnTo>
                    <a:pt x="94" y="5"/>
                  </a:lnTo>
                  <a:lnTo>
                    <a:pt x="90" y="7"/>
                  </a:lnTo>
                  <a:lnTo>
                    <a:pt x="87" y="10"/>
                  </a:lnTo>
                  <a:lnTo>
                    <a:pt x="84" y="12"/>
                  </a:lnTo>
                  <a:lnTo>
                    <a:pt x="80" y="16"/>
                  </a:lnTo>
                  <a:lnTo>
                    <a:pt x="81" y="19"/>
                  </a:lnTo>
                  <a:lnTo>
                    <a:pt x="82" y="40"/>
                  </a:lnTo>
                  <a:lnTo>
                    <a:pt x="83" y="5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0" name="Freeform 18"/>
            <p:cNvSpPr>
              <a:spLocks/>
            </p:cNvSpPr>
            <p:nvPr/>
          </p:nvSpPr>
          <p:spPr bwMode="auto">
            <a:xfrm>
              <a:off x="1477" y="3087"/>
              <a:ext cx="141" cy="295"/>
            </a:xfrm>
            <a:custGeom>
              <a:avLst/>
              <a:gdLst>
                <a:gd name="T0" fmla="*/ 15 w 141"/>
                <a:gd name="T1" fmla="*/ 254 h 295"/>
                <a:gd name="T2" fmla="*/ 1 w 141"/>
                <a:gd name="T3" fmla="*/ 284 h 295"/>
                <a:gd name="T4" fmla="*/ 16 w 141"/>
                <a:gd name="T5" fmla="*/ 294 h 295"/>
                <a:gd name="T6" fmla="*/ 89 w 141"/>
                <a:gd name="T7" fmla="*/ 271 h 295"/>
                <a:gd name="T8" fmla="*/ 136 w 141"/>
                <a:gd name="T9" fmla="*/ 222 h 295"/>
                <a:gd name="T10" fmla="*/ 113 w 141"/>
                <a:gd name="T11" fmla="*/ 170 h 295"/>
                <a:gd name="T12" fmla="*/ 86 w 141"/>
                <a:gd name="T13" fmla="*/ 107 h 295"/>
                <a:gd name="T14" fmla="*/ 93 w 141"/>
                <a:gd name="T15" fmla="*/ 85 h 295"/>
                <a:gd name="T16" fmla="*/ 100 w 141"/>
                <a:gd name="T17" fmla="*/ 81 h 295"/>
                <a:gd name="T18" fmla="*/ 107 w 141"/>
                <a:gd name="T19" fmla="*/ 83 h 295"/>
                <a:gd name="T20" fmla="*/ 112 w 141"/>
                <a:gd name="T21" fmla="*/ 87 h 295"/>
                <a:gd name="T22" fmla="*/ 115 w 141"/>
                <a:gd name="T23" fmla="*/ 92 h 295"/>
                <a:gd name="T24" fmla="*/ 121 w 141"/>
                <a:gd name="T25" fmla="*/ 95 h 295"/>
                <a:gd name="T26" fmla="*/ 131 w 141"/>
                <a:gd name="T27" fmla="*/ 92 h 295"/>
                <a:gd name="T28" fmla="*/ 137 w 141"/>
                <a:gd name="T29" fmla="*/ 87 h 295"/>
                <a:gd name="T30" fmla="*/ 139 w 141"/>
                <a:gd name="T31" fmla="*/ 80 h 295"/>
                <a:gd name="T32" fmla="*/ 135 w 141"/>
                <a:gd name="T33" fmla="*/ 75 h 295"/>
                <a:gd name="T34" fmla="*/ 131 w 141"/>
                <a:gd name="T35" fmla="*/ 69 h 295"/>
                <a:gd name="T36" fmla="*/ 127 w 141"/>
                <a:gd name="T37" fmla="*/ 65 h 295"/>
                <a:gd name="T38" fmla="*/ 116 w 141"/>
                <a:gd name="T39" fmla="*/ 65 h 295"/>
                <a:gd name="T40" fmla="*/ 109 w 141"/>
                <a:gd name="T41" fmla="*/ 64 h 295"/>
                <a:gd name="T42" fmla="*/ 99 w 141"/>
                <a:gd name="T43" fmla="*/ 64 h 295"/>
                <a:gd name="T44" fmla="*/ 95 w 141"/>
                <a:gd name="T45" fmla="*/ 59 h 295"/>
                <a:gd name="T46" fmla="*/ 99 w 141"/>
                <a:gd name="T47" fmla="*/ 51 h 295"/>
                <a:gd name="T48" fmla="*/ 105 w 141"/>
                <a:gd name="T49" fmla="*/ 45 h 295"/>
                <a:gd name="T50" fmla="*/ 112 w 141"/>
                <a:gd name="T51" fmla="*/ 39 h 295"/>
                <a:gd name="T52" fmla="*/ 118 w 141"/>
                <a:gd name="T53" fmla="*/ 29 h 295"/>
                <a:gd name="T54" fmla="*/ 115 w 141"/>
                <a:gd name="T55" fmla="*/ 22 h 295"/>
                <a:gd name="T56" fmla="*/ 107 w 141"/>
                <a:gd name="T57" fmla="*/ 22 h 295"/>
                <a:gd name="T58" fmla="*/ 100 w 141"/>
                <a:gd name="T59" fmla="*/ 27 h 295"/>
                <a:gd name="T60" fmla="*/ 92 w 141"/>
                <a:gd name="T61" fmla="*/ 34 h 295"/>
                <a:gd name="T62" fmla="*/ 87 w 141"/>
                <a:gd name="T63" fmla="*/ 40 h 295"/>
                <a:gd name="T64" fmla="*/ 87 w 141"/>
                <a:gd name="T65" fmla="*/ 34 h 295"/>
                <a:gd name="T66" fmla="*/ 90 w 141"/>
                <a:gd name="T67" fmla="*/ 27 h 295"/>
                <a:gd name="T68" fmla="*/ 92 w 141"/>
                <a:gd name="T69" fmla="*/ 16 h 295"/>
                <a:gd name="T70" fmla="*/ 91 w 141"/>
                <a:gd name="T71" fmla="*/ 9 h 295"/>
                <a:gd name="T72" fmla="*/ 91 w 141"/>
                <a:gd name="T73" fmla="*/ 3 h 295"/>
                <a:gd name="T74" fmla="*/ 84 w 141"/>
                <a:gd name="T75" fmla="*/ 3 h 295"/>
                <a:gd name="T76" fmla="*/ 75 w 141"/>
                <a:gd name="T77" fmla="*/ 5 h 295"/>
                <a:gd name="T78" fmla="*/ 68 w 141"/>
                <a:gd name="T79" fmla="*/ 10 h 295"/>
                <a:gd name="T80" fmla="*/ 65 w 141"/>
                <a:gd name="T81" fmla="*/ 18 h 295"/>
                <a:gd name="T82" fmla="*/ 61 w 141"/>
                <a:gd name="T83" fmla="*/ 27 h 295"/>
                <a:gd name="T84" fmla="*/ 59 w 141"/>
                <a:gd name="T85" fmla="*/ 36 h 295"/>
                <a:gd name="T86" fmla="*/ 61 w 141"/>
                <a:gd name="T87" fmla="*/ 44 h 295"/>
                <a:gd name="T88" fmla="*/ 61 w 141"/>
                <a:gd name="T89" fmla="*/ 50 h 295"/>
                <a:gd name="T90" fmla="*/ 63 w 141"/>
                <a:gd name="T91" fmla="*/ 57 h 295"/>
                <a:gd name="T92" fmla="*/ 63 w 141"/>
                <a:gd name="T93" fmla="*/ 82 h 295"/>
                <a:gd name="T94" fmla="*/ 67 w 141"/>
                <a:gd name="T95" fmla="*/ 133 h 295"/>
                <a:gd name="T96" fmla="*/ 91 w 141"/>
                <a:gd name="T97" fmla="*/ 183 h 295"/>
                <a:gd name="T98" fmla="*/ 102 w 141"/>
                <a:gd name="T99" fmla="*/ 222 h 295"/>
                <a:gd name="T100" fmla="*/ 82 w 141"/>
                <a:gd name="T101" fmla="*/ 239 h 295"/>
                <a:gd name="T102" fmla="*/ 43 w 141"/>
                <a:gd name="T103" fmla="*/ 24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95">
                  <a:moveTo>
                    <a:pt x="43" y="245"/>
                  </a:moveTo>
                  <a:lnTo>
                    <a:pt x="15" y="254"/>
                  </a:lnTo>
                  <a:lnTo>
                    <a:pt x="0" y="268"/>
                  </a:lnTo>
                  <a:lnTo>
                    <a:pt x="1" y="284"/>
                  </a:lnTo>
                  <a:lnTo>
                    <a:pt x="13" y="294"/>
                  </a:lnTo>
                  <a:lnTo>
                    <a:pt x="16" y="294"/>
                  </a:lnTo>
                  <a:lnTo>
                    <a:pt x="41" y="293"/>
                  </a:lnTo>
                  <a:lnTo>
                    <a:pt x="89" y="271"/>
                  </a:lnTo>
                  <a:lnTo>
                    <a:pt x="122" y="244"/>
                  </a:lnTo>
                  <a:lnTo>
                    <a:pt x="136" y="222"/>
                  </a:lnTo>
                  <a:lnTo>
                    <a:pt x="133" y="201"/>
                  </a:lnTo>
                  <a:lnTo>
                    <a:pt x="113" y="170"/>
                  </a:lnTo>
                  <a:lnTo>
                    <a:pt x="94" y="140"/>
                  </a:lnTo>
                  <a:lnTo>
                    <a:pt x="86" y="107"/>
                  </a:lnTo>
                  <a:lnTo>
                    <a:pt x="89" y="88"/>
                  </a:lnTo>
                  <a:lnTo>
                    <a:pt x="93" y="85"/>
                  </a:lnTo>
                  <a:lnTo>
                    <a:pt x="96" y="84"/>
                  </a:lnTo>
                  <a:lnTo>
                    <a:pt x="100" y="81"/>
                  </a:lnTo>
                  <a:lnTo>
                    <a:pt x="104" y="82"/>
                  </a:lnTo>
                  <a:lnTo>
                    <a:pt x="107" y="83"/>
                  </a:lnTo>
                  <a:lnTo>
                    <a:pt x="110" y="85"/>
                  </a:lnTo>
                  <a:lnTo>
                    <a:pt x="112" y="87"/>
                  </a:lnTo>
                  <a:lnTo>
                    <a:pt x="113" y="89"/>
                  </a:lnTo>
                  <a:lnTo>
                    <a:pt x="115" y="92"/>
                  </a:lnTo>
                  <a:lnTo>
                    <a:pt x="117" y="94"/>
                  </a:lnTo>
                  <a:lnTo>
                    <a:pt x="121" y="95"/>
                  </a:lnTo>
                  <a:lnTo>
                    <a:pt x="127" y="95"/>
                  </a:lnTo>
                  <a:lnTo>
                    <a:pt x="131" y="92"/>
                  </a:lnTo>
                  <a:lnTo>
                    <a:pt x="134" y="90"/>
                  </a:lnTo>
                  <a:lnTo>
                    <a:pt x="137" y="87"/>
                  </a:lnTo>
                  <a:lnTo>
                    <a:pt x="140" y="83"/>
                  </a:lnTo>
                  <a:lnTo>
                    <a:pt x="139" y="80"/>
                  </a:lnTo>
                  <a:lnTo>
                    <a:pt x="137" y="77"/>
                  </a:lnTo>
                  <a:lnTo>
                    <a:pt x="135" y="75"/>
                  </a:lnTo>
                  <a:lnTo>
                    <a:pt x="133" y="72"/>
                  </a:lnTo>
                  <a:lnTo>
                    <a:pt x="131" y="69"/>
                  </a:lnTo>
                  <a:lnTo>
                    <a:pt x="129" y="67"/>
                  </a:lnTo>
                  <a:lnTo>
                    <a:pt x="127" y="65"/>
                  </a:lnTo>
                  <a:lnTo>
                    <a:pt x="122" y="65"/>
                  </a:lnTo>
                  <a:lnTo>
                    <a:pt x="116" y="65"/>
                  </a:lnTo>
                  <a:lnTo>
                    <a:pt x="113" y="64"/>
                  </a:lnTo>
                  <a:lnTo>
                    <a:pt x="109" y="64"/>
                  </a:lnTo>
                  <a:lnTo>
                    <a:pt x="105" y="63"/>
                  </a:lnTo>
                  <a:lnTo>
                    <a:pt x="99" y="64"/>
                  </a:lnTo>
                  <a:lnTo>
                    <a:pt x="96" y="62"/>
                  </a:lnTo>
                  <a:lnTo>
                    <a:pt x="95" y="59"/>
                  </a:lnTo>
                  <a:lnTo>
                    <a:pt x="96" y="55"/>
                  </a:lnTo>
                  <a:lnTo>
                    <a:pt x="99" y="51"/>
                  </a:lnTo>
                  <a:lnTo>
                    <a:pt x="101" y="48"/>
                  </a:lnTo>
                  <a:lnTo>
                    <a:pt x="105" y="45"/>
                  </a:lnTo>
                  <a:lnTo>
                    <a:pt x="109" y="42"/>
                  </a:lnTo>
                  <a:lnTo>
                    <a:pt x="112" y="39"/>
                  </a:lnTo>
                  <a:lnTo>
                    <a:pt x="115" y="34"/>
                  </a:lnTo>
                  <a:lnTo>
                    <a:pt x="118" y="29"/>
                  </a:lnTo>
                  <a:lnTo>
                    <a:pt x="116" y="25"/>
                  </a:lnTo>
                  <a:lnTo>
                    <a:pt x="115" y="22"/>
                  </a:lnTo>
                  <a:lnTo>
                    <a:pt x="112" y="21"/>
                  </a:lnTo>
                  <a:lnTo>
                    <a:pt x="107" y="22"/>
                  </a:lnTo>
                  <a:lnTo>
                    <a:pt x="104" y="25"/>
                  </a:lnTo>
                  <a:lnTo>
                    <a:pt x="100" y="27"/>
                  </a:lnTo>
                  <a:lnTo>
                    <a:pt x="97" y="30"/>
                  </a:lnTo>
                  <a:lnTo>
                    <a:pt x="92" y="34"/>
                  </a:lnTo>
                  <a:lnTo>
                    <a:pt x="90" y="38"/>
                  </a:lnTo>
                  <a:lnTo>
                    <a:pt x="87" y="40"/>
                  </a:lnTo>
                  <a:lnTo>
                    <a:pt x="85" y="39"/>
                  </a:lnTo>
                  <a:lnTo>
                    <a:pt x="87" y="34"/>
                  </a:lnTo>
                  <a:lnTo>
                    <a:pt x="87" y="30"/>
                  </a:lnTo>
                  <a:lnTo>
                    <a:pt x="90" y="27"/>
                  </a:lnTo>
                  <a:lnTo>
                    <a:pt x="90" y="22"/>
                  </a:lnTo>
                  <a:lnTo>
                    <a:pt x="92" y="16"/>
                  </a:lnTo>
                  <a:lnTo>
                    <a:pt x="92" y="13"/>
                  </a:lnTo>
                  <a:lnTo>
                    <a:pt x="91" y="9"/>
                  </a:lnTo>
                  <a:lnTo>
                    <a:pt x="90" y="7"/>
                  </a:lnTo>
                  <a:lnTo>
                    <a:pt x="91" y="3"/>
                  </a:lnTo>
                  <a:lnTo>
                    <a:pt x="88" y="0"/>
                  </a:lnTo>
                  <a:lnTo>
                    <a:pt x="84" y="3"/>
                  </a:lnTo>
                  <a:lnTo>
                    <a:pt x="79" y="2"/>
                  </a:lnTo>
                  <a:lnTo>
                    <a:pt x="75" y="5"/>
                  </a:lnTo>
                  <a:lnTo>
                    <a:pt x="71" y="8"/>
                  </a:lnTo>
                  <a:lnTo>
                    <a:pt x="68" y="10"/>
                  </a:lnTo>
                  <a:lnTo>
                    <a:pt x="66" y="14"/>
                  </a:lnTo>
                  <a:lnTo>
                    <a:pt x="65" y="18"/>
                  </a:lnTo>
                  <a:lnTo>
                    <a:pt x="65" y="23"/>
                  </a:lnTo>
                  <a:lnTo>
                    <a:pt x="61" y="27"/>
                  </a:lnTo>
                  <a:lnTo>
                    <a:pt x="61" y="32"/>
                  </a:lnTo>
                  <a:lnTo>
                    <a:pt x="59" y="36"/>
                  </a:lnTo>
                  <a:lnTo>
                    <a:pt x="60" y="39"/>
                  </a:lnTo>
                  <a:lnTo>
                    <a:pt x="61" y="44"/>
                  </a:lnTo>
                  <a:lnTo>
                    <a:pt x="59" y="48"/>
                  </a:lnTo>
                  <a:lnTo>
                    <a:pt x="61" y="50"/>
                  </a:lnTo>
                  <a:lnTo>
                    <a:pt x="63" y="53"/>
                  </a:lnTo>
                  <a:lnTo>
                    <a:pt x="63" y="57"/>
                  </a:lnTo>
                  <a:lnTo>
                    <a:pt x="61" y="61"/>
                  </a:lnTo>
                  <a:lnTo>
                    <a:pt x="63" y="82"/>
                  </a:lnTo>
                  <a:lnTo>
                    <a:pt x="63" y="114"/>
                  </a:lnTo>
                  <a:lnTo>
                    <a:pt x="67" y="133"/>
                  </a:lnTo>
                  <a:lnTo>
                    <a:pt x="77" y="157"/>
                  </a:lnTo>
                  <a:lnTo>
                    <a:pt x="91" y="183"/>
                  </a:lnTo>
                  <a:lnTo>
                    <a:pt x="99" y="206"/>
                  </a:lnTo>
                  <a:lnTo>
                    <a:pt x="102" y="222"/>
                  </a:lnTo>
                  <a:lnTo>
                    <a:pt x="94" y="230"/>
                  </a:lnTo>
                  <a:lnTo>
                    <a:pt x="82" y="239"/>
                  </a:lnTo>
                  <a:lnTo>
                    <a:pt x="64" y="244"/>
                  </a:lnTo>
                  <a:lnTo>
                    <a:pt x="43" y="24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1" name="Freeform 19"/>
            <p:cNvSpPr>
              <a:spLocks/>
            </p:cNvSpPr>
            <p:nvPr/>
          </p:nvSpPr>
          <p:spPr bwMode="auto">
            <a:xfrm>
              <a:off x="1437" y="2970"/>
              <a:ext cx="216" cy="319"/>
            </a:xfrm>
            <a:custGeom>
              <a:avLst/>
              <a:gdLst>
                <a:gd name="T0" fmla="*/ 170 w 216"/>
                <a:gd name="T1" fmla="*/ 233 h 319"/>
                <a:gd name="T2" fmla="*/ 155 w 216"/>
                <a:gd name="T3" fmla="*/ 296 h 319"/>
                <a:gd name="T4" fmla="*/ 171 w 216"/>
                <a:gd name="T5" fmla="*/ 318 h 319"/>
                <a:gd name="T6" fmla="*/ 210 w 216"/>
                <a:gd name="T7" fmla="*/ 303 h 319"/>
                <a:gd name="T8" fmla="*/ 212 w 216"/>
                <a:gd name="T9" fmla="*/ 263 h 319"/>
                <a:gd name="T10" fmla="*/ 185 w 216"/>
                <a:gd name="T11" fmla="*/ 153 h 319"/>
                <a:gd name="T12" fmla="*/ 148 w 216"/>
                <a:gd name="T13" fmla="*/ 93 h 319"/>
                <a:gd name="T14" fmla="*/ 98 w 216"/>
                <a:gd name="T15" fmla="*/ 60 h 319"/>
                <a:gd name="T16" fmla="*/ 85 w 216"/>
                <a:gd name="T17" fmla="*/ 48 h 319"/>
                <a:gd name="T18" fmla="*/ 89 w 216"/>
                <a:gd name="T19" fmla="*/ 41 h 319"/>
                <a:gd name="T20" fmla="*/ 96 w 216"/>
                <a:gd name="T21" fmla="*/ 33 h 319"/>
                <a:gd name="T22" fmla="*/ 102 w 216"/>
                <a:gd name="T23" fmla="*/ 28 h 319"/>
                <a:gd name="T24" fmla="*/ 110 w 216"/>
                <a:gd name="T25" fmla="*/ 19 h 319"/>
                <a:gd name="T26" fmla="*/ 116 w 216"/>
                <a:gd name="T27" fmla="*/ 12 h 319"/>
                <a:gd name="T28" fmla="*/ 116 w 216"/>
                <a:gd name="T29" fmla="*/ 4 h 319"/>
                <a:gd name="T30" fmla="*/ 112 w 216"/>
                <a:gd name="T31" fmla="*/ 0 h 319"/>
                <a:gd name="T32" fmla="*/ 102 w 216"/>
                <a:gd name="T33" fmla="*/ 3 h 319"/>
                <a:gd name="T34" fmla="*/ 92 w 216"/>
                <a:gd name="T35" fmla="*/ 11 h 319"/>
                <a:gd name="T36" fmla="*/ 85 w 216"/>
                <a:gd name="T37" fmla="*/ 19 h 319"/>
                <a:gd name="T38" fmla="*/ 79 w 216"/>
                <a:gd name="T39" fmla="*/ 26 h 319"/>
                <a:gd name="T40" fmla="*/ 73 w 216"/>
                <a:gd name="T41" fmla="*/ 23 h 319"/>
                <a:gd name="T42" fmla="*/ 73 w 216"/>
                <a:gd name="T43" fmla="*/ 14 h 319"/>
                <a:gd name="T44" fmla="*/ 71 w 216"/>
                <a:gd name="T45" fmla="*/ 10 h 319"/>
                <a:gd name="T46" fmla="*/ 66 w 216"/>
                <a:gd name="T47" fmla="*/ 6 h 319"/>
                <a:gd name="T48" fmla="*/ 58 w 216"/>
                <a:gd name="T49" fmla="*/ 4 h 319"/>
                <a:gd name="T50" fmla="*/ 49 w 216"/>
                <a:gd name="T51" fmla="*/ 9 h 319"/>
                <a:gd name="T52" fmla="*/ 46 w 216"/>
                <a:gd name="T53" fmla="*/ 19 h 319"/>
                <a:gd name="T54" fmla="*/ 48 w 216"/>
                <a:gd name="T55" fmla="*/ 27 h 319"/>
                <a:gd name="T56" fmla="*/ 51 w 216"/>
                <a:gd name="T57" fmla="*/ 31 h 319"/>
                <a:gd name="T58" fmla="*/ 57 w 216"/>
                <a:gd name="T59" fmla="*/ 36 h 319"/>
                <a:gd name="T60" fmla="*/ 49 w 216"/>
                <a:gd name="T61" fmla="*/ 40 h 319"/>
                <a:gd name="T62" fmla="*/ 39 w 216"/>
                <a:gd name="T63" fmla="*/ 41 h 319"/>
                <a:gd name="T64" fmla="*/ 30 w 216"/>
                <a:gd name="T65" fmla="*/ 43 h 319"/>
                <a:gd name="T66" fmla="*/ 19 w 216"/>
                <a:gd name="T67" fmla="*/ 45 h 319"/>
                <a:gd name="T68" fmla="*/ 10 w 216"/>
                <a:gd name="T69" fmla="*/ 50 h 319"/>
                <a:gd name="T70" fmla="*/ 4 w 216"/>
                <a:gd name="T71" fmla="*/ 57 h 319"/>
                <a:gd name="T72" fmla="*/ 0 w 216"/>
                <a:gd name="T73" fmla="*/ 66 h 319"/>
                <a:gd name="T74" fmla="*/ 4 w 216"/>
                <a:gd name="T75" fmla="*/ 71 h 319"/>
                <a:gd name="T76" fmla="*/ 9 w 216"/>
                <a:gd name="T77" fmla="*/ 73 h 319"/>
                <a:gd name="T78" fmla="*/ 22 w 216"/>
                <a:gd name="T79" fmla="*/ 71 h 319"/>
                <a:gd name="T80" fmla="*/ 32 w 216"/>
                <a:gd name="T81" fmla="*/ 67 h 319"/>
                <a:gd name="T82" fmla="*/ 38 w 216"/>
                <a:gd name="T83" fmla="*/ 61 h 319"/>
                <a:gd name="T84" fmla="*/ 45 w 216"/>
                <a:gd name="T85" fmla="*/ 56 h 319"/>
                <a:gd name="T86" fmla="*/ 52 w 216"/>
                <a:gd name="T87" fmla="*/ 54 h 319"/>
                <a:gd name="T88" fmla="*/ 92 w 216"/>
                <a:gd name="T89" fmla="*/ 80 h 319"/>
                <a:gd name="T90" fmla="*/ 142 w 216"/>
                <a:gd name="T91" fmla="*/ 113 h 319"/>
                <a:gd name="T92" fmla="*/ 164 w 216"/>
                <a:gd name="T93" fmla="*/ 161 h 319"/>
                <a:gd name="T94" fmla="*/ 169 w 216"/>
                <a:gd name="T95" fmla="*/ 18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319">
                  <a:moveTo>
                    <a:pt x="169" y="189"/>
                  </a:moveTo>
                  <a:lnTo>
                    <a:pt x="170" y="233"/>
                  </a:lnTo>
                  <a:lnTo>
                    <a:pt x="161" y="278"/>
                  </a:lnTo>
                  <a:lnTo>
                    <a:pt x="155" y="296"/>
                  </a:lnTo>
                  <a:lnTo>
                    <a:pt x="159" y="308"/>
                  </a:lnTo>
                  <a:lnTo>
                    <a:pt x="171" y="318"/>
                  </a:lnTo>
                  <a:lnTo>
                    <a:pt x="191" y="316"/>
                  </a:lnTo>
                  <a:lnTo>
                    <a:pt x="210" y="303"/>
                  </a:lnTo>
                  <a:lnTo>
                    <a:pt x="215" y="290"/>
                  </a:lnTo>
                  <a:lnTo>
                    <a:pt x="212" y="263"/>
                  </a:lnTo>
                  <a:lnTo>
                    <a:pt x="200" y="209"/>
                  </a:lnTo>
                  <a:lnTo>
                    <a:pt x="185" y="153"/>
                  </a:lnTo>
                  <a:lnTo>
                    <a:pt x="170" y="117"/>
                  </a:lnTo>
                  <a:lnTo>
                    <a:pt x="148" y="93"/>
                  </a:lnTo>
                  <a:lnTo>
                    <a:pt x="125" y="74"/>
                  </a:lnTo>
                  <a:lnTo>
                    <a:pt x="98" y="60"/>
                  </a:lnTo>
                  <a:lnTo>
                    <a:pt x="84" y="53"/>
                  </a:lnTo>
                  <a:lnTo>
                    <a:pt x="85" y="48"/>
                  </a:lnTo>
                  <a:lnTo>
                    <a:pt x="85" y="44"/>
                  </a:lnTo>
                  <a:lnTo>
                    <a:pt x="89" y="41"/>
                  </a:lnTo>
                  <a:lnTo>
                    <a:pt x="91" y="37"/>
                  </a:lnTo>
                  <a:lnTo>
                    <a:pt x="96" y="33"/>
                  </a:lnTo>
                  <a:lnTo>
                    <a:pt x="99" y="31"/>
                  </a:lnTo>
                  <a:lnTo>
                    <a:pt x="102" y="28"/>
                  </a:lnTo>
                  <a:lnTo>
                    <a:pt x="107" y="25"/>
                  </a:lnTo>
                  <a:lnTo>
                    <a:pt x="110" y="19"/>
                  </a:lnTo>
                  <a:lnTo>
                    <a:pt x="114" y="17"/>
                  </a:lnTo>
                  <a:lnTo>
                    <a:pt x="116" y="12"/>
                  </a:lnTo>
                  <a:lnTo>
                    <a:pt x="118" y="8"/>
                  </a:lnTo>
                  <a:lnTo>
                    <a:pt x="116" y="4"/>
                  </a:lnTo>
                  <a:lnTo>
                    <a:pt x="115" y="2"/>
                  </a:lnTo>
                  <a:lnTo>
                    <a:pt x="112" y="0"/>
                  </a:lnTo>
                  <a:lnTo>
                    <a:pt x="105" y="1"/>
                  </a:lnTo>
                  <a:lnTo>
                    <a:pt x="102" y="3"/>
                  </a:lnTo>
                  <a:lnTo>
                    <a:pt x="97" y="7"/>
                  </a:lnTo>
                  <a:lnTo>
                    <a:pt x="92" y="11"/>
                  </a:lnTo>
                  <a:lnTo>
                    <a:pt x="90" y="15"/>
                  </a:lnTo>
                  <a:lnTo>
                    <a:pt x="85" y="19"/>
                  </a:lnTo>
                  <a:lnTo>
                    <a:pt x="82" y="24"/>
                  </a:lnTo>
                  <a:lnTo>
                    <a:pt x="79" y="26"/>
                  </a:lnTo>
                  <a:lnTo>
                    <a:pt x="75" y="27"/>
                  </a:lnTo>
                  <a:lnTo>
                    <a:pt x="73" y="23"/>
                  </a:lnTo>
                  <a:lnTo>
                    <a:pt x="74" y="20"/>
                  </a:lnTo>
                  <a:lnTo>
                    <a:pt x="73" y="14"/>
                  </a:lnTo>
                  <a:lnTo>
                    <a:pt x="73" y="12"/>
                  </a:lnTo>
                  <a:lnTo>
                    <a:pt x="71" y="10"/>
                  </a:lnTo>
                  <a:lnTo>
                    <a:pt x="69" y="6"/>
                  </a:lnTo>
                  <a:lnTo>
                    <a:pt x="66" y="6"/>
                  </a:lnTo>
                  <a:lnTo>
                    <a:pt x="65" y="3"/>
                  </a:lnTo>
                  <a:lnTo>
                    <a:pt x="58" y="4"/>
                  </a:lnTo>
                  <a:lnTo>
                    <a:pt x="52" y="7"/>
                  </a:lnTo>
                  <a:lnTo>
                    <a:pt x="49" y="9"/>
                  </a:lnTo>
                  <a:lnTo>
                    <a:pt x="47" y="13"/>
                  </a:lnTo>
                  <a:lnTo>
                    <a:pt x="46" y="19"/>
                  </a:lnTo>
                  <a:lnTo>
                    <a:pt x="44" y="23"/>
                  </a:lnTo>
                  <a:lnTo>
                    <a:pt x="48" y="27"/>
                  </a:lnTo>
                  <a:lnTo>
                    <a:pt x="50" y="30"/>
                  </a:lnTo>
                  <a:lnTo>
                    <a:pt x="51" y="31"/>
                  </a:lnTo>
                  <a:lnTo>
                    <a:pt x="55" y="33"/>
                  </a:lnTo>
                  <a:lnTo>
                    <a:pt x="57" y="36"/>
                  </a:lnTo>
                  <a:lnTo>
                    <a:pt x="54" y="38"/>
                  </a:lnTo>
                  <a:lnTo>
                    <a:pt x="49" y="40"/>
                  </a:lnTo>
                  <a:lnTo>
                    <a:pt x="45" y="39"/>
                  </a:lnTo>
                  <a:lnTo>
                    <a:pt x="39" y="41"/>
                  </a:lnTo>
                  <a:lnTo>
                    <a:pt x="34" y="42"/>
                  </a:lnTo>
                  <a:lnTo>
                    <a:pt x="30" y="43"/>
                  </a:lnTo>
                  <a:lnTo>
                    <a:pt x="23" y="44"/>
                  </a:lnTo>
                  <a:lnTo>
                    <a:pt x="19" y="45"/>
                  </a:lnTo>
                  <a:lnTo>
                    <a:pt x="15" y="48"/>
                  </a:lnTo>
                  <a:lnTo>
                    <a:pt x="10" y="50"/>
                  </a:lnTo>
                  <a:lnTo>
                    <a:pt x="6" y="53"/>
                  </a:lnTo>
                  <a:lnTo>
                    <a:pt x="4" y="57"/>
                  </a:lnTo>
                  <a:lnTo>
                    <a:pt x="1" y="59"/>
                  </a:lnTo>
                  <a:lnTo>
                    <a:pt x="0" y="66"/>
                  </a:lnTo>
                  <a:lnTo>
                    <a:pt x="1" y="68"/>
                  </a:lnTo>
                  <a:lnTo>
                    <a:pt x="4" y="71"/>
                  </a:lnTo>
                  <a:lnTo>
                    <a:pt x="5" y="74"/>
                  </a:lnTo>
                  <a:lnTo>
                    <a:pt x="9" y="73"/>
                  </a:lnTo>
                  <a:lnTo>
                    <a:pt x="16" y="73"/>
                  </a:lnTo>
                  <a:lnTo>
                    <a:pt x="22" y="71"/>
                  </a:lnTo>
                  <a:lnTo>
                    <a:pt x="27" y="70"/>
                  </a:lnTo>
                  <a:lnTo>
                    <a:pt x="32" y="67"/>
                  </a:lnTo>
                  <a:lnTo>
                    <a:pt x="35" y="64"/>
                  </a:lnTo>
                  <a:lnTo>
                    <a:pt x="38" y="61"/>
                  </a:lnTo>
                  <a:lnTo>
                    <a:pt x="42" y="58"/>
                  </a:lnTo>
                  <a:lnTo>
                    <a:pt x="45" y="56"/>
                  </a:lnTo>
                  <a:lnTo>
                    <a:pt x="48" y="53"/>
                  </a:lnTo>
                  <a:lnTo>
                    <a:pt x="52" y="54"/>
                  </a:lnTo>
                  <a:lnTo>
                    <a:pt x="65" y="62"/>
                  </a:lnTo>
                  <a:lnTo>
                    <a:pt x="92" y="80"/>
                  </a:lnTo>
                  <a:lnTo>
                    <a:pt x="117" y="95"/>
                  </a:lnTo>
                  <a:lnTo>
                    <a:pt x="142" y="113"/>
                  </a:lnTo>
                  <a:lnTo>
                    <a:pt x="157" y="133"/>
                  </a:lnTo>
                  <a:lnTo>
                    <a:pt x="164" y="161"/>
                  </a:lnTo>
                  <a:lnTo>
                    <a:pt x="169" y="183"/>
                  </a:lnTo>
                  <a:lnTo>
                    <a:pt x="169" y="18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2" name="Freeform 20"/>
            <p:cNvSpPr>
              <a:spLocks/>
            </p:cNvSpPr>
            <p:nvPr/>
          </p:nvSpPr>
          <p:spPr bwMode="auto">
            <a:xfrm>
              <a:off x="1229" y="3230"/>
              <a:ext cx="289" cy="232"/>
            </a:xfrm>
            <a:custGeom>
              <a:avLst/>
              <a:gdLst>
                <a:gd name="T0" fmla="*/ 102 w 289"/>
                <a:gd name="T1" fmla="*/ 3 h 232"/>
                <a:gd name="T2" fmla="*/ 81 w 289"/>
                <a:gd name="T3" fmla="*/ 0 h 232"/>
                <a:gd name="T4" fmla="*/ 59 w 289"/>
                <a:gd name="T5" fmla="*/ 4 h 232"/>
                <a:gd name="T6" fmla="*/ 36 w 289"/>
                <a:gd name="T7" fmla="*/ 16 h 232"/>
                <a:gd name="T8" fmla="*/ 15 w 289"/>
                <a:gd name="T9" fmla="*/ 32 h 232"/>
                <a:gd name="T10" fmla="*/ 6 w 289"/>
                <a:gd name="T11" fmla="*/ 45 h 232"/>
                <a:gd name="T12" fmla="*/ 2 w 289"/>
                <a:gd name="T13" fmla="*/ 59 h 232"/>
                <a:gd name="T14" fmla="*/ 0 w 289"/>
                <a:gd name="T15" fmla="*/ 75 h 232"/>
                <a:gd name="T16" fmla="*/ 8 w 289"/>
                <a:gd name="T17" fmla="*/ 90 h 232"/>
                <a:gd name="T18" fmla="*/ 24 w 289"/>
                <a:gd name="T19" fmla="*/ 109 h 232"/>
                <a:gd name="T20" fmla="*/ 45 w 289"/>
                <a:gd name="T21" fmla="*/ 117 h 232"/>
                <a:gd name="T22" fmla="*/ 68 w 289"/>
                <a:gd name="T23" fmla="*/ 124 h 232"/>
                <a:gd name="T24" fmla="*/ 100 w 289"/>
                <a:gd name="T25" fmla="*/ 133 h 232"/>
                <a:gd name="T26" fmla="*/ 123 w 289"/>
                <a:gd name="T27" fmla="*/ 143 h 232"/>
                <a:gd name="T28" fmla="*/ 137 w 289"/>
                <a:gd name="T29" fmla="*/ 156 h 232"/>
                <a:gd name="T30" fmla="*/ 141 w 289"/>
                <a:gd name="T31" fmla="*/ 175 h 232"/>
                <a:gd name="T32" fmla="*/ 144 w 289"/>
                <a:gd name="T33" fmla="*/ 196 h 232"/>
                <a:gd name="T34" fmla="*/ 152 w 289"/>
                <a:gd name="T35" fmla="*/ 212 h 232"/>
                <a:gd name="T36" fmla="*/ 165 w 289"/>
                <a:gd name="T37" fmla="*/ 225 h 232"/>
                <a:gd name="T38" fmla="*/ 180 w 289"/>
                <a:gd name="T39" fmla="*/ 230 h 232"/>
                <a:gd name="T40" fmla="*/ 196 w 289"/>
                <a:gd name="T41" fmla="*/ 231 h 232"/>
                <a:gd name="T42" fmla="*/ 216 w 289"/>
                <a:gd name="T43" fmla="*/ 229 h 232"/>
                <a:gd name="T44" fmla="*/ 237 w 289"/>
                <a:gd name="T45" fmla="*/ 219 h 232"/>
                <a:gd name="T46" fmla="*/ 259 w 289"/>
                <a:gd name="T47" fmla="*/ 201 h 232"/>
                <a:gd name="T48" fmla="*/ 276 w 289"/>
                <a:gd name="T49" fmla="*/ 183 h 232"/>
                <a:gd name="T50" fmla="*/ 286 w 289"/>
                <a:gd name="T51" fmla="*/ 168 h 232"/>
                <a:gd name="T52" fmla="*/ 288 w 289"/>
                <a:gd name="T53" fmla="*/ 150 h 232"/>
                <a:gd name="T54" fmla="*/ 284 w 289"/>
                <a:gd name="T55" fmla="*/ 118 h 232"/>
                <a:gd name="T56" fmla="*/ 267 w 289"/>
                <a:gd name="T57" fmla="*/ 95 h 232"/>
                <a:gd name="T58" fmla="*/ 248 w 289"/>
                <a:gd name="T59" fmla="*/ 71 h 232"/>
                <a:gd name="T60" fmla="*/ 227 w 289"/>
                <a:gd name="T61" fmla="*/ 48 h 232"/>
                <a:gd name="T62" fmla="*/ 198 w 289"/>
                <a:gd name="T63" fmla="*/ 31 h 232"/>
                <a:gd name="T64" fmla="*/ 169 w 289"/>
                <a:gd name="T65" fmla="*/ 23 h 232"/>
                <a:gd name="T66" fmla="*/ 141 w 289"/>
                <a:gd name="T67" fmla="*/ 14 h 232"/>
                <a:gd name="T68" fmla="*/ 114 w 289"/>
                <a:gd name="T69" fmla="*/ 6 h 232"/>
                <a:gd name="T70" fmla="*/ 90 w 289"/>
                <a:gd name="T71" fmla="*/ 0 h 232"/>
                <a:gd name="T72" fmla="*/ 102 w 289"/>
                <a:gd name="T7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232">
                  <a:moveTo>
                    <a:pt x="102" y="3"/>
                  </a:moveTo>
                  <a:lnTo>
                    <a:pt x="81" y="0"/>
                  </a:lnTo>
                  <a:lnTo>
                    <a:pt x="59" y="4"/>
                  </a:lnTo>
                  <a:lnTo>
                    <a:pt x="36" y="16"/>
                  </a:lnTo>
                  <a:lnTo>
                    <a:pt x="15" y="32"/>
                  </a:lnTo>
                  <a:lnTo>
                    <a:pt x="6" y="45"/>
                  </a:lnTo>
                  <a:lnTo>
                    <a:pt x="2" y="59"/>
                  </a:lnTo>
                  <a:lnTo>
                    <a:pt x="0" y="75"/>
                  </a:lnTo>
                  <a:lnTo>
                    <a:pt x="8" y="90"/>
                  </a:lnTo>
                  <a:lnTo>
                    <a:pt x="24" y="109"/>
                  </a:lnTo>
                  <a:lnTo>
                    <a:pt x="45" y="117"/>
                  </a:lnTo>
                  <a:lnTo>
                    <a:pt x="68" y="124"/>
                  </a:lnTo>
                  <a:lnTo>
                    <a:pt x="100" y="133"/>
                  </a:lnTo>
                  <a:lnTo>
                    <a:pt x="123" y="143"/>
                  </a:lnTo>
                  <a:lnTo>
                    <a:pt x="137" y="156"/>
                  </a:lnTo>
                  <a:lnTo>
                    <a:pt x="141" y="175"/>
                  </a:lnTo>
                  <a:lnTo>
                    <a:pt x="144" y="196"/>
                  </a:lnTo>
                  <a:lnTo>
                    <a:pt x="152" y="212"/>
                  </a:lnTo>
                  <a:lnTo>
                    <a:pt x="165" y="225"/>
                  </a:lnTo>
                  <a:lnTo>
                    <a:pt x="180" y="230"/>
                  </a:lnTo>
                  <a:lnTo>
                    <a:pt x="196" y="231"/>
                  </a:lnTo>
                  <a:lnTo>
                    <a:pt x="216" y="229"/>
                  </a:lnTo>
                  <a:lnTo>
                    <a:pt x="237" y="219"/>
                  </a:lnTo>
                  <a:lnTo>
                    <a:pt x="259" y="201"/>
                  </a:lnTo>
                  <a:lnTo>
                    <a:pt x="276" y="183"/>
                  </a:lnTo>
                  <a:lnTo>
                    <a:pt x="286" y="168"/>
                  </a:lnTo>
                  <a:lnTo>
                    <a:pt x="288" y="150"/>
                  </a:lnTo>
                  <a:lnTo>
                    <a:pt x="284" y="118"/>
                  </a:lnTo>
                  <a:lnTo>
                    <a:pt x="267" y="95"/>
                  </a:lnTo>
                  <a:lnTo>
                    <a:pt x="248" y="71"/>
                  </a:lnTo>
                  <a:lnTo>
                    <a:pt x="227" y="48"/>
                  </a:lnTo>
                  <a:lnTo>
                    <a:pt x="198" y="31"/>
                  </a:lnTo>
                  <a:lnTo>
                    <a:pt x="169" y="23"/>
                  </a:lnTo>
                  <a:lnTo>
                    <a:pt x="141" y="14"/>
                  </a:lnTo>
                  <a:lnTo>
                    <a:pt x="114" y="6"/>
                  </a:lnTo>
                  <a:lnTo>
                    <a:pt x="90" y="0"/>
                  </a:lnTo>
                  <a:lnTo>
                    <a:pt x="102" y="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3" name="Freeform 21"/>
            <p:cNvSpPr>
              <a:spLocks/>
            </p:cNvSpPr>
            <p:nvPr/>
          </p:nvSpPr>
          <p:spPr bwMode="auto">
            <a:xfrm>
              <a:off x="1214" y="3403"/>
              <a:ext cx="328" cy="209"/>
            </a:xfrm>
            <a:custGeom>
              <a:avLst/>
              <a:gdLst>
                <a:gd name="T0" fmla="*/ 84 w 328"/>
                <a:gd name="T1" fmla="*/ 105 h 209"/>
                <a:gd name="T2" fmla="*/ 42 w 328"/>
                <a:gd name="T3" fmla="*/ 144 h 209"/>
                <a:gd name="T4" fmla="*/ 10 w 328"/>
                <a:gd name="T5" fmla="*/ 175 h 209"/>
                <a:gd name="T6" fmla="*/ 0 w 328"/>
                <a:gd name="T7" fmla="*/ 192 h 209"/>
                <a:gd name="T8" fmla="*/ 9 w 328"/>
                <a:gd name="T9" fmla="*/ 205 h 209"/>
                <a:gd name="T10" fmla="*/ 26 w 328"/>
                <a:gd name="T11" fmla="*/ 208 h 209"/>
                <a:gd name="T12" fmla="*/ 48 w 328"/>
                <a:gd name="T13" fmla="*/ 198 h 209"/>
                <a:gd name="T14" fmla="*/ 79 w 328"/>
                <a:gd name="T15" fmla="*/ 174 h 209"/>
                <a:gd name="T16" fmla="*/ 109 w 328"/>
                <a:gd name="T17" fmla="*/ 146 h 209"/>
                <a:gd name="T18" fmla="*/ 131 w 328"/>
                <a:gd name="T19" fmla="*/ 117 h 209"/>
                <a:gd name="T20" fmla="*/ 154 w 328"/>
                <a:gd name="T21" fmla="*/ 83 h 209"/>
                <a:gd name="T22" fmla="*/ 172 w 328"/>
                <a:gd name="T23" fmla="*/ 53 h 209"/>
                <a:gd name="T24" fmla="*/ 187 w 328"/>
                <a:gd name="T25" fmla="*/ 37 h 209"/>
                <a:gd name="T26" fmla="*/ 194 w 328"/>
                <a:gd name="T27" fmla="*/ 36 h 209"/>
                <a:gd name="T28" fmla="*/ 199 w 328"/>
                <a:gd name="T29" fmla="*/ 45 h 209"/>
                <a:gd name="T30" fmla="*/ 198 w 328"/>
                <a:gd name="T31" fmla="*/ 71 h 209"/>
                <a:gd name="T32" fmla="*/ 200 w 328"/>
                <a:gd name="T33" fmla="*/ 110 h 209"/>
                <a:gd name="T34" fmla="*/ 198 w 328"/>
                <a:gd name="T35" fmla="*/ 150 h 209"/>
                <a:gd name="T36" fmla="*/ 193 w 328"/>
                <a:gd name="T37" fmla="*/ 166 h 209"/>
                <a:gd name="T38" fmla="*/ 190 w 328"/>
                <a:gd name="T39" fmla="*/ 176 h 209"/>
                <a:gd name="T40" fmla="*/ 189 w 328"/>
                <a:gd name="T41" fmla="*/ 186 h 209"/>
                <a:gd name="T42" fmla="*/ 199 w 328"/>
                <a:gd name="T43" fmla="*/ 193 h 209"/>
                <a:gd name="T44" fmla="*/ 216 w 328"/>
                <a:gd name="T45" fmla="*/ 191 h 209"/>
                <a:gd name="T46" fmla="*/ 240 w 328"/>
                <a:gd name="T47" fmla="*/ 179 h 209"/>
                <a:gd name="T48" fmla="*/ 264 w 328"/>
                <a:gd name="T49" fmla="*/ 183 h 209"/>
                <a:gd name="T50" fmla="*/ 281 w 328"/>
                <a:gd name="T51" fmla="*/ 195 h 209"/>
                <a:gd name="T52" fmla="*/ 293 w 328"/>
                <a:gd name="T53" fmla="*/ 199 h 209"/>
                <a:gd name="T54" fmla="*/ 297 w 328"/>
                <a:gd name="T55" fmla="*/ 197 h 209"/>
                <a:gd name="T56" fmla="*/ 311 w 328"/>
                <a:gd name="T57" fmla="*/ 191 h 209"/>
                <a:gd name="T58" fmla="*/ 325 w 328"/>
                <a:gd name="T59" fmla="*/ 175 h 209"/>
                <a:gd name="T60" fmla="*/ 327 w 328"/>
                <a:gd name="T61" fmla="*/ 162 h 209"/>
                <a:gd name="T62" fmla="*/ 318 w 328"/>
                <a:gd name="T63" fmla="*/ 151 h 209"/>
                <a:gd name="T64" fmla="*/ 321 w 328"/>
                <a:gd name="T65" fmla="*/ 149 h 209"/>
                <a:gd name="T66" fmla="*/ 306 w 328"/>
                <a:gd name="T67" fmla="*/ 158 h 209"/>
                <a:gd name="T68" fmla="*/ 293 w 328"/>
                <a:gd name="T69" fmla="*/ 166 h 209"/>
                <a:gd name="T70" fmla="*/ 277 w 328"/>
                <a:gd name="T71" fmla="*/ 157 h 209"/>
                <a:gd name="T72" fmla="*/ 256 w 328"/>
                <a:gd name="T73" fmla="*/ 151 h 209"/>
                <a:gd name="T74" fmla="*/ 234 w 328"/>
                <a:gd name="T75" fmla="*/ 154 h 209"/>
                <a:gd name="T76" fmla="*/ 222 w 328"/>
                <a:gd name="T77" fmla="*/ 149 h 209"/>
                <a:gd name="T78" fmla="*/ 220 w 328"/>
                <a:gd name="T79" fmla="*/ 121 h 209"/>
                <a:gd name="T80" fmla="*/ 227 w 328"/>
                <a:gd name="T81" fmla="*/ 79 h 209"/>
                <a:gd name="T82" fmla="*/ 231 w 328"/>
                <a:gd name="T83" fmla="*/ 46 h 209"/>
                <a:gd name="T84" fmla="*/ 228 w 328"/>
                <a:gd name="T85" fmla="*/ 20 h 209"/>
                <a:gd name="T86" fmla="*/ 224 w 328"/>
                <a:gd name="T87" fmla="*/ 4 h 209"/>
                <a:gd name="T88" fmla="*/ 213 w 328"/>
                <a:gd name="T89" fmla="*/ 0 h 209"/>
                <a:gd name="T90" fmla="*/ 199 w 328"/>
                <a:gd name="T91" fmla="*/ 0 h 209"/>
                <a:gd name="T92" fmla="*/ 181 w 328"/>
                <a:gd name="T93" fmla="*/ 7 h 209"/>
                <a:gd name="T94" fmla="*/ 165 w 328"/>
                <a:gd name="T95" fmla="*/ 20 h 209"/>
                <a:gd name="T96" fmla="*/ 142 w 328"/>
                <a:gd name="T97" fmla="*/ 43 h 209"/>
                <a:gd name="T98" fmla="*/ 125 w 328"/>
                <a:gd name="T99" fmla="*/ 63 h 209"/>
                <a:gd name="T100" fmla="*/ 108 w 328"/>
                <a:gd name="T101" fmla="*/ 82 h 209"/>
                <a:gd name="T102" fmla="*/ 84 w 328"/>
                <a:gd name="T103"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209">
                  <a:moveTo>
                    <a:pt x="84" y="105"/>
                  </a:moveTo>
                  <a:lnTo>
                    <a:pt x="42" y="144"/>
                  </a:lnTo>
                  <a:lnTo>
                    <a:pt x="10" y="175"/>
                  </a:lnTo>
                  <a:lnTo>
                    <a:pt x="0" y="192"/>
                  </a:lnTo>
                  <a:lnTo>
                    <a:pt x="9" y="205"/>
                  </a:lnTo>
                  <a:lnTo>
                    <a:pt x="26" y="208"/>
                  </a:lnTo>
                  <a:lnTo>
                    <a:pt x="48" y="198"/>
                  </a:lnTo>
                  <a:lnTo>
                    <a:pt x="79" y="174"/>
                  </a:lnTo>
                  <a:lnTo>
                    <a:pt x="109" y="146"/>
                  </a:lnTo>
                  <a:lnTo>
                    <a:pt x="131" y="117"/>
                  </a:lnTo>
                  <a:lnTo>
                    <a:pt x="154" y="83"/>
                  </a:lnTo>
                  <a:lnTo>
                    <a:pt x="172" y="53"/>
                  </a:lnTo>
                  <a:lnTo>
                    <a:pt x="187" y="37"/>
                  </a:lnTo>
                  <a:lnTo>
                    <a:pt x="194" y="36"/>
                  </a:lnTo>
                  <a:lnTo>
                    <a:pt x="199" y="45"/>
                  </a:lnTo>
                  <a:lnTo>
                    <a:pt x="198" y="71"/>
                  </a:lnTo>
                  <a:lnTo>
                    <a:pt x="200" y="110"/>
                  </a:lnTo>
                  <a:lnTo>
                    <a:pt x="198" y="150"/>
                  </a:lnTo>
                  <a:lnTo>
                    <a:pt x="193" y="166"/>
                  </a:lnTo>
                  <a:lnTo>
                    <a:pt x="190" y="176"/>
                  </a:lnTo>
                  <a:lnTo>
                    <a:pt x="189" y="186"/>
                  </a:lnTo>
                  <a:lnTo>
                    <a:pt x="199" y="193"/>
                  </a:lnTo>
                  <a:lnTo>
                    <a:pt x="216" y="191"/>
                  </a:lnTo>
                  <a:lnTo>
                    <a:pt x="240" y="179"/>
                  </a:lnTo>
                  <a:lnTo>
                    <a:pt x="264" y="183"/>
                  </a:lnTo>
                  <a:lnTo>
                    <a:pt x="281" y="195"/>
                  </a:lnTo>
                  <a:lnTo>
                    <a:pt x="293" y="199"/>
                  </a:lnTo>
                  <a:lnTo>
                    <a:pt x="297" y="197"/>
                  </a:lnTo>
                  <a:lnTo>
                    <a:pt x="311" y="191"/>
                  </a:lnTo>
                  <a:lnTo>
                    <a:pt x="325" y="175"/>
                  </a:lnTo>
                  <a:lnTo>
                    <a:pt x="327" y="162"/>
                  </a:lnTo>
                  <a:lnTo>
                    <a:pt x="318" y="151"/>
                  </a:lnTo>
                  <a:lnTo>
                    <a:pt x="321" y="149"/>
                  </a:lnTo>
                  <a:lnTo>
                    <a:pt x="306" y="158"/>
                  </a:lnTo>
                  <a:lnTo>
                    <a:pt x="293" y="166"/>
                  </a:lnTo>
                  <a:lnTo>
                    <a:pt x="277" y="157"/>
                  </a:lnTo>
                  <a:lnTo>
                    <a:pt x="256" y="151"/>
                  </a:lnTo>
                  <a:lnTo>
                    <a:pt x="234" y="154"/>
                  </a:lnTo>
                  <a:lnTo>
                    <a:pt x="222" y="149"/>
                  </a:lnTo>
                  <a:lnTo>
                    <a:pt x="220" y="121"/>
                  </a:lnTo>
                  <a:lnTo>
                    <a:pt x="227" y="79"/>
                  </a:lnTo>
                  <a:lnTo>
                    <a:pt x="231" y="46"/>
                  </a:lnTo>
                  <a:lnTo>
                    <a:pt x="228" y="20"/>
                  </a:lnTo>
                  <a:lnTo>
                    <a:pt x="224" y="4"/>
                  </a:lnTo>
                  <a:lnTo>
                    <a:pt x="213" y="0"/>
                  </a:lnTo>
                  <a:lnTo>
                    <a:pt x="199" y="0"/>
                  </a:lnTo>
                  <a:lnTo>
                    <a:pt x="181" y="7"/>
                  </a:lnTo>
                  <a:lnTo>
                    <a:pt x="165" y="20"/>
                  </a:lnTo>
                  <a:lnTo>
                    <a:pt x="142" y="43"/>
                  </a:lnTo>
                  <a:lnTo>
                    <a:pt x="125" y="63"/>
                  </a:lnTo>
                  <a:lnTo>
                    <a:pt x="108" y="82"/>
                  </a:lnTo>
                  <a:lnTo>
                    <a:pt x="84" y="10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4" name="Freeform 22"/>
            <p:cNvSpPr>
              <a:spLocks/>
            </p:cNvSpPr>
            <p:nvPr/>
          </p:nvSpPr>
          <p:spPr bwMode="auto">
            <a:xfrm>
              <a:off x="1108" y="3431"/>
              <a:ext cx="268" cy="257"/>
            </a:xfrm>
            <a:custGeom>
              <a:avLst/>
              <a:gdLst>
                <a:gd name="T0" fmla="*/ 116 w 268"/>
                <a:gd name="T1" fmla="*/ 41 h 257"/>
                <a:gd name="T2" fmla="*/ 85 w 268"/>
                <a:gd name="T3" fmla="*/ 11 h 257"/>
                <a:gd name="T4" fmla="*/ 56 w 268"/>
                <a:gd name="T5" fmla="*/ 0 h 257"/>
                <a:gd name="T6" fmla="*/ 36 w 268"/>
                <a:gd name="T7" fmla="*/ 9 h 257"/>
                <a:gd name="T8" fmla="*/ 7 w 268"/>
                <a:gd name="T9" fmla="*/ 32 h 257"/>
                <a:gd name="T10" fmla="*/ 0 w 268"/>
                <a:gd name="T11" fmla="*/ 50 h 257"/>
                <a:gd name="T12" fmla="*/ 15 w 268"/>
                <a:gd name="T13" fmla="*/ 65 h 257"/>
                <a:gd name="T14" fmla="*/ 54 w 268"/>
                <a:gd name="T15" fmla="*/ 74 h 257"/>
                <a:gd name="T16" fmla="*/ 101 w 268"/>
                <a:gd name="T17" fmla="*/ 84 h 257"/>
                <a:gd name="T18" fmla="*/ 137 w 268"/>
                <a:gd name="T19" fmla="*/ 94 h 257"/>
                <a:gd name="T20" fmla="*/ 165 w 268"/>
                <a:gd name="T21" fmla="*/ 105 h 257"/>
                <a:gd name="T22" fmla="*/ 173 w 268"/>
                <a:gd name="T23" fmla="*/ 118 h 257"/>
                <a:gd name="T24" fmla="*/ 175 w 268"/>
                <a:gd name="T25" fmla="*/ 136 h 257"/>
                <a:gd name="T26" fmla="*/ 176 w 268"/>
                <a:gd name="T27" fmla="*/ 164 h 257"/>
                <a:gd name="T28" fmla="*/ 174 w 268"/>
                <a:gd name="T29" fmla="*/ 185 h 257"/>
                <a:gd name="T30" fmla="*/ 180 w 268"/>
                <a:gd name="T31" fmla="*/ 207 h 257"/>
                <a:gd name="T32" fmla="*/ 191 w 268"/>
                <a:gd name="T33" fmla="*/ 226 h 257"/>
                <a:gd name="T34" fmla="*/ 195 w 268"/>
                <a:gd name="T35" fmla="*/ 241 h 257"/>
                <a:gd name="T36" fmla="*/ 200 w 268"/>
                <a:gd name="T37" fmla="*/ 253 h 257"/>
                <a:gd name="T38" fmla="*/ 209 w 268"/>
                <a:gd name="T39" fmla="*/ 256 h 257"/>
                <a:gd name="T40" fmla="*/ 220 w 268"/>
                <a:gd name="T41" fmla="*/ 254 h 257"/>
                <a:gd name="T42" fmla="*/ 231 w 268"/>
                <a:gd name="T43" fmla="*/ 240 h 257"/>
                <a:gd name="T44" fmla="*/ 241 w 268"/>
                <a:gd name="T45" fmla="*/ 226 h 257"/>
                <a:gd name="T46" fmla="*/ 243 w 268"/>
                <a:gd name="T47" fmla="*/ 208 h 257"/>
                <a:gd name="T48" fmla="*/ 248 w 268"/>
                <a:gd name="T49" fmla="*/ 179 h 257"/>
                <a:gd name="T50" fmla="*/ 254 w 268"/>
                <a:gd name="T51" fmla="*/ 165 h 257"/>
                <a:gd name="T52" fmla="*/ 267 w 268"/>
                <a:gd name="T53" fmla="*/ 153 h 257"/>
                <a:gd name="T54" fmla="*/ 267 w 268"/>
                <a:gd name="T55" fmla="*/ 143 h 257"/>
                <a:gd name="T56" fmla="*/ 246 w 268"/>
                <a:gd name="T57" fmla="*/ 128 h 257"/>
                <a:gd name="T58" fmla="*/ 235 w 268"/>
                <a:gd name="T59" fmla="*/ 141 h 257"/>
                <a:gd name="T60" fmla="*/ 224 w 268"/>
                <a:gd name="T61" fmla="*/ 165 h 257"/>
                <a:gd name="T62" fmla="*/ 215 w 268"/>
                <a:gd name="T63" fmla="*/ 193 h 257"/>
                <a:gd name="T64" fmla="*/ 210 w 268"/>
                <a:gd name="T65" fmla="*/ 199 h 257"/>
                <a:gd name="T66" fmla="*/ 202 w 268"/>
                <a:gd name="T67" fmla="*/ 182 h 257"/>
                <a:gd name="T68" fmla="*/ 203 w 268"/>
                <a:gd name="T69" fmla="*/ 157 h 257"/>
                <a:gd name="T70" fmla="*/ 205 w 268"/>
                <a:gd name="T71" fmla="*/ 134 h 257"/>
                <a:gd name="T72" fmla="*/ 210 w 268"/>
                <a:gd name="T73" fmla="*/ 107 h 257"/>
                <a:gd name="T74" fmla="*/ 207 w 268"/>
                <a:gd name="T75" fmla="*/ 95 h 257"/>
                <a:gd name="T76" fmla="*/ 197 w 268"/>
                <a:gd name="T77" fmla="*/ 86 h 257"/>
                <a:gd name="T78" fmla="*/ 168 w 268"/>
                <a:gd name="T79" fmla="*/ 70 h 257"/>
                <a:gd name="T80" fmla="*/ 138 w 268"/>
                <a:gd name="T81" fmla="*/ 55 h 257"/>
                <a:gd name="T82" fmla="*/ 116 w 268"/>
                <a:gd name="T83" fmla="*/ 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7">
                  <a:moveTo>
                    <a:pt x="116" y="41"/>
                  </a:moveTo>
                  <a:lnTo>
                    <a:pt x="85" y="11"/>
                  </a:lnTo>
                  <a:lnTo>
                    <a:pt x="56" y="0"/>
                  </a:lnTo>
                  <a:lnTo>
                    <a:pt x="36" y="9"/>
                  </a:lnTo>
                  <a:lnTo>
                    <a:pt x="7" y="32"/>
                  </a:lnTo>
                  <a:lnTo>
                    <a:pt x="0" y="50"/>
                  </a:lnTo>
                  <a:lnTo>
                    <a:pt x="15" y="65"/>
                  </a:lnTo>
                  <a:lnTo>
                    <a:pt x="54" y="74"/>
                  </a:lnTo>
                  <a:lnTo>
                    <a:pt x="101" y="84"/>
                  </a:lnTo>
                  <a:lnTo>
                    <a:pt x="137" y="94"/>
                  </a:lnTo>
                  <a:lnTo>
                    <a:pt x="165" y="105"/>
                  </a:lnTo>
                  <a:lnTo>
                    <a:pt x="173" y="118"/>
                  </a:lnTo>
                  <a:lnTo>
                    <a:pt x="175" y="136"/>
                  </a:lnTo>
                  <a:lnTo>
                    <a:pt x="176" y="164"/>
                  </a:lnTo>
                  <a:lnTo>
                    <a:pt x="174" y="185"/>
                  </a:lnTo>
                  <a:lnTo>
                    <a:pt x="180" y="207"/>
                  </a:lnTo>
                  <a:lnTo>
                    <a:pt x="191" y="226"/>
                  </a:lnTo>
                  <a:lnTo>
                    <a:pt x="195" y="241"/>
                  </a:lnTo>
                  <a:lnTo>
                    <a:pt x="200" y="253"/>
                  </a:lnTo>
                  <a:lnTo>
                    <a:pt x="209" y="256"/>
                  </a:lnTo>
                  <a:lnTo>
                    <a:pt x="220" y="254"/>
                  </a:lnTo>
                  <a:lnTo>
                    <a:pt x="231" y="240"/>
                  </a:lnTo>
                  <a:lnTo>
                    <a:pt x="241" y="226"/>
                  </a:lnTo>
                  <a:lnTo>
                    <a:pt x="243" y="208"/>
                  </a:lnTo>
                  <a:lnTo>
                    <a:pt x="248" y="179"/>
                  </a:lnTo>
                  <a:lnTo>
                    <a:pt x="254" y="165"/>
                  </a:lnTo>
                  <a:lnTo>
                    <a:pt x="267" y="153"/>
                  </a:lnTo>
                  <a:lnTo>
                    <a:pt x="267" y="143"/>
                  </a:lnTo>
                  <a:lnTo>
                    <a:pt x="246" y="128"/>
                  </a:lnTo>
                  <a:lnTo>
                    <a:pt x="235" y="141"/>
                  </a:lnTo>
                  <a:lnTo>
                    <a:pt x="224" y="165"/>
                  </a:lnTo>
                  <a:lnTo>
                    <a:pt x="215" y="193"/>
                  </a:lnTo>
                  <a:lnTo>
                    <a:pt x="210" y="199"/>
                  </a:lnTo>
                  <a:lnTo>
                    <a:pt x="202" y="182"/>
                  </a:lnTo>
                  <a:lnTo>
                    <a:pt x="203" y="157"/>
                  </a:lnTo>
                  <a:lnTo>
                    <a:pt x="205" y="134"/>
                  </a:lnTo>
                  <a:lnTo>
                    <a:pt x="210" y="107"/>
                  </a:lnTo>
                  <a:lnTo>
                    <a:pt x="207" y="95"/>
                  </a:lnTo>
                  <a:lnTo>
                    <a:pt x="197" y="86"/>
                  </a:lnTo>
                  <a:lnTo>
                    <a:pt x="168" y="70"/>
                  </a:lnTo>
                  <a:lnTo>
                    <a:pt x="138" y="55"/>
                  </a:lnTo>
                  <a:lnTo>
                    <a:pt x="116" y="4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5" name="Freeform 23"/>
            <p:cNvSpPr>
              <a:spLocks/>
            </p:cNvSpPr>
            <p:nvPr/>
          </p:nvSpPr>
          <p:spPr bwMode="auto">
            <a:xfrm>
              <a:off x="1138" y="3293"/>
              <a:ext cx="262" cy="190"/>
            </a:xfrm>
            <a:custGeom>
              <a:avLst/>
              <a:gdLst>
                <a:gd name="T0" fmla="*/ 123 w 262"/>
                <a:gd name="T1" fmla="*/ 19 h 190"/>
                <a:gd name="T2" fmla="*/ 113 w 262"/>
                <a:gd name="T3" fmla="*/ 5 h 190"/>
                <a:gd name="T4" fmla="*/ 93 w 262"/>
                <a:gd name="T5" fmla="*/ 0 h 190"/>
                <a:gd name="T6" fmla="*/ 70 w 262"/>
                <a:gd name="T7" fmla="*/ 9 h 190"/>
                <a:gd name="T8" fmla="*/ 37 w 262"/>
                <a:gd name="T9" fmla="*/ 31 h 190"/>
                <a:gd name="T10" fmla="*/ 9 w 262"/>
                <a:gd name="T11" fmla="*/ 61 h 190"/>
                <a:gd name="T12" fmla="*/ 1 w 262"/>
                <a:gd name="T13" fmla="*/ 81 h 190"/>
                <a:gd name="T14" fmla="*/ 0 w 262"/>
                <a:gd name="T15" fmla="*/ 101 h 190"/>
                <a:gd name="T16" fmla="*/ 12 w 262"/>
                <a:gd name="T17" fmla="*/ 118 h 190"/>
                <a:gd name="T18" fmla="*/ 30 w 262"/>
                <a:gd name="T19" fmla="*/ 122 h 190"/>
                <a:gd name="T20" fmla="*/ 54 w 262"/>
                <a:gd name="T21" fmla="*/ 121 h 190"/>
                <a:gd name="T22" fmla="*/ 50 w 262"/>
                <a:gd name="T23" fmla="*/ 144 h 190"/>
                <a:gd name="T24" fmla="*/ 53 w 262"/>
                <a:gd name="T25" fmla="*/ 162 h 190"/>
                <a:gd name="T26" fmla="*/ 67 w 262"/>
                <a:gd name="T27" fmla="*/ 175 h 190"/>
                <a:gd name="T28" fmla="*/ 84 w 262"/>
                <a:gd name="T29" fmla="*/ 178 h 190"/>
                <a:gd name="T30" fmla="*/ 106 w 262"/>
                <a:gd name="T31" fmla="*/ 174 h 190"/>
                <a:gd name="T32" fmla="*/ 147 w 262"/>
                <a:gd name="T33" fmla="*/ 158 h 190"/>
                <a:gd name="T34" fmla="*/ 151 w 262"/>
                <a:gd name="T35" fmla="*/ 176 h 190"/>
                <a:gd name="T36" fmla="*/ 163 w 262"/>
                <a:gd name="T37" fmla="*/ 189 h 190"/>
                <a:gd name="T38" fmla="*/ 185 w 262"/>
                <a:gd name="T39" fmla="*/ 189 h 190"/>
                <a:gd name="T40" fmla="*/ 206 w 262"/>
                <a:gd name="T41" fmla="*/ 181 h 190"/>
                <a:gd name="T42" fmla="*/ 228 w 262"/>
                <a:gd name="T43" fmla="*/ 159 h 190"/>
                <a:gd name="T44" fmla="*/ 237 w 262"/>
                <a:gd name="T45" fmla="*/ 139 h 190"/>
                <a:gd name="T46" fmla="*/ 241 w 262"/>
                <a:gd name="T47" fmla="*/ 116 h 190"/>
                <a:gd name="T48" fmla="*/ 239 w 262"/>
                <a:gd name="T49" fmla="*/ 102 h 190"/>
                <a:gd name="T50" fmla="*/ 254 w 262"/>
                <a:gd name="T51" fmla="*/ 79 h 190"/>
                <a:gd name="T52" fmla="*/ 261 w 262"/>
                <a:gd name="T53" fmla="*/ 62 h 190"/>
                <a:gd name="T54" fmla="*/ 260 w 262"/>
                <a:gd name="T55" fmla="*/ 46 h 190"/>
                <a:gd name="T56" fmla="*/ 249 w 262"/>
                <a:gd name="T57" fmla="*/ 32 h 190"/>
                <a:gd name="T58" fmla="*/ 236 w 262"/>
                <a:gd name="T59" fmla="*/ 22 h 190"/>
                <a:gd name="T60" fmla="*/ 215 w 262"/>
                <a:gd name="T61" fmla="*/ 21 h 190"/>
                <a:gd name="T62" fmla="*/ 200 w 262"/>
                <a:gd name="T63" fmla="*/ 27 h 190"/>
                <a:gd name="T64" fmla="*/ 182 w 262"/>
                <a:gd name="T65" fmla="*/ 17 h 190"/>
                <a:gd name="T66" fmla="*/ 163 w 262"/>
                <a:gd name="T67" fmla="*/ 6 h 190"/>
                <a:gd name="T68" fmla="*/ 143 w 262"/>
                <a:gd name="T69" fmla="*/ 5 h 190"/>
                <a:gd name="T70" fmla="*/ 123 w 262"/>
                <a:gd name="T71"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2" h="190">
                  <a:moveTo>
                    <a:pt x="123" y="19"/>
                  </a:moveTo>
                  <a:lnTo>
                    <a:pt x="113" y="5"/>
                  </a:lnTo>
                  <a:lnTo>
                    <a:pt x="93" y="0"/>
                  </a:lnTo>
                  <a:lnTo>
                    <a:pt x="70" y="9"/>
                  </a:lnTo>
                  <a:lnTo>
                    <a:pt x="37" y="31"/>
                  </a:lnTo>
                  <a:lnTo>
                    <a:pt x="9" y="61"/>
                  </a:lnTo>
                  <a:lnTo>
                    <a:pt x="1" y="81"/>
                  </a:lnTo>
                  <a:lnTo>
                    <a:pt x="0" y="101"/>
                  </a:lnTo>
                  <a:lnTo>
                    <a:pt x="12" y="118"/>
                  </a:lnTo>
                  <a:lnTo>
                    <a:pt x="30" y="122"/>
                  </a:lnTo>
                  <a:lnTo>
                    <a:pt x="54" y="121"/>
                  </a:lnTo>
                  <a:lnTo>
                    <a:pt x="50" y="144"/>
                  </a:lnTo>
                  <a:lnTo>
                    <a:pt x="53" y="162"/>
                  </a:lnTo>
                  <a:lnTo>
                    <a:pt x="67" y="175"/>
                  </a:lnTo>
                  <a:lnTo>
                    <a:pt x="84" y="178"/>
                  </a:lnTo>
                  <a:lnTo>
                    <a:pt x="106" y="174"/>
                  </a:lnTo>
                  <a:lnTo>
                    <a:pt x="147" y="158"/>
                  </a:lnTo>
                  <a:lnTo>
                    <a:pt x="151" y="176"/>
                  </a:lnTo>
                  <a:lnTo>
                    <a:pt x="163" y="189"/>
                  </a:lnTo>
                  <a:lnTo>
                    <a:pt x="185" y="189"/>
                  </a:lnTo>
                  <a:lnTo>
                    <a:pt x="206" y="181"/>
                  </a:lnTo>
                  <a:lnTo>
                    <a:pt x="228" y="159"/>
                  </a:lnTo>
                  <a:lnTo>
                    <a:pt x="237" y="139"/>
                  </a:lnTo>
                  <a:lnTo>
                    <a:pt x="241" y="116"/>
                  </a:lnTo>
                  <a:lnTo>
                    <a:pt x="239" y="102"/>
                  </a:lnTo>
                  <a:lnTo>
                    <a:pt x="254" y="79"/>
                  </a:lnTo>
                  <a:lnTo>
                    <a:pt x="261" y="62"/>
                  </a:lnTo>
                  <a:lnTo>
                    <a:pt x="260" y="46"/>
                  </a:lnTo>
                  <a:lnTo>
                    <a:pt x="249" y="32"/>
                  </a:lnTo>
                  <a:lnTo>
                    <a:pt x="236" y="22"/>
                  </a:lnTo>
                  <a:lnTo>
                    <a:pt x="215" y="21"/>
                  </a:lnTo>
                  <a:lnTo>
                    <a:pt x="200" y="27"/>
                  </a:lnTo>
                  <a:lnTo>
                    <a:pt x="182" y="17"/>
                  </a:lnTo>
                  <a:lnTo>
                    <a:pt x="163" y="6"/>
                  </a:lnTo>
                  <a:lnTo>
                    <a:pt x="143" y="5"/>
                  </a:lnTo>
                  <a:lnTo>
                    <a:pt x="123" y="1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6" name="Freeform 24"/>
            <p:cNvSpPr>
              <a:spLocks/>
            </p:cNvSpPr>
            <p:nvPr/>
          </p:nvSpPr>
          <p:spPr bwMode="auto">
            <a:xfrm>
              <a:off x="1150" y="3306"/>
              <a:ext cx="234" cy="162"/>
            </a:xfrm>
            <a:custGeom>
              <a:avLst/>
              <a:gdLst>
                <a:gd name="T0" fmla="*/ 101 w 234"/>
                <a:gd name="T1" fmla="*/ 24 h 162"/>
                <a:gd name="T2" fmla="*/ 95 w 234"/>
                <a:gd name="T3" fmla="*/ 9 h 162"/>
                <a:gd name="T4" fmla="*/ 83 w 234"/>
                <a:gd name="T5" fmla="*/ 0 h 162"/>
                <a:gd name="T6" fmla="*/ 70 w 234"/>
                <a:gd name="T7" fmla="*/ 0 h 162"/>
                <a:gd name="T8" fmla="*/ 49 w 234"/>
                <a:gd name="T9" fmla="*/ 11 h 162"/>
                <a:gd name="T10" fmla="*/ 25 w 234"/>
                <a:gd name="T11" fmla="*/ 30 h 162"/>
                <a:gd name="T12" fmla="*/ 4 w 234"/>
                <a:gd name="T13" fmla="*/ 54 h 162"/>
                <a:gd name="T14" fmla="*/ 0 w 234"/>
                <a:gd name="T15" fmla="*/ 78 h 162"/>
                <a:gd name="T16" fmla="*/ 7 w 234"/>
                <a:gd name="T17" fmla="*/ 92 h 162"/>
                <a:gd name="T18" fmla="*/ 19 w 234"/>
                <a:gd name="T19" fmla="*/ 97 h 162"/>
                <a:gd name="T20" fmla="*/ 33 w 234"/>
                <a:gd name="T21" fmla="*/ 97 h 162"/>
                <a:gd name="T22" fmla="*/ 55 w 234"/>
                <a:gd name="T23" fmla="*/ 91 h 162"/>
                <a:gd name="T24" fmla="*/ 57 w 234"/>
                <a:gd name="T25" fmla="*/ 99 h 162"/>
                <a:gd name="T26" fmla="*/ 50 w 234"/>
                <a:gd name="T27" fmla="*/ 126 h 162"/>
                <a:gd name="T28" fmla="*/ 55 w 234"/>
                <a:gd name="T29" fmla="*/ 143 h 162"/>
                <a:gd name="T30" fmla="*/ 70 w 234"/>
                <a:gd name="T31" fmla="*/ 151 h 162"/>
                <a:gd name="T32" fmla="*/ 91 w 234"/>
                <a:gd name="T33" fmla="*/ 147 h 162"/>
                <a:gd name="T34" fmla="*/ 116 w 234"/>
                <a:gd name="T35" fmla="*/ 140 h 162"/>
                <a:gd name="T36" fmla="*/ 140 w 234"/>
                <a:gd name="T37" fmla="*/ 130 h 162"/>
                <a:gd name="T38" fmla="*/ 143 w 234"/>
                <a:gd name="T39" fmla="*/ 134 h 162"/>
                <a:gd name="T40" fmla="*/ 148 w 234"/>
                <a:gd name="T41" fmla="*/ 151 h 162"/>
                <a:gd name="T42" fmla="*/ 155 w 234"/>
                <a:gd name="T43" fmla="*/ 159 h 162"/>
                <a:gd name="T44" fmla="*/ 171 w 234"/>
                <a:gd name="T45" fmla="*/ 161 h 162"/>
                <a:gd name="T46" fmla="*/ 188 w 234"/>
                <a:gd name="T47" fmla="*/ 159 h 162"/>
                <a:gd name="T48" fmla="*/ 203 w 234"/>
                <a:gd name="T49" fmla="*/ 144 h 162"/>
                <a:gd name="T50" fmla="*/ 215 w 234"/>
                <a:gd name="T51" fmla="*/ 115 h 162"/>
                <a:gd name="T52" fmla="*/ 208 w 234"/>
                <a:gd name="T53" fmla="*/ 92 h 162"/>
                <a:gd name="T54" fmla="*/ 215 w 234"/>
                <a:gd name="T55" fmla="*/ 85 h 162"/>
                <a:gd name="T56" fmla="*/ 224 w 234"/>
                <a:gd name="T57" fmla="*/ 75 h 162"/>
                <a:gd name="T58" fmla="*/ 233 w 234"/>
                <a:gd name="T59" fmla="*/ 56 h 162"/>
                <a:gd name="T60" fmla="*/ 233 w 234"/>
                <a:gd name="T61" fmla="*/ 40 h 162"/>
                <a:gd name="T62" fmla="*/ 220 w 234"/>
                <a:gd name="T63" fmla="*/ 23 h 162"/>
                <a:gd name="T64" fmla="*/ 197 w 234"/>
                <a:gd name="T65" fmla="*/ 21 h 162"/>
                <a:gd name="T66" fmla="*/ 183 w 234"/>
                <a:gd name="T67" fmla="*/ 29 h 162"/>
                <a:gd name="T68" fmla="*/ 176 w 234"/>
                <a:gd name="T69" fmla="*/ 25 h 162"/>
                <a:gd name="T70" fmla="*/ 160 w 234"/>
                <a:gd name="T71" fmla="*/ 7 h 162"/>
                <a:gd name="T72" fmla="*/ 146 w 234"/>
                <a:gd name="T73" fmla="*/ 1 h 162"/>
                <a:gd name="T74" fmla="*/ 127 w 234"/>
                <a:gd name="T75" fmla="*/ 4 h 162"/>
                <a:gd name="T76" fmla="*/ 112 w 234"/>
                <a:gd name="T77" fmla="*/ 14 h 162"/>
                <a:gd name="T78" fmla="*/ 101 w 234"/>
                <a:gd name="T7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162">
                  <a:moveTo>
                    <a:pt x="101" y="24"/>
                  </a:moveTo>
                  <a:lnTo>
                    <a:pt x="95" y="9"/>
                  </a:lnTo>
                  <a:lnTo>
                    <a:pt x="83" y="0"/>
                  </a:lnTo>
                  <a:lnTo>
                    <a:pt x="70" y="0"/>
                  </a:lnTo>
                  <a:lnTo>
                    <a:pt x="49" y="11"/>
                  </a:lnTo>
                  <a:lnTo>
                    <a:pt x="25" y="30"/>
                  </a:lnTo>
                  <a:lnTo>
                    <a:pt x="4" y="54"/>
                  </a:lnTo>
                  <a:lnTo>
                    <a:pt x="0" y="78"/>
                  </a:lnTo>
                  <a:lnTo>
                    <a:pt x="7" y="92"/>
                  </a:lnTo>
                  <a:lnTo>
                    <a:pt x="19" y="97"/>
                  </a:lnTo>
                  <a:lnTo>
                    <a:pt x="33" y="97"/>
                  </a:lnTo>
                  <a:lnTo>
                    <a:pt x="55" y="91"/>
                  </a:lnTo>
                  <a:lnTo>
                    <a:pt x="57" y="99"/>
                  </a:lnTo>
                  <a:lnTo>
                    <a:pt x="50" y="126"/>
                  </a:lnTo>
                  <a:lnTo>
                    <a:pt x="55" y="143"/>
                  </a:lnTo>
                  <a:lnTo>
                    <a:pt x="70" y="151"/>
                  </a:lnTo>
                  <a:lnTo>
                    <a:pt x="91" y="147"/>
                  </a:lnTo>
                  <a:lnTo>
                    <a:pt x="116" y="140"/>
                  </a:lnTo>
                  <a:lnTo>
                    <a:pt x="140" y="130"/>
                  </a:lnTo>
                  <a:lnTo>
                    <a:pt x="143" y="134"/>
                  </a:lnTo>
                  <a:lnTo>
                    <a:pt x="148" y="151"/>
                  </a:lnTo>
                  <a:lnTo>
                    <a:pt x="155" y="159"/>
                  </a:lnTo>
                  <a:lnTo>
                    <a:pt x="171" y="161"/>
                  </a:lnTo>
                  <a:lnTo>
                    <a:pt x="188" y="159"/>
                  </a:lnTo>
                  <a:lnTo>
                    <a:pt x="203" y="144"/>
                  </a:lnTo>
                  <a:lnTo>
                    <a:pt x="215" y="115"/>
                  </a:lnTo>
                  <a:lnTo>
                    <a:pt x="208" y="92"/>
                  </a:lnTo>
                  <a:lnTo>
                    <a:pt x="215" y="85"/>
                  </a:lnTo>
                  <a:lnTo>
                    <a:pt x="224" y="75"/>
                  </a:lnTo>
                  <a:lnTo>
                    <a:pt x="233" y="56"/>
                  </a:lnTo>
                  <a:lnTo>
                    <a:pt x="233" y="40"/>
                  </a:lnTo>
                  <a:lnTo>
                    <a:pt x="220" y="23"/>
                  </a:lnTo>
                  <a:lnTo>
                    <a:pt x="197" y="21"/>
                  </a:lnTo>
                  <a:lnTo>
                    <a:pt x="183" y="29"/>
                  </a:lnTo>
                  <a:lnTo>
                    <a:pt x="176" y="25"/>
                  </a:lnTo>
                  <a:lnTo>
                    <a:pt x="160" y="7"/>
                  </a:lnTo>
                  <a:lnTo>
                    <a:pt x="146" y="1"/>
                  </a:lnTo>
                  <a:lnTo>
                    <a:pt x="127" y="4"/>
                  </a:lnTo>
                  <a:lnTo>
                    <a:pt x="112" y="14"/>
                  </a:lnTo>
                  <a:lnTo>
                    <a:pt x="101" y="24"/>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7" name="Freeform 25"/>
            <p:cNvSpPr>
              <a:spLocks/>
            </p:cNvSpPr>
            <p:nvPr/>
          </p:nvSpPr>
          <p:spPr bwMode="auto">
            <a:xfrm>
              <a:off x="1189" y="3316"/>
              <a:ext cx="203" cy="131"/>
            </a:xfrm>
            <a:custGeom>
              <a:avLst/>
              <a:gdLst>
                <a:gd name="T0" fmla="*/ 86 w 203"/>
                <a:gd name="T1" fmla="*/ 0 h 131"/>
                <a:gd name="T2" fmla="*/ 63 w 203"/>
                <a:gd name="T3" fmla="*/ 25 h 131"/>
                <a:gd name="T4" fmla="*/ 46 w 203"/>
                <a:gd name="T5" fmla="*/ 44 h 131"/>
                <a:gd name="T6" fmla="*/ 24 w 203"/>
                <a:gd name="T7" fmla="*/ 37 h 131"/>
                <a:gd name="T8" fmla="*/ 16 w 203"/>
                <a:gd name="T9" fmla="*/ 27 h 131"/>
                <a:gd name="T10" fmla="*/ 10 w 203"/>
                <a:gd name="T11" fmla="*/ 17 h 131"/>
                <a:gd name="T12" fmla="*/ 0 w 203"/>
                <a:gd name="T13" fmla="*/ 25 h 131"/>
                <a:gd name="T14" fmla="*/ 7 w 203"/>
                <a:gd name="T15" fmla="*/ 40 h 131"/>
                <a:gd name="T16" fmla="*/ 22 w 203"/>
                <a:gd name="T17" fmla="*/ 50 h 131"/>
                <a:gd name="T18" fmla="*/ 42 w 203"/>
                <a:gd name="T19" fmla="*/ 53 h 131"/>
                <a:gd name="T20" fmla="*/ 35 w 203"/>
                <a:gd name="T21" fmla="*/ 73 h 131"/>
                <a:gd name="T22" fmla="*/ 30 w 203"/>
                <a:gd name="T23" fmla="*/ 90 h 131"/>
                <a:gd name="T24" fmla="*/ 39 w 203"/>
                <a:gd name="T25" fmla="*/ 88 h 131"/>
                <a:gd name="T26" fmla="*/ 47 w 203"/>
                <a:gd name="T27" fmla="*/ 71 h 131"/>
                <a:gd name="T28" fmla="*/ 51 w 203"/>
                <a:gd name="T29" fmla="*/ 61 h 131"/>
                <a:gd name="T30" fmla="*/ 67 w 203"/>
                <a:gd name="T31" fmla="*/ 75 h 131"/>
                <a:gd name="T32" fmla="*/ 93 w 203"/>
                <a:gd name="T33" fmla="*/ 81 h 131"/>
                <a:gd name="T34" fmla="*/ 125 w 203"/>
                <a:gd name="T35" fmla="*/ 86 h 131"/>
                <a:gd name="T36" fmla="*/ 118 w 203"/>
                <a:gd name="T37" fmla="*/ 102 h 131"/>
                <a:gd name="T38" fmla="*/ 115 w 203"/>
                <a:gd name="T39" fmla="*/ 127 h 131"/>
                <a:gd name="T40" fmla="*/ 125 w 203"/>
                <a:gd name="T41" fmla="*/ 130 h 131"/>
                <a:gd name="T42" fmla="*/ 128 w 203"/>
                <a:gd name="T43" fmla="*/ 111 h 131"/>
                <a:gd name="T44" fmla="*/ 136 w 203"/>
                <a:gd name="T45" fmla="*/ 88 h 131"/>
                <a:gd name="T46" fmla="*/ 167 w 203"/>
                <a:gd name="T47" fmla="*/ 86 h 131"/>
                <a:gd name="T48" fmla="*/ 197 w 203"/>
                <a:gd name="T49" fmla="*/ 85 h 131"/>
                <a:gd name="T50" fmla="*/ 202 w 203"/>
                <a:gd name="T51" fmla="*/ 74 h 131"/>
                <a:gd name="T52" fmla="*/ 182 w 203"/>
                <a:gd name="T53" fmla="*/ 75 h 131"/>
                <a:gd name="T54" fmla="*/ 161 w 203"/>
                <a:gd name="T55" fmla="*/ 74 h 131"/>
                <a:gd name="T56" fmla="*/ 144 w 203"/>
                <a:gd name="T57" fmla="*/ 75 h 131"/>
                <a:gd name="T58" fmla="*/ 156 w 203"/>
                <a:gd name="T59" fmla="*/ 53 h 131"/>
                <a:gd name="T60" fmla="*/ 167 w 203"/>
                <a:gd name="T61" fmla="*/ 31 h 131"/>
                <a:gd name="T62" fmla="*/ 171 w 203"/>
                <a:gd name="T63" fmla="*/ 12 h 131"/>
                <a:gd name="T64" fmla="*/ 166 w 203"/>
                <a:gd name="T65" fmla="*/ 9 h 131"/>
                <a:gd name="T66" fmla="*/ 158 w 203"/>
                <a:gd name="T67" fmla="*/ 28 h 131"/>
                <a:gd name="T68" fmla="*/ 149 w 203"/>
                <a:gd name="T69" fmla="*/ 46 h 131"/>
                <a:gd name="T70" fmla="*/ 133 w 203"/>
                <a:gd name="T71" fmla="*/ 72 h 131"/>
                <a:gd name="T72" fmla="*/ 111 w 203"/>
                <a:gd name="T73" fmla="*/ 70 h 131"/>
                <a:gd name="T74" fmla="*/ 93 w 203"/>
                <a:gd name="T75" fmla="*/ 62 h 131"/>
                <a:gd name="T76" fmla="*/ 73 w 203"/>
                <a:gd name="T77" fmla="*/ 56 h 131"/>
                <a:gd name="T78" fmla="*/ 58 w 203"/>
                <a:gd name="T79" fmla="*/ 45 h 131"/>
                <a:gd name="T80" fmla="*/ 95 w 203"/>
                <a:gd name="T81" fmla="*/ 2 h 131"/>
                <a:gd name="T82" fmla="*/ 86 w 203"/>
                <a:gd name="T8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31">
                  <a:moveTo>
                    <a:pt x="86" y="0"/>
                  </a:moveTo>
                  <a:lnTo>
                    <a:pt x="63" y="25"/>
                  </a:lnTo>
                  <a:lnTo>
                    <a:pt x="46" y="44"/>
                  </a:lnTo>
                  <a:lnTo>
                    <a:pt x="24" y="37"/>
                  </a:lnTo>
                  <a:lnTo>
                    <a:pt x="16" y="27"/>
                  </a:lnTo>
                  <a:lnTo>
                    <a:pt x="10" y="17"/>
                  </a:lnTo>
                  <a:lnTo>
                    <a:pt x="0" y="25"/>
                  </a:lnTo>
                  <a:lnTo>
                    <a:pt x="7" y="40"/>
                  </a:lnTo>
                  <a:lnTo>
                    <a:pt x="22" y="50"/>
                  </a:lnTo>
                  <a:lnTo>
                    <a:pt x="42" y="53"/>
                  </a:lnTo>
                  <a:lnTo>
                    <a:pt x="35" y="73"/>
                  </a:lnTo>
                  <a:lnTo>
                    <a:pt x="30" y="90"/>
                  </a:lnTo>
                  <a:lnTo>
                    <a:pt x="39" y="88"/>
                  </a:lnTo>
                  <a:lnTo>
                    <a:pt x="47" y="71"/>
                  </a:lnTo>
                  <a:lnTo>
                    <a:pt x="51" y="61"/>
                  </a:lnTo>
                  <a:lnTo>
                    <a:pt x="67" y="75"/>
                  </a:lnTo>
                  <a:lnTo>
                    <a:pt x="93" y="81"/>
                  </a:lnTo>
                  <a:lnTo>
                    <a:pt x="125" y="86"/>
                  </a:lnTo>
                  <a:lnTo>
                    <a:pt x="118" y="102"/>
                  </a:lnTo>
                  <a:lnTo>
                    <a:pt x="115" y="127"/>
                  </a:lnTo>
                  <a:lnTo>
                    <a:pt x="125" y="130"/>
                  </a:lnTo>
                  <a:lnTo>
                    <a:pt x="128" y="111"/>
                  </a:lnTo>
                  <a:lnTo>
                    <a:pt x="136" y="88"/>
                  </a:lnTo>
                  <a:lnTo>
                    <a:pt x="167" y="86"/>
                  </a:lnTo>
                  <a:lnTo>
                    <a:pt x="197" y="85"/>
                  </a:lnTo>
                  <a:lnTo>
                    <a:pt x="202" y="74"/>
                  </a:lnTo>
                  <a:lnTo>
                    <a:pt x="182" y="75"/>
                  </a:lnTo>
                  <a:lnTo>
                    <a:pt x="161" y="74"/>
                  </a:lnTo>
                  <a:lnTo>
                    <a:pt x="144" y="75"/>
                  </a:lnTo>
                  <a:lnTo>
                    <a:pt x="156" y="53"/>
                  </a:lnTo>
                  <a:lnTo>
                    <a:pt x="167" y="31"/>
                  </a:lnTo>
                  <a:lnTo>
                    <a:pt x="171" y="12"/>
                  </a:lnTo>
                  <a:lnTo>
                    <a:pt x="166" y="9"/>
                  </a:lnTo>
                  <a:lnTo>
                    <a:pt x="158" y="28"/>
                  </a:lnTo>
                  <a:lnTo>
                    <a:pt x="149" y="46"/>
                  </a:lnTo>
                  <a:lnTo>
                    <a:pt x="133" y="72"/>
                  </a:lnTo>
                  <a:lnTo>
                    <a:pt x="111" y="70"/>
                  </a:lnTo>
                  <a:lnTo>
                    <a:pt x="93" y="62"/>
                  </a:lnTo>
                  <a:lnTo>
                    <a:pt x="73" y="56"/>
                  </a:lnTo>
                  <a:lnTo>
                    <a:pt x="58" y="45"/>
                  </a:lnTo>
                  <a:lnTo>
                    <a:pt x="95" y="2"/>
                  </a:lnTo>
                  <a:lnTo>
                    <a:pt x="86"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38" name="Group 26"/>
          <p:cNvGrpSpPr>
            <a:grpSpLocks/>
          </p:cNvGrpSpPr>
          <p:nvPr/>
        </p:nvGrpSpPr>
        <p:grpSpPr bwMode="auto">
          <a:xfrm>
            <a:off x="7392989" y="2668588"/>
            <a:ext cx="985837" cy="1414462"/>
            <a:chOff x="3697" y="1681"/>
            <a:chExt cx="621" cy="891"/>
          </a:xfrm>
        </p:grpSpPr>
        <p:sp>
          <p:nvSpPr>
            <p:cNvPr id="13339" name="Freeform 27"/>
            <p:cNvSpPr>
              <a:spLocks/>
            </p:cNvSpPr>
            <p:nvPr/>
          </p:nvSpPr>
          <p:spPr bwMode="auto">
            <a:xfrm>
              <a:off x="3827" y="1823"/>
              <a:ext cx="146" cy="181"/>
            </a:xfrm>
            <a:custGeom>
              <a:avLst/>
              <a:gdLst>
                <a:gd name="T0" fmla="*/ 55 w 146"/>
                <a:gd name="T1" fmla="*/ 42 h 181"/>
                <a:gd name="T2" fmla="*/ 78 w 146"/>
                <a:gd name="T3" fmla="*/ 21 h 181"/>
                <a:gd name="T4" fmla="*/ 101 w 146"/>
                <a:gd name="T5" fmla="*/ 14 h 181"/>
                <a:gd name="T6" fmla="*/ 123 w 146"/>
                <a:gd name="T7" fmla="*/ 19 h 181"/>
                <a:gd name="T8" fmla="*/ 145 w 146"/>
                <a:gd name="T9" fmla="*/ 44 h 181"/>
                <a:gd name="T10" fmla="*/ 138 w 146"/>
                <a:gd name="T11" fmla="*/ 81 h 181"/>
                <a:gd name="T12" fmla="*/ 122 w 146"/>
                <a:gd name="T13" fmla="*/ 113 h 181"/>
                <a:gd name="T14" fmla="*/ 100 w 146"/>
                <a:gd name="T15" fmla="*/ 143 h 181"/>
                <a:gd name="T16" fmla="*/ 71 w 146"/>
                <a:gd name="T17" fmla="*/ 173 h 181"/>
                <a:gd name="T18" fmla="*/ 38 w 146"/>
                <a:gd name="T19" fmla="*/ 180 h 181"/>
                <a:gd name="T20" fmla="*/ 18 w 146"/>
                <a:gd name="T21" fmla="*/ 171 h 181"/>
                <a:gd name="T22" fmla="*/ 0 w 146"/>
                <a:gd name="T23" fmla="*/ 150 h 181"/>
                <a:gd name="T24" fmla="*/ 7 w 146"/>
                <a:gd name="T25" fmla="*/ 120 h 181"/>
                <a:gd name="T26" fmla="*/ 16 w 146"/>
                <a:gd name="T27" fmla="*/ 92 h 181"/>
                <a:gd name="T28" fmla="*/ 26 w 146"/>
                <a:gd name="T29" fmla="*/ 71 h 181"/>
                <a:gd name="T30" fmla="*/ 36 w 146"/>
                <a:gd name="T31" fmla="*/ 58 h 181"/>
                <a:gd name="T32" fmla="*/ 29 w 146"/>
                <a:gd name="T33" fmla="*/ 11 h 181"/>
                <a:gd name="T34" fmla="*/ 34 w 146"/>
                <a:gd name="T35" fmla="*/ 0 h 181"/>
                <a:gd name="T36" fmla="*/ 42 w 146"/>
                <a:gd name="T37" fmla="*/ 0 h 181"/>
                <a:gd name="T38" fmla="*/ 46 w 146"/>
                <a:gd name="T39" fmla="*/ 51 h 181"/>
                <a:gd name="T40" fmla="*/ 55 w 146"/>
                <a:gd name="T41"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81">
                  <a:moveTo>
                    <a:pt x="55" y="42"/>
                  </a:moveTo>
                  <a:lnTo>
                    <a:pt x="78" y="21"/>
                  </a:lnTo>
                  <a:lnTo>
                    <a:pt x="101" y="14"/>
                  </a:lnTo>
                  <a:lnTo>
                    <a:pt x="123" y="19"/>
                  </a:lnTo>
                  <a:lnTo>
                    <a:pt x="145" y="44"/>
                  </a:lnTo>
                  <a:lnTo>
                    <a:pt x="138" y="81"/>
                  </a:lnTo>
                  <a:lnTo>
                    <a:pt x="122" y="113"/>
                  </a:lnTo>
                  <a:lnTo>
                    <a:pt x="100" y="143"/>
                  </a:lnTo>
                  <a:lnTo>
                    <a:pt x="71" y="173"/>
                  </a:lnTo>
                  <a:lnTo>
                    <a:pt x="38" y="180"/>
                  </a:lnTo>
                  <a:lnTo>
                    <a:pt x="18" y="171"/>
                  </a:lnTo>
                  <a:lnTo>
                    <a:pt x="0" y="150"/>
                  </a:lnTo>
                  <a:lnTo>
                    <a:pt x="7" y="120"/>
                  </a:lnTo>
                  <a:lnTo>
                    <a:pt x="16" y="92"/>
                  </a:lnTo>
                  <a:lnTo>
                    <a:pt x="26" y="71"/>
                  </a:lnTo>
                  <a:lnTo>
                    <a:pt x="36" y="58"/>
                  </a:lnTo>
                  <a:lnTo>
                    <a:pt x="29" y="11"/>
                  </a:lnTo>
                  <a:lnTo>
                    <a:pt x="34" y="0"/>
                  </a:lnTo>
                  <a:lnTo>
                    <a:pt x="42" y="0"/>
                  </a:lnTo>
                  <a:lnTo>
                    <a:pt x="46" y="51"/>
                  </a:lnTo>
                  <a:lnTo>
                    <a:pt x="55" y="4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0" name="Freeform 28"/>
            <p:cNvSpPr>
              <a:spLocks/>
            </p:cNvSpPr>
            <p:nvPr/>
          </p:nvSpPr>
          <p:spPr bwMode="auto">
            <a:xfrm>
              <a:off x="3697" y="1681"/>
              <a:ext cx="96" cy="376"/>
            </a:xfrm>
            <a:custGeom>
              <a:avLst/>
              <a:gdLst>
                <a:gd name="T0" fmla="*/ 55 w 96"/>
                <a:gd name="T1" fmla="*/ 375 h 376"/>
                <a:gd name="T2" fmla="*/ 75 w 96"/>
                <a:gd name="T3" fmla="*/ 354 h 376"/>
                <a:gd name="T4" fmla="*/ 89 w 96"/>
                <a:gd name="T5" fmla="*/ 318 h 376"/>
                <a:gd name="T6" fmla="*/ 82 w 96"/>
                <a:gd name="T7" fmla="*/ 276 h 376"/>
                <a:gd name="T8" fmla="*/ 72 w 96"/>
                <a:gd name="T9" fmla="*/ 218 h 376"/>
                <a:gd name="T10" fmla="*/ 64 w 96"/>
                <a:gd name="T11" fmla="*/ 155 h 376"/>
                <a:gd name="T12" fmla="*/ 65 w 96"/>
                <a:gd name="T13" fmla="*/ 85 h 376"/>
                <a:gd name="T14" fmla="*/ 76 w 96"/>
                <a:gd name="T15" fmla="*/ 50 h 376"/>
                <a:gd name="T16" fmla="*/ 95 w 96"/>
                <a:gd name="T17" fmla="*/ 15 h 376"/>
                <a:gd name="T18" fmla="*/ 88 w 96"/>
                <a:gd name="T19" fmla="*/ 10 h 376"/>
                <a:gd name="T20" fmla="*/ 68 w 96"/>
                <a:gd name="T21" fmla="*/ 46 h 376"/>
                <a:gd name="T22" fmla="*/ 63 w 96"/>
                <a:gd name="T23" fmla="*/ 42 h 376"/>
                <a:gd name="T24" fmla="*/ 52 w 96"/>
                <a:gd name="T25" fmla="*/ 0 h 376"/>
                <a:gd name="T26" fmla="*/ 41 w 96"/>
                <a:gd name="T27" fmla="*/ 4 h 376"/>
                <a:gd name="T28" fmla="*/ 51 w 96"/>
                <a:gd name="T29" fmla="*/ 36 h 376"/>
                <a:gd name="T30" fmla="*/ 46 w 96"/>
                <a:gd name="T31" fmla="*/ 50 h 376"/>
                <a:gd name="T32" fmla="*/ 37 w 96"/>
                <a:gd name="T33" fmla="*/ 49 h 376"/>
                <a:gd name="T34" fmla="*/ 15 w 96"/>
                <a:gd name="T35" fmla="*/ 34 h 376"/>
                <a:gd name="T36" fmla="*/ 6 w 96"/>
                <a:gd name="T37" fmla="*/ 33 h 376"/>
                <a:gd name="T38" fmla="*/ 5 w 96"/>
                <a:gd name="T39" fmla="*/ 41 h 376"/>
                <a:gd name="T40" fmla="*/ 33 w 96"/>
                <a:gd name="T41" fmla="*/ 58 h 376"/>
                <a:gd name="T42" fmla="*/ 42 w 96"/>
                <a:gd name="T43" fmla="*/ 64 h 376"/>
                <a:gd name="T44" fmla="*/ 39 w 96"/>
                <a:gd name="T45" fmla="*/ 71 h 376"/>
                <a:gd name="T46" fmla="*/ 0 w 96"/>
                <a:gd name="T47" fmla="*/ 86 h 376"/>
                <a:gd name="T48" fmla="*/ 1 w 96"/>
                <a:gd name="T49" fmla="*/ 95 h 376"/>
                <a:gd name="T50" fmla="*/ 39 w 96"/>
                <a:gd name="T51" fmla="*/ 82 h 376"/>
                <a:gd name="T52" fmla="*/ 45 w 96"/>
                <a:gd name="T53" fmla="*/ 87 h 376"/>
                <a:gd name="T54" fmla="*/ 51 w 96"/>
                <a:gd name="T55" fmla="*/ 108 h 376"/>
                <a:gd name="T56" fmla="*/ 49 w 96"/>
                <a:gd name="T57" fmla="*/ 161 h 376"/>
                <a:gd name="T58" fmla="*/ 49 w 96"/>
                <a:gd name="T59" fmla="*/ 207 h 376"/>
                <a:gd name="T60" fmla="*/ 51 w 96"/>
                <a:gd name="T61" fmla="*/ 258 h 376"/>
                <a:gd name="T62" fmla="*/ 48 w 96"/>
                <a:gd name="T63" fmla="*/ 303 h 376"/>
                <a:gd name="T64" fmla="*/ 41 w 96"/>
                <a:gd name="T65" fmla="*/ 362 h 376"/>
                <a:gd name="T66" fmla="*/ 55 w 96"/>
                <a:gd name="T67" fmla="*/ 37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376">
                  <a:moveTo>
                    <a:pt x="55" y="375"/>
                  </a:moveTo>
                  <a:lnTo>
                    <a:pt x="75" y="354"/>
                  </a:lnTo>
                  <a:lnTo>
                    <a:pt x="89" y="318"/>
                  </a:lnTo>
                  <a:lnTo>
                    <a:pt x="82" y="276"/>
                  </a:lnTo>
                  <a:lnTo>
                    <a:pt x="72" y="218"/>
                  </a:lnTo>
                  <a:lnTo>
                    <a:pt x="64" y="155"/>
                  </a:lnTo>
                  <a:lnTo>
                    <a:pt x="65" y="85"/>
                  </a:lnTo>
                  <a:lnTo>
                    <a:pt x="76" y="50"/>
                  </a:lnTo>
                  <a:lnTo>
                    <a:pt x="95" y="15"/>
                  </a:lnTo>
                  <a:lnTo>
                    <a:pt x="88" y="10"/>
                  </a:lnTo>
                  <a:lnTo>
                    <a:pt x="68" y="46"/>
                  </a:lnTo>
                  <a:lnTo>
                    <a:pt x="63" y="42"/>
                  </a:lnTo>
                  <a:lnTo>
                    <a:pt x="52" y="0"/>
                  </a:lnTo>
                  <a:lnTo>
                    <a:pt x="41" y="4"/>
                  </a:lnTo>
                  <a:lnTo>
                    <a:pt x="51" y="36"/>
                  </a:lnTo>
                  <a:lnTo>
                    <a:pt x="46" y="50"/>
                  </a:lnTo>
                  <a:lnTo>
                    <a:pt x="37" y="49"/>
                  </a:lnTo>
                  <a:lnTo>
                    <a:pt x="15" y="34"/>
                  </a:lnTo>
                  <a:lnTo>
                    <a:pt x="6" y="33"/>
                  </a:lnTo>
                  <a:lnTo>
                    <a:pt x="5" y="41"/>
                  </a:lnTo>
                  <a:lnTo>
                    <a:pt x="33" y="58"/>
                  </a:lnTo>
                  <a:lnTo>
                    <a:pt x="42" y="64"/>
                  </a:lnTo>
                  <a:lnTo>
                    <a:pt x="39" y="71"/>
                  </a:lnTo>
                  <a:lnTo>
                    <a:pt x="0" y="86"/>
                  </a:lnTo>
                  <a:lnTo>
                    <a:pt x="1" y="95"/>
                  </a:lnTo>
                  <a:lnTo>
                    <a:pt x="39" y="82"/>
                  </a:lnTo>
                  <a:lnTo>
                    <a:pt x="45" y="87"/>
                  </a:lnTo>
                  <a:lnTo>
                    <a:pt x="51" y="108"/>
                  </a:lnTo>
                  <a:lnTo>
                    <a:pt x="49" y="161"/>
                  </a:lnTo>
                  <a:lnTo>
                    <a:pt x="49" y="207"/>
                  </a:lnTo>
                  <a:lnTo>
                    <a:pt x="51" y="258"/>
                  </a:lnTo>
                  <a:lnTo>
                    <a:pt x="48" y="303"/>
                  </a:lnTo>
                  <a:lnTo>
                    <a:pt x="41" y="362"/>
                  </a:lnTo>
                  <a:lnTo>
                    <a:pt x="55" y="3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1" name="Freeform 29"/>
            <p:cNvSpPr>
              <a:spLocks/>
            </p:cNvSpPr>
            <p:nvPr/>
          </p:nvSpPr>
          <p:spPr bwMode="auto">
            <a:xfrm>
              <a:off x="3732" y="1877"/>
              <a:ext cx="168" cy="317"/>
            </a:xfrm>
            <a:custGeom>
              <a:avLst/>
              <a:gdLst>
                <a:gd name="T0" fmla="*/ 167 w 168"/>
                <a:gd name="T1" fmla="*/ 300 h 317"/>
                <a:gd name="T2" fmla="*/ 155 w 168"/>
                <a:gd name="T3" fmla="*/ 313 h 317"/>
                <a:gd name="T4" fmla="*/ 136 w 168"/>
                <a:gd name="T5" fmla="*/ 316 h 317"/>
                <a:gd name="T6" fmla="*/ 99 w 168"/>
                <a:gd name="T7" fmla="*/ 305 h 317"/>
                <a:gd name="T8" fmla="*/ 63 w 168"/>
                <a:gd name="T9" fmla="*/ 290 h 317"/>
                <a:gd name="T10" fmla="*/ 24 w 168"/>
                <a:gd name="T11" fmla="*/ 265 h 317"/>
                <a:gd name="T12" fmla="*/ 11 w 168"/>
                <a:gd name="T13" fmla="*/ 251 h 317"/>
                <a:gd name="T14" fmla="*/ 31 w 168"/>
                <a:gd name="T15" fmla="*/ 174 h 317"/>
                <a:gd name="T16" fmla="*/ 44 w 168"/>
                <a:gd name="T17" fmla="*/ 112 h 317"/>
                <a:gd name="T18" fmla="*/ 49 w 168"/>
                <a:gd name="T19" fmla="*/ 70 h 317"/>
                <a:gd name="T20" fmla="*/ 42 w 168"/>
                <a:gd name="T21" fmla="*/ 65 h 317"/>
                <a:gd name="T22" fmla="*/ 35 w 168"/>
                <a:gd name="T23" fmla="*/ 69 h 317"/>
                <a:gd name="T24" fmla="*/ 24 w 168"/>
                <a:gd name="T25" fmla="*/ 84 h 317"/>
                <a:gd name="T26" fmla="*/ 24 w 168"/>
                <a:gd name="T27" fmla="*/ 98 h 317"/>
                <a:gd name="T28" fmla="*/ 18 w 168"/>
                <a:gd name="T29" fmla="*/ 99 h 317"/>
                <a:gd name="T30" fmla="*/ 13 w 168"/>
                <a:gd name="T31" fmla="*/ 87 h 317"/>
                <a:gd name="T32" fmla="*/ 18 w 168"/>
                <a:gd name="T33" fmla="*/ 76 h 317"/>
                <a:gd name="T34" fmla="*/ 30 w 168"/>
                <a:gd name="T35" fmla="*/ 60 h 317"/>
                <a:gd name="T36" fmla="*/ 18 w 168"/>
                <a:gd name="T37" fmla="*/ 63 h 317"/>
                <a:gd name="T38" fmla="*/ 4 w 168"/>
                <a:gd name="T39" fmla="*/ 72 h 317"/>
                <a:gd name="T40" fmla="*/ 0 w 168"/>
                <a:gd name="T41" fmla="*/ 67 h 317"/>
                <a:gd name="T42" fmla="*/ 16 w 168"/>
                <a:gd name="T43" fmla="*/ 55 h 317"/>
                <a:gd name="T44" fmla="*/ 28 w 168"/>
                <a:gd name="T45" fmla="*/ 52 h 317"/>
                <a:gd name="T46" fmla="*/ 37 w 168"/>
                <a:gd name="T47" fmla="*/ 50 h 317"/>
                <a:gd name="T48" fmla="*/ 29 w 168"/>
                <a:gd name="T49" fmla="*/ 38 h 317"/>
                <a:gd name="T50" fmla="*/ 12 w 168"/>
                <a:gd name="T51" fmla="*/ 35 h 317"/>
                <a:gd name="T52" fmla="*/ 16 w 168"/>
                <a:gd name="T53" fmla="*/ 26 h 317"/>
                <a:gd name="T54" fmla="*/ 34 w 168"/>
                <a:gd name="T55" fmla="*/ 31 h 317"/>
                <a:gd name="T56" fmla="*/ 45 w 168"/>
                <a:gd name="T57" fmla="*/ 43 h 317"/>
                <a:gd name="T58" fmla="*/ 50 w 168"/>
                <a:gd name="T59" fmla="*/ 32 h 317"/>
                <a:gd name="T60" fmla="*/ 48 w 168"/>
                <a:gd name="T61" fmla="*/ 19 h 317"/>
                <a:gd name="T62" fmla="*/ 36 w 168"/>
                <a:gd name="T63" fmla="*/ 10 h 317"/>
                <a:gd name="T64" fmla="*/ 31 w 168"/>
                <a:gd name="T65" fmla="*/ 0 h 317"/>
                <a:gd name="T66" fmla="*/ 48 w 168"/>
                <a:gd name="T67" fmla="*/ 8 h 317"/>
                <a:gd name="T68" fmla="*/ 58 w 168"/>
                <a:gd name="T69" fmla="*/ 18 h 317"/>
                <a:gd name="T70" fmla="*/ 61 w 168"/>
                <a:gd name="T71" fmla="*/ 29 h 317"/>
                <a:gd name="T72" fmla="*/ 70 w 168"/>
                <a:gd name="T73" fmla="*/ 52 h 317"/>
                <a:gd name="T74" fmla="*/ 68 w 168"/>
                <a:gd name="T75" fmla="*/ 73 h 317"/>
                <a:gd name="T76" fmla="*/ 64 w 168"/>
                <a:gd name="T77" fmla="*/ 107 h 317"/>
                <a:gd name="T78" fmla="*/ 56 w 168"/>
                <a:gd name="T79" fmla="*/ 153 h 317"/>
                <a:gd name="T80" fmla="*/ 48 w 168"/>
                <a:gd name="T81" fmla="*/ 207 h 317"/>
                <a:gd name="T82" fmla="*/ 41 w 168"/>
                <a:gd name="T83" fmla="*/ 236 h 317"/>
                <a:gd name="T84" fmla="*/ 49 w 168"/>
                <a:gd name="T85" fmla="*/ 242 h 317"/>
                <a:gd name="T86" fmla="*/ 83 w 168"/>
                <a:gd name="T87" fmla="*/ 263 h 317"/>
                <a:gd name="T88" fmla="*/ 115 w 168"/>
                <a:gd name="T89" fmla="*/ 270 h 317"/>
                <a:gd name="T90" fmla="*/ 147 w 168"/>
                <a:gd name="T91" fmla="*/ 272 h 317"/>
                <a:gd name="T92" fmla="*/ 166 w 168"/>
                <a:gd name="T93" fmla="*/ 281 h 317"/>
                <a:gd name="T94" fmla="*/ 167 w 168"/>
                <a:gd name="T95" fmla="*/ 282 h 317"/>
                <a:gd name="T96" fmla="*/ 167 w 168"/>
                <a:gd name="T97" fmla="*/ 3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7">
                  <a:moveTo>
                    <a:pt x="167" y="300"/>
                  </a:moveTo>
                  <a:lnTo>
                    <a:pt x="155" y="313"/>
                  </a:lnTo>
                  <a:lnTo>
                    <a:pt x="136" y="316"/>
                  </a:lnTo>
                  <a:lnTo>
                    <a:pt x="99" y="305"/>
                  </a:lnTo>
                  <a:lnTo>
                    <a:pt x="63" y="290"/>
                  </a:lnTo>
                  <a:lnTo>
                    <a:pt x="24" y="265"/>
                  </a:lnTo>
                  <a:lnTo>
                    <a:pt x="11" y="251"/>
                  </a:lnTo>
                  <a:lnTo>
                    <a:pt x="31" y="174"/>
                  </a:lnTo>
                  <a:lnTo>
                    <a:pt x="44" y="112"/>
                  </a:lnTo>
                  <a:lnTo>
                    <a:pt x="49" y="70"/>
                  </a:lnTo>
                  <a:lnTo>
                    <a:pt x="42" y="65"/>
                  </a:lnTo>
                  <a:lnTo>
                    <a:pt x="35" y="69"/>
                  </a:lnTo>
                  <a:lnTo>
                    <a:pt x="24" y="84"/>
                  </a:lnTo>
                  <a:lnTo>
                    <a:pt x="24" y="98"/>
                  </a:lnTo>
                  <a:lnTo>
                    <a:pt x="18" y="99"/>
                  </a:lnTo>
                  <a:lnTo>
                    <a:pt x="13" y="87"/>
                  </a:lnTo>
                  <a:lnTo>
                    <a:pt x="18" y="76"/>
                  </a:lnTo>
                  <a:lnTo>
                    <a:pt x="30" y="60"/>
                  </a:lnTo>
                  <a:lnTo>
                    <a:pt x="18" y="63"/>
                  </a:lnTo>
                  <a:lnTo>
                    <a:pt x="4" y="72"/>
                  </a:lnTo>
                  <a:lnTo>
                    <a:pt x="0" y="67"/>
                  </a:lnTo>
                  <a:lnTo>
                    <a:pt x="16" y="55"/>
                  </a:lnTo>
                  <a:lnTo>
                    <a:pt x="28" y="52"/>
                  </a:lnTo>
                  <a:lnTo>
                    <a:pt x="37" y="50"/>
                  </a:lnTo>
                  <a:lnTo>
                    <a:pt x="29" y="38"/>
                  </a:lnTo>
                  <a:lnTo>
                    <a:pt x="12" y="35"/>
                  </a:lnTo>
                  <a:lnTo>
                    <a:pt x="16" y="26"/>
                  </a:lnTo>
                  <a:lnTo>
                    <a:pt x="34" y="31"/>
                  </a:lnTo>
                  <a:lnTo>
                    <a:pt x="45" y="43"/>
                  </a:lnTo>
                  <a:lnTo>
                    <a:pt x="50" y="32"/>
                  </a:lnTo>
                  <a:lnTo>
                    <a:pt x="48" y="19"/>
                  </a:lnTo>
                  <a:lnTo>
                    <a:pt x="36" y="10"/>
                  </a:lnTo>
                  <a:lnTo>
                    <a:pt x="31" y="0"/>
                  </a:lnTo>
                  <a:lnTo>
                    <a:pt x="48" y="8"/>
                  </a:lnTo>
                  <a:lnTo>
                    <a:pt x="58" y="18"/>
                  </a:lnTo>
                  <a:lnTo>
                    <a:pt x="61" y="29"/>
                  </a:lnTo>
                  <a:lnTo>
                    <a:pt x="70" y="52"/>
                  </a:lnTo>
                  <a:lnTo>
                    <a:pt x="68" y="73"/>
                  </a:lnTo>
                  <a:lnTo>
                    <a:pt x="64" y="107"/>
                  </a:lnTo>
                  <a:lnTo>
                    <a:pt x="56" y="153"/>
                  </a:lnTo>
                  <a:lnTo>
                    <a:pt x="48" y="207"/>
                  </a:lnTo>
                  <a:lnTo>
                    <a:pt x="41" y="236"/>
                  </a:lnTo>
                  <a:lnTo>
                    <a:pt x="49" y="242"/>
                  </a:lnTo>
                  <a:lnTo>
                    <a:pt x="83" y="263"/>
                  </a:lnTo>
                  <a:lnTo>
                    <a:pt x="115" y="270"/>
                  </a:lnTo>
                  <a:lnTo>
                    <a:pt x="147" y="272"/>
                  </a:lnTo>
                  <a:lnTo>
                    <a:pt x="166" y="281"/>
                  </a:lnTo>
                  <a:lnTo>
                    <a:pt x="167" y="282"/>
                  </a:lnTo>
                  <a:lnTo>
                    <a:pt x="167" y="30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2" name="Freeform 30"/>
            <p:cNvSpPr>
              <a:spLocks/>
            </p:cNvSpPr>
            <p:nvPr/>
          </p:nvSpPr>
          <p:spPr bwMode="auto">
            <a:xfrm>
              <a:off x="3915" y="1990"/>
              <a:ext cx="252" cy="289"/>
            </a:xfrm>
            <a:custGeom>
              <a:avLst/>
              <a:gdLst>
                <a:gd name="T0" fmla="*/ 251 w 252"/>
                <a:gd name="T1" fmla="*/ 66 h 289"/>
                <a:gd name="T2" fmla="*/ 251 w 252"/>
                <a:gd name="T3" fmla="*/ 31 h 289"/>
                <a:gd name="T4" fmla="*/ 236 w 252"/>
                <a:gd name="T5" fmla="*/ 13 h 289"/>
                <a:gd name="T6" fmla="*/ 203 w 252"/>
                <a:gd name="T7" fmla="*/ 0 h 289"/>
                <a:gd name="T8" fmla="*/ 187 w 252"/>
                <a:gd name="T9" fmla="*/ 11 h 289"/>
                <a:gd name="T10" fmla="*/ 165 w 252"/>
                <a:gd name="T11" fmla="*/ 38 h 289"/>
                <a:gd name="T12" fmla="*/ 143 w 252"/>
                <a:gd name="T13" fmla="*/ 90 h 289"/>
                <a:gd name="T14" fmla="*/ 134 w 252"/>
                <a:gd name="T15" fmla="*/ 112 h 289"/>
                <a:gd name="T16" fmla="*/ 119 w 252"/>
                <a:gd name="T17" fmla="*/ 133 h 289"/>
                <a:gd name="T18" fmla="*/ 99 w 252"/>
                <a:gd name="T19" fmla="*/ 147 h 289"/>
                <a:gd name="T20" fmla="*/ 77 w 252"/>
                <a:gd name="T21" fmla="*/ 155 h 289"/>
                <a:gd name="T22" fmla="*/ 38 w 252"/>
                <a:gd name="T23" fmla="*/ 160 h 289"/>
                <a:gd name="T24" fmla="*/ 15 w 252"/>
                <a:gd name="T25" fmla="*/ 180 h 289"/>
                <a:gd name="T26" fmla="*/ 5 w 252"/>
                <a:gd name="T27" fmla="*/ 201 h 289"/>
                <a:gd name="T28" fmla="*/ 0 w 252"/>
                <a:gd name="T29" fmla="*/ 221 h 289"/>
                <a:gd name="T30" fmla="*/ 5 w 252"/>
                <a:gd name="T31" fmla="*/ 251 h 289"/>
                <a:gd name="T32" fmla="*/ 15 w 252"/>
                <a:gd name="T33" fmla="*/ 266 h 289"/>
                <a:gd name="T34" fmla="*/ 37 w 252"/>
                <a:gd name="T35" fmla="*/ 279 h 289"/>
                <a:gd name="T36" fmla="*/ 62 w 252"/>
                <a:gd name="T37" fmla="*/ 288 h 289"/>
                <a:gd name="T38" fmla="*/ 84 w 252"/>
                <a:gd name="T39" fmla="*/ 282 h 289"/>
                <a:gd name="T40" fmla="*/ 115 w 252"/>
                <a:gd name="T41" fmla="*/ 268 h 289"/>
                <a:gd name="T42" fmla="*/ 138 w 252"/>
                <a:gd name="T43" fmla="*/ 250 h 289"/>
                <a:gd name="T44" fmla="*/ 173 w 252"/>
                <a:gd name="T45" fmla="*/ 216 h 289"/>
                <a:gd name="T46" fmla="*/ 204 w 252"/>
                <a:gd name="T47" fmla="*/ 172 h 289"/>
                <a:gd name="T48" fmla="*/ 230 w 252"/>
                <a:gd name="T49" fmla="*/ 119 h 289"/>
                <a:gd name="T50" fmla="*/ 244 w 252"/>
                <a:gd name="T51" fmla="*/ 87 h 289"/>
                <a:gd name="T52" fmla="*/ 251 w 252"/>
                <a:gd name="T53"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2" h="289">
                  <a:moveTo>
                    <a:pt x="251" y="66"/>
                  </a:moveTo>
                  <a:lnTo>
                    <a:pt x="251" y="31"/>
                  </a:lnTo>
                  <a:lnTo>
                    <a:pt x="236" y="13"/>
                  </a:lnTo>
                  <a:lnTo>
                    <a:pt x="203" y="0"/>
                  </a:lnTo>
                  <a:lnTo>
                    <a:pt x="187" y="11"/>
                  </a:lnTo>
                  <a:lnTo>
                    <a:pt x="165" y="38"/>
                  </a:lnTo>
                  <a:lnTo>
                    <a:pt x="143" y="90"/>
                  </a:lnTo>
                  <a:lnTo>
                    <a:pt x="134" y="112"/>
                  </a:lnTo>
                  <a:lnTo>
                    <a:pt x="119" y="133"/>
                  </a:lnTo>
                  <a:lnTo>
                    <a:pt x="99" y="147"/>
                  </a:lnTo>
                  <a:lnTo>
                    <a:pt x="77" y="155"/>
                  </a:lnTo>
                  <a:lnTo>
                    <a:pt x="38" y="160"/>
                  </a:lnTo>
                  <a:lnTo>
                    <a:pt x="15" y="180"/>
                  </a:lnTo>
                  <a:lnTo>
                    <a:pt x="5" y="201"/>
                  </a:lnTo>
                  <a:lnTo>
                    <a:pt x="0" y="221"/>
                  </a:lnTo>
                  <a:lnTo>
                    <a:pt x="5" y="251"/>
                  </a:lnTo>
                  <a:lnTo>
                    <a:pt x="15" y="266"/>
                  </a:lnTo>
                  <a:lnTo>
                    <a:pt x="37" y="279"/>
                  </a:lnTo>
                  <a:lnTo>
                    <a:pt x="62" y="288"/>
                  </a:lnTo>
                  <a:lnTo>
                    <a:pt x="84" y="282"/>
                  </a:lnTo>
                  <a:lnTo>
                    <a:pt x="115" y="268"/>
                  </a:lnTo>
                  <a:lnTo>
                    <a:pt x="138" y="250"/>
                  </a:lnTo>
                  <a:lnTo>
                    <a:pt x="173" y="216"/>
                  </a:lnTo>
                  <a:lnTo>
                    <a:pt x="204" y="172"/>
                  </a:lnTo>
                  <a:lnTo>
                    <a:pt x="230" y="119"/>
                  </a:lnTo>
                  <a:lnTo>
                    <a:pt x="244" y="87"/>
                  </a:lnTo>
                  <a:lnTo>
                    <a:pt x="251" y="6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3" name="Freeform 31"/>
            <p:cNvSpPr>
              <a:spLocks/>
            </p:cNvSpPr>
            <p:nvPr/>
          </p:nvSpPr>
          <p:spPr bwMode="auto">
            <a:xfrm>
              <a:off x="4049" y="2272"/>
              <a:ext cx="269" cy="300"/>
            </a:xfrm>
            <a:custGeom>
              <a:avLst/>
              <a:gdLst>
                <a:gd name="T0" fmla="*/ 261 w 269"/>
                <a:gd name="T1" fmla="*/ 38 h 300"/>
                <a:gd name="T2" fmla="*/ 268 w 269"/>
                <a:gd name="T3" fmla="*/ 18 h 300"/>
                <a:gd name="T4" fmla="*/ 255 w 269"/>
                <a:gd name="T5" fmla="*/ 3 h 300"/>
                <a:gd name="T6" fmla="*/ 236 w 269"/>
                <a:gd name="T7" fmla="*/ 0 h 300"/>
                <a:gd name="T8" fmla="*/ 197 w 269"/>
                <a:gd name="T9" fmla="*/ 20 h 300"/>
                <a:gd name="T10" fmla="*/ 149 w 269"/>
                <a:gd name="T11" fmla="*/ 42 h 300"/>
                <a:gd name="T12" fmla="*/ 112 w 269"/>
                <a:gd name="T13" fmla="*/ 62 h 300"/>
                <a:gd name="T14" fmla="*/ 83 w 269"/>
                <a:gd name="T15" fmla="*/ 91 h 300"/>
                <a:gd name="T16" fmla="*/ 69 w 269"/>
                <a:gd name="T17" fmla="*/ 116 h 300"/>
                <a:gd name="T18" fmla="*/ 61 w 269"/>
                <a:gd name="T19" fmla="*/ 156 h 300"/>
                <a:gd name="T20" fmla="*/ 65 w 269"/>
                <a:gd name="T21" fmla="*/ 190 h 300"/>
                <a:gd name="T22" fmla="*/ 74 w 269"/>
                <a:gd name="T23" fmla="*/ 211 h 300"/>
                <a:gd name="T24" fmla="*/ 93 w 269"/>
                <a:gd name="T25" fmla="*/ 234 h 300"/>
                <a:gd name="T26" fmla="*/ 95 w 269"/>
                <a:gd name="T27" fmla="*/ 249 h 300"/>
                <a:gd name="T28" fmla="*/ 77 w 269"/>
                <a:gd name="T29" fmla="*/ 259 h 300"/>
                <a:gd name="T30" fmla="*/ 56 w 269"/>
                <a:gd name="T31" fmla="*/ 264 h 300"/>
                <a:gd name="T32" fmla="*/ 30 w 269"/>
                <a:gd name="T33" fmla="*/ 282 h 300"/>
                <a:gd name="T34" fmla="*/ 19 w 269"/>
                <a:gd name="T35" fmla="*/ 270 h 300"/>
                <a:gd name="T36" fmla="*/ 0 w 269"/>
                <a:gd name="T37" fmla="*/ 277 h 300"/>
                <a:gd name="T38" fmla="*/ 4 w 269"/>
                <a:gd name="T39" fmla="*/ 297 h 300"/>
                <a:gd name="T40" fmla="*/ 17 w 269"/>
                <a:gd name="T41" fmla="*/ 299 h 300"/>
                <a:gd name="T42" fmla="*/ 37 w 269"/>
                <a:gd name="T43" fmla="*/ 298 h 300"/>
                <a:gd name="T44" fmla="*/ 59 w 269"/>
                <a:gd name="T45" fmla="*/ 277 h 300"/>
                <a:gd name="T46" fmla="*/ 88 w 269"/>
                <a:gd name="T47" fmla="*/ 272 h 300"/>
                <a:gd name="T48" fmla="*/ 113 w 269"/>
                <a:gd name="T49" fmla="*/ 262 h 300"/>
                <a:gd name="T50" fmla="*/ 121 w 269"/>
                <a:gd name="T51" fmla="*/ 248 h 300"/>
                <a:gd name="T52" fmla="*/ 114 w 269"/>
                <a:gd name="T53" fmla="*/ 234 h 300"/>
                <a:gd name="T54" fmla="*/ 93 w 269"/>
                <a:gd name="T55" fmla="*/ 201 h 300"/>
                <a:gd name="T56" fmla="*/ 80 w 269"/>
                <a:gd name="T57" fmla="*/ 170 h 300"/>
                <a:gd name="T58" fmla="*/ 88 w 269"/>
                <a:gd name="T59" fmla="*/ 141 h 300"/>
                <a:gd name="T60" fmla="*/ 96 w 269"/>
                <a:gd name="T61" fmla="*/ 121 h 300"/>
                <a:gd name="T62" fmla="*/ 107 w 269"/>
                <a:gd name="T63" fmla="*/ 105 h 300"/>
                <a:gd name="T64" fmla="*/ 122 w 269"/>
                <a:gd name="T65" fmla="*/ 88 h 300"/>
                <a:gd name="T66" fmla="*/ 139 w 269"/>
                <a:gd name="T67" fmla="*/ 78 h 300"/>
                <a:gd name="T68" fmla="*/ 168 w 269"/>
                <a:gd name="T69" fmla="*/ 64 h 300"/>
                <a:gd name="T70" fmla="*/ 206 w 269"/>
                <a:gd name="T71" fmla="*/ 55 h 300"/>
                <a:gd name="T72" fmla="*/ 228 w 269"/>
                <a:gd name="T73" fmla="*/ 51 h 300"/>
                <a:gd name="T74" fmla="*/ 251 w 269"/>
                <a:gd name="T75" fmla="*/ 45 h 300"/>
                <a:gd name="T76" fmla="*/ 261 w 269"/>
                <a:gd name="T77" fmla="*/ 3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00">
                  <a:moveTo>
                    <a:pt x="261" y="38"/>
                  </a:moveTo>
                  <a:lnTo>
                    <a:pt x="268" y="18"/>
                  </a:lnTo>
                  <a:lnTo>
                    <a:pt x="255" y="3"/>
                  </a:lnTo>
                  <a:lnTo>
                    <a:pt x="236" y="0"/>
                  </a:lnTo>
                  <a:lnTo>
                    <a:pt x="197" y="20"/>
                  </a:lnTo>
                  <a:lnTo>
                    <a:pt x="149" y="42"/>
                  </a:lnTo>
                  <a:lnTo>
                    <a:pt x="112" y="62"/>
                  </a:lnTo>
                  <a:lnTo>
                    <a:pt x="83" y="91"/>
                  </a:lnTo>
                  <a:lnTo>
                    <a:pt x="69" y="116"/>
                  </a:lnTo>
                  <a:lnTo>
                    <a:pt x="61" y="156"/>
                  </a:lnTo>
                  <a:lnTo>
                    <a:pt x="65" y="190"/>
                  </a:lnTo>
                  <a:lnTo>
                    <a:pt x="74" y="211"/>
                  </a:lnTo>
                  <a:lnTo>
                    <a:pt x="93" y="234"/>
                  </a:lnTo>
                  <a:lnTo>
                    <a:pt x="95" y="249"/>
                  </a:lnTo>
                  <a:lnTo>
                    <a:pt x="77" y="259"/>
                  </a:lnTo>
                  <a:lnTo>
                    <a:pt x="56" y="264"/>
                  </a:lnTo>
                  <a:lnTo>
                    <a:pt x="30" y="282"/>
                  </a:lnTo>
                  <a:lnTo>
                    <a:pt x="19" y="270"/>
                  </a:lnTo>
                  <a:lnTo>
                    <a:pt x="0" y="277"/>
                  </a:lnTo>
                  <a:lnTo>
                    <a:pt x="4" y="297"/>
                  </a:lnTo>
                  <a:lnTo>
                    <a:pt x="17" y="299"/>
                  </a:lnTo>
                  <a:lnTo>
                    <a:pt x="37" y="298"/>
                  </a:lnTo>
                  <a:lnTo>
                    <a:pt x="59" y="277"/>
                  </a:lnTo>
                  <a:lnTo>
                    <a:pt x="88" y="272"/>
                  </a:lnTo>
                  <a:lnTo>
                    <a:pt x="113" y="262"/>
                  </a:lnTo>
                  <a:lnTo>
                    <a:pt x="121" y="248"/>
                  </a:lnTo>
                  <a:lnTo>
                    <a:pt x="114" y="234"/>
                  </a:lnTo>
                  <a:lnTo>
                    <a:pt x="93" y="201"/>
                  </a:lnTo>
                  <a:lnTo>
                    <a:pt x="80" y="170"/>
                  </a:lnTo>
                  <a:lnTo>
                    <a:pt x="88" y="141"/>
                  </a:lnTo>
                  <a:lnTo>
                    <a:pt x="96" y="121"/>
                  </a:lnTo>
                  <a:lnTo>
                    <a:pt x="107" y="105"/>
                  </a:lnTo>
                  <a:lnTo>
                    <a:pt x="122" y="88"/>
                  </a:lnTo>
                  <a:lnTo>
                    <a:pt x="139" y="78"/>
                  </a:lnTo>
                  <a:lnTo>
                    <a:pt x="168" y="64"/>
                  </a:lnTo>
                  <a:lnTo>
                    <a:pt x="206" y="55"/>
                  </a:lnTo>
                  <a:lnTo>
                    <a:pt x="228" y="51"/>
                  </a:lnTo>
                  <a:lnTo>
                    <a:pt x="251" y="45"/>
                  </a:lnTo>
                  <a:lnTo>
                    <a:pt x="261" y="3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4" name="Freeform 32"/>
            <p:cNvSpPr>
              <a:spLocks/>
            </p:cNvSpPr>
            <p:nvPr/>
          </p:nvSpPr>
          <p:spPr bwMode="auto">
            <a:xfrm>
              <a:off x="3892" y="2222"/>
              <a:ext cx="230" cy="188"/>
            </a:xfrm>
            <a:custGeom>
              <a:avLst/>
              <a:gdLst>
                <a:gd name="T0" fmla="*/ 229 w 230"/>
                <a:gd name="T1" fmla="*/ 174 h 188"/>
                <a:gd name="T2" fmla="*/ 217 w 230"/>
                <a:gd name="T3" fmla="*/ 187 h 188"/>
                <a:gd name="T4" fmla="*/ 183 w 230"/>
                <a:gd name="T5" fmla="*/ 180 h 188"/>
                <a:gd name="T6" fmla="*/ 155 w 230"/>
                <a:gd name="T7" fmla="*/ 162 h 188"/>
                <a:gd name="T8" fmla="*/ 138 w 230"/>
                <a:gd name="T9" fmla="*/ 132 h 188"/>
                <a:gd name="T10" fmla="*/ 142 w 230"/>
                <a:gd name="T11" fmla="*/ 87 h 188"/>
                <a:gd name="T12" fmla="*/ 151 w 230"/>
                <a:gd name="T13" fmla="*/ 46 h 188"/>
                <a:gd name="T14" fmla="*/ 150 w 230"/>
                <a:gd name="T15" fmla="*/ 36 h 188"/>
                <a:gd name="T16" fmla="*/ 140 w 230"/>
                <a:gd name="T17" fmla="*/ 32 h 188"/>
                <a:gd name="T18" fmla="*/ 109 w 230"/>
                <a:gd name="T19" fmla="*/ 49 h 188"/>
                <a:gd name="T20" fmla="*/ 66 w 230"/>
                <a:gd name="T21" fmla="*/ 88 h 188"/>
                <a:gd name="T22" fmla="*/ 33 w 230"/>
                <a:gd name="T23" fmla="*/ 119 h 188"/>
                <a:gd name="T24" fmla="*/ 16 w 230"/>
                <a:gd name="T25" fmla="*/ 135 h 188"/>
                <a:gd name="T26" fmla="*/ 2 w 230"/>
                <a:gd name="T27" fmla="*/ 132 h 188"/>
                <a:gd name="T28" fmla="*/ 0 w 230"/>
                <a:gd name="T29" fmla="*/ 118 h 188"/>
                <a:gd name="T30" fmla="*/ 12 w 230"/>
                <a:gd name="T31" fmla="*/ 86 h 188"/>
                <a:gd name="T32" fmla="*/ 20 w 230"/>
                <a:gd name="T33" fmla="*/ 55 h 188"/>
                <a:gd name="T34" fmla="*/ 36 w 230"/>
                <a:gd name="T35" fmla="*/ 21 h 188"/>
                <a:gd name="T36" fmla="*/ 27 w 230"/>
                <a:gd name="T37" fmla="*/ 12 h 188"/>
                <a:gd name="T38" fmla="*/ 29 w 230"/>
                <a:gd name="T39" fmla="*/ 5 h 188"/>
                <a:gd name="T40" fmla="*/ 41 w 230"/>
                <a:gd name="T41" fmla="*/ 3 h 188"/>
                <a:gd name="T42" fmla="*/ 52 w 230"/>
                <a:gd name="T43" fmla="*/ 13 h 188"/>
                <a:gd name="T44" fmla="*/ 44 w 230"/>
                <a:gd name="T45" fmla="*/ 35 h 188"/>
                <a:gd name="T46" fmla="*/ 34 w 230"/>
                <a:gd name="T47" fmla="*/ 52 h 188"/>
                <a:gd name="T48" fmla="*/ 27 w 230"/>
                <a:gd name="T49" fmla="*/ 77 h 188"/>
                <a:gd name="T50" fmla="*/ 30 w 230"/>
                <a:gd name="T51" fmla="*/ 91 h 188"/>
                <a:gd name="T52" fmla="*/ 53 w 230"/>
                <a:gd name="T53" fmla="*/ 74 h 188"/>
                <a:gd name="T54" fmla="*/ 90 w 230"/>
                <a:gd name="T55" fmla="*/ 40 h 188"/>
                <a:gd name="T56" fmla="*/ 108 w 230"/>
                <a:gd name="T57" fmla="*/ 25 h 188"/>
                <a:gd name="T58" fmla="*/ 135 w 230"/>
                <a:gd name="T59" fmla="*/ 10 h 188"/>
                <a:gd name="T60" fmla="*/ 156 w 230"/>
                <a:gd name="T61" fmla="*/ 0 h 188"/>
                <a:gd name="T62" fmla="*/ 174 w 230"/>
                <a:gd name="T63" fmla="*/ 5 h 188"/>
                <a:gd name="T64" fmla="*/ 180 w 230"/>
                <a:gd name="T65" fmla="*/ 12 h 188"/>
                <a:gd name="T66" fmla="*/ 173 w 230"/>
                <a:gd name="T67" fmla="*/ 44 h 188"/>
                <a:gd name="T68" fmla="*/ 163 w 230"/>
                <a:gd name="T69" fmla="*/ 82 h 188"/>
                <a:gd name="T70" fmla="*/ 166 w 230"/>
                <a:gd name="T71" fmla="*/ 104 h 188"/>
                <a:gd name="T72" fmla="*/ 172 w 230"/>
                <a:gd name="T73" fmla="*/ 128 h 188"/>
                <a:gd name="T74" fmla="*/ 198 w 230"/>
                <a:gd name="T75" fmla="*/ 130 h 188"/>
                <a:gd name="T76" fmla="*/ 225 w 230"/>
                <a:gd name="T77" fmla="*/ 139 h 188"/>
                <a:gd name="T78" fmla="*/ 229 w 230"/>
                <a:gd name="T79" fmla="*/ 153 h 188"/>
                <a:gd name="T80" fmla="*/ 229 w 230"/>
                <a:gd name="T81"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188">
                  <a:moveTo>
                    <a:pt x="229" y="174"/>
                  </a:moveTo>
                  <a:lnTo>
                    <a:pt x="217" y="187"/>
                  </a:lnTo>
                  <a:lnTo>
                    <a:pt x="183" y="180"/>
                  </a:lnTo>
                  <a:lnTo>
                    <a:pt x="155" y="162"/>
                  </a:lnTo>
                  <a:lnTo>
                    <a:pt x="138" y="132"/>
                  </a:lnTo>
                  <a:lnTo>
                    <a:pt x="142" y="87"/>
                  </a:lnTo>
                  <a:lnTo>
                    <a:pt x="151" y="46"/>
                  </a:lnTo>
                  <a:lnTo>
                    <a:pt x="150" y="36"/>
                  </a:lnTo>
                  <a:lnTo>
                    <a:pt x="140" y="32"/>
                  </a:lnTo>
                  <a:lnTo>
                    <a:pt x="109" y="49"/>
                  </a:lnTo>
                  <a:lnTo>
                    <a:pt x="66" y="88"/>
                  </a:lnTo>
                  <a:lnTo>
                    <a:pt x="33" y="119"/>
                  </a:lnTo>
                  <a:lnTo>
                    <a:pt x="16" y="135"/>
                  </a:lnTo>
                  <a:lnTo>
                    <a:pt x="2" y="132"/>
                  </a:lnTo>
                  <a:lnTo>
                    <a:pt x="0" y="118"/>
                  </a:lnTo>
                  <a:lnTo>
                    <a:pt x="12" y="86"/>
                  </a:lnTo>
                  <a:lnTo>
                    <a:pt x="20" y="55"/>
                  </a:lnTo>
                  <a:lnTo>
                    <a:pt x="36" y="21"/>
                  </a:lnTo>
                  <a:lnTo>
                    <a:pt x="27" y="12"/>
                  </a:lnTo>
                  <a:lnTo>
                    <a:pt x="29" y="5"/>
                  </a:lnTo>
                  <a:lnTo>
                    <a:pt x="41" y="3"/>
                  </a:lnTo>
                  <a:lnTo>
                    <a:pt x="52" y="13"/>
                  </a:lnTo>
                  <a:lnTo>
                    <a:pt x="44" y="35"/>
                  </a:lnTo>
                  <a:lnTo>
                    <a:pt x="34" y="52"/>
                  </a:lnTo>
                  <a:lnTo>
                    <a:pt x="27" y="77"/>
                  </a:lnTo>
                  <a:lnTo>
                    <a:pt x="30" y="91"/>
                  </a:lnTo>
                  <a:lnTo>
                    <a:pt x="53" y="74"/>
                  </a:lnTo>
                  <a:lnTo>
                    <a:pt x="90" y="40"/>
                  </a:lnTo>
                  <a:lnTo>
                    <a:pt x="108" y="25"/>
                  </a:lnTo>
                  <a:lnTo>
                    <a:pt x="135" y="10"/>
                  </a:lnTo>
                  <a:lnTo>
                    <a:pt x="156" y="0"/>
                  </a:lnTo>
                  <a:lnTo>
                    <a:pt x="174" y="5"/>
                  </a:lnTo>
                  <a:lnTo>
                    <a:pt x="180" y="12"/>
                  </a:lnTo>
                  <a:lnTo>
                    <a:pt x="173" y="44"/>
                  </a:lnTo>
                  <a:lnTo>
                    <a:pt x="163" y="82"/>
                  </a:lnTo>
                  <a:lnTo>
                    <a:pt x="166" y="104"/>
                  </a:lnTo>
                  <a:lnTo>
                    <a:pt x="172" y="128"/>
                  </a:lnTo>
                  <a:lnTo>
                    <a:pt x="198" y="130"/>
                  </a:lnTo>
                  <a:lnTo>
                    <a:pt x="225" y="139"/>
                  </a:lnTo>
                  <a:lnTo>
                    <a:pt x="229" y="153"/>
                  </a:lnTo>
                  <a:lnTo>
                    <a:pt x="229" y="1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5" name="Freeform 33"/>
            <p:cNvSpPr>
              <a:spLocks/>
            </p:cNvSpPr>
            <p:nvPr/>
          </p:nvSpPr>
          <p:spPr bwMode="auto">
            <a:xfrm>
              <a:off x="4001" y="1921"/>
              <a:ext cx="225" cy="288"/>
            </a:xfrm>
            <a:custGeom>
              <a:avLst/>
              <a:gdLst>
                <a:gd name="T0" fmla="*/ 219 w 225"/>
                <a:gd name="T1" fmla="*/ 78 h 288"/>
                <a:gd name="T2" fmla="*/ 224 w 225"/>
                <a:gd name="T3" fmla="*/ 48 h 288"/>
                <a:gd name="T4" fmla="*/ 223 w 225"/>
                <a:gd name="T5" fmla="*/ 35 h 288"/>
                <a:gd name="T6" fmla="*/ 215 w 225"/>
                <a:gd name="T7" fmla="*/ 25 h 288"/>
                <a:gd name="T8" fmla="*/ 203 w 225"/>
                <a:gd name="T9" fmla="*/ 13 h 288"/>
                <a:gd name="T10" fmla="*/ 183 w 225"/>
                <a:gd name="T11" fmla="*/ 4 h 288"/>
                <a:gd name="T12" fmla="*/ 150 w 225"/>
                <a:gd name="T13" fmla="*/ 0 h 288"/>
                <a:gd name="T14" fmla="*/ 136 w 225"/>
                <a:gd name="T15" fmla="*/ 6 h 288"/>
                <a:gd name="T16" fmla="*/ 120 w 225"/>
                <a:gd name="T17" fmla="*/ 12 h 288"/>
                <a:gd name="T18" fmla="*/ 110 w 225"/>
                <a:gd name="T19" fmla="*/ 23 h 288"/>
                <a:gd name="T20" fmla="*/ 97 w 225"/>
                <a:gd name="T21" fmla="*/ 35 h 288"/>
                <a:gd name="T22" fmla="*/ 84 w 225"/>
                <a:gd name="T23" fmla="*/ 54 h 288"/>
                <a:gd name="T24" fmla="*/ 72 w 225"/>
                <a:gd name="T25" fmla="*/ 75 h 288"/>
                <a:gd name="T26" fmla="*/ 63 w 225"/>
                <a:gd name="T27" fmla="*/ 91 h 288"/>
                <a:gd name="T28" fmla="*/ 52 w 225"/>
                <a:gd name="T29" fmla="*/ 106 h 288"/>
                <a:gd name="T30" fmla="*/ 43 w 225"/>
                <a:gd name="T31" fmla="*/ 119 h 288"/>
                <a:gd name="T32" fmla="*/ 29 w 225"/>
                <a:gd name="T33" fmla="*/ 135 h 288"/>
                <a:gd name="T34" fmla="*/ 16 w 225"/>
                <a:gd name="T35" fmla="*/ 148 h 288"/>
                <a:gd name="T36" fmla="*/ 10 w 225"/>
                <a:gd name="T37" fmla="*/ 161 h 288"/>
                <a:gd name="T38" fmla="*/ 1 w 225"/>
                <a:gd name="T39" fmla="*/ 183 h 288"/>
                <a:gd name="T40" fmla="*/ 0 w 225"/>
                <a:gd name="T41" fmla="*/ 200 h 288"/>
                <a:gd name="T42" fmla="*/ 0 w 225"/>
                <a:gd name="T43" fmla="*/ 214 h 288"/>
                <a:gd name="T44" fmla="*/ 11 w 225"/>
                <a:gd name="T45" fmla="*/ 231 h 288"/>
                <a:gd name="T46" fmla="*/ 24 w 225"/>
                <a:gd name="T47" fmla="*/ 249 h 288"/>
                <a:gd name="T48" fmla="*/ 41 w 225"/>
                <a:gd name="T49" fmla="*/ 264 h 288"/>
                <a:gd name="T50" fmla="*/ 54 w 225"/>
                <a:gd name="T51" fmla="*/ 279 h 288"/>
                <a:gd name="T52" fmla="*/ 76 w 225"/>
                <a:gd name="T53" fmla="*/ 287 h 288"/>
                <a:gd name="T54" fmla="*/ 108 w 225"/>
                <a:gd name="T55" fmla="*/ 280 h 288"/>
                <a:gd name="T56" fmla="*/ 128 w 225"/>
                <a:gd name="T57" fmla="*/ 266 h 288"/>
                <a:gd name="T58" fmla="*/ 150 w 225"/>
                <a:gd name="T59" fmla="*/ 243 h 288"/>
                <a:gd name="T60" fmla="*/ 171 w 225"/>
                <a:gd name="T61" fmla="*/ 213 h 288"/>
                <a:gd name="T62" fmla="*/ 186 w 225"/>
                <a:gd name="T63" fmla="*/ 182 h 288"/>
                <a:gd name="T64" fmla="*/ 199 w 225"/>
                <a:gd name="T65" fmla="*/ 155 h 288"/>
                <a:gd name="T66" fmla="*/ 207 w 225"/>
                <a:gd name="T67" fmla="*/ 130 h 288"/>
                <a:gd name="T68" fmla="*/ 211 w 225"/>
                <a:gd name="T69" fmla="*/ 115 h 288"/>
                <a:gd name="T70" fmla="*/ 220 w 225"/>
                <a:gd name="T71" fmla="*/ 93 h 288"/>
                <a:gd name="T72" fmla="*/ 219 w 225"/>
                <a:gd name="T73" fmla="*/ 7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288">
                  <a:moveTo>
                    <a:pt x="219" y="78"/>
                  </a:moveTo>
                  <a:lnTo>
                    <a:pt x="224" y="48"/>
                  </a:lnTo>
                  <a:lnTo>
                    <a:pt x="223" y="35"/>
                  </a:lnTo>
                  <a:lnTo>
                    <a:pt x="215" y="25"/>
                  </a:lnTo>
                  <a:lnTo>
                    <a:pt x="203" y="13"/>
                  </a:lnTo>
                  <a:lnTo>
                    <a:pt x="183" y="4"/>
                  </a:lnTo>
                  <a:lnTo>
                    <a:pt x="150" y="0"/>
                  </a:lnTo>
                  <a:lnTo>
                    <a:pt x="136" y="6"/>
                  </a:lnTo>
                  <a:lnTo>
                    <a:pt x="120" y="12"/>
                  </a:lnTo>
                  <a:lnTo>
                    <a:pt x="110" y="23"/>
                  </a:lnTo>
                  <a:lnTo>
                    <a:pt x="97" y="35"/>
                  </a:lnTo>
                  <a:lnTo>
                    <a:pt x="84" y="54"/>
                  </a:lnTo>
                  <a:lnTo>
                    <a:pt x="72" y="75"/>
                  </a:lnTo>
                  <a:lnTo>
                    <a:pt x="63" y="91"/>
                  </a:lnTo>
                  <a:lnTo>
                    <a:pt x="52" y="106"/>
                  </a:lnTo>
                  <a:lnTo>
                    <a:pt x="43" y="119"/>
                  </a:lnTo>
                  <a:lnTo>
                    <a:pt x="29" y="135"/>
                  </a:lnTo>
                  <a:lnTo>
                    <a:pt x="16" y="148"/>
                  </a:lnTo>
                  <a:lnTo>
                    <a:pt x="10" y="161"/>
                  </a:lnTo>
                  <a:lnTo>
                    <a:pt x="1" y="183"/>
                  </a:lnTo>
                  <a:lnTo>
                    <a:pt x="0" y="200"/>
                  </a:lnTo>
                  <a:lnTo>
                    <a:pt x="0" y="214"/>
                  </a:lnTo>
                  <a:lnTo>
                    <a:pt x="11" y="231"/>
                  </a:lnTo>
                  <a:lnTo>
                    <a:pt x="24" y="249"/>
                  </a:lnTo>
                  <a:lnTo>
                    <a:pt x="41" y="264"/>
                  </a:lnTo>
                  <a:lnTo>
                    <a:pt x="54" y="279"/>
                  </a:lnTo>
                  <a:lnTo>
                    <a:pt x="76" y="287"/>
                  </a:lnTo>
                  <a:lnTo>
                    <a:pt x="108" y="280"/>
                  </a:lnTo>
                  <a:lnTo>
                    <a:pt x="128" y="266"/>
                  </a:lnTo>
                  <a:lnTo>
                    <a:pt x="150" y="243"/>
                  </a:lnTo>
                  <a:lnTo>
                    <a:pt x="171" y="213"/>
                  </a:lnTo>
                  <a:lnTo>
                    <a:pt x="186" y="182"/>
                  </a:lnTo>
                  <a:lnTo>
                    <a:pt x="199" y="155"/>
                  </a:lnTo>
                  <a:lnTo>
                    <a:pt x="207" y="130"/>
                  </a:lnTo>
                  <a:lnTo>
                    <a:pt x="211" y="115"/>
                  </a:lnTo>
                  <a:lnTo>
                    <a:pt x="220" y="93"/>
                  </a:lnTo>
                  <a:lnTo>
                    <a:pt x="219" y="78"/>
                  </a:lnTo>
                </a:path>
              </a:pathLst>
            </a:custGeom>
            <a:solidFill>
              <a:srgbClr val="CC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6" name="Freeform 34"/>
            <p:cNvSpPr>
              <a:spLocks/>
            </p:cNvSpPr>
            <p:nvPr/>
          </p:nvSpPr>
          <p:spPr bwMode="auto">
            <a:xfrm>
              <a:off x="3994" y="1910"/>
              <a:ext cx="240" cy="304"/>
            </a:xfrm>
            <a:custGeom>
              <a:avLst/>
              <a:gdLst>
                <a:gd name="T0" fmla="*/ 223 w 240"/>
                <a:gd name="T1" fmla="*/ 41 h 304"/>
                <a:gd name="T2" fmla="*/ 188 w 240"/>
                <a:gd name="T3" fmla="*/ 41 h 304"/>
                <a:gd name="T4" fmla="*/ 153 w 240"/>
                <a:gd name="T5" fmla="*/ 101 h 304"/>
                <a:gd name="T6" fmla="*/ 170 w 240"/>
                <a:gd name="T7" fmla="*/ 42 h 304"/>
                <a:gd name="T8" fmla="*/ 147 w 240"/>
                <a:gd name="T9" fmla="*/ 20 h 304"/>
                <a:gd name="T10" fmla="*/ 110 w 240"/>
                <a:gd name="T11" fmla="*/ 50 h 304"/>
                <a:gd name="T12" fmla="*/ 139 w 240"/>
                <a:gd name="T13" fmla="*/ 102 h 304"/>
                <a:gd name="T14" fmla="*/ 125 w 240"/>
                <a:gd name="T15" fmla="*/ 104 h 304"/>
                <a:gd name="T16" fmla="*/ 97 w 240"/>
                <a:gd name="T17" fmla="*/ 67 h 304"/>
                <a:gd name="T18" fmla="*/ 61 w 240"/>
                <a:gd name="T19" fmla="*/ 129 h 304"/>
                <a:gd name="T20" fmla="*/ 61 w 240"/>
                <a:gd name="T21" fmla="*/ 184 h 304"/>
                <a:gd name="T22" fmla="*/ 89 w 240"/>
                <a:gd name="T23" fmla="*/ 218 h 304"/>
                <a:gd name="T24" fmla="*/ 35 w 240"/>
                <a:gd name="T25" fmla="*/ 167 h 304"/>
                <a:gd name="T26" fmla="*/ 12 w 240"/>
                <a:gd name="T27" fmla="*/ 216 h 304"/>
                <a:gd name="T28" fmla="*/ 44 w 240"/>
                <a:gd name="T29" fmla="*/ 263 h 304"/>
                <a:gd name="T30" fmla="*/ 86 w 240"/>
                <a:gd name="T31" fmla="*/ 222 h 304"/>
                <a:gd name="T32" fmla="*/ 123 w 240"/>
                <a:gd name="T33" fmla="*/ 157 h 304"/>
                <a:gd name="T34" fmla="*/ 152 w 240"/>
                <a:gd name="T35" fmla="*/ 107 h 304"/>
                <a:gd name="T36" fmla="*/ 208 w 240"/>
                <a:gd name="T37" fmla="*/ 99 h 304"/>
                <a:gd name="T38" fmla="*/ 200 w 240"/>
                <a:gd name="T39" fmla="*/ 116 h 304"/>
                <a:gd name="T40" fmla="*/ 148 w 240"/>
                <a:gd name="T41" fmla="*/ 123 h 304"/>
                <a:gd name="T42" fmla="*/ 119 w 240"/>
                <a:gd name="T43" fmla="*/ 191 h 304"/>
                <a:gd name="T44" fmla="*/ 149 w 240"/>
                <a:gd name="T45" fmla="*/ 211 h 304"/>
                <a:gd name="T46" fmla="*/ 172 w 240"/>
                <a:gd name="T47" fmla="*/ 210 h 304"/>
                <a:gd name="T48" fmla="*/ 123 w 240"/>
                <a:gd name="T49" fmla="*/ 229 h 304"/>
                <a:gd name="T50" fmla="*/ 94 w 240"/>
                <a:gd name="T51" fmla="*/ 239 h 304"/>
                <a:gd name="T52" fmla="*/ 63 w 240"/>
                <a:gd name="T53" fmla="*/ 265 h 304"/>
                <a:gd name="T54" fmla="*/ 72 w 240"/>
                <a:gd name="T55" fmla="*/ 288 h 304"/>
                <a:gd name="T56" fmla="*/ 131 w 240"/>
                <a:gd name="T57" fmla="*/ 268 h 304"/>
                <a:gd name="T58" fmla="*/ 173 w 240"/>
                <a:gd name="T59" fmla="*/ 222 h 304"/>
                <a:gd name="T60" fmla="*/ 207 w 240"/>
                <a:gd name="T61" fmla="*/ 152 h 304"/>
                <a:gd name="T62" fmla="*/ 216 w 240"/>
                <a:gd name="T63" fmla="*/ 155 h 304"/>
                <a:gd name="T64" fmla="*/ 184 w 240"/>
                <a:gd name="T65" fmla="*/ 230 h 304"/>
                <a:gd name="T66" fmla="*/ 117 w 240"/>
                <a:gd name="T67" fmla="*/ 298 h 304"/>
                <a:gd name="T68" fmla="*/ 47 w 240"/>
                <a:gd name="T69" fmla="*/ 291 h 304"/>
                <a:gd name="T70" fmla="*/ 20 w 240"/>
                <a:gd name="T71" fmla="*/ 259 h 304"/>
                <a:gd name="T72" fmla="*/ 4 w 240"/>
                <a:gd name="T73" fmla="*/ 199 h 304"/>
                <a:gd name="T74" fmla="*/ 27 w 240"/>
                <a:gd name="T75" fmla="*/ 150 h 304"/>
                <a:gd name="T76" fmla="*/ 62 w 240"/>
                <a:gd name="T77" fmla="*/ 104 h 304"/>
                <a:gd name="T78" fmla="*/ 106 w 240"/>
                <a:gd name="T79" fmla="*/ 41 h 304"/>
                <a:gd name="T80" fmla="*/ 159 w 240"/>
                <a:gd name="T81" fmla="*/ 0 h 304"/>
                <a:gd name="T82" fmla="*/ 218 w 240"/>
                <a:gd name="T83" fmla="*/ 23 h 304"/>
                <a:gd name="T84" fmla="*/ 232 w 240"/>
                <a:gd name="T85" fmla="*/ 78 h 304"/>
                <a:gd name="T86" fmla="*/ 221 w 240"/>
                <a:gd name="T87" fmla="*/ 11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4">
                  <a:moveTo>
                    <a:pt x="223" y="84"/>
                  </a:moveTo>
                  <a:lnTo>
                    <a:pt x="226" y="58"/>
                  </a:lnTo>
                  <a:lnTo>
                    <a:pt x="223" y="41"/>
                  </a:lnTo>
                  <a:lnTo>
                    <a:pt x="202" y="26"/>
                  </a:lnTo>
                  <a:lnTo>
                    <a:pt x="186" y="20"/>
                  </a:lnTo>
                  <a:lnTo>
                    <a:pt x="188" y="41"/>
                  </a:lnTo>
                  <a:lnTo>
                    <a:pt x="178" y="71"/>
                  </a:lnTo>
                  <a:lnTo>
                    <a:pt x="161" y="95"/>
                  </a:lnTo>
                  <a:lnTo>
                    <a:pt x="153" y="101"/>
                  </a:lnTo>
                  <a:lnTo>
                    <a:pt x="157" y="84"/>
                  </a:lnTo>
                  <a:lnTo>
                    <a:pt x="169" y="62"/>
                  </a:lnTo>
                  <a:lnTo>
                    <a:pt x="170" y="42"/>
                  </a:lnTo>
                  <a:lnTo>
                    <a:pt x="170" y="31"/>
                  </a:lnTo>
                  <a:lnTo>
                    <a:pt x="165" y="16"/>
                  </a:lnTo>
                  <a:lnTo>
                    <a:pt x="147" y="20"/>
                  </a:lnTo>
                  <a:lnTo>
                    <a:pt x="130" y="27"/>
                  </a:lnTo>
                  <a:lnTo>
                    <a:pt x="115" y="42"/>
                  </a:lnTo>
                  <a:lnTo>
                    <a:pt x="110" y="50"/>
                  </a:lnTo>
                  <a:lnTo>
                    <a:pt x="111" y="73"/>
                  </a:lnTo>
                  <a:lnTo>
                    <a:pt x="126" y="92"/>
                  </a:lnTo>
                  <a:lnTo>
                    <a:pt x="139" y="102"/>
                  </a:lnTo>
                  <a:lnTo>
                    <a:pt x="145" y="104"/>
                  </a:lnTo>
                  <a:lnTo>
                    <a:pt x="140" y="115"/>
                  </a:lnTo>
                  <a:lnTo>
                    <a:pt x="125" y="104"/>
                  </a:lnTo>
                  <a:lnTo>
                    <a:pt x="106" y="87"/>
                  </a:lnTo>
                  <a:lnTo>
                    <a:pt x="97" y="75"/>
                  </a:lnTo>
                  <a:lnTo>
                    <a:pt x="97" y="67"/>
                  </a:lnTo>
                  <a:lnTo>
                    <a:pt x="85" y="84"/>
                  </a:lnTo>
                  <a:lnTo>
                    <a:pt x="74" y="107"/>
                  </a:lnTo>
                  <a:lnTo>
                    <a:pt x="61" y="129"/>
                  </a:lnTo>
                  <a:lnTo>
                    <a:pt x="44" y="145"/>
                  </a:lnTo>
                  <a:lnTo>
                    <a:pt x="49" y="166"/>
                  </a:lnTo>
                  <a:lnTo>
                    <a:pt x="61" y="184"/>
                  </a:lnTo>
                  <a:lnTo>
                    <a:pt x="80" y="198"/>
                  </a:lnTo>
                  <a:lnTo>
                    <a:pt x="94" y="208"/>
                  </a:lnTo>
                  <a:lnTo>
                    <a:pt x="89" y="218"/>
                  </a:lnTo>
                  <a:lnTo>
                    <a:pt x="69" y="203"/>
                  </a:lnTo>
                  <a:lnTo>
                    <a:pt x="52" y="186"/>
                  </a:lnTo>
                  <a:lnTo>
                    <a:pt x="35" y="167"/>
                  </a:lnTo>
                  <a:lnTo>
                    <a:pt x="32" y="156"/>
                  </a:lnTo>
                  <a:lnTo>
                    <a:pt x="19" y="179"/>
                  </a:lnTo>
                  <a:lnTo>
                    <a:pt x="12" y="216"/>
                  </a:lnTo>
                  <a:lnTo>
                    <a:pt x="21" y="233"/>
                  </a:lnTo>
                  <a:lnTo>
                    <a:pt x="32" y="250"/>
                  </a:lnTo>
                  <a:lnTo>
                    <a:pt x="44" y="263"/>
                  </a:lnTo>
                  <a:lnTo>
                    <a:pt x="61" y="256"/>
                  </a:lnTo>
                  <a:lnTo>
                    <a:pt x="82" y="239"/>
                  </a:lnTo>
                  <a:lnTo>
                    <a:pt x="86" y="222"/>
                  </a:lnTo>
                  <a:lnTo>
                    <a:pt x="97" y="206"/>
                  </a:lnTo>
                  <a:lnTo>
                    <a:pt x="111" y="188"/>
                  </a:lnTo>
                  <a:lnTo>
                    <a:pt x="123" y="157"/>
                  </a:lnTo>
                  <a:lnTo>
                    <a:pt x="132" y="129"/>
                  </a:lnTo>
                  <a:lnTo>
                    <a:pt x="143" y="114"/>
                  </a:lnTo>
                  <a:lnTo>
                    <a:pt x="152" y="107"/>
                  </a:lnTo>
                  <a:lnTo>
                    <a:pt x="164" y="111"/>
                  </a:lnTo>
                  <a:lnTo>
                    <a:pt x="189" y="109"/>
                  </a:lnTo>
                  <a:lnTo>
                    <a:pt x="208" y="99"/>
                  </a:lnTo>
                  <a:lnTo>
                    <a:pt x="221" y="94"/>
                  </a:lnTo>
                  <a:lnTo>
                    <a:pt x="216" y="104"/>
                  </a:lnTo>
                  <a:lnTo>
                    <a:pt x="200" y="116"/>
                  </a:lnTo>
                  <a:lnTo>
                    <a:pt x="180" y="121"/>
                  </a:lnTo>
                  <a:lnTo>
                    <a:pt x="162" y="125"/>
                  </a:lnTo>
                  <a:lnTo>
                    <a:pt x="148" y="123"/>
                  </a:lnTo>
                  <a:lnTo>
                    <a:pt x="137" y="152"/>
                  </a:lnTo>
                  <a:lnTo>
                    <a:pt x="130" y="173"/>
                  </a:lnTo>
                  <a:lnTo>
                    <a:pt x="119" y="191"/>
                  </a:lnTo>
                  <a:lnTo>
                    <a:pt x="111" y="209"/>
                  </a:lnTo>
                  <a:lnTo>
                    <a:pt x="122" y="217"/>
                  </a:lnTo>
                  <a:lnTo>
                    <a:pt x="149" y="211"/>
                  </a:lnTo>
                  <a:lnTo>
                    <a:pt x="167" y="204"/>
                  </a:lnTo>
                  <a:lnTo>
                    <a:pt x="180" y="199"/>
                  </a:lnTo>
                  <a:lnTo>
                    <a:pt x="172" y="210"/>
                  </a:lnTo>
                  <a:lnTo>
                    <a:pt x="158" y="217"/>
                  </a:lnTo>
                  <a:lnTo>
                    <a:pt x="136" y="221"/>
                  </a:lnTo>
                  <a:lnTo>
                    <a:pt x="123" y="229"/>
                  </a:lnTo>
                  <a:lnTo>
                    <a:pt x="108" y="227"/>
                  </a:lnTo>
                  <a:lnTo>
                    <a:pt x="99" y="229"/>
                  </a:lnTo>
                  <a:lnTo>
                    <a:pt x="94" y="239"/>
                  </a:lnTo>
                  <a:lnTo>
                    <a:pt x="83" y="251"/>
                  </a:lnTo>
                  <a:lnTo>
                    <a:pt x="74" y="261"/>
                  </a:lnTo>
                  <a:lnTo>
                    <a:pt x="63" y="265"/>
                  </a:lnTo>
                  <a:lnTo>
                    <a:pt x="55" y="273"/>
                  </a:lnTo>
                  <a:lnTo>
                    <a:pt x="57" y="281"/>
                  </a:lnTo>
                  <a:lnTo>
                    <a:pt x="72" y="288"/>
                  </a:lnTo>
                  <a:lnTo>
                    <a:pt x="92" y="289"/>
                  </a:lnTo>
                  <a:lnTo>
                    <a:pt x="113" y="281"/>
                  </a:lnTo>
                  <a:lnTo>
                    <a:pt x="131" y="268"/>
                  </a:lnTo>
                  <a:lnTo>
                    <a:pt x="146" y="259"/>
                  </a:lnTo>
                  <a:lnTo>
                    <a:pt x="157" y="243"/>
                  </a:lnTo>
                  <a:lnTo>
                    <a:pt x="173" y="222"/>
                  </a:lnTo>
                  <a:lnTo>
                    <a:pt x="179" y="206"/>
                  </a:lnTo>
                  <a:lnTo>
                    <a:pt x="189" y="187"/>
                  </a:lnTo>
                  <a:lnTo>
                    <a:pt x="207" y="152"/>
                  </a:lnTo>
                  <a:lnTo>
                    <a:pt x="219" y="118"/>
                  </a:lnTo>
                  <a:lnTo>
                    <a:pt x="225" y="127"/>
                  </a:lnTo>
                  <a:lnTo>
                    <a:pt x="216" y="155"/>
                  </a:lnTo>
                  <a:lnTo>
                    <a:pt x="207" y="184"/>
                  </a:lnTo>
                  <a:lnTo>
                    <a:pt x="193" y="210"/>
                  </a:lnTo>
                  <a:lnTo>
                    <a:pt x="184" y="230"/>
                  </a:lnTo>
                  <a:lnTo>
                    <a:pt x="163" y="258"/>
                  </a:lnTo>
                  <a:lnTo>
                    <a:pt x="138" y="286"/>
                  </a:lnTo>
                  <a:lnTo>
                    <a:pt x="117" y="298"/>
                  </a:lnTo>
                  <a:lnTo>
                    <a:pt x="92" y="303"/>
                  </a:lnTo>
                  <a:lnTo>
                    <a:pt x="68" y="298"/>
                  </a:lnTo>
                  <a:lnTo>
                    <a:pt x="47" y="291"/>
                  </a:lnTo>
                  <a:lnTo>
                    <a:pt x="38" y="278"/>
                  </a:lnTo>
                  <a:lnTo>
                    <a:pt x="34" y="273"/>
                  </a:lnTo>
                  <a:lnTo>
                    <a:pt x="20" y="259"/>
                  </a:lnTo>
                  <a:lnTo>
                    <a:pt x="8" y="241"/>
                  </a:lnTo>
                  <a:lnTo>
                    <a:pt x="0" y="219"/>
                  </a:lnTo>
                  <a:lnTo>
                    <a:pt x="4" y="199"/>
                  </a:lnTo>
                  <a:lnTo>
                    <a:pt x="8" y="176"/>
                  </a:lnTo>
                  <a:lnTo>
                    <a:pt x="15" y="161"/>
                  </a:lnTo>
                  <a:lnTo>
                    <a:pt x="27" y="150"/>
                  </a:lnTo>
                  <a:lnTo>
                    <a:pt x="41" y="134"/>
                  </a:lnTo>
                  <a:lnTo>
                    <a:pt x="51" y="120"/>
                  </a:lnTo>
                  <a:lnTo>
                    <a:pt x="62" y="104"/>
                  </a:lnTo>
                  <a:lnTo>
                    <a:pt x="76" y="82"/>
                  </a:lnTo>
                  <a:lnTo>
                    <a:pt x="94" y="58"/>
                  </a:lnTo>
                  <a:lnTo>
                    <a:pt x="106" y="41"/>
                  </a:lnTo>
                  <a:lnTo>
                    <a:pt x="124" y="20"/>
                  </a:lnTo>
                  <a:lnTo>
                    <a:pt x="143" y="9"/>
                  </a:lnTo>
                  <a:lnTo>
                    <a:pt x="159" y="0"/>
                  </a:lnTo>
                  <a:lnTo>
                    <a:pt x="182" y="5"/>
                  </a:lnTo>
                  <a:lnTo>
                    <a:pt x="204" y="13"/>
                  </a:lnTo>
                  <a:lnTo>
                    <a:pt x="218" y="23"/>
                  </a:lnTo>
                  <a:lnTo>
                    <a:pt x="235" y="38"/>
                  </a:lnTo>
                  <a:lnTo>
                    <a:pt x="239" y="59"/>
                  </a:lnTo>
                  <a:lnTo>
                    <a:pt x="232" y="78"/>
                  </a:lnTo>
                  <a:lnTo>
                    <a:pt x="236" y="102"/>
                  </a:lnTo>
                  <a:lnTo>
                    <a:pt x="228" y="116"/>
                  </a:lnTo>
                  <a:lnTo>
                    <a:pt x="221" y="113"/>
                  </a:lnTo>
                  <a:lnTo>
                    <a:pt x="221" y="94"/>
                  </a:lnTo>
                  <a:lnTo>
                    <a:pt x="223" y="8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347" name="Rectangle 35"/>
          <p:cNvSpPr>
            <a:spLocks noChangeArrowheads="1"/>
          </p:cNvSpPr>
          <p:nvPr/>
        </p:nvSpPr>
        <p:spPr bwMode="auto">
          <a:xfrm>
            <a:off x="9705976" y="25401"/>
            <a:ext cx="684213"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itchFamily="34" charset="0"/>
                <a:ea typeface="+mn-ea"/>
                <a:cs typeface="+mn-cs"/>
              </a:rPr>
              <a:t>14.3</a:t>
            </a:r>
          </a:p>
        </p:txBody>
      </p:sp>
    </p:spTree>
    <p:extLst>
      <p:ext uri="{BB962C8B-B14F-4D97-AF65-F5344CB8AC3E}">
        <p14:creationId xmlns:p14="http://schemas.microsoft.com/office/powerpoint/2010/main" val="261994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938" y="640081"/>
            <a:ext cx="2608655" cy="5257799"/>
          </a:xfrm>
        </p:spPr>
        <p:txBody>
          <a:bodyPr>
            <a:normAutofit/>
          </a:bodyPr>
          <a:lstStyle/>
          <a:p>
            <a:r>
              <a:rPr lang="en-US" sz="3600" b="1" dirty="0">
                <a:solidFill>
                  <a:srgbClr val="2C2C2C"/>
                </a:solidFill>
              </a:rPr>
              <a:t>Example 8</a:t>
            </a:r>
            <a:br>
              <a:rPr lang="en-US" sz="3600" b="1" dirty="0">
                <a:solidFill>
                  <a:srgbClr val="2C2C2C"/>
                </a:solidFill>
              </a:rPr>
            </a:br>
            <a:br>
              <a:rPr lang="en-US" sz="3600" b="1" dirty="0">
                <a:solidFill>
                  <a:srgbClr val="2C2C2C"/>
                </a:solidFill>
              </a:rPr>
            </a:br>
            <a:r>
              <a:rPr lang="en-US" sz="6000" b="1" dirty="0">
                <a:solidFill>
                  <a:srgbClr val="C00000"/>
                </a:solidFill>
              </a:rPr>
              <a:t>U Curve Theory</a:t>
            </a:r>
            <a:endParaRPr lang="en-US" sz="3600" b="1" dirty="0">
              <a:solidFill>
                <a:srgbClr val="C00000"/>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r="6147" b="2"/>
          <a:stretch/>
        </p:blipFill>
        <p:spPr>
          <a:xfrm>
            <a:off x="4062964" y="942538"/>
            <a:ext cx="7163222" cy="4808332"/>
          </a:xfrm>
          <a:prstGeom prst="rect">
            <a:avLst/>
          </a:prstGeom>
          <a:effectLst/>
        </p:spPr>
      </p:pic>
      <p:sp>
        <p:nvSpPr>
          <p:cNvPr id="3" name="Footer Placeholder 2"/>
          <p:cNvSpPr>
            <a:spLocks noGrp="1"/>
          </p:cNvSpPr>
          <p:nvPr>
            <p:ph type="ftr" sz="quarter" idx="10"/>
          </p:nvPr>
        </p:nvSpPr>
        <p:spPr>
          <a:xfrm>
            <a:off x="4038600"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rPr>
              <a:t>Dr Jugindar Singh</a:t>
            </a:r>
          </a:p>
        </p:txBody>
      </p:sp>
      <p:sp>
        <p:nvSpPr>
          <p:cNvPr id="8" name="TextBox 7">
            <a:extLst>
              <a:ext uri="{FF2B5EF4-FFF2-40B4-BE49-F238E27FC236}">
                <a16:creationId xmlns:a16="http://schemas.microsoft.com/office/drawing/2014/main" id="{E445B6D3-1D9C-4C02-890E-92F45B3CC37D}"/>
              </a:ext>
            </a:extLst>
          </p:cNvPr>
          <p:cNvSpPr txBox="1"/>
          <p:nvPr/>
        </p:nvSpPr>
        <p:spPr>
          <a:xfrm>
            <a:off x="4038599" y="5713214"/>
            <a:ext cx="58739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C00000"/>
                </a:solidFill>
                <a:effectLst/>
                <a:uLnTx/>
                <a:uFillTx/>
                <a:latin typeface="Times" panose="02020603050405020304" pitchFamily="18" charset="0"/>
                <a:ea typeface="+mn-ea"/>
                <a:cs typeface="+mn-cs"/>
              </a:rPr>
              <a:t>Oberg 1960</a:t>
            </a:r>
            <a:endParaRPr kumimoji="0" lang="en-MY"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59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A8524C-AB81-4AA7-838B-1898645FCB38}"/>
              </a:ext>
            </a:extLst>
          </p:cNvPr>
          <p:cNvSpPr>
            <a:spLocks noGrp="1"/>
          </p:cNvSpPr>
          <p:nvPr>
            <p:ph type="title"/>
          </p:nvPr>
        </p:nvSpPr>
        <p:spPr>
          <a:xfrm>
            <a:off x="722085" y="0"/>
            <a:ext cx="10515600" cy="671443"/>
          </a:xfrm>
        </p:spPr>
        <p:txBody>
          <a:bodyPr anchor="ctr">
            <a:normAutofit fontScale="90000"/>
          </a:bodyPr>
          <a:lstStyle/>
          <a:p>
            <a:r>
              <a:rPr lang="en-MY" sz="5200" dirty="0">
                <a:solidFill>
                  <a:srgbClr val="C00000"/>
                </a:solidFill>
              </a:rPr>
              <a:t>Example 9: Change Curve</a:t>
            </a:r>
          </a:p>
        </p:txBody>
      </p:sp>
      <p:pic>
        <p:nvPicPr>
          <p:cNvPr id="3" name="Picture 2">
            <a:extLst>
              <a:ext uri="{FF2B5EF4-FFF2-40B4-BE49-F238E27FC236}">
                <a16:creationId xmlns:a16="http://schemas.microsoft.com/office/drawing/2014/main" id="{47287A15-5017-46B7-A16C-7A0ED9010748}"/>
              </a:ext>
            </a:extLst>
          </p:cNvPr>
          <p:cNvPicPr>
            <a:picLocks noChangeAspect="1"/>
          </p:cNvPicPr>
          <p:nvPr/>
        </p:nvPicPr>
        <p:blipFill rotWithShape="1">
          <a:blip r:embed="rId2"/>
          <a:srcRect t="10667" r="-1" b="4666"/>
          <a:stretch/>
        </p:blipFill>
        <p:spPr>
          <a:xfrm>
            <a:off x="0" y="1030514"/>
            <a:ext cx="12192000" cy="5827486"/>
          </a:xfrm>
          <a:prstGeom prst="rect">
            <a:avLst/>
          </a:prstGeom>
          <a:ln>
            <a:solidFill>
              <a:schemeClr val="accent1"/>
            </a:solidFill>
          </a:ln>
        </p:spPr>
      </p:pic>
    </p:spTree>
    <p:extLst>
      <p:ext uri="{BB962C8B-B14F-4D97-AF65-F5344CB8AC3E}">
        <p14:creationId xmlns:p14="http://schemas.microsoft.com/office/powerpoint/2010/main" val="428641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0" y="-1"/>
            <a:ext cx="6324600" cy="4782483"/>
          </a:xfrm>
          <a:ln>
            <a:solidFill>
              <a:schemeClr val="accent1"/>
            </a:solidFill>
          </a:ln>
        </p:spPr>
        <p:txBody>
          <a:bodyPr/>
          <a:lstStyle/>
          <a:p>
            <a:pPr marL="609600" indent="-609600">
              <a:buNone/>
            </a:pPr>
            <a:r>
              <a:rPr lang="en-US" sz="3700" b="1" dirty="0">
                <a:solidFill>
                  <a:schemeClr val="bg2"/>
                </a:solidFill>
              </a:rPr>
              <a:t>    </a:t>
            </a:r>
            <a:r>
              <a:rPr lang="en-US" sz="3700" b="1" dirty="0">
                <a:solidFill>
                  <a:srgbClr val="002060"/>
                </a:solidFill>
              </a:rPr>
              <a:t>Example 10 </a:t>
            </a:r>
          </a:p>
          <a:p>
            <a:pPr marL="609600" indent="-609600">
              <a:buNone/>
            </a:pPr>
            <a:r>
              <a:rPr lang="en-US" sz="3600" b="1" dirty="0">
                <a:solidFill>
                  <a:srgbClr val="FF0000"/>
                </a:solidFill>
              </a:rPr>
              <a:t>Customer Satisfaction</a:t>
            </a:r>
          </a:p>
          <a:p>
            <a:pPr marL="609600" indent="-609600">
              <a:buNone/>
            </a:pPr>
            <a:r>
              <a:rPr lang="en-US" sz="2400" b="1" dirty="0">
                <a:solidFill>
                  <a:srgbClr val="FF0000"/>
                </a:solidFill>
                <a:latin typeface="Comic Sans MS" pitchFamily="66" charset="0"/>
              </a:rPr>
              <a:t>Kano Model: (</a:t>
            </a:r>
            <a:r>
              <a:rPr lang="en-US" sz="2400" b="1" dirty="0" err="1">
                <a:solidFill>
                  <a:srgbClr val="FF0000"/>
                </a:solidFill>
                <a:latin typeface="Comic Sans MS" pitchFamily="66" charset="0"/>
              </a:rPr>
              <a:t>Dr.Nariaki</a:t>
            </a:r>
            <a:r>
              <a:rPr lang="en-US" sz="2400" b="1" dirty="0">
                <a:solidFill>
                  <a:srgbClr val="FF0000"/>
                </a:solidFill>
                <a:latin typeface="Comic Sans MS" pitchFamily="66" charset="0"/>
              </a:rPr>
              <a:t> Kano)</a:t>
            </a:r>
          </a:p>
          <a:p>
            <a:pPr marL="609600" indent="-609600" algn="just">
              <a:buNone/>
            </a:pPr>
            <a:r>
              <a:rPr lang="en-US" sz="4000" b="1" dirty="0"/>
              <a:t>    </a:t>
            </a:r>
            <a:r>
              <a:rPr lang="en-US" sz="2000" b="1" dirty="0"/>
              <a:t>Kano model distinguishes between three types of product or service requirements which influence customer satisfaction in different ways when met.</a:t>
            </a:r>
          </a:p>
          <a:p>
            <a:pPr marL="609600" indent="-609600" algn="just">
              <a:buFontTx/>
              <a:buAutoNum type="arabicPeriod"/>
            </a:pPr>
            <a:r>
              <a:rPr lang="en-US" sz="2000" b="1" dirty="0"/>
              <a:t>Basic attributes</a:t>
            </a:r>
          </a:p>
          <a:p>
            <a:pPr marL="609600" indent="-609600" algn="just">
              <a:buFontTx/>
              <a:buAutoNum type="arabicPeriod"/>
            </a:pPr>
            <a:r>
              <a:rPr lang="en-US" sz="2000" b="1" dirty="0"/>
              <a:t>Performance attributes</a:t>
            </a:r>
          </a:p>
          <a:p>
            <a:pPr marL="609600" indent="-609600" algn="just">
              <a:buFontTx/>
              <a:buAutoNum type="arabicPeriod"/>
            </a:pPr>
            <a:r>
              <a:rPr lang="en-US" sz="2000" b="1" dirty="0"/>
              <a:t>Excitement attributes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32472"/>
            <a:ext cx="5867400" cy="41192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4851738"/>
            <a:ext cx="12192000" cy="1938992"/>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70C0"/>
                </a:solidFill>
                <a:effectLst/>
                <a:uLnTx/>
                <a:uFillTx/>
                <a:latin typeface="Calibri" panose="020F0502020204030204"/>
                <a:ea typeface="+mn-ea"/>
                <a:cs typeface="+mn-cs"/>
              </a:rPr>
              <a:t>Basic Needs:  </a:t>
            </a:r>
            <a:r>
              <a:rPr kumimoji="0" lang="en-US" sz="2000" b="1" i="1" u="none" strike="noStrike" kern="1200" cap="none" spc="0" normalizeH="0" baseline="0" noProof="0" dirty="0" err="1">
                <a:ln>
                  <a:noFill/>
                </a:ln>
                <a:solidFill>
                  <a:srgbClr val="0070C0"/>
                </a:solidFill>
                <a:effectLst/>
                <a:uLnTx/>
                <a:uFillTx/>
                <a:latin typeface="Calibri" panose="020F0502020204030204"/>
                <a:ea typeface="+mn-ea"/>
                <a:cs typeface="+mn-cs"/>
              </a:rPr>
              <a:t>Dissatisfiers</a:t>
            </a:r>
            <a:r>
              <a:rPr kumimoji="0" lang="en-US" sz="2000" b="0" i="1" u="none" strike="noStrike" kern="1200" cap="none" spc="0" normalizeH="0" baseline="0" noProof="0" dirty="0">
                <a:ln>
                  <a:noFill/>
                </a:ln>
                <a:solidFill>
                  <a:srgbClr val="FF0000"/>
                </a:solidFill>
                <a:effectLst/>
                <a:uLnTx/>
                <a:uFillTx/>
                <a:latin typeface="Calibri" panose="020F0502020204030204"/>
                <a:ea typeface="+mn-ea"/>
                <a:cs typeface="+mn-cs"/>
              </a:rPr>
              <a:t> is a product or service characteristics that the customer takes for granted. Absence of basic attributes results in extreme customer dissatisfaction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Performance Needs – Satisfiers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satisfier is something that customer want in their product or service, and usually ask for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Excitement Needs – Delighters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delighter is unspoken or unexpected requirement of a customer and can result into high level of customer satisfaction.</a:t>
            </a:r>
          </a:p>
        </p:txBody>
      </p:sp>
      <p:sp>
        <p:nvSpPr>
          <p:cNvPr id="3" name="Rectangle 2"/>
          <p:cNvSpPr/>
          <p:nvPr/>
        </p:nvSpPr>
        <p:spPr>
          <a:xfrm>
            <a:off x="6429828" y="67270"/>
            <a:ext cx="5762171" cy="646331"/>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Prof. Kano pointed out that not all product/service attributes have same role in satisfying customer needs</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97726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9B37F8-E99F-4C8C-A1F1-A4859404EA71}"/>
              </a:ext>
            </a:extLst>
          </p:cNvPr>
          <p:cNvSpPr txBox="1"/>
          <p:nvPr/>
        </p:nvSpPr>
        <p:spPr>
          <a:xfrm>
            <a:off x="43544" y="0"/>
            <a:ext cx="6792684" cy="6924973"/>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TABLE OF CONTENTS</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TITLE PAGE	 				                                                      </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TABLE OF CONTENTS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LIST OF TABLES                           </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LIST OF FIGURES</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LIST OF ABBREVIATIONS</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00100" algn="l"/>
                <a:tab pos="1143000" algn="l"/>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CHAPTER 1	INTRODUCTION</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028700" marR="0" lvl="0" indent="-228600" algn="l" defTabSz="914400" rtl="0" eaLnBrk="1" fontAlgn="auto" latinLnBrk="0" hangingPunct="1">
              <a:lnSpc>
                <a:spcPct val="100000"/>
              </a:lnSpc>
              <a:spcBef>
                <a:spcPts val="0"/>
              </a:spcBef>
              <a:spcAft>
                <a:spcPts val="0"/>
              </a:spcAft>
              <a:buClrTx/>
              <a:buSzTx/>
              <a:buFontTx/>
              <a:buNone/>
              <a:tabLst>
                <a:tab pos="571500" algn="l"/>
                <a:tab pos="1143000" algn="l"/>
                <a:tab pos="1485900" algn="l"/>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1.1	Background to the Study</a:t>
            </a:r>
          </a:p>
          <a:p>
            <a:pPr marL="1028700" marR="0" lvl="0" indent="-228600" algn="l" defTabSz="914400" rtl="0" eaLnBrk="1" fontAlgn="auto" latinLnBrk="0" hangingPunct="1">
              <a:lnSpc>
                <a:spcPct val="100000"/>
              </a:lnSpc>
              <a:spcBef>
                <a:spcPts val="0"/>
              </a:spcBef>
              <a:spcAft>
                <a:spcPts val="0"/>
              </a:spcAft>
              <a:buClrTx/>
              <a:buSzTx/>
              <a:buFontTx/>
              <a:buNone/>
              <a:tabLst>
                <a:tab pos="571500" algn="l"/>
                <a:tab pos="11430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1.2	Problem Statement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228600" algn="l" defTabSz="914400" rtl="0" eaLnBrk="1" fontAlgn="auto" latinLnBrk="0" hangingPunct="1">
              <a:lnSpc>
                <a:spcPct val="100000"/>
              </a:lnSpc>
              <a:spcBef>
                <a:spcPts val="0"/>
              </a:spcBef>
              <a:spcAft>
                <a:spcPts val="0"/>
              </a:spcAft>
              <a:buClrTx/>
              <a:buSzTx/>
              <a:buFontTx/>
              <a:buNone/>
              <a:tabLst>
                <a:tab pos="571500" algn="l"/>
                <a:tab pos="1485900" algn="l"/>
                <a:tab pos="17145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1.3	Objectives of the Study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1.4	Research Questions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1.5    Research Hypotheses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1.6	Significance of the Study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2286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1.7	Scope of the Study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2286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1.8    Limitations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342900" algn="l" defTabSz="914400" rtl="0" eaLnBrk="1" fontAlgn="auto" latinLnBrk="0" hangingPunct="1">
              <a:lnSpc>
                <a:spcPct val="100000"/>
              </a:lnSpc>
              <a:spcBef>
                <a:spcPts val="0"/>
              </a:spcBef>
              <a:spcAft>
                <a:spcPts val="0"/>
              </a:spcAft>
              <a:buClrTx/>
              <a:buSzTx/>
              <a:buFontTx/>
              <a:buNone/>
              <a:tabLst>
                <a:tab pos="571500" algn="l"/>
                <a:tab pos="14859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1.9	Definitions of Terms</a:t>
            </a: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CHAPTER 2 	REVIEW OF LITERATURE</a:t>
            </a:r>
            <a:endParaRPr kumimoji="0" lang="en-MY"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0" algn="l" defTabSz="914400" rtl="0" eaLnBrk="1" fontAlgn="auto" latinLnBrk="0" hangingPunct="1">
              <a:lnSpc>
                <a:spcPct val="100000"/>
              </a:lnSpc>
              <a:spcBef>
                <a:spcPts val="0"/>
              </a:spcBef>
              <a:spcAft>
                <a:spcPts val="0"/>
              </a:spcAft>
              <a:buClrTx/>
              <a:buSzTx/>
              <a:buFontTx/>
              <a:buNone/>
              <a:tabLst>
                <a:tab pos="1028700" algn="l"/>
                <a:tab pos="14859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2.1	Previous Studies Dependant Variable (Concept)</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0" marR="0" lvl="0" indent="0" algn="l" defTabSz="914400" rtl="0" eaLnBrk="1" fontAlgn="auto" latinLnBrk="0" hangingPunct="1">
              <a:lnSpc>
                <a:spcPct val="100000"/>
              </a:lnSpc>
              <a:spcBef>
                <a:spcPts val="0"/>
              </a:spcBef>
              <a:spcAft>
                <a:spcPts val="0"/>
              </a:spcAft>
              <a:buClrTx/>
              <a:buSzTx/>
              <a:buFontTx/>
              <a:buNone/>
              <a:tabLst>
                <a:tab pos="1028700" algn="l"/>
                <a:tab pos="14859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2.2    Previous studies Independent Variables(Concept)</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342900" algn="l" defTabSz="914400" rtl="0" eaLnBrk="1" fontAlgn="auto" latinLnBrk="0" hangingPunct="1">
              <a:lnSpc>
                <a:spcPct val="100000"/>
              </a:lnSpc>
              <a:spcBef>
                <a:spcPts val="0"/>
              </a:spcBef>
              <a:spcAft>
                <a:spcPts val="0"/>
              </a:spcAft>
              <a:buClrTx/>
              <a:buSzTx/>
              <a:buFontTx/>
              <a:buNone/>
              <a:tabLst>
                <a:tab pos="1485900" algn="l"/>
                <a:tab pos="1600200" algn="l"/>
                <a:tab pos="19431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Independent Variable 1	</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342900" algn="l" defTabSz="914400" rtl="0" eaLnBrk="1" fontAlgn="auto" latinLnBrk="0" hangingPunct="1">
              <a:lnSpc>
                <a:spcPct val="100000"/>
              </a:lnSpc>
              <a:spcBef>
                <a:spcPts val="0"/>
              </a:spcBef>
              <a:spcAft>
                <a:spcPts val="0"/>
              </a:spcAft>
              <a:buClrTx/>
              <a:buSzTx/>
              <a:buFontTx/>
              <a:buNone/>
              <a:tabLst>
                <a:tab pos="1143000" algn="l"/>
                <a:tab pos="1485900" algn="l"/>
                <a:tab pos="1714500" algn="l"/>
                <a:tab pos="19431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Independent Variable 2</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342900" algn="l" defTabSz="914400" rtl="0" eaLnBrk="1" fontAlgn="auto" latinLnBrk="0" hangingPunct="1">
              <a:lnSpc>
                <a:spcPct val="100000"/>
              </a:lnSpc>
              <a:spcBef>
                <a:spcPts val="0"/>
              </a:spcBef>
              <a:spcAft>
                <a:spcPts val="0"/>
              </a:spcAft>
              <a:buClrTx/>
              <a:buSzTx/>
              <a:buFontTx/>
              <a:buNone/>
              <a:tabLst>
                <a:tab pos="1143000" algn="l"/>
                <a:tab pos="1485900" algn="l"/>
                <a:tab pos="1714500" algn="l"/>
                <a:tab pos="19431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2.3   Relationship between Ind. Variable 1 and DV</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342900" algn="l" defTabSz="914400" rtl="0" eaLnBrk="1" fontAlgn="auto" latinLnBrk="0" hangingPunct="1">
              <a:lnSpc>
                <a:spcPct val="100000"/>
              </a:lnSpc>
              <a:spcBef>
                <a:spcPts val="0"/>
              </a:spcBef>
              <a:spcAft>
                <a:spcPts val="0"/>
              </a:spcAft>
              <a:buClrTx/>
              <a:buSzTx/>
              <a:buFontTx/>
              <a:buNone/>
              <a:tabLst>
                <a:tab pos="1143000" algn="l"/>
                <a:tab pos="1485900" algn="l"/>
                <a:tab pos="1714500" algn="l"/>
                <a:tab pos="19431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2.4   Relationship between Ind. Variable 2 and DV </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800100" marR="0" lvl="0" indent="342900" algn="l" defTabSz="914400" rtl="0" eaLnBrk="1" fontAlgn="auto" latinLnBrk="0" hangingPunct="1">
              <a:lnSpc>
                <a:spcPct val="100000"/>
              </a:lnSpc>
              <a:spcBef>
                <a:spcPts val="0"/>
              </a:spcBef>
              <a:spcAft>
                <a:spcPts val="0"/>
              </a:spcAft>
              <a:buClrTx/>
              <a:buSzTx/>
              <a:buFontTx/>
              <a:buNone/>
              <a:tabLst>
                <a:tab pos="1028700" algn="l"/>
                <a:tab pos="14859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 Theory (</a:t>
            </a:r>
            <a:r>
              <a:rPr kumimoji="0" lang="en-GB"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ies</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and Theoretical grounding</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800100" marR="0" lvl="0" indent="342900" algn="l" defTabSz="914400" rtl="0" eaLnBrk="1" fontAlgn="auto" latinLnBrk="0" hangingPunct="1">
              <a:lnSpc>
                <a:spcPct val="100000"/>
              </a:lnSpc>
              <a:spcBef>
                <a:spcPts val="0"/>
              </a:spcBef>
              <a:spcAft>
                <a:spcPts val="0"/>
              </a:spcAft>
              <a:buClrTx/>
              <a:buSzTx/>
              <a:buFontTx/>
              <a:buNone/>
              <a:tabLst>
                <a:tab pos="1028700" algn="l"/>
                <a:tab pos="14859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2.6 Research Framework</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800100" marR="0" lvl="0" indent="342900" algn="l" defTabSz="914400" rtl="0" eaLnBrk="1" fontAlgn="auto" latinLnBrk="0" hangingPunct="1">
              <a:lnSpc>
                <a:spcPct val="100000"/>
              </a:lnSpc>
              <a:spcBef>
                <a:spcPts val="0"/>
              </a:spcBef>
              <a:spcAft>
                <a:spcPts val="0"/>
              </a:spcAft>
              <a:buClrTx/>
              <a:buSzTx/>
              <a:buFontTx/>
              <a:buNone/>
              <a:tabLst>
                <a:tab pos="1028700" algn="l"/>
                <a:tab pos="1485900"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2.7 Summary</a:t>
            </a:r>
            <a:endParaRPr kumimoji="0" lang="en-MY"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endParaRPr kumimoji="0" lang="en-MY"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C12E32E3-30B5-429C-B302-16CD8E18D4AF}"/>
              </a:ext>
            </a:extLst>
          </p:cNvPr>
          <p:cNvSpPr txBox="1"/>
          <p:nvPr/>
        </p:nvSpPr>
        <p:spPr>
          <a:xfrm>
            <a:off x="6836228" y="0"/>
            <a:ext cx="5355771" cy="4689104"/>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TABLE OF CONTENTS</a:t>
            </a:r>
            <a:endParaRPr kumimoji="0" lang="en-MY"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MY"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CHAPTER 3	METHODOLOGY</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 Introduction/Research design </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3.2 Research Philosophy</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3.3 Research Approach</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3.4 Research Strategy</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3.5 Research Choices </a:t>
            </a:r>
            <a:endParaRPr kumimoji="0" lang="en-GB" sz="1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3.6 Time Horizon </a:t>
            </a:r>
            <a:endParaRPr kumimoji="0" lang="en-GB" sz="1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3.7 Data type (Primary or Secondary)</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3.8 Instrumentation/ Questionnaire       </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3.9 Sampling technique and sample size                </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3.10 Data collection</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3.11 Data processing </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3.12 Data Analysis </a:t>
            </a: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3.13 Ethical Consideration</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571500" algn="l"/>
                <a:tab pos="1143000" algn="l"/>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ts val="1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References</a:t>
            </a:r>
            <a:endParaRPr kumimoji="0" lang="en-MY"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18415" lvl="0" indent="0" algn="just" defTabSz="914400" rtl="0" eaLnBrk="1" fontAlgn="auto" latinLnBrk="0" hangingPunct="1">
              <a:lnSpc>
                <a:spcPts val="1000"/>
              </a:lnSpc>
              <a:spcBef>
                <a:spcPts val="0"/>
              </a:spcBef>
              <a:spcAft>
                <a:spcPts val="0"/>
              </a:spcAft>
              <a:buClrTx/>
              <a:buSzTx/>
              <a:buFontTx/>
              <a:buNone/>
              <a:tabLst>
                <a:tab pos="5257800" algn="l"/>
                <a:tab pos="5486400" algn="l"/>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Appendices </a:t>
            </a:r>
            <a:endParaRPr kumimoji="0" lang="en-MY"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Speech Bubble: Rectangle with Corners Rounded 2">
            <a:extLst>
              <a:ext uri="{FF2B5EF4-FFF2-40B4-BE49-F238E27FC236}">
                <a16:creationId xmlns:a16="http://schemas.microsoft.com/office/drawing/2014/main" id="{6DB18855-E35C-4120-B704-9BE7C1996772}"/>
              </a:ext>
            </a:extLst>
          </p:cNvPr>
          <p:cNvSpPr/>
          <p:nvPr/>
        </p:nvSpPr>
        <p:spPr>
          <a:xfrm>
            <a:off x="7794171" y="5428342"/>
            <a:ext cx="3338286" cy="957943"/>
          </a:xfrm>
          <a:prstGeom prst="wedgeRoundRectCallout">
            <a:avLst>
              <a:gd name="adj1" fmla="val -124264"/>
              <a:gd name="adj2" fmla="val 69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a:ln>
                  <a:noFill/>
                </a:ln>
                <a:solidFill>
                  <a:prstClr val="black">
                    <a:lumMod val="95000"/>
                    <a:lumOff val="5000"/>
                  </a:prstClr>
                </a:solidFill>
                <a:effectLst/>
                <a:uLnTx/>
                <a:uFillTx/>
                <a:latin typeface="The Hand Bold"/>
                <a:ea typeface="+mn-ea"/>
                <a:cs typeface="+mn-cs"/>
              </a:rPr>
              <a:t>Chapter 2</a:t>
            </a:r>
          </a:p>
        </p:txBody>
      </p:sp>
    </p:spTree>
    <p:extLst>
      <p:ext uri="{BB962C8B-B14F-4D97-AF65-F5344CB8AC3E}">
        <p14:creationId xmlns:p14="http://schemas.microsoft.com/office/powerpoint/2010/main" val="300781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A5191E-52F2-4182-86D1-B4C5A74A5F1D}"/>
              </a:ext>
            </a:extLst>
          </p:cNvPr>
          <p:cNvSpPr>
            <a:spLocks noGrp="1"/>
          </p:cNvSpPr>
          <p:nvPr>
            <p:ph type="title"/>
          </p:nvPr>
        </p:nvSpPr>
        <p:spPr>
          <a:xfrm>
            <a:off x="1113810" y="1886857"/>
            <a:ext cx="4036334" cy="3630784"/>
          </a:xfrm>
        </p:spPr>
        <p:txBody>
          <a:bodyPr vert="horz" lIns="91440" tIns="45720" rIns="91440" bIns="45720" rtlCol="0" anchor="t">
            <a:normAutofit/>
          </a:bodyPr>
          <a:lstStyle/>
          <a:p>
            <a:r>
              <a:rPr lang="en-US" sz="5400" dirty="0"/>
              <a:t>Ansoff Matrix</a:t>
            </a:r>
            <a:br>
              <a:rPr lang="en-US" sz="5400" dirty="0"/>
            </a:br>
            <a:r>
              <a:rPr lang="en-US" dirty="0">
                <a:solidFill>
                  <a:srgbClr val="C00000"/>
                </a:solidFill>
              </a:rPr>
              <a:t>Intensive Growth Theories</a:t>
            </a:r>
            <a:endParaRPr lang="en-US" sz="5400" dirty="0">
              <a:solidFill>
                <a:srgbClr val="C00000"/>
              </a:solidFill>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62672372-4587-419C-B971-49BA32947732}"/>
              </a:ext>
            </a:extLst>
          </p:cNvPr>
          <p:cNvPicPr>
            <a:picLocks noGrp="1" noChangeAspect="1"/>
          </p:cNvPicPr>
          <p:nvPr>
            <p:ph idx="1"/>
          </p:nvPr>
        </p:nvPicPr>
        <p:blipFill rotWithShape="1">
          <a:blip r:embed="rId2"/>
          <a:srcRect r="3" b="6702"/>
          <a:stretch/>
        </p:blipFill>
        <p:spPr>
          <a:xfrm>
            <a:off x="5922492" y="666728"/>
            <a:ext cx="5536001" cy="5465791"/>
          </a:xfrm>
          <a:prstGeom prst="rect">
            <a:avLst/>
          </a:prstGeom>
        </p:spPr>
      </p:pic>
      <p:sp>
        <p:nvSpPr>
          <p:cNvPr id="3" name="TextBox 2">
            <a:extLst>
              <a:ext uri="{FF2B5EF4-FFF2-40B4-BE49-F238E27FC236}">
                <a16:creationId xmlns:a16="http://schemas.microsoft.com/office/drawing/2014/main" id="{10088F5E-9F7C-4CB9-AB07-B9E21C347405}"/>
              </a:ext>
            </a:extLst>
          </p:cNvPr>
          <p:cNvSpPr txBox="1"/>
          <p:nvPr/>
        </p:nvSpPr>
        <p:spPr>
          <a:xfrm>
            <a:off x="535666" y="666728"/>
            <a:ext cx="16217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rPr>
              <a:t>Example 11</a:t>
            </a:r>
          </a:p>
        </p:txBody>
      </p:sp>
    </p:spTree>
    <p:extLst>
      <p:ext uri="{BB962C8B-B14F-4D97-AF65-F5344CB8AC3E}">
        <p14:creationId xmlns:p14="http://schemas.microsoft.com/office/powerpoint/2010/main" val="163470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3E7E03D3-931D-4353-B1A4-F9869D093B14}"/>
              </a:ext>
            </a:extLst>
          </p:cNvPr>
          <p:cNvPicPr>
            <a:picLocks noGrp="1" noChangeAspect="1"/>
          </p:cNvPicPr>
          <p:nvPr>
            <p:ph idx="1"/>
          </p:nvPr>
        </p:nvPicPr>
        <p:blipFill rotWithShape="1">
          <a:blip r:embed="rId2"/>
          <a:srcRect r="1334"/>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2A3F13C-2BF1-4F80-8A45-5F9ABFCAB03B}"/>
              </a:ext>
            </a:extLst>
          </p:cNvPr>
          <p:cNvSpPr txBox="1"/>
          <p:nvPr/>
        </p:nvSpPr>
        <p:spPr>
          <a:xfrm>
            <a:off x="535666" y="666728"/>
            <a:ext cx="16217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rPr>
              <a:t>Example 12</a:t>
            </a:r>
          </a:p>
        </p:txBody>
      </p:sp>
    </p:spTree>
    <p:extLst>
      <p:ext uri="{BB962C8B-B14F-4D97-AF65-F5344CB8AC3E}">
        <p14:creationId xmlns:p14="http://schemas.microsoft.com/office/powerpoint/2010/main" val="2711299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578" name="Rectangle 2"/>
          <p:cNvSpPr>
            <a:spLocks noGrp="1" noChangeArrowheads="1"/>
          </p:cNvSpPr>
          <p:nvPr>
            <p:ph type="title"/>
          </p:nvPr>
        </p:nvSpPr>
        <p:spPr>
          <a:xfrm>
            <a:off x="808638" y="386930"/>
            <a:ext cx="9236700" cy="1188950"/>
          </a:xfrm>
        </p:spPr>
        <p:txBody>
          <a:bodyPr anchor="b">
            <a:normAutofit/>
          </a:bodyPr>
          <a:lstStyle/>
          <a:p>
            <a:r>
              <a:rPr lang="en-US" sz="5400" b="1" dirty="0">
                <a:solidFill>
                  <a:srgbClr val="C00000"/>
                </a:solidFill>
              </a:rPr>
              <a:t>The Pecking-Order Theory</a:t>
            </a: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579" name="Rectangle 3"/>
          <p:cNvSpPr>
            <a:spLocks noGrp="1" noChangeArrowheads="1"/>
          </p:cNvSpPr>
          <p:nvPr>
            <p:ph type="body" idx="1"/>
          </p:nvPr>
        </p:nvSpPr>
        <p:spPr>
          <a:xfrm>
            <a:off x="1" y="1696003"/>
            <a:ext cx="12191999" cy="4654921"/>
          </a:xfrm>
          <a:solidFill>
            <a:schemeClr val="bg1"/>
          </a:solidFill>
        </p:spPr>
        <p:txBody>
          <a:bodyPr anchor="ctr">
            <a:normAutofit/>
          </a:bodyPr>
          <a:lstStyle/>
          <a:p>
            <a:pPr marL="0" indent="0">
              <a:buNone/>
            </a:pPr>
            <a:r>
              <a:rPr lang="en-US" dirty="0"/>
              <a:t>The pecking order theory  suggests that there is an order of preference for the firm of capital sources when funding is needed. The firm will seek to satisfy funding needs in the following order:</a:t>
            </a:r>
          </a:p>
          <a:p>
            <a:pPr marL="457200" indent="-457200">
              <a:buFont typeface="+mj-lt"/>
              <a:buAutoNum type="arabicPeriod"/>
            </a:pPr>
            <a:r>
              <a:rPr lang="en-US" dirty="0"/>
              <a:t>Internal funds (Use internal financing first).</a:t>
            </a:r>
          </a:p>
          <a:p>
            <a:pPr marL="457200" indent="-457200">
              <a:buFont typeface="+mj-lt"/>
              <a:buAutoNum type="arabicPeriod"/>
            </a:pPr>
            <a:r>
              <a:rPr lang="en-US" dirty="0"/>
              <a:t>External funds</a:t>
            </a:r>
          </a:p>
          <a:p>
            <a:pPr lvl="1"/>
            <a:r>
              <a:rPr lang="en-US" sz="2800" dirty="0"/>
              <a:t>Debt (Issue debt next, new equity last)</a:t>
            </a:r>
          </a:p>
          <a:p>
            <a:pPr lvl="1"/>
            <a:r>
              <a:rPr lang="en-US" sz="2800" dirty="0"/>
              <a:t>Equity</a:t>
            </a:r>
          </a:p>
          <a:p>
            <a:pPr marL="114300" indent="0">
              <a:buNone/>
            </a:pPr>
            <a:r>
              <a:rPr lang="en-US" sz="2400" dirty="0"/>
              <a:t>The pecking order theory recognizes that different types of capital have different costs. This leads to a pecking order in the financing choices that managers make. Managers choose the least expensive capital first then move to increasingly costly capital when the lower-cost sources of capital are no longer available.</a:t>
            </a:r>
          </a:p>
          <a:p>
            <a:pPr marL="114300" indent="0">
              <a:buNone/>
            </a:pPr>
            <a:endParaRPr lang="en-US" sz="1900" dirty="0"/>
          </a:p>
        </p:txBody>
      </p:sp>
      <p:sp>
        <p:nvSpPr>
          <p:cNvPr id="9" name="TextBox 8">
            <a:extLst>
              <a:ext uri="{FF2B5EF4-FFF2-40B4-BE49-F238E27FC236}">
                <a16:creationId xmlns:a16="http://schemas.microsoft.com/office/drawing/2014/main" id="{DCA83127-4F41-40E1-A61A-962ADFED234E}"/>
              </a:ext>
            </a:extLst>
          </p:cNvPr>
          <p:cNvSpPr txBox="1"/>
          <p:nvPr/>
        </p:nvSpPr>
        <p:spPr>
          <a:xfrm>
            <a:off x="808638" y="386930"/>
            <a:ext cx="16217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rPr>
              <a:t>Example 13</a:t>
            </a:r>
          </a:p>
        </p:txBody>
      </p:sp>
    </p:spTree>
    <p:extLst>
      <p:ext uri="{BB962C8B-B14F-4D97-AF65-F5344CB8AC3E}">
        <p14:creationId xmlns:p14="http://schemas.microsoft.com/office/powerpoint/2010/main" val="89287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8077200" y="62484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C7BD6-0A89-48E0-957D-A781A6B4B320}" type="slidenum">
              <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pSp>
        <p:nvGrpSpPr>
          <p:cNvPr id="77838" name="Group 14"/>
          <p:cNvGrpSpPr>
            <a:grpSpLocks/>
          </p:cNvGrpSpPr>
          <p:nvPr/>
        </p:nvGrpSpPr>
        <p:grpSpPr bwMode="auto">
          <a:xfrm>
            <a:off x="1676400" y="714307"/>
            <a:ext cx="4572000" cy="2530475"/>
            <a:chOff x="340" y="890"/>
            <a:chExt cx="2880" cy="1594"/>
          </a:xfrm>
        </p:grpSpPr>
        <p:sp>
          <p:nvSpPr>
            <p:cNvPr id="77835" name="Text Box 11"/>
            <p:cNvSpPr txBox="1">
              <a:spLocks noChangeArrowheads="1"/>
            </p:cNvSpPr>
            <p:nvPr/>
          </p:nvSpPr>
          <p:spPr bwMode="auto">
            <a:xfrm>
              <a:off x="340" y="890"/>
              <a:ext cx="816" cy="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4</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McCarthy</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(1960)</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Place</a:t>
              </a:r>
            </a:p>
          </p:txBody>
        </p:sp>
        <p:sp>
          <p:nvSpPr>
            <p:cNvPr id="77836" name="Text Box 12"/>
            <p:cNvSpPr txBox="1">
              <a:spLocks noChangeArrowheads="1"/>
            </p:cNvSpPr>
            <p:nvPr/>
          </p:nvSpPr>
          <p:spPr bwMode="auto">
            <a:xfrm>
              <a:off x="1156" y="890"/>
              <a:ext cx="816"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5</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Judd</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(1987)</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People</a:t>
              </a:r>
            </a:p>
          </p:txBody>
        </p:sp>
        <p:sp>
          <p:nvSpPr>
            <p:cNvPr id="77837" name="Text Box 13"/>
            <p:cNvSpPr txBox="1">
              <a:spLocks noChangeArrowheads="1"/>
            </p:cNvSpPr>
            <p:nvPr/>
          </p:nvSpPr>
          <p:spPr bwMode="auto">
            <a:xfrm>
              <a:off x="1927" y="890"/>
              <a:ext cx="1293"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6</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err="1">
                  <a:ln>
                    <a:noFill/>
                  </a:ln>
                  <a:solidFill>
                    <a:prstClr val="black"/>
                  </a:solidFill>
                  <a:effectLst/>
                  <a:uLnTx/>
                  <a:uFillTx/>
                  <a:latin typeface="Arial" charset="0"/>
                  <a:ea typeface="新細明體" panose="02020500000000000000" pitchFamily="18" charset="-120"/>
                  <a:cs typeface="+mn-cs"/>
                </a:rPr>
                <a:t>Kotler</a:t>
              </a:r>
              <a:endPar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(1985)</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Political power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Public opinion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  formation</a:t>
              </a:r>
            </a:p>
          </p:txBody>
        </p:sp>
      </p:grpSp>
      <p:sp>
        <p:nvSpPr>
          <p:cNvPr id="77841" name="Text Box 17"/>
          <p:cNvSpPr txBox="1">
            <a:spLocks noChangeArrowheads="1"/>
          </p:cNvSpPr>
          <p:nvPr/>
        </p:nvSpPr>
        <p:spPr bwMode="auto">
          <a:xfrm>
            <a:off x="6079224" y="789992"/>
            <a:ext cx="208915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7</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Booms and </a:t>
            </a:r>
            <a:r>
              <a:rPr kumimoji="0" lang="en-US" altLang="zh-TW" sz="1800" b="1" i="0" u="none" strike="noStrike" kern="1200" cap="none" spc="0" normalizeH="0" baseline="0" noProof="0" dirty="0" err="1">
                <a:ln>
                  <a:noFill/>
                </a:ln>
                <a:solidFill>
                  <a:prstClr val="black"/>
                </a:solidFill>
                <a:effectLst/>
                <a:uLnTx/>
                <a:uFillTx/>
                <a:latin typeface="Arial" charset="0"/>
                <a:ea typeface="新細明體" panose="02020500000000000000" pitchFamily="18" charset="-120"/>
                <a:cs typeface="+mn-cs"/>
              </a:rPr>
              <a:t>Bitner</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 (1981)</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Participants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Physical evidence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Process</a:t>
            </a:r>
          </a:p>
        </p:txBody>
      </p:sp>
      <p:sp>
        <p:nvSpPr>
          <p:cNvPr id="77842" name="Text Box 18"/>
          <p:cNvSpPr txBox="1">
            <a:spLocks noChangeArrowheads="1"/>
          </p:cNvSpPr>
          <p:nvPr/>
        </p:nvSpPr>
        <p:spPr bwMode="auto">
          <a:xfrm>
            <a:off x="8228098" y="657286"/>
            <a:ext cx="2439902" cy="4524315"/>
          </a:xfrm>
          <a:prstGeom prst="rect">
            <a:avLst/>
          </a:prstGeom>
          <a:solidFill>
            <a:schemeClr val="bg1"/>
          </a:solidFill>
          <a:ln>
            <a:noFill/>
          </a:ln>
          <a:effectLst/>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15</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Baumgartner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(1991)</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Product / Service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People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Politics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Public relations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Probe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Partition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Prioritize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Position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Profit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Performance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Positive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 implementations</a:t>
            </a:r>
          </a:p>
        </p:txBody>
      </p:sp>
      <p:sp>
        <p:nvSpPr>
          <p:cNvPr id="77843" name="Line 19"/>
          <p:cNvSpPr>
            <a:spLocks noChangeShapeType="1"/>
          </p:cNvSpPr>
          <p:nvPr/>
        </p:nvSpPr>
        <p:spPr bwMode="auto">
          <a:xfrm>
            <a:off x="1676400" y="1506469"/>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44" name="Text Box 20"/>
          <p:cNvSpPr txBox="1">
            <a:spLocks noChangeArrowheads="1"/>
          </p:cNvSpPr>
          <p:nvPr/>
        </p:nvSpPr>
        <p:spPr bwMode="auto">
          <a:xfrm>
            <a:off x="1789456" y="3305245"/>
            <a:ext cx="49554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The Marketing Mix and Proposed Extensions of the 4Ps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Gummesson</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(1994)</a:t>
            </a:r>
          </a:p>
        </p:txBody>
      </p:sp>
      <p:pic>
        <p:nvPicPr>
          <p:cNvPr id="2" name="Picture 1"/>
          <p:cNvPicPr>
            <a:picLocks noChangeAspect="1"/>
          </p:cNvPicPr>
          <p:nvPr/>
        </p:nvPicPr>
        <p:blipFill>
          <a:blip r:embed="rId3"/>
          <a:stretch>
            <a:fillRect/>
          </a:stretch>
        </p:blipFill>
        <p:spPr>
          <a:xfrm>
            <a:off x="1524001" y="4883243"/>
            <a:ext cx="2828925" cy="1749177"/>
          </a:xfrm>
          <a:prstGeom prst="rect">
            <a:avLst/>
          </a:prstGeom>
        </p:spPr>
      </p:pic>
      <p:sp>
        <p:nvSpPr>
          <p:cNvPr id="3" name="Rectangle 2"/>
          <p:cNvSpPr/>
          <p:nvPr/>
        </p:nvSpPr>
        <p:spPr>
          <a:xfrm>
            <a:off x="4648200" y="5380063"/>
            <a:ext cx="4572000" cy="923330"/>
          </a:xfrm>
          <a:prstGeom prst="rect">
            <a:avLst/>
          </a:prstGeom>
          <a:ln>
            <a:solidFill>
              <a:srgbClr val="FF0000"/>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4Ps was expanded to the 4Cs, 5Cs and 7Cs Model to provide a more complete picture of the nature of marketing</a:t>
            </a:r>
          </a:p>
        </p:txBody>
      </p:sp>
      <p:sp>
        <p:nvSpPr>
          <p:cNvPr id="4" name="TextBox 3"/>
          <p:cNvSpPr txBox="1"/>
          <p:nvPr/>
        </p:nvSpPr>
        <p:spPr>
          <a:xfrm>
            <a:off x="1676401" y="21772"/>
            <a:ext cx="26552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Marketing mix</a:t>
            </a:r>
          </a:p>
        </p:txBody>
      </p:sp>
      <p:sp>
        <p:nvSpPr>
          <p:cNvPr id="14" name="TextBox 13">
            <a:extLst>
              <a:ext uri="{FF2B5EF4-FFF2-40B4-BE49-F238E27FC236}">
                <a16:creationId xmlns:a16="http://schemas.microsoft.com/office/drawing/2014/main" id="{6DC7BD1D-7DCC-4A75-9CB9-747D21660572}"/>
              </a:ext>
            </a:extLst>
          </p:cNvPr>
          <p:cNvSpPr txBox="1"/>
          <p:nvPr/>
        </p:nvSpPr>
        <p:spPr>
          <a:xfrm>
            <a:off x="167665" y="145416"/>
            <a:ext cx="16217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rPr>
              <a:t>Example 14</a:t>
            </a:r>
          </a:p>
        </p:txBody>
      </p:sp>
    </p:spTree>
    <p:extLst>
      <p:ext uri="{BB962C8B-B14F-4D97-AF65-F5344CB8AC3E}">
        <p14:creationId xmlns:p14="http://schemas.microsoft.com/office/powerpoint/2010/main" val="3611353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2046F9-4402-49F7-A30F-F5035A487DDF}"/>
              </a:ext>
            </a:extLst>
          </p:cNvPr>
          <p:cNvSpPr txBox="1"/>
          <p:nvPr/>
        </p:nvSpPr>
        <p:spPr>
          <a:xfrm>
            <a:off x="0" y="557783"/>
            <a:ext cx="5123687" cy="6300217"/>
          </a:xfrm>
          <a:prstGeom prst="rect">
            <a:avLst/>
          </a:prstGeom>
        </p:spPr>
        <p:txBody>
          <a:bodyPr vert="horz" lIns="91440" tIns="45720" rIns="91440" bIns="45720" rtlCol="0">
            <a:normAutofit fontScale="92500"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Self-determination theory (SDT) is a broad theory of human personality and motivation concerned with how the individual interacts with and depends on the social environment.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SDT defines intrinsic and several types of extrinsic motivation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outlines how these motivations influence situational responses in different domains, as well as social and cognitive development and personality.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SDT is centered on the basic psychological needs of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autonomy, competence, and relatedness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their necessary role in self-determined motivation, well-being, and growth.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Finally, SDT describes the critical impact of the social and cultural context in either facilitating or thwarting people’s basic psychological needs, perceived sense of 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elf-direction, performance, and well-being.</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BFC469-9337-4EBC-AB12-D8B9516FE24B}"/>
              </a:ext>
            </a:extLst>
          </p:cNvPr>
          <p:cNvPicPr>
            <a:picLocks noChangeAspect="1"/>
          </p:cNvPicPr>
          <p:nvPr/>
        </p:nvPicPr>
        <p:blipFill>
          <a:blip r:embed="rId2"/>
          <a:stretch>
            <a:fillRect/>
          </a:stretch>
        </p:blipFill>
        <p:spPr>
          <a:xfrm>
            <a:off x="5222982" y="626806"/>
            <a:ext cx="6019331" cy="3024713"/>
          </a:xfrm>
          <a:prstGeom prst="rect">
            <a:avLst/>
          </a:prstGeom>
          <a:effectLst/>
        </p:spPr>
      </p:pic>
      <p:pic>
        <p:nvPicPr>
          <p:cNvPr id="4" name="Picture 3">
            <a:extLst>
              <a:ext uri="{FF2B5EF4-FFF2-40B4-BE49-F238E27FC236}">
                <a16:creationId xmlns:a16="http://schemas.microsoft.com/office/drawing/2014/main" id="{427B4C8B-D568-4B43-A200-85C0C4C81290}"/>
              </a:ext>
            </a:extLst>
          </p:cNvPr>
          <p:cNvPicPr>
            <a:picLocks noChangeAspect="1"/>
          </p:cNvPicPr>
          <p:nvPr/>
        </p:nvPicPr>
        <p:blipFill>
          <a:blip r:embed="rId3"/>
          <a:stretch>
            <a:fillRect/>
          </a:stretch>
        </p:blipFill>
        <p:spPr>
          <a:xfrm>
            <a:off x="6473516" y="3889829"/>
            <a:ext cx="3291841" cy="2407141"/>
          </a:xfrm>
          <a:prstGeom prst="rect">
            <a:avLst/>
          </a:prstGeom>
        </p:spPr>
      </p:pic>
      <p:sp>
        <p:nvSpPr>
          <p:cNvPr id="2" name="Title 1">
            <a:extLst>
              <a:ext uri="{FF2B5EF4-FFF2-40B4-BE49-F238E27FC236}">
                <a16:creationId xmlns:a16="http://schemas.microsoft.com/office/drawing/2014/main" id="{0E90337D-C8CD-483A-BEA7-8815480459B4}"/>
              </a:ext>
            </a:extLst>
          </p:cNvPr>
          <p:cNvSpPr>
            <a:spLocks noGrp="1"/>
          </p:cNvSpPr>
          <p:nvPr>
            <p:ph type="title"/>
          </p:nvPr>
        </p:nvSpPr>
        <p:spPr>
          <a:xfrm>
            <a:off x="0" y="1"/>
            <a:ext cx="12351657" cy="557784"/>
          </a:xfrm>
          <a:solidFill>
            <a:schemeClr val="bg1"/>
          </a:solidFill>
        </p:spPr>
        <p:txBody>
          <a:bodyPr vert="horz" lIns="91440" tIns="45720" rIns="91440" bIns="45720" rtlCol="0" anchor="ctr">
            <a:normAutofit fontScale="90000"/>
          </a:bodyPr>
          <a:lstStyle/>
          <a:p>
            <a:r>
              <a:rPr lang="en-US" sz="3700" b="1" kern="1200" dirty="0">
                <a:solidFill>
                  <a:schemeClr val="tx1"/>
                </a:solidFill>
                <a:latin typeface="+mj-lt"/>
                <a:ea typeface="+mj-ea"/>
                <a:cs typeface="+mj-cs"/>
              </a:rPr>
              <a:t>Self Determination Theory</a:t>
            </a:r>
          </a:p>
        </p:txBody>
      </p:sp>
      <p:sp>
        <p:nvSpPr>
          <p:cNvPr id="8" name="TextBox 7">
            <a:extLst>
              <a:ext uri="{FF2B5EF4-FFF2-40B4-BE49-F238E27FC236}">
                <a16:creationId xmlns:a16="http://schemas.microsoft.com/office/drawing/2014/main" id="{B8DDA46D-F87F-4D78-B6FD-91A98027513C}"/>
              </a:ext>
            </a:extLst>
          </p:cNvPr>
          <p:cNvSpPr txBox="1"/>
          <p:nvPr/>
        </p:nvSpPr>
        <p:spPr>
          <a:xfrm>
            <a:off x="7952466" y="-15557"/>
            <a:ext cx="16217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rPr>
              <a:t>Example 15</a:t>
            </a:r>
          </a:p>
        </p:txBody>
      </p:sp>
    </p:spTree>
    <p:extLst>
      <p:ext uri="{BB962C8B-B14F-4D97-AF65-F5344CB8AC3E}">
        <p14:creationId xmlns:p14="http://schemas.microsoft.com/office/powerpoint/2010/main" val="426303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EE95-06FB-4862-A06A-EB440CED6532}"/>
              </a:ext>
            </a:extLst>
          </p:cNvPr>
          <p:cNvSpPr>
            <a:spLocks noGrp="1"/>
          </p:cNvSpPr>
          <p:nvPr>
            <p:ph type="title"/>
          </p:nvPr>
        </p:nvSpPr>
        <p:spPr>
          <a:xfrm>
            <a:off x="101600" y="274638"/>
            <a:ext cx="8950325" cy="2849562"/>
          </a:xfrm>
        </p:spPr>
        <p:txBody>
          <a:bodyPr/>
          <a:lstStyle/>
          <a:p>
            <a:r>
              <a:rPr lang="en-US" b="1" dirty="0">
                <a:solidFill>
                  <a:srgbClr val="C00000"/>
                </a:solidFill>
              </a:rPr>
              <a:t>Pause:</a:t>
            </a:r>
            <a:br>
              <a:rPr lang="en-US" dirty="0"/>
            </a:br>
            <a:r>
              <a:rPr lang="en-US" dirty="0"/>
              <a:t>The Factors that Influence on Intention to adopt Cloud computing by SMEs..</a:t>
            </a:r>
            <a:endParaRPr lang="en-MY" dirty="0"/>
          </a:p>
        </p:txBody>
      </p:sp>
      <p:sp>
        <p:nvSpPr>
          <p:cNvPr id="3" name="Footer Placeholder 2">
            <a:extLst>
              <a:ext uri="{FF2B5EF4-FFF2-40B4-BE49-F238E27FC236}">
                <a16:creationId xmlns:a16="http://schemas.microsoft.com/office/drawing/2014/main" id="{7034F8A1-B2CA-4369-98D2-9DD380E9BF8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4" name="TextBox 3">
            <a:extLst>
              <a:ext uri="{FF2B5EF4-FFF2-40B4-BE49-F238E27FC236}">
                <a16:creationId xmlns:a16="http://schemas.microsoft.com/office/drawing/2014/main" id="{B21AC19E-8B94-4A6B-9A9E-ECA8AA5D7B4F}"/>
              </a:ext>
            </a:extLst>
          </p:cNvPr>
          <p:cNvSpPr txBox="1"/>
          <p:nvPr/>
        </p:nvSpPr>
        <p:spPr>
          <a:xfrm>
            <a:off x="2286001" y="3733802"/>
            <a:ext cx="26470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002060"/>
                </a:solidFill>
                <a:effectLst/>
                <a:uLnTx/>
                <a:uFillTx/>
                <a:latin typeface="Calibri" panose="020F0502020204030204"/>
                <a:ea typeface="+mn-ea"/>
                <a:cs typeface="+mn-cs"/>
              </a:rPr>
              <a:t>Which Theory </a:t>
            </a:r>
          </a:p>
        </p:txBody>
      </p:sp>
    </p:spTree>
    <p:extLst>
      <p:ext uri="{BB962C8B-B14F-4D97-AF65-F5344CB8AC3E}">
        <p14:creationId xmlns:p14="http://schemas.microsoft.com/office/powerpoint/2010/main" val="153474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2"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54" y="1252796"/>
            <a:ext cx="10888394" cy="479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idx="4294967295"/>
          </p:nvPr>
        </p:nvSpPr>
        <p:spPr>
          <a:xfrm>
            <a:off x="3487570" y="76200"/>
            <a:ext cx="7180431" cy="615950"/>
          </a:xfrm>
          <a:solidFill>
            <a:schemeClr val="bg1"/>
          </a:solidFill>
        </p:spPr>
        <p:txBody>
          <a:bodyPr/>
          <a:lstStyle/>
          <a:p>
            <a:pPr algn="ctr"/>
            <a:r>
              <a:rPr lang="en-US" sz="2800" b="1" dirty="0">
                <a:solidFill>
                  <a:srgbClr val="FF0000"/>
                </a:solidFill>
              </a:rPr>
              <a:t>TECHNOLOGY ACCEPTANCE MODEL(TAM</a:t>
            </a:r>
            <a:r>
              <a:rPr lang="en-US" sz="2800" b="1" dirty="0"/>
              <a:t>)</a:t>
            </a:r>
          </a:p>
        </p:txBody>
      </p:sp>
      <p:sp>
        <p:nvSpPr>
          <p:cNvPr id="8219" name="Text Box 27"/>
          <p:cNvSpPr txBox="1">
            <a:spLocks noChangeArrowheads="1"/>
          </p:cNvSpPr>
          <p:nvPr/>
        </p:nvSpPr>
        <p:spPr bwMode="auto">
          <a:xfrm>
            <a:off x="8868948" y="5637078"/>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Davis et.al (1989)</a:t>
            </a:r>
          </a:p>
        </p:txBody>
      </p:sp>
      <p:sp>
        <p:nvSpPr>
          <p:cNvPr id="2" name="TextBox 1"/>
          <p:cNvSpPr txBox="1"/>
          <p:nvPr/>
        </p:nvSpPr>
        <p:spPr>
          <a:xfrm>
            <a:off x="1525173" y="43190"/>
            <a:ext cx="17620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Example </a:t>
            </a:r>
          </a:p>
        </p:txBody>
      </p:sp>
      <p:cxnSp>
        <p:nvCxnSpPr>
          <p:cNvPr id="4" name="Straight Connector 3"/>
          <p:cNvCxnSpPr/>
          <p:nvPr/>
        </p:nvCxnSpPr>
        <p:spPr bwMode="auto">
          <a:xfrm>
            <a:off x="1358937" y="6732563"/>
            <a:ext cx="914282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43435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ppt_w</p:attrName>
                                        </p:attrNameLst>
                                      </p:cBhvr>
                                      <p:tavLst>
                                        <p:tav tm="0" fmla="#ppt_w*sin(2.5*pi*$)">
                                          <p:val>
                                            <p:fltVal val="0"/>
                                          </p:val>
                                        </p:tav>
                                        <p:tav tm="100000">
                                          <p:val>
                                            <p:fltVal val="1"/>
                                          </p:val>
                                        </p:tav>
                                      </p:tavLst>
                                    </p:anim>
                                    <p:anim calcmode="lin" valueType="num">
                                      <p:cBhvr>
                                        <p:cTn id="9" dur="500" fill="hold"/>
                                        <p:tgtEl>
                                          <p:spTgt spid="8194"/>
                                        </p:tgtEl>
                                        <p:attrNameLst>
                                          <p:attrName>ppt_h</p:attrName>
                                        </p:attrNameLst>
                                      </p:cBhvr>
                                      <p:tavLst>
                                        <p:tav tm="0">
                                          <p:val>
                                            <p:strVal val="#ppt_h"/>
                                          </p:val>
                                        </p:tav>
                                        <p:tav tm="100000">
                                          <p:val>
                                            <p:strVal val="#ppt_h"/>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8219"/>
                                        </p:tgtEl>
                                        <p:attrNameLst>
                                          <p:attrName>style.visibility</p:attrName>
                                        </p:attrNameLst>
                                      </p:cBhvr>
                                      <p:to>
                                        <p:strVal val="visible"/>
                                      </p:to>
                                    </p:set>
                                    <p:anim calcmode="lin" valueType="num">
                                      <p:cBhvr>
                                        <p:cTn id="12" dur="3000" fill="hold"/>
                                        <p:tgtEl>
                                          <p:spTgt spid="8219"/>
                                        </p:tgtEl>
                                        <p:attrNameLst>
                                          <p:attrName>ppt_x</p:attrName>
                                        </p:attrNameLst>
                                      </p:cBhvr>
                                      <p:tavLst>
                                        <p:tav tm="0">
                                          <p:val>
                                            <p:strVal val="#ppt_x-.2"/>
                                          </p:val>
                                        </p:tav>
                                        <p:tav tm="100000">
                                          <p:val>
                                            <p:strVal val="#ppt_x"/>
                                          </p:val>
                                        </p:tav>
                                      </p:tavLst>
                                    </p:anim>
                                    <p:anim calcmode="lin" valueType="num">
                                      <p:cBhvr>
                                        <p:cTn id="13" dur="3000" fill="hold"/>
                                        <p:tgtEl>
                                          <p:spTgt spid="8219"/>
                                        </p:tgtEl>
                                        <p:attrNameLst>
                                          <p:attrName>ppt_y</p:attrName>
                                        </p:attrNameLst>
                                      </p:cBhvr>
                                      <p:tavLst>
                                        <p:tav tm="0">
                                          <p:val>
                                            <p:strVal val="#ppt_y"/>
                                          </p:val>
                                        </p:tav>
                                        <p:tav tm="100000">
                                          <p:val>
                                            <p:strVal val="#ppt_y"/>
                                          </p:val>
                                        </p:tav>
                                      </p:tavLst>
                                    </p:anim>
                                    <p:animEffect transition="in" filter="wipe(right)" prLst="gradientSize: 0.1">
                                      <p:cBhvr>
                                        <p:cTn id="14" dur="3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2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4CD769-ED9D-4FF4-9EFA-A636085C3F5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5" name="Picture 4">
            <a:extLst>
              <a:ext uri="{FF2B5EF4-FFF2-40B4-BE49-F238E27FC236}">
                <a16:creationId xmlns:a16="http://schemas.microsoft.com/office/drawing/2014/main" id="{37B0F93C-9FD9-4DE3-9BC7-29337D7ABE54}"/>
              </a:ext>
            </a:extLst>
          </p:cNvPr>
          <p:cNvPicPr>
            <a:picLocks noChangeAspect="1"/>
          </p:cNvPicPr>
          <p:nvPr/>
        </p:nvPicPr>
        <p:blipFill>
          <a:blip r:embed="rId2"/>
          <a:stretch>
            <a:fillRect/>
          </a:stretch>
        </p:blipFill>
        <p:spPr>
          <a:xfrm>
            <a:off x="-98473" y="0"/>
            <a:ext cx="12126350" cy="6858000"/>
          </a:xfrm>
          <a:prstGeom prst="rect">
            <a:avLst/>
          </a:prstGeom>
        </p:spPr>
      </p:pic>
      <p:sp>
        <p:nvSpPr>
          <p:cNvPr id="6" name="TextBox 5">
            <a:extLst>
              <a:ext uri="{FF2B5EF4-FFF2-40B4-BE49-F238E27FC236}">
                <a16:creationId xmlns:a16="http://schemas.microsoft.com/office/drawing/2014/main" id="{BDEF0BCB-3252-4469-9059-0C06A6B0BE0A}"/>
              </a:ext>
            </a:extLst>
          </p:cNvPr>
          <p:cNvSpPr txBox="1"/>
          <p:nvPr/>
        </p:nvSpPr>
        <p:spPr>
          <a:xfrm>
            <a:off x="7216726" y="6260123"/>
            <a:ext cx="29931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a:ea typeface="+mn-ea"/>
                <a:cs typeface="+mn-cs"/>
              </a:rPr>
              <a:t>Venkatesh and Davis, 2002</a:t>
            </a:r>
          </a:p>
        </p:txBody>
      </p:sp>
      <p:sp>
        <p:nvSpPr>
          <p:cNvPr id="7" name="TextBox 6">
            <a:extLst>
              <a:ext uri="{FF2B5EF4-FFF2-40B4-BE49-F238E27FC236}">
                <a16:creationId xmlns:a16="http://schemas.microsoft.com/office/drawing/2014/main" id="{CB681E94-BCDB-4506-82F1-4D6DA1B19640}"/>
              </a:ext>
            </a:extLst>
          </p:cNvPr>
          <p:cNvSpPr txBox="1"/>
          <p:nvPr/>
        </p:nvSpPr>
        <p:spPr>
          <a:xfrm>
            <a:off x="8859419" y="1659988"/>
            <a:ext cx="27009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a:noFill/>
                </a:ln>
                <a:solidFill>
                  <a:srgbClr val="FF0000"/>
                </a:solidFill>
                <a:effectLst/>
                <a:uLnTx/>
                <a:uFillTx/>
                <a:latin typeface="Arial"/>
                <a:ea typeface="+mn-ea"/>
                <a:cs typeface="+mn-cs"/>
              </a:rPr>
              <a:t>TAM2</a:t>
            </a:r>
          </a:p>
        </p:txBody>
      </p:sp>
    </p:spTree>
    <p:extLst>
      <p:ext uri="{BB962C8B-B14F-4D97-AF65-F5344CB8AC3E}">
        <p14:creationId xmlns:p14="http://schemas.microsoft.com/office/powerpoint/2010/main" val="45623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A9626-BA33-4AB0-BDF7-C493C2E4EE3A}"/>
              </a:ext>
            </a:extLst>
          </p:cNvPr>
          <p:cNvPicPr>
            <a:picLocks noChangeAspect="1"/>
          </p:cNvPicPr>
          <p:nvPr/>
        </p:nvPicPr>
        <p:blipFill>
          <a:blip r:embed="rId2"/>
          <a:stretch>
            <a:fillRect/>
          </a:stretch>
        </p:blipFill>
        <p:spPr>
          <a:xfrm>
            <a:off x="127477" y="369332"/>
            <a:ext cx="7103317" cy="4624699"/>
          </a:xfrm>
          <a:prstGeom prst="rect">
            <a:avLst/>
          </a:prstGeom>
        </p:spPr>
      </p:pic>
      <p:sp>
        <p:nvSpPr>
          <p:cNvPr id="5" name="TextBox 4">
            <a:extLst>
              <a:ext uri="{FF2B5EF4-FFF2-40B4-BE49-F238E27FC236}">
                <a16:creationId xmlns:a16="http://schemas.microsoft.com/office/drawing/2014/main" id="{B0892F13-908C-4CEC-AAE1-4F536FE9EE71}"/>
              </a:ext>
            </a:extLst>
          </p:cNvPr>
          <p:cNvSpPr txBox="1"/>
          <p:nvPr/>
        </p:nvSpPr>
        <p:spPr>
          <a:xfrm>
            <a:off x="-2344" y="0"/>
            <a:ext cx="60983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TAM2 model. (</a:t>
            </a:r>
            <a:r>
              <a:rPr kumimoji="0" lang="en-US" sz="1800" b="1" i="0" u="none" strike="noStrike" kern="1200" cap="none" spc="0" normalizeH="0" baseline="0" noProof="0" dirty="0">
                <a:ln>
                  <a:noFill/>
                </a:ln>
                <a:solidFill>
                  <a:srgbClr val="FF0000"/>
                </a:solidFill>
                <a:effectLst/>
                <a:uLnTx/>
                <a:uFillTx/>
                <a:latin typeface="Arial"/>
                <a:ea typeface="+mn-ea"/>
                <a:cs typeface="+mn-cs"/>
              </a:rPr>
              <a:t>Adapted from Venkatesh and Davis, 2000).</a:t>
            </a:r>
            <a:endParaRPr kumimoji="0" lang="en-MY" sz="2000" b="1"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5A05A0BE-3834-44AD-9075-71541DD156B8}"/>
              </a:ext>
            </a:extLst>
          </p:cNvPr>
          <p:cNvSpPr txBox="1"/>
          <p:nvPr/>
        </p:nvSpPr>
        <p:spPr>
          <a:xfrm>
            <a:off x="-41769" y="4919008"/>
            <a:ext cx="7272564" cy="1938992"/>
          </a:xfrm>
          <a:prstGeom prst="rect">
            <a:avLst/>
          </a:prstGeom>
          <a:solidFill>
            <a:schemeClr val="accent1">
              <a:lumMod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TAM2 incorporates the subjective norm, voluntariness, and image, which are three interrelated social forms. These forms help to determine if an individual will adopt or reject a new system, The cognitive determinants of </a:t>
            </a:r>
            <a:r>
              <a:rPr kumimoji="0" lang="en-US" sz="2000" b="0" i="0" u="none" strike="noStrike" kern="1200" cap="none" spc="0" normalizeH="0" baseline="0" noProof="0" dirty="0">
                <a:ln>
                  <a:noFill/>
                </a:ln>
                <a:solidFill>
                  <a:srgbClr val="FF0000"/>
                </a:solidFill>
                <a:effectLst/>
                <a:uLnTx/>
                <a:uFillTx/>
                <a:latin typeface="Arial"/>
                <a:ea typeface="+mn-ea"/>
                <a:cs typeface="+mn-cs"/>
              </a:rPr>
              <a:t>perceived usefulness </a:t>
            </a:r>
            <a:r>
              <a:rPr kumimoji="0" lang="en-US" sz="2000" b="0" i="0" u="none" strike="noStrike" kern="1200" cap="none" spc="0" normalizeH="0" baseline="0" noProof="0" dirty="0">
                <a:ln>
                  <a:noFill/>
                </a:ln>
                <a:solidFill>
                  <a:srgbClr val="000000"/>
                </a:solidFill>
                <a:effectLst/>
                <a:uLnTx/>
                <a:uFillTx/>
                <a:latin typeface="Arial"/>
                <a:ea typeface="+mn-ea"/>
                <a:cs typeface="+mn-cs"/>
              </a:rPr>
              <a:t>in TAM2 could be described as perceived ease of use, output, output quality, and job relevance.</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DC9AC5D5-CA29-46B8-B075-46CABB30F2BE}"/>
              </a:ext>
            </a:extLst>
          </p:cNvPr>
          <p:cNvPicPr>
            <a:picLocks noChangeAspect="1"/>
          </p:cNvPicPr>
          <p:nvPr/>
        </p:nvPicPr>
        <p:blipFill>
          <a:blip r:embed="rId3"/>
          <a:stretch>
            <a:fillRect/>
          </a:stretch>
        </p:blipFill>
        <p:spPr>
          <a:xfrm>
            <a:off x="7360615" y="-34094"/>
            <a:ext cx="4831385" cy="6892094"/>
          </a:xfrm>
          <a:prstGeom prst="rect">
            <a:avLst/>
          </a:prstGeom>
          <a:ln>
            <a:solidFill>
              <a:schemeClr val="accent1"/>
            </a:solidFill>
          </a:ln>
        </p:spPr>
      </p:pic>
    </p:spTree>
    <p:extLst>
      <p:ext uri="{BB962C8B-B14F-4D97-AF65-F5344CB8AC3E}">
        <p14:creationId xmlns:p14="http://schemas.microsoft.com/office/powerpoint/2010/main" val="86189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4B9109-3AEC-40DD-93CF-9E29B35EFED5}"/>
              </a:ext>
            </a:extLst>
          </p:cNvPr>
          <p:cNvSpPr>
            <a:spLocks noGrp="1"/>
          </p:cNvSpPr>
          <p:nvPr>
            <p:ph/>
          </p:nvPr>
        </p:nvSpPr>
        <p:spPr>
          <a:xfrm>
            <a:off x="609600" y="122239"/>
            <a:ext cx="10972800" cy="862499"/>
          </a:xfrm>
        </p:spPr>
        <p:txBody>
          <a:bodyPr>
            <a:normAutofit/>
          </a:bodyPr>
          <a:lstStyle/>
          <a:p>
            <a:pPr marL="0" indent="0">
              <a:buNone/>
            </a:pPr>
            <a:r>
              <a:rPr lang="en-MY" sz="3200" b="1" dirty="0">
                <a:solidFill>
                  <a:srgbClr val="FF0000"/>
                </a:solidFill>
              </a:rPr>
              <a:t>Extended TAM (Mathieson et al., 2001, p. 92)</a:t>
            </a:r>
          </a:p>
        </p:txBody>
      </p:sp>
      <p:pic>
        <p:nvPicPr>
          <p:cNvPr id="4" name="Picture 3">
            <a:extLst>
              <a:ext uri="{FF2B5EF4-FFF2-40B4-BE49-F238E27FC236}">
                <a16:creationId xmlns:a16="http://schemas.microsoft.com/office/drawing/2014/main" id="{B46EF97D-D80A-4228-9532-73E0850D4C81}"/>
              </a:ext>
            </a:extLst>
          </p:cNvPr>
          <p:cNvPicPr>
            <a:picLocks noChangeAspect="1"/>
          </p:cNvPicPr>
          <p:nvPr/>
        </p:nvPicPr>
        <p:blipFill>
          <a:blip r:embed="rId2"/>
          <a:stretch>
            <a:fillRect/>
          </a:stretch>
        </p:blipFill>
        <p:spPr>
          <a:xfrm>
            <a:off x="1589650" y="745589"/>
            <a:ext cx="9284676" cy="4572000"/>
          </a:xfrm>
          <a:prstGeom prst="rect">
            <a:avLst/>
          </a:prstGeom>
        </p:spPr>
      </p:pic>
      <p:sp>
        <p:nvSpPr>
          <p:cNvPr id="6" name="TextBox 5">
            <a:extLst>
              <a:ext uri="{FF2B5EF4-FFF2-40B4-BE49-F238E27FC236}">
                <a16:creationId xmlns:a16="http://schemas.microsoft.com/office/drawing/2014/main" id="{51F28FC5-4A38-4E42-B44A-495C9847E0FB}"/>
              </a:ext>
            </a:extLst>
          </p:cNvPr>
          <p:cNvSpPr txBox="1"/>
          <p:nvPr/>
        </p:nvSpPr>
        <p:spPr>
          <a:xfrm>
            <a:off x="0" y="5650746"/>
            <a:ext cx="12192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Perceived resources such as skills, time, money, hardware, software, human assistance, and data are critical in influencing the use of a system</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95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6" name="Picture 85">
            <a:extLst>
              <a:ext uri="{FF2B5EF4-FFF2-40B4-BE49-F238E27FC236}">
                <a16:creationId xmlns:a16="http://schemas.microsoft.com/office/drawing/2014/main" id="{E0640C62-BBE5-4620-A122-E664BD590DCC}"/>
              </a:ext>
            </a:extLst>
          </p:cNvPr>
          <p:cNvPicPr>
            <a:picLocks noChangeAspect="1"/>
          </p:cNvPicPr>
          <p:nvPr/>
        </p:nvPicPr>
        <p:blipFill rotWithShape="1">
          <a:blip r:embed="rId2"/>
          <a:srcRect t="18858" r="-1" b="-1"/>
          <a:stretch/>
        </p:blipFill>
        <p:spPr>
          <a:xfrm>
            <a:off x="3523488" y="10"/>
            <a:ext cx="8668512" cy="6857990"/>
          </a:xfrm>
          <a:prstGeom prst="rect">
            <a:avLst/>
          </a:prstGeom>
        </p:spPr>
      </p:pic>
      <p:sp>
        <p:nvSpPr>
          <p:cNvPr id="92" name="Rectangle 9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0CFB78-F758-4D49-83B2-7B0FD31A4B2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C00000"/>
                </a:solidFill>
              </a:rPr>
              <a:t>Theory</a:t>
            </a:r>
          </a:p>
        </p:txBody>
      </p:sp>
      <p:sp>
        <p:nvSpPr>
          <p:cNvPr id="94" name="Rectangle 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4B0BE43-FC19-425C-956C-A89ABBF6E11E}"/>
              </a:ext>
            </a:extLst>
          </p:cNvPr>
          <p:cNvSpPr txBox="1"/>
          <p:nvPr/>
        </p:nvSpPr>
        <p:spPr>
          <a:xfrm>
            <a:off x="4939698" y="1997839"/>
            <a:ext cx="7252302" cy="2862322"/>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Theories are formulated to </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explain, predict, and understand phenomena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in many cases, to challenge and extend existing knowledge </a:t>
            </a:r>
            <a:endParaRPr kumimoji="0" lang="en-MY"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6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84D5AA-C97F-4205-BC14-3D7841EFACA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4" name="Picture 3">
            <a:extLst>
              <a:ext uri="{FF2B5EF4-FFF2-40B4-BE49-F238E27FC236}">
                <a16:creationId xmlns:a16="http://schemas.microsoft.com/office/drawing/2014/main" id="{98C05454-E994-4733-82D8-33D65A018EB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31F73E2-FA2D-4208-BDB5-66235D8CB679}"/>
              </a:ext>
            </a:extLst>
          </p:cNvPr>
          <p:cNvSpPr txBox="1"/>
          <p:nvPr/>
        </p:nvSpPr>
        <p:spPr>
          <a:xfrm>
            <a:off x="7666892" y="5683348"/>
            <a:ext cx="27009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a:noFill/>
                </a:ln>
                <a:solidFill>
                  <a:srgbClr val="FF0000"/>
                </a:solidFill>
                <a:effectLst/>
                <a:uLnTx/>
                <a:uFillTx/>
                <a:latin typeface="Arial"/>
                <a:ea typeface="+mn-ea"/>
                <a:cs typeface="+mn-cs"/>
              </a:rPr>
              <a:t>TAM3</a:t>
            </a:r>
          </a:p>
        </p:txBody>
      </p:sp>
    </p:spTree>
    <p:extLst>
      <p:ext uri="{BB962C8B-B14F-4D97-AF65-F5344CB8AC3E}">
        <p14:creationId xmlns:p14="http://schemas.microsoft.com/office/powerpoint/2010/main" val="3936729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72" y="623668"/>
            <a:ext cx="10449951" cy="491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5748" y="0"/>
            <a:ext cx="915572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Unified Theory of Acceptance and Use of Technology (UTAUT)</a:t>
            </a:r>
          </a:p>
        </p:txBody>
      </p:sp>
      <p:sp>
        <p:nvSpPr>
          <p:cNvPr id="6" name="Rectangle 5"/>
          <p:cNvSpPr/>
          <p:nvPr/>
        </p:nvSpPr>
        <p:spPr>
          <a:xfrm>
            <a:off x="7920115" y="6172200"/>
            <a:ext cx="25828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Arial"/>
                <a:ea typeface="+mn-ea"/>
                <a:cs typeface="+mn-cs"/>
              </a:rPr>
              <a:t>Venkatesh</a:t>
            </a:r>
            <a:r>
              <a:rPr kumimoji="0" lang="en-US" sz="1800" b="1" i="0" u="none" strike="noStrike" kern="1200" cap="none" spc="0" normalizeH="0" baseline="0" noProof="0" dirty="0">
                <a:ln>
                  <a:noFill/>
                </a:ln>
                <a:solidFill>
                  <a:srgbClr val="FF0000"/>
                </a:solidFill>
                <a:effectLst/>
                <a:uLnTx/>
                <a:uFillTx/>
                <a:latin typeface="Arial"/>
                <a:ea typeface="+mn-ea"/>
                <a:cs typeface="+mn-cs"/>
              </a:rPr>
              <a:t> et al (2003)</a:t>
            </a:r>
          </a:p>
        </p:txBody>
      </p:sp>
    </p:spTree>
    <p:extLst>
      <p:ext uri="{BB962C8B-B14F-4D97-AF65-F5344CB8AC3E}">
        <p14:creationId xmlns:p14="http://schemas.microsoft.com/office/powerpoint/2010/main" val="426772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2BA3-F39B-4DFF-B19A-AE9B5946DAA3}"/>
              </a:ext>
            </a:extLst>
          </p:cNvPr>
          <p:cNvPicPr>
            <a:picLocks noChangeAspect="1"/>
          </p:cNvPicPr>
          <p:nvPr/>
        </p:nvPicPr>
        <p:blipFill>
          <a:blip r:embed="rId2"/>
          <a:stretch>
            <a:fillRect/>
          </a:stretch>
        </p:blipFill>
        <p:spPr>
          <a:xfrm>
            <a:off x="0" y="0"/>
            <a:ext cx="12192000" cy="6858000"/>
          </a:xfrm>
          <a:prstGeom prst="rect">
            <a:avLst/>
          </a:prstGeom>
          <a:solidFill>
            <a:schemeClr val="bg1"/>
          </a:solidFill>
        </p:spPr>
      </p:pic>
      <p:sp>
        <p:nvSpPr>
          <p:cNvPr id="3" name="Footer Placeholder 2">
            <a:extLst>
              <a:ext uri="{FF2B5EF4-FFF2-40B4-BE49-F238E27FC236}">
                <a16:creationId xmlns:a16="http://schemas.microsoft.com/office/drawing/2014/main" id="{EE27E34B-4C37-49B6-B21F-85474C4B2E46}"/>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B70A3AEA-EF8D-466C-8A12-0BCDE31BAA45}"/>
              </a:ext>
            </a:extLst>
          </p:cNvPr>
          <p:cNvSpPr txBox="1"/>
          <p:nvPr/>
        </p:nvSpPr>
        <p:spPr>
          <a:xfrm>
            <a:off x="6443003" y="436098"/>
            <a:ext cx="24674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a:ea typeface="+mn-ea"/>
                <a:cs typeface="+mn-cs"/>
              </a:rPr>
              <a:t>Venkatesh et al., 2012</a:t>
            </a:r>
          </a:p>
        </p:txBody>
      </p:sp>
      <p:sp>
        <p:nvSpPr>
          <p:cNvPr id="7" name="TextBox 6">
            <a:extLst>
              <a:ext uri="{FF2B5EF4-FFF2-40B4-BE49-F238E27FC236}">
                <a16:creationId xmlns:a16="http://schemas.microsoft.com/office/drawing/2014/main" id="{718EBAFA-7CCB-451A-81DE-986755CECFBD}"/>
              </a:ext>
            </a:extLst>
          </p:cNvPr>
          <p:cNvSpPr txBox="1"/>
          <p:nvPr/>
        </p:nvSpPr>
        <p:spPr>
          <a:xfrm>
            <a:off x="8331201" y="3727938"/>
            <a:ext cx="3457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a:ln>
                  <a:noFill/>
                </a:ln>
                <a:solidFill>
                  <a:srgbClr val="FF0000"/>
                </a:solidFill>
                <a:effectLst/>
                <a:uLnTx/>
                <a:uFillTx/>
                <a:latin typeface="Arial"/>
                <a:ea typeface="+mn-ea"/>
                <a:cs typeface="+mn-cs"/>
              </a:rPr>
              <a:t>UTAUT 2</a:t>
            </a:r>
          </a:p>
        </p:txBody>
      </p:sp>
    </p:spTree>
    <p:extLst>
      <p:ext uri="{BB962C8B-B14F-4D97-AF65-F5344CB8AC3E}">
        <p14:creationId xmlns:p14="http://schemas.microsoft.com/office/powerpoint/2010/main" val="424725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0607-9868-4C23-BDB6-1A852E4A8055}"/>
              </a:ext>
            </a:extLst>
          </p:cNvPr>
          <p:cNvSpPr>
            <a:spLocks noGrp="1"/>
          </p:cNvSpPr>
          <p:nvPr>
            <p:ph type="title"/>
          </p:nvPr>
        </p:nvSpPr>
        <p:spPr>
          <a:xfrm>
            <a:off x="145143" y="-1"/>
            <a:ext cx="12017827" cy="817975"/>
          </a:xfrm>
          <a:ln>
            <a:solidFill>
              <a:schemeClr val="accent1"/>
            </a:solidFill>
          </a:ln>
        </p:spPr>
        <p:txBody>
          <a:bodyPr/>
          <a:lstStyle/>
          <a:p>
            <a:pPr algn="l"/>
            <a:r>
              <a:rPr lang="en-MY" dirty="0">
                <a:solidFill>
                  <a:srgbClr val="FF0000"/>
                </a:solidFill>
              </a:rPr>
              <a:t>Information Adoption Model </a:t>
            </a:r>
            <a:r>
              <a:rPr lang="en-US" sz="1800" dirty="0">
                <a:solidFill>
                  <a:srgbClr val="FF0000"/>
                </a:solidFill>
              </a:rPr>
              <a:t>The influence of </a:t>
            </a:r>
            <a:r>
              <a:rPr lang="en-US" sz="1800" dirty="0" err="1">
                <a:solidFill>
                  <a:srgbClr val="FF0000"/>
                </a:solidFill>
              </a:rPr>
              <a:t>eWOM</a:t>
            </a:r>
            <a:r>
              <a:rPr lang="en-US" sz="1800" dirty="0">
                <a:solidFill>
                  <a:srgbClr val="FF0000"/>
                </a:solidFill>
              </a:rPr>
              <a:t> in social media on consumers’ purchase intentions: An extended approach to information adoption</a:t>
            </a:r>
            <a:endParaRPr lang="en-MY" dirty="0">
              <a:solidFill>
                <a:srgbClr val="FF0000"/>
              </a:solidFill>
            </a:endParaRPr>
          </a:p>
        </p:txBody>
      </p:sp>
      <p:sp>
        <p:nvSpPr>
          <p:cNvPr id="5" name="Footer Placeholder 4">
            <a:extLst>
              <a:ext uri="{FF2B5EF4-FFF2-40B4-BE49-F238E27FC236}">
                <a16:creationId xmlns:a16="http://schemas.microsoft.com/office/drawing/2014/main" id="{C274E0D1-8F01-41B0-82ED-65EA2464A15B}"/>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3074" name="Picture 2">
            <a:extLst>
              <a:ext uri="{FF2B5EF4-FFF2-40B4-BE49-F238E27FC236}">
                <a16:creationId xmlns:a16="http://schemas.microsoft.com/office/drawing/2014/main" id="{E143A173-6240-4773-BDCA-3BED6024E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783885"/>
            <a:ext cx="12192000" cy="26451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82E5C0-CB1A-48BF-9EF3-6E542CB7BC8E}"/>
              </a:ext>
            </a:extLst>
          </p:cNvPr>
          <p:cNvSpPr txBox="1"/>
          <p:nvPr/>
        </p:nvSpPr>
        <p:spPr>
          <a:xfrm>
            <a:off x="0" y="3514822"/>
            <a:ext cx="1219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Roboto" panose="02000000000000000000" pitchFamily="2" charset="0"/>
                <a:ea typeface="+mn-ea"/>
                <a:cs typeface="+mn-cs"/>
                <a:hlinkClick r:id="rId3"/>
              </a:rPr>
              <a:t>Example</a:t>
            </a:r>
            <a:r>
              <a:rPr kumimoji="0" lang="en-US" sz="18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hlinkClick r:id="rId3"/>
              </a:rPr>
              <a:t>: Examining the usage of Instagram as a source of information for young consumers when determining tourist destinations</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076" name="Picture 4">
            <a:extLst>
              <a:ext uri="{FF2B5EF4-FFF2-40B4-BE49-F238E27FC236}">
                <a16:creationId xmlns:a16="http://schemas.microsoft.com/office/drawing/2014/main" id="{35C783E1-6A3B-48FD-93FE-39AC9B00C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05173"/>
            <a:ext cx="4005943" cy="2652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244356A-F4BA-4717-A5DA-D9F20FE4F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9486" y="4158614"/>
            <a:ext cx="3222171" cy="26993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74CCDF2-372B-4A40-BCC4-1AEA8AB31F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059011"/>
            <a:ext cx="4847771" cy="279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7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4476"/>
            <a:ext cx="10634086" cy="34470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Family Resource Management Model</a:t>
            </a:r>
            <a:endParaRPr kumimoji="0" lang="en-US" altLang="zh-CN" sz="1600" b="1" i="0" u="none" strike="noStrike" kern="1200" cap="none" spc="0" normalizeH="0" baseline="0" noProof="0" dirty="0">
              <a:ln>
                <a:noFill/>
              </a:ln>
              <a:solidFill>
                <a:srgbClr val="FF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The model by Deacon and Firebaugh (1988) provides the conceptual basis for a research.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The model consists of </a:t>
            </a:r>
            <a:r>
              <a:rPr kumimoji="0" lang="en-US" altLang="zh-CN" sz="2800" b="1" i="0" u="none" strike="noStrike" kern="1200" cap="none" spc="0" normalizeH="0" baseline="0" noProof="0" dirty="0">
                <a:ln>
                  <a:noFill/>
                </a:ln>
                <a:solidFill>
                  <a:srgbClr val="FF0000"/>
                </a:solidFill>
                <a:effectLst/>
                <a:uLnTx/>
                <a:uFillTx/>
                <a:latin typeface="Times New Roman" pitchFamily="18" charset="0"/>
                <a:ea typeface="SimSun" pitchFamily="2" charset="-122"/>
                <a:cs typeface="Times New Roman" pitchFamily="18" charset="0"/>
              </a:rPr>
              <a:t>input, throughput, and output</a:t>
            </a: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FF0000"/>
                </a:solidFill>
                <a:effectLst/>
                <a:uLnTx/>
                <a:uFillTx/>
                <a:latin typeface="Times New Roman" pitchFamily="18" charset="0"/>
                <a:ea typeface="SimSun" pitchFamily="2" charset="-122"/>
                <a:cs typeface="Times New Roman" pitchFamily="18" charset="0"/>
              </a:rPr>
              <a:t>Input</a:t>
            </a: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 refer to the demographic of the respondents (</a:t>
            </a:r>
            <a:r>
              <a:rPr kumimoji="0" lang="en-US" altLang="zh-CN" sz="2800" b="0" i="0" u="none" strike="noStrike" kern="1200" cap="none" spc="0" normalizeH="0" baseline="0" noProof="0" dirty="0" err="1">
                <a:ln>
                  <a:noFill/>
                </a:ln>
                <a:solidFill>
                  <a:srgbClr val="000000"/>
                </a:solidFill>
                <a:effectLst/>
                <a:uLnTx/>
                <a:uFillTx/>
                <a:latin typeface="Times New Roman" pitchFamily="18" charset="0"/>
                <a:ea typeface="SimSun" pitchFamily="2" charset="-122"/>
                <a:cs typeface="Times New Roman" pitchFamily="18" charset="0"/>
              </a:rPr>
              <a:t>eg</a:t>
            </a: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 investors).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FF0000"/>
                </a:solidFill>
                <a:effectLst/>
                <a:uLnTx/>
                <a:uFillTx/>
                <a:latin typeface="Times New Roman" pitchFamily="18" charset="0"/>
                <a:ea typeface="SimSun" pitchFamily="2" charset="-122"/>
                <a:cs typeface="Times New Roman" pitchFamily="18" charset="0"/>
              </a:rPr>
              <a:t>Througput</a:t>
            </a: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 consists of the variables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FF0000"/>
                </a:solidFill>
                <a:effectLst/>
                <a:uLnTx/>
                <a:uFillTx/>
                <a:latin typeface="Times New Roman" pitchFamily="18" charset="0"/>
                <a:ea typeface="SimSun" pitchFamily="2" charset="-122"/>
                <a:cs typeface="Times New Roman" pitchFamily="18" charset="0"/>
              </a:rPr>
              <a:t>Output</a:t>
            </a:r>
            <a:r>
              <a:rPr kumimoji="0" lang="en-US" altLang="zh-CN" sz="28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Times New Roman" pitchFamily="18" charset="0"/>
              </a:rPr>
              <a:t> refer to the Effect (</a:t>
            </a:r>
            <a:r>
              <a:rPr kumimoji="0" lang="en-US" altLang="zh-CN" sz="2800" b="0" i="0" u="none" strike="noStrike" kern="1200" cap="none" spc="0" normalizeH="0" baseline="0" noProof="0" dirty="0" err="1">
                <a:ln>
                  <a:noFill/>
                </a:ln>
                <a:solidFill>
                  <a:srgbClr val="000000"/>
                </a:solidFill>
                <a:effectLst/>
                <a:uLnTx/>
                <a:uFillTx/>
                <a:latin typeface="Times New Roman" pitchFamily="18" charset="0"/>
                <a:ea typeface="SimSun" pitchFamily="2" charset="-122"/>
                <a:cs typeface="Times New Roman" pitchFamily="18" charset="0"/>
              </a:rPr>
              <a:t>Eg</a:t>
            </a:r>
            <a:r>
              <a:rPr kumimoji="0" lang="en-US" altLang="zh-CN" sz="2800" b="0" i="0" u="none" strike="noStrike" kern="1200" cap="none" spc="0" normalizeH="0" baseline="0" noProof="0">
                <a:ln>
                  <a:noFill/>
                </a:ln>
                <a:solidFill>
                  <a:srgbClr val="000000"/>
                </a:solidFill>
                <a:effectLst/>
                <a:uLnTx/>
                <a:uFillTx/>
                <a:latin typeface="Times New Roman" pitchFamily="18" charset="0"/>
                <a:ea typeface="SimSun" pitchFamily="2" charset="-122"/>
                <a:cs typeface="Times New Roman" pitchFamily="18" charset="0"/>
              </a:rPr>
              <a:t>: stock investment decision)..</a:t>
            </a:r>
            <a:endParaRPr kumimoji="0" lang="en-US" altLang="zh-CN" sz="28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988" y="3266130"/>
            <a:ext cx="6831012" cy="35918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004793"/>
            <a:ext cx="5410200" cy="2492990"/>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Times New Roman" pitchFamily="18" charset="0"/>
                <a:ea typeface="SimSun" pitchFamily="2" charset="-122"/>
                <a:cs typeface="Times New Roman" pitchFamily="18" charset="0"/>
              </a:rPr>
              <a:t>Loss aversion, overconfidence and herding influence towards Stock investment decisions in Malaysia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70C0"/>
                </a:solidFill>
                <a:effectLst/>
                <a:uLnTx/>
                <a:uFillTx/>
                <a:latin typeface="Tunga" pitchFamily="34" charset="0"/>
                <a:ea typeface="SimSun" pitchFamily="2" charset="-122"/>
                <a:cs typeface="Tunga" pitchFamily="34" charset="0"/>
              </a:rPr>
              <a:t>This model assumes that the stock investment decisions are attained through effective use of the resources from input and </a:t>
            </a:r>
            <a:r>
              <a:rPr kumimoji="0" lang="en-US" altLang="zh-CN" sz="2400" b="0" i="0" u="none" strike="noStrike" kern="1200" cap="none" spc="0" normalizeH="0" baseline="0" noProof="0" dirty="0" err="1">
                <a:ln>
                  <a:noFill/>
                </a:ln>
                <a:solidFill>
                  <a:srgbClr val="0070C0"/>
                </a:solidFill>
                <a:effectLst/>
                <a:uLnTx/>
                <a:uFillTx/>
                <a:latin typeface="Tunga" pitchFamily="34" charset="0"/>
                <a:ea typeface="SimSun" pitchFamily="2" charset="-122"/>
                <a:cs typeface="Tunga" pitchFamily="34" charset="0"/>
              </a:rPr>
              <a:t>througput</a:t>
            </a:r>
            <a:r>
              <a:rPr kumimoji="0" lang="en-US" altLang="zh-CN" sz="2400" b="0" i="0" u="none" strike="noStrike" kern="1200" cap="none" spc="0" normalizeH="0" baseline="0" noProof="0" dirty="0">
                <a:ln>
                  <a:noFill/>
                </a:ln>
                <a:solidFill>
                  <a:srgbClr val="0070C0"/>
                </a:solidFill>
                <a:effectLst/>
                <a:uLnTx/>
                <a:uFillTx/>
                <a:latin typeface="Tunga" pitchFamily="34" charset="0"/>
                <a:ea typeface="SimSun" pitchFamily="2" charset="-122"/>
                <a:cs typeface="Tunga" pitchFamily="34" charset="0"/>
              </a:rPr>
              <a:t> combined to affect the output</a:t>
            </a:r>
            <a:r>
              <a:rPr kumimoji="0" lang="en-US" altLang="zh-CN" sz="2000" b="0" i="0" u="none" strike="noStrike" kern="1200" cap="none" spc="0" normalizeH="0" baseline="0" noProof="0" dirty="0">
                <a:ln>
                  <a:noFill/>
                </a:ln>
                <a:solidFill>
                  <a:srgbClr val="0070C0"/>
                </a:solidFill>
                <a:effectLst/>
                <a:uLnTx/>
                <a:uFillTx/>
                <a:latin typeface="Tunga" pitchFamily="34" charset="0"/>
                <a:ea typeface="SimSun" pitchFamily="2" charset="-122"/>
                <a:cs typeface="Tunga" pitchFamily="34" charset="0"/>
              </a:rPr>
              <a:t>.</a:t>
            </a:r>
            <a:r>
              <a:rPr kumimoji="0" lang="en-US" altLang="zh-CN" sz="1200" b="0" i="0" u="none" strike="noStrike" kern="1200" cap="none" spc="0" normalizeH="0" baseline="0" noProof="0" dirty="0">
                <a:ln>
                  <a:noFill/>
                </a:ln>
                <a:solidFill>
                  <a:srgbClr val="0070C0"/>
                </a:solidFill>
                <a:effectLst/>
                <a:uLnTx/>
                <a:uFillTx/>
                <a:latin typeface="Tunga" pitchFamily="34" charset="0"/>
                <a:ea typeface="SimSun" pitchFamily="2" charset="-122"/>
                <a:cs typeface="Tunga" pitchFamily="34" charset="0"/>
              </a:rPr>
              <a:t> </a:t>
            </a:r>
            <a:endParaRPr kumimoji="0" lang="en-US" altLang="zh-CN" sz="1800" b="0" i="0" u="none" strike="noStrike" kern="1200" cap="none" spc="0" normalizeH="0" baseline="0" noProof="0" dirty="0">
              <a:ln>
                <a:noFill/>
              </a:ln>
              <a:solidFill>
                <a:srgbClr val="0070C0"/>
              </a:solidFill>
              <a:effectLst/>
              <a:uLnTx/>
              <a:uFillTx/>
              <a:latin typeface="Tunga" pitchFamily="34" charset="0"/>
              <a:ea typeface="+mn-ea"/>
              <a:cs typeface="Tunga" pitchFamily="34" charset="0"/>
            </a:endParaRPr>
          </a:p>
        </p:txBody>
      </p:sp>
      <p:sp>
        <p:nvSpPr>
          <p:cNvPr id="4" name="TextBox 3"/>
          <p:cNvSpPr txBox="1"/>
          <p:nvPr/>
        </p:nvSpPr>
        <p:spPr>
          <a:xfrm>
            <a:off x="1988127" y="3266129"/>
            <a:ext cx="10823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Example</a:t>
            </a:r>
          </a:p>
        </p:txBody>
      </p:sp>
      <p:sp>
        <p:nvSpPr>
          <p:cNvPr id="5" name="Footer Placeholder 4"/>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420063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Summary</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rotWithShape="1">
          <a:blip r:embed="rId2"/>
          <a:srcRect b="8859"/>
          <a:stretch/>
        </p:blipFill>
        <p:spPr>
          <a:xfrm>
            <a:off x="545238" y="4034971"/>
            <a:ext cx="7608304" cy="2035460"/>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0"/>
          </p:nvPr>
        </p:nvSpPr>
        <p:spPr>
          <a:xfrm>
            <a:off x="4038600" y="649224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 Jugindar Singh</a:t>
            </a:r>
          </a:p>
        </p:txBody>
      </p:sp>
      <p:sp>
        <p:nvSpPr>
          <p:cNvPr id="11" name="TextBox 10">
            <a:extLst>
              <a:ext uri="{FF2B5EF4-FFF2-40B4-BE49-F238E27FC236}">
                <a16:creationId xmlns:a16="http://schemas.microsoft.com/office/drawing/2014/main" id="{D0162BCA-8543-4831-B645-7A4DAC99C459}"/>
              </a:ext>
            </a:extLst>
          </p:cNvPr>
          <p:cNvSpPr txBox="1"/>
          <p:nvPr/>
        </p:nvSpPr>
        <p:spPr>
          <a:xfrm>
            <a:off x="454467" y="491142"/>
            <a:ext cx="7470333" cy="3108543"/>
          </a:xfrm>
          <a:prstGeom prst="rect">
            <a:avLst/>
          </a:prstGeom>
          <a:noFill/>
        </p:spPr>
        <p:txBody>
          <a:bodyPr wrap="square">
            <a:spAutoFit/>
          </a:bodyPr>
          <a:lstStyle/>
          <a:p>
            <a:pPr algn="just"/>
            <a:r>
              <a:rPr lang="en-US" dirty="0"/>
              <a:t> </a:t>
            </a:r>
            <a:r>
              <a:rPr lang="en-US" sz="2800" dirty="0"/>
              <a:t>A theory is a well-established principle that has been developed to </a:t>
            </a:r>
            <a:r>
              <a:rPr lang="en-US" sz="2800" dirty="0">
                <a:solidFill>
                  <a:srgbClr val="FF0000"/>
                </a:solidFill>
              </a:rPr>
              <a:t>explain some aspect of the natural world</a:t>
            </a:r>
            <a:r>
              <a:rPr lang="en-US" sz="2800" dirty="0"/>
              <a:t>. Theories arise from repeated observation and testing and incorporates facts, laws, predictions, and tested assumptions that are widely accepted [e.g., rational choice theory; grounded theory; critical race theory</a:t>
            </a:r>
            <a:r>
              <a:rPr lang="en-US" dirty="0"/>
              <a:t>]</a:t>
            </a:r>
            <a:endParaRPr lang="en-MY" dirty="0"/>
          </a:p>
        </p:txBody>
      </p:sp>
    </p:spTree>
    <p:extLst>
      <p:ext uri="{BB962C8B-B14F-4D97-AF65-F5344CB8AC3E}">
        <p14:creationId xmlns:p14="http://schemas.microsoft.com/office/powerpoint/2010/main" val="1129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10F324-568A-4CFD-B727-D132AF8EA0C4}"/>
              </a:ext>
            </a:extLst>
          </p:cNvPr>
          <p:cNvSpPr>
            <a:spLocks noGrp="1"/>
          </p:cNvSpPr>
          <p:nvPr>
            <p:ph type="title"/>
          </p:nvPr>
        </p:nvSpPr>
        <p:spPr>
          <a:xfrm>
            <a:off x="841248" y="426720"/>
            <a:ext cx="10506456" cy="1919141"/>
          </a:xfrm>
        </p:spPr>
        <p:txBody>
          <a:bodyPr vert="horz" lIns="91440" tIns="45720" rIns="91440" bIns="45720" rtlCol="0" anchor="b">
            <a:normAutofit/>
          </a:bodyPr>
          <a:lstStyle/>
          <a:p>
            <a:r>
              <a:rPr lang="en-US" sz="6000" b="1" kern="1200" dirty="0">
                <a:solidFill>
                  <a:srgbClr val="C00000"/>
                </a:solidFill>
                <a:latin typeface="+mj-lt"/>
                <a:ea typeface="+mj-ea"/>
                <a:cs typeface="+mj-cs"/>
              </a:rPr>
              <a:t>What is Theory</a:t>
            </a:r>
          </a:p>
        </p:txBody>
      </p:sp>
      <p:sp>
        <p:nvSpPr>
          <p:cNvPr id="29" name="Rectangle 2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DE0090A-2D3D-46D6-ACA3-999BB39A3481}"/>
              </a:ext>
            </a:extLst>
          </p:cNvPr>
          <p:cNvSpPr txBox="1"/>
          <p:nvPr/>
        </p:nvSpPr>
        <p:spPr>
          <a:xfrm>
            <a:off x="0" y="2918215"/>
            <a:ext cx="12192000" cy="224398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Theory is a system of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constructs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(concepts) and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propositions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(relationships between those constructs) that collectively presents a logical, systematic, and coherent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explanation of a phenomenon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of interest within some assumptions and boundary conditions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(Bacharach 1989).</a:t>
            </a:r>
          </a:p>
        </p:txBody>
      </p:sp>
      <p:sp>
        <p:nvSpPr>
          <p:cNvPr id="4" name="Footer Placeholder 3">
            <a:extLst>
              <a:ext uri="{FF2B5EF4-FFF2-40B4-BE49-F238E27FC236}">
                <a16:creationId xmlns:a16="http://schemas.microsoft.com/office/drawing/2014/main" id="{DE6AF5FA-A4F4-46AF-8EDD-8988D86AC03F}"/>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Dr Jugindar Singh</a:t>
            </a:r>
          </a:p>
        </p:txBody>
      </p:sp>
      <p:sp>
        <p:nvSpPr>
          <p:cNvPr id="15" name="TextBox 14">
            <a:extLst>
              <a:ext uri="{FF2B5EF4-FFF2-40B4-BE49-F238E27FC236}">
                <a16:creationId xmlns:a16="http://schemas.microsoft.com/office/drawing/2014/main" id="{F0719C07-29FE-4827-8BAE-B7BF59EC910B}"/>
              </a:ext>
            </a:extLst>
          </p:cNvPr>
          <p:cNvSpPr txBox="1"/>
          <p:nvPr/>
        </p:nvSpPr>
        <p:spPr>
          <a:xfrm>
            <a:off x="0" y="5264076"/>
            <a:ext cx="12192000"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The relationship between </a:t>
            </a:r>
            <a:r>
              <a:rPr kumimoji="0" lang="en-US" sz="2800" b="1" i="0" u="none" strike="noStrike" kern="1200" cap="none" spc="0" normalizeH="0" baseline="0" noProof="0" dirty="0">
                <a:ln>
                  <a:noFill/>
                </a:ln>
                <a:solidFill>
                  <a:srgbClr val="C00000"/>
                </a:solidFill>
                <a:effectLst/>
                <a:uLnTx/>
                <a:uFillTx/>
                <a:latin typeface="Arial"/>
                <a:ea typeface="+mn-ea"/>
                <a:cs typeface="+mn-cs"/>
              </a:rPr>
              <a:t>service quality, customer satisfaction</a:t>
            </a:r>
            <a:r>
              <a:rPr kumimoji="0" lang="en-US" sz="2800" b="1" i="0" u="none" strike="noStrike" kern="1200" cap="none" spc="0" normalizeH="0" baseline="0" noProof="0" dirty="0">
                <a:ln>
                  <a:noFill/>
                </a:ln>
                <a:solidFill>
                  <a:srgbClr val="002060"/>
                </a:solidFill>
                <a:effectLst/>
                <a:uLnTx/>
                <a:uFillTx/>
                <a:latin typeface="Arial"/>
                <a:ea typeface="+mn-ea"/>
                <a:cs typeface="+mn-cs"/>
              </a:rPr>
              <a:t>, and </a:t>
            </a:r>
            <a:r>
              <a:rPr kumimoji="0" lang="en-US" sz="2800" b="1" i="0" u="none" strike="noStrike" kern="1200" cap="none" spc="0" normalizeH="0" baseline="0" noProof="0" dirty="0">
                <a:ln>
                  <a:noFill/>
                </a:ln>
                <a:solidFill>
                  <a:srgbClr val="C00000"/>
                </a:solidFill>
                <a:effectLst/>
                <a:uLnTx/>
                <a:uFillTx/>
                <a:latin typeface="Arial"/>
                <a:ea typeface="+mn-ea"/>
                <a:cs typeface="+mn-cs"/>
              </a:rPr>
              <a:t>customer loyalty </a:t>
            </a:r>
            <a:r>
              <a:rPr kumimoji="0" lang="en-US" sz="2800" b="1" i="0" u="none" strike="noStrike" kern="1200" cap="none" spc="0" normalizeH="0" baseline="0" noProof="0" dirty="0">
                <a:ln>
                  <a:noFill/>
                </a:ln>
                <a:solidFill>
                  <a:srgbClr val="002060"/>
                </a:solidFill>
                <a:effectLst/>
                <a:uLnTx/>
                <a:uFillTx/>
                <a:latin typeface="Arial"/>
                <a:ea typeface="+mn-ea"/>
                <a:cs typeface="+mn-cs"/>
              </a:rPr>
              <a:t>in the higher education industry in Malaysia</a:t>
            </a:r>
          </a:p>
        </p:txBody>
      </p:sp>
    </p:spTree>
    <p:extLst>
      <p:ext uri="{BB962C8B-B14F-4D97-AF65-F5344CB8AC3E}">
        <p14:creationId xmlns:p14="http://schemas.microsoft.com/office/powerpoint/2010/main" val="234566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2" name="Title 1"/>
          <p:cNvSpPr>
            <a:spLocks noGrp="1"/>
          </p:cNvSpPr>
          <p:nvPr>
            <p:ph type="title"/>
          </p:nvPr>
        </p:nvSpPr>
        <p:spPr>
          <a:xfrm>
            <a:off x="1179226" y="826680"/>
            <a:ext cx="9833548" cy="1325563"/>
          </a:xfrm>
        </p:spPr>
        <p:txBody>
          <a:bodyPr>
            <a:normAutofit/>
          </a:bodyPr>
          <a:lstStyle/>
          <a:p>
            <a:pPr algn="ctr"/>
            <a:r>
              <a:rPr lang="en-US" sz="4000" b="1">
                <a:solidFill>
                  <a:srgbClr val="FFFFFF"/>
                </a:solidFill>
              </a:rPr>
              <a:t>Definition of a Theory</a:t>
            </a:r>
          </a:p>
        </p:txBody>
      </p:sp>
      <p:sp>
        <p:nvSpPr>
          <p:cNvPr id="5123" name="Content Placeholder 2"/>
          <p:cNvSpPr>
            <a:spLocks noGrp="1"/>
          </p:cNvSpPr>
          <p:nvPr>
            <p:ph idx="1"/>
          </p:nvPr>
        </p:nvSpPr>
        <p:spPr>
          <a:xfrm>
            <a:off x="0" y="2336800"/>
            <a:ext cx="12192000" cy="4347029"/>
          </a:xfrm>
        </p:spPr>
        <p:txBody>
          <a:bodyPr>
            <a:normAutofit/>
          </a:bodyPr>
          <a:lstStyle/>
          <a:p>
            <a:pPr>
              <a:buFont typeface="Arial" charset="0"/>
              <a:buNone/>
            </a:pPr>
            <a:r>
              <a:rPr lang="en-US" sz="3200" dirty="0">
                <a:solidFill>
                  <a:srgbClr val="000000"/>
                </a:solidFill>
              </a:rPr>
              <a:t>(Quantitative)</a:t>
            </a:r>
          </a:p>
          <a:p>
            <a:pPr>
              <a:buFont typeface="Arial" charset="0"/>
              <a:buNone/>
            </a:pPr>
            <a:r>
              <a:rPr lang="en-US" sz="3200" dirty="0">
                <a:solidFill>
                  <a:srgbClr val="000000"/>
                </a:solidFill>
              </a:rPr>
              <a:t>	</a:t>
            </a:r>
            <a:r>
              <a:rPr lang="en-US" sz="3600" dirty="0">
                <a:solidFill>
                  <a:srgbClr val="000000"/>
                </a:solidFill>
              </a:rPr>
              <a:t>A theory is an interrelated set of </a:t>
            </a:r>
            <a:r>
              <a:rPr lang="en-US" sz="3600" dirty="0">
                <a:solidFill>
                  <a:srgbClr val="C00000"/>
                </a:solidFill>
              </a:rPr>
              <a:t>constructs (or variables</a:t>
            </a:r>
            <a:r>
              <a:rPr lang="en-US" sz="3600" dirty="0">
                <a:solidFill>
                  <a:srgbClr val="000000"/>
                </a:solidFill>
              </a:rPr>
              <a:t>) formed into </a:t>
            </a:r>
            <a:r>
              <a:rPr lang="en-US" sz="3600" dirty="0">
                <a:solidFill>
                  <a:srgbClr val="C00000"/>
                </a:solidFill>
              </a:rPr>
              <a:t>propositions, or hypotheses</a:t>
            </a:r>
            <a:r>
              <a:rPr lang="en-US" sz="3600" dirty="0">
                <a:solidFill>
                  <a:srgbClr val="000000"/>
                </a:solidFill>
              </a:rPr>
              <a:t>, that specify the relationship among variables (typically in terms of magnitude or direction).”</a:t>
            </a:r>
            <a:r>
              <a:rPr lang="en-US" sz="2400" dirty="0">
                <a:solidFill>
                  <a:srgbClr val="C00000"/>
                </a:solidFill>
              </a:rPr>
              <a:t>Creswell, 2008</a:t>
            </a:r>
            <a:endParaRPr lang="en-US" sz="3200" dirty="0">
              <a:solidFill>
                <a:srgbClr val="C00000"/>
              </a:solidFill>
            </a:endParaRPr>
          </a:p>
        </p:txBody>
      </p:sp>
      <p:sp>
        <p:nvSpPr>
          <p:cNvPr id="2" name="Footer Placeholder 1"/>
          <p:cNvSpPr>
            <a:spLocks noGrp="1"/>
          </p:cNvSpPr>
          <p:nvPr>
            <p:ph type="ftr" sz="quarter" idx="10"/>
          </p:nvPr>
        </p:nvSpPr>
        <p:spPr>
          <a:xfrm>
            <a:off x="805661" y="6223702"/>
            <a:ext cx="6584750"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t>Dr Jugindar Singh</a:t>
            </a:r>
          </a:p>
        </p:txBody>
      </p:sp>
      <p:sp>
        <p:nvSpPr>
          <p:cNvPr id="4" name="Slide Number Placeholder 3"/>
          <p:cNvSpPr>
            <a:spLocks noGrp="1"/>
          </p:cNvSpPr>
          <p:nvPr>
            <p:ph type="sldNum" sz="quarter" idx="4294967295"/>
          </p:nvPr>
        </p:nvSpPr>
        <p:spPr>
          <a:xfrm>
            <a:off x="10825930" y="6223702"/>
            <a:ext cx="570728" cy="314067"/>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EE5B626-0A9B-480F-91FA-2DF79D35BD5F}" type="slidenum">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2C9E7BB-87AE-48D7-BB01-CA419CFFE7ED}"/>
              </a:ext>
            </a:extLst>
          </p:cNvPr>
          <p:cNvSpPr txBox="1"/>
          <p:nvPr/>
        </p:nvSpPr>
        <p:spPr>
          <a:xfrm>
            <a:off x="-152" y="5604449"/>
            <a:ext cx="12192000" cy="1231106"/>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Determinants of customers </a:t>
            </a:r>
            <a:r>
              <a:rPr kumimoji="0" lang="en-US" sz="2800" b="1" i="0" u="none" strike="noStrike" kern="1200" cap="none" spc="0" normalizeH="0" baseline="0" noProof="0" dirty="0">
                <a:ln>
                  <a:noFill/>
                </a:ln>
                <a:solidFill>
                  <a:srgbClr val="C00000"/>
                </a:solidFill>
                <a:effectLst/>
                <a:uLnTx/>
                <a:uFillTx/>
                <a:latin typeface="Arial"/>
                <a:ea typeface="+mn-ea"/>
                <a:cs typeface="+mn-cs"/>
              </a:rPr>
              <a:t>intention to purchase </a:t>
            </a:r>
            <a:r>
              <a:rPr kumimoji="0" lang="en-US" sz="2800" b="1" i="0" u="none" strike="noStrike" kern="1200" cap="none" spc="0" normalizeH="0" baseline="0" noProof="0" dirty="0">
                <a:ln>
                  <a:noFill/>
                </a:ln>
                <a:solidFill>
                  <a:srgbClr val="002060"/>
                </a:solidFill>
                <a:effectLst/>
                <a:uLnTx/>
                <a:uFillTx/>
                <a:latin typeface="Arial"/>
                <a:ea typeface="+mn-ea"/>
                <a:cs typeface="+mn-cs"/>
              </a:rPr>
              <a:t>organic products.</a:t>
            </a:r>
            <a:br>
              <a:rPr kumimoji="0" lang="en-US" sz="2800" b="1" i="0" u="none" strike="noStrike" kern="1200" cap="none" spc="0" normalizeH="0" baseline="0" noProof="0" dirty="0">
                <a:ln>
                  <a:noFill/>
                </a:ln>
                <a:solidFill>
                  <a:srgbClr val="002060"/>
                </a:solidFill>
                <a:effectLst/>
                <a:uLnTx/>
                <a:uFillTx/>
                <a:latin typeface="Arial"/>
                <a:ea typeface="+mn-ea"/>
                <a:cs typeface="+mn-cs"/>
              </a:rPr>
            </a:br>
            <a:r>
              <a:rPr kumimoji="0" lang="en-US" sz="2800" b="1" i="0" u="none" strike="noStrike" kern="1200" cap="none" spc="0" normalizeH="0" baseline="0" noProof="0" dirty="0">
                <a:ln>
                  <a:noFill/>
                </a:ln>
                <a:solidFill>
                  <a:srgbClr val="002060"/>
                </a:solidFill>
                <a:effectLst/>
                <a:uLnTx/>
                <a:uFillTx/>
                <a:latin typeface="Arial"/>
                <a:ea typeface="+mn-ea"/>
                <a:cs typeface="+mn-cs"/>
              </a:rPr>
              <a:t>A quantitative study in Malaysia. </a:t>
            </a:r>
          </a:p>
        </p:txBody>
      </p:sp>
    </p:spTree>
    <p:extLst>
      <p:ext uri="{BB962C8B-B14F-4D97-AF65-F5344CB8AC3E}">
        <p14:creationId xmlns:p14="http://schemas.microsoft.com/office/powerpoint/2010/main" val="266732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877438" y="76200"/>
            <a:ext cx="8684200" cy="609600"/>
          </a:xfrm>
        </p:spPr>
        <p:txBody>
          <a:bodyPr>
            <a:normAutofit fontScale="90000"/>
          </a:bodyPr>
          <a:lstStyle/>
          <a:p>
            <a:r>
              <a:rPr lang="en-US" b="1" dirty="0">
                <a:solidFill>
                  <a:srgbClr val="FF0000"/>
                </a:solidFill>
              </a:rPr>
              <a:t>Theory </a:t>
            </a:r>
          </a:p>
        </p:txBody>
      </p:sp>
      <p:sp>
        <p:nvSpPr>
          <p:cNvPr id="3" name="Rectangle 2"/>
          <p:cNvSpPr/>
          <p:nvPr/>
        </p:nvSpPr>
        <p:spPr>
          <a:xfrm>
            <a:off x="1877438" y="631706"/>
            <a:ext cx="6860162" cy="6247864"/>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inionPro-Regular"/>
                <a:ea typeface="+mn-ea"/>
                <a:cs typeface="+mn-cs"/>
              </a:rPr>
              <a:t>Theories are formulated to </a:t>
            </a:r>
            <a:r>
              <a:rPr kumimoji="0" lang="en-US" sz="2800" b="1" i="0" u="none" strike="noStrike" kern="1200" cap="none" spc="0" normalizeH="0" baseline="0" noProof="0" dirty="0">
                <a:ln>
                  <a:noFill/>
                </a:ln>
                <a:solidFill>
                  <a:srgbClr val="FF0000"/>
                </a:solidFill>
                <a:effectLst/>
                <a:uLnTx/>
                <a:uFillTx/>
                <a:latin typeface="MinionPro-Regular"/>
                <a:ea typeface="+mn-ea"/>
                <a:cs typeface="+mn-cs"/>
              </a:rPr>
              <a:t>explain, predict, and understand</a:t>
            </a:r>
            <a:r>
              <a:rPr kumimoji="0" lang="en-US" sz="2800" b="0" i="0" u="none" strike="noStrike" kern="1200" cap="none" spc="0" normalizeH="0" baseline="0" noProof="0" dirty="0">
                <a:ln>
                  <a:noFill/>
                </a:ln>
                <a:solidFill>
                  <a:srgbClr val="000000"/>
                </a:solidFill>
                <a:effectLst/>
                <a:uLnTx/>
                <a:uFillTx/>
                <a:latin typeface="MinionPro-Regular"/>
                <a:ea typeface="+mn-ea"/>
                <a:cs typeface="+mn-cs"/>
              </a:rPr>
              <a:t> phenomena and, in many cases, to challenge and extend existing knowledge within the limits of critical bounding assumptions.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inionPr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inionPro-Regular"/>
                <a:ea typeface="+mn-ea"/>
                <a:cs typeface="+mn-cs"/>
              </a:rPr>
              <a:t>Abend, Gabriel. "The Meaning of Theory." Sociological Theory 26 (June 2008): 173–199; Swanson, Richard A. Theory Building in Applied Disciplines. San Francisco, CA: Berrett-Koehler Publishers 2013.</a:t>
            </a:r>
            <a:endParaRPr kumimoji="0" lang="en-US" sz="1400" b="0" i="1" u="none" strike="noStrike" kern="1200" cap="none" spc="0" normalizeH="0" baseline="0" noProof="0" dirty="0">
              <a:ln>
                <a:noFill/>
              </a:ln>
              <a:solidFill>
                <a:srgbClr val="000000"/>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Theories are not: List of references/data/variables/hypothesis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Examples: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Theory of Reasoned Action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Social Learning Theory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Maslow Hierarch of Needs</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2" name="Rectangle 1"/>
          <p:cNvSpPr/>
          <p:nvPr/>
        </p:nvSpPr>
        <p:spPr>
          <a:xfrm rot="16200000">
            <a:off x="-2501065" y="2501067"/>
            <a:ext cx="6879572" cy="1877437"/>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Organizes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Helps explain past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Predicts new events</a:t>
            </a:r>
          </a:p>
        </p:txBody>
      </p:sp>
      <p:sp>
        <p:nvSpPr>
          <p:cNvPr id="7" name="TextBox 6">
            <a:extLst>
              <a:ext uri="{FF2B5EF4-FFF2-40B4-BE49-F238E27FC236}">
                <a16:creationId xmlns:a16="http://schemas.microsoft.com/office/drawing/2014/main" id="{25480FE9-D012-4FD5-8909-9CDE6B018B9E}"/>
              </a:ext>
            </a:extLst>
          </p:cNvPr>
          <p:cNvSpPr txBox="1"/>
          <p:nvPr/>
        </p:nvSpPr>
        <p:spPr>
          <a:xfrm>
            <a:off x="8737600" y="2059668"/>
            <a:ext cx="3454399" cy="39087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Purpose of Theory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Prediction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Understanding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Explanation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Of a Phenomena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92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9009-0BDF-484B-95D7-FF1A781B69C8}"/>
              </a:ext>
            </a:extLst>
          </p:cNvPr>
          <p:cNvSpPr>
            <a:spLocks noGrp="1"/>
          </p:cNvSpPr>
          <p:nvPr>
            <p:ph type="title"/>
          </p:nvPr>
        </p:nvSpPr>
        <p:spPr>
          <a:xfrm>
            <a:off x="-1" y="33793"/>
            <a:ext cx="4717143" cy="958022"/>
          </a:xfrm>
          <a:ln>
            <a:solidFill>
              <a:schemeClr val="accent1"/>
            </a:solidFill>
          </a:ln>
        </p:spPr>
        <p:txBody>
          <a:bodyPr/>
          <a:lstStyle/>
          <a:p>
            <a:r>
              <a:rPr lang="en-MY" dirty="0">
                <a:solidFill>
                  <a:srgbClr val="C00000"/>
                </a:solidFill>
                <a:latin typeface="Aharoni" panose="02010803020104030203" pitchFamily="2" charset="-79"/>
                <a:cs typeface="Aharoni" panose="02010803020104030203" pitchFamily="2" charset="-79"/>
              </a:rPr>
              <a:t>Theory</a:t>
            </a:r>
          </a:p>
        </p:txBody>
      </p:sp>
      <p:sp>
        <p:nvSpPr>
          <p:cNvPr id="3" name="Content Placeholder 2">
            <a:extLst>
              <a:ext uri="{FF2B5EF4-FFF2-40B4-BE49-F238E27FC236}">
                <a16:creationId xmlns:a16="http://schemas.microsoft.com/office/drawing/2014/main" id="{5EFADB20-3CED-4BAB-983A-3C0696B551DE}"/>
              </a:ext>
            </a:extLst>
          </p:cNvPr>
          <p:cNvSpPr>
            <a:spLocks noGrp="1"/>
          </p:cNvSpPr>
          <p:nvPr>
            <p:ph idx="1"/>
          </p:nvPr>
        </p:nvSpPr>
        <p:spPr>
          <a:xfrm>
            <a:off x="0" y="991816"/>
            <a:ext cx="4717142" cy="2810927"/>
          </a:xfrm>
          <a:ln>
            <a:solidFill>
              <a:schemeClr val="accent1"/>
            </a:solidFill>
          </a:ln>
        </p:spPr>
        <p:txBody>
          <a:bodyPr>
            <a:normAutofit/>
          </a:bodyPr>
          <a:lstStyle/>
          <a:p>
            <a:pPr marL="0" indent="0">
              <a:buNone/>
            </a:pPr>
            <a:r>
              <a:rPr lang="en-US" dirty="0"/>
              <a:t>Theories are formulated to </a:t>
            </a:r>
            <a:r>
              <a:rPr lang="en-US" dirty="0">
                <a:solidFill>
                  <a:srgbClr val="002060"/>
                </a:solidFill>
              </a:rPr>
              <a:t>explain, predict, and understand </a:t>
            </a:r>
            <a:r>
              <a:rPr lang="en-US" dirty="0"/>
              <a:t>phenomena and, in many cases, to challenge and extend existing knowledge within the limits of critical bounding assumptions.</a:t>
            </a:r>
            <a:endParaRPr lang="en-MY" dirty="0"/>
          </a:p>
        </p:txBody>
      </p:sp>
      <p:sp>
        <p:nvSpPr>
          <p:cNvPr id="4" name="Title 1">
            <a:extLst>
              <a:ext uri="{FF2B5EF4-FFF2-40B4-BE49-F238E27FC236}">
                <a16:creationId xmlns:a16="http://schemas.microsoft.com/office/drawing/2014/main" id="{237DD751-4860-47AE-9C53-DBF22C393E5B}"/>
              </a:ext>
            </a:extLst>
          </p:cNvPr>
          <p:cNvSpPr txBox="1">
            <a:spLocks/>
          </p:cNvSpPr>
          <p:nvPr/>
        </p:nvSpPr>
        <p:spPr>
          <a:xfrm>
            <a:off x="4840514" y="0"/>
            <a:ext cx="7199086" cy="99181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MY" sz="3600" b="0" i="0" u="none" strike="noStrike" kern="1200" cap="none" spc="0" normalizeH="0" baseline="0" noProof="0" dirty="0">
                <a:ln>
                  <a:noFill/>
                </a:ln>
                <a:solidFill>
                  <a:srgbClr val="C00000"/>
                </a:solidFill>
                <a:effectLst/>
                <a:uLnTx/>
                <a:uFillTx/>
                <a:latin typeface="Aharoni" panose="02010803020104030203" pitchFamily="2" charset="-79"/>
                <a:ea typeface="+mj-ea"/>
                <a:cs typeface="Aharoni" panose="02010803020104030203" pitchFamily="2" charset="-79"/>
              </a:rPr>
              <a:t>Theoretical Framework</a:t>
            </a:r>
          </a:p>
        </p:txBody>
      </p:sp>
      <p:sp>
        <p:nvSpPr>
          <p:cNvPr id="5" name="Content Placeholder 2">
            <a:extLst>
              <a:ext uri="{FF2B5EF4-FFF2-40B4-BE49-F238E27FC236}">
                <a16:creationId xmlns:a16="http://schemas.microsoft.com/office/drawing/2014/main" id="{BAFC0BE7-C0D9-4F09-B56C-830ADFC04C5B}"/>
              </a:ext>
            </a:extLst>
          </p:cNvPr>
          <p:cNvSpPr txBox="1">
            <a:spLocks/>
          </p:cNvSpPr>
          <p:nvPr/>
        </p:nvSpPr>
        <p:spPr>
          <a:xfrm>
            <a:off x="4840513" y="991816"/>
            <a:ext cx="7199086" cy="281092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A theoretical framework is a logically developed and connected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set of concepts </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and premises—developed from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one or more theories.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a collection of interrelated concepts that can hold or support a theory of a research work and guide a research.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954DC0D-01BF-4D6D-99E3-4819F3EB879D}"/>
              </a:ext>
            </a:extLst>
          </p:cNvPr>
          <p:cNvSpPr txBox="1"/>
          <p:nvPr/>
        </p:nvSpPr>
        <p:spPr>
          <a:xfrm>
            <a:off x="-1" y="3918859"/>
            <a:ext cx="4717142" cy="295465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b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The effect of </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Perceived Usefulness </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and P</a:t>
            </a: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erceived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Ease of Use</a:t>
            </a: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 towards Intention to use Online Learning by students in Malaysian universities </a:t>
            </a: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30">
            <a:extLst>
              <a:ext uri="{FF2B5EF4-FFF2-40B4-BE49-F238E27FC236}">
                <a16:creationId xmlns:a16="http://schemas.microsoft.com/office/drawing/2014/main" id="{67D6FD2F-BFBC-4DFE-B184-59DF8A573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513" y="3962401"/>
            <a:ext cx="7199086" cy="2735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6A5CC7-BD40-4915-8226-2549965F4C86}"/>
              </a:ext>
            </a:extLst>
          </p:cNvPr>
          <p:cNvSpPr txBox="1"/>
          <p:nvPr/>
        </p:nvSpPr>
        <p:spPr>
          <a:xfrm>
            <a:off x="7736114" y="5866184"/>
            <a:ext cx="4303485" cy="677108"/>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srgbClr val="FF0000"/>
                </a:solidFill>
                <a:effectLst/>
                <a:uLnTx/>
                <a:uFillTx/>
                <a:latin typeface="Calibri" panose="020F0502020204030204"/>
                <a:ea typeface="+mn-ea"/>
                <a:cs typeface="+mn-cs"/>
              </a:rPr>
              <a:t>Technology Acceptance Model (TAM).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Davis et al., 1989</a:t>
            </a:r>
          </a:p>
        </p:txBody>
      </p:sp>
      <p:sp>
        <p:nvSpPr>
          <p:cNvPr id="9" name="Arrow: Right 8">
            <a:extLst>
              <a:ext uri="{FF2B5EF4-FFF2-40B4-BE49-F238E27FC236}">
                <a16:creationId xmlns:a16="http://schemas.microsoft.com/office/drawing/2014/main" id="{81A0951E-4074-4A70-A43E-B49C0709C1ED}"/>
              </a:ext>
            </a:extLst>
          </p:cNvPr>
          <p:cNvSpPr/>
          <p:nvPr/>
        </p:nvSpPr>
        <p:spPr>
          <a:xfrm>
            <a:off x="4575627" y="1874765"/>
            <a:ext cx="406402"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6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chemeClr val="bg1"/>
          </a:solidFill>
          <a:ln>
            <a:solidFill>
              <a:schemeClr val="accent1"/>
            </a:solidFill>
          </a:ln>
        </p:spPr>
        <p:txBody>
          <a:bodyPr wrap="square" anchor="ctr">
            <a:normAutofit fontScale="90000"/>
          </a:bodyPr>
          <a:lstStyle/>
          <a:p>
            <a:pPr>
              <a:lnSpc>
                <a:spcPct val="90000"/>
              </a:lnSpc>
            </a:pPr>
            <a:br>
              <a:rPr lang="en-US" b="1" dirty="0">
                <a:solidFill>
                  <a:srgbClr val="FF0000"/>
                </a:solidFill>
              </a:rPr>
            </a:br>
            <a:r>
              <a:rPr lang="en-US" b="1" dirty="0">
                <a:solidFill>
                  <a:srgbClr val="FF0000"/>
                </a:solidFill>
              </a:rPr>
              <a:t>Underpinning Theories</a:t>
            </a:r>
            <a:br>
              <a:rPr lang="en-US" sz="2000" b="1" dirty="0"/>
            </a:br>
            <a:r>
              <a:rPr lang="en-US" sz="3100" dirty="0"/>
              <a:t>Emanate from theories that influence a research or underpin a construct under study</a:t>
            </a:r>
            <a:br>
              <a:rPr lang="en-US" sz="2700" b="1" dirty="0"/>
            </a:br>
            <a:endParaRPr lang="en-US" sz="2000" b="1" dirty="0"/>
          </a:p>
        </p:txBody>
      </p:sp>
      <p:sp>
        <p:nvSpPr>
          <p:cNvPr id="3" name="Content Placeholder 2"/>
          <p:cNvSpPr>
            <a:spLocks noGrp="1"/>
          </p:cNvSpPr>
          <p:nvPr>
            <p:ph sz="half" idx="1"/>
          </p:nvPr>
        </p:nvSpPr>
        <p:spPr>
          <a:xfrm>
            <a:off x="0" y="1480748"/>
            <a:ext cx="5225144" cy="4525962"/>
          </a:xfrm>
          <a:ln>
            <a:solidFill>
              <a:schemeClr val="accent1"/>
            </a:solidFill>
          </a:ln>
        </p:spPr>
        <p:txBody>
          <a:bodyPr wrap="square" anchor="t">
            <a:normAutofit lnSpcReduction="10000"/>
          </a:bodyPr>
          <a:lstStyle/>
          <a:p>
            <a:pPr marL="514350" indent="-514350">
              <a:buFont typeface="+mj-lt"/>
              <a:buAutoNum type="arabicPeriod"/>
            </a:pPr>
            <a:r>
              <a:rPr lang="en-US" dirty="0">
                <a:solidFill>
                  <a:srgbClr val="002060"/>
                </a:solidFill>
              </a:rPr>
              <a:t>What theory will best guide my  practice or research work?</a:t>
            </a:r>
          </a:p>
          <a:p>
            <a:pPr marL="514350" indent="-514350">
              <a:buFont typeface="+mj-lt"/>
              <a:buAutoNum type="arabicPeriod"/>
            </a:pPr>
            <a:r>
              <a:rPr lang="en-US" dirty="0">
                <a:solidFill>
                  <a:srgbClr val="002060"/>
                </a:solidFill>
              </a:rPr>
              <a:t>Is this theory proven through theory-linked research? </a:t>
            </a:r>
          </a:p>
          <a:p>
            <a:pPr marL="514350" indent="-514350">
              <a:buFont typeface="+mj-lt"/>
              <a:buAutoNum type="arabicPeriod"/>
            </a:pPr>
            <a:r>
              <a:rPr lang="en-US" dirty="0">
                <a:solidFill>
                  <a:srgbClr val="002060"/>
                </a:solidFill>
              </a:rPr>
              <a:t>What other theories are relevant to this practice?</a:t>
            </a:r>
          </a:p>
          <a:p>
            <a:pPr marL="514350" indent="-514350">
              <a:buFont typeface="+mj-lt"/>
              <a:buAutoNum type="arabicPeriod"/>
            </a:pPr>
            <a:r>
              <a:rPr lang="en-US" dirty="0">
                <a:solidFill>
                  <a:srgbClr val="002060"/>
                </a:solidFill>
              </a:rPr>
              <a:t>How can I apply these theories and findings in practice/research?</a:t>
            </a:r>
          </a:p>
          <a:p>
            <a:endParaRPr lang="en-US" dirty="0"/>
          </a:p>
        </p:txBody>
      </p:sp>
      <p:sp>
        <p:nvSpPr>
          <p:cNvPr id="4" name="Footer Placeholder 3"/>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984E914-01E9-44C8-B031-5192C4621380}"/>
              </a:ext>
            </a:extLst>
          </p:cNvPr>
          <p:cNvSpPr txBox="1"/>
          <p:nvPr/>
        </p:nvSpPr>
        <p:spPr>
          <a:xfrm>
            <a:off x="5225144" y="1380947"/>
            <a:ext cx="10823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a:ea typeface="+mn-ea"/>
                <a:cs typeface="+mn-cs"/>
              </a:rPr>
              <a:t>Example</a:t>
            </a:r>
          </a:p>
        </p:txBody>
      </p:sp>
      <p:pic>
        <p:nvPicPr>
          <p:cNvPr id="7" name="Picture 30">
            <a:extLst>
              <a:ext uri="{FF2B5EF4-FFF2-40B4-BE49-F238E27FC236}">
                <a16:creationId xmlns:a16="http://schemas.microsoft.com/office/drawing/2014/main" id="{AEE52DF4-C556-41D4-8C5B-336552604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5" y="1750278"/>
            <a:ext cx="6966855" cy="4256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C04CBA-BADB-4E38-A17A-76BC1E1A9F6F}"/>
              </a:ext>
            </a:extLst>
          </p:cNvPr>
          <p:cNvSpPr txBox="1"/>
          <p:nvPr/>
        </p:nvSpPr>
        <p:spPr>
          <a:xfrm>
            <a:off x="7888515" y="4694573"/>
            <a:ext cx="4303485" cy="677108"/>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srgbClr val="FF0000"/>
                </a:solidFill>
                <a:effectLst/>
                <a:uLnTx/>
                <a:uFillTx/>
                <a:latin typeface="Arial"/>
                <a:ea typeface="+mn-ea"/>
                <a:cs typeface="+mn-cs"/>
              </a:rPr>
              <a:t>Technology Acceptance Model (TAM).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a:ea typeface="+mn-ea"/>
                <a:cs typeface="+mn-cs"/>
              </a:rPr>
              <a:t>Davis et al., 1989</a:t>
            </a:r>
          </a:p>
        </p:txBody>
      </p:sp>
    </p:spTree>
    <p:extLst>
      <p:ext uri="{BB962C8B-B14F-4D97-AF65-F5344CB8AC3E}">
        <p14:creationId xmlns:p14="http://schemas.microsoft.com/office/powerpoint/2010/main" val="245495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C800-0EBF-41A8-80FD-0E155BFD0817}"/>
              </a:ext>
            </a:extLst>
          </p:cNvPr>
          <p:cNvSpPr>
            <a:spLocks noGrp="1"/>
          </p:cNvSpPr>
          <p:nvPr>
            <p:ph type="title"/>
          </p:nvPr>
        </p:nvSpPr>
        <p:spPr/>
        <p:txBody>
          <a:bodyPr/>
          <a:lstStyle/>
          <a:p>
            <a:r>
              <a:rPr lang="en-MY" b="1" dirty="0">
                <a:solidFill>
                  <a:srgbClr val="C00000"/>
                </a:solidFill>
              </a:rPr>
              <a:t>Examples of Theories</a:t>
            </a:r>
          </a:p>
        </p:txBody>
      </p:sp>
      <p:sp>
        <p:nvSpPr>
          <p:cNvPr id="5" name="Footer Placeholder 4">
            <a:extLst>
              <a:ext uri="{FF2B5EF4-FFF2-40B4-BE49-F238E27FC236}">
                <a16:creationId xmlns:a16="http://schemas.microsoft.com/office/drawing/2014/main" id="{DF2C73E6-7149-406F-B038-D9B9A362B52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4098" name="Picture 2" descr="Theory Study Group">
            <a:extLst>
              <a:ext uri="{FF2B5EF4-FFF2-40B4-BE49-F238E27FC236}">
                <a16:creationId xmlns:a16="http://schemas.microsoft.com/office/drawing/2014/main" id="{DF751751-2617-4555-BF24-DA65D9FD1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2040"/>
            <a:ext cx="12192000" cy="577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814397"/>
      </p:ext>
    </p:extLst>
  </p:cSld>
  <p:clrMapOvr>
    <a:masterClrMapping/>
  </p:clrMapOvr>
</p:sld>
</file>

<file path=ppt/theme/theme1.xml><?xml version="1.0" encoding="utf-8"?>
<a:theme xmlns:a="http://schemas.openxmlformats.org/drawingml/2006/main" name="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2069</Words>
  <Application>Microsoft Office PowerPoint</Application>
  <PresentationFormat>Widescreen</PresentationFormat>
  <Paragraphs>288</Paragraphs>
  <Slides>35</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35</vt:i4>
      </vt:variant>
    </vt:vector>
  </HeadingPairs>
  <TitlesOfParts>
    <vt:vector size="53" baseType="lpstr">
      <vt:lpstr>Abadi</vt:lpstr>
      <vt:lpstr>Aharoni</vt:lpstr>
      <vt:lpstr>Arial</vt:lpstr>
      <vt:lpstr>Berlin Sans FB</vt:lpstr>
      <vt:lpstr>Calibri</vt:lpstr>
      <vt:lpstr>Calibri Light</vt:lpstr>
      <vt:lpstr>Comic Sans MS</vt:lpstr>
      <vt:lpstr>g_d0_f4</vt:lpstr>
      <vt:lpstr>MinionPro-Regular</vt:lpstr>
      <vt:lpstr>Roboto</vt:lpstr>
      <vt:lpstr>The Hand Bold</vt:lpstr>
      <vt:lpstr>The Serif Hand Black</vt:lpstr>
      <vt:lpstr>Times</vt:lpstr>
      <vt:lpstr>Times New Roman</vt:lpstr>
      <vt:lpstr>Tunga</vt:lpstr>
      <vt:lpstr>UCTI-Template-level-3</vt:lpstr>
      <vt:lpstr>SketchyVTI</vt:lpstr>
      <vt:lpstr>2_Office Theme</vt:lpstr>
      <vt:lpstr> Theories in Research</vt:lpstr>
      <vt:lpstr>PowerPoint Presentation</vt:lpstr>
      <vt:lpstr>Theory</vt:lpstr>
      <vt:lpstr>What is Theory</vt:lpstr>
      <vt:lpstr>Definition of a Theory</vt:lpstr>
      <vt:lpstr>Theory </vt:lpstr>
      <vt:lpstr>Theory</vt:lpstr>
      <vt:lpstr> Underpinning Theories Emanate from theories that influence a research or underpin a construct under study </vt:lpstr>
      <vt:lpstr>Examples of Theories</vt:lpstr>
      <vt:lpstr>Example 1: Theory of Planned Behavior</vt:lpstr>
      <vt:lpstr>PowerPoint Presentation</vt:lpstr>
      <vt:lpstr>Example 3 - Lawrence and Nohria (2002) </vt:lpstr>
      <vt:lpstr>Example 4: The Fraud Diamond</vt:lpstr>
      <vt:lpstr>Example 5: Agency Theory</vt:lpstr>
      <vt:lpstr>PowerPoint Presentation</vt:lpstr>
      <vt:lpstr>Example 7: Maslow’s Hierarchy of Needs Theory</vt:lpstr>
      <vt:lpstr>Example 8  U Curve Theory</vt:lpstr>
      <vt:lpstr>Example 9: Change Curve</vt:lpstr>
      <vt:lpstr>PowerPoint Presentation</vt:lpstr>
      <vt:lpstr>Ansoff Matrix Intensive Growth Theories</vt:lpstr>
      <vt:lpstr>PowerPoint Presentation</vt:lpstr>
      <vt:lpstr>The Pecking-Order Theory</vt:lpstr>
      <vt:lpstr>PowerPoint Presentation</vt:lpstr>
      <vt:lpstr>Self Determination Theory</vt:lpstr>
      <vt:lpstr>Pause: The Factors that Influence on Intention to adopt Cloud computing by SMEs..</vt:lpstr>
      <vt:lpstr>TECHNOLOGY ACCEPTANCE MODEL(TAM)</vt:lpstr>
      <vt:lpstr>PowerPoint Presentation</vt:lpstr>
      <vt:lpstr>PowerPoint Presentation</vt:lpstr>
      <vt:lpstr>PowerPoint Presentation</vt:lpstr>
      <vt:lpstr>PowerPoint Presentation</vt:lpstr>
      <vt:lpstr>PowerPoint Presentation</vt:lpstr>
      <vt:lpstr>PowerPoint Presentation</vt:lpstr>
      <vt:lpstr>Information Adoption Model The influence of eWOM in social media on consumers’ purchase intentions: An extended approach to information adoption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 and develop literature matrix.</dc:title>
  <dc:creator>jugindar singh</dc:creator>
  <cp:lastModifiedBy>jugindar singh</cp:lastModifiedBy>
  <cp:revision>52</cp:revision>
  <dcterms:created xsi:type="dcterms:W3CDTF">2020-10-11T02:14:55Z</dcterms:created>
  <dcterms:modified xsi:type="dcterms:W3CDTF">2022-04-02T03:02:30Z</dcterms:modified>
</cp:coreProperties>
</file>