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57" r:id="rId3"/>
    <p:sldId id="519" r:id="rId4"/>
    <p:sldId id="520" r:id="rId5"/>
    <p:sldId id="548" r:id="rId6"/>
    <p:sldId id="521" r:id="rId7"/>
    <p:sldId id="569" r:id="rId8"/>
    <p:sldId id="572" r:id="rId9"/>
    <p:sldId id="988" r:id="rId10"/>
    <p:sldId id="98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74271-2EC9-4D51-A99B-EEED9D20F2C0}" type="datetimeFigureOut">
              <a:rPr lang="en-US" smtClean="0"/>
              <a:t>7/9/2022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769FC-6A4E-4DD4-980B-98ED82A03E53}" type="slidenum">
              <a:rPr lang="en-US" smtClean="0"/>
              <a:t>‹#›</a:t>
            </a:fld>
            <a:endParaRPr lang="en-US"/>
          </a:p>
        </p:txBody>
      </p:sp>
    </p:spTree>
    <p:extLst>
      <p:ext uri="{BB962C8B-B14F-4D97-AF65-F5344CB8AC3E}">
        <p14:creationId xmlns:p14="http://schemas.microsoft.com/office/powerpoint/2010/main" val="2558214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28F3C7A-80AC-4558-AC97-84E34E6B428D}" type="slidenum">
              <a:rPr kumimoji="0" lang="en-US" altLang="ms-MY"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ms-MY"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ms-MY" altLang="ms-MY"/>
          </a:p>
        </p:txBody>
      </p:sp>
    </p:spTree>
    <p:extLst>
      <p:ext uri="{BB962C8B-B14F-4D97-AF65-F5344CB8AC3E}">
        <p14:creationId xmlns:p14="http://schemas.microsoft.com/office/powerpoint/2010/main" val="1242917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998BC9B-BAAB-4215-ADC8-E1AB83F01BB7}" type="slidenum">
              <a:rPr kumimoji="0" lang="en-US" altLang="ms-MY"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ms-MY"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ms-MY" altLang="ms-MY"/>
          </a:p>
        </p:txBody>
      </p:sp>
    </p:spTree>
    <p:extLst>
      <p:ext uri="{BB962C8B-B14F-4D97-AF65-F5344CB8AC3E}">
        <p14:creationId xmlns:p14="http://schemas.microsoft.com/office/powerpoint/2010/main" val="401514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7/9/2022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8040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7/9/2022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7129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7/9/2022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50574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17D6-3A06-4B50-9036-624F0EACBA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B08ADF53-40A7-4607-9F07-A3452BEB47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226FC447-0200-4E02-8FEA-6A76BD082240}"/>
              </a:ext>
            </a:extLst>
          </p:cNvPr>
          <p:cNvSpPr>
            <a:spLocks noGrp="1"/>
          </p:cNvSpPr>
          <p:nvPr>
            <p:ph type="dt" sz="half" idx="10"/>
          </p:nvPr>
        </p:nvSpPr>
        <p:spPr/>
        <p:txBody>
          <a:bodyPr/>
          <a:lstStyle/>
          <a:p>
            <a:fld id="{A2D5F0CE-F1D2-44A5-9D31-7547E756459E}" type="datetime1">
              <a:rPr lang="en-MY" smtClean="0"/>
              <a:t>9/7/2022</a:t>
            </a:fld>
            <a:endParaRPr lang="en-MY"/>
          </a:p>
        </p:txBody>
      </p:sp>
      <p:sp>
        <p:nvSpPr>
          <p:cNvPr id="5" name="Footer Placeholder 4">
            <a:extLst>
              <a:ext uri="{FF2B5EF4-FFF2-40B4-BE49-F238E27FC236}">
                <a16:creationId xmlns:a16="http://schemas.microsoft.com/office/drawing/2014/main" id="{D68F3096-C29E-4399-96C2-D692968C8857}"/>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288A192F-E4C9-460D-A5CF-27AF4438525C}"/>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2646308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3C22-678F-4C27-8EFC-3A9490525128}"/>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766AB2B4-5211-4D48-93C6-804FAB4D21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22E290F-DE03-41BA-B6DA-ED3E3D495BC8}"/>
              </a:ext>
            </a:extLst>
          </p:cNvPr>
          <p:cNvSpPr>
            <a:spLocks noGrp="1"/>
          </p:cNvSpPr>
          <p:nvPr>
            <p:ph type="dt" sz="half" idx="10"/>
          </p:nvPr>
        </p:nvSpPr>
        <p:spPr/>
        <p:txBody>
          <a:bodyPr/>
          <a:lstStyle/>
          <a:p>
            <a:fld id="{90749494-420D-40B4-83AD-9BE99982E4AE}" type="datetime1">
              <a:rPr lang="en-MY" smtClean="0"/>
              <a:t>9/7/2022</a:t>
            </a:fld>
            <a:endParaRPr lang="en-MY"/>
          </a:p>
        </p:txBody>
      </p:sp>
      <p:sp>
        <p:nvSpPr>
          <p:cNvPr id="5" name="Footer Placeholder 4">
            <a:extLst>
              <a:ext uri="{FF2B5EF4-FFF2-40B4-BE49-F238E27FC236}">
                <a16:creationId xmlns:a16="http://schemas.microsoft.com/office/drawing/2014/main" id="{E554696A-D3B0-4E34-9336-75BDAE1B7724}"/>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E593F7E6-EFB5-4A4D-9BBB-ACA70CB55FA7}"/>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950447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A6E8-3462-4CC9-B134-2AD79FBB01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FCBF6F89-49E7-4390-8E6C-4EC9909E63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C76C25-D2BC-4B23-9494-33B90BAC36F4}"/>
              </a:ext>
            </a:extLst>
          </p:cNvPr>
          <p:cNvSpPr>
            <a:spLocks noGrp="1"/>
          </p:cNvSpPr>
          <p:nvPr>
            <p:ph type="dt" sz="half" idx="10"/>
          </p:nvPr>
        </p:nvSpPr>
        <p:spPr/>
        <p:txBody>
          <a:bodyPr/>
          <a:lstStyle/>
          <a:p>
            <a:fld id="{4332C9AA-EA30-4641-93F3-9715AC2884E2}" type="datetime1">
              <a:rPr lang="en-MY" smtClean="0"/>
              <a:t>9/7/2022</a:t>
            </a:fld>
            <a:endParaRPr lang="en-MY"/>
          </a:p>
        </p:txBody>
      </p:sp>
      <p:sp>
        <p:nvSpPr>
          <p:cNvPr id="5" name="Footer Placeholder 4">
            <a:extLst>
              <a:ext uri="{FF2B5EF4-FFF2-40B4-BE49-F238E27FC236}">
                <a16:creationId xmlns:a16="http://schemas.microsoft.com/office/drawing/2014/main" id="{2B333AE5-79CD-4A17-AA44-3B6F929270C1}"/>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1ED18C41-1218-4755-A577-75E01B7A20B4}"/>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1651850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C78E-C3D6-4CF2-B9E0-FB1C8A095301}"/>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E2A97E3F-81C6-41B9-A8F6-C19707AEF2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05868BC3-27B0-4A4E-A6FE-9105AEFCAC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51293E54-7E6E-444A-894A-219AEA757126}"/>
              </a:ext>
            </a:extLst>
          </p:cNvPr>
          <p:cNvSpPr>
            <a:spLocks noGrp="1"/>
          </p:cNvSpPr>
          <p:nvPr>
            <p:ph type="dt" sz="half" idx="10"/>
          </p:nvPr>
        </p:nvSpPr>
        <p:spPr/>
        <p:txBody>
          <a:bodyPr/>
          <a:lstStyle/>
          <a:p>
            <a:fld id="{74B83B87-102D-487D-8175-BBCE42897892}" type="datetime1">
              <a:rPr lang="en-MY" smtClean="0"/>
              <a:t>9/7/2022</a:t>
            </a:fld>
            <a:endParaRPr lang="en-MY"/>
          </a:p>
        </p:txBody>
      </p:sp>
      <p:sp>
        <p:nvSpPr>
          <p:cNvPr id="6" name="Footer Placeholder 5">
            <a:extLst>
              <a:ext uri="{FF2B5EF4-FFF2-40B4-BE49-F238E27FC236}">
                <a16:creationId xmlns:a16="http://schemas.microsoft.com/office/drawing/2014/main" id="{DE011EB0-B04D-4D09-9C85-26833186802A}"/>
              </a:ext>
            </a:extLst>
          </p:cNvPr>
          <p:cNvSpPr>
            <a:spLocks noGrp="1"/>
          </p:cNvSpPr>
          <p:nvPr>
            <p:ph type="ftr" sz="quarter" idx="11"/>
          </p:nvPr>
        </p:nvSpPr>
        <p:spPr/>
        <p:txBody>
          <a:bodyPr/>
          <a:lstStyle/>
          <a:p>
            <a:r>
              <a:rPr lang="en-MY"/>
              <a:t>Dr Jugindar Singh</a:t>
            </a:r>
          </a:p>
        </p:txBody>
      </p:sp>
      <p:sp>
        <p:nvSpPr>
          <p:cNvPr id="7" name="Slide Number Placeholder 6">
            <a:extLst>
              <a:ext uri="{FF2B5EF4-FFF2-40B4-BE49-F238E27FC236}">
                <a16:creationId xmlns:a16="http://schemas.microsoft.com/office/drawing/2014/main" id="{E3A3C61B-E635-4A98-9B69-57882B51F425}"/>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3287331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D13C9-ED47-4F52-BBDC-E721207E7872}"/>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2DB3949C-3584-4932-8EBD-404A0BC1A0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AA4862-EE3F-4304-B661-07EF1706E7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4B16B499-0D36-4881-B689-98BE37E23D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849B93-5A00-483F-8FFB-BCD1D1973F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29F61DF7-3673-491F-A07C-43DE7775A1D2}"/>
              </a:ext>
            </a:extLst>
          </p:cNvPr>
          <p:cNvSpPr>
            <a:spLocks noGrp="1"/>
          </p:cNvSpPr>
          <p:nvPr>
            <p:ph type="dt" sz="half" idx="10"/>
          </p:nvPr>
        </p:nvSpPr>
        <p:spPr/>
        <p:txBody>
          <a:bodyPr/>
          <a:lstStyle/>
          <a:p>
            <a:fld id="{4A7F9265-07BD-4F7A-9519-77D35877AF2E}" type="datetime1">
              <a:rPr lang="en-MY" smtClean="0"/>
              <a:t>9/7/2022</a:t>
            </a:fld>
            <a:endParaRPr lang="en-MY"/>
          </a:p>
        </p:txBody>
      </p:sp>
      <p:sp>
        <p:nvSpPr>
          <p:cNvPr id="8" name="Footer Placeholder 7">
            <a:extLst>
              <a:ext uri="{FF2B5EF4-FFF2-40B4-BE49-F238E27FC236}">
                <a16:creationId xmlns:a16="http://schemas.microsoft.com/office/drawing/2014/main" id="{3608519D-4B28-4724-87F4-FF19AFE82EC3}"/>
              </a:ext>
            </a:extLst>
          </p:cNvPr>
          <p:cNvSpPr>
            <a:spLocks noGrp="1"/>
          </p:cNvSpPr>
          <p:nvPr>
            <p:ph type="ftr" sz="quarter" idx="11"/>
          </p:nvPr>
        </p:nvSpPr>
        <p:spPr/>
        <p:txBody>
          <a:bodyPr/>
          <a:lstStyle/>
          <a:p>
            <a:r>
              <a:rPr lang="en-MY"/>
              <a:t>Dr Jugindar Singh</a:t>
            </a:r>
          </a:p>
        </p:txBody>
      </p:sp>
      <p:sp>
        <p:nvSpPr>
          <p:cNvPr id="9" name="Slide Number Placeholder 8">
            <a:extLst>
              <a:ext uri="{FF2B5EF4-FFF2-40B4-BE49-F238E27FC236}">
                <a16:creationId xmlns:a16="http://schemas.microsoft.com/office/drawing/2014/main" id="{25BB10FD-D3E4-47A7-B373-B9989E5DE4B7}"/>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1834217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2FF09-2B60-486A-8D31-8A113280DB9B}"/>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098A5723-AB6D-41F9-88CB-394096755324}"/>
              </a:ext>
            </a:extLst>
          </p:cNvPr>
          <p:cNvSpPr>
            <a:spLocks noGrp="1"/>
          </p:cNvSpPr>
          <p:nvPr>
            <p:ph type="dt" sz="half" idx="10"/>
          </p:nvPr>
        </p:nvSpPr>
        <p:spPr/>
        <p:txBody>
          <a:bodyPr/>
          <a:lstStyle/>
          <a:p>
            <a:fld id="{6568216A-EC59-4A77-BD99-9F07555EAB57}" type="datetime1">
              <a:rPr lang="en-MY" smtClean="0"/>
              <a:t>9/7/2022</a:t>
            </a:fld>
            <a:endParaRPr lang="en-MY"/>
          </a:p>
        </p:txBody>
      </p:sp>
      <p:sp>
        <p:nvSpPr>
          <p:cNvPr id="4" name="Footer Placeholder 3">
            <a:extLst>
              <a:ext uri="{FF2B5EF4-FFF2-40B4-BE49-F238E27FC236}">
                <a16:creationId xmlns:a16="http://schemas.microsoft.com/office/drawing/2014/main" id="{51924F50-D023-4E01-A146-B216579AB611}"/>
              </a:ext>
            </a:extLst>
          </p:cNvPr>
          <p:cNvSpPr>
            <a:spLocks noGrp="1"/>
          </p:cNvSpPr>
          <p:nvPr>
            <p:ph type="ftr" sz="quarter" idx="11"/>
          </p:nvPr>
        </p:nvSpPr>
        <p:spPr/>
        <p:txBody>
          <a:bodyPr/>
          <a:lstStyle/>
          <a:p>
            <a:r>
              <a:rPr lang="en-MY"/>
              <a:t>Dr Jugindar Singh</a:t>
            </a:r>
          </a:p>
        </p:txBody>
      </p:sp>
      <p:sp>
        <p:nvSpPr>
          <p:cNvPr id="5" name="Slide Number Placeholder 4">
            <a:extLst>
              <a:ext uri="{FF2B5EF4-FFF2-40B4-BE49-F238E27FC236}">
                <a16:creationId xmlns:a16="http://schemas.microsoft.com/office/drawing/2014/main" id="{B66298ED-931B-4ABD-AAD7-AA02B8E4D349}"/>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3826246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9CA80D-E509-45FF-9D88-FC258D36FD54}"/>
              </a:ext>
            </a:extLst>
          </p:cNvPr>
          <p:cNvSpPr>
            <a:spLocks noGrp="1"/>
          </p:cNvSpPr>
          <p:nvPr>
            <p:ph type="dt" sz="half" idx="10"/>
          </p:nvPr>
        </p:nvSpPr>
        <p:spPr/>
        <p:txBody>
          <a:bodyPr/>
          <a:lstStyle/>
          <a:p>
            <a:fld id="{82D866F1-CC91-4B96-85E3-2116CCEAC460}" type="datetime1">
              <a:rPr lang="en-MY" smtClean="0"/>
              <a:t>9/7/2022</a:t>
            </a:fld>
            <a:endParaRPr lang="en-MY"/>
          </a:p>
        </p:txBody>
      </p:sp>
      <p:sp>
        <p:nvSpPr>
          <p:cNvPr id="3" name="Footer Placeholder 2">
            <a:extLst>
              <a:ext uri="{FF2B5EF4-FFF2-40B4-BE49-F238E27FC236}">
                <a16:creationId xmlns:a16="http://schemas.microsoft.com/office/drawing/2014/main" id="{93C87931-6837-4778-B34B-6E2EE98D1E33}"/>
              </a:ext>
            </a:extLst>
          </p:cNvPr>
          <p:cNvSpPr>
            <a:spLocks noGrp="1"/>
          </p:cNvSpPr>
          <p:nvPr>
            <p:ph type="ftr" sz="quarter" idx="11"/>
          </p:nvPr>
        </p:nvSpPr>
        <p:spPr/>
        <p:txBody>
          <a:bodyPr/>
          <a:lstStyle/>
          <a:p>
            <a:r>
              <a:rPr lang="en-MY"/>
              <a:t>Dr Jugindar Singh</a:t>
            </a:r>
          </a:p>
        </p:txBody>
      </p:sp>
      <p:sp>
        <p:nvSpPr>
          <p:cNvPr id="4" name="Slide Number Placeholder 3">
            <a:extLst>
              <a:ext uri="{FF2B5EF4-FFF2-40B4-BE49-F238E27FC236}">
                <a16:creationId xmlns:a16="http://schemas.microsoft.com/office/drawing/2014/main" id="{D5DFC0D5-E10D-4E57-999E-EF3762390E16}"/>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3817090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8F73-5FE1-43A8-A149-A0B7ADF58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D3CF0BDF-1B73-4E46-870C-C9056BB1E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412B59C9-52A2-45FC-A581-C7B850190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E2A6E6-AE60-4C82-AA6F-221B98867004}"/>
              </a:ext>
            </a:extLst>
          </p:cNvPr>
          <p:cNvSpPr>
            <a:spLocks noGrp="1"/>
          </p:cNvSpPr>
          <p:nvPr>
            <p:ph type="dt" sz="half" idx="10"/>
          </p:nvPr>
        </p:nvSpPr>
        <p:spPr/>
        <p:txBody>
          <a:bodyPr/>
          <a:lstStyle/>
          <a:p>
            <a:fld id="{9497F85C-F16B-4D78-8333-D8A567B731D6}" type="datetime1">
              <a:rPr lang="en-MY" smtClean="0"/>
              <a:t>9/7/2022</a:t>
            </a:fld>
            <a:endParaRPr lang="en-MY"/>
          </a:p>
        </p:txBody>
      </p:sp>
      <p:sp>
        <p:nvSpPr>
          <p:cNvPr id="6" name="Footer Placeholder 5">
            <a:extLst>
              <a:ext uri="{FF2B5EF4-FFF2-40B4-BE49-F238E27FC236}">
                <a16:creationId xmlns:a16="http://schemas.microsoft.com/office/drawing/2014/main" id="{8C7BF3DF-ABD0-4F2F-A54E-FAF223A32F3B}"/>
              </a:ext>
            </a:extLst>
          </p:cNvPr>
          <p:cNvSpPr>
            <a:spLocks noGrp="1"/>
          </p:cNvSpPr>
          <p:nvPr>
            <p:ph type="ftr" sz="quarter" idx="11"/>
          </p:nvPr>
        </p:nvSpPr>
        <p:spPr/>
        <p:txBody>
          <a:bodyPr/>
          <a:lstStyle/>
          <a:p>
            <a:r>
              <a:rPr lang="en-MY"/>
              <a:t>Dr Jugindar Singh</a:t>
            </a:r>
          </a:p>
        </p:txBody>
      </p:sp>
      <p:sp>
        <p:nvSpPr>
          <p:cNvPr id="7" name="Slide Number Placeholder 6">
            <a:extLst>
              <a:ext uri="{FF2B5EF4-FFF2-40B4-BE49-F238E27FC236}">
                <a16:creationId xmlns:a16="http://schemas.microsoft.com/office/drawing/2014/main" id="{B73E4EBB-3C86-44E1-978E-0DB7D9EFCADF}"/>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647933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7/9/2022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94517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41EA-BA8D-4049-B79E-2995B5FA0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910C5005-9314-4AF2-A973-9EDF72727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39203836-539A-43F5-B0CE-97CDDB5D0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6D1645-F2F7-4FC8-B3AB-7DD1E5694653}"/>
              </a:ext>
            </a:extLst>
          </p:cNvPr>
          <p:cNvSpPr>
            <a:spLocks noGrp="1"/>
          </p:cNvSpPr>
          <p:nvPr>
            <p:ph type="dt" sz="half" idx="10"/>
          </p:nvPr>
        </p:nvSpPr>
        <p:spPr/>
        <p:txBody>
          <a:bodyPr/>
          <a:lstStyle/>
          <a:p>
            <a:fld id="{1962DC9F-B953-46DF-945D-F151352A0ACB}" type="datetime1">
              <a:rPr lang="en-MY" smtClean="0"/>
              <a:t>9/7/2022</a:t>
            </a:fld>
            <a:endParaRPr lang="en-MY"/>
          </a:p>
        </p:txBody>
      </p:sp>
      <p:sp>
        <p:nvSpPr>
          <p:cNvPr id="6" name="Footer Placeholder 5">
            <a:extLst>
              <a:ext uri="{FF2B5EF4-FFF2-40B4-BE49-F238E27FC236}">
                <a16:creationId xmlns:a16="http://schemas.microsoft.com/office/drawing/2014/main" id="{718F6F4B-41EA-4351-BEE0-D386546C922C}"/>
              </a:ext>
            </a:extLst>
          </p:cNvPr>
          <p:cNvSpPr>
            <a:spLocks noGrp="1"/>
          </p:cNvSpPr>
          <p:nvPr>
            <p:ph type="ftr" sz="quarter" idx="11"/>
          </p:nvPr>
        </p:nvSpPr>
        <p:spPr/>
        <p:txBody>
          <a:bodyPr/>
          <a:lstStyle/>
          <a:p>
            <a:r>
              <a:rPr lang="en-MY"/>
              <a:t>Dr Jugindar Singh</a:t>
            </a:r>
          </a:p>
        </p:txBody>
      </p:sp>
      <p:sp>
        <p:nvSpPr>
          <p:cNvPr id="7" name="Slide Number Placeholder 6">
            <a:extLst>
              <a:ext uri="{FF2B5EF4-FFF2-40B4-BE49-F238E27FC236}">
                <a16:creationId xmlns:a16="http://schemas.microsoft.com/office/drawing/2014/main" id="{C854F004-E8CC-4569-853B-300792D5A4F7}"/>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850852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5048-102E-4FEF-BF15-53F8762D9F0D}"/>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FA2A14E0-0AEB-400C-9CDB-EA21C3DD3A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1CBD3EE6-8278-4028-87DC-3A8952EEC0F6}"/>
              </a:ext>
            </a:extLst>
          </p:cNvPr>
          <p:cNvSpPr>
            <a:spLocks noGrp="1"/>
          </p:cNvSpPr>
          <p:nvPr>
            <p:ph type="dt" sz="half" idx="10"/>
          </p:nvPr>
        </p:nvSpPr>
        <p:spPr/>
        <p:txBody>
          <a:bodyPr/>
          <a:lstStyle/>
          <a:p>
            <a:fld id="{C4985FEE-D4BF-4019-A88E-57FCFD20B7EF}" type="datetime1">
              <a:rPr lang="en-MY" smtClean="0"/>
              <a:t>9/7/2022</a:t>
            </a:fld>
            <a:endParaRPr lang="en-MY"/>
          </a:p>
        </p:txBody>
      </p:sp>
      <p:sp>
        <p:nvSpPr>
          <p:cNvPr id="5" name="Footer Placeholder 4">
            <a:extLst>
              <a:ext uri="{FF2B5EF4-FFF2-40B4-BE49-F238E27FC236}">
                <a16:creationId xmlns:a16="http://schemas.microsoft.com/office/drawing/2014/main" id="{803C37FF-A26F-4880-AA64-995996DDAA8F}"/>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A3A0176F-B256-4967-872C-E609D19BA914}"/>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3446231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8E816E-9A8D-43A2-8BD9-C5761B58BB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871390CD-87C4-422B-BC3A-F61E3CA02D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7230472-6F65-4AD0-8DEA-C244102DB70A}"/>
              </a:ext>
            </a:extLst>
          </p:cNvPr>
          <p:cNvSpPr>
            <a:spLocks noGrp="1"/>
          </p:cNvSpPr>
          <p:nvPr>
            <p:ph type="dt" sz="half" idx="10"/>
          </p:nvPr>
        </p:nvSpPr>
        <p:spPr/>
        <p:txBody>
          <a:bodyPr/>
          <a:lstStyle/>
          <a:p>
            <a:fld id="{D89BA010-18F7-400A-9FB7-A24EF85F25D6}" type="datetime1">
              <a:rPr lang="en-MY" smtClean="0"/>
              <a:t>9/7/2022</a:t>
            </a:fld>
            <a:endParaRPr lang="en-MY"/>
          </a:p>
        </p:txBody>
      </p:sp>
      <p:sp>
        <p:nvSpPr>
          <p:cNvPr id="5" name="Footer Placeholder 4">
            <a:extLst>
              <a:ext uri="{FF2B5EF4-FFF2-40B4-BE49-F238E27FC236}">
                <a16:creationId xmlns:a16="http://schemas.microsoft.com/office/drawing/2014/main" id="{EA523C84-47D1-4A6D-9FE9-8CCB0832A79B}"/>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1006C064-B154-4884-A9C7-FF13D4EC1DDA}"/>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321560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7/9/2022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34435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7/9/2022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6608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7/9/2022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85110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7/9/2022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481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7/9/2022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765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7/9/2022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8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7/9/2022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36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7/9/2022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467048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F01AB-951C-48B1-BE70-462F9E2609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B4EFCDEC-FFAE-4627-814D-CA623A6F7C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3E8D0DA-7F8A-491F-B1D6-0070A77E9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41D17-4F67-4F43-9762-E370DF562981}" type="datetime1">
              <a:rPr lang="en-MY" smtClean="0"/>
              <a:t>9/7/2022</a:t>
            </a:fld>
            <a:endParaRPr lang="en-MY"/>
          </a:p>
        </p:txBody>
      </p:sp>
      <p:sp>
        <p:nvSpPr>
          <p:cNvPr id="5" name="Footer Placeholder 4">
            <a:extLst>
              <a:ext uri="{FF2B5EF4-FFF2-40B4-BE49-F238E27FC236}">
                <a16:creationId xmlns:a16="http://schemas.microsoft.com/office/drawing/2014/main" id="{9437B798-591C-4B41-A6E5-F307F4E997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MY"/>
              <a:t>Dr Jugindar Singh</a:t>
            </a:r>
          </a:p>
        </p:txBody>
      </p:sp>
      <p:sp>
        <p:nvSpPr>
          <p:cNvPr id="6" name="Slide Number Placeholder 5">
            <a:extLst>
              <a:ext uri="{FF2B5EF4-FFF2-40B4-BE49-F238E27FC236}">
                <a16:creationId xmlns:a16="http://schemas.microsoft.com/office/drawing/2014/main" id="{1BB352B5-B25D-404B-AB59-398BA153AC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90BE9-DDF7-453E-839E-57B6B292D82F}" type="slidenum">
              <a:rPr lang="en-MY" smtClean="0"/>
              <a:t>‹#›</a:t>
            </a:fld>
            <a:endParaRPr lang="en-MY"/>
          </a:p>
        </p:txBody>
      </p:sp>
    </p:spTree>
    <p:extLst>
      <p:ext uri="{BB962C8B-B14F-4D97-AF65-F5344CB8AC3E}">
        <p14:creationId xmlns:p14="http://schemas.microsoft.com/office/powerpoint/2010/main" val="2747854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4" name="Picture 3" descr="A stone footpath on the grassy field against the sky">
            <a:extLst>
              <a:ext uri="{FF2B5EF4-FFF2-40B4-BE49-F238E27FC236}">
                <a16:creationId xmlns:a16="http://schemas.microsoft.com/office/drawing/2014/main" id="{9AD117F3-FB5C-4FC8-9ECA-9DDCF1D6EF23}"/>
              </a:ext>
            </a:extLst>
          </p:cNvPr>
          <p:cNvPicPr>
            <a:picLocks noChangeAspect="1"/>
          </p:cNvPicPr>
          <p:nvPr/>
        </p:nvPicPr>
        <p:blipFill rotWithShape="1">
          <a:blip r:embed="rId2">
            <a:alphaModFix amt="50000"/>
          </a:blip>
          <a:srcRect t="14438" r="-1" b="10543"/>
          <a:stretch/>
        </p:blipFill>
        <p:spPr>
          <a:xfrm>
            <a:off x="20" y="10"/>
            <a:ext cx="12188930" cy="6857990"/>
          </a:xfrm>
          <a:prstGeom prst="rect">
            <a:avLst/>
          </a:prstGeom>
        </p:spPr>
      </p:pic>
      <p:sp>
        <p:nvSpPr>
          <p:cNvPr id="2" name="Title 1">
            <a:extLst>
              <a:ext uri="{FF2B5EF4-FFF2-40B4-BE49-F238E27FC236}">
                <a16:creationId xmlns:a16="http://schemas.microsoft.com/office/drawing/2014/main" id="{0845E3FF-FA11-43C7-807D-3BA60C286713}"/>
              </a:ext>
            </a:extLst>
          </p:cNvPr>
          <p:cNvSpPr>
            <a:spLocks noGrp="1"/>
          </p:cNvSpPr>
          <p:nvPr>
            <p:ph type="ctrTitle"/>
          </p:nvPr>
        </p:nvSpPr>
        <p:spPr>
          <a:xfrm>
            <a:off x="0" y="27432"/>
            <a:ext cx="12003314" cy="4158171"/>
          </a:xfrm>
        </p:spPr>
        <p:txBody>
          <a:bodyPr>
            <a:normAutofit fontScale="90000"/>
          </a:bodyPr>
          <a:lstStyle/>
          <a:p>
            <a:pPr algn="ctr">
              <a:lnSpc>
                <a:spcPct val="90000"/>
              </a:lnSpc>
            </a:pPr>
            <a:br>
              <a:rPr lang="en-US" sz="10800" dirty="0"/>
            </a:br>
            <a:r>
              <a:rPr lang="en-US" sz="10800" dirty="0"/>
              <a:t>Topic 2</a:t>
            </a:r>
            <a:br>
              <a:rPr lang="en-US" sz="10800" dirty="0"/>
            </a:br>
            <a:r>
              <a:rPr lang="en-US" sz="10800" dirty="0"/>
              <a:t>Positivism Interpretivism</a:t>
            </a:r>
            <a:endParaRPr lang="en-MY" sz="10800" dirty="0"/>
          </a:p>
        </p:txBody>
      </p:sp>
      <p:sp>
        <p:nvSpPr>
          <p:cNvPr id="3" name="Subtitle 2">
            <a:extLst>
              <a:ext uri="{FF2B5EF4-FFF2-40B4-BE49-F238E27FC236}">
                <a16:creationId xmlns:a16="http://schemas.microsoft.com/office/drawing/2014/main" id="{372F7725-8BC7-494B-AEE6-38ADA3D4DFEA}"/>
              </a:ext>
            </a:extLst>
          </p:cNvPr>
          <p:cNvSpPr>
            <a:spLocks noGrp="1"/>
          </p:cNvSpPr>
          <p:nvPr>
            <p:ph type="subTitle" idx="1"/>
          </p:nvPr>
        </p:nvSpPr>
        <p:spPr>
          <a:xfrm>
            <a:off x="0" y="6296158"/>
            <a:ext cx="12188930" cy="561832"/>
          </a:xfrm>
        </p:spPr>
        <p:txBody>
          <a:bodyPr>
            <a:normAutofit fontScale="92500" lnSpcReduction="10000"/>
          </a:bodyPr>
          <a:lstStyle/>
          <a:p>
            <a:pPr algn="ctr"/>
            <a:r>
              <a:rPr lang="en-MY" sz="3200" dirty="0"/>
              <a:t>Dr Jugindar Singh</a:t>
            </a:r>
          </a:p>
        </p:txBody>
      </p:sp>
      <p:sp>
        <p:nvSpPr>
          <p:cNvPr id="23"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7" name="Picture 6">
            <a:extLst>
              <a:ext uri="{FF2B5EF4-FFF2-40B4-BE49-F238E27FC236}">
                <a16:creationId xmlns:a16="http://schemas.microsoft.com/office/drawing/2014/main" id="{99109B1D-4AAD-4E4C-AB9A-8E77812DE7CE}"/>
              </a:ext>
            </a:extLst>
          </p:cNvPr>
          <p:cNvPicPr>
            <a:picLocks noChangeAspect="1"/>
          </p:cNvPicPr>
          <p:nvPr/>
        </p:nvPicPr>
        <p:blipFill>
          <a:blip r:embed="rId3"/>
          <a:stretch>
            <a:fillRect/>
          </a:stretch>
        </p:blipFill>
        <p:spPr>
          <a:xfrm>
            <a:off x="10058215" y="4553502"/>
            <a:ext cx="2133785" cy="2304488"/>
          </a:xfrm>
          <a:prstGeom prst="rect">
            <a:avLst/>
          </a:prstGeom>
        </p:spPr>
      </p:pic>
    </p:spTree>
    <p:extLst>
      <p:ext uri="{BB962C8B-B14F-4D97-AF65-F5344CB8AC3E}">
        <p14:creationId xmlns:p14="http://schemas.microsoft.com/office/powerpoint/2010/main" val="29902528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7097" y="39113"/>
            <a:ext cx="12191979" cy="1434415"/>
          </a:xfrm>
        </p:spPr>
        <p:txBody>
          <a:bodyPr anchor="b">
            <a:normAutofit fontScale="90000"/>
          </a:bodyPr>
          <a:lstStyle/>
          <a:p>
            <a:r>
              <a:rPr lang="en-US" sz="5400" b="1" dirty="0">
                <a:solidFill>
                  <a:srgbClr val="FF0000"/>
                </a:solidFill>
              </a:rPr>
              <a:t>Positivism</a:t>
            </a:r>
            <a:br>
              <a:rPr lang="en-US" sz="2200" b="1" dirty="0">
                <a:solidFill>
                  <a:srgbClr val="002060"/>
                </a:solidFill>
              </a:rPr>
            </a:br>
            <a:r>
              <a:rPr lang="en-US" sz="2200" b="1" dirty="0">
                <a:solidFill>
                  <a:srgbClr val="002060"/>
                </a:solidFill>
              </a:rPr>
              <a:t>Positivists believe that reality is stable and can be observed and described from an objective viewpoint (Levin, 1988)</a:t>
            </a:r>
            <a:endParaRPr lang="en-US" sz="5400" b="1" dirty="0">
              <a:solidFill>
                <a:srgbClr val="002060"/>
              </a:solidFill>
            </a:endParaRP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 y="1473528"/>
            <a:ext cx="7852229" cy="4716960"/>
          </a:xfrm>
        </p:spPr>
        <p:txBody>
          <a:bodyPr anchor="t">
            <a:normAutofit fontScale="92500"/>
          </a:bodyPr>
          <a:lstStyle/>
          <a:p>
            <a:pPr marL="0" indent="0">
              <a:buNone/>
            </a:pPr>
            <a:endParaRPr lang="en-US" sz="1700" b="1" dirty="0"/>
          </a:p>
          <a:p>
            <a:r>
              <a:rPr lang="en-US" dirty="0"/>
              <a:t>The stance of the natural scientist. </a:t>
            </a:r>
          </a:p>
          <a:p>
            <a:r>
              <a:rPr lang="en-US" dirty="0"/>
              <a:t>Adheres to the view that only “</a:t>
            </a:r>
            <a:r>
              <a:rPr lang="en-US" dirty="0">
                <a:solidFill>
                  <a:srgbClr val="002060"/>
                </a:solidFill>
              </a:rPr>
              <a:t>factual” knowledge </a:t>
            </a:r>
            <a:r>
              <a:rPr lang="en-US" dirty="0"/>
              <a:t>gained through  observation (the senses), including measurement, is trustworthy.</a:t>
            </a:r>
          </a:p>
          <a:p>
            <a:r>
              <a:rPr lang="en-US" dirty="0"/>
              <a:t>Cause and effect/Scientific method</a:t>
            </a:r>
          </a:p>
          <a:p>
            <a:r>
              <a:rPr lang="en-US" dirty="0"/>
              <a:t>Experimentation and measurement can reveal objective reality</a:t>
            </a:r>
          </a:p>
          <a:p>
            <a:r>
              <a:rPr lang="en-US" dirty="0"/>
              <a:t>Strive for objectivity</a:t>
            </a:r>
          </a:p>
          <a:p>
            <a:r>
              <a:rPr lang="en-US" dirty="0"/>
              <a:t>Start with hypothesis and test</a:t>
            </a:r>
          </a:p>
          <a:p>
            <a:pPr marL="0" indent="0">
              <a:buNone/>
            </a:pPr>
            <a:r>
              <a:rPr lang="en-US" sz="2000" dirty="0" err="1"/>
              <a:t>Eg</a:t>
            </a:r>
            <a:r>
              <a:rPr lang="en-US" sz="2000" dirty="0"/>
              <a:t>: </a:t>
            </a:r>
            <a:r>
              <a:rPr lang="en-US" sz="2000" i="1" dirty="0"/>
              <a:t>Relationship bet. student’s financial position and academic performance</a:t>
            </a:r>
            <a:endParaRPr lang="en-US" sz="2000" dirty="0"/>
          </a:p>
          <a:p>
            <a:pPr marL="0" indent="0">
              <a:buNone/>
            </a:pPr>
            <a:endParaRPr lang="en-US" sz="1700" dirty="0"/>
          </a:p>
        </p:txBody>
      </p:sp>
      <p:pic>
        <p:nvPicPr>
          <p:cNvPr id="4" name="Picture 3">
            <a:extLst>
              <a:ext uri="{FF2B5EF4-FFF2-40B4-BE49-F238E27FC236}">
                <a16:creationId xmlns:a16="http://schemas.microsoft.com/office/drawing/2014/main" id="{0AE0B304-593E-4949-90E2-BBDA561D056D}"/>
              </a:ext>
            </a:extLst>
          </p:cNvPr>
          <p:cNvPicPr>
            <a:picLocks noChangeAspect="1"/>
          </p:cNvPicPr>
          <p:nvPr/>
        </p:nvPicPr>
        <p:blipFill rotWithShape="1">
          <a:blip r:embed="rId2"/>
          <a:srcRect l="30807" r="15079" b="2"/>
          <a:stretch/>
        </p:blipFill>
        <p:spPr>
          <a:xfrm>
            <a:off x="7672609" y="1699832"/>
            <a:ext cx="4553439" cy="4327171"/>
          </a:xfrm>
          <a:prstGeom prst="rect">
            <a:avLst/>
          </a:prstGeom>
        </p:spPr>
      </p:pic>
      <p:sp>
        <p:nvSpPr>
          <p:cNvPr id="6" name="TextBox 5">
            <a:extLst>
              <a:ext uri="{FF2B5EF4-FFF2-40B4-BE49-F238E27FC236}">
                <a16:creationId xmlns:a16="http://schemas.microsoft.com/office/drawing/2014/main" id="{8ABCC363-AC5E-403F-A4E3-33C8186AE037}"/>
              </a:ext>
            </a:extLst>
          </p:cNvPr>
          <p:cNvSpPr txBox="1"/>
          <p:nvPr/>
        </p:nvSpPr>
        <p:spPr>
          <a:xfrm>
            <a:off x="20" y="6078926"/>
            <a:ext cx="12191980" cy="830997"/>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Positivism - research approaches that employ empirical methods, make extensive use of quantitative analysis, or develop logical calculi</a:t>
            </a:r>
            <a:endParaRPr kumimoji="0" lang="en-US" sz="24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995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09800" y="88900"/>
            <a:ext cx="8229600" cy="730250"/>
          </a:xfrm>
        </p:spPr>
        <p:txBody>
          <a:bodyPr/>
          <a:lstStyle/>
          <a:p>
            <a:pPr marL="320040" indent="-320040">
              <a:buClr>
                <a:schemeClr val="accent6">
                  <a:lumMod val="75000"/>
                </a:schemeClr>
              </a:buClr>
              <a:defRPr/>
            </a:pPr>
            <a:r>
              <a:rPr lang="en-GB" altLang="ms-MY" sz="4000" b="1" dirty="0">
                <a:solidFill>
                  <a:srgbClr val="FF0000"/>
                </a:solidFill>
              </a:rPr>
              <a:t>The Positivistic approach</a:t>
            </a:r>
            <a:endParaRPr lang="en-US" altLang="ms-MY" sz="4000" b="1" dirty="0">
              <a:solidFill>
                <a:srgbClr val="FF0000"/>
              </a:solidFill>
            </a:endParaRPr>
          </a:p>
        </p:txBody>
      </p:sp>
      <p:sp>
        <p:nvSpPr>
          <p:cNvPr id="19459" name="Rectangle 3"/>
          <p:cNvSpPr>
            <a:spLocks noGrp="1" noChangeArrowheads="1"/>
          </p:cNvSpPr>
          <p:nvPr>
            <p:ph sz="quarter" idx="4294967295"/>
          </p:nvPr>
        </p:nvSpPr>
        <p:spPr>
          <a:xfrm>
            <a:off x="2666999" y="731839"/>
            <a:ext cx="8905003" cy="6126161"/>
          </a:xfrm>
        </p:spPr>
        <p:txBody>
          <a:bodyPr/>
          <a:lstStyle/>
          <a:p>
            <a:pPr eaLnBrk="1" hangingPunct="1"/>
            <a:endParaRPr lang="en-GB" altLang="ms-MY" dirty="0"/>
          </a:p>
          <a:p>
            <a:pPr eaLnBrk="1" hangingPunct="1">
              <a:buFontTx/>
              <a:buNone/>
            </a:pPr>
            <a:endParaRPr lang="en-US" altLang="ms-MY" dirty="0"/>
          </a:p>
        </p:txBody>
      </p:sp>
      <p:sp>
        <p:nvSpPr>
          <p:cNvPr id="19460" name="Text Box 4"/>
          <p:cNvSpPr txBox="1">
            <a:spLocks noChangeArrowheads="1"/>
          </p:cNvSpPr>
          <p:nvPr/>
        </p:nvSpPr>
        <p:spPr bwMode="auto">
          <a:xfrm>
            <a:off x="4572000" y="6583364"/>
            <a:ext cx="30813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ms-MY"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Adapted from Maylor and Blackmon (2005)</a:t>
            </a:r>
          </a:p>
        </p:txBody>
      </p:sp>
      <p:sp>
        <p:nvSpPr>
          <p:cNvPr id="19461" name="Text Box 5"/>
          <p:cNvSpPr txBox="1">
            <a:spLocks noChangeArrowheads="1"/>
          </p:cNvSpPr>
          <p:nvPr/>
        </p:nvSpPr>
        <p:spPr bwMode="auto">
          <a:xfrm>
            <a:off x="4459243" y="914400"/>
            <a:ext cx="30957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ms-MY"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Define your research topic</a:t>
            </a:r>
          </a:p>
        </p:txBody>
      </p:sp>
      <p:sp>
        <p:nvSpPr>
          <p:cNvPr id="19462" name="Text Box 6"/>
          <p:cNvSpPr txBox="1">
            <a:spLocks noChangeArrowheads="1"/>
          </p:cNvSpPr>
          <p:nvPr/>
        </p:nvSpPr>
        <p:spPr bwMode="auto">
          <a:xfrm>
            <a:off x="4112199" y="1606551"/>
            <a:ext cx="37882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ms-MY" sz="1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Define your research question(s)</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ms-MY" sz="1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i.e. hypothesis</a:t>
            </a:r>
          </a:p>
        </p:txBody>
      </p:sp>
      <p:sp>
        <p:nvSpPr>
          <p:cNvPr id="19463" name="Text Box 7"/>
          <p:cNvSpPr txBox="1">
            <a:spLocks noChangeArrowheads="1"/>
          </p:cNvSpPr>
          <p:nvPr/>
        </p:nvSpPr>
        <p:spPr bwMode="auto">
          <a:xfrm>
            <a:off x="7440614" y="1244600"/>
            <a:ext cx="1685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Literature review</a:t>
            </a:r>
          </a:p>
        </p:txBody>
      </p:sp>
      <p:sp>
        <p:nvSpPr>
          <p:cNvPr id="19464" name="Text Box 8"/>
          <p:cNvSpPr txBox="1">
            <a:spLocks noChangeArrowheads="1"/>
          </p:cNvSpPr>
          <p:nvPr/>
        </p:nvSpPr>
        <p:spPr bwMode="auto">
          <a:xfrm>
            <a:off x="5378450" y="3932238"/>
            <a:ext cx="1492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ms-MY" sz="1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Collect data</a:t>
            </a:r>
          </a:p>
        </p:txBody>
      </p:sp>
      <p:sp>
        <p:nvSpPr>
          <p:cNvPr id="19465" name="Text Box 9"/>
          <p:cNvSpPr txBox="1">
            <a:spLocks noChangeArrowheads="1"/>
          </p:cNvSpPr>
          <p:nvPr/>
        </p:nvSpPr>
        <p:spPr bwMode="auto">
          <a:xfrm>
            <a:off x="5327651" y="4625975"/>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ms-MY" sz="1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Analyse data</a:t>
            </a:r>
          </a:p>
        </p:txBody>
      </p:sp>
      <p:sp>
        <p:nvSpPr>
          <p:cNvPr id="19466" name="Text Box 10"/>
          <p:cNvSpPr txBox="1">
            <a:spLocks noChangeArrowheads="1"/>
          </p:cNvSpPr>
          <p:nvPr/>
        </p:nvSpPr>
        <p:spPr bwMode="auto">
          <a:xfrm>
            <a:off x="5207001" y="5319713"/>
            <a:ext cx="19415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ms-MY" sz="1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Interpret results</a:t>
            </a:r>
          </a:p>
        </p:txBody>
      </p:sp>
      <p:sp>
        <p:nvSpPr>
          <p:cNvPr id="19467" name="Text Box 11"/>
          <p:cNvSpPr txBox="1">
            <a:spLocks noChangeArrowheads="1"/>
          </p:cNvSpPr>
          <p:nvPr/>
        </p:nvSpPr>
        <p:spPr bwMode="auto">
          <a:xfrm>
            <a:off x="5005388" y="6013450"/>
            <a:ext cx="2454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ms-MY" sz="1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Report your findings</a:t>
            </a:r>
          </a:p>
        </p:txBody>
      </p:sp>
      <p:cxnSp>
        <p:nvCxnSpPr>
          <p:cNvPr id="19468" name="AutoShape 12"/>
          <p:cNvCxnSpPr>
            <a:cxnSpLocks noChangeShapeType="1"/>
            <a:stCxn id="19461" idx="2"/>
            <a:endCxn id="19462" idx="0"/>
          </p:cNvCxnSpPr>
          <p:nvPr/>
        </p:nvCxnSpPr>
        <p:spPr bwMode="auto">
          <a:xfrm>
            <a:off x="6007100" y="1250950"/>
            <a:ext cx="0" cy="355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69" name="AutoShape 13"/>
          <p:cNvCxnSpPr>
            <a:cxnSpLocks noChangeShapeType="1"/>
            <a:stCxn id="19462" idx="2"/>
            <a:endCxn id="19474" idx="0"/>
          </p:cNvCxnSpPr>
          <p:nvPr/>
        </p:nvCxnSpPr>
        <p:spPr bwMode="auto">
          <a:xfrm flipH="1">
            <a:off x="6005514" y="2187575"/>
            <a:ext cx="1587" cy="3571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70" name="AutoShape 14"/>
          <p:cNvCxnSpPr>
            <a:cxnSpLocks noChangeShapeType="1"/>
            <a:stCxn id="19466" idx="3"/>
            <a:endCxn id="19465" idx="3"/>
          </p:cNvCxnSpPr>
          <p:nvPr/>
        </p:nvCxnSpPr>
        <p:spPr bwMode="auto">
          <a:xfrm flipH="1" flipV="1">
            <a:off x="6684963" y="4794250"/>
            <a:ext cx="120650" cy="693738"/>
          </a:xfrm>
          <a:prstGeom prst="curvedConnector3">
            <a:avLst>
              <a:gd name="adj1" fmla="val -188157"/>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71" name="AutoShape 15"/>
          <p:cNvCxnSpPr>
            <a:cxnSpLocks noChangeShapeType="1"/>
            <a:stCxn id="19463" idx="0"/>
            <a:endCxn id="19461" idx="3"/>
          </p:cNvCxnSpPr>
          <p:nvPr/>
        </p:nvCxnSpPr>
        <p:spPr bwMode="auto">
          <a:xfrm rot="5400000" flipH="1">
            <a:off x="7703345" y="664370"/>
            <a:ext cx="161925" cy="998537"/>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72" name="AutoShape 16"/>
          <p:cNvCxnSpPr>
            <a:cxnSpLocks noChangeShapeType="1"/>
            <a:endCxn id="19467" idx="0"/>
          </p:cNvCxnSpPr>
          <p:nvPr/>
        </p:nvCxnSpPr>
        <p:spPr bwMode="auto">
          <a:xfrm>
            <a:off x="6005514" y="5741988"/>
            <a:ext cx="1587" cy="2714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73" name="AutoShape 17"/>
          <p:cNvCxnSpPr>
            <a:cxnSpLocks noChangeShapeType="1"/>
            <a:stCxn id="19462" idx="3"/>
            <a:endCxn id="19463" idx="2"/>
          </p:cNvCxnSpPr>
          <p:nvPr/>
        </p:nvCxnSpPr>
        <p:spPr bwMode="auto">
          <a:xfrm flipV="1">
            <a:off x="7572375" y="1581151"/>
            <a:ext cx="711200" cy="315913"/>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474" name="Text Box 18"/>
          <p:cNvSpPr txBox="1">
            <a:spLocks noChangeArrowheads="1"/>
          </p:cNvSpPr>
          <p:nvPr/>
        </p:nvSpPr>
        <p:spPr bwMode="auto">
          <a:xfrm>
            <a:off x="4688486" y="2544763"/>
            <a:ext cx="26340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ms-MY" sz="1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Design data collection</a:t>
            </a:r>
          </a:p>
        </p:txBody>
      </p:sp>
      <p:cxnSp>
        <p:nvCxnSpPr>
          <p:cNvPr id="19475" name="AutoShape 19"/>
          <p:cNvCxnSpPr>
            <a:cxnSpLocks noChangeShapeType="1"/>
            <a:stCxn id="19474" idx="2"/>
            <a:endCxn id="19476" idx="0"/>
          </p:cNvCxnSpPr>
          <p:nvPr/>
        </p:nvCxnSpPr>
        <p:spPr bwMode="auto">
          <a:xfrm>
            <a:off x="6005514" y="2881314"/>
            <a:ext cx="1587" cy="3571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476" name="Text Box 20"/>
          <p:cNvSpPr txBox="1">
            <a:spLocks noChangeArrowheads="1"/>
          </p:cNvSpPr>
          <p:nvPr/>
        </p:nvSpPr>
        <p:spPr bwMode="auto">
          <a:xfrm>
            <a:off x="4772636" y="3238500"/>
            <a:ext cx="24673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ms-MY"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Design data analysis</a:t>
            </a:r>
          </a:p>
        </p:txBody>
      </p:sp>
      <p:sp>
        <p:nvSpPr>
          <p:cNvPr id="19477" name="Text Box 21"/>
          <p:cNvSpPr txBox="1">
            <a:spLocks noChangeArrowheads="1"/>
          </p:cNvSpPr>
          <p:nvPr/>
        </p:nvSpPr>
        <p:spPr bwMode="auto">
          <a:xfrm>
            <a:off x="7512051" y="2892425"/>
            <a:ext cx="1120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Pilot study</a:t>
            </a:r>
          </a:p>
        </p:txBody>
      </p:sp>
      <p:cxnSp>
        <p:nvCxnSpPr>
          <p:cNvPr id="19478" name="AutoShape 22"/>
          <p:cNvCxnSpPr>
            <a:cxnSpLocks noChangeShapeType="1"/>
            <a:stCxn id="19476" idx="2"/>
            <a:endCxn id="19464" idx="0"/>
          </p:cNvCxnSpPr>
          <p:nvPr/>
        </p:nvCxnSpPr>
        <p:spPr bwMode="auto">
          <a:xfrm>
            <a:off x="6007100" y="3575050"/>
            <a:ext cx="0" cy="3571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79" name="AutoShape 23"/>
          <p:cNvCxnSpPr>
            <a:cxnSpLocks noChangeShapeType="1"/>
            <a:stCxn id="19464" idx="2"/>
            <a:endCxn id="19465" idx="0"/>
          </p:cNvCxnSpPr>
          <p:nvPr/>
        </p:nvCxnSpPr>
        <p:spPr bwMode="auto">
          <a:xfrm>
            <a:off x="6007100" y="4268789"/>
            <a:ext cx="0" cy="3571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80" name="AutoShape 24"/>
          <p:cNvCxnSpPr>
            <a:cxnSpLocks noChangeShapeType="1"/>
            <a:stCxn id="19465" idx="2"/>
            <a:endCxn id="19466" idx="0"/>
          </p:cNvCxnSpPr>
          <p:nvPr/>
        </p:nvCxnSpPr>
        <p:spPr bwMode="auto">
          <a:xfrm>
            <a:off x="6007100" y="4962525"/>
            <a:ext cx="0" cy="3571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81" name="AutoShape 25"/>
          <p:cNvCxnSpPr>
            <a:cxnSpLocks noChangeShapeType="1"/>
            <a:stCxn id="19476" idx="3"/>
            <a:endCxn id="19477" idx="2"/>
          </p:cNvCxnSpPr>
          <p:nvPr/>
        </p:nvCxnSpPr>
        <p:spPr bwMode="auto">
          <a:xfrm flipV="1">
            <a:off x="7034214" y="3228975"/>
            <a:ext cx="1038225" cy="17780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82" name="AutoShape 26"/>
          <p:cNvCxnSpPr>
            <a:cxnSpLocks noChangeShapeType="1"/>
            <a:stCxn id="19477" idx="0"/>
            <a:endCxn id="19474" idx="3"/>
          </p:cNvCxnSpPr>
          <p:nvPr/>
        </p:nvCxnSpPr>
        <p:spPr bwMode="auto">
          <a:xfrm rot="5400000" flipH="1">
            <a:off x="7491414" y="2311401"/>
            <a:ext cx="179387" cy="982663"/>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83" name="AutoShape 27"/>
          <p:cNvCxnSpPr>
            <a:cxnSpLocks noChangeShapeType="1"/>
            <a:stCxn id="19474" idx="3"/>
            <a:endCxn id="19462" idx="3"/>
          </p:cNvCxnSpPr>
          <p:nvPr/>
        </p:nvCxnSpPr>
        <p:spPr bwMode="auto">
          <a:xfrm flipV="1">
            <a:off x="7089775" y="1897064"/>
            <a:ext cx="482600" cy="815975"/>
          </a:xfrm>
          <a:prstGeom prst="curvedConnector3">
            <a:avLst>
              <a:gd name="adj1" fmla="val 14704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484" name="AutoShape 28"/>
          <p:cNvSpPr>
            <a:spLocks noChangeArrowheads="1"/>
          </p:cNvSpPr>
          <p:nvPr/>
        </p:nvSpPr>
        <p:spPr bwMode="auto">
          <a:xfrm>
            <a:off x="1981200" y="2165350"/>
            <a:ext cx="2324100" cy="914400"/>
          </a:xfrm>
          <a:prstGeom prst="cloudCallout">
            <a:avLst>
              <a:gd name="adj1" fmla="val -44468"/>
              <a:gd name="adj2" fmla="val 6996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ms-MY"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Deductive</a:t>
            </a:r>
          </a:p>
        </p:txBody>
      </p:sp>
      <p:sp>
        <p:nvSpPr>
          <p:cNvPr id="2" name="Rectangle 1"/>
          <p:cNvSpPr/>
          <p:nvPr/>
        </p:nvSpPr>
        <p:spPr>
          <a:xfrm>
            <a:off x="159031" y="3336209"/>
            <a:ext cx="4659031" cy="2123658"/>
          </a:xfrm>
          <a:prstGeom prst="rect">
            <a:avLst/>
          </a:prstGeom>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Positivists believe that the best way to investigate the world is through objective methods, such as observations. </a:t>
            </a:r>
            <a:endPar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Objective Facts</a:t>
            </a:r>
          </a:p>
        </p:txBody>
      </p:sp>
      <p:sp>
        <p:nvSpPr>
          <p:cNvPr id="3" name="TextBox 2">
            <a:extLst>
              <a:ext uri="{FF2B5EF4-FFF2-40B4-BE49-F238E27FC236}">
                <a16:creationId xmlns:a16="http://schemas.microsoft.com/office/drawing/2014/main" id="{B0016D06-D7B6-4919-B49A-671D3D83A943}"/>
              </a:ext>
            </a:extLst>
          </p:cNvPr>
          <p:cNvSpPr txBox="1"/>
          <p:nvPr/>
        </p:nvSpPr>
        <p:spPr>
          <a:xfrm>
            <a:off x="1534386" y="6126161"/>
            <a:ext cx="2454518" cy="523220"/>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prstClr val="black"/>
                </a:solidFill>
                <a:effectLst/>
                <a:uLnTx/>
                <a:uFillTx/>
                <a:latin typeface="Calibri" panose="020F0502020204030204"/>
                <a:ea typeface="+mn-ea"/>
                <a:cs typeface="+mn-cs"/>
              </a:rPr>
              <a:t>Quantitative</a:t>
            </a:r>
          </a:p>
        </p:txBody>
      </p:sp>
      <p:cxnSp>
        <p:nvCxnSpPr>
          <p:cNvPr id="5" name="Straight Arrow Connector 4">
            <a:extLst>
              <a:ext uri="{FF2B5EF4-FFF2-40B4-BE49-F238E27FC236}">
                <a16:creationId xmlns:a16="http://schemas.microsoft.com/office/drawing/2014/main" id="{C9AA4812-BD44-457F-8F6A-53D68741F7FA}"/>
              </a:ext>
            </a:extLst>
          </p:cNvPr>
          <p:cNvCxnSpPr>
            <a:cxnSpLocks/>
          </p:cNvCxnSpPr>
          <p:nvPr/>
        </p:nvCxnSpPr>
        <p:spPr>
          <a:xfrm>
            <a:off x="2665413" y="5487988"/>
            <a:ext cx="1587" cy="638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59869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60172"/>
          </a:xfrm>
          <a:ln>
            <a:solidFill>
              <a:schemeClr val="accent1"/>
            </a:solidFill>
          </a:ln>
        </p:spPr>
        <p:txBody>
          <a:bodyPr>
            <a:normAutofit fontScale="90000"/>
          </a:bodyPr>
          <a:lstStyle/>
          <a:p>
            <a:r>
              <a:rPr lang="en-US" sz="3600" b="1" dirty="0">
                <a:solidFill>
                  <a:srgbClr val="FF0000"/>
                </a:solidFill>
                <a:latin typeface="Aharoni" panose="02010803020104030203" pitchFamily="2" charset="-79"/>
                <a:cs typeface="Aharoni" panose="02010803020104030203" pitchFamily="2" charset="-79"/>
              </a:rPr>
              <a:t>2. Interpretivism/Constructivism </a:t>
            </a:r>
            <a:r>
              <a:rPr lang="en-US" sz="2400" b="1" dirty="0">
                <a:solidFill>
                  <a:srgbClr val="002060"/>
                </a:solidFill>
                <a:latin typeface="Aharoni" panose="02010803020104030203" pitchFamily="2" charset="-79"/>
                <a:cs typeface="Aharoni" panose="02010803020104030203" pitchFamily="2" charset="-79"/>
              </a:rPr>
              <a:t>Focus on meaning.</a:t>
            </a:r>
            <a:br>
              <a:rPr lang="en-US" sz="2400" b="1" dirty="0">
                <a:solidFill>
                  <a:srgbClr val="002060"/>
                </a:solidFill>
                <a:latin typeface="Aharoni" panose="02010803020104030203" pitchFamily="2" charset="-79"/>
                <a:cs typeface="Aharoni" panose="02010803020104030203" pitchFamily="2" charset="-79"/>
              </a:rPr>
            </a:br>
            <a:r>
              <a:rPr lang="en-US" sz="2400" b="1" dirty="0">
                <a:solidFill>
                  <a:srgbClr val="002060"/>
                </a:solidFill>
                <a:latin typeface="Aharoni" panose="02010803020104030203" pitchFamily="2" charset="-79"/>
                <a:cs typeface="Aharoni" panose="02010803020104030203" pitchFamily="2" charset="-79"/>
              </a:rPr>
              <a:t> Interpretivists contend that only through the subjective interpretation of and intervention in reality can that reality be fully understood.</a:t>
            </a:r>
            <a:endParaRPr lang="en-US" sz="3600" b="1" dirty="0">
              <a:solidFill>
                <a:srgbClr val="002060"/>
              </a:solidFill>
              <a:latin typeface="Aharoni" panose="02010803020104030203" pitchFamily="2" charset="-79"/>
              <a:cs typeface="Aharoni" panose="02010803020104030203" pitchFamily="2" charset="-79"/>
            </a:endParaRP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0" y="1185851"/>
            <a:ext cx="8074561" cy="4471819"/>
          </a:xfrm>
          <a:solidFill>
            <a:schemeClr val="bg1"/>
          </a:solidFill>
        </p:spPr>
        <p:txBody>
          <a:bodyPr>
            <a:normAutofit/>
          </a:bodyPr>
          <a:lstStyle/>
          <a:p>
            <a:pPr marL="0" indent="0">
              <a:buNone/>
            </a:pPr>
            <a:r>
              <a:rPr lang="en-US" b="1" dirty="0">
                <a:solidFill>
                  <a:srgbClr val="002060"/>
                </a:solidFill>
              </a:rPr>
              <a:t>Interpreted by the individual according to his or her  ideological positions</a:t>
            </a:r>
          </a:p>
          <a:p>
            <a:pPr lvl="1"/>
            <a:r>
              <a:rPr lang="en-US" dirty="0"/>
              <a:t>Reality is subjective and multiple</a:t>
            </a:r>
          </a:p>
          <a:p>
            <a:pPr lvl="1"/>
            <a:r>
              <a:rPr lang="en-US" dirty="0"/>
              <a:t>Seek to understand meaning as experienced by participants. Researcher as a social actor to appreciate differences between people</a:t>
            </a:r>
          </a:p>
          <a:p>
            <a:pPr lvl="1"/>
            <a:r>
              <a:rPr lang="en-US" dirty="0"/>
              <a:t>Meaning of events is mediated by interactions with others, and social and cultural context</a:t>
            </a:r>
          </a:p>
          <a:p>
            <a:pPr lvl="1"/>
            <a:r>
              <a:rPr lang="en-US" dirty="0"/>
              <a:t>Start with open-ended inquiry and result in hypothesis</a:t>
            </a:r>
          </a:p>
          <a:p>
            <a:pPr marL="0" indent="0">
              <a:buNone/>
            </a:pPr>
            <a:r>
              <a:rPr lang="en-US" dirty="0" err="1"/>
              <a:t>Eg</a:t>
            </a:r>
            <a:r>
              <a:rPr lang="en-US" dirty="0"/>
              <a:t>: </a:t>
            </a:r>
            <a:r>
              <a:rPr lang="en-US" i="1" dirty="0">
                <a:solidFill>
                  <a:srgbClr val="002060"/>
                </a:solidFill>
              </a:rPr>
              <a:t>A study of challenges faced by disabled employees</a:t>
            </a:r>
          </a:p>
          <a:p>
            <a:pPr marL="0" indent="0">
              <a:buNone/>
            </a:pPr>
            <a:r>
              <a:rPr lang="en-US" sz="1800"/>
              <a:t> There </a:t>
            </a:r>
            <a:r>
              <a:rPr lang="en-US" sz="1800" dirty="0"/>
              <a:t>may be many interpretations of reality</a:t>
            </a:r>
          </a:p>
          <a:p>
            <a:pPr marL="0" indent="0">
              <a:buNone/>
            </a:pPr>
            <a:endParaRPr lang="en-US" sz="1800" dirty="0"/>
          </a:p>
        </p:txBody>
      </p:sp>
      <p:sp>
        <p:nvSpPr>
          <p:cNvPr id="7" name="TextBox 6">
            <a:extLst>
              <a:ext uri="{FF2B5EF4-FFF2-40B4-BE49-F238E27FC236}">
                <a16:creationId xmlns:a16="http://schemas.microsoft.com/office/drawing/2014/main" id="{21F8F6C1-32ED-413F-BC4C-B8843A6B976E}"/>
              </a:ext>
            </a:extLst>
          </p:cNvPr>
          <p:cNvSpPr txBox="1"/>
          <p:nvPr/>
        </p:nvSpPr>
        <p:spPr>
          <a:xfrm>
            <a:off x="-32826" y="5657671"/>
            <a:ext cx="12257649" cy="1200329"/>
          </a:xfrm>
          <a:prstGeom prst="rect">
            <a:avLst/>
          </a:prstGeom>
          <a:solidFill>
            <a:schemeClr val="bg1">
              <a:lumMod val="85000"/>
            </a:schemeClr>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Interpretivism advocates it is necessary for  the researcher to understand differences between humans in our role as social actors. Interpretive research is concerned with the meanings that people attach to norms, rules, and values that regulate their interactions</a:t>
            </a:r>
            <a:endParaRPr kumimoji="0" lang="ar-SA"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5" name="Picture 4">
            <a:extLst>
              <a:ext uri="{FF2B5EF4-FFF2-40B4-BE49-F238E27FC236}">
                <a16:creationId xmlns:a16="http://schemas.microsoft.com/office/drawing/2014/main" id="{A00F6F62-D430-41C9-AC81-289A79FA8717}"/>
              </a:ext>
            </a:extLst>
          </p:cNvPr>
          <p:cNvPicPr>
            <a:picLocks noChangeAspect="1"/>
          </p:cNvPicPr>
          <p:nvPr/>
        </p:nvPicPr>
        <p:blipFill>
          <a:blip r:embed="rId2"/>
          <a:stretch>
            <a:fillRect/>
          </a:stretch>
        </p:blipFill>
        <p:spPr>
          <a:xfrm>
            <a:off x="7794171" y="1200329"/>
            <a:ext cx="4397829" cy="4471819"/>
          </a:xfrm>
          <a:prstGeom prst="rect">
            <a:avLst/>
          </a:prstGeom>
        </p:spPr>
      </p:pic>
    </p:spTree>
    <p:extLst>
      <p:ext uri="{BB962C8B-B14F-4D97-AF65-F5344CB8AC3E}">
        <p14:creationId xmlns:p14="http://schemas.microsoft.com/office/powerpoint/2010/main" val="4203396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0" y="9525"/>
            <a:ext cx="9144000" cy="692150"/>
          </a:xfrm>
        </p:spPr>
        <p:txBody>
          <a:bodyPr/>
          <a:lstStyle/>
          <a:p>
            <a:pPr marL="320040" indent="-320040">
              <a:buClr>
                <a:schemeClr val="accent6">
                  <a:lumMod val="75000"/>
                </a:schemeClr>
              </a:buClr>
              <a:defRPr/>
            </a:pPr>
            <a:r>
              <a:rPr lang="en-GB" altLang="ms-MY" sz="4000" b="1" dirty="0" err="1">
                <a:solidFill>
                  <a:srgbClr val="FF0000"/>
                </a:solidFill>
              </a:rPr>
              <a:t>Interpretivism</a:t>
            </a:r>
            <a:r>
              <a:rPr lang="en-GB" altLang="ms-MY" sz="4000" b="1" dirty="0">
                <a:solidFill>
                  <a:srgbClr val="FF0000"/>
                </a:solidFill>
              </a:rPr>
              <a:t>  </a:t>
            </a:r>
            <a:r>
              <a:rPr lang="en-GB" altLang="ms-MY" sz="2800" b="1" dirty="0">
                <a:solidFill>
                  <a:srgbClr val="FF0000"/>
                </a:solidFill>
              </a:rPr>
              <a:t>Phenomenological approach</a:t>
            </a:r>
            <a:endParaRPr lang="en-US" altLang="ms-MY" sz="4000" b="1" dirty="0">
              <a:solidFill>
                <a:srgbClr val="FF0000"/>
              </a:solidFill>
            </a:endParaRPr>
          </a:p>
        </p:txBody>
      </p:sp>
      <p:sp>
        <p:nvSpPr>
          <p:cNvPr id="20483" name="Text Box 3"/>
          <p:cNvSpPr txBox="1">
            <a:spLocks noChangeArrowheads="1"/>
          </p:cNvSpPr>
          <p:nvPr/>
        </p:nvSpPr>
        <p:spPr bwMode="auto">
          <a:xfrm>
            <a:off x="4648200" y="6583364"/>
            <a:ext cx="30813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ms-MY"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Adapted from Maylor and Blackmon (2005)</a:t>
            </a:r>
          </a:p>
        </p:txBody>
      </p:sp>
      <p:sp>
        <p:nvSpPr>
          <p:cNvPr id="20484" name="Text Box 4"/>
          <p:cNvSpPr txBox="1">
            <a:spLocks noChangeArrowheads="1"/>
          </p:cNvSpPr>
          <p:nvPr/>
        </p:nvSpPr>
        <p:spPr bwMode="auto">
          <a:xfrm>
            <a:off x="4492580" y="914400"/>
            <a:ext cx="30957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ms-MY"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Define your research topic</a:t>
            </a:r>
          </a:p>
        </p:txBody>
      </p:sp>
      <p:sp>
        <p:nvSpPr>
          <p:cNvPr id="20485" name="Text Box 5"/>
          <p:cNvSpPr txBox="1">
            <a:spLocks noChangeArrowheads="1"/>
          </p:cNvSpPr>
          <p:nvPr/>
        </p:nvSpPr>
        <p:spPr bwMode="auto">
          <a:xfrm>
            <a:off x="4145537" y="1638300"/>
            <a:ext cx="37882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ms-MY" sz="1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Define your research question(s)</a:t>
            </a:r>
          </a:p>
        </p:txBody>
      </p:sp>
      <p:sp>
        <p:nvSpPr>
          <p:cNvPr id="20486" name="Text Box 6"/>
          <p:cNvSpPr txBox="1">
            <a:spLocks noChangeArrowheads="1"/>
          </p:cNvSpPr>
          <p:nvPr/>
        </p:nvSpPr>
        <p:spPr bwMode="auto">
          <a:xfrm>
            <a:off x="7440614" y="1244600"/>
            <a:ext cx="1685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Literature review</a:t>
            </a:r>
          </a:p>
        </p:txBody>
      </p:sp>
      <p:sp>
        <p:nvSpPr>
          <p:cNvPr id="20487" name="Text Box 7"/>
          <p:cNvSpPr txBox="1">
            <a:spLocks noChangeArrowheads="1"/>
          </p:cNvSpPr>
          <p:nvPr/>
        </p:nvSpPr>
        <p:spPr bwMode="auto">
          <a:xfrm>
            <a:off x="5413375" y="3106738"/>
            <a:ext cx="1492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ms-MY"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Collect data</a:t>
            </a:r>
          </a:p>
        </p:txBody>
      </p:sp>
      <p:sp>
        <p:nvSpPr>
          <p:cNvPr id="20488" name="Text Box 8"/>
          <p:cNvSpPr txBox="1">
            <a:spLocks noChangeArrowheads="1"/>
          </p:cNvSpPr>
          <p:nvPr/>
        </p:nvSpPr>
        <p:spPr bwMode="auto">
          <a:xfrm>
            <a:off x="7412039" y="3797300"/>
            <a:ext cx="1685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Literature review</a:t>
            </a:r>
          </a:p>
        </p:txBody>
      </p:sp>
      <p:sp>
        <p:nvSpPr>
          <p:cNvPr id="20489" name="Text Box 9"/>
          <p:cNvSpPr txBox="1">
            <a:spLocks noChangeArrowheads="1"/>
          </p:cNvSpPr>
          <p:nvPr/>
        </p:nvSpPr>
        <p:spPr bwMode="auto">
          <a:xfrm>
            <a:off x="3703411" y="3720546"/>
            <a:ext cx="1357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Analyse data</a:t>
            </a:r>
          </a:p>
        </p:txBody>
      </p:sp>
      <p:sp>
        <p:nvSpPr>
          <p:cNvPr id="20490" name="Text Box 10"/>
          <p:cNvSpPr txBox="1">
            <a:spLocks noChangeArrowheads="1"/>
          </p:cNvSpPr>
          <p:nvPr/>
        </p:nvSpPr>
        <p:spPr bwMode="auto">
          <a:xfrm>
            <a:off x="5343526" y="4457700"/>
            <a:ext cx="1659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ms-MY" sz="1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Interpret data</a:t>
            </a:r>
          </a:p>
        </p:txBody>
      </p:sp>
      <p:sp>
        <p:nvSpPr>
          <p:cNvPr id="20491" name="Text Box 11"/>
          <p:cNvSpPr txBox="1">
            <a:spLocks noChangeArrowheads="1"/>
          </p:cNvSpPr>
          <p:nvPr/>
        </p:nvSpPr>
        <p:spPr bwMode="auto">
          <a:xfrm>
            <a:off x="5040313" y="6013450"/>
            <a:ext cx="2454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ms-MY" sz="1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Report your findings</a:t>
            </a:r>
          </a:p>
        </p:txBody>
      </p:sp>
      <p:cxnSp>
        <p:nvCxnSpPr>
          <p:cNvPr id="20492" name="AutoShape 12"/>
          <p:cNvCxnSpPr>
            <a:cxnSpLocks noChangeShapeType="1"/>
            <a:stCxn id="20484" idx="2"/>
            <a:endCxn id="20485" idx="0"/>
          </p:cNvCxnSpPr>
          <p:nvPr/>
        </p:nvCxnSpPr>
        <p:spPr bwMode="auto">
          <a:xfrm>
            <a:off x="6040438" y="1250950"/>
            <a:ext cx="0" cy="3873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493" name="AutoShape 13"/>
          <p:cNvCxnSpPr>
            <a:cxnSpLocks noChangeShapeType="1"/>
            <a:stCxn id="20485" idx="2"/>
            <a:endCxn id="20505" idx="0"/>
          </p:cNvCxnSpPr>
          <p:nvPr/>
        </p:nvCxnSpPr>
        <p:spPr bwMode="auto">
          <a:xfrm>
            <a:off x="6040438" y="1974851"/>
            <a:ext cx="0" cy="2889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494" name="AutoShape 14"/>
          <p:cNvCxnSpPr>
            <a:cxnSpLocks noChangeShapeType="1"/>
            <a:stCxn id="20490" idx="3"/>
            <a:endCxn id="20487" idx="3"/>
          </p:cNvCxnSpPr>
          <p:nvPr/>
        </p:nvCxnSpPr>
        <p:spPr bwMode="auto">
          <a:xfrm flipH="1" flipV="1">
            <a:off x="6669088" y="3275013"/>
            <a:ext cx="69850" cy="1350962"/>
          </a:xfrm>
          <a:prstGeom prst="curvedConnector3">
            <a:avLst>
              <a:gd name="adj1" fmla="val -884093"/>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495" name="AutoShape 15"/>
          <p:cNvCxnSpPr>
            <a:cxnSpLocks noChangeShapeType="1"/>
            <a:stCxn id="20486" idx="0"/>
            <a:endCxn id="20484" idx="3"/>
          </p:cNvCxnSpPr>
          <p:nvPr/>
        </p:nvCxnSpPr>
        <p:spPr bwMode="auto">
          <a:xfrm rot="5400000" flipH="1">
            <a:off x="7720013" y="681038"/>
            <a:ext cx="161925" cy="96520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496" name="AutoShape 16"/>
          <p:cNvCxnSpPr>
            <a:cxnSpLocks noChangeShapeType="1"/>
            <a:stCxn id="20487" idx="1"/>
            <a:endCxn id="20489" idx="0"/>
          </p:cNvCxnSpPr>
          <p:nvPr/>
        </p:nvCxnSpPr>
        <p:spPr bwMode="auto">
          <a:xfrm rot="10800000" flipV="1">
            <a:off x="4382067" y="3291404"/>
            <a:ext cx="1031308" cy="429142"/>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497" name="AutoShape 17"/>
          <p:cNvCxnSpPr>
            <a:cxnSpLocks noChangeShapeType="1"/>
          </p:cNvCxnSpPr>
          <p:nvPr/>
        </p:nvCxnSpPr>
        <p:spPr bwMode="auto">
          <a:xfrm rot="16200000" flipH="1">
            <a:off x="4685158" y="3767403"/>
            <a:ext cx="585270" cy="96145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498" name="AutoShape 18"/>
          <p:cNvCxnSpPr>
            <a:cxnSpLocks noChangeShapeType="1"/>
            <a:stCxn id="20490" idx="3"/>
            <a:endCxn id="20488" idx="2"/>
          </p:cNvCxnSpPr>
          <p:nvPr/>
        </p:nvCxnSpPr>
        <p:spPr bwMode="auto">
          <a:xfrm flipV="1">
            <a:off x="6738938" y="4133851"/>
            <a:ext cx="1516062" cy="492125"/>
          </a:xfrm>
          <a:prstGeom prst="curvedConnector2">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cxnSp>
        <p:nvCxnSpPr>
          <p:cNvPr id="20499" name="AutoShape 19"/>
          <p:cNvCxnSpPr>
            <a:cxnSpLocks noChangeShapeType="1"/>
            <a:stCxn id="20488" idx="0"/>
            <a:endCxn id="20487" idx="3"/>
          </p:cNvCxnSpPr>
          <p:nvPr/>
        </p:nvCxnSpPr>
        <p:spPr bwMode="auto">
          <a:xfrm rot="5400000" flipH="1">
            <a:off x="7200901" y="2743201"/>
            <a:ext cx="522287" cy="1585912"/>
          </a:xfrm>
          <a:prstGeom prst="curvedConnector2">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cxnSp>
        <p:nvCxnSpPr>
          <p:cNvPr id="20500" name="AutoShape 20"/>
          <p:cNvCxnSpPr>
            <a:cxnSpLocks noChangeShapeType="1"/>
            <a:stCxn id="20490" idx="2"/>
          </p:cNvCxnSpPr>
          <p:nvPr/>
        </p:nvCxnSpPr>
        <p:spPr bwMode="auto">
          <a:xfrm>
            <a:off x="6042025" y="4794251"/>
            <a:ext cx="0" cy="3667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501" name="AutoShape 21"/>
          <p:cNvCxnSpPr>
            <a:cxnSpLocks noChangeShapeType="1"/>
            <a:endCxn id="20491" idx="0"/>
          </p:cNvCxnSpPr>
          <p:nvPr/>
        </p:nvCxnSpPr>
        <p:spPr bwMode="auto">
          <a:xfrm>
            <a:off x="6040439" y="5741988"/>
            <a:ext cx="1587" cy="2714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502" name="AutoShape 22"/>
          <p:cNvCxnSpPr>
            <a:cxnSpLocks noChangeShapeType="1"/>
            <a:stCxn id="20485" idx="3"/>
            <a:endCxn id="20486" idx="2"/>
          </p:cNvCxnSpPr>
          <p:nvPr/>
        </p:nvCxnSpPr>
        <p:spPr bwMode="auto">
          <a:xfrm flipV="1">
            <a:off x="7605713" y="1581151"/>
            <a:ext cx="677862" cy="225425"/>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0503" name="Text Box 23"/>
          <p:cNvSpPr txBox="1">
            <a:spLocks noChangeArrowheads="1"/>
          </p:cNvSpPr>
          <p:nvPr/>
        </p:nvSpPr>
        <p:spPr bwMode="auto">
          <a:xfrm>
            <a:off x="4578350" y="5246688"/>
            <a:ext cx="3518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ms-MY" sz="1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Research question answered?</a:t>
            </a:r>
          </a:p>
        </p:txBody>
      </p:sp>
      <p:cxnSp>
        <p:nvCxnSpPr>
          <p:cNvPr id="20504" name="AutoShape 24"/>
          <p:cNvCxnSpPr>
            <a:cxnSpLocks noChangeShapeType="1"/>
            <a:stCxn id="20503" idx="3"/>
            <a:endCxn id="20487" idx="3"/>
          </p:cNvCxnSpPr>
          <p:nvPr/>
        </p:nvCxnSpPr>
        <p:spPr bwMode="auto">
          <a:xfrm flipH="1" flipV="1">
            <a:off x="6669089" y="3275013"/>
            <a:ext cx="835025" cy="2139950"/>
          </a:xfrm>
          <a:prstGeom prst="curvedConnector3">
            <a:avLst>
              <a:gd name="adj1" fmla="val -268634"/>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0505" name="Text Box 25"/>
          <p:cNvSpPr txBox="1">
            <a:spLocks noChangeArrowheads="1"/>
          </p:cNvSpPr>
          <p:nvPr/>
        </p:nvSpPr>
        <p:spPr bwMode="auto">
          <a:xfrm>
            <a:off x="4723411" y="2263775"/>
            <a:ext cx="26340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ms-MY"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Design data collection</a:t>
            </a:r>
          </a:p>
        </p:txBody>
      </p:sp>
      <p:cxnSp>
        <p:nvCxnSpPr>
          <p:cNvPr id="20506" name="AutoShape 26"/>
          <p:cNvCxnSpPr>
            <a:cxnSpLocks noChangeShapeType="1"/>
            <a:stCxn id="20505" idx="2"/>
            <a:endCxn id="20487" idx="0"/>
          </p:cNvCxnSpPr>
          <p:nvPr/>
        </p:nvCxnSpPr>
        <p:spPr bwMode="auto">
          <a:xfrm>
            <a:off x="6040439" y="2600326"/>
            <a:ext cx="1587" cy="5064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0507" name="AutoShape 27"/>
          <p:cNvSpPr>
            <a:spLocks noChangeArrowheads="1"/>
          </p:cNvSpPr>
          <p:nvPr/>
        </p:nvSpPr>
        <p:spPr bwMode="auto">
          <a:xfrm>
            <a:off x="1981200" y="2165350"/>
            <a:ext cx="2057400" cy="914400"/>
          </a:xfrm>
          <a:prstGeom prst="cloudCallout">
            <a:avLst>
              <a:gd name="adj1" fmla="val -43750"/>
              <a:gd name="adj2" fmla="val 7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ms-MY"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Inductive</a:t>
            </a:r>
          </a:p>
        </p:txBody>
      </p:sp>
      <p:sp>
        <p:nvSpPr>
          <p:cNvPr id="2" name="Rectangle 1"/>
          <p:cNvSpPr/>
          <p:nvPr/>
        </p:nvSpPr>
        <p:spPr>
          <a:xfrm>
            <a:off x="0" y="4083403"/>
            <a:ext cx="4776296" cy="2277547"/>
          </a:xfrm>
          <a:prstGeom prst="rect">
            <a:avLst/>
          </a:prstGeom>
          <a:solidFill>
            <a:schemeClr val="bg1"/>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Interpretivism</a:t>
            </a:r>
            <a:r>
              <a:rPr kumimoji="0" lang="en-US" sz="2400" b="0" i="0" u="none" strike="noStrike" kern="1200" cap="none" spc="0" normalizeH="0" baseline="0" noProof="0" dirty="0">
                <a:ln>
                  <a:noFill/>
                </a:ln>
                <a:solidFill>
                  <a:srgbClr val="00B0F0"/>
                </a:solidFill>
                <a:effectLst/>
                <a:uLnTx/>
                <a:uFillTx/>
                <a:latin typeface="Arial Narrow" panose="020B0606020202030204" pitchFamily="34" charset="0"/>
                <a:ea typeface="+mn-ea"/>
                <a:cs typeface="+mn-cs"/>
              </a:rPr>
              <a:t> </a:t>
            </a: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believe that reality does not exist by itself. Instead, it is constructed and given meaning by people. Their focus is therefore on feelings, beliefs and thoughts, and how people communicate these</a:t>
            </a: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en-US" sz="24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Subjective .. Feelings and attitudes</a:t>
            </a:r>
          </a:p>
        </p:txBody>
      </p:sp>
      <p:cxnSp>
        <p:nvCxnSpPr>
          <p:cNvPr id="4" name="Straight Arrow Connector 3">
            <a:extLst>
              <a:ext uri="{FF2B5EF4-FFF2-40B4-BE49-F238E27FC236}">
                <a16:creationId xmlns:a16="http://schemas.microsoft.com/office/drawing/2014/main" id="{4ADF8CDA-8AEB-4E8C-98B5-A8E44644105F}"/>
              </a:ext>
            </a:extLst>
          </p:cNvPr>
          <p:cNvCxnSpPr>
            <a:cxnSpLocks/>
            <a:stCxn id="2" idx="2"/>
          </p:cNvCxnSpPr>
          <p:nvPr/>
        </p:nvCxnSpPr>
        <p:spPr>
          <a:xfrm flipH="1">
            <a:off x="2319388" y="6360950"/>
            <a:ext cx="68760" cy="21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AB7C9FF-6C0E-4A7F-B357-B1847C26AE48}"/>
              </a:ext>
            </a:extLst>
          </p:cNvPr>
          <p:cNvSpPr txBox="1"/>
          <p:nvPr/>
        </p:nvSpPr>
        <p:spPr>
          <a:xfrm>
            <a:off x="1524000" y="6382782"/>
            <a:ext cx="2514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srgbClr val="FF0000"/>
                </a:solidFill>
                <a:effectLst/>
                <a:uLnTx/>
                <a:uFillTx/>
                <a:latin typeface="Calibri" panose="020F0502020204030204"/>
                <a:ea typeface="+mn-ea"/>
                <a:cs typeface="+mn-cs"/>
              </a:rPr>
              <a:t>Qualitative</a:t>
            </a:r>
          </a:p>
        </p:txBody>
      </p:sp>
    </p:spTree>
    <p:extLst>
      <p:ext uri="{BB962C8B-B14F-4D97-AF65-F5344CB8AC3E}">
        <p14:creationId xmlns:p14="http://schemas.microsoft.com/office/powerpoint/2010/main" val="31516329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7394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485EC7-832E-4D91-80C8-9B497D72DBD9}"/>
              </a:ext>
            </a:extLst>
          </p:cNvPr>
          <p:cNvSpPr>
            <a:spLocks noGrp="1"/>
          </p:cNvSpPr>
          <p:nvPr>
            <p:ph type="title"/>
          </p:nvPr>
        </p:nvSpPr>
        <p:spPr>
          <a:xfrm>
            <a:off x="524256" y="4767072"/>
            <a:ext cx="6594189" cy="1625210"/>
          </a:xfrm>
        </p:spPr>
        <p:txBody>
          <a:bodyPr>
            <a:normAutofit/>
          </a:bodyPr>
          <a:lstStyle/>
          <a:p>
            <a:pPr algn="r"/>
            <a:r>
              <a:rPr lang="en-MY" b="1" dirty="0">
                <a:solidFill>
                  <a:srgbClr val="FFFFFF"/>
                </a:solidFill>
              </a:rPr>
              <a:t>3. Pragmatism</a:t>
            </a:r>
          </a:p>
        </p:txBody>
      </p:sp>
      <p:pic>
        <p:nvPicPr>
          <p:cNvPr id="4" name="Picture 3">
            <a:extLst>
              <a:ext uri="{FF2B5EF4-FFF2-40B4-BE49-F238E27FC236}">
                <a16:creationId xmlns:a16="http://schemas.microsoft.com/office/drawing/2014/main" id="{D6A6D342-B627-4801-9740-E4EE8F2F48AA}"/>
              </a:ext>
            </a:extLst>
          </p:cNvPr>
          <p:cNvPicPr>
            <a:picLocks noChangeAspect="1"/>
          </p:cNvPicPr>
          <p:nvPr/>
        </p:nvPicPr>
        <p:blipFill rotWithShape="1">
          <a:blip r:embed="rId2"/>
          <a:srcRect l="3338"/>
          <a:stretch/>
        </p:blipFill>
        <p:spPr>
          <a:xfrm>
            <a:off x="327547" y="321733"/>
            <a:ext cx="7058306" cy="4107392"/>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B07609D-13FB-4C18-A8B6-679974CDA368}"/>
              </a:ext>
            </a:extLst>
          </p:cNvPr>
          <p:cNvSpPr>
            <a:spLocks noGrp="1"/>
          </p:cNvSpPr>
          <p:nvPr>
            <p:ph idx="1"/>
          </p:nvPr>
        </p:nvSpPr>
        <p:spPr>
          <a:xfrm>
            <a:off x="7713407" y="501444"/>
            <a:ext cx="3954338" cy="5890837"/>
          </a:xfrm>
        </p:spPr>
        <p:txBody>
          <a:bodyPr anchor="ctr">
            <a:normAutofit/>
          </a:bodyPr>
          <a:lstStyle/>
          <a:p>
            <a:pPr marL="0" indent="0">
              <a:buNone/>
            </a:pPr>
            <a:r>
              <a:rPr lang="en-US" dirty="0">
                <a:solidFill>
                  <a:srgbClr val="FFFFFF"/>
                </a:solidFill>
              </a:rPr>
              <a:t>Derived from the Greek word “pragma,” which means action, and which is the central concept of pragmatism </a:t>
            </a:r>
            <a:r>
              <a:rPr lang="en-US" sz="2400" dirty="0">
                <a:solidFill>
                  <a:srgbClr val="FFFFFF"/>
                </a:solidFill>
              </a:rPr>
              <a:t>(</a:t>
            </a:r>
            <a:r>
              <a:rPr lang="en-US" sz="2400" dirty="0" err="1">
                <a:solidFill>
                  <a:srgbClr val="FFFFFF"/>
                </a:solidFill>
              </a:rPr>
              <a:t>Pansiri</a:t>
            </a:r>
            <a:r>
              <a:rPr lang="en-US" sz="2400" dirty="0">
                <a:solidFill>
                  <a:srgbClr val="FFFFFF"/>
                </a:solidFill>
              </a:rPr>
              <a:t> 2005). </a:t>
            </a:r>
            <a:endParaRPr lang="en-US" dirty="0">
              <a:solidFill>
                <a:srgbClr val="FFFFFF"/>
              </a:solidFill>
            </a:endParaRPr>
          </a:p>
          <a:p>
            <a:pPr marL="0" indent="0">
              <a:buNone/>
            </a:pPr>
            <a:endParaRPr lang="en-US" dirty="0">
              <a:solidFill>
                <a:srgbClr val="FFFFFF"/>
              </a:solidFill>
            </a:endParaRPr>
          </a:p>
          <a:p>
            <a:pPr marL="0" indent="0">
              <a:buNone/>
            </a:pPr>
            <a:r>
              <a:rPr lang="en-US" dirty="0">
                <a:solidFill>
                  <a:srgbClr val="FFFFFF"/>
                </a:solidFill>
              </a:rPr>
              <a:t>Pragmatism asserts that concepts are only relevant where they support action </a:t>
            </a:r>
            <a:r>
              <a:rPr lang="en-US" sz="2400" dirty="0">
                <a:solidFill>
                  <a:srgbClr val="FFFFFF"/>
                </a:solidFill>
              </a:rPr>
              <a:t>(Kelemen and Rumens 2008).</a:t>
            </a:r>
            <a:endParaRPr lang="en-US" dirty="0">
              <a:solidFill>
                <a:srgbClr val="FFFFFF"/>
              </a:solidFill>
            </a:endParaRPr>
          </a:p>
        </p:txBody>
      </p:sp>
    </p:spTree>
    <p:extLst>
      <p:ext uri="{BB962C8B-B14F-4D97-AF65-F5344CB8AC3E}">
        <p14:creationId xmlns:p14="http://schemas.microsoft.com/office/powerpoint/2010/main" val="629513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485EC7-832E-4D91-80C8-9B497D72DBD9}"/>
              </a:ext>
            </a:extLst>
          </p:cNvPr>
          <p:cNvSpPr>
            <a:spLocks noGrp="1"/>
          </p:cNvSpPr>
          <p:nvPr>
            <p:ph type="title"/>
          </p:nvPr>
        </p:nvSpPr>
        <p:spPr>
          <a:xfrm>
            <a:off x="686834" y="1153572"/>
            <a:ext cx="3200400" cy="4461163"/>
          </a:xfrm>
        </p:spPr>
        <p:txBody>
          <a:bodyPr>
            <a:normAutofit/>
          </a:bodyPr>
          <a:lstStyle/>
          <a:p>
            <a:r>
              <a:rPr lang="en-MY" b="1">
                <a:solidFill>
                  <a:srgbClr val="FFFFFF"/>
                </a:solidFill>
              </a:rPr>
              <a:t>Pragmatism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B07609D-13FB-4C18-A8B6-679974CDA368}"/>
              </a:ext>
            </a:extLst>
          </p:cNvPr>
          <p:cNvSpPr>
            <a:spLocks noGrp="1"/>
          </p:cNvSpPr>
          <p:nvPr>
            <p:ph idx="1"/>
          </p:nvPr>
        </p:nvSpPr>
        <p:spPr>
          <a:xfrm>
            <a:off x="4167272" y="0"/>
            <a:ext cx="8021680" cy="6858000"/>
          </a:xfrm>
        </p:spPr>
        <p:txBody>
          <a:bodyPr anchor="ctr">
            <a:normAutofit/>
          </a:bodyPr>
          <a:lstStyle/>
          <a:p>
            <a:pPr marL="457200" indent="-457200">
              <a:buFont typeface="+mj-lt"/>
              <a:buAutoNum type="arabicPeriod"/>
            </a:pPr>
            <a:r>
              <a:rPr lang="en-US" sz="2400" dirty="0"/>
              <a:t>Derived from the Greek word “pragma,” which means </a:t>
            </a:r>
            <a:r>
              <a:rPr lang="en-US" sz="2400" dirty="0">
                <a:solidFill>
                  <a:srgbClr val="FF0000"/>
                </a:solidFill>
              </a:rPr>
              <a:t>action, and which is the central concept of pragmatism </a:t>
            </a:r>
            <a:r>
              <a:rPr lang="en-US" sz="2400" dirty="0"/>
              <a:t>(</a:t>
            </a:r>
            <a:r>
              <a:rPr lang="en-US" sz="2400" dirty="0" err="1"/>
              <a:t>Pansiri</a:t>
            </a:r>
            <a:r>
              <a:rPr lang="en-US" sz="2400" dirty="0"/>
              <a:t> 2005). </a:t>
            </a:r>
          </a:p>
          <a:p>
            <a:pPr marL="457200" indent="-457200">
              <a:buFont typeface="+mj-lt"/>
              <a:buAutoNum type="arabicPeriod"/>
            </a:pPr>
            <a:r>
              <a:rPr lang="en-US" sz="2400" dirty="0"/>
              <a:t>Pragmatism asserts that concepts are only relevant where they </a:t>
            </a:r>
            <a:r>
              <a:rPr lang="en-US" sz="2400" dirty="0">
                <a:solidFill>
                  <a:srgbClr val="FF0000"/>
                </a:solidFill>
              </a:rPr>
              <a:t>support action </a:t>
            </a:r>
            <a:r>
              <a:rPr lang="en-US" sz="2400" dirty="0"/>
              <a:t>(Kelemen and Rumens 2008).</a:t>
            </a:r>
          </a:p>
          <a:p>
            <a:pPr marL="457200" indent="-457200">
              <a:buFont typeface="+mj-lt"/>
              <a:buAutoNum type="arabicPeriod"/>
            </a:pPr>
            <a:r>
              <a:rPr lang="en-US" sz="2400" dirty="0"/>
              <a:t>Pragmatists are more interested in </a:t>
            </a:r>
            <a:r>
              <a:rPr lang="en-US" sz="2400" dirty="0">
                <a:solidFill>
                  <a:srgbClr val="FF0000"/>
                </a:solidFill>
              </a:rPr>
              <a:t>practical outcomes </a:t>
            </a:r>
            <a:r>
              <a:rPr lang="en-US" sz="2400" dirty="0"/>
              <a:t>than abstract distinctions</a:t>
            </a:r>
          </a:p>
          <a:p>
            <a:pPr marL="457200" indent="-457200">
              <a:buFont typeface="+mj-lt"/>
              <a:buAutoNum type="arabicPeriod"/>
            </a:pPr>
            <a:r>
              <a:rPr lang="en-US" sz="2400" dirty="0"/>
              <a:t>Pragmatist ontology, epistemology and axiology are focused on improving </a:t>
            </a:r>
            <a:r>
              <a:rPr lang="en-US" sz="2400" dirty="0">
                <a:solidFill>
                  <a:srgbClr val="FF0000"/>
                </a:solidFill>
              </a:rPr>
              <a:t>practice. </a:t>
            </a:r>
          </a:p>
          <a:p>
            <a:pPr marL="457200" indent="-457200">
              <a:buFont typeface="+mj-lt"/>
              <a:buAutoNum type="arabicPeriod"/>
            </a:pPr>
            <a:r>
              <a:rPr lang="en-US" sz="2400" dirty="0"/>
              <a:t>Strives to </a:t>
            </a:r>
            <a:r>
              <a:rPr lang="en-US" sz="2400" dirty="0">
                <a:solidFill>
                  <a:srgbClr val="FF0000"/>
                </a:solidFill>
              </a:rPr>
              <a:t>reconcile both </a:t>
            </a:r>
            <a:r>
              <a:rPr lang="en-US" sz="2400" b="1" dirty="0">
                <a:solidFill>
                  <a:srgbClr val="FF0000"/>
                </a:solidFill>
              </a:rPr>
              <a:t>objectivism and subjectivism</a:t>
            </a:r>
            <a:r>
              <a:rPr lang="en-US" sz="2400" dirty="0"/>
              <a:t>, facts and values, accurate and rigorous knowledge and different </a:t>
            </a:r>
            <a:r>
              <a:rPr lang="en-US" sz="2400" dirty="0" err="1"/>
              <a:t>contextualised</a:t>
            </a:r>
            <a:r>
              <a:rPr lang="en-US" sz="2400" dirty="0"/>
              <a:t> experiences</a:t>
            </a:r>
          </a:p>
          <a:p>
            <a:pPr marL="457200" indent="-457200">
              <a:buFont typeface="+mj-lt"/>
              <a:buAutoNum type="arabicPeriod"/>
            </a:pPr>
            <a:r>
              <a:rPr lang="en-US" sz="2400" dirty="0"/>
              <a:t>Pragmatists </a:t>
            </a:r>
            <a:r>
              <a:rPr lang="en-US" sz="2400" dirty="0">
                <a:solidFill>
                  <a:srgbClr val="FF0000"/>
                </a:solidFill>
              </a:rPr>
              <a:t>adopt a wide range of research strategies</a:t>
            </a:r>
            <a:r>
              <a:rPr lang="en-US" sz="2400" dirty="0"/>
              <a:t>, the choice of which is driven by the specific nature of their research problems.</a:t>
            </a:r>
          </a:p>
          <a:p>
            <a:pPr marL="457200" indent="-457200">
              <a:buFont typeface="+mj-lt"/>
              <a:buAutoNum type="arabicPeriod"/>
            </a:pPr>
            <a:r>
              <a:rPr lang="en-US" sz="2400" dirty="0"/>
              <a:t>Pragmatist’s view that it is perfectly possible to work with different types of knowledge and methods</a:t>
            </a:r>
            <a:endParaRPr lang="en-MY" sz="2400" dirty="0"/>
          </a:p>
        </p:txBody>
      </p:sp>
    </p:spTree>
    <p:extLst>
      <p:ext uri="{BB962C8B-B14F-4D97-AF65-F5344CB8AC3E}">
        <p14:creationId xmlns:p14="http://schemas.microsoft.com/office/powerpoint/2010/main" val="346808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1638F0-4471-4B7B-82D3-87719C20A064}"/>
              </a:ext>
            </a:extLst>
          </p:cNvPr>
          <p:cNvSpPr/>
          <p:nvPr/>
        </p:nvSpPr>
        <p:spPr>
          <a:xfrm>
            <a:off x="0" y="0"/>
            <a:ext cx="1219199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4800" b="1" i="0" u="none" strike="noStrike" kern="1200" cap="none" spc="0" normalizeH="0" baseline="0" noProof="0" dirty="0">
                <a:ln>
                  <a:noFill/>
                </a:ln>
                <a:solidFill>
                  <a:prstClr val="white"/>
                </a:solidFill>
                <a:effectLst/>
                <a:uLnTx/>
                <a:uFillTx/>
                <a:latin typeface="Calibri" panose="020F0502020204030204"/>
                <a:ea typeface="+mn-ea"/>
                <a:cs typeface="+mn-cs"/>
              </a:rPr>
              <a:t>Realism</a:t>
            </a:r>
          </a:p>
        </p:txBody>
      </p:sp>
      <p:sp>
        <p:nvSpPr>
          <p:cNvPr id="5" name="TextBox 4">
            <a:extLst>
              <a:ext uri="{FF2B5EF4-FFF2-40B4-BE49-F238E27FC236}">
                <a16:creationId xmlns:a16="http://schemas.microsoft.com/office/drawing/2014/main" id="{8CF78698-8876-4F35-88C2-6AC7987E1E94}"/>
              </a:ext>
            </a:extLst>
          </p:cNvPr>
          <p:cNvSpPr txBox="1"/>
          <p:nvPr/>
        </p:nvSpPr>
        <p:spPr>
          <a:xfrm>
            <a:off x="1" y="914400"/>
            <a:ext cx="8171542" cy="6001643"/>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alt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W</a:t>
            </a:r>
            <a:r>
              <a:rPr kumimoji="0" lang="en-US" alt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hat the senses show us as reality is the truth</a:t>
            </a:r>
            <a:r>
              <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Relies on the idea of independence of reality from the human mind.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Direct realism </a:t>
            </a: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“what you see is what you get. Portrays the world through personal human senses</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Saunders, M., Lewis, P. &amp; Thornhill, A. (2012)</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Critical Realism</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Recognize that our senses and other factors may get in the way between us as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researchers and researched reality. We experience the sensations and images of the real world – can be deceptive and do not portray the real world</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Novikov, A.M. &amp;Novikov, D.A. (2013)</a:t>
            </a:r>
            <a:endPar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6A2344B-82BD-4519-B28A-0504FE9A44CC}"/>
              </a:ext>
            </a:extLst>
          </p:cNvPr>
          <p:cNvPicPr>
            <a:picLocks noChangeAspect="1"/>
          </p:cNvPicPr>
          <p:nvPr/>
        </p:nvPicPr>
        <p:blipFill>
          <a:blip r:embed="rId2"/>
          <a:stretch>
            <a:fillRect/>
          </a:stretch>
        </p:blipFill>
        <p:spPr>
          <a:xfrm>
            <a:off x="8171544" y="32657"/>
            <a:ext cx="4020456" cy="3396343"/>
          </a:xfrm>
          <a:prstGeom prst="rect">
            <a:avLst/>
          </a:prstGeom>
          <a:ln>
            <a:solidFill>
              <a:schemeClr val="accent1"/>
            </a:solidFill>
          </a:ln>
        </p:spPr>
      </p:pic>
      <p:sp>
        <p:nvSpPr>
          <p:cNvPr id="6" name="TextBox 5">
            <a:extLst>
              <a:ext uri="{FF2B5EF4-FFF2-40B4-BE49-F238E27FC236}">
                <a16:creationId xmlns:a16="http://schemas.microsoft.com/office/drawing/2014/main" id="{08EDD5B3-BB33-459E-8FCC-6EA9A2C3CB06}"/>
              </a:ext>
            </a:extLst>
          </p:cNvPr>
          <p:cNvSpPr txBox="1"/>
          <p:nvPr/>
        </p:nvSpPr>
        <p:spPr>
          <a:xfrm flipH="1">
            <a:off x="8171542" y="3429000"/>
            <a:ext cx="4020455" cy="3046988"/>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Direct realists would state that squares A and B have different colors, because this is what they see.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Critical realists may notice that squares A and B are actually the same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colour</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68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1B723-B424-E4EC-5753-8E20106BF3A5}"/>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646127494"/>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749</Words>
  <Application>Microsoft Office PowerPoint</Application>
  <PresentationFormat>Widescreen</PresentationFormat>
  <Paragraphs>78</Paragraphs>
  <Slides>9</Slides>
  <Notes>2</Notes>
  <HiddenSlides>2</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Aharoni</vt:lpstr>
      <vt:lpstr>Arial</vt:lpstr>
      <vt:lpstr>Arial Narrow</vt:lpstr>
      <vt:lpstr>Calibri</vt:lpstr>
      <vt:lpstr>Calibri Light</vt:lpstr>
      <vt:lpstr>The Hand Bold</vt:lpstr>
      <vt:lpstr>The Serif Hand Black</vt:lpstr>
      <vt:lpstr>Times New Roman</vt:lpstr>
      <vt:lpstr>SketchyVTI</vt:lpstr>
      <vt:lpstr>Office Theme</vt:lpstr>
      <vt:lpstr> Topic 2 Positivism Interpretivism</vt:lpstr>
      <vt:lpstr>Positivism Positivists believe that reality is stable and can be observed and described from an objective viewpoint (Levin, 1988)</vt:lpstr>
      <vt:lpstr>The Positivistic approach</vt:lpstr>
      <vt:lpstr>2. Interpretivism/Constructivism Focus on meaning.  Interpretivists contend that only through the subjective interpretation of and intervention in reality can that reality be fully understood.</vt:lpstr>
      <vt:lpstr>Interpretivism  Phenomenological approach</vt:lpstr>
      <vt:lpstr>3. Pragmatism</vt:lpstr>
      <vt:lpstr>Pragmatism</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Topic 2 Positivism Interpretivism</dc:title>
  <dc:creator>Assoc. Prof. Dr. Jugindar Singh</dc:creator>
  <cp:lastModifiedBy>Assoc. Prof. Dr. Jugindar Singh</cp:lastModifiedBy>
  <cp:revision>3</cp:revision>
  <dcterms:created xsi:type="dcterms:W3CDTF">2022-05-19T02:14:26Z</dcterms:created>
  <dcterms:modified xsi:type="dcterms:W3CDTF">2022-07-09T13:19:56Z</dcterms:modified>
</cp:coreProperties>
</file>