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55"/>
  </p:notesMasterIdLst>
  <p:sldIdLst>
    <p:sldId id="257" r:id="rId4"/>
    <p:sldId id="515" r:id="rId5"/>
    <p:sldId id="547" r:id="rId6"/>
    <p:sldId id="261" r:id="rId7"/>
    <p:sldId id="517" r:id="rId8"/>
    <p:sldId id="987" r:id="rId9"/>
    <p:sldId id="518" r:id="rId10"/>
    <p:sldId id="583" r:id="rId11"/>
    <p:sldId id="584" r:id="rId12"/>
    <p:sldId id="264" r:id="rId13"/>
    <p:sldId id="519" r:id="rId14"/>
    <p:sldId id="520" r:id="rId15"/>
    <p:sldId id="569" r:id="rId16"/>
    <p:sldId id="572" r:id="rId17"/>
    <p:sldId id="550" r:id="rId18"/>
    <p:sldId id="545" r:id="rId19"/>
    <p:sldId id="522" r:id="rId20"/>
    <p:sldId id="267" r:id="rId21"/>
    <p:sldId id="570" r:id="rId22"/>
    <p:sldId id="571" r:id="rId23"/>
    <p:sldId id="551" r:id="rId24"/>
    <p:sldId id="546" r:id="rId25"/>
    <p:sldId id="985" r:id="rId26"/>
    <p:sldId id="524" r:id="rId27"/>
    <p:sldId id="525" r:id="rId28"/>
    <p:sldId id="526" r:id="rId29"/>
    <p:sldId id="552" r:id="rId30"/>
    <p:sldId id="527" r:id="rId31"/>
    <p:sldId id="528" r:id="rId32"/>
    <p:sldId id="863" r:id="rId33"/>
    <p:sldId id="532" r:id="rId34"/>
    <p:sldId id="554" r:id="rId35"/>
    <p:sldId id="1144" r:id="rId36"/>
    <p:sldId id="1145" r:id="rId37"/>
    <p:sldId id="534" r:id="rId38"/>
    <p:sldId id="555" r:id="rId39"/>
    <p:sldId id="556" r:id="rId40"/>
    <p:sldId id="1146" r:id="rId41"/>
    <p:sldId id="1148" r:id="rId42"/>
    <p:sldId id="1149" r:id="rId43"/>
    <p:sldId id="1150" r:id="rId44"/>
    <p:sldId id="874" r:id="rId45"/>
    <p:sldId id="535" r:id="rId46"/>
    <p:sldId id="559" r:id="rId47"/>
    <p:sldId id="536" r:id="rId48"/>
    <p:sldId id="562" r:id="rId49"/>
    <p:sldId id="538" r:id="rId50"/>
    <p:sldId id="539" r:id="rId51"/>
    <p:sldId id="540" r:id="rId52"/>
    <p:sldId id="541" r:id="rId53"/>
    <p:sldId id="115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55466F-0002-E742-B562-2727ECF27166}" type="doc">
      <dgm:prSet loTypeId="urn:microsoft.com/office/officeart/2005/8/layout/venn1" loCatId="relationship" qsTypeId="urn:microsoft.com/office/officeart/2005/8/quickstyle/simple4" qsCatId="simple" csTypeId="urn:microsoft.com/office/officeart/2005/8/colors/accent1_2" csCatId="accent1" phldr="1"/>
      <dgm:spPr/>
      <dgm:t>
        <a:bodyPr/>
        <a:lstStyle/>
        <a:p>
          <a:endParaRPr lang="en-US"/>
        </a:p>
      </dgm:t>
    </dgm:pt>
    <dgm:pt modelId="{62CBAEE9-8109-2746-8BF1-DDB190FEE5AE}">
      <dgm:prSet phldrT="[Text]"/>
      <dgm:spPr/>
      <dgm:t>
        <a:bodyPr/>
        <a:lstStyle/>
        <a:p>
          <a:r>
            <a:rPr lang="en-US" b="1" dirty="0"/>
            <a:t>Ontology</a:t>
          </a:r>
        </a:p>
      </dgm:t>
    </dgm:pt>
    <dgm:pt modelId="{749A6741-02CC-5A4C-8AA3-0634DA814908}" type="parTrans" cxnId="{94DB7895-F955-1C44-9D88-38C2AF6F4820}">
      <dgm:prSet/>
      <dgm:spPr/>
      <dgm:t>
        <a:bodyPr/>
        <a:lstStyle/>
        <a:p>
          <a:endParaRPr lang="en-US"/>
        </a:p>
      </dgm:t>
    </dgm:pt>
    <dgm:pt modelId="{3FBE4342-0161-1F46-9994-118A4E493330}" type="sibTrans" cxnId="{94DB7895-F955-1C44-9D88-38C2AF6F4820}">
      <dgm:prSet/>
      <dgm:spPr/>
      <dgm:t>
        <a:bodyPr/>
        <a:lstStyle/>
        <a:p>
          <a:endParaRPr lang="en-US"/>
        </a:p>
      </dgm:t>
    </dgm:pt>
    <dgm:pt modelId="{1A2649E8-A934-3842-B130-EC0551ECB9B5}">
      <dgm:prSet phldrT="[Text]"/>
      <dgm:spPr/>
      <dgm:t>
        <a:bodyPr/>
        <a:lstStyle/>
        <a:p>
          <a:r>
            <a:rPr lang="en-US" b="1" dirty="0">
              <a:solidFill>
                <a:schemeClr val="accent5">
                  <a:lumMod val="50000"/>
                </a:schemeClr>
              </a:solidFill>
            </a:rPr>
            <a:t>Epistemology</a:t>
          </a:r>
        </a:p>
      </dgm:t>
    </dgm:pt>
    <dgm:pt modelId="{82FE9E7C-EA40-6647-8FEC-A5DA1C7D912B}" type="parTrans" cxnId="{6386D6F4-8F98-2B47-8859-590E9EF2330B}">
      <dgm:prSet/>
      <dgm:spPr/>
      <dgm:t>
        <a:bodyPr/>
        <a:lstStyle/>
        <a:p>
          <a:endParaRPr lang="en-US"/>
        </a:p>
      </dgm:t>
    </dgm:pt>
    <dgm:pt modelId="{298D3A93-C4E8-EE49-8DA9-ECF481388EE8}" type="sibTrans" cxnId="{6386D6F4-8F98-2B47-8859-590E9EF2330B}">
      <dgm:prSet/>
      <dgm:spPr/>
      <dgm:t>
        <a:bodyPr/>
        <a:lstStyle/>
        <a:p>
          <a:endParaRPr lang="en-US"/>
        </a:p>
      </dgm:t>
    </dgm:pt>
    <dgm:pt modelId="{5D4EA000-3B83-BB4D-8866-614643B281C9}">
      <dgm:prSet/>
      <dgm:spPr/>
      <dgm:t>
        <a:bodyPr/>
        <a:lstStyle/>
        <a:p>
          <a:r>
            <a:rPr lang="en-US" b="1" dirty="0"/>
            <a:t>Axiology</a:t>
          </a:r>
        </a:p>
      </dgm:t>
    </dgm:pt>
    <dgm:pt modelId="{ED369436-C2F9-334D-9121-6093962DC4AD}" type="parTrans" cxnId="{79B2C511-2B53-A04D-8DB2-5C8A08AC3FB6}">
      <dgm:prSet/>
      <dgm:spPr/>
      <dgm:t>
        <a:bodyPr/>
        <a:lstStyle/>
        <a:p>
          <a:endParaRPr lang="en-US"/>
        </a:p>
      </dgm:t>
    </dgm:pt>
    <dgm:pt modelId="{7FEA8F48-2458-2B44-A79C-B41D905CE60E}" type="sibTrans" cxnId="{79B2C511-2B53-A04D-8DB2-5C8A08AC3FB6}">
      <dgm:prSet/>
      <dgm:spPr/>
      <dgm:t>
        <a:bodyPr/>
        <a:lstStyle/>
        <a:p>
          <a:endParaRPr lang="en-US"/>
        </a:p>
      </dgm:t>
    </dgm:pt>
    <dgm:pt modelId="{4AF1A7D5-D3EC-8241-86B2-0EAC2190FCEF}" type="pres">
      <dgm:prSet presAssocID="{1A55466F-0002-E742-B562-2727ECF27166}" presName="compositeShape" presStyleCnt="0">
        <dgm:presLayoutVars>
          <dgm:chMax val="7"/>
          <dgm:dir/>
          <dgm:resizeHandles val="exact"/>
        </dgm:presLayoutVars>
      </dgm:prSet>
      <dgm:spPr/>
    </dgm:pt>
    <dgm:pt modelId="{3024048E-0E20-1A43-911C-28741634BA7A}" type="pres">
      <dgm:prSet presAssocID="{62CBAEE9-8109-2746-8BF1-DDB190FEE5AE}" presName="circ1" presStyleLbl="vennNode1" presStyleIdx="0" presStyleCnt="3" custScaleX="98742" custLinFactNeighborX="-1313" custLinFactNeighborY="-451"/>
      <dgm:spPr/>
    </dgm:pt>
    <dgm:pt modelId="{8DC6DA6D-CB09-1C4E-AB43-A160833E8E02}" type="pres">
      <dgm:prSet presAssocID="{62CBAEE9-8109-2746-8BF1-DDB190FEE5AE}" presName="circ1Tx" presStyleLbl="revTx" presStyleIdx="0" presStyleCnt="0">
        <dgm:presLayoutVars>
          <dgm:chMax val="0"/>
          <dgm:chPref val="0"/>
          <dgm:bulletEnabled val="1"/>
        </dgm:presLayoutVars>
      </dgm:prSet>
      <dgm:spPr/>
    </dgm:pt>
    <dgm:pt modelId="{97E432E8-3A85-BD4C-8FC8-3F5B2A60D800}" type="pres">
      <dgm:prSet presAssocID="{1A2649E8-A934-3842-B130-EC0551ECB9B5}" presName="circ2" presStyleLbl="vennNode1" presStyleIdx="1" presStyleCnt="3"/>
      <dgm:spPr/>
    </dgm:pt>
    <dgm:pt modelId="{D25647D0-8D42-1F4A-8DED-A0F3A4D410CF}" type="pres">
      <dgm:prSet presAssocID="{1A2649E8-A934-3842-B130-EC0551ECB9B5}" presName="circ2Tx" presStyleLbl="revTx" presStyleIdx="0" presStyleCnt="0">
        <dgm:presLayoutVars>
          <dgm:chMax val="0"/>
          <dgm:chPref val="0"/>
          <dgm:bulletEnabled val="1"/>
        </dgm:presLayoutVars>
      </dgm:prSet>
      <dgm:spPr/>
    </dgm:pt>
    <dgm:pt modelId="{3D163218-905A-A04B-99D1-5ECB0984CC32}" type="pres">
      <dgm:prSet presAssocID="{5D4EA000-3B83-BB4D-8866-614643B281C9}" presName="circ3" presStyleLbl="vennNode1" presStyleIdx="2" presStyleCnt="3"/>
      <dgm:spPr/>
    </dgm:pt>
    <dgm:pt modelId="{FB58E901-F0FF-414F-A771-8D31DFE260A9}" type="pres">
      <dgm:prSet presAssocID="{5D4EA000-3B83-BB4D-8866-614643B281C9}" presName="circ3Tx" presStyleLbl="revTx" presStyleIdx="0" presStyleCnt="0">
        <dgm:presLayoutVars>
          <dgm:chMax val="0"/>
          <dgm:chPref val="0"/>
          <dgm:bulletEnabled val="1"/>
        </dgm:presLayoutVars>
      </dgm:prSet>
      <dgm:spPr/>
    </dgm:pt>
  </dgm:ptLst>
  <dgm:cxnLst>
    <dgm:cxn modelId="{79B2C511-2B53-A04D-8DB2-5C8A08AC3FB6}" srcId="{1A55466F-0002-E742-B562-2727ECF27166}" destId="{5D4EA000-3B83-BB4D-8866-614643B281C9}" srcOrd="2" destOrd="0" parTransId="{ED369436-C2F9-334D-9121-6093962DC4AD}" sibTransId="{7FEA8F48-2458-2B44-A79C-B41D905CE60E}"/>
    <dgm:cxn modelId="{1043D98B-38E6-4D5D-AC67-3350154F9D5A}" type="presOf" srcId="{1A2649E8-A934-3842-B130-EC0551ECB9B5}" destId="{97E432E8-3A85-BD4C-8FC8-3F5B2A60D800}" srcOrd="0" destOrd="0" presId="urn:microsoft.com/office/officeart/2005/8/layout/venn1"/>
    <dgm:cxn modelId="{153DAB91-4330-4098-B1F0-1F6C4F7BF2FE}" type="presOf" srcId="{62CBAEE9-8109-2746-8BF1-DDB190FEE5AE}" destId="{8DC6DA6D-CB09-1C4E-AB43-A160833E8E02}" srcOrd="1" destOrd="0" presId="urn:microsoft.com/office/officeart/2005/8/layout/venn1"/>
    <dgm:cxn modelId="{94DB7895-F955-1C44-9D88-38C2AF6F4820}" srcId="{1A55466F-0002-E742-B562-2727ECF27166}" destId="{62CBAEE9-8109-2746-8BF1-DDB190FEE5AE}" srcOrd="0" destOrd="0" parTransId="{749A6741-02CC-5A4C-8AA3-0634DA814908}" sibTransId="{3FBE4342-0161-1F46-9994-118A4E493330}"/>
    <dgm:cxn modelId="{31981B9D-D893-4A9F-9346-321648806DAF}" type="presOf" srcId="{1A2649E8-A934-3842-B130-EC0551ECB9B5}" destId="{D25647D0-8D42-1F4A-8DED-A0F3A4D410CF}" srcOrd="1" destOrd="0" presId="urn:microsoft.com/office/officeart/2005/8/layout/venn1"/>
    <dgm:cxn modelId="{CF5265A2-7DAB-420A-81A4-37E0DDE990DE}" type="presOf" srcId="{62CBAEE9-8109-2746-8BF1-DDB190FEE5AE}" destId="{3024048E-0E20-1A43-911C-28741634BA7A}" srcOrd="0" destOrd="0" presId="urn:microsoft.com/office/officeart/2005/8/layout/venn1"/>
    <dgm:cxn modelId="{E9A480B2-9A7F-4E13-A802-01BA6ABAAE31}" type="presOf" srcId="{1A55466F-0002-E742-B562-2727ECF27166}" destId="{4AF1A7D5-D3EC-8241-86B2-0EAC2190FCEF}" srcOrd="0" destOrd="0" presId="urn:microsoft.com/office/officeart/2005/8/layout/venn1"/>
    <dgm:cxn modelId="{F80BD7C8-423C-4200-9F84-195F6E97B0D4}" type="presOf" srcId="{5D4EA000-3B83-BB4D-8866-614643B281C9}" destId="{3D163218-905A-A04B-99D1-5ECB0984CC32}" srcOrd="0" destOrd="0" presId="urn:microsoft.com/office/officeart/2005/8/layout/venn1"/>
    <dgm:cxn modelId="{1AFEF4D6-DEAE-46C3-97CF-A7754ACFE295}" type="presOf" srcId="{5D4EA000-3B83-BB4D-8866-614643B281C9}" destId="{FB58E901-F0FF-414F-A771-8D31DFE260A9}" srcOrd="1" destOrd="0" presId="urn:microsoft.com/office/officeart/2005/8/layout/venn1"/>
    <dgm:cxn modelId="{6386D6F4-8F98-2B47-8859-590E9EF2330B}" srcId="{1A55466F-0002-E742-B562-2727ECF27166}" destId="{1A2649E8-A934-3842-B130-EC0551ECB9B5}" srcOrd="1" destOrd="0" parTransId="{82FE9E7C-EA40-6647-8FEC-A5DA1C7D912B}" sibTransId="{298D3A93-C4E8-EE49-8DA9-ECF481388EE8}"/>
    <dgm:cxn modelId="{1F4D22CE-4C6C-44CC-989C-BBA82ACED5EC}" type="presParOf" srcId="{4AF1A7D5-D3EC-8241-86B2-0EAC2190FCEF}" destId="{3024048E-0E20-1A43-911C-28741634BA7A}" srcOrd="0" destOrd="0" presId="urn:microsoft.com/office/officeart/2005/8/layout/venn1"/>
    <dgm:cxn modelId="{F77A6AE5-9BC0-4145-A87C-FC101340136B}" type="presParOf" srcId="{4AF1A7D5-D3EC-8241-86B2-0EAC2190FCEF}" destId="{8DC6DA6D-CB09-1C4E-AB43-A160833E8E02}" srcOrd="1" destOrd="0" presId="urn:microsoft.com/office/officeart/2005/8/layout/venn1"/>
    <dgm:cxn modelId="{A09B5C20-0E86-41F7-8D05-24E66F2F059B}" type="presParOf" srcId="{4AF1A7D5-D3EC-8241-86B2-0EAC2190FCEF}" destId="{97E432E8-3A85-BD4C-8FC8-3F5B2A60D800}" srcOrd="2" destOrd="0" presId="urn:microsoft.com/office/officeart/2005/8/layout/venn1"/>
    <dgm:cxn modelId="{F5693351-43BB-42D3-A96F-4F01BEE7153B}" type="presParOf" srcId="{4AF1A7D5-D3EC-8241-86B2-0EAC2190FCEF}" destId="{D25647D0-8D42-1F4A-8DED-A0F3A4D410CF}" srcOrd="3" destOrd="0" presId="urn:microsoft.com/office/officeart/2005/8/layout/venn1"/>
    <dgm:cxn modelId="{6B6BC518-C896-478E-80A2-1D4E2484DE71}" type="presParOf" srcId="{4AF1A7D5-D3EC-8241-86B2-0EAC2190FCEF}" destId="{3D163218-905A-A04B-99D1-5ECB0984CC32}" srcOrd="4" destOrd="0" presId="urn:microsoft.com/office/officeart/2005/8/layout/venn1"/>
    <dgm:cxn modelId="{3CBA7900-8FAF-4426-A088-7BE3649093D1}" type="presParOf" srcId="{4AF1A7D5-D3EC-8241-86B2-0EAC2190FCEF}" destId="{FB58E901-F0FF-414F-A771-8D31DFE260A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4048E-0E20-1A43-911C-28741634BA7A}">
      <dsp:nvSpPr>
        <dsp:cNvPr id="0" name=""/>
        <dsp:cNvSpPr/>
      </dsp:nvSpPr>
      <dsp:spPr>
        <a:xfrm>
          <a:off x="2193027" y="58211"/>
          <a:ext cx="3521297" cy="3566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b="1" kern="1200" dirty="0"/>
            <a:t>Ontology</a:t>
          </a:r>
        </a:p>
      </dsp:txBody>
      <dsp:txXfrm>
        <a:off x="2662533" y="682289"/>
        <a:ext cx="2582284" cy="1604772"/>
      </dsp:txXfrm>
    </dsp:sp>
    <dsp:sp modelId="{97E432E8-3A85-BD4C-8FC8-3F5B2A60D800}">
      <dsp:nvSpPr>
        <dsp:cNvPr id="0" name=""/>
        <dsp:cNvSpPr/>
      </dsp:nvSpPr>
      <dsp:spPr>
        <a:xfrm>
          <a:off x="3504209" y="2303145"/>
          <a:ext cx="3566160" cy="3566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5">
                  <a:lumMod val="50000"/>
                </a:schemeClr>
              </a:solidFill>
            </a:rPr>
            <a:t>Epistemology</a:t>
          </a:r>
        </a:p>
      </dsp:txBody>
      <dsp:txXfrm>
        <a:off x="4594860" y="3224403"/>
        <a:ext cx="2139696" cy="1961388"/>
      </dsp:txXfrm>
    </dsp:sp>
    <dsp:sp modelId="{3D163218-905A-A04B-99D1-5ECB0984CC32}">
      <dsp:nvSpPr>
        <dsp:cNvPr id="0" name=""/>
        <dsp:cNvSpPr/>
      </dsp:nvSpPr>
      <dsp:spPr>
        <a:xfrm>
          <a:off x="930630" y="2303145"/>
          <a:ext cx="3566160" cy="3566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b="1" kern="1200" dirty="0"/>
            <a:t>Axiology</a:t>
          </a:r>
        </a:p>
      </dsp:txBody>
      <dsp:txXfrm>
        <a:off x="1266443" y="3224403"/>
        <a:ext cx="2139696" cy="196138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F82EF-F167-4B76-9A27-EE4940A004D5}" type="datetimeFigureOut">
              <a:rPr lang="en-US" smtClean="0"/>
              <a:t>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4A272-DD6B-4BCE-B88C-455435460EE7}" type="slidenum">
              <a:rPr lang="en-US" smtClean="0"/>
              <a:t>‹#›</a:t>
            </a:fld>
            <a:endParaRPr lang="en-US"/>
          </a:p>
        </p:txBody>
      </p:sp>
    </p:spTree>
    <p:extLst>
      <p:ext uri="{BB962C8B-B14F-4D97-AF65-F5344CB8AC3E}">
        <p14:creationId xmlns:p14="http://schemas.microsoft.com/office/powerpoint/2010/main" val="842481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8F3C7A-80AC-4558-AC97-84E34E6B428D}" type="slidenum">
              <a:rPr kumimoji="0" lang="en-US" altLang="ms-MY"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ms-MY"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ms-MY" altLang="ms-MY"/>
          </a:p>
        </p:txBody>
      </p:sp>
    </p:spTree>
    <p:extLst>
      <p:ext uri="{BB962C8B-B14F-4D97-AF65-F5344CB8AC3E}">
        <p14:creationId xmlns:p14="http://schemas.microsoft.com/office/powerpoint/2010/main" val="124291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08BCDB-FBB0-4E3C-B2FB-BB008F6CA814}"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0743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A14597-891B-4FE2-A51D-821721AF376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ms-MY"/>
          </a:p>
        </p:txBody>
      </p:sp>
    </p:spTree>
    <p:extLst>
      <p:ext uri="{BB962C8B-B14F-4D97-AF65-F5344CB8AC3E}">
        <p14:creationId xmlns:p14="http://schemas.microsoft.com/office/powerpoint/2010/main" val="3383763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A14597-891B-4FE2-A51D-821721AF376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ms-MY"/>
          </a:p>
        </p:txBody>
      </p:sp>
    </p:spTree>
    <p:extLst>
      <p:ext uri="{BB962C8B-B14F-4D97-AF65-F5344CB8AC3E}">
        <p14:creationId xmlns:p14="http://schemas.microsoft.com/office/powerpoint/2010/main" val="217008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C6A5931-6A28-47EF-856A-F1245C309FD8}"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91712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1F3A5C-13B1-408B-8A7C-A160E24433C1}"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39545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2AA0E8-2FFE-4F2D-87A4-9E2EE0D3BD2C}"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3329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422C5-70E8-4575-84F7-C6A5041E596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907627" y="4721186"/>
            <a:ext cx="4991947" cy="4472702"/>
          </a:xfrm>
        </p:spPr>
        <p:txBody>
          <a:bodyPr/>
          <a:lstStyle/>
          <a:p>
            <a:endParaRPr lang="en-US"/>
          </a:p>
        </p:txBody>
      </p:sp>
    </p:spTree>
    <p:extLst>
      <p:ext uri="{BB962C8B-B14F-4D97-AF65-F5344CB8AC3E}">
        <p14:creationId xmlns:p14="http://schemas.microsoft.com/office/powerpoint/2010/main" val="363462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7/10/2022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80515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7/10/2022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4576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7/10/2022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654319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17D6-3A06-4B50-9036-624F0EACB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B08ADF53-40A7-4607-9F07-A3452BEB4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226FC447-0200-4E02-8FEA-6A76BD082240}"/>
              </a:ext>
            </a:extLst>
          </p:cNvPr>
          <p:cNvSpPr>
            <a:spLocks noGrp="1"/>
          </p:cNvSpPr>
          <p:nvPr>
            <p:ph type="dt" sz="half" idx="10"/>
          </p:nvPr>
        </p:nvSpPr>
        <p:spPr/>
        <p:txBody>
          <a:bodyPr/>
          <a:lstStyle/>
          <a:p>
            <a:fld id="{A2D5F0CE-F1D2-44A5-9D31-7547E756459E}" type="datetime1">
              <a:rPr lang="en-MY" smtClean="0"/>
              <a:t>10/7/2022</a:t>
            </a:fld>
            <a:endParaRPr lang="en-MY"/>
          </a:p>
        </p:txBody>
      </p:sp>
      <p:sp>
        <p:nvSpPr>
          <p:cNvPr id="5" name="Footer Placeholder 4">
            <a:extLst>
              <a:ext uri="{FF2B5EF4-FFF2-40B4-BE49-F238E27FC236}">
                <a16:creationId xmlns:a16="http://schemas.microsoft.com/office/drawing/2014/main" id="{D68F3096-C29E-4399-96C2-D692968C8857}"/>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288A192F-E4C9-460D-A5CF-27AF4438525C}"/>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986423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3C22-678F-4C27-8EFC-3A9490525128}"/>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766AB2B4-5211-4D48-93C6-804FAB4D21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22E290F-DE03-41BA-B6DA-ED3E3D495BC8}"/>
              </a:ext>
            </a:extLst>
          </p:cNvPr>
          <p:cNvSpPr>
            <a:spLocks noGrp="1"/>
          </p:cNvSpPr>
          <p:nvPr>
            <p:ph type="dt" sz="half" idx="10"/>
          </p:nvPr>
        </p:nvSpPr>
        <p:spPr/>
        <p:txBody>
          <a:bodyPr/>
          <a:lstStyle/>
          <a:p>
            <a:fld id="{90749494-420D-40B4-83AD-9BE99982E4AE}" type="datetime1">
              <a:rPr lang="en-MY" smtClean="0"/>
              <a:t>10/7/2022</a:t>
            </a:fld>
            <a:endParaRPr lang="en-MY"/>
          </a:p>
        </p:txBody>
      </p:sp>
      <p:sp>
        <p:nvSpPr>
          <p:cNvPr id="5" name="Footer Placeholder 4">
            <a:extLst>
              <a:ext uri="{FF2B5EF4-FFF2-40B4-BE49-F238E27FC236}">
                <a16:creationId xmlns:a16="http://schemas.microsoft.com/office/drawing/2014/main" id="{E554696A-D3B0-4E34-9336-75BDAE1B7724}"/>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E593F7E6-EFB5-4A4D-9BBB-ACA70CB55FA7}"/>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4040928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A6E8-3462-4CC9-B134-2AD79FBB01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FCBF6F89-49E7-4390-8E6C-4EC9909E63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C76C25-D2BC-4B23-9494-33B90BAC36F4}"/>
              </a:ext>
            </a:extLst>
          </p:cNvPr>
          <p:cNvSpPr>
            <a:spLocks noGrp="1"/>
          </p:cNvSpPr>
          <p:nvPr>
            <p:ph type="dt" sz="half" idx="10"/>
          </p:nvPr>
        </p:nvSpPr>
        <p:spPr/>
        <p:txBody>
          <a:bodyPr/>
          <a:lstStyle/>
          <a:p>
            <a:fld id="{4332C9AA-EA30-4641-93F3-9715AC2884E2}" type="datetime1">
              <a:rPr lang="en-MY" smtClean="0"/>
              <a:t>10/7/2022</a:t>
            </a:fld>
            <a:endParaRPr lang="en-MY"/>
          </a:p>
        </p:txBody>
      </p:sp>
      <p:sp>
        <p:nvSpPr>
          <p:cNvPr id="5" name="Footer Placeholder 4">
            <a:extLst>
              <a:ext uri="{FF2B5EF4-FFF2-40B4-BE49-F238E27FC236}">
                <a16:creationId xmlns:a16="http://schemas.microsoft.com/office/drawing/2014/main" id="{2B333AE5-79CD-4A17-AA44-3B6F929270C1}"/>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1ED18C41-1218-4755-A577-75E01B7A20B4}"/>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4057153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C78E-C3D6-4CF2-B9E0-FB1C8A09530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E2A97E3F-81C6-41B9-A8F6-C19707AEF2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05868BC3-27B0-4A4E-A6FE-9105AEFCAC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51293E54-7E6E-444A-894A-219AEA757126}"/>
              </a:ext>
            </a:extLst>
          </p:cNvPr>
          <p:cNvSpPr>
            <a:spLocks noGrp="1"/>
          </p:cNvSpPr>
          <p:nvPr>
            <p:ph type="dt" sz="half" idx="10"/>
          </p:nvPr>
        </p:nvSpPr>
        <p:spPr/>
        <p:txBody>
          <a:bodyPr/>
          <a:lstStyle/>
          <a:p>
            <a:fld id="{74B83B87-102D-487D-8175-BBCE42897892}" type="datetime1">
              <a:rPr lang="en-MY" smtClean="0"/>
              <a:t>10/7/2022</a:t>
            </a:fld>
            <a:endParaRPr lang="en-MY"/>
          </a:p>
        </p:txBody>
      </p:sp>
      <p:sp>
        <p:nvSpPr>
          <p:cNvPr id="6" name="Footer Placeholder 5">
            <a:extLst>
              <a:ext uri="{FF2B5EF4-FFF2-40B4-BE49-F238E27FC236}">
                <a16:creationId xmlns:a16="http://schemas.microsoft.com/office/drawing/2014/main" id="{DE011EB0-B04D-4D09-9C85-26833186802A}"/>
              </a:ext>
            </a:extLst>
          </p:cNvPr>
          <p:cNvSpPr>
            <a:spLocks noGrp="1"/>
          </p:cNvSpPr>
          <p:nvPr>
            <p:ph type="ftr" sz="quarter" idx="11"/>
          </p:nvPr>
        </p:nvSpPr>
        <p:spPr/>
        <p:txBody>
          <a:bodyPr/>
          <a:lstStyle/>
          <a:p>
            <a:r>
              <a:rPr lang="en-MY"/>
              <a:t>Dr Jugindar Singh</a:t>
            </a:r>
          </a:p>
        </p:txBody>
      </p:sp>
      <p:sp>
        <p:nvSpPr>
          <p:cNvPr id="7" name="Slide Number Placeholder 6">
            <a:extLst>
              <a:ext uri="{FF2B5EF4-FFF2-40B4-BE49-F238E27FC236}">
                <a16:creationId xmlns:a16="http://schemas.microsoft.com/office/drawing/2014/main" id="{E3A3C61B-E635-4A98-9B69-57882B51F425}"/>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2642086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13C9-ED47-4F52-BBDC-E721207E7872}"/>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2DB3949C-3584-4932-8EBD-404A0BC1A0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AA4862-EE3F-4304-B661-07EF1706E7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4B16B499-0D36-4881-B689-98BE37E23D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849B93-5A00-483F-8FFB-BCD1D1973F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29F61DF7-3673-491F-A07C-43DE7775A1D2}"/>
              </a:ext>
            </a:extLst>
          </p:cNvPr>
          <p:cNvSpPr>
            <a:spLocks noGrp="1"/>
          </p:cNvSpPr>
          <p:nvPr>
            <p:ph type="dt" sz="half" idx="10"/>
          </p:nvPr>
        </p:nvSpPr>
        <p:spPr/>
        <p:txBody>
          <a:bodyPr/>
          <a:lstStyle/>
          <a:p>
            <a:fld id="{4A7F9265-07BD-4F7A-9519-77D35877AF2E}" type="datetime1">
              <a:rPr lang="en-MY" smtClean="0"/>
              <a:t>10/7/2022</a:t>
            </a:fld>
            <a:endParaRPr lang="en-MY"/>
          </a:p>
        </p:txBody>
      </p:sp>
      <p:sp>
        <p:nvSpPr>
          <p:cNvPr id="8" name="Footer Placeholder 7">
            <a:extLst>
              <a:ext uri="{FF2B5EF4-FFF2-40B4-BE49-F238E27FC236}">
                <a16:creationId xmlns:a16="http://schemas.microsoft.com/office/drawing/2014/main" id="{3608519D-4B28-4724-87F4-FF19AFE82EC3}"/>
              </a:ext>
            </a:extLst>
          </p:cNvPr>
          <p:cNvSpPr>
            <a:spLocks noGrp="1"/>
          </p:cNvSpPr>
          <p:nvPr>
            <p:ph type="ftr" sz="quarter" idx="11"/>
          </p:nvPr>
        </p:nvSpPr>
        <p:spPr/>
        <p:txBody>
          <a:bodyPr/>
          <a:lstStyle/>
          <a:p>
            <a:r>
              <a:rPr lang="en-MY"/>
              <a:t>Dr Jugindar Singh</a:t>
            </a:r>
          </a:p>
        </p:txBody>
      </p:sp>
      <p:sp>
        <p:nvSpPr>
          <p:cNvPr id="9" name="Slide Number Placeholder 8">
            <a:extLst>
              <a:ext uri="{FF2B5EF4-FFF2-40B4-BE49-F238E27FC236}">
                <a16:creationId xmlns:a16="http://schemas.microsoft.com/office/drawing/2014/main" id="{25BB10FD-D3E4-47A7-B373-B9989E5DE4B7}"/>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3185391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FF09-2B60-486A-8D31-8A113280DB9B}"/>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098A5723-AB6D-41F9-88CB-394096755324}"/>
              </a:ext>
            </a:extLst>
          </p:cNvPr>
          <p:cNvSpPr>
            <a:spLocks noGrp="1"/>
          </p:cNvSpPr>
          <p:nvPr>
            <p:ph type="dt" sz="half" idx="10"/>
          </p:nvPr>
        </p:nvSpPr>
        <p:spPr/>
        <p:txBody>
          <a:bodyPr/>
          <a:lstStyle/>
          <a:p>
            <a:fld id="{6568216A-EC59-4A77-BD99-9F07555EAB57}" type="datetime1">
              <a:rPr lang="en-MY" smtClean="0"/>
              <a:t>10/7/2022</a:t>
            </a:fld>
            <a:endParaRPr lang="en-MY"/>
          </a:p>
        </p:txBody>
      </p:sp>
      <p:sp>
        <p:nvSpPr>
          <p:cNvPr id="4" name="Footer Placeholder 3">
            <a:extLst>
              <a:ext uri="{FF2B5EF4-FFF2-40B4-BE49-F238E27FC236}">
                <a16:creationId xmlns:a16="http://schemas.microsoft.com/office/drawing/2014/main" id="{51924F50-D023-4E01-A146-B216579AB611}"/>
              </a:ext>
            </a:extLst>
          </p:cNvPr>
          <p:cNvSpPr>
            <a:spLocks noGrp="1"/>
          </p:cNvSpPr>
          <p:nvPr>
            <p:ph type="ftr" sz="quarter" idx="11"/>
          </p:nvPr>
        </p:nvSpPr>
        <p:spPr/>
        <p:txBody>
          <a:bodyPr/>
          <a:lstStyle/>
          <a:p>
            <a:r>
              <a:rPr lang="en-MY"/>
              <a:t>Dr Jugindar Singh</a:t>
            </a:r>
          </a:p>
        </p:txBody>
      </p:sp>
      <p:sp>
        <p:nvSpPr>
          <p:cNvPr id="5" name="Slide Number Placeholder 4">
            <a:extLst>
              <a:ext uri="{FF2B5EF4-FFF2-40B4-BE49-F238E27FC236}">
                <a16:creationId xmlns:a16="http://schemas.microsoft.com/office/drawing/2014/main" id="{B66298ED-931B-4ABD-AAD7-AA02B8E4D349}"/>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55127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CA80D-E509-45FF-9D88-FC258D36FD54}"/>
              </a:ext>
            </a:extLst>
          </p:cNvPr>
          <p:cNvSpPr>
            <a:spLocks noGrp="1"/>
          </p:cNvSpPr>
          <p:nvPr>
            <p:ph type="dt" sz="half" idx="10"/>
          </p:nvPr>
        </p:nvSpPr>
        <p:spPr/>
        <p:txBody>
          <a:bodyPr/>
          <a:lstStyle/>
          <a:p>
            <a:fld id="{82D866F1-CC91-4B96-85E3-2116CCEAC460}" type="datetime1">
              <a:rPr lang="en-MY" smtClean="0"/>
              <a:t>10/7/2022</a:t>
            </a:fld>
            <a:endParaRPr lang="en-MY"/>
          </a:p>
        </p:txBody>
      </p:sp>
      <p:sp>
        <p:nvSpPr>
          <p:cNvPr id="3" name="Footer Placeholder 2">
            <a:extLst>
              <a:ext uri="{FF2B5EF4-FFF2-40B4-BE49-F238E27FC236}">
                <a16:creationId xmlns:a16="http://schemas.microsoft.com/office/drawing/2014/main" id="{93C87931-6837-4778-B34B-6E2EE98D1E33}"/>
              </a:ext>
            </a:extLst>
          </p:cNvPr>
          <p:cNvSpPr>
            <a:spLocks noGrp="1"/>
          </p:cNvSpPr>
          <p:nvPr>
            <p:ph type="ftr" sz="quarter" idx="11"/>
          </p:nvPr>
        </p:nvSpPr>
        <p:spPr/>
        <p:txBody>
          <a:bodyPr/>
          <a:lstStyle/>
          <a:p>
            <a:r>
              <a:rPr lang="en-MY"/>
              <a:t>Dr Jugindar Singh</a:t>
            </a:r>
          </a:p>
        </p:txBody>
      </p:sp>
      <p:sp>
        <p:nvSpPr>
          <p:cNvPr id="4" name="Slide Number Placeholder 3">
            <a:extLst>
              <a:ext uri="{FF2B5EF4-FFF2-40B4-BE49-F238E27FC236}">
                <a16:creationId xmlns:a16="http://schemas.microsoft.com/office/drawing/2014/main" id="{D5DFC0D5-E10D-4E57-999E-EF3762390E16}"/>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1487774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8F73-5FE1-43A8-A149-A0B7ADF5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D3CF0BDF-1B73-4E46-870C-C9056BB1E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412B59C9-52A2-45FC-A581-C7B850190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2A6E6-AE60-4C82-AA6F-221B98867004}"/>
              </a:ext>
            </a:extLst>
          </p:cNvPr>
          <p:cNvSpPr>
            <a:spLocks noGrp="1"/>
          </p:cNvSpPr>
          <p:nvPr>
            <p:ph type="dt" sz="half" idx="10"/>
          </p:nvPr>
        </p:nvSpPr>
        <p:spPr/>
        <p:txBody>
          <a:bodyPr/>
          <a:lstStyle/>
          <a:p>
            <a:fld id="{9497F85C-F16B-4D78-8333-D8A567B731D6}" type="datetime1">
              <a:rPr lang="en-MY" smtClean="0"/>
              <a:t>10/7/2022</a:t>
            </a:fld>
            <a:endParaRPr lang="en-MY"/>
          </a:p>
        </p:txBody>
      </p:sp>
      <p:sp>
        <p:nvSpPr>
          <p:cNvPr id="6" name="Footer Placeholder 5">
            <a:extLst>
              <a:ext uri="{FF2B5EF4-FFF2-40B4-BE49-F238E27FC236}">
                <a16:creationId xmlns:a16="http://schemas.microsoft.com/office/drawing/2014/main" id="{8C7BF3DF-ABD0-4F2F-A54E-FAF223A32F3B}"/>
              </a:ext>
            </a:extLst>
          </p:cNvPr>
          <p:cNvSpPr>
            <a:spLocks noGrp="1"/>
          </p:cNvSpPr>
          <p:nvPr>
            <p:ph type="ftr" sz="quarter" idx="11"/>
          </p:nvPr>
        </p:nvSpPr>
        <p:spPr/>
        <p:txBody>
          <a:bodyPr/>
          <a:lstStyle/>
          <a:p>
            <a:r>
              <a:rPr lang="en-MY"/>
              <a:t>Dr Jugindar Singh</a:t>
            </a:r>
          </a:p>
        </p:txBody>
      </p:sp>
      <p:sp>
        <p:nvSpPr>
          <p:cNvPr id="7" name="Slide Number Placeholder 6">
            <a:extLst>
              <a:ext uri="{FF2B5EF4-FFF2-40B4-BE49-F238E27FC236}">
                <a16:creationId xmlns:a16="http://schemas.microsoft.com/office/drawing/2014/main" id="{B73E4EBB-3C86-44E1-978E-0DB7D9EFCADF}"/>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167333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7/10/2022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4803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41EA-BA8D-4049-B79E-2995B5FA08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910C5005-9314-4AF2-A973-9EDF72727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39203836-539A-43F5-B0CE-97CDDB5D0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6D1645-F2F7-4FC8-B3AB-7DD1E5694653}"/>
              </a:ext>
            </a:extLst>
          </p:cNvPr>
          <p:cNvSpPr>
            <a:spLocks noGrp="1"/>
          </p:cNvSpPr>
          <p:nvPr>
            <p:ph type="dt" sz="half" idx="10"/>
          </p:nvPr>
        </p:nvSpPr>
        <p:spPr/>
        <p:txBody>
          <a:bodyPr/>
          <a:lstStyle/>
          <a:p>
            <a:fld id="{1962DC9F-B953-46DF-945D-F151352A0ACB}" type="datetime1">
              <a:rPr lang="en-MY" smtClean="0"/>
              <a:t>10/7/2022</a:t>
            </a:fld>
            <a:endParaRPr lang="en-MY"/>
          </a:p>
        </p:txBody>
      </p:sp>
      <p:sp>
        <p:nvSpPr>
          <p:cNvPr id="6" name="Footer Placeholder 5">
            <a:extLst>
              <a:ext uri="{FF2B5EF4-FFF2-40B4-BE49-F238E27FC236}">
                <a16:creationId xmlns:a16="http://schemas.microsoft.com/office/drawing/2014/main" id="{718F6F4B-41EA-4351-BEE0-D386546C922C}"/>
              </a:ext>
            </a:extLst>
          </p:cNvPr>
          <p:cNvSpPr>
            <a:spLocks noGrp="1"/>
          </p:cNvSpPr>
          <p:nvPr>
            <p:ph type="ftr" sz="quarter" idx="11"/>
          </p:nvPr>
        </p:nvSpPr>
        <p:spPr/>
        <p:txBody>
          <a:bodyPr/>
          <a:lstStyle/>
          <a:p>
            <a:r>
              <a:rPr lang="en-MY"/>
              <a:t>Dr Jugindar Singh</a:t>
            </a:r>
          </a:p>
        </p:txBody>
      </p:sp>
      <p:sp>
        <p:nvSpPr>
          <p:cNvPr id="7" name="Slide Number Placeholder 6">
            <a:extLst>
              <a:ext uri="{FF2B5EF4-FFF2-40B4-BE49-F238E27FC236}">
                <a16:creationId xmlns:a16="http://schemas.microsoft.com/office/drawing/2014/main" id="{C854F004-E8CC-4569-853B-300792D5A4F7}"/>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845951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5048-102E-4FEF-BF15-53F8762D9F0D}"/>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FA2A14E0-0AEB-400C-9CDB-EA21C3DD3A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1CBD3EE6-8278-4028-87DC-3A8952EEC0F6}"/>
              </a:ext>
            </a:extLst>
          </p:cNvPr>
          <p:cNvSpPr>
            <a:spLocks noGrp="1"/>
          </p:cNvSpPr>
          <p:nvPr>
            <p:ph type="dt" sz="half" idx="10"/>
          </p:nvPr>
        </p:nvSpPr>
        <p:spPr/>
        <p:txBody>
          <a:bodyPr/>
          <a:lstStyle/>
          <a:p>
            <a:fld id="{C4985FEE-D4BF-4019-A88E-57FCFD20B7EF}" type="datetime1">
              <a:rPr lang="en-MY" smtClean="0"/>
              <a:t>10/7/2022</a:t>
            </a:fld>
            <a:endParaRPr lang="en-MY"/>
          </a:p>
        </p:txBody>
      </p:sp>
      <p:sp>
        <p:nvSpPr>
          <p:cNvPr id="5" name="Footer Placeholder 4">
            <a:extLst>
              <a:ext uri="{FF2B5EF4-FFF2-40B4-BE49-F238E27FC236}">
                <a16:creationId xmlns:a16="http://schemas.microsoft.com/office/drawing/2014/main" id="{803C37FF-A26F-4880-AA64-995996DDAA8F}"/>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A3A0176F-B256-4967-872C-E609D19BA914}"/>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3280832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8E816E-9A8D-43A2-8BD9-C5761B58BB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871390CD-87C4-422B-BC3A-F61E3CA02D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27230472-6F65-4AD0-8DEA-C244102DB70A}"/>
              </a:ext>
            </a:extLst>
          </p:cNvPr>
          <p:cNvSpPr>
            <a:spLocks noGrp="1"/>
          </p:cNvSpPr>
          <p:nvPr>
            <p:ph type="dt" sz="half" idx="10"/>
          </p:nvPr>
        </p:nvSpPr>
        <p:spPr/>
        <p:txBody>
          <a:bodyPr/>
          <a:lstStyle/>
          <a:p>
            <a:fld id="{D89BA010-18F7-400A-9FB7-A24EF85F25D6}" type="datetime1">
              <a:rPr lang="en-MY" smtClean="0"/>
              <a:t>10/7/2022</a:t>
            </a:fld>
            <a:endParaRPr lang="en-MY"/>
          </a:p>
        </p:txBody>
      </p:sp>
      <p:sp>
        <p:nvSpPr>
          <p:cNvPr id="5" name="Footer Placeholder 4">
            <a:extLst>
              <a:ext uri="{FF2B5EF4-FFF2-40B4-BE49-F238E27FC236}">
                <a16:creationId xmlns:a16="http://schemas.microsoft.com/office/drawing/2014/main" id="{EA523C84-47D1-4A6D-9FE9-8CCB0832A79B}"/>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1006C064-B154-4884-A9C7-FF13D4EC1DDA}"/>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2096691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3385F-1B5C-4D2B-A86B-ED1C00395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59B4DC51-C3C6-4189-BADB-2AC6365B1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B23CDE3A-5AB1-4347-BEF3-BBC3EA4C7AAB}"/>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5" name="Footer Placeholder 4">
            <a:extLst>
              <a:ext uri="{FF2B5EF4-FFF2-40B4-BE49-F238E27FC236}">
                <a16:creationId xmlns:a16="http://schemas.microsoft.com/office/drawing/2014/main" id="{A12E8EAD-3D9B-4A77-9173-37B787DD658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CF7816A1-0E74-4E69-8F66-ADF253FB16E3}"/>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382016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00160-02F5-4DC7-8394-3C96D137A34E}"/>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9708D613-6696-419E-B380-C0D4EB501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90D6462-36C5-4A60-935A-F4861404A7E7}"/>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5" name="Footer Placeholder 4">
            <a:extLst>
              <a:ext uri="{FF2B5EF4-FFF2-40B4-BE49-F238E27FC236}">
                <a16:creationId xmlns:a16="http://schemas.microsoft.com/office/drawing/2014/main" id="{F124010F-5F9C-417C-BC25-7F4B10CE441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B32CDB9C-E50D-4A18-AE11-9D649102C1D8}"/>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2320420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7394-0883-42E7-9827-BC0F889392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72E2D33D-1F21-4C76-94A1-C5E185F0D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D3B43-5821-43CE-A6B3-7993A20DF275}"/>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5" name="Footer Placeholder 4">
            <a:extLst>
              <a:ext uri="{FF2B5EF4-FFF2-40B4-BE49-F238E27FC236}">
                <a16:creationId xmlns:a16="http://schemas.microsoft.com/office/drawing/2014/main" id="{5B013C4E-026E-49FD-A133-0EB6490D6DB6}"/>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E49B4593-666E-4592-A4C1-087B2C1B7AA2}"/>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071056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CA07-108D-40DF-B740-6B0759516CF4}"/>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1BEAD539-BDE5-43D9-8258-A16502CC34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6B875529-C0DE-4ADE-BB68-50B6A1AECE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AE41CEFB-ADCA-472B-9315-84C6ACDC6238}"/>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6" name="Footer Placeholder 5">
            <a:extLst>
              <a:ext uri="{FF2B5EF4-FFF2-40B4-BE49-F238E27FC236}">
                <a16:creationId xmlns:a16="http://schemas.microsoft.com/office/drawing/2014/main" id="{CB0F7F68-D2B7-418D-A66F-8353874E2D2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167A52A7-5184-445E-88EF-54AF9B8A18AD}"/>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802486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6939-12D7-4A1E-92E6-AD5E1AF0534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3318E6AB-9A55-4EF5-A28F-63676E55C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353609-4094-4947-B409-D2D6D2F1FC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5168DD0C-81E9-4E1E-8FF6-F0BAFFDAF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2C1B1-0C74-4917-9A95-EFB948C651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8E18F26F-6A25-4DA1-994B-952C889FB1B1}"/>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8" name="Footer Placeholder 7">
            <a:extLst>
              <a:ext uri="{FF2B5EF4-FFF2-40B4-BE49-F238E27FC236}">
                <a16:creationId xmlns:a16="http://schemas.microsoft.com/office/drawing/2014/main" id="{D3C4A4EF-E8B5-4DFE-9E4C-09C84AB2E4EB}"/>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92C7174D-3382-4B3E-8FF0-94285F7A822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8054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E6A9-E08B-4475-B5B2-DDBDA7C9ECF9}"/>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9365A4C6-371D-4AF7-9EF0-8DA2107BE5C7}"/>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4" name="Footer Placeholder 3">
            <a:extLst>
              <a:ext uri="{FF2B5EF4-FFF2-40B4-BE49-F238E27FC236}">
                <a16:creationId xmlns:a16="http://schemas.microsoft.com/office/drawing/2014/main" id="{E55F2EE9-8F77-42C8-AF0E-F250AD8A2E52}"/>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51E5DC03-808B-46AC-852D-AB68B16F1A10}"/>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952346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D313BA-875C-4764-AD95-6F7E0C0E7DA0}"/>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3" name="Footer Placeholder 2">
            <a:extLst>
              <a:ext uri="{FF2B5EF4-FFF2-40B4-BE49-F238E27FC236}">
                <a16:creationId xmlns:a16="http://schemas.microsoft.com/office/drawing/2014/main" id="{C7AFEEE6-25AF-43C5-BBAC-D1A3D5CF8768}"/>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F2F5E7A2-3800-4B5B-9996-E5238FD0949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53627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7/10/2022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1512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ED70A-77CF-4D2E-B707-CF685ADC4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EC0891C1-BE39-4710-AE6E-5F4129AF39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28BE47BF-013E-486B-B07B-997589BB7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C3CD6-C928-4F58-B0DB-6AB426313624}"/>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6" name="Footer Placeholder 5">
            <a:extLst>
              <a:ext uri="{FF2B5EF4-FFF2-40B4-BE49-F238E27FC236}">
                <a16:creationId xmlns:a16="http://schemas.microsoft.com/office/drawing/2014/main" id="{1CA923FF-0021-4977-BCDB-A2D3BFC7315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C06E3326-3A7E-4F62-9DFD-6ED3C5F1D556}"/>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75925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E3B3-E01C-47E6-8701-8DABF7942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F4FB023C-B357-4336-A07C-A7CBE2AB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91EC00FA-1ADB-4008-9867-CC75CCAA9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D2FB2-AE48-4C4B-9E40-FCE2408DA6B6}"/>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6" name="Footer Placeholder 5">
            <a:extLst>
              <a:ext uri="{FF2B5EF4-FFF2-40B4-BE49-F238E27FC236}">
                <a16:creationId xmlns:a16="http://schemas.microsoft.com/office/drawing/2014/main" id="{BF10D1F9-2DB7-4A4E-9689-5C84FF0C5E42}"/>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7FEFF588-3397-4E44-B4A9-06A4EF624DF6}"/>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491865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AD43-80BB-4E7F-8BDF-9E1C5178D023}"/>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BC8819F-44BF-44A8-BDC3-B8DA0C5AF4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520B53A-B7E1-4822-8ABD-487051714F25}"/>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5" name="Footer Placeholder 4">
            <a:extLst>
              <a:ext uri="{FF2B5EF4-FFF2-40B4-BE49-F238E27FC236}">
                <a16:creationId xmlns:a16="http://schemas.microsoft.com/office/drawing/2014/main" id="{B267F972-87FD-4F66-897A-2A2788166C13}"/>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F0B08EDE-9446-4289-B3D1-F143EA21F1D8}"/>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29424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7E39B-B1C9-4B4F-84D7-6F6963A184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94DFE3AE-A2BB-4DCD-9F0E-006D4F64C0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6B9B47F6-B318-451E-8526-D1EACCEBF711}"/>
              </a:ext>
            </a:extLst>
          </p:cNvPr>
          <p:cNvSpPr>
            <a:spLocks noGrp="1"/>
          </p:cNvSpPr>
          <p:nvPr>
            <p:ph type="dt" sz="half" idx="10"/>
          </p:nvPr>
        </p:nvSpPr>
        <p:spPr/>
        <p:txBody>
          <a:bodyPr/>
          <a:lstStyle/>
          <a:p>
            <a:fld id="{4A1ED296-E122-40C3-A269-2A819429CA23}" type="datetimeFigureOut">
              <a:rPr lang="en-MY" smtClean="0"/>
              <a:t>10/7/2022</a:t>
            </a:fld>
            <a:endParaRPr lang="en-MY"/>
          </a:p>
        </p:txBody>
      </p:sp>
      <p:sp>
        <p:nvSpPr>
          <p:cNvPr id="5" name="Footer Placeholder 4">
            <a:extLst>
              <a:ext uri="{FF2B5EF4-FFF2-40B4-BE49-F238E27FC236}">
                <a16:creationId xmlns:a16="http://schemas.microsoft.com/office/drawing/2014/main" id="{C218A5FB-7275-4DA2-B507-F909863B2411}"/>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39BB933B-DD1C-459D-8DED-886A174D2ED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651493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6"/>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C40ED801-BE62-ED48-81D1-62E7C98EF5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419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7/10/2022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7104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7/10/2022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03330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7/10/2022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209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7/10/2022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36163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7/10/2022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15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7/10/2022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89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7/10/2022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656630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F01AB-951C-48B1-BE70-462F9E260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B4EFCDEC-FFAE-4627-814D-CA623A6F7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3E8D0DA-7F8A-491F-B1D6-0070A77E9B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41D17-4F67-4F43-9762-E370DF562981}" type="datetime1">
              <a:rPr lang="en-MY" smtClean="0"/>
              <a:t>10/7/2022</a:t>
            </a:fld>
            <a:endParaRPr lang="en-MY"/>
          </a:p>
        </p:txBody>
      </p:sp>
      <p:sp>
        <p:nvSpPr>
          <p:cNvPr id="5" name="Footer Placeholder 4">
            <a:extLst>
              <a:ext uri="{FF2B5EF4-FFF2-40B4-BE49-F238E27FC236}">
                <a16:creationId xmlns:a16="http://schemas.microsoft.com/office/drawing/2014/main" id="{9437B798-591C-4B41-A6E5-F307F4E99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MY"/>
              <a:t>Dr Jugindar Singh</a:t>
            </a:r>
          </a:p>
        </p:txBody>
      </p:sp>
      <p:sp>
        <p:nvSpPr>
          <p:cNvPr id="6" name="Slide Number Placeholder 5">
            <a:extLst>
              <a:ext uri="{FF2B5EF4-FFF2-40B4-BE49-F238E27FC236}">
                <a16:creationId xmlns:a16="http://schemas.microsoft.com/office/drawing/2014/main" id="{1BB352B5-B25D-404B-AB59-398BA153AC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90BE9-DDF7-453E-839E-57B6B292D82F}" type="slidenum">
              <a:rPr lang="en-MY" smtClean="0"/>
              <a:t>‹#›</a:t>
            </a:fld>
            <a:endParaRPr lang="en-MY"/>
          </a:p>
        </p:txBody>
      </p:sp>
    </p:spTree>
    <p:extLst>
      <p:ext uri="{BB962C8B-B14F-4D97-AF65-F5344CB8AC3E}">
        <p14:creationId xmlns:p14="http://schemas.microsoft.com/office/powerpoint/2010/main" val="353690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B95DFD-68ED-45B9-B960-6FBC621D8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B0DFD221-F418-459F-B201-3E1987D65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9B1CE2F0-916E-4202-9C25-6A26F4813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ED296-E122-40C3-A269-2A819429CA23}" type="datetimeFigureOut">
              <a:rPr lang="en-MY" smtClean="0"/>
              <a:t>10/7/2022</a:t>
            </a:fld>
            <a:endParaRPr lang="en-MY"/>
          </a:p>
        </p:txBody>
      </p:sp>
      <p:sp>
        <p:nvSpPr>
          <p:cNvPr id="5" name="Footer Placeholder 4">
            <a:extLst>
              <a:ext uri="{FF2B5EF4-FFF2-40B4-BE49-F238E27FC236}">
                <a16:creationId xmlns:a16="http://schemas.microsoft.com/office/drawing/2014/main" id="{D5E8634B-9335-4BCC-AC02-046D3CE436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BD8CBE44-DC68-4E63-9D6A-048282BACC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C9D22-4E3E-45BF-82DF-42686DF65625}" type="slidenum">
              <a:rPr lang="en-MY" smtClean="0"/>
              <a:t>‹#›</a:t>
            </a:fld>
            <a:endParaRPr lang="en-MY"/>
          </a:p>
        </p:txBody>
      </p:sp>
    </p:spTree>
    <p:extLst>
      <p:ext uri="{BB962C8B-B14F-4D97-AF65-F5344CB8AC3E}">
        <p14:creationId xmlns:p14="http://schemas.microsoft.com/office/powerpoint/2010/main" val="34401798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 name="Picture 3" descr="A stone footpath on the grassy field against the sky">
            <a:extLst>
              <a:ext uri="{FF2B5EF4-FFF2-40B4-BE49-F238E27FC236}">
                <a16:creationId xmlns:a16="http://schemas.microsoft.com/office/drawing/2014/main" id="{9AD117F3-FB5C-4FC8-9ECA-9DDCF1D6EF23}"/>
              </a:ext>
            </a:extLst>
          </p:cNvPr>
          <p:cNvPicPr>
            <a:picLocks noChangeAspect="1"/>
          </p:cNvPicPr>
          <p:nvPr/>
        </p:nvPicPr>
        <p:blipFill rotWithShape="1">
          <a:blip r:embed="rId2">
            <a:alphaModFix amt="50000"/>
          </a:blip>
          <a:srcRect t="14438" r="-1" b="10543"/>
          <a:stretch/>
        </p:blipFill>
        <p:spPr>
          <a:xfrm>
            <a:off x="20" y="10"/>
            <a:ext cx="12188930" cy="6857990"/>
          </a:xfrm>
          <a:prstGeom prst="rect">
            <a:avLst/>
          </a:prstGeom>
        </p:spPr>
      </p:pic>
      <p:sp>
        <p:nvSpPr>
          <p:cNvPr id="2" name="Title 1">
            <a:extLst>
              <a:ext uri="{FF2B5EF4-FFF2-40B4-BE49-F238E27FC236}">
                <a16:creationId xmlns:a16="http://schemas.microsoft.com/office/drawing/2014/main" id="{0845E3FF-FA11-43C7-807D-3BA60C286713}"/>
              </a:ext>
            </a:extLst>
          </p:cNvPr>
          <p:cNvSpPr>
            <a:spLocks noGrp="1"/>
          </p:cNvSpPr>
          <p:nvPr>
            <p:ph type="ctrTitle"/>
          </p:nvPr>
        </p:nvSpPr>
        <p:spPr>
          <a:xfrm>
            <a:off x="0" y="27432"/>
            <a:ext cx="12003314" cy="4158171"/>
          </a:xfrm>
        </p:spPr>
        <p:txBody>
          <a:bodyPr>
            <a:normAutofit/>
          </a:bodyPr>
          <a:lstStyle/>
          <a:p>
            <a:pPr algn="ctr">
              <a:lnSpc>
                <a:spcPct val="90000"/>
              </a:lnSpc>
            </a:pPr>
            <a:br>
              <a:rPr lang="en-US" sz="10800" dirty="0"/>
            </a:br>
            <a:r>
              <a:rPr lang="en-US" sz="10800" dirty="0"/>
              <a:t>Quantitative Research Design </a:t>
            </a:r>
            <a:endParaRPr lang="en-MY" sz="10800" dirty="0"/>
          </a:p>
        </p:txBody>
      </p:sp>
      <p:sp>
        <p:nvSpPr>
          <p:cNvPr id="3" name="Subtitle 2">
            <a:extLst>
              <a:ext uri="{FF2B5EF4-FFF2-40B4-BE49-F238E27FC236}">
                <a16:creationId xmlns:a16="http://schemas.microsoft.com/office/drawing/2014/main" id="{372F7725-8BC7-494B-AEE6-38ADA3D4DFEA}"/>
              </a:ext>
            </a:extLst>
          </p:cNvPr>
          <p:cNvSpPr>
            <a:spLocks noGrp="1"/>
          </p:cNvSpPr>
          <p:nvPr>
            <p:ph type="subTitle" idx="1"/>
          </p:nvPr>
        </p:nvSpPr>
        <p:spPr>
          <a:xfrm>
            <a:off x="0" y="6296158"/>
            <a:ext cx="12188930" cy="561832"/>
          </a:xfrm>
        </p:spPr>
        <p:txBody>
          <a:bodyPr>
            <a:normAutofit fontScale="92500" lnSpcReduction="10000"/>
          </a:bodyPr>
          <a:lstStyle/>
          <a:p>
            <a:pPr algn="ctr"/>
            <a:r>
              <a:rPr lang="en-MY" sz="3200" dirty="0"/>
              <a:t>Dr Jugindar Singh</a:t>
            </a:r>
          </a:p>
        </p:txBody>
      </p:sp>
      <p:sp>
        <p:nvSpPr>
          <p:cNvPr id="23"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7" name="Picture 6">
            <a:extLst>
              <a:ext uri="{FF2B5EF4-FFF2-40B4-BE49-F238E27FC236}">
                <a16:creationId xmlns:a16="http://schemas.microsoft.com/office/drawing/2014/main" id="{99109B1D-4AAD-4E4C-AB9A-8E77812DE7CE}"/>
              </a:ext>
            </a:extLst>
          </p:cNvPr>
          <p:cNvPicPr>
            <a:picLocks noChangeAspect="1"/>
          </p:cNvPicPr>
          <p:nvPr/>
        </p:nvPicPr>
        <p:blipFill>
          <a:blip r:embed="rId3"/>
          <a:stretch>
            <a:fillRect/>
          </a:stretch>
        </p:blipFill>
        <p:spPr>
          <a:xfrm>
            <a:off x="10058215" y="4553502"/>
            <a:ext cx="2133785" cy="2304488"/>
          </a:xfrm>
          <a:prstGeom prst="rect">
            <a:avLst/>
          </a:prstGeom>
        </p:spPr>
      </p:pic>
    </p:spTree>
    <p:extLst>
      <p:ext uri="{BB962C8B-B14F-4D97-AF65-F5344CB8AC3E}">
        <p14:creationId xmlns:p14="http://schemas.microsoft.com/office/powerpoint/2010/main" val="29902528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14" name="Rectangle 2">
            <a:extLst>
              <a:ext uri="{FF2B5EF4-FFF2-40B4-BE49-F238E27FC236}">
                <a16:creationId xmlns:a16="http://schemas.microsoft.com/office/drawing/2014/main" id="{11167079-C9B0-4022-A1C0-2F41EB35987B}"/>
              </a:ext>
            </a:extLst>
          </p:cNvPr>
          <p:cNvSpPr>
            <a:spLocks noGrp="1" noChangeArrowheads="1"/>
          </p:cNvSpPr>
          <p:nvPr>
            <p:ph type="title"/>
          </p:nvPr>
        </p:nvSpPr>
        <p:spPr>
          <a:xfrm>
            <a:off x="62588" y="-17595"/>
            <a:ext cx="12129411" cy="1121483"/>
          </a:xfrm>
        </p:spPr>
        <p:txBody>
          <a:bodyPr>
            <a:normAutofit/>
          </a:bodyPr>
          <a:lstStyle/>
          <a:p>
            <a:pPr eaLnBrk="1" hangingPunct="1"/>
            <a:r>
              <a:rPr lang="en-GB" altLang="en-US" sz="3600">
                <a:solidFill>
                  <a:srgbClr val="FF0000"/>
                </a:solidFill>
                <a:latin typeface="Arial" panose="020B0604020202020204" pitchFamily="34" charset="0"/>
                <a:cs typeface="Arial" panose="020B0604020202020204" pitchFamily="34" charset="0"/>
              </a:rPr>
              <a:t>Main research philosophies</a:t>
            </a:r>
            <a:endParaRPr lang="en-GB" altLang="en-US" sz="3600" dirty="0">
              <a:solidFill>
                <a:srgbClr val="FF0000"/>
              </a:solidFill>
              <a:latin typeface="Arial" panose="020B0604020202020204" pitchFamily="34" charset="0"/>
              <a:cs typeface="Arial" panose="020B0604020202020204" pitchFamily="34" charset="0"/>
            </a:endParaRPr>
          </a:p>
        </p:txBody>
      </p:sp>
      <p:sp>
        <p:nvSpPr>
          <p:cNvPr id="13315" name="Rectangle 3">
            <a:extLst>
              <a:ext uri="{FF2B5EF4-FFF2-40B4-BE49-F238E27FC236}">
                <a16:creationId xmlns:a16="http://schemas.microsoft.com/office/drawing/2014/main" id="{7713A47E-BA06-499A-9C94-AC45B88F5C45}"/>
              </a:ext>
            </a:extLst>
          </p:cNvPr>
          <p:cNvSpPr>
            <a:spLocks noGrp="1" noChangeArrowheads="1"/>
          </p:cNvSpPr>
          <p:nvPr>
            <p:ph type="body" idx="1"/>
          </p:nvPr>
        </p:nvSpPr>
        <p:spPr>
          <a:xfrm>
            <a:off x="62587" y="799899"/>
            <a:ext cx="7557413" cy="6075696"/>
          </a:xfrm>
          <a:ln>
            <a:solidFill>
              <a:schemeClr val="accent1"/>
            </a:solidFill>
          </a:ln>
        </p:spPr>
        <p:txBody>
          <a:bodyPr>
            <a:normAutofit/>
          </a:bodyPr>
          <a:lstStyle/>
          <a:p>
            <a:pPr marL="514350" indent="-514350" eaLnBrk="1" hangingPunct="1">
              <a:buFont typeface="+mj-lt"/>
              <a:buAutoNum type="arabicPeriod"/>
            </a:pPr>
            <a:r>
              <a:rPr lang="en-GB" altLang="en-US" sz="3400" b="1">
                <a:solidFill>
                  <a:srgbClr val="FF0000"/>
                </a:solidFill>
                <a:latin typeface="Arial" panose="020B0604020202020204" pitchFamily="34" charset="0"/>
              </a:rPr>
              <a:t>Positivism</a:t>
            </a:r>
            <a:r>
              <a:rPr lang="en-GB" altLang="en-US" sz="3400">
                <a:latin typeface="Arial" panose="020B0604020202020204" pitchFamily="34" charset="0"/>
              </a:rPr>
              <a:t> -   </a:t>
            </a:r>
          </a:p>
          <a:p>
            <a:pPr marL="457200" lvl="1" indent="0">
              <a:buNone/>
            </a:pPr>
            <a:r>
              <a:rPr lang="en-GB" altLang="en-US" sz="2900">
                <a:latin typeface="Arial" panose="020B0604020202020204" pitchFamily="34" charset="0"/>
              </a:rPr>
              <a:t>The stance of the natural scientist. </a:t>
            </a:r>
          </a:p>
          <a:p>
            <a:pPr marL="0" indent="0">
              <a:buNone/>
            </a:pPr>
            <a:r>
              <a:rPr lang="en-GB" altLang="en-US" sz="3300" b="1">
                <a:solidFill>
                  <a:srgbClr val="FF0000"/>
                </a:solidFill>
                <a:latin typeface="Arial" panose="020B0604020202020204" pitchFamily="34" charset="0"/>
              </a:rPr>
              <a:t>2. </a:t>
            </a:r>
            <a:r>
              <a:rPr lang="en-GB" altLang="en-US" sz="3800" b="1">
                <a:solidFill>
                  <a:srgbClr val="FF0000"/>
                </a:solidFill>
                <a:latin typeface="Arial" panose="020B0604020202020204" pitchFamily="34" charset="0"/>
              </a:rPr>
              <a:t>Realism</a:t>
            </a:r>
            <a:r>
              <a:rPr lang="en-GB" altLang="en-US" sz="3800">
                <a:latin typeface="Arial" panose="020B0604020202020204" pitchFamily="34" charset="0"/>
              </a:rPr>
              <a:t> </a:t>
            </a:r>
          </a:p>
          <a:p>
            <a:pPr marL="457200" lvl="1" indent="0">
              <a:buNone/>
            </a:pPr>
            <a:r>
              <a:rPr lang="en-GB" altLang="en-US" sz="3400">
                <a:solidFill>
                  <a:srgbClr val="002060"/>
                </a:solidFill>
                <a:latin typeface="Arial" panose="020B0604020202020204" pitchFamily="34" charset="0"/>
              </a:rPr>
              <a:t>W</a:t>
            </a:r>
            <a:r>
              <a:rPr lang="en-US" altLang="en-US" sz="3400">
                <a:solidFill>
                  <a:srgbClr val="002060"/>
                </a:solidFill>
                <a:latin typeface="Arial" panose="020B0604020202020204" pitchFamily="34" charset="0"/>
              </a:rPr>
              <a:t>hat the senses show us as reality is the truth</a:t>
            </a:r>
            <a:r>
              <a:rPr lang="en-US" altLang="en-US" sz="3400">
                <a:latin typeface="Arial" panose="020B0604020202020204" pitchFamily="34" charset="0"/>
              </a:rPr>
              <a:t>;</a:t>
            </a:r>
          </a:p>
          <a:p>
            <a:pPr marL="514350" indent="-514350" eaLnBrk="1" hangingPunct="1">
              <a:buAutoNum type="arabicPeriod" startAt="3"/>
            </a:pPr>
            <a:r>
              <a:rPr lang="en-GB" altLang="en-US" sz="3400" b="1">
                <a:solidFill>
                  <a:srgbClr val="FF0000"/>
                </a:solidFill>
                <a:latin typeface="Arial" panose="020B0604020202020204" pitchFamily="34" charset="0"/>
              </a:rPr>
              <a:t>Interpretivism</a:t>
            </a:r>
            <a:r>
              <a:rPr lang="en-GB" altLang="en-US" sz="3400">
                <a:latin typeface="Arial" panose="020B0604020202020204" pitchFamily="34" charset="0"/>
              </a:rPr>
              <a:t> </a:t>
            </a:r>
          </a:p>
          <a:p>
            <a:pPr marL="457200" lvl="1" indent="0">
              <a:buNone/>
            </a:pPr>
            <a:r>
              <a:rPr lang="en-GB" altLang="en-US" sz="3400">
                <a:latin typeface="Arial" panose="020B0604020202020204" pitchFamily="34" charset="0"/>
              </a:rPr>
              <a:t>Researchers as ‘social actors’ </a:t>
            </a:r>
          </a:p>
          <a:p>
            <a:pPr marL="514350" indent="-514350" eaLnBrk="1" hangingPunct="1">
              <a:buAutoNum type="arabicPeriod" startAt="4"/>
            </a:pPr>
            <a:r>
              <a:rPr lang="en-GB" altLang="en-US" sz="3400" b="1">
                <a:solidFill>
                  <a:srgbClr val="FF0000"/>
                </a:solidFill>
                <a:latin typeface="Arial" panose="020B0604020202020204" pitchFamily="34" charset="0"/>
              </a:rPr>
              <a:t>Pragmatism</a:t>
            </a:r>
          </a:p>
          <a:p>
            <a:pPr marL="457200" lvl="1" indent="0">
              <a:buNone/>
            </a:pPr>
            <a:r>
              <a:rPr lang="en-US" altLang="en-US" sz="2900">
                <a:latin typeface="Arial" panose="020B0604020202020204" pitchFamily="34" charset="0"/>
              </a:rPr>
              <a:t>Pragmatism asserts that </a:t>
            </a:r>
            <a:r>
              <a:rPr lang="en-US" altLang="en-US" sz="2900">
                <a:solidFill>
                  <a:srgbClr val="002060"/>
                </a:solidFill>
                <a:latin typeface="Arial" panose="020B0604020202020204" pitchFamily="34" charset="0"/>
              </a:rPr>
              <a:t>concepts are only relevant where they support action </a:t>
            </a:r>
            <a:r>
              <a:rPr lang="en-US" altLang="en-US" sz="2600">
                <a:latin typeface="Arial" panose="020B0604020202020204" pitchFamily="34" charset="0"/>
              </a:rPr>
              <a:t>(</a:t>
            </a:r>
            <a:r>
              <a:rPr lang="en-US" altLang="en-US" sz="2000">
                <a:latin typeface="Arial" panose="020B0604020202020204" pitchFamily="34" charset="0"/>
              </a:rPr>
              <a:t>Kelemen and Rumens 2008).</a:t>
            </a:r>
            <a:r>
              <a:rPr lang="en-US" altLang="en-US" sz="2600">
                <a:latin typeface="Arial" panose="020B0604020202020204" pitchFamily="34" charset="0"/>
              </a:rPr>
              <a:t> </a:t>
            </a:r>
          </a:p>
          <a:p>
            <a:pPr eaLnBrk="1" hangingPunct="1"/>
            <a:endParaRPr lang="en-GB" altLang="en-US" sz="2900">
              <a:latin typeface="Arial" panose="020B0604020202020204" pitchFamily="34" charset="0"/>
            </a:endParaRPr>
          </a:p>
          <a:p>
            <a:pPr eaLnBrk="1" hangingPunct="1"/>
            <a:endParaRPr lang="en-GB" altLang="en-US" sz="2000" dirty="0">
              <a:latin typeface="Arial" panose="020B0604020202020204" pitchFamily="34" charset="0"/>
            </a:endParaRP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71CC2E2-F0A9-4C89-A5A6-C5210328B14D}"/>
              </a:ext>
            </a:extLst>
          </p:cNvPr>
          <p:cNvPicPr>
            <a:picLocks noChangeAspect="1"/>
          </p:cNvPicPr>
          <p:nvPr/>
        </p:nvPicPr>
        <p:blipFill>
          <a:blip r:embed="rId2"/>
          <a:stretch>
            <a:fillRect/>
          </a:stretch>
        </p:blipFill>
        <p:spPr>
          <a:xfrm>
            <a:off x="7682587" y="17595"/>
            <a:ext cx="4435816" cy="6858000"/>
          </a:xfrm>
          <a:prstGeom prst="rect">
            <a:avLst/>
          </a:prstGeom>
        </p:spPr>
      </p:pic>
    </p:spTree>
    <p:extLst>
      <p:ext uri="{BB962C8B-B14F-4D97-AF65-F5344CB8AC3E}">
        <p14:creationId xmlns:p14="http://schemas.microsoft.com/office/powerpoint/2010/main" val="3585447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7097" y="39113"/>
            <a:ext cx="12191979" cy="1434415"/>
          </a:xfrm>
        </p:spPr>
        <p:txBody>
          <a:bodyPr anchor="b">
            <a:normAutofit fontScale="90000"/>
          </a:bodyPr>
          <a:lstStyle/>
          <a:p>
            <a:r>
              <a:rPr lang="en-US" sz="5400" b="1" dirty="0">
                <a:solidFill>
                  <a:srgbClr val="FF0000"/>
                </a:solidFill>
              </a:rPr>
              <a:t>Positivism </a:t>
            </a:r>
            <a:r>
              <a:rPr lang="en-US" sz="2200" b="1" dirty="0">
                <a:solidFill>
                  <a:srgbClr val="002060"/>
                </a:solidFill>
              </a:rPr>
              <a:t>Believes in the possibility to observe and describe reality from an objective viewpoint</a:t>
            </a:r>
            <a:br>
              <a:rPr lang="en-US" sz="2200" b="1" dirty="0">
                <a:solidFill>
                  <a:srgbClr val="002060"/>
                </a:solidFill>
              </a:rPr>
            </a:br>
            <a:endParaRPr lang="en-US" sz="5400" b="1" dirty="0">
              <a:solidFill>
                <a:srgbClr val="002060"/>
              </a:solidFill>
            </a:endParaRP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 y="1473528"/>
            <a:ext cx="7852229" cy="4716960"/>
          </a:xfrm>
        </p:spPr>
        <p:txBody>
          <a:bodyPr anchor="t">
            <a:normAutofit fontScale="92500"/>
          </a:bodyPr>
          <a:lstStyle/>
          <a:p>
            <a:pPr marL="0" indent="0">
              <a:buNone/>
            </a:pPr>
            <a:endParaRPr lang="en-US" sz="1700" b="1" dirty="0"/>
          </a:p>
          <a:p>
            <a:r>
              <a:rPr lang="en-US" dirty="0"/>
              <a:t>The stance of the natural scientist. </a:t>
            </a:r>
          </a:p>
          <a:p>
            <a:r>
              <a:rPr lang="en-US" dirty="0"/>
              <a:t>Adheres to the view that only “</a:t>
            </a:r>
            <a:r>
              <a:rPr lang="en-US" dirty="0">
                <a:solidFill>
                  <a:srgbClr val="002060"/>
                </a:solidFill>
              </a:rPr>
              <a:t>factual” knowledge </a:t>
            </a:r>
            <a:r>
              <a:rPr lang="en-US" dirty="0"/>
              <a:t>gained through  observation (the senses), including measurement, is trustworthy.</a:t>
            </a:r>
          </a:p>
          <a:p>
            <a:r>
              <a:rPr lang="en-US" dirty="0"/>
              <a:t>Cause and effect/Scientific method</a:t>
            </a:r>
          </a:p>
          <a:p>
            <a:r>
              <a:rPr lang="en-US" dirty="0"/>
              <a:t>Experimentation and measurement can reveal objective reality</a:t>
            </a:r>
          </a:p>
          <a:p>
            <a:r>
              <a:rPr lang="en-US" dirty="0"/>
              <a:t>Strive for objectivity</a:t>
            </a:r>
          </a:p>
          <a:p>
            <a:r>
              <a:rPr lang="en-US" dirty="0"/>
              <a:t>Start with hypothesis and test</a:t>
            </a:r>
          </a:p>
          <a:p>
            <a:pPr marL="0" indent="0">
              <a:buNone/>
            </a:pPr>
            <a:r>
              <a:rPr lang="en-US" sz="2000" dirty="0" err="1"/>
              <a:t>Eg</a:t>
            </a:r>
            <a:r>
              <a:rPr lang="en-US" sz="2000" dirty="0"/>
              <a:t>: </a:t>
            </a:r>
            <a:r>
              <a:rPr lang="en-US" sz="2000" i="1" dirty="0"/>
              <a:t>Relationship bet. student’s financial position and academic performance</a:t>
            </a:r>
            <a:endParaRPr lang="en-US" sz="2000" dirty="0"/>
          </a:p>
          <a:p>
            <a:pPr marL="0" indent="0">
              <a:buNone/>
            </a:pPr>
            <a:endParaRPr lang="en-US" sz="1700" dirty="0"/>
          </a:p>
        </p:txBody>
      </p:sp>
      <p:pic>
        <p:nvPicPr>
          <p:cNvPr id="4" name="Picture 3">
            <a:extLst>
              <a:ext uri="{FF2B5EF4-FFF2-40B4-BE49-F238E27FC236}">
                <a16:creationId xmlns:a16="http://schemas.microsoft.com/office/drawing/2014/main" id="{0AE0B304-593E-4949-90E2-BBDA561D056D}"/>
              </a:ext>
            </a:extLst>
          </p:cNvPr>
          <p:cNvPicPr>
            <a:picLocks noChangeAspect="1"/>
          </p:cNvPicPr>
          <p:nvPr/>
        </p:nvPicPr>
        <p:blipFill rotWithShape="1">
          <a:blip r:embed="rId2"/>
          <a:srcRect l="30807" r="15079" b="2"/>
          <a:stretch/>
        </p:blipFill>
        <p:spPr>
          <a:xfrm>
            <a:off x="7672609" y="1699832"/>
            <a:ext cx="4553439" cy="4327171"/>
          </a:xfrm>
          <a:prstGeom prst="rect">
            <a:avLst/>
          </a:prstGeom>
        </p:spPr>
      </p:pic>
      <p:sp>
        <p:nvSpPr>
          <p:cNvPr id="6" name="TextBox 5">
            <a:extLst>
              <a:ext uri="{FF2B5EF4-FFF2-40B4-BE49-F238E27FC236}">
                <a16:creationId xmlns:a16="http://schemas.microsoft.com/office/drawing/2014/main" id="{8ABCC363-AC5E-403F-A4E3-33C8186AE037}"/>
              </a:ext>
            </a:extLst>
          </p:cNvPr>
          <p:cNvSpPr txBox="1"/>
          <p:nvPr/>
        </p:nvSpPr>
        <p:spPr>
          <a:xfrm>
            <a:off x="20" y="6078926"/>
            <a:ext cx="12191980" cy="830997"/>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Positivism - research approaches that employ empirical methods, make extensive use of quantitative analysis, or develop logical calculi</a:t>
            </a:r>
            <a:endPar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995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09800" y="88900"/>
            <a:ext cx="8229600" cy="730250"/>
          </a:xfrm>
        </p:spPr>
        <p:txBody>
          <a:bodyPr/>
          <a:lstStyle/>
          <a:p>
            <a:pPr marL="320040" indent="-320040">
              <a:buClr>
                <a:schemeClr val="accent6">
                  <a:lumMod val="75000"/>
                </a:schemeClr>
              </a:buClr>
              <a:defRPr/>
            </a:pPr>
            <a:r>
              <a:rPr lang="en-GB" altLang="ms-MY" sz="4000" b="1" dirty="0">
                <a:solidFill>
                  <a:srgbClr val="FF0000"/>
                </a:solidFill>
              </a:rPr>
              <a:t>The Positivistic approach</a:t>
            </a:r>
            <a:endParaRPr lang="en-US" altLang="ms-MY" sz="4000" b="1" dirty="0">
              <a:solidFill>
                <a:srgbClr val="FF0000"/>
              </a:solidFill>
            </a:endParaRPr>
          </a:p>
        </p:txBody>
      </p:sp>
      <p:sp>
        <p:nvSpPr>
          <p:cNvPr id="19459" name="Rectangle 3"/>
          <p:cNvSpPr>
            <a:spLocks noGrp="1" noChangeArrowheads="1"/>
          </p:cNvSpPr>
          <p:nvPr>
            <p:ph sz="quarter" idx="4294967295"/>
          </p:nvPr>
        </p:nvSpPr>
        <p:spPr>
          <a:xfrm>
            <a:off x="2666999" y="731839"/>
            <a:ext cx="8905003" cy="6126161"/>
          </a:xfrm>
        </p:spPr>
        <p:txBody>
          <a:bodyPr/>
          <a:lstStyle/>
          <a:p>
            <a:pPr eaLnBrk="1" hangingPunct="1"/>
            <a:endParaRPr lang="en-GB" altLang="ms-MY" dirty="0"/>
          </a:p>
          <a:p>
            <a:pPr eaLnBrk="1" hangingPunct="1">
              <a:buFontTx/>
              <a:buNone/>
            </a:pPr>
            <a:endParaRPr lang="en-US" altLang="ms-MY" dirty="0"/>
          </a:p>
        </p:txBody>
      </p:sp>
      <p:sp>
        <p:nvSpPr>
          <p:cNvPr id="19460" name="Text Box 4"/>
          <p:cNvSpPr txBox="1">
            <a:spLocks noChangeArrowheads="1"/>
          </p:cNvSpPr>
          <p:nvPr/>
        </p:nvSpPr>
        <p:spPr bwMode="auto">
          <a:xfrm>
            <a:off x="4572000" y="6583364"/>
            <a:ext cx="3081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Adapted from Maylor and Blackmon (2005)</a:t>
            </a:r>
          </a:p>
        </p:txBody>
      </p:sp>
      <p:sp>
        <p:nvSpPr>
          <p:cNvPr id="19461" name="Text Box 5"/>
          <p:cNvSpPr txBox="1">
            <a:spLocks noChangeArrowheads="1"/>
          </p:cNvSpPr>
          <p:nvPr/>
        </p:nvSpPr>
        <p:spPr bwMode="auto">
          <a:xfrm>
            <a:off x="4459243" y="914400"/>
            <a:ext cx="3095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Define your research topic</a:t>
            </a:r>
          </a:p>
        </p:txBody>
      </p:sp>
      <p:sp>
        <p:nvSpPr>
          <p:cNvPr id="19462" name="Text Box 6"/>
          <p:cNvSpPr txBox="1">
            <a:spLocks noChangeArrowheads="1"/>
          </p:cNvSpPr>
          <p:nvPr/>
        </p:nvSpPr>
        <p:spPr bwMode="auto">
          <a:xfrm>
            <a:off x="4112199" y="1606551"/>
            <a:ext cx="37882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Define your research question(s)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i.e. hypothesis</a:t>
            </a:r>
          </a:p>
        </p:txBody>
      </p:sp>
      <p:sp>
        <p:nvSpPr>
          <p:cNvPr id="19463" name="Text Box 7"/>
          <p:cNvSpPr txBox="1">
            <a:spLocks noChangeArrowheads="1"/>
          </p:cNvSpPr>
          <p:nvPr/>
        </p:nvSpPr>
        <p:spPr bwMode="auto">
          <a:xfrm>
            <a:off x="7440614" y="1244600"/>
            <a:ext cx="1685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Literature review</a:t>
            </a:r>
          </a:p>
        </p:txBody>
      </p:sp>
      <p:sp>
        <p:nvSpPr>
          <p:cNvPr id="19464" name="Text Box 8"/>
          <p:cNvSpPr txBox="1">
            <a:spLocks noChangeArrowheads="1"/>
          </p:cNvSpPr>
          <p:nvPr/>
        </p:nvSpPr>
        <p:spPr bwMode="auto">
          <a:xfrm>
            <a:off x="5378450" y="3932238"/>
            <a:ext cx="1492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Collect data</a:t>
            </a:r>
          </a:p>
        </p:txBody>
      </p:sp>
      <p:sp>
        <p:nvSpPr>
          <p:cNvPr id="19465" name="Text Box 9"/>
          <p:cNvSpPr txBox="1">
            <a:spLocks noChangeArrowheads="1"/>
          </p:cNvSpPr>
          <p:nvPr/>
        </p:nvSpPr>
        <p:spPr bwMode="auto">
          <a:xfrm>
            <a:off x="5327651" y="4625975"/>
            <a:ext cx="160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Analyse data</a:t>
            </a:r>
          </a:p>
        </p:txBody>
      </p:sp>
      <p:sp>
        <p:nvSpPr>
          <p:cNvPr id="19466" name="Text Box 10"/>
          <p:cNvSpPr txBox="1">
            <a:spLocks noChangeArrowheads="1"/>
          </p:cNvSpPr>
          <p:nvPr/>
        </p:nvSpPr>
        <p:spPr bwMode="auto">
          <a:xfrm>
            <a:off x="5207001" y="5319713"/>
            <a:ext cx="1941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Interpret results</a:t>
            </a:r>
          </a:p>
        </p:txBody>
      </p:sp>
      <p:sp>
        <p:nvSpPr>
          <p:cNvPr id="19467" name="Text Box 11"/>
          <p:cNvSpPr txBox="1">
            <a:spLocks noChangeArrowheads="1"/>
          </p:cNvSpPr>
          <p:nvPr/>
        </p:nvSpPr>
        <p:spPr bwMode="auto">
          <a:xfrm>
            <a:off x="5005388" y="6013450"/>
            <a:ext cx="2454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Report your findings</a:t>
            </a:r>
          </a:p>
        </p:txBody>
      </p:sp>
      <p:cxnSp>
        <p:nvCxnSpPr>
          <p:cNvPr id="19468" name="AutoShape 12"/>
          <p:cNvCxnSpPr>
            <a:cxnSpLocks noChangeShapeType="1"/>
            <a:stCxn id="19461" idx="2"/>
            <a:endCxn id="19462" idx="0"/>
          </p:cNvCxnSpPr>
          <p:nvPr/>
        </p:nvCxnSpPr>
        <p:spPr bwMode="auto">
          <a:xfrm>
            <a:off x="6007100" y="1250950"/>
            <a:ext cx="0" cy="355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69" name="AutoShape 13"/>
          <p:cNvCxnSpPr>
            <a:cxnSpLocks noChangeShapeType="1"/>
            <a:stCxn id="19462" idx="2"/>
            <a:endCxn id="19474" idx="0"/>
          </p:cNvCxnSpPr>
          <p:nvPr/>
        </p:nvCxnSpPr>
        <p:spPr bwMode="auto">
          <a:xfrm flipH="1">
            <a:off x="6005514" y="2187575"/>
            <a:ext cx="1587" cy="3571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0" name="AutoShape 14"/>
          <p:cNvCxnSpPr>
            <a:cxnSpLocks noChangeShapeType="1"/>
            <a:stCxn id="19466" idx="3"/>
            <a:endCxn id="19465" idx="3"/>
          </p:cNvCxnSpPr>
          <p:nvPr/>
        </p:nvCxnSpPr>
        <p:spPr bwMode="auto">
          <a:xfrm flipH="1" flipV="1">
            <a:off x="6684963" y="4794250"/>
            <a:ext cx="120650" cy="693738"/>
          </a:xfrm>
          <a:prstGeom prst="curvedConnector3">
            <a:avLst>
              <a:gd name="adj1" fmla="val -188157"/>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1" name="AutoShape 15"/>
          <p:cNvCxnSpPr>
            <a:cxnSpLocks noChangeShapeType="1"/>
            <a:stCxn id="19463" idx="0"/>
            <a:endCxn id="19461" idx="3"/>
          </p:cNvCxnSpPr>
          <p:nvPr/>
        </p:nvCxnSpPr>
        <p:spPr bwMode="auto">
          <a:xfrm rot="5400000" flipH="1">
            <a:off x="7703345" y="664370"/>
            <a:ext cx="161925" cy="998537"/>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2" name="AutoShape 16"/>
          <p:cNvCxnSpPr>
            <a:cxnSpLocks noChangeShapeType="1"/>
            <a:endCxn id="19467" idx="0"/>
          </p:cNvCxnSpPr>
          <p:nvPr/>
        </p:nvCxnSpPr>
        <p:spPr bwMode="auto">
          <a:xfrm>
            <a:off x="6005514" y="5741988"/>
            <a:ext cx="1587" cy="2714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3" name="AutoShape 17"/>
          <p:cNvCxnSpPr>
            <a:cxnSpLocks noChangeShapeType="1"/>
            <a:stCxn id="19462" idx="3"/>
            <a:endCxn id="19463" idx="2"/>
          </p:cNvCxnSpPr>
          <p:nvPr/>
        </p:nvCxnSpPr>
        <p:spPr bwMode="auto">
          <a:xfrm flipV="1">
            <a:off x="7572375" y="1581151"/>
            <a:ext cx="711200" cy="315913"/>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74" name="Text Box 18"/>
          <p:cNvSpPr txBox="1">
            <a:spLocks noChangeArrowheads="1"/>
          </p:cNvSpPr>
          <p:nvPr/>
        </p:nvSpPr>
        <p:spPr bwMode="auto">
          <a:xfrm>
            <a:off x="4688486" y="2544763"/>
            <a:ext cx="2634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Design data collection</a:t>
            </a:r>
          </a:p>
        </p:txBody>
      </p:sp>
      <p:cxnSp>
        <p:nvCxnSpPr>
          <p:cNvPr id="19475" name="AutoShape 19"/>
          <p:cNvCxnSpPr>
            <a:cxnSpLocks noChangeShapeType="1"/>
            <a:stCxn id="19474" idx="2"/>
            <a:endCxn id="19476" idx="0"/>
          </p:cNvCxnSpPr>
          <p:nvPr/>
        </p:nvCxnSpPr>
        <p:spPr bwMode="auto">
          <a:xfrm>
            <a:off x="6005514" y="2881314"/>
            <a:ext cx="1587" cy="35718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76" name="Text Box 20"/>
          <p:cNvSpPr txBox="1">
            <a:spLocks noChangeArrowheads="1"/>
          </p:cNvSpPr>
          <p:nvPr/>
        </p:nvSpPr>
        <p:spPr bwMode="auto">
          <a:xfrm>
            <a:off x="4772636" y="3238500"/>
            <a:ext cx="2467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Design data analysis</a:t>
            </a:r>
          </a:p>
        </p:txBody>
      </p:sp>
      <p:sp>
        <p:nvSpPr>
          <p:cNvPr id="19477" name="Text Box 21"/>
          <p:cNvSpPr txBox="1">
            <a:spLocks noChangeArrowheads="1"/>
          </p:cNvSpPr>
          <p:nvPr/>
        </p:nvSpPr>
        <p:spPr bwMode="auto">
          <a:xfrm>
            <a:off x="7512051" y="2892425"/>
            <a:ext cx="1120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Pilot study</a:t>
            </a:r>
          </a:p>
        </p:txBody>
      </p:sp>
      <p:cxnSp>
        <p:nvCxnSpPr>
          <p:cNvPr id="19478" name="AutoShape 22"/>
          <p:cNvCxnSpPr>
            <a:cxnSpLocks noChangeShapeType="1"/>
            <a:stCxn id="19476" idx="2"/>
            <a:endCxn id="19464" idx="0"/>
          </p:cNvCxnSpPr>
          <p:nvPr/>
        </p:nvCxnSpPr>
        <p:spPr bwMode="auto">
          <a:xfrm>
            <a:off x="6007100" y="3575050"/>
            <a:ext cx="0" cy="3571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9" name="AutoShape 23"/>
          <p:cNvCxnSpPr>
            <a:cxnSpLocks noChangeShapeType="1"/>
            <a:stCxn id="19464" idx="2"/>
            <a:endCxn id="19465" idx="0"/>
          </p:cNvCxnSpPr>
          <p:nvPr/>
        </p:nvCxnSpPr>
        <p:spPr bwMode="auto">
          <a:xfrm>
            <a:off x="6007100" y="4268789"/>
            <a:ext cx="0" cy="35718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80" name="AutoShape 24"/>
          <p:cNvCxnSpPr>
            <a:cxnSpLocks noChangeShapeType="1"/>
            <a:stCxn id="19465" idx="2"/>
            <a:endCxn id="19466" idx="0"/>
          </p:cNvCxnSpPr>
          <p:nvPr/>
        </p:nvCxnSpPr>
        <p:spPr bwMode="auto">
          <a:xfrm>
            <a:off x="6007100" y="4962525"/>
            <a:ext cx="0" cy="3571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81" name="AutoShape 25"/>
          <p:cNvCxnSpPr>
            <a:cxnSpLocks noChangeShapeType="1"/>
            <a:stCxn id="19476" idx="3"/>
            <a:endCxn id="19477" idx="2"/>
          </p:cNvCxnSpPr>
          <p:nvPr/>
        </p:nvCxnSpPr>
        <p:spPr bwMode="auto">
          <a:xfrm flipV="1">
            <a:off x="7034214" y="3228975"/>
            <a:ext cx="1038225" cy="177800"/>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82" name="AutoShape 26"/>
          <p:cNvCxnSpPr>
            <a:cxnSpLocks noChangeShapeType="1"/>
            <a:stCxn id="19477" idx="0"/>
            <a:endCxn id="19474" idx="3"/>
          </p:cNvCxnSpPr>
          <p:nvPr/>
        </p:nvCxnSpPr>
        <p:spPr bwMode="auto">
          <a:xfrm rot="5400000" flipH="1">
            <a:off x="7491414" y="2311401"/>
            <a:ext cx="179387" cy="982663"/>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83" name="AutoShape 27"/>
          <p:cNvCxnSpPr>
            <a:cxnSpLocks noChangeShapeType="1"/>
            <a:stCxn id="19474" idx="3"/>
            <a:endCxn id="19462" idx="3"/>
          </p:cNvCxnSpPr>
          <p:nvPr/>
        </p:nvCxnSpPr>
        <p:spPr bwMode="auto">
          <a:xfrm flipV="1">
            <a:off x="7089775" y="1897064"/>
            <a:ext cx="482600" cy="815975"/>
          </a:xfrm>
          <a:prstGeom prst="curvedConnector3">
            <a:avLst>
              <a:gd name="adj1" fmla="val 14704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84" name="AutoShape 28"/>
          <p:cNvSpPr>
            <a:spLocks noChangeArrowheads="1"/>
          </p:cNvSpPr>
          <p:nvPr/>
        </p:nvSpPr>
        <p:spPr bwMode="auto">
          <a:xfrm>
            <a:off x="1981200" y="2165350"/>
            <a:ext cx="2324100" cy="914400"/>
          </a:xfrm>
          <a:prstGeom prst="cloudCallout">
            <a:avLst>
              <a:gd name="adj1" fmla="val -44468"/>
              <a:gd name="adj2" fmla="val 6996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ms-MY"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Deductive</a:t>
            </a:r>
          </a:p>
        </p:txBody>
      </p:sp>
      <p:sp>
        <p:nvSpPr>
          <p:cNvPr id="2" name="Rectangle 1"/>
          <p:cNvSpPr/>
          <p:nvPr/>
        </p:nvSpPr>
        <p:spPr>
          <a:xfrm>
            <a:off x="159031" y="3336209"/>
            <a:ext cx="4659031" cy="2123658"/>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Positivists believe that the best way to investigate the world is through objective methods, such as observations. </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Objective Facts</a:t>
            </a:r>
          </a:p>
        </p:txBody>
      </p:sp>
      <p:sp>
        <p:nvSpPr>
          <p:cNvPr id="3" name="TextBox 2">
            <a:extLst>
              <a:ext uri="{FF2B5EF4-FFF2-40B4-BE49-F238E27FC236}">
                <a16:creationId xmlns:a16="http://schemas.microsoft.com/office/drawing/2014/main" id="{B0016D06-D7B6-4919-B49A-671D3D83A943}"/>
              </a:ext>
            </a:extLst>
          </p:cNvPr>
          <p:cNvSpPr txBox="1"/>
          <p:nvPr/>
        </p:nvSpPr>
        <p:spPr>
          <a:xfrm>
            <a:off x="1534386" y="6126161"/>
            <a:ext cx="2454518" cy="523220"/>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prstClr val="black"/>
                </a:solidFill>
                <a:effectLst/>
                <a:uLnTx/>
                <a:uFillTx/>
                <a:latin typeface="Calibri" panose="020F0502020204030204"/>
                <a:ea typeface="+mn-ea"/>
                <a:cs typeface="+mn-cs"/>
              </a:rPr>
              <a:t>Quantitative</a:t>
            </a:r>
          </a:p>
        </p:txBody>
      </p:sp>
      <p:cxnSp>
        <p:nvCxnSpPr>
          <p:cNvPr id="5" name="Straight Arrow Connector 4">
            <a:extLst>
              <a:ext uri="{FF2B5EF4-FFF2-40B4-BE49-F238E27FC236}">
                <a16:creationId xmlns:a16="http://schemas.microsoft.com/office/drawing/2014/main" id="{C9AA4812-BD44-457F-8F6A-53D68741F7FA}"/>
              </a:ext>
            </a:extLst>
          </p:cNvPr>
          <p:cNvCxnSpPr>
            <a:cxnSpLocks/>
          </p:cNvCxnSpPr>
          <p:nvPr/>
        </p:nvCxnSpPr>
        <p:spPr>
          <a:xfrm>
            <a:off x="2665413" y="5487988"/>
            <a:ext cx="1587" cy="638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5986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7394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85EC7-832E-4D91-80C8-9B497D72DBD9}"/>
              </a:ext>
            </a:extLst>
          </p:cNvPr>
          <p:cNvSpPr>
            <a:spLocks noGrp="1"/>
          </p:cNvSpPr>
          <p:nvPr>
            <p:ph type="title"/>
          </p:nvPr>
        </p:nvSpPr>
        <p:spPr>
          <a:xfrm>
            <a:off x="524256" y="4767072"/>
            <a:ext cx="6594189" cy="1625210"/>
          </a:xfrm>
        </p:spPr>
        <p:txBody>
          <a:bodyPr>
            <a:normAutofit/>
          </a:bodyPr>
          <a:lstStyle/>
          <a:p>
            <a:pPr algn="r"/>
            <a:r>
              <a:rPr lang="en-MY" b="1" dirty="0">
                <a:solidFill>
                  <a:srgbClr val="FFFFFF"/>
                </a:solidFill>
              </a:rPr>
              <a:t>3. Pragmatism</a:t>
            </a:r>
          </a:p>
        </p:txBody>
      </p:sp>
      <p:pic>
        <p:nvPicPr>
          <p:cNvPr id="4" name="Picture 3">
            <a:extLst>
              <a:ext uri="{FF2B5EF4-FFF2-40B4-BE49-F238E27FC236}">
                <a16:creationId xmlns:a16="http://schemas.microsoft.com/office/drawing/2014/main" id="{D6A6D342-B627-4801-9740-E4EE8F2F48AA}"/>
              </a:ext>
            </a:extLst>
          </p:cNvPr>
          <p:cNvPicPr>
            <a:picLocks noChangeAspect="1"/>
          </p:cNvPicPr>
          <p:nvPr/>
        </p:nvPicPr>
        <p:blipFill rotWithShape="1">
          <a:blip r:embed="rId2"/>
          <a:srcRect l="3338"/>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07609D-13FB-4C18-A8B6-679974CDA368}"/>
              </a:ext>
            </a:extLst>
          </p:cNvPr>
          <p:cNvSpPr>
            <a:spLocks noGrp="1"/>
          </p:cNvSpPr>
          <p:nvPr>
            <p:ph idx="1"/>
          </p:nvPr>
        </p:nvSpPr>
        <p:spPr>
          <a:xfrm>
            <a:off x="7713407" y="501444"/>
            <a:ext cx="3954338" cy="5890837"/>
          </a:xfrm>
        </p:spPr>
        <p:txBody>
          <a:bodyPr anchor="ctr">
            <a:normAutofit/>
          </a:bodyPr>
          <a:lstStyle/>
          <a:p>
            <a:pPr marL="0" indent="0">
              <a:buNone/>
            </a:pPr>
            <a:r>
              <a:rPr lang="en-US" dirty="0">
                <a:solidFill>
                  <a:srgbClr val="FFFFFF"/>
                </a:solidFill>
              </a:rPr>
              <a:t>Derived from the Greek word “pragma,” which means action, and which is the central concept of pragmatism </a:t>
            </a:r>
            <a:r>
              <a:rPr lang="en-US" sz="2400" dirty="0">
                <a:solidFill>
                  <a:srgbClr val="FFFFFF"/>
                </a:solidFill>
              </a:rPr>
              <a:t>(</a:t>
            </a:r>
            <a:r>
              <a:rPr lang="en-US" sz="2400" dirty="0" err="1">
                <a:solidFill>
                  <a:srgbClr val="FFFFFF"/>
                </a:solidFill>
              </a:rPr>
              <a:t>Pansiri</a:t>
            </a:r>
            <a:r>
              <a:rPr lang="en-US" sz="2400" dirty="0">
                <a:solidFill>
                  <a:srgbClr val="FFFFFF"/>
                </a:solidFill>
              </a:rPr>
              <a:t> 2005). </a:t>
            </a:r>
            <a:endParaRPr lang="en-US" dirty="0">
              <a:solidFill>
                <a:srgbClr val="FFFFFF"/>
              </a:solidFill>
            </a:endParaRPr>
          </a:p>
          <a:p>
            <a:pPr marL="0" indent="0">
              <a:buNone/>
            </a:pPr>
            <a:endParaRPr lang="en-US" dirty="0">
              <a:solidFill>
                <a:srgbClr val="FFFFFF"/>
              </a:solidFill>
            </a:endParaRPr>
          </a:p>
          <a:p>
            <a:pPr marL="0" indent="0">
              <a:buNone/>
            </a:pPr>
            <a:r>
              <a:rPr lang="en-US" dirty="0">
                <a:solidFill>
                  <a:srgbClr val="FFFFFF"/>
                </a:solidFill>
              </a:rPr>
              <a:t>Pragmatism asserts that concepts are only relevant where they support action </a:t>
            </a:r>
            <a:r>
              <a:rPr lang="en-US" sz="2400" dirty="0">
                <a:solidFill>
                  <a:srgbClr val="FFFFFF"/>
                </a:solidFill>
              </a:rPr>
              <a:t>(Kelemen and Rumens 2008).</a:t>
            </a:r>
            <a:endParaRPr lang="en-US" dirty="0">
              <a:solidFill>
                <a:srgbClr val="FFFFFF"/>
              </a:solidFill>
            </a:endParaRPr>
          </a:p>
        </p:txBody>
      </p:sp>
    </p:spTree>
    <p:extLst>
      <p:ext uri="{BB962C8B-B14F-4D97-AF65-F5344CB8AC3E}">
        <p14:creationId xmlns:p14="http://schemas.microsoft.com/office/powerpoint/2010/main" val="629513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85EC7-832E-4D91-80C8-9B497D72DBD9}"/>
              </a:ext>
            </a:extLst>
          </p:cNvPr>
          <p:cNvSpPr>
            <a:spLocks noGrp="1"/>
          </p:cNvSpPr>
          <p:nvPr>
            <p:ph type="title"/>
          </p:nvPr>
        </p:nvSpPr>
        <p:spPr>
          <a:xfrm>
            <a:off x="686834" y="1153572"/>
            <a:ext cx="3200400" cy="4461163"/>
          </a:xfrm>
        </p:spPr>
        <p:txBody>
          <a:bodyPr>
            <a:normAutofit/>
          </a:bodyPr>
          <a:lstStyle/>
          <a:p>
            <a:r>
              <a:rPr lang="en-MY" b="1">
                <a:solidFill>
                  <a:srgbClr val="FFFFFF"/>
                </a:solidFill>
              </a:rPr>
              <a:t>Pragmatism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07609D-13FB-4C18-A8B6-679974CDA368}"/>
              </a:ext>
            </a:extLst>
          </p:cNvPr>
          <p:cNvSpPr>
            <a:spLocks noGrp="1"/>
          </p:cNvSpPr>
          <p:nvPr>
            <p:ph idx="1"/>
          </p:nvPr>
        </p:nvSpPr>
        <p:spPr>
          <a:xfrm>
            <a:off x="4167272" y="0"/>
            <a:ext cx="8021680" cy="6858000"/>
          </a:xfrm>
        </p:spPr>
        <p:txBody>
          <a:bodyPr anchor="ctr">
            <a:normAutofit/>
          </a:bodyPr>
          <a:lstStyle/>
          <a:p>
            <a:pPr marL="457200" indent="-457200">
              <a:buFont typeface="+mj-lt"/>
              <a:buAutoNum type="arabicPeriod"/>
            </a:pPr>
            <a:r>
              <a:rPr lang="en-US" sz="2400" dirty="0"/>
              <a:t>Derived from the Greek word “pragma,” which means </a:t>
            </a:r>
            <a:r>
              <a:rPr lang="en-US" sz="2400" dirty="0">
                <a:solidFill>
                  <a:srgbClr val="FF0000"/>
                </a:solidFill>
              </a:rPr>
              <a:t>action, and which is the central concept of pragmatism </a:t>
            </a:r>
            <a:r>
              <a:rPr lang="en-US" sz="2400" dirty="0"/>
              <a:t>(</a:t>
            </a:r>
            <a:r>
              <a:rPr lang="en-US" sz="2400" dirty="0" err="1"/>
              <a:t>Pansiri</a:t>
            </a:r>
            <a:r>
              <a:rPr lang="en-US" sz="2400" dirty="0"/>
              <a:t> 2005). </a:t>
            </a:r>
          </a:p>
          <a:p>
            <a:pPr marL="457200" indent="-457200">
              <a:buFont typeface="+mj-lt"/>
              <a:buAutoNum type="arabicPeriod"/>
            </a:pPr>
            <a:r>
              <a:rPr lang="en-US" sz="2400" dirty="0"/>
              <a:t>Pragmatism asserts that concepts are only relevant where they </a:t>
            </a:r>
            <a:r>
              <a:rPr lang="en-US" sz="2400" dirty="0">
                <a:solidFill>
                  <a:srgbClr val="FF0000"/>
                </a:solidFill>
              </a:rPr>
              <a:t>support action </a:t>
            </a:r>
            <a:r>
              <a:rPr lang="en-US" sz="2400" dirty="0"/>
              <a:t>(Kelemen and Rumens 2008).</a:t>
            </a:r>
          </a:p>
          <a:p>
            <a:pPr marL="457200" indent="-457200">
              <a:buFont typeface="+mj-lt"/>
              <a:buAutoNum type="arabicPeriod"/>
            </a:pPr>
            <a:r>
              <a:rPr lang="en-US" sz="2400" dirty="0"/>
              <a:t>Pragmatists are more interested in </a:t>
            </a:r>
            <a:r>
              <a:rPr lang="en-US" sz="2400" dirty="0">
                <a:solidFill>
                  <a:srgbClr val="FF0000"/>
                </a:solidFill>
              </a:rPr>
              <a:t>practical outcomes </a:t>
            </a:r>
            <a:r>
              <a:rPr lang="en-US" sz="2400" dirty="0"/>
              <a:t>than abstract distinctions</a:t>
            </a:r>
          </a:p>
          <a:p>
            <a:pPr marL="457200" indent="-457200">
              <a:buFont typeface="+mj-lt"/>
              <a:buAutoNum type="arabicPeriod"/>
            </a:pPr>
            <a:r>
              <a:rPr lang="en-US" sz="2400" dirty="0"/>
              <a:t>Pragmatist ontology, epistemology and axiology are focused on improving </a:t>
            </a:r>
            <a:r>
              <a:rPr lang="en-US" sz="2400" dirty="0">
                <a:solidFill>
                  <a:srgbClr val="FF0000"/>
                </a:solidFill>
              </a:rPr>
              <a:t>practice. </a:t>
            </a:r>
          </a:p>
          <a:p>
            <a:pPr marL="457200" indent="-457200">
              <a:buFont typeface="+mj-lt"/>
              <a:buAutoNum type="arabicPeriod"/>
            </a:pPr>
            <a:r>
              <a:rPr lang="en-US" sz="2400" dirty="0"/>
              <a:t>Strives to </a:t>
            </a:r>
            <a:r>
              <a:rPr lang="en-US" sz="2400" dirty="0">
                <a:solidFill>
                  <a:srgbClr val="FF0000"/>
                </a:solidFill>
              </a:rPr>
              <a:t>reconcile both </a:t>
            </a:r>
            <a:r>
              <a:rPr lang="en-US" sz="2400" b="1" dirty="0">
                <a:solidFill>
                  <a:srgbClr val="FF0000"/>
                </a:solidFill>
              </a:rPr>
              <a:t>objectivism and subjectivism</a:t>
            </a:r>
            <a:r>
              <a:rPr lang="en-US" sz="2400" dirty="0"/>
              <a:t>, facts and values, accurate and rigorous knowledge and different </a:t>
            </a:r>
            <a:r>
              <a:rPr lang="en-US" sz="2400" dirty="0" err="1"/>
              <a:t>contextualised</a:t>
            </a:r>
            <a:r>
              <a:rPr lang="en-US" sz="2400" dirty="0"/>
              <a:t> experiences</a:t>
            </a:r>
          </a:p>
          <a:p>
            <a:pPr marL="457200" indent="-457200">
              <a:buFont typeface="+mj-lt"/>
              <a:buAutoNum type="arabicPeriod"/>
            </a:pPr>
            <a:r>
              <a:rPr lang="en-US" sz="2400" dirty="0"/>
              <a:t>Pragmatists </a:t>
            </a:r>
            <a:r>
              <a:rPr lang="en-US" sz="2400" dirty="0">
                <a:solidFill>
                  <a:srgbClr val="FF0000"/>
                </a:solidFill>
              </a:rPr>
              <a:t>adopt a wide range of research strategies</a:t>
            </a:r>
            <a:r>
              <a:rPr lang="en-US" sz="2400" dirty="0"/>
              <a:t>, the choice of which is driven by the specific nature of their research problems.</a:t>
            </a:r>
          </a:p>
          <a:p>
            <a:pPr marL="457200" indent="-457200">
              <a:buFont typeface="+mj-lt"/>
              <a:buAutoNum type="arabicPeriod"/>
            </a:pPr>
            <a:r>
              <a:rPr lang="en-US" sz="2400" dirty="0"/>
              <a:t>Pragmatist’s view that it is perfectly possible to work with different types of knowledge and methods</a:t>
            </a:r>
            <a:endParaRPr lang="en-MY" sz="2400" dirty="0"/>
          </a:p>
        </p:txBody>
      </p:sp>
    </p:spTree>
    <p:extLst>
      <p:ext uri="{BB962C8B-B14F-4D97-AF65-F5344CB8AC3E}">
        <p14:creationId xmlns:p14="http://schemas.microsoft.com/office/powerpoint/2010/main" val="346808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5400" b="1" dirty="0"/>
              <a:t>                                   2. Research Approach</a:t>
            </a:r>
            <a:endParaRPr lang="en-MY" sz="5400" dirty="0"/>
          </a:p>
        </p:txBody>
      </p:sp>
      <p:pic>
        <p:nvPicPr>
          <p:cNvPr id="3" name="Picture 2">
            <a:extLst>
              <a:ext uri="{FF2B5EF4-FFF2-40B4-BE49-F238E27FC236}">
                <a16:creationId xmlns:a16="http://schemas.microsoft.com/office/drawing/2014/main" id="{EF0685E9-59D0-4CB6-9CC6-55E4C43F6C8C}"/>
              </a:ext>
            </a:extLst>
          </p:cNvPr>
          <p:cNvPicPr>
            <a:picLocks noChangeAspect="1"/>
          </p:cNvPicPr>
          <p:nvPr/>
        </p:nvPicPr>
        <p:blipFill>
          <a:blip r:embed="rId5"/>
          <a:stretch>
            <a:fillRect/>
          </a:stretch>
        </p:blipFill>
        <p:spPr>
          <a:xfrm>
            <a:off x="0" y="1750930"/>
            <a:ext cx="5646057" cy="2801467"/>
          </a:xfrm>
          <a:prstGeom prst="rect">
            <a:avLst/>
          </a:prstGeom>
        </p:spPr>
      </p:pic>
    </p:spTree>
    <p:extLst>
      <p:ext uri="{BB962C8B-B14F-4D97-AF65-F5344CB8AC3E}">
        <p14:creationId xmlns:p14="http://schemas.microsoft.com/office/powerpoint/2010/main" val="32979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close up of a logo&#10;&#10;Description automatically generated">
            <a:extLst>
              <a:ext uri="{FF2B5EF4-FFF2-40B4-BE49-F238E27FC236}">
                <a16:creationId xmlns:a16="http://schemas.microsoft.com/office/drawing/2014/main" id="{23D984F5-5F30-4B95-BC23-3F0532B453DF}"/>
              </a:ext>
            </a:extLst>
          </p:cNvPr>
          <p:cNvPicPr>
            <a:picLocks noGrp="1" noChangeAspect="1"/>
          </p:cNvPicPr>
          <p:nvPr>
            <p:ph idx="1"/>
          </p:nvPr>
        </p:nvPicPr>
        <p:blipFill rotWithShape="1">
          <a:blip r:embed="rId2"/>
          <a:srcRect r="10650"/>
          <a:stretch/>
        </p:blipFill>
        <p:spPr>
          <a:xfrm>
            <a:off x="20" y="1282"/>
            <a:ext cx="12191980" cy="6856718"/>
          </a:xfrm>
          <a:prstGeom prst="rect">
            <a:avLst/>
          </a:prstGeom>
        </p:spPr>
      </p:pic>
      <p:sp>
        <p:nvSpPr>
          <p:cNvPr id="5" name="Speech Bubble: Rectangle 4">
            <a:extLst>
              <a:ext uri="{FF2B5EF4-FFF2-40B4-BE49-F238E27FC236}">
                <a16:creationId xmlns:a16="http://schemas.microsoft.com/office/drawing/2014/main" id="{B38B39FD-07F5-43FF-AFB1-989371C58AA5}"/>
              </a:ext>
            </a:extLst>
          </p:cNvPr>
          <p:cNvSpPr/>
          <p:nvPr/>
        </p:nvSpPr>
        <p:spPr>
          <a:xfrm>
            <a:off x="8621251" y="5862558"/>
            <a:ext cx="1847965" cy="612648"/>
          </a:xfrm>
          <a:prstGeom prst="wedgeRectCallout">
            <a:avLst>
              <a:gd name="adj1" fmla="val -160099"/>
              <a:gd name="adj2" fmla="val -21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prstClr val="white"/>
                </a:solidFill>
                <a:effectLst/>
                <a:uLnTx/>
                <a:uFillTx/>
                <a:latin typeface="Calibri" panose="020F0502020204030204"/>
                <a:ea typeface="+mn-ea"/>
                <a:cs typeface="+mn-cs"/>
              </a:rPr>
              <a:t>Approach</a:t>
            </a:r>
          </a:p>
        </p:txBody>
      </p:sp>
    </p:spTree>
    <p:extLst>
      <p:ext uri="{BB962C8B-B14F-4D97-AF65-F5344CB8AC3E}">
        <p14:creationId xmlns:p14="http://schemas.microsoft.com/office/powerpoint/2010/main" val="2947274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304800"/>
            <a:ext cx="12191999" cy="487362"/>
          </a:xfrm>
        </p:spPr>
        <p:txBody>
          <a:bodyPr>
            <a:normAutofit fontScale="90000"/>
          </a:bodyPr>
          <a:lstStyle/>
          <a:p>
            <a:pPr eaLnBrk="1" hangingPunct="1"/>
            <a:r>
              <a:rPr lang="en-US" b="1" dirty="0">
                <a:solidFill>
                  <a:srgbClr val="FF0000"/>
                </a:solidFill>
                <a:latin typeface="Arial" charset="0"/>
              </a:rPr>
              <a:t>Research Approach </a:t>
            </a:r>
            <a:br>
              <a:rPr lang="en-US" b="1" dirty="0">
                <a:solidFill>
                  <a:srgbClr val="FF0000"/>
                </a:solidFill>
                <a:latin typeface="Arial" charset="0"/>
              </a:rPr>
            </a:br>
            <a:r>
              <a:rPr lang="en-US" b="1" dirty="0">
                <a:solidFill>
                  <a:srgbClr val="0070C0"/>
                </a:solidFill>
                <a:latin typeface="Arial" charset="0"/>
              </a:rPr>
              <a:t>Deductive Reasoning</a:t>
            </a:r>
          </a:p>
        </p:txBody>
      </p:sp>
      <p:sp>
        <p:nvSpPr>
          <p:cNvPr id="4099" name="Rectangle 3"/>
          <p:cNvSpPr>
            <a:spLocks noGrp="1" noChangeArrowheads="1"/>
          </p:cNvSpPr>
          <p:nvPr>
            <p:ph type="body" idx="1"/>
          </p:nvPr>
        </p:nvSpPr>
        <p:spPr>
          <a:xfrm>
            <a:off x="145774" y="1066800"/>
            <a:ext cx="5569226" cy="4144962"/>
          </a:xfrm>
        </p:spPr>
        <p:txBody>
          <a:bodyPr/>
          <a:lstStyle/>
          <a:p>
            <a:pPr eaLnBrk="1" hangingPunct="1"/>
            <a:r>
              <a:rPr lang="en-US" sz="2400" b="1" dirty="0"/>
              <a:t>Starts with a general rule (a theory) which we know to be true.  </a:t>
            </a:r>
          </a:p>
          <a:p>
            <a:pPr eaLnBrk="1" hangingPunct="1"/>
            <a:r>
              <a:rPr lang="en-US" sz="2400" b="1" dirty="0"/>
              <a:t>Then, from that rule, we make a true conclusion about something specific.</a:t>
            </a:r>
          </a:p>
          <a:p>
            <a:pPr eaLnBrk="1" hangingPunct="1"/>
            <a:r>
              <a:rPr lang="en-US" sz="2400" b="1" dirty="0"/>
              <a:t>The process of reasoning from known facts to conclusions</a:t>
            </a:r>
            <a:r>
              <a:rPr lang="en-US" b="1" dirty="0"/>
              <a:t>. </a:t>
            </a:r>
          </a:p>
          <a:p>
            <a:pPr eaLnBrk="1" hangingPunct="1"/>
            <a:endParaRPr lang="en-US" sz="3600" b="1" dirty="0"/>
          </a:p>
        </p:txBody>
      </p:sp>
      <p:pic>
        <p:nvPicPr>
          <p:cNvPr id="5" name="Picture 4" descr="dedu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4" y="5105400"/>
            <a:ext cx="12046226" cy="1731818"/>
          </a:xfrm>
          <a:prstGeom prst="rect">
            <a:avLst/>
          </a:prstGeom>
          <a:solidFill>
            <a:schemeClr val="bg1"/>
          </a:solidFill>
          <a:ln>
            <a:noFill/>
          </a:ln>
        </p:spPr>
      </p:pic>
      <p:sp>
        <p:nvSpPr>
          <p:cNvPr id="3" name="Rectangle 2"/>
          <p:cNvSpPr/>
          <p:nvPr/>
        </p:nvSpPr>
        <p:spPr>
          <a:xfrm>
            <a:off x="1544782" y="6248401"/>
            <a:ext cx="475380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Begins with theory and hypotheses,</a:t>
            </a:r>
          </a:p>
        </p:txBody>
      </p:sp>
      <p:pic>
        <p:nvPicPr>
          <p:cNvPr id="2050" name="Picture 2" descr="Image result for inductive deductive cress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87399"/>
            <a:ext cx="6102626" cy="414496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F21E7D3-6EA6-4723-930F-BDE88700D1ED}"/>
              </a:ext>
            </a:extLst>
          </p:cNvPr>
          <p:cNvSpPr txBox="1"/>
          <p:nvPr/>
        </p:nvSpPr>
        <p:spPr>
          <a:xfrm>
            <a:off x="5250543" y="-31949"/>
            <a:ext cx="6941456" cy="1446550"/>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A deductive approach is concerned with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developing a hypothesis based on existing theory</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and then designing a research strategy to test the hypothesis  </a:t>
            </a:r>
            <a:r>
              <a:rPr kumimoji="0" lang="en-US" sz="1400" b="0" i="0" u="none" strike="noStrike" kern="1200" cap="none" spc="0" normalizeH="0" baseline="0" noProof="0" dirty="0">
                <a:ln>
                  <a:noFill/>
                </a:ln>
                <a:solidFill>
                  <a:srgbClr val="002060"/>
                </a:solidFill>
                <a:effectLst/>
                <a:uLnTx/>
                <a:uFillTx/>
                <a:latin typeface="Calibri" panose="020F0502020204030204"/>
                <a:ea typeface="+mn-ea"/>
                <a:cs typeface="+mn-cs"/>
              </a:rPr>
              <a:t>Wilson, J. (2010)</a:t>
            </a:r>
            <a:endParaRPr kumimoji="0" lang="en-MY"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358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75" name="Freeform: Shape 7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8" name="Rectangle 7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Isosceles Triangle 7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159C396-9B60-4D34-B012-33126423D2CC}"/>
              </a:ext>
            </a:extLst>
          </p:cNvPr>
          <p:cNvSpPr txBox="1"/>
          <p:nvPr/>
        </p:nvSpPr>
        <p:spPr>
          <a:xfrm>
            <a:off x="6489700" y="642938"/>
            <a:ext cx="5059363" cy="4219348"/>
          </a:xfrm>
          <a:prstGeom prst="rect">
            <a:avLst/>
          </a:prstGeom>
          <a:noFill/>
          <a:ln>
            <a:solidFill>
              <a:schemeClr val="accent1"/>
            </a:solidFill>
          </a:ln>
        </p:spPr>
        <p:txBody>
          <a:bodyPr wrap="square"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Characteristics of Deduction</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Explaining causal relationships between variables</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Establishing controls for testing hypotheses</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Independence of the researcher</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Concepts operationalised for quantitative measurement</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Generalisation </a:t>
            </a:r>
          </a:p>
        </p:txBody>
      </p:sp>
      <p:sp>
        <p:nvSpPr>
          <p:cNvPr id="21507" name="Rectangle 3">
            <a:extLst>
              <a:ext uri="{FF2B5EF4-FFF2-40B4-BE49-F238E27FC236}">
                <a16:creationId xmlns:a16="http://schemas.microsoft.com/office/drawing/2014/main" id="{CDE5ACEB-6611-437F-9AA3-32863A2048DB}"/>
              </a:ext>
            </a:extLst>
          </p:cNvPr>
          <p:cNvSpPr>
            <a:spLocks noGrp="1" noChangeArrowheads="1"/>
          </p:cNvSpPr>
          <p:nvPr>
            <p:ph type="body" idx="1"/>
          </p:nvPr>
        </p:nvSpPr>
        <p:spPr>
          <a:xfrm>
            <a:off x="200197" y="870300"/>
            <a:ext cx="6201309" cy="3991986"/>
          </a:xfrm>
          <a:ln>
            <a:solidFill>
              <a:schemeClr val="accent1"/>
            </a:solidFill>
          </a:ln>
        </p:spPr>
        <p:txBody>
          <a:bodyPr wrap="square" anchor="t">
            <a:normAutofit/>
          </a:bodyPr>
          <a:lstStyle/>
          <a:p>
            <a:pPr algn="ctr" eaLnBrk="1" hangingPunct="1">
              <a:buFontTx/>
              <a:buNone/>
            </a:pPr>
            <a:r>
              <a:rPr lang="en-GB" altLang="en-US" sz="2600" dirty="0">
                <a:latin typeface="Arial" panose="020B0604020202020204" pitchFamily="34" charset="0"/>
              </a:rPr>
              <a:t>5 sequential stages of testing theory</a:t>
            </a:r>
          </a:p>
          <a:p>
            <a:pPr eaLnBrk="1" hangingPunct="1"/>
            <a:r>
              <a:rPr lang="en-GB" altLang="en-US" sz="2600" dirty="0">
                <a:latin typeface="Arial" panose="020B0604020202020204" pitchFamily="34" charset="0"/>
              </a:rPr>
              <a:t>Deducing a hypothesis</a:t>
            </a:r>
          </a:p>
          <a:p>
            <a:pPr eaLnBrk="1" hangingPunct="1"/>
            <a:r>
              <a:rPr lang="en-GB" altLang="en-US" sz="2600" dirty="0">
                <a:latin typeface="Arial" panose="020B0604020202020204" pitchFamily="34" charset="0"/>
              </a:rPr>
              <a:t>Expressing the hypothesis operationally</a:t>
            </a:r>
          </a:p>
          <a:p>
            <a:pPr eaLnBrk="1" hangingPunct="1"/>
            <a:r>
              <a:rPr lang="en-GB" altLang="en-US" sz="2600" dirty="0">
                <a:latin typeface="Arial" panose="020B0604020202020204" pitchFamily="34" charset="0"/>
              </a:rPr>
              <a:t>Testing the operational hypothesis</a:t>
            </a:r>
          </a:p>
          <a:p>
            <a:pPr eaLnBrk="1" hangingPunct="1"/>
            <a:r>
              <a:rPr lang="en-GB" altLang="en-US" sz="2600" dirty="0">
                <a:latin typeface="Arial" panose="020B0604020202020204" pitchFamily="34" charset="0"/>
              </a:rPr>
              <a:t>Examining the specific outcome of the enquiry</a:t>
            </a:r>
          </a:p>
          <a:p>
            <a:pPr eaLnBrk="1" hangingPunct="1"/>
            <a:r>
              <a:rPr lang="en-GB" altLang="en-US" sz="2600" dirty="0">
                <a:latin typeface="Arial" panose="020B0604020202020204" pitchFamily="34" charset="0"/>
              </a:rPr>
              <a:t>Modifying the theory (if necessary) </a:t>
            </a:r>
          </a:p>
          <a:p>
            <a:pPr algn="r" eaLnBrk="1" hangingPunct="1">
              <a:buFontTx/>
              <a:buNone/>
            </a:pPr>
            <a:r>
              <a:rPr lang="en-GB" altLang="en-US" sz="1800" dirty="0">
                <a:latin typeface="Arial" panose="020B0604020202020204" pitchFamily="34" charset="0"/>
              </a:rPr>
              <a:t>Adapted from Robson (2002)</a:t>
            </a:r>
          </a:p>
          <a:p>
            <a:pPr eaLnBrk="1" hangingPunct="1"/>
            <a:endParaRPr lang="en-GB" altLang="en-US" sz="2600" dirty="0">
              <a:latin typeface="Arial" panose="020B0604020202020204" pitchFamily="34" charset="0"/>
            </a:endParaRPr>
          </a:p>
        </p:txBody>
      </p:sp>
      <p:sp>
        <p:nvSpPr>
          <p:cNvPr id="15" name="TextBox 14">
            <a:extLst>
              <a:ext uri="{FF2B5EF4-FFF2-40B4-BE49-F238E27FC236}">
                <a16:creationId xmlns:a16="http://schemas.microsoft.com/office/drawing/2014/main" id="{F291C075-C41C-49FB-81F9-DED627146802}"/>
              </a:ext>
            </a:extLst>
          </p:cNvPr>
          <p:cNvSpPr txBox="1"/>
          <p:nvPr/>
        </p:nvSpPr>
        <p:spPr>
          <a:xfrm>
            <a:off x="10708" y="46244"/>
            <a:ext cx="609834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4400" b="1" i="0" u="none" strike="noStrike" kern="1200" cap="none" spc="0" normalizeH="0" baseline="0" noProof="0" dirty="0">
                <a:ln>
                  <a:noFill/>
                </a:ln>
                <a:solidFill>
                  <a:srgbClr val="FF0000"/>
                </a:solidFill>
                <a:effectLst/>
                <a:uLnTx/>
                <a:uFillTx/>
                <a:latin typeface="Calibri" panose="020F0502020204030204"/>
                <a:ea typeface="+mn-ea"/>
                <a:cs typeface="+mn-cs"/>
              </a:rPr>
              <a:t>Deduction </a:t>
            </a:r>
          </a:p>
        </p:txBody>
      </p:sp>
      <p:pic>
        <p:nvPicPr>
          <p:cNvPr id="2" name="Picture 1">
            <a:extLst>
              <a:ext uri="{FF2B5EF4-FFF2-40B4-BE49-F238E27FC236}">
                <a16:creationId xmlns:a16="http://schemas.microsoft.com/office/drawing/2014/main" id="{9F48841A-2EBA-42C9-8AA5-E5A6653ACD63}"/>
              </a:ext>
            </a:extLst>
          </p:cNvPr>
          <p:cNvPicPr>
            <a:picLocks noChangeAspect="1"/>
          </p:cNvPicPr>
          <p:nvPr/>
        </p:nvPicPr>
        <p:blipFill>
          <a:blip r:embed="rId2"/>
          <a:stretch>
            <a:fillRect/>
          </a:stretch>
        </p:blipFill>
        <p:spPr>
          <a:xfrm>
            <a:off x="-40941" y="4989068"/>
            <a:ext cx="12192000" cy="1914235"/>
          </a:xfrm>
          <a:prstGeom prst="rect">
            <a:avLst/>
          </a:prstGeom>
          <a:ln>
            <a:solidFill>
              <a:schemeClr val="accent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5265-B399-43A5-B89B-90B7DDE62CEE}"/>
              </a:ext>
            </a:extLst>
          </p:cNvPr>
          <p:cNvSpPr>
            <a:spLocks noGrp="1"/>
          </p:cNvSpPr>
          <p:nvPr>
            <p:ph type="title"/>
          </p:nvPr>
        </p:nvSpPr>
        <p:spPr>
          <a:xfrm>
            <a:off x="0" y="0"/>
            <a:ext cx="12192000" cy="696759"/>
          </a:xfrm>
        </p:spPr>
        <p:txBody>
          <a:bodyPr/>
          <a:lstStyle/>
          <a:p>
            <a:r>
              <a:rPr lang="en-MY" b="1" dirty="0">
                <a:solidFill>
                  <a:srgbClr val="FF0000"/>
                </a:solidFill>
              </a:rPr>
              <a:t>Abduction</a:t>
            </a:r>
          </a:p>
        </p:txBody>
      </p:sp>
      <p:sp>
        <p:nvSpPr>
          <p:cNvPr id="3" name="Content Placeholder 2">
            <a:extLst>
              <a:ext uri="{FF2B5EF4-FFF2-40B4-BE49-F238E27FC236}">
                <a16:creationId xmlns:a16="http://schemas.microsoft.com/office/drawing/2014/main" id="{8B450AED-62B4-454F-84BE-B2DDE23AFCE6}"/>
              </a:ext>
            </a:extLst>
          </p:cNvPr>
          <p:cNvSpPr>
            <a:spLocks noGrp="1"/>
          </p:cNvSpPr>
          <p:nvPr>
            <p:ph idx="1"/>
          </p:nvPr>
        </p:nvSpPr>
        <p:spPr>
          <a:xfrm>
            <a:off x="-1" y="566131"/>
            <a:ext cx="12191999" cy="6291870"/>
          </a:xfrm>
        </p:spPr>
        <p:txBody>
          <a:bodyPr>
            <a:normAutofit/>
          </a:bodyPr>
          <a:lstStyle/>
          <a:p>
            <a:pPr algn="just"/>
            <a:r>
              <a:rPr lang="en-US" sz="3200" b="0" i="0" u="none" strike="noStrike" baseline="0" dirty="0">
                <a:latin typeface="SlimbachStd-Book"/>
              </a:rPr>
              <a:t>Instead of moving from theory to data (as in deduction) or data to theory (as in induction), an abductive approach moves back and forth, in effect </a:t>
            </a:r>
            <a:r>
              <a:rPr lang="en-US" sz="3200" b="0" i="0" u="none" strike="noStrike" baseline="0" dirty="0">
                <a:solidFill>
                  <a:srgbClr val="FF0000"/>
                </a:solidFill>
                <a:latin typeface="SlimbachStd-Book"/>
              </a:rPr>
              <a:t>combining deduction </a:t>
            </a:r>
            <a:r>
              <a:rPr lang="en-MY" sz="3200" b="0" i="0" u="none" strike="noStrike" baseline="0" dirty="0">
                <a:solidFill>
                  <a:srgbClr val="FF0000"/>
                </a:solidFill>
                <a:latin typeface="SlimbachStd-Book"/>
              </a:rPr>
              <a:t>and induction </a:t>
            </a:r>
            <a:r>
              <a:rPr lang="en-MY" sz="3200" b="0" i="0" u="none" strike="noStrike" baseline="0" dirty="0">
                <a:latin typeface="SlimbachStd-Book"/>
              </a:rPr>
              <a:t>(Suddaby 2006).</a:t>
            </a:r>
          </a:p>
          <a:p>
            <a:pPr algn="just"/>
            <a:r>
              <a:rPr lang="en-MY" sz="3200" dirty="0">
                <a:latin typeface="SlimbachStd-Book"/>
              </a:rPr>
              <a:t>D</a:t>
            </a:r>
            <a:r>
              <a:rPr lang="en-US" sz="3200" dirty="0" err="1"/>
              <a:t>ata</a:t>
            </a:r>
            <a:r>
              <a:rPr lang="en-US" sz="3200" dirty="0"/>
              <a:t> are used to explore a phenomenon, identify themes and explain patterns, to generate a new or modify an existing theory which is subsequently tested, often through additional data collection.</a:t>
            </a:r>
          </a:p>
          <a:p>
            <a:pPr algn="just"/>
            <a:r>
              <a:rPr lang="en-MY" sz="3200" dirty="0"/>
              <a:t>Deduction and induction complement abduction</a:t>
            </a:r>
          </a:p>
          <a:p>
            <a:pPr algn="just"/>
            <a:endParaRPr lang="en-MY" sz="3200" dirty="0"/>
          </a:p>
          <a:p>
            <a:pPr marL="0" indent="0" algn="just">
              <a:buNone/>
            </a:pPr>
            <a:r>
              <a:rPr lang="en-MY" b="1" dirty="0">
                <a:solidFill>
                  <a:schemeClr val="accent5">
                    <a:lumMod val="50000"/>
                  </a:schemeClr>
                </a:solidFill>
              </a:rPr>
              <a:t>Example</a:t>
            </a:r>
            <a:r>
              <a:rPr lang="en-MY" dirty="0"/>
              <a:t>: R</a:t>
            </a:r>
            <a:r>
              <a:rPr lang="en-US" sz="2400" dirty="0" err="1"/>
              <a:t>esearch</a:t>
            </a:r>
            <a:r>
              <a:rPr lang="en-US" sz="2400" dirty="0"/>
              <a:t> on the reasons for high employee absenteeism in a retail store would mean obtaining data that were sufficiently detailed and rich to allow us to explore the phenomenon and identify and explain themes and patterns regarding employee absenteeism. We would then try to integrate these explanations in an overall conceptual framework, thereby building up a theory of employee absenteeism in a retail store. This we would test using evidence provided by existing data and new data and revise as necessary</a:t>
            </a:r>
            <a:endParaRPr lang="en-MY" dirty="0"/>
          </a:p>
        </p:txBody>
      </p:sp>
    </p:spTree>
    <p:extLst>
      <p:ext uri="{BB962C8B-B14F-4D97-AF65-F5344CB8AC3E}">
        <p14:creationId xmlns:p14="http://schemas.microsoft.com/office/powerpoint/2010/main" val="717998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43113" y="76200"/>
            <a:ext cx="7772400" cy="609600"/>
          </a:xfrm>
        </p:spPr>
        <p:txBody>
          <a:bodyPr>
            <a:normAutofit fontScale="90000"/>
          </a:bodyPr>
          <a:lstStyle/>
          <a:p>
            <a:pPr eaLnBrk="1" hangingPunct="1"/>
            <a:r>
              <a:rPr lang="en-GB" sz="3200" b="1" dirty="0">
                <a:solidFill>
                  <a:srgbClr val="FF0000"/>
                </a:solidFill>
                <a:latin typeface="Arial" charset="0"/>
              </a:rPr>
              <a:t>Research Design </a:t>
            </a:r>
            <a:r>
              <a:rPr lang="en-GB" sz="1800" b="1" dirty="0">
                <a:solidFill>
                  <a:srgbClr val="FF0000"/>
                </a:solidFill>
                <a:latin typeface="Arial" charset="0"/>
              </a:rPr>
              <a:t>Saunders et al, (2009)</a:t>
            </a:r>
            <a:br>
              <a:rPr lang="en-GB" sz="3200" b="1" dirty="0">
                <a:solidFill>
                  <a:srgbClr val="FF0000"/>
                </a:solidFill>
                <a:latin typeface="Arial" charset="0"/>
              </a:rPr>
            </a:br>
            <a:endParaRPr lang="en-GB" sz="3200" b="1" dirty="0">
              <a:solidFill>
                <a:srgbClr val="FF0000"/>
              </a:solidFill>
              <a:latin typeface="Arial" charset="0"/>
            </a:endParaRPr>
          </a:p>
        </p:txBody>
      </p:sp>
      <p:sp>
        <p:nvSpPr>
          <p:cNvPr id="4099" name="Rectangle 3"/>
          <p:cNvSpPr>
            <a:spLocks noGrp="1" noChangeArrowheads="1"/>
          </p:cNvSpPr>
          <p:nvPr>
            <p:ph type="body" idx="1"/>
          </p:nvPr>
        </p:nvSpPr>
        <p:spPr>
          <a:xfrm>
            <a:off x="8326582" y="609599"/>
            <a:ext cx="2362200" cy="5257800"/>
          </a:xfrm>
        </p:spPr>
        <p:txBody>
          <a:bodyPr/>
          <a:lstStyle/>
          <a:p>
            <a:pPr eaLnBrk="1" hangingPunct="1">
              <a:buFontTx/>
              <a:buNone/>
            </a:pPr>
            <a:endParaRPr lang="en-GB" sz="2600" dirty="0">
              <a:latin typeface="Arial" charset="0"/>
            </a:endParaRPr>
          </a:p>
          <a:p>
            <a:pPr algn="ct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p:txBody>
      </p:sp>
      <p:sp>
        <p:nvSpPr>
          <p:cNvPr id="4101" name="Text Box 5"/>
          <p:cNvSpPr txBox="1">
            <a:spLocks noChangeArrowheads="1"/>
          </p:cNvSpPr>
          <p:nvPr/>
        </p:nvSpPr>
        <p:spPr bwMode="auto">
          <a:xfrm>
            <a:off x="2043114" y="6126163"/>
            <a:ext cx="8085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charset="0"/>
                <a:ea typeface="+mn-ea"/>
                <a:cs typeface="+mn-cs"/>
              </a:rPr>
              <a:t>Figure 5.1  The research ‘onion’</a:t>
            </a:r>
          </a:p>
        </p:txBody>
      </p:sp>
      <p:sp>
        <p:nvSpPr>
          <p:cNvPr id="6" name="Text Box 5"/>
          <p:cNvSpPr txBox="1">
            <a:spLocks noChangeArrowheads="1"/>
          </p:cNvSpPr>
          <p:nvPr/>
        </p:nvSpPr>
        <p:spPr bwMode="auto">
          <a:xfrm>
            <a:off x="2438402" y="6292859"/>
            <a:ext cx="8022608" cy="523220"/>
          </a:xfrm>
          <a:prstGeom prst="rect">
            <a:avLst/>
          </a:prstGeom>
          <a:solidFill>
            <a:srgbClr val="FF0000"/>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The research ‘onion’</a:t>
            </a:r>
          </a:p>
        </p:txBody>
      </p:sp>
      <p:pic>
        <p:nvPicPr>
          <p:cNvPr id="4" name="Picture 3"/>
          <p:cNvPicPr>
            <a:picLocks noChangeAspect="1"/>
          </p:cNvPicPr>
          <p:nvPr/>
        </p:nvPicPr>
        <p:blipFill>
          <a:blip r:embed="rId2"/>
          <a:stretch>
            <a:fillRect/>
          </a:stretch>
        </p:blipFill>
        <p:spPr>
          <a:xfrm>
            <a:off x="225083" y="350836"/>
            <a:ext cx="11788725" cy="5942023"/>
          </a:xfrm>
          <a:prstGeom prst="rect">
            <a:avLst/>
          </a:prstGeom>
        </p:spPr>
      </p:pic>
      <p:sp>
        <p:nvSpPr>
          <p:cNvPr id="8" name="TextBox 7">
            <a:extLst>
              <a:ext uri="{FF2B5EF4-FFF2-40B4-BE49-F238E27FC236}">
                <a16:creationId xmlns:a16="http://schemas.microsoft.com/office/drawing/2014/main" id="{2BEA6199-F730-BC0B-0F2A-940026298D5E}"/>
              </a:ext>
            </a:extLst>
          </p:cNvPr>
          <p:cNvSpPr txBox="1"/>
          <p:nvPr/>
        </p:nvSpPr>
        <p:spPr>
          <a:xfrm>
            <a:off x="5870917" y="5544233"/>
            <a:ext cx="6096000" cy="646331"/>
          </a:xfrm>
          <a:prstGeom prst="rect">
            <a:avLst/>
          </a:prstGeom>
          <a:noFill/>
        </p:spPr>
        <p:txBody>
          <a:bodyPr wrap="square">
            <a:spAutoFit/>
          </a:bodyPr>
          <a:lstStyle/>
          <a:p>
            <a:r>
              <a:rPr lang="en-US" dirty="0"/>
              <a:t>Saunders, M., Lewis. P &amp; Thornhill, A. (2012) Research methods for business students. 6th ed. Harlow: Pearson.</a:t>
            </a:r>
          </a:p>
        </p:txBody>
      </p:sp>
    </p:spTree>
    <p:extLst>
      <p:ext uri="{BB962C8B-B14F-4D97-AF65-F5344CB8AC3E}">
        <p14:creationId xmlns:p14="http://schemas.microsoft.com/office/powerpoint/2010/main" val="3788845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78351-2E56-40BC-8261-63F2B7095C3C}"/>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D9240B52-536A-41D4-9BF4-9F1522D6B963}"/>
              </a:ext>
            </a:extLst>
          </p:cNvPr>
          <p:cNvSpPr>
            <a:spLocks noGrp="1"/>
          </p:cNvSpPr>
          <p:nvPr>
            <p:ph idx="1"/>
          </p:nvPr>
        </p:nvSpPr>
        <p:spPr/>
        <p:txBody>
          <a:bodyPr/>
          <a:lstStyle/>
          <a:p>
            <a:endParaRPr lang="en-MY"/>
          </a:p>
        </p:txBody>
      </p:sp>
      <p:pic>
        <p:nvPicPr>
          <p:cNvPr id="5" name="Picture 4">
            <a:extLst>
              <a:ext uri="{FF2B5EF4-FFF2-40B4-BE49-F238E27FC236}">
                <a16:creationId xmlns:a16="http://schemas.microsoft.com/office/drawing/2014/main" id="{EFE79A11-C496-4180-B33D-799361E06F1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7839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pPr algn="r"/>
            <a:r>
              <a:rPr lang="en-MY" sz="6000" b="1" dirty="0"/>
              <a:t>               Methodological Choice</a:t>
            </a:r>
            <a:br>
              <a:rPr lang="en-MY" sz="6000" b="1" dirty="0"/>
            </a:br>
            <a:r>
              <a:rPr lang="en-MY" sz="3600" b="1" dirty="0">
                <a:solidFill>
                  <a:srgbClr val="002060"/>
                </a:solidFill>
              </a:rPr>
              <a:t>Quantitative</a:t>
            </a:r>
            <a:br>
              <a:rPr lang="en-MY" sz="3600" b="1" dirty="0">
                <a:solidFill>
                  <a:srgbClr val="002060"/>
                </a:solidFill>
              </a:rPr>
            </a:br>
            <a:r>
              <a:rPr lang="en-MY" sz="3600" b="1" dirty="0">
                <a:solidFill>
                  <a:srgbClr val="002060"/>
                </a:solidFill>
              </a:rPr>
              <a:t>Qualitative</a:t>
            </a:r>
            <a:endParaRPr lang="en-MY" dirty="0">
              <a:solidFill>
                <a:srgbClr val="002060"/>
              </a:solidFill>
            </a:endParaRPr>
          </a:p>
        </p:txBody>
      </p:sp>
      <p:pic>
        <p:nvPicPr>
          <p:cNvPr id="5" name="Picture 4">
            <a:extLst>
              <a:ext uri="{FF2B5EF4-FFF2-40B4-BE49-F238E27FC236}">
                <a16:creationId xmlns:a16="http://schemas.microsoft.com/office/drawing/2014/main" id="{142C5E00-D930-4060-AB9C-CC825CFE38BA}"/>
              </a:ext>
            </a:extLst>
          </p:cNvPr>
          <p:cNvPicPr>
            <a:picLocks noChangeAspect="1"/>
          </p:cNvPicPr>
          <p:nvPr/>
        </p:nvPicPr>
        <p:blipFill>
          <a:blip r:embed="rId5"/>
          <a:stretch>
            <a:fillRect/>
          </a:stretch>
        </p:blipFill>
        <p:spPr>
          <a:xfrm>
            <a:off x="152400" y="1658547"/>
            <a:ext cx="4989226" cy="2986234"/>
          </a:xfrm>
          <a:prstGeom prst="rect">
            <a:avLst/>
          </a:prstGeom>
        </p:spPr>
      </p:pic>
    </p:spTree>
    <p:extLst>
      <p:ext uri="{BB962C8B-B14F-4D97-AF65-F5344CB8AC3E}">
        <p14:creationId xmlns:p14="http://schemas.microsoft.com/office/powerpoint/2010/main" val="348143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close up of a logo&#10;&#10;Description automatically generated">
            <a:extLst>
              <a:ext uri="{FF2B5EF4-FFF2-40B4-BE49-F238E27FC236}">
                <a16:creationId xmlns:a16="http://schemas.microsoft.com/office/drawing/2014/main" id="{23D984F5-5F30-4B95-BC23-3F0532B453DF}"/>
              </a:ext>
            </a:extLst>
          </p:cNvPr>
          <p:cNvPicPr>
            <a:picLocks noGrp="1" noChangeAspect="1"/>
          </p:cNvPicPr>
          <p:nvPr>
            <p:ph idx="1"/>
          </p:nvPr>
        </p:nvPicPr>
        <p:blipFill rotWithShape="1">
          <a:blip r:embed="rId2"/>
          <a:srcRect r="10650"/>
          <a:stretch/>
        </p:blipFill>
        <p:spPr>
          <a:xfrm>
            <a:off x="20" y="1282"/>
            <a:ext cx="12191980" cy="6856718"/>
          </a:xfrm>
          <a:prstGeom prst="rect">
            <a:avLst/>
          </a:prstGeom>
        </p:spPr>
      </p:pic>
      <p:sp>
        <p:nvSpPr>
          <p:cNvPr id="5" name="Speech Bubble: Rectangle 4">
            <a:extLst>
              <a:ext uri="{FF2B5EF4-FFF2-40B4-BE49-F238E27FC236}">
                <a16:creationId xmlns:a16="http://schemas.microsoft.com/office/drawing/2014/main" id="{B38B39FD-07F5-43FF-AFB1-989371C58AA5}"/>
              </a:ext>
            </a:extLst>
          </p:cNvPr>
          <p:cNvSpPr/>
          <p:nvPr/>
        </p:nvSpPr>
        <p:spPr>
          <a:xfrm>
            <a:off x="8621251" y="5862558"/>
            <a:ext cx="1847965" cy="612648"/>
          </a:xfrm>
          <a:prstGeom prst="wedgeRectCallout">
            <a:avLst>
              <a:gd name="adj1" fmla="val -157230"/>
              <a:gd name="adj2" fmla="val -3117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prstClr val="white"/>
                </a:solidFill>
                <a:effectLst/>
                <a:uLnTx/>
                <a:uFillTx/>
                <a:latin typeface="Calibri" panose="020F0502020204030204"/>
                <a:ea typeface="+mn-ea"/>
                <a:cs typeface="+mn-cs"/>
              </a:rPr>
              <a:t>Methodological Choice</a:t>
            </a:r>
          </a:p>
        </p:txBody>
      </p:sp>
    </p:spTree>
    <p:extLst>
      <p:ext uri="{BB962C8B-B14F-4D97-AF65-F5344CB8AC3E}">
        <p14:creationId xmlns:p14="http://schemas.microsoft.com/office/powerpoint/2010/main" val="114833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CF8B-4687-4584-949B-1F0C20861688}"/>
              </a:ext>
            </a:extLst>
          </p:cNvPr>
          <p:cNvSpPr>
            <a:spLocks noGrp="1"/>
          </p:cNvSpPr>
          <p:nvPr>
            <p:ph type="title"/>
          </p:nvPr>
        </p:nvSpPr>
        <p:spPr>
          <a:xfrm>
            <a:off x="0" y="0"/>
            <a:ext cx="12097658" cy="478971"/>
          </a:xfrm>
        </p:spPr>
        <p:txBody>
          <a:bodyPr>
            <a:normAutofit fontScale="90000"/>
          </a:bodyPr>
          <a:lstStyle/>
          <a:p>
            <a:r>
              <a:rPr lang="en-MY" sz="3200" b="1" dirty="0">
                <a:solidFill>
                  <a:srgbClr val="FF0000"/>
                </a:solidFill>
              </a:rPr>
              <a:t>Methodological Choice</a:t>
            </a:r>
          </a:p>
        </p:txBody>
      </p:sp>
      <p:sp>
        <p:nvSpPr>
          <p:cNvPr id="8" name="Rectangle 7">
            <a:extLst>
              <a:ext uri="{FF2B5EF4-FFF2-40B4-BE49-F238E27FC236}">
                <a16:creationId xmlns:a16="http://schemas.microsoft.com/office/drawing/2014/main" id="{42F1032A-79CB-4475-A008-55ACFBE8E84F}"/>
              </a:ext>
            </a:extLst>
          </p:cNvPr>
          <p:cNvSpPr/>
          <p:nvPr/>
        </p:nvSpPr>
        <p:spPr>
          <a:xfrm>
            <a:off x="163284" y="1864859"/>
            <a:ext cx="2873829" cy="2786743"/>
          </a:xfrm>
          <a:prstGeom prst="rect">
            <a:avLst/>
          </a:prstGeom>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black"/>
                </a:solidFill>
                <a:effectLst/>
                <a:uLnTx/>
                <a:uFillTx/>
                <a:latin typeface="Calibri" panose="020F0502020204030204"/>
                <a:ea typeface="+mn-ea"/>
                <a:cs typeface="+mn-cs"/>
              </a:rPr>
              <a:t>Modelling</a:t>
            </a:r>
          </a:p>
        </p:txBody>
      </p:sp>
      <p:sp>
        <p:nvSpPr>
          <p:cNvPr id="9" name="Rectangle 8">
            <a:extLst>
              <a:ext uri="{FF2B5EF4-FFF2-40B4-BE49-F238E27FC236}">
                <a16:creationId xmlns:a16="http://schemas.microsoft.com/office/drawing/2014/main" id="{9A3AC664-211D-425C-BA1E-E6EA1C1FC78B}"/>
              </a:ext>
            </a:extLst>
          </p:cNvPr>
          <p:cNvSpPr/>
          <p:nvPr/>
        </p:nvSpPr>
        <p:spPr>
          <a:xfrm>
            <a:off x="3127827" y="1879371"/>
            <a:ext cx="2873829" cy="2786743"/>
          </a:xfrm>
          <a:prstGeom prst="rect">
            <a:avLst/>
          </a:prstGeom>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black"/>
                </a:solidFill>
                <a:effectLst/>
                <a:uLnTx/>
                <a:uFillTx/>
                <a:latin typeface="Calibri" panose="020F0502020204030204"/>
                <a:ea typeface="+mn-ea"/>
                <a:cs typeface="+mn-cs"/>
              </a:rPr>
              <a:t>Empirical</a:t>
            </a:r>
          </a:p>
        </p:txBody>
      </p:sp>
      <p:sp>
        <p:nvSpPr>
          <p:cNvPr id="10" name="Rectangle 9">
            <a:extLst>
              <a:ext uri="{FF2B5EF4-FFF2-40B4-BE49-F238E27FC236}">
                <a16:creationId xmlns:a16="http://schemas.microsoft.com/office/drawing/2014/main" id="{A86B971E-6C52-4FC0-8EDA-9725A5F3E93C}"/>
              </a:ext>
            </a:extLst>
          </p:cNvPr>
          <p:cNvSpPr/>
          <p:nvPr/>
        </p:nvSpPr>
        <p:spPr>
          <a:xfrm>
            <a:off x="6154057" y="1879371"/>
            <a:ext cx="2873829" cy="2786743"/>
          </a:xfrm>
          <a:prstGeom prst="rect">
            <a:avLst/>
          </a:prstGeom>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black"/>
                </a:solidFill>
                <a:effectLst/>
                <a:uLnTx/>
                <a:uFillTx/>
                <a:latin typeface="Calibri" panose="020F0502020204030204"/>
                <a:ea typeface="+mn-ea"/>
                <a:cs typeface="+mn-cs"/>
              </a:rPr>
              <a:t>Experimental</a:t>
            </a:r>
          </a:p>
        </p:txBody>
      </p:sp>
      <p:sp>
        <p:nvSpPr>
          <p:cNvPr id="11" name="Rectangle 10">
            <a:extLst>
              <a:ext uri="{FF2B5EF4-FFF2-40B4-BE49-F238E27FC236}">
                <a16:creationId xmlns:a16="http://schemas.microsoft.com/office/drawing/2014/main" id="{49DFEFDA-0900-44ED-9D6D-98491882BA80}"/>
              </a:ext>
            </a:extLst>
          </p:cNvPr>
          <p:cNvSpPr/>
          <p:nvPr/>
        </p:nvSpPr>
        <p:spPr>
          <a:xfrm>
            <a:off x="9223829" y="1879372"/>
            <a:ext cx="2873829" cy="2786743"/>
          </a:xfrm>
          <a:prstGeom prst="rect">
            <a:avLst/>
          </a:prstGeom>
          <a:ln w="254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0070C0"/>
                </a:solidFill>
                <a:effectLst/>
                <a:uLnTx/>
                <a:uFillTx/>
                <a:latin typeface="Calibri" panose="020F0502020204030204"/>
                <a:ea typeface="+mn-ea"/>
                <a:cs typeface="+mn-cs"/>
              </a:rPr>
              <a:t>Qualitative</a:t>
            </a:r>
          </a:p>
        </p:txBody>
      </p:sp>
      <p:sp>
        <p:nvSpPr>
          <p:cNvPr id="12" name="Right Brace 11">
            <a:extLst>
              <a:ext uri="{FF2B5EF4-FFF2-40B4-BE49-F238E27FC236}">
                <a16:creationId xmlns:a16="http://schemas.microsoft.com/office/drawing/2014/main" id="{25E70160-2F61-45C4-B1CF-5F51912A0A9A}"/>
              </a:ext>
            </a:extLst>
          </p:cNvPr>
          <p:cNvSpPr/>
          <p:nvPr/>
        </p:nvSpPr>
        <p:spPr>
          <a:xfrm rot="16200000">
            <a:off x="3863731" y="-1788189"/>
            <a:ext cx="719852" cy="6531428"/>
          </a:xfrm>
          <a:prstGeom prst="rightBrace">
            <a:avLst>
              <a:gd name="adj1" fmla="val 8333"/>
              <a:gd name="adj2" fmla="val 5022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CCF1594-C15E-420C-AA0F-47EB4440DB4C}"/>
              </a:ext>
            </a:extLst>
          </p:cNvPr>
          <p:cNvSpPr txBox="1"/>
          <p:nvPr/>
        </p:nvSpPr>
        <p:spPr>
          <a:xfrm>
            <a:off x="3556000" y="891013"/>
            <a:ext cx="16546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0070C0"/>
                </a:solidFill>
                <a:effectLst/>
                <a:uLnTx/>
                <a:uFillTx/>
                <a:latin typeface="Calibri" panose="020F0502020204030204"/>
                <a:ea typeface="+mn-ea"/>
                <a:cs typeface="+mn-cs"/>
              </a:rPr>
              <a:t>Quantitative</a:t>
            </a:r>
          </a:p>
        </p:txBody>
      </p:sp>
      <p:sp>
        <p:nvSpPr>
          <p:cNvPr id="14" name="TextBox 13">
            <a:extLst>
              <a:ext uri="{FF2B5EF4-FFF2-40B4-BE49-F238E27FC236}">
                <a16:creationId xmlns:a16="http://schemas.microsoft.com/office/drawing/2014/main" id="{D2C29F55-46E2-4A17-8B49-D9F0DD16AC4E}"/>
              </a:ext>
            </a:extLst>
          </p:cNvPr>
          <p:cNvSpPr txBox="1"/>
          <p:nvPr/>
        </p:nvSpPr>
        <p:spPr>
          <a:xfrm>
            <a:off x="9822542" y="932932"/>
            <a:ext cx="16546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0070C0"/>
                </a:solidFill>
                <a:effectLst/>
                <a:uLnTx/>
                <a:uFillTx/>
                <a:latin typeface="Calibri" panose="020F0502020204030204"/>
                <a:ea typeface="+mn-ea"/>
                <a:cs typeface="+mn-cs"/>
              </a:rPr>
              <a:t>Qualitative</a:t>
            </a:r>
          </a:p>
        </p:txBody>
      </p:sp>
      <p:sp>
        <p:nvSpPr>
          <p:cNvPr id="15" name="Right Brace 14">
            <a:extLst>
              <a:ext uri="{FF2B5EF4-FFF2-40B4-BE49-F238E27FC236}">
                <a16:creationId xmlns:a16="http://schemas.microsoft.com/office/drawing/2014/main" id="{2BBDBBC2-9775-4FFA-9639-22A5AA7AECDE}"/>
              </a:ext>
            </a:extLst>
          </p:cNvPr>
          <p:cNvSpPr/>
          <p:nvPr/>
        </p:nvSpPr>
        <p:spPr>
          <a:xfrm rot="16200000">
            <a:off x="7366921" y="-2501174"/>
            <a:ext cx="448100" cy="6531428"/>
          </a:xfrm>
          <a:prstGeom prst="rightBrace">
            <a:avLst>
              <a:gd name="adj1" fmla="val 8333"/>
              <a:gd name="adj2" fmla="val 5022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C7B36C3A-2E7A-45AF-B1EF-340E94A18EB7}"/>
              </a:ext>
            </a:extLst>
          </p:cNvPr>
          <p:cNvCxnSpPr>
            <a:stCxn id="14" idx="2"/>
            <a:endCxn id="11" idx="0"/>
          </p:cNvCxnSpPr>
          <p:nvPr/>
        </p:nvCxnSpPr>
        <p:spPr>
          <a:xfrm>
            <a:off x="10649857" y="1302264"/>
            <a:ext cx="10887" cy="577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8BD25B3-059B-4B7F-9ABC-7FE2696C90DD}"/>
              </a:ext>
            </a:extLst>
          </p:cNvPr>
          <p:cNvSpPr txBox="1"/>
          <p:nvPr/>
        </p:nvSpPr>
        <p:spPr>
          <a:xfrm>
            <a:off x="7043057" y="239485"/>
            <a:ext cx="16546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srgbClr val="0070C0"/>
                </a:solidFill>
                <a:effectLst/>
                <a:uLnTx/>
                <a:uFillTx/>
                <a:latin typeface="Calibri" panose="020F0502020204030204"/>
                <a:ea typeface="+mn-ea"/>
                <a:cs typeface="+mn-cs"/>
              </a:rPr>
              <a:t>Mixed Method</a:t>
            </a:r>
          </a:p>
        </p:txBody>
      </p:sp>
      <p:sp>
        <p:nvSpPr>
          <p:cNvPr id="19" name="TextBox 18">
            <a:extLst>
              <a:ext uri="{FF2B5EF4-FFF2-40B4-BE49-F238E27FC236}">
                <a16:creationId xmlns:a16="http://schemas.microsoft.com/office/drawing/2014/main" id="{27D07EFE-2008-4ABE-BD03-360F92753F4E}"/>
              </a:ext>
            </a:extLst>
          </p:cNvPr>
          <p:cNvSpPr txBox="1"/>
          <p:nvPr/>
        </p:nvSpPr>
        <p:spPr>
          <a:xfrm>
            <a:off x="9332686" y="5007429"/>
            <a:ext cx="2612571" cy="1477328"/>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Phenomenology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Grounded Theory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Basic Qualitative</a:t>
            </a:r>
            <a:b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Ethnography</a:t>
            </a:r>
          </a:p>
        </p:txBody>
      </p:sp>
      <p:cxnSp>
        <p:nvCxnSpPr>
          <p:cNvPr id="21" name="Straight Arrow Connector 20">
            <a:extLst>
              <a:ext uri="{FF2B5EF4-FFF2-40B4-BE49-F238E27FC236}">
                <a16:creationId xmlns:a16="http://schemas.microsoft.com/office/drawing/2014/main" id="{47EC0445-4D37-4D34-874E-5D3F33258E1A}"/>
              </a:ext>
            </a:extLst>
          </p:cNvPr>
          <p:cNvCxnSpPr>
            <a:stCxn id="19" idx="0"/>
            <a:endCxn id="11" idx="2"/>
          </p:cNvCxnSpPr>
          <p:nvPr/>
        </p:nvCxnSpPr>
        <p:spPr>
          <a:xfrm flipV="1">
            <a:off x="10638972" y="4666115"/>
            <a:ext cx="21772" cy="341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516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09800" y="222250"/>
            <a:ext cx="7772400" cy="762000"/>
          </a:xfrm>
        </p:spPr>
        <p:txBody>
          <a:bodyPr>
            <a:normAutofit fontScale="90000"/>
          </a:bodyPr>
          <a:lstStyle/>
          <a:p>
            <a:pPr eaLnBrk="1" hangingPunct="1"/>
            <a:r>
              <a:rPr lang="en-GB" sz="4000" b="1" dirty="0">
                <a:solidFill>
                  <a:srgbClr val="FF0000"/>
                </a:solidFill>
                <a:latin typeface="Arial" charset="0"/>
              </a:rPr>
              <a:t>Methodological choices</a:t>
            </a:r>
            <a:br>
              <a:rPr lang="en-GB" sz="4000" b="1" dirty="0">
                <a:solidFill>
                  <a:srgbClr val="FF0000"/>
                </a:solidFill>
                <a:latin typeface="Arial" charset="0"/>
              </a:rPr>
            </a:br>
            <a:endParaRPr lang="en-GB" sz="4000" b="1" dirty="0">
              <a:solidFill>
                <a:srgbClr val="FF0000"/>
              </a:solidFill>
              <a:latin typeface="Arial" charset="0"/>
            </a:endParaRPr>
          </a:p>
        </p:txBody>
      </p:sp>
      <p:sp>
        <p:nvSpPr>
          <p:cNvPr id="23555" name="Rectangle 3"/>
          <p:cNvSpPr>
            <a:spLocks noGrp="1" noChangeArrowheads="1"/>
          </p:cNvSpPr>
          <p:nvPr>
            <p:ph type="body" idx="1"/>
          </p:nvPr>
        </p:nvSpPr>
        <p:spPr>
          <a:xfrm>
            <a:off x="795131" y="908050"/>
            <a:ext cx="11396246" cy="5473700"/>
          </a:xfrm>
        </p:spPr>
        <p:txBody>
          <a:bodyPr/>
          <a:lstStyle/>
          <a:p>
            <a:pPr algn="ctr" eaLnBrk="1" hangingPunct="1">
              <a:buFontTx/>
              <a:buNone/>
            </a:pPr>
            <a:endParaRPr lang="en-GB" b="1"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4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a:p>
            <a:pPr algn="r" eaLnBrk="1" hangingPunct="1">
              <a:buFontTx/>
              <a:buNone/>
            </a:pPr>
            <a:endParaRPr lang="en-GB" sz="2000" dirty="0">
              <a:latin typeface="Arial" charset="0"/>
            </a:endParaRPr>
          </a:p>
        </p:txBody>
      </p:sp>
      <p:sp>
        <p:nvSpPr>
          <p:cNvPr id="23557" name="Text Box 5"/>
          <p:cNvSpPr txBox="1">
            <a:spLocks noChangeArrowheads="1"/>
          </p:cNvSpPr>
          <p:nvPr/>
        </p:nvSpPr>
        <p:spPr bwMode="auto">
          <a:xfrm>
            <a:off x="2043114" y="6126163"/>
            <a:ext cx="8085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charset="0"/>
                <a:ea typeface="+mn-ea"/>
                <a:cs typeface="+mn-cs"/>
              </a:rPr>
              <a:t>Figure 5.4  Research choices</a:t>
            </a:r>
          </a:p>
        </p:txBody>
      </p:sp>
      <p:sp>
        <p:nvSpPr>
          <p:cNvPr id="2" name="TextBox 1"/>
          <p:cNvSpPr txBox="1"/>
          <p:nvPr/>
        </p:nvSpPr>
        <p:spPr>
          <a:xfrm>
            <a:off x="1852614" y="563572"/>
            <a:ext cx="3550060" cy="1384995"/>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Quantitative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Qualitative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Mixed Method</a:t>
            </a:r>
          </a:p>
        </p:txBody>
      </p:sp>
      <p:pic>
        <p:nvPicPr>
          <p:cNvPr id="3" name="Picture 2">
            <a:extLst>
              <a:ext uri="{FF2B5EF4-FFF2-40B4-BE49-F238E27FC236}">
                <a16:creationId xmlns:a16="http://schemas.microsoft.com/office/drawing/2014/main" id="{6EB55018-C4CE-415C-912B-4C87BC7768ED}"/>
              </a:ext>
            </a:extLst>
          </p:cNvPr>
          <p:cNvPicPr>
            <a:picLocks noChangeAspect="1"/>
          </p:cNvPicPr>
          <p:nvPr/>
        </p:nvPicPr>
        <p:blipFill>
          <a:blip r:embed="rId3"/>
          <a:stretch>
            <a:fillRect/>
          </a:stretch>
        </p:blipFill>
        <p:spPr>
          <a:xfrm>
            <a:off x="132522" y="2038349"/>
            <a:ext cx="11701669" cy="4343401"/>
          </a:xfrm>
          <a:prstGeom prst="rect">
            <a:avLst/>
          </a:prstGeom>
        </p:spPr>
      </p:pic>
      <p:sp>
        <p:nvSpPr>
          <p:cNvPr id="8" name="TextBox 7">
            <a:extLst>
              <a:ext uri="{FF2B5EF4-FFF2-40B4-BE49-F238E27FC236}">
                <a16:creationId xmlns:a16="http://schemas.microsoft.com/office/drawing/2014/main" id="{9F1E19FD-8902-4921-AEE0-86ABA551F3CC}"/>
              </a:ext>
            </a:extLst>
          </p:cNvPr>
          <p:cNvSpPr txBox="1"/>
          <p:nvPr/>
        </p:nvSpPr>
        <p:spPr>
          <a:xfrm>
            <a:off x="6934200" y="643770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Saunders et al, (2009)</a:t>
            </a:r>
          </a:p>
        </p:txBody>
      </p:sp>
    </p:spTree>
    <p:extLst>
      <p:ext uri="{BB962C8B-B14F-4D97-AF65-F5344CB8AC3E}">
        <p14:creationId xmlns:p14="http://schemas.microsoft.com/office/powerpoint/2010/main" val="3557837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3650" name="Text Box 11"/>
          <p:cNvSpPr txBox="1">
            <a:spLocks noChangeArrowheads="1"/>
          </p:cNvSpPr>
          <p:nvPr/>
        </p:nvSpPr>
        <p:spPr bwMode="auto">
          <a:xfrm>
            <a:off x="312724" y="3433763"/>
            <a:ext cx="3197013" cy="2743200"/>
          </a:xfrm>
          <a:prstGeom prst="rect">
            <a:avLst/>
          </a:prstGeom>
        </p:spPr>
        <p:txBody>
          <a:bodyPr vert="horz" lIns="91440" tIns="45720" rIns="91440" bIns="45720" rtlCol="0" anchor="t">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Light" panose="020F0302020204030204"/>
                <a:ea typeface="+mn-ea"/>
                <a:cs typeface="+mn-cs"/>
              </a:rPr>
              <a:t>Qualitative vs. Quantitative Analysis</a:t>
            </a:r>
            <a:endParaRPr kumimoji="0" lang="en-US" sz="4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70" name="Graphic 69" descr="Bar chart">
            <a:extLst>
              <a:ext uri="{FF2B5EF4-FFF2-40B4-BE49-F238E27FC236}">
                <a16:creationId xmlns:a16="http://schemas.microsoft.com/office/drawing/2014/main" id="{E853CBED-A4AB-4ABD-9E61-80D488D334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3" name="Rectangle 2"/>
          <p:cNvSpPr/>
          <p:nvPr/>
        </p:nvSpPr>
        <p:spPr>
          <a:xfrm>
            <a:off x="3996813" y="147484"/>
            <a:ext cx="8195187" cy="6474542"/>
          </a:xfrm>
          <a:prstGeom prst="rect">
            <a:avLst/>
          </a:prstGeom>
          <a:ln>
            <a:solidFill>
              <a:schemeClr val="accent1"/>
            </a:solidFill>
          </a:ln>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Quantitative research: Predictive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Focuses on verifying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hypotheses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using typically large amounts of data. </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Numerical data</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Quantitative research is generally associated with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positivism</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Usually associated with a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deductive approach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where the focus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Large sample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Data collected through Questionnaire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on using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data to test theory</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Exampl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 Investigate employees' absenteeism</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quantitative approach: collect ratings, verify user responses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numerical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qualitative approach: understand why employees absent (words, voice)</a:t>
            </a:r>
          </a:p>
        </p:txBody>
      </p:sp>
    </p:spTree>
    <p:extLst>
      <p:ext uri="{BB962C8B-B14F-4D97-AF65-F5344CB8AC3E}">
        <p14:creationId xmlns:p14="http://schemas.microsoft.com/office/powerpoint/2010/main" val="2098642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3650" name="Text Box 11"/>
          <p:cNvSpPr txBox="1">
            <a:spLocks noChangeArrowheads="1"/>
          </p:cNvSpPr>
          <p:nvPr/>
        </p:nvSpPr>
        <p:spPr bwMode="auto">
          <a:xfrm>
            <a:off x="312724" y="3433763"/>
            <a:ext cx="3197013" cy="2743200"/>
          </a:xfrm>
          <a:prstGeom prst="rect">
            <a:avLst/>
          </a:prstGeom>
        </p:spPr>
        <p:txBody>
          <a:bodyPr vert="horz" lIns="91440" tIns="45720" rIns="91440" bIns="45720" rtlCol="0" anchor="t">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Light" panose="020F0302020204030204"/>
                <a:ea typeface="+mn-ea"/>
                <a:cs typeface="+mn-cs"/>
              </a:rPr>
              <a:t>Qualitative vs. Quantitative Analysis</a:t>
            </a:r>
            <a:endParaRPr kumimoji="0" lang="en-US" sz="4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70" name="Graphic 69" descr="Bar chart">
            <a:extLst>
              <a:ext uri="{FF2B5EF4-FFF2-40B4-BE49-F238E27FC236}">
                <a16:creationId xmlns:a16="http://schemas.microsoft.com/office/drawing/2014/main" id="{58F28C38-1B3D-4B66-8A5F-67050256C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3" name="Rectangle 2"/>
          <p:cNvSpPr/>
          <p:nvPr/>
        </p:nvSpPr>
        <p:spPr>
          <a:xfrm>
            <a:off x="3864635" y="221226"/>
            <a:ext cx="8014642" cy="651878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Qualitative research: Exploratory</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Associated with an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interpretive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philosophy</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Studies participants’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meanings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the relationships between them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Small samples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data</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Data in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words or voice</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Data collection through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interviews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715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structured interviews</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Exampl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 investigate employees' absenteeism</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quantitative approach: collect ratings, verify user responses (numerical)</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qualitative approach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understand why employees absent – Interview (words, voice)</a:t>
            </a:r>
          </a:p>
        </p:txBody>
      </p:sp>
    </p:spTree>
    <p:extLst>
      <p:ext uri="{BB962C8B-B14F-4D97-AF65-F5344CB8AC3E}">
        <p14:creationId xmlns:p14="http://schemas.microsoft.com/office/powerpoint/2010/main" val="3195417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pPr algn="r"/>
            <a:r>
              <a:rPr lang="en-MY" sz="6000" b="1" dirty="0"/>
              <a:t>Research Strategy</a:t>
            </a:r>
            <a:br>
              <a:rPr lang="en-MY" sz="3600" b="1" dirty="0">
                <a:solidFill>
                  <a:srgbClr val="002060"/>
                </a:solidFill>
              </a:rPr>
            </a:br>
            <a:endParaRPr lang="en-MY" dirty="0">
              <a:solidFill>
                <a:srgbClr val="002060"/>
              </a:solidFill>
            </a:endParaRPr>
          </a:p>
        </p:txBody>
      </p:sp>
      <p:pic>
        <p:nvPicPr>
          <p:cNvPr id="3" name="Picture 2">
            <a:extLst>
              <a:ext uri="{FF2B5EF4-FFF2-40B4-BE49-F238E27FC236}">
                <a16:creationId xmlns:a16="http://schemas.microsoft.com/office/drawing/2014/main" id="{E1846D4C-9894-46BC-A7DF-D748CC466D2C}"/>
              </a:ext>
            </a:extLst>
          </p:cNvPr>
          <p:cNvPicPr>
            <a:picLocks noChangeAspect="1"/>
          </p:cNvPicPr>
          <p:nvPr/>
        </p:nvPicPr>
        <p:blipFill>
          <a:blip r:embed="rId5"/>
          <a:stretch>
            <a:fillRect/>
          </a:stretch>
        </p:blipFill>
        <p:spPr>
          <a:xfrm>
            <a:off x="152400" y="1658547"/>
            <a:ext cx="6364514" cy="2986234"/>
          </a:xfrm>
          <a:prstGeom prst="rect">
            <a:avLst/>
          </a:prstGeom>
        </p:spPr>
      </p:pic>
    </p:spTree>
    <p:extLst>
      <p:ext uri="{BB962C8B-B14F-4D97-AF65-F5344CB8AC3E}">
        <p14:creationId xmlns:p14="http://schemas.microsoft.com/office/powerpoint/2010/main" val="37872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90" name="Rectangle 2"/>
          <p:cNvSpPr>
            <a:spLocks noGrp="1" noChangeArrowheads="1"/>
          </p:cNvSpPr>
          <p:nvPr>
            <p:ph type="title"/>
          </p:nvPr>
        </p:nvSpPr>
        <p:spPr>
          <a:xfrm>
            <a:off x="312724" y="3433763"/>
            <a:ext cx="3197013" cy="2743200"/>
          </a:xfrm>
        </p:spPr>
        <p:txBody>
          <a:bodyPr anchor="t">
            <a:normAutofit/>
          </a:bodyPr>
          <a:lstStyle/>
          <a:p>
            <a:pPr algn="ctr" eaLnBrk="1" hangingPunct="1"/>
            <a:r>
              <a:rPr lang="en-GB" sz="4800" b="1">
                <a:solidFill>
                  <a:schemeClr val="bg1"/>
                </a:solidFill>
                <a:latin typeface="Arial" charset="0"/>
              </a:rPr>
              <a:t>Research Strategies </a:t>
            </a:r>
          </a:p>
        </p:txBody>
      </p:sp>
      <p:pic>
        <p:nvPicPr>
          <p:cNvPr id="71" name="Graphic 70" descr="Books">
            <a:extLst>
              <a:ext uri="{FF2B5EF4-FFF2-40B4-BE49-F238E27FC236}">
                <a16:creationId xmlns:a16="http://schemas.microsoft.com/office/drawing/2014/main" id="{945CB66F-BE17-45A0-ADB9-C91D5F0CD8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12291" name="Rectangle 3"/>
          <p:cNvSpPr>
            <a:spLocks noGrp="1" noChangeArrowheads="1"/>
          </p:cNvSpPr>
          <p:nvPr>
            <p:ph type="body" idx="1"/>
          </p:nvPr>
        </p:nvSpPr>
        <p:spPr>
          <a:xfrm>
            <a:off x="3864634" y="2122544"/>
            <a:ext cx="8327366" cy="4735456"/>
          </a:xfrm>
        </p:spPr>
        <p:txBody>
          <a:bodyPr anchor="ctr">
            <a:normAutofit/>
          </a:bodyPr>
          <a:lstStyle/>
          <a:p>
            <a:pPr marL="609600" indent="-609600">
              <a:buNone/>
            </a:pPr>
            <a:endParaRPr lang="en-GB" b="1" dirty="0">
              <a:latin typeface="Arial" charset="0"/>
            </a:endParaRPr>
          </a:p>
          <a:p>
            <a:pPr marL="609600" indent="-609600">
              <a:buNone/>
            </a:pPr>
            <a:r>
              <a:rPr lang="en-GB" b="1" dirty="0">
                <a:latin typeface="Arial" charset="0"/>
              </a:rPr>
              <a:t> Experiment			Action research</a:t>
            </a:r>
          </a:p>
          <a:p>
            <a:pPr marL="609600" indent="-609600">
              <a:buNone/>
            </a:pPr>
            <a:endParaRPr lang="en-GB" b="1" dirty="0">
              <a:latin typeface="Arial" charset="0"/>
            </a:endParaRPr>
          </a:p>
          <a:p>
            <a:pPr marL="609600" indent="-609600">
              <a:buNone/>
            </a:pPr>
            <a:r>
              <a:rPr lang="en-GB" b="1" dirty="0">
                <a:latin typeface="Arial" charset="0"/>
              </a:rPr>
              <a:t>Grounded theory			Survey</a:t>
            </a:r>
          </a:p>
          <a:p>
            <a:pPr marL="609600" indent="-609600">
              <a:buNone/>
            </a:pPr>
            <a:endParaRPr lang="en-GB" b="1" dirty="0">
              <a:latin typeface="Arial" charset="0"/>
            </a:endParaRPr>
          </a:p>
          <a:p>
            <a:pPr marL="609600" indent="-609600">
              <a:buNone/>
            </a:pPr>
            <a:r>
              <a:rPr lang="en-GB" b="1" dirty="0">
                <a:latin typeface="Arial" charset="0"/>
              </a:rPr>
              <a:t>  Ethnography			     Case study</a:t>
            </a:r>
          </a:p>
          <a:p>
            <a:pPr marL="609600" indent="-609600">
              <a:buNone/>
            </a:pPr>
            <a:r>
              <a:rPr lang="en-GB" b="1" dirty="0">
                <a:latin typeface="Arial" charset="0"/>
              </a:rPr>
              <a:t>        Phenomenology</a:t>
            </a:r>
          </a:p>
          <a:p>
            <a:pPr marL="609600" indent="-609600">
              <a:buNone/>
            </a:pPr>
            <a:r>
              <a:rPr lang="en-GB" b="1" dirty="0">
                <a:latin typeface="Arial" charset="0"/>
              </a:rPr>
              <a:t>                       Archival research</a:t>
            </a:r>
          </a:p>
        </p:txBody>
      </p:sp>
      <p:sp>
        <p:nvSpPr>
          <p:cNvPr id="3" name="Rectangle 2"/>
          <p:cNvSpPr/>
          <p:nvPr/>
        </p:nvSpPr>
        <p:spPr>
          <a:xfrm>
            <a:off x="3957399" y="0"/>
            <a:ext cx="8234601" cy="2046714"/>
          </a:xfrm>
          <a:prstGeom prst="rect">
            <a:avLst/>
          </a:prstGeom>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A research strategy usually has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goal: something it can be used for</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procedure: steps to follow to achieve results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set of techniques involved in the procedure</a:t>
            </a: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s</a:t>
            </a:r>
          </a:p>
        </p:txBody>
      </p:sp>
    </p:spTree>
    <p:extLst>
      <p:ext uri="{BB962C8B-B14F-4D97-AF65-F5344CB8AC3E}">
        <p14:creationId xmlns:p14="http://schemas.microsoft.com/office/powerpoint/2010/main" val="3934541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064000" y="1841500"/>
            <a:ext cx="4216400" cy="4445000"/>
          </a:xfrm>
          <a:prstGeom prst="rect">
            <a:avLst/>
          </a:prstGeom>
          <a:solidFill>
            <a:schemeClr val="bg1"/>
          </a:solidFill>
          <a:ln>
            <a:solidFill>
              <a:schemeClr val="accent1"/>
            </a:solidFill>
          </a:ln>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A survey strategy is often associated with a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quantitative</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method using a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questionnaire</a:t>
            </a:r>
            <a:endPar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Collecting large amounts of data from a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Sample</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to address the who, what, where, when and how of any given topic or issue</a:t>
            </a:r>
            <a:endPar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5" name="Rectangle 4"/>
          <p:cNvSpPr/>
          <p:nvPr/>
        </p:nvSpPr>
        <p:spPr>
          <a:xfrm>
            <a:off x="114300" y="1841500"/>
            <a:ext cx="3873500" cy="4445000"/>
          </a:xfrm>
          <a:prstGeom prst="rect">
            <a:avLst/>
          </a:prstGeom>
          <a:solidFill>
            <a:srgbClr val="0070C0"/>
          </a:solidFill>
          <a:ln>
            <a:solidFill>
              <a:schemeClr val="accent1"/>
            </a:solidFill>
          </a:ln>
        </p:spPr>
        <p:txBody>
          <a:bodyPr wrap="square"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 survey is a system for collecting information from or about people to describe, compare, or explain their knowledge, attitudes, and behavior (Fink, 2003).</a:t>
            </a:r>
          </a:p>
        </p:txBody>
      </p:sp>
      <p:sp>
        <p:nvSpPr>
          <p:cNvPr id="6" name="Rectangle 5"/>
          <p:cNvSpPr/>
          <p:nvPr/>
        </p:nvSpPr>
        <p:spPr>
          <a:xfrm>
            <a:off x="8356600" y="1841500"/>
            <a:ext cx="3721100" cy="4445000"/>
          </a:xfrm>
          <a:prstGeom prst="rect">
            <a:avLst/>
          </a:prstGeom>
          <a:ln>
            <a:solidFill>
              <a:schemeClr val="accent1"/>
            </a:solidFill>
          </a:ln>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Example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Surveys of consumer decision making, customer satisfaction, job satisfaction, the use of health services, management information systems, </a:t>
            </a:r>
          </a:p>
        </p:txBody>
      </p:sp>
      <p:sp>
        <p:nvSpPr>
          <p:cNvPr id="15362" name="Rectangle 2"/>
          <p:cNvSpPr>
            <a:spLocks noGrp="1" noChangeArrowheads="1"/>
          </p:cNvSpPr>
          <p:nvPr>
            <p:ph type="title"/>
          </p:nvPr>
        </p:nvSpPr>
        <p:spPr>
          <a:xfrm>
            <a:off x="114300" y="184805"/>
            <a:ext cx="12077700" cy="1085195"/>
          </a:xfrm>
        </p:spPr>
        <p:txBody>
          <a:bodyPr vert="horz" lIns="91440" tIns="45720" rIns="91440" bIns="45720" rtlCol="0" anchor="ctr">
            <a:normAutofit fontScale="90000"/>
          </a:bodyPr>
          <a:lstStyle/>
          <a:p>
            <a:br>
              <a:rPr lang="en-US" sz="2500" b="1" kern="1200" dirty="0">
                <a:solidFill>
                  <a:schemeClr val="tx1"/>
                </a:solidFill>
                <a:latin typeface="+mj-lt"/>
                <a:ea typeface="+mj-ea"/>
                <a:cs typeface="+mj-cs"/>
              </a:rPr>
            </a:br>
            <a:r>
              <a:rPr lang="en-US" sz="4000" b="1" kern="1200" dirty="0">
                <a:solidFill>
                  <a:srgbClr val="FF0000"/>
                </a:solidFill>
                <a:latin typeface="+mj-lt"/>
                <a:ea typeface="+mj-ea"/>
                <a:cs typeface="+mj-cs"/>
              </a:rPr>
              <a:t>Research Strategies - Survey</a:t>
            </a:r>
            <a:br>
              <a:rPr lang="en-US" sz="4000" b="1" kern="1200" dirty="0">
                <a:solidFill>
                  <a:srgbClr val="FF0000"/>
                </a:solidFill>
                <a:latin typeface="+mj-lt"/>
                <a:ea typeface="+mj-ea"/>
                <a:cs typeface="+mj-cs"/>
              </a:rPr>
            </a:br>
            <a:r>
              <a:rPr lang="en-US" sz="3100" b="1" kern="1200" dirty="0">
                <a:solidFill>
                  <a:srgbClr val="FF0000"/>
                </a:solidFill>
                <a:latin typeface="+mj-lt"/>
                <a:ea typeface="+mj-ea"/>
                <a:cs typeface="+mj-cs"/>
              </a:rPr>
              <a:t>A Survey collects information</a:t>
            </a:r>
            <a:br>
              <a:rPr lang="en-US" sz="3100" b="1" kern="1200" dirty="0">
                <a:solidFill>
                  <a:schemeClr val="tx1"/>
                </a:solidFill>
                <a:latin typeface="+mj-lt"/>
                <a:ea typeface="+mj-ea"/>
                <a:cs typeface="+mj-cs"/>
              </a:rPr>
            </a:br>
            <a:endParaRPr lang="en-US" sz="2500" b="1"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67C6E419-F2DF-4383-B955-C136DE15DD8D}"/>
              </a:ext>
            </a:extLst>
          </p:cNvPr>
          <p:cNvPicPr>
            <a:picLocks noChangeAspect="1"/>
          </p:cNvPicPr>
          <p:nvPr/>
        </p:nvPicPr>
        <p:blipFill>
          <a:blip r:embed="rId3"/>
          <a:stretch>
            <a:fillRect/>
          </a:stretch>
        </p:blipFill>
        <p:spPr>
          <a:xfrm>
            <a:off x="5608321" y="0"/>
            <a:ext cx="6583679" cy="1841500"/>
          </a:xfrm>
          <a:prstGeom prst="rect">
            <a:avLst/>
          </a:prstGeom>
        </p:spPr>
      </p:pic>
    </p:spTree>
    <p:extLst>
      <p:ext uri="{BB962C8B-B14F-4D97-AF65-F5344CB8AC3E}">
        <p14:creationId xmlns:p14="http://schemas.microsoft.com/office/powerpoint/2010/main" val="4065580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6000" b="1" dirty="0"/>
              <a:t>1. Research Philosophy</a:t>
            </a:r>
            <a:endParaRPr lang="en-MY" dirty="0"/>
          </a:p>
        </p:txBody>
      </p:sp>
    </p:spTree>
    <p:extLst>
      <p:ext uri="{BB962C8B-B14F-4D97-AF65-F5344CB8AC3E}">
        <p14:creationId xmlns:p14="http://schemas.microsoft.com/office/powerpoint/2010/main" val="416384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Dr Jugindar Singh</a:t>
            </a:r>
          </a:p>
        </p:txBody>
      </p:sp>
      <p:sp>
        <p:nvSpPr>
          <p:cNvPr id="4" name="TextBox 3"/>
          <p:cNvSpPr txBox="1"/>
          <p:nvPr/>
        </p:nvSpPr>
        <p:spPr>
          <a:xfrm>
            <a:off x="0" y="55668"/>
            <a:ext cx="28616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Case Study </a:t>
            </a:r>
          </a:p>
        </p:txBody>
      </p:sp>
      <p:sp>
        <p:nvSpPr>
          <p:cNvPr id="5" name="Rectangle 4"/>
          <p:cNvSpPr/>
          <p:nvPr/>
        </p:nvSpPr>
        <p:spPr>
          <a:xfrm>
            <a:off x="1" y="1046910"/>
            <a:ext cx="12191999" cy="5755422"/>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A case study is an in-depth inquiry into a topic or phenomenon within its real-life setting (Yin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“A case study is an empirical study that investigates a contemporary phenomenon in depth and with its real-life context” (Yin, 2009, p18)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Patton (1990) suggests that case studies are valuable in creating </a:t>
            </a:r>
            <a:r>
              <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rPr>
              <a:t>deep understanding of particular people, problems or situations</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in comprehensive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Once defined, case study research sets out to understand the dynamics of the topic being studied within its setting or context</a:t>
            </a:r>
          </a:p>
        </p:txBody>
      </p:sp>
      <p:sp>
        <p:nvSpPr>
          <p:cNvPr id="6" name="TextBox 5"/>
          <p:cNvSpPr txBox="1"/>
          <p:nvPr/>
        </p:nvSpPr>
        <p:spPr>
          <a:xfrm>
            <a:off x="8001001" y="6400800"/>
            <a:ext cx="1568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Saunders 2016</a:t>
            </a:r>
          </a:p>
        </p:txBody>
      </p:sp>
    </p:spTree>
    <p:extLst>
      <p:ext uri="{BB962C8B-B14F-4D97-AF65-F5344CB8AC3E}">
        <p14:creationId xmlns:p14="http://schemas.microsoft.com/office/powerpoint/2010/main" val="3340838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198688" y="249238"/>
            <a:ext cx="7772400" cy="685800"/>
          </a:xfrm>
        </p:spPr>
        <p:txBody>
          <a:bodyPr/>
          <a:lstStyle/>
          <a:p>
            <a:pPr eaLnBrk="1" hangingPunct="1"/>
            <a:r>
              <a:rPr lang="en-GB" sz="3200" b="1" dirty="0">
                <a:solidFill>
                  <a:srgbClr val="FF0000"/>
                </a:solidFill>
                <a:latin typeface="Arial" charset="0"/>
              </a:rPr>
              <a:t>Research Strategies: Experiment</a:t>
            </a:r>
          </a:p>
        </p:txBody>
      </p:sp>
      <p:sp>
        <p:nvSpPr>
          <p:cNvPr id="21507" name="Rectangle 3"/>
          <p:cNvSpPr>
            <a:spLocks noGrp="1" noChangeArrowheads="1"/>
          </p:cNvSpPr>
          <p:nvPr>
            <p:ph type="body" idx="1"/>
          </p:nvPr>
        </p:nvSpPr>
        <p:spPr>
          <a:xfrm>
            <a:off x="0" y="935038"/>
            <a:ext cx="12192000" cy="5673724"/>
          </a:xfrm>
        </p:spPr>
        <p:txBody>
          <a:bodyPr>
            <a:normAutofit/>
          </a:bodyPr>
          <a:lstStyle/>
          <a:p>
            <a:pPr marL="0" indent="0">
              <a:buNone/>
            </a:pPr>
            <a:r>
              <a:rPr lang="en-US" sz="2600" dirty="0">
                <a:latin typeface="Arial" charset="0"/>
              </a:rPr>
              <a:t>The purpose of an experiment is to study the probability of a change in an </a:t>
            </a:r>
            <a:r>
              <a:rPr lang="en-US" sz="2600" dirty="0">
                <a:solidFill>
                  <a:srgbClr val="FF0000"/>
                </a:solidFill>
                <a:latin typeface="Arial" charset="0"/>
              </a:rPr>
              <a:t>independent variable </a:t>
            </a:r>
            <a:r>
              <a:rPr lang="en-US" sz="2600" dirty="0">
                <a:latin typeface="Arial" charset="0"/>
              </a:rPr>
              <a:t>causing a change in another, </a:t>
            </a:r>
            <a:r>
              <a:rPr lang="en-US" sz="2600" dirty="0">
                <a:solidFill>
                  <a:srgbClr val="FF0000"/>
                </a:solidFill>
                <a:latin typeface="Arial" charset="0"/>
              </a:rPr>
              <a:t>dependent variable</a:t>
            </a:r>
            <a:r>
              <a:rPr lang="en-US" sz="2600" dirty="0">
                <a:latin typeface="Arial" charset="0"/>
              </a:rPr>
              <a:t>.</a:t>
            </a:r>
          </a:p>
          <a:p>
            <a:pPr marL="0" indent="0">
              <a:buNone/>
            </a:pPr>
            <a:endParaRPr lang="en-US" sz="2600" dirty="0">
              <a:latin typeface="Arial" charset="0"/>
            </a:endParaRPr>
          </a:p>
          <a:p>
            <a:pPr marL="0" indent="0">
              <a:buNone/>
            </a:pPr>
            <a:r>
              <a:rPr lang="en-US" sz="2600" dirty="0" err="1">
                <a:latin typeface="Arial" charset="0"/>
              </a:rPr>
              <a:t>Eg</a:t>
            </a:r>
            <a:r>
              <a:rPr lang="en-US" sz="2600" dirty="0">
                <a:latin typeface="Arial" charset="0"/>
              </a:rPr>
              <a:t>: Customer services </a:t>
            </a:r>
            <a:r>
              <a:rPr lang="en-US" sz="2600" dirty="0">
                <a:solidFill>
                  <a:srgbClr val="FF0000"/>
                </a:solidFill>
                <a:latin typeface="Arial" charset="0"/>
              </a:rPr>
              <a:t>training</a:t>
            </a:r>
            <a:r>
              <a:rPr lang="en-US" sz="2600" dirty="0">
                <a:latin typeface="Arial" charset="0"/>
              </a:rPr>
              <a:t> (IV) of IT telephone support staff will not lead to a significant improvement in </a:t>
            </a:r>
            <a:r>
              <a:rPr lang="en-US" sz="2600" dirty="0">
                <a:solidFill>
                  <a:srgbClr val="FF0000"/>
                </a:solidFill>
                <a:latin typeface="Arial" charset="0"/>
              </a:rPr>
              <a:t>users’ satisfaction (DV) </a:t>
            </a:r>
            <a:r>
              <a:rPr lang="en-US" sz="2600" dirty="0">
                <a:latin typeface="Arial" charset="0"/>
              </a:rPr>
              <a:t>feedback</a:t>
            </a:r>
          </a:p>
          <a:p>
            <a:pPr marL="0" indent="0">
              <a:buNone/>
            </a:pPr>
            <a:endParaRPr lang="en-US" sz="2600" dirty="0">
              <a:latin typeface="Arial" charset="0"/>
            </a:endParaRPr>
          </a:p>
          <a:p>
            <a:pPr marL="0" indent="0">
              <a:buNone/>
            </a:pPr>
            <a:r>
              <a:rPr lang="en-US" sz="2600" dirty="0">
                <a:latin typeface="Arial" charset="0"/>
              </a:rPr>
              <a:t>To do experiment, 2 groups </a:t>
            </a:r>
          </a:p>
          <a:p>
            <a:pPr marL="0" indent="0">
              <a:buNone/>
            </a:pPr>
            <a:endParaRPr lang="en-GB" sz="2600" dirty="0">
              <a:latin typeface="Arial" charset="0"/>
            </a:endParaRPr>
          </a:p>
        </p:txBody>
      </p:sp>
      <p:sp>
        <p:nvSpPr>
          <p:cNvPr id="3" name="Rectangle 2">
            <a:extLst>
              <a:ext uri="{FF2B5EF4-FFF2-40B4-BE49-F238E27FC236}">
                <a16:creationId xmlns:a16="http://schemas.microsoft.com/office/drawing/2014/main" id="{F16DD1C4-B477-4509-AD95-7E1307AC68C5}"/>
              </a:ext>
            </a:extLst>
          </p:cNvPr>
          <p:cNvSpPr/>
          <p:nvPr/>
        </p:nvSpPr>
        <p:spPr>
          <a:xfrm>
            <a:off x="304799" y="4322762"/>
            <a:ext cx="328653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Given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(Experimental Group)</a:t>
            </a:r>
            <a:endParaRPr kumimoji="0" lang="en-MY"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B9894A7-444F-4565-835A-F1590813E551}"/>
              </a:ext>
            </a:extLst>
          </p:cNvPr>
          <p:cNvSpPr/>
          <p:nvPr/>
        </p:nvSpPr>
        <p:spPr>
          <a:xfrm>
            <a:off x="304799" y="5748648"/>
            <a:ext cx="3286539"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Not Given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(Control Group)</a:t>
            </a:r>
            <a:endParaRPr kumimoji="0" lang="en-MY"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A8C8067-4CEA-4B40-B646-65EF3C4F6D63}"/>
              </a:ext>
            </a:extLst>
          </p:cNvPr>
          <p:cNvSpPr/>
          <p:nvPr/>
        </p:nvSpPr>
        <p:spPr>
          <a:xfrm>
            <a:off x="5762627" y="5062848"/>
            <a:ext cx="328653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Customer Satisfaction</a:t>
            </a:r>
            <a:endParaRPr kumimoji="0" lang="en-MY"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023729A3-C811-4651-A787-00316E869726}"/>
              </a:ext>
            </a:extLst>
          </p:cNvPr>
          <p:cNvCxnSpPr>
            <a:stCxn id="3" idx="3"/>
            <a:endCxn id="7" idx="1"/>
          </p:cNvCxnSpPr>
          <p:nvPr/>
        </p:nvCxnSpPr>
        <p:spPr>
          <a:xfrm>
            <a:off x="3591338" y="4779962"/>
            <a:ext cx="2171289" cy="740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41C2AD1-157A-4931-941C-54BF89DD57CF}"/>
              </a:ext>
            </a:extLst>
          </p:cNvPr>
          <p:cNvCxnSpPr>
            <a:stCxn id="6" idx="3"/>
          </p:cNvCxnSpPr>
          <p:nvPr/>
        </p:nvCxnSpPr>
        <p:spPr>
          <a:xfrm flipV="1">
            <a:off x="3591338" y="5520048"/>
            <a:ext cx="2153479"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916368-E63B-4C36-A72C-FA5E8A986FEA}"/>
              </a:ext>
            </a:extLst>
          </p:cNvPr>
          <p:cNvPicPr>
            <a:picLocks noChangeAspect="1"/>
          </p:cNvPicPr>
          <p:nvPr/>
        </p:nvPicPr>
        <p:blipFill>
          <a:blip r:embed="rId3"/>
          <a:stretch>
            <a:fillRect/>
          </a:stretch>
        </p:blipFill>
        <p:spPr>
          <a:xfrm>
            <a:off x="5486400" y="3143250"/>
            <a:ext cx="6652280" cy="1757363"/>
          </a:xfrm>
          <a:prstGeom prst="rect">
            <a:avLst/>
          </a:prstGeom>
        </p:spPr>
      </p:pic>
    </p:spTree>
    <p:extLst>
      <p:ext uri="{BB962C8B-B14F-4D97-AF65-F5344CB8AC3E}">
        <p14:creationId xmlns:p14="http://schemas.microsoft.com/office/powerpoint/2010/main" val="3197099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6000" b="1" dirty="0"/>
              <a:t>5. Time Horizon</a:t>
            </a:r>
            <a:br>
              <a:rPr lang="en-MY" sz="6000" b="1" dirty="0"/>
            </a:br>
            <a:r>
              <a:rPr lang="en-MY" sz="3600" b="1" dirty="0"/>
              <a:t>Longitudinal</a:t>
            </a:r>
            <a:br>
              <a:rPr lang="en-MY" sz="3600" b="1" dirty="0"/>
            </a:br>
            <a:r>
              <a:rPr lang="en-MY" sz="3600" b="1" dirty="0"/>
              <a:t>Cross Sectional</a:t>
            </a:r>
            <a:endParaRPr lang="en-MY" dirty="0"/>
          </a:p>
        </p:txBody>
      </p:sp>
    </p:spTree>
    <p:extLst>
      <p:ext uri="{BB962C8B-B14F-4D97-AF65-F5344CB8AC3E}">
        <p14:creationId xmlns:p14="http://schemas.microsoft.com/office/powerpoint/2010/main" val="296316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8DD5-B47D-4639-B17C-498C77411378}"/>
              </a:ext>
            </a:extLst>
          </p:cNvPr>
          <p:cNvSpPr>
            <a:spLocks noGrp="1"/>
          </p:cNvSpPr>
          <p:nvPr>
            <p:ph type="title"/>
          </p:nvPr>
        </p:nvSpPr>
        <p:spPr>
          <a:xfrm>
            <a:off x="0" y="1"/>
            <a:ext cx="11353800" cy="1001486"/>
          </a:xfrm>
        </p:spPr>
        <p:txBody>
          <a:bodyPr/>
          <a:lstStyle/>
          <a:p>
            <a:r>
              <a:rPr lang="en-MY" b="1" dirty="0">
                <a:solidFill>
                  <a:srgbClr val="002060"/>
                </a:solidFill>
                <a:latin typeface="Aharoni" panose="02010803020104030203" pitchFamily="2" charset="-79"/>
                <a:cs typeface="Aharoni" panose="02010803020104030203" pitchFamily="2" charset="-79"/>
              </a:rPr>
              <a:t>5. Time Horizon</a:t>
            </a:r>
          </a:p>
        </p:txBody>
      </p:sp>
      <p:pic>
        <p:nvPicPr>
          <p:cNvPr id="4" name="Content Placeholder 3" descr="A close up of a logo&#10;&#10;Description automatically generated">
            <a:extLst>
              <a:ext uri="{FF2B5EF4-FFF2-40B4-BE49-F238E27FC236}">
                <a16:creationId xmlns:a16="http://schemas.microsoft.com/office/drawing/2014/main" id="{E9519F7A-4988-4E24-A05C-F8B0DC37A99D}"/>
              </a:ext>
            </a:extLst>
          </p:cNvPr>
          <p:cNvPicPr>
            <a:picLocks noChangeAspect="1"/>
          </p:cNvPicPr>
          <p:nvPr/>
        </p:nvPicPr>
        <p:blipFill rotWithShape="1">
          <a:blip r:embed="rId2"/>
          <a:srcRect r="10650"/>
          <a:stretch/>
        </p:blipFill>
        <p:spPr>
          <a:xfrm>
            <a:off x="20" y="856343"/>
            <a:ext cx="7257123" cy="6001657"/>
          </a:xfrm>
          <a:prstGeom prst="rect">
            <a:avLst/>
          </a:prstGeom>
          <a:ln>
            <a:solidFill>
              <a:schemeClr val="accent1"/>
            </a:solidFill>
          </a:ln>
        </p:spPr>
      </p:pic>
      <p:sp>
        <p:nvSpPr>
          <p:cNvPr id="5" name="TextBox 4">
            <a:extLst>
              <a:ext uri="{FF2B5EF4-FFF2-40B4-BE49-F238E27FC236}">
                <a16:creationId xmlns:a16="http://schemas.microsoft.com/office/drawing/2014/main" id="{03BC3E35-7DBA-4C9E-8B79-A9201E4EB913}"/>
              </a:ext>
            </a:extLst>
          </p:cNvPr>
          <p:cNvSpPr txBox="1"/>
          <p:nvPr/>
        </p:nvSpPr>
        <p:spPr>
          <a:xfrm>
            <a:off x="7474857" y="733246"/>
            <a:ext cx="4717123" cy="612475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002060"/>
                </a:solidFill>
                <a:effectLst/>
                <a:uLnTx/>
                <a:uFillTx/>
                <a:latin typeface="Calibri" panose="020F0502020204030204"/>
                <a:ea typeface="+mn-ea"/>
                <a:cs typeface="+mn-cs"/>
              </a:rPr>
              <a:t>Cross Sectional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study can be done in which data are gathered just once, perhaps over a period of days or weeks or months, in order to answer a research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Longitudinal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researcher might want to study people or phenomena at more than one point in time in order to answer the research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Eg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study employees‘ behavior before and after a change in the top management, so as to know what effects the change accomplished. Data are gathered at two different points in time</a:t>
            </a:r>
            <a:endPar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Left 5">
            <a:extLst>
              <a:ext uri="{FF2B5EF4-FFF2-40B4-BE49-F238E27FC236}">
                <a16:creationId xmlns:a16="http://schemas.microsoft.com/office/drawing/2014/main" id="{75014FD3-35AE-4E69-8752-5492FE888253}"/>
              </a:ext>
            </a:extLst>
          </p:cNvPr>
          <p:cNvSpPr/>
          <p:nvPr/>
        </p:nvSpPr>
        <p:spPr>
          <a:xfrm>
            <a:off x="2757734" y="3265714"/>
            <a:ext cx="4717123" cy="16328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740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00" name="Line 28">
            <a:extLst>
              <a:ext uri="{FF2B5EF4-FFF2-40B4-BE49-F238E27FC236}">
                <a16:creationId xmlns:a16="http://schemas.microsoft.com/office/drawing/2014/main" id="{05C7CEBB-C832-405C-A614-A72A5E8E9CD1}"/>
              </a:ext>
            </a:extLst>
          </p:cNvPr>
          <p:cNvSpPr>
            <a:spLocks noChangeShapeType="1"/>
          </p:cNvSpPr>
          <p:nvPr/>
        </p:nvSpPr>
        <p:spPr bwMode="auto">
          <a:xfrm>
            <a:off x="83820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5" name="Line 33">
            <a:extLst>
              <a:ext uri="{FF2B5EF4-FFF2-40B4-BE49-F238E27FC236}">
                <a16:creationId xmlns:a16="http://schemas.microsoft.com/office/drawing/2014/main" id="{D40BC1D9-D46D-4562-99E2-18BB008EE547}"/>
              </a:ext>
            </a:extLst>
          </p:cNvPr>
          <p:cNvSpPr>
            <a:spLocks noChangeShapeType="1"/>
          </p:cNvSpPr>
          <p:nvPr/>
        </p:nvSpPr>
        <p:spPr bwMode="auto">
          <a:xfrm>
            <a:off x="4343400" y="54102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6" name="Line 34">
            <a:extLst>
              <a:ext uri="{FF2B5EF4-FFF2-40B4-BE49-F238E27FC236}">
                <a16:creationId xmlns:a16="http://schemas.microsoft.com/office/drawing/2014/main" id="{2AE318A6-5959-4248-8E98-EE2A94A363F8}"/>
              </a:ext>
            </a:extLst>
          </p:cNvPr>
          <p:cNvSpPr>
            <a:spLocks noChangeShapeType="1"/>
          </p:cNvSpPr>
          <p:nvPr/>
        </p:nvSpPr>
        <p:spPr bwMode="auto">
          <a:xfrm>
            <a:off x="5715000" y="5105400"/>
            <a:ext cx="0" cy="3048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9" name="Line 37">
            <a:extLst>
              <a:ext uri="{FF2B5EF4-FFF2-40B4-BE49-F238E27FC236}">
                <a16:creationId xmlns:a16="http://schemas.microsoft.com/office/drawing/2014/main" id="{CAEBC9A7-7FE5-46C4-A301-D1DE64AAF053}"/>
              </a:ext>
            </a:extLst>
          </p:cNvPr>
          <p:cNvSpPr>
            <a:spLocks noChangeShapeType="1"/>
          </p:cNvSpPr>
          <p:nvPr/>
        </p:nvSpPr>
        <p:spPr bwMode="auto">
          <a:xfrm>
            <a:off x="7772400" y="3200400"/>
            <a:ext cx="0" cy="2133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10" name="Line 38">
            <a:extLst>
              <a:ext uri="{FF2B5EF4-FFF2-40B4-BE49-F238E27FC236}">
                <a16:creationId xmlns:a16="http://schemas.microsoft.com/office/drawing/2014/main" id="{DC09341B-9801-4B37-8EFC-DA11C4F62D7E}"/>
              </a:ext>
            </a:extLst>
          </p:cNvPr>
          <p:cNvSpPr>
            <a:spLocks noChangeShapeType="1"/>
          </p:cNvSpPr>
          <p:nvPr/>
        </p:nvSpPr>
        <p:spPr bwMode="auto">
          <a:xfrm>
            <a:off x="9144000" y="3200400"/>
            <a:ext cx="0" cy="2133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4" name="Line 32">
            <a:extLst>
              <a:ext uri="{FF2B5EF4-FFF2-40B4-BE49-F238E27FC236}">
                <a16:creationId xmlns:a16="http://schemas.microsoft.com/office/drawing/2014/main" id="{4C8C6232-1B75-446A-97D9-E1625E4796BD}"/>
              </a:ext>
            </a:extLst>
          </p:cNvPr>
          <p:cNvSpPr>
            <a:spLocks noChangeShapeType="1"/>
          </p:cNvSpPr>
          <p:nvPr/>
        </p:nvSpPr>
        <p:spPr bwMode="auto">
          <a:xfrm>
            <a:off x="2971800" y="5181600"/>
            <a:ext cx="0" cy="3048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0248" name="Rectangle 2">
            <a:extLst>
              <a:ext uri="{FF2B5EF4-FFF2-40B4-BE49-F238E27FC236}">
                <a16:creationId xmlns:a16="http://schemas.microsoft.com/office/drawing/2014/main" id="{FDFE98C1-FEEC-4FAB-9938-4E9CFB6EB6E8}"/>
              </a:ext>
            </a:extLst>
          </p:cNvPr>
          <p:cNvSpPr>
            <a:spLocks noGrp="1" noChangeArrowheads="1"/>
          </p:cNvSpPr>
          <p:nvPr>
            <p:ph type="title"/>
          </p:nvPr>
        </p:nvSpPr>
        <p:spPr>
          <a:xfrm>
            <a:off x="2674939" y="0"/>
            <a:ext cx="7793037" cy="1066800"/>
          </a:xfrm>
        </p:spPr>
        <p:txBody>
          <a:bodyPr/>
          <a:lstStyle/>
          <a:p>
            <a:r>
              <a:rPr lang="en-US" altLang="en-US" b="1" dirty="0">
                <a:solidFill>
                  <a:srgbClr val="FF0000"/>
                </a:solidFill>
                <a:latin typeface="Arial" panose="020B0604020202020204" pitchFamily="34" charset="0"/>
                <a:ea typeface="ＭＳ Ｐゴシック" panose="020B0600070205080204" pitchFamily="34" charset="-128"/>
              </a:rPr>
              <a:t>Time Horizon</a:t>
            </a:r>
          </a:p>
        </p:txBody>
      </p:sp>
      <p:sp>
        <p:nvSpPr>
          <p:cNvPr id="10249" name="Line 3">
            <a:extLst>
              <a:ext uri="{FF2B5EF4-FFF2-40B4-BE49-F238E27FC236}">
                <a16:creationId xmlns:a16="http://schemas.microsoft.com/office/drawing/2014/main" id="{70FA0598-CAB0-42CA-BA04-C07CF157774D}"/>
              </a:ext>
            </a:extLst>
          </p:cNvPr>
          <p:cNvSpPr>
            <a:spLocks noChangeShapeType="1"/>
          </p:cNvSpPr>
          <p:nvPr/>
        </p:nvSpPr>
        <p:spPr bwMode="auto">
          <a:xfrm>
            <a:off x="9753600" y="3733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0" name="Line 4">
            <a:extLst>
              <a:ext uri="{FF2B5EF4-FFF2-40B4-BE49-F238E27FC236}">
                <a16:creationId xmlns:a16="http://schemas.microsoft.com/office/drawing/2014/main" id="{A9648E28-0865-468E-87F7-8DDF98B3BF28}"/>
              </a:ext>
            </a:extLst>
          </p:cNvPr>
          <p:cNvSpPr>
            <a:spLocks noChangeShapeType="1"/>
          </p:cNvSpPr>
          <p:nvPr/>
        </p:nvSpPr>
        <p:spPr bwMode="auto">
          <a:xfrm>
            <a:off x="8686800" y="27432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1" name="Line 5">
            <a:extLst>
              <a:ext uri="{FF2B5EF4-FFF2-40B4-BE49-F238E27FC236}">
                <a16:creationId xmlns:a16="http://schemas.microsoft.com/office/drawing/2014/main" id="{654667F4-3389-4069-882D-1BC5BDA8CBB0}"/>
              </a:ext>
            </a:extLst>
          </p:cNvPr>
          <p:cNvSpPr>
            <a:spLocks noChangeShapeType="1"/>
          </p:cNvSpPr>
          <p:nvPr/>
        </p:nvSpPr>
        <p:spPr bwMode="auto">
          <a:xfrm>
            <a:off x="4191000" y="24384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478" name="Line 6">
            <a:extLst>
              <a:ext uri="{FF2B5EF4-FFF2-40B4-BE49-F238E27FC236}">
                <a16:creationId xmlns:a16="http://schemas.microsoft.com/office/drawing/2014/main" id="{5915EF64-42A6-4DFD-AE37-5D3771E292A5}"/>
              </a:ext>
            </a:extLst>
          </p:cNvPr>
          <p:cNvSpPr>
            <a:spLocks noChangeShapeType="1"/>
          </p:cNvSpPr>
          <p:nvPr/>
        </p:nvSpPr>
        <p:spPr bwMode="auto">
          <a:xfrm>
            <a:off x="8610600" y="29718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79" name="Line 7">
            <a:extLst>
              <a:ext uri="{FF2B5EF4-FFF2-40B4-BE49-F238E27FC236}">
                <a16:creationId xmlns:a16="http://schemas.microsoft.com/office/drawing/2014/main" id="{BC0BEF14-A90D-45F4-AB81-57CB5AF999EB}"/>
              </a:ext>
            </a:extLst>
          </p:cNvPr>
          <p:cNvSpPr>
            <a:spLocks noChangeShapeType="1"/>
          </p:cNvSpPr>
          <p:nvPr/>
        </p:nvSpPr>
        <p:spPr bwMode="auto">
          <a:xfrm>
            <a:off x="56388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0" name="Line 8">
            <a:extLst>
              <a:ext uri="{FF2B5EF4-FFF2-40B4-BE49-F238E27FC236}">
                <a16:creationId xmlns:a16="http://schemas.microsoft.com/office/drawing/2014/main" id="{F91DE94F-C374-47B8-9862-A01EB94932C3}"/>
              </a:ext>
            </a:extLst>
          </p:cNvPr>
          <p:cNvSpPr>
            <a:spLocks noChangeShapeType="1"/>
          </p:cNvSpPr>
          <p:nvPr/>
        </p:nvSpPr>
        <p:spPr bwMode="auto">
          <a:xfrm>
            <a:off x="25908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1" name="Line 9">
            <a:extLst>
              <a:ext uri="{FF2B5EF4-FFF2-40B4-BE49-F238E27FC236}">
                <a16:creationId xmlns:a16="http://schemas.microsoft.com/office/drawing/2014/main" id="{0AEBA159-1684-4C77-9AA5-F5EEA8CD6BC9}"/>
              </a:ext>
            </a:extLst>
          </p:cNvPr>
          <p:cNvSpPr>
            <a:spLocks noChangeShapeType="1"/>
          </p:cNvSpPr>
          <p:nvPr/>
        </p:nvSpPr>
        <p:spPr bwMode="auto">
          <a:xfrm>
            <a:off x="8686800" y="2133600"/>
            <a:ext cx="0" cy="4572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2" name="Line 10">
            <a:extLst>
              <a:ext uri="{FF2B5EF4-FFF2-40B4-BE49-F238E27FC236}">
                <a16:creationId xmlns:a16="http://schemas.microsoft.com/office/drawing/2014/main" id="{070B6B55-1262-41D7-8E66-8785DAF79F10}"/>
              </a:ext>
            </a:extLst>
          </p:cNvPr>
          <p:cNvSpPr>
            <a:spLocks noChangeShapeType="1"/>
          </p:cNvSpPr>
          <p:nvPr/>
        </p:nvSpPr>
        <p:spPr bwMode="auto">
          <a:xfrm>
            <a:off x="4191000" y="2133600"/>
            <a:ext cx="0" cy="4572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8203" name="Rectangle 11">
            <a:extLst>
              <a:ext uri="{FF2B5EF4-FFF2-40B4-BE49-F238E27FC236}">
                <a16:creationId xmlns:a16="http://schemas.microsoft.com/office/drawing/2014/main" id="{960BFCF3-48AA-4C56-94DE-0FBF7674CA22}"/>
              </a:ext>
            </a:extLst>
          </p:cNvPr>
          <p:cNvSpPr>
            <a:spLocks noChangeArrowheads="1"/>
          </p:cNvSpPr>
          <p:nvPr/>
        </p:nvSpPr>
        <p:spPr bwMode="auto">
          <a:xfrm>
            <a:off x="3581400" y="3429000"/>
            <a:ext cx="1600200" cy="19050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Changes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in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subpopulation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group identified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by a common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characteristic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over time</a:t>
            </a:r>
          </a:p>
        </p:txBody>
      </p:sp>
      <p:sp>
        <p:nvSpPr>
          <p:cNvPr id="10258" name="Text Box 12">
            <a:extLst>
              <a:ext uri="{FF2B5EF4-FFF2-40B4-BE49-F238E27FC236}">
                <a16:creationId xmlns:a16="http://schemas.microsoft.com/office/drawing/2014/main" id="{A896FB33-25C9-45D7-B82C-255F20850F84}"/>
              </a:ext>
            </a:extLst>
          </p:cNvPr>
          <p:cNvSpPr txBox="1">
            <a:spLocks noChangeArrowheads="1"/>
          </p:cNvSpPr>
          <p:nvPr/>
        </p:nvSpPr>
        <p:spPr bwMode="auto">
          <a:xfrm>
            <a:off x="4406900" y="1447800"/>
            <a:ext cx="3290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Time of Data Collection</a:t>
            </a:r>
          </a:p>
        </p:txBody>
      </p:sp>
      <p:sp>
        <p:nvSpPr>
          <p:cNvPr id="233485" name="Line 13">
            <a:extLst>
              <a:ext uri="{FF2B5EF4-FFF2-40B4-BE49-F238E27FC236}">
                <a16:creationId xmlns:a16="http://schemas.microsoft.com/office/drawing/2014/main" id="{CD460895-279B-42F8-A333-ABDBD5ACD469}"/>
              </a:ext>
            </a:extLst>
          </p:cNvPr>
          <p:cNvSpPr>
            <a:spLocks noChangeShapeType="1"/>
          </p:cNvSpPr>
          <p:nvPr/>
        </p:nvSpPr>
        <p:spPr bwMode="auto">
          <a:xfrm>
            <a:off x="6248400" y="19050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6" name="Line 14">
            <a:extLst>
              <a:ext uri="{FF2B5EF4-FFF2-40B4-BE49-F238E27FC236}">
                <a16:creationId xmlns:a16="http://schemas.microsoft.com/office/drawing/2014/main" id="{4A85B65D-FBEE-449A-BA91-2BAB969193AD}"/>
              </a:ext>
            </a:extLst>
          </p:cNvPr>
          <p:cNvSpPr>
            <a:spLocks noChangeShapeType="1"/>
          </p:cNvSpPr>
          <p:nvPr/>
        </p:nvSpPr>
        <p:spPr bwMode="auto">
          <a:xfrm>
            <a:off x="4191000" y="2133600"/>
            <a:ext cx="4495800" cy="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0261" name="Text Box 15">
            <a:extLst>
              <a:ext uri="{FF2B5EF4-FFF2-40B4-BE49-F238E27FC236}">
                <a16:creationId xmlns:a16="http://schemas.microsoft.com/office/drawing/2014/main" id="{CFFF0F17-CB60-45E0-A4AE-74DEA866A697}"/>
              </a:ext>
            </a:extLst>
          </p:cNvPr>
          <p:cNvSpPr txBox="1">
            <a:spLocks noChangeArrowheads="1"/>
          </p:cNvSpPr>
          <p:nvPr/>
        </p:nvSpPr>
        <p:spPr bwMode="auto">
          <a:xfrm>
            <a:off x="1981201" y="1981201"/>
            <a:ext cx="206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Study Over Time</a:t>
            </a:r>
          </a:p>
        </p:txBody>
      </p:sp>
      <p:sp>
        <p:nvSpPr>
          <p:cNvPr id="10262" name="Text Box 16">
            <a:extLst>
              <a:ext uri="{FF2B5EF4-FFF2-40B4-BE49-F238E27FC236}">
                <a16:creationId xmlns:a16="http://schemas.microsoft.com/office/drawing/2014/main" id="{49B0960C-9218-404B-A4B6-96B79BDB8DA4}"/>
              </a:ext>
            </a:extLst>
          </p:cNvPr>
          <p:cNvSpPr txBox="1">
            <a:spLocks noChangeArrowheads="1"/>
          </p:cNvSpPr>
          <p:nvPr/>
        </p:nvSpPr>
        <p:spPr bwMode="auto">
          <a:xfrm>
            <a:off x="8839200" y="1752601"/>
            <a:ext cx="182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Study at One Point in Time</a:t>
            </a:r>
          </a:p>
        </p:txBody>
      </p:sp>
      <p:sp>
        <p:nvSpPr>
          <p:cNvPr id="8209" name="Rectangle 17">
            <a:extLst>
              <a:ext uri="{FF2B5EF4-FFF2-40B4-BE49-F238E27FC236}">
                <a16:creationId xmlns:a16="http://schemas.microsoft.com/office/drawing/2014/main" id="{D5171E76-C300-4DFB-80FE-191E538E328F}"/>
              </a:ext>
            </a:extLst>
          </p:cNvPr>
          <p:cNvSpPr>
            <a:spLocks noChangeArrowheads="1"/>
          </p:cNvSpPr>
          <p:nvPr/>
        </p:nvSpPr>
        <p:spPr bwMode="auto">
          <a:xfrm>
            <a:off x="3505200" y="2590800"/>
            <a:ext cx="1447800" cy="3048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charset="0"/>
                <a:ea typeface="ＭＳ Ｐゴシック" charset="0"/>
                <a:cs typeface="ＭＳ Ｐゴシック" charset="0"/>
              </a:rPr>
              <a:t>Longitudinal</a:t>
            </a:r>
          </a:p>
        </p:txBody>
      </p:sp>
      <p:sp>
        <p:nvSpPr>
          <p:cNvPr id="8210" name="Rectangle 18">
            <a:extLst>
              <a:ext uri="{FF2B5EF4-FFF2-40B4-BE49-F238E27FC236}">
                <a16:creationId xmlns:a16="http://schemas.microsoft.com/office/drawing/2014/main" id="{F7D94A01-0ECF-4E88-8DFB-AB0E58D0497A}"/>
              </a:ext>
            </a:extLst>
          </p:cNvPr>
          <p:cNvSpPr>
            <a:spLocks noChangeArrowheads="1"/>
          </p:cNvSpPr>
          <p:nvPr/>
        </p:nvSpPr>
        <p:spPr bwMode="auto">
          <a:xfrm>
            <a:off x="7620000" y="2590800"/>
            <a:ext cx="1828800" cy="3048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charset="0"/>
                <a:ea typeface="ＭＳ Ｐゴシック" charset="0"/>
                <a:cs typeface="ＭＳ Ｐゴシック" charset="0"/>
              </a:rPr>
              <a:t>Cross-sectional</a:t>
            </a:r>
          </a:p>
        </p:txBody>
      </p:sp>
      <p:sp>
        <p:nvSpPr>
          <p:cNvPr id="8211" name="Rectangle 19">
            <a:extLst>
              <a:ext uri="{FF2B5EF4-FFF2-40B4-BE49-F238E27FC236}">
                <a16:creationId xmlns:a16="http://schemas.microsoft.com/office/drawing/2014/main" id="{B1B261F4-000E-409A-A8BC-38C49F6B0221}"/>
              </a:ext>
            </a:extLst>
          </p:cNvPr>
          <p:cNvSpPr>
            <a:spLocks noChangeArrowheads="1"/>
          </p:cNvSpPr>
          <p:nvPr/>
        </p:nvSpPr>
        <p:spPr bwMode="auto">
          <a:xfrm>
            <a:off x="5334000" y="3429000"/>
            <a:ext cx="990600" cy="16002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Changes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in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over time</a:t>
            </a:r>
          </a:p>
        </p:txBody>
      </p:sp>
      <p:sp>
        <p:nvSpPr>
          <p:cNvPr id="8212" name="Rectangle 20">
            <a:extLst>
              <a:ext uri="{FF2B5EF4-FFF2-40B4-BE49-F238E27FC236}">
                <a16:creationId xmlns:a16="http://schemas.microsoft.com/office/drawing/2014/main" id="{78A3A751-2639-44BD-802C-99A8C6A1CF55}"/>
              </a:ext>
            </a:extLst>
          </p:cNvPr>
          <p:cNvSpPr>
            <a:spLocks noChangeArrowheads="1"/>
          </p:cNvSpPr>
          <p:nvPr/>
        </p:nvSpPr>
        <p:spPr bwMode="auto">
          <a:xfrm>
            <a:off x="1905000" y="3429000"/>
            <a:ext cx="1600200"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Trends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over time</a:t>
            </a:r>
          </a:p>
        </p:txBody>
      </p:sp>
      <p:sp>
        <p:nvSpPr>
          <p:cNvPr id="8213" name="Rectangle 21">
            <a:extLst>
              <a:ext uri="{FF2B5EF4-FFF2-40B4-BE49-F238E27FC236}">
                <a16:creationId xmlns:a16="http://schemas.microsoft.com/office/drawing/2014/main" id="{AC55C058-0FC7-4BC2-BE34-B4AD8AA92E95}"/>
              </a:ext>
            </a:extLst>
          </p:cNvPr>
          <p:cNvSpPr>
            <a:spLocks noChangeArrowheads="1"/>
          </p:cNvSpPr>
          <p:nvPr/>
        </p:nvSpPr>
        <p:spPr bwMode="auto">
          <a:xfrm>
            <a:off x="6705600" y="3429000"/>
            <a:ext cx="990600"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Attitudes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Practices</a:t>
            </a:r>
          </a:p>
        </p:txBody>
      </p:sp>
      <p:sp>
        <p:nvSpPr>
          <p:cNvPr id="8214" name="Rectangle 22">
            <a:extLst>
              <a:ext uri="{FF2B5EF4-FFF2-40B4-BE49-F238E27FC236}">
                <a16:creationId xmlns:a16="http://schemas.microsoft.com/office/drawing/2014/main" id="{28802243-33CB-43ED-82D2-D0A96C0F483B}"/>
              </a:ext>
            </a:extLst>
          </p:cNvPr>
          <p:cNvSpPr>
            <a:spLocks noChangeArrowheads="1"/>
          </p:cNvSpPr>
          <p:nvPr/>
        </p:nvSpPr>
        <p:spPr bwMode="auto">
          <a:xfrm>
            <a:off x="7924800" y="3429000"/>
            <a:ext cx="1143000"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 Satisfaction</a:t>
            </a:r>
          </a:p>
        </p:txBody>
      </p:sp>
      <p:sp>
        <p:nvSpPr>
          <p:cNvPr id="8215" name="Rectangle 23">
            <a:extLst>
              <a:ext uri="{FF2B5EF4-FFF2-40B4-BE49-F238E27FC236}">
                <a16:creationId xmlns:a16="http://schemas.microsoft.com/office/drawing/2014/main" id="{8457DD3E-27A4-4D03-8A79-B9752C037E8F}"/>
              </a:ext>
            </a:extLst>
          </p:cNvPr>
          <p:cNvSpPr>
            <a:spLocks noChangeArrowheads="1"/>
          </p:cNvSpPr>
          <p:nvPr/>
        </p:nvSpPr>
        <p:spPr bwMode="auto">
          <a:xfrm>
            <a:off x="9220199" y="3429000"/>
            <a:ext cx="1447795"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Evaluation</a:t>
            </a:r>
          </a:p>
        </p:txBody>
      </p:sp>
      <p:sp>
        <p:nvSpPr>
          <p:cNvPr id="233496" name="Line 24">
            <a:extLst>
              <a:ext uri="{FF2B5EF4-FFF2-40B4-BE49-F238E27FC236}">
                <a16:creationId xmlns:a16="http://schemas.microsoft.com/office/drawing/2014/main" id="{8F42EF61-C345-4937-AEC1-9849971C2BBC}"/>
              </a:ext>
            </a:extLst>
          </p:cNvPr>
          <p:cNvSpPr>
            <a:spLocks noChangeShapeType="1"/>
          </p:cNvSpPr>
          <p:nvPr/>
        </p:nvSpPr>
        <p:spPr bwMode="auto">
          <a:xfrm>
            <a:off x="2590800" y="3200400"/>
            <a:ext cx="3048000" cy="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97" name="Line 25">
            <a:extLst>
              <a:ext uri="{FF2B5EF4-FFF2-40B4-BE49-F238E27FC236}">
                <a16:creationId xmlns:a16="http://schemas.microsoft.com/office/drawing/2014/main" id="{A2D49A7D-49B5-44A7-9544-9663D309ACB5}"/>
              </a:ext>
            </a:extLst>
          </p:cNvPr>
          <p:cNvSpPr>
            <a:spLocks noChangeShapeType="1"/>
          </p:cNvSpPr>
          <p:nvPr/>
        </p:nvSpPr>
        <p:spPr bwMode="auto">
          <a:xfrm>
            <a:off x="7467600" y="3200400"/>
            <a:ext cx="2286000" cy="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98" name="Line 26">
            <a:extLst>
              <a:ext uri="{FF2B5EF4-FFF2-40B4-BE49-F238E27FC236}">
                <a16:creationId xmlns:a16="http://schemas.microsoft.com/office/drawing/2014/main" id="{A92E79A6-E8CC-430E-BABF-D22CBD50D1FA}"/>
              </a:ext>
            </a:extLst>
          </p:cNvPr>
          <p:cNvSpPr>
            <a:spLocks noChangeShapeType="1"/>
          </p:cNvSpPr>
          <p:nvPr/>
        </p:nvSpPr>
        <p:spPr bwMode="auto">
          <a:xfrm>
            <a:off x="4191000" y="29718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99" name="Line 27">
            <a:extLst>
              <a:ext uri="{FF2B5EF4-FFF2-40B4-BE49-F238E27FC236}">
                <a16:creationId xmlns:a16="http://schemas.microsoft.com/office/drawing/2014/main" id="{3C803E63-21C1-422F-B9BB-CFB8B49D927A}"/>
              </a:ext>
            </a:extLst>
          </p:cNvPr>
          <p:cNvSpPr>
            <a:spLocks noChangeShapeType="1"/>
          </p:cNvSpPr>
          <p:nvPr/>
        </p:nvSpPr>
        <p:spPr bwMode="auto">
          <a:xfrm>
            <a:off x="74676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8221" name="Rectangle 29">
            <a:extLst>
              <a:ext uri="{FF2B5EF4-FFF2-40B4-BE49-F238E27FC236}">
                <a16:creationId xmlns:a16="http://schemas.microsoft.com/office/drawing/2014/main" id="{32693990-7DF3-40FA-AC45-ACEFB0A4E31B}"/>
              </a:ext>
            </a:extLst>
          </p:cNvPr>
          <p:cNvSpPr>
            <a:spLocks noChangeArrowheads="1"/>
          </p:cNvSpPr>
          <p:nvPr/>
        </p:nvSpPr>
        <p:spPr bwMode="auto">
          <a:xfrm>
            <a:off x="2514600" y="5486400"/>
            <a:ext cx="914400" cy="3048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Trend</a:t>
            </a:r>
          </a:p>
        </p:txBody>
      </p:sp>
      <p:sp>
        <p:nvSpPr>
          <p:cNvPr id="8222" name="Rectangle 30">
            <a:extLst>
              <a:ext uri="{FF2B5EF4-FFF2-40B4-BE49-F238E27FC236}">
                <a16:creationId xmlns:a16="http://schemas.microsoft.com/office/drawing/2014/main" id="{FDE799A1-96B0-4B77-B47F-9D557AC7CA87}"/>
              </a:ext>
            </a:extLst>
          </p:cNvPr>
          <p:cNvSpPr>
            <a:spLocks noChangeArrowheads="1"/>
          </p:cNvSpPr>
          <p:nvPr/>
        </p:nvSpPr>
        <p:spPr bwMode="auto">
          <a:xfrm>
            <a:off x="3886200" y="5638800"/>
            <a:ext cx="914400" cy="3810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Cohort</a:t>
            </a:r>
          </a:p>
        </p:txBody>
      </p:sp>
      <p:sp>
        <p:nvSpPr>
          <p:cNvPr id="8223" name="Rectangle 31">
            <a:extLst>
              <a:ext uri="{FF2B5EF4-FFF2-40B4-BE49-F238E27FC236}">
                <a16:creationId xmlns:a16="http://schemas.microsoft.com/office/drawing/2014/main" id="{B87B6F93-EABA-42B8-AF93-88480A82960E}"/>
              </a:ext>
            </a:extLst>
          </p:cNvPr>
          <p:cNvSpPr>
            <a:spLocks noChangeArrowheads="1"/>
          </p:cNvSpPr>
          <p:nvPr/>
        </p:nvSpPr>
        <p:spPr bwMode="auto">
          <a:xfrm>
            <a:off x="5257800" y="5410200"/>
            <a:ext cx="914400" cy="3810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Panel</a:t>
            </a:r>
          </a:p>
        </p:txBody>
      </p:sp>
      <p:sp>
        <p:nvSpPr>
          <p:cNvPr id="8227" name="Rectangle 35">
            <a:extLst>
              <a:ext uri="{FF2B5EF4-FFF2-40B4-BE49-F238E27FC236}">
                <a16:creationId xmlns:a16="http://schemas.microsoft.com/office/drawing/2014/main" id="{4F98013A-E204-4035-8047-944573225AB1}"/>
              </a:ext>
            </a:extLst>
          </p:cNvPr>
          <p:cNvSpPr>
            <a:spLocks noChangeArrowheads="1"/>
          </p:cNvSpPr>
          <p:nvPr/>
        </p:nvSpPr>
        <p:spPr bwMode="auto">
          <a:xfrm>
            <a:off x="6934200" y="5334000"/>
            <a:ext cx="1447800" cy="6096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Comparisons</a:t>
            </a:r>
          </a:p>
        </p:txBody>
      </p:sp>
      <p:sp>
        <p:nvSpPr>
          <p:cNvPr id="8228" name="Rectangle 36">
            <a:extLst>
              <a:ext uri="{FF2B5EF4-FFF2-40B4-BE49-F238E27FC236}">
                <a16:creationId xmlns:a16="http://schemas.microsoft.com/office/drawing/2014/main" id="{DC765AAC-C40C-447B-BE13-930A270C8DAC}"/>
              </a:ext>
            </a:extLst>
          </p:cNvPr>
          <p:cNvSpPr>
            <a:spLocks noChangeArrowheads="1"/>
          </p:cNvSpPr>
          <p:nvPr/>
        </p:nvSpPr>
        <p:spPr bwMode="auto">
          <a:xfrm>
            <a:off x="8534400" y="5334000"/>
            <a:ext cx="1447800" cy="6096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National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Survey</a:t>
            </a:r>
          </a:p>
        </p:txBody>
      </p:sp>
      <p:sp>
        <p:nvSpPr>
          <p:cNvPr id="233511" name="Line 39">
            <a:extLst>
              <a:ext uri="{FF2B5EF4-FFF2-40B4-BE49-F238E27FC236}">
                <a16:creationId xmlns:a16="http://schemas.microsoft.com/office/drawing/2014/main" id="{B3879316-8577-4374-8FA8-551A10B1E3FC}"/>
              </a:ext>
            </a:extLst>
          </p:cNvPr>
          <p:cNvSpPr>
            <a:spLocks noChangeShapeType="1"/>
          </p:cNvSpPr>
          <p:nvPr/>
        </p:nvSpPr>
        <p:spPr bwMode="auto">
          <a:xfrm>
            <a:off x="9753600" y="3200400"/>
            <a:ext cx="0" cy="228600"/>
          </a:xfrm>
          <a:prstGeom prst="line">
            <a:avLst/>
          </a:prstGeom>
          <a:noFill/>
          <a:ln w="38100">
            <a:solidFill>
              <a:srgbClr val="007254"/>
            </a:solidFill>
            <a:round/>
            <a:headEnd/>
            <a:tailEnd/>
          </a:ln>
          <a:effectLst>
            <a:prstShdw prst="shdw17" dist="17961" dir="2700000">
              <a:schemeClr val="accent1">
                <a:gamma/>
                <a:shade val="60000"/>
                <a:invGamma/>
                <a:alpha val="74998"/>
              </a:schemeClr>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964760" y="804328"/>
            <a:ext cx="6091312" cy="120582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EFFFF"/>
                </a:solidFill>
                <a:effectLst/>
                <a:uLnTx/>
                <a:uFillTx/>
                <a:latin typeface="Calibri Light" panose="020F0302020204030204"/>
                <a:ea typeface="+mn-ea"/>
                <a:cs typeface="+mn-cs"/>
              </a:rPr>
              <a:t>TIME HORIZON: CROSS-SECTIONAL</a:t>
            </a:r>
          </a:p>
        </p:txBody>
      </p:sp>
      <p:sp>
        <p:nvSpPr>
          <p:cNvPr id="3" name="Rectangle 2"/>
          <p:cNvSpPr/>
          <p:nvPr/>
        </p:nvSpPr>
        <p:spPr>
          <a:xfrm>
            <a:off x="1118381" y="2494450"/>
            <a:ext cx="5937692" cy="436355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study can be done in which data are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gathered just once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perhaps over a period of days or weeks or months, in order to answer a research question.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Example: Data were collected from  customers  just once to study their  satisfaction level.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4C446E8-7C50-4545-8CA3-4EB9E4FCC4B0}"/>
              </a:ext>
            </a:extLst>
          </p:cNvPr>
          <p:cNvPicPr>
            <a:picLocks noChangeAspect="1"/>
          </p:cNvPicPr>
          <p:nvPr/>
        </p:nvPicPr>
        <p:blipFill>
          <a:blip r:embed="rId2"/>
          <a:stretch>
            <a:fillRect/>
          </a:stretch>
        </p:blipFill>
        <p:spPr>
          <a:xfrm>
            <a:off x="7764743" y="0"/>
            <a:ext cx="4425733" cy="3036162"/>
          </a:xfrm>
          <a:prstGeom prst="rect">
            <a:avLst/>
          </a:prstGeom>
        </p:spPr>
      </p:pic>
      <p:pic>
        <p:nvPicPr>
          <p:cNvPr id="7" name="Graphic 6" descr="Statistics">
            <a:extLst>
              <a:ext uri="{FF2B5EF4-FFF2-40B4-BE49-F238E27FC236}">
                <a16:creationId xmlns:a16="http://schemas.microsoft.com/office/drawing/2014/main" id="{5A682891-5273-47F8-BDA5-B4A38B240D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8874" y="3036162"/>
            <a:ext cx="2757470" cy="2757470"/>
          </a:xfrm>
          <a:prstGeom prst="rect">
            <a:avLst/>
          </a:prstGeom>
        </p:spPr>
      </p:pic>
    </p:spTree>
    <p:extLst>
      <p:ext uri="{BB962C8B-B14F-4D97-AF65-F5344CB8AC3E}">
        <p14:creationId xmlns:p14="http://schemas.microsoft.com/office/powerpoint/2010/main" val="1968061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0" y="56441"/>
            <a:ext cx="6797405" cy="526875"/>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Light" panose="020F0302020204030204"/>
                <a:ea typeface="+mn-ea"/>
                <a:cs typeface="+mn-cs"/>
              </a:rPr>
              <a:t>LONGITUDINAL STUDIES</a:t>
            </a:r>
          </a:p>
        </p:txBody>
      </p:sp>
      <p:sp>
        <p:nvSpPr>
          <p:cNvPr id="3" name="Rectangle 2"/>
          <p:cNvSpPr/>
          <p:nvPr/>
        </p:nvSpPr>
        <p:spPr>
          <a:xfrm>
            <a:off x="195667" y="639756"/>
            <a:ext cx="7997556" cy="2696567"/>
          </a:xfrm>
          <a:prstGeom prst="rect">
            <a:avLst/>
          </a:prstGeom>
        </p:spPr>
        <p:txBody>
          <a:bodyPr vert="horz" lIns="91440" tIns="45720" rIns="91440" bIns="45720" rtlCol="0">
            <a:normAutofit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researcher might want to study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people or phenomena at more than one point in time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order to answer the research question.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study employees‘ behavior before and after a change in the top management, so as to know what effects the change accomplished. Data are gathered at two different points in time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Graphic 6" descr="Statistics">
            <a:extLst>
              <a:ext uri="{FF2B5EF4-FFF2-40B4-BE49-F238E27FC236}">
                <a16:creationId xmlns:a16="http://schemas.microsoft.com/office/drawing/2014/main" id="{5A682891-5273-47F8-BDA5-B4A38B240D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11290" y="168169"/>
            <a:ext cx="3585043" cy="2794786"/>
          </a:xfrm>
          <a:prstGeom prst="rect">
            <a:avLst/>
          </a:prstGeom>
        </p:spPr>
      </p:pic>
      <p:sp>
        <p:nvSpPr>
          <p:cNvPr id="8" name="TextBox 7">
            <a:extLst>
              <a:ext uri="{FF2B5EF4-FFF2-40B4-BE49-F238E27FC236}">
                <a16:creationId xmlns:a16="http://schemas.microsoft.com/office/drawing/2014/main" id="{819C0621-C415-42B1-A8C7-E94BDB9357EF}"/>
              </a:ext>
            </a:extLst>
          </p:cNvPr>
          <p:cNvSpPr txBox="1"/>
          <p:nvPr/>
        </p:nvSpPr>
        <p:spPr>
          <a:xfrm>
            <a:off x="3048" y="3141662"/>
            <a:ext cx="12188952" cy="1200329"/>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PANEL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Panel studies describe information about the same cases at two or more points in time. (referred to as waves)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Respondents interviewed at wave one of a survey are interviewed again at wave two,.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Effects of smoking at two points in time</a:t>
            </a: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F27BA91-1CCE-4DAB-A849-4B7E8DA6C9BD}"/>
              </a:ext>
            </a:extLst>
          </p:cNvPr>
          <p:cNvSpPr txBox="1"/>
          <p:nvPr/>
        </p:nvSpPr>
        <p:spPr>
          <a:xfrm>
            <a:off x="-2" y="4448812"/>
            <a:ext cx="12188951" cy="923330"/>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TREND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Trend studies use cross-sections at two or more points in time to examine change over time. The Virginia Slims Opinion Poll asked various questions about women at six points in time. Example Opinion pools study over three years</a:t>
            </a: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AB1C81A-1A20-4766-8F82-5C48A825DC51}"/>
              </a:ext>
            </a:extLst>
          </p:cNvPr>
          <p:cNvSpPr txBox="1"/>
          <p:nvPr/>
        </p:nvSpPr>
        <p:spPr>
          <a:xfrm>
            <a:off x="3049" y="5546098"/>
            <a:ext cx="12188951" cy="1231106"/>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Cohort surveys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Respondents are followed from an identical point in their life onwards, often from birth. These surveys prove very useful to study child development over time, change in marital circumstances or health for instance among people belonging to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generation. </a:t>
            </a: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188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6000" b="1" dirty="0"/>
              <a:t>6. Data Collection and Analysis</a:t>
            </a:r>
            <a:endParaRPr lang="en-MY" dirty="0"/>
          </a:p>
        </p:txBody>
      </p:sp>
    </p:spTree>
    <p:extLst>
      <p:ext uri="{BB962C8B-B14F-4D97-AF65-F5344CB8AC3E}">
        <p14:creationId xmlns:p14="http://schemas.microsoft.com/office/powerpoint/2010/main" val="22439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7C565-422B-43E2-A5E8-3F01F0431E00}"/>
              </a:ext>
            </a:extLst>
          </p:cNvPr>
          <p:cNvSpPr>
            <a:spLocks noGrp="1"/>
          </p:cNvSpPr>
          <p:nvPr>
            <p:ph type="title"/>
          </p:nvPr>
        </p:nvSpPr>
        <p:spPr>
          <a:xfrm>
            <a:off x="0" y="0"/>
            <a:ext cx="10987314" cy="1001487"/>
          </a:xfrm>
        </p:spPr>
        <p:txBody>
          <a:bodyPr>
            <a:normAutofit fontScale="90000"/>
          </a:bodyPr>
          <a:lstStyle/>
          <a:p>
            <a:r>
              <a:rPr lang="en-MY" sz="6700" dirty="0">
                <a:latin typeface="Aharoni" panose="02010803020104030203" pitchFamily="2" charset="-79"/>
                <a:cs typeface="Aharoni" panose="02010803020104030203" pitchFamily="2" charset="-79"/>
              </a:rPr>
              <a:t>6.</a:t>
            </a:r>
            <a:r>
              <a:rPr lang="en-MY" sz="3600" dirty="0">
                <a:latin typeface="Aharoni" panose="02010803020104030203" pitchFamily="2" charset="-79"/>
                <a:cs typeface="Aharoni" panose="02010803020104030203" pitchFamily="2" charset="-79"/>
              </a:rPr>
              <a:t> </a:t>
            </a:r>
            <a:r>
              <a:rPr lang="en-MY" dirty="0">
                <a:solidFill>
                  <a:srgbClr val="FF0000"/>
                </a:solidFill>
                <a:latin typeface="Aharoni" panose="02010803020104030203" pitchFamily="2" charset="-79"/>
                <a:cs typeface="Aharoni" panose="02010803020104030203" pitchFamily="2" charset="-79"/>
              </a:rPr>
              <a:t>Data Collection and Data Analysis</a:t>
            </a:r>
            <a:endParaRPr lang="en-MY" sz="3600" dirty="0">
              <a:solidFill>
                <a:srgbClr val="FF0000"/>
              </a:solidFill>
              <a:latin typeface="Aharoni" panose="02010803020104030203" pitchFamily="2" charset="-79"/>
              <a:cs typeface="Aharoni" panose="02010803020104030203" pitchFamily="2" charset="-79"/>
            </a:endParaRPr>
          </a:p>
        </p:txBody>
      </p:sp>
      <p:pic>
        <p:nvPicPr>
          <p:cNvPr id="3" name="Content Placeholder 3" descr="A close up of a logo&#10;&#10;Description automatically generated">
            <a:extLst>
              <a:ext uri="{FF2B5EF4-FFF2-40B4-BE49-F238E27FC236}">
                <a16:creationId xmlns:a16="http://schemas.microsoft.com/office/drawing/2014/main" id="{5991B985-97E5-4E1F-92DE-04A788FF0CC5}"/>
              </a:ext>
            </a:extLst>
          </p:cNvPr>
          <p:cNvPicPr>
            <a:picLocks noChangeAspect="1"/>
          </p:cNvPicPr>
          <p:nvPr/>
        </p:nvPicPr>
        <p:blipFill rotWithShape="1">
          <a:blip r:embed="rId2"/>
          <a:srcRect r="10650"/>
          <a:stretch/>
        </p:blipFill>
        <p:spPr>
          <a:xfrm>
            <a:off x="20" y="1001487"/>
            <a:ext cx="7416780" cy="5856514"/>
          </a:xfrm>
          <a:prstGeom prst="rect">
            <a:avLst/>
          </a:prstGeom>
          <a:ln>
            <a:solidFill>
              <a:schemeClr val="accent1"/>
            </a:solidFill>
          </a:ln>
        </p:spPr>
      </p:pic>
      <p:sp>
        <p:nvSpPr>
          <p:cNvPr id="4" name="TextBox 3">
            <a:extLst>
              <a:ext uri="{FF2B5EF4-FFF2-40B4-BE49-F238E27FC236}">
                <a16:creationId xmlns:a16="http://schemas.microsoft.com/office/drawing/2014/main" id="{E36331CD-8334-4845-9FD8-021923724C26}"/>
              </a:ext>
            </a:extLst>
          </p:cNvPr>
          <p:cNvSpPr txBox="1"/>
          <p:nvPr/>
        </p:nvSpPr>
        <p:spPr>
          <a:xfrm>
            <a:off x="7576457" y="1204686"/>
            <a:ext cx="4615543" cy="5109091"/>
          </a:xfrm>
          <a:prstGeom prst="rect">
            <a:avLst/>
          </a:prstGeom>
          <a:noFill/>
          <a:ln>
            <a:solidFill>
              <a:schemeClr val="accent1"/>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t>Sampling – Sample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t>Data Collection Instrumentation</a:t>
            </a: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t>Data Processing</a:t>
            </a: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t>Data Analysis (Reliability and Validity)</a:t>
            </a:r>
            <a:br>
              <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Arrow: Left 6">
            <a:extLst>
              <a:ext uri="{FF2B5EF4-FFF2-40B4-BE49-F238E27FC236}">
                <a16:creationId xmlns:a16="http://schemas.microsoft.com/office/drawing/2014/main" id="{23BD0F27-664F-488D-A8E6-F857E614E649}"/>
              </a:ext>
            </a:extLst>
          </p:cNvPr>
          <p:cNvSpPr/>
          <p:nvPr/>
        </p:nvSpPr>
        <p:spPr>
          <a:xfrm>
            <a:off x="1944914" y="3309257"/>
            <a:ext cx="5631543" cy="1197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237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7AB981-C42E-40B3-9FC7-F1C73E9DD22C}"/>
              </a:ext>
            </a:extLst>
          </p:cNvPr>
          <p:cNvSpPr>
            <a:spLocks noGrp="1" noChangeArrowheads="1"/>
          </p:cNvSpPr>
          <p:nvPr>
            <p:ph type="title"/>
          </p:nvPr>
        </p:nvSpPr>
        <p:spPr>
          <a:xfrm>
            <a:off x="81281" y="619126"/>
            <a:ext cx="10397014" cy="906462"/>
          </a:xfrm>
        </p:spPr>
        <p:txBody>
          <a:bodyPr/>
          <a:lstStyle/>
          <a:p>
            <a:r>
              <a:rPr lang="en-US" altLang="en-US" dirty="0">
                <a:solidFill>
                  <a:schemeClr val="accent5">
                    <a:lumMod val="50000"/>
                  </a:schemeClr>
                </a:solidFill>
                <a:latin typeface="Arial" panose="020B0604020202020204" pitchFamily="34" charset="0"/>
                <a:ea typeface="ＭＳ Ｐゴシック" panose="020B0600070205080204" pitchFamily="34" charset="-128"/>
              </a:rPr>
              <a:t>Populations and Samples</a:t>
            </a:r>
          </a:p>
        </p:txBody>
      </p:sp>
      <p:sp>
        <p:nvSpPr>
          <p:cNvPr id="10243" name="Oval 3">
            <a:extLst>
              <a:ext uri="{FF2B5EF4-FFF2-40B4-BE49-F238E27FC236}">
                <a16:creationId xmlns:a16="http://schemas.microsoft.com/office/drawing/2014/main" id="{93EE2969-4971-4C92-9877-1273802BADB9}"/>
              </a:ext>
            </a:extLst>
          </p:cNvPr>
          <p:cNvSpPr>
            <a:spLocks noChangeArrowheads="1"/>
          </p:cNvSpPr>
          <p:nvPr/>
        </p:nvSpPr>
        <p:spPr bwMode="auto">
          <a:xfrm>
            <a:off x="647700" y="1525588"/>
            <a:ext cx="3200400" cy="2438400"/>
          </a:xfrm>
          <a:prstGeom prst="ellipse">
            <a:avLst/>
          </a:prstGeom>
          <a:solidFill>
            <a:schemeClr val="accent1"/>
          </a:solidFill>
          <a:ln w="9525">
            <a:round/>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244" name="Oval 4">
            <a:extLst>
              <a:ext uri="{FF2B5EF4-FFF2-40B4-BE49-F238E27FC236}">
                <a16:creationId xmlns:a16="http://schemas.microsoft.com/office/drawing/2014/main" id="{FD5242D0-FA8A-4445-A47E-5F4E60142FE5}"/>
              </a:ext>
            </a:extLst>
          </p:cNvPr>
          <p:cNvSpPr>
            <a:spLocks noChangeArrowheads="1"/>
          </p:cNvSpPr>
          <p:nvPr/>
        </p:nvSpPr>
        <p:spPr bwMode="auto">
          <a:xfrm>
            <a:off x="1371600" y="3071855"/>
            <a:ext cx="1752600" cy="685800"/>
          </a:xfrm>
          <a:prstGeom prst="ellipse">
            <a:avLst/>
          </a:prstGeom>
          <a:solidFill>
            <a:schemeClr val="bg1"/>
          </a:solidFill>
          <a:ln w="9525">
            <a:round/>
            <a:headEnd/>
            <a:tailEnd/>
          </a:ln>
          <a:scene3d>
            <a:camera prst="legacyPerspectiveBottom"/>
            <a:lightRig rig="legacyFlat3" dir="t"/>
          </a:scene3d>
          <a:sp3d extrusionH="887400" prstMaterial="legacyMatte">
            <a:bevelT w="13500" h="13500" prst="angle"/>
            <a:bevelB w="13500" h="13500" prst="angle"/>
            <a:extrusionClr>
              <a:schemeClr val="bg1"/>
            </a:extrusionClr>
            <a:contourClr>
              <a:schemeClr val="bg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44546A"/>
                </a:solidFill>
                <a:effectLst/>
                <a:uLnTx/>
                <a:uFillTx/>
                <a:latin typeface="Arial" panose="020B0604020202020204" pitchFamily="34" charset="0"/>
                <a:ea typeface="ＭＳ Ｐゴシック" panose="020B0600070205080204" pitchFamily="34" charset="-128"/>
                <a:cs typeface="Arial" panose="020B0604020202020204" pitchFamily="34" charset="0"/>
              </a:rPr>
              <a:t>Sample</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245" name="Text Box 5">
            <a:extLst>
              <a:ext uri="{FF2B5EF4-FFF2-40B4-BE49-F238E27FC236}">
                <a16:creationId xmlns:a16="http://schemas.microsoft.com/office/drawing/2014/main" id="{35B9370F-9FDD-4BFA-ACF4-ADC87D2A8398}"/>
              </a:ext>
            </a:extLst>
          </p:cNvPr>
          <p:cNvSpPr txBox="1">
            <a:spLocks noChangeArrowheads="1"/>
          </p:cNvSpPr>
          <p:nvPr/>
        </p:nvSpPr>
        <p:spPr bwMode="auto">
          <a:xfrm>
            <a:off x="1227931" y="2157455"/>
            <a:ext cx="2039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Target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Population</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246" name="Oval 6">
            <a:extLst>
              <a:ext uri="{FF2B5EF4-FFF2-40B4-BE49-F238E27FC236}">
                <a16:creationId xmlns:a16="http://schemas.microsoft.com/office/drawing/2014/main" id="{4B2F2CD0-A4AE-4D12-B902-FBEA8B3779C4}"/>
              </a:ext>
            </a:extLst>
          </p:cNvPr>
          <p:cNvSpPr>
            <a:spLocks noChangeArrowheads="1"/>
          </p:cNvSpPr>
          <p:nvPr/>
        </p:nvSpPr>
        <p:spPr bwMode="auto">
          <a:xfrm>
            <a:off x="5634789" y="2448010"/>
            <a:ext cx="1752600" cy="685800"/>
          </a:xfrm>
          <a:prstGeom prst="ellipse">
            <a:avLst/>
          </a:prstGeom>
          <a:solidFill>
            <a:schemeClr val="bg1"/>
          </a:solidFill>
          <a:ln w="9525">
            <a:round/>
            <a:headEnd/>
            <a:tailEnd/>
          </a:ln>
          <a:scene3d>
            <a:camera prst="legacyPerspectiveBottom"/>
            <a:lightRig rig="legacyFlat3" dir="t"/>
          </a:scene3d>
          <a:sp3d extrusionH="887400" prstMaterial="legacyMatte">
            <a:bevelT w="13500" h="13500" prst="angle"/>
            <a:bevelB w="13500" h="13500" prst="angle"/>
            <a:extrusionClr>
              <a:schemeClr val="bg1"/>
            </a:extrusionClr>
            <a:contourClr>
              <a:schemeClr val="bg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44546A"/>
                </a:solidFill>
                <a:effectLst/>
                <a:uLnTx/>
                <a:uFillTx/>
                <a:latin typeface="Arial" panose="020B0604020202020204" pitchFamily="34" charset="0"/>
                <a:ea typeface="ＭＳ Ｐゴシック" panose="020B0600070205080204" pitchFamily="34" charset="-128"/>
                <a:cs typeface="Arial" panose="020B0604020202020204" pitchFamily="34" charset="0"/>
              </a:rPr>
              <a:t>Sample</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247" name="AutoShape 7">
            <a:extLst>
              <a:ext uri="{FF2B5EF4-FFF2-40B4-BE49-F238E27FC236}">
                <a16:creationId xmlns:a16="http://schemas.microsoft.com/office/drawing/2014/main" id="{C7B387C5-BCFA-470E-817D-AC4009D160DA}"/>
              </a:ext>
            </a:extLst>
          </p:cNvPr>
          <p:cNvSpPr>
            <a:spLocks noChangeArrowheads="1"/>
          </p:cNvSpPr>
          <p:nvPr/>
        </p:nvSpPr>
        <p:spPr bwMode="auto">
          <a:xfrm>
            <a:off x="3471113" y="2608580"/>
            <a:ext cx="2209800" cy="381000"/>
          </a:xfrm>
          <a:prstGeom prst="rightArrow">
            <a:avLst>
              <a:gd name="adj1" fmla="val 50000"/>
              <a:gd name="adj2" fmla="val 145000"/>
            </a:avLst>
          </a:prstGeom>
          <a:solidFill>
            <a:schemeClr val="accent2"/>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78327558-9463-485A-B618-3ACF3B37141B}"/>
              </a:ext>
            </a:extLst>
          </p:cNvPr>
          <p:cNvSpPr txBox="1"/>
          <p:nvPr/>
        </p:nvSpPr>
        <p:spPr>
          <a:xfrm>
            <a:off x="162560" y="27057"/>
            <a:ext cx="5376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4400" b="1" i="0" u="none" strike="noStrike" kern="1200" cap="none" spc="0" normalizeH="0" baseline="0" noProof="0" dirty="0">
                <a:ln>
                  <a:noFill/>
                </a:ln>
                <a:solidFill>
                  <a:srgbClr val="FF0000"/>
                </a:solidFill>
                <a:effectLst/>
                <a:uLnTx/>
                <a:uFillTx/>
                <a:latin typeface="Calibri" panose="020F0502020204030204"/>
                <a:ea typeface="+mn-ea"/>
                <a:cs typeface="+mn-cs"/>
              </a:rPr>
              <a:t>Sampling </a:t>
            </a:r>
          </a:p>
        </p:txBody>
      </p:sp>
      <p:pic>
        <p:nvPicPr>
          <p:cNvPr id="3" name="Picture 2">
            <a:extLst>
              <a:ext uri="{FF2B5EF4-FFF2-40B4-BE49-F238E27FC236}">
                <a16:creationId xmlns:a16="http://schemas.microsoft.com/office/drawing/2014/main" id="{4848D7D5-0CEF-47BF-990C-86C7E06F57A9}"/>
              </a:ext>
            </a:extLst>
          </p:cNvPr>
          <p:cNvPicPr>
            <a:picLocks noChangeAspect="1"/>
          </p:cNvPicPr>
          <p:nvPr/>
        </p:nvPicPr>
        <p:blipFill>
          <a:blip r:embed="rId2"/>
          <a:stretch>
            <a:fillRect/>
          </a:stretch>
        </p:blipFill>
        <p:spPr>
          <a:xfrm>
            <a:off x="7692593" y="1"/>
            <a:ext cx="4531360" cy="3963987"/>
          </a:xfrm>
          <a:prstGeom prst="rect">
            <a:avLst/>
          </a:prstGeom>
        </p:spPr>
      </p:pic>
      <p:sp>
        <p:nvSpPr>
          <p:cNvPr id="13" name="TextBox 12">
            <a:extLst>
              <a:ext uri="{FF2B5EF4-FFF2-40B4-BE49-F238E27FC236}">
                <a16:creationId xmlns:a16="http://schemas.microsoft.com/office/drawing/2014/main" id="{3F8A2E64-8FC2-4989-BBE7-FE8927346E77}"/>
              </a:ext>
            </a:extLst>
          </p:cNvPr>
          <p:cNvSpPr txBox="1"/>
          <p:nvPr/>
        </p:nvSpPr>
        <p:spPr>
          <a:xfrm>
            <a:off x="0" y="4025943"/>
            <a:ext cx="12192000" cy="280384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Nonprobability sampling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Most common sampling methods 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Purposive sampling/Judgement sampling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Select participants according to pre-selected criteria relevant to a particular research question.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Quota sampling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the researcher needs a specific number of participants, quota sampling is better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22" name="Rectangle 2">
            <a:extLst>
              <a:ext uri="{FF2B5EF4-FFF2-40B4-BE49-F238E27FC236}">
                <a16:creationId xmlns:a16="http://schemas.microsoft.com/office/drawing/2014/main" id="{752AB5C6-5568-4CCD-AAA3-C5245977AFB9}"/>
              </a:ext>
            </a:extLst>
          </p:cNvPr>
          <p:cNvSpPr>
            <a:spLocks noGrp="1" noChangeArrowheads="1"/>
          </p:cNvSpPr>
          <p:nvPr>
            <p:ph type="title"/>
          </p:nvPr>
        </p:nvSpPr>
        <p:spPr>
          <a:xfrm>
            <a:off x="643467" y="321734"/>
            <a:ext cx="10905066" cy="1135737"/>
          </a:xfrm>
        </p:spPr>
        <p:txBody>
          <a:bodyPr>
            <a:normAutofit/>
          </a:bodyPr>
          <a:lstStyle/>
          <a:p>
            <a:pPr eaLnBrk="1" hangingPunct="1"/>
            <a:r>
              <a:rPr lang="en-GB" altLang="en-US" sz="3600" b="1" dirty="0">
                <a:solidFill>
                  <a:srgbClr val="FF0000"/>
                </a:solidFill>
                <a:latin typeface="Arial" panose="020B0604020202020204" pitchFamily="34" charset="0"/>
              </a:rPr>
              <a:t>What is research philosophy </a:t>
            </a:r>
          </a:p>
        </p:txBody>
      </p:sp>
      <p:sp>
        <p:nvSpPr>
          <p:cNvPr id="5123" name="Rectangle 3">
            <a:extLst>
              <a:ext uri="{FF2B5EF4-FFF2-40B4-BE49-F238E27FC236}">
                <a16:creationId xmlns:a16="http://schemas.microsoft.com/office/drawing/2014/main" id="{3A189290-0132-4013-A780-21A4B3BC6BFE}"/>
              </a:ext>
            </a:extLst>
          </p:cNvPr>
          <p:cNvSpPr>
            <a:spLocks noGrp="1" noChangeArrowheads="1"/>
          </p:cNvSpPr>
          <p:nvPr>
            <p:ph type="body" idx="1"/>
          </p:nvPr>
        </p:nvSpPr>
        <p:spPr>
          <a:xfrm>
            <a:off x="0" y="1117600"/>
            <a:ext cx="12192000" cy="5059363"/>
          </a:xfrm>
        </p:spPr>
        <p:txBody>
          <a:bodyPr>
            <a:normAutofit/>
          </a:bodyPr>
          <a:lstStyle/>
          <a:p>
            <a:pPr eaLnBrk="1" hangingPunct="1">
              <a:buFontTx/>
              <a:buNone/>
            </a:pPr>
            <a:endParaRPr lang="en-GB" altLang="en-US" sz="2000" dirty="0">
              <a:latin typeface="Arial" panose="020B0604020202020204" pitchFamily="34" charset="0"/>
            </a:endParaRPr>
          </a:p>
          <a:p>
            <a:pPr eaLnBrk="1" hangingPunct="1">
              <a:buFontTx/>
              <a:buNone/>
            </a:pPr>
            <a:r>
              <a:rPr lang="en-GB" altLang="en-US" sz="2000" dirty="0">
                <a:latin typeface="Arial" panose="020B0604020202020204" pitchFamily="34" charset="0"/>
              </a:rPr>
              <a:t> ‘</a:t>
            </a:r>
            <a:r>
              <a:rPr lang="en-GB" altLang="en-US" sz="3600" dirty="0">
                <a:latin typeface="Arial" panose="020B0604020202020204" pitchFamily="34" charset="0"/>
              </a:rPr>
              <a:t>Research philosophy is an over-arching term relating to the development of knowledge and the nature of that knowledge’ </a:t>
            </a:r>
            <a:r>
              <a:rPr lang="en-GB" altLang="en-US" sz="2000" dirty="0">
                <a:latin typeface="Arial" panose="020B0604020202020204" pitchFamily="34" charset="0"/>
              </a:rPr>
              <a:t> Adapted from Saunders </a:t>
            </a:r>
            <a:r>
              <a:rPr lang="en-GB" altLang="en-US" sz="2000" i="1" dirty="0">
                <a:latin typeface="Arial" panose="020B0604020202020204" pitchFamily="34" charset="0"/>
              </a:rPr>
              <a:t>et al</a:t>
            </a:r>
            <a:r>
              <a:rPr lang="en-GB" altLang="en-US" sz="2000" dirty="0">
                <a:latin typeface="Arial" panose="020B0604020202020204" pitchFamily="34" charset="0"/>
              </a:rPr>
              <a:t>, (2016)</a:t>
            </a:r>
          </a:p>
          <a:p>
            <a:pPr eaLnBrk="1" hangingPunct="1">
              <a:buFontTx/>
              <a:buNone/>
            </a:pPr>
            <a:endParaRPr lang="en-GB" altLang="en-US" sz="2000" dirty="0">
              <a:latin typeface="Arial" panose="020B0604020202020204" pitchFamily="34" charset="0"/>
            </a:endParaRPr>
          </a:p>
          <a:p>
            <a:pPr eaLnBrk="1" hangingPunct="1">
              <a:buFontTx/>
              <a:buNone/>
            </a:pPr>
            <a:r>
              <a:rPr lang="en-GB" altLang="en-US" sz="3200" dirty="0">
                <a:latin typeface="Arial" panose="020B0604020202020204" pitchFamily="34" charset="0"/>
              </a:rPr>
              <a:t>Beliefs and assumptions</a:t>
            </a:r>
            <a:r>
              <a:rPr lang="en-GB" altLang="en-US" sz="2000" dirty="0">
                <a:latin typeface="Arial" panose="020B0604020202020204" pitchFamily="34" charset="0"/>
              </a:rPr>
              <a:t>. </a:t>
            </a: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09"/>
            <a:ext cx="7042150" cy="446636"/>
          </a:xfrm>
        </p:spPr>
        <p:txBody>
          <a:bodyPr>
            <a:normAutofit fontScale="90000"/>
          </a:bodyPr>
          <a:lstStyle/>
          <a:p>
            <a:r>
              <a:rPr lang="en-US" b="1" dirty="0">
                <a:solidFill>
                  <a:srgbClr val="FF0000"/>
                </a:solidFill>
              </a:rPr>
              <a:t>Sampling  Quantitative</a:t>
            </a:r>
          </a:p>
        </p:txBody>
      </p:sp>
      <p:sp>
        <p:nvSpPr>
          <p:cNvPr id="3" name="Content Placeholder 2"/>
          <p:cNvSpPr>
            <a:spLocks noGrp="1"/>
          </p:cNvSpPr>
          <p:nvPr>
            <p:ph idx="1"/>
          </p:nvPr>
        </p:nvSpPr>
        <p:spPr>
          <a:xfrm>
            <a:off x="11953461" y="685800"/>
            <a:ext cx="145774" cy="6019800"/>
          </a:xfrm>
        </p:spPr>
        <p:txBody>
          <a:bodyPr>
            <a:normAutofit/>
          </a:bodyPr>
          <a:lstStyle/>
          <a:p>
            <a:pPr marL="0" indent="0">
              <a:buNone/>
            </a:pPr>
            <a:endParaRPr lang="en-US"/>
          </a:p>
          <a:p>
            <a:pPr marL="0" indent="0">
              <a:buNone/>
            </a:pPr>
            <a:endParaRPr lang="en-US"/>
          </a:p>
          <a:p>
            <a:pPr marL="0" indent="0">
              <a:buNone/>
            </a:pPr>
            <a:endParaRPr lang="en-US" dirty="0"/>
          </a:p>
        </p:txBody>
      </p:sp>
      <p:sp>
        <p:nvSpPr>
          <p:cNvPr id="6" name="Rectangle 5">
            <a:extLst>
              <a:ext uri="{FF2B5EF4-FFF2-40B4-BE49-F238E27FC236}">
                <a16:creationId xmlns:a16="http://schemas.microsoft.com/office/drawing/2014/main" id="{D08B19D1-9FE0-4A84-968B-EC98E72D95B2}"/>
              </a:ext>
            </a:extLst>
          </p:cNvPr>
          <p:cNvSpPr/>
          <p:nvPr/>
        </p:nvSpPr>
        <p:spPr>
          <a:xfrm>
            <a:off x="0" y="474345"/>
            <a:ext cx="11953462" cy="64325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Defining the population:  Who is qualified to provide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Sampling begin with precisely defining the target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Ensure the qualification criteria 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Determining the sample frame: A listing of the target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sampling frame is a representation of all the elements in the population from whish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sample is drawn.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Determining the sampling design:  ( Two types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Probability sampling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elements in the population have some known probability of being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selected as sample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Nonprobability sampling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elements do not have a known  chance of being selected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sample subject.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Sample size – How many respondents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Sample size to represent the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Quantitative: 80-100 respondents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agree with Supervisor</a:t>
            </a: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 Qualitative :  5-10  (</a:t>
            </a: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agree with Supervisor</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7412C4D-830F-45B5-9917-EA6DBBAE8BB5}"/>
              </a:ext>
            </a:extLst>
          </p:cNvPr>
          <p:cNvPicPr>
            <a:picLocks noChangeAspect="1"/>
          </p:cNvPicPr>
          <p:nvPr/>
        </p:nvPicPr>
        <p:blipFill>
          <a:blip r:embed="rId2"/>
          <a:stretch>
            <a:fillRect/>
          </a:stretch>
        </p:blipFill>
        <p:spPr>
          <a:xfrm>
            <a:off x="7734162" y="82781"/>
            <a:ext cx="4457838" cy="1978248"/>
          </a:xfrm>
          <a:prstGeom prst="rect">
            <a:avLst/>
          </a:prstGeom>
        </p:spPr>
      </p:pic>
    </p:spTree>
    <p:extLst>
      <p:ext uri="{BB962C8B-B14F-4D97-AF65-F5344CB8AC3E}">
        <p14:creationId xmlns:p14="http://schemas.microsoft.com/office/powerpoint/2010/main" val="769641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2EAFDEF-2798-412C-B47E-7D12A0E49709}"/>
              </a:ext>
            </a:extLst>
          </p:cNvPr>
          <p:cNvSpPr>
            <a:spLocks noGrp="1" noChangeArrowheads="1"/>
          </p:cNvSpPr>
          <p:nvPr>
            <p:ph type="title"/>
          </p:nvPr>
        </p:nvSpPr>
        <p:spPr>
          <a:xfrm>
            <a:off x="838200" y="365126"/>
            <a:ext cx="10515600" cy="258988"/>
          </a:xfrm>
        </p:spPr>
        <p:txBody>
          <a:bodyPr>
            <a:normAutofit fontScale="90000"/>
          </a:bodyPr>
          <a:lstStyle/>
          <a:p>
            <a:r>
              <a:rPr lang="en-US" altLang="en-US" b="1" dirty="0">
                <a:solidFill>
                  <a:srgbClr val="FF0000"/>
                </a:solidFill>
                <a:latin typeface="Arial" panose="020B0604020202020204" pitchFamily="34" charset="0"/>
                <a:ea typeface="ＭＳ Ｐゴシック" panose="020B0600070205080204" pitchFamily="34" charset="-128"/>
              </a:rPr>
              <a:t>Types of Quantitative Sampling</a:t>
            </a:r>
          </a:p>
        </p:txBody>
      </p:sp>
      <p:sp>
        <p:nvSpPr>
          <p:cNvPr id="12291" name="Text Box 3">
            <a:extLst>
              <a:ext uri="{FF2B5EF4-FFF2-40B4-BE49-F238E27FC236}">
                <a16:creationId xmlns:a16="http://schemas.microsoft.com/office/drawing/2014/main" id="{81AE2F1F-6752-4F30-BC3E-D4AA0D5EF214}"/>
              </a:ext>
            </a:extLst>
          </p:cNvPr>
          <p:cNvSpPr txBox="1">
            <a:spLocks noChangeArrowheads="1"/>
          </p:cNvSpPr>
          <p:nvPr/>
        </p:nvSpPr>
        <p:spPr bwMode="auto">
          <a:xfrm>
            <a:off x="3372382" y="844324"/>
            <a:ext cx="52742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Quantitative Sampling Strategies</a:t>
            </a:r>
          </a:p>
        </p:txBody>
      </p:sp>
      <p:sp>
        <p:nvSpPr>
          <p:cNvPr id="12292" name="Line 4">
            <a:extLst>
              <a:ext uri="{FF2B5EF4-FFF2-40B4-BE49-F238E27FC236}">
                <a16:creationId xmlns:a16="http://schemas.microsoft.com/office/drawing/2014/main" id="{9A86A9EF-F7F9-4A5E-9140-ACBD0301522B}"/>
              </a:ext>
            </a:extLst>
          </p:cNvPr>
          <p:cNvSpPr>
            <a:spLocks noChangeShapeType="1"/>
          </p:cNvSpPr>
          <p:nvPr/>
        </p:nvSpPr>
        <p:spPr bwMode="auto">
          <a:xfrm>
            <a:off x="5835650" y="1507900"/>
            <a:ext cx="0" cy="5794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3" name="Line 5">
            <a:extLst>
              <a:ext uri="{FF2B5EF4-FFF2-40B4-BE49-F238E27FC236}">
                <a16:creationId xmlns:a16="http://schemas.microsoft.com/office/drawing/2014/main" id="{ED21A514-CE25-414C-BD8F-A71A4955016B}"/>
              </a:ext>
            </a:extLst>
          </p:cNvPr>
          <p:cNvSpPr>
            <a:spLocks noChangeShapeType="1"/>
          </p:cNvSpPr>
          <p:nvPr/>
        </p:nvSpPr>
        <p:spPr bwMode="auto">
          <a:xfrm>
            <a:off x="3733800" y="2093686"/>
            <a:ext cx="5029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4" name="Line 6">
            <a:extLst>
              <a:ext uri="{FF2B5EF4-FFF2-40B4-BE49-F238E27FC236}">
                <a16:creationId xmlns:a16="http://schemas.microsoft.com/office/drawing/2014/main" id="{29E847A4-FFCD-4CB6-BF40-8EE90EA47748}"/>
              </a:ext>
            </a:extLst>
          </p:cNvPr>
          <p:cNvSpPr>
            <a:spLocks noChangeShapeType="1"/>
          </p:cNvSpPr>
          <p:nvPr/>
        </p:nvSpPr>
        <p:spPr bwMode="auto">
          <a:xfrm>
            <a:off x="3733800" y="2093686"/>
            <a:ext cx="0" cy="4143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5" name="Line 7">
            <a:extLst>
              <a:ext uri="{FF2B5EF4-FFF2-40B4-BE49-F238E27FC236}">
                <a16:creationId xmlns:a16="http://schemas.microsoft.com/office/drawing/2014/main" id="{DC5A6D48-E06A-4284-8B8D-EC59C0E8EE61}"/>
              </a:ext>
            </a:extLst>
          </p:cNvPr>
          <p:cNvSpPr>
            <a:spLocks noChangeShapeType="1"/>
          </p:cNvSpPr>
          <p:nvPr/>
        </p:nvSpPr>
        <p:spPr bwMode="auto">
          <a:xfrm>
            <a:off x="8763000" y="2093686"/>
            <a:ext cx="0" cy="4143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6" name="Text Box 8">
            <a:extLst>
              <a:ext uri="{FF2B5EF4-FFF2-40B4-BE49-F238E27FC236}">
                <a16:creationId xmlns:a16="http://schemas.microsoft.com/office/drawing/2014/main" id="{469B86C1-E501-4BA4-894E-80032593E9AA}"/>
              </a:ext>
            </a:extLst>
          </p:cNvPr>
          <p:cNvSpPr txBox="1">
            <a:spLocks noChangeArrowheads="1"/>
          </p:cNvSpPr>
          <p:nvPr/>
        </p:nvSpPr>
        <p:spPr bwMode="auto">
          <a:xfrm>
            <a:off x="2466976" y="2463574"/>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Probability Sampling</a:t>
            </a:r>
          </a:p>
        </p:txBody>
      </p:sp>
      <p:sp>
        <p:nvSpPr>
          <p:cNvPr id="12297" name="Text Box 9">
            <a:extLst>
              <a:ext uri="{FF2B5EF4-FFF2-40B4-BE49-F238E27FC236}">
                <a16:creationId xmlns:a16="http://schemas.microsoft.com/office/drawing/2014/main" id="{27412290-E877-4838-B8B8-C02FE9748E52}"/>
              </a:ext>
            </a:extLst>
          </p:cNvPr>
          <p:cNvSpPr txBox="1">
            <a:spLocks noChangeArrowheads="1"/>
          </p:cNvSpPr>
          <p:nvPr/>
        </p:nvSpPr>
        <p:spPr bwMode="auto">
          <a:xfrm>
            <a:off x="6902451" y="2501674"/>
            <a:ext cx="349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Nonprobability Sampling</a:t>
            </a:r>
          </a:p>
        </p:txBody>
      </p:sp>
      <p:grpSp>
        <p:nvGrpSpPr>
          <p:cNvPr id="12298" name="Group 16">
            <a:extLst>
              <a:ext uri="{FF2B5EF4-FFF2-40B4-BE49-F238E27FC236}">
                <a16:creationId xmlns:a16="http://schemas.microsoft.com/office/drawing/2014/main" id="{ACA026C5-E421-48B2-9509-977C6A241722}"/>
              </a:ext>
            </a:extLst>
          </p:cNvPr>
          <p:cNvGrpSpPr>
            <a:grpSpLocks/>
          </p:cNvGrpSpPr>
          <p:nvPr/>
        </p:nvGrpSpPr>
        <p:grpSpPr bwMode="auto">
          <a:xfrm>
            <a:off x="1905000" y="3044600"/>
            <a:ext cx="4648200" cy="504825"/>
            <a:chOff x="240" y="2514"/>
            <a:chExt cx="2928" cy="318"/>
          </a:xfrm>
        </p:grpSpPr>
        <p:sp>
          <p:nvSpPr>
            <p:cNvPr id="12304" name="Line 10">
              <a:extLst>
                <a:ext uri="{FF2B5EF4-FFF2-40B4-BE49-F238E27FC236}">
                  <a16:creationId xmlns:a16="http://schemas.microsoft.com/office/drawing/2014/main" id="{08459309-BD21-4D9C-8E80-A714FAB43CE3}"/>
                </a:ext>
              </a:extLst>
            </p:cNvPr>
            <p:cNvSpPr>
              <a:spLocks noChangeShapeType="1"/>
            </p:cNvSpPr>
            <p:nvPr/>
          </p:nvSpPr>
          <p:spPr bwMode="auto">
            <a:xfrm>
              <a:off x="1392" y="2514"/>
              <a:ext cx="0" cy="3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5" name="Line 11">
              <a:extLst>
                <a:ext uri="{FF2B5EF4-FFF2-40B4-BE49-F238E27FC236}">
                  <a16:creationId xmlns:a16="http://schemas.microsoft.com/office/drawing/2014/main" id="{9F87EED6-7C60-44C1-82EB-DF1660982C14}"/>
                </a:ext>
              </a:extLst>
            </p:cNvPr>
            <p:cNvSpPr>
              <a:spLocks noChangeShapeType="1"/>
            </p:cNvSpPr>
            <p:nvPr/>
          </p:nvSpPr>
          <p:spPr bwMode="auto">
            <a:xfrm>
              <a:off x="240" y="2832"/>
              <a:ext cx="292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299" name="Group 17">
            <a:extLst>
              <a:ext uri="{FF2B5EF4-FFF2-40B4-BE49-F238E27FC236}">
                <a16:creationId xmlns:a16="http://schemas.microsoft.com/office/drawing/2014/main" id="{A7345831-C855-4F8B-A910-667A84799878}"/>
              </a:ext>
            </a:extLst>
          </p:cNvPr>
          <p:cNvGrpSpPr>
            <a:grpSpLocks/>
          </p:cNvGrpSpPr>
          <p:nvPr/>
        </p:nvGrpSpPr>
        <p:grpSpPr bwMode="auto">
          <a:xfrm>
            <a:off x="7467600" y="3084286"/>
            <a:ext cx="2590800" cy="496888"/>
            <a:chOff x="3744" y="2539"/>
            <a:chExt cx="1632" cy="313"/>
          </a:xfrm>
        </p:grpSpPr>
        <p:sp>
          <p:nvSpPr>
            <p:cNvPr id="12302" name="Line 12">
              <a:extLst>
                <a:ext uri="{FF2B5EF4-FFF2-40B4-BE49-F238E27FC236}">
                  <a16:creationId xmlns:a16="http://schemas.microsoft.com/office/drawing/2014/main" id="{E47B7CA5-AC6B-494B-B0F3-4EDFDE388C6D}"/>
                </a:ext>
              </a:extLst>
            </p:cNvPr>
            <p:cNvSpPr>
              <a:spLocks noChangeShapeType="1"/>
            </p:cNvSpPr>
            <p:nvPr/>
          </p:nvSpPr>
          <p:spPr bwMode="auto">
            <a:xfrm>
              <a:off x="4560" y="2539"/>
              <a:ext cx="0" cy="3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3" name="Line 13">
              <a:extLst>
                <a:ext uri="{FF2B5EF4-FFF2-40B4-BE49-F238E27FC236}">
                  <a16:creationId xmlns:a16="http://schemas.microsoft.com/office/drawing/2014/main" id="{7F78CCB5-DC68-47E9-8AA8-8A425B611216}"/>
                </a:ext>
              </a:extLst>
            </p:cNvPr>
            <p:cNvSpPr>
              <a:spLocks noChangeShapeType="1"/>
            </p:cNvSpPr>
            <p:nvPr/>
          </p:nvSpPr>
          <p:spPr bwMode="auto">
            <a:xfrm>
              <a:off x="3744" y="2852"/>
              <a:ext cx="163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300" name="Text Box 14">
            <a:extLst>
              <a:ext uri="{FF2B5EF4-FFF2-40B4-BE49-F238E27FC236}">
                <a16:creationId xmlns:a16="http://schemas.microsoft.com/office/drawing/2014/main" id="{AC78CAA5-3224-40FE-9721-0A1A2F1F1E53}"/>
              </a:ext>
            </a:extLst>
          </p:cNvPr>
          <p:cNvSpPr txBox="1">
            <a:spLocks noChangeArrowheads="1"/>
          </p:cNvSpPr>
          <p:nvPr/>
        </p:nvSpPr>
        <p:spPr bwMode="auto">
          <a:xfrm>
            <a:off x="75903" y="3617687"/>
            <a:ext cx="6592957" cy="1006475"/>
          </a:xfrm>
          <a:prstGeom prst="rect">
            <a:avLst/>
          </a:prstGeom>
          <a:solidFill>
            <a:schemeClr val="bg1">
              <a:lumMod val="85000"/>
            </a:schemeClr>
          </a:solidFill>
          <a:ln w="9525">
            <a:solidFill>
              <a:srgbClr val="000000"/>
            </a:solidFill>
            <a:miter lim="800000"/>
            <a:headEnd/>
            <a:tailEnd/>
          </a:ln>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Simple      Systematic  Stratified   Multistage    Cluster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Random   Sampling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mn-cs"/>
              </a:rPr>
              <a:t>Sampling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mn-cs"/>
              </a:rPr>
              <a:t>Sampling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mn-cs"/>
              </a:rPr>
              <a:t>Sampling</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Sampling                                         </a:t>
            </a:r>
          </a:p>
        </p:txBody>
      </p:sp>
      <p:sp>
        <p:nvSpPr>
          <p:cNvPr id="12301" name="Text Box 15">
            <a:extLst>
              <a:ext uri="{FF2B5EF4-FFF2-40B4-BE49-F238E27FC236}">
                <a16:creationId xmlns:a16="http://schemas.microsoft.com/office/drawing/2014/main" id="{74DB7049-3F7F-427F-90A6-B8F192C0EE78}"/>
              </a:ext>
            </a:extLst>
          </p:cNvPr>
          <p:cNvSpPr txBox="1">
            <a:spLocks noChangeArrowheads="1"/>
          </p:cNvSpPr>
          <p:nvPr/>
        </p:nvSpPr>
        <p:spPr bwMode="auto">
          <a:xfrm>
            <a:off x="6902450" y="3657099"/>
            <a:ext cx="5289549" cy="707886"/>
          </a:xfrm>
          <a:prstGeom prst="rect">
            <a:avLst/>
          </a:prstGeom>
          <a:solidFill>
            <a:schemeClr val="bg1">
              <a:lumMod val="85000"/>
            </a:schemeClr>
          </a:solidFill>
          <a:ln>
            <a:solidFill>
              <a:schemeClr val="accent1"/>
            </a:solidFill>
          </a:ln>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Convenience  Snowball     Quota     Purposive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38E3D5A7-6EBD-41FD-99EB-5A494775B624}"/>
              </a:ext>
            </a:extLst>
          </p:cNvPr>
          <p:cNvPicPr>
            <a:picLocks noChangeAspect="1"/>
          </p:cNvPicPr>
          <p:nvPr/>
        </p:nvPicPr>
        <p:blipFill>
          <a:blip r:embed="rId2"/>
          <a:stretch>
            <a:fillRect/>
          </a:stretch>
        </p:blipFill>
        <p:spPr>
          <a:xfrm>
            <a:off x="0" y="4624161"/>
            <a:ext cx="12192000" cy="2243819"/>
          </a:xfrm>
          <a:prstGeom prst="rect">
            <a:avLst/>
          </a:prstGeom>
        </p:spPr>
      </p:pic>
    </p:spTree>
    <p:extLst>
      <p:ext uri="{BB962C8B-B14F-4D97-AF65-F5344CB8AC3E}">
        <p14:creationId xmlns:p14="http://schemas.microsoft.com/office/powerpoint/2010/main" val="3621041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12544"/>
            <a:ext cx="12191999" cy="715962"/>
          </a:xfrm>
          <a:solidFill>
            <a:schemeClr val="bg1"/>
          </a:solidFill>
          <a:ln>
            <a:solidFill>
              <a:schemeClr val="accent1"/>
            </a:solidFill>
          </a:ln>
        </p:spPr>
        <p:txBody>
          <a:bodyPr>
            <a:normAutofit fontScale="90000"/>
          </a:bodyPr>
          <a:lstStyle/>
          <a:p>
            <a:pPr>
              <a:lnSpc>
                <a:spcPts val="2700"/>
              </a:lnSpc>
            </a:pPr>
            <a:br>
              <a:rPr lang="en-US" sz="4800" b="1" dirty="0">
                <a:solidFill>
                  <a:srgbClr val="FF0000"/>
                </a:solidFill>
                <a:latin typeface="Aharoni" panose="02010803020104030203" pitchFamily="2" charset="-79"/>
                <a:cs typeface="Aharoni" panose="02010803020104030203" pitchFamily="2" charset="-79"/>
              </a:rPr>
            </a:br>
            <a:r>
              <a:rPr lang="en-US" sz="4800" b="1" dirty="0">
                <a:solidFill>
                  <a:srgbClr val="FF0000"/>
                </a:solidFill>
                <a:latin typeface="Aharoni" panose="02010803020104030203" pitchFamily="2" charset="-79"/>
                <a:cs typeface="Aharoni" panose="02010803020104030203" pitchFamily="2" charset="-79"/>
              </a:rPr>
              <a:t>Sampling:</a:t>
            </a:r>
            <a:r>
              <a:rPr lang="en-US" sz="4800" b="1" dirty="0">
                <a:solidFill>
                  <a:srgbClr val="FF0000"/>
                </a:solidFill>
              </a:rPr>
              <a:t> Sample size </a:t>
            </a:r>
            <a:r>
              <a:rPr lang="en-US" sz="3100" b="1" dirty="0">
                <a:solidFill>
                  <a:srgbClr val="002060"/>
                </a:solidFill>
              </a:rPr>
              <a:t>Saunders et al., 2012</a:t>
            </a:r>
            <a:r>
              <a:rPr lang="en-US" sz="2700" b="1" dirty="0">
                <a:solidFill>
                  <a:srgbClr val="002060"/>
                </a:solidFill>
              </a:rPr>
              <a:t> </a:t>
            </a:r>
            <a:br>
              <a:rPr lang="en-US" b="1" dirty="0">
                <a:solidFill>
                  <a:srgbClr val="FF0000"/>
                </a:solidFill>
              </a:rPr>
            </a:br>
            <a:endParaRPr lang="en-US" sz="2800"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0" y="728506"/>
            <a:ext cx="12192000" cy="2914233"/>
          </a:xfrm>
          <a:prstGeom prst="rect">
            <a:avLst/>
          </a:prstGeom>
        </p:spPr>
      </p:pic>
      <p:sp>
        <p:nvSpPr>
          <p:cNvPr id="2" name="Rectangle 1"/>
          <p:cNvSpPr/>
          <p:nvPr/>
        </p:nvSpPr>
        <p:spPr>
          <a:xfrm>
            <a:off x="0" y="4229355"/>
            <a:ext cx="12192000" cy="2616101"/>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Saturation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situation in data analysis where participants’ descriptions become repetitive and confirm previously collected data</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An indication that data analysis is complete</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When data analysis is complete, data collection is terminated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Saturation </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occurs when adding more participants to the study does not result in additional perspectives or information. </a:t>
            </a:r>
            <a:r>
              <a:rPr kumimoji="0" lang="de-DE" sz="2400" b="0" i="0" u="none" strike="noStrike" kern="1200" cap="none" spc="0" normalizeH="0" baseline="0" noProof="0" dirty="0">
                <a:ln>
                  <a:noFill/>
                </a:ln>
                <a:solidFill>
                  <a:srgbClr val="002060"/>
                </a:solidFill>
                <a:effectLst/>
                <a:uLnTx/>
                <a:uFillTx/>
                <a:latin typeface="Calibri" panose="020F0502020204030204"/>
                <a:ea typeface="+mn-ea"/>
                <a:cs typeface="+mn-cs"/>
              </a:rPr>
              <a:t>Glaser, B. &amp; Strauss, A</a:t>
            </a:r>
            <a:r>
              <a:rPr kumimoji="0" lang="de-DE" sz="2000" b="1" i="0" u="none" strike="noStrike" kern="1200" cap="none" spc="0" normalizeH="0" baseline="0" noProof="0" dirty="0">
                <a:ln>
                  <a:noFill/>
                </a:ln>
                <a:solidFill>
                  <a:srgbClr val="0070C0"/>
                </a:solidFill>
                <a:effectLst/>
                <a:uLnTx/>
                <a:uFillTx/>
                <a:latin typeface="Calibri" panose="020F0502020204030204"/>
                <a:ea typeface="+mn-ea"/>
                <a:cs typeface="+mn-cs"/>
              </a:rPr>
              <a:t>. (1967)</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0"/>
          </p:nvPr>
        </p:nvSpPr>
        <p:spPr>
          <a:xfrm>
            <a:off x="9448801" y="654812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Dr Jugindar Singh</a:t>
            </a:r>
          </a:p>
        </p:txBody>
      </p:sp>
      <p:sp>
        <p:nvSpPr>
          <p:cNvPr id="5" name="Rectangle 4"/>
          <p:cNvSpPr/>
          <p:nvPr/>
        </p:nvSpPr>
        <p:spPr>
          <a:xfrm>
            <a:off x="1" y="3429000"/>
            <a:ext cx="121919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SlimbachStd-Book"/>
                <a:ea typeface="+mn-ea"/>
                <a:cs typeface="+mn-cs"/>
              </a:rPr>
              <a:t>For a general study, you should expect to undertake between 5 and 30 interviews (Creswell 2013).</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250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0"/>
            <a:ext cx="9220200" cy="817562"/>
          </a:xfrm>
          <a:solidFill>
            <a:schemeClr val="bg1"/>
          </a:solidFill>
        </p:spPr>
        <p:txBody>
          <a:bodyPr/>
          <a:lstStyle/>
          <a:p>
            <a:pPr marL="0" indent="0">
              <a:buNone/>
            </a:pPr>
            <a:r>
              <a:rPr lang="en-US" sz="4000" b="1" dirty="0">
                <a:solidFill>
                  <a:srgbClr val="FF0000"/>
                </a:solidFill>
              </a:rPr>
              <a:t>Instrumentation/ Questionnaire</a:t>
            </a:r>
          </a:p>
          <a:p>
            <a:pPr marL="0" indent="0">
              <a:buNone/>
            </a:pPr>
            <a:endParaRPr lang="en-US" dirty="0"/>
          </a:p>
        </p:txBody>
      </p:sp>
      <p:sp>
        <p:nvSpPr>
          <p:cNvPr id="4" name="Rectangle 3"/>
          <p:cNvSpPr/>
          <p:nvPr/>
        </p:nvSpPr>
        <p:spPr>
          <a:xfrm>
            <a:off x="0" y="609600"/>
            <a:ext cx="9071429" cy="5940088"/>
          </a:xfrm>
          <a:prstGeom prst="rect">
            <a:avLst/>
          </a:prstGeom>
          <a:solidFill>
            <a:schemeClr val="bg1"/>
          </a:solidFill>
        </p:spPr>
        <p:txBody>
          <a:bodyPr wrap="square">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Questionnaires are a popular means of collecting data.</a:t>
            </a:r>
          </a:p>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Describe the questionnaire used in the study</a:t>
            </a:r>
          </a:p>
          <a:p>
            <a:pPr marL="342900" marR="0" lvl="0" indent="-342900" algn="l" defTabSz="914400" rtl="0" eaLnBrk="1" fontAlgn="auto" latinLnBrk="0" hangingPunct="1">
              <a:lnSpc>
                <a:spcPts val="27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Is it original? If any items are taken from existing questionnaire,</a:t>
            </a:r>
          </a:p>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identify the sources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adopted/adapted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ts val="27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ts val="2700"/>
              </a:lnSpc>
              <a:spcBef>
                <a:spcPts val="0"/>
              </a:spcBef>
              <a:spcAft>
                <a:spcPts val="0"/>
              </a:spcAft>
              <a:buClrTx/>
              <a:buSzTx/>
              <a:buFontTx/>
              <a:buAutoNum type="arabicPeriod" startAt="3"/>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structure and the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question categories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(demographic/rating questions)</a:t>
            </a:r>
          </a:p>
          <a:p>
            <a:pPr marL="457200" marR="0" lvl="0" indent="-457200" algn="l" defTabSz="914400" rtl="0" eaLnBrk="1" fontAlgn="auto" latinLnBrk="0" hangingPunct="1">
              <a:lnSpc>
                <a:spcPts val="2700"/>
              </a:lnSpc>
              <a:spcBef>
                <a:spcPts val="0"/>
              </a:spcBef>
              <a:spcAft>
                <a:spcPts val="0"/>
              </a:spcAft>
              <a:buClrTx/>
              <a:buSzTx/>
              <a:buFontTx/>
              <a:buAutoNum type="arabicPeriod" startAt="3"/>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ts val="2700"/>
              </a:lnSpc>
              <a:spcBef>
                <a:spcPts val="0"/>
              </a:spcBef>
              <a:spcAft>
                <a:spcPts val="0"/>
              </a:spcAft>
              <a:buClrTx/>
              <a:buSzTx/>
              <a:buFontTx/>
              <a:buAutoNum type="arabicPeriod" startAt="4"/>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Describe the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scaling methods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used and state the reasons for choosing them</a:t>
            </a:r>
          </a:p>
          <a:p>
            <a:pPr marL="0" marR="0" lvl="0" indent="0" algn="l" defTabSz="914400" rtl="0" eaLnBrk="1" fontAlgn="auto" latinLnBrk="0" hangingPunct="1">
              <a:lnSpc>
                <a:spcPts val="27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ts val="2700"/>
              </a:lnSpc>
              <a:spcBef>
                <a:spcPts val="0"/>
              </a:spcBef>
              <a:spcAft>
                <a:spcPts val="0"/>
              </a:spcAft>
              <a:buClrTx/>
              <a:buSzTx/>
              <a:buFontTx/>
              <a:buAutoNum type="arabicPeriod" startAt="5"/>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Issues on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validity and reliability</a:t>
            </a:r>
          </a:p>
          <a:p>
            <a:pPr marL="457200" marR="0" lvl="0" indent="-457200" algn="l" defTabSz="914400" rtl="0" eaLnBrk="1" fontAlgn="auto" latinLnBrk="0" hangingPunct="1">
              <a:lnSpc>
                <a:spcPts val="2700"/>
              </a:lnSpc>
              <a:spcBef>
                <a:spcPts val="0"/>
              </a:spcBef>
              <a:spcAft>
                <a:spcPts val="0"/>
              </a:spcAft>
              <a:buClrTx/>
              <a:buSzTx/>
              <a:buFontTx/>
              <a:buAutoNum type="arabicPeriod" startAt="5"/>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ts val="2700"/>
              </a:lnSpc>
              <a:spcBef>
                <a:spcPts val="0"/>
              </a:spcBef>
              <a:spcAft>
                <a:spcPts val="0"/>
              </a:spcAft>
              <a:buClrTx/>
              <a:buSzTx/>
              <a:buFontTx/>
              <a:buAutoNum type="arabicPeriod" startAt="6"/>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Was Pilot test done to check the clarity and appropriateness of the survey questionnaire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(Attach a sample of the questionnaire)</a:t>
            </a:r>
          </a:p>
        </p:txBody>
      </p:sp>
      <p:sp>
        <p:nvSpPr>
          <p:cNvPr id="2" name="TextBox 1"/>
          <p:cNvSpPr txBox="1"/>
          <p:nvPr/>
        </p:nvSpPr>
        <p:spPr>
          <a:xfrm>
            <a:off x="4247535" y="6396335"/>
            <a:ext cx="7944465" cy="46166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Remember: Questions are ADOPTED or ADAPTED</a:t>
            </a:r>
          </a:p>
        </p:txBody>
      </p:sp>
      <p:pic>
        <p:nvPicPr>
          <p:cNvPr id="6" name="Picture 5">
            <a:extLst>
              <a:ext uri="{FF2B5EF4-FFF2-40B4-BE49-F238E27FC236}">
                <a16:creationId xmlns:a16="http://schemas.microsoft.com/office/drawing/2014/main" id="{BC46FBF9-49DE-4696-A756-C405F874AA89}"/>
              </a:ext>
            </a:extLst>
          </p:cNvPr>
          <p:cNvPicPr>
            <a:picLocks noChangeAspect="1"/>
          </p:cNvPicPr>
          <p:nvPr/>
        </p:nvPicPr>
        <p:blipFill>
          <a:blip r:embed="rId2"/>
          <a:stretch>
            <a:fillRect/>
          </a:stretch>
        </p:blipFill>
        <p:spPr>
          <a:xfrm>
            <a:off x="9071429" y="0"/>
            <a:ext cx="3049814" cy="6396335"/>
          </a:xfrm>
          <a:prstGeom prst="rect">
            <a:avLst/>
          </a:prstGeom>
        </p:spPr>
      </p:pic>
    </p:spTree>
    <p:extLst>
      <p:ext uri="{BB962C8B-B14F-4D97-AF65-F5344CB8AC3E}">
        <p14:creationId xmlns:p14="http://schemas.microsoft.com/office/powerpoint/2010/main" val="567408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3121FDC-4006-4DDE-BDE1-45D0D9F8E927}"/>
              </a:ext>
            </a:extLst>
          </p:cNvPr>
          <p:cNvSpPr>
            <a:spLocks noGrp="1" noChangeArrowheads="1"/>
          </p:cNvSpPr>
          <p:nvPr>
            <p:ph type="title"/>
          </p:nvPr>
        </p:nvSpPr>
        <p:spPr>
          <a:xfrm>
            <a:off x="556599" y="617538"/>
            <a:ext cx="11396861" cy="830262"/>
          </a:xfrm>
        </p:spPr>
        <p:txBody>
          <a:bodyPr>
            <a:normAutofit fontScale="90000"/>
          </a:bodyPr>
          <a:lstStyle/>
          <a:p>
            <a:r>
              <a:rPr lang="en-US" altLang="en-US" sz="4900" b="1" dirty="0">
                <a:solidFill>
                  <a:srgbClr val="FF0000"/>
                </a:solidFill>
                <a:latin typeface="Arial" panose="020B0604020202020204" pitchFamily="34" charset="0"/>
                <a:ea typeface="ＭＳ Ｐゴシック" panose="020B0600070205080204" pitchFamily="34" charset="-128"/>
              </a:rPr>
              <a:t>Data Collection </a:t>
            </a:r>
            <a:br>
              <a:rPr lang="en-US" altLang="en-US" sz="3600" b="1" dirty="0">
                <a:solidFill>
                  <a:srgbClr val="FF0000"/>
                </a:solidFill>
                <a:latin typeface="Arial" panose="020B0604020202020204" pitchFamily="34" charset="0"/>
                <a:ea typeface="ＭＳ Ｐゴシック" panose="020B0600070205080204" pitchFamily="34" charset="-128"/>
              </a:rPr>
            </a:br>
            <a:r>
              <a:rPr lang="en-US" altLang="en-US" sz="3600" dirty="0">
                <a:latin typeface="Arial" panose="020B0604020202020204" pitchFamily="34" charset="0"/>
                <a:ea typeface="ＭＳ Ｐゴシック" panose="020B0600070205080204" pitchFamily="34" charset="-128"/>
              </a:rPr>
              <a:t>Based on Who Completes or Records the Data</a:t>
            </a:r>
          </a:p>
        </p:txBody>
      </p:sp>
      <p:sp>
        <p:nvSpPr>
          <p:cNvPr id="14339" name="Text Box 3">
            <a:extLst>
              <a:ext uri="{FF2B5EF4-FFF2-40B4-BE49-F238E27FC236}">
                <a16:creationId xmlns:a16="http://schemas.microsoft.com/office/drawing/2014/main" id="{8DF9A971-63D2-42C8-8081-5DE6A22D2546}"/>
              </a:ext>
            </a:extLst>
          </p:cNvPr>
          <p:cNvSpPr txBox="1">
            <a:spLocks noChangeArrowheads="1"/>
          </p:cNvSpPr>
          <p:nvPr/>
        </p:nvSpPr>
        <p:spPr bwMode="auto">
          <a:xfrm>
            <a:off x="3582988" y="1828800"/>
            <a:ext cx="4881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Who completes or records the data?</a:t>
            </a:r>
          </a:p>
        </p:txBody>
      </p:sp>
      <p:sp>
        <p:nvSpPr>
          <p:cNvPr id="237572" name="Line 4">
            <a:extLst>
              <a:ext uri="{FF2B5EF4-FFF2-40B4-BE49-F238E27FC236}">
                <a16:creationId xmlns:a16="http://schemas.microsoft.com/office/drawing/2014/main" id="{21B9728F-854C-42FF-923E-F588BFFCDE31}"/>
              </a:ext>
            </a:extLst>
          </p:cNvPr>
          <p:cNvSpPr>
            <a:spLocks noChangeShapeType="1"/>
          </p:cNvSpPr>
          <p:nvPr/>
        </p:nvSpPr>
        <p:spPr bwMode="auto">
          <a:xfrm>
            <a:off x="6096000" y="2209800"/>
            <a:ext cx="0" cy="2286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73" name="Line 5">
            <a:extLst>
              <a:ext uri="{FF2B5EF4-FFF2-40B4-BE49-F238E27FC236}">
                <a16:creationId xmlns:a16="http://schemas.microsoft.com/office/drawing/2014/main" id="{6707CC27-7746-494C-8FD0-284BE257822D}"/>
              </a:ext>
            </a:extLst>
          </p:cNvPr>
          <p:cNvSpPr>
            <a:spLocks noChangeShapeType="1"/>
          </p:cNvSpPr>
          <p:nvPr/>
        </p:nvSpPr>
        <p:spPr bwMode="auto">
          <a:xfrm>
            <a:off x="4267200" y="2438400"/>
            <a:ext cx="3657600" cy="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74" name="Line 6">
            <a:extLst>
              <a:ext uri="{FF2B5EF4-FFF2-40B4-BE49-F238E27FC236}">
                <a16:creationId xmlns:a16="http://schemas.microsoft.com/office/drawing/2014/main" id="{60856FBD-4F56-4E31-91E9-1B4C2C53867E}"/>
              </a:ext>
            </a:extLst>
          </p:cNvPr>
          <p:cNvSpPr>
            <a:spLocks noChangeShapeType="1"/>
          </p:cNvSpPr>
          <p:nvPr/>
        </p:nvSpPr>
        <p:spPr bwMode="auto">
          <a:xfrm>
            <a:off x="4267200" y="24384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75" name="Line 7">
            <a:extLst>
              <a:ext uri="{FF2B5EF4-FFF2-40B4-BE49-F238E27FC236}">
                <a16:creationId xmlns:a16="http://schemas.microsoft.com/office/drawing/2014/main" id="{AC13E850-5417-415B-A460-8263D810FB3E}"/>
              </a:ext>
            </a:extLst>
          </p:cNvPr>
          <p:cNvSpPr>
            <a:spLocks noChangeShapeType="1"/>
          </p:cNvSpPr>
          <p:nvPr/>
        </p:nvSpPr>
        <p:spPr bwMode="auto">
          <a:xfrm>
            <a:off x="7924800" y="24384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4344" name="Text Box 8">
            <a:extLst>
              <a:ext uri="{FF2B5EF4-FFF2-40B4-BE49-F238E27FC236}">
                <a16:creationId xmlns:a16="http://schemas.microsoft.com/office/drawing/2014/main" id="{DA29E4EB-3B17-401F-8EFF-F80B41E74732}"/>
              </a:ext>
            </a:extLst>
          </p:cNvPr>
          <p:cNvSpPr txBox="1">
            <a:spLocks noChangeArrowheads="1"/>
          </p:cNvSpPr>
          <p:nvPr/>
        </p:nvSpPr>
        <p:spPr bwMode="auto">
          <a:xfrm>
            <a:off x="3429000" y="2667000"/>
            <a:ext cx="165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Participant</a:t>
            </a:r>
          </a:p>
        </p:txBody>
      </p:sp>
      <p:sp>
        <p:nvSpPr>
          <p:cNvPr id="14345" name="Text Box 9">
            <a:extLst>
              <a:ext uri="{FF2B5EF4-FFF2-40B4-BE49-F238E27FC236}">
                <a16:creationId xmlns:a16="http://schemas.microsoft.com/office/drawing/2014/main" id="{75FB380D-91D4-49B5-84B1-8B368CDB7296}"/>
              </a:ext>
            </a:extLst>
          </p:cNvPr>
          <p:cNvSpPr txBox="1">
            <a:spLocks noChangeArrowheads="1"/>
          </p:cNvSpPr>
          <p:nvPr/>
        </p:nvSpPr>
        <p:spPr bwMode="auto">
          <a:xfrm>
            <a:off x="7183438" y="2667000"/>
            <a:ext cx="1655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Researcher</a:t>
            </a:r>
          </a:p>
        </p:txBody>
      </p:sp>
      <p:sp>
        <p:nvSpPr>
          <p:cNvPr id="237578" name="Line 10">
            <a:extLst>
              <a:ext uri="{FF2B5EF4-FFF2-40B4-BE49-F238E27FC236}">
                <a16:creationId xmlns:a16="http://schemas.microsoft.com/office/drawing/2014/main" id="{06295971-D184-4554-914F-D0E1F7B408E2}"/>
              </a:ext>
            </a:extLst>
          </p:cNvPr>
          <p:cNvSpPr>
            <a:spLocks noChangeShapeType="1"/>
          </p:cNvSpPr>
          <p:nvPr/>
        </p:nvSpPr>
        <p:spPr bwMode="auto">
          <a:xfrm>
            <a:off x="4267200" y="3124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79" name="Line 11">
            <a:extLst>
              <a:ext uri="{FF2B5EF4-FFF2-40B4-BE49-F238E27FC236}">
                <a16:creationId xmlns:a16="http://schemas.microsoft.com/office/drawing/2014/main" id="{FD97A5CA-BC99-4868-A4D3-ECC6DABF8BC9}"/>
              </a:ext>
            </a:extLst>
          </p:cNvPr>
          <p:cNvSpPr>
            <a:spLocks noChangeShapeType="1"/>
          </p:cNvSpPr>
          <p:nvPr/>
        </p:nvSpPr>
        <p:spPr bwMode="auto">
          <a:xfrm>
            <a:off x="7924800" y="3124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0" name="Line 12">
            <a:extLst>
              <a:ext uri="{FF2B5EF4-FFF2-40B4-BE49-F238E27FC236}">
                <a16:creationId xmlns:a16="http://schemas.microsoft.com/office/drawing/2014/main" id="{AE079B1A-9879-4D35-B252-62096450F60D}"/>
              </a:ext>
            </a:extLst>
          </p:cNvPr>
          <p:cNvSpPr>
            <a:spLocks noChangeShapeType="1"/>
          </p:cNvSpPr>
          <p:nvPr/>
        </p:nvSpPr>
        <p:spPr bwMode="auto">
          <a:xfrm>
            <a:off x="3352800" y="3505200"/>
            <a:ext cx="1828800" cy="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1" name="Line 13">
            <a:extLst>
              <a:ext uri="{FF2B5EF4-FFF2-40B4-BE49-F238E27FC236}">
                <a16:creationId xmlns:a16="http://schemas.microsoft.com/office/drawing/2014/main" id="{80BC0CDA-C47D-4D25-88C0-21A4E0F31F5E}"/>
              </a:ext>
            </a:extLst>
          </p:cNvPr>
          <p:cNvSpPr>
            <a:spLocks noChangeShapeType="1"/>
          </p:cNvSpPr>
          <p:nvPr/>
        </p:nvSpPr>
        <p:spPr bwMode="auto">
          <a:xfrm>
            <a:off x="7010400" y="3505200"/>
            <a:ext cx="1828800" cy="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2" name="Line 14">
            <a:extLst>
              <a:ext uri="{FF2B5EF4-FFF2-40B4-BE49-F238E27FC236}">
                <a16:creationId xmlns:a16="http://schemas.microsoft.com/office/drawing/2014/main" id="{8E875D21-381D-48CA-84E7-B6C64F7E2A83}"/>
              </a:ext>
            </a:extLst>
          </p:cNvPr>
          <p:cNvSpPr>
            <a:spLocks noChangeShapeType="1"/>
          </p:cNvSpPr>
          <p:nvPr/>
        </p:nvSpPr>
        <p:spPr bwMode="auto">
          <a:xfrm>
            <a:off x="3352800" y="3505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3" name="Line 15">
            <a:extLst>
              <a:ext uri="{FF2B5EF4-FFF2-40B4-BE49-F238E27FC236}">
                <a16:creationId xmlns:a16="http://schemas.microsoft.com/office/drawing/2014/main" id="{D9809D20-2208-4549-B62F-3927AFFAEC40}"/>
              </a:ext>
            </a:extLst>
          </p:cNvPr>
          <p:cNvSpPr>
            <a:spLocks noChangeShapeType="1"/>
          </p:cNvSpPr>
          <p:nvPr/>
        </p:nvSpPr>
        <p:spPr bwMode="auto">
          <a:xfrm>
            <a:off x="5181600" y="3505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4" name="Line 16">
            <a:extLst>
              <a:ext uri="{FF2B5EF4-FFF2-40B4-BE49-F238E27FC236}">
                <a16:creationId xmlns:a16="http://schemas.microsoft.com/office/drawing/2014/main" id="{B7D90A24-B1B6-420D-A3FC-EA85ABB75AC3}"/>
              </a:ext>
            </a:extLst>
          </p:cNvPr>
          <p:cNvSpPr>
            <a:spLocks noChangeShapeType="1"/>
          </p:cNvSpPr>
          <p:nvPr/>
        </p:nvSpPr>
        <p:spPr bwMode="auto">
          <a:xfrm>
            <a:off x="7010400" y="3505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85" name="Line 17">
            <a:extLst>
              <a:ext uri="{FF2B5EF4-FFF2-40B4-BE49-F238E27FC236}">
                <a16:creationId xmlns:a16="http://schemas.microsoft.com/office/drawing/2014/main" id="{2ADD1EB6-A3A4-4276-BBE9-576FBC8E6F6D}"/>
              </a:ext>
            </a:extLst>
          </p:cNvPr>
          <p:cNvSpPr>
            <a:spLocks noChangeShapeType="1"/>
          </p:cNvSpPr>
          <p:nvPr/>
        </p:nvSpPr>
        <p:spPr bwMode="auto">
          <a:xfrm>
            <a:off x="8839200" y="3505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4354" name="Rectangle 18">
            <a:extLst>
              <a:ext uri="{FF2B5EF4-FFF2-40B4-BE49-F238E27FC236}">
                <a16:creationId xmlns:a16="http://schemas.microsoft.com/office/drawing/2014/main" id="{3EE46310-42BD-4416-A8A0-4EFF8A81D47E}"/>
              </a:ext>
            </a:extLst>
          </p:cNvPr>
          <p:cNvSpPr>
            <a:spLocks noChangeArrowheads="1"/>
          </p:cNvSpPr>
          <p:nvPr/>
        </p:nvSpPr>
        <p:spPr bwMode="auto">
          <a:xfrm>
            <a:off x="2590800" y="3810000"/>
            <a:ext cx="1600200" cy="1066800"/>
          </a:xfrm>
          <a:prstGeom prst="rect">
            <a:avLst/>
          </a:prstGeom>
          <a:solidFill>
            <a:srgbClr val="FFC000"/>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Mailed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Questionnaire</a:t>
            </a:r>
          </a:p>
        </p:txBody>
      </p:sp>
      <p:sp>
        <p:nvSpPr>
          <p:cNvPr id="14355" name="Rectangle 19">
            <a:extLst>
              <a:ext uri="{FF2B5EF4-FFF2-40B4-BE49-F238E27FC236}">
                <a16:creationId xmlns:a16="http://schemas.microsoft.com/office/drawing/2014/main" id="{C4E2E669-4E49-44CC-8E64-3E364F225D1C}"/>
              </a:ext>
            </a:extLst>
          </p:cNvPr>
          <p:cNvSpPr>
            <a:spLocks noChangeArrowheads="1"/>
          </p:cNvSpPr>
          <p:nvPr/>
        </p:nvSpPr>
        <p:spPr bwMode="auto">
          <a:xfrm>
            <a:off x="4419600" y="3809999"/>
            <a:ext cx="1600200" cy="914383"/>
          </a:xfrm>
          <a:prstGeom prst="rect">
            <a:avLst/>
          </a:prstGeom>
          <a:solidFill>
            <a:srgbClr val="FFC000"/>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Electronic</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Questionnaire</a:t>
            </a:r>
          </a:p>
        </p:txBody>
      </p:sp>
      <p:sp>
        <p:nvSpPr>
          <p:cNvPr id="237588" name="Line 20">
            <a:extLst>
              <a:ext uri="{FF2B5EF4-FFF2-40B4-BE49-F238E27FC236}">
                <a16:creationId xmlns:a16="http://schemas.microsoft.com/office/drawing/2014/main" id="{E3278462-DE9D-4BFD-B6FE-8838EBF7B31C}"/>
              </a:ext>
            </a:extLst>
          </p:cNvPr>
          <p:cNvSpPr>
            <a:spLocks noChangeShapeType="1"/>
          </p:cNvSpPr>
          <p:nvPr/>
        </p:nvSpPr>
        <p:spPr bwMode="auto">
          <a:xfrm>
            <a:off x="7924800" y="35052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4357" name="Text Box 21">
            <a:extLst>
              <a:ext uri="{FF2B5EF4-FFF2-40B4-BE49-F238E27FC236}">
                <a16:creationId xmlns:a16="http://schemas.microsoft.com/office/drawing/2014/main" id="{BCC0EA3B-14A1-4871-9CE4-64FFF3F47176}"/>
              </a:ext>
            </a:extLst>
          </p:cNvPr>
          <p:cNvSpPr txBox="1">
            <a:spLocks noChangeArrowheads="1"/>
          </p:cNvSpPr>
          <p:nvPr/>
        </p:nvSpPr>
        <p:spPr bwMode="auto">
          <a:xfrm>
            <a:off x="6629400" y="3824289"/>
            <a:ext cx="8905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One on one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One</a:t>
            </a:r>
          </a:p>
        </p:txBody>
      </p:sp>
      <p:sp>
        <p:nvSpPr>
          <p:cNvPr id="14358" name="Text Box 22">
            <a:extLst>
              <a:ext uri="{FF2B5EF4-FFF2-40B4-BE49-F238E27FC236}">
                <a16:creationId xmlns:a16="http://schemas.microsoft.com/office/drawing/2014/main" id="{25660E37-A978-4365-9655-77733360AAC7}"/>
              </a:ext>
            </a:extLst>
          </p:cNvPr>
          <p:cNvSpPr txBox="1">
            <a:spLocks noChangeArrowheads="1"/>
          </p:cNvSpPr>
          <p:nvPr/>
        </p:nvSpPr>
        <p:spPr bwMode="auto">
          <a:xfrm>
            <a:off x="7491414" y="3810001"/>
            <a:ext cx="1042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To 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Group</a:t>
            </a:r>
          </a:p>
        </p:txBody>
      </p:sp>
      <p:sp>
        <p:nvSpPr>
          <p:cNvPr id="14359" name="Text Box 23">
            <a:extLst>
              <a:ext uri="{FF2B5EF4-FFF2-40B4-BE49-F238E27FC236}">
                <a16:creationId xmlns:a16="http://schemas.microsoft.com/office/drawing/2014/main" id="{D5D6D75D-717B-46C2-B8D9-11631DB0D8BC}"/>
              </a:ext>
            </a:extLst>
          </p:cNvPr>
          <p:cNvSpPr txBox="1">
            <a:spLocks noChangeArrowheads="1"/>
          </p:cNvSpPr>
          <p:nvPr/>
        </p:nvSpPr>
        <p:spPr bwMode="auto">
          <a:xfrm>
            <a:off x="8534400" y="3870326"/>
            <a:ext cx="1423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Over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Telephone</a:t>
            </a:r>
          </a:p>
        </p:txBody>
      </p:sp>
      <p:sp>
        <p:nvSpPr>
          <p:cNvPr id="14360" name="Rectangle 24">
            <a:extLst>
              <a:ext uri="{FF2B5EF4-FFF2-40B4-BE49-F238E27FC236}">
                <a16:creationId xmlns:a16="http://schemas.microsoft.com/office/drawing/2014/main" id="{B1FC8298-8B71-4ED9-8015-52F2303DFAF5}"/>
              </a:ext>
            </a:extLst>
          </p:cNvPr>
          <p:cNvSpPr>
            <a:spLocks noChangeArrowheads="1"/>
          </p:cNvSpPr>
          <p:nvPr/>
        </p:nvSpPr>
        <p:spPr bwMode="auto">
          <a:xfrm>
            <a:off x="5943600" y="4876800"/>
            <a:ext cx="1219200" cy="762000"/>
          </a:xfrm>
          <a:prstGeom prst="rect">
            <a:avLst/>
          </a:prstGeom>
          <a:solidFill>
            <a:schemeClr val="accent2">
              <a:lumMod val="60000"/>
              <a:lumOff val="4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Individual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Interview</a:t>
            </a:r>
          </a:p>
        </p:txBody>
      </p:sp>
      <p:sp>
        <p:nvSpPr>
          <p:cNvPr id="14361" name="Rectangle 25">
            <a:extLst>
              <a:ext uri="{FF2B5EF4-FFF2-40B4-BE49-F238E27FC236}">
                <a16:creationId xmlns:a16="http://schemas.microsoft.com/office/drawing/2014/main" id="{F77B7147-BE04-4A04-ABF8-6D7D95C14908}"/>
              </a:ext>
            </a:extLst>
          </p:cNvPr>
          <p:cNvSpPr>
            <a:spLocks noChangeArrowheads="1"/>
          </p:cNvSpPr>
          <p:nvPr/>
        </p:nvSpPr>
        <p:spPr bwMode="auto">
          <a:xfrm>
            <a:off x="7239000" y="4876800"/>
            <a:ext cx="1371600" cy="762000"/>
          </a:xfrm>
          <a:prstGeom prst="rect">
            <a:avLst/>
          </a:prstGeom>
          <a:solidFill>
            <a:schemeClr val="accent2">
              <a:lumMod val="60000"/>
              <a:lumOff val="4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Focus Group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Interview</a:t>
            </a:r>
          </a:p>
        </p:txBody>
      </p:sp>
      <p:sp>
        <p:nvSpPr>
          <p:cNvPr id="14362" name="Rectangle 26">
            <a:extLst>
              <a:ext uri="{FF2B5EF4-FFF2-40B4-BE49-F238E27FC236}">
                <a16:creationId xmlns:a16="http://schemas.microsoft.com/office/drawing/2014/main" id="{09961513-1BB0-4DCD-86FC-DB2026831FA9}"/>
              </a:ext>
            </a:extLst>
          </p:cNvPr>
          <p:cNvSpPr>
            <a:spLocks noChangeArrowheads="1"/>
          </p:cNvSpPr>
          <p:nvPr/>
        </p:nvSpPr>
        <p:spPr bwMode="auto">
          <a:xfrm>
            <a:off x="8686800" y="4876800"/>
            <a:ext cx="1371600" cy="762000"/>
          </a:xfrm>
          <a:prstGeom prst="rect">
            <a:avLst/>
          </a:prstGeom>
          <a:solidFill>
            <a:schemeClr val="accent2">
              <a:lumMod val="60000"/>
              <a:lumOff val="4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Telephone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Interview</a:t>
            </a:r>
          </a:p>
        </p:txBody>
      </p:sp>
      <p:sp>
        <p:nvSpPr>
          <p:cNvPr id="237595" name="Line 27">
            <a:extLst>
              <a:ext uri="{FF2B5EF4-FFF2-40B4-BE49-F238E27FC236}">
                <a16:creationId xmlns:a16="http://schemas.microsoft.com/office/drawing/2014/main" id="{52022854-F572-4A6B-94D7-CD96EDD4A3C8}"/>
              </a:ext>
            </a:extLst>
          </p:cNvPr>
          <p:cNvSpPr>
            <a:spLocks noChangeShapeType="1"/>
          </p:cNvSpPr>
          <p:nvPr/>
        </p:nvSpPr>
        <p:spPr bwMode="auto">
          <a:xfrm>
            <a:off x="7010400" y="44958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96" name="Line 28">
            <a:extLst>
              <a:ext uri="{FF2B5EF4-FFF2-40B4-BE49-F238E27FC236}">
                <a16:creationId xmlns:a16="http://schemas.microsoft.com/office/drawing/2014/main" id="{93CB4852-A2B4-42FD-A183-B6920F1B568C}"/>
              </a:ext>
            </a:extLst>
          </p:cNvPr>
          <p:cNvSpPr>
            <a:spLocks noChangeShapeType="1"/>
          </p:cNvSpPr>
          <p:nvPr/>
        </p:nvSpPr>
        <p:spPr bwMode="auto">
          <a:xfrm>
            <a:off x="7924800" y="44958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7597" name="Line 29">
            <a:extLst>
              <a:ext uri="{FF2B5EF4-FFF2-40B4-BE49-F238E27FC236}">
                <a16:creationId xmlns:a16="http://schemas.microsoft.com/office/drawing/2014/main" id="{B08E1758-5359-40C8-8671-AEB5C87FCCC8}"/>
              </a:ext>
            </a:extLst>
          </p:cNvPr>
          <p:cNvSpPr>
            <a:spLocks noChangeShapeType="1"/>
          </p:cNvSpPr>
          <p:nvPr/>
        </p:nvSpPr>
        <p:spPr bwMode="auto">
          <a:xfrm>
            <a:off x="8839200" y="4495800"/>
            <a:ext cx="0" cy="381000"/>
          </a:xfrm>
          <a:prstGeom prst="line">
            <a:avLst/>
          </a:prstGeom>
          <a:noFill/>
          <a:ln w="57150">
            <a:solidFill>
              <a:schemeClr val="accent1"/>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E830A5-0DE9-4D5C-8C10-976740B38964}"/>
              </a:ext>
            </a:extLst>
          </p:cNvPr>
          <p:cNvPicPr>
            <a:picLocks noChangeAspect="1"/>
          </p:cNvPicPr>
          <p:nvPr/>
        </p:nvPicPr>
        <p:blipFill rotWithShape="1">
          <a:blip r:embed="rId2">
            <a:alphaModFix/>
          </a:blip>
          <a:srcRect l="19931" r="1014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p:cNvSpPr>
            <a:spLocks noGrp="1"/>
          </p:cNvSpPr>
          <p:nvPr>
            <p:ph idx="1"/>
          </p:nvPr>
        </p:nvSpPr>
        <p:spPr>
          <a:xfrm>
            <a:off x="804997" y="2272143"/>
            <a:ext cx="4706803" cy="3788830"/>
          </a:xfrm>
        </p:spPr>
        <p:txBody>
          <a:bodyPr anchor="ctr">
            <a:normAutofit/>
          </a:bodyPr>
          <a:lstStyle/>
          <a:p>
            <a:pPr marL="0" indent="0">
              <a:buNone/>
            </a:pPr>
            <a:r>
              <a:rPr lang="en-US" sz="2000" b="1">
                <a:solidFill>
                  <a:srgbClr val="000000"/>
                </a:solidFill>
              </a:rPr>
              <a:t>Data collection</a:t>
            </a:r>
          </a:p>
          <a:p>
            <a:endParaRPr lang="en-US" sz="2000">
              <a:solidFill>
                <a:srgbClr val="000000"/>
              </a:solidFill>
            </a:endParaRPr>
          </a:p>
        </p:txBody>
      </p:sp>
      <p:sp>
        <p:nvSpPr>
          <p:cNvPr id="4" name="Rectangle 3"/>
          <p:cNvSpPr/>
          <p:nvPr/>
        </p:nvSpPr>
        <p:spPr>
          <a:xfrm>
            <a:off x="0" y="0"/>
            <a:ext cx="7155543" cy="6740307"/>
          </a:xfrm>
          <a:prstGeom prst="rect">
            <a:avLst/>
          </a:prstGeom>
          <a:solidFill>
            <a:schemeClr val="bg1"/>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Describe how the questionnaire will be administered and discuss problems encountered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Internet- or intranet-mediated,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postal,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delivery and collection,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telephone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interview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State the steps in data collection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ie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What method was used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Sample Size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How many questionnaires/respondents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How was the response rate and follow up</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pilot testing was done, state the reliability and validity testing results and what amendments done to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562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ackground pattern&#10;&#10;Description automatically generated">
            <a:extLst>
              <a:ext uri="{FF2B5EF4-FFF2-40B4-BE49-F238E27FC236}">
                <a16:creationId xmlns:a16="http://schemas.microsoft.com/office/drawing/2014/main" id="{32E53DD8-6F29-4A58-8273-491142A26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6FC99168-B6A8-4483-BA08-42696573F0BF}"/>
              </a:ext>
            </a:extLst>
          </p:cNvPr>
          <p:cNvSpPr>
            <a:spLocks noGrp="1"/>
          </p:cNvSpPr>
          <p:nvPr>
            <p:ph type="ctrTitle"/>
          </p:nvPr>
        </p:nvSpPr>
        <p:spPr>
          <a:xfrm>
            <a:off x="0" y="1658547"/>
            <a:ext cx="12191980" cy="2986234"/>
          </a:xfrm>
          <a:solidFill>
            <a:srgbClr val="FF9900"/>
          </a:solidFill>
        </p:spPr>
        <p:txBody>
          <a:bodyPr anchor="ctr" anchorCtr="0">
            <a:normAutofit/>
          </a:bodyPr>
          <a:lstStyle/>
          <a:p>
            <a:r>
              <a:rPr lang="en-MY" sz="6000" b="1" dirty="0"/>
              <a:t>Data Processing</a:t>
            </a:r>
            <a:br>
              <a:rPr lang="en-MY" sz="6000" b="1" dirty="0"/>
            </a:br>
            <a:r>
              <a:rPr lang="en-MY" sz="6000" b="1" dirty="0"/>
              <a:t>Data Analysis</a:t>
            </a:r>
            <a:endParaRPr lang="en-MY" dirty="0"/>
          </a:p>
        </p:txBody>
      </p:sp>
    </p:spTree>
    <p:extLst>
      <p:ext uri="{BB962C8B-B14F-4D97-AF65-F5344CB8AC3E}">
        <p14:creationId xmlns:p14="http://schemas.microsoft.com/office/powerpoint/2010/main" val="212331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blackWhite">
          <a:xfrm>
            <a:off x="2084388" y="293688"/>
            <a:ext cx="7948612" cy="4247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lgn="ctr">
                <a:solidFill>
                  <a:srgbClr val="4D4D4D"/>
                </a:solidFill>
                <a:prstDash val="solid"/>
                <a:miter lim="800000"/>
                <a:headEnd type="none" w="med" len="med"/>
                <a:tailEnd type="none" w="med" len="med"/>
              </a14:hiddenLine>
            </a:ext>
            <a:ext uri="{AF507438-7753-43E0-B8FC-AC1667EBCBE1}">
              <a14:hiddenEffects xmlns:a14="http://schemas.microsoft.com/office/drawing/2010/main">
                <a:effectLst>
                  <a:outerShdw dist="107763" dir="2700000" algn="ctr" rotWithShape="0">
                    <a:srgbClr val="EAEAEA"/>
                  </a:outerShdw>
                </a:effectLst>
              </a14:hiddenEffects>
            </a:ext>
          </a:extLst>
        </p:spPr>
        <p:txBody>
          <a:bodyPr anchor="t">
            <a:spAutoFit/>
          </a:bodyPr>
          <a:lstStyle/>
          <a:p>
            <a:pPr marL="1146175" indent="-1146175" algn="ctr"/>
            <a:r>
              <a:rPr lang="en-US" sz="2400" b="1" dirty="0">
                <a:solidFill>
                  <a:srgbClr val="FF0000"/>
                </a:solidFill>
              </a:rPr>
              <a:t>Data Processing and data Analysis </a:t>
            </a:r>
          </a:p>
        </p:txBody>
      </p:sp>
      <p:sp>
        <p:nvSpPr>
          <p:cNvPr id="33795" name="Line 3"/>
          <p:cNvSpPr>
            <a:spLocks noChangeShapeType="1"/>
          </p:cNvSpPr>
          <p:nvPr/>
        </p:nvSpPr>
        <p:spPr bwMode="auto">
          <a:xfrm>
            <a:off x="2163763" y="846138"/>
            <a:ext cx="7772400" cy="0"/>
          </a:xfrm>
          <a:prstGeom prst="line">
            <a:avLst/>
          </a:prstGeom>
          <a:noFill/>
          <a:ln w="952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2" y="1073150"/>
            <a:ext cx="1134386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75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12724" y="3433763"/>
            <a:ext cx="3197013" cy="2743200"/>
          </a:xfrm>
        </p:spPr>
        <p:txBody>
          <a:bodyPr anchor="t">
            <a:normAutofit/>
          </a:bodyPr>
          <a:lstStyle/>
          <a:p>
            <a:pPr algn="ctr"/>
            <a:r>
              <a:rPr lang="en-US" sz="4800" b="1">
                <a:solidFill>
                  <a:schemeClr val="bg1"/>
                </a:solidFill>
              </a:rPr>
              <a:t>Editing, coding and tabulation</a:t>
            </a:r>
          </a:p>
        </p:txBody>
      </p:sp>
      <p:pic>
        <p:nvPicPr>
          <p:cNvPr id="7" name="Graphic 6" descr="Database">
            <a:extLst>
              <a:ext uri="{FF2B5EF4-FFF2-40B4-BE49-F238E27FC236}">
                <a16:creationId xmlns:a16="http://schemas.microsoft.com/office/drawing/2014/main" id="{8E998B34-FD53-4454-8A15-8AC350794B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p:cNvSpPr>
            <a:spLocks noGrp="1"/>
          </p:cNvSpPr>
          <p:nvPr>
            <p:ph idx="1"/>
          </p:nvPr>
        </p:nvSpPr>
        <p:spPr>
          <a:xfrm>
            <a:off x="3822462" y="353961"/>
            <a:ext cx="8369537" cy="6386052"/>
          </a:xfrm>
        </p:spPr>
        <p:txBody>
          <a:bodyPr anchor="ctr">
            <a:normAutofit lnSpcReduction="10000"/>
          </a:bodyPr>
          <a:lstStyle/>
          <a:p>
            <a:r>
              <a:rPr lang="en-US" b="1" dirty="0">
                <a:solidFill>
                  <a:srgbClr val="FF0000"/>
                </a:solidFill>
              </a:rPr>
              <a:t>Editing Data </a:t>
            </a:r>
          </a:p>
          <a:p>
            <a:pPr marL="0" indent="0">
              <a:buNone/>
            </a:pPr>
            <a:r>
              <a:rPr lang="en-US" sz="2400" dirty="0"/>
              <a:t>The process of checking and adjusting responses in the completed questionnaires for omissions, legibility, and consistency and readying them for coding and storage</a:t>
            </a:r>
          </a:p>
          <a:p>
            <a:r>
              <a:rPr lang="en-US" sz="2400" b="1" dirty="0">
                <a:solidFill>
                  <a:srgbClr val="FF0000"/>
                </a:solidFill>
              </a:rPr>
              <a:t>CODING </a:t>
            </a:r>
          </a:p>
          <a:p>
            <a:pPr marL="0" indent="0">
              <a:buNone/>
            </a:pPr>
            <a:r>
              <a:rPr lang="en-US" sz="2400" dirty="0"/>
              <a:t>The process of identifying and classifying each answer with a numerical score or other character symbol. Usually, a number to each response</a:t>
            </a:r>
          </a:p>
          <a:p>
            <a:pPr marL="0" indent="0">
              <a:buNone/>
            </a:pPr>
            <a:r>
              <a:rPr lang="en-US" sz="2400" dirty="0"/>
              <a:t>If male=1 and if female=2</a:t>
            </a:r>
          </a:p>
          <a:p>
            <a:r>
              <a:rPr lang="en-US" sz="2400" b="1" dirty="0">
                <a:solidFill>
                  <a:srgbClr val="FF0000"/>
                </a:solidFill>
              </a:rPr>
              <a:t>TABULATION </a:t>
            </a:r>
          </a:p>
          <a:p>
            <a:pPr marL="0" indent="0">
              <a:buNone/>
            </a:pPr>
            <a:r>
              <a:rPr lang="en-US" sz="2400" dirty="0"/>
              <a:t>Tabulation is the process of summarizing raw data and displaying the same in compact form (i.e., in the form of statistical table) for further analysis</a:t>
            </a:r>
          </a:p>
          <a:p>
            <a:r>
              <a:rPr lang="en-US" sz="2400" b="1" dirty="0">
                <a:solidFill>
                  <a:srgbClr val="FF0000"/>
                </a:solidFill>
              </a:rPr>
              <a:t>Data Transformation </a:t>
            </a:r>
          </a:p>
          <a:p>
            <a:pPr marL="0" indent="0">
              <a:buNone/>
            </a:pPr>
            <a:r>
              <a:rPr lang="en-US" sz="2400" dirty="0"/>
              <a:t>Converting some of the data from the format  in which they were entered to a format most suitable for particular statistical </a:t>
            </a:r>
            <a:r>
              <a:rPr lang="en-US" sz="2000" dirty="0"/>
              <a:t>analysis.</a:t>
            </a:r>
          </a:p>
          <a:p>
            <a:pPr marL="0" indent="0">
              <a:buNone/>
            </a:pPr>
            <a:endParaRPr lang="en-US" sz="2000" dirty="0"/>
          </a:p>
        </p:txBody>
      </p:sp>
    </p:spTree>
    <p:extLst>
      <p:ext uri="{BB962C8B-B14F-4D97-AF65-F5344CB8AC3E}">
        <p14:creationId xmlns:p14="http://schemas.microsoft.com/office/powerpoint/2010/main" val="2226493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b="1" dirty="0">
                <a:solidFill>
                  <a:srgbClr val="FF0000"/>
                </a:solidFill>
              </a:rPr>
              <a:t>Data Analysis</a:t>
            </a:r>
          </a:p>
        </p:txBody>
      </p:sp>
      <p:sp>
        <p:nvSpPr>
          <p:cNvPr id="3" name="Content Placeholder 2"/>
          <p:cNvSpPr>
            <a:spLocks noGrp="1"/>
          </p:cNvSpPr>
          <p:nvPr>
            <p:ph idx="1"/>
          </p:nvPr>
        </p:nvSpPr>
        <p:spPr>
          <a:xfrm>
            <a:off x="4965431" y="2438400"/>
            <a:ext cx="6586489" cy="3785419"/>
          </a:xfrm>
        </p:spPr>
        <p:txBody>
          <a:bodyPr>
            <a:normAutofit/>
          </a:bodyPr>
          <a:lstStyle/>
          <a:p>
            <a:pPr marL="0" indent="0">
              <a:buNone/>
            </a:pPr>
            <a:r>
              <a:rPr lang="en-US" dirty="0"/>
              <a:t>In data analysis we have three objectives: </a:t>
            </a:r>
          </a:p>
          <a:p>
            <a:pPr marL="514350" indent="-514350">
              <a:buAutoNum type="arabicPeriod"/>
            </a:pPr>
            <a:r>
              <a:rPr lang="en-US" dirty="0"/>
              <a:t>getting a feel for the data,</a:t>
            </a:r>
          </a:p>
          <a:p>
            <a:pPr marL="514350" indent="-514350">
              <a:buAutoNum type="arabicPeriod"/>
            </a:pPr>
            <a:r>
              <a:rPr lang="en-US" dirty="0"/>
              <a:t>testing the goodness of data, and </a:t>
            </a:r>
          </a:p>
          <a:p>
            <a:pPr marL="514350" indent="-514350">
              <a:buAutoNum type="arabicPeriod"/>
            </a:pPr>
            <a:r>
              <a:rPr lang="en-US" dirty="0"/>
              <a:t>testing the hypotheses developed for the research. </a:t>
            </a:r>
          </a:p>
        </p:txBody>
      </p:sp>
      <p:pic>
        <p:nvPicPr>
          <p:cNvPr id="5" name="Picture 4">
            <a:extLst>
              <a:ext uri="{FF2B5EF4-FFF2-40B4-BE49-F238E27FC236}">
                <a16:creationId xmlns:a16="http://schemas.microsoft.com/office/drawing/2014/main" id="{7FB446FC-1CB6-4FC1-9EA3-0F21F458786D}"/>
              </a:ext>
            </a:extLst>
          </p:cNvPr>
          <p:cNvPicPr>
            <a:picLocks noChangeAspect="1"/>
          </p:cNvPicPr>
          <p:nvPr/>
        </p:nvPicPr>
        <p:blipFill rotWithShape="1">
          <a:blip r:embed="rId2"/>
          <a:srcRect l="12159" r="42722"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BA3F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525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Rectangle 2"/>
          <p:cNvSpPr>
            <a:spLocks noGrp="1" noChangeArrowheads="1"/>
          </p:cNvSpPr>
          <p:nvPr>
            <p:ph type="title"/>
          </p:nvPr>
        </p:nvSpPr>
        <p:spPr>
          <a:xfrm>
            <a:off x="838200" y="963877"/>
            <a:ext cx="3494362" cy="646331"/>
          </a:xfrm>
        </p:spPr>
        <p:txBody>
          <a:bodyPr>
            <a:normAutofit fontScale="90000"/>
          </a:bodyPr>
          <a:lstStyle/>
          <a:p>
            <a:pPr algn="r" eaLnBrk="1" hangingPunct="1"/>
            <a:r>
              <a:rPr lang="en-GB" b="1" dirty="0">
                <a:solidFill>
                  <a:schemeClr val="accent1"/>
                </a:solidFill>
                <a:latin typeface="Arial" charset="0"/>
              </a:rPr>
              <a:t>Philosophy:</a:t>
            </a:r>
            <a:endParaRPr lang="en-GB" dirty="0">
              <a:solidFill>
                <a:schemeClr val="accent1"/>
              </a:solidFill>
              <a:latin typeface="Arial" charset="0"/>
            </a:endParaRPr>
          </a:p>
        </p:txBody>
      </p:sp>
      <p:cxnSp>
        <p:nvCxnSpPr>
          <p:cNvPr id="74" name="Straight Connector 7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23" name="Rectangle 3"/>
          <p:cNvSpPr>
            <a:spLocks noGrp="1" noChangeArrowheads="1"/>
          </p:cNvSpPr>
          <p:nvPr>
            <p:ph type="body" idx="1"/>
          </p:nvPr>
        </p:nvSpPr>
        <p:spPr>
          <a:xfrm>
            <a:off x="4654297" y="154745"/>
            <a:ext cx="7429850" cy="6053892"/>
          </a:xfrm>
        </p:spPr>
        <p:txBody>
          <a:bodyPr anchor="ctr">
            <a:normAutofit fontScale="92500"/>
          </a:bodyPr>
          <a:lstStyle/>
          <a:p>
            <a:pPr eaLnBrk="1" hangingPunct="1">
              <a:buFontTx/>
              <a:buNone/>
            </a:pPr>
            <a:r>
              <a:rPr lang="en-GB" sz="2400" dirty="0">
                <a:latin typeface="Arial" charset="0"/>
              </a:rPr>
              <a:t>‘Research philosophy is an over-arching term relating to</a:t>
            </a:r>
          </a:p>
          <a:p>
            <a:pPr eaLnBrk="1" hangingPunct="1">
              <a:buFontTx/>
              <a:buNone/>
            </a:pPr>
            <a:r>
              <a:rPr lang="en-GB" sz="2400" dirty="0">
                <a:latin typeface="Arial" charset="0"/>
              </a:rPr>
              <a:t> the </a:t>
            </a:r>
            <a:r>
              <a:rPr lang="en-GB" sz="2400" b="1" dirty="0">
                <a:solidFill>
                  <a:srgbClr val="FF0000"/>
                </a:solidFill>
                <a:latin typeface="Arial" charset="0"/>
              </a:rPr>
              <a:t>development of knowledge and the nature of  that</a:t>
            </a:r>
          </a:p>
          <a:p>
            <a:pPr eaLnBrk="1" hangingPunct="1">
              <a:buFontTx/>
              <a:buNone/>
            </a:pPr>
            <a:r>
              <a:rPr lang="en-GB" sz="2400" b="1" dirty="0">
                <a:solidFill>
                  <a:srgbClr val="FF0000"/>
                </a:solidFill>
                <a:latin typeface="Arial" charset="0"/>
              </a:rPr>
              <a:t> knowledge</a:t>
            </a:r>
            <a:r>
              <a:rPr lang="en-GB" sz="1900" b="1" dirty="0">
                <a:solidFill>
                  <a:srgbClr val="FF0000"/>
                </a:solidFill>
                <a:latin typeface="Arial" charset="0"/>
              </a:rPr>
              <a:t>’</a:t>
            </a:r>
            <a:endParaRPr lang="en-GB" sz="1900" dirty="0">
              <a:latin typeface="Arial" charset="0"/>
            </a:endParaRPr>
          </a:p>
          <a:p>
            <a:pPr eaLnBrk="1" hangingPunct="1">
              <a:buFontTx/>
              <a:buNone/>
            </a:pPr>
            <a:r>
              <a:rPr lang="en-US" sz="2400" dirty="0">
                <a:latin typeface="Arial" charset="0"/>
              </a:rPr>
              <a:t>What you are doing when embarking on research –</a:t>
            </a:r>
          </a:p>
          <a:p>
            <a:pPr eaLnBrk="1" hangingPunct="1">
              <a:buFontTx/>
              <a:buNone/>
            </a:pPr>
            <a:r>
              <a:rPr lang="en-US" sz="2400" dirty="0">
                <a:latin typeface="Arial" charset="0"/>
              </a:rPr>
              <a:t> </a:t>
            </a:r>
            <a:r>
              <a:rPr lang="en-US" sz="2400" b="1" dirty="0">
                <a:solidFill>
                  <a:srgbClr val="FF0000"/>
                </a:solidFill>
                <a:latin typeface="Arial" charset="0"/>
              </a:rPr>
              <a:t>developing  knowledge in a particular field</a:t>
            </a:r>
          </a:p>
          <a:p>
            <a:pPr eaLnBrk="1" hangingPunct="1">
              <a:buFontTx/>
              <a:buNone/>
            </a:pPr>
            <a:endParaRPr lang="en-US" sz="2400" b="1" dirty="0">
              <a:solidFill>
                <a:srgbClr val="FF0000"/>
              </a:solidFill>
              <a:latin typeface="Arial" charset="0"/>
            </a:endParaRPr>
          </a:p>
          <a:p>
            <a:pPr eaLnBrk="1" hangingPunct="1">
              <a:buFontTx/>
              <a:buNone/>
            </a:pPr>
            <a:r>
              <a:rPr lang="en-US" sz="2400" dirty="0">
                <a:latin typeface="Arial" charset="0"/>
              </a:rPr>
              <a:t>Philosophy you adopt contains important </a:t>
            </a:r>
            <a:r>
              <a:rPr lang="en-US" sz="2400" b="1" dirty="0">
                <a:solidFill>
                  <a:srgbClr val="FF0000"/>
                </a:solidFill>
                <a:latin typeface="Arial" charset="0"/>
              </a:rPr>
              <a:t>assumptions about the  way in which you view the world.</a:t>
            </a:r>
          </a:p>
          <a:p>
            <a:pPr eaLnBrk="1" hangingPunct="1">
              <a:buFontTx/>
              <a:buNone/>
            </a:pPr>
            <a:r>
              <a:rPr lang="en-GB" sz="2400" i="1" dirty="0">
                <a:latin typeface="Arial" charset="0"/>
              </a:rPr>
              <a:t> </a:t>
            </a:r>
            <a:r>
              <a:rPr lang="en-GB" sz="2400" i="1" dirty="0" err="1">
                <a:latin typeface="Arial" charset="0"/>
              </a:rPr>
              <a:t>Eg</a:t>
            </a:r>
            <a:r>
              <a:rPr lang="en-GB" sz="2400" i="1" dirty="0">
                <a:latin typeface="Arial" charset="0"/>
              </a:rPr>
              <a:t>: </a:t>
            </a:r>
            <a:r>
              <a:rPr lang="en-GB" sz="2400" b="1" i="1" dirty="0">
                <a:solidFill>
                  <a:srgbClr val="FF0000"/>
                </a:solidFill>
                <a:latin typeface="Arial" charset="0"/>
              </a:rPr>
              <a:t>Concerned with Feelings and attitudes  OR Facts </a:t>
            </a:r>
            <a:endParaRPr lang="en-US" sz="2400" b="1" dirty="0">
              <a:solidFill>
                <a:srgbClr val="FF0000"/>
              </a:solidFill>
              <a:latin typeface="Arial" charset="0"/>
            </a:endParaRPr>
          </a:p>
          <a:p>
            <a:pPr eaLnBrk="1" hangingPunct="1">
              <a:buFontTx/>
              <a:buNone/>
            </a:pPr>
            <a:r>
              <a:rPr lang="en-US" sz="2400" dirty="0">
                <a:latin typeface="Arial" charset="0"/>
              </a:rPr>
              <a:t>Your particular view of the relationship between knowledge and the process by which it is developed.   </a:t>
            </a:r>
            <a:r>
              <a:rPr lang="en-GB" sz="2400" dirty="0">
                <a:latin typeface="Arial" charset="0"/>
              </a:rPr>
              <a:t> </a:t>
            </a:r>
          </a:p>
          <a:p>
            <a:pPr eaLnBrk="1" hangingPunct="1">
              <a:buFontTx/>
              <a:buNone/>
            </a:pPr>
            <a:r>
              <a:rPr lang="en-GB" sz="2000" i="1" dirty="0">
                <a:latin typeface="Arial" charset="0"/>
              </a:rPr>
              <a:t>-Adapted from Saunders et al, (2016)</a:t>
            </a:r>
            <a:endParaRPr lang="en-GB" sz="1700" i="1" dirty="0">
              <a:latin typeface="Arial" charset="0"/>
            </a:endParaRPr>
          </a:p>
        </p:txBody>
      </p:sp>
      <p:sp>
        <p:nvSpPr>
          <p:cNvPr id="3" name="Rectangle 2"/>
          <p:cNvSpPr/>
          <p:nvPr/>
        </p:nvSpPr>
        <p:spPr>
          <a:xfrm>
            <a:off x="2" y="5612546"/>
            <a:ext cx="12191998" cy="1200329"/>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These include assumptions about human knowledge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epistemological assumptions</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 about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realities you encounter in your research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ontological assumptions</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 and the extent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ways your own values influence your research process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axiological assumptions</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9A2DEECC-C9D4-499C-A997-684F8E5C3FF1}"/>
              </a:ext>
            </a:extLst>
          </p:cNvPr>
          <p:cNvPicPr>
            <a:picLocks noChangeAspect="1"/>
          </p:cNvPicPr>
          <p:nvPr/>
        </p:nvPicPr>
        <p:blipFill>
          <a:blip r:embed="rId2"/>
          <a:stretch>
            <a:fillRect/>
          </a:stretch>
        </p:blipFill>
        <p:spPr>
          <a:xfrm>
            <a:off x="107853" y="1720288"/>
            <a:ext cx="4604765" cy="3892258"/>
          </a:xfrm>
          <a:prstGeom prst="rect">
            <a:avLst/>
          </a:prstGeom>
          <a:ln>
            <a:solidFill>
              <a:schemeClr val="accent1"/>
            </a:solidFill>
          </a:ln>
        </p:spPr>
      </p:pic>
    </p:spTree>
    <p:extLst>
      <p:ext uri="{BB962C8B-B14F-4D97-AF65-F5344CB8AC3E}">
        <p14:creationId xmlns:p14="http://schemas.microsoft.com/office/powerpoint/2010/main" val="177847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Data Analysis – Uma </a:t>
            </a:r>
            <a:r>
              <a:rPr lang="en-US" b="1" dirty="0" err="1">
                <a:solidFill>
                  <a:srgbClr val="FF0000"/>
                </a:solidFill>
              </a:rPr>
              <a:t>Sekaran</a:t>
            </a:r>
            <a:endParaRPr lang="en-US"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1138"/>
            <a:ext cx="12191999" cy="537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405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3A45-1387-C801-FBF7-CBBA223DBFC4}"/>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622536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5DC1-9A91-4E1F-8EBA-34CDA3BD5BA4}"/>
              </a:ext>
            </a:extLst>
          </p:cNvPr>
          <p:cNvSpPr>
            <a:spLocks noGrp="1"/>
          </p:cNvSpPr>
          <p:nvPr>
            <p:ph type="title"/>
          </p:nvPr>
        </p:nvSpPr>
        <p:spPr>
          <a:xfrm>
            <a:off x="0" y="18256"/>
            <a:ext cx="12192000" cy="1070316"/>
          </a:xfrm>
        </p:spPr>
        <p:txBody>
          <a:bodyPr/>
          <a:lstStyle/>
          <a:p>
            <a:r>
              <a:rPr lang="en-MY" b="1" dirty="0">
                <a:solidFill>
                  <a:srgbClr val="FF0000"/>
                </a:solidFill>
              </a:rPr>
              <a:t>Ontology, Epistemology and Axiology </a:t>
            </a:r>
            <a:r>
              <a:rPr lang="en-MY" sz="2400" b="1" dirty="0">
                <a:solidFill>
                  <a:srgbClr val="FF0000"/>
                </a:solidFill>
              </a:rPr>
              <a:t>(Patton, 2002)</a:t>
            </a:r>
            <a:endParaRPr lang="en-MY" b="1" dirty="0">
              <a:solidFill>
                <a:srgbClr val="FF0000"/>
              </a:solidFill>
            </a:endParaRPr>
          </a:p>
        </p:txBody>
      </p:sp>
      <p:sp>
        <p:nvSpPr>
          <p:cNvPr id="3" name="Content Placeholder 2">
            <a:extLst>
              <a:ext uri="{FF2B5EF4-FFF2-40B4-BE49-F238E27FC236}">
                <a16:creationId xmlns:a16="http://schemas.microsoft.com/office/drawing/2014/main" id="{694AE0E2-B9FA-4751-857F-ACF779FC9360}"/>
              </a:ext>
            </a:extLst>
          </p:cNvPr>
          <p:cNvSpPr>
            <a:spLocks noGrp="1"/>
          </p:cNvSpPr>
          <p:nvPr>
            <p:ph idx="1"/>
          </p:nvPr>
        </p:nvSpPr>
        <p:spPr>
          <a:xfrm>
            <a:off x="-1" y="914401"/>
            <a:ext cx="12191999" cy="5943600"/>
          </a:xfrm>
        </p:spPr>
        <p:txBody>
          <a:bodyPr>
            <a:normAutofit fontScale="77500" lnSpcReduction="20000"/>
          </a:bodyPr>
          <a:lstStyle/>
          <a:p>
            <a:pPr marL="0" indent="0">
              <a:buNone/>
            </a:pPr>
            <a:r>
              <a:rPr lang="en-US" sz="3600" b="1" dirty="0">
                <a:solidFill>
                  <a:srgbClr val="002060"/>
                </a:solidFill>
              </a:rPr>
              <a:t>Ontology: </a:t>
            </a:r>
          </a:p>
          <a:p>
            <a:pPr marL="0" indent="0">
              <a:buNone/>
            </a:pPr>
            <a:r>
              <a:rPr lang="en-US" sz="3100" dirty="0"/>
              <a:t>The nature of social reality – that is, what do we believe about the nature of</a:t>
            </a:r>
          </a:p>
          <a:p>
            <a:pPr marL="0" indent="0">
              <a:buNone/>
            </a:pPr>
            <a:r>
              <a:rPr lang="en-US" sz="3100" dirty="0"/>
              <a:t>reality?</a:t>
            </a:r>
          </a:p>
          <a:p>
            <a:pPr marL="0" indent="0">
              <a:buNone/>
            </a:pPr>
            <a:r>
              <a:rPr lang="en-US" sz="3100" dirty="0"/>
              <a:t>Ontology relates to whether we believe there is </a:t>
            </a:r>
            <a:r>
              <a:rPr lang="en-US" sz="3100" dirty="0">
                <a:solidFill>
                  <a:srgbClr val="002060"/>
                </a:solidFill>
              </a:rPr>
              <a:t>one verifiable reality </a:t>
            </a:r>
            <a:r>
              <a:rPr lang="en-US" sz="3100" dirty="0"/>
              <a:t>or whether there exist </a:t>
            </a:r>
            <a:r>
              <a:rPr lang="en-US" sz="3100" dirty="0">
                <a:solidFill>
                  <a:srgbClr val="002060"/>
                </a:solidFill>
              </a:rPr>
              <a:t>multiple, socially constructed realities - </a:t>
            </a:r>
            <a:r>
              <a:rPr lang="en-US" sz="3100" dirty="0"/>
              <a:t>(Patton, 2002)</a:t>
            </a:r>
          </a:p>
          <a:p>
            <a:pPr marL="0" indent="0">
              <a:buNone/>
            </a:pPr>
            <a:endParaRPr lang="en-US" sz="3100" dirty="0"/>
          </a:p>
          <a:p>
            <a:pPr marL="0" indent="0">
              <a:buNone/>
            </a:pPr>
            <a:r>
              <a:rPr lang="en-US" sz="3600" b="1" dirty="0">
                <a:solidFill>
                  <a:srgbClr val="002060"/>
                </a:solidFill>
              </a:rPr>
              <a:t>Epistemology</a:t>
            </a:r>
          </a:p>
          <a:p>
            <a:pPr marL="0" indent="0">
              <a:buNone/>
            </a:pPr>
            <a:r>
              <a:rPr lang="en-US" sz="3100" dirty="0"/>
              <a:t>Ways of knowing – that is, how do we know what we know?), </a:t>
            </a:r>
          </a:p>
          <a:p>
            <a:pPr marL="0" indent="0">
              <a:buNone/>
            </a:pPr>
            <a:r>
              <a:rPr lang="en-US" sz="3100" dirty="0"/>
              <a:t>Epistemology inquires into the nature of knowledge and truth. It asks the questions: </a:t>
            </a:r>
          </a:p>
          <a:p>
            <a:pPr lvl="1"/>
            <a:r>
              <a:rPr lang="en-US" sz="3100" dirty="0"/>
              <a:t>What are the sources of knowledge? </a:t>
            </a:r>
            <a:r>
              <a:rPr lang="en-US" sz="3100" dirty="0" err="1"/>
              <a:t>Eg</a:t>
            </a:r>
            <a:r>
              <a:rPr lang="en-US" sz="3100" dirty="0"/>
              <a:t>: Smoking is bad for health</a:t>
            </a:r>
          </a:p>
          <a:p>
            <a:pPr lvl="1"/>
            <a:r>
              <a:rPr lang="en-US" sz="3100" dirty="0"/>
              <a:t>How reliable are these sources?</a:t>
            </a:r>
          </a:p>
          <a:p>
            <a:pPr lvl="1"/>
            <a:r>
              <a:rPr lang="en-US" sz="3100" dirty="0"/>
              <a:t> What can one know? </a:t>
            </a:r>
          </a:p>
          <a:p>
            <a:pPr lvl="1"/>
            <a:r>
              <a:rPr lang="en-US" sz="3100" dirty="0"/>
              <a:t>How does one know if something is true?</a:t>
            </a:r>
          </a:p>
          <a:p>
            <a:pPr marL="0" indent="0">
              <a:buNone/>
            </a:pPr>
            <a:r>
              <a:rPr lang="en-US" sz="3600" b="1" dirty="0">
                <a:solidFill>
                  <a:srgbClr val="002060"/>
                </a:solidFill>
              </a:rPr>
              <a:t>Axiology</a:t>
            </a:r>
          </a:p>
          <a:p>
            <a:pPr marL="0" indent="0">
              <a:buNone/>
            </a:pPr>
            <a:r>
              <a:rPr lang="en-US" sz="3100" dirty="0"/>
              <a:t>Ethics and value systems – that is, what do we believe is true?</a:t>
            </a:r>
          </a:p>
          <a:p>
            <a:pPr marL="0" indent="0">
              <a:buNone/>
            </a:pPr>
            <a:r>
              <a:rPr lang="en-US" sz="3100" dirty="0"/>
              <a:t> </a:t>
            </a:r>
            <a:endParaRPr lang="en-MY" dirty="0"/>
          </a:p>
        </p:txBody>
      </p:sp>
    </p:spTree>
    <p:extLst>
      <p:ext uri="{BB962C8B-B14F-4D97-AF65-F5344CB8AC3E}">
        <p14:creationId xmlns:p14="http://schemas.microsoft.com/office/powerpoint/2010/main" val="341464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981200" y="533400"/>
          <a:ext cx="8001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1" name="TextBox 2"/>
          <p:cNvSpPr txBox="1">
            <a:spLocks noChangeArrowheads="1"/>
          </p:cNvSpPr>
          <p:nvPr/>
        </p:nvSpPr>
        <p:spPr bwMode="auto">
          <a:xfrm>
            <a:off x="4572000" y="3429001"/>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Research Paradigm</a:t>
            </a:r>
          </a:p>
        </p:txBody>
      </p:sp>
      <p:sp>
        <p:nvSpPr>
          <p:cNvPr id="3" name="Rectangle 2"/>
          <p:cNvSpPr/>
          <p:nvPr/>
        </p:nvSpPr>
        <p:spPr>
          <a:xfrm>
            <a:off x="6384032" y="72249"/>
            <a:ext cx="5807967"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Ontology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ways of constructing reality,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things really are”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“how things really work”..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Denzin and Lincoln, (1998; 2010)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8743949" y="2853155"/>
            <a:ext cx="3448049" cy="246221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Epistemology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different forms of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knowledge</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that reality, what nature of relationship exists between the inquirer and the inquired? How do we know?</a:t>
            </a:r>
          </a:p>
        </p:txBody>
      </p:sp>
      <p:sp>
        <p:nvSpPr>
          <p:cNvPr id="5" name="Rectangle 4"/>
          <p:cNvSpPr/>
          <p:nvPr/>
        </p:nvSpPr>
        <p:spPr>
          <a:xfrm>
            <a:off x="0" y="6346597"/>
            <a:ext cx="12136709" cy="461665"/>
          </a:xfrm>
          <a:prstGeom prst="rect">
            <a:avLst/>
          </a:prstGeom>
          <a:solidFill>
            <a:schemeClr val="accent2"/>
          </a:solidFill>
          <a:ln>
            <a:solidFill>
              <a:schemeClr val="accent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Methodology: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tools do we use to know  that reality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8" name="TextBox 7">
            <a:extLst>
              <a:ext uri="{FF2B5EF4-FFF2-40B4-BE49-F238E27FC236}">
                <a16:creationId xmlns:a16="http://schemas.microsoft.com/office/drawing/2014/main" id="{29C90BA2-F700-41D1-A7B1-72BF0594161D}"/>
              </a:ext>
            </a:extLst>
          </p:cNvPr>
          <p:cNvSpPr txBox="1"/>
          <p:nvPr/>
        </p:nvSpPr>
        <p:spPr>
          <a:xfrm>
            <a:off x="6843712" y="1272064"/>
            <a:ext cx="534828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Research objects include </a:t>
            </a:r>
            <a:r>
              <a:rPr kumimoji="0" lang="en-US" sz="20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organisations</a:t>
            </a: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management, individuals’ working lives and </a:t>
            </a:r>
            <a:r>
              <a:rPr kumimoji="0" lang="en-US" sz="20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organisational</a:t>
            </a: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events and artefacts.</a:t>
            </a:r>
            <a:endParaRPr kumimoji="0" lang="en-MY"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05875C2-0051-427C-85E0-50B2DFB5BF04}"/>
              </a:ext>
            </a:extLst>
          </p:cNvPr>
          <p:cNvSpPr txBox="1"/>
          <p:nvPr/>
        </p:nvSpPr>
        <p:spPr>
          <a:xfrm>
            <a:off x="7283054" y="5153561"/>
            <a:ext cx="490894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Different types of knowledge numerical data to textual and visual data, from facts to interpretations, and including narratives, stories and even fictional accounts –</a:t>
            </a:r>
            <a:endParaRPr kumimoji="0" lang="en-MY"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5087E4C-AD1A-40B4-AAB7-3AF2C156FFC6}"/>
              </a:ext>
            </a:extLst>
          </p:cNvPr>
          <p:cNvSpPr txBox="1"/>
          <p:nvPr/>
        </p:nvSpPr>
        <p:spPr>
          <a:xfrm>
            <a:off x="1" y="2653536"/>
            <a:ext cx="3448052" cy="30777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Axiology: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role of values and ethics within the research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This incorporates questions about how we, as researchers, deal with both our own values and those of our research participants</a:t>
            </a:r>
            <a:endParaRPr kumimoji="0" lang="en-MY" sz="20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69225B8-7D40-4336-8490-05829B21F791}"/>
              </a:ext>
            </a:extLst>
          </p:cNvPr>
          <p:cNvSpPr txBox="1"/>
          <p:nvPr/>
        </p:nvSpPr>
        <p:spPr>
          <a:xfrm>
            <a:off x="84536" y="5565413"/>
            <a:ext cx="3573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 you value personal interaction</a:t>
            </a:r>
          </a:p>
        </p:txBody>
      </p:sp>
    </p:spTree>
    <p:extLst>
      <p:ext uri="{BB962C8B-B14F-4D97-AF65-F5344CB8AC3E}">
        <p14:creationId xmlns:p14="http://schemas.microsoft.com/office/powerpoint/2010/main" val="4039704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6D5F2868-DE9E-48AE-9401-E530BAB4ECB9}"/>
              </a:ext>
            </a:extLst>
          </p:cNvPr>
          <p:cNvSpPr/>
          <p:nvPr/>
        </p:nvSpPr>
        <p:spPr>
          <a:xfrm>
            <a:off x="78194" y="0"/>
            <a:ext cx="2321170" cy="188507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Ontology</a:t>
            </a:r>
          </a:p>
        </p:txBody>
      </p:sp>
      <p:sp>
        <p:nvSpPr>
          <p:cNvPr id="3" name="Flowchart: Connector 2">
            <a:extLst>
              <a:ext uri="{FF2B5EF4-FFF2-40B4-BE49-F238E27FC236}">
                <a16:creationId xmlns:a16="http://schemas.microsoft.com/office/drawing/2014/main" id="{3AE2AF39-45ED-42DD-83A6-04D717A9B9C7}"/>
              </a:ext>
            </a:extLst>
          </p:cNvPr>
          <p:cNvSpPr/>
          <p:nvPr/>
        </p:nvSpPr>
        <p:spPr>
          <a:xfrm>
            <a:off x="56271" y="3784212"/>
            <a:ext cx="2321170" cy="20679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Epistemology</a:t>
            </a:r>
          </a:p>
        </p:txBody>
      </p:sp>
      <p:sp>
        <p:nvSpPr>
          <p:cNvPr id="5" name="Cross 4">
            <a:extLst>
              <a:ext uri="{FF2B5EF4-FFF2-40B4-BE49-F238E27FC236}">
                <a16:creationId xmlns:a16="http://schemas.microsoft.com/office/drawing/2014/main" id="{9CA6E890-0A30-4F4A-80B7-AAA1BD79F2D6}"/>
              </a:ext>
            </a:extLst>
          </p:cNvPr>
          <p:cNvSpPr/>
          <p:nvPr/>
        </p:nvSpPr>
        <p:spPr>
          <a:xfrm>
            <a:off x="914400" y="2377441"/>
            <a:ext cx="914400" cy="914400"/>
          </a:xfrm>
          <a:prstGeom prst="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11FAC3DB-624F-4302-9232-8BA8304E7A05}"/>
              </a:ext>
            </a:extLst>
          </p:cNvPr>
          <p:cNvSpPr/>
          <p:nvPr/>
        </p:nvSpPr>
        <p:spPr>
          <a:xfrm>
            <a:off x="3180119" y="2433711"/>
            <a:ext cx="576776" cy="8018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62465B2-2533-4DCB-8380-3BA4E946B285}"/>
              </a:ext>
            </a:extLst>
          </p:cNvPr>
          <p:cNvSpPr/>
          <p:nvPr/>
        </p:nvSpPr>
        <p:spPr>
          <a:xfrm>
            <a:off x="4443867" y="2478847"/>
            <a:ext cx="3588785" cy="10550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Research Philosophy</a:t>
            </a:r>
          </a:p>
        </p:txBody>
      </p:sp>
      <p:sp>
        <p:nvSpPr>
          <p:cNvPr id="8" name="TextBox 7">
            <a:extLst>
              <a:ext uri="{FF2B5EF4-FFF2-40B4-BE49-F238E27FC236}">
                <a16:creationId xmlns:a16="http://schemas.microsoft.com/office/drawing/2014/main" id="{B7E38DB5-863F-4FF6-BC49-DAE260FE2479}"/>
              </a:ext>
            </a:extLst>
          </p:cNvPr>
          <p:cNvSpPr txBox="1"/>
          <p:nvPr/>
        </p:nvSpPr>
        <p:spPr>
          <a:xfrm>
            <a:off x="2518118" y="11132"/>
            <a:ext cx="5134707" cy="230832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FF0000"/>
                </a:solidFill>
                <a:effectLst/>
                <a:uLnTx/>
                <a:uFillTx/>
                <a:latin typeface="Calibri" panose="020F0502020204030204"/>
                <a:ea typeface="+mn-ea"/>
                <a:cs typeface="+mn-cs"/>
              </a:rPr>
              <a:t>Ontology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What is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What shapes reality</a:t>
            </a:r>
            <a:b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What is happening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 What is the problem/what are the solutions</a:t>
            </a:r>
          </a:p>
        </p:txBody>
      </p:sp>
      <p:sp>
        <p:nvSpPr>
          <p:cNvPr id="9" name="TextBox 8">
            <a:extLst>
              <a:ext uri="{FF2B5EF4-FFF2-40B4-BE49-F238E27FC236}">
                <a16:creationId xmlns:a16="http://schemas.microsoft.com/office/drawing/2014/main" id="{61B9C559-08B5-447C-9FE3-E455A9BC3279}"/>
              </a:ext>
            </a:extLst>
          </p:cNvPr>
          <p:cNvSpPr txBox="1"/>
          <p:nvPr/>
        </p:nvSpPr>
        <p:spPr>
          <a:xfrm>
            <a:off x="2399364" y="3851615"/>
            <a:ext cx="5253461" cy="1384995"/>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err="1">
                <a:ln>
                  <a:noFill/>
                </a:ln>
                <a:solidFill>
                  <a:srgbClr val="FF0000"/>
                </a:solidFill>
                <a:effectLst/>
                <a:uLnTx/>
                <a:uFillTx/>
                <a:latin typeface="Calibri" panose="020F0502020204030204"/>
                <a:ea typeface="+mn-ea"/>
                <a:cs typeface="+mn-cs"/>
              </a:rPr>
              <a:t>Epistomology</a:t>
            </a:r>
            <a:endPar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of the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How do we collect knowledge</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0175DE6-614E-4640-A37A-84BE2C08875D}"/>
              </a:ext>
            </a:extLst>
          </p:cNvPr>
          <p:cNvSpPr txBox="1"/>
          <p:nvPr/>
        </p:nvSpPr>
        <p:spPr>
          <a:xfrm>
            <a:off x="7913898" y="-31711"/>
            <a:ext cx="4235898" cy="2369880"/>
          </a:xfrm>
          <a:prstGeom prst="rect">
            <a:avLst/>
          </a:prstGeom>
          <a:solidFill>
            <a:schemeClr val="bg1"/>
          </a:solidFill>
          <a:ln>
            <a:solidFill>
              <a:schemeClr val="accent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Singularity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There is only one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Only one set of solution to the 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2. More than one Reality</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Depends on how people perceive</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How people are shaping the reality</a:t>
            </a:r>
          </a:p>
        </p:txBody>
      </p:sp>
      <p:cxnSp>
        <p:nvCxnSpPr>
          <p:cNvPr id="12" name="Straight Arrow Connector 11">
            <a:extLst>
              <a:ext uri="{FF2B5EF4-FFF2-40B4-BE49-F238E27FC236}">
                <a16:creationId xmlns:a16="http://schemas.microsoft.com/office/drawing/2014/main" id="{9714B177-580F-4F1E-941F-EE7091549251}"/>
              </a:ext>
            </a:extLst>
          </p:cNvPr>
          <p:cNvCxnSpPr>
            <a:stCxn id="8" idx="3"/>
            <a:endCxn id="10" idx="1"/>
          </p:cNvCxnSpPr>
          <p:nvPr/>
        </p:nvCxnSpPr>
        <p:spPr>
          <a:xfrm flipV="1">
            <a:off x="7652825" y="1153229"/>
            <a:ext cx="261073" cy="12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B0A9161-10D0-4CB0-B7AF-735432DC5D9E}"/>
              </a:ext>
            </a:extLst>
          </p:cNvPr>
          <p:cNvSpPr txBox="1"/>
          <p:nvPr/>
        </p:nvSpPr>
        <p:spPr>
          <a:xfrm>
            <a:off x="7913898" y="3851615"/>
            <a:ext cx="4221831" cy="1384995"/>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err="1">
                <a:ln>
                  <a:noFill/>
                </a:ln>
                <a:solidFill>
                  <a:srgbClr val="FF0000"/>
                </a:solidFill>
                <a:effectLst/>
                <a:uLnTx/>
                <a:uFillTx/>
                <a:latin typeface="Calibri" panose="020F0502020204030204"/>
                <a:ea typeface="+mn-ea"/>
                <a:cs typeface="+mn-cs"/>
              </a:rPr>
              <a:t>Epistomology</a:t>
            </a:r>
            <a:endPar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measured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interpreted</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14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6D5F2868-DE9E-48AE-9401-E530BAB4ECB9}"/>
              </a:ext>
            </a:extLst>
          </p:cNvPr>
          <p:cNvSpPr/>
          <p:nvPr/>
        </p:nvSpPr>
        <p:spPr>
          <a:xfrm>
            <a:off x="78194" y="0"/>
            <a:ext cx="2321170" cy="188507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Ontology</a:t>
            </a:r>
          </a:p>
        </p:txBody>
      </p:sp>
      <p:sp>
        <p:nvSpPr>
          <p:cNvPr id="3" name="Flowchart: Connector 2">
            <a:extLst>
              <a:ext uri="{FF2B5EF4-FFF2-40B4-BE49-F238E27FC236}">
                <a16:creationId xmlns:a16="http://schemas.microsoft.com/office/drawing/2014/main" id="{3AE2AF39-45ED-42DD-83A6-04D717A9B9C7}"/>
              </a:ext>
            </a:extLst>
          </p:cNvPr>
          <p:cNvSpPr/>
          <p:nvPr/>
        </p:nvSpPr>
        <p:spPr>
          <a:xfrm>
            <a:off x="5162021" y="11131"/>
            <a:ext cx="2321170" cy="20679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Epistemology</a:t>
            </a:r>
          </a:p>
        </p:txBody>
      </p:sp>
      <p:sp>
        <p:nvSpPr>
          <p:cNvPr id="5" name="Cross 4">
            <a:extLst>
              <a:ext uri="{FF2B5EF4-FFF2-40B4-BE49-F238E27FC236}">
                <a16:creationId xmlns:a16="http://schemas.microsoft.com/office/drawing/2014/main" id="{9CA6E890-0A30-4F4A-80B7-AAA1BD79F2D6}"/>
              </a:ext>
            </a:extLst>
          </p:cNvPr>
          <p:cNvSpPr/>
          <p:nvPr/>
        </p:nvSpPr>
        <p:spPr>
          <a:xfrm>
            <a:off x="3224607" y="587907"/>
            <a:ext cx="914400" cy="914400"/>
          </a:xfrm>
          <a:prstGeom prst="pl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62465B2-2533-4DCB-8380-3BA4E946B285}"/>
              </a:ext>
            </a:extLst>
          </p:cNvPr>
          <p:cNvSpPr/>
          <p:nvPr/>
        </p:nvSpPr>
        <p:spPr>
          <a:xfrm>
            <a:off x="8904849" y="517569"/>
            <a:ext cx="2858907" cy="10550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Philosophy</a:t>
            </a:r>
          </a:p>
        </p:txBody>
      </p:sp>
      <p:sp>
        <p:nvSpPr>
          <p:cNvPr id="10" name="TextBox 9">
            <a:extLst>
              <a:ext uri="{FF2B5EF4-FFF2-40B4-BE49-F238E27FC236}">
                <a16:creationId xmlns:a16="http://schemas.microsoft.com/office/drawing/2014/main" id="{80175DE6-614E-4640-A37A-84BE2C08875D}"/>
              </a:ext>
            </a:extLst>
          </p:cNvPr>
          <p:cNvSpPr txBox="1"/>
          <p:nvPr/>
        </p:nvSpPr>
        <p:spPr>
          <a:xfrm>
            <a:off x="78194" y="2387379"/>
            <a:ext cx="3677880" cy="1384995"/>
          </a:xfrm>
          <a:prstGeom prst="rect">
            <a:avLst/>
          </a:prstGeom>
          <a:solidFill>
            <a:schemeClr val="bg1"/>
          </a:solidFill>
          <a:ln>
            <a:solidFill>
              <a:schemeClr val="accent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Singularity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There is only one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Only one set of solution to the problem</a:t>
            </a:r>
          </a:p>
        </p:txBody>
      </p:sp>
      <p:sp>
        <p:nvSpPr>
          <p:cNvPr id="13" name="TextBox 12">
            <a:extLst>
              <a:ext uri="{FF2B5EF4-FFF2-40B4-BE49-F238E27FC236}">
                <a16:creationId xmlns:a16="http://schemas.microsoft.com/office/drawing/2014/main" id="{FB0A9161-10D0-4CB0-B7AF-735432DC5D9E}"/>
              </a:ext>
            </a:extLst>
          </p:cNvPr>
          <p:cNvSpPr txBox="1"/>
          <p:nvPr/>
        </p:nvSpPr>
        <p:spPr>
          <a:xfrm>
            <a:off x="4819004" y="2717540"/>
            <a:ext cx="3283987" cy="769441"/>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Epistemology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measured</a:t>
            </a:r>
          </a:p>
        </p:txBody>
      </p:sp>
      <p:sp>
        <p:nvSpPr>
          <p:cNvPr id="16" name="TextBox 15">
            <a:extLst>
              <a:ext uri="{FF2B5EF4-FFF2-40B4-BE49-F238E27FC236}">
                <a16:creationId xmlns:a16="http://schemas.microsoft.com/office/drawing/2014/main" id="{5E40DD5B-0CF4-452E-BB8E-B9B99647E01C}"/>
              </a:ext>
            </a:extLst>
          </p:cNvPr>
          <p:cNvSpPr txBox="1"/>
          <p:nvPr/>
        </p:nvSpPr>
        <p:spPr>
          <a:xfrm>
            <a:off x="78194" y="4587609"/>
            <a:ext cx="3677880" cy="1384995"/>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2. More than one Reality</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Depends on how people perceive</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How people are shaping the reality</a:t>
            </a:r>
          </a:p>
        </p:txBody>
      </p:sp>
      <p:sp>
        <p:nvSpPr>
          <p:cNvPr id="17" name="TextBox 16">
            <a:extLst>
              <a:ext uri="{FF2B5EF4-FFF2-40B4-BE49-F238E27FC236}">
                <a16:creationId xmlns:a16="http://schemas.microsoft.com/office/drawing/2014/main" id="{9BAA2AD8-4735-47FE-9FE1-59DF890C8550}"/>
              </a:ext>
            </a:extLst>
          </p:cNvPr>
          <p:cNvSpPr txBox="1"/>
          <p:nvPr/>
        </p:nvSpPr>
        <p:spPr>
          <a:xfrm>
            <a:off x="4819004" y="4652853"/>
            <a:ext cx="3452799" cy="1077218"/>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Epistemology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interpreted</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ross 17">
            <a:extLst>
              <a:ext uri="{FF2B5EF4-FFF2-40B4-BE49-F238E27FC236}">
                <a16:creationId xmlns:a16="http://schemas.microsoft.com/office/drawing/2014/main" id="{D5BE81C2-65D5-424F-8C4F-E8BE9B2D9986}"/>
              </a:ext>
            </a:extLst>
          </p:cNvPr>
          <p:cNvSpPr/>
          <p:nvPr/>
        </p:nvSpPr>
        <p:spPr>
          <a:xfrm>
            <a:off x="3984673" y="2812757"/>
            <a:ext cx="605732" cy="534238"/>
          </a:xfrm>
          <a:prstGeom prst="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quals 18">
            <a:extLst>
              <a:ext uri="{FF2B5EF4-FFF2-40B4-BE49-F238E27FC236}">
                <a16:creationId xmlns:a16="http://schemas.microsoft.com/office/drawing/2014/main" id="{79174329-CD35-4598-8087-9624F6B24CCD}"/>
              </a:ext>
            </a:extLst>
          </p:cNvPr>
          <p:cNvSpPr/>
          <p:nvPr/>
        </p:nvSpPr>
        <p:spPr>
          <a:xfrm>
            <a:off x="7591805" y="672312"/>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quals 19">
            <a:extLst>
              <a:ext uri="{FF2B5EF4-FFF2-40B4-BE49-F238E27FC236}">
                <a16:creationId xmlns:a16="http://schemas.microsoft.com/office/drawing/2014/main" id="{FAC96495-59E0-4ED7-AF1B-09ACA682D8A9}"/>
              </a:ext>
            </a:extLst>
          </p:cNvPr>
          <p:cNvSpPr/>
          <p:nvPr/>
        </p:nvSpPr>
        <p:spPr>
          <a:xfrm>
            <a:off x="8112310" y="2602501"/>
            <a:ext cx="914400" cy="914400"/>
          </a:xfrm>
          <a:prstGeom prst="mathEqua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Equals 20">
            <a:extLst>
              <a:ext uri="{FF2B5EF4-FFF2-40B4-BE49-F238E27FC236}">
                <a16:creationId xmlns:a16="http://schemas.microsoft.com/office/drawing/2014/main" id="{BD1DBABA-2161-4F03-BED1-766B890B20EE}"/>
              </a:ext>
            </a:extLst>
          </p:cNvPr>
          <p:cNvSpPr/>
          <p:nvPr/>
        </p:nvSpPr>
        <p:spPr>
          <a:xfrm>
            <a:off x="8271803" y="4741276"/>
            <a:ext cx="914400" cy="914400"/>
          </a:xfrm>
          <a:prstGeom prst="mathEqua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Cross 21">
            <a:extLst>
              <a:ext uri="{FF2B5EF4-FFF2-40B4-BE49-F238E27FC236}">
                <a16:creationId xmlns:a16="http://schemas.microsoft.com/office/drawing/2014/main" id="{E0CC51A5-6A1D-48B9-808B-7D15C9D91A70}"/>
              </a:ext>
            </a:extLst>
          </p:cNvPr>
          <p:cNvSpPr/>
          <p:nvPr/>
        </p:nvSpPr>
        <p:spPr>
          <a:xfrm>
            <a:off x="3984673" y="5012987"/>
            <a:ext cx="605732" cy="534238"/>
          </a:xfrm>
          <a:prstGeom prst="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15E9A3F-49A1-401A-AF71-21E1666B4A52}"/>
              </a:ext>
            </a:extLst>
          </p:cNvPr>
          <p:cNvSpPr/>
          <p:nvPr/>
        </p:nvSpPr>
        <p:spPr>
          <a:xfrm>
            <a:off x="9036029" y="2505107"/>
            <a:ext cx="2858907" cy="10550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Positivism</a:t>
            </a:r>
          </a:p>
        </p:txBody>
      </p:sp>
      <p:sp>
        <p:nvSpPr>
          <p:cNvPr id="24" name="Rectangle 23">
            <a:extLst>
              <a:ext uri="{FF2B5EF4-FFF2-40B4-BE49-F238E27FC236}">
                <a16:creationId xmlns:a16="http://schemas.microsoft.com/office/drawing/2014/main" id="{38B00443-C1A6-4F59-B75E-994A148B3429}"/>
              </a:ext>
            </a:extLst>
          </p:cNvPr>
          <p:cNvSpPr/>
          <p:nvPr/>
        </p:nvSpPr>
        <p:spPr>
          <a:xfrm>
            <a:off x="9186203" y="4600600"/>
            <a:ext cx="2858907" cy="10550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Interpretivism</a:t>
            </a:r>
          </a:p>
        </p:txBody>
      </p:sp>
      <p:cxnSp>
        <p:nvCxnSpPr>
          <p:cNvPr id="26" name="Straight Connector 25">
            <a:extLst>
              <a:ext uri="{FF2B5EF4-FFF2-40B4-BE49-F238E27FC236}">
                <a16:creationId xmlns:a16="http://schemas.microsoft.com/office/drawing/2014/main" id="{3E17ADF7-82AF-4CBE-B12F-342913E53ECD}"/>
              </a:ext>
            </a:extLst>
          </p:cNvPr>
          <p:cNvCxnSpPr/>
          <p:nvPr/>
        </p:nvCxnSpPr>
        <p:spPr>
          <a:xfrm>
            <a:off x="0" y="2135354"/>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B03268-1FED-44C5-88D7-29684240B688}"/>
              </a:ext>
            </a:extLst>
          </p:cNvPr>
          <p:cNvCxnSpPr/>
          <p:nvPr/>
        </p:nvCxnSpPr>
        <p:spPr>
          <a:xfrm>
            <a:off x="0" y="4276578"/>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79EA5D-054C-4453-8AE4-6534EB00E1ED}"/>
              </a:ext>
            </a:extLst>
          </p:cNvPr>
          <p:cNvCxnSpPr/>
          <p:nvPr/>
        </p:nvCxnSpPr>
        <p:spPr>
          <a:xfrm>
            <a:off x="0" y="6344529"/>
            <a:ext cx="121138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695341"/>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3096</Words>
  <Application>Microsoft Office PowerPoint</Application>
  <PresentationFormat>Widescreen</PresentationFormat>
  <Paragraphs>458</Paragraphs>
  <Slides>51</Slides>
  <Notes>8</Notes>
  <HiddenSlides>1</HiddenSlides>
  <MMClips>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51</vt:i4>
      </vt:variant>
    </vt:vector>
  </HeadingPairs>
  <TitlesOfParts>
    <vt:vector size="63" baseType="lpstr">
      <vt:lpstr>Aharoni</vt:lpstr>
      <vt:lpstr>Arial</vt:lpstr>
      <vt:lpstr>Calibri</vt:lpstr>
      <vt:lpstr>Calibri Light</vt:lpstr>
      <vt:lpstr>SlimbachStd-Book</vt:lpstr>
      <vt:lpstr>Tahoma</vt:lpstr>
      <vt:lpstr>The Hand Bold</vt:lpstr>
      <vt:lpstr>The Serif Hand Black</vt:lpstr>
      <vt:lpstr>Times New Roman</vt:lpstr>
      <vt:lpstr>SketchyVTI</vt:lpstr>
      <vt:lpstr>Office Theme</vt:lpstr>
      <vt:lpstr>1_Office Theme</vt:lpstr>
      <vt:lpstr> Quantitative Research Design </vt:lpstr>
      <vt:lpstr>Research Design Saunders et al, (2009) </vt:lpstr>
      <vt:lpstr>1. Research Philosophy</vt:lpstr>
      <vt:lpstr>What is research philosophy </vt:lpstr>
      <vt:lpstr>Philosophy:</vt:lpstr>
      <vt:lpstr>Ontology, Epistemology and Axiology (Patton, 2002)</vt:lpstr>
      <vt:lpstr>PowerPoint Presentation</vt:lpstr>
      <vt:lpstr>PowerPoint Presentation</vt:lpstr>
      <vt:lpstr>PowerPoint Presentation</vt:lpstr>
      <vt:lpstr>Main research philosophies</vt:lpstr>
      <vt:lpstr>Positivism Believes in the possibility to observe and describe reality from an objective viewpoint </vt:lpstr>
      <vt:lpstr>The Positivistic approach</vt:lpstr>
      <vt:lpstr>3. Pragmatism</vt:lpstr>
      <vt:lpstr>Pragmatism</vt:lpstr>
      <vt:lpstr>                                   2. Research Approach</vt:lpstr>
      <vt:lpstr>PowerPoint Presentation</vt:lpstr>
      <vt:lpstr>Research Approach  Deductive Reasoning</vt:lpstr>
      <vt:lpstr>PowerPoint Presentation</vt:lpstr>
      <vt:lpstr>Abduction</vt:lpstr>
      <vt:lpstr>PowerPoint Presentation</vt:lpstr>
      <vt:lpstr>               Methodological Choice Quantitative Qualitative</vt:lpstr>
      <vt:lpstr>PowerPoint Presentation</vt:lpstr>
      <vt:lpstr>Methodological Choice</vt:lpstr>
      <vt:lpstr>Methodological choices </vt:lpstr>
      <vt:lpstr>PowerPoint Presentation</vt:lpstr>
      <vt:lpstr>PowerPoint Presentation</vt:lpstr>
      <vt:lpstr>Research Strategy </vt:lpstr>
      <vt:lpstr>Research Strategies </vt:lpstr>
      <vt:lpstr> Research Strategies - Survey A Survey collects information </vt:lpstr>
      <vt:lpstr>PowerPoint Presentation</vt:lpstr>
      <vt:lpstr>Research Strategies: Experiment</vt:lpstr>
      <vt:lpstr>5. Time Horizon Longitudinal Cross Sectional</vt:lpstr>
      <vt:lpstr>5. Time Horizon</vt:lpstr>
      <vt:lpstr>Time Horizon</vt:lpstr>
      <vt:lpstr>PowerPoint Presentation</vt:lpstr>
      <vt:lpstr>PowerPoint Presentation</vt:lpstr>
      <vt:lpstr>6. Data Collection and Analysis</vt:lpstr>
      <vt:lpstr>6. Data Collection and Data Analysis</vt:lpstr>
      <vt:lpstr>Populations and Samples</vt:lpstr>
      <vt:lpstr>Sampling  Quantitative</vt:lpstr>
      <vt:lpstr>Types of Quantitative Sampling</vt:lpstr>
      <vt:lpstr> Sampling: Sample size Saunders et al., 2012  </vt:lpstr>
      <vt:lpstr>PowerPoint Presentation</vt:lpstr>
      <vt:lpstr>Data Collection  Based on Who Completes or Records the Data</vt:lpstr>
      <vt:lpstr>PowerPoint Presentation</vt:lpstr>
      <vt:lpstr>Data Processing Data Analysis</vt:lpstr>
      <vt:lpstr>Data Processing and data Analysis </vt:lpstr>
      <vt:lpstr>Editing, coding and tabulation</vt:lpstr>
      <vt:lpstr>Data Analysis</vt:lpstr>
      <vt:lpstr>Data Analysis – Uma Sekaran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Quantitative Research Design </dc:title>
  <dc:creator>Assoc. Prof. Dr. Jugindar Singh</dc:creator>
  <cp:lastModifiedBy>Assoc. Prof. Dr. Jugindar Singh</cp:lastModifiedBy>
  <cp:revision>2</cp:revision>
  <dcterms:created xsi:type="dcterms:W3CDTF">2022-05-19T04:11:12Z</dcterms:created>
  <dcterms:modified xsi:type="dcterms:W3CDTF">2022-07-10T02:14:16Z</dcterms:modified>
</cp:coreProperties>
</file>