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600" r:id="rId3"/>
    <p:sldId id="448" r:id="rId4"/>
    <p:sldId id="449" r:id="rId5"/>
    <p:sldId id="450" r:id="rId6"/>
    <p:sldId id="451" r:id="rId7"/>
    <p:sldId id="507" r:id="rId8"/>
    <p:sldId id="452" r:id="rId9"/>
    <p:sldId id="455" r:id="rId10"/>
    <p:sldId id="834" r:id="rId11"/>
    <p:sldId id="83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DB478-D9F2-46D4-B1DF-F6FC957B7E06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F4EEF-1A5B-4852-A6E7-116EF75983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363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3188" y="752475"/>
            <a:ext cx="6600825" cy="3713163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72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8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2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5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12192000" cy="3429000"/>
          </a:xfrm>
          <a:prstGeom prst="rect">
            <a:avLst/>
          </a:prstGeom>
          <a:solidFill>
            <a:srgbClr val="C44C4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10" descr="ucti_logo_transparent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417763"/>
            <a:ext cx="3170767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38575"/>
            <a:ext cx="31623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85584" y="1952626"/>
            <a:ext cx="9006416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66533" y="3886200"/>
            <a:ext cx="9025467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5035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470457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258948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9817" y="16970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817" y="1697038"/>
            <a:ext cx="53848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41223582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2422335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123793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2491447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404841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556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472878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984335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9417" y="274638"/>
            <a:ext cx="2743200" cy="594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7700" y="274638"/>
            <a:ext cx="8028517" cy="594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714282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14BF3238-2924-449B-BB90-86461B559E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620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72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142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557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05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9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22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7/10/2022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7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7/10/2022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0152" y="0"/>
            <a:ext cx="2101849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0" y="6621464"/>
            <a:ext cx="12192000" cy="236537"/>
          </a:xfrm>
          <a:prstGeom prst="rect">
            <a:avLst/>
          </a:prstGeom>
          <a:solidFill>
            <a:srgbClr val="C44C4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767" y="173672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274638"/>
            <a:ext cx="938953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6597650"/>
            <a:ext cx="361526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Module Code and Module Title</a:t>
            </a:r>
          </a:p>
        </p:txBody>
      </p:sp>
      <p:sp>
        <p:nvSpPr>
          <p:cNvPr id="8602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31200" y="6623050"/>
            <a:ext cx="38608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4233333" y="6597650"/>
            <a:ext cx="3615267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Title of Slides</a:t>
            </a:r>
          </a:p>
        </p:txBody>
      </p:sp>
      <p:pic>
        <p:nvPicPr>
          <p:cNvPr id="1033" name="Picture 20"/>
          <p:cNvPicPr>
            <a:picLocks noChangeAspect="1" noChangeArrowheads="1"/>
          </p:cNvPicPr>
          <p:nvPr userDrawn="1"/>
        </p:nvPicPr>
        <p:blipFill>
          <a:blip r:embed="rId14">
            <a:lum bright="72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4739"/>
            <a:ext cx="6697133" cy="427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58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4" name="Picture 3" descr="A stone footpath on the grassy field against the sky">
            <a:extLst>
              <a:ext uri="{FF2B5EF4-FFF2-40B4-BE49-F238E27FC236}">
                <a16:creationId xmlns:a16="http://schemas.microsoft.com/office/drawing/2014/main" id="{9AD117F3-FB5C-4FC8-9ECA-9DDCF1D6EF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4438" r="-1" b="10543"/>
          <a:stretch/>
        </p:blipFill>
        <p:spPr>
          <a:xfrm>
            <a:off x="307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45E3FF-FA11-43C7-807D-3BA60C286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122363"/>
            <a:ext cx="12188930" cy="306324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0800" dirty="0"/>
              <a:t>Topic 5 Scales </a:t>
            </a:r>
            <a:endParaRPr lang="en-MY" sz="10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2F7725-8BC7-494B-AEE6-38ADA3D4D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296158"/>
            <a:ext cx="12188930" cy="56183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MY" sz="3200" dirty="0"/>
              <a:t>Dr Jugindar Singh</a:t>
            </a: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51B535-0A5C-4D66-BFE1-9A1BB54B8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8215" y="4553502"/>
            <a:ext cx="2133785" cy="23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52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17720-1D52-BDEA-21F3-AACDC8FFA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9A86FD-2998-78CB-3C17-C469AC4EA4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543882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9775" y="274638"/>
            <a:ext cx="7042150" cy="411162"/>
          </a:xfrm>
          <a:noFill/>
          <a:ln/>
        </p:spPr>
        <p:txBody>
          <a:bodyPr anchor="b"/>
          <a:lstStyle/>
          <a:p>
            <a:r>
              <a:rPr lang="en-US" b="1" dirty="0">
                <a:solidFill>
                  <a:srgbClr val="FF0000"/>
                </a:solidFill>
              </a:rPr>
              <a:t>Scales: </a:t>
            </a:r>
            <a:r>
              <a:rPr lang="en-US" sz="3200" b="1" dirty="0">
                <a:solidFill>
                  <a:srgbClr val="FF0000"/>
                </a:solidFill>
              </a:rPr>
              <a:t>The Hierarchy of Levels</a:t>
            </a:r>
          </a:p>
        </p:txBody>
      </p:sp>
      <p:grpSp>
        <p:nvGrpSpPr>
          <p:cNvPr id="39946" name="Group 10"/>
          <p:cNvGrpSpPr>
            <a:grpSpLocks/>
          </p:cNvGrpSpPr>
          <p:nvPr/>
        </p:nvGrpSpPr>
        <p:grpSpPr bwMode="auto">
          <a:xfrm>
            <a:off x="875211" y="2274446"/>
            <a:ext cx="10868297" cy="4131468"/>
            <a:chOff x="1441" y="1344"/>
            <a:chExt cx="3984" cy="2876"/>
          </a:xfrm>
        </p:grpSpPr>
        <p:sp>
          <p:nvSpPr>
            <p:cNvPr id="39939" name="Freeform 3"/>
            <p:cNvSpPr>
              <a:spLocks/>
            </p:cNvSpPr>
            <p:nvPr/>
          </p:nvSpPr>
          <p:spPr bwMode="auto">
            <a:xfrm>
              <a:off x="1441" y="1344"/>
              <a:ext cx="3984" cy="2872"/>
            </a:xfrm>
            <a:custGeom>
              <a:avLst/>
              <a:gdLst>
                <a:gd name="T0" fmla="*/ 771 w 3984"/>
                <a:gd name="T1" fmla="*/ 2871 h 2872"/>
                <a:gd name="T2" fmla="*/ 0 w 3984"/>
                <a:gd name="T3" fmla="*/ 2268 h 2872"/>
                <a:gd name="T4" fmla="*/ 0 w 3984"/>
                <a:gd name="T5" fmla="*/ 1767 h 2872"/>
                <a:gd name="T6" fmla="*/ 643 w 3984"/>
                <a:gd name="T7" fmla="*/ 1767 h 2872"/>
                <a:gd name="T8" fmla="*/ 643 w 3984"/>
                <a:gd name="T9" fmla="*/ 1327 h 2872"/>
                <a:gd name="T10" fmla="*/ 1286 w 3984"/>
                <a:gd name="T11" fmla="*/ 1327 h 2872"/>
                <a:gd name="T12" fmla="*/ 1286 w 3984"/>
                <a:gd name="T13" fmla="*/ 886 h 2872"/>
                <a:gd name="T14" fmla="*/ 1929 w 3984"/>
                <a:gd name="T15" fmla="*/ 886 h 2872"/>
                <a:gd name="T16" fmla="*/ 1929 w 3984"/>
                <a:gd name="T17" fmla="*/ 444 h 2872"/>
                <a:gd name="T18" fmla="*/ 2569 w 3984"/>
                <a:gd name="T19" fmla="*/ 444 h 2872"/>
                <a:gd name="T20" fmla="*/ 2569 w 3984"/>
                <a:gd name="T21" fmla="*/ 2 h 2872"/>
                <a:gd name="T22" fmla="*/ 3212 w 3984"/>
                <a:gd name="T23" fmla="*/ 0 h 2872"/>
                <a:gd name="T24" fmla="*/ 3983 w 3984"/>
                <a:gd name="T25" fmla="*/ 552 h 2872"/>
                <a:gd name="T26" fmla="*/ 771 w 3984"/>
                <a:gd name="T27" fmla="*/ 2871 h 2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84" h="2872">
                  <a:moveTo>
                    <a:pt x="771" y="2871"/>
                  </a:moveTo>
                  <a:lnTo>
                    <a:pt x="0" y="2268"/>
                  </a:lnTo>
                  <a:lnTo>
                    <a:pt x="0" y="1767"/>
                  </a:lnTo>
                  <a:lnTo>
                    <a:pt x="643" y="1767"/>
                  </a:lnTo>
                  <a:lnTo>
                    <a:pt x="643" y="1327"/>
                  </a:lnTo>
                  <a:lnTo>
                    <a:pt x="1286" y="1327"/>
                  </a:lnTo>
                  <a:lnTo>
                    <a:pt x="1286" y="886"/>
                  </a:lnTo>
                  <a:lnTo>
                    <a:pt x="1929" y="886"/>
                  </a:lnTo>
                  <a:lnTo>
                    <a:pt x="1929" y="444"/>
                  </a:lnTo>
                  <a:lnTo>
                    <a:pt x="2569" y="444"/>
                  </a:lnTo>
                  <a:lnTo>
                    <a:pt x="2569" y="2"/>
                  </a:lnTo>
                  <a:lnTo>
                    <a:pt x="3212" y="0"/>
                  </a:lnTo>
                  <a:lnTo>
                    <a:pt x="3983" y="552"/>
                  </a:lnTo>
                  <a:lnTo>
                    <a:pt x="771" y="2871"/>
                  </a:lnTo>
                </a:path>
              </a:pathLst>
            </a:custGeom>
            <a:solidFill>
              <a:srgbClr val="CECEC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40" name="Freeform 4"/>
            <p:cNvSpPr>
              <a:spLocks/>
            </p:cNvSpPr>
            <p:nvPr/>
          </p:nvSpPr>
          <p:spPr bwMode="auto">
            <a:xfrm>
              <a:off x="2216" y="1899"/>
              <a:ext cx="3209" cy="2321"/>
            </a:xfrm>
            <a:custGeom>
              <a:avLst/>
              <a:gdLst>
                <a:gd name="T0" fmla="*/ 3208 w 3209"/>
                <a:gd name="T1" fmla="*/ 0 h 2321"/>
                <a:gd name="T2" fmla="*/ 3208 w 3209"/>
                <a:gd name="T3" fmla="*/ 2320 h 2321"/>
                <a:gd name="T4" fmla="*/ 0 w 3209"/>
                <a:gd name="T5" fmla="*/ 2315 h 2321"/>
                <a:gd name="T6" fmla="*/ 0 w 3209"/>
                <a:gd name="T7" fmla="*/ 1764 h 2321"/>
                <a:gd name="T8" fmla="*/ 642 w 3209"/>
                <a:gd name="T9" fmla="*/ 1764 h 2321"/>
                <a:gd name="T10" fmla="*/ 642 w 3209"/>
                <a:gd name="T11" fmla="*/ 1323 h 2321"/>
                <a:gd name="T12" fmla="*/ 1282 w 3209"/>
                <a:gd name="T13" fmla="*/ 1323 h 2321"/>
                <a:gd name="T14" fmla="*/ 1282 w 3209"/>
                <a:gd name="T15" fmla="*/ 884 h 2321"/>
                <a:gd name="T16" fmla="*/ 1924 w 3209"/>
                <a:gd name="T17" fmla="*/ 884 h 2321"/>
                <a:gd name="T18" fmla="*/ 1924 w 3209"/>
                <a:gd name="T19" fmla="*/ 443 h 2321"/>
                <a:gd name="T20" fmla="*/ 2566 w 3209"/>
                <a:gd name="T21" fmla="*/ 443 h 2321"/>
                <a:gd name="T22" fmla="*/ 2566 w 3209"/>
                <a:gd name="T23" fmla="*/ 2 h 2321"/>
                <a:gd name="T24" fmla="*/ 3208 w 3209"/>
                <a:gd name="T25" fmla="*/ 0 h 2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09" h="2321">
                  <a:moveTo>
                    <a:pt x="3208" y="0"/>
                  </a:moveTo>
                  <a:lnTo>
                    <a:pt x="3208" y="2320"/>
                  </a:lnTo>
                  <a:lnTo>
                    <a:pt x="0" y="2315"/>
                  </a:lnTo>
                  <a:lnTo>
                    <a:pt x="0" y="1764"/>
                  </a:lnTo>
                  <a:lnTo>
                    <a:pt x="642" y="1764"/>
                  </a:lnTo>
                  <a:lnTo>
                    <a:pt x="642" y="1323"/>
                  </a:lnTo>
                  <a:lnTo>
                    <a:pt x="1282" y="1323"/>
                  </a:lnTo>
                  <a:lnTo>
                    <a:pt x="1282" y="884"/>
                  </a:lnTo>
                  <a:lnTo>
                    <a:pt x="1924" y="884"/>
                  </a:lnTo>
                  <a:lnTo>
                    <a:pt x="1924" y="443"/>
                  </a:lnTo>
                  <a:lnTo>
                    <a:pt x="2566" y="443"/>
                  </a:lnTo>
                  <a:lnTo>
                    <a:pt x="2566" y="2"/>
                  </a:lnTo>
                  <a:lnTo>
                    <a:pt x="3208" y="0"/>
                  </a:lnTo>
                </a:path>
              </a:pathLst>
            </a:custGeom>
            <a:solidFill>
              <a:srgbClr val="DADAD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41" name="Freeform 5"/>
            <p:cNvSpPr>
              <a:spLocks/>
            </p:cNvSpPr>
            <p:nvPr/>
          </p:nvSpPr>
          <p:spPr bwMode="auto">
            <a:xfrm>
              <a:off x="1441" y="3119"/>
              <a:ext cx="1405" cy="542"/>
            </a:xfrm>
            <a:custGeom>
              <a:avLst/>
              <a:gdLst>
                <a:gd name="T0" fmla="*/ 0 w 1405"/>
                <a:gd name="T1" fmla="*/ 0 h 542"/>
                <a:gd name="T2" fmla="*/ 638 w 1405"/>
                <a:gd name="T3" fmla="*/ 0 h 542"/>
                <a:gd name="T4" fmla="*/ 1404 w 1405"/>
                <a:gd name="T5" fmla="*/ 541 h 542"/>
                <a:gd name="T6" fmla="*/ 766 w 1405"/>
                <a:gd name="T7" fmla="*/ 541 h 542"/>
                <a:gd name="T8" fmla="*/ 0 w 1405"/>
                <a:gd name="T9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5" h="542">
                  <a:moveTo>
                    <a:pt x="0" y="0"/>
                  </a:moveTo>
                  <a:lnTo>
                    <a:pt x="638" y="0"/>
                  </a:lnTo>
                  <a:lnTo>
                    <a:pt x="1404" y="541"/>
                  </a:lnTo>
                  <a:lnTo>
                    <a:pt x="766" y="541"/>
                  </a:lnTo>
                  <a:lnTo>
                    <a:pt x="0" y="0"/>
                  </a:lnTo>
                </a:path>
              </a:pathLst>
            </a:cu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42" name="Freeform 6"/>
            <p:cNvSpPr>
              <a:spLocks/>
            </p:cNvSpPr>
            <p:nvPr/>
          </p:nvSpPr>
          <p:spPr bwMode="auto">
            <a:xfrm>
              <a:off x="2087" y="2677"/>
              <a:ext cx="1402" cy="542"/>
            </a:xfrm>
            <a:custGeom>
              <a:avLst/>
              <a:gdLst>
                <a:gd name="T0" fmla="*/ 0 w 1402"/>
                <a:gd name="T1" fmla="*/ 0 h 542"/>
                <a:gd name="T2" fmla="*/ 638 w 1402"/>
                <a:gd name="T3" fmla="*/ 0 h 542"/>
                <a:gd name="T4" fmla="*/ 1401 w 1402"/>
                <a:gd name="T5" fmla="*/ 541 h 542"/>
                <a:gd name="T6" fmla="*/ 766 w 1402"/>
                <a:gd name="T7" fmla="*/ 541 h 542"/>
                <a:gd name="T8" fmla="*/ 0 w 1402"/>
                <a:gd name="T9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2" h="542">
                  <a:moveTo>
                    <a:pt x="0" y="0"/>
                  </a:moveTo>
                  <a:lnTo>
                    <a:pt x="638" y="0"/>
                  </a:lnTo>
                  <a:lnTo>
                    <a:pt x="1401" y="541"/>
                  </a:lnTo>
                  <a:lnTo>
                    <a:pt x="766" y="541"/>
                  </a:lnTo>
                  <a:lnTo>
                    <a:pt x="0" y="0"/>
                  </a:lnTo>
                </a:path>
              </a:pathLst>
            </a:cu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43" name="Freeform 7"/>
            <p:cNvSpPr>
              <a:spLocks/>
            </p:cNvSpPr>
            <p:nvPr/>
          </p:nvSpPr>
          <p:spPr bwMode="auto">
            <a:xfrm>
              <a:off x="2732" y="2234"/>
              <a:ext cx="1402" cy="541"/>
            </a:xfrm>
            <a:custGeom>
              <a:avLst/>
              <a:gdLst>
                <a:gd name="T0" fmla="*/ 0 w 1402"/>
                <a:gd name="T1" fmla="*/ 0 h 541"/>
                <a:gd name="T2" fmla="*/ 638 w 1402"/>
                <a:gd name="T3" fmla="*/ 0 h 541"/>
                <a:gd name="T4" fmla="*/ 1401 w 1402"/>
                <a:gd name="T5" fmla="*/ 540 h 541"/>
                <a:gd name="T6" fmla="*/ 763 w 1402"/>
                <a:gd name="T7" fmla="*/ 540 h 541"/>
                <a:gd name="T8" fmla="*/ 0 w 1402"/>
                <a:gd name="T9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2" h="541">
                  <a:moveTo>
                    <a:pt x="0" y="0"/>
                  </a:moveTo>
                  <a:lnTo>
                    <a:pt x="638" y="0"/>
                  </a:lnTo>
                  <a:lnTo>
                    <a:pt x="1401" y="540"/>
                  </a:lnTo>
                  <a:lnTo>
                    <a:pt x="763" y="540"/>
                  </a:lnTo>
                  <a:lnTo>
                    <a:pt x="0" y="0"/>
                  </a:lnTo>
                </a:path>
              </a:pathLst>
            </a:cu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44" name="Freeform 8"/>
            <p:cNvSpPr>
              <a:spLocks/>
            </p:cNvSpPr>
            <p:nvPr/>
          </p:nvSpPr>
          <p:spPr bwMode="auto">
            <a:xfrm>
              <a:off x="3377" y="1790"/>
              <a:ext cx="1402" cy="542"/>
            </a:xfrm>
            <a:custGeom>
              <a:avLst/>
              <a:gdLst>
                <a:gd name="T0" fmla="*/ 0 w 1402"/>
                <a:gd name="T1" fmla="*/ 0 h 542"/>
                <a:gd name="T2" fmla="*/ 635 w 1402"/>
                <a:gd name="T3" fmla="*/ 0 h 542"/>
                <a:gd name="T4" fmla="*/ 1401 w 1402"/>
                <a:gd name="T5" fmla="*/ 541 h 542"/>
                <a:gd name="T6" fmla="*/ 763 w 1402"/>
                <a:gd name="T7" fmla="*/ 541 h 542"/>
                <a:gd name="T8" fmla="*/ 0 w 1402"/>
                <a:gd name="T9" fmla="*/ 0 h 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2" h="542">
                  <a:moveTo>
                    <a:pt x="0" y="0"/>
                  </a:moveTo>
                  <a:lnTo>
                    <a:pt x="635" y="0"/>
                  </a:lnTo>
                  <a:lnTo>
                    <a:pt x="1401" y="541"/>
                  </a:lnTo>
                  <a:lnTo>
                    <a:pt x="763" y="541"/>
                  </a:lnTo>
                  <a:lnTo>
                    <a:pt x="0" y="0"/>
                  </a:lnTo>
                </a:path>
              </a:pathLst>
            </a:cu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45" name="Freeform 9"/>
            <p:cNvSpPr>
              <a:spLocks/>
            </p:cNvSpPr>
            <p:nvPr/>
          </p:nvSpPr>
          <p:spPr bwMode="auto">
            <a:xfrm>
              <a:off x="4020" y="1347"/>
              <a:ext cx="1405" cy="541"/>
            </a:xfrm>
            <a:custGeom>
              <a:avLst/>
              <a:gdLst>
                <a:gd name="T0" fmla="*/ 0 w 1405"/>
                <a:gd name="T1" fmla="*/ 0 h 541"/>
                <a:gd name="T2" fmla="*/ 638 w 1405"/>
                <a:gd name="T3" fmla="*/ 0 h 541"/>
                <a:gd name="T4" fmla="*/ 1404 w 1405"/>
                <a:gd name="T5" fmla="*/ 540 h 541"/>
                <a:gd name="T6" fmla="*/ 766 w 1405"/>
                <a:gd name="T7" fmla="*/ 540 h 541"/>
                <a:gd name="T8" fmla="*/ 0 w 1405"/>
                <a:gd name="T9" fmla="*/ 0 h 5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5" h="541">
                  <a:moveTo>
                    <a:pt x="0" y="0"/>
                  </a:moveTo>
                  <a:lnTo>
                    <a:pt x="638" y="0"/>
                  </a:lnTo>
                  <a:lnTo>
                    <a:pt x="1404" y="540"/>
                  </a:lnTo>
                  <a:lnTo>
                    <a:pt x="766" y="540"/>
                  </a:lnTo>
                  <a:lnTo>
                    <a:pt x="0" y="0"/>
                  </a:lnTo>
                </a:path>
              </a:pathLst>
            </a:custGeom>
            <a:solidFill>
              <a:srgbClr val="91919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9947" name="Rectangle 11"/>
          <p:cNvSpPr>
            <a:spLocks noChangeArrowheads="1"/>
          </p:cNvSpPr>
          <p:nvPr/>
        </p:nvSpPr>
        <p:spPr bwMode="auto">
          <a:xfrm>
            <a:off x="3332163" y="6029326"/>
            <a:ext cx="1599798" cy="5206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Nominal</a:t>
            </a:r>
          </a:p>
        </p:txBody>
      </p:sp>
      <p:sp>
        <p:nvSpPr>
          <p:cNvPr id="39948" name="Rectangle 12"/>
          <p:cNvSpPr>
            <a:spLocks noChangeArrowheads="1"/>
          </p:cNvSpPr>
          <p:nvPr/>
        </p:nvSpPr>
        <p:spPr bwMode="auto">
          <a:xfrm>
            <a:off x="5541963" y="4505326"/>
            <a:ext cx="1461940" cy="5206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Interval</a:t>
            </a:r>
          </a:p>
        </p:txBody>
      </p:sp>
      <p:sp>
        <p:nvSpPr>
          <p:cNvPr id="39949" name="Rectangle 13"/>
          <p:cNvSpPr>
            <a:spLocks noChangeArrowheads="1"/>
          </p:cNvSpPr>
          <p:nvPr/>
        </p:nvSpPr>
        <p:spPr bwMode="auto">
          <a:xfrm>
            <a:off x="6913563" y="3819526"/>
            <a:ext cx="1082028" cy="5206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Ratio</a:t>
            </a:r>
          </a:p>
        </p:txBody>
      </p:sp>
      <p:sp>
        <p:nvSpPr>
          <p:cNvPr id="39950" name="Rectangle 14"/>
          <p:cNvSpPr>
            <a:spLocks noChangeArrowheads="1"/>
          </p:cNvSpPr>
          <p:nvPr/>
        </p:nvSpPr>
        <p:spPr bwMode="auto">
          <a:xfrm>
            <a:off x="5014914" y="5936992"/>
            <a:ext cx="4496425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Uniquely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classifies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Attributes are only named; weakest</a:t>
            </a:r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5891393" y="5085880"/>
            <a:ext cx="3302187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Preserves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Attributes can be ordered</a:t>
            </a:r>
          </a:p>
        </p:txBody>
      </p:sp>
      <p:sp>
        <p:nvSpPr>
          <p:cNvPr id="39952" name="Rectangle 16"/>
          <p:cNvSpPr>
            <a:spLocks noChangeArrowheads="1"/>
          </p:cNvSpPr>
          <p:nvPr/>
        </p:nvSpPr>
        <p:spPr bwMode="auto">
          <a:xfrm>
            <a:off x="7010400" y="4477197"/>
            <a:ext cx="2973572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Equal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intervals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Distance is meaningful</a:t>
            </a:r>
          </a:p>
        </p:txBody>
      </p:sp>
      <p:sp>
        <p:nvSpPr>
          <p:cNvPr id="39953" name="Rectangle 17"/>
          <p:cNvSpPr>
            <a:spLocks noChangeArrowheads="1"/>
          </p:cNvSpPr>
          <p:nvPr/>
        </p:nvSpPr>
        <p:spPr bwMode="auto">
          <a:xfrm>
            <a:off x="7995591" y="3693742"/>
            <a:ext cx="2733378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Continuum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Absolute zero</a:t>
            </a:r>
          </a:p>
        </p:txBody>
      </p:sp>
      <p:sp>
        <p:nvSpPr>
          <p:cNvPr id="39999" name="Rectangle 63"/>
          <p:cNvSpPr>
            <a:spLocks noChangeArrowheads="1"/>
          </p:cNvSpPr>
          <p:nvPr/>
        </p:nvSpPr>
        <p:spPr bwMode="auto">
          <a:xfrm>
            <a:off x="4481513" y="5191126"/>
            <a:ext cx="1439498" cy="52065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Ordinal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3958123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009775" y="274638"/>
            <a:ext cx="7042150" cy="563562"/>
          </a:xfrm>
        </p:spPr>
        <p:txBody>
          <a:bodyPr/>
          <a:lstStyle/>
          <a:p>
            <a:pPr eaLnBrk="1" hangingPunct="1"/>
            <a:r>
              <a:rPr lang="en-MY" sz="3300" b="1" dirty="0">
                <a:solidFill>
                  <a:srgbClr val="FF0000"/>
                </a:solidFill>
                <a:latin typeface="Arial" charset="0"/>
                <a:cs typeface="Arial" charset="0"/>
              </a:rPr>
              <a:t>Nominal Scale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838201"/>
            <a:ext cx="6843252" cy="4906964"/>
          </a:xfrm>
        </p:spPr>
        <p:txBody>
          <a:bodyPr/>
          <a:lstStyle/>
          <a:p>
            <a:pPr marL="441325" indent="-441325"/>
            <a:r>
              <a:rPr lang="en-MY" sz="2600" dirty="0">
                <a:latin typeface="Arial" charset="0"/>
                <a:cs typeface="Arial" charset="0"/>
              </a:rPr>
              <a:t>Consists of </a:t>
            </a:r>
            <a:r>
              <a:rPr lang="en-MY" sz="2600" i="1" dirty="0">
                <a:solidFill>
                  <a:srgbClr val="FF0000"/>
                </a:solidFill>
                <a:latin typeface="Arial" charset="0"/>
                <a:cs typeface="Arial" charset="0"/>
              </a:rPr>
              <a:t>categorizing items into groups</a:t>
            </a:r>
          </a:p>
          <a:p>
            <a:pPr marL="441325" indent="-441325"/>
            <a:r>
              <a:rPr lang="en-MY" sz="2600" dirty="0">
                <a:latin typeface="Arial" charset="0"/>
                <a:cs typeface="Arial" charset="0"/>
              </a:rPr>
              <a:t>It is used to indicate categories</a:t>
            </a:r>
          </a:p>
          <a:p>
            <a:pPr marL="441325" indent="-441325"/>
            <a:r>
              <a:rPr lang="en-MY" sz="2600" dirty="0">
                <a:latin typeface="Arial" charset="0"/>
                <a:cs typeface="Arial" charset="0"/>
              </a:rPr>
              <a:t>Numbers are only used as labels</a:t>
            </a:r>
          </a:p>
          <a:p>
            <a:pPr marL="441325" indent="-441325"/>
            <a:r>
              <a:rPr lang="en-MY" sz="2600" dirty="0">
                <a:latin typeface="Arial" charset="0"/>
                <a:cs typeface="Arial" charset="0"/>
              </a:rPr>
              <a:t>It has no numerical significance</a:t>
            </a:r>
          </a:p>
          <a:p>
            <a:pPr marL="441325" indent="-441325"/>
            <a:r>
              <a:rPr lang="en-MY" sz="2600" dirty="0">
                <a:latin typeface="Arial" charset="0"/>
                <a:cs typeface="Arial" charset="0"/>
              </a:rPr>
              <a:t>It does not represent any order or distance. </a:t>
            </a:r>
          </a:p>
          <a:p>
            <a:pPr marL="441325" indent="-441325"/>
            <a:r>
              <a:rPr lang="en-MY" sz="2600" dirty="0">
                <a:latin typeface="Arial" charset="0"/>
                <a:cs typeface="Arial" charset="0"/>
              </a:rPr>
              <a:t>Example of nominal scale:</a:t>
            </a:r>
          </a:p>
        </p:txBody>
      </p:sp>
      <p:graphicFrame>
        <p:nvGraphicFramePr>
          <p:cNvPr id="5" name="Group 26"/>
          <p:cNvGraphicFramePr>
            <a:graphicFrameLocks noGrp="1"/>
          </p:cNvGraphicFramePr>
          <p:nvPr/>
        </p:nvGraphicFramePr>
        <p:xfrm>
          <a:off x="766916" y="4100052"/>
          <a:ext cx="5778346" cy="1613777"/>
        </p:xfrm>
        <a:graphic>
          <a:graphicData uri="http://schemas.openxmlformats.org/drawingml/2006/table">
            <a:tbl>
              <a:tblPr/>
              <a:tblGrid>
                <a:gridCol w="29757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026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4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Gender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Code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Male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1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Female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MY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5715001"/>
            <a:ext cx="6986588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 nominal scale assigns a value to an object for identification or classification purposes only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Zikmund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7554C4-DA8E-4B7A-B502-BBC0D9FDD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252" y="1144171"/>
            <a:ext cx="5247148" cy="571382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8419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922"/>
            <a:ext cx="7042150" cy="715962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</a:rPr>
              <a:t>Ordinal Scale</a:t>
            </a:r>
          </a:p>
        </p:txBody>
      </p:sp>
      <p:sp>
        <p:nvSpPr>
          <p:cNvPr id="14339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0" y="630836"/>
            <a:ext cx="6519864" cy="469955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800" b="1" dirty="0"/>
              <a:t>Ordinal scale</a:t>
            </a:r>
            <a:r>
              <a:rPr lang="en-US" sz="2800" dirty="0"/>
              <a:t>: rank-orders categories in some meaningful way. </a:t>
            </a:r>
          </a:p>
          <a:p>
            <a:pPr algn="l" rtl="0">
              <a:lnSpc>
                <a:spcPct val="80000"/>
              </a:lnSpc>
            </a:pPr>
            <a:endParaRPr lang="en-US" sz="2400" dirty="0"/>
          </a:p>
          <a:p>
            <a:pPr algn="l" rtl="0">
              <a:lnSpc>
                <a:spcPct val="80000"/>
              </a:lnSpc>
            </a:pPr>
            <a:r>
              <a:rPr lang="en-GB" sz="2400" dirty="0">
                <a:solidFill>
                  <a:srgbClr val="002060"/>
                </a:solidFill>
              </a:rPr>
              <a:t>What is the highest level of education you have completed?</a:t>
            </a:r>
            <a:endParaRPr lang="en-GB" sz="2400" dirty="0">
              <a:solidFill>
                <a:srgbClr val="002060"/>
              </a:solidFill>
              <a:sym typeface="Symbol" pitchFamily="18" charset="2"/>
            </a:endParaRP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GB" sz="2000" dirty="0">
                <a:solidFill>
                  <a:srgbClr val="002060"/>
                </a:solidFill>
              </a:rPr>
              <a:t>	O 	Less than High School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GB" sz="2000" dirty="0">
                <a:solidFill>
                  <a:srgbClr val="002060"/>
                </a:solidFill>
              </a:rPr>
              <a:t>	O	High School/GED Equivalent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GB" sz="2000" dirty="0">
                <a:solidFill>
                  <a:srgbClr val="002060"/>
                </a:solidFill>
              </a:rPr>
              <a:t>	O	College Degree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GB" sz="2000" dirty="0">
                <a:solidFill>
                  <a:srgbClr val="002060"/>
                </a:solidFill>
              </a:rPr>
              <a:t>	O	Masters Degree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GB" sz="2000" dirty="0">
                <a:solidFill>
                  <a:srgbClr val="002060"/>
                </a:solidFill>
              </a:rPr>
              <a:t>	O	Doctoral Degree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2473" y="4193738"/>
            <a:ext cx="5287191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Even though differences in the ranking of objects/persons are clearly known, we do not know their magnitude.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 bwMode="auto">
          <a:xfrm flipH="1" flipV="1">
            <a:off x="3114675" y="3657600"/>
            <a:ext cx="157164" cy="5361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Rectangle 4"/>
          <p:cNvSpPr/>
          <p:nvPr/>
        </p:nvSpPr>
        <p:spPr>
          <a:xfrm>
            <a:off x="0" y="5330388"/>
            <a:ext cx="5672138" cy="129266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Ordinal scales allow things to be arranged in order based on how much of some concept they possess.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Zikmund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3B400-02D7-45F0-A462-4D58596C9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862" y="630836"/>
            <a:ext cx="5672138" cy="59922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855100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566150" y="6243638"/>
            <a:ext cx="19050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54B272-14BF-4D20-A893-3A2AB1A43EAE}" type="slidenum">
              <a:rPr kumimoji="0" 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Arial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678113" y="4087"/>
            <a:ext cx="7793037" cy="31577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Interval Scale</a:t>
            </a:r>
          </a:p>
        </p:txBody>
      </p:sp>
      <p:sp>
        <p:nvSpPr>
          <p:cNvPr id="4" name="Rectangle 3"/>
          <p:cNvSpPr txBox="1">
            <a:spLocks noChangeAspect="1" noChangeArrowheads="1"/>
          </p:cNvSpPr>
          <p:nvPr/>
        </p:nvSpPr>
        <p:spPr>
          <a:xfrm>
            <a:off x="0" y="629241"/>
            <a:ext cx="8187509" cy="472345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CC00"/>
              </a:buClr>
              <a:buSzPct val="60000"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measure the distance between any two points on the scale. Numerical distances between intervals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CC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Has measurements where the difference between values is meaningful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CC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differences between points on the scale are measurable and exactly equal. 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CC00"/>
              </a:buClr>
              <a:buSzPct val="6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EG: The difference between a 110 degrees F and 100 degrees F is the same difference as between 70 degrees F and 80 degrees F.</a:t>
            </a: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CC00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9CC00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20485" name="Slide Number Placeholder 4"/>
          <p:cNvSpPr txBox="1">
            <a:spLocks/>
          </p:cNvSpPr>
          <p:nvPr/>
        </p:nvSpPr>
        <p:spPr bwMode="auto">
          <a:xfrm>
            <a:off x="5181600" y="6243638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3691" y="5422721"/>
            <a:ext cx="11913326" cy="1200329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Scales that have both nominal and ordinal properties, but that also capture information about differences in quantities of a concept from one observation to the next. No true zero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Zikmund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27BDED-CE24-4FB5-B74A-2A2299849A01}"/>
              </a:ext>
            </a:extLst>
          </p:cNvPr>
          <p:cNvSpPr/>
          <p:nvPr/>
        </p:nvSpPr>
        <p:spPr>
          <a:xfrm>
            <a:off x="8331200" y="1093512"/>
            <a:ext cx="3490867" cy="34163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Examples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Temperature, in degrees Fahrenheit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IQ test (intelligence scale).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Voltage e.g. 110 and 120 volts (AC); 220 and 240 volts (A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C) and etc.</a:t>
            </a:r>
          </a:p>
        </p:txBody>
      </p:sp>
    </p:spTree>
    <p:extLst>
      <p:ext uri="{BB962C8B-B14F-4D97-AF65-F5344CB8AC3E}">
        <p14:creationId xmlns:p14="http://schemas.microsoft.com/office/powerpoint/2010/main" val="3468830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C1997D1-6A37-4AC0-9380-086A4EDC1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74638"/>
            <a:ext cx="9389533" cy="1143000"/>
          </a:xfrm>
        </p:spPr>
        <p:txBody>
          <a:bodyPr/>
          <a:lstStyle/>
          <a:p>
            <a:r>
              <a:rPr lang="en-US" dirty="0"/>
              <a:t>Interval scale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3E1806-532E-4080-81C8-15880BE6E0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817" y="1200150"/>
            <a:ext cx="10594446" cy="5422900"/>
          </a:xfrm>
          <a:prstGeom prst="rect">
            <a:avLst/>
          </a:prstGeom>
          <a:noFill/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288B01-1348-493E-B856-EDBB157467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31200" y="6623050"/>
            <a:ext cx="3860800" cy="234950"/>
          </a:xfrm>
        </p:spPr>
        <p:txBody>
          <a:bodyPr wrap="square" anchor="t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192299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1946" y="30480"/>
            <a:ext cx="7042150" cy="88392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Ratio Scale</a:t>
            </a:r>
          </a:p>
        </p:txBody>
      </p:sp>
      <p:sp>
        <p:nvSpPr>
          <p:cNvPr id="27651" name="Rectangle 3"/>
          <p:cNvSpPr>
            <a:spLocks noGrp="1" noChangeAspect="1" noChangeArrowheads="1"/>
          </p:cNvSpPr>
          <p:nvPr>
            <p:ph idx="1"/>
          </p:nvPr>
        </p:nvSpPr>
        <p:spPr>
          <a:xfrm>
            <a:off x="0" y="685800"/>
            <a:ext cx="6657976" cy="5110480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Represent </a:t>
            </a:r>
            <a:r>
              <a:rPr lang="en-US" sz="2800" b="1" dirty="0"/>
              <a:t>absolute quantities</a:t>
            </a:r>
          </a:p>
          <a:p>
            <a:pPr marL="0" indent="0">
              <a:buNone/>
            </a:pPr>
            <a:r>
              <a:rPr lang="en-US" sz="2800" dirty="0"/>
              <a:t>Has an absolute (in contrast to an arbitrary) zero point, which is a meaningful measurement point. </a:t>
            </a:r>
          </a:p>
          <a:p>
            <a:pPr>
              <a:buFont typeface="Wingdings" pitchFamily="2" charset="2"/>
              <a:buNone/>
            </a:pPr>
            <a:r>
              <a:rPr lang="en-GB" dirty="0"/>
              <a:t>	</a:t>
            </a:r>
            <a:r>
              <a:rPr lang="en-US" sz="2800" dirty="0" err="1">
                <a:solidFill>
                  <a:srgbClr val="0070C0"/>
                </a:solidFill>
              </a:rPr>
              <a:t>Eg</a:t>
            </a:r>
            <a:r>
              <a:rPr lang="en-US" sz="2800" dirty="0">
                <a:solidFill>
                  <a:srgbClr val="0070C0"/>
                </a:solidFill>
              </a:rPr>
              <a:t>: Sales volume, income in dollars,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rgbClr val="0070C0"/>
                </a:solidFill>
              </a:rPr>
              <a:t> length, area or volume, height, weight</a:t>
            </a:r>
          </a:p>
          <a:p>
            <a:pPr>
              <a:buFont typeface="Wingdings" pitchFamily="2" charset="2"/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1782" y="3890910"/>
            <a:ext cx="3048000" cy="1384995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Test scores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Income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Height</a:t>
            </a:r>
          </a:p>
        </p:txBody>
      </p:sp>
      <p:sp>
        <p:nvSpPr>
          <p:cNvPr id="3" name="Rectangle 2"/>
          <p:cNvSpPr/>
          <p:nvPr/>
        </p:nvSpPr>
        <p:spPr>
          <a:xfrm>
            <a:off x="19050" y="5486985"/>
            <a:ext cx="6267449" cy="132343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Ratio scales represent the highest form of measurement in that they have all the properties of interval scales with the additional attribute of representing absolute quantities. 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Zikmund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729182" y="6501130"/>
            <a:ext cx="2895600" cy="23495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4531" y="4559023"/>
            <a:ext cx="1621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Weight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AA8F64-B648-4B1D-B418-98FF5ED8F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685800"/>
            <a:ext cx="5886450" cy="605027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5369389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7042150" cy="41116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Recap: Scales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09451" y="609600"/>
          <a:ext cx="10959738" cy="570496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950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17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7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r>
                        <a:rPr lang="en-US" dirty="0"/>
                        <a:t>Scale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06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Nominal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2500"/>
                        </a:lnSpc>
                        <a:buFont typeface="Arial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The values “name” the attribute uniquely.</a:t>
                      </a:r>
                    </a:p>
                    <a:p>
                      <a:pPr marL="342900" indent="-342900">
                        <a:lnSpc>
                          <a:spcPts val="2500"/>
                        </a:lnSpc>
                        <a:buFont typeface="Arial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The value does not imply any ordering of the cases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Gender</a:t>
                      </a:r>
                    </a:p>
                    <a:p>
                      <a:r>
                        <a:rPr lang="en-US" b="1" dirty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b="1" baseline="0" dirty="0">
                          <a:solidFill>
                            <a:srgbClr val="0070C0"/>
                          </a:solidFill>
                        </a:rPr>
                        <a:t> = Male</a:t>
                      </a:r>
                    </a:p>
                    <a:p>
                      <a:r>
                        <a:rPr lang="en-US" b="1" baseline="0" dirty="0">
                          <a:solidFill>
                            <a:srgbClr val="0070C0"/>
                          </a:solidFill>
                        </a:rPr>
                        <a:t>2 = Female </a:t>
                      </a:r>
                      <a:endParaRPr lang="en-US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Ordinal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2500"/>
                        </a:lnSpc>
                        <a:buFont typeface="Arial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When attributes can be rank-ordered…</a:t>
                      </a:r>
                    </a:p>
                    <a:p>
                      <a:pPr marL="342900" indent="-342900">
                        <a:lnSpc>
                          <a:spcPts val="2500"/>
                        </a:lnSpc>
                        <a:buFont typeface="Arial" pitchFamily="34" charset="0"/>
                        <a:buChar char="•"/>
                      </a:pPr>
                      <a:r>
                        <a:rPr lang="en-US" sz="2400" b="0" dirty="0">
                          <a:solidFill>
                            <a:srgbClr val="0070C0"/>
                          </a:solidFill>
                        </a:rPr>
                        <a:t>Arranged from lowest to highest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Education Level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1=</a:t>
                      </a:r>
                      <a:r>
                        <a:rPr lang="en-US" sz="1800" b="1" baseline="0" dirty="0">
                          <a:solidFill>
                            <a:srgbClr val="0070C0"/>
                          </a:solidFill>
                        </a:rPr>
                        <a:t> Diploma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rgbClr val="0070C0"/>
                          </a:solidFill>
                        </a:rPr>
                        <a:t>2= Degree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rgbClr val="0070C0"/>
                          </a:solidFill>
                        </a:rPr>
                        <a:t>3=Masters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b="1" baseline="0" dirty="0">
                          <a:solidFill>
                            <a:srgbClr val="0070C0"/>
                          </a:solidFill>
                        </a:rPr>
                        <a:t>4=</a:t>
                      </a:r>
                      <a:r>
                        <a:rPr lang="en-US" sz="1800" b="1" baseline="0" dirty="0" err="1">
                          <a:solidFill>
                            <a:srgbClr val="0070C0"/>
                          </a:solidFill>
                        </a:rPr>
                        <a:t>Phd</a:t>
                      </a:r>
                      <a:endParaRPr lang="en-US" sz="18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888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Interval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ts val="2500"/>
                        </a:lnSpc>
                        <a:buFont typeface="Arial" pitchFamily="34" charset="0"/>
                        <a:buChar char="•"/>
                      </a:pPr>
                      <a:r>
                        <a:rPr lang="en-US" sz="2400" dirty="0">
                          <a:solidFill>
                            <a:srgbClr val="0070C0"/>
                          </a:solidFill>
                        </a:rPr>
                        <a:t>An interval scale measures quantitative differences, not just relative</a:t>
                      </a:r>
                    </a:p>
                    <a:p>
                      <a:pPr marL="342900" indent="-342900">
                        <a:lnSpc>
                          <a:spcPts val="25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The distance between attributes does have meaning. </a:t>
                      </a:r>
                    </a:p>
                    <a:p>
                      <a:pPr marL="342900" indent="-342900">
                        <a:lnSpc>
                          <a:spcPts val="2500"/>
                        </a:lnSpc>
                        <a:buFont typeface="Arial" pitchFamily="34" charset="0"/>
                        <a:buChar char="•"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Arbitrary zero (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</a:rPr>
                        <a:t>eg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</a:rPr>
                        <a:t> Zero degree F has</a:t>
                      </a:r>
                      <a:r>
                        <a:rPr lang="en-US" sz="1600" b="1" baseline="0" dirty="0">
                          <a:solidFill>
                            <a:srgbClr val="0070C0"/>
                          </a:solidFill>
                        </a:rPr>
                        <a:t> value)</a:t>
                      </a:r>
                      <a:endParaRPr lang="en-US" sz="16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Temperature</a:t>
                      </a:r>
                      <a:r>
                        <a:rPr lang="en-US" sz="1800" b="1" dirty="0">
                          <a:solidFill>
                            <a:srgbClr val="0070C0"/>
                          </a:solidFill>
                        </a:rPr>
                        <a:t> (in Fahrenheit), the distance from 30-40 is same as distance from 70-80</a:t>
                      </a:r>
                    </a:p>
                    <a:p>
                      <a:r>
                        <a:rPr lang="en-US" sz="1800" b="1" dirty="0">
                          <a:solidFill>
                            <a:srgbClr val="FF0000"/>
                          </a:solidFill>
                        </a:rPr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2060"/>
                          </a:solidFill>
                        </a:rPr>
                        <a:t>Ratio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Continuum of values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 err="1">
                          <a:solidFill>
                            <a:srgbClr val="0070C0"/>
                          </a:solidFill>
                        </a:rPr>
                        <a:t>Aa</a:t>
                      </a: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 non-arbitrary zero point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ts val="2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70C0"/>
                          </a:solidFill>
                        </a:rPr>
                        <a:t>True zero</a:t>
                      </a:r>
                      <a:r>
                        <a:rPr lang="en-US" sz="2000" baseline="0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sz="1800" baseline="0" dirty="0">
                          <a:solidFill>
                            <a:srgbClr val="0070C0"/>
                          </a:solidFill>
                        </a:rPr>
                        <a:t>(</a:t>
                      </a:r>
                      <a:r>
                        <a:rPr lang="en-US" sz="1800" baseline="0" dirty="0" err="1">
                          <a:solidFill>
                            <a:srgbClr val="0070C0"/>
                          </a:solidFill>
                        </a:rPr>
                        <a:t>eg</a:t>
                      </a:r>
                      <a:r>
                        <a:rPr lang="en-US" sz="1800" baseline="0" dirty="0">
                          <a:solidFill>
                            <a:srgbClr val="0070C0"/>
                          </a:solidFill>
                        </a:rPr>
                        <a:t> Zero income)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70C0"/>
                          </a:solidFill>
                        </a:rPr>
                        <a:t>Size, weight, Height,</a:t>
                      </a:r>
                      <a:r>
                        <a:rPr lang="en-US" sz="2000" b="1" baseline="0" dirty="0">
                          <a:solidFill>
                            <a:srgbClr val="0070C0"/>
                          </a:solidFill>
                        </a:rPr>
                        <a:t> Age</a:t>
                      </a:r>
                    </a:p>
                    <a:p>
                      <a:r>
                        <a:rPr lang="en-US" sz="2000" b="1" baseline="0" dirty="0">
                          <a:solidFill>
                            <a:srgbClr val="0070C0"/>
                          </a:solidFill>
                        </a:rPr>
                        <a:t>Income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</p:spTree>
    <p:extLst>
      <p:ext uri="{BB962C8B-B14F-4D97-AF65-F5344CB8AC3E}">
        <p14:creationId xmlns:p14="http://schemas.microsoft.com/office/powerpoint/2010/main" val="4040180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497B0-F064-4A5F-8D6D-4381C31E8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9BB2D-C0C6-4AFB-A9FB-2217400740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Dr Jugindar Singh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9D8FF1-94AE-49AF-AB13-6885D8ED4D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7"/>
            <a:ext cx="12192000" cy="53371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90086834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UCTI-Template-level-3">
  <a:themeElements>
    <a:clrScheme name="UCTI-Template-foundation-leve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CTI-Template-foundation-l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CTI-Template-foundation-leve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TI-Template-foundation-leve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TI-Template-foundation-leve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564</Words>
  <Application>Microsoft Office PowerPoint</Application>
  <PresentationFormat>Widescreen</PresentationFormat>
  <Paragraphs>105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inherit</vt:lpstr>
      <vt:lpstr>Open Sans</vt:lpstr>
      <vt:lpstr>Tahoma</vt:lpstr>
      <vt:lpstr>The Hand Bold</vt:lpstr>
      <vt:lpstr>The Serif Hand Black</vt:lpstr>
      <vt:lpstr>Wingdings</vt:lpstr>
      <vt:lpstr>SketchyVTI</vt:lpstr>
      <vt:lpstr>UCTI-Template-level-3</vt:lpstr>
      <vt:lpstr>Topic 5 Scales </vt:lpstr>
      <vt:lpstr>Scales: The Hierarchy of Levels</vt:lpstr>
      <vt:lpstr>Nominal Scale</vt:lpstr>
      <vt:lpstr>Ordinal Scale</vt:lpstr>
      <vt:lpstr>PowerPoint Presentation</vt:lpstr>
      <vt:lpstr>Interval scale</vt:lpstr>
      <vt:lpstr>Ratio Scale</vt:lpstr>
      <vt:lpstr>Recap: Scales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5 Scales </dc:title>
  <dc:creator>Assoc. Prof. Dr. Jugindar Singh</dc:creator>
  <cp:lastModifiedBy>Assoc. Prof. Dr. Jugindar Singh</cp:lastModifiedBy>
  <cp:revision>2</cp:revision>
  <dcterms:created xsi:type="dcterms:W3CDTF">2022-05-20T01:25:59Z</dcterms:created>
  <dcterms:modified xsi:type="dcterms:W3CDTF">2022-07-10T07:22:48Z</dcterms:modified>
</cp:coreProperties>
</file>