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27"/>
  </p:notesMasterIdLst>
  <p:sldIdLst>
    <p:sldId id="600" r:id="rId5"/>
    <p:sldId id="604" r:id="rId6"/>
    <p:sldId id="380" r:id="rId7"/>
    <p:sldId id="278" r:id="rId8"/>
    <p:sldId id="605" r:id="rId9"/>
    <p:sldId id="528" r:id="rId10"/>
    <p:sldId id="607" r:id="rId11"/>
    <p:sldId id="606" r:id="rId12"/>
    <p:sldId id="602" r:id="rId13"/>
    <p:sldId id="362" r:id="rId14"/>
    <p:sldId id="364" r:id="rId15"/>
    <p:sldId id="361" r:id="rId16"/>
    <p:sldId id="354" r:id="rId17"/>
    <p:sldId id="355" r:id="rId18"/>
    <p:sldId id="367" r:id="rId19"/>
    <p:sldId id="356" r:id="rId20"/>
    <p:sldId id="368" r:id="rId21"/>
    <p:sldId id="365" r:id="rId22"/>
    <p:sldId id="369" r:id="rId23"/>
    <p:sldId id="370" r:id="rId24"/>
    <p:sldId id="359" r:id="rId25"/>
    <p:sldId id="6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94531-754C-41A2-9D75-A53370591B69}" type="doc">
      <dgm:prSet loTypeId="urn:microsoft.com/office/officeart/2016/7/layout/BasicLinearProcessNumbered" loCatId="process" qsTypeId="urn:microsoft.com/office/officeart/2005/8/quickstyle/simple1" qsCatId="simple" csTypeId="urn:microsoft.com/office/officeart/2005/8/colors/accent2_2" csCatId="accent2" phldr="1"/>
      <dgm:spPr/>
      <dgm:t>
        <a:bodyPr/>
        <a:lstStyle/>
        <a:p>
          <a:endParaRPr lang="en-US"/>
        </a:p>
      </dgm:t>
    </dgm:pt>
    <dgm:pt modelId="{FCDC7D7A-1F1E-468F-A0B9-76AE8E6B0FC7}">
      <dgm:prSet custT="1"/>
      <dgm:spPr/>
      <dgm:t>
        <a:bodyPr/>
        <a:lstStyle/>
        <a:p>
          <a:r>
            <a:rPr lang="en-US" sz="2400"/>
            <a:t>Determining participants to study</a:t>
          </a:r>
        </a:p>
      </dgm:t>
    </dgm:pt>
    <dgm:pt modelId="{C4333756-01A2-4E38-9AB9-E9308D19791E}" type="parTrans" cxnId="{080F4E35-3A18-4AC0-BD8B-66EFED912B3D}">
      <dgm:prSet/>
      <dgm:spPr/>
      <dgm:t>
        <a:bodyPr/>
        <a:lstStyle/>
        <a:p>
          <a:endParaRPr lang="en-US" sz="2400"/>
        </a:p>
      </dgm:t>
    </dgm:pt>
    <dgm:pt modelId="{9D05E966-6752-47C5-9634-26AAC97E5768}" type="sibTrans" cxnId="{080F4E35-3A18-4AC0-BD8B-66EFED912B3D}">
      <dgm:prSet phldrT="1" phldr="0" custT="1"/>
      <dgm:spPr/>
      <dgm:t>
        <a:bodyPr/>
        <a:lstStyle/>
        <a:p>
          <a:r>
            <a:rPr lang="en-US" sz="4800"/>
            <a:t>1</a:t>
          </a:r>
        </a:p>
      </dgm:t>
    </dgm:pt>
    <dgm:pt modelId="{7949B8EC-385A-4F44-9302-F9829F96B365}">
      <dgm:prSet custT="1"/>
      <dgm:spPr/>
      <dgm:t>
        <a:bodyPr/>
        <a:lstStyle/>
        <a:p>
          <a:r>
            <a:rPr lang="en-US" sz="2400"/>
            <a:t>Obtaining permissions needed</a:t>
          </a:r>
        </a:p>
      </dgm:t>
    </dgm:pt>
    <dgm:pt modelId="{14E915F3-83FD-434F-A505-DBE12AAE6215}" type="parTrans" cxnId="{BA5843D1-D78E-4B39-9690-AF5E4913D624}">
      <dgm:prSet/>
      <dgm:spPr/>
      <dgm:t>
        <a:bodyPr/>
        <a:lstStyle/>
        <a:p>
          <a:endParaRPr lang="en-US" sz="2400"/>
        </a:p>
      </dgm:t>
    </dgm:pt>
    <dgm:pt modelId="{23470DC8-2658-4F9D-AE73-4CC3A15402FF}" type="sibTrans" cxnId="{BA5843D1-D78E-4B39-9690-AF5E4913D624}">
      <dgm:prSet phldrT="2" phldr="0" custT="1"/>
      <dgm:spPr/>
      <dgm:t>
        <a:bodyPr/>
        <a:lstStyle/>
        <a:p>
          <a:r>
            <a:rPr lang="en-US" sz="4800"/>
            <a:t>2</a:t>
          </a:r>
        </a:p>
      </dgm:t>
    </dgm:pt>
    <dgm:pt modelId="{9614BA25-4651-4D76-A02F-599D015D3523}">
      <dgm:prSet custT="1"/>
      <dgm:spPr/>
      <dgm:t>
        <a:bodyPr/>
        <a:lstStyle/>
        <a:p>
          <a:r>
            <a:rPr lang="en-US" sz="2400" dirty="0"/>
            <a:t>Considering what types of information to collect</a:t>
          </a:r>
        </a:p>
      </dgm:t>
    </dgm:pt>
    <dgm:pt modelId="{59429C84-E7C1-407A-B364-F86E5CB9AEF8}" type="parTrans" cxnId="{51D93EBD-53B1-41FB-927C-A893186E4454}">
      <dgm:prSet/>
      <dgm:spPr/>
      <dgm:t>
        <a:bodyPr/>
        <a:lstStyle/>
        <a:p>
          <a:endParaRPr lang="en-US" sz="2400"/>
        </a:p>
      </dgm:t>
    </dgm:pt>
    <dgm:pt modelId="{DCE3DF7F-1892-404D-97E8-4706C7B7A1E5}" type="sibTrans" cxnId="{51D93EBD-53B1-41FB-927C-A893186E4454}">
      <dgm:prSet phldrT="3" phldr="0" custT="1"/>
      <dgm:spPr/>
      <dgm:t>
        <a:bodyPr/>
        <a:lstStyle/>
        <a:p>
          <a:r>
            <a:rPr lang="en-US" sz="4800"/>
            <a:t>3</a:t>
          </a:r>
        </a:p>
      </dgm:t>
    </dgm:pt>
    <dgm:pt modelId="{950D6A27-04F6-4680-A275-460530F2CEE1}">
      <dgm:prSet custT="1"/>
      <dgm:spPr/>
      <dgm:t>
        <a:bodyPr/>
        <a:lstStyle/>
        <a:p>
          <a:r>
            <a:rPr lang="en-US" sz="2400"/>
            <a:t>Locating and selecting instruments</a:t>
          </a:r>
        </a:p>
      </dgm:t>
    </dgm:pt>
    <dgm:pt modelId="{B9E870DE-82BE-419E-B2B0-7EFA16483104}" type="parTrans" cxnId="{1A5245E1-9C43-46A8-A201-5B2E19788B9F}">
      <dgm:prSet/>
      <dgm:spPr/>
      <dgm:t>
        <a:bodyPr/>
        <a:lstStyle/>
        <a:p>
          <a:endParaRPr lang="en-US" sz="2400"/>
        </a:p>
      </dgm:t>
    </dgm:pt>
    <dgm:pt modelId="{7A1717B1-D11C-47D6-8DDC-984E9DAEB0D2}" type="sibTrans" cxnId="{1A5245E1-9C43-46A8-A201-5B2E19788B9F}">
      <dgm:prSet phldrT="4" phldr="0" custT="1"/>
      <dgm:spPr/>
      <dgm:t>
        <a:bodyPr/>
        <a:lstStyle/>
        <a:p>
          <a:r>
            <a:rPr lang="en-US" sz="4800"/>
            <a:t>4</a:t>
          </a:r>
        </a:p>
      </dgm:t>
    </dgm:pt>
    <dgm:pt modelId="{11C664DC-69F0-48B6-91B4-F6B51CBE40D5}">
      <dgm:prSet custT="1"/>
      <dgm:spPr/>
      <dgm:t>
        <a:bodyPr/>
        <a:lstStyle/>
        <a:p>
          <a:r>
            <a:rPr lang="en-US" sz="2400" dirty="0"/>
            <a:t>Administering the data collection</a:t>
          </a:r>
        </a:p>
      </dgm:t>
    </dgm:pt>
    <dgm:pt modelId="{33B15A12-D5BF-45D7-AF85-1878F1A69707}" type="parTrans" cxnId="{21779C7E-6748-4892-B7F2-A0E5F99C436F}">
      <dgm:prSet/>
      <dgm:spPr/>
      <dgm:t>
        <a:bodyPr/>
        <a:lstStyle/>
        <a:p>
          <a:endParaRPr lang="en-US" sz="2400"/>
        </a:p>
      </dgm:t>
    </dgm:pt>
    <dgm:pt modelId="{18C71728-EF5F-488D-987C-2D8D31F8AE36}" type="sibTrans" cxnId="{21779C7E-6748-4892-B7F2-A0E5F99C436F}">
      <dgm:prSet phldrT="5" phldr="0" custT="1"/>
      <dgm:spPr/>
      <dgm:t>
        <a:bodyPr/>
        <a:lstStyle/>
        <a:p>
          <a:r>
            <a:rPr lang="en-US" sz="4800"/>
            <a:t>5</a:t>
          </a:r>
        </a:p>
      </dgm:t>
    </dgm:pt>
    <dgm:pt modelId="{A3E06F4C-4D42-4C5D-AAFC-BBCCC7BEC0B0}" type="pres">
      <dgm:prSet presAssocID="{AC994531-754C-41A2-9D75-A53370591B69}" presName="Name0" presStyleCnt="0">
        <dgm:presLayoutVars>
          <dgm:animLvl val="lvl"/>
          <dgm:resizeHandles val="exact"/>
        </dgm:presLayoutVars>
      </dgm:prSet>
      <dgm:spPr/>
    </dgm:pt>
    <dgm:pt modelId="{A56FBC57-57EE-4361-8FD4-CD6485781B39}" type="pres">
      <dgm:prSet presAssocID="{FCDC7D7A-1F1E-468F-A0B9-76AE8E6B0FC7}" presName="compositeNode" presStyleCnt="0">
        <dgm:presLayoutVars>
          <dgm:bulletEnabled val="1"/>
        </dgm:presLayoutVars>
      </dgm:prSet>
      <dgm:spPr/>
    </dgm:pt>
    <dgm:pt modelId="{FF5C995B-10AB-4C02-A6AB-5852347A95D8}" type="pres">
      <dgm:prSet presAssocID="{FCDC7D7A-1F1E-468F-A0B9-76AE8E6B0FC7}" presName="bgRect" presStyleLbl="bgAccFollowNode1" presStyleIdx="0" presStyleCnt="5"/>
      <dgm:spPr/>
    </dgm:pt>
    <dgm:pt modelId="{5631A6DC-DE21-4C5C-8932-760E7D8D316E}" type="pres">
      <dgm:prSet presAssocID="{9D05E966-6752-47C5-9634-26AAC97E5768}" presName="sibTransNodeCircle" presStyleLbl="alignNode1" presStyleIdx="0" presStyleCnt="10">
        <dgm:presLayoutVars>
          <dgm:chMax val="0"/>
          <dgm:bulletEnabled/>
        </dgm:presLayoutVars>
      </dgm:prSet>
      <dgm:spPr/>
    </dgm:pt>
    <dgm:pt modelId="{31B6AA1E-37A7-4F03-859C-CD4095C87F94}" type="pres">
      <dgm:prSet presAssocID="{FCDC7D7A-1F1E-468F-A0B9-76AE8E6B0FC7}" presName="bottomLine" presStyleLbl="alignNode1" presStyleIdx="1" presStyleCnt="10">
        <dgm:presLayoutVars/>
      </dgm:prSet>
      <dgm:spPr/>
    </dgm:pt>
    <dgm:pt modelId="{710E8FF6-7404-4C62-94B0-5A4ACBC1EED7}" type="pres">
      <dgm:prSet presAssocID="{FCDC7D7A-1F1E-468F-A0B9-76AE8E6B0FC7}" presName="nodeText" presStyleLbl="bgAccFollowNode1" presStyleIdx="0" presStyleCnt="5">
        <dgm:presLayoutVars>
          <dgm:bulletEnabled val="1"/>
        </dgm:presLayoutVars>
      </dgm:prSet>
      <dgm:spPr/>
    </dgm:pt>
    <dgm:pt modelId="{79B47FEC-2FEB-440D-B807-334893E6133C}" type="pres">
      <dgm:prSet presAssocID="{9D05E966-6752-47C5-9634-26AAC97E5768}" presName="sibTrans" presStyleCnt="0"/>
      <dgm:spPr/>
    </dgm:pt>
    <dgm:pt modelId="{288541A6-3E2B-4E14-965E-8F15B6B1D709}" type="pres">
      <dgm:prSet presAssocID="{7949B8EC-385A-4F44-9302-F9829F96B365}" presName="compositeNode" presStyleCnt="0">
        <dgm:presLayoutVars>
          <dgm:bulletEnabled val="1"/>
        </dgm:presLayoutVars>
      </dgm:prSet>
      <dgm:spPr/>
    </dgm:pt>
    <dgm:pt modelId="{78D7D4A2-6BA8-4849-B81E-4260AC57D175}" type="pres">
      <dgm:prSet presAssocID="{7949B8EC-385A-4F44-9302-F9829F96B365}" presName="bgRect" presStyleLbl="bgAccFollowNode1" presStyleIdx="1" presStyleCnt="5"/>
      <dgm:spPr/>
    </dgm:pt>
    <dgm:pt modelId="{962819B5-05E0-41C1-9FD6-9A7E3612F3D7}" type="pres">
      <dgm:prSet presAssocID="{23470DC8-2658-4F9D-AE73-4CC3A15402FF}" presName="sibTransNodeCircle" presStyleLbl="alignNode1" presStyleIdx="2" presStyleCnt="10">
        <dgm:presLayoutVars>
          <dgm:chMax val="0"/>
          <dgm:bulletEnabled/>
        </dgm:presLayoutVars>
      </dgm:prSet>
      <dgm:spPr/>
    </dgm:pt>
    <dgm:pt modelId="{F05129F9-B3FA-4D41-8912-5218207CAD7F}" type="pres">
      <dgm:prSet presAssocID="{7949B8EC-385A-4F44-9302-F9829F96B365}" presName="bottomLine" presStyleLbl="alignNode1" presStyleIdx="3" presStyleCnt="10">
        <dgm:presLayoutVars/>
      </dgm:prSet>
      <dgm:spPr/>
    </dgm:pt>
    <dgm:pt modelId="{305D4757-7528-40B4-9D58-A25DE9D1AB74}" type="pres">
      <dgm:prSet presAssocID="{7949B8EC-385A-4F44-9302-F9829F96B365}" presName="nodeText" presStyleLbl="bgAccFollowNode1" presStyleIdx="1" presStyleCnt="5">
        <dgm:presLayoutVars>
          <dgm:bulletEnabled val="1"/>
        </dgm:presLayoutVars>
      </dgm:prSet>
      <dgm:spPr/>
    </dgm:pt>
    <dgm:pt modelId="{62DEBCFF-9CCD-497E-8ED3-B712F58A8A53}" type="pres">
      <dgm:prSet presAssocID="{23470DC8-2658-4F9D-AE73-4CC3A15402FF}" presName="sibTrans" presStyleCnt="0"/>
      <dgm:spPr/>
    </dgm:pt>
    <dgm:pt modelId="{1FF12F69-345C-43EB-B21F-C03D606232BC}" type="pres">
      <dgm:prSet presAssocID="{9614BA25-4651-4D76-A02F-599D015D3523}" presName="compositeNode" presStyleCnt="0">
        <dgm:presLayoutVars>
          <dgm:bulletEnabled val="1"/>
        </dgm:presLayoutVars>
      </dgm:prSet>
      <dgm:spPr/>
    </dgm:pt>
    <dgm:pt modelId="{90098824-F5E6-4B44-A953-D393D04DDE5D}" type="pres">
      <dgm:prSet presAssocID="{9614BA25-4651-4D76-A02F-599D015D3523}" presName="bgRect" presStyleLbl="bgAccFollowNode1" presStyleIdx="2" presStyleCnt="5" custScaleX="117563"/>
      <dgm:spPr/>
    </dgm:pt>
    <dgm:pt modelId="{B1CDD811-2468-4C43-82A5-A9E1070907F0}" type="pres">
      <dgm:prSet presAssocID="{DCE3DF7F-1892-404D-97E8-4706C7B7A1E5}" presName="sibTransNodeCircle" presStyleLbl="alignNode1" presStyleIdx="4" presStyleCnt="10">
        <dgm:presLayoutVars>
          <dgm:chMax val="0"/>
          <dgm:bulletEnabled/>
        </dgm:presLayoutVars>
      </dgm:prSet>
      <dgm:spPr/>
    </dgm:pt>
    <dgm:pt modelId="{15E91E79-8FAE-4CE1-80E2-D05CCDBCD358}" type="pres">
      <dgm:prSet presAssocID="{9614BA25-4651-4D76-A02F-599D015D3523}" presName="bottomLine" presStyleLbl="alignNode1" presStyleIdx="5" presStyleCnt="10">
        <dgm:presLayoutVars/>
      </dgm:prSet>
      <dgm:spPr/>
    </dgm:pt>
    <dgm:pt modelId="{E8D179D2-7A83-4B78-9BC9-89279BA461AD}" type="pres">
      <dgm:prSet presAssocID="{9614BA25-4651-4D76-A02F-599D015D3523}" presName="nodeText" presStyleLbl="bgAccFollowNode1" presStyleIdx="2" presStyleCnt="5">
        <dgm:presLayoutVars>
          <dgm:bulletEnabled val="1"/>
        </dgm:presLayoutVars>
      </dgm:prSet>
      <dgm:spPr/>
    </dgm:pt>
    <dgm:pt modelId="{100527B6-6C11-4B24-B348-1C4357FC8E44}" type="pres">
      <dgm:prSet presAssocID="{DCE3DF7F-1892-404D-97E8-4706C7B7A1E5}" presName="sibTrans" presStyleCnt="0"/>
      <dgm:spPr/>
    </dgm:pt>
    <dgm:pt modelId="{5EFED426-BBC7-4EB9-9FA9-9D22407DA78F}" type="pres">
      <dgm:prSet presAssocID="{950D6A27-04F6-4680-A275-460530F2CEE1}" presName="compositeNode" presStyleCnt="0">
        <dgm:presLayoutVars>
          <dgm:bulletEnabled val="1"/>
        </dgm:presLayoutVars>
      </dgm:prSet>
      <dgm:spPr/>
    </dgm:pt>
    <dgm:pt modelId="{2991A947-B8DB-4743-A2F7-C0FDB270FB5B}" type="pres">
      <dgm:prSet presAssocID="{950D6A27-04F6-4680-A275-460530F2CEE1}" presName="bgRect" presStyleLbl="bgAccFollowNode1" presStyleIdx="3" presStyleCnt="5"/>
      <dgm:spPr/>
    </dgm:pt>
    <dgm:pt modelId="{75643045-6396-4825-B40B-F1235EA2CA03}" type="pres">
      <dgm:prSet presAssocID="{7A1717B1-D11C-47D6-8DDC-984E9DAEB0D2}" presName="sibTransNodeCircle" presStyleLbl="alignNode1" presStyleIdx="6" presStyleCnt="10">
        <dgm:presLayoutVars>
          <dgm:chMax val="0"/>
          <dgm:bulletEnabled/>
        </dgm:presLayoutVars>
      </dgm:prSet>
      <dgm:spPr/>
    </dgm:pt>
    <dgm:pt modelId="{A8F2E802-B455-4114-835E-0B72A8A7F4F7}" type="pres">
      <dgm:prSet presAssocID="{950D6A27-04F6-4680-A275-460530F2CEE1}" presName="bottomLine" presStyleLbl="alignNode1" presStyleIdx="7" presStyleCnt="10">
        <dgm:presLayoutVars/>
      </dgm:prSet>
      <dgm:spPr/>
    </dgm:pt>
    <dgm:pt modelId="{2074B737-0038-4A9E-92AB-93B806DAD0F9}" type="pres">
      <dgm:prSet presAssocID="{950D6A27-04F6-4680-A275-460530F2CEE1}" presName="nodeText" presStyleLbl="bgAccFollowNode1" presStyleIdx="3" presStyleCnt="5">
        <dgm:presLayoutVars>
          <dgm:bulletEnabled val="1"/>
        </dgm:presLayoutVars>
      </dgm:prSet>
      <dgm:spPr/>
    </dgm:pt>
    <dgm:pt modelId="{180618C2-049D-4AEA-9BCC-7016245F167F}" type="pres">
      <dgm:prSet presAssocID="{7A1717B1-D11C-47D6-8DDC-984E9DAEB0D2}" presName="sibTrans" presStyleCnt="0"/>
      <dgm:spPr/>
    </dgm:pt>
    <dgm:pt modelId="{E517E646-3B8F-4EC0-8587-815A28D2E5C9}" type="pres">
      <dgm:prSet presAssocID="{11C664DC-69F0-48B6-91B4-F6B51CBE40D5}" presName="compositeNode" presStyleCnt="0">
        <dgm:presLayoutVars>
          <dgm:bulletEnabled val="1"/>
        </dgm:presLayoutVars>
      </dgm:prSet>
      <dgm:spPr/>
    </dgm:pt>
    <dgm:pt modelId="{644D6B9A-24F9-414E-BE5A-0827FD9834C4}" type="pres">
      <dgm:prSet presAssocID="{11C664DC-69F0-48B6-91B4-F6B51CBE40D5}" presName="bgRect" presStyleLbl="bgAccFollowNode1" presStyleIdx="4" presStyleCnt="5" custScaleX="121188"/>
      <dgm:spPr/>
    </dgm:pt>
    <dgm:pt modelId="{1F919C20-1EFD-4EEF-A279-6181CC1185A8}" type="pres">
      <dgm:prSet presAssocID="{18C71728-EF5F-488D-987C-2D8D31F8AE36}" presName="sibTransNodeCircle" presStyleLbl="alignNode1" presStyleIdx="8" presStyleCnt="10">
        <dgm:presLayoutVars>
          <dgm:chMax val="0"/>
          <dgm:bulletEnabled/>
        </dgm:presLayoutVars>
      </dgm:prSet>
      <dgm:spPr/>
    </dgm:pt>
    <dgm:pt modelId="{6E324A18-4A61-4EF3-A777-61B7D17B29CA}" type="pres">
      <dgm:prSet presAssocID="{11C664DC-69F0-48B6-91B4-F6B51CBE40D5}" presName="bottomLine" presStyleLbl="alignNode1" presStyleIdx="9" presStyleCnt="10">
        <dgm:presLayoutVars/>
      </dgm:prSet>
      <dgm:spPr/>
    </dgm:pt>
    <dgm:pt modelId="{AE95CBDD-941E-4E6A-9457-75DEA2FBCB3D}" type="pres">
      <dgm:prSet presAssocID="{11C664DC-69F0-48B6-91B4-F6B51CBE40D5}" presName="nodeText" presStyleLbl="bgAccFollowNode1" presStyleIdx="4" presStyleCnt="5">
        <dgm:presLayoutVars>
          <dgm:bulletEnabled val="1"/>
        </dgm:presLayoutVars>
      </dgm:prSet>
      <dgm:spPr/>
    </dgm:pt>
  </dgm:ptLst>
  <dgm:cxnLst>
    <dgm:cxn modelId="{B729810B-46D5-463D-AB69-5020A088D00B}" type="presOf" srcId="{DCE3DF7F-1892-404D-97E8-4706C7B7A1E5}" destId="{B1CDD811-2468-4C43-82A5-A9E1070907F0}" srcOrd="0" destOrd="0" presId="urn:microsoft.com/office/officeart/2016/7/layout/BasicLinearProcessNumbered"/>
    <dgm:cxn modelId="{9655910C-D386-4AA0-9FC8-EC5FAC4E708A}" type="presOf" srcId="{AC994531-754C-41A2-9D75-A53370591B69}" destId="{A3E06F4C-4D42-4C5D-AAFC-BBCCC7BEC0B0}" srcOrd="0" destOrd="0" presId="urn:microsoft.com/office/officeart/2016/7/layout/BasicLinearProcessNumbered"/>
    <dgm:cxn modelId="{B7EF5119-6463-4564-86E8-C114F739FC4E}" type="presOf" srcId="{7A1717B1-D11C-47D6-8DDC-984E9DAEB0D2}" destId="{75643045-6396-4825-B40B-F1235EA2CA03}" srcOrd="0" destOrd="0" presId="urn:microsoft.com/office/officeart/2016/7/layout/BasicLinearProcessNumbered"/>
    <dgm:cxn modelId="{7FAB0128-71E4-4FAF-A144-E6BFF005E0E9}" type="presOf" srcId="{18C71728-EF5F-488D-987C-2D8D31F8AE36}" destId="{1F919C20-1EFD-4EEF-A279-6181CC1185A8}" srcOrd="0" destOrd="0" presId="urn:microsoft.com/office/officeart/2016/7/layout/BasicLinearProcessNumbered"/>
    <dgm:cxn modelId="{080F4E35-3A18-4AC0-BD8B-66EFED912B3D}" srcId="{AC994531-754C-41A2-9D75-A53370591B69}" destId="{FCDC7D7A-1F1E-468F-A0B9-76AE8E6B0FC7}" srcOrd="0" destOrd="0" parTransId="{C4333756-01A2-4E38-9AB9-E9308D19791E}" sibTransId="{9D05E966-6752-47C5-9634-26AAC97E5768}"/>
    <dgm:cxn modelId="{49D4DF3B-E1EE-49E5-8F1A-1D91C3A7798D}" type="presOf" srcId="{9614BA25-4651-4D76-A02F-599D015D3523}" destId="{E8D179D2-7A83-4B78-9BC9-89279BA461AD}" srcOrd="1" destOrd="0" presId="urn:microsoft.com/office/officeart/2016/7/layout/BasicLinearProcessNumbered"/>
    <dgm:cxn modelId="{0A6CBE3E-E03D-4B7E-8087-47FD2DD7ABD1}" type="presOf" srcId="{950D6A27-04F6-4680-A275-460530F2CEE1}" destId="{2991A947-B8DB-4743-A2F7-C0FDB270FB5B}" srcOrd="0" destOrd="0" presId="urn:microsoft.com/office/officeart/2016/7/layout/BasicLinearProcessNumbered"/>
    <dgm:cxn modelId="{DBCE4546-2E4D-4FAA-A101-15A32304643C}" type="presOf" srcId="{7949B8EC-385A-4F44-9302-F9829F96B365}" destId="{305D4757-7528-40B4-9D58-A25DE9D1AB74}" srcOrd="1" destOrd="0" presId="urn:microsoft.com/office/officeart/2016/7/layout/BasicLinearProcessNumbered"/>
    <dgm:cxn modelId="{A9FAF27C-6C56-4314-908E-16321FD6FA67}" type="presOf" srcId="{11C664DC-69F0-48B6-91B4-F6B51CBE40D5}" destId="{644D6B9A-24F9-414E-BE5A-0827FD9834C4}" srcOrd="0" destOrd="0" presId="urn:microsoft.com/office/officeart/2016/7/layout/BasicLinearProcessNumbered"/>
    <dgm:cxn modelId="{21779C7E-6748-4892-B7F2-A0E5F99C436F}" srcId="{AC994531-754C-41A2-9D75-A53370591B69}" destId="{11C664DC-69F0-48B6-91B4-F6B51CBE40D5}" srcOrd="4" destOrd="0" parTransId="{33B15A12-D5BF-45D7-AF85-1878F1A69707}" sibTransId="{18C71728-EF5F-488D-987C-2D8D31F8AE36}"/>
    <dgm:cxn modelId="{E0D6C58B-5CCE-4C62-9BBA-297C15C95446}" type="presOf" srcId="{7949B8EC-385A-4F44-9302-F9829F96B365}" destId="{78D7D4A2-6BA8-4849-B81E-4260AC57D175}" srcOrd="0" destOrd="0" presId="urn:microsoft.com/office/officeart/2016/7/layout/BasicLinearProcessNumbered"/>
    <dgm:cxn modelId="{4F204CA3-0537-4108-B94C-AB5BA72BA18E}" type="presOf" srcId="{950D6A27-04F6-4680-A275-460530F2CEE1}" destId="{2074B737-0038-4A9E-92AB-93B806DAD0F9}" srcOrd="1" destOrd="0" presId="urn:microsoft.com/office/officeart/2016/7/layout/BasicLinearProcessNumbered"/>
    <dgm:cxn modelId="{526EEBB4-6209-4914-B063-686F1D4BD29F}" type="presOf" srcId="{9614BA25-4651-4D76-A02F-599D015D3523}" destId="{90098824-F5E6-4B44-A953-D393D04DDE5D}" srcOrd="0" destOrd="0" presId="urn:microsoft.com/office/officeart/2016/7/layout/BasicLinearProcessNumbered"/>
    <dgm:cxn modelId="{51D93EBD-53B1-41FB-927C-A893186E4454}" srcId="{AC994531-754C-41A2-9D75-A53370591B69}" destId="{9614BA25-4651-4D76-A02F-599D015D3523}" srcOrd="2" destOrd="0" parTransId="{59429C84-E7C1-407A-B364-F86E5CB9AEF8}" sibTransId="{DCE3DF7F-1892-404D-97E8-4706C7B7A1E5}"/>
    <dgm:cxn modelId="{040C99C9-7CD8-462F-B130-B34D42E9BF14}" type="presOf" srcId="{11C664DC-69F0-48B6-91B4-F6B51CBE40D5}" destId="{AE95CBDD-941E-4E6A-9457-75DEA2FBCB3D}" srcOrd="1" destOrd="0" presId="urn:microsoft.com/office/officeart/2016/7/layout/BasicLinearProcessNumbered"/>
    <dgm:cxn modelId="{BA5843D1-D78E-4B39-9690-AF5E4913D624}" srcId="{AC994531-754C-41A2-9D75-A53370591B69}" destId="{7949B8EC-385A-4F44-9302-F9829F96B365}" srcOrd="1" destOrd="0" parTransId="{14E915F3-83FD-434F-A505-DBE12AAE6215}" sibTransId="{23470DC8-2658-4F9D-AE73-4CC3A15402FF}"/>
    <dgm:cxn modelId="{1A5245E1-9C43-46A8-A201-5B2E19788B9F}" srcId="{AC994531-754C-41A2-9D75-A53370591B69}" destId="{950D6A27-04F6-4680-A275-460530F2CEE1}" srcOrd="3" destOrd="0" parTransId="{B9E870DE-82BE-419E-B2B0-7EFA16483104}" sibTransId="{7A1717B1-D11C-47D6-8DDC-984E9DAEB0D2}"/>
    <dgm:cxn modelId="{B937E0E7-6254-4157-8475-DB8252D04CE4}" type="presOf" srcId="{9D05E966-6752-47C5-9634-26AAC97E5768}" destId="{5631A6DC-DE21-4C5C-8932-760E7D8D316E}" srcOrd="0" destOrd="0" presId="urn:microsoft.com/office/officeart/2016/7/layout/BasicLinearProcessNumbered"/>
    <dgm:cxn modelId="{755958F4-2DE6-4C14-9D54-4EC386F60934}" type="presOf" srcId="{FCDC7D7A-1F1E-468F-A0B9-76AE8E6B0FC7}" destId="{FF5C995B-10AB-4C02-A6AB-5852347A95D8}" srcOrd="0" destOrd="0" presId="urn:microsoft.com/office/officeart/2016/7/layout/BasicLinearProcessNumbered"/>
    <dgm:cxn modelId="{DDCFA5F9-61F7-4628-B37E-1171C3B00127}" type="presOf" srcId="{23470DC8-2658-4F9D-AE73-4CC3A15402FF}" destId="{962819B5-05E0-41C1-9FD6-9A7E3612F3D7}" srcOrd="0" destOrd="0" presId="urn:microsoft.com/office/officeart/2016/7/layout/BasicLinearProcessNumbered"/>
    <dgm:cxn modelId="{3493ACFB-4E50-416B-9CA5-F6D1C935FBC0}" type="presOf" srcId="{FCDC7D7A-1F1E-468F-A0B9-76AE8E6B0FC7}" destId="{710E8FF6-7404-4C62-94B0-5A4ACBC1EED7}" srcOrd="1" destOrd="0" presId="urn:microsoft.com/office/officeart/2016/7/layout/BasicLinearProcessNumbered"/>
    <dgm:cxn modelId="{04D82A15-7EBA-41B4-A92F-8EB64E5A7B8E}" type="presParOf" srcId="{A3E06F4C-4D42-4C5D-AAFC-BBCCC7BEC0B0}" destId="{A56FBC57-57EE-4361-8FD4-CD6485781B39}" srcOrd="0" destOrd="0" presId="urn:microsoft.com/office/officeart/2016/7/layout/BasicLinearProcessNumbered"/>
    <dgm:cxn modelId="{548064E7-DDD5-4EE5-9919-57E303B28973}" type="presParOf" srcId="{A56FBC57-57EE-4361-8FD4-CD6485781B39}" destId="{FF5C995B-10AB-4C02-A6AB-5852347A95D8}" srcOrd="0" destOrd="0" presId="urn:microsoft.com/office/officeart/2016/7/layout/BasicLinearProcessNumbered"/>
    <dgm:cxn modelId="{27460393-DAC3-41FD-BFED-7C3C5FEE3A7C}" type="presParOf" srcId="{A56FBC57-57EE-4361-8FD4-CD6485781B39}" destId="{5631A6DC-DE21-4C5C-8932-760E7D8D316E}" srcOrd="1" destOrd="0" presId="urn:microsoft.com/office/officeart/2016/7/layout/BasicLinearProcessNumbered"/>
    <dgm:cxn modelId="{19383EBF-84E9-4EB0-945A-9BC6B68901B6}" type="presParOf" srcId="{A56FBC57-57EE-4361-8FD4-CD6485781B39}" destId="{31B6AA1E-37A7-4F03-859C-CD4095C87F94}" srcOrd="2" destOrd="0" presId="urn:microsoft.com/office/officeart/2016/7/layout/BasicLinearProcessNumbered"/>
    <dgm:cxn modelId="{746EEFDA-B16B-492C-91C5-F060CA9D0156}" type="presParOf" srcId="{A56FBC57-57EE-4361-8FD4-CD6485781B39}" destId="{710E8FF6-7404-4C62-94B0-5A4ACBC1EED7}" srcOrd="3" destOrd="0" presId="urn:microsoft.com/office/officeart/2016/7/layout/BasicLinearProcessNumbered"/>
    <dgm:cxn modelId="{58115172-2856-45AC-BED2-AD775FC5D196}" type="presParOf" srcId="{A3E06F4C-4D42-4C5D-AAFC-BBCCC7BEC0B0}" destId="{79B47FEC-2FEB-440D-B807-334893E6133C}" srcOrd="1" destOrd="0" presId="urn:microsoft.com/office/officeart/2016/7/layout/BasicLinearProcessNumbered"/>
    <dgm:cxn modelId="{66D5AC85-018F-4DD3-925D-34A6B165A439}" type="presParOf" srcId="{A3E06F4C-4D42-4C5D-AAFC-BBCCC7BEC0B0}" destId="{288541A6-3E2B-4E14-965E-8F15B6B1D709}" srcOrd="2" destOrd="0" presId="urn:microsoft.com/office/officeart/2016/7/layout/BasicLinearProcessNumbered"/>
    <dgm:cxn modelId="{33B74778-EDF8-4C08-AD29-155360AF5B1F}" type="presParOf" srcId="{288541A6-3E2B-4E14-965E-8F15B6B1D709}" destId="{78D7D4A2-6BA8-4849-B81E-4260AC57D175}" srcOrd="0" destOrd="0" presId="urn:microsoft.com/office/officeart/2016/7/layout/BasicLinearProcessNumbered"/>
    <dgm:cxn modelId="{B6A117A6-5E84-49B5-9EFE-431D6FD7A630}" type="presParOf" srcId="{288541A6-3E2B-4E14-965E-8F15B6B1D709}" destId="{962819B5-05E0-41C1-9FD6-9A7E3612F3D7}" srcOrd="1" destOrd="0" presId="urn:microsoft.com/office/officeart/2016/7/layout/BasicLinearProcessNumbered"/>
    <dgm:cxn modelId="{72528D8E-2876-4EED-8AC3-51B0BC9F722C}" type="presParOf" srcId="{288541A6-3E2B-4E14-965E-8F15B6B1D709}" destId="{F05129F9-B3FA-4D41-8912-5218207CAD7F}" srcOrd="2" destOrd="0" presId="urn:microsoft.com/office/officeart/2016/7/layout/BasicLinearProcessNumbered"/>
    <dgm:cxn modelId="{317BBAD2-B195-426F-89D1-83F497D3F8B1}" type="presParOf" srcId="{288541A6-3E2B-4E14-965E-8F15B6B1D709}" destId="{305D4757-7528-40B4-9D58-A25DE9D1AB74}" srcOrd="3" destOrd="0" presId="urn:microsoft.com/office/officeart/2016/7/layout/BasicLinearProcessNumbered"/>
    <dgm:cxn modelId="{EA275A0E-139C-40F5-B125-1C8708F8E875}" type="presParOf" srcId="{A3E06F4C-4D42-4C5D-AAFC-BBCCC7BEC0B0}" destId="{62DEBCFF-9CCD-497E-8ED3-B712F58A8A53}" srcOrd="3" destOrd="0" presId="urn:microsoft.com/office/officeart/2016/7/layout/BasicLinearProcessNumbered"/>
    <dgm:cxn modelId="{3EC14942-4E37-4F00-B0C4-6984078D9DBD}" type="presParOf" srcId="{A3E06F4C-4D42-4C5D-AAFC-BBCCC7BEC0B0}" destId="{1FF12F69-345C-43EB-B21F-C03D606232BC}" srcOrd="4" destOrd="0" presId="urn:microsoft.com/office/officeart/2016/7/layout/BasicLinearProcessNumbered"/>
    <dgm:cxn modelId="{8AD6DF82-583F-42B5-B54E-42C2DC4A4088}" type="presParOf" srcId="{1FF12F69-345C-43EB-B21F-C03D606232BC}" destId="{90098824-F5E6-4B44-A953-D393D04DDE5D}" srcOrd="0" destOrd="0" presId="urn:microsoft.com/office/officeart/2016/7/layout/BasicLinearProcessNumbered"/>
    <dgm:cxn modelId="{54E4638C-E16C-402A-BF45-DB609164F0DD}" type="presParOf" srcId="{1FF12F69-345C-43EB-B21F-C03D606232BC}" destId="{B1CDD811-2468-4C43-82A5-A9E1070907F0}" srcOrd="1" destOrd="0" presId="urn:microsoft.com/office/officeart/2016/7/layout/BasicLinearProcessNumbered"/>
    <dgm:cxn modelId="{3873E1F5-7A80-4A4F-BE19-F85C823C72F9}" type="presParOf" srcId="{1FF12F69-345C-43EB-B21F-C03D606232BC}" destId="{15E91E79-8FAE-4CE1-80E2-D05CCDBCD358}" srcOrd="2" destOrd="0" presId="urn:microsoft.com/office/officeart/2016/7/layout/BasicLinearProcessNumbered"/>
    <dgm:cxn modelId="{8234EF34-3E8D-43A8-877C-2965B6A99A83}" type="presParOf" srcId="{1FF12F69-345C-43EB-B21F-C03D606232BC}" destId="{E8D179D2-7A83-4B78-9BC9-89279BA461AD}" srcOrd="3" destOrd="0" presId="urn:microsoft.com/office/officeart/2016/7/layout/BasicLinearProcessNumbered"/>
    <dgm:cxn modelId="{498C49FD-B94B-4316-9410-12100906768C}" type="presParOf" srcId="{A3E06F4C-4D42-4C5D-AAFC-BBCCC7BEC0B0}" destId="{100527B6-6C11-4B24-B348-1C4357FC8E44}" srcOrd="5" destOrd="0" presId="urn:microsoft.com/office/officeart/2016/7/layout/BasicLinearProcessNumbered"/>
    <dgm:cxn modelId="{D0EFFF5B-6B96-400A-9178-7F7B4971D121}" type="presParOf" srcId="{A3E06F4C-4D42-4C5D-AAFC-BBCCC7BEC0B0}" destId="{5EFED426-BBC7-4EB9-9FA9-9D22407DA78F}" srcOrd="6" destOrd="0" presId="urn:microsoft.com/office/officeart/2016/7/layout/BasicLinearProcessNumbered"/>
    <dgm:cxn modelId="{FF7F203E-0CC1-4FB8-90D4-ED6C9A877B52}" type="presParOf" srcId="{5EFED426-BBC7-4EB9-9FA9-9D22407DA78F}" destId="{2991A947-B8DB-4743-A2F7-C0FDB270FB5B}" srcOrd="0" destOrd="0" presId="urn:microsoft.com/office/officeart/2016/7/layout/BasicLinearProcessNumbered"/>
    <dgm:cxn modelId="{AF39E6E2-CE1C-44AE-9A15-3A98CEA3720B}" type="presParOf" srcId="{5EFED426-BBC7-4EB9-9FA9-9D22407DA78F}" destId="{75643045-6396-4825-B40B-F1235EA2CA03}" srcOrd="1" destOrd="0" presId="urn:microsoft.com/office/officeart/2016/7/layout/BasicLinearProcessNumbered"/>
    <dgm:cxn modelId="{4080F233-0E8E-4728-9B1C-B106CCF52AE9}" type="presParOf" srcId="{5EFED426-BBC7-4EB9-9FA9-9D22407DA78F}" destId="{A8F2E802-B455-4114-835E-0B72A8A7F4F7}" srcOrd="2" destOrd="0" presId="urn:microsoft.com/office/officeart/2016/7/layout/BasicLinearProcessNumbered"/>
    <dgm:cxn modelId="{FBAC7856-6118-4E5E-A79F-7DBD8156E875}" type="presParOf" srcId="{5EFED426-BBC7-4EB9-9FA9-9D22407DA78F}" destId="{2074B737-0038-4A9E-92AB-93B806DAD0F9}" srcOrd="3" destOrd="0" presId="urn:microsoft.com/office/officeart/2016/7/layout/BasicLinearProcessNumbered"/>
    <dgm:cxn modelId="{94CB369B-6CCC-4CD8-9B47-9EBF3620E956}" type="presParOf" srcId="{A3E06F4C-4D42-4C5D-AAFC-BBCCC7BEC0B0}" destId="{180618C2-049D-4AEA-9BCC-7016245F167F}" srcOrd="7" destOrd="0" presId="urn:microsoft.com/office/officeart/2016/7/layout/BasicLinearProcessNumbered"/>
    <dgm:cxn modelId="{9FB1AFF0-832E-4050-8D60-1195E794224B}" type="presParOf" srcId="{A3E06F4C-4D42-4C5D-AAFC-BBCCC7BEC0B0}" destId="{E517E646-3B8F-4EC0-8587-815A28D2E5C9}" srcOrd="8" destOrd="0" presId="urn:microsoft.com/office/officeart/2016/7/layout/BasicLinearProcessNumbered"/>
    <dgm:cxn modelId="{4D634C70-2CC3-45D1-91F0-EDC899537921}" type="presParOf" srcId="{E517E646-3B8F-4EC0-8587-815A28D2E5C9}" destId="{644D6B9A-24F9-414E-BE5A-0827FD9834C4}" srcOrd="0" destOrd="0" presId="urn:microsoft.com/office/officeart/2016/7/layout/BasicLinearProcessNumbered"/>
    <dgm:cxn modelId="{F1A1F50A-9FE8-4184-BF63-40945F624855}" type="presParOf" srcId="{E517E646-3B8F-4EC0-8587-815A28D2E5C9}" destId="{1F919C20-1EFD-4EEF-A279-6181CC1185A8}" srcOrd="1" destOrd="0" presId="urn:microsoft.com/office/officeart/2016/7/layout/BasicLinearProcessNumbered"/>
    <dgm:cxn modelId="{280C03BC-CC6F-4F24-9142-269ED0EFAF4A}" type="presParOf" srcId="{E517E646-3B8F-4EC0-8587-815A28D2E5C9}" destId="{6E324A18-4A61-4EF3-A777-61B7D17B29CA}" srcOrd="2" destOrd="0" presId="urn:microsoft.com/office/officeart/2016/7/layout/BasicLinearProcessNumbered"/>
    <dgm:cxn modelId="{411F458C-FFFB-4236-83DA-F1F573256ECB}" type="presParOf" srcId="{E517E646-3B8F-4EC0-8587-815A28D2E5C9}" destId="{AE95CBDD-941E-4E6A-9457-75DEA2FBCB3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995B-10AB-4C02-A6AB-5852347A95D8}">
      <dsp:nvSpPr>
        <dsp:cNvPr id="0" name=""/>
        <dsp:cNvSpPr/>
      </dsp:nvSpPr>
      <dsp:spPr>
        <a:xfrm>
          <a:off x="6296" y="1090736"/>
          <a:ext cx="2104429" cy="294620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070" tIns="330200" rIns="164070" bIns="330200" numCol="1" spcCol="1270" anchor="t" anchorCtr="0">
          <a:noAutofit/>
        </a:bodyPr>
        <a:lstStyle/>
        <a:p>
          <a:pPr marL="0" lvl="0" indent="0" algn="l" defTabSz="1066800">
            <a:lnSpc>
              <a:spcPct val="90000"/>
            </a:lnSpc>
            <a:spcBef>
              <a:spcPct val="0"/>
            </a:spcBef>
            <a:spcAft>
              <a:spcPct val="35000"/>
            </a:spcAft>
            <a:buNone/>
          </a:pPr>
          <a:r>
            <a:rPr lang="en-US" sz="2400" kern="1200"/>
            <a:t>Determining participants to study</a:t>
          </a:r>
        </a:p>
      </dsp:txBody>
      <dsp:txXfrm>
        <a:off x="6296" y="2210292"/>
        <a:ext cx="2104429" cy="1767720"/>
      </dsp:txXfrm>
    </dsp:sp>
    <dsp:sp modelId="{5631A6DC-DE21-4C5C-8932-760E7D8D316E}">
      <dsp:nvSpPr>
        <dsp:cNvPr id="0" name=""/>
        <dsp:cNvSpPr/>
      </dsp:nvSpPr>
      <dsp:spPr>
        <a:xfrm>
          <a:off x="616580" y="1385356"/>
          <a:ext cx="883860" cy="88386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09" tIns="12700" rIns="6890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46018" y="1514794"/>
        <a:ext cx="624984" cy="624984"/>
      </dsp:txXfrm>
    </dsp:sp>
    <dsp:sp modelId="{31B6AA1E-37A7-4F03-859C-CD4095C87F94}">
      <dsp:nvSpPr>
        <dsp:cNvPr id="0" name=""/>
        <dsp:cNvSpPr/>
      </dsp:nvSpPr>
      <dsp:spPr>
        <a:xfrm>
          <a:off x="6296" y="4036865"/>
          <a:ext cx="210442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7D4A2-6BA8-4849-B81E-4260AC57D175}">
      <dsp:nvSpPr>
        <dsp:cNvPr id="0" name=""/>
        <dsp:cNvSpPr/>
      </dsp:nvSpPr>
      <dsp:spPr>
        <a:xfrm>
          <a:off x="2321168" y="1090736"/>
          <a:ext cx="2104429" cy="294620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070" tIns="330200" rIns="164070" bIns="330200" numCol="1" spcCol="1270" anchor="t" anchorCtr="0">
          <a:noAutofit/>
        </a:bodyPr>
        <a:lstStyle/>
        <a:p>
          <a:pPr marL="0" lvl="0" indent="0" algn="l" defTabSz="1066800">
            <a:lnSpc>
              <a:spcPct val="90000"/>
            </a:lnSpc>
            <a:spcBef>
              <a:spcPct val="0"/>
            </a:spcBef>
            <a:spcAft>
              <a:spcPct val="35000"/>
            </a:spcAft>
            <a:buNone/>
          </a:pPr>
          <a:r>
            <a:rPr lang="en-US" sz="2400" kern="1200"/>
            <a:t>Obtaining permissions needed</a:t>
          </a:r>
        </a:p>
      </dsp:txBody>
      <dsp:txXfrm>
        <a:off x="2321168" y="2210292"/>
        <a:ext cx="2104429" cy="1767720"/>
      </dsp:txXfrm>
    </dsp:sp>
    <dsp:sp modelId="{962819B5-05E0-41C1-9FD6-9A7E3612F3D7}">
      <dsp:nvSpPr>
        <dsp:cNvPr id="0" name=""/>
        <dsp:cNvSpPr/>
      </dsp:nvSpPr>
      <dsp:spPr>
        <a:xfrm>
          <a:off x="2931453" y="1385356"/>
          <a:ext cx="883860" cy="88386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09" tIns="12700" rIns="6890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060891" y="1514794"/>
        <a:ext cx="624984" cy="624984"/>
      </dsp:txXfrm>
    </dsp:sp>
    <dsp:sp modelId="{F05129F9-B3FA-4D41-8912-5218207CAD7F}">
      <dsp:nvSpPr>
        <dsp:cNvPr id="0" name=""/>
        <dsp:cNvSpPr/>
      </dsp:nvSpPr>
      <dsp:spPr>
        <a:xfrm>
          <a:off x="2321168" y="4036865"/>
          <a:ext cx="210442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98824-F5E6-4B44-A953-D393D04DDE5D}">
      <dsp:nvSpPr>
        <dsp:cNvPr id="0" name=""/>
        <dsp:cNvSpPr/>
      </dsp:nvSpPr>
      <dsp:spPr>
        <a:xfrm>
          <a:off x="4636041" y="1090736"/>
          <a:ext cx="2474030" cy="294620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070" tIns="330200" rIns="164070" bIns="330200" numCol="1" spcCol="1270" anchor="t" anchorCtr="0">
          <a:noAutofit/>
        </a:bodyPr>
        <a:lstStyle/>
        <a:p>
          <a:pPr marL="0" lvl="0" indent="0" algn="l" defTabSz="1066800">
            <a:lnSpc>
              <a:spcPct val="90000"/>
            </a:lnSpc>
            <a:spcBef>
              <a:spcPct val="0"/>
            </a:spcBef>
            <a:spcAft>
              <a:spcPct val="35000"/>
            </a:spcAft>
            <a:buNone/>
          </a:pPr>
          <a:r>
            <a:rPr lang="en-US" sz="2400" kern="1200" dirty="0"/>
            <a:t>Considering what types of information to collect</a:t>
          </a:r>
        </a:p>
      </dsp:txBody>
      <dsp:txXfrm>
        <a:off x="4636041" y="2210292"/>
        <a:ext cx="2474030" cy="1767720"/>
      </dsp:txXfrm>
    </dsp:sp>
    <dsp:sp modelId="{B1CDD811-2468-4C43-82A5-A9E1070907F0}">
      <dsp:nvSpPr>
        <dsp:cNvPr id="0" name=""/>
        <dsp:cNvSpPr/>
      </dsp:nvSpPr>
      <dsp:spPr>
        <a:xfrm>
          <a:off x="5431126" y="1385356"/>
          <a:ext cx="883860" cy="88386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09" tIns="12700" rIns="6890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560564" y="1514794"/>
        <a:ext cx="624984" cy="624984"/>
      </dsp:txXfrm>
    </dsp:sp>
    <dsp:sp modelId="{15E91E79-8FAE-4CE1-80E2-D05CCDBCD358}">
      <dsp:nvSpPr>
        <dsp:cNvPr id="0" name=""/>
        <dsp:cNvSpPr/>
      </dsp:nvSpPr>
      <dsp:spPr>
        <a:xfrm>
          <a:off x="4820841" y="4036865"/>
          <a:ext cx="210442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1A947-B8DB-4743-A2F7-C0FDB270FB5B}">
      <dsp:nvSpPr>
        <dsp:cNvPr id="0" name=""/>
        <dsp:cNvSpPr/>
      </dsp:nvSpPr>
      <dsp:spPr>
        <a:xfrm>
          <a:off x="7320514" y="1090736"/>
          <a:ext cx="2104429" cy="294620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070" tIns="330200" rIns="164070" bIns="330200" numCol="1" spcCol="1270" anchor="t" anchorCtr="0">
          <a:noAutofit/>
        </a:bodyPr>
        <a:lstStyle/>
        <a:p>
          <a:pPr marL="0" lvl="0" indent="0" algn="l" defTabSz="1066800">
            <a:lnSpc>
              <a:spcPct val="90000"/>
            </a:lnSpc>
            <a:spcBef>
              <a:spcPct val="0"/>
            </a:spcBef>
            <a:spcAft>
              <a:spcPct val="35000"/>
            </a:spcAft>
            <a:buNone/>
          </a:pPr>
          <a:r>
            <a:rPr lang="en-US" sz="2400" kern="1200"/>
            <a:t>Locating and selecting instruments</a:t>
          </a:r>
        </a:p>
      </dsp:txBody>
      <dsp:txXfrm>
        <a:off x="7320514" y="2210292"/>
        <a:ext cx="2104429" cy="1767720"/>
      </dsp:txXfrm>
    </dsp:sp>
    <dsp:sp modelId="{75643045-6396-4825-B40B-F1235EA2CA03}">
      <dsp:nvSpPr>
        <dsp:cNvPr id="0" name=""/>
        <dsp:cNvSpPr/>
      </dsp:nvSpPr>
      <dsp:spPr>
        <a:xfrm>
          <a:off x="7930798" y="1385356"/>
          <a:ext cx="883860" cy="88386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09" tIns="12700" rIns="68909"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060236" y="1514794"/>
        <a:ext cx="624984" cy="624984"/>
      </dsp:txXfrm>
    </dsp:sp>
    <dsp:sp modelId="{A8F2E802-B455-4114-835E-0B72A8A7F4F7}">
      <dsp:nvSpPr>
        <dsp:cNvPr id="0" name=""/>
        <dsp:cNvSpPr/>
      </dsp:nvSpPr>
      <dsp:spPr>
        <a:xfrm>
          <a:off x="7320514" y="4036865"/>
          <a:ext cx="210442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D6B9A-24F9-414E-BE5A-0827FD9834C4}">
      <dsp:nvSpPr>
        <dsp:cNvPr id="0" name=""/>
        <dsp:cNvSpPr/>
      </dsp:nvSpPr>
      <dsp:spPr>
        <a:xfrm>
          <a:off x="9635386" y="1090736"/>
          <a:ext cx="2550316" cy="294620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070" tIns="330200" rIns="164070" bIns="330200" numCol="1" spcCol="1270" anchor="t" anchorCtr="0">
          <a:noAutofit/>
        </a:bodyPr>
        <a:lstStyle/>
        <a:p>
          <a:pPr marL="0" lvl="0" indent="0" algn="l" defTabSz="1066800">
            <a:lnSpc>
              <a:spcPct val="90000"/>
            </a:lnSpc>
            <a:spcBef>
              <a:spcPct val="0"/>
            </a:spcBef>
            <a:spcAft>
              <a:spcPct val="35000"/>
            </a:spcAft>
            <a:buNone/>
          </a:pPr>
          <a:r>
            <a:rPr lang="en-US" sz="2400" kern="1200" dirty="0"/>
            <a:t>Administering the data collection</a:t>
          </a:r>
        </a:p>
      </dsp:txBody>
      <dsp:txXfrm>
        <a:off x="9635386" y="2210292"/>
        <a:ext cx="2550316" cy="1767720"/>
      </dsp:txXfrm>
    </dsp:sp>
    <dsp:sp modelId="{1F919C20-1EFD-4EEF-A279-6181CC1185A8}">
      <dsp:nvSpPr>
        <dsp:cNvPr id="0" name=""/>
        <dsp:cNvSpPr/>
      </dsp:nvSpPr>
      <dsp:spPr>
        <a:xfrm>
          <a:off x="10468614" y="1385356"/>
          <a:ext cx="883860" cy="88386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09" tIns="12700" rIns="68909" bIns="12700" numCol="1" spcCol="1270" anchor="ctr" anchorCtr="0">
          <a:noAutofit/>
        </a:bodyPr>
        <a:lstStyle/>
        <a:p>
          <a:pPr marL="0" lvl="0" indent="0" algn="ctr" defTabSz="2133600">
            <a:lnSpc>
              <a:spcPct val="90000"/>
            </a:lnSpc>
            <a:spcBef>
              <a:spcPct val="0"/>
            </a:spcBef>
            <a:spcAft>
              <a:spcPct val="35000"/>
            </a:spcAft>
            <a:buNone/>
          </a:pPr>
          <a:r>
            <a:rPr lang="en-US" sz="4800" kern="1200"/>
            <a:t>5</a:t>
          </a:r>
        </a:p>
      </dsp:txBody>
      <dsp:txXfrm>
        <a:off x="10598052" y="1514794"/>
        <a:ext cx="624984" cy="624984"/>
      </dsp:txXfrm>
    </dsp:sp>
    <dsp:sp modelId="{6E324A18-4A61-4EF3-A777-61B7D17B29CA}">
      <dsp:nvSpPr>
        <dsp:cNvPr id="0" name=""/>
        <dsp:cNvSpPr/>
      </dsp:nvSpPr>
      <dsp:spPr>
        <a:xfrm>
          <a:off x="9858330" y="4036865"/>
          <a:ext cx="210442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66325-C49A-4552-AF4B-9920CE120DF4}" type="datetimeFigureOut">
              <a:rPr lang="en-US" smtClean="0"/>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09C30-E290-49F9-84EB-464C863456F5}" type="slidenum">
              <a:rPr lang="en-US" smtClean="0"/>
              <a:t>‹#›</a:t>
            </a:fld>
            <a:endParaRPr lang="en-US"/>
          </a:p>
        </p:txBody>
      </p:sp>
    </p:spTree>
    <p:extLst>
      <p:ext uri="{BB962C8B-B14F-4D97-AF65-F5344CB8AC3E}">
        <p14:creationId xmlns:p14="http://schemas.microsoft.com/office/powerpoint/2010/main" val="91401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1F3A5C-13B1-408B-8A7C-A160E24433C1}"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954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5314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517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5244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27239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29426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236107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36669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90389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33522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28369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4090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450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189399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842258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06257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763200" y="1584000"/>
            <a:ext cx="5232000" cy="4306307"/>
          </a:xfrm>
        </p:spPr>
        <p:txBody>
          <a:bodyPr/>
          <a:lstStyle>
            <a:lvl1pPr>
              <a:defRPr sz="2000"/>
            </a:lvl1pPr>
            <a:lvl2pPr>
              <a:defRPr sz="1800"/>
            </a:lvl2pPr>
            <a:lvl3pPr>
              <a:defRPr sz="1600"/>
            </a:lvl3pPr>
            <a:lvl4pPr>
              <a:defRPr sz="1400"/>
            </a:lvl4pPr>
            <a:lvl5pPr>
              <a:defRPr sz="1200"/>
            </a:lvl5pPr>
            <a:lvl6pPr>
              <a:defRPr sz="1400"/>
            </a:lvl6pPr>
            <a:lvl7pPr>
              <a:defRPr sz="1400"/>
            </a:lvl7pPr>
            <a:lvl8pPr>
              <a:defRPr sz="1400"/>
            </a:lvl8pPr>
            <a:lvl9pPr>
              <a:defRPr sz="14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p:nvPr>
        </p:nvSpPr>
        <p:spPr>
          <a:xfrm>
            <a:off x="6197600" y="1584000"/>
            <a:ext cx="5216800" cy="4306306"/>
          </a:xfrm>
        </p:spPr>
        <p:txBody>
          <a:bodyPr/>
          <a:lstStyle>
            <a:lvl1pPr>
              <a:defRPr sz="2000"/>
            </a:lvl1pPr>
            <a:lvl2pPr>
              <a:defRPr sz="1800"/>
            </a:lvl2pPr>
            <a:lvl3pPr>
              <a:defRPr sz="1600"/>
            </a:lvl3pPr>
            <a:lvl4pPr>
              <a:defRPr sz="1400"/>
            </a:lvl4pPr>
            <a:lvl5pPr>
              <a:defRPr sz="1200"/>
            </a:lvl5pPr>
            <a:lvl6pPr>
              <a:buNone/>
              <a:defRPr sz="1400"/>
            </a:lvl6pPr>
            <a:lvl7pPr>
              <a:buNone/>
              <a:defRPr sz="1400"/>
            </a:lvl7pPr>
            <a:lvl8pPr>
              <a:buNone/>
              <a:defRPr sz="1400"/>
            </a:lvl8pPr>
            <a:lvl9pPr>
              <a:buNone/>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r>
              <a:rPr lang="en-US" noProof="0"/>
              <a:t>04.01.16</a:t>
            </a:r>
          </a:p>
        </p:txBody>
      </p:sp>
      <p:sp>
        <p:nvSpPr>
          <p:cNvPr id="6" name="Footer Placeholder 5"/>
          <p:cNvSpPr>
            <a:spLocks noGrp="1"/>
          </p:cNvSpPr>
          <p:nvPr>
            <p:ph type="ftr" sz="quarter" idx="11"/>
          </p:nvPr>
        </p:nvSpPr>
        <p:spPr/>
        <p:txBody>
          <a:bodyPr/>
          <a:lstStyle/>
          <a:p>
            <a:r>
              <a:rPr lang="en-US" noProof="0"/>
              <a:t>Missing Value Analysis</a:t>
            </a:r>
          </a:p>
        </p:txBody>
      </p:sp>
      <p:sp>
        <p:nvSpPr>
          <p:cNvPr id="7" name="Slide Number Placeholder 6"/>
          <p:cNvSpPr>
            <a:spLocks noGrp="1"/>
          </p:cNvSpPr>
          <p:nvPr>
            <p:ph type="sldNum" sz="quarter" idx="12"/>
          </p:nvPr>
        </p:nvSpPr>
        <p:spPr/>
        <p:txBody>
          <a:bodyPr/>
          <a:lstStyle/>
          <a:p>
            <a:fld id="{52384017-E4DF-4A7A-8FA6-2DC68C3EB4D0}" type="slidenum">
              <a:rPr lang="en-US" noProof="0" smtClean="0"/>
              <a:pPr/>
              <a:t>‹#›</a:t>
            </a:fld>
            <a:endParaRPr lang="en-US" noProof="0"/>
          </a:p>
        </p:txBody>
      </p:sp>
    </p:spTree>
    <p:extLst>
      <p:ext uri="{BB962C8B-B14F-4D97-AF65-F5344CB8AC3E}">
        <p14:creationId xmlns:p14="http://schemas.microsoft.com/office/powerpoint/2010/main" val="4166356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A2D5F0CE-F1D2-44A5-9D31-7547E756459E}" type="datetime1">
              <a:rPr lang="en-MY" smtClean="0"/>
              <a:t>10/7/2022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54060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90749494-420D-40B4-83AD-9BE99982E4AE}" type="datetime1">
              <a:rPr lang="en-MY" smtClean="0"/>
              <a:t>10/7/2022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03901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4332C9AA-EA30-4641-93F3-9715AC2884E2}" type="datetime1">
              <a:rPr lang="en-MY" smtClean="0"/>
              <a:t>10/7/2022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28076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74B83B87-102D-487D-8175-BBCE42897892}" type="datetime1">
              <a:rPr lang="en-MY" smtClean="0"/>
              <a:t>10/7/2022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54155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4A7F9265-07BD-4F7A-9519-77D35877AF2E}" type="datetime1">
              <a:rPr lang="en-MY" smtClean="0"/>
              <a:t>10/7/2022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37862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6568216A-EC59-4A77-BD99-9F07555EAB57}" type="datetime1">
              <a:rPr lang="en-MY" smtClean="0"/>
              <a:t>10/7/2022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03891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0508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2D866F1-CC91-4B96-85E3-2116CCEAC460}" type="datetime1">
              <a:rPr lang="en-MY" smtClean="0"/>
              <a:t>10/7/2022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709741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9497F85C-F16B-4D78-8333-D8A567B731D6}" type="datetime1">
              <a:rPr lang="en-MY" smtClean="0"/>
              <a:t>10/7/2022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567087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1962DC9F-B953-46DF-945D-F151352A0ACB}" type="datetime1">
              <a:rPr lang="en-MY" smtClean="0"/>
              <a:t>10/7/2022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9072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C4985FEE-D4BF-4019-A88E-57FCFD20B7EF}" type="datetime1">
              <a:rPr lang="en-MY" smtClean="0"/>
              <a:t>10/7/2022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442506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D89BA010-18F7-400A-9FB7-A24EF85F25D6}" type="datetime1">
              <a:rPr lang="en-MY" smtClean="0"/>
              <a:t>10/7/2022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777335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F343-6B6E-4739-93F4-76E56914AF16}"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755303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F343-6B6E-4739-93F4-76E56914AF16}"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308001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F343-6B6E-4739-93F4-76E56914AF16}"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254070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F343-6B6E-4739-93F4-76E56914AF16}"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2299113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F343-6B6E-4739-93F4-76E56914AF16}" type="datetimeFigureOut">
              <a:rPr lang="en-US" smtClean="0"/>
              <a:t>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300306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9892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F343-6B6E-4739-93F4-76E56914AF16}" type="datetimeFigureOut">
              <a:rPr lang="en-US" smtClean="0"/>
              <a:t>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780524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F343-6B6E-4739-93F4-76E56914AF16}" type="datetimeFigureOut">
              <a:rPr lang="en-US" smtClean="0"/>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133976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F343-6B6E-4739-93F4-76E56914AF16}"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3232199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F343-6B6E-4739-93F4-76E56914AF16}"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1926450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F343-6B6E-4739-93F4-76E56914AF16}"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66853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F343-6B6E-4739-93F4-76E56914AF16}"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B340-5BA8-4694-8412-B35EED996960}" type="slidenum">
              <a:rPr lang="en-US" smtClean="0"/>
              <a:t>‹#›</a:t>
            </a:fld>
            <a:endParaRPr lang="en-US"/>
          </a:p>
        </p:txBody>
      </p:sp>
    </p:spTree>
    <p:extLst>
      <p:ext uri="{BB962C8B-B14F-4D97-AF65-F5344CB8AC3E}">
        <p14:creationId xmlns:p14="http://schemas.microsoft.com/office/powerpoint/2010/main" val="226014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513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131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503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99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76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616086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4">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18895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1D17-4F67-4F43-9762-E370DF562981}" type="datetime1">
              <a:rPr lang="en-MY" smtClean="0"/>
              <a:t>10/7/2022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18120455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F343-6B6E-4739-93F4-76E56914AF16}" type="datetimeFigureOut">
              <a:rPr lang="en-US" smtClean="0"/>
              <a:t>7/10/2022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6B340-5BA8-4694-8412-B35EED996960}" type="slidenum">
              <a:rPr lang="en-US" smtClean="0"/>
              <a:t>‹#›</a:t>
            </a:fld>
            <a:endParaRPr lang="en-US"/>
          </a:p>
        </p:txBody>
      </p:sp>
    </p:spTree>
    <p:extLst>
      <p:ext uri="{BB962C8B-B14F-4D97-AF65-F5344CB8AC3E}">
        <p14:creationId xmlns:p14="http://schemas.microsoft.com/office/powerpoint/2010/main" val="33031388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1122363"/>
            <a:ext cx="12188930" cy="3063240"/>
          </a:xfrm>
        </p:spPr>
        <p:txBody>
          <a:bodyPr>
            <a:normAutofit/>
          </a:bodyPr>
          <a:lstStyle/>
          <a:p>
            <a:pPr algn="ctr">
              <a:lnSpc>
                <a:spcPct val="90000"/>
              </a:lnSpc>
            </a:pPr>
            <a:r>
              <a:rPr lang="en-US" sz="10800" dirty="0"/>
              <a:t>Topic 5 Survey Design </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DB51B535-0A5C-4D66-BFE1-9A1BB54B8CE9}"/>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7751" y="170576"/>
            <a:ext cx="8444249" cy="656823"/>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3936289" y="227031"/>
            <a:ext cx="8255711" cy="584775"/>
          </a:xfrm>
          <a:prstGeom prst="rect">
            <a:avLst/>
          </a:prstGeom>
          <a:no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When is Survey Research appropriate?</a:t>
            </a: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3" name="TextBox 2"/>
          <p:cNvSpPr txBox="1"/>
          <p:nvPr/>
        </p:nvSpPr>
        <p:spPr>
          <a:xfrm>
            <a:off x="845507" y="1119344"/>
            <a:ext cx="10887147" cy="4770537"/>
          </a:xfrm>
          <a:prstGeom prst="rect">
            <a:avLst/>
          </a:prstGeom>
          <a:noFill/>
        </p:spPr>
        <p:txBody>
          <a:bodyPr wrap="square" rtlCol="0">
            <a:spAutoFit/>
          </a:bodyPr>
          <a:lstStyle/>
          <a:p>
            <a:r>
              <a:rPr lang="en-PH" sz="2400" dirty="0">
                <a:latin typeface="Tahoma" panose="020B0604030504040204" pitchFamily="34" charset="0"/>
                <a:ea typeface="Tahoma" panose="020B0604030504040204" pitchFamily="34" charset="0"/>
                <a:cs typeface="Tahoma" panose="020B0604030504040204" pitchFamily="34" charset="0"/>
              </a:rPr>
              <a:t>Survey research is appropriate means of gathering information under three major conditions:</a:t>
            </a:r>
          </a:p>
          <a:p>
            <a:pPr marL="457200" indent="-457200">
              <a:buAutoNum type="alphaLcParenR"/>
            </a:pPr>
            <a:r>
              <a:rPr lang="en-PH" sz="3200" dirty="0">
                <a:latin typeface="Tahoma" panose="020B0604030504040204" pitchFamily="34" charset="0"/>
                <a:ea typeface="Tahoma" panose="020B0604030504040204" pitchFamily="34" charset="0"/>
                <a:cs typeface="Tahoma" panose="020B0604030504040204" pitchFamily="34" charset="0"/>
              </a:rPr>
              <a:t>when the goals of the research call for </a:t>
            </a:r>
            <a:r>
              <a:rPr lang="en-PH" sz="3200" b="1" dirty="0">
                <a:latin typeface="Tahoma" panose="020B0604030504040204" pitchFamily="34" charset="0"/>
                <a:ea typeface="Tahoma" panose="020B0604030504040204" pitchFamily="34" charset="0"/>
                <a:cs typeface="Tahoma" panose="020B0604030504040204" pitchFamily="34" charset="0"/>
              </a:rPr>
              <a:t>quantitative and qualitative data</a:t>
            </a:r>
            <a:r>
              <a:rPr lang="en-PH" sz="3200" dirty="0">
                <a:latin typeface="Tahoma" panose="020B0604030504040204" pitchFamily="34" charset="0"/>
                <a:ea typeface="Tahoma" panose="020B0604030504040204" pitchFamily="34" charset="0"/>
                <a:cs typeface="Tahoma" panose="020B0604030504040204" pitchFamily="34" charset="0"/>
              </a:rPr>
              <a:t>,</a:t>
            </a:r>
          </a:p>
          <a:p>
            <a:pPr marL="457200" indent="-457200">
              <a:buAutoNum type="alphaLcParenR"/>
            </a:pPr>
            <a:endParaRPr lang="en-PH" sz="32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PH" sz="3200" dirty="0">
                <a:latin typeface="Tahoma" panose="020B0604030504040204" pitchFamily="34" charset="0"/>
                <a:ea typeface="Tahoma" panose="020B0604030504040204" pitchFamily="34" charset="0"/>
                <a:cs typeface="Tahoma" panose="020B0604030504040204" pitchFamily="34" charset="0"/>
              </a:rPr>
              <a:t>when the information sought is </a:t>
            </a:r>
            <a:r>
              <a:rPr lang="en-PH" sz="3200" b="1" dirty="0">
                <a:latin typeface="Tahoma" panose="020B0604030504040204" pitchFamily="34" charset="0"/>
                <a:ea typeface="Tahoma" panose="020B0604030504040204" pitchFamily="34" charset="0"/>
                <a:cs typeface="Tahoma" panose="020B0604030504040204" pitchFamily="34" charset="0"/>
              </a:rPr>
              <a:t>specific and familiar to the respondents</a:t>
            </a:r>
            <a:r>
              <a:rPr lang="en-PH" sz="3200" dirty="0">
                <a:latin typeface="Tahoma" panose="020B0604030504040204" pitchFamily="34" charset="0"/>
                <a:ea typeface="Tahoma" panose="020B0604030504040204" pitchFamily="34" charset="0"/>
                <a:cs typeface="Tahoma" panose="020B0604030504040204" pitchFamily="34" charset="0"/>
              </a:rPr>
              <a:t>,</a:t>
            </a:r>
          </a:p>
          <a:p>
            <a:pPr marL="457200" indent="-457200">
              <a:buAutoNum type="alphaLcParenR"/>
            </a:pPr>
            <a:endParaRPr lang="en-PH" sz="32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LcParenR"/>
            </a:pPr>
            <a:r>
              <a:rPr lang="en-PH" sz="3200" dirty="0">
                <a:latin typeface="Tahoma" panose="020B0604030504040204" pitchFamily="34" charset="0"/>
                <a:ea typeface="Tahoma" panose="020B0604030504040204" pitchFamily="34" charset="0"/>
                <a:cs typeface="Tahoma" panose="020B0604030504040204" pitchFamily="34" charset="0"/>
              </a:rPr>
              <a:t>when the </a:t>
            </a:r>
            <a:r>
              <a:rPr lang="en-PH" sz="3200" b="1" dirty="0">
                <a:latin typeface="Tahoma" panose="020B0604030504040204" pitchFamily="34" charset="0"/>
                <a:ea typeface="Tahoma" panose="020B0604030504040204" pitchFamily="34" charset="0"/>
                <a:cs typeface="Tahoma" panose="020B0604030504040204" pitchFamily="34" charset="0"/>
              </a:rPr>
              <a:t>researcher has prior knowledge of the responses </a:t>
            </a:r>
            <a:r>
              <a:rPr lang="en-PH" sz="3200" dirty="0">
                <a:latin typeface="Tahoma" panose="020B0604030504040204" pitchFamily="34" charset="0"/>
                <a:ea typeface="Tahoma" panose="020B0604030504040204" pitchFamily="34" charset="0"/>
                <a:cs typeface="Tahoma" panose="020B0604030504040204" pitchFamily="34" charset="0"/>
              </a:rPr>
              <a:t>that are likely to emerge</a:t>
            </a:r>
          </a:p>
        </p:txBody>
      </p:sp>
    </p:spTree>
    <p:extLst>
      <p:ext uri="{BB962C8B-B14F-4D97-AF65-F5344CB8AC3E}">
        <p14:creationId xmlns:p14="http://schemas.microsoft.com/office/powerpoint/2010/main" val="242795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4574" y="127457"/>
            <a:ext cx="7787425" cy="656823"/>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4777708" y="165863"/>
            <a:ext cx="8255711" cy="584775"/>
          </a:xfrm>
          <a:prstGeom prst="rect">
            <a:avLst/>
          </a:prstGeom>
          <a:no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Characteristics of Survey Research</a:t>
            </a: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9" name="Oval 8"/>
          <p:cNvSpPr/>
          <p:nvPr/>
        </p:nvSpPr>
        <p:spPr>
          <a:xfrm>
            <a:off x="4520130" y="335303"/>
            <a:ext cx="257578" cy="24113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PH"/>
          </a:p>
        </p:txBody>
      </p:sp>
      <p:sp>
        <p:nvSpPr>
          <p:cNvPr id="3" name="TextBox 2"/>
          <p:cNvSpPr txBox="1"/>
          <p:nvPr/>
        </p:nvSpPr>
        <p:spPr>
          <a:xfrm>
            <a:off x="845507" y="1119344"/>
            <a:ext cx="10887147" cy="5262979"/>
          </a:xfrm>
          <a:prstGeom prst="rect">
            <a:avLst/>
          </a:prstGeom>
          <a:noFill/>
        </p:spPr>
        <p:txBody>
          <a:bodyPr wrap="square" rtlCol="0">
            <a:spAutoFit/>
          </a:bodyPr>
          <a:lstStyle/>
          <a:p>
            <a:r>
              <a:rPr lang="en-PH" sz="2400" b="1" dirty="0">
                <a:latin typeface="Tahoma" panose="020B0604030504040204" pitchFamily="34" charset="0"/>
                <a:ea typeface="Tahoma" panose="020B0604030504040204" pitchFamily="34" charset="0"/>
                <a:cs typeface="Tahoma" panose="020B0604030504040204" pitchFamily="34" charset="0"/>
              </a:rPr>
              <a:t>DESCRIPTION</a:t>
            </a:r>
            <a:r>
              <a:rPr lang="en-PH" sz="2400" dirty="0">
                <a:latin typeface="Tahoma" panose="020B0604030504040204" pitchFamily="34" charset="0"/>
                <a:ea typeface="Tahoma" panose="020B0604030504040204" pitchFamily="34" charset="0"/>
                <a:cs typeface="Tahoma" panose="020B0604030504040204" pitchFamily="34" charset="0"/>
              </a:rPr>
              <a:t>. It can be used to describe phenomena and summarize them. Also, the usual goal is to get a precise measurement of such phenomena.</a:t>
            </a:r>
          </a:p>
          <a:p>
            <a:endParaRPr lang="en-PH" sz="2400" dirty="0">
              <a:latin typeface="Tahoma" panose="020B0604030504040204" pitchFamily="34" charset="0"/>
              <a:ea typeface="Tahoma" panose="020B0604030504040204" pitchFamily="34" charset="0"/>
              <a:cs typeface="Tahoma" panose="020B0604030504040204" pitchFamily="34" charset="0"/>
            </a:endParaRPr>
          </a:p>
          <a:p>
            <a:r>
              <a:rPr lang="en-PH" sz="2400" b="1" dirty="0">
                <a:latin typeface="Tahoma" panose="020B0604030504040204" pitchFamily="34" charset="0"/>
                <a:ea typeface="Tahoma" panose="020B0604030504040204" pitchFamily="34" charset="0"/>
                <a:cs typeface="Tahoma" panose="020B0604030504040204" pitchFamily="34" charset="0"/>
              </a:rPr>
              <a:t>CAUSAL EXPLANATION</a:t>
            </a:r>
            <a:r>
              <a:rPr lang="en-PH" sz="2400" dirty="0">
                <a:latin typeface="Tahoma" panose="020B0604030504040204" pitchFamily="34" charset="0"/>
                <a:ea typeface="Tahoma" panose="020B0604030504040204" pitchFamily="34" charset="0"/>
                <a:cs typeface="Tahoma" panose="020B0604030504040204" pitchFamily="34" charset="0"/>
              </a:rPr>
              <a:t>. It measures associations between variables; e.g., school grades and self-esteem.</a:t>
            </a:r>
          </a:p>
          <a:p>
            <a:endParaRPr lang="en-PH" sz="2400" dirty="0">
              <a:latin typeface="Tahoma" panose="020B0604030504040204" pitchFamily="34" charset="0"/>
              <a:ea typeface="Tahoma" panose="020B0604030504040204" pitchFamily="34" charset="0"/>
              <a:cs typeface="Tahoma" panose="020B0604030504040204" pitchFamily="34" charset="0"/>
            </a:endParaRPr>
          </a:p>
          <a:p>
            <a:r>
              <a:rPr lang="en-PH" sz="2400" b="1" dirty="0">
                <a:latin typeface="Tahoma" panose="020B0604030504040204" pitchFamily="34" charset="0"/>
                <a:ea typeface="Tahoma" panose="020B0604030504040204" pitchFamily="34" charset="0"/>
                <a:cs typeface="Tahoma" panose="020B0604030504040204" pitchFamily="34" charset="0"/>
              </a:rPr>
              <a:t>EVALUATION</a:t>
            </a:r>
            <a:r>
              <a:rPr lang="en-PH" sz="2400" dirty="0">
                <a:latin typeface="Tahoma" panose="020B0604030504040204" pitchFamily="34" charset="0"/>
                <a:ea typeface="Tahoma" panose="020B0604030504040204" pitchFamily="34" charset="0"/>
                <a:cs typeface="Tahoma" panose="020B0604030504040204" pitchFamily="34" charset="0"/>
              </a:rPr>
              <a:t>. It can be useful for determining the degree to which a desired objective is attained as a result of a planned program, hence surveys after interventions.</a:t>
            </a:r>
          </a:p>
          <a:p>
            <a:endParaRPr lang="en-PH" sz="2400" dirty="0">
              <a:latin typeface="Tahoma" panose="020B0604030504040204" pitchFamily="34" charset="0"/>
              <a:ea typeface="Tahoma" panose="020B0604030504040204" pitchFamily="34" charset="0"/>
              <a:cs typeface="Tahoma" panose="020B0604030504040204" pitchFamily="34" charset="0"/>
            </a:endParaRPr>
          </a:p>
          <a:p>
            <a:r>
              <a:rPr lang="en-PH" sz="2400" b="1" dirty="0">
                <a:latin typeface="Tahoma" panose="020B0604030504040204" pitchFamily="34" charset="0"/>
                <a:ea typeface="Tahoma" panose="020B0604030504040204" pitchFamily="34" charset="0"/>
                <a:cs typeface="Tahoma" panose="020B0604030504040204" pitchFamily="34" charset="0"/>
              </a:rPr>
              <a:t>PREDICTION</a:t>
            </a:r>
            <a:r>
              <a:rPr lang="en-PH" sz="2400" dirty="0">
                <a:latin typeface="Tahoma" panose="020B0604030504040204" pitchFamily="34" charset="0"/>
                <a:ea typeface="Tahoma" panose="020B0604030504040204" pitchFamily="34" charset="0"/>
                <a:cs typeface="Tahoma" panose="020B0604030504040204" pitchFamily="34" charset="0"/>
              </a:rPr>
              <a:t>. Survey data can be used to forecast future events.</a:t>
            </a:r>
          </a:p>
          <a:p>
            <a:endParaRPr lang="en-PH" sz="2400" dirty="0">
              <a:latin typeface="Tahoma" panose="020B0604030504040204" pitchFamily="34" charset="0"/>
              <a:ea typeface="Tahoma" panose="020B0604030504040204" pitchFamily="34" charset="0"/>
              <a:cs typeface="Tahoma" panose="020B0604030504040204" pitchFamily="34" charset="0"/>
            </a:endParaRPr>
          </a:p>
          <a:p>
            <a:endParaRPr lang="en-PH" sz="2400" dirty="0">
              <a:latin typeface="Tahoma" panose="020B0604030504040204" pitchFamily="34" charset="0"/>
              <a:ea typeface="Tahoma" panose="020B0604030504040204" pitchFamily="34" charset="0"/>
              <a:cs typeface="Tahoma" panose="020B0604030504040204" pitchFamily="34" charset="0"/>
            </a:endParaRPr>
          </a:p>
          <a:p>
            <a:pPr algn="r"/>
            <a:r>
              <a:rPr lang="en-PH" sz="1600" i="1" dirty="0" err="1">
                <a:latin typeface="Tahoma" panose="020B0604030504040204" pitchFamily="34" charset="0"/>
                <a:ea typeface="Tahoma" panose="020B0604030504040204" pitchFamily="34" charset="0"/>
                <a:cs typeface="Tahoma" panose="020B0604030504040204" pitchFamily="34" charset="0"/>
              </a:rPr>
              <a:t>Polland</a:t>
            </a:r>
            <a:r>
              <a:rPr lang="en-PH" sz="1600" i="1" dirty="0">
                <a:latin typeface="Tahoma" panose="020B0604030504040204" pitchFamily="34" charset="0"/>
                <a:ea typeface="Tahoma" panose="020B0604030504040204" pitchFamily="34" charset="0"/>
                <a:cs typeface="Tahoma" panose="020B0604030504040204" pitchFamily="34" charset="0"/>
              </a:rPr>
              <a:t>, R.J. (2005). Essentials of Survey Research and Analysis</a:t>
            </a:r>
          </a:p>
        </p:txBody>
      </p:sp>
    </p:spTree>
    <p:extLst>
      <p:ext uri="{BB962C8B-B14F-4D97-AF65-F5344CB8AC3E}">
        <p14:creationId xmlns:p14="http://schemas.microsoft.com/office/powerpoint/2010/main" val="422450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3398"/>
            <a:ext cx="12191999" cy="65682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b="1" dirty="0">
                <a:solidFill>
                  <a:schemeClr val="bg1"/>
                </a:solidFill>
                <a:latin typeface="Tahoma" panose="020B0604030504040204" pitchFamily="34" charset="0"/>
                <a:ea typeface="Tahoma" panose="020B0604030504040204" pitchFamily="34" charset="0"/>
                <a:cs typeface="Tahoma" panose="020B0604030504040204" pitchFamily="34" charset="0"/>
              </a:rPr>
              <a:t>SURVEY RESEARCH DESIGNS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9" name="Oval 8"/>
          <p:cNvSpPr/>
          <p:nvPr/>
        </p:nvSpPr>
        <p:spPr>
          <a:xfrm>
            <a:off x="5926175" y="1352779"/>
            <a:ext cx="257578" cy="24113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PH"/>
          </a:p>
        </p:txBody>
      </p:sp>
      <p:sp>
        <p:nvSpPr>
          <p:cNvPr id="3" name="TextBox 2"/>
          <p:cNvSpPr txBox="1"/>
          <p:nvPr/>
        </p:nvSpPr>
        <p:spPr>
          <a:xfrm>
            <a:off x="375382" y="2336542"/>
            <a:ext cx="5539808" cy="35394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PH" sz="3200" i="1" dirty="0">
              <a:latin typeface="Tahoma" panose="020B0604030504040204" pitchFamily="34" charset="0"/>
              <a:ea typeface="Tahoma" panose="020B0604030504040204" pitchFamily="34" charset="0"/>
              <a:cs typeface="Tahoma" panose="020B0604030504040204" pitchFamily="34" charset="0"/>
            </a:endParaRPr>
          </a:p>
          <a:p>
            <a:pPr algn="ctr"/>
            <a:r>
              <a:rPr lang="en-PH" sz="3200" i="1" dirty="0">
                <a:latin typeface="Tahoma" panose="020B0604030504040204" pitchFamily="34" charset="0"/>
                <a:ea typeface="Tahoma" panose="020B0604030504040204" pitchFamily="34" charset="0"/>
                <a:cs typeface="Tahoma" panose="020B0604030504040204" pitchFamily="34" charset="0"/>
              </a:rPr>
              <a:t>includes surveys that can be taken before, during, and after a program, event, or intervention (compares results between control and experimental groups)</a:t>
            </a:r>
          </a:p>
        </p:txBody>
      </p:sp>
      <p:sp>
        <p:nvSpPr>
          <p:cNvPr id="12" name="TextBox 11"/>
          <p:cNvSpPr txBox="1"/>
          <p:nvPr/>
        </p:nvSpPr>
        <p:spPr>
          <a:xfrm>
            <a:off x="6183753" y="2314922"/>
            <a:ext cx="5539808" cy="35394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PH" sz="3200" i="1" dirty="0">
              <a:latin typeface="Tahoma" panose="020B0604030504040204" pitchFamily="34" charset="0"/>
              <a:ea typeface="Tahoma" panose="020B0604030504040204" pitchFamily="34" charset="0"/>
              <a:cs typeface="Tahoma" panose="020B0604030504040204" pitchFamily="34" charset="0"/>
            </a:endParaRPr>
          </a:p>
          <a:p>
            <a:pPr algn="ctr"/>
            <a:r>
              <a:rPr lang="en-PH" sz="3200" i="1" dirty="0">
                <a:latin typeface="Tahoma" panose="020B0604030504040204" pitchFamily="34" charset="0"/>
                <a:ea typeface="Tahoma" panose="020B0604030504040204" pitchFamily="34" charset="0"/>
                <a:cs typeface="Tahoma" panose="020B0604030504040204" pitchFamily="34" charset="0"/>
              </a:rPr>
              <a:t>looks into the status of a given situation using a survey (examines associations of variables rather than causal relationships)</a:t>
            </a:r>
          </a:p>
          <a:p>
            <a:pPr algn="ctr"/>
            <a:endParaRPr lang="en-PH" sz="3200" i="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0" y="1718730"/>
            <a:ext cx="3889420" cy="1055624"/>
          </a:xfrm>
          <a:prstGeom prst="rect">
            <a:avLst/>
          </a:prstGeom>
          <a:ln>
            <a:solidFill>
              <a:schemeClr val="accent1">
                <a:lumMod val="20000"/>
                <a:lumOff val="8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EXPERIMENTAL</a:t>
            </a:r>
          </a:p>
        </p:txBody>
      </p:sp>
      <p:sp>
        <p:nvSpPr>
          <p:cNvPr id="11" name="Rectangle 10"/>
          <p:cNvSpPr/>
          <p:nvPr/>
        </p:nvSpPr>
        <p:spPr>
          <a:xfrm>
            <a:off x="8302580" y="1681991"/>
            <a:ext cx="3889420" cy="1055624"/>
          </a:xfrm>
          <a:prstGeom prst="rect">
            <a:avLst/>
          </a:prstGeom>
          <a:ln>
            <a:solidFill>
              <a:schemeClr val="accent1">
                <a:lumMod val="20000"/>
                <a:lumOff val="8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DESCRIPTIVE</a:t>
            </a:r>
          </a:p>
        </p:txBody>
      </p:sp>
    </p:spTree>
    <p:extLst>
      <p:ext uri="{BB962C8B-B14F-4D97-AF65-F5344CB8AC3E}">
        <p14:creationId xmlns:p14="http://schemas.microsoft.com/office/powerpoint/2010/main" val="364490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276"/>
            <a:ext cx="12192000" cy="1164150"/>
          </a:xfrm>
          <a:prstGeom prst="rect">
            <a:avLst/>
          </a:prstGeom>
          <a:ln>
            <a:solidFill>
              <a:schemeClr val="accent1">
                <a:lumMod val="40000"/>
                <a:lumOff val="60000"/>
              </a:schemeClr>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latin typeface="Tahoma" panose="020B0604030504040204" pitchFamily="34" charset="0"/>
                <a:ea typeface="Tahoma" panose="020B0604030504040204" pitchFamily="34" charset="0"/>
                <a:cs typeface="Tahoma" panose="020B0604030504040204" pitchFamily="34" charset="0"/>
              </a:rPr>
              <a:t>DESCRIPTIVE SURVEY RESEARCH DESIGNS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1132988" y="757213"/>
            <a:ext cx="9646276" cy="2308324"/>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	</a:t>
            </a:r>
          </a:p>
          <a:p>
            <a:r>
              <a:rPr lang="en-US" sz="3600" b="1" dirty="0">
                <a:latin typeface="Tahoma" panose="020B0604030504040204" pitchFamily="34" charset="0"/>
                <a:ea typeface="Tahoma" panose="020B0604030504040204" pitchFamily="34" charset="0"/>
                <a:cs typeface="Tahoma" panose="020B0604030504040204" pitchFamily="34" charset="0"/>
              </a:rPr>
              <a:t>	</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PH" sz="36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9" name="Rectangle 8"/>
          <p:cNvSpPr/>
          <p:nvPr/>
        </p:nvSpPr>
        <p:spPr>
          <a:xfrm>
            <a:off x="167800" y="1722393"/>
            <a:ext cx="3889420" cy="307697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CROSS-SECTIONAL SURVEYS</a:t>
            </a:r>
          </a:p>
        </p:txBody>
      </p:sp>
      <p:sp>
        <p:nvSpPr>
          <p:cNvPr id="12" name="Rectangle 11"/>
          <p:cNvSpPr/>
          <p:nvPr/>
        </p:nvSpPr>
        <p:spPr>
          <a:xfrm>
            <a:off x="4171082" y="1739728"/>
            <a:ext cx="3889420" cy="307697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LONGITUDINAL SURVEYS</a:t>
            </a:r>
          </a:p>
        </p:txBody>
      </p:sp>
      <p:sp>
        <p:nvSpPr>
          <p:cNvPr id="13" name="Rectangle 12"/>
          <p:cNvSpPr/>
          <p:nvPr/>
        </p:nvSpPr>
        <p:spPr>
          <a:xfrm>
            <a:off x="8193593" y="1739729"/>
            <a:ext cx="3889420" cy="85003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TREND</a:t>
            </a:r>
          </a:p>
        </p:txBody>
      </p:sp>
      <p:sp>
        <p:nvSpPr>
          <p:cNvPr id="15" name="Rectangle 14"/>
          <p:cNvSpPr/>
          <p:nvPr/>
        </p:nvSpPr>
        <p:spPr>
          <a:xfrm>
            <a:off x="1633058" y="5184984"/>
            <a:ext cx="8965468" cy="73862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MIXED SURVEY DESIGNS</a:t>
            </a:r>
          </a:p>
        </p:txBody>
      </p:sp>
      <p:cxnSp>
        <p:nvCxnSpPr>
          <p:cNvPr id="17" name="Straight Connector 16"/>
          <p:cNvCxnSpPr>
            <a:stCxn id="9" idx="2"/>
          </p:cNvCxnSpPr>
          <p:nvPr/>
        </p:nvCxnSpPr>
        <p:spPr>
          <a:xfrm>
            <a:off x="2112510" y="4799363"/>
            <a:ext cx="0" cy="223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2"/>
          </p:cNvCxnSpPr>
          <p:nvPr/>
        </p:nvCxnSpPr>
        <p:spPr>
          <a:xfrm>
            <a:off x="6115792" y="4816698"/>
            <a:ext cx="0" cy="206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112510" y="5019907"/>
            <a:ext cx="4003282" cy="2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0"/>
          </p:cNvCxnSpPr>
          <p:nvPr/>
        </p:nvCxnSpPr>
        <p:spPr>
          <a:xfrm flipV="1">
            <a:off x="6115792" y="5019907"/>
            <a:ext cx="0" cy="16507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93593" y="2787971"/>
            <a:ext cx="3889420" cy="81406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COHORT</a:t>
            </a:r>
          </a:p>
        </p:txBody>
      </p:sp>
      <p:sp>
        <p:nvSpPr>
          <p:cNvPr id="21" name="Rectangle 20"/>
          <p:cNvSpPr/>
          <p:nvPr/>
        </p:nvSpPr>
        <p:spPr>
          <a:xfrm>
            <a:off x="8193593" y="3770133"/>
            <a:ext cx="3889420" cy="102923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2800" b="1" dirty="0">
                <a:solidFill>
                  <a:srgbClr val="0070C0"/>
                </a:solidFill>
                <a:latin typeface="Tahoma" panose="020B0604030504040204" pitchFamily="34" charset="0"/>
                <a:ea typeface="Tahoma" panose="020B0604030504040204" pitchFamily="34" charset="0"/>
                <a:cs typeface="Tahoma" panose="020B0604030504040204" pitchFamily="34" charset="0"/>
              </a:rPr>
              <a:t>PANEL </a:t>
            </a:r>
          </a:p>
        </p:txBody>
      </p:sp>
      <p:cxnSp>
        <p:nvCxnSpPr>
          <p:cNvPr id="16" name="Straight Connector 15"/>
          <p:cNvCxnSpPr>
            <a:endCxn id="13" idx="1"/>
          </p:cNvCxnSpPr>
          <p:nvPr/>
        </p:nvCxnSpPr>
        <p:spPr>
          <a:xfrm>
            <a:off x="8060502" y="2164748"/>
            <a:ext cx="133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1" idx="1"/>
          </p:cNvCxnSpPr>
          <p:nvPr/>
        </p:nvCxnSpPr>
        <p:spPr>
          <a:xfrm>
            <a:off x="8060502" y="4284748"/>
            <a:ext cx="133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p:cNvCxnSpPr>
          <p:nvPr/>
        </p:nvCxnSpPr>
        <p:spPr>
          <a:xfrm>
            <a:off x="8060502" y="3278213"/>
            <a:ext cx="1330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357"/>
            <a:ext cx="6207617" cy="99539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solidFill>
                <a:latin typeface="Tahoma" panose="020B0604030504040204" pitchFamily="34" charset="0"/>
                <a:ea typeface="Tahoma" panose="020B0604030504040204" pitchFamily="34" charset="0"/>
                <a:cs typeface="Tahoma" panose="020B0604030504040204" pitchFamily="34" charset="0"/>
              </a:rPr>
              <a:t>CROSS-SECTIONAL SURVEY</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532150" y="1474117"/>
            <a:ext cx="11127699" cy="5262979"/>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involves </a:t>
            </a:r>
            <a:r>
              <a:rPr lang="en-US" sz="2800" b="1" dirty="0">
                <a:latin typeface="Tahoma" panose="020B0604030504040204" pitchFamily="34" charset="0"/>
                <a:ea typeface="Tahoma" panose="020B0604030504040204" pitchFamily="34" charset="0"/>
                <a:cs typeface="Tahoma" panose="020B0604030504040204" pitchFamily="34" charset="0"/>
              </a:rPr>
              <a:t>the collection of data </a:t>
            </a:r>
            <a:r>
              <a:rPr lang="en-US" sz="2800" dirty="0">
                <a:latin typeface="Tahoma" panose="020B0604030504040204" pitchFamily="34" charset="0"/>
                <a:ea typeface="Tahoma" panose="020B0604030504040204" pitchFamily="34" charset="0"/>
                <a:cs typeface="Tahoma" panose="020B0604030504040204" pitchFamily="34" charset="0"/>
              </a:rPr>
              <a:t>(e.g., number of people who hold particular behaviors, attitudes, or beliefs) </a:t>
            </a:r>
            <a:r>
              <a:rPr lang="en-US" sz="2800" b="1" dirty="0">
                <a:latin typeface="Tahoma" panose="020B0604030504040204" pitchFamily="34" charset="0"/>
                <a:ea typeface="Tahoma" panose="020B0604030504040204" pitchFamily="34" charset="0"/>
                <a:cs typeface="Tahoma" panose="020B0604030504040204" pitchFamily="34" charset="0"/>
              </a:rPr>
              <a:t>at a single point in time from a sample drawn </a:t>
            </a:r>
            <a:r>
              <a:rPr lang="en-US" sz="2800" dirty="0">
                <a:latin typeface="Tahoma" panose="020B0604030504040204" pitchFamily="34" charset="0"/>
                <a:ea typeface="Tahoma" panose="020B0604030504040204" pitchFamily="34" charset="0"/>
                <a:cs typeface="Tahoma" panose="020B0604030504040204" pitchFamily="34" charset="0"/>
              </a:rPr>
              <a:t>from a specified population.</a:t>
            </a:r>
          </a:p>
          <a:p>
            <a:pPr marL="571500" indent="-5715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offers the opportunity to assess relations between variables, moderators of relations (on the causal processes), and differences between subgroups in a population.</a:t>
            </a:r>
          </a:p>
          <a:p>
            <a:pPr marL="571500" indent="-5715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Also called </a:t>
            </a:r>
            <a:r>
              <a:rPr lang="en-US" sz="2800" i="1" dirty="0">
                <a:latin typeface="Tahoma" panose="020B0604030504040204" pitchFamily="34" charset="0"/>
                <a:ea typeface="Tahoma" panose="020B0604030504040204" pitchFamily="34" charset="0"/>
                <a:cs typeface="Tahoma" panose="020B0604030504040204" pitchFamily="34" charset="0"/>
              </a:rPr>
              <a:t>one-shot survey design</a:t>
            </a:r>
          </a:p>
          <a:p>
            <a:r>
              <a:rPr lang="en-US" sz="2800" b="1" dirty="0">
                <a:latin typeface="Tahoma" panose="020B0604030504040204" pitchFamily="34" charset="0"/>
                <a:ea typeface="Tahoma" panose="020B0604030504040204" pitchFamily="34" charset="0"/>
                <a:cs typeface="Tahoma" panose="020B0604030504040204" pitchFamily="34" charset="0"/>
              </a:rPr>
              <a:t>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PH" sz="28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1524000" y="3602038"/>
            <a:ext cx="5005589" cy="338897"/>
          </a:xfrm>
        </p:spPr>
        <p:txBody>
          <a:bodyPr>
            <a:normAutofit fontScale="2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266259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99"/>
            <a:ext cx="12192000" cy="533608"/>
          </a:xfrm>
          <a:prstGeom prst="rect">
            <a:avLst/>
          </a:prstGeom>
          <a:ln>
            <a:solidFill>
              <a:schemeClr val="accent1">
                <a:lumMod val="40000"/>
                <a:lumOff val="60000"/>
              </a:schemeClr>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latin typeface="Tahoma" panose="020B0604030504040204" pitchFamily="34" charset="0"/>
                <a:ea typeface="Tahoma" panose="020B0604030504040204" pitchFamily="34" charset="0"/>
                <a:cs typeface="Tahoma" panose="020B0604030504040204" pitchFamily="34" charset="0"/>
              </a:rPr>
              <a:t>GENERAL FEATURES OF A CROSS-SECTIONAL SURVEY</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334851" y="754834"/>
            <a:ext cx="11552349" cy="538609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describes the characteristics of a large population</a:t>
            </a:r>
            <a:r>
              <a:rPr lang="en-US" sz="2800" dirty="0">
                <a:latin typeface="Tahoma" panose="020B0604030504040204" pitchFamily="34" charset="0"/>
                <a:ea typeface="Tahoma" panose="020B0604030504040204" pitchFamily="34" charset="0"/>
                <a:cs typeface="Tahoma" panose="020B0604030504040204" pitchFamily="34" charset="0"/>
              </a:rPr>
              <a:t> as it makes use of large (statistically significant) samples.</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allows use of various methods of data collection </a:t>
            </a:r>
            <a:r>
              <a:rPr lang="en-US" sz="2800" dirty="0">
                <a:latin typeface="Tahoma" panose="020B0604030504040204" pitchFamily="34" charset="0"/>
                <a:ea typeface="Tahoma" panose="020B0604030504040204" pitchFamily="34" charset="0"/>
                <a:cs typeface="Tahoma" panose="020B0604030504040204" pitchFamily="34" charset="0"/>
              </a:rPr>
              <a:t>such as questionnaire, structured and unstructured interviews and document analysis. </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also </a:t>
            </a:r>
            <a:r>
              <a:rPr lang="en-US" sz="2800" b="1" dirty="0">
                <a:latin typeface="Tahoma" panose="020B0604030504040204" pitchFamily="34" charset="0"/>
                <a:ea typeface="Tahoma" panose="020B0604030504040204" pitchFamily="34" charset="0"/>
                <a:cs typeface="Tahoma" panose="020B0604030504040204" pitchFamily="34" charset="0"/>
              </a:rPr>
              <a:t>makes use of standardized questions</a:t>
            </a:r>
            <a:r>
              <a:rPr lang="en-US" sz="2800" dirty="0">
                <a:latin typeface="Tahoma" panose="020B0604030504040204" pitchFamily="34" charset="0"/>
                <a:ea typeface="Tahoma" panose="020B0604030504040204" pitchFamily="34" charset="0"/>
                <a:cs typeface="Tahoma" panose="020B0604030504040204" pitchFamily="34" charset="0"/>
              </a:rPr>
              <a:t> where reliability of the items is determined. </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Further, </a:t>
            </a:r>
            <a:r>
              <a:rPr lang="en-US" sz="2800" b="1" dirty="0">
                <a:latin typeface="Tahoma" panose="020B0604030504040204" pitchFamily="34" charset="0"/>
                <a:ea typeface="Tahoma" panose="020B0604030504040204" pitchFamily="34" charset="0"/>
                <a:cs typeface="Tahoma" panose="020B0604030504040204" pitchFamily="34" charset="0"/>
              </a:rPr>
              <a:t>the findings of the study can be generalized.</a:t>
            </a:r>
          </a:p>
          <a:p>
            <a:pPr algn="r"/>
            <a:endParaRPr lang="en-US" sz="1200" dirty="0"/>
          </a:p>
          <a:p>
            <a:pPr algn="r"/>
            <a:r>
              <a:rPr lang="en-US" sz="1200" dirty="0"/>
              <a:t>Owens, L.K. (2002). Introduction to survey research design. </a:t>
            </a:r>
            <a:r>
              <a:rPr lang="en-US" sz="1200" i="1" dirty="0"/>
              <a:t>SRL Fall 2002 Seminar Series</a:t>
            </a:r>
            <a:r>
              <a:rPr lang="en-US" sz="1200" dirty="0"/>
              <a:t>. </a:t>
            </a:r>
          </a:p>
          <a:p>
            <a:pPr algn="r"/>
            <a:r>
              <a:rPr lang="en-US" sz="1200" dirty="0"/>
              <a:t>Retrieved  from  http://www.srl.uic.edu/seminars /Intro/introsrm.pdf</a:t>
            </a:r>
            <a:endParaRPr lang="en-PH" sz="12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1524000" y="4868214"/>
            <a:ext cx="1592687" cy="389585"/>
          </a:xfrm>
        </p:spPr>
        <p:txBody>
          <a:bodyPr>
            <a:normAutofit fontScale="2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51317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357"/>
            <a:ext cx="5473522" cy="99539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solidFill>
                <a:latin typeface="Tahoma" panose="020B0604030504040204" pitchFamily="34" charset="0"/>
                <a:ea typeface="Tahoma" panose="020B0604030504040204" pitchFamily="34" charset="0"/>
                <a:cs typeface="Tahoma" panose="020B0604030504040204" pitchFamily="34" charset="0"/>
              </a:rPr>
              <a:t>LONGITUDINAL SURVEYS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532150" y="1255176"/>
            <a:ext cx="1112769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Generally, in longitudinal surveys, </a:t>
            </a:r>
            <a:r>
              <a:rPr lang="en-US" sz="2800" b="1" dirty="0">
                <a:latin typeface="Tahoma" panose="020B0604030504040204" pitchFamily="34" charset="0"/>
                <a:ea typeface="Tahoma" panose="020B0604030504040204" pitchFamily="34" charset="0"/>
                <a:cs typeface="Tahoma" panose="020B0604030504040204" pitchFamily="34" charset="0"/>
              </a:rPr>
              <a:t>data are collected at different points in time to study changes</a:t>
            </a:r>
            <a:r>
              <a:rPr lang="en-US" sz="2800" dirty="0">
                <a:latin typeface="Tahoma" panose="020B0604030504040204" pitchFamily="34" charset="0"/>
                <a:ea typeface="Tahoma" panose="020B0604030504040204" pitchFamily="34" charset="0"/>
                <a:cs typeface="Tahoma" panose="020B0604030504040204" pitchFamily="34" charset="0"/>
              </a:rPr>
              <a:t> that occur over a period of time.</a:t>
            </a: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With longitudinal surveys, for example, the same group of people is interviewed at regular intervals, </a:t>
            </a:r>
            <a:r>
              <a:rPr lang="en-US" sz="2800" b="1" dirty="0">
                <a:latin typeface="Tahoma" panose="020B0604030504040204" pitchFamily="34" charset="0"/>
                <a:ea typeface="Tahoma" panose="020B0604030504040204" pitchFamily="34" charset="0"/>
                <a:cs typeface="Tahoma" panose="020B0604030504040204" pitchFamily="34" charset="0"/>
              </a:rPr>
              <a:t>enabling researchers to track changes over time and to relate them to variables that might explain why the changes occur. </a:t>
            </a:r>
          </a:p>
          <a:p>
            <a:endParaRPr lang="en-PH" sz="28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532150" y="4803820"/>
            <a:ext cx="45719" cy="662200"/>
          </a:xfrm>
        </p:spPr>
        <p:txBody>
          <a:bodyPr>
            <a:normAutofit fontScale="8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157046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99"/>
            <a:ext cx="12192000" cy="533608"/>
          </a:xfrm>
          <a:prstGeom prst="rect">
            <a:avLst/>
          </a:prstGeom>
          <a:ln>
            <a:solidFill>
              <a:schemeClr val="accent1">
                <a:lumMod val="40000"/>
                <a:lumOff val="60000"/>
              </a:schemeClr>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latin typeface="Tahoma" panose="020B0604030504040204" pitchFamily="34" charset="0"/>
                <a:ea typeface="Tahoma" panose="020B0604030504040204" pitchFamily="34" charset="0"/>
                <a:cs typeface="Tahoma" panose="020B0604030504040204" pitchFamily="34" charset="0"/>
              </a:rPr>
              <a:t>GENERAL FEATURES OF A LONGITUDINAL SURVEY</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334851" y="754834"/>
            <a:ext cx="11552349" cy="590931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allows the analysis of duration</a:t>
            </a:r>
            <a:r>
              <a:rPr lang="en-US" sz="2800" dirty="0">
                <a:latin typeface="Tahoma" panose="020B0604030504040204" pitchFamily="34" charset="0"/>
                <a:ea typeface="Tahoma" panose="020B0604030504040204" pitchFamily="34" charset="0"/>
                <a:cs typeface="Tahoma" panose="020B0604030504040204" pitchFamily="34" charset="0"/>
              </a:rPr>
              <a:t> of a particular phenomenon.</a:t>
            </a: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enables survey researchers to get close to the kinds of causal explanations</a:t>
            </a:r>
            <a:r>
              <a:rPr lang="en-US" sz="2800" dirty="0">
                <a:latin typeface="Tahoma" panose="020B0604030504040204" pitchFamily="34" charset="0"/>
                <a:ea typeface="Tahoma" panose="020B0604030504040204" pitchFamily="34" charset="0"/>
                <a:cs typeface="Tahoma" panose="020B0604030504040204" pitchFamily="34" charset="0"/>
              </a:rPr>
              <a:t> usually attainable only with experiments.</a:t>
            </a: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permits the measurement of differences or changes in a variable</a:t>
            </a:r>
            <a:r>
              <a:rPr lang="en-US" sz="2800" dirty="0">
                <a:latin typeface="Tahoma" panose="020B0604030504040204" pitchFamily="34" charset="0"/>
                <a:ea typeface="Tahoma" panose="020B0604030504040204" pitchFamily="34" charset="0"/>
                <a:cs typeface="Tahoma" panose="020B0604030504040204" pitchFamily="34" charset="0"/>
              </a:rPr>
              <a:t> from one period to another.</a:t>
            </a:r>
          </a:p>
          <a:p>
            <a:pPr marL="457200" indent="-4572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It </a:t>
            </a:r>
            <a:r>
              <a:rPr lang="en-US" sz="2800" b="1" dirty="0">
                <a:latin typeface="Tahoma" panose="020B0604030504040204" pitchFamily="34" charset="0"/>
                <a:ea typeface="Tahoma" panose="020B0604030504040204" pitchFamily="34" charset="0"/>
                <a:cs typeface="Tahoma" panose="020B0604030504040204" pitchFamily="34" charset="0"/>
              </a:rPr>
              <a:t>facilitates the prediction of future outcomes </a:t>
            </a:r>
            <a:r>
              <a:rPr lang="en-US" sz="2800" dirty="0">
                <a:latin typeface="Tahoma" panose="020B0604030504040204" pitchFamily="34" charset="0"/>
                <a:ea typeface="Tahoma" panose="020B0604030504040204" pitchFamily="34" charset="0"/>
                <a:cs typeface="Tahoma" panose="020B0604030504040204" pitchFamily="34" charset="0"/>
              </a:rPr>
              <a:t>based upon earlier factors.</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algn="r"/>
            <a:endParaRPr lang="en-US" sz="1400" dirty="0"/>
          </a:p>
          <a:p>
            <a:pPr algn="r"/>
            <a:r>
              <a:rPr lang="en-US" sz="1400" dirty="0"/>
              <a:t>Bryant, L. (2013). </a:t>
            </a:r>
            <a:r>
              <a:rPr lang="en-US" sz="1400" i="1" dirty="0"/>
              <a:t>Longitudinal studies: Essex historical learning site.</a:t>
            </a:r>
            <a:r>
              <a:rPr lang="en-US" sz="1400" dirty="0"/>
              <a:t> Retrieved from www.historylearningsite.co.uk</a:t>
            </a:r>
            <a:r>
              <a:rPr lang="en-US" sz="2800" dirty="0"/>
              <a:t>.</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1524000" y="4868214"/>
            <a:ext cx="1592687" cy="389585"/>
          </a:xfrm>
        </p:spPr>
        <p:txBody>
          <a:bodyPr>
            <a:normAutofit fontScale="2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199193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2357"/>
            <a:ext cx="6774287" cy="99539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solidFill>
                <a:latin typeface="Tahoma" panose="020B0604030504040204" pitchFamily="34" charset="0"/>
                <a:ea typeface="Tahoma" panose="020B0604030504040204" pitchFamily="34" charset="0"/>
                <a:cs typeface="Tahoma" panose="020B0604030504040204" pitchFamily="34" charset="0"/>
              </a:rPr>
              <a:t>TYPES OF LONGITUDINAL SURVEYS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532150" y="1255176"/>
            <a:ext cx="11127699" cy="5262979"/>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TREND SURVEY </a:t>
            </a:r>
            <a:r>
              <a:rPr lang="en-US" sz="2400" dirty="0">
                <a:latin typeface="Tahoma" panose="020B0604030504040204" pitchFamily="34" charset="0"/>
                <a:ea typeface="Tahoma" panose="020B0604030504040204" pitchFamily="34" charset="0"/>
                <a:cs typeface="Tahoma" panose="020B0604030504040204" pitchFamily="34" charset="0"/>
              </a:rPr>
              <a:t>samples a population (focused on trends) whose members may change over the course of the study.</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For example, a researcher might be interested in the attitudes of high school principals toward the use of flexible scheduling. This researcher would select a sample each year from a current listing of high school principals throughout the state.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Although the sample population would change somewhat and the same individuals would not be sampled each year, if random selection were used to obtain the samples, the responses obtained each year could be considered representative of the population.</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PH"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532150" y="4803820"/>
            <a:ext cx="45719" cy="662200"/>
          </a:xfrm>
        </p:spPr>
        <p:txBody>
          <a:bodyPr>
            <a:normAutofit fontScale="8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137073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2357"/>
            <a:ext cx="6774287" cy="99539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solidFill>
                <a:latin typeface="Tahoma" panose="020B0604030504040204" pitchFamily="34" charset="0"/>
                <a:ea typeface="Tahoma" panose="020B0604030504040204" pitchFamily="34" charset="0"/>
                <a:cs typeface="Tahoma" panose="020B0604030504040204" pitchFamily="34" charset="0"/>
              </a:rPr>
              <a:t>TYPES OF LONGITUDINAL SURVEYS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0" y="1255176"/>
            <a:ext cx="12351026" cy="5539978"/>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COHORT SURVEY</a:t>
            </a:r>
            <a:r>
              <a:rPr lang="en-US" sz="2400" dirty="0">
                <a:latin typeface="Tahoma" panose="020B0604030504040204" pitchFamily="34" charset="0"/>
                <a:ea typeface="Tahoma" panose="020B0604030504040204" pitchFamily="34" charset="0"/>
                <a:cs typeface="Tahoma" panose="020B0604030504040204" pitchFamily="34" charset="0"/>
              </a:rPr>
              <a:t> is conducted over a period of time involving members of a population with some commonality or similarity (Healy &amp; </a:t>
            </a:r>
            <a:r>
              <a:rPr lang="en-US" sz="2400" dirty="0" err="1">
                <a:latin typeface="Tahoma" panose="020B0604030504040204" pitchFamily="34" charset="0"/>
                <a:ea typeface="Tahoma" panose="020B0604030504040204" pitchFamily="34" charset="0"/>
                <a:cs typeface="Tahoma" panose="020B0604030504040204" pitchFamily="34" charset="0"/>
              </a:rPr>
              <a:t>Devane</a:t>
            </a:r>
            <a:r>
              <a:rPr lang="en-US" sz="2400" dirty="0">
                <a:latin typeface="Tahoma" panose="020B0604030504040204" pitchFamily="34" charset="0"/>
                <a:ea typeface="Tahoma" panose="020B0604030504040204" pitchFamily="34" charset="0"/>
                <a:cs typeface="Tahoma" panose="020B0604030504040204" pitchFamily="34" charset="0"/>
              </a:rPr>
              <a:t>, 2011).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Using a quantitative framework, a cohort study makes note of statistical occurrence within a specialized subgroup, united by same or similar characteristics that are relevant to the research problem being investigated, rather than studying statistical occurrence within the general population.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Using a qualitative framework, cohort studies generally gather data using methods of observation.</a:t>
            </a:r>
          </a:p>
          <a:p>
            <a:pPr algn="r"/>
            <a:endParaRPr lang="en-US" sz="1400" dirty="0">
              <a:latin typeface="Tahoma" panose="020B0604030504040204" pitchFamily="34" charset="0"/>
              <a:ea typeface="Tahoma" panose="020B0604030504040204" pitchFamily="34" charset="0"/>
              <a:cs typeface="Tahoma" panose="020B0604030504040204" pitchFamily="34" charset="0"/>
            </a:endParaRPr>
          </a:p>
          <a:p>
            <a:pPr algn="r"/>
            <a:endParaRPr lang="en-US" sz="1400" dirty="0">
              <a:latin typeface="Tahoma" panose="020B0604030504040204" pitchFamily="34" charset="0"/>
              <a:ea typeface="Tahoma" panose="020B0604030504040204" pitchFamily="34" charset="0"/>
              <a:cs typeface="Tahoma" panose="020B0604030504040204" pitchFamily="34" charset="0"/>
            </a:endParaRPr>
          </a:p>
          <a:p>
            <a:pPr algn="r"/>
            <a:r>
              <a:rPr lang="en-US" sz="1400" dirty="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	</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PH"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532150" y="4803820"/>
            <a:ext cx="45719" cy="662200"/>
          </a:xfrm>
        </p:spPr>
        <p:txBody>
          <a:bodyPr>
            <a:normAutofit fontScale="8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78697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E11C-F491-0B59-6E91-93D3C2B71752}"/>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6100" b="0" i="0" dirty="0">
                <a:solidFill>
                  <a:srgbClr val="C00000"/>
                </a:solidFill>
                <a:effectLst/>
              </a:rPr>
              <a:t>Survey research definition</a:t>
            </a:r>
            <a:br>
              <a:rPr lang="en-US" sz="6100" b="0" i="0" dirty="0">
                <a:effectLst/>
              </a:rPr>
            </a:br>
            <a:endParaRPr lang="en-US" sz="6100" dirty="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D5E4F"/>
          </a:solidFill>
          <a:ln w="38100" cap="rnd">
            <a:solidFill>
              <a:srgbClr val="8D5E4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1F019F-97CA-E88E-087B-2E2EB423D967}"/>
              </a:ext>
            </a:extLst>
          </p:cNvPr>
          <p:cNvSpPr txBox="1"/>
          <p:nvPr/>
        </p:nvSpPr>
        <p:spPr>
          <a:xfrm>
            <a:off x="5022165" y="2706624"/>
            <a:ext cx="7063817" cy="415137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400" dirty="0">
                <a:latin typeface="Biome" panose="020B0502040204020203" pitchFamily="34" charset="0"/>
                <a:cs typeface="Biome" panose="020B0502040204020203" pitchFamily="34" charset="0"/>
              </a:rPr>
              <a:t>A systematic m</a:t>
            </a:r>
            <a:r>
              <a:rPr lang="en-US" sz="2400" dirty="0">
                <a:solidFill>
                  <a:srgbClr val="C00000"/>
                </a:solidFill>
                <a:latin typeface="Biome" panose="020B0502040204020203" pitchFamily="34" charset="0"/>
                <a:cs typeface="Biome" panose="020B0502040204020203" pitchFamily="34" charset="0"/>
              </a:rPr>
              <a:t>ethod for gathering information</a:t>
            </a:r>
            <a:r>
              <a:rPr lang="en-US" sz="2400" dirty="0">
                <a:latin typeface="Biome" panose="020B0502040204020203" pitchFamily="34" charset="0"/>
                <a:cs typeface="Biome" panose="020B0502040204020203" pitchFamily="34" charset="0"/>
              </a:rPr>
              <a:t> from (a sample of) individuals for the purposes of describing the attributes of the larger population of which the individuals are members. </a:t>
            </a:r>
          </a:p>
          <a:p>
            <a:pPr indent="-228600">
              <a:lnSpc>
                <a:spcPct val="110000"/>
              </a:lnSpc>
              <a:spcAft>
                <a:spcPts val="600"/>
              </a:spcAft>
              <a:buFont typeface="Arial" panose="020B0604020202020204" pitchFamily="34" charset="0"/>
              <a:buChar char="•"/>
            </a:pPr>
            <a:r>
              <a:rPr lang="en-US" sz="2400" dirty="0">
                <a:latin typeface="Biome" panose="020B0502040204020203" pitchFamily="34" charset="0"/>
                <a:cs typeface="Biome" panose="020B0502040204020203" pitchFamily="34" charset="0"/>
              </a:rPr>
              <a:t>The attributes attempt to describe basic characteristics or experiences of large and small populations in our world. (</a:t>
            </a:r>
            <a:r>
              <a:rPr lang="en-US" sz="2400" dirty="0" err="1">
                <a:latin typeface="Biome" panose="020B0502040204020203" pitchFamily="34" charset="0"/>
                <a:cs typeface="Biome" panose="020B0502040204020203" pitchFamily="34" charset="0"/>
              </a:rPr>
              <a:t>Enanoria</a:t>
            </a:r>
            <a:r>
              <a:rPr lang="en-US" sz="2400" dirty="0">
                <a:latin typeface="Biome" panose="020B0502040204020203" pitchFamily="34" charset="0"/>
                <a:cs typeface="Biome" panose="020B0502040204020203" pitchFamily="34" charset="0"/>
              </a:rPr>
              <a:t>, 2005) </a:t>
            </a:r>
          </a:p>
        </p:txBody>
      </p:sp>
      <p:pic>
        <p:nvPicPr>
          <p:cNvPr id="7" name="Picture 6" descr="An illustration of the global population">
            <a:extLst>
              <a:ext uri="{FF2B5EF4-FFF2-40B4-BE49-F238E27FC236}">
                <a16:creationId xmlns:a16="http://schemas.microsoft.com/office/drawing/2014/main" id="{64702697-6D11-019C-0BCF-5155CF93B938}"/>
              </a:ext>
            </a:extLst>
          </p:cNvPr>
          <p:cNvPicPr>
            <a:picLocks noChangeAspect="1"/>
          </p:cNvPicPr>
          <p:nvPr/>
        </p:nvPicPr>
        <p:blipFill rotWithShape="1">
          <a:blip r:embed="rId2"/>
          <a:srcRect l="31702" r="3009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5631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2357"/>
            <a:ext cx="6774287" cy="99539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solidFill>
                  <a:schemeClr val="tx1"/>
                </a:solidFill>
                <a:latin typeface="Tahoma" panose="020B0604030504040204" pitchFamily="34" charset="0"/>
                <a:ea typeface="Tahoma" panose="020B0604030504040204" pitchFamily="34" charset="0"/>
                <a:cs typeface="Tahoma" panose="020B0604030504040204" pitchFamily="34" charset="0"/>
              </a:rPr>
              <a:t>TYPES OF LONGITUDINAL SURVEYS</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0" y="1255176"/>
            <a:ext cx="12099235" cy="452431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PANEL SURVEY </a:t>
            </a:r>
            <a:r>
              <a:rPr lang="en-US" sz="2400" dirty="0">
                <a:latin typeface="Tahoma" panose="020B0604030504040204" pitchFamily="34" charset="0"/>
                <a:ea typeface="Tahoma" panose="020B0604030504040204" pitchFamily="34" charset="0"/>
                <a:cs typeface="Tahoma" panose="020B0604030504040204" pitchFamily="34" charset="0"/>
              </a:rPr>
              <a:t>studies the same sample of a population (focused on changes) at different times during the course of the study.</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Because the researcher is studying the same individuals, he or she can note changes in their characteristics or behaviors, and thus, explore the reasons for these changes.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However, loss of individuals is a frequent problem in panel studies particularly if the study extends over a fairly long period of time.</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	</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PH" sz="24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a:xfrm>
            <a:off x="532150" y="4803820"/>
            <a:ext cx="45719" cy="662200"/>
          </a:xfrm>
        </p:spPr>
        <p:txBody>
          <a:bodyPr>
            <a:normAutofit fontScale="85000" lnSpcReduction="20000"/>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Tree>
    <p:extLst>
      <p:ext uri="{BB962C8B-B14F-4D97-AF65-F5344CB8AC3E}">
        <p14:creationId xmlns:p14="http://schemas.microsoft.com/office/powerpoint/2010/main" val="325263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99"/>
            <a:ext cx="12192000" cy="533608"/>
          </a:xfrm>
          <a:prstGeom prst="rect">
            <a:avLst/>
          </a:prstGeom>
          <a:ln>
            <a:solidFill>
              <a:schemeClr val="accent1">
                <a:lumMod val="40000"/>
                <a:lumOff val="60000"/>
              </a:schemeClr>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PH" sz="2800" b="1" dirty="0">
                <a:latin typeface="Tahoma" panose="020B0604030504040204" pitchFamily="34" charset="0"/>
                <a:ea typeface="Tahoma" panose="020B0604030504040204" pitchFamily="34" charset="0"/>
                <a:cs typeface="Tahoma" panose="020B0604030504040204" pitchFamily="34" charset="0"/>
              </a:rPr>
              <a:t>SURVEY RESEARCH: MIXED DESIGN</a:t>
            </a: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2004066" y="1027541"/>
            <a:ext cx="9646276" cy="5324535"/>
          </a:xfrm>
          <a:prstGeom prst="rect">
            <a:avLst/>
          </a:prstGeom>
          <a:noFill/>
        </p:spPr>
        <p:txBody>
          <a:bodyPr wrap="square" rtlCol="0">
            <a:spAutoFit/>
          </a:bodyPr>
          <a:lstStyle/>
          <a:p>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If, for example, a researcher is interested in conducting a two-wave panel survey but is concerned about carry-over effects, he or she should conduct an additional cross-sectional survey at the second wave. That is, the identical questionnaire could be administered to both the panel respondents and to an independent sample drawn from the same population.</a:t>
            </a:r>
            <a:endParaRPr lang="en-US" sz="3600" b="1" dirty="0">
              <a:latin typeface="Tahoma" panose="020B0604030504040204" pitchFamily="34" charset="0"/>
              <a:ea typeface="Tahoma" panose="020B0604030504040204" pitchFamily="34" charset="0"/>
              <a:cs typeface="Tahoma" panose="020B0604030504040204" pitchFamily="34" charset="0"/>
            </a:endParaRPr>
          </a:p>
          <a:p>
            <a:r>
              <a:rPr lang="en-US" sz="3600" b="1" dirty="0">
                <a:latin typeface="Tahoma" panose="020B0604030504040204" pitchFamily="34" charset="0"/>
                <a:ea typeface="Tahoma" panose="020B0604030504040204" pitchFamily="34" charset="0"/>
                <a:cs typeface="Tahoma" panose="020B0604030504040204" pitchFamily="34" charset="0"/>
              </a:rPr>
              <a:t>	</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PH" sz="3600" dirty="0">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PH" dirty="0"/>
          </a:p>
        </p:txBody>
      </p:sp>
      <p:sp>
        <p:nvSpPr>
          <p:cNvPr id="9" name="Rectangle 8"/>
          <p:cNvSpPr/>
          <p:nvPr/>
        </p:nvSpPr>
        <p:spPr>
          <a:xfrm>
            <a:off x="232195" y="902967"/>
            <a:ext cx="1493575" cy="121307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1000" b="1" dirty="0">
                <a:solidFill>
                  <a:srgbClr val="0070C0"/>
                </a:solidFill>
                <a:latin typeface="Tahoma" panose="020B0604030504040204" pitchFamily="34" charset="0"/>
                <a:ea typeface="Tahoma" panose="020B0604030504040204" pitchFamily="34" charset="0"/>
                <a:cs typeface="Tahoma" panose="020B0604030504040204" pitchFamily="34" charset="0"/>
              </a:rPr>
              <a:t>CROSS-SECTIONAL SURVEYS</a:t>
            </a:r>
          </a:p>
        </p:txBody>
      </p:sp>
      <p:sp>
        <p:nvSpPr>
          <p:cNvPr id="12" name="Rectangle 11"/>
          <p:cNvSpPr/>
          <p:nvPr/>
        </p:nvSpPr>
        <p:spPr>
          <a:xfrm>
            <a:off x="217269" y="2496904"/>
            <a:ext cx="1508501" cy="124840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1000" b="1" dirty="0">
                <a:solidFill>
                  <a:srgbClr val="0070C0"/>
                </a:solidFill>
                <a:latin typeface="Tahoma" panose="020B0604030504040204" pitchFamily="34" charset="0"/>
                <a:ea typeface="Tahoma" panose="020B0604030504040204" pitchFamily="34" charset="0"/>
                <a:cs typeface="Tahoma" panose="020B0604030504040204" pitchFamily="34" charset="0"/>
              </a:rPr>
              <a:t>LONGITUDINAL SURVEYS</a:t>
            </a:r>
          </a:p>
        </p:txBody>
      </p:sp>
      <p:sp>
        <p:nvSpPr>
          <p:cNvPr id="13" name="Rectangle 12"/>
          <p:cNvSpPr/>
          <p:nvPr/>
        </p:nvSpPr>
        <p:spPr>
          <a:xfrm>
            <a:off x="234450" y="4104660"/>
            <a:ext cx="1491320" cy="125053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PH" sz="1000" b="1" dirty="0">
                <a:solidFill>
                  <a:srgbClr val="0070C0"/>
                </a:solidFill>
                <a:latin typeface="Tahoma" panose="020B0604030504040204" pitchFamily="34" charset="0"/>
                <a:ea typeface="Tahoma" panose="020B0604030504040204" pitchFamily="34" charset="0"/>
                <a:cs typeface="Tahoma" panose="020B0604030504040204" pitchFamily="34" charset="0"/>
              </a:rPr>
              <a:t>MIXED-DESIGN SURVEYS</a:t>
            </a:r>
          </a:p>
        </p:txBody>
      </p:sp>
    </p:spTree>
    <p:extLst>
      <p:ext uri="{BB962C8B-B14F-4D97-AF65-F5344CB8AC3E}">
        <p14:creationId xmlns:p14="http://schemas.microsoft.com/office/powerpoint/2010/main" val="222012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D203-77F9-E579-A3CA-B0BAF6845E3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9342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287887"/>
            <a:ext cx="6207617" cy="656823"/>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845507" y="5466020"/>
            <a:ext cx="10221238" cy="541293"/>
          </a:xfrm>
        </p:spPr>
        <p:txBody>
          <a:bodyPr>
            <a:normAutofit/>
          </a:bodyPr>
          <a:lstStyle/>
          <a:p>
            <a:r>
              <a:rPr lang="en-US" sz="2400" b="1" dirty="0">
                <a:effectLst>
                  <a:outerShdw blurRad="38100" dist="38100" dir="2700000" algn="tl">
                    <a:srgbClr val="000000">
                      <a:alpha val="43137"/>
                    </a:srgbClr>
                  </a:outerShdw>
                </a:effectLst>
                <a:latin typeface="Maiandra GD" panose="020E0502030308020204" pitchFamily="34" charset="0"/>
              </a:rPr>
              <a:t> </a:t>
            </a:r>
          </a:p>
        </p:txBody>
      </p:sp>
      <p:sp>
        <p:nvSpPr>
          <p:cNvPr id="4" name="TextBox 3"/>
          <p:cNvSpPr txBox="1"/>
          <p:nvPr/>
        </p:nvSpPr>
        <p:spPr>
          <a:xfrm>
            <a:off x="1132988" y="744334"/>
            <a:ext cx="9646276"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Survey Research</a:t>
            </a:r>
            <a:r>
              <a:rPr kumimoji="0" lang="en-US"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is a set of procedures in quantitative research in which investigators administer a survey to a sample or the entire population of people in order to describe the attitudes, opinions, behaviors, or characteristics of the population.</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PH" sz="3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ubtitle 5"/>
          <p:cNvSpPr>
            <a:spLocks noGrp="1"/>
          </p:cNvSpPr>
          <p:nvPr>
            <p:ph type="subTitle" idx="1"/>
          </p:nvPr>
        </p:nvSpPr>
        <p:spPr/>
        <p:txBody>
          <a:bodyPr/>
          <a:lstStyle/>
          <a:p>
            <a:endParaRPr lang="en-PH" dirty="0"/>
          </a:p>
          <a:p>
            <a:r>
              <a:rPr lang="en-PH" dirty="0"/>
              <a:t> </a:t>
            </a:r>
          </a:p>
        </p:txBody>
      </p:sp>
      <p:sp>
        <p:nvSpPr>
          <p:cNvPr id="7" name="Rectangle 6"/>
          <p:cNvSpPr/>
          <p:nvPr/>
        </p:nvSpPr>
        <p:spPr>
          <a:xfrm>
            <a:off x="0" y="6202099"/>
            <a:ext cx="12192000" cy="208220"/>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6487080"/>
            <a:ext cx="12192001" cy="97785"/>
          </a:xfrm>
          <a:prstGeom prst="rect">
            <a:avLst/>
          </a:prstGeom>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08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3B31567-C005-433F-8F7E-F14937EBE0D0}"/>
              </a:ext>
            </a:extLst>
          </p:cNvPr>
          <p:cNvSpPr>
            <a:spLocks noGrp="1"/>
          </p:cNvSpPr>
          <p:nvPr>
            <p:ph type="title"/>
          </p:nvPr>
        </p:nvSpPr>
        <p:spPr>
          <a:xfrm>
            <a:off x="647700" y="274638"/>
            <a:ext cx="9389533" cy="1143000"/>
          </a:xfrm>
        </p:spPr>
        <p:txBody>
          <a:bodyPr wrap="square" anchor="ctr">
            <a:normAutofit/>
          </a:bodyPr>
          <a:lstStyle/>
          <a:p>
            <a:pPr>
              <a:lnSpc>
                <a:spcPct val="90000"/>
              </a:lnSpc>
            </a:pPr>
            <a:r>
              <a:rPr lang="en-US" altLang="en-US" dirty="0">
                <a:solidFill>
                  <a:srgbClr val="FF0000"/>
                </a:solidFill>
              </a:rPr>
              <a:t>Steps in the Process of </a:t>
            </a:r>
            <a:r>
              <a:rPr lang="en-US" altLang="en-US" b="1" dirty="0">
                <a:solidFill>
                  <a:srgbClr val="FF0000"/>
                </a:solidFill>
              </a:rPr>
              <a:t>Quantitative Data Collection</a:t>
            </a:r>
          </a:p>
        </p:txBody>
      </p:sp>
      <p:sp>
        <p:nvSpPr>
          <p:cNvPr id="73" name="Footer Placeholder 3">
            <a:extLst>
              <a:ext uri="{FF2B5EF4-FFF2-40B4-BE49-F238E27FC236}">
                <a16:creationId xmlns:a16="http://schemas.microsoft.com/office/drawing/2014/main" id="{1CE4951D-0101-4F10-857D-1C49CC62FF0E}"/>
              </a:ext>
            </a:extLst>
          </p:cNvPr>
          <p:cNvSpPr>
            <a:spLocks noGrp="1"/>
          </p:cNvSpPr>
          <p:nvPr>
            <p:ph type="ftr" sz="quarter" idx="10"/>
          </p:nvPr>
        </p:nvSpPr>
        <p:spPr>
          <a:xfrm>
            <a:off x="8331200" y="6623050"/>
            <a:ext cx="3860800" cy="2349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7173" name="Content Placeholder 2">
            <a:extLst>
              <a:ext uri="{FF2B5EF4-FFF2-40B4-BE49-F238E27FC236}">
                <a16:creationId xmlns:a16="http://schemas.microsoft.com/office/drawing/2014/main" id="{7EE4BDC5-C631-45FF-AFD9-5ADD1D299FEA}"/>
              </a:ext>
            </a:extLst>
          </p:cNvPr>
          <p:cNvGraphicFramePr>
            <a:graphicFrameLocks noGrp="1"/>
          </p:cNvGraphicFramePr>
          <p:nvPr>
            <p:ph idx="1"/>
          </p:nvPr>
        </p:nvGraphicFramePr>
        <p:xfrm>
          <a:off x="0" y="1730326"/>
          <a:ext cx="12191999" cy="512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0FD9-5EDC-0C7E-E961-B9F9112C73F6}"/>
              </a:ext>
            </a:extLst>
          </p:cNvPr>
          <p:cNvSpPr>
            <a:spLocks noGrp="1"/>
          </p:cNvSpPr>
          <p:nvPr>
            <p:ph type="title"/>
          </p:nvPr>
        </p:nvSpPr>
        <p:spPr/>
        <p:txBody>
          <a:bodyPr/>
          <a:lstStyle/>
          <a:p>
            <a:r>
              <a:rPr lang="en-US" b="1" dirty="0">
                <a:solidFill>
                  <a:srgbClr val="FF0000"/>
                </a:solidFill>
              </a:rPr>
              <a:t>Features of a survey</a:t>
            </a:r>
          </a:p>
        </p:txBody>
      </p:sp>
      <p:sp>
        <p:nvSpPr>
          <p:cNvPr id="3" name="Content Placeholder 2">
            <a:extLst>
              <a:ext uri="{FF2B5EF4-FFF2-40B4-BE49-F238E27FC236}">
                <a16:creationId xmlns:a16="http://schemas.microsoft.com/office/drawing/2014/main" id="{0298E017-B5B9-C246-13D6-6087F8B79993}"/>
              </a:ext>
            </a:extLst>
          </p:cNvPr>
          <p:cNvSpPr>
            <a:spLocks noGrp="1"/>
          </p:cNvSpPr>
          <p:nvPr>
            <p:ph idx="1"/>
          </p:nvPr>
        </p:nvSpPr>
        <p:spPr/>
        <p:txBody>
          <a:bodyPr/>
          <a:lstStyle/>
          <a:p>
            <a:r>
              <a:rPr lang="en-US" dirty="0">
                <a:solidFill>
                  <a:srgbClr val="FF0000"/>
                </a:solidFill>
              </a:rPr>
              <a:t>Information is gathered by asking people questions</a:t>
            </a:r>
          </a:p>
          <a:p>
            <a:r>
              <a:rPr lang="en-US" dirty="0"/>
              <a:t>Information is collected either by having interviewers ask questions and record answers or by having people read or hear questions and record their answers </a:t>
            </a:r>
          </a:p>
          <a:p>
            <a:r>
              <a:rPr lang="en-US" dirty="0"/>
              <a:t>Information is collected from only a subset of the population to be described (a sample) rather than from all members (</a:t>
            </a:r>
            <a:r>
              <a:rPr lang="en-US" sz="2400" dirty="0">
                <a:solidFill>
                  <a:srgbClr val="FF0000"/>
                </a:solidFill>
              </a:rPr>
              <a:t>Groves, et al., 2009) </a:t>
            </a:r>
            <a:endParaRPr lang="en-US" dirty="0">
              <a:solidFill>
                <a:srgbClr val="FF0000"/>
              </a:solidFill>
            </a:endParaRPr>
          </a:p>
        </p:txBody>
      </p:sp>
      <p:sp>
        <p:nvSpPr>
          <p:cNvPr id="4" name="Footer Placeholder 3">
            <a:extLst>
              <a:ext uri="{FF2B5EF4-FFF2-40B4-BE49-F238E27FC236}">
                <a16:creationId xmlns:a16="http://schemas.microsoft.com/office/drawing/2014/main" id="{DEB825DE-D53B-1C3F-4A0A-DEDA2DE7C729}"/>
              </a:ext>
            </a:extLst>
          </p:cNvPr>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144400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4064000" y="1841500"/>
            <a:ext cx="4216400" cy="4445000"/>
          </a:xfrm>
          <a:prstGeom prst="rect">
            <a:avLst/>
          </a:prstGeom>
          <a:solidFill>
            <a:schemeClr val="bg1"/>
          </a:solidFill>
          <a:ln>
            <a:solidFill>
              <a:schemeClr val="accent1"/>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 survey strategy is often associated with a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quantitative</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method using a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questionnaire</a:t>
            </a: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Collecting large amounts of data from a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Sample</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 to address the who, what, where, when and how of any given topic or issue</a:t>
            </a:r>
            <a:endPar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p:cNvSpPr/>
          <p:nvPr/>
        </p:nvSpPr>
        <p:spPr>
          <a:xfrm>
            <a:off x="114300" y="1841500"/>
            <a:ext cx="3873500" cy="4445000"/>
          </a:xfrm>
          <a:prstGeom prst="rect">
            <a:avLst/>
          </a:prstGeom>
          <a:solidFill>
            <a:srgbClr val="0070C0"/>
          </a:solidFill>
          <a:ln>
            <a:solidFill>
              <a:schemeClr val="accent1"/>
            </a:solidFill>
          </a:ln>
        </p:spPr>
        <p:txBody>
          <a:bodyPr wrap="square"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 survey is a system for collecting information from or about people to describe, compare, or explain their knowledge, attitudes, and behavior (Fink, 2003).</a:t>
            </a:r>
          </a:p>
        </p:txBody>
      </p:sp>
      <p:sp>
        <p:nvSpPr>
          <p:cNvPr id="6" name="Rectangle 5"/>
          <p:cNvSpPr/>
          <p:nvPr/>
        </p:nvSpPr>
        <p:spPr>
          <a:xfrm>
            <a:off x="8356600" y="1841500"/>
            <a:ext cx="3721100" cy="4445000"/>
          </a:xfrm>
          <a:prstGeom prst="rect">
            <a:avLst/>
          </a:prstGeom>
          <a:ln>
            <a:solidFill>
              <a:schemeClr val="accent1"/>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Example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Surveys of consumer decision making, customer satisfaction, job satisfaction, the use of health services, management information systems, </a:t>
            </a:r>
          </a:p>
        </p:txBody>
      </p:sp>
      <p:sp>
        <p:nvSpPr>
          <p:cNvPr id="15362" name="Rectangle 2"/>
          <p:cNvSpPr>
            <a:spLocks noGrp="1" noChangeArrowheads="1"/>
          </p:cNvSpPr>
          <p:nvPr>
            <p:ph type="title"/>
          </p:nvPr>
        </p:nvSpPr>
        <p:spPr>
          <a:xfrm>
            <a:off x="114300" y="184805"/>
            <a:ext cx="12077700" cy="1085195"/>
          </a:xfrm>
        </p:spPr>
        <p:txBody>
          <a:bodyPr vert="horz" lIns="91440" tIns="45720" rIns="91440" bIns="45720" rtlCol="0" anchor="ctr">
            <a:normAutofit fontScale="90000"/>
          </a:bodyPr>
          <a:lstStyle/>
          <a:p>
            <a:br>
              <a:rPr lang="en-US" sz="2500" b="1" kern="1200" dirty="0">
                <a:solidFill>
                  <a:schemeClr val="tx1"/>
                </a:solidFill>
                <a:latin typeface="+mj-lt"/>
                <a:ea typeface="+mj-ea"/>
                <a:cs typeface="+mj-cs"/>
              </a:rPr>
            </a:br>
            <a:r>
              <a:rPr lang="en-US" sz="4000" b="1" kern="1200" dirty="0">
                <a:solidFill>
                  <a:srgbClr val="FF0000"/>
                </a:solidFill>
                <a:latin typeface="+mj-lt"/>
                <a:ea typeface="+mj-ea"/>
                <a:cs typeface="+mj-cs"/>
              </a:rPr>
              <a:t>Research Strategies - Survey</a:t>
            </a:r>
            <a:br>
              <a:rPr lang="en-US" sz="4000" b="1" kern="1200" dirty="0">
                <a:solidFill>
                  <a:srgbClr val="FF0000"/>
                </a:solidFill>
                <a:latin typeface="+mj-lt"/>
                <a:ea typeface="+mj-ea"/>
                <a:cs typeface="+mj-cs"/>
              </a:rPr>
            </a:br>
            <a:r>
              <a:rPr lang="en-US" sz="3100" b="1" kern="1200" dirty="0">
                <a:solidFill>
                  <a:srgbClr val="FF0000"/>
                </a:solidFill>
                <a:latin typeface="+mj-lt"/>
                <a:ea typeface="+mj-ea"/>
                <a:cs typeface="+mj-cs"/>
              </a:rPr>
              <a:t>A Survey collects information</a:t>
            </a:r>
            <a:br>
              <a:rPr lang="en-US" sz="31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67C6E419-F2DF-4383-B955-C136DE15DD8D}"/>
              </a:ext>
            </a:extLst>
          </p:cNvPr>
          <p:cNvPicPr>
            <a:picLocks noChangeAspect="1"/>
          </p:cNvPicPr>
          <p:nvPr/>
        </p:nvPicPr>
        <p:blipFill>
          <a:blip r:embed="rId3"/>
          <a:stretch>
            <a:fillRect/>
          </a:stretch>
        </p:blipFill>
        <p:spPr>
          <a:xfrm>
            <a:off x="5608321" y="0"/>
            <a:ext cx="6583679" cy="1841500"/>
          </a:xfrm>
          <a:prstGeom prst="rect">
            <a:avLst/>
          </a:prstGeom>
        </p:spPr>
      </p:pic>
    </p:spTree>
    <p:extLst>
      <p:ext uri="{BB962C8B-B14F-4D97-AF65-F5344CB8AC3E}">
        <p14:creationId xmlns:p14="http://schemas.microsoft.com/office/powerpoint/2010/main" val="406558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CACCD45-9F67-D2DB-BF13-E8664763664F}"/>
              </a:ext>
            </a:extLst>
          </p:cNvPr>
          <p:cNvPicPr>
            <a:picLocks noGrp="1" noChangeAspect="1"/>
          </p:cNvPicPr>
          <p:nvPr>
            <p:ph idx="1"/>
          </p:nvPr>
        </p:nvPicPr>
        <p:blipFill>
          <a:blip r:embed="rId2"/>
          <a:stretch>
            <a:fillRect/>
          </a:stretch>
        </p:blipFill>
        <p:spPr>
          <a:xfrm>
            <a:off x="1757605" y="457200"/>
            <a:ext cx="8676789" cy="5943600"/>
          </a:xfrm>
          <a:prstGeom prst="rect">
            <a:avLst/>
          </a:prstGeom>
        </p:spPr>
      </p:pic>
    </p:spTree>
    <p:extLst>
      <p:ext uri="{BB962C8B-B14F-4D97-AF65-F5344CB8AC3E}">
        <p14:creationId xmlns:p14="http://schemas.microsoft.com/office/powerpoint/2010/main" val="368619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4AA7D-DF01-9793-5544-14DFF17E9089}"/>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First questions to ask about a new sur</a:t>
            </a:r>
            <a:r>
              <a:rPr lang="en-US" sz="4000" kern="1200">
                <a:solidFill>
                  <a:srgbClr val="FFFFFF"/>
                </a:solidFill>
                <a:latin typeface="+mj-lt"/>
                <a:ea typeface="+mj-ea"/>
                <a:cs typeface="+mj-cs"/>
              </a:rPr>
              <a:t>vey  </a:t>
            </a:r>
          </a:p>
        </p:txBody>
      </p:sp>
      <p:sp>
        <p:nvSpPr>
          <p:cNvPr id="5" name="TextBox 4">
            <a:extLst>
              <a:ext uri="{FF2B5EF4-FFF2-40B4-BE49-F238E27FC236}">
                <a16:creationId xmlns:a16="http://schemas.microsoft.com/office/drawing/2014/main" id="{D3326249-765D-B31E-5EC6-7846915C969A}"/>
              </a:ext>
            </a:extLst>
          </p:cNvPr>
          <p:cNvSpPr txBox="1"/>
          <p:nvPr/>
        </p:nvSpPr>
        <p:spPr>
          <a:xfrm>
            <a:off x="0" y="1597432"/>
            <a:ext cx="12191995" cy="4966029"/>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400" dirty="0"/>
              <a:t>What is the target population (whom is it studying?)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What is the sampling frame (how do they identify the people who have a chance to be included in the survey)?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•What is the sample design (how do they select the respondents)?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•What is the mode of data collection (how do they collect data)?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•Is it an ongoing survey or a one-time survey? </a:t>
            </a:r>
          </a:p>
        </p:txBody>
      </p:sp>
    </p:spTree>
    <p:extLst>
      <p:ext uri="{BB962C8B-B14F-4D97-AF65-F5344CB8AC3E}">
        <p14:creationId xmlns:p14="http://schemas.microsoft.com/office/powerpoint/2010/main" val="32765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A1C6-5AD5-04B8-6960-DE1EEFAC9D5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i="0" dirty="0">
                <a:solidFill>
                  <a:srgbClr val="C00000"/>
                </a:solidFill>
                <a:effectLst/>
              </a:rPr>
              <a:t>Survey research methods</a:t>
            </a:r>
            <a:br>
              <a:rPr lang="en-US" sz="4100" b="0" i="0" dirty="0">
                <a:effectLst/>
              </a:rPr>
            </a:br>
            <a:endParaRPr lang="en-US" sz="4100" dirty="0"/>
          </a:p>
        </p:txBody>
      </p:sp>
      <p:sp>
        <p:nvSpPr>
          <p:cNvPr id="5" name="TextBox 4">
            <a:extLst>
              <a:ext uri="{FF2B5EF4-FFF2-40B4-BE49-F238E27FC236}">
                <a16:creationId xmlns:a16="http://schemas.microsoft.com/office/drawing/2014/main" id="{AB975AFB-A727-1C38-7D3C-F427C3B4865D}"/>
              </a:ext>
            </a:extLst>
          </p:cNvPr>
          <p:cNvSpPr txBox="1"/>
          <p:nvPr/>
        </p:nvSpPr>
        <p:spPr>
          <a:xfrm>
            <a:off x="4635591" y="2115118"/>
            <a:ext cx="7556388" cy="474288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400" b="0" i="0" dirty="0">
                <a:effectLst/>
              </a:rPr>
              <a:t>Survey research methods can be derived based on two critical factors: Survey research tool and time involved to conduct research.</a:t>
            </a:r>
            <a:br>
              <a:rPr lang="en-US" sz="2400" b="0" i="0" dirty="0">
                <a:effectLst/>
              </a:rPr>
            </a:br>
            <a:br>
              <a:rPr lang="en-US" sz="2400" b="0" i="0" dirty="0">
                <a:effectLst/>
              </a:rPr>
            </a:br>
            <a:r>
              <a:rPr lang="en-US" sz="2400" b="0" i="0" dirty="0">
                <a:effectLst/>
              </a:rPr>
              <a:t>There are three main survey research methods, divided based on the medium of conducting survey research:</a:t>
            </a:r>
          </a:p>
          <a:p>
            <a:pPr>
              <a:lnSpc>
                <a:spcPct val="90000"/>
              </a:lnSpc>
              <a:spcAft>
                <a:spcPts val="600"/>
              </a:spcAft>
            </a:pPr>
            <a:r>
              <a:rPr lang="en-US" sz="2400" b="1" i="0" dirty="0">
                <a:solidFill>
                  <a:srgbClr val="C00000"/>
                </a:solidFill>
                <a:effectLst/>
              </a:rPr>
              <a:t>Online/ Email:</a:t>
            </a:r>
            <a:r>
              <a:rPr lang="en-US" sz="2400" b="0" i="0" dirty="0">
                <a:solidFill>
                  <a:srgbClr val="C00000"/>
                </a:solidFill>
                <a:effectLst/>
              </a:rPr>
              <a:t> </a:t>
            </a:r>
          </a:p>
          <a:p>
            <a:pPr indent="-228600">
              <a:lnSpc>
                <a:spcPct val="90000"/>
              </a:lnSpc>
              <a:spcAft>
                <a:spcPts val="600"/>
              </a:spcAft>
              <a:buFont typeface="Arial" panose="020B0604020202020204" pitchFamily="34" charset="0"/>
              <a:buChar char="•"/>
            </a:pPr>
            <a:r>
              <a:rPr lang="en-US" sz="2400" b="0" i="0" dirty="0">
                <a:effectLst/>
              </a:rPr>
              <a:t>Online survey research is one of the most popular survey research methods today. The cost involved in online survey research is extremely minimal, and the responses gathered are highly accurate.</a:t>
            </a:r>
          </a:p>
          <a:p>
            <a:pPr>
              <a:lnSpc>
                <a:spcPct val="90000"/>
              </a:lnSpc>
              <a:spcAft>
                <a:spcPts val="600"/>
              </a:spcAft>
            </a:pPr>
            <a:r>
              <a:rPr lang="en-US" sz="2400" b="1" i="0" dirty="0">
                <a:solidFill>
                  <a:srgbClr val="C00000"/>
                </a:solidFill>
                <a:effectLst/>
              </a:rPr>
              <a:t>Electronic/Phone</a:t>
            </a:r>
            <a:r>
              <a:rPr lang="en-US" sz="2400" b="1" i="0" dirty="0">
                <a:effectLst/>
              </a:rPr>
              <a:t>:</a:t>
            </a:r>
            <a:r>
              <a:rPr lang="en-US" sz="2400" b="0" i="0" dirty="0">
                <a:effectLst/>
              </a:rPr>
              <a:t> Survey research conducted over ZOOM etc. or Phone..</a:t>
            </a:r>
          </a:p>
          <a:p>
            <a:pPr>
              <a:lnSpc>
                <a:spcPct val="90000"/>
              </a:lnSpc>
              <a:spcAft>
                <a:spcPts val="600"/>
              </a:spcAft>
            </a:pPr>
            <a:r>
              <a:rPr lang="en-US" sz="2400" b="1" i="0" dirty="0">
                <a:solidFill>
                  <a:srgbClr val="C00000"/>
                </a:solidFill>
                <a:effectLst/>
              </a:rPr>
              <a:t>Face-to-face</a:t>
            </a:r>
            <a:r>
              <a:rPr lang="en-US" sz="2400" b="1" i="0" dirty="0">
                <a:effectLst/>
              </a:rPr>
              <a:t>:</a:t>
            </a:r>
            <a:r>
              <a:rPr lang="en-US" sz="2400" b="0" i="0" dirty="0">
                <a:effectLst/>
              </a:rPr>
              <a:t> Researchers conduct face-to-face in-depth interviews in situations where there is a complicated problem to solve. The response rate for this method is the highest, but it can be costly.</a:t>
            </a:r>
          </a:p>
        </p:txBody>
      </p:sp>
      <p:pic>
        <p:nvPicPr>
          <p:cNvPr id="7" name="Picture 6" descr="Person using microscope">
            <a:extLst>
              <a:ext uri="{FF2B5EF4-FFF2-40B4-BE49-F238E27FC236}">
                <a16:creationId xmlns:a16="http://schemas.microsoft.com/office/drawing/2014/main" id="{319AB8CD-1C15-8ABB-C7F7-69D8C4E4E89C}"/>
              </a:ext>
            </a:extLst>
          </p:cNvPr>
          <p:cNvPicPr>
            <a:picLocks noChangeAspect="1"/>
          </p:cNvPicPr>
          <p:nvPr/>
        </p:nvPicPr>
        <p:blipFill rotWithShape="1">
          <a:blip r:embed="rId2"/>
          <a:srcRect l="24913" r="4196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68B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12508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1497</Words>
  <Application>Microsoft Office PowerPoint</Application>
  <PresentationFormat>Widescreen</PresentationFormat>
  <Paragraphs>188</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Biome</vt:lpstr>
      <vt:lpstr>Calibri</vt:lpstr>
      <vt:lpstr>Calibri Light</vt:lpstr>
      <vt:lpstr>Maiandra GD</vt:lpstr>
      <vt:lpstr>Tahoma</vt:lpstr>
      <vt:lpstr>The Hand Bold</vt:lpstr>
      <vt:lpstr>The Serif Hand Black</vt:lpstr>
      <vt:lpstr>Times New Roman</vt:lpstr>
      <vt:lpstr>SketchyVTI</vt:lpstr>
      <vt:lpstr>UCTI-Template-level-3</vt:lpstr>
      <vt:lpstr>Office Theme</vt:lpstr>
      <vt:lpstr>1_Office Theme</vt:lpstr>
      <vt:lpstr>Topic 5 Survey Design </vt:lpstr>
      <vt:lpstr>Survey research definition </vt:lpstr>
      <vt:lpstr> </vt:lpstr>
      <vt:lpstr>Steps in the Process of Quantitative Data Collection</vt:lpstr>
      <vt:lpstr>Features of a survey</vt:lpstr>
      <vt:lpstr> Research Strategies - Survey A Survey collects information </vt:lpstr>
      <vt:lpstr>PowerPoint Presentation</vt:lpstr>
      <vt:lpstr>First questions to ask about a new survey  </vt:lpstr>
      <vt:lpstr>Survey research methods </vt:lpstr>
      <vt:lpstr> </vt:lpstr>
      <vt:lpstr> </vt:lpstr>
      <vt:lpstr> </vt:lpstr>
      <vt:lpstr> </vt:lpstr>
      <vt:lpstr> </vt:lpstr>
      <vt:lpstr> </vt:lpstr>
      <vt:lpstr> </vt:lpstr>
      <vt:lpstr> </vt:lpstr>
      <vt:lpstr> </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Survey Design </dc:title>
  <dc:creator>Assoc. Prof. Dr. Jugindar Singh</dc:creator>
  <cp:lastModifiedBy>Assoc. Prof. Dr. Jugindar Singh</cp:lastModifiedBy>
  <cp:revision>4</cp:revision>
  <dcterms:created xsi:type="dcterms:W3CDTF">2022-05-20T01:09:02Z</dcterms:created>
  <dcterms:modified xsi:type="dcterms:W3CDTF">2022-07-10T07:04:23Z</dcterms:modified>
</cp:coreProperties>
</file>